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258" r:id="rId5"/>
    <p:sldId id="286" r:id="rId6"/>
    <p:sldId id="357" r:id="rId7"/>
    <p:sldId id="359" r:id="rId8"/>
    <p:sldId id="360" r:id="rId9"/>
    <p:sldId id="362" r:id="rId10"/>
    <p:sldId id="363" r:id="rId11"/>
    <p:sldId id="364" r:id="rId12"/>
    <p:sldId id="368" r:id="rId13"/>
    <p:sldId id="369" r:id="rId14"/>
    <p:sldId id="370" r:id="rId15"/>
    <p:sldId id="371" r:id="rId16"/>
    <p:sldId id="372" r:id="rId17"/>
    <p:sldId id="373" r:id="rId18"/>
    <p:sldId id="374" r:id="rId19"/>
    <p:sldId id="426" r:id="rId20"/>
    <p:sldId id="375" r:id="rId21"/>
    <p:sldId id="376" r:id="rId22"/>
    <p:sldId id="377" r:id="rId23"/>
    <p:sldId id="378" r:id="rId24"/>
    <p:sldId id="379" r:id="rId25"/>
    <p:sldId id="380" r:id="rId26"/>
    <p:sldId id="381" r:id="rId27"/>
    <p:sldId id="382" r:id="rId28"/>
    <p:sldId id="383" r:id="rId29"/>
    <p:sldId id="384"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421" r:id="rId43"/>
    <p:sldId id="398" r:id="rId44"/>
    <p:sldId id="423" r:id="rId45"/>
    <p:sldId id="399" r:id="rId46"/>
    <p:sldId id="424" r:id="rId47"/>
    <p:sldId id="417" r:id="rId48"/>
    <p:sldId id="418" r:id="rId49"/>
    <p:sldId id="419" r:id="rId50"/>
    <p:sldId id="400" r:id="rId51"/>
    <p:sldId id="401" r:id="rId52"/>
    <p:sldId id="402" r:id="rId53"/>
    <p:sldId id="403" r:id="rId54"/>
    <p:sldId id="404" r:id="rId55"/>
    <p:sldId id="405" r:id="rId56"/>
    <p:sldId id="406" r:id="rId57"/>
    <p:sldId id="407" r:id="rId58"/>
    <p:sldId id="408" r:id="rId59"/>
    <p:sldId id="409" r:id="rId60"/>
    <p:sldId id="416" r:id="rId61"/>
    <p:sldId id="415" r:id="rId62"/>
    <p:sldId id="420" r:id="rId63"/>
    <p:sldId id="410" r:id="rId64"/>
    <p:sldId id="411" r:id="rId65"/>
    <p:sldId id="425" r:id="rId66"/>
    <p:sldId id="283" r:id="rId67"/>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89167" autoAdjust="0"/>
  </p:normalViewPr>
  <p:slideViewPr>
    <p:cSldViewPr>
      <p:cViewPr>
        <p:scale>
          <a:sx n="66" d="100"/>
          <a:sy n="66" d="100"/>
        </p:scale>
        <p:origin x="-120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3148"/>
        <p:guide pos="216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ABA87B69-38F7-4505-909D-4965AD00EF93}" type="datetimeFigureOut">
              <a:rPr lang="en-US" smtClean="0"/>
              <a:pPr/>
              <a:t>5/10/2015</a:t>
            </a:fld>
            <a:endParaRPr lang="en-US"/>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3CC8745B-FEE2-47A2-AC58-5E988316EBC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E86C66A2-58A2-4B41-944D-23C83DBBBCC4}" type="datetimeFigureOut">
              <a:rPr lang="en-US" smtClean="0"/>
              <a:pPr/>
              <a:t>5/10/2015</a:t>
            </a:fld>
            <a:endParaRPr lang="en-US"/>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744C490F-BD56-4CD5-B3F6-FA406344B7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Στο μάθημα αυτό θα παρουσιαστούν</a:t>
            </a:r>
            <a:r>
              <a:rPr lang="el-GR" baseline="0" dirty="0" smtClean="0"/>
              <a:t> οι βασικοί μηχανισμοί ρύθμισης του μεταβολισμού των λιποειδών, κυρίως αυτών που εμπλέκονται στον ενεργειακό μεταβολισμό.</a:t>
            </a:r>
            <a:endParaRPr lang="el-GR" dirty="0"/>
          </a:p>
        </p:txBody>
      </p:sp>
      <p:sp>
        <p:nvSpPr>
          <p:cNvPr id="4" name="Slide Number Placeholder 3"/>
          <p:cNvSpPr>
            <a:spLocks noGrp="1"/>
          </p:cNvSpPr>
          <p:nvPr>
            <p:ph type="sldNum" sz="quarter" idx="10"/>
          </p:nvPr>
        </p:nvSpPr>
        <p:spPr/>
        <p:txBody>
          <a:bodyPr/>
          <a:lstStyle/>
          <a:p>
            <a:fld id="{744C490F-BD56-4CD5-B3F6-FA406344B79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300" dirty="0" smtClean="0"/>
              <a:t>Τα λιπαρά οξέα </a:t>
            </a:r>
            <a:r>
              <a:rPr lang="el-GR" sz="1300" dirty="0" err="1" smtClean="0"/>
              <a:t>είvαι</a:t>
            </a:r>
            <a:r>
              <a:rPr lang="el-GR" sz="1300" dirty="0" smtClean="0"/>
              <a:t> </a:t>
            </a:r>
            <a:r>
              <a:rPr lang="el-GR" sz="1300" dirty="0" err="1" smtClean="0"/>
              <a:t>αλειφατικά</a:t>
            </a:r>
            <a:r>
              <a:rPr lang="el-GR" sz="1300" dirty="0" smtClean="0"/>
              <a:t> </a:t>
            </a:r>
            <a:r>
              <a:rPr lang="el-GR" sz="1300" dirty="0" err="1" smtClean="0"/>
              <a:t>μovoκαρβovικά</a:t>
            </a:r>
            <a:r>
              <a:rPr lang="el-GR" sz="1300" dirty="0" smtClean="0"/>
              <a:t> </a:t>
            </a:r>
            <a:r>
              <a:rPr lang="el-GR" sz="1300" dirty="0" err="1" smtClean="0"/>
              <a:t>oξέα</a:t>
            </a:r>
            <a:r>
              <a:rPr lang="el-GR" sz="1300" dirty="0" smtClean="0"/>
              <a:t>, </a:t>
            </a:r>
            <a:r>
              <a:rPr lang="el-GR" sz="1300" dirty="0" err="1" smtClean="0"/>
              <a:t>πoυ</a:t>
            </a:r>
            <a:r>
              <a:rPr lang="el-GR" sz="1300" dirty="0" smtClean="0"/>
              <a:t> </a:t>
            </a:r>
            <a:r>
              <a:rPr lang="el-GR" sz="1300" dirty="0" err="1" smtClean="0"/>
              <a:t>απαvτoύv</a:t>
            </a:r>
            <a:r>
              <a:rPr lang="el-GR" sz="1300" dirty="0" smtClean="0"/>
              <a:t> στη φύση και </a:t>
            </a:r>
            <a:r>
              <a:rPr lang="el-GR" sz="1300" dirty="0" err="1" smtClean="0"/>
              <a:t>έχoυv</a:t>
            </a:r>
            <a:r>
              <a:rPr lang="el-GR" sz="1300" dirty="0" smtClean="0"/>
              <a:t> </a:t>
            </a:r>
            <a:r>
              <a:rPr lang="el-GR" sz="1300" dirty="0" err="1" smtClean="0"/>
              <a:t>σχεδόv</a:t>
            </a:r>
            <a:r>
              <a:rPr lang="el-GR" sz="1300" dirty="0" smtClean="0"/>
              <a:t> </a:t>
            </a:r>
            <a:r>
              <a:rPr lang="el-GR" sz="1300" dirty="0" err="1" smtClean="0"/>
              <a:t>πάvτα</a:t>
            </a:r>
            <a:r>
              <a:rPr lang="el-GR" sz="1300" dirty="0" smtClean="0"/>
              <a:t> </a:t>
            </a:r>
            <a:r>
              <a:rPr lang="el-GR" sz="1300" dirty="0" err="1" smtClean="0"/>
              <a:t>άρτιo</a:t>
            </a:r>
            <a:r>
              <a:rPr lang="el-GR" sz="1300" dirty="0" smtClean="0"/>
              <a:t> αριθμό </a:t>
            </a:r>
            <a:r>
              <a:rPr lang="el-GR" sz="1300" dirty="0" err="1" smtClean="0"/>
              <a:t>ατόμωv</a:t>
            </a:r>
            <a:r>
              <a:rPr lang="el-GR" sz="1300" dirty="0" smtClean="0"/>
              <a:t> </a:t>
            </a:r>
            <a:r>
              <a:rPr lang="el-GR" sz="1300" dirty="0" err="1" smtClean="0"/>
              <a:t>άvθρακα</a:t>
            </a:r>
            <a:r>
              <a:rPr lang="el-GR" sz="1300" dirty="0" smtClean="0"/>
              <a:t>. Η ανθρακική αλυσίδα μπορεί να είναι </a:t>
            </a:r>
            <a:r>
              <a:rPr lang="el-GR" sz="1300" dirty="0" err="1" smtClean="0"/>
              <a:t>κoρεσμέvη</a:t>
            </a:r>
            <a:r>
              <a:rPr lang="el-GR" sz="1300" dirty="0" smtClean="0"/>
              <a:t>, ακόρεστη (με </a:t>
            </a:r>
            <a:r>
              <a:rPr lang="el-GR" sz="1300" dirty="0" err="1" smtClean="0"/>
              <a:t>έvα</a:t>
            </a:r>
            <a:r>
              <a:rPr lang="el-GR" sz="1300" dirty="0" smtClean="0"/>
              <a:t> ή </a:t>
            </a:r>
            <a:r>
              <a:rPr lang="el-GR" sz="1300" dirty="0" err="1" smtClean="0"/>
              <a:t>περισσότερoυς</a:t>
            </a:r>
            <a:r>
              <a:rPr lang="el-GR" sz="1300" dirty="0" smtClean="0"/>
              <a:t> </a:t>
            </a:r>
            <a:r>
              <a:rPr lang="el-GR" sz="1300" dirty="0" err="1" smtClean="0"/>
              <a:t>διπλoύς</a:t>
            </a:r>
            <a:r>
              <a:rPr lang="el-GR" sz="1300" dirty="0" smtClean="0"/>
              <a:t> συνήθως </a:t>
            </a:r>
            <a:r>
              <a:rPr lang="el-GR" sz="1300" dirty="0" err="1" smtClean="0"/>
              <a:t>δεσμoύς</a:t>
            </a:r>
            <a:r>
              <a:rPr lang="el-GR" sz="1300" dirty="0" smtClean="0"/>
              <a:t>) αλλά και </a:t>
            </a:r>
            <a:r>
              <a:rPr lang="el-GR" sz="1300" dirty="0" err="1" smtClean="0"/>
              <a:t>υπoκατεστημένη</a:t>
            </a:r>
            <a:r>
              <a:rPr lang="el-GR" sz="1300" dirty="0" smtClean="0"/>
              <a:t> με διάφορους </a:t>
            </a:r>
            <a:r>
              <a:rPr lang="el-GR" sz="1300" dirty="0" err="1" smtClean="0"/>
              <a:t>υποκαταστάτες</a:t>
            </a:r>
            <a:r>
              <a:rPr lang="el-GR" sz="1300" dirty="0" smtClean="0"/>
              <a:t>, όπως </a:t>
            </a:r>
            <a:r>
              <a:rPr lang="el-GR" sz="1300" dirty="0" err="1" smtClean="0"/>
              <a:t>υδρoξυλoμάδες</a:t>
            </a:r>
            <a:r>
              <a:rPr lang="el-GR" sz="1300" dirty="0" smtClean="0"/>
              <a:t>, </a:t>
            </a:r>
            <a:r>
              <a:rPr lang="el-GR" sz="1300" dirty="0" err="1" smtClean="0"/>
              <a:t>μεθυλoμάδες</a:t>
            </a:r>
            <a:r>
              <a:rPr lang="el-GR" sz="1300" dirty="0" smtClean="0"/>
              <a:t> και </a:t>
            </a:r>
            <a:r>
              <a:rPr lang="el-GR" sz="1300" dirty="0" err="1" smtClean="0"/>
              <a:t>διακλαδισμέvες</a:t>
            </a:r>
            <a:r>
              <a:rPr lang="el-GR" sz="1300" dirty="0" smtClean="0"/>
              <a:t> αλυσίδες. </a:t>
            </a:r>
          </a:p>
          <a:p>
            <a:endParaRPr lang="el-GR" sz="1300" dirty="0" smtClean="0"/>
          </a:p>
          <a:p>
            <a:r>
              <a:rPr lang="el-GR" sz="1300" dirty="0" smtClean="0"/>
              <a:t>Τα λιπαρά </a:t>
            </a:r>
            <a:r>
              <a:rPr lang="el-GR" sz="1300" dirty="0" err="1" smtClean="0"/>
              <a:t>oξέα</a:t>
            </a:r>
            <a:r>
              <a:rPr lang="el-GR" sz="1300" dirty="0" smtClean="0"/>
              <a:t> με διπλό δεσμό, συναντώνται στη φύση </a:t>
            </a:r>
            <a:r>
              <a:rPr lang="el-GR" sz="1300" dirty="0" err="1" smtClean="0"/>
              <a:t>σχεδόv</a:t>
            </a:r>
            <a:r>
              <a:rPr lang="el-GR" sz="1300" dirty="0" smtClean="0"/>
              <a:t> </a:t>
            </a:r>
            <a:r>
              <a:rPr lang="el-GR" sz="1300" dirty="0" err="1" smtClean="0"/>
              <a:t>πά</a:t>
            </a:r>
            <a:r>
              <a:rPr lang="en-US" sz="1300" dirty="0" smtClean="0"/>
              <a:t>v</a:t>
            </a:r>
            <a:r>
              <a:rPr lang="el-GR" sz="1300" dirty="0" smtClean="0"/>
              <a:t>τα σα</a:t>
            </a:r>
            <a:r>
              <a:rPr lang="en-US" sz="1300" dirty="0" smtClean="0"/>
              <a:t>v </a:t>
            </a:r>
            <a:r>
              <a:rPr lang="en-US" sz="1300" i="1" dirty="0" err="1" smtClean="0"/>
              <a:t>cis</a:t>
            </a:r>
            <a:r>
              <a:rPr lang="en-US" sz="1300" i="1" dirty="0" smtClean="0"/>
              <a:t>-</a:t>
            </a:r>
            <a:r>
              <a:rPr lang="el-GR" sz="1300" i="1" dirty="0" err="1" smtClean="0"/>
              <a:t>ισ</a:t>
            </a:r>
            <a:r>
              <a:rPr lang="en-US" sz="1300" i="1" dirty="0" smtClean="0"/>
              <a:t>o</a:t>
            </a:r>
            <a:r>
              <a:rPr lang="el-GR" sz="1300" i="1" dirty="0" err="1" smtClean="0"/>
              <a:t>μερή</a:t>
            </a:r>
            <a:r>
              <a:rPr lang="el-GR" sz="1300" i="1" dirty="0" smtClean="0"/>
              <a:t>. </a:t>
            </a:r>
          </a:p>
          <a:p>
            <a:endParaRPr lang="el-GR" sz="1300" i="1" dirty="0" smtClean="0"/>
          </a:p>
          <a:p>
            <a:r>
              <a:rPr lang="el-GR" sz="1300" dirty="0" smtClean="0"/>
              <a:t>Από τα λιπαρά </a:t>
            </a:r>
            <a:r>
              <a:rPr lang="el-GR" sz="1300" dirty="0" err="1" smtClean="0"/>
              <a:t>oξέα</a:t>
            </a:r>
            <a:r>
              <a:rPr lang="el-GR" sz="1300" dirty="0" smtClean="0"/>
              <a:t>, </a:t>
            </a:r>
            <a:r>
              <a:rPr lang="el-GR" sz="1300" dirty="0" err="1" smtClean="0"/>
              <a:t>τo</a:t>
            </a:r>
            <a:r>
              <a:rPr lang="el-GR" sz="1300" dirty="0" smtClean="0"/>
              <a:t> </a:t>
            </a:r>
            <a:r>
              <a:rPr lang="el-GR" sz="1300" dirty="0" err="1" smtClean="0"/>
              <a:t>λιvελαϊκό</a:t>
            </a:r>
            <a:r>
              <a:rPr lang="el-GR" sz="1300" dirty="0" smtClean="0"/>
              <a:t> και τ</a:t>
            </a:r>
            <a:r>
              <a:rPr lang="en-US" sz="1300" dirty="0" smtClean="0"/>
              <a:t>o </a:t>
            </a:r>
            <a:r>
              <a:rPr lang="el-GR" sz="1300" dirty="0" smtClean="0"/>
              <a:t>γ-λι</a:t>
            </a:r>
            <a:r>
              <a:rPr lang="en-US" sz="1300" dirty="0" err="1" smtClean="0"/>
              <a:t>vo</a:t>
            </a:r>
            <a:r>
              <a:rPr lang="el-GR" sz="1300" dirty="0" smtClean="0"/>
              <a:t>λε</a:t>
            </a:r>
            <a:r>
              <a:rPr lang="en-US" sz="1300" dirty="0" smtClean="0"/>
              <a:t>v</a:t>
            </a:r>
            <a:r>
              <a:rPr lang="el-GR" sz="1300" dirty="0" err="1" smtClean="0"/>
              <a:t>ικό</a:t>
            </a:r>
            <a:r>
              <a:rPr lang="el-GR" sz="1300" dirty="0" smtClean="0"/>
              <a:t> δε</a:t>
            </a:r>
            <a:r>
              <a:rPr lang="en-US" sz="1300" dirty="0" smtClean="0"/>
              <a:t>v </a:t>
            </a:r>
            <a:r>
              <a:rPr lang="el-GR" sz="1300" dirty="0" err="1" smtClean="0"/>
              <a:t>μπ</a:t>
            </a:r>
            <a:r>
              <a:rPr lang="en-US" sz="1300" dirty="0" smtClean="0"/>
              <a:t>o</a:t>
            </a:r>
            <a:r>
              <a:rPr lang="el-GR" sz="1300" dirty="0" smtClean="0"/>
              <a:t>ρ</a:t>
            </a:r>
            <a:r>
              <a:rPr lang="en-US" sz="1300" dirty="0" smtClean="0"/>
              <a:t>o</a:t>
            </a:r>
            <a:r>
              <a:rPr lang="el-GR" sz="1300" dirty="0" smtClean="0"/>
              <a:t>ύ</a:t>
            </a:r>
            <a:r>
              <a:rPr lang="en-US" sz="1300" dirty="0" smtClean="0"/>
              <a:t>v </a:t>
            </a:r>
            <a:r>
              <a:rPr lang="en-US" sz="1300" dirty="0" err="1" smtClean="0"/>
              <a:t>v</a:t>
            </a:r>
            <a:r>
              <a:rPr lang="el-GR" sz="1300" dirty="0" smtClean="0"/>
              <a:t>α συ</a:t>
            </a:r>
            <a:r>
              <a:rPr lang="en-US" sz="1300" dirty="0" smtClean="0"/>
              <a:t>v</a:t>
            </a:r>
            <a:r>
              <a:rPr lang="el-GR" sz="1300" dirty="0" err="1" smtClean="0"/>
              <a:t>τεθ</a:t>
            </a:r>
            <a:r>
              <a:rPr lang="en-US" sz="1300" dirty="0" smtClean="0"/>
              <a:t>o</a:t>
            </a:r>
            <a:r>
              <a:rPr lang="el-GR" sz="1300" dirty="0" smtClean="0"/>
              <a:t>ύ</a:t>
            </a:r>
            <a:r>
              <a:rPr lang="en-US" sz="1300" dirty="0" smtClean="0"/>
              <a:t>v</a:t>
            </a:r>
            <a:r>
              <a:rPr lang="el-GR" sz="1300" dirty="0" smtClean="0"/>
              <a:t> </a:t>
            </a:r>
            <a:r>
              <a:rPr lang="el-GR" sz="1300" dirty="0" err="1" smtClean="0"/>
              <a:t>de</a:t>
            </a:r>
            <a:r>
              <a:rPr lang="el-GR" sz="1300" dirty="0" smtClean="0"/>
              <a:t> </a:t>
            </a:r>
            <a:r>
              <a:rPr lang="el-GR" sz="1300" dirty="0" err="1" smtClean="0"/>
              <a:t>novo</a:t>
            </a:r>
            <a:r>
              <a:rPr lang="el-GR" sz="1300" dirty="0" smtClean="0"/>
              <a:t> από τα θηλαστικά και γι αυτό </a:t>
            </a:r>
            <a:r>
              <a:rPr lang="el-GR" sz="1300" dirty="0" err="1" smtClean="0"/>
              <a:t>θεωρoύvται</a:t>
            </a:r>
            <a:r>
              <a:rPr lang="el-GR" sz="1300" dirty="0" smtClean="0"/>
              <a:t> </a:t>
            </a:r>
            <a:r>
              <a:rPr lang="el-GR" sz="1300" dirty="0" err="1" smtClean="0"/>
              <a:t>απα</a:t>
            </a:r>
            <a:r>
              <a:rPr lang="el-GR" sz="1300" dirty="0" smtClean="0"/>
              <a:t>-</a:t>
            </a:r>
          </a:p>
          <a:p>
            <a:r>
              <a:rPr lang="el-GR" sz="1300" dirty="0" err="1" smtClean="0"/>
              <a:t>ραίτητα</a:t>
            </a:r>
            <a:r>
              <a:rPr lang="el-GR" sz="1300" dirty="0" smtClean="0"/>
              <a:t> λιπαρά </a:t>
            </a:r>
            <a:r>
              <a:rPr lang="el-GR" sz="1300" dirty="0" err="1" smtClean="0"/>
              <a:t>oξέα</a:t>
            </a:r>
            <a:r>
              <a:rPr lang="el-GR" sz="1300" dirty="0" smtClean="0"/>
              <a:t>. </a:t>
            </a:r>
            <a:endParaRPr lang="el-GR" b="0" dirty="0"/>
          </a:p>
        </p:txBody>
      </p:sp>
      <p:sp>
        <p:nvSpPr>
          <p:cNvPr id="4" name="Slide Number Placeholder 3"/>
          <p:cNvSpPr>
            <a:spLocks noGrp="1"/>
          </p:cNvSpPr>
          <p:nvPr>
            <p:ph type="sldNum" sz="quarter" idx="10"/>
          </p:nvPr>
        </p:nvSpPr>
        <p:spPr/>
        <p:txBody>
          <a:bodyPr/>
          <a:lstStyle/>
          <a:p>
            <a:fld id="{744C490F-BD56-4CD5-B3F6-FA406344B79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742B20F-4A5B-4AE6-9FEA-3D960DE9126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892E42E5-611E-4B7C-8921-22009BC184D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Oxidized LDL products</a:t>
            </a:r>
            <a:endParaRPr lang="el-GR" dirty="0"/>
          </a:p>
        </p:txBody>
      </p:sp>
      <p:sp>
        <p:nvSpPr>
          <p:cNvPr id="4" name="Slide Number Placeholder 3"/>
          <p:cNvSpPr>
            <a:spLocks noGrp="1"/>
          </p:cNvSpPr>
          <p:nvPr>
            <p:ph type="sldNum" sz="quarter" idx="10"/>
          </p:nvPr>
        </p:nvSpPr>
        <p:spPr/>
        <p:txBody>
          <a:bodyPr/>
          <a:lstStyle/>
          <a:p>
            <a:fld id="{744C490F-BD56-4CD5-B3F6-FA406344B79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l-GR" dirty="0" smtClean="0"/>
              <a:t>Το σημαντικότερο ω-6 είναι το </a:t>
            </a:r>
            <a:r>
              <a:rPr lang="el-GR" dirty="0" err="1" smtClean="0"/>
              <a:t>λινελαικό</a:t>
            </a:r>
            <a:r>
              <a:rPr lang="el-GR" dirty="0" smtClean="0"/>
              <a:t> και το σημαντικότερο ω-3 το α-</a:t>
            </a:r>
            <a:r>
              <a:rPr lang="el-GR" dirty="0" err="1" smtClean="0"/>
              <a:t>λινολενικό </a:t>
            </a:r>
            <a:r>
              <a:rPr lang="el-GR" dirty="0" smtClean="0"/>
              <a:t>οξύ. Πρέπει να λαμβάνονται από την τροφή γιατί τα ένζυμα που απαιτούνται για τη βιοσύνθεση τους δεν βρίσκονται στα θηλαστικά. </a:t>
            </a:r>
          </a:p>
          <a:p>
            <a:pPr lvl="0"/>
            <a:endParaRPr lang="el-GR" dirty="0" smtClean="0"/>
          </a:p>
          <a:p>
            <a:pPr lvl="0"/>
            <a:r>
              <a:rPr lang="el-GR" dirty="0" smtClean="0"/>
              <a:t>Το </a:t>
            </a:r>
            <a:r>
              <a:rPr lang="en-US" dirty="0" smtClean="0"/>
              <a:t>ALA </a:t>
            </a:r>
            <a:r>
              <a:rPr lang="el-GR" dirty="0" smtClean="0"/>
              <a:t>μετατρέπεται στον οργανισμό στα άλλα δύο σημαντικά ω-3 το ΕΡΑ και </a:t>
            </a:r>
            <a:r>
              <a:rPr lang="en-US" dirty="0" smtClean="0"/>
              <a:t>DHA. </a:t>
            </a:r>
            <a:r>
              <a:rPr lang="el-GR" dirty="0" smtClean="0"/>
              <a:t>Μόνο το &lt;1% του </a:t>
            </a:r>
            <a:r>
              <a:rPr lang="en-US" dirty="0" smtClean="0"/>
              <a:t>ALA </a:t>
            </a:r>
            <a:r>
              <a:rPr lang="el-GR" dirty="0" smtClean="0"/>
              <a:t>μεταβολίζεται σε </a:t>
            </a:r>
            <a:r>
              <a:rPr lang="en-US" dirty="0" smtClean="0"/>
              <a:t>D</a:t>
            </a:r>
            <a:r>
              <a:rPr lang="el-GR" dirty="0" smtClean="0"/>
              <a:t>ΗΑ στους ιστούς.  </a:t>
            </a:r>
          </a:p>
          <a:p>
            <a:endParaRPr lang="el-GR" dirty="0"/>
          </a:p>
        </p:txBody>
      </p:sp>
      <p:sp>
        <p:nvSpPr>
          <p:cNvPr id="4" name="Slide Number Placeholder 3"/>
          <p:cNvSpPr>
            <a:spLocks noGrp="1"/>
          </p:cNvSpPr>
          <p:nvPr>
            <p:ph type="sldNum" sz="quarter" idx="10"/>
          </p:nvPr>
        </p:nvSpPr>
        <p:spPr/>
        <p:txBody>
          <a:bodyPr/>
          <a:lstStyle/>
          <a:p>
            <a:fld id="{0FA65E4A-41C4-4588-8C83-57A64C645416}"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FA65E4A-41C4-4588-8C83-57A64C645416}"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3503">
              <a:defRPr/>
            </a:pPr>
            <a:r>
              <a:rPr lang="el-GR" sz="1300" dirty="0" smtClean="0">
                <a:solidFill>
                  <a:schemeClr val="hlink"/>
                </a:solidFill>
                <a:latin typeface="Arial" charset="0"/>
              </a:rPr>
              <a:t>Ευχαριστώ για την προσοχή σας</a:t>
            </a:r>
          </a:p>
          <a:p>
            <a:endParaRPr lang="el-GR" dirty="0"/>
          </a:p>
        </p:txBody>
      </p:sp>
      <p:sp>
        <p:nvSpPr>
          <p:cNvPr id="4" name="Slide Number Placeholder 3"/>
          <p:cNvSpPr>
            <a:spLocks noGrp="1"/>
          </p:cNvSpPr>
          <p:nvPr>
            <p:ph type="sldNum" sz="quarter" idx="10"/>
          </p:nvPr>
        </p:nvSpPr>
        <p:spPr/>
        <p:txBody>
          <a:bodyPr/>
          <a:lstStyle/>
          <a:p>
            <a:fld id="{744C490F-BD56-4CD5-B3F6-FA406344B79C}" type="slidenum">
              <a:rPr lang="en-US" smtClean="0"/>
              <a:pPr/>
              <a:t>63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44C490F-BD56-4CD5-B3F6-FA406344B79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7" name="Rectangle 6"/>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400" b="1" cap="none" spc="0" dirty="0">
              <a:ln w="19050">
                <a:noFill/>
                <a:prstDash val="solid"/>
              </a:ln>
              <a:solidFill>
                <a:schemeClr val="accent3"/>
              </a:solidFill>
              <a:effectLst>
                <a:outerShdw blurRad="50000" dist="50800" dir="7500000" algn="tl">
                  <a:schemeClr val="bg1">
                    <a:alpha val="35000"/>
                  </a:schemeClr>
                </a:outerShdw>
              </a:effectLst>
            </a:endParaRPr>
          </a:p>
        </p:txBody>
      </p:sp>
      <p:sp>
        <p:nvSpPr>
          <p:cNvPr id="10" name="Rectangle 9"/>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H="1">
            <a:off x="8534400" y="0"/>
            <a:ext cx="457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62880" y="44624"/>
            <a:ext cx="836712" cy="836712"/>
          </a:xfrm>
          <a:prstGeom prst="rect">
            <a:avLst/>
          </a:prstGeom>
          <a:noFill/>
          <a:ln w="9525">
            <a:solidFill>
              <a:schemeClr val="tx2">
                <a:lumMod val="50000"/>
              </a:schemeClr>
            </a:solid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3638"/>
            <a:ext cx="2133600" cy="457200"/>
          </a:xfrm>
          <a:prstGeom prst="rect">
            <a:avLst/>
          </a:prstGeom>
        </p:spPr>
        <p:txBody>
          <a:bodyPr/>
          <a:lstStyle>
            <a:lvl1pPr>
              <a:defRPr/>
            </a:lvl1pPr>
          </a:lstStyle>
          <a:p>
            <a:endParaRPr lang="el-GR"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l-GR" altLang="en-US"/>
          </a:p>
        </p:txBody>
      </p:sp>
      <p:sp>
        <p:nvSpPr>
          <p:cNvPr id="4" name="Slide Number Placeholder 3"/>
          <p:cNvSpPr>
            <a:spLocks noGrp="1"/>
          </p:cNvSpPr>
          <p:nvPr>
            <p:ph type="sldNum" sz="quarter" idx="12"/>
          </p:nvPr>
        </p:nvSpPr>
        <p:spPr>
          <a:xfrm>
            <a:off x="6553200" y="6243638"/>
            <a:ext cx="2133600" cy="457200"/>
          </a:xfrm>
          <a:prstGeom prst="rect">
            <a:avLst/>
          </a:prstGeom>
        </p:spPr>
        <p:txBody>
          <a:bodyPr/>
          <a:lstStyle>
            <a:lvl1pPr>
              <a:defRPr/>
            </a:lvl1pPr>
          </a:lstStyle>
          <a:p>
            <a:fld id="{37C6BA37-ABA4-4854-A1BA-02520BF0A1D5}" type="slidenum">
              <a:rPr lang="el-GR" altLang="en-US"/>
              <a:pPr/>
              <a:t>‹#›</a:t>
            </a:fld>
            <a:endParaRPr lang="el-GR"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eurheartj.oxfordjournals.org/content/early/2011/09/19/eurheartj.ehr362&amp;ei=gZFKVZeiMaWfygOAlIH4BQ&amp;bvm=bv.92765956,d.ZGU&amp;psig=AFQjCNEZ1Fyy-38gsIoyC7H7-wJgxq43oQ&amp;ust=1431036588408309"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flipper.diff.org/app/items/5100&amp;ei=ZJNKVauFL4KBU66kgeAK&amp;bvm=bv.92765956,d.ZGU&amp;psig=AFQjCNEaMuqef6-qfLhpB8of6J4JlQ3XUA&amp;ust=143103714675461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2204791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www.google.gr/url?sa=i&amp;rct=j&amp;q=&amp;esrc=s&amp;frm=1&amp;source=images&amp;cd=&amp;cad=rja&amp;docid=AwSHpnkmc7GPNM&amp;tbnid=vFPZycQMlqs2PM:&amp;ved=0CAUQjRw&amp;url=http://www.pcb.ub.edu/homepcb/live/en/p891.asp&amp;ei=X-ljUpf2CJHSsgbm8oDoDQ&amp;bvm=bv.54934254,d.Yms&amp;psig=AFQjCNFdoRj8ed2UMeFBJJyK_gDaF_PTzQ&amp;ust=138236587567237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2227456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www.ncbi.nlm.nih.gov/pubmed/2227456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www.angelfire.com/sc3/toxchick/endocrinology/endocrinology04.html&amp;ei=dMhLVcbpL4SWygPyioCAAQ&amp;bvm=bv.92885102,d.bGQ&amp;psig=AFQjCNGjQilRKxWCuzj4TbchLvlD2bjhkA&amp;ust=1431116150674951"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2.gi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www2.kidney.org/professionals/KDOQI/guidelines_cvd/omega_3.htm&amp;ei=a0pOVejTNoGfULOjgPgG&amp;v6u=https://s-v6exp1-ds.metric.gstatic.com/gen_204?ip=77.49.103.203&amp;ts=1431193901053185&amp;auth=53yyhwiy3xd3blzd2nore6vvlvresbku&amp;rndm=0.07107742775343811&amp;v6s=2&amp;v6t=322856&amp;bvm=bv.92885102,d.bGg&amp;psig=AFQjCNEbrsI4tVhwqPmKmc_xJU7Yqn8saQ&amp;ust=1431280579346036"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www.nature.com/cdd/journal/v19/n9/fig_tab/cdd201234f1.html&amp;ei=g0dOVYqKDYP3UqzWgMAL&amp;bvm=bv.92885102,d.bGg&amp;psig=AFQjCNG34eJm64gtWnixKCGJc3C_Fwv9eQ&amp;ust=1431279869348134"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www.academia.edu/2224762/Evaluation_of_enzymatic_and_non-enzymatic_antioxidant_properties_of_Aerva_lanata_L_-_an_in_vitro_study&amp;ei=rE9OVd2cA4XdUcaIgLgF&amp;bvm=bv.92885102,d.bGg&amp;psig=AFQjCNFHdxeBa0GUnQGPWI6K0L4pYmJNbw&amp;ust=1431281467619545"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clincancerres.aacrjournals.org/content/12/8/2390/F1.expansion.html&amp;ei=jlBOVem-NoLbU4X3gagO&amp;bvm=bv.92885102,d.bGg&amp;psig=AFQjCNHa_HqSajS_OOBhqwHRe8BwiPEgYg&amp;ust=1431282134444675"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www.vanderbilt.edu/vicb/DiscoveriesArchives/biochemical_collaboration.html&amp;ei=xxRNVcT3FIacsAGtoYDwBw&amp;bvm=bv.92885102,d.bGg&amp;psig=AFQjCNG38ggNWa6R2dQtvTdQZAchR8tdOg&amp;ust=1431201202544952"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CAcQjRw&amp;url=http://www.cell.com/trends/neurosciences/fulltext/S0166-2236(11)00139-1&amp;ei=JBZNVfWzIsOvsAGK54HIAw&amp;bvm=bv.92885102,d.bGg&amp;psig=AFQjCNHgZV5BwpjyuMTyckXOIzE_hZT5dg&amp;ust=1431201528072178"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404" y="241484"/>
            <a:ext cx="7851060" cy="523220"/>
          </a:xfrm>
          <a:prstGeom prst="rect">
            <a:avLst/>
          </a:prstGeom>
          <a:noFill/>
        </p:spPr>
        <p:txBody>
          <a:bodyPr wrap="none" rtlCol="0">
            <a:spAutoFit/>
          </a:bodyPr>
          <a:lstStyle/>
          <a:p>
            <a:r>
              <a:rPr lang="en-US" sz="2700" b="1" dirty="0" err="1" smtClean="0">
                <a:solidFill>
                  <a:schemeClr val="tx1">
                    <a:lumMod val="95000"/>
                    <a:lumOff val="5000"/>
                  </a:schemeClr>
                </a:solidFill>
              </a:rPr>
              <a:t>Nutrigenomics-Nutrigenetics</a:t>
            </a:r>
            <a:r>
              <a:rPr lang="en-US" sz="2700" b="1" dirty="0" smtClean="0">
                <a:solidFill>
                  <a:schemeClr val="tx1">
                    <a:lumMod val="95000"/>
                    <a:lumOff val="5000"/>
                  </a:schemeClr>
                </a:solidFill>
              </a:rPr>
              <a:t> of omega-3 fatty acids</a:t>
            </a:r>
            <a:endParaRPr lang="el-GR" sz="2700" b="1" dirty="0">
              <a:solidFill>
                <a:schemeClr val="tx1">
                  <a:lumMod val="95000"/>
                  <a:lumOff val="5000"/>
                </a:schemeClr>
              </a:solidFill>
            </a:endParaRPr>
          </a:p>
        </p:txBody>
      </p:sp>
      <p:sp>
        <p:nvSpPr>
          <p:cNvPr id="5" name="Text Box 5"/>
          <p:cNvSpPr txBox="1">
            <a:spLocks noChangeArrowheads="1"/>
          </p:cNvSpPr>
          <p:nvPr/>
        </p:nvSpPr>
        <p:spPr bwMode="auto">
          <a:xfrm>
            <a:off x="324495" y="4710043"/>
            <a:ext cx="8135937" cy="2031325"/>
          </a:xfrm>
          <a:prstGeom prst="rect">
            <a:avLst/>
          </a:prstGeom>
          <a:noFill/>
          <a:ln w="9525">
            <a:solidFill>
              <a:srgbClr val="969696"/>
            </a:solidFill>
            <a:miter lim="800000"/>
            <a:headEnd/>
            <a:tailEnd/>
          </a:ln>
        </p:spPr>
        <p:txBody>
          <a:bodyPr wrap="square">
            <a:spAutoFit/>
          </a:bodyPr>
          <a:lstStyle/>
          <a:p>
            <a:pPr algn="ctr"/>
            <a:r>
              <a:rPr lang="en-US" sz="1800" b="1" dirty="0" err="1" smtClean="0"/>
              <a:t>Tzortzis</a:t>
            </a:r>
            <a:r>
              <a:rPr lang="en-US" sz="1800" b="1" dirty="0" smtClean="0"/>
              <a:t> </a:t>
            </a:r>
            <a:r>
              <a:rPr lang="en-US" sz="1800" b="1" dirty="0" err="1" smtClean="0"/>
              <a:t>Nomikos</a:t>
            </a:r>
            <a:endParaRPr lang="el-GR" sz="1800" b="1" dirty="0"/>
          </a:p>
          <a:p>
            <a:pPr algn="ctr"/>
            <a:r>
              <a:rPr lang="en-US" b="1" dirty="0" smtClean="0"/>
              <a:t>Assistant Professor</a:t>
            </a:r>
            <a:endParaRPr lang="el-GR" sz="1800" b="1" dirty="0"/>
          </a:p>
          <a:p>
            <a:pPr algn="ctr"/>
            <a:endParaRPr lang="el-GR" b="1" dirty="0" smtClean="0"/>
          </a:p>
          <a:p>
            <a:pPr algn="ctr"/>
            <a:endParaRPr lang="el-GR" sz="1800" b="1" dirty="0" smtClean="0"/>
          </a:p>
          <a:p>
            <a:pPr algn="ctr"/>
            <a:endParaRPr lang="el-GR" sz="1800" b="1" dirty="0"/>
          </a:p>
          <a:p>
            <a:pPr algn="ctr"/>
            <a:r>
              <a:rPr lang="en-US" sz="1800" b="1" dirty="0" smtClean="0"/>
              <a:t>Department of Nutrition and Dietetics</a:t>
            </a:r>
            <a:endParaRPr lang="el-GR" sz="1800" b="1" dirty="0"/>
          </a:p>
          <a:p>
            <a:pPr algn="ctr"/>
            <a:r>
              <a:rPr lang="en-US" b="1" dirty="0" err="1" smtClean="0"/>
              <a:t>Harokopio</a:t>
            </a:r>
            <a:r>
              <a:rPr lang="en-US" b="1" dirty="0" smtClean="0"/>
              <a:t> University</a:t>
            </a:r>
            <a:endParaRPr lang="el-GR" sz="1800" b="1" dirty="0"/>
          </a:p>
        </p:txBody>
      </p:sp>
      <p:pic>
        <p:nvPicPr>
          <p:cNvPr id="6" name="Picture 6"/>
          <p:cNvPicPr>
            <a:picLocks noChangeAspect="1" noChangeArrowheads="1"/>
          </p:cNvPicPr>
          <p:nvPr/>
        </p:nvPicPr>
        <p:blipFill>
          <a:blip r:embed="rId3" cstate="print"/>
          <a:srcRect/>
          <a:stretch>
            <a:fillRect/>
          </a:stretch>
        </p:blipFill>
        <p:spPr bwMode="auto">
          <a:xfrm>
            <a:off x="4014341" y="5356696"/>
            <a:ext cx="701675" cy="736600"/>
          </a:xfrm>
          <a:prstGeom prst="rect">
            <a:avLst/>
          </a:prstGeom>
          <a:noFill/>
          <a:ln w="9525">
            <a:noFill/>
            <a:miter lim="800000"/>
            <a:headEnd/>
            <a:tailEnd/>
          </a:ln>
        </p:spPr>
      </p:pic>
      <p:pic>
        <p:nvPicPr>
          <p:cNvPr id="7" name="Picture 14" descr="http://www.unisa.edu.au/unisanews/2005/April/images/METABOLICFITNESS.jpg"/>
          <p:cNvPicPr>
            <a:picLocks noChangeAspect="1" noChangeArrowheads="1"/>
          </p:cNvPicPr>
          <p:nvPr/>
        </p:nvPicPr>
        <p:blipFill>
          <a:blip r:embed="rId4" cstate="print"/>
          <a:srcRect/>
          <a:stretch>
            <a:fillRect/>
          </a:stretch>
        </p:blipFill>
        <p:spPr bwMode="auto">
          <a:xfrm>
            <a:off x="2657842" y="1214422"/>
            <a:ext cx="2922270" cy="292227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87624" y="179929"/>
            <a:ext cx="3029163"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a:t>
            </a:r>
            <a:r>
              <a:rPr lang="el-GR" sz="3200" b="1" dirty="0" smtClean="0"/>
              <a:t> </a:t>
            </a:r>
            <a:r>
              <a:rPr lang="en-US" sz="3200" b="1" dirty="0" smtClean="0"/>
              <a:t>and CVDs</a:t>
            </a:r>
            <a:endParaRPr lang="el-GR" sz="3200" b="1" dirty="0"/>
          </a:p>
        </p:txBody>
      </p:sp>
      <p:sp>
        <p:nvSpPr>
          <p:cNvPr id="3" name="Text Box 7"/>
          <p:cNvSpPr txBox="1">
            <a:spLocks noChangeArrowheads="1"/>
          </p:cNvSpPr>
          <p:nvPr/>
        </p:nvSpPr>
        <p:spPr bwMode="auto">
          <a:xfrm>
            <a:off x="119801" y="1253895"/>
            <a:ext cx="8124607" cy="830997"/>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sz="2000" b="1" dirty="0" smtClean="0">
                <a:solidFill>
                  <a:srgbClr val="0000FF"/>
                </a:solidFill>
              </a:rPr>
              <a:t>Increased dietary intake of omega-3 FA</a:t>
            </a:r>
            <a:r>
              <a:rPr lang="el-GR" sz="2000" b="1" dirty="0" smtClean="0">
                <a:solidFill>
                  <a:srgbClr val="0000FF"/>
                </a:solidFill>
              </a:rPr>
              <a:t> </a:t>
            </a:r>
            <a:r>
              <a:rPr lang="en-US" sz="2000" b="1" dirty="0" smtClean="0">
                <a:solidFill>
                  <a:srgbClr val="0000FF"/>
                </a:solidFill>
              </a:rPr>
              <a:t>(from diet or supplements) </a:t>
            </a:r>
            <a:r>
              <a:rPr lang="en-US" sz="2000" b="1" dirty="0" smtClean="0">
                <a:solidFill>
                  <a:srgbClr val="0000FF"/>
                </a:solidFill>
                <a:sym typeface="Wingdings" pitchFamily="2" charset="2"/>
              </a:rPr>
              <a:t> </a:t>
            </a:r>
          </a:p>
          <a:p>
            <a:pPr algn="just">
              <a:lnSpc>
                <a:spcPct val="120000"/>
              </a:lnSpc>
              <a:buSzPct val="80000"/>
            </a:pPr>
            <a:r>
              <a:rPr lang="en-US" sz="2000" b="1" dirty="0" smtClean="0">
                <a:solidFill>
                  <a:srgbClr val="0000FF"/>
                </a:solidFill>
                <a:sym typeface="Wingdings" pitchFamily="2" charset="2"/>
              </a:rPr>
              <a:t>reduced risk for MI, strokes, sudden death, ischemic episodes)</a:t>
            </a:r>
            <a:endParaRPr lang="el-GR" sz="2000" b="1" dirty="0">
              <a:solidFill>
                <a:srgbClr val="0000FF"/>
              </a:solidFill>
            </a:endParaRPr>
          </a:p>
        </p:txBody>
      </p:sp>
      <p:pic>
        <p:nvPicPr>
          <p:cNvPr id="4" name="Picture 2"/>
          <p:cNvPicPr>
            <a:picLocks noChangeAspect="1" noChangeArrowheads="1"/>
          </p:cNvPicPr>
          <p:nvPr/>
        </p:nvPicPr>
        <p:blipFill>
          <a:blip r:embed="rId3" cstate="print"/>
          <a:srcRect/>
          <a:stretch>
            <a:fillRect/>
          </a:stretch>
        </p:blipFill>
        <p:spPr bwMode="auto">
          <a:xfrm>
            <a:off x="1488911" y="2636912"/>
            <a:ext cx="5654857" cy="35817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02692" y="285728"/>
            <a:ext cx="4438203"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heart failure</a:t>
            </a:r>
            <a:r>
              <a:rPr lang="el-GR" sz="3200" b="1" dirty="0" smtClean="0"/>
              <a:t>  </a:t>
            </a:r>
            <a:endParaRPr lang="el-GR" sz="3200" b="1" dirty="0"/>
          </a:p>
        </p:txBody>
      </p:sp>
      <p:pic>
        <p:nvPicPr>
          <p:cNvPr id="3" name="Picture 1"/>
          <p:cNvPicPr>
            <a:picLocks noChangeAspect="1" noChangeArrowheads="1"/>
          </p:cNvPicPr>
          <p:nvPr/>
        </p:nvPicPr>
        <p:blipFill>
          <a:blip r:embed="rId3" cstate="print"/>
          <a:srcRect/>
          <a:stretch>
            <a:fillRect/>
          </a:stretch>
        </p:blipFill>
        <p:spPr bwMode="auto">
          <a:xfrm>
            <a:off x="1763688" y="1382423"/>
            <a:ext cx="5124641" cy="456685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9512" y="1047750"/>
            <a:ext cx="8661400" cy="5743111"/>
          </a:xfrm>
          <a:prstGeom prst="rect">
            <a:avLst/>
          </a:prstGeom>
          <a:solidFill>
            <a:srgbClr val="FFCC99"/>
          </a:solidFill>
          <a:ln w="9525">
            <a:solidFill>
              <a:schemeClr val="tx1"/>
            </a:solidFill>
            <a:miter lim="800000"/>
            <a:headEnd/>
            <a:tailEnd/>
          </a:ln>
          <a:effectLst/>
        </p:spPr>
        <p:txBody>
          <a:bodyPr>
            <a:spAutoFit/>
          </a:bodyPr>
          <a:lstStyle/>
          <a:p>
            <a:pPr>
              <a:lnSpc>
                <a:spcPct val="120000"/>
              </a:lnSpc>
              <a:buSzPct val="80000"/>
              <a:buFont typeface="Wingdings" pitchFamily="2" charset="2"/>
              <a:buChar char="q"/>
            </a:pPr>
            <a:r>
              <a:rPr lang="el-GR" b="1" dirty="0">
                <a:solidFill>
                  <a:srgbClr val="0000FF"/>
                </a:solidFill>
                <a:sym typeface="Wingdings" pitchFamily="2" charset="2"/>
              </a:rPr>
              <a:t> </a:t>
            </a:r>
            <a:r>
              <a:rPr lang="en-US" b="1" dirty="0" err="1" smtClean="0">
                <a:solidFill>
                  <a:srgbClr val="0000FF"/>
                </a:solidFill>
                <a:sym typeface="Wingdings" pitchFamily="2" charset="2"/>
              </a:rPr>
              <a:t>HyperTG</a:t>
            </a:r>
            <a:r>
              <a:rPr lang="en-US" b="1" dirty="0" smtClean="0">
                <a:solidFill>
                  <a:srgbClr val="0000FF"/>
                </a:solidFill>
                <a:sym typeface="Wingdings" pitchFamily="2" charset="2"/>
              </a:rPr>
              <a:t> is an independent risk factor for CVDs</a:t>
            </a:r>
            <a:endParaRPr lang="el-GR" b="1" dirty="0" smtClean="0">
              <a:solidFill>
                <a:srgbClr val="0000FF"/>
              </a:solidFill>
              <a:sym typeface="Wingdings" pitchFamily="2" charset="2"/>
            </a:endParaRPr>
          </a:p>
          <a:p>
            <a:pPr>
              <a:lnSpc>
                <a:spcPct val="120000"/>
              </a:lnSpc>
              <a:buSzPct val="80000"/>
              <a:buFont typeface="Wingdings" pitchFamily="2" charset="2"/>
              <a:buChar char="q"/>
            </a:pPr>
            <a:r>
              <a:rPr lang="el-GR" b="1" dirty="0" smtClean="0">
                <a:solidFill>
                  <a:srgbClr val="0000FF"/>
                </a:solidFill>
                <a:sym typeface="Wingdings" pitchFamily="2" charset="2"/>
              </a:rPr>
              <a:t> </a:t>
            </a:r>
            <a:r>
              <a:rPr lang="en-US" b="1" dirty="0" smtClean="0">
                <a:solidFill>
                  <a:srgbClr val="0000FF"/>
                </a:solidFill>
                <a:sym typeface="Wingdings" pitchFamily="2" charset="2"/>
              </a:rPr>
              <a:t>The latest guidelines </a:t>
            </a:r>
            <a:r>
              <a:rPr lang="el-GR" b="1" dirty="0" smtClean="0">
                <a:solidFill>
                  <a:srgbClr val="0000FF"/>
                </a:solidFill>
                <a:sym typeface="Wingdings" pitchFamily="2" charset="2"/>
              </a:rPr>
              <a:t>(200 </a:t>
            </a:r>
            <a:r>
              <a:rPr lang="en-US" b="1" dirty="0" smtClean="0">
                <a:solidFill>
                  <a:srgbClr val="0000FF"/>
                </a:solidFill>
                <a:sym typeface="Wingdings" pitchFamily="2" charset="2"/>
              </a:rPr>
              <a:t>mg/</a:t>
            </a:r>
            <a:r>
              <a:rPr lang="en-US" b="1" dirty="0" err="1" smtClean="0">
                <a:solidFill>
                  <a:srgbClr val="0000FF"/>
                </a:solidFill>
                <a:sym typeface="Wingdings" pitchFamily="2" charset="2"/>
              </a:rPr>
              <a:t>dL</a:t>
            </a:r>
            <a:r>
              <a:rPr lang="en-US" b="1" dirty="0" smtClean="0">
                <a:solidFill>
                  <a:srgbClr val="0000FF"/>
                </a:solidFill>
                <a:sym typeface="Wingdings" pitchFamily="2" charset="2"/>
              </a:rPr>
              <a:t>  150 mg/</a:t>
            </a:r>
            <a:r>
              <a:rPr lang="en-US" b="1" dirty="0" err="1" smtClean="0">
                <a:solidFill>
                  <a:srgbClr val="0000FF"/>
                </a:solidFill>
                <a:sym typeface="Wingdings" pitchFamily="2" charset="2"/>
              </a:rPr>
              <a:t>dL</a:t>
            </a:r>
            <a:r>
              <a:rPr lang="en-US" b="1" dirty="0" smtClean="0">
                <a:solidFill>
                  <a:srgbClr val="0000FF"/>
                </a:solidFill>
                <a:sym typeface="Wingdings" pitchFamily="2" charset="2"/>
              </a:rPr>
              <a:t>)</a:t>
            </a:r>
            <a:endParaRPr lang="el-GR" b="1" dirty="0">
              <a:solidFill>
                <a:srgbClr val="0000FF"/>
              </a:solidFill>
              <a:sym typeface="Wingdings" pitchFamily="2" charset="2"/>
            </a:endParaRPr>
          </a:p>
          <a:p>
            <a:pPr>
              <a:lnSpc>
                <a:spcPct val="120000"/>
              </a:lnSpc>
              <a:buSzPct val="80000"/>
              <a:buFont typeface="Wingdings" pitchFamily="2" charset="2"/>
              <a:buChar char="q"/>
            </a:pPr>
            <a:r>
              <a:rPr lang="el-GR" b="1" dirty="0" smtClean="0">
                <a:solidFill>
                  <a:srgbClr val="0000FF"/>
                </a:solidFill>
                <a:sym typeface="Wingdings" pitchFamily="2" charset="2"/>
              </a:rPr>
              <a:t> </a:t>
            </a:r>
            <a:r>
              <a:rPr lang="en-US" b="1" dirty="0" smtClean="0">
                <a:solidFill>
                  <a:srgbClr val="0000FF"/>
                </a:solidFill>
                <a:sym typeface="Wingdings" pitchFamily="2" charset="2"/>
              </a:rPr>
              <a:t>Increased dietary intake of omega-3 FA</a:t>
            </a:r>
            <a:r>
              <a:rPr lang="el-GR" b="1" dirty="0" smtClean="0">
                <a:solidFill>
                  <a:srgbClr val="0000FF"/>
                </a:solidFill>
                <a:sym typeface="Wingdings" pitchFamily="2" charset="2"/>
              </a:rPr>
              <a:t>  </a:t>
            </a:r>
            <a:r>
              <a:rPr lang="en-US" b="1" dirty="0" smtClean="0">
                <a:solidFill>
                  <a:srgbClr val="0000FF"/>
                </a:solidFill>
                <a:sym typeface="Wingdings" pitchFamily="2" charset="2"/>
              </a:rPr>
              <a:t>reduction of TG levels in blood</a:t>
            </a:r>
          </a:p>
          <a:p>
            <a:pPr>
              <a:lnSpc>
                <a:spcPct val="120000"/>
              </a:lnSpc>
              <a:buSzPct val="80000"/>
            </a:pPr>
            <a:r>
              <a:rPr lang="en-US" b="1" dirty="0" smtClean="0">
                <a:solidFill>
                  <a:srgbClr val="0000FF"/>
                </a:solidFill>
                <a:sym typeface="Wingdings" pitchFamily="2" charset="2"/>
              </a:rPr>
              <a:t>   </a:t>
            </a:r>
            <a:r>
              <a:rPr lang="el-GR" b="1" dirty="0" smtClean="0">
                <a:solidFill>
                  <a:srgbClr val="0000FF"/>
                </a:solidFill>
                <a:sym typeface="Wingdings" pitchFamily="2" charset="2"/>
              </a:rPr>
              <a:t>(4 g</a:t>
            </a:r>
            <a:r>
              <a:rPr lang="en-US" b="1" dirty="0" smtClean="0">
                <a:solidFill>
                  <a:srgbClr val="0000FF"/>
                </a:solidFill>
                <a:sym typeface="Wingdings" pitchFamily="2" charset="2"/>
              </a:rPr>
              <a:t> omega</a:t>
            </a:r>
            <a:r>
              <a:rPr lang="el-GR" b="1" dirty="0" smtClean="0">
                <a:solidFill>
                  <a:srgbClr val="0000FF"/>
                </a:solidFill>
                <a:sym typeface="Wingdings" pitchFamily="2" charset="2"/>
              </a:rPr>
              <a:t>-3/</a:t>
            </a:r>
            <a:r>
              <a:rPr lang="en-US" b="1" dirty="0" smtClean="0">
                <a:solidFill>
                  <a:srgbClr val="0000FF"/>
                </a:solidFill>
                <a:sym typeface="Wingdings" pitchFamily="2" charset="2"/>
              </a:rPr>
              <a:t>day</a:t>
            </a:r>
            <a:r>
              <a:rPr lang="el-GR" b="1" dirty="0" smtClean="0">
                <a:solidFill>
                  <a:srgbClr val="0000FF"/>
                </a:solidFill>
                <a:sym typeface="Wingdings" pitchFamily="2" charset="2"/>
              </a:rPr>
              <a:t>  15-35% </a:t>
            </a:r>
            <a:r>
              <a:rPr lang="en-US" b="1" dirty="0" smtClean="0">
                <a:solidFill>
                  <a:srgbClr val="0000FF"/>
                </a:solidFill>
                <a:sym typeface="Wingdings" pitchFamily="2" charset="2"/>
              </a:rPr>
              <a:t>reduction</a:t>
            </a:r>
            <a:r>
              <a:rPr lang="el-GR" b="1" dirty="0" smtClean="0">
                <a:solidFill>
                  <a:srgbClr val="0000FF"/>
                </a:solidFill>
                <a:sym typeface="Wingdings" pitchFamily="2" charset="2"/>
              </a:rPr>
              <a:t>)</a:t>
            </a:r>
            <a:endParaRPr lang="el-GR" b="1" dirty="0">
              <a:solidFill>
                <a:srgbClr val="0000FF"/>
              </a:solidFill>
              <a:sym typeface="Wingdings" pitchFamily="2" charset="2"/>
            </a:endParaRPr>
          </a:p>
          <a:p>
            <a:pPr>
              <a:lnSpc>
                <a:spcPct val="120000"/>
              </a:lnSpc>
              <a:buSzPct val="80000"/>
              <a:buFont typeface="Wingdings" pitchFamily="2" charset="2"/>
              <a:buChar char="q"/>
            </a:pPr>
            <a:r>
              <a:rPr lang="el-GR" b="1" dirty="0" smtClean="0">
                <a:solidFill>
                  <a:srgbClr val="0000FF"/>
                </a:solidFill>
                <a:sym typeface="Wingdings" pitchFamily="2" charset="2"/>
              </a:rPr>
              <a:t> </a:t>
            </a:r>
            <a:r>
              <a:rPr lang="en-US" b="1" dirty="0" smtClean="0">
                <a:solidFill>
                  <a:srgbClr val="0000FF"/>
                </a:solidFill>
                <a:sym typeface="Wingdings" pitchFamily="2" charset="2"/>
              </a:rPr>
              <a:t>AHA recommendations</a:t>
            </a:r>
            <a:r>
              <a:rPr lang="el-GR" b="1" dirty="0" smtClean="0">
                <a:solidFill>
                  <a:srgbClr val="0000FF"/>
                </a:solidFill>
                <a:sym typeface="Wingdings" pitchFamily="2" charset="2"/>
              </a:rPr>
              <a:t>:</a:t>
            </a:r>
            <a:endParaRPr lang="en-US" b="1" dirty="0" smtClean="0">
              <a:solidFill>
                <a:srgbClr val="0000FF"/>
              </a:solidFill>
              <a:sym typeface="Wingdings" pitchFamily="2" charset="2"/>
            </a:endParaRPr>
          </a:p>
          <a:p>
            <a:pPr>
              <a:lnSpc>
                <a:spcPct val="120000"/>
              </a:lnSpc>
              <a:buSzPct val="80000"/>
              <a:buFont typeface="Wingdings" pitchFamily="2" charset="2"/>
              <a:buChar char="q"/>
            </a:pPr>
            <a:endParaRPr lang="en-US" b="1" dirty="0" smtClean="0">
              <a:solidFill>
                <a:srgbClr val="0000FF"/>
              </a:solidFill>
              <a:sym typeface="Wingdings" pitchFamily="2" charset="2"/>
            </a:endParaRPr>
          </a:p>
          <a:p>
            <a:pPr>
              <a:lnSpc>
                <a:spcPct val="120000"/>
              </a:lnSpc>
              <a:buSzPct val="80000"/>
              <a:buFont typeface="Wingdings" pitchFamily="2" charset="2"/>
              <a:buChar char="q"/>
            </a:pPr>
            <a:endParaRPr lang="en-US" b="1" dirty="0" smtClean="0">
              <a:solidFill>
                <a:srgbClr val="0000FF"/>
              </a:solidFill>
              <a:sym typeface="Wingdings" pitchFamily="2" charset="2"/>
            </a:endParaRPr>
          </a:p>
          <a:p>
            <a:pPr>
              <a:lnSpc>
                <a:spcPct val="120000"/>
              </a:lnSpc>
              <a:buSzPct val="80000"/>
              <a:buFont typeface="Wingdings" pitchFamily="2" charset="2"/>
              <a:buChar char="q"/>
            </a:pPr>
            <a:endParaRPr lang="en-US" b="1" dirty="0" smtClean="0">
              <a:solidFill>
                <a:srgbClr val="0000FF"/>
              </a:solidFill>
              <a:sym typeface="Wingdings" pitchFamily="2" charset="2"/>
            </a:endParaRPr>
          </a:p>
          <a:p>
            <a:pPr>
              <a:lnSpc>
                <a:spcPct val="120000"/>
              </a:lnSpc>
              <a:buSzPct val="80000"/>
              <a:buFont typeface="Wingdings" pitchFamily="2" charset="2"/>
              <a:buChar char="q"/>
            </a:pPr>
            <a:endParaRPr lang="en-US"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a:p>
            <a:pPr>
              <a:lnSpc>
                <a:spcPct val="120000"/>
              </a:lnSpc>
              <a:buSzPct val="80000"/>
              <a:buFont typeface="Wingdings" pitchFamily="2" charset="2"/>
              <a:buChar char="q"/>
            </a:pPr>
            <a:endParaRPr lang="el-GR" b="1" dirty="0" smtClean="0">
              <a:solidFill>
                <a:srgbClr val="0000FF"/>
              </a:solidFill>
              <a:sym typeface="Wingdings" pitchFamily="2" charset="2"/>
            </a:endParaRPr>
          </a:p>
        </p:txBody>
      </p:sp>
      <p:pic>
        <p:nvPicPr>
          <p:cNvPr id="3" name="Picture 2"/>
          <p:cNvPicPr>
            <a:picLocks noChangeAspect="1" noChangeArrowheads="1"/>
          </p:cNvPicPr>
          <p:nvPr/>
        </p:nvPicPr>
        <p:blipFill>
          <a:blip r:embed="rId3" cstate="print"/>
          <a:srcRect/>
          <a:stretch>
            <a:fillRect/>
          </a:stretch>
        </p:blipFill>
        <p:spPr bwMode="auto">
          <a:xfrm>
            <a:off x="2843808" y="2852936"/>
            <a:ext cx="5877057" cy="3456384"/>
          </a:xfrm>
          <a:prstGeom prst="rect">
            <a:avLst/>
          </a:prstGeom>
          <a:noFill/>
          <a:ln w="9525">
            <a:noFill/>
            <a:miter lim="800000"/>
            <a:headEnd/>
            <a:tailEnd/>
          </a:ln>
        </p:spPr>
      </p:pic>
      <p:sp>
        <p:nvSpPr>
          <p:cNvPr id="4" name="Text Box 4"/>
          <p:cNvSpPr txBox="1">
            <a:spLocks noChangeArrowheads="1"/>
          </p:cNvSpPr>
          <p:nvPr/>
        </p:nvSpPr>
        <p:spPr bwMode="auto">
          <a:xfrm>
            <a:off x="1291205" y="179929"/>
            <a:ext cx="5873083"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a:t>
            </a:r>
            <a:r>
              <a:rPr lang="en-US" sz="3200" b="1" dirty="0" err="1" smtClean="0"/>
              <a:t>hypertriglyceridemia</a:t>
            </a:r>
            <a:r>
              <a:rPr lang="el-GR" sz="3200" b="1" dirty="0" smtClean="0"/>
              <a:t>  </a:t>
            </a:r>
            <a:endParaRPr lang="el-GR"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8494" y="179929"/>
            <a:ext cx="6498510"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subclinical inflammation</a:t>
            </a:r>
            <a:r>
              <a:rPr lang="el-GR" sz="3200" b="1" dirty="0" smtClean="0"/>
              <a:t>  </a:t>
            </a:r>
            <a:endParaRPr lang="el-GR" sz="3200" b="1" dirty="0"/>
          </a:p>
        </p:txBody>
      </p:sp>
      <p:sp>
        <p:nvSpPr>
          <p:cNvPr id="3" name="Text Box 7"/>
          <p:cNvSpPr txBox="1">
            <a:spLocks noChangeArrowheads="1"/>
          </p:cNvSpPr>
          <p:nvPr/>
        </p:nvSpPr>
        <p:spPr bwMode="auto">
          <a:xfrm>
            <a:off x="35496" y="1181887"/>
            <a:ext cx="8556655" cy="734945"/>
          </a:xfrm>
          <a:prstGeom prst="rect">
            <a:avLst/>
          </a:prstGeom>
          <a:solidFill>
            <a:srgbClr val="CCFFFF"/>
          </a:solidFill>
          <a:ln w="9525">
            <a:solidFill>
              <a:schemeClr val="tx1"/>
            </a:solidFill>
            <a:miter lim="800000"/>
            <a:headEnd/>
            <a:tailEnd/>
          </a:ln>
          <a:effectLst/>
        </p:spPr>
        <p:txBody>
          <a:bodyPr wrap="square">
            <a:spAutoFit/>
          </a:bodyPr>
          <a:lstStyle/>
          <a:p>
            <a:pPr>
              <a:lnSpc>
                <a:spcPct val="120000"/>
              </a:lnSpc>
              <a:buSzPct val="80000"/>
            </a:pPr>
            <a:r>
              <a:rPr lang="en-US" b="1" dirty="0" smtClean="0">
                <a:solidFill>
                  <a:srgbClr val="0000FF"/>
                </a:solidFill>
              </a:rPr>
              <a:t>Inverse association between intake of omega-3 FA and markers of subclinical inflammation (</a:t>
            </a:r>
            <a:r>
              <a:rPr lang="en-US" b="1" dirty="0" err="1" smtClean="0">
                <a:solidFill>
                  <a:srgbClr val="0000FF"/>
                </a:solidFill>
              </a:rPr>
              <a:t>hs</a:t>
            </a:r>
            <a:r>
              <a:rPr lang="en-US" b="1" dirty="0" smtClean="0">
                <a:solidFill>
                  <a:srgbClr val="0000FF"/>
                </a:solidFill>
              </a:rPr>
              <a:t>-CRP, IL-6, </a:t>
            </a:r>
            <a:r>
              <a:rPr lang="en-US" b="1" dirty="0" err="1" smtClean="0">
                <a:solidFill>
                  <a:srgbClr val="0000FF"/>
                </a:solidFill>
              </a:rPr>
              <a:t>TNFa</a:t>
            </a:r>
            <a:r>
              <a:rPr lang="en-US" b="1" dirty="0" smtClean="0">
                <a:solidFill>
                  <a:srgbClr val="0000FF"/>
                </a:solidFill>
              </a:rPr>
              <a:t> etc)</a:t>
            </a:r>
            <a:endParaRPr lang="el-GR" b="1" dirty="0">
              <a:solidFill>
                <a:srgbClr val="0000FF"/>
              </a:solidFill>
            </a:endParaRPr>
          </a:p>
        </p:txBody>
      </p:sp>
      <p:pic>
        <p:nvPicPr>
          <p:cNvPr id="4" name="Picture 6"/>
          <p:cNvPicPr>
            <a:picLocks noChangeAspect="1" noChangeArrowheads="1"/>
          </p:cNvPicPr>
          <p:nvPr/>
        </p:nvPicPr>
        <p:blipFill>
          <a:blip r:embed="rId3" cstate="print">
            <a:lum contrast="10000"/>
          </a:blip>
          <a:srcRect/>
          <a:stretch>
            <a:fillRect/>
          </a:stretch>
        </p:blipFill>
        <p:spPr bwMode="auto">
          <a:xfrm>
            <a:off x="1116013" y="2314596"/>
            <a:ext cx="7024687" cy="1809750"/>
          </a:xfrm>
          <a:prstGeom prst="rect">
            <a:avLst/>
          </a:prstGeom>
          <a:noFill/>
          <a:ln w="9525">
            <a:noFill/>
            <a:miter lim="800000"/>
            <a:headEnd/>
            <a:tailEnd/>
          </a:ln>
          <a:effectLst/>
        </p:spPr>
      </p:pic>
      <p:pic>
        <p:nvPicPr>
          <p:cNvPr id="5" name="Picture 7"/>
          <p:cNvPicPr>
            <a:picLocks noChangeAspect="1" noChangeArrowheads="1"/>
          </p:cNvPicPr>
          <p:nvPr/>
        </p:nvPicPr>
        <p:blipFill>
          <a:blip r:embed="rId4" cstate="print">
            <a:lum contrast="10000"/>
          </a:blip>
          <a:srcRect/>
          <a:stretch>
            <a:fillRect/>
          </a:stretch>
        </p:blipFill>
        <p:spPr bwMode="auto">
          <a:xfrm>
            <a:off x="34925" y="4430734"/>
            <a:ext cx="9080500" cy="20701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17623" y="179929"/>
            <a:ext cx="5620258"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a:t>
            </a:r>
            <a:r>
              <a:rPr lang="en-US" sz="3200" b="1" dirty="0" err="1" smtClean="0"/>
              <a:t>antiplatelet</a:t>
            </a:r>
            <a:r>
              <a:rPr lang="en-US" sz="3200" b="1" dirty="0" smtClean="0"/>
              <a:t> actions</a:t>
            </a:r>
            <a:r>
              <a:rPr lang="el-GR" sz="3200" b="1" dirty="0" smtClean="0"/>
              <a:t>  </a:t>
            </a:r>
            <a:endParaRPr lang="el-GR" sz="3200" b="1" dirty="0"/>
          </a:p>
        </p:txBody>
      </p:sp>
      <p:sp>
        <p:nvSpPr>
          <p:cNvPr id="3" name="Text Box 7"/>
          <p:cNvSpPr txBox="1">
            <a:spLocks noChangeArrowheads="1"/>
          </p:cNvSpPr>
          <p:nvPr/>
        </p:nvSpPr>
        <p:spPr bwMode="auto">
          <a:xfrm>
            <a:off x="1571604" y="1285860"/>
            <a:ext cx="6000791" cy="402546"/>
          </a:xfrm>
          <a:prstGeom prst="rect">
            <a:avLst/>
          </a:prstGeom>
          <a:solidFill>
            <a:srgbClr val="CCFFFF"/>
          </a:solidFill>
          <a:ln w="38100">
            <a:solidFill>
              <a:schemeClr val="tx1"/>
            </a:solidFill>
            <a:miter lim="800000"/>
            <a:headEnd/>
            <a:tailEnd/>
          </a:ln>
          <a:effectLst/>
        </p:spPr>
        <p:txBody>
          <a:bodyPr wrap="square">
            <a:spAutoFit/>
          </a:bodyPr>
          <a:lstStyle/>
          <a:p>
            <a:pPr algn="ctr">
              <a:lnSpc>
                <a:spcPct val="120000"/>
              </a:lnSpc>
              <a:buSzPct val="80000"/>
            </a:pPr>
            <a:r>
              <a:rPr lang="en-US" b="1" dirty="0" smtClean="0">
                <a:solidFill>
                  <a:srgbClr val="0000FF"/>
                </a:solidFill>
              </a:rPr>
              <a:t>Increased intake of omega-3 FA</a:t>
            </a:r>
            <a:endParaRPr lang="el-GR" b="1" dirty="0">
              <a:solidFill>
                <a:srgbClr val="0000FF"/>
              </a:solidFill>
            </a:endParaRPr>
          </a:p>
        </p:txBody>
      </p:sp>
      <p:sp>
        <p:nvSpPr>
          <p:cNvPr id="4" name="Text Box 7"/>
          <p:cNvSpPr txBox="1">
            <a:spLocks noChangeArrowheads="1"/>
          </p:cNvSpPr>
          <p:nvPr/>
        </p:nvSpPr>
        <p:spPr bwMode="auto">
          <a:xfrm>
            <a:off x="1571604" y="2714620"/>
            <a:ext cx="6000792" cy="1421928"/>
          </a:xfrm>
          <a:prstGeom prst="rect">
            <a:avLst/>
          </a:prstGeom>
          <a:solidFill>
            <a:srgbClr val="CCFFFF"/>
          </a:solidFill>
          <a:ln w="38100">
            <a:solidFill>
              <a:schemeClr val="tx1"/>
            </a:solidFill>
            <a:miter lim="800000"/>
            <a:headEnd/>
            <a:tailEnd/>
          </a:ln>
          <a:effectLst/>
        </p:spPr>
        <p:txBody>
          <a:bodyPr wrap="square">
            <a:spAutoFit/>
          </a:bodyPr>
          <a:lstStyle/>
          <a:p>
            <a:pPr algn="ctr">
              <a:lnSpc>
                <a:spcPct val="120000"/>
              </a:lnSpc>
              <a:buSzPct val="80000"/>
            </a:pPr>
            <a:r>
              <a:rPr lang="en-US" b="1" dirty="0" err="1" smtClean="0">
                <a:solidFill>
                  <a:srgbClr val="0000FF"/>
                </a:solidFill>
              </a:rPr>
              <a:t>Antiplatelet</a:t>
            </a:r>
            <a:r>
              <a:rPr lang="en-US" b="1" dirty="0" smtClean="0">
                <a:solidFill>
                  <a:srgbClr val="0000FF"/>
                </a:solidFill>
              </a:rPr>
              <a:t> effects</a:t>
            </a:r>
            <a:r>
              <a:rPr lang="el-GR" b="1" dirty="0" smtClean="0">
                <a:solidFill>
                  <a:srgbClr val="0000FF"/>
                </a:solidFill>
              </a:rPr>
              <a:t> </a:t>
            </a:r>
          </a:p>
          <a:p>
            <a:pPr>
              <a:lnSpc>
                <a:spcPct val="120000"/>
              </a:lnSpc>
              <a:buSzPct val="80000"/>
            </a:pPr>
            <a:r>
              <a:rPr lang="en-US" b="1" dirty="0" smtClean="0">
                <a:solidFill>
                  <a:srgbClr val="FF9900"/>
                </a:solidFill>
              </a:rPr>
              <a:t>Reduced number of platelets</a:t>
            </a:r>
            <a:endParaRPr lang="el-GR" sz="1800" b="1" dirty="0" smtClean="0">
              <a:solidFill>
                <a:srgbClr val="FF9900"/>
              </a:solidFill>
            </a:endParaRPr>
          </a:p>
          <a:p>
            <a:pPr>
              <a:lnSpc>
                <a:spcPct val="120000"/>
              </a:lnSpc>
              <a:buSzPct val="80000"/>
            </a:pPr>
            <a:r>
              <a:rPr lang="en-US" b="1" dirty="0" smtClean="0">
                <a:solidFill>
                  <a:srgbClr val="FF9900"/>
                </a:solidFill>
              </a:rPr>
              <a:t>Attenuation of platelet aggregation</a:t>
            </a:r>
            <a:endParaRPr lang="en-US" sz="1800" b="1" dirty="0" smtClean="0">
              <a:solidFill>
                <a:srgbClr val="FF9900"/>
              </a:solidFill>
            </a:endParaRPr>
          </a:p>
          <a:p>
            <a:pPr>
              <a:lnSpc>
                <a:spcPct val="120000"/>
              </a:lnSpc>
              <a:buSzPct val="80000"/>
            </a:pPr>
            <a:r>
              <a:rPr lang="en-US" b="1" dirty="0" smtClean="0">
                <a:solidFill>
                  <a:srgbClr val="FF9900"/>
                </a:solidFill>
              </a:rPr>
              <a:t>Increased clot formation time</a:t>
            </a:r>
            <a:endParaRPr lang="el-GR" sz="1800" b="1" dirty="0">
              <a:solidFill>
                <a:srgbClr val="FF9900"/>
              </a:solidFill>
            </a:endParaRPr>
          </a:p>
        </p:txBody>
      </p:sp>
      <p:sp>
        <p:nvSpPr>
          <p:cNvPr id="5" name="Text Box 7"/>
          <p:cNvSpPr txBox="1">
            <a:spLocks noChangeArrowheads="1"/>
          </p:cNvSpPr>
          <p:nvPr/>
        </p:nvSpPr>
        <p:spPr bwMode="auto">
          <a:xfrm>
            <a:off x="1500166" y="5072956"/>
            <a:ext cx="6072230" cy="402546"/>
          </a:xfrm>
          <a:prstGeom prst="rect">
            <a:avLst/>
          </a:prstGeom>
          <a:solidFill>
            <a:srgbClr val="CCFFFF"/>
          </a:solidFill>
          <a:ln w="38100">
            <a:solidFill>
              <a:schemeClr val="tx1"/>
            </a:solidFill>
            <a:miter lim="800000"/>
            <a:headEnd/>
            <a:tailEnd/>
          </a:ln>
          <a:effectLst/>
        </p:spPr>
        <p:txBody>
          <a:bodyPr wrap="square">
            <a:spAutoFit/>
          </a:bodyPr>
          <a:lstStyle/>
          <a:p>
            <a:pPr algn="ctr">
              <a:lnSpc>
                <a:spcPct val="120000"/>
              </a:lnSpc>
              <a:buSzPct val="80000"/>
            </a:pPr>
            <a:r>
              <a:rPr lang="en-US" b="1" dirty="0" smtClean="0">
                <a:solidFill>
                  <a:srgbClr val="0000FF"/>
                </a:solidFill>
              </a:rPr>
              <a:t>Antithrombotic properties</a:t>
            </a:r>
            <a:endParaRPr lang="el-GR" b="1" dirty="0">
              <a:solidFill>
                <a:srgbClr val="0000FF"/>
              </a:solidFill>
            </a:endParaRPr>
          </a:p>
        </p:txBody>
      </p:sp>
      <p:cxnSp>
        <p:nvCxnSpPr>
          <p:cNvPr id="6" name="Straight Arrow Connector 5"/>
          <p:cNvCxnSpPr/>
          <p:nvPr/>
        </p:nvCxnSpPr>
        <p:spPr>
          <a:xfrm rot="5400000">
            <a:off x="4143372" y="2214554"/>
            <a:ext cx="571504"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rot="5400000">
            <a:off x="4144166" y="4642652"/>
            <a:ext cx="571504"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47224" y="179929"/>
            <a:ext cx="5961055"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sudden cardiac death</a:t>
            </a:r>
            <a:r>
              <a:rPr lang="el-GR" sz="3200" b="1" dirty="0" smtClean="0"/>
              <a:t>  </a:t>
            </a:r>
            <a:endParaRPr lang="el-GR" sz="3200" b="1" dirty="0"/>
          </a:p>
        </p:txBody>
      </p:sp>
      <p:sp>
        <p:nvSpPr>
          <p:cNvPr id="3" name="Text Box 7"/>
          <p:cNvSpPr txBox="1">
            <a:spLocks noChangeArrowheads="1"/>
          </p:cNvSpPr>
          <p:nvPr/>
        </p:nvSpPr>
        <p:spPr bwMode="auto">
          <a:xfrm>
            <a:off x="47793" y="1142976"/>
            <a:ext cx="8556655" cy="1421928"/>
          </a:xfrm>
          <a:prstGeom prst="rect">
            <a:avLst/>
          </a:prstGeom>
          <a:solidFill>
            <a:srgbClr val="CCFFFF"/>
          </a:solidFill>
          <a:ln w="9525">
            <a:solidFill>
              <a:schemeClr val="tx1"/>
            </a:solidFill>
            <a:miter lim="800000"/>
            <a:headEnd/>
            <a:tailEnd/>
          </a:ln>
          <a:effectLst/>
        </p:spPr>
        <p:txBody>
          <a:bodyPr wrap="square">
            <a:spAutoFit/>
          </a:bodyPr>
          <a:lstStyle/>
          <a:p>
            <a:pPr>
              <a:lnSpc>
                <a:spcPct val="120000"/>
              </a:lnSpc>
              <a:buSzPct val="80000"/>
            </a:pPr>
            <a:r>
              <a:rPr lang="en-US" b="1" dirty="0" smtClean="0">
                <a:solidFill>
                  <a:srgbClr val="0000FF"/>
                </a:solidFill>
              </a:rPr>
              <a:t>Increased intake of omega-3 FA reduced risk for </a:t>
            </a:r>
            <a:r>
              <a:rPr lang="en-US" b="1" dirty="0" err="1" smtClean="0">
                <a:solidFill>
                  <a:srgbClr val="0000FF"/>
                </a:solidFill>
              </a:rPr>
              <a:t>atrial</a:t>
            </a:r>
            <a:r>
              <a:rPr lang="en-US" b="1" dirty="0" smtClean="0">
                <a:solidFill>
                  <a:srgbClr val="0000FF"/>
                </a:solidFill>
              </a:rPr>
              <a:t> fibrillation and </a:t>
            </a:r>
          </a:p>
          <a:p>
            <a:pPr>
              <a:lnSpc>
                <a:spcPct val="120000"/>
              </a:lnSpc>
              <a:buSzPct val="80000"/>
            </a:pPr>
            <a:r>
              <a:rPr lang="en-US" b="1" dirty="0" smtClean="0">
                <a:solidFill>
                  <a:srgbClr val="0000FF"/>
                </a:solidFill>
              </a:rPr>
              <a:t>sudden cardiac death</a:t>
            </a:r>
            <a:endParaRPr lang="el-GR" b="1" dirty="0" smtClean="0">
              <a:solidFill>
                <a:srgbClr val="0000FF"/>
              </a:solidFill>
            </a:endParaRPr>
          </a:p>
          <a:p>
            <a:pPr>
              <a:lnSpc>
                <a:spcPct val="120000"/>
              </a:lnSpc>
              <a:buSzPct val="80000"/>
            </a:pPr>
            <a:r>
              <a:rPr lang="en-US" b="1" dirty="0" smtClean="0">
                <a:solidFill>
                  <a:srgbClr val="0000FF"/>
                </a:solidFill>
              </a:rPr>
              <a:t>The incorporation of the omega-3 fatty acids in the membranes of the cardiac cells is the main mechanism for the </a:t>
            </a:r>
            <a:r>
              <a:rPr lang="en-US" b="1" dirty="0" err="1" smtClean="0">
                <a:solidFill>
                  <a:srgbClr val="0000FF"/>
                </a:solidFill>
              </a:rPr>
              <a:t>antiarrythmic</a:t>
            </a:r>
            <a:r>
              <a:rPr lang="en-US" b="1" dirty="0" smtClean="0">
                <a:solidFill>
                  <a:srgbClr val="0000FF"/>
                </a:solidFill>
              </a:rPr>
              <a:t>  effects</a:t>
            </a:r>
            <a:endParaRPr lang="el-GR" b="1" dirty="0" smtClean="0">
              <a:solidFill>
                <a:srgbClr val="0000FF"/>
              </a:solidFill>
            </a:endParaRPr>
          </a:p>
        </p:txBody>
      </p:sp>
      <p:pic>
        <p:nvPicPr>
          <p:cNvPr id="4" name="Picture 2"/>
          <p:cNvPicPr>
            <a:picLocks noChangeAspect="1" noChangeArrowheads="1"/>
          </p:cNvPicPr>
          <p:nvPr/>
        </p:nvPicPr>
        <p:blipFill>
          <a:blip r:embed="rId3" cstate="print"/>
          <a:srcRect/>
          <a:stretch>
            <a:fillRect/>
          </a:stretch>
        </p:blipFill>
        <p:spPr bwMode="auto">
          <a:xfrm>
            <a:off x="2267744" y="2708920"/>
            <a:ext cx="4500895" cy="384603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484784"/>
            <a:ext cx="7776864" cy="4981621"/>
          </a:xfrm>
          <a:prstGeom prst="rect">
            <a:avLst/>
          </a:prstGeom>
          <a:noFill/>
          <a:ln w="9525">
            <a:noFill/>
            <a:miter lim="800000"/>
            <a:headEnd/>
            <a:tailEnd/>
          </a:ln>
        </p:spPr>
      </p:pic>
      <p:sp>
        <p:nvSpPr>
          <p:cNvPr id="3" name="Text Box 4"/>
          <p:cNvSpPr txBox="1">
            <a:spLocks noChangeArrowheads="1"/>
          </p:cNvSpPr>
          <p:nvPr/>
        </p:nvSpPr>
        <p:spPr bwMode="auto">
          <a:xfrm>
            <a:off x="1419776" y="179929"/>
            <a:ext cx="5615960"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t>
            </a:r>
            <a:r>
              <a:rPr lang="en-US" sz="3200" b="1" dirty="0" smtClean="0"/>
              <a:t>– Dose response effects</a:t>
            </a:r>
            <a:r>
              <a:rPr lang="el-GR" sz="3200" b="1" dirty="0" smtClean="0"/>
              <a:t>  </a:t>
            </a:r>
            <a:endParaRPr lang="el-GR"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51676" y="179929"/>
            <a:ext cx="3448316"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cancer</a:t>
            </a:r>
            <a:r>
              <a:rPr lang="el-GR" sz="3200" b="1" dirty="0" smtClean="0"/>
              <a:t>  </a:t>
            </a:r>
            <a:endParaRPr lang="el-GR" sz="3200" b="1" dirty="0"/>
          </a:p>
        </p:txBody>
      </p:sp>
      <p:sp>
        <p:nvSpPr>
          <p:cNvPr id="2049" name="Rectangle 1"/>
          <p:cNvSpPr>
            <a:spLocks noChangeArrowheads="1"/>
          </p:cNvSpPr>
          <p:nvPr/>
        </p:nvSpPr>
        <p:spPr bwMode="auto">
          <a:xfrm>
            <a:off x="35496" y="1196752"/>
            <a:ext cx="8388424" cy="3693319"/>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ea typeface="Calibri" pitchFamily="34" charset="0"/>
                <a:cs typeface="AdvP46CB"/>
              </a:rPr>
              <a:t>Studies in human populations have linked high consumption of fish or fish oil to reduced risk of colon, prostate, and breast cancer  </a:t>
            </a:r>
          </a:p>
          <a:p>
            <a:pPr lvl="0" fontAlgn="base">
              <a:spcBef>
                <a:spcPct val="0"/>
              </a:spcBef>
              <a:spcAft>
                <a:spcPct val="0"/>
              </a:spcAft>
            </a:pPr>
            <a:endParaRPr lang="en-US" b="1" dirty="0" smtClean="0">
              <a:ea typeface="Calibri" pitchFamily="34" charset="0"/>
              <a:cs typeface="AdvP46CB"/>
            </a:endParaRPr>
          </a:p>
          <a:p>
            <a:pPr lvl="0" fontAlgn="base">
              <a:spcBef>
                <a:spcPct val="0"/>
              </a:spcBef>
              <a:spcAft>
                <a:spcPct val="0"/>
              </a:spcAft>
            </a:pPr>
            <a:r>
              <a:rPr lang="en-US" b="1" dirty="0" smtClean="0">
                <a:ea typeface="Calibri" pitchFamily="34" charset="0"/>
                <a:cs typeface="AdvP46CB"/>
              </a:rPr>
              <a:t>Breast cancer is one of the cancers most studied.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ea typeface="Calibri" pitchFamily="34" charset="0"/>
              <a:cs typeface="AdvP46CB"/>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ea typeface="Calibri" pitchFamily="34" charset="0"/>
                <a:cs typeface="AdvP46CB"/>
              </a:rPr>
              <a:t>Increased effectiveness of chemotherapy</a:t>
            </a: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cs typeface="Arial" pitchFamily="34" charset="0"/>
              </a:rPr>
              <a:t>	</a:t>
            </a:r>
            <a:r>
              <a:rPr lang="en-US" b="1" dirty="0" smtClean="0">
                <a:solidFill>
                  <a:schemeClr val="accent2">
                    <a:lumMod val="50000"/>
                  </a:schemeClr>
                </a:solidFill>
                <a:cs typeface="Arial" pitchFamily="34" charset="0"/>
              </a:rPr>
              <a:t>Nutritional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2">
                    <a:lumMod val="50000"/>
                  </a:schemeClr>
                </a:solidFill>
                <a:effectLst/>
                <a:cs typeface="Arial" pitchFamily="34" charset="0"/>
              </a:rPr>
              <a:t>	Reduction</a:t>
            </a:r>
            <a:r>
              <a:rPr kumimoji="0" lang="en-US" b="1" i="0" u="none" strike="noStrike" cap="none" normalizeH="0" dirty="0" smtClean="0">
                <a:ln>
                  <a:noFill/>
                </a:ln>
                <a:solidFill>
                  <a:schemeClr val="accent2">
                    <a:lumMod val="50000"/>
                  </a:schemeClr>
                </a:solidFill>
                <a:effectLst/>
                <a:cs typeface="Arial" pitchFamily="34" charset="0"/>
              </a:rPr>
              <a:t> of anorexia </a:t>
            </a:r>
          </a:p>
          <a:p>
            <a:pPr marL="0" marR="0" lvl="0" indent="0" algn="l" defTabSz="914400" rtl="0" eaLnBrk="1" fontAlgn="base" latinLnBrk="0" hangingPunct="1">
              <a:lnSpc>
                <a:spcPct val="100000"/>
              </a:lnSpc>
              <a:spcBef>
                <a:spcPct val="0"/>
              </a:spcBef>
              <a:spcAft>
                <a:spcPct val="0"/>
              </a:spcAft>
              <a:buClrTx/>
              <a:buSzTx/>
              <a:buFontTx/>
              <a:buNone/>
              <a:tabLst/>
            </a:pPr>
            <a:r>
              <a:rPr lang="en-US" b="1" baseline="0" dirty="0" smtClean="0">
                <a:solidFill>
                  <a:schemeClr val="accent2">
                    <a:lumMod val="50000"/>
                  </a:schemeClr>
                </a:solidFill>
                <a:cs typeface="Arial" pitchFamily="34" charset="0"/>
              </a:rPr>
              <a:t>	Reduction</a:t>
            </a:r>
            <a:r>
              <a:rPr lang="en-US" b="1" dirty="0" smtClean="0">
                <a:solidFill>
                  <a:schemeClr val="accent2">
                    <a:lumMod val="50000"/>
                  </a:schemeClr>
                </a:solidFill>
                <a:cs typeface="Arial" pitchFamily="34" charset="0"/>
              </a:rPr>
              <a:t> of </a:t>
            </a:r>
            <a:r>
              <a:rPr lang="en-US" b="1" dirty="0" err="1" smtClean="0">
                <a:solidFill>
                  <a:schemeClr val="accent2">
                    <a:lumMod val="50000"/>
                  </a:schemeClr>
                </a:solidFill>
                <a:cs typeface="Arial" pitchFamily="34" charset="0"/>
              </a:rPr>
              <a:t>cachexia</a:t>
            </a:r>
            <a:endParaRPr lang="en-US" b="1" dirty="0" smtClean="0">
              <a:solidFill>
                <a:schemeClr val="accent2">
                  <a:lumMod val="50000"/>
                </a:schemeClr>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2">
                    <a:lumMod val="50000"/>
                  </a:schemeClr>
                </a:solidFill>
                <a:effectLst/>
                <a:cs typeface="Arial" pitchFamily="34" charset="0"/>
              </a:rPr>
              <a:t>	Increased response of</a:t>
            </a:r>
            <a:r>
              <a:rPr kumimoji="0" lang="en-US" b="1" i="0" u="none" strike="noStrike" cap="none" normalizeH="0" dirty="0" smtClean="0">
                <a:ln>
                  <a:noFill/>
                </a:ln>
                <a:solidFill>
                  <a:schemeClr val="accent2">
                    <a:lumMod val="50000"/>
                  </a:schemeClr>
                </a:solidFill>
                <a:effectLst/>
                <a:cs typeface="Arial" pitchFamily="34" charset="0"/>
              </a:rPr>
              <a:t> cancer </a:t>
            </a: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solidFill>
                  <a:schemeClr val="accent2">
                    <a:lumMod val="50000"/>
                  </a:schemeClr>
                </a:solidFill>
                <a:cs typeface="Arial" pitchFamily="34" charset="0"/>
              </a:rPr>
              <a:t>	</a:t>
            </a:r>
            <a:r>
              <a:rPr kumimoji="0" lang="en-US" b="1" i="0" u="none" strike="noStrike" cap="none" normalizeH="0" dirty="0" smtClean="0">
                <a:ln>
                  <a:noFill/>
                </a:ln>
                <a:solidFill>
                  <a:schemeClr val="accent2">
                    <a:lumMod val="50000"/>
                  </a:schemeClr>
                </a:solidFill>
                <a:effectLst/>
                <a:cs typeface="Arial" pitchFamily="34" charset="0"/>
              </a:rPr>
              <a:t>cells to drugs</a:t>
            </a:r>
          </a:p>
          <a:p>
            <a:pPr marL="0" marR="0" lvl="0" indent="0" algn="l" defTabSz="914400" rtl="0" eaLnBrk="1" fontAlgn="base" latinLnBrk="0" hangingPunct="1">
              <a:lnSpc>
                <a:spcPct val="100000"/>
              </a:lnSpc>
              <a:spcBef>
                <a:spcPct val="0"/>
              </a:spcBef>
              <a:spcAft>
                <a:spcPct val="0"/>
              </a:spcAft>
              <a:buClrTx/>
              <a:buSzTx/>
              <a:buFontTx/>
              <a:buNone/>
              <a:tabLst/>
            </a:pPr>
            <a:r>
              <a:rPr lang="en-US" b="1" baseline="0" dirty="0" smtClean="0">
                <a:solidFill>
                  <a:schemeClr val="accent2">
                    <a:lumMod val="50000"/>
                  </a:schemeClr>
                </a:solidFill>
                <a:cs typeface="Arial" pitchFamily="34" charset="0"/>
              </a:rPr>
              <a:t>	</a:t>
            </a:r>
            <a:r>
              <a:rPr lang="en-US" b="1" dirty="0" smtClean="0">
                <a:solidFill>
                  <a:schemeClr val="accent2">
                    <a:lumMod val="50000"/>
                  </a:schemeClr>
                </a:solidFill>
                <a:cs typeface="Arial" pitchFamily="34" charset="0"/>
              </a:rPr>
              <a:t>Less side effects in normal cells</a:t>
            </a:r>
            <a:endParaRPr kumimoji="0" lang="el-GR" b="1" i="0" u="none" strike="noStrike" cap="none" normalizeH="0" baseline="0" dirty="0" smtClean="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effectLst/>
              <a:ea typeface="Calibri" pitchFamily="34" charset="0"/>
              <a:cs typeface="AdvP46CB"/>
            </a:endParaRPr>
          </a:p>
        </p:txBody>
      </p:sp>
      <p:pic>
        <p:nvPicPr>
          <p:cNvPr id="2050" name="Picture 2"/>
          <p:cNvPicPr>
            <a:picLocks noChangeAspect="1" noChangeArrowheads="1"/>
          </p:cNvPicPr>
          <p:nvPr/>
        </p:nvPicPr>
        <p:blipFill>
          <a:blip r:embed="rId3" cstate="print"/>
          <a:srcRect/>
          <a:stretch>
            <a:fillRect/>
          </a:stretch>
        </p:blipFill>
        <p:spPr bwMode="auto">
          <a:xfrm>
            <a:off x="4211960" y="2391308"/>
            <a:ext cx="4464496" cy="427805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5731" y="179929"/>
            <a:ext cx="5972533" cy="584775"/>
          </a:xfrm>
          <a:prstGeom prst="rect">
            <a:avLst/>
          </a:prstGeom>
          <a:noFill/>
          <a:ln w="9525">
            <a:noFill/>
            <a:miter lim="800000"/>
            <a:headEnd/>
            <a:tailEnd/>
          </a:ln>
          <a:effectLst/>
        </p:spPr>
        <p:txBody>
          <a:bodyPr wrap="none">
            <a:spAutoFit/>
          </a:bodyPr>
          <a:lstStyle/>
          <a:p>
            <a:pPr algn="ctr"/>
            <a:r>
              <a:rPr lang="el-GR" sz="3200" b="1" dirty="0" smtClean="0"/>
              <a:t>ω-3 </a:t>
            </a:r>
            <a:r>
              <a:rPr lang="en-US" sz="3200" b="1" dirty="0" smtClean="0"/>
              <a:t>FA and chronic inflammation</a:t>
            </a:r>
            <a:r>
              <a:rPr lang="el-GR" sz="3200" b="1" dirty="0" smtClean="0"/>
              <a:t>  </a:t>
            </a:r>
            <a:endParaRPr lang="el-GR" sz="3200" b="1" dirty="0"/>
          </a:p>
        </p:txBody>
      </p:sp>
      <p:sp>
        <p:nvSpPr>
          <p:cNvPr id="3" name="Text Box 7"/>
          <p:cNvSpPr txBox="1">
            <a:spLocks noChangeArrowheads="1"/>
          </p:cNvSpPr>
          <p:nvPr/>
        </p:nvSpPr>
        <p:spPr bwMode="auto">
          <a:xfrm>
            <a:off x="47793" y="1109526"/>
            <a:ext cx="8556655" cy="2086725"/>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sz="1800" b="1" dirty="0" smtClean="0">
                <a:solidFill>
                  <a:srgbClr val="0000FF"/>
                </a:solidFill>
              </a:rPr>
              <a:t>Rheumatoid arthritis is the autoimmune disease where the supplementation of omega-3 FA has shown the best results.</a:t>
            </a:r>
            <a:r>
              <a:rPr lang="el-GR" sz="1800" b="1" dirty="0" smtClean="0">
                <a:solidFill>
                  <a:srgbClr val="0000FF"/>
                </a:solidFill>
              </a:rPr>
              <a:t> </a:t>
            </a:r>
          </a:p>
          <a:p>
            <a:pPr algn="just">
              <a:lnSpc>
                <a:spcPct val="120000"/>
              </a:lnSpc>
              <a:buSzPct val="80000"/>
            </a:pPr>
            <a:endParaRPr lang="el-GR" sz="1800" b="1" dirty="0" smtClean="0">
              <a:solidFill>
                <a:srgbClr val="0000FF"/>
              </a:solidFill>
            </a:endParaRPr>
          </a:p>
          <a:p>
            <a:pPr algn="just">
              <a:lnSpc>
                <a:spcPct val="120000"/>
              </a:lnSpc>
              <a:buSzPct val="80000"/>
            </a:pPr>
            <a:r>
              <a:rPr lang="en-US" b="1" dirty="0" smtClean="0">
                <a:solidFill>
                  <a:srgbClr val="0000FF"/>
                </a:solidFill>
              </a:rPr>
              <a:t>Fish oil supplementation decreases joint pain, number of tender and swollen joints, duration of morning stiffness, and, as a result, use of </a:t>
            </a:r>
            <a:r>
              <a:rPr lang="en-US" b="1" dirty="0" err="1" smtClean="0">
                <a:solidFill>
                  <a:srgbClr val="0000FF"/>
                </a:solidFill>
              </a:rPr>
              <a:t>nonsteroidal</a:t>
            </a:r>
            <a:r>
              <a:rPr lang="en-US" b="1" dirty="0" smtClean="0">
                <a:solidFill>
                  <a:srgbClr val="0000FF"/>
                </a:solidFill>
              </a:rPr>
              <a:t> anti-inflammatory drugs</a:t>
            </a:r>
            <a:endParaRPr lang="el-GR" sz="1800" b="1" dirty="0" smtClean="0">
              <a:solidFill>
                <a:srgbClr val="0000FF"/>
              </a:solidFill>
            </a:endParaRPr>
          </a:p>
        </p:txBody>
      </p:sp>
      <p:pic>
        <p:nvPicPr>
          <p:cNvPr id="4" name="Picture 2" descr="http://arthritistreatment-drug.com/wp-content/uploads/2010/03/RheumatoidArthritis.jpg"/>
          <p:cNvPicPr>
            <a:picLocks noChangeAspect="1" noChangeArrowheads="1"/>
          </p:cNvPicPr>
          <p:nvPr/>
        </p:nvPicPr>
        <p:blipFill>
          <a:blip r:embed="rId3" cstate="print"/>
          <a:srcRect/>
          <a:stretch>
            <a:fillRect/>
          </a:stretch>
        </p:blipFill>
        <p:spPr bwMode="auto">
          <a:xfrm>
            <a:off x="1979712" y="3645024"/>
            <a:ext cx="4559300" cy="30243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9336" y="188640"/>
            <a:ext cx="6524992" cy="553998"/>
          </a:xfrm>
          <a:prstGeom prst="rect">
            <a:avLst/>
          </a:prstGeom>
          <a:noFill/>
          <a:ln w="28575">
            <a:noFill/>
            <a:miter lim="800000"/>
            <a:headEnd/>
            <a:tailEnd/>
          </a:ln>
          <a:effectLst/>
        </p:spPr>
        <p:txBody>
          <a:bodyPr wrap="none">
            <a:spAutoFit/>
          </a:bodyPr>
          <a:lstStyle/>
          <a:p>
            <a:pPr algn="ctr"/>
            <a:r>
              <a:rPr lang="en-US" sz="3000" b="1" dirty="0" smtClean="0"/>
              <a:t>omega-3 FA – Mechanisms of action (1) </a:t>
            </a:r>
            <a:endParaRPr lang="el-GR" sz="3000" b="1" dirty="0">
              <a:latin typeface="+mn-lt"/>
            </a:endParaRPr>
          </a:p>
        </p:txBody>
      </p:sp>
      <p:pic>
        <p:nvPicPr>
          <p:cNvPr id="162818" name="Picture 2" descr="http://eurheartj.oxfordjournals.org/content/early/2011/09/19/eurheartj.ehr362/F1.large.jpg">
            <a:hlinkClick r:id="rId3"/>
          </p:cNvPr>
          <p:cNvPicPr>
            <a:picLocks noChangeAspect="1" noChangeArrowheads="1"/>
          </p:cNvPicPr>
          <p:nvPr/>
        </p:nvPicPr>
        <p:blipFill>
          <a:blip r:embed="rId4" cstate="print"/>
          <a:srcRect/>
          <a:stretch>
            <a:fillRect/>
          </a:stretch>
        </p:blipFill>
        <p:spPr bwMode="auto">
          <a:xfrm>
            <a:off x="956805" y="1281398"/>
            <a:ext cx="6783547" cy="495591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90381"/>
            <a:ext cx="2316788" cy="646331"/>
          </a:xfrm>
          <a:prstGeom prst="rect">
            <a:avLst/>
          </a:prstGeom>
          <a:noFill/>
        </p:spPr>
        <p:txBody>
          <a:bodyPr wrap="none" rtlCol="0">
            <a:spAutoFit/>
          </a:bodyPr>
          <a:lstStyle/>
          <a:p>
            <a:r>
              <a:rPr lang="en-US" sz="3600" b="1" dirty="0" smtClean="0">
                <a:solidFill>
                  <a:schemeClr val="tx1">
                    <a:lumMod val="95000"/>
                    <a:lumOff val="5000"/>
                  </a:schemeClr>
                </a:solidFill>
              </a:rPr>
              <a:t>Fatty acids</a:t>
            </a:r>
            <a:r>
              <a:rPr lang="el-GR" sz="3600" b="1" dirty="0" smtClean="0">
                <a:solidFill>
                  <a:schemeClr val="tx1">
                    <a:lumMod val="95000"/>
                    <a:lumOff val="5000"/>
                  </a:schemeClr>
                </a:solidFill>
              </a:rPr>
              <a:t> </a:t>
            </a:r>
            <a:endParaRPr lang="el-GR" sz="3600" b="1" dirty="0">
              <a:solidFill>
                <a:schemeClr val="tx1">
                  <a:lumMod val="95000"/>
                  <a:lumOff val="5000"/>
                </a:schemeClr>
              </a:solidFill>
            </a:endParaRPr>
          </a:p>
        </p:txBody>
      </p:sp>
      <p:sp>
        <p:nvSpPr>
          <p:cNvPr id="15" name="Text Box 7"/>
          <p:cNvSpPr txBox="1">
            <a:spLocks noChangeArrowheads="1"/>
          </p:cNvSpPr>
          <p:nvPr/>
        </p:nvSpPr>
        <p:spPr bwMode="auto">
          <a:xfrm>
            <a:off x="35496" y="1000108"/>
            <a:ext cx="8352928" cy="5327612"/>
          </a:xfrm>
          <a:prstGeom prst="rect">
            <a:avLst/>
          </a:prstGeom>
          <a:solidFill>
            <a:srgbClr val="CCFFFF"/>
          </a:solidFill>
          <a:ln w="9525">
            <a:solidFill>
              <a:schemeClr val="tx1"/>
            </a:solidFill>
            <a:miter lim="800000"/>
            <a:headEnd/>
            <a:tailEnd/>
          </a:ln>
          <a:effectLst/>
        </p:spPr>
        <p:txBody>
          <a:bodyPr wrap="square">
            <a:spAutoFit/>
          </a:bodyPr>
          <a:lstStyle/>
          <a:p>
            <a:pPr>
              <a:lnSpc>
                <a:spcPct val="130000"/>
              </a:lnSpc>
              <a:buFont typeface="Wingdings" pitchFamily="2" charset="2"/>
              <a:buChar char="q"/>
            </a:pPr>
            <a:r>
              <a:rPr lang="el-GR" sz="1800" b="1" dirty="0">
                <a:solidFill>
                  <a:srgbClr val="0000FF"/>
                </a:solidFill>
              </a:rPr>
              <a:t> </a:t>
            </a:r>
            <a:r>
              <a:rPr lang="en-US" sz="1800" b="1" dirty="0" smtClean="0">
                <a:solidFill>
                  <a:srgbClr val="0000FF"/>
                </a:solidFill>
              </a:rPr>
              <a:t>The main chemical components of oils and fats</a:t>
            </a:r>
            <a:endParaRPr lang="el-GR" sz="1800" b="1" dirty="0" smtClean="0">
              <a:solidFill>
                <a:srgbClr val="0000FF"/>
              </a:solidFill>
            </a:endParaRPr>
          </a:p>
          <a:p>
            <a:pPr>
              <a:lnSpc>
                <a:spcPct val="130000"/>
              </a:lnSpc>
              <a:buFont typeface="Wingdings" pitchFamily="2" charset="2"/>
              <a:buChar char="q"/>
            </a:pPr>
            <a:r>
              <a:rPr lang="el-GR" sz="1800" b="1" dirty="0" smtClean="0">
                <a:solidFill>
                  <a:srgbClr val="0000FF"/>
                </a:solidFill>
              </a:rPr>
              <a:t> </a:t>
            </a:r>
            <a:r>
              <a:rPr lang="en-US" sz="1800" b="1" dirty="0" smtClean="0">
                <a:solidFill>
                  <a:srgbClr val="0000FF"/>
                </a:solidFill>
              </a:rPr>
              <a:t>Carboxylic acids with a long aliphatic tail </a:t>
            </a:r>
            <a:r>
              <a:rPr lang="el-GR" sz="1800" b="1" dirty="0" smtClean="0">
                <a:solidFill>
                  <a:srgbClr val="0000FF"/>
                </a:solidFill>
              </a:rPr>
              <a:t>(-</a:t>
            </a:r>
            <a:r>
              <a:rPr lang="en-US" sz="1800" b="1" dirty="0" smtClean="0">
                <a:solidFill>
                  <a:srgbClr val="0000FF"/>
                </a:solidFill>
              </a:rPr>
              <a:t>COOH) </a:t>
            </a:r>
            <a:endParaRPr lang="el-GR" sz="1800" b="1" dirty="0" smtClean="0">
              <a:solidFill>
                <a:srgbClr val="0000FF"/>
              </a:solidFill>
            </a:endParaRPr>
          </a:p>
          <a:p>
            <a:pPr>
              <a:lnSpc>
                <a:spcPct val="130000"/>
              </a:lnSpc>
              <a:buFont typeface="Wingdings" pitchFamily="2" charset="2"/>
              <a:buChar char="q"/>
            </a:pPr>
            <a:r>
              <a:rPr lang="el-GR" sz="1800" b="1" dirty="0" smtClean="0">
                <a:solidFill>
                  <a:srgbClr val="0000FF"/>
                </a:solidFill>
              </a:rPr>
              <a:t> </a:t>
            </a:r>
            <a:r>
              <a:rPr lang="en-US" sz="1800" b="1" dirty="0" smtClean="0">
                <a:solidFill>
                  <a:srgbClr val="0000FF"/>
                </a:solidFill>
              </a:rPr>
              <a:t>The carbon chain can be saturated or unsaturated with one ore more double bonds</a:t>
            </a:r>
            <a:endParaRPr lang="el-GR" sz="1800" b="1" dirty="0" smtClean="0">
              <a:solidFill>
                <a:srgbClr val="0000FF"/>
              </a:solidFill>
            </a:endParaRPr>
          </a:p>
          <a:p>
            <a:pPr lvl="1">
              <a:lnSpc>
                <a:spcPct val="300000"/>
              </a:lnSpc>
              <a:buFont typeface="Wingdings" pitchFamily="2" charset="2"/>
              <a:buChar char="ü"/>
            </a:pPr>
            <a:r>
              <a:rPr lang="el-GR" sz="1800" b="1" dirty="0" smtClean="0">
                <a:solidFill>
                  <a:srgbClr val="FF9900"/>
                </a:solidFill>
              </a:rPr>
              <a:t> </a:t>
            </a:r>
            <a:r>
              <a:rPr lang="en-US" b="1" dirty="0" smtClean="0">
                <a:solidFill>
                  <a:srgbClr val="FF9900"/>
                </a:solidFill>
              </a:rPr>
              <a:t>Saturated FA (SFA)</a:t>
            </a:r>
            <a:endParaRPr lang="el-GR" sz="1800" b="1" dirty="0" smtClean="0">
              <a:solidFill>
                <a:srgbClr val="FF9900"/>
              </a:solidFill>
            </a:endParaRPr>
          </a:p>
          <a:p>
            <a:pPr lvl="1">
              <a:lnSpc>
                <a:spcPct val="300000"/>
              </a:lnSpc>
              <a:buFont typeface="Wingdings" pitchFamily="2" charset="2"/>
              <a:buChar char="ü"/>
            </a:pPr>
            <a:r>
              <a:rPr lang="el-GR" sz="1800" b="1" dirty="0" smtClean="0">
                <a:solidFill>
                  <a:srgbClr val="FF9900"/>
                </a:solidFill>
              </a:rPr>
              <a:t> </a:t>
            </a:r>
            <a:r>
              <a:rPr lang="en-US" b="1" dirty="0" smtClean="0">
                <a:solidFill>
                  <a:srgbClr val="FF9900"/>
                </a:solidFill>
              </a:rPr>
              <a:t>Monounsaturated FA (MUFA)</a:t>
            </a:r>
            <a:endParaRPr lang="el-GR" sz="1800" b="1" dirty="0" smtClean="0">
              <a:solidFill>
                <a:srgbClr val="FF9900"/>
              </a:solidFill>
            </a:endParaRPr>
          </a:p>
          <a:p>
            <a:pPr lvl="1">
              <a:lnSpc>
                <a:spcPct val="300000"/>
              </a:lnSpc>
              <a:buFont typeface="Wingdings" pitchFamily="2" charset="2"/>
              <a:buChar char="ü"/>
            </a:pPr>
            <a:r>
              <a:rPr lang="el-GR" sz="1800" b="1" dirty="0" smtClean="0">
                <a:solidFill>
                  <a:srgbClr val="FF9900"/>
                </a:solidFill>
              </a:rPr>
              <a:t> </a:t>
            </a:r>
            <a:r>
              <a:rPr lang="en-US" b="1" dirty="0" smtClean="0">
                <a:solidFill>
                  <a:srgbClr val="FF9900"/>
                </a:solidFill>
              </a:rPr>
              <a:t>Polyunsaturated FA (PUFA)</a:t>
            </a:r>
            <a:endParaRPr lang="el-GR" sz="1800" b="1" dirty="0" smtClean="0">
              <a:solidFill>
                <a:srgbClr val="FF9900"/>
              </a:solidFill>
            </a:endParaRPr>
          </a:p>
          <a:p>
            <a:pPr lvl="2">
              <a:lnSpc>
                <a:spcPct val="300000"/>
              </a:lnSpc>
              <a:buFont typeface="Arial" pitchFamily="34" charset="0"/>
              <a:buChar char="•"/>
            </a:pPr>
            <a:r>
              <a:rPr lang="el-GR" sz="1800" b="1" dirty="0" smtClean="0">
                <a:solidFill>
                  <a:srgbClr val="003300"/>
                </a:solidFill>
              </a:rPr>
              <a:t> ω-6 </a:t>
            </a:r>
            <a:r>
              <a:rPr lang="en-US" b="1" dirty="0" smtClean="0">
                <a:solidFill>
                  <a:srgbClr val="003300"/>
                </a:solidFill>
              </a:rPr>
              <a:t>PUFA</a:t>
            </a:r>
            <a:endParaRPr lang="el-GR" sz="1800" b="1" dirty="0" smtClean="0">
              <a:solidFill>
                <a:srgbClr val="003300"/>
              </a:solidFill>
            </a:endParaRPr>
          </a:p>
          <a:p>
            <a:pPr lvl="2">
              <a:lnSpc>
                <a:spcPct val="300000"/>
              </a:lnSpc>
              <a:buFont typeface="Arial" pitchFamily="34" charset="0"/>
              <a:buChar char="•"/>
            </a:pPr>
            <a:r>
              <a:rPr lang="el-GR" sz="1800" b="1" dirty="0" smtClean="0">
                <a:solidFill>
                  <a:srgbClr val="003300"/>
                </a:solidFill>
              </a:rPr>
              <a:t> ω-3 </a:t>
            </a:r>
            <a:r>
              <a:rPr lang="en-US" b="1" dirty="0" smtClean="0">
                <a:solidFill>
                  <a:srgbClr val="003300"/>
                </a:solidFill>
              </a:rPr>
              <a:t>PUFA</a:t>
            </a:r>
            <a:endParaRPr lang="el-GR" sz="1800" b="1" dirty="0">
              <a:solidFill>
                <a:srgbClr val="003300"/>
              </a:solidFill>
            </a:endParaRPr>
          </a:p>
        </p:txBody>
      </p:sp>
      <p:pic>
        <p:nvPicPr>
          <p:cNvPr id="16" name="Picture 9"/>
          <p:cNvPicPr>
            <a:picLocks noChangeAspect="1" noChangeArrowheads="1"/>
          </p:cNvPicPr>
          <p:nvPr/>
        </p:nvPicPr>
        <p:blipFill>
          <a:blip r:embed="rId3" cstate="print"/>
          <a:srcRect/>
          <a:stretch>
            <a:fillRect/>
          </a:stretch>
        </p:blipFill>
        <p:spPr bwMode="auto">
          <a:xfrm>
            <a:off x="4139952" y="2571743"/>
            <a:ext cx="4003948" cy="573401"/>
          </a:xfrm>
          <a:prstGeom prst="rect">
            <a:avLst/>
          </a:prstGeom>
          <a:noFill/>
          <a:ln w="9525">
            <a:noFill/>
            <a:miter lim="800000"/>
            <a:headEnd/>
            <a:tailEnd/>
          </a:ln>
          <a:effectLst/>
        </p:spPr>
      </p:pic>
      <p:pic>
        <p:nvPicPr>
          <p:cNvPr id="17" name="Picture 10"/>
          <p:cNvPicPr>
            <a:picLocks noChangeAspect="1" noChangeArrowheads="1"/>
          </p:cNvPicPr>
          <p:nvPr/>
        </p:nvPicPr>
        <p:blipFill>
          <a:blip r:embed="rId4" cstate="print"/>
          <a:srcRect/>
          <a:stretch>
            <a:fillRect/>
          </a:stretch>
        </p:blipFill>
        <p:spPr bwMode="auto">
          <a:xfrm>
            <a:off x="4072873" y="3214686"/>
            <a:ext cx="4104337" cy="1222426"/>
          </a:xfrm>
          <a:prstGeom prst="rect">
            <a:avLst/>
          </a:prstGeom>
          <a:noFill/>
          <a:ln w="9525">
            <a:noFill/>
            <a:miter lim="800000"/>
            <a:headEnd/>
            <a:tailEnd/>
          </a:ln>
          <a:effectLst/>
        </p:spPr>
      </p:pic>
      <p:pic>
        <p:nvPicPr>
          <p:cNvPr id="18" name="Picture 11"/>
          <p:cNvPicPr>
            <a:picLocks noChangeAspect="1" noChangeArrowheads="1"/>
          </p:cNvPicPr>
          <p:nvPr/>
        </p:nvPicPr>
        <p:blipFill>
          <a:blip r:embed="rId5" cstate="print"/>
          <a:srcRect/>
          <a:stretch>
            <a:fillRect/>
          </a:stretch>
        </p:blipFill>
        <p:spPr bwMode="auto">
          <a:xfrm rot="5400000">
            <a:off x="5751790" y="4123349"/>
            <a:ext cx="1368152" cy="3003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9336" y="188640"/>
            <a:ext cx="6524992" cy="553998"/>
          </a:xfrm>
          <a:prstGeom prst="rect">
            <a:avLst/>
          </a:prstGeom>
          <a:noFill/>
          <a:ln w="28575">
            <a:noFill/>
            <a:miter lim="800000"/>
            <a:headEnd/>
            <a:tailEnd/>
          </a:ln>
          <a:effectLst/>
        </p:spPr>
        <p:txBody>
          <a:bodyPr wrap="none">
            <a:spAutoFit/>
          </a:bodyPr>
          <a:lstStyle/>
          <a:p>
            <a:pPr algn="ctr"/>
            <a:r>
              <a:rPr lang="en-US" sz="3000" b="1" dirty="0" smtClean="0"/>
              <a:t>omega-3 FA – Mechanisms of action (2) </a:t>
            </a:r>
            <a:endParaRPr lang="el-GR" sz="3000" b="1" dirty="0">
              <a:latin typeface="+mn-lt"/>
            </a:endParaRPr>
          </a:p>
        </p:txBody>
      </p:sp>
      <p:sp>
        <p:nvSpPr>
          <p:cNvPr id="5" name="Text Box 7"/>
          <p:cNvSpPr txBox="1">
            <a:spLocks noChangeArrowheads="1"/>
          </p:cNvSpPr>
          <p:nvPr/>
        </p:nvSpPr>
        <p:spPr bwMode="auto">
          <a:xfrm>
            <a:off x="47793" y="1109527"/>
            <a:ext cx="8412639" cy="1089529"/>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Why are omega3-PUFAs (ALA, EPA, DHA), associated with reduced risk of disease, while the closely related omega-6 (LA, AA) and saturated fats (</a:t>
            </a:r>
            <a:r>
              <a:rPr lang="en-US" b="1" dirty="0" err="1" smtClean="0">
                <a:solidFill>
                  <a:srgbClr val="0000FF"/>
                </a:solidFill>
              </a:rPr>
              <a:t>palmitic</a:t>
            </a:r>
            <a:r>
              <a:rPr lang="en-US" b="1" dirty="0" smtClean="0">
                <a:solidFill>
                  <a:srgbClr val="0000FF"/>
                </a:solidFill>
              </a:rPr>
              <a:t> acid) are either not as effective in reducing risk or are detrimental to heart health?</a:t>
            </a:r>
            <a:endParaRPr lang="el-GR" sz="1800" b="1" dirty="0" smtClean="0">
              <a:solidFill>
                <a:srgbClr val="0000FF"/>
              </a:solidFill>
            </a:endParaRPr>
          </a:p>
        </p:txBody>
      </p:sp>
      <p:pic>
        <p:nvPicPr>
          <p:cNvPr id="166915" name="Picture 3" descr="http://upload.wikimedia.org/wikipedia/commons/thumb/5/58/EFA_to_Eicosanoids.svg/757px-EFA_to_Eicosanoids.svg.png">
            <a:hlinkClick r:id="rId3"/>
          </p:cNvPr>
          <p:cNvPicPr>
            <a:picLocks noChangeAspect="1" noChangeArrowheads="1"/>
          </p:cNvPicPr>
          <p:nvPr/>
        </p:nvPicPr>
        <p:blipFill>
          <a:blip r:embed="rId4" cstate="print"/>
          <a:srcRect/>
          <a:stretch>
            <a:fillRect/>
          </a:stretch>
        </p:blipFill>
        <p:spPr bwMode="auto">
          <a:xfrm>
            <a:off x="1475656" y="2204864"/>
            <a:ext cx="5884848" cy="46531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9336" y="188640"/>
            <a:ext cx="6524992" cy="553998"/>
          </a:xfrm>
          <a:prstGeom prst="rect">
            <a:avLst/>
          </a:prstGeom>
          <a:noFill/>
          <a:ln w="28575">
            <a:noFill/>
            <a:miter lim="800000"/>
            <a:headEnd/>
            <a:tailEnd/>
          </a:ln>
          <a:effectLst/>
        </p:spPr>
        <p:txBody>
          <a:bodyPr wrap="none">
            <a:spAutoFit/>
          </a:bodyPr>
          <a:lstStyle/>
          <a:p>
            <a:pPr algn="ctr"/>
            <a:r>
              <a:rPr lang="en-US" sz="3000" b="1" dirty="0" smtClean="0"/>
              <a:t>omega-3 FA – Mechanisms of action (</a:t>
            </a:r>
            <a:r>
              <a:rPr lang="el-GR" sz="3000" b="1" dirty="0" smtClean="0"/>
              <a:t>3</a:t>
            </a:r>
            <a:r>
              <a:rPr lang="en-US" sz="3000" b="1" dirty="0" smtClean="0"/>
              <a:t>) </a:t>
            </a:r>
            <a:endParaRPr lang="el-GR" sz="3000" b="1" dirty="0">
              <a:latin typeface="+mn-lt"/>
            </a:endParaRPr>
          </a:p>
        </p:txBody>
      </p:sp>
      <p:sp>
        <p:nvSpPr>
          <p:cNvPr id="3" name="TextBox 2"/>
          <p:cNvSpPr txBox="1"/>
          <p:nvPr/>
        </p:nvSpPr>
        <p:spPr>
          <a:xfrm>
            <a:off x="1172459" y="1196752"/>
            <a:ext cx="6279861" cy="584775"/>
          </a:xfrm>
          <a:prstGeom prst="rect">
            <a:avLst/>
          </a:prstGeom>
          <a:solidFill>
            <a:schemeClr val="accent3">
              <a:lumMod val="75000"/>
            </a:schemeClr>
          </a:solidFill>
        </p:spPr>
        <p:txBody>
          <a:bodyPr wrap="none">
            <a:spAutoFit/>
          </a:bodyPr>
          <a:lstStyle/>
          <a:p>
            <a:pPr>
              <a:defRPr/>
            </a:pPr>
            <a:r>
              <a:rPr lang="en-US" sz="3200" b="1" dirty="0">
                <a:latin typeface="+mn-lt"/>
              </a:rPr>
              <a:t>Nutritional </a:t>
            </a:r>
            <a:r>
              <a:rPr lang="en-US" sz="3200" b="1" dirty="0" smtClean="0">
                <a:latin typeface="+mn-lt"/>
              </a:rPr>
              <a:t>genomics</a:t>
            </a:r>
            <a:r>
              <a:rPr lang="el-GR" sz="3200" b="1" dirty="0" smtClean="0">
                <a:latin typeface="+mn-lt"/>
              </a:rPr>
              <a:t> </a:t>
            </a:r>
            <a:r>
              <a:rPr lang="en-US" sz="3200" b="1" dirty="0" smtClean="0">
                <a:latin typeface="+mn-lt"/>
              </a:rPr>
              <a:t>of omega-3 FA</a:t>
            </a:r>
            <a:endParaRPr lang="el-GR" sz="3200" b="1" dirty="0">
              <a:latin typeface="+mn-lt"/>
            </a:endParaRPr>
          </a:p>
        </p:txBody>
      </p:sp>
      <p:sp>
        <p:nvSpPr>
          <p:cNvPr id="4" name="TextBox 3"/>
          <p:cNvSpPr txBox="1"/>
          <p:nvPr/>
        </p:nvSpPr>
        <p:spPr>
          <a:xfrm>
            <a:off x="5508625" y="1917477"/>
            <a:ext cx="2463800" cy="585788"/>
          </a:xfrm>
          <a:prstGeom prst="rect">
            <a:avLst/>
          </a:prstGeom>
          <a:solidFill>
            <a:schemeClr val="accent3">
              <a:lumMod val="75000"/>
            </a:schemeClr>
          </a:solidFill>
        </p:spPr>
        <p:txBody>
          <a:bodyPr wrap="none">
            <a:spAutoFit/>
          </a:bodyPr>
          <a:lstStyle/>
          <a:p>
            <a:pPr>
              <a:defRPr/>
            </a:pPr>
            <a:r>
              <a:rPr lang="en-US" sz="3200" b="1" dirty="0" err="1">
                <a:latin typeface="+mn-lt"/>
              </a:rPr>
              <a:t>Nutrigenetics</a:t>
            </a:r>
            <a:endParaRPr lang="el-GR" sz="3200" b="1" dirty="0">
              <a:latin typeface="+mn-lt"/>
            </a:endParaRPr>
          </a:p>
        </p:txBody>
      </p:sp>
      <p:sp>
        <p:nvSpPr>
          <p:cNvPr id="5" name="TextBox 4"/>
          <p:cNvSpPr txBox="1"/>
          <p:nvPr/>
        </p:nvSpPr>
        <p:spPr>
          <a:xfrm>
            <a:off x="611188" y="1988915"/>
            <a:ext cx="2671309" cy="584775"/>
          </a:xfrm>
          <a:prstGeom prst="rect">
            <a:avLst/>
          </a:prstGeom>
          <a:solidFill>
            <a:schemeClr val="accent3">
              <a:lumMod val="75000"/>
            </a:schemeClr>
          </a:solidFill>
        </p:spPr>
        <p:txBody>
          <a:bodyPr wrap="none">
            <a:spAutoFit/>
          </a:bodyPr>
          <a:lstStyle/>
          <a:p>
            <a:pPr>
              <a:defRPr/>
            </a:pPr>
            <a:r>
              <a:rPr lang="en-US" sz="3200" b="1" dirty="0" err="1" smtClean="0">
                <a:latin typeface="+mn-lt"/>
              </a:rPr>
              <a:t>Nutrigenomics</a:t>
            </a:r>
            <a:endParaRPr lang="en-US" sz="3200" b="1" dirty="0" smtClean="0">
              <a:latin typeface="+mn-lt"/>
            </a:endParaRPr>
          </a:p>
        </p:txBody>
      </p:sp>
      <p:sp>
        <p:nvSpPr>
          <p:cNvPr id="6" name="Rectangle 6"/>
          <p:cNvSpPr>
            <a:spLocks noChangeArrowheads="1"/>
          </p:cNvSpPr>
          <p:nvPr/>
        </p:nvSpPr>
        <p:spPr bwMode="auto">
          <a:xfrm>
            <a:off x="34925" y="2781077"/>
            <a:ext cx="4176713" cy="1323439"/>
          </a:xfrm>
          <a:prstGeom prst="rect">
            <a:avLst/>
          </a:prstGeom>
          <a:solidFill>
            <a:schemeClr val="accent3">
              <a:lumMod val="75000"/>
            </a:schemeClr>
          </a:solidFill>
          <a:ln w="9525">
            <a:noFill/>
            <a:miter lim="800000"/>
            <a:headEnd/>
            <a:tailEnd/>
          </a:ln>
        </p:spPr>
        <p:txBody>
          <a:bodyPr>
            <a:spAutoFit/>
          </a:bodyPr>
          <a:lstStyle/>
          <a:p>
            <a:pPr>
              <a:defRPr/>
            </a:pPr>
            <a:r>
              <a:rPr lang="en-US" sz="2000" b="1" dirty="0" smtClean="0">
                <a:solidFill>
                  <a:srgbClr val="002060"/>
                </a:solidFill>
              </a:rPr>
              <a:t>It studies the modulation of gene transcription by the consumption of omega-3 FA and how this interaction affects diseases</a:t>
            </a:r>
            <a:r>
              <a:rPr lang="el-GR" sz="2000" b="1" dirty="0" smtClean="0">
                <a:latin typeface="+mn-lt"/>
              </a:rPr>
              <a:t> </a:t>
            </a:r>
            <a:endParaRPr lang="el-GR" sz="2000" b="1" dirty="0">
              <a:latin typeface="+mn-lt"/>
            </a:endParaRPr>
          </a:p>
        </p:txBody>
      </p:sp>
      <p:sp>
        <p:nvSpPr>
          <p:cNvPr id="7" name="Rectangle 6"/>
          <p:cNvSpPr>
            <a:spLocks noChangeArrowheads="1"/>
          </p:cNvSpPr>
          <p:nvPr/>
        </p:nvSpPr>
        <p:spPr bwMode="auto">
          <a:xfrm>
            <a:off x="4572000" y="2755677"/>
            <a:ext cx="3851275" cy="1015663"/>
          </a:xfrm>
          <a:prstGeom prst="rect">
            <a:avLst/>
          </a:prstGeom>
          <a:solidFill>
            <a:schemeClr val="accent3">
              <a:lumMod val="75000"/>
            </a:schemeClr>
          </a:solidFill>
          <a:ln w="9525">
            <a:noFill/>
            <a:miter lim="800000"/>
            <a:headEnd/>
            <a:tailEnd/>
          </a:ln>
        </p:spPr>
        <p:txBody>
          <a:bodyPr>
            <a:spAutoFit/>
          </a:bodyPr>
          <a:lstStyle/>
          <a:p>
            <a:pPr>
              <a:defRPr/>
            </a:pPr>
            <a:r>
              <a:rPr lang="en-US" sz="2000" b="1" dirty="0" smtClean="0">
                <a:solidFill>
                  <a:srgbClr val="002060"/>
                </a:solidFill>
              </a:rPr>
              <a:t>It studies the response of the human body to omega-3 FA according to the genetic variation</a:t>
            </a:r>
            <a:endParaRPr lang="el-GR" sz="2000" b="1" dirty="0">
              <a:latin typeface="+mn-lt"/>
            </a:endParaRPr>
          </a:p>
        </p:txBody>
      </p:sp>
      <p:sp>
        <p:nvSpPr>
          <p:cNvPr id="8" name="Rectangle 8"/>
          <p:cNvSpPr>
            <a:spLocks noChangeArrowheads="1"/>
          </p:cNvSpPr>
          <p:nvPr/>
        </p:nvSpPr>
        <p:spPr bwMode="auto">
          <a:xfrm>
            <a:off x="4500563" y="4437112"/>
            <a:ext cx="3959225" cy="1200329"/>
          </a:xfrm>
          <a:prstGeom prst="rect">
            <a:avLst/>
          </a:prstGeom>
          <a:solidFill>
            <a:schemeClr val="accent3">
              <a:lumMod val="60000"/>
              <a:lumOff val="40000"/>
            </a:schemeClr>
          </a:solidFill>
          <a:ln w="9525">
            <a:noFill/>
            <a:miter lim="800000"/>
            <a:headEnd/>
            <a:tailEnd/>
          </a:ln>
        </p:spPr>
        <p:txBody>
          <a:bodyPr>
            <a:spAutoFit/>
          </a:bodyPr>
          <a:lstStyle/>
          <a:p>
            <a:pPr>
              <a:defRPr/>
            </a:pPr>
            <a:r>
              <a:rPr lang="en-GB" sz="1200" b="1" i="1" dirty="0" smtClean="0">
                <a:solidFill>
                  <a:srgbClr val="002060"/>
                </a:solidFill>
              </a:rPr>
              <a:t>Single nucleotide polymorphisms at the ADIPOQ gene locus interact with age and dietary intake of fat to</a:t>
            </a:r>
          </a:p>
          <a:p>
            <a:pPr>
              <a:defRPr/>
            </a:pPr>
            <a:r>
              <a:rPr lang="en-GB" sz="1200" b="1" i="1" dirty="0" smtClean="0">
                <a:solidFill>
                  <a:srgbClr val="002060"/>
                </a:solidFill>
              </a:rPr>
              <a:t>determine serum </a:t>
            </a:r>
            <a:r>
              <a:rPr lang="en-GB" sz="1200" b="1" i="1" dirty="0" err="1" smtClean="0">
                <a:solidFill>
                  <a:srgbClr val="002060"/>
                </a:solidFill>
              </a:rPr>
              <a:t>adiponectin</a:t>
            </a:r>
            <a:r>
              <a:rPr lang="en-GB" sz="1200" b="1" i="1" dirty="0" smtClean="0">
                <a:solidFill>
                  <a:srgbClr val="002060"/>
                </a:solidFill>
              </a:rPr>
              <a:t> in subjects at risk of the metabolic syndrome. </a:t>
            </a:r>
            <a:r>
              <a:rPr lang="en-GB" sz="1200" b="1" i="1" dirty="0" err="1" smtClean="0"/>
              <a:t>Alsaleh</a:t>
            </a:r>
            <a:r>
              <a:rPr lang="en-GB" sz="1200" b="1" i="1" dirty="0" smtClean="0"/>
              <a:t> A, O’Dell SD, Frost GS, Griffin BA, </a:t>
            </a:r>
            <a:r>
              <a:rPr lang="en-GB" sz="1200" b="1" i="1" dirty="0" err="1" smtClean="0"/>
              <a:t>Lovegrove</a:t>
            </a:r>
            <a:r>
              <a:rPr lang="en-GB" sz="1200" b="1" i="1" dirty="0" smtClean="0"/>
              <a:t> JA, </a:t>
            </a:r>
            <a:r>
              <a:rPr lang="en-GB" sz="1200" b="1" i="1" dirty="0" err="1" smtClean="0"/>
              <a:t>Jebb</a:t>
            </a:r>
            <a:r>
              <a:rPr lang="en-GB" sz="1200" b="1" i="1" dirty="0" smtClean="0"/>
              <a:t> SA, et al., Am J </a:t>
            </a:r>
            <a:r>
              <a:rPr lang="en-GB" sz="1200" b="1" i="1" dirty="0" err="1" smtClean="0"/>
              <a:t>Clin</a:t>
            </a:r>
            <a:r>
              <a:rPr lang="en-GB" sz="1200" b="1" i="1" dirty="0" smtClean="0"/>
              <a:t> </a:t>
            </a:r>
            <a:r>
              <a:rPr lang="en-GB" sz="1200" b="1" i="1" dirty="0" err="1" smtClean="0"/>
              <a:t>Nutr</a:t>
            </a:r>
            <a:endParaRPr lang="en-GB" sz="1200" b="1" i="1" dirty="0" smtClean="0"/>
          </a:p>
          <a:p>
            <a:pPr>
              <a:defRPr/>
            </a:pPr>
            <a:r>
              <a:rPr lang="en-GB" sz="1200" b="1" i="1" dirty="0" smtClean="0"/>
              <a:t>2011;94:262–9. </a:t>
            </a:r>
            <a:endParaRPr lang="en-GB" sz="1200" b="1" i="1" dirty="0"/>
          </a:p>
        </p:txBody>
      </p:sp>
      <p:sp>
        <p:nvSpPr>
          <p:cNvPr id="9" name="Rectangle 9"/>
          <p:cNvSpPr>
            <a:spLocks noChangeArrowheads="1"/>
          </p:cNvSpPr>
          <p:nvPr/>
        </p:nvSpPr>
        <p:spPr bwMode="auto">
          <a:xfrm>
            <a:off x="0" y="4436840"/>
            <a:ext cx="4427538" cy="1200150"/>
          </a:xfrm>
          <a:prstGeom prst="rect">
            <a:avLst/>
          </a:prstGeom>
          <a:solidFill>
            <a:schemeClr val="accent3">
              <a:lumMod val="60000"/>
              <a:lumOff val="40000"/>
            </a:schemeClr>
          </a:solidFill>
          <a:ln w="9525">
            <a:noFill/>
            <a:miter lim="800000"/>
            <a:headEnd/>
            <a:tailEnd/>
          </a:ln>
        </p:spPr>
        <p:txBody>
          <a:bodyPr>
            <a:spAutoFit/>
          </a:bodyPr>
          <a:lstStyle/>
          <a:p>
            <a:pPr>
              <a:defRPr/>
            </a:pPr>
            <a:r>
              <a:rPr lang="en-GB" sz="1200" b="1" i="1" dirty="0">
                <a:hlinkClick r:id="rId3" action="ppaction://hlinkfile"/>
              </a:rPr>
              <a:t>Omega-3 fatty acid deficiency increases </a:t>
            </a:r>
            <a:r>
              <a:rPr lang="en-GB" sz="1200" b="1" i="1" dirty="0" err="1">
                <a:hlinkClick r:id="rId3" action="ppaction://hlinkfile"/>
              </a:rPr>
              <a:t>stearoyl-CoA</a:t>
            </a:r>
            <a:r>
              <a:rPr lang="en-GB" sz="1200" b="1" i="1" dirty="0">
                <a:hlinkClick r:id="rId3" action="ppaction://hlinkfile"/>
              </a:rPr>
              <a:t> </a:t>
            </a:r>
            <a:r>
              <a:rPr lang="en-GB" sz="1200" b="1" i="1" dirty="0" err="1">
                <a:hlinkClick r:id="rId3" action="ppaction://hlinkfile"/>
              </a:rPr>
              <a:t>desaturase</a:t>
            </a:r>
            <a:r>
              <a:rPr lang="en-GB" sz="1200" b="1" i="1" dirty="0">
                <a:hlinkClick r:id="rId3" action="ppaction://hlinkfile"/>
              </a:rPr>
              <a:t> expression and activity indices in rat liver: positive association with non-fasting plasma triglyceride levels.</a:t>
            </a:r>
            <a:r>
              <a:rPr lang="el-GR" sz="1200" b="1" i="1" dirty="0"/>
              <a:t>, </a:t>
            </a:r>
            <a:r>
              <a:rPr lang="en-GB" sz="1200" b="1" i="1" dirty="0" err="1"/>
              <a:t>Hofacer</a:t>
            </a:r>
            <a:r>
              <a:rPr lang="en-GB" sz="1200" b="1" i="1" dirty="0"/>
              <a:t> R, </a:t>
            </a:r>
            <a:r>
              <a:rPr lang="en-GB" sz="1200" b="1" i="1" dirty="0" err="1"/>
              <a:t>Magrisso</a:t>
            </a:r>
            <a:r>
              <a:rPr lang="en-GB" sz="1200" b="1" i="1" dirty="0"/>
              <a:t> IJ, </a:t>
            </a:r>
            <a:r>
              <a:rPr lang="en-GB" sz="1200" b="1" i="1" dirty="0" err="1"/>
              <a:t>Jandacek</a:t>
            </a:r>
            <a:r>
              <a:rPr lang="en-GB" sz="1200" b="1" i="1" dirty="0"/>
              <a:t> R, Rider T, </a:t>
            </a:r>
            <a:r>
              <a:rPr lang="en-GB" sz="1200" b="1" i="1" dirty="0" err="1"/>
              <a:t>Tso</a:t>
            </a:r>
            <a:r>
              <a:rPr lang="en-GB" sz="1200" b="1" i="1" dirty="0"/>
              <a:t> P, Benoit SC, McNamara RK.</a:t>
            </a:r>
            <a:r>
              <a:rPr lang="el-GR" sz="1200" b="1" i="1" dirty="0"/>
              <a:t>, </a:t>
            </a:r>
            <a:r>
              <a:rPr lang="en-GB" sz="1200" b="1" i="1" dirty="0"/>
              <a:t>Prostaglandins </a:t>
            </a:r>
            <a:r>
              <a:rPr lang="en-GB" sz="1200" b="1" i="1" dirty="0" err="1"/>
              <a:t>Leukot</a:t>
            </a:r>
            <a:r>
              <a:rPr lang="en-GB" sz="1200" b="1" i="1" dirty="0"/>
              <a:t> </a:t>
            </a:r>
            <a:r>
              <a:rPr lang="en-GB" sz="1200" b="1" i="1" dirty="0" err="1"/>
              <a:t>Essent</a:t>
            </a:r>
            <a:r>
              <a:rPr lang="en-GB" sz="1200" b="1" i="1" dirty="0"/>
              <a:t> Fatty Acids. 2012 Jan-Feb;86(1-2):71-7.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11490" y="-27384"/>
            <a:ext cx="6540830" cy="954107"/>
          </a:xfrm>
          <a:prstGeom prst="rect">
            <a:avLst/>
          </a:prstGeom>
          <a:noFill/>
          <a:ln w="28575">
            <a:noFill/>
            <a:miter lim="800000"/>
            <a:headEnd/>
            <a:tailEnd/>
          </a:ln>
          <a:effectLst/>
        </p:spPr>
        <p:txBody>
          <a:bodyPr wrap="none">
            <a:spAutoFit/>
          </a:bodyPr>
          <a:lstStyle/>
          <a:p>
            <a:pPr algn="ctr"/>
            <a:r>
              <a:rPr lang="en-US" sz="2600" b="1" dirty="0" smtClean="0"/>
              <a:t>omega-3</a:t>
            </a:r>
            <a:r>
              <a:rPr lang="en-US" sz="2800" b="1" dirty="0" smtClean="0"/>
              <a:t> FA modulates the transcription of </a:t>
            </a:r>
          </a:p>
          <a:p>
            <a:r>
              <a:rPr lang="en-US" sz="2800" b="1" dirty="0" smtClean="0"/>
              <a:t>many genes </a:t>
            </a:r>
            <a:endParaRPr lang="el-GR" sz="2800" b="1" dirty="0">
              <a:latin typeface="+mn-lt"/>
            </a:endParaRPr>
          </a:p>
        </p:txBody>
      </p:sp>
      <p:sp>
        <p:nvSpPr>
          <p:cNvPr id="3" name="Text Box 7"/>
          <p:cNvSpPr txBox="1">
            <a:spLocks noChangeArrowheads="1"/>
          </p:cNvSpPr>
          <p:nvPr/>
        </p:nvSpPr>
        <p:spPr bwMode="auto">
          <a:xfrm>
            <a:off x="47793" y="1109526"/>
            <a:ext cx="8556655" cy="5189113"/>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Omega-3 fatty acids, exert many of their biological effects through modulation of gene transcription</a:t>
            </a:r>
          </a:p>
          <a:p>
            <a:pPr algn="just">
              <a:lnSpc>
                <a:spcPct val="120000"/>
              </a:lnSpc>
              <a:buSzPct val="80000"/>
            </a:pPr>
            <a:endParaRPr lang="en-US" sz="1800" b="1" dirty="0" smtClean="0">
              <a:solidFill>
                <a:srgbClr val="0000FF"/>
              </a:solidFill>
            </a:endParaRPr>
          </a:p>
          <a:p>
            <a:pPr algn="just">
              <a:lnSpc>
                <a:spcPct val="120000"/>
              </a:lnSpc>
              <a:buSzPct val="80000"/>
            </a:pPr>
            <a:r>
              <a:rPr lang="en-US" b="1" dirty="0" smtClean="0">
                <a:solidFill>
                  <a:srgbClr val="0000FF"/>
                </a:solidFill>
              </a:rPr>
              <a:t>Several comprehensive analyses of transcription responses (RNA microarrays) to omega3-FAs have been published:</a:t>
            </a:r>
          </a:p>
          <a:p>
            <a:pPr algn="just">
              <a:lnSpc>
                <a:spcPct val="120000"/>
              </a:lnSpc>
              <a:buSzPct val="80000"/>
            </a:pPr>
            <a:endParaRPr lang="en-US" sz="1800" b="1" dirty="0" smtClean="0">
              <a:solidFill>
                <a:srgbClr val="0000FF"/>
              </a:solidFill>
            </a:endParaRPr>
          </a:p>
          <a:p>
            <a:pPr algn="just">
              <a:lnSpc>
                <a:spcPct val="120000"/>
              </a:lnSpc>
              <a:buSzPct val="80000"/>
              <a:buFont typeface="Wingdings" pitchFamily="2" charset="2"/>
              <a:buChar char="v"/>
            </a:pPr>
            <a:r>
              <a:rPr lang="en-US" b="1" dirty="0" smtClean="0">
                <a:solidFill>
                  <a:srgbClr val="0000FF"/>
                </a:solidFill>
              </a:rPr>
              <a:t> in PBMCs following fish oil supplementation in humans </a:t>
            </a:r>
            <a:r>
              <a:rPr lang="en-US" sz="1600" i="1" dirty="0" smtClean="0"/>
              <a:t>(</a:t>
            </a:r>
            <a:r>
              <a:rPr lang="en-US" sz="1600" i="1" dirty="0" err="1" smtClean="0"/>
              <a:t>Bouwens</a:t>
            </a:r>
            <a:r>
              <a:rPr lang="en-US" sz="1600" i="1" dirty="0" smtClean="0"/>
              <a:t> M, </a:t>
            </a:r>
            <a:r>
              <a:rPr lang="de-DE" sz="1600" i="1" dirty="0" smtClean="0"/>
              <a:t>Am J </a:t>
            </a:r>
            <a:r>
              <a:rPr lang="de-DE" sz="1600" i="1" dirty="0" err="1" smtClean="0"/>
              <a:t>Clin</a:t>
            </a:r>
            <a:r>
              <a:rPr lang="de-DE" sz="1600" i="1" dirty="0" smtClean="0"/>
              <a:t> </a:t>
            </a:r>
            <a:r>
              <a:rPr lang="de-DE" sz="1600" i="1" dirty="0" err="1" smtClean="0"/>
              <a:t>Nutr</a:t>
            </a:r>
            <a:r>
              <a:rPr lang="de-DE" sz="1600" i="1" dirty="0" smtClean="0"/>
              <a:t> 2009)</a:t>
            </a:r>
            <a:endParaRPr lang="en-US" sz="1600" i="1" dirty="0" smtClean="0"/>
          </a:p>
          <a:p>
            <a:pPr algn="just">
              <a:lnSpc>
                <a:spcPct val="120000"/>
              </a:lnSpc>
              <a:buSzPct val="80000"/>
            </a:pPr>
            <a:endParaRPr lang="en-US" b="1" dirty="0" smtClean="0">
              <a:solidFill>
                <a:srgbClr val="0000FF"/>
              </a:solidFill>
            </a:endParaRPr>
          </a:p>
          <a:p>
            <a:pPr>
              <a:buFont typeface="Wingdings" pitchFamily="2" charset="2"/>
              <a:buChar char="v"/>
            </a:pPr>
            <a:r>
              <a:rPr lang="en-US" b="1" dirty="0" smtClean="0">
                <a:solidFill>
                  <a:srgbClr val="0000FF"/>
                </a:solidFill>
              </a:rPr>
              <a:t> in adipose tissue following a high-PUFA diet in humans (</a:t>
            </a:r>
            <a:r>
              <a:rPr lang="en-GB" sz="1600" i="1" dirty="0" err="1" smtClean="0"/>
              <a:t>Radonjic</a:t>
            </a:r>
            <a:r>
              <a:rPr lang="en-GB" sz="1600" i="1" dirty="0" smtClean="0"/>
              <a:t> M, Genes </a:t>
            </a:r>
            <a:r>
              <a:rPr lang="en-GB" sz="1600" i="1" dirty="0" err="1" smtClean="0"/>
              <a:t>Nutr</a:t>
            </a:r>
            <a:endParaRPr lang="en-GB" sz="1600" i="1" dirty="0" smtClean="0"/>
          </a:p>
          <a:p>
            <a:r>
              <a:rPr lang="el-GR" sz="1600" i="1" dirty="0" smtClean="0"/>
              <a:t>2009</a:t>
            </a:r>
            <a:r>
              <a:rPr lang="en-US" sz="1600" i="1" dirty="0" smtClean="0"/>
              <a:t>)</a:t>
            </a:r>
            <a:r>
              <a:rPr lang="en-GB" dirty="0" smtClean="0"/>
              <a:t> </a:t>
            </a:r>
            <a:r>
              <a:rPr lang="en-US" b="1" dirty="0" smtClean="0">
                <a:solidFill>
                  <a:srgbClr val="0000FF"/>
                </a:solidFill>
              </a:rPr>
              <a:t>and mice </a:t>
            </a:r>
            <a:r>
              <a:rPr lang="en-US" sz="1600" i="1" dirty="0" smtClean="0"/>
              <a:t>(</a:t>
            </a:r>
            <a:r>
              <a:rPr lang="en-US" sz="1600" i="1" dirty="0" err="1" smtClean="0"/>
              <a:t>Flachs</a:t>
            </a:r>
            <a:r>
              <a:rPr lang="en-US" sz="1600" i="1" dirty="0" smtClean="0"/>
              <a:t> P, </a:t>
            </a:r>
            <a:r>
              <a:rPr lang="en-US" sz="1600" i="1" dirty="0" err="1" smtClean="0"/>
              <a:t>Diabetologia</a:t>
            </a:r>
            <a:r>
              <a:rPr lang="en-US" sz="1600" i="1" dirty="0" smtClean="0"/>
              <a:t> 2005)</a:t>
            </a:r>
          </a:p>
          <a:p>
            <a:pPr algn="just">
              <a:lnSpc>
                <a:spcPct val="120000"/>
              </a:lnSpc>
              <a:buSzPct val="80000"/>
            </a:pPr>
            <a:endParaRPr lang="en-US" b="1" dirty="0" smtClean="0">
              <a:solidFill>
                <a:srgbClr val="0000FF"/>
              </a:solidFill>
            </a:endParaRPr>
          </a:p>
          <a:p>
            <a:pPr>
              <a:buFont typeface="Wingdings" pitchFamily="2" charset="2"/>
              <a:buChar char="v"/>
            </a:pPr>
            <a:r>
              <a:rPr lang="en-US" b="1" dirty="0" smtClean="0">
                <a:solidFill>
                  <a:srgbClr val="0000FF"/>
                </a:solidFill>
              </a:rPr>
              <a:t> in breast cancer cell lines treated with EPA and DHA (</a:t>
            </a:r>
            <a:r>
              <a:rPr lang="en-GB" sz="1600" i="1" dirty="0" err="1" smtClean="0"/>
              <a:t>Hammamieh</a:t>
            </a:r>
            <a:r>
              <a:rPr lang="en-GB" sz="1600" i="1" dirty="0" smtClean="0"/>
              <a:t> R, Breast</a:t>
            </a:r>
          </a:p>
          <a:p>
            <a:r>
              <a:rPr lang="en-GB" sz="1600" i="1" dirty="0" smtClean="0"/>
              <a:t>Cancer Res Treat 2007)</a:t>
            </a:r>
            <a:r>
              <a:rPr lang="en-US" sz="1600" b="1" i="1" dirty="0" smtClean="0"/>
              <a:t> </a:t>
            </a:r>
            <a:r>
              <a:rPr lang="en-US" b="1" dirty="0" smtClean="0">
                <a:solidFill>
                  <a:srgbClr val="0000FF"/>
                </a:solidFill>
              </a:rPr>
              <a:t> </a:t>
            </a:r>
          </a:p>
          <a:p>
            <a:pPr algn="just">
              <a:lnSpc>
                <a:spcPct val="120000"/>
              </a:lnSpc>
              <a:buSzPct val="80000"/>
            </a:pPr>
            <a:endParaRPr lang="en-US" b="1" dirty="0" smtClean="0">
              <a:solidFill>
                <a:srgbClr val="0000FF"/>
              </a:solidFill>
            </a:endParaRPr>
          </a:p>
          <a:p>
            <a:pPr algn="just">
              <a:lnSpc>
                <a:spcPct val="120000"/>
              </a:lnSpc>
              <a:buSzPct val="80000"/>
              <a:buFont typeface="Wingdings" pitchFamily="2" charset="2"/>
              <a:buChar char="v"/>
            </a:pPr>
            <a:r>
              <a:rPr lang="en-US" b="1" dirty="0" smtClean="0">
                <a:solidFill>
                  <a:srgbClr val="0000FF"/>
                </a:solidFill>
              </a:rPr>
              <a:t> in colon cancer cells treated with DHA (</a:t>
            </a:r>
            <a:r>
              <a:rPr lang="en-GB" sz="1600" i="1" dirty="0" smtClean="0"/>
              <a:t>Narayanan BA, </a:t>
            </a:r>
            <a:r>
              <a:rPr lang="en-GB" sz="1600" i="1" dirty="0" err="1" smtClean="0"/>
              <a:t>Int</a:t>
            </a:r>
            <a:r>
              <a:rPr lang="en-GB" sz="1600" i="1" dirty="0" smtClean="0"/>
              <a:t> J </a:t>
            </a:r>
            <a:r>
              <a:rPr lang="en-GB" sz="1600" i="1" dirty="0" err="1" smtClean="0"/>
              <a:t>Oncol</a:t>
            </a:r>
            <a:r>
              <a:rPr lang="en-GB" sz="1600" i="1" dirty="0" smtClean="0"/>
              <a:t> 2001)</a:t>
            </a:r>
            <a:endParaRPr lang="en-US" sz="1600" b="1" i="1" dirty="0" smtClean="0"/>
          </a:p>
          <a:p>
            <a:pPr algn="just">
              <a:lnSpc>
                <a:spcPct val="120000"/>
              </a:lnSpc>
              <a:buSzPct val="80000"/>
            </a:pPr>
            <a:endParaRPr lang="el-GR" sz="1800" b="1" dirty="0" smtClean="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188640"/>
            <a:ext cx="7717561" cy="446276"/>
          </a:xfrm>
          <a:prstGeom prst="rect">
            <a:avLst/>
          </a:prstGeom>
          <a:noFill/>
          <a:ln w="28575">
            <a:noFill/>
            <a:miter lim="800000"/>
            <a:headEnd/>
            <a:tailEnd/>
          </a:ln>
          <a:effectLst/>
        </p:spPr>
        <p:txBody>
          <a:bodyPr wrap="none">
            <a:spAutoFit/>
          </a:bodyPr>
          <a:lstStyle/>
          <a:p>
            <a:pPr algn="ctr"/>
            <a:r>
              <a:rPr lang="en-US" sz="2300" b="1" dirty="0" smtClean="0"/>
              <a:t>Genes regulated by omega3-FAs in THP-1 (</a:t>
            </a:r>
            <a:r>
              <a:rPr lang="en-US" sz="2300" b="1" dirty="0" err="1" smtClean="0"/>
              <a:t>monocytic</a:t>
            </a:r>
            <a:r>
              <a:rPr lang="en-US" sz="2300" b="1" dirty="0" smtClean="0"/>
              <a:t>) cells (1)</a:t>
            </a:r>
            <a:endParaRPr lang="el-GR" sz="2300" b="1"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35495" y="1052736"/>
            <a:ext cx="8630045" cy="496855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27584" y="188640"/>
            <a:ext cx="7717561" cy="446276"/>
          </a:xfrm>
          <a:prstGeom prst="rect">
            <a:avLst/>
          </a:prstGeom>
          <a:noFill/>
          <a:ln w="28575">
            <a:noFill/>
            <a:miter lim="800000"/>
            <a:headEnd/>
            <a:tailEnd/>
          </a:ln>
          <a:effectLst/>
        </p:spPr>
        <p:txBody>
          <a:bodyPr wrap="none">
            <a:spAutoFit/>
          </a:bodyPr>
          <a:lstStyle/>
          <a:p>
            <a:pPr algn="ctr"/>
            <a:r>
              <a:rPr lang="en-US" sz="2300" b="1" dirty="0" smtClean="0"/>
              <a:t>Genes regulated by omega3-FAs in THP-1 (</a:t>
            </a:r>
            <a:r>
              <a:rPr lang="en-US" sz="2300" b="1" dirty="0" err="1" smtClean="0"/>
              <a:t>monocytic</a:t>
            </a:r>
            <a:r>
              <a:rPr lang="en-US" sz="2300" b="1" dirty="0" smtClean="0"/>
              <a:t>) cells (2)</a:t>
            </a:r>
            <a:endParaRPr lang="el-GR" sz="2300" b="1" dirty="0">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1" y="1087890"/>
            <a:ext cx="8820472" cy="565347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27584" y="188640"/>
            <a:ext cx="7717561" cy="446276"/>
          </a:xfrm>
          <a:prstGeom prst="rect">
            <a:avLst/>
          </a:prstGeom>
          <a:noFill/>
          <a:ln w="28575">
            <a:noFill/>
            <a:miter lim="800000"/>
            <a:headEnd/>
            <a:tailEnd/>
          </a:ln>
          <a:effectLst/>
        </p:spPr>
        <p:txBody>
          <a:bodyPr wrap="none">
            <a:spAutoFit/>
          </a:bodyPr>
          <a:lstStyle/>
          <a:p>
            <a:pPr algn="ctr"/>
            <a:r>
              <a:rPr lang="en-US" sz="2300" b="1" dirty="0" smtClean="0"/>
              <a:t>Genes regulated by omega3-FAs in THP-1 (</a:t>
            </a:r>
            <a:r>
              <a:rPr lang="en-US" sz="2300" b="1" dirty="0" err="1" smtClean="0"/>
              <a:t>monocytic</a:t>
            </a:r>
            <a:r>
              <a:rPr lang="en-US" sz="2300" b="1" dirty="0" smtClean="0"/>
              <a:t>) cells (3)</a:t>
            </a:r>
            <a:endParaRPr lang="el-GR" sz="2300" b="1"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1" y="1196752"/>
            <a:ext cx="8604448" cy="1905333"/>
          </a:xfrm>
          <a:prstGeom prst="rect">
            <a:avLst/>
          </a:prstGeom>
          <a:noFill/>
          <a:ln w="9525">
            <a:noFill/>
            <a:miter lim="800000"/>
            <a:headEnd/>
            <a:tailEnd/>
          </a:ln>
        </p:spPr>
      </p:pic>
      <p:sp>
        <p:nvSpPr>
          <p:cNvPr id="6" name="Rectangle 3"/>
          <p:cNvSpPr>
            <a:spLocks noChangeArrowheads="1"/>
          </p:cNvSpPr>
          <p:nvPr/>
        </p:nvSpPr>
        <p:spPr bwMode="auto">
          <a:xfrm>
            <a:off x="34925" y="5889625"/>
            <a:ext cx="8208963" cy="338554"/>
          </a:xfrm>
          <a:prstGeom prst="rect">
            <a:avLst/>
          </a:prstGeom>
          <a:solidFill>
            <a:schemeClr val="accent3">
              <a:lumMod val="60000"/>
              <a:lumOff val="40000"/>
            </a:schemeClr>
          </a:solidFill>
          <a:ln w="9525">
            <a:noFill/>
            <a:miter lim="800000"/>
            <a:headEnd/>
            <a:tailEnd/>
          </a:ln>
        </p:spPr>
        <p:txBody>
          <a:bodyPr>
            <a:spAutoFit/>
          </a:bodyPr>
          <a:lstStyle/>
          <a:p>
            <a:pPr>
              <a:defRPr/>
            </a:pPr>
            <a:r>
              <a:rPr lang="en-US" sz="1600" b="1" i="1" dirty="0" err="1" smtClean="0">
                <a:latin typeface="+mn-lt"/>
              </a:rPr>
              <a:t>Vanden</a:t>
            </a:r>
            <a:r>
              <a:rPr lang="en-US" sz="1600" b="1" i="1" dirty="0" smtClean="0">
                <a:latin typeface="+mn-lt"/>
              </a:rPr>
              <a:t> </a:t>
            </a:r>
            <a:r>
              <a:rPr lang="en-US" sz="1600" b="1" i="1" dirty="0" err="1" smtClean="0">
                <a:latin typeface="+mn-lt"/>
              </a:rPr>
              <a:t>Heuvel</a:t>
            </a:r>
            <a:r>
              <a:rPr lang="en-US" sz="1600" b="1" i="1" dirty="0" smtClean="0">
                <a:latin typeface="+mn-lt"/>
              </a:rPr>
              <a:t> JP, </a:t>
            </a:r>
            <a:r>
              <a:rPr lang="en-US" sz="1600" b="1" i="1" dirty="0" err="1" smtClean="0">
                <a:latin typeface="+mn-lt"/>
              </a:rPr>
              <a:t>Prog</a:t>
            </a:r>
            <a:r>
              <a:rPr lang="en-US" sz="1600" b="1" i="1" dirty="0" smtClean="0">
                <a:latin typeface="+mn-lt"/>
              </a:rPr>
              <a:t> Mol </a:t>
            </a:r>
            <a:r>
              <a:rPr lang="en-US" sz="1600" b="1" i="1" dirty="0" err="1" smtClean="0">
                <a:latin typeface="+mn-lt"/>
              </a:rPr>
              <a:t>Biol</a:t>
            </a:r>
            <a:r>
              <a:rPr lang="en-US" sz="1600" b="1" i="1" dirty="0" smtClean="0">
                <a:latin typeface="+mn-lt"/>
              </a:rPr>
              <a:t> </a:t>
            </a:r>
            <a:r>
              <a:rPr lang="en-US" sz="1600" b="1" i="1" dirty="0" err="1" smtClean="0">
                <a:latin typeface="+mn-lt"/>
              </a:rPr>
              <a:t>Transl</a:t>
            </a:r>
            <a:r>
              <a:rPr lang="en-US" sz="1600" b="1" i="1" dirty="0" smtClean="0">
                <a:latin typeface="+mn-lt"/>
              </a:rPr>
              <a:t> Science, 2012</a:t>
            </a:r>
            <a:endParaRPr lang="en-US" sz="1600" b="1" i="1" dirty="0">
              <a:latin typeface="+mn-lt"/>
            </a:endParaRPr>
          </a:p>
        </p:txBody>
      </p:sp>
      <p:pic>
        <p:nvPicPr>
          <p:cNvPr id="7" name="Picture 2" descr="http://www.pcb.ub.edu/homepcb/live/img/1178785548174.bmp">
            <a:hlinkClick r:id="rId4"/>
          </p:cNvPr>
          <p:cNvPicPr>
            <a:picLocks noChangeAspect="1" noChangeArrowheads="1"/>
          </p:cNvPicPr>
          <p:nvPr/>
        </p:nvPicPr>
        <p:blipFill>
          <a:blip r:embed="rId5" cstate="print"/>
          <a:srcRect/>
          <a:stretch>
            <a:fillRect/>
          </a:stretch>
        </p:blipFill>
        <p:spPr bwMode="auto">
          <a:xfrm>
            <a:off x="2771800" y="3212976"/>
            <a:ext cx="2448272" cy="244827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34925" y="5889625"/>
            <a:ext cx="8208963" cy="830263"/>
          </a:xfrm>
          <a:prstGeom prst="rect">
            <a:avLst/>
          </a:prstGeom>
          <a:solidFill>
            <a:schemeClr val="accent3">
              <a:lumMod val="60000"/>
              <a:lumOff val="40000"/>
            </a:schemeClr>
          </a:solidFill>
          <a:ln w="9525">
            <a:noFill/>
            <a:miter lim="800000"/>
            <a:headEnd/>
            <a:tailEnd/>
          </a:ln>
        </p:spPr>
        <p:txBody>
          <a:bodyPr>
            <a:spAutoFit/>
          </a:bodyPr>
          <a:lstStyle/>
          <a:p>
            <a:pPr>
              <a:defRPr/>
            </a:pPr>
            <a:r>
              <a:rPr lang="en-US" sz="1600" b="1" i="1" dirty="0">
                <a:latin typeface="+mn-lt"/>
                <a:hlinkClick r:id="rId3" action="ppaction://hlinkfile"/>
              </a:rPr>
              <a:t>Detailed </a:t>
            </a:r>
            <a:r>
              <a:rPr lang="en-US" sz="1600" b="1" i="1" dirty="0" err="1">
                <a:latin typeface="+mn-lt"/>
                <a:hlinkClick r:id="rId3" action="ppaction://hlinkfile"/>
              </a:rPr>
              <a:t>transcriptomics</a:t>
            </a:r>
            <a:r>
              <a:rPr lang="en-US" sz="1600" b="1" i="1" dirty="0">
                <a:latin typeface="+mn-lt"/>
                <a:hlinkClick r:id="rId3" action="ppaction://hlinkfile"/>
              </a:rPr>
              <a:t> analysis of the effect of dietary fatty acids on gene expression in the heart.</a:t>
            </a:r>
            <a:r>
              <a:rPr lang="el-GR" sz="1600" b="1" i="1" dirty="0">
                <a:latin typeface="+mn-lt"/>
              </a:rPr>
              <a:t>, </a:t>
            </a:r>
            <a:r>
              <a:rPr lang="en-US" sz="1600" b="1" i="1" dirty="0" err="1">
                <a:latin typeface="+mn-lt"/>
              </a:rPr>
              <a:t>Georgiadi</a:t>
            </a:r>
            <a:r>
              <a:rPr lang="en-US" sz="1600" b="1" i="1" dirty="0">
                <a:latin typeface="+mn-lt"/>
              </a:rPr>
              <a:t> A, </a:t>
            </a:r>
            <a:r>
              <a:rPr lang="en-US" sz="1600" b="1" i="1" dirty="0" err="1">
                <a:latin typeface="+mn-lt"/>
              </a:rPr>
              <a:t>Boekschoten</a:t>
            </a:r>
            <a:r>
              <a:rPr lang="en-US" sz="1600" b="1" i="1" dirty="0">
                <a:latin typeface="+mn-lt"/>
              </a:rPr>
              <a:t> MV, </a:t>
            </a:r>
            <a:r>
              <a:rPr lang="en-US" sz="1600" b="1" i="1" dirty="0" err="1">
                <a:latin typeface="+mn-lt"/>
              </a:rPr>
              <a:t>Müller</a:t>
            </a:r>
            <a:r>
              <a:rPr lang="en-US" sz="1600" b="1" i="1" dirty="0">
                <a:latin typeface="+mn-lt"/>
              </a:rPr>
              <a:t> M, </a:t>
            </a:r>
            <a:r>
              <a:rPr lang="en-US" sz="1600" b="1" i="1" dirty="0" err="1">
                <a:latin typeface="+mn-lt"/>
              </a:rPr>
              <a:t>Kersten</a:t>
            </a:r>
            <a:r>
              <a:rPr lang="en-US" sz="1600" b="1" i="1" dirty="0">
                <a:latin typeface="+mn-lt"/>
              </a:rPr>
              <a:t> </a:t>
            </a:r>
            <a:r>
              <a:rPr lang="en-US" sz="1600" b="1" i="1" dirty="0" err="1">
                <a:latin typeface="+mn-lt"/>
              </a:rPr>
              <a:t>S.,Physiol</a:t>
            </a:r>
            <a:r>
              <a:rPr lang="en-US" sz="1600" b="1" i="1" dirty="0">
                <a:latin typeface="+mn-lt"/>
              </a:rPr>
              <a:t> Genomics. 2012 Mar 19;44(6):352-61.</a:t>
            </a:r>
          </a:p>
        </p:txBody>
      </p:sp>
      <p:pic>
        <p:nvPicPr>
          <p:cNvPr id="64516" name="Picture 1"/>
          <p:cNvPicPr>
            <a:picLocks noChangeAspect="1" noChangeArrowheads="1"/>
          </p:cNvPicPr>
          <p:nvPr/>
        </p:nvPicPr>
        <p:blipFill>
          <a:blip r:embed="rId4" cstate="print"/>
          <a:srcRect/>
          <a:stretch>
            <a:fillRect/>
          </a:stretch>
        </p:blipFill>
        <p:spPr bwMode="auto">
          <a:xfrm>
            <a:off x="449263" y="1125538"/>
            <a:ext cx="7867650" cy="4319587"/>
          </a:xfrm>
          <a:prstGeom prst="rect">
            <a:avLst/>
          </a:prstGeom>
          <a:noFill/>
          <a:ln w="9525">
            <a:noFill/>
            <a:miter lim="800000"/>
            <a:headEnd/>
            <a:tailEnd/>
          </a:ln>
        </p:spPr>
      </p:pic>
      <p:sp>
        <p:nvSpPr>
          <p:cNvPr id="5" name="Text Box 4"/>
          <p:cNvSpPr txBox="1">
            <a:spLocks noChangeArrowheads="1"/>
          </p:cNvSpPr>
          <p:nvPr/>
        </p:nvSpPr>
        <p:spPr bwMode="auto">
          <a:xfrm>
            <a:off x="899592" y="241484"/>
            <a:ext cx="7265067" cy="523220"/>
          </a:xfrm>
          <a:prstGeom prst="rect">
            <a:avLst/>
          </a:prstGeom>
          <a:noFill/>
          <a:ln w="28575">
            <a:noFill/>
            <a:miter lim="800000"/>
            <a:headEnd/>
            <a:tailEnd/>
          </a:ln>
          <a:effectLst/>
        </p:spPr>
        <p:txBody>
          <a:bodyPr wrap="none">
            <a:spAutoFit/>
          </a:bodyPr>
          <a:lstStyle/>
          <a:p>
            <a:pPr algn="ctr"/>
            <a:r>
              <a:rPr lang="en-US" sz="2800" b="1" dirty="0" smtClean="0"/>
              <a:t>Genes regulated by omega3-FAs in the heart (1)</a:t>
            </a:r>
            <a:endParaRPr lang="el-GR" sz="2800" b="1"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1"/>
          <p:cNvPicPr>
            <a:picLocks noChangeAspect="1" noChangeArrowheads="1"/>
          </p:cNvPicPr>
          <p:nvPr/>
        </p:nvPicPr>
        <p:blipFill>
          <a:blip r:embed="rId3" cstate="print"/>
          <a:srcRect/>
          <a:stretch>
            <a:fillRect/>
          </a:stretch>
        </p:blipFill>
        <p:spPr bwMode="auto">
          <a:xfrm>
            <a:off x="0" y="1662113"/>
            <a:ext cx="8675688" cy="3260725"/>
          </a:xfrm>
          <a:prstGeom prst="rect">
            <a:avLst/>
          </a:prstGeom>
          <a:noFill/>
          <a:ln w="9525">
            <a:noFill/>
            <a:miter lim="800000"/>
            <a:headEnd/>
            <a:tailEnd/>
          </a:ln>
        </p:spPr>
      </p:pic>
      <p:sp>
        <p:nvSpPr>
          <p:cNvPr id="5" name="Rectangle 3"/>
          <p:cNvSpPr>
            <a:spLocks noChangeArrowheads="1"/>
          </p:cNvSpPr>
          <p:nvPr/>
        </p:nvSpPr>
        <p:spPr bwMode="auto">
          <a:xfrm>
            <a:off x="34925" y="5889625"/>
            <a:ext cx="8424863" cy="830263"/>
          </a:xfrm>
          <a:prstGeom prst="rect">
            <a:avLst/>
          </a:prstGeom>
          <a:solidFill>
            <a:schemeClr val="accent3">
              <a:lumMod val="60000"/>
              <a:lumOff val="40000"/>
            </a:schemeClr>
          </a:solidFill>
          <a:ln w="9525">
            <a:noFill/>
            <a:miter lim="800000"/>
            <a:headEnd/>
            <a:tailEnd/>
          </a:ln>
        </p:spPr>
        <p:txBody>
          <a:bodyPr>
            <a:spAutoFit/>
          </a:bodyPr>
          <a:lstStyle/>
          <a:p>
            <a:pPr>
              <a:defRPr/>
            </a:pPr>
            <a:r>
              <a:rPr lang="en-US" sz="1600" b="1" i="1" dirty="0">
                <a:latin typeface="+mn-lt"/>
                <a:hlinkClick r:id="rId4" action="ppaction://hlinkfile"/>
              </a:rPr>
              <a:t>Detailed </a:t>
            </a:r>
            <a:r>
              <a:rPr lang="en-US" sz="1600" b="1" i="1" dirty="0" err="1">
                <a:latin typeface="+mn-lt"/>
                <a:hlinkClick r:id="rId4" action="ppaction://hlinkfile"/>
              </a:rPr>
              <a:t>transcriptomics</a:t>
            </a:r>
            <a:r>
              <a:rPr lang="en-US" sz="1600" b="1" i="1" dirty="0">
                <a:latin typeface="+mn-lt"/>
                <a:hlinkClick r:id="rId4" action="ppaction://hlinkfile"/>
              </a:rPr>
              <a:t> analysis of the effect of dietary fatty acids on gene expression in the heart.</a:t>
            </a:r>
            <a:r>
              <a:rPr lang="el-GR" sz="1600" b="1" i="1" dirty="0">
                <a:latin typeface="+mn-lt"/>
              </a:rPr>
              <a:t>, </a:t>
            </a:r>
            <a:r>
              <a:rPr lang="en-US" sz="1600" b="1" i="1" dirty="0" err="1">
                <a:latin typeface="+mn-lt"/>
              </a:rPr>
              <a:t>Georgiadi</a:t>
            </a:r>
            <a:r>
              <a:rPr lang="en-US" sz="1600" b="1" i="1" dirty="0">
                <a:latin typeface="+mn-lt"/>
              </a:rPr>
              <a:t> A, </a:t>
            </a:r>
            <a:r>
              <a:rPr lang="en-US" sz="1600" b="1" i="1" dirty="0" err="1">
                <a:latin typeface="+mn-lt"/>
              </a:rPr>
              <a:t>Boekschoten</a:t>
            </a:r>
            <a:r>
              <a:rPr lang="en-US" sz="1600" b="1" i="1" dirty="0">
                <a:latin typeface="+mn-lt"/>
              </a:rPr>
              <a:t> MV, </a:t>
            </a:r>
            <a:r>
              <a:rPr lang="en-US" sz="1600" b="1" i="1" dirty="0" err="1">
                <a:latin typeface="+mn-lt"/>
              </a:rPr>
              <a:t>Müller</a:t>
            </a:r>
            <a:r>
              <a:rPr lang="en-US" sz="1600" b="1" i="1" dirty="0">
                <a:latin typeface="+mn-lt"/>
              </a:rPr>
              <a:t> M, </a:t>
            </a:r>
            <a:r>
              <a:rPr lang="en-US" sz="1600" b="1" i="1" dirty="0" err="1">
                <a:latin typeface="+mn-lt"/>
              </a:rPr>
              <a:t>Kersten</a:t>
            </a:r>
            <a:r>
              <a:rPr lang="en-US" sz="1600" b="1" i="1" dirty="0">
                <a:latin typeface="+mn-lt"/>
              </a:rPr>
              <a:t> </a:t>
            </a:r>
            <a:r>
              <a:rPr lang="en-US" sz="1600" b="1" i="1" dirty="0" err="1">
                <a:latin typeface="+mn-lt"/>
              </a:rPr>
              <a:t>S.,Physiol</a:t>
            </a:r>
            <a:r>
              <a:rPr lang="en-US" sz="1600" b="1" i="1" dirty="0">
                <a:latin typeface="+mn-lt"/>
              </a:rPr>
              <a:t> Genomics. 2012 Mar 19;44(6):352-61.</a:t>
            </a:r>
          </a:p>
        </p:txBody>
      </p:sp>
      <p:sp>
        <p:nvSpPr>
          <p:cNvPr id="6" name="Text Box 4"/>
          <p:cNvSpPr txBox="1">
            <a:spLocks noChangeArrowheads="1"/>
          </p:cNvSpPr>
          <p:nvPr/>
        </p:nvSpPr>
        <p:spPr bwMode="auto">
          <a:xfrm>
            <a:off x="899592" y="241484"/>
            <a:ext cx="7265067" cy="523220"/>
          </a:xfrm>
          <a:prstGeom prst="rect">
            <a:avLst/>
          </a:prstGeom>
          <a:noFill/>
          <a:ln w="28575">
            <a:noFill/>
            <a:miter lim="800000"/>
            <a:headEnd/>
            <a:tailEnd/>
          </a:ln>
          <a:effectLst/>
        </p:spPr>
        <p:txBody>
          <a:bodyPr wrap="none">
            <a:spAutoFit/>
          </a:bodyPr>
          <a:lstStyle/>
          <a:p>
            <a:pPr algn="ctr"/>
            <a:r>
              <a:rPr lang="en-US" sz="2800" b="1" dirty="0" smtClean="0"/>
              <a:t>Genes regulated by omega3-FAs in the heart (2)</a:t>
            </a:r>
            <a:endParaRPr lang="el-GR" sz="2800" b="1"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6728" y="241484"/>
            <a:ext cx="5619488" cy="584775"/>
          </a:xfrm>
          <a:prstGeom prst="rect">
            <a:avLst/>
          </a:prstGeom>
          <a:noFill/>
          <a:ln w="28575">
            <a:noFill/>
            <a:miter lim="800000"/>
            <a:headEnd/>
            <a:tailEnd/>
          </a:ln>
          <a:effectLst/>
        </p:spPr>
        <p:txBody>
          <a:bodyPr wrap="none">
            <a:spAutoFit/>
          </a:bodyPr>
          <a:lstStyle/>
          <a:p>
            <a:pPr algn="ctr"/>
            <a:r>
              <a:rPr lang="en-US" sz="3200" b="1" dirty="0" smtClean="0"/>
              <a:t>Genes regulated by omega3-FAs</a:t>
            </a:r>
            <a:endParaRPr lang="el-GR" sz="3200" b="1" dirty="0">
              <a:latin typeface="+mn-lt"/>
            </a:endParaRPr>
          </a:p>
        </p:txBody>
      </p:sp>
      <p:pic>
        <p:nvPicPr>
          <p:cNvPr id="4098" name="Picture 2"/>
          <p:cNvPicPr>
            <a:picLocks noChangeAspect="1" noChangeArrowheads="1"/>
          </p:cNvPicPr>
          <p:nvPr/>
        </p:nvPicPr>
        <p:blipFill>
          <a:blip r:embed="rId3" cstate="print"/>
          <a:srcRect/>
          <a:stretch>
            <a:fillRect/>
          </a:stretch>
        </p:blipFill>
        <p:spPr bwMode="auto">
          <a:xfrm>
            <a:off x="1" y="1052737"/>
            <a:ext cx="3059832" cy="5831334"/>
          </a:xfrm>
          <a:prstGeom prst="rect">
            <a:avLst/>
          </a:prstGeom>
          <a:noFill/>
          <a:ln w="9525">
            <a:noFill/>
            <a:miter lim="800000"/>
            <a:headEnd/>
            <a:tailEnd/>
          </a:ln>
        </p:spPr>
      </p:pic>
      <p:sp>
        <p:nvSpPr>
          <p:cNvPr id="4" name="Text Box 7"/>
          <p:cNvSpPr txBox="1">
            <a:spLocks noChangeArrowheads="1"/>
          </p:cNvSpPr>
          <p:nvPr/>
        </p:nvSpPr>
        <p:spPr bwMode="auto">
          <a:xfrm>
            <a:off x="3275856" y="1124744"/>
            <a:ext cx="5040560" cy="3416320"/>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The transcriptional responses to the three major o3-PUFAs are very similar, although there are subtle qualitative and quantitative differences. </a:t>
            </a:r>
          </a:p>
          <a:p>
            <a:pPr algn="just">
              <a:lnSpc>
                <a:spcPct val="120000"/>
              </a:lnSpc>
              <a:buSzPct val="80000"/>
            </a:pPr>
            <a:endParaRPr lang="en-US" b="1" dirty="0" smtClean="0">
              <a:solidFill>
                <a:srgbClr val="0000FF"/>
              </a:solidFill>
            </a:endParaRPr>
          </a:p>
          <a:p>
            <a:pPr algn="just">
              <a:lnSpc>
                <a:spcPct val="120000"/>
              </a:lnSpc>
              <a:buSzPct val="80000"/>
            </a:pPr>
            <a:r>
              <a:rPr lang="en-US" b="1" dirty="0" smtClean="0">
                <a:solidFill>
                  <a:srgbClr val="0000FF"/>
                </a:solidFill>
              </a:rPr>
              <a:t>Genes regulated by ALA, DHA, and EPA fall into three main ontological categories: </a:t>
            </a:r>
          </a:p>
          <a:p>
            <a:pPr algn="just">
              <a:lnSpc>
                <a:spcPct val="120000"/>
              </a:lnSpc>
              <a:buSzPct val="80000"/>
              <a:buFont typeface="Wingdings" pitchFamily="2" charset="2"/>
              <a:buChar char="v"/>
            </a:pPr>
            <a:r>
              <a:rPr lang="en-US" b="1" dirty="0" smtClean="0">
                <a:solidFill>
                  <a:schemeClr val="accent2">
                    <a:lumMod val="75000"/>
                  </a:schemeClr>
                </a:solidFill>
              </a:rPr>
              <a:t> inflammation</a:t>
            </a:r>
          </a:p>
          <a:p>
            <a:pPr algn="just">
              <a:lnSpc>
                <a:spcPct val="120000"/>
              </a:lnSpc>
              <a:buSzPct val="80000"/>
              <a:buFont typeface="Wingdings" pitchFamily="2" charset="2"/>
              <a:buChar char="v"/>
            </a:pPr>
            <a:r>
              <a:rPr lang="en-US" b="1" dirty="0" smtClean="0">
                <a:solidFill>
                  <a:schemeClr val="accent2">
                    <a:lumMod val="75000"/>
                  </a:schemeClr>
                </a:solidFill>
              </a:rPr>
              <a:t> lipid and cholesterol metabolism</a:t>
            </a:r>
          </a:p>
          <a:p>
            <a:pPr algn="just">
              <a:lnSpc>
                <a:spcPct val="120000"/>
              </a:lnSpc>
              <a:buSzPct val="80000"/>
              <a:buFont typeface="Wingdings" pitchFamily="2" charset="2"/>
              <a:buChar char="v"/>
            </a:pPr>
            <a:r>
              <a:rPr lang="en-US" b="1" dirty="0" smtClean="0">
                <a:solidFill>
                  <a:schemeClr val="accent2">
                    <a:lumMod val="75000"/>
                  </a:schemeClr>
                </a:solidFill>
              </a:rPr>
              <a:t> cell differentiation and fate. </a:t>
            </a:r>
          </a:p>
          <a:p>
            <a:pPr algn="just">
              <a:lnSpc>
                <a:spcPct val="120000"/>
              </a:lnSpc>
              <a:buSzPct val="80000"/>
            </a:pPr>
            <a:endParaRPr lang="el-GR" sz="1800" b="1" dirty="0" smtClean="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1268760"/>
            <a:ext cx="8316416" cy="1171819"/>
          </a:xfrm>
          <a:prstGeom prst="rect">
            <a:avLst/>
          </a:prstGeom>
          <a:noFill/>
          <a:ln w="9525">
            <a:noFill/>
            <a:miter lim="800000"/>
            <a:headEnd/>
            <a:tailEnd/>
          </a:ln>
        </p:spPr>
      </p:pic>
      <p:sp>
        <p:nvSpPr>
          <p:cNvPr id="3" name="Text Box 4"/>
          <p:cNvSpPr txBox="1">
            <a:spLocks noChangeArrowheads="1"/>
          </p:cNvSpPr>
          <p:nvPr/>
        </p:nvSpPr>
        <p:spPr bwMode="auto">
          <a:xfrm>
            <a:off x="896728" y="241484"/>
            <a:ext cx="5619488" cy="584775"/>
          </a:xfrm>
          <a:prstGeom prst="rect">
            <a:avLst/>
          </a:prstGeom>
          <a:noFill/>
          <a:ln w="28575">
            <a:noFill/>
            <a:miter lim="800000"/>
            <a:headEnd/>
            <a:tailEnd/>
          </a:ln>
          <a:effectLst/>
        </p:spPr>
        <p:txBody>
          <a:bodyPr wrap="none">
            <a:spAutoFit/>
          </a:bodyPr>
          <a:lstStyle/>
          <a:p>
            <a:pPr algn="ctr"/>
            <a:r>
              <a:rPr lang="en-US" sz="3200" b="1" dirty="0" smtClean="0"/>
              <a:t>Genes regulated by omega3-FAs</a:t>
            </a:r>
            <a:endParaRPr lang="el-GR" sz="3200" b="1" dirty="0">
              <a:latin typeface="+mn-lt"/>
            </a:endParaRPr>
          </a:p>
        </p:txBody>
      </p:sp>
      <p:pic>
        <p:nvPicPr>
          <p:cNvPr id="5123" name="Picture 3"/>
          <p:cNvPicPr>
            <a:picLocks noChangeAspect="1" noChangeArrowheads="1"/>
          </p:cNvPicPr>
          <p:nvPr/>
        </p:nvPicPr>
        <p:blipFill>
          <a:blip r:embed="rId4" cstate="print"/>
          <a:srcRect/>
          <a:stretch>
            <a:fillRect/>
          </a:stretch>
        </p:blipFill>
        <p:spPr bwMode="auto">
          <a:xfrm>
            <a:off x="1691680" y="2606007"/>
            <a:ext cx="5040560" cy="399134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90381"/>
            <a:ext cx="5186292" cy="646331"/>
          </a:xfrm>
          <a:prstGeom prst="rect">
            <a:avLst/>
          </a:prstGeom>
          <a:noFill/>
        </p:spPr>
        <p:txBody>
          <a:bodyPr wrap="none" rtlCol="0">
            <a:spAutoFit/>
          </a:bodyPr>
          <a:lstStyle/>
          <a:p>
            <a:r>
              <a:rPr lang="en-US" sz="3600" b="1" dirty="0" smtClean="0">
                <a:solidFill>
                  <a:schemeClr val="tx1">
                    <a:lumMod val="95000"/>
                    <a:lumOff val="5000"/>
                  </a:schemeClr>
                </a:solidFill>
              </a:rPr>
              <a:t>The omega nomenclature</a:t>
            </a:r>
            <a:r>
              <a:rPr lang="el-GR" sz="3600" b="1" dirty="0" smtClean="0">
                <a:solidFill>
                  <a:schemeClr val="tx1">
                    <a:lumMod val="95000"/>
                    <a:lumOff val="5000"/>
                  </a:schemeClr>
                </a:solidFill>
              </a:rPr>
              <a:t> </a:t>
            </a:r>
            <a:endParaRPr lang="el-GR" sz="3600" b="1" dirty="0">
              <a:solidFill>
                <a:schemeClr val="tx1">
                  <a:lumMod val="95000"/>
                  <a:lumOff val="5000"/>
                </a:schemeClr>
              </a:solidFill>
            </a:endParaRPr>
          </a:p>
        </p:txBody>
      </p:sp>
      <p:pic>
        <p:nvPicPr>
          <p:cNvPr id="3" name="Picture 8"/>
          <p:cNvPicPr>
            <a:picLocks noChangeAspect="1" noChangeArrowheads="1"/>
          </p:cNvPicPr>
          <p:nvPr/>
        </p:nvPicPr>
        <p:blipFill>
          <a:blip r:embed="rId3" cstate="print"/>
          <a:srcRect/>
          <a:stretch>
            <a:fillRect/>
          </a:stretch>
        </p:blipFill>
        <p:spPr bwMode="auto">
          <a:xfrm>
            <a:off x="2843808" y="3933056"/>
            <a:ext cx="2952328" cy="2893954"/>
          </a:xfrm>
          <a:prstGeom prst="rect">
            <a:avLst/>
          </a:prstGeom>
          <a:noFill/>
          <a:ln w="9525">
            <a:noFill/>
            <a:miter lim="800000"/>
            <a:headEnd/>
            <a:tailEnd/>
          </a:ln>
          <a:effectLst/>
        </p:spPr>
      </p:pic>
      <p:pic>
        <p:nvPicPr>
          <p:cNvPr id="4" name="Picture 9"/>
          <p:cNvPicPr>
            <a:picLocks noChangeAspect="1" noChangeArrowheads="1"/>
          </p:cNvPicPr>
          <p:nvPr/>
        </p:nvPicPr>
        <p:blipFill>
          <a:blip r:embed="rId4" cstate="print"/>
          <a:srcRect/>
          <a:stretch>
            <a:fillRect/>
          </a:stretch>
        </p:blipFill>
        <p:spPr bwMode="auto">
          <a:xfrm>
            <a:off x="1187624" y="1052736"/>
            <a:ext cx="6690801" cy="288032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6728" y="241484"/>
            <a:ext cx="5619488" cy="584775"/>
          </a:xfrm>
          <a:prstGeom prst="rect">
            <a:avLst/>
          </a:prstGeom>
          <a:noFill/>
          <a:ln w="28575">
            <a:noFill/>
            <a:miter lim="800000"/>
            <a:headEnd/>
            <a:tailEnd/>
          </a:ln>
          <a:effectLst/>
        </p:spPr>
        <p:txBody>
          <a:bodyPr wrap="none">
            <a:spAutoFit/>
          </a:bodyPr>
          <a:lstStyle/>
          <a:p>
            <a:pPr algn="ctr"/>
            <a:r>
              <a:rPr lang="en-US" sz="3200" b="1" dirty="0" smtClean="0"/>
              <a:t>Genes regulated by omega3-FAs</a:t>
            </a:r>
            <a:endParaRPr lang="el-GR" sz="3200" b="1" dirty="0">
              <a:latin typeface="+mn-lt"/>
            </a:endParaRPr>
          </a:p>
        </p:txBody>
      </p:sp>
      <p:pic>
        <p:nvPicPr>
          <p:cNvPr id="6146" name="Picture 2"/>
          <p:cNvPicPr>
            <a:picLocks noChangeAspect="1" noChangeArrowheads="1"/>
          </p:cNvPicPr>
          <p:nvPr/>
        </p:nvPicPr>
        <p:blipFill>
          <a:blip r:embed="rId3" cstate="print"/>
          <a:srcRect/>
          <a:stretch>
            <a:fillRect/>
          </a:stretch>
        </p:blipFill>
        <p:spPr bwMode="auto">
          <a:xfrm>
            <a:off x="-36512" y="980728"/>
            <a:ext cx="4716016" cy="5751489"/>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860032" y="1196752"/>
            <a:ext cx="2461383" cy="1163563"/>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4355976" y="3007407"/>
            <a:ext cx="4324672" cy="2064854"/>
          </a:xfrm>
          <a:prstGeom prst="rect">
            <a:avLst/>
          </a:prstGeom>
          <a:noFill/>
          <a:ln w="9525">
            <a:noFill/>
            <a:miter lim="800000"/>
            <a:headEnd/>
            <a:tailEnd/>
          </a:ln>
        </p:spPr>
      </p:pic>
      <p:sp>
        <p:nvSpPr>
          <p:cNvPr id="6" name="Rectangle 5"/>
          <p:cNvSpPr/>
          <p:nvPr/>
        </p:nvSpPr>
        <p:spPr>
          <a:xfrm>
            <a:off x="4283968" y="4077072"/>
            <a:ext cx="439248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58367" y="-27384"/>
            <a:ext cx="6709977" cy="954107"/>
          </a:xfrm>
          <a:prstGeom prst="rect">
            <a:avLst/>
          </a:prstGeom>
          <a:noFill/>
          <a:ln w="28575">
            <a:noFill/>
            <a:miter lim="800000"/>
            <a:headEnd/>
            <a:tailEnd/>
          </a:ln>
          <a:effectLst/>
        </p:spPr>
        <p:txBody>
          <a:bodyPr wrap="none">
            <a:spAutoFit/>
          </a:bodyPr>
          <a:lstStyle/>
          <a:p>
            <a:pPr algn="ctr"/>
            <a:r>
              <a:rPr lang="en-US" sz="2800" b="1" dirty="0" smtClean="0"/>
              <a:t>How omega3-FAs affect the transcription of </a:t>
            </a:r>
          </a:p>
          <a:p>
            <a:r>
              <a:rPr lang="en-US" sz="2800" b="1" dirty="0" smtClean="0"/>
              <a:t>so many genes ?</a:t>
            </a:r>
            <a:endParaRPr lang="el-GR" sz="2800" b="1" dirty="0">
              <a:latin typeface="+mn-lt"/>
            </a:endParaRPr>
          </a:p>
        </p:txBody>
      </p:sp>
      <p:sp>
        <p:nvSpPr>
          <p:cNvPr id="3" name="Text Box 7"/>
          <p:cNvSpPr txBox="1">
            <a:spLocks noChangeArrowheads="1"/>
          </p:cNvSpPr>
          <p:nvPr/>
        </p:nvSpPr>
        <p:spPr bwMode="auto">
          <a:xfrm>
            <a:off x="179512" y="1052736"/>
            <a:ext cx="8136904" cy="734945"/>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Members of the Nuclear Receptors (NR) </a:t>
            </a:r>
            <a:r>
              <a:rPr lang="en-US" b="1" dirty="0" err="1" smtClean="0">
                <a:solidFill>
                  <a:srgbClr val="0000FF"/>
                </a:solidFill>
              </a:rPr>
              <a:t>superfamily</a:t>
            </a:r>
            <a:r>
              <a:rPr lang="en-US" b="1" dirty="0" smtClean="0">
                <a:solidFill>
                  <a:srgbClr val="0000FF"/>
                </a:solidFill>
              </a:rPr>
              <a:t> appear to be the predominant upstream regulators. </a:t>
            </a:r>
            <a:endParaRPr lang="el-GR" sz="1800" b="1" dirty="0" smtClean="0">
              <a:solidFill>
                <a:srgbClr val="0000FF"/>
              </a:solidFill>
            </a:endParaRPr>
          </a:p>
        </p:txBody>
      </p:sp>
      <p:pic>
        <p:nvPicPr>
          <p:cNvPr id="12290" name="Picture 2" descr="http://www.angelfire.com/sc3/toxchick/images/N/nuclearReceptors03.gif">
            <a:hlinkClick r:id="rId3"/>
          </p:cNvPr>
          <p:cNvPicPr>
            <a:picLocks noChangeAspect="1" noChangeArrowheads="1"/>
          </p:cNvPicPr>
          <p:nvPr/>
        </p:nvPicPr>
        <p:blipFill>
          <a:blip r:embed="rId4" cstate="print"/>
          <a:srcRect/>
          <a:stretch>
            <a:fillRect/>
          </a:stretch>
        </p:blipFill>
        <p:spPr bwMode="auto">
          <a:xfrm>
            <a:off x="1763688" y="1844824"/>
            <a:ext cx="5357436" cy="3825210"/>
          </a:xfrm>
          <a:prstGeom prst="rect">
            <a:avLst/>
          </a:prstGeom>
          <a:noFill/>
        </p:spPr>
      </p:pic>
      <p:sp>
        <p:nvSpPr>
          <p:cNvPr id="5" name="Text Box 7"/>
          <p:cNvSpPr txBox="1">
            <a:spLocks noChangeArrowheads="1"/>
          </p:cNvSpPr>
          <p:nvPr/>
        </p:nvSpPr>
        <p:spPr bwMode="auto">
          <a:xfrm>
            <a:off x="35496" y="5413634"/>
            <a:ext cx="8352928" cy="1421928"/>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NRs act as intracellular transcription factors that directly regulate gene expression in response to </a:t>
            </a:r>
            <a:r>
              <a:rPr lang="en-US" b="1" dirty="0" err="1" smtClean="0">
                <a:solidFill>
                  <a:srgbClr val="0000FF"/>
                </a:solidFill>
              </a:rPr>
              <a:t>lipophilic</a:t>
            </a:r>
            <a:r>
              <a:rPr lang="en-US" b="1" dirty="0" smtClean="0">
                <a:solidFill>
                  <a:srgbClr val="0000FF"/>
                </a:solidFill>
              </a:rPr>
              <a:t> molecules. They affect a wide variety of cellular events, including fatty acid metabolism, inflammatory responses, cancer reproductive development, and detoxification of foreign substances.</a:t>
            </a:r>
            <a:endParaRPr lang="el-GR" sz="1800" b="1" dirty="0" smtClean="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19414" y="188640"/>
            <a:ext cx="6880987" cy="523220"/>
          </a:xfrm>
          <a:prstGeom prst="rect">
            <a:avLst/>
          </a:prstGeom>
          <a:noFill/>
          <a:ln w="28575">
            <a:noFill/>
            <a:miter lim="800000"/>
            <a:headEnd/>
            <a:tailEnd/>
          </a:ln>
          <a:effectLst/>
        </p:spPr>
        <p:txBody>
          <a:bodyPr wrap="none">
            <a:spAutoFit/>
          </a:bodyPr>
          <a:lstStyle/>
          <a:p>
            <a:pPr algn="ctr"/>
            <a:r>
              <a:rPr lang="en-US" sz="2800" b="1" dirty="0" smtClean="0"/>
              <a:t>Nuclear receptors  responsive to omega3-FAs</a:t>
            </a:r>
            <a:endParaRPr lang="el-GR" sz="2800" b="1" dirty="0">
              <a:latin typeface="+mn-lt"/>
            </a:endParaRPr>
          </a:p>
        </p:txBody>
      </p:sp>
      <p:pic>
        <p:nvPicPr>
          <p:cNvPr id="10241" name="Picture 1"/>
          <p:cNvPicPr>
            <a:picLocks noChangeAspect="1" noChangeArrowheads="1"/>
          </p:cNvPicPr>
          <p:nvPr/>
        </p:nvPicPr>
        <p:blipFill>
          <a:blip r:embed="rId3" cstate="print"/>
          <a:srcRect/>
          <a:stretch>
            <a:fillRect/>
          </a:stretch>
        </p:blipFill>
        <p:spPr bwMode="auto">
          <a:xfrm>
            <a:off x="1719263" y="980728"/>
            <a:ext cx="5705475" cy="4314825"/>
          </a:xfrm>
          <a:prstGeom prst="rect">
            <a:avLst/>
          </a:prstGeom>
          <a:noFill/>
          <a:ln w="9525">
            <a:noFill/>
            <a:miter lim="800000"/>
            <a:headEnd/>
            <a:tailEnd/>
          </a:ln>
        </p:spPr>
      </p:pic>
      <p:sp>
        <p:nvSpPr>
          <p:cNvPr id="4" name="Text Box 7"/>
          <p:cNvSpPr txBox="1">
            <a:spLocks noChangeArrowheads="1"/>
          </p:cNvSpPr>
          <p:nvPr/>
        </p:nvSpPr>
        <p:spPr bwMode="auto">
          <a:xfrm>
            <a:off x="107504" y="5085184"/>
            <a:ext cx="8352928" cy="1732141"/>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The fatty acid receptors PPAR, LXR, RXR, and FXR described above may be considered constituents of a large group of NRs, the ‘‘metabolic NRs,’’ which act as overall sensors of metabolic intermediates, </a:t>
            </a:r>
            <a:r>
              <a:rPr lang="en-US" b="1" dirty="0" err="1" smtClean="0">
                <a:solidFill>
                  <a:srgbClr val="0000FF"/>
                </a:solidFill>
              </a:rPr>
              <a:t>xenobiotics</a:t>
            </a:r>
            <a:r>
              <a:rPr lang="en-US" b="1" dirty="0" smtClean="0">
                <a:solidFill>
                  <a:srgbClr val="0000FF"/>
                </a:solidFill>
              </a:rPr>
              <a:t>, and compounds in the diet and allow cells to respond to environmental changes by inducing the appropriate metabolic genes and pathways.</a:t>
            </a:r>
            <a:endParaRPr lang="el-GR" sz="1800" b="1" dirty="0" smtClean="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78362" y="-27384"/>
            <a:ext cx="6874511" cy="830997"/>
          </a:xfrm>
          <a:prstGeom prst="rect">
            <a:avLst/>
          </a:prstGeom>
          <a:noFill/>
          <a:ln w="28575">
            <a:noFill/>
            <a:miter lim="800000"/>
            <a:headEnd/>
            <a:tailEnd/>
          </a:ln>
          <a:effectLst/>
        </p:spPr>
        <p:txBody>
          <a:bodyPr wrap="none">
            <a:spAutoFit/>
          </a:bodyPr>
          <a:lstStyle/>
          <a:p>
            <a:pPr algn="ctr"/>
            <a:r>
              <a:rPr lang="en-US" sz="2400" b="1" dirty="0" smtClean="0"/>
              <a:t>The </a:t>
            </a:r>
            <a:r>
              <a:rPr lang="en-US" sz="2400" b="1" dirty="0" err="1" smtClean="0"/>
              <a:t>superfamily</a:t>
            </a:r>
            <a:r>
              <a:rPr lang="en-US" sz="2400" b="1" dirty="0" smtClean="0"/>
              <a:t> of </a:t>
            </a:r>
          </a:p>
          <a:p>
            <a:pPr algn="ctr"/>
            <a:r>
              <a:rPr lang="en-US" sz="2400" b="1" dirty="0" err="1" smtClean="0"/>
              <a:t>Peroxisome</a:t>
            </a:r>
            <a:r>
              <a:rPr lang="en-US" sz="2400" b="1" dirty="0" smtClean="0"/>
              <a:t> </a:t>
            </a:r>
            <a:r>
              <a:rPr lang="en-US" sz="2400" b="1" dirty="0" err="1" smtClean="0"/>
              <a:t>Proliferator</a:t>
            </a:r>
            <a:r>
              <a:rPr lang="en-US" sz="2400" b="1" dirty="0" smtClean="0"/>
              <a:t> Activated Receptors (PPARs)</a:t>
            </a:r>
            <a:endParaRPr lang="el-GR" sz="2400" b="1" dirty="0">
              <a:latin typeface="+mn-lt"/>
            </a:endParaRPr>
          </a:p>
        </p:txBody>
      </p:sp>
      <p:graphicFrame>
        <p:nvGraphicFramePr>
          <p:cNvPr id="3" name="Table 2"/>
          <p:cNvGraphicFramePr>
            <a:graphicFrameLocks noGrp="1"/>
          </p:cNvGraphicFramePr>
          <p:nvPr/>
        </p:nvGraphicFramePr>
        <p:xfrm>
          <a:off x="251520" y="1397000"/>
          <a:ext cx="8064897" cy="5034280"/>
        </p:xfrm>
        <a:graphic>
          <a:graphicData uri="http://schemas.openxmlformats.org/drawingml/2006/table">
            <a:tbl>
              <a:tblPr firstRow="1" bandRow="1">
                <a:tableStyleId>{5C22544A-7EE6-4342-B048-85BDC9FD1C3A}</a:tableStyleId>
              </a:tblPr>
              <a:tblGrid>
                <a:gridCol w="1728192"/>
                <a:gridCol w="2304256"/>
                <a:gridCol w="4032449"/>
              </a:tblGrid>
              <a:tr h="370840">
                <a:tc>
                  <a:txBody>
                    <a:bodyPr/>
                    <a:lstStyle/>
                    <a:p>
                      <a:r>
                        <a:rPr lang="en-US" dirty="0" err="1" smtClean="0"/>
                        <a:t>Isoform</a:t>
                      </a:r>
                      <a:r>
                        <a:rPr lang="en-US" baseline="0" dirty="0" smtClean="0"/>
                        <a:t> </a:t>
                      </a:r>
                      <a:endParaRPr lang="el-GR" dirty="0"/>
                    </a:p>
                  </a:txBody>
                  <a:tcPr/>
                </a:tc>
                <a:tc>
                  <a:txBody>
                    <a:bodyPr/>
                    <a:lstStyle/>
                    <a:p>
                      <a:r>
                        <a:rPr lang="en-US" dirty="0" err="1" smtClean="0"/>
                        <a:t>Ligands</a:t>
                      </a:r>
                      <a:endParaRPr lang="el-GR" dirty="0"/>
                    </a:p>
                  </a:txBody>
                  <a:tcPr/>
                </a:tc>
                <a:tc>
                  <a:txBody>
                    <a:bodyPr/>
                    <a:lstStyle/>
                    <a:p>
                      <a:r>
                        <a:rPr lang="en-US" dirty="0" smtClean="0"/>
                        <a:t>Biological function</a:t>
                      </a:r>
                      <a:endParaRPr lang="el-GR" dirty="0"/>
                    </a:p>
                  </a:txBody>
                  <a:tcPr/>
                </a:tc>
              </a:tr>
              <a:tr h="370840">
                <a:tc>
                  <a:txBody>
                    <a:bodyPr/>
                    <a:lstStyle/>
                    <a:p>
                      <a:r>
                        <a:rPr lang="en-US" b="1" dirty="0" err="1" smtClean="0"/>
                        <a:t>PPARa</a:t>
                      </a:r>
                      <a:endParaRPr lang="el-GR" b="1"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Dietary FAs </a:t>
                      </a:r>
                    </a:p>
                    <a:p>
                      <a:pPr>
                        <a:buFont typeface="Arial" pitchFamily="34" charset="0"/>
                        <a:buChar char="•"/>
                      </a:pPr>
                      <a:r>
                        <a:rPr lang="en-US" sz="1800" kern="1200" dirty="0" smtClean="0">
                          <a:solidFill>
                            <a:schemeClr val="dk1"/>
                          </a:solidFill>
                          <a:latin typeface="+mn-lt"/>
                          <a:ea typeface="+mn-ea"/>
                          <a:cs typeface="+mn-cs"/>
                        </a:rPr>
                        <a:t>FAs generated via de novo  </a:t>
                      </a:r>
                      <a:r>
                        <a:rPr lang="en-US" sz="1800" kern="1200" dirty="0" err="1" smtClean="0">
                          <a:solidFill>
                            <a:schemeClr val="dk1"/>
                          </a:solidFill>
                          <a:latin typeface="+mn-lt"/>
                          <a:ea typeface="+mn-ea"/>
                          <a:cs typeface="+mn-cs"/>
                        </a:rPr>
                        <a:t>lipogenesis</a:t>
                      </a:r>
                      <a:endParaRPr lang="en-US" sz="1800" kern="1200" dirty="0" smtClean="0">
                        <a:solidFill>
                          <a:schemeClr val="dk1"/>
                        </a:solidFill>
                        <a:latin typeface="+mn-lt"/>
                        <a:ea typeface="+mn-ea"/>
                        <a:cs typeface="+mn-cs"/>
                      </a:endParaRPr>
                    </a:p>
                    <a:p>
                      <a:pPr>
                        <a:buFont typeface="Arial" pitchFamily="34" charset="0"/>
                        <a:buChar char="•"/>
                      </a:pPr>
                      <a:r>
                        <a:rPr lang="en-US" sz="1800" kern="1200" dirty="0" smtClean="0">
                          <a:solidFill>
                            <a:schemeClr val="dk1"/>
                          </a:solidFill>
                          <a:latin typeface="+mn-lt"/>
                          <a:ea typeface="+mn-ea"/>
                          <a:cs typeface="+mn-cs"/>
                        </a:rPr>
                        <a:t> Products</a:t>
                      </a:r>
                      <a:r>
                        <a:rPr lang="en-US" sz="1800" kern="1200" baseline="0" dirty="0" smtClean="0">
                          <a:solidFill>
                            <a:schemeClr val="dk1"/>
                          </a:solidFill>
                          <a:latin typeface="+mn-lt"/>
                          <a:ea typeface="+mn-ea"/>
                          <a:cs typeface="+mn-cs"/>
                        </a:rPr>
                        <a:t> of AA metabolism (prostaglandin, </a:t>
                      </a:r>
                      <a:r>
                        <a:rPr lang="en-US" sz="1800" kern="1200" baseline="0" dirty="0" err="1" smtClean="0">
                          <a:solidFill>
                            <a:schemeClr val="dk1"/>
                          </a:solidFill>
                          <a:latin typeface="+mn-lt"/>
                          <a:ea typeface="+mn-ea"/>
                          <a:cs typeface="+mn-cs"/>
                        </a:rPr>
                        <a:t>leukotrienes</a:t>
                      </a:r>
                      <a:r>
                        <a:rPr lang="en-US" sz="1800" kern="1200" baseline="0" dirty="0" smtClean="0">
                          <a:solidFill>
                            <a:schemeClr val="dk1"/>
                          </a:solidFill>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FA transport,</a:t>
                      </a:r>
                      <a:r>
                        <a:rPr lang="en-US" sz="1800" kern="1200" baseline="0" dirty="0" smtClean="0">
                          <a:solidFill>
                            <a:schemeClr val="dk1"/>
                          </a:solidFill>
                          <a:latin typeface="+mn-lt"/>
                          <a:ea typeface="+mn-ea"/>
                          <a:cs typeface="+mn-cs"/>
                        </a:rPr>
                        <a:t> FA</a:t>
                      </a:r>
                      <a:r>
                        <a:rPr lang="en-US" sz="1800" kern="1200" dirty="0" smtClean="0">
                          <a:solidFill>
                            <a:schemeClr val="dk1"/>
                          </a:solidFill>
                          <a:latin typeface="+mn-lt"/>
                          <a:ea typeface="+mn-ea"/>
                          <a:cs typeface="+mn-cs"/>
                        </a:rPr>
                        <a:t> oxidation, FA </a:t>
                      </a:r>
                      <a:r>
                        <a:rPr lang="en-US" sz="1800" kern="1200" dirty="0" err="1" smtClean="0">
                          <a:solidFill>
                            <a:schemeClr val="dk1"/>
                          </a:solidFill>
                          <a:latin typeface="+mn-lt"/>
                          <a:ea typeface="+mn-ea"/>
                          <a:cs typeface="+mn-cs"/>
                        </a:rPr>
                        <a:t>desaturation</a:t>
                      </a:r>
                      <a:r>
                        <a:rPr lang="en-US" sz="1800" kern="1200" dirty="0" smtClean="0">
                          <a:solidFill>
                            <a:schemeClr val="dk1"/>
                          </a:solidFill>
                          <a:latin typeface="+mn-lt"/>
                          <a:ea typeface="+mn-ea"/>
                          <a:cs typeface="+mn-cs"/>
                        </a:rPr>
                        <a:t>,</a:t>
                      </a:r>
                      <a:endParaRPr lang="el-GR" dirty="0" smtClean="0"/>
                    </a:p>
                    <a:p>
                      <a:r>
                        <a:rPr lang="en-US" sz="1800" kern="1200" dirty="0" err="1" smtClean="0">
                          <a:solidFill>
                            <a:schemeClr val="dk1"/>
                          </a:solidFill>
                          <a:latin typeface="+mn-lt"/>
                          <a:ea typeface="+mn-ea"/>
                          <a:cs typeface="+mn-cs"/>
                        </a:rPr>
                        <a:t>Ketogenesis</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Gluconeogenesis</a:t>
                      </a:r>
                      <a:r>
                        <a:rPr lang="en-US" sz="1800" kern="1200" dirty="0" smtClean="0">
                          <a:solidFill>
                            <a:schemeClr val="dk1"/>
                          </a:solidFill>
                          <a:latin typeface="+mn-lt"/>
                          <a:ea typeface="+mn-ea"/>
                          <a:cs typeface="+mn-cs"/>
                        </a:rPr>
                        <a:t>, Cholesterol catabolism, Lipoprotein metabolism </a:t>
                      </a:r>
                    </a:p>
                  </a:txBody>
                  <a:tcPr/>
                </a:tc>
              </a:tr>
              <a:tr h="370840">
                <a:tc>
                  <a:txBody>
                    <a:bodyPr/>
                    <a:lstStyle/>
                    <a:p>
                      <a:r>
                        <a:rPr lang="en-US" b="1" dirty="0" err="1" smtClean="0"/>
                        <a:t>PPAR</a:t>
                      </a:r>
                      <a:r>
                        <a:rPr lang="en-US" b="1" baseline="0" dirty="0" err="1" smtClean="0"/>
                        <a:t>gamma</a:t>
                      </a:r>
                      <a:endParaRPr lang="el-GR" b="1" dirty="0"/>
                    </a:p>
                  </a:txBody>
                  <a:tcPr/>
                </a:tc>
                <a:tc>
                  <a:txBody>
                    <a:bodyPr/>
                    <a:lstStyle/>
                    <a:p>
                      <a:pPr>
                        <a:buFont typeface="Arial" pitchFamily="34" charset="0"/>
                        <a:buChar char="•"/>
                      </a:pPr>
                      <a:r>
                        <a:rPr lang="en-US" dirty="0" smtClean="0"/>
                        <a:t>PUFAs</a:t>
                      </a:r>
                    </a:p>
                    <a:p>
                      <a:pPr>
                        <a:buFont typeface="Arial" pitchFamily="34" charset="0"/>
                        <a:buChar char="•"/>
                      </a:pPr>
                      <a:r>
                        <a:rPr lang="en-US" dirty="0" smtClean="0"/>
                        <a:t> </a:t>
                      </a:r>
                      <a:r>
                        <a:rPr lang="en-US" dirty="0" err="1" smtClean="0"/>
                        <a:t>Eicosanoids</a:t>
                      </a:r>
                      <a:endParaRPr lang="en-US" dirty="0" smtClean="0"/>
                    </a:p>
                    <a:p>
                      <a:pPr>
                        <a:buFont typeface="Arial" pitchFamily="34" charset="0"/>
                        <a:buChar char="•"/>
                      </a:pPr>
                      <a:r>
                        <a:rPr lang="en-US" dirty="0" smtClean="0"/>
                        <a:t> </a:t>
                      </a:r>
                      <a:r>
                        <a:rPr lang="en-US" sz="1800" kern="1200" dirty="0" smtClean="0">
                          <a:solidFill>
                            <a:schemeClr val="dk1"/>
                          </a:solidFill>
                          <a:latin typeface="+mn-lt"/>
                          <a:ea typeface="+mn-ea"/>
                          <a:cs typeface="+mn-cs"/>
                        </a:rPr>
                        <a:t>Oxidized LDL products</a:t>
                      </a:r>
                    </a:p>
                    <a:p>
                      <a:pPr>
                        <a:buFont typeface="Arial" pitchFamily="34" charset="0"/>
                        <a:buChar char="•"/>
                      </a:pPr>
                      <a:r>
                        <a:rPr lang="en-US" sz="1800" kern="1200" dirty="0" smtClean="0">
                          <a:solidFill>
                            <a:schemeClr val="dk1"/>
                          </a:solidFill>
                          <a:latin typeface="+mn-lt"/>
                          <a:ea typeface="+mn-ea"/>
                          <a:cs typeface="+mn-cs"/>
                        </a:rPr>
                        <a:t>LPA, </a:t>
                      </a:r>
                      <a:r>
                        <a:rPr lang="en-US" sz="1800" kern="1200" dirty="0" err="1" smtClean="0">
                          <a:solidFill>
                            <a:schemeClr val="dk1"/>
                          </a:solidFill>
                          <a:latin typeface="+mn-lt"/>
                          <a:ea typeface="+mn-ea"/>
                          <a:cs typeface="+mn-cs"/>
                        </a:rPr>
                        <a:t>oxPL</a:t>
                      </a:r>
                      <a:endParaRPr lang="en-US" dirty="0" smtClean="0"/>
                    </a:p>
                    <a:p>
                      <a:pPr>
                        <a:buFont typeface="Arial" pitchFamily="34" charset="0"/>
                        <a:buChar char="•"/>
                      </a:pPr>
                      <a:endParaRPr lang="el-GR" dirty="0"/>
                    </a:p>
                  </a:txBody>
                  <a:tcPr/>
                </a:tc>
                <a:tc>
                  <a:txBody>
                    <a:bodyPr/>
                    <a:lstStyle/>
                    <a:p>
                      <a:r>
                        <a:rPr lang="en-US" sz="1800" kern="1200" dirty="0" smtClean="0">
                          <a:solidFill>
                            <a:schemeClr val="dk1"/>
                          </a:solidFill>
                          <a:latin typeface="+mn-lt"/>
                          <a:ea typeface="+mn-ea"/>
                          <a:cs typeface="+mn-cs"/>
                        </a:rPr>
                        <a:t>FA accumulation. </a:t>
                      </a:r>
                    </a:p>
                    <a:p>
                      <a:r>
                        <a:rPr lang="en-US" sz="1800" kern="1200" dirty="0" smtClean="0">
                          <a:solidFill>
                            <a:schemeClr val="dk1"/>
                          </a:solidFill>
                          <a:latin typeface="+mn-lt"/>
                          <a:ea typeface="+mn-ea"/>
                          <a:cs typeface="+mn-cs"/>
                        </a:rPr>
                        <a:t>Increased differentiation of immature </a:t>
                      </a:r>
                      <a:r>
                        <a:rPr lang="en-US" sz="1800" kern="1200" dirty="0" err="1" smtClean="0">
                          <a:solidFill>
                            <a:schemeClr val="dk1"/>
                          </a:solidFill>
                          <a:latin typeface="+mn-lt"/>
                          <a:ea typeface="+mn-ea"/>
                          <a:cs typeface="+mn-cs"/>
                        </a:rPr>
                        <a:t>adipocytes</a:t>
                      </a:r>
                      <a:r>
                        <a:rPr lang="en-US" sz="1800" kern="1200" dirty="0" smtClean="0">
                          <a:solidFill>
                            <a:schemeClr val="dk1"/>
                          </a:solidFill>
                          <a:latin typeface="+mn-lt"/>
                          <a:ea typeface="+mn-ea"/>
                          <a:cs typeface="+mn-cs"/>
                        </a:rPr>
                        <a:t> into mature fat-storing cells.</a:t>
                      </a:r>
                    </a:p>
                    <a:p>
                      <a:r>
                        <a:rPr lang="en-US" sz="1800" kern="1200" dirty="0" smtClean="0">
                          <a:solidFill>
                            <a:schemeClr val="dk1"/>
                          </a:solidFill>
                          <a:latin typeface="+mn-lt"/>
                          <a:ea typeface="+mn-ea"/>
                          <a:cs typeface="+mn-cs"/>
                        </a:rPr>
                        <a:t>Inhibition</a:t>
                      </a:r>
                      <a:r>
                        <a:rPr lang="en-US" sz="1800" kern="1200" baseline="0" dirty="0" smtClean="0">
                          <a:solidFill>
                            <a:schemeClr val="dk1"/>
                          </a:solidFill>
                          <a:latin typeface="+mn-lt"/>
                          <a:ea typeface="+mn-ea"/>
                          <a:cs typeface="+mn-cs"/>
                        </a:rPr>
                        <a:t> of</a:t>
                      </a:r>
                      <a:r>
                        <a:rPr lang="en-US" sz="1800" kern="1200" dirty="0" smtClean="0">
                          <a:solidFill>
                            <a:schemeClr val="dk1"/>
                          </a:solidFill>
                          <a:latin typeface="+mn-lt"/>
                          <a:ea typeface="+mn-ea"/>
                          <a:cs typeface="+mn-cs"/>
                        </a:rPr>
                        <a:t> the production of several cytokines </a:t>
                      </a:r>
                      <a:r>
                        <a:rPr lang="en-US" sz="1800" kern="1200" dirty="0" smtClean="0">
                          <a:solidFill>
                            <a:schemeClr val="dk1"/>
                          </a:solidFill>
                          <a:latin typeface="+mn-lt"/>
                          <a:ea typeface="+mn-ea"/>
                          <a:cs typeface="+mn-cs"/>
                          <a:sym typeface="Wingdings" pitchFamily="2" charset="2"/>
                        </a:rPr>
                        <a:t> </a:t>
                      </a:r>
                      <a:r>
                        <a:rPr lang="en-US" sz="1800" kern="1200" dirty="0" smtClean="0">
                          <a:solidFill>
                            <a:schemeClr val="dk1"/>
                          </a:solidFill>
                          <a:latin typeface="+mn-lt"/>
                          <a:ea typeface="+mn-ea"/>
                          <a:cs typeface="+mn-cs"/>
                        </a:rPr>
                        <a:t>anti-inflammatory response.</a:t>
                      </a:r>
                      <a:endParaRPr lang="el-GR" sz="1800" kern="1200" dirty="0" smtClean="0">
                        <a:solidFill>
                          <a:schemeClr val="dk1"/>
                        </a:solidFill>
                        <a:latin typeface="+mn-lt"/>
                        <a:ea typeface="+mn-ea"/>
                        <a:cs typeface="+mn-cs"/>
                      </a:endParaRPr>
                    </a:p>
                    <a:p>
                      <a:endParaRPr lang="el-GR" dirty="0"/>
                    </a:p>
                  </a:txBody>
                  <a:tcPr/>
                </a:tc>
              </a:tr>
              <a:tr h="370840">
                <a:tc>
                  <a:txBody>
                    <a:bodyPr/>
                    <a:lstStyle/>
                    <a:p>
                      <a:r>
                        <a:rPr lang="en-US" sz="1800" b="1" kern="1200" dirty="0" err="1" smtClean="0">
                          <a:solidFill>
                            <a:schemeClr val="dk1"/>
                          </a:solidFill>
                          <a:latin typeface="+mn-lt"/>
                          <a:ea typeface="+mn-ea"/>
                          <a:cs typeface="+mn-cs"/>
                        </a:rPr>
                        <a:t>PPARb</a:t>
                      </a:r>
                      <a:r>
                        <a:rPr lang="en-US" sz="1800" b="1" kern="1200" dirty="0" smtClean="0">
                          <a:solidFill>
                            <a:schemeClr val="dk1"/>
                          </a:solidFill>
                          <a:latin typeface="+mn-lt"/>
                          <a:ea typeface="+mn-ea"/>
                          <a:cs typeface="+mn-cs"/>
                        </a:rPr>
                        <a:t>/d </a:t>
                      </a:r>
                      <a:endParaRPr lang="el-GR" b="1" dirty="0"/>
                    </a:p>
                  </a:txBody>
                  <a:tcPr/>
                </a:tc>
                <a:tc>
                  <a:txBody>
                    <a:bodyPr/>
                    <a:lstStyle/>
                    <a:p>
                      <a:pPr>
                        <a:buFont typeface="Arial" pitchFamily="34" charset="0"/>
                        <a:buChar char="•"/>
                      </a:pPr>
                      <a:r>
                        <a:rPr lang="en-US" dirty="0" smtClean="0"/>
                        <a:t> omega-3 FA</a:t>
                      </a:r>
                    </a:p>
                    <a:p>
                      <a:pPr>
                        <a:buFont typeface="Arial" pitchFamily="34" charset="0"/>
                        <a:buChar char="•"/>
                      </a:pPr>
                      <a:r>
                        <a:rPr lang="en-US" baseline="0" dirty="0" smtClean="0"/>
                        <a:t> Prostaglandins</a:t>
                      </a:r>
                      <a:endParaRPr lang="el-GR" dirty="0"/>
                    </a:p>
                  </a:txBody>
                  <a:tcPr/>
                </a:tc>
                <a:tc>
                  <a:txBody>
                    <a:bodyPr/>
                    <a:lstStyle/>
                    <a:p>
                      <a:r>
                        <a:rPr lang="en-US" sz="1800" kern="1200" dirty="0" smtClean="0">
                          <a:solidFill>
                            <a:schemeClr val="dk1"/>
                          </a:solidFill>
                          <a:latin typeface="+mn-lt"/>
                          <a:ea typeface="+mn-ea"/>
                          <a:cs typeface="+mn-cs"/>
                        </a:rPr>
                        <a:t>Development, </a:t>
                      </a:r>
                      <a:r>
                        <a:rPr lang="en-US" sz="1800" kern="1200" dirty="0" err="1" smtClean="0">
                          <a:solidFill>
                            <a:schemeClr val="dk1"/>
                          </a:solidFill>
                          <a:latin typeface="+mn-lt"/>
                          <a:ea typeface="+mn-ea"/>
                          <a:cs typeface="+mn-cs"/>
                        </a:rPr>
                        <a:t>myelination</a:t>
                      </a:r>
                      <a:r>
                        <a:rPr lang="en-US" sz="1800" kern="1200" dirty="0" smtClean="0">
                          <a:solidFill>
                            <a:schemeClr val="dk1"/>
                          </a:solidFill>
                          <a:latin typeface="+mn-lt"/>
                          <a:ea typeface="+mn-ea"/>
                          <a:cs typeface="+mn-cs"/>
                        </a:rPr>
                        <a:t> of the corpus </a:t>
                      </a:r>
                      <a:r>
                        <a:rPr lang="en-US" sz="1800" kern="1200" dirty="0" err="1" smtClean="0">
                          <a:solidFill>
                            <a:schemeClr val="dk1"/>
                          </a:solidFill>
                          <a:latin typeface="+mn-lt"/>
                          <a:ea typeface="+mn-ea"/>
                          <a:cs typeface="+mn-cs"/>
                        </a:rPr>
                        <a:t>callosum</a:t>
                      </a:r>
                      <a:r>
                        <a:rPr lang="en-US" sz="1800" kern="1200" dirty="0" smtClean="0">
                          <a:solidFill>
                            <a:schemeClr val="dk1"/>
                          </a:solidFill>
                          <a:latin typeface="+mn-lt"/>
                          <a:ea typeface="+mn-ea"/>
                          <a:cs typeface="+mn-cs"/>
                        </a:rPr>
                        <a:t>, lipid metabolism, and epidermal cell proliferation</a:t>
                      </a:r>
                      <a:endParaRPr lang="el-GR"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46290" y="-27384"/>
            <a:ext cx="3738652" cy="830997"/>
          </a:xfrm>
          <a:prstGeom prst="rect">
            <a:avLst/>
          </a:prstGeom>
          <a:noFill/>
          <a:ln w="28575">
            <a:noFill/>
            <a:miter lim="800000"/>
            <a:headEnd/>
            <a:tailEnd/>
          </a:ln>
          <a:effectLst/>
        </p:spPr>
        <p:txBody>
          <a:bodyPr wrap="none">
            <a:spAutoFit/>
          </a:bodyPr>
          <a:lstStyle/>
          <a:p>
            <a:pPr algn="ctr"/>
            <a:r>
              <a:rPr lang="en-US" sz="2400" b="1" dirty="0" smtClean="0"/>
              <a:t>The </a:t>
            </a:r>
            <a:r>
              <a:rPr lang="en-US" sz="2400" b="1" dirty="0" err="1" smtClean="0"/>
              <a:t>superfamily</a:t>
            </a:r>
            <a:r>
              <a:rPr lang="en-US" sz="2400" b="1" dirty="0" smtClean="0"/>
              <a:t> of </a:t>
            </a:r>
          </a:p>
          <a:p>
            <a:pPr algn="ctr"/>
            <a:r>
              <a:rPr lang="en-US" sz="2400" b="1" dirty="0" smtClean="0"/>
              <a:t>Retinoid X Receptors (RXRs)</a:t>
            </a:r>
            <a:endParaRPr lang="el-GR" sz="2400" b="1" dirty="0">
              <a:latin typeface="+mn-lt"/>
            </a:endParaRPr>
          </a:p>
        </p:txBody>
      </p:sp>
      <p:graphicFrame>
        <p:nvGraphicFramePr>
          <p:cNvPr id="3" name="Table 2"/>
          <p:cNvGraphicFramePr>
            <a:graphicFrameLocks noGrp="1"/>
          </p:cNvGraphicFramePr>
          <p:nvPr/>
        </p:nvGraphicFramePr>
        <p:xfrm>
          <a:off x="251520" y="1397000"/>
          <a:ext cx="8064897" cy="4028440"/>
        </p:xfrm>
        <a:graphic>
          <a:graphicData uri="http://schemas.openxmlformats.org/drawingml/2006/table">
            <a:tbl>
              <a:tblPr firstRow="1" bandRow="1">
                <a:tableStyleId>{5C22544A-7EE6-4342-B048-85BDC9FD1C3A}</a:tableStyleId>
              </a:tblPr>
              <a:tblGrid>
                <a:gridCol w="1728192"/>
                <a:gridCol w="2304256"/>
                <a:gridCol w="4032449"/>
              </a:tblGrid>
              <a:tr h="370840">
                <a:tc>
                  <a:txBody>
                    <a:bodyPr/>
                    <a:lstStyle/>
                    <a:p>
                      <a:r>
                        <a:rPr lang="en-US" dirty="0" err="1" smtClean="0"/>
                        <a:t>Isoform</a:t>
                      </a:r>
                      <a:r>
                        <a:rPr lang="en-US" baseline="0" dirty="0" err="1" smtClean="0"/>
                        <a:t>s</a:t>
                      </a:r>
                      <a:endParaRPr lang="el-GR" dirty="0"/>
                    </a:p>
                  </a:txBody>
                  <a:tcPr/>
                </a:tc>
                <a:tc>
                  <a:txBody>
                    <a:bodyPr/>
                    <a:lstStyle/>
                    <a:p>
                      <a:r>
                        <a:rPr lang="en-US" dirty="0" err="1" smtClean="0"/>
                        <a:t>Ligands</a:t>
                      </a:r>
                      <a:endParaRPr lang="el-GR" dirty="0"/>
                    </a:p>
                  </a:txBody>
                  <a:tcPr/>
                </a:tc>
                <a:tc>
                  <a:txBody>
                    <a:bodyPr/>
                    <a:lstStyle/>
                    <a:p>
                      <a:r>
                        <a:rPr lang="en-US" dirty="0" smtClean="0"/>
                        <a:t>Biological function</a:t>
                      </a:r>
                      <a:endParaRPr lang="el-GR" dirty="0"/>
                    </a:p>
                  </a:txBody>
                  <a:tcPr/>
                </a:tc>
              </a:tr>
              <a:tr h="370840">
                <a:tc>
                  <a:txBody>
                    <a:bodyPr/>
                    <a:lstStyle/>
                    <a:p>
                      <a:r>
                        <a:rPr lang="en-US" b="1" dirty="0" smtClean="0"/>
                        <a:t>RXR</a:t>
                      </a:r>
                      <a:r>
                        <a:rPr lang="el-GR" b="1" dirty="0" smtClean="0"/>
                        <a:t>α</a:t>
                      </a:r>
                      <a:r>
                        <a:rPr lang="en-US" b="1" dirty="0" smtClean="0"/>
                        <a:t>, RXR</a:t>
                      </a:r>
                      <a:r>
                        <a:rPr lang="el-GR" b="1" dirty="0" smtClean="0"/>
                        <a:t>β</a:t>
                      </a:r>
                      <a:r>
                        <a:rPr lang="en-US" b="1" dirty="0" smtClean="0"/>
                        <a:t>,</a:t>
                      </a:r>
                      <a:r>
                        <a:rPr lang="en-US" b="1" baseline="0" dirty="0" smtClean="0"/>
                        <a:t> RXR</a:t>
                      </a:r>
                      <a:r>
                        <a:rPr lang="el-GR" b="1" baseline="0" dirty="0" smtClean="0"/>
                        <a:t>γ</a:t>
                      </a:r>
                      <a:endParaRPr lang="el-GR" b="1" dirty="0"/>
                    </a:p>
                  </a:txBody>
                  <a:tcPr/>
                </a:tc>
                <a:tc>
                  <a:txBody>
                    <a:bodyPr/>
                    <a:lstStyle/>
                    <a:p>
                      <a:pPr>
                        <a:buFont typeface="Arial" pitchFamily="34" charset="0"/>
                        <a:buChar char="•"/>
                      </a:pPr>
                      <a:r>
                        <a:rPr lang="en-GB" dirty="0" smtClean="0"/>
                        <a:t> 9-cis retinoic acid</a:t>
                      </a:r>
                    </a:p>
                    <a:p>
                      <a:pPr>
                        <a:buFont typeface="Arial" pitchFamily="34" charset="0"/>
                        <a:buChar char="•"/>
                      </a:pPr>
                      <a:r>
                        <a:rPr lang="en-GB" sz="1800" kern="1200" baseline="0" dirty="0" smtClean="0">
                          <a:solidFill>
                            <a:schemeClr val="dk1"/>
                          </a:solidFill>
                          <a:latin typeface="+mn-lt"/>
                          <a:ea typeface="+mn-ea"/>
                          <a:cs typeface="+mn-cs"/>
                        </a:rPr>
                        <a:t> MUFA </a:t>
                      </a:r>
                    </a:p>
                    <a:p>
                      <a:pPr>
                        <a:buFont typeface="Arial" pitchFamily="34" charset="0"/>
                        <a:buChar char="•"/>
                      </a:pPr>
                      <a:r>
                        <a:rPr lang="en-GB" sz="1800" kern="1200" baseline="0" dirty="0" smtClean="0">
                          <a:solidFill>
                            <a:schemeClr val="dk1"/>
                          </a:solidFill>
                          <a:latin typeface="+mn-lt"/>
                          <a:ea typeface="+mn-ea"/>
                          <a:cs typeface="+mn-cs"/>
                        </a:rPr>
                        <a:t> PUFA (AA, DHA)</a:t>
                      </a:r>
                      <a:endParaRPr lang="en-US" sz="18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Reduction</a:t>
                      </a:r>
                      <a:r>
                        <a:rPr lang="en-US" sz="1800" kern="1200" baseline="0" dirty="0" smtClean="0">
                          <a:solidFill>
                            <a:schemeClr val="dk1"/>
                          </a:solidFill>
                          <a:latin typeface="+mn-lt"/>
                          <a:ea typeface="+mn-ea"/>
                          <a:cs typeface="+mn-cs"/>
                        </a:rPr>
                        <a:t> of atherosclerosis in animal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Increase the expression of ABCA1 </a:t>
                      </a:r>
                      <a:r>
                        <a:rPr lang="en-US" sz="1800" kern="1200" dirty="0" smtClean="0">
                          <a:solidFill>
                            <a:schemeClr val="dk1"/>
                          </a:solidFill>
                          <a:latin typeface="+mn-lt"/>
                          <a:ea typeface="+mn-ea"/>
                          <a:cs typeface="+mn-cs"/>
                          <a:sym typeface="Wingdings" pitchFamily="2" charset="2"/>
                        </a:rPr>
                        <a:t></a:t>
                      </a:r>
                      <a:r>
                        <a:rPr lang="en-US" sz="1800" kern="1200" dirty="0" smtClean="0">
                          <a:solidFill>
                            <a:schemeClr val="dk1"/>
                          </a:solidFill>
                          <a:latin typeface="+mn-lt"/>
                          <a:ea typeface="+mn-ea"/>
                          <a:cs typeface="+mn-cs"/>
                        </a:rPr>
                        <a:t> increase reverse transport of cholesterol.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RXR-selective agonists counteract diabetes by decreasing hyperglycemia, </a:t>
                      </a:r>
                      <a:r>
                        <a:rPr lang="en-US" sz="1800" kern="1200" dirty="0" err="1" smtClean="0">
                          <a:solidFill>
                            <a:schemeClr val="dk1"/>
                          </a:solidFill>
                          <a:latin typeface="+mn-lt"/>
                          <a:ea typeface="+mn-ea"/>
                          <a:cs typeface="+mn-cs"/>
                        </a:rPr>
                        <a:t>hypertriglyceridemia</a:t>
                      </a:r>
                      <a:r>
                        <a:rPr lang="en-US" sz="1800" kern="1200" dirty="0" smtClean="0">
                          <a:solidFill>
                            <a:schemeClr val="dk1"/>
                          </a:solidFill>
                          <a:latin typeface="+mn-lt"/>
                          <a:ea typeface="+mn-ea"/>
                          <a:cs typeface="+mn-cs"/>
                        </a:rPr>
                        <a:t>, and </a:t>
                      </a:r>
                      <a:r>
                        <a:rPr lang="en-US" sz="1800" kern="1200" dirty="0" err="1" smtClean="0">
                          <a:solidFill>
                            <a:schemeClr val="dk1"/>
                          </a:solidFill>
                          <a:latin typeface="+mn-lt"/>
                          <a:ea typeface="+mn-ea"/>
                          <a:cs typeface="+mn-cs"/>
                        </a:rPr>
                        <a:t>hyperinsulinemia</a:t>
                      </a:r>
                      <a:r>
                        <a:rPr lang="en-US" sz="1800"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Null mutation of the </a:t>
                      </a:r>
                      <a:r>
                        <a:rPr lang="en-US" sz="1800" kern="1200" dirty="0" err="1" smtClean="0">
                          <a:solidFill>
                            <a:schemeClr val="dk1"/>
                          </a:solidFill>
                          <a:latin typeface="+mn-lt"/>
                          <a:ea typeface="+mn-ea"/>
                          <a:cs typeface="+mn-cs"/>
                        </a:rPr>
                        <a:t>RXRa</a:t>
                      </a:r>
                      <a:r>
                        <a:rPr lang="en-US" sz="1800" kern="1200" dirty="0" smtClean="0">
                          <a:solidFill>
                            <a:schemeClr val="dk1"/>
                          </a:solidFill>
                          <a:latin typeface="+mn-lt"/>
                          <a:ea typeface="+mn-ea"/>
                          <a:cs typeface="+mn-cs"/>
                        </a:rPr>
                        <a:t> gene resulted in developmental lethality in mice</a:t>
                      </a: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899307" y="-27384"/>
            <a:ext cx="3232616" cy="830997"/>
          </a:xfrm>
          <a:prstGeom prst="rect">
            <a:avLst/>
          </a:prstGeom>
          <a:noFill/>
          <a:ln w="28575">
            <a:noFill/>
            <a:miter lim="800000"/>
            <a:headEnd/>
            <a:tailEnd/>
          </a:ln>
          <a:effectLst/>
        </p:spPr>
        <p:txBody>
          <a:bodyPr wrap="none">
            <a:spAutoFit/>
          </a:bodyPr>
          <a:lstStyle/>
          <a:p>
            <a:pPr algn="ctr"/>
            <a:r>
              <a:rPr lang="en-US" sz="2400" b="1" dirty="0" smtClean="0"/>
              <a:t>The </a:t>
            </a:r>
            <a:r>
              <a:rPr lang="en-US" sz="2400" b="1" dirty="0" err="1" smtClean="0"/>
              <a:t>superfamily</a:t>
            </a:r>
            <a:r>
              <a:rPr lang="en-US" sz="2400" b="1" dirty="0" smtClean="0"/>
              <a:t> of </a:t>
            </a:r>
          </a:p>
          <a:p>
            <a:pPr algn="ctr"/>
            <a:r>
              <a:rPr lang="en-US" sz="2400" b="1" dirty="0" smtClean="0"/>
              <a:t>Liver X Receptors (LXRs)</a:t>
            </a:r>
            <a:endParaRPr lang="el-GR" sz="2400" b="1" dirty="0">
              <a:latin typeface="+mn-lt"/>
            </a:endParaRPr>
          </a:p>
        </p:txBody>
      </p:sp>
      <p:graphicFrame>
        <p:nvGraphicFramePr>
          <p:cNvPr id="5" name="Table 4"/>
          <p:cNvGraphicFramePr>
            <a:graphicFrameLocks noGrp="1"/>
          </p:cNvGraphicFramePr>
          <p:nvPr/>
        </p:nvGraphicFramePr>
        <p:xfrm>
          <a:off x="251520" y="1397000"/>
          <a:ext cx="8064897" cy="3754120"/>
        </p:xfrm>
        <a:graphic>
          <a:graphicData uri="http://schemas.openxmlformats.org/drawingml/2006/table">
            <a:tbl>
              <a:tblPr firstRow="1" bandRow="1">
                <a:tableStyleId>{5C22544A-7EE6-4342-B048-85BDC9FD1C3A}</a:tableStyleId>
              </a:tblPr>
              <a:tblGrid>
                <a:gridCol w="1728192"/>
                <a:gridCol w="2304256"/>
                <a:gridCol w="4032449"/>
              </a:tblGrid>
              <a:tr h="370840">
                <a:tc>
                  <a:txBody>
                    <a:bodyPr/>
                    <a:lstStyle/>
                    <a:p>
                      <a:r>
                        <a:rPr lang="en-US" dirty="0" err="1" smtClean="0"/>
                        <a:t>Isoform</a:t>
                      </a:r>
                      <a:r>
                        <a:rPr lang="en-US" baseline="0" dirty="0" err="1" smtClean="0"/>
                        <a:t>s</a:t>
                      </a:r>
                      <a:endParaRPr lang="el-GR" dirty="0"/>
                    </a:p>
                  </a:txBody>
                  <a:tcPr/>
                </a:tc>
                <a:tc>
                  <a:txBody>
                    <a:bodyPr/>
                    <a:lstStyle/>
                    <a:p>
                      <a:r>
                        <a:rPr lang="en-US" dirty="0" err="1" smtClean="0"/>
                        <a:t>Ligands</a:t>
                      </a:r>
                      <a:endParaRPr lang="el-GR" dirty="0"/>
                    </a:p>
                  </a:txBody>
                  <a:tcPr/>
                </a:tc>
                <a:tc>
                  <a:txBody>
                    <a:bodyPr/>
                    <a:lstStyle/>
                    <a:p>
                      <a:r>
                        <a:rPr lang="en-US" dirty="0" smtClean="0"/>
                        <a:t>Biological function</a:t>
                      </a:r>
                      <a:endParaRPr lang="el-GR" dirty="0"/>
                    </a:p>
                  </a:txBody>
                  <a:tcPr/>
                </a:tc>
              </a:tr>
              <a:tr h="370840">
                <a:tc>
                  <a:txBody>
                    <a:bodyPr/>
                    <a:lstStyle/>
                    <a:p>
                      <a:r>
                        <a:rPr lang="en-US" b="1" dirty="0" smtClean="0"/>
                        <a:t>LXR</a:t>
                      </a:r>
                      <a:r>
                        <a:rPr lang="el-GR" b="1" dirty="0" smtClean="0"/>
                        <a:t>α</a:t>
                      </a:r>
                      <a:r>
                        <a:rPr lang="en-US" b="1" dirty="0" smtClean="0"/>
                        <a:t>, LXR</a:t>
                      </a:r>
                      <a:r>
                        <a:rPr lang="el-GR" b="1" dirty="0" smtClean="0"/>
                        <a:t>β</a:t>
                      </a:r>
                      <a:endParaRPr lang="el-GR" b="1"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Oxysterols</a:t>
                      </a:r>
                      <a:r>
                        <a:rPr lang="en-US" sz="1800" kern="1200" dirty="0" smtClean="0">
                          <a:solidFill>
                            <a:schemeClr val="dk1"/>
                          </a:solidFill>
                          <a:latin typeface="+mn-lt"/>
                          <a:ea typeface="+mn-ea"/>
                          <a:cs typeface="+mn-cs"/>
                        </a:rPr>
                        <a:t> and other derivatives of cholesterol metabolism </a:t>
                      </a:r>
                    </a:p>
                    <a:p>
                      <a:pPr>
                        <a:buFont typeface="Arial" pitchFamily="34" charset="0"/>
                        <a:buChar char="•"/>
                      </a:pPr>
                      <a:r>
                        <a:rPr lang="en-US" sz="1800" kern="1200" baseline="0" dirty="0" smtClean="0">
                          <a:solidFill>
                            <a:schemeClr val="dk1"/>
                          </a:solidFill>
                          <a:latin typeface="+mn-lt"/>
                          <a:ea typeface="+mn-ea"/>
                          <a:cs typeface="+mn-cs"/>
                        </a:rPr>
                        <a:t> PUFA </a:t>
                      </a:r>
                      <a:r>
                        <a:rPr lang="en-US" sz="1800" kern="1200" dirty="0" smtClean="0">
                          <a:solidFill>
                            <a:schemeClr val="dk1"/>
                          </a:solidFill>
                          <a:latin typeface="+mn-lt"/>
                          <a:ea typeface="+mn-ea"/>
                          <a:cs typeface="+mn-cs"/>
                        </a:rPr>
                        <a:t>competitively blocked activation of LXR by </a:t>
                      </a:r>
                      <a:r>
                        <a:rPr lang="en-US" sz="1800" kern="1200" dirty="0" err="1" smtClean="0">
                          <a:solidFill>
                            <a:schemeClr val="dk1"/>
                          </a:solidFill>
                          <a:latin typeface="+mn-lt"/>
                          <a:ea typeface="+mn-ea"/>
                          <a:cs typeface="+mn-cs"/>
                        </a:rPr>
                        <a:t>oxysterols</a:t>
                      </a:r>
                      <a:endParaRPr lang="en-US" sz="18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Regulators of cholesterol, fatty acid, glucose homeostasis and play an essential role at the interface between metabolism and inflammation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Increases expression of the enzymes involved in de novo </a:t>
                      </a:r>
                      <a:r>
                        <a:rPr lang="en-US" sz="1800" kern="1200" dirty="0" err="1" smtClean="0">
                          <a:solidFill>
                            <a:schemeClr val="dk1"/>
                          </a:solidFill>
                          <a:latin typeface="+mn-lt"/>
                          <a:ea typeface="+mn-ea"/>
                          <a:cs typeface="+mn-cs"/>
                        </a:rPr>
                        <a:t>lipogenesis</a:t>
                      </a:r>
                      <a:r>
                        <a:rPr lang="en-US" sz="18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Lowers cholesterol accumulation in the liver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Endogenous inhibitor of atherosclerosis</a:t>
                      </a:r>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1397000"/>
          <a:ext cx="8064897" cy="4028440"/>
        </p:xfrm>
        <a:graphic>
          <a:graphicData uri="http://schemas.openxmlformats.org/drawingml/2006/table">
            <a:tbl>
              <a:tblPr firstRow="1" bandRow="1">
                <a:tableStyleId>{5C22544A-7EE6-4342-B048-85BDC9FD1C3A}</a:tableStyleId>
              </a:tblPr>
              <a:tblGrid>
                <a:gridCol w="1728192"/>
                <a:gridCol w="2304256"/>
                <a:gridCol w="4032449"/>
              </a:tblGrid>
              <a:tr h="370840">
                <a:tc>
                  <a:txBody>
                    <a:bodyPr/>
                    <a:lstStyle/>
                    <a:p>
                      <a:r>
                        <a:rPr lang="en-US" dirty="0" err="1" smtClean="0"/>
                        <a:t>Isoform</a:t>
                      </a:r>
                      <a:r>
                        <a:rPr lang="en-US" baseline="0" dirty="0" err="1" smtClean="0"/>
                        <a:t>s</a:t>
                      </a:r>
                      <a:endParaRPr lang="el-GR" dirty="0"/>
                    </a:p>
                  </a:txBody>
                  <a:tcPr/>
                </a:tc>
                <a:tc>
                  <a:txBody>
                    <a:bodyPr/>
                    <a:lstStyle/>
                    <a:p>
                      <a:r>
                        <a:rPr lang="en-US" dirty="0" err="1" smtClean="0"/>
                        <a:t>Ligands</a:t>
                      </a:r>
                      <a:endParaRPr lang="el-GR" dirty="0"/>
                    </a:p>
                  </a:txBody>
                  <a:tcPr/>
                </a:tc>
                <a:tc>
                  <a:txBody>
                    <a:bodyPr/>
                    <a:lstStyle/>
                    <a:p>
                      <a:r>
                        <a:rPr lang="en-US" dirty="0" smtClean="0"/>
                        <a:t>Biological function</a:t>
                      </a:r>
                      <a:endParaRPr lang="el-GR" dirty="0"/>
                    </a:p>
                  </a:txBody>
                  <a:tcPr/>
                </a:tc>
              </a:tr>
              <a:tr h="370840">
                <a:tc>
                  <a:txBody>
                    <a:bodyPr/>
                    <a:lstStyle/>
                    <a:p>
                      <a:r>
                        <a:rPr lang="en-US" b="1" dirty="0" smtClean="0"/>
                        <a:t>LXR</a:t>
                      </a:r>
                      <a:r>
                        <a:rPr lang="el-GR" b="1" dirty="0" smtClean="0"/>
                        <a:t>α</a:t>
                      </a:r>
                      <a:r>
                        <a:rPr lang="en-US" b="1" dirty="0" smtClean="0"/>
                        <a:t>, LXR</a:t>
                      </a:r>
                      <a:r>
                        <a:rPr lang="el-GR" b="1" dirty="0" smtClean="0"/>
                        <a:t>β</a:t>
                      </a:r>
                      <a:endParaRPr lang="el-GR" b="1"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 Bile acids</a:t>
                      </a:r>
                    </a:p>
                    <a:p>
                      <a:pPr>
                        <a:buFont typeface="Arial" pitchFamily="34" charset="0"/>
                        <a:buChar char="•"/>
                      </a:pPr>
                      <a:r>
                        <a:rPr lang="en-US" sz="1800" kern="1200" dirty="0" smtClean="0">
                          <a:solidFill>
                            <a:schemeClr val="dk1"/>
                          </a:solidFill>
                          <a:latin typeface="+mn-lt"/>
                          <a:ea typeface="+mn-ea"/>
                          <a:cs typeface="+mn-cs"/>
                        </a:rPr>
                        <a:t> Endogenous </a:t>
                      </a:r>
                      <a:r>
                        <a:rPr lang="en-US" sz="1800" kern="1200" dirty="0" err="1" smtClean="0">
                          <a:solidFill>
                            <a:schemeClr val="dk1"/>
                          </a:solidFill>
                          <a:latin typeface="+mn-lt"/>
                          <a:ea typeface="+mn-ea"/>
                          <a:cs typeface="+mn-cs"/>
                        </a:rPr>
                        <a:t>isoprenoids</a:t>
                      </a:r>
                      <a:r>
                        <a:rPr lang="en-US" sz="1800" kern="1200" dirty="0" smtClean="0">
                          <a:solidFill>
                            <a:schemeClr val="dk1"/>
                          </a:solidFill>
                          <a:latin typeface="+mn-lt"/>
                          <a:ea typeface="+mn-ea"/>
                          <a:cs typeface="+mn-cs"/>
                        </a:rPr>
                        <a:t>, including </a:t>
                      </a:r>
                      <a:r>
                        <a:rPr lang="en-US" sz="1800" kern="1200" dirty="0" err="1" smtClean="0">
                          <a:solidFill>
                            <a:schemeClr val="dk1"/>
                          </a:solidFill>
                          <a:latin typeface="+mn-lt"/>
                          <a:ea typeface="+mn-ea"/>
                          <a:cs typeface="+mn-cs"/>
                        </a:rPr>
                        <a:t>farnesol</a:t>
                      </a:r>
                      <a:r>
                        <a:rPr lang="en-US" sz="1800" kern="1200" dirty="0" smtClean="0">
                          <a:solidFill>
                            <a:schemeClr val="dk1"/>
                          </a:solidFill>
                          <a:latin typeface="+mn-lt"/>
                          <a:ea typeface="+mn-ea"/>
                          <a:cs typeface="+mn-cs"/>
                        </a:rPr>
                        <a:t>. </a:t>
                      </a:r>
                    </a:p>
                    <a:p>
                      <a:pPr>
                        <a:buFont typeface="Arial" pitchFamily="34" charset="0"/>
                        <a:buChar char="•"/>
                      </a:pPr>
                      <a:r>
                        <a:rPr lang="en-US" sz="1800" kern="1200" dirty="0" smtClean="0">
                          <a:solidFill>
                            <a:schemeClr val="dk1"/>
                          </a:solidFill>
                          <a:latin typeface="+mn-lt"/>
                          <a:ea typeface="+mn-ea"/>
                          <a:cs typeface="+mn-cs"/>
                        </a:rPr>
                        <a:t> all-trans-retinoic acid</a:t>
                      </a:r>
                    </a:p>
                    <a:p>
                      <a:pPr>
                        <a:buFont typeface="Arial" pitchFamily="34" charset="0"/>
                        <a:buChar char="•"/>
                      </a:pPr>
                      <a:r>
                        <a:rPr lang="en-US" sz="1800" kern="1200" dirty="0" smtClean="0">
                          <a:solidFill>
                            <a:schemeClr val="dk1"/>
                          </a:solidFill>
                          <a:latin typeface="+mn-lt"/>
                          <a:ea typeface="+mn-ea"/>
                          <a:cs typeface="+mn-cs"/>
                        </a:rPr>
                        <a:t> PUFA</a:t>
                      </a:r>
                      <a:endParaRPr lang="en-US" sz="1800" kern="1200" baseline="0" dirty="0" smtClean="0">
                        <a:solidFill>
                          <a:schemeClr val="dk1"/>
                        </a:solidFill>
                        <a:latin typeface="+mn-lt"/>
                        <a:ea typeface="+mn-ea"/>
                        <a:cs typeface="+mn-cs"/>
                      </a:endParaRPr>
                    </a:p>
                  </a:txBody>
                  <a:tcPr/>
                </a:tc>
                <a:tc>
                  <a:txBody>
                    <a:bodyPr/>
                    <a:lstStyle/>
                    <a:p>
                      <a:r>
                        <a:rPr lang="en-US" sz="1800" kern="1200" dirty="0" err="1" smtClean="0">
                          <a:solidFill>
                            <a:schemeClr val="dk1"/>
                          </a:solidFill>
                          <a:latin typeface="+mn-lt"/>
                          <a:ea typeface="+mn-ea"/>
                          <a:cs typeface="+mn-cs"/>
                        </a:rPr>
                        <a:t>Antiatherogenic</a:t>
                      </a:r>
                      <a:r>
                        <a:rPr lang="en-US" sz="1800" kern="1200" dirty="0" smtClean="0">
                          <a:solidFill>
                            <a:schemeClr val="dk1"/>
                          </a:solidFill>
                          <a:latin typeface="+mn-lt"/>
                          <a:ea typeface="+mn-ea"/>
                          <a:cs typeface="+mn-cs"/>
                        </a:rPr>
                        <a:t> effect in animal models.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Attenuates induction of the genes encoding IL1b, IL6, and </a:t>
                      </a:r>
                      <a:r>
                        <a:rPr lang="en-US" sz="1800" kern="1200" dirty="0" err="1" smtClean="0">
                          <a:solidFill>
                            <a:schemeClr val="dk1"/>
                          </a:solidFill>
                          <a:latin typeface="+mn-lt"/>
                          <a:ea typeface="+mn-ea"/>
                          <a:cs typeface="+mn-cs"/>
                        </a:rPr>
                        <a:t>TNFa</a:t>
                      </a:r>
                      <a:r>
                        <a:rPr lang="en-US" sz="1800" kern="1200" dirty="0" smtClean="0">
                          <a:solidFill>
                            <a:schemeClr val="dk1"/>
                          </a:solidFill>
                          <a:latin typeface="+mn-lt"/>
                          <a:ea typeface="+mn-ea"/>
                          <a:cs typeface="+mn-cs"/>
                        </a:rPr>
                        <a:t> in response to LPS. </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The receptor reduces cholesterol uptake on macrophages by regulation of CD36 and ABCA1 expression.  </a:t>
                      </a:r>
                      <a:endParaRPr lang="el-GR"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increase cholesterol efflux from macrophage-derived foam cells. </a:t>
                      </a:r>
                      <a:endParaRPr lang="el-GR"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3" name="Text Box 4"/>
          <p:cNvSpPr txBox="1">
            <a:spLocks noChangeArrowheads="1"/>
          </p:cNvSpPr>
          <p:nvPr/>
        </p:nvSpPr>
        <p:spPr bwMode="auto">
          <a:xfrm>
            <a:off x="2583871" y="-27384"/>
            <a:ext cx="3863494" cy="830997"/>
          </a:xfrm>
          <a:prstGeom prst="rect">
            <a:avLst/>
          </a:prstGeom>
          <a:noFill/>
          <a:ln w="28575">
            <a:noFill/>
            <a:miter lim="800000"/>
            <a:headEnd/>
            <a:tailEnd/>
          </a:ln>
          <a:effectLst/>
        </p:spPr>
        <p:txBody>
          <a:bodyPr wrap="none">
            <a:spAutoFit/>
          </a:bodyPr>
          <a:lstStyle/>
          <a:p>
            <a:pPr algn="ctr"/>
            <a:r>
              <a:rPr lang="en-US" sz="2400" b="1" dirty="0" smtClean="0"/>
              <a:t>The </a:t>
            </a:r>
            <a:r>
              <a:rPr lang="en-US" sz="2400" b="1" dirty="0" err="1" smtClean="0"/>
              <a:t>superfamily</a:t>
            </a:r>
            <a:r>
              <a:rPr lang="en-US" sz="2400" b="1" dirty="0" smtClean="0"/>
              <a:t> of </a:t>
            </a:r>
          </a:p>
          <a:p>
            <a:pPr algn="ctr"/>
            <a:r>
              <a:rPr lang="en-US" sz="2400" b="1" dirty="0" err="1" smtClean="0"/>
              <a:t>Farnesoid</a:t>
            </a:r>
            <a:r>
              <a:rPr lang="en-US" sz="2400" b="1" dirty="0" smtClean="0"/>
              <a:t> X Receptors (LXRs)</a:t>
            </a:r>
            <a:endParaRPr lang="el-GR" sz="2400" b="1"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3" name="Text Box 7"/>
          <p:cNvSpPr txBox="1">
            <a:spLocks noChangeArrowheads="1"/>
          </p:cNvSpPr>
          <p:nvPr/>
        </p:nvSpPr>
        <p:spPr bwMode="auto">
          <a:xfrm>
            <a:off x="35496" y="1124744"/>
            <a:ext cx="8424936" cy="424732"/>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Lipid and cholesterol metabolism (1)</a:t>
            </a:r>
            <a:endParaRPr lang="el-GR" sz="1800" b="1" dirty="0" smtClean="0"/>
          </a:p>
        </p:txBody>
      </p:sp>
      <p:sp>
        <p:nvSpPr>
          <p:cNvPr id="4" name="Text Box 7"/>
          <p:cNvSpPr txBox="1">
            <a:spLocks noChangeArrowheads="1"/>
          </p:cNvSpPr>
          <p:nvPr/>
        </p:nvSpPr>
        <p:spPr bwMode="auto">
          <a:xfrm>
            <a:off x="35496" y="1700808"/>
            <a:ext cx="8352928" cy="5078313"/>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Decreased </a:t>
            </a:r>
            <a:r>
              <a:rPr lang="en-US" b="1" dirty="0" err="1" smtClean="0">
                <a:solidFill>
                  <a:srgbClr val="0000FF"/>
                </a:solidFill>
              </a:rPr>
              <a:t>Lipogenesis</a:t>
            </a:r>
            <a:endParaRPr lang="en-US" b="1" dirty="0" smtClean="0">
              <a:solidFill>
                <a:srgbClr val="0000FF"/>
              </a:solidFill>
            </a:endParaRPr>
          </a:p>
          <a:p>
            <a:pPr algn="just">
              <a:lnSpc>
                <a:spcPct val="120000"/>
              </a:lnSpc>
              <a:buSzPct val="80000"/>
            </a:pPr>
            <a:r>
              <a:rPr lang="en-US" b="1" dirty="0" smtClean="0">
                <a:solidFill>
                  <a:srgbClr val="0000FF"/>
                </a:solidFill>
              </a:rPr>
              <a:t>	</a:t>
            </a:r>
            <a:r>
              <a:rPr lang="en-US" b="1" dirty="0" smtClean="0">
                <a:solidFill>
                  <a:srgbClr val="FF0000"/>
                </a:solidFill>
              </a:rPr>
              <a:t>Sterol regulatory element-binding protein 1c (SREBP-1c)</a:t>
            </a:r>
          </a:p>
          <a:p>
            <a:pPr algn="just">
              <a:lnSpc>
                <a:spcPct val="120000"/>
              </a:lnSpc>
              <a:buSzPct val="80000"/>
            </a:pPr>
            <a:r>
              <a:rPr lang="en-US" b="1" dirty="0" smtClean="0">
                <a:solidFill>
                  <a:srgbClr val="FF0000"/>
                </a:solidFill>
              </a:rPr>
              <a:t>	fatty acid </a:t>
            </a:r>
            <a:r>
              <a:rPr lang="en-US" b="1" dirty="0" err="1" smtClean="0">
                <a:solidFill>
                  <a:srgbClr val="FF0000"/>
                </a:solidFill>
              </a:rPr>
              <a:t>synthase</a:t>
            </a:r>
            <a:r>
              <a:rPr lang="en-US" b="1" dirty="0" smtClean="0">
                <a:solidFill>
                  <a:srgbClr val="FF0000"/>
                </a:solidFill>
              </a:rPr>
              <a:t> (FASN) </a:t>
            </a:r>
          </a:p>
          <a:p>
            <a:pPr algn="just">
              <a:lnSpc>
                <a:spcPct val="120000"/>
              </a:lnSpc>
              <a:buSzPct val="80000"/>
            </a:pPr>
            <a:r>
              <a:rPr lang="en-US" b="1" dirty="0" smtClean="0">
                <a:solidFill>
                  <a:srgbClr val="FF0000"/>
                </a:solidFill>
              </a:rPr>
              <a:t>	</a:t>
            </a:r>
            <a:r>
              <a:rPr lang="en-US" b="1" dirty="0" err="1" smtClean="0">
                <a:solidFill>
                  <a:srgbClr val="FF0000"/>
                </a:solidFill>
              </a:rPr>
              <a:t>malic</a:t>
            </a:r>
            <a:r>
              <a:rPr lang="en-US" b="1" dirty="0" smtClean="0">
                <a:solidFill>
                  <a:srgbClr val="FF0000"/>
                </a:solidFill>
              </a:rPr>
              <a:t> enzyme (ME) </a:t>
            </a:r>
          </a:p>
          <a:p>
            <a:pPr algn="just">
              <a:lnSpc>
                <a:spcPct val="120000"/>
              </a:lnSpc>
              <a:buSzPct val="80000"/>
            </a:pPr>
            <a:r>
              <a:rPr lang="en-US" b="1" dirty="0" smtClean="0">
                <a:solidFill>
                  <a:srgbClr val="FF0000"/>
                </a:solidFill>
              </a:rPr>
              <a:t>	glucose-6-phosphate </a:t>
            </a:r>
            <a:r>
              <a:rPr lang="en-US" b="1" dirty="0" err="1" smtClean="0">
                <a:solidFill>
                  <a:srgbClr val="FF0000"/>
                </a:solidFill>
              </a:rPr>
              <a:t>dehydrogenase</a:t>
            </a:r>
            <a:r>
              <a:rPr lang="en-US" b="1" dirty="0" smtClean="0">
                <a:solidFill>
                  <a:srgbClr val="FF0000"/>
                </a:solidFill>
              </a:rPr>
              <a:t> (G6PD) </a:t>
            </a:r>
          </a:p>
          <a:p>
            <a:pPr algn="just">
              <a:lnSpc>
                <a:spcPct val="120000"/>
              </a:lnSpc>
              <a:buSzPct val="80000"/>
            </a:pPr>
            <a:endParaRPr lang="en-US" b="1" dirty="0" smtClean="0">
              <a:solidFill>
                <a:srgbClr val="0000FF"/>
              </a:solidFill>
            </a:endParaRPr>
          </a:p>
          <a:p>
            <a:pPr algn="just">
              <a:lnSpc>
                <a:spcPct val="120000"/>
              </a:lnSpc>
              <a:buSzPct val="80000"/>
            </a:pPr>
            <a:r>
              <a:rPr lang="en-US" b="1" dirty="0" smtClean="0">
                <a:solidFill>
                  <a:srgbClr val="0000FF"/>
                </a:solidFill>
              </a:rPr>
              <a:t>Stimulation of fatty acid oxidation and mitochondrial biogenesis </a:t>
            </a:r>
          </a:p>
          <a:p>
            <a:pPr algn="just">
              <a:lnSpc>
                <a:spcPct val="120000"/>
              </a:lnSpc>
              <a:buSzPct val="80000"/>
            </a:pPr>
            <a:r>
              <a:rPr lang="en-US" b="1" dirty="0" smtClean="0">
                <a:solidFill>
                  <a:srgbClr val="0000FF"/>
                </a:solidFill>
              </a:rPr>
              <a:t>	</a:t>
            </a:r>
            <a:r>
              <a:rPr lang="en-US" b="1" dirty="0" err="1" smtClean="0">
                <a:solidFill>
                  <a:srgbClr val="00B050"/>
                </a:solidFill>
              </a:rPr>
              <a:t>PPARgamma</a:t>
            </a:r>
            <a:r>
              <a:rPr lang="en-US" b="1" dirty="0" smtClean="0">
                <a:solidFill>
                  <a:srgbClr val="00B050"/>
                </a:solidFill>
              </a:rPr>
              <a:t>, coactivator-1-alpha (Ppargc1a]</a:t>
            </a:r>
          </a:p>
          <a:p>
            <a:pPr algn="just">
              <a:lnSpc>
                <a:spcPct val="120000"/>
              </a:lnSpc>
              <a:buSzPct val="80000"/>
            </a:pPr>
            <a:r>
              <a:rPr lang="en-US" b="1" dirty="0" smtClean="0">
                <a:solidFill>
                  <a:srgbClr val="00B050"/>
                </a:solidFill>
              </a:rPr>
              <a:t>	Nuclear respiratory factor-1 (Nrf1) </a:t>
            </a:r>
          </a:p>
          <a:p>
            <a:pPr algn="just">
              <a:lnSpc>
                <a:spcPct val="120000"/>
              </a:lnSpc>
              <a:buSzPct val="80000"/>
            </a:pPr>
            <a:r>
              <a:rPr lang="en-US" b="1" dirty="0" smtClean="0">
                <a:solidFill>
                  <a:srgbClr val="00B050"/>
                </a:solidFill>
              </a:rPr>
              <a:t>	</a:t>
            </a:r>
            <a:r>
              <a:rPr lang="en-US" b="1" dirty="0" err="1" smtClean="0">
                <a:solidFill>
                  <a:srgbClr val="00B050"/>
                </a:solidFill>
              </a:rPr>
              <a:t>apolipoproteins</a:t>
            </a:r>
            <a:r>
              <a:rPr lang="en-US" b="1" dirty="0" smtClean="0">
                <a:solidFill>
                  <a:srgbClr val="00B050"/>
                </a:solidFill>
              </a:rPr>
              <a:t> A-I and A-II (Apoa1, Apoa2), </a:t>
            </a:r>
          </a:p>
          <a:p>
            <a:pPr algn="just">
              <a:lnSpc>
                <a:spcPct val="120000"/>
              </a:lnSpc>
              <a:buSzPct val="80000"/>
            </a:pPr>
            <a:r>
              <a:rPr lang="en-US" b="1" dirty="0" smtClean="0">
                <a:solidFill>
                  <a:srgbClr val="00B050"/>
                </a:solidFill>
              </a:rPr>
              <a:t>	</a:t>
            </a:r>
            <a:r>
              <a:rPr lang="en-US" b="1" dirty="0" err="1" smtClean="0">
                <a:solidFill>
                  <a:srgbClr val="00B050"/>
                </a:solidFill>
              </a:rPr>
              <a:t>acyl</a:t>
            </a:r>
            <a:r>
              <a:rPr lang="en-US" b="1" dirty="0" smtClean="0">
                <a:solidFill>
                  <a:srgbClr val="00B050"/>
                </a:solidFill>
              </a:rPr>
              <a:t>-coenzyme A (</a:t>
            </a:r>
            <a:r>
              <a:rPr lang="en-US" b="1" dirty="0" err="1" smtClean="0">
                <a:solidFill>
                  <a:srgbClr val="00B050"/>
                </a:solidFill>
              </a:rPr>
              <a:t>CoA</a:t>
            </a:r>
            <a:r>
              <a:rPr lang="en-US" b="1" dirty="0" smtClean="0">
                <a:solidFill>
                  <a:srgbClr val="00B050"/>
                </a:solidFill>
              </a:rPr>
              <a:t>) </a:t>
            </a:r>
            <a:r>
              <a:rPr lang="en-US" b="1" dirty="0" err="1" smtClean="0">
                <a:solidFill>
                  <a:srgbClr val="00B050"/>
                </a:solidFill>
              </a:rPr>
              <a:t>synthetase</a:t>
            </a:r>
            <a:r>
              <a:rPr lang="en-US" b="1" dirty="0" smtClean="0">
                <a:solidFill>
                  <a:srgbClr val="00B050"/>
                </a:solidFill>
              </a:rPr>
              <a:t> long-chain family member 1 (Acsl1), </a:t>
            </a:r>
          </a:p>
          <a:p>
            <a:pPr algn="just">
              <a:lnSpc>
                <a:spcPct val="120000"/>
              </a:lnSpc>
              <a:buSzPct val="80000"/>
            </a:pPr>
            <a:r>
              <a:rPr lang="en-US" b="1" dirty="0" smtClean="0">
                <a:solidFill>
                  <a:srgbClr val="00B050"/>
                </a:solidFill>
              </a:rPr>
              <a:t>	</a:t>
            </a:r>
            <a:r>
              <a:rPr lang="en-US" b="1" dirty="0" err="1" smtClean="0">
                <a:solidFill>
                  <a:srgbClr val="00B050"/>
                </a:solidFill>
              </a:rPr>
              <a:t>acyl-CoA</a:t>
            </a:r>
            <a:r>
              <a:rPr lang="en-US" b="1" dirty="0" smtClean="0">
                <a:solidFill>
                  <a:srgbClr val="00B050"/>
                </a:solidFill>
              </a:rPr>
              <a:t> </a:t>
            </a:r>
            <a:r>
              <a:rPr lang="en-US" b="1" dirty="0" err="1" smtClean="0">
                <a:solidFill>
                  <a:srgbClr val="00B050"/>
                </a:solidFill>
              </a:rPr>
              <a:t>oxidase</a:t>
            </a:r>
            <a:r>
              <a:rPr lang="en-US" b="1" dirty="0" smtClean="0">
                <a:solidFill>
                  <a:srgbClr val="00B050"/>
                </a:solidFill>
              </a:rPr>
              <a:t> (ACO, now known as </a:t>
            </a:r>
            <a:r>
              <a:rPr lang="en-US" b="1" dirty="0" err="1" smtClean="0">
                <a:solidFill>
                  <a:srgbClr val="00B050"/>
                </a:solidFill>
              </a:rPr>
              <a:t>Acox</a:t>
            </a:r>
            <a:r>
              <a:rPr lang="en-US" b="1" dirty="0" smtClean="0">
                <a:solidFill>
                  <a:srgbClr val="00B050"/>
                </a:solidFill>
              </a:rPr>
              <a:t>), </a:t>
            </a:r>
          </a:p>
          <a:p>
            <a:pPr algn="just">
              <a:lnSpc>
                <a:spcPct val="120000"/>
              </a:lnSpc>
              <a:buSzPct val="80000"/>
            </a:pPr>
            <a:r>
              <a:rPr lang="en-US" b="1" dirty="0" smtClean="0">
                <a:solidFill>
                  <a:srgbClr val="00B050"/>
                </a:solidFill>
              </a:rPr>
              <a:t>	liver fatty acid-binding protein (Fabp1)</a:t>
            </a:r>
          </a:p>
          <a:p>
            <a:pPr algn="just">
              <a:lnSpc>
                <a:spcPct val="120000"/>
              </a:lnSpc>
              <a:buSzPct val="80000"/>
            </a:pPr>
            <a:r>
              <a:rPr lang="en-US" b="1" dirty="0" smtClean="0">
                <a:solidFill>
                  <a:srgbClr val="00B050"/>
                </a:solidFill>
              </a:rPr>
              <a:t>	</a:t>
            </a:r>
            <a:r>
              <a:rPr lang="en-US" b="1" dirty="0" err="1" smtClean="0">
                <a:solidFill>
                  <a:srgbClr val="00B050"/>
                </a:solidFill>
              </a:rPr>
              <a:t>carnitine</a:t>
            </a:r>
            <a:r>
              <a:rPr lang="en-US" b="1" dirty="0" smtClean="0">
                <a:solidFill>
                  <a:srgbClr val="00B050"/>
                </a:solidFill>
              </a:rPr>
              <a:t> </a:t>
            </a:r>
            <a:r>
              <a:rPr lang="en-US" b="1" dirty="0" err="1" smtClean="0">
                <a:solidFill>
                  <a:srgbClr val="00B050"/>
                </a:solidFill>
              </a:rPr>
              <a:t>palmitoyltransferase</a:t>
            </a:r>
            <a:r>
              <a:rPr lang="en-US" b="1" dirty="0" smtClean="0">
                <a:solidFill>
                  <a:srgbClr val="00B050"/>
                </a:solidFill>
              </a:rPr>
              <a:t> 1 (Cpt1) </a:t>
            </a:r>
          </a:p>
          <a:p>
            <a:pPr algn="just">
              <a:lnSpc>
                <a:spcPct val="120000"/>
              </a:lnSpc>
              <a:buSzPct val="80000"/>
            </a:pPr>
            <a:r>
              <a:rPr lang="en-US" b="1" dirty="0" smtClean="0">
                <a:solidFill>
                  <a:srgbClr val="00B050"/>
                </a:solidFill>
              </a:rPr>
              <a:t>	</a:t>
            </a:r>
            <a:r>
              <a:rPr lang="en-US" b="1" dirty="0" err="1" smtClean="0">
                <a:solidFill>
                  <a:srgbClr val="00B050"/>
                </a:solidFill>
              </a:rPr>
              <a:t>cytochrome</a:t>
            </a:r>
            <a:r>
              <a:rPr lang="en-US" b="1" dirty="0" smtClean="0">
                <a:solidFill>
                  <a:srgbClr val="00B050"/>
                </a:solidFill>
              </a:rPr>
              <a:t> P450, family 4, subfamily a, polypeptide 1 (Cyp4a1)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3" name="Text Box 7"/>
          <p:cNvSpPr txBox="1">
            <a:spLocks noChangeArrowheads="1"/>
          </p:cNvSpPr>
          <p:nvPr/>
        </p:nvSpPr>
        <p:spPr bwMode="auto">
          <a:xfrm>
            <a:off x="35496" y="1124744"/>
            <a:ext cx="8424936" cy="424732"/>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Lipid and cholesterol metabolism (2)</a:t>
            </a:r>
            <a:endParaRPr lang="el-GR" sz="1800" b="1" dirty="0" smtClean="0"/>
          </a:p>
        </p:txBody>
      </p:sp>
      <p:sp>
        <p:nvSpPr>
          <p:cNvPr id="4" name="Text Box 7"/>
          <p:cNvSpPr txBox="1">
            <a:spLocks noChangeArrowheads="1"/>
          </p:cNvSpPr>
          <p:nvPr/>
        </p:nvSpPr>
        <p:spPr bwMode="auto">
          <a:xfrm>
            <a:off x="0" y="1628800"/>
            <a:ext cx="8352928" cy="2086725"/>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00FF"/>
                </a:solidFill>
              </a:rPr>
              <a:t>Lowering of circulating triglyceride levels</a:t>
            </a:r>
          </a:p>
          <a:p>
            <a:pPr algn="just">
              <a:lnSpc>
                <a:spcPct val="120000"/>
              </a:lnSpc>
              <a:buSzPct val="80000"/>
            </a:pPr>
            <a:r>
              <a:rPr lang="en-US" b="1" dirty="0" smtClean="0">
                <a:solidFill>
                  <a:srgbClr val="0000FF"/>
                </a:solidFill>
              </a:rPr>
              <a:t>	</a:t>
            </a:r>
            <a:r>
              <a:rPr lang="en-US" b="1" dirty="0" err="1" smtClean="0">
                <a:solidFill>
                  <a:srgbClr val="FF0000"/>
                </a:solidFill>
              </a:rPr>
              <a:t>Stearoyl-CoA</a:t>
            </a:r>
            <a:r>
              <a:rPr lang="en-US" b="1" dirty="0" smtClean="0">
                <a:solidFill>
                  <a:srgbClr val="FF0000"/>
                </a:solidFill>
              </a:rPr>
              <a:t> </a:t>
            </a:r>
            <a:r>
              <a:rPr lang="en-US" b="1" dirty="0" err="1" smtClean="0">
                <a:solidFill>
                  <a:srgbClr val="FF0000"/>
                </a:solidFill>
              </a:rPr>
              <a:t>desaturase</a:t>
            </a:r>
            <a:r>
              <a:rPr lang="en-US" b="1" dirty="0" smtClean="0">
                <a:solidFill>
                  <a:srgbClr val="FF0000"/>
                </a:solidFill>
              </a:rPr>
              <a:t> 1 (SCD1)</a:t>
            </a:r>
          </a:p>
          <a:p>
            <a:pPr algn="just">
              <a:lnSpc>
                <a:spcPct val="120000"/>
              </a:lnSpc>
              <a:buSzPct val="80000"/>
            </a:pPr>
            <a:r>
              <a:rPr lang="en-US" b="1" dirty="0" smtClean="0">
                <a:solidFill>
                  <a:srgbClr val="FF0000"/>
                </a:solidFill>
              </a:rPr>
              <a:t>	Delta-6 </a:t>
            </a:r>
            <a:r>
              <a:rPr lang="en-US" b="1" dirty="0" err="1" smtClean="0">
                <a:solidFill>
                  <a:srgbClr val="FF0000"/>
                </a:solidFill>
              </a:rPr>
              <a:t>desaturase</a:t>
            </a:r>
            <a:r>
              <a:rPr lang="en-US" b="1" dirty="0" smtClean="0">
                <a:solidFill>
                  <a:srgbClr val="FF0000"/>
                </a:solidFill>
              </a:rPr>
              <a:t> (D6D) </a:t>
            </a:r>
          </a:p>
          <a:p>
            <a:pPr algn="just">
              <a:lnSpc>
                <a:spcPct val="120000"/>
              </a:lnSpc>
              <a:buSzPct val="80000"/>
            </a:pPr>
            <a:r>
              <a:rPr lang="en-US" b="1" dirty="0" smtClean="0">
                <a:solidFill>
                  <a:srgbClr val="FF0000"/>
                </a:solidFill>
              </a:rPr>
              <a:t>	Delta-5 </a:t>
            </a:r>
            <a:r>
              <a:rPr lang="en-US" b="1" dirty="0" err="1" smtClean="0">
                <a:solidFill>
                  <a:srgbClr val="FF0000"/>
                </a:solidFill>
              </a:rPr>
              <a:t>desaturase</a:t>
            </a:r>
            <a:r>
              <a:rPr lang="en-US" b="1" dirty="0" smtClean="0">
                <a:solidFill>
                  <a:srgbClr val="FF0000"/>
                </a:solidFill>
              </a:rPr>
              <a:t> (D5D) </a:t>
            </a:r>
          </a:p>
          <a:p>
            <a:pPr algn="just">
              <a:lnSpc>
                <a:spcPct val="120000"/>
              </a:lnSpc>
              <a:buSzPct val="80000"/>
            </a:pPr>
            <a:r>
              <a:rPr lang="en-US" b="1" dirty="0" smtClean="0">
                <a:solidFill>
                  <a:srgbClr val="FF0000"/>
                </a:solidFill>
              </a:rPr>
              <a:t>	Fatty acid </a:t>
            </a:r>
            <a:r>
              <a:rPr lang="en-US" b="1" dirty="0" err="1" smtClean="0">
                <a:solidFill>
                  <a:srgbClr val="FF0000"/>
                </a:solidFill>
              </a:rPr>
              <a:t>elongase</a:t>
            </a:r>
            <a:r>
              <a:rPr lang="en-US" b="1" dirty="0" smtClean="0">
                <a:solidFill>
                  <a:srgbClr val="FF0000"/>
                </a:solidFill>
              </a:rPr>
              <a:t> 6 (ELOVL6)</a:t>
            </a:r>
            <a:endParaRPr lang="en-US" b="1" dirty="0" smtClean="0">
              <a:solidFill>
                <a:srgbClr val="0000FF"/>
              </a:solidFill>
            </a:endParaRPr>
          </a:p>
          <a:p>
            <a:pPr algn="just">
              <a:lnSpc>
                <a:spcPct val="120000"/>
              </a:lnSpc>
              <a:buSzPct val="80000"/>
            </a:pPr>
            <a:endParaRPr lang="el-GR" sz="1800" b="1" dirty="0" smtClean="0">
              <a:solidFill>
                <a:srgbClr val="0000FF"/>
              </a:solidFill>
            </a:endParaRPr>
          </a:p>
        </p:txBody>
      </p:sp>
      <p:pic>
        <p:nvPicPr>
          <p:cNvPr id="48130" name="Picture 2" descr="http://www2.kidney.org/professionals/KDOQI/guidelines_cvd/Images/figure6l.jpg">
            <a:hlinkClick r:id="rId3"/>
          </p:cNvPr>
          <p:cNvPicPr>
            <a:picLocks noChangeAspect="1" noChangeArrowheads="1"/>
          </p:cNvPicPr>
          <p:nvPr/>
        </p:nvPicPr>
        <p:blipFill>
          <a:blip r:embed="rId4" cstate="print"/>
          <a:srcRect/>
          <a:stretch>
            <a:fillRect/>
          </a:stretch>
        </p:blipFill>
        <p:spPr bwMode="auto">
          <a:xfrm>
            <a:off x="827584" y="3513533"/>
            <a:ext cx="6991350" cy="3371851"/>
          </a:xfrm>
          <a:prstGeom prst="rect">
            <a:avLst/>
          </a:prstGeom>
          <a:noFill/>
        </p:spPr>
      </p:pic>
      <p:sp>
        <p:nvSpPr>
          <p:cNvPr id="6" name="Oval 5"/>
          <p:cNvSpPr/>
          <p:nvPr/>
        </p:nvSpPr>
        <p:spPr>
          <a:xfrm>
            <a:off x="683568" y="4221088"/>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683568" y="4725144"/>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683568" y="5229200"/>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683568" y="5733256"/>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683568" y="3645024"/>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4" name="Text Box 7"/>
          <p:cNvSpPr txBox="1">
            <a:spLocks noChangeArrowheads="1"/>
          </p:cNvSpPr>
          <p:nvPr/>
        </p:nvSpPr>
        <p:spPr bwMode="auto">
          <a:xfrm>
            <a:off x="35496" y="1124744"/>
            <a:ext cx="8424936" cy="424732"/>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Lipid and cholesterol metabolism (</a:t>
            </a:r>
            <a:r>
              <a:rPr lang="el-GR" b="1" dirty="0" smtClean="0"/>
              <a:t>3</a:t>
            </a:r>
            <a:r>
              <a:rPr lang="en-US" b="1" dirty="0" smtClean="0"/>
              <a:t>)</a:t>
            </a:r>
            <a:endParaRPr lang="el-GR" sz="1800" b="1" dirty="0" smtClean="0"/>
          </a:p>
        </p:txBody>
      </p:sp>
      <p:pic>
        <p:nvPicPr>
          <p:cNvPr id="2052" name="Picture 4" descr="http://www.nature.com/cdd/journal/v19/n9/images/cdd201234f1.jpg">
            <a:hlinkClick r:id="rId3"/>
          </p:cNvPr>
          <p:cNvPicPr>
            <a:picLocks noChangeAspect="1" noChangeArrowheads="1"/>
          </p:cNvPicPr>
          <p:nvPr/>
        </p:nvPicPr>
        <p:blipFill>
          <a:blip r:embed="rId4" cstate="print"/>
          <a:srcRect/>
          <a:stretch>
            <a:fillRect/>
          </a:stretch>
        </p:blipFill>
        <p:spPr bwMode="auto">
          <a:xfrm>
            <a:off x="708568" y="1694555"/>
            <a:ext cx="6455720" cy="4902797"/>
          </a:xfrm>
          <a:prstGeom prst="rect">
            <a:avLst/>
          </a:prstGeom>
          <a:noFill/>
        </p:spPr>
      </p:pic>
      <p:sp>
        <p:nvSpPr>
          <p:cNvPr id="6" name="Oval 5"/>
          <p:cNvSpPr/>
          <p:nvPr/>
        </p:nvSpPr>
        <p:spPr>
          <a:xfrm>
            <a:off x="3851920" y="3861048"/>
            <a:ext cx="648072"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1547664" y="2708920"/>
            <a:ext cx="648072"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6444208" y="5085184"/>
            <a:ext cx="648072"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32568" y="188640"/>
            <a:ext cx="4837863" cy="523220"/>
          </a:xfrm>
          <a:prstGeom prst="rect">
            <a:avLst/>
          </a:prstGeom>
          <a:noFill/>
          <a:ln w="9525">
            <a:noFill/>
            <a:miter lim="800000"/>
            <a:headEnd/>
            <a:tailEnd/>
          </a:ln>
          <a:effectLst/>
        </p:spPr>
        <p:txBody>
          <a:bodyPr wrap="none">
            <a:spAutoFit/>
          </a:bodyPr>
          <a:lstStyle/>
          <a:p>
            <a:pPr algn="ctr"/>
            <a:r>
              <a:rPr lang="en-US" sz="2800" b="1" dirty="0" smtClean="0">
                <a:solidFill>
                  <a:srgbClr val="FF0000"/>
                </a:solidFill>
              </a:rPr>
              <a:t>The PUFA </a:t>
            </a:r>
            <a:r>
              <a:rPr lang="el-GR" sz="2800" b="1" dirty="0" smtClean="0">
                <a:solidFill>
                  <a:srgbClr val="FF0000"/>
                </a:solidFill>
              </a:rPr>
              <a:t>(ω-6, ω-3</a:t>
            </a:r>
            <a:r>
              <a:rPr lang="en-US" sz="2800" b="1" dirty="0" smtClean="0">
                <a:solidFill>
                  <a:srgbClr val="FF0000"/>
                </a:solidFill>
              </a:rPr>
              <a:t>) of our diet</a:t>
            </a:r>
            <a:endParaRPr lang="el-GR" sz="2800" b="1" dirty="0">
              <a:solidFill>
                <a:srgbClr val="FF0000"/>
              </a:solidFill>
            </a:endParaRPr>
          </a:p>
        </p:txBody>
      </p:sp>
      <p:pic>
        <p:nvPicPr>
          <p:cNvPr id="3" name="Picture 5" descr="omega-6%20omega-3"/>
          <p:cNvPicPr>
            <a:picLocks noChangeAspect="1" noChangeArrowheads="1"/>
          </p:cNvPicPr>
          <p:nvPr/>
        </p:nvPicPr>
        <p:blipFill>
          <a:blip r:embed="rId3" cstate="print"/>
          <a:srcRect/>
          <a:stretch>
            <a:fillRect/>
          </a:stretch>
        </p:blipFill>
        <p:spPr bwMode="auto">
          <a:xfrm>
            <a:off x="903288" y="836613"/>
            <a:ext cx="6981825" cy="4221162"/>
          </a:xfrm>
          <a:prstGeom prst="rect">
            <a:avLst/>
          </a:prstGeom>
          <a:noFill/>
        </p:spPr>
      </p:pic>
      <p:pic>
        <p:nvPicPr>
          <p:cNvPr id="4" name="Picture 6" descr="flaxseed oil"/>
          <p:cNvPicPr>
            <a:picLocks noChangeAspect="1" noChangeArrowheads="1"/>
          </p:cNvPicPr>
          <p:nvPr/>
        </p:nvPicPr>
        <p:blipFill>
          <a:blip r:embed="rId4" cstate="print"/>
          <a:srcRect/>
          <a:stretch>
            <a:fillRect/>
          </a:stretch>
        </p:blipFill>
        <p:spPr bwMode="auto">
          <a:xfrm>
            <a:off x="2757488" y="5072063"/>
            <a:ext cx="1770062" cy="1770062"/>
          </a:xfrm>
          <a:prstGeom prst="rect">
            <a:avLst/>
          </a:prstGeom>
          <a:noFill/>
        </p:spPr>
      </p:pic>
      <p:pic>
        <p:nvPicPr>
          <p:cNvPr id="5" name="Picture 7" descr="flaxseed"/>
          <p:cNvPicPr>
            <a:picLocks noChangeAspect="1" noChangeArrowheads="1"/>
          </p:cNvPicPr>
          <p:nvPr/>
        </p:nvPicPr>
        <p:blipFill>
          <a:blip r:embed="rId5" cstate="print"/>
          <a:srcRect/>
          <a:stretch>
            <a:fillRect/>
          </a:stretch>
        </p:blipFill>
        <p:spPr bwMode="auto">
          <a:xfrm>
            <a:off x="25400" y="5229225"/>
            <a:ext cx="2817813" cy="1636713"/>
          </a:xfrm>
          <a:prstGeom prst="rect">
            <a:avLst/>
          </a:prstGeom>
          <a:noFill/>
        </p:spPr>
      </p:pic>
      <p:pic>
        <p:nvPicPr>
          <p:cNvPr id="6" name="Picture 8" descr="omega3 1"/>
          <p:cNvPicPr>
            <a:picLocks noChangeAspect="1" noChangeArrowheads="1"/>
          </p:cNvPicPr>
          <p:nvPr/>
        </p:nvPicPr>
        <p:blipFill>
          <a:blip r:embed="rId6" cstate="print"/>
          <a:srcRect/>
          <a:stretch>
            <a:fillRect/>
          </a:stretch>
        </p:blipFill>
        <p:spPr bwMode="auto">
          <a:xfrm>
            <a:off x="7269163" y="5037138"/>
            <a:ext cx="1479550" cy="1847850"/>
          </a:xfrm>
          <a:prstGeom prst="rect">
            <a:avLst/>
          </a:prstGeom>
          <a:noFill/>
        </p:spPr>
      </p:pic>
      <p:pic>
        <p:nvPicPr>
          <p:cNvPr id="7" name="Picture 9" descr="omega3 2"/>
          <p:cNvPicPr>
            <a:picLocks noChangeAspect="1" noChangeArrowheads="1"/>
          </p:cNvPicPr>
          <p:nvPr/>
        </p:nvPicPr>
        <p:blipFill>
          <a:blip r:embed="rId7" cstate="print"/>
          <a:srcRect/>
          <a:stretch>
            <a:fillRect/>
          </a:stretch>
        </p:blipFill>
        <p:spPr bwMode="auto">
          <a:xfrm>
            <a:off x="4500563" y="5084763"/>
            <a:ext cx="2363787" cy="1890712"/>
          </a:xfrm>
          <a:prstGeom prst="rect">
            <a:avLst/>
          </a:prstGeom>
          <a:noFill/>
        </p:spPr>
      </p:pic>
      <p:sp>
        <p:nvSpPr>
          <p:cNvPr id="8" name="TextBox 7"/>
          <p:cNvSpPr txBox="1"/>
          <p:nvPr/>
        </p:nvSpPr>
        <p:spPr>
          <a:xfrm>
            <a:off x="8001024" y="1571612"/>
            <a:ext cx="713657" cy="400110"/>
          </a:xfrm>
          <a:prstGeom prst="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ALA</a:t>
            </a:r>
            <a:endParaRPr lang="el-GR" b="1" dirty="0"/>
          </a:p>
        </p:txBody>
      </p:sp>
      <p:sp>
        <p:nvSpPr>
          <p:cNvPr id="9" name="TextBox 8"/>
          <p:cNvSpPr txBox="1"/>
          <p:nvPr/>
        </p:nvSpPr>
        <p:spPr>
          <a:xfrm>
            <a:off x="8001024" y="2743138"/>
            <a:ext cx="694614" cy="40011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EPA</a:t>
            </a:r>
            <a:endParaRPr lang="el-GR" b="1" dirty="0"/>
          </a:p>
        </p:txBody>
      </p:sp>
      <p:sp>
        <p:nvSpPr>
          <p:cNvPr id="10" name="TextBox 9"/>
          <p:cNvSpPr txBox="1"/>
          <p:nvPr/>
        </p:nvSpPr>
        <p:spPr>
          <a:xfrm>
            <a:off x="8001024" y="3929066"/>
            <a:ext cx="742511" cy="40011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DHA</a:t>
            </a:r>
            <a:endParaRPr lang="el-GR" b="1" dirty="0"/>
          </a:p>
        </p:txBody>
      </p:sp>
      <p:cxnSp>
        <p:nvCxnSpPr>
          <p:cNvPr id="12" name="Straight Arrow Connector 11"/>
          <p:cNvCxnSpPr/>
          <p:nvPr/>
        </p:nvCxnSpPr>
        <p:spPr>
          <a:xfrm rot="5400000">
            <a:off x="8180413" y="2321711"/>
            <a:ext cx="35719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a:off x="8180413" y="3535363"/>
            <a:ext cx="35719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358214" y="2071678"/>
            <a:ext cx="851515" cy="369332"/>
          </a:xfrm>
          <a:prstGeom prst="rect">
            <a:avLst/>
          </a:prstGeom>
          <a:noFill/>
        </p:spPr>
        <p:txBody>
          <a:bodyPr wrap="none" rtlCol="0">
            <a:spAutoFit/>
          </a:bodyPr>
          <a:lstStyle/>
          <a:p>
            <a:r>
              <a:rPr lang="en-US" sz="1800" dirty="0" smtClean="0"/>
              <a:t>5-10%</a:t>
            </a:r>
            <a:endParaRPr lang="el-GR"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3" name="Text Box 7"/>
          <p:cNvSpPr txBox="1">
            <a:spLocks noChangeArrowheads="1"/>
          </p:cNvSpPr>
          <p:nvPr/>
        </p:nvSpPr>
        <p:spPr bwMode="auto">
          <a:xfrm>
            <a:off x="35496" y="1124744"/>
            <a:ext cx="8424936" cy="402546"/>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Inflammation</a:t>
            </a:r>
            <a:r>
              <a:rPr lang="el-GR" b="1" dirty="0" smtClean="0"/>
              <a:t> (1)</a:t>
            </a:r>
            <a:endParaRPr lang="el-GR" sz="1800" b="1" dirty="0" smtClean="0"/>
          </a:p>
        </p:txBody>
      </p:sp>
      <p:sp>
        <p:nvSpPr>
          <p:cNvPr id="4" name="Text Box 7"/>
          <p:cNvSpPr txBox="1">
            <a:spLocks noChangeArrowheads="1"/>
          </p:cNvSpPr>
          <p:nvPr/>
        </p:nvSpPr>
        <p:spPr bwMode="auto">
          <a:xfrm>
            <a:off x="0" y="1772816"/>
            <a:ext cx="8352928" cy="2086725"/>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GB" b="1" dirty="0" smtClean="0">
                <a:solidFill>
                  <a:srgbClr val="FF0000"/>
                </a:solidFill>
              </a:rPr>
              <a:t>NF-</a:t>
            </a:r>
            <a:r>
              <a:rPr lang="en-GB" b="1" dirty="0" err="1" smtClean="0">
                <a:solidFill>
                  <a:srgbClr val="FF0000"/>
                </a:solidFill>
              </a:rPr>
              <a:t>kB</a:t>
            </a:r>
            <a:r>
              <a:rPr lang="en-GB" b="1" dirty="0" smtClean="0">
                <a:solidFill>
                  <a:srgbClr val="FF0000"/>
                </a:solidFill>
              </a:rPr>
              <a:t> activity</a:t>
            </a:r>
          </a:p>
          <a:p>
            <a:pPr algn="just">
              <a:lnSpc>
                <a:spcPct val="120000"/>
              </a:lnSpc>
              <a:buSzPct val="80000"/>
            </a:pPr>
            <a:r>
              <a:rPr lang="en-GB" b="1" dirty="0" smtClean="0">
                <a:solidFill>
                  <a:srgbClr val="00B050"/>
                </a:solidFill>
              </a:rPr>
              <a:t>Anti-inflammatory mediators such as </a:t>
            </a:r>
            <a:r>
              <a:rPr lang="en-GB" b="1" dirty="0" err="1" smtClean="0">
                <a:solidFill>
                  <a:srgbClr val="00B050"/>
                </a:solidFill>
              </a:rPr>
              <a:t>resolvins</a:t>
            </a:r>
            <a:r>
              <a:rPr lang="en-GB" b="1" dirty="0" smtClean="0">
                <a:solidFill>
                  <a:srgbClr val="00B050"/>
                </a:solidFill>
              </a:rPr>
              <a:t> and </a:t>
            </a:r>
            <a:r>
              <a:rPr lang="en-GB" b="1" dirty="0" err="1" smtClean="0">
                <a:solidFill>
                  <a:srgbClr val="00B050"/>
                </a:solidFill>
              </a:rPr>
              <a:t>protectins</a:t>
            </a:r>
            <a:r>
              <a:rPr lang="en-GB" b="1" dirty="0" smtClean="0">
                <a:solidFill>
                  <a:srgbClr val="00B050"/>
                </a:solidFill>
              </a:rPr>
              <a:t>. </a:t>
            </a:r>
          </a:p>
          <a:p>
            <a:pPr algn="just">
              <a:lnSpc>
                <a:spcPct val="120000"/>
              </a:lnSpc>
              <a:buSzPct val="80000"/>
            </a:pPr>
            <a:r>
              <a:rPr lang="en-GB" b="1" dirty="0" smtClean="0">
                <a:solidFill>
                  <a:srgbClr val="FF0000"/>
                </a:solidFill>
              </a:rPr>
              <a:t>Production of inflammatory cytokines (IL1, IL6, CRP, ICAM-1, VCAM-1, </a:t>
            </a:r>
            <a:r>
              <a:rPr lang="en-GB" b="1" dirty="0" err="1" smtClean="0">
                <a:solidFill>
                  <a:srgbClr val="FF0000"/>
                </a:solidFill>
              </a:rPr>
              <a:t>TNFa</a:t>
            </a:r>
            <a:r>
              <a:rPr lang="en-GB" b="1" dirty="0" smtClean="0">
                <a:solidFill>
                  <a:srgbClr val="FF0000"/>
                </a:solidFill>
              </a:rPr>
              <a:t>)</a:t>
            </a:r>
          </a:p>
          <a:p>
            <a:pPr algn="just">
              <a:lnSpc>
                <a:spcPct val="120000"/>
              </a:lnSpc>
              <a:buSzPct val="80000"/>
            </a:pPr>
            <a:r>
              <a:rPr lang="en-GB" b="1" dirty="0" smtClean="0">
                <a:solidFill>
                  <a:srgbClr val="00B050"/>
                </a:solidFill>
              </a:rPr>
              <a:t>Genes involved in cellular defence to oxidative stress (</a:t>
            </a:r>
            <a:r>
              <a:rPr lang="en-GB" b="1" dirty="0" err="1" smtClean="0">
                <a:solidFill>
                  <a:srgbClr val="00B050"/>
                </a:solidFill>
              </a:rPr>
              <a:t>heme</a:t>
            </a:r>
            <a:r>
              <a:rPr lang="en-GB" b="1" dirty="0" smtClean="0">
                <a:solidFill>
                  <a:srgbClr val="00B050"/>
                </a:solidFill>
              </a:rPr>
              <a:t> </a:t>
            </a:r>
            <a:r>
              <a:rPr lang="en-GB" b="1" dirty="0" err="1" smtClean="0">
                <a:solidFill>
                  <a:srgbClr val="00B050"/>
                </a:solidFill>
              </a:rPr>
              <a:t>oxygenase</a:t>
            </a:r>
            <a:r>
              <a:rPr lang="en-GB" b="1" dirty="0" smtClean="0">
                <a:solidFill>
                  <a:srgbClr val="00B050"/>
                </a:solidFill>
              </a:rPr>
              <a:t> 1 (HMOX1</a:t>
            </a:r>
            <a:r>
              <a:rPr lang="el-GR" b="1" dirty="0" smtClean="0">
                <a:solidFill>
                  <a:srgbClr val="00B050"/>
                </a:solidFill>
              </a:rPr>
              <a:t>)</a:t>
            </a:r>
            <a:r>
              <a:rPr lang="en-GB" b="1" dirty="0" smtClean="0">
                <a:solidFill>
                  <a:srgbClr val="00B050"/>
                </a:solidFill>
              </a:rPr>
              <a:t>, superoxide dismutase, glutathione </a:t>
            </a:r>
            <a:r>
              <a:rPr lang="en-GB" b="1" dirty="0" err="1" smtClean="0">
                <a:solidFill>
                  <a:srgbClr val="00B050"/>
                </a:solidFill>
              </a:rPr>
              <a:t>transferases</a:t>
            </a:r>
            <a:r>
              <a:rPr lang="en-GB" b="1" dirty="0" smtClean="0">
                <a:solidFill>
                  <a:srgbClr val="00B050"/>
                </a:solidFill>
              </a:rPr>
              <a:t>) </a:t>
            </a:r>
          </a:p>
          <a:p>
            <a:pPr algn="just">
              <a:lnSpc>
                <a:spcPct val="120000"/>
              </a:lnSpc>
              <a:buSzPct val="80000"/>
            </a:pPr>
            <a:endParaRPr lang="el-GR" sz="1800" b="1" dirty="0" smtClean="0">
              <a:solidFill>
                <a:srgbClr val="0000FF"/>
              </a:solidFill>
            </a:endParaRPr>
          </a:p>
        </p:txBody>
      </p:sp>
      <p:pic>
        <p:nvPicPr>
          <p:cNvPr id="1026" name="Picture 2"/>
          <p:cNvPicPr>
            <a:picLocks noChangeAspect="1" noChangeArrowheads="1"/>
          </p:cNvPicPr>
          <p:nvPr/>
        </p:nvPicPr>
        <p:blipFill>
          <a:blip r:embed="rId3" cstate="print"/>
          <a:srcRect/>
          <a:stretch>
            <a:fillRect/>
          </a:stretch>
        </p:blipFill>
        <p:spPr bwMode="auto">
          <a:xfrm>
            <a:off x="1907704" y="3861048"/>
            <a:ext cx="4497282" cy="2780928"/>
          </a:xfrm>
          <a:prstGeom prst="rect">
            <a:avLst/>
          </a:prstGeom>
          <a:noFill/>
          <a:ln w="9525">
            <a:noFill/>
            <a:miter lim="800000"/>
            <a:headEnd/>
            <a:tailEnd/>
          </a:ln>
        </p:spPr>
      </p:pic>
      <p:sp>
        <p:nvSpPr>
          <p:cNvPr id="6" name="Oval 5"/>
          <p:cNvSpPr/>
          <p:nvPr/>
        </p:nvSpPr>
        <p:spPr>
          <a:xfrm>
            <a:off x="2699792" y="5301208"/>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5076056" y="5229200"/>
            <a:ext cx="1080120" cy="1628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3" name="Text Box 7"/>
          <p:cNvSpPr txBox="1">
            <a:spLocks noChangeArrowheads="1"/>
          </p:cNvSpPr>
          <p:nvPr/>
        </p:nvSpPr>
        <p:spPr bwMode="auto">
          <a:xfrm>
            <a:off x="35496" y="1124744"/>
            <a:ext cx="8424936" cy="402546"/>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Inflammation</a:t>
            </a:r>
            <a:r>
              <a:rPr lang="el-GR" b="1" dirty="0" smtClean="0"/>
              <a:t> (2)</a:t>
            </a:r>
            <a:endParaRPr lang="el-GR" sz="1800" b="1" dirty="0" smtClean="0"/>
          </a:p>
        </p:txBody>
      </p:sp>
      <p:pic>
        <p:nvPicPr>
          <p:cNvPr id="128002" name="Picture 2" descr="http://blog.targethealth.com/wp-content/uploads/2008/01/image010.jpg">
            <a:hlinkClick r:id="rId3"/>
          </p:cNvPr>
          <p:cNvPicPr>
            <a:picLocks noChangeAspect="1" noChangeArrowheads="1"/>
          </p:cNvPicPr>
          <p:nvPr/>
        </p:nvPicPr>
        <p:blipFill>
          <a:blip r:embed="rId4" cstate="print"/>
          <a:srcRect/>
          <a:stretch>
            <a:fillRect/>
          </a:stretch>
        </p:blipFill>
        <p:spPr bwMode="auto">
          <a:xfrm>
            <a:off x="1475656" y="1609596"/>
            <a:ext cx="5976664" cy="4880352"/>
          </a:xfrm>
          <a:prstGeom prst="rect">
            <a:avLst/>
          </a:prstGeom>
          <a:noFill/>
        </p:spPr>
      </p:pic>
      <p:sp>
        <p:nvSpPr>
          <p:cNvPr id="6" name="Oval 5"/>
          <p:cNvSpPr/>
          <p:nvPr/>
        </p:nvSpPr>
        <p:spPr>
          <a:xfrm>
            <a:off x="4427984" y="4797152"/>
            <a:ext cx="172819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1331640" y="2564904"/>
            <a:ext cx="1800200"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3" name="Text Box 7"/>
          <p:cNvSpPr txBox="1">
            <a:spLocks noChangeArrowheads="1"/>
          </p:cNvSpPr>
          <p:nvPr/>
        </p:nvSpPr>
        <p:spPr bwMode="auto">
          <a:xfrm>
            <a:off x="35496" y="1010230"/>
            <a:ext cx="8424936" cy="402546"/>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Cancer</a:t>
            </a:r>
            <a:endParaRPr lang="el-GR" sz="1800" b="1" dirty="0" smtClean="0"/>
          </a:p>
        </p:txBody>
      </p:sp>
      <p:sp>
        <p:nvSpPr>
          <p:cNvPr id="4" name="Text Box 7"/>
          <p:cNvSpPr txBox="1">
            <a:spLocks noChangeArrowheads="1"/>
          </p:cNvSpPr>
          <p:nvPr/>
        </p:nvSpPr>
        <p:spPr bwMode="auto">
          <a:xfrm>
            <a:off x="0" y="1556792"/>
            <a:ext cx="4211960" cy="5078313"/>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GB" b="1" dirty="0" smtClean="0">
                <a:solidFill>
                  <a:srgbClr val="0070C0"/>
                </a:solidFill>
              </a:rPr>
              <a:t>Regulation of apoptosis</a:t>
            </a:r>
          </a:p>
          <a:p>
            <a:pPr algn="just">
              <a:lnSpc>
                <a:spcPct val="120000"/>
              </a:lnSpc>
              <a:buSzPct val="80000"/>
              <a:buFont typeface="Arial" pitchFamily="34" charset="0"/>
              <a:buChar char="•"/>
            </a:pPr>
            <a:r>
              <a:rPr lang="pt-BR" b="1" dirty="0" smtClean="0">
                <a:solidFill>
                  <a:srgbClr val="00B050"/>
                </a:solidFill>
              </a:rPr>
              <a:t>arachidonate 15-lipoxygenase [ALOX15] </a:t>
            </a:r>
          </a:p>
          <a:p>
            <a:pPr algn="just">
              <a:lnSpc>
                <a:spcPct val="120000"/>
              </a:lnSpc>
              <a:buSzPct val="80000"/>
              <a:buFont typeface="Arial" pitchFamily="34" charset="0"/>
              <a:buChar char="•"/>
            </a:pPr>
            <a:r>
              <a:rPr lang="pt-BR" b="1" dirty="0" smtClean="0">
                <a:solidFill>
                  <a:srgbClr val="00B050"/>
                </a:solidFill>
              </a:rPr>
              <a:t>Adenosine A1 receptor [ADORA1] </a:t>
            </a:r>
          </a:p>
          <a:p>
            <a:pPr algn="just">
              <a:lnSpc>
                <a:spcPct val="120000"/>
              </a:lnSpc>
              <a:buSzPct val="80000"/>
              <a:buFont typeface="Arial" pitchFamily="34" charset="0"/>
              <a:buChar char="•"/>
            </a:pPr>
            <a:r>
              <a:rPr lang="pt-BR" b="1" dirty="0" smtClean="0">
                <a:solidFill>
                  <a:srgbClr val="00B050"/>
                </a:solidFill>
              </a:rPr>
              <a:t>Fas ligand [FASLG]) </a:t>
            </a:r>
          </a:p>
          <a:p>
            <a:pPr algn="just">
              <a:lnSpc>
                <a:spcPct val="120000"/>
              </a:lnSpc>
              <a:buSzPct val="80000"/>
              <a:buFont typeface="Arial" pitchFamily="34" charset="0"/>
              <a:buChar char="•"/>
            </a:pPr>
            <a:r>
              <a:rPr lang="en-US" b="1" dirty="0" smtClean="0">
                <a:solidFill>
                  <a:srgbClr val="FF0000"/>
                </a:solidFill>
              </a:rPr>
              <a:t>Bcl-2 and </a:t>
            </a:r>
            <a:r>
              <a:rPr lang="en-US" b="1" dirty="0" err="1" smtClean="0">
                <a:solidFill>
                  <a:srgbClr val="FF0000"/>
                </a:solidFill>
              </a:rPr>
              <a:t>Bcl</a:t>
            </a:r>
            <a:r>
              <a:rPr lang="en-US" b="1" dirty="0" smtClean="0">
                <a:solidFill>
                  <a:srgbClr val="FF0000"/>
                </a:solidFill>
              </a:rPr>
              <a:t>-X</a:t>
            </a:r>
          </a:p>
          <a:p>
            <a:pPr algn="just">
              <a:lnSpc>
                <a:spcPct val="120000"/>
              </a:lnSpc>
              <a:buSzPct val="80000"/>
              <a:buFont typeface="Arial" pitchFamily="34" charset="0"/>
              <a:buChar char="•"/>
            </a:pPr>
            <a:r>
              <a:rPr lang="en-US" b="1" dirty="0" smtClean="0">
                <a:solidFill>
                  <a:srgbClr val="FF0000"/>
                </a:solidFill>
              </a:rPr>
              <a:t>12-LOX, 15-LOX-2, 15-LOX-1, and prostaglandin E </a:t>
            </a:r>
            <a:r>
              <a:rPr lang="en-US" b="1" dirty="0" err="1" smtClean="0">
                <a:solidFill>
                  <a:srgbClr val="FF0000"/>
                </a:solidFill>
              </a:rPr>
              <a:t>synthase</a:t>
            </a:r>
            <a:r>
              <a:rPr lang="en-US" b="1" dirty="0" smtClean="0">
                <a:solidFill>
                  <a:srgbClr val="FF0000"/>
                </a:solidFill>
              </a:rPr>
              <a:t> </a:t>
            </a:r>
            <a:endParaRPr lang="pt-BR" b="1" dirty="0" smtClean="0">
              <a:solidFill>
                <a:srgbClr val="FF0000"/>
              </a:solidFill>
            </a:endParaRPr>
          </a:p>
          <a:p>
            <a:pPr algn="just">
              <a:lnSpc>
                <a:spcPct val="120000"/>
              </a:lnSpc>
              <a:buSzPct val="80000"/>
            </a:pPr>
            <a:endParaRPr lang="en-US" b="1" dirty="0" smtClean="0">
              <a:solidFill>
                <a:srgbClr val="0070C0"/>
              </a:solidFill>
            </a:endParaRPr>
          </a:p>
          <a:p>
            <a:pPr algn="just">
              <a:lnSpc>
                <a:spcPct val="120000"/>
              </a:lnSpc>
              <a:buSzPct val="80000"/>
            </a:pPr>
            <a:r>
              <a:rPr lang="en-US" b="1" dirty="0" smtClean="0">
                <a:solidFill>
                  <a:srgbClr val="0070C0"/>
                </a:solidFill>
              </a:rPr>
              <a:t>Activate defense immunity: </a:t>
            </a:r>
          </a:p>
          <a:p>
            <a:pPr algn="just">
              <a:lnSpc>
                <a:spcPct val="120000"/>
              </a:lnSpc>
              <a:buSzPct val="80000"/>
              <a:buFont typeface="Arial" pitchFamily="34" charset="0"/>
              <a:buChar char="•"/>
            </a:pPr>
            <a:r>
              <a:rPr lang="en-US" b="1" dirty="0" smtClean="0">
                <a:solidFill>
                  <a:srgbClr val="00B050"/>
                </a:solidFill>
              </a:rPr>
              <a:t>MCF.2 cell line-derived transforming sequence-like [MCF2L]</a:t>
            </a:r>
          </a:p>
          <a:p>
            <a:pPr algn="just">
              <a:lnSpc>
                <a:spcPct val="120000"/>
              </a:lnSpc>
              <a:buSzPct val="80000"/>
              <a:buFont typeface="Arial" pitchFamily="34" charset="0"/>
              <a:buChar char="•"/>
            </a:pPr>
            <a:r>
              <a:rPr lang="en-US" b="1" dirty="0" smtClean="0">
                <a:solidFill>
                  <a:srgbClr val="00B050"/>
                </a:solidFill>
              </a:rPr>
              <a:t>Bone marrow </a:t>
            </a:r>
            <a:r>
              <a:rPr lang="en-US" b="1" dirty="0" err="1" smtClean="0">
                <a:solidFill>
                  <a:srgbClr val="00B050"/>
                </a:solidFill>
              </a:rPr>
              <a:t>stromal</a:t>
            </a:r>
            <a:r>
              <a:rPr lang="en-US" b="1" dirty="0" smtClean="0">
                <a:solidFill>
                  <a:srgbClr val="00B050"/>
                </a:solidFill>
              </a:rPr>
              <a:t> cell antigen 1 [BST1], </a:t>
            </a:r>
          </a:p>
          <a:p>
            <a:pPr algn="just">
              <a:lnSpc>
                <a:spcPct val="120000"/>
              </a:lnSpc>
              <a:buSzPct val="80000"/>
              <a:buFont typeface="Arial" pitchFamily="34" charset="0"/>
              <a:buChar char="•"/>
            </a:pPr>
            <a:r>
              <a:rPr lang="en-US" b="1" dirty="0" err="1" smtClean="0">
                <a:solidFill>
                  <a:srgbClr val="00B050"/>
                </a:solidFill>
              </a:rPr>
              <a:t>Apolipoprotein</a:t>
            </a:r>
            <a:r>
              <a:rPr lang="en-US" b="1" dirty="0" smtClean="0">
                <a:solidFill>
                  <a:srgbClr val="00B050"/>
                </a:solidFill>
              </a:rPr>
              <a:t> B [APOB]) </a:t>
            </a:r>
          </a:p>
          <a:p>
            <a:pPr algn="just">
              <a:lnSpc>
                <a:spcPct val="120000"/>
              </a:lnSpc>
              <a:buSzPct val="80000"/>
            </a:pPr>
            <a:endParaRPr lang="en-US" b="1" dirty="0" smtClean="0">
              <a:solidFill>
                <a:srgbClr val="0070C0"/>
              </a:solidFill>
            </a:endParaRPr>
          </a:p>
        </p:txBody>
      </p:sp>
      <p:sp>
        <p:nvSpPr>
          <p:cNvPr id="6" name="Text Box 7"/>
          <p:cNvSpPr txBox="1">
            <a:spLocks noChangeArrowheads="1"/>
          </p:cNvSpPr>
          <p:nvPr/>
        </p:nvSpPr>
        <p:spPr bwMode="auto">
          <a:xfrm>
            <a:off x="4355976" y="1556792"/>
            <a:ext cx="3888432" cy="3748719"/>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70C0"/>
                </a:solidFill>
              </a:rPr>
              <a:t>Control of cell growth: </a:t>
            </a:r>
          </a:p>
          <a:p>
            <a:pPr algn="just">
              <a:lnSpc>
                <a:spcPct val="120000"/>
              </a:lnSpc>
              <a:buSzPct val="80000"/>
              <a:buFont typeface="Arial" pitchFamily="34" charset="0"/>
              <a:buChar char="•"/>
            </a:pPr>
            <a:r>
              <a:rPr lang="en-US" b="1" dirty="0" smtClean="0">
                <a:solidFill>
                  <a:srgbClr val="FF0000"/>
                </a:solidFill>
              </a:rPr>
              <a:t>ALOX15, protein tyrosine </a:t>
            </a:r>
            <a:r>
              <a:rPr lang="en-US" b="1" dirty="0" err="1" smtClean="0">
                <a:solidFill>
                  <a:srgbClr val="FF0000"/>
                </a:solidFill>
              </a:rPr>
              <a:t>phosphatase</a:t>
            </a:r>
            <a:r>
              <a:rPr lang="en-US" b="1" dirty="0" smtClean="0">
                <a:solidFill>
                  <a:srgbClr val="FF0000"/>
                </a:solidFill>
              </a:rPr>
              <a:t> [PTP] </a:t>
            </a:r>
          </a:p>
          <a:p>
            <a:pPr algn="just">
              <a:lnSpc>
                <a:spcPct val="120000"/>
              </a:lnSpc>
              <a:buSzPct val="80000"/>
              <a:buFont typeface="Arial" pitchFamily="34" charset="0"/>
              <a:buChar char="•"/>
            </a:pPr>
            <a:r>
              <a:rPr lang="en-US" b="1" dirty="0" smtClean="0">
                <a:solidFill>
                  <a:srgbClr val="FF0000"/>
                </a:solidFill>
              </a:rPr>
              <a:t>RAB4A, member RAS </a:t>
            </a:r>
            <a:r>
              <a:rPr lang="en-US" b="1" dirty="0" err="1" smtClean="0">
                <a:solidFill>
                  <a:srgbClr val="FF0000"/>
                </a:solidFill>
              </a:rPr>
              <a:t>oncogene</a:t>
            </a:r>
            <a:r>
              <a:rPr lang="en-US" b="1" dirty="0" smtClean="0">
                <a:solidFill>
                  <a:srgbClr val="FF0000"/>
                </a:solidFill>
              </a:rPr>
              <a:t> family [RAB4A]).</a:t>
            </a:r>
          </a:p>
          <a:p>
            <a:pPr algn="just">
              <a:lnSpc>
                <a:spcPct val="120000"/>
              </a:lnSpc>
              <a:buSzPct val="80000"/>
              <a:buFont typeface="Arial" pitchFamily="34" charset="0"/>
              <a:buChar char="•"/>
            </a:pPr>
            <a:r>
              <a:rPr lang="en-US" b="1" dirty="0" err="1" smtClean="0">
                <a:solidFill>
                  <a:srgbClr val="00B050"/>
                </a:solidFill>
              </a:rPr>
              <a:t>Cyclin</a:t>
            </a:r>
            <a:r>
              <a:rPr lang="en-US" b="1" dirty="0" smtClean="0">
                <a:solidFill>
                  <a:srgbClr val="00B050"/>
                </a:solidFill>
              </a:rPr>
              <a:t>-dependent </a:t>
            </a:r>
            <a:r>
              <a:rPr lang="en-US" b="1" dirty="0" err="1" smtClean="0">
                <a:solidFill>
                  <a:srgbClr val="00B050"/>
                </a:solidFill>
              </a:rPr>
              <a:t>kinase</a:t>
            </a:r>
            <a:r>
              <a:rPr lang="en-US" b="1" dirty="0" smtClean="0">
                <a:solidFill>
                  <a:srgbClr val="00B050"/>
                </a:solidFill>
              </a:rPr>
              <a:t> inhibitors (p21, p27, p57, p19) </a:t>
            </a:r>
          </a:p>
          <a:p>
            <a:pPr algn="just">
              <a:lnSpc>
                <a:spcPct val="120000"/>
              </a:lnSpc>
              <a:buSzPct val="80000"/>
              <a:buFont typeface="Arial" pitchFamily="34" charset="0"/>
              <a:buChar char="•"/>
            </a:pPr>
            <a:r>
              <a:rPr lang="en-US" b="1" dirty="0" smtClean="0">
                <a:solidFill>
                  <a:srgbClr val="00B050"/>
                </a:solidFill>
              </a:rPr>
              <a:t>Growth arrest-specific proteins</a:t>
            </a:r>
          </a:p>
          <a:p>
            <a:pPr algn="just">
              <a:lnSpc>
                <a:spcPct val="120000"/>
              </a:lnSpc>
              <a:buSzPct val="80000"/>
            </a:pPr>
            <a:endParaRPr lang="en-US" b="1" dirty="0" smtClean="0">
              <a:solidFill>
                <a:srgbClr val="0070C0"/>
              </a:solidFill>
            </a:endParaRPr>
          </a:p>
          <a:p>
            <a:pPr algn="just">
              <a:lnSpc>
                <a:spcPct val="120000"/>
              </a:lnSpc>
              <a:buSzPct val="80000"/>
            </a:pPr>
            <a:r>
              <a:rPr lang="en-US" b="1" dirty="0" smtClean="0">
                <a:solidFill>
                  <a:srgbClr val="0070C0"/>
                </a:solidFill>
              </a:rPr>
              <a:t>Angiogenesis</a:t>
            </a:r>
          </a:p>
          <a:p>
            <a:pPr algn="just">
              <a:lnSpc>
                <a:spcPct val="120000"/>
              </a:lnSpc>
              <a:buSzPct val="80000"/>
              <a:buFont typeface="Arial" pitchFamily="34" charset="0"/>
              <a:buChar char="•"/>
            </a:pPr>
            <a:r>
              <a:rPr lang="en-US" b="1" dirty="0" smtClean="0">
                <a:solidFill>
                  <a:srgbClr val="FF0000"/>
                </a:solidFill>
              </a:rPr>
              <a:t>Vascular endothelial growth factor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00606" y="-27384"/>
            <a:ext cx="7030065" cy="830997"/>
          </a:xfrm>
          <a:prstGeom prst="rect">
            <a:avLst/>
          </a:prstGeom>
          <a:noFill/>
          <a:ln w="28575">
            <a:noFill/>
            <a:miter lim="800000"/>
            <a:headEnd/>
            <a:tailEnd/>
          </a:ln>
          <a:effectLst/>
        </p:spPr>
        <p:txBody>
          <a:bodyPr wrap="none">
            <a:spAutoFit/>
          </a:bodyPr>
          <a:lstStyle/>
          <a:p>
            <a:pPr algn="ctr"/>
            <a:r>
              <a:rPr lang="en-US" sz="2400" b="1" dirty="0" smtClean="0"/>
              <a:t>Phenotypic changes induced by omega-3 FAs through </a:t>
            </a:r>
          </a:p>
          <a:p>
            <a:pPr algn="ctr"/>
            <a:r>
              <a:rPr lang="en-US" sz="2400" b="1" dirty="0" smtClean="0"/>
              <a:t>modulation of gene transcription</a:t>
            </a:r>
            <a:endParaRPr lang="el-GR" sz="2400" b="1" dirty="0">
              <a:latin typeface="+mn-lt"/>
            </a:endParaRPr>
          </a:p>
        </p:txBody>
      </p:sp>
      <p:sp>
        <p:nvSpPr>
          <p:cNvPr id="3" name="Text Box 7"/>
          <p:cNvSpPr txBox="1">
            <a:spLocks noChangeArrowheads="1"/>
          </p:cNvSpPr>
          <p:nvPr/>
        </p:nvSpPr>
        <p:spPr bwMode="auto">
          <a:xfrm>
            <a:off x="35496" y="1010230"/>
            <a:ext cx="8424936" cy="402546"/>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b="1" dirty="0" smtClean="0"/>
              <a:t>Apoptosis</a:t>
            </a:r>
            <a:endParaRPr lang="el-GR" sz="1800" b="1" dirty="0" smtClean="0"/>
          </a:p>
        </p:txBody>
      </p:sp>
      <p:pic>
        <p:nvPicPr>
          <p:cNvPr id="132098" name="Picture 2" descr="http://clincancerres.aacrjournals.org/content/12/8/2390/F1.large.jpg">
            <a:hlinkClick r:id="rId3"/>
          </p:cNvPr>
          <p:cNvPicPr>
            <a:picLocks noChangeAspect="1" noChangeArrowheads="1"/>
          </p:cNvPicPr>
          <p:nvPr/>
        </p:nvPicPr>
        <p:blipFill>
          <a:blip r:embed="rId4" cstate="print"/>
          <a:srcRect/>
          <a:stretch>
            <a:fillRect/>
          </a:stretch>
        </p:blipFill>
        <p:spPr bwMode="auto">
          <a:xfrm>
            <a:off x="1187624" y="1484784"/>
            <a:ext cx="5312433" cy="5373216"/>
          </a:xfrm>
          <a:prstGeom prst="rect">
            <a:avLst/>
          </a:prstGeom>
          <a:noFill/>
        </p:spPr>
      </p:pic>
      <p:sp>
        <p:nvSpPr>
          <p:cNvPr id="5" name="Oval 4"/>
          <p:cNvSpPr/>
          <p:nvPr/>
        </p:nvSpPr>
        <p:spPr>
          <a:xfrm>
            <a:off x="3563888" y="3356992"/>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5749010" cy="461665"/>
          </a:xfrm>
          <a:prstGeom prst="rect">
            <a:avLst/>
          </a:prstGeom>
        </p:spPr>
        <p:txBody>
          <a:bodyPr wrap="none">
            <a:spAutoFit/>
          </a:bodyPr>
          <a:lstStyle/>
          <a:p>
            <a:r>
              <a:rPr lang="en-US" sz="2400" b="1" dirty="0" err="1" smtClean="0"/>
              <a:t>Nutrigenomics</a:t>
            </a:r>
            <a:r>
              <a:rPr lang="en-US" sz="2400" b="1" dirty="0" smtClean="0"/>
              <a:t> of PUFA Bioactive Mediators</a:t>
            </a:r>
            <a:endParaRPr lang="el-GR" sz="2400" b="1" dirty="0"/>
          </a:p>
        </p:txBody>
      </p:sp>
      <p:pic>
        <p:nvPicPr>
          <p:cNvPr id="219139" name="Picture 3"/>
          <p:cNvPicPr>
            <a:picLocks noChangeAspect="1" noChangeArrowheads="1"/>
          </p:cNvPicPr>
          <p:nvPr/>
        </p:nvPicPr>
        <p:blipFill>
          <a:blip r:embed="rId3" cstate="print"/>
          <a:srcRect/>
          <a:stretch>
            <a:fillRect/>
          </a:stretch>
        </p:blipFill>
        <p:spPr bwMode="auto">
          <a:xfrm>
            <a:off x="1691680" y="3410630"/>
            <a:ext cx="4791844" cy="3447370"/>
          </a:xfrm>
          <a:prstGeom prst="rect">
            <a:avLst/>
          </a:prstGeom>
          <a:noFill/>
          <a:ln w="9525">
            <a:noFill/>
            <a:miter lim="800000"/>
            <a:headEnd/>
            <a:tailEnd/>
          </a:ln>
        </p:spPr>
      </p:pic>
      <p:pic>
        <p:nvPicPr>
          <p:cNvPr id="219140" name="Picture 4"/>
          <p:cNvPicPr>
            <a:picLocks noChangeAspect="1" noChangeArrowheads="1"/>
          </p:cNvPicPr>
          <p:nvPr/>
        </p:nvPicPr>
        <p:blipFill>
          <a:blip r:embed="rId4" cstate="print"/>
          <a:srcRect/>
          <a:stretch>
            <a:fillRect/>
          </a:stretch>
        </p:blipFill>
        <p:spPr bwMode="auto">
          <a:xfrm>
            <a:off x="1403648" y="1196752"/>
            <a:ext cx="5209622" cy="1872208"/>
          </a:xfrm>
          <a:prstGeom prst="rect">
            <a:avLst/>
          </a:prstGeom>
          <a:noFill/>
          <a:ln w="9525">
            <a:noFill/>
            <a:miter lim="800000"/>
            <a:headEnd/>
            <a:tailEnd/>
          </a:ln>
        </p:spPr>
      </p:pic>
      <p:sp>
        <p:nvSpPr>
          <p:cNvPr id="6" name="Rectangle 5"/>
          <p:cNvSpPr/>
          <p:nvPr/>
        </p:nvSpPr>
        <p:spPr>
          <a:xfrm>
            <a:off x="1331640" y="1124744"/>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1"/>
          <p:cNvSpPr>
            <a:spLocks noChangeArrowheads="1"/>
          </p:cNvSpPr>
          <p:nvPr/>
        </p:nvSpPr>
        <p:spPr bwMode="auto">
          <a:xfrm>
            <a:off x="1043608" y="130324"/>
            <a:ext cx="6624736"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Times New Roman" pitchFamily="18" charset="0"/>
              </a:rPr>
              <a:t>Postprandial intervention studies</a:t>
            </a:r>
            <a:r>
              <a:rPr kumimoji="0" lang="en-US" sz="2800" b="1" i="0" u="none" strike="noStrike" cap="none" normalizeH="0" dirty="0" smtClean="0">
                <a:ln>
                  <a:noFill/>
                </a:ln>
                <a:effectLst/>
                <a:ea typeface="Times New Roman" pitchFamily="18" charset="0"/>
                <a:cs typeface="Times New Roman" pitchFamily="18" charset="0"/>
              </a:rPr>
              <a:t> (1)</a:t>
            </a:r>
            <a:endParaRPr kumimoji="0" lang="en-US" sz="2800" b="1" i="0" u="none" strike="noStrike" cap="none" normalizeH="0" baseline="0" dirty="0" smtClean="0">
              <a:ln>
                <a:noFill/>
              </a:ln>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cs typeface="Arial" pitchFamily="34" charset="0"/>
            </a:endParaRPr>
          </a:p>
        </p:txBody>
      </p:sp>
      <p:pic>
        <p:nvPicPr>
          <p:cNvPr id="221186" name="Picture 2"/>
          <p:cNvPicPr>
            <a:picLocks noChangeAspect="1" noChangeArrowheads="1"/>
          </p:cNvPicPr>
          <p:nvPr/>
        </p:nvPicPr>
        <p:blipFill>
          <a:blip r:embed="rId3" cstate="print"/>
          <a:srcRect/>
          <a:stretch>
            <a:fillRect/>
          </a:stretch>
        </p:blipFill>
        <p:spPr bwMode="auto">
          <a:xfrm>
            <a:off x="482019" y="1179959"/>
            <a:ext cx="7906405" cy="505735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1"/>
          <p:cNvSpPr>
            <a:spLocks noChangeArrowheads="1"/>
          </p:cNvSpPr>
          <p:nvPr/>
        </p:nvSpPr>
        <p:spPr bwMode="auto">
          <a:xfrm>
            <a:off x="1043608" y="130324"/>
            <a:ext cx="5688632"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Times New Roman" pitchFamily="18" charset="0"/>
              </a:rPr>
              <a:t>Postprandial intervention studies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cs typeface="Arial" pitchFamily="34" charset="0"/>
            </a:endParaRPr>
          </a:p>
        </p:txBody>
      </p:sp>
      <p:sp>
        <p:nvSpPr>
          <p:cNvPr id="4" name="Text Box 7"/>
          <p:cNvSpPr txBox="1">
            <a:spLocks noChangeArrowheads="1"/>
          </p:cNvSpPr>
          <p:nvPr/>
        </p:nvSpPr>
        <p:spPr bwMode="auto">
          <a:xfrm>
            <a:off x="35496" y="1010230"/>
            <a:ext cx="8424936" cy="5262979"/>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sz="2000" b="1" dirty="0" smtClean="0">
                <a:solidFill>
                  <a:schemeClr val="accent5">
                    <a:lumMod val="50000"/>
                  </a:schemeClr>
                </a:solidFill>
              </a:rPr>
              <a:t>Depending on the length of the intervention expression of other genes and pathways are affected. </a:t>
            </a:r>
          </a:p>
          <a:p>
            <a:pPr algn="just">
              <a:lnSpc>
                <a:spcPct val="120000"/>
              </a:lnSpc>
              <a:buSzPct val="80000"/>
            </a:pPr>
            <a:endParaRPr lang="en-US" sz="2000" b="1" dirty="0" smtClean="0">
              <a:solidFill>
                <a:schemeClr val="accent5">
                  <a:lumMod val="50000"/>
                </a:schemeClr>
              </a:solidFill>
            </a:endParaRPr>
          </a:p>
          <a:p>
            <a:pPr algn="just">
              <a:lnSpc>
                <a:spcPct val="120000"/>
              </a:lnSpc>
              <a:buSzPct val="80000"/>
            </a:pPr>
            <a:r>
              <a:rPr lang="en-US" sz="2000" b="1" dirty="0" smtClean="0">
                <a:solidFill>
                  <a:schemeClr val="accent5">
                    <a:lumMod val="50000"/>
                  </a:schemeClr>
                </a:solidFill>
              </a:rPr>
              <a:t>900 genes specifically changed by n _ 3 PUFA in the long-term study and the 291 genes in the postprandial study, 29 genes were changed upon n _ 3 PUFA in both studies. </a:t>
            </a:r>
          </a:p>
          <a:p>
            <a:pPr algn="just">
              <a:lnSpc>
                <a:spcPct val="120000"/>
              </a:lnSpc>
              <a:buSzPct val="80000"/>
            </a:pPr>
            <a:endParaRPr lang="en-US" sz="2000" b="1" dirty="0" smtClean="0">
              <a:solidFill>
                <a:schemeClr val="accent5">
                  <a:lumMod val="50000"/>
                </a:schemeClr>
              </a:solidFill>
            </a:endParaRPr>
          </a:p>
          <a:p>
            <a:pPr algn="just">
              <a:lnSpc>
                <a:spcPct val="120000"/>
              </a:lnSpc>
              <a:buSzPct val="80000"/>
            </a:pPr>
            <a:r>
              <a:rPr lang="en-US" sz="2000" b="1" dirty="0" smtClean="0">
                <a:solidFill>
                  <a:schemeClr val="accent5">
                    <a:lumMod val="50000"/>
                  </a:schemeClr>
                </a:solidFill>
              </a:rPr>
              <a:t>The expression of the larger part of the genes (19 genes) are changed in the same direction and may reflect the overall effects of fish oil consumption. The expression of the remaining 10 genes is changed in the opposite direction. </a:t>
            </a:r>
          </a:p>
          <a:p>
            <a:pPr algn="just">
              <a:lnSpc>
                <a:spcPct val="120000"/>
              </a:lnSpc>
              <a:buSzPct val="80000"/>
            </a:pPr>
            <a:endParaRPr lang="en-US" sz="2000" b="1" dirty="0" smtClean="0">
              <a:solidFill>
                <a:schemeClr val="accent5">
                  <a:lumMod val="50000"/>
                </a:schemeClr>
              </a:solidFill>
            </a:endParaRPr>
          </a:p>
          <a:p>
            <a:pPr algn="just">
              <a:lnSpc>
                <a:spcPct val="120000"/>
              </a:lnSpc>
              <a:buSzPct val="80000"/>
            </a:pPr>
            <a:r>
              <a:rPr lang="en-US" sz="2000" b="1" dirty="0" smtClean="0">
                <a:solidFill>
                  <a:schemeClr val="accent5">
                    <a:lumMod val="50000"/>
                  </a:schemeClr>
                </a:solidFill>
              </a:rPr>
              <a:t>Acute postprandial studies lead to short term direct effects of fatty acids on transcription whereas long-term intervention with daily consumption will lead to more systemic effects that still can be monitored in PBMCs.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16809" y="116632"/>
            <a:ext cx="2463303" cy="584775"/>
          </a:xfrm>
          <a:prstGeom prst="rect">
            <a:avLst/>
          </a:prstGeom>
          <a:noFill/>
          <a:ln w="28575">
            <a:noFill/>
            <a:miter lim="800000"/>
            <a:headEnd/>
            <a:tailEnd/>
          </a:ln>
          <a:effectLst/>
        </p:spPr>
        <p:txBody>
          <a:bodyPr wrap="none">
            <a:spAutoFit/>
          </a:bodyPr>
          <a:lstStyle/>
          <a:p>
            <a:pPr algn="ctr"/>
            <a:r>
              <a:rPr lang="en-US" sz="3200" b="1" dirty="0" err="1" smtClean="0"/>
              <a:t>Nutrigenetics</a:t>
            </a:r>
            <a:endParaRPr lang="el-GR" sz="3200" b="1" dirty="0">
              <a:latin typeface="+mn-lt"/>
            </a:endParaRPr>
          </a:p>
        </p:txBody>
      </p:sp>
      <p:sp>
        <p:nvSpPr>
          <p:cNvPr id="3" name="Text Box 7"/>
          <p:cNvSpPr txBox="1">
            <a:spLocks noChangeArrowheads="1"/>
          </p:cNvSpPr>
          <p:nvPr/>
        </p:nvSpPr>
        <p:spPr bwMode="auto">
          <a:xfrm>
            <a:off x="35496" y="1010230"/>
            <a:ext cx="8424936" cy="5410712"/>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just">
              <a:lnSpc>
                <a:spcPct val="120000"/>
              </a:lnSpc>
              <a:buSzPct val="80000"/>
            </a:pPr>
            <a:r>
              <a:rPr lang="en-US" sz="2400" b="1" dirty="0" smtClean="0">
                <a:solidFill>
                  <a:schemeClr val="accent5">
                    <a:lumMod val="50000"/>
                  </a:schemeClr>
                </a:solidFill>
              </a:rPr>
              <a:t>Predicting individual response to nutrients </a:t>
            </a:r>
            <a:r>
              <a:rPr lang="en-US" sz="2400" b="1" dirty="0" smtClean="0">
                <a:solidFill>
                  <a:schemeClr val="accent5">
                    <a:lumMod val="50000"/>
                  </a:schemeClr>
                </a:solidFill>
                <a:sym typeface="Wingdings" pitchFamily="2" charset="2"/>
              </a:rPr>
              <a:t> </a:t>
            </a:r>
            <a:r>
              <a:rPr lang="en-US" sz="2400" b="1" dirty="0" smtClean="0">
                <a:solidFill>
                  <a:schemeClr val="accent5">
                    <a:lumMod val="50000"/>
                  </a:schemeClr>
                </a:solidFill>
              </a:rPr>
              <a:t>personalized nutrition</a:t>
            </a:r>
          </a:p>
          <a:p>
            <a:pPr algn="just">
              <a:lnSpc>
                <a:spcPct val="120000"/>
              </a:lnSpc>
              <a:buSzPct val="80000"/>
            </a:pPr>
            <a:endParaRPr lang="en-US" sz="2400" b="1" dirty="0" smtClean="0"/>
          </a:p>
          <a:p>
            <a:pPr algn="just">
              <a:lnSpc>
                <a:spcPct val="120000"/>
              </a:lnSpc>
              <a:buSzPct val="80000"/>
            </a:pPr>
            <a:r>
              <a:rPr lang="en-US" sz="2400" b="1" dirty="0" smtClean="0">
                <a:solidFill>
                  <a:schemeClr val="accent5">
                    <a:lumMod val="50000"/>
                  </a:schemeClr>
                </a:solidFill>
              </a:rPr>
              <a:t>Phenotypic variability is based on </a:t>
            </a:r>
            <a:r>
              <a:rPr lang="en-US" sz="2400" b="1" dirty="0" err="1" smtClean="0">
                <a:solidFill>
                  <a:schemeClr val="accent5">
                    <a:lumMod val="50000"/>
                  </a:schemeClr>
                </a:solidFill>
              </a:rPr>
              <a:t>interindividual</a:t>
            </a:r>
            <a:r>
              <a:rPr lang="en-US" sz="2400" b="1" dirty="0" smtClean="0">
                <a:solidFill>
                  <a:schemeClr val="accent5">
                    <a:lumMod val="50000"/>
                  </a:schemeClr>
                </a:solidFill>
              </a:rPr>
              <a:t> genetic variation</a:t>
            </a:r>
          </a:p>
          <a:p>
            <a:pPr algn="just">
              <a:lnSpc>
                <a:spcPct val="120000"/>
              </a:lnSpc>
              <a:buSzPct val="80000"/>
            </a:pPr>
            <a:r>
              <a:rPr lang="en-US" sz="2400" b="1" dirty="0" smtClean="0"/>
              <a:t>	</a:t>
            </a:r>
            <a:r>
              <a:rPr lang="en-US" sz="2400" b="1" dirty="0" smtClean="0">
                <a:solidFill>
                  <a:srgbClr val="0070C0"/>
                </a:solidFill>
              </a:rPr>
              <a:t>Qualitative:</a:t>
            </a:r>
            <a:r>
              <a:rPr lang="en-US" sz="2400" b="1" dirty="0" smtClean="0"/>
              <a:t> affect the regulatory region of a gene (</a:t>
            </a:r>
            <a:r>
              <a:rPr lang="en-US" sz="2400" b="1" dirty="0" err="1" smtClean="0"/>
              <a:t>i.e.,the</a:t>
            </a:r>
            <a:r>
              <a:rPr lang="en-US" sz="2400" b="1" dirty="0" smtClean="0"/>
              <a:t> </a:t>
            </a:r>
          </a:p>
          <a:p>
            <a:pPr algn="just">
              <a:lnSpc>
                <a:spcPct val="120000"/>
              </a:lnSpc>
              <a:buSzPct val="80000"/>
            </a:pPr>
            <a:r>
              <a:rPr lang="en-US" sz="2400" b="1" dirty="0" smtClean="0"/>
              <a:t>	promoter region) or the coding/</a:t>
            </a:r>
            <a:r>
              <a:rPr lang="en-US" sz="2400" b="1" dirty="0" err="1" smtClean="0"/>
              <a:t>noncoding</a:t>
            </a:r>
            <a:r>
              <a:rPr lang="en-US" sz="2400" b="1" dirty="0" smtClean="0"/>
              <a:t> sequences </a:t>
            </a:r>
          </a:p>
          <a:p>
            <a:pPr algn="just">
              <a:lnSpc>
                <a:spcPct val="120000"/>
              </a:lnSpc>
              <a:buSzPct val="80000"/>
            </a:pPr>
            <a:r>
              <a:rPr lang="en-US" sz="2400" b="1" dirty="0" smtClean="0"/>
              <a:t>	</a:t>
            </a:r>
            <a:r>
              <a:rPr lang="en-US" sz="2400" b="1" dirty="0" smtClean="0">
                <a:solidFill>
                  <a:srgbClr val="0070C0"/>
                </a:solidFill>
              </a:rPr>
              <a:t>Quantitative:</a:t>
            </a:r>
            <a:r>
              <a:rPr lang="en-US" sz="2400" b="1" dirty="0" smtClean="0"/>
              <a:t> affect the level of expression. </a:t>
            </a:r>
          </a:p>
          <a:p>
            <a:pPr algn="just">
              <a:lnSpc>
                <a:spcPct val="120000"/>
              </a:lnSpc>
              <a:buSzPct val="80000"/>
            </a:pPr>
            <a:endParaRPr lang="en-US" sz="2400" b="1" dirty="0" smtClean="0"/>
          </a:p>
          <a:p>
            <a:pPr algn="just">
              <a:lnSpc>
                <a:spcPct val="120000"/>
              </a:lnSpc>
              <a:buSzPct val="80000"/>
            </a:pPr>
            <a:r>
              <a:rPr lang="en-US" sz="2400" b="1" dirty="0" smtClean="0"/>
              <a:t>Individual genotypic variations can alter:</a:t>
            </a:r>
          </a:p>
          <a:p>
            <a:pPr algn="just">
              <a:lnSpc>
                <a:spcPct val="120000"/>
              </a:lnSpc>
              <a:buSzPct val="80000"/>
            </a:pPr>
            <a:r>
              <a:rPr lang="en-US" sz="2400" b="1" dirty="0" smtClean="0"/>
              <a:t>	</a:t>
            </a:r>
            <a:r>
              <a:rPr lang="en-US" sz="2400" b="1" dirty="0" smtClean="0">
                <a:solidFill>
                  <a:srgbClr val="0070C0"/>
                </a:solidFill>
              </a:rPr>
              <a:t>nutrient metabolism </a:t>
            </a:r>
          </a:p>
          <a:p>
            <a:pPr algn="just">
              <a:lnSpc>
                <a:spcPct val="120000"/>
              </a:lnSpc>
              <a:buSzPct val="80000"/>
            </a:pPr>
            <a:r>
              <a:rPr lang="en-US" sz="2400" b="1" dirty="0" smtClean="0">
                <a:solidFill>
                  <a:srgbClr val="0070C0"/>
                </a:solidFill>
              </a:rPr>
              <a:t>	the biological effects of nutrients </a:t>
            </a:r>
            <a:endParaRPr lang="el-GR" sz="2400" b="1" dirty="0" smtClean="0">
              <a:solidFill>
                <a:srgbClr val="0070C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70995" y="116632"/>
            <a:ext cx="5154937" cy="584775"/>
          </a:xfrm>
          <a:prstGeom prst="rect">
            <a:avLst/>
          </a:prstGeom>
          <a:noFill/>
          <a:ln w="28575">
            <a:noFill/>
            <a:miter lim="800000"/>
            <a:headEnd/>
            <a:tailEnd/>
          </a:ln>
          <a:effectLst/>
        </p:spPr>
        <p:txBody>
          <a:bodyPr wrap="none">
            <a:spAutoFit/>
          </a:bodyPr>
          <a:lstStyle/>
          <a:p>
            <a:pPr algn="ctr"/>
            <a:r>
              <a:rPr lang="en-US" sz="3200" b="1" dirty="0" err="1" smtClean="0"/>
              <a:t>Nutrigenetics</a:t>
            </a:r>
            <a:r>
              <a:rPr lang="en-US" sz="3200" b="1" dirty="0" smtClean="0"/>
              <a:t> of omega-3 FAs</a:t>
            </a:r>
            <a:endParaRPr lang="el-GR" sz="3200" b="1" dirty="0">
              <a:latin typeface="+mn-lt"/>
            </a:endParaRPr>
          </a:p>
        </p:txBody>
      </p:sp>
      <p:sp>
        <p:nvSpPr>
          <p:cNvPr id="3" name="Text Box 7"/>
          <p:cNvSpPr txBox="1">
            <a:spLocks noChangeArrowheads="1"/>
          </p:cNvSpPr>
          <p:nvPr/>
        </p:nvSpPr>
        <p:spPr bwMode="auto">
          <a:xfrm>
            <a:off x="4499992" y="2060848"/>
            <a:ext cx="3096344" cy="1865126"/>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wrap="square">
            <a:spAutoFit/>
          </a:bodyPr>
          <a:lstStyle/>
          <a:p>
            <a:pPr algn="just">
              <a:lnSpc>
                <a:spcPct val="120000"/>
              </a:lnSpc>
              <a:buSzPct val="80000"/>
            </a:pPr>
            <a:r>
              <a:rPr lang="en-US" sz="2400" b="1" dirty="0" smtClean="0">
                <a:solidFill>
                  <a:srgbClr val="0070C0"/>
                </a:solidFill>
              </a:rPr>
              <a:t>Genetic polymorphisms affecting the biological actions of omega-3 FAs</a:t>
            </a:r>
            <a:endParaRPr lang="el-GR" sz="2400" b="1" dirty="0" smtClean="0">
              <a:solidFill>
                <a:srgbClr val="0070C0"/>
              </a:solidFill>
            </a:endParaRPr>
          </a:p>
        </p:txBody>
      </p:sp>
      <p:sp>
        <p:nvSpPr>
          <p:cNvPr id="4" name="Text Box 7"/>
          <p:cNvSpPr txBox="1">
            <a:spLocks noChangeArrowheads="1"/>
          </p:cNvSpPr>
          <p:nvPr/>
        </p:nvSpPr>
        <p:spPr bwMode="auto">
          <a:xfrm>
            <a:off x="827584" y="2060848"/>
            <a:ext cx="3420888" cy="1835567"/>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square">
            <a:spAutoFit/>
          </a:bodyPr>
          <a:lstStyle/>
          <a:p>
            <a:pPr algn="just">
              <a:lnSpc>
                <a:spcPct val="120000"/>
              </a:lnSpc>
              <a:buSzPct val="80000"/>
            </a:pPr>
            <a:r>
              <a:rPr lang="en-US" sz="2400" b="1" dirty="0" smtClean="0">
                <a:solidFill>
                  <a:srgbClr val="0070C0"/>
                </a:solidFill>
              </a:rPr>
              <a:t>Genetic polymorphisms affecting omega-3 metabolism</a:t>
            </a:r>
          </a:p>
          <a:p>
            <a:pPr algn="just">
              <a:lnSpc>
                <a:spcPct val="120000"/>
              </a:lnSpc>
              <a:buSzPct val="80000"/>
            </a:pPr>
            <a:endParaRPr lang="en-US" sz="2400" b="1" dirty="0" smtClean="0">
              <a:solidFill>
                <a:srgbClr val="0070C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11414" y="1052736"/>
            <a:ext cx="8121026" cy="5589240"/>
          </a:xfrm>
          <a:prstGeom prst="rect">
            <a:avLst/>
          </a:prstGeom>
          <a:noFill/>
          <a:ln w="9525">
            <a:noFill/>
            <a:miter lim="800000"/>
            <a:headEnd/>
            <a:tailEnd/>
          </a:ln>
        </p:spPr>
      </p:pic>
      <p:sp>
        <p:nvSpPr>
          <p:cNvPr id="3" name="Text Box 4"/>
          <p:cNvSpPr txBox="1">
            <a:spLocks noChangeArrowheads="1"/>
          </p:cNvSpPr>
          <p:nvPr/>
        </p:nvSpPr>
        <p:spPr bwMode="auto">
          <a:xfrm>
            <a:off x="1731565" y="-27384"/>
            <a:ext cx="5393271" cy="954107"/>
          </a:xfrm>
          <a:prstGeom prst="rect">
            <a:avLst/>
          </a:prstGeom>
          <a:noFill/>
          <a:ln w="28575">
            <a:noFill/>
            <a:miter lim="800000"/>
            <a:headEnd/>
            <a:tailEnd/>
          </a:ln>
          <a:effectLst/>
        </p:spPr>
        <p:txBody>
          <a:bodyPr wrap="none">
            <a:spAutoFit/>
          </a:bodyPr>
          <a:lstStyle/>
          <a:p>
            <a:pPr algn="ctr"/>
            <a:r>
              <a:rPr lang="en-US" sz="2800" b="1" dirty="0" smtClean="0"/>
              <a:t>Genetic polymorphisms affecting </a:t>
            </a:r>
          </a:p>
          <a:p>
            <a:pPr algn="ctr"/>
            <a:r>
              <a:rPr lang="en-US" sz="2800" b="1" dirty="0" smtClean="0"/>
              <a:t>omega-3 metabolism and levels (1)</a:t>
            </a:r>
          </a:p>
        </p:txBody>
      </p:sp>
      <p:sp>
        <p:nvSpPr>
          <p:cNvPr id="4" name="Rectangle 3"/>
          <p:cNvSpPr/>
          <p:nvPr/>
        </p:nvSpPr>
        <p:spPr>
          <a:xfrm>
            <a:off x="3851920" y="2420888"/>
            <a:ext cx="20882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3851920" y="4149080"/>
            <a:ext cx="20882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Arrow Connector 6"/>
          <p:cNvCxnSpPr/>
          <p:nvPr/>
        </p:nvCxnSpPr>
        <p:spPr>
          <a:xfrm>
            <a:off x="1763688" y="4005064"/>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03648" y="3645024"/>
            <a:ext cx="740203" cy="369332"/>
          </a:xfrm>
          <a:prstGeom prst="rect">
            <a:avLst/>
          </a:prstGeom>
          <a:noFill/>
          <a:ln>
            <a:solidFill>
              <a:srgbClr val="FF0000"/>
            </a:solidFill>
          </a:ln>
        </p:spPr>
        <p:txBody>
          <a:bodyPr wrap="none" rtlCol="0">
            <a:spAutoFit/>
          </a:bodyPr>
          <a:lstStyle/>
          <a:p>
            <a:r>
              <a:rPr lang="en-US" b="1" dirty="0" smtClean="0"/>
              <a:t>5-LOX</a:t>
            </a:r>
            <a:endParaRPr lang="el-GR" b="1" dirty="0"/>
          </a:p>
        </p:txBody>
      </p:sp>
      <p:sp>
        <p:nvSpPr>
          <p:cNvPr id="10" name="TextBox 9"/>
          <p:cNvSpPr txBox="1"/>
          <p:nvPr/>
        </p:nvSpPr>
        <p:spPr>
          <a:xfrm>
            <a:off x="1475656" y="6372036"/>
            <a:ext cx="766620" cy="369332"/>
          </a:xfrm>
          <a:prstGeom prst="rect">
            <a:avLst/>
          </a:prstGeom>
          <a:noFill/>
          <a:ln>
            <a:solidFill>
              <a:srgbClr val="FF0000"/>
            </a:solidFill>
          </a:ln>
        </p:spPr>
        <p:txBody>
          <a:bodyPr wrap="none" rtlCol="0">
            <a:spAutoFit/>
          </a:bodyPr>
          <a:lstStyle/>
          <a:p>
            <a:r>
              <a:rPr lang="en-US" b="1" dirty="0" smtClean="0"/>
              <a:t>COX-2</a:t>
            </a:r>
            <a:endParaRPr lang="el-GR" b="1" dirty="0"/>
          </a:p>
        </p:txBody>
      </p:sp>
      <p:cxnSp>
        <p:nvCxnSpPr>
          <p:cNvPr id="11" name="Straight Arrow Connector 10"/>
          <p:cNvCxnSpPr/>
          <p:nvPr/>
        </p:nvCxnSpPr>
        <p:spPr>
          <a:xfrm flipV="1">
            <a:off x="1835696" y="5445224"/>
            <a:ext cx="0" cy="927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5" idx="2"/>
          </p:cNvCxnSpPr>
          <p:nvPr/>
        </p:nvCxnSpPr>
        <p:spPr>
          <a:xfrm>
            <a:off x="7154227" y="4014356"/>
            <a:ext cx="755609" cy="6387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84125" y="3645024"/>
            <a:ext cx="740203" cy="369332"/>
          </a:xfrm>
          <a:prstGeom prst="rect">
            <a:avLst/>
          </a:prstGeom>
          <a:noFill/>
          <a:ln>
            <a:solidFill>
              <a:srgbClr val="FF0000"/>
            </a:solidFill>
          </a:ln>
        </p:spPr>
        <p:txBody>
          <a:bodyPr wrap="none" rtlCol="0">
            <a:spAutoFit/>
          </a:bodyPr>
          <a:lstStyle/>
          <a:p>
            <a:r>
              <a:rPr lang="en-US" b="1" dirty="0" smtClean="0"/>
              <a:t>5-LOX</a:t>
            </a:r>
            <a:endParaRPr lang="el-GR" b="1" dirty="0"/>
          </a:p>
        </p:txBody>
      </p:sp>
      <p:sp>
        <p:nvSpPr>
          <p:cNvPr id="16" name="TextBox 15"/>
          <p:cNvSpPr txBox="1"/>
          <p:nvPr/>
        </p:nvSpPr>
        <p:spPr>
          <a:xfrm>
            <a:off x="6804248" y="6444044"/>
            <a:ext cx="766620" cy="369332"/>
          </a:xfrm>
          <a:prstGeom prst="rect">
            <a:avLst/>
          </a:prstGeom>
          <a:noFill/>
          <a:ln>
            <a:solidFill>
              <a:srgbClr val="FF0000"/>
            </a:solidFill>
          </a:ln>
        </p:spPr>
        <p:txBody>
          <a:bodyPr wrap="none" rtlCol="0">
            <a:spAutoFit/>
          </a:bodyPr>
          <a:lstStyle/>
          <a:p>
            <a:r>
              <a:rPr lang="en-US" b="1" dirty="0" smtClean="0"/>
              <a:t>COX-2</a:t>
            </a:r>
            <a:endParaRPr lang="el-GR" b="1" dirty="0"/>
          </a:p>
        </p:txBody>
      </p:sp>
      <p:cxnSp>
        <p:nvCxnSpPr>
          <p:cNvPr id="17" name="Straight Arrow Connector 16"/>
          <p:cNvCxnSpPr/>
          <p:nvPr/>
        </p:nvCxnSpPr>
        <p:spPr>
          <a:xfrm flipV="1">
            <a:off x="7164288" y="6237312"/>
            <a:ext cx="648072" cy="207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512" y="983630"/>
            <a:ext cx="2880320" cy="1077218"/>
          </a:xfrm>
          <a:prstGeom prst="rect">
            <a:avLst/>
          </a:prstGeom>
          <a:noFill/>
          <a:ln>
            <a:solidFill>
              <a:schemeClr val="tx1"/>
            </a:solidFill>
          </a:ln>
        </p:spPr>
        <p:txBody>
          <a:bodyPr wrap="square" rtlCol="0">
            <a:spAutoFit/>
          </a:bodyPr>
          <a:lstStyle/>
          <a:p>
            <a:r>
              <a:rPr lang="en-US" sz="1600" b="1" dirty="0" smtClean="0">
                <a:solidFill>
                  <a:srgbClr val="0070C0"/>
                </a:solidFill>
              </a:rPr>
              <a:t>genetic variation explains 40% or more of the </a:t>
            </a:r>
            <a:r>
              <a:rPr lang="en-US" sz="1600" b="1" dirty="0" err="1" smtClean="0">
                <a:solidFill>
                  <a:srgbClr val="0070C0"/>
                </a:solidFill>
              </a:rPr>
              <a:t>interindividual</a:t>
            </a:r>
            <a:r>
              <a:rPr lang="en-US" sz="1600" b="1" dirty="0" smtClean="0">
                <a:solidFill>
                  <a:srgbClr val="0070C0"/>
                </a:solidFill>
              </a:rPr>
              <a:t> variability in SFA,MUFA,PUFA levels.</a:t>
            </a:r>
            <a:endParaRPr lang="el-GR" sz="16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7544" y="285728"/>
            <a:ext cx="4012317" cy="461665"/>
          </a:xfrm>
          <a:prstGeom prst="rect">
            <a:avLst/>
          </a:prstGeom>
          <a:noFill/>
          <a:ln w="9525">
            <a:noFill/>
            <a:miter lim="800000"/>
            <a:headEnd/>
            <a:tailEnd/>
          </a:ln>
          <a:effectLst/>
        </p:spPr>
        <p:txBody>
          <a:bodyPr wrap="none">
            <a:spAutoFit/>
          </a:bodyPr>
          <a:lstStyle/>
          <a:p>
            <a:pPr algn="ctr"/>
            <a:r>
              <a:rPr lang="en-US" sz="2400" b="1" dirty="0" smtClean="0">
                <a:solidFill>
                  <a:srgbClr val="FF0000"/>
                </a:solidFill>
              </a:rPr>
              <a:t>Dietary sources of fatty acids</a:t>
            </a:r>
            <a:endParaRPr lang="el-GR" sz="2400" b="1" dirty="0">
              <a:solidFill>
                <a:srgbClr val="FF0000"/>
              </a:solidFill>
            </a:endParaRPr>
          </a:p>
        </p:txBody>
      </p:sp>
      <p:graphicFrame>
        <p:nvGraphicFramePr>
          <p:cNvPr id="4" name="Table 3"/>
          <p:cNvGraphicFramePr>
            <a:graphicFrameLocks noGrp="1"/>
          </p:cNvGraphicFramePr>
          <p:nvPr/>
        </p:nvGraphicFramePr>
        <p:xfrm>
          <a:off x="428597" y="1214422"/>
          <a:ext cx="8358246" cy="5295994"/>
        </p:xfrm>
        <a:graphic>
          <a:graphicData uri="http://schemas.openxmlformats.org/drawingml/2006/table">
            <a:tbl>
              <a:tblPr firstRow="1" bandRow="1">
                <a:tableStyleId>{5C22544A-7EE6-4342-B048-85BDC9FD1C3A}</a:tableStyleId>
              </a:tblPr>
              <a:tblGrid>
                <a:gridCol w="2786082"/>
                <a:gridCol w="2786082"/>
                <a:gridCol w="2786082"/>
              </a:tblGrid>
              <a:tr h="643675">
                <a:tc>
                  <a:txBody>
                    <a:bodyPr/>
                    <a:lstStyle/>
                    <a:p>
                      <a:pPr algn="ctr"/>
                      <a:r>
                        <a:rPr lang="el-GR" dirty="0" smtClean="0"/>
                        <a:t>Οικογένεια</a:t>
                      </a:r>
                      <a:r>
                        <a:rPr lang="el-GR" baseline="0" dirty="0" smtClean="0"/>
                        <a:t> ΛΟ</a:t>
                      </a:r>
                      <a:endParaRPr lang="el-GR" dirty="0"/>
                    </a:p>
                  </a:txBody>
                  <a:tcPr/>
                </a:tc>
                <a:tc>
                  <a:txBody>
                    <a:bodyPr/>
                    <a:lstStyle/>
                    <a:p>
                      <a:pPr algn="ctr"/>
                      <a:r>
                        <a:rPr lang="el-GR" dirty="0" smtClean="0"/>
                        <a:t>Είδος ΛΟ</a:t>
                      </a:r>
                      <a:endParaRPr lang="el-GR" dirty="0"/>
                    </a:p>
                  </a:txBody>
                  <a:tcPr/>
                </a:tc>
                <a:tc>
                  <a:txBody>
                    <a:bodyPr/>
                    <a:lstStyle/>
                    <a:p>
                      <a:pPr algn="ctr"/>
                      <a:r>
                        <a:rPr lang="el-GR" dirty="0" smtClean="0"/>
                        <a:t>Πηγές</a:t>
                      </a:r>
                      <a:endParaRPr lang="el-GR" dirty="0"/>
                    </a:p>
                  </a:txBody>
                  <a:tcPr/>
                </a:tc>
              </a:tr>
              <a:tr h="1382021">
                <a:tc>
                  <a:txBody>
                    <a:bodyPr/>
                    <a:lstStyle/>
                    <a:p>
                      <a:pPr algn="ctr"/>
                      <a:r>
                        <a:rPr lang="en-US" b="1" dirty="0" smtClean="0">
                          <a:solidFill>
                            <a:srgbClr val="00B050"/>
                          </a:solidFill>
                        </a:rPr>
                        <a:t>SFA</a:t>
                      </a:r>
                      <a:endParaRPr lang="el-GR" b="1" dirty="0">
                        <a:solidFill>
                          <a:srgbClr val="00B050"/>
                        </a:solidFill>
                      </a:endParaRPr>
                    </a:p>
                  </a:txBody>
                  <a:tcPr/>
                </a:tc>
                <a:tc>
                  <a:txBody>
                    <a:bodyPr/>
                    <a:lstStyle/>
                    <a:p>
                      <a:pPr algn="ctr"/>
                      <a:r>
                        <a:rPr lang="en-US" b="1" dirty="0" err="1" smtClean="0">
                          <a:solidFill>
                            <a:srgbClr val="00B050"/>
                          </a:solidFill>
                        </a:rPr>
                        <a:t>Palmitic</a:t>
                      </a:r>
                      <a:r>
                        <a:rPr lang="en-US" b="1" dirty="0" smtClean="0">
                          <a:solidFill>
                            <a:srgbClr val="00B050"/>
                          </a:solidFill>
                        </a:rPr>
                        <a:t> acid</a:t>
                      </a:r>
                      <a:endParaRPr lang="el-GR" b="1" dirty="0" smtClean="0">
                        <a:solidFill>
                          <a:srgbClr val="00B050"/>
                        </a:solidFill>
                      </a:endParaRPr>
                    </a:p>
                    <a:p>
                      <a:pPr algn="ctr"/>
                      <a:endParaRPr lang="el-GR" b="1" dirty="0" smtClean="0">
                        <a:solidFill>
                          <a:srgbClr val="00B050"/>
                        </a:solidFill>
                      </a:endParaRPr>
                    </a:p>
                    <a:p>
                      <a:pPr algn="ctr"/>
                      <a:r>
                        <a:rPr lang="en-US" b="1" dirty="0" err="1" smtClean="0">
                          <a:solidFill>
                            <a:srgbClr val="00B050"/>
                          </a:solidFill>
                        </a:rPr>
                        <a:t>Stearic</a:t>
                      </a:r>
                      <a:r>
                        <a:rPr lang="en-US" b="1" baseline="0" dirty="0" smtClean="0">
                          <a:solidFill>
                            <a:srgbClr val="00B050"/>
                          </a:solidFill>
                        </a:rPr>
                        <a:t> acid</a:t>
                      </a:r>
                      <a:endParaRPr lang="el-GR" b="1" dirty="0">
                        <a:solidFill>
                          <a:srgbClr val="00B050"/>
                        </a:solidFill>
                      </a:endParaRPr>
                    </a:p>
                  </a:txBody>
                  <a:tcPr/>
                </a:tc>
                <a:tc>
                  <a:txBody>
                    <a:bodyPr/>
                    <a:lstStyle/>
                    <a:p>
                      <a:pPr algn="ctr"/>
                      <a:r>
                        <a:rPr lang="en-US" b="1" baseline="0" dirty="0" smtClean="0">
                          <a:solidFill>
                            <a:srgbClr val="00B050"/>
                          </a:solidFill>
                        </a:rPr>
                        <a:t>Animal fats</a:t>
                      </a:r>
                      <a:r>
                        <a:rPr lang="el-GR" b="1" baseline="0" dirty="0" smtClean="0">
                          <a:solidFill>
                            <a:srgbClr val="00B050"/>
                          </a:solidFill>
                        </a:rPr>
                        <a:t> </a:t>
                      </a:r>
                    </a:p>
                    <a:p>
                      <a:pPr algn="ctr"/>
                      <a:endParaRPr lang="el-GR" b="1" baseline="0" dirty="0" smtClean="0">
                        <a:solidFill>
                          <a:srgbClr val="00B050"/>
                        </a:solidFill>
                      </a:endParaRPr>
                    </a:p>
                    <a:p>
                      <a:pPr algn="ctr"/>
                      <a:r>
                        <a:rPr lang="en-US" b="1" baseline="0" dirty="0" smtClean="0">
                          <a:solidFill>
                            <a:srgbClr val="00B050"/>
                          </a:solidFill>
                        </a:rPr>
                        <a:t>Vegetable oils</a:t>
                      </a:r>
                      <a:r>
                        <a:rPr lang="el-GR" b="1" baseline="0" dirty="0" smtClean="0">
                          <a:solidFill>
                            <a:srgbClr val="00B050"/>
                          </a:solidFill>
                        </a:rPr>
                        <a:t> (</a:t>
                      </a:r>
                      <a:r>
                        <a:rPr lang="en-US" b="1" baseline="0" dirty="0" smtClean="0">
                          <a:solidFill>
                            <a:srgbClr val="00B050"/>
                          </a:solidFill>
                        </a:rPr>
                        <a:t>palm tree oil</a:t>
                      </a:r>
                      <a:r>
                        <a:rPr lang="el-GR" b="1" baseline="0" dirty="0" smtClean="0">
                          <a:solidFill>
                            <a:srgbClr val="00B050"/>
                          </a:solidFill>
                        </a:rPr>
                        <a:t>, </a:t>
                      </a:r>
                      <a:r>
                        <a:rPr lang="en-US" b="1" baseline="0" dirty="0" smtClean="0">
                          <a:solidFill>
                            <a:srgbClr val="00B050"/>
                          </a:solidFill>
                        </a:rPr>
                        <a:t>coconut oil</a:t>
                      </a:r>
                      <a:r>
                        <a:rPr lang="el-GR" b="1" baseline="0" dirty="0" smtClean="0">
                          <a:solidFill>
                            <a:srgbClr val="00B050"/>
                          </a:solidFill>
                        </a:rPr>
                        <a:t>) </a:t>
                      </a:r>
                      <a:endParaRPr lang="el-GR" b="1" dirty="0">
                        <a:solidFill>
                          <a:srgbClr val="00B050"/>
                        </a:solidFill>
                      </a:endParaRPr>
                    </a:p>
                  </a:txBody>
                  <a:tcPr/>
                </a:tc>
              </a:tr>
              <a:tr h="1063093">
                <a:tc>
                  <a:txBody>
                    <a:bodyPr/>
                    <a:lstStyle/>
                    <a:p>
                      <a:pPr algn="ctr"/>
                      <a:r>
                        <a:rPr lang="en-US" b="1" dirty="0" smtClean="0">
                          <a:solidFill>
                            <a:srgbClr val="00B050"/>
                          </a:solidFill>
                        </a:rPr>
                        <a:t>MUFA</a:t>
                      </a:r>
                      <a:r>
                        <a:rPr lang="el-GR" b="1" dirty="0" smtClean="0">
                          <a:solidFill>
                            <a:srgbClr val="00B050"/>
                          </a:solidFill>
                        </a:rPr>
                        <a:t> (ω-9)</a:t>
                      </a:r>
                      <a:endParaRPr lang="el-GR" b="1" dirty="0">
                        <a:solidFill>
                          <a:srgbClr val="00B050"/>
                        </a:solidFill>
                      </a:endParaRPr>
                    </a:p>
                  </a:txBody>
                  <a:tcPr/>
                </a:tc>
                <a:tc>
                  <a:txBody>
                    <a:bodyPr/>
                    <a:lstStyle/>
                    <a:p>
                      <a:pPr algn="ctr"/>
                      <a:r>
                        <a:rPr lang="en-US" b="1" dirty="0" smtClean="0">
                          <a:solidFill>
                            <a:srgbClr val="00B050"/>
                          </a:solidFill>
                        </a:rPr>
                        <a:t>Oleic acid</a:t>
                      </a:r>
                      <a:endParaRPr lang="el-GR" b="1" dirty="0">
                        <a:solidFill>
                          <a:srgbClr val="00B050"/>
                        </a:solidFill>
                      </a:endParaRPr>
                    </a:p>
                  </a:txBody>
                  <a:tcPr/>
                </a:tc>
                <a:tc>
                  <a:txBody>
                    <a:bodyPr/>
                    <a:lstStyle/>
                    <a:p>
                      <a:pPr algn="ctr"/>
                      <a:r>
                        <a:rPr lang="el-GR" b="1" dirty="0" smtClean="0">
                          <a:solidFill>
                            <a:srgbClr val="00B050"/>
                          </a:solidFill>
                        </a:rPr>
                        <a:t>Φυτικά</a:t>
                      </a:r>
                      <a:r>
                        <a:rPr lang="el-GR" b="1" baseline="0" dirty="0" smtClean="0">
                          <a:solidFill>
                            <a:srgbClr val="00B050"/>
                          </a:solidFill>
                        </a:rPr>
                        <a:t> έλαια </a:t>
                      </a:r>
                    </a:p>
                    <a:p>
                      <a:pPr algn="ctr"/>
                      <a:r>
                        <a:rPr lang="el-GR" b="1" baseline="0" dirty="0" smtClean="0">
                          <a:solidFill>
                            <a:srgbClr val="00B050"/>
                          </a:solidFill>
                        </a:rPr>
                        <a:t>(</a:t>
                      </a:r>
                      <a:r>
                        <a:rPr lang="en-US" b="1" baseline="0" dirty="0" smtClean="0">
                          <a:solidFill>
                            <a:srgbClr val="00B050"/>
                          </a:solidFill>
                        </a:rPr>
                        <a:t>olive oil</a:t>
                      </a:r>
                      <a:r>
                        <a:rPr lang="el-GR" b="1" baseline="0" dirty="0" smtClean="0">
                          <a:solidFill>
                            <a:srgbClr val="00B050"/>
                          </a:solidFill>
                        </a:rPr>
                        <a:t>, </a:t>
                      </a:r>
                      <a:r>
                        <a:rPr lang="en-US" b="1" baseline="0" dirty="0" smtClean="0">
                          <a:solidFill>
                            <a:srgbClr val="00B050"/>
                          </a:solidFill>
                        </a:rPr>
                        <a:t>rapeseed oil</a:t>
                      </a:r>
                      <a:r>
                        <a:rPr lang="el-GR" b="1" baseline="0" dirty="0" smtClean="0">
                          <a:solidFill>
                            <a:srgbClr val="00B050"/>
                          </a:solidFill>
                        </a:rPr>
                        <a:t>)</a:t>
                      </a:r>
                    </a:p>
                    <a:p>
                      <a:pPr algn="ctr"/>
                      <a:r>
                        <a:rPr lang="en-US" b="1" baseline="0" dirty="0" smtClean="0">
                          <a:solidFill>
                            <a:srgbClr val="00B050"/>
                          </a:solidFill>
                        </a:rPr>
                        <a:t>Animal fats</a:t>
                      </a:r>
                      <a:endParaRPr lang="el-GR" b="1" dirty="0">
                        <a:solidFill>
                          <a:srgbClr val="00B050"/>
                        </a:solidFill>
                      </a:endParaRPr>
                    </a:p>
                  </a:txBody>
                  <a:tcPr/>
                </a:tc>
              </a:tr>
              <a:tr h="744165">
                <a:tc>
                  <a:txBody>
                    <a:bodyPr/>
                    <a:lstStyle/>
                    <a:p>
                      <a:pPr algn="ctr"/>
                      <a:r>
                        <a:rPr lang="en-US" b="1" dirty="0" smtClean="0">
                          <a:solidFill>
                            <a:srgbClr val="00B050"/>
                          </a:solidFill>
                        </a:rPr>
                        <a:t>PUFA</a:t>
                      </a:r>
                      <a:r>
                        <a:rPr lang="el-GR" b="1" dirty="0" smtClean="0">
                          <a:solidFill>
                            <a:srgbClr val="00B050"/>
                          </a:solidFill>
                        </a:rPr>
                        <a:t> (ω-6)</a:t>
                      </a:r>
                      <a:endParaRPr lang="el-GR" b="1" dirty="0">
                        <a:solidFill>
                          <a:srgbClr val="00B050"/>
                        </a:solidFill>
                      </a:endParaRPr>
                    </a:p>
                  </a:txBody>
                  <a:tcPr/>
                </a:tc>
                <a:tc>
                  <a:txBody>
                    <a:bodyPr/>
                    <a:lstStyle/>
                    <a:p>
                      <a:pPr algn="ctr"/>
                      <a:r>
                        <a:rPr lang="en-US" b="1" baseline="0" dirty="0" err="1" smtClean="0">
                          <a:solidFill>
                            <a:srgbClr val="00B050"/>
                          </a:solidFill>
                        </a:rPr>
                        <a:t>Linoleic</a:t>
                      </a:r>
                      <a:r>
                        <a:rPr lang="en-US" b="1" baseline="0" dirty="0" smtClean="0">
                          <a:solidFill>
                            <a:srgbClr val="00B050"/>
                          </a:solidFill>
                        </a:rPr>
                        <a:t> acid (LA), </a:t>
                      </a:r>
                      <a:r>
                        <a:rPr lang="en-US" b="1" baseline="0" dirty="0" err="1" smtClean="0">
                          <a:solidFill>
                            <a:srgbClr val="00B050"/>
                          </a:solidFill>
                        </a:rPr>
                        <a:t>Arachidonic</a:t>
                      </a:r>
                      <a:r>
                        <a:rPr lang="en-US" b="1" baseline="0" dirty="0" smtClean="0">
                          <a:solidFill>
                            <a:srgbClr val="00B050"/>
                          </a:solidFill>
                        </a:rPr>
                        <a:t> acid (AA)</a:t>
                      </a:r>
                      <a:r>
                        <a:rPr lang="el-GR" b="1" baseline="0" dirty="0" smtClean="0">
                          <a:solidFill>
                            <a:srgbClr val="00B050"/>
                          </a:solidFill>
                        </a:rPr>
                        <a:t> </a:t>
                      </a:r>
                      <a:endParaRPr lang="el-GR" b="1" dirty="0">
                        <a:solidFill>
                          <a:srgbClr val="00B050"/>
                        </a:solidFill>
                      </a:endParaRPr>
                    </a:p>
                  </a:txBody>
                  <a:tcPr/>
                </a:tc>
                <a:tc>
                  <a:txBody>
                    <a:bodyPr/>
                    <a:lstStyle/>
                    <a:p>
                      <a:pPr algn="ctr"/>
                      <a:r>
                        <a:rPr lang="en-US" b="1" dirty="0" smtClean="0">
                          <a:solidFill>
                            <a:srgbClr val="00B050"/>
                          </a:solidFill>
                        </a:rPr>
                        <a:t>Vegetables</a:t>
                      </a:r>
                      <a:r>
                        <a:rPr lang="en-US" b="1" baseline="0" dirty="0" smtClean="0">
                          <a:solidFill>
                            <a:srgbClr val="00B050"/>
                          </a:solidFill>
                        </a:rPr>
                        <a:t> oils, Poultry, Meat</a:t>
                      </a:r>
                      <a:endParaRPr lang="el-GR" b="1" dirty="0" smtClean="0">
                        <a:solidFill>
                          <a:srgbClr val="00B050"/>
                        </a:solidFill>
                      </a:endParaRPr>
                    </a:p>
                  </a:txBody>
                  <a:tcPr/>
                </a:tc>
              </a:tr>
              <a:tr h="1382021">
                <a:tc>
                  <a:txBody>
                    <a:bodyPr/>
                    <a:lstStyle/>
                    <a:p>
                      <a:pPr algn="ctr"/>
                      <a:r>
                        <a:rPr lang="en-US" b="1" dirty="0" smtClean="0">
                          <a:solidFill>
                            <a:srgbClr val="00B050"/>
                          </a:solidFill>
                        </a:rPr>
                        <a:t>PUFA</a:t>
                      </a:r>
                      <a:r>
                        <a:rPr lang="el-GR" b="1" dirty="0" smtClean="0">
                          <a:solidFill>
                            <a:srgbClr val="00B050"/>
                          </a:solidFill>
                        </a:rPr>
                        <a:t> (ω-3)</a:t>
                      </a:r>
                      <a:endParaRPr lang="el-GR" b="1" dirty="0">
                        <a:solidFill>
                          <a:srgbClr val="00B050"/>
                        </a:solidFill>
                      </a:endParaRPr>
                    </a:p>
                  </a:txBody>
                  <a:tcPr/>
                </a:tc>
                <a:tc>
                  <a:txBody>
                    <a:bodyPr/>
                    <a:lstStyle/>
                    <a:p>
                      <a:pPr algn="ctr"/>
                      <a:r>
                        <a:rPr lang="el-GR" b="1" dirty="0" smtClean="0">
                          <a:solidFill>
                            <a:srgbClr val="00B050"/>
                          </a:solidFill>
                        </a:rPr>
                        <a:t>α-</a:t>
                      </a:r>
                      <a:r>
                        <a:rPr lang="en-US" b="1" dirty="0" err="1" smtClean="0">
                          <a:solidFill>
                            <a:srgbClr val="00B050"/>
                          </a:solidFill>
                        </a:rPr>
                        <a:t>linolenic</a:t>
                      </a:r>
                      <a:r>
                        <a:rPr lang="en-US" b="1" baseline="0" dirty="0" smtClean="0">
                          <a:solidFill>
                            <a:srgbClr val="00B050"/>
                          </a:solidFill>
                        </a:rPr>
                        <a:t> acid (ALA)</a:t>
                      </a:r>
                      <a:endParaRPr lang="el-GR" b="1" baseline="0" dirty="0" smtClean="0">
                        <a:solidFill>
                          <a:srgbClr val="00B050"/>
                        </a:solidFill>
                      </a:endParaRPr>
                    </a:p>
                    <a:p>
                      <a:pPr algn="ctr"/>
                      <a:endParaRPr lang="el-GR" b="1" baseline="0" dirty="0" smtClean="0">
                        <a:solidFill>
                          <a:srgbClr val="00B050"/>
                        </a:solidFill>
                      </a:endParaRPr>
                    </a:p>
                    <a:p>
                      <a:pPr algn="ctr"/>
                      <a:endParaRPr lang="el-GR" b="1" baseline="0" dirty="0" smtClean="0">
                        <a:solidFill>
                          <a:srgbClr val="00B050"/>
                        </a:solidFill>
                      </a:endParaRPr>
                    </a:p>
                    <a:p>
                      <a:pPr algn="ctr"/>
                      <a:r>
                        <a:rPr lang="el-GR" b="1" baseline="0" dirty="0" smtClean="0">
                          <a:solidFill>
                            <a:srgbClr val="00B050"/>
                          </a:solidFill>
                        </a:rPr>
                        <a:t>ΕΡΑ</a:t>
                      </a:r>
                    </a:p>
                    <a:p>
                      <a:pPr algn="ctr"/>
                      <a:r>
                        <a:rPr lang="en-US" b="1" baseline="0" dirty="0" smtClean="0">
                          <a:solidFill>
                            <a:srgbClr val="00B050"/>
                          </a:solidFill>
                        </a:rPr>
                        <a:t>DHA</a:t>
                      </a:r>
                      <a:endParaRPr lang="el-GR" b="1" dirty="0">
                        <a:solidFill>
                          <a:srgbClr val="00B050"/>
                        </a:solidFill>
                      </a:endParaRPr>
                    </a:p>
                  </a:txBody>
                  <a:tcPr/>
                </a:tc>
                <a:tc>
                  <a:txBody>
                    <a:bodyPr/>
                    <a:lstStyle/>
                    <a:p>
                      <a:pPr algn="ctr"/>
                      <a:r>
                        <a:rPr lang="en-US" b="1" dirty="0" smtClean="0">
                          <a:solidFill>
                            <a:srgbClr val="00B050"/>
                          </a:solidFill>
                        </a:rPr>
                        <a:t>Vegetable</a:t>
                      </a:r>
                      <a:r>
                        <a:rPr lang="en-US" b="1" baseline="0" dirty="0" smtClean="0">
                          <a:solidFill>
                            <a:srgbClr val="00B050"/>
                          </a:solidFill>
                        </a:rPr>
                        <a:t> oils</a:t>
                      </a:r>
                      <a:r>
                        <a:rPr lang="el-GR" b="1" dirty="0" smtClean="0">
                          <a:solidFill>
                            <a:srgbClr val="00B050"/>
                          </a:solidFill>
                        </a:rPr>
                        <a:t> </a:t>
                      </a:r>
                    </a:p>
                    <a:p>
                      <a:pPr algn="ctr"/>
                      <a:r>
                        <a:rPr lang="el-GR" b="1" dirty="0" smtClean="0">
                          <a:solidFill>
                            <a:srgbClr val="00B050"/>
                          </a:solidFill>
                        </a:rPr>
                        <a:t>(</a:t>
                      </a:r>
                      <a:r>
                        <a:rPr lang="en-US" b="1" baseline="0" dirty="0" smtClean="0">
                          <a:solidFill>
                            <a:srgbClr val="00B050"/>
                          </a:solidFill>
                        </a:rPr>
                        <a:t>flaxseed oil, rapeseed oil</a:t>
                      </a:r>
                      <a:r>
                        <a:rPr lang="el-GR" b="1" baseline="0" dirty="0" smtClean="0">
                          <a:solidFill>
                            <a:srgbClr val="00B050"/>
                          </a:solidFill>
                        </a:rPr>
                        <a:t>)</a:t>
                      </a:r>
                    </a:p>
                    <a:p>
                      <a:pPr algn="ctr"/>
                      <a:endParaRPr lang="el-GR" b="1" baseline="0" dirty="0" smtClean="0">
                        <a:solidFill>
                          <a:srgbClr val="00B050"/>
                        </a:solidFill>
                      </a:endParaRPr>
                    </a:p>
                    <a:p>
                      <a:pPr algn="ctr"/>
                      <a:r>
                        <a:rPr lang="en-US" b="1" baseline="0" dirty="0" smtClean="0">
                          <a:solidFill>
                            <a:srgbClr val="00B050"/>
                          </a:solidFill>
                        </a:rPr>
                        <a:t>Marine oils</a:t>
                      </a:r>
                      <a:endParaRPr lang="el-GR" b="1" dirty="0">
                        <a:solidFill>
                          <a:srgbClr val="00B050"/>
                        </a:solidFill>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vanderbilt.edu/vicb/images/discoveries%20images%202011/biochemical_collaboration_fig1.jpg">
            <a:hlinkClick r:id="rId3"/>
          </p:cNvPr>
          <p:cNvPicPr>
            <a:picLocks noChangeAspect="1" noChangeArrowheads="1"/>
          </p:cNvPicPr>
          <p:nvPr/>
        </p:nvPicPr>
        <p:blipFill>
          <a:blip r:embed="rId4" cstate="print"/>
          <a:srcRect/>
          <a:stretch>
            <a:fillRect/>
          </a:stretch>
        </p:blipFill>
        <p:spPr bwMode="auto">
          <a:xfrm>
            <a:off x="110170" y="1151881"/>
            <a:ext cx="8206246" cy="5381543"/>
          </a:xfrm>
          <a:prstGeom prst="rect">
            <a:avLst/>
          </a:prstGeom>
          <a:noFill/>
        </p:spPr>
      </p:pic>
      <p:sp>
        <p:nvSpPr>
          <p:cNvPr id="3" name="Text Box 4"/>
          <p:cNvSpPr txBox="1">
            <a:spLocks noChangeArrowheads="1"/>
          </p:cNvSpPr>
          <p:nvPr/>
        </p:nvSpPr>
        <p:spPr bwMode="auto">
          <a:xfrm>
            <a:off x="1731565" y="-27384"/>
            <a:ext cx="5393271" cy="954107"/>
          </a:xfrm>
          <a:prstGeom prst="rect">
            <a:avLst/>
          </a:prstGeom>
          <a:noFill/>
          <a:ln w="28575">
            <a:noFill/>
            <a:miter lim="800000"/>
            <a:headEnd/>
            <a:tailEnd/>
          </a:ln>
          <a:effectLst/>
        </p:spPr>
        <p:txBody>
          <a:bodyPr wrap="none">
            <a:spAutoFit/>
          </a:bodyPr>
          <a:lstStyle/>
          <a:p>
            <a:pPr algn="ctr"/>
            <a:r>
              <a:rPr lang="en-US" sz="2800" b="1" dirty="0" smtClean="0"/>
              <a:t>Genetic polymorphisms affecting </a:t>
            </a:r>
          </a:p>
          <a:p>
            <a:pPr algn="ctr"/>
            <a:r>
              <a:rPr lang="en-US" sz="2800" b="1" dirty="0" smtClean="0"/>
              <a:t>omega-3 metabolism and levels (2)</a:t>
            </a:r>
          </a:p>
        </p:txBody>
      </p:sp>
      <p:sp>
        <p:nvSpPr>
          <p:cNvPr id="5" name="Oval 4"/>
          <p:cNvSpPr/>
          <p:nvPr/>
        </p:nvSpPr>
        <p:spPr>
          <a:xfrm>
            <a:off x="3203848" y="1988840"/>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4716016" y="1988840"/>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ell.com/cms/attachment/614276/4943253/gr1.jpg">
            <a:hlinkClick r:id="rId3"/>
          </p:cNvPr>
          <p:cNvPicPr>
            <a:picLocks noChangeAspect="1" noChangeArrowheads="1"/>
          </p:cNvPicPr>
          <p:nvPr/>
        </p:nvPicPr>
        <p:blipFill>
          <a:blip r:embed="rId4" cstate="print"/>
          <a:srcRect/>
          <a:stretch>
            <a:fillRect/>
          </a:stretch>
        </p:blipFill>
        <p:spPr bwMode="auto">
          <a:xfrm>
            <a:off x="179512" y="1340768"/>
            <a:ext cx="8415279" cy="4104456"/>
          </a:xfrm>
          <a:prstGeom prst="rect">
            <a:avLst/>
          </a:prstGeom>
          <a:noFill/>
        </p:spPr>
      </p:pic>
      <p:sp>
        <p:nvSpPr>
          <p:cNvPr id="3" name="Text Box 4"/>
          <p:cNvSpPr txBox="1">
            <a:spLocks noChangeArrowheads="1"/>
          </p:cNvSpPr>
          <p:nvPr/>
        </p:nvSpPr>
        <p:spPr bwMode="auto">
          <a:xfrm>
            <a:off x="1731565" y="-27384"/>
            <a:ext cx="5393271" cy="954107"/>
          </a:xfrm>
          <a:prstGeom prst="rect">
            <a:avLst/>
          </a:prstGeom>
          <a:noFill/>
          <a:ln w="28575">
            <a:noFill/>
            <a:miter lim="800000"/>
            <a:headEnd/>
            <a:tailEnd/>
          </a:ln>
          <a:effectLst/>
        </p:spPr>
        <p:txBody>
          <a:bodyPr wrap="none">
            <a:spAutoFit/>
          </a:bodyPr>
          <a:lstStyle/>
          <a:p>
            <a:pPr algn="ctr"/>
            <a:r>
              <a:rPr lang="en-US" sz="2800" b="1" dirty="0" smtClean="0"/>
              <a:t>Genetic polymorphisms affecting </a:t>
            </a:r>
          </a:p>
          <a:p>
            <a:pPr algn="ctr"/>
            <a:r>
              <a:rPr lang="en-US" sz="2800" b="1" dirty="0" smtClean="0"/>
              <a:t>omega-3 metabolism and levels (3)</a:t>
            </a:r>
          </a:p>
        </p:txBody>
      </p:sp>
      <p:sp>
        <p:nvSpPr>
          <p:cNvPr id="4" name="Oval 3"/>
          <p:cNvSpPr/>
          <p:nvPr/>
        </p:nvSpPr>
        <p:spPr>
          <a:xfrm>
            <a:off x="1187624" y="3717032"/>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1331640" y="4221088"/>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4139952" y="4221088"/>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2555776" y="4221088"/>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4139952" y="3501008"/>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31565" y="-27384"/>
            <a:ext cx="5393271" cy="954107"/>
          </a:xfrm>
          <a:prstGeom prst="rect">
            <a:avLst/>
          </a:prstGeom>
          <a:noFill/>
          <a:ln w="28575">
            <a:noFill/>
            <a:miter lim="800000"/>
            <a:headEnd/>
            <a:tailEnd/>
          </a:ln>
          <a:effectLst/>
        </p:spPr>
        <p:txBody>
          <a:bodyPr wrap="none">
            <a:spAutoFit/>
          </a:bodyPr>
          <a:lstStyle/>
          <a:p>
            <a:pPr algn="ctr"/>
            <a:r>
              <a:rPr lang="en-US" sz="2800" b="1" dirty="0" smtClean="0"/>
              <a:t>Genetic polymorphisms affecting </a:t>
            </a:r>
          </a:p>
          <a:p>
            <a:pPr algn="ctr"/>
            <a:r>
              <a:rPr lang="en-US" sz="2800" b="1" dirty="0" smtClean="0"/>
              <a:t>omega-3 metabolism and levels (4)</a:t>
            </a:r>
          </a:p>
        </p:txBody>
      </p:sp>
      <p:sp>
        <p:nvSpPr>
          <p:cNvPr id="4" name="Text Box 7"/>
          <p:cNvSpPr txBox="1">
            <a:spLocks noChangeArrowheads="1"/>
          </p:cNvSpPr>
          <p:nvPr/>
        </p:nvSpPr>
        <p:spPr bwMode="auto">
          <a:xfrm>
            <a:off x="72008" y="1142971"/>
            <a:ext cx="8388424" cy="5238357"/>
          </a:xfrm>
          <a:prstGeom prst="rect">
            <a:avLst/>
          </a:prstGeom>
          <a:solidFill>
            <a:schemeClr val="accent6">
              <a:lumMod val="60000"/>
              <a:lumOff val="40000"/>
            </a:schemeClr>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square">
            <a:spAutoFit/>
          </a:bodyPr>
          <a:lstStyle/>
          <a:p>
            <a:pPr algn="just">
              <a:lnSpc>
                <a:spcPct val="120000"/>
              </a:lnSpc>
              <a:buSzPct val="80000"/>
            </a:pPr>
            <a:r>
              <a:rPr lang="en-US" sz="2000" b="1" dirty="0" smtClean="0">
                <a:solidFill>
                  <a:srgbClr val="0070C0"/>
                </a:solidFill>
              </a:rPr>
              <a:t>Eighteen SNPs of the FADS1-2 gene cluster have  been identified in a German population. Nine of these SNPs were associated with significant decreases in the percentage of EPA in serum. </a:t>
            </a:r>
          </a:p>
          <a:p>
            <a:pPr algn="just">
              <a:lnSpc>
                <a:spcPct val="120000"/>
              </a:lnSpc>
              <a:buSzPct val="80000"/>
            </a:pPr>
            <a:endParaRPr lang="en-US" sz="2000" b="1" dirty="0" smtClean="0">
              <a:solidFill>
                <a:srgbClr val="0070C0"/>
              </a:solidFill>
            </a:endParaRPr>
          </a:p>
          <a:p>
            <a:pPr algn="just">
              <a:lnSpc>
                <a:spcPct val="120000"/>
              </a:lnSpc>
              <a:buSzPct val="80000"/>
            </a:pPr>
            <a:r>
              <a:rPr lang="en-US" sz="2000" b="1" dirty="0" smtClean="0">
                <a:solidFill>
                  <a:srgbClr val="0070C0"/>
                </a:solidFill>
              </a:rPr>
              <a:t>Dietary AA significantly enhances the apparent </a:t>
            </a:r>
            <a:r>
              <a:rPr lang="en-US" sz="2000" b="1" dirty="0" err="1" smtClean="0">
                <a:solidFill>
                  <a:srgbClr val="0070C0"/>
                </a:solidFill>
              </a:rPr>
              <a:t>atherogenic</a:t>
            </a:r>
            <a:r>
              <a:rPr lang="en-US" sz="2000" b="1" dirty="0" smtClean="0">
                <a:solidFill>
                  <a:srgbClr val="0070C0"/>
                </a:solidFill>
              </a:rPr>
              <a:t> effect of the ALOX5 genotype, whereas increased dietary intake of o3-PUFAs EPA and DHA blunts this effect.</a:t>
            </a:r>
          </a:p>
          <a:p>
            <a:pPr algn="just">
              <a:lnSpc>
                <a:spcPct val="120000"/>
              </a:lnSpc>
              <a:buSzPct val="80000"/>
            </a:pPr>
            <a:endParaRPr lang="en-US" sz="2000" b="1" dirty="0" smtClean="0">
              <a:solidFill>
                <a:srgbClr val="0070C0"/>
              </a:solidFill>
            </a:endParaRPr>
          </a:p>
          <a:p>
            <a:pPr algn="just">
              <a:lnSpc>
                <a:spcPct val="120000"/>
              </a:lnSpc>
              <a:buSzPct val="80000"/>
            </a:pPr>
            <a:r>
              <a:rPr lang="en-US" sz="2000" b="1" dirty="0" smtClean="0">
                <a:solidFill>
                  <a:srgbClr val="0070C0"/>
                </a:solidFill>
              </a:rPr>
              <a:t>Genetic variants at the COX2 gene modify prostate inflammation and response to diet. Increasing o3 intake was associated with a decreased risk of aggressive prostate cancer, and this inverse association was even stronger among men with genetic variant rs4648310 (þ8897 A/G). Individuals with the lowest intake of o3-PUFAs and the genetic variant had the most aggressive tumor, whereas the o3-PUFAs were protective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27584" y="-27384"/>
            <a:ext cx="7416824" cy="954107"/>
          </a:xfrm>
          <a:prstGeom prst="rect">
            <a:avLst/>
          </a:prstGeom>
          <a:noFill/>
          <a:ln w="28575">
            <a:noFill/>
            <a:miter lim="800000"/>
            <a:headEnd/>
            <a:tailEnd/>
          </a:ln>
          <a:effectLst/>
        </p:spPr>
        <p:txBody>
          <a:bodyPr wrap="square">
            <a:spAutoFit/>
          </a:bodyPr>
          <a:lstStyle/>
          <a:p>
            <a:pPr algn="ctr"/>
            <a:r>
              <a:rPr lang="en-US" sz="2800" b="1" dirty="0" smtClean="0"/>
              <a:t>Genetic polymorphisms affecting the </a:t>
            </a:r>
          </a:p>
          <a:p>
            <a:pPr algn="ctr"/>
            <a:r>
              <a:rPr lang="en-US" sz="2800" b="1" dirty="0" smtClean="0"/>
              <a:t>biological actions of omega-3 FAs (1)</a:t>
            </a:r>
          </a:p>
        </p:txBody>
      </p:sp>
      <p:pic>
        <p:nvPicPr>
          <p:cNvPr id="214018" name="Picture 2"/>
          <p:cNvPicPr>
            <a:picLocks noChangeAspect="1" noChangeArrowheads="1"/>
          </p:cNvPicPr>
          <p:nvPr/>
        </p:nvPicPr>
        <p:blipFill>
          <a:blip r:embed="rId3" cstate="print"/>
          <a:srcRect/>
          <a:stretch>
            <a:fillRect/>
          </a:stretch>
        </p:blipFill>
        <p:spPr bwMode="auto">
          <a:xfrm>
            <a:off x="800050" y="1252686"/>
            <a:ext cx="7372350" cy="52006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27384"/>
            <a:ext cx="7416824" cy="954107"/>
          </a:xfrm>
          <a:prstGeom prst="rect">
            <a:avLst/>
          </a:prstGeom>
          <a:noFill/>
          <a:ln w="28575">
            <a:noFill/>
            <a:miter lim="800000"/>
            <a:headEnd/>
            <a:tailEnd/>
          </a:ln>
          <a:effectLst/>
        </p:spPr>
        <p:txBody>
          <a:bodyPr wrap="square">
            <a:spAutoFit/>
          </a:bodyPr>
          <a:lstStyle/>
          <a:p>
            <a:pPr algn="ctr"/>
            <a:r>
              <a:rPr lang="en-US" sz="2800" b="1" dirty="0" smtClean="0"/>
              <a:t>Genetic polymorphisms affecting the </a:t>
            </a:r>
          </a:p>
          <a:p>
            <a:pPr algn="ctr"/>
            <a:r>
              <a:rPr lang="en-US" sz="2800" b="1" dirty="0" smtClean="0"/>
              <a:t>biological actions of omega-3 FAs (2)</a:t>
            </a:r>
          </a:p>
        </p:txBody>
      </p:sp>
      <p:pic>
        <p:nvPicPr>
          <p:cNvPr id="211969" name="Picture 1"/>
          <p:cNvPicPr>
            <a:picLocks noChangeAspect="1" noChangeArrowheads="1"/>
          </p:cNvPicPr>
          <p:nvPr/>
        </p:nvPicPr>
        <p:blipFill>
          <a:blip r:embed="rId3" cstate="print"/>
          <a:srcRect/>
          <a:stretch>
            <a:fillRect/>
          </a:stretch>
        </p:blipFill>
        <p:spPr bwMode="auto">
          <a:xfrm>
            <a:off x="683568" y="1385392"/>
            <a:ext cx="3540833" cy="5472608"/>
          </a:xfrm>
          <a:prstGeom prst="rect">
            <a:avLst/>
          </a:prstGeom>
          <a:noFill/>
          <a:ln w="9525">
            <a:noFill/>
            <a:miter lim="800000"/>
            <a:headEnd/>
            <a:tailEnd/>
          </a:ln>
        </p:spPr>
      </p:pic>
      <p:pic>
        <p:nvPicPr>
          <p:cNvPr id="211970" name="Picture 2"/>
          <p:cNvPicPr>
            <a:picLocks noChangeAspect="1" noChangeArrowheads="1"/>
          </p:cNvPicPr>
          <p:nvPr/>
        </p:nvPicPr>
        <p:blipFill>
          <a:blip r:embed="rId4" cstate="print"/>
          <a:srcRect/>
          <a:stretch>
            <a:fillRect/>
          </a:stretch>
        </p:blipFill>
        <p:spPr bwMode="auto">
          <a:xfrm>
            <a:off x="4535728" y="1340768"/>
            <a:ext cx="3636672" cy="551723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27384"/>
            <a:ext cx="7416824" cy="954107"/>
          </a:xfrm>
          <a:prstGeom prst="rect">
            <a:avLst/>
          </a:prstGeom>
          <a:noFill/>
          <a:ln w="28575">
            <a:noFill/>
            <a:miter lim="800000"/>
            <a:headEnd/>
            <a:tailEnd/>
          </a:ln>
          <a:effectLst/>
        </p:spPr>
        <p:txBody>
          <a:bodyPr wrap="square">
            <a:spAutoFit/>
          </a:bodyPr>
          <a:lstStyle/>
          <a:p>
            <a:pPr algn="ctr"/>
            <a:r>
              <a:rPr lang="en-US" sz="2800" b="1" dirty="0" smtClean="0"/>
              <a:t>Genetic polymorphisms affecting the </a:t>
            </a:r>
          </a:p>
          <a:p>
            <a:pPr algn="ctr"/>
            <a:r>
              <a:rPr lang="en-US" sz="2800" b="1" dirty="0" smtClean="0"/>
              <a:t>biological actions of omega-3 FAs (3)</a:t>
            </a:r>
          </a:p>
        </p:txBody>
      </p:sp>
      <p:pic>
        <p:nvPicPr>
          <p:cNvPr id="217090" name="Picture 2"/>
          <p:cNvPicPr>
            <a:picLocks noChangeAspect="1" noChangeArrowheads="1"/>
          </p:cNvPicPr>
          <p:nvPr/>
        </p:nvPicPr>
        <p:blipFill>
          <a:blip r:embed="rId3" cstate="print"/>
          <a:srcRect/>
          <a:stretch>
            <a:fillRect/>
          </a:stretch>
        </p:blipFill>
        <p:spPr bwMode="auto">
          <a:xfrm>
            <a:off x="1113690" y="1268760"/>
            <a:ext cx="6842686" cy="500325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27384"/>
            <a:ext cx="7416824" cy="954107"/>
          </a:xfrm>
          <a:prstGeom prst="rect">
            <a:avLst/>
          </a:prstGeom>
          <a:noFill/>
          <a:ln w="28575">
            <a:noFill/>
            <a:miter lim="800000"/>
            <a:headEnd/>
            <a:tailEnd/>
          </a:ln>
          <a:effectLst/>
        </p:spPr>
        <p:txBody>
          <a:bodyPr wrap="square">
            <a:spAutoFit/>
          </a:bodyPr>
          <a:lstStyle/>
          <a:p>
            <a:pPr algn="ctr"/>
            <a:r>
              <a:rPr lang="en-US" sz="2800" b="1" dirty="0" smtClean="0"/>
              <a:t>Genetic polymorphisms affecting the </a:t>
            </a:r>
          </a:p>
          <a:p>
            <a:pPr algn="ctr"/>
            <a:r>
              <a:rPr lang="en-US" sz="2800" b="1" dirty="0" smtClean="0"/>
              <a:t>biological actions of omega-3 FAs (4)</a:t>
            </a:r>
          </a:p>
        </p:txBody>
      </p:sp>
      <p:pic>
        <p:nvPicPr>
          <p:cNvPr id="218114" name="Picture 2"/>
          <p:cNvPicPr>
            <a:picLocks noChangeAspect="1" noChangeArrowheads="1"/>
          </p:cNvPicPr>
          <p:nvPr/>
        </p:nvPicPr>
        <p:blipFill>
          <a:blip r:embed="rId3" cstate="print"/>
          <a:srcRect/>
          <a:stretch>
            <a:fillRect/>
          </a:stretch>
        </p:blipFill>
        <p:spPr bwMode="auto">
          <a:xfrm>
            <a:off x="0" y="1412776"/>
            <a:ext cx="2057400" cy="4000500"/>
          </a:xfrm>
          <a:prstGeom prst="rect">
            <a:avLst/>
          </a:prstGeom>
          <a:noFill/>
          <a:ln w="9525">
            <a:noFill/>
            <a:miter lim="800000"/>
            <a:headEnd/>
            <a:tailEnd/>
          </a:ln>
        </p:spPr>
      </p:pic>
      <p:sp>
        <p:nvSpPr>
          <p:cNvPr id="4" name="Oval 3"/>
          <p:cNvSpPr/>
          <p:nvPr/>
        </p:nvSpPr>
        <p:spPr>
          <a:xfrm>
            <a:off x="1115616" y="213285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 Box 7"/>
          <p:cNvSpPr txBox="1">
            <a:spLocks noChangeArrowheads="1"/>
          </p:cNvSpPr>
          <p:nvPr/>
        </p:nvSpPr>
        <p:spPr bwMode="auto">
          <a:xfrm>
            <a:off x="2627784" y="1124744"/>
            <a:ext cx="6048672" cy="5743111"/>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70C0"/>
                </a:solidFill>
              </a:rPr>
              <a:t>The most frequently studied polymorphism of the </a:t>
            </a:r>
            <a:r>
              <a:rPr lang="en-US" b="1" dirty="0" err="1" smtClean="0">
                <a:solidFill>
                  <a:srgbClr val="0070C0"/>
                </a:solidFill>
              </a:rPr>
              <a:t>PPARa</a:t>
            </a:r>
            <a:r>
              <a:rPr lang="en-US" b="1" dirty="0" smtClean="0">
                <a:solidFill>
                  <a:srgbClr val="0070C0"/>
                </a:solidFill>
              </a:rPr>
              <a:t> gene was the </a:t>
            </a:r>
            <a:r>
              <a:rPr lang="en-US" b="1" dirty="0" smtClean="0">
                <a:solidFill>
                  <a:srgbClr val="FF0000"/>
                </a:solidFill>
              </a:rPr>
              <a:t>Leu162Val</a:t>
            </a:r>
            <a:r>
              <a:rPr lang="en-US" b="1" dirty="0" smtClean="0">
                <a:solidFill>
                  <a:srgbClr val="0070C0"/>
                </a:solidFill>
              </a:rPr>
              <a:t> variant, in which the minor allele was associated with lipid metabolism and atherosclerosis. The 162 V allele was associated with higher TG and </a:t>
            </a:r>
            <a:r>
              <a:rPr lang="en-US" b="1" dirty="0" err="1" smtClean="0">
                <a:solidFill>
                  <a:srgbClr val="0070C0"/>
                </a:solidFill>
              </a:rPr>
              <a:t>apoC</a:t>
            </a:r>
            <a:r>
              <a:rPr lang="en-US" b="1" dirty="0" smtClean="0">
                <a:solidFill>
                  <a:srgbClr val="0070C0"/>
                </a:solidFill>
              </a:rPr>
              <a:t>-III levels only in subjects consuming a low-PUFA diet. Conversely, high consumption of PUFA diet in 162 V subjects was related with the opposite effect on </a:t>
            </a:r>
            <a:r>
              <a:rPr lang="en-US" b="1" dirty="0" err="1" smtClean="0">
                <a:solidFill>
                  <a:srgbClr val="0070C0"/>
                </a:solidFill>
              </a:rPr>
              <a:t>apoC</a:t>
            </a:r>
            <a:r>
              <a:rPr lang="en-US" b="1" dirty="0" smtClean="0">
                <a:solidFill>
                  <a:srgbClr val="0070C0"/>
                </a:solidFill>
              </a:rPr>
              <a:t>-III.</a:t>
            </a:r>
          </a:p>
          <a:p>
            <a:pPr algn="just">
              <a:lnSpc>
                <a:spcPct val="120000"/>
              </a:lnSpc>
              <a:buSzPct val="80000"/>
            </a:pPr>
            <a:endParaRPr lang="en-US" b="1" dirty="0" smtClean="0">
              <a:solidFill>
                <a:srgbClr val="0070C0"/>
              </a:solidFill>
            </a:endParaRPr>
          </a:p>
          <a:p>
            <a:pPr algn="just">
              <a:lnSpc>
                <a:spcPct val="120000"/>
              </a:lnSpc>
              <a:buSzPct val="80000"/>
            </a:pPr>
            <a:endParaRPr lang="en-US" b="1" dirty="0" smtClean="0">
              <a:solidFill>
                <a:srgbClr val="0070C0"/>
              </a:solidFill>
            </a:endParaRPr>
          </a:p>
          <a:p>
            <a:pPr algn="just">
              <a:lnSpc>
                <a:spcPct val="120000"/>
              </a:lnSpc>
              <a:buSzPct val="80000"/>
            </a:pPr>
            <a:r>
              <a:rPr lang="en-US" b="1" dirty="0" smtClean="0">
                <a:solidFill>
                  <a:srgbClr val="0070C0"/>
                </a:solidFill>
              </a:rPr>
              <a:t>The </a:t>
            </a:r>
            <a:r>
              <a:rPr lang="en-US" b="1" dirty="0" smtClean="0">
                <a:solidFill>
                  <a:srgbClr val="FF0000"/>
                </a:solidFill>
              </a:rPr>
              <a:t>Ala12 </a:t>
            </a:r>
            <a:r>
              <a:rPr lang="en-US" b="1" dirty="0" err="1" smtClean="0">
                <a:solidFill>
                  <a:srgbClr val="FF0000"/>
                </a:solidFill>
              </a:rPr>
              <a:t>isoform</a:t>
            </a:r>
            <a:r>
              <a:rPr lang="en-US" b="1" dirty="0" smtClean="0">
                <a:solidFill>
                  <a:srgbClr val="FF0000"/>
                </a:solidFill>
              </a:rPr>
              <a:t> </a:t>
            </a:r>
            <a:r>
              <a:rPr lang="en-US" b="1" dirty="0" smtClean="0">
                <a:solidFill>
                  <a:srgbClr val="0070C0"/>
                </a:solidFill>
              </a:rPr>
              <a:t>of </a:t>
            </a:r>
            <a:r>
              <a:rPr lang="en-US" b="1" dirty="0" err="1" smtClean="0">
                <a:solidFill>
                  <a:srgbClr val="0070C0"/>
                </a:solidFill>
              </a:rPr>
              <a:t>PPARgamma</a:t>
            </a:r>
            <a:r>
              <a:rPr lang="en-US" b="1" dirty="0" smtClean="0">
                <a:solidFill>
                  <a:srgbClr val="0070C0"/>
                </a:solidFill>
              </a:rPr>
              <a:t> is associated with a reduced ability to induce transcription and </a:t>
            </a:r>
            <a:r>
              <a:rPr lang="en-US" b="1" dirty="0" err="1" smtClean="0">
                <a:solidFill>
                  <a:srgbClr val="0070C0"/>
                </a:solidFill>
              </a:rPr>
              <a:t>adipogenesis</a:t>
            </a:r>
            <a:r>
              <a:rPr lang="en-US" b="1" dirty="0" smtClean="0">
                <a:solidFill>
                  <a:srgbClr val="0070C0"/>
                </a:solidFill>
              </a:rPr>
              <a:t>. In the Kuopio, Aarhus, Naples, Wollongong, Uppsala (KANWU) Study, carriers of the Ala12 allele had significantly greater reductions in serum TAG levels in response to o3-PUFA supplementation </a:t>
            </a:r>
            <a:r>
              <a:rPr lang="en-US" b="1" dirty="0" smtClean="0">
                <a:solidFill>
                  <a:srgbClr val="0070C0"/>
                </a:solidFill>
                <a:sym typeface="Wingdings" pitchFamily="2" charset="2"/>
              </a:rPr>
              <a:t></a:t>
            </a:r>
            <a:r>
              <a:rPr lang="en-US" b="1" dirty="0" smtClean="0">
                <a:solidFill>
                  <a:srgbClr val="0070C0"/>
                </a:solidFill>
              </a:rPr>
              <a:t> </a:t>
            </a:r>
            <a:r>
              <a:rPr lang="en-US" b="1" dirty="0" err="1" smtClean="0">
                <a:solidFill>
                  <a:srgbClr val="0070C0"/>
                </a:solidFill>
              </a:rPr>
              <a:t>PPARgamma</a:t>
            </a:r>
            <a:r>
              <a:rPr lang="en-US" b="1" dirty="0" smtClean="0">
                <a:solidFill>
                  <a:srgbClr val="0070C0"/>
                </a:solidFill>
              </a:rPr>
              <a:t> Pro12Ala genotype may contribute to the </a:t>
            </a:r>
            <a:r>
              <a:rPr lang="en-US" b="1" dirty="0" err="1" smtClean="0">
                <a:solidFill>
                  <a:srgbClr val="0070C0"/>
                </a:solidFill>
              </a:rPr>
              <a:t>interindividual</a:t>
            </a:r>
            <a:r>
              <a:rPr lang="en-US" b="1" dirty="0" smtClean="0">
                <a:solidFill>
                  <a:srgbClr val="0070C0"/>
                </a:solidFill>
              </a:rPr>
              <a:t> variability in the serum TAG response to </a:t>
            </a:r>
            <a:r>
              <a:rPr lang="en-US" b="1" dirty="0" err="1" smtClean="0">
                <a:solidFill>
                  <a:srgbClr val="0070C0"/>
                </a:solidFill>
              </a:rPr>
              <a:t>EPAώDHA</a:t>
            </a:r>
            <a:r>
              <a:rPr lang="en-US" b="1" dirty="0" smtClean="0">
                <a:solidFill>
                  <a:srgbClr val="0070C0"/>
                </a:solidFill>
              </a:rPr>
              <a:t> intervention.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27384"/>
            <a:ext cx="7416824" cy="954107"/>
          </a:xfrm>
          <a:prstGeom prst="rect">
            <a:avLst/>
          </a:prstGeom>
          <a:noFill/>
          <a:ln w="28575">
            <a:noFill/>
            <a:miter lim="800000"/>
            <a:headEnd/>
            <a:tailEnd/>
          </a:ln>
          <a:effectLst/>
        </p:spPr>
        <p:txBody>
          <a:bodyPr wrap="square">
            <a:spAutoFit/>
          </a:bodyPr>
          <a:lstStyle/>
          <a:p>
            <a:pPr algn="ctr"/>
            <a:r>
              <a:rPr lang="en-US" sz="2800" b="1" dirty="0" smtClean="0"/>
              <a:t>Genetic polymorphisms affecting the </a:t>
            </a:r>
          </a:p>
          <a:p>
            <a:pPr algn="ctr"/>
            <a:r>
              <a:rPr lang="en-US" sz="2800" b="1" dirty="0" smtClean="0"/>
              <a:t>biological actions of omega-3 FAs (5)</a:t>
            </a:r>
          </a:p>
        </p:txBody>
      </p:sp>
      <p:pic>
        <p:nvPicPr>
          <p:cNvPr id="218114" name="Picture 2"/>
          <p:cNvPicPr>
            <a:picLocks noChangeAspect="1" noChangeArrowheads="1"/>
          </p:cNvPicPr>
          <p:nvPr/>
        </p:nvPicPr>
        <p:blipFill>
          <a:blip r:embed="rId3" cstate="print"/>
          <a:srcRect/>
          <a:stretch>
            <a:fillRect/>
          </a:stretch>
        </p:blipFill>
        <p:spPr bwMode="auto">
          <a:xfrm>
            <a:off x="0" y="1412776"/>
            <a:ext cx="2057400" cy="4000500"/>
          </a:xfrm>
          <a:prstGeom prst="rect">
            <a:avLst/>
          </a:prstGeom>
          <a:noFill/>
          <a:ln w="9525">
            <a:noFill/>
            <a:miter lim="800000"/>
            <a:headEnd/>
            <a:tailEnd/>
          </a:ln>
        </p:spPr>
      </p:pic>
      <p:sp>
        <p:nvSpPr>
          <p:cNvPr id="4" name="Oval 3"/>
          <p:cNvSpPr/>
          <p:nvPr/>
        </p:nvSpPr>
        <p:spPr>
          <a:xfrm>
            <a:off x="1115616" y="3429000"/>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 Box 7"/>
          <p:cNvSpPr txBox="1">
            <a:spLocks noChangeArrowheads="1"/>
          </p:cNvSpPr>
          <p:nvPr/>
        </p:nvSpPr>
        <p:spPr bwMode="auto">
          <a:xfrm>
            <a:off x="2339752" y="1124744"/>
            <a:ext cx="6048672" cy="4723729"/>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70C0"/>
                </a:solidFill>
              </a:rPr>
              <a:t>Tumor necrosis factor-alpha (TNF-alpha) is a </a:t>
            </a:r>
            <a:r>
              <a:rPr lang="en-US" b="1" dirty="0" err="1" smtClean="0">
                <a:solidFill>
                  <a:srgbClr val="0070C0"/>
                </a:solidFill>
              </a:rPr>
              <a:t>proinflammatory</a:t>
            </a:r>
            <a:r>
              <a:rPr lang="en-US" b="1" dirty="0" smtClean="0">
                <a:solidFill>
                  <a:srgbClr val="0070C0"/>
                </a:solidFill>
              </a:rPr>
              <a:t> cytokine that can have an impact on lipid metabolism by modulating the expression of lipoprotein lipase (LPL); </a:t>
            </a:r>
            <a:r>
              <a:rPr lang="en-US" b="1" dirty="0" err="1" smtClean="0">
                <a:solidFill>
                  <a:srgbClr val="0070C0"/>
                </a:solidFill>
              </a:rPr>
              <a:t>proliferator</a:t>
            </a:r>
            <a:r>
              <a:rPr lang="en-US" b="1" dirty="0" smtClean="0">
                <a:solidFill>
                  <a:srgbClr val="0070C0"/>
                </a:solidFill>
              </a:rPr>
              <a:t> activated receptors (PPARs); </a:t>
            </a:r>
            <a:r>
              <a:rPr lang="en-US" b="1" dirty="0" err="1" smtClean="0">
                <a:solidFill>
                  <a:srgbClr val="0070C0"/>
                </a:solidFill>
              </a:rPr>
              <a:t>apolipoprotein</a:t>
            </a:r>
            <a:r>
              <a:rPr lang="en-US" b="1" dirty="0" smtClean="0">
                <a:solidFill>
                  <a:srgbClr val="0070C0"/>
                </a:solidFill>
              </a:rPr>
              <a:t> (</a:t>
            </a:r>
            <a:r>
              <a:rPr lang="en-US" b="1" dirty="0" err="1" smtClean="0">
                <a:solidFill>
                  <a:srgbClr val="0070C0"/>
                </a:solidFill>
              </a:rPr>
              <a:t>apo</a:t>
            </a:r>
            <a:r>
              <a:rPr lang="en-US" b="1" dirty="0" smtClean="0">
                <a:solidFill>
                  <a:srgbClr val="0070C0"/>
                </a:solidFill>
              </a:rPr>
              <a:t>) A-I, </a:t>
            </a:r>
            <a:r>
              <a:rPr lang="en-US" b="1" dirty="0" err="1" smtClean="0">
                <a:solidFill>
                  <a:srgbClr val="0070C0"/>
                </a:solidFill>
              </a:rPr>
              <a:t>apo</a:t>
            </a:r>
            <a:r>
              <a:rPr lang="en-US" b="1" dirty="0" smtClean="0">
                <a:solidFill>
                  <a:srgbClr val="0070C0"/>
                </a:solidFill>
              </a:rPr>
              <a:t> A-IV, and </a:t>
            </a:r>
            <a:r>
              <a:rPr lang="en-US" b="1" dirty="0" err="1" smtClean="0">
                <a:solidFill>
                  <a:srgbClr val="0070C0"/>
                </a:solidFill>
              </a:rPr>
              <a:t>apo</a:t>
            </a:r>
            <a:r>
              <a:rPr lang="en-US" b="1" dirty="0" smtClean="0">
                <a:solidFill>
                  <a:srgbClr val="0070C0"/>
                </a:solidFill>
              </a:rPr>
              <a:t> E; and </a:t>
            </a:r>
            <a:r>
              <a:rPr lang="en-US" b="1" dirty="0" err="1" smtClean="0">
                <a:solidFill>
                  <a:srgbClr val="0070C0"/>
                </a:solidFill>
              </a:rPr>
              <a:t>lecithin:cholesterol</a:t>
            </a:r>
            <a:r>
              <a:rPr lang="en-US" b="1" dirty="0" smtClean="0">
                <a:solidFill>
                  <a:srgbClr val="0070C0"/>
                </a:solidFill>
              </a:rPr>
              <a:t> </a:t>
            </a:r>
            <a:r>
              <a:rPr lang="en-US" b="1" dirty="0" err="1" smtClean="0">
                <a:solidFill>
                  <a:srgbClr val="0070C0"/>
                </a:solidFill>
              </a:rPr>
              <a:t>acyltransferase</a:t>
            </a:r>
            <a:r>
              <a:rPr lang="en-US" b="1" smtClean="0">
                <a:solidFill>
                  <a:srgbClr val="0070C0"/>
                </a:solidFill>
              </a:rPr>
              <a:t>.</a:t>
            </a:r>
            <a:endParaRPr lang="en-US" b="1" dirty="0" smtClean="0">
              <a:solidFill>
                <a:srgbClr val="0070C0"/>
              </a:solidFill>
            </a:endParaRPr>
          </a:p>
          <a:p>
            <a:pPr algn="just">
              <a:lnSpc>
                <a:spcPct val="120000"/>
              </a:lnSpc>
              <a:buSzPct val="80000"/>
            </a:pPr>
            <a:endParaRPr lang="en-US" b="1" dirty="0" smtClean="0">
              <a:solidFill>
                <a:srgbClr val="0070C0"/>
              </a:solidFill>
            </a:endParaRPr>
          </a:p>
          <a:p>
            <a:pPr algn="just">
              <a:lnSpc>
                <a:spcPct val="120000"/>
              </a:lnSpc>
              <a:buSzPct val="80000"/>
            </a:pPr>
            <a:r>
              <a:rPr lang="en-US" b="1" dirty="0" smtClean="0">
                <a:solidFill>
                  <a:srgbClr val="0070C0"/>
                </a:solidFill>
              </a:rPr>
              <a:t>The positive association between total PUFA and HDL cholesterol was evident only in </a:t>
            </a:r>
            <a:r>
              <a:rPr lang="en-US" b="1" dirty="0" err="1" smtClean="0">
                <a:solidFill>
                  <a:srgbClr val="0070C0"/>
                </a:solidFill>
              </a:rPr>
              <a:t>noncarriers</a:t>
            </a:r>
            <a:r>
              <a:rPr lang="en-US" b="1" dirty="0" smtClean="0">
                <a:solidFill>
                  <a:srgbClr val="0070C0"/>
                </a:solidFill>
              </a:rPr>
              <a:t> of the minor ‘‘A’’ allele for the TNF </a:t>
            </a:r>
            <a:r>
              <a:rPr lang="en-US" b="1" dirty="0" smtClean="0">
                <a:solidFill>
                  <a:srgbClr val="FF0000"/>
                </a:solidFill>
              </a:rPr>
              <a:t>_238G&gt;A </a:t>
            </a:r>
            <a:r>
              <a:rPr lang="en-US" b="1" dirty="0" smtClean="0">
                <a:solidFill>
                  <a:srgbClr val="0070C0"/>
                </a:solidFill>
              </a:rPr>
              <a:t>and </a:t>
            </a:r>
            <a:r>
              <a:rPr lang="en-US" b="1" dirty="0" smtClean="0">
                <a:solidFill>
                  <a:srgbClr val="FF0000"/>
                </a:solidFill>
              </a:rPr>
              <a:t>_308G&gt;A </a:t>
            </a:r>
            <a:r>
              <a:rPr lang="en-US" b="1" dirty="0" smtClean="0">
                <a:solidFill>
                  <a:srgbClr val="0070C0"/>
                </a:solidFill>
              </a:rPr>
              <a:t>loci. The effect was evident for both o3- and o6-PUFAs, but a significant </a:t>
            </a:r>
            <a:r>
              <a:rPr lang="en-US" b="1" dirty="0" err="1" smtClean="0">
                <a:solidFill>
                  <a:srgbClr val="0070C0"/>
                </a:solidFill>
              </a:rPr>
              <a:t>genotype_diet</a:t>
            </a:r>
            <a:r>
              <a:rPr lang="en-US" b="1" dirty="0" smtClean="0">
                <a:solidFill>
                  <a:srgbClr val="0070C0"/>
                </a:solidFill>
              </a:rPr>
              <a:t> effect was evident only for o6-PUFAs. The same authors also reported significant </a:t>
            </a:r>
            <a:r>
              <a:rPr lang="en-US" b="1" dirty="0" err="1" smtClean="0">
                <a:solidFill>
                  <a:srgbClr val="0070C0"/>
                </a:solidFill>
              </a:rPr>
              <a:t>PUFA_genotype_HDL</a:t>
            </a:r>
            <a:r>
              <a:rPr lang="en-US" b="1" dirty="0" smtClean="0">
                <a:solidFill>
                  <a:srgbClr val="0070C0"/>
                </a:solidFill>
              </a:rPr>
              <a:t> interactions in a type 2 diabetic population.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27384"/>
            <a:ext cx="7416824" cy="954107"/>
          </a:xfrm>
          <a:prstGeom prst="rect">
            <a:avLst/>
          </a:prstGeom>
          <a:noFill/>
          <a:ln w="28575">
            <a:noFill/>
            <a:miter lim="800000"/>
            <a:headEnd/>
            <a:tailEnd/>
          </a:ln>
          <a:effectLst/>
        </p:spPr>
        <p:txBody>
          <a:bodyPr wrap="square">
            <a:spAutoFit/>
          </a:bodyPr>
          <a:lstStyle/>
          <a:p>
            <a:pPr algn="ctr"/>
            <a:r>
              <a:rPr lang="en-US" sz="2800" b="1" dirty="0" smtClean="0"/>
              <a:t>Genetic polymorphisms affecting the </a:t>
            </a:r>
          </a:p>
          <a:p>
            <a:pPr algn="ctr"/>
            <a:r>
              <a:rPr lang="en-US" sz="2800" b="1" dirty="0" smtClean="0"/>
              <a:t>biological actions of omega-3 FAs (6)</a:t>
            </a:r>
          </a:p>
        </p:txBody>
      </p:sp>
      <p:pic>
        <p:nvPicPr>
          <p:cNvPr id="218114" name="Picture 2"/>
          <p:cNvPicPr>
            <a:picLocks noChangeAspect="1" noChangeArrowheads="1"/>
          </p:cNvPicPr>
          <p:nvPr/>
        </p:nvPicPr>
        <p:blipFill>
          <a:blip r:embed="rId3" cstate="print"/>
          <a:srcRect/>
          <a:stretch>
            <a:fillRect/>
          </a:stretch>
        </p:blipFill>
        <p:spPr bwMode="auto">
          <a:xfrm>
            <a:off x="0" y="1412776"/>
            <a:ext cx="2057400" cy="4000500"/>
          </a:xfrm>
          <a:prstGeom prst="rect">
            <a:avLst/>
          </a:prstGeom>
          <a:noFill/>
          <a:ln w="9525">
            <a:noFill/>
            <a:miter lim="800000"/>
            <a:headEnd/>
            <a:tailEnd/>
          </a:ln>
        </p:spPr>
      </p:pic>
      <p:sp>
        <p:nvSpPr>
          <p:cNvPr id="4" name="Oval 3"/>
          <p:cNvSpPr/>
          <p:nvPr/>
        </p:nvSpPr>
        <p:spPr>
          <a:xfrm>
            <a:off x="1115616" y="2564904"/>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 Box 7"/>
          <p:cNvSpPr txBox="1">
            <a:spLocks noChangeArrowheads="1"/>
          </p:cNvSpPr>
          <p:nvPr/>
        </p:nvSpPr>
        <p:spPr bwMode="auto">
          <a:xfrm>
            <a:off x="2339752" y="1124744"/>
            <a:ext cx="6048672" cy="5078313"/>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b="1" dirty="0" smtClean="0">
                <a:solidFill>
                  <a:srgbClr val="0070C0"/>
                </a:solidFill>
              </a:rPr>
              <a:t>Nitric oxide </a:t>
            </a:r>
            <a:r>
              <a:rPr lang="en-US" b="1" dirty="0" err="1" smtClean="0">
                <a:solidFill>
                  <a:srgbClr val="0070C0"/>
                </a:solidFill>
              </a:rPr>
              <a:t>synthase</a:t>
            </a:r>
            <a:r>
              <a:rPr lang="en-US" b="1" dirty="0" smtClean="0">
                <a:solidFill>
                  <a:srgbClr val="0070C0"/>
                </a:solidFill>
              </a:rPr>
              <a:t> (NOS3) is responsible for the production of nitric oxide (NO), which is involved in the regulation of vascular function and blood pressure. </a:t>
            </a:r>
          </a:p>
          <a:p>
            <a:pPr algn="just">
              <a:lnSpc>
                <a:spcPct val="120000"/>
              </a:lnSpc>
              <a:buSzPct val="80000"/>
            </a:pPr>
            <a:endParaRPr lang="en-US" b="1" dirty="0" smtClean="0">
              <a:solidFill>
                <a:srgbClr val="0070C0"/>
              </a:solidFill>
            </a:endParaRPr>
          </a:p>
          <a:p>
            <a:pPr algn="just">
              <a:lnSpc>
                <a:spcPct val="120000"/>
              </a:lnSpc>
              <a:buSzPct val="80000"/>
            </a:pPr>
            <a:r>
              <a:rPr lang="en-US" b="1" dirty="0" smtClean="0">
                <a:solidFill>
                  <a:srgbClr val="0070C0"/>
                </a:solidFill>
              </a:rPr>
              <a:t>SNPs in the NOS3 gene were found to be associated with a number of CVD risk markers, including </a:t>
            </a:r>
            <a:r>
              <a:rPr lang="en-US" b="1" dirty="0" err="1" smtClean="0">
                <a:solidFill>
                  <a:srgbClr val="0070C0"/>
                </a:solidFill>
              </a:rPr>
              <a:t>dyslipidemia</a:t>
            </a:r>
            <a:r>
              <a:rPr lang="en-US" b="1" dirty="0" smtClean="0">
                <a:solidFill>
                  <a:srgbClr val="0070C0"/>
                </a:solidFill>
              </a:rPr>
              <a:t> and inflammation. </a:t>
            </a:r>
          </a:p>
          <a:p>
            <a:pPr algn="just">
              <a:lnSpc>
                <a:spcPct val="120000"/>
              </a:lnSpc>
              <a:buSzPct val="80000"/>
            </a:pPr>
            <a:endParaRPr lang="en-US" b="1" dirty="0" smtClean="0">
              <a:solidFill>
                <a:srgbClr val="0070C0"/>
              </a:solidFill>
            </a:endParaRPr>
          </a:p>
          <a:p>
            <a:pPr algn="just">
              <a:lnSpc>
                <a:spcPct val="120000"/>
              </a:lnSpc>
              <a:buSzPct val="80000"/>
            </a:pPr>
            <a:r>
              <a:rPr lang="en-US" b="1" dirty="0" smtClean="0">
                <a:solidFill>
                  <a:srgbClr val="0070C0"/>
                </a:solidFill>
              </a:rPr>
              <a:t>Following omega-3PUFA supplementation, subjects with the minor alleles </a:t>
            </a:r>
            <a:r>
              <a:rPr lang="en-US" b="1" dirty="0" smtClean="0">
                <a:solidFill>
                  <a:srgbClr val="FF0000"/>
                </a:solidFill>
              </a:rPr>
              <a:t>rs1799983</a:t>
            </a:r>
            <a:r>
              <a:rPr lang="en-US" b="1" dirty="0" smtClean="0">
                <a:solidFill>
                  <a:srgbClr val="0070C0"/>
                </a:solidFill>
              </a:rPr>
              <a:t> had a better response to changes in plasma omega-3 PUFA than major allele homozygous carriers. This highlights the potential benefit for individual carriers of the minor allele at rs1799983 in NOS3 in omega-3 PUFA supplementation to achieve reduction of plasma TG concentrations.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188640"/>
            <a:ext cx="7416824" cy="523220"/>
          </a:xfrm>
          <a:prstGeom prst="rect">
            <a:avLst/>
          </a:prstGeom>
          <a:noFill/>
          <a:ln w="28575">
            <a:noFill/>
            <a:miter lim="800000"/>
            <a:headEnd/>
            <a:tailEnd/>
          </a:ln>
          <a:effectLst/>
        </p:spPr>
        <p:txBody>
          <a:bodyPr wrap="square">
            <a:spAutoFit/>
          </a:bodyPr>
          <a:lstStyle/>
          <a:p>
            <a:pPr algn="ctr"/>
            <a:r>
              <a:rPr lang="en-US" sz="2800" b="1" dirty="0" smtClean="0"/>
              <a:t>Conclusion (1)</a:t>
            </a:r>
          </a:p>
        </p:txBody>
      </p:sp>
      <p:pic>
        <p:nvPicPr>
          <p:cNvPr id="1026" name="Picture 2"/>
          <p:cNvPicPr>
            <a:picLocks noChangeAspect="1" noChangeArrowheads="1"/>
          </p:cNvPicPr>
          <p:nvPr/>
        </p:nvPicPr>
        <p:blipFill>
          <a:blip r:embed="rId3" cstate="print"/>
          <a:srcRect/>
          <a:stretch>
            <a:fillRect/>
          </a:stretch>
        </p:blipFill>
        <p:spPr bwMode="auto">
          <a:xfrm>
            <a:off x="467544" y="1200869"/>
            <a:ext cx="7400925" cy="5324475"/>
          </a:xfrm>
          <a:prstGeom prst="rect">
            <a:avLst/>
          </a:prstGeom>
          <a:noFill/>
          <a:ln w="9525">
            <a:noFill/>
            <a:miter lim="800000"/>
            <a:headEnd/>
            <a:tailEnd/>
          </a:ln>
        </p:spPr>
      </p:pic>
      <p:sp>
        <p:nvSpPr>
          <p:cNvPr id="4" name="Rectangle 3"/>
          <p:cNvSpPr/>
          <p:nvPr/>
        </p:nvSpPr>
        <p:spPr>
          <a:xfrm>
            <a:off x="5220072" y="2924944"/>
            <a:ext cx="201622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5220072" y="1772816"/>
            <a:ext cx="2016224" cy="115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5220072" y="2339588"/>
            <a:ext cx="1954125" cy="369332"/>
          </a:xfrm>
          <a:prstGeom prst="rect">
            <a:avLst/>
          </a:prstGeom>
          <a:noFill/>
        </p:spPr>
        <p:txBody>
          <a:bodyPr wrap="none" rtlCol="0">
            <a:spAutoFit/>
          </a:bodyPr>
          <a:lstStyle/>
          <a:p>
            <a:r>
              <a:rPr lang="en-US" b="1" dirty="0" smtClean="0">
                <a:solidFill>
                  <a:srgbClr val="00B050"/>
                </a:solidFill>
              </a:rPr>
              <a:t>Anti-inflammatory</a:t>
            </a:r>
            <a:endParaRPr lang="el-GR" b="1" dirty="0">
              <a:solidFill>
                <a:srgbClr val="00B050"/>
              </a:solidFill>
            </a:endParaRPr>
          </a:p>
        </p:txBody>
      </p:sp>
      <p:sp>
        <p:nvSpPr>
          <p:cNvPr id="7" name="TextBox 6"/>
          <p:cNvSpPr txBox="1"/>
          <p:nvPr/>
        </p:nvSpPr>
        <p:spPr>
          <a:xfrm>
            <a:off x="5354179" y="3635732"/>
            <a:ext cx="1882888" cy="369332"/>
          </a:xfrm>
          <a:prstGeom prst="rect">
            <a:avLst/>
          </a:prstGeom>
          <a:noFill/>
        </p:spPr>
        <p:txBody>
          <a:bodyPr wrap="none" rtlCol="0">
            <a:spAutoFit/>
          </a:bodyPr>
          <a:lstStyle/>
          <a:p>
            <a:r>
              <a:rPr lang="en-US" b="1" dirty="0" smtClean="0">
                <a:solidFill>
                  <a:srgbClr val="FF0000"/>
                </a:solidFill>
              </a:rPr>
              <a:t>Pro-inflammatory</a:t>
            </a:r>
            <a:endParaRPr lang="el-GR"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90381"/>
            <a:ext cx="6553589" cy="646331"/>
          </a:xfrm>
          <a:prstGeom prst="rect">
            <a:avLst/>
          </a:prstGeom>
          <a:noFill/>
        </p:spPr>
        <p:txBody>
          <a:bodyPr wrap="none" rtlCol="0">
            <a:spAutoFit/>
          </a:bodyPr>
          <a:lstStyle/>
          <a:p>
            <a:r>
              <a:rPr lang="en-US" sz="3600" b="1" dirty="0" smtClean="0">
                <a:solidFill>
                  <a:schemeClr val="tx1">
                    <a:lumMod val="95000"/>
                    <a:lumOff val="5000"/>
                  </a:schemeClr>
                </a:solidFill>
              </a:rPr>
              <a:t>The biological roles of fatty acids</a:t>
            </a:r>
            <a:r>
              <a:rPr lang="el-GR" sz="3600" b="1" dirty="0" smtClean="0">
                <a:solidFill>
                  <a:schemeClr val="tx1">
                    <a:lumMod val="95000"/>
                    <a:lumOff val="5000"/>
                  </a:schemeClr>
                </a:solidFill>
              </a:rPr>
              <a:t> </a:t>
            </a:r>
            <a:endParaRPr lang="el-GR" sz="3600" b="1" dirty="0">
              <a:solidFill>
                <a:schemeClr val="tx1">
                  <a:lumMod val="95000"/>
                  <a:lumOff val="5000"/>
                </a:schemeClr>
              </a:solidFill>
            </a:endParaRPr>
          </a:p>
        </p:txBody>
      </p:sp>
      <p:sp>
        <p:nvSpPr>
          <p:cNvPr id="5" name="Text Box 7"/>
          <p:cNvSpPr txBox="1">
            <a:spLocks noChangeArrowheads="1"/>
          </p:cNvSpPr>
          <p:nvPr/>
        </p:nvSpPr>
        <p:spPr bwMode="auto">
          <a:xfrm>
            <a:off x="369878" y="1000108"/>
            <a:ext cx="8274088" cy="1532727"/>
          </a:xfrm>
          <a:prstGeom prst="rect">
            <a:avLst/>
          </a:prstGeom>
          <a:solidFill>
            <a:srgbClr val="CCFFFF"/>
          </a:solidFill>
          <a:ln w="9525">
            <a:solidFill>
              <a:schemeClr val="tx1"/>
            </a:solidFill>
            <a:miter lim="800000"/>
            <a:headEnd/>
            <a:tailEnd/>
          </a:ln>
          <a:effectLst/>
        </p:spPr>
        <p:txBody>
          <a:bodyPr wrap="square">
            <a:spAutoFit/>
          </a:bodyPr>
          <a:lstStyle/>
          <a:p>
            <a:pPr>
              <a:lnSpc>
                <a:spcPct val="130000"/>
              </a:lnSpc>
              <a:buFont typeface="Wingdings" pitchFamily="2" charset="2"/>
              <a:buChar char="q"/>
            </a:pPr>
            <a:r>
              <a:rPr lang="el-GR" sz="1800" b="1" dirty="0">
                <a:solidFill>
                  <a:srgbClr val="0000FF"/>
                </a:solidFill>
              </a:rPr>
              <a:t> </a:t>
            </a:r>
            <a:r>
              <a:rPr lang="en-US" b="1" dirty="0" smtClean="0">
                <a:solidFill>
                  <a:srgbClr val="0000FF"/>
                </a:solidFill>
              </a:rPr>
              <a:t>The main energy source for the human body</a:t>
            </a:r>
            <a:endParaRPr lang="el-GR" sz="1800" b="1" dirty="0" smtClean="0">
              <a:solidFill>
                <a:srgbClr val="0000FF"/>
              </a:solidFill>
            </a:endParaRPr>
          </a:p>
          <a:p>
            <a:pPr>
              <a:lnSpc>
                <a:spcPct val="130000"/>
              </a:lnSpc>
              <a:buFont typeface="Wingdings" pitchFamily="2" charset="2"/>
              <a:buChar char="q"/>
            </a:pPr>
            <a:r>
              <a:rPr lang="el-GR" sz="1800" b="1" dirty="0" smtClean="0">
                <a:solidFill>
                  <a:srgbClr val="0000FF"/>
                </a:solidFill>
              </a:rPr>
              <a:t> </a:t>
            </a:r>
            <a:r>
              <a:rPr lang="en-US" sz="1800" b="1" dirty="0" smtClean="0">
                <a:solidFill>
                  <a:srgbClr val="0000FF"/>
                </a:solidFill>
              </a:rPr>
              <a:t>Structural components of biological membranes</a:t>
            </a:r>
            <a:endParaRPr lang="el-GR" sz="1800" b="1" dirty="0" smtClean="0">
              <a:solidFill>
                <a:srgbClr val="0000FF"/>
              </a:solidFill>
            </a:endParaRPr>
          </a:p>
          <a:p>
            <a:pPr>
              <a:lnSpc>
                <a:spcPct val="130000"/>
              </a:lnSpc>
              <a:buFont typeface="Wingdings" pitchFamily="2" charset="2"/>
              <a:buChar char="q"/>
            </a:pPr>
            <a:r>
              <a:rPr lang="el-GR" sz="1800" b="1" dirty="0" smtClean="0">
                <a:solidFill>
                  <a:srgbClr val="0000FF"/>
                </a:solidFill>
              </a:rPr>
              <a:t> </a:t>
            </a:r>
            <a:r>
              <a:rPr lang="en-US" sz="1800" b="1" dirty="0" smtClean="0">
                <a:solidFill>
                  <a:srgbClr val="0000FF"/>
                </a:solidFill>
              </a:rPr>
              <a:t>Precursors for important bioactiv</a:t>
            </a:r>
            <a:r>
              <a:rPr lang="en-US" b="1" dirty="0" smtClean="0">
                <a:solidFill>
                  <a:srgbClr val="0000FF"/>
                </a:solidFill>
              </a:rPr>
              <a:t>e lipid molecules (</a:t>
            </a:r>
            <a:r>
              <a:rPr lang="en-US" b="1" dirty="0" err="1" smtClean="0">
                <a:solidFill>
                  <a:srgbClr val="0000FF"/>
                </a:solidFill>
              </a:rPr>
              <a:t>eicosanoids</a:t>
            </a:r>
            <a:r>
              <a:rPr lang="en-US" b="1" dirty="0" smtClean="0">
                <a:solidFill>
                  <a:srgbClr val="0000FF"/>
                </a:solidFill>
              </a:rPr>
              <a:t>, </a:t>
            </a:r>
            <a:r>
              <a:rPr lang="en-US" b="1" dirty="0" err="1" smtClean="0">
                <a:solidFill>
                  <a:srgbClr val="0000FF"/>
                </a:solidFill>
              </a:rPr>
              <a:t>leukotrienes</a:t>
            </a:r>
            <a:r>
              <a:rPr lang="en-US" b="1" dirty="0" smtClean="0">
                <a:solidFill>
                  <a:srgbClr val="0000FF"/>
                </a:solidFill>
              </a:rPr>
              <a:t>, </a:t>
            </a:r>
          </a:p>
          <a:p>
            <a:pPr>
              <a:lnSpc>
                <a:spcPct val="130000"/>
              </a:lnSpc>
            </a:pPr>
            <a:r>
              <a:rPr lang="en-US" b="1" dirty="0" smtClean="0">
                <a:solidFill>
                  <a:srgbClr val="0000FF"/>
                </a:solidFill>
              </a:rPr>
              <a:t>     </a:t>
            </a:r>
            <a:r>
              <a:rPr lang="en-US" b="1" dirty="0" err="1" smtClean="0">
                <a:solidFill>
                  <a:srgbClr val="0000FF"/>
                </a:solidFill>
              </a:rPr>
              <a:t>endocannabinoids</a:t>
            </a:r>
            <a:r>
              <a:rPr lang="en-US" b="1" dirty="0" smtClean="0">
                <a:solidFill>
                  <a:srgbClr val="0000FF"/>
                </a:solidFill>
              </a:rPr>
              <a:t>)</a:t>
            </a:r>
            <a:endParaRPr lang="el-GR" sz="1800" b="1" dirty="0" smtClean="0">
              <a:solidFill>
                <a:srgbClr val="0000FF"/>
              </a:solidFill>
            </a:endParaRPr>
          </a:p>
        </p:txBody>
      </p:sp>
      <p:pic>
        <p:nvPicPr>
          <p:cNvPr id="6" name="Picture 7"/>
          <p:cNvPicPr>
            <a:picLocks noChangeAspect="1" noChangeArrowheads="1"/>
          </p:cNvPicPr>
          <p:nvPr/>
        </p:nvPicPr>
        <p:blipFill>
          <a:blip r:embed="rId3" cstate="print"/>
          <a:srcRect/>
          <a:stretch>
            <a:fillRect/>
          </a:stretch>
        </p:blipFill>
        <p:spPr bwMode="auto">
          <a:xfrm>
            <a:off x="214282" y="2857496"/>
            <a:ext cx="4819650" cy="3160712"/>
          </a:xfrm>
          <a:prstGeom prst="rect">
            <a:avLst/>
          </a:prstGeom>
          <a:noFill/>
          <a:ln w="9525">
            <a:noFill/>
            <a:miter lim="800000"/>
            <a:headEnd/>
            <a:tailEnd/>
          </a:ln>
        </p:spPr>
      </p:pic>
      <p:pic>
        <p:nvPicPr>
          <p:cNvPr id="7" name="Picture 2" descr="http://www.cbv.ns.ca/bec/science/cell/cell_membrane2.gif"/>
          <p:cNvPicPr>
            <a:picLocks noChangeAspect="1" noChangeArrowheads="1"/>
          </p:cNvPicPr>
          <p:nvPr/>
        </p:nvPicPr>
        <p:blipFill>
          <a:blip r:embed="rId4" cstate="print"/>
          <a:srcRect/>
          <a:stretch>
            <a:fillRect/>
          </a:stretch>
        </p:blipFill>
        <p:spPr bwMode="auto">
          <a:xfrm>
            <a:off x="5072066" y="3071810"/>
            <a:ext cx="3838575" cy="292417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188640"/>
            <a:ext cx="7416824" cy="523220"/>
          </a:xfrm>
          <a:prstGeom prst="rect">
            <a:avLst/>
          </a:prstGeom>
          <a:noFill/>
          <a:ln w="28575">
            <a:noFill/>
            <a:miter lim="800000"/>
            <a:headEnd/>
            <a:tailEnd/>
          </a:ln>
          <a:effectLst/>
        </p:spPr>
        <p:txBody>
          <a:bodyPr wrap="square">
            <a:spAutoFit/>
          </a:bodyPr>
          <a:lstStyle/>
          <a:p>
            <a:pPr algn="ctr"/>
            <a:r>
              <a:rPr lang="en-US" sz="2800" b="1" dirty="0" smtClean="0"/>
              <a:t>Conclusion (</a:t>
            </a:r>
            <a:r>
              <a:rPr lang="el-GR" sz="2800" b="1" dirty="0" smtClean="0"/>
              <a:t>2</a:t>
            </a:r>
            <a:r>
              <a:rPr lang="en-US" sz="2800" b="1" dirty="0" smtClean="0"/>
              <a:t>)</a:t>
            </a:r>
          </a:p>
        </p:txBody>
      </p:sp>
      <p:sp>
        <p:nvSpPr>
          <p:cNvPr id="3" name="Text Box 7"/>
          <p:cNvSpPr txBox="1">
            <a:spLocks noChangeArrowheads="1"/>
          </p:cNvSpPr>
          <p:nvPr/>
        </p:nvSpPr>
        <p:spPr bwMode="auto">
          <a:xfrm>
            <a:off x="179512" y="1124744"/>
            <a:ext cx="8064896" cy="5238357"/>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sz="2000" b="1" dirty="0" smtClean="0">
                <a:solidFill>
                  <a:srgbClr val="0070C0"/>
                </a:solidFill>
              </a:rPr>
              <a:t>Relatively small changes in gene expression induced by nutrients as compared to drugs with large inter-individual variations. Nutrients will induce a much milder activation of specific receptors and consequently of specific pathways. </a:t>
            </a:r>
          </a:p>
          <a:p>
            <a:pPr algn="just">
              <a:lnSpc>
                <a:spcPct val="120000"/>
              </a:lnSpc>
              <a:buSzPct val="80000"/>
            </a:pPr>
            <a:endParaRPr lang="en-US" sz="2000" b="1" dirty="0" smtClean="0">
              <a:solidFill>
                <a:srgbClr val="0070C0"/>
              </a:solidFill>
            </a:endParaRPr>
          </a:p>
          <a:p>
            <a:pPr algn="just">
              <a:lnSpc>
                <a:spcPct val="120000"/>
              </a:lnSpc>
              <a:buSzPct val="80000"/>
            </a:pPr>
            <a:r>
              <a:rPr lang="en-US" sz="2000" b="1" dirty="0" smtClean="0">
                <a:solidFill>
                  <a:srgbClr val="0070C0"/>
                </a:solidFill>
              </a:rPr>
              <a:t>Instead nutrients will lead to a more balanced cellular response by activation of multiple control systems with the main purpose to metabolize the nutrient and to regulate metabolism to rapidly reach homeostatic balance. </a:t>
            </a:r>
          </a:p>
          <a:p>
            <a:pPr algn="just">
              <a:lnSpc>
                <a:spcPct val="120000"/>
              </a:lnSpc>
              <a:buSzPct val="80000"/>
            </a:pPr>
            <a:endParaRPr lang="en-US" sz="2000" b="1" dirty="0" smtClean="0">
              <a:solidFill>
                <a:srgbClr val="0070C0"/>
              </a:solidFill>
            </a:endParaRPr>
          </a:p>
          <a:p>
            <a:pPr algn="just">
              <a:lnSpc>
                <a:spcPct val="120000"/>
              </a:lnSpc>
              <a:buSzPct val="80000"/>
            </a:pPr>
            <a:r>
              <a:rPr lang="en-US" sz="2000" b="1" dirty="0" smtClean="0">
                <a:solidFill>
                  <a:srgbClr val="0070C0"/>
                </a:solidFill>
              </a:rPr>
              <a:t>FAs induce effect sizes ranging from a few percent till 100% with individual outliers to 300% or 400% often for immune-related genes </a:t>
            </a:r>
            <a:r>
              <a:rPr lang="en-US" sz="2000" b="1" dirty="0" smtClean="0">
                <a:solidFill>
                  <a:srgbClr val="0070C0"/>
                </a:solidFill>
                <a:sym typeface="Wingdings" pitchFamily="2" charset="2"/>
              </a:rPr>
              <a:t></a:t>
            </a:r>
            <a:r>
              <a:rPr lang="en-US" sz="2000" b="1" dirty="0" smtClean="0">
                <a:solidFill>
                  <a:srgbClr val="0070C0"/>
                </a:solidFill>
              </a:rPr>
              <a:t> low fold changes and low proportion of genes significantly changed</a:t>
            </a:r>
          </a:p>
          <a:p>
            <a:pPr algn="just">
              <a:lnSpc>
                <a:spcPct val="120000"/>
              </a:lnSpc>
              <a:buSzPct val="80000"/>
            </a:pPr>
            <a:endParaRPr lang="en-US" sz="2000" b="1" dirty="0" smtClean="0">
              <a:solidFill>
                <a:srgbClr val="0070C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9512" y="1124744"/>
            <a:ext cx="8208912" cy="4130361"/>
          </a:xfrm>
          <a:prstGeom prst="rect">
            <a:avLst/>
          </a:prstGeom>
          <a:solidFill>
            <a:srgbClr val="CCFFFF"/>
          </a:solidFill>
          <a:ln w="9525">
            <a:solidFill>
              <a:schemeClr val="tx1"/>
            </a:solidFill>
            <a:miter lim="800000"/>
            <a:headEnd/>
            <a:tailEnd/>
          </a:ln>
          <a:effectLst/>
        </p:spPr>
        <p:txBody>
          <a:bodyPr wrap="square">
            <a:spAutoFit/>
          </a:bodyPr>
          <a:lstStyle/>
          <a:p>
            <a:pPr algn="just">
              <a:lnSpc>
                <a:spcPct val="120000"/>
              </a:lnSpc>
              <a:buSzPct val="80000"/>
            </a:pPr>
            <a:r>
              <a:rPr lang="en-US" sz="2000" b="1" dirty="0" smtClean="0">
                <a:solidFill>
                  <a:srgbClr val="0070C0"/>
                </a:solidFill>
              </a:rPr>
              <a:t>Nutritional habits may also be a reason why persons will or will not respond to a change in a diet. </a:t>
            </a:r>
            <a:r>
              <a:rPr lang="en-US" sz="2000" b="1" dirty="0" err="1" smtClean="0">
                <a:solidFill>
                  <a:srgbClr val="0070C0"/>
                </a:solidFill>
              </a:rPr>
              <a:t>Nutrigenomics</a:t>
            </a:r>
            <a:r>
              <a:rPr lang="en-US" sz="2000" b="1" dirty="0" smtClean="0">
                <a:solidFill>
                  <a:srgbClr val="0070C0"/>
                </a:solidFill>
              </a:rPr>
              <a:t> can be used to asses this. For instance, people that regularly consume fish rich in n _ 3 PUFA will likely exhibit a less pronounced transcriptional response upon a fish oil challenge than subjects that do not eat fish at all. This also maybe the scientific basis for the nutritional advice to enjoy a healthy diet consisting of a varied food pattern as this will keep the homeostatic balance of our organs most flexible.</a:t>
            </a:r>
          </a:p>
          <a:p>
            <a:pPr algn="just">
              <a:lnSpc>
                <a:spcPct val="120000"/>
              </a:lnSpc>
              <a:buSzPct val="80000"/>
            </a:pPr>
            <a:endParaRPr lang="en-US" sz="2000" b="1" dirty="0" smtClean="0">
              <a:solidFill>
                <a:srgbClr val="0070C0"/>
              </a:solidFill>
            </a:endParaRPr>
          </a:p>
          <a:p>
            <a:pPr algn="just">
              <a:lnSpc>
                <a:spcPct val="120000"/>
              </a:lnSpc>
              <a:buSzPct val="80000"/>
            </a:pPr>
            <a:r>
              <a:rPr lang="en-US" sz="2000" b="1" dirty="0" smtClean="0">
                <a:solidFill>
                  <a:srgbClr val="0070C0"/>
                </a:solidFill>
              </a:rPr>
              <a:t>The knowledge from gene-environment (diet) interactions  will enable more effective and specific interventions for disease prevention based on “personalized” nutrition. </a:t>
            </a:r>
          </a:p>
        </p:txBody>
      </p:sp>
      <p:sp>
        <p:nvSpPr>
          <p:cNvPr id="3" name="Text Box 4"/>
          <p:cNvSpPr txBox="1">
            <a:spLocks noChangeArrowheads="1"/>
          </p:cNvSpPr>
          <p:nvPr/>
        </p:nvSpPr>
        <p:spPr bwMode="auto">
          <a:xfrm>
            <a:off x="827584" y="188640"/>
            <a:ext cx="7416824" cy="523220"/>
          </a:xfrm>
          <a:prstGeom prst="rect">
            <a:avLst/>
          </a:prstGeom>
          <a:noFill/>
          <a:ln w="28575">
            <a:noFill/>
            <a:miter lim="800000"/>
            <a:headEnd/>
            <a:tailEnd/>
          </a:ln>
          <a:effectLst/>
        </p:spPr>
        <p:txBody>
          <a:bodyPr wrap="square">
            <a:spAutoFit/>
          </a:bodyPr>
          <a:lstStyle/>
          <a:p>
            <a:pPr algn="ctr"/>
            <a:r>
              <a:rPr lang="en-US" sz="2800" b="1" dirty="0" smtClean="0"/>
              <a:t>Conclusion (</a:t>
            </a:r>
            <a:r>
              <a:rPr lang="el-GR" sz="2800" b="1" dirty="0" smtClean="0"/>
              <a:t>3</a:t>
            </a:r>
            <a:r>
              <a:rPr lang="en-US" sz="2800" b="1" dirty="0" smtClean="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188640"/>
            <a:ext cx="7416824" cy="523220"/>
          </a:xfrm>
          <a:prstGeom prst="rect">
            <a:avLst/>
          </a:prstGeom>
          <a:noFill/>
          <a:ln w="28575">
            <a:noFill/>
            <a:miter lim="800000"/>
            <a:headEnd/>
            <a:tailEnd/>
          </a:ln>
          <a:effectLst/>
        </p:spPr>
        <p:txBody>
          <a:bodyPr wrap="square">
            <a:spAutoFit/>
          </a:bodyPr>
          <a:lstStyle/>
          <a:p>
            <a:pPr algn="ctr"/>
            <a:r>
              <a:rPr lang="en-US" sz="2800" b="1" dirty="0" smtClean="0"/>
              <a:t>Recommended bibliography</a:t>
            </a:r>
            <a:endParaRPr lang="en-US" sz="2800" b="1" dirty="0" smtClean="0"/>
          </a:p>
        </p:txBody>
      </p:sp>
      <p:sp>
        <p:nvSpPr>
          <p:cNvPr id="3" name="Rectangle 2"/>
          <p:cNvSpPr/>
          <p:nvPr/>
        </p:nvSpPr>
        <p:spPr>
          <a:xfrm>
            <a:off x="251520" y="1124744"/>
            <a:ext cx="8064896" cy="3693319"/>
          </a:xfrm>
          <a:prstGeom prst="rect">
            <a:avLst/>
          </a:prstGeom>
        </p:spPr>
        <p:txBody>
          <a:bodyPr wrap="square">
            <a:spAutoFit/>
          </a:bodyPr>
          <a:lstStyle/>
          <a:p>
            <a:r>
              <a:rPr lang="en-GB" dirty="0" smtClean="0"/>
              <a:t>J</a:t>
            </a:r>
            <a:r>
              <a:rPr lang="en-GB" dirty="0" smtClean="0"/>
              <a:t>. P. </a:t>
            </a:r>
            <a:r>
              <a:rPr lang="en-GB" dirty="0" err="1" smtClean="0"/>
              <a:t>Vanden</a:t>
            </a:r>
            <a:r>
              <a:rPr lang="en-GB" dirty="0" smtClean="0"/>
              <a:t> </a:t>
            </a:r>
            <a:r>
              <a:rPr lang="en-GB" dirty="0" err="1" smtClean="0"/>
              <a:t>Heuvel</a:t>
            </a:r>
            <a:r>
              <a:rPr lang="en-GB" dirty="0" smtClean="0"/>
              <a:t>, </a:t>
            </a:r>
            <a:r>
              <a:rPr lang="en-GB" dirty="0" err="1" smtClean="0"/>
              <a:t>Nutrigenomics</a:t>
            </a:r>
            <a:r>
              <a:rPr lang="en-GB" dirty="0" smtClean="0"/>
              <a:t> and </a:t>
            </a:r>
            <a:r>
              <a:rPr lang="en-GB" dirty="0" err="1" smtClean="0"/>
              <a:t>nutrigenetics</a:t>
            </a:r>
            <a:r>
              <a:rPr lang="en-GB" dirty="0" smtClean="0"/>
              <a:t> of omega3 polyunsaturated fatty acids, </a:t>
            </a:r>
            <a:r>
              <a:rPr lang="en-GB" dirty="0" err="1" smtClean="0"/>
              <a:t>Prog</a:t>
            </a:r>
            <a:r>
              <a:rPr lang="en-GB" dirty="0" smtClean="0"/>
              <a:t>. Mol. Biol. Transl. </a:t>
            </a:r>
            <a:r>
              <a:rPr lang="en-GB" dirty="0" err="1" smtClean="0"/>
              <a:t>Sci</a:t>
            </a:r>
            <a:r>
              <a:rPr lang="en-GB" dirty="0" smtClean="0"/>
              <a:t>, 108 (2012) 75-112.</a:t>
            </a:r>
          </a:p>
          <a:p>
            <a:endParaRPr lang="en-GB" dirty="0" smtClean="0"/>
          </a:p>
          <a:p>
            <a:r>
              <a:rPr lang="en-GB" dirty="0" smtClean="0"/>
              <a:t>A. J</a:t>
            </a:r>
            <a:r>
              <a:rPr lang="en-GB" dirty="0" smtClean="0"/>
              <a:t>. </a:t>
            </a:r>
            <a:r>
              <a:rPr lang="en-GB" dirty="0" err="1" smtClean="0"/>
              <a:t>Merched</a:t>
            </a:r>
            <a:r>
              <a:rPr lang="en-GB" dirty="0" smtClean="0"/>
              <a:t> and L. Chan, </a:t>
            </a:r>
            <a:r>
              <a:rPr lang="en-GB" dirty="0" err="1" smtClean="0"/>
              <a:t>Nutrigenetics</a:t>
            </a:r>
            <a:r>
              <a:rPr lang="en-GB" dirty="0" smtClean="0"/>
              <a:t> and </a:t>
            </a:r>
            <a:r>
              <a:rPr lang="en-GB" dirty="0" err="1" smtClean="0"/>
              <a:t>nutrigenomics</a:t>
            </a:r>
            <a:r>
              <a:rPr lang="en-GB" dirty="0" smtClean="0"/>
              <a:t> of atherosclerosis, </a:t>
            </a:r>
            <a:r>
              <a:rPr lang="en-GB" dirty="0" err="1" smtClean="0"/>
              <a:t>Curr</a:t>
            </a:r>
            <a:r>
              <a:rPr lang="en-GB" dirty="0" smtClean="0"/>
              <a:t> </a:t>
            </a:r>
            <a:r>
              <a:rPr lang="en-GB" dirty="0" err="1" smtClean="0"/>
              <a:t>Atheroscler</a:t>
            </a:r>
            <a:r>
              <a:rPr lang="en-GB" dirty="0" smtClean="0"/>
              <a:t>. Rep., 15 (2013) 328.</a:t>
            </a:r>
          </a:p>
          <a:p>
            <a:endParaRPr lang="en-GB" dirty="0" smtClean="0"/>
          </a:p>
          <a:p>
            <a:r>
              <a:rPr lang="en-GB" dirty="0" smtClean="0"/>
              <a:t>A</a:t>
            </a:r>
            <a:r>
              <a:rPr lang="en-GB" dirty="0" smtClean="0"/>
              <a:t>. M. </a:t>
            </a:r>
            <a:r>
              <a:rPr lang="en-GB" dirty="0" err="1" smtClean="0"/>
              <a:t>Lottenberg</a:t>
            </a:r>
            <a:r>
              <a:rPr lang="en-GB" dirty="0" smtClean="0"/>
              <a:t>, M. S. </a:t>
            </a:r>
            <a:r>
              <a:rPr lang="en-GB" dirty="0" err="1" smtClean="0"/>
              <a:t>Afonso</a:t>
            </a:r>
            <a:r>
              <a:rPr lang="en-GB" dirty="0" smtClean="0"/>
              <a:t>, M. S. </a:t>
            </a:r>
            <a:r>
              <a:rPr lang="en-GB" dirty="0" err="1" smtClean="0"/>
              <a:t>Lavrador</a:t>
            </a:r>
            <a:r>
              <a:rPr lang="en-GB" dirty="0" smtClean="0"/>
              <a:t>, R. M. Machado, and E. R. </a:t>
            </a:r>
            <a:r>
              <a:rPr lang="en-GB" dirty="0" err="1" smtClean="0"/>
              <a:t>Nakandakare</a:t>
            </a:r>
            <a:r>
              <a:rPr lang="en-GB" dirty="0" smtClean="0"/>
              <a:t>, The role of dietary fatty acids in the pathology of metabolic syndrome, J </a:t>
            </a:r>
            <a:r>
              <a:rPr lang="en-GB" dirty="0" err="1" smtClean="0"/>
              <a:t>Nutr</a:t>
            </a:r>
            <a:r>
              <a:rPr lang="en-GB" dirty="0" smtClean="0"/>
              <a:t> </a:t>
            </a:r>
            <a:r>
              <a:rPr lang="en-GB" dirty="0" err="1" smtClean="0"/>
              <a:t>Biochem</a:t>
            </a:r>
            <a:r>
              <a:rPr lang="en-GB" dirty="0" smtClean="0"/>
              <a:t>., 23 (2012) 1027-1040.</a:t>
            </a:r>
          </a:p>
          <a:p>
            <a:endParaRPr lang="en-GB" dirty="0" smtClean="0"/>
          </a:p>
          <a:p>
            <a:r>
              <a:rPr lang="en-GB" dirty="0" smtClean="0"/>
              <a:t>L. </a:t>
            </a:r>
            <a:r>
              <a:rPr lang="en-GB" dirty="0" smtClean="0"/>
              <a:t>A. </a:t>
            </a:r>
            <a:r>
              <a:rPr lang="en-GB" dirty="0" err="1" smtClean="0"/>
              <a:t>Afman</a:t>
            </a:r>
            <a:r>
              <a:rPr lang="en-GB" dirty="0" smtClean="0"/>
              <a:t> and M. Muller, Human </a:t>
            </a:r>
            <a:r>
              <a:rPr lang="en-GB" dirty="0" err="1" smtClean="0"/>
              <a:t>nutrigenomics</a:t>
            </a:r>
            <a:r>
              <a:rPr lang="en-GB" dirty="0" smtClean="0"/>
              <a:t> of gene regulation by dietary fatty acids, </a:t>
            </a:r>
            <a:r>
              <a:rPr lang="en-GB" dirty="0" err="1" smtClean="0"/>
              <a:t>Prog</a:t>
            </a:r>
            <a:r>
              <a:rPr lang="en-GB" dirty="0" smtClean="0"/>
              <a:t>. Lipid Res., 51 (2012) 63-70.</a:t>
            </a:r>
          </a:p>
          <a:p>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88866" y="1124744"/>
            <a:ext cx="5059398" cy="523220"/>
          </a:xfrm>
          <a:prstGeom prst="rect">
            <a:avLst/>
          </a:prstGeom>
          <a:noFill/>
          <a:ln w="9525">
            <a:noFill/>
            <a:miter lim="800000"/>
            <a:headEnd/>
            <a:tailEnd/>
          </a:ln>
        </p:spPr>
        <p:txBody>
          <a:bodyPr wrap="none">
            <a:spAutoFit/>
          </a:bodyPr>
          <a:lstStyle/>
          <a:p>
            <a:r>
              <a:rPr lang="el-GR" sz="2800" b="1" dirty="0" smtClean="0">
                <a:solidFill>
                  <a:schemeClr val="hlink"/>
                </a:solidFill>
                <a:latin typeface="Arial" charset="0"/>
              </a:rPr>
              <a:t>Τ</a:t>
            </a:r>
            <a:r>
              <a:rPr lang="en-US" sz="2800" b="1" dirty="0" smtClean="0">
                <a:solidFill>
                  <a:schemeClr val="hlink"/>
                </a:solidFill>
                <a:latin typeface="Arial" charset="0"/>
              </a:rPr>
              <a:t>hank you for your attention</a:t>
            </a:r>
            <a:endParaRPr lang="el-GR" sz="2800" b="1" dirty="0">
              <a:solidFill>
                <a:schemeClr val="hlink"/>
              </a:solidFill>
              <a:latin typeface="Arial" charset="0"/>
            </a:endParaRPr>
          </a:p>
        </p:txBody>
      </p:sp>
      <p:pic>
        <p:nvPicPr>
          <p:cNvPr id="3" name="Picture 2" descr="http://www.athina984.gr/files/news-images/miro.jpg"/>
          <p:cNvPicPr>
            <a:picLocks noChangeAspect="1" noChangeArrowheads="1"/>
          </p:cNvPicPr>
          <p:nvPr/>
        </p:nvPicPr>
        <p:blipFill>
          <a:blip r:embed="rId3" cstate="print"/>
          <a:srcRect/>
          <a:stretch>
            <a:fillRect/>
          </a:stretch>
        </p:blipFill>
        <p:spPr bwMode="auto">
          <a:xfrm>
            <a:off x="2123728" y="1882688"/>
            <a:ext cx="4934347" cy="3706552"/>
          </a:xfrm>
          <a:prstGeom prst="rect">
            <a:avLst/>
          </a:prstGeom>
          <a:noFill/>
        </p:spPr>
      </p:pic>
      <p:sp>
        <p:nvSpPr>
          <p:cNvPr id="6" name="TextBox 5"/>
          <p:cNvSpPr txBox="1"/>
          <p:nvPr/>
        </p:nvSpPr>
        <p:spPr>
          <a:xfrm>
            <a:off x="2067201" y="5579948"/>
            <a:ext cx="1856727" cy="369332"/>
          </a:xfrm>
          <a:prstGeom prst="rect">
            <a:avLst/>
          </a:prstGeom>
          <a:noFill/>
        </p:spPr>
        <p:txBody>
          <a:bodyPr wrap="none" rtlCol="0">
            <a:spAutoFit/>
          </a:bodyPr>
          <a:lstStyle/>
          <a:p>
            <a:r>
              <a:rPr lang="en-US" i="1" dirty="0" smtClean="0"/>
              <a:t>Joan </a:t>
            </a:r>
            <a:r>
              <a:rPr lang="en-US" i="1" dirty="0" err="1" smtClean="0"/>
              <a:t>Miro</a:t>
            </a:r>
            <a:r>
              <a:rPr lang="en-US" i="1" dirty="0" smtClean="0"/>
              <a:t>, Blue II </a:t>
            </a:r>
            <a:endParaRPr lang="el-GR"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90381"/>
            <a:ext cx="6962291" cy="646331"/>
          </a:xfrm>
          <a:prstGeom prst="rect">
            <a:avLst/>
          </a:prstGeom>
          <a:noFill/>
        </p:spPr>
        <p:txBody>
          <a:bodyPr wrap="none" rtlCol="0">
            <a:spAutoFit/>
          </a:bodyPr>
          <a:lstStyle/>
          <a:p>
            <a:r>
              <a:rPr lang="en-US" sz="3600" b="1" dirty="0" smtClean="0">
                <a:solidFill>
                  <a:schemeClr val="tx1">
                    <a:lumMod val="95000"/>
                    <a:lumOff val="5000"/>
                  </a:schemeClr>
                </a:solidFill>
              </a:rPr>
              <a:t>Fatty acids – Mechanisms of action</a:t>
            </a:r>
            <a:r>
              <a:rPr lang="el-GR" sz="3600" b="1" dirty="0" smtClean="0">
                <a:solidFill>
                  <a:schemeClr val="tx1">
                    <a:lumMod val="95000"/>
                    <a:lumOff val="5000"/>
                  </a:schemeClr>
                </a:solidFill>
              </a:rPr>
              <a:t> </a:t>
            </a:r>
            <a:endParaRPr lang="el-GR" sz="3600" b="1" dirty="0">
              <a:solidFill>
                <a:schemeClr val="tx1">
                  <a:lumMod val="95000"/>
                  <a:lumOff val="5000"/>
                </a:schemeClr>
              </a:solidFill>
            </a:endParaRPr>
          </a:p>
        </p:txBody>
      </p:sp>
      <p:pic>
        <p:nvPicPr>
          <p:cNvPr id="8" name="Picture 2"/>
          <p:cNvPicPr>
            <a:picLocks noChangeAspect="1" noChangeArrowheads="1"/>
          </p:cNvPicPr>
          <p:nvPr/>
        </p:nvPicPr>
        <p:blipFill>
          <a:blip r:embed="rId3" cstate="print"/>
          <a:srcRect/>
          <a:stretch>
            <a:fillRect/>
          </a:stretch>
        </p:blipFill>
        <p:spPr bwMode="auto">
          <a:xfrm>
            <a:off x="107950" y="1244600"/>
            <a:ext cx="8429625" cy="4848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90381"/>
            <a:ext cx="7073218" cy="646331"/>
          </a:xfrm>
          <a:prstGeom prst="rect">
            <a:avLst/>
          </a:prstGeom>
          <a:noFill/>
        </p:spPr>
        <p:txBody>
          <a:bodyPr wrap="none" rtlCol="0">
            <a:spAutoFit/>
          </a:bodyPr>
          <a:lstStyle/>
          <a:p>
            <a:r>
              <a:rPr lang="en-US" sz="3600" b="1" dirty="0" smtClean="0">
                <a:solidFill>
                  <a:schemeClr val="tx1">
                    <a:lumMod val="95000"/>
                    <a:lumOff val="5000"/>
                  </a:schemeClr>
                </a:solidFill>
              </a:rPr>
              <a:t>Fatty acids – Basic metabolic routes</a:t>
            </a:r>
            <a:r>
              <a:rPr lang="el-GR" sz="3600" b="1" dirty="0" smtClean="0">
                <a:solidFill>
                  <a:schemeClr val="tx1">
                    <a:lumMod val="95000"/>
                    <a:lumOff val="5000"/>
                  </a:schemeClr>
                </a:solidFill>
              </a:rPr>
              <a:t> </a:t>
            </a:r>
            <a:endParaRPr lang="el-GR" sz="3600" b="1" dirty="0">
              <a:solidFill>
                <a:schemeClr val="tx1">
                  <a:lumMod val="95000"/>
                  <a:lumOff val="5000"/>
                </a:schemeClr>
              </a:solidFill>
            </a:endParaRPr>
          </a:p>
        </p:txBody>
      </p:sp>
      <p:pic>
        <p:nvPicPr>
          <p:cNvPr id="3" name="Picture 3"/>
          <p:cNvPicPr>
            <a:picLocks noChangeAspect="1"/>
          </p:cNvPicPr>
          <p:nvPr/>
        </p:nvPicPr>
        <p:blipFill>
          <a:blip r:embed="rId3" cstate="print"/>
          <a:srcRect/>
          <a:stretch>
            <a:fillRect/>
          </a:stretch>
        </p:blipFill>
        <p:spPr bwMode="auto">
          <a:xfrm>
            <a:off x="971550" y="1008063"/>
            <a:ext cx="6437313" cy="53736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3608" y="188640"/>
            <a:ext cx="5492657" cy="553998"/>
          </a:xfrm>
          <a:prstGeom prst="rect">
            <a:avLst/>
          </a:prstGeom>
          <a:noFill/>
          <a:ln w="28575">
            <a:noFill/>
            <a:miter lim="800000"/>
            <a:headEnd/>
            <a:tailEnd/>
          </a:ln>
          <a:effectLst/>
        </p:spPr>
        <p:txBody>
          <a:bodyPr wrap="none">
            <a:spAutoFit/>
          </a:bodyPr>
          <a:lstStyle/>
          <a:p>
            <a:pPr algn="ctr"/>
            <a:r>
              <a:rPr lang="en-US" sz="3000" b="1" dirty="0" smtClean="0"/>
              <a:t>The epidemiology of omega-3 FA </a:t>
            </a:r>
            <a:endParaRPr lang="el-GR" sz="3000" b="1" dirty="0">
              <a:latin typeface="+mn-lt"/>
            </a:endParaRPr>
          </a:p>
        </p:txBody>
      </p:sp>
      <p:pic>
        <p:nvPicPr>
          <p:cNvPr id="3" name="Picture 4" descr="http://1.bp.blogspot.com/_SIl46YOSYD4/TS8T4D-XdxI/AAAAAAAAA8k/j0tyk4S_v3Q/s1600/webmd_rf_photo_of_omega_3_sources.jpg"/>
          <p:cNvPicPr>
            <a:picLocks noChangeAspect="1" noChangeArrowheads="1"/>
          </p:cNvPicPr>
          <p:nvPr/>
        </p:nvPicPr>
        <p:blipFill>
          <a:blip r:embed="rId3" cstate="print"/>
          <a:srcRect/>
          <a:stretch>
            <a:fillRect/>
          </a:stretch>
        </p:blipFill>
        <p:spPr bwMode="auto">
          <a:xfrm>
            <a:off x="1331640" y="1484784"/>
            <a:ext cx="6252228" cy="4248472"/>
          </a:xfrm>
          <a:prstGeom prst="rect">
            <a:avLst/>
          </a:prstGeom>
          <a:noFill/>
        </p:spPr>
      </p:pic>
    </p:spTree>
  </p:cSld>
  <p:clrMapOvr>
    <a:masterClrMapping/>
  </p:clrMapOvr>
</p:sld>
</file>

<file path=ppt/theme/theme1.xml><?xml version="1.0" encoding="utf-8"?>
<a:theme xmlns:a="http://schemas.openxmlformats.org/drawingml/2006/main" name="TP0300022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58D3162F-0F40-4C6E-BA13-39EA93551DD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416543-4637-43B3-AEC1-CB83541237CB}">
  <ds:schemaRefs>
    <ds:schemaRef ds:uri="http://schemas.microsoft.com/sharepoint/v3/contenttype/forms"/>
  </ds:schemaRefs>
</ds:datastoreItem>
</file>

<file path=customXml/itemProps3.xml><?xml version="1.0" encoding="utf-8"?>
<ds:datastoreItem xmlns:ds="http://schemas.openxmlformats.org/officeDocument/2006/customXml" ds:itemID="{20F07505-2F2B-40EC-AA39-CB786655EE7C}">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TP030002230</Template>
  <TotalTime>3526</TotalTime>
  <Words>3299</Words>
  <Application>Microsoft Office PowerPoint</Application>
  <PresentationFormat>On-screen Show (4:3)</PresentationFormat>
  <Paragraphs>460</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TP030002230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364</cp:revision>
  <dcterms:created xsi:type="dcterms:W3CDTF">2010-08-23T13:26:18Z</dcterms:created>
  <dcterms:modified xsi:type="dcterms:W3CDTF">2015-05-10T20:51:25Z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TC300022309990</vt:lpwstr>
  </property>
</Properties>
</file>