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0"/>
  </p:notesMasterIdLst>
  <p:sldIdLst>
    <p:sldId id="256" r:id="rId3"/>
    <p:sldId id="257" r:id="rId4"/>
    <p:sldId id="339" r:id="rId5"/>
    <p:sldId id="258" r:id="rId6"/>
    <p:sldId id="340" r:id="rId7"/>
    <p:sldId id="259" r:id="rId8"/>
    <p:sldId id="338" r:id="rId9"/>
    <p:sldId id="260" r:id="rId10"/>
    <p:sldId id="261" r:id="rId11"/>
    <p:sldId id="341" r:id="rId12"/>
    <p:sldId id="262" r:id="rId13"/>
    <p:sldId id="263" r:id="rId14"/>
    <p:sldId id="342" r:id="rId15"/>
    <p:sldId id="264" r:id="rId16"/>
    <p:sldId id="265" r:id="rId17"/>
    <p:sldId id="266" r:id="rId18"/>
    <p:sldId id="267" r:id="rId19"/>
    <p:sldId id="292" r:id="rId20"/>
    <p:sldId id="293" r:id="rId21"/>
    <p:sldId id="294" r:id="rId22"/>
    <p:sldId id="295" r:id="rId23"/>
    <p:sldId id="337" r:id="rId24"/>
    <p:sldId id="296" r:id="rId25"/>
    <p:sldId id="297" r:id="rId26"/>
    <p:sldId id="336" r:id="rId27"/>
    <p:sldId id="298" r:id="rId28"/>
    <p:sldId id="290" r:id="rId29"/>
  </p:sldIdLst>
  <p:sldSz cx="12192000" cy="6858000"/>
  <p:notesSz cx="6735763" cy="98663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41" autoAdjust="0"/>
    <p:restoredTop sz="94660"/>
  </p:normalViewPr>
  <p:slideViewPr>
    <p:cSldViewPr snapToGrid="0">
      <p:cViewPr varScale="1">
        <p:scale>
          <a:sx n="106" d="100"/>
          <a:sy n="106" d="100"/>
        </p:scale>
        <p:origin x="34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4" name="PlaceHolder 1"/>
          <p:cNvSpPr>
            <a:spLocks noGrp="1" noRot="1" noChangeAspect="1"/>
          </p:cNvSpPr>
          <p:nvPr>
            <p:ph type="sldImg"/>
          </p:nvPr>
        </p:nvSpPr>
        <p:spPr>
          <a:xfrm>
            <a:off x="-131763" y="876300"/>
            <a:ext cx="7688263" cy="4325938"/>
          </a:xfrm>
          <a:prstGeom prst="rect">
            <a:avLst/>
          </a:prstGeom>
        </p:spPr>
        <p:txBody>
          <a:bodyPr lIns="0" tIns="0" rIns="0" bIns="0" anchor="ctr">
            <a:noAutofit/>
          </a:bodyPr>
          <a:lstStyle/>
          <a:p>
            <a:r>
              <a:rPr lang="en-US" sz="1800" b="0" strike="noStrike" spc="-1">
                <a:solidFill>
                  <a:srgbClr val="000000"/>
                </a:solidFill>
                <a:latin typeface="Trebuchet MS"/>
              </a:rPr>
              <a:t>Click to move the slide</a:t>
            </a:r>
          </a:p>
        </p:txBody>
      </p:sp>
      <p:sp>
        <p:nvSpPr>
          <p:cNvPr id="275" name="PlaceHolder 2"/>
          <p:cNvSpPr>
            <a:spLocks noGrp="1"/>
          </p:cNvSpPr>
          <p:nvPr>
            <p:ph type="body"/>
          </p:nvPr>
        </p:nvSpPr>
        <p:spPr>
          <a:xfrm>
            <a:off x="742525" y="5479688"/>
            <a:ext cx="5939847" cy="5191079"/>
          </a:xfrm>
          <a:prstGeom prst="rect">
            <a:avLst/>
          </a:prstGeom>
        </p:spPr>
        <p:txBody>
          <a:bodyPr lIns="0" tIns="0" rIns="0" bIns="0">
            <a:noAutofit/>
          </a:bodyPr>
          <a:lstStyle/>
          <a:p>
            <a:r>
              <a:rPr lang="el-GR" sz="2000" b="0" strike="noStrike" spc="-1">
                <a:latin typeface="Arial"/>
              </a:rPr>
              <a:t>Click to edit the notes format</a:t>
            </a:r>
          </a:p>
        </p:txBody>
      </p:sp>
      <p:sp>
        <p:nvSpPr>
          <p:cNvPr id="276" name="PlaceHolder 3"/>
          <p:cNvSpPr>
            <a:spLocks noGrp="1"/>
          </p:cNvSpPr>
          <p:nvPr>
            <p:ph type="hdr"/>
          </p:nvPr>
        </p:nvSpPr>
        <p:spPr>
          <a:xfrm>
            <a:off x="0" y="0"/>
            <a:ext cx="3222205" cy="576441"/>
          </a:xfrm>
          <a:prstGeom prst="rect">
            <a:avLst/>
          </a:prstGeom>
        </p:spPr>
        <p:txBody>
          <a:bodyPr lIns="0" tIns="0" rIns="0" bIns="0">
            <a:noAutofit/>
          </a:bodyPr>
          <a:lstStyle/>
          <a:p>
            <a:r>
              <a:rPr lang="el-GR" sz="1400" b="0" strike="noStrike" spc="-1">
                <a:latin typeface="Times New Roman"/>
              </a:rPr>
              <a:t>&lt;header&gt;</a:t>
            </a:r>
          </a:p>
        </p:txBody>
      </p:sp>
      <p:sp>
        <p:nvSpPr>
          <p:cNvPr id="277" name="PlaceHolder 4"/>
          <p:cNvSpPr>
            <a:spLocks noGrp="1"/>
          </p:cNvSpPr>
          <p:nvPr>
            <p:ph type="dt"/>
          </p:nvPr>
        </p:nvSpPr>
        <p:spPr>
          <a:xfrm>
            <a:off x="4202692" y="0"/>
            <a:ext cx="3222205" cy="576441"/>
          </a:xfrm>
          <a:prstGeom prst="rect">
            <a:avLst/>
          </a:prstGeom>
        </p:spPr>
        <p:txBody>
          <a:bodyPr lIns="0" tIns="0" rIns="0" bIns="0">
            <a:noAutofit/>
          </a:bodyPr>
          <a:lstStyle/>
          <a:p>
            <a:pPr algn="r"/>
            <a:r>
              <a:rPr lang="el-GR" sz="1400" b="0" strike="noStrike" spc="-1">
                <a:latin typeface="Times New Roman"/>
              </a:rPr>
              <a:t>&lt;date/time&gt;</a:t>
            </a:r>
          </a:p>
        </p:txBody>
      </p:sp>
      <p:sp>
        <p:nvSpPr>
          <p:cNvPr id="278" name="PlaceHolder 5"/>
          <p:cNvSpPr>
            <a:spLocks noGrp="1"/>
          </p:cNvSpPr>
          <p:nvPr>
            <p:ph type="ftr"/>
          </p:nvPr>
        </p:nvSpPr>
        <p:spPr>
          <a:xfrm>
            <a:off x="0" y="10959765"/>
            <a:ext cx="3222205" cy="576441"/>
          </a:xfrm>
          <a:prstGeom prst="rect">
            <a:avLst/>
          </a:prstGeom>
        </p:spPr>
        <p:txBody>
          <a:bodyPr lIns="0" tIns="0" rIns="0" bIns="0" anchor="b">
            <a:noAutofit/>
          </a:bodyPr>
          <a:lstStyle/>
          <a:p>
            <a:r>
              <a:rPr lang="el-GR" sz="1400" b="0" strike="noStrike" spc="-1">
                <a:latin typeface="Times New Roman"/>
              </a:rPr>
              <a:t>&lt;footer&gt;</a:t>
            </a:r>
          </a:p>
        </p:txBody>
      </p:sp>
      <p:sp>
        <p:nvSpPr>
          <p:cNvPr id="279" name="PlaceHolder 6"/>
          <p:cNvSpPr>
            <a:spLocks noGrp="1"/>
          </p:cNvSpPr>
          <p:nvPr>
            <p:ph type="sldNum"/>
          </p:nvPr>
        </p:nvSpPr>
        <p:spPr>
          <a:xfrm>
            <a:off x="4202692" y="10959765"/>
            <a:ext cx="3222205" cy="576441"/>
          </a:xfrm>
          <a:prstGeom prst="rect">
            <a:avLst/>
          </a:prstGeom>
        </p:spPr>
        <p:txBody>
          <a:bodyPr lIns="0" tIns="0" rIns="0" bIns="0" anchor="b">
            <a:noAutofit/>
          </a:bodyPr>
          <a:lstStyle/>
          <a:p>
            <a:pPr algn="r"/>
            <a:fld id="{243E6729-FAF6-4A3A-B5FF-721D1449C2A8}" type="slidenum">
              <a:rPr lang="el-GR" sz="1400" b="0" strike="noStrike" spc="-1">
                <a:latin typeface="Times New Roman"/>
              </a:rPr>
              <a:t>‹#›</a:t>
            </a:fld>
            <a:endParaRPr lang="el-G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PlaceHolder 1"/>
          <p:cNvSpPr>
            <a:spLocks noGrp="1" noRot="1" noChangeAspect="1"/>
          </p:cNvSpPr>
          <p:nvPr>
            <p:ph type="sldImg"/>
          </p:nvPr>
        </p:nvSpPr>
        <p:spPr>
          <a:xfrm>
            <a:off x="407988" y="1233488"/>
            <a:ext cx="5918200" cy="3328987"/>
          </a:xfrm>
          <a:prstGeom prst="rect">
            <a:avLst/>
          </a:prstGeom>
        </p:spPr>
      </p:sp>
      <p:sp>
        <p:nvSpPr>
          <p:cNvPr id="356" name="PlaceHolder 2"/>
          <p:cNvSpPr>
            <a:spLocks noGrp="1"/>
          </p:cNvSpPr>
          <p:nvPr>
            <p:ph type="body"/>
          </p:nvPr>
        </p:nvSpPr>
        <p:spPr>
          <a:xfrm>
            <a:off x="673576" y="4748260"/>
            <a:ext cx="5388257" cy="3884375"/>
          </a:xfrm>
          <a:prstGeom prst="rect">
            <a:avLst/>
          </a:prstGeom>
        </p:spPr>
        <p:txBody>
          <a:bodyPr>
            <a:noAutofit/>
          </a:bodyPr>
          <a:lstStyle/>
          <a:p>
            <a:endParaRPr lang="el-GR" sz="2000" b="0" strike="noStrike" spc="-1">
              <a:latin typeface="Arial"/>
            </a:endParaRPr>
          </a:p>
        </p:txBody>
      </p:sp>
      <p:sp>
        <p:nvSpPr>
          <p:cNvPr id="357" name="TextShape 3"/>
          <p:cNvSpPr txBox="1"/>
          <p:nvPr/>
        </p:nvSpPr>
        <p:spPr>
          <a:xfrm>
            <a:off x="3815518" y="9371444"/>
            <a:ext cx="2918477" cy="494481"/>
          </a:xfrm>
          <a:prstGeom prst="rect">
            <a:avLst/>
          </a:prstGeom>
          <a:noFill/>
          <a:ln>
            <a:noFill/>
          </a:ln>
        </p:spPr>
        <p:txBody>
          <a:bodyPr anchor="b">
            <a:noAutofit/>
          </a:bodyPr>
          <a:lstStyle/>
          <a:p>
            <a:pPr algn="r">
              <a:lnSpc>
                <a:spcPct val="100000"/>
              </a:lnSpc>
            </a:pPr>
            <a:fld id="{81388B2C-A579-4AED-A7DC-A4655BF4B2AE}" type="slidenum">
              <a:rPr lang="el-GR" sz="1200" b="0" strike="noStrike" spc="-1">
                <a:solidFill>
                  <a:srgbClr val="000000"/>
                </a:solidFill>
                <a:latin typeface="+mn-lt"/>
                <a:ea typeface="+mn-ea"/>
              </a:rPr>
              <a:t>1</a:t>
            </a:fld>
            <a:endParaRPr lang="el-G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3" y="876300"/>
            <a:ext cx="7689851" cy="4325938"/>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p:nvPr>
        </p:nvSpPr>
        <p:spPr/>
        <p:txBody>
          <a:bodyPr/>
          <a:lstStyle/>
          <a:p>
            <a:pPr algn="r"/>
            <a:fld id="{243E6729-FAF6-4A3A-B5FF-721D1449C2A8}" type="slidenum">
              <a:rPr lang="el-GR" sz="1400" b="0" strike="noStrike" spc="-1" smtClean="0">
                <a:latin typeface="Times New Roman"/>
              </a:rPr>
              <a:t>21</a:t>
            </a:fld>
            <a:endParaRPr lang="el-GR" sz="1400" b="0" strike="noStrike" spc="-1">
              <a:latin typeface="Times New Roman"/>
            </a:endParaRPr>
          </a:p>
        </p:txBody>
      </p:sp>
    </p:spTree>
    <p:extLst>
      <p:ext uri="{BB962C8B-B14F-4D97-AF65-F5344CB8AC3E}">
        <p14:creationId xmlns:p14="http://schemas.microsoft.com/office/powerpoint/2010/main" val="315847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51" name="PlaceHolder 2"/>
          <p:cNvSpPr>
            <a:spLocks noGrp="1"/>
          </p:cNvSpPr>
          <p:nvPr>
            <p:ph type="body"/>
          </p:nvPr>
        </p:nvSpPr>
        <p:spPr>
          <a:xfrm>
            <a:off x="677160" y="2160720"/>
            <a:ext cx="859644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52" name="PlaceHolder 3"/>
          <p:cNvSpPr>
            <a:spLocks noGrp="1"/>
          </p:cNvSpPr>
          <p:nvPr>
            <p:ph type="body"/>
          </p:nvPr>
        </p:nvSpPr>
        <p:spPr>
          <a:xfrm>
            <a:off x="677160" y="4187520"/>
            <a:ext cx="859644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54"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55"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56" name="PlaceHolder 4"/>
          <p:cNvSpPr>
            <a:spLocks noGrp="1"/>
          </p:cNvSpPr>
          <p:nvPr>
            <p:ph type="body"/>
          </p:nvPr>
        </p:nvSpPr>
        <p:spPr>
          <a:xfrm>
            <a:off x="677160" y="41875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57" name="PlaceHolder 5"/>
          <p:cNvSpPr>
            <a:spLocks noGrp="1"/>
          </p:cNvSpPr>
          <p:nvPr>
            <p:ph type="body"/>
          </p:nvPr>
        </p:nvSpPr>
        <p:spPr>
          <a:xfrm>
            <a:off x="5082120" y="41875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59" name="PlaceHolder 2"/>
          <p:cNvSpPr>
            <a:spLocks noGrp="1"/>
          </p:cNvSpPr>
          <p:nvPr>
            <p:ph type="body"/>
          </p:nvPr>
        </p:nvSpPr>
        <p:spPr>
          <a:xfrm>
            <a:off x="677160" y="21607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60" name="PlaceHolder 3"/>
          <p:cNvSpPr>
            <a:spLocks noGrp="1"/>
          </p:cNvSpPr>
          <p:nvPr>
            <p:ph type="body"/>
          </p:nvPr>
        </p:nvSpPr>
        <p:spPr>
          <a:xfrm>
            <a:off x="3583440" y="21607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61" name="PlaceHolder 4"/>
          <p:cNvSpPr>
            <a:spLocks noGrp="1"/>
          </p:cNvSpPr>
          <p:nvPr>
            <p:ph type="body"/>
          </p:nvPr>
        </p:nvSpPr>
        <p:spPr>
          <a:xfrm>
            <a:off x="6490080" y="21607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62" name="PlaceHolder 5"/>
          <p:cNvSpPr>
            <a:spLocks noGrp="1"/>
          </p:cNvSpPr>
          <p:nvPr>
            <p:ph type="body"/>
          </p:nvPr>
        </p:nvSpPr>
        <p:spPr>
          <a:xfrm>
            <a:off x="677160" y="41875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63" name="PlaceHolder 6"/>
          <p:cNvSpPr>
            <a:spLocks noGrp="1"/>
          </p:cNvSpPr>
          <p:nvPr>
            <p:ph type="body"/>
          </p:nvPr>
        </p:nvSpPr>
        <p:spPr>
          <a:xfrm>
            <a:off x="3583440" y="41875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64" name="PlaceHolder 7"/>
          <p:cNvSpPr>
            <a:spLocks noGrp="1"/>
          </p:cNvSpPr>
          <p:nvPr>
            <p:ph type="body"/>
          </p:nvPr>
        </p:nvSpPr>
        <p:spPr>
          <a:xfrm>
            <a:off x="6490080" y="41875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82" name="PlaceHolder 2"/>
          <p:cNvSpPr>
            <a:spLocks noGrp="1"/>
          </p:cNvSpPr>
          <p:nvPr>
            <p:ph type="subTitle"/>
          </p:nvPr>
        </p:nvSpPr>
        <p:spPr>
          <a:xfrm>
            <a:off x="677160" y="2160720"/>
            <a:ext cx="8596440" cy="388044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84" name="PlaceHolder 2"/>
          <p:cNvSpPr>
            <a:spLocks noGrp="1"/>
          </p:cNvSpPr>
          <p:nvPr>
            <p:ph type="body"/>
          </p:nvPr>
        </p:nvSpPr>
        <p:spPr>
          <a:xfrm>
            <a:off x="677160" y="2160720"/>
            <a:ext cx="859644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86" name="PlaceHolder 2"/>
          <p:cNvSpPr>
            <a:spLocks noGrp="1"/>
          </p:cNvSpPr>
          <p:nvPr>
            <p:ph type="body"/>
          </p:nvPr>
        </p:nvSpPr>
        <p:spPr>
          <a:xfrm>
            <a:off x="677160" y="2160720"/>
            <a:ext cx="419472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87" name="PlaceHolder 3"/>
          <p:cNvSpPr>
            <a:spLocks noGrp="1"/>
          </p:cNvSpPr>
          <p:nvPr>
            <p:ph type="body"/>
          </p:nvPr>
        </p:nvSpPr>
        <p:spPr>
          <a:xfrm>
            <a:off x="5082120" y="2160720"/>
            <a:ext cx="419472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677160" y="609480"/>
            <a:ext cx="8596440" cy="612216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91"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92" name="PlaceHolder 3"/>
          <p:cNvSpPr>
            <a:spLocks noGrp="1"/>
          </p:cNvSpPr>
          <p:nvPr>
            <p:ph type="body"/>
          </p:nvPr>
        </p:nvSpPr>
        <p:spPr>
          <a:xfrm>
            <a:off x="5082120" y="2160720"/>
            <a:ext cx="419472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93" name="PlaceHolder 4"/>
          <p:cNvSpPr>
            <a:spLocks noGrp="1"/>
          </p:cNvSpPr>
          <p:nvPr>
            <p:ph type="body"/>
          </p:nvPr>
        </p:nvSpPr>
        <p:spPr>
          <a:xfrm>
            <a:off x="677160" y="41875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9"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30" name="PlaceHolder 2"/>
          <p:cNvSpPr>
            <a:spLocks noGrp="1"/>
          </p:cNvSpPr>
          <p:nvPr>
            <p:ph type="subTitle"/>
          </p:nvPr>
        </p:nvSpPr>
        <p:spPr>
          <a:xfrm>
            <a:off x="677160" y="2160720"/>
            <a:ext cx="8596440" cy="388044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95" name="PlaceHolder 2"/>
          <p:cNvSpPr>
            <a:spLocks noGrp="1"/>
          </p:cNvSpPr>
          <p:nvPr>
            <p:ph type="body"/>
          </p:nvPr>
        </p:nvSpPr>
        <p:spPr>
          <a:xfrm>
            <a:off x="677160" y="2160720"/>
            <a:ext cx="419472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96"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97" name="PlaceHolder 4"/>
          <p:cNvSpPr>
            <a:spLocks noGrp="1"/>
          </p:cNvSpPr>
          <p:nvPr>
            <p:ph type="body"/>
          </p:nvPr>
        </p:nvSpPr>
        <p:spPr>
          <a:xfrm>
            <a:off x="5082120" y="41875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99"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00"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01" name="PlaceHolder 4"/>
          <p:cNvSpPr>
            <a:spLocks noGrp="1"/>
          </p:cNvSpPr>
          <p:nvPr>
            <p:ph type="body"/>
          </p:nvPr>
        </p:nvSpPr>
        <p:spPr>
          <a:xfrm>
            <a:off x="677160" y="4187520"/>
            <a:ext cx="859644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103" name="PlaceHolder 2"/>
          <p:cNvSpPr>
            <a:spLocks noGrp="1"/>
          </p:cNvSpPr>
          <p:nvPr>
            <p:ph type="body"/>
          </p:nvPr>
        </p:nvSpPr>
        <p:spPr>
          <a:xfrm>
            <a:off x="677160" y="2160720"/>
            <a:ext cx="859644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04" name="PlaceHolder 3"/>
          <p:cNvSpPr>
            <a:spLocks noGrp="1"/>
          </p:cNvSpPr>
          <p:nvPr>
            <p:ph type="body"/>
          </p:nvPr>
        </p:nvSpPr>
        <p:spPr>
          <a:xfrm>
            <a:off x="677160" y="4187520"/>
            <a:ext cx="859644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106"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07"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08" name="PlaceHolder 4"/>
          <p:cNvSpPr>
            <a:spLocks noGrp="1"/>
          </p:cNvSpPr>
          <p:nvPr>
            <p:ph type="body"/>
          </p:nvPr>
        </p:nvSpPr>
        <p:spPr>
          <a:xfrm>
            <a:off x="677160" y="41875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09" name="PlaceHolder 5"/>
          <p:cNvSpPr>
            <a:spLocks noGrp="1"/>
          </p:cNvSpPr>
          <p:nvPr>
            <p:ph type="body"/>
          </p:nvPr>
        </p:nvSpPr>
        <p:spPr>
          <a:xfrm>
            <a:off x="5082120" y="41875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111" name="PlaceHolder 2"/>
          <p:cNvSpPr>
            <a:spLocks noGrp="1"/>
          </p:cNvSpPr>
          <p:nvPr>
            <p:ph type="body"/>
          </p:nvPr>
        </p:nvSpPr>
        <p:spPr>
          <a:xfrm>
            <a:off x="677160" y="21607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12" name="PlaceHolder 3"/>
          <p:cNvSpPr>
            <a:spLocks noGrp="1"/>
          </p:cNvSpPr>
          <p:nvPr>
            <p:ph type="body"/>
          </p:nvPr>
        </p:nvSpPr>
        <p:spPr>
          <a:xfrm>
            <a:off x="3583440" y="21607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13" name="PlaceHolder 4"/>
          <p:cNvSpPr>
            <a:spLocks noGrp="1"/>
          </p:cNvSpPr>
          <p:nvPr>
            <p:ph type="body"/>
          </p:nvPr>
        </p:nvSpPr>
        <p:spPr>
          <a:xfrm>
            <a:off x="6490080" y="21607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14" name="PlaceHolder 5"/>
          <p:cNvSpPr>
            <a:spLocks noGrp="1"/>
          </p:cNvSpPr>
          <p:nvPr>
            <p:ph type="body"/>
          </p:nvPr>
        </p:nvSpPr>
        <p:spPr>
          <a:xfrm>
            <a:off x="677160" y="41875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15" name="PlaceHolder 6"/>
          <p:cNvSpPr>
            <a:spLocks noGrp="1"/>
          </p:cNvSpPr>
          <p:nvPr>
            <p:ph type="body"/>
          </p:nvPr>
        </p:nvSpPr>
        <p:spPr>
          <a:xfrm>
            <a:off x="3583440" y="41875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16" name="PlaceHolder 7"/>
          <p:cNvSpPr>
            <a:spLocks noGrp="1"/>
          </p:cNvSpPr>
          <p:nvPr>
            <p:ph type="body"/>
          </p:nvPr>
        </p:nvSpPr>
        <p:spPr>
          <a:xfrm>
            <a:off x="6490080" y="41875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lang="el-GR"/>
              <a:t>Kλικ για επεξεργασία του τίτλου</a:t>
            </a:r>
            <a:endParaRPr lang="en-US"/>
          </a:p>
        </p:txBody>
      </p:sp>
      <p:sp>
        <p:nvSpPr>
          <p:cNvPr id="8" name="7 - Θέση περιεχομένου"/>
          <p:cNvSpPr>
            <a:spLocks noGrp="1"/>
          </p:cNvSpPr>
          <p:nvPr>
            <p:ph sz="quarter" idx="1"/>
          </p:nvPr>
        </p:nvSpPr>
        <p:spPr>
          <a:xfrm>
            <a:off x="816864" y="1600200"/>
            <a:ext cx="10871200" cy="4495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497DFFB1-A01D-4F06-A5B8-2B92945B764A}" type="slidenum">
              <a:rPr lang="el-GR"/>
              <a:pPr>
                <a:defRPr/>
              </a:pPr>
              <a:t>‹#›</a:t>
            </a:fld>
            <a:endParaRPr lang="el-GR"/>
          </a:p>
        </p:txBody>
      </p:sp>
    </p:spTree>
    <p:extLst>
      <p:ext uri="{BB962C8B-B14F-4D97-AF65-F5344CB8AC3E}">
        <p14:creationId xmlns:p14="http://schemas.microsoft.com/office/powerpoint/2010/main" val="3711987392"/>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32" name="PlaceHolder 2"/>
          <p:cNvSpPr>
            <a:spLocks noGrp="1"/>
          </p:cNvSpPr>
          <p:nvPr>
            <p:ph type="body"/>
          </p:nvPr>
        </p:nvSpPr>
        <p:spPr>
          <a:xfrm>
            <a:off x="677160" y="2160720"/>
            <a:ext cx="859644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34" name="PlaceHolder 2"/>
          <p:cNvSpPr>
            <a:spLocks noGrp="1"/>
          </p:cNvSpPr>
          <p:nvPr>
            <p:ph type="body"/>
          </p:nvPr>
        </p:nvSpPr>
        <p:spPr>
          <a:xfrm>
            <a:off x="677160" y="2160720"/>
            <a:ext cx="419472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35" name="PlaceHolder 3"/>
          <p:cNvSpPr>
            <a:spLocks noGrp="1"/>
          </p:cNvSpPr>
          <p:nvPr>
            <p:ph type="body"/>
          </p:nvPr>
        </p:nvSpPr>
        <p:spPr>
          <a:xfrm>
            <a:off x="5082120" y="2160720"/>
            <a:ext cx="419472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6"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7" name="PlaceHolder 1"/>
          <p:cNvSpPr>
            <a:spLocks noGrp="1"/>
          </p:cNvSpPr>
          <p:nvPr>
            <p:ph type="subTitle"/>
          </p:nvPr>
        </p:nvSpPr>
        <p:spPr>
          <a:xfrm>
            <a:off x="677160" y="609480"/>
            <a:ext cx="8596440" cy="612216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39"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40" name="PlaceHolder 3"/>
          <p:cNvSpPr>
            <a:spLocks noGrp="1"/>
          </p:cNvSpPr>
          <p:nvPr>
            <p:ph type="body"/>
          </p:nvPr>
        </p:nvSpPr>
        <p:spPr>
          <a:xfrm>
            <a:off x="5082120" y="2160720"/>
            <a:ext cx="419472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41" name="PlaceHolder 4"/>
          <p:cNvSpPr>
            <a:spLocks noGrp="1"/>
          </p:cNvSpPr>
          <p:nvPr>
            <p:ph type="body"/>
          </p:nvPr>
        </p:nvSpPr>
        <p:spPr>
          <a:xfrm>
            <a:off x="677160" y="41875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43" name="PlaceHolder 2"/>
          <p:cNvSpPr>
            <a:spLocks noGrp="1"/>
          </p:cNvSpPr>
          <p:nvPr>
            <p:ph type="body"/>
          </p:nvPr>
        </p:nvSpPr>
        <p:spPr>
          <a:xfrm>
            <a:off x="677160" y="2160720"/>
            <a:ext cx="419472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44"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45" name="PlaceHolder 4"/>
          <p:cNvSpPr>
            <a:spLocks noGrp="1"/>
          </p:cNvSpPr>
          <p:nvPr>
            <p:ph type="body"/>
          </p:nvPr>
        </p:nvSpPr>
        <p:spPr>
          <a:xfrm>
            <a:off x="5082120" y="41875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47"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48"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49" name="PlaceHolder 4"/>
          <p:cNvSpPr>
            <a:spLocks noGrp="1"/>
          </p:cNvSpPr>
          <p:nvPr>
            <p:ph type="body"/>
          </p:nvPr>
        </p:nvSpPr>
        <p:spPr>
          <a:xfrm>
            <a:off x="677160" y="4187520"/>
            <a:ext cx="859644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9" name="Group 1"/>
          <p:cNvGrpSpPr/>
          <p:nvPr/>
        </p:nvGrpSpPr>
        <p:grpSpPr>
          <a:xfrm>
            <a:off x="0" y="-8640"/>
            <a:ext cx="12191760" cy="6866640"/>
            <a:chOff x="0" y="-8640"/>
            <a:chExt cx="12191760" cy="6866640"/>
          </a:xfrm>
        </p:grpSpPr>
        <p:sp>
          <p:nvSpPr>
            <p:cNvPr id="30" name="Line 2"/>
            <p:cNvSpPr/>
            <p:nvPr/>
          </p:nvSpPr>
          <p:spPr>
            <a:xfrm>
              <a:off x="9370800" y="0"/>
              <a:ext cx="1219320" cy="6858000"/>
            </a:xfrm>
            <a:prstGeom prst="line">
              <a:avLst/>
            </a:prstGeom>
            <a:ln w="9360">
              <a:solidFill>
                <a:schemeClr val="accent1">
                  <a:alpha val="70000"/>
                </a:schemeClr>
              </a:solidFill>
              <a:round/>
            </a:ln>
          </p:spPr>
          <p:style>
            <a:lnRef idx="2">
              <a:schemeClr val="accent1"/>
            </a:lnRef>
            <a:fillRef idx="0">
              <a:schemeClr val="accent1"/>
            </a:fillRef>
            <a:effectRef idx="1">
              <a:schemeClr val="accent1"/>
            </a:effectRef>
            <a:fontRef idx="minor"/>
          </p:style>
        </p:sp>
        <p:sp>
          <p:nvSpPr>
            <p:cNvPr id="2" name="Line 3"/>
            <p:cNvSpPr/>
            <p:nvPr/>
          </p:nvSpPr>
          <p:spPr>
            <a:xfrm flipH="1">
              <a:off x="7425000" y="3681360"/>
              <a:ext cx="4763520" cy="3176640"/>
            </a:xfrm>
            <a:prstGeom prst="line">
              <a:avLst/>
            </a:prstGeom>
            <a:ln w="9360">
              <a:solidFill>
                <a:schemeClr val="accent1">
                  <a:alpha val="70000"/>
                </a:schemeClr>
              </a:solidFill>
              <a:round/>
            </a:ln>
          </p:spPr>
          <p:style>
            <a:lnRef idx="2">
              <a:schemeClr val="accent1"/>
            </a:lnRef>
            <a:fillRef idx="0">
              <a:schemeClr val="accent1"/>
            </a:fillRef>
            <a:effectRef idx="1">
              <a:schemeClr val="accent1"/>
            </a:effectRef>
            <a:fontRef idx="minor"/>
          </p:style>
        </p:sp>
        <p:sp>
          <p:nvSpPr>
            <p:cNvPr id="3" name="CustomShape 4"/>
            <p:cNvSpPr/>
            <p:nvPr/>
          </p:nvSpPr>
          <p:spPr>
            <a:xfrm>
              <a:off x="918144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 name="CustomShape 5"/>
            <p:cNvSpPr/>
            <p:nvPr/>
          </p:nvSpPr>
          <p:spPr>
            <a:xfrm>
              <a:off x="960336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 name="CustomShape 6"/>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 name="CustomShape 7"/>
            <p:cNvSpPr/>
            <p:nvPr/>
          </p:nvSpPr>
          <p:spPr>
            <a:xfrm>
              <a:off x="933444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 name="CustomShape 8"/>
            <p:cNvSpPr/>
            <p:nvPr/>
          </p:nvSpPr>
          <p:spPr>
            <a:xfrm>
              <a:off x="10898640" y="-8640"/>
              <a:ext cx="1289880" cy="686628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 name="CustomShape 9"/>
            <p:cNvSpPr/>
            <p:nvPr/>
          </p:nvSpPr>
          <p:spPr>
            <a:xfrm>
              <a:off x="10938960" y="-8640"/>
              <a:ext cx="1249560" cy="686628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9" name="CustomShape 10"/>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 name="CustomShape 11"/>
            <p:cNvSpPr/>
            <p:nvPr/>
          </p:nvSpPr>
          <p:spPr>
            <a:xfrm>
              <a:off x="0" y="4013280"/>
              <a:ext cx="448200" cy="2844360"/>
            </a:xfrm>
            <a:prstGeom prst="triangle">
              <a:avLst>
                <a:gd name="adj" fmla="val 0"/>
              </a:avLst>
            </a:prstGeom>
            <a:solidFill>
              <a:schemeClr val="accent1">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grpSp>
      <p:grpSp>
        <p:nvGrpSpPr>
          <p:cNvPr id="11" name="Group 12"/>
          <p:cNvGrpSpPr/>
          <p:nvPr/>
        </p:nvGrpSpPr>
        <p:grpSpPr>
          <a:xfrm>
            <a:off x="0" y="-8640"/>
            <a:ext cx="12191760" cy="6866640"/>
            <a:chOff x="0" y="-8640"/>
            <a:chExt cx="12191760" cy="6866640"/>
          </a:xfrm>
        </p:grpSpPr>
        <p:sp>
          <p:nvSpPr>
            <p:cNvPr id="12" name="CustomShape 13"/>
            <p:cNvSpPr/>
            <p:nvPr/>
          </p:nvSpPr>
          <p:spPr>
            <a:xfrm>
              <a:off x="0" y="-7920"/>
              <a:ext cx="863280" cy="5697720"/>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3" name="Line 14"/>
            <p:cNvSpPr/>
            <p:nvPr/>
          </p:nvSpPr>
          <p:spPr>
            <a:xfrm>
              <a:off x="9370800" y="0"/>
              <a:ext cx="1219320" cy="6858000"/>
            </a:xfrm>
            <a:prstGeom prst="line">
              <a:avLst/>
            </a:prstGeom>
            <a:ln w="9360">
              <a:solidFill>
                <a:schemeClr val="accent1">
                  <a:alpha val="70000"/>
                </a:schemeClr>
              </a:solidFill>
              <a:round/>
            </a:ln>
          </p:spPr>
          <p:style>
            <a:lnRef idx="2">
              <a:schemeClr val="accent1"/>
            </a:lnRef>
            <a:fillRef idx="0">
              <a:schemeClr val="accent1"/>
            </a:fillRef>
            <a:effectRef idx="1">
              <a:schemeClr val="accent1"/>
            </a:effectRef>
            <a:fontRef idx="minor"/>
          </p:style>
        </p:sp>
        <p:sp>
          <p:nvSpPr>
            <p:cNvPr id="14" name="Line 15"/>
            <p:cNvSpPr/>
            <p:nvPr/>
          </p:nvSpPr>
          <p:spPr>
            <a:xfrm flipH="1">
              <a:off x="7425000" y="3681360"/>
              <a:ext cx="4763520" cy="3176640"/>
            </a:xfrm>
            <a:prstGeom prst="line">
              <a:avLst/>
            </a:prstGeom>
            <a:ln w="9360">
              <a:solidFill>
                <a:schemeClr val="accent1">
                  <a:alpha val="70000"/>
                </a:schemeClr>
              </a:solidFill>
              <a:round/>
            </a:ln>
          </p:spPr>
          <p:style>
            <a:lnRef idx="2">
              <a:schemeClr val="accent1"/>
            </a:lnRef>
            <a:fillRef idx="0">
              <a:schemeClr val="accent1"/>
            </a:fillRef>
            <a:effectRef idx="1">
              <a:schemeClr val="accent1"/>
            </a:effectRef>
            <a:fontRef idx="minor"/>
          </p:style>
        </p:sp>
        <p:sp>
          <p:nvSpPr>
            <p:cNvPr id="15" name="CustomShape 16"/>
            <p:cNvSpPr/>
            <p:nvPr/>
          </p:nvSpPr>
          <p:spPr>
            <a:xfrm>
              <a:off x="918144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 name="CustomShape 17"/>
            <p:cNvSpPr/>
            <p:nvPr/>
          </p:nvSpPr>
          <p:spPr>
            <a:xfrm>
              <a:off x="960336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 name="CustomShape 18"/>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8" name="CustomShape 19"/>
            <p:cNvSpPr/>
            <p:nvPr/>
          </p:nvSpPr>
          <p:spPr>
            <a:xfrm>
              <a:off x="933444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9" name="CustomShape 20"/>
            <p:cNvSpPr/>
            <p:nvPr/>
          </p:nvSpPr>
          <p:spPr>
            <a:xfrm>
              <a:off x="10898640" y="-8640"/>
              <a:ext cx="1289880" cy="686628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 name="CustomShape 21"/>
            <p:cNvSpPr/>
            <p:nvPr/>
          </p:nvSpPr>
          <p:spPr>
            <a:xfrm>
              <a:off x="10938960" y="-8640"/>
              <a:ext cx="1249560" cy="686628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1" name="CustomShape 22"/>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22" name="PlaceHolder 23"/>
          <p:cNvSpPr>
            <a:spLocks noGrp="1"/>
          </p:cNvSpPr>
          <p:nvPr>
            <p:ph type="title"/>
          </p:nvPr>
        </p:nvSpPr>
        <p:spPr>
          <a:xfrm>
            <a:off x="1506960" y="2404440"/>
            <a:ext cx="7766640" cy="1645920"/>
          </a:xfrm>
          <a:prstGeom prst="rect">
            <a:avLst/>
          </a:prstGeom>
        </p:spPr>
        <p:txBody>
          <a:bodyPr anchor="b">
            <a:noAutofit/>
          </a:bodyPr>
          <a:lstStyle/>
          <a:p>
            <a:pPr algn="r">
              <a:lnSpc>
                <a:spcPct val="100000"/>
              </a:lnSpc>
            </a:pPr>
            <a:r>
              <a:rPr lang="en-US" sz="5400" b="0" strike="noStrike" spc="-1">
                <a:solidFill>
                  <a:srgbClr val="4F81BD"/>
                </a:solidFill>
                <a:latin typeface="Trebuchet MS"/>
              </a:rPr>
              <a:t>Κάντε κλικ για να επεξεργαστείτε τον τίτλο υποδείγματος</a:t>
            </a:r>
            <a:endParaRPr lang="en-US" sz="5400" b="0" strike="noStrike" spc="-1">
              <a:solidFill>
                <a:srgbClr val="000000"/>
              </a:solidFill>
              <a:latin typeface="Trebuchet MS"/>
            </a:endParaRPr>
          </a:p>
        </p:txBody>
      </p:sp>
      <p:sp>
        <p:nvSpPr>
          <p:cNvPr id="23" name="PlaceHolder 24"/>
          <p:cNvSpPr>
            <a:spLocks noGrp="1"/>
          </p:cNvSpPr>
          <p:nvPr>
            <p:ph type="dt"/>
          </p:nvPr>
        </p:nvSpPr>
        <p:spPr>
          <a:xfrm>
            <a:off x="7205040" y="6041520"/>
            <a:ext cx="911520" cy="364680"/>
          </a:xfrm>
          <a:prstGeom prst="rect">
            <a:avLst/>
          </a:prstGeom>
        </p:spPr>
        <p:txBody>
          <a:bodyPr anchor="ctr">
            <a:noAutofit/>
          </a:bodyPr>
          <a:lstStyle/>
          <a:p>
            <a:pPr algn="r">
              <a:lnSpc>
                <a:spcPct val="100000"/>
              </a:lnSpc>
            </a:pPr>
            <a:fld id="{304DB552-97F1-4632-AE55-AE6E566D8057}" type="datetime">
              <a:rPr lang="el-GR" sz="900" b="0" strike="noStrike" spc="-1">
                <a:solidFill>
                  <a:srgbClr val="8B8B8B"/>
                </a:solidFill>
                <a:latin typeface="Trebuchet MS"/>
              </a:rPr>
              <a:t>26/6/2025</a:t>
            </a:fld>
            <a:endParaRPr lang="el-GR" sz="900" b="0" strike="noStrike" spc="-1">
              <a:latin typeface="Times New Roman"/>
            </a:endParaRPr>
          </a:p>
        </p:txBody>
      </p:sp>
      <p:sp>
        <p:nvSpPr>
          <p:cNvPr id="24" name="PlaceHolder 25"/>
          <p:cNvSpPr>
            <a:spLocks noGrp="1"/>
          </p:cNvSpPr>
          <p:nvPr>
            <p:ph type="ftr"/>
          </p:nvPr>
        </p:nvSpPr>
        <p:spPr>
          <a:xfrm>
            <a:off x="677160" y="6041520"/>
            <a:ext cx="6297120" cy="364680"/>
          </a:xfrm>
          <a:prstGeom prst="rect">
            <a:avLst/>
          </a:prstGeom>
        </p:spPr>
        <p:txBody>
          <a:bodyPr anchor="ctr">
            <a:noAutofit/>
          </a:bodyPr>
          <a:lstStyle/>
          <a:p>
            <a:endParaRPr lang="el-GR" sz="2400" b="0" strike="noStrike" spc="-1">
              <a:latin typeface="Times New Roman"/>
            </a:endParaRPr>
          </a:p>
        </p:txBody>
      </p:sp>
      <p:sp>
        <p:nvSpPr>
          <p:cNvPr id="25" name="PlaceHolder 26"/>
          <p:cNvSpPr>
            <a:spLocks noGrp="1"/>
          </p:cNvSpPr>
          <p:nvPr>
            <p:ph type="sldNum"/>
          </p:nvPr>
        </p:nvSpPr>
        <p:spPr>
          <a:xfrm>
            <a:off x="8590680" y="6041520"/>
            <a:ext cx="682920" cy="364680"/>
          </a:xfrm>
          <a:prstGeom prst="rect">
            <a:avLst/>
          </a:prstGeom>
        </p:spPr>
        <p:txBody>
          <a:bodyPr anchor="ctr">
            <a:noAutofit/>
          </a:bodyPr>
          <a:lstStyle/>
          <a:p>
            <a:pPr algn="r">
              <a:lnSpc>
                <a:spcPct val="100000"/>
              </a:lnSpc>
            </a:pPr>
            <a:fld id="{241860F6-5EC4-48AF-9874-C2EE7BEECCF0}" type="slidenum">
              <a:rPr lang="el-GR" sz="900" b="0" strike="noStrike" spc="-1">
                <a:solidFill>
                  <a:srgbClr val="4F81BD"/>
                </a:solidFill>
                <a:latin typeface="Trebuchet MS"/>
              </a:rPr>
              <a:t>‹#›</a:t>
            </a:fld>
            <a:endParaRPr lang="el-GR" sz="900" b="0" strike="noStrike" spc="-1">
              <a:latin typeface="Times New Roman"/>
            </a:endParaRPr>
          </a:p>
        </p:txBody>
      </p:sp>
      <p:sp>
        <p:nvSpPr>
          <p:cNvPr id="26" name="CustomShape 27"/>
          <p:cNvSpPr/>
          <p:nvPr/>
        </p:nvSpPr>
        <p:spPr>
          <a:xfrm>
            <a:off x="0" y="2824920"/>
            <a:ext cx="12188520" cy="318060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p:style>
      </p:sp>
      <p:sp>
        <p:nvSpPr>
          <p:cNvPr id="27" name="CustomShape 28"/>
          <p:cNvSpPr/>
          <p:nvPr/>
        </p:nvSpPr>
        <p:spPr>
          <a:xfrm>
            <a:off x="0" y="3075840"/>
            <a:ext cx="12188520" cy="263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8" name="PlaceHolder 29"/>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404040"/>
                </a:solidFill>
                <a:latin typeface="Trebuchet MS"/>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404040"/>
                </a:solidFill>
                <a:latin typeface="Trebuchet MS"/>
              </a:rPr>
              <a:t>Second Outline Level</a:t>
            </a:r>
          </a:p>
          <a:p>
            <a:pPr marL="1296000" lvl="2" indent="-288000">
              <a:spcBef>
                <a:spcPts val="850"/>
              </a:spcBef>
              <a:buClr>
                <a:srgbClr val="000000"/>
              </a:buClr>
              <a:buSzPct val="45000"/>
              <a:buFont typeface="Wingdings" charset="2"/>
              <a:buChar char=""/>
            </a:pPr>
            <a:r>
              <a:rPr lang="en-US" sz="1200" b="0" strike="noStrike" spc="-1">
                <a:solidFill>
                  <a:srgbClr val="404040"/>
                </a:solidFill>
                <a:latin typeface="Trebuchet MS"/>
              </a:rPr>
              <a:t>Third Outline Level</a:t>
            </a:r>
          </a:p>
          <a:p>
            <a:pPr marL="1728000" lvl="3" indent="-216000">
              <a:spcBef>
                <a:spcPts val="567"/>
              </a:spcBef>
              <a:buClr>
                <a:srgbClr val="000000"/>
              </a:buClr>
              <a:buSzPct val="75000"/>
              <a:buFont typeface="Symbol" charset="2"/>
              <a:buChar char=""/>
            </a:pPr>
            <a:r>
              <a:rPr lang="en-US" sz="1200" b="0" strike="noStrike" spc="-1">
                <a:solidFill>
                  <a:srgbClr val="404040"/>
                </a:solidFill>
                <a:latin typeface="Trebuchet MS"/>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404040"/>
                </a:solidFill>
                <a:latin typeface="Trebuchet MS"/>
              </a:rPr>
              <a:t>Fifth Outline Level</a:t>
            </a:r>
          </a:p>
          <a:p>
            <a:pPr marL="2592000" lvl="5" indent="-216000">
              <a:spcBef>
                <a:spcPts val="283"/>
              </a:spcBef>
              <a:buClr>
                <a:srgbClr val="000000"/>
              </a:buClr>
              <a:buSzPct val="45000"/>
              <a:buFont typeface="Wingdings" charset="2"/>
              <a:buChar char=""/>
            </a:pPr>
            <a:r>
              <a:rPr lang="en-US" sz="2000" b="0" strike="noStrike" spc="-1">
                <a:solidFill>
                  <a:srgbClr val="404040"/>
                </a:solidFill>
                <a:latin typeface="Trebuchet MS"/>
              </a:rPr>
              <a:t>Sixth Outline Level</a:t>
            </a:r>
          </a:p>
          <a:p>
            <a:pPr marL="3024000" lvl="6" indent="-216000">
              <a:spcBef>
                <a:spcPts val="283"/>
              </a:spcBef>
              <a:buClr>
                <a:srgbClr val="000000"/>
              </a:buClr>
              <a:buSzPct val="45000"/>
              <a:buFont typeface="Wingdings" charset="2"/>
              <a:buChar char=""/>
            </a:pPr>
            <a:r>
              <a:rPr lang="en-US" sz="2000" b="0" strike="noStrike" spc="-1">
                <a:solidFill>
                  <a:srgbClr val="404040"/>
                </a:solidFill>
                <a:latin typeface="Trebuchet MS"/>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5" name="Group 1"/>
          <p:cNvGrpSpPr/>
          <p:nvPr/>
        </p:nvGrpSpPr>
        <p:grpSpPr>
          <a:xfrm>
            <a:off x="0" y="-8640"/>
            <a:ext cx="12191760" cy="6866640"/>
            <a:chOff x="0" y="-8640"/>
            <a:chExt cx="12191760" cy="6866640"/>
          </a:xfrm>
        </p:grpSpPr>
        <p:sp>
          <p:nvSpPr>
            <p:cNvPr id="66" name="Line 2"/>
            <p:cNvSpPr/>
            <p:nvPr/>
          </p:nvSpPr>
          <p:spPr>
            <a:xfrm>
              <a:off x="9370800" y="0"/>
              <a:ext cx="1219320" cy="6858000"/>
            </a:xfrm>
            <a:prstGeom prst="line">
              <a:avLst/>
            </a:prstGeom>
            <a:ln w="9360">
              <a:solidFill>
                <a:schemeClr val="accent1">
                  <a:alpha val="70000"/>
                </a:schemeClr>
              </a:solidFill>
              <a:round/>
            </a:ln>
          </p:spPr>
          <p:style>
            <a:lnRef idx="2">
              <a:schemeClr val="accent1"/>
            </a:lnRef>
            <a:fillRef idx="0">
              <a:schemeClr val="accent1"/>
            </a:fillRef>
            <a:effectRef idx="1">
              <a:schemeClr val="accent1"/>
            </a:effectRef>
            <a:fontRef idx="minor"/>
          </p:style>
        </p:sp>
        <p:sp>
          <p:nvSpPr>
            <p:cNvPr id="67" name="Line 3"/>
            <p:cNvSpPr/>
            <p:nvPr/>
          </p:nvSpPr>
          <p:spPr>
            <a:xfrm flipH="1">
              <a:off x="7425000" y="3681360"/>
              <a:ext cx="4763520" cy="3176640"/>
            </a:xfrm>
            <a:prstGeom prst="line">
              <a:avLst/>
            </a:prstGeom>
            <a:ln w="9360">
              <a:solidFill>
                <a:schemeClr val="accent1">
                  <a:alpha val="70000"/>
                </a:schemeClr>
              </a:solidFill>
              <a:round/>
            </a:ln>
          </p:spPr>
          <p:style>
            <a:lnRef idx="2">
              <a:schemeClr val="accent1"/>
            </a:lnRef>
            <a:fillRef idx="0">
              <a:schemeClr val="accent1"/>
            </a:fillRef>
            <a:effectRef idx="1">
              <a:schemeClr val="accent1"/>
            </a:effectRef>
            <a:fontRef idx="minor"/>
          </p:style>
        </p:sp>
        <p:sp>
          <p:nvSpPr>
            <p:cNvPr id="68" name="CustomShape 4"/>
            <p:cNvSpPr/>
            <p:nvPr/>
          </p:nvSpPr>
          <p:spPr>
            <a:xfrm>
              <a:off x="918144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9" name="CustomShape 5"/>
            <p:cNvSpPr/>
            <p:nvPr/>
          </p:nvSpPr>
          <p:spPr>
            <a:xfrm>
              <a:off x="960336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0" name="CustomShape 6"/>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1" name="CustomShape 7"/>
            <p:cNvSpPr/>
            <p:nvPr/>
          </p:nvSpPr>
          <p:spPr>
            <a:xfrm>
              <a:off x="933444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2" name="CustomShape 8"/>
            <p:cNvSpPr/>
            <p:nvPr/>
          </p:nvSpPr>
          <p:spPr>
            <a:xfrm>
              <a:off x="10898640" y="-8640"/>
              <a:ext cx="1289880" cy="686628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3" name="CustomShape 9"/>
            <p:cNvSpPr/>
            <p:nvPr/>
          </p:nvSpPr>
          <p:spPr>
            <a:xfrm>
              <a:off x="10938960" y="-8640"/>
              <a:ext cx="1249560" cy="686628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4" name="CustomShape 10"/>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5" name="CustomShape 11"/>
            <p:cNvSpPr/>
            <p:nvPr/>
          </p:nvSpPr>
          <p:spPr>
            <a:xfrm>
              <a:off x="0" y="4013280"/>
              <a:ext cx="448200" cy="2844360"/>
            </a:xfrm>
            <a:prstGeom prst="triangle">
              <a:avLst>
                <a:gd name="adj" fmla="val 0"/>
              </a:avLst>
            </a:prstGeom>
            <a:solidFill>
              <a:schemeClr val="accent1">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76" name="PlaceHolder 12"/>
          <p:cNvSpPr>
            <a:spLocks noGrp="1"/>
          </p:cNvSpPr>
          <p:nvPr>
            <p:ph type="title"/>
          </p:nvPr>
        </p:nvSpPr>
        <p:spPr>
          <a:xfrm>
            <a:off x="677160" y="609480"/>
            <a:ext cx="8596440" cy="1320480"/>
          </a:xfrm>
          <a:prstGeom prst="rect">
            <a:avLst/>
          </a:prstGeom>
        </p:spPr>
        <p:txBody>
          <a:bodyPr>
            <a:noAutofit/>
          </a:bodyPr>
          <a:lstStyle/>
          <a:p>
            <a:pPr>
              <a:lnSpc>
                <a:spcPct val="100000"/>
              </a:lnSpc>
            </a:pPr>
            <a:r>
              <a:rPr lang="en-US" sz="3600" b="0" strike="noStrike" spc="-1">
                <a:solidFill>
                  <a:srgbClr val="4F81BD"/>
                </a:solidFill>
                <a:latin typeface="Trebuchet MS"/>
              </a:rPr>
              <a:t>Κάντε κλικ για να επεξεργαστείτε τον τίτλο υποδείγματος</a:t>
            </a:r>
            <a:endParaRPr lang="en-US" sz="3600" b="0" strike="noStrike" spc="-1">
              <a:solidFill>
                <a:srgbClr val="000000"/>
              </a:solidFill>
              <a:latin typeface="Trebuchet MS"/>
            </a:endParaRPr>
          </a:p>
        </p:txBody>
      </p:sp>
      <p:sp>
        <p:nvSpPr>
          <p:cNvPr id="77" name="PlaceHolder 13"/>
          <p:cNvSpPr>
            <a:spLocks noGrp="1"/>
          </p:cNvSpPr>
          <p:nvPr>
            <p:ph type="body"/>
          </p:nvPr>
        </p:nvSpPr>
        <p:spPr>
          <a:xfrm>
            <a:off x="677160" y="2160720"/>
            <a:ext cx="8596440" cy="3880440"/>
          </a:xfrm>
          <a:prstGeom prst="rect">
            <a:avLst/>
          </a:prstGeom>
        </p:spPr>
        <p:txBody>
          <a:bodyPr>
            <a:noAutofit/>
          </a:bodyPr>
          <a:lstStyle/>
          <a:p>
            <a:pPr marL="343080" indent="-342720">
              <a:lnSpc>
                <a:spcPct val="100000"/>
              </a:lnSpc>
              <a:spcBef>
                <a:spcPts val="1001"/>
              </a:spcBef>
              <a:buClr>
                <a:srgbClr val="4F81BD"/>
              </a:buClr>
              <a:buSzPct val="80000"/>
              <a:buFont typeface="Wingdings 3" charset="2"/>
              <a:buChar char=""/>
            </a:pPr>
            <a:r>
              <a:rPr lang="en-US" sz="1800" b="0" strike="noStrike" spc="-1">
                <a:solidFill>
                  <a:srgbClr val="404040"/>
                </a:solidFill>
                <a:latin typeface="Trebuchet MS"/>
              </a:rPr>
              <a:t>Επεξεργασία στυλ υποδείγματος κειμένου</a:t>
            </a:r>
          </a:p>
          <a:p>
            <a:pPr marL="743040" lvl="1" indent="-285480">
              <a:lnSpc>
                <a:spcPct val="100000"/>
              </a:lnSpc>
              <a:spcBef>
                <a:spcPts val="1001"/>
              </a:spcBef>
              <a:buClr>
                <a:srgbClr val="4F81BD"/>
              </a:buClr>
              <a:buSzPct val="80000"/>
              <a:buFont typeface="Wingdings 3" charset="2"/>
              <a:buChar char=""/>
            </a:pPr>
            <a:r>
              <a:rPr lang="en-US" sz="1600" b="0" strike="noStrike" spc="-1">
                <a:solidFill>
                  <a:srgbClr val="404040"/>
                </a:solidFill>
                <a:latin typeface="Trebuchet MS"/>
              </a:rPr>
              <a:t>Δεύτερου επιπέδου</a:t>
            </a:r>
          </a:p>
          <a:p>
            <a:pPr marL="1143000" lvl="2" indent="-228240">
              <a:lnSpc>
                <a:spcPct val="100000"/>
              </a:lnSpc>
              <a:spcBef>
                <a:spcPts val="1001"/>
              </a:spcBef>
              <a:buClr>
                <a:srgbClr val="4F81BD"/>
              </a:buClr>
              <a:buSzPct val="80000"/>
              <a:buFont typeface="Wingdings 3" charset="2"/>
              <a:buChar char=""/>
            </a:pPr>
            <a:r>
              <a:rPr lang="en-US" sz="1400" b="0" strike="noStrike" spc="-1">
                <a:solidFill>
                  <a:srgbClr val="404040"/>
                </a:solidFill>
                <a:latin typeface="Trebuchet MS"/>
              </a:rPr>
              <a:t>Τρίτου επιπέδου</a:t>
            </a:r>
          </a:p>
          <a:p>
            <a:pPr marL="1600200" lvl="3" indent="-228240">
              <a:lnSpc>
                <a:spcPct val="100000"/>
              </a:lnSpc>
              <a:spcBef>
                <a:spcPts val="1001"/>
              </a:spcBef>
              <a:buClr>
                <a:srgbClr val="4F81BD"/>
              </a:buClr>
              <a:buSzPct val="80000"/>
              <a:buFont typeface="Wingdings 3" charset="2"/>
              <a:buChar char=""/>
            </a:pPr>
            <a:r>
              <a:rPr lang="en-US" sz="1200" b="0" strike="noStrike" spc="-1">
                <a:solidFill>
                  <a:srgbClr val="404040"/>
                </a:solidFill>
                <a:latin typeface="Trebuchet MS"/>
              </a:rPr>
              <a:t>Τέταρτου επιπέδου</a:t>
            </a:r>
          </a:p>
          <a:p>
            <a:pPr marL="2057400" lvl="4" indent="-228240">
              <a:lnSpc>
                <a:spcPct val="100000"/>
              </a:lnSpc>
              <a:spcBef>
                <a:spcPts val="1001"/>
              </a:spcBef>
              <a:buClr>
                <a:srgbClr val="4F81BD"/>
              </a:buClr>
              <a:buSzPct val="80000"/>
              <a:buFont typeface="Wingdings 3" charset="2"/>
              <a:buChar char=""/>
            </a:pPr>
            <a:r>
              <a:rPr lang="en-US" sz="1200" b="0" strike="noStrike" spc="-1">
                <a:solidFill>
                  <a:srgbClr val="404040"/>
                </a:solidFill>
                <a:latin typeface="Trebuchet MS"/>
              </a:rPr>
              <a:t>Πέμπτου επιπέδου</a:t>
            </a:r>
          </a:p>
        </p:txBody>
      </p:sp>
      <p:sp>
        <p:nvSpPr>
          <p:cNvPr id="78" name="PlaceHolder 14"/>
          <p:cNvSpPr>
            <a:spLocks noGrp="1"/>
          </p:cNvSpPr>
          <p:nvPr>
            <p:ph type="dt"/>
          </p:nvPr>
        </p:nvSpPr>
        <p:spPr>
          <a:xfrm>
            <a:off x="7205040" y="6041520"/>
            <a:ext cx="911520" cy="364680"/>
          </a:xfrm>
          <a:prstGeom prst="rect">
            <a:avLst/>
          </a:prstGeom>
        </p:spPr>
        <p:txBody>
          <a:bodyPr anchor="ctr">
            <a:noAutofit/>
          </a:bodyPr>
          <a:lstStyle/>
          <a:p>
            <a:pPr algn="r">
              <a:lnSpc>
                <a:spcPct val="100000"/>
              </a:lnSpc>
            </a:pPr>
            <a:fld id="{DADD4C00-F773-4B25-A173-7A2A5E2DF5DD}" type="datetime1">
              <a:rPr lang="el-GR" sz="900" b="0" strike="noStrike" spc="-1">
                <a:solidFill>
                  <a:srgbClr val="8B8B8B"/>
                </a:solidFill>
                <a:latin typeface="Trebuchet MS"/>
              </a:rPr>
              <a:t>26/6/2025</a:t>
            </a:fld>
            <a:endParaRPr lang="el-GR" sz="900" b="0" strike="noStrike" spc="-1">
              <a:latin typeface="Times New Roman"/>
            </a:endParaRPr>
          </a:p>
        </p:txBody>
      </p:sp>
      <p:sp>
        <p:nvSpPr>
          <p:cNvPr id="79" name="PlaceHolder 15"/>
          <p:cNvSpPr>
            <a:spLocks noGrp="1"/>
          </p:cNvSpPr>
          <p:nvPr>
            <p:ph type="ftr"/>
          </p:nvPr>
        </p:nvSpPr>
        <p:spPr>
          <a:xfrm>
            <a:off x="677160" y="6041520"/>
            <a:ext cx="6297120" cy="364680"/>
          </a:xfrm>
          <a:prstGeom prst="rect">
            <a:avLst/>
          </a:prstGeom>
        </p:spPr>
        <p:txBody>
          <a:bodyPr anchor="ctr">
            <a:noAutofit/>
          </a:bodyPr>
          <a:lstStyle/>
          <a:p>
            <a:endParaRPr lang="el-GR" sz="2400" b="0" strike="noStrike" spc="-1">
              <a:latin typeface="Times New Roman"/>
            </a:endParaRPr>
          </a:p>
        </p:txBody>
      </p:sp>
      <p:sp>
        <p:nvSpPr>
          <p:cNvPr id="80" name="PlaceHolder 16"/>
          <p:cNvSpPr>
            <a:spLocks noGrp="1"/>
          </p:cNvSpPr>
          <p:nvPr>
            <p:ph type="sldNum"/>
          </p:nvPr>
        </p:nvSpPr>
        <p:spPr>
          <a:xfrm>
            <a:off x="8590680" y="6041520"/>
            <a:ext cx="682920" cy="364680"/>
          </a:xfrm>
          <a:prstGeom prst="rect">
            <a:avLst/>
          </a:prstGeom>
        </p:spPr>
        <p:txBody>
          <a:bodyPr anchor="ctr">
            <a:noAutofit/>
          </a:bodyPr>
          <a:lstStyle/>
          <a:p>
            <a:pPr algn="r">
              <a:lnSpc>
                <a:spcPct val="100000"/>
              </a:lnSpc>
            </a:pPr>
            <a:fld id="{119A8539-C523-42A8-971C-B81E04B93F74}" type="slidenum">
              <a:rPr lang="el-GR" sz="900" b="0" strike="noStrike" spc="-1">
                <a:solidFill>
                  <a:srgbClr val="4F81BD"/>
                </a:solidFill>
                <a:latin typeface="Trebuchet MS"/>
              </a:rPr>
              <a:t>‹#›</a:t>
            </a:fld>
            <a:endParaRPr lang="el-GR" sz="9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4oar03RqcUY"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hyperlink" Target="https://mag.e-diktyo.eu/i-axiopiisi-ergon-technis-meso-tpe-stin-epimorfosi-ton-ekpedeftikon-gia-tin-anaptyxi-tis-kritikis-skepsis-ton-mathiton-sti-ekpedeftiki-praxi/"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Shape 1"/>
          <p:cNvSpPr txBox="1"/>
          <p:nvPr/>
        </p:nvSpPr>
        <p:spPr>
          <a:xfrm>
            <a:off x="1127520" y="2277000"/>
            <a:ext cx="10058040" cy="1737360"/>
          </a:xfrm>
          <a:prstGeom prst="rect">
            <a:avLst/>
          </a:prstGeom>
          <a:noFill/>
          <a:ln>
            <a:noFill/>
          </a:ln>
        </p:spPr>
        <p:txBody>
          <a:bodyPr anchor="b">
            <a:noAutofit/>
          </a:bodyPr>
          <a:lstStyle/>
          <a:p>
            <a:pPr algn="ctr">
              <a:lnSpc>
                <a:spcPct val="100000"/>
              </a:lnSpc>
            </a:pPr>
            <a:r>
              <a:rPr lang="en-US" sz="4400" b="0" strike="noStrike" spc="-1">
                <a:solidFill>
                  <a:srgbClr val="4F81BD"/>
                </a:solidFill>
                <a:latin typeface="Trebuchet MS"/>
              </a:rPr>
              <a:t>Διδακτικές μέθοδοι-τεχνικές-3</a:t>
            </a:r>
            <a:br/>
            <a:r>
              <a:rPr lang="en-US" sz="4400" b="0" strike="noStrike" spc="-1">
                <a:solidFill>
                  <a:srgbClr val="4F81BD"/>
                </a:solidFill>
                <a:latin typeface="Trebuchet MS"/>
              </a:rPr>
              <a:t>7</a:t>
            </a:r>
            <a:r>
              <a:rPr lang="en-US" sz="4400" b="0" strike="noStrike" spc="-1" baseline="30000">
                <a:solidFill>
                  <a:srgbClr val="4F81BD"/>
                </a:solidFill>
                <a:latin typeface="Trebuchet MS"/>
              </a:rPr>
              <a:t>η</a:t>
            </a:r>
            <a:r>
              <a:rPr lang="en-US" sz="4400" b="0" strike="noStrike" spc="-1">
                <a:solidFill>
                  <a:srgbClr val="4F81BD"/>
                </a:solidFill>
                <a:latin typeface="Trebuchet MS"/>
              </a:rPr>
              <a:t> εβδομ.</a:t>
            </a:r>
            <a:endParaRPr lang="en-US" sz="4400" b="0" strike="noStrike" spc="-1">
              <a:solidFill>
                <a:srgbClr val="000000"/>
              </a:solidFill>
              <a:latin typeface="Trebuchet MS"/>
            </a:endParaRPr>
          </a:p>
        </p:txBody>
      </p:sp>
      <p:sp>
        <p:nvSpPr>
          <p:cNvPr id="281" name="TextShape 2"/>
          <p:cNvSpPr txBox="1"/>
          <p:nvPr/>
        </p:nvSpPr>
        <p:spPr>
          <a:xfrm>
            <a:off x="119160" y="4941000"/>
            <a:ext cx="10058040" cy="863640"/>
          </a:xfrm>
          <a:prstGeom prst="rect">
            <a:avLst/>
          </a:prstGeom>
          <a:noFill/>
          <a:ln>
            <a:noFill/>
          </a:ln>
        </p:spPr>
        <p:txBody>
          <a:bodyPr>
            <a:normAutofit/>
          </a:bodyPr>
          <a:lstStyle/>
          <a:p>
            <a:pPr algn="ctr">
              <a:lnSpc>
                <a:spcPct val="100000"/>
              </a:lnSpc>
              <a:spcBef>
                <a:spcPts val="1001"/>
              </a:spcBef>
            </a:pPr>
            <a:r>
              <a:rPr lang="el-GR" sz="2400" b="0" strike="noStrike" spc="-1">
                <a:solidFill>
                  <a:srgbClr val="808080"/>
                </a:solidFill>
                <a:latin typeface="Trebuchet MS"/>
              </a:rPr>
              <a:t>	Λία Σταμπολτζή, Ε.ΔΙ.Π</a:t>
            </a:r>
            <a:endParaRPr lang="el-GR" sz="24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40C74C-E958-484D-842A-258C83646772}"/>
              </a:ext>
            </a:extLst>
          </p:cNvPr>
          <p:cNvPicPr>
            <a:picLocks noChangeAspect="1"/>
          </p:cNvPicPr>
          <p:nvPr/>
        </p:nvPicPr>
        <p:blipFill rotWithShape="1">
          <a:blip r:embed="rId2">
            <a:duotone>
              <a:prstClr val="black"/>
              <a:srgbClr val="D9C3A5">
                <a:tint val="50000"/>
                <a:satMod val="180000"/>
              </a:srgbClr>
            </a:duotone>
          </a:blip>
          <a:srcRect l="6573" t="12958" r="26244" b="12676"/>
          <a:stretch/>
        </p:blipFill>
        <p:spPr>
          <a:xfrm>
            <a:off x="1067754" y="668508"/>
            <a:ext cx="9710671" cy="5743978"/>
          </a:xfrm>
          <a:prstGeom prst="rect">
            <a:avLst/>
          </a:prstGeom>
          <a:solidFill>
            <a:schemeClr val="accent2">
              <a:lumMod val="20000"/>
              <a:lumOff val="80000"/>
            </a:schemeClr>
          </a:solidFill>
        </p:spPr>
      </p:pic>
    </p:spTree>
    <p:extLst>
      <p:ext uri="{BB962C8B-B14F-4D97-AF65-F5344CB8AC3E}">
        <p14:creationId xmlns:p14="http://schemas.microsoft.com/office/powerpoint/2010/main" val="2771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extShape 1"/>
          <p:cNvSpPr txBox="1"/>
          <p:nvPr/>
        </p:nvSpPr>
        <p:spPr>
          <a:xfrm>
            <a:off x="911520" y="476640"/>
            <a:ext cx="8596440" cy="658800"/>
          </a:xfrm>
          <a:prstGeom prst="rect">
            <a:avLst/>
          </a:prstGeom>
          <a:noFill/>
          <a:ln>
            <a:noFill/>
          </a:ln>
        </p:spPr>
        <p:txBody>
          <a:bodyPr>
            <a:normAutofit/>
          </a:bodyPr>
          <a:lstStyle/>
          <a:p>
            <a:pPr>
              <a:lnSpc>
                <a:spcPct val="100000"/>
              </a:lnSpc>
            </a:pPr>
            <a:r>
              <a:rPr lang="en-US" sz="2800" b="0" strike="noStrike" spc="-1" dirty="0">
                <a:solidFill>
                  <a:srgbClr val="4BACC6"/>
                </a:solidFill>
                <a:latin typeface="Trebuchet MS"/>
              </a:rPr>
              <a:t>Θέματα για διαλογική αντιπαράθεση</a:t>
            </a:r>
            <a:endParaRPr lang="en-US" sz="2800" b="0" strike="noStrike" spc="-1" dirty="0">
              <a:solidFill>
                <a:srgbClr val="000000"/>
              </a:solidFill>
              <a:latin typeface="Trebuchet MS"/>
            </a:endParaRPr>
          </a:p>
        </p:txBody>
      </p:sp>
      <p:sp>
        <p:nvSpPr>
          <p:cNvPr id="295" name="TextShape 2"/>
          <p:cNvSpPr txBox="1"/>
          <p:nvPr/>
        </p:nvSpPr>
        <p:spPr>
          <a:xfrm>
            <a:off x="677160" y="1556640"/>
            <a:ext cx="8596440" cy="4484160"/>
          </a:xfrm>
          <a:prstGeom prst="rect">
            <a:avLst/>
          </a:prstGeom>
          <a:noFill/>
          <a:ln>
            <a:noFill/>
          </a:ln>
        </p:spPr>
        <p:txBody>
          <a:bodyPr>
            <a:noAutofit/>
          </a:bodyPr>
          <a:lstStyle/>
          <a:p>
            <a:pPr marL="343080" indent="-342720">
              <a:lnSpc>
                <a:spcPct val="100000"/>
              </a:lnSpc>
              <a:spcBef>
                <a:spcPts val="1001"/>
              </a:spcBef>
              <a:buClr>
                <a:srgbClr val="4F81BD"/>
              </a:buClr>
              <a:buSzPct val="80000"/>
              <a:buFont typeface="Wingdings 3" charset="2"/>
              <a:buChar char=""/>
            </a:pPr>
            <a:r>
              <a:rPr lang="en-US" sz="2400" b="0" strike="noStrike" spc="-1" dirty="0">
                <a:solidFill>
                  <a:srgbClr val="404040"/>
                </a:solidFill>
                <a:latin typeface="Trebuchet MS"/>
              </a:rPr>
              <a:t>Η </a:t>
            </a:r>
            <a:r>
              <a:rPr lang="en-US" sz="2400" b="0" strike="noStrike" spc="-1" dirty="0" err="1">
                <a:solidFill>
                  <a:srgbClr val="404040"/>
                </a:solidFill>
                <a:latin typeface="Trebuchet MS"/>
              </a:rPr>
              <a:t>χρήση</a:t>
            </a:r>
            <a:r>
              <a:rPr lang="en-US" sz="2400" b="0" strike="noStrike" spc="-1" dirty="0">
                <a:solidFill>
                  <a:srgbClr val="404040"/>
                </a:solidFill>
                <a:latin typeface="Trebuchet MS"/>
              </a:rPr>
              <a:t> </a:t>
            </a:r>
            <a:r>
              <a:rPr lang="en-US" sz="2400" b="0" strike="noStrike" spc="-1" dirty="0" err="1">
                <a:solidFill>
                  <a:srgbClr val="404040"/>
                </a:solidFill>
                <a:latin typeface="Trebuchet MS"/>
              </a:rPr>
              <a:t>της</a:t>
            </a:r>
            <a:r>
              <a:rPr lang="en-US" sz="2400" b="0" strike="noStrike" spc="-1" dirty="0">
                <a:solidFill>
                  <a:srgbClr val="404040"/>
                </a:solidFill>
                <a:latin typeface="Trebuchet MS"/>
              </a:rPr>
              <a:t> π</a:t>
            </a:r>
            <a:r>
              <a:rPr lang="en-US" sz="2400" b="0" strike="noStrike" spc="-1" dirty="0" err="1">
                <a:solidFill>
                  <a:srgbClr val="404040"/>
                </a:solidFill>
                <a:latin typeface="Trebuchet MS"/>
              </a:rPr>
              <a:t>υρηνικής</a:t>
            </a:r>
            <a:r>
              <a:rPr lang="en-US" sz="2400" b="0" strike="noStrike" spc="-1" dirty="0">
                <a:solidFill>
                  <a:srgbClr val="404040"/>
                </a:solidFill>
                <a:latin typeface="Trebuchet MS"/>
              </a:rPr>
              <a:t> </a:t>
            </a:r>
            <a:r>
              <a:rPr lang="en-US" sz="2400" b="0" strike="noStrike" spc="-1" dirty="0" err="1">
                <a:solidFill>
                  <a:srgbClr val="404040"/>
                </a:solidFill>
                <a:latin typeface="Trebuchet MS"/>
              </a:rPr>
              <a:t>ενέργει</a:t>
            </a:r>
            <a:r>
              <a:rPr lang="en-US" sz="2400" b="0" strike="noStrike" spc="-1" dirty="0">
                <a:solidFill>
                  <a:srgbClr val="404040"/>
                </a:solidFill>
                <a:latin typeface="Trebuchet MS"/>
              </a:rPr>
              <a:t>ας</a:t>
            </a:r>
          </a:p>
          <a:p>
            <a:pPr marL="343080" indent="-342720">
              <a:lnSpc>
                <a:spcPct val="100000"/>
              </a:lnSpc>
              <a:spcBef>
                <a:spcPts val="1001"/>
              </a:spcBef>
              <a:buClr>
                <a:srgbClr val="4F81BD"/>
              </a:buClr>
              <a:buSzPct val="80000"/>
              <a:buFont typeface="Wingdings 3" charset="2"/>
              <a:buChar char=""/>
            </a:pPr>
            <a:r>
              <a:rPr lang="en-US" sz="2400" b="0" strike="noStrike" spc="-1" dirty="0" err="1">
                <a:solidFill>
                  <a:srgbClr val="404040"/>
                </a:solidFill>
                <a:latin typeface="Trebuchet MS"/>
              </a:rPr>
              <a:t>Τουριστική</a:t>
            </a:r>
            <a:r>
              <a:rPr lang="en-US" sz="2400" b="0" strike="noStrike" spc="-1" dirty="0">
                <a:solidFill>
                  <a:srgbClr val="404040"/>
                </a:solidFill>
                <a:latin typeface="Trebuchet MS"/>
              </a:rPr>
              <a:t> α</a:t>
            </a:r>
            <a:r>
              <a:rPr lang="en-US" sz="2400" b="0" strike="noStrike" spc="-1" dirty="0" err="1">
                <a:solidFill>
                  <a:srgbClr val="404040"/>
                </a:solidFill>
                <a:latin typeface="Trebuchet MS"/>
              </a:rPr>
              <a:t>νά</a:t>
            </a:r>
            <a:r>
              <a:rPr lang="en-US" sz="2400" b="0" strike="noStrike" spc="-1" dirty="0">
                <a:solidFill>
                  <a:srgbClr val="404040"/>
                </a:solidFill>
                <a:latin typeface="Trebuchet MS"/>
              </a:rPr>
              <a:t>πτυξη περιοχών φυσικής ομορφιάς</a:t>
            </a:r>
          </a:p>
          <a:p>
            <a:pPr marL="343080" indent="-342720">
              <a:lnSpc>
                <a:spcPct val="100000"/>
              </a:lnSpc>
              <a:spcBef>
                <a:spcPts val="1001"/>
              </a:spcBef>
              <a:buClr>
                <a:srgbClr val="4F81BD"/>
              </a:buClr>
              <a:buSzPct val="80000"/>
              <a:buFont typeface="Wingdings 3" charset="2"/>
              <a:buChar char=""/>
            </a:pPr>
            <a:r>
              <a:rPr lang="en-US" sz="2400" b="0" strike="noStrike" spc="-1" dirty="0" err="1">
                <a:solidFill>
                  <a:srgbClr val="404040"/>
                </a:solidFill>
                <a:latin typeface="Trebuchet MS"/>
              </a:rPr>
              <a:t>Γενετικά</a:t>
            </a:r>
            <a:r>
              <a:rPr lang="en-US" sz="2400" b="0" strike="noStrike" spc="-1" dirty="0">
                <a:solidFill>
                  <a:srgbClr val="404040"/>
                </a:solidFill>
                <a:latin typeface="Trebuchet MS"/>
              </a:rPr>
              <a:t> </a:t>
            </a:r>
            <a:r>
              <a:rPr lang="en-US" sz="2400" b="0" strike="noStrike" spc="-1" dirty="0" err="1">
                <a:solidFill>
                  <a:srgbClr val="404040"/>
                </a:solidFill>
                <a:latin typeface="Trebuchet MS"/>
              </a:rPr>
              <a:t>τρο</a:t>
            </a:r>
            <a:r>
              <a:rPr lang="en-US" sz="2400" b="0" strike="noStrike" spc="-1" dirty="0">
                <a:solidFill>
                  <a:srgbClr val="404040"/>
                </a:solidFill>
                <a:latin typeface="Trebuchet MS"/>
              </a:rPr>
              <a:t>ποποιημένα προϊόντα</a:t>
            </a:r>
          </a:p>
          <a:p>
            <a:pPr marL="343080" indent="-342720">
              <a:lnSpc>
                <a:spcPct val="100000"/>
              </a:lnSpc>
              <a:spcBef>
                <a:spcPts val="1001"/>
              </a:spcBef>
              <a:buClr>
                <a:srgbClr val="4F81BD"/>
              </a:buClr>
              <a:buSzPct val="80000"/>
              <a:buFont typeface="Wingdings 3" charset="2"/>
              <a:buChar char=""/>
            </a:pPr>
            <a:r>
              <a:rPr lang="en-US" sz="2400" b="0" strike="noStrike" spc="-1" dirty="0" err="1">
                <a:solidFill>
                  <a:srgbClr val="404040"/>
                </a:solidFill>
                <a:latin typeface="Trebuchet MS"/>
              </a:rPr>
              <a:t>Εκμετάλλευση</a:t>
            </a:r>
            <a:r>
              <a:rPr lang="en-US" sz="2400" b="0" strike="noStrike" spc="-1" dirty="0">
                <a:solidFill>
                  <a:srgbClr val="404040"/>
                </a:solidFill>
                <a:latin typeface="Trebuchet MS"/>
              </a:rPr>
              <a:t> ήπ</a:t>
            </a:r>
            <a:r>
              <a:rPr lang="en-US" sz="2400" b="0" strike="noStrike" spc="-1" dirty="0" err="1">
                <a:solidFill>
                  <a:srgbClr val="404040"/>
                </a:solidFill>
                <a:latin typeface="Trebuchet MS"/>
              </a:rPr>
              <a:t>ιων</a:t>
            </a:r>
            <a:r>
              <a:rPr lang="en-US" sz="2400" b="0" strike="noStrike" spc="-1" dirty="0">
                <a:solidFill>
                  <a:srgbClr val="404040"/>
                </a:solidFill>
                <a:latin typeface="Trebuchet MS"/>
              </a:rPr>
              <a:t> </a:t>
            </a:r>
            <a:r>
              <a:rPr lang="en-US" sz="2400" b="0" strike="noStrike" spc="-1" dirty="0" err="1">
                <a:solidFill>
                  <a:srgbClr val="404040"/>
                </a:solidFill>
                <a:latin typeface="Trebuchet MS"/>
              </a:rPr>
              <a:t>μορφών</a:t>
            </a:r>
            <a:r>
              <a:rPr lang="en-US" sz="2400" b="0" strike="noStrike" spc="-1" dirty="0">
                <a:solidFill>
                  <a:srgbClr val="404040"/>
                </a:solidFill>
                <a:latin typeface="Trebuchet MS"/>
              </a:rPr>
              <a:t> </a:t>
            </a:r>
            <a:r>
              <a:rPr lang="en-US" sz="2400" b="0" strike="noStrike" spc="-1" dirty="0" err="1">
                <a:solidFill>
                  <a:srgbClr val="404040"/>
                </a:solidFill>
                <a:latin typeface="Trebuchet MS"/>
              </a:rPr>
              <a:t>ενέργει</a:t>
            </a:r>
            <a:r>
              <a:rPr lang="en-US" sz="2400" b="0" strike="noStrike" spc="-1" dirty="0">
                <a:solidFill>
                  <a:srgbClr val="404040"/>
                </a:solidFill>
                <a:latin typeface="Trebuchet MS"/>
              </a:rPr>
              <a:t>ας</a:t>
            </a:r>
            <a:endParaRPr lang="el-GR" sz="2400" b="0" strike="noStrike" spc="-1" dirty="0">
              <a:solidFill>
                <a:srgbClr val="404040"/>
              </a:solidFill>
              <a:latin typeface="Trebuchet MS"/>
            </a:endParaRPr>
          </a:p>
          <a:p>
            <a:pPr marL="343080" indent="-342720">
              <a:lnSpc>
                <a:spcPct val="100000"/>
              </a:lnSpc>
              <a:spcBef>
                <a:spcPts val="1001"/>
              </a:spcBef>
              <a:buClr>
                <a:srgbClr val="4F81BD"/>
              </a:buClr>
              <a:buSzPct val="80000"/>
              <a:buFont typeface="Wingdings 3" charset="2"/>
              <a:buChar char=""/>
            </a:pPr>
            <a:r>
              <a:rPr lang="el-GR" sz="2400" spc="-1" dirty="0" err="1">
                <a:solidFill>
                  <a:srgbClr val="404040"/>
                </a:solidFill>
                <a:latin typeface="Trebuchet MS"/>
              </a:rPr>
              <a:t>Διαζώσης</a:t>
            </a:r>
            <a:r>
              <a:rPr lang="el-GR" sz="2400" spc="-1" dirty="0">
                <a:solidFill>
                  <a:srgbClr val="404040"/>
                </a:solidFill>
                <a:latin typeface="Trebuchet MS"/>
              </a:rPr>
              <a:t> ή εξ αποστάσεως προγράμματα εκπαίδευσης</a:t>
            </a:r>
            <a:r>
              <a:rPr lang="en-US" sz="2400" spc="-1" dirty="0">
                <a:solidFill>
                  <a:srgbClr val="404040"/>
                </a:solidFill>
                <a:latin typeface="Trebuchet MS"/>
              </a:rPr>
              <a:t>;</a:t>
            </a:r>
            <a:endParaRPr lang="en-US" sz="2400" b="0" strike="noStrike" spc="-1" dirty="0">
              <a:solidFill>
                <a:srgbClr val="404040"/>
              </a:solidFill>
              <a:latin typeface="Trebuchet MS"/>
            </a:endParaRPr>
          </a:p>
          <a:p>
            <a:pPr>
              <a:lnSpc>
                <a:spcPct val="100000"/>
              </a:lnSpc>
              <a:spcBef>
                <a:spcPts val="1001"/>
              </a:spcBef>
            </a:pPr>
            <a:endParaRPr lang="en-US" sz="2400" b="0" strike="noStrike" spc="-1" dirty="0">
              <a:solidFill>
                <a:srgbClr val="404040"/>
              </a:solidFill>
              <a:latin typeface="Trebuchet MS"/>
            </a:endParaRPr>
          </a:p>
          <a:p>
            <a:pPr>
              <a:lnSpc>
                <a:spcPct val="100000"/>
              </a:lnSpc>
              <a:spcBef>
                <a:spcPts val="1001"/>
              </a:spcBef>
            </a:pPr>
            <a:r>
              <a:rPr lang="en-US" sz="2400" b="0" i="1" strike="noStrike" spc="-1" dirty="0">
                <a:solidFill>
                  <a:srgbClr val="404040"/>
                </a:solidFill>
                <a:latin typeface="Trebuchet MS"/>
              </a:rPr>
              <a:t>Μπ</a:t>
            </a:r>
            <a:r>
              <a:rPr lang="en-US" sz="2400" b="0" i="1" strike="noStrike" spc="-1" dirty="0" err="1">
                <a:solidFill>
                  <a:srgbClr val="404040"/>
                </a:solidFill>
                <a:latin typeface="Trebuchet MS"/>
              </a:rPr>
              <a:t>ορείτε</a:t>
            </a:r>
            <a:r>
              <a:rPr lang="en-US" sz="2400" b="0" i="1" strike="noStrike" spc="-1" dirty="0">
                <a:solidFill>
                  <a:srgbClr val="404040"/>
                </a:solidFill>
                <a:latin typeface="Trebuchet MS"/>
              </a:rPr>
              <a:t> να π</a:t>
            </a:r>
            <a:r>
              <a:rPr lang="en-US" sz="2400" b="0" i="1" strike="noStrike" spc="-1" dirty="0" err="1">
                <a:solidFill>
                  <a:srgbClr val="404040"/>
                </a:solidFill>
                <a:latin typeface="Trebuchet MS"/>
              </a:rPr>
              <a:t>ροτείνετε</a:t>
            </a:r>
            <a:r>
              <a:rPr lang="en-US" sz="2400" b="0" i="1" strike="noStrike" spc="-1" dirty="0">
                <a:solidFill>
                  <a:srgbClr val="404040"/>
                </a:solidFill>
                <a:latin typeface="Trebuchet MS"/>
              </a:rPr>
              <a:t> </a:t>
            </a:r>
            <a:r>
              <a:rPr lang="en-US" sz="2400" b="0" i="1" strike="noStrike" spc="-1" dirty="0" err="1">
                <a:solidFill>
                  <a:srgbClr val="404040"/>
                </a:solidFill>
                <a:latin typeface="Trebuchet MS"/>
              </a:rPr>
              <a:t>άλλ</a:t>
            </a:r>
            <a:r>
              <a:rPr lang="en-US" sz="2400" b="0" i="1" strike="noStrike" spc="-1" dirty="0">
                <a:solidFill>
                  <a:srgbClr val="404040"/>
                </a:solidFill>
                <a:latin typeface="Trebuchet MS"/>
              </a:rPr>
              <a:t>α θέματα…</a:t>
            </a:r>
            <a:endParaRPr lang="en-US" sz="2400" b="0" strike="noStrike" spc="-1" dirty="0">
              <a:solidFill>
                <a:srgbClr val="404040"/>
              </a:solidFill>
              <a:latin typeface="Trebuchet MS"/>
            </a:endParaRPr>
          </a:p>
          <a:p>
            <a:pPr>
              <a:lnSpc>
                <a:spcPct val="100000"/>
              </a:lnSpc>
              <a:spcBef>
                <a:spcPts val="1001"/>
              </a:spcBef>
            </a:pPr>
            <a:endParaRPr lang="en-US" sz="2400" b="0" strike="noStrike" spc="-1" dirty="0">
              <a:solidFill>
                <a:srgbClr val="404040"/>
              </a:solidFill>
              <a:latin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extShape 1"/>
          <p:cNvSpPr txBox="1"/>
          <p:nvPr/>
        </p:nvSpPr>
        <p:spPr>
          <a:xfrm>
            <a:off x="839519" y="620640"/>
            <a:ext cx="10081765" cy="6120360"/>
          </a:xfrm>
          <a:prstGeom prst="rect">
            <a:avLst/>
          </a:prstGeom>
          <a:noFill/>
          <a:ln>
            <a:noFill/>
          </a:ln>
        </p:spPr>
        <p:txBody>
          <a:bodyPr anchor="b">
            <a:noAutofit/>
          </a:bodyPr>
          <a:lstStyle/>
          <a:p>
            <a:pPr>
              <a:lnSpc>
                <a:spcPct val="100000"/>
              </a:lnSpc>
            </a:pPr>
            <a:br>
              <a:rPr dirty="0"/>
            </a:br>
            <a:br>
              <a:rPr dirty="0"/>
            </a:br>
            <a:br>
              <a:rPr dirty="0"/>
            </a:br>
            <a:r>
              <a:rPr lang="en-US" sz="1400" b="0" strike="noStrike" spc="-1" dirty="0">
                <a:solidFill>
                  <a:srgbClr val="4F81BD"/>
                </a:solidFill>
                <a:latin typeface="Trebuchet MS"/>
              </a:rPr>
              <a:t>								</a:t>
            </a:r>
            <a:r>
              <a:rPr lang="en-US" sz="2400" b="0" strike="noStrike" spc="-1" dirty="0" err="1">
                <a:solidFill>
                  <a:srgbClr val="4F81BD"/>
                </a:solidFill>
                <a:latin typeface="Trebuchet MS"/>
              </a:rPr>
              <a:t>ΠΑΡΑΔΕΙΓΜΑ</a:t>
            </a:r>
            <a:r>
              <a:rPr lang="en-US" sz="2400" b="0" strike="noStrike" spc="-1" dirty="0">
                <a:solidFill>
                  <a:srgbClr val="4F81BD"/>
                </a:solidFill>
                <a:latin typeface="Trebuchet MS"/>
              </a:rPr>
              <a:t> DEBATE</a:t>
            </a:r>
            <a:br>
              <a:rPr dirty="0"/>
            </a:br>
            <a:r>
              <a:rPr lang="en-US" sz="1800" b="0" strike="noStrike" spc="-1" dirty="0" err="1">
                <a:solidFill>
                  <a:srgbClr val="4F81BD"/>
                </a:solidFill>
                <a:latin typeface="Trebuchet MS"/>
              </a:rPr>
              <a:t>Είστε</a:t>
            </a:r>
            <a:r>
              <a:rPr lang="en-US" sz="1800" b="0" strike="noStrike" spc="-1" dirty="0">
                <a:solidFill>
                  <a:srgbClr val="4F81BD"/>
                </a:solidFill>
                <a:latin typeface="Trebuchet MS"/>
              </a:rPr>
              <a:t> </a:t>
            </a:r>
            <a:r>
              <a:rPr lang="en-US" sz="1800" b="0" strike="noStrike" spc="-1" dirty="0" err="1">
                <a:solidFill>
                  <a:srgbClr val="4F81BD"/>
                </a:solidFill>
                <a:latin typeface="Trebuchet MS"/>
              </a:rPr>
              <a:t>μέλη</a:t>
            </a:r>
            <a:r>
              <a:rPr lang="en-US" sz="1800" b="0" strike="noStrike" spc="-1" dirty="0">
                <a:solidFill>
                  <a:srgbClr val="4F81BD"/>
                </a:solidFill>
                <a:latin typeface="Trebuchet MS"/>
              </a:rPr>
              <a:t> </a:t>
            </a:r>
            <a:r>
              <a:rPr lang="en-US" sz="1800" b="0" strike="noStrike" spc="-1" dirty="0" err="1">
                <a:solidFill>
                  <a:srgbClr val="4F81BD"/>
                </a:solidFill>
                <a:latin typeface="Trebuchet MS"/>
              </a:rPr>
              <a:t>του</a:t>
            </a:r>
            <a:r>
              <a:rPr lang="en-US" sz="1800" b="0" strike="noStrike" spc="-1" dirty="0">
                <a:solidFill>
                  <a:srgbClr val="4F81BD"/>
                </a:solidFill>
                <a:latin typeface="Trebuchet MS"/>
              </a:rPr>
              <a:t> </a:t>
            </a:r>
            <a:r>
              <a:rPr lang="en-US" sz="1800" b="0" strike="noStrike" spc="-1" dirty="0" err="1">
                <a:solidFill>
                  <a:srgbClr val="4F81BD"/>
                </a:solidFill>
                <a:latin typeface="Trebuchet MS"/>
              </a:rPr>
              <a:t>Δημοτικού</a:t>
            </a:r>
            <a:r>
              <a:rPr lang="en-US" sz="1800" b="0" strike="noStrike" spc="-1" dirty="0">
                <a:solidFill>
                  <a:srgbClr val="4F81BD"/>
                </a:solidFill>
                <a:latin typeface="Trebuchet MS"/>
              </a:rPr>
              <a:t> </a:t>
            </a:r>
            <a:r>
              <a:rPr lang="en-US" sz="1800" b="0" strike="noStrike" spc="-1" dirty="0" err="1">
                <a:solidFill>
                  <a:srgbClr val="4F81BD"/>
                </a:solidFill>
                <a:latin typeface="Trebuchet MS"/>
              </a:rPr>
              <a:t>Συμ</a:t>
            </a:r>
            <a:r>
              <a:rPr lang="en-US" sz="1800" b="0" strike="noStrike" spc="-1" dirty="0">
                <a:solidFill>
                  <a:srgbClr val="4F81BD"/>
                </a:solidFill>
                <a:latin typeface="Trebuchet MS"/>
              </a:rPr>
              <a:t>βουλίου της πόλης. Η α</a:t>
            </a:r>
            <a:r>
              <a:rPr lang="en-US" sz="1800" b="0" strike="noStrike" spc="-1" dirty="0" err="1">
                <a:solidFill>
                  <a:srgbClr val="4F81BD"/>
                </a:solidFill>
                <a:latin typeface="Trebuchet MS"/>
              </a:rPr>
              <a:t>νεξέλεγκτη</a:t>
            </a:r>
            <a:r>
              <a:rPr lang="en-US" sz="1800" b="0" strike="noStrike" spc="-1" dirty="0">
                <a:solidFill>
                  <a:srgbClr val="4F81BD"/>
                </a:solidFill>
                <a:latin typeface="Trebuchet MS"/>
              </a:rPr>
              <a:t> </a:t>
            </a:r>
            <a:r>
              <a:rPr lang="en-US" sz="1800" b="0" strike="noStrike" spc="-1" dirty="0" err="1">
                <a:solidFill>
                  <a:srgbClr val="4F81BD"/>
                </a:solidFill>
                <a:latin typeface="Trebuchet MS"/>
              </a:rPr>
              <a:t>δι</a:t>
            </a:r>
            <a:r>
              <a:rPr lang="en-US" sz="1800" b="0" strike="noStrike" spc="-1" dirty="0">
                <a:solidFill>
                  <a:srgbClr val="4F81BD"/>
                </a:solidFill>
                <a:latin typeface="Trebuchet MS"/>
              </a:rPr>
              <a:t>ανομή διαφημιστικών και άλλων φυλλαδίων προκαλεί πολλά προβλήματα στο Δήμο σας. Κα</a:t>
            </a:r>
            <a:r>
              <a:rPr lang="en-US" sz="1800" b="0" strike="noStrike" spc="-1" dirty="0" err="1">
                <a:solidFill>
                  <a:srgbClr val="4F81BD"/>
                </a:solidFill>
                <a:latin typeface="Trebuchet MS"/>
              </a:rPr>
              <a:t>τά</a:t>
            </a:r>
            <a:r>
              <a:rPr lang="en-US" sz="1800" b="0" strike="noStrike" spc="-1" dirty="0">
                <a:solidFill>
                  <a:srgbClr val="4F81BD"/>
                </a:solidFill>
                <a:latin typeface="Trebuchet MS"/>
              </a:rPr>
              <a:t> κα</a:t>
            </a:r>
            <a:r>
              <a:rPr lang="en-US" sz="1800" b="0" strike="noStrike" spc="-1" dirty="0" err="1">
                <a:solidFill>
                  <a:srgbClr val="4F81BD"/>
                </a:solidFill>
                <a:latin typeface="Trebuchet MS"/>
              </a:rPr>
              <a:t>ιρούς</a:t>
            </a:r>
            <a:r>
              <a:rPr lang="en-US" sz="1800" b="0" strike="noStrike" spc="-1" dirty="0">
                <a:solidFill>
                  <a:srgbClr val="4F81BD"/>
                </a:solidFill>
                <a:latin typeface="Trebuchet MS"/>
              </a:rPr>
              <a:t> </a:t>
            </a:r>
            <a:r>
              <a:rPr lang="en-US" sz="1800" b="0" strike="noStrike" spc="-1" dirty="0" err="1">
                <a:solidFill>
                  <a:srgbClr val="4F81BD"/>
                </a:solidFill>
                <a:latin typeface="Trebuchet MS"/>
              </a:rPr>
              <a:t>έχετε</a:t>
            </a:r>
            <a:r>
              <a:rPr lang="en-US" sz="1800" b="0" strike="noStrike" spc="-1" dirty="0">
                <a:solidFill>
                  <a:srgbClr val="4F81BD"/>
                </a:solidFill>
                <a:latin typeface="Trebuchet MS"/>
              </a:rPr>
              <a:t> </a:t>
            </a:r>
            <a:r>
              <a:rPr lang="en-US" sz="1800" b="0" strike="noStrike" spc="-1" dirty="0" err="1">
                <a:solidFill>
                  <a:srgbClr val="4F81BD"/>
                </a:solidFill>
                <a:latin typeface="Trebuchet MS"/>
              </a:rPr>
              <a:t>δεχθεί</a:t>
            </a:r>
            <a:r>
              <a:rPr lang="en-US" sz="1800" b="0" strike="noStrike" spc="-1" dirty="0">
                <a:solidFill>
                  <a:srgbClr val="4F81BD"/>
                </a:solidFill>
                <a:latin typeface="Trebuchet MS"/>
              </a:rPr>
              <a:t> πα</a:t>
            </a:r>
            <a:r>
              <a:rPr lang="en-US" sz="1800" b="0" strike="noStrike" spc="-1" dirty="0" err="1">
                <a:solidFill>
                  <a:srgbClr val="4F81BD"/>
                </a:solidFill>
                <a:latin typeface="Trebuchet MS"/>
              </a:rPr>
              <a:t>ρά</a:t>
            </a:r>
            <a:r>
              <a:rPr lang="en-US" sz="1800" b="0" strike="noStrike" spc="-1" dirty="0">
                <a:solidFill>
                  <a:srgbClr val="4F81BD"/>
                </a:solidFill>
                <a:latin typeface="Trebuchet MS"/>
              </a:rPr>
              <a:t>πονα από πολίτες για τα διαφημιστικά φυλλάδια που γεμίζουν καθημερινά τα γραμματοκιβώτιά τους. Υπ</a:t>
            </a:r>
            <a:r>
              <a:rPr lang="en-US" sz="1800" b="0" strike="noStrike" spc="-1" dirty="0" err="1">
                <a:solidFill>
                  <a:srgbClr val="4F81BD"/>
                </a:solidFill>
                <a:latin typeface="Trebuchet MS"/>
              </a:rPr>
              <a:t>οστηρίζουν</a:t>
            </a:r>
            <a:r>
              <a:rPr lang="en-US" sz="1800" b="0" strike="noStrike" spc="-1" dirty="0">
                <a:solidFill>
                  <a:srgbClr val="4F81BD"/>
                </a:solidFill>
                <a:latin typeface="Trebuchet MS"/>
              </a:rPr>
              <a:t> </a:t>
            </a:r>
            <a:r>
              <a:rPr lang="en-US" sz="1800" b="0" strike="noStrike" spc="-1" dirty="0" err="1">
                <a:solidFill>
                  <a:srgbClr val="4F81BD"/>
                </a:solidFill>
                <a:latin typeface="Trebuchet MS"/>
              </a:rPr>
              <a:t>ότι</a:t>
            </a:r>
            <a:r>
              <a:rPr lang="en-US" sz="1800" b="0" strike="noStrike" spc="-1" dirty="0">
                <a:solidFill>
                  <a:srgbClr val="4F81BD"/>
                </a:solidFill>
                <a:latin typeface="Trebuchet MS"/>
              </a:rPr>
              <a:t> π</a:t>
            </a:r>
            <a:r>
              <a:rPr lang="en-US" sz="1800" b="0" strike="noStrike" spc="-1" dirty="0" err="1">
                <a:solidFill>
                  <a:srgbClr val="4F81BD"/>
                </a:solidFill>
                <a:latin typeface="Trebuchet MS"/>
              </a:rPr>
              <a:t>ολλές</a:t>
            </a:r>
            <a:r>
              <a:rPr lang="en-US" sz="1800" b="0" strike="noStrike" spc="-1" dirty="0">
                <a:solidFill>
                  <a:srgbClr val="4F81BD"/>
                </a:solidFill>
                <a:latin typeface="Trebuchet MS"/>
              </a:rPr>
              <a:t> </a:t>
            </a:r>
            <a:r>
              <a:rPr lang="en-US" sz="1800" b="0" strike="noStrike" spc="-1" dirty="0" err="1">
                <a:solidFill>
                  <a:srgbClr val="4F81BD"/>
                </a:solidFill>
                <a:latin typeface="Trebuchet MS"/>
              </a:rPr>
              <a:t>φορές</a:t>
            </a:r>
            <a:r>
              <a:rPr lang="en-US" sz="1800" b="0" strike="noStrike" spc="-1" dirty="0">
                <a:solidFill>
                  <a:srgbClr val="4F81BD"/>
                </a:solidFill>
                <a:latin typeface="Trebuchet MS"/>
              </a:rPr>
              <a:t> η α</a:t>
            </a:r>
            <a:r>
              <a:rPr lang="en-US" sz="1800" b="0" strike="noStrike" spc="-1" dirty="0" err="1">
                <a:solidFill>
                  <a:srgbClr val="4F81BD"/>
                </a:solidFill>
                <a:latin typeface="Trebuchet MS"/>
              </a:rPr>
              <a:t>λληλογρ</a:t>
            </a:r>
            <a:r>
              <a:rPr lang="en-US" sz="1800" b="0" strike="noStrike" spc="-1" dirty="0">
                <a:solidFill>
                  <a:srgbClr val="4F81BD"/>
                </a:solidFill>
                <a:latin typeface="Trebuchet MS"/>
              </a:rPr>
              <a:t>αφία τους χάνεται, αφού τα γραμματοκιβώτια είναι υπερφορτωμένα με τα διαφημιστικά φυλλάδια. </a:t>
            </a:r>
            <a:br>
              <a:rPr dirty="0"/>
            </a:br>
            <a:r>
              <a:rPr lang="en-US" sz="1800" b="0" strike="noStrike" spc="-1" dirty="0">
                <a:solidFill>
                  <a:srgbClr val="4F81BD"/>
                </a:solidFill>
                <a:latin typeface="Trebuchet MS"/>
              </a:rPr>
              <a:t>Επιπ</a:t>
            </a:r>
            <a:r>
              <a:rPr lang="en-US" sz="1800" b="0" strike="noStrike" spc="-1" dirty="0" err="1">
                <a:solidFill>
                  <a:srgbClr val="4F81BD"/>
                </a:solidFill>
                <a:latin typeface="Trebuchet MS"/>
              </a:rPr>
              <a:t>λέον</a:t>
            </a:r>
            <a:r>
              <a:rPr lang="en-US" sz="1800" b="0" strike="noStrike" spc="-1" dirty="0">
                <a:solidFill>
                  <a:srgbClr val="4F81BD"/>
                </a:solidFill>
                <a:latin typeface="Trebuchet MS"/>
              </a:rPr>
              <a:t>, τα </a:t>
            </a:r>
            <a:r>
              <a:rPr lang="en-US" sz="1800" b="0" strike="noStrike" spc="-1" dirty="0" err="1">
                <a:solidFill>
                  <a:srgbClr val="4F81BD"/>
                </a:solidFill>
                <a:latin typeface="Trebuchet MS"/>
              </a:rPr>
              <a:t>δι</a:t>
            </a:r>
            <a:r>
              <a:rPr lang="en-US" sz="1800" b="0" strike="noStrike" spc="-1" dirty="0">
                <a:solidFill>
                  <a:srgbClr val="4F81BD"/>
                </a:solidFill>
                <a:latin typeface="Trebuchet MS"/>
              </a:rPr>
              <a:t>αφημιστικά φυλλάδια, τις περισσότερες φορές πέφτουν στα πεζοδρόμια με αποτέλεσμα τα έξοδα τοπικών Αρχών για καθαριότητα δημοσίων χώρων να αυξάνονται. </a:t>
            </a:r>
            <a:r>
              <a:rPr lang="en-US" sz="1800" b="0" strike="noStrike" spc="-1" dirty="0" err="1">
                <a:solidFill>
                  <a:srgbClr val="4F81BD"/>
                </a:solidFill>
                <a:latin typeface="Trebuchet MS"/>
              </a:rPr>
              <a:t>Σο</a:t>
            </a:r>
            <a:r>
              <a:rPr lang="en-US" sz="1800" b="0" strike="noStrike" spc="-1" dirty="0">
                <a:solidFill>
                  <a:srgbClr val="4F81BD"/>
                </a:solidFill>
                <a:latin typeface="Trebuchet MS"/>
              </a:rPr>
              <a:t>βαρό θέμα δημιουργείται και από το γεγονός ότι οι εταιρείες διανομής στην πλειοψηφία τους χρησιμοποιούν αλλοδαπούς οι οποίοι, σε αρκετές περιπτώσεις εργοδοτούνται παράνομα. </a:t>
            </a:r>
            <a:br>
              <a:rPr dirty="0"/>
            </a:br>
            <a:br>
              <a:rPr dirty="0"/>
            </a:br>
            <a:br>
              <a:rPr dirty="0"/>
            </a:br>
            <a:r>
              <a:rPr lang="en-US" sz="1800" b="0" strike="noStrike" spc="-1" dirty="0">
                <a:solidFill>
                  <a:srgbClr val="4F81BD"/>
                </a:solidFill>
                <a:latin typeface="Trebuchet MS"/>
              </a:rPr>
              <a:t>Κα</a:t>
            </a:r>
            <a:r>
              <a:rPr lang="en-US" sz="1800" b="0" strike="noStrike" spc="-1" dirty="0" err="1">
                <a:solidFill>
                  <a:srgbClr val="4F81BD"/>
                </a:solidFill>
                <a:latin typeface="Trebuchet MS"/>
              </a:rPr>
              <a:t>λείστε</a:t>
            </a:r>
            <a:r>
              <a:rPr lang="en-US" sz="1800" b="0" strike="noStrike" spc="-1" dirty="0">
                <a:solidFill>
                  <a:srgbClr val="4F81BD"/>
                </a:solidFill>
                <a:latin typeface="Trebuchet MS"/>
              </a:rPr>
              <a:t> να π</a:t>
            </a:r>
            <a:r>
              <a:rPr lang="en-US" sz="1800" b="0" strike="noStrike" spc="-1" dirty="0" err="1">
                <a:solidFill>
                  <a:srgbClr val="4F81BD"/>
                </a:solidFill>
                <a:latin typeface="Trebuchet MS"/>
              </a:rPr>
              <a:t>άρετε</a:t>
            </a:r>
            <a:r>
              <a:rPr lang="en-US" sz="1800" b="0" strike="noStrike" spc="-1" dirty="0">
                <a:solidFill>
                  <a:srgbClr val="4F81BD"/>
                </a:solidFill>
                <a:latin typeface="Trebuchet MS"/>
              </a:rPr>
              <a:t> </a:t>
            </a:r>
            <a:r>
              <a:rPr lang="en-US" sz="1800" b="0" strike="noStrike" spc="-1" dirty="0" err="1">
                <a:solidFill>
                  <a:srgbClr val="4F81BD"/>
                </a:solidFill>
                <a:latin typeface="Trebuchet MS"/>
              </a:rPr>
              <a:t>μι</a:t>
            </a:r>
            <a:r>
              <a:rPr lang="en-US" sz="1800" b="0" strike="noStrike" spc="-1" dirty="0">
                <a:solidFill>
                  <a:srgbClr val="4F81BD"/>
                </a:solidFill>
                <a:latin typeface="Trebuchet MS"/>
              </a:rPr>
              <a:t>α απόφαση. </a:t>
            </a:r>
            <a:r>
              <a:rPr lang="en-US" sz="1800" b="1" strike="noStrike" spc="-1" dirty="0">
                <a:solidFill>
                  <a:srgbClr val="C0504D"/>
                </a:solidFill>
                <a:latin typeface="Trebuchet MS"/>
              </a:rPr>
              <a:t>Θα </a:t>
            </a:r>
            <a:r>
              <a:rPr lang="en-US" sz="1800" b="1" strike="noStrike" spc="-1" dirty="0" err="1">
                <a:solidFill>
                  <a:srgbClr val="C0504D"/>
                </a:solidFill>
                <a:latin typeface="Trebuchet MS"/>
              </a:rPr>
              <a:t>ψηφίσετε</a:t>
            </a:r>
            <a:r>
              <a:rPr lang="en-US" sz="1800" b="1" strike="noStrike" spc="-1" dirty="0">
                <a:solidFill>
                  <a:srgbClr val="C0504D"/>
                </a:solidFill>
                <a:latin typeface="Trebuchet MS"/>
              </a:rPr>
              <a:t> υπ</a:t>
            </a:r>
            <a:r>
              <a:rPr lang="en-US" sz="1800" b="1" strike="noStrike" spc="-1" dirty="0" err="1">
                <a:solidFill>
                  <a:srgbClr val="C0504D"/>
                </a:solidFill>
                <a:latin typeface="Trebuchet MS"/>
              </a:rPr>
              <a:t>έρ</a:t>
            </a:r>
            <a:r>
              <a:rPr lang="en-US" sz="1800" b="1" strike="noStrike" spc="-1" dirty="0">
                <a:solidFill>
                  <a:srgbClr val="C0504D"/>
                </a:solidFill>
                <a:latin typeface="Trebuchet MS"/>
              </a:rPr>
              <a:t> ή </a:t>
            </a:r>
            <a:r>
              <a:rPr lang="en-US" sz="1800" b="1" strike="noStrike" spc="-1" dirty="0" err="1">
                <a:solidFill>
                  <a:srgbClr val="C0504D"/>
                </a:solidFill>
                <a:latin typeface="Trebuchet MS"/>
              </a:rPr>
              <a:t>εν</a:t>
            </a:r>
            <a:r>
              <a:rPr lang="en-US" sz="1800" b="1" strike="noStrike" spc="-1" dirty="0">
                <a:solidFill>
                  <a:srgbClr val="C0504D"/>
                </a:solidFill>
                <a:latin typeface="Trebuchet MS"/>
              </a:rPr>
              <a:t>αντίον της απαγόρευσης της διανομής διαφημιστικών φυλλαδίων</a:t>
            </a:r>
            <a:r>
              <a:rPr lang="en-US" sz="1800" b="0" strike="noStrike" spc="-1" dirty="0">
                <a:solidFill>
                  <a:srgbClr val="4F81BD"/>
                </a:solidFill>
                <a:latin typeface="Trebuchet MS"/>
              </a:rPr>
              <a:t> στα δημοτικά όρια της πόλης σας; </a:t>
            </a:r>
            <a:br>
              <a:rPr dirty="0"/>
            </a:br>
            <a:br>
              <a:rPr dirty="0"/>
            </a:br>
            <a:r>
              <a:rPr lang="el-GR" dirty="0"/>
              <a:t>Μια βοήθεια: </a:t>
            </a:r>
            <a:r>
              <a:rPr lang="en-US" sz="1800" b="0" i="1" strike="noStrike" spc="-1" dirty="0" err="1">
                <a:solidFill>
                  <a:srgbClr val="4F81BD"/>
                </a:solidFill>
                <a:latin typeface="Trebuchet MS"/>
              </a:rPr>
              <a:t>Αν</a:t>
            </a:r>
            <a:r>
              <a:rPr lang="en-US" sz="1800" b="0" i="1" strike="noStrike" spc="-1" dirty="0">
                <a:solidFill>
                  <a:srgbClr val="4F81BD"/>
                </a:solidFill>
                <a:latin typeface="Trebuchet MS"/>
              </a:rPr>
              <a:t> ψηφίσετε υπέρ αυτό ενδέχεται να σας θέσει αντιμέτωπους με τον επιχειρηματικό κόσμο του Δήμου που πολλές φορές σας στήριξε οικονομικά με τη χορηγία εκδηλώσεων σας. </a:t>
            </a:r>
            <a:r>
              <a:rPr lang="en-US" sz="1800" b="0" i="1" strike="noStrike" spc="-1" dirty="0" err="1">
                <a:solidFill>
                  <a:srgbClr val="4F81BD"/>
                </a:solidFill>
                <a:latin typeface="Trebuchet MS"/>
              </a:rPr>
              <a:t>Είστε</a:t>
            </a:r>
            <a:r>
              <a:rPr lang="en-US" sz="1800" b="0" i="1" strike="noStrike" spc="-1" dirty="0">
                <a:solidFill>
                  <a:srgbClr val="4F81BD"/>
                </a:solidFill>
                <a:latin typeface="Trebuchet MS"/>
              </a:rPr>
              <a:t> </a:t>
            </a:r>
            <a:r>
              <a:rPr lang="en-US" sz="1800" b="0" i="1" strike="noStrike" spc="-1" dirty="0" err="1">
                <a:solidFill>
                  <a:srgbClr val="4F81BD"/>
                </a:solidFill>
                <a:latin typeface="Trebuchet MS"/>
              </a:rPr>
              <a:t>έτοιμοι</a:t>
            </a:r>
            <a:r>
              <a:rPr lang="en-US" sz="1800" b="0" i="1" strike="noStrike" spc="-1" dirty="0">
                <a:solidFill>
                  <a:srgbClr val="4F81BD"/>
                </a:solidFill>
                <a:latin typeface="Trebuchet MS"/>
              </a:rPr>
              <a:t> να </a:t>
            </a:r>
            <a:r>
              <a:rPr lang="en-US" sz="1800" b="0" i="1" strike="noStrike" spc="-1" dirty="0" err="1">
                <a:solidFill>
                  <a:srgbClr val="4F81BD"/>
                </a:solidFill>
                <a:latin typeface="Trebuchet MS"/>
              </a:rPr>
              <a:t>δεχθείτε</a:t>
            </a:r>
            <a:r>
              <a:rPr lang="en-US" sz="1800" b="0" i="1" strike="noStrike" spc="-1" dirty="0">
                <a:solidFill>
                  <a:srgbClr val="4F81BD"/>
                </a:solidFill>
                <a:latin typeface="Trebuchet MS"/>
              </a:rPr>
              <a:t> τα π</a:t>
            </a:r>
            <a:r>
              <a:rPr lang="en-US" sz="1800" b="0" i="1" strike="noStrike" spc="-1" dirty="0" err="1">
                <a:solidFill>
                  <a:srgbClr val="4F81BD"/>
                </a:solidFill>
                <a:latin typeface="Trebuchet MS"/>
              </a:rPr>
              <a:t>υρά</a:t>
            </a:r>
            <a:r>
              <a:rPr lang="en-US" sz="1800" b="0" i="1" strike="noStrike" spc="-1" dirty="0">
                <a:solidFill>
                  <a:srgbClr val="4F81BD"/>
                </a:solidFill>
                <a:latin typeface="Trebuchet MS"/>
              </a:rPr>
              <a:t> </a:t>
            </a:r>
            <a:r>
              <a:rPr lang="en-US" sz="1800" b="0" i="1" strike="noStrike" spc="-1" dirty="0" err="1">
                <a:solidFill>
                  <a:srgbClr val="4F81BD"/>
                </a:solidFill>
                <a:latin typeface="Trebuchet MS"/>
              </a:rPr>
              <a:t>των</a:t>
            </a:r>
            <a:r>
              <a:rPr lang="en-US" sz="1800" b="0" i="1" strike="noStrike" spc="-1" dirty="0">
                <a:solidFill>
                  <a:srgbClr val="4F81BD"/>
                </a:solidFill>
                <a:latin typeface="Trebuchet MS"/>
              </a:rPr>
              <a:t> </a:t>
            </a:r>
            <a:r>
              <a:rPr lang="en-US" sz="1800" b="0" i="1" strike="noStrike" spc="-1" dirty="0" err="1">
                <a:solidFill>
                  <a:srgbClr val="4F81BD"/>
                </a:solidFill>
                <a:latin typeface="Trebuchet MS"/>
              </a:rPr>
              <a:t>δι</a:t>
            </a:r>
            <a:r>
              <a:rPr lang="en-US" sz="1800" b="0" i="1" strike="noStrike" spc="-1" dirty="0">
                <a:solidFill>
                  <a:srgbClr val="4F81BD"/>
                </a:solidFill>
                <a:latin typeface="Trebuchet MS"/>
              </a:rPr>
              <a:t>αφημιστικών εταιριών, του προσωπικού τους και των συνεργατών τους που η ενδεχόμενη απαγόρευση της διανομής διαφημιστικών φυλλαδίων θα έχει για αυτούς εργασιακό κόστος; </a:t>
            </a:r>
            <a:br>
              <a:rPr dirty="0"/>
            </a:br>
            <a:r>
              <a:rPr lang="en-US" sz="1800" b="0" i="1" strike="noStrike" spc="-1" dirty="0">
                <a:solidFill>
                  <a:srgbClr val="4F81BD"/>
                </a:solidFill>
                <a:latin typeface="Trebuchet MS"/>
              </a:rPr>
              <a:t>Αν ψηφίσετε εναντίον ποιες εναλλακτικές λύσεις θα προτείνατε για διαχείριση της κατάστασης; </a:t>
            </a:r>
            <a:br>
              <a:rPr dirty="0"/>
            </a:br>
            <a:endParaRPr lang="en-US" sz="1800" b="0" strike="noStrike" spc="-1" dirty="0">
              <a:solidFill>
                <a:srgbClr val="000000"/>
              </a:solidFill>
              <a:latin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EDCA-B2AE-47BD-84CA-E29C425A42F0}"/>
              </a:ext>
            </a:extLst>
          </p:cNvPr>
          <p:cNvSpPr>
            <a:spLocks noGrp="1"/>
          </p:cNvSpPr>
          <p:nvPr>
            <p:ph type="title"/>
          </p:nvPr>
        </p:nvSpPr>
        <p:spPr>
          <a:xfrm>
            <a:off x="734096" y="855391"/>
            <a:ext cx="8539504" cy="387798"/>
          </a:xfrm>
        </p:spPr>
        <p:txBody>
          <a:bodyPr/>
          <a:lstStyle/>
          <a:p>
            <a:r>
              <a:rPr lang="el-GR" sz="2800" dirty="0">
                <a:solidFill>
                  <a:srgbClr val="0070C0"/>
                </a:solidFill>
              </a:rPr>
              <a:t>Επιχειρήματα υπέρ και κατά</a:t>
            </a:r>
          </a:p>
        </p:txBody>
      </p:sp>
      <p:sp>
        <p:nvSpPr>
          <p:cNvPr id="3" name="Subtitle 2">
            <a:extLst>
              <a:ext uri="{FF2B5EF4-FFF2-40B4-BE49-F238E27FC236}">
                <a16:creationId xmlns:a16="http://schemas.microsoft.com/office/drawing/2014/main" id="{B3A5EF16-7F69-48B2-BB2F-5A1F61D490DB}"/>
              </a:ext>
            </a:extLst>
          </p:cNvPr>
          <p:cNvSpPr>
            <a:spLocks noGrp="1"/>
          </p:cNvSpPr>
          <p:nvPr>
            <p:ph type="subTitle"/>
          </p:nvPr>
        </p:nvSpPr>
        <p:spPr>
          <a:xfrm>
            <a:off x="780191" y="2397561"/>
            <a:ext cx="8596440" cy="1661993"/>
          </a:xfrm>
        </p:spPr>
        <p:txBody>
          <a:bodyPr/>
          <a:lstStyle/>
          <a:p>
            <a:r>
              <a:rPr lang="el-GR" sz="2400" dirty="0"/>
              <a:t>Χωριστείτε σε 2 ομάδες και καταγράψτε σε Πίνακα επιχειρήματα για κάθε άποψη σχετικά με τη διανομή των διαφημιστικών φυλλαδίων στο Δήμο σας. Μια τρίτη ομάδα (κοινό) μπορεί να θέσει μερικά ερωτήματα και να συνοψίσει τα βασικά σημεία. </a:t>
            </a:r>
          </a:p>
        </p:txBody>
      </p:sp>
    </p:spTree>
    <p:extLst>
      <p:ext uri="{BB962C8B-B14F-4D97-AF65-F5344CB8AC3E}">
        <p14:creationId xmlns:p14="http://schemas.microsoft.com/office/powerpoint/2010/main" val="3018008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1271520" y="476640"/>
            <a:ext cx="8002080" cy="556513"/>
          </a:xfrm>
          <a:prstGeom prst="rect">
            <a:avLst/>
          </a:prstGeom>
          <a:noFill/>
          <a:ln>
            <a:noFill/>
          </a:ln>
        </p:spPr>
        <p:txBody>
          <a:bodyPr>
            <a:noAutofit/>
          </a:bodyPr>
          <a:lstStyle/>
          <a:p>
            <a:pPr>
              <a:lnSpc>
                <a:spcPct val="100000"/>
              </a:lnSpc>
            </a:pPr>
            <a:r>
              <a:rPr lang="en-US" sz="3200" b="0" strike="noStrike" spc="-1" dirty="0" err="1">
                <a:solidFill>
                  <a:srgbClr val="4BACC6"/>
                </a:solidFill>
                <a:latin typeface="Trebuchet MS"/>
              </a:rPr>
              <a:t>Οι</a:t>
            </a:r>
            <a:r>
              <a:rPr lang="en-US" sz="3200" b="0" strike="noStrike" spc="-1" dirty="0">
                <a:solidFill>
                  <a:srgbClr val="4BACC6"/>
                </a:solidFill>
                <a:latin typeface="Trebuchet MS"/>
              </a:rPr>
              <a:t> </a:t>
            </a:r>
            <a:r>
              <a:rPr lang="en-US" sz="3200" b="0" strike="noStrike" spc="-1" dirty="0" err="1">
                <a:solidFill>
                  <a:srgbClr val="4BACC6"/>
                </a:solidFill>
                <a:latin typeface="Trebuchet MS"/>
              </a:rPr>
              <a:t>τέχνες</a:t>
            </a:r>
            <a:r>
              <a:rPr lang="en-US" sz="3200" b="0" strike="noStrike" spc="-1" dirty="0">
                <a:solidFill>
                  <a:srgbClr val="4BACC6"/>
                </a:solidFill>
                <a:latin typeface="Trebuchet MS"/>
              </a:rPr>
              <a:t> </a:t>
            </a:r>
            <a:r>
              <a:rPr lang="en-US" sz="3200" b="0" strike="noStrike" spc="-1" dirty="0" err="1">
                <a:solidFill>
                  <a:srgbClr val="4BACC6"/>
                </a:solidFill>
                <a:latin typeface="Trebuchet MS"/>
              </a:rPr>
              <a:t>στην</a:t>
            </a:r>
            <a:r>
              <a:rPr lang="en-US" sz="3200" b="0" strike="noStrike" spc="-1" dirty="0">
                <a:solidFill>
                  <a:srgbClr val="4BACC6"/>
                </a:solidFill>
                <a:latin typeface="Trebuchet MS"/>
              </a:rPr>
              <a:t> </a:t>
            </a:r>
            <a:r>
              <a:rPr lang="en-US" sz="3200" b="0" strike="noStrike" spc="-1" dirty="0" err="1">
                <a:solidFill>
                  <a:srgbClr val="4BACC6"/>
                </a:solidFill>
                <a:latin typeface="Trebuchet MS"/>
              </a:rPr>
              <a:t>εκ</a:t>
            </a:r>
            <a:r>
              <a:rPr lang="en-US" sz="3200" b="0" strike="noStrike" spc="-1" dirty="0">
                <a:solidFill>
                  <a:srgbClr val="4BACC6"/>
                </a:solidFill>
                <a:latin typeface="Trebuchet MS"/>
              </a:rPr>
              <a:t>παιδευτική διαδικασία</a:t>
            </a:r>
            <a:br>
              <a:rPr sz="3200" dirty="0"/>
            </a:br>
            <a:endParaRPr lang="en-US" sz="3200" b="0" strike="noStrike" spc="-1" dirty="0">
              <a:solidFill>
                <a:srgbClr val="000000"/>
              </a:solidFill>
              <a:latin typeface="Trebuchet MS"/>
            </a:endParaRPr>
          </a:p>
        </p:txBody>
      </p:sp>
      <p:sp>
        <p:nvSpPr>
          <p:cNvPr id="298" name="TextShape 2"/>
          <p:cNvSpPr txBox="1"/>
          <p:nvPr/>
        </p:nvSpPr>
        <p:spPr>
          <a:xfrm>
            <a:off x="677160" y="1340640"/>
            <a:ext cx="9306720" cy="5256360"/>
          </a:xfrm>
          <a:prstGeom prst="rect">
            <a:avLst/>
          </a:prstGeom>
          <a:noFill/>
          <a:ln>
            <a:noFill/>
          </a:ln>
        </p:spPr>
        <p:txBody>
          <a:bodyPr>
            <a:noAutofit/>
          </a:bodyPr>
          <a:lstStyle/>
          <a:p>
            <a:pPr marL="343080" indent="-342720">
              <a:lnSpc>
                <a:spcPct val="100000"/>
              </a:lnSpc>
              <a:spcBef>
                <a:spcPts val="1001"/>
              </a:spcBef>
              <a:buClr>
                <a:srgbClr val="4F81BD"/>
              </a:buClr>
              <a:buSzPct val="80000"/>
              <a:buFont typeface="Wingdings 3" charset="2"/>
              <a:buChar char=""/>
            </a:pPr>
            <a:r>
              <a:rPr lang="en-US" sz="2400" b="0" strike="noStrike" spc="-1" dirty="0" err="1">
                <a:solidFill>
                  <a:srgbClr val="404040"/>
                </a:solidFill>
                <a:latin typeface="Trebuchet MS"/>
              </a:rPr>
              <a:t>Μέσ</a:t>
            </a:r>
            <a:r>
              <a:rPr lang="en-US" sz="2400" b="0" strike="noStrike" spc="-1" dirty="0">
                <a:solidFill>
                  <a:srgbClr val="404040"/>
                </a:solidFill>
                <a:latin typeface="Trebuchet MS"/>
              </a:rPr>
              <a:t>α από τις τέχνες προσφέρονται ευκαιρίες για ευαισθητοποίηση των</a:t>
            </a:r>
            <a:br>
              <a:rPr sz="2400" dirty="0"/>
            </a:br>
            <a:r>
              <a:rPr lang="en-US" sz="2400" b="0" strike="noStrike" spc="-1" dirty="0">
                <a:solidFill>
                  <a:srgbClr val="404040"/>
                </a:solidFill>
                <a:latin typeface="Trebuchet MS"/>
              </a:rPr>
              <a:t>αισθήσεων, καλλιέργεια της φαντασίας και της δημιουργικής σκέψης εισάγοντας το άτομο στις αξίες του πολιτισμού. </a:t>
            </a:r>
          </a:p>
          <a:p>
            <a:pPr marL="343080" indent="-342720">
              <a:lnSpc>
                <a:spcPct val="100000"/>
              </a:lnSpc>
              <a:spcBef>
                <a:spcPts val="1001"/>
              </a:spcBef>
              <a:buClr>
                <a:srgbClr val="4F81BD"/>
              </a:buClr>
              <a:buSzPct val="80000"/>
              <a:buFont typeface="Wingdings 3" charset="2"/>
              <a:buChar char=""/>
            </a:pPr>
            <a:r>
              <a:rPr lang="en-US" sz="2400" b="0" strike="noStrike" spc="-1" dirty="0" err="1">
                <a:solidFill>
                  <a:srgbClr val="404040"/>
                </a:solidFill>
                <a:latin typeface="Trebuchet MS"/>
              </a:rPr>
              <a:t>Οι</a:t>
            </a:r>
            <a:r>
              <a:rPr lang="en-US" sz="2400" b="0" strike="noStrike" spc="-1" dirty="0">
                <a:solidFill>
                  <a:srgbClr val="404040"/>
                </a:solidFill>
                <a:latin typeface="Trebuchet MS"/>
              </a:rPr>
              <a:t> Μαλα</a:t>
            </a:r>
            <a:r>
              <a:rPr lang="en-US" sz="2400" b="0" strike="noStrike" spc="-1" dirty="0" err="1">
                <a:solidFill>
                  <a:srgbClr val="404040"/>
                </a:solidFill>
                <a:latin typeface="Trebuchet MS"/>
              </a:rPr>
              <a:t>φάντης</a:t>
            </a:r>
            <a:r>
              <a:rPr lang="en-US" sz="2400" b="0" strike="noStrike" spc="-1" dirty="0">
                <a:solidFill>
                  <a:srgbClr val="404040"/>
                </a:solidFill>
                <a:latin typeface="Trebuchet MS"/>
              </a:rPr>
              <a:t> και Κα</a:t>
            </a:r>
            <a:r>
              <a:rPr lang="en-US" sz="2400" b="0" strike="noStrike" spc="-1" dirty="0" err="1">
                <a:solidFill>
                  <a:srgbClr val="404040"/>
                </a:solidFill>
                <a:latin typeface="Trebuchet MS"/>
              </a:rPr>
              <a:t>ρέλ</a:t>
            </a:r>
            <a:r>
              <a:rPr lang="en-US" sz="2400" b="0" strike="noStrike" spc="-1" dirty="0">
                <a:solidFill>
                  <a:srgbClr val="404040"/>
                </a:solidFill>
                <a:latin typeface="Trebuchet MS"/>
              </a:rPr>
              <a:t>α (201</a:t>
            </a:r>
            <a:r>
              <a:rPr lang="el-GR" sz="2400" b="0" strike="noStrike" spc="-1" dirty="0">
                <a:solidFill>
                  <a:srgbClr val="404040"/>
                </a:solidFill>
                <a:latin typeface="Trebuchet MS"/>
              </a:rPr>
              <a:t>2) αναφέρουν πως </a:t>
            </a:r>
            <a:r>
              <a:rPr lang="en-US" sz="2400" b="0" strike="noStrike" spc="-1" dirty="0">
                <a:solidFill>
                  <a:srgbClr val="404040"/>
                </a:solidFill>
                <a:latin typeface="Trebuchet MS"/>
              </a:rPr>
              <a:t>η τέχνη προωθεί το διάλογο και τον πλουραλισμό των απόψεων καθώς υπάρχουν πολλές ερμηνείες σε μια μουσική παρτιτούρα, πολλοί τρόποι για να περιγράψουμε έναν ζωγραφικό πίνακα ή ένα γλυπτό, πολλές ερμηνείες για τη νοηματοδότηση ενός λογοτεχνικού κειμένου.</a:t>
            </a:r>
          </a:p>
          <a:p>
            <a:pPr marL="343080" indent="-342720">
              <a:lnSpc>
                <a:spcPct val="100000"/>
              </a:lnSpc>
              <a:spcBef>
                <a:spcPts val="1001"/>
              </a:spcBef>
              <a:buClr>
                <a:srgbClr val="4F81BD"/>
              </a:buClr>
              <a:buSzPct val="80000"/>
              <a:buFont typeface="Wingdings 3" charset="2"/>
              <a:buChar char=""/>
            </a:pPr>
            <a:r>
              <a:rPr lang="en-US" sz="2400" b="0" strike="noStrike" spc="-1" dirty="0" err="1">
                <a:solidFill>
                  <a:srgbClr val="404040"/>
                </a:solidFill>
                <a:latin typeface="Trebuchet MS"/>
              </a:rPr>
              <a:t>Μουσική</a:t>
            </a:r>
            <a:r>
              <a:rPr lang="en-US" sz="2400" b="0" strike="noStrike" spc="-1" dirty="0">
                <a:solidFill>
                  <a:srgbClr val="404040"/>
                </a:solidFill>
                <a:latin typeface="Trebuchet MS"/>
              </a:rPr>
              <a:t>, </a:t>
            </a:r>
            <a:r>
              <a:rPr lang="en-US" sz="2400" b="0" strike="noStrike" spc="-1" dirty="0" err="1">
                <a:solidFill>
                  <a:srgbClr val="404040"/>
                </a:solidFill>
                <a:latin typeface="Trebuchet MS"/>
              </a:rPr>
              <a:t>εικ</a:t>
            </a:r>
            <a:r>
              <a:rPr lang="en-US" sz="2400" b="0" strike="noStrike" spc="-1" dirty="0">
                <a:solidFill>
                  <a:srgbClr val="404040"/>
                </a:solidFill>
                <a:latin typeface="Trebuchet MS"/>
              </a:rPr>
              <a:t>αστικά, κινηματογράφος, θεατρικό παιχνίδι-δραματοποίηση, ακόμη και το κουκλοθέατρο είναι μορφές τέχνης οι οποίες μπορούν να αξιοποιηθούν στην εκπαιδευτική διαδικασία.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TextShape 1"/>
          <p:cNvSpPr txBox="1"/>
          <p:nvPr/>
        </p:nvSpPr>
        <p:spPr>
          <a:xfrm>
            <a:off x="677160" y="1023498"/>
            <a:ext cx="8596440" cy="492443"/>
          </a:xfrm>
          <a:prstGeom prst="rect">
            <a:avLst/>
          </a:prstGeom>
          <a:noFill/>
          <a:ln>
            <a:noFill/>
          </a:ln>
        </p:spPr>
        <p:txBody>
          <a:bodyPr lIns="0" tIns="0" rIns="0" bIns="0" anchor="ctr">
            <a:spAutoFit/>
          </a:bodyPr>
          <a:lstStyle/>
          <a:p>
            <a:r>
              <a:rPr lang="en-US" sz="3200" b="0" strike="noStrike" spc="-1" dirty="0" err="1">
                <a:solidFill>
                  <a:schemeClr val="accent5"/>
                </a:solidFill>
                <a:latin typeface="Trebuchet MS"/>
              </a:rPr>
              <a:t>Βίντεο</a:t>
            </a:r>
            <a:endParaRPr lang="en-US" sz="3200" b="0" strike="noStrike" spc="-1" dirty="0">
              <a:solidFill>
                <a:schemeClr val="accent5"/>
              </a:solidFill>
              <a:latin typeface="Trebuchet MS"/>
            </a:endParaRPr>
          </a:p>
        </p:txBody>
      </p:sp>
      <p:sp>
        <p:nvSpPr>
          <p:cNvPr id="300" name="TextShape 2"/>
          <p:cNvSpPr txBox="1"/>
          <p:nvPr/>
        </p:nvSpPr>
        <p:spPr>
          <a:xfrm>
            <a:off x="1068125" y="2646234"/>
            <a:ext cx="9441538" cy="737210"/>
          </a:xfrm>
          <a:prstGeom prst="rect">
            <a:avLst/>
          </a:prstGeom>
          <a:noFill/>
          <a:ln>
            <a:noFill/>
          </a:ln>
        </p:spPr>
        <p:txBody>
          <a:bodyPr wrap="square" lIns="90000" tIns="45000" rIns="90000" bIns="45000">
            <a:spAutoFit/>
          </a:bodyPr>
          <a:lstStyle/>
          <a:p>
            <a:r>
              <a:rPr lang="en-US" sz="2400" spc="-1" dirty="0">
                <a:hlinkClick r:id="rId2"/>
              </a:rPr>
              <a:t>https://</a:t>
            </a:r>
            <a:r>
              <a:rPr lang="en-US" sz="2400" spc="-1" dirty="0" err="1">
                <a:hlinkClick r:id="rId2"/>
              </a:rPr>
              <a:t>www.youtube.com</a:t>
            </a:r>
            <a:r>
              <a:rPr lang="en-US" sz="2400" spc="-1" dirty="0">
                <a:hlinkClick r:id="rId2"/>
              </a:rPr>
              <a:t>/</a:t>
            </a:r>
            <a:r>
              <a:rPr lang="en-US" sz="2400" spc="-1" dirty="0" err="1">
                <a:hlinkClick r:id="rId2"/>
              </a:rPr>
              <a:t>watch?v</a:t>
            </a:r>
            <a:r>
              <a:rPr lang="en-US" sz="2400" spc="-1" dirty="0">
                <a:hlinkClick r:id="rId2"/>
              </a:rPr>
              <a:t>=</a:t>
            </a:r>
            <a:r>
              <a:rPr lang="en-US" sz="2400" spc="-1" dirty="0" err="1">
                <a:hlinkClick r:id="rId2"/>
              </a:rPr>
              <a:t>4oar03RqcUY</a:t>
            </a:r>
            <a:endParaRPr lang="el-GR" sz="2400" spc="-1" dirty="0"/>
          </a:p>
          <a:p>
            <a:endParaRPr lang="el-GR" sz="1800" b="0" strike="noStrike" spc="-1" dirty="0">
              <a:latin typeface="Arial"/>
            </a:endParaRPr>
          </a:p>
        </p:txBody>
      </p:sp>
      <p:sp>
        <p:nvSpPr>
          <p:cNvPr id="2" name="Rectangle 1">
            <a:extLst>
              <a:ext uri="{FF2B5EF4-FFF2-40B4-BE49-F238E27FC236}">
                <a16:creationId xmlns:a16="http://schemas.microsoft.com/office/drawing/2014/main" id="{42DA560F-F465-4AF4-9261-279CB3178AB5}"/>
              </a:ext>
            </a:extLst>
          </p:cNvPr>
          <p:cNvSpPr/>
          <p:nvPr/>
        </p:nvSpPr>
        <p:spPr>
          <a:xfrm>
            <a:off x="1068125" y="3808478"/>
            <a:ext cx="9872354" cy="830997"/>
          </a:xfrm>
          <a:prstGeom prst="rect">
            <a:avLst/>
          </a:prstGeom>
        </p:spPr>
        <p:txBody>
          <a:bodyPr wrap="square">
            <a:spAutoFit/>
          </a:bodyPr>
          <a:lstStyle/>
          <a:p>
            <a:r>
              <a:rPr lang="el-GR" sz="2400" b="0" i="0" dirty="0">
                <a:solidFill>
                  <a:srgbClr val="0F0F0F"/>
                </a:solidFill>
                <a:effectLst/>
                <a:latin typeface="Roboto"/>
              </a:rPr>
              <a:t>Δράση "Εκπαιδεύοντας τους εκπαιδευτικούς μέσα από την τέχνη</a:t>
            </a:r>
            <a:r>
              <a:rPr lang="en-US" sz="2400" b="0" i="0" dirty="0">
                <a:solidFill>
                  <a:srgbClr val="0F0F0F"/>
                </a:solidFill>
                <a:effectLst/>
                <a:latin typeface="Roboto"/>
              </a:rPr>
              <a:t>”</a:t>
            </a:r>
            <a:r>
              <a:rPr lang="el-GR" sz="2400" b="0" i="0" dirty="0">
                <a:solidFill>
                  <a:srgbClr val="0F0F0F"/>
                </a:solidFill>
                <a:effectLst/>
                <a:latin typeface="Roboto"/>
              </a:rPr>
              <a:t>-Πρόγραμμα συνεργασίας της</a:t>
            </a:r>
            <a:r>
              <a:rPr lang="el-GR" sz="2400" dirty="0">
                <a:solidFill>
                  <a:srgbClr val="0F0F0F"/>
                </a:solidFill>
                <a:latin typeface="Roboto"/>
              </a:rPr>
              <a:t> </a:t>
            </a:r>
            <a:r>
              <a:rPr lang="el-GR" sz="2400" dirty="0" err="1">
                <a:solidFill>
                  <a:srgbClr val="0F0F0F"/>
                </a:solidFill>
                <a:latin typeface="Roboto"/>
              </a:rPr>
              <a:t>Α.Σ.Κ.Τ</a:t>
            </a:r>
            <a:r>
              <a:rPr lang="el-GR" sz="2400" dirty="0">
                <a:solidFill>
                  <a:srgbClr val="0F0F0F"/>
                </a:solidFill>
                <a:latin typeface="Roboto"/>
              </a:rPr>
              <a:t> με το </a:t>
            </a:r>
            <a:r>
              <a:rPr lang="el-GR" sz="2400" dirty="0" err="1">
                <a:solidFill>
                  <a:srgbClr val="0F0F0F"/>
                </a:solidFill>
                <a:latin typeface="Roboto"/>
              </a:rPr>
              <a:t>Ο.Π.Α</a:t>
            </a:r>
            <a:endParaRPr lang="el-G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extShape 1"/>
          <p:cNvSpPr txBox="1"/>
          <p:nvPr/>
        </p:nvSpPr>
        <p:spPr>
          <a:xfrm>
            <a:off x="767501" y="436489"/>
            <a:ext cx="9136519" cy="952653"/>
          </a:xfrm>
          <a:prstGeom prst="rect">
            <a:avLst/>
          </a:prstGeom>
          <a:noFill/>
          <a:ln>
            <a:noFill/>
          </a:ln>
        </p:spPr>
        <p:txBody>
          <a:bodyPr wrap="square" lIns="90000" tIns="45000" rIns="90000" bIns="45000">
            <a:spAutoFit/>
          </a:bodyPr>
          <a:lstStyle/>
          <a:p>
            <a:r>
              <a:rPr lang="el-GR" sz="2800" strike="noStrike" spc="-1" dirty="0">
                <a:solidFill>
                  <a:schemeClr val="accent5"/>
                </a:solidFill>
                <a:latin typeface="Tw Cen MT"/>
              </a:rPr>
              <a:t>Τα έξι στάδια της μεθόδου «</a:t>
            </a:r>
            <a:r>
              <a:rPr lang="el-GR" sz="2800" strike="noStrike" spc="-1" dirty="0" err="1">
                <a:solidFill>
                  <a:schemeClr val="accent5"/>
                </a:solidFill>
                <a:latin typeface="Tw Cen MT"/>
              </a:rPr>
              <a:t>Μετασχηματίζουσα</a:t>
            </a:r>
            <a:r>
              <a:rPr lang="el-GR" sz="2800" strike="noStrike" spc="-1" dirty="0">
                <a:solidFill>
                  <a:schemeClr val="accent5"/>
                </a:solidFill>
                <a:latin typeface="Tw Cen MT"/>
              </a:rPr>
              <a:t> μάθηση μέσα από την αισθητική εμπειρία» (Κόκκος, 2011)</a:t>
            </a:r>
            <a:endParaRPr lang="el-GR" sz="2800" strike="noStrike" spc="-1" dirty="0">
              <a:solidFill>
                <a:schemeClr val="accent5"/>
              </a:solidFill>
              <a:latin typeface="Arial"/>
            </a:endParaRPr>
          </a:p>
        </p:txBody>
      </p:sp>
      <p:sp>
        <p:nvSpPr>
          <p:cNvPr id="303" name="TextShape 3"/>
          <p:cNvSpPr txBox="1"/>
          <p:nvPr/>
        </p:nvSpPr>
        <p:spPr>
          <a:xfrm>
            <a:off x="677160" y="1876300"/>
            <a:ext cx="8596440" cy="4981699"/>
          </a:xfrm>
          <a:prstGeom prst="rect">
            <a:avLst/>
          </a:prstGeom>
          <a:noFill/>
          <a:ln>
            <a:noFill/>
          </a:ln>
        </p:spPr>
        <p:txBody>
          <a:bodyPr lIns="0" tIns="0" rIns="0" bIns="0">
            <a:normAutofit fontScale="84500" lnSpcReduction="20000"/>
          </a:bodyPr>
          <a:lstStyle/>
          <a:p>
            <a:pPr marL="514440" indent="-514080">
              <a:lnSpc>
                <a:spcPct val="100000"/>
              </a:lnSpc>
              <a:spcBef>
                <a:spcPts val="601"/>
              </a:spcBef>
              <a:spcAft>
                <a:spcPts val="601"/>
              </a:spcAft>
              <a:buClr>
                <a:srgbClr val="000000"/>
              </a:buClr>
              <a:buSzPct val="45000"/>
              <a:buFont typeface="Wingdings" charset="2"/>
              <a:buChar char=""/>
            </a:pPr>
            <a:r>
              <a:rPr lang="en-US" sz="2900" b="0" strike="noStrike" spc="-1" dirty="0">
                <a:solidFill>
                  <a:srgbClr val="513E1B"/>
                </a:solidFill>
                <a:latin typeface="Tw Cen MT"/>
              </a:rPr>
              <a:t>1</a:t>
            </a:r>
            <a:r>
              <a:rPr lang="el-GR" sz="2900" b="0" strike="noStrike" spc="-1" dirty="0">
                <a:solidFill>
                  <a:srgbClr val="513E1B"/>
                </a:solidFill>
                <a:latin typeface="Tw Cen MT"/>
              </a:rPr>
              <a:t>.</a:t>
            </a:r>
            <a:r>
              <a:rPr lang="en-US" sz="2900" b="0" strike="noStrike" spc="-1" dirty="0">
                <a:solidFill>
                  <a:srgbClr val="513E1B"/>
                </a:solidFill>
                <a:latin typeface="Tw Cen MT"/>
              </a:rPr>
              <a:t>	</a:t>
            </a:r>
            <a:r>
              <a:rPr lang="el-GR" sz="2900" b="0" strike="noStrike" spc="-1" dirty="0">
                <a:solidFill>
                  <a:srgbClr val="513E1B"/>
                </a:solidFill>
                <a:latin typeface="Tw Cen MT"/>
              </a:rPr>
              <a:t>Π</a:t>
            </a:r>
            <a:r>
              <a:rPr lang="en-US" sz="2900" b="0" strike="noStrike" spc="-1" dirty="0" err="1">
                <a:solidFill>
                  <a:srgbClr val="513E1B"/>
                </a:solidFill>
                <a:latin typeface="Tw Cen MT"/>
              </a:rPr>
              <a:t>ροσδιορισμός</a:t>
            </a:r>
            <a:r>
              <a:rPr lang="en-US" sz="2900" b="0" strike="noStrike" spc="-1" dirty="0">
                <a:solidFill>
                  <a:srgbClr val="513E1B"/>
                </a:solidFill>
                <a:latin typeface="Tw Cen MT"/>
              </a:rPr>
              <a:t> </a:t>
            </a:r>
            <a:r>
              <a:rPr lang="en-US" sz="2900" b="0" strike="noStrike" spc="-1" dirty="0" err="1">
                <a:solidFill>
                  <a:srgbClr val="513E1B"/>
                </a:solidFill>
                <a:latin typeface="Tw Cen MT"/>
              </a:rPr>
              <a:t>του</a:t>
            </a:r>
            <a:r>
              <a:rPr lang="en-US" sz="2900" b="0" strike="noStrike" spc="-1" dirty="0">
                <a:solidFill>
                  <a:srgbClr val="513E1B"/>
                </a:solidFill>
                <a:latin typeface="Tw Cen MT"/>
              </a:rPr>
              <a:t> </a:t>
            </a:r>
            <a:r>
              <a:rPr lang="en-US" sz="2900" b="0" strike="noStrike" spc="-1" dirty="0" err="1">
                <a:solidFill>
                  <a:srgbClr val="513E1B"/>
                </a:solidFill>
                <a:latin typeface="Tw Cen MT"/>
              </a:rPr>
              <a:t>θέμ</a:t>
            </a:r>
            <a:r>
              <a:rPr lang="en-US" sz="2900" b="0" strike="noStrike" spc="-1" dirty="0">
                <a:solidFill>
                  <a:srgbClr val="513E1B"/>
                </a:solidFill>
                <a:latin typeface="Tw Cen MT"/>
              </a:rPr>
              <a:t>ατος </a:t>
            </a:r>
            <a:endParaRPr lang="en-US" sz="2900" b="0" strike="noStrike" spc="-1" dirty="0">
              <a:solidFill>
                <a:srgbClr val="404040"/>
              </a:solidFill>
              <a:latin typeface="Trebuchet MS"/>
            </a:endParaRPr>
          </a:p>
          <a:p>
            <a:pPr marL="514440" indent="-514080">
              <a:lnSpc>
                <a:spcPct val="100000"/>
              </a:lnSpc>
              <a:spcBef>
                <a:spcPts val="601"/>
              </a:spcBef>
              <a:spcAft>
                <a:spcPts val="601"/>
              </a:spcAft>
              <a:buClr>
                <a:srgbClr val="000000"/>
              </a:buClr>
              <a:buSzPct val="45000"/>
              <a:buFont typeface="Wingdings" charset="2"/>
              <a:buChar char=""/>
            </a:pPr>
            <a:r>
              <a:rPr lang="en-US" sz="2900" b="0" strike="noStrike" spc="-1" dirty="0">
                <a:solidFill>
                  <a:srgbClr val="513E1B"/>
                </a:solidFill>
                <a:latin typeface="Tw Cen MT"/>
              </a:rPr>
              <a:t>2</a:t>
            </a:r>
            <a:r>
              <a:rPr lang="el-GR" sz="2900" b="0" strike="noStrike" spc="-1" dirty="0">
                <a:solidFill>
                  <a:srgbClr val="513E1B"/>
                </a:solidFill>
                <a:latin typeface="Tw Cen MT"/>
              </a:rPr>
              <a:t>.</a:t>
            </a:r>
            <a:r>
              <a:rPr lang="en-US" sz="2900" b="0" strike="noStrike" spc="-1" dirty="0">
                <a:solidFill>
                  <a:srgbClr val="513E1B"/>
                </a:solidFill>
                <a:latin typeface="Tw Cen MT"/>
              </a:rPr>
              <a:t>	</a:t>
            </a:r>
            <a:r>
              <a:rPr lang="el-GR" sz="2900" b="0" strike="noStrike" spc="-1" dirty="0">
                <a:solidFill>
                  <a:srgbClr val="513E1B"/>
                </a:solidFill>
                <a:latin typeface="Tw Cen MT"/>
              </a:rPr>
              <a:t>Κ</a:t>
            </a:r>
            <a:r>
              <a:rPr lang="en-US" sz="2900" b="0" strike="noStrike" spc="-1" dirty="0">
                <a:solidFill>
                  <a:srgbClr val="513E1B"/>
                </a:solidFill>
                <a:latin typeface="Tw Cen MT"/>
              </a:rPr>
              <a:t>ατα</a:t>
            </a:r>
            <a:r>
              <a:rPr lang="en-US" sz="2900" b="0" strike="noStrike" spc="-1" dirty="0" err="1">
                <a:solidFill>
                  <a:srgbClr val="513E1B"/>
                </a:solidFill>
                <a:latin typeface="Tw Cen MT"/>
              </a:rPr>
              <a:t>γρ</a:t>
            </a:r>
            <a:r>
              <a:rPr lang="en-US" sz="2900" b="0" strike="noStrike" spc="-1" dirty="0">
                <a:solidFill>
                  <a:srgbClr val="513E1B"/>
                </a:solidFill>
                <a:latin typeface="Tw Cen MT"/>
              </a:rPr>
              <a:t>αφή σκέψεων και απόψεων των εκπαιδευόμενων σχετικά με το θέμα κατά ομάδες</a:t>
            </a:r>
            <a:endParaRPr lang="en-US" sz="2900" b="0" strike="noStrike" spc="-1" dirty="0">
              <a:solidFill>
                <a:srgbClr val="404040"/>
              </a:solidFill>
              <a:latin typeface="Trebuchet MS"/>
            </a:endParaRPr>
          </a:p>
          <a:p>
            <a:pPr marL="514440" indent="-514080">
              <a:lnSpc>
                <a:spcPct val="100000"/>
              </a:lnSpc>
              <a:spcBef>
                <a:spcPts val="601"/>
              </a:spcBef>
              <a:spcAft>
                <a:spcPts val="601"/>
              </a:spcAft>
              <a:buClr>
                <a:srgbClr val="000000"/>
              </a:buClr>
              <a:buSzPct val="45000"/>
              <a:buFont typeface="Wingdings" charset="2"/>
              <a:buChar char=""/>
            </a:pPr>
            <a:r>
              <a:rPr lang="en-US" sz="2900" b="0" strike="noStrike" spc="-1" dirty="0">
                <a:solidFill>
                  <a:srgbClr val="513E1B"/>
                </a:solidFill>
                <a:latin typeface="Tw Cen MT"/>
              </a:rPr>
              <a:t>3</a:t>
            </a:r>
            <a:r>
              <a:rPr lang="el-GR" sz="2900" b="0" strike="noStrike" spc="-1" dirty="0">
                <a:solidFill>
                  <a:srgbClr val="513E1B"/>
                </a:solidFill>
                <a:latin typeface="Tw Cen MT"/>
              </a:rPr>
              <a:t>.</a:t>
            </a:r>
            <a:r>
              <a:rPr lang="en-US" sz="2900" b="0" strike="noStrike" spc="-1" dirty="0">
                <a:solidFill>
                  <a:srgbClr val="513E1B"/>
                </a:solidFill>
                <a:latin typeface="Tw Cen MT"/>
              </a:rPr>
              <a:t>	</a:t>
            </a:r>
            <a:r>
              <a:rPr lang="el-GR" sz="2900" b="0" strike="noStrike" spc="-1" dirty="0">
                <a:solidFill>
                  <a:srgbClr val="513E1B"/>
                </a:solidFill>
                <a:latin typeface="Tw Cen MT"/>
              </a:rPr>
              <a:t>Π</a:t>
            </a:r>
            <a:r>
              <a:rPr lang="en-US" sz="2900" b="0" strike="noStrike" spc="-1" dirty="0" err="1">
                <a:solidFill>
                  <a:srgbClr val="513E1B"/>
                </a:solidFill>
                <a:latin typeface="Tw Cen MT"/>
              </a:rPr>
              <a:t>ροσδιορισμός</a:t>
            </a:r>
            <a:r>
              <a:rPr lang="en-US" sz="2900" b="0" strike="noStrike" spc="-1" dirty="0">
                <a:solidFill>
                  <a:srgbClr val="513E1B"/>
                </a:solidFill>
                <a:latin typeface="Tw Cen MT"/>
              </a:rPr>
              <a:t> </a:t>
            </a:r>
            <a:r>
              <a:rPr lang="en-US" sz="2900" b="0" strike="noStrike" spc="-1" dirty="0" err="1">
                <a:solidFill>
                  <a:srgbClr val="513E1B"/>
                </a:solidFill>
                <a:latin typeface="Tw Cen MT"/>
              </a:rPr>
              <a:t>των</a:t>
            </a:r>
            <a:r>
              <a:rPr lang="en-US" sz="2900" b="0" strike="noStrike" spc="-1" dirty="0">
                <a:solidFill>
                  <a:srgbClr val="513E1B"/>
                </a:solidFill>
                <a:latin typeface="Tw Cen MT"/>
              </a:rPr>
              <a:t> υπ</a:t>
            </a:r>
            <a:r>
              <a:rPr lang="en-US" sz="2900" b="0" strike="noStrike" spc="-1" dirty="0" err="1">
                <a:solidFill>
                  <a:srgbClr val="513E1B"/>
                </a:solidFill>
                <a:latin typeface="Tw Cen MT"/>
              </a:rPr>
              <a:t>οθεμάτων</a:t>
            </a:r>
            <a:r>
              <a:rPr lang="en-US" sz="2900" b="0" strike="noStrike" spc="-1" dirty="0">
                <a:solidFill>
                  <a:srgbClr val="513E1B"/>
                </a:solidFill>
                <a:latin typeface="Tw Cen MT"/>
              </a:rPr>
              <a:t> και </a:t>
            </a:r>
            <a:r>
              <a:rPr lang="en-US" sz="2900" b="0" strike="noStrike" spc="-1" dirty="0" err="1">
                <a:solidFill>
                  <a:srgbClr val="513E1B"/>
                </a:solidFill>
                <a:latin typeface="Tw Cen MT"/>
              </a:rPr>
              <a:t>των</a:t>
            </a:r>
            <a:r>
              <a:rPr lang="en-US" sz="2900" b="0" strike="noStrike" spc="-1" dirty="0">
                <a:solidFill>
                  <a:srgbClr val="513E1B"/>
                </a:solidFill>
                <a:latin typeface="Tw Cen MT"/>
              </a:rPr>
              <a:t> </a:t>
            </a:r>
            <a:r>
              <a:rPr lang="en-US" sz="2900" b="0" strike="noStrike" spc="-1" dirty="0" err="1">
                <a:solidFill>
                  <a:srgbClr val="513E1B"/>
                </a:solidFill>
                <a:latin typeface="Tw Cen MT"/>
              </a:rPr>
              <a:t>κριτικών</a:t>
            </a:r>
            <a:r>
              <a:rPr lang="en-US" sz="2900" b="0" strike="noStrike" spc="-1" dirty="0">
                <a:solidFill>
                  <a:srgbClr val="513E1B"/>
                </a:solidFill>
                <a:latin typeface="Tw Cen MT"/>
              </a:rPr>
              <a:t> </a:t>
            </a:r>
            <a:r>
              <a:rPr lang="en-US" sz="2900" b="0" strike="noStrike" spc="-1" dirty="0" err="1">
                <a:solidFill>
                  <a:srgbClr val="513E1B"/>
                </a:solidFill>
                <a:latin typeface="Tw Cen MT"/>
              </a:rPr>
              <a:t>ερωτημάτων</a:t>
            </a:r>
            <a:r>
              <a:rPr lang="en-US" sz="2900" b="0" strike="noStrike" spc="-1" dirty="0">
                <a:solidFill>
                  <a:srgbClr val="513E1B"/>
                </a:solidFill>
                <a:latin typeface="Tw Cen MT"/>
              </a:rPr>
              <a:t> </a:t>
            </a:r>
            <a:endParaRPr lang="en-US" sz="2900" b="0" strike="noStrike" spc="-1" dirty="0">
              <a:solidFill>
                <a:srgbClr val="404040"/>
              </a:solidFill>
              <a:latin typeface="Trebuchet MS"/>
            </a:endParaRPr>
          </a:p>
          <a:p>
            <a:pPr marL="514440" indent="-514080">
              <a:lnSpc>
                <a:spcPct val="100000"/>
              </a:lnSpc>
              <a:spcBef>
                <a:spcPts val="601"/>
              </a:spcBef>
              <a:spcAft>
                <a:spcPts val="601"/>
              </a:spcAft>
              <a:buClr>
                <a:srgbClr val="000000"/>
              </a:buClr>
              <a:buSzPct val="45000"/>
              <a:buFont typeface="Wingdings" charset="2"/>
              <a:buChar char=""/>
            </a:pPr>
            <a:r>
              <a:rPr lang="en-US" sz="2900" b="0" strike="noStrike" spc="-1" dirty="0">
                <a:solidFill>
                  <a:srgbClr val="513E1B"/>
                </a:solidFill>
                <a:latin typeface="Tw Cen MT"/>
              </a:rPr>
              <a:t>4</a:t>
            </a:r>
            <a:r>
              <a:rPr lang="el-GR" sz="2900" b="0" strike="noStrike" spc="-1" dirty="0">
                <a:solidFill>
                  <a:srgbClr val="513E1B"/>
                </a:solidFill>
                <a:latin typeface="Tw Cen MT"/>
              </a:rPr>
              <a:t>.</a:t>
            </a:r>
            <a:r>
              <a:rPr lang="en-US" sz="2900" b="0" strike="noStrike" spc="-1" dirty="0">
                <a:solidFill>
                  <a:srgbClr val="513E1B"/>
                </a:solidFill>
                <a:latin typeface="Tw Cen MT"/>
              </a:rPr>
              <a:t>	</a:t>
            </a:r>
            <a:r>
              <a:rPr lang="el-GR" sz="2900" b="0" strike="noStrike" spc="-1" dirty="0">
                <a:solidFill>
                  <a:srgbClr val="513E1B"/>
                </a:solidFill>
                <a:latin typeface="Tw Cen MT"/>
              </a:rPr>
              <a:t>Ε</a:t>
            </a:r>
            <a:r>
              <a:rPr lang="en-US" sz="2900" b="0" strike="noStrike" spc="-1" dirty="0">
                <a:solidFill>
                  <a:srgbClr val="513E1B"/>
                </a:solidFill>
                <a:latin typeface="Tw Cen MT"/>
              </a:rPr>
              <a:t>π</a:t>
            </a:r>
            <a:r>
              <a:rPr lang="en-US" sz="2900" b="0" strike="noStrike" spc="-1" dirty="0" err="1">
                <a:solidFill>
                  <a:srgbClr val="513E1B"/>
                </a:solidFill>
                <a:latin typeface="Tw Cen MT"/>
              </a:rPr>
              <a:t>ιλογή</a:t>
            </a:r>
            <a:r>
              <a:rPr lang="en-US" sz="2900" b="0" strike="noStrike" spc="-1" dirty="0">
                <a:solidFill>
                  <a:srgbClr val="513E1B"/>
                </a:solidFill>
                <a:latin typeface="Tw Cen MT"/>
              </a:rPr>
              <a:t> </a:t>
            </a:r>
            <a:r>
              <a:rPr lang="en-US" sz="2900" b="0" strike="noStrike" spc="-1" dirty="0" err="1">
                <a:solidFill>
                  <a:srgbClr val="513E1B"/>
                </a:solidFill>
                <a:latin typeface="Tw Cen MT"/>
              </a:rPr>
              <a:t>έργων</a:t>
            </a:r>
            <a:r>
              <a:rPr lang="en-US" sz="2900" b="0" strike="noStrike" spc="-1" dirty="0">
                <a:solidFill>
                  <a:srgbClr val="513E1B"/>
                </a:solidFill>
                <a:latin typeface="Tw Cen MT"/>
              </a:rPr>
              <a:t> </a:t>
            </a:r>
            <a:r>
              <a:rPr lang="en-US" sz="2900" b="0" strike="noStrike" spc="-1" dirty="0" err="1">
                <a:solidFill>
                  <a:srgbClr val="513E1B"/>
                </a:solidFill>
                <a:latin typeface="Tw Cen MT"/>
              </a:rPr>
              <a:t>τέχνης</a:t>
            </a:r>
            <a:r>
              <a:rPr lang="en-US" sz="2900" b="0" strike="noStrike" spc="-1" dirty="0">
                <a:solidFill>
                  <a:srgbClr val="513E1B"/>
                </a:solidFill>
                <a:latin typeface="Tw Cen MT"/>
              </a:rPr>
              <a:t> και ο </a:t>
            </a:r>
            <a:r>
              <a:rPr lang="en-US" sz="2900" b="0" strike="noStrike" spc="-1" dirty="0" err="1">
                <a:solidFill>
                  <a:srgbClr val="513E1B"/>
                </a:solidFill>
                <a:latin typeface="Tw Cen MT"/>
              </a:rPr>
              <a:t>συσχετισμός</a:t>
            </a:r>
            <a:r>
              <a:rPr lang="en-US" sz="2900" b="0" strike="noStrike" spc="-1" dirty="0">
                <a:solidFill>
                  <a:srgbClr val="513E1B"/>
                </a:solidFill>
                <a:latin typeface="Tw Cen MT"/>
              </a:rPr>
              <a:t> </a:t>
            </a:r>
            <a:r>
              <a:rPr lang="en-US" sz="2900" b="0" strike="noStrike" spc="-1" dirty="0" err="1">
                <a:solidFill>
                  <a:srgbClr val="513E1B"/>
                </a:solidFill>
                <a:latin typeface="Tw Cen MT"/>
              </a:rPr>
              <a:t>τους</a:t>
            </a:r>
            <a:r>
              <a:rPr lang="en-US" sz="2900" b="0" strike="noStrike" spc="-1" dirty="0">
                <a:solidFill>
                  <a:srgbClr val="513E1B"/>
                </a:solidFill>
                <a:latin typeface="Tw Cen MT"/>
              </a:rPr>
              <a:t> </a:t>
            </a:r>
            <a:r>
              <a:rPr lang="en-US" sz="2900" b="0" strike="noStrike" spc="-1" dirty="0" err="1">
                <a:solidFill>
                  <a:srgbClr val="513E1B"/>
                </a:solidFill>
                <a:latin typeface="Tw Cen MT"/>
              </a:rPr>
              <a:t>με</a:t>
            </a:r>
            <a:r>
              <a:rPr lang="en-US" sz="2900" b="0" strike="noStrike" spc="-1" dirty="0">
                <a:solidFill>
                  <a:srgbClr val="513E1B"/>
                </a:solidFill>
                <a:latin typeface="Tw Cen MT"/>
              </a:rPr>
              <a:t> </a:t>
            </a:r>
            <a:r>
              <a:rPr lang="en-US" sz="2900" b="0" strike="noStrike" spc="-1" dirty="0" err="1">
                <a:solidFill>
                  <a:srgbClr val="513E1B"/>
                </a:solidFill>
                <a:latin typeface="Tw Cen MT"/>
              </a:rPr>
              <a:t>κά</a:t>
            </a:r>
            <a:r>
              <a:rPr lang="en-US" sz="2900" b="0" strike="noStrike" spc="-1" dirty="0">
                <a:solidFill>
                  <a:srgbClr val="513E1B"/>
                </a:solidFill>
                <a:latin typeface="Tw Cen MT"/>
              </a:rPr>
              <a:t>ποιο/α από τα κριτικά ερωτήματα</a:t>
            </a:r>
            <a:endParaRPr lang="en-US" sz="2900" b="0" strike="noStrike" spc="-1" dirty="0">
              <a:solidFill>
                <a:srgbClr val="404040"/>
              </a:solidFill>
              <a:latin typeface="Trebuchet MS"/>
            </a:endParaRPr>
          </a:p>
          <a:p>
            <a:pPr marL="514440" indent="-514080">
              <a:lnSpc>
                <a:spcPct val="100000"/>
              </a:lnSpc>
              <a:spcBef>
                <a:spcPts val="601"/>
              </a:spcBef>
              <a:spcAft>
                <a:spcPts val="601"/>
              </a:spcAft>
              <a:buClr>
                <a:srgbClr val="000000"/>
              </a:buClr>
              <a:buSzPct val="45000"/>
              <a:buFont typeface="Wingdings" charset="2"/>
              <a:buChar char=""/>
            </a:pPr>
            <a:r>
              <a:rPr lang="en-US" sz="2900" b="0" strike="noStrike" spc="-1" dirty="0">
                <a:solidFill>
                  <a:srgbClr val="513E1B"/>
                </a:solidFill>
                <a:latin typeface="Tw Cen MT"/>
              </a:rPr>
              <a:t>5</a:t>
            </a:r>
            <a:r>
              <a:rPr lang="el-GR" sz="2900" b="0" strike="noStrike" spc="-1" dirty="0">
                <a:solidFill>
                  <a:srgbClr val="513E1B"/>
                </a:solidFill>
                <a:latin typeface="Tw Cen MT"/>
              </a:rPr>
              <a:t>.</a:t>
            </a:r>
            <a:r>
              <a:rPr lang="en-US" sz="2900" b="0" strike="noStrike" spc="-1" dirty="0">
                <a:solidFill>
                  <a:srgbClr val="513E1B"/>
                </a:solidFill>
                <a:latin typeface="Tw Cen MT"/>
              </a:rPr>
              <a:t>	</a:t>
            </a:r>
            <a:r>
              <a:rPr lang="el-GR" sz="2900" b="0" strike="noStrike" spc="-1" dirty="0">
                <a:solidFill>
                  <a:srgbClr val="513E1B"/>
                </a:solidFill>
                <a:latin typeface="Tw Cen MT"/>
              </a:rPr>
              <a:t>Ε</a:t>
            </a:r>
            <a:r>
              <a:rPr lang="en-US" sz="2900" b="0" strike="noStrike" spc="-1" dirty="0">
                <a:solidFill>
                  <a:srgbClr val="513E1B"/>
                </a:solidFill>
                <a:latin typeface="Tw Cen MT"/>
              </a:rPr>
              <a:t>π</a:t>
            </a:r>
            <a:r>
              <a:rPr lang="en-US" sz="2900" b="0" strike="noStrike" spc="-1" dirty="0" err="1">
                <a:solidFill>
                  <a:srgbClr val="513E1B"/>
                </a:solidFill>
                <a:latin typeface="Tw Cen MT"/>
              </a:rPr>
              <a:t>εξεργ</a:t>
            </a:r>
            <a:r>
              <a:rPr lang="en-US" sz="2900" b="0" strike="noStrike" spc="-1" dirty="0">
                <a:solidFill>
                  <a:srgbClr val="513E1B"/>
                </a:solidFill>
                <a:latin typeface="Tw Cen MT"/>
              </a:rPr>
              <a:t>ασία των έργων τέχνης μέσω του μοντέλου παρατήρησης των τεσσάρων φάσεων του Perkins (1994) ή του μοντέλου </a:t>
            </a:r>
            <a:r>
              <a:rPr lang="en-US" sz="2900" b="0" i="1" strike="noStrike" spc="-1" dirty="0">
                <a:solidFill>
                  <a:srgbClr val="513E1B"/>
                </a:solidFill>
                <a:latin typeface="Tw Cen MT"/>
              </a:rPr>
              <a:t>Visible Thinking</a:t>
            </a:r>
            <a:r>
              <a:rPr lang="en-US" sz="2900" b="0" strike="noStrike" spc="-1" dirty="0">
                <a:solidFill>
                  <a:srgbClr val="513E1B"/>
                </a:solidFill>
                <a:latin typeface="Tw Cen MT"/>
              </a:rPr>
              <a:t> (</a:t>
            </a:r>
            <a:r>
              <a:rPr lang="en-US" sz="2900" b="0" strike="noStrike" spc="-1" dirty="0">
                <a:solidFill>
                  <a:srgbClr val="513E1B"/>
                </a:solidFill>
                <a:latin typeface="Calibri"/>
              </a:rPr>
              <a:t>Project zero</a:t>
            </a:r>
            <a:r>
              <a:rPr lang="en-US" sz="2900" b="0" strike="noStrike" spc="-1" dirty="0">
                <a:solidFill>
                  <a:srgbClr val="513E1B"/>
                </a:solidFill>
                <a:latin typeface="Tw Cen MT"/>
              </a:rPr>
              <a:t>, </a:t>
            </a:r>
            <a:r>
              <a:rPr lang="en-US" sz="2900" b="0" strike="noStrike" spc="-1" dirty="0">
                <a:solidFill>
                  <a:srgbClr val="513E1B"/>
                </a:solidFill>
                <a:latin typeface="Calibri"/>
              </a:rPr>
              <a:t>Harvard Graduate School of Education)</a:t>
            </a:r>
            <a:endParaRPr lang="en-US" sz="2900" b="0" strike="noStrike" spc="-1" dirty="0">
              <a:solidFill>
                <a:srgbClr val="404040"/>
              </a:solidFill>
              <a:latin typeface="Trebuchet MS"/>
            </a:endParaRPr>
          </a:p>
          <a:p>
            <a:pPr marL="432000" indent="-324000">
              <a:spcBef>
                <a:spcPts val="1417"/>
              </a:spcBef>
              <a:buClr>
                <a:srgbClr val="000000"/>
              </a:buClr>
              <a:buSzPct val="45000"/>
              <a:buFont typeface="Wingdings" charset="2"/>
              <a:buChar char=""/>
            </a:pPr>
            <a:r>
              <a:rPr lang="en-US" sz="2900" b="0" strike="noStrike" spc="-1" dirty="0">
                <a:solidFill>
                  <a:srgbClr val="513E1B"/>
                </a:solidFill>
                <a:latin typeface="Tw Cen MT"/>
              </a:rPr>
              <a:t>6</a:t>
            </a:r>
            <a:r>
              <a:rPr lang="el-GR" sz="2900" b="0" strike="noStrike" spc="-1" dirty="0">
                <a:solidFill>
                  <a:srgbClr val="513E1B"/>
                </a:solidFill>
                <a:latin typeface="Tw Cen MT"/>
              </a:rPr>
              <a:t>. </a:t>
            </a:r>
            <a:r>
              <a:rPr lang="el-GR" sz="2900" spc="-1" dirty="0">
                <a:solidFill>
                  <a:srgbClr val="513E1B"/>
                </a:solidFill>
                <a:latin typeface="Tw Cen MT"/>
              </a:rPr>
              <a:t>Μ</a:t>
            </a:r>
            <a:r>
              <a:rPr lang="en-US" sz="2900" b="0" strike="noStrike" spc="-1" dirty="0" err="1">
                <a:solidFill>
                  <a:srgbClr val="513E1B"/>
                </a:solidFill>
                <a:latin typeface="Tw Cen MT"/>
              </a:rPr>
              <a:t>ετ</a:t>
            </a:r>
            <a:r>
              <a:rPr lang="en-US" sz="2900" b="0" strike="noStrike" spc="-1" dirty="0">
                <a:solidFill>
                  <a:srgbClr val="513E1B"/>
                </a:solidFill>
                <a:latin typeface="Tw Cen MT"/>
              </a:rPr>
              <a:t>ασχηματισμός των απόψεων των εκπαιδευόμενων και γραπτή καταγραφή τους</a:t>
            </a:r>
            <a:endParaRPr lang="en-US" sz="2900" b="0" strike="noStrike" spc="-1" dirty="0">
              <a:solidFill>
                <a:srgbClr val="404040"/>
              </a:solidFill>
              <a:latin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extShape 1"/>
          <p:cNvSpPr txBox="1"/>
          <p:nvPr/>
        </p:nvSpPr>
        <p:spPr>
          <a:xfrm>
            <a:off x="818827" y="251418"/>
            <a:ext cx="8110580" cy="1661993"/>
          </a:xfrm>
          <a:prstGeom prst="rect">
            <a:avLst/>
          </a:prstGeom>
          <a:noFill/>
          <a:ln>
            <a:noFill/>
          </a:ln>
        </p:spPr>
        <p:txBody>
          <a:bodyPr wrap="square" lIns="0" tIns="0" rIns="0" bIns="0" anchor="ctr">
            <a:spAutoFit/>
          </a:bodyPr>
          <a:lstStyle/>
          <a:p>
            <a:r>
              <a:rPr lang="en-US" b="0" strike="noStrike" spc="-1" dirty="0" err="1">
                <a:solidFill>
                  <a:srgbClr val="00B0F0"/>
                </a:solidFill>
                <a:latin typeface="Trebuchet MS"/>
              </a:rPr>
              <a:t>Στάδιο</a:t>
            </a:r>
            <a:r>
              <a:rPr lang="en-US" b="0" strike="noStrike" spc="-1" dirty="0">
                <a:solidFill>
                  <a:srgbClr val="00B0F0"/>
                </a:solidFill>
                <a:latin typeface="Trebuchet MS"/>
              </a:rPr>
              <a:t> 1</a:t>
            </a:r>
            <a:r>
              <a:rPr lang="el-GR" spc="-1" dirty="0">
                <a:solidFill>
                  <a:srgbClr val="00B0F0"/>
                </a:solidFill>
                <a:latin typeface="Trebuchet MS"/>
              </a:rPr>
              <a:t>. </a:t>
            </a:r>
            <a:r>
              <a:rPr lang="en-US" b="0" strike="noStrike" spc="-1" dirty="0" err="1">
                <a:solidFill>
                  <a:srgbClr val="00B0F0"/>
                </a:solidFill>
                <a:latin typeface="Trebuchet MS"/>
              </a:rPr>
              <a:t>Προσδιορισμός</a:t>
            </a:r>
            <a:r>
              <a:rPr lang="en-US" b="0" strike="noStrike" spc="-1" dirty="0">
                <a:solidFill>
                  <a:srgbClr val="00B0F0"/>
                </a:solidFill>
                <a:latin typeface="Trebuchet MS"/>
              </a:rPr>
              <a:t> </a:t>
            </a:r>
            <a:r>
              <a:rPr lang="en-US" b="0" strike="noStrike" spc="-1" dirty="0" err="1">
                <a:solidFill>
                  <a:srgbClr val="00B0F0"/>
                </a:solidFill>
                <a:latin typeface="Trebuchet MS"/>
              </a:rPr>
              <a:t>του</a:t>
            </a:r>
            <a:r>
              <a:rPr lang="en-US" b="0" strike="noStrike" spc="-1" dirty="0">
                <a:solidFill>
                  <a:srgbClr val="00B0F0"/>
                </a:solidFill>
                <a:latin typeface="Trebuchet MS"/>
              </a:rPr>
              <a:t> </a:t>
            </a:r>
            <a:r>
              <a:rPr lang="en-US" b="0" strike="noStrike" spc="-1" dirty="0" err="1">
                <a:solidFill>
                  <a:srgbClr val="00B0F0"/>
                </a:solidFill>
                <a:latin typeface="Trebuchet MS"/>
              </a:rPr>
              <a:t>θέμ</a:t>
            </a:r>
            <a:r>
              <a:rPr lang="en-US" b="0" strike="noStrike" spc="-1" dirty="0">
                <a:solidFill>
                  <a:srgbClr val="00B0F0"/>
                </a:solidFill>
                <a:latin typeface="Trebuchet MS"/>
              </a:rPr>
              <a:t>ατος: Η σχέση μας με τη διατροφή</a:t>
            </a:r>
          </a:p>
          <a:p>
            <a:endParaRPr lang="en-US" spc="-1" dirty="0">
              <a:solidFill>
                <a:srgbClr val="000000"/>
              </a:solidFill>
              <a:latin typeface="Trebuchet MS"/>
            </a:endParaRPr>
          </a:p>
          <a:p>
            <a:r>
              <a:rPr lang="el-GR" spc="-1" dirty="0">
                <a:solidFill>
                  <a:srgbClr val="00B0F0"/>
                </a:solidFill>
                <a:latin typeface="Trebuchet MS"/>
              </a:rPr>
              <a:t>Στάδιο 2. Καταγραφή των απόψεων των εκπαιδευόμενων με βάση ένα ανοιχτό ερώτημα: πχ Τι σκεφτόμαστε για τη διατροφή (σε ομάδες).</a:t>
            </a:r>
          </a:p>
          <a:p>
            <a:endParaRPr lang="en-US" b="0" strike="noStrike" spc="-1" dirty="0">
              <a:solidFill>
                <a:srgbClr val="00B0F0"/>
              </a:solidFill>
              <a:latin typeface="Trebuchet MS"/>
            </a:endParaRPr>
          </a:p>
          <a:p>
            <a:r>
              <a:rPr lang="en-US" b="0" strike="noStrike" spc="-1" dirty="0">
                <a:solidFill>
                  <a:srgbClr val="000000"/>
                </a:solidFill>
                <a:latin typeface="Trebuchet MS"/>
              </a:rPr>
              <a:t> </a:t>
            </a:r>
          </a:p>
        </p:txBody>
      </p:sp>
      <p:pic>
        <p:nvPicPr>
          <p:cNvPr id="4" name="Picture 3">
            <a:extLst>
              <a:ext uri="{FF2B5EF4-FFF2-40B4-BE49-F238E27FC236}">
                <a16:creationId xmlns:a16="http://schemas.microsoft.com/office/drawing/2014/main" id="{0C195C28-1D44-4ED1-A358-0F9F65A07136}"/>
              </a:ext>
            </a:extLst>
          </p:cNvPr>
          <p:cNvPicPr>
            <a:picLocks noChangeAspect="1"/>
          </p:cNvPicPr>
          <p:nvPr/>
        </p:nvPicPr>
        <p:blipFill rotWithShape="1">
          <a:blip r:embed="rId2"/>
          <a:srcRect l="10866" t="41212" r="10043" b="33853"/>
          <a:stretch/>
        </p:blipFill>
        <p:spPr>
          <a:xfrm>
            <a:off x="1871784" y="1490437"/>
            <a:ext cx="7232073" cy="2256312"/>
          </a:xfrm>
          <a:prstGeom prst="rect">
            <a:avLst/>
          </a:prstGeom>
        </p:spPr>
      </p:pic>
      <p:sp>
        <p:nvSpPr>
          <p:cNvPr id="7" name="TextShape 1">
            <a:extLst>
              <a:ext uri="{FF2B5EF4-FFF2-40B4-BE49-F238E27FC236}">
                <a16:creationId xmlns:a16="http://schemas.microsoft.com/office/drawing/2014/main" id="{C26EA1CF-D056-400A-97DA-B8EBB5EBCB51}"/>
              </a:ext>
            </a:extLst>
          </p:cNvPr>
          <p:cNvSpPr txBox="1"/>
          <p:nvPr/>
        </p:nvSpPr>
        <p:spPr>
          <a:xfrm>
            <a:off x="485177" y="3797325"/>
            <a:ext cx="8596440" cy="830997"/>
          </a:xfrm>
          <a:prstGeom prst="rect">
            <a:avLst/>
          </a:prstGeom>
          <a:noFill/>
          <a:ln>
            <a:noFill/>
          </a:ln>
        </p:spPr>
        <p:txBody>
          <a:bodyPr lIns="0" tIns="0" rIns="0" bIns="0" anchor="ctr">
            <a:spAutoFit/>
          </a:bodyPr>
          <a:lstStyle/>
          <a:p>
            <a:r>
              <a:rPr lang="en-US" sz="1800" b="0" strike="noStrike" spc="-1" dirty="0" err="1">
                <a:solidFill>
                  <a:srgbClr val="00B0F0"/>
                </a:solidFill>
                <a:latin typeface="Trebuchet MS"/>
              </a:rPr>
              <a:t>Στάδιο</a:t>
            </a:r>
            <a:r>
              <a:rPr lang="en-US" sz="1800" b="0" strike="noStrike" spc="-1" dirty="0">
                <a:solidFill>
                  <a:srgbClr val="00B0F0"/>
                </a:solidFill>
                <a:latin typeface="Trebuchet MS"/>
              </a:rPr>
              <a:t> </a:t>
            </a:r>
            <a:r>
              <a:rPr lang="el-GR" sz="1800" b="0" strike="noStrike" spc="-1" dirty="0">
                <a:solidFill>
                  <a:srgbClr val="00B0F0"/>
                </a:solidFill>
                <a:latin typeface="Trebuchet MS"/>
              </a:rPr>
              <a:t>3.</a:t>
            </a:r>
            <a:r>
              <a:rPr lang="el-GR" spc="-1" dirty="0">
                <a:solidFill>
                  <a:srgbClr val="00B0F0"/>
                </a:solidFill>
                <a:latin typeface="Trebuchet MS"/>
              </a:rPr>
              <a:t> Προσδιορισμός υποθεμάτων και κριτικών ερωτημάτων.</a:t>
            </a:r>
          </a:p>
          <a:p>
            <a:endParaRPr lang="en-US" spc="-1" dirty="0">
              <a:solidFill>
                <a:srgbClr val="000000"/>
              </a:solidFill>
              <a:latin typeface="Trebuchet MS"/>
            </a:endParaRPr>
          </a:p>
          <a:p>
            <a:r>
              <a:rPr lang="en-US" sz="1800" b="0" strike="noStrike" spc="-1" dirty="0">
                <a:solidFill>
                  <a:srgbClr val="000000"/>
                </a:solidFill>
                <a:latin typeface="Trebuchet MS"/>
              </a:rPr>
              <a:t> </a:t>
            </a:r>
          </a:p>
        </p:txBody>
      </p:sp>
      <p:pic>
        <p:nvPicPr>
          <p:cNvPr id="6" name="Picture 5">
            <a:extLst>
              <a:ext uri="{FF2B5EF4-FFF2-40B4-BE49-F238E27FC236}">
                <a16:creationId xmlns:a16="http://schemas.microsoft.com/office/drawing/2014/main" id="{3A0CCC98-F74B-47F0-9986-7F8F69BA9F90}"/>
              </a:ext>
            </a:extLst>
          </p:cNvPr>
          <p:cNvPicPr>
            <a:picLocks noChangeAspect="1"/>
          </p:cNvPicPr>
          <p:nvPr/>
        </p:nvPicPr>
        <p:blipFill rotWithShape="1">
          <a:blip r:embed="rId3"/>
          <a:srcRect l="12911" t="35422" r="17935" b="13240"/>
          <a:stretch/>
        </p:blipFill>
        <p:spPr>
          <a:xfrm>
            <a:off x="2846229" y="4172755"/>
            <a:ext cx="7018987" cy="236971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E274912-4FAA-464D-A7ED-D3524C24FC62}"/>
              </a:ext>
            </a:extLst>
          </p:cNvPr>
          <p:cNvSpPr>
            <a:spLocks noGrp="1"/>
          </p:cNvSpPr>
          <p:nvPr>
            <p:ph type="subTitle"/>
          </p:nvPr>
        </p:nvSpPr>
        <p:spPr>
          <a:xfrm>
            <a:off x="712786" y="725461"/>
            <a:ext cx="8596440" cy="664797"/>
          </a:xfrm>
        </p:spPr>
        <p:txBody>
          <a:bodyPr/>
          <a:lstStyle/>
          <a:p>
            <a:pPr marL="0" indent="0">
              <a:buNone/>
            </a:pPr>
            <a:r>
              <a:rPr lang="el-GR" sz="2400" spc="-1" dirty="0">
                <a:solidFill>
                  <a:srgbClr val="00B0F0"/>
                </a:solidFill>
                <a:latin typeface="Tw Cen MT"/>
              </a:rPr>
              <a:t>Στάδιο 4: Ε</a:t>
            </a:r>
            <a:r>
              <a:rPr lang="en-US" sz="2400" spc="-1" dirty="0">
                <a:solidFill>
                  <a:srgbClr val="00B0F0"/>
                </a:solidFill>
                <a:latin typeface="Tw Cen MT"/>
              </a:rPr>
              <a:t>π</a:t>
            </a:r>
            <a:r>
              <a:rPr lang="en-US" sz="2400" spc="-1" dirty="0" err="1">
                <a:solidFill>
                  <a:srgbClr val="00B0F0"/>
                </a:solidFill>
                <a:latin typeface="Tw Cen MT"/>
              </a:rPr>
              <a:t>ιλογή</a:t>
            </a:r>
            <a:r>
              <a:rPr lang="en-US" sz="2400" spc="-1" dirty="0">
                <a:solidFill>
                  <a:srgbClr val="00B0F0"/>
                </a:solidFill>
                <a:latin typeface="Tw Cen MT"/>
              </a:rPr>
              <a:t> </a:t>
            </a:r>
            <a:r>
              <a:rPr lang="en-US" sz="2400" spc="-1" dirty="0" err="1">
                <a:solidFill>
                  <a:srgbClr val="00B0F0"/>
                </a:solidFill>
                <a:latin typeface="Tw Cen MT"/>
              </a:rPr>
              <a:t>έργων</a:t>
            </a:r>
            <a:r>
              <a:rPr lang="en-US" sz="2400" spc="-1" dirty="0">
                <a:solidFill>
                  <a:srgbClr val="00B0F0"/>
                </a:solidFill>
                <a:latin typeface="Tw Cen MT"/>
              </a:rPr>
              <a:t> </a:t>
            </a:r>
            <a:r>
              <a:rPr lang="en-US" sz="2400" spc="-1" dirty="0" err="1">
                <a:solidFill>
                  <a:srgbClr val="00B0F0"/>
                </a:solidFill>
                <a:latin typeface="Tw Cen MT"/>
              </a:rPr>
              <a:t>τέχνης</a:t>
            </a:r>
            <a:r>
              <a:rPr lang="en-US" sz="2400" spc="-1" dirty="0">
                <a:solidFill>
                  <a:srgbClr val="00B0F0"/>
                </a:solidFill>
                <a:latin typeface="Tw Cen MT"/>
              </a:rPr>
              <a:t> και ο </a:t>
            </a:r>
            <a:r>
              <a:rPr lang="en-US" sz="2400" spc="-1" dirty="0" err="1">
                <a:solidFill>
                  <a:srgbClr val="00B0F0"/>
                </a:solidFill>
                <a:latin typeface="Tw Cen MT"/>
              </a:rPr>
              <a:t>συσχετισμός</a:t>
            </a:r>
            <a:r>
              <a:rPr lang="en-US" sz="2400" spc="-1" dirty="0">
                <a:solidFill>
                  <a:srgbClr val="00B0F0"/>
                </a:solidFill>
                <a:latin typeface="Tw Cen MT"/>
              </a:rPr>
              <a:t> </a:t>
            </a:r>
            <a:r>
              <a:rPr lang="en-US" sz="2400" spc="-1" dirty="0" err="1">
                <a:solidFill>
                  <a:srgbClr val="00B0F0"/>
                </a:solidFill>
                <a:latin typeface="Tw Cen MT"/>
              </a:rPr>
              <a:t>τους</a:t>
            </a:r>
            <a:r>
              <a:rPr lang="en-US" sz="2400" spc="-1" dirty="0">
                <a:solidFill>
                  <a:srgbClr val="00B0F0"/>
                </a:solidFill>
                <a:latin typeface="Tw Cen MT"/>
              </a:rPr>
              <a:t> </a:t>
            </a:r>
            <a:r>
              <a:rPr lang="en-US" sz="2400" spc="-1" dirty="0" err="1">
                <a:solidFill>
                  <a:srgbClr val="00B0F0"/>
                </a:solidFill>
                <a:latin typeface="Tw Cen MT"/>
              </a:rPr>
              <a:t>με</a:t>
            </a:r>
            <a:r>
              <a:rPr lang="en-US" sz="2400" spc="-1" dirty="0">
                <a:solidFill>
                  <a:srgbClr val="00B0F0"/>
                </a:solidFill>
                <a:latin typeface="Tw Cen MT"/>
              </a:rPr>
              <a:t> </a:t>
            </a:r>
            <a:r>
              <a:rPr lang="en-US" sz="2400" spc="-1" dirty="0" err="1">
                <a:solidFill>
                  <a:srgbClr val="00B0F0"/>
                </a:solidFill>
                <a:latin typeface="Tw Cen MT"/>
              </a:rPr>
              <a:t>κά</a:t>
            </a:r>
            <a:r>
              <a:rPr lang="en-US" sz="2400" spc="-1" dirty="0">
                <a:solidFill>
                  <a:srgbClr val="00B0F0"/>
                </a:solidFill>
                <a:latin typeface="Tw Cen MT"/>
              </a:rPr>
              <a:t>ποιο/α από τα κριτικά ερωτήματα</a:t>
            </a:r>
            <a:endParaRPr lang="el-GR" sz="2400" dirty="0">
              <a:solidFill>
                <a:srgbClr val="00B0F0"/>
              </a:solidFill>
            </a:endParaRPr>
          </a:p>
        </p:txBody>
      </p:sp>
      <p:pic>
        <p:nvPicPr>
          <p:cNvPr id="5" name="Picture 4">
            <a:extLst>
              <a:ext uri="{FF2B5EF4-FFF2-40B4-BE49-F238E27FC236}">
                <a16:creationId xmlns:a16="http://schemas.microsoft.com/office/drawing/2014/main" id="{EF3069E7-8E2E-4AB7-88AA-6B22290F8544}"/>
              </a:ext>
            </a:extLst>
          </p:cNvPr>
          <p:cNvPicPr>
            <a:picLocks noChangeAspect="1"/>
          </p:cNvPicPr>
          <p:nvPr/>
        </p:nvPicPr>
        <p:blipFill rotWithShape="1">
          <a:blip r:embed="rId2"/>
          <a:srcRect l="21361" t="15023" r="26385" b="21127"/>
          <a:stretch/>
        </p:blipFill>
        <p:spPr>
          <a:xfrm>
            <a:off x="2228044" y="1545465"/>
            <a:ext cx="7856114" cy="5048518"/>
          </a:xfrm>
          <a:prstGeom prst="rect">
            <a:avLst/>
          </a:prstGeom>
        </p:spPr>
      </p:pic>
      <p:sp>
        <p:nvSpPr>
          <p:cNvPr id="6" name="Speech Bubble: Oval 5">
            <a:extLst>
              <a:ext uri="{FF2B5EF4-FFF2-40B4-BE49-F238E27FC236}">
                <a16:creationId xmlns:a16="http://schemas.microsoft.com/office/drawing/2014/main" id="{415C396E-4C30-4109-BE56-B56DBA2F7C7D}"/>
              </a:ext>
            </a:extLst>
          </p:cNvPr>
          <p:cNvSpPr/>
          <p:nvPr/>
        </p:nvSpPr>
        <p:spPr>
          <a:xfrm>
            <a:off x="0" y="4211393"/>
            <a:ext cx="2356834" cy="74697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 </a:t>
            </a:r>
            <a:r>
              <a:rPr lang="el-GR" sz="1400" dirty="0"/>
              <a:t>Ταινία: </a:t>
            </a:r>
            <a:r>
              <a:rPr lang="en-US" sz="1400" dirty="0"/>
              <a:t>The hunger games</a:t>
            </a:r>
            <a:endParaRPr lang="el-GR" sz="1400" dirty="0"/>
          </a:p>
        </p:txBody>
      </p:sp>
      <p:sp>
        <p:nvSpPr>
          <p:cNvPr id="7" name="Thought Bubble: Cloud 6">
            <a:extLst>
              <a:ext uri="{FF2B5EF4-FFF2-40B4-BE49-F238E27FC236}">
                <a16:creationId xmlns:a16="http://schemas.microsoft.com/office/drawing/2014/main" id="{DB096195-D6DE-4B5A-8E6E-50E01CA01A40}"/>
              </a:ext>
            </a:extLst>
          </p:cNvPr>
          <p:cNvSpPr/>
          <p:nvPr/>
        </p:nvSpPr>
        <p:spPr>
          <a:xfrm>
            <a:off x="7791719" y="4790941"/>
            <a:ext cx="1983346" cy="489397"/>
          </a:xfrm>
          <a:prstGeom prst="cloudCallou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5. </a:t>
            </a:r>
            <a:r>
              <a:rPr lang="el-GR" sz="1600" dirty="0">
                <a:solidFill>
                  <a:schemeClr val="tx1"/>
                </a:solidFill>
              </a:rPr>
              <a:t>Ποίημα</a:t>
            </a:r>
          </a:p>
        </p:txBody>
      </p:sp>
      <p:sp>
        <p:nvSpPr>
          <p:cNvPr id="8" name="Speech Bubble: Rectangle with Corners Rounded 7">
            <a:extLst>
              <a:ext uri="{FF2B5EF4-FFF2-40B4-BE49-F238E27FC236}">
                <a16:creationId xmlns:a16="http://schemas.microsoft.com/office/drawing/2014/main" id="{38E839F4-F6CE-4AEA-8E0C-E1DB18526E18}"/>
              </a:ext>
            </a:extLst>
          </p:cNvPr>
          <p:cNvSpPr/>
          <p:nvPr/>
        </p:nvSpPr>
        <p:spPr>
          <a:xfrm>
            <a:off x="785611" y="5383369"/>
            <a:ext cx="1558343" cy="502276"/>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6. Βιβλίο: Η πείνα</a:t>
            </a:r>
          </a:p>
        </p:txBody>
      </p:sp>
      <p:sp>
        <p:nvSpPr>
          <p:cNvPr id="9" name="Scroll: Horizontal 8">
            <a:extLst>
              <a:ext uri="{FF2B5EF4-FFF2-40B4-BE49-F238E27FC236}">
                <a16:creationId xmlns:a16="http://schemas.microsoft.com/office/drawing/2014/main" id="{B68B2383-EF76-4BA7-9126-07142B9F8298}"/>
              </a:ext>
            </a:extLst>
          </p:cNvPr>
          <p:cNvSpPr/>
          <p:nvPr/>
        </p:nvSpPr>
        <p:spPr>
          <a:xfrm>
            <a:off x="6825803" y="5821251"/>
            <a:ext cx="2472743" cy="585989"/>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7. Φωτογραφία από το Σουδάν</a:t>
            </a:r>
          </a:p>
        </p:txBody>
      </p:sp>
      <p:sp>
        <p:nvSpPr>
          <p:cNvPr id="11" name="Thought Bubble: Cloud 10">
            <a:extLst>
              <a:ext uri="{FF2B5EF4-FFF2-40B4-BE49-F238E27FC236}">
                <a16:creationId xmlns:a16="http://schemas.microsoft.com/office/drawing/2014/main" id="{FACFEB4B-0529-4941-B051-DD25913DE308}"/>
              </a:ext>
            </a:extLst>
          </p:cNvPr>
          <p:cNvSpPr/>
          <p:nvPr/>
        </p:nvSpPr>
        <p:spPr>
          <a:xfrm>
            <a:off x="167425" y="2923505"/>
            <a:ext cx="2112135" cy="824248"/>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chemeClr val="tx1"/>
                </a:solidFill>
              </a:rPr>
              <a:t>1,2,3: Πίνακες ζωγραφικής</a:t>
            </a:r>
          </a:p>
        </p:txBody>
      </p:sp>
    </p:spTree>
    <p:extLst>
      <p:ext uri="{BB962C8B-B14F-4D97-AF65-F5344CB8AC3E}">
        <p14:creationId xmlns:p14="http://schemas.microsoft.com/office/powerpoint/2010/main" val="1333777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E9DE-D342-429F-A296-363E73F52392}"/>
              </a:ext>
            </a:extLst>
          </p:cNvPr>
          <p:cNvSpPr>
            <a:spLocks noGrp="1"/>
          </p:cNvSpPr>
          <p:nvPr>
            <p:ph type="title"/>
          </p:nvPr>
        </p:nvSpPr>
        <p:spPr>
          <a:xfrm>
            <a:off x="1411256" y="314970"/>
            <a:ext cx="8596440" cy="1301895"/>
          </a:xfrm>
        </p:spPr>
        <p:txBody>
          <a:bodyPr/>
          <a:lstStyle/>
          <a:p>
            <a:r>
              <a:rPr lang="el-GR" sz="2000" dirty="0">
                <a:solidFill>
                  <a:srgbClr val="00B0F0"/>
                </a:solidFill>
                <a:latin typeface="Trebuchet MS" panose="020B0603020202020204" pitchFamily="34" charset="0"/>
              </a:rPr>
              <a:t>Στάδιο 5: Επεξεργασία των έργων τέχνης μέσω του μοντέλου </a:t>
            </a:r>
            <a:r>
              <a:rPr lang="en-US" sz="2000" dirty="0">
                <a:solidFill>
                  <a:srgbClr val="00B0F0"/>
                </a:solidFill>
                <a:latin typeface="Trebuchet MS" panose="020B0603020202020204" pitchFamily="34" charset="0"/>
              </a:rPr>
              <a:t>Perkins</a:t>
            </a:r>
            <a:br>
              <a:rPr lang="en-US" sz="2000" dirty="0">
                <a:latin typeface="Trebuchet MS" panose="020B0603020202020204" pitchFamily="34" charset="0"/>
              </a:rPr>
            </a:br>
            <a:br>
              <a:rPr lang="en-US" sz="2000" dirty="0">
                <a:latin typeface="Trebuchet MS" panose="020B0603020202020204" pitchFamily="34" charset="0"/>
              </a:rPr>
            </a:br>
            <a:r>
              <a:rPr lang="en-US" sz="1800" dirty="0">
                <a:latin typeface="Trebuchet MS" panose="020B0603020202020204" pitchFamily="34" charset="0"/>
              </a:rPr>
              <a:t>H </a:t>
            </a:r>
            <a:r>
              <a:rPr lang="el-GR" sz="1800" dirty="0">
                <a:latin typeface="Trebuchet MS" panose="020B0603020202020204" pitchFamily="34" charset="0"/>
              </a:rPr>
              <a:t>επεξεργασία γίνεται χωριστά για κάθε ένα έργο τέχνης.</a:t>
            </a:r>
            <a:br>
              <a:rPr lang="el-GR" sz="1800" dirty="0">
                <a:latin typeface="Trebuchet MS" panose="020B0603020202020204" pitchFamily="34" charset="0"/>
              </a:rPr>
            </a:br>
            <a:r>
              <a:rPr lang="el-GR" sz="1800" dirty="0">
                <a:latin typeface="Trebuchet MS" panose="020B0603020202020204" pitchFamily="34" charset="0"/>
              </a:rPr>
              <a:t> </a:t>
            </a:r>
            <a:br>
              <a:rPr lang="el-GR" sz="1800" dirty="0">
                <a:latin typeface="Trebuchet MS" panose="020B0603020202020204" pitchFamily="34" charset="0"/>
              </a:rPr>
            </a:br>
            <a:r>
              <a:rPr lang="el-GR" sz="1800" dirty="0">
                <a:latin typeface="Trebuchet MS" panose="020B0603020202020204" pitchFamily="34" charset="0"/>
              </a:rPr>
              <a:t>Παράδειγμα:</a:t>
            </a:r>
            <a:r>
              <a:rPr lang="en-US" sz="1800" dirty="0">
                <a:latin typeface="Trebuchet MS" panose="020B0603020202020204" pitchFamily="34" charset="0"/>
              </a:rPr>
              <a:t> </a:t>
            </a:r>
            <a:r>
              <a:rPr lang="el-GR" sz="1800" dirty="0">
                <a:latin typeface="Trebuchet MS" panose="020B0603020202020204" pitchFamily="34" charset="0"/>
              </a:rPr>
              <a:t>Έργο του </a:t>
            </a:r>
            <a:r>
              <a:rPr lang="el-GR" sz="1800" dirty="0" err="1">
                <a:latin typeface="Trebuchet MS" panose="020B0603020202020204" pitchFamily="34" charset="0"/>
              </a:rPr>
              <a:t>Ρενουάρ</a:t>
            </a:r>
            <a:r>
              <a:rPr lang="el-GR" sz="1800" dirty="0">
                <a:latin typeface="Trebuchet MS" panose="020B0603020202020204" pitchFamily="34" charset="0"/>
              </a:rPr>
              <a:t> (1881). Λάδι σε μουσαμά.</a:t>
            </a:r>
          </a:p>
        </p:txBody>
      </p:sp>
      <p:pic>
        <p:nvPicPr>
          <p:cNvPr id="6" name="Picture 5">
            <a:extLst>
              <a:ext uri="{FF2B5EF4-FFF2-40B4-BE49-F238E27FC236}">
                <a16:creationId xmlns:a16="http://schemas.microsoft.com/office/drawing/2014/main" id="{D535C567-07E6-43E2-B72C-45851224CC20}"/>
              </a:ext>
            </a:extLst>
          </p:cNvPr>
          <p:cNvPicPr>
            <a:picLocks noChangeAspect="1"/>
          </p:cNvPicPr>
          <p:nvPr/>
        </p:nvPicPr>
        <p:blipFill>
          <a:blip r:embed="rId2"/>
          <a:stretch>
            <a:fillRect/>
          </a:stretch>
        </p:blipFill>
        <p:spPr>
          <a:xfrm>
            <a:off x="831389" y="1751525"/>
            <a:ext cx="7771698" cy="4829579"/>
          </a:xfrm>
          <a:prstGeom prst="rect">
            <a:avLst/>
          </a:prstGeom>
        </p:spPr>
      </p:pic>
      <p:sp>
        <p:nvSpPr>
          <p:cNvPr id="7" name="TextShape 1">
            <a:extLst>
              <a:ext uri="{FF2B5EF4-FFF2-40B4-BE49-F238E27FC236}">
                <a16:creationId xmlns:a16="http://schemas.microsoft.com/office/drawing/2014/main" id="{D6797454-47C3-45B3-AEB9-8B37E7BA7599}"/>
              </a:ext>
            </a:extLst>
          </p:cNvPr>
          <p:cNvSpPr txBox="1"/>
          <p:nvPr/>
        </p:nvSpPr>
        <p:spPr>
          <a:xfrm>
            <a:off x="8590207" y="4705304"/>
            <a:ext cx="2855125" cy="1477239"/>
          </a:xfrm>
          <a:prstGeom prst="rect">
            <a:avLst/>
          </a:prstGeom>
          <a:noFill/>
          <a:ln>
            <a:noFill/>
          </a:ln>
        </p:spPr>
        <p:txBody>
          <a:bodyPr anchor="b">
            <a:noAutofit/>
          </a:bodyPr>
          <a:lstStyle/>
          <a:p>
            <a:pPr>
              <a:lnSpc>
                <a:spcPct val="100000"/>
              </a:lnSpc>
            </a:pPr>
            <a:r>
              <a:rPr lang="en-US" b="0" strike="noStrike" spc="-1" dirty="0" err="1">
                <a:solidFill>
                  <a:srgbClr val="FF0000"/>
                </a:solidFill>
                <a:latin typeface="Trebuchet MS"/>
              </a:rPr>
              <a:t>Ιμ</a:t>
            </a:r>
            <a:r>
              <a:rPr lang="en-US" b="0" strike="noStrike" spc="-1" dirty="0">
                <a:solidFill>
                  <a:srgbClr val="FF0000"/>
                </a:solidFill>
                <a:latin typeface="Trebuchet MS"/>
              </a:rPr>
              <a:t>πρεσσιονισμός-Ρενουάρ: Το γεύμα μετά τη βαρκάδα (1881). </a:t>
            </a:r>
            <a:r>
              <a:rPr lang="en-US" b="0" strike="noStrike" spc="-1" dirty="0" err="1">
                <a:solidFill>
                  <a:srgbClr val="FF0000"/>
                </a:solidFill>
                <a:latin typeface="Trebuchet MS"/>
              </a:rPr>
              <a:t>Ελληνική</a:t>
            </a:r>
            <a:r>
              <a:rPr lang="en-US" b="0" strike="noStrike" spc="-1" dirty="0">
                <a:solidFill>
                  <a:srgbClr val="FF0000"/>
                </a:solidFill>
                <a:latin typeface="Trebuchet MS"/>
              </a:rPr>
              <a:t> απ</a:t>
            </a:r>
            <a:r>
              <a:rPr lang="en-US" b="0" strike="noStrike" spc="-1" dirty="0" err="1">
                <a:solidFill>
                  <a:srgbClr val="FF0000"/>
                </a:solidFill>
                <a:latin typeface="Trebuchet MS"/>
              </a:rPr>
              <a:t>όδοση</a:t>
            </a:r>
            <a:r>
              <a:rPr lang="el-GR" spc="-1" dirty="0">
                <a:solidFill>
                  <a:srgbClr val="FF0000"/>
                </a:solidFill>
                <a:latin typeface="Trebuchet MS"/>
              </a:rPr>
              <a:t>: </a:t>
            </a:r>
            <a:r>
              <a:rPr lang="en-US" b="0" strike="noStrike" spc="-1" dirty="0">
                <a:solidFill>
                  <a:srgbClr val="FF0000"/>
                </a:solidFill>
                <a:latin typeface="Trebuchet MS"/>
              </a:rPr>
              <a:t> </a:t>
            </a:r>
            <a:r>
              <a:rPr lang="el-GR" spc="-1" dirty="0">
                <a:solidFill>
                  <a:srgbClr val="FF0000"/>
                </a:solidFill>
                <a:latin typeface="Trebuchet MS"/>
              </a:rPr>
              <a:t>Τ</a:t>
            </a:r>
            <a:r>
              <a:rPr lang="en-US" b="0" strike="noStrike" spc="-1" dirty="0">
                <a:solidFill>
                  <a:srgbClr val="FF0000"/>
                </a:solidFill>
                <a:latin typeface="Trebuchet MS"/>
              </a:rPr>
              <a:t>ο </a:t>
            </a:r>
            <a:r>
              <a:rPr lang="en-US" b="0" strike="noStrike" spc="-1" dirty="0" err="1">
                <a:solidFill>
                  <a:srgbClr val="FF0000"/>
                </a:solidFill>
                <a:latin typeface="Trebuchet MS"/>
              </a:rPr>
              <a:t>εορτ</a:t>
            </a:r>
            <a:r>
              <a:rPr lang="en-US" b="0" strike="noStrike" spc="-1" dirty="0">
                <a:solidFill>
                  <a:srgbClr val="FF0000"/>
                </a:solidFill>
                <a:latin typeface="Trebuchet MS"/>
              </a:rPr>
              <a:t>αστικό γεύμα</a:t>
            </a:r>
          </a:p>
        </p:txBody>
      </p:sp>
    </p:spTree>
    <p:extLst>
      <p:ext uri="{BB962C8B-B14F-4D97-AF65-F5344CB8AC3E}">
        <p14:creationId xmlns:p14="http://schemas.microsoft.com/office/powerpoint/2010/main" val="3904666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extShape 1"/>
          <p:cNvSpPr txBox="1"/>
          <p:nvPr/>
        </p:nvSpPr>
        <p:spPr>
          <a:xfrm>
            <a:off x="2019717" y="736550"/>
            <a:ext cx="7619760" cy="1151640"/>
          </a:xfrm>
          <a:prstGeom prst="rect">
            <a:avLst/>
          </a:prstGeom>
          <a:noFill/>
          <a:ln>
            <a:noFill/>
          </a:ln>
        </p:spPr>
        <p:txBody>
          <a:bodyPr>
            <a:normAutofit lnSpcReduction="10000"/>
          </a:bodyPr>
          <a:lstStyle/>
          <a:p>
            <a:pPr algn="ctr">
              <a:lnSpc>
                <a:spcPct val="100000"/>
              </a:lnSpc>
            </a:pPr>
            <a:endParaRPr lang="el-GR" sz="3600" b="0" i="1" strike="noStrike" spc="-1" dirty="0">
              <a:solidFill>
                <a:srgbClr val="4F81BD"/>
              </a:solidFill>
              <a:latin typeface="Trebuchet MS"/>
            </a:endParaRPr>
          </a:p>
          <a:p>
            <a:pPr algn="ctr">
              <a:lnSpc>
                <a:spcPct val="100000"/>
              </a:lnSpc>
            </a:pPr>
            <a:r>
              <a:rPr lang="en-US" sz="3600" b="0" i="1" strike="noStrike" spc="-1" dirty="0" err="1">
                <a:solidFill>
                  <a:srgbClr val="4F81BD"/>
                </a:solidFill>
                <a:latin typeface="Trebuchet MS"/>
              </a:rPr>
              <a:t>Αυτή</a:t>
            </a:r>
            <a:r>
              <a:rPr lang="en-US" sz="3600" b="0" i="1" strike="noStrike" spc="-1" dirty="0">
                <a:solidFill>
                  <a:srgbClr val="4F81BD"/>
                </a:solidFill>
                <a:latin typeface="Trebuchet MS"/>
              </a:rPr>
              <a:t> </a:t>
            </a:r>
            <a:r>
              <a:rPr lang="en-US" sz="3600" b="0" i="1" strike="noStrike" spc="-1" dirty="0" err="1">
                <a:solidFill>
                  <a:srgbClr val="4F81BD"/>
                </a:solidFill>
                <a:latin typeface="Trebuchet MS"/>
              </a:rPr>
              <a:t>την</a:t>
            </a:r>
            <a:r>
              <a:rPr lang="en-US" sz="3600" b="0" i="1" strike="noStrike" spc="-1" dirty="0">
                <a:solidFill>
                  <a:srgbClr val="4F81BD"/>
                </a:solidFill>
                <a:latin typeface="Trebuchet MS"/>
              </a:rPr>
              <a:t> εβ</a:t>
            </a:r>
            <a:r>
              <a:rPr lang="en-US" sz="3600" b="0" i="1" strike="noStrike" spc="-1" dirty="0" err="1">
                <a:solidFill>
                  <a:srgbClr val="4F81BD"/>
                </a:solidFill>
                <a:latin typeface="Trebuchet MS"/>
              </a:rPr>
              <a:t>δομ.θ</a:t>
            </a:r>
            <a:r>
              <a:rPr lang="en-US" sz="3600" b="0" i="1" strike="noStrike" spc="-1" dirty="0">
                <a:solidFill>
                  <a:srgbClr val="4F81BD"/>
                </a:solidFill>
                <a:latin typeface="Trebuchet MS"/>
              </a:rPr>
              <a:t>α δούμε…</a:t>
            </a:r>
            <a:endParaRPr lang="en-US" sz="3600" b="0" strike="noStrike" spc="-1" dirty="0">
              <a:solidFill>
                <a:srgbClr val="000000"/>
              </a:solidFill>
              <a:latin typeface="Trebuchet MS"/>
            </a:endParaRPr>
          </a:p>
        </p:txBody>
      </p:sp>
      <p:sp>
        <p:nvSpPr>
          <p:cNvPr id="283" name="TextShape 2"/>
          <p:cNvSpPr txBox="1"/>
          <p:nvPr/>
        </p:nvSpPr>
        <p:spPr>
          <a:xfrm>
            <a:off x="1942444" y="2552729"/>
            <a:ext cx="7619760" cy="2354121"/>
          </a:xfrm>
          <a:prstGeom prst="rect">
            <a:avLst/>
          </a:prstGeom>
          <a:noFill/>
          <a:ln>
            <a:noFill/>
          </a:ln>
        </p:spPr>
        <p:txBody>
          <a:bodyPr>
            <a:normAutofit/>
          </a:bodyPr>
          <a:lstStyle/>
          <a:p>
            <a:pPr marL="343080" indent="-342720" algn="just">
              <a:lnSpc>
                <a:spcPct val="100000"/>
              </a:lnSpc>
              <a:spcBef>
                <a:spcPts val="1001"/>
              </a:spcBef>
              <a:buClr>
                <a:srgbClr val="4F81BD"/>
              </a:buClr>
              <a:buSzPct val="80000"/>
              <a:buFont typeface="Wingdings 3" charset="2"/>
              <a:buChar char=""/>
            </a:pPr>
            <a:r>
              <a:rPr lang="en-US" sz="2800" b="0" strike="noStrike" spc="-1" dirty="0" err="1">
                <a:solidFill>
                  <a:srgbClr val="404040"/>
                </a:solidFill>
                <a:latin typeface="Trebuchet MS"/>
              </a:rPr>
              <a:t>Τεχνική</a:t>
            </a:r>
            <a:r>
              <a:rPr lang="en-US" sz="2800" b="0" strike="noStrike" spc="-1" dirty="0">
                <a:solidFill>
                  <a:srgbClr val="404040"/>
                </a:solidFill>
                <a:latin typeface="Trebuchet MS"/>
              </a:rPr>
              <a:t> </a:t>
            </a:r>
            <a:r>
              <a:rPr lang="en-US" sz="2800" b="0" strike="noStrike" spc="-1" dirty="0" err="1">
                <a:solidFill>
                  <a:srgbClr val="404040"/>
                </a:solidFill>
                <a:latin typeface="Trebuchet MS"/>
              </a:rPr>
              <a:t>του</a:t>
            </a:r>
            <a:r>
              <a:rPr lang="en-US" sz="2800" b="0" strike="noStrike" spc="-1" dirty="0">
                <a:solidFill>
                  <a:srgbClr val="404040"/>
                </a:solidFill>
                <a:latin typeface="Trebuchet MS"/>
              </a:rPr>
              <a:t> debate</a:t>
            </a:r>
          </a:p>
          <a:p>
            <a:pPr marL="343080" indent="-342720" algn="just">
              <a:lnSpc>
                <a:spcPct val="100000"/>
              </a:lnSpc>
              <a:spcBef>
                <a:spcPts val="1001"/>
              </a:spcBef>
              <a:buClr>
                <a:srgbClr val="4F81BD"/>
              </a:buClr>
              <a:buSzPct val="80000"/>
              <a:buFont typeface="Wingdings 3" charset="2"/>
              <a:buChar char=""/>
            </a:pPr>
            <a:r>
              <a:rPr lang="en-US" sz="2800" b="0" strike="noStrike" spc="-1" dirty="0" err="1">
                <a:solidFill>
                  <a:srgbClr val="404040"/>
                </a:solidFill>
                <a:latin typeface="Trebuchet MS"/>
              </a:rPr>
              <a:t>Οι</a:t>
            </a:r>
            <a:r>
              <a:rPr lang="en-US" sz="2800" b="0" strike="noStrike" spc="-1" dirty="0">
                <a:solidFill>
                  <a:srgbClr val="404040"/>
                </a:solidFill>
                <a:latin typeface="Trebuchet MS"/>
              </a:rPr>
              <a:t> </a:t>
            </a:r>
            <a:r>
              <a:rPr lang="en-US" sz="2800" b="0" strike="noStrike" spc="-1" dirty="0" err="1">
                <a:solidFill>
                  <a:srgbClr val="404040"/>
                </a:solidFill>
                <a:latin typeface="Trebuchet MS"/>
              </a:rPr>
              <a:t>τέχνες</a:t>
            </a:r>
            <a:r>
              <a:rPr lang="en-US" sz="2800" b="0" strike="noStrike" spc="-1" dirty="0">
                <a:solidFill>
                  <a:srgbClr val="404040"/>
                </a:solidFill>
                <a:latin typeface="Trebuchet MS"/>
              </a:rPr>
              <a:t> </a:t>
            </a:r>
            <a:r>
              <a:rPr lang="en-US" sz="2800" b="0" strike="noStrike" spc="-1" dirty="0" err="1">
                <a:solidFill>
                  <a:srgbClr val="404040"/>
                </a:solidFill>
                <a:latin typeface="Trebuchet MS"/>
              </a:rPr>
              <a:t>στην</a:t>
            </a:r>
            <a:r>
              <a:rPr lang="en-US" sz="2800" b="0" strike="noStrike" spc="-1" dirty="0">
                <a:solidFill>
                  <a:srgbClr val="404040"/>
                </a:solidFill>
                <a:latin typeface="Trebuchet MS"/>
              </a:rPr>
              <a:t> </a:t>
            </a:r>
            <a:r>
              <a:rPr lang="en-US" sz="2800" b="0" strike="noStrike" spc="-1" dirty="0" err="1">
                <a:solidFill>
                  <a:srgbClr val="404040"/>
                </a:solidFill>
                <a:latin typeface="Trebuchet MS"/>
              </a:rPr>
              <a:t>εκ</a:t>
            </a:r>
            <a:r>
              <a:rPr lang="en-US" sz="2800" b="0" strike="noStrike" spc="-1" dirty="0">
                <a:solidFill>
                  <a:srgbClr val="404040"/>
                </a:solidFill>
                <a:latin typeface="Trebuchet MS"/>
              </a:rPr>
              <a:t>παιδευτική διαδικασία</a:t>
            </a:r>
          </a:p>
          <a:p>
            <a:pPr algn="just">
              <a:lnSpc>
                <a:spcPct val="100000"/>
              </a:lnSpc>
              <a:spcBef>
                <a:spcPts val="1001"/>
              </a:spcBef>
            </a:pPr>
            <a:endParaRPr lang="en-US" sz="2800" b="0" strike="noStrike" spc="-1" dirty="0">
              <a:solidFill>
                <a:srgbClr val="404040"/>
              </a:solidFill>
              <a:latin typeface="Trebuchet MS"/>
            </a:endParaRPr>
          </a:p>
        </p:txBody>
      </p:sp>
      <p:sp>
        <p:nvSpPr>
          <p:cNvPr id="284" name="CustomShape 3"/>
          <p:cNvSpPr/>
          <p:nvPr/>
        </p:nvSpPr>
        <p:spPr>
          <a:xfrm>
            <a:off x="1899036" y="747096"/>
            <a:ext cx="7848360" cy="1151640"/>
          </a:xfrm>
          <a:prstGeom prst="roundRect">
            <a:avLst>
              <a:gd name="adj" fmla="val 16667"/>
            </a:avLst>
          </a:prstGeom>
          <a:noFill/>
          <a:ln>
            <a:round/>
          </a:ln>
        </p:spPr>
        <p:style>
          <a:lnRef idx="2">
            <a:schemeClr val="accent1">
              <a:shade val="50000"/>
            </a:schemeClr>
          </a:lnRef>
          <a:fillRef idx="1">
            <a:schemeClr val="accent1"/>
          </a:fillRef>
          <a:effectRef idx="0">
            <a:schemeClr val="accent1"/>
          </a:effectRef>
          <a:fontRef idx="minor"/>
        </p:style>
      </p:sp>
      <p:sp>
        <p:nvSpPr>
          <p:cNvPr id="285" name="CustomShape 4"/>
          <p:cNvSpPr/>
          <p:nvPr/>
        </p:nvSpPr>
        <p:spPr>
          <a:xfrm>
            <a:off x="1860399" y="2323851"/>
            <a:ext cx="7848360" cy="2402696"/>
          </a:xfrm>
          <a:prstGeom prst="rect">
            <a:avLst/>
          </a:prstGeom>
          <a:noFill/>
          <a:ln>
            <a:round/>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C8AB9F-CC3F-4EE0-AEFD-482E9A361442}"/>
              </a:ext>
            </a:extLst>
          </p:cNvPr>
          <p:cNvPicPr>
            <a:picLocks noChangeAspect="1"/>
          </p:cNvPicPr>
          <p:nvPr/>
        </p:nvPicPr>
        <p:blipFill rotWithShape="1">
          <a:blip r:embed="rId2"/>
          <a:srcRect l="10375" t="13897" r="12159" b="10234"/>
          <a:stretch/>
        </p:blipFill>
        <p:spPr>
          <a:xfrm>
            <a:off x="283334" y="231820"/>
            <a:ext cx="10277341" cy="6387921"/>
          </a:xfrm>
          <a:prstGeom prst="rect">
            <a:avLst/>
          </a:prstGeom>
          <a:solidFill>
            <a:schemeClr val="accent5">
              <a:lumMod val="20000"/>
              <a:lumOff val="80000"/>
            </a:schemeClr>
          </a:solidFill>
        </p:spPr>
      </p:pic>
    </p:spTree>
    <p:extLst>
      <p:ext uri="{BB962C8B-B14F-4D97-AF65-F5344CB8AC3E}">
        <p14:creationId xmlns:p14="http://schemas.microsoft.com/office/powerpoint/2010/main" val="720530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E5413A-551E-470E-B0C2-30647AFADA4B}"/>
              </a:ext>
            </a:extLst>
          </p:cNvPr>
          <p:cNvPicPr>
            <a:picLocks noChangeAspect="1"/>
          </p:cNvPicPr>
          <p:nvPr/>
        </p:nvPicPr>
        <p:blipFill rotWithShape="1">
          <a:blip r:embed="rId3"/>
          <a:srcRect l="11079" t="12207" r="10048" b="9671"/>
          <a:stretch/>
        </p:blipFill>
        <p:spPr>
          <a:xfrm>
            <a:off x="386367" y="218941"/>
            <a:ext cx="10277340" cy="6490952"/>
          </a:xfrm>
          <a:prstGeom prst="rect">
            <a:avLst/>
          </a:prstGeom>
        </p:spPr>
      </p:pic>
    </p:spTree>
    <p:extLst>
      <p:ext uri="{BB962C8B-B14F-4D97-AF65-F5344CB8AC3E}">
        <p14:creationId xmlns:p14="http://schemas.microsoft.com/office/powerpoint/2010/main" val="3657119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3BF50D8-3FF6-4EF1-A9C8-87D79E857890}"/>
              </a:ext>
            </a:extLst>
          </p:cNvPr>
          <p:cNvSpPr>
            <a:spLocks noGrp="1"/>
          </p:cNvSpPr>
          <p:nvPr>
            <p:ph type="subTitle"/>
          </p:nvPr>
        </p:nvSpPr>
        <p:spPr>
          <a:xfrm>
            <a:off x="677159" y="2283922"/>
            <a:ext cx="9638817" cy="3739485"/>
          </a:xfrm>
        </p:spPr>
        <p:txBody>
          <a:bodyPr/>
          <a:lstStyle/>
          <a:p>
            <a:pPr marL="0" indent="0">
              <a:buNone/>
            </a:pPr>
            <a:r>
              <a:rPr lang="el-GR" sz="1800" dirty="0"/>
              <a:t>Με πρωτότυπο τίτλο «</a:t>
            </a:r>
            <a:r>
              <a:rPr lang="el-GR" sz="1800" dirty="0" err="1"/>
              <a:t>Le</a:t>
            </a:r>
            <a:r>
              <a:rPr lang="el-GR" sz="1800" dirty="0"/>
              <a:t> </a:t>
            </a:r>
            <a:r>
              <a:rPr lang="el-GR" sz="1800" dirty="0" err="1"/>
              <a:t>déjeuner</a:t>
            </a:r>
            <a:r>
              <a:rPr lang="el-GR" sz="1800" dirty="0"/>
              <a:t> des </a:t>
            </a:r>
            <a:r>
              <a:rPr lang="el-GR" sz="1800" dirty="0" err="1"/>
              <a:t>canotiers</a:t>
            </a:r>
            <a:r>
              <a:rPr lang="el-GR" sz="1800" dirty="0"/>
              <a:t>» και ελληνική απόδοση «Το εορταστικό γεύμα», ο Γάλλος ιμπρεσιονιστής δημιούργησε το 1881 έναν πίνακα εξαιρετικής ομορφιάς και λεπτομέρειας. </a:t>
            </a:r>
          </a:p>
          <a:p>
            <a:r>
              <a:rPr lang="el-GR" sz="1800" dirty="0"/>
              <a:t>Απεικονίζει μια ομάδα φίλων του </a:t>
            </a:r>
            <a:r>
              <a:rPr lang="el-GR" sz="1800" dirty="0" err="1"/>
              <a:t>Renoir</a:t>
            </a:r>
            <a:r>
              <a:rPr lang="el-GR" sz="1800" dirty="0"/>
              <a:t> που χαλαρώνουν στο μπαλκόνι κατά μήκος του ποταμού Σηκουάνα της Γαλλίας. Ο ζωγράφος απεικονίζει κάτω δεξιά τον </a:t>
            </a:r>
            <a:r>
              <a:rPr lang="el-GR" sz="1800" dirty="0" err="1"/>
              <a:t>Gustave</a:t>
            </a:r>
            <a:r>
              <a:rPr lang="el-GR" sz="1800" dirty="0"/>
              <a:t> </a:t>
            </a:r>
            <a:r>
              <a:rPr lang="el-GR" sz="1800" dirty="0" err="1"/>
              <a:t>Caillebotte</a:t>
            </a:r>
            <a:r>
              <a:rPr lang="el-GR" sz="1800" dirty="0"/>
              <a:t> -ο οποίος απέκτησε τον πίνακα το 1923- τη μελλοντική του σύζυγο </a:t>
            </a:r>
            <a:r>
              <a:rPr lang="el-GR" sz="1800" dirty="0" err="1"/>
              <a:t>Aline</a:t>
            </a:r>
            <a:r>
              <a:rPr lang="el-GR" sz="1800" dirty="0"/>
              <a:t> </a:t>
            </a:r>
            <a:r>
              <a:rPr lang="el-GR" sz="1800" dirty="0" err="1"/>
              <a:t>Charigot</a:t>
            </a:r>
            <a:r>
              <a:rPr lang="el-GR" sz="1800" dirty="0"/>
              <a:t> στα αριστερά την ώρα που παίζει με ένα μικρό σκυλάκι, ενώ επάνω στο τραπέζι βρίσκονται απλωμένα πολλά φρούτα και μπόλικο κρασί. Όλα τα υπόλοιπα πρόσωπα που απεικονίζονται είναι υπαρκτά πρόσωπα της εποχής. Πολιτικοί, επιχειρηματίες, μοντέλα, ηθοποιοί. Άνθρωπο με τους οποίους ο </a:t>
            </a:r>
            <a:r>
              <a:rPr lang="el-GR" sz="1800" dirty="0" err="1"/>
              <a:t>Ρενουάρ</a:t>
            </a:r>
            <a:r>
              <a:rPr lang="el-GR" sz="1800" dirty="0"/>
              <a:t> είχε σχέση και οι οποίοι πολύ πιθανόν να βρίσκονταν </a:t>
            </a:r>
            <a:r>
              <a:rPr lang="el-GR" sz="1800" dirty="0" err="1"/>
              <a:t>στ’αλήθεια</a:t>
            </a:r>
            <a:r>
              <a:rPr lang="el-GR" sz="1800" dirty="0"/>
              <a:t> στο συγκεκριμένο γεύμα. </a:t>
            </a:r>
            <a:r>
              <a:rPr lang="el-GR" sz="1800" dirty="0" err="1"/>
              <a:t>Παρόλ’αυτά</a:t>
            </a:r>
            <a:r>
              <a:rPr lang="el-GR" sz="1800" dirty="0"/>
              <a:t> παρουσιάζονται με μια μνημειακή διάσταση που τους “απεγκλωβίζει” από τον χαρακτήρα τους. Στον συγκεκριμένο πίνακα ο </a:t>
            </a:r>
            <a:r>
              <a:rPr lang="el-GR" sz="1800" dirty="0" err="1"/>
              <a:t>Renoir</a:t>
            </a:r>
            <a:r>
              <a:rPr lang="el-GR" sz="1800" dirty="0"/>
              <a:t> έχει προσθέσει πολύ φως το οποίο μπαίνει από το άνοιγμα της τέντας στα αριστερά και αντανακλάται μέσα από τα φανελάκια των ανδρών και το λευκό τραπεζομάντηλο. Θα μπορούσαμε να πούμε πως σε ένα μοναδικό πίνακα συνυπάρχουν τόσα πορτρέτα, νεκρές φύσης και τοπία ταυτόχρονα.  </a:t>
            </a:r>
          </a:p>
        </p:txBody>
      </p:sp>
      <p:sp>
        <p:nvSpPr>
          <p:cNvPr id="4" name="Flowchart: Alternate Process 3">
            <a:extLst>
              <a:ext uri="{FF2B5EF4-FFF2-40B4-BE49-F238E27FC236}">
                <a16:creationId xmlns:a16="http://schemas.microsoft.com/office/drawing/2014/main" id="{2D574AF3-8C15-4EDB-AB1D-04B797BEBECD}"/>
              </a:ext>
            </a:extLst>
          </p:cNvPr>
          <p:cNvSpPr/>
          <p:nvPr/>
        </p:nvSpPr>
        <p:spPr>
          <a:xfrm>
            <a:off x="3773509" y="631065"/>
            <a:ext cx="5653826" cy="965916"/>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Λίγα λόγια για το έργο….</a:t>
            </a:r>
          </a:p>
        </p:txBody>
      </p:sp>
    </p:spTree>
    <p:extLst>
      <p:ext uri="{BB962C8B-B14F-4D97-AF65-F5344CB8AC3E}">
        <p14:creationId xmlns:p14="http://schemas.microsoft.com/office/powerpoint/2010/main" val="3020367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731A4-1A41-4D87-94A4-14123D5A3039}"/>
              </a:ext>
            </a:extLst>
          </p:cNvPr>
          <p:cNvSpPr>
            <a:spLocks noGrp="1"/>
          </p:cNvSpPr>
          <p:nvPr>
            <p:ph type="title"/>
          </p:nvPr>
        </p:nvSpPr>
        <p:spPr>
          <a:xfrm>
            <a:off x="638522" y="589887"/>
            <a:ext cx="8596440" cy="664797"/>
          </a:xfrm>
        </p:spPr>
        <p:txBody>
          <a:bodyPr/>
          <a:lstStyle/>
          <a:p>
            <a:r>
              <a:rPr lang="el-GR" sz="2400" dirty="0"/>
              <a:t>Συνεχίζουμε με την επεξεργασία και άλλων έργων (πινάκων, ταινιών, λογοτεχνικών έργων, φωτογραφιών </a:t>
            </a:r>
            <a:r>
              <a:rPr lang="el-GR" sz="2400" dirty="0" err="1"/>
              <a:t>κ.λπ</a:t>
            </a:r>
            <a:endParaRPr lang="el-GR" sz="2400" dirty="0"/>
          </a:p>
        </p:txBody>
      </p:sp>
      <p:pic>
        <p:nvPicPr>
          <p:cNvPr id="4" name="Picture 3">
            <a:extLst>
              <a:ext uri="{FF2B5EF4-FFF2-40B4-BE49-F238E27FC236}">
                <a16:creationId xmlns:a16="http://schemas.microsoft.com/office/drawing/2014/main" id="{4F27A5C8-0097-4328-9A14-28B255815556}"/>
              </a:ext>
            </a:extLst>
          </p:cNvPr>
          <p:cNvPicPr>
            <a:picLocks noChangeAspect="1"/>
          </p:cNvPicPr>
          <p:nvPr/>
        </p:nvPicPr>
        <p:blipFill rotWithShape="1">
          <a:blip r:embed="rId2"/>
          <a:srcRect l="12066" t="16714" r="15962" b="8732"/>
          <a:stretch/>
        </p:blipFill>
        <p:spPr>
          <a:xfrm>
            <a:off x="631065" y="1429555"/>
            <a:ext cx="7701566" cy="5318976"/>
          </a:xfrm>
          <a:prstGeom prst="rect">
            <a:avLst/>
          </a:prstGeom>
        </p:spPr>
      </p:pic>
      <p:sp>
        <p:nvSpPr>
          <p:cNvPr id="5" name="Rectangle 4">
            <a:extLst>
              <a:ext uri="{FF2B5EF4-FFF2-40B4-BE49-F238E27FC236}">
                <a16:creationId xmlns:a16="http://schemas.microsoft.com/office/drawing/2014/main" id="{A5154FD3-E391-494F-BFE3-C895282C8035}"/>
              </a:ext>
            </a:extLst>
          </p:cNvPr>
          <p:cNvSpPr/>
          <p:nvPr/>
        </p:nvSpPr>
        <p:spPr>
          <a:xfrm>
            <a:off x="8564450" y="2356834"/>
            <a:ext cx="3438659" cy="3090929"/>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l-GR" dirty="0">
                <a:solidFill>
                  <a:schemeClr val="tx1"/>
                </a:solidFill>
              </a:rPr>
              <a:t>Επεξεργαζόμαστε το ποίημα με τους εκπαιδευόμενους με προσαρμογή της τεχνικής του </a:t>
            </a:r>
            <a:r>
              <a:rPr lang="en-US" dirty="0">
                <a:solidFill>
                  <a:schemeClr val="tx1"/>
                </a:solidFill>
              </a:rPr>
              <a:t>Perkins. </a:t>
            </a:r>
            <a:endParaRPr lang="el-GR" dirty="0">
              <a:solidFill>
                <a:schemeClr val="tx1"/>
              </a:solidFill>
            </a:endParaRPr>
          </a:p>
          <a:p>
            <a:pPr algn="ctr"/>
            <a:r>
              <a:rPr lang="en-US" dirty="0">
                <a:solidFill>
                  <a:schemeClr val="tx1"/>
                </a:solidFill>
              </a:rPr>
              <a:t>To </a:t>
            </a:r>
            <a:r>
              <a:rPr lang="el-GR" dirty="0">
                <a:solidFill>
                  <a:schemeClr val="tx1"/>
                </a:solidFill>
              </a:rPr>
              <a:t>ποίημα γράφτηκε λίγο πριν τον Β΄ Παγκόσμιο πόλεμο.</a:t>
            </a:r>
          </a:p>
        </p:txBody>
      </p:sp>
    </p:spTree>
    <p:extLst>
      <p:ext uri="{BB962C8B-B14F-4D97-AF65-F5344CB8AC3E}">
        <p14:creationId xmlns:p14="http://schemas.microsoft.com/office/powerpoint/2010/main" val="1058725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8E6F-9122-40E3-B313-984BF2687F85}"/>
              </a:ext>
            </a:extLst>
          </p:cNvPr>
          <p:cNvSpPr>
            <a:spLocks noGrp="1"/>
          </p:cNvSpPr>
          <p:nvPr>
            <p:ph type="title"/>
          </p:nvPr>
        </p:nvSpPr>
        <p:spPr>
          <a:xfrm>
            <a:off x="793070" y="856015"/>
            <a:ext cx="8596440" cy="1661993"/>
          </a:xfrm>
        </p:spPr>
        <p:txBody>
          <a:bodyPr/>
          <a:lstStyle/>
          <a:p>
            <a:r>
              <a:rPr lang="el-GR" sz="2400" dirty="0">
                <a:solidFill>
                  <a:srgbClr val="00B0F0"/>
                </a:solidFill>
                <a:latin typeface="Trebuchet MS" panose="020B0603020202020204" pitchFamily="34" charset="0"/>
              </a:rPr>
              <a:t>Στάδιο 5 (συνέχεια): </a:t>
            </a:r>
            <a:r>
              <a:rPr lang="el-GR" sz="2400" dirty="0">
                <a:latin typeface="Trebuchet MS" panose="020B0603020202020204" pitchFamily="34" charset="0"/>
              </a:rPr>
              <a:t>Μετά την ολοκλήρωση της ανάλυσης των έργων ζητείται από τα παιδιά να συνδυάσουν </a:t>
            </a:r>
            <a:r>
              <a:rPr lang="el-GR" sz="2400" dirty="0">
                <a:solidFill>
                  <a:srgbClr val="00B0F0"/>
                </a:solidFill>
                <a:latin typeface="Trebuchet MS" panose="020B0603020202020204" pitchFamily="34" charset="0"/>
              </a:rPr>
              <a:t>τα κριτικά ερωτήματα</a:t>
            </a:r>
            <a:r>
              <a:rPr lang="el-GR" sz="2400" b="1" dirty="0">
                <a:latin typeface="Trebuchet MS" panose="020B0603020202020204" pitchFamily="34" charset="0"/>
              </a:rPr>
              <a:t> </a:t>
            </a:r>
            <a:r>
              <a:rPr lang="el-GR" sz="2400" dirty="0">
                <a:latin typeface="Trebuchet MS" panose="020B0603020202020204" pitchFamily="34" charset="0"/>
              </a:rPr>
              <a:t>και να απαντήσουν συγκρίνοντας τα διαφορετικά έργα τέχνης με τα οποία ήρθαν σε επαφή βασισμένα στο Πινακάκι που είχαμε φτιάξει στο Στάδιο 4.</a:t>
            </a:r>
          </a:p>
        </p:txBody>
      </p:sp>
      <p:sp>
        <p:nvSpPr>
          <p:cNvPr id="6" name="Title 1">
            <a:extLst>
              <a:ext uri="{FF2B5EF4-FFF2-40B4-BE49-F238E27FC236}">
                <a16:creationId xmlns:a16="http://schemas.microsoft.com/office/drawing/2014/main" id="{525F10D0-D923-48A0-AA01-CD1191FEA3EF}"/>
              </a:ext>
            </a:extLst>
          </p:cNvPr>
          <p:cNvSpPr txBox="1">
            <a:spLocks/>
          </p:cNvSpPr>
          <p:nvPr/>
        </p:nvSpPr>
        <p:spPr>
          <a:xfrm>
            <a:off x="875762" y="3531449"/>
            <a:ext cx="8254023" cy="1329595"/>
          </a:xfrm>
          <a:prstGeom prst="rect">
            <a:avLst/>
          </a:prstGeom>
        </p:spPr>
        <p:txBody>
          <a:bodyPr wrap="square" lIns="0" tIns="0" rIns="0" bIns="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400" dirty="0">
                <a:solidFill>
                  <a:srgbClr val="00B0F0"/>
                </a:solidFill>
                <a:latin typeface="Trebuchet MS" panose="020B0603020202020204" pitchFamily="34" charset="0"/>
              </a:rPr>
              <a:t>Στάδιο 6. </a:t>
            </a:r>
            <a:r>
              <a:rPr lang="el-GR" sz="2400" dirty="0" err="1">
                <a:solidFill>
                  <a:srgbClr val="00B0F0"/>
                </a:solidFill>
                <a:latin typeface="Trebuchet MS" panose="020B0603020202020204" pitchFamily="34" charset="0"/>
              </a:rPr>
              <a:t>Αναστοχασμός</a:t>
            </a:r>
            <a:r>
              <a:rPr lang="el-GR" sz="2400" dirty="0">
                <a:solidFill>
                  <a:srgbClr val="00B0F0"/>
                </a:solidFill>
                <a:latin typeface="Trebuchet MS" panose="020B0603020202020204" pitchFamily="34" charset="0"/>
              </a:rPr>
              <a:t>: </a:t>
            </a:r>
            <a:r>
              <a:rPr lang="el-GR" sz="2400" dirty="0">
                <a:latin typeface="Trebuchet MS" panose="020B0603020202020204" pitchFamily="34" charset="0"/>
              </a:rPr>
              <a:t>Τα παιδιά συγκρίνουν τις τελικές απόψεις με εκείνες που είχαν διατυπώσει στο Στάδιο 2 και ξαναγράφουν την ίδια εργασία του Σταδίου 2. Τέλος, καταλήγουν σε συμπεράσματα</a:t>
            </a:r>
            <a:r>
              <a:rPr lang="el-GR" sz="2400" dirty="0"/>
              <a:t>.</a:t>
            </a:r>
          </a:p>
        </p:txBody>
      </p:sp>
    </p:spTree>
    <p:extLst>
      <p:ext uri="{BB962C8B-B14F-4D97-AF65-F5344CB8AC3E}">
        <p14:creationId xmlns:p14="http://schemas.microsoft.com/office/powerpoint/2010/main" val="1902931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a:xfrm>
            <a:off x="2136774" y="228600"/>
            <a:ext cx="8629963" cy="990600"/>
          </a:xfrm>
        </p:spPr>
        <p:txBody>
          <a:bodyPr/>
          <a:lstStyle/>
          <a:p>
            <a:pPr eaLnBrk="1" hangingPunct="1"/>
            <a:r>
              <a:rPr lang="el-GR" sz="2800" dirty="0">
                <a:solidFill>
                  <a:srgbClr val="00B0F0"/>
                </a:solidFill>
              </a:rPr>
              <a:t>Ερωτήσεις που βοηθούν στην επεξεργασία των έργων τέχνης (</a:t>
            </a:r>
            <a:r>
              <a:rPr lang="en-US" sz="2800" dirty="0">
                <a:solidFill>
                  <a:srgbClr val="00B0F0"/>
                </a:solidFill>
              </a:rPr>
              <a:t>Perkins, 1994).</a:t>
            </a:r>
            <a:endParaRPr lang="el-GR" sz="2800" dirty="0">
              <a:solidFill>
                <a:srgbClr val="00B0F0"/>
              </a:solidFill>
            </a:endParaRPr>
          </a:p>
        </p:txBody>
      </p:sp>
      <p:sp>
        <p:nvSpPr>
          <p:cNvPr id="19459" name="2 - Θέση περιεχομένου"/>
          <p:cNvSpPr>
            <a:spLocks noGrp="1"/>
          </p:cNvSpPr>
          <p:nvPr>
            <p:ph sz="quarter" idx="1"/>
          </p:nvPr>
        </p:nvSpPr>
        <p:spPr>
          <a:xfrm>
            <a:off x="2884868" y="1429555"/>
            <a:ext cx="6233374" cy="4984124"/>
          </a:xfrm>
        </p:spPr>
        <p:style>
          <a:lnRef idx="1">
            <a:schemeClr val="accent3"/>
          </a:lnRef>
          <a:fillRef idx="2">
            <a:schemeClr val="accent3"/>
          </a:fillRef>
          <a:effectRef idx="1">
            <a:schemeClr val="accent3"/>
          </a:effectRef>
          <a:fontRef idx="minor">
            <a:schemeClr val="dk1"/>
          </a:fontRef>
        </p:style>
        <p:txBody>
          <a:bodyPr/>
          <a:lstStyle/>
          <a:p>
            <a:pPr eaLnBrk="1" hangingPunct="1"/>
            <a:r>
              <a:rPr lang="el-GR" sz="1600" dirty="0"/>
              <a:t>Τι βλέπετε;</a:t>
            </a:r>
          </a:p>
          <a:p>
            <a:pPr eaLnBrk="1" hangingPunct="1"/>
            <a:r>
              <a:rPr lang="el-GR" sz="1600" dirty="0"/>
              <a:t>Τι παρατηρείτε στο πίσω μέρος του έργου, στις γωνίες;</a:t>
            </a:r>
          </a:p>
          <a:p>
            <a:pPr eaLnBrk="1" hangingPunct="1"/>
            <a:r>
              <a:rPr lang="el-GR" sz="1600" dirty="0"/>
              <a:t>Πώς είναι οι κυρίαρχες μορφές;</a:t>
            </a:r>
          </a:p>
          <a:p>
            <a:pPr eaLnBrk="1" hangingPunct="1"/>
            <a:r>
              <a:rPr lang="el-GR" sz="1600" dirty="0"/>
              <a:t>Ποιες είναι οι ηλικίες των μορφών;</a:t>
            </a:r>
          </a:p>
          <a:p>
            <a:pPr eaLnBrk="1" hangingPunct="1"/>
            <a:r>
              <a:rPr lang="el-GR" sz="1600" dirty="0"/>
              <a:t>Πώς θα περιγράφατε τα σώματα τους;</a:t>
            </a:r>
          </a:p>
          <a:p>
            <a:pPr eaLnBrk="1" hangingPunct="1"/>
            <a:r>
              <a:rPr lang="el-GR" sz="1600" dirty="0"/>
              <a:t>Πώς θα περιγράφατε τις εκφράσεις τους;</a:t>
            </a:r>
          </a:p>
          <a:p>
            <a:pPr eaLnBrk="1" hangingPunct="1"/>
            <a:r>
              <a:rPr lang="el-GR" sz="1600" dirty="0"/>
              <a:t>Τι θα μπορείτε να πείτε για τα συναισθήματα τους;</a:t>
            </a:r>
          </a:p>
          <a:p>
            <a:pPr eaLnBrk="1" hangingPunct="1"/>
            <a:r>
              <a:rPr lang="el-GR" sz="1600" dirty="0"/>
              <a:t>Τι αντικείμενα/στοιχεία παρατηρείτε;</a:t>
            </a:r>
          </a:p>
          <a:p>
            <a:pPr eaLnBrk="1" hangingPunct="1"/>
            <a:r>
              <a:rPr lang="el-GR" sz="1600" dirty="0"/>
              <a:t>Τι άλλα στοιχεία βλέπετε;</a:t>
            </a:r>
          </a:p>
          <a:p>
            <a:pPr eaLnBrk="1" hangingPunct="1"/>
            <a:r>
              <a:rPr lang="el-GR" sz="1600" dirty="0"/>
              <a:t>Τι έχετε να πείτε για τα σχήματα;</a:t>
            </a:r>
          </a:p>
          <a:p>
            <a:pPr eaLnBrk="1" hangingPunct="1"/>
            <a:r>
              <a:rPr lang="el-GR" sz="1600" dirty="0"/>
              <a:t>Τι έχετε να πείτε για τα χρώματα;</a:t>
            </a:r>
          </a:p>
          <a:p>
            <a:pPr eaLnBrk="1" hangingPunct="1"/>
            <a:r>
              <a:rPr lang="el-GR" sz="1600" dirty="0"/>
              <a:t>Τι έχετε να πείτε για τα μεγέθη;</a:t>
            </a:r>
          </a:p>
          <a:p>
            <a:pPr eaLnBrk="1" hangingPunct="1"/>
            <a:r>
              <a:rPr lang="el-GR" sz="1600" dirty="0"/>
              <a:t>Αντιλαμβάνεστε κάποιες πιθανές κινήσεις;</a:t>
            </a:r>
          </a:p>
          <a:p>
            <a:pPr eaLnBrk="1" hangingPunct="1"/>
            <a:r>
              <a:rPr lang="el-GR" sz="1600" dirty="0"/>
              <a:t>Διακρίνετε το φως, τις σκιές;</a:t>
            </a:r>
          </a:p>
          <a:p>
            <a:pPr eaLnBrk="1" hangingPunct="1"/>
            <a:endParaRPr lang="el-GR" sz="16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72FAF5A-27E2-4F1F-8940-6FF3DF8CEF5E}"/>
              </a:ext>
            </a:extLst>
          </p:cNvPr>
          <p:cNvSpPr>
            <a:spLocks noGrp="1"/>
          </p:cNvSpPr>
          <p:nvPr>
            <p:ph type="subTitle"/>
          </p:nvPr>
        </p:nvSpPr>
        <p:spPr>
          <a:xfrm>
            <a:off x="690037" y="2465176"/>
            <a:ext cx="9278209" cy="2441675"/>
          </a:xfrm>
          <a:solidFill>
            <a:schemeClr val="accent2">
              <a:lumMod val="20000"/>
              <a:lumOff val="80000"/>
            </a:schemeClr>
          </a:solidFill>
        </p:spPr>
        <p:txBody>
          <a:bodyPr/>
          <a:lstStyle/>
          <a:p>
            <a:pPr marL="0" indent="0">
              <a:buNone/>
            </a:pPr>
            <a:r>
              <a:rPr lang="el-GR" sz="3200" dirty="0"/>
              <a:t>Η ενεργητική παρατήρηση/ακρόαση ενεργοποιεί εικόνες, συναισθήματα, σκέψεις, γνώσεις και βιώματα και καλλιεργεί τον κριτικό στοχασμό (</a:t>
            </a:r>
            <a:r>
              <a:rPr lang="en-US" sz="3200" dirty="0"/>
              <a:t>Perkins, 1994).</a:t>
            </a:r>
            <a:endParaRPr lang="el-GR" sz="3200" dirty="0"/>
          </a:p>
          <a:p>
            <a:endParaRPr lang="el-GR" dirty="0"/>
          </a:p>
        </p:txBody>
      </p:sp>
    </p:spTree>
    <p:extLst>
      <p:ext uri="{BB962C8B-B14F-4D97-AF65-F5344CB8AC3E}">
        <p14:creationId xmlns:p14="http://schemas.microsoft.com/office/powerpoint/2010/main" val="628670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TextShape 1"/>
          <p:cNvSpPr txBox="1"/>
          <p:nvPr/>
        </p:nvSpPr>
        <p:spPr>
          <a:xfrm>
            <a:off x="677160" y="609480"/>
            <a:ext cx="8802720" cy="730800"/>
          </a:xfrm>
          <a:prstGeom prst="rect">
            <a:avLst/>
          </a:prstGeom>
          <a:noFill/>
          <a:ln>
            <a:noFill/>
          </a:ln>
        </p:spPr>
        <p:txBody>
          <a:bodyPr>
            <a:normAutofit/>
          </a:bodyPr>
          <a:lstStyle/>
          <a:p>
            <a:pPr algn="ctr">
              <a:lnSpc>
                <a:spcPct val="100000"/>
              </a:lnSpc>
            </a:pPr>
            <a:r>
              <a:rPr lang="en-US" sz="2800" b="1" strike="noStrike" spc="-1" dirty="0" err="1">
                <a:solidFill>
                  <a:srgbClr val="C00000"/>
                </a:solidFill>
                <a:latin typeface="Trebuchet MS"/>
              </a:rPr>
              <a:t>Βι</a:t>
            </a:r>
            <a:r>
              <a:rPr lang="en-US" sz="2800" b="1" strike="noStrike" spc="-1" dirty="0">
                <a:solidFill>
                  <a:srgbClr val="C00000"/>
                </a:solidFill>
                <a:latin typeface="Trebuchet MS"/>
              </a:rPr>
              <a:t>βλιογραφία</a:t>
            </a:r>
            <a:endParaRPr lang="en-US" sz="2800" b="0" strike="noStrike" spc="-1" dirty="0">
              <a:solidFill>
                <a:srgbClr val="C00000"/>
              </a:solidFill>
              <a:latin typeface="Trebuchet MS"/>
            </a:endParaRPr>
          </a:p>
        </p:txBody>
      </p:sp>
      <p:sp>
        <p:nvSpPr>
          <p:cNvPr id="354" name="TextShape 2"/>
          <p:cNvSpPr txBox="1"/>
          <p:nvPr/>
        </p:nvSpPr>
        <p:spPr>
          <a:xfrm>
            <a:off x="677160" y="1340640"/>
            <a:ext cx="9882720" cy="5250165"/>
          </a:xfrm>
          <a:prstGeom prst="rect">
            <a:avLst/>
          </a:prstGeom>
          <a:noFill/>
          <a:ln>
            <a:noFill/>
          </a:ln>
        </p:spPr>
        <p:txBody>
          <a:bodyPr>
            <a:normAutofit fontScale="96500"/>
          </a:bodyPr>
          <a:lstStyle/>
          <a:p>
            <a:pPr>
              <a:lnSpc>
                <a:spcPct val="100000"/>
              </a:lnSpc>
              <a:spcBef>
                <a:spcPts val="1001"/>
              </a:spcBef>
            </a:pPr>
            <a:r>
              <a:rPr lang="en-US" sz="1700" b="0" strike="noStrike" spc="-1" dirty="0">
                <a:latin typeface="Trebuchet MS" panose="020B0603020202020204" pitchFamily="34" charset="0"/>
              </a:rPr>
              <a:t>Αβ</a:t>
            </a:r>
            <a:r>
              <a:rPr lang="en-US" sz="1700" b="0" strike="noStrike" spc="-1" dirty="0" err="1">
                <a:latin typeface="Trebuchet MS" panose="020B0603020202020204" pitchFamily="34" charset="0"/>
              </a:rPr>
              <a:t>έλλ</a:t>
            </a:r>
            <a:r>
              <a:rPr lang="en-US" sz="1700" b="0" strike="noStrike" spc="-1" dirty="0">
                <a:latin typeface="Trebuchet MS" panose="020B0603020202020204" pitchFamily="34" charset="0"/>
              </a:rPr>
              <a:t>α, Σ. (2017). Η </a:t>
            </a:r>
            <a:r>
              <a:rPr lang="en-US" sz="1700" b="0" strike="noStrike" spc="-1" dirty="0" err="1">
                <a:latin typeface="Trebuchet MS" panose="020B0603020202020204" pitchFamily="34" charset="0"/>
              </a:rPr>
              <a:t>Τέχνη</a:t>
            </a:r>
            <a:r>
              <a:rPr lang="en-US" sz="1700" b="0" strike="noStrike" spc="-1" dirty="0">
                <a:latin typeface="Trebuchet MS" panose="020B0603020202020204" pitchFamily="34" charset="0"/>
              </a:rPr>
              <a:t> και η α</a:t>
            </a:r>
            <a:r>
              <a:rPr lang="en-US" sz="1700" b="0" strike="noStrike" spc="-1" dirty="0" err="1">
                <a:latin typeface="Trebuchet MS" panose="020B0603020202020204" pitchFamily="34" charset="0"/>
              </a:rPr>
              <a:t>ξιο</a:t>
            </a:r>
            <a:r>
              <a:rPr lang="en-US" sz="1700" b="0" strike="noStrike" spc="-1" dirty="0">
                <a:latin typeface="Trebuchet MS" panose="020B0603020202020204" pitchFamily="34" charset="0"/>
              </a:rPr>
              <a:t>ποίησή της στη διδακτική πράξη: Πρόταση διδασκαλίας για τα Θρησκευτικά του Γυμνασίου. </a:t>
            </a:r>
            <a:r>
              <a:rPr lang="en-US" sz="1700" b="0" strike="noStrike" spc="-1" dirty="0" err="1">
                <a:latin typeface="Trebuchet MS" panose="020B0603020202020204" pitchFamily="34" charset="0"/>
              </a:rPr>
              <a:t>Ζητήμ</a:t>
            </a:r>
            <a:r>
              <a:rPr lang="en-US" sz="1700" b="0" strike="noStrike" spc="-1" dirty="0">
                <a:latin typeface="Trebuchet MS" panose="020B0603020202020204" pitchFamily="34" charset="0"/>
              </a:rPr>
              <a:t>ατα Διδακτικής των Θρησκευτικών. </a:t>
            </a:r>
            <a:r>
              <a:rPr lang="en-US" sz="1700" b="0" strike="noStrike" spc="-1" dirty="0" err="1">
                <a:latin typeface="Trebuchet MS" panose="020B0603020202020204" pitchFamily="34" charset="0"/>
              </a:rPr>
              <a:t>Τομ</a:t>
            </a:r>
            <a:r>
              <a:rPr lang="en-US" sz="1700" b="0" strike="noStrike" spc="-1" dirty="0">
                <a:latin typeface="Trebuchet MS" panose="020B0603020202020204" pitchFamily="34" charset="0"/>
              </a:rPr>
              <a:t>. 1 – </a:t>
            </a:r>
            <a:r>
              <a:rPr lang="en-US" sz="1700" b="0" strike="noStrike" spc="-1" dirty="0" err="1">
                <a:latin typeface="Trebuchet MS" panose="020B0603020202020204" pitchFamily="34" charset="0"/>
              </a:rPr>
              <a:t>Πρ</a:t>
            </a:r>
            <a:r>
              <a:rPr lang="en-US" sz="1700" b="0" strike="noStrike" spc="-1" dirty="0">
                <a:latin typeface="Trebuchet MS" panose="020B0603020202020204" pitchFamily="34" charset="0"/>
              </a:rPr>
              <a:t>ακτικά του Πανελληνίου Συνεδρίου Θεολόγων. </a:t>
            </a:r>
            <a:r>
              <a:rPr lang="en-US" sz="1700" b="0" strike="noStrike" spc="-1" dirty="0" err="1">
                <a:latin typeface="Trebuchet MS" panose="020B0603020202020204" pitchFamily="34" charset="0"/>
              </a:rPr>
              <a:t>Δι</a:t>
            </a:r>
            <a:r>
              <a:rPr lang="en-US" sz="1700" b="0" strike="noStrike" spc="-1" dirty="0">
                <a:latin typeface="Trebuchet MS" panose="020B0603020202020204" pitchFamily="34" charset="0"/>
              </a:rPr>
              <a:t>αθέσιμο διαδικτυακά.</a:t>
            </a:r>
            <a:endParaRPr lang="el-GR" sz="1700" b="0" strike="noStrike" spc="-1" dirty="0">
              <a:latin typeface="Trebuchet MS" panose="020B0603020202020204" pitchFamily="34" charset="0"/>
            </a:endParaRPr>
          </a:p>
          <a:p>
            <a:pPr>
              <a:spcBef>
                <a:spcPts val="1001"/>
              </a:spcBef>
            </a:pPr>
            <a:r>
              <a:rPr lang="el-GR" sz="1700" dirty="0">
                <a:latin typeface="Trebuchet MS" panose="020B0603020202020204" pitchFamily="34" charset="0"/>
              </a:rPr>
              <a:t>Κόκκος, Α. (2010). «</a:t>
            </a:r>
            <a:r>
              <a:rPr lang="el-GR" sz="1700" dirty="0" err="1">
                <a:latin typeface="Trebuchet MS" panose="020B0603020202020204" pitchFamily="34" charset="0"/>
              </a:rPr>
              <a:t>Μετασχηματίζουσα</a:t>
            </a:r>
            <a:r>
              <a:rPr lang="el-GR" sz="1700" dirty="0">
                <a:latin typeface="Trebuchet MS" panose="020B0603020202020204" pitchFamily="34" charset="0"/>
              </a:rPr>
              <a:t> μάθηση μέσα από την αισθητική εμπειρία: Θεωρητικό πλαίσιο και μέθοδος εφαρμογής», </a:t>
            </a:r>
            <a:r>
              <a:rPr lang="el-GR" sz="1700" i="1" dirty="0">
                <a:latin typeface="Trebuchet MS" panose="020B0603020202020204" pitchFamily="34" charset="0"/>
              </a:rPr>
              <a:t>Εκπαίδευση Ενηλίκων</a:t>
            </a:r>
            <a:r>
              <a:rPr lang="el-GR" sz="1700" dirty="0">
                <a:latin typeface="Trebuchet MS" panose="020B0603020202020204" pitchFamily="34" charset="0"/>
              </a:rPr>
              <a:t>, </a:t>
            </a:r>
            <a:r>
              <a:rPr lang="el-GR" sz="1700" i="1" dirty="0">
                <a:latin typeface="Trebuchet MS" panose="020B0603020202020204" pitchFamily="34" charset="0"/>
              </a:rPr>
              <a:t>19,</a:t>
            </a:r>
            <a:r>
              <a:rPr lang="el-GR" sz="1700" dirty="0">
                <a:latin typeface="Trebuchet MS" panose="020B0603020202020204" pitchFamily="34" charset="0"/>
              </a:rPr>
              <a:t> 9-13.</a:t>
            </a:r>
          </a:p>
          <a:p>
            <a:pPr>
              <a:lnSpc>
                <a:spcPct val="100000"/>
              </a:lnSpc>
              <a:spcBef>
                <a:spcPts val="1001"/>
              </a:spcBef>
            </a:pPr>
            <a:r>
              <a:rPr lang="el-GR" sz="1700" dirty="0">
                <a:latin typeface="Trebuchet MS" panose="020B0603020202020204" pitchFamily="34" charset="0"/>
              </a:rPr>
              <a:t>Κόκκος, Α.(2011). </a:t>
            </a:r>
            <a:r>
              <a:rPr lang="el-GR" sz="1700" i="1" dirty="0">
                <a:latin typeface="Trebuchet MS" panose="020B0603020202020204" pitchFamily="34" charset="0"/>
              </a:rPr>
              <a:t>Εκπαίδευση μέσα από τις Τέχνες, </a:t>
            </a:r>
            <a:r>
              <a:rPr lang="el-GR" sz="1700" dirty="0">
                <a:latin typeface="Trebuchet MS" panose="020B0603020202020204" pitchFamily="34" charset="0"/>
              </a:rPr>
              <a:t>Αθήνα: Μεταίχμιο. </a:t>
            </a:r>
          </a:p>
          <a:p>
            <a:pPr>
              <a:spcBef>
                <a:spcPts val="1001"/>
              </a:spcBef>
            </a:pPr>
            <a:r>
              <a:rPr lang="en-US" sz="1700" spc="-1" dirty="0">
                <a:latin typeface="Trebuchet MS" panose="020B0603020202020204" pitchFamily="34" charset="0"/>
              </a:rPr>
              <a:t>Μα</a:t>
            </a:r>
            <a:r>
              <a:rPr lang="en-US" sz="1700" spc="-1" dirty="0" err="1">
                <a:latin typeface="Trebuchet MS" panose="020B0603020202020204" pitchFamily="34" charset="0"/>
              </a:rPr>
              <a:t>τσ</a:t>
            </a:r>
            <a:r>
              <a:rPr lang="en-US" sz="1700" spc="-1" dirty="0">
                <a:latin typeface="Trebuchet MS" panose="020B0603020202020204" pitchFamily="34" charset="0"/>
              </a:rPr>
              <a:t>αγγούρας, Η. (1998). </a:t>
            </a:r>
            <a:r>
              <a:rPr lang="en-US" sz="1700" i="1" spc="-1" dirty="0" err="1">
                <a:latin typeface="Trebuchet MS" panose="020B0603020202020204" pitchFamily="34" charset="0"/>
              </a:rPr>
              <a:t>Στρ</a:t>
            </a:r>
            <a:r>
              <a:rPr lang="en-US" sz="1700" i="1" spc="-1" dirty="0">
                <a:latin typeface="Trebuchet MS" panose="020B0603020202020204" pitchFamily="34" charset="0"/>
              </a:rPr>
              <a:t>ατηγικές διδασκαλίας: από την πληροφόρηση στην κριτική σκέψη. </a:t>
            </a:r>
            <a:r>
              <a:rPr lang="en-US" sz="1700" spc="-1" dirty="0" err="1">
                <a:latin typeface="Trebuchet MS" panose="020B0603020202020204" pitchFamily="34" charset="0"/>
              </a:rPr>
              <a:t>Αθήν</a:t>
            </a:r>
            <a:r>
              <a:rPr lang="en-US" sz="1700" spc="-1" dirty="0">
                <a:latin typeface="Trebuchet MS" panose="020B0603020202020204" pitchFamily="34" charset="0"/>
              </a:rPr>
              <a:t>α: Gutenberg.</a:t>
            </a:r>
            <a:endParaRPr lang="el-GR" sz="1700" spc="-1" dirty="0">
              <a:latin typeface="Trebuchet MS" panose="020B0603020202020204" pitchFamily="34" charset="0"/>
            </a:endParaRPr>
          </a:p>
          <a:p>
            <a:pPr>
              <a:lnSpc>
                <a:spcPct val="100000"/>
              </a:lnSpc>
              <a:spcBef>
                <a:spcPts val="1001"/>
              </a:spcBef>
            </a:pPr>
            <a:r>
              <a:rPr lang="el-GR" sz="1700" spc="-1" dirty="0">
                <a:latin typeface="Trebuchet MS" panose="020B0603020202020204" pitchFamily="34" charset="0"/>
              </a:rPr>
              <a:t>Ξυλά Ε. (2015). Εκπαίδευση μέσα από την τέχνη. Παρουσίαση σε </a:t>
            </a:r>
            <a:r>
              <a:rPr lang="en-US" sz="1700" spc="-1" dirty="0" err="1">
                <a:latin typeface="Trebuchet MS" panose="020B0603020202020204" pitchFamily="34" charset="0"/>
              </a:rPr>
              <a:t>slideshare</a:t>
            </a:r>
            <a:r>
              <a:rPr lang="en-US" sz="1700" spc="-1" dirty="0">
                <a:latin typeface="Trebuchet MS" panose="020B0603020202020204" pitchFamily="34" charset="0"/>
              </a:rPr>
              <a:t>. </a:t>
            </a:r>
            <a:r>
              <a:rPr lang="el-GR" sz="1700" spc="-1" dirty="0">
                <a:latin typeface="Trebuchet MS" panose="020B0603020202020204" pitchFamily="34" charset="0"/>
              </a:rPr>
              <a:t>Ελεύθερη πρόσβαση.</a:t>
            </a:r>
          </a:p>
          <a:p>
            <a:endParaRPr lang="el-GR" sz="1700" dirty="0">
              <a:latin typeface="Trebuchet MS" panose="020B0603020202020204" pitchFamily="34" charset="0"/>
            </a:endParaRPr>
          </a:p>
          <a:p>
            <a:r>
              <a:rPr lang="el-GR" sz="1700" dirty="0">
                <a:latin typeface="Trebuchet MS" panose="020B0603020202020204" pitchFamily="34" charset="0"/>
              </a:rPr>
              <a:t>Παπαδάκης Σ. &amp; Φραγκούλης Σ. (2016). Η αξιοποίηση έργων τέχνης μέσω </a:t>
            </a:r>
            <a:r>
              <a:rPr lang="el-GR" sz="1700" dirty="0" err="1">
                <a:latin typeface="Trebuchet MS" panose="020B0603020202020204" pitchFamily="34" charset="0"/>
              </a:rPr>
              <a:t>ΤΠΕ</a:t>
            </a:r>
            <a:r>
              <a:rPr lang="el-GR" sz="1700" dirty="0">
                <a:latin typeface="Trebuchet MS" panose="020B0603020202020204" pitchFamily="34" charset="0"/>
              </a:rPr>
              <a:t> στην επιμόρφωση των εκπαιδευτικών για την ανάπτυξη της κριτικής σκέψης των μαθητών στη εκπαιδευτική πράξη. </a:t>
            </a:r>
            <a:r>
              <a:rPr lang="el-GR" sz="1700" i="1" dirty="0">
                <a:latin typeface="Trebuchet MS" panose="020B0603020202020204" pitchFamily="34" charset="0"/>
              </a:rPr>
              <a:t>Μάθηση με Τεχνολογίες, 2</a:t>
            </a:r>
            <a:r>
              <a:rPr lang="el-GR" sz="1700" dirty="0">
                <a:latin typeface="Trebuchet MS" panose="020B0603020202020204" pitchFamily="34" charset="0"/>
              </a:rPr>
              <a:t>, 1-11.</a:t>
            </a:r>
            <a:r>
              <a:rPr lang="en-US" sz="1700" dirty="0">
                <a:latin typeface="Trebuchet MS" panose="020B0603020202020204" pitchFamily="34" charset="0"/>
              </a:rPr>
              <a:t> </a:t>
            </a:r>
            <a:r>
              <a:rPr lang="en-US" sz="1700" dirty="0">
                <a:latin typeface="Trebuchet MS" panose="020B0603020202020204" pitchFamily="34" charset="0"/>
                <a:hlinkClick r:id="rId2">
                  <a:extLst>
                    <a:ext uri="{A12FA001-AC4F-418D-AE19-62706E023703}">
                      <ahyp:hlinkClr xmlns:ahyp="http://schemas.microsoft.com/office/drawing/2018/hyperlinkcolor" val="tx"/>
                    </a:ext>
                  </a:extLst>
                </a:hlinkClick>
              </a:rPr>
              <a:t>https://</a:t>
            </a:r>
            <a:r>
              <a:rPr lang="en-US" sz="1700" dirty="0" err="1">
                <a:latin typeface="Trebuchet MS" panose="020B0603020202020204" pitchFamily="34" charset="0"/>
                <a:hlinkClick r:id="rId2">
                  <a:extLst>
                    <a:ext uri="{A12FA001-AC4F-418D-AE19-62706E023703}">
                      <ahyp:hlinkClr xmlns:ahyp="http://schemas.microsoft.com/office/drawing/2018/hyperlinkcolor" val="tx"/>
                    </a:ext>
                  </a:extLst>
                </a:hlinkClick>
              </a:rPr>
              <a:t>mag.e-diktyo.eu</a:t>
            </a:r>
            <a:r>
              <a:rPr lang="en-US" sz="1700" dirty="0">
                <a:latin typeface="Trebuchet MS" panose="020B0603020202020204" pitchFamily="34" charset="0"/>
                <a:hlinkClick r:id="rId2">
                  <a:extLst>
                    <a:ext uri="{A12FA001-AC4F-418D-AE19-62706E023703}">
                      <ahyp:hlinkClr xmlns:ahyp="http://schemas.microsoft.com/office/drawing/2018/hyperlinkcolor" val="tx"/>
                    </a:ext>
                  </a:extLst>
                </a:hlinkClick>
              </a:rPr>
              <a:t>/i-axiopiisi-ergon-technis-meso-tpe-stin-epimorfosi-ton-ekpedeftikon-gia-tin-anaptyxi-tis-kritikis-skepsis-ton-mathiton-sti-ekpedeftiki-praxi/</a:t>
            </a:r>
            <a:endParaRPr lang="el-GR" sz="1700" dirty="0">
              <a:latin typeface="Trebuchet MS" panose="020B0603020202020204" pitchFamily="34" charset="0"/>
            </a:endParaRPr>
          </a:p>
          <a:p>
            <a:endParaRPr lang="el-GR" sz="1700" dirty="0">
              <a:latin typeface="Trebuchet MS" panose="020B0603020202020204" pitchFamily="34" charset="0"/>
            </a:endParaRPr>
          </a:p>
          <a:p>
            <a:r>
              <a:rPr lang="en-US" sz="1700" dirty="0">
                <a:latin typeface="Trebuchet MS" panose="020B0603020202020204" pitchFamily="34" charset="0"/>
              </a:rPr>
              <a:t>Perkins, D.(1994). </a:t>
            </a:r>
            <a:r>
              <a:rPr lang="en-US" sz="1700" i="1" dirty="0">
                <a:latin typeface="Trebuchet MS" panose="020B0603020202020204" pitchFamily="34" charset="0"/>
              </a:rPr>
              <a:t>The Intelligent Eye: Learning to Think by Looking at Art. </a:t>
            </a:r>
            <a:r>
              <a:rPr lang="en-US" sz="1700" dirty="0">
                <a:latin typeface="Trebuchet MS" panose="020B0603020202020204" pitchFamily="34" charset="0"/>
              </a:rPr>
              <a:t>California, Los Angeles: The Getty Education Institute for the Arts </a:t>
            </a:r>
            <a:endParaRPr lang="el-GR" sz="1700" dirty="0">
              <a:latin typeface="Trebuchet MS" panose="020B0603020202020204" pitchFamily="34" charset="0"/>
            </a:endParaRPr>
          </a:p>
          <a:p>
            <a:endParaRPr lang="el-GR" dirty="0">
              <a:latin typeface="Trebuchet MS" panose="020B0603020202020204" pitchFamily="34" charset="0"/>
            </a:endParaRPr>
          </a:p>
          <a:p>
            <a:pPr>
              <a:lnSpc>
                <a:spcPct val="100000"/>
              </a:lnSpc>
              <a:spcBef>
                <a:spcPts val="1001"/>
              </a:spcBef>
            </a:pPr>
            <a:endParaRPr lang="en-US" sz="2100" b="0" strike="noStrike" spc="-1" dirty="0">
              <a:solidFill>
                <a:srgbClr val="404040"/>
              </a:solidFill>
              <a:latin typeface="Trebuchet MS"/>
            </a:endParaRPr>
          </a:p>
          <a:p>
            <a:pPr>
              <a:lnSpc>
                <a:spcPct val="100000"/>
              </a:lnSpc>
              <a:spcBef>
                <a:spcPts val="1001"/>
              </a:spcBef>
            </a:pPr>
            <a:endParaRPr lang="en-US" sz="2100" b="0" strike="noStrike" spc="-1" dirty="0">
              <a:solidFill>
                <a:srgbClr val="404040"/>
              </a:solidFill>
              <a:latin typeface="Trebuchet MS"/>
            </a:endParaRPr>
          </a:p>
          <a:p>
            <a:pPr>
              <a:lnSpc>
                <a:spcPct val="100000"/>
              </a:lnSpc>
              <a:spcBef>
                <a:spcPts val="1001"/>
              </a:spcBef>
            </a:pPr>
            <a:endParaRPr lang="en-US" sz="2100" b="0" strike="noStrike" spc="-1" dirty="0">
              <a:solidFill>
                <a:srgbClr val="404040"/>
              </a:solidFill>
              <a:latin typeface="Trebuchet MS"/>
            </a:endParaRPr>
          </a:p>
        </p:txBody>
      </p:sp>
    </p:spTree>
    <p:extLst>
      <p:ext uri="{BB962C8B-B14F-4D97-AF65-F5344CB8AC3E}">
        <p14:creationId xmlns:p14="http://schemas.microsoft.com/office/powerpoint/2010/main" val="2700594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F138-08CC-4121-8489-0BF935848994}"/>
              </a:ext>
            </a:extLst>
          </p:cNvPr>
          <p:cNvSpPr>
            <a:spLocks noGrp="1"/>
          </p:cNvSpPr>
          <p:nvPr>
            <p:ph type="title"/>
          </p:nvPr>
        </p:nvSpPr>
        <p:spPr>
          <a:xfrm>
            <a:off x="677160" y="747139"/>
            <a:ext cx="8596440" cy="1994392"/>
          </a:xfrm>
        </p:spPr>
        <p:txBody>
          <a:bodyPr/>
          <a:lstStyle/>
          <a:p>
            <a:pPr algn="ctr"/>
            <a:r>
              <a:rPr lang="en-US" sz="3600" spc="-1" dirty="0">
                <a:solidFill>
                  <a:srgbClr val="33CCFF"/>
                </a:solidFill>
                <a:latin typeface="Trebuchet MS" panose="020B0603020202020204" pitchFamily="34" charset="0"/>
              </a:rPr>
              <a:t>Debate:</a:t>
            </a:r>
            <a:r>
              <a:rPr lang="el-GR" sz="3600" spc="-1" dirty="0">
                <a:solidFill>
                  <a:srgbClr val="33CCFF"/>
                </a:solidFill>
                <a:latin typeface="Trebuchet MS" panose="020B0603020202020204" pitchFamily="34" charset="0"/>
              </a:rPr>
              <a:t> </a:t>
            </a:r>
            <a:r>
              <a:rPr lang="el-GR" sz="3600" i="1" dirty="0">
                <a:solidFill>
                  <a:srgbClr val="33CCFF"/>
                </a:solidFill>
                <a:latin typeface="Trebuchet MS" panose="020B0603020202020204" pitchFamily="34" charset="0"/>
              </a:rPr>
              <a:t>Δημόσια Αντιπαράθεση ή </a:t>
            </a:r>
            <a:r>
              <a:rPr lang="en-US" sz="3600" i="1" spc="-1" dirty="0">
                <a:solidFill>
                  <a:srgbClr val="33CCFF"/>
                </a:solidFill>
                <a:latin typeface="Trebuchet MS" panose="020B0603020202020204" pitchFamily="34" charset="0"/>
              </a:rPr>
              <a:t>Δια</a:t>
            </a:r>
            <a:r>
              <a:rPr lang="en-US" sz="3600" i="1" spc="-1" dirty="0" err="1">
                <a:solidFill>
                  <a:srgbClr val="33CCFF"/>
                </a:solidFill>
                <a:latin typeface="Trebuchet MS" panose="020B0603020202020204" pitchFamily="34" charset="0"/>
              </a:rPr>
              <a:t>λογική</a:t>
            </a:r>
            <a:r>
              <a:rPr lang="en-US" sz="3600" i="1" spc="-1" dirty="0">
                <a:solidFill>
                  <a:srgbClr val="33CCFF"/>
                </a:solidFill>
                <a:latin typeface="Trebuchet MS" panose="020B0603020202020204" pitchFamily="34" charset="0"/>
              </a:rPr>
              <a:t> α</a:t>
            </a:r>
            <a:r>
              <a:rPr lang="en-US" sz="3600" i="1" spc="-1" dirty="0" err="1">
                <a:solidFill>
                  <a:srgbClr val="33CCFF"/>
                </a:solidFill>
                <a:latin typeface="Trebuchet MS" panose="020B0603020202020204" pitchFamily="34" charset="0"/>
              </a:rPr>
              <a:t>ντι</a:t>
            </a:r>
            <a:r>
              <a:rPr lang="en-US" sz="3600" i="1" spc="-1" dirty="0">
                <a:solidFill>
                  <a:srgbClr val="33CCFF"/>
                </a:solidFill>
                <a:latin typeface="Trebuchet MS" panose="020B0603020202020204" pitchFamily="34" charset="0"/>
              </a:rPr>
              <a:t>παράθεσ</a:t>
            </a:r>
            <a:r>
              <a:rPr lang="el-GR" sz="3600" i="1" spc="-1" dirty="0">
                <a:solidFill>
                  <a:srgbClr val="33CCFF"/>
                </a:solidFill>
                <a:latin typeface="Trebuchet MS" panose="020B0603020202020204" pitchFamily="34" charset="0"/>
              </a:rPr>
              <a:t>η ή </a:t>
            </a:r>
            <a:br>
              <a:rPr lang="el-GR" sz="3600" i="1" spc="-1" dirty="0">
                <a:solidFill>
                  <a:srgbClr val="33CCFF"/>
                </a:solidFill>
                <a:latin typeface="Trebuchet MS" panose="020B0603020202020204" pitchFamily="34" charset="0"/>
              </a:rPr>
            </a:br>
            <a:r>
              <a:rPr lang="el-GR" sz="3600" i="1" dirty="0">
                <a:solidFill>
                  <a:srgbClr val="33CCFF"/>
                </a:solidFill>
                <a:latin typeface="Trebuchet MS" panose="020B0603020202020204" pitchFamily="34" charset="0"/>
              </a:rPr>
              <a:t>Συναγωνισμός Επιχειρηματολογίας</a:t>
            </a:r>
            <a:br>
              <a:rPr lang="en-US" sz="3600" i="1" spc="-1" dirty="0">
                <a:solidFill>
                  <a:srgbClr val="33CCFF"/>
                </a:solidFill>
                <a:latin typeface="Trebuchet MS" panose="020B0603020202020204" pitchFamily="34" charset="0"/>
              </a:rPr>
            </a:br>
            <a:endParaRPr lang="el-GR" sz="3600" dirty="0">
              <a:latin typeface="Trebuchet MS" panose="020B0603020202020204" pitchFamily="34" charset="0"/>
            </a:endParaRPr>
          </a:p>
        </p:txBody>
      </p:sp>
      <p:sp>
        <p:nvSpPr>
          <p:cNvPr id="3" name="Subtitle 2">
            <a:extLst>
              <a:ext uri="{FF2B5EF4-FFF2-40B4-BE49-F238E27FC236}">
                <a16:creationId xmlns:a16="http://schemas.microsoft.com/office/drawing/2014/main" id="{BE2CA20B-0E38-46C7-9EBA-2BDC4FD044A0}"/>
              </a:ext>
            </a:extLst>
          </p:cNvPr>
          <p:cNvSpPr>
            <a:spLocks noGrp="1"/>
          </p:cNvSpPr>
          <p:nvPr>
            <p:ph type="subTitle"/>
          </p:nvPr>
        </p:nvSpPr>
        <p:spPr>
          <a:xfrm>
            <a:off x="1591560" y="2691684"/>
            <a:ext cx="9085026" cy="2034861"/>
          </a:xfrm>
        </p:spPr>
        <p:txBody>
          <a:bodyPr/>
          <a:lstStyle/>
          <a:p>
            <a:r>
              <a:rPr lang="el-GR" sz="2800" dirty="0">
                <a:latin typeface="Trebuchet MS" panose="020B0603020202020204" pitchFamily="34" charset="0"/>
              </a:rPr>
              <a:t>Μας είναι γνωστό από την εφαρμογή του στον πολιτικό στίβο, αλλά μπορεί να αποτελέσει μια ενδιαφέρουσα για τους μαθητές διδακτική πρακτική.</a:t>
            </a:r>
          </a:p>
          <a:p>
            <a:r>
              <a:rPr lang="el-GR" sz="2800" dirty="0">
                <a:latin typeface="Trebuchet MS" panose="020B0603020202020204" pitchFamily="34" charset="0"/>
              </a:rPr>
              <a:t>Είναι μια ‘αναμέτρηση’ επιχειρημάτων και πειθούς</a:t>
            </a:r>
          </a:p>
        </p:txBody>
      </p:sp>
    </p:spTree>
    <p:extLst>
      <p:ext uri="{BB962C8B-B14F-4D97-AF65-F5344CB8AC3E}">
        <p14:creationId xmlns:p14="http://schemas.microsoft.com/office/powerpoint/2010/main" val="295177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extShape 1"/>
          <p:cNvSpPr txBox="1"/>
          <p:nvPr/>
        </p:nvSpPr>
        <p:spPr>
          <a:xfrm>
            <a:off x="677160" y="609480"/>
            <a:ext cx="9883516" cy="910227"/>
          </a:xfrm>
          <a:prstGeom prst="rect">
            <a:avLst/>
          </a:prstGeom>
          <a:noFill/>
          <a:ln>
            <a:noFill/>
          </a:ln>
        </p:spPr>
        <p:txBody>
          <a:bodyPr>
            <a:noAutofit/>
          </a:bodyPr>
          <a:lstStyle/>
          <a:p>
            <a:pPr algn="ctr">
              <a:lnSpc>
                <a:spcPct val="100000"/>
              </a:lnSpc>
            </a:pPr>
            <a:r>
              <a:rPr lang="en-US" sz="2800" b="0" strike="noStrike" spc="-1" dirty="0">
                <a:solidFill>
                  <a:srgbClr val="33CCFF"/>
                </a:solidFill>
              </a:rPr>
              <a:t>Debate</a:t>
            </a:r>
            <a:r>
              <a:rPr lang="el-GR" sz="2800" b="0" strike="noStrike" spc="-1" dirty="0">
                <a:solidFill>
                  <a:srgbClr val="33CCFF"/>
                </a:solidFill>
              </a:rPr>
              <a:t>: Εννοιολογικές διασαφήσεις</a:t>
            </a:r>
            <a:endParaRPr lang="en-US" sz="2800" b="0" i="1" strike="noStrike" spc="-1" dirty="0">
              <a:solidFill>
                <a:srgbClr val="33CCFF"/>
              </a:solidFill>
            </a:endParaRPr>
          </a:p>
        </p:txBody>
      </p:sp>
      <p:sp>
        <p:nvSpPr>
          <p:cNvPr id="287" name="TextShape 2"/>
          <p:cNvSpPr txBox="1"/>
          <p:nvPr/>
        </p:nvSpPr>
        <p:spPr>
          <a:xfrm>
            <a:off x="677160" y="1828800"/>
            <a:ext cx="9594720" cy="4695840"/>
          </a:xfrm>
          <a:prstGeom prst="rect">
            <a:avLst/>
          </a:prstGeom>
          <a:noFill/>
          <a:ln>
            <a:noFill/>
          </a:ln>
        </p:spPr>
        <p:txBody>
          <a:bodyPr>
            <a:noAutofit/>
          </a:bodyPr>
          <a:lstStyle/>
          <a:p>
            <a:pPr marL="343080" indent="-342720">
              <a:lnSpc>
                <a:spcPct val="100000"/>
              </a:lnSpc>
              <a:spcBef>
                <a:spcPts val="1001"/>
              </a:spcBef>
              <a:buClr>
                <a:srgbClr val="4F81BD"/>
              </a:buClr>
              <a:buSzPct val="80000"/>
              <a:buFont typeface="Wingdings 3" charset="2"/>
              <a:buChar char=""/>
            </a:pPr>
            <a:r>
              <a:rPr lang="en-US" sz="2400" b="0" strike="noStrike" spc="-1" dirty="0">
                <a:solidFill>
                  <a:srgbClr val="404040"/>
                </a:solidFill>
                <a:latin typeface="Trebuchet MS"/>
              </a:rPr>
              <a:t>Η </a:t>
            </a:r>
            <a:r>
              <a:rPr lang="en-US" sz="2400" b="0" strike="noStrike" spc="-1" dirty="0" err="1">
                <a:solidFill>
                  <a:srgbClr val="404040"/>
                </a:solidFill>
                <a:latin typeface="Trebuchet MS"/>
              </a:rPr>
              <a:t>τεχνική</a:t>
            </a:r>
            <a:r>
              <a:rPr lang="en-US" sz="2400" b="0" strike="noStrike" spc="-1" dirty="0">
                <a:solidFill>
                  <a:srgbClr val="404040"/>
                </a:solidFill>
                <a:latin typeface="Trebuchet MS"/>
              </a:rPr>
              <a:t> </a:t>
            </a:r>
            <a:r>
              <a:rPr lang="en-US" sz="2400" b="0" strike="noStrike" spc="-1" dirty="0" err="1">
                <a:solidFill>
                  <a:srgbClr val="404040"/>
                </a:solidFill>
                <a:latin typeface="Trebuchet MS"/>
              </a:rPr>
              <a:t>διδ</a:t>
            </a:r>
            <a:r>
              <a:rPr lang="en-US" sz="2400" b="0" strike="noStrike" spc="-1" dirty="0">
                <a:solidFill>
                  <a:srgbClr val="404040"/>
                </a:solidFill>
                <a:latin typeface="Trebuchet MS"/>
              </a:rPr>
              <a:t>ασκαλίας των αντιτιθέμενων απόψεων (debate), συμβάλλει στη δυνατότητα ανάπτυξης επιχειρημάτων από τους εκπαιδευόμενους. </a:t>
            </a:r>
            <a:r>
              <a:rPr lang="en-US" sz="2400" b="0" strike="noStrike" spc="-1" dirty="0" err="1">
                <a:solidFill>
                  <a:srgbClr val="404040"/>
                </a:solidFill>
                <a:latin typeface="Trebuchet MS"/>
              </a:rPr>
              <a:t>Συνήθως</a:t>
            </a:r>
            <a:r>
              <a:rPr lang="en-US" sz="2400" b="0" strike="noStrike" spc="-1" dirty="0">
                <a:solidFill>
                  <a:srgbClr val="404040"/>
                </a:solidFill>
                <a:latin typeface="Trebuchet MS"/>
              </a:rPr>
              <a:t>, </a:t>
            </a:r>
            <a:r>
              <a:rPr lang="en-US" sz="2400" b="0" strike="noStrike" spc="-1" dirty="0" err="1">
                <a:solidFill>
                  <a:srgbClr val="404040"/>
                </a:solidFill>
                <a:latin typeface="Trebuchet MS"/>
              </a:rPr>
              <a:t>οι</a:t>
            </a:r>
            <a:r>
              <a:rPr lang="en-US" sz="2400" b="0" strike="noStrike" spc="-1" dirty="0">
                <a:solidFill>
                  <a:srgbClr val="404040"/>
                </a:solidFill>
                <a:latin typeface="Trebuchet MS"/>
              </a:rPr>
              <a:t> μα</a:t>
            </a:r>
            <a:r>
              <a:rPr lang="en-US" sz="2400" b="0" strike="noStrike" spc="-1" dirty="0" err="1">
                <a:solidFill>
                  <a:srgbClr val="404040"/>
                </a:solidFill>
                <a:latin typeface="Trebuchet MS"/>
              </a:rPr>
              <a:t>θητές</a:t>
            </a:r>
            <a:r>
              <a:rPr lang="en-US" sz="2400" b="0" strike="noStrike" spc="-1" dirty="0">
                <a:solidFill>
                  <a:srgbClr val="404040"/>
                </a:solidFill>
                <a:latin typeface="Trebuchet MS"/>
              </a:rPr>
              <a:t> </a:t>
            </a:r>
            <a:r>
              <a:rPr lang="en-US" sz="2400" b="0" strike="noStrike" spc="-1" dirty="0" err="1">
                <a:solidFill>
                  <a:srgbClr val="404040"/>
                </a:solidFill>
                <a:latin typeface="Trebuchet MS"/>
              </a:rPr>
              <a:t>χωρίζοντ</a:t>
            </a:r>
            <a:r>
              <a:rPr lang="en-US" sz="2400" b="0" strike="noStrike" spc="-1" dirty="0">
                <a:solidFill>
                  <a:srgbClr val="404040"/>
                </a:solidFill>
                <a:latin typeface="Trebuchet MS"/>
              </a:rPr>
              <a:t>αι σε δύο ομάδες οι οποίες θα πρέπει να υπερασπιστούν δύο αντίθετες θέσεις ή απόψεις. </a:t>
            </a:r>
            <a:r>
              <a:rPr lang="en-US" sz="2400" b="0" strike="noStrike" spc="-1" dirty="0" err="1">
                <a:solidFill>
                  <a:srgbClr val="404040"/>
                </a:solidFill>
                <a:latin typeface="Trebuchet MS"/>
              </a:rPr>
              <a:t>Συμ</a:t>
            </a:r>
            <a:r>
              <a:rPr lang="en-US" sz="2400" b="0" strike="noStrike" spc="-1" dirty="0">
                <a:solidFill>
                  <a:srgbClr val="404040"/>
                </a:solidFill>
                <a:latin typeface="Trebuchet MS"/>
              </a:rPr>
              <a:t>βάλλει στην ανάπτυξη της κριτικής σκέψης.</a:t>
            </a:r>
          </a:p>
          <a:p>
            <a:pPr>
              <a:lnSpc>
                <a:spcPct val="100000"/>
              </a:lnSpc>
              <a:spcBef>
                <a:spcPts val="1001"/>
              </a:spcBef>
            </a:pPr>
            <a:endParaRPr lang="en-US" sz="2400" b="0" strike="noStrike" spc="-1" dirty="0">
              <a:solidFill>
                <a:srgbClr val="404040"/>
              </a:solidFill>
              <a:latin typeface="Trebuchet MS"/>
            </a:endParaRPr>
          </a:p>
          <a:p>
            <a:pPr marL="343080" indent="-342720">
              <a:lnSpc>
                <a:spcPct val="100000"/>
              </a:lnSpc>
              <a:spcBef>
                <a:spcPts val="1001"/>
              </a:spcBef>
              <a:buClr>
                <a:srgbClr val="4F81BD"/>
              </a:buClr>
              <a:buSzPct val="80000"/>
              <a:buFont typeface="Wingdings 3" charset="2"/>
              <a:buChar char=""/>
            </a:pPr>
            <a:r>
              <a:rPr lang="en-US" sz="2400" b="0" strike="noStrike" spc="-1" dirty="0" err="1">
                <a:solidFill>
                  <a:srgbClr val="404040"/>
                </a:solidFill>
                <a:latin typeface="Trebuchet MS"/>
              </a:rPr>
              <a:t>Το</a:t>
            </a:r>
            <a:r>
              <a:rPr lang="en-US" sz="2400" b="0" strike="noStrike" spc="-1" dirty="0">
                <a:solidFill>
                  <a:srgbClr val="404040"/>
                </a:solidFill>
                <a:latin typeface="Trebuchet MS"/>
              </a:rPr>
              <a:t> </a:t>
            </a:r>
            <a:r>
              <a:rPr lang="en-US" sz="2400" b="0" strike="noStrike" spc="-1" dirty="0" err="1">
                <a:solidFill>
                  <a:srgbClr val="404040"/>
                </a:solidFill>
                <a:latin typeface="Trebuchet MS"/>
              </a:rPr>
              <a:t>κριτικά</a:t>
            </a:r>
            <a:r>
              <a:rPr lang="en-US" sz="2400" b="0" strike="noStrike" spc="-1" dirty="0">
                <a:solidFill>
                  <a:srgbClr val="404040"/>
                </a:solidFill>
                <a:latin typeface="Trebuchet MS"/>
              </a:rPr>
              <a:t> </a:t>
            </a:r>
            <a:r>
              <a:rPr lang="en-US" sz="2400" b="0" strike="noStrike" spc="-1" dirty="0" err="1">
                <a:solidFill>
                  <a:srgbClr val="404040"/>
                </a:solidFill>
                <a:latin typeface="Trebuchet MS"/>
              </a:rPr>
              <a:t>σκε</a:t>
            </a:r>
            <a:r>
              <a:rPr lang="en-US" sz="2400" b="0" strike="noStrike" spc="-1" dirty="0">
                <a:solidFill>
                  <a:srgbClr val="404040"/>
                </a:solidFill>
                <a:latin typeface="Trebuchet MS"/>
              </a:rPr>
              <a:t>πτόμενο άτομο μπορεί να αποστασιοποιηθεί προσωρινά από τις προσωπικές τους πεποιθήσεις και προκαταλήψεις, να εξετάσει τα πραγματικά και λογικά στοιχεία, τα οποία ερμηνεύουν πληροφορίες και σχέσεις, και να αναζητήσει τις παραδοχές κάθε άποψης και τη θεώρηση των πραγμάτων από διαφορετική πλευρά (Ματσαγγούρας, 1998).</a:t>
            </a:r>
          </a:p>
          <a:p>
            <a:pPr>
              <a:lnSpc>
                <a:spcPct val="100000"/>
              </a:lnSpc>
              <a:spcBef>
                <a:spcPts val="1001"/>
              </a:spcBef>
            </a:pPr>
            <a:endParaRPr lang="en-US" sz="2400" b="0" strike="noStrike" spc="-1" dirty="0">
              <a:solidFill>
                <a:srgbClr val="404040"/>
              </a:solidFill>
              <a:latin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01D0-3A27-4486-8EE1-E4B92A9BEE34}"/>
              </a:ext>
            </a:extLst>
          </p:cNvPr>
          <p:cNvSpPr>
            <a:spLocks noGrp="1"/>
          </p:cNvSpPr>
          <p:nvPr>
            <p:ph type="title"/>
          </p:nvPr>
        </p:nvSpPr>
        <p:spPr>
          <a:xfrm>
            <a:off x="677160" y="837127"/>
            <a:ext cx="8596440" cy="826162"/>
          </a:xfrm>
        </p:spPr>
        <p:txBody>
          <a:bodyPr/>
          <a:lstStyle/>
          <a:p>
            <a:pPr algn="ctr"/>
            <a:br>
              <a:rPr lang="el-GR" spc="-1" dirty="0">
                <a:solidFill>
                  <a:srgbClr val="4BACC6"/>
                </a:solidFill>
                <a:latin typeface="Trebuchet MS"/>
              </a:rPr>
            </a:br>
            <a:r>
              <a:rPr lang="el-GR" spc="-1" dirty="0">
                <a:solidFill>
                  <a:srgbClr val="4BACC6"/>
                </a:solidFill>
                <a:latin typeface="Trebuchet MS"/>
              </a:rPr>
              <a:t>Διαδικασία</a:t>
            </a:r>
            <a:br>
              <a:rPr lang="en-US" spc="-1" dirty="0">
                <a:solidFill>
                  <a:srgbClr val="000000"/>
                </a:solidFill>
                <a:latin typeface="Trebuchet MS"/>
              </a:rPr>
            </a:br>
            <a:endParaRPr lang="el-GR" dirty="0">
              <a:solidFill>
                <a:srgbClr val="00B0F0"/>
              </a:solidFill>
            </a:endParaRPr>
          </a:p>
        </p:txBody>
      </p:sp>
      <p:sp>
        <p:nvSpPr>
          <p:cNvPr id="3" name="Subtitle 2">
            <a:extLst>
              <a:ext uri="{FF2B5EF4-FFF2-40B4-BE49-F238E27FC236}">
                <a16:creationId xmlns:a16="http://schemas.microsoft.com/office/drawing/2014/main" id="{D80A3843-1811-4D03-893F-C223BCD2CBB0}"/>
              </a:ext>
            </a:extLst>
          </p:cNvPr>
          <p:cNvSpPr>
            <a:spLocks noGrp="1"/>
          </p:cNvSpPr>
          <p:nvPr>
            <p:ph type="subTitle"/>
          </p:nvPr>
        </p:nvSpPr>
        <p:spPr>
          <a:xfrm>
            <a:off x="677160" y="2057494"/>
            <a:ext cx="9497150" cy="4221669"/>
          </a:xfrm>
        </p:spPr>
        <p:txBody>
          <a:bodyPr/>
          <a:lstStyle/>
          <a:p>
            <a:r>
              <a:rPr lang="el-GR" sz="2400" dirty="0">
                <a:latin typeface="Trebuchet MS" panose="020B0603020202020204" pitchFamily="34" charset="0"/>
              </a:rPr>
              <a:t>Υπάρχουν αρκετές παραλλαγές στη δόμηση μιας διαδικασίας </a:t>
            </a:r>
            <a:r>
              <a:rPr lang="el-GR" sz="2400" dirty="0" err="1">
                <a:latin typeface="Trebuchet MS" panose="020B0603020202020204" pitchFamily="34" charset="0"/>
              </a:rPr>
              <a:t>debate</a:t>
            </a:r>
            <a:r>
              <a:rPr lang="el-GR" sz="2400" dirty="0">
                <a:latin typeface="Trebuchet MS" panose="020B0603020202020204" pitchFamily="34" charset="0"/>
              </a:rPr>
              <a:t> στην τάξη:</a:t>
            </a:r>
          </a:p>
          <a:p>
            <a:pPr marL="0" indent="0">
              <a:buNone/>
            </a:pPr>
            <a:r>
              <a:rPr lang="el-GR" sz="2400" dirty="0">
                <a:latin typeface="Trebuchet MS" panose="020B0603020202020204" pitchFamily="34" charset="0"/>
              </a:rPr>
              <a:t> Επιλογή του θέματος</a:t>
            </a:r>
          </a:p>
          <a:p>
            <a:pPr marL="0" indent="0">
              <a:buNone/>
            </a:pPr>
            <a:r>
              <a:rPr lang="el-GR" sz="2400" dirty="0">
                <a:latin typeface="Trebuchet MS" panose="020B0603020202020204" pitchFamily="34" charset="0"/>
              </a:rPr>
              <a:t> Προβληματική</a:t>
            </a:r>
          </a:p>
          <a:p>
            <a:pPr marL="0" indent="0">
              <a:buNone/>
            </a:pPr>
            <a:r>
              <a:rPr lang="el-GR" sz="2400" dirty="0">
                <a:latin typeface="Trebuchet MS" panose="020B0603020202020204" pitchFamily="34" charset="0"/>
              </a:rPr>
              <a:t> Ομάδες (υπέρ, κατά, κοινό)</a:t>
            </a:r>
          </a:p>
          <a:p>
            <a:pPr marL="0" indent="0">
              <a:buNone/>
            </a:pPr>
            <a:r>
              <a:rPr lang="el-GR" sz="2400" dirty="0">
                <a:latin typeface="Trebuchet MS" panose="020B0603020202020204" pitchFamily="34" charset="0"/>
              </a:rPr>
              <a:t> Μελέτη του θέματος (υλικό προς μελέτη, προκαθορισμένος χρόνος)</a:t>
            </a:r>
          </a:p>
          <a:p>
            <a:pPr marL="0" indent="0">
              <a:buNone/>
            </a:pPr>
            <a:r>
              <a:rPr lang="el-GR" sz="2400" dirty="0">
                <a:latin typeface="Trebuchet MS" panose="020B0603020202020204" pitchFamily="34" charset="0"/>
              </a:rPr>
              <a:t> Αντιπαράθεση (με προκαθορισμένο ή όχι χρόνο για την ανάπτυξη των επιχειρημάτων)</a:t>
            </a:r>
          </a:p>
          <a:p>
            <a:pPr marL="0" indent="0">
              <a:buNone/>
            </a:pPr>
            <a:r>
              <a:rPr lang="el-GR" sz="2400" dirty="0">
                <a:latin typeface="Trebuchet MS" panose="020B0603020202020204" pitchFamily="34" charset="0"/>
              </a:rPr>
              <a:t> Ερωτήματα</a:t>
            </a:r>
          </a:p>
          <a:p>
            <a:pPr marL="0" indent="0">
              <a:buNone/>
            </a:pPr>
            <a:r>
              <a:rPr lang="el-GR" sz="2400" dirty="0">
                <a:latin typeface="Trebuchet MS" panose="020B0603020202020204" pitchFamily="34" charset="0"/>
              </a:rPr>
              <a:t> Συζήτηση - συμπεράσματα</a:t>
            </a:r>
          </a:p>
        </p:txBody>
      </p:sp>
    </p:spTree>
    <p:extLst>
      <p:ext uri="{BB962C8B-B14F-4D97-AF65-F5344CB8AC3E}">
        <p14:creationId xmlns:p14="http://schemas.microsoft.com/office/powerpoint/2010/main" val="54998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extShape 1"/>
          <p:cNvSpPr txBox="1"/>
          <p:nvPr/>
        </p:nvSpPr>
        <p:spPr>
          <a:xfrm>
            <a:off x="677160" y="609480"/>
            <a:ext cx="9378720" cy="802800"/>
          </a:xfrm>
          <a:prstGeom prst="rect">
            <a:avLst/>
          </a:prstGeom>
          <a:noFill/>
          <a:ln>
            <a:noFill/>
          </a:ln>
        </p:spPr>
        <p:txBody>
          <a:bodyPr>
            <a:normAutofit fontScale="90500"/>
          </a:bodyPr>
          <a:lstStyle/>
          <a:p>
            <a:pPr>
              <a:lnSpc>
                <a:spcPct val="100000"/>
              </a:lnSpc>
            </a:pPr>
            <a:r>
              <a:rPr lang="en-US" sz="3600" b="0" strike="noStrike" spc="-1" dirty="0" err="1">
                <a:solidFill>
                  <a:srgbClr val="4BACC6"/>
                </a:solidFill>
                <a:latin typeface="Trebuchet MS"/>
              </a:rPr>
              <a:t>Εφ</a:t>
            </a:r>
            <a:r>
              <a:rPr lang="en-US" sz="3600" b="0" strike="noStrike" spc="-1" dirty="0">
                <a:solidFill>
                  <a:srgbClr val="4BACC6"/>
                </a:solidFill>
                <a:latin typeface="Trebuchet MS"/>
              </a:rPr>
              <a:t>αρμογή-στάδια της διαλογικής αντιπαράθεσης</a:t>
            </a:r>
            <a:endParaRPr lang="en-US" sz="3600" b="0" strike="noStrike" spc="-1" dirty="0">
              <a:solidFill>
                <a:srgbClr val="000000"/>
              </a:solidFill>
              <a:latin typeface="Trebuchet MS"/>
            </a:endParaRPr>
          </a:p>
        </p:txBody>
      </p:sp>
      <p:sp>
        <p:nvSpPr>
          <p:cNvPr id="289" name="TextShape 2"/>
          <p:cNvSpPr txBox="1"/>
          <p:nvPr/>
        </p:nvSpPr>
        <p:spPr>
          <a:xfrm>
            <a:off x="677160" y="1484640"/>
            <a:ext cx="9162720" cy="4968360"/>
          </a:xfrm>
          <a:prstGeom prst="rect">
            <a:avLst/>
          </a:prstGeom>
          <a:noFill/>
          <a:ln>
            <a:noFill/>
          </a:ln>
        </p:spPr>
        <p:txBody>
          <a:bodyPr>
            <a:normAutofit fontScale="94000"/>
          </a:bodyPr>
          <a:lstStyle/>
          <a:p>
            <a:pPr marL="343080" indent="-342720">
              <a:lnSpc>
                <a:spcPct val="100000"/>
              </a:lnSpc>
              <a:spcBef>
                <a:spcPts val="1001"/>
              </a:spcBef>
              <a:buClr>
                <a:srgbClr val="4F81BD"/>
              </a:buClr>
              <a:buSzPct val="80000"/>
              <a:buFont typeface="Wingdings 3" charset="2"/>
              <a:buChar char=""/>
            </a:pPr>
            <a:r>
              <a:rPr lang="en-US" sz="2400" b="0" strike="noStrike" spc="-1" dirty="0" err="1">
                <a:solidFill>
                  <a:srgbClr val="404040"/>
                </a:solidFill>
                <a:latin typeface="Trebuchet MS"/>
              </a:rPr>
              <a:t>Θέμ</a:t>
            </a:r>
            <a:r>
              <a:rPr lang="en-US" sz="2400" b="0" strike="noStrike" spc="-1" dirty="0">
                <a:solidFill>
                  <a:srgbClr val="404040"/>
                </a:solidFill>
                <a:latin typeface="Trebuchet MS"/>
              </a:rPr>
              <a:t>α από τα άμεσα ενδιαφέροντα των μαθητών που να προσφέρεται για επιχειρηματολογία και προφορική παρουσίαση.</a:t>
            </a:r>
          </a:p>
          <a:p>
            <a:pPr marL="343080" indent="-342720">
              <a:lnSpc>
                <a:spcPct val="100000"/>
              </a:lnSpc>
              <a:spcBef>
                <a:spcPts val="1001"/>
              </a:spcBef>
              <a:buClr>
                <a:srgbClr val="4F81BD"/>
              </a:buClr>
              <a:buSzPct val="80000"/>
              <a:buFont typeface="Wingdings 3" charset="2"/>
              <a:buChar char=""/>
            </a:pPr>
            <a:r>
              <a:rPr lang="en-US" sz="2400" b="0" strike="noStrike" spc="-1" dirty="0" err="1">
                <a:solidFill>
                  <a:srgbClr val="404040"/>
                </a:solidFill>
                <a:latin typeface="Trebuchet MS"/>
              </a:rPr>
              <a:t>Χωρισμός</a:t>
            </a:r>
            <a:r>
              <a:rPr lang="en-US" sz="2400" b="0" strike="noStrike" spc="-1" dirty="0">
                <a:solidFill>
                  <a:srgbClr val="404040"/>
                </a:solidFill>
                <a:latin typeface="Trebuchet MS"/>
              </a:rPr>
              <a:t> </a:t>
            </a:r>
            <a:r>
              <a:rPr lang="en-US" sz="2400" b="0" strike="noStrike" spc="-1" dirty="0" err="1">
                <a:solidFill>
                  <a:srgbClr val="404040"/>
                </a:solidFill>
                <a:latin typeface="Trebuchet MS"/>
              </a:rPr>
              <a:t>της</a:t>
            </a:r>
            <a:r>
              <a:rPr lang="en-US" sz="2400" b="0" strike="noStrike" spc="-1" dirty="0">
                <a:solidFill>
                  <a:srgbClr val="404040"/>
                </a:solidFill>
                <a:latin typeface="Trebuchet MS"/>
              </a:rPr>
              <a:t> </a:t>
            </a:r>
            <a:r>
              <a:rPr lang="en-US" sz="2400" b="0" strike="noStrike" spc="-1" dirty="0" err="1">
                <a:solidFill>
                  <a:srgbClr val="404040"/>
                </a:solidFill>
                <a:latin typeface="Trebuchet MS"/>
              </a:rPr>
              <a:t>τάξης</a:t>
            </a:r>
            <a:r>
              <a:rPr lang="en-US" sz="2400" b="0" strike="noStrike" spc="-1" dirty="0">
                <a:solidFill>
                  <a:srgbClr val="404040"/>
                </a:solidFill>
                <a:latin typeface="Trebuchet MS"/>
              </a:rPr>
              <a:t> </a:t>
            </a:r>
            <a:r>
              <a:rPr lang="en-US" sz="2400" b="0" strike="noStrike" spc="-1" dirty="0" err="1">
                <a:solidFill>
                  <a:srgbClr val="404040"/>
                </a:solidFill>
                <a:latin typeface="Trebuchet MS"/>
              </a:rPr>
              <a:t>σε</a:t>
            </a:r>
            <a:r>
              <a:rPr lang="en-US" sz="2400" b="0" strike="noStrike" spc="-1" dirty="0">
                <a:solidFill>
                  <a:srgbClr val="404040"/>
                </a:solidFill>
                <a:latin typeface="Trebuchet MS"/>
              </a:rPr>
              <a:t> </a:t>
            </a:r>
            <a:r>
              <a:rPr lang="en-US" sz="2400" b="0" strike="noStrike" spc="-1" dirty="0" err="1">
                <a:solidFill>
                  <a:srgbClr val="404040"/>
                </a:solidFill>
                <a:latin typeface="Trebuchet MS"/>
              </a:rPr>
              <a:t>δύο</a:t>
            </a:r>
            <a:r>
              <a:rPr lang="en-US" sz="2400" b="0" strike="noStrike" spc="-1" dirty="0">
                <a:solidFill>
                  <a:srgbClr val="404040"/>
                </a:solidFill>
                <a:latin typeface="Trebuchet MS"/>
              </a:rPr>
              <a:t> </a:t>
            </a:r>
            <a:r>
              <a:rPr lang="en-US" sz="2400" b="0" strike="noStrike" spc="-1" dirty="0" err="1">
                <a:solidFill>
                  <a:srgbClr val="404040"/>
                </a:solidFill>
                <a:latin typeface="Trebuchet MS"/>
              </a:rPr>
              <a:t>ομάδες</a:t>
            </a:r>
            <a:r>
              <a:rPr lang="en-US" sz="2400" b="0" strike="noStrike" spc="-1" dirty="0">
                <a:solidFill>
                  <a:srgbClr val="404040"/>
                </a:solidFill>
                <a:latin typeface="Trebuchet MS"/>
              </a:rPr>
              <a:t> </a:t>
            </a:r>
            <a:r>
              <a:rPr lang="en-US" sz="2400" b="0" strike="noStrike" spc="-1" dirty="0" err="1">
                <a:solidFill>
                  <a:srgbClr val="404040"/>
                </a:solidFill>
                <a:latin typeface="Trebuchet MS"/>
              </a:rPr>
              <a:t>με</a:t>
            </a:r>
            <a:r>
              <a:rPr lang="en-US" sz="2400" b="0" strike="noStrike" spc="-1" dirty="0">
                <a:solidFill>
                  <a:srgbClr val="404040"/>
                </a:solidFill>
                <a:latin typeface="Trebuchet MS"/>
              </a:rPr>
              <a:t> </a:t>
            </a:r>
            <a:r>
              <a:rPr lang="en-US" sz="2400" b="0" strike="noStrike" spc="-1" dirty="0" err="1">
                <a:solidFill>
                  <a:srgbClr val="404040"/>
                </a:solidFill>
                <a:latin typeface="Trebuchet MS"/>
              </a:rPr>
              <a:t>τυχ</a:t>
            </a:r>
            <a:r>
              <a:rPr lang="en-US" sz="2400" b="0" strike="noStrike" spc="-1" dirty="0">
                <a:solidFill>
                  <a:srgbClr val="404040"/>
                </a:solidFill>
                <a:latin typeface="Trebuchet MS"/>
              </a:rPr>
              <a:t>αίο τρόπο ή με όποιον άλλον τρόπο κρίνουμε, αλλά με ίσο αριθμό μελών.</a:t>
            </a:r>
          </a:p>
          <a:p>
            <a:pPr marL="343080" indent="-342720">
              <a:lnSpc>
                <a:spcPct val="100000"/>
              </a:lnSpc>
              <a:spcBef>
                <a:spcPts val="1001"/>
              </a:spcBef>
              <a:buClr>
                <a:srgbClr val="4F81BD"/>
              </a:buClr>
              <a:buSzPct val="80000"/>
              <a:buFont typeface="Wingdings 3" charset="2"/>
              <a:buChar char=""/>
            </a:pPr>
            <a:r>
              <a:rPr lang="en-US" sz="2400" b="0" strike="noStrike" spc="-1" dirty="0" err="1">
                <a:solidFill>
                  <a:srgbClr val="404040"/>
                </a:solidFill>
                <a:latin typeface="Trebuchet MS"/>
              </a:rPr>
              <a:t>Σε</a:t>
            </a:r>
            <a:r>
              <a:rPr lang="en-US" sz="2400" b="0" strike="noStrike" spc="-1" dirty="0">
                <a:solidFill>
                  <a:srgbClr val="404040"/>
                </a:solidFill>
                <a:latin typeface="Trebuchet MS"/>
              </a:rPr>
              <a:t> β</a:t>
            </a:r>
            <a:r>
              <a:rPr lang="en-US" sz="2400" b="0" strike="noStrike" spc="-1" dirty="0" err="1">
                <a:solidFill>
                  <a:srgbClr val="404040"/>
                </a:solidFill>
                <a:latin typeface="Trebuchet MS"/>
              </a:rPr>
              <a:t>άθος</a:t>
            </a:r>
            <a:r>
              <a:rPr lang="en-US" sz="2400" b="0" strike="noStrike" spc="-1" dirty="0">
                <a:solidFill>
                  <a:srgbClr val="404040"/>
                </a:solidFill>
                <a:latin typeface="Trebuchet MS"/>
              </a:rPr>
              <a:t> </a:t>
            </a:r>
            <a:r>
              <a:rPr lang="en-US" sz="2400" b="0" strike="noStrike" spc="-1" dirty="0" err="1">
                <a:solidFill>
                  <a:srgbClr val="404040"/>
                </a:solidFill>
                <a:latin typeface="Trebuchet MS"/>
              </a:rPr>
              <a:t>μελέτη</a:t>
            </a:r>
            <a:r>
              <a:rPr lang="en-US" sz="2400" b="0" strike="noStrike" spc="-1" dirty="0">
                <a:solidFill>
                  <a:srgbClr val="404040"/>
                </a:solidFill>
                <a:latin typeface="Trebuchet MS"/>
              </a:rPr>
              <a:t> </a:t>
            </a:r>
            <a:r>
              <a:rPr lang="en-US" sz="2400" b="0" strike="noStrike" spc="-1" dirty="0" err="1">
                <a:solidFill>
                  <a:srgbClr val="404040"/>
                </a:solidFill>
                <a:latin typeface="Trebuchet MS"/>
              </a:rPr>
              <a:t>του</a:t>
            </a:r>
            <a:r>
              <a:rPr lang="en-US" sz="2400" b="0" strike="noStrike" spc="-1" dirty="0">
                <a:solidFill>
                  <a:srgbClr val="404040"/>
                </a:solidFill>
                <a:latin typeface="Trebuchet MS"/>
              </a:rPr>
              <a:t> </a:t>
            </a:r>
            <a:r>
              <a:rPr lang="en-US" sz="2400" b="0" strike="noStrike" spc="-1" dirty="0" err="1">
                <a:solidFill>
                  <a:srgbClr val="404040"/>
                </a:solidFill>
                <a:latin typeface="Trebuchet MS"/>
              </a:rPr>
              <a:t>θέμ</a:t>
            </a:r>
            <a:r>
              <a:rPr lang="en-US" sz="2400" b="0" strike="noStrike" spc="-1" dirty="0">
                <a:solidFill>
                  <a:srgbClr val="404040"/>
                </a:solidFill>
                <a:latin typeface="Trebuchet MS"/>
              </a:rPr>
              <a:t>ατος από υλικό που θα βρουν οι μαθητές με τη βοήθεια του εκπαιδευτικού.</a:t>
            </a:r>
          </a:p>
          <a:p>
            <a:pPr marL="343080" indent="-342720">
              <a:lnSpc>
                <a:spcPct val="100000"/>
              </a:lnSpc>
              <a:spcBef>
                <a:spcPts val="1001"/>
              </a:spcBef>
              <a:buClr>
                <a:srgbClr val="4F81BD"/>
              </a:buClr>
              <a:buSzPct val="80000"/>
              <a:buFont typeface="Wingdings 3" charset="2"/>
              <a:buChar char=""/>
            </a:pPr>
            <a:r>
              <a:rPr lang="en-US" sz="2400" b="0" strike="noStrike" spc="-1" dirty="0" err="1">
                <a:solidFill>
                  <a:srgbClr val="404040"/>
                </a:solidFill>
                <a:latin typeface="Trebuchet MS"/>
              </a:rPr>
              <a:t>Εκτός</a:t>
            </a:r>
            <a:r>
              <a:rPr lang="en-US" sz="2400" b="0" strike="noStrike" spc="-1" dirty="0">
                <a:solidFill>
                  <a:srgbClr val="404040"/>
                </a:solidFill>
                <a:latin typeface="Trebuchet MS"/>
              </a:rPr>
              <a:t> από </a:t>
            </a:r>
            <a:r>
              <a:rPr lang="en-US" sz="2400" b="0" strike="noStrike" spc="-1" dirty="0" err="1">
                <a:solidFill>
                  <a:srgbClr val="404040"/>
                </a:solidFill>
                <a:latin typeface="Trebuchet MS"/>
              </a:rPr>
              <a:t>τις</a:t>
            </a:r>
            <a:r>
              <a:rPr lang="en-US" sz="2400" b="0" strike="noStrike" spc="-1" dirty="0">
                <a:solidFill>
                  <a:srgbClr val="404040"/>
                </a:solidFill>
                <a:latin typeface="Trebuchet MS"/>
              </a:rPr>
              <a:t> </a:t>
            </a:r>
            <a:r>
              <a:rPr lang="en-US" sz="2400" b="0" strike="noStrike" spc="-1" dirty="0" err="1">
                <a:solidFill>
                  <a:srgbClr val="404040"/>
                </a:solidFill>
                <a:latin typeface="Trebuchet MS"/>
              </a:rPr>
              <a:t>δύο</a:t>
            </a:r>
            <a:r>
              <a:rPr lang="en-US" sz="2400" b="0" strike="noStrike" spc="-1" dirty="0">
                <a:solidFill>
                  <a:srgbClr val="404040"/>
                </a:solidFill>
                <a:latin typeface="Trebuchet MS"/>
              </a:rPr>
              <a:t> </a:t>
            </a:r>
            <a:r>
              <a:rPr lang="en-US" sz="2400" b="0" strike="noStrike" spc="-1" dirty="0" err="1">
                <a:solidFill>
                  <a:srgbClr val="404040"/>
                </a:solidFill>
                <a:latin typeface="Trebuchet MS"/>
              </a:rPr>
              <a:t>ομάδες</a:t>
            </a:r>
            <a:r>
              <a:rPr lang="en-US" sz="2400" b="0" strike="noStrike" spc="-1" dirty="0">
                <a:solidFill>
                  <a:srgbClr val="404040"/>
                </a:solidFill>
                <a:latin typeface="Trebuchet MS"/>
              </a:rPr>
              <a:t>, </a:t>
            </a:r>
            <a:r>
              <a:rPr lang="en-US" sz="2400" b="0" strike="noStrike" spc="-1" dirty="0" err="1">
                <a:solidFill>
                  <a:srgbClr val="404040"/>
                </a:solidFill>
                <a:latin typeface="Trebuchet MS"/>
              </a:rPr>
              <a:t>έχουμε</a:t>
            </a:r>
            <a:r>
              <a:rPr lang="en-US" sz="2400" b="0" strike="noStrike" spc="-1" dirty="0">
                <a:solidFill>
                  <a:srgbClr val="404040"/>
                </a:solidFill>
                <a:latin typeface="Trebuchet MS"/>
              </a:rPr>
              <a:t> και </a:t>
            </a:r>
            <a:r>
              <a:rPr lang="en-US" sz="2400" b="0" strike="noStrike" spc="-1" dirty="0" err="1">
                <a:solidFill>
                  <a:srgbClr val="404040"/>
                </a:solidFill>
                <a:latin typeface="Trebuchet MS"/>
              </a:rPr>
              <a:t>το</a:t>
            </a:r>
            <a:r>
              <a:rPr lang="en-US" sz="2400" b="0" strike="noStrike" spc="-1" dirty="0">
                <a:solidFill>
                  <a:srgbClr val="404040"/>
                </a:solidFill>
                <a:latin typeface="Trebuchet MS"/>
              </a:rPr>
              <a:t> </a:t>
            </a:r>
            <a:r>
              <a:rPr lang="en-US" sz="2400" b="0" strike="noStrike" spc="-1" dirty="0" err="1">
                <a:solidFill>
                  <a:srgbClr val="404040"/>
                </a:solidFill>
                <a:latin typeface="Trebuchet MS"/>
              </a:rPr>
              <a:t>κοινό</a:t>
            </a:r>
            <a:r>
              <a:rPr lang="en-US" sz="2400" b="0" strike="noStrike" spc="-1" dirty="0">
                <a:solidFill>
                  <a:srgbClr val="404040"/>
                </a:solidFill>
                <a:latin typeface="Trebuchet MS"/>
              </a:rPr>
              <a:t> (</a:t>
            </a:r>
            <a:r>
              <a:rPr lang="el-GR" sz="2400" b="0" strike="noStrike" spc="-1" dirty="0">
                <a:solidFill>
                  <a:srgbClr val="404040"/>
                </a:solidFill>
                <a:latin typeface="Trebuchet MS"/>
              </a:rPr>
              <a:t>από </a:t>
            </a:r>
            <a:r>
              <a:rPr lang="en-US" sz="2400" b="0" strike="noStrike" spc="-1" dirty="0">
                <a:solidFill>
                  <a:srgbClr val="404040"/>
                </a:solidFill>
                <a:latin typeface="Trebuchet MS"/>
              </a:rPr>
              <a:t>μα</a:t>
            </a:r>
            <a:r>
              <a:rPr lang="en-US" sz="2400" b="0" strike="noStrike" spc="-1" dirty="0" err="1">
                <a:solidFill>
                  <a:srgbClr val="404040"/>
                </a:solidFill>
                <a:latin typeface="Trebuchet MS"/>
              </a:rPr>
              <a:t>θητές</a:t>
            </a:r>
            <a:r>
              <a:rPr lang="en-US" sz="2400" b="0" strike="noStrike" spc="-1" dirty="0">
                <a:solidFill>
                  <a:srgbClr val="404040"/>
                </a:solidFill>
                <a:latin typeface="Trebuchet MS"/>
              </a:rPr>
              <a:t>), π</a:t>
            </a:r>
            <a:r>
              <a:rPr lang="en-US" sz="2400" b="0" strike="noStrike" spc="-1" dirty="0" err="1">
                <a:solidFill>
                  <a:srgbClr val="404040"/>
                </a:solidFill>
                <a:latin typeface="Trebuchet MS"/>
              </a:rPr>
              <a:t>ου</a:t>
            </a:r>
            <a:r>
              <a:rPr lang="en-US" sz="2400" b="0" strike="noStrike" spc="-1" dirty="0">
                <a:solidFill>
                  <a:srgbClr val="404040"/>
                </a:solidFill>
                <a:latin typeface="Trebuchet MS"/>
              </a:rPr>
              <a:t> θα </a:t>
            </a:r>
            <a:r>
              <a:rPr lang="en-US" sz="2400" b="0" strike="noStrike" spc="-1" dirty="0" err="1">
                <a:solidFill>
                  <a:srgbClr val="404040"/>
                </a:solidFill>
                <a:latin typeface="Trebuchet MS"/>
              </a:rPr>
              <a:t>είν</a:t>
            </a:r>
            <a:r>
              <a:rPr lang="en-US" sz="2400" b="0" strike="noStrike" spc="-1" dirty="0">
                <a:solidFill>
                  <a:srgbClr val="404040"/>
                </a:solidFill>
                <a:latin typeface="Trebuchet MS"/>
              </a:rPr>
              <a:t>αι ο αντικειμενικός κριτής της συζήτησης και θα μπορεί να θέτει ερωτήσεις, συμπεράσματα και θα κλείσει τη συζήτηση.</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extShape 1"/>
          <p:cNvSpPr txBox="1"/>
          <p:nvPr/>
        </p:nvSpPr>
        <p:spPr>
          <a:xfrm>
            <a:off x="677160" y="609480"/>
            <a:ext cx="9728970" cy="802800"/>
          </a:xfrm>
          <a:prstGeom prst="rect">
            <a:avLst/>
          </a:prstGeom>
          <a:noFill/>
          <a:ln>
            <a:noFill/>
          </a:ln>
        </p:spPr>
        <p:txBody>
          <a:bodyPr>
            <a:normAutofit fontScale="98000"/>
          </a:bodyPr>
          <a:lstStyle/>
          <a:p>
            <a:pPr>
              <a:lnSpc>
                <a:spcPct val="100000"/>
              </a:lnSpc>
            </a:pPr>
            <a:r>
              <a:rPr lang="en-US" sz="3200" b="0" strike="noStrike" spc="-1" dirty="0" err="1">
                <a:solidFill>
                  <a:srgbClr val="4BACC6"/>
                </a:solidFill>
                <a:latin typeface="Trebuchet MS"/>
              </a:rPr>
              <a:t>Εφ</a:t>
            </a:r>
            <a:r>
              <a:rPr lang="en-US" sz="3200" b="0" strike="noStrike" spc="-1" dirty="0">
                <a:solidFill>
                  <a:srgbClr val="4BACC6"/>
                </a:solidFill>
                <a:latin typeface="Trebuchet MS"/>
              </a:rPr>
              <a:t>αρμογή-στάδια της διαλογικής αντιπαράθεσης (2)</a:t>
            </a:r>
            <a:endParaRPr lang="en-US" sz="3200" b="0" strike="noStrike" spc="-1" dirty="0">
              <a:solidFill>
                <a:srgbClr val="000000"/>
              </a:solidFill>
              <a:latin typeface="Trebuchet MS"/>
            </a:endParaRPr>
          </a:p>
        </p:txBody>
      </p:sp>
      <p:sp>
        <p:nvSpPr>
          <p:cNvPr id="289" name="TextShape 2"/>
          <p:cNvSpPr txBox="1"/>
          <p:nvPr/>
        </p:nvSpPr>
        <p:spPr>
          <a:xfrm>
            <a:off x="677160" y="1484640"/>
            <a:ext cx="9162720" cy="4813129"/>
          </a:xfrm>
          <a:prstGeom prst="rect">
            <a:avLst/>
          </a:prstGeom>
          <a:noFill/>
          <a:ln>
            <a:noFill/>
          </a:ln>
        </p:spPr>
        <p:txBody>
          <a:bodyPr>
            <a:normAutofit fontScale="94000"/>
          </a:bodyPr>
          <a:lstStyle/>
          <a:p>
            <a:pPr marL="343080" indent="-342720">
              <a:lnSpc>
                <a:spcPct val="100000"/>
              </a:lnSpc>
              <a:spcBef>
                <a:spcPts val="1001"/>
              </a:spcBef>
              <a:buClr>
                <a:srgbClr val="4F81BD"/>
              </a:buClr>
              <a:buSzPct val="80000"/>
              <a:buFont typeface="Wingdings 3" charset="2"/>
              <a:buChar char=""/>
            </a:pPr>
            <a:r>
              <a:rPr lang="en-US" sz="2400" b="0" strike="noStrike" spc="-1" dirty="0" err="1">
                <a:solidFill>
                  <a:srgbClr val="404040"/>
                </a:solidFill>
                <a:latin typeface="Trebuchet MS"/>
              </a:rPr>
              <a:t>Αφού</a:t>
            </a:r>
            <a:r>
              <a:rPr lang="en-US" sz="2400" b="0" strike="noStrike" spc="-1" dirty="0">
                <a:solidFill>
                  <a:srgbClr val="404040"/>
                </a:solidFill>
                <a:latin typeface="Trebuchet MS"/>
              </a:rPr>
              <a:t> </a:t>
            </a:r>
            <a:r>
              <a:rPr lang="en-US" sz="2400" b="0" strike="noStrike" spc="-1" dirty="0" err="1">
                <a:solidFill>
                  <a:srgbClr val="404040"/>
                </a:solidFill>
                <a:latin typeface="Trebuchet MS"/>
              </a:rPr>
              <a:t>μελετηθεί</a:t>
            </a:r>
            <a:r>
              <a:rPr lang="en-US" sz="2400" b="0" strike="noStrike" spc="-1" dirty="0">
                <a:solidFill>
                  <a:srgbClr val="404040"/>
                </a:solidFill>
                <a:latin typeface="Trebuchet MS"/>
              </a:rPr>
              <a:t> </a:t>
            </a:r>
            <a:r>
              <a:rPr lang="en-US" sz="2400" b="0" strike="noStrike" spc="-1" dirty="0" err="1">
                <a:solidFill>
                  <a:srgbClr val="404040"/>
                </a:solidFill>
                <a:latin typeface="Trebuchet MS"/>
              </a:rPr>
              <a:t>το</a:t>
            </a:r>
            <a:r>
              <a:rPr lang="en-US" sz="2400" b="0" strike="noStrike" spc="-1" dirty="0">
                <a:solidFill>
                  <a:srgbClr val="404040"/>
                </a:solidFill>
                <a:latin typeface="Trebuchet MS"/>
              </a:rPr>
              <a:t> </a:t>
            </a:r>
            <a:r>
              <a:rPr lang="en-US" sz="2400" b="0" strike="noStrike" spc="-1" dirty="0" err="1">
                <a:solidFill>
                  <a:srgbClr val="404040"/>
                </a:solidFill>
                <a:latin typeface="Trebuchet MS"/>
              </a:rPr>
              <a:t>θέμ</a:t>
            </a:r>
            <a:r>
              <a:rPr lang="en-US" sz="2400" b="0" strike="noStrike" spc="-1" dirty="0">
                <a:solidFill>
                  <a:srgbClr val="404040"/>
                </a:solidFill>
                <a:latin typeface="Trebuchet MS"/>
              </a:rPr>
              <a:t>α, ο εκπρόσωπος της μιας ομάδας (μιας άποψης) σε 3 λεπτά θα παρουσιάσει τα επιχειρήματα της ομάδας. </a:t>
            </a:r>
            <a:r>
              <a:rPr lang="en-US" sz="2400" b="0" strike="noStrike" spc="-1" dirty="0" err="1">
                <a:solidFill>
                  <a:srgbClr val="404040"/>
                </a:solidFill>
                <a:latin typeface="Trebuchet MS"/>
              </a:rPr>
              <a:t>Ακολουθεί</a:t>
            </a:r>
            <a:r>
              <a:rPr lang="en-US" sz="2400" b="0" strike="noStrike" spc="-1" dirty="0">
                <a:solidFill>
                  <a:srgbClr val="404040"/>
                </a:solidFill>
                <a:latin typeface="Trebuchet MS"/>
              </a:rPr>
              <a:t> η </a:t>
            </a:r>
            <a:r>
              <a:rPr lang="en-US" sz="2400" b="0" strike="noStrike" spc="-1" dirty="0" err="1">
                <a:solidFill>
                  <a:srgbClr val="404040"/>
                </a:solidFill>
                <a:latin typeface="Trebuchet MS"/>
              </a:rPr>
              <a:t>δεύτερη</a:t>
            </a:r>
            <a:r>
              <a:rPr lang="en-US" sz="2400" b="0" strike="noStrike" spc="-1" dirty="0">
                <a:solidFill>
                  <a:srgbClr val="404040"/>
                </a:solidFill>
                <a:latin typeface="Trebuchet MS"/>
              </a:rPr>
              <a:t> </a:t>
            </a:r>
            <a:r>
              <a:rPr lang="en-US" sz="2400" b="0" strike="noStrike" spc="-1" dirty="0" err="1">
                <a:solidFill>
                  <a:srgbClr val="404040"/>
                </a:solidFill>
                <a:latin typeface="Trebuchet MS"/>
              </a:rPr>
              <a:t>ομάδ</a:t>
            </a:r>
            <a:r>
              <a:rPr lang="en-US" sz="2400" b="0" strike="noStrike" spc="-1" dirty="0">
                <a:solidFill>
                  <a:srgbClr val="404040"/>
                </a:solidFill>
                <a:latin typeface="Trebuchet MS"/>
              </a:rPr>
              <a:t>α. </a:t>
            </a:r>
            <a:r>
              <a:rPr lang="en-US" sz="2400" b="0" strike="noStrike" spc="-1" dirty="0" err="1">
                <a:solidFill>
                  <a:srgbClr val="404040"/>
                </a:solidFill>
                <a:latin typeface="Trebuchet MS"/>
              </a:rPr>
              <a:t>Μετά</a:t>
            </a:r>
            <a:r>
              <a:rPr lang="en-US" sz="2400" b="0" strike="noStrike" spc="-1" dirty="0">
                <a:solidFill>
                  <a:srgbClr val="404040"/>
                </a:solidFill>
                <a:latin typeface="Trebuchet MS"/>
              </a:rPr>
              <a:t> </a:t>
            </a:r>
            <a:r>
              <a:rPr lang="en-US" sz="2400" b="0" strike="noStrike" spc="-1" dirty="0" err="1">
                <a:solidFill>
                  <a:srgbClr val="404040"/>
                </a:solidFill>
                <a:latin typeface="Trebuchet MS"/>
              </a:rPr>
              <a:t>έχουμε</a:t>
            </a:r>
            <a:r>
              <a:rPr lang="en-US" sz="2400" b="0" strike="noStrike" spc="-1" dirty="0">
                <a:solidFill>
                  <a:srgbClr val="404040"/>
                </a:solidFill>
                <a:latin typeface="Trebuchet MS"/>
              </a:rPr>
              <a:t> </a:t>
            </a:r>
            <a:r>
              <a:rPr lang="en-US" sz="2400" b="0" strike="noStrike" spc="-1" dirty="0" err="1">
                <a:solidFill>
                  <a:srgbClr val="404040"/>
                </a:solidFill>
                <a:latin typeface="Trebuchet MS"/>
              </a:rPr>
              <a:t>δευτερολογί</a:t>
            </a:r>
            <a:r>
              <a:rPr lang="en-US" sz="2400" b="0" strike="noStrike" spc="-1" dirty="0">
                <a:solidFill>
                  <a:srgbClr val="404040"/>
                </a:solidFill>
                <a:latin typeface="Trebuchet MS"/>
              </a:rPr>
              <a:t>α της πρώτης ομάδας που θα επιχειρηματολογήσει στα επιχειρήματα της δεύτερης ομάδα για 2 λεπτά κ.λπ</a:t>
            </a:r>
          </a:p>
          <a:p>
            <a:pPr marL="343080" indent="-342720">
              <a:lnSpc>
                <a:spcPct val="100000"/>
              </a:lnSpc>
              <a:spcBef>
                <a:spcPts val="1001"/>
              </a:spcBef>
              <a:buClr>
                <a:srgbClr val="4F81BD"/>
              </a:buClr>
              <a:buSzPct val="80000"/>
              <a:buFont typeface="Wingdings 3" charset="2"/>
              <a:buChar char=""/>
            </a:pPr>
            <a:r>
              <a:rPr lang="en-US" sz="2400" b="0" strike="noStrike" spc="-1" dirty="0" err="1">
                <a:solidFill>
                  <a:srgbClr val="404040"/>
                </a:solidFill>
                <a:latin typeface="Trebuchet MS"/>
              </a:rPr>
              <a:t>Χρήσιμο</a:t>
            </a:r>
            <a:r>
              <a:rPr lang="en-US" sz="2400" b="0" strike="noStrike" spc="-1" dirty="0">
                <a:solidFill>
                  <a:srgbClr val="404040"/>
                </a:solidFill>
                <a:latin typeface="Trebuchet MS"/>
              </a:rPr>
              <a:t> </a:t>
            </a:r>
            <a:r>
              <a:rPr lang="en-US" sz="2400" b="0" strike="noStrike" spc="-1" dirty="0" err="1">
                <a:solidFill>
                  <a:srgbClr val="404040"/>
                </a:solidFill>
                <a:latin typeface="Trebuchet MS"/>
              </a:rPr>
              <a:t>είν</a:t>
            </a:r>
            <a:r>
              <a:rPr lang="en-US" sz="2400" b="0" strike="noStrike" spc="-1" dirty="0">
                <a:solidFill>
                  <a:srgbClr val="404040"/>
                </a:solidFill>
                <a:latin typeface="Trebuchet MS"/>
              </a:rPr>
              <a:t>αι να καταγραφούν στο χαρτί η λίστα με τα επιχειρήματα της κάθε ομάδας.</a:t>
            </a:r>
          </a:p>
          <a:p>
            <a:pPr marL="343080" indent="-342720">
              <a:lnSpc>
                <a:spcPct val="100000"/>
              </a:lnSpc>
              <a:spcBef>
                <a:spcPts val="1001"/>
              </a:spcBef>
              <a:buClr>
                <a:srgbClr val="4F81BD"/>
              </a:buClr>
              <a:buSzPct val="80000"/>
              <a:buFont typeface="Wingdings 3" charset="2"/>
              <a:buChar char=""/>
            </a:pPr>
            <a:r>
              <a:rPr lang="en-US" sz="2400" b="0" strike="noStrike" spc="-1" dirty="0">
                <a:solidFill>
                  <a:srgbClr val="404040"/>
                </a:solidFill>
                <a:latin typeface="Trebuchet MS"/>
              </a:rPr>
              <a:t>Ο </a:t>
            </a:r>
            <a:r>
              <a:rPr lang="en-US" sz="2400" b="0" strike="noStrike" spc="-1" dirty="0" err="1">
                <a:solidFill>
                  <a:srgbClr val="404040"/>
                </a:solidFill>
                <a:latin typeface="Trebuchet MS"/>
              </a:rPr>
              <a:t>εκ</a:t>
            </a:r>
            <a:r>
              <a:rPr lang="en-US" sz="2400" b="0" strike="noStrike" spc="-1" dirty="0">
                <a:solidFill>
                  <a:srgbClr val="404040"/>
                </a:solidFill>
                <a:latin typeface="Trebuchet MS"/>
              </a:rPr>
              <a:t>παιδευτικός έχει το ρόλο συντονιστή και πρέπει να γνωρίζει σε βάθος το θέμα.</a:t>
            </a:r>
          </a:p>
        </p:txBody>
      </p:sp>
    </p:spTree>
    <p:extLst>
      <p:ext uri="{BB962C8B-B14F-4D97-AF65-F5344CB8AC3E}">
        <p14:creationId xmlns:p14="http://schemas.microsoft.com/office/powerpoint/2010/main" val="1131015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extShape 1"/>
          <p:cNvSpPr txBox="1"/>
          <p:nvPr/>
        </p:nvSpPr>
        <p:spPr>
          <a:xfrm>
            <a:off x="677160" y="609480"/>
            <a:ext cx="8596440" cy="874800"/>
          </a:xfrm>
          <a:prstGeom prst="rect">
            <a:avLst/>
          </a:prstGeom>
          <a:noFill/>
          <a:ln>
            <a:noFill/>
          </a:ln>
        </p:spPr>
        <p:txBody>
          <a:bodyPr>
            <a:normAutofit/>
          </a:bodyPr>
          <a:lstStyle/>
          <a:p>
            <a:pPr>
              <a:lnSpc>
                <a:spcPct val="100000"/>
              </a:lnSpc>
            </a:pPr>
            <a:r>
              <a:rPr lang="en-US" sz="3600" b="0" strike="noStrike" spc="-1" dirty="0" err="1">
                <a:solidFill>
                  <a:srgbClr val="4BACC6"/>
                </a:solidFill>
                <a:latin typeface="Trebuchet MS"/>
              </a:rPr>
              <a:t>Τι</a:t>
            </a:r>
            <a:r>
              <a:rPr lang="en-US" sz="3600" b="0" strike="noStrike" spc="-1" dirty="0">
                <a:solidFill>
                  <a:srgbClr val="4BACC6"/>
                </a:solidFill>
                <a:latin typeface="Trebuchet MS"/>
              </a:rPr>
              <a:t> </a:t>
            </a:r>
            <a:r>
              <a:rPr lang="en-US" sz="3600" b="0" strike="noStrike" spc="-1" dirty="0" err="1">
                <a:solidFill>
                  <a:srgbClr val="4BACC6"/>
                </a:solidFill>
                <a:latin typeface="Trebuchet MS"/>
              </a:rPr>
              <a:t>είν</a:t>
            </a:r>
            <a:r>
              <a:rPr lang="en-US" sz="3600" b="0" strike="noStrike" spc="-1" dirty="0">
                <a:solidFill>
                  <a:srgbClr val="4BACC6"/>
                </a:solidFill>
                <a:latin typeface="Trebuchet MS"/>
              </a:rPr>
              <a:t>αι το επιχείρημα;</a:t>
            </a:r>
            <a:endParaRPr lang="en-US" sz="3600" b="0" strike="noStrike" spc="-1" dirty="0">
              <a:solidFill>
                <a:srgbClr val="000000"/>
              </a:solidFill>
              <a:latin typeface="Trebuchet MS"/>
            </a:endParaRPr>
          </a:p>
        </p:txBody>
      </p:sp>
      <p:sp>
        <p:nvSpPr>
          <p:cNvPr id="291" name="TextShape 2"/>
          <p:cNvSpPr txBox="1"/>
          <p:nvPr/>
        </p:nvSpPr>
        <p:spPr>
          <a:xfrm>
            <a:off x="677160" y="1700640"/>
            <a:ext cx="8596440" cy="4824000"/>
          </a:xfrm>
          <a:prstGeom prst="rect">
            <a:avLst/>
          </a:prstGeom>
          <a:noFill/>
          <a:ln>
            <a:noFill/>
          </a:ln>
        </p:spPr>
        <p:txBody>
          <a:bodyPr>
            <a:normAutofit fontScale="94000" lnSpcReduction="10000"/>
          </a:bodyPr>
          <a:lstStyle/>
          <a:p>
            <a:pPr marL="343080" indent="-342720">
              <a:lnSpc>
                <a:spcPct val="100000"/>
              </a:lnSpc>
              <a:spcBef>
                <a:spcPts val="1001"/>
              </a:spcBef>
              <a:buClr>
                <a:srgbClr val="4F81BD"/>
              </a:buClr>
              <a:buSzPct val="80000"/>
              <a:buFont typeface="Wingdings 3" charset="2"/>
              <a:buChar char=""/>
            </a:pPr>
            <a:r>
              <a:rPr lang="en-US" sz="2400" b="0" strike="noStrike" spc="-1" dirty="0">
                <a:solidFill>
                  <a:srgbClr val="404040"/>
                </a:solidFill>
                <a:latin typeface="Trebuchet MS"/>
              </a:rPr>
              <a:t>Τρία μέρη: </a:t>
            </a:r>
            <a:r>
              <a:rPr lang="en-US" sz="2400" b="0" strike="noStrike" spc="-1" dirty="0">
                <a:solidFill>
                  <a:srgbClr val="FF0000"/>
                </a:solidFill>
                <a:latin typeface="Trebuchet MS"/>
              </a:rPr>
              <a:t>ισχυρισμός, </a:t>
            </a:r>
            <a:r>
              <a:rPr lang="en-US" sz="2400" b="0" strike="noStrike" spc="-1" dirty="0">
                <a:solidFill>
                  <a:srgbClr val="C00000"/>
                </a:solidFill>
                <a:latin typeface="Trebuchet MS"/>
              </a:rPr>
              <a:t>αιτιολόγηση,</a:t>
            </a:r>
            <a:r>
              <a:rPr lang="en-US" sz="2400" b="0" strike="noStrike" spc="-1" dirty="0">
                <a:solidFill>
                  <a:srgbClr val="FF0000"/>
                </a:solidFill>
                <a:latin typeface="Trebuchet MS"/>
              </a:rPr>
              <a:t> </a:t>
            </a:r>
            <a:r>
              <a:rPr lang="en-US" sz="2400" b="0" strike="noStrike" spc="-1" dirty="0">
                <a:solidFill>
                  <a:schemeClr val="accent2">
                    <a:lumMod val="75000"/>
                  </a:schemeClr>
                </a:solidFill>
                <a:latin typeface="Trebuchet MS"/>
              </a:rPr>
              <a:t>δεδομένα. </a:t>
            </a:r>
          </a:p>
          <a:p>
            <a:pPr marL="343080" indent="-342720">
              <a:lnSpc>
                <a:spcPct val="100000"/>
              </a:lnSpc>
              <a:spcBef>
                <a:spcPts val="1001"/>
              </a:spcBef>
              <a:buClr>
                <a:srgbClr val="4F81BD"/>
              </a:buClr>
              <a:buSzPct val="80000"/>
              <a:buFont typeface="Wingdings 3" charset="2"/>
              <a:buChar char=""/>
            </a:pPr>
            <a:r>
              <a:rPr lang="en-US" sz="2400" b="0" strike="noStrike" spc="-1" dirty="0" err="1">
                <a:solidFill>
                  <a:srgbClr val="404040"/>
                </a:solidFill>
                <a:latin typeface="Trebuchet MS"/>
              </a:rPr>
              <a:t>Π.χ</a:t>
            </a:r>
            <a:r>
              <a:rPr lang="en-US" sz="2400" b="0" strike="noStrike" spc="-1" dirty="0">
                <a:solidFill>
                  <a:srgbClr val="404040"/>
                </a:solidFill>
                <a:latin typeface="Trebuchet MS"/>
              </a:rPr>
              <a:t>. «Η </a:t>
            </a:r>
            <a:r>
              <a:rPr lang="en-US" sz="2400" b="0" strike="noStrike" spc="-1" dirty="0" err="1">
                <a:solidFill>
                  <a:srgbClr val="404040"/>
                </a:solidFill>
                <a:latin typeface="Trebuchet MS"/>
              </a:rPr>
              <a:t>ομάδ</a:t>
            </a:r>
            <a:r>
              <a:rPr lang="en-US" sz="2400" b="0" strike="noStrike" spc="-1" dirty="0">
                <a:solidFill>
                  <a:srgbClr val="404040"/>
                </a:solidFill>
                <a:latin typeface="Trebuchet MS"/>
              </a:rPr>
              <a:t>α Χ θα κερδίσει στον αγώνα μπάσκετ την ομάδα Υ διότι η ομάδα Χ έχει ψηλότερους παίκτες από την ομάδα Υ». </a:t>
            </a:r>
          </a:p>
          <a:p>
            <a:pPr marL="343080" indent="-342720">
              <a:lnSpc>
                <a:spcPct val="100000"/>
              </a:lnSpc>
              <a:spcBef>
                <a:spcPts val="1001"/>
              </a:spcBef>
              <a:buClr>
                <a:srgbClr val="4F81BD"/>
              </a:buClr>
              <a:buSzPct val="80000"/>
              <a:buFont typeface="Wingdings 3" charset="2"/>
              <a:buChar char=""/>
            </a:pPr>
            <a:r>
              <a:rPr lang="en-US" sz="2400" b="1" strike="noStrike" spc="-1" dirty="0" err="1">
                <a:solidFill>
                  <a:srgbClr val="FF0000"/>
                </a:solidFill>
                <a:latin typeface="Trebuchet MS"/>
              </a:rPr>
              <a:t>Ισχυρισμός</a:t>
            </a:r>
            <a:r>
              <a:rPr lang="en-US" sz="2400" b="1" strike="noStrike" spc="-1" dirty="0">
                <a:solidFill>
                  <a:srgbClr val="FF0000"/>
                </a:solidFill>
                <a:latin typeface="Trebuchet MS"/>
              </a:rPr>
              <a:t>.</a:t>
            </a:r>
            <a:r>
              <a:rPr lang="en-US" sz="2400" b="1" strike="noStrike" spc="-1" dirty="0">
                <a:solidFill>
                  <a:srgbClr val="404040"/>
                </a:solidFill>
                <a:latin typeface="Trebuchet MS"/>
              </a:rPr>
              <a:t> </a:t>
            </a:r>
            <a:r>
              <a:rPr lang="en-US" sz="2400" b="0" strike="noStrike" spc="-1" dirty="0" err="1">
                <a:solidFill>
                  <a:srgbClr val="404040"/>
                </a:solidFill>
                <a:latin typeface="Trebuchet MS"/>
              </a:rPr>
              <a:t>Το</a:t>
            </a:r>
            <a:r>
              <a:rPr lang="en-US" sz="2400" b="0" strike="noStrike" spc="-1" dirty="0">
                <a:solidFill>
                  <a:srgbClr val="404040"/>
                </a:solidFill>
                <a:latin typeface="Trebuchet MS"/>
              </a:rPr>
              <a:t> βα</a:t>
            </a:r>
            <a:r>
              <a:rPr lang="en-US" sz="2400" b="0" strike="noStrike" spc="-1" dirty="0" err="1">
                <a:solidFill>
                  <a:srgbClr val="404040"/>
                </a:solidFill>
                <a:latin typeface="Trebuchet MS"/>
              </a:rPr>
              <a:t>σικό</a:t>
            </a:r>
            <a:r>
              <a:rPr lang="en-US" sz="2400" b="0" strike="noStrike" spc="-1" dirty="0">
                <a:solidFill>
                  <a:srgbClr val="404040"/>
                </a:solidFill>
                <a:latin typeface="Trebuchet MS"/>
              </a:rPr>
              <a:t> </a:t>
            </a:r>
            <a:r>
              <a:rPr lang="en-US" sz="2400" b="0" strike="noStrike" spc="-1" dirty="0" err="1">
                <a:solidFill>
                  <a:srgbClr val="404040"/>
                </a:solidFill>
                <a:latin typeface="Trebuchet MS"/>
              </a:rPr>
              <a:t>συμ</a:t>
            </a:r>
            <a:r>
              <a:rPr lang="en-US" sz="2400" b="0" strike="noStrike" spc="-1" dirty="0">
                <a:solidFill>
                  <a:srgbClr val="404040"/>
                </a:solidFill>
                <a:latin typeface="Trebuchet MS"/>
              </a:rPr>
              <a:t>πέρασμα (ή θέση) του επιχειρήματος: «Η ομάδα Χ θα κερδίσει στον αγώνα μπάσκετ την ομάδα Υ». </a:t>
            </a:r>
          </a:p>
          <a:p>
            <a:pPr marL="343080" indent="-342720">
              <a:lnSpc>
                <a:spcPct val="100000"/>
              </a:lnSpc>
              <a:spcBef>
                <a:spcPts val="1001"/>
              </a:spcBef>
              <a:buClr>
                <a:srgbClr val="4F81BD"/>
              </a:buClr>
              <a:buSzPct val="80000"/>
              <a:buFont typeface="Wingdings 3" charset="2"/>
              <a:buChar char=""/>
            </a:pPr>
            <a:r>
              <a:rPr lang="en-US" sz="2400" b="1" strike="noStrike" spc="-1" dirty="0" err="1">
                <a:solidFill>
                  <a:srgbClr val="C00000"/>
                </a:solidFill>
                <a:latin typeface="Trebuchet MS"/>
              </a:rPr>
              <a:t>Αιτιολόγηση</a:t>
            </a:r>
            <a:r>
              <a:rPr lang="en-US" sz="2400" b="1" strike="noStrike" spc="-1" dirty="0">
                <a:solidFill>
                  <a:srgbClr val="C00000"/>
                </a:solidFill>
                <a:latin typeface="Trebuchet MS"/>
              </a:rPr>
              <a:t>.</a:t>
            </a:r>
            <a:r>
              <a:rPr lang="en-US" sz="2400" b="1" strike="noStrike" spc="-1" dirty="0">
                <a:solidFill>
                  <a:srgbClr val="404040"/>
                </a:solidFill>
                <a:latin typeface="Trebuchet MS"/>
              </a:rPr>
              <a:t> </a:t>
            </a:r>
            <a:r>
              <a:rPr lang="en-US" sz="2400" b="0" strike="noStrike" spc="-1" dirty="0">
                <a:solidFill>
                  <a:srgbClr val="404040"/>
                </a:solidFill>
                <a:latin typeface="Trebuchet MS"/>
              </a:rPr>
              <a:t>Η </a:t>
            </a:r>
            <a:r>
              <a:rPr lang="en-US" sz="2400" b="0" strike="noStrike" spc="-1" dirty="0" err="1">
                <a:solidFill>
                  <a:srgbClr val="404040"/>
                </a:solidFill>
                <a:latin typeface="Trebuchet MS"/>
              </a:rPr>
              <a:t>συλλογιστική</a:t>
            </a:r>
            <a:r>
              <a:rPr lang="en-US" sz="2400" b="0" strike="noStrike" spc="-1" dirty="0">
                <a:solidFill>
                  <a:srgbClr val="404040"/>
                </a:solidFill>
                <a:latin typeface="Trebuchet MS"/>
              </a:rPr>
              <a:t> π</a:t>
            </a:r>
            <a:r>
              <a:rPr lang="en-US" sz="2400" b="0" strike="noStrike" spc="-1" dirty="0" err="1">
                <a:solidFill>
                  <a:srgbClr val="404040"/>
                </a:solidFill>
                <a:latin typeface="Trebuchet MS"/>
              </a:rPr>
              <a:t>ίσω</a:t>
            </a:r>
            <a:r>
              <a:rPr lang="en-US" sz="2400" b="0" strike="noStrike" spc="-1" dirty="0">
                <a:solidFill>
                  <a:srgbClr val="404040"/>
                </a:solidFill>
                <a:latin typeface="Trebuchet MS"/>
              </a:rPr>
              <a:t> από </a:t>
            </a:r>
            <a:r>
              <a:rPr lang="en-US" sz="2400" b="0" strike="noStrike" spc="-1" dirty="0" err="1">
                <a:solidFill>
                  <a:srgbClr val="404040"/>
                </a:solidFill>
                <a:latin typeface="Trebuchet MS"/>
              </a:rPr>
              <a:t>τον</a:t>
            </a:r>
            <a:r>
              <a:rPr lang="en-US" sz="2400" b="0" strike="noStrike" spc="-1" dirty="0">
                <a:solidFill>
                  <a:srgbClr val="404040"/>
                </a:solidFill>
                <a:latin typeface="Trebuchet MS"/>
              </a:rPr>
              <a:t> </a:t>
            </a:r>
            <a:r>
              <a:rPr lang="en-US" sz="2400" b="0" strike="noStrike" spc="-1" dirty="0" err="1">
                <a:solidFill>
                  <a:srgbClr val="404040"/>
                </a:solidFill>
                <a:latin typeface="Trebuchet MS"/>
              </a:rPr>
              <a:t>ισχυρισμό</a:t>
            </a:r>
            <a:r>
              <a:rPr lang="en-US" sz="2400" b="0" strike="noStrike" spc="-1" dirty="0">
                <a:solidFill>
                  <a:srgbClr val="404040"/>
                </a:solidFill>
                <a:latin typeface="Trebuchet MS"/>
              </a:rPr>
              <a:t>: «Η </a:t>
            </a:r>
            <a:r>
              <a:rPr lang="en-US" sz="2600" b="0" strike="noStrike" spc="-1" dirty="0" err="1">
                <a:solidFill>
                  <a:srgbClr val="404040"/>
                </a:solidFill>
                <a:latin typeface="Trebuchet MS"/>
              </a:rPr>
              <a:t>ψηλότερη</a:t>
            </a:r>
            <a:r>
              <a:rPr lang="en-US" sz="2600" b="0" strike="noStrike" spc="-1" dirty="0">
                <a:solidFill>
                  <a:srgbClr val="404040"/>
                </a:solidFill>
                <a:latin typeface="Trebuchet MS"/>
              </a:rPr>
              <a:t> </a:t>
            </a:r>
            <a:r>
              <a:rPr lang="en-US" sz="2600" b="0" strike="noStrike" spc="-1" dirty="0" err="1">
                <a:solidFill>
                  <a:srgbClr val="404040"/>
                </a:solidFill>
                <a:latin typeface="Trebuchet MS"/>
              </a:rPr>
              <a:t>ομάδ</a:t>
            </a:r>
            <a:r>
              <a:rPr lang="en-US" sz="2600" b="0" strike="noStrike" spc="-1" dirty="0">
                <a:solidFill>
                  <a:srgbClr val="404040"/>
                </a:solidFill>
                <a:latin typeface="Trebuchet MS"/>
              </a:rPr>
              <a:t>α θα κερδίσει τον αγώνα». </a:t>
            </a:r>
          </a:p>
          <a:p>
            <a:pPr marL="343080" indent="-342720">
              <a:lnSpc>
                <a:spcPct val="100000"/>
              </a:lnSpc>
              <a:spcBef>
                <a:spcPts val="1001"/>
              </a:spcBef>
              <a:buClr>
                <a:srgbClr val="4F81BD"/>
              </a:buClr>
              <a:buSzPct val="80000"/>
              <a:buFont typeface="Wingdings 3" charset="2"/>
              <a:buChar char=""/>
            </a:pPr>
            <a:r>
              <a:rPr lang="en-US" sz="2600" b="1" strike="noStrike" spc="-1" dirty="0" err="1">
                <a:solidFill>
                  <a:schemeClr val="accent2">
                    <a:lumMod val="75000"/>
                  </a:schemeClr>
                </a:solidFill>
                <a:latin typeface="Trebuchet MS"/>
              </a:rPr>
              <a:t>Δεδομέν</a:t>
            </a:r>
            <a:r>
              <a:rPr lang="en-US" sz="2600" b="1" strike="noStrike" spc="-1" dirty="0">
                <a:solidFill>
                  <a:schemeClr val="accent2">
                    <a:lumMod val="75000"/>
                  </a:schemeClr>
                </a:solidFill>
                <a:latin typeface="Trebuchet MS"/>
              </a:rPr>
              <a:t>α.</a:t>
            </a:r>
            <a:r>
              <a:rPr lang="en-US" sz="2600" b="0" strike="noStrike" spc="-1" dirty="0">
                <a:solidFill>
                  <a:schemeClr val="accent2">
                    <a:lumMod val="75000"/>
                  </a:schemeClr>
                </a:solidFill>
                <a:latin typeface="Trebuchet MS"/>
              </a:rPr>
              <a:t> </a:t>
            </a:r>
            <a:r>
              <a:rPr lang="en-US" sz="2600" b="0" strike="noStrike" spc="-1" dirty="0">
                <a:solidFill>
                  <a:srgbClr val="404040"/>
                </a:solidFill>
                <a:latin typeface="Trebuchet MS"/>
              </a:rPr>
              <a:t>Τα </a:t>
            </a:r>
            <a:r>
              <a:rPr lang="en-US" sz="2600" b="0" strike="noStrike" spc="-1" dirty="0" err="1">
                <a:solidFill>
                  <a:srgbClr val="404040"/>
                </a:solidFill>
                <a:latin typeface="Trebuchet MS"/>
              </a:rPr>
              <a:t>γεγονότ</a:t>
            </a:r>
            <a:r>
              <a:rPr lang="en-US" sz="2600" b="0" strike="noStrike" spc="-1" dirty="0">
                <a:solidFill>
                  <a:srgbClr val="404040"/>
                </a:solidFill>
                <a:latin typeface="Trebuchet MS"/>
              </a:rPr>
              <a:t>α που χρησιμοποιούνται για να υποστηρίξουν την αιτιολόγηση: «Η ομάδα Χ είναι ψηλότερη από την ομάδα Υ».</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TextShape 1"/>
          <p:cNvSpPr txBox="1"/>
          <p:nvPr/>
        </p:nvSpPr>
        <p:spPr>
          <a:xfrm>
            <a:off x="1703520" y="404640"/>
            <a:ext cx="7777440" cy="1079640"/>
          </a:xfrm>
          <a:prstGeom prst="rect">
            <a:avLst/>
          </a:prstGeom>
          <a:noFill/>
          <a:ln>
            <a:noFill/>
          </a:ln>
        </p:spPr>
        <p:txBody>
          <a:bodyPr anchor="b">
            <a:noAutofit/>
          </a:bodyPr>
          <a:lstStyle/>
          <a:p>
            <a:pPr algn="ctr">
              <a:lnSpc>
                <a:spcPct val="100000"/>
              </a:lnSpc>
            </a:pPr>
            <a:r>
              <a:rPr lang="en-US" sz="2800" b="0" strike="noStrike" spc="-1" dirty="0" err="1">
                <a:solidFill>
                  <a:srgbClr val="4BACC6"/>
                </a:solidFill>
                <a:latin typeface="Trebuchet MS"/>
              </a:rPr>
              <a:t>Αξιολογώντ</a:t>
            </a:r>
            <a:r>
              <a:rPr lang="en-US" sz="2800" b="0" strike="noStrike" spc="-1" dirty="0">
                <a:solidFill>
                  <a:srgbClr val="4BACC6"/>
                </a:solidFill>
                <a:latin typeface="Trebuchet MS"/>
              </a:rPr>
              <a:t>ας την </a:t>
            </a:r>
            <a:r>
              <a:rPr lang="el-GR" sz="2800" b="0" strike="noStrike" spc="-1" dirty="0">
                <a:solidFill>
                  <a:srgbClr val="4BACC6"/>
                </a:solidFill>
                <a:latin typeface="Trebuchet MS"/>
              </a:rPr>
              <a:t>δ</a:t>
            </a:r>
            <a:r>
              <a:rPr lang="en-US" sz="2800" b="0" strike="noStrike" spc="-1" dirty="0">
                <a:solidFill>
                  <a:srgbClr val="4BACC6"/>
                </a:solidFill>
                <a:latin typeface="Trebuchet MS"/>
              </a:rPr>
              <a:t>ια</a:t>
            </a:r>
            <a:r>
              <a:rPr lang="en-US" sz="2800" b="0" strike="noStrike" spc="-1" dirty="0" err="1">
                <a:solidFill>
                  <a:srgbClr val="4BACC6"/>
                </a:solidFill>
                <a:latin typeface="Trebuchet MS"/>
              </a:rPr>
              <a:t>λογική</a:t>
            </a:r>
            <a:r>
              <a:rPr lang="en-US" sz="2800" b="0" strike="noStrike" spc="-1" dirty="0">
                <a:solidFill>
                  <a:srgbClr val="4BACC6"/>
                </a:solidFill>
                <a:latin typeface="Trebuchet MS"/>
              </a:rPr>
              <a:t> α</a:t>
            </a:r>
            <a:r>
              <a:rPr lang="en-US" sz="2800" b="0" strike="noStrike" spc="-1" dirty="0" err="1">
                <a:solidFill>
                  <a:srgbClr val="4BACC6"/>
                </a:solidFill>
                <a:latin typeface="Trebuchet MS"/>
              </a:rPr>
              <a:t>ντι</a:t>
            </a:r>
            <a:r>
              <a:rPr lang="en-US" sz="2800" b="0" strike="noStrike" spc="-1" dirty="0">
                <a:solidFill>
                  <a:srgbClr val="4BACC6"/>
                </a:solidFill>
                <a:latin typeface="Trebuchet MS"/>
              </a:rPr>
              <a:t>παράθεση</a:t>
            </a:r>
            <a:endParaRPr lang="en-US" sz="2800" b="0" strike="noStrike" spc="-1" dirty="0">
              <a:solidFill>
                <a:srgbClr val="000000"/>
              </a:solidFill>
              <a:latin typeface="Trebuchet MS"/>
            </a:endParaRPr>
          </a:p>
        </p:txBody>
      </p:sp>
      <p:sp>
        <p:nvSpPr>
          <p:cNvPr id="293" name="CustomShape 2"/>
          <p:cNvSpPr/>
          <p:nvPr/>
        </p:nvSpPr>
        <p:spPr>
          <a:xfrm>
            <a:off x="1127520" y="2061000"/>
            <a:ext cx="9081720" cy="3388680"/>
          </a:xfrm>
          <a:prstGeom prst="rect">
            <a:avLst/>
          </a:prstGeom>
          <a:noFill/>
          <a:ln>
            <a:noFill/>
          </a:ln>
        </p:spPr>
        <p:style>
          <a:lnRef idx="0">
            <a:scrgbClr r="0" g="0" b="0"/>
          </a:lnRef>
          <a:fillRef idx="0">
            <a:scrgbClr r="0" g="0" b="0"/>
          </a:fillRef>
          <a:effectRef idx="0">
            <a:scrgbClr r="0" g="0" b="0"/>
          </a:effectRef>
          <a:fontRef idx="minor"/>
        </p:style>
        <p:txBody>
          <a:bodyPr anchor="b">
            <a:noAutofit/>
          </a:bodyPr>
          <a:lstStyle/>
          <a:p>
            <a:pPr>
              <a:lnSpc>
                <a:spcPct val="100000"/>
              </a:lnSpc>
            </a:pPr>
            <a:r>
              <a:rPr lang="el-GR" sz="2400" b="0" strike="noStrike" spc="-1" dirty="0">
                <a:solidFill>
                  <a:srgbClr val="000000"/>
                </a:solidFill>
                <a:latin typeface="Trebuchet MS"/>
              </a:rPr>
              <a:t>Αξιολόγηση της διαδικασίας από τους ίδιους τους </a:t>
            </a:r>
            <a:r>
              <a:rPr lang="el-GR" sz="2400" b="0" strike="noStrike" spc="-1" dirty="0" err="1">
                <a:solidFill>
                  <a:srgbClr val="000000"/>
                </a:solidFill>
                <a:latin typeface="Trebuchet MS"/>
              </a:rPr>
              <a:t>εκπαιδευόµενους</a:t>
            </a:r>
            <a:r>
              <a:rPr lang="el-GR" sz="2400" b="0" strike="noStrike" spc="-1" dirty="0">
                <a:solidFill>
                  <a:srgbClr val="000000"/>
                </a:solidFill>
                <a:latin typeface="Trebuchet MS"/>
              </a:rPr>
              <a:t> (γραπτά ή προφορικά). Συγκρίνουν τι </a:t>
            </a:r>
            <a:r>
              <a:rPr lang="el-GR" sz="2400" b="0" strike="noStrike" spc="-1" dirty="0" err="1">
                <a:solidFill>
                  <a:srgbClr val="000000"/>
                </a:solidFill>
                <a:latin typeface="Trebuchet MS"/>
              </a:rPr>
              <a:t>έµαθαν</a:t>
            </a:r>
            <a:r>
              <a:rPr lang="el-GR" sz="2400" b="0" strike="noStrike" spc="-1" dirty="0">
                <a:solidFill>
                  <a:srgbClr val="000000"/>
                </a:solidFill>
                <a:latin typeface="Trebuchet MS"/>
              </a:rPr>
              <a:t>, αν άλλαξαν ιδέες. Δικαιολογούν ποια </a:t>
            </a:r>
            <a:r>
              <a:rPr lang="el-GR" sz="2400" b="0" strike="noStrike" spc="-1" dirty="0" err="1">
                <a:solidFill>
                  <a:srgbClr val="000000"/>
                </a:solidFill>
                <a:latin typeface="Trebuchet MS"/>
              </a:rPr>
              <a:t>επιχειρήµατα</a:t>
            </a:r>
            <a:r>
              <a:rPr lang="el-GR" sz="2400" b="0" strike="noStrike" spc="-1" dirty="0">
                <a:solidFill>
                  <a:srgbClr val="000000"/>
                </a:solidFill>
                <a:latin typeface="Trebuchet MS"/>
              </a:rPr>
              <a:t> βρήκαν πιο πειστικά. Νέα </a:t>
            </a:r>
            <a:r>
              <a:rPr lang="el-GR" sz="2400" b="0" strike="noStrike" spc="-1" dirty="0" err="1">
                <a:solidFill>
                  <a:srgbClr val="000000"/>
                </a:solidFill>
                <a:latin typeface="Trebuchet MS"/>
              </a:rPr>
              <a:t>αντικείµενα</a:t>
            </a:r>
            <a:r>
              <a:rPr lang="el-GR" sz="2400" b="0" strike="noStrike" spc="-1" dirty="0">
                <a:solidFill>
                  <a:srgbClr val="000000"/>
                </a:solidFill>
                <a:latin typeface="Trebuchet MS"/>
              </a:rPr>
              <a:t> ενδιαφέροντος που </a:t>
            </a:r>
            <a:r>
              <a:rPr lang="el-GR" sz="2400" b="0" strike="noStrike" spc="-1" dirty="0" err="1">
                <a:solidFill>
                  <a:srgbClr val="000000"/>
                </a:solidFill>
                <a:latin typeface="Trebuchet MS"/>
              </a:rPr>
              <a:t>προέκυψαν..Τι</a:t>
            </a:r>
            <a:r>
              <a:rPr lang="el-GR" sz="2400" b="0" strike="noStrike" spc="-1" dirty="0">
                <a:solidFill>
                  <a:srgbClr val="000000"/>
                </a:solidFill>
                <a:latin typeface="Trebuchet MS"/>
              </a:rPr>
              <a:t> δεν πήγε καλά;</a:t>
            </a:r>
            <a:endParaRPr lang="el-GR" sz="2400" b="0" strike="noStrike" spc="-1" dirty="0">
              <a:latin typeface="Arial"/>
            </a:endParaRPr>
          </a:p>
          <a:p>
            <a:pPr>
              <a:lnSpc>
                <a:spcPct val="100000"/>
              </a:lnSpc>
            </a:pPr>
            <a:endParaRPr lang="el-GR" sz="2400" b="0" strike="noStrike" spc="-1" dirty="0">
              <a:latin typeface="Arial"/>
            </a:endParaRPr>
          </a:p>
          <a:p>
            <a:pPr>
              <a:lnSpc>
                <a:spcPct val="100000"/>
              </a:lnSpc>
            </a:pPr>
            <a:endParaRPr lang="el-GR" sz="2400" b="0" strike="noStrike" spc="-1" dirty="0">
              <a:latin typeface="Arial"/>
            </a:endParaRPr>
          </a:p>
          <a:p>
            <a:pPr>
              <a:lnSpc>
                <a:spcPct val="100000"/>
              </a:lnSpc>
            </a:pPr>
            <a:endParaRPr lang="el-GR" sz="2400" b="0" strike="noStrike" spc="-1" dirty="0">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198</TotalTime>
  <Words>1970</Words>
  <Application>Microsoft Office PowerPoint</Application>
  <PresentationFormat>Ευρεία οθόνη</PresentationFormat>
  <Paragraphs>119</Paragraphs>
  <Slides>27</Slides>
  <Notes>2</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2</vt:i4>
      </vt:variant>
      <vt:variant>
        <vt:lpstr>Τίτλοι διαφανειών</vt:lpstr>
      </vt:variant>
      <vt:variant>
        <vt:i4>27</vt:i4>
      </vt:variant>
    </vt:vector>
  </HeadingPairs>
  <TitlesOfParts>
    <vt:vector size="38" baseType="lpstr">
      <vt:lpstr>Arial</vt:lpstr>
      <vt:lpstr>Calibri</vt:lpstr>
      <vt:lpstr>Roboto</vt:lpstr>
      <vt:lpstr>Symbol</vt:lpstr>
      <vt:lpstr>Times New Roman</vt:lpstr>
      <vt:lpstr>Trebuchet MS</vt:lpstr>
      <vt:lpstr>Tw Cen MT</vt:lpstr>
      <vt:lpstr>Wingdings</vt:lpstr>
      <vt:lpstr>Wingdings 3</vt:lpstr>
      <vt:lpstr>Office Theme</vt:lpstr>
      <vt:lpstr>Office Theme</vt:lpstr>
      <vt:lpstr>Παρουσίαση του PowerPoint</vt:lpstr>
      <vt:lpstr>Παρουσίαση του PowerPoint</vt:lpstr>
      <vt:lpstr>Debate: Δημόσια Αντιπαράθεση ή Διαλογική αντιπαράθεση ή  Συναγωνισμός Επιχειρηματολογίας </vt:lpstr>
      <vt:lpstr>Παρουσίαση του PowerPoint</vt:lpstr>
      <vt:lpstr> Διαδικασία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Επιχειρήματα υπέρ και κατά</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Στάδιο 5: Επεξεργασία των έργων τέχνης μέσω του μοντέλου Perkins  H επεξεργασία γίνεται χωριστά για κάθε ένα έργο τέχνης.   Παράδειγμα: Έργο του Ρενουάρ (1881). Λάδι σε μουσαμά.</vt:lpstr>
      <vt:lpstr>Παρουσίαση του PowerPoint</vt:lpstr>
      <vt:lpstr>Παρουσίαση του PowerPoint</vt:lpstr>
      <vt:lpstr>Παρουσίαση του PowerPoint</vt:lpstr>
      <vt:lpstr>Συνεχίζουμε με την επεξεργασία και άλλων έργων (πινάκων, ταινιών, λογοτεχνικών έργων, φωτογραφιών κ.λπ</vt:lpstr>
      <vt:lpstr>Στάδιο 5 (συνέχεια): Μετά την ολοκλήρωση της ανάλυσης των έργων ζητείται από τα παιδιά να συνδυάσουν τα κριτικά ερωτήματα και να απαντήσουν συγκρίνοντας τα διαφορετικά έργα τέχνης με τα οποία ήρθαν σε επαφή βασισμένα στο Πινακάκι που είχαμε φτιάξει στο Στάδιο 4.</vt:lpstr>
      <vt:lpstr>Ερωτήσεις που βοηθούν στην επεξεργασία των έργων τέχνης (Perkins, 1994).</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dc:description/>
  <cp:lastModifiedBy>lstamp</cp:lastModifiedBy>
  <cp:revision>40</cp:revision>
  <cp:lastPrinted>2023-05-04T07:47:50Z</cp:lastPrinted>
  <dcterms:created xsi:type="dcterms:W3CDTF">2017-12-07T08:29:11Z</dcterms:created>
  <dcterms:modified xsi:type="dcterms:W3CDTF">2025-06-26T19:13:54Z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ampaignTags">
    <vt:lpwstr/>
  </property>
  <property fmtid="{D5CDD505-2E9C-101B-9397-08002B2CF9AE}" pid="4" name="ContentTypeId">
    <vt:lpwstr>0x0101006EDDDB5EE6D98C44930B742096920B300400F5B6D36B3EF94B4E9A635CDF2A18F5B8</vt:lpwstr>
  </property>
  <property fmtid="{D5CDD505-2E9C-101B-9397-08002B2CF9AE}" pid="5" name="FeatureTags">
    <vt:lpwstr/>
  </property>
  <property fmtid="{D5CDD505-2E9C-101B-9397-08002B2CF9AE}" pid="6" name="HiddenSlides">
    <vt:i4>0</vt:i4>
  </property>
  <property fmtid="{D5CDD505-2E9C-101B-9397-08002B2CF9AE}" pid="7" name="HyperlinksChanged">
    <vt:bool>false</vt:bool>
  </property>
  <property fmtid="{D5CDD505-2E9C-101B-9397-08002B2CF9AE}" pid="8" name="InternalTags">
    <vt:lpwstr/>
  </property>
  <property fmtid="{D5CDD505-2E9C-101B-9397-08002B2CF9AE}" pid="9" name="LinksUpToDate">
    <vt:bool>false</vt:bool>
  </property>
  <property fmtid="{D5CDD505-2E9C-101B-9397-08002B2CF9AE}" pid="10" name="LocalizationTags">
    <vt:lpwstr/>
  </property>
  <property fmtid="{D5CDD505-2E9C-101B-9397-08002B2CF9AE}" pid="11" name="MMClips">
    <vt:i4>0</vt:i4>
  </property>
  <property fmtid="{D5CDD505-2E9C-101B-9397-08002B2CF9AE}" pid="12" name="Notes">
    <vt:i4>2</vt:i4>
  </property>
  <property fmtid="{D5CDD505-2E9C-101B-9397-08002B2CF9AE}" pid="13" name="PresentationFormat">
    <vt:lpwstr>Widescreen</vt:lpwstr>
  </property>
  <property fmtid="{D5CDD505-2E9C-101B-9397-08002B2CF9AE}" pid="14" name="ScaleCrop">
    <vt:bool>false</vt:bool>
  </property>
  <property fmtid="{D5CDD505-2E9C-101B-9397-08002B2CF9AE}" pid="15" name="ScenarioTags">
    <vt:lpwstr/>
  </property>
  <property fmtid="{D5CDD505-2E9C-101B-9397-08002B2CF9AE}" pid="16" name="ShareDoc">
    <vt:bool>false</vt:bool>
  </property>
  <property fmtid="{D5CDD505-2E9C-101B-9397-08002B2CF9AE}" pid="17" name="Slides">
    <vt:i4>32</vt:i4>
  </property>
</Properties>
</file>