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81" r:id="rId4"/>
    <p:sldId id="283" r:id="rId5"/>
    <p:sldId id="284" r:id="rId6"/>
    <p:sldId id="261" r:id="rId7"/>
    <p:sldId id="279" r:id="rId8"/>
    <p:sldId id="262" r:id="rId9"/>
    <p:sldId id="263" r:id="rId10"/>
    <p:sldId id="264" r:id="rId11"/>
    <p:sldId id="265" r:id="rId12"/>
    <p:sldId id="285" r:id="rId13"/>
    <p:sldId id="266" r:id="rId14"/>
    <p:sldId id="267" r:id="rId15"/>
    <p:sldId id="269" r:id="rId16"/>
    <p:sldId id="270" r:id="rId17"/>
    <p:sldId id="271" r:id="rId18"/>
    <p:sldId id="280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3" autoAdjust="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C2EED9A-41F2-4166-8D74-C0C24CD29861}" type="datetimeFigureOut">
              <a:rPr lang="en-US" smtClean="0"/>
              <a:pPr/>
              <a:t>11/7/2024</a:t>
            </a:fld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D1322CC-8505-44D7-A2B6-3A2179DC26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447799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/>
              <a:t>Τι είναι η ανθρώπινη γεωγραφία; Μέρος Β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4495800" cy="762000"/>
          </a:xfrm>
        </p:spPr>
        <p:txBody>
          <a:bodyPr/>
          <a:lstStyle/>
          <a:p>
            <a:pPr algn="l"/>
            <a:r>
              <a:rPr lang="el-GR" dirty="0" smtClean="0"/>
              <a:t>Γιώργος </a:t>
            </a:r>
            <a:r>
              <a:rPr lang="el-GR" dirty="0" err="1" smtClean="0"/>
              <a:t>Μαυρομμάτης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Ριζοσπαστική γεωγραφία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 χώρος δεν είναι αυτόνομος αλλά παράγεται ως αποτέλεσμα της δράσης και των συγκρούσεων των τάξεων και των συμφερόντων τους</a:t>
            </a:r>
          </a:p>
          <a:p>
            <a:r>
              <a:rPr lang="el-GR" dirty="0" smtClean="0"/>
              <a:t> Σημαντικότερες εκφραστές: </a:t>
            </a:r>
            <a:r>
              <a:rPr lang="en-US" dirty="0" smtClean="0"/>
              <a:t>Lefebvre</a:t>
            </a:r>
            <a:r>
              <a:rPr lang="el-GR" dirty="0" smtClean="0"/>
              <a:t>, </a:t>
            </a:r>
            <a:r>
              <a:rPr lang="en-US" dirty="0" smtClean="0"/>
              <a:t>Harvey, Neil Smith, </a:t>
            </a:r>
            <a:r>
              <a:rPr lang="en-US" dirty="0" err="1" smtClean="0"/>
              <a:t>Soja</a:t>
            </a:r>
            <a:r>
              <a:rPr lang="en-US" dirty="0" smtClean="0"/>
              <a:t>, Massey</a:t>
            </a:r>
            <a:endParaRPr lang="el-GR" dirty="0" smtClean="0"/>
          </a:p>
          <a:p>
            <a:r>
              <a:rPr lang="el-GR" dirty="0" smtClean="0"/>
              <a:t>Έμφαση στις σχέσεις εξουσίας και εκμετάλλευσης που εμπεριέχονται στην οργάνωση του χώρου. Ο άνισος καταμερισμός της εργασίας</a:t>
            </a:r>
          </a:p>
          <a:p>
            <a:r>
              <a:rPr lang="el-GR" dirty="0" smtClean="0"/>
              <a:t>Διαλεκτική σχέση χώρου και κοινωνίας ή αλλιώς η κοινωνία ως χώρος</a:t>
            </a:r>
          </a:p>
          <a:p>
            <a:r>
              <a:rPr lang="el-GR" dirty="0" smtClean="0"/>
              <a:t>Οι κοινωνικές σχέσεις δεν είναι εκτός του χώρου αλλά οι κοινωνικές σχέσεις είναι χωρικές σχέσεις</a:t>
            </a:r>
          </a:p>
          <a:p>
            <a:r>
              <a:rPr lang="el-GR" dirty="0" smtClean="0"/>
              <a:t>Η οικονομική αναδιάρθρωση του χώρου, πως ο καπιταλισμός μεταβάλλεται στο χώρο, η χωρικά άνιση οικονομική ανάπτυξη κα.</a:t>
            </a:r>
          </a:p>
          <a:p>
            <a:r>
              <a:rPr lang="el-GR" dirty="0" smtClean="0"/>
              <a:t>Οικονομικός ντετερμινισμός;</a:t>
            </a:r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3264"/>
          </a:xfrm>
        </p:spPr>
        <p:txBody>
          <a:bodyPr/>
          <a:lstStyle/>
          <a:p>
            <a:pPr algn="l"/>
            <a:r>
              <a:rPr lang="el-GR" dirty="0" smtClean="0"/>
              <a:t>Ριζοσπαστική γεωγραφία</a:t>
            </a:r>
            <a:endParaRPr lang="en-GB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524000"/>
            <a:ext cx="7391400" cy="4953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Henry Lefebvre</a:t>
            </a:r>
            <a:endParaRPr lang="en-GB" dirty="0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447800"/>
            <a:ext cx="2971800" cy="5105400"/>
          </a:xfrm>
        </p:spPr>
      </p:pic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1447800"/>
            <a:ext cx="4648200" cy="5105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3264"/>
          </a:xfrm>
        </p:spPr>
        <p:txBody>
          <a:bodyPr/>
          <a:lstStyle/>
          <a:p>
            <a:pPr algn="l"/>
            <a:r>
              <a:rPr lang="en-US" dirty="0" smtClean="0"/>
              <a:t>David Harvey</a:t>
            </a:r>
            <a:endParaRPr lang="en-GB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447800"/>
            <a:ext cx="2514600" cy="4953000"/>
          </a:xfrm>
        </p:spPr>
      </p:pic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1981200"/>
            <a:ext cx="4724400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Edward </a:t>
            </a:r>
            <a:r>
              <a:rPr lang="en-US" dirty="0" err="1" smtClean="0"/>
              <a:t>Soja</a:t>
            </a:r>
            <a:endParaRPr lang="en-GB" dirty="0"/>
          </a:p>
        </p:txBody>
      </p:sp>
      <p:pic>
        <p:nvPicPr>
          <p:cNvPr id="4" name="Content Placeholder 3" descr="images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676400"/>
            <a:ext cx="4743450" cy="4724400"/>
          </a:xfrm>
        </p:spPr>
      </p:pic>
      <p:pic>
        <p:nvPicPr>
          <p:cNvPr id="5" name="Picture 4" descr="download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1676400"/>
            <a:ext cx="40386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Neil Smith </a:t>
            </a:r>
            <a:endParaRPr lang="en-GB" sz="2800" dirty="0"/>
          </a:p>
        </p:txBody>
      </p:sp>
      <p:pic>
        <p:nvPicPr>
          <p:cNvPr id="4" name="Content Placeholder 3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524000"/>
            <a:ext cx="4648200" cy="50292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Ανθρωπιστική γεωγραφία;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Μεγάλες αλλαγές θα επέλθουν από αυτό που θα ονομασθεί ανθρωπιστική γεωγραφία</a:t>
            </a:r>
          </a:p>
          <a:p>
            <a:r>
              <a:rPr lang="el-GR" dirty="0" smtClean="0"/>
              <a:t>Πολλοί γεωγράφοι υποστήριξαν ότι η ανθρώπινη γεωγραφία ουσιαστικά δεν άκουγε τους ανθρώπους</a:t>
            </a:r>
          </a:p>
          <a:p>
            <a:r>
              <a:rPr lang="el-GR" dirty="0" smtClean="0"/>
              <a:t>Η ανθρώπινη γεωγραφία δεν ήταν και πολύ ανθρώπινη</a:t>
            </a:r>
          </a:p>
          <a:p>
            <a:r>
              <a:rPr lang="el-GR" dirty="0" smtClean="0"/>
              <a:t>Μια νέα έμφαση στους ανθρώπους</a:t>
            </a:r>
          </a:p>
          <a:p>
            <a:r>
              <a:rPr lang="el-GR" dirty="0" smtClean="0"/>
              <a:t>Μια νέα αντίληψη για τους ανθρώπους, η ανθρώπινη γεωγραφία θα έπρεπε να ήταν δίπλα στους ανθρώπους να τους ακούει και να τους παρατηρεί</a:t>
            </a:r>
          </a:p>
          <a:p>
            <a:r>
              <a:rPr lang="el-GR" dirty="0" smtClean="0"/>
              <a:t>Η εισαγωγή ανθρωπολογικών τεχνικών στην ανθρώπινη γεωγραφία: συνεντεύξεις, συμμετοχική παρατήρηση </a:t>
            </a:r>
            <a:r>
              <a:rPr lang="en-US" dirty="0" smtClean="0"/>
              <a:t>-</a:t>
            </a:r>
            <a:r>
              <a:rPr lang="el-GR" dirty="0" smtClean="0"/>
              <a:t> παρατηρητική συμμετοχή</a:t>
            </a:r>
          </a:p>
          <a:p>
            <a:r>
              <a:rPr lang="el-GR" dirty="0" smtClean="0"/>
              <a:t>Μια ουσιαστική συνάντηση με τους ανθρώπους, από τις δομές (μαρξισμός) στους ανθρώπους (ανθρώπινη δράση) 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smtClean="0"/>
              <a:t>David Lee: </a:t>
            </a:r>
            <a:r>
              <a:rPr lang="el-GR" sz="2400" dirty="0" smtClean="0"/>
              <a:t>Από τις δομές στους ανθρώπους, εθνογραφία στη </a:t>
            </a:r>
            <a:r>
              <a:rPr lang="en-US" sz="2400" dirty="0" smtClean="0"/>
              <a:t>Philadelphia</a:t>
            </a:r>
            <a:endParaRPr lang="en-GB" sz="24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143000"/>
            <a:ext cx="8382000" cy="5562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9144000" cy="67056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/>
              <a:t>Η νέα πολιτισμική γεωγραφία/πολιτισμική στροφή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Στο πλαίσιο της ανθρωπιστικής γεωγραφίας, δόθηκε έμφαση όχι μόνο στην υποκειμενικότητα των ανθρώπων αλλά και στην υποκειμενικότητα του ερευνητή.  Το πώς ο ερευνητής επηρεάζει την έρευνα. Η έννοια της</a:t>
            </a:r>
            <a:r>
              <a:rPr lang="en-US" dirty="0" smtClean="0"/>
              <a:t> </a:t>
            </a:r>
            <a:r>
              <a:rPr lang="el-GR" dirty="0" smtClean="0"/>
              <a:t>«</a:t>
            </a:r>
            <a:r>
              <a:rPr lang="el-GR" dirty="0" err="1" smtClean="0"/>
              <a:t>αντανακλαστικότητας</a:t>
            </a:r>
            <a:r>
              <a:rPr lang="el-GR" dirty="0" smtClean="0"/>
              <a:t>»</a:t>
            </a:r>
          </a:p>
          <a:p>
            <a:r>
              <a:rPr lang="el-GR" dirty="0" smtClean="0"/>
              <a:t>Φεμινιστική γεωγραφία και η δια-υποκειμενική συνάντηση του ερευνούμενου με τον ερευνητή </a:t>
            </a:r>
          </a:p>
          <a:p>
            <a:r>
              <a:rPr lang="el-GR" dirty="0" smtClean="0"/>
              <a:t>Η προβληματική της ερευνητικής συνάντησης και τα θέματα ισχύος</a:t>
            </a:r>
          </a:p>
          <a:p>
            <a:r>
              <a:rPr lang="el-GR" dirty="0" smtClean="0"/>
              <a:t>Πως επηρεάζουμε την έρευνα μας και πως διαβάζουμε τα στοιχεία;</a:t>
            </a:r>
            <a:endParaRPr lang="en-US" dirty="0" smtClean="0"/>
          </a:p>
          <a:p>
            <a:r>
              <a:rPr lang="el-GR" dirty="0" smtClean="0"/>
              <a:t>Στην αρχή είχαμε ανθρώπινη γεωγραφία ως περιφερειακή γεωγραφία, μετά εμφανίστηκε η οικονομική, κοινωνική και αστική γεωγραφία. Τέλος, εμφανίζεται η νέα πολιτισμική γεωγραφία.</a:t>
            </a:r>
          </a:p>
          <a:p>
            <a:r>
              <a:rPr lang="el-GR" dirty="0" smtClean="0"/>
              <a:t>Πολλά από αυτά τα πεδία είναι πολύ κοντά μεταξύ τους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3264"/>
          </a:xfrm>
        </p:spPr>
        <p:txBody>
          <a:bodyPr/>
          <a:lstStyle/>
          <a:p>
            <a:pPr algn="l"/>
            <a:r>
              <a:rPr lang="el-GR" dirty="0" smtClean="0"/>
              <a:t>Εισαγωγή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Στο προηγούμενο μάθημα ‘διανύσαμε’ ένα μεγάλο μέρος της διαδρομής της εξέλιξης της ανθρώπινης γεωγραφίας (από τον Ερατοσθένη στην περιφερειακή γεωγραφία)</a:t>
            </a:r>
          </a:p>
          <a:p>
            <a:r>
              <a:rPr lang="el-GR" dirty="0" smtClean="0"/>
              <a:t>Ταυτόχρονα μιλήσαμε για τις δύο πλευρές θέασης των ανθρώπινων και γεωγραφικών πόρων: περιβαλλοντικός ντετερμινισμός και </a:t>
            </a:r>
            <a:r>
              <a:rPr lang="el-GR" dirty="0" err="1" smtClean="0"/>
              <a:t>ποσιμπιλιτισμός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Σήμερα θα διανύσουμε την υπόλοιπη διαδρομή (ποσοτική επανάσταση, μαρξιστική/ ριζοσπαστική γεωγραφία, ανθρωπιστική γεωγραφία, φεμινιστική και πολιτισμική στροφή)</a:t>
            </a:r>
          </a:p>
          <a:p>
            <a:r>
              <a:rPr lang="el-GR" dirty="0" smtClean="0"/>
              <a:t>Όπως είπαμε και πριν, ο όρος ανθρώπινη γεωγραφία δεν χρησιμοποιήθηκε μέχρι το 1950 </a:t>
            </a:r>
            <a:r>
              <a:rPr lang="en-US" dirty="0" smtClean="0"/>
              <a:t>-</a:t>
            </a:r>
            <a:r>
              <a:rPr lang="el-GR" dirty="0" smtClean="0"/>
              <a:t>1960 </a:t>
            </a:r>
            <a:endParaRPr lang="en-GB" dirty="0" smtClean="0"/>
          </a:p>
          <a:p>
            <a:r>
              <a:rPr lang="el-GR" dirty="0" smtClean="0"/>
              <a:t>Το βασικό σημείο του μαθήματος είναι να καταλάβουμε την έννοια </a:t>
            </a:r>
            <a:r>
              <a:rPr lang="el-GR" dirty="0" smtClean="0"/>
              <a:t>τ</a:t>
            </a:r>
            <a:r>
              <a:rPr lang="el-GR" dirty="0" smtClean="0"/>
              <a:t>ων παραδειγμάτων και πως αλλάζει η</a:t>
            </a:r>
            <a:r>
              <a:rPr lang="el-GR" dirty="0" smtClean="0"/>
              <a:t> μεθοδολογία. </a:t>
            </a:r>
            <a:r>
              <a:rPr lang="el-GR" dirty="0" smtClean="0"/>
              <a:t>Την αλλαγή των μεθοδολογικών παραδειγμάτων (θετικιστικό, κριτικό, </a:t>
            </a:r>
            <a:r>
              <a:rPr lang="el-GR" dirty="0" err="1" smtClean="0"/>
              <a:t>μεταθετικιστικό</a:t>
            </a:r>
            <a:r>
              <a:rPr lang="el-GR" dirty="0" smtClean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60864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/>
              <a:t>Νέα πολιτισμική/πολιτική γεωγραφία</a:t>
            </a:r>
            <a:endParaRPr lang="en-GB" sz="2800" dirty="0"/>
          </a:p>
        </p:txBody>
      </p:sp>
      <p:pic>
        <p:nvPicPr>
          <p:cNvPr id="4" name="Content Placeholder 3" descr="4188czafEPL._BO2,204,203,200_PIsitb-sticker-arrow-click,TopRight,35,-76_AA300_SH20_OU01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447800"/>
            <a:ext cx="3352800" cy="5181600"/>
          </a:xfrm>
        </p:spPr>
      </p:pic>
      <p:pic>
        <p:nvPicPr>
          <p:cNvPr id="5" name="Picture 4" descr="51guhjHcNVL._BO2,204,203,200_PIsitb-sticker-arrow-click,TopRight,35,-76_AA300_SH20_OU01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1447800"/>
            <a:ext cx="4953000" cy="5181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700" dirty="0" smtClean="0"/>
              <a:t>Μεθοδολογία και μόδα</a:t>
            </a:r>
            <a:r>
              <a:rPr lang="en-GB" sz="2700" smtClean="0"/>
              <a:t>:1962 ’</a:t>
            </a:r>
            <a:r>
              <a:rPr lang="en-GB" sz="2700" i="1" smtClean="0"/>
              <a:t>The </a:t>
            </a:r>
            <a:r>
              <a:rPr lang="en-GB" sz="2700" i="1" dirty="0" smtClean="0"/>
              <a:t>Structure of </a:t>
            </a:r>
            <a:r>
              <a:rPr lang="en-GB" sz="2700" i="1" smtClean="0"/>
              <a:t>Scientific Revolutions’</a:t>
            </a:r>
            <a:r>
              <a:rPr lang="en-GB" dirty="0" smtClean="0"/>
              <a:t> :</a:t>
            </a:r>
            <a:endParaRPr lang="en-US" dirty="0"/>
          </a:p>
        </p:txBody>
      </p:sp>
      <p:pic>
        <p:nvPicPr>
          <p:cNvPr id="4" name="Content Placeholder 3" descr="download (1)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371600"/>
            <a:ext cx="4572000" cy="5334000"/>
          </a:xfrm>
        </p:spPr>
      </p:pic>
      <p:pic>
        <p:nvPicPr>
          <p:cNvPr id="5" name="Picture 4" descr="download (2)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396637">
            <a:off x="4500132" y="1865719"/>
            <a:ext cx="3534528" cy="42508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467600" cy="3962400"/>
          </a:xfrm>
        </p:spPr>
      </p:pic>
      <p:pic>
        <p:nvPicPr>
          <p:cNvPr id="7" name="Picture 6" descr="download (1)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3962400"/>
            <a:ext cx="4343400" cy="2895600"/>
          </a:xfrm>
          <a:prstGeom prst="rect">
            <a:avLst/>
          </a:prstGeom>
        </p:spPr>
      </p:pic>
      <p:pic>
        <p:nvPicPr>
          <p:cNvPr id="8" name="Picture 7" descr="download.jf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886200"/>
            <a:ext cx="4876800" cy="2971800"/>
          </a:xfrm>
          <a:prstGeom prst="rect">
            <a:avLst/>
          </a:prstGeom>
        </p:spPr>
      </p:pic>
      <p:pic>
        <p:nvPicPr>
          <p:cNvPr id="9" name="Picture 8" descr="downloa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67600" y="0"/>
            <a:ext cx="1435100" cy="4006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89464"/>
          </a:xfrm>
        </p:spPr>
        <p:txBody>
          <a:bodyPr/>
          <a:lstStyle/>
          <a:p>
            <a:pPr algn="l"/>
            <a:r>
              <a:rPr lang="el-GR" dirty="0" smtClean="0"/>
              <a:t>Η ποσοτική επανάσταση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Από το 1950 και μετά παρατηρείται μια ποσοτική/ αριθμητική επανάσταση στο πλαίσιο της ανθρώπινης γεωγραφίας στις ΗΠΑ και αργότερα τη Μεγάλη Βρετανία</a:t>
            </a:r>
          </a:p>
          <a:p>
            <a:r>
              <a:rPr lang="el-GR" dirty="0" smtClean="0"/>
              <a:t>Το τέλος του Β’ Παγκοσμίου Πολέμου και η ανάγκη ανοικοδόμησης. Πως θα μπορούσε να βοηθήσει η γεωγραφία; Βέλτιστη </a:t>
            </a:r>
            <a:r>
              <a:rPr lang="el-GR" dirty="0" err="1" smtClean="0"/>
              <a:t>χωροθέτηση</a:t>
            </a:r>
            <a:r>
              <a:rPr lang="el-GR" dirty="0" smtClean="0"/>
              <a:t> δραστηριοτήτων </a:t>
            </a:r>
          </a:p>
          <a:p>
            <a:r>
              <a:rPr lang="el-GR" dirty="0" smtClean="0"/>
              <a:t>Μια τάση ανακάλυψης των χωρικών «νόμων» (σε αντιστοιχία με τους φυσικούς νόμους) και μια αυστηρή μεθοδολογία που κάνει την ανθρώπινη γεωγραφία να «μοιάζει» πιο πολύ με επιστήμη</a:t>
            </a:r>
          </a:p>
          <a:p>
            <a:r>
              <a:rPr lang="el-GR" dirty="0" smtClean="0"/>
              <a:t>Μέσω των αριθμών η ανθρώπινη γεωγραφία θεωρείται πιο επιστημονική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 smtClean="0"/>
              <a:t>Ποσοτική επανάσταση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Sauer (1924) The survey method in geography and its objective</a:t>
            </a:r>
          </a:p>
          <a:p>
            <a:r>
              <a:rPr lang="el-GR" dirty="0" smtClean="0"/>
              <a:t>Η καταγραφή δεδομένων και τα ερωτηματολόγια ως μια πιθανότητα για μια πιο στατιστική γεωγραφία</a:t>
            </a:r>
          </a:p>
          <a:p>
            <a:r>
              <a:rPr lang="el-GR" dirty="0" smtClean="0"/>
              <a:t>Η διεξαγωγή λεπτομερών ερευνών (χαρτογράφηση, ποσοτικοποίηση κτλ.) για την παραγωγή ποσοτικών δεδομένων</a:t>
            </a:r>
          </a:p>
          <a:p>
            <a:r>
              <a:rPr lang="el-GR" dirty="0" smtClean="0"/>
              <a:t>Η παράδοση αυτή ήταν μέρος και της περιφερειακής γεωγραφίας</a:t>
            </a:r>
          </a:p>
          <a:p>
            <a:r>
              <a:rPr lang="el-GR" dirty="0" smtClean="0"/>
              <a:t>Πάνω σε αυτή την παράδοση, στηρίχτηκε από το 1950 και μετά η ποσοτική επανάσταση, η επανάσταση των αριθμών. </a:t>
            </a:r>
          </a:p>
          <a:p>
            <a:r>
              <a:rPr lang="el-GR" dirty="0" smtClean="0"/>
              <a:t>Η επιστημοσύνη των αριθμών ως αντικειμενική απέναντι στην υποκειμενικότητα της προηγούμενης ανθρώπινης γεωγραφίας (σκεφτείτε τους μεθόδους του </a:t>
            </a:r>
            <a:r>
              <a:rPr lang="en-US" dirty="0" smtClean="0"/>
              <a:t>Sauer)</a:t>
            </a:r>
          </a:p>
          <a:p>
            <a:r>
              <a:rPr lang="el-GR" dirty="0" smtClean="0"/>
              <a:t>Μια αντικειμενική αναπαράσταση μέσω αριθμών; </a:t>
            </a:r>
          </a:p>
          <a:p>
            <a:r>
              <a:rPr lang="el-GR" dirty="0" smtClean="0"/>
              <a:t>Η αποστασιοποίηση του ερευνητή, ο ερευνητής ως ‘έξω’ από αυτό που εξετάζει.</a:t>
            </a:r>
          </a:p>
          <a:p>
            <a:r>
              <a:rPr lang="el-GR" dirty="0" smtClean="0"/>
              <a:t> Αντί για την έρευνα πεδίου, η επεξεργασία των  δεδομένων</a:t>
            </a:r>
          </a:p>
          <a:p>
            <a:r>
              <a:rPr lang="el-GR" dirty="0" smtClean="0"/>
              <a:t>Τα παιδιά της ποσοτικής επανάστασης: χωρική ανάλυση, τηλεπισκόπηση, </a:t>
            </a:r>
            <a:r>
              <a:rPr lang="en-US" dirty="0" err="1" smtClean="0"/>
              <a:t>gis</a:t>
            </a:r>
            <a:r>
              <a:rPr lang="en-US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3264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Τα δεδομένα ως η νέα θρησκεία: </a:t>
            </a:r>
            <a:r>
              <a:rPr lang="el-GR" sz="2800" dirty="0" err="1" smtClean="0"/>
              <a:t>Χαράρι</a:t>
            </a:r>
            <a:endParaRPr lang="en-US" sz="2800" dirty="0"/>
          </a:p>
        </p:txBody>
      </p:sp>
      <p:pic>
        <p:nvPicPr>
          <p:cNvPr id="4" name="Content Placeholder 3" descr="download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71600"/>
            <a:ext cx="5410200" cy="5334000"/>
          </a:xfrm>
        </p:spPr>
      </p:pic>
      <p:pic>
        <p:nvPicPr>
          <p:cNvPr id="5" name="Picture 4" descr="download (1).jf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1371600"/>
            <a:ext cx="3733800" cy="53149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2800" dirty="0" smtClean="0"/>
              <a:t>Η αλήθεια των αριθμών; </a:t>
            </a:r>
            <a:endParaRPr lang="en-GB" sz="2800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524000"/>
            <a:ext cx="4648200" cy="5334000"/>
          </a:xfrm>
        </p:spPr>
      </p:pic>
      <p:pic>
        <p:nvPicPr>
          <p:cNvPr id="5" name="Picture 4" descr="download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1524000"/>
            <a:ext cx="38100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3264"/>
          </a:xfrm>
        </p:spPr>
        <p:txBody>
          <a:bodyPr>
            <a:normAutofit/>
          </a:bodyPr>
          <a:lstStyle/>
          <a:p>
            <a:pPr algn="l"/>
            <a:r>
              <a:rPr lang="el-GR" sz="2800" dirty="0" smtClean="0"/>
              <a:t>Μαρξιστική γεωγραφία, ριζοσπαστική γεωγραφία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Από τα τέλη του 1960 και αρχές του 1970, εμφανίζεται η ριζοσπαστική γεωγραφία ως αντίδραση στη γεωγραφία ως χωρική επιστήμη (τη γεωγραφία των μετρήσεων και των χωρικών νόμων)</a:t>
            </a:r>
          </a:p>
          <a:p>
            <a:r>
              <a:rPr lang="el-GR" dirty="0" smtClean="0"/>
              <a:t>Οι συγκεκριμένοι γεωγράφοι δεν ήθελαν απλώς να ‘μετρήσουν’ αλλά να αντιμετωπίσουν τα κοινωνικά προβλήματα</a:t>
            </a:r>
          </a:p>
          <a:p>
            <a:r>
              <a:rPr lang="el-GR" dirty="0" smtClean="0"/>
              <a:t>Πίστευαν ότι υπήρχε ένα τεράστιο πολιτικό κενό σε σχέση με το γιατί γινόταν η έρευνα: Για βέλτιστη </a:t>
            </a:r>
            <a:r>
              <a:rPr lang="el-GR" dirty="0" err="1" smtClean="0"/>
              <a:t>χωροθέτηση</a:t>
            </a:r>
            <a:r>
              <a:rPr lang="el-GR" dirty="0" smtClean="0"/>
              <a:t>; Αυτό είναι όλο; </a:t>
            </a:r>
          </a:p>
          <a:p>
            <a:r>
              <a:rPr lang="el-GR" dirty="0" smtClean="0"/>
              <a:t>Μια νέα ευαισθησία, μια νέα πολιτική και κοινωνική γεωγραφική συνείδηση </a:t>
            </a:r>
          </a:p>
          <a:p>
            <a:r>
              <a:rPr lang="el-GR" dirty="0" smtClean="0"/>
              <a:t>Μια μαρξιστική αντίληψη με έντονη </a:t>
            </a:r>
            <a:r>
              <a:rPr lang="el-GR" dirty="0" err="1" smtClean="0"/>
              <a:t>χωρικότητα</a:t>
            </a:r>
            <a:endParaRPr lang="el-GR" dirty="0" smtClean="0"/>
          </a:p>
          <a:p>
            <a:r>
              <a:rPr lang="el-GR" dirty="0" smtClean="0"/>
              <a:t>Τα προβλήματα δεν είναι γεωγραφικά και επομένως η γεωγραφία από μόνη της δεν μπορεί να δώσει απαντήσεις </a:t>
            </a:r>
          </a:p>
          <a:p>
            <a:r>
              <a:rPr lang="el-GR" dirty="0" smtClean="0"/>
              <a:t>Τα κοινωνικά προβλήματα είναι οικονομικά, πολιτικά, πολιτισμικά κτλ.</a:t>
            </a:r>
          </a:p>
          <a:p>
            <a:r>
              <a:rPr lang="el-GR" dirty="0" smtClean="0"/>
              <a:t>Η έρευνα ως πολιτική πράξη για να αλλάξουν τα πράγματα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387</TotalTime>
  <Words>832</Words>
  <Application>Microsoft Office PowerPoint</Application>
  <PresentationFormat>On-screen Show (4:3)</PresentationFormat>
  <Paragraphs>66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Foundry</vt:lpstr>
      <vt:lpstr>Τι είναι η ανθρώπινη γεωγραφία; Μέρος Β</vt:lpstr>
      <vt:lpstr>Εισαγωγή</vt:lpstr>
      <vt:lpstr>Μεθοδολογία και μόδα:1962 ’The Structure of Scientific Revolutions’ :</vt:lpstr>
      <vt:lpstr>Slide 4</vt:lpstr>
      <vt:lpstr>Η ποσοτική επανάσταση</vt:lpstr>
      <vt:lpstr>Ποσοτική επανάσταση </vt:lpstr>
      <vt:lpstr>Τα δεδομένα ως η νέα θρησκεία: Χαράρι</vt:lpstr>
      <vt:lpstr>Η αλήθεια των αριθμών; </vt:lpstr>
      <vt:lpstr>Μαρξιστική γεωγραφία, ριζοσπαστική γεωγραφία</vt:lpstr>
      <vt:lpstr>Ριζοσπαστική γεωγραφία</vt:lpstr>
      <vt:lpstr>Ριζοσπαστική γεωγραφία</vt:lpstr>
      <vt:lpstr>Henry Lefebvre</vt:lpstr>
      <vt:lpstr>David Harvey</vt:lpstr>
      <vt:lpstr>Edward Soja</vt:lpstr>
      <vt:lpstr>Neil Smith </vt:lpstr>
      <vt:lpstr>Ανθρωπιστική γεωγραφία;</vt:lpstr>
      <vt:lpstr>David Lee: Από τις δομές στους ανθρώπους, εθνογραφία στη Philadelphia</vt:lpstr>
      <vt:lpstr>Slide 18</vt:lpstr>
      <vt:lpstr>Η νέα πολιτισμική γεωγραφία/πολιτισμική στροφή</vt:lpstr>
      <vt:lpstr>Νέα πολιτισμική/πολιτική γεωγραφία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είναι η ανθρώπινη γεωγραφία; Μέρος Β</dc:title>
  <dc:creator>georgemavromatis</dc:creator>
  <cp:lastModifiedBy>george</cp:lastModifiedBy>
  <cp:revision>70</cp:revision>
  <dcterms:created xsi:type="dcterms:W3CDTF">2014-03-10T10:15:14Z</dcterms:created>
  <dcterms:modified xsi:type="dcterms:W3CDTF">2024-11-07T06:54:29Z</dcterms:modified>
</cp:coreProperties>
</file>