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sldIdLst>
    <p:sldId id="256" r:id="rId2"/>
    <p:sldId id="306" r:id="rId3"/>
    <p:sldId id="264" r:id="rId4"/>
    <p:sldId id="298" r:id="rId5"/>
    <p:sldId id="280" r:id="rId6"/>
    <p:sldId id="307" r:id="rId7"/>
    <p:sldId id="272" r:id="rId8"/>
    <p:sldId id="285" r:id="rId9"/>
    <p:sldId id="282" r:id="rId10"/>
    <p:sldId id="257" r:id="rId11"/>
    <p:sldId id="271" r:id="rId12"/>
    <p:sldId id="258" r:id="rId13"/>
    <p:sldId id="273" r:id="rId14"/>
    <p:sldId id="259" r:id="rId15"/>
    <p:sldId id="310" r:id="rId16"/>
    <p:sldId id="312" r:id="rId17"/>
    <p:sldId id="260" r:id="rId18"/>
    <p:sldId id="274" r:id="rId19"/>
    <p:sldId id="309" r:id="rId20"/>
    <p:sldId id="287" r:id="rId21"/>
    <p:sldId id="288" r:id="rId22"/>
    <p:sldId id="276" r:id="rId23"/>
    <p:sldId id="277" r:id="rId24"/>
    <p:sldId id="265" r:id="rId25"/>
    <p:sldId id="299" r:id="rId26"/>
    <p:sldId id="300" r:id="rId27"/>
    <p:sldId id="301" r:id="rId28"/>
    <p:sldId id="266" r:id="rId29"/>
    <p:sldId id="267" r:id="rId30"/>
    <p:sldId id="311" r:id="rId31"/>
    <p:sldId id="304" r:id="rId32"/>
    <p:sldId id="313" r:id="rId3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9" d="100"/>
          <a:sy n="69" d="100"/>
        </p:scale>
        <p:origin x="-119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20B51D-F377-4E08-9B17-5B589671671F}" type="datetimeFigureOut">
              <a:rPr lang="en-US"/>
              <a:pPr>
                <a:defRPr/>
              </a:pPr>
              <a:t>3/18/2025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79A663C-D3C3-4406-BB20-346650D31BA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23B55E-B6FE-46B7-A92B-6ACAC9CA472B}" type="slidenum">
              <a:rPr lang="en-GB" smtClean="0"/>
              <a:pPr/>
              <a:t>15</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en-US"/>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en-US"/>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en-US"/>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en-US"/>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en-US"/>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en-US"/>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a:p>
          </p:txBody>
        </p:sp>
        <p:sp>
          <p:nvSpPr>
            <p:cNvPr id="20" name="Rectangle 18"/>
            <p:cNvSpPr>
              <a:spLocks noChangeArrowheads="1"/>
            </p:cNvSpPr>
            <p:nvPr userDrawn="1"/>
          </p:nvSpPr>
          <p:spPr bwMode="hidden">
            <a:xfrm rot="39991575" flipH="1" flipV="1">
              <a:off x="5370"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en-US"/>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en-US"/>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en-US"/>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en-US"/>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en-US"/>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en-US"/>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en-US"/>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GB"/>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GB"/>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GB"/>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GB"/>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GB"/>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p>
          </p:txBody>
        </p:sp>
      </p:grpSp>
      <p:sp>
        <p:nvSpPr>
          <p:cNvPr id="533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l-GR"/>
              <a:t>Κάντε κλικ για επεξεργασία του τίτλου</a:t>
            </a:r>
          </a:p>
        </p:txBody>
      </p:sp>
      <p:sp>
        <p:nvSpPr>
          <p:cNvPr id="533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220" name="Rectangle 220"/>
          <p:cNvSpPr>
            <a:spLocks noGrp="1" noChangeArrowheads="1"/>
          </p:cNvSpPr>
          <p:nvPr>
            <p:ph type="dt" sz="quarter" idx="10"/>
          </p:nvPr>
        </p:nvSpPr>
        <p:spPr/>
        <p:txBody>
          <a:bodyPr/>
          <a:lstStyle>
            <a:lvl1pPr>
              <a:defRPr/>
            </a:lvl1pPr>
          </a:lstStyle>
          <a:p>
            <a:pPr>
              <a:defRPr/>
            </a:pPr>
            <a:endParaRPr lang="el-GR"/>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l-GR"/>
          </a:p>
        </p:txBody>
      </p:sp>
      <p:sp>
        <p:nvSpPr>
          <p:cNvPr id="222" name="Rectangle 222"/>
          <p:cNvSpPr>
            <a:spLocks noGrp="1" noChangeArrowheads="1"/>
          </p:cNvSpPr>
          <p:nvPr>
            <p:ph type="sldNum" sz="quarter" idx="12"/>
          </p:nvPr>
        </p:nvSpPr>
        <p:spPr/>
        <p:txBody>
          <a:bodyPr/>
          <a:lstStyle>
            <a:lvl1pPr>
              <a:defRPr/>
            </a:lvl1pPr>
          </a:lstStyle>
          <a:p>
            <a:pPr>
              <a:defRPr/>
            </a:pPr>
            <a:fld id="{9BF0F8CB-EA14-4418-9E7C-913A41614D9F}"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A84BC291-DEB7-4E63-B9D8-8257E6670C44}" type="slidenum">
              <a:rPr lang="el-GR"/>
              <a:pPr>
                <a:defRPr/>
              </a:pPr>
              <a:t>‹#›</a:t>
            </a:fld>
            <a:endParaRPr lang="el-GR"/>
          </a:p>
        </p:txBody>
      </p:sp>
      <p:sp>
        <p:nvSpPr>
          <p:cNvPr id="5" name="Rectangle 219"/>
          <p:cNvSpPr>
            <a:spLocks noGrp="1" noChangeArrowheads="1"/>
          </p:cNvSpPr>
          <p:nvPr>
            <p:ph type="dt" sz="half" idx="11"/>
          </p:nvPr>
        </p:nvSpPr>
        <p:spPr>
          <a:ln/>
        </p:spPr>
        <p:txBody>
          <a:bodyPr/>
          <a:lstStyle>
            <a:lvl1pPr>
              <a:defRPr/>
            </a:lvl1pPr>
          </a:lstStyle>
          <a:p>
            <a:pPr>
              <a:defRPr/>
            </a:pPr>
            <a:endParaRPr lang="el-GR"/>
          </a:p>
        </p:txBody>
      </p:sp>
      <p:sp>
        <p:nvSpPr>
          <p:cNvPr id="6"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9D55403-FAF6-48BD-BF94-2BC374815BB7}" type="slidenum">
              <a:rPr lang="el-GR"/>
              <a:pPr>
                <a:defRPr/>
              </a:pPr>
              <a:t>‹#›</a:t>
            </a:fld>
            <a:endParaRPr lang="el-GR"/>
          </a:p>
        </p:txBody>
      </p:sp>
      <p:sp>
        <p:nvSpPr>
          <p:cNvPr id="5" name="Rectangle 219"/>
          <p:cNvSpPr>
            <a:spLocks noGrp="1" noChangeArrowheads="1"/>
          </p:cNvSpPr>
          <p:nvPr>
            <p:ph type="dt" sz="half" idx="11"/>
          </p:nvPr>
        </p:nvSpPr>
        <p:spPr>
          <a:ln/>
        </p:spPr>
        <p:txBody>
          <a:bodyPr/>
          <a:lstStyle>
            <a:lvl1pPr>
              <a:defRPr/>
            </a:lvl1pPr>
          </a:lstStyle>
          <a:p>
            <a:pPr>
              <a:defRPr/>
            </a:pPr>
            <a:endParaRPr lang="el-GR"/>
          </a:p>
        </p:txBody>
      </p:sp>
      <p:sp>
        <p:nvSpPr>
          <p:cNvPr id="6"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DAA6A142-CB3E-4386-BF20-C020CCE7F5D8}" type="slidenum">
              <a:rPr lang="el-GR"/>
              <a:pPr>
                <a:defRPr/>
              </a:pPr>
              <a:t>‹#›</a:t>
            </a:fld>
            <a:endParaRPr lang="el-GR"/>
          </a:p>
        </p:txBody>
      </p:sp>
      <p:sp>
        <p:nvSpPr>
          <p:cNvPr id="5" name="Rectangle 219"/>
          <p:cNvSpPr>
            <a:spLocks noGrp="1" noChangeArrowheads="1"/>
          </p:cNvSpPr>
          <p:nvPr>
            <p:ph type="dt" sz="half" idx="11"/>
          </p:nvPr>
        </p:nvSpPr>
        <p:spPr>
          <a:ln/>
        </p:spPr>
        <p:txBody>
          <a:bodyPr/>
          <a:lstStyle>
            <a:lvl1pPr>
              <a:defRPr/>
            </a:lvl1pPr>
          </a:lstStyle>
          <a:p>
            <a:pPr>
              <a:defRPr/>
            </a:pPr>
            <a:endParaRPr lang="el-GR"/>
          </a:p>
        </p:txBody>
      </p:sp>
      <p:sp>
        <p:nvSpPr>
          <p:cNvPr id="6"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BDE0901F-80BE-451A-BD3E-B1745A099E96}" type="slidenum">
              <a:rPr lang="el-GR"/>
              <a:pPr>
                <a:defRPr/>
              </a:pPr>
              <a:t>‹#›</a:t>
            </a:fld>
            <a:endParaRPr lang="el-GR"/>
          </a:p>
        </p:txBody>
      </p:sp>
      <p:sp>
        <p:nvSpPr>
          <p:cNvPr id="5" name="Rectangle 219"/>
          <p:cNvSpPr>
            <a:spLocks noGrp="1" noChangeArrowheads="1"/>
          </p:cNvSpPr>
          <p:nvPr>
            <p:ph type="dt" sz="half" idx="11"/>
          </p:nvPr>
        </p:nvSpPr>
        <p:spPr>
          <a:ln/>
        </p:spPr>
        <p:txBody>
          <a:bodyPr/>
          <a:lstStyle>
            <a:lvl1pPr>
              <a:defRPr/>
            </a:lvl1pPr>
          </a:lstStyle>
          <a:p>
            <a:pPr>
              <a:defRPr/>
            </a:pPr>
            <a:endParaRPr lang="el-GR"/>
          </a:p>
        </p:txBody>
      </p:sp>
      <p:sp>
        <p:nvSpPr>
          <p:cNvPr id="6"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18"/>
          <p:cNvSpPr>
            <a:spLocks noGrp="1" noChangeArrowheads="1"/>
          </p:cNvSpPr>
          <p:nvPr>
            <p:ph type="sldNum" sz="quarter" idx="10"/>
          </p:nvPr>
        </p:nvSpPr>
        <p:spPr>
          <a:ln/>
        </p:spPr>
        <p:txBody>
          <a:bodyPr/>
          <a:lstStyle>
            <a:lvl1pPr>
              <a:defRPr/>
            </a:lvl1pPr>
          </a:lstStyle>
          <a:p>
            <a:pPr>
              <a:defRPr/>
            </a:pPr>
            <a:fld id="{41F4745F-84AD-440C-ABED-D76129A6252C}" type="slidenum">
              <a:rPr lang="el-GR"/>
              <a:pPr>
                <a:defRPr/>
              </a:pPr>
              <a:t>‹#›</a:t>
            </a:fld>
            <a:endParaRPr lang="el-GR"/>
          </a:p>
        </p:txBody>
      </p:sp>
      <p:sp>
        <p:nvSpPr>
          <p:cNvPr id="6" name="Rectangle 219"/>
          <p:cNvSpPr>
            <a:spLocks noGrp="1" noChangeArrowheads="1"/>
          </p:cNvSpPr>
          <p:nvPr>
            <p:ph type="dt" sz="half" idx="11"/>
          </p:nvPr>
        </p:nvSpPr>
        <p:spPr>
          <a:ln/>
        </p:spPr>
        <p:txBody>
          <a:bodyPr/>
          <a:lstStyle>
            <a:lvl1pPr>
              <a:defRPr/>
            </a:lvl1pPr>
          </a:lstStyle>
          <a:p>
            <a:pPr>
              <a:defRPr/>
            </a:pPr>
            <a:endParaRPr lang="el-GR"/>
          </a:p>
        </p:txBody>
      </p:sp>
      <p:sp>
        <p:nvSpPr>
          <p:cNvPr id="7"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18"/>
          <p:cNvSpPr>
            <a:spLocks noGrp="1" noChangeArrowheads="1"/>
          </p:cNvSpPr>
          <p:nvPr>
            <p:ph type="sldNum" sz="quarter" idx="10"/>
          </p:nvPr>
        </p:nvSpPr>
        <p:spPr>
          <a:ln/>
        </p:spPr>
        <p:txBody>
          <a:bodyPr/>
          <a:lstStyle>
            <a:lvl1pPr>
              <a:defRPr/>
            </a:lvl1pPr>
          </a:lstStyle>
          <a:p>
            <a:pPr>
              <a:defRPr/>
            </a:pPr>
            <a:fld id="{26FFFFFB-3AB1-4B60-A3C4-F2B234510E65}" type="slidenum">
              <a:rPr lang="el-GR"/>
              <a:pPr>
                <a:defRPr/>
              </a:pPr>
              <a:t>‹#›</a:t>
            </a:fld>
            <a:endParaRPr lang="el-GR"/>
          </a:p>
        </p:txBody>
      </p:sp>
      <p:sp>
        <p:nvSpPr>
          <p:cNvPr id="8" name="Rectangle 219"/>
          <p:cNvSpPr>
            <a:spLocks noGrp="1" noChangeArrowheads="1"/>
          </p:cNvSpPr>
          <p:nvPr>
            <p:ph type="dt" sz="half" idx="11"/>
          </p:nvPr>
        </p:nvSpPr>
        <p:spPr>
          <a:ln/>
        </p:spPr>
        <p:txBody>
          <a:bodyPr/>
          <a:lstStyle>
            <a:lvl1pPr>
              <a:defRPr/>
            </a:lvl1pPr>
          </a:lstStyle>
          <a:p>
            <a:pPr>
              <a:defRPr/>
            </a:pPr>
            <a:endParaRPr lang="el-GR"/>
          </a:p>
        </p:txBody>
      </p:sp>
      <p:sp>
        <p:nvSpPr>
          <p:cNvPr id="9"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18"/>
          <p:cNvSpPr>
            <a:spLocks noGrp="1" noChangeArrowheads="1"/>
          </p:cNvSpPr>
          <p:nvPr>
            <p:ph type="sldNum" sz="quarter" idx="10"/>
          </p:nvPr>
        </p:nvSpPr>
        <p:spPr>
          <a:ln/>
        </p:spPr>
        <p:txBody>
          <a:bodyPr/>
          <a:lstStyle>
            <a:lvl1pPr>
              <a:defRPr/>
            </a:lvl1pPr>
          </a:lstStyle>
          <a:p>
            <a:pPr>
              <a:defRPr/>
            </a:pPr>
            <a:fld id="{A866F4F3-C1BF-45D9-B5C2-6730455B3A6C}" type="slidenum">
              <a:rPr lang="el-GR"/>
              <a:pPr>
                <a:defRPr/>
              </a:pPr>
              <a:t>‹#›</a:t>
            </a:fld>
            <a:endParaRPr lang="el-GR"/>
          </a:p>
        </p:txBody>
      </p:sp>
      <p:sp>
        <p:nvSpPr>
          <p:cNvPr id="4" name="Rectangle 219"/>
          <p:cNvSpPr>
            <a:spLocks noGrp="1" noChangeArrowheads="1"/>
          </p:cNvSpPr>
          <p:nvPr>
            <p:ph type="dt" sz="half" idx="11"/>
          </p:nvPr>
        </p:nvSpPr>
        <p:spPr>
          <a:ln/>
        </p:spPr>
        <p:txBody>
          <a:bodyPr/>
          <a:lstStyle>
            <a:lvl1pPr>
              <a:defRPr/>
            </a:lvl1pPr>
          </a:lstStyle>
          <a:p>
            <a:pPr>
              <a:defRPr/>
            </a:pPr>
            <a:endParaRPr lang="el-GR"/>
          </a:p>
        </p:txBody>
      </p:sp>
      <p:sp>
        <p:nvSpPr>
          <p:cNvPr id="5"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8404A7D3-E2B7-4F9F-9338-93C312AF5CFE}" type="slidenum">
              <a:rPr lang="el-GR"/>
              <a:pPr>
                <a:defRPr/>
              </a:pPr>
              <a:t>‹#›</a:t>
            </a:fld>
            <a:endParaRPr lang="el-GR"/>
          </a:p>
        </p:txBody>
      </p:sp>
      <p:sp>
        <p:nvSpPr>
          <p:cNvPr id="3" name="Rectangle 219"/>
          <p:cNvSpPr>
            <a:spLocks noGrp="1" noChangeArrowheads="1"/>
          </p:cNvSpPr>
          <p:nvPr>
            <p:ph type="dt" sz="half" idx="11"/>
          </p:nvPr>
        </p:nvSpPr>
        <p:spPr>
          <a:ln/>
        </p:spPr>
        <p:txBody>
          <a:bodyPr/>
          <a:lstStyle>
            <a:lvl1pPr>
              <a:defRPr/>
            </a:lvl1pPr>
          </a:lstStyle>
          <a:p>
            <a:pPr>
              <a:defRPr/>
            </a:pPr>
            <a:endParaRPr lang="el-GR"/>
          </a:p>
        </p:txBody>
      </p:sp>
      <p:sp>
        <p:nvSpPr>
          <p:cNvPr id="4"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B3B86F45-FF34-467C-A2D8-C61A2B598B2F}" type="slidenum">
              <a:rPr lang="el-GR"/>
              <a:pPr>
                <a:defRPr/>
              </a:pPr>
              <a:t>‹#›</a:t>
            </a:fld>
            <a:endParaRPr lang="el-GR"/>
          </a:p>
        </p:txBody>
      </p:sp>
      <p:sp>
        <p:nvSpPr>
          <p:cNvPr id="6" name="Rectangle 219"/>
          <p:cNvSpPr>
            <a:spLocks noGrp="1" noChangeArrowheads="1"/>
          </p:cNvSpPr>
          <p:nvPr>
            <p:ph type="dt" sz="half" idx="11"/>
          </p:nvPr>
        </p:nvSpPr>
        <p:spPr>
          <a:ln/>
        </p:spPr>
        <p:txBody>
          <a:bodyPr/>
          <a:lstStyle>
            <a:lvl1pPr>
              <a:defRPr/>
            </a:lvl1pPr>
          </a:lstStyle>
          <a:p>
            <a:pPr>
              <a:defRPr/>
            </a:pPr>
            <a:endParaRPr lang="el-GR"/>
          </a:p>
        </p:txBody>
      </p:sp>
      <p:sp>
        <p:nvSpPr>
          <p:cNvPr id="7"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1F5B9389-0D40-432D-976D-D93782761EFF}" type="slidenum">
              <a:rPr lang="el-GR"/>
              <a:pPr>
                <a:defRPr/>
              </a:pPr>
              <a:t>‹#›</a:t>
            </a:fld>
            <a:endParaRPr lang="el-GR"/>
          </a:p>
        </p:txBody>
      </p:sp>
      <p:sp>
        <p:nvSpPr>
          <p:cNvPr id="6" name="Rectangle 219"/>
          <p:cNvSpPr>
            <a:spLocks noGrp="1" noChangeArrowheads="1"/>
          </p:cNvSpPr>
          <p:nvPr>
            <p:ph type="dt" sz="half" idx="11"/>
          </p:nvPr>
        </p:nvSpPr>
        <p:spPr>
          <a:ln/>
        </p:spPr>
        <p:txBody>
          <a:bodyPr/>
          <a:lstStyle>
            <a:lvl1pPr>
              <a:defRPr/>
            </a:lvl1pPr>
          </a:lstStyle>
          <a:p>
            <a:pPr>
              <a:defRPr/>
            </a:pPr>
            <a:endParaRPr lang="el-GR"/>
          </a:p>
        </p:txBody>
      </p:sp>
      <p:sp>
        <p:nvSpPr>
          <p:cNvPr id="7"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409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1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1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1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1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a:effectLst>
                  <a:outerShdw blurRad="38100" dist="38100" dir="2700000" algn="tl">
                    <a:srgbClr val="000000"/>
                  </a:outerShdw>
                </a:effectLst>
              </a:endParaRPr>
            </a:p>
          </p:txBody>
        </p:sp>
        <p:sp>
          <p:nvSpPr>
            <p:cNvPr id="411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a:effectLst>
                  <a:outerShdw blurRad="38100" dist="38100" dir="2700000" algn="tl">
                    <a:srgbClr val="000000"/>
                  </a:outerShdw>
                </a:effectLst>
              </a:endParaRPr>
            </a:p>
          </p:txBody>
        </p:sp>
        <p:sp>
          <p:nvSpPr>
            <p:cNvPr id="411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1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1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1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1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2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2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2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2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2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2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2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2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2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2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3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3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3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3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3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3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3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3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3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13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4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4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4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4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4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4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4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4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4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GB"/>
            </a:p>
          </p:txBody>
        </p:sp>
        <p:sp>
          <p:nvSpPr>
            <p:cNvPr id="414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GB"/>
            </a:p>
          </p:txBody>
        </p:sp>
        <p:sp>
          <p:nvSpPr>
            <p:cNvPr id="415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5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15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15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15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5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5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5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5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5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6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6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6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6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16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16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6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6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16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6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17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17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18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18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18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18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18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8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8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8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8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8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9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20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0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0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420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420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20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20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20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20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20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21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21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21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21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21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21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21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1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1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1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22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22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22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22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22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22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22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2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2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2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3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3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3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3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23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23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23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23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23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23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24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24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24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24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24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24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4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24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24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4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6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6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6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6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6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26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26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26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26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6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7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7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GB"/>
            </a:p>
          </p:txBody>
        </p:sp>
        <p:sp>
          <p:nvSpPr>
            <p:cNvPr id="428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429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429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429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29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29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p>
          </p:txBody>
        </p:sp>
        <p:sp>
          <p:nvSpPr>
            <p:cNvPr id="429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p>
          </p:txBody>
        </p:sp>
        <p:sp>
          <p:nvSpPr>
            <p:cNvPr id="429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29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29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p>
          </p:txBody>
        </p:sp>
        <p:sp>
          <p:nvSpPr>
            <p:cNvPr id="429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0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0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p>
          </p:txBody>
        </p:sp>
        <p:sp>
          <p:nvSpPr>
            <p:cNvPr id="430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0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0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0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0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0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GB"/>
            </a:p>
          </p:txBody>
        </p:sp>
        <p:sp>
          <p:nvSpPr>
            <p:cNvPr id="430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GB"/>
            </a:p>
          </p:txBody>
        </p:sp>
        <p:sp>
          <p:nvSpPr>
            <p:cNvPr id="430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1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31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31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31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p>
          </p:txBody>
        </p:sp>
      </p:grpSp>
      <p:sp>
        <p:nvSpPr>
          <p:cNvPr id="431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A321BF92-EE26-455A-AB77-9ACA9072C6D8}" type="slidenum">
              <a:rPr lang="el-GR"/>
              <a:pPr>
                <a:defRPr/>
              </a:pPr>
              <a:t>‹#›</a:t>
            </a:fld>
            <a:endParaRPr lang="el-GR"/>
          </a:p>
        </p:txBody>
      </p:sp>
      <p:sp>
        <p:nvSpPr>
          <p:cNvPr id="431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l-GR"/>
          </a:p>
        </p:txBody>
      </p:sp>
      <p:sp>
        <p:nvSpPr>
          <p:cNvPr id="431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l-GR"/>
          </a:p>
        </p:txBody>
      </p:sp>
      <p:sp>
        <p:nvSpPr>
          <p:cNvPr id="431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31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l-GR" smtClean="0"/>
              <a:t>(Κλασσική) γεωπολιτική και κριτική γεωπολιτική</a:t>
            </a:r>
          </a:p>
        </p:txBody>
      </p:sp>
      <p:sp>
        <p:nvSpPr>
          <p:cNvPr id="2051" name="Rectangle 3"/>
          <p:cNvSpPr>
            <a:spLocks noGrp="1" noChangeArrowheads="1"/>
          </p:cNvSpPr>
          <p:nvPr>
            <p:ph type="subTitle" idx="1"/>
          </p:nvPr>
        </p:nvSpPr>
        <p:spPr/>
        <p:txBody>
          <a:bodyPr/>
          <a:lstStyle/>
          <a:p>
            <a:pPr eaLnBrk="1" hangingPunct="1">
              <a:defRPr/>
            </a:pPr>
            <a:r>
              <a:rPr lang="el-GR" smtClean="0"/>
              <a:t>Πολιτική γεωγραφία</a:t>
            </a:r>
          </a:p>
          <a:p>
            <a:pPr eaLnBrk="1" hangingPunct="1">
              <a:defRPr/>
            </a:pPr>
            <a:r>
              <a:rPr lang="el-GR" smtClean="0"/>
              <a:t>Χαροκόπειο Πανεπιστήμιο</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t>F. </a:t>
            </a:r>
            <a:r>
              <a:rPr lang="en-US" dirty="0" err="1" smtClean="0"/>
              <a:t>Ratzel</a:t>
            </a:r>
            <a:r>
              <a:rPr lang="en-US" dirty="0" smtClean="0"/>
              <a:t> </a:t>
            </a:r>
            <a:r>
              <a:rPr lang="el-GR" dirty="0" smtClean="0"/>
              <a:t>και </a:t>
            </a:r>
            <a:r>
              <a:rPr lang="en-US" dirty="0" smtClean="0"/>
              <a:t>lebensraum </a:t>
            </a:r>
            <a:endParaRPr lang="el-GR" dirty="0" smtClean="0"/>
          </a:p>
        </p:txBody>
      </p:sp>
      <p:pic>
        <p:nvPicPr>
          <p:cNvPr id="12291" name="Picture 6" descr="Friedrich_Ratzel"/>
          <p:cNvPicPr>
            <a:picLocks noGrp="1" noChangeAspect="1" noChangeArrowheads="1"/>
          </p:cNvPicPr>
          <p:nvPr>
            <p:ph type="body" idx="1"/>
          </p:nvPr>
        </p:nvPicPr>
        <p:blipFill>
          <a:blip r:embed="rId2" cstate="print"/>
          <a:srcRect/>
          <a:stretch>
            <a:fillRect/>
          </a:stretch>
        </p:blipFill>
        <p:spPr>
          <a:xfrm>
            <a:off x="468313" y="1484313"/>
            <a:ext cx="2663825" cy="3744912"/>
          </a:xfrm>
          <a:noFill/>
        </p:spPr>
      </p:pic>
      <p:pic>
        <p:nvPicPr>
          <p:cNvPr id="12292" name="Picture 8" descr="First-World-War-after1917"/>
          <p:cNvPicPr>
            <a:picLocks noChangeAspect="1" noChangeArrowheads="1"/>
          </p:cNvPicPr>
          <p:nvPr/>
        </p:nvPicPr>
        <p:blipFill>
          <a:blip r:embed="rId3" cstate="print"/>
          <a:srcRect/>
          <a:stretch>
            <a:fillRect/>
          </a:stretch>
        </p:blipFill>
        <p:spPr bwMode="auto">
          <a:xfrm>
            <a:off x="3132138" y="1484313"/>
            <a:ext cx="5616575"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76250"/>
            <a:ext cx="8229600" cy="720725"/>
          </a:xfrm>
        </p:spPr>
        <p:txBody>
          <a:bodyPr/>
          <a:lstStyle/>
          <a:p>
            <a:pPr eaLnBrk="1" hangingPunct="1">
              <a:defRPr/>
            </a:pPr>
            <a:r>
              <a:rPr lang="en-US" sz="4000" smtClean="0"/>
              <a:t>F. Ratzel</a:t>
            </a:r>
            <a:endParaRPr lang="el-GR" sz="4000" smtClean="0"/>
          </a:p>
        </p:txBody>
      </p:sp>
      <p:sp>
        <p:nvSpPr>
          <p:cNvPr id="21507" name="Rectangle 3"/>
          <p:cNvSpPr>
            <a:spLocks noGrp="1" noChangeArrowheads="1"/>
          </p:cNvSpPr>
          <p:nvPr>
            <p:ph type="body" idx="1"/>
          </p:nvPr>
        </p:nvSpPr>
        <p:spPr>
          <a:xfrm>
            <a:off x="0" y="1125538"/>
            <a:ext cx="9144000" cy="5589610"/>
          </a:xfrm>
        </p:spPr>
        <p:txBody>
          <a:bodyPr/>
          <a:lstStyle/>
          <a:p>
            <a:pPr eaLnBrk="1" hangingPunct="1">
              <a:lnSpc>
                <a:spcPct val="80000"/>
              </a:lnSpc>
              <a:defRPr/>
            </a:pPr>
            <a:r>
              <a:rPr lang="el-GR" sz="1800" dirty="0" smtClean="0"/>
              <a:t>Γερμανός γεωγράφος, με εκπαίδευση ζωολόγου/ βιολόγου </a:t>
            </a:r>
          </a:p>
          <a:p>
            <a:pPr eaLnBrk="1" hangingPunct="1">
              <a:lnSpc>
                <a:spcPct val="80000"/>
              </a:lnSpc>
              <a:defRPr/>
            </a:pPr>
            <a:r>
              <a:rPr lang="el-GR" sz="1800" dirty="0" smtClean="0"/>
              <a:t>Το 1897 εξέδωσε το βιβλίο του με τίτλο «Πολιτική γεωγραφία» (πρώτη χρήση του όρου). Η πολιτική γεωγραφία ως αποκλειστική υπόθεση του κράτους. </a:t>
            </a:r>
          </a:p>
          <a:p>
            <a:pPr eaLnBrk="1" hangingPunct="1">
              <a:lnSpc>
                <a:spcPct val="80000"/>
              </a:lnSpc>
              <a:defRPr/>
            </a:pPr>
            <a:r>
              <a:rPr lang="el-GR" sz="1800" dirty="0" smtClean="0"/>
              <a:t>Στοιχεία πολιτικού δαρβινισμού ή ο δαρβινισμός εισέρχεται στην πολιτική ζωή. Πως το χωρικό/εδαφικό επηρεάζει την ισχύ του κράτους.  </a:t>
            </a:r>
          </a:p>
          <a:p>
            <a:pPr eaLnBrk="1" hangingPunct="1">
              <a:lnSpc>
                <a:spcPct val="80000"/>
              </a:lnSpc>
              <a:defRPr/>
            </a:pPr>
            <a:r>
              <a:rPr lang="el-GR" sz="1800" dirty="0" smtClean="0"/>
              <a:t>Το κράτος, το έθνος χρειάζεται πόρους για να επιβιώσει. Το κράτος προσπαθεί να επεκταθεί, αν οι γείτονες είναι αδύναμοι και δεν εκμεταλλεύονται στο μέγιστο τα εδάφη τους, τότε το ισχυρό έθνος/ κράτος θα επεκταθεί στις γείτονες περιοχές.  </a:t>
            </a:r>
          </a:p>
          <a:p>
            <a:pPr eaLnBrk="1" hangingPunct="1">
              <a:lnSpc>
                <a:spcPct val="80000"/>
              </a:lnSpc>
              <a:defRPr/>
            </a:pPr>
            <a:r>
              <a:rPr lang="el-GR" sz="1800" dirty="0" smtClean="0"/>
              <a:t>Ο «ζωτικός χώρος» του κράτους (</a:t>
            </a:r>
            <a:r>
              <a:rPr lang="en-US" sz="1800" dirty="0" smtClean="0"/>
              <a:t>lebensraum)</a:t>
            </a:r>
            <a:r>
              <a:rPr lang="el-GR" sz="1800" dirty="0" smtClean="0"/>
              <a:t>.  </a:t>
            </a:r>
            <a:endParaRPr lang="en-US" sz="1800" dirty="0" smtClean="0"/>
          </a:p>
          <a:p>
            <a:pPr eaLnBrk="1" hangingPunct="1">
              <a:lnSpc>
                <a:spcPct val="80000"/>
              </a:lnSpc>
              <a:defRPr/>
            </a:pPr>
            <a:r>
              <a:rPr lang="el-GR" sz="1800" dirty="0" smtClean="0"/>
              <a:t>Μια βιολογική προσέγγιση της γεωγραφίας χωρίς μια στατική θεώρηση των συνόρων/ τα σύνορα είναι προσωρινά καθώς τα έθνη μεγαλώνουν </a:t>
            </a:r>
          </a:p>
          <a:p>
            <a:pPr eaLnBrk="1" hangingPunct="1">
              <a:lnSpc>
                <a:spcPct val="80000"/>
              </a:lnSpc>
              <a:defRPr/>
            </a:pPr>
            <a:r>
              <a:rPr lang="el-GR" sz="1800" dirty="0" smtClean="0"/>
              <a:t>Το οργανικό κράτος είναι οι δεσμοί των ανθρώπων και της γης, το κράτος-έθνος ως οργανισμός.</a:t>
            </a:r>
          </a:p>
          <a:p>
            <a:pPr eaLnBrk="1" hangingPunct="1">
              <a:lnSpc>
                <a:spcPct val="80000"/>
              </a:lnSpc>
              <a:defRPr/>
            </a:pPr>
            <a:r>
              <a:rPr lang="en-US" sz="1800" dirty="0" err="1" smtClean="0"/>
              <a:t>Kjellen</a:t>
            </a:r>
            <a:r>
              <a:rPr lang="en-US" sz="1800" dirty="0" smtClean="0"/>
              <a:t>, </a:t>
            </a:r>
            <a:r>
              <a:rPr lang="el-GR" sz="1800" dirty="0" smtClean="0"/>
              <a:t>Σουηδός μαθητής του </a:t>
            </a:r>
            <a:r>
              <a:rPr lang="en-US" sz="1800" dirty="0" err="1" smtClean="0"/>
              <a:t>Ratzel</a:t>
            </a:r>
            <a:r>
              <a:rPr lang="el-GR" sz="1800" dirty="0" smtClean="0"/>
              <a:t> και ο πρώτος που χρησιμοποίησε τον όρο γεωπολιτική. Ανάπτυξε περαιτέρω την έννοια του οργανικού κράτους και συνέβαλε στη δημιουργία του γερμανικού </a:t>
            </a:r>
            <a:r>
              <a:rPr lang="en-US" sz="1800" dirty="0" err="1" smtClean="0"/>
              <a:t>geopolitic</a:t>
            </a:r>
            <a:r>
              <a:rPr lang="en-US" sz="1800" dirty="0" smtClean="0"/>
              <a:t>.</a:t>
            </a:r>
            <a:r>
              <a:rPr lang="el-GR" sz="1800"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4000" smtClean="0"/>
              <a:t>Mackinder </a:t>
            </a:r>
            <a:r>
              <a:rPr lang="el-GR" sz="4000" smtClean="0"/>
              <a:t>και η διάσωση της βρετανικής αυτοκρατορίας </a:t>
            </a:r>
          </a:p>
        </p:txBody>
      </p:sp>
      <p:pic>
        <p:nvPicPr>
          <p:cNvPr id="15363" name="Picture 6" descr="Mackinder-%20Pivot%20Area%20(Knox,%20p"/>
          <p:cNvPicPr>
            <a:picLocks noGrp="1" noChangeAspect="1" noChangeArrowheads="1"/>
          </p:cNvPicPr>
          <p:nvPr>
            <p:ph type="body" idx="1"/>
          </p:nvPr>
        </p:nvPicPr>
        <p:blipFill>
          <a:blip r:embed="rId2" cstate="print"/>
          <a:srcRect/>
          <a:stretch>
            <a:fillRect/>
          </a:stretch>
        </p:blipFill>
        <p:spPr>
          <a:xfrm>
            <a:off x="0" y="1628775"/>
            <a:ext cx="5516563" cy="4457700"/>
          </a:xfrm>
          <a:noFill/>
        </p:spPr>
      </p:pic>
      <p:pic>
        <p:nvPicPr>
          <p:cNvPr id="15364" name="Picture 8" descr="BritishEmpire"/>
          <p:cNvPicPr>
            <a:picLocks noChangeAspect="1" noChangeArrowheads="1"/>
          </p:cNvPicPr>
          <p:nvPr/>
        </p:nvPicPr>
        <p:blipFill>
          <a:blip r:embed="rId3" cstate="print"/>
          <a:srcRect/>
          <a:stretch>
            <a:fillRect/>
          </a:stretch>
        </p:blipFill>
        <p:spPr bwMode="auto">
          <a:xfrm>
            <a:off x="5508625" y="1628775"/>
            <a:ext cx="363537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t>Halford Mackinder </a:t>
            </a:r>
            <a:endParaRPr lang="el-GR" smtClean="0"/>
          </a:p>
        </p:txBody>
      </p:sp>
      <p:sp>
        <p:nvSpPr>
          <p:cNvPr id="24579" name="Rectangle 3"/>
          <p:cNvSpPr>
            <a:spLocks noGrp="1" noChangeArrowheads="1"/>
          </p:cNvSpPr>
          <p:nvPr>
            <p:ph type="body" idx="1"/>
          </p:nvPr>
        </p:nvSpPr>
        <p:spPr>
          <a:xfrm>
            <a:off x="457200" y="1600200"/>
            <a:ext cx="8229600" cy="5068888"/>
          </a:xfrm>
        </p:spPr>
        <p:txBody>
          <a:bodyPr/>
          <a:lstStyle/>
          <a:p>
            <a:pPr eaLnBrk="1" hangingPunct="1">
              <a:lnSpc>
                <a:spcPct val="80000"/>
              </a:lnSpc>
              <a:defRPr/>
            </a:pPr>
            <a:r>
              <a:rPr lang="el-GR" sz="1600" dirty="0" smtClean="0"/>
              <a:t>Η γεωγραφία ως «βοήθεια» στη </a:t>
            </a:r>
            <a:r>
              <a:rPr lang="el-GR" sz="1600" dirty="0" err="1" smtClean="0"/>
              <a:t>γεωστρατηγική</a:t>
            </a:r>
            <a:r>
              <a:rPr lang="el-GR" sz="1600" dirty="0" smtClean="0"/>
              <a:t> της Βρετανικής αυτοκρατορίας</a:t>
            </a:r>
          </a:p>
          <a:p>
            <a:pPr eaLnBrk="1" hangingPunct="1">
              <a:lnSpc>
                <a:spcPct val="80000"/>
              </a:lnSpc>
              <a:defRPr/>
            </a:pPr>
            <a:r>
              <a:rPr lang="el-GR" sz="1600" dirty="0" smtClean="0"/>
              <a:t>Πολύ πρακτική η προσέγγιση του, η επιβίωση της βρετανικής αυτοκρατορίας, το έργο του άσκησε μεγάλη επιρροή στους πολιτικούς </a:t>
            </a:r>
          </a:p>
          <a:p>
            <a:pPr eaLnBrk="1" hangingPunct="1">
              <a:lnSpc>
                <a:spcPct val="80000"/>
              </a:lnSpc>
              <a:defRPr/>
            </a:pPr>
            <a:r>
              <a:rPr lang="el-GR" sz="1600" dirty="0" smtClean="0"/>
              <a:t>Η ερμηνεία του δεν ήταν επηρεασμένη από τον δαρβινισμό ήταν καθαρά γεωγραφική. </a:t>
            </a:r>
            <a:endParaRPr lang="en-US" sz="1600" dirty="0" smtClean="0"/>
          </a:p>
          <a:p>
            <a:pPr eaLnBrk="1" hangingPunct="1">
              <a:lnSpc>
                <a:spcPct val="80000"/>
              </a:lnSpc>
              <a:defRPr/>
            </a:pPr>
            <a:r>
              <a:rPr lang="en-US" sz="1600" dirty="0" smtClean="0"/>
              <a:t>1904 : The geographic pivot of history. </a:t>
            </a:r>
          </a:p>
          <a:p>
            <a:pPr eaLnBrk="1" hangingPunct="1">
              <a:lnSpc>
                <a:spcPct val="80000"/>
              </a:lnSpc>
              <a:defRPr/>
            </a:pPr>
            <a:r>
              <a:rPr lang="el-GR" sz="1600" b="1" dirty="0" smtClean="0"/>
              <a:t>Γεωγραφικός ντετερμινισμός: ‘</a:t>
            </a:r>
            <a:r>
              <a:rPr lang="en-US" sz="1600" b="1" dirty="0" smtClean="0"/>
              <a:t>man and not nature initiates, but nature in large controls’. </a:t>
            </a:r>
            <a:r>
              <a:rPr lang="el-GR" sz="1600" b="1" dirty="0" smtClean="0"/>
              <a:t>Ανθρώπινοι και γεωγραφικοί πόροι.</a:t>
            </a:r>
          </a:p>
          <a:p>
            <a:pPr eaLnBrk="1" hangingPunct="1">
              <a:lnSpc>
                <a:spcPct val="80000"/>
              </a:lnSpc>
              <a:defRPr/>
            </a:pPr>
            <a:r>
              <a:rPr lang="el-GR" sz="1600" dirty="0" smtClean="0"/>
              <a:t>Η Βρετανική αυτοκρατορία ως όλο, χωρίς διακρίσεις και συστήματα εκμετάλλευσης, χωρίς εσωτερικές διαφοροποιήσεις, μια «αθώα» αναπαράσταση της βρετανικής αυτοκρατορίας ως «κοινό συμφέρον»</a:t>
            </a:r>
          </a:p>
          <a:p>
            <a:pPr eaLnBrk="1" hangingPunct="1">
              <a:lnSpc>
                <a:spcPct val="80000"/>
              </a:lnSpc>
              <a:defRPr/>
            </a:pPr>
            <a:r>
              <a:rPr lang="el-GR" sz="1600" dirty="0" smtClean="0"/>
              <a:t>Η Ευρώπη ως η απάντηση στην εισβολή από την Ασία: από τους Πέρσες στους </a:t>
            </a:r>
            <a:r>
              <a:rPr lang="el-GR" sz="1600" dirty="0" err="1" smtClean="0"/>
              <a:t>Μογγόλους</a:t>
            </a:r>
            <a:endParaRPr lang="el-GR" sz="1600" dirty="0" smtClean="0"/>
          </a:p>
          <a:p>
            <a:pPr eaLnBrk="1" hangingPunct="1">
              <a:lnSpc>
                <a:spcPct val="80000"/>
              </a:lnSpc>
              <a:defRPr/>
            </a:pPr>
            <a:r>
              <a:rPr lang="el-GR" sz="1600" dirty="0" smtClean="0"/>
              <a:t>Η μετά-Κολομβιανή εποχή: από τα πλοία στους σιδηροδρόμους </a:t>
            </a:r>
          </a:p>
          <a:p>
            <a:pPr eaLnBrk="1" hangingPunct="1">
              <a:lnSpc>
                <a:spcPct val="80000"/>
              </a:lnSpc>
              <a:defRPr/>
            </a:pPr>
            <a:r>
              <a:rPr lang="el-GR" sz="1600" dirty="0" smtClean="0"/>
              <a:t>«Αυτός που ελέγχει την κεντρική γη, ελέγχει την Ευρασία», η κεντρική γη έχει πόρους και είναι προφυλαγμένη από ναυτικές επιδρομές. </a:t>
            </a:r>
          </a:p>
          <a:p>
            <a:pPr eaLnBrk="1" hangingPunct="1">
              <a:lnSpc>
                <a:spcPct val="80000"/>
              </a:lnSpc>
              <a:defRPr/>
            </a:pPr>
            <a:r>
              <a:rPr lang="el-GR" sz="1600" dirty="0" smtClean="0"/>
              <a:t>«Αυτός που ελέγχει την κεντρική γη, ελέγχει την παγκόσμια νήσο (Ευρασία-</a:t>
            </a:r>
            <a:r>
              <a:rPr lang="el-GR" sz="1600" dirty="0" err="1" smtClean="0"/>
              <a:t>Αφρική</a:t>
            </a:r>
            <a:r>
              <a:rPr lang="el-GR" sz="1600" dirty="0" smtClean="0"/>
              <a:t>)</a:t>
            </a:r>
          </a:p>
          <a:p>
            <a:pPr eaLnBrk="1" hangingPunct="1">
              <a:lnSpc>
                <a:spcPct val="80000"/>
              </a:lnSpc>
              <a:defRPr/>
            </a:pPr>
            <a:r>
              <a:rPr lang="el-GR" sz="1600" dirty="0" smtClean="0"/>
              <a:t>«Αυτός που ελέγχει την παγκόσμια νήσο, ελέγχει τον κόσμο» </a:t>
            </a:r>
          </a:p>
          <a:p>
            <a:pPr eaLnBrk="1" hangingPunct="1">
              <a:lnSpc>
                <a:spcPct val="80000"/>
              </a:lnSpc>
              <a:defRPr/>
            </a:pPr>
            <a:r>
              <a:rPr lang="el-GR" sz="1600" dirty="0" smtClean="0"/>
              <a:t>φοβόταν μια συμμαχία μεταξύ της Γερμανίας και Ρωσίας και πρότεινε τη δημιουργία «κρατών που να απορροφούν τους κραδασμούς» μεταξύ των δύο ισχυρών κρατών</a:t>
            </a:r>
            <a:endParaRPr lang="en-US" sz="1600" dirty="0" smtClean="0"/>
          </a:p>
          <a:p>
            <a:pPr eaLnBrk="1" hangingPunct="1">
              <a:lnSpc>
                <a:spcPct val="80000"/>
              </a:lnSpc>
              <a:defRPr/>
            </a:pPr>
            <a:r>
              <a:rPr lang="en-US" sz="1600" dirty="0" smtClean="0"/>
              <a:t>H </a:t>
            </a:r>
            <a:r>
              <a:rPr lang="el-GR" sz="1600" dirty="0" smtClean="0"/>
              <a:t>Ουκρανία ως η κατεξοχήν </a:t>
            </a:r>
            <a:r>
              <a:rPr lang="en-US" sz="1600" dirty="0" smtClean="0"/>
              <a:t>buffer zone </a:t>
            </a:r>
            <a:r>
              <a:rPr lang="el-GR" sz="1600" dirty="0" smtClean="0"/>
              <a:t>της Ρωσίας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l-GR" smtClean="0"/>
              <a:t>Στρατηγική γεωπολιτική</a:t>
            </a:r>
          </a:p>
        </p:txBody>
      </p:sp>
      <p:pic>
        <p:nvPicPr>
          <p:cNvPr id="18435" name="Picture 6" descr="heartland-mackinder2"/>
          <p:cNvPicPr>
            <a:picLocks noGrp="1" noChangeAspect="1" noChangeArrowheads="1"/>
          </p:cNvPicPr>
          <p:nvPr>
            <p:ph type="body" idx="1"/>
          </p:nvPr>
        </p:nvPicPr>
        <p:blipFill>
          <a:blip r:embed="rId2" cstate="print"/>
          <a:srcRect/>
          <a:stretch>
            <a:fillRect/>
          </a:stretch>
        </p:blipFill>
        <p:spPr>
          <a:xfrm>
            <a:off x="0" y="1285860"/>
            <a:ext cx="5219700" cy="5572140"/>
          </a:xfrm>
          <a:noFill/>
        </p:spPr>
      </p:pic>
      <p:pic>
        <p:nvPicPr>
          <p:cNvPr id="18436" name="Picture 8" descr="mapmk410"/>
          <p:cNvPicPr>
            <a:picLocks noChangeAspect="1" noChangeArrowheads="1"/>
          </p:cNvPicPr>
          <p:nvPr/>
        </p:nvPicPr>
        <p:blipFill>
          <a:blip r:embed="rId3" cstate="print"/>
          <a:srcRect/>
          <a:stretch>
            <a:fillRect/>
          </a:stretch>
        </p:blipFill>
        <p:spPr bwMode="auto">
          <a:xfrm>
            <a:off x="5076825" y="1285860"/>
            <a:ext cx="4067175" cy="5572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85750"/>
            <a:ext cx="8229600" cy="1143000"/>
          </a:xfrm>
        </p:spPr>
        <p:txBody>
          <a:bodyPr/>
          <a:lstStyle/>
          <a:p>
            <a:pPr algn="l" eaLnBrk="1" hangingPunct="1">
              <a:defRPr/>
            </a:pPr>
            <a:r>
              <a:rPr lang="el-GR" sz="2800" dirty="0" smtClean="0"/>
              <a:t>Η νέα γεωπολιτική της Ευρασίας; </a:t>
            </a:r>
            <a:r>
              <a:rPr lang="el-GR" dirty="0" smtClean="0"/>
              <a:t> </a:t>
            </a:r>
            <a:endParaRPr lang="en-GB" dirty="0" smtClean="0"/>
          </a:p>
        </p:txBody>
      </p:sp>
      <p:pic>
        <p:nvPicPr>
          <p:cNvPr id="5" name="4 - Θέση περιεχομένου" descr="αρχείο λήψης.jpg"/>
          <p:cNvPicPr>
            <a:picLocks noGrp="1" noChangeAspect="1"/>
          </p:cNvPicPr>
          <p:nvPr>
            <p:ph idx="1"/>
          </p:nvPr>
        </p:nvPicPr>
        <p:blipFill>
          <a:blip r:embed="rId3" cstate="print"/>
          <a:stretch>
            <a:fillRect/>
          </a:stretch>
        </p:blipFill>
        <p:spPr>
          <a:xfrm>
            <a:off x="0" y="1357298"/>
            <a:ext cx="9144000" cy="550070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george\Desktop\imec2.jpe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4000" smtClean="0"/>
              <a:t>Haushofer &amp; </a:t>
            </a:r>
            <a:r>
              <a:rPr lang="el-GR" sz="4000" smtClean="0"/>
              <a:t>γερμανικό </a:t>
            </a:r>
            <a:r>
              <a:rPr lang="en-US" sz="4000" smtClean="0"/>
              <a:t>geopolitik </a:t>
            </a:r>
            <a:endParaRPr lang="el-GR" sz="4000" smtClean="0"/>
          </a:p>
        </p:txBody>
      </p:sp>
      <p:pic>
        <p:nvPicPr>
          <p:cNvPr id="19459" name="Picture 6" descr="2911432571"/>
          <p:cNvPicPr>
            <a:picLocks noGrp="1" noChangeAspect="1" noChangeArrowheads="1"/>
          </p:cNvPicPr>
          <p:nvPr>
            <p:ph type="body" idx="1"/>
          </p:nvPr>
        </p:nvPicPr>
        <p:blipFill>
          <a:blip r:embed="rId2" cstate="print"/>
          <a:srcRect/>
          <a:stretch>
            <a:fillRect/>
          </a:stretch>
        </p:blipFill>
        <p:spPr>
          <a:xfrm>
            <a:off x="539750" y="1557338"/>
            <a:ext cx="4762500" cy="4392612"/>
          </a:xfrm>
          <a:noFill/>
        </p:spPr>
      </p:pic>
      <p:pic>
        <p:nvPicPr>
          <p:cNvPr id="19460" name="Picture 8" descr="3728657568"/>
          <p:cNvPicPr>
            <a:picLocks noChangeAspect="1" noChangeArrowheads="1"/>
          </p:cNvPicPr>
          <p:nvPr/>
        </p:nvPicPr>
        <p:blipFill>
          <a:blip r:embed="rId3" cstate="print"/>
          <a:srcRect/>
          <a:stretch>
            <a:fillRect/>
          </a:stretch>
        </p:blipFill>
        <p:spPr bwMode="auto">
          <a:xfrm>
            <a:off x="5292725" y="1557338"/>
            <a:ext cx="330517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l-GR" sz="3600" smtClean="0"/>
              <a:t>Γερμανικό </a:t>
            </a:r>
            <a:r>
              <a:rPr lang="en-US" sz="3600" smtClean="0"/>
              <a:t>Geopolitik</a:t>
            </a:r>
            <a:r>
              <a:rPr lang="el-GR" sz="3600" smtClean="0"/>
              <a:t>: </a:t>
            </a:r>
            <a:r>
              <a:rPr lang="en-US" sz="3600" smtClean="0"/>
              <a:t>Haushofer</a:t>
            </a:r>
            <a:endParaRPr lang="el-GR" sz="3600" smtClean="0"/>
          </a:p>
        </p:txBody>
      </p:sp>
      <p:sp>
        <p:nvSpPr>
          <p:cNvPr id="25603" name="Rectangle 3"/>
          <p:cNvSpPr>
            <a:spLocks noGrp="1" noChangeArrowheads="1"/>
          </p:cNvSpPr>
          <p:nvPr>
            <p:ph type="body" idx="1"/>
          </p:nvPr>
        </p:nvSpPr>
        <p:spPr>
          <a:xfrm>
            <a:off x="457200" y="1268413"/>
            <a:ext cx="8229600" cy="5256212"/>
          </a:xfrm>
        </p:spPr>
        <p:txBody>
          <a:bodyPr/>
          <a:lstStyle/>
          <a:p>
            <a:pPr eaLnBrk="1" hangingPunct="1">
              <a:lnSpc>
                <a:spcPct val="80000"/>
              </a:lnSpc>
              <a:defRPr/>
            </a:pPr>
            <a:r>
              <a:rPr lang="el-GR" sz="1800" dirty="0" smtClean="0"/>
              <a:t>Μόναχο και η γερμανική </a:t>
            </a:r>
            <a:r>
              <a:rPr lang="en-US" sz="1800" dirty="0" err="1" smtClean="0"/>
              <a:t>Geopolitik</a:t>
            </a:r>
            <a:endParaRPr lang="en-US" sz="1800" dirty="0" smtClean="0"/>
          </a:p>
          <a:p>
            <a:pPr eaLnBrk="1" hangingPunct="1">
              <a:lnSpc>
                <a:spcPct val="80000"/>
              </a:lnSpc>
              <a:defRPr/>
            </a:pPr>
            <a:r>
              <a:rPr lang="el-GR" sz="1800" dirty="0" smtClean="0"/>
              <a:t>Μαθητής του </a:t>
            </a:r>
            <a:r>
              <a:rPr lang="en-US" sz="1800" dirty="0" smtClean="0"/>
              <a:t>Haushofer o Hess</a:t>
            </a:r>
          </a:p>
          <a:p>
            <a:pPr eaLnBrk="1" hangingPunct="1">
              <a:lnSpc>
                <a:spcPct val="80000"/>
              </a:lnSpc>
              <a:defRPr/>
            </a:pPr>
            <a:r>
              <a:rPr lang="el-GR" sz="1800" dirty="0" smtClean="0"/>
              <a:t>Οι ιδέες του </a:t>
            </a:r>
            <a:r>
              <a:rPr lang="en-US" sz="1800" dirty="0" smtClean="0"/>
              <a:t>Haushofer </a:t>
            </a:r>
            <a:r>
              <a:rPr lang="el-GR" sz="1800" dirty="0" smtClean="0"/>
              <a:t>επηρέασαν τον Εθνικό-Σοσιαλισμό</a:t>
            </a:r>
          </a:p>
          <a:p>
            <a:pPr eaLnBrk="1" hangingPunct="1">
              <a:lnSpc>
                <a:spcPct val="80000"/>
              </a:lnSpc>
              <a:defRPr/>
            </a:pPr>
            <a:r>
              <a:rPr lang="el-GR" sz="1800" dirty="0" smtClean="0"/>
              <a:t>Μια βασική διαφορά: περιβαλλοντικός ντετερμινισμός (οι άνθρωποι είναι αποτέλεσμα του περιβάλλοντος) </a:t>
            </a:r>
            <a:r>
              <a:rPr lang="en-US" sz="1800" dirty="0" err="1" smtClean="0"/>
              <a:t>vs</a:t>
            </a:r>
            <a:r>
              <a:rPr lang="en-US" sz="1800" dirty="0" smtClean="0"/>
              <a:t> </a:t>
            </a:r>
            <a:r>
              <a:rPr lang="el-GR" sz="1800" dirty="0" smtClean="0"/>
              <a:t>βιολογικό ρατσισμό</a:t>
            </a:r>
          </a:p>
          <a:p>
            <a:pPr eaLnBrk="1" hangingPunct="1">
              <a:lnSpc>
                <a:spcPct val="80000"/>
              </a:lnSpc>
              <a:defRPr/>
            </a:pPr>
            <a:r>
              <a:rPr lang="el-GR" sz="1800" dirty="0" smtClean="0"/>
              <a:t>Έγραφε την εποχή της συνθήκης των </a:t>
            </a:r>
            <a:r>
              <a:rPr lang="el-GR" sz="1800" dirty="0" smtClean="0"/>
              <a:t>Βερσαλλιών</a:t>
            </a:r>
            <a:r>
              <a:rPr lang="en-GB" sz="1800" dirty="0" smtClean="0"/>
              <a:t> (</a:t>
            </a:r>
            <a:r>
              <a:rPr lang="el-GR" sz="1800" dirty="0" smtClean="0"/>
              <a:t>1919</a:t>
            </a:r>
            <a:r>
              <a:rPr lang="en-GB" sz="1800" dirty="0" smtClean="0"/>
              <a:t>)</a:t>
            </a:r>
            <a:r>
              <a:rPr lang="el-GR" sz="1800" dirty="0" smtClean="0"/>
              <a:t> </a:t>
            </a:r>
            <a:r>
              <a:rPr lang="el-GR" sz="1800" dirty="0" smtClean="0"/>
              <a:t>όπου η Γερμανία έχασε σημαντικές περιοχές της</a:t>
            </a:r>
          </a:p>
          <a:p>
            <a:pPr eaLnBrk="1" hangingPunct="1">
              <a:lnSpc>
                <a:spcPct val="80000"/>
              </a:lnSpc>
              <a:defRPr/>
            </a:pPr>
            <a:r>
              <a:rPr lang="el-GR" sz="1800" dirty="0" smtClean="0"/>
              <a:t>Χρησιμοποίησε την έννοια του «ζωτικού χώρου» (</a:t>
            </a:r>
            <a:r>
              <a:rPr lang="en-US" sz="1800" dirty="0" err="1" smtClean="0"/>
              <a:t>Ratzel</a:t>
            </a:r>
            <a:r>
              <a:rPr lang="en-US" sz="1800" dirty="0" smtClean="0"/>
              <a:t>)</a:t>
            </a:r>
            <a:r>
              <a:rPr lang="el-GR" sz="1800" dirty="0" smtClean="0"/>
              <a:t> και τις ιδέες του </a:t>
            </a:r>
            <a:r>
              <a:rPr lang="en-US" sz="1800" dirty="0" smtClean="0"/>
              <a:t>Mackinder </a:t>
            </a:r>
            <a:r>
              <a:rPr lang="el-GR" sz="1800" dirty="0" smtClean="0"/>
              <a:t>περί κρατικής στρατηγικής για να αξιώσει την ανάγκη της γεωγραφική επέκτασης της Γερμανίας </a:t>
            </a:r>
          </a:p>
          <a:p>
            <a:pPr eaLnBrk="1" hangingPunct="1">
              <a:lnSpc>
                <a:spcPct val="80000"/>
              </a:lnSpc>
              <a:defRPr/>
            </a:pPr>
            <a:r>
              <a:rPr lang="el-GR" sz="1800" dirty="0" smtClean="0"/>
              <a:t>Η εικόνα και η αφήγηση της «πληγωμένης Γερμανίας», μια Γερμανία που έχει χάσει εδάφη της</a:t>
            </a:r>
          </a:p>
          <a:p>
            <a:pPr eaLnBrk="1" hangingPunct="1">
              <a:lnSpc>
                <a:spcPct val="80000"/>
              </a:lnSpc>
              <a:defRPr/>
            </a:pPr>
            <a:r>
              <a:rPr lang="el-GR" sz="1800" dirty="0" smtClean="0"/>
              <a:t>Η θεωρία των «παν-</a:t>
            </a:r>
            <a:r>
              <a:rPr lang="el-GR" sz="1800" dirty="0" err="1" smtClean="0"/>
              <a:t>περιοχών</a:t>
            </a:r>
            <a:r>
              <a:rPr lang="el-GR" sz="1800" dirty="0" smtClean="0"/>
              <a:t>» όπου η Γερμανία, οι ΗΠΑ και η Ιαπωνία έχουν τις περιοχές επικράτησης τους</a:t>
            </a:r>
          </a:p>
          <a:p>
            <a:pPr eaLnBrk="1" hangingPunct="1">
              <a:lnSpc>
                <a:spcPct val="80000"/>
              </a:lnSpc>
              <a:defRPr/>
            </a:pPr>
            <a:r>
              <a:rPr lang="el-GR" sz="1800" dirty="0" smtClean="0"/>
              <a:t>Εξαιτίας της σύνδεσης του </a:t>
            </a:r>
            <a:r>
              <a:rPr lang="en-US" sz="1800" dirty="0" err="1" smtClean="0"/>
              <a:t>Geopolitik</a:t>
            </a:r>
            <a:r>
              <a:rPr lang="en-US" sz="1800" dirty="0" smtClean="0"/>
              <a:t> </a:t>
            </a:r>
            <a:r>
              <a:rPr lang="el-GR" sz="1800" dirty="0" smtClean="0"/>
              <a:t>με το Ναζισμό, η γεωπολιτική «ξέπεσε» και εγκαταλείφτηκε ως επιστημονικό αντικείμενο για δεκαετίες. Το αντικείμενο εμφανίστηκε ξανά τη δεκαετία του 1960 μέσα από τη στατιστική στροφή της γεωγραφίας.</a:t>
            </a:r>
            <a:r>
              <a:rPr lang="en-US" sz="1800" dirty="0" smtClean="0"/>
              <a:t> </a:t>
            </a:r>
            <a:endParaRPr lang="el-GR" sz="1800" dirty="0" smtClean="0"/>
          </a:p>
          <a:p>
            <a:pPr eaLnBrk="1" hangingPunct="1">
              <a:lnSpc>
                <a:spcPct val="80000"/>
              </a:lnSpc>
              <a:defRPr/>
            </a:pPr>
            <a:r>
              <a:rPr lang="el-GR" sz="1800" dirty="0" smtClean="0"/>
              <a:t>Το τέλος της γεωπολιτικής ως ακαδημαϊκό αντικείμενο;  Όχι απαραίτητα.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png"/>
          <p:cNvPicPr>
            <a:picLocks noGrp="1" noChangeAspect="1"/>
          </p:cNvPicPr>
          <p:nvPr>
            <p:ph idx="1"/>
          </p:nvPr>
        </p:nvPicPr>
        <p:blipFill>
          <a:blip r:embed="rId2" cstate="print"/>
          <a:stretch>
            <a:fillRect/>
          </a:stretch>
        </p:blipFill>
        <p:spPr>
          <a:xfrm>
            <a:off x="0" y="0"/>
            <a:ext cx="5292080" cy="6858000"/>
          </a:xfrm>
        </p:spPr>
      </p:pic>
      <p:pic>
        <p:nvPicPr>
          <p:cNvPr id="9" name="Picture 8" descr="download (1).jpg"/>
          <p:cNvPicPr>
            <a:picLocks noChangeAspect="1"/>
          </p:cNvPicPr>
          <p:nvPr/>
        </p:nvPicPr>
        <p:blipFill>
          <a:blip r:embed="rId3" cstate="print"/>
          <a:stretch>
            <a:fillRect/>
          </a:stretch>
        </p:blipFill>
        <p:spPr>
          <a:xfrm>
            <a:off x="5220072" y="0"/>
            <a:ext cx="3923928"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cstate="print"/>
          <a:stretch>
            <a:fillRect/>
          </a:stretch>
        </p:blipFill>
        <p:spPr>
          <a:xfrm>
            <a:off x="251520" y="188640"/>
            <a:ext cx="8640960" cy="655272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76250"/>
            <a:ext cx="8229600" cy="720725"/>
          </a:xfrm>
        </p:spPr>
        <p:txBody>
          <a:bodyPr/>
          <a:lstStyle/>
          <a:p>
            <a:pPr eaLnBrk="1" hangingPunct="1">
              <a:defRPr/>
            </a:pPr>
            <a:r>
              <a:rPr lang="el-GR" sz="2800" dirty="0" smtClean="0"/>
              <a:t>Κλασσική Γεωπολιτική και η αποδόμηση της</a:t>
            </a:r>
          </a:p>
        </p:txBody>
      </p:sp>
      <p:sp>
        <p:nvSpPr>
          <p:cNvPr id="33795" name="Rectangle 3"/>
          <p:cNvSpPr>
            <a:spLocks noGrp="1" noChangeArrowheads="1"/>
          </p:cNvSpPr>
          <p:nvPr>
            <p:ph type="body" idx="1"/>
          </p:nvPr>
        </p:nvSpPr>
        <p:spPr>
          <a:xfrm>
            <a:off x="457200" y="1071563"/>
            <a:ext cx="8229600" cy="5429250"/>
          </a:xfrm>
        </p:spPr>
        <p:txBody>
          <a:bodyPr/>
          <a:lstStyle/>
          <a:p>
            <a:pPr eaLnBrk="1" hangingPunct="1">
              <a:buFont typeface="Arial" pitchFamily="34" charset="0"/>
              <a:buChar char="•"/>
              <a:defRPr/>
            </a:pPr>
            <a:r>
              <a:rPr lang="el-GR" sz="2400" dirty="0" smtClean="0"/>
              <a:t>Για την κριτική γεωπολιτική η κλασσική γεωπολιτική είναι μια διαδικασία </a:t>
            </a:r>
            <a:r>
              <a:rPr lang="el-GR" sz="2400" dirty="0" err="1" smtClean="0"/>
              <a:t>νοηματοδότησης</a:t>
            </a:r>
            <a:r>
              <a:rPr lang="el-GR" sz="2400" dirty="0" smtClean="0"/>
              <a:t> του κόσμου, η δημιουργία αφηγήσεων περί της γεωγραφίας της υφηλίου</a:t>
            </a:r>
          </a:p>
          <a:p>
            <a:pPr eaLnBrk="1" hangingPunct="1">
              <a:buFont typeface="Arial" pitchFamily="34" charset="0"/>
              <a:buChar char="•"/>
              <a:defRPr/>
            </a:pPr>
            <a:r>
              <a:rPr lang="el-GR" sz="2400" dirty="0" smtClean="0"/>
              <a:t>Κλασσική γεωπολιτική: η γεωγραφική φαντασία και η δύναμη της απεικόνισης </a:t>
            </a:r>
          </a:p>
          <a:p>
            <a:pPr eaLnBrk="1" hangingPunct="1">
              <a:buFont typeface="Arial" pitchFamily="34" charset="0"/>
              <a:buChar char="•"/>
              <a:defRPr/>
            </a:pPr>
            <a:r>
              <a:rPr lang="el-GR" sz="2400" dirty="0" smtClean="0"/>
              <a:t>Κριτική γεωπολιτική (δεκαετία του 1980): η αποδόμηση των γεωγραφικών φαντασιών</a:t>
            </a:r>
          </a:p>
          <a:p>
            <a:pPr eaLnBrk="1" hangingPunct="1">
              <a:buFont typeface="Arial" pitchFamily="34" charset="0"/>
              <a:buChar char="•"/>
              <a:defRPr/>
            </a:pPr>
            <a:r>
              <a:rPr lang="el-GR" sz="2400" dirty="0" smtClean="0"/>
              <a:t>Κλασσική γεωπολιτική: μια «αφηγηματική γραφή» πάνω στην επιφάνεια της γης (</a:t>
            </a:r>
            <a:r>
              <a:rPr lang="en-US" sz="2400" dirty="0" err="1" smtClean="0"/>
              <a:t>Tuathail</a:t>
            </a:r>
            <a:r>
              <a:rPr lang="en-US" sz="2400" dirty="0" smtClean="0"/>
              <a:t>)</a:t>
            </a:r>
            <a:endParaRPr lang="el-GR" sz="2400" dirty="0" smtClean="0"/>
          </a:p>
          <a:p>
            <a:pPr eaLnBrk="1" hangingPunct="1">
              <a:buFont typeface="Arial" pitchFamily="34" charset="0"/>
              <a:buChar char="•"/>
              <a:defRPr/>
            </a:pPr>
            <a:r>
              <a:rPr lang="el-GR" sz="2400" dirty="0" err="1" smtClean="0"/>
              <a:t>Μάζης</a:t>
            </a:r>
            <a:r>
              <a:rPr lang="el-GR" sz="2400" dirty="0" smtClean="0"/>
              <a:t>: η γεωπολιτική είναι ανάλυση δεν είναι απαραίτητα στρατηγική. Η κριτική γεωπολιτική βλέπει τη γεωπολιτική ως ανάλυση και στρατηγική</a:t>
            </a:r>
          </a:p>
          <a:p>
            <a:pPr eaLnBrk="1" hangingPunct="1">
              <a:buFont typeface="Arial" pitchFamily="34" charset="0"/>
              <a:buChar char="•"/>
              <a:defRPr/>
            </a:pPr>
            <a:endParaRPr lang="el-GR" sz="2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l-GR" sz="3200" smtClean="0"/>
              <a:t>Η εμφάνιση της κριτικής γεωπολιτικής</a:t>
            </a:r>
          </a:p>
        </p:txBody>
      </p:sp>
      <p:sp>
        <p:nvSpPr>
          <p:cNvPr id="20483" name="Rectangle 3"/>
          <p:cNvSpPr>
            <a:spLocks noGrp="1" noChangeArrowheads="1"/>
          </p:cNvSpPr>
          <p:nvPr>
            <p:ph type="body" idx="1"/>
          </p:nvPr>
        </p:nvSpPr>
        <p:spPr>
          <a:xfrm>
            <a:off x="457200" y="1600200"/>
            <a:ext cx="8229600" cy="3773488"/>
          </a:xfrm>
        </p:spPr>
        <p:txBody>
          <a:bodyPr/>
          <a:lstStyle/>
          <a:p>
            <a:pPr eaLnBrk="1" hangingPunct="1">
              <a:lnSpc>
                <a:spcPct val="80000"/>
              </a:lnSpc>
              <a:defRPr/>
            </a:pPr>
            <a:r>
              <a:rPr lang="el-GR" sz="1800" dirty="0" smtClean="0"/>
              <a:t>Η γεωγραφία δεν είναι φυσική είναι μια πολιτική πράξη ή καλύτερα μια πολιτική κατασκευή</a:t>
            </a:r>
          </a:p>
          <a:p>
            <a:pPr eaLnBrk="1" hangingPunct="1">
              <a:lnSpc>
                <a:spcPct val="80000"/>
              </a:lnSpc>
              <a:defRPr/>
            </a:pPr>
            <a:r>
              <a:rPr lang="en-US" sz="1800" dirty="0" smtClean="0"/>
              <a:t>Geo-power:</a:t>
            </a:r>
            <a:r>
              <a:rPr lang="el-GR" sz="1800" dirty="0" smtClean="0"/>
              <a:t> η χρήση της γεωγραφικής γνώσης ως τρόπος διαχείρισης του χώρου</a:t>
            </a:r>
          </a:p>
          <a:p>
            <a:pPr eaLnBrk="1" hangingPunct="1">
              <a:lnSpc>
                <a:spcPct val="80000"/>
              </a:lnSpc>
              <a:defRPr/>
            </a:pPr>
            <a:r>
              <a:rPr lang="el-GR" sz="1800" dirty="0" smtClean="0"/>
              <a:t>Η γεωγραφία σαν σχέση γνώσης-ισχύς </a:t>
            </a:r>
          </a:p>
          <a:p>
            <a:pPr eaLnBrk="1" hangingPunct="1">
              <a:lnSpc>
                <a:spcPct val="80000"/>
              </a:lnSpc>
              <a:defRPr/>
            </a:pPr>
            <a:r>
              <a:rPr lang="el-GR" sz="1800" dirty="0" smtClean="0"/>
              <a:t>Λόγος-Γνώση-ισχύ και το έργο του </a:t>
            </a:r>
            <a:r>
              <a:rPr lang="en-US" sz="1800" dirty="0" smtClean="0"/>
              <a:t>M. Foucault</a:t>
            </a:r>
          </a:p>
          <a:p>
            <a:pPr eaLnBrk="1" hangingPunct="1">
              <a:lnSpc>
                <a:spcPct val="80000"/>
              </a:lnSpc>
              <a:defRPr/>
            </a:pPr>
            <a:r>
              <a:rPr lang="el-GR" sz="1800" dirty="0" smtClean="0"/>
              <a:t>Η γεωπολιτική ως μια μορφή γεωγραφικής γραφής/ αναπαράστασης όχι μόνο συνόρων αλλά και ταυτοτήτων</a:t>
            </a:r>
          </a:p>
          <a:p>
            <a:pPr eaLnBrk="1" hangingPunct="1">
              <a:lnSpc>
                <a:spcPct val="80000"/>
              </a:lnSpc>
              <a:defRPr/>
            </a:pPr>
            <a:r>
              <a:rPr lang="el-GR" sz="1800" dirty="0" smtClean="0"/>
              <a:t>Η αποδόμηση της γεωγραφικής γνώσης/ αφήγησης/ κατασκευής</a:t>
            </a:r>
          </a:p>
          <a:p>
            <a:pPr eaLnBrk="1" hangingPunct="1">
              <a:lnSpc>
                <a:spcPct val="80000"/>
              </a:lnSpc>
              <a:defRPr/>
            </a:pPr>
            <a:r>
              <a:rPr lang="el-GR" sz="1800" dirty="0" smtClean="0"/>
              <a:t>Από την συμβουλευτική προς τα κράτη στην κριτική της </a:t>
            </a:r>
            <a:r>
              <a:rPr lang="el-GR" sz="1800" dirty="0" err="1" smtClean="0"/>
              <a:t>γεωστρατηγικής</a:t>
            </a:r>
            <a:r>
              <a:rPr lang="el-GR" sz="1800" dirty="0" smtClean="0"/>
              <a:t> πολιτικής τους</a:t>
            </a:r>
          </a:p>
          <a:p>
            <a:pPr eaLnBrk="1" hangingPunct="1">
              <a:lnSpc>
                <a:spcPct val="80000"/>
              </a:lnSpc>
              <a:defRPr/>
            </a:pPr>
            <a:r>
              <a:rPr lang="el-GR" sz="1800" dirty="0" smtClean="0"/>
              <a:t>Η κριτική γεωπολιτική αφαιρεί τη «αθωότητα» από την γεωγραφική γνώση</a:t>
            </a:r>
          </a:p>
          <a:p>
            <a:pPr eaLnBrk="1" hangingPunct="1">
              <a:lnSpc>
                <a:spcPct val="80000"/>
              </a:lnSpc>
              <a:buNone/>
              <a:defRPr/>
            </a:pPr>
            <a:endParaRPr lang="el-GR" sz="1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796908"/>
          </a:xfrm>
        </p:spPr>
        <p:txBody>
          <a:bodyPr/>
          <a:lstStyle/>
          <a:p>
            <a:pPr eaLnBrk="1" hangingPunct="1">
              <a:defRPr/>
            </a:pPr>
            <a:r>
              <a:rPr lang="el-GR" sz="2800" dirty="0" smtClean="0"/>
              <a:t>Σημαντικές γεωπολιτικές περίοδοι</a:t>
            </a:r>
            <a:r>
              <a:rPr lang="en-US" sz="2800" dirty="0" smtClean="0"/>
              <a:t> </a:t>
            </a:r>
            <a:r>
              <a:rPr lang="el-GR" sz="2800" dirty="0" smtClean="0"/>
              <a:t>των τελευταίων δεκαετιών</a:t>
            </a:r>
          </a:p>
        </p:txBody>
      </p:sp>
      <p:sp>
        <p:nvSpPr>
          <p:cNvPr id="27651" name="Rectangle 3"/>
          <p:cNvSpPr>
            <a:spLocks noGrp="1" noChangeArrowheads="1"/>
          </p:cNvSpPr>
          <p:nvPr>
            <p:ph type="body" idx="1"/>
          </p:nvPr>
        </p:nvSpPr>
        <p:spPr>
          <a:xfrm>
            <a:off x="457200" y="1600200"/>
            <a:ext cx="8229600" cy="5141913"/>
          </a:xfrm>
        </p:spPr>
        <p:txBody>
          <a:bodyPr/>
          <a:lstStyle/>
          <a:p>
            <a:pPr eaLnBrk="1" hangingPunct="1">
              <a:lnSpc>
                <a:spcPct val="80000"/>
              </a:lnSpc>
              <a:defRPr/>
            </a:pPr>
            <a:r>
              <a:rPr lang="el-GR" sz="2400" dirty="0" smtClean="0"/>
              <a:t>Η γεωπολιτική του ψυχρού πολέμου</a:t>
            </a:r>
            <a:r>
              <a:rPr lang="en-US" sz="2400" dirty="0" smtClean="0"/>
              <a:t> </a:t>
            </a:r>
            <a:endParaRPr lang="el-GR" sz="2400" dirty="0" smtClean="0"/>
          </a:p>
          <a:p>
            <a:pPr eaLnBrk="1" hangingPunct="1">
              <a:lnSpc>
                <a:spcPct val="80000"/>
              </a:lnSpc>
              <a:defRPr/>
            </a:pPr>
            <a:r>
              <a:rPr lang="el-GR" sz="2400" dirty="0" smtClean="0"/>
              <a:t>Τέλος Β’ Παγκοσμίου πολέμου με τρεις νικητές: ΗΠΑ, Βρετανία, Ρωσία</a:t>
            </a:r>
          </a:p>
          <a:p>
            <a:pPr eaLnBrk="1" hangingPunct="1">
              <a:lnSpc>
                <a:spcPct val="80000"/>
              </a:lnSpc>
              <a:defRPr/>
            </a:pPr>
            <a:r>
              <a:rPr lang="el-GR" sz="2400" dirty="0" smtClean="0"/>
              <a:t>Η πορεία θα μπορούσε να είναι αντί-καπιταλιστική, αντί-κομμουνιστική, αντί-ιμπεριαλιστική. </a:t>
            </a:r>
          </a:p>
          <a:p>
            <a:pPr eaLnBrk="1" hangingPunct="1">
              <a:lnSpc>
                <a:spcPct val="80000"/>
              </a:lnSpc>
              <a:defRPr/>
            </a:pPr>
            <a:r>
              <a:rPr lang="el-GR" sz="2400" dirty="0" smtClean="0"/>
              <a:t>Η Βρετανική οικονομία είχε γονατίσει υπό το βάρος του πολέμου/ ανάγκη δανείου/ ΗΠΑ με παράλληλο άνοιγμα της Βρετανικής αυτοκρατορίας στις αμερικανικές </a:t>
            </a:r>
            <a:r>
              <a:rPr lang="el-GR" sz="2400" dirty="0" smtClean="0"/>
              <a:t>επιχειρήσεις</a:t>
            </a:r>
            <a:endParaRPr lang="el-GR" sz="2400" dirty="0" smtClean="0"/>
          </a:p>
          <a:p>
            <a:pPr eaLnBrk="1" hangingPunct="1">
              <a:lnSpc>
                <a:spcPct val="80000"/>
              </a:lnSpc>
              <a:defRPr/>
            </a:pPr>
            <a:r>
              <a:rPr lang="el-GR" sz="2400" dirty="0" smtClean="0"/>
              <a:t> 1946 ο λόγος του Τσόρτσιλ για το «σιδηρούν παραπέτασμα», 1947 το «Δόγμα Τρούμαν»</a:t>
            </a:r>
          </a:p>
          <a:p>
            <a:pPr eaLnBrk="1" hangingPunct="1">
              <a:lnSpc>
                <a:spcPct val="80000"/>
              </a:lnSpc>
              <a:defRPr/>
            </a:pPr>
            <a:r>
              <a:rPr lang="el-GR" sz="2400" dirty="0" smtClean="0"/>
              <a:t>Η γεωπολιτική του ψυχρού πολέμου, η θεωρία του «ντόμινο» και το πρόσταγμα του γεωγραφικού περιορισμού του κομμουνισμού.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993775"/>
          </a:xfrm>
        </p:spPr>
        <p:txBody>
          <a:bodyPr/>
          <a:lstStyle/>
          <a:p>
            <a:pPr eaLnBrk="1" hangingPunct="1">
              <a:defRPr/>
            </a:pPr>
            <a:r>
              <a:rPr lang="el-GR" sz="2400" smtClean="0"/>
              <a:t>Δόγμα Τρούμαν 1947 και η αρχή της αφήγησης περί ελευθερίας</a:t>
            </a:r>
          </a:p>
        </p:txBody>
      </p:sp>
      <p:sp>
        <p:nvSpPr>
          <p:cNvPr id="28677" name="Rectangle 5"/>
          <p:cNvSpPr>
            <a:spLocks noGrp="1" noChangeArrowheads="1"/>
          </p:cNvSpPr>
          <p:nvPr>
            <p:ph type="body" idx="1"/>
          </p:nvPr>
        </p:nvSpPr>
        <p:spPr>
          <a:xfrm>
            <a:off x="457200" y="1600200"/>
            <a:ext cx="8229600" cy="5068888"/>
          </a:xfrm>
        </p:spPr>
        <p:txBody>
          <a:bodyPr/>
          <a:lstStyle/>
          <a:p>
            <a:pPr eaLnBrk="1" hangingPunct="1">
              <a:lnSpc>
                <a:spcPct val="80000"/>
              </a:lnSpc>
              <a:defRPr/>
            </a:pPr>
            <a:r>
              <a:rPr lang="el-GR" sz="1400" smtClean="0"/>
              <a:t>«Η σημασία της κατάστασης απαιτεί την παρουσία μου μπροστά σας στο Κογκρέσο»</a:t>
            </a:r>
          </a:p>
          <a:p>
            <a:pPr eaLnBrk="1" hangingPunct="1">
              <a:lnSpc>
                <a:spcPct val="80000"/>
              </a:lnSpc>
              <a:defRPr/>
            </a:pPr>
            <a:r>
              <a:rPr lang="el-GR" sz="1400" smtClean="0"/>
              <a:t>«Οι ΗΠΑ λάβανε σήμερα από την Ελληνική κυβέρνηση μια έκκληση για οικονομική βοήθεια….. είναι απαραίτητη προκειμένου η Ελλάδα να επιβιώσει ως ελεύθερο έθνος»</a:t>
            </a:r>
          </a:p>
          <a:p>
            <a:pPr eaLnBrk="1" hangingPunct="1">
              <a:lnSpc>
                <a:spcPct val="80000"/>
              </a:lnSpc>
              <a:defRPr/>
            </a:pPr>
            <a:r>
              <a:rPr lang="el-GR" sz="1400" smtClean="0"/>
              <a:t>«η επιβίωση του ελληνικού κράτους απειλείται από τις τρομοκρατικές ενέργειες μερικών χιλιάδων ενόπλων, υπό την καθοδήγηση των κομμουνιστών»</a:t>
            </a:r>
          </a:p>
          <a:p>
            <a:pPr eaLnBrk="1" hangingPunct="1">
              <a:lnSpc>
                <a:spcPct val="80000"/>
              </a:lnSpc>
              <a:defRPr/>
            </a:pPr>
            <a:r>
              <a:rPr lang="el-GR" sz="1400" smtClean="0"/>
              <a:t>«Η Ελλάδα χρειάζεται αυτή τη βοήθεια αν είναι να εξελιχθεί σε μια αυτάρκη και σεβαστή δημοκρατία»</a:t>
            </a:r>
          </a:p>
          <a:p>
            <a:pPr eaLnBrk="1" hangingPunct="1">
              <a:lnSpc>
                <a:spcPct val="80000"/>
              </a:lnSpc>
              <a:defRPr/>
            </a:pPr>
            <a:r>
              <a:rPr lang="el-GR" sz="1400" smtClean="0"/>
              <a:t>«Η Τουρκία επίσης απαιτεί τη βοήθεια μας. Η Βρετανική Κυβέρνηση δεν μπορεί να βοηθήσει τη συγκεκριμένη χώρα. Εμείς είμαστε η μόνη χώρα που μπορούμε να προσφέρουμε αυτή τη βοήθεια»</a:t>
            </a:r>
          </a:p>
          <a:p>
            <a:pPr eaLnBrk="1" hangingPunct="1">
              <a:lnSpc>
                <a:spcPct val="80000"/>
              </a:lnSpc>
              <a:defRPr/>
            </a:pPr>
            <a:r>
              <a:rPr lang="el-GR" sz="1400" smtClean="0"/>
              <a:t>«Εάν η Ελλάδα περιπέσει υπό των έλεγχο μιας ένοπλης μειονότητας, η επίπτωση ενός τέτοιου γεγονότος στην Τουρκία θα είναι άμεση και εντονότατη. Αναταραχές μπορεί να προκληθούν σε ολόκληρη τη Μ. Ανατολή»</a:t>
            </a:r>
          </a:p>
          <a:p>
            <a:pPr eaLnBrk="1" hangingPunct="1">
              <a:lnSpc>
                <a:spcPct val="80000"/>
              </a:lnSpc>
              <a:defRPr/>
            </a:pPr>
            <a:r>
              <a:rPr lang="el-GR" sz="1400" smtClean="0"/>
              <a:t> «Οι ΗΠΑ συνεισέφεραν 341.000.000.000 $ για να κερδηθεί ο Δεύτερος Π.Π. Αυτή η βοήθεια είναι μια επένδυση στην παγκόσμια ειρήνη και ελευθερία»</a:t>
            </a:r>
          </a:p>
          <a:p>
            <a:pPr eaLnBrk="1" hangingPunct="1">
              <a:lnSpc>
                <a:spcPct val="80000"/>
              </a:lnSpc>
              <a:defRPr/>
            </a:pPr>
            <a:r>
              <a:rPr lang="el-GR" sz="1400" smtClean="0"/>
              <a:t>«Τα ολοκληρωτικά καθεστώτα αναπτύσσονται σε συνθήκες φτώχειας και ανέχειας. Μεγαλώνουν από το «κακό» χώμα της φτώχειας και της στέρησης. Γιγαντώνονται όταν οι ελπίδες των ανθρώπων για μια καλύτερη ζωή πεθαίνουν. Πρέπει να διατηρήσουμε αυτή την ελπίδα ζωντανή. Οι ελεύθεροι άνθρωποι του κόσμου στρέφονται σε εμάς για βοήθεια προκειμένου να διατηρήσουν την ελευθερία τους»</a:t>
            </a:r>
          </a:p>
          <a:p>
            <a:pPr eaLnBrk="1" hangingPunct="1">
              <a:lnSpc>
                <a:spcPct val="80000"/>
              </a:lnSpc>
              <a:defRPr/>
            </a:pPr>
            <a:r>
              <a:rPr lang="el-GR" sz="1400" smtClean="0"/>
              <a:t>«Ο ένας τρόπος ζωής βασίζεται στη θέληση της πλειοψηφίας, στους δημοκρατικούς θεσμούς, στην εκλογική διαδικασία, στην ατομική ελευθερία, στην ελευθερία του λόγου και της έκφρασης κτλ. Ο άλλος τρόπος ζωής βασίζεται στην επιβολή της θέλησης της μειοψηφίας στην πλειοψηφία, στηρίζεται στον τρόμο και τον καταναγκασμό, στη χαλιναγώγηση της έκφρασης, στις στημένες εκλογές και στην καταπάτηση των ατομικών ελευθεριών»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706437"/>
          </a:xfrm>
        </p:spPr>
        <p:txBody>
          <a:bodyPr/>
          <a:lstStyle/>
          <a:p>
            <a:pPr eaLnBrk="1" hangingPunct="1">
              <a:defRPr/>
            </a:pPr>
            <a:r>
              <a:rPr lang="en-US" sz="1400" smtClean="0"/>
              <a:t>James Bond </a:t>
            </a:r>
            <a:r>
              <a:rPr lang="el-GR" sz="1400" smtClean="0"/>
              <a:t>και ψυχροπολεμικό περιβάλλον  </a:t>
            </a:r>
            <a:br>
              <a:rPr lang="el-GR" sz="1400" smtClean="0"/>
            </a:br>
            <a:r>
              <a:rPr lang="el-GR" sz="1400" smtClean="0"/>
              <a:t>(Ρωσία, Κίνα και τρελοί δικτάτορες)</a:t>
            </a:r>
            <a:r>
              <a:rPr lang="el-GR" smtClean="0"/>
              <a:t> </a:t>
            </a:r>
          </a:p>
        </p:txBody>
      </p:sp>
      <p:pic>
        <p:nvPicPr>
          <p:cNvPr id="27651" name="Picture 3"/>
          <p:cNvPicPr>
            <a:picLocks noGrp="1" noChangeAspect="1" noChangeArrowheads="1"/>
          </p:cNvPicPr>
          <p:nvPr>
            <p:ph type="body" idx="1"/>
          </p:nvPr>
        </p:nvPicPr>
        <p:blipFill>
          <a:blip r:embed="rId2" cstate="print"/>
          <a:srcRect/>
          <a:stretch>
            <a:fillRect/>
          </a:stretch>
        </p:blipFill>
        <p:spPr>
          <a:xfrm>
            <a:off x="0" y="1125538"/>
            <a:ext cx="3384550" cy="5732462"/>
          </a:xfrm>
        </p:spPr>
      </p:pic>
      <p:pic>
        <p:nvPicPr>
          <p:cNvPr id="27652" name="Picture 4"/>
          <p:cNvPicPr>
            <a:picLocks noChangeAspect="1" noChangeArrowheads="1"/>
          </p:cNvPicPr>
          <p:nvPr/>
        </p:nvPicPr>
        <p:blipFill>
          <a:blip r:embed="rId3" cstate="print"/>
          <a:srcRect/>
          <a:stretch>
            <a:fillRect/>
          </a:stretch>
        </p:blipFill>
        <p:spPr bwMode="auto">
          <a:xfrm>
            <a:off x="3348038" y="1125538"/>
            <a:ext cx="1981200" cy="3057525"/>
          </a:xfrm>
          <a:prstGeom prst="rect">
            <a:avLst/>
          </a:prstGeom>
          <a:noFill/>
          <a:ln w="9525">
            <a:noFill/>
            <a:miter lim="800000"/>
            <a:headEnd/>
            <a:tailEnd/>
          </a:ln>
        </p:spPr>
      </p:pic>
      <p:pic>
        <p:nvPicPr>
          <p:cNvPr id="27653" name="Picture 5"/>
          <p:cNvPicPr>
            <a:picLocks noChangeAspect="1" noChangeArrowheads="1"/>
          </p:cNvPicPr>
          <p:nvPr/>
        </p:nvPicPr>
        <p:blipFill>
          <a:blip r:embed="rId4" cstate="print"/>
          <a:srcRect/>
          <a:stretch>
            <a:fillRect/>
          </a:stretch>
        </p:blipFill>
        <p:spPr bwMode="auto">
          <a:xfrm>
            <a:off x="5292725" y="1125538"/>
            <a:ext cx="3030538" cy="2925762"/>
          </a:xfrm>
          <a:prstGeom prst="rect">
            <a:avLst/>
          </a:prstGeom>
          <a:noFill/>
          <a:ln w="9525">
            <a:noFill/>
            <a:miter lim="800000"/>
            <a:headEnd/>
            <a:tailEnd/>
          </a:ln>
        </p:spPr>
      </p:pic>
      <p:pic>
        <p:nvPicPr>
          <p:cNvPr id="27654" name="Picture 6"/>
          <p:cNvPicPr>
            <a:picLocks noChangeAspect="1" noChangeArrowheads="1"/>
          </p:cNvPicPr>
          <p:nvPr/>
        </p:nvPicPr>
        <p:blipFill>
          <a:blip r:embed="rId5" cstate="print"/>
          <a:srcRect/>
          <a:stretch>
            <a:fillRect/>
          </a:stretch>
        </p:blipFill>
        <p:spPr bwMode="auto">
          <a:xfrm>
            <a:off x="6156325" y="4005263"/>
            <a:ext cx="2095500" cy="2711450"/>
          </a:xfrm>
          <a:prstGeom prst="rect">
            <a:avLst/>
          </a:prstGeom>
          <a:noFill/>
          <a:ln w="9525">
            <a:noFill/>
            <a:miter lim="800000"/>
            <a:headEnd/>
            <a:tailEnd/>
          </a:ln>
        </p:spPr>
      </p:pic>
      <p:pic>
        <p:nvPicPr>
          <p:cNvPr id="27655" name="Picture 7"/>
          <p:cNvPicPr>
            <a:picLocks noChangeAspect="1" noChangeArrowheads="1"/>
          </p:cNvPicPr>
          <p:nvPr/>
        </p:nvPicPr>
        <p:blipFill>
          <a:blip r:embed="rId6" cstate="print"/>
          <a:srcRect/>
          <a:stretch>
            <a:fillRect/>
          </a:stretch>
        </p:blipFill>
        <p:spPr bwMode="auto">
          <a:xfrm>
            <a:off x="3059113" y="3716338"/>
            <a:ext cx="3076575" cy="300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 (1).jfif"/>
          <p:cNvPicPr>
            <a:picLocks noGrp="1" noChangeAspect="1"/>
          </p:cNvPicPr>
          <p:nvPr>
            <p:ph idx="1"/>
          </p:nvPr>
        </p:nvPicPr>
        <p:blipFill>
          <a:blip r:embed="rId2" cstate="print"/>
          <a:stretch>
            <a:fillRect/>
          </a:stretch>
        </p:blipFill>
        <p:spPr>
          <a:xfrm>
            <a:off x="0" y="116632"/>
            <a:ext cx="5148064" cy="6741368"/>
          </a:xfrm>
        </p:spPr>
      </p:pic>
      <p:pic>
        <p:nvPicPr>
          <p:cNvPr id="5" name="Picture 4" descr="download.jfif"/>
          <p:cNvPicPr>
            <a:picLocks noChangeAspect="1"/>
          </p:cNvPicPr>
          <p:nvPr/>
        </p:nvPicPr>
        <p:blipFill>
          <a:blip r:embed="rId3" cstate="print"/>
          <a:stretch>
            <a:fillRect/>
          </a:stretch>
        </p:blipFill>
        <p:spPr>
          <a:xfrm>
            <a:off x="5148064" y="116632"/>
            <a:ext cx="3995936" cy="674136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fif"/>
          <p:cNvPicPr>
            <a:picLocks noGrp="1" noChangeAspect="1"/>
          </p:cNvPicPr>
          <p:nvPr>
            <p:ph idx="1"/>
          </p:nvPr>
        </p:nvPicPr>
        <p:blipFill>
          <a:blip r:embed="rId2" cstate="print"/>
          <a:stretch>
            <a:fillRect/>
          </a:stretch>
        </p:blipFill>
        <p:spPr>
          <a:xfrm>
            <a:off x="179512" y="0"/>
            <a:ext cx="4896544" cy="6669360"/>
          </a:xfrm>
        </p:spPr>
      </p:pic>
      <p:pic>
        <p:nvPicPr>
          <p:cNvPr id="5" name="Picture 4" descr="MV5BNTJmNzExOGItZTQyMi00YzBlLTk0ZTQtNzAxYmUwZDQwZjU4XkEyXkFqcGdeQXVyODE1MjMyNzI@._V1_UX182_CR0,0,182,268_AL_.jpg"/>
          <p:cNvPicPr>
            <a:picLocks noChangeAspect="1"/>
          </p:cNvPicPr>
          <p:nvPr/>
        </p:nvPicPr>
        <p:blipFill>
          <a:blip r:embed="rId3" cstate="print"/>
          <a:stretch>
            <a:fillRect/>
          </a:stretch>
        </p:blipFill>
        <p:spPr>
          <a:xfrm>
            <a:off x="5004048" y="0"/>
            <a:ext cx="4139952"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t>Η εποχή του πολέμου κατά της τρομοκρατίας</a:t>
            </a:r>
            <a:endParaRPr lang="el-GR" sz="3200" dirty="0"/>
          </a:p>
        </p:txBody>
      </p:sp>
      <p:pic>
        <p:nvPicPr>
          <p:cNvPr id="5" name="Content Placeholder 4" descr="download.jfif"/>
          <p:cNvPicPr>
            <a:picLocks noGrp="1" noChangeAspect="1"/>
          </p:cNvPicPr>
          <p:nvPr>
            <p:ph idx="1"/>
          </p:nvPr>
        </p:nvPicPr>
        <p:blipFill>
          <a:blip r:embed="rId2" cstate="print"/>
          <a:stretch>
            <a:fillRect/>
          </a:stretch>
        </p:blipFill>
        <p:spPr>
          <a:xfrm>
            <a:off x="251520" y="1412776"/>
            <a:ext cx="8640960" cy="5256584"/>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1066800"/>
          </a:xfrm>
        </p:spPr>
        <p:txBody>
          <a:bodyPr/>
          <a:lstStyle/>
          <a:p>
            <a:pPr eaLnBrk="1" hangingPunct="1">
              <a:defRPr/>
            </a:pPr>
            <a:r>
              <a:rPr lang="el-GR" sz="2400" dirty="0" smtClean="0"/>
              <a:t>Κινηματογράφος και τρομοκρατία</a:t>
            </a:r>
          </a:p>
        </p:txBody>
      </p:sp>
      <p:pic>
        <p:nvPicPr>
          <p:cNvPr id="30723" name="Picture 3"/>
          <p:cNvPicPr>
            <a:picLocks noGrp="1" noChangeAspect="1" noChangeArrowheads="1"/>
          </p:cNvPicPr>
          <p:nvPr>
            <p:ph type="body" idx="1"/>
          </p:nvPr>
        </p:nvPicPr>
        <p:blipFill>
          <a:blip r:embed="rId2" cstate="print"/>
          <a:srcRect/>
          <a:stretch>
            <a:fillRect/>
          </a:stretch>
        </p:blipFill>
        <p:spPr>
          <a:xfrm>
            <a:off x="457200" y="1600200"/>
            <a:ext cx="3178175" cy="4533900"/>
          </a:xfrm>
        </p:spPr>
      </p:pic>
      <p:pic>
        <p:nvPicPr>
          <p:cNvPr id="30724" name="Picture 4"/>
          <p:cNvPicPr>
            <a:picLocks noChangeAspect="1" noChangeArrowheads="1"/>
          </p:cNvPicPr>
          <p:nvPr/>
        </p:nvPicPr>
        <p:blipFill>
          <a:blip r:embed="rId3" cstate="print"/>
          <a:srcRect/>
          <a:stretch>
            <a:fillRect/>
          </a:stretch>
        </p:blipFill>
        <p:spPr bwMode="auto">
          <a:xfrm>
            <a:off x="3635375" y="1484313"/>
            <a:ext cx="3838575" cy="511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04813"/>
            <a:ext cx="8229600" cy="863600"/>
          </a:xfrm>
        </p:spPr>
        <p:txBody>
          <a:bodyPr/>
          <a:lstStyle/>
          <a:p>
            <a:pPr eaLnBrk="1" hangingPunct="1">
              <a:defRPr/>
            </a:pPr>
            <a:r>
              <a:rPr lang="el-GR" sz="2000" smtClean="0"/>
              <a:t>Κινηματογράφος και μια διαφορετική ματιά κριτικής γεωπολιτικής</a:t>
            </a:r>
          </a:p>
        </p:txBody>
      </p:sp>
      <p:pic>
        <p:nvPicPr>
          <p:cNvPr id="33795" name="Picture 3"/>
          <p:cNvPicPr>
            <a:picLocks noGrp="1" noChangeAspect="1" noChangeArrowheads="1"/>
          </p:cNvPicPr>
          <p:nvPr>
            <p:ph type="body" idx="1"/>
          </p:nvPr>
        </p:nvPicPr>
        <p:blipFill>
          <a:blip r:embed="rId2" cstate="print"/>
          <a:srcRect/>
          <a:stretch>
            <a:fillRect/>
          </a:stretch>
        </p:blipFill>
        <p:spPr>
          <a:xfrm>
            <a:off x="323850" y="1628775"/>
            <a:ext cx="3024188" cy="4533900"/>
          </a:xfrm>
        </p:spPr>
      </p:pic>
      <p:pic>
        <p:nvPicPr>
          <p:cNvPr id="33796" name="Picture 4"/>
          <p:cNvPicPr>
            <a:picLocks noChangeAspect="1" noChangeArrowheads="1"/>
          </p:cNvPicPr>
          <p:nvPr/>
        </p:nvPicPr>
        <p:blipFill>
          <a:blip r:embed="rId3" cstate="print"/>
          <a:srcRect/>
          <a:stretch>
            <a:fillRect/>
          </a:stretch>
        </p:blipFill>
        <p:spPr bwMode="auto">
          <a:xfrm>
            <a:off x="3348038" y="1412875"/>
            <a:ext cx="3311525" cy="4897438"/>
          </a:xfrm>
          <a:prstGeom prst="rect">
            <a:avLst/>
          </a:prstGeom>
          <a:noFill/>
          <a:ln w="9525">
            <a:noFill/>
            <a:miter lim="800000"/>
            <a:headEnd/>
            <a:tailEnd/>
          </a:ln>
        </p:spPr>
      </p:pic>
      <p:pic>
        <p:nvPicPr>
          <p:cNvPr id="33797" name="Picture 5"/>
          <p:cNvPicPr>
            <a:picLocks noChangeAspect="1" noChangeArrowheads="1"/>
          </p:cNvPicPr>
          <p:nvPr/>
        </p:nvPicPr>
        <p:blipFill>
          <a:blip r:embed="rId4" cstate="print"/>
          <a:srcRect/>
          <a:stretch>
            <a:fillRect/>
          </a:stretch>
        </p:blipFill>
        <p:spPr bwMode="auto">
          <a:xfrm>
            <a:off x="6659563" y="1557338"/>
            <a:ext cx="2305050"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4000" smtClean="0"/>
              <a:t>Risk: </a:t>
            </a:r>
            <a:r>
              <a:rPr lang="el-GR" sz="4000" smtClean="0"/>
              <a:t>γεωπολιτικά επιτραπέζια παιχνίδια </a:t>
            </a:r>
          </a:p>
        </p:txBody>
      </p:sp>
      <p:pic>
        <p:nvPicPr>
          <p:cNvPr id="4099" name="Picture 3"/>
          <p:cNvPicPr>
            <a:picLocks noGrp="1" noChangeAspect="1" noChangeArrowheads="1"/>
          </p:cNvPicPr>
          <p:nvPr>
            <p:ph type="body" idx="1"/>
          </p:nvPr>
        </p:nvPicPr>
        <p:blipFill>
          <a:blip r:embed="rId2" cstate="print"/>
          <a:srcRect/>
          <a:stretch>
            <a:fillRect/>
          </a:stretch>
        </p:blipFill>
        <p:spPr>
          <a:xfrm>
            <a:off x="107950" y="1600200"/>
            <a:ext cx="3743325" cy="2476500"/>
          </a:xfrm>
        </p:spPr>
      </p:pic>
      <p:pic>
        <p:nvPicPr>
          <p:cNvPr id="4100" name="Picture 4"/>
          <p:cNvPicPr>
            <a:picLocks noChangeAspect="1" noChangeArrowheads="1"/>
          </p:cNvPicPr>
          <p:nvPr/>
        </p:nvPicPr>
        <p:blipFill>
          <a:blip r:embed="rId3" cstate="print"/>
          <a:srcRect/>
          <a:stretch>
            <a:fillRect/>
          </a:stretch>
        </p:blipFill>
        <p:spPr bwMode="auto">
          <a:xfrm>
            <a:off x="3851275" y="4724400"/>
            <a:ext cx="5041900" cy="2133600"/>
          </a:xfrm>
          <a:prstGeom prst="rect">
            <a:avLst/>
          </a:prstGeom>
          <a:noFill/>
          <a:ln w="9525">
            <a:noFill/>
            <a:miter lim="800000"/>
            <a:headEnd/>
            <a:tailEnd/>
          </a:ln>
        </p:spPr>
      </p:pic>
      <p:pic>
        <p:nvPicPr>
          <p:cNvPr id="4101" name="Picture 6" descr="risk-1"/>
          <p:cNvPicPr>
            <a:picLocks noChangeAspect="1" noChangeArrowheads="1"/>
          </p:cNvPicPr>
          <p:nvPr/>
        </p:nvPicPr>
        <p:blipFill>
          <a:blip r:embed="rId4" cstate="print"/>
          <a:srcRect/>
          <a:stretch>
            <a:fillRect/>
          </a:stretch>
        </p:blipFill>
        <p:spPr bwMode="auto">
          <a:xfrm>
            <a:off x="3851275" y="1628775"/>
            <a:ext cx="5041900" cy="3095625"/>
          </a:xfrm>
          <a:prstGeom prst="rect">
            <a:avLst/>
          </a:prstGeom>
          <a:noFill/>
          <a:ln w="9525">
            <a:noFill/>
            <a:miter lim="800000"/>
            <a:headEnd/>
            <a:tailEnd/>
          </a:ln>
        </p:spPr>
      </p:pic>
      <p:pic>
        <p:nvPicPr>
          <p:cNvPr id="4102" name="Picture 8" descr="Risk"/>
          <p:cNvPicPr>
            <a:picLocks noChangeAspect="1" noChangeArrowheads="1"/>
          </p:cNvPicPr>
          <p:nvPr/>
        </p:nvPicPr>
        <p:blipFill>
          <a:blip r:embed="rId5" cstate="print"/>
          <a:srcRect/>
          <a:stretch>
            <a:fillRect/>
          </a:stretch>
        </p:blipFill>
        <p:spPr bwMode="auto">
          <a:xfrm>
            <a:off x="107950" y="4076700"/>
            <a:ext cx="453707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νέα αποχή των </a:t>
            </a:r>
            <a:r>
              <a:rPr lang="el-GR" dirty="0" smtClean="0"/>
              <a:t>συνασπισμών;</a:t>
            </a:r>
            <a:endParaRPr lang="en-US" dirty="0"/>
          </a:p>
        </p:txBody>
      </p:sp>
      <p:pic>
        <p:nvPicPr>
          <p:cNvPr id="4" name="Content Placeholder 3" descr="images.jpg"/>
          <p:cNvPicPr>
            <a:picLocks noGrp="1" noChangeAspect="1"/>
          </p:cNvPicPr>
          <p:nvPr>
            <p:ph idx="1"/>
          </p:nvPr>
        </p:nvPicPr>
        <p:blipFill>
          <a:blip r:embed="rId2" cstate="print"/>
          <a:stretch>
            <a:fillRect/>
          </a:stretch>
        </p:blipFill>
        <p:spPr>
          <a:xfrm>
            <a:off x="0" y="1772816"/>
            <a:ext cx="4139952" cy="5085184"/>
          </a:xfrm>
        </p:spPr>
      </p:pic>
      <p:pic>
        <p:nvPicPr>
          <p:cNvPr id="5" name="Picture 4" descr="download.jpg"/>
          <p:cNvPicPr>
            <a:picLocks noChangeAspect="1"/>
          </p:cNvPicPr>
          <p:nvPr/>
        </p:nvPicPr>
        <p:blipFill>
          <a:blip r:embed="rId3" cstate="print"/>
          <a:stretch>
            <a:fillRect/>
          </a:stretch>
        </p:blipFill>
        <p:spPr>
          <a:xfrm>
            <a:off x="4139952" y="1772816"/>
            <a:ext cx="5004048" cy="508518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cstate="print"/>
          <a:stretch>
            <a:fillRect/>
          </a:stretch>
        </p:blipFill>
        <p:spPr>
          <a:xfrm>
            <a:off x="0" y="0"/>
            <a:ext cx="4427984" cy="6858000"/>
          </a:xfrm>
        </p:spPr>
      </p:pic>
      <p:pic>
        <p:nvPicPr>
          <p:cNvPr id="6" name="Picture 5" descr="download (1).jpg"/>
          <p:cNvPicPr>
            <a:picLocks noChangeAspect="1"/>
          </p:cNvPicPr>
          <p:nvPr/>
        </p:nvPicPr>
        <p:blipFill>
          <a:blip r:embed="rId3" cstate="print"/>
          <a:stretch>
            <a:fillRect/>
          </a:stretch>
        </p:blipFill>
        <p:spPr>
          <a:xfrm>
            <a:off x="4427984" y="0"/>
            <a:ext cx="4716016"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Αλλά και το τέλος μιας εποχής;</a:t>
            </a:r>
            <a:endParaRPr lang="en-US" dirty="0"/>
          </a:p>
        </p:txBody>
      </p:sp>
      <p:pic>
        <p:nvPicPr>
          <p:cNvPr id="2050" name="Picture 2" descr="C:\Users\george\Desktop\download.jpg"/>
          <p:cNvPicPr>
            <a:picLocks noGrp="1" noChangeAspect="1" noChangeArrowheads="1"/>
          </p:cNvPicPr>
          <p:nvPr>
            <p:ph idx="1"/>
          </p:nvPr>
        </p:nvPicPr>
        <p:blipFill>
          <a:blip r:embed="rId2" cstate="print"/>
          <a:srcRect/>
          <a:stretch>
            <a:fillRect/>
          </a:stretch>
        </p:blipFill>
        <p:spPr bwMode="auto">
          <a:xfrm>
            <a:off x="899592" y="1340768"/>
            <a:ext cx="7560840" cy="51845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l-GR" dirty="0" smtClean="0"/>
              <a:t>Γεωπολιτική των εμβολίων</a:t>
            </a:r>
            <a:endParaRPr lang="en-US" dirty="0"/>
          </a:p>
        </p:txBody>
      </p:sp>
      <p:pic>
        <p:nvPicPr>
          <p:cNvPr id="6" name="Content Placeholder 5" descr="download (1).jfif"/>
          <p:cNvPicPr>
            <a:picLocks noGrp="1" noChangeAspect="1"/>
          </p:cNvPicPr>
          <p:nvPr>
            <p:ph idx="1"/>
          </p:nvPr>
        </p:nvPicPr>
        <p:blipFill>
          <a:blip r:embed="rId2" cstate="print"/>
          <a:stretch>
            <a:fillRect/>
          </a:stretch>
        </p:blipFill>
        <p:spPr>
          <a:xfrm>
            <a:off x="251520" y="1196752"/>
            <a:ext cx="8568952" cy="554461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77875"/>
          </a:xfrm>
        </p:spPr>
        <p:txBody>
          <a:bodyPr/>
          <a:lstStyle/>
          <a:p>
            <a:pPr eaLnBrk="1" hangingPunct="1">
              <a:defRPr/>
            </a:pPr>
            <a:r>
              <a:rPr lang="el-GR" smtClean="0"/>
              <a:t>Εισαγωγή </a:t>
            </a:r>
          </a:p>
        </p:txBody>
      </p:sp>
      <p:sp>
        <p:nvSpPr>
          <p:cNvPr id="32771" name="Rectangle 3"/>
          <p:cNvSpPr>
            <a:spLocks noGrp="1" noChangeArrowheads="1"/>
          </p:cNvSpPr>
          <p:nvPr>
            <p:ph type="body" idx="1"/>
          </p:nvPr>
        </p:nvSpPr>
        <p:spPr>
          <a:xfrm>
            <a:off x="457200" y="1052513"/>
            <a:ext cx="8229600" cy="5162550"/>
          </a:xfrm>
        </p:spPr>
        <p:txBody>
          <a:bodyPr/>
          <a:lstStyle/>
          <a:p>
            <a:pPr eaLnBrk="1" hangingPunct="1">
              <a:lnSpc>
                <a:spcPct val="80000"/>
              </a:lnSpc>
              <a:defRPr/>
            </a:pPr>
            <a:r>
              <a:rPr lang="el-GR" sz="2000" dirty="0" smtClean="0"/>
              <a:t>Σήμερα θα μιλήσουμε για τη γεωπολιτική.</a:t>
            </a:r>
          </a:p>
          <a:p>
            <a:pPr eaLnBrk="1" hangingPunct="1">
              <a:lnSpc>
                <a:spcPct val="80000"/>
              </a:lnSpc>
              <a:defRPr/>
            </a:pPr>
            <a:r>
              <a:rPr lang="el-GR" sz="2000" dirty="0" smtClean="0"/>
              <a:t>Τι είναι η γεωπολιτική; Ποια είναι τα συστατικά της λέξης; Γαία και πολιτική.</a:t>
            </a:r>
          </a:p>
          <a:p>
            <a:pPr eaLnBrk="1" hangingPunct="1">
              <a:lnSpc>
                <a:spcPct val="80000"/>
              </a:lnSpc>
              <a:defRPr/>
            </a:pPr>
            <a:r>
              <a:rPr lang="el-GR" sz="2000" dirty="0" smtClean="0"/>
              <a:t>Η πολιτική της γαίας ή αλλιώς πως η γη επηρεάζει τα θέματα πολιτικής/ισχύος/ δύναμης.</a:t>
            </a:r>
          </a:p>
          <a:p>
            <a:pPr eaLnBrk="1" hangingPunct="1">
              <a:lnSpc>
                <a:spcPct val="80000"/>
              </a:lnSpc>
              <a:defRPr/>
            </a:pPr>
            <a:r>
              <a:rPr lang="el-GR" sz="2000" dirty="0" smtClean="0"/>
              <a:t>Στην παρούσα τα θέματα γεωπολιτικής σημαντικά στο δημόσιο λόγο </a:t>
            </a:r>
            <a:endParaRPr lang="en-GB" sz="2000" dirty="0" smtClean="0"/>
          </a:p>
          <a:p>
            <a:pPr eaLnBrk="1" hangingPunct="1">
              <a:lnSpc>
                <a:spcPct val="80000"/>
              </a:lnSpc>
              <a:defRPr/>
            </a:pPr>
            <a:r>
              <a:rPr lang="el-GR" sz="2000" dirty="0" smtClean="0"/>
              <a:t>Γεωπολιτική και Ουκρανία</a:t>
            </a:r>
          </a:p>
          <a:p>
            <a:pPr eaLnBrk="1" hangingPunct="1">
              <a:lnSpc>
                <a:spcPct val="80000"/>
              </a:lnSpc>
              <a:defRPr/>
            </a:pPr>
            <a:r>
              <a:rPr lang="el-GR" sz="2000" dirty="0" smtClean="0"/>
              <a:t>Ο Κίσινγκερ και η γενικευμένη χρήση της έννοιας της γεωπολιτικής. Πως η γεωπολιτική γίνεται συζήτηση καφενείου- από τη γεωπολιτική στη </a:t>
            </a:r>
            <a:r>
              <a:rPr lang="el-GR" sz="2000" dirty="0" err="1" smtClean="0"/>
              <a:t>γεω</a:t>
            </a:r>
            <a:r>
              <a:rPr lang="el-GR" sz="2000" dirty="0" smtClean="0"/>
              <a:t>- συνομωσία.</a:t>
            </a:r>
          </a:p>
          <a:p>
            <a:pPr eaLnBrk="1" hangingPunct="1">
              <a:lnSpc>
                <a:spcPct val="80000"/>
              </a:lnSpc>
              <a:defRPr/>
            </a:pPr>
            <a:r>
              <a:rPr lang="el-GR" sz="2000" dirty="0" smtClean="0"/>
              <a:t>Τι είναι όμως η γεωπολιτική; Πως μπορούμε να την ορίσουμε και σε τι αναφέρεται;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ownload.jpg"/>
          <p:cNvPicPr>
            <a:picLocks noGrp="1" noChangeAspect="1"/>
          </p:cNvPicPr>
          <p:nvPr>
            <p:ph idx="1"/>
          </p:nvPr>
        </p:nvPicPr>
        <p:blipFill>
          <a:blip r:embed="rId2" cstate="print"/>
          <a:stretch>
            <a:fillRect/>
          </a:stretch>
        </p:blipFill>
        <p:spPr>
          <a:xfrm>
            <a:off x="467544" y="260648"/>
            <a:ext cx="8496944" cy="633670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l-GR" smtClean="0"/>
              <a:t>Η γέννηση της γεωπολιτικής</a:t>
            </a:r>
          </a:p>
        </p:txBody>
      </p:sp>
      <p:sp>
        <p:nvSpPr>
          <p:cNvPr id="23555" name="Rectangle 3"/>
          <p:cNvSpPr>
            <a:spLocks noGrp="1" noChangeArrowheads="1"/>
          </p:cNvSpPr>
          <p:nvPr>
            <p:ph type="body" idx="1"/>
          </p:nvPr>
        </p:nvSpPr>
        <p:spPr>
          <a:xfrm>
            <a:off x="457200" y="1341438"/>
            <a:ext cx="8229600" cy="4792662"/>
          </a:xfrm>
        </p:spPr>
        <p:txBody>
          <a:bodyPr/>
          <a:lstStyle/>
          <a:p>
            <a:pPr eaLnBrk="1" hangingPunct="1">
              <a:lnSpc>
                <a:spcPct val="80000"/>
              </a:lnSpc>
              <a:defRPr/>
            </a:pPr>
            <a:r>
              <a:rPr lang="el-GR" sz="2400" dirty="0" smtClean="0"/>
              <a:t>Το πλαίσιο: η κλασσική γεωπολιτική ως διαμάχη μεταξύ  Βρετανίας και Γερμανίας. </a:t>
            </a:r>
          </a:p>
          <a:p>
            <a:pPr eaLnBrk="1" hangingPunct="1">
              <a:lnSpc>
                <a:spcPct val="80000"/>
              </a:lnSpc>
              <a:defRPr/>
            </a:pPr>
            <a:r>
              <a:rPr lang="el-GR" sz="2400" dirty="0" smtClean="0"/>
              <a:t>Στις αρχές του 20</a:t>
            </a:r>
            <a:r>
              <a:rPr lang="el-GR" sz="2400" baseline="30000" dirty="0" smtClean="0"/>
              <a:t>ο</a:t>
            </a:r>
            <a:r>
              <a:rPr lang="el-GR" sz="2400" dirty="0" smtClean="0"/>
              <a:t> αιώνα, οι αυτοκρατορίες δεν μπορούσαν να επεκταθούν σε άλλα εδάφη παρά μόνο να κατακτήσουν εδάφη άλλων αυτοκρατοριών. Η Βρετανική αυτοκρατορία όχι τόσο ισχυρή όσο στο πρόσφατο παρελθόν.</a:t>
            </a:r>
          </a:p>
          <a:p>
            <a:pPr eaLnBrk="1" hangingPunct="1">
              <a:lnSpc>
                <a:spcPct val="80000"/>
              </a:lnSpc>
              <a:defRPr/>
            </a:pPr>
            <a:r>
              <a:rPr lang="el-GR" sz="2400" dirty="0" smtClean="0"/>
              <a:t>Αυξημένος ανταγωνισμός μεταξύ των αυτοκρατοριών με αποτέλεσμα τον πρώτο παγκόσμιο πόλεμο.  </a:t>
            </a:r>
          </a:p>
          <a:p>
            <a:pPr eaLnBrk="1" hangingPunct="1">
              <a:lnSpc>
                <a:spcPct val="80000"/>
              </a:lnSpc>
              <a:defRPr/>
            </a:pPr>
            <a:r>
              <a:rPr lang="el-GR" sz="2400" dirty="0" smtClean="0"/>
              <a:t>Τεχνολογικές αλλαγές: ατμομηχανές, τηλέγραφος, πολυβόλα τουφέκια. Από τον έλεγχο των ακτών στην κατοχή της ενδοχώρας. Μια νέα αποικιοκρατία.</a:t>
            </a:r>
          </a:p>
          <a:p>
            <a:pPr eaLnBrk="1" hangingPunct="1">
              <a:lnSpc>
                <a:spcPct val="80000"/>
              </a:lnSpc>
              <a:defRPr/>
            </a:pPr>
            <a:r>
              <a:rPr lang="el-GR" sz="2400" dirty="0" smtClean="0"/>
              <a:t>1859, Δαρβίνος και η ‘Προέλευση των ειδών’, η επιβίωση του δυνατότερου και η φυσική επιλογή. Οι ιδέες του Δαρβίνου επηρεάζουν την πολιτική ζωή;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l-GR" sz="2800" dirty="0" smtClean="0"/>
              <a:t>Πολιτικοί και άλλοι δαρβινισμοί (επικράτηση του ισχυρότερου, διαδοχή)</a:t>
            </a:r>
            <a:endParaRPr lang="en-GB" sz="2800" dirty="0" smtClean="0"/>
          </a:p>
        </p:txBody>
      </p:sp>
      <p:pic>
        <p:nvPicPr>
          <p:cNvPr id="10243" name="Content Placeholder 3" descr="Darwinism_and_Evolutionism_by_HicEstLeo.jpg"/>
          <p:cNvPicPr>
            <a:picLocks noGrp="1" noChangeAspect="1"/>
          </p:cNvPicPr>
          <p:nvPr>
            <p:ph idx="1"/>
          </p:nvPr>
        </p:nvPicPr>
        <p:blipFill>
          <a:blip r:embed="rId2" cstate="print"/>
          <a:srcRect/>
          <a:stretch>
            <a:fillRect/>
          </a:stretch>
        </p:blipFill>
        <p:spPr>
          <a:xfrm>
            <a:off x="0" y="1428750"/>
            <a:ext cx="4572000" cy="5429250"/>
          </a:xfrm>
        </p:spPr>
      </p:pic>
      <p:pic>
        <p:nvPicPr>
          <p:cNvPr id="10244" name="Picture 4" descr="images (9).jpg"/>
          <p:cNvPicPr>
            <a:picLocks noChangeAspect="1"/>
          </p:cNvPicPr>
          <p:nvPr/>
        </p:nvPicPr>
        <p:blipFill>
          <a:blip r:embed="rId3" cstate="print"/>
          <a:srcRect/>
          <a:stretch>
            <a:fillRect/>
          </a:stretch>
        </p:blipFill>
        <p:spPr bwMode="auto">
          <a:xfrm>
            <a:off x="4500563" y="1428750"/>
            <a:ext cx="4643437"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260350"/>
            <a:ext cx="8229600" cy="720725"/>
          </a:xfrm>
        </p:spPr>
        <p:txBody>
          <a:bodyPr/>
          <a:lstStyle/>
          <a:p>
            <a:pPr eaLnBrk="1" hangingPunct="1">
              <a:defRPr/>
            </a:pPr>
            <a:r>
              <a:rPr lang="el-GR" sz="4000" smtClean="0"/>
              <a:t>Ο νέος ιμπεριαλισμός 1870-1914</a:t>
            </a:r>
          </a:p>
        </p:txBody>
      </p:sp>
      <p:sp>
        <p:nvSpPr>
          <p:cNvPr id="11267" name="AutoShape 5" descr="9k="/>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GB"/>
          </a:p>
        </p:txBody>
      </p:sp>
      <p:pic>
        <p:nvPicPr>
          <p:cNvPr id="11268" name="Picture 8" descr="Suez-Canal"/>
          <p:cNvPicPr>
            <a:picLocks noGrp="1" noChangeAspect="1" noChangeArrowheads="1"/>
          </p:cNvPicPr>
          <p:nvPr>
            <p:ph type="body" idx="1"/>
          </p:nvPr>
        </p:nvPicPr>
        <p:blipFill>
          <a:blip r:embed="rId2" cstate="print"/>
          <a:srcRect/>
          <a:stretch>
            <a:fillRect/>
          </a:stretch>
        </p:blipFill>
        <p:spPr>
          <a:xfrm>
            <a:off x="179388" y="3978275"/>
            <a:ext cx="5184775" cy="2879725"/>
          </a:xfrm>
          <a:noFill/>
        </p:spPr>
      </p:pic>
      <p:pic>
        <p:nvPicPr>
          <p:cNvPr id="11269" name="Picture 10" descr="Darwin-Desktop"/>
          <p:cNvPicPr>
            <a:picLocks noChangeAspect="1" noChangeArrowheads="1"/>
          </p:cNvPicPr>
          <p:nvPr/>
        </p:nvPicPr>
        <p:blipFill>
          <a:blip r:embed="rId3" cstate="print"/>
          <a:srcRect/>
          <a:stretch>
            <a:fillRect/>
          </a:stretch>
        </p:blipFill>
        <p:spPr bwMode="auto">
          <a:xfrm>
            <a:off x="179388" y="1196975"/>
            <a:ext cx="5184775" cy="3168650"/>
          </a:xfrm>
          <a:prstGeom prst="rect">
            <a:avLst/>
          </a:prstGeom>
          <a:noFill/>
          <a:ln w="9525">
            <a:noFill/>
            <a:miter lim="800000"/>
            <a:headEnd/>
            <a:tailEnd/>
          </a:ln>
        </p:spPr>
      </p:pic>
      <p:sp>
        <p:nvSpPr>
          <p:cNvPr id="11270" name="AutoShape 1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GB"/>
          </a:p>
        </p:txBody>
      </p:sp>
      <p:pic>
        <p:nvPicPr>
          <p:cNvPr id="11271" name="Picture 14" descr="0639MC21"/>
          <p:cNvPicPr>
            <a:picLocks noChangeAspect="1" noChangeArrowheads="1"/>
          </p:cNvPicPr>
          <p:nvPr/>
        </p:nvPicPr>
        <p:blipFill>
          <a:blip r:embed="rId4" cstate="print"/>
          <a:srcRect/>
          <a:stretch>
            <a:fillRect/>
          </a:stretch>
        </p:blipFill>
        <p:spPr bwMode="auto">
          <a:xfrm>
            <a:off x="5364163" y="1196975"/>
            <a:ext cx="3779837"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Ψηφιακές κουκκίδες">
  <a:themeElements>
    <a:clrScheme name="Ψηφιακές κουκκίδες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Ψηφιακές κουκκίδες">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Ψηφιακές κουκκίδες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Ψηφιακές κουκκίδες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Ψηφιακές κουκκίδες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Ψηφιακές κουκκίδες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Ψηφιακές κουκκίδες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Ψηφιακές κουκκίδες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Ψηφιακές κουκκίδες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Ψηφιακές κουκκίδες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Ψηφιακές κουκκίδες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871</TotalTime>
  <Words>1457</Words>
  <Application>Microsoft Office PowerPoint</Application>
  <PresentationFormat>On-screen Show (4:3)</PresentationFormat>
  <Paragraphs>99</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Ψηφιακές κουκκίδες</vt:lpstr>
      <vt:lpstr>(Κλασσική) γεωπολιτική και κριτική γεωπολιτική</vt:lpstr>
      <vt:lpstr>Slide 2</vt:lpstr>
      <vt:lpstr>Risk: γεωπολιτικά επιτραπέζια παιχνίδια </vt:lpstr>
      <vt:lpstr>Γεωπολιτική των εμβολίων</vt:lpstr>
      <vt:lpstr>Εισαγωγή </vt:lpstr>
      <vt:lpstr>Slide 6</vt:lpstr>
      <vt:lpstr>Η γέννηση της γεωπολιτικής</vt:lpstr>
      <vt:lpstr>Πολιτικοί και άλλοι δαρβινισμοί (επικράτηση του ισχυρότερου, διαδοχή)</vt:lpstr>
      <vt:lpstr>Ο νέος ιμπεριαλισμός 1870-1914</vt:lpstr>
      <vt:lpstr>F. Ratzel και lebensraum </vt:lpstr>
      <vt:lpstr>F. Ratzel</vt:lpstr>
      <vt:lpstr>Mackinder και η διάσωση της βρετανικής αυτοκρατορίας </vt:lpstr>
      <vt:lpstr>Halford Mackinder </vt:lpstr>
      <vt:lpstr>Στρατηγική γεωπολιτική</vt:lpstr>
      <vt:lpstr>Η νέα γεωπολιτική της Ευρασίας;  </vt:lpstr>
      <vt:lpstr>Slide 16</vt:lpstr>
      <vt:lpstr>Haushofer &amp; γερμανικό geopolitik </vt:lpstr>
      <vt:lpstr>Γερμανικό Geopolitik: Haushofer</vt:lpstr>
      <vt:lpstr>Slide 19</vt:lpstr>
      <vt:lpstr>Κλασσική Γεωπολιτική και η αποδόμηση της</vt:lpstr>
      <vt:lpstr>Η εμφάνιση της κριτικής γεωπολιτικής</vt:lpstr>
      <vt:lpstr>Σημαντικές γεωπολιτικές περίοδοι των τελευταίων δεκαετιών</vt:lpstr>
      <vt:lpstr>Δόγμα Τρούμαν 1947 και η αρχή της αφήγησης περί ελευθερίας</vt:lpstr>
      <vt:lpstr>James Bond και ψυχροπολεμικό περιβάλλον   (Ρωσία, Κίνα και τρελοί δικτάτορες) </vt:lpstr>
      <vt:lpstr>Slide 25</vt:lpstr>
      <vt:lpstr>Slide 26</vt:lpstr>
      <vt:lpstr>Η εποχή του πολέμου κατά της τρομοκρατίας</vt:lpstr>
      <vt:lpstr>Κινηματογράφος και τρομοκρατία</vt:lpstr>
      <vt:lpstr>Κινηματογράφος και μια διαφορετική ματιά κριτικής γεωπολιτικής</vt:lpstr>
      <vt:lpstr>Η νέα αποχή των συνασπισμών;</vt:lpstr>
      <vt:lpstr>Slide 31</vt:lpstr>
      <vt:lpstr>Αλλά και το τέλος μιας εποχής;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Κλασσική γεωπολιτική και κριτική γεωπολιτική</dc:title>
  <dc:creator>User</dc:creator>
  <cp:lastModifiedBy>george</cp:lastModifiedBy>
  <cp:revision>121</cp:revision>
  <dcterms:created xsi:type="dcterms:W3CDTF">2012-02-06T11:55:07Z</dcterms:created>
  <dcterms:modified xsi:type="dcterms:W3CDTF">2025-03-18T13:49:57Z</dcterms:modified>
</cp:coreProperties>
</file>