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45" r:id="rId2"/>
    <p:sldMasterId id="2147483752" r:id="rId3"/>
  </p:sldMasterIdLst>
  <p:notesMasterIdLst>
    <p:notesMasterId r:id="rId28"/>
  </p:notesMasterIdLst>
  <p:sldIdLst>
    <p:sldId id="304" r:id="rId4"/>
    <p:sldId id="312" r:id="rId5"/>
    <p:sldId id="1039" r:id="rId6"/>
    <p:sldId id="1040" r:id="rId7"/>
    <p:sldId id="293" r:id="rId8"/>
    <p:sldId id="1041" r:id="rId9"/>
    <p:sldId id="1042" r:id="rId10"/>
    <p:sldId id="1043" r:id="rId11"/>
    <p:sldId id="303" r:id="rId12"/>
    <p:sldId id="313" r:id="rId13"/>
    <p:sldId id="295" r:id="rId14"/>
    <p:sldId id="296" r:id="rId15"/>
    <p:sldId id="298" r:id="rId16"/>
    <p:sldId id="299" r:id="rId17"/>
    <p:sldId id="300" r:id="rId18"/>
    <p:sldId id="651" r:id="rId19"/>
    <p:sldId id="1017" r:id="rId20"/>
    <p:sldId id="305" r:id="rId21"/>
    <p:sldId id="306" r:id="rId22"/>
    <p:sldId id="307" r:id="rId23"/>
    <p:sldId id="309" r:id="rId24"/>
    <p:sldId id="311" r:id="rId25"/>
    <p:sldId id="1015" r:id="rId26"/>
    <p:sldId id="281" r:id="rId27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C18E"/>
    <a:srgbClr val="31AA1C"/>
    <a:srgbClr val="9DBCB0"/>
    <a:srgbClr val="93B1CC"/>
    <a:srgbClr val="B7AA9E"/>
    <a:srgbClr val="CF3900"/>
    <a:srgbClr val="FCD450"/>
    <a:srgbClr val="0021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96" y="-252"/>
      </p:cViewPr>
      <p:guideLst>
        <p:guide orient="horz" pos="215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47EEB-8AD9-4560-B360-B1F117D4A0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4FB90-DCB0-453F-8C72-BC223D17C9A7}">
      <dgm:prSet phldrT="[Text]" custT="1"/>
      <dgm:spPr>
        <a:xfrm>
          <a:off x="1828800" y="372533"/>
          <a:ext cx="4267200" cy="36576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Literature Review: </a:t>
          </a:r>
          <a:r>
            <a:rPr lang="en-GB" sz="1600" i="0" u="none" dirty="0">
              <a:latin typeface="+mn-lt"/>
            </a:rPr>
            <a:t>Dietary interventions </a:t>
          </a:r>
          <a:r>
            <a:rPr lang="en-GB" sz="1600" dirty="0">
              <a:latin typeface="+mn-lt"/>
            </a:rPr>
            <a:t>for CD induction of remission/relapse prevention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D6859BB5-9248-45AA-ABA5-6FAF4ADB8852}" type="parTrans" cxnId="{E2F3FE52-929B-4B86-8C13-6FAC8991A94B}">
      <dgm:prSet/>
      <dgm:spPr/>
      <dgm:t>
        <a:bodyPr/>
        <a:lstStyle/>
        <a:p>
          <a:endParaRPr lang="en-GB"/>
        </a:p>
      </dgm:t>
    </dgm:pt>
    <dgm:pt modelId="{D601A802-4737-4A3D-A873-BE11AC4F676A}" type="sibTrans" cxnId="{E2F3FE52-929B-4B86-8C13-6FAC8991A94B}">
      <dgm:prSet/>
      <dgm:spPr/>
      <dgm:t>
        <a:bodyPr/>
        <a:lstStyle/>
        <a:p>
          <a:endParaRPr lang="en-GB"/>
        </a:p>
      </dgm:t>
    </dgm:pt>
    <dgm:pt modelId="{01DC0030-E8C2-4168-ADF0-9085C2049EE0}">
      <dgm:prSet phldrT="[Text]" custT="1"/>
      <dgm:spPr>
        <a:xfrm>
          <a:off x="1828800" y="1149773"/>
          <a:ext cx="4267200" cy="269748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Perceptions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of families with children treated by exclusive enteral nutrition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8A4F513A-69EA-4326-B73B-3556BF7A38CE}" type="parTrans" cxnId="{AD111AB8-2A5B-4AD8-9EA7-DED6A8C4FA49}">
      <dgm:prSet/>
      <dgm:spPr/>
      <dgm:t>
        <a:bodyPr/>
        <a:lstStyle/>
        <a:p>
          <a:endParaRPr lang="en-GB"/>
        </a:p>
      </dgm:t>
    </dgm:pt>
    <dgm:pt modelId="{CE32EDBF-D305-4D23-AD79-86620FB72CC1}" type="sibTrans" cxnId="{AD111AB8-2A5B-4AD8-9EA7-DED6A8C4FA49}">
      <dgm:prSet/>
      <dgm:spPr/>
      <dgm:t>
        <a:bodyPr/>
        <a:lstStyle/>
        <a:p>
          <a:endParaRPr lang="en-GB"/>
        </a:p>
      </dgm:t>
    </dgm:pt>
    <dgm:pt modelId="{F05FBCF9-4D7B-4CB3-A24B-D8B0A2824778}">
      <dgm:prSet custT="1"/>
      <dgm:spPr>
        <a:xfrm>
          <a:off x="1828800" y="1927013"/>
          <a:ext cx="4267200" cy="173736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Healthy Human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F3AC1ADA-43D3-4349-8AC7-7C99CF8E1AE2}" type="parTrans" cxnId="{57B162CB-5D0B-43B6-8EDE-E6FC836B6DC0}">
      <dgm:prSet/>
      <dgm:spPr/>
      <dgm:t>
        <a:bodyPr/>
        <a:lstStyle/>
        <a:p>
          <a:endParaRPr lang="en-GB"/>
        </a:p>
      </dgm:t>
    </dgm:pt>
    <dgm:pt modelId="{00E01E21-8658-4696-B07E-2EE1C9BA121E}" type="sibTrans" cxnId="{57B162CB-5D0B-43B6-8EDE-E6FC836B6DC0}">
      <dgm:prSet/>
      <dgm:spPr/>
      <dgm:t>
        <a:bodyPr/>
        <a:lstStyle/>
        <a:p>
          <a:endParaRPr lang="en-GB"/>
        </a:p>
      </dgm:t>
    </dgm:pt>
    <dgm:pt modelId="{623F6923-F89D-4F61-A5A6-26447DF7FF39}">
      <dgm:prSet custT="1"/>
      <dgm:spPr/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Open-label trial: </a:t>
          </a:r>
          <a:r>
            <a:rPr lang="en-GB" sz="1600" dirty="0">
              <a:latin typeface="+mn-lt"/>
            </a:rPr>
            <a:t>The Impact of CD-TREAT Diet on CD induction of remission</a:t>
          </a:r>
        </a:p>
      </dgm:t>
    </dgm:pt>
    <dgm:pt modelId="{C6BC211A-8CC7-4B71-8667-8401AF4384DC}" type="parTrans" cxnId="{5E26EA83-60A4-4BA1-A850-385A4B3CC3E4}">
      <dgm:prSet/>
      <dgm:spPr/>
      <dgm:t>
        <a:bodyPr/>
        <a:lstStyle/>
        <a:p>
          <a:endParaRPr lang="en-GB"/>
        </a:p>
      </dgm:t>
    </dgm:pt>
    <dgm:pt modelId="{2E5D4F22-6639-4987-9405-D666F4DEBDF5}" type="sibTrans" cxnId="{5E26EA83-60A4-4BA1-A850-385A4B3CC3E4}">
      <dgm:prSet/>
      <dgm:spPr/>
      <dgm:t>
        <a:bodyPr/>
        <a:lstStyle/>
        <a:p>
          <a:endParaRPr lang="en-GB"/>
        </a:p>
      </dgm:t>
    </dgm:pt>
    <dgm:pt modelId="{F7E7BB69-492B-44A3-A85E-FB944894B8B5}">
      <dgm:prSet custT="1"/>
      <dgm:spPr/>
      <dgm:t>
        <a:bodyPr/>
        <a:lstStyle/>
        <a:p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Rat Colitis 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 and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Inflammation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A46344FD-3A69-4333-8678-31C4020F5293}" type="parTrans" cxnId="{7A864AAA-4F90-4639-A386-08CB3161F6F4}">
      <dgm:prSet/>
      <dgm:spPr/>
      <dgm:t>
        <a:bodyPr/>
        <a:lstStyle/>
        <a:p>
          <a:endParaRPr lang="en-GB"/>
        </a:p>
      </dgm:t>
    </dgm:pt>
    <dgm:pt modelId="{416BA507-5228-4657-B14B-996983BC7564}" type="sibTrans" cxnId="{7A864AAA-4F90-4639-A386-08CB3161F6F4}">
      <dgm:prSet/>
      <dgm:spPr/>
      <dgm:t>
        <a:bodyPr/>
        <a:lstStyle/>
        <a:p>
          <a:endParaRPr lang="en-GB"/>
        </a:p>
      </dgm:t>
    </dgm:pt>
    <dgm:pt modelId="{10B7EF82-0041-4FD1-9DD7-63E9D4CBB50F}" type="pres">
      <dgm:prSet presAssocID="{A8C47EEB-8AD9-4560-B360-B1F117D4A0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2A729C-3913-46F8-9ABA-D70DDC15EAD8}" type="pres">
      <dgm:prSet presAssocID="{0124FB90-DCB0-453F-8C72-BC223D17C9A7}" presName="circle1" presStyleLbl="node1" presStyleIdx="0" presStyleCnt="5"/>
      <dgm:spPr>
        <a:xfrm>
          <a:off x="0" y="372533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7B6867D-A825-4D90-952C-DC22189F8F79}" type="pres">
      <dgm:prSet presAssocID="{0124FB90-DCB0-453F-8C72-BC223D17C9A7}" presName="space" presStyleCnt="0"/>
      <dgm:spPr/>
    </dgm:pt>
    <dgm:pt modelId="{C6017B31-8210-4737-9318-05427C319279}" type="pres">
      <dgm:prSet presAssocID="{0124FB90-DCB0-453F-8C72-BC223D17C9A7}" presName="rect1" presStyleLbl="alignAcc1" presStyleIdx="0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DFCC989-CCEC-4C4E-974A-68A592F43FE4}" type="pres">
      <dgm:prSet presAssocID="{01DC0030-E8C2-4168-ADF0-9085C2049EE0}" presName="vertSpace2" presStyleLbl="node1" presStyleIdx="0" presStyleCnt="5"/>
      <dgm:spPr/>
    </dgm:pt>
    <dgm:pt modelId="{EDBF77FB-3D60-41D7-BC35-A562E6D9F83E}" type="pres">
      <dgm:prSet presAssocID="{01DC0030-E8C2-4168-ADF0-9085C2049EE0}" presName="circle2" presStyleLbl="node1" presStyleIdx="1" presStyleCnt="5"/>
      <dgm:spPr>
        <a:xfrm>
          <a:off x="480059" y="1149773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6D51B28-053E-45B1-8E42-BBCD8FE86E6F}" type="pres">
      <dgm:prSet presAssocID="{01DC0030-E8C2-4168-ADF0-9085C2049EE0}" presName="rect2" presStyleLbl="alignAcc1" presStyleIdx="1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D268DF58-04BD-4E87-953F-D2888DE56478}" type="pres">
      <dgm:prSet presAssocID="{F05FBCF9-4D7B-4CB3-A24B-D8B0A2824778}" presName="vertSpace3" presStyleLbl="node1" presStyleIdx="1" presStyleCnt="5"/>
      <dgm:spPr/>
    </dgm:pt>
    <dgm:pt modelId="{9025126F-7ED6-485A-AEEF-16F7B096638A}" type="pres">
      <dgm:prSet presAssocID="{F05FBCF9-4D7B-4CB3-A24B-D8B0A2824778}" presName="circle3" presStyleLbl="node1" presStyleIdx="2" presStyleCnt="5"/>
      <dgm:spPr>
        <a:xfrm>
          <a:off x="960120" y="1927013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DFBC8E-B260-470D-ACEC-2B4F902E87E6}" type="pres">
      <dgm:prSet presAssocID="{F05FBCF9-4D7B-4CB3-A24B-D8B0A2824778}" presName="rect3" presStyleLbl="alignAcc1" presStyleIdx="2" presStyleCnt="5" custLinFactNeighborX="578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4039043-368D-428A-927E-678A4A46AE0B}" type="pres">
      <dgm:prSet presAssocID="{F7E7BB69-492B-44A3-A85E-FB944894B8B5}" presName="vertSpace4" presStyleLbl="node1" presStyleIdx="2" presStyleCnt="5"/>
      <dgm:spPr/>
    </dgm:pt>
    <dgm:pt modelId="{C9ADCAE0-39C8-4A77-8779-291355A4A07C}" type="pres">
      <dgm:prSet presAssocID="{F7E7BB69-492B-44A3-A85E-FB944894B8B5}" presName="circle4" presStyleLbl="node1" presStyleIdx="3" presStyleCnt="5"/>
      <dgm:spPr/>
    </dgm:pt>
    <dgm:pt modelId="{9610B5DD-4679-4915-AE7E-0E76EE4C37D8}" type="pres">
      <dgm:prSet presAssocID="{F7E7BB69-492B-44A3-A85E-FB944894B8B5}" presName="rect4" presStyleLbl="alignAcc1" presStyleIdx="3" presStyleCnt="5"/>
      <dgm:spPr/>
      <dgm:t>
        <a:bodyPr/>
        <a:lstStyle/>
        <a:p>
          <a:endParaRPr lang="el-GR"/>
        </a:p>
      </dgm:t>
    </dgm:pt>
    <dgm:pt modelId="{80454432-BC00-49F0-973A-2EADB517046C}" type="pres">
      <dgm:prSet presAssocID="{623F6923-F89D-4F61-A5A6-26447DF7FF39}" presName="vertSpace5" presStyleLbl="node1" presStyleIdx="3" presStyleCnt="5"/>
      <dgm:spPr/>
    </dgm:pt>
    <dgm:pt modelId="{495876C0-6383-4DA2-8098-66A461273B0B}" type="pres">
      <dgm:prSet presAssocID="{623F6923-F89D-4F61-A5A6-26447DF7FF39}" presName="circle5" presStyleLbl="node1" presStyleIdx="4" presStyleCnt="5"/>
      <dgm:spPr/>
    </dgm:pt>
    <dgm:pt modelId="{227C25C3-4B77-410A-9D0F-5E5A701B6B47}" type="pres">
      <dgm:prSet presAssocID="{623F6923-F89D-4F61-A5A6-26447DF7FF39}" presName="rect5" presStyleLbl="alignAcc1" presStyleIdx="4" presStyleCnt="5"/>
      <dgm:spPr/>
      <dgm:t>
        <a:bodyPr/>
        <a:lstStyle/>
        <a:p>
          <a:endParaRPr lang="el-GR"/>
        </a:p>
      </dgm:t>
    </dgm:pt>
    <dgm:pt modelId="{3B3CBDB4-3DBE-434D-BD09-B39128600695}" type="pres">
      <dgm:prSet presAssocID="{0124FB90-DCB0-453F-8C72-BC223D17C9A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8471B7-2DA5-4F1A-A0EF-AFAC61DB7221}" type="pres">
      <dgm:prSet presAssocID="{01DC0030-E8C2-4168-ADF0-9085C2049EE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F8447C-B8FE-4A32-8EFD-5FC4558E0B09}" type="pres">
      <dgm:prSet presAssocID="{F05FBCF9-4D7B-4CB3-A24B-D8B0A282477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60216E-E189-4C25-9EBB-A14DD2F7CAD7}" type="pres">
      <dgm:prSet presAssocID="{F7E7BB69-492B-44A3-A85E-FB944894B8B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9E844E-F00E-4FEE-830B-B1189C7C166C}" type="pres">
      <dgm:prSet presAssocID="{623F6923-F89D-4F61-A5A6-26447DF7FF3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7F002DF-E8AD-48DA-BD2C-F1F9BB1F196E}" type="presOf" srcId="{0124FB90-DCB0-453F-8C72-BC223D17C9A7}" destId="{C6017B31-8210-4737-9318-05427C319279}" srcOrd="0" destOrd="0" presId="urn:microsoft.com/office/officeart/2005/8/layout/target3"/>
    <dgm:cxn modelId="{E033BDD4-4067-4B0B-AFDC-1A2856B8685A}" type="presOf" srcId="{F05FBCF9-4D7B-4CB3-A24B-D8B0A2824778}" destId="{26DFBC8E-B260-470D-ACEC-2B4F902E87E6}" srcOrd="0" destOrd="0" presId="urn:microsoft.com/office/officeart/2005/8/layout/target3"/>
    <dgm:cxn modelId="{DA83FC05-D47A-465B-BD3A-68BC1AB6FB8E}" type="presOf" srcId="{A8C47EEB-8AD9-4560-B360-B1F117D4A0F1}" destId="{10B7EF82-0041-4FD1-9DD7-63E9D4CBB50F}" srcOrd="0" destOrd="0" presId="urn:microsoft.com/office/officeart/2005/8/layout/target3"/>
    <dgm:cxn modelId="{C7F6A444-FFCA-4DBC-94BC-E4CDA7EBF536}" type="presOf" srcId="{0124FB90-DCB0-453F-8C72-BC223D17C9A7}" destId="{3B3CBDB4-3DBE-434D-BD09-B39128600695}" srcOrd="1" destOrd="0" presId="urn:microsoft.com/office/officeart/2005/8/layout/target3"/>
    <dgm:cxn modelId="{7AF51C61-6892-48F5-8F69-0CA17823AA4E}" type="presOf" srcId="{623F6923-F89D-4F61-A5A6-26447DF7FF39}" destId="{227C25C3-4B77-410A-9D0F-5E5A701B6B47}" srcOrd="0" destOrd="0" presId="urn:microsoft.com/office/officeart/2005/8/layout/target3"/>
    <dgm:cxn modelId="{FA3B6D3A-A641-4D05-904D-8DA025E2A119}" type="presOf" srcId="{01DC0030-E8C2-4168-ADF0-9085C2049EE0}" destId="{5F8471B7-2DA5-4F1A-A0EF-AFAC61DB7221}" srcOrd="1" destOrd="0" presId="urn:microsoft.com/office/officeart/2005/8/layout/target3"/>
    <dgm:cxn modelId="{57B162CB-5D0B-43B6-8EDE-E6FC836B6DC0}" srcId="{A8C47EEB-8AD9-4560-B360-B1F117D4A0F1}" destId="{F05FBCF9-4D7B-4CB3-A24B-D8B0A2824778}" srcOrd="2" destOrd="0" parTransId="{F3AC1ADA-43D3-4349-8AC7-7C99CF8E1AE2}" sibTransId="{00E01E21-8658-4696-B07E-2EE1C9BA121E}"/>
    <dgm:cxn modelId="{9DF54805-7501-4C3D-8D84-BF9A8E5DE6C7}" type="presOf" srcId="{01DC0030-E8C2-4168-ADF0-9085C2049EE0}" destId="{46D51B28-053E-45B1-8E42-BBCD8FE86E6F}" srcOrd="0" destOrd="0" presId="urn:microsoft.com/office/officeart/2005/8/layout/target3"/>
    <dgm:cxn modelId="{5E26EA83-60A4-4BA1-A850-385A4B3CC3E4}" srcId="{A8C47EEB-8AD9-4560-B360-B1F117D4A0F1}" destId="{623F6923-F89D-4F61-A5A6-26447DF7FF39}" srcOrd="4" destOrd="0" parTransId="{C6BC211A-8CC7-4B71-8667-8401AF4384DC}" sibTransId="{2E5D4F22-6639-4987-9405-D666F4DEBDF5}"/>
    <dgm:cxn modelId="{7A864AAA-4F90-4639-A386-08CB3161F6F4}" srcId="{A8C47EEB-8AD9-4560-B360-B1F117D4A0F1}" destId="{F7E7BB69-492B-44A3-A85E-FB944894B8B5}" srcOrd="3" destOrd="0" parTransId="{A46344FD-3A69-4333-8678-31C4020F5293}" sibTransId="{416BA507-5228-4657-B14B-996983BC7564}"/>
    <dgm:cxn modelId="{DBF08EAD-E34E-47F2-BCE6-C92724E2E0EF}" type="presOf" srcId="{F7E7BB69-492B-44A3-A85E-FB944894B8B5}" destId="{0E60216E-E189-4C25-9EBB-A14DD2F7CAD7}" srcOrd="1" destOrd="0" presId="urn:microsoft.com/office/officeart/2005/8/layout/target3"/>
    <dgm:cxn modelId="{AD111AB8-2A5B-4AD8-9EA7-DED6A8C4FA49}" srcId="{A8C47EEB-8AD9-4560-B360-B1F117D4A0F1}" destId="{01DC0030-E8C2-4168-ADF0-9085C2049EE0}" srcOrd="1" destOrd="0" parTransId="{8A4F513A-69EA-4326-B73B-3556BF7A38CE}" sibTransId="{CE32EDBF-D305-4D23-AD79-86620FB72CC1}"/>
    <dgm:cxn modelId="{E2F3FE52-929B-4B86-8C13-6FAC8991A94B}" srcId="{A8C47EEB-8AD9-4560-B360-B1F117D4A0F1}" destId="{0124FB90-DCB0-453F-8C72-BC223D17C9A7}" srcOrd="0" destOrd="0" parTransId="{D6859BB5-9248-45AA-ABA5-6FAF4ADB8852}" sibTransId="{D601A802-4737-4A3D-A873-BE11AC4F676A}"/>
    <dgm:cxn modelId="{45228424-1DB3-436B-B154-FAB0C1261214}" type="presOf" srcId="{623F6923-F89D-4F61-A5A6-26447DF7FF39}" destId="{6A9E844E-F00E-4FEE-830B-B1189C7C166C}" srcOrd="1" destOrd="0" presId="urn:microsoft.com/office/officeart/2005/8/layout/target3"/>
    <dgm:cxn modelId="{73F64B48-F02D-4029-87CC-8C2C40856534}" type="presOf" srcId="{F05FBCF9-4D7B-4CB3-A24B-D8B0A2824778}" destId="{2FF8447C-B8FE-4A32-8EFD-5FC4558E0B09}" srcOrd="1" destOrd="0" presId="urn:microsoft.com/office/officeart/2005/8/layout/target3"/>
    <dgm:cxn modelId="{E82026A7-447D-4348-8D1D-7BA72AF0E1B6}" type="presOf" srcId="{F7E7BB69-492B-44A3-A85E-FB944894B8B5}" destId="{9610B5DD-4679-4915-AE7E-0E76EE4C37D8}" srcOrd="0" destOrd="0" presId="urn:microsoft.com/office/officeart/2005/8/layout/target3"/>
    <dgm:cxn modelId="{6DA808EC-43DE-4329-8B39-F1C363084FD8}" type="presParOf" srcId="{10B7EF82-0041-4FD1-9DD7-63E9D4CBB50F}" destId="{232A729C-3913-46F8-9ABA-D70DDC15EAD8}" srcOrd="0" destOrd="0" presId="urn:microsoft.com/office/officeart/2005/8/layout/target3"/>
    <dgm:cxn modelId="{DD1FD729-9DAE-4360-8D2B-A786ADC3074F}" type="presParOf" srcId="{10B7EF82-0041-4FD1-9DD7-63E9D4CBB50F}" destId="{47B6867D-A825-4D90-952C-DC22189F8F79}" srcOrd="1" destOrd="0" presId="urn:microsoft.com/office/officeart/2005/8/layout/target3"/>
    <dgm:cxn modelId="{FF56F5E8-8530-42A6-A398-AFEDDCE3566D}" type="presParOf" srcId="{10B7EF82-0041-4FD1-9DD7-63E9D4CBB50F}" destId="{C6017B31-8210-4737-9318-05427C319279}" srcOrd="2" destOrd="0" presId="urn:microsoft.com/office/officeart/2005/8/layout/target3"/>
    <dgm:cxn modelId="{300E91C2-E46C-47BE-BDF3-909F12682988}" type="presParOf" srcId="{10B7EF82-0041-4FD1-9DD7-63E9D4CBB50F}" destId="{8DFCC989-CCEC-4C4E-974A-68A592F43FE4}" srcOrd="3" destOrd="0" presId="urn:microsoft.com/office/officeart/2005/8/layout/target3"/>
    <dgm:cxn modelId="{958CBBF9-3182-47C6-99B9-9AB475B413DF}" type="presParOf" srcId="{10B7EF82-0041-4FD1-9DD7-63E9D4CBB50F}" destId="{EDBF77FB-3D60-41D7-BC35-A562E6D9F83E}" srcOrd="4" destOrd="0" presId="urn:microsoft.com/office/officeart/2005/8/layout/target3"/>
    <dgm:cxn modelId="{52B47BB5-CB01-43B9-B970-4380ACDC7229}" type="presParOf" srcId="{10B7EF82-0041-4FD1-9DD7-63E9D4CBB50F}" destId="{46D51B28-053E-45B1-8E42-BBCD8FE86E6F}" srcOrd="5" destOrd="0" presId="urn:microsoft.com/office/officeart/2005/8/layout/target3"/>
    <dgm:cxn modelId="{1664473D-90D0-4833-ADAA-54E6CC897F6D}" type="presParOf" srcId="{10B7EF82-0041-4FD1-9DD7-63E9D4CBB50F}" destId="{D268DF58-04BD-4E87-953F-D2888DE56478}" srcOrd="6" destOrd="0" presId="urn:microsoft.com/office/officeart/2005/8/layout/target3"/>
    <dgm:cxn modelId="{94EC3590-930A-47AB-B38E-16BEE3132641}" type="presParOf" srcId="{10B7EF82-0041-4FD1-9DD7-63E9D4CBB50F}" destId="{9025126F-7ED6-485A-AEEF-16F7B096638A}" srcOrd="7" destOrd="0" presId="urn:microsoft.com/office/officeart/2005/8/layout/target3"/>
    <dgm:cxn modelId="{DF056397-8CFE-41E1-BC8F-CE1597161708}" type="presParOf" srcId="{10B7EF82-0041-4FD1-9DD7-63E9D4CBB50F}" destId="{26DFBC8E-B260-470D-ACEC-2B4F902E87E6}" srcOrd="8" destOrd="0" presId="urn:microsoft.com/office/officeart/2005/8/layout/target3"/>
    <dgm:cxn modelId="{EB7FDAF4-608A-4184-8CF9-6D64CD545BEB}" type="presParOf" srcId="{10B7EF82-0041-4FD1-9DD7-63E9D4CBB50F}" destId="{84039043-368D-428A-927E-678A4A46AE0B}" srcOrd="9" destOrd="0" presId="urn:microsoft.com/office/officeart/2005/8/layout/target3"/>
    <dgm:cxn modelId="{08DE091C-5685-4D55-A8CF-6C9169792BEB}" type="presParOf" srcId="{10B7EF82-0041-4FD1-9DD7-63E9D4CBB50F}" destId="{C9ADCAE0-39C8-4A77-8779-291355A4A07C}" srcOrd="10" destOrd="0" presId="urn:microsoft.com/office/officeart/2005/8/layout/target3"/>
    <dgm:cxn modelId="{4E5BB8F8-203C-447F-B505-D25ACB149004}" type="presParOf" srcId="{10B7EF82-0041-4FD1-9DD7-63E9D4CBB50F}" destId="{9610B5DD-4679-4915-AE7E-0E76EE4C37D8}" srcOrd="11" destOrd="0" presId="urn:microsoft.com/office/officeart/2005/8/layout/target3"/>
    <dgm:cxn modelId="{85A410B0-8A92-4337-9AB6-0E7EA623E37E}" type="presParOf" srcId="{10B7EF82-0041-4FD1-9DD7-63E9D4CBB50F}" destId="{80454432-BC00-49F0-973A-2EADB517046C}" srcOrd="12" destOrd="0" presId="urn:microsoft.com/office/officeart/2005/8/layout/target3"/>
    <dgm:cxn modelId="{7B93B314-12AC-4595-9ED4-318770813E17}" type="presParOf" srcId="{10B7EF82-0041-4FD1-9DD7-63E9D4CBB50F}" destId="{495876C0-6383-4DA2-8098-66A461273B0B}" srcOrd="13" destOrd="0" presId="urn:microsoft.com/office/officeart/2005/8/layout/target3"/>
    <dgm:cxn modelId="{77742B5F-7DAB-4421-9E48-5A4700DDA2FF}" type="presParOf" srcId="{10B7EF82-0041-4FD1-9DD7-63E9D4CBB50F}" destId="{227C25C3-4B77-410A-9D0F-5E5A701B6B47}" srcOrd="14" destOrd="0" presId="urn:microsoft.com/office/officeart/2005/8/layout/target3"/>
    <dgm:cxn modelId="{201DB3DE-5A69-4B66-AACB-6375BF8D94EA}" type="presParOf" srcId="{10B7EF82-0041-4FD1-9DD7-63E9D4CBB50F}" destId="{3B3CBDB4-3DBE-434D-BD09-B39128600695}" srcOrd="15" destOrd="0" presId="urn:microsoft.com/office/officeart/2005/8/layout/target3"/>
    <dgm:cxn modelId="{C5ABCFE7-05B6-42DF-9F46-A1A5A1AD1593}" type="presParOf" srcId="{10B7EF82-0041-4FD1-9DD7-63E9D4CBB50F}" destId="{5F8471B7-2DA5-4F1A-A0EF-AFAC61DB7221}" srcOrd="16" destOrd="0" presId="urn:microsoft.com/office/officeart/2005/8/layout/target3"/>
    <dgm:cxn modelId="{F4DB8D49-356C-41D2-808F-6B12D10D940E}" type="presParOf" srcId="{10B7EF82-0041-4FD1-9DD7-63E9D4CBB50F}" destId="{2FF8447C-B8FE-4A32-8EFD-5FC4558E0B09}" srcOrd="17" destOrd="0" presId="urn:microsoft.com/office/officeart/2005/8/layout/target3"/>
    <dgm:cxn modelId="{761113A3-2AA8-491E-9327-DEFEDAD7C4FF}" type="presParOf" srcId="{10B7EF82-0041-4FD1-9DD7-63E9D4CBB50F}" destId="{0E60216E-E189-4C25-9EBB-A14DD2F7CAD7}" srcOrd="18" destOrd="0" presId="urn:microsoft.com/office/officeart/2005/8/layout/target3"/>
    <dgm:cxn modelId="{9C4BEE24-74EB-4328-8BEF-D0BA82988D83}" type="presParOf" srcId="{10B7EF82-0041-4FD1-9DD7-63E9D4CBB50F}" destId="{6A9E844E-F00E-4FEE-830B-B1189C7C166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47EEB-8AD9-4560-B360-B1F117D4A0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4FB90-DCB0-453F-8C72-BC223D17C9A7}">
      <dgm:prSet phldrT="[Text]" custT="1"/>
      <dgm:spPr>
        <a:xfrm>
          <a:off x="1828800" y="372533"/>
          <a:ext cx="4267200" cy="36576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Literature Review: </a:t>
          </a:r>
          <a:r>
            <a:rPr lang="en-GB" sz="1600" i="0" u="none" dirty="0">
              <a:latin typeface="+mn-lt"/>
            </a:rPr>
            <a:t>Dietary interventions </a:t>
          </a:r>
          <a:r>
            <a:rPr lang="en-GB" sz="1600" dirty="0">
              <a:latin typeface="+mn-lt"/>
            </a:rPr>
            <a:t>for CD induction of remission/relapse prevention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D6859BB5-9248-45AA-ABA5-6FAF4ADB8852}" type="parTrans" cxnId="{E2F3FE52-929B-4B86-8C13-6FAC8991A94B}">
      <dgm:prSet/>
      <dgm:spPr/>
      <dgm:t>
        <a:bodyPr/>
        <a:lstStyle/>
        <a:p>
          <a:endParaRPr lang="en-GB"/>
        </a:p>
      </dgm:t>
    </dgm:pt>
    <dgm:pt modelId="{D601A802-4737-4A3D-A873-BE11AC4F676A}" type="sibTrans" cxnId="{E2F3FE52-929B-4B86-8C13-6FAC8991A94B}">
      <dgm:prSet/>
      <dgm:spPr/>
      <dgm:t>
        <a:bodyPr/>
        <a:lstStyle/>
        <a:p>
          <a:endParaRPr lang="en-GB"/>
        </a:p>
      </dgm:t>
    </dgm:pt>
    <dgm:pt modelId="{01DC0030-E8C2-4168-ADF0-9085C2049EE0}">
      <dgm:prSet phldrT="[Text]" custT="1"/>
      <dgm:spPr>
        <a:xfrm>
          <a:off x="1828800" y="1149773"/>
          <a:ext cx="4267200" cy="269748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Perceptions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of families with children treated by exclusive enteral nutrition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8A4F513A-69EA-4326-B73B-3556BF7A38CE}" type="parTrans" cxnId="{AD111AB8-2A5B-4AD8-9EA7-DED6A8C4FA49}">
      <dgm:prSet/>
      <dgm:spPr/>
      <dgm:t>
        <a:bodyPr/>
        <a:lstStyle/>
        <a:p>
          <a:endParaRPr lang="en-GB"/>
        </a:p>
      </dgm:t>
    </dgm:pt>
    <dgm:pt modelId="{CE32EDBF-D305-4D23-AD79-86620FB72CC1}" type="sibTrans" cxnId="{AD111AB8-2A5B-4AD8-9EA7-DED6A8C4FA49}">
      <dgm:prSet/>
      <dgm:spPr/>
      <dgm:t>
        <a:bodyPr/>
        <a:lstStyle/>
        <a:p>
          <a:endParaRPr lang="en-GB"/>
        </a:p>
      </dgm:t>
    </dgm:pt>
    <dgm:pt modelId="{F05FBCF9-4D7B-4CB3-A24B-D8B0A2824778}">
      <dgm:prSet custT="1"/>
      <dgm:spPr>
        <a:xfrm>
          <a:off x="1828800" y="1927013"/>
          <a:ext cx="4267200" cy="173736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Healthy Human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F3AC1ADA-43D3-4349-8AC7-7C99CF8E1AE2}" type="parTrans" cxnId="{57B162CB-5D0B-43B6-8EDE-E6FC836B6DC0}">
      <dgm:prSet/>
      <dgm:spPr/>
      <dgm:t>
        <a:bodyPr/>
        <a:lstStyle/>
        <a:p>
          <a:endParaRPr lang="en-GB"/>
        </a:p>
      </dgm:t>
    </dgm:pt>
    <dgm:pt modelId="{00E01E21-8658-4696-B07E-2EE1C9BA121E}" type="sibTrans" cxnId="{57B162CB-5D0B-43B6-8EDE-E6FC836B6DC0}">
      <dgm:prSet/>
      <dgm:spPr/>
      <dgm:t>
        <a:bodyPr/>
        <a:lstStyle/>
        <a:p>
          <a:endParaRPr lang="en-GB"/>
        </a:p>
      </dgm:t>
    </dgm:pt>
    <dgm:pt modelId="{623F6923-F89D-4F61-A5A6-26447DF7FF39}">
      <dgm:prSet custT="1"/>
      <dgm:spPr/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Open-label trial: </a:t>
          </a:r>
          <a:r>
            <a:rPr lang="en-GB" sz="1600" dirty="0">
              <a:latin typeface="+mn-lt"/>
            </a:rPr>
            <a:t>The Impact of CD-TREAT Diet on CD induction of remission</a:t>
          </a:r>
        </a:p>
      </dgm:t>
    </dgm:pt>
    <dgm:pt modelId="{C6BC211A-8CC7-4B71-8667-8401AF4384DC}" type="parTrans" cxnId="{5E26EA83-60A4-4BA1-A850-385A4B3CC3E4}">
      <dgm:prSet/>
      <dgm:spPr/>
      <dgm:t>
        <a:bodyPr/>
        <a:lstStyle/>
        <a:p>
          <a:endParaRPr lang="en-GB"/>
        </a:p>
      </dgm:t>
    </dgm:pt>
    <dgm:pt modelId="{2E5D4F22-6639-4987-9405-D666F4DEBDF5}" type="sibTrans" cxnId="{5E26EA83-60A4-4BA1-A850-385A4B3CC3E4}">
      <dgm:prSet/>
      <dgm:spPr/>
      <dgm:t>
        <a:bodyPr/>
        <a:lstStyle/>
        <a:p>
          <a:endParaRPr lang="en-GB"/>
        </a:p>
      </dgm:t>
    </dgm:pt>
    <dgm:pt modelId="{F7E7BB69-492B-44A3-A85E-FB944894B8B5}">
      <dgm:prSet custT="1"/>
      <dgm:spPr/>
      <dgm:t>
        <a:bodyPr/>
        <a:lstStyle/>
        <a:p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Rat Colitis 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 and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Inflammation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A46344FD-3A69-4333-8678-31C4020F5293}" type="parTrans" cxnId="{7A864AAA-4F90-4639-A386-08CB3161F6F4}">
      <dgm:prSet/>
      <dgm:spPr/>
      <dgm:t>
        <a:bodyPr/>
        <a:lstStyle/>
        <a:p>
          <a:endParaRPr lang="en-GB"/>
        </a:p>
      </dgm:t>
    </dgm:pt>
    <dgm:pt modelId="{416BA507-5228-4657-B14B-996983BC7564}" type="sibTrans" cxnId="{7A864AAA-4F90-4639-A386-08CB3161F6F4}">
      <dgm:prSet/>
      <dgm:spPr/>
      <dgm:t>
        <a:bodyPr/>
        <a:lstStyle/>
        <a:p>
          <a:endParaRPr lang="en-GB"/>
        </a:p>
      </dgm:t>
    </dgm:pt>
    <dgm:pt modelId="{10B7EF82-0041-4FD1-9DD7-63E9D4CBB50F}" type="pres">
      <dgm:prSet presAssocID="{A8C47EEB-8AD9-4560-B360-B1F117D4A0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2A729C-3913-46F8-9ABA-D70DDC15EAD8}" type="pres">
      <dgm:prSet presAssocID="{0124FB90-DCB0-453F-8C72-BC223D17C9A7}" presName="circle1" presStyleLbl="node1" presStyleIdx="0" presStyleCnt="5"/>
      <dgm:spPr>
        <a:xfrm>
          <a:off x="0" y="372533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7B6867D-A825-4D90-952C-DC22189F8F79}" type="pres">
      <dgm:prSet presAssocID="{0124FB90-DCB0-453F-8C72-BC223D17C9A7}" presName="space" presStyleCnt="0"/>
      <dgm:spPr/>
    </dgm:pt>
    <dgm:pt modelId="{C6017B31-8210-4737-9318-05427C319279}" type="pres">
      <dgm:prSet presAssocID="{0124FB90-DCB0-453F-8C72-BC223D17C9A7}" presName="rect1" presStyleLbl="alignAcc1" presStyleIdx="0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DFCC989-CCEC-4C4E-974A-68A592F43FE4}" type="pres">
      <dgm:prSet presAssocID="{01DC0030-E8C2-4168-ADF0-9085C2049EE0}" presName="vertSpace2" presStyleLbl="node1" presStyleIdx="0" presStyleCnt="5"/>
      <dgm:spPr/>
    </dgm:pt>
    <dgm:pt modelId="{EDBF77FB-3D60-41D7-BC35-A562E6D9F83E}" type="pres">
      <dgm:prSet presAssocID="{01DC0030-E8C2-4168-ADF0-9085C2049EE0}" presName="circle2" presStyleLbl="node1" presStyleIdx="1" presStyleCnt="5"/>
      <dgm:spPr>
        <a:xfrm>
          <a:off x="480059" y="1149773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6D51B28-053E-45B1-8E42-BBCD8FE86E6F}" type="pres">
      <dgm:prSet presAssocID="{01DC0030-E8C2-4168-ADF0-9085C2049EE0}" presName="rect2" presStyleLbl="alignAcc1" presStyleIdx="1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D268DF58-04BD-4E87-953F-D2888DE56478}" type="pres">
      <dgm:prSet presAssocID="{F05FBCF9-4D7B-4CB3-A24B-D8B0A2824778}" presName="vertSpace3" presStyleLbl="node1" presStyleIdx="1" presStyleCnt="5"/>
      <dgm:spPr/>
    </dgm:pt>
    <dgm:pt modelId="{9025126F-7ED6-485A-AEEF-16F7B096638A}" type="pres">
      <dgm:prSet presAssocID="{F05FBCF9-4D7B-4CB3-A24B-D8B0A2824778}" presName="circle3" presStyleLbl="node1" presStyleIdx="2" presStyleCnt="5"/>
      <dgm:spPr>
        <a:xfrm>
          <a:off x="960120" y="1927013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DFBC8E-B260-470D-ACEC-2B4F902E87E6}" type="pres">
      <dgm:prSet presAssocID="{F05FBCF9-4D7B-4CB3-A24B-D8B0A2824778}" presName="rect3" presStyleLbl="alignAcc1" presStyleIdx="2" presStyleCnt="5" custLinFactNeighborX="578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4039043-368D-428A-927E-678A4A46AE0B}" type="pres">
      <dgm:prSet presAssocID="{F7E7BB69-492B-44A3-A85E-FB944894B8B5}" presName="vertSpace4" presStyleLbl="node1" presStyleIdx="2" presStyleCnt="5"/>
      <dgm:spPr/>
    </dgm:pt>
    <dgm:pt modelId="{C9ADCAE0-39C8-4A77-8779-291355A4A07C}" type="pres">
      <dgm:prSet presAssocID="{F7E7BB69-492B-44A3-A85E-FB944894B8B5}" presName="circle4" presStyleLbl="node1" presStyleIdx="3" presStyleCnt="5"/>
      <dgm:spPr/>
    </dgm:pt>
    <dgm:pt modelId="{9610B5DD-4679-4915-AE7E-0E76EE4C37D8}" type="pres">
      <dgm:prSet presAssocID="{F7E7BB69-492B-44A3-A85E-FB944894B8B5}" presName="rect4" presStyleLbl="alignAcc1" presStyleIdx="3" presStyleCnt="5"/>
      <dgm:spPr/>
      <dgm:t>
        <a:bodyPr/>
        <a:lstStyle/>
        <a:p>
          <a:endParaRPr lang="el-GR"/>
        </a:p>
      </dgm:t>
    </dgm:pt>
    <dgm:pt modelId="{80454432-BC00-49F0-973A-2EADB517046C}" type="pres">
      <dgm:prSet presAssocID="{623F6923-F89D-4F61-A5A6-26447DF7FF39}" presName="vertSpace5" presStyleLbl="node1" presStyleIdx="3" presStyleCnt="5"/>
      <dgm:spPr/>
    </dgm:pt>
    <dgm:pt modelId="{495876C0-6383-4DA2-8098-66A461273B0B}" type="pres">
      <dgm:prSet presAssocID="{623F6923-F89D-4F61-A5A6-26447DF7FF39}" presName="circle5" presStyleLbl="node1" presStyleIdx="4" presStyleCnt="5"/>
      <dgm:spPr/>
    </dgm:pt>
    <dgm:pt modelId="{227C25C3-4B77-410A-9D0F-5E5A701B6B47}" type="pres">
      <dgm:prSet presAssocID="{623F6923-F89D-4F61-A5A6-26447DF7FF39}" presName="rect5" presStyleLbl="alignAcc1" presStyleIdx="4" presStyleCnt="5"/>
      <dgm:spPr/>
      <dgm:t>
        <a:bodyPr/>
        <a:lstStyle/>
        <a:p>
          <a:endParaRPr lang="el-GR"/>
        </a:p>
      </dgm:t>
    </dgm:pt>
    <dgm:pt modelId="{3B3CBDB4-3DBE-434D-BD09-B39128600695}" type="pres">
      <dgm:prSet presAssocID="{0124FB90-DCB0-453F-8C72-BC223D17C9A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8471B7-2DA5-4F1A-A0EF-AFAC61DB7221}" type="pres">
      <dgm:prSet presAssocID="{01DC0030-E8C2-4168-ADF0-9085C2049EE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F8447C-B8FE-4A32-8EFD-5FC4558E0B09}" type="pres">
      <dgm:prSet presAssocID="{F05FBCF9-4D7B-4CB3-A24B-D8B0A282477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60216E-E189-4C25-9EBB-A14DD2F7CAD7}" type="pres">
      <dgm:prSet presAssocID="{F7E7BB69-492B-44A3-A85E-FB944894B8B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9E844E-F00E-4FEE-830B-B1189C7C166C}" type="pres">
      <dgm:prSet presAssocID="{623F6923-F89D-4F61-A5A6-26447DF7FF3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AC71AD8-507C-4396-863D-AB2BD7F34F95}" type="presOf" srcId="{623F6923-F89D-4F61-A5A6-26447DF7FF39}" destId="{6A9E844E-F00E-4FEE-830B-B1189C7C166C}" srcOrd="1" destOrd="0" presId="urn:microsoft.com/office/officeart/2005/8/layout/target3"/>
    <dgm:cxn modelId="{2F005A4B-5F1D-4879-B70C-3836AF4375AE}" type="presOf" srcId="{F7E7BB69-492B-44A3-A85E-FB944894B8B5}" destId="{0E60216E-E189-4C25-9EBB-A14DD2F7CAD7}" srcOrd="1" destOrd="0" presId="urn:microsoft.com/office/officeart/2005/8/layout/target3"/>
    <dgm:cxn modelId="{59181CCF-90E8-4D63-A5CB-6E207007D147}" type="presOf" srcId="{0124FB90-DCB0-453F-8C72-BC223D17C9A7}" destId="{C6017B31-8210-4737-9318-05427C319279}" srcOrd="0" destOrd="0" presId="urn:microsoft.com/office/officeart/2005/8/layout/target3"/>
    <dgm:cxn modelId="{CF2580A1-E953-470F-987C-7F08CD25EE29}" type="presOf" srcId="{F7E7BB69-492B-44A3-A85E-FB944894B8B5}" destId="{9610B5DD-4679-4915-AE7E-0E76EE4C37D8}" srcOrd="0" destOrd="0" presId="urn:microsoft.com/office/officeart/2005/8/layout/target3"/>
    <dgm:cxn modelId="{7AD7EA2F-25AE-470B-996E-B750C59E0F50}" type="presOf" srcId="{A8C47EEB-8AD9-4560-B360-B1F117D4A0F1}" destId="{10B7EF82-0041-4FD1-9DD7-63E9D4CBB50F}" srcOrd="0" destOrd="0" presId="urn:microsoft.com/office/officeart/2005/8/layout/target3"/>
    <dgm:cxn modelId="{94D68675-CC49-4C69-A3C9-C094CC627D22}" type="presOf" srcId="{F05FBCF9-4D7B-4CB3-A24B-D8B0A2824778}" destId="{26DFBC8E-B260-470D-ACEC-2B4F902E87E6}" srcOrd="0" destOrd="0" presId="urn:microsoft.com/office/officeart/2005/8/layout/target3"/>
    <dgm:cxn modelId="{8F8C390B-5518-4E8E-830D-21CF6B6A8596}" type="presOf" srcId="{F05FBCF9-4D7B-4CB3-A24B-D8B0A2824778}" destId="{2FF8447C-B8FE-4A32-8EFD-5FC4558E0B09}" srcOrd="1" destOrd="0" presId="urn:microsoft.com/office/officeart/2005/8/layout/target3"/>
    <dgm:cxn modelId="{57B162CB-5D0B-43B6-8EDE-E6FC836B6DC0}" srcId="{A8C47EEB-8AD9-4560-B360-B1F117D4A0F1}" destId="{F05FBCF9-4D7B-4CB3-A24B-D8B0A2824778}" srcOrd="2" destOrd="0" parTransId="{F3AC1ADA-43D3-4349-8AC7-7C99CF8E1AE2}" sibTransId="{00E01E21-8658-4696-B07E-2EE1C9BA121E}"/>
    <dgm:cxn modelId="{5E26EA83-60A4-4BA1-A850-385A4B3CC3E4}" srcId="{A8C47EEB-8AD9-4560-B360-B1F117D4A0F1}" destId="{623F6923-F89D-4F61-A5A6-26447DF7FF39}" srcOrd="4" destOrd="0" parTransId="{C6BC211A-8CC7-4B71-8667-8401AF4384DC}" sibTransId="{2E5D4F22-6639-4987-9405-D666F4DEBDF5}"/>
    <dgm:cxn modelId="{7A864AAA-4F90-4639-A386-08CB3161F6F4}" srcId="{A8C47EEB-8AD9-4560-B360-B1F117D4A0F1}" destId="{F7E7BB69-492B-44A3-A85E-FB944894B8B5}" srcOrd="3" destOrd="0" parTransId="{A46344FD-3A69-4333-8678-31C4020F5293}" sibTransId="{416BA507-5228-4657-B14B-996983BC7564}"/>
    <dgm:cxn modelId="{81FB5912-FF8A-404E-B114-C7D8A0214954}" type="presOf" srcId="{0124FB90-DCB0-453F-8C72-BC223D17C9A7}" destId="{3B3CBDB4-3DBE-434D-BD09-B39128600695}" srcOrd="1" destOrd="0" presId="urn:microsoft.com/office/officeart/2005/8/layout/target3"/>
    <dgm:cxn modelId="{99EC0F73-3F5A-4CA0-9235-0D9CAD3E63C4}" type="presOf" srcId="{623F6923-F89D-4F61-A5A6-26447DF7FF39}" destId="{227C25C3-4B77-410A-9D0F-5E5A701B6B47}" srcOrd="0" destOrd="0" presId="urn:microsoft.com/office/officeart/2005/8/layout/target3"/>
    <dgm:cxn modelId="{AD111AB8-2A5B-4AD8-9EA7-DED6A8C4FA49}" srcId="{A8C47EEB-8AD9-4560-B360-B1F117D4A0F1}" destId="{01DC0030-E8C2-4168-ADF0-9085C2049EE0}" srcOrd="1" destOrd="0" parTransId="{8A4F513A-69EA-4326-B73B-3556BF7A38CE}" sibTransId="{CE32EDBF-D305-4D23-AD79-86620FB72CC1}"/>
    <dgm:cxn modelId="{E2F3FE52-929B-4B86-8C13-6FAC8991A94B}" srcId="{A8C47EEB-8AD9-4560-B360-B1F117D4A0F1}" destId="{0124FB90-DCB0-453F-8C72-BC223D17C9A7}" srcOrd="0" destOrd="0" parTransId="{D6859BB5-9248-45AA-ABA5-6FAF4ADB8852}" sibTransId="{D601A802-4737-4A3D-A873-BE11AC4F676A}"/>
    <dgm:cxn modelId="{49F23E2D-13D3-4280-8190-8A6074A03A6B}" type="presOf" srcId="{01DC0030-E8C2-4168-ADF0-9085C2049EE0}" destId="{5F8471B7-2DA5-4F1A-A0EF-AFAC61DB7221}" srcOrd="1" destOrd="0" presId="urn:microsoft.com/office/officeart/2005/8/layout/target3"/>
    <dgm:cxn modelId="{E1BD0CD8-09CD-41AD-B580-FA10E73DCEA8}" type="presOf" srcId="{01DC0030-E8C2-4168-ADF0-9085C2049EE0}" destId="{46D51B28-053E-45B1-8E42-BBCD8FE86E6F}" srcOrd="0" destOrd="0" presId="urn:microsoft.com/office/officeart/2005/8/layout/target3"/>
    <dgm:cxn modelId="{C8FC73E1-F66D-47DF-9A1A-2F405DD11195}" type="presParOf" srcId="{10B7EF82-0041-4FD1-9DD7-63E9D4CBB50F}" destId="{232A729C-3913-46F8-9ABA-D70DDC15EAD8}" srcOrd="0" destOrd="0" presId="urn:microsoft.com/office/officeart/2005/8/layout/target3"/>
    <dgm:cxn modelId="{002C6C9B-59B8-4A64-AD0A-2E640D635C92}" type="presParOf" srcId="{10B7EF82-0041-4FD1-9DD7-63E9D4CBB50F}" destId="{47B6867D-A825-4D90-952C-DC22189F8F79}" srcOrd="1" destOrd="0" presId="urn:microsoft.com/office/officeart/2005/8/layout/target3"/>
    <dgm:cxn modelId="{A22EE8E6-5521-4259-A486-D301DE581609}" type="presParOf" srcId="{10B7EF82-0041-4FD1-9DD7-63E9D4CBB50F}" destId="{C6017B31-8210-4737-9318-05427C319279}" srcOrd="2" destOrd="0" presId="urn:microsoft.com/office/officeart/2005/8/layout/target3"/>
    <dgm:cxn modelId="{BA787224-D1CF-4BB3-9EFC-0D0B94FB076F}" type="presParOf" srcId="{10B7EF82-0041-4FD1-9DD7-63E9D4CBB50F}" destId="{8DFCC989-CCEC-4C4E-974A-68A592F43FE4}" srcOrd="3" destOrd="0" presId="urn:microsoft.com/office/officeart/2005/8/layout/target3"/>
    <dgm:cxn modelId="{AC4A1D8A-ED8D-40F7-B47A-BB5A793E34B8}" type="presParOf" srcId="{10B7EF82-0041-4FD1-9DD7-63E9D4CBB50F}" destId="{EDBF77FB-3D60-41D7-BC35-A562E6D9F83E}" srcOrd="4" destOrd="0" presId="urn:microsoft.com/office/officeart/2005/8/layout/target3"/>
    <dgm:cxn modelId="{18EF8941-2F0E-4967-99D1-BBA5AA3E0C2A}" type="presParOf" srcId="{10B7EF82-0041-4FD1-9DD7-63E9D4CBB50F}" destId="{46D51B28-053E-45B1-8E42-BBCD8FE86E6F}" srcOrd="5" destOrd="0" presId="urn:microsoft.com/office/officeart/2005/8/layout/target3"/>
    <dgm:cxn modelId="{F1194FCD-075F-407F-8FDF-F61ACF3B9064}" type="presParOf" srcId="{10B7EF82-0041-4FD1-9DD7-63E9D4CBB50F}" destId="{D268DF58-04BD-4E87-953F-D2888DE56478}" srcOrd="6" destOrd="0" presId="urn:microsoft.com/office/officeart/2005/8/layout/target3"/>
    <dgm:cxn modelId="{3E410964-1D61-460D-AB46-E82F9DA02446}" type="presParOf" srcId="{10B7EF82-0041-4FD1-9DD7-63E9D4CBB50F}" destId="{9025126F-7ED6-485A-AEEF-16F7B096638A}" srcOrd="7" destOrd="0" presId="urn:microsoft.com/office/officeart/2005/8/layout/target3"/>
    <dgm:cxn modelId="{898E3BAC-B8B4-46D0-BF35-B55FC45E49A2}" type="presParOf" srcId="{10B7EF82-0041-4FD1-9DD7-63E9D4CBB50F}" destId="{26DFBC8E-B260-470D-ACEC-2B4F902E87E6}" srcOrd="8" destOrd="0" presId="urn:microsoft.com/office/officeart/2005/8/layout/target3"/>
    <dgm:cxn modelId="{5A4CE13B-55F5-4FD8-9817-D50DEA3E1A0E}" type="presParOf" srcId="{10B7EF82-0041-4FD1-9DD7-63E9D4CBB50F}" destId="{84039043-368D-428A-927E-678A4A46AE0B}" srcOrd="9" destOrd="0" presId="urn:microsoft.com/office/officeart/2005/8/layout/target3"/>
    <dgm:cxn modelId="{8820CDFE-C6DF-4AED-AA94-79D26C17AA69}" type="presParOf" srcId="{10B7EF82-0041-4FD1-9DD7-63E9D4CBB50F}" destId="{C9ADCAE0-39C8-4A77-8779-291355A4A07C}" srcOrd="10" destOrd="0" presId="urn:microsoft.com/office/officeart/2005/8/layout/target3"/>
    <dgm:cxn modelId="{4A46155F-1259-4901-9863-E577B0249D98}" type="presParOf" srcId="{10B7EF82-0041-4FD1-9DD7-63E9D4CBB50F}" destId="{9610B5DD-4679-4915-AE7E-0E76EE4C37D8}" srcOrd="11" destOrd="0" presId="urn:microsoft.com/office/officeart/2005/8/layout/target3"/>
    <dgm:cxn modelId="{70664E6D-A8E7-45CE-A69B-747457ED0E69}" type="presParOf" srcId="{10B7EF82-0041-4FD1-9DD7-63E9D4CBB50F}" destId="{80454432-BC00-49F0-973A-2EADB517046C}" srcOrd="12" destOrd="0" presId="urn:microsoft.com/office/officeart/2005/8/layout/target3"/>
    <dgm:cxn modelId="{9ECFBAAB-C627-403F-8333-4BABE3DA38AC}" type="presParOf" srcId="{10B7EF82-0041-4FD1-9DD7-63E9D4CBB50F}" destId="{495876C0-6383-4DA2-8098-66A461273B0B}" srcOrd="13" destOrd="0" presId="urn:microsoft.com/office/officeart/2005/8/layout/target3"/>
    <dgm:cxn modelId="{4E52DF70-B9F7-4924-9733-7C2F4D9C14D3}" type="presParOf" srcId="{10B7EF82-0041-4FD1-9DD7-63E9D4CBB50F}" destId="{227C25C3-4B77-410A-9D0F-5E5A701B6B47}" srcOrd="14" destOrd="0" presId="urn:microsoft.com/office/officeart/2005/8/layout/target3"/>
    <dgm:cxn modelId="{6738E18C-6245-423D-9139-9F1CAEDBB955}" type="presParOf" srcId="{10B7EF82-0041-4FD1-9DD7-63E9D4CBB50F}" destId="{3B3CBDB4-3DBE-434D-BD09-B39128600695}" srcOrd="15" destOrd="0" presId="urn:microsoft.com/office/officeart/2005/8/layout/target3"/>
    <dgm:cxn modelId="{F89B17C6-A981-46D6-B64F-CA35ECB0213A}" type="presParOf" srcId="{10B7EF82-0041-4FD1-9DD7-63E9D4CBB50F}" destId="{5F8471B7-2DA5-4F1A-A0EF-AFAC61DB7221}" srcOrd="16" destOrd="0" presId="urn:microsoft.com/office/officeart/2005/8/layout/target3"/>
    <dgm:cxn modelId="{24AF843C-0806-4CC1-A2C0-FB2A8194A4BA}" type="presParOf" srcId="{10B7EF82-0041-4FD1-9DD7-63E9D4CBB50F}" destId="{2FF8447C-B8FE-4A32-8EFD-5FC4558E0B09}" srcOrd="17" destOrd="0" presId="urn:microsoft.com/office/officeart/2005/8/layout/target3"/>
    <dgm:cxn modelId="{A1515F15-D64F-400C-A554-6E62C28123D6}" type="presParOf" srcId="{10B7EF82-0041-4FD1-9DD7-63E9D4CBB50F}" destId="{0E60216E-E189-4C25-9EBB-A14DD2F7CAD7}" srcOrd="18" destOrd="0" presId="urn:microsoft.com/office/officeart/2005/8/layout/target3"/>
    <dgm:cxn modelId="{80876C71-53DA-4286-8DD2-6A87B69A1DBE}" type="presParOf" srcId="{10B7EF82-0041-4FD1-9DD7-63E9D4CBB50F}" destId="{6A9E844E-F00E-4FEE-830B-B1189C7C166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47EEB-8AD9-4560-B360-B1F117D4A0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4FB90-DCB0-453F-8C72-BC223D17C9A7}">
      <dgm:prSet phldrT="[Text]" custT="1"/>
      <dgm:spPr>
        <a:xfrm>
          <a:off x="1828800" y="372533"/>
          <a:ext cx="4267200" cy="36576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Literature Review: </a:t>
          </a:r>
          <a:r>
            <a:rPr lang="en-GB" sz="1600" i="0" u="none" dirty="0">
              <a:latin typeface="+mn-lt"/>
            </a:rPr>
            <a:t>Dietary interventions </a:t>
          </a:r>
          <a:r>
            <a:rPr lang="en-GB" sz="1600" dirty="0">
              <a:latin typeface="+mn-lt"/>
            </a:rPr>
            <a:t>for CD induction of remission/relapse prevention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D6859BB5-9248-45AA-ABA5-6FAF4ADB8852}" type="parTrans" cxnId="{E2F3FE52-929B-4B86-8C13-6FAC8991A94B}">
      <dgm:prSet/>
      <dgm:spPr/>
      <dgm:t>
        <a:bodyPr/>
        <a:lstStyle/>
        <a:p>
          <a:endParaRPr lang="en-GB"/>
        </a:p>
      </dgm:t>
    </dgm:pt>
    <dgm:pt modelId="{D601A802-4737-4A3D-A873-BE11AC4F676A}" type="sibTrans" cxnId="{E2F3FE52-929B-4B86-8C13-6FAC8991A94B}">
      <dgm:prSet/>
      <dgm:spPr/>
      <dgm:t>
        <a:bodyPr/>
        <a:lstStyle/>
        <a:p>
          <a:endParaRPr lang="en-GB"/>
        </a:p>
      </dgm:t>
    </dgm:pt>
    <dgm:pt modelId="{01DC0030-E8C2-4168-ADF0-9085C2049EE0}">
      <dgm:prSet phldrT="[Text]" custT="1"/>
      <dgm:spPr>
        <a:xfrm>
          <a:off x="1828800" y="1149773"/>
          <a:ext cx="4267200" cy="269748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Perceptions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of families with children treated by exclusive enteral nutrition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8A4F513A-69EA-4326-B73B-3556BF7A38CE}" type="parTrans" cxnId="{AD111AB8-2A5B-4AD8-9EA7-DED6A8C4FA49}">
      <dgm:prSet/>
      <dgm:spPr/>
      <dgm:t>
        <a:bodyPr/>
        <a:lstStyle/>
        <a:p>
          <a:endParaRPr lang="en-GB"/>
        </a:p>
      </dgm:t>
    </dgm:pt>
    <dgm:pt modelId="{CE32EDBF-D305-4D23-AD79-86620FB72CC1}" type="sibTrans" cxnId="{AD111AB8-2A5B-4AD8-9EA7-DED6A8C4FA49}">
      <dgm:prSet/>
      <dgm:spPr/>
      <dgm:t>
        <a:bodyPr/>
        <a:lstStyle/>
        <a:p>
          <a:endParaRPr lang="en-GB"/>
        </a:p>
      </dgm:t>
    </dgm:pt>
    <dgm:pt modelId="{F05FBCF9-4D7B-4CB3-A24B-D8B0A2824778}">
      <dgm:prSet custT="1"/>
      <dgm:spPr>
        <a:xfrm>
          <a:off x="1828800" y="1927013"/>
          <a:ext cx="4267200" cy="173736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Healthy Human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F3AC1ADA-43D3-4349-8AC7-7C99CF8E1AE2}" type="parTrans" cxnId="{57B162CB-5D0B-43B6-8EDE-E6FC836B6DC0}">
      <dgm:prSet/>
      <dgm:spPr/>
      <dgm:t>
        <a:bodyPr/>
        <a:lstStyle/>
        <a:p>
          <a:endParaRPr lang="en-GB"/>
        </a:p>
      </dgm:t>
    </dgm:pt>
    <dgm:pt modelId="{00E01E21-8658-4696-B07E-2EE1C9BA121E}" type="sibTrans" cxnId="{57B162CB-5D0B-43B6-8EDE-E6FC836B6DC0}">
      <dgm:prSet/>
      <dgm:spPr/>
      <dgm:t>
        <a:bodyPr/>
        <a:lstStyle/>
        <a:p>
          <a:endParaRPr lang="en-GB"/>
        </a:p>
      </dgm:t>
    </dgm:pt>
    <dgm:pt modelId="{623F6923-F89D-4F61-A5A6-26447DF7FF39}">
      <dgm:prSet custT="1"/>
      <dgm:spPr/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Open-label trial: </a:t>
          </a:r>
          <a:r>
            <a:rPr lang="en-GB" sz="1600" dirty="0">
              <a:latin typeface="+mn-lt"/>
            </a:rPr>
            <a:t>The Impact of CD-TREAT Diet on CD induction of remission</a:t>
          </a:r>
        </a:p>
      </dgm:t>
    </dgm:pt>
    <dgm:pt modelId="{C6BC211A-8CC7-4B71-8667-8401AF4384DC}" type="parTrans" cxnId="{5E26EA83-60A4-4BA1-A850-385A4B3CC3E4}">
      <dgm:prSet/>
      <dgm:spPr/>
      <dgm:t>
        <a:bodyPr/>
        <a:lstStyle/>
        <a:p>
          <a:endParaRPr lang="en-GB"/>
        </a:p>
      </dgm:t>
    </dgm:pt>
    <dgm:pt modelId="{2E5D4F22-6639-4987-9405-D666F4DEBDF5}" type="sibTrans" cxnId="{5E26EA83-60A4-4BA1-A850-385A4B3CC3E4}">
      <dgm:prSet/>
      <dgm:spPr/>
      <dgm:t>
        <a:bodyPr/>
        <a:lstStyle/>
        <a:p>
          <a:endParaRPr lang="en-GB"/>
        </a:p>
      </dgm:t>
    </dgm:pt>
    <dgm:pt modelId="{F7E7BB69-492B-44A3-A85E-FB944894B8B5}">
      <dgm:prSet custT="1"/>
      <dgm:spPr/>
      <dgm:t>
        <a:bodyPr/>
        <a:lstStyle/>
        <a:p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Rat Colitis 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 and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Inflammation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A46344FD-3A69-4333-8678-31C4020F5293}" type="parTrans" cxnId="{7A864AAA-4F90-4639-A386-08CB3161F6F4}">
      <dgm:prSet/>
      <dgm:spPr/>
      <dgm:t>
        <a:bodyPr/>
        <a:lstStyle/>
        <a:p>
          <a:endParaRPr lang="en-GB"/>
        </a:p>
      </dgm:t>
    </dgm:pt>
    <dgm:pt modelId="{416BA507-5228-4657-B14B-996983BC7564}" type="sibTrans" cxnId="{7A864AAA-4F90-4639-A386-08CB3161F6F4}">
      <dgm:prSet/>
      <dgm:spPr/>
      <dgm:t>
        <a:bodyPr/>
        <a:lstStyle/>
        <a:p>
          <a:endParaRPr lang="en-GB"/>
        </a:p>
      </dgm:t>
    </dgm:pt>
    <dgm:pt modelId="{10B7EF82-0041-4FD1-9DD7-63E9D4CBB50F}" type="pres">
      <dgm:prSet presAssocID="{A8C47EEB-8AD9-4560-B360-B1F117D4A0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2A729C-3913-46F8-9ABA-D70DDC15EAD8}" type="pres">
      <dgm:prSet presAssocID="{0124FB90-DCB0-453F-8C72-BC223D17C9A7}" presName="circle1" presStyleLbl="node1" presStyleIdx="0" presStyleCnt="5"/>
      <dgm:spPr>
        <a:xfrm>
          <a:off x="0" y="372533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7B6867D-A825-4D90-952C-DC22189F8F79}" type="pres">
      <dgm:prSet presAssocID="{0124FB90-DCB0-453F-8C72-BC223D17C9A7}" presName="space" presStyleCnt="0"/>
      <dgm:spPr/>
    </dgm:pt>
    <dgm:pt modelId="{C6017B31-8210-4737-9318-05427C319279}" type="pres">
      <dgm:prSet presAssocID="{0124FB90-DCB0-453F-8C72-BC223D17C9A7}" presName="rect1" presStyleLbl="alignAcc1" presStyleIdx="0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DFCC989-CCEC-4C4E-974A-68A592F43FE4}" type="pres">
      <dgm:prSet presAssocID="{01DC0030-E8C2-4168-ADF0-9085C2049EE0}" presName="vertSpace2" presStyleLbl="node1" presStyleIdx="0" presStyleCnt="5"/>
      <dgm:spPr/>
    </dgm:pt>
    <dgm:pt modelId="{EDBF77FB-3D60-41D7-BC35-A562E6D9F83E}" type="pres">
      <dgm:prSet presAssocID="{01DC0030-E8C2-4168-ADF0-9085C2049EE0}" presName="circle2" presStyleLbl="node1" presStyleIdx="1" presStyleCnt="5"/>
      <dgm:spPr>
        <a:xfrm>
          <a:off x="480059" y="1149773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6D51B28-053E-45B1-8E42-BBCD8FE86E6F}" type="pres">
      <dgm:prSet presAssocID="{01DC0030-E8C2-4168-ADF0-9085C2049EE0}" presName="rect2" presStyleLbl="alignAcc1" presStyleIdx="1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D268DF58-04BD-4E87-953F-D2888DE56478}" type="pres">
      <dgm:prSet presAssocID="{F05FBCF9-4D7B-4CB3-A24B-D8B0A2824778}" presName="vertSpace3" presStyleLbl="node1" presStyleIdx="1" presStyleCnt="5"/>
      <dgm:spPr/>
    </dgm:pt>
    <dgm:pt modelId="{9025126F-7ED6-485A-AEEF-16F7B096638A}" type="pres">
      <dgm:prSet presAssocID="{F05FBCF9-4D7B-4CB3-A24B-D8B0A2824778}" presName="circle3" presStyleLbl="node1" presStyleIdx="2" presStyleCnt="5"/>
      <dgm:spPr>
        <a:xfrm>
          <a:off x="960120" y="1927013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DFBC8E-B260-470D-ACEC-2B4F902E87E6}" type="pres">
      <dgm:prSet presAssocID="{F05FBCF9-4D7B-4CB3-A24B-D8B0A2824778}" presName="rect3" presStyleLbl="alignAcc1" presStyleIdx="2" presStyleCnt="5" custLinFactNeighborX="578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4039043-368D-428A-927E-678A4A46AE0B}" type="pres">
      <dgm:prSet presAssocID="{F7E7BB69-492B-44A3-A85E-FB944894B8B5}" presName="vertSpace4" presStyleLbl="node1" presStyleIdx="2" presStyleCnt="5"/>
      <dgm:spPr/>
    </dgm:pt>
    <dgm:pt modelId="{C9ADCAE0-39C8-4A77-8779-291355A4A07C}" type="pres">
      <dgm:prSet presAssocID="{F7E7BB69-492B-44A3-A85E-FB944894B8B5}" presName="circle4" presStyleLbl="node1" presStyleIdx="3" presStyleCnt="5"/>
      <dgm:spPr/>
    </dgm:pt>
    <dgm:pt modelId="{9610B5DD-4679-4915-AE7E-0E76EE4C37D8}" type="pres">
      <dgm:prSet presAssocID="{F7E7BB69-492B-44A3-A85E-FB944894B8B5}" presName="rect4" presStyleLbl="alignAcc1" presStyleIdx="3" presStyleCnt="5"/>
      <dgm:spPr/>
      <dgm:t>
        <a:bodyPr/>
        <a:lstStyle/>
        <a:p>
          <a:endParaRPr lang="el-GR"/>
        </a:p>
      </dgm:t>
    </dgm:pt>
    <dgm:pt modelId="{80454432-BC00-49F0-973A-2EADB517046C}" type="pres">
      <dgm:prSet presAssocID="{623F6923-F89D-4F61-A5A6-26447DF7FF39}" presName="vertSpace5" presStyleLbl="node1" presStyleIdx="3" presStyleCnt="5"/>
      <dgm:spPr/>
    </dgm:pt>
    <dgm:pt modelId="{495876C0-6383-4DA2-8098-66A461273B0B}" type="pres">
      <dgm:prSet presAssocID="{623F6923-F89D-4F61-A5A6-26447DF7FF39}" presName="circle5" presStyleLbl="node1" presStyleIdx="4" presStyleCnt="5"/>
      <dgm:spPr/>
    </dgm:pt>
    <dgm:pt modelId="{227C25C3-4B77-410A-9D0F-5E5A701B6B47}" type="pres">
      <dgm:prSet presAssocID="{623F6923-F89D-4F61-A5A6-26447DF7FF39}" presName="rect5" presStyleLbl="alignAcc1" presStyleIdx="4" presStyleCnt="5"/>
      <dgm:spPr/>
      <dgm:t>
        <a:bodyPr/>
        <a:lstStyle/>
        <a:p>
          <a:endParaRPr lang="el-GR"/>
        </a:p>
      </dgm:t>
    </dgm:pt>
    <dgm:pt modelId="{3B3CBDB4-3DBE-434D-BD09-B39128600695}" type="pres">
      <dgm:prSet presAssocID="{0124FB90-DCB0-453F-8C72-BC223D17C9A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8471B7-2DA5-4F1A-A0EF-AFAC61DB7221}" type="pres">
      <dgm:prSet presAssocID="{01DC0030-E8C2-4168-ADF0-9085C2049EE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F8447C-B8FE-4A32-8EFD-5FC4558E0B09}" type="pres">
      <dgm:prSet presAssocID="{F05FBCF9-4D7B-4CB3-A24B-D8B0A282477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60216E-E189-4C25-9EBB-A14DD2F7CAD7}" type="pres">
      <dgm:prSet presAssocID="{F7E7BB69-492B-44A3-A85E-FB944894B8B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9E844E-F00E-4FEE-830B-B1189C7C166C}" type="pres">
      <dgm:prSet presAssocID="{623F6923-F89D-4F61-A5A6-26447DF7FF3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C098535-7B83-4A42-8459-AB0440E35A9E}" type="presOf" srcId="{F7E7BB69-492B-44A3-A85E-FB944894B8B5}" destId="{9610B5DD-4679-4915-AE7E-0E76EE4C37D8}" srcOrd="0" destOrd="0" presId="urn:microsoft.com/office/officeart/2005/8/layout/target3"/>
    <dgm:cxn modelId="{29B00800-AD29-4CB3-A378-BC26C127C983}" type="presOf" srcId="{0124FB90-DCB0-453F-8C72-BC223D17C9A7}" destId="{C6017B31-8210-4737-9318-05427C319279}" srcOrd="0" destOrd="0" presId="urn:microsoft.com/office/officeart/2005/8/layout/target3"/>
    <dgm:cxn modelId="{85EF1588-E763-44E8-A48A-A3B925672EAD}" type="presOf" srcId="{623F6923-F89D-4F61-A5A6-26447DF7FF39}" destId="{227C25C3-4B77-410A-9D0F-5E5A701B6B47}" srcOrd="0" destOrd="0" presId="urn:microsoft.com/office/officeart/2005/8/layout/target3"/>
    <dgm:cxn modelId="{C53662C5-E468-4086-BB33-DB0DD9A23195}" type="presOf" srcId="{01DC0030-E8C2-4168-ADF0-9085C2049EE0}" destId="{5F8471B7-2DA5-4F1A-A0EF-AFAC61DB7221}" srcOrd="1" destOrd="0" presId="urn:microsoft.com/office/officeart/2005/8/layout/target3"/>
    <dgm:cxn modelId="{71D54FE1-B69B-43E2-9DAF-DBD3217BA9AE}" type="presOf" srcId="{F7E7BB69-492B-44A3-A85E-FB944894B8B5}" destId="{0E60216E-E189-4C25-9EBB-A14DD2F7CAD7}" srcOrd="1" destOrd="0" presId="urn:microsoft.com/office/officeart/2005/8/layout/target3"/>
    <dgm:cxn modelId="{E349B1BD-62BB-4B2E-BEBF-7CFE967E5DD8}" type="presOf" srcId="{F05FBCF9-4D7B-4CB3-A24B-D8B0A2824778}" destId="{26DFBC8E-B260-470D-ACEC-2B4F902E87E6}" srcOrd="0" destOrd="0" presId="urn:microsoft.com/office/officeart/2005/8/layout/target3"/>
    <dgm:cxn modelId="{57B162CB-5D0B-43B6-8EDE-E6FC836B6DC0}" srcId="{A8C47EEB-8AD9-4560-B360-B1F117D4A0F1}" destId="{F05FBCF9-4D7B-4CB3-A24B-D8B0A2824778}" srcOrd="2" destOrd="0" parTransId="{F3AC1ADA-43D3-4349-8AC7-7C99CF8E1AE2}" sibTransId="{00E01E21-8658-4696-B07E-2EE1C9BA121E}"/>
    <dgm:cxn modelId="{56873A91-4101-49EF-A8DE-CA1FCC5C89B1}" type="presOf" srcId="{623F6923-F89D-4F61-A5A6-26447DF7FF39}" destId="{6A9E844E-F00E-4FEE-830B-B1189C7C166C}" srcOrd="1" destOrd="0" presId="urn:microsoft.com/office/officeart/2005/8/layout/target3"/>
    <dgm:cxn modelId="{D1CA6EDF-1AC4-4FD9-86BE-1474F5C96391}" type="presOf" srcId="{F05FBCF9-4D7B-4CB3-A24B-D8B0A2824778}" destId="{2FF8447C-B8FE-4A32-8EFD-5FC4558E0B09}" srcOrd="1" destOrd="0" presId="urn:microsoft.com/office/officeart/2005/8/layout/target3"/>
    <dgm:cxn modelId="{1F9201D1-13BE-4720-986B-C9D567588D91}" type="presOf" srcId="{A8C47EEB-8AD9-4560-B360-B1F117D4A0F1}" destId="{10B7EF82-0041-4FD1-9DD7-63E9D4CBB50F}" srcOrd="0" destOrd="0" presId="urn:microsoft.com/office/officeart/2005/8/layout/target3"/>
    <dgm:cxn modelId="{5E26EA83-60A4-4BA1-A850-385A4B3CC3E4}" srcId="{A8C47EEB-8AD9-4560-B360-B1F117D4A0F1}" destId="{623F6923-F89D-4F61-A5A6-26447DF7FF39}" srcOrd="4" destOrd="0" parTransId="{C6BC211A-8CC7-4B71-8667-8401AF4384DC}" sibTransId="{2E5D4F22-6639-4987-9405-D666F4DEBDF5}"/>
    <dgm:cxn modelId="{7A864AAA-4F90-4639-A386-08CB3161F6F4}" srcId="{A8C47EEB-8AD9-4560-B360-B1F117D4A0F1}" destId="{F7E7BB69-492B-44A3-A85E-FB944894B8B5}" srcOrd="3" destOrd="0" parTransId="{A46344FD-3A69-4333-8678-31C4020F5293}" sibTransId="{416BA507-5228-4657-B14B-996983BC7564}"/>
    <dgm:cxn modelId="{F66D989E-4EB9-4DEF-ACA8-84A1DD969D86}" type="presOf" srcId="{0124FB90-DCB0-453F-8C72-BC223D17C9A7}" destId="{3B3CBDB4-3DBE-434D-BD09-B39128600695}" srcOrd="1" destOrd="0" presId="urn:microsoft.com/office/officeart/2005/8/layout/target3"/>
    <dgm:cxn modelId="{AD111AB8-2A5B-4AD8-9EA7-DED6A8C4FA49}" srcId="{A8C47EEB-8AD9-4560-B360-B1F117D4A0F1}" destId="{01DC0030-E8C2-4168-ADF0-9085C2049EE0}" srcOrd="1" destOrd="0" parTransId="{8A4F513A-69EA-4326-B73B-3556BF7A38CE}" sibTransId="{CE32EDBF-D305-4D23-AD79-86620FB72CC1}"/>
    <dgm:cxn modelId="{E2F3FE52-929B-4B86-8C13-6FAC8991A94B}" srcId="{A8C47EEB-8AD9-4560-B360-B1F117D4A0F1}" destId="{0124FB90-DCB0-453F-8C72-BC223D17C9A7}" srcOrd="0" destOrd="0" parTransId="{D6859BB5-9248-45AA-ABA5-6FAF4ADB8852}" sibTransId="{D601A802-4737-4A3D-A873-BE11AC4F676A}"/>
    <dgm:cxn modelId="{5111D4A6-BD35-4FEE-9DC9-427C8D65EF2E}" type="presOf" srcId="{01DC0030-E8C2-4168-ADF0-9085C2049EE0}" destId="{46D51B28-053E-45B1-8E42-BBCD8FE86E6F}" srcOrd="0" destOrd="0" presId="urn:microsoft.com/office/officeart/2005/8/layout/target3"/>
    <dgm:cxn modelId="{91111A6A-E6E2-447A-ADF4-098C93DDE4C4}" type="presParOf" srcId="{10B7EF82-0041-4FD1-9DD7-63E9D4CBB50F}" destId="{232A729C-3913-46F8-9ABA-D70DDC15EAD8}" srcOrd="0" destOrd="0" presId="urn:microsoft.com/office/officeart/2005/8/layout/target3"/>
    <dgm:cxn modelId="{78442D11-FCF7-4B79-8945-3EF4E39157B7}" type="presParOf" srcId="{10B7EF82-0041-4FD1-9DD7-63E9D4CBB50F}" destId="{47B6867D-A825-4D90-952C-DC22189F8F79}" srcOrd="1" destOrd="0" presId="urn:microsoft.com/office/officeart/2005/8/layout/target3"/>
    <dgm:cxn modelId="{EAB566FB-0603-4E07-9DFA-4BA0E0084331}" type="presParOf" srcId="{10B7EF82-0041-4FD1-9DD7-63E9D4CBB50F}" destId="{C6017B31-8210-4737-9318-05427C319279}" srcOrd="2" destOrd="0" presId="urn:microsoft.com/office/officeart/2005/8/layout/target3"/>
    <dgm:cxn modelId="{A67DA486-2C6A-48E5-9C4A-F89AEDC82BB9}" type="presParOf" srcId="{10B7EF82-0041-4FD1-9DD7-63E9D4CBB50F}" destId="{8DFCC989-CCEC-4C4E-974A-68A592F43FE4}" srcOrd="3" destOrd="0" presId="urn:microsoft.com/office/officeart/2005/8/layout/target3"/>
    <dgm:cxn modelId="{DA16430E-37A3-4AE8-A4CF-AC49257DBBA9}" type="presParOf" srcId="{10B7EF82-0041-4FD1-9DD7-63E9D4CBB50F}" destId="{EDBF77FB-3D60-41D7-BC35-A562E6D9F83E}" srcOrd="4" destOrd="0" presId="urn:microsoft.com/office/officeart/2005/8/layout/target3"/>
    <dgm:cxn modelId="{7FF96AA3-4ADA-47D9-97D0-AEE67F2C2064}" type="presParOf" srcId="{10B7EF82-0041-4FD1-9DD7-63E9D4CBB50F}" destId="{46D51B28-053E-45B1-8E42-BBCD8FE86E6F}" srcOrd="5" destOrd="0" presId="urn:microsoft.com/office/officeart/2005/8/layout/target3"/>
    <dgm:cxn modelId="{29AA27A6-D001-4525-B159-3FDB504B2EF1}" type="presParOf" srcId="{10B7EF82-0041-4FD1-9DD7-63E9D4CBB50F}" destId="{D268DF58-04BD-4E87-953F-D2888DE56478}" srcOrd="6" destOrd="0" presId="urn:microsoft.com/office/officeart/2005/8/layout/target3"/>
    <dgm:cxn modelId="{BF7A4C3A-2F24-4876-9AF9-83AA52D0B1DF}" type="presParOf" srcId="{10B7EF82-0041-4FD1-9DD7-63E9D4CBB50F}" destId="{9025126F-7ED6-485A-AEEF-16F7B096638A}" srcOrd="7" destOrd="0" presId="urn:microsoft.com/office/officeart/2005/8/layout/target3"/>
    <dgm:cxn modelId="{78F1E85E-A0E9-416E-82EE-606C0527FD44}" type="presParOf" srcId="{10B7EF82-0041-4FD1-9DD7-63E9D4CBB50F}" destId="{26DFBC8E-B260-470D-ACEC-2B4F902E87E6}" srcOrd="8" destOrd="0" presId="urn:microsoft.com/office/officeart/2005/8/layout/target3"/>
    <dgm:cxn modelId="{687C132C-819B-4383-AAEC-CCB77C79947C}" type="presParOf" srcId="{10B7EF82-0041-4FD1-9DD7-63E9D4CBB50F}" destId="{84039043-368D-428A-927E-678A4A46AE0B}" srcOrd="9" destOrd="0" presId="urn:microsoft.com/office/officeart/2005/8/layout/target3"/>
    <dgm:cxn modelId="{78D465A0-29E2-4581-A755-AEDE547A783B}" type="presParOf" srcId="{10B7EF82-0041-4FD1-9DD7-63E9D4CBB50F}" destId="{C9ADCAE0-39C8-4A77-8779-291355A4A07C}" srcOrd="10" destOrd="0" presId="urn:microsoft.com/office/officeart/2005/8/layout/target3"/>
    <dgm:cxn modelId="{6E3738AC-BA0A-410A-98CF-2CD5B495C3E4}" type="presParOf" srcId="{10B7EF82-0041-4FD1-9DD7-63E9D4CBB50F}" destId="{9610B5DD-4679-4915-AE7E-0E76EE4C37D8}" srcOrd="11" destOrd="0" presId="urn:microsoft.com/office/officeart/2005/8/layout/target3"/>
    <dgm:cxn modelId="{33E90D32-369D-480A-B072-F2BABC338EFE}" type="presParOf" srcId="{10B7EF82-0041-4FD1-9DD7-63E9D4CBB50F}" destId="{80454432-BC00-49F0-973A-2EADB517046C}" srcOrd="12" destOrd="0" presId="urn:microsoft.com/office/officeart/2005/8/layout/target3"/>
    <dgm:cxn modelId="{BDAB2AA1-591E-426A-8B6F-3EF249D0C15F}" type="presParOf" srcId="{10B7EF82-0041-4FD1-9DD7-63E9D4CBB50F}" destId="{495876C0-6383-4DA2-8098-66A461273B0B}" srcOrd="13" destOrd="0" presId="urn:microsoft.com/office/officeart/2005/8/layout/target3"/>
    <dgm:cxn modelId="{14258149-82E9-48FF-BB08-7185F33AB53D}" type="presParOf" srcId="{10B7EF82-0041-4FD1-9DD7-63E9D4CBB50F}" destId="{227C25C3-4B77-410A-9D0F-5E5A701B6B47}" srcOrd="14" destOrd="0" presId="urn:microsoft.com/office/officeart/2005/8/layout/target3"/>
    <dgm:cxn modelId="{52ABCA01-0107-4E58-8E78-CDA796172A1A}" type="presParOf" srcId="{10B7EF82-0041-4FD1-9DD7-63E9D4CBB50F}" destId="{3B3CBDB4-3DBE-434D-BD09-B39128600695}" srcOrd="15" destOrd="0" presId="urn:microsoft.com/office/officeart/2005/8/layout/target3"/>
    <dgm:cxn modelId="{CAB3C953-B333-4B30-82D3-320EF7B8EDD1}" type="presParOf" srcId="{10B7EF82-0041-4FD1-9DD7-63E9D4CBB50F}" destId="{5F8471B7-2DA5-4F1A-A0EF-AFAC61DB7221}" srcOrd="16" destOrd="0" presId="urn:microsoft.com/office/officeart/2005/8/layout/target3"/>
    <dgm:cxn modelId="{08B43347-0CA8-4C60-987B-D72928BE888A}" type="presParOf" srcId="{10B7EF82-0041-4FD1-9DD7-63E9D4CBB50F}" destId="{2FF8447C-B8FE-4A32-8EFD-5FC4558E0B09}" srcOrd="17" destOrd="0" presId="urn:microsoft.com/office/officeart/2005/8/layout/target3"/>
    <dgm:cxn modelId="{39E08A80-3493-4B30-86BA-52C5C57B2549}" type="presParOf" srcId="{10B7EF82-0041-4FD1-9DD7-63E9D4CBB50F}" destId="{0E60216E-E189-4C25-9EBB-A14DD2F7CAD7}" srcOrd="18" destOrd="0" presId="urn:microsoft.com/office/officeart/2005/8/layout/target3"/>
    <dgm:cxn modelId="{F5EA985B-FC91-4E94-9B59-B17C2319B97C}" type="presParOf" srcId="{10B7EF82-0041-4FD1-9DD7-63E9D4CBB50F}" destId="{6A9E844E-F00E-4FEE-830B-B1189C7C166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C47EEB-8AD9-4560-B360-B1F117D4A0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4FB90-DCB0-453F-8C72-BC223D17C9A7}">
      <dgm:prSet phldrT="[Text]" custT="1"/>
      <dgm:spPr>
        <a:xfrm>
          <a:off x="1828800" y="372533"/>
          <a:ext cx="4267200" cy="36576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Literature Review: </a:t>
          </a:r>
          <a:r>
            <a:rPr lang="en-GB" sz="1600" i="0" u="none" dirty="0">
              <a:latin typeface="+mn-lt"/>
            </a:rPr>
            <a:t>Dietary interventions </a:t>
          </a:r>
          <a:r>
            <a:rPr lang="en-GB" sz="1600" dirty="0">
              <a:latin typeface="+mn-lt"/>
            </a:rPr>
            <a:t>for CD induction of remission/relapse prevention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D6859BB5-9248-45AA-ABA5-6FAF4ADB8852}" type="parTrans" cxnId="{E2F3FE52-929B-4B86-8C13-6FAC8991A94B}">
      <dgm:prSet/>
      <dgm:spPr/>
      <dgm:t>
        <a:bodyPr/>
        <a:lstStyle/>
        <a:p>
          <a:endParaRPr lang="en-GB"/>
        </a:p>
      </dgm:t>
    </dgm:pt>
    <dgm:pt modelId="{D601A802-4737-4A3D-A873-BE11AC4F676A}" type="sibTrans" cxnId="{E2F3FE52-929B-4B86-8C13-6FAC8991A94B}">
      <dgm:prSet/>
      <dgm:spPr/>
      <dgm:t>
        <a:bodyPr/>
        <a:lstStyle/>
        <a:p>
          <a:endParaRPr lang="en-GB"/>
        </a:p>
      </dgm:t>
    </dgm:pt>
    <dgm:pt modelId="{01DC0030-E8C2-4168-ADF0-9085C2049EE0}">
      <dgm:prSet phldrT="[Text]" custT="1"/>
      <dgm:spPr>
        <a:xfrm>
          <a:off x="1828800" y="1149773"/>
          <a:ext cx="4267200" cy="269748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Perceptions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of families with children treated by exclusive enteral nutrition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8A4F513A-69EA-4326-B73B-3556BF7A38CE}" type="parTrans" cxnId="{AD111AB8-2A5B-4AD8-9EA7-DED6A8C4FA49}">
      <dgm:prSet/>
      <dgm:spPr/>
      <dgm:t>
        <a:bodyPr/>
        <a:lstStyle/>
        <a:p>
          <a:endParaRPr lang="en-GB"/>
        </a:p>
      </dgm:t>
    </dgm:pt>
    <dgm:pt modelId="{CE32EDBF-D305-4D23-AD79-86620FB72CC1}" type="sibTrans" cxnId="{AD111AB8-2A5B-4AD8-9EA7-DED6A8C4FA49}">
      <dgm:prSet/>
      <dgm:spPr/>
      <dgm:t>
        <a:bodyPr/>
        <a:lstStyle/>
        <a:p>
          <a:endParaRPr lang="en-GB"/>
        </a:p>
      </dgm:t>
    </dgm:pt>
    <dgm:pt modelId="{F05FBCF9-4D7B-4CB3-A24B-D8B0A2824778}">
      <dgm:prSet custT="1"/>
      <dgm:spPr>
        <a:xfrm>
          <a:off x="1828800" y="1927013"/>
          <a:ext cx="4267200" cy="173736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Healthy Human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F3AC1ADA-43D3-4349-8AC7-7C99CF8E1AE2}" type="parTrans" cxnId="{57B162CB-5D0B-43B6-8EDE-E6FC836B6DC0}">
      <dgm:prSet/>
      <dgm:spPr/>
      <dgm:t>
        <a:bodyPr/>
        <a:lstStyle/>
        <a:p>
          <a:endParaRPr lang="en-GB"/>
        </a:p>
      </dgm:t>
    </dgm:pt>
    <dgm:pt modelId="{00E01E21-8658-4696-B07E-2EE1C9BA121E}" type="sibTrans" cxnId="{57B162CB-5D0B-43B6-8EDE-E6FC836B6DC0}">
      <dgm:prSet/>
      <dgm:spPr/>
      <dgm:t>
        <a:bodyPr/>
        <a:lstStyle/>
        <a:p>
          <a:endParaRPr lang="en-GB"/>
        </a:p>
      </dgm:t>
    </dgm:pt>
    <dgm:pt modelId="{623F6923-F89D-4F61-A5A6-26447DF7FF39}">
      <dgm:prSet custT="1"/>
      <dgm:spPr/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Open-label trial: </a:t>
          </a:r>
          <a:r>
            <a:rPr lang="en-GB" sz="1600" dirty="0">
              <a:latin typeface="+mn-lt"/>
            </a:rPr>
            <a:t>The Impact of CD-TREAT Diet on CD induction of remission</a:t>
          </a:r>
        </a:p>
      </dgm:t>
    </dgm:pt>
    <dgm:pt modelId="{C6BC211A-8CC7-4B71-8667-8401AF4384DC}" type="parTrans" cxnId="{5E26EA83-60A4-4BA1-A850-385A4B3CC3E4}">
      <dgm:prSet/>
      <dgm:spPr/>
      <dgm:t>
        <a:bodyPr/>
        <a:lstStyle/>
        <a:p>
          <a:endParaRPr lang="en-GB"/>
        </a:p>
      </dgm:t>
    </dgm:pt>
    <dgm:pt modelId="{2E5D4F22-6639-4987-9405-D666F4DEBDF5}" type="sibTrans" cxnId="{5E26EA83-60A4-4BA1-A850-385A4B3CC3E4}">
      <dgm:prSet/>
      <dgm:spPr/>
      <dgm:t>
        <a:bodyPr/>
        <a:lstStyle/>
        <a:p>
          <a:endParaRPr lang="en-GB"/>
        </a:p>
      </dgm:t>
    </dgm:pt>
    <dgm:pt modelId="{F7E7BB69-492B-44A3-A85E-FB944894B8B5}">
      <dgm:prSet custT="1"/>
      <dgm:spPr/>
      <dgm:t>
        <a:bodyPr/>
        <a:lstStyle/>
        <a:p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Rat Colitis 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 and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Inflammation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A46344FD-3A69-4333-8678-31C4020F5293}" type="parTrans" cxnId="{7A864AAA-4F90-4639-A386-08CB3161F6F4}">
      <dgm:prSet/>
      <dgm:spPr/>
      <dgm:t>
        <a:bodyPr/>
        <a:lstStyle/>
        <a:p>
          <a:endParaRPr lang="en-GB"/>
        </a:p>
      </dgm:t>
    </dgm:pt>
    <dgm:pt modelId="{416BA507-5228-4657-B14B-996983BC7564}" type="sibTrans" cxnId="{7A864AAA-4F90-4639-A386-08CB3161F6F4}">
      <dgm:prSet/>
      <dgm:spPr/>
      <dgm:t>
        <a:bodyPr/>
        <a:lstStyle/>
        <a:p>
          <a:endParaRPr lang="en-GB"/>
        </a:p>
      </dgm:t>
    </dgm:pt>
    <dgm:pt modelId="{10B7EF82-0041-4FD1-9DD7-63E9D4CBB50F}" type="pres">
      <dgm:prSet presAssocID="{A8C47EEB-8AD9-4560-B360-B1F117D4A0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2A729C-3913-46F8-9ABA-D70DDC15EAD8}" type="pres">
      <dgm:prSet presAssocID="{0124FB90-DCB0-453F-8C72-BC223D17C9A7}" presName="circle1" presStyleLbl="node1" presStyleIdx="0" presStyleCnt="5"/>
      <dgm:spPr>
        <a:xfrm>
          <a:off x="0" y="372533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7B6867D-A825-4D90-952C-DC22189F8F79}" type="pres">
      <dgm:prSet presAssocID="{0124FB90-DCB0-453F-8C72-BC223D17C9A7}" presName="space" presStyleCnt="0"/>
      <dgm:spPr/>
    </dgm:pt>
    <dgm:pt modelId="{C6017B31-8210-4737-9318-05427C319279}" type="pres">
      <dgm:prSet presAssocID="{0124FB90-DCB0-453F-8C72-BC223D17C9A7}" presName="rect1" presStyleLbl="alignAcc1" presStyleIdx="0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DFCC989-CCEC-4C4E-974A-68A592F43FE4}" type="pres">
      <dgm:prSet presAssocID="{01DC0030-E8C2-4168-ADF0-9085C2049EE0}" presName="vertSpace2" presStyleLbl="node1" presStyleIdx="0" presStyleCnt="5"/>
      <dgm:spPr/>
    </dgm:pt>
    <dgm:pt modelId="{EDBF77FB-3D60-41D7-BC35-A562E6D9F83E}" type="pres">
      <dgm:prSet presAssocID="{01DC0030-E8C2-4168-ADF0-9085C2049EE0}" presName="circle2" presStyleLbl="node1" presStyleIdx="1" presStyleCnt="5"/>
      <dgm:spPr>
        <a:xfrm>
          <a:off x="480059" y="1149773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6D51B28-053E-45B1-8E42-BBCD8FE86E6F}" type="pres">
      <dgm:prSet presAssocID="{01DC0030-E8C2-4168-ADF0-9085C2049EE0}" presName="rect2" presStyleLbl="alignAcc1" presStyleIdx="1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D268DF58-04BD-4E87-953F-D2888DE56478}" type="pres">
      <dgm:prSet presAssocID="{F05FBCF9-4D7B-4CB3-A24B-D8B0A2824778}" presName="vertSpace3" presStyleLbl="node1" presStyleIdx="1" presStyleCnt="5"/>
      <dgm:spPr/>
    </dgm:pt>
    <dgm:pt modelId="{9025126F-7ED6-485A-AEEF-16F7B096638A}" type="pres">
      <dgm:prSet presAssocID="{F05FBCF9-4D7B-4CB3-A24B-D8B0A2824778}" presName="circle3" presStyleLbl="node1" presStyleIdx="2" presStyleCnt="5"/>
      <dgm:spPr>
        <a:xfrm>
          <a:off x="960120" y="1927013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DFBC8E-B260-470D-ACEC-2B4F902E87E6}" type="pres">
      <dgm:prSet presAssocID="{F05FBCF9-4D7B-4CB3-A24B-D8B0A2824778}" presName="rect3" presStyleLbl="alignAcc1" presStyleIdx="2" presStyleCnt="5" custLinFactNeighborX="578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4039043-368D-428A-927E-678A4A46AE0B}" type="pres">
      <dgm:prSet presAssocID="{F7E7BB69-492B-44A3-A85E-FB944894B8B5}" presName="vertSpace4" presStyleLbl="node1" presStyleIdx="2" presStyleCnt="5"/>
      <dgm:spPr/>
    </dgm:pt>
    <dgm:pt modelId="{C9ADCAE0-39C8-4A77-8779-291355A4A07C}" type="pres">
      <dgm:prSet presAssocID="{F7E7BB69-492B-44A3-A85E-FB944894B8B5}" presName="circle4" presStyleLbl="node1" presStyleIdx="3" presStyleCnt="5"/>
      <dgm:spPr/>
    </dgm:pt>
    <dgm:pt modelId="{9610B5DD-4679-4915-AE7E-0E76EE4C37D8}" type="pres">
      <dgm:prSet presAssocID="{F7E7BB69-492B-44A3-A85E-FB944894B8B5}" presName="rect4" presStyleLbl="alignAcc1" presStyleIdx="3" presStyleCnt="5"/>
      <dgm:spPr/>
      <dgm:t>
        <a:bodyPr/>
        <a:lstStyle/>
        <a:p>
          <a:endParaRPr lang="el-GR"/>
        </a:p>
      </dgm:t>
    </dgm:pt>
    <dgm:pt modelId="{80454432-BC00-49F0-973A-2EADB517046C}" type="pres">
      <dgm:prSet presAssocID="{623F6923-F89D-4F61-A5A6-26447DF7FF39}" presName="vertSpace5" presStyleLbl="node1" presStyleIdx="3" presStyleCnt="5"/>
      <dgm:spPr/>
    </dgm:pt>
    <dgm:pt modelId="{495876C0-6383-4DA2-8098-66A461273B0B}" type="pres">
      <dgm:prSet presAssocID="{623F6923-F89D-4F61-A5A6-26447DF7FF39}" presName="circle5" presStyleLbl="node1" presStyleIdx="4" presStyleCnt="5"/>
      <dgm:spPr/>
    </dgm:pt>
    <dgm:pt modelId="{227C25C3-4B77-410A-9D0F-5E5A701B6B47}" type="pres">
      <dgm:prSet presAssocID="{623F6923-F89D-4F61-A5A6-26447DF7FF39}" presName="rect5" presStyleLbl="alignAcc1" presStyleIdx="4" presStyleCnt="5"/>
      <dgm:spPr/>
      <dgm:t>
        <a:bodyPr/>
        <a:lstStyle/>
        <a:p>
          <a:endParaRPr lang="el-GR"/>
        </a:p>
      </dgm:t>
    </dgm:pt>
    <dgm:pt modelId="{3B3CBDB4-3DBE-434D-BD09-B39128600695}" type="pres">
      <dgm:prSet presAssocID="{0124FB90-DCB0-453F-8C72-BC223D17C9A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8471B7-2DA5-4F1A-A0EF-AFAC61DB7221}" type="pres">
      <dgm:prSet presAssocID="{01DC0030-E8C2-4168-ADF0-9085C2049EE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F8447C-B8FE-4A32-8EFD-5FC4558E0B09}" type="pres">
      <dgm:prSet presAssocID="{F05FBCF9-4D7B-4CB3-A24B-D8B0A282477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60216E-E189-4C25-9EBB-A14DD2F7CAD7}" type="pres">
      <dgm:prSet presAssocID="{F7E7BB69-492B-44A3-A85E-FB944894B8B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9E844E-F00E-4FEE-830B-B1189C7C166C}" type="pres">
      <dgm:prSet presAssocID="{623F6923-F89D-4F61-A5A6-26447DF7FF3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0D13B3-1F59-471D-AB4A-FB9AA999944C}" type="presOf" srcId="{F7E7BB69-492B-44A3-A85E-FB944894B8B5}" destId="{9610B5DD-4679-4915-AE7E-0E76EE4C37D8}" srcOrd="0" destOrd="0" presId="urn:microsoft.com/office/officeart/2005/8/layout/target3"/>
    <dgm:cxn modelId="{6753AE31-5F8C-4913-97C6-7C9E7BA363EB}" type="presOf" srcId="{F7E7BB69-492B-44A3-A85E-FB944894B8B5}" destId="{0E60216E-E189-4C25-9EBB-A14DD2F7CAD7}" srcOrd="1" destOrd="0" presId="urn:microsoft.com/office/officeart/2005/8/layout/target3"/>
    <dgm:cxn modelId="{BFF528B6-135D-47FC-B8BC-F77D2EF8675A}" type="presOf" srcId="{F05FBCF9-4D7B-4CB3-A24B-D8B0A2824778}" destId="{2FF8447C-B8FE-4A32-8EFD-5FC4558E0B09}" srcOrd="1" destOrd="0" presId="urn:microsoft.com/office/officeart/2005/8/layout/target3"/>
    <dgm:cxn modelId="{39F34DE9-6938-4530-BB73-B588610B079C}" type="presOf" srcId="{01DC0030-E8C2-4168-ADF0-9085C2049EE0}" destId="{46D51B28-053E-45B1-8E42-BBCD8FE86E6F}" srcOrd="0" destOrd="0" presId="urn:microsoft.com/office/officeart/2005/8/layout/target3"/>
    <dgm:cxn modelId="{7B8408B9-4A2E-471D-B613-E15ACBD6024D}" type="presOf" srcId="{A8C47EEB-8AD9-4560-B360-B1F117D4A0F1}" destId="{10B7EF82-0041-4FD1-9DD7-63E9D4CBB50F}" srcOrd="0" destOrd="0" presId="urn:microsoft.com/office/officeart/2005/8/layout/target3"/>
    <dgm:cxn modelId="{57B162CB-5D0B-43B6-8EDE-E6FC836B6DC0}" srcId="{A8C47EEB-8AD9-4560-B360-B1F117D4A0F1}" destId="{F05FBCF9-4D7B-4CB3-A24B-D8B0A2824778}" srcOrd="2" destOrd="0" parTransId="{F3AC1ADA-43D3-4349-8AC7-7C99CF8E1AE2}" sibTransId="{00E01E21-8658-4696-B07E-2EE1C9BA121E}"/>
    <dgm:cxn modelId="{5E26EA83-60A4-4BA1-A850-385A4B3CC3E4}" srcId="{A8C47EEB-8AD9-4560-B360-B1F117D4A0F1}" destId="{623F6923-F89D-4F61-A5A6-26447DF7FF39}" srcOrd="4" destOrd="0" parTransId="{C6BC211A-8CC7-4B71-8667-8401AF4384DC}" sibTransId="{2E5D4F22-6639-4987-9405-D666F4DEBDF5}"/>
    <dgm:cxn modelId="{7A864AAA-4F90-4639-A386-08CB3161F6F4}" srcId="{A8C47EEB-8AD9-4560-B360-B1F117D4A0F1}" destId="{F7E7BB69-492B-44A3-A85E-FB944894B8B5}" srcOrd="3" destOrd="0" parTransId="{A46344FD-3A69-4333-8678-31C4020F5293}" sibTransId="{416BA507-5228-4657-B14B-996983BC7564}"/>
    <dgm:cxn modelId="{DF74E21D-C544-4826-B6BC-2402E75087A9}" type="presOf" srcId="{623F6923-F89D-4F61-A5A6-26447DF7FF39}" destId="{6A9E844E-F00E-4FEE-830B-B1189C7C166C}" srcOrd="1" destOrd="0" presId="urn:microsoft.com/office/officeart/2005/8/layout/target3"/>
    <dgm:cxn modelId="{AD111AB8-2A5B-4AD8-9EA7-DED6A8C4FA49}" srcId="{A8C47EEB-8AD9-4560-B360-B1F117D4A0F1}" destId="{01DC0030-E8C2-4168-ADF0-9085C2049EE0}" srcOrd="1" destOrd="0" parTransId="{8A4F513A-69EA-4326-B73B-3556BF7A38CE}" sibTransId="{CE32EDBF-D305-4D23-AD79-86620FB72CC1}"/>
    <dgm:cxn modelId="{E2F3FE52-929B-4B86-8C13-6FAC8991A94B}" srcId="{A8C47EEB-8AD9-4560-B360-B1F117D4A0F1}" destId="{0124FB90-DCB0-453F-8C72-BC223D17C9A7}" srcOrd="0" destOrd="0" parTransId="{D6859BB5-9248-45AA-ABA5-6FAF4ADB8852}" sibTransId="{D601A802-4737-4A3D-A873-BE11AC4F676A}"/>
    <dgm:cxn modelId="{C785500D-8424-45B1-92B2-D6A741017EAA}" type="presOf" srcId="{01DC0030-E8C2-4168-ADF0-9085C2049EE0}" destId="{5F8471B7-2DA5-4F1A-A0EF-AFAC61DB7221}" srcOrd="1" destOrd="0" presId="urn:microsoft.com/office/officeart/2005/8/layout/target3"/>
    <dgm:cxn modelId="{414C32F5-E27B-4B37-8321-C57450E579DE}" type="presOf" srcId="{0124FB90-DCB0-453F-8C72-BC223D17C9A7}" destId="{3B3CBDB4-3DBE-434D-BD09-B39128600695}" srcOrd="1" destOrd="0" presId="urn:microsoft.com/office/officeart/2005/8/layout/target3"/>
    <dgm:cxn modelId="{D82FCAEB-BD5B-4DC9-908B-4EECBFC4D394}" type="presOf" srcId="{0124FB90-DCB0-453F-8C72-BC223D17C9A7}" destId="{C6017B31-8210-4737-9318-05427C319279}" srcOrd="0" destOrd="0" presId="urn:microsoft.com/office/officeart/2005/8/layout/target3"/>
    <dgm:cxn modelId="{FF44A469-C5A9-4FF2-AF2E-13133AD6CFA1}" type="presOf" srcId="{623F6923-F89D-4F61-A5A6-26447DF7FF39}" destId="{227C25C3-4B77-410A-9D0F-5E5A701B6B47}" srcOrd="0" destOrd="0" presId="urn:microsoft.com/office/officeart/2005/8/layout/target3"/>
    <dgm:cxn modelId="{FB2FBEF8-D1A0-4B1E-A314-AE8F931CEBFE}" type="presOf" srcId="{F05FBCF9-4D7B-4CB3-A24B-D8B0A2824778}" destId="{26DFBC8E-B260-470D-ACEC-2B4F902E87E6}" srcOrd="0" destOrd="0" presId="urn:microsoft.com/office/officeart/2005/8/layout/target3"/>
    <dgm:cxn modelId="{58D4D497-3681-4A6A-9411-BDE8257BD66C}" type="presParOf" srcId="{10B7EF82-0041-4FD1-9DD7-63E9D4CBB50F}" destId="{232A729C-3913-46F8-9ABA-D70DDC15EAD8}" srcOrd="0" destOrd="0" presId="urn:microsoft.com/office/officeart/2005/8/layout/target3"/>
    <dgm:cxn modelId="{DB9F5500-8879-491C-830F-D87A694DEC5C}" type="presParOf" srcId="{10B7EF82-0041-4FD1-9DD7-63E9D4CBB50F}" destId="{47B6867D-A825-4D90-952C-DC22189F8F79}" srcOrd="1" destOrd="0" presId="urn:microsoft.com/office/officeart/2005/8/layout/target3"/>
    <dgm:cxn modelId="{CA24D678-2768-49C3-986F-AC82999103AD}" type="presParOf" srcId="{10B7EF82-0041-4FD1-9DD7-63E9D4CBB50F}" destId="{C6017B31-8210-4737-9318-05427C319279}" srcOrd="2" destOrd="0" presId="urn:microsoft.com/office/officeart/2005/8/layout/target3"/>
    <dgm:cxn modelId="{4665670F-6DF7-4B20-8572-18C9B3E6F064}" type="presParOf" srcId="{10B7EF82-0041-4FD1-9DD7-63E9D4CBB50F}" destId="{8DFCC989-CCEC-4C4E-974A-68A592F43FE4}" srcOrd="3" destOrd="0" presId="urn:microsoft.com/office/officeart/2005/8/layout/target3"/>
    <dgm:cxn modelId="{80A64F81-6095-44BD-BA5C-56BB2FDB6674}" type="presParOf" srcId="{10B7EF82-0041-4FD1-9DD7-63E9D4CBB50F}" destId="{EDBF77FB-3D60-41D7-BC35-A562E6D9F83E}" srcOrd="4" destOrd="0" presId="urn:microsoft.com/office/officeart/2005/8/layout/target3"/>
    <dgm:cxn modelId="{1BF11B7A-D9B5-404D-BA1E-06B915D1F6B7}" type="presParOf" srcId="{10B7EF82-0041-4FD1-9DD7-63E9D4CBB50F}" destId="{46D51B28-053E-45B1-8E42-BBCD8FE86E6F}" srcOrd="5" destOrd="0" presId="urn:microsoft.com/office/officeart/2005/8/layout/target3"/>
    <dgm:cxn modelId="{05362A73-830A-43E9-99B8-D5521F1726F1}" type="presParOf" srcId="{10B7EF82-0041-4FD1-9DD7-63E9D4CBB50F}" destId="{D268DF58-04BD-4E87-953F-D2888DE56478}" srcOrd="6" destOrd="0" presId="urn:microsoft.com/office/officeart/2005/8/layout/target3"/>
    <dgm:cxn modelId="{7369E9B0-0D36-486A-B260-284F947A1E55}" type="presParOf" srcId="{10B7EF82-0041-4FD1-9DD7-63E9D4CBB50F}" destId="{9025126F-7ED6-485A-AEEF-16F7B096638A}" srcOrd="7" destOrd="0" presId="urn:microsoft.com/office/officeart/2005/8/layout/target3"/>
    <dgm:cxn modelId="{69F85F21-C39A-4FB9-B18F-269C2638587E}" type="presParOf" srcId="{10B7EF82-0041-4FD1-9DD7-63E9D4CBB50F}" destId="{26DFBC8E-B260-470D-ACEC-2B4F902E87E6}" srcOrd="8" destOrd="0" presId="urn:microsoft.com/office/officeart/2005/8/layout/target3"/>
    <dgm:cxn modelId="{6268513E-7586-4B0E-AC98-42DC1CD5F184}" type="presParOf" srcId="{10B7EF82-0041-4FD1-9DD7-63E9D4CBB50F}" destId="{84039043-368D-428A-927E-678A4A46AE0B}" srcOrd="9" destOrd="0" presId="urn:microsoft.com/office/officeart/2005/8/layout/target3"/>
    <dgm:cxn modelId="{8974D53A-980E-40D8-A9E7-95DE8E6432BE}" type="presParOf" srcId="{10B7EF82-0041-4FD1-9DD7-63E9D4CBB50F}" destId="{C9ADCAE0-39C8-4A77-8779-291355A4A07C}" srcOrd="10" destOrd="0" presId="urn:microsoft.com/office/officeart/2005/8/layout/target3"/>
    <dgm:cxn modelId="{CBA4BE1E-9A36-42E3-B360-D660DDB2200F}" type="presParOf" srcId="{10B7EF82-0041-4FD1-9DD7-63E9D4CBB50F}" destId="{9610B5DD-4679-4915-AE7E-0E76EE4C37D8}" srcOrd="11" destOrd="0" presId="urn:microsoft.com/office/officeart/2005/8/layout/target3"/>
    <dgm:cxn modelId="{9E874663-89CA-4193-993C-FFFC67DE71DE}" type="presParOf" srcId="{10B7EF82-0041-4FD1-9DD7-63E9D4CBB50F}" destId="{80454432-BC00-49F0-973A-2EADB517046C}" srcOrd="12" destOrd="0" presId="urn:microsoft.com/office/officeart/2005/8/layout/target3"/>
    <dgm:cxn modelId="{F68DEF79-547D-4BD5-A72E-0A5405DC44A1}" type="presParOf" srcId="{10B7EF82-0041-4FD1-9DD7-63E9D4CBB50F}" destId="{495876C0-6383-4DA2-8098-66A461273B0B}" srcOrd="13" destOrd="0" presId="urn:microsoft.com/office/officeart/2005/8/layout/target3"/>
    <dgm:cxn modelId="{93B66D40-754A-4248-A7CE-779011813471}" type="presParOf" srcId="{10B7EF82-0041-4FD1-9DD7-63E9D4CBB50F}" destId="{227C25C3-4B77-410A-9D0F-5E5A701B6B47}" srcOrd="14" destOrd="0" presId="urn:microsoft.com/office/officeart/2005/8/layout/target3"/>
    <dgm:cxn modelId="{61A3D6A0-E4EE-44DC-8D8B-21095884EADD}" type="presParOf" srcId="{10B7EF82-0041-4FD1-9DD7-63E9D4CBB50F}" destId="{3B3CBDB4-3DBE-434D-BD09-B39128600695}" srcOrd="15" destOrd="0" presId="urn:microsoft.com/office/officeart/2005/8/layout/target3"/>
    <dgm:cxn modelId="{614AC78E-AD6B-4D79-B182-61F64B0F0172}" type="presParOf" srcId="{10B7EF82-0041-4FD1-9DD7-63E9D4CBB50F}" destId="{5F8471B7-2DA5-4F1A-A0EF-AFAC61DB7221}" srcOrd="16" destOrd="0" presId="urn:microsoft.com/office/officeart/2005/8/layout/target3"/>
    <dgm:cxn modelId="{C1D83F1F-1FA1-416F-A753-BBD120C314F7}" type="presParOf" srcId="{10B7EF82-0041-4FD1-9DD7-63E9D4CBB50F}" destId="{2FF8447C-B8FE-4A32-8EFD-5FC4558E0B09}" srcOrd="17" destOrd="0" presId="urn:microsoft.com/office/officeart/2005/8/layout/target3"/>
    <dgm:cxn modelId="{2177EFAF-C2E7-405E-BC26-D40E59622CE8}" type="presParOf" srcId="{10B7EF82-0041-4FD1-9DD7-63E9D4CBB50F}" destId="{0E60216E-E189-4C25-9EBB-A14DD2F7CAD7}" srcOrd="18" destOrd="0" presId="urn:microsoft.com/office/officeart/2005/8/layout/target3"/>
    <dgm:cxn modelId="{86BC137A-933B-49AE-A027-70F9F86374B0}" type="presParOf" srcId="{10B7EF82-0041-4FD1-9DD7-63E9D4CBB50F}" destId="{6A9E844E-F00E-4FEE-830B-B1189C7C166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C47EEB-8AD9-4560-B360-B1F117D4A0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4FB90-DCB0-453F-8C72-BC223D17C9A7}">
      <dgm:prSet phldrT="[Text]" custT="1"/>
      <dgm:spPr>
        <a:xfrm>
          <a:off x="1828800" y="372533"/>
          <a:ext cx="4267200" cy="36576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Literature Review: </a:t>
          </a:r>
          <a:r>
            <a:rPr lang="en-GB" sz="1600" i="0" u="none" dirty="0">
              <a:latin typeface="+mn-lt"/>
            </a:rPr>
            <a:t>Dietary interventions </a:t>
          </a:r>
          <a:r>
            <a:rPr lang="en-GB" sz="1600" dirty="0">
              <a:latin typeface="+mn-lt"/>
            </a:rPr>
            <a:t>for CD induction of remission/relapse prevention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D6859BB5-9248-45AA-ABA5-6FAF4ADB8852}" type="parTrans" cxnId="{E2F3FE52-929B-4B86-8C13-6FAC8991A94B}">
      <dgm:prSet/>
      <dgm:spPr/>
      <dgm:t>
        <a:bodyPr/>
        <a:lstStyle/>
        <a:p>
          <a:endParaRPr lang="en-GB"/>
        </a:p>
      </dgm:t>
    </dgm:pt>
    <dgm:pt modelId="{D601A802-4737-4A3D-A873-BE11AC4F676A}" type="sibTrans" cxnId="{E2F3FE52-929B-4B86-8C13-6FAC8991A94B}">
      <dgm:prSet/>
      <dgm:spPr/>
      <dgm:t>
        <a:bodyPr/>
        <a:lstStyle/>
        <a:p>
          <a:endParaRPr lang="en-GB"/>
        </a:p>
      </dgm:t>
    </dgm:pt>
    <dgm:pt modelId="{01DC0030-E8C2-4168-ADF0-9085C2049EE0}">
      <dgm:prSet phldrT="[Text]" custT="1"/>
      <dgm:spPr>
        <a:xfrm>
          <a:off x="1828800" y="1149773"/>
          <a:ext cx="4267200" cy="269748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Perceptions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of families with children treated by exclusive enteral nutrition</a:t>
          </a:r>
          <a:endParaRPr lang="en-GB" sz="1600" b="1" dirty="0">
            <a:solidFill>
              <a:srgbClr val="FF0000"/>
            </a:solidFill>
            <a:latin typeface="+mn-lt"/>
            <a:ea typeface="+mn-ea"/>
            <a:cs typeface="Arial"/>
          </a:endParaRPr>
        </a:p>
      </dgm:t>
    </dgm:pt>
    <dgm:pt modelId="{8A4F513A-69EA-4326-B73B-3556BF7A38CE}" type="parTrans" cxnId="{AD111AB8-2A5B-4AD8-9EA7-DED6A8C4FA49}">
      <dgm:prSet/>
      <dgm:spPr/>
      <dgm:t>
        <a:bodyPr/>
        <a:lstStyle/>
        <a:p>
          <a:endParaRPr lang="en-GB"/>
        </a:p>
      </dgm:t>
    </dgm:pt>
    <dgm:pt modelId="{CE32EDBF-D305-4D23-AD79-86620FB72CC1}" type="sibTrans" cxnId="{AD111AB8-2A5B-4AD8-9EA7-DED6A8C4FA49}">
      <dgm:prSet/>
      <dgm:spPr/>
      <dgm:t>
        <a:bodyPr/>
        <a:lstStyle/>
        <a:p>
          <a:endParaRPr lang="en-GB"/>
        </a:p>
      </dgm:t>
    </dgm:pt>
    <dgm:pt modelId="{F05FBCF9-4D7B-4CB3-A24B-D8B0A2824778}">
      <dgm:prSet custT="1"/>
      <dgm:spPr>
        <a:xfrm>
          <a:off x="1828800" y="1927013"/>
          <a:ext cx="4267200" cy="173736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C598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Healthy Human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/>
            </a:rPr>
            <a:t> 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F3AC1ADA-43D3-4349-8AC7-7C99CF8E1AE2}" type="parTrans" cxnId="{57B162CB-5D0B-43B6-8EDE-E6FC836B6DC0}">
      <dgm:prSet/>
      <dgm:spPr/>
      <dgm:t>
        <a:bodyPr/>
        <a:lstStyle/>
        <a:p>
          <a:endParaRPr lang="en-GB"/>
        </a:p>
      </dgm:t>
    </dgm:pt>
    <dgm:pt modelId="{00E01E21-8658-4696-B07E-2EE1C9BA121E}" type="sibTrans" cxnId="{57B162CB-5D0B-43B6-8EDE-E6FC836B6DC0}">
      <dgm:prSet/>
      <dgm:spPr/>
      <dgm:t>
        <a:bodyPr/>
        <a:lstStyle/>
        <a:p>
          <a:endParaRPr lang="en-GB"/>
        </a:p>
      </dgm:t>
    </dgm:pt>
    <dgm:pt modelId="{623F6923-F89D-4F61-A5A6-26447DF7FF39}">
      <dgm:prSet custT="1"/>
      <dgm:spPr/>
      <dgm:t>
        <a:bodyPr/>
        <a:lstStyle/>
        <a:p>
          <a:r>
            <a:rPr lang="en-GB" sz="1600" b="1" dirty="0">
              <a:solidFill>
                <a:srgbClr val="FF0000"/>
              </a:solidFill>
              <a:latin typeface="+mn-lt"/>
            </a:rPr>
            <a:t>Open-label trial: </a:t>
          </a:r>
          <a:r>
            <a:rPr lang="en-GB" sz="1600" dirty="0">
              <a:latin typeface="+mn-lt"/>
            </a:rPr>
            <a:t>The Impact of CD-TREAT Diet on CD induction of remission</a:t>
          </a:r>
        </a:p>
      </dgm:t>
    </dgm:pt>
    <dgm:pt modelId="{C6BC211A-8CC7-4B71-8667-8401AF4384DC}" type="parTrans" cxnId="{5E26EA83-60A4-4BA1-A850-385A4B3CC3E4}">
      <dgm:prSet/>
      <dgm:spPr/>
      <dgm:t>
        <a:bodyPr/>
        <a:lstStyle/>
        <a:p>
          <a:endParaRPr lang="en-GB"/>
        </a:p>
      </dgm:t>
    </dgm:pt>
    <dgm:pt modelId="{2E5D4F22-6639-4987-9405-D666F4DEBDF5}" type="sibTrans" cxnId="{5E26EA83-60A4-4BA1-A850-385A4B3CC3E4}">
      <dgm:prSet/>
      <dgm:spPr/>
      <dgm:t>
        <a:bodyPr/>
        <a:lstStyle/>
        <a:p>
          <a:endParaRPr lang="en-GB"/>
        </a:p>
      </dgm:t>
    </dgm:pt>
    <dgm:pt modelId="{F7E7BB69-492B-44A3-A85E-FB944894B8B5}">
      <dgm:prSet custT="1"/>
      <dgm:spPr/>
      <dgm:t>
        <a:bodyPr/>
        <a:lstStyle/>
        <a:p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The Impact of CD-TREAT Diet and EEN on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Rat Colitis 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Gut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Bacteria</a:t>
          </a:r>
          <a:r>
            <a:rPr lang="en-GB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Arial"/>
            </a:rPr>
            <a:t> and </a:t>
          </a:r>
          <a:r>
            <a:rPr lang="en-GB" sz="1600" b="1" dirty="0">
              <a:solidFill>
                <a:srgbClr val="FF0000"/>
              </a:solidFill>
              <a:latin typeface="+mn-lt"/>
              <a:ea typeface="+mn-ea"/>
              <a:cs typeface="Arial"/>
            </a:rPr>
            <a:t>Inflammation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Arial"/>
          </a:endParaRPr>
        </a:p>
      </dgm:t>
    </dgm:pt>
    <dgm:pt modelId="{A46344FD-3A69-4333-8678-31C4020F5293}" type="parTrans" cxnId="{7A864AAA-4F90-4639-A386-08CB3161F6F4}">
      <dgm:prSet/>
      <dgm:spPr/>
      <dgm:t>
        <a:bodyPr/>
        <a:lstStyle/>
        <a:p>
          <a:endParaRPr lang="en-GB"/>
        </a:p>
      </dgm:t>
    </dgm:pt>
    <dgm:pt modelId="{416BA507-5228-4657-B14B-996983BC7564}" type="sibTrans" cxnId="{7A864AAA-4F90-4639-A386-08CB3161F6F4}">
      <dgm:prSet/>
      <dgm:spPr/>
      <dgm:t>
        <a:bodyPr/>
        <a:lstStyle/>
        <a:p>
          <a:endParaRPr lang="en-GB"/>
        </a:p>
      </dgm:t>
    </dgm:pt>
    <dgm:pt modelId="{10B7EF82-0041-4FD1-9DD7-63E9D4CBB50F}" type="pres">
      <dgm:prSet presAssocID="{A8C47EEB-8AD9-4560-B360-B1F117D4A0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2A729C-3913-46F8-9ABA-D70DDC15EAD8}" type="pres">
      <dgm:prSet presAssocID="{0124FB90-DCB0-453F-8C72-BC223D17C9A7}" presName="circle1" presStyleLbl="node1" presStyleIdx="0" presStyleCnt="5"/>
      <dgm:spPr>
        <a:xfrm>
          <a:off x="0" y="372533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7B6867D-A825-4D90-952C-DC22189F8F79}" type="pres">
      <dgm:prSet presAssocID="{0124FB90-DCB0-453F-8C72-BC223D17C9A7}" presName="space" presStyleCnt="0"/>
      <dgm:spPr/>
    </dgm:pt>
    <dgm:pt modelId="{C6017B31-8210-4737-9318-05427C319279}" type="pres">
      <dgm:prSet presAssocID="{0124FB90-DCB0-453F-8C72-BC223D17C9A7}" presName="rect1" presStyleLbl="alignAcc1" presStyleIdx="0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DFCC989-CCEC-4C4E-974A-68A592F43FE4}" type="pres">
      <dgm:prSet presAssocID="{01DC0030-E8C2-4168-ADF0-9085C2049EE0}" presName="vertSpace2" presStyleLbl="node1" presStyleIdx="0" presStyleCnt="5"/>
      <dgm:spPr/>
    </dgm:pt>
    <dgm:pt modelId="{EDBF77FB-3D60-41D7-BC35-A562E6D9F83E}" type="pres">
      <dgm:prSet presAssocID="{01DC0030-E8C2-4168-ADF0-9085C2049EE0}" presName="circle2" presStyleLbl="node1" presStyleIdx="1" presStyleCnt="5"/>
      <dgm:spPr>
        <a:xfrm>
          <a:off x="480059" y="1149773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6D51B28-053E-45B1-8E42-BBCD8FE86E6F}" type="pres">
      <dgm:prSet presAssocID="{01DC0030-E8C2-4168-ADF0-9085C2049EE0}" presName="rect2" presStyleLbl="alignAcc1" presStyleIdx="1" presStyleCnt="5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D268DF58-04BD-4E87-953F-D2888DE56478}" type="pres">
      <dgm:prSet presAssocID="{F05FBCF9-4D7B-4CB3-A24B-D8B0A2824778}" presName="vertSpace3" presStyleLbl="node1" presStyleIdx="1" presStyleCnt="5"/>
      <dgm:spPr/>
    </dgm:pt>
    <dgm:pt modelId="{9025126F-7ED6-485A-AEEF-16F7B096638A}" type="pres">
      <dgm:prSet presAssocID="{F05FBCF9-4D7B-4CB3-A24B-D8B0A2824778}" presName="circle3" presStyleLbl="node1" presStyleIdx="2" presStyleCnt="5"/>
      <dgm:spPr>
        <a:xfrm>
          <a:off x="960120" y="1927013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rgbClr val="1C598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DFBC8E-B260-470D-ACEC-2B4F902E87E6}" type="pres">
      <dgm:prSet presAssocID="{F05FBCF9-4D7B-4CB3-A24B-D8B0A2824778}" presName="rect3" presStyleLbl="alignAcc1" presStyleIdx="2" presStyleCnt="5" custLinFactNeighborX="578"/>
      <dgm:spPr>
        <a:prstGeom prst="rect">
          <a:avLst/>
        </a:prstGeom>
      </dgm:spPr>
      <dgm:t>
        <a:bodyPr/>
        <a:lstStyle/>
        <a:p>
          <a:endParaRPr lang="el-GR"/>
        </a:p>
      </dgm:t>
    </dgm:pt>
    <dgm:pt modelId="{84039043-368D-428A-927E-678A4A46AE0B}" type="pres">
      <dgm:prSet presAssocID="{F7E7BB69-492B-44A3-A85E-FB944894B8B5}" presName="vertSpace4" presStyleLbl="node1" presStyleIdx="2" presStyleCnt="5"/>
      <dgm:spPr/>
    </dgm:pt>
    <dgm:pt modelId="{C9ADCAE0-39C8-4A77-8779-291355A4A07C}" type="pres">
      <dgm:prSet presAssocID="{F7E7BB69-492B-44A3-A85E-FB944894B8B5}" presName="circle4" presStyleLbl="node1" presStyleIdx="3" presStyleCnt="5"/>
      <dgm:spPr/>
    </dgm:pt>
    <dgm:pt modelId="{9610B5DD-4679-4915-AE7E-0E76EE4C37D8}" type="pres">
      <dgm:prSet presAssocID="{F7E7BB69-492B-44A3-A85E-FB944894B8B5}" presName="rect4" presStyleLbl="alignAcc1" presStyleIdx="3" presStyleCnt="5"/>
      <dgm:spPr/>
      <dgm:t>
        <a:bodyPr/>
        <a:lstStyle/>
        <a:p>
          <a:endParaRPr lang="el-GR"/>
        </a:p>
      </dgm:t>
    </dgm:pt>
    <dgm:pt modelId="{80454432-BC00-49F0-973A-2EADB517046C}" type="pres">
      <dgm:prSet presAssocID="{623F6923-F89D-4F61-A5A6-26447DF7FF39}" presName="vertSpace5" presStyleLbl="node1" presStyleIdx="3" presStyleCnt="5"/>
      <dgm:spPr/>
    </dgm:pt>
    <dgm:pt modelId="{495876C0-6383-4DA2-8098-66A461273B0B}" type="pres">
      <dgm:prSet presAssocID="{623F6923-F89D-4F61-A5A6-26447DF7FF39}" presName="circle5" presStyleLbl="node1" presStyleIdx="4" presStyleCnt="5"/>
      <dgm:spPr/>
    </dgm:pt>
    <dgm:pt modelId="{227C25C3-4B77-410A-9D0F-5E5A701B6B47}" type="pres">
      <dgm:prSet presAssocID="{623F6923-F89D-4F61-A5A6-26447DF7FF39}" presName="rect5" presStyleLbl="alignAcc1" presStyleIdx="4" presStyleCnt="5"/>
      <dgm:spPr/>
      <dgm:t>
        <a:bodyPr/>
        <a:lstStyle/>
        <a:p>
          <a:endParaRPr lang="el-GR"/>
        </a:p>
      </dgm:t>
    </dgm:pt>
    <dgm:pt modelId="{3B3CBDB4-3DBE-434D-BD09-B39128600695}" type="pres">
      <dgm:prSet presAssocID="{0124FB90-DCB0-453F-8C72-BC223D17C9A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8471B7-2DA5-4F1A-A0EF-AFAC61DB7221}" type="pres">
      <dgm:prSet presAssocID="{01DC0030-E8C2-4168-ADF0-9085C2049EE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F8447C-B8FE-4A32-8EFD-5FC4558E0B09}" type="pres">
      <dgm:prSet presAssocID="{F05FBCF9-4D7B-4CB3-A24B-D8B0A282477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60216E-E189-4C25-9EBB-A14DD2F7CAD7}" type="pres">
      <dgm:prSet presAssocID="{F7E7BB69-492B-44A3-A85E-FB944894B8B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9E844E-F00E-4FEE-830B-B1189C7C166C}" type="pres">
      <dgm:prSet presAssocID="{623F6923-F89D-4F61-A5A6-26447DF7FF3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0127A2-38AD-42AC-A446-3E7FA9FA154A}" type="presOf" srcId="{623F6923-F89D-4F61-A5A6-26447DF7FF39}" destId="{6A9E844E-F00E-4FEE-830B-B1189C7C166C}" srcOrd="1" destOrd="0" presId="urn:microsoft.com/office/officeart/2005/8/layout/target3"/>
    <dgm:cxn modelId="{AA95A1A6-9F48-47F5-8279-E76C6F2F3E10}" type="presOf" srcId="{F05FBCF9-4D7B-4CB3-A24B-D8B0A2824778}" destId="{26DFBC8E-B260-470D-ACEC-2B4F902E87E6}" srcOrd="0" destOrd="0" presId="urn:microsoft.com/office/officeart/2005/8/layout/target3"/>
    <dgm:cxn modelId="{871BC0EA-3D5B-4502-8774-9B10211ADB3D}" type="presOf" srcId="{F05FBCF9-4D7B-4CB3-A24B-D8B0A2824778}" destId="{2FF8447C-B8FE-4A32-8EFD-5FC4558E0B09}" srcOrd="1" destOrd="0" presId="urn:microsoft.com/office/officeart/2005/8/layout/target3"/>
    <dgm:cxn modelId="{316F38E4-F5FA-450A-9A3B-73DFADD17B24}" type="presOf" srcId="{F7E7BB69-492B-44A3-A85E-FB944894B8B5}" destId="{0E60216E-E189-4C25-9EBB-A14DD2F7CAD7}" srcOrd="1" destOrd="0" presId="urn:microsoft.com/office/officeart/2005/8/layout/target3"/>
    <dgm:cxn modelId="{5A47ED29-D432-4ED6-98EA-E37F1CF4E77C}" type="presOf" srcId="{01DC0030-E8C2-4168-ADF0-9085C2049EE0}" destId="{46D51B28-053E-45B1-8E42-BBCD8FE86E6F}" srcOrd="0" destOrd="0" presId="urn:microsoft.com/office/officeart/2005/8/layout/target3"/>
    <dgm:cxn modelId="{F68F5706-7C27-4D04-A35F-F6A72A610DF2}" type="presOf" srcId="{F7E7BB69-492B-44A3-A85E-FB944894B8B5}" destId="{9610B5DD-4679-4915-AE7E-0E76EE4C37D8}" srcOrd="0" destOrd="0" presId="urn:microsoft.com/office/officeart/2005/8/layout/target3"/>
    <dgm:cxn modelId="{E34C03B8-F395-4F10-8FAE-8A680D5EBB92}" type="presOf" srcId="{0124FB90-DCB0-453F-8C72-BC223D17C9A7}" destId="{3B3CBDB4-3DBE-434D-BD09-B39128600695}" srcOrd="1" destOrd="0" presId="urn:microsoft.com/office/officeart/2005/8/layout/target3"/>
    <dgm:cxn modelId="{42ED3476-FA0F-4E66-A9B4-A4C6933A8409}" type="presOf" srcId="{0124FB90-DCB0-453F-8C72-BC223D17C9A7}" destId="{C6017B31-8210-4737-9318-05427C319279}" srcOrd="0" destOrd="0" presId="urn:microsoft.com/office/officeart/2005/8/layout/target3"/>
    <dgm:cxn modelId="{78AB66E6-5199-49B4-B212-3CBBE7C2CB71}" type="presOf" srcId="{A8C47EEB-8AD9-4560-B360-B1F117D4A0F1}" destId="{10B7EF82-0041-4FD1-9DD7-63E9D4CBB50F}" srcOrd="0" destOrd="0" presId="urn:microsoft.com/office/officeart/2005/8/layout/target3"/>
    <dgm:cxn modelId="{57B162CB-5D0B-43B6-8EDE-E6FC836B6DC0}" srcId="{A8C47EEB-8AD9-4560-B360-B1F117D4A0F1}" destId="{F05FBCF9-4D7B-4CB3-A24B-D8B0A2824778}" srcOrd="2" destOrd="0" parTransId="{F3AC1ADA-43D3-4349-8AC7-7C99CF8E1AE2}" sibTransId="{00E01E21-8658-4696-B07E-2EE1C9BA121E}"/>
    <dgm:cxn modelId="{BB14FA4D-EA48-4AF0-BB89-58478C827DA0}" type="presOf" srcId="{01DC0030-E8C2-4168-ADF0-9085C2049EE0}" destId="{5F8471B7-2DA5-4F1A-A0EF-AFAC61DB7221}" srcOrd="1" destOrd="0" presId="urn:microsoft.com/office/officeart/2005/8/layout/target3"/>
    <dgm:cxn modelId="{5E26EA83-60A4-4BA1-A850-385A4B3CC3E4}" srcId="{A8C47EEB-8AD9-4560-B360-B1F117D4A0F1}" destId="{623F6923-F89D-4F61-A5A6-26447DF7FF39}" srcOrd="4" destOrd="0" parTransId="{C6BC211A-8CC7-4B71-8667-8401AF4384DC}" sibTransId="{2E5D4F22-6639-4987-9405-D666F4DEBDF5}"/>
    <dgm:cxn modelId="{7A864AAA-4F90-4639-A386-08CB3161F6F4}" srcId="{A8C47EEB-8AD9-4560-B360-B1F117D4A0F1}" destId="{F7E7BB69-492B-44A3-A85E-FB944894B8B5}" srcOrd="3" destOrd="0" parTransId="{A46344FD-3A69-4333-8678-31C4020F5293}" sibTransId="{416BA507-5228-4657-B14B-996983BC7564}"/>
    <dgm:cxn modelId="{AD111AB8-2A5B-4AD8-9EA7-DED6A8C4FA49}" srcId="{A8C47EEB-8AD9-4560-B360-B1F117D4A0F1}" destId="{01DC0030-E8C2-4168-ADF0-9085C2049EE0}" srcOrd="1" destOrd="0" parTransId="{8A4F513A-69EA-4326-B73B-3556BF7A38CE}" sibTransId="{CE32EDBF-D305-4D23-AD79-86620FB72CC1}"/>
    <dgm:cxn modelId="{E2F3FE52-929B-4B86-8C13-6FAC8991A94B}" srcId="{A8C47EEB-8AD9-4560-B360-B1F117D4A0F1}" destId="{0124FB90-DCB0-453F-8C72-BC223D17C9A7}" srcOrd="0" destOrd="0" parTransId="{D6859BB5-9248-45AA-ABA5-6FAF4ADB8852}" sibTransId="{D601A802-4737-4A3D-A873-BE11AC4F676A}"/>
    <dgm:cxn modelId="{3500B555-6404-4342-A126-1998569A0818}" type="presOf" srcId="{623F6923-F89D-4F61-A5A6-26447DF7FF39}" destId="{227C25C3-4B77-410A-9D0F-5E5A701B6B47}" srcOrd="0" destOrd="0" presId="urn:microsoft.com/office/officeart/2005/8/layout/target3"/>
    <dgm:cxn modelId="{B45F9FCE-B18B-4BB7-8E1A-A7A49785AE73}" type="presParOf" srcId="{10B7EF82-0041-4FD1-9DD7-63E9D4CBB50F}" destId="{232A729C-3913-46F8-9ABA-D70DDC15EAD8}" srcOrd="0" destOrd="0" presId="urn:microsoft.com/office/officeart/2005/8/layout/target3"/>
    <dgm:cxn modelId="{AD8729FC-F95C-4B68-871B-E5A2A749C108}" type="presParOf" srcId="{10B7EF82-0041-4FD1-9DD7-63E9D4CBB50F}" destId="{47B6867D-A825-4D90-952C-DC22189F8F79}" srcOrd="1" destOrd="0" presId="urn:microsoft.com/office/officeart/2005/8/layout/target3"/>
    <dgm:cxn modelId="{E108D970-AB4E-40E3-9507-94F60CFDA1B2}" type="presParOf" srcId="{10B7EF82-0041-4FD1-9DD7-63E9D4CBB50F}" destId="{C6017B31-8210-4737-9318-05427C319279}" srcOrd="2" destOrd="0" presId="urn:microsoft.com/office/officeart/2005/8/layout/target3"/>
    <dgm:cxn modelId="{E84D468F-6786-4F4F-99CE-673612FA0D21}" type="presParOf" srcId="{10B7EF82-0041-4FD1-9DD7-63E9D4CBB50F}" destId="{8DFCC989-CCEC-4C4E-974A-68A592F43FE4}" srcOrd="3" destOrd="0" presId="urn:microsoft.com/office/officeart/2005/8/layout/target3"/>
    <dgm:cxn modelId="{EF902B3E-9E5E-40B5-AF81-D5AAC5B3A736}" type="presParOf" srcId="{10B7EF82-0041-4FD1-9DD7-63E9D4CBB50F}" destId="{EDBF77FB-3D60-41D7-BC35-A562E6D9F83E}" srcOrd="4" destOrd="0" presId="urn:microsoft.com/office/officeart/2005/8/layout/target3"/>
    <dgm:cxn modelId="{892C5A71-6EFB-4907-92EE-67826DAA7FD0}" type="presParOf" srcId="{10B7EF82-0041-4FD1-9DD7-63E9D4CBB50F}" destId="{46D51B28-053E-45B1-8E42-BBCD8FE86E6F}" srcOrd="5" destOrd="0" presId="urn:microsoft.com/office/officeart/2005/8/layout/target3"/>
    <dgm:cxn modelId="{F6042BCC-788A-4219-B14A-B4EAA113CAF8}" type="presParOf" srcId="{10B7EF82-0041-4FD1-9DD7-63E9D4CBB50F}" destId="{D268DF58-04BD-4E87-953F-D2888DE56478}" srcOrd="6" destOrd="0" presId="urn:microsoft.com/office/officeart/2005/8/layout/target3"/>
    <dgm:cxn modelId="{C45D56BA-6E3E-40A3-B7D6-C95AEFC46821}" type="presParOf" srcId="{10B7EF82-0041-4FD1-9DD7-63E9D4CBB50F}" destId="{9025126F-7ED6-485A-AEEF-16F7B096638A}" srcOrd="7" destOrd="0" presId="urn:microsoft.com/office/officeart/2005/8/layout/target3"/>
    <dgm:cxn modelId="{80CA328C-6C53-423C-8324-70356702EE42}" type="presParOf" srcId="{10B7EF82-0041-4FD1-9DD7-63E9D4CBB50F}" destId="{26DFBC8E-B260-470D-ACEC-2B4F902E87E6}" srcOrd="8" destOrd="0" presId="urn:microsoft.com/office/officeart/2005/8/layout/target3"/>
    <dgm:cxn modelId="{572430F3-493A-4278-8281-6E6A94EDD218}" type="presParOf" srcId="{10B7EF82-0041-4FD1-9DD7-63E9D4CBB50F}" destId="{84039043-368D-428A-927E-678A4A46AE0B}" srcOrd="9" destOrd="0" presId="urn:microsoft.com/office/officeart/2005/8/layout/target3"/>
    <dgm:cxn modelId="{89ADC9B7-04AB-44AD-86AE-9B25EB007126}" type="presParOf" srcId="{10B7EF82-0041-4FD1-9DD7-63E9D4CBB50F}" destId="{C9ADCAE0-39C8-4A77-8779-291355A4A07C}" srcOrd="10" destOrd="0" presId="urn:microsoft.com/office/officeart/2005/8/layout/target3"/>
    <dgm:cxn modelId="{D8CD9BD9-1F91-42A7-9ACC-D99482D6FD2C}" type="presParOf" srcId="{10B7EF82-0041-4FD1-9DD7-63E9D4CBB50F}" destId="{9610B5DD-4679-4915-AE7E-0E76EE4C37D8}" srcOrd="11" destOrd="0" presId="urn:microsoft.com/office/officeart/2005/8/layout/target3"/>
    <dgm:cxn modelId="{3D4876E4-47D9-4CDB-85B6-9C480F02A530}" type="presParOf" srcId="{10B7EF82-0041-4FD1-9DD7-63E9D4CBB50F}" destId="{80454432-BC00-49F0-973A-2EADB517046C}" srcOrd="12" destOrd="0" presId="urn:microsoft.com/office/officeart/2005/8/layout/target3"/>
    <dgm:cxn modelId="{46190EE8-CD82-4604-A9DF-C6FEECBBCC9B}" type="presParOf" srcId="{10B7EF82-0041-4FD1-9DD7-63E9D4CBB50F}" destId="{495876C0-6383-4DA2-8098-66A461273B0B}" srcOrd="13" destOrd="0" presId="urn:microsoft.com/office/officeart/2005/8/layout/target3"/>
    <dgm:cxn modelId="{46ECC068-D320-4F62-8EE6-6682539580B6}" type="presParOf" srcId="{10B7EF82-0041-4FD1-9DD7-63E9D4CBB50F}" destId="{227C25C3-4B77-410A-9D0F-5E5A701B6B47}" srcOrd="14" destOrd="0" presId="urn:microsoft.com/office/officeart/2005/8/layout/target3"/>
    <dgm:cxn modelId="{158C5113-C349-483A-BEA5-01EA2CB5DEBD}" type="presParOf" srcId="{10B7EF82-0041-4FD1-9DD7-63E9D4CBB50F}" destId="{3B3CBDB4-3DBE-434D-BD09-B39128600695}" srcOrd="15" destOrd="0" presId="urn:microsoft.com/office/officeart/2005/8/layout/target3"/>
    <dgm:cxn modelId="{C13AC06C-C78A-4614-A852-67FC47B5E7C3}" type="presParOf" srcId="{10B7EF82-0041-4FD1-9DD7-63E9D4CBB50F}" destId="{5F8471B7-2DA5-4F1A-A0EF-AFAC61DB7221}" srcOrd="16" destOrd="0" presId="urn:microsoft.com/office/officeart/2005/8/layout/target3"/>
    <dgm:cxn modelId="{4CFACC4A-B933-4711-B1D2-DE5559D75133}" type="presParOf" srcId="{10B7EF82-0041-4FD1-9DD7-63E9D4CBB50F}" destId="{2FF8447C-B8FE-4A32-8EFD-5FC4558E0B09}" srcOrd="17" destOrd="0" presId="urn:microsoft.com/office/officeart/2005/8/layout/target3"/>
    <dgm:cxn modelId="{2BA6715F-F294-4174-AD44-2FFDDB06C4E7}" type="presParOf" srcId="{10B7EF82-0041-4FD1-9DD7-63E9D4CBB50F}" destId="{0E60216E-E189-4C25-9EBB-A14DD2F7CAD7}" srcOrd="18" destOrd="0" presId="urn:microsoft.com/office/officeart/2005/8/layout/target3"/>
    <dgm:cxn modelId="{FB46BE0B-D50C-4120-83E2-6E9CBC790D26}" type="presParOf" srcId="{10B7EF82-0041-4FD1-9DD7-63E9D4CBB50F}" destId="{6A9E844E-F00E-4FEE-830B-B1189C7C166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960C3D-629A-4297-B380-E46264914E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88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60C3D-629A-4297-B380-E46264914E6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6784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14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026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84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656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 cstate="print"/>
          <a:srcRect t="2911" r="681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6" name="Picture 8" descr="UoG_keylin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49263" y="1927225"/>
            <a:ext cx="5859462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0021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033713"/>
            <a:ext cx="5859462" cy="973137"/>
          </a:xfrm>
        </p:spPr>
        <p:txBody>
          <a:bodyPr/>
          <a:lstStyle>
            <a:lvl1pPr>
              <a:buNone/>
              <a:defRPr sz="3600" b="0">
                <a:solidFill>
                  <a:srgbClr val="00213B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AB92C-87AA-4CC4-9089-2A6CCA9422D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6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B0CB4-342C-4319-A165-68826A6BDD9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47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225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769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926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278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862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0994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846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286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93700" y="2501900"/>
            <a:ext cx="9080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>Body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612900"/>
            <a:ext cx="6934200" cy="673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46A1AE-A3EC-49F0-90FA-C2285133C0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1298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0684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650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06C05-E6F3-444A-BF04-02A07A7D6F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AB92C-87AA-4CC4-9089-2A6CCA9422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 cstate="print"/>
          <a:srcRect t="2911" r="681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12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 pitchFamily="-106" charset="0"/>
              <a:cs typeface="Arial"/>
            </a:endParaRPr>
          </a:p>
        </p:txBody>
      </p:sp>
      <p:pic>
        <p:nvPicPr>
          <p:cNvPr id="6" name="Picture 8" descr="UoG_keylin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7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49263" y="1927537"/>
            <a:ext cx="5859462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0021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033715"/>
            <a:ext cx="5859462" cy="973137"/>
          </a:xfrm>
        </p:spPr>
        <p:txBody>
          <a:bodyPr/>
          <a:lstStyle>
            <a:lvl1pPr>
              <a:buNone/>
              <a:defRPr sz="3600" b="0">
                <a:solidFill>
                  <a:srgbClr val="00213B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972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93700" y="2501900"/>
            <a:ext cx="9080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 pitchFamily="-106" charset="0"/>
                <a:cs typeface="Arial"/>
              </a:rPr>
              <a:t>Body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73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612900"/>
            <a:ext cx="6934200" cy="673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46A1AE-A3EC-49F0-90FA-C2285133C02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3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06C05-E6F3-444A-BF04-02A07A7D6F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8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2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81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0DB0CB4-342C-4319-A165-68826A6BDD9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UoG_keyline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0" r:id="rId3"/>
    <p:sldLayoutId id="2147483741" r:id="rId4"/>
    <p:sldLayoutId id="2147483742" r:id="rId5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pitchFamily="-105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rgbClr val="00213B"/>
          </a:solidFill>
          <a:latin typeface="+mn-lt"/>
          <a:ea typeface="Arial" pitchFamily="-105" charset="0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pitchFamily="-105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-106" charset="2"/>
        <a:buChar char="l"/>
        <a:defRPr sz="2400">
          <a:solidFill>
            <a:schemeClr val="tx1"/>
          </a:solidFill>
          <a:latin typeface="+mn-lt"/>
          <a:ea typeface="Arial" pitchFamily="-105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312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622425"/>
            <a:ext cx="9348788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832" y="6570975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0DB0CB4-342C-4319-A165-68826A6BDD9A}" type="slidenum">
              <a:rPr lang="en-GB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9" name="Picture 5" descr="UoG_keyline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57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24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pitchFamily="-105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rgbClr val="00213B"/>
          </a:solidFill>
          <a:latin typeface="+mn-lt"/>
          <a:ea typeface="Arial" pitchFamily="-105" charset="0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pitchFamily="-105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-106" charset="2"/>
        <a:buChar char="l"/>
        <a:defRPr sz="2400">
          <a:solidFill>
            <a:schemeClr val="tx1"/>
          </a:solidFill>
          <a:latin typeface="+mn-lt"/>
          <a:ea typeface="Arial" pitchFamily="-105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E367-0E64-42B8-BA83-002EC0B28AD5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0E7C-A04C-441B-8130-CC8F11437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169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1.jpeg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google.gr/url?sa=i&amp;rct=j&amp;q=&amp;esrc=s&amp;source=images&amp;cd=&amp;cad=rja&amp;uact=8&amp;ved=0ahUKEwj6zKD9-sTKAhVH0RQKHflOBvQQjRwIBw&amp;url=http://spoonfulofparadise.com/homemade-fermented-sauerkraut/&amp;bvm=bv.112454388,d.d24&amp;psig=AFQjCNGMIhb0cTVs-2j1C2MPXr3TKafPvQ&amp;ust=1453811165951817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5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jpe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 txBox="1">
            <a:spLocks/>
          </p:cNvSpPr>
          <p:nvPr/>
        </p:nvSpPr>
        <p:spPr bwMode="auto">
          <a:xfrm>
            <a:off x="-39555" y="1340768"/>
            <a:ext cx="787887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0" indent="0" algn="just"/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/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Career pathways and research at Human Nutrition</a:t>
            </a:r>
          </a:p>
          <a:p>
            <a:pPr marL="0" indent="0" algn="just"/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/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rohn’s </a:t>
            </a: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isease </a:t>
            </a:r>
            <a:r>
              <a:rPr lang="en-GB" sz="1800" b="1" dirty="0" err="1">
                <a:solidFill>
                  <a:srgbClr val="000000"/>
                </a:solidFill>
                <a:cs typeface="Times New Roman" pitchFamily="18" charset="0"/>
              </a:rPr>
              <a:t>TR</a:t>
            </a:r>
            <a:r>
              <a:rPr lang="en-GB" sz="1800" dirty="0" err="1">
                <a:solidFill>
                  <a:srgbClr val="000000"/>
                </a:solidFill>
                <a:cs typeface="Times New Roman" pitchFamily="18" charset="0"/>
              </a:rPr>
              <a:t>eatment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-with-</a:t>
            </a:r>
            <a:r>
              <a:rPr lang="en-GB" sz="1800" b="1" dirty="0" err="1">
                <a:solidFill>
                  <a:srgbClr val="000000"/>
                </a:solidFill>
                <a:cs typeface="Times New Roman" pitchFamily="18" charset="0"/>
              </a:rPr>
              <a:t>EAT</a:t>
            </a:r>
            <a:r>
              <a:rPr lang="en-GB" sz="1800" dirty="0" err="1">
                <a:solidFill>
                  <a:srgbClr val="000000"/>
                </a:solidFill>
                <a:cs typeface="Times New Roman" pitchFamily="18" charset="0"/>
              </a:rPr>
              <a:t>ing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CD-TREAT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) diet</a:t>
            </a:r>
          </a:p>
          <a:p>
            <a:pPr marL="0" indent="0" algn="just"/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Dr Vaios Svolos</a:t>
            </a:r>
            <a:endParaRPr lang="el-GR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BSc, MSc (Med Sci), PhD</a:t>
            </a:r>
          </a:p>
          <a:p>
            <a:pPr marL="0" indent="0"/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Post Doctoral Research Associate</a:t>
            </a:r>
          </a:p>
          <a:p>
            <a:pPr marL="0" indent="0"/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Email: Vaios.Svolos@glasgow.ac.uk</a:t>
            </a:r>
          </a:p>
        </p:txBody>
      </p:sp>
    </p:spTree>
    <p:extLst>
      <p:ext uri="{BB962C8B-B14F-4D97-AF65-F5344CB8AC3E}">
        <p14:creationId xmlns:p14="http://schemas.microsoft.com/office/powerpoint/2010/main" xmlns="" val="41766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 txBox="1">
            <a:spLocks noChangeArrowheads="1"/>
          </p:cNvSpPr>
          <p:nvPr/>
        </p:nvSpPr>
        <p:spPr bwMode="auto">
          <a:xfrm>
            <a:off x="404813" y="1724026"/>
            <a:ext cx="9082087" cy="46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400" b="1" dirty="0">
                <a:solidFill>
                  <a:srgbClr val="00213B"/>
                </a:solidFill>
              </a:rPr>
              <a:t>My MSc experience!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 </a:t>
            </a:r>
            <a:r>
              <a:rPr lang="en-GB" sz="2400" b="1" dirty="0">
                <a:solidFill>
                  <a:srgbClr val="00213B"/>
                </a:solidFill>
              </a:rPr>
              <a:t>Get the chance to be taught and interact with important scientists and clinicians.</a:t>
            </a: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 </a:t>
            </a:r>
            <a:r>
              <a:rPr lang="en-GB" sz="2400" b="1" dirty="0">
                <a:solidFill>
                  <a:srgbClr val="00213B"/>
                </a:solidFill>
              </a:rPr>
              <a:t>Ask every question coming to your mind. Interaction with the people lecturing is the best way to learn.</a:t>
            </a: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 </a:t>
            </a:r>
            <a:r>
              <a:rPr lang="en-GB" sz="2400" b="1" dirty="0">
                <a:solidFill>
                  <a:srgbClr val="00213B"/>
                </a:solidFill>
              </a:rPr>
              <a:t>Interact with other cultures and nationalities</a:t>
            </a:r>
            <a:endParaRPr lang="el-GR" sz="2400" b="1" dirty="0">
              <a:solidFill>
                <a:srgbClr val="00213B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400" b="1" dirty="0">
                <a:solidFill>
                  <a:srgbClr val="00213B"/>
                </a:solidFill>
              </a:rPr>
              <a:t>(improve your English).</a:t>
            </a: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 </a:t>
            </a:r>
            <a:r>
              <a:rPr lang="en-GB" sz="2400" b="1" dirty="0">
                <a:solidFill>
                  <a:srgbClr val="00213B"/>
                </a:solidFill>
              </a:rPr>
              <a:t>Form study groups with your classmates.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400" b="1" dirty="0">
                <a:solidFill>
                  <a:srgbClr val="00213B"/>
                </a:solidFill>
              </a:rPr>
              <a:t> </a:t>
            </a:r>
          </a:p>
          <a:p>
            <a:pPr marL="1588" lvl="1" eaLnBrk="0" hangingPunct="0">
              <a:lnSpc>
                <a:spcPct val="90000"/>
              </a:lnSpc>
              <a:spcBef>
                <a:spcPct val="30000"/>
              </a:spcBef>
            </a:pPr>
            <a:endParaRPr lang="en-GB" sz="1600" dirty="0">
              <a:solidFill>
                <a:srgbClr val="00213B"/>
              </a:solidFill>
            </a:endParaRPr>
          </a:p>
          <a:p>
            <a:pPr marL="523875" lvl="4" indent="-1762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</a:pPr>
            <a:endParaRPr lang="en-GB" sz="1800" dirty="0"/>
          </a:p>
        </p:txBody>
      </p:sp>
      <p:pic>
        <p:nvPicPr>
          <p:cNvPr id="4" name="3 - Εικόνα" descr="Study-Group.jpg"/>
          <p:cNvPicPr>
            <a:picLocks noChangeAspect="1"/>
          </p:cNvPicPr>
          <p:nvPr/>
        </p:nvPicPr>
        <p:blipFill>
          <a:blip r:embed="rId3" cstate="print"/>
          <a:srcRect b="22380"/>
          <a:stretch>
            <a:fillRect/>
          </a:stretch>
        </p:blipFill>
        <p:spPr>
          <a:xfrm>
            <a:off x="6699380" y="5665661"/>
            <a:ext cx="3206620" cy="1192339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A91796-2C4D-441F-84F2-905FCACF9345}"/>
              </a:ext>
            </a:extLst>
          </p:cNvPr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2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 txBox="1">
            <a:spLocks noChangeArrowheads="1"/>
          </p:cNvSpPr>
          <p:nvPr/>
        </p:nvSpPr>
        <p:spPr bwMode="auto">
          <a:xfrm>
            <a:off x="404813" y="1724026"/>
            <a:ext cx="9082087" cy="46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400" b="1" dirty="0">
                <a:solidFill>
                  <a:srgbClr val="00213B"/>
                </a:solidFill>
              </a:rPr>
              <a:t>My MSc experience!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 </a:t>
            </a:r>
            <a:r>
              <a:rPr lang="en-GB" sz="2400" b="1" dirty="0">
                <a:solidFill>
                  <a:srgbClr val="00213B"/>
                </a:solidFill>
              </a:rPr>
              <a:t>Stick to your deadlines!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 </a:t>
            </a:r>
            <a:r>
              <a:rPr lang="en-GB" sz="2400" b="1" dirty="0">
                <a:solidFill>
                  <a:srgbClr val="00213B"/>
                </a:solidFill>
              </a:rPr>
              <a:t>Try to study throughout the academic year/Do NOT postpone studying for your exam period.</a:t>
            </a: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 </a:t>
            </a:r>
            <a:r>
              <a:rPr lang="en-GB" sz="2400" b="1" dirty="0">
                <a:solidFill>
                  <a:srgbClr val="00213B"/>
                </a:solidFill>
              </a:rPr>
              <a:t>Exam period will be stressful, so try to be prepared for that.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400" b="1" dirty="0">
                <a:solidFill>
                  <a:srgbClr val="00213B"/>
                </a:solidFill>
              </a:rPr>
              <a:t> </a:t>
            </a:r>
          </a:p>
          <a:p>
            <a:pPr marL="1588" lvl="1" eaLnBrk="0" hangingPunct="0">
              <a:lnSpc>
                <a:spcPct val="90000"/>
              </a:lnSpc>
              <a:spcBef>
                <a:spcPct val="30000"/>
              </a:spcBef>
            </a:pPr>
            <a:endParaRPr lang="en-GB" sz="1600" dirty="0">
              <a:solidFill>
                <a:srgbClr val="00213B"/>
              </a:solidFill>
            </a:endParaRPr>
          </a:p>
          <a:p>
            <a:pPr marL="523875" lvl="4" indent="-1762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</a:pPr>
            <a:endParaRPr lang="en-GB" sz="18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B37A37B-E758-493E-B384-E57F595AFC71}"/>
              </a:ext>
            </a:extLst>
          </p:cNvPr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2639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434381" y="1562522"/>
            <a:ext cx="9368838" cy="46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800" b="1" i="1" dirty="0">
                <a:solidFill>
                  <a:srgbClr val="00213B"/>
                </a:solidFill>
              </a:rPr>
              <a:t>After MSc completion…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Job hunting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Volunteering for research projects to gain more skills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Sort term research post within the Human Nutrition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During this period: intense search for a PhD opportunity &amp; funding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  <a:sym typeface="Wingdings" panose="05000000000000000000" pitchFamily="2" charset="2"/>
              </a:rPr>
              <a:t>Joined application for PhD scholarship with my supervisor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  <a:sym typeface="Wingdings" panose="05000000000000000000" pitchFamily="2" charset="2"/>
              </a:rPr>
              <a:t>Received funding from the local paediatric hospital charity</a:t>
            </a:r>
            <a:endParaRPr lang="en-GB" sz="2400" b="1" dirty="0">
              <a:solidFill>
                <a:srgbClr val="00213B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ct val="30000"/>
              </a:spcBef>
            </a:pPr>
            <a:endParaRPr lang="en-GB" sz="2800" b="1" dirty="0">
              <a:solidFill>
                <a:srgbClr val="00213B"/>
              </a:solidFill>
            </a:endParaRPr>
          </a:p>
        </p:txBody>
      </p:sp>
      <p:sp>
        <p:nvSpPr>
          <p:cNvPr id="12290" name="AutoShape 2" descr="data:image/jpeg;base64,/9j/4AAQSkZJRgABAQAAAQABAAD/2wCEAAkGBxQTEhUUEhAUEhQVFBcXFBYUFBQVFRUWFRYWGBQUFRQYHCggGBolGxcVITEhJSksLi4uFx8zODMsNygtLisBCgoKDg0OGhAQGiwkHxwsLCwvLCwsLCwvLCwsLCwsLCwsLCwsLCwsLCwsLCwsLCwsLDcsLCwsLCwsLCwsLCwsN//AABEIANMA0wMBIgACEQEDEQH/xAAcAAABBQEBAQAAAAAAAAAAAAAAAwQFBgcCAQj/xABKEAABAwEEBAcMCAQGAgMAAAABAAIDEQQFEiEGMUFREyI0YXGR0QcUFVJUc4GDk6GysyMyQmKxwdLwFlNy4YKSoqPC8SQzCBdk/8QAGQEBAAMBAQAAAAAAAAAAAAAAAAEDBAIF/8QAIxEBAAICAgICAwEBAAAAAAAAAAECETEDEiFRMkETFCIEQv/aAAwDAQACEQMRAD8A1G5rqgNnhJs8JJhjJJiYSSWNqSaJ54Is/k0Pso+xFycmg8zH8DU9XSqIMvBFn8mh9lH2I8EWfyaH2UfYnqETgy8EWfyaH2UfYjwRZ/JofZR9ieoQwZeCLP5ND7KPsR4Is/k0Pso+xPUIjBl4Is/k0Pso+xHgiz+TQ+yj7E9Qhgy8EWfyaH2UfYjwRZ/JofZR9ieoQwZeCLP5ND7KPsR4Is/k0Pso+xPUInBl4Is/k0Pso+xHgiz+TQ+yj7E9Qhgy8EWfyaH2UfYjwRZ/JofZR9ieoQwZeCLP5ND7KPsR4Is/k0Pso+xPUIjBl4Is/k0Pso+xHgiz+TQ+yj7E9QicGXgiz+TQ+yj7EeCLP5ND7KPsT1CGDLwRZ/JofZR9iPBFn8mh9lH2J6hDDKNMbLG22ShsbGgYKANaAPo2HUAvUrpry2X1fymIVkaZ520S5OTQeZj+BqeplcnJoPMx/A1PVW0QEIQgEIQgayzkEgJPvl2/3InGZSRC5d4Kd8u3rzvl2/3JOiEMFO+Xb/cjvl2/3JOi8ohh3w7vGKOHd4xXFEIO+Hd4xXnDO8YrleIYd8M7xivOGd4xXNEUQemV3jHrT6xHi5naUwontg+qen8gpRJyhCFLkIQhAIQhBl2mvLZfV/KYhGmvLZfV/KYhWRpnnbRLk5NB5mP4Gp6mVycmg8zH8DU9VbRAQhCAQhCBlNrKSKWmGZSRXLtyheqJ0up3ja6+TTfLciUrReLN+4NaHvsEmN7nBloLWYiThHBxnCK6hU6udaDeFtjhjdJLI2ONoq5zjQD97kC9F4sptPdvgEuFljkfEDThOEa155xEW6ulwWi3Ff1ntcYks8zZAQCQCMba7Ht1tKCRQkLwtscMbpZXiONgq5zjQALM7x7s0fCcHY7FJaSTQEuwYv6WBrnH00Qamiizaz90+aOht10WmzRGlZQHlran7TXMFOuvMtCsNsjmjbJE8SRvFWuaaghAunth+qen8gmaeWLUen8khzJwhCF05CEIQCEIQZdpry2X1fymIRpry2X1fymIVkaZ520S5OTQeZj+BqeplcnJoPMx/A1PVW0QEIQgEIQgaTaykUtNrKSXKx4q/p/Lhu22H/8AO8dYp+asCpvdftXB3VaPvYGf5nhBFdweDDdrj49oe7qbG3/iqbpdNJfd6ts1leeAi4uLMxtwk8LNTbroN9BvVhsNsdYdGQ9po+Rjg0jWDaHmh6QCpPuJ6PiCxcOR9JaTirujaaMaPe708yCx3VoVYbPG1jLLE6gALnsa5ziPtOJ2qt6e6IRwwOttgZ3rabMDJWLih7Rm9rmjI5CvoWiqG00nDLBa3HULNKPS5jmj3kIIewPgvq7GmdpwvH0ga6hZLGcy09Oeewqj/wDx9grJbJBk0NjaN/Gc8j3BSXcec6O5rW85APtD29DbOzMekFZ/oS29HQTsu2N+CRzRK9mFrqtBo0PcRTJ2zPMINV7q+mkNms0tla4SWiaN0eAGvBteMLnP3GhNBrT3uR3PLZruY2aoc97pAw62NeG4W02ai6m9xWbaHQQXdPjvawWhspfxJ5BjhaddaAULq7au9C3ax2xkrGyRPbIxwq1zTUEcxQLp3YtR6U0TqxbfR+aQidHKEIXTgIQhAIQhBl2mvLZfV/KYhGmvLZfV/KYhWRpnnbRLk5NB5mP4Gp6mVycmg8zH8DU9VbRAQhCAQhNLwtojbvdsH5nmUTMRGZdVrNpxDyfWVUO6bek1mu+WWzOLJGllHAAloLgHGh5k/bfZr9JTPaPzCVvWyMtVnlhceLLG5pI2VGTvQaH0Lit4tpbfjtTZLQy83Wmw2eaRwc98YLyBQYtRy2Kid368aWez2dtcUspeQM6tjFKU53PbToKR7nekQu0SXfeTu93RvLoXuDuDe1xq4NdTMYqkHbiI2JldQN9Xz3yGnvSyFuEkUDsBJjHS53GpuGa6cLH3Q9H3eAxCxtXWeOJxAzyjA4TVuzPoUx3LLxZNdlnwEExMETxta9msEbMqHoKtRz51Qbd3PHxTOnuu1mxPf/7Ii3FC/aKD7O3YdeVEGgLIu61pZ3wW3ZYvppJHgTFhrmDlECNZrm47KdNH9t0Xvu0AslvOOKM5O4MEEj/CAfeFYdCdALNd1XMrLMRR0rwAQNoY0fUHWedBzBcXeVyy2cEFzbHOXkai90by4j0lQPcBH/gTb++3fKhp+a0G+MPe82M0ZwMmIgVo3A7EaDXksR7l2nVmu+yTNnL3PdNiZGxtSRgaCcRo0at+xBuloha9pY9oexwo5rgCCNxBWTWu1NuO82RwPxWS1kOks9amEl2DG0bN43gEbAU5dpde9vysF397RnLhpczQ1o4OcAOoOpvT3RnubiGbvy3z99WgHGK1wMcMw4k5vI2agOpBpNU5sW30KmW/SHAaN1n6u0n0LywXzKx+IkmusE5dXYqfz1y0/qckxmV+Qo+772jl24XeKfy3qQV8TE6ZLVms4kIQhS5CEIQZdpry2X1fymIRpry2X1fymIVkaZ520S5OTQeZj+BqeplcnJoPMx/A1PVW0QEIXjhkUENeF/BtRG3ERtOr0DaqzbrVPIatAFdZcan0AJW8mFp169gUeYZCDSRwG+jexYL3m23scXFWmoKOcWj6ShBNMhSm6ueadXXaODkwE8V31eZNorPxMEjsWKozABBpUdKc3VY8Tg52ZYMPanFnt4dc3XpOU/aLJHKAJI2SAag9rXAdFRklLNZ2RtwxsaxvisaGjqCpx0zMNotTJ2VhhtFmiD20HBttDXfSSknNoc2lRvSEWm0ggtVtc2tnxiGwRBvHneCW48QqaOdqFNQK2vJX1erI+6JpXaWshswtEdmtUcPfFpMbi1uNoqyzsqSSTmaV2Depu/dNTFabsdjLbPNC6W0YAC2jwxrXPNOKxric+dBoQQq7bb1k8JR2QOHBS2OSQ0HHDg/CHNfsyPuVV0V0XglttvjtXCWvvaSEROtEjpHAPY5zjsGsbBsQabRR0NxWZjy9lmha854hG2td4yyWe6JX1LbJXsdessYE8jIYoYGEmJn1HPlc1wFQDs2a81IWO5GWi9LeyeSYvjED4HNmkYY2va6uHCQBmAdW9BoD3bSfSe1ROkD3YAG7TnmqNet+STXJasbi8tnfZRLkOGYJWtbJllmDQ0yqCrLfwkjayKNtQ1rWNOwUAFT0Kvln+Wj/AC1zyQYQMFTgaC7U55+zzf2XNpe1rqF4B6cz1JtPaXhwggFXfacdTQftO517HdLA7jGrqZknM89NixQ9WYLNmbWgdU7gVYLgtknCNGJxbUAhxOrmUN3u1o4tBvNKVP59KmNHX8Yf1Ci7pPlRyRE1lc0IQvQeKEIQgy7TXlsvq/lMQjTXlsvq/lMQrI0zztolycmg8zH8DU9TK5OTQeZj+BqeqtogLw6l6uZDkeg/goTCoW1gc7XSgooG/wCd8bWiIHE51A80LQMiajnAU7bTmVG2+ISRuB+zRw6WrzrQ9vjnEubI/hQ2hq5pqSMxq3+lWKw2fC2iYXBCOCY4CgLQetTbGrVx0isMH+jl7Tj0ybTi0iK03jZw0Okt0NjZC0/aeXuZVvOMSXuqN77dd93zxYPB7ZZXAD6ObBhEEzOsnmNVoNv0ds81ohtMkeKaCvBuqRSuwjU6hJIrqUpwYrioMQFAaCoB1gHcrmZRu59djbTZrRap4wZLdJITiaC5kWbI2A8zan0qF0RsBmdY2zQmRkdntl32gNBcxro3igedgc2tCtWXkcYbXC0CpqaACpOsmm1Bnuj1yWuG9YhM0yQQWOSGG0ZnGzhA5jZN0gBpz0qpa4Bgva8mePHZZR0YZGn8VblyIxXFhGKlCaCpA1CuuiDONAr57ysjLE+zWmW0xSSh8ccDyKGVxa8vdRoaQQQSaLy+7qts16Whtna6CG0WWFk1oIPEaK4mxHUZNbcjlzLS6rwoKtfOiLHXeLFZ6RtbweDFn9R4cS7eTmekqbvGycIKVpnklLbYhJgq97MD2vGBxbiwmuF29p2hOKKJjKa2ms5hSPBpjLmxtcXOcSXHqqSmN+3E50JLyScloZYoPS6QR2dzjqDm16Cc1VPHFYmWv9m17REoG5I3RwsDzjP3t2wdSmbufxxsB9yjXSfRtO8daGXmyMjECTXIAEkncAs1WuzSAhRdxW98rfpIeCp9UF2IkbyAOL0VKlF6LxZjE4CEIRDLtNeWy+r+UxCNNeWy+r+UxCsjTPO2iXJyaDzMfwNT1Mrk5NB5mP4Gp6q2iAmd4W5kbHYntBDTkSAT0Danipt5zY3E7z7ti6rTs6rtHSXiHlex1eDGwYnuBa0V2nadwSD7Cxx1YTvbl7tSUs14GxysfwDp2u4hLCA6MupR5ByLciDmstv8l4nz5h6X7NOk42sl32IxMbGSCWNDSRqNBrCeALlsofxhWjsxXI0IyySgVuMMEznYovQheqUBCEIPV4hckoO0LwL1B4vF6hAJjfEdYnAtDmu4rwRUYXZFPgu2RYg5p1FpHWpjZnCo+DowwMDaNAoMzUemqY3XdeCZzy/GAAI6jjNJ11O3KnWpdwOo6xkvIQMqkDWVonjpH9Y0s72xjKauyWjh1KaVRsNpJOvUde9WmzS4mgrjkj7U2KoQhVuWXaa8tl9X8piEaa8tl9X8piFZGmedtEuTk0HmY/ganqZXJyaDzMfwNT1VtEG14S4Y3H0daqM5VjvuTJra85/JVqY61o4o8LKko12aajqOR30XkSULuLhoNetWS6S095xteQKkaxQZU2BetvZnOq9aiMiOcHpGtNOEVX4qmFu8KM/dEeE27j7lUhPvXRNRkn4qmFmkvqNuuvuUZb9NYIgS5r6DcBX8VAyO31VN06fSJv3ngc+VTlkdy5tx1iMowuP/ANw2Gv1J8zsYDu2V51MXLp7Z7SwvjZIADTjNANaV384XzgTzgajuOzf0KzaG3wYZWx5FkpAz1B2YaQenJU1xnyYb1/E0Xiv6h2paK/43ag73KnQRk68lKB4YMsytH4qpwsLr5YNjlx4dj3O6gqyZq60mZU/FUwtsd9xE0JLeelfwUzYXsdxmPDxzbOncs2L6J5d8pqeNQa3bAGjNxPoqonij6RMJ++IcMrtx4w9P96qKmyXXhPG3GRlqaKV4udPT2qOdbnOJ4lA3ftOwUVtfECVheG0qab1YLmtWsHIE5E71WLvGMg5gba7OYp1a7ZhNG9Ci1ckxldEKPuKUuhaTsqFILNMYnCqWXaa8tl9X8piEaa8tl9X8piF3GmedtEuTk0HmY/galLxtPBxl2s7PSk7k5NB5mP4GpO/21hd0j8VxXzZoqhpLQJtZz2bx0KKtJLCanIa68y8j4hrUADMk5Ac5KTbaxOXYRVo2+MebmWqIwtdxS7TllVLl4plntTbDQUXk8fFNDTaPRmaKUoqw28SNkbQtcxwJa4UcMVQfRxR1pQuXENpBcWupjLCAaZkAg0XLX7EHZkSsUiQqvWlA4e4FZ33SbSMUcY2Nc49Jyb+DtnUr+5ZLpracVrkz+qA3XzHZXPXuVXLP8iCd1ZEZg7MXRuSkchBBFailC0HLVzFJEa6c+rofsw/v8OnN6dnxf0fv3LKNusVrxxtcNoB6xVOsar2iz62eM/cb+Cn2lbY0Oiknvou3FIHNdALqpK8LZhYGA5yGjv6Bmes0SpFFXLVbA61EbGNA9Jz7EFzuiA8CSd49+pOXRjfWqj7BegAbG/aQK851VHSnsIzodmpBzeEr4sLmCoI4zdVRzHYV7YrSyUYmnV9Zp+s084T29IqtCrzoCx+NhofxG4oNH0cfWGm5x/IqUVb0OtWMPFKaj6dSsizckYtKq22Xaa8tl9X8piEaa8tl9X8piFMaZp20S5OTQeZi+Bqa6SzBsVCdZ9wTq5OTQeZj+Bqj9Loqwj+r8R/ZRT5w012od4SumcG6oxs8Y7zzcynLlgABUZZ2ZqfutuRWi0rUfaRQ9B7VFX/aC3gsPjOJ6MBH/IKYtAq/oz6z/ZQWmJcIWFr8BD9ZFQailHc1adSkQNqvF3CROFMn0eOZww1HpKlMSqVuvRwaRJEGvpVrhm11NrSNast2y42NdvAPWgfMelmpthS7EHcjslil6Sl8sjqHjPfsdsIpqpsI6+hbPaXUa47gVhraZVprz+ptwZ6+n389KOb6JdOOuu6uZG4+M6u1e5Z6tv8AL8Z33v31Lhpy1/Z3jm+7z/vb2XZnPxto++fE/fNszoaZoQfoGbqc2zoNFaAVU9AXVgGeonn29A/BWzd0rbXUJgObzJMsdu/BOKLoroMJqgZqo6PwOkllnc00MhEY8ahpXoyVnvqfDG520NNOmmSgtHbeWjgwKtY3MnXVEpjvYNGKQ1dsGwf3Vgsri9jH1o46+fpVeiGLNysliZxW/wBP4/8ASlEpi1NrGOhQdobmrA3OP0KDtYzUCxaGNyceYKzqu6LNowneQFYln5fkrttl2mvLZfV/KYhGmvLZfV/KYhI0zTtolycmg8zH8DUjfzMURG7NLXJyaDzMfwNReArUb29q5r8miqgwDP0qwWIUaVCyx0f6VLk0aBvWiVhi4cYnm7e1R19NxNDRt/IE9il3gHYoy+JGsZXa4hrfTrp6AV0lW74uRstnexrQ19KtOrjDV16ky0NcXWaOusDCQdYLTQg9StUxDW1OWSgbgA49MvpD1mhP4pj7Ek5q7aF3IzJcBA1vh9IJTujef9JWLNOrPa3bzgbG8y2DSSSlmm80/wCErISDuOVfsy7HO5+b9kErPzbgcMBoNeo7JPubj0fui7cDn9bbsl2ted/T/wBVryGbxt2tG5njH91515Qbhq3R+K7n6P8AuioQ0Duez0a5p8bbiGweNmrxRZvoS6jSRTKTZh8Vvimi0WN1QD0LZT4wmC65cV6vCMl2K1pdLSKg2uHVrUDcVoDcVftH8FY9ILOXlo6T1/8ASmIe5yJY457NIKPa0ujedThk4BwGqoUTMRtOcIuxv4rpD9VoJ6SFZbsf9G072tPWB/dRF92F0Vnkjc0tcG0I/Mbxzp3ozMXWeMnXhofRkPwXX0iVlgf1FRtrZx6Jyw0y6lw8VeDzKBPXRxWN53A+8din1B2RmbW7vyCnFRy7cWZdpty2X1fymIRpry2X1fymIURplnbRLk5NB5mP4Grm8NYPo7F1cnJoPMx/A1d28VC5rtoqqV5RUf6a9a6kk7AnF6t+qen3FMhz6lohYUrToooC+o+GlgaD9WRz3U+63D/y/FSN52vCKAgGhNT9VgGt7t1EaC3WLRjmeHcGeKyuRLATnv41SfSus4jMp07uy4XWyTE+rLMw0FMjIdoHNvPUoGzWVrHy4BRplcWjcK5DqotbcA1hDQAA3IbBQZLPZrJStN6rrabTMuazk2w5Ju4J5GE3lbmrHSvaYmlll/oPvWTkDPIbdkY2P+90e7bSusaZclk6Bu8Yb8uvJZQDlr2Dazcdmvas3NsFBl9UZj+UNo+9zfsLgHLXsG2PxHc/76aJdr8xxvtD7Tf5hz+oen356km12Qz+yPtDxH/c/dde0Ui16FirZKGtHjaD9lu5aHYHVb0Ki9z5mLhhWtC066/ZH3R++ipvNjFCtfH8SD4tXEqew2fEKhe97Z0IVgh7XZuKXnYAB0lXjueu/wDDAP2ZHjro781Xb/jDIWs2udX0NUv3PLRxZI9gIcPTkfwC45IzSUW0ltK7nFohcAOO0HDvPMs40ZJY10bsnRvIodxzHvqthVN0nuLDJ3xGMnDDKBsrqf1/mueK/wDzLms/Ro12Ic/4ruEVcOkJKyMqM/3zp3Z4SXigJ9Ctl2nrEON6fzUsmlks2GhOtO1m5JzKu05Zdpry2X/B8pi9XmmvLZfV/KYhTGmadkbJpVamxsa2agaxoA4OLIBoAGbV3LpZazrm/wBuL9KEJhEWn2ZWm/7Q7XLX/BH+lIC+5/5n+lnYhCsh12t7Mrdb5Hsc1zqhzuNkBWhyBIFacym7u0ktMcbWMlDWgZARxfpXqFFvMI7W9lpNLLWQQZsvNxfpUdJfs51yD/JH+lCFFTtPs38LS+P/AKWdiSfecp+3/pb2IQusynvb2YXlO6Rha81BplkNRB1hQfgeHVgO37b+bn5gvELm0Z25m9s7HgeHXgO/679dS7xt+a8NyQ+IfaSbqeNuJ60ITrHo729pa4YxAXGKrcVK1JdqH3qqU7/kr9b/AEt7F4hdRpMXt7OrNfMzdUlP8LOxL+HZ6/8AsH+SP9KEKcp729ml5XrLI4F76kNoOK0b9gCcXJfk8JdwcmGuvisOrpBXqFGfGDtb2lf4utf8/wD24v0o/i61/wA//bi/ShCrxCO0kf4jtGvG2vmof0JRullrGqYDoji/ShCHafbr+LrX/P8A9uL9K8/i62fz/wDbi/ShCYhGZV2+b0lkmc976uOGpwtGprRqA5kIQu4iMKpm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292" name="AutoShape 4" descr="data:image/jpeg;base64,/9j/4AAQSkZJRgABAQAAAQABAAD/2wCEAAkGBxQTEhUUEhAUEhQVFBcXFBYUFBQVFRUWFRYWGBQUFRQYHCggGBolGxcVITEhJSksLi4uFx8zODMsNygtLisBCgoKDg0OGhAQGiwkHxwsLCwvLCwsLCwvLCwsLCwsLCwsLCwsLCwsLCwsLCwsLCwsLDcsLCwsLCwsLCwsLCwsN//AABEIANMA0wMBIgACEQEDEQH/xAAcAAABBQEBAQAAAAAAAAAAAAAAAwQFBgcCAQj/xABKEAABAwEEBAcMCAQGAgMAAAABAAIDEQQFEiEGMUFREyI0YXGR0QcUFVJUc4GDk6GysyMyQmKxwdLwFlNy4YKSoqPC8SQzCBdk/8QAGQEBAAMBAQAAAAAAAAAAAAAAAAEDBAIF/8QAIxEBAAICAgICAwEBAAAAAAAAAAECETEDEiFRMkETFCIEQv/aAAwDAQACEQMRAD8A1G5rqgNnhJs8JJhjJJiYSSWNqSaJ54Is/k0Pso+xFycmg8zH8DU9XSqIMvBFn8mh9lH2I8EWfyaH2UfYnqETgy8EWfyaH2UfYjwRZ/JofZR9ieoQwZeCLP5ND7KPsR4Is/k0Pso+xPUIjBl4Is/k0Pso+xHgiz+TQ+yj7E9Qhgy8EWfyaH2UfYjwRZ/JofZR9ieoQwZeCLP5ND7KPsR4Is/k0Pso+xPUInBl4Is/k0Pso+xHgiz+TQ+yj7E9Qhgy8EWfyaH2UfYjwRZ/JofZR9ieoQwZeCLP5ND7KPsR4Is/k0Pso+xPUIjBl4Is/k0Pso+xHgiz+TQ+yj7E9QicGXgiz+TQ+yj7EeCLP5ND7KPsT1CGDLwRZ/JofZR9iPBFn8mh9lH2J6hDDKNMbLG22ShsbGgYKANaAPo2HUAvUrpry2X1fymIVkaZ520S5OTQeZj+BqeplcnJoPMx/A1PVW0QEIQgEIQgayzkEgJPvl2/3InGZSRC5d4Kd8u3rzvl2/3JOiEMFO+Xb/cjvl2/3JOi8ohh3w7vGKOHd4xXFEIO+Hd4xXnDO8YrleIYd8M7xivOGd4xXNEUQemV3jHrT6xHi5naUwontg+qen8gpRJyhCFLkIQhAIQhBl2mvLZfV/KYhGmvLZfV/KYhWRpnnbRLk5NB5mP4Gp6mVycmg8zH8DU9VbRAQhCAQhCBlNrKSKWmGZSRXLtyheqJ0up3ja6+TTfLciUrReLN+4NaHvsEmN7nBloLWYiThHBxnCK6hU6udaDeFtjhjdJLI2ONoq5zjQD97kC9F4sptPdvgEuFljkfEDThOEa155xEW6ulwWi3Ff1ntcYks8zZAQCQCMba7Ht1tKCRQkLwtscMbpZXiONgq5zjQALM7x7s0fCcHY7FJaSTQEuwYv6WBrnH00Qamiizaz90+aOht10WmzRGlZQHlran7TXMFOuvMtCsNsjmjbJE8SRvFWuaaghAunth+qen8gmaeWLUen8khzJwhCF05CEIQCEIQZdpry2X1fymIRpry2X1fymIVkaZ520S5OTQeZj+BqeplcnJoPMx/A1PVW0QEIQgEIQgaTaykUtNrKSXKx4q/p/Lhu22H/8AO8dYp+asCpvdftXB3VaPvYGf5nhBFdweDDdrj49oe7qbG3/iqbpdNJfd6ts1leeAi4uLMxtwk8LNTbroN9BvVhsNsdYdGQ9po+Rjg0jWDaHmh6QCpPuJ6PiCxcOR9JaTirujaaMaPe708yCx3VoVYbPG1jLLE6gALnsa5ziPtOJ2qt6e6IRwwOttgZ3rabMDJWLih7Rm9rmjI5CvoWiqG00nDLBa3HULNKPS5jmj3kIIewPgvq7GmdpwvH0ga6hZLGcy09Oeewqj/wDx9grJbJBk0NjaN/Gc8j3BSXcec6O5rW85APtD29DbOzMekFZ/oS29HQTsu2N+CRzRK9mFrqtBo0PcRTJ2zPMINV7q+mkNms0tla4SWiaN0eAGvBteMLnP3GhNBrT3uR3PLZruY2aoc97pAw62NeG4W02ai6m9xWbaHQQXdPjvawWhspfxJ5BjhaddaAULq7au9C3ax2xkrGyRPbIxwq1zTUEcxQLp3YtR6U0TqxbfR+aQidHKEIXTgIQhAIQhBl2mvLZfV/KYhGmvLZfV/KYhWRpnnbRLk5NB5mP4Gp6mVycmg8zH8DU9VbRAQhCAQhNLwtojbvdsH5nmUTMRGZdVrNpxDyfWVUO6bek1mu+WWzOLJGllHAAloLgHGh5k/bfZr9JTPaPzCVvWyMtVnlhceLLG5pI2VGTvQaH0Lit4tpbfjtTZLQy83Wmw2eaRwc98YLyBQYtRy2Kid368aWez2dtcUspeQM6tjFKU53PbToKR7nekQu0SXfeTu93RvLoXuDuDe1xq4NdTMYqkHbiI2JldQN9Xz3yGnvSyFuEkUDsBJjHS53GpuGa6cLH3Q9H3eAxCxtXWeOJxAzyjA4TVuzPoUx3LLxZNdlnwEExMETxta9msEbMqHoKtRz51Qbd3PHxTOnuu1mxPf/7Ii3FC/aKD7O3YdeVEGgLIu61pZ3wW3ZYvppJHgTFhrmDlECNZrm47KdNH9t0Xvu0AslvOOKM5O4MEEj/CAfeFYdCdALNd1XMrLMRR0rwAQNoY0fUHWedBzBcXeVyy2cEFzbHOXkai90by4j0lQPcBH/gTb++3fKhp+a0G+MPe82M0ZwMmIgVo3A7EaDXksR7l2nVmu+yTNnL3PdNiZGxtSRgaCcRo0at+xBuloha9pY9oexwo5rgCCNxBWTWu1NuO82RwPxWS1kOks9amEl2DG0bN43gEbAU5dpde9vysF397RnLhpczQ1o4OcAOoOpvT3RnubiGbvy3z99WgHGK1wMcMw4k5vI2agOpBpNU5sW30KmW/SHAaN1n6u0n0LywXzKx+IkmusE5dXYqfz1y0/qckxmV+Qo+772jl24XeKfy3qQV8TE6ZLVms4kIQhS5CEIQZdpry2X1fymIRpry2X1fymIVkaZ520S5OTQeZj+BqeplcnJoPMx/A1PVW0QEIXjhkUENeF/BtRG3ERtOr0DaqzbrVPIatAFdZcan0AJW8mFp169gUeYZCDSRwG+jexYL3m23scXFWmoKOcWj6ShBNMhSm6ueadXXaODkwE8V31eZNorPxMEjsWKozABBpUdKc3VY8Tg52ZYMPanFnt4dc3XpOU/aLJHKAJI2SAag9rXAdFRklLNZ2RtwxsaxvisaGjqCpx0zMNotTJ2VhhtFmiD20HBttDXfSSknNoc2lRvSEWm0ggtVtc2tnxiGwRBvHneCW48QqaOdqFNQK2vJX1erI+6JpXaWshswtEdmtUcPfFpMbi1uNoqyzsqSSTmaV2Depu/dNTFabsdjLbPNC6W0YAC2jwxrXPNOKxric+dBoQQq7bb1k8JR2QOHBS2OSQ0HHDg/CHNfsyPuVV0V0XglttvjtXCWvvaSEROtEjpHAPY5zjsGsbBsQabRR0NxWZjy9lmha854hG2td4yyWe6JX1LbJXsdessYE8jIYoYGEmJn1HPlc1wFQDs2a81IWO5GWi9LeyeSYvjED4HNmkYY2va6uHCQBmAdW9BoD3bSfSe1ROkD3YAG7TnmqNet+STXJasbi8tnfZRLkOGYJWtbJllmDQ0yqCrLfwkjayKNtQ1rWNOwUAFT0Kvln+Wj/AC1zyQYQMFTgaC7U55+zzf2XNpe1rqF4B6cz1JtPaXhwggFXfacdTQftO517HdLA7jGrqZknM89NixQ9WYLNmbWgdU7gVYLgtknCNGJxbUAhxOrmUN3u1o4tBvNKVP59KmNHX8Yf1Ci7pPlRyRE1lc0IQvQeKEIQgy7TXlsvq/lMQjTXlsvq/lMQrI0zztolycmg8zH8DU9TK5OTQeZj+BqeqtogLw6l6uZDkeg/goTCoW1gc7XSgooG/wCd8bWiIHE51A80LQMiajnAU7bTmVG2+ISRuB+zRw6WrzrQ9vjnEubI/hQ2hq5pqSMxq3+lWKw2fC2iYXBCOCY4CgLQetTbGrVx0isMH+jl7Tj0ybTi0iK03jZw0Okt0NjZC0/aeXuZVvOMSXuqN77dd93zxYPB7ZZXAD6ObBhEEzOsnmNVoNv0ds81ohtMkeKaCvBuqRSuwjU6hJIrqUpwYrioMQFAaCoB1gHcrmZRu59djbTZrRap4wZLdJITiaC5kWbI2A8zan0qF0RsBmdY2zQmRkdntl32gNBcxro3igedgc2tCtWXkcYbXC0CpqaACpOsmm1Bnuj1yWuG9YhM0yQQWOSGG0ZnGzhA5jZN0gBpz0qpa4Bgva8mePHZZR0YZGn8VblyIxXFhGKlCaCpA1CuuiDONAr57ysjLE+zWmW0xSSh8ccDyKGVxa8vdRoaQQQSaLy+7qts16Whtna6CG0WWFk1oIPEaK4mxHUZNbcjlzLS6rwoKtfOiLHXeLFZ6RtbweDFn9R4cS7eTmekqbvGycIKVpnklLbYhJgq97MD2vGBxbiwmuF29p2hOKKJjKa2ms5hSPBpjLmxtcXOcSXHqqSmN+3E50JLyScloZYoPS6QR2dzjqDm16Cc1VPHFYmWv9m17REoG5I3RwsDzjP3t2wdSmbufxxsB9yjXSfRtO8daGXmyMjECTXIAEkncAs1WuzSAhRdxW98rfpIeCp9UF2IkbyAOL0VKlF6LxZjE4CEIRDLtNeWy+r+UxCNNeWy+r+UxCsjTPO2iXJyaDzMfwNT1Mrk5NB5mP4Gp6q2iAmd4W5kbHYntBDTkSAT0Danipt5zY3E7z7ti6rTs6rtHSXiHlex1eDGwYnuBa0V2nadwSD7Cxx1YTvbl7tSUs14GxysfwDp2u4hLCA6MupR5ByLciDmstv8l4nz5h6X7NOk42sl32IxMbGSCWNDSRqNBrCeALlsofxhWjsxXI0IyySgVuMMEznYovQheqUBCEIPV4hckoO0LwL1B4vF6hAJjfEdYnAtDmu4rwRUYXZFPgu2RYg5p1FpHWpjZnCo+DowwMDaNAoMzUemqY3XdeCZzy/GAAI6jjNJ11O3KnWpdwOo6xkvIQMqkDWVonjpH9Y0s72xjKauyWjh1KaVRsNpJOvUde9WmzS4mgrjkj7U2KoQhVuWXaa8tl9X8piEaa8tl9X8piFZGmedtEuTk0HmY/ganqZXJyaDzMfwNT1VtEG14S4Y3H0daqM5VjvuTJra85/JVqY61o4o8LKko12aajqOR30XkSULuLhoNetWS6S095xteQKkaxQZU2BetvZnOq9aiMiOcHpGtNOEVX4qmFu8KM/dEeE27j7lUhPvXRNRkn4qmFmkvqNuuvuUZb9NYIgS5r6DcBX8VAyO31VN06fSJv3ngc+VTlkdy5tx1iMowuP/ANw2Gv1J8zsYDu2V51MXLp7Z7SwvjZIADTjNANaV384XzgTzgajuOzf0KzaG3wYZWx5FkpAz1B2YaQenJU1xnyYb1/E0Xiv6h2paK/43ag73KnQRk68lKB4YMsytH4qpwsLr5YNjlx4dj3O6gqyZq60mZU/FUwtsd9xE0JLeelfwUzYXsdxmPDxzbOncs2L6J5d8pqeNQa3bAGjNxPoqonij6RMJ++IcMrtx4w9P96qKmyXXhPG3GRlqaKV4udPT2qOdbnOJ4lA3ftOwUVtfECVheG0qab1YLmtWsHIE5E71WLvGMg5gba7OYp1a7ZhNG9Ci1ckxldEKPuKUuhaTsqFILNMYnCqWXaa8tl9X8piEaa8tl9X8piF3GmedtEuTk0HmY/galLxtPBxl2s7PSk7k5NB5mP4GpO/21hd0j8VxXzZoqhpLQJtZz2bx0KKtJLCanIa68y8j4hrUADMk5Ac5KTbaxOXYRVo2+MebmWqIwtdxS7TllVLl4plntTbDQUXk8fFNDTaPRmaKUoqw28SNkbQtcxwJa4UcMVQfRxR1pQuXENpBcWupjLCAaZkAg0XLX7EHZkSsUiQqvWlA4e4FZ33SbSMUcY2Nc49Jyb+DtnUr+5ZLpracVrkz+qA3XzHZXPXuVXLP8iCd1ZEZg7MXRuSkchBBFailC0HLVzFJEa6c+rofsw/v8OnN6dnxf0fv3LKNusVrxxtcNoB6xVOsar2iz62eM/cb+Cn2lbY0Oiknvou3FIHNdALqpK8LZhYGA5yGjv6Bmes0SpFFXLVbA61EbGNA9Jz7EFzuiA8CSd49+pOXRjfWqj7BegAbG/aQK851VHSnsIzodmpBzeEr4sLmCoI4zdVRzHYV7YrSyUYmnV9Zp+s084T29IqtCrzoCx+NhofxG4oNH0cfWGm5x/IqUVb0OtWMPFKaj6dSsizckYtKq22Xaa8tl9X8piEaa8tl9X8piFMaZp20S5OTQeZi+Bqa6SzBsVCdZ9wTq5OTQeZj+Bqj9Loqwj+r8R/ZRT5w012od4SumcG6oxs8Y7zzcynLlgABUZZ2ZqfutuRWi0rUfaRQ9B7VFX/aC3gsPjOJ6MBH/IKYtAq/oz6z/ZQWmJcIWFr8BD9ZFQailHc1adSkQNqvF3CROFMn0eOZww1HpKlMSqVuvRwaRJEGvpVrhm11NrSNast2y42NdvAPWgfMelmpthS7EHcjslil6Sl8sjqHjPfsdsIpqpsI6+hbPaXUa47gVhraZVprz+ptwZ6+n389KOb6JdOOuu6uZG4+M6u1e5Z6tv8AL8Z33v31Lhpy1/Z3jm+7z/vb2XZnPxto++fE/fNszoaZoQfoGbqc2zoNFaAVU9AXVgGeonn29A/BWzd0rbXUJgObzJMsdu/BOKLoroMJqgZqo6PwOkllnc00MhEY8ahpXoyVnvqfDG520NNOmmSgtHbeWjgwKtY3MnXVEpjvYNGKQ1dsGwf3Vgsri9jH1o46+fpVeiGLNysliZxW/wBP4/8ASlEpi1NrGOhQdobmrA3OP0KDtYzUCxaGNyceYKzqu6LNowneQFYln5fkrttl2mvLZfV/KYhGmvLZfV/KYhI0zTtolycmg8zH8DUjfzMURG7NLXJyaDzMfwNReArUb29q5r8miqgwDP0qwWIUaVCyx0f6VLk0aBvWiVhi4cYnm7e1R19NxNDRt/IE9il3gHYoy+JGsZXa4hrfTrp6AV0lW74uRstnexrQ19KtOrjDV16ky0NcXWaOusDCQdYLTQg9StUxDW1OWSgbgA49MvpD1mhP4pj7Ek5q7aF3IzJcBA1vh9IJTujef9JWLNOrPa3bzgbG8y2DSSSlmm80/wCErISDuOVfsy7HO5+b9kErPzbgcMBoNeo7JPubj0fui7cDn9bbsl2ted/T/wBVryGbxt2tG5njH91515Qbhq3R+K7n6P8AuioQ0Duez0a5p8bbiGweNmrxRZvoS6jSRTKTZh8Vvimi0WN1QD0LZT4wmC65cV6vCMl2K1pdLSKg2uHVrUDcVoDcVftH8FY9ILOXlo6T1/8ASmIe5yJY457NIKPa0ujedThk4BwGqoUTMRtOcIuxv4rpD9VoJ6SFZbsf9G072tPWB/dRF92F0Vnkjc0tcG0I/Mbxzp3ozMXWeMnXhofRkPwXX0iVlgf1FRtrZx6Jyw0y6lw8VeDzKBPXRxWN53A+8din1B2RmbW7vyCnFRy7cWZdpty2X1fymIRpry2X1fymIURplnbRLk5NB5mP4Grm8NYPo7F1cnJoPMx/A1d28VC5rtoqqV5RUf6a9a6kk7AnF6t+qen3FMhz6lohYUrToooC+o+GlgaD9WRz3U+63D/y/FSN52vCKAgGhNT9VgGt7t1EaC3WLRjmeHcGeKyuRLATnv41SfSus4jMp07uy4XWyTE+rLMw0FMjIdoHNvPUoGzWVrHy4BRplcWjcK5DqotbcA1hDQAA3IbBQZLPZrJStN6rrabTMuazk2w5Ju4J5GE3lbmrHSvaYmlll/oPvWTkDPIbdkY2P+90e7bSusaZclk6Bu8Yb8uvJZQDlr2Dazcdmvas3NsFBl9UZj+UNo+9zfsLgHLXsG2PxHc/76aJdr8xxvtD7Tf5hz+oen356km12Qz+yPtDxH/c/dde0Ui16FirZKGtHjaD9lu5aHYHVb0Ki9z5mLhhWtC066/ZH3R++ipvNjFCtfH8SD4tXEqew2fEKhe97Z0IVgh7XZuKXnYAB0lXjueu/wDDAP2ZHjro781Xb/jDIWs2udX0NUv3PLRxZI9gIcPTkfwC45IzSUW0ltK7nFohcAOO0HDvPMs40ZJY10bsnRvIodxzHvqthVN0nuLDJ3xGMnDDKBsrqf1/mueK/wDzLms/Ro12Ic/4ruEVcOkJKyMqM/3zp3Z4SXigJ9Ctl2nrEON6fzUsmlks2GhOtO1m5JzKu05Zdpry2X/B8pi9XmmvLZfV/KYhTGmadkbJpVamxsa2agaxoA4OLIBoAGbV3LpZazrm/wBuL9KEJhEWn2ZWm/7Q7XLX/BH+lIC+5/5n+lnYhCsh12t7Mrdb5Hsc1zqhzuNkBWhyBIFacym7u0ktMcbWMlDWgZARxfpXqFFvMI7W9lpNLLWQQZsvNxfpUdJfs51yD/JH+lCFFTtPs38LS+P/AKWdiSfecp+3/pb2IQusynvb2YXlO6Rha81BplkNRB1hQfgeHVgO37b+bn5gvELm0Z25m9s7HgeHXgO/679dS7xt+a8NyQ+IfaSbqeNuJ60ITrHo729pa4YxAXGKrcVK1JdqH3qqU7/kr9b/AEt7F4hdRpMXt7OrNfMzdUlP8LOxL+HZ6/8AsH+SP9KEKcp729ml5XrLI4F76kNoOK0b9gCcXJfk8JdwcmGuvisOrpBXqFGfGDtb2lf4utf8/wD24v0o/i61/wA//bi/ShCrxCO0kf4jtGvG2vmof0JRullrGqYDoji/ShCHafbr+LrX/P8A9uL9K8/i62fz/wDbi/ShCYhGZV2+b0lkmc976uOGpwtGprRqA5kIQu4iMKpm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294" name="AutoShape 6" descr="data:image/jpeg;base64,/9j/4AAQSkZJRgABAQAAAQABAAD/2wCEAAkGBxQTEhUUEhAUEhQVFBcXFBYUFBQVFRUWFRYWGBQUFRQYHCggGBolGxcVITEhJSksLi4uFx8zODMsNygtLisBCgoKDg0OGhAQGiwkHxwsLCwvLCwsLCwvLCwsLCwsLCwsLCwsLCwsLCwsLCwsLCwsLDcsLCwsLCwsLCwsLCwsN//AABEIANMA0wMBIgACEQEDEQH/xAAcAAABBQEBAQAAAAAAAAAAAAAAAwQFBgcCAQj/xABKEAABAwEEBAcMCAQGAgMAAAABAAIDEQQFEiEGMUFREyI0YXGR0QcUFVJUc4GDk6GysyMyQmKxwdLwFlNy4YKSoqPC8SQzCBdk/8QAGQEBAAMBAQAAAAAAAAAAAAAAAAEDBAIF/8QAIxEBAAICAgICAwEBAAAAAAAAAAECETEDEiFRMkETFCIEQv/aAAwDAQACEQMRAD8A1G5rqgNnhJs8JJhjJJiYSSWNqSaJ54Is/k0Pso+xFycmg8zH8DU9XSqIMvBFn8mh9lH2I8EWfyaH2UfYnqETgy8EWfyaH2UfYjwRZ/JofZR9ieoQwZeCLP5ND7KPsR4Is/k0Pso+xPUIjBl4Is/k0Pso+xHgiz+TQ+yj7E9Qhgy8EWfyaH2UfYjwRZ/JofZR9ieoQwZeCLP5ND7KPsR4Is/k0Pso+xPUInBl4Is/k0Pso+xHgiz+TQ+yj7E9Qhgy8EWfyaH2UfYjwRZ/JofZR9ieoQwZeCLP5ND7KPsR4Is/k0Pso+xPUIjBl4Is/k0Pso+xHgiz+TQ+yj7E9QicGXgiz+TQ+yj7EeCLP5ND7KPsT1CGDLwRZ/JofZR9iPBFn8mh9lH2J6hDDKNMbLG22ShsbGgYKANaAPo2HUAvUrpry2X1fymIVkaZ520S5OTQeZj+BqeplcnJoPMx/A1PVW0QEIQgEIQgayzkEgJPvl2/3InGZSRC5d4Kd8u3rzvl2/3JOiEMFO+Xb/cjvl2/3JOi8ohh3w7vGKOHd4xXFEIO+Hd4xXnDO8YrleIYd8M7xivOGd4xXNEUQemV3jHrT6xHi5naUwontg+qen8gpRJyhCFLkIQhAIQhBl2mvLZfV/KYhGmvLZfV/KYhWRpnnbRLk5NB5mP4Gp6mVycmg8zH8DU9VbRAQhCAQhCBlNrKSKWmGZSRXLtyheqJ0up3ja6+TTfLciUrReLN+4NaHvsEmN7nBloLWYiThHBxnCK6hU6udaDeFtjhjdJLI2ONoq5zjQD97kC9F4sptPdvgEuFljkfEDThOEa155xEW6ulwWi3Ff1ntcYks8zZAQCQCMba7Ht1tKCRQkLwtscMbpZXiONgq5zjQALM7x7s0fCcHY7FJaSTQEuwYv6WBrnH00Qamiizaz90+aOht10WmzRGlZQHlran7TXMFOuvMtCsNsjmjbJE8SRvFWuaaghAunth+qen8gmaeWLUen8khzJwhCF05CEIQCEIQZdpry2X1fymIRpry2X1fymIVkaZ520S5OTQeZj+BqeplcnJoPMx/A1PVW0QEIQgEIQgaTaykUtNrKSXKx4q/p/Lhu22H/8AO8dYp+asCpvdftXB3VaPvYGf5nhBFdweDDdrj49oe7qbG3/iqbpdNJfd6ts1leeAi4uLMxtwk8LNTbroN9BvVhsNsdYdGQ9po+Rjg0jWDaHmh6QCpPuJ6PiCxcOR9JaTirujaaMaPe708yCx3VoVYbPG1jLLE6gALnsa5ziPtOJ2qt6e6IRwwOttgZ3rabMDJWLih7Rm9rmjI5CvoWiqG00nDLBa3HULNKPS5jmj3kIIewPgvq7GmdpwvH0ga6hZLGcy09Oeewqj/wDx9grJbJBk0NjaN/Gc8j3BSXcec6O5rW85APtD29DbOzMekFZ/oS29HQTsu2N+CRzRK9mFrqtBo0PcRTJ2zPMINV7q+mkNms0tla4SWiaN0eAGvBteMLnP3GhNBrT3uR3PLZruY2aoc97pAw62NeG4W02ai6m9xWbaHQQXdPjvawWhspfxJ5BjhaddaAULq7au9C3ax2xkrGyRPbIxwq1zTUEcxQLp3YtR6U0TqxbfR+aQidHKEIXTgIQhAIQhBl2mvLZfV/KYhGmvLZfV/KYhWRpnnbRLk5NB5mP4Gp6mVycmg8zH8DU9VbRAQhCAQhNLwtojbvdsH5nmUTMRGZdVrNpxDyfWVUO6bek1mu+WWzOLJGllHAAloLgHGh5k/bfZr9JTPaPzCVvWyMtVnlhceLLG5pI2VGTvQaH0Lit4tpbfjtTZLQy83Wmw2eaRwc98YLyBQYtRy2Kid368aWez2dtcUspeQM6tjFKU53PbToKR7nekQu0SXfeTu93RvLoXuDuDe1xq4NdTMYqkHbiI2JldQN9Xz3yGnvSyFuEkUDsBJjHS53GpuGa6cLH3Q9H3eAxCxtXWeOJxAzyjA4TVuzPoUx3LLxZNdlnwEExMETxta9msEbMqHoKtRz51Qbd3PHxTOnuu1mxPf/7Ii3FC/aKD7O3YdeVEGgLIu61pZ3wW3ZYvppJHgTFhrmDlECNZrm47KdNH9t0Xvu0AslvOOKM5O4MEEj/CAfeFYdCdALNd1XMrLMRR0rwAQNoY0fUHWedBzBcXeVyy2cEFzbHOXkai90by4j0lQPcBH/gTb++3fKhp+a0G+MPe82M0ZwMmIgVo3A7EaDXksR7l2nVmu+yTNnL3PdNiZGxtSRgaCcRo0at+xBuloha9pY9oexwo5rgCCNxBWTWu1NuO82RwPxWS1kOks9amEl2DG0bN43gEbAU5dpde9vysF397RnLhpczQ1o4OcAOoOpvT3RnubiGbvy3z99WgHGK1wMcMw4k5vI2agOpBpNU5sW30KmW/SHAaN1n6u0n0LywXzKx+IkmusE5dXYqfz1y0/qckxmV+Qo+772jl24XeKfy3qQV8TE6ZLVms4kIQhS5CEIQZdpry2X1fymIRpry2X1fymIVkaZ520S5OTQeZj+BqeplcnJoPMx/A1PVW0QEIXjhkUENeF/BtRG3ERtOr0DaqzbrVPIatAFdZcan0AJW8mFp169gUeYZCDSRwG+jexYL3m23scXFWmoKOcWj6ShBNMhSm6ueadXXaODkwE8V31eZNorPxMEjsWKozABBpUdKc3VY8Tg52ZYMPanFnt4dc3XpOU/aLJHKAJI2SAag9rXAdFRklLNZ2RtwxsaxvisaGjqCpx0zMNotTJ2VhhtFmiD20HBttDXfSSknNoc2lRvSEWm0ggtVtc2tnxiGwRBvHneCW48QqaOdqFNQK2vJX1erI+6JpXaWshswtEdmtUcPfFpMbi1uNoqyzsqSSTmaV2Depu/dNTFabsdjLbPNC6W0YAC2jwxrXPNOKxric+dBoQQq7bb1k8JR2QOHBS2OSQ0HHDg/CHNfsyPuVV0V0XglttvjtXCWvvaSEROtEjpHAPY5zjsGsbBsQabRR0NxWZjy9lmha854hG2td4yyWe6JX1LbJXsdessYE8jIYoYGEmJn1HPlc1wFQDs2a81IWO5GWi9LeyeSYvjED4HNmkYY2va6uHCQBmAdW9BoD3bSfSe1ROkD3YAG7TnmqNet+STXJasbi8tnfZRLkOGYJWtbJllmDQ0yqCrLfwkjayKNtQ1rWNOwUAFT0Kvln+Wj/AC1zyQYQMFTgaC7U55+zzf2XNpe1rqF4B6cz1JtPaXhwggFXfacdTQftO517HdLA7jGrqZknM89NixQ9WYLNmbWgdU7gVYLgtknCNGJxbUAhxOrmUN3u1o4tBvNKVP59KmNHX8Yf1Ci7pPlRyRE1lc0IQvQeKEIQgy7TXlsvq/lMQjTXlsvq/lMQrI0zztolycmg8zH8DU9TK5OTQeZj+BqeqtogLw6l6uZDkeg/goTCoW1gc7XSgooG/wCd8bWiIHE51A80LQMiajnAU7bTmVG2+ISRuB+zRw6WrzrQ9vjnEubI/hQ2hq5pqSMxq3+lWKw2fC2iYXBCOCY4CgLQetTbGrVx0isMH+jl7Tj0ybTi0iK03jZw0Okt0NjZC0/aeXuZVvOMSXuqN77dd93zxYPB7ZZXAD6ObBhEEzOsnmNVoNv0ds81ohtMkeKaCvBuqRSuwjU6hJIrqUpwYrioMQFAaCoB1gHcrmZRu59djbTZrRap4wZLdJITiaC5kWbI2A8zan0qF0RsBmdY2zQmRkdntl32gNBcxro3igedgc2tCtWXkcYbXC0CpqaACpOsmm1Bnuj1yWuG9YhM0yQQWOSGG0ZnGzhA5jZN0gBpz0qpa4Bgva8mePHZZR0YZGn8VblyIxXFhGKlCaCpA1CuuiDONAr57ysjLE+zWmW0xSSh8ccDyKGVxa8vdRoaQQQSaLy+7qts16Whtna6CG0WWFk1oIPEaK4mxHUZNbcjlzLS6rwoKtfOiLHXeLFZ6RtbweDFn9R4cS7eTmekqbvGycIKVpnklLbYhJgq97MD2vGBxbiwmuF29p2hOKKJjKa2ms5hSPBpjLmxtcXOcSXHqqSmN+3E50JLyScloZYoPS6QR2dzjqDm16Cc1VPHFYmWv9m17REoG5I3RwsDzjP3t2wdSmbufxxsB9yjXSfRtO8daGXmyMjECTXIAEkncAs1WuzSAhRdxW98rfpIeCp9UF2IkbyAOL0VKlF6LxZjE4CEIRDLtNeWy+r+UxCNNeWy+r+UxCsjTPO2iXJyaDzMfwNT1Mrk5NB5mP4Gp6q2iAmd4W5kbHYntBDTkSAT0Danipt5zY3E7z7ti6rTs6rtHSXiHlex1eDGwYnuBa0V2nadwSD7Cxx1YTvbl7tSUs14GxysfwDp2u4hLCA6MupR5ByLciDmstv8l4nz5h6X7NOk42sl32IxMbGSCWNDSRqNBrCeALlsofxhWjsxXI0IyySgVuMMEznYovQheqUBCEIPV4hckoO0LwL1B4vF6hAJjfEdYnAtDmu4rwRUYXZFPgu2RYg5p1FpHWpjZnCo+DowwMDaNAoMzUemqY3XdeCZzy/GAAI6jjNJ11O3KnWpdwOo6xkvIQMqkDWVonjpH9Y0s72xjKauyWjh1KaVRsNpJOvUde9WmzS4mgrjkj7U2KoQhVuWXaa8tl9X8piEaa8tl9X8piFZGmedtEuTk0HmY/ganqZXJyaDzMfwNT1VtEG14S4Y3H0daqM5VjvuTJra85/JVqY61o4o8LKko12aajqOR30XkSULuLhoNetWS6S095xteQKkaxQZU2BetvZnOq9aiMiOcHpGtNOEVX4qmFu8KM/dEeE27j7lUhPvXRNRkn4qmFmkvqNuuvuUZb9NYIgS5r6DcBX8VAyO31VN06fSJv3ngc+VTlkdy5tx1iMowuP/ANw2Gv1J8zsYDu2V51MXLp7Z7SwvjZIADTjNANaV384XzgTzgajuOzf0KzaG3wYZWx5FkpAz1B2YaQenJU1xnyYb1/E0Xiv6h2paK/43ag73KnQRk68lKB4YMsytH4qpwsLr5YNjlx4dj3O6gqyZq60mZU/FUwtsd9xE0JLeelfwUzYXsdxmPDxzbOncs2L6J5d8pqeNQa3bAGjNxPoqonij6RMJ++IcMrtx4w9P96qKmyXXhPG3GRlqaKV4udPT2qOdbnOJ4lA3ftOwUVtfECVheG0qab1YLmtWsHIE5E71WLvGMg5gba7OYp1a7ZhNG9Ci1ckxldEKPuKUuhaTsqFILNMYnCqWXaa8tl9X8piEaa8tl9X8piF3GmedtEuTk0HmY/galLxtPBxl2s7PSk7k5NB5mP4GpO/21hd0j8VxXzZoqhpLQJtZz2bx0KKtJLCanIa68y8j4hrUADMk5Ac5KTbaxOXYRVo2+MebmWqIwtdxS7TllVLl4plntTbDQUXk8fFNDTaPRmaKUoqw28SNkbQtcxwJa4UcMVQfRxR1pQuXENpBcWupjLCAaZkAg0XLX7EHZkSsUiQqvWlA4e4FZ33SbSMUcY2Nc49Jyb+DtnUr+5ZLpracVrkz+qA3XzHZXPXuVXLP8iCd1ZEZg7MXRuSkchBBFailC0HLVzFJEa6c+rofsw/v8OnN6dnxf0fv3LKNusVrxxtcNoB6xVOsar2iz62eM/cb+Cn2lbY0Oiknvou3FIHNdALqpK8LZhYGA5yGjv6Bmes0SpFFXLVbA61EbGNA9Jz7EFzuiA8CSd49+pOXRjfWqj7BegAbG/aQK851VHSnsIzodmpBzeEr4sLmCoI4zdVRzHYV7YrSyUYmnV9Zp+s084T29IqtCrzoCx+NhofxG4oNH0cfWGm5x/IqUVb0OtWMPFKaj6dSsizckYtKq22Xaa8tl9X8piEaa8tl9X8piFMaZp20S5OTQeZi+Bqa6SzBsVCdZ9wTq5OTQeZj+Bqj9Loqwj+r8R/ZRT5w012od4SumcG6oxs8Y7zzcynLlgABUZZ2ZqfutuRWi0rUfaRQ9B7VFX/aC3gsPjOJ6MBH/IKYtAq/oz6z/ZQWmJcIWFr8BD9ZFQailHc1adSkQNqvF3CROFMn0eOZww1HpKlMSqVuvRwaRJEGvpVrhm11NrSNast2y42NdvAPWgfMelmpthS7EHcjslil6Sl8sjqHjPfsdsIpqpsI6+hbPaXUa47gVhraZVprz+ptwZ6+n389KOb6JdOOuu6uZG4+M6u1e5Z6tv8AL8Z33v31Lhpy1/Z3jm+7z/vb2XZnPxto++fE/fNszoaZoQfoGbqc2zoNFaAVU9AXVgGeonn29A/BWzd0rbXUJgObzJMsdu/BOKLoroMJqgZqo6PwOkllnc00MhEY8ahpXoyVnvqfDG520NNOmmSgtHbeWjgwKtY3MnXVEpjvYNGKQ1dsGwf3Vgsri9jH1o46+fpVeiGLNysliZxW/wBP4/8ASlEpi1NrGOhQdobmrA3OP0KDtYzUCxaGNyceYKzqu6LNowneQFYln5fkrttl2mvLZfV/KYhGmvLZfV/KYhI0zTtolycmg8zH8DUjfzMURG7NLXJyaDzMfwNReArUb29q5r8miqgwDP0qwWIUaVCyx0f6VLk0aBvWiVhi4cYnm7e1R19NxNDRt/IE9il3gHYoy+JGsZXa4hrfTrp6AV0lW74uRstnexrQ19KtOrjDV16ky0NcXWaOusDCQdYLTQg9StUxDW1OWSgbgA49MvpD1mhP4pj7Ek5q7aF3IzJcBA1vh9IJTujef9JWLNOrPa3bzgbG8y2DSSSlmm80/wCErISDuOVfsy7HO5+b9kErPzbgcMBoNeo7JPubj0fui7cDn9bbsl2ted/T/wBVryGbxt2tG5njH91515Qbhq3R+K7n6P8AuioQ0Duez0a5p8bbiGweNmrxRZvoS6jSRTKTZh8Vvimi0WN1QD0LZT4wmC65cV6vCMl2K1pdLSKg2uHVrUDcVoDcVftH8FY9ILOXlo6T1/8ASmIe5yJY457NIKPa0ujedThk4BwGqoUTMRtOcIuxv4rpD9VoJ6SFZbsf9G072tPWB/dRF92F0Vnkjc0tcG0I/Mbxzp3ozMXWeMnXhofRkPwXX0iVlgf1FRtrZx6Jyw0y6lw8VeDzKBPXRxWN53A+8din1B2RmbW7vyCnFRy7cWZdpty2X1fymIRpry2X1fymIURplnbRLk5NB5mP4Grm8NYPo7F1cnJoPMx/A1d28VC5rtoqqV5RUf6a9a6kk7AnF6t+qen3FMhz6lohYUrToooC+o+GlgaD9WRz3U+63D/y/FSN52vCKAgGhNT9VgGt7t1EaC3WLRjmeHcGeKyuRLATnv41SfSus4jMp07uy4XWyTE+rLMw0FMjIdoHNvPUoGzWVrHy4BRplcWjcK5DqotbcA1hDQAA3IbBQZLPZrJStN6rrabTMuazk2w5Ju4J5GE3lbmrHSvaYmlll/oPvWTkDPIbdkY2P+90e7bSusaZclk6Bu8Yb8uvJZQDlr2Dazcdmvas3NsFBl9UZj+UNo+9zfsLgHLXsG2PxHc/76aJdr8xxvtD7Tf5hz+oen356km12Qz+yPtDxH/c/dde0Ui16FirZKGtHjaD9lu5aHYHVb0Ki9z5mLhhWtC066/ZH3R++ipvNjFCtfH8SD4tXEqew2fEKhe97Z0IVgh7XZuKXnYAB0lXjueu/wDDAP2ZHjro781Xb/jDIWs2udX0NUv3PLRxZI9gIcPTkfwC45IzSUW0ltK7nFohcAOO0HDvPMs40ZJY10bsnRvIodxzHvqthVN0nuLDJ3xGMnDDKBsrqf1/mueK/wDzLms/Ro12Ic/4ruEVcOkJKyMqM/3zp3Z4SXigJ9Ctl2nrEON6fzUsmlks2GhOtO1m5JzKu05Zdpry2X/B8pi9XmmvLZfV/KYhTGmadkbJpVamxsa2agaxoA4OLIBoAGbV3LpZazrm/wBuL9KEJhEWn2ZWm/7Q7XLX/BH+lIC+5/5n+lnYhCsh12t7Mrdb5Hsc1zqhzuNkBWhyBIFacym7u0ktMcbWMlDWgZARxfpXqFFvMI7W9lpNLLWQQZsvNxfpUdJfs51yD/JH+lCFFTtPs38LS+P/AKWdiSfecp+3/pb2IQusynvb2YXlO6Rha81BplkNRB1hQfgeHVgO37b+bn5gvELm0Z25m9s7HgeHXgO/679dS7xt+a8NyQ+IfaSbqeNuJ60ITrHo729pa4YxAXGKrcVK1JdqH3qqU7/kr9b/AEt7F4hdRpMXt7OrNfMzdUlP8LOxL+HZ6/8AsH+SP9KEKcp729ml5XrLI4F76kNoOK0b9gCcXJfk8JdwcmGuvisOrpBXqFGfGDtb2lf4utf8/wD24v0o/i61/wA//bi/ShCrxCO0kf4jtGvG2vmof0JRullrGqYDoji/ShCHafbr+LrX/P8A9uL9K8/i62fz/wDbi/ShCYhGZV2+b0lkmc976uOGpwtGprRqA5kIQu4iMKpm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αρχείο λήψης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75" y="5530776"/>
            <a:ext cx="1607532" cy="1111380"/>
          </a:xfrm>
          <a:prstGeom prst="rect">
            <a:avLst/>
          </a:prstGeom>
        </p:spPr>
      </p:pic>
      <p:pic>
        <p:nvPicPr>
          <p:cNvPr id="11" name="10 - Εικόνα" descr="αρχείο λήψη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242" y="1430647"/>
            <a:ext cx="1220681" cy="1220681"/>
          </a:xfrm>
          <a:prstGeom prst="rect">
            <a:avLst/>
          </a:prstGeom>
        </p:spPr>
      </p:pic>
      <p:pic>
        <p:nvPicPr>
          <p:cNvPr id="1029" name="Picture 5" descr="http://www.glasgowchildrenshospitalcharity.org/sites/default/files/GHCC_logo_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9070" y="4872452"/>
            <a:ext cx="1295031" cy="19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81" y="2040987"/>
            <a:ext cx="8918610" cy="310517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100" dirty="0"/>
              <a:t>Applying for a funded PhD position is a very </a:t>
            </a:r>
            <a:r>
              <a:rPr lang="en-GB" sz="2100" b="1" dirty="0"/>
              <a:t>competitive</a:t>
            </a:r>
            <a:r>
              <a:rPr lang="en-GB" sz="2100" dirty="0"/>
              <a:t> procedure</a:t>
            </a:r>
          </a:p>
          <a:p>
            <a:r>
              <a:rPr lang="en-GB" sz="2100" dirty="0"/>
              <a:t>You need to: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/>
              <a:t>Be the best student/ candidate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/>
              <a:t>Be the best fit to a specific 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/>
              <a:t>Have the required skills/ experience to pursue a specific 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/>
              <a:t>Start searching/ applying on time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5279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434381" y="1562521"/>
            <a:ext cx="9082087" cy="502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l-GR" sz="2800" b="1" i="1" dirty="0">
                <a:solidFill>
                  <a:srgbClr val="00213B"/>
                </a:solidFill>
              </a:rPr>
              <a:t>Ερευνητικές δεξιότητες κατά το </a:t>
            </a:r>
            <a:r>
              <a:rPr lang="en-GB" sz="2800" b="1" i="1" dirty="0">
                <a:solidFill>
                  <a:srgbClr val="00213B"/>
                </a:solidFill>
              </a:rPr>
              <a:t>BSc </a:t>
            </a:r>
            <a:r>
              <a:rPr lang="el-GR" sz="2800" b="1" i="1" dirty="0">
                <a:solidFill>
                  <a:srgbClr val="00213B"/>
                </a:solidFill>
              </a:rPr>
              <a:t>και</a:t>
            </a:r>
            <a:r>
              <a:rPr lang="en-GB" sz="2800" b="1" i="1" dirty="0">
                <a:solidFill>
                  <a:srgbClr val="00213B"/>
                </a:solidFill>
              </a:rPr>
              <a:t>/</a:t>
            </a:r>
            <a:r>
              <a:rPr lang="el-GR" sz="2800" b="1" i="1" dirty="0">
                <a:solidFill>
                  <a:srgbClr val="00213B"/>
                </a:solidFill>
              </a:rPr>
              <a:t>ή</a:t>
            </a:r>
            <a:r>
              <a:rPr lang="en-GB" sz="2800" b="1" i="1" dirty="0">
                <a:solidFill>
                  <a:srgbClr val="00213B"/>
                </a:solidFill>
              </a:rPr>
              <a:t> MSc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000" b="1" dirty="0">
              <a:solidFill>
                <a:srgbClr val="00213B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91070" y="2224581"/>
            <a:ext cx="4844953" cy="22159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Αναζήτηση βιβλιογραφίας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Δεξιότητες συγγραφής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Κριτική σκέψη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Ομαδική εργασία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Δουλειά υπό πίεση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Σχεδιασμός ερευνητικών μελετών</a:t>
            </a:r>
            <a:endParaRPr lang="en-GB" sz="2000" b="1" dirty="0">
              <a:solidFill>
                <a:srgbClr val="00213B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88174" y="4560622"/>
            <a:ext cx="4844953" cy="20959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Ερευνητική εμπειρία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Προσέγγιση εθελοντών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</a:t>
            </a:r>
            <a:r>
              <a:rPr lang="en-US" sz="2000" b="1" dirty="0">
                <a:solidFill>
                  <a:srgbClr val="00213B"/>
                </a:solidFill>
              </a:rPr>
              <a:t>S</a:t>
            </a:r>
            <a:r>
              <a:rPr lang="en-GB" sz="2000" b="1" dirty="0" err="1">
                <a:solidFill>
                  <a:srgbClr val="00213B"/>
                </a:solidFill>
              </a:rPr>
              <a:t>oftwares</a:t>
            </a:r>
            <a:r>
              <a:rPr lang="en-GB" sz="2000" b="1" dirty="0">
                <a:solidFill>
                  <a:srgbClr val="00213B"/>
                </a:solidFill>
              </a:rPr>
              <a:t> </a:t>
            </a:r>
            <a:r>
              <a:rPr lang="en-GB" sz="1800" b="1" dirty="0">
                <a:solidFill>
                  <a:srgbClr val="00213B"/>
                </a:solidFill>
              </a:rPr>
              <a:t>(SPSS, Minitab, </a:t>
            </a:r>
            <a:r>
              <a:rPr lang="en-GB" sz="1800" b="1" dirty="0" err="1">
                <a:solidFill>
                  <a:srgbClr val="00213B"/>
                </a:solidFill>
              </a:rPr>
              <a:t>WindDiets</a:t>
            </a:r>
            <a:r>
              <a:rPr lang="en-GB" sz="1800" b="1" dirty="0">
                <a:solidFill>
                  <a:srgbClr val="00213B"/>
                </a:solidFill>
              </a:rPr>
              <a:t>, Endnote, Reference Manager)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Εργαστηριάκή εμπειρία</a:t>
            </a: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 Παρουσιάσεις</a:t>
            </a:r>
            <a:endParaRPr lang="en-GB" sz="1800" b="1" dirty="0">
              <a:solidFill>
                <a:srgbClr val="00213B"/>
              </a:solidFill>
            </a:endParaRPr>
          </a:p>
        </p:txBody>
      </p:sp>
      <p:pic>
        <p:nvPicPr>
          <p:cNvPr id="8194" name="Picture 2" descr="http://mtsentinelvirtuallibrary.yolasite.com/resources/research_skills_toolkit.png?timestamp=1289600086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315" y="2060812"/>
            <a:ext cx="2907491" cy="2197789"/>
          </a:xfrm>
          <a:prstGeom prst="rect">
            <a:avLst/>
          </a:prstGeom>
          <a:noFill/>
        </p:spPr>
      </p:pic>
      <p:pic>
        <p:nvPicPr>
          <p:cNvPr id="11" name="10 - Εικόνα" descr="b2.jpg"/>
          <p:cNvPicPr>
            <a:picLocks noChangeAspect="1"/>
          </p:cNvPicPr>
          <p:nvPr/>
        </p:nvPicPr>
        <p:blipFill>
          <a:blip r:embed="rId4" cstate="print"/>
          <a:srcRect l="5282" t="3383" r="2912" b="7463"/>
          <a:stretch>
            <a:fillRect/>
          </a:stretch>
        </p:blipFill>
        <p:spPr>
          <a:xfrm>
            <a:off x="491316" y="4544704"/>
            <a:ext cx="4026090" cy="2272352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52795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34381" y="1562522"/>
            <a:ext cx="9082087" cy="46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800" b="1" i="1" dirty="0">
                <a:solidFill>
                  <a:srgbClr val="00213B"/>
                </a:solidFill>
              </a:rPr>
              <a:t>How to look for a PhD…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lang="en-GB" sz="2400" b="1" dirty="0">
              <a:solidFill>
                <a:srgbClr val="00213B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70684" y="2156341"/>
            <a:ext cx="4844953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000" b="1" u="sng" dirty="0">
                <a:solidFill>
                  <a:srgbClr val="00213B"/>
                </a:solidFill>
              </a:rPr>
              <a:t>Where?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http://www.findaphd.com/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http://www.jobs.ac.uk/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Universities’ websites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790366" y="3195847"/>
            <a:ext cx="4844953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000" b="1" u="sng" dirty="0">
                <a:solidFill>
                  <a:srgbClr val="00213B"/>
                </a:solidFill>
              </a:rPr>
              <a:t>How long? Depends on…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CV/ skills set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Effort you put on search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Luck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86603" y="5026922"/>
            <a:ext cx="4844953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000" b="1" u="sng" dirty="0">
                <a:solidFill>
                  <a:srgbClr val="00213B"/>
                </a:solidFill>
              </a:rPr>
              <a:t>What about?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Fascinating topic (for YOU)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Fitting on you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5083" r="4226" b="40843"/>
          <a:stretch>
            <a:fillRect/>
          </a:stretch>
        </p:blipFill>
        <p:spPr bwMode="auto">
          <a:xfrm>
            <a:off x="4677557" y="2224586"/>
            <a:ext cx="4329964" cy="64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81" y="3776166"/>
            <a:ext cx="2781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www.extratextual.tv/wp-content/uploads/2011/07/song-chart-memes-doing-phd.jpg"/>
          <p:cNvPicPr>
            <a:picLocks noChangeAspect="1" noChangeArrowheads="1"/>
          </p:cNvPicPr>
          <p:nvPr/>
        </p:nvPicPr>
        <p:blipFill>
          <a:blip r:embed="rId5" cstate="print"/>
          <a:srcRect l="1592" b="11713"/>
          <a:stretch>
            <a:fillRect/>
          </a:stretch>
        </p:blipFill>
        <p:spPr bwMode="auto">
          <a:xfrm>
            <a:off x="4844955" y="4763069"/>
            <a:ext cx="4587686" cy="1910686"/>
          </a:xfrm>
          <a:prstGeom prst="rect">
            <a:avLst/>
          </a:prstGeom>
          <a:noFill/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52795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434380" y="4960849"/>
            <a:ext cx="9082087" cy="145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Συστάσεις</a:t>
            </a: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Βαθμοί (7,94)</a:t>
            </a: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Υποτροφίες!</a:t>
            </a:r>
            <a:endParaRPr lang="en-GB" sz="2800" b="1" dirty="0">
              <a:solidFill>
                <a:srgbClr val="00213B"/>
              </a:solidFill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34381" y="1562522"/>
            <a:ext cx="9082087" cy="31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l-GR" sz="2800" b="1" i="1" dirty="0">
                <a:solidFill>
                  <a:srgbClr val="00213B"/>
                </a:solidFill>
              </a:rPr>
              <a:t>Συμβουλές</a:t>
            </a:r>
            <a:endParaRPr lang="en-GB" sz="2800" b="1" i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lang="en-GB" sz="2800" b="1" i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00213B"/>
                </a:solidFill>
              </a:rPr>
              <a:t>It’s all about skills!</a:t>
            </a:r>
            <a:r>
              <a:rPr lang="el-GR" sz="2400" b="1" dirty="0">
                <a:solidFill>
                  <a:srgbClr val="00213B"/>
                </a:solidFill>
              </a:rPr>
              <a:t> Δεξιότητες!</a:t>
            </a: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Αποφασίστε τι θέλετε να κάνετε / Ενημέρωση</a:t>
            </a: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Διαλέξτε ένα </a:t>
            </a:r>
            <a:r>
              <a:rPr lang="en-GB" sz="2400" b="1" dirty="0">
                <a:solidFill>
                  <a:srgbClr val="00213B"/>
                </a:solidFill>
              </a:rPr>
              <a:t>project </a:t>
            </a:r>
            <a:r>
              <a:rPr lang="el-GR" sz="2400" b="1" dirty="0">
                <a:solidFill>
                  <a:srgbClr val="00213B"/>
                </a:solidFill>
              </a:rPr>
              <a:t>που σας αρέσει πολύ</a:t>
            </a: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Σκληρή δουλειά</a:t>
            </a:r>
            <a:endParaRPr lang="en-GB" sz="24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00213B"/>
                </a:solidFill>
              </a:rPr>
              <a:t>Εθελοντισμός</a:t>
            </a:r>
            <a:endParaRPr lang="en-GB" sz="2800" b="1" dirty="0">
              <a:solidFill>
                <a:srgbClr val="00213B"/>
              </a:solidFill>
            </a:endParaRPr>
          </a:p>
        </p:txBody>
      </p:sp>
      <p:pic>
        <p:nvPicPr>
          <p:cNvPr id="4098" name="Picture 2" descr="http://alivecampus.com/wp-content/uploads/2013/05/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53" y="1562522"/>
            <a:ext cx="2341013" cy="1404608"/>
          </a:xfrm>
          <a:prstGeom prst="rect">
            <a:avLst/>
          </a:prstGeom>
          <a:noFill/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49" y="1562522"/>
            <a:ext cx="1428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pic>
        <p:nvPicPr>
          <p:cNvPr id="2" name="Picture 2" descr="Αποτέλεσμα εικόνας για phd comics supervisor lov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28003"/>
          <a:stretch/>
        </p:blipFill>
        <p:spPr bwMode="auto">
          <a:xfrm>
            <a:off x="4302794" y="5089177"/>
            <a:ext cx="5168826" cy="11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9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87FD626-B64D-4F65-8E4B-C8C09CD2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xmlns="" id="{0EB94AFA-92E9-4E24-B930-A84C57BA9E59}"/>
              </a:ext>
            </a:extLst>
          </p:cNvPr>
          <p:cNvSpPr txBox="1">
            <a:spLocks/>
          </p:cNvSpPr>
          <p:nvPr/>
        </p:nvSpPr>
        <p:spPr bwMode="auto">
          <a:xfrm>
            <a:off x="1856662" y="260648"/>
            <a:ext cx="813690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l-GR" sz="2000" b="1" dirty="0">
                <a:solidFill>
                  <a:srgbClr val="FFFFFF"/>
                </a:solidFill>
              </a:rPr>
              <a:t>Ρόλος της δίαιτας στη διαχείρηση των ΙΦΝΕ</a:t>
            </a:r>
            <a:endParaRPr lang="en-GB" sz="2000" b="1" dirty="0">
              <a:solidFill>
                <a:srgbClr val="FFFFFF"/>
              </a:solidFill>
            </a:endParaRPr>
          </a:p>
          <a:p>
            <a:pPr marL="0" indent="0" algn="ctr"/>
            <a:r>
              <a:rPr lang="en-GB" sz="2000" b="1" dirty="0">
                <a:solidFill>
                  <a:srgbClr val="FFFFFF"/>
                </a:solidFill>
              </a:rPr>
              <a:t>Crohn’s Disease Treatment-with-EATing</a:t>
            </a:r>
          </a:p>
          <a:p>
            <a:pPr marL="0" indent="0" algn="ctr"/>
            <a:r>
              <a:rPr lang="en-GB" sz="2000" b="1" dirty="0">
                <a:solidFill>
                  <a:srgbClr val="FFFFFF"/>
                </a:solidFill>
              </a:rPr>
              <a:t>CD-TREAT diet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C3CD5B-A9E4-4B23-9C3E-3963B9CB33C0}"/>
              </a:ext>
            </a:extLst>
          </p:cNvPr>
          <p:cNvSpPr txBox="1"/>
          <p:nvPr/>
        </p:nvSpPr>
        <p:spPr>
          <a:xfrm>
            <a:off x="389390" y="1541822"/>
            <a:ext cx="89980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Όμοια σύσταση θρεπτικών συστατικών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Όμοιο αποτέλεσμα στη φλεγμονή της νόσου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60A52DFF-8682-41D8-B840-E12B79936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466" y="3284985"/>
            <a:ext cx="3617014" cy="2521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Σχετική εικόνα">
            <a:extLst>
              <a:ext uri="{FF2B5EF4-FFF2-40B4-BE49-F238E27FC236}">
                <a16:creationId xmlns:a16="http://schemas.microsoft.com/office/drawing/2014/main" xmlns="" id="{FD9BD44D-375D-4CED-A8AB-99823ADF6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7" t="6448" r="11747" b="9283"/>
          <a:stretch/>
        </p:blipFill>
        <p:spPr bwMode="auto">
          <a:xfrm>
            <a:off x="8300787" y="2790023"/>
            <a:ext cx="1086649" cy="9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080E4729-E6B2-4F61-B15D-652B9AEA41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91" y="3284985"/>
            <a:ext cx="4482046" cy="2521151"/>
          </a:xfrm>
          <a:prstGeom prst="rect">
            <a:avLst/>
          </a:prstGeom>
        </p:spPr>
      </p:pic>
      <p:pic>
        <p:nvPicPr>
          <p:cNvPr id="2050" name="Picture 2" descr="C:\Users\Vaios\Dropbox\A PhD studies\CD-TREAT Open Label Trial\Logo\logo_856206_web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832" y="3561854"/>
            <a:ext cx="1224136" cy="8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C3CD5B-A9E4-4B23-9C3E-3963B9CB33C0}"/>
              </a:ext>
            </a:extLst>
          </p:cNvPr>
          <p:cNvSpPr txBox="1"/>
          <p:nvPr/>
        </p:nvSpPr>
        <p:spPr>
          <a:xfrm>
            <a:off x="4953000" y="4314727"/>
            <a:ext cx="557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xmlns="" val="29000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7" descr="http://ilnet-ta.org/wp/wp-content/uploads/2015/11/Depositphotos_84014512_s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270" y="-1393"/>
            <a:ext cx="2034730" cy="14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Αποτέλεσμα εικόνας για i love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97" y="2420889"/>
            <a:ext cx="3510387" cy="19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ietitian Coffee Mugs Funny Dietitian Mug Dietitian Coffee Mug Dietitian Gift Dietitian Mugs Gift for Dietitian Dietitian Presents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https://scontent.xx.fbcdn.net/v/t34.18173-0/p280x280/18035318_10209480767359152_362529126_n.jpg?_nc_cat=103&amp;_nc_oc=AQlUSuZO0kOy1-2K0crpMzAXJ2aVqxTFnqFIJfGj4h2lBc8Z1DBCpDGsxToXiNFpoV4&amp;_nc_ad=z-m&amp;_nc_cid=0&amp;_nc_zor=9&amp;_nc_ht=scontent.xx&amp;oh=36f458e2149c8379e8ea6f57e835631e&amp;oe=5D8FFCD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252" y="1626881"/>
            <a:ext cx="1531099" cy="27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ietitian Coffee Mugs Funny Dietitian Mug Dietitian Coffee Mug Dietitian Gift Dietitian Mugs Gift for Dietitian Dietitian Presents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Αποτέλεσμα εικόνας για i am a dietitian fun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742" y="4437113"/>
            <a:ext cx="2358259" cy="23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Αποτέλεσμα εικόνας για crohn's funny 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209" y="4203571"/>
            <a:ext cx="2551187" cy="25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content.fath7-1.fna.fbcdn.net/v/t35.18174-12/13288696_10206746245397812_2110640609_o.jpg?_nc_cat=101&amp;_nc_oc=AQkTfr6AzPQU9TNjr19ZR1rOtJUmG_2nb6zpjQukTK9xZXas1oTQ0RXvMxHrfy2YTxI&amp;_nc_ht=scontent.fath7-1.fna&amp;oh=f6ff0bbb04c1b6eb3777b1acd5d7030e&amp;oe=5D90FE1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871" y="1477765"/>
            <a:ext cx="2638866" cy="14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content.fath7-1.fna.fbcdn.net/v/t34.18173-12/12399296_10205836968146449_2075367892_n.jpg?_nc_cat=101&amp;_nc_oc=AQmPCD7WbSgcaFzxXgRHrfrQbPzWP4qgqLxHWU9SRwuRJLMEEKMnLA9dcUd2zAdOMl0&amp;_nc_ht=scontent.fath7-1.fna&amp;oh=9c3c4574bea86b0e8206faf3ac2b5ece&amp;oe=5D910D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478" y="2636912"/>
            <a:ext cx="1907427" cy="25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6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 txBox="1">
            <a:spLocks noChangeArrowheads="1"/>
          </p:cNvSpPr>
          <p:nvPr/>
        </p:nvSpPr>
        <p:spPr>
          <a:xfrm>
            <a:off x="2705104" y="146350"/>
            <a:ext cx="6896099" cy="1057275"/>
          </a:xfrm>
          <a:noFill/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endParaRPr lang="en-GB" sz="3000" kern="0" dirty="0">
              <a:solidFill>
                <a:srgbClr val="FFFFFF"/>
              </a:solidFill>
              <a:latin typeface="Arial"/>
              <a:ea typeface="Arial" pitchFamily="-105" charset="0"/>
              <a:cs typeface="Arial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xmlns="" val="3672824224"/>
              </p:ext>
            </p:extLst>
          </p:nvPr>
        </p:nvGraphicFramePr>
        <p:xfrm>
          <a:off x="283779" y="1870477"/>
          <a:ext cx="7060753" cy="478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6" descr="http://dchealthybites.com/wp-content/uploads/2013/05/intestinal_par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5" y="1911846"/>
            <a:ext cx="1838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2368709" y="313030"/>
            <a:ext cx="75449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Crohn’s Disease Treatment-with-EATing Study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Project’s brief description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0560" y="2190726"/>
            <a:ext cx="4924602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4098" name="Picture 2" descr="Αποτέλεσμα εικόνας για literature re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12093"/>
            <a:ext cx="1511300" cy="11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- Ορθογώνιο"/>
          <p:cNvSpPr/>
          <p:nvPr/>
        </p:nvSpPr>
        <p:spPr>
          <a:xfrm>
            <a:off x="417272" y="1233974"/>
            <a:ext cx="925071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Our hypothesis: 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A food-based diet with similar composition to EEN, will have similar effect on gut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microbiome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and gut inflammation in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Crohn’s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disease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65131" y="2911085"/>
            <a:ext cx="3595460" cy="3313869"/>
          </a:xfrm>
          <a:prstGeom prst="rect">
            <a:avLst/>
          </a:prstGeom>
          <a:solidFill>
            <a:srgbClr val="C4C18E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Εργασίες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Εκθέσεις/ Εξετάσεις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Ερευνητικό πρωτόκολλο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Εισαγωγή πτυχιακής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Διαλέξεις βασισμένες στη βιβλιογραφία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xmlns="" val="11474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 txBox="1">
            <a:spLocks noChangeArrowheads="1"/>
          </p:cNvSpPr>
          <p:nvPr/>
        </p:nvSpPr>
        <p:spPr>
          <a:xfrm>
            <a:off x="2705104" y="146350"/>
            <a:ext cx="6896099" cy="1057275"/>
          </a:xfrm>
          <a:noFill/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endParaRPr lang="en-GB" sz="3000" kern="0" dirty="0">
              <a:solidFill>
                <a:srgbClr val="FFFFFF"/>
              </a:solidFill>
              <a:latin typeface="Arial"/>
              <a:ea typeface="Arial" pitchFamily="-105" charset="0"/>
              <a:cs typeface="Arial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xmlns="" val="1617664945"/>
              </p:ext>
            </p:extLst>
          </p:nvPr>
        </p:nvGraphicFramePr>
        <p:xfrm>
          <a:off x="283779" y="1870477"/>
          <a:ext cx="7060753" cy="478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6" descr="http://dchealthybites.com/wp-content/uploads/2013/05/intestinal_par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5" y="1911846"/>
            <a:ext cx="1838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1 - Ορθογώνιο"/>
          <p:cNvSpPr/>
          <p:nvPr/>
        </p:nvSpPr>
        <p:spPr>
          <a:xfrm>
            <a:off x="417272" y="1233974"/>
            <a:ext cx="925071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Our hypothesis: 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A food-based diet with similar composition to EEN, will have similar effect on gut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microbiome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and gut inflammation in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Crohn’s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disease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368709" y="313030"/>
            <a:ext cx="75449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Crohn’s Disease Treatment-with-EATing Study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Project’s brief description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0560" y="2857500"/>
            <a:ext cx="4924602" cy="5898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2" name="14 - Εικόνα" descr="ash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93026" y="2575716"/>
            <a:ext cx="1117652" cy="1153370"/>
          </a:xfrm>
          <a:prstGeom prst="rect">
            <a:avLst/>
          </a:prstGeom>
        </p:spPr>
      </p:pic>
      <p:sp>
        <p:nvSpPr>
          <p:cNvPr id="10" name="9 - Επεξήγηση με σύννεφο"/>
          <p:cNvSpPr/>
          <p:nvPr/>
        </p:nvSpPr>
        <p:spPr>
          <a:xfrm>
            <a:off x="8631356" y="2216646"/>
            <a:ext cx="1036629" cy="312514"/>
          </a:xfrm>
          <a:prstGeom prst="cloudCallout">
            <a:avLst>
              <a:gd name="adj1" fmla="val -69297"/>
              <a:gd name="adj2" fmla="val 104145"/>
            </a:avLst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i="1" kern="0" dirty="0">
              <a:solidFill>
                <a:prstClr val="black"/>
              </a:solidFill>
              <a:latin typeface="Calibri"/>
              <a:ea typeface="ＭＳ Ｐゴシック" pitchFamily="34" charset="-128"/>
              <a:cs typeface="Arial"/>
            </a:endParaRPr>
          </a:p>
        </p:txBody>
      </p:sp>
      <p:sp>
        <p:nvSpPr>
          <p:cNvPr id="11" name="9 - Επεξήγηση με σύννεφο"/>
          <p:cNvSpPr/>
          <p:nvPr/>
        </p:nvSpPr>
        <p:spPr>
          <a:xfrm>
            <a:off x="7632700" y="1911846"/>
            <a:ext cx="1289354" cy="304800"/>
          </a:xfrm>
          <a:prstGeom prst="cloudCallout">
            <a:avLst>
              <a:gd name="adj1" fmla="val 2141"/>
              <a:gd name="adj2" fmla="val 159410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i="1" kern="0" dirty="0">
              <a:solidFill>
                <a:prstClr val="black"/>
              </a:solidFill>
              <a:latin typeface="Calibri"/>
              <a:ea typeface="ＭＳ Ｐゴシック" pitchFamily="34" charset="-128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5104" y="3740459"/>
            <a:ext cx="4344281" cy="2141595"/>
          </a:xfrm>
          <a:prstGeom prst="rect">
            <a:avLst/>
          </a:prstGeom>
          <a:solidFill>
            <a:srgbClr val="C4C18E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Διαλέξεις από σημαντικούς ακαδημαικούς και ανθρώπους με κλινική εμπειρία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Επισκέψεις σε κλινικές (πρακτική)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xmlns="" val="39252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434381" y="1562522"/>
            <a:ext cx="9368838" cy="46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l-GR" sz="2800" b="1" i="1" dirty="0">
                <a:solidFill>
                  <a:srgbClr val="00213B"/>
                </a:solidFill>
              </a:rPr>
              <a:t>Στόχοι της παρουσίασης</a:t>
            </a:r>
            <a:r>
              <a:rPr lang="en-GB" sz="2800" b="1" i="1" dirty="0">
                <a:solidFill>
                  <a:srgbClr val="00213B"/>
                </a:solidFill>
              </a:rPr>
              <a:t>…</a:t>
            </a:r>
          </a:p>
          <a:p>
            <a:pPr marL="342900" indent="-342900" eaLnBrk="0" hangingPunct="0">
              <a:lnSpc>
                <a:spcPct val="20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GB" sz="20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rgbClr val="00213B"/>
                </a:solidFill>
              </a:rPr>
              <a:t>Career path</a:t>
            </a:r>
          </a:p>
          <a:p>
            <a:pPr marL="342900" indent="-342900" eaLnBrk="0" hangingPunct="0">
              <a:lnSpc>
                <a:spcPct val="20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Τι ακριβώς είναι το </a:t>
            </a:r>
            <a:r>
              <a:rPr lang="en-GB" sz="2000" b="1" dirty="0">
                <a:solidFill>
                  <a:srgbClr val="00213B"/>
                </a:solidFill>
              </a:rPr>
              <a:t>MSc </a:t>
            </a:r>
            <a:r>
              <a:rPr lang="el-GR" sz="2000" b="1" dirty="0">
                <a:solidFill>
                  <a:srgbClr val="00213B"/>
                </a:solidFill>
              </a:rPr>
              <a:t>και το</a:t>
            </a:r>
            <a:r>
              <a:rPr lang="en-GB" sz="2000" b="1" dirty="0">
                <a:solidFill>
                  <a:srgbClr val="00213B"/>
                </a:solidFill>
              </a:rPr>
              <a:t> PhD</a:t>
            </a:r>
            <a:r>
              <a:rPr lang="el-GR" sz="2000" b="1" dirty="0">
                <a:solidFill>
                  <a:srgbClr val="00213B"/>
                </a:solidFill>
              </a:rPr>
              <a:t> στη Σκωτία</a:t>
            </a:r>
            <a:endParaRPr lang="en-GB" sz="20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Δεξιότητες αναγκαίες για το </a:t>
            </a:r>
            <a:r>
              <a:rPr lang="en-GB" sz="2000" b="1" dirty="0">
                <a:solidFill>
                  <a:srgbClr val="00213B"/>
                </a:solidFill>
              </a:rPr>
              <a:t>PhD</a:t>
            </a:r>
          </a:p>
          <a:p>
            <a:pPr marL="342900" indent="-342900" eaLnBrk="0" hangingPunct="0">
              <a:lnSpc>
                <a:spcPct val="20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Η αξία του Πτυχίου και του </a:t>
            </a:r>
            <a:r>
              <a:rPr lang="en-GB" sz="2000" b="1" dirty="0">
                <a:solidFill>
                  <a:srgbClr val="00213B"/>
                </a:solidFill>
              </a:rPr>
              <a:t>MSc </a:t>
            </a:r>
            <a:r>
              <a:rPr lang="el-GR" sz="2000" b="1" dirty="0">
                <a:solidFill>
                  <a:srgbClr val="00213B"/>
                </a:solidFill>
              </a:rPr>
              <a:t>για το </a:t>
            </a:r>
            <a:r>
              <a:rPr lang="en-GB" sz="2000" b="1" dirty="0">
                <a:solidFill>
                  <a:srgbClr val="00213B"/>
                </a:solidFill>
              </a:rPr>
              <a:t>PhD</a:t>
            </a:r>
          </a:p>
        </p:txBody>
      </p:sp>
      <p:sp>
        <p:nvSpPr>
          <p:cNvPr id="12290" name="AutoShape 2" descr="data:image/jpeg;base64,/9j/4AAQSkZJRgABAQAAAQABAAD/2wCEAAkGBxQTEhUUEhAUEhQVFBcXFBYUFBQVFRUWFRYWGBQUFRQYHCggGBolGxcVITEhJSksLi4uFx8zODMsNygtLisBCgoKDg0OGhAQGiwkHxwsLCwvLCwsLCwvLCwsLCwsLCwsLCwsLCwsLCwsLCwsLCwsLDcsLCwsLCwsLCwsLCwsN//AABEIANMA0wMBIgACEQEDEQH/xAAcAAABBQEBAQAAAAAAAAAAAAAAAwQFBgcCAQj/xABKEAABAwEEBAcMCAQGAgMAAAABAAIDEQQFEiEGMUFREyI0YXGR0QcUFVJUc4GDk6GysyMyQmKxwdLwFlNy4YKSoqPC8SQzCBdk/8QAGQEBAAMBAQAAAAAAAAAAAAAAAAEDBAIF/8QAIxEBAAICAgICAwEBAAAAAAAAAAECETEDEiFRMkETFCIEQv/aAAwDAQACEQMRAD8A1G5rqgNnhJs8JJhjJJiYSSWNqSaJ54Is/k0Pso+xFycmg8zH8DU9XSqIMvBFn8mh9lH2I8EWfyaH2UfYnqETgy8EWfyaH2UfYjwRZ/JofZR9ieoQwZeCLP5ND7KPsR4Is/k0Pso+xPUIjBl4Is/k0Pso+xHgiz+TQ+yj7E9Qhgy8EWfyaH2UfYjwRZ/JofZR9ieoQwZeCLP5ND7KPsR4Is/k0Pso+xPUInBl4Is/k0Pso+xHgiz+TQ+yj7E9Qhgy8EWfyaH2UfYjwRZ/JofZR9ieoQwZeCLP5ND7KPsR4Is/k0Pso+xPUIjBl4Is/k0Pso+xHgiz+TQ+yj7E9QicGXgiz+TQ+yj7EeCLP5ND7KPsT1CGDLwRZ/JofZR9iPBFn8mh9lH2J6hDDKNMbLG22ShsbGgYKANaAPo2HUAvUrpry2X1fymIVkaZ520S5OTQeZj+BqeplcnJoPMx/A1PVW0QEIQgEIQgayzkEgJPvl2/3InGZSRC5d4Kd8u3rzvl2/3JOiEMFO+Xb/cjvl2/3JOi8ohh3w7vGKOHd4xXFEIO+Hd4xXnDO8YrleIYd8M7xivOGd4xXNEUQemV3jHrT6xHi5naUwontg+qen8gpRJyhCFLkIQhAIQhBl2mvLZfV/KYhGmvLZfV/KYhWRpnnbRLk5NB5mP4Gp6mVycmg8zH8DU9VbRAQhCAQhCBlNrKSKWmGZSRXLtyheqJ0up3ja6+TTfLciUrReLN+4NaHvsEmN7nBloLWYiThHBxnCK6hU6udaDeFtjhjdJLI2ONoq5zjQD97kC9F4sptPdvgEuFljkfEDThOEa155xEW6ulwWi3Ff1ntcYks8zZAQCQCMba7Ht1tKCRQkLwtscMbpZXiONgq5zjQALM7x7s0fCcHY7FJaSTQEuwYv6WBrnH00Qamiizaz90+aOht10WmzRGlZQHlran7TXMFOuvMtCsNsjmjbJE8SRvFWuaaghAunth+qen8gmaeWLUen8khzJwhCF05CEIQCEIQZdpry2X1fymIRpry2X1fymIVkaZ520S5OTQeZj+BqeplcnJoPMx/A1PVW0QEIQgEIQgaTaykUtNrKSXKx4q/p/Lhu22H/8AO8dYp+asCpvdftXB3VaPvYGf5nhBFdweDDdrj49oe7qbG3/iqbpdNJfd6ts1leeAi4uLMxtwk8LNTbroN9BvVhsNsdYdGQ9po+Rjg0jWDaHmh6QCpPuJ6PiCxcOR9JaTirujaaMaPe708yCx3VoVYbPG1jLLE6gALnsa5ziPtOJ2qt6e6IRwwOttgZ3rabMDJWLih7Rm9rmjI5CvoWiqG00nDLBa3HULNKPS5jmj3kIIewPgvq7GmdpwvH0ga6hZLGcy09Oeewqj/wDx9grJbJBk0NjaN/Gc8j3BSXcec6O5rW85APtD29DbOzMekFZ/oS29HQTsu2N+CRzRK9mFrqtBo0PcRTJ2zPMINV7q+mkNms0tla4SWiaN0eAGvBteMLnP3GhNBrT3uR3PLZruY2aoc97pAw62NeG4W02ai6m9xWbaHQQXdPjvawWhspfxJ5BjhaddaAULq7au9C3ax2xkrGyRPbIxwq1zTUEcxQLp3YtR6U0TqxbfR+aQidHKEIXTgIQhAIQhBl2mvLZfV/KYhGmvLZfV/KYhWRpnnbRLk5NB5mP4Gp6mVycmg8zH8DU9VbRAQhCAQhNLwtojbvdsH5nmUTMRGZdVrNpxDyfWVUO6bek1mu+WWzOLJGllHAAloLgHGh5k/bfZr9JTPaPzCVvWyMtVnlhceLLG5pI2VGTvQaH0Lit4tpbfjtTZLQy83Wmw2eaRwc98YLyBQYtRy2Kid368aWez2dtcUspeQM6tjFKU53PbToKR7nekQu0SXfeTu93RvLoXuDuDe1xq4NdTMYqkHbiI2JldQN9Xz3yGnvSyFuEkUDsBJjHS53GpuGa6cLH3Q9H3eAxCxtXWeOJxAzyjA4TVuzPoUx3LLxZNdlnwEExMETxta9msEbMqHoKtRz51Qbd3PHxTOnuu1mxPf/7Ii3FC/aKD7O3YdeVEGgLIu61pZ3wW3ZYvppJHgTFhrmDlECNZrm47KdNH9t0Xvu0AslvOOKM5O4MEEj/CAfeFYdCdALNd1XMrLMRR0rwAQNoY0fUHWedBzBcXeVyy2cEFzbHOXkai90by4j0lQPcBH/gTb++3fKhp+a0G+MPe82M0ZwMmIgVo3A7EaDXksR7l2nVmu+yTNnL3PdNiZGxtSRgaCcRo0at+xBuloha9pY9oexwo5rgCCNxBWTWu1NuO82RwPxWS1kOks9amEl2DG0bN43gEbAU5dpde9vysF397RnLhpczQ1o4OcAOoOpvT3RnubiGbvy3z99WgHGK1wMcMw4k5vI2agOpBpNU5sW30KmW/SHAaN1n6u0n0LywXzKx+IkmusE5dXYqfz1y0/qckxmV+Qo+772jl24XeKfy3qQV8TE6ZLVms4kIQhS5CEIQZdpry2X1fymIRpry2X1fymIVkaZ520S5OTQeZj+BqeplcnJoPMx/A1PVW0QEIXjhkUENeF/BtRG3ERtOr0DaqzbrVPIatAFdZcan0AJW8mFp169gUeYZCDSRwG+jexYL3m23scXFWmoKOcWj6ShBNMhSm6ueadXXaODkwE8V31eZNorPxMEjsWKozABBpUdKc3VY8Tg52ZYMPanFnt4dc3XpOU/aLJHKAJI2SAag9rXAdFRklLNZ2RtwxsaxvisaGjqCpx0zMNotTJ2VhhtFmiD20HBttDXfSSknNoc2lRvSEWm0ggtVtc2tnxiGwRBvHneCW48QqaOdqFNQK2vJX1erI+6JpXaWshswtEdmtUcPfFpMbi1uNoqyzsqSSTmaV2Depu/dNTFabsdjLbPNC6W0YAC2jwxrXPNOKxric+dBoQQq7bb1k8JR2QOHBS2OSQ0HHDg/CHNfsyPuVV0V0XglttvjtXCWvvaSEROtEjpHAPY5zjsGsbBsQabRR0NxWZjy9lmha854hG2td4yyWe6JX1LbJXsdessYE8jIYoYGEmJn1HPlc1wFQDs2a81IWO5GWi9LeyeSYvjED4HNmkYY2va6uHCQBmAdW9BoD3bSfSe1ROkD3YAG7TnmqNet+STXJasbi8tnfZRLkOGYJWtbJllmDQ0yqCrLfwkjayKNtQ1rWNOwUAFT0Kvln+Wj/AC1zyQYQMFTgaC7U55+zzf2XNpe1rqF4B6cz1JtPaXhwggFXfacdTQftO517HdLA7jGrqZknM89NixQ9WYLNmbWgdU7gVYLgtknCNGJxbUAhxOrmUN3u1o4tBvNKVP59KmNHX8Yf1Ci7pPlRyRE1lc0IQvQeKEIQgy7TXlsvq/lMQjTXlsvq/lMQrI0zztolycmg8zH8DU9TK5OTQeZj+BqeqtogLw6l6uZDkeg/goTCoW1gc7XSgooG/wCd8bWiIHE51A80LQMiajnAU7bTmVG2+ISRuB+zRw6WrzrQ9vjnEubI/hQ2hq5pqSMxq3+lWKw2fC2iYXBCOCY4CgLQetTbGrVx0isMH+jl7Tj0ybTi0iK03jZw0Okt0NjZC0/aeXuZVvOMSXuqN77dd93zxYPB7ZZXAD6ObBhEEzOsnmNVoNv0ds81ohtMkeKaCvBuqRSuwjU6hJIrqUpwYrioMQFAaCoB1gHcrmZRu59djbTZrRap4wZLdJITiaC5kWbI2A8zan0qF0RsBmdY2zQmRkdntl32gNBcxro3igedgc2tCtWXkcYbXC0CpqaACpOsmm1Bnuj1yWuG9YhM0yQQWOSGG0ZnGzhA5jZN0gBpz0qpa4Bgva8mePHZZR0YZGn8VblyIxXFhGKlCaCpA1CuuiDONAr57ysjLE+zWmW0xSSh8ccDyKGVxa8vdRoaQQQSaLy+7qts16Whtna6CG0WWFk1oIPEaK4mxHUZNbcjlzLS6rwoKtfOiLHXeLFZ6RtbweDFn9R4cS7eTmekqbvGycIKVpnklLbYhJgq97MD2vGBxbiwmuF29p2hOKKJjKa2ms5hSPBpjLmxtcXOcSXHqqSmN+3E50JLyScloZYoPS6QR2dzjqDm16Cc1VPHFYmWv9m17REoG5I3RwsDzjP3t2wdSmbufxxsB9yjXSfRtO8daGXmyMjECTXIAEkncAs1WuzSAhRdxW98rfpIeCp9UF2IkbyAOL0VKlF6LxZjE4CEIRDLtNeWy+r+UxCNNeWy+r+UxCsjTPO2iXJyaDzMfwNT1Mrk5NB5mP4Gp6q2iAmd4W5kbHYntBDTkSAT0Danipt5zY3E7z7ti6rTs6rtHSXiHlex1eDGwYnuBa0V2nadwSD7Cxx1YTvbl7tSUs14GxysfwDp2u4hLCA6MupR5ByLciDmstv8l4nz5h6X7NOk42sl32IxMbGSCWNDSRqNBrCeALlsofxhWjsxXI0IyySgVuMMEznYovQheqUBCEIPV4hckoO0LwL1B4vF6hAJjfEdYnAtDmu4rwRUYXZFPgu2RYg5p1FpHWpjZnCo+DowwMDaNAoMzUemqY3XdeCZzy/GAAI6jjNJ11O3KnWpdwOo6xkvIQMqkDWVonjpH9Y0s72xjKauyWjh1KaVRsNpJOvUde9WmzS4mgrjkj7U2KoQhVuWXaa8tl9X8piEaa8tl9X8piFZGmedtEuTk0HmY/ganqZXJyaDzMfwNT1VtEG14S4Y3H0daqM5VjvuTJra85/JVqY61o4o8LKko12aajqOR30XkSULuLhoNetWS6S095xteQKkaxQZU2BetvZnOq9aiMiOcHpGtNOEVX4qmFu8KM/dEeE27j7lUhPvXRNRkn4qmFmkvqNuuvuUZb9NYIgS5r6DcBX8VAyO31VN06fSJv3ngc+VTlkdy5tx1iMowuP/ANw2Gv1J8zsYDu2V51MXLp7Z7SwvjZIADTjNANaV384XzgTzgajuOzf0KzaG3wYZWx5FkpAz1B2YaQenJU1xnyYb1/E0Xiv6h2paK/43ag73KnQRk68lKB4YMsytH4qpwsLr5YNjlx4dj3O6gqyZq60mZU/FUwtsd9xE0JLeelfwUzYXsdxmPDxzbOncs2L6J5d8pqeNQa3bAGjNxPoqonij6RMJ++IcMrtx4w9P96qKmyXXhPG3GRlqaKV4udPT2qOdbnOJ4lA3ftOwUVtfECVheG0qab1YLmtWsHIE5E71WLvGMg5gba7OYp1a7ZhNG9Ci1ckxldEKPuKUuhaTsqFILNMYnCqWXaa8tl9X8piEaa8tl9X8piF3GmedtEuTk0HmY/galLxtPBxl2s7PSk7k5NB5mP4GpO/21hd0j8VxXzZoqhpLQJtZz2bx0KKtJLCanIa68y8j4hrUADMk5Ac5KTbaxOXYRVo2+MebmWqIwtdxS7TllVLl4plntTbDQUXk8fFNDTaPRmaKUoqw28SNkbQtcxwJa4UcMVQfRxR1pQuXENpBcWupjLCAaZkAg0XLX7EHZkSsUiQqvWlA4e4FZ33SbSMUcY2Nc49Jyb+DtnUr+5ZLpracVrkz+qA3XzHZXPXuVXLP8iCd1ZEZg7MXRuSkchBBFailC0HLVzFJEa6c+rofsw/v8OnN6dnxf0fv3LKNusVrxxtcNoB6xVOsar2iz62eM/cb+Cn2lbY0Oiknvou3FIHNdALqpK8LZhYGA5yGjv6Bmes0SpFFXLVbA61EbGNA9Jz7EFzuiA8CSd49+pOXRjfWqj7BegAbG/aQK851VHSnsIzodmpBzeEr4sLmCoI4zdVRzHYV7YrSyUYmnV9Zp+s084T29IqtCrzoCx+NhofxG4oNH0cfWGm5x/IqUVb0OtWMPFKaj6dSsizckYtKq22Xaa8tl9X8piEaa8tl9X8piFMaZp20S5OTQeZi+Bqa6SzBsVCdZ9wTq5OTQeZj+Bqj9Loqwj+r8R/ZRT5w012od4SumcG6oxs8Y7zzcynLlgABUZZ2ZqfutuRWi0rUfaRQ9B7VFX/aC3gsPjOJ6MBH/IKYtAq/oz6z/ZQWmJcIWFr8BD9ZFQailHc1adSkQNqvF3CROFMn0eOZww1HpKlMSqVuvRwaRJEGvpVrhm11NrSNast2y42NdvAPWgfMelmpthS7EHcjslil6Sl8sjqHjPfsdsIpqpsI6+hbPaXUa47gVhraZVprz+ptwZ6+n389KOb6JdOOuu6uZG4+M6u1e5Z6tv8AL8Z33v31Lhpy1/Z3jm+7z/vb2XZnPxto++fE/fNszoaZoQfoGbqc2zoNFaAVU9AXVgGeonn29A/BWzd0rbXUJgObzJMsdu/BOKLoroMJqgZqo6PwOkllnc00MhEY8ahpXoyVnvqfDG520NNOmmSgtHbeWjgwKtY3MnXVEpjvYNGKQ1dsGwf3Vgsri9jH1o46+fpVeiGLNysliZxW/wBP4/8ASlEpi1NrGOhQdobmrA3OP0KDtYzUCxaGNyceYKzqu6LNowneQFYln5fkrttl2mvLZfV/KYhGmvLZfV/KYhI0zTtolycmg8zH8DUjfzMURG7NLXJyaDzMfwNReArUb29q5r8miqgwDP0qwWIUaVCyx0f6VLk0aBvWiVhi4cYnm7e1R19NxNDRt/IE9il3gHYoy+JGsZXa4hrfTrp6AV0lW74uRstnexrQ19KtOrjDV16ky0NcXWaOusDCQdYLTQg9StUxDW1OWSgbgA49MvpD1mhP4pj7Ek5q7aF3IzJcBA1vh9IJTujef9JWLNOrPa3bzgbG8y2DSSSlmm80/wCErISDuOVfsy7HO5+b9kErPzbgcMBoNeo7JPubj0fui7cDn9bbsl2ted/T/wBVryGbxt2tG5njH91515Qbhq3R+K7n6P8AuioQ0Duez0a5p8bbiGweNmrxRZvoS6jSRTKTZh8Vvimi0WN1QD0LZT4wmC65cV6vCMl2K1pdLSKg2uHVrUDcVoDcVftH8FY9ILOXlo6T1/8ASmIe5yJY457NIKPa0ujedThk4BwGqoUTMRtOcIuxv4rpD9VoJ6SFZbsf9G072tPWB/dRF92F0Vnkjc0tcG0I/Mbxzp3ozMXWeMnXhofRkPwXX0iVlgf1FRtrZx6Jyw0y6lw8VeDzKBPXRxWN53A+8din1B2RmbW7vyCnFRy7cWZdpty2X1fymIRpry2X1fymIURplnbRLk5NB5mP4Grm8NYPo7F1cnJoPMx/A1d28VC5rtoqqV5RUf6a9a6kk7AnF6t+qen3FMhz6lohYUrToooC+o+GlgaD9WRz3U+63D/y/FSN52vCKAgGhNT9VgGt7t1EaC3WLRjmeHcGeKyuRLATnv41SfSus4jMp07uy4XWyTE+rLMw0FMjIdoHNvPUoGzWVrHy4BRplcWjcK5DqotbcA1hDQAA3IbBQZLPZrJStN6rrabTMuazk2w5Ju4J5GE3lbmrHSvaYmlll/oPvWTkDPIbdkY2P+90e7bSusaZclk6Bu8Yb8uvJZQDlr2Dazcdmvas3NsFBl9UZj+UNo+9zfsLgHLXsG2PxHc/76aJdr8xxvtD7Tf5hz+oen356km12Qz+yPtDxH/c/dde0Ui16FirZKGtHjaD9lu5aHYHVb0Ki9z5mLhhWtC066/ZH3R++ipvNjFCtfH8SD4tXEqew2fEKhe97Z0IVgh7XZuKXnYAB0lXjueu/wDDAP2ZHjro781Xb/jDIWs2udX0NUv3PLRxZI9gIcPTkfwC45IzSUW0ltK7nFohcAOO0HDvPMs40ZJY10bsnRvIodxzHvqthVN0nuLDJ3xGMnDDKBsrqf1/mueK/wDzLms/Ro12Ic/4ruEVcOkJKyMqM/3zp3Z4SXigJ9Ctl2nrEON6fzUsmlks2GhOtO1m5JzKu05Zdpry2X/B8pi9XmmvLZfV/KYhTGmadkbJpVamxsa2agaxoA4OLIBoAGbV3LpZazrm/wBuL9KEJhEWn2ZWm/7Q7XLX/BH+lIC+5/5n+lnYhCsh12t7Mrdb5Hsc1zqhzuNkBWhyBIFacym7u0ktMcbWMlDWgZARxfpXqFFvMI7W9lpNLLWQQZsvNxfpUdJfs51yD/JH+lCFFTtPs38LS+P/AKWdiSfecp+3/pb2IQusynvb2YXlO6Rha81BplkNRB1hQfgeHVgO37b+bn5gvELm0Z25m9s7HgeHXgO/679dS7xt+a8NyQ+IfaSbqeNuJ60ITrHo729pa4YxAXGKrcVK1JdqH3qqU7/kr9b/AEt7F4hdRpMXt7OrNfMzdUlP8LOxL+HZ6/8AsH+SP9KEKcp729ml5XrLI4F76kNoOK0b9gCcXJfk8JdwcmGuvisOrpBXqFGfGDtb2lf4utf8/wD24v0o/i61/wA//bi/ShCrxCO0kf4jtGvG2vmof0JRullrGqYDoji/ShCHafbr+LrX/P8A9uL9K8/i62fz/wDbi/ShCYhGZV2+b0lkmc976uOGpwtGprRqA5kIQu4iMKpm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292" name="AutoShape 4" descr="data:image/jpeg;base64,/9j/4AAQSkZJRgABAQAAAQABAAD/2wCEAAkGBxQTEhUUEhAUEhQVFBcXFBYUFBQVFRUWFRYWGBQUFRQYHCggGBolGxcVITEhJSksLi4uFx8zODMsNygtLisBCgoKDg0OGhAQGiwkHxwsLCwvLCwsLCwvLCwsLCwsLCwsLCwsLCwsLCwsLCwsLCwsLDcsLCwsLCwsLCwsLCwsN//AABEIANMA0wMBIgACEQEDEQH/xAAcAAABBQEBAQAAAAAAAAAAAAAAAwQFBgcCAQj/xABKEAABAwEEBAcMCAQGAgMAAAABAAIDEQQFEiEGMUFREyI0YXGR0QcUFVJUc4GDk6GysyMyQmKxwdLwFlNy4YKSoqPC8SQzCBdk/8QAGQEBAAMBAQAAAAAAAAAAAAAAAAEDBAIF/8QAIxEBAAICAgICAwEBAAAAAAAAAAECETEDEiFRMkETFCIEQv/aAAwDAQACEQMRAD8A1G5rqgNnhJs8JJhjJJiYSSWNqSaJ54Is/k0Pso+xFycmg8zH8DU9XSqIMvBFn8mh9lH2I8EWfyaH2UfYnqETgy8EWfyaH2UfYjwRZ/JofZR9ieoQwZeCLP5ND7KPsR4Is/k0Pso+xPUIjBl4Is/k0Pso+xHgiz+TQ+yj7E9Qhgy8EWfyaH2UfYjwRZ/JofZR9ieoQwZeCLP5ND7KPsR4Is/k0Pso+xPUInBl4Is/k0Pso+xHgiz+TQ+yj7E9Qhgy8EWfyaH2UfYjwRZ/JofZR9ieoQwZeCLP5ND7KPsR4Is/k0Pso+xPUIjBl4Is/k0Pso+xHgiz+TQ+yj7E9QicGXgiz+TQ+yj7EeCLP5ND7KPsT1CGDLwRZ/JofZR9iPBFn8mh9lH2J6hDDKNMbLG22ShsbGgYKANaAPo2HUAvUrpry2X1fymIVkaZ520S5OTQeZj+BqeplcnJoPMx/A1PVW0QEIQgEIQgayzkEgJPvl2/3InGZSRC5d4Kd8u3rzvl2/3JOiEMFO+Xb/cjvl2/3JOi8ohh3w7vGKOHd4xXFEIO+Hd4xXnDO8YrleIYd8M7xivOGd4xXNEUQemV3jHrT6xHi5naUwontg+qen8gpRJyhCFLkIQhAIQhBl2mvLZfV/KYhGmvLZfV/KYhWRpnnbRLk5NB5mP4Gp6mVycmg8zH8DU9VbRAQhCAQhCBlNrKSKWmGZSRXLtyheqJ0up3ja6+TTfLciUrReLN+4NaHvsEmN7nBloLWYiThHBxnCK6hU6udaDeFtjhjdJLI2ONoq5zjQD97kC9F4sptPdvgEuFljkfEDThOEa155xEW6ulwWi3Ff1ntcYks8zZAQCQCMba7Ht1tKCRQkLwtscMbpZXiONgq5zjQALM7x7s0fCcHY7FJaSTQEuwYv6WBrnH00Qamiizaz90+aOht10WmzRGlZQHlran7TXMFOuvMtCsNsjmjbJE8SRvFWuaaghAunth+qen8gmaeWLUen8khzJwhCF05CEIQCEIQZdpry2X1fymIRpry2X1fymIVkaZ520S5OTQeZj+BqeplcnJoPMx/A1PVW0QEIQgEIQgaTaykUtNrKSXKx4q/p/Lhu22H/8AO8dYp+asCpvdftXB3VaPvYGf5nhBFdweDDdrj49oe7qbG3/iqbpdNJfd6ts1leeAi4uLMxtwk8LNTbroN9BvVhsNsdYdGQ9po+Rjg0jWDaHmh6QCpPuJ6PiCxcOR9JaTirujaaMaPe708yCx3VoVYbPG1jLLE6gALnsa5ziPtOJ2qt6e6IRwwOttgZ3rabMDJWLih7Rm9rmjI5CvoWiqG00nDLBa3HULNKPS5jmj3kIIewPgvq7GmdpwvH0ga6hZLGcy09Oeewqj/wDx9grJbJBk0NjaN/Gc8j3BSXcec6O5rW85APtD29DbOzMekFZ/oS29HQTsu2N+CRzRK9mFrqtBo0PcRTJ2zPMINV7q+mkNms0tla4SWiaN0eAGvBteMLnP3GhNBrT3uR3PLZruY2aoc97pAw62NeG4W02ai6m9xWbaHQQXdPjvawWhspfxJ5BjhaddaAULq7au9C3ax2xkrGyRPbIxwq1zTUEcxQLp3YtR6U0TqxbfR+aQidHKEIXTgIQhAIQhBl2mvLZfV/KYhGmvLZfV/KYhWRpnnbRLk5NB5mP4Gp6mVycmg8zH8DU9VbRAQhCAQhNLwtojbvdsH5nmUTMRGZdVrNpxDyfWVUO6bek1mu+WWzOLJGllHAAloLgHGh5k/bfZr9JTPaPzCVvWyMtVnlhceLLG5pI2VGTvQaH0Lit4tpbfjtTZLQy83Wmw2eaRwc98YLyBQYtRy2Kid368aWez2dtcUspeQM6tjFKU53PbToKR7nekQu0SXfeTu93RvLoXuDuDe1xq4NdTMYqkHbiI2JldQN9Xz3yGnvSyFuEkUDsBJjHS53GpuGa6cLH3Q9H3eAxCxtXWeOJxAzyjA4TVuzPoUx3LLxZNdlnwEExMETxta9msEbMqHoKtRz51Qbd3PHxTOnuu1mxPf/7Ii3FC/aKD7O3YdeVEGgLIu61pZ3wW3ZYvppJHgTFhrmDlECNZrm47KdNH9t0Xvu0AslvOOKM5O4MEEj/CAfeFYdCdALNd1XMrLMRR0rwAQNoY0fUHWedBzBcXeVyy2cEFzbHOXkai90by4j0lQPcBH/gTb++3fKhp+a0G+MPe82M0ZwMmIgVo3A7EaDXksR7l2nVmu+yTNnL3PdNiZGxtSRgaCcRo0at+xBuloha9pY9oexwo5rgCCNxBWTWu1NuO82RwPxWS1kOks9amEl2DG0bN43gEbAU5dpde9vysF397RnLhpczQ1o4OcAOoOpvT3RnubiGbvy3z99WgHGK1wMcMw4k5vI2agOpBpNU5sW30KmW/SHAaN1n6u0n0LywXzKx+IkmusE5dXYqfz1y0/qckxmV+Qo+772jl24XeKfy3qQV8TE6ZLVms4kIQhS5CEIQZdpry2X1fymIRpry2X1fymIVkaZ520S5OTQeZj+BqeplcnJoPMx/A1PVW0QEIXjhkUENeF/BtRG3ERtOr0DaqzbrVPIatAFdZcan0AJW8mFp169gUeYZCDSRwG+jexYL3m23scXFWmoKOcWj6ShBNMhSm6ueadXXaODkwE8V31eZNorPxMEjsWKozABBpUdKc3VY8Tg52ZYMPanFnt4dc3XpOU/aLJHKAJI2SAag9rXAdFRklLNZ2RtwxsaxvisaGjqCpx0zMNotTJ2VhhtFmiD20HBttDXfSSknNoc2lRvSEWm0ggtVtc2tnxiGwRBvHneCW48QqaOdqFNQK2vJX1erI+6JpXaWshswtEdmtUcPfFpMbi1uNoqyzsqSSTmaV2Depu/dNTFabsdjLbPNC6W0YAC2jwxrXPNOKxric+dBoQQq7bb1k8JR2QOHBS2OSQ0HHDg/CHNfsyPuVV0V0XglttvjtXCWvvaSEROtEjpHAPY5zjsGsbBsQabRR0NxWZjy9lmha854hG2td4yyWe6JX1LbJXsdessYE8jIYoYGEmJn1HPlc1wFQDs2a81IWO5GWi9LeyeSYvjED4HNmkYY2va6uHCQBmAdW9BoD3bSfSe1ROkD3YAG7TnmqNet+STXJasbi8tnfZRLkOGYJWtbJllmDQ0yqCrLfwkjayKNtQ1rWNOwUAFT0Kvln+Wj/AC1zyQYQMFTgaC7U55+zzf2XNpe1rqF4B6cz1JtPaXhwggFXfacdTQftO517HdLA7jGrqZknM89NixQ9WYLNmbWgdU7gVYLgtknCNGJxbUAhxOrmUN3u1o4tBvNKVP59KmNHX8Yf1Ci7pPlRyRE1lc0IQvQeKEIQgy7TXlsvq/lMQjTXlsvq/lMQrI0zztolycmg8zH8DU9TK5OTQeZj+BqeqtogLw6l6uZDkeg/goTCoW1gc7XSgooG/wCd8bWiIHE51A80LQMiajnAU7bTmVG2+ISRuB+zRw6WrzrQ9vjnEubI/hQ2hq5pqSMxq3+lWKw2fC2iYXBCOCY4CgLQetTbGrVx0isMH+jl7Tj0ybTi0iK03jZw0Okt0NjZC0/aeXuZVvOMSXuqN77dd93zxYPB7ZZXAD6ObBhEEzOsnmNVoNv0ds81ohtMkeKaCvBuqRSuwjU6hJIrqUpwYrioMQFAaCoB1gHcrmZRu59djbTZrRap4wZLdJITiaC5kWbI2A8zan0qF0RsBmdY2zQmRkdntl32gNBcxro3igedgc2tCtWXkcYbXC0CpqaACpOsmm1Bnuj1yWuG9YhM0yQQWOSGG0ZnGzhA5jZN0gBpz0qpa4Bgva8mePHZZR0YZGn8VblyIxXFhGKlCaCpA1CuuiDONAr57ysjLE+zWmW0xSSh8ccDyKGVxa8vdRoaQQQSaLy+7qts16Whtna6CG0WWFk1oIPEaK4mxHUZNbcjlzLS6rwoKtfOiLHXeLFZ6RtbweDFn9R4cS7eTmekqbvGycIKVpnklLbYhJgq97MD2vGBxbiwmuF29p2hOKKJjKa2ms5hSPBpjLmxtcXOcSXHqqSmN+3E50JLyScloZYoPS6QR2dzjqDm16Cc1VPHFYmWv9m17REoG5I3RwsDzjP3t2wdSmbufxxsB9yjXSfRtO8daGXmyMjECTXIAEkncAs1WuzSAhRdxW98rfpIeCp9UF2IkbyAOL0VKlF6LxZjE4CEIRDLtNeWy+r+UxCNNeWy+r+UxCsjTPO2iXJyaDzMfwNT1Mrk5NB5mP4Gp6q2iAmd4W5kbHYntBDTkSAT0Danipt5zY3E7z7ti6rTs6rtHSXiHlex1eDGwYnuBa0V2nadwSD7Cxx1YTvbl7tSUs14GxysfwDp2u4hLCA6MupR5ByLciDmstv8l4nz5h6X7NOk42sl32IxMbGSCWNDSRqNBrCeALlsofxhWjsxXI0IyySgVuMMEznYovQheqUBCEIPV4hckoO0LwL1B4vF6hAJjfEdYnAtDmu4rwRUYXZFPgu2RYg5p1FpHWpjZnCo+DowwMDaNAoMzUemqY3XdeCZzy/GAAI6jjNJ11O3KnWpdwOo6xkvIQMqkDWVonjpH9Y0s72xjKauyWjh1KaVRsNpJOvUde9WmzS4mgrjkj7U2KoQhVuWXaa8tl9X8piEaa8tl9X8piFZGmedtEuTk0HmY/ganqZXJyaDzMfwNT1VtEG14S4Y3H0daqM5VjvuTJra85/JVqY61o4o8LKko12aajqOR30XkSULuLhoNetWS6S095xteQKkaxQZU2BetvZnOq9aiMiOcHpGtNOEVX4qmFu8KM/dEeE27j7lUhPvXRNRkn4qmFmkvqNuuvuUZb9NYIgS5r6DcBX8VAyO31VN06fSJv3ngc+VTlkdy5tx1iMowuP/ANw2Gv1J8zsYDu2V51MXLp7Z7SwvjZIADTjNANaV384XzgTzgajuOzf0KzaG3wYZWx5FkpAz1B2YaQenJU1xnyYb1/E0Xiv6h2paK/43ag73KnQRk68lKB4YMsytH4qpwsLr5YNjlx4dj3O6gqyZq60mZU/FUwtsd9xE0JLeelfwUzYXsdxmPDxzbOncs2L6J5d8pqeNQa3bAGjNxPoqonij6RMJ++IcMrtx4w9P96qKmyXXhPG3GRlqaKV4udPT2qOdbnOJ4lA3ftOwUVtfECVheG0qab1YLmtWsHIE5E71WLvGMg5gba7OYp1a7ZhNG9Ci1ckxldEKPuKUuhaTsqFILNMYnCqWXaa8tl9X8piEaa8tl9X8piF3GmedtEuTk0HmY/galLxtPBxl2s7PSk7k5NB5mP4GpO/21hd0j8VxXzZoqhpLQJtZz2bx0KKtJLCanIa68y8j4hrUADMk5Ac5KTbaxOXYRVo2+MebmWqIwtdxS7TllVLl4plntTbDQUXk8fFNDTaPRmaKUoqw28SNkbQtcxwJa4UcMVQfRxR1pQuXENpBcWupjLCAaZkAg0XLX7EHZkSsUiQqvWlA4e4FZ33SbSMUcY2Nc49Jyb+DtnUr+5ZLpracVrkz+qA3XzHZXPXuVXLP8iCd1ZEZg7MXRuSkchBBFailC0HLVzFJEa6c+rofsw/v8OnN6dnxf0fv3LKNusVrxxtcNoB6xVOsar2iz62eM/cb+Cn2lbY0Oiknvou3FIHNdALqpK8LZhYGA5yGjv6Bmes0SpFFXLVbA61EbGNA9Jz7EFzuiA8CSd49+pOXRjfWqj7BegAbG/aQK851VHSnsIzodmpBzeEr4sLmCoI4zdVRzHYV7YrSyUYmnV9Zp+s084T29IqtCrzoCx+NhofxG4oNH0cfWGm5x/IqUVb0OtWMPFKaj6dSsizckYtKq22Xaa8tl9X8piEaa8tl9X8piFMaZp20S5OTQeZi+Bqa6SzBsVCdZ9wTq5OTQeZj+Bqj9Loqwj+r8R/ZRT5w012od4SumcG6oxs8Y7zzcynLlgABUZZ2ZqfutuRWi0rUfaRQ9B7VFX/aC3gsPjOJ6MBH/IKYtAq/oz6z/ZQWmJcIWFr8BD9ZFQailHc1adSkQNqvF3CROFMn0eOZww1HpKlMSqVuvRwaRJEGvpVrhm11NrSNast2y42NdvAPWgfMelmpthS7EHcjslil6Sl8sjqHjPfsdsIpqpsI6+hbPaXUa47gVhraZVprz+ptwZ6+n389KOb6JdOOuu6uZG4+M6u1e5Z6tv8AL8Z33v31Lhpy1/Z3jm+7z/vb2XZnPxto++fE/fNszoaZoQfoGbqc2zoNFaAVU9AXVgGeonn29A/BWzd0rbXUJgObzJMsdu/BOKLoroMJqgZqo6PwOkllnc00MhEY8ahpXoyVnvqfDG520NNOmmSgtHbeWjgwKtY3MnXVEpjvYNGKQ1dsGwf3Vgsri9jH1o46+fpVeiGLNysliZxW/wBP4/8ASlEpi1NrGOhQdobmrA3OP0KDtYzUCxaGNyceYKzqu6LNowneQFYln5fkrttl2mvLZfV/KYhGmvLZfV/KYhI0zTtolycmg8zH8DUjfzMURG7NLXJyaDzMfwNReArUb29q5r8miqgwDP0qwWIUaVCyx0f6VLk0aBvWiVhi4cYnm7e1R19NxNDRt/IE9il3gHYoy+JGsZXa4hrfTrp6AV0lW74uRstnexrQ19KtOrjDV16ky0NcXWaOusDCQdYLTQg9StUxDW1OWSgbgA49MvpD1mhP4pj7Ek5q7aF3IzJcBA1vh9IJTujef9JWLNOrPa3bzgbG8y2DSSSlmm80/wCErISDuOVfsy7HO5+b9kErPzbgcMBoNeo7JPubj0fui7cDn9bbsl2ted/T/wBVryGbxt2tG5njH91515Qbhq3R+K7n6P8AuioQ0Duez0a5p8bbiGweNmrxRZvoS6jSRTKTZh8Vvimi0WN1QD0LZT4wmC65cV6vCMl2K1pdLSKg2uHVrUDcVoDcVftH8FY9ILOXlo6T1/8ASmIe5yJY457NIKPa0ujedThk4BwGqoUTMRtOcIuxv4rpD9VoJ6SFZbsf9G072tPWB/dRF92F0Vnkjc0tcG0I/Mbxzp3ozMXWeMnXhofRkPwXX0iVlgf1FRtrZx6Jyw0y6lw8VeDzKBPXRxWN53A+8din1B2RmbW7vyCnFRy7cWZdpty2X1fymIRpry2X1fymIURplnbRLk5NB5mP4Grm8NYPo7F1cnJoPMx/A1d28VC5rtoqqV5RUf6a9a6kk7AnF6t+qen3FMhz6lohYUrToooC+o+GlgaD9WRz3U+63D/y/FSN52vCKAgGhNT9VgGt7t1EaC3WLRjmeHcGeKyuRLATnv41SfSus4jMp07uy4XWyTE+rLMw0FMjIdoHNvPUoGzWVrHy4BRplcWjcK5DqotbcA1hDQAA3IbBQZLPZrJStN6rrabTMuazk2w5Ju4J5GE3lbmrHSvaYmlll/oPvWTkDPIbdkY2P+90e7bSusaZclk6Bu8Yb8uvJZQDlr2Dazcdmvas3NsFBl9UZj+UNo+9zfsLgHLXsG2PxHc/76aJdr8xxvtD7Tf5hz+oen356km12Qz+yPtDxH/c/dde0Ui16FirZKGtHjaD9lu5aHYHVb0Ki9z5mLhhWtC066/ZH3R++ipvNjFCtfH8SD4tXEqew2fEKhe97Z0IVgh7XZuKXnYAB0lXjueu/wDDAP2ZHjro781Xb/jDIWs2udX0NUv3PLRxZI9gIcPTkfwC45IzSUW0ltK7nFohcAOO0HDvPMs40ZJY10bsnRvIodxzHvqthVN0nuLDJ3xGMnDDKBsrqf1/mueK/wDzLms/Ro12Ic/4ruEVcOkJKyMqM/3zp3Z4SXigJ9Ctl2nrEON6fzUsmlks2GhOtO1m5JzKu05Zdpry2X/B8pi9XmmvLZfV/KYhTGmadkbJpVamxsa2agaxoA4OLIBoAGbV3LpZazrm/wBuL9KEJhEWn2ZWm/7Q7XLX/BH+lIC+5/5n+lnYhCsh12t7Mrdb5Hsc1zqhzuNkBWhyBIFacym7u0ktMcbWMlDWgZARxfpXqFFvMI7W9lpNLLWQQZsvNxfpUdJfs51yD/JH+lCFFTtPs38LS+P/AKWdiSfecp+3/pb2IQusynvb2YXlO6Rha81BplkNRB1hQfgeHVgO37b+bn5gvELm0Z25m9s7HgeHXgO/679dS7xt+a8NyQ+IfaSbqeNuJ60ITrHo729pa4YxAXGKrcVK1JdqH3qqU7/kr9b/AEt7F4hdRpMXt7OrNfMzdUlP8LOxL+HZ6/8AsH+SP9KEKcp729ml5XrLI4F76kNoOK0b9gCcXJfk8JdwcmGuvisOrpBXqFGfGDtb2lf4utf8/wD24v0o/i61/wA//bi/ShCrxCO0kf4jtGvG2vmof0JRullrGqYDoji/ShCHafbr+LrX/P8A9uL9K8/i62fz/wDbi/ShCYhGZV2+b0lkmc976uOGpwtGprRqA5kIQu4iMKpm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294" name="AutoShape 6" descr="data:image/jpeg;base64,/9j/4AAQSkZJRgABAQAAAQABAAD/2wCEAAkGBxQTEhUUEhAUEhQVFBcXFBYUFBQVFRUWFRYWGBQUFRQYHCggGBolGxcVITEhJSksLi4uFx8zODMsNygtLisBCgoKDg0OGhAQGiwkHxwsLCwvLCwsLCwvLCwsLCwsLCwsLCwsLCwsLCwsLCwsLCwsLDcsLCwsLCwsLCwsLCwsN//AABEIANMA0wMBIgACEQEDEQH/xAAcAAABBQEBAQAAAAAAAAAAAAAAAwQFBgcCAQj/xABKEAABAwEEBAcMCAQGAgMAAAABAAIDEQQFEiEGMUFREyI0YXGR0QcUFVJUc4GDk6GysyMyQmKxwdLwFlNy4YKSoqPC8SQzCBdk/8QAGQEBAAMBAQAAAAAAAAAAAAAAAAEDBAIF/8QAIxEBAAICAgICAwEBAAAAAAAAAAECETEDEiFRMkETFCIEQv/aAAwDAQACEQMRAD8A1G5rqgNnhJs8JJhjJJiYSSWNqSaJ54Is/k0Pso+xFycmg8zH8DU9XSqIMvBFn8mh9lH2I8EWfyaH2UfYnqETgy8EWfyaH2UfYjwRZ/JofZR9ieoQwZeCLP5ND7KPsR4Is/k0Pso+xPUIjBl4Is/k0Pso+xHgiz+TQ+yj7E9Qhgy8EWfyaH2UfYjwRZ/JofZR9ieoQwZeCLP5ND7KPsR4Is/k0Pso+xPUInBl4Is/k0Pso+xHgiz+TQ+yj7E9Qhgy8EWfyaH2UfYjwRZ/JofZR9ieoQwZeCLP5ND7KPsR4Is/k0Pso+xPUIjBl4Is/k0Pso+xHgiz+TQ+yj7E9QicGXgiz+TQ+yj7EeCLP5ND7KPsT1CGDLwRZ/JofZR9iPBFn8mh9lH2J6hDDKNMbLG22ShsbGgYKANaAPo2HUAvUrpry2X1fymIVkaZ520S5OTQeZj+BqeplcnJoPMx/A1PVW0QEIQgEIQgayzkEgJPvl2/3InGZSRC5d4Kd8u3rzvl2/3JOiEMFO+Xb/cjvl2/3JOi8ohh3w7vGKOHd4xXFEIO+Hd4xXnDO8YrleIYd8M7xivOGd4xXNEUQemV3jHrT6xHi5naUwontg+qen8gpRJyhCFLkIQhAIQhBl2mvLZfV/KYhGmvLZfV/KYhWRpnnbRLk5NB5mP4Gp6mVycmg8zH8DU9VbRAQhCAQhCBlNrKSKWmGZSRXLtyheqJ0up3ja6+TTfLciUrReLN+4NaHvsEmN7nBloLWYiThHBxnCK6hU6udaDeFtjhjdJLI2ONoq5zjQD97kC9F4sptPdvgEuFljkfEDThOEa155xEW6ulwWi3Ff1ntcYks8zZAQCQCMba7Ht1tKCRQkLwtscMbpZXiONgq5zjQALM7x7s0fCcHY7FJaSTQEuwYv6WBrnH00Qamiizaz90+aOht10WmzRGlZQHlran7TXMFOuvMtCsNsjmjbJE8SRvFWuaaghAunth+qen8gmaeWLUen8khzJwhCF05CEIQCEIQZdpry2X1fymIRpry2X1fymIVkaZ520S5OTQeZj+BqeplcnJoPMx/A1PVW0QEIQgEIQgaTaykUtNrKSXKx4q/p/Lhu22H/8AO8dYp+asCpvdftXB3VaPvYGf5nhBFdweDDdrj49oe7qbG3/iqbpdNJfd6ts1leeAi4uLMxtwk8LNTbroN9BvVhsNsdYdGQ9po+Rjg0jWDaHmh6QCpPuJ6PiCxcOR9JaTirujaaMaPe708yCx3VoVYbPG1jLLE6gALnsa5ziPtOJ2qt6e6IRwwOttgZ3rabMDJWLih7Rm9rmjI5CvoWiqG00nDLBa3HULNKPS5jmj3kIIewPgvq7GmdpwvH0ga6hZLGcy09Oeewqj/wDx9grJbJBk0NjaN/Gc8j3BSXcec6O5rW85APtD29DbOzMekFZ/oS29HQTsu2N+CRzRK9mFrqtBo0PcRTJ2zPMINV7q+mkNms0tla4SWiaN0eAGvBteMLnP3GhNBrT3uR3PLZruY2aoc97pAw62NeG4W02ai6m9xWbaHQQXdPjvawWhspfxJ5BjhaddaAULq7au9C3ax2xkrGyRPbIxwq1zTUEcxQLp3YtR6U0TqxbfR+aQidHKEIXTgIQhAIQhBl2mvLZfV/KYhGmvLZfV/KYhWRpnnbRLk5NB5mP4Gp6mVycmg8zH8DU9VbRAQhCAQhNLwtojbvdsH5nmUTMRGZdVrNpxDyfWVUO6bek1mu+WWzOLJGllHAAloLgHGh5k/bfZr9JTPaPzCVvWyMtVnlhceLLG5pI2VGTvQaH0Lit4tpbfjtTZLQy83Wmw2eaRwc98YLyBQYtRy2Kid368aWez2dtcUspeQM6tjFKU53PbToKR7nekQu0SXfeTu93RvLoXuDuDe1xq4NdTMYqkHbiI2JldQN9Xz3yGnvSyFuEkUDsBJjHS53GpuGa6cLH3Q9H3eAxCxtXWeOJxAzyjA4TVuzPoUx3LLxZNdlnwEExMETxta9msEbMqHoKtRz51Qbd3PHxTOnuu1mxPf/7Ii3FC/aKD7O3YdeVEGgLIu61pZ3wW3ZYvppJHgTFhrmDlECNZrm47KdNH9t0Xvu0AslvOOKM5O4MEEj/CAfeFYdCdALNd1XMrLMRR0rwAQNoY0fUHWedBzBcXeVyy2cEFzbHOXkai90by4j0lQPcBH/gTb++3fKhp+a0G+MPe82M0ZwMmIgVo3A7EaDXksR7l2nVmu+yTNnL3PdNiZGxtSRgaCcRo0at+xBuloha9pY9oexwo5rgCCNxBWTWu1NuO82RwPxWS1kOks9amEl2DG0bN43gEbAU5dpde9vysF397RnLhpczQ1o4OcAOoOpvT3RnubiGbvy3z99WgHGK1wMcMw4k5vI2agOpBpNU5sW30KmW/SHAaN1n6u0n0LywXzKx+IkmusE5dXYqfz1y0/qckxmV+Qo+772jl24XeKfy3qQV8TE6ZLVms4kIQhS5CEIQZdpry2X1fymIRpry2X1fymIVkaZ520S5OTQeZj+BqeplcnJoPMx/A1PVW0QEIXjhkUENeF/BtRG3ERtOr0DaqzbrVPIatAFdZcan0AJW8mFp169gUeYZCDSRwG+jexYL3m23scXFWmoKOcWj6ShBNMhSm6ueadXXaODkwE8V31eZNorPxMEjsWKozABBpUdKc3VY8Tg52ZYMPanFnt4dc3XpOU/aLJHKAJI2SAag9rXAdFRklLNZ2RtwxsaxvisaGjqCpx0zMNotTJ2VhhtFmiD20HBttDXfSSknNoc2lRvSEWm0ggtVtc2tnxiGwRBvHneCW48QqaOdqFNQK2vJX1erI+6JpXaWshswtEdmtUcPfFpMbi1uNoqyzsqSSTmaV2Depu/dNTFabsdjLbPNC6W0YAC2jwxrXPNOKxric+dBoQQq7bb1k8JR2QOHBS2OSQ0HHDg/CHNfsyPuVV0V0XglttvjtXCWvvaSEROtEjpHAPY5zjsGsbBsQabRR0NxWZjy9lmha854hG2td4yyWe6JX1LbJXsdessYE8jIYoYGEmJn1HPlc1wFQDs2a81IWO5GWi9LeyeSYvjED4HNmkYY2va6uHCQBmAdW9BoD3bSfSe1ROkD3YAG7TnmqNet+STXJasbi8tnfZRLkOGYJWtbJllmDQ0yqCrLfwkjayKNtQ1rWNOwUAFT0Kvln+Wj/AC1zyQYQMFTgaC7U55+zzf2XNpe1rqF4B6cz1JtPaXhwggFXfacdTQftO517HdLA7jGrqZknM89NixQ9WYLNmbWgdU7gVYLgtknCNGJxbUAhxOrmUN3u1o4tBvNKVP59KmNHX8Yf1Ci7pPlRyRE1lc0IQvQeKEIQgy7TXlsvq/lMQjTXlsvq/lMQrI0zztolycmg8zH8DU9TK5OTQeZj+BqeqtogLw6l6uZDkeg/goTCoW1gc7XSgooG/wCd8bWiIHE51A80LQMiajnAU7bTmVG2+ISRuB+zRw6WrzrQ9vjnEubI/hQ2hq5pqSMxq3+lWKw2fC2iYXBCOCY4CgLQetTbGrVx0isMH+jl7Tj0ybTi0iK03jZw0Okt0NjZC0/aeXuZVvOMSXuqN77dd93zxYPB7ZZXAD6ObBhEEzOsnmNVoNv0ds81ohtMkeKaCvBuqRSuwjU6hJIrqUpwYrioMQFAaCoB1gHcrmZRu59djbTZrRap4wZLdJITiaC5kWbI2A8zan0qF0RsBmdY2zQmRkdntl32gNBcxro3igedgc2tCtWXkcYbXC0CpqaACpOsmm1Bnuj1yWuG9YhM0yQQWOSGG0ZnGzhA5jZN0gBpz0qpa4Bgva8mePHZZR0YZGn8VblyIxXFhGKlCaCpA1CuuiDONAr57ysjLE+zWmW0xSSh8ccDyKGVxa8vdRoaQQQSaLy+7qts16Whtna6CG0WWFk1oIPEaK4mxHUZNbcjlzLS6rwoKtfOiLHXeLFZ6RtbweDFn9R4cS7eTmekqbvGycIKVpnklLbYhJgq97MD2vGBxbiwmuF29p2hOKKJjKa2ms5hSPBpjLmxtcXOcSXHqqSmN+3E50JLyScloZYoPS6QR2dzjqDm16Cc1VPHFYmWv9m17REoG5I3RwsDzjP3t2wdSmbufxxsB9yjXSfRtO8daGXmyMjECTXIAEkncAs1WuzSAhRdxW98rfpIeCp9UF2IkbyAOL0VKlF6LxZjE4CEIRDLtNeWy+r+UxCNNeWy+r+UxCsjTPO2iXJyaDzMfwNT1Mrk5NB5mP4Gp6q2iAmd4W5kbHYntBDTkSAT0Danipt5zY3E7z7ti6rTs6rtHSXiHlex1eDGwYnuBa0V2nadwSD7Cxx1YTvbl7tSUs14GxysfwDp2u4hLCA6MupR5ByLciDmstv8l4nz5h6X7NOk42sl32IxMbGSCWNDSRqNBrCeALlsofxhWjsxXI0IyySgVuMMEznYovQheqUBCEIPV4hckoO0LwL1B4vF6hAJjfEdYnAtDmu4rwRUYXZFPgu2RYg5p1FpHWpjZnCo+DowwMDaNAoMzUemqY3XdeCZzy/GAAI6jjNJ11O3KnWpdwOo6xkvIQMqkDWVonjpH9Y0s72xjKauyWjh1KaVRsNpJOvUde9WmzS4mgrjkj7U2KoQhVuWXaa8tl9X8piEaa8tl9X8piFZGmedtEuTk0HmY/ganqZXJyaDzMfwNT1VtEG14S4Y3H0daqM5VjvuTJra85/JVqY61o4o8LKko12aajqOR30XkSULuLhoNetWS6S095xteQKkaxQZU2BetvZnOq9aiMiOcHpGtNOEVX4qmFu8KM/dEeE27j7lUhPvXRNRkn4qmFmkvqNuuvuUZb9NYIgS5r6DcBX8VAyO31VN06fSJv3ngc+VTlkdy5tx1iMowuP/ANw2Gv1J8zsYDu2V51MXLp7Z7SwvjZIADTjNANaV384XzgTzgajuOzf0KzaG3wYZWx5FkpAz1B2YaQenJU1xnyYb1/E0Xiv6h2paK/43ag73KnQRk68lKB4YMsytH4qpwsLr5YNjlx4dj3O6gqyZq60mZU/FUwtsd9xE0JLeelfwUzYXsdxmPDxzbOncs2L6J5d8pqeNQa3bAGjNxPoqonij6RMJ++IcMrtx4w9P96qKmyXXhPG3GRlqaKV4udPT2qOdbnOJ4lA3ftOwUVtfECVheG0qab1YLmtWsHIE5E71WLvGMg5gba7OYp1a7ZhNG9Ci1ckxldEKPuKUuhaTsqFILNMYnCqWXaa8tl9X8piEaa8tl9X8piF3GmedtEuTk0HmY/galLxtPBxl2s7PSk7k5NB5mP4GpO/21hd0j8VxXzZoqhpLQJtZz2bx0KKtJLCanIa68y8j4hrUADMk5Ac5KTbaxOXYRVo2+MebmWqIwtdxS7TllVLl4plntTbDQUXk8fFNDTaPRmaKUoqw28SNkbQtcxwJa4UcMVQfRxR1pQuXENpBcWupjLCAaZkAg0XLX7EHZkSsUiQqvWlA4e4FZ33SbSMUcY2Nc49Jyb+DtnUr+5ZLpracVrkz+qA3XzHZXPXuVXLP8iCd1ZEZg7MXRuSkchBBFailC0HLVzFJEa6c+rofsw/v8OnN6dnxf0fv3LKNusVrxxtcNoB6xVOsar2iz62eM/cb+Cn2lbY0Oiknvou3FIHNdALqpK8LZhYGA5yGjv6Bmes0SpFFXLVbA61EbGNA9Jz7EFzuiA8CSd49+pOXRjfWqj7BegAbG/aQK851VHSnsIzodmpBzeEr4sLmCoI4zdVRzHYV7YrSyUYmnV9Zp+s084T29IqtCrzoCx+NhofxG4oNH0cfWGm5x/IqUVb0OtWMPFKaj6dSsizckYtKq22Xaa8tl9X8piEaa8tl9X8piFMaZp20S5OTQeZi+Bqa6SzBsVCdZ9wTq5OTQeZj+Bqj9Loqwj+r8R/ZRT5w012od4SumcG6oxs8Y7zzcynLlgABUZZ2ZqfutuRWi0rUfaRQ9B7VFX/aC3gsPjOJ6MBH/IKYtAq/oz6z/ZQWmJcIWFr8BD9ZFQailHc1adSkQNqvF3CROFMn0eOZww1HpKlMSqVuvRwaRJEGvpVrhm11NrSNast2y42NdvAPWgfMelmpthS7EHcjslil6Sl8sjqHjPfsdsIpqpsI6+hbPaXUa47gVhraZVprz+ptwZ6+n389KOb6JdOOuu6uZG4+M6u1e5Z6tv8AL8Z33v31Lhpy1/Z3jm+7z/vb2XZnPxto++fE/fNszoaZoQfoGbqc2zoNFaAVU9AXVgGeonn29A/BWzd0rbXUJgObzJMsdu/BOKLoroMJqgZqo6PwOkllnc00MhEY8ahpXoyVnvqfDG520NNOmmSgtHbeWjgwKtY3MnXVEpjvYNGKQ1dsGwf3Vgsri9jH1o46+fpVeiGLNysliZxW/wBP4/8ASlEpi1NrGOhQdobmrA3OP0KDtYzUCxaGNyceYKzqu6LNowneQFYln5fkrttl2mvLZfV/KYhGmvLZfV/KYhI0zTtolycmg8zH8DUjfzMURG7NLXJyaDzMfwNReArUb29q5r8miqgwDP0qwWIUaVCyx0f6VLk0aBvWiVhi4cYnm7e1R19NxNDRt/IE9il3gHYoy+JGsZXa4hrfTrp6AV0lW74uRstnexrQ19KtOrjDV16ky0NcXWaOusDCQdYLTQg9StUxDW1OWSgbgA49MvpD1mhP4pj7Ek5q7aF3IzJcBA1vh9IJTujef9JWLNOrPa3bzgbG8y2DSSSlmm80/wCErISDuOVfsy7HO5+b9kErPzbgcMBoNeo7JPubj0fui7cDn9bbsl2ted/T/wBVryGbxt2tG5njH91515Qbhq3R+K7n6P8AuioQ0Duez0a5p8bbiGweNmrxRZvoS6jSRTKTZh8Vvimi0WN1QD0LZT4wmC65cV6vCMl2K1pdLSKg2uHVrUDcVoDcVftH8FY9ILOXlo6T1/8ASmIe5yJY457NIKPa0ujedThk4BwGqoUTMRtOcIuxv4rpD9VoJ6SFZbsf9G072tPWB/dRF92F0Vnkjc0tcG0I/Mbxzp3ozMXWeMnXhofRkPwXX0iVlgf1FRtrZx6Jyw0y6lw8VeDzKBPXRxWN53A+8din1B2RmbW7vyCnFRy7cWZdpty2X1fymIRpry2X1fymIURplnbRLk5NB5mP4Grm8NYPo7F1cnJoPMx/A1d28VC5rtoqqV5RUf6a9a6kk7AnF6t+qen3FMhz6lohYUrToooC+o+GlgaD9WRz3U+63D/y/FSN52vCKAgGhNT9VgGt7t1EaC3WLRjmeHcGeKyuRLATnv41SfSus4jMp07uy4XWyTE+rLMw0FMjIdoHNvPUoGzWVrHy4BRplcWjcK5DqotbcA1hDQAA3IbBQZLPZrJStN6rrabTMuazk2w5Ju4J5GE3lbmrHSvaYmlll/oPvWTkDPIbdkY2P+90e7bSusaZclk6Bu8Yb8uvJZQDlr2Dazcdmvas3NsFBl9UZj+UNo+9zfsLgHLXsG2PxHc/76aJdr8xxvtD7Tf5hz+oen356km12Qz+yPtDxH/c/dde0Ui16FirZKGtHjaD9lu5aHYHVb0Ki9z5mLhhWtC066/ZH3R++ipvNjFCtfH8SD4tXEqew2fEKhe97Z0IVgh7XZuKXnYAB0lXjueu/wDDAP2ZHjro781Xb/jDIWs2udX0NUv3PLRxZI9gIcPTkfwC45IzSUW0ltK7nFohcAOO0HDvPMs40ZJY10bsnRvIodxzHvqthVN0nuLDJ3xGMnDDKBsrqf1/mueK/wDzLms/Ro12Ic/4ruEVcOkJKyMqM/3zp3Z4SXigJ9Ctl2nrEON6fzUsmlks2GhOtO1m5JzKu05Zdpry2X/B8pi9XmmvLZfV/KYhTGmadkbJpVamxsa2agaxoA4OLIBoAGbV3LpZazrm/wBuL9KEJhEWn2ZWm/7Q7XLX/BH+lIC+5/5n+lnYhCsh12t7Mrdb5Hsc1zqhzuNkBWhyBIFacym7u0ktMcbWMlDWgZARxfpXqFFvMI7W9lpNLLWQQZsvNxfpUdJfs51yD/JH+lCFFTtPs38LS+P/AKWdiSfecp+3/pb2IQusynvb2YXlO6Rha81BplkNRB1hQfgeHVgO37b+bn5gvELm0Z25m9s7HgeHXgO/679dS7xt+a8NyQ+IfaSbqeNuJ60ITrHo729pa4YxAXGKrcVK1JdqH3qqU7/kr9b/AEt7F4hdRpMXt7OrNfMzdUlP8LOxL+HZ6/8AsH+SP9KEKcp729ml5XrLI4F76kNoOK0b9gCcXJfk8JdwcmGuvisOrpBXqFGfGDtb2lf4utf8/wD24v0o/i61/wA//bi/ShCrxCO0kf4jtGvG2vmof0JRullrGqYDoji/ShCHafbr+LrX/P8A9uL9K8/i62fz/wDbi/ShCYhGZV2+b0lkmc976uOGpwtGprRqA5kIQu4iMKpm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8777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 txBox="1">
            <a:spLocks noChangeArrowheads="1"/>
          </p:cNvSpPr>
          <p:nvPr/>
        </p:nvSpPr>
        <p:spPr>
          <a:xfrm>
            <a:off x="2705104" y="146350"/>
            <a:ext cx="6896099" cy="1057275"/>
          </a:xfrm>
          <a:noFill/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endParaRPr lang="en-GB" sz="3000" kern="0" dirty="0">
              <a:solidFill>
                <a:srgbClr val="FFFFFF"/>
              </a:solidFill>
              <a:latin typeface="Arial"/>
              <a:ea typeface="Arial" pitchFamily="-105" charset="0"/>
              <a:cs typeface="Arial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xmlns="" val="3767466584"/>
              </p:ext>
            </p:extLst>
          </p:nvPr>
        </p:nvGraphicFramePr>
        <p:xfrm>
          <a:off x="283779" y="1870477"/>
          <a:ext cx="7060753" cy="478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6" descr="http://dchealthybites.com/wp-content/uploads/2013/05/intestinal_part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5" y="1911846"/>
            <a:ext cx="1838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2368709" y="313030"/>
            <a:ext cx="75449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Crohn’s Disease Treatment-with-EATing Study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Project’s brief description</a:t>
            </a: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844" y="2095843"/>
            <a:ext cx="1805490" cy="74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400560" y="3543300"/>
            <a:ext cx="4924602" cy="5898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9" name="Picture 4" descr="http://olaloawellness.com/site/wp-content/uploads/2015/02/Fotolia_50506641_Subscription_Monthly_M-gut-critters-carto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1737" y="2837897"/>
            <a:ext cx="1259712" cy="11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- Ορθογώνιο"/>
          <p:cNvSpPr/>
          <p:nvPr/>
        </p:nvSpPr>
        <p:spPr>
          <a:xfrm>
            <a:off x="417272" y="1233974"/>
            <a:ext cx="925071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Our hypothesis: 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A food-based diet with similar composition to EEN, will have similar effect on gut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microbiome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and gut inflammation in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Crohn’s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disease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31215" y="1035373"/>
            <a:ext cx="3856664" cy="2383929"/>
          </a:xfrm>
          <a:prstGeom prst="rect">
            <a:avLst/>
          </a:prstGeom>
          <a:solidFill>
            <a:srgbClr val="C4C18E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Ερευνητικό πρωτόκολλο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Εμπειρία στο εργαστήριο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Στατιστική ανάλυση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Εμπειρία με ζωικά μοντέλα</a:t>
            </a:r>
            <a:endParaRPr lang="en-GB" sz="2100" dirty="0"/>
          </a:p>
        </p:txBody>
      </p:sp>
      <p:sp>
        <p:nvSpPr>
          <p:cNvPr id="13" name="Rectangle 12"/>
          <p:cNvSpPr/>
          <p:nvPr/>
        </p:nvSpPr>
        <p:spPr>
          <a:xfrm>
            <a:off x="2411193" y="4212117"/>
            <a:ext cx="4924602" cy="5898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4" name="Picture 2" descr="C:\Users\2053832S\Dropbox\A PhD studies\RC-TREAT 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292" y="4449664"/>
            <a:ext cx="1666607" cy="7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Αποτέλεσμα εικόνας για rat microbiom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489" y="5274184"/>
            <a:ext cx="192021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9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 txBox="1">
            <a:spLocks noChangeArrowheads="1"/>
          </p:cNvSpPr>
          <p:nvPr/>
        </p:nvSpPr>
        <p:spPr>
          <a:xfrm>
            <a:off x="2705104" y="146350"/>
            <a:ext cx="6896099" cy="1057275"/>
          </a:xfrm>
          <a:noFill/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endParaRPr lang="en-GB" sz="3000" kern="0" dirty="0">
              <a:solidFill>
                <a:srgbClr val="FFFFFF"/>
              </a:solidFill>
              <a:latin typeface="Arial"/>
              <a:ea typeface="Arial" pitchFamily="-105" charset="0"/>
              <a:cs typeface="Arial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xmlns="" val="2250864466"/>
              </p:ext>
            </p:extLst>
          </p:nvPr>
        </p:nvGraphicFramePr>
        <p:xfrm>
          <a:off x="283779" y="1870477"/>
          <a:ext cx="7060753" cy="478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6" descr="http://dchealthybites.com/wp-content/uploads/2013/05/intestinal_par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5" y="1911846"/>
            <a:ext cx="1838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2368709" y="313030"/>
            <a:ext cx="75449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Crohn’s Disease Treatment-with-EATing Study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Project’s brief description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0560" y="4902200"/>
            <a:ext cx="4924602" cy="5898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6352" y="4658447"/>
            <a:ext cx="1461748" cy="1077308"/>
          </a:xfrm>
          <a:prstGeom prst="rect">
            <a:avLst/>
          </a:prstGeom>
        </p:spPr>
      </p:pic>
      <p:sp>
        <p:nvSpPr>
          <p:cNvPr id="9" name="1 - Ορθογώνιο"/>
          <p:cNvSpPr/>
          <p:nvPr/>
        </p:nvSpPr>
        <p:spPr>
          <a:xfrm>
            <a:off x="417272" y="1233974"/>
            <a:ext cx="925071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Our hypothesis: 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A food-based diet with similar composition to EEN, will have similar effect on gut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microbiome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and gut inflammation in </a:t>
            </a:r>
            <a:r>
              <a:rPr lang="en-GB" sz="16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Crohn’s</a:t>
            </a:r>
            <a:r>
              <a:rPr lang="en-GB" sz="16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disease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AAC5E7-EBD5-4501-8A5F-AFFEC361A329}"/>
              </a:ext>
            </a:extLst>
          </p:cNvPr>
          <p:cNvSpPr/>
          <p:nvPr/>
        </p:nvSpPr>
        <p:spPr>
          <a:xfrm>
            <a:off x="2841383" y="1849098"/>
            <a:ext cx="4223234" cy="2911512"/>
          </a:xfrm>
          <a:prstGeom prst="rect">
            <a:avLst/>
          </a:prstGeom>
          <a:solidFill>
            <a:srgbClr val="C4C18E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Ερευνητικό πρωτόκολλο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Εμπειρία στο εργαστήριο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Στατιστική ανάλυση</a:t>
            </a:r>
          </a:p>
          <a:p>
            <a:pPr marL="342900" indent="-342900">
              <a:buFont typeface="Arial" pitchFamily="34" charset="0"/>
              <a:buChar char="•"/>
            </a:pPr>
            <a:endParaRPr lang="el-GR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Εξοικίωση με τους ασθενείς</a:t>
            </a: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/>
              <a:t>Γνώσεις γύρω από τα τρόφιμα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xmlns="" val="19589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 txBox="1">
            <a:spLocks noChangeArrowheads="1"/>
          </p:cNvSpPr>
          <p:nvPr/>
        </p:nvSpPr>
        <p:spPr>
          <a:xfrm>
            <a:off x="2705104" y="135717"/>
            <a:ext cx="6896099" cy="1057275"/>
          </a:xfrm>
          <a:noFill/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endParaRPr lang="en-GB" sz="3000" kern="0" dirty="0">
              <a:solidFill>
                <a:srgbClr val="FFFFFF"/>
              </a:solidFill>
              <a:latin typeface="Arial"/>
              <a:ea typeface="Arial" pitchFamily="-105" charset="0"/>
              <a:cs typeface="Arial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xmlns="" val="392208058"/>
              </p:ext>
            </p:extLst>
          </p:nvPr>
        </p:nvGraphicFramePr>
        <p:xfrm>
          <a:off x="63055" y="1189965"/>
          <a:ext cx="7060753" cy="478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2368709" y="302397"/>
            <a:ext cx="75449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Crohn’s Disease Treatment-with-EATing Study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Thesis plan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79836" y="1528680"/>
            <a:ext cx="4924602" cy="5127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4098" name="Picture 2" descr="Σχετική εικόν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23" y="1013315"/>
            <a:ext cx="1721497" cy="18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Callout 2"/>
          <p:cNvSpPr/>
          <p:nvPr/>
        </p:nvSpPr>
        <p:spPr>
          <a:xfrm>
            <a:off x="7236364" y="1494255"/>
            <a:ext cx="2554015" cy="589802"/>
          </a:xfrm>
          <a:prstGeom prst="leftArrowCallout">
            <a:avLst>
              <a:gd name="adj1" fmla="val 19654"/>
              <a:gd name="adj2" fmla="val 25000"/>
              <a:gd name="adj3" fmla="val 81133"/>
              <a:gd name="adj4" fmla="val 64977"/>
            </a:avLst>
          </a:prstGeom>
          <a:solidFill>
            <a:srgbClr val="31A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Chapter 1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7246870" y="2166933"/>
            <a:ext cx="2554015" cy="589802"/>
          </a:xfrm>
          <a:prstGeom prst="leftArrowCallout">
            <a:avLst>
              <a:gd name="adj1" fmla="val 19654"/>
              <a:gd name="adj2" fmla="val 25000"/>
              <a:gd name="adj3" fmla="val 81133"/>
              <a:gd name="adj4" fmla="val 64977"/>
            </a:avLst>
          </a:prstGeom>
          <a:solidFill>
            <a:srgbClr val="31A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Chapter 2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7241610" y="2886909"/>
            <a:ext cx="2554015" cy="589802"/>
          </a:xfrm>
          <a:prstGeom prst="leftArrowCallout">
            <a:avLst>
              <a:gd name="adj1" fmla="val 19654"/>
              <a:gd name="adj2" fmla="val 25000"/>
              <a:gd name="adj3" fmla="val 81133"/>
              <a:gd name="adj4" fmla="val 64977"/>
            </a:avLst>
          </a:prstGeom>
          <a:solidFill>
            <a:srgbClr val="31A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Chapter 3</a:t>
            </a:r>
          </a:p>
        </p:txBody>
      </p:sp>
      <p:sp>
        <p:nvSpPr>
          <p:cNvPr id="17" name="Left Arrow Callout 16"/>
          <p:cNvSpPr/>
          <p:nvPr/>
        </p:nvSpPr>
        <p:spPr>
          <a:xfrm>
            <a:off x="7236350" y="3559587"/>
            <a:ext cx="2554015" cy="589802"/>
          </a:xfrm>
          <a:prstGeom prst="leftArrowCallout">
            <a:avLst>
              <a:gd name="adj1" fmla="val 19654"/>
              <a:gd name="adj2" fmla="val 25000"/>
              <a:gd name="adj3" fmla="val 81133"/>
              <a:gd name="adj4" fmla="val 64977"/>
            </a:avLst>
          </a:prstGeom>
          <a:solidFill>
            <a:srgbClr val="31A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Chapter 4</a:t>
            </a:r>
          </a:p>
        </p:txBody>
      </p:sp>
      <p:sp>
        <p:nvSpPr>
          <p:cNvPr id="19" name="Left Arrow Callout 18"/>
          <p:cNvSpPr/>
          <p:nvPr/>
        </p:nvSpPr>
        <p:spPr>
          <a:xfrm>
            <a:off x="7246856" y="4232265"/>
            <a:ext cx="2554015" cy="589802"/>
          </a:xfrm>
          <a:prstGeom prst="leftArrowCallout">
            <a:avLst>
              <a:gd name="adj1" fmla="val 19654"/>
              <a:gd name="adj2" fmla="val 25000"/>
              <a:gd name="adj3" fmla="val 81133"/>
              <a:gd name="adj4" fmla="val 64977"/>
            </a:avLst>
          </a:prstGeom>
          <a:solidFill>
            <a:srgbClr val="31A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Chapter 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8621" y="2222390"/>
            <a:ext cx="4924602" cy="5127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77406" y="2901470"/>
            <a:ext cx="4924602" cy="5127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7406" y="3581765"/>
            <a:ext cx="4924602" cy="5127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6191" y="4260845"/>
            <a:ext cx="4924602" cy="5127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3074" name="Picture 2" descr="Αποτέλεσμα εικόνας για phd comics supervisor lov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805" y="4885406"/>
            <a:ext cx="6804837" cy="19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72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Placeholder 11"/>
          <p:cNvSpPr txBox="1">
            <a:spLocks/>
          </p:cNvSpPr>
          <p:nvPr/>
        </p:nvSpPr>
        <p:spPr bwMode="auto">
          <a:xfrm>
            <a:off x="1928813" y="115888"/>
            <a:ext cx="6697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buNone/>
            </a:pPr>
            <a:r>
              <a:rPr lang="en-GB" altLang="en-US" sz="36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Acknowledgements</a:t>
            </a:r>
          </a:p>
        </p:txBody>
      </p:sp>
      <p:pic>
        <p:nvPicPr>
          <p:cNvPr id="82947" name="Picture 2" descr="http://www.polyomics.gla.ac.uk/images/uni_glasgow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8" y="69851"/>
            <a:ext cx="17764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341439"/>
            <a:ext cx="1943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020" y="3717033"/>
            <a:ext cx="28971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2" descr="http://www.gla.ac.uk/media/media_298417_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393" y="3429001"/>
            <a:ext cx="8842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3" descr="C:\Users\kg54k\AppData\Local\Microsoft\Windows\Temporary Internet Files\Content.Outlook\W19KFYJM\20161104_113840_resiz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289" y="115888"/>
            <a:ext cx="1584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4" name="Rectangle 2"/>
          <p:cNvSpPr>
            <a:spLocks noChangeArrowheads="1"/>
          </p:cNvSpPr>
          <p:nvPr/>
        </p:nvSpPr>
        <p:spPr bwMode="auto">
          <a:xfrm>
            <a:off x="525464" y="1989138"/>
            <a:ext cx="363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altLang="en-US" sz="1800" u="sng">
                <a:solidFill>
                  <a:srgbClr val="FF0000"/>
                </a:solidFill>
                <a:cs typeface="+mn-cs"/>
              </a:rPr>
              <a:t>Bacteria</a:t>
            </a:r>
            <a:r>
              <a:rPr lang="en-GB" altLang="en-US" sz="1800">
                <a:solidFill>
                  <a:prstClr val="black"/>
                </a:solidFill>
                <a:cs typeface="+mn-cs"/>
              </a:rPr>
              <a:t>, </a:t>
            </a:r>
            <a:r>
              <a:rPr lang="en-GB" altLang="en-US" sz="1800" u="sng">
                <a:solidFill>
                  <a:srgbClr val="0070C0"/>
                </a:solidFill>
                <a:cs typeface="+mn-cs"/>
              </a:rPr>
              <a:t>Immunology</a:t>
            </a:r>
            <a:r>
              <a:rPr lang="en-GB" altLang="en-US" sz="1800">
                <a:solidFill>
                  <a:prstClr val="black"/>
                </a:solidFill>
                <a:cs typeface="+mn-cs"/>
              </a:rPr>
              <a:t>, </a:t>
            </a:r>
            <a:r>
              <a:rPr lang="en-GB" altLang="en-US" sz="1800" u="sng">
                <a:solidFill>
                  <a:srgbClr val="00B050"/>
                </a:solidFill>
                <a:cs typeface="+mn-cs"/>
              </a:rPr>
              <a:t>Nutrition</a:t>
            </a:r>
            <a:r>
              <a:rPr lang="en-GB" altLang="en-US" sz="1800">
                <a:solidFill>
                  <a:prstClr val="black"/>
                </a:solidFill>
                <a:cs typeface="+mn-cs"/>
              </a:rPr>
              <a:t>,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altLang="en-US" sz="1800" u="sng">
                <a:solidFill>
                  <a:srgbClr val="FFC000"/>
                </a:solidFill>
                <a:cs typeface="+mn-cs"/>
              </a:rPr>
              <a:t>Gastroenterology</a:t>
            </a:r>
            <a:r>
              <a:rPr lang="en-GB" altLang="en-US" sz="1800">
                <a:solidFill>
                  <a:prstClr val="black"/>
                </a:solidFill>
                <a:cs typeface="+mn-cs"/>
              </a:rPr>
              <a:t> &amp; </a:t>
            </a:r>
            <a:r>
              <a:rPr lang="en-GB" altLang="en-US" sz="1800" u="sng">
                <a:solidFill>
                  <a:srgbClr val="7030A0"/>
                </a:solidFill>
                <a:cs typeface="+mn-cs"/>
              </a:rPr>
              <a:t>Omics</a:t>
            </a:r>
            <a:r>
              <a:rPr lang="en-GB" altLang="en-US" sz="1800">
                <a:solidFill>
                  <a:prstClr val="black"/>
                </a:solidFill>
                <a:cs typeface="+mn-cs"/>
              </a:rPr>
              <a:t> Group</a:t>
            </a:r>
          </a:p>
        </p:txBody>
      </p:sp>
      <p:pic>
        <p:nvPicPr>
          <p:cNvPr id="82955" name="Picture 2" descr="C:\Users\kg54k\AppData\Local\Microsoft\Windows\Temporary Internet Files\Content.Outlook\W19KFYJM\IMG-20150709-WA000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01" y="1052513"/>
            <a:ext cx="29448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749" y="5518020"/>
            <a:ext cx="1037430" cy="12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8" name="TextBox 1"/>
          <p:cNvSpPr txBox="1">
            <a:spLocks noChangeArrowheads="1"/>
          </p:cNvSpPr>
          <p:nvPr/>
        </p:nvSpPr>
        <p:spPr bwMode="auto">
          <a:xfrm>
            <a:off x="454026" y="2740918"/>
            <a:ext cx="305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altLang="en-US" sz="2000" b="1" dirty="0">
                <a:solidFill>
                  <a:srgbClr val="FF0000"/>
                </a:solidFill>
                <a:cs typeface="+mn-cs"/>
              </a:rPr>
              <a:t>Clinical colleagues</a:t>
            </a:r>
          </a:p>
        </p:txBody>
      </p:sp>
      <p:sp>
        <p:nvSpPr>
          <p:cNvPr id="82959" name="TextBox 14"/>
          <p:cNvSpPr txBox="1">
            <a:spLocks noChangeArrowheads="1"/>
          </p:cNvSpPr>
          <p:nvPr/>
        </p:nvSpPr>
        <p:spPr bwMode="auto">
          <a:xfrm>
            <a:off x="3694113" y="2780928"/>
            <a:ext cx="305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altLang="en-US" sz="2000" b="1" dirty="0">
                <a:solidFill>
                  <a:srgbClr val="FF0000"/>
                </a:solidFill>
                <a:cs typeface="+mn-cs"/>
              </a:rPr>
              <a:t>Lab team</a:t>
            </a:r>
          </a:p>
        </p:txBody>
      </p:sp>
      <p:sp>
        <p:nvSpPr>
          <p:cNvPr id="82960" name="TextBox 15"/>
          <p:cNvSpPr txBox="1">
            <a:spLocks noChangeArrowheads="1"/>
          </p:cNvSpPr>
          <p:nvPr/>
        </p:nvSpPr>
        <p:spPr bwMode="auto">
          <a:xfrm>
            <a:off x="6753201" y="2956942"/>
            <a:ext cx="305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altLang="en-US" sz="2000" b="1" dirty="0">
                <a:solidFill>
                  <a:srgbClr val="FF0000"/>
                </a:solidFill>
                <a:cs typeface="+mn-cs"/>
              </a:rPr>
              <a:t>Collaborators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5CB7B6-CE77-4302-B5B5-0F4388F418B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8504" y="5589240"/>
            <a:ext cx="940496" cy="1196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6905DA-8A3E-4382-813B-C62DD776EA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14668" r="39255"/>
          <a:stretch/>
        </p:blipFill>
        <p:spPr>
          <a:xfrm>
            <a:off x="1496616" y="5507724"/>
            <a:ext cx="1037430" cy="1266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5E9066-9B10-433D-9DFC-6036C388647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46274" r="24878" b="35804"/>
          <a:stretch/>
        </p:blipFill>
        <p:spPr>
          <a:xfrm>
            <a:off x="2587625" y="5516563"/>
            <a:ext cx="1037430" cy="1298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49764D-BE71-43E2-BEFC-04FC9864439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69424" y="5806500"/>
            <a:ext cx="725898" cy="934868"/>
          </a:xfrm>
          <a:prstGeom prst="rect">
            <a:avLst/>
          </a:prstGeom>
        </p:spPr>
      </p:pic>
      <p:pic>
        <p:nvPicPr>
          <p:cNvPr id="20" name="Εικόνα 5">
            <a:extLst>
              <a:ext uri="{FF2B5EF4-FFF2-40B4-BE49-F238E27FC236}">
                <a16:creationId xmlns:a16="http://schemas.microsoft.com/office/drawing/2014/main" xmlns="" id="{22EBDBA5-60C4-46D0-9ACA-B44DD9BBFA4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63" b="21699"/>
          <a:stretch/>
        </p:blipFill>
        <p:spPr>
          <a:xfrm>
            <a:off x="702926" y="3178695"/>
            <a:ext cx="5618227" cy="2256390"/>
          </a:xfrm>
          <a:prstGeom prst="rect">
            <a:avLst/>
          </a:prstGeom>
        </p:spPr>
      </p:pic>
      <p:pic>
        <p:nvPicPr>
          <p:cNvPr id="2050" name="Picture 2" descr="https://www.ed.ac.uk/files/thumbnails/uoe_contact_single/ho_headshot_2018_resized.jpg">
            <a:extLst>
              <a:ext uri="{FF2B5EF4-FFF2-40B4-BE49-F238E27FC236}">
                <a16:creationId xmlns:a16="http://schemas.microsoft.com/office/drawing/2014/main" xmlns="" id="{720F9D06-5726-44A3-8A0C-C226F567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968" y="5553924"/>
            <a:ext cx="934788" cy="12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Î£ÏÎµÏÎ¹ÎºÎ® ÎµÎ¹ÎºÏÎ½Î±">
            <a:extLst>
              <a:ext uri="{FF2B5EF4-FFF2-40B4-BE49-F238E27FC236}">
                <a16:creationId xmlns:a16="http://schemas.microsoft.com/office/drawing/2014/main" xmlns="" id="{80E32CA2-5D88-4FB4-BA6B-4368DF143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2" r="43399"/>
          <a:stretch/>
        </p:blipFill>
        <p:spPr bwMode="auto">
          <a:xfrm>
            <a:off x="3667746" y="5537764"/>
            <a:ext cx="934789" cy="1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88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 txBox="1">
            <a:spLocks noChangeArrowheads="1"/>
          </p:cNvSpPr>
          <p:nvPr/>
        </p:nvSpPr>
        <p:spPr bwMode="auto">
          <a:xfrm>
            <a:off x="404813" y="1464713"/>
            <a:ext cx="9082087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000" b="1" dirty="0">
                <a:solidFill>
                  <a:srgbClr val="00213B"/>
                </a:solidFill>
              </a:rPr>
              <a:t>Try to get the most during your BSc experience!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000" b="1" dirty="0">
                <a:solidFill>
                  <a:srgbClr val="00213B"/>
                </a:solidFill>
              </a:rPr>
              <a:t>Wish you a successful academic year!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1800" b="1" dirty="0">
                <a:solidFill>
                  <a:srgbClr val="00213B"/>
                </a:solidFill>
              </a:rPr>
              <a:t>Email: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Vaios.Svolos@glasgow.ac.uk</a:t>
            </a:r>
            <a:endParaRPr lang="en-GB" sz="1600" dirty="0"/>
          </a:p>
        </p:txBody>
      </p:sp>
      <p:pic>
        <p:nvPicPr>
          <p:cNvPr id="3" name="2 - Εικόνα" descr="10676400_10204288375383438_263630679976040616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586" y="2171882"/>
            <a:ext cx="5636526" cy="390610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</p:spTree>
    <p:extLst>
      <p:ext uri="{BB962C8B-B14F-4D97-AF65-F5344CB8AC3E}">
        <p14:creationId xmlns:p14="http://schemas.microsoft.com/office/powerpoint/2010/main" xmlns="" val="52795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sp>
        <p:nvSpPr>
          <p:cNvPr id="13" name="7 - TextBox"/>
          <p:cNvSpPr txBox="1"/>
          <p:nvPr/>
        </p:nvSpPr>
        <p:spPr>
          <a:xfrm>
            <a:off x="254821" y="1444523"/>
            <a:ext cx="9396358" cy="23436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2008-2012: BSc in Dietetics and Human Nutrition, </a:t>
            </a:r>
            <a:r>
              <a:rPr lang="en-GB" sz="2000" dirty="0" err="1"/>
              <a:t>Harokopio</a:t>
            </a:r>
            <a:r>
              <a:rPr lang="en-GB" sz="2000" dirty="0"/>
              <a:t> University of </a:t>
            </a:r>
            <a:r>
              <a:rPr lang="en-US" sz="2000" dirty="0"/>
              <a:t>Athens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Γραφείο διασύνδεσης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Παλιότεροι φοιτητές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Νοσοκομειακοί διαιτολόγοι (πρακτική άσκηση)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Επιλογή τομέα/θέματος για μεταπτυχιακό</a:t>
            </a:r>
            <a:endParaRPr lang="en-US" sz="2000" dirty="0"/>
          </a:p>
        </p:txBody>
      </p:sp>
      <p:pic>
        <p:nvPicPr>
          <p:cNvPr id="1026" name="Picture 2" descr="Î ÎµÎ¹ÎºÏÎ½Î± Î¯ÏÏÏ ÏÎµÏÎ¹Î­ÏÎµÎ¹: 11 Î¬ÏÎ¿Î¼Î±, Î¬ÏÎ¿Î¼Î± ÎºÎ¬Î¸Î¿Î½ÏÎ±Î¹, Î¬ÏÎ¿Î¼Î± ÏÏÎ­ÎºÎ¿Î½ÏÎ±Î¹ ÎºÎ±Î¹ ÎµÏÏÏÎµÏÎ¹ÎºÏÏ ÏÏÏÎ¿Ï">
            <a:extLst>
              <a:ext uri="{FF2B5EF4-FFF2-40B4-BE49-F238E27FC236}">
                <a16:creationId xmlns:a16="http://schemas.microsoft.com/office/drawing/2014/main" xmlns="" id="{B4347CC9-9310-46BC-868A-9847DA87A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0" t="15385" b="23600"/>
          <a:stretch/>
        </p:blipFill>
        <p:spPr bwMode="auto">
          <a:xfrm>
            <a:off x="254821" y="4523372"/>
            <a:ext cx="3193478" cy="17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098B4C-9605-4CBD-8C3B-3793767970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2234" y="1906507"/>
            <a:ext cx="2937115" cy="2192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286A46-9DF9-4B9A-85BB-E15F230ECB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0249" y="3877408"/>
            <a:ext cx="4241800" cy="2936631"/>
          </a:xfrm>
          <a:prstGeom prst="rect">
            <a:avLst/>
          </a:prstGeom>
        </p:spPr>
      </p:pic>
      <p:sp>
        <p:nvSpPr>
          <p:cNvPr id="17" name="7 - Έλλειψη">
            <a:extLst>
              <a:ext uri="{FF2B5EF4-FFF2-40B4-BE49-F238E27FC236}">
                <a16:creationId xmlns:a16="http://schemas.microsoft.com/office/drawing/2014/main" xmlns="" id="{34E575FB-BFD6-4106-B039-6BB7A92F7CF5}"/>
              </a:ext>
            </a:extLst>
          </p:cNvPr>
          <p:cNvSpPr/>
          <p:nvPr/>
        </p:nvSpPr>
        <p:spPr>
          <a:xfrm>
            <a:off x="1151756" y="4376451"/>
            <a:ext cx="94169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020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sp>
        <p:nvSpPr>
          <p:cNvPr id="13" name="7 - TextBox"/>
          <p:cNvSpPr txBox="1"/>
          <p:nvPr/>
        </p:nvSpPr>
        <p:spPr>
          <a:xfrm>
            <a:off x="231536" y="1662587"/>
            <a:ext cx="5709135" cy="23436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2012-2013: MSc in Human Nutrition, </a:t>
            </a:r>
            <a:r>
              <a:rPr lang="en-US" sz="2000" dirty="0" err="1"/>
              <a:t>Specialisation</a:t>
            </a:r>
            <a:r>
              <a:rPr lang="en-US" sz="2000" dirty="0"/>
              <a:t>: Clinical Nutrition, Glasgow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Εντερικό μικροβίωμα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Αποφάσισα να κάνω κάτι διαφορετικό από τη νόσο του </a:t>
            </a:r>
            <a:r>
              <a:rPr lang="en-US" sz="2000" dirty="0"/>
              <a:t>Crohn</a:t>
            </a:r>
          </a:p>
        </p:txBody>
      </p:sp>
      <p:pic>
        <p:nvPicPr>
          <p:cNvPr id="16" name="5 - Εικόνα" descr="547742_684851758205862_1714522781_n.jpg"/>
          <p:cNvPicPr>
            <a:picLocks noChangeAspect="1"/>
          </p:cNvPicPr>
          <p:nvPr/>
        </p:nvPicPr>
        <p:blipFill rotWithShape="1">
          <a:blip r:embed="rId3" cstate="print"/>
          <a:srcRect r="15402" b="33651"/>
          <a:stretch/>
        </p:blipFill>
        <p:spPr>
          <a:xfrm>
            <a:off x="756139" y="4292456"/>
            <a:ext cx="4607169" cy="2366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C7706-524B-44A8-82C8-ACDEE02CDB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576" y="1662587"/>
            <a:ext cx="3481750" cy="48983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7 - Έλλειψη">
            <a:extLst>
              <a:ext uri="{FF2B5EF4-FFF2-40B4-BE49-F238E27FC236}">
                <a16:creationId xmlns:a16="http://schemas.microsoft.com/office/drawing/2014/main" xmlns="" id="{E007F334-924D-4EAA-AFFD-9671953C77E8}"/>
              </a:ext>
            </a:extLst>
          </p:cNvPr>
          <p:cNvSpPr/>
          <p:nvPr/>
        </p:nvSpPr>
        <p:spPr>
          <a:xfrm>
            <a:off x="914006" y="4369353"/>
            <a:ext cx="94169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187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sp>
        <p:nvSpPr>
          <p:cNvPr id="13" name="7 - TextBox"/>
          <p:cNvSpPr txBox="1"/>
          <p:nvPr/>
        </p:nvSpPr>
        <p:spPr>
          <a:xfrm>
            <a:off x="404812" y="1418750"/>
            <a:ext cx="9082087" cy="1420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2013-2014</a:t>
            </a:r>
            <a:r>
              <a:rPr lang="en-GB" sz="2000" dirty="0"/>
              <a:t>: Research assistant in Human Nutrition, Glasgow</a:t>
            </a:r>
            <a:endParaRPr lang="el-G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Κλινική έρευνα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/>
              <a:t>Ρευματοειδής αρθρίτιδα</a:t>
            </a:r>
            <a:r>
              <a:rPr lang="en-GB" sz="2000" dirty="0"/>
              <a:t>,</a:t>
            </a:r>
            <a:r>
              <a:rPr lang="el-GR" sz="2000" dirty="0"/>
              <a:t> Νόσος του </a:t>
            </a:r>
            <a:r>
              <a:rPr lang="en-GB" sz="2000" dirty="0"/>
              <a:t>Crohn, </a:t>
            </a:r>
            <a:r>
              <a:rPr lang="el-GR" sz="2000" dirty="0"/>
              <a:t>Κοιλιοκάκη</a:t>
            </a:r>
            <a:endParaRPr lang="en-GB" sz="2000" dirty="0"/>
          </a:p>
        </p:txBody>
      </p:sp>
      <p:pic>
        <p:nvPicPr>
          <p:cNvPr id="15" name="Picture 2" descr="Φωτογραφία της Paupau Chamallow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8" t="18688" r="15401" b="12166"/>
          <a:stretch/>
        </p:blipFill>
        <p:spPr bwMode="auto">
          <a:xfrm>
            <a:off x="220172" y="3404483"/>
            <a:ext cx="2373365" cy="18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E8AA8E-9684-412A-B9EB-2C45353521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373" t="29960" r="36184" b="27121"/>
          <a:stretch/>
        </p:blipFill>
        <p:spPr>
          <a:xfrm>
            <a:off x="2772702" y="2909215"/>
            <a:ext cx="5347678" cy="28409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5FCEA-F09A-4E3E-B321-E9CBCF34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462" t="29802" r="36095" b="39413"/>
          <a:stretch/>
        </p:blipFill>
        <p:spPr>
          <a:xfrm>
            <a:off x="4470719" y="4791809"/>
            <a:ext cx="5311824" cy="2024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7 - Έλλειψη">
            <a:extLst>
              <a:ext uri="{FF2B5EF4-FFF2-40B4-BE49-F238E27FC236}">
                <a16:creationId xmlns:a16="http://schemas.microsoft.com/office/drawing/2014/main" xmlns="" id="{3A685A4F-D353-43AB-94A4-3F81088FA0AF}"/>
              </a:ext>
            </a:extLst>
          </p:cNvPr>
          <p:cNvSpPr/>
          <p:nvPr/>
        </p:nvSpPr>
        <p:spPr>
          <a:xfrm>
            <a:off x="579898" y="3219981"/>
            <a:ext cx="94169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795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sp>
        <p:nvSpPr>
          <p:cNvPr id="13" name="7 - TextBox"/>
          <p:cNvSpPr txBox="1"/>
          <p:nvPr/>
        </p:nvSpPr>
        <p:spPr>
          <a:xfrm>
            <a:off x="404812" y="1418750"/>
            <a:ext cx="9082087" cy="4969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2014-2018: PhD student in Human Nutrition, Glasgow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45F8F7-831D-477F-AF88-66F23BF46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551" t="31065" r="36450" b="35010"/>
          <a:stretch/>
        </p:blipFill>
        <p:spPr>
          <a:xfrm>
            <a:off x="3198667" y="2043248"/>
            <a:ext cx="4457700" cy="18903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63C71C-174A-453B-8A19-1852F51CE0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373" t="29487" r="36361" b="26805"/>
          <a:stretch/>
        </p:blipFill>
        <p:spPr>
          <a:xfrm>
            <a:off x="6153149" y="2614748"/>
            <a:ext cx="3634410" cy="19739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9E654C-DB49-4FD0-843D-CFE22D30B5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728" t="31065" r="36272" b="19231"/>
          <a:stretch/>
        </p:blipFill>
        <p:spPr>
          <a:xfrm>
            <a:off x="3446428" y="4208396"/>
            <a:ext cx="3962177" cy="24617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Picture 4" descr="Î ÎµÎ¹ÎºÏÎ½Î± Î¯ÏÏÏ ÏÎµÏÎ¹Î­ÏÎµÎ¹: ÏÎ¿Î½ Vaios Svolos, ÏÎ±Î¼Î¿Î³ÎµÎ»Î¬ÎµÎ¹, ÎºÎ¬Î¸ÎµÏÎ±Î¹ ÎºÎ±Î¹ ÎµÏÏÏÎµÏÎ¹ÎºÏÏ ÏÏÏÎ¿Ï">
            <a:extLst>
              <a:ext uri="{FF2B5EF4-FFF2-40B4-BE49-F238E27FC236}">
                <a16:creationId xmlns:a16="http://schemas.microsoft.com/office/drawing/2014/main" xmlns="" id="{3125AD5B-0A7F-4ABA-BBB5-8DB37F3A1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88"/>
          <a:stretch/>
        </p:blipFill>
        <p:spPr bwMode="auto">
          <a:xfrm>
            <a:off x="134828" y="2372576"/>
            <a:ext cx="2771943" cy="21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7 - Έλλειψη">
            <a:extLst>
              <a:ext uri="{FF2B5EF4-FFF2-40B4-BE49-F238E27FC236}">
                <a16:creationId xmlns:a16="http://schemas.microsoft.com/office/drawing/2014/main" xmlns="" id="{734408F3-572A-4A2F-9081-6273612CA25D}"/>
              </a:ext>
            </a:extLst>
          </p:cNvPr>
          <p:cNvSpPr/>
          <p:nvPr/>
        </p:nvSpPr>
        <p:spPr>
          <a:xfrm>
            <a:off x="903611" y="2831590"/>
            <a:ext cx="94169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228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sp>
        <p:nvSpPr>
          <p:cNvPr id="13" name="7 - TextBox"/>
          <p:cNvSpPr txBox="1"/>
          <p:nvPr/>
        </p:nvSpPr>
        <p:spPr>
          <a:xfrm>
            <a:off x="411956" y="1528183"/>
            <a:ext cx="9082087" cy="4969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2018-now: Post-Doctoral Research Ass</a:t>
            </a:r>
            <a:r>
              <a:rPr lang="en-US" sz="2000" dirty="0" err="1"/>
              <a:t>ociate</a:t>
            </a:r>
            <a:r>
              <a:rPr lang="en-GB" sz="2000" dirty="0"/>
              <a:t> in Human Nutrition, Glasgow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B5DD0F-F5AD-4964-8AE2-4490492A7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462" t="31065" r="36538" b="22843"/>
          <a:stretch/>
        </p:blipFill>
        <p:spPr>
          <a:xfrm>
            <a:off x="5769892" y="2217433"/>
            <a:ext cx="3892853" cy="22428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E620CE-4365-47C4-99B7-F429A375E1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077" t="10057" r="26509" b="6049"/>
          <a:stretch/>
        </p:blipFill>
        <p:spPr>
          <a:xfrm>
            <a:off x="243255" y="2481669"/>
            <a:ext cx="5165633" cy="3461929"/>
          </a:xfrm>
          <a:prstGeom prst="rect">
            <a:avLst/>
          </a:prstGeom>
        </p:spPr>
      </p:pic>
      <p:sp>
        <p:nvSpPr>
          <p:cNvPr id="11" name="7 - Έλλειψη">
            <a:extLst>
              <a:ext uri="{FF2B5EF4-FFF2-40B4-BE49-F238E27FC236}">
                <a16:creationId xmlns:a16="http://schemas.microsoft.com/office/drawing/2014/main" xmlns="" id="{1BD353E0-CE0F-4CF8-94BA-4F22B2B4D2B6}"/>
              </a:ext>
            </a:extLst>
          </p:cNvPr>
          <p:cNvSpPr/>
          <p:nvPr/>
        </p:nvSpPr>
        <p:spPr>
          <a:xfrm>
            <a:off x="2826071" y="4730728"/>
            <a:ext cx="94169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115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sp>
        <p:nvSpPr>
          <p:cNvPr id="13" name="7 - TextBox"/>
          <p:cNvSpPr txBox="1"/>
          <p:nvPr/>
        </p:nvSpPr>
        <p:spPr>
          <a:xfrm>
            <a:off x="404812" y="1418750"/>
            <a:ext cx="9082087" cy="23436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2008-2012: BSc in Dietetics and Human Nutrition, Athens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2012-2013: MSc in Human Nutrition, </a:t>
            </a:r>
            <a:r>
              <a:rPr lang="en-US" sz="2000" dirty="0" err="1"/>
              <a:t>Specialisation</a:t>
            </a:r>
            <a:r>
              <a:rPr lang="en-US" sz="2000" dirty="0"/>
              <a:t>: Clinical Nutrition, Glasgow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2013-2014</a:t>
            </a:r>
            <a:r>
              <a:rPr lang="en-GB" sz="2000" dirty="0"/>
              <a:t>: Research assistant in Human Nutrition, Glasgow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2014-2018: PhD student in Human Nutrition, Glasgow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2018-now: Post-Doctoral Research Ass</a:t>
            </a:r>
            <a:r>
              <a:rPr lang="en-US" sz="2000" dirty="0" err="1"/>
              <a:t>ociate</a:t>
            </a:r>
            <a:r>
              <a:rPr lang="en-GB" sz="2000" dirty="0"/>
              <a:t> in Human Nutrition, Glasgow</a:t>
            </a:r>
            <a:endParaRPr lang="en-US" sz="2000" dirty="0"/>
          </a:p>
        </p:txBody>
      </p:sp>
      <p:pic>
        <p:nvPicPr>
          <p:cNvPr id="16" name="5 - Εικόνα" descr="547742_684851758205862_1714522781_n.jpg"/>
          <p:cNvPicPr>
            <a:picLocks noChangeAspect="1"/>
          </p:cNvPicPr>
          <p:nvPr/>
        </p:nvPicPr>
        <p:blipFill rotWithShape="1">
          <a:blip r:embed="rId3" cstate="print"/>
          <a:srcRect r="15402" b="33651"/>
          <a:stretch/>
        </p:blipFill>
        <p:spPr>
          <a:xfrm>
            <a:off x="2189636" y="5504181"/>
            <a:ext cx="2456909" cy="1261908"/>
          </a:xfrm>
          <a:prstGeom prst="rect">
            <a:avLst/>
          </a:prstGeom>
        </p:spPr>
      </p:pic>
      <p:pic>
        <p:nvPicPr>
          <p:cNvPr id="15" name="Picture 2" descr="Φωτογραφία της Paupau Chamallow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8" t="18688" r="15401" b="12166"/>
          <a:stretch/>
        </p:blipFill>
        <p:spPr bwMode="auto">
          <a:xfrm>
            <a:off x="4032753" y="3962277"/>
            <a:ext cx="1861324" cy="14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3" t="2367" r="2"/>
          <a:stretch/>
        </p:blipFill>
        <p:spPr>
          <a:xfrm>
            <a:off x="6082819" y="5504181"/>
            <a:ext cx="1651448" cy="1261908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26"/>
          <a:stretch/>
        </p:blipFill>
        <p:spPr bwMode="auto">
          <a:xfrm>
            <a:off x="318181" y="1134344"/>
            <a:ext cx="4592636" cy="2815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26"/>
          <a:stretch/>
        </p:blipFill>
        <p:spPr bwMode="auto">
          <a:xfrm>
            <a:off x="4908553" y="1134344"/>
            <a:ext cx="4592635" cy="2815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1835" y="1348406"/>
            <a:ext cx="132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GB" baseline="30000" dirty="0"/>
              <a:t>2</a:t>
            </a:r>
            <a:r>
              <a:rPr lang="en-GB" dirty="0"/>
              <a:t>=0.982, p&lt;0.001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6512" y="1348406"/>
            <a:ext cx="132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GB" baseline="30000" dirty="0"/>
              <a:t>2</a:t>
            </a:r>
            <a:r>
              <a:rPr lang="en-GB" dirty="0"/>
              <a:t>=0.855, p&lt;0.005</a:t>
            </a:r>
          </a:p>
        </p:txBody>
      </p:sp>
      <p:pic>
        <p:nvPicPr>
          <p:cNvPr id="1026" name="Picture 2" descr="Î ÎµÎ¹ÎºÏÎ½Î± Î¯ÏÏÏ ÏÎµÏÎ¹Î­ÏÎµÎ¹: 11 Î¬ÏÎ¿Î¼Î±, Î¬ÏÎ¿Î¼Î± ÎºÎ¬Î¸Î¿Î½ÏÎ±Î¹, Î¬ÏÎ¿Î¼Î± ÏÏÎ­ÎºÎ¿Î½ÏÎ±Î¹ ÎºÎ±Î¹ ÎµÏÏÏÎµÏÎ¹ÎºÏÏ ÏÏÏÎ¿Ï">
            <a:extLst>
              <a:ext uri="{FF2B5EF4-FFF2-40B4-BE49-F238E27FC236}">
                <a16:creationId xmlns:a16="http://schemas.microsoft.com/office/drawing/2014/main" xmlns="" id="{B4347CC9-9310-46BC-868A-9847DA87A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0" t="15385" b="23600"/>
          <a:stretch/>
        </p:blipFill>
        <p:spPr bwMode="auto">
          <a:xfrm>
            <a:off x="90541" y="3962278"/>
            <a:ext cx="2603274" cy="14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Î ÎµÎ¹ÎºÏÎ½Î± Î¯ÏÏÏ ÏÎµÏÎ¹Î­ÏÎµÎ¹: ÏÎ¿Î½ Vaios Svolos, ÏÎ±Î¼Î¿Î³ÎµÎ»Î¬ÎµÎ¹, ÎºÎ¬Î¸ÎµÏÎ±Î¹ ÎºÎ±Î¹ ÎµÏÏÏÎµÏÎ¹ÎºÏÏ ÏÏÏÎ¿Ï">
            <a:extLst>
              <a:ext uri="{FF2B5EF4-FFF2-40B4-BE49-F238E27FC236}">
                <a16:creationId xmlns:a16="http://schemas.microsoft.com/office/drawing/2014/main" xmlns="" id="{CE2A2CC2-0004-4362-A6A1-8ECDB1DD1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88"/>
          <a:stretch/>
        </p:blipFill>
        <p:spPr bwMode="auto">
          <a:xfrm>
            <a:off x="7498450" y="3994726"/>
            <a:ext cx="1861324" cy="1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52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55833" y="1299555"/>
            <a:ext cx="9505664" cy="55584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el-GR" sz="2800" b="1" i="1" dirty="0">
                <a:solidFill>
                  <a:srgbClr val="00213B"/>
                </a:solidFill>
                <a:latin typeface="Arial" charset="0"/>
                <a:cs typeface="Arial" charset="0"/>
              </a:rPr>
              <a:t>Μεταπτυχιακό Κλινικής Διατροφής</a:t>
            </a:r>
            <a:endParaRPr lang="en-GB" sz="2800" b="1" i="1" dirty="0">
              <a:solidFill>
                <a:srgbClr val="00213B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l-GR" sz="2000" b="1" dirty="0">
                <a:solidFill>
                  <a:srgbClr val="00213B"/>
                </a:solidFill>
              </a:rPr>
              <a:t>Κατά τη διάρκεια του μεταπτυχιακού</a:t>
            </a:r>
            <a:r>
              <a:rPr lang="en-GB" sz="2000" b="1" dirty="0">
                <a:solidFill>
                  <a:srgbClr val="00213B"/>
                </a:solidFill>
              </a:rPr>
              <a:t>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Θα γνωρίσετε σημαντικούς ερευνητές και έμπειρους γιατρούς/διαιτολόγους</a:t>
            </a:r>
            <a:r>
              <a:rPr lang="en-GB" sz="2000" b="1" dirty="0">
                <a:solidFill>
                  <a:srgbClr val="00213B"/>
                </a:solidFill>
              </a:rPr>
              <a:t> (guest speakers)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Θα κατανοήσετε τη κλινική διατροφή που βασίζετε στη βιβλιογραφία</a:t>
            </a:r>
            <a:endParaRPr lang="en-GB" sz="20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Θα πραγματοποιήσετε </a:t>
            </a:r>
            <a:r>
              <a:rPr lang="en-GB" sz="2000" b="1" dirty="0">
                <a:solidFill>
                  <a:srgbClr val="00213B"/>
                </a:solidFill>
              </a:rPr>
              <a:t>case studies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Θα κάνετε επισκέψεις σε κλινικές</a:t>
            </a:r>
            <a:endParaRPr lang="en-GB" sz="20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l-GR" sz="2000" b="1" dirty="0">
                <a:solidFill>
                  <a:srgbClr val="00213B"/>
                </a:solidFill>
              </a:rPr>
              <a:t>Θα λάβετε μέρος σε ενα ερευνητικό </a:t>
            </a:r>
            <a:r>
              <a:rPr lang="en-GB" sz="2000" b="1" dirty="0">
                <a:solidFill>
                  <a:srgbClr val="00213B"/>
                </a:solidFill>
              </a:rPr>
              <a:t>project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lang="en-GB" sz="2000" b="1" dirty="0">
              <a:solidFill>
                <a:srgbClr val="00213B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GB" sz="2000" b="1" dirty="0">
                <a:solidFill>
                  <a:srgbClr val="00213B"/>
                </a:solidFill>
              </a:rPr>
              <a:t>Career choices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el-GR" sz="2000" b="1" dirty="0">
                <a:solidFill>
                  <a:srgbClr val="00213B"/>
                </a:solidFill>
              </a:rPr>
              <a:t>Βιομηχανία τροφίμων και υγείας</a:t>
            </a:r>
            <a:endParaRPr lang="en-GB" sz="20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el-GR" sz="2000" b="1" dirty="0">
                <a:solidFill>
                  <a:srgbClr val="00213B"/>
                </a:solidFill>
              </a:rPr>
              <a:t>Έρευνα</a:t>
            </a:r>
            <a:endParaRPr lang="en-GB" sz="2000" b="1" dirty="0">
              <a:solidFill>
                <a:srgbClr val="00213B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el-GR" sz="2000" b="1" dirty="0">
                <a:solidFill>
                  <a:srgbClr val="00213B"/>
                </a:solidFill>
              </a:rPr>
              <a:t>Διατροφολόγοι (ελ. Επαγγελματίες)</a:t>
            </a:r>
            <a:r>
              <a:rPr lang="en-GB" sz="2000" b="1" dirty="0">
                <a:solidFill>
                  <a:srgbClr val="00213B"/>
                </a:solidFill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en-GB" sz="2000" b="1" dirty="0">
                <a:solidFill>
                  <a:srgbClr val="00213B"/>
                </a:solidFill>
              </a:rPr>
              <a:t>NHS jobs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-"/>
            </a:pPr>
            <a:r>
              <a:rPr lang="el-GR" sz="2000" b="1" dirty="0">
                <a:solidFill>
                  <a:srgbClr val="00213B"/>
                </a:solidFill>
              </a:rPr>
              <a:t>Κλινικές μελέτες</a:t>
            </a:r>
            <a:endParaRPr lang="en-GB" sz="2000" b="1" dirty="0">
              <a:solidFill>
                <a:srgbClr val="00213B"/>
              </a:solidFill>
            </a:endParaRPr>
          </a:p>
        </p:txBody>
      </p:sp>
      <p:pic>
        <p:nvPicPr>
          <p:cNvPr id="1031" name="Picture 7" descr="Αποτέλεσμα εικόνας για clinical nutrition industr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54" b="20104"/>
          <a:stretch/>
        </p:blipFill>
        <p:spPr bwMode="auto">
          <a:xfrm>
            <a:off x="8264016" y="1171883"/>
            <a:ext cx="1570997" cy="15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705100" y="146050"/>
            <a:ext cx="6896099" cy="1057275"/>
          </a:xfr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noProof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Career pathways and research at Human Nutrition</a:t>
            </a:r>
          </a:p>
        </p:txBody>
      </p:sp>
      <p:pic>
        <p:nvPicPr>
          <p:cNvPr id="5122" name="Picture 2" descr="Φωτογραφία της Shazia Motiwal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708" y="3816522"/>
            <a:ext cx="3905305" cy="292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2182684-2018-41FB-96E0-FBE8DE5F1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85" t="3876" r="32500" b="19690"/>
          <a:stretch/>
        </p:blipFill>
        <p:spPr bwMode="auto">
          <a:xfrm>
            <a:off x="5923685" y="2184456"/>
            <a:ext cx="3911328" cy="45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6C1A56F-EDCD-4632-B2EE-248FF1875EFE}"/>
              </a:ext>
            </a:extLst>
          </p:cNvPr>
          <p:cNvSpPr/>
          <p:nvPr/>
        </p:nvSpPr>
        <p:spPr>
          <a:xfrm>
            <a:off x="5811715" y="5248176"/>
            <a:ext cx="3891516" cy="701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62C3E06-9CD6-484F-8D31-EBA7F0D14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31" t="18760" r="32195" b="42325"/>
          <a:stretch/>
        </p:blipFill>
        <p:spPr bwMode="auto">
          <a:xfrm>
            <a:off x="5811715" y="2184456"/>
            <a:ext cx="4007667" cy="23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EC15BD9-C556-4B3E-925D-B92AFE9BC43E}"/>
              </a:ext>
            </a:extLst>
          </p:cNvPr>
          <p:cNvSpPr/>
          <p:nvPr/>
        </p:nvSpPr>
        <p:spPr>
          <a:xfrm>
            <a:off x="5811715" y="4025435"/>
            <a:ext cx="2424223" cy="287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24A6F30-B83A-421A-AA51-16D2F3D75CE3}"/>
              </a:ext>
            </a:extLst>
          </p:cNvPr>
          <p:cNvSpPr/>
          <p:nvPr/>
        </p:nvSpPr>
        <p:spPr>
          <a:xfrm>
            <a:off x="7449117" y="3656818"/>
            <a:ext cx="786822" cy="287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42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HD:Users:margarete:Desktop:templates:FacultyPPTtemps:standardWhite.pot</Template>
  <TotalTime>2511</TotalTime>
  <Words>1273</Words>
  <Application>Microsoft Office PowerPoint</Application>
  <PresentationFormat>A4 Paper (210x297 mm)</PresentationFormat>
  <Paragraphs>243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standardWhite</vt:lpstr>
      <vt:lpstr>4_standardWhite</vt:lpstr>
      <vt:lpstr>Office Theme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Karathanos</cp:lastModifiedBy>
  <cp:revision>151</cp:revision>
  <dcterms:created xsi:type="dcterms:W3CDTF">2010-08-13T14:02:38Z</dcterms:created>
  <dcterms:modified xsi:type="dcterms:W3CDTF">2020-04-24T08:49:15Z</dcterms:modified>
</cp:coreProperties>
</file>