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90" r:id="rId3"/>
    <p:sldId id="269" r:id="rId4"/>
    <p:sldId id="283" r:id="rId5"/>
    <p:sldId id="287" r:id="rId6"/>
    <p:sldId id="291" r:id="rId7"/>
    <p:sldId id="292" r:id="rId8"/>
    <p:sldId id="293" r:id="rId9"/>
    <p:sldId id="295" r:id="rId10"/>
    <p:sldId id="294" r:id="rId11"/>
    <p:sldId id="296" r:id="rId12"/>
    <p:sldId id="298" r:id="rId13"/>
    <p:sldId id="297" r:id="rId14"/>
    <p:sldId id="299" r:id="rId15"/>
    <p:sldId id="300" r:id="rId16"/>
    <p:sldId id="259" r:id="rId17"/>
    <p:sldId id="262" r:id="rId18"/>
    <p:sldId id="263" r:id="rId19"/>
    <p:sldId id="260" r:id="rId20"/>
    <p:sldId id="281" r:id="rId21"/>
    <p:sldId id="261" r:id="rId22"/>
    <p:sldId id="284" r:id="rId23"/>
    <p:sldId id="301" r:id="rId24"/>
    <p:sldId id="302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04CF53E-FE38-4E69-94D9-96333DDBCBE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715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  <a:p>
            <a:pPr eaLnBrk="1" hangingPunct="1">
              <a:spcBef>
                <a:spcPct val="0"/>
              </a:spcBef>
            </a:pPr>
            <a:r>
              <a:rPr lang="el-GR" dirty="0" smtClean="0"/>
              <a:t>Γιώργος </a:t>
            </a:r>
            <a:r>
              <a:rPr lang="el-GR" dirty="0" err="1" smtClean="0"/>
              <a:t>Μαυρομμάτης</a:t>
            </a:r>
            <a:endParaRPr lang="el-GR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ΠΟΛΗ ΚΑΙ ΠΟΛΙΤΙΚΗ </a:t>
            </a:r>
            <a:endParaRPr lang="el-G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92213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Neil Smith</a:t>
            </a:r>
            <a:endParaRPr lang="el-G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41438"/>
            <a:ext cx="822960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/>
              <a:t>Μαθητής του </a:t>
            </a:r>
            <a:r>
              <a:rPr lang="en-US" sz="2800" smtClean="0"/>
              <a:t>David Harvey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(1979) </a:t>
            </a:r>
            <a:r>
              <a:rPr lang="el-GR" sz="2800" smtClean="0"/>
              <a:t>‘</a:t>
            </a:r>
            <a:r>
              <a:rPr lang="en-US" sz="2800" smtClean="0"/>
              <a:t>Toward a theory of gentrification a back to the city movement of capital not people</a:t>
            </a:r>
            <a:r>
              <a:rPr lang="el-GR" sz="2800" smtClean="0"/>
              <a:t>’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(1984) </a:t>
            </a:r>
            <a:r>
              <a:rPr lang="el-GR" sz="2800" smtClean="0"/>
              <a:t>‘</a:t>
            </a:r>
            <a:r>
              <a:rPr lang="en-US" sz="2800" smtClean="0"/>
              <a:t>Uneven Development: Nature, Capital and the production of space</a:t>
            </a:r>
            <a:r>
              <a:rPr lang="el-GR" sz="2800" smtClean="0"/>
              <a:t>’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l-GR" sz="2800" smtClean="0"/>
              <a:t>Ο καπιταλισμός παράγει χώρους, οι καπιταλιστικές κοινωνικές σχέσεις παράγουν τους δικούς τους χώρους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/>
              <a:t>(</a:t>
            </a:r>
            <a:r>
              <a:rPr lang="en-US" sz="2800" smtClean="0"/>
              <a:t>1996) </a:t>
            </a:r>
            <a:r>
              <a:rPr lang="el-GR" sz="2800" smtClean="0"/>
              <a:t>‘</a:t>
            </a:r>
            <a:r>
              <a:rPr lang="en-US" sz="2800" smtClean="0"/>
              <a:t>The New Urban Frontier: Gentrification and the revanchist city</a:t>
            </a:r>
            <a:r>
              <a:rPr lang="el-GR" sz="2800" smtClean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David Harvey: Social Justice &amp; the city (1972) </a:t>
            </a:r>
            <a:endParaRPr lang="el-GR" sz="400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Ο γεωγράφος με τις περισσότερες αναφορές στο έργο του στον αγγλοσαξονικό κόσμο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«Η γεωγραφία δεν μπορεί να παραμένει ουδέτερη σε σχέση με την ύπαρξη της φτώχειας και των σχετιζόμενων με αυτή «κακών»»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Κάτι είναι λάθος σε σχέση με τις πόλεις (αμερικάνικες πόλεις και άλλες καπιταλιστικές πόλεις) του σήμερα (τότε). Ζούσε και εργαζόταν στη Βαλτιμόρη.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«Ο καπιταλισμός εκμηδενίζει/ καταστρέφει το χώρο προκειμένου να εξασφαλίσει την επιβίωση του» 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Αργότερα στο ‘</a:t>
            </a:r>
            <a:r>
              <a:rPr lang="en-US" sz="1800" dirty="0" smtClean="0"/>
              <a:t>The limits of Capital</a:t>
            </a:r>
            <a:r>
              <a:rPr lang="el-GR" sz="1800" dirty="0" smtClean="0"/>
              <a:t>’</a:t>
            </a:r>
            <a:r>
              <a:rPr lang="en-US" sz="1800" dirty="0" smtClean="0"/>
              <a:t> (1982), o </a:t>
            </a:r>
            <a:r>
              <a:rPr lang="el-GR" sz="1800" dirty="0" smtClean="0"/>
              <a:t>καπιταλισμός ως αστική υπόθεση 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έννοια της κοινωνικής δικαιοσύνης στην πόλη από μια οικονομική σκοπιά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μαρξιστική ανάλυση στην πόλη της Βαλτιμόρης, το δικαίωμα στην πόλη και η δικαιοσύνη ως κοινωνική δικαιοσύνη (τι θα μπορούσε να σημαίνει αυτό;)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 and the city </a:t>
            </a:r>
            <a:endParaRPr lang="el-GR" dirty="0"/>
          </a:p>
        </p:txBody>
      </p:sp>
      <p:pic>
        <p:nvPicPr>
          <p:cNvPr id="10" name="9 - Θέση περιεχομένου" descr="αρχείο λήψη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42942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Βαλτιμόρη: </a:t>
            </a: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wire 2002-2008</a:t>
            </a:r>
            <a:endParaRPr lang="el-G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3035300" cy="4114800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916113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916113"/>
            <a:ext cx="2628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573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7244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93395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Manuel Castells: The Urban Question (1972)</a:t>
            </a:r>
            <a:endParaRPr lang="el-GR" sz="400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73238"/>
            <a:ext cx="822960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000" smtClean="0"/>
              <a:t>Μια μαρξιστική κριτική και αναθεώρηση της μέχρι τότε αστικής κοινωνιολογίας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Οι βάσεις για τη δημιουργία μιας νέας αστικής κοινωνιολογίας σε αντιδιαστολή με την οικολογική σχολή (ο καπιταλισμός ως κάτι το φυσικό, η πόλη ως οργανισμός κτλ.)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Η μέχρι τότε αστική κοινωνιολογία ως μια δικαιολόγηση του καπιταλιστικού οικονομικού συστήματος/ η ανάλυση της αστικής κουλτούρας ως αστική ιδεολογία (</a:t>
            </a:r>
            <a:r>
              <a:rPr lang="en-US" sz="2000" smtClean="0"/>
              <a:t>Simmer, Mumford, Chicago school)</a:t>
            </a:r>
            <a:endParaRPr lang="el-GR" sz="2000" smtClean="0"/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Εισαγωγή της έννοιας της «συλλογικής κατανάλωσης» (στέγαση, υγεία, εκπαίδευση, μεταφορές κτλ.) και των κοινωνικών αγώνων που σχετίζονται με αυτή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Μια νέα ανάλυση του αστικού ως αναπαραγωγή της εργασίας, μια μαρξιστική γεωγραφία του καπιταλιστικού συστήματος και της αναπαραγωγής του σε επίπεδο πόλεων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4579" name="Content Placeholder 3" descr="urban-ques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9144000" cy="66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Henri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Lefebvre</a:t>
            </a:r>
            <a:endParaRPr lang="el-GR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Καθηγητής στο Πανεπιστήμιο της </a:t>
            </a:r>
            <a:r>
              <a:rPr lang="en-US" sz="2000" dirty="0" smtClean="0"/>
              <a:t>Nanterre </a:t>
            </a:r>
            <a:r>
              <a:rPr lang="el-GR" sz="2000" dirty="0" smtClean="0"/>
              <a:t>όπου και ξεκίνησε ο Μάης του 1968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Σημαντικά βιβλία: </a:t>
            </a:r>
            <a:r>
              <a:rPr lang="en-US" sz="2000" dirty="0" smtClean="0"/>
              <a:t>The right to the city (1968), The urban Revolution (1970), The production of space (1974)</a:t>
            </a:r>
            <a:r>
              <a:rPr lang="el-GR" sz="2000" dirty="0" smtClean="0"/>
              <a:t>, το οποίο μεταφράστηκε στα αγγλικά το 1991</a:t>
            </a:r>
            <a:r>
              <a:rPr lang="en-US" sz="2000" dirty="0" smtClean="0"/>
              <a:t> </a:t>
            </a:r>
            <a:r>
              <a:rPr lang="el-GR" sz="2000" dirty="0" smtClean="0"/>
              <a:t>και επηρέασε την αγγλόφωνη ακαδημία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Η Γαλλική διανόηση και η διάδοση της στις άγγλο-σαξονικές ακαδημίες τις επόμενες δεκαετίες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Lefebvre, Foucault, Derrida, </a:t>
            </a:r>
            <a:r>
              <a:rPr lang="en-US" sz="2000" dirty="0" err="1" smtClean="0"/>
              <a:t>Deleuze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Αλλά γιατί ο</a:t>
            </a:r>
            <a:r>
              <a:rPr lang="en-US" sz="2000" dirty="0" smtClean="0"/>
              <a:t> Lefebvre </a:t>
            </a:r>
            <a:r>
              <a:rPr lang="el-GR" sz="2000" dirty="0" smtClean="0"/>
              <a:t>είναι τόσο σημαντικός; Τι ακριβώς μας είπε σε σχέση με το χώρο;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production of space</a:t>
            </a:r>
            <a:r>
              <a:rPr lang="el-GR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(1974)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1600" smtClean="0"/>
              <a:t>Η παραγωγή του χώρου είναι σημαντική για την αναπαραγωγή της κοινωνίας, κάθε κοινωνία δημιουργεί και αναπαραγάγει τους χώρους της.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επιβίωση του καπιταλιστικού συστήματος και των κοινωνιών απαιτεί τη δημιουργία και την αναπαραγωγή των χώρων του/ τους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Ο χώρος είναι μια κατασκευή, είναι ένας τρόπος ελέγχου και επιβολής της δύναμής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 Επομένως ο χώρος είναι κατεξοχήν πολιτικός και η κατασκευή του χώρου καθαρά πολιτική πράξη/ πράξη επιβολής της ισχύος/ δύναμης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Κάθε κοινωνία παράγει το χώρο της- παράγει τη δική της «χωρική τάξη»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Μια καινούρια κοινωνία (νέες κοινωνικές σχέσεις) απαιτεί νέους χώρους, τη δημιουργία μιας νέας «χωρικής τάξης»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να αλλάξεις μια κοινωνία ουσιαστικά σημαίνει να αλλάξεις το χώρο, να δημιουργήσεις νέους χώρους να αλλάξεις τη χωρική δομή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Ο κοινωνικός χώρος αποτελείται/ παράγεται από τρεις στιγμές/ διαδικασίες, οι οποίες αλληλοεξαρτώνται μεταξύ τους (ο διαχωρισμός δεν είναι απόλυτος έχει επικαλύψεις):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Τις </a:t>
            </a:r>
            <a:r>
              <a:rPr lang="el-GR" sz="1600" u="sng" smtClean="0"/>
              <a:t>χωρικές πρακτικές</a:t>
            </a:r>
            <a:r>
              <a:rPr lang="el-GR" sz="1600" smtClean="0"/>
              <a:t>: η παραγωγή και αναπαραγωγή της χωρικής τάξης, η καθημερινή ζωή των ανθρώπων σε ένα διαμορφωμένο περιβάλλον χωρικής «τάξης»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Τις </a:t>
            </a:r>
            <a:r>
              <a:rPr lang="el-GR" sz="1600" u="sng" smtClean="0"/>
              <a:t>αναπαραστάσεις των χώρων</a:t>
            </a:r>
            <a:r>
              <a:rPr lang="el-GR" sz="1600" smtClean="0"/>
              <a:t>: τη δημιουργία νοήματος/ αφηγήσεων/ ιδεολογιών σε σχέση με τη «χωρική τάξη» και το «χώρο», το περιεχόμενο της χωρικής «τάξης»/ «τάξεων»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Τους </a:t>
            </a:r>
            <a:r>
              <a:rPr lang="el-GR" sz="1600" u="sng" smtClean="0"/>
              <a:t>χώρους της αναπαράστασης</a:t>
            </a:r>
            <a:r>
              <a:rPr lang="el-GR" sz="1600" smtClean="0"/>
              <a:t>: Οι τρόποι με τους οποίους οι χρήστες τους «βιώνουν» ως αποτέλεσμα της αντίληψης τους επί των χώρων. Η αντίληψη των χώρων οδηγεί σε συγκεκριμένες μορφές βίωσης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Urban Revolution (1970)</a:t>
            </a:r>
            <a:endParaRPr lang="el-G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600" smtClean="0"/>
              <a:t>Η αστική κοινωνία δεν βρίσκεται μόνο στην πόλη αλλά παντού- και η εξοχή είναι αστικοποιημένη, το αστικό βρίσκεται παντού (πως ο αστισμός επηρεάζει την ολότητα της κοινωνίας)</a:t>
            </a:r>
            <a:r>
              <a:rPr lang="en-US" sz="1600" smtClean="0"/>
              <a:t> </a:t>
            </a:r>
            <a:r>
              <a:rPr lang="el-GR" sz="1600" smtClean="0"/>
              <a:t>προφανώς μιλάει για τον καπιταλιστικά αναπτυγμένο κόσμο της δεκαετίας του 1970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αστικοποίηση δεν είναι τελείως διαμορφωμένη και επομένως περικλείει «νέες προοπτικές»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αστικό ως η «νέα επανάσταση», ως κάτι διαφορετικό από το αγροτικό, ως κάτι διαφορετικό από το βιομηχανικό, ως κάτι εν εξελίξει ως κάτι «ανοιχτό»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επανάσταση είναι το πώς θα κατανοήσουμε το αστικό, το πώς θα το καταλάβουμε και θα το διαμορφώσουμε, μια καινούρια «σκέψη» για το αστικό (είναι αυτό στο οποίο θα αναφερθεί ο </a:t>
            </a:r>
            <a:r>
              <a:rPr lang="en-US" sz="1600" smtClean="0"/>
              <a:t>Soja </a:t>
            </a:r>
            <a:r>
              <a:rPr lang="el-GR" sz="1600" smtClean="0"/>
              <a:t>είκοσι χρόνια μετά;)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Τρία επίπεδα: το παγκόσμιο (παγκοσμιοποιημένο οικονομικό-πολιτικό σύστημα), το αστικό (το συλλογικό σε επίπεδο καθημερινής ζωής) και το ιδιωτικό (οι ιδιωτικές ζωές μας). Το αστικό είναι το επίπεδο στο οποίο οι διαφορές μας συναντώνται.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μεθοδολογία της ανάλυσης του αστικού πρέπει να είναι δια-επιστημονική, δεν μπορεί να αφορά μόνο μια συγκεκριμένη «πειθαρχία» (π.χ. κοινωνιολογία)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αστική κοινωνία δεν είναι μια εμπειρική πραγματικότητα που χρίζει ανάλυση, αλλά μια πιθανότητα.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πιθανότητα αποτελεί μέρος της πραγματικότητας καθώς μπορεί να της προσδώσει μια μορφή κατεύθυνσης.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9048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Lefebvre: </a:t>
            </a:r>
            <a:r>
              <a:rPr lang="el-GR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Το δικαίωμα στην πόλη (1968)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4038600" cy="3549650"/>
          </a:xfrm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89138"/>
            <a:ext cx="24812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36245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4221163"/>
            <a:ext cx="18669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62300"/>
            <a:ext cx="334803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22050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1268413"/>
            <a:ext cx="3708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Κάτι σαν 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l-GR" sz="3000" dirty="0" smtClean="0"/>
              <a:t>Σήμερα θα μιλήσουμε για μια σχολή πολιτικής σκέψης ή οποία αναπτύχθηκε στις πόλεις</a:t>
            </a:r>
          </a:p>
          <a:p>
            <a:pPr>
              <a:lnSpc>
                <a:spcPct val="80000"/>
              </a:lnSpc>
            </a:pPr>
            <a:r>
              <a:rPr lang="el-GR" sz="3000" dirty="0" smtClean="0"/>
              <a:t>Η «ευρύτερη» αυτή γενεαλογία (</a:t>
            </a:r>
            <a:r>
              <a:rPr lang="en-US" sz="3000" dirty="0" smtClean="0"/>
              <a:t>Lefebvre, </a:t>
            </a:r>
            <a:r>
              <a:rPr lang="en-US" sz="3000" dirty="0" err="1" smtClean="0"/>
              <a:t>Castels</a:t>
            </a:r>
            <a:r>
              <a:rPr lang="en-US" sz="3000" dirty="0" smtClean="0"/>
              <a:t>, Harvey, Smith, </a:t>
            </a:r>
            <a:r>
              <a:rPr lang="en-US" sz="3000" dirty="0" err="1" smtClean="0"/>
              <a:t>Soja</a:t>
            </a:r>
            <a:r>
              <a:rPr lang="en-US" sz="3000" dirty="0" smtClean="0"/>
              <a:t> </a:t>
            </a:r>
            <a:r>
              <a:rPr lang="el-GR" sz="3000" dirty="0" smtClean="0"/>
              <a:t>κτλ. έχει ομοιότητες και διαφορές), θα στηριχθεί (σε ένα βαθμό) στη μαρξιστική ανάλυση και θα βάλει τις βάσεις για τη δημιουργία μιας πολιτικής οικονομίας των πόλεων  </a:t>
            </a: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l-GR" sz="3000" dirty="0" smtClean="0"/>
              <a:t>Ποια είναι η έννοια του πολιτικού; Πως ορίζεται το πολιτικό σε αυτή την ευρύτερη σχολή; </a:t>
            </a:r>
          </a:p>
          <a:p>
            <a:pPr>
              <a:lnSpc>
                <a:spcPct val="80000"/>
              </a:lnSpc>
            </a:pPr>
            <a:r>
              <a:rPr lang="el-GR" sz="3000" dirty="0" smtClean="0"/>
              <a:t>Ποια η σχέση πολιτικής και πόλης</a:t>
            </a:r>
            <a:r>
              <a:rPr lang="el-GR" sz="3000" dirty="0" smtClean="0"/>
              <a:t>;</a:t>
            </a:r>
            <a:endParaRPr lang="el-GR" sz="3000" dirty="0" smtClean="0"/>
          </a:p>
          <a:p>
            <a:pPr>
              <a:lnSpc>
                <a:spcPct val="80000"/>
              </a:lnSpc>
            </a:pPr>
            <a:r>
              <a:rPr lang="el-GR" sz="3000" dirty="0" smtClean="0"/>
              <a:t>Η ανάλυση μας θα είναι από το τώρα στο παρελθόν; Από τη δια-εθνική πολιτική τώρα ίσως σε κάτι πιο κλειστό; Ίσως να ήταν ανοικτό εξ αρχής.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l-GR" sz="24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Το «ψευδό δικαίωμα» στη φύση και το δικαίωμα στην πόλη (</a:t>
            </a:r>
            <a:r>
              <a:rPr lang="en-US" sz="24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weekend 1967)</a:t>
            </a:r>
            <a:endParaRPr lang="el-GR" sz="240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2819400" cy="5084762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1773238"/>
            <a:ext cx="32289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773238"/>
            <a:ext cx="36718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933825"/>
            <a:ext cx="34559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Τι είναι το δικαίωμα στην πόλη;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3900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1600" smtClean="0"/>
              <a:t>«μια αναζήτηση για μια διαφορετική πρόσβαση στην αστική ζωή»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Harvey: </a:t>
            </a:r>
            <a:r>
              <a:rPr lang="el-GR" sz="1600" smtClean="0"/>
              <a:t>«το δικαίωμα να αλλάξουμε τους εαυτούς μας και να αλλάξουμε τις πόλεις μας. Συλλογικό πιο πολύ από ατομικό δικαίωμα»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«Το δικαίωμα στην εξοχή»/ ψευδό-δικαίωμα/  σε αντιδιαστολή στο «δικαίωμα στην πόλη». Η πόλη βρίσκεται παντού, το αστικό είναι παντού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δικαίωμα στην πόλη και η νέα αστική πολιτική, η πολιτική του κατοίκου</a:t>
            </a: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Από τον πολίτη στον κάτοικο, όλοι οι κάτοικοι έχουν αυτό το δικαίωμα δεν έχει σχέση με εθνικότητα/ υπηκοότητα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δικαίωμα στη συμμετοχή και το δικαίωμα στη χρήση των υπαρχόντων αλλά και στην παραγωγή νέων χώρων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Η αξία χρήσης της πόλης σε αντιδιαστολή με την ανταλλακτική της αξία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δικαίωμα στην πόλη ως το δικαίωμα στην παραγωγή του χώρου, το δικαίωμα στην παραγωγή μιας νέας κοινωνίας.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smtClean="0"/>
              <a:t>Το αστικό ως πιθανότητα, το δικαίωμα στην πόλη και οι «χώροι της αναπαράστασης» (ως οι χώροι των χρηστών και της αντίληψης τους). Η ανατροφοδότηση μεταξύ του συστήματος (πως οι χώροι της αναπαράστασης ανατροφοδοτούν την πιθανότητα του αστικού) και το αστικό ως πολιτικό. Μια νέα πολιτική του αστικού χώρου;  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2531" name="Content Placeholder 3" descr="120112fly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715375" cy="66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29123" cy="6858000"/>
          </a:xfrm>
        </p:spPr>
      </p:pic>
      <p:pic>
        <p:nvPicPr>
          <p:cNvPr id="5" name="4 - Εικόνα" descr="αρχείο λήψης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commons </a:t>
            </a:r>
            <a:endParaRPr lang="el-GR" dirty="0"/>
          </a:p>
        </p:txBody>
      </p:sp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821537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Πόλη και Πολιτική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Metropolis Fritz Lang </a:t>
            </a:r>
            <a:endParaRPr lang="el-G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916113"/>
            <a:ext cx="2857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916113"/>
            <a:ext cx="28289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Θέση περιεχομένου" descr="Metropolisposter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1428736"/>
            <a:ext cx="8143932" cy="5286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Wasted Youth 2011</a:t>
            </a:r>
            <a:endParaRPr lang="en-GB" dirty="0"/>
          </a:p>
        </p:txBody>
      </p:sp>
      <p:pic>
        <p:nvPicPr>
          <p:cNvPr id="5" name="4 - Θέση περιεχομένου" descr="MV5BMjcxYzMxMzEtMjg0Zi00YWZjLTk5YmYtY2FjNWU1ODNlZDBiL2ltYWdlL2ltYWdlXkEyXkFqcGdeQXVyMTM3MzUwOQ@@._V1_UY268_CR3,0,182,268_AL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929618" cy="50006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Sennett </a:t>
            </a:r>
            <a:endParaRPr lang="el-GR" dirty="0"/>
          </a:p>
        </p:txBody>
      </p:sp>
      <p:pic>
        <p:nvPicPr>
          <p:cNvPr id="4" name="3 - Θέση περιεχομένου" descr="together_jack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2593986" cy="3427426"/>
          </a:xfrm>
        </p:spPr>
      </p:pic>
      <p:pic>
        <p:nvPicPr>
          <p:cNvPr id="5" name="4 - Εικόνα" descr="foreigner_ja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5572140"/>
          </a:xfrm>
          <a:prstGeom prst="rect">
            <a:avLst/>
          </a:prstGeom>
        </p:spPr>
      </p:pic>
      <p:pic>
        <p:nvPicPr>
          <p:cNvPr id="7" name="6 - Εικόνα" descr="rs_jacket_UsesOfDisorder_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714488"/>
            <a:ext cx="2190764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Edward </a:t>
            </a:r>
            <a:r>
              <a:rPr lang="en-US" sz="28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Soja</a:t>
            </a:r>
            <a:r>
              <a:rPr lang="el-GR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(Η σχολή του Λος </a:t>
            </a:r>
            <a:r>
              <a:rPr lang="el-GR" sz="28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Άντζελες</a:t>
            </a:r>
            <a:r>
              <a:rPr lang="el-GR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Berkeley University)</a:t>
            </a: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el-G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692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Postmodern Geographies: The reassertion of space in critical social theory (1989)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The Third Space (1996)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err="1" smtClean="0"/>
              <a:t>Postmetropolis</a:t>
            </a:r>
            <a:r>
              <a:rPr lang="en-US" sz="1600" dirty="0" smtClean="0"/>
              <a:t> (2000)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Seeking Spatial Justice (2010) </a:t>
            </a:r>
            <a:endParaRPr lang="el-GR" sz="1600" dirty="0" smtClean="0"/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Από την ιστορία στη γεωγραφία</a:t>
            </a:r>
            <a:r>
              <a:rPr lang="en-US" sz="1600" dirty="0" smtClean="0"/>
              <a:t>, </a:t>
            </a:r>
            <a:r>
              <a:rPr lang="el-GR" sz="1600" dirty="0" smtClean="0"/>
              <a:t>μια νέα χωρική συνείδηση, μια κριτική χωρική σκέψη που εξετάζει ταυτόχρονα την ιστορία και τη γεωγραφία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Ο χώρος δεν είναι ποτέ δεδομένος, δεν είναι ένα άδειο κουτί που γεμίζει, ένα άδειο φόντο. Ο χώρος είναι μια πολιτισμικά κατασκευασμένη οντότητα» (από την πολιτική οικονομία στην πολιτική οικονομία με πολιτισμικές σπουδές)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«η </a:t>
            </a:r>
            <a:r>
              <a:rPr lang="el-GR" sz="1600" dirty="0" err="1" smtClean="0"/>
              <a:t>χωρικότητα</a:t>
            </a:r>
            <a:r>
              <a:rPr lang="el-GR" sz="1600" dirty="0" smtClean="0"/>
              <a:t> (</a:t>
            </a:r>
            <a:r>
              <a:rPr lang="en-US" sz="1600" dirty="0" smtClean="0"/>
              <a:t>spatiality) </a:t>
            </a:r>
            <a:r>
              <a:rPr lang="el-GR" sz="1600" dirty="0" smtClean="0"/>
              <a:t>είναι ένα κοινωνικό προϊόν»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Η </a:t>
            </a:r>
            <a:r>
              <a:rPr lang="el-GR" sz="1600" dirty="0" err="1" smtClean="0"/>
              <a:t>τριαλεκτική</a:t>
            </a:r>
            <a:r>
              <a:rPr lang="el-GR" sz="1600" dirty="0" smtClean="0"/>
              <a:t> της οντότητας: ιστορικότητα, </a:t>
            </a:r>
            <a:r>
              <a:rPr lang="el-GR" sz="1600" dirty="0" err="1" smtClean="0"/>
              <a:t>χωρικότητα</a:t>
            </a:r>
            <a:r>
              <a:rPr lang="el-GR" sz="1600" dirty="0" smtClean="0"/>
              <a:t>, κοινωνικότητα 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«φτιάχνουμε τις γεωγραφίες μας όπως φτιάχνουμε τις ιστορίες μας»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Οι κοινωνικές σχέσεις επηρεάζουν το χώρο αλλά και ο χώρος επηρεάζει τις κοινωνικές σχέσεις</a:t>
            </a:r>
          </a:p>
          <a:p>
            <a:pPr eaLnBrk="1" hangingPunct="1">
              <a:lnSpc>
                <a:spcPct val="80000"/>
              </a:lnSpc>
            </a:pPr>
            <a:r>
              <a:rPr lang="el-GR" sz="1600" dirty="0" smtClean="0"/>
              <a:t>Ο</a:t>
            </a:r>
            <a:r>
              <a:rPr lang="en-US" sz="1600" dirty="0" smtClean="0"/>
              <a:t> </a:t>
            </a:r>
            <a:r>
              <a:rPr lang="en-US" sz="1600" dirty="0" err="1" smtClean="0"/>
              <a:t>Soja</a:t>
            </a:r>
            <a:r>
              <a:rPr lang="en-US" sz="1600" dirty="0" smtClean="0"/>
              <a:t> </a:t>
            </a:r>
            <a:r>
              <a:rPr lang="el-GR" sz="1600" dirty="0" smtClean="0"/>
              <a:t>υποστηρίζει την ύπαρξη ενός «τρίτου χώρου» , ενός χώρου πέραν του «πραγματικού» και του «νοητικού/ φαντασιακού» ενός χώρου που είναι ταυτόχρονα «πραγματικός/ φαντασιακός».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l-GR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Χώρος και πολιτική πιθανότητα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00174"/>
            <a:ext cx="8229600" cy="514351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Soja</a:t>
            </a:r>
            <a:r>
              <a:rPr lang="en-US" sz="2000" dirty="0" smtClean="0"/>
              <a:t>: </a:t>
            </a:r>
            <a:r>
              <a:rPr lang="el-GR" sz="2000" dirty="0" smtClean="0"/>
              <a:t>βιωματικοί χώροι (πραγματικοί),  χώροι της νοηματικής κατασκευής (φαντασιακοί) και χώροι της αντίληψης (πραγματικοί/ φαντασιακοί)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Οι πραγματικοί/ φαντασιακοί χώροι της αντίληψης (όπως εμείς τους φανταζόμαστε) είναι ο «τρίτος χώρος», ο χώρος της πιθανότητας (πολιτικής;)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Η κριτική χωρική σκέψη σχετίζεται με τον τρίτο χώρο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Κριτική θεωρία ως πράξη (φιλοσοφία ως τρόπος ζωής)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Η κριτική χωρική σκέψη οδηγεί στην πράξη, οδηγεί στο μετασχηματισμό των χωρικών πρακτικών,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Ο </a:t>
            </a:r>
            <a:r>
              <a:rPr lang="en-US" sz="2000" dirty="0" err="1" smtClean="0"/>
              <a:t>Soja</a:t>
            </a:r>
            <a:r>
              <a:rPr lang="en-US" sz="2000" dirty="0" smtClean="0"/>
              <a:t> </a:t>
            </a:r>
            <a:r>
              <a:rPr lang="el-GR" sz="2000" dirty="0" smtClean="0"/>
              <a:t>δεν βλέπει μόνο την οικονομική πλευρά των πραγμάτων αλλά και την πολιτισμική (πολλές διαφορετικές διαφορές) και την πιθανότητα να πράξεις πολιτικά μέσα από τις διαφορές</a:t>
            </a:r>
            <a:r>
              <a:rPr lang="en-US" sz="2000" dirty="0" smtClean="0"/>
              <a:t> </a:t>
            </a:r>
            <a:r>
              <a:rPr lang="el-GR" sz="2000" dirty="0" smtClean="0"/>
              <a:t>ή παρά τις διαφορές. Οι συναινέσεις και οι συμμαχίες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Από την τάξη, στην τάξη και φυλή, φύλο, εθνικότητα κτλ.   </a:t>
            </a:r>
          </a:p>
          <a:p>
            <a:pPr eaLnBrk="1" hangingPunct="1">
              <a:lnSpc>
                <a:spcPct val="80000"/>
              </a:lnSpc>
            </a:pPr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366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l-GR" sz="28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Χωρική δικαιοσύνη ως το «δικαίωμα στην πόλη»;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667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Οι διάφορες γεωγραφίες επηρεάζουν θετικά ή αρνητικά τη ζωή μας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Δικαιοσύνη και αδικία υπάρχουν στα διάφορα επίπεδα που ζούμε τη ζωή μας από το σπίτι μας μέχρι την παγκόσμια οικονομία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Οι γεωγραφίες της αδικίας επηρεάζουν τις ζωές μας, δημιουργώντας πλεονεκτήματα και μειονεκτήματα πάνω στα οποία χτίζεται η ζωή μας 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Οι γεωγραφίες της αδικίας μπορούν να αλλάξουν μέσα από κοινωνική και πολιτική δράση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Τι είναι όμως δικαιοσύνη; Το ποινικό σύστημα; Ή κάτι άλλο; Ο Πλάτωνας, ορθή πολιτεία και η δικαιοσύνη. </a:t>
            </a:r>
            <a:r>
              <a:rPr lang="en-US" sz="1800" dirty="0" smtClean="0"/>
              <a:t>John Rawls</a:t>
            </a:r>
            <a:r>
              <a:rPr lang="el-GR" sz="1800" dirty="0" smtClean="0"/>
              <a:t> και </a:t>
            </a:r>
            <a:r>
              <a:rPr lang="en-US" sz="1800" dirty="0" smtClean="0"/>
              <a:t>‘Justice as Fairness’</a:t>
            </a:r>
            <a:r>
              <a:rPr lang="el-GR" sz="1800" dirty="0" smtClean="0"/>
              <a:t> </a:t>
            </a:r>
            <a:r>
              <a:rPr lang="en-US" sz="1800" dirty="0" smtClean="0"/>
              <a:t>. H </a:t>
            </a:r>
            <a:r>
              <a:rPr lang="el-GR" sz="1800" dirty="0" smtClean="0"/>
              <a:t>πολιτική της δικαιοσύνης και τα διάφορα κινήματα 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Η χωρική δικαιοσύνη ως το δικαίωμα στην πόλη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dirty="0" smtClean="0"/>
              <a:t>«Πρέπει να αντιμετωπίσουμε το μέλλον με μια στρατηγική αισιοδοξία»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Τώρα πάμε πίσω </a:t>
            </a:r>
            <a:endParaRPr lang="el-GR" dirty="0"/>
          </a:p>
        </p:txBody>
      </p:sp>
      <p:pic>
        <p:nvPicPr>
          <p:cNvPr id="7" name="6 - Θέση περιεχομένου" descr="41pxHg-GbHL._SX351_BO1,204,203,200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3234301" cy="4572000"/>
          </a:xfrm>
        </p:spPr>
      </p:pic>
      <p:pic>
        <p:nvPicPr>
          <p:cNvPr id="9" name="8 - Εικόνα" descr="αρχείο λήψ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2543175" cy="2786082"/>
          </a:xfrm>
          <a:prstGeom prst="rect">
            <a:avLst/>
          </a:prstGeom>
        </p:spPr>
      </p:pic>
      <p:pic>
        <p:nvPicPr>
          <p:cNvPr id="10" name="9 - Εικόνα" descr="9781138234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14290"/>
            <a:ext cx="2990852" cy="619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917</TotalTime>
  <Words>1749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Δικαιοσύνη</vt:lpstr>
      <vt:lpstr>ΠΟΛΗ ΚΑΙ ΠΟΛΙΤΙΚΗ </vt:lpstr>
      <vt:lpstr>Κάτι σαν εισαγωγή </vt:lpstr>
      <vt:lpstr>Πόλη και Πολιτική Metropolis Fritz Lang </vt:lpstr>
      <vt:lpstr>Wasted Youth 2011</vt:lpstr>
      <vt:lpstr>Richard Sennett </vt:lpstr>
      <vt:lpstr>Edward Soja (Η σχολή του Λος Άντζελες, Berkeley University) </vt:lpstr>
      <vt:lpstr>Χώρος και πολιτική πιθανότητα</vt:lpstr>
      <vt:lpstr>Χωρική δικαιοσύνη ως το «δικαίωμα στην πόλη»; </vt:lpstr>
      <vt:lpstr>Τώρα πάμε πίσω </vt:lpstr>
      <vt:lpstr>Neil Smith</vt:lpstr>
      <vt:lpstr>David Harvey: Social Justice &amp; the city (1972) </vt:lpstr>
      <vt:lpstr>Social Justice and the city </vt:lpstr>
      <vt:lpstr>Βαλτιμόρη: The wire 2002-2008</vt:lpstr>
      <vt:lpstr>Manuel Castells: The Urban Question (1972)</vt:lpstr>
      <vt:lpstr>Slide 15</vt:lpstr>
      <vt:lpstr>Henri Lefebvre</vt:lpstr>
      <vt:lpstr>The production of space (1974)</vt:lpstr>
      <vt:lpstr>The Urban Revolution (1970)</vt:lpstr>
      <vt:lpstr>Lefebvre: Το δικαίωμα στην πόλη (1968)</vt:lpstr>
      <vt:lpstr>Το «ψευδό δικαίωμα» στη φύση και το δικαίωμα στην πόλη (weekend 1967)</vt:lpstr>
      <vt:lpstr>Τι είναι το δικαίωμα στην πόλη;</vt:lpstr>
      <vt:lpstr>Slide 22</vt:lpstr>
      <vt:lpstr>Slide 23</vt:lpstr>
      <vt:lpstr>Urban commons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george</cp:lastModifiedBy>
  <cp:revision>98</cp:revision>
  <dcterms:created xsi:type="dcterms:W3CDTF">2012-03-13T09:08:10Z</dcterms:created>
  <dcterms:modified xsi:type="dcterms:W3CDTF">2024-05-14T08:24:38Z</dcterms:modified>
</cp:coreProperties>
</file>