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0" r:id="rId3"/>
    <p:sldId id="334" r:id="rId4"/>
    <p:sldId id="335" r:id="rId5"/>
    <p:sldId id="316" r:id="rId6"/>
    <p:sldId id="336" r:id="rId7"/>
    <p:sldId id="337" r:id="rId8"/>
    <p:sldId id="338" r:id="rId9"/>
    <p:sldId id="282" r:id="rId10"/>
    <p:sldId id="313" r:id="rId11"/>
    <p:sldId id="317" r:id="rId12"/>
    <p:sldId id="325" r:id="rId13"/>
    <p:sldId id="294" r:id="rId14"/>
    <p:sldId id="330" r:id="rId15"/>
    <p:sldId id="329" r:id="rId16"/>
    <p:sldId id="328" r:id="rId17"/>
    <p:sldId id="297" r:id="rId18"/>
    <p:sldId id="326" r:id="rId19"/>
    <p:sldId id="331" r:id="rId20"/>
    <p:sldId id="320" r:id="rId21"/>
    <p:sldId id="327" r:id="rId22"/>
    <p:sldId id="321" r:id="rId23"/>
    <p:sldId id="332" r:id="rId24"/>
    <p:sldId id="33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7C401A1-182C-48EF-AA1A-02200E1B2250}" type="datetimeFigureOut">
              <a:rPr lang="en-US" smtClean="0"/>
              <a:pPr/>
              <a:t>11/27/2025</a:t>
            </a:fld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F5658F9-AA64-4E13-85C9-A5366EFE112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ΓΕΩΟΙΚΟΝΟΜΙΑ και ΓΕΩΠΟΛΙΤΙΚΗ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685800"/>
          </a:xfrm>
        </p:spPr>
        <p:txBody>
          <a:bodyPr/>
          <a:lstStyle/>
          <a:p>
            <a:r>
              <a:rPr lang="el-GR" dirty="0"/>
              <a:t>Γ. ΜΑΥΡΟΜΜΑΤΗΣ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Ανταγωνιστικές παγκοσμιοποιήσεις; </a:t>
            </a:r>
            <a:endParaRPr lang="en-US" dirty="0"/>
          </a:p>
        </p:txBody>
      </p:sp>
      <p:pic>
        <p:nvPicPr>
          <p:cNvPr id="6" name="Content Placeholder 5" descr="down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924800" cy="5029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Μετασχηματισμός της παγκοσμιοποίησης; </a:t>
            </a:r>
            <a:endParaRPr lang="en-US" dirty="0"/>
          </a:p>
        </p:txBody>
      </p:sp>
      <p:pic>
        <p:nvPicPr>
          <p:cNvPr id="4" name="Picture 2" descr="C:\Users\george\Desktop\digital library\visual capitalist and other images\9781849807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657600" cy="5181600"/>
          </a:xfrm>
          <a:prstGeom prst="rect">
            <a:avLst/>
          </a:prstGeom>
          <a:noFill/>
        </p:spPr>
      </p:pic>
      <p:pic>
        <p:nvPicPr>
          <p:cNvPr id="5" name="Picture 4" descr="images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524000"/>
            <a:ext cx="5181600" cy="2514600"/>
          </a:xfrm>
          <a:prstGeom prst="rect">
            <a:avLst/>
          </a:prstGeom>
        </p:spPr>
      </p:pic>
      <p:pic>
        <p:nvPicPr>
          <p:cNvPr id="2050" name="Picture 2" descr="C:\Users\george\Desktop\digital library\visual capitalist and other images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5334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dirty="0"/>
              <a:t>Γεωπολιτική, γεωοικονομία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800" dirty="0"/>
              <a:t>Σε τι αναφερόμαστε; Τι προσπαθούμε να αναλύσουμε; Μήπως είμαστε υπερβολικά φιλόδοξοι ή ακόμα και υπερφίαλοι;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/>
              <a:t>Λίγη μετριοφροσύνη δεν βλάπτει.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/>
              <a:t>Θα προσπαθήσουμε να αναφερθούμε σε ορισμένα ζητήματα και πολύ σχηματικά να δώσουμε ορισμένες πληροφορίες αλλά και κατευθύνσεις ανάλυσης.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/>
              <a:t>Ούτε είμαστε μελλοντολόγοι που μπορούμε να προβλέψουμε το μέλλον της ανθρωπότητας.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/>
              <a:t>Οπότε, αυτό το οποίο μπορούμε να κάνουμε είναι μια αναφορά σε σύγχρονα θέματα γεωπολιτικής και γεωοικονομίας που αφορούν αυτόν εδώ τον πλανήτη.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Autofit/>
          </a:bodyPr>
          <a:lstStyle/>
          <a:p>
            <a:pPr algn="l"/>
            <a:r>
              <a:rPr lang="el-GR" sz="2800" dirty="0"/>
              <a:t>Από τη γεωοικονομία στη γεωπολιτική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181599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Για να ξεκινήσουμε την ανάλυση μας, θα αναφερθούμε στη διεθνή γεωπολιτική σκακιέρα, τα κράτη και τους υπερεθνικούς σχηματισμούς ως τους σημαντικότερους δρώντες στο σύστημα. </a:t>
            </a:r>
            <a:endParaRPr lang="en-US" dirty="0"/>
          </a:p>
          <a:p>
            <a:r>
              <a:rPr lang="en-US" dirty="0"/>
              <a:t> </a:t>
            </a:r>
            <a:r>
              <a:rPr lang="el-GR" dirty="0"/>
              <a:t>Ο κόσμος όπως τον γνωρίζουμε έχει ιστορικά διαμορφωθεί κατά την περίοδο της αποικιοκρατίας και της υπεροχής της Δύσης εναντίον των υπόλοιπων. </a:t>
            </a:r>
          </a:p>
          <a:p>
            <a:r>
              <a:rPr lang="el-GR" dirty="0"/>
              <a:t>Από τη Βρετανική ηγεμονία, στην </a:t>
            </a:r>
            <a:r>
              <a:rPr lang="en-US" dirty="0" err="1"/>
              <a:t>Pax</a:t>
            </a:r>
            <a:r>
              <a:rPr lang="en-US" dirty="0"/>
              <a:t> Americana </a:t>
            </a:r>
            <a:r>
              <a:rPr lang="el-GR" dirty="0"/>
              <a:t>και τον Ψυχρό Πόλεμο. Μετά την πτώση της Σοβιετικής Ένωσης, η αρχή της Αμερικάνικης Αυτοκρατορίας ή αλλιώς ίσως της παγκοσμιοποίησης. </a:t>
            </a:r>
          </a:p>
          <a:p>
            <a:r>
              <a:rPr lang="el-GR" dirty="0"/>
              <a:t>Η βασική ερώτηση είναι η εξής: Ζούμε το τέλος της Αμερικάνικης ηγεμονίας και την αρχή μιας νέας δυαδικότητας ;  </a:t>
            </a:r>
          </a:p>
          <a:p>
            <a:r>
              <a:rPr lang="el-GR" dirty="0"/>
              <a:t>Από την άλλη, θα μπορούσαμε να πούμε ότι ο κόσμος μας είναι πολύ-πολικός. Ποιοι είναι οι σημαντικοί πόλοι; Ποιοι είναι οι πόλοι του συστήματος; </a:t>
            </a:r>
          </a:p>
          <a:p>
            <a:r>
              <a:rPr lang="el-GR" dirty="0"/>
              <a:t>Και ποια η σχέση μεταξύ τους; </a:t>
            </a:r>
            <a:r>
              <a:rPr lang="en-US" dirty="0" err="1"/>
              <a:t>Frenemies</a:t>
            </a:r>
            <a:r>
              <a:rPr lang="el-GR" dirty="0"/>
              <a:t>- </a:t>
            </a:r>
            <a:r>
              <a:rPr lang="en-US" dirty="0"/>
              <a:t>Thomas Friedman.</a:t>
            </a:r>
            <a:r>
              <a:rPr lang="el-GR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2800"/>
              <a:t>Μονο-πολικότητα, δι-πολικότητα, πολύ-πολικότητα, α-πολικότητα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Η έννοια της «πολικότητας» προέρχεται από το πεδίο των Διεθνών Σχέσεων </a:t>
            </a:r>
            <a:r>
              <a:rPr lang="en-US" sz="2000" dirty="0"/>
              <a:t>IR.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Σχετίζεται με τους τρόπους με τους οποίους η ισχύς διανέμεται/ κατέχεται στο διεθνές σύστημα.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u="sng" dirty="0" err="1"/>
              <a:t>Μονο</a:t>
            </a:r>
            <a:r>
              <a:rPr lang="el-GR" sz="2000" u="sng" dirty="0"/>
              <a:t>-πολικότητα:</a:t>
            </a:r>
            <a:r>
              <a:rPr lang="el-GR" sz="2000" dirty="0"/>
              <a:t> ένα κράτος (μην ξεχνάτε είμαστε στο </a:t>
            </a:r>
            <a:r>
              <a:rPr lang="el-GR" sz="2000" dirty="0" err="1"/>
              <a:t>Βεστφαλικό</a:t>
            </a:r>
            <a:r>
              <a:rPr lang="el-GR" sz="2000" dirty="0"/>
              <a:t> σύστημα) είναι ηγεμονικό σε σχέση με την κατοχή της οικονομικής, στρατιωτικής και πολιτιστικής ισχύος (πολιτιστικής; Ναι, σκεφτείτε τους Αθηναίους και το θέατρο-φιλοσοφία, τους Ολλανδούς και τους ζωγράφους τους, τους Βρετανούς και το βικτωριανό μυθιστόρημα (</a:t>
            </a:r>
            <a:r>
              <a:rPr lang="el-GR" sz="2000" dirty="0" err="1"/>
              <a:t>Τζειν</a:t>
            </a:r>
            <a:r>
              <a:rPr lang="el-GR" sz="2000" dirty="0"/>
              <a:t>-</a:t>
            </a:r>
            <a:r>
              <a:rPr lang="el-GR" sz="2000" dirty="0" err="1"/>
              <a:t>αιρ</a:t>
            </a:r>
            <a:r>
              <a:rPr lang="el-GR" sz="2000" dirty="0"/>
              <a:t>), τους Αμερικάνους και το Χόλυγουντ).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u="sng" dirty="0" err="1"/>
              <a:t>Δι</a:t>
            </a:r>
            <a:r>
              <a:rPr lang="el-GR" sz="2000" u="sng" dirty="0"/>
              <a:t>-πολικότητα:</a:t>
            </a:r>
            <a:r>
              <a:rPr lang="el-GR" sz="2000" dirty="0"/>
              <a:t> Σπάρτη-Αθήνα, Βρετανία-Γαλλία 17</a:t>
            </a:r>
            <a:r>
              <a:rPr lang="el-GR" sz="2000" baseline="30000" dirty="0"/>
              <a:t>ο</a:t>
            </a:r>
            <a:r>
              <a:rPr lang="el-GR" sz="2000" dirty="0"/>
              <a:t> αιώνα, ψυχρός πόλεμος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u="sng" dirty="0"/>
              <a:t>Πολύ-πολικότητα:</a:t>
            </a:r>
            <a:r>
              <a:rPr lang="el-GR" sz="2000" dirty="0"/>
              <a:t> διαίρεση της ισχύος, η ελληνιστική περίοδος. </a:t>
            </a: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u="sng" dirty="0"/>
              <a:t>Α</a:t>
            </a:r>
            <a:r>
              <a:rPr lang="en-GB" sz="2000" u="sng" dirty="0"/>
              <a:t>-</a:t>
            </a:r>
            <a:r>
              <a:rPr lang="el-GR" sz="2000" u="sng" dirty="0"/>
              <a:t>πολικότητα:</a:t>
            </a:r>
            <a:r>
              <a:rPr lang="el-GR" sz="2000" dirty="0"/>
              <a:t> κανένα πόλος, κανένα κέντρο δεν ελέγχει τον κόσμο, η ισχύς βρίσκεται παντού (αλλά και η αναρχία)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/>
              <a:t>Το τέλος ψυχρού πολέμου και η ανατολή της μονό-πολικότητας;</a:t>
            </a:r>
          </a:p>
        </p:txBody>
      </p:sp>
      <p:pic>
        <p:nvPicPr>
          <p:cNvPr id="5123" name="Picture 6" descr="ANd9GcTSOALAnOy7MrkJpxwlGAwHOkn9E_CNsAYQwuqn7s9yXRjtzDRU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84313"/>
            <a:ext cx="2790825" cy="1638300"/>
          </a:xfrm>
          <a:noFill/>
        </p:spPr>
      </p:pic>
      <p:pic>
        <p:nvPicPr>
          <p:cNvPr id="5124" name="Picture 8" descr="ANd9GcRysqmcUV8n2ZuvF_QxbeBo92hwAP55UYZkG6oAQkU56jZTnU6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4843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iraq-war-bat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484313"/>
            <a:ext cx="3851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220px-C-17_Medevac_mission,_Balad_AB,_Ir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141663"/>
            <a:ext cx="28082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51PtoWI5Kb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3573463"/>
            <a:ext cx="22320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3" name="Content Placeholder 3" descr="C:\Users\george\Pictures\Screenshots\Screenshot (24)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0"/>
            <a:ext cx="864235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l"/>
            <a:r>
              <a:rPr lang="el-GR" sz="2400" dirty="0"/>
              <a:t>Ο δράκος ξύπνησε  </a:t>
            </a:r>
            <a:endParaRPr lang="en-GB" sz="2400" dirty="0"/>
          </a:p>
        </p:txBody>
      </p:sp>
      <p:pic>
        <p:nvPicPr>
          <p:cNvPr id="4" name="Content Placeholder 3" descr="download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2971800" cy="1752600"/>
          </a:xfrm>
        </p:spPr>
      </p:pic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2619375" cy="3657600"/>
          </a:xfrm>
          <a:prstGeom prst="rect">
            <a:avLst/>
          </a:prstGeom>
        </p:spPr>
      </p:pic>
      <p:pic>
        <p:nvPicPr>
          <p:cNvPr id="6" name="Picture 5" descr="download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447800"/>
            <a:ext cx="2038350" cy="2238375"/>
          </a:xfrm>
          <a:prstGeom prst="rect">
            <a:avLst/>
          </a:prstGeom>
        </p:spPr>
      </p:pic>
      <p:pic>
        <p:nvPicPr>
          <p:cNvPr id="7" name="Picture 6" descr="china-afr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657600"/>
            <a:ext cx="2362200" cy="3200400"/>
          </a:xfrm>
          <a:prstGeom prst="rect">
            <a:avLst/>
          </a:prstGeom>
        </p:spPr>
      </p:pic>
      <p:pic>
        <p:nvPicPr>
          <p:cNvPr id="8" name="Picture 7" descr="download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1" y="1447800"/>
            <a:ext cx="4191000" cy="3657600"/>
          </a:xfrm>
          <a:prstGeom prst="rect">
            <a:avLst/>
          </a:prstGeom>
        </p:spPr>
      </p:pic>
      <p:pic>
        <p:nvPicPr>
          <p:cNvPr id="9" name="Picture 8" descr="download (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4400550"/>
            <a:ext cx="281940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9" name="Content Placeholder 5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497888" cy="64801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Autofit/>
          </a:bodyPr>
          <a:lstStyle/>
          <a:p>
            <a:pPr algn="l"/>
            <a:r>
              <a:rPr lang="el-GR" sz="2800" dirty="0"/>
              <a:t>Ευρωπαϊκή Ένωση .</a:t>
            </a:r>
            <a:endParaRPr lang="en-GB" sz="2800" dirty="0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9200"/>
            <a:ext cx="4038600" cy="4953000"/>
          </a:xfrm>
          <a:prstGeom prst="rect">
            <a:avLst/>
          </a:prstGeom>
        </p:spPr>
      </p:pic>
      <p:pic>
        <p:nvPicPr>
          <p:cNvPr id="8" name="Content Placeholder 7" descr="download (1).jf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4629150" cy="2667000"/>
          </a:xfrm>
        </p:spPr>
      </p:pic>
      <p:pic>
        <p:nvPicPr>
          <p:cNvPr id="9" name="Picture 8" descr="download (2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886200"/>
            <a:ext cx="3117850" cy="2971800"/>
          </a:xfrm>
          <a:prstGeom prst="rect">
            <a:avLst/>
          </a:prstGeom>
        </p:spPr>
      </p:pic>
      <p:pic>
        <p:nvPicPr>
          <p:cNvPr id="10" name="Picture 9" descr="download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105400"/>
            <a:ext cx="4572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l"/>
            <a:r>
              <a:rPr lang="el-GR" dirty="0"/>
              <a:t>Εισαγωγή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Στα προηγούμενα μαθήματα, μιλήσαμε στο πλαίσιο της οικονομικής γεωγραφίας αλλά και της αστικής γεωγραφίας. Μιλήσαμε για παγκοσμιοποίηση και παγκόσμιες πόλεις. </a:t>
            </a:r>
          </a:p>
          <a:p>
            <a:r>
              <a:rPr lang="el-GR" dirty="0"/>
              <a:t>Σήμερα θα αναφερθούμε ξανά στην παγκόσμια οικονομία και πολιτική υπό το πρίσμα της γεωοικονομίας και γεωπολιτικής. Θα αναφερθούμε στον παγκόσμιο οικονομικό και γεωπολιτικό χάρτη. </a:t>
            </a:r>
            <a:endParaRPr lang="en-US" dirty="0"/>
          </a:p>
          <a:p>
            <a:r>
              <a:rPr lang="el-GR" dirty="0"/>
              <a:t>Γεωοικονομία και γεωπολιτική: Τι μπορεί να σημαίνουν; </a:t>
            </a:r>
            <a:r>
              <a:rPr lang="en-US" dirty="0"/>
              <a:t> 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pPr algn="l"/>
            <a:r>
              <a:rPr lang="el-GR" sz="2400" dirty="0"/>
              <a:t>Ινδία: Η άλλη οικονομία του ενός δισεκατομμυρίου (1.</a:t>
            </a:r>
            <a:r>
              <a:rPr lang="en-US" sz="2400" dirty="0"/>
              <a:t>44</a:t>
            </a:r>
            <a:r>
              <a:rPr lang="el-GR" sz="2400" dirty="0"/>
              <a:t>).</a:t>
            </a:r>
            <a:endParaRPr lang="en-GB" sz="2400" dirty="0"/>
          </a:p>
        </p:txBody>
      </p:sp>
      <p:pic>
        <p:nvPicPr>
          <p:cNvPr id="4" name="Content Placeholder 3" descr="117ce03ae7a05914e5b2f110.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2798527" cy="5562600"/>
          </a:xfrm>
        </p:spPr>
      </p:pic>
      <p:pic>
        <p:nvPicPr>
          <p:cNvPr id="5" name="Picture 4" descr="it-indust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429000"/>
            <a:ext cx="3505200" cy="3429000"/>
          </a:xfrm>
          <a:prstGeom prst="rect">
            <a:avLst/>
          </a:prstGeom>
        </p:spPr>
      </p:pic>
      <p:pic>
        <p:nvPicPr>
          <p:cNvPr id="6" name="Picture 5" descr="bollywood_danc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295400"/>
            <a:ext cx="6172200" cy="2590800"/>
          </a:xfrm>
          <a:prstGeom prst="rect">
            <a:avLst/>
          </a:prstGeom>
        </p:spPr>
      </p:pic>
      <p:pic>
        <p:nvPicPr>
          <p:cNvPr id="7" name="Picture 6" descr="d304334b-9e28-45a5-9819-09f536ce56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810000"/>
            <a:ext cx="28194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Η επιστροφή της γεωπολιτικής </a:t>
            </a:r>
            <a:endParaRPr lang="en-US" dirty="0"/>
          </a:p>
        </p:txBody>
      </p:sp>
      <p:pic>
        <p:nvPicPr>
          <p:cNvPr id="24579" name="Picture 4" descr="downlo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412875"/>
            <a:ext cx="52197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download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43561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Ουκρανία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Ρωσία: η γεωπολιτική των όπλων</a:t>
            </a:r>
            <a:endParaRPr lang="en-US" dirty="0"/>
          </a:p>
        </p:txBody>
      </p:sp>
      <p:pic>
        <p:nvPicPr>
          <p:cNvPr id="4" name="Content Placeholder 3" descr="images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8991600" cy="3200400"/>
          </a:xfrm>
        </p:spPr>
      </p:pic>
      <p:pic>
        <p:nvPicPr>
          <p:cNvPr id="6" name="Picture 5" descr="download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μια ‘νέα’ Μέση Ανατολή 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2D2E-2D60-9BDB-CD26-EC12B590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magazine cover with a person holding a globe&#10;&#10;AI-generated content may be incorrect.">
            <a:extLst>
              <a:ext uri="{FF2B5EF4-FFF2-40B4-BE49-F238E27FC236}">
                <a16:creationId xmlns:a16="http://schemas.microsoft.com/office/drawing/2014/main" id="{7568FF15-760C-4E3F-FD74-4C2FCFE92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529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0749-584B-BEE8-4608-DD59AAF1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8 </a:t>
            </a:r>
            <a:r>
              <a:rPr lang="en-GB"/>
              <a:t>billions world (2022)</a:t>
            </a:r>
            <a:endParaRPr lang="en-US" dirty="0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6E555FCB-DF0B-5FC7-A5D3-C1B885E2BA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573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D71C-6B5C-7CDC-2F75-3CD10B57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123" name="Content Placeholder 4" descr="A map of the world">
            <a:extLst>
              <a:ext uri="{FF2B5EF4-FFF2-40B4-BE49-F238E27FC236}">
                <a16:creationId xmlns:a16="http://schemas.microsoft.com/office/drawing/2014/main" id="{F20AE58F-4EA9-A2E1-7C2B-F1D74D7FF4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4C0E-69B1-7D6B-5976-8FBCDA4B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Global GDP</a:t>
            </a:r>
            <a:endParaRPr lang="en-US" dirty="0"/>
          </a:p>
        </p:txBody>
      </p:sp>
      <p:pic>
        <p:nvPicPr>
          <p:cNvPr id="6147" name="Content Placeholder 4" descr="A graph of gold coins and a green arrow with a graph pointing up&#10;&#10;AI-generated content may be incorrect.">
            <a:extLst>
              <a:ext uri="{FF2B5EF4-FFF2-40B4-BE49-F238E27FC236}">
                <a16:creationId xmlns:a16="http://schemas.microsoft.com/office/drawing/2014/main" id="{36EA710B-035D-1202-9A15-42FF7C96F3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692150"/>
            <a:ext cx="8928100" cy="6049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3FE4-1026-8B57-FCEA-221D343A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7171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5E5A7FE-9915-4335-303C-4083A2868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69A7-0A1C-0302-9F34-3C76D38E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>
              <a:defRPr/>
            </a:pPr>
            <a:r>
              <a:rPr lang="en-GB" sz="2400" dirty="0"/>
              <a:t>202</a:t>
            </a:r>
            <a:r>
              <a:rPr lang="el-GR" sz="2400" dirty="0"/>
              <a:t>4</a:t>
            </a:r>
            <a:r>
              <a:rPr lang="en-GB" sz="2400" dirty="0"/>
              <a:t> The world’s biggest military spenders</a:t>
            </a:r>
            <a:endParaRPr lang="en-US" sz="2400" dirty="0"/>
          </a:p>
        </p:txBody>
      </p:sp>
      <p:pic>
        <p:nvPicPr>
          <p:cNvPr id="8195" name="Content Placeholder 5" descr="A close-up of a military badge&#10;&#10;AI-generated content may be incorrect.">
            <a:extLst>
              <a:ext uri="{FF2B5EF4-FFF2-40B4-BE49-F238E27FC236}">
                <a16:creationId xmlns:a16="http://schemas.microsoft.com/office/drawing/2014/main" id="{85049C7D-9399-4AE4-A33E-4B918A3BAF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58054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D2F5C-A82C-7B73-3A34-03A09224C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9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C598360-27CA-0B63-01D9-E757C0AF53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l"/>
            <a:r>
              <a:rPr lang="el-GR" sz="2400" dirty="0"/>
              <a:t>Από το παγκόσμιο στις παγκόσμιες διαδικασίες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Τι σημαίνει παγκοσμιοποίηση; Γιατί η παγκοσμιοποίηση έχει σημασία για τις ζωές μας; </a:t>
            </a:r>
          </a:p>
          <a:p>
            <a:r>
              <a:rPr lang="el-GR" dirty="0"/>
              <a:t>Η σχέση της αφηρημένης διαδικασίας και οι επιπτώσεις της στις ζωές μας αλλά και στις ζωές των άλλων. </a:t>
            </a:r>
          </a:p>
          <a:p>
            <a:r>
              <a:rPr lang="el-GR" dirty="0"/>
              <a:t>Η παγκοσμιοποίηση σαν μια σειρά διαδικασιών που αναπτύσσονται και εξελίσσονται διαφορετικά στο χρόνο και το χώρο.</a:t>
            </a:r>
          </a:p>
          <a:p>
            <a:r>
              <a:rPr lang="el-GR" dirty="0"/>
              <a:t>Η παγκοσμιοποίηση δεν παραμένει η ίδια αλλά εξελίσσεται/ μετασχηματίζεται. </a:t>
            </a:r>
          </a:p>
          <a:p>
            <a:r>
              <a:rPr lang="el-GR" dirty="0"/>
              <a:t>Διαφορετική η παγκοσμιοποίηση της περιόδου 1990-2010 από την τωρινή περίοδο (2010-2020 και μετά)</a:t>
            </a:r>
          </a:p>
          <a:p>
            <a:r>
              <a:rPr lang="el-GR" dirty="0"/>
              <a:t>Η παγκοσμιοποίηση δεν είναι ένα τελικό προϊόν ή κατάσταση αλλά μια σειρά από περίπλοκές διαδικασίες. </a:t>
            </a:r>
          </a:p>
          <a:p>
            <a:r>
              <a:rPr lang="el-GR" dirty="0"/>
              <a:t>Οι διαδικασίες αυτές αφορούν τα κράτη, τις πολυεθνικές ή δια-εθνικές επιχειρήσεις, τους διεθνείς οργανισμούς, τις ΜΚΟ, τα </a:t>
            </a:r>
            <a:r>
              <a:rPr lang="en-US" dirty="0"/>
              <a:t>hedge funds</a:t>
            </a:r>
            <a:r>
              <a:rPr lang="el-GR" dirty="0"/>
              <a:t> κτλ. σε ένα περιβάλλον τεχνολογικής αλλαγής και ανισότητας όπου οι αποστάσεις μειώνονται και η επικοινωνία αυξάνεται.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462</TotalTime>
  <Words>641</Words>
  <Application>Microsoft Office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Rockwell</vt:lpstr>
      <vt:lpstr>Wingdings 2</vt:lpstr>
      <vt:lpstr>Foundry</vt:lpstr>
      <vt:lpstr>ΓΕΩΟΙΚΟΝΟΜΙΑ και ΓΕΩΠΟΛΙΤΙΚΗ  </vt:lpstr>
      <vt:lpstr>Εισαγωγή </vt:lpstr>
      <vt:lpstr>8 billions world (2022)</vt:lpstr>
      <vt:lpstr>PowerPoint Presentation</vt:lpstr>
      <vt:lpstr>Global GDP</vt:lpstr>
      <vt:lpstr>PowerPoint Presentation</vt:lpstr>
      <vt:lpstr>2024 The world’s biggest military spenders</vt:lpstr>
      <vt:lpstr>PowerPoint Presentation</vt:lpstr>
      <vt:lpstr>Από το παγκόσμιο στις παγκόσμιες διαδικασίες </vt:lpstr>
      <vt:lpstr>Ανταγωνιστικές παγκοσμιοποιήσεις; </vt:lpstr>
      <vt:lpstr>Μετασχηματισμός της παγκοσμιοποίησης; </vt:lpstr>
      <vt:lpstr>Γεωπολιτική, γεωοικονομία</vt:lpstr>
      <vt:lpstr>Από τη γεωοικονομία στη γεωπολιτική </vt:lpstr>
      <vt:lpstr>Μονο-πολικότητα, δι-πολικότητα, πολύ-πολικότητα, α-πολικότητα</vt:lpstr>
      <vt:lpstr>Το τέλος ψυχρού πολέμου και η ανατολή της μονό-πολικότητας;</vt:lpstr>
      <vt:lpstr>PowerPoint Presentation</vt:lpstr>
      <vt:lpstr>Ο δράκος ξύπνησε  </vt:lpstr>
      <vt:lpstr>PowerPoint Presentation</vt:lpstr>
      <vt:lpstr>Ευρωπαϊκή Ένωση .</vt:lpstr>
      <vt:lpstr>Ινδία: Η άλλη οικονομία του ενός δισεκατομμυρίου (1.44).</vt:lpstr>
      <vt:lpstr>Η επιστροφή της γεωπολιτικής </vt:lpstr>
      <vt:lpstr>Ρωσία: η γεωπολιτική των όπλων</vt:lpstr>
      <vt:lpstr>Και μια ‘νέα’ Μέση Ανατολή 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ΝΕΑ ΓΕΩΟΙΚΟΝΟΜΙΑ</dc:title>
  <dc:creator>georgemavromatis</dc:creator>
  <cp:lastModifiedBy>George Mavrommatis</cp:lastModifiedBy>
  <cp:revision>100</cp:revision>
  <dcterms:created xsi:type="dcterms:W3CDTF">2014-04-24T07:42:02Z</dcterms:created>
  <dcterms:modified xsi:type="dcterms:W3CDTF">2025-11-27T12:37:44Z</dcterms:modified>
</cp:coreProperties>
</file>