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78" r:id="rId4"/>
    <p:sldId id="292" r:id="rId5"/>
    <p:sldId id="302" r:id="rId6"/>
    <p:sldId id="300" r:id="rId7"/>
    <p:sldId id="295" r:id="rId8"/>
    <p:sldId id="296" r:id="rId9"/>
    <p:sldId id="297" r:id="rId10"/>
    <p:sldId id="263" r:id="rId11"/>
    <p:sldId id="298" r:id="rId12"/>
    <p:sldId id="299" r:id="rId13"/>
    <p:sldId id="304" r:id="rId14"/>
    <p:sldId id="303" r:id="rId15"/>
    <p:sldId id="307" r:id="rId16"/>
    <p:sldId id="308" r:id="rId17"/>
    <p:sldId id="289" r:id="rId18"/>
    <p:sldId id="291" r:id="rId19"/>
    <p:sldId id="306" r:id="rId20"/>
    <p:sldId id="305" r:id="rId21"/>
    <p:sldId id="309" r:id="rId22"/>
    <p:sldId id="290" r:id="rId23"/>
    <p:sldId id="312" r:id="rId24"/>
    <p:sldId id="313" r:id="rId25"/>
    <p:sldId id="293" r:id="rId26"/>
    <p:sldId id="294" r:id="rId27"/>
    <p:sldId id="310" r:id="rId28"/>
    <p:sldId id="311" r:id="rId29"/>
    <p:sldId id="301" r:id="rId30"/>
    <p:sldId id="314" r:id="rId31"/>
    <p:sldId id="26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25" autoAdjust="0"/>
    <p:restoredTop sz="94660"/>
  </p:normalViewPr>
  <p:slideViewPr>
    <p:cSldViewPr snapToGrid="0">
      <p:cViewPr varScale="1">
        <p:scale>
          <a:sx n="109" d="100"/>
          <a:sy n="109" d="100"/>
        </p:scale>
        <p:origin x="11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FCE02C-6EC6-4E09-BC2C-9FDED4DE236E}" type="datetimeFigureOut">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82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6257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63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57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D1A55-63BC-4BA2-9538-7DDEADA10621}" type="datetimeFigureOut">
              <a:rPr lang="en-US" smtClean="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21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408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5/27/2025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943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064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5/27/2025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188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50A0-01A3-4F4E-AA52-F716A9BFD4EB}" type="datetimeFigureOut">
              <a:rPr lang="en-US" smtClean="0"/>
              <a:pPr/>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13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811CCA-BB49-46C7-A0E2-F42339750F9A}" type="datetimeFigureOut">
              <a:rPr lang="en-US" smtClean="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40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7205CAA-4E5A-4223-BD55-C5D2841AC9EF}" type="datetimeFigureOut">
              <a:rPr lang="en-US" smtClean="0"/>
              <a:t>5/27/2025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8167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stamp@hu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x4Wul4A-cHo"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1epal-agioi-anargyroi.gr/%CE%B2%CE%B9%CF%89%CE%BC%CE%B1%CF%84%CE%B9%CE%BA%CF%8C-%CE%B5%CF%81%CE%B3%CE%B1%CF%83%CF%84%CE%AE%CF%81%CE%B9%CE%BF-%CF%84%CE%B1-%CE%AD%CE%BE%CE%B9-%CE%BA%CE%B1%CF%80%CE%AD%CE%BB%CE%B1-%CF%84%CE%B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F7FD-1A76-45A5-9B85-D98AD073ADA7}"/>
              </a:ext>
            </a:extLst>
          </p:cNvPr>
          <p:cNvSpPr>
            <a:spLocks noGrp="1"/>
          </p:cNvSpPr>
          <p:nvPr>
            <p:ph type="ctrTitle"/>
          </p:nvPr>
        </p:nvSpPr>
        <p:spPr>
          <a:xfrm>
            <a:off x="821634" y="4645487"/>
            <a:ext cx="7593496" cy="2212513"/>
          </a:xfrm>
        </p:spPr>
        <p:txBody>
          <a:bodyPr>
            <a:normAutofit/>
          </a:bodyPr>
          <a:lstStyle/>
          <a:p>
            <a:r>
              <a:rPr lang="el-GR" sz="4000" b="1" cap="none" dirty="0">
                <a:solidFill>
                  <a:schemeClr val="tx2">
                    <a:lumMod val="60000"/>
                    <a:lumOff val="40000"/>
                  </a:schemeClr>
                </a:solidFill>
              </a:rPr>
              <a:t>ΚΡΙΤΙΚΗ ΣΚΕΨΗ ΚΑΙ ΔΗΜΙΟΥΡΓΙΚΟΤΗΤΑ ΣΤΟ ΣΧΟΛΕΙΟ</a:t>
            </a:r>
            <a:endParaRPr lang="el-GR" sz="4000" cap="none" dirty="0">
              <a:solidFill>
                <a:srgbClr val="FFFF00"/>
              </a:solidFill>
            </a:endParaRPr>
          </a:p>
        </p:txBody>
      </p:sp>
      <p:sp>
        <p:nvSpPr>
          <p:cNvPr id="3" name="Subtitle 2">
            <a:extLst>
              <a:ext uri="{FF2B5EF4-FFF2-40B4-BE49-F238E27FC236}">
                <a16:creationId xmlns:a16="http://schemas.microsoft.com/office/drawing/2014/main" id="{F02350FF-A18A-4C8D-BD11-38A35086F908}"/>
              </a:ext>
            </a:extLst>
          </p:cNvPr>
          <p:cNvSpPr>
            <a:spLocks noGrp="1"/>
          </p:cNvSpPr>
          <p:nvPr>
            <p:ph type="subTitle" idx="1"/>
          </p:nvPr>
        </p:nvSpPr>
        <p:spPr>
          <a:xfrm>
            <a:off x="8974835" y="4691270"/>
            <a:ext cx="2567807" cy="2166730"/>
          </a:xfrm>
        </p:spPr>
        <p:txBody>
          <a:bodyPr>
            <a:normAutofit/>
          </a:bodyPr>
          <a:lstStyle/>
          <a:p>
            <a:r>
              <a:rPr lang="el-GR" sz="2400" i="1" dirty="0"/>
              <a:t>Λία Σταμπολτζή, Ε.ΔΙ.Π</a:t>
            </a:r>
          </a:p>
          <a:p>
            <a:r>
              <a:rPr lang="en-US" sz="2400" i="1" dirty="0" err="1">
                <a:hlinkClick r:id="rId2"/>
              </a:rPr>
              <a:t>lstamp@hua.gr</a:t>
            </a:r>
            <a:endParaRPr lang="el-GR" sz="2400" i="1" dirty="0"/>
          </a:p>
          <a:p>
            <a:endParaRPr lang="el-GR" sz="2400" i="1" dirty="0"/>
          </a:p>
        </p:txBody>
      </p:sp>
    </p:spTree>
    <p:extLst>
      <p:ext uri="{BB962C8B-B14F-4D97-AF65-F5344CB8AC3E}">
        <p14:creationId xmlns:p14="http://schemas.microsoft.com/office/powerpoint/2010/main" val="5994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0CC2-BA27-4B9B-8E92-DAA558E6ED28}"/>
              </a:ext>
            </a:extLst>
          </p:cNvPr>
          <p:cNvSpPr>
            <a:spLocks noGrp="1"/>
          </p:cNvSpPr>
          <p:nvPr>
            <p:ph type="title"/>
          </p:nvPr>
        </p:nvSpPr>
        <p:spPr>
          <a:xfrm>
            <a:off x="8375374" y="4929810"/>
            <a:ext cx="3458817" cy="1391478"/>
          </a:xfrm>
        </p:spPr>
        <p:txBody>
          <a:bodyPr>
            <a:normAutofit/>
          </a:bodyPr>
          <a:lstStyle/>
          <a:p>
            <a:pPr algn="ctr"/>
            <a:r>
              <a:rPr lang="el-GR" sz="2800" b="1" i="1" dirty="0" err="1"/>
              <a:t>ΠΑΡΑΔεΙΓΜΑ</a:t>
            </a:r>
            <a:r>
              <a:rPr lang="el-GR" sz="2800" b="1" i="1" dirty="0"/>
              <a:t> (</a:t>
            </a:r>
            <a:r>
              <a:rPr lang="el-GR" sz="2800" b="1" i="1" dirty="0" err="1"/>
              <a:t>υλικο</a:t>
            </a:r>
            <a:r>
              <a:rPr lang="el-GR" sz="2800" b="1" i="1" dirty="0"/>
              <a:t>: </a:t>
            </a:r>
            <a:r>
              <a:rPr lang="el-GR" sz="2800" b="1" i="1" dirty="0" err="1"/>
              <a:t>Δανεζησ</a:t>
            </a:r>
            <a:r>
              <a:rPr lang="el-GR" sz="2800" b="1" i="1" dirty="0"/>
              <a:t> &amp; </a:t>
            </a:r>
            <a:r>
              <a:rPr lang="el-GR" sz="2800" b="1" i="1" dirty="0" err="1"/>
              <a:t>Παλλασ</a:t>
            </a:r>
            <a:r>
              <a:rPr lang="el-GR" sz="2800" b="1" i="1" dirty="0"/>
              <a:t>, 2018)</a:t>
            </a:r>
          </a:p>
        </p:txBody>
      </p:sp>
      <p:sp>
        <p:nvSpPr>
          <p:cNvPr id="3" name="Content Placeholder 2">
            <a:extLst>
              <a:ext uri="{FF2B5EF4-FFF2-40B4-BE49-F238E27FC236}">
                <a16:creationId xmlns:a16="http://schemas.microsoft.com/office/drawing/2014/main" id="{64846A4F-AA8F-478C-8A38-9C26C3EEEF56}"/>
              </a:ext>
            </a:extLst>
          </p:cNvPr>
          <p:cNvSpPr>
            <a:spLocks noGrp="1"/>
          </p:cNvSpPr>
          <p:nvPr>
            <p:ph type="body" idx="1"/>
          </p:nvPr>
        </p:nvSpPr>
        <p:spPr>
          <a:xfrm>
            <a:off x="238405" y="4863547"/>
            <a:ext cx="8163473" cy="1812967"/>
          </a:xfrm>
        </p:spPr>
        <p:txBody>
          <a:bodyPr>
            <a:normAutofit/>
          </a:bodyPr>
          <a:lstStyle/>
          <a:p>
            <a:r>
              <a:rPr lang="el-GR" sz="2800" b="1" dirty="0"/>
              <a:t>Πρόβλημα: «Οι μαθητές μιλάνε στην Τάξη» </a:t>
            </a:r>
            <a:r>
              <a:rPr lang="el-GR" sz="2800" dirty="0"/>
              <a:t>Πώς προσεγγίζεται από κάθε καπέλο σκέψης;</a:t>
            </a:r>
            <a:endParaRPr lang="el-GR" sz="2800" dirty="0">
              <a:latin typeface="+mj-lt"/>
            </a:endParaRPr>
          </a:p>
        </p:txBody>
      </p:sp>
    </p:spTree>
    <p:extLst>
      <p:ext uri="{BB962C8B-B14F-4D97-AF65-F5344CB8AC3E}">
        <p14:creationId xmlns:p14="http://schemas.microsoft.com/office/powerpoint/2010/main" val="374155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DFC-4FAA-4316-82E4-B0A1B8459505}"/>
              </a:ext>
            </a:extLst>
          </p:cNvPr>
          <p:cNvSpPr>
            <a:spLocks noGrp="1"/>
          </p:cNvSpPr>
          <p:nvPr>
            <p:ph type="title"/>
          </p:nvPr>
        </p:nvSpPr>
        <p:spPr>
          <a:xfrm>
            <a:off x="1024128" y="585217"/>
            <a:ext cx="9720072" cy="952036"/>
          </a:xfrm>
          <a:solidFill>
            <a:schemeClr val="accent4">
              <a:lumMod val="20000"/>
              <a:lumOff val="80000"/>
            </a:schemeClr>
          </a:solidFill>
        </p:spPr>
        <p:txBody>
          <a:bodyPr>
            <a:normAutofit/>
          </a:bodyPr>
          <a:lstStyle/>
          <a:p>
            <a:r>
              <a:rPr lang="el-GR" sz="4400" b="1" dirty="0" err="1"/>
              <a:t>Προσεγγιση</a:t>
            </a:r>
            <a:r>
              <a:rPr lang="el-GR" sz="4400" b="1" dirty="0"/>
              <a:t> του </a:t>
            </a:r>
            <a:r>
              <a:rPr lang="el-GR" sz="4400" b="1" dirty="0" err="1"/>
              <a:t>προβληματοσ</a:t>
            </a:r>
            <a:r>
              <a:rPr lang="el-GR" sz="4400" b="1" dirty="0"/>
              <a:t> (1)</a:t>
            </a:r>
          </a:p>
        </p:txBody>
      </p:sp>
      <p:sp>
        <p:nvSpPr>
          <p:cNvPr id="3" name="Content Placeholder 2">
            <a:extLst>
              <a:ext uri="{FF2B5EF4-FFF2-40B4-BE49-F238E27FC236}">
                <a16:creationId xmlns:a16="http://schemas.microsoft.com/office/drawing/2014/main" id="{6BDA417B-D600-4EAE-94EB-EC65660DDD20}"/>
              </a:ext>
            </a:extLst>
          </p:cNvPr>
          <p:cNvSpPr>
            <a:spLocks noGrp="1"/>
          </p:cNvSpPr>
          <p:nvPr>
            <p:ph idx="1"/>
          </p:nvPr>
        </p:nvSpPr>
        <p:spPr>
          <a:xfrm>
            <a:off x="1024128" y="1722783"/>
            <a:ext cx="9720073" cy="4586577"/>
          </a:xfrm>
        </p:spPr>
        <p:txBody>
          <a:bodyPr>
            <a:normAutofit/>
          </a:bodyPr>
          <a:lstStyle/>
          <a:p>
            <a:pPr>
              <a:lnSpc>
                <a:spcPct val="150000"/>
              </a:lnSpc>
            </a:pPr>
            <a:r>
              <a:rPr lang="el-GR" b="1" dirty="0"/>
              <a:t>Λευκό Καπέλο (Γεγονότα): </a:t>
            </a:r>
            <a:r>
              <a:rPr lang="el-GR" dirty="0"/>
              <a:t>Υπάρχει θόρυβος και οι υπόλοιποι μαθητές δεν μπορούν να παρακολουθήσουν ούτε να ακούσουν το καθηγητή. Οι περισσότεροι μαθητές δεν ξέρουν τι τους ζητήθηκε να κάνουν ή δεν ολοκλήρωσαν μια άσκηση.</a:t>
            </a:r>
          </a:p>
          <a:p>
            <a:r>
              <a:rPr lang="el-GR" b="1" dirty="0"/>
              <a:t>Κόκκινο Καπέλο (Συναισθήματα): </a:t>
            </a:r>
            <a:r>
              <a:rPr lang="el-GR" dirty="0"/>
              <a:t>Ο δάσκαλος αισθάνεται θιγμένος, οι μαθητές</a:t>
            </a:r>
          </a:p>
          <a:p>
            <a:r>
              <a:rPr lang="el-GR" dirty="0"/>
              <a:t>απογοητεύονται γιατί δεν μπορούν να παρακολουθήσουν και όσοι μιλάνε</a:t>
            </a:r>
          </a:p>
          <a:p>
            <a:r>
              <a:rPr lang="el-GR" dirty="0"/>
              <a:t>απολαμβάνουν τις πλάκες και τον θόρυβο.</a:t>
            </a:r>
          </a:p>
          <a:p>
            <a:r>
              <a:rPr lang="el-GR" b="1" dirty="0"/>
              <a:t>Μαύρο Καπέλο (Κριτική): </a:t>
            </a:r>
            <a:r>
              <a:rPr lang="el-GR" dirty="0"/>
              <a:t>Χάσιμο χρόνου. Η μάθηση μπαίνει σε δεύτερη μοίρα. Ο</a:t>
            </a:r>
          </a:p>
          <a:p>
            <a:r>
              <a:rPr lang="el-GR" dirty="0"/>
              <a:t>καθηγητής ή οι μαθητές πιστεύει ότι δεν τον/τους σέβονται. </a:t>
            </a:r>
          </a:p>
        </p:txBody>
      </p:sp>
    </p:spTree>
    <p:extLst>
      <p:ext uri="{BB962C8B-B14F-4D97-AF65-F5344CB8AC3E}">
        <p14:creationId xmlns:p14="http://schemas.microsoft.com/office/powerpoint/2010/main" val="83233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50C5-7DF7-453E-8840-B994DB9168C8}"/>
              </a:ext>
            </a:extLst>
          </p:cNvPr>
          <p:cNvSpPr>
            <a:spLocks noGrp="1"/>
          </p:cNvSpPr>
          <p:nvPr>
            <p:ph type="title"/>
          </p:nvPr>
        </p:nvSpPr>
        <p:spPr>
          <a:xfrm>
            <a:off x="1024128" y="585216"/>
            <a:ext cx="9720072" cy="832767"/>
          </a:xfrm>
          <a:solidFill>
            <a:schemeClr val="accent4">
              <a:lumMod val="20000"/>
              <a:lumOff val="80000"/>
            </a:schemeClr>
          </a:solidFill>
        </p:spPr>
        <p:txBody>
          <a:bodyPr>
            <a:normAutofit/>
          </a:bodyPr>
          <a:lstStyle/>
          <a:p>
            <a:r>
              <a:rPr lang="el-GR" sz="4000" b="1" dirty="0"/>
              <a:t>…</a:t>
            </a:r>
            <a:r>
              <a:rPr lang="el-GR" sz="4000" b="1" dirty="0" err="1"/>
              <a:t>Συνεχεια</a:t>
            </a:r>
            <a:endParaRPr lang="el-GR" sz="4000" b="1" dirty="0"/>
          </a:p>
        </p:txBody>
      </p:sp>
      <p:sp>
        <p:nvSpPr>
          <p:cNvPr id="3" name="Content Placeholder 2">
            <a:extLst>
              <a:ext uri="{FF2B5EF4-FFF2-40B4-BE49-F238E27FC236}">
                <a16:creationId xmlns:a16="http://schemas.microsoft.com/office/drawing/2014/main" id="{BFB66AAF-08DA-4F2D-A744-27B78AC59BA4}"/>
              </a:ext>
            </a:extLst>
          </p:cNvPr>
          <p:cNvSpPr>
            <a:spLocks noGrp="1"/>
          </p:cNvSpPr>
          <p:nvPr>
            <p:ph idx="1"/>
          </p:nvPr>
        </p:nvSpPr>
        <p:spPr>
          <a:xfrm>
            <a:off x="1037381" y="1722782"/>
            <a:ext cx="10081194" cy="5029201"/>
          </a:xfrm>
        </p:spPr>
        <p:txBody>
          <a:bodyPr>
            <a:noAutofit/>
          </a:bodyPr>
          <a:lstStyle/>
          <a:p>
            <a:r>
              <a:rPr lang="el-GR" sz="2000" b="1" dirty="0"/>
              <a:t>Κίτρινο Καπέλο (Πλεονεκτήματα): </a:t>
            </a:r>
            <a:r>
              <a:rPr lang="el-GR" sz="2000" dirty="0"/>
              <a:t>Κάποιοι μαθητές το βρίσκουν διασκεδαστικό!  Όλοι οι μαθητές μπορούν να εκφράσουν τις σκέψεις τους.  Όλοι έχουν την ευκαιρία να μιλήσουν, όχι μόνο τα «έξυπνοι ή διαβασμένοι μαθητές». Δεν χρειάζεται να περιμένει την σειρά του για να εκφραστεί ή να ξεχάσει να πει αυτό που θέλει.</a:t>
            </a:r>
          </a:p>
          <a:p>
            <a:r>
              <a:rPr lang="el-GR" sz="2000" b="1" dirty="0"/>
              <a:t>Πράσινο Καπέλο (Δημιουργικότητα): </a:t>
            </a:r>
            <a:r>
              <a:rPr lang="el-GR" sz="2000" dirty="0"/>
              <a:t>Ο δάσκαλος θα προσπαθήσει να κερδίσει την συμμετοχή όχι μόνο των «έξυπνων» αλλά και άλλων μαθητών.</a:t>
            </a:r>
          </a:p>
          <a:p>
            <a:r>
              <a:rPr lang="el-GR" sz="2000" b="1" dirty="0"/>
              <a:t>Μπλε Καπέλο (Έλεγχος Διαδικασίας): </a:t>
            </a:r>
            <a:r>
              <a:rPr lang="el-GR" sz="2000" dirty="0"/>
              <a:t>Ο καθηγητής συνειδητοποιεί ότι πρέπει:</a:t>
            </a:r>
          </a:p>
          <a:p>
            <a:pPr>
              <a:buFont typeface="Wingdings" panose="05000000000000000000" pitchFamily="2" charset="2"/>
              <a:buChar char="§"/>
            </a:pPr>
            <a:r>
              <a:rPr lang="el-GR" sz="2000" dirty="0"/>
              <a:t>να παρακολουθεί και να ελέγχει πόση ώρα μιλάνε οι μαθητές μέσα στην τάξη</a:t>
            </a:r>
          </a:p>
          <a:p>
            <a:pPr>
              <a:buFont typeface="Wingdings" panose="05000000000000000000" pitchFamily="2" charset="2"/>
              <a:buChar char="§"/>
            </a:pPr>
            <a:r>
              <a:rPr lang="el-GR" sz="2000" dirty="0"/>
              <a:t>να κάνει όλα τα παιδιά να συμμετέχουν στο μάθημα.</a:t>
            </a:r>
          </a:p>
          <a:p>
            <a:pPr>
              <a:buFont typeface="Wingdings" panose="05000000000000000000" pitchFamily="2" charset="2"/>
              <a:buChar char="§"/>
            </a:pPr>
            <a:r>
              <a:rPr lang="el-GR" sz="2000" dirty="0"/>
              <a:t>να καταλάβει ότι κάποιοι μαθητές χρειάζονται περισσότερο χρόνο για να απαντήσουν και προσφέροντάς τους αυτόν το χρόνο να σκεφτούν, πετυχαίνει μεγαλύτερη συμμετοχή και καλύτερη εκμάθηση.</a:t>
            </a:r>
          </a:p>
          <a:p>
            <a:pPr>
              <a:buFont typeface="Wingdings" panose="05000000000000000000" pitchFamily="2" charset="2"/>
              <a:buChar char="§"/>
            </a:pPr>
            <a:r>
              <a:rPr lang="el-GR" sz="2000" dirty="0"/>
              <a:t>Οι μαθητές κατανοούν ότι το να μιλάνε χωρίς να είναι η σειρά τους δείχνει απουσία πειθαρχίας  (Δανέζης &amp; Πάλλας, </a:t>
            </a:r>
            <a:r>
              <a:rPr lang="el-GR" sz="2000" dirty="0" err="1"/>
              <a:t>χ.η</a:t>
            </a:r>
            <a:r>
              <a:rPr lang="el-GR" sz="2000" dirty="0"/>
              <a:t>).</a:t>
            </a:r>
          </a:p>
        </p:txBody>
      </p:sp>
    </p:spTree>
    <p:extLst>
      <p:ext uri="{BB962C8B-B14F-4D97-AF65-F5344CB8AC3E}">
        <p14:creationId xmlns:p14="http://schemas.microsoft.com/office/powerpoint/2010/main" val="243269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A096A-D448-4FC7-9745-0A6AEAAA6A34}"/>
              </a:ext>
            </a:extLst>
          </p:cNvPr>
          <p:cNvPicPr>
            <a:picLocks noChangeAspect="1"/>
          </p:cNvPicPr>
          <p:nvPr/>
        </p:nvPicPr>
        <p:blipFill rotWithShape="1">
          <a:blip r:embed="rId2"/>
          <a:srcRect l="2319" t="14685" r="22173" b="6860"/>
          <a:stretch/>
        </p:blipFill>
        <p:spPr>
          <a:xfrm>
            <a:off x="1868556" y="424070"/>
            <a:ext cx="8322365" cy="6228521"/>
          </a:xfrm>
          <a:prstGeom prst="rect">
            <a:avLst/>
          </a:prstGeom>
        </p:spPr>
      </p:pic>
    </p:spTree>
    <p:extLst>
      <p:ext uri="{BB962C8B-B14F-4D97-AF65-F5344CB8AC3E}">
        <p14:creationId xmlns:p14="http://schemas.microsoft.com/office/powerpoint/2010/main" val="110949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ED74E-2282-4A6F-BED3-1E1DF403D87E}"/>
              </a:ext>
            </a:extLst>
          </p:cNvPr>
          <p:cNvPicPr>
            <a:picLocks noChangeAspect="1"/>
          </p:cNvPicPr>
          <p:nvPr/>
        </p:nvPicPr>
        <p:blipFill rotWithShape="1">
          <a:blip r:embed="rId2"/>
          <a:srcRect l="7827" t="14106" r="27681" b="37392"/>
          <a:stretch/>
        </p:blipFill>
        <p:spPr>
          <a:xfrm>
            <a:off x="1656520" y="516835"/>
            <a:ext cx="8786193" cy="5989982"/>
          </a:xfrm>
          <a:prstGeom prst="rect">
            <a:avLst/>
          </a:prstGeom>
        </p:spPr>
      </p:pic>
      <p:sp>
        <p:nvSpPr>
          <p:cNvPr id="5" name="Rectangle 4">
            <a:extLst>
              <a:ext uri="{FF2B5EF4-FFF2-40B4-BE49-F238E27FC236}">
                <a16:creationId xmlns:a16="http://schemas.microsoft.com/office/drawing/2014/main" id="{ED2E503B-A849-4A85-81A2-792DD39A5258}"/>
              </a:ext>
            </a:extLst>
          </p:cNvPr>
          <p:cNvSpPr/>
          <p:nvPr/>
        </p:nvSpPr>
        <p:spPr>
          <a:xfrm>
            <a:off x="477078" y="5486400"/>
            <a:ext cx="2425148" cy="5963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solidFill>
                  <a:schemeClr val="bg2">
                    <a:lumMod val="25000"/>
                  </a:schemeClr>
                </a:solidFill>
              </a:rPr>
              <a:t>Κουλαϊδής</a:t>
            </a:r>
            <a:r>
              <a:rPr lang="el-GR" dirty="0">
                <a:solidFill>
                  <a:schemeClr val="bg2">
                    <a:lumMod val="25000"/>
                  </a:schemeClr>
                </a:solidFill>
              </a:rPr>
              <a:t> (2007)</a:t>
            </a:r>
          </a:p>
        </p:txBody>
      </p:sp>
    </p:spTree>
    <p:extLst>
      <p:ext uri="{BB962C8B-B14F-4D97-AF65-F5344CB8AC3E}">
        <p14:creationId xmlns:p14="http://schemas.microsoft.com/office/powerpoint/2010/main" val="183494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F454-9455-4481-B529-3E5180F07951}"/>
              </a:ext>
            </a:extLst>
          </p:cNvPr>
          <p:cNvSpPr>
            <a:spLocks noGrp="1"/>
          </p:cNvSpPr>
          <p:nvPr>
            <p:ph type="title"/>
          </p:nvPr>
        </p:nvSpPr>
        <p:spPr>
          <a:xfrm>
            <a:off x="1024128" y="585216"/>
            <a:ext cx="9720072" cy="779758"/>
          </a:xfrm>
          <a:solidFill>
            <a:schemeClr val="accent4">
              <a:lumMod val="20000"/>
              <a:lumOff val="80000"/>
            </a:schemeClr>
          </a:solidFill>
        </p:spPr>
        <p:txBody>
          <a:bodyPr>
            <a:noAutofit/>
          </a:bodyPr>
          <a:lstStyle/>
          <a:p>
            <a:pPr algn="ctr"/>
            <a:r>
              <a:rPr lang="el-GR" sz="3600" b="1" dirty="0" err="1"/>
              <a:t>Μερικεσ</a:t>
            </a:r>
            <a:r>
              <a:rPr lang="el-GR" sz="3600" b="1" dirty="0"/>
              <a:t> </a:t>
            </a:r>
            <a:r>
              <a:rPr lang="el-GR" sz="3600" b="1" dirty="0" err="1"/>
              <a:t>ΚαλΕΣ</a:t>
            </a:r>
            <a:r>
              <a:rPr lang="el-GR" sz="3600" b="1" dirty="0"/>
              <a:t> </a:t>
            </a:r>
            <a:r>
              <a:rPr lang="el-GR" sz="3600" b="1" dirty="0" err="1"/>
              <a:t>πρακτικεσ</a:t>
            </a:r>
            <a:r>
              <a:rPr lang="el-GR" sz="3600" b="1" dirty="0"/>
              <a:t> για την </a:t>
            </a:r>
            <a:r>
              <a:rPr lang="el-GR" sz="3600" b="1" dirty="0" err="1"/>
              <a:t>καλλιεργια</a:t>
            </a:r>
            <a:r>
              <a:rPr lang="el-GR" sz="3600" b="1" dirty="0"/>
              <a:t> της </a:t>
            </a:r>
            <a:r>
              <a:rPr lang="el-GR" sz="3600" b="1" dirty="0" err="1"/>
              <a:t>κριτικησ</a:t>
            </a:r>
            <a:r>
              <a:rPr lang="el-GR" sz="3600" b="1" dirty="0"/>
              <a:t> </a:t>
            </a:r>
            <a:r>
              <a:rPr lang="el-GR" sz="3600" b="1" dirty="0" err="1"/>
              <a:t>σκεψησ</a:t>
            </a:r>
            <a:endParaRPr lang="el-GR" sz="3600" b="1" dirty="0"/>
          </a:p>
        </p:txBody>
      </p:sp>
      <p:sp>
        <p:nvSpPr>
          <p:cNvPr id="3" name="Content Placeholder 2">
            <a:extLst>
              <a:ext uri="{FF2B5EF4-FFF2-40B4-BE49-F238E27FC236}">
                <a16:creationId xmlns:a16="http://schemas.microsoft.com/office/drawing/2014/main" id="{FE45B2D6-FC47-4CCF-9D61-73A330D81C9A}"/>
              </a:ext>
            </a:extLst>
          </p:cNvPr>
          <p:cNvSpPr>
            <a:spLocks noGrp="1"/>
          </p:cNvSpPr>
          <p:nvPr>
            <p:ph idx="1"/>
          </p:nvPr>
        </p:nvSpPr>
        <p:spPr>
          <a:xfrm>
            <a:off x="321764" y="1596886"/>
            <a:ext cx="5747732" cy="3107635"/>
          </a:xfrm>
        </p:spPr>
        <p:txBody>
          <a:bodyPr>
            <a:normAutofit lnSpcReduction="10000"/>
          </a:bodyPr>
          <a:lstStyle/>
          <a:p>
            <a:pPr marL="0" indent="0">
              <a:buNone/>
            </a:pPr>
            <a:r>
              <a:rPr lang="el-GR" b="1" dirty="0"/>
              <a:t>Εποικοδομητική Ασάφεια: </a:t>
            </a:r>
            <a:r>
              <a:rPr lang="el-GR" dirty="0"/>
              <a:t>Άφησε να αιωρείται τόση αμφιβολία-ασάφεια στην τάξη όση είναι απαραίτητη, παρά να παρέχεις πάντα όλη την πληροφόρηση που χρειάζεται. </a:t>
            </a:r>
          </a:p>
          <a:p>
            <a:pPr marL="0" indent="0">
              <a:buNone/>
            </a:pPr>
            <a:r>
              <a:rPr lang="el-GR" dirty="0"/>
              <a:t>Δώσε αντικρουόμενη πληροφόρηση για να σκεφτούν κριτικά </a:t>
            </a:r>
          </a:p>
          <a:p>
            <a:pPr marL="0" indent="0">
              <a:buNone/>
            </a:pPr>
            <a:r>
              <a:rPr lang="el-GR" dirty="0"/>
              <a:t>Παρουσίασε το περιεχόμενο σαν ένα «αστυνομικό μυθιστόρημα» που να απαιτεί ανίχνευση, διερεύνηση, λύση-συμπέρασμα. </a:t>
            </a:r>
          </a:p>
          <a:p>
            <a:endParaRPr lang="el-GR" dirty="0"/>
          </a:p>
        </p:txBody>
      </p:sp>
      <p:sp>
        <p:nvSpPr>
          <p:cNvPr id="5" name="Content Placeholder 2">
            <a:extLst>
              <a:ext uri="{FF2B5EF4-FFF2-40B4-BE49-F238E27FC236}">
                <a16:creationId xmlns:a16="http://schemas.microsoft.com/office/drawing/2014/main" id="{522027CF-8967-43CC-9A69-6FDB60E3DA49}"/>
              </a:ext>
            </a:extLst>
          </p:cNvPr>
          <p:cNvSpPr txBox="1">
            <a:spLocks/>
          </p:cNvSpPr>
          <p:nvPr/>
        </p:nvSpPr>
        <p:spPr>
          <a:xfrm>
            <a:off x="6112963" y="2994991"/>
            <a:ext cx="5813994" cy="3723861"/>
          </a:xfrm>
          <a:prstGeom prst="rect">
            <a:avLst/>
          </a:prstGeom>
          <a:solidFill>
            <a:schemeClr val="bg1">
              <a:lumMod val="95000"/>
            </a:schemeClr>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l-GR" b="1" dirty="0"/>
              <a:t>Αξιοποίηση ερωτήσεων: </a:t>
            </a:r>
            <a:r>
              <a:rPr lang="el-GR" dirty="0"/>
              <a:t>Να απαντούν οι ίδιοι σε κατάλληλες ερωτήσεις αλλά και να διατυπώνουν μόνοι τους:</a:t>
            </a:r>
          </a:p>
          <a:p>
            <a:r>
              <a:rPr lang="el-GR" dirty="0"/>
              <a:t>Τι εννοείς με _______________; </a:t>
            </a:r>
          </a:p>
          <a:p>
            <a:r>
              <a:rPr lang="el-GR" dirty="0"/>
              <a:t>Πώς κατέληξες σε αυτό το συμπέρασμα; </a:t>
            </a:r>
          </a:p>
          <a:p>
            <a:r>
              <a:rPr lang="el-GR" dirty="0"/>
              <a:t>Ποια δεδομένα σε οδηγούν σε αυτό το συμπέρασμα; </a:t>
            </a:r>
          </a:p>
          <a:p>
            <a:r>
              <a:rPr lang="el-GR" dirty="0"/>
              <a:t>Πώς μπορώ να είμαι σίγουρος ότι αυτό που λες είναι αλήθεια; </a:t>
            </a:r>
          </a:p>
          <a:p>
            <a:endParaRPr lang="el-GR" dirty="0"/>
          </a:p>
          <a:p>
            <a:endParaRPr lang="el-GR" dirty="0"/>
          </a:p>
        </p:txBody>
      </p:sp>
    </p:spTree>
    <p:extLst>
      <p:ext uri="{BB962C8B-B14F-4D97-AF65-F5344CB8AC3E}">
        <p14:creationId xmlns:p14="http://schemas.microsoft.com/office/powerpoint/2010/main" val="403384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7992-20FC-4E8F-B68F-E700FA5796C7}"/>
              </a:ext>
            </a:extLst>
          </p:cNvPr>
          <p:cNvSpPr>
            <a:spLocks noGrp="1"/>
          </p:cNvSpPr>
          <p:nvPr>
            <p:ph type="title"/>
          </p:nvPr>
        </p:nvSpPr>
        <p:spPr>
          <a:xfrm>
            <a:off x="1024128" y="585216"/>
            <a:ext cx="9720072" cy="1071306"/>
          </a:xfrm>
          <a:solidFill>
            <a:schemeClr val="accent4">
              <a:lumMod val="20000"/>
              <a:lumOff val="80000"/>
            </a:schemeClr>
          </a:solidFill>
        </p:spPr>
        <p:txBody>
          <a:bodyPr>
            <a:normAutofit/>
          </a:bodyPr>
          <a:lstStyle/>
          <a:p>
            <a:pPr algn="ctr"/>
            <a:r>
              <a:rPr lang="el-GR" sz="4000" b="1" dirty="0" err="1"/>
              <a:t>Ορισμοι</a:t>
            </a:r>
            <a:r>
              <a:rPr lang="el-GR" sz="4000" b="1" dirty="0"/>
              <a:t> για τη </a:t>
            </a:r>
            <a:r>
              <a:rPr lang="el-GR" sz="4000" b="1" dirty="0" err="1"/>
              <a:t>Δημιουργικοτητα</a:t>
            </a:r>
            <a:endParaRPr lang="el-GR" sz="4000" b="1" dirty="0"/>
          </a:p>
        </p:txBody>
      </p:sp>
      <p:sp>
        <p:nvSpPr>
          <p:cNvPr id="3" name="Content Placeholder 2">
            <a:extLst>
              <a:ext uri="{FF2B5EF4-FFF2-40B4-BE49-F238E27FC236}">
                <a16:creationId xmlns:a16="http://schemas.microsoft.com/office/drawing/2014/main" id="{86840C7E-0937-4EA5-B6A6-95DDB197A214}"/>
              </a:ext>
            </a:extLst>
          </p:cNvPr>
          <p:cNvSpPr>
            <a:spLocks noGrp="1"/>
          </p:cNvSpPr>
          <p:nvPr>
            <p:ph idx="1"/>
          </p:nvPr>
        </p:nvSpPr>
        <p:spPr>
          <a:xfrm>
            <a:off x="1116893" y="1789043"/>
            <a:ext cx="9720073" cy="4837044"/>
          </a:xfrm>
        </p:spPr>
        <p:txBody>
          <a:bodyPr>
            <a:normAutofit/>
          </a:bodyPr>
          <a:lstStyle/>
          <a:p>
            <a:pPr>
              <a:buFont typeface="Wingdings" panose="05000000000000000000" pitchFamily="2" charset="2"/>
              <a:buChar char="q"/>
            </a:pPr>
            <a:r>
              <a:rPr lang="el-GR" sz="2400" dirty="0"/>
              <a:t> Δημιουργικότητα σημαίνει να επινοεί κάποιος κάτι που δεν υπήρχε πριν και να αναζητεί νέες λύσεις και μορφές. </a:t>
            </a:r>
          </a:p>
          <a:p>
            <a:r>
              <a:rPr lang="el-GR" sz="2400" dirty="0"/>
              <a:t>Συνδυάζει φαντασία, διορατικότητα, εφευρετικότητα, καινοτομία, ιδιοφυΐα, διαίσθηση, έμπνευση και διαφώτιση (Στυλιανίδης, 2012).</a:t>
            </a:r>
          </a:p>
          <a:p>
            <a:r>
              <a:rPr lang="en-US" sz="2400" dirty="0"/>
              <a:t>European Commission, Joint Research Centre (2010) Creativity in schools in Europe: </a:t>
            </a:r>
            <a:r>
              <a:rPr lang="el-GR" sz="2400" dirty="0"/>
              <a:t>Α </a:t>
            </a:r>
            <a:r>
              <a:rPr lang="en-US" sz="2400" dirty="0"/>
              <a:t>survey of teachers</a:t>
            </a:r>
          </a:p>
          <a:p>
            <a:r>
              <a:rPr lang="el-GR" sz="2400" dirty="0"/>
              <a:t>Ο κάθε ένας μπορεί να είναι δημιουργικός (88%) </a:t>
            </a:r>
          </a:p>
          <a:p>
            <a:r>
              <a:rPr lang="el-GR" sz="2400" dirty="0"/>
              <a:t>Η δημιουργικότητα μπορεί να εφαρμοστεί σε κάθε τομέα της γνώσης και σε κάθε σχολικό αντικείμενο (96%) </a:t>
            </a:r>
          </a:p>
          <a:p>
            <a:r>
              <a:rPr lang="el-GR" sz="2400" dirty="0"/>
              <a:t>Η δημιουργικότητα είναι μια θεμελιώδης δεξιότητα η οποία πρέπει να καλλιεργείται στο σχολείο (94%) </a:t>
            </a:r>
          </a:p>
          <a:p>
            <a:endParaRPr lang="el-GR" dirty="0"/>
          </a:p>
        </p:txBody>
      </p:sp>
    </p:spTree>
    <p:extLst>
      <p:ext uri="{BB962C8B-B14F-4D97-AF65-F5344CB8AC3E}">
        <p14:creationId xmlns:p14="http://schemas.microsoft.com/office/powerpoint/2010/main" val="312854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EA2B-D976-49A4-A05F-D2F679B25A99}"/>
              </a:ext>
            </a:extLst>
          </p:cNvPr>
          <p:cNvSpPr>
            <a:spLocks noGrp="1"/>
          </p:cNvSpPr>
          <p:nvPr>
            <p:ph type="title"/>
          </p:nvPr>
        </p:nvSpPr>
        <p:spPr>
          <a:xfrm>
            <a:off x="1066800" y="642594"/>
            <a:ext cx="10058400" cy="680597"/>
          </a:xfrm>
          <a:solidFill>
            <a:schemeClr val="accent4">
              <a:lumMod val="20000"/>
              <a:lumOff val="80000"/>
            </a:schemeClr>
          </a:solidFill>
        </p:spPr>
        <p:txBody>
          <a:bodyPr>
            <a:normAutofit/>
          </a:bodyPr>
          <a:lstStyle/>
          <a:p>
            <a:pPr algn="ctr"/>
            <a:r>
              <a:rPr lang="el-GR" sz="3200" b="1" dirty="0"/>
              <a:t>…</a:t>
            </a:r>
            <a:r>
              <a:rPr lang="el-GR" sz="3200" b="1" dirty="0" err="1"/>
              <a:t>συνεχεια</a:t>
            </a:r>
            <a:endParaRPr lang="el-GR" sz="3200" b="1" dirty="0"/>
          </a:p>
        </p:txBody>
      </p:sp>
      <p:sp>
        <p:nvSpPr>
          <p:cNvPr id="3" name="Content Placeholder 2">
            <a:extLst>
              <a:ext uri="{FF2B5EF4-FFF2-40B4-BE49-F238E27FC236}">
                <a16:creationId xmlns:a16="http://schemas.microsoft.com/office/drawing/2014/main" id="{476C29E3-BCAB-4652-8DC7-4D65B940A5F2}"/>
              </a:ext>
            </a:extLst>
          </p:cNvPr>
          <p:cNvSpPr>
            <a:spLocks noGrp="1"/>
          </p:cNvSpPr>
          <p:nvPr>
            <p:ph idx="1"/>
          </p:nvPr>
        </p:nvSpPr>
        <p:spPr>
          <a:xfrm>
            <a:off x="1066799" y="1710466"/>
            <a:ext cx="10239487" cy="4356847"/>
          </a:xfrm>
          <a:solidFill>
            <a:schemeClr val="bg2"/>
          </a:solidFill>
        </p:spPr>
        <p:txBody>
          <a:bodyPr>
            <a:normAutofit/>
          </a:bodyPr>
          <a:lstStyle/>
          <a:p>
            <a:pPr marL="0" indent="0">
              <a:buNone/>
            </a:pPr>
            <a:endParaRPr lang="el-GR" dirty="0"/>
          </a:p>
          <a:p>
            <a:r>
              <a:rPr lang="el-GR" sz="2600" dirty="0"/>
              <a:t>«Η δημιουργικότητα είναι συχνό φαινόμενο σε μικρά παιδιά, αλλά όχι τόσο συχνό σε μεγαλύτερα, καθώς αυτά έχουν ήδη καταπιέσει τις δημιουργικές τους δυνατότητες στα πλαίσια μιας κοινωνίας που ενθαρρύνει την πνευματική συμμόρφωση» </a:t>
            </a:r>
            <a:r>
              <a:rPr lang="en-US" sz="2600" dirty="0"/>
              <a:t>(Robert Sternberg) </a:t>
            </a:r>
            <a:endParaRPr lang="el-GR" sz="2600" dirty="0"/>
          </a:p>
          <a:p>
            <a:pPr marL="0" indent="0">
              <a:buNone/>
            </a:pPr>
            <a:endParaRPr lang="el-GR" sz="2600" dirty="0"/>
          </a:p>
          <a:p>
            <a:r>
              <a:rPr lang="el-GR" sz="2600" dirty="0"/>
              <a:t>Οι σημαντικότερες εξελίξεις στον τομέα του πολιτισμού έχουν προέλθει μέσα από τη δημιουργική διαδικασία αλλά κατά ειρωνικό τρόπο οι πιο πολλοί άνθρωποι δεν διδάχτηκαν πώς να δημιουργούν» </a:t>
            </a:r>
            <a:r>
              <a:rPr lang="en-US" sz="2600" dirty="0"/>
              <a:t>(Robert Fritz) </a:t>
            </a:r>
            <a:endParaRPr lang="el-GR" sz="2600" dirty="0"/>
          </a:p>
        </p:txBody>
      </p:sp>
    </p:spTree>
    <p:extLst>
      <p:ext uri="{BB962C8B-B14F-4D97-AF65-F5344CB8AC3E}">
        <p14:creationId xmlns:p14="http://schemas.microsoft.com/office/powerpoint/2010/main" val="6978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BF21-E0E6-4FB3-9D17-6EB9D882B424}"/>
              </a:ext>
            </a:extLst>
          </p:cNvPr>
          <p:cNvSpPr>
            <a:spLocks noGrp="1"/>
          </p:cNvSpPr>
          <p:nvPr>
            <p:ph type="title"/>
          </p:nvPr>
        </p:nvSpPr>
        <p:spPr>
          <a:xfrm>
            <a:off x="1024128" y="585216"/>
            <a:ext cx="9720072" cy="753254"/>
          </a:xfrm>
          <a:solidFill>
            <a:schemeClr val="accent4">
              <a:lumMod val="20000"/>
              <a:lumOff val="80000"/>
            </a:schemeClr>
          </a:solidFill>
        </p:spPr>
        <p:txBody>
          <a:bodyPr>
            <a:normAutofit fontScale="90000"/>
          </a:bodyPr>
          <a:lstStyle/>
          <a:p>
            <a:r>
              <a:rPr lang="el-GR" b="1" dirty="0"/>
              <a:t>Τα 5 </a:t>
            </a:r>
            <a:r>
              <a:rPr lang="el-GR" b="1" dirty="0" err="1"/>
              <a:t>σταδια</a:t>
            </a:r>
            <a:r>
              <a:rPr lang="el-GR" b="1" dirty="0"/>
              <a:t> της </a:t>
            </a:r>
            <a:r>
              <a:rPr lang="el-GR" b="1" dirty="0" err="1"/>
              <a:t>δημιουργικοτητασ</a:t>
            </a:r>
            <a:endParaRPr lang="el-GR" b="1" dirty="0"/>
          </a:p>
        </p:txBody>
      </p:sp>
      <p:pic>
        <p:nvPicPr>
          <p:cNvPr id="4" name="Picture 3">
            <a:extLst>
              <a:ext uri="{FF2B5EF4-FFF2-40B4-BE49-F238E27FC236}">
                <a16:creationId xmlns:a16="http://schemas.microsoft.com/office/drawing/2014/main" id="{B734D9CB-7F7F-41E5-BB82-6E0A9957BAC8}"/>
              </a:ext>
            </a:extLst>
          </p:cNvPr>
          <p:cNvPicPr>
            <a:picLocks noChangeAspect="1"/>
          </p:cNvPicPr>
          <p:nvPr/>
        </p:nvPicPr>
        <p:blipFill>
          <a:blip r:embed="rId2"/>
          <a:stretch>
            <a:fillRect/>
          </a:stretch>
        </p:blipFill>
        <p:spPr>
          <a:xfrm>
            <a:off x="1263091" y="1470991"/>
            <a:ext cx="9559801" cy="4651513"/>
          </a:xfrm>
          <a:prstGeom prst="rect">
            <a:avLst/>
          </a:prstGeom>
          <a:ln>
            <a:solidFill>
              <a:schemeClr val="accent2"/>
            </a:solid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1F90169E-686F-4F7E-884F-AB0A961CA22F}"/>
              </a:ext>
            </a:extLst>
          </p:cNvPr>
          <p:cNvSpPr/>
          <p:nvPr/>
        </p:nvSpPr>
        <p:spPr>
          <a:xfrm>
            <a:off x="371061" y="6122504"/>
            <a:ext cx="2345635" cy="5963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solidFill>
                  <a:schemeClr val="bg2">
                    <a:lumMod val="25000"/>
                  </a:schemeClr>
                </a:solidFill>
              </a:rPr>
              <a:t>Κουλαϊδής</a:t>
            </a:r>
            <a:r>
              <a:rPr lang="el-GR" dirty="0">
                <a:solidFill>
                  <a:schemeClr val="bg2">
                    <a:lumMod val="25000"/>
                  </a:schemeClr>
                </a:solidFill>
              </a:rPr>
              <a:t>, 2007</a:t>
            </a:r>
          </a:p>
        </p:txBody>
      </p:sp>
    </p:spTree>
    <p:extLst>
      <p:ext uri="{BB962C8B-B14F-4D97-AF65-F5344CB8AC3E}">
        <p14:creationId xmlns:p14="http://schemas.microsoft.com/office/powerpoint/2010/main" val="425635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5CF215-FA84-4872-A76E-4C5583AC1636}"/>
              </a:ext>
            </a:extLst>
          </p:cNvPr>
          <p:cNvPicPr>
            <a:picLocks noChangeAspect="1"/>
          </p:cNvPicPr>
          <p:nvPr/>
        </p:nvPicPr>
        <p:blipFill rotWithShape="1">
          <a:blip r:embed="rId2"/>
          <a:srcRect l="6377" t="16812" r="29710" b="30821"/>
          <a:stretch/>
        </p:blipFill>
        <p:spPr>
          <a:xfrm>
            <a:off x="1232452" y="1219200"/>
            <a:ext cx="9409043" cy="5287617"/>
          </a:xfrm>
          <a:prstGeom prst="rect">
            <a:avLst/>
          </a:prstGeom>
          <a:solidFill>
            <a:schemeClr val="accent4">
              <a:lumMod val="20000"/>
              <a:lumOff val="80000"/>
            </a:schemeClr>
          </a:solidFill>
        </p:spPr>
      </p:pic>
      <p:sp>
        <p:nvSpPr>
          <p:cNvPr id="3" name="Title 1">
            <a:extLst>
              <a:ext uri="{FF2B5EF4-FFF2-40B4-BE49-F238E27FC236}">
                <a16:creationId xmlns:a16="http://schemas.microsoft.com/office/drawing/2014/main" id="{A7FAD24B-E5B6-4A72-8214-6B9889ECD173}"/>
              </a:ext>
            </a:extLst>
          </p:cNvPr>
          <p:cNvSpPr txBox="1">
            <a:spLocks/>
          </p:cNvSpPr>
          <p:nvPr/>
        </p:nvSpPr>
        <p:spPr>
          <a:xfrm>
            <a:off x="1024128" y="371060"/>
            <a:ext cx="10279976" cy="993914"/>
          </a:xfrm>
          <a:prstGeom prst="rect">
            <a:avLst/>
          </a:prstGeom>
          <a:solidFill>
            <a:schemeClr val="accent4">
              <a:lumMod val="20000"/>
              <a:lumOff val="80000"/>
            </a:schemeClr>
          </a:solidFill>
        </p:spPr>
        <p:txBody>
          <a:bodyPr>
            <a:normAutofit fontScale="67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l-GR" b="1" dirty="0"/>
          </a:p>
          <a:p>
            <a:pPr algn="ctr"/>
            <a:r>
              <a:rPr lang="el-GR" b="1" dirty="0" err="1"/>
              <a:t>Χαρακτηριστικα</a:t>
            </a:r>
            <a:r>
              <a:rPr lang="el-GR" b="1" dirty="0"/>
              <a:t> των </a:t>
            </a:r>
            <a:r>
              <a:rPr lang="el-GR" b="1" dirty="0" err="1"/>
              <a:t>δημιουργικων</a:t>
            </a:r>
            <a:r>
              <a:rPr lang="el-GR" b="1" dirty="0"/>
              <a:t> </a:t>
            </a:r>
            <a:r>
              <a:rPr lang="el-GR" b="1" dirty="0" err="1"/>
              <a:t>ατομων</a:t>
            </a:r>
            <a:endParaRPr lang="el-GR" b="1" dirty="0"/>
          </a:p>
        </p:txBody>
      </p:sp>
    </p:spTree>
    <p:extLst>
      <p:ext uri="{BB962C8B-B14F-4D97-AF65-F5344CB8AC3E}">
        <p14:creationId xmlns:p14="http://schemas.microsoft.com/office/powerpoint/2010/main" val="139298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0C69-3705-4A7C-9E6C-9D4548DA4279}"/>
              </a:ext>
            </a:extLst>
          </p:cNvPr>
          <p:cNvSpPr>
            <a:spLocks noGrp="1"/>
          </p:cNvSpPr>
          <p:nvPr>
            <p:ph type="title"/>
          </p:nvPr>
        </p:nvSpPr>
        <p:spPr>
          <a:xfrm>
            <a:off x="1133061" y="642594"/>
            <a:ext cx="10058400" cy="723627"/>
          </a:xfrm>
          <a:solidFill>
            <a:schemeClr val="accent4">
              <a:lumMod val="20000"/>
              <a:lumOff val="80000"/>
            </a:schemeClr>
          </a:solidFill>
        </p:spPr>
        <p:txBody>
          <a:bodyPr>
            <a:normAutofit/>
          </a:bodyPr>
          <a:lstStyle/>
          <a:p>
            <a:pPr algn="ctr"/>
            <a:r>
              <a:rPr lang="el-GR" sz="2800" b="1" dirty="0" err="1"/>
              <a:t>ΕισαγωγΗ</a:t>
            </a:r>
            <a:endParaRPr lang="el-GR" sz="2800" b="1" dirty="0"/>
          </a:p>
        </p:txBody>
      </p:sp>
      <p:sp>
        <p:nvSpPr>
          <p:cNvPr id="3" name="Content Placeholder 2">
            <a:extLst>
              <a:ext uri="{FF2B5EF4-FFF2-40B4-BE49-F238E27FC236}">
                <a16:creationId xmlns:a16="http://schemas.microsoft.com/office/drawing/2014/main" id="{6028B644-431D-4072-A8C6-D6674A158B7A}"/>
              </a:ext>
            </a:extLst>
          </p:cNvPr>
          <p:cNvSpPr>
            <a:spLocks noGrp="1"/>
          </p:cNvSpPr>
          <p:nvPr>
            <p:ph idx="1"/>
          </p:nvPr>
        </p:nvSpPr>
        <p:spPr>
          <a:xfrm>
            <a:off x="1066800" y="1484554"/>
            <a:ext cx="10058400" cy="5217459"/>
          </a:xfrm>
        </p:spPr>
        <p:txBody>
          <a:bodyPr>
            <a:normAutofit/>
          </a:bodyPr>
          <a:lstStyle/>
          <a:p>
            <a:r>
              <a:rPr lang="en-US" sz="2800" dirty="0"/>
              <a:t>T</a:t>
            </a:r>
            <a:r>
              <a:rPr lang="el-GR" sz="2800" dirty="0"/>
              <a:t>ο σύγχρονο σχολείο καλείται να ανταποκριθεί στις νέες ανάγκες και προκλήσεις του </a:t>
            </a:r>
            <a:r>
              <a:rPr lang="el-GR" sz="2800" dirty="0" err="1"/>
              <a:t>21</a:t>
            </a:r>
            <a:r>
              <a:rPr lang="el-GR" sz="2800" baseline="30000" dirty="0" err="1"/>
              <a:t>ου</a:t>
            </a:r>
            <a:r>
              <a:rPr lang="el-GR" sz="2800" dirty="0"/>
              <a:t> αιώνα.</a:t>
            </a:r>
          </a:p>
          <a:p>
            <a:endParaRPr lang="el-GR" sz="2800" dirty="0"/>
          </a:p>
          <a:p>
            <a:r>
              <a:rPr lang="el-GR" sz="2800" dirty="0"/>
              <a:t>Σήμερα κάνουμε λόγο για τα 4 </a:t>
            </a:r>
            <a:r>
              <a:rPr lang="en-US" sz="2800" dirty="0"/>
              <a:t>C’s: </a:t>
            </a:r>
          </a:p>
          <a:p>
            <a:r>
              <a:rPr lang="en-US" sz="2800" dirty="0">
                <a:solidFill>
                  <a:srgbClr val="FF0000"/>
                </a:solidFill>
              </a:rPr>
              <a:t>C</a:t>
            </a:r>
            <a:r>
              <a:rPr lang="en-US" sz="2800" dirty="0"/>
              <a:t>ritical thinking</a:t>
            </a:r>
            <a:r>
              <a:rPr lang="el-GR" sz="2800" dirty="0"/>
              <a:t> (κριτική σκέψη)</a:t>
            </a:r>
            <a:endParaRPr lang="en-US" sz="2800" dirty="0"/>
          </a:p>
          <a:p>
            <a:r>
              <a:rPr lang="en-US" sz="2800" dirty="0">
                <a:solidFill>
                  <a:srgbClr val="FF0000"/>
                </a:solidFill>
              </a:rPr>
              <a:t>C</a:t>
            </a:r>
            <a:r>
              <a:rPr lang="en-US" sz="2800" dirty="0"/>
              <a:t>reativity</a:t>
            </a:r>
            <a:r>
              <a:rPr lang="el-GR" sz="2800" dirty="0"/>
              <a:t> (δημιουργικότητα)</a:t>
            </a:r>
            <a:endParaRPr lang="en-US" sz="2800" dirty="0"/>
          </a:p>
          <a:p>
            <a:r>
              <a:rPr lang="en-US" sz="2800" dirty="0">
                <a:solidFill>
                  <a:srgbClr val="FF0000"/>
                </a:solidFill>
              </a:rPr>
              <a:t>C</a:t>
            </a:r>
            <a:r>
              <a:rPr lang="en-US" sz="2800" dirty="0"/>
              <a:t>ommunication</a:t>
            </a:r>
            <a:r>
              <a:rPr lang="el-GR" sz="2800" dirty="0"/>
              <a:t> (επικοινωνία)</a:t>
            </a:r>
            <a:endParaRPr lang="el-GR" sz="2000" dirty="0"/>
          </a:p>
          <a:p>
            <a:r>
              <a:rPr lang="en-US" sz="2800" dirty="0">
                <a:solidFill>
                  <a:srgbClr val="FF0000"/>
                </a:solidFill>
              </a:rPr>
              <a:t>C</a:t>
            </a:r>
            <a:r>
              <a:rPr lang="en-US" sz="2800" dirty="0"/>
              <a:t>o-operation</a:t>
            </a:r>
            <a:r>
              <a:rPr lang="el-GR" sz="2800" dirty="0"/>
              <a:t> (συνεργασία)</a:t>
            </a:r>
            <a:endParaRPr lang="en-US" sz="2800" dirty="0"/>
          </a:p>
          <a:p>
            <a:endParaRPr lang="el-GR" sz="2800" dirty="0"/>
          </a:p>
          <a:p>
            <a:endParaRPr lang="el-GR" sz="2800" dirty="0"/>
          </a:p>
        </p:txBody>
      </p:sp>
    </p:spTree>
    <p:extLst>
      <p:ext uri="{BB962C8B-B14F-4D97-AF65-F5344CB8AC3E}">
        <p14:creationId xmlns:p14="http://schemas.microsoft.com/office/powerpoint/2010/main" val="165372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0A23-F4F4-4118-A507-75ADC5F44D00}"/>
              </a:ext>
            </a:extLst>
          </p:cNvPr>
          <p:cNvSpPr>
            <a:spLocks noGrp="1"/>
          </p:cNvSpPr>
          <p:nvPr>
            <p:ph type="title"/>
          </p:nvPr>
        </p:nvSpPr>
        <p:spPr>
          <a:xfrm>
            <a:off x="1063884" y="585216"/>
            <a:ext cx="9720072" cy="766506"/>
          </a:xfrm>
          <a:solidFill>
            <a:schemeClr val="accent4">
              <a:lumMod val="20000"/>
              <a:lumOff val="80000"/>
            </a:schemeClr>
          </a:solidFill>
        </p:spPr>
        <p:txBody>
          <a:bodyPr>
            <a:noAutofit/>
          </a:bodyPr>
          <a:lstStyle/>
          <a:p>
            <a:pPr algn="ctr"/>
            <a:r>
              <a:rPr lang="el-GR" sz="3200" b="1" dirty="0"/>
              <a:t>Τεχνικεσ για την </a:t>
            </a:r>
            <a:r>
              <a:rPr lang="el-GR" sz="3200" b="1" dirty="0" err="1"/>
              <a:t>αναπτυξη</a:t>
            </a:r>
            <a:r>
              <a:rPr lang="el-GR" sz="3200" b="1" dirty="0"/>
              <a:t> της </a:t>
            </a:r>
            <a:r>
              <a:rPr lang="el-GR" sz="3200" b="1" dirty="0" err="1"/>
              <a:t>δημιουργικησ</a:t>
            </a:r>
            <a:r>
              <a:rPr lang="el-GR" sz="3200" b="1" dirty="0"/>
              <a:t> </a:t>
            </a:r>
            <a:r>
              <a:rPr lang="el-GR" sz="3200" b="1" dirty="0" err="1"/>
              <a:t>σκεψησ</a:t>
            </a:r>
            <a:endParaRPr lang="el-GR" sz="3200" b="1" dirty="0"/>
          </a:p>
        </p:txBody>
      </p:sp>
      <p:sp>
        <p:nvSpPr>
          <p:cNvPr id="3" name="Content Placeholder 2">
            <a:extLst>
              <a:ext uri="{FF2B5EF4-FFF2-40B4-BE49-F238E27FC236}">
                <a16:creationId xmlns:a16="http://schemas.microsoft.com/office/drawing/2014/main" id="{8EC5D24F-8F66-4C30-9172-5486E0588703}"/>
              </a:ext>
            </a:extLst>
          </p:cNvPr>
          <p:cNvSpPr>
            <a:spLocks noGrp="1"/>
          </p:cNvSpPr>
          <p:nvPr>
            <p:ph idx="1"/>
          </p:nvPr>
        </p:nvSpPr>
        <p:spPr>
          <a:xfrm>
            <a:off x="1024128" y="1470991"/>
            <a:ext cx="9720073" cy="4838369"/>
          </a:xfrm>
        </p:spPr>
        <p:txBody>
          <a:bodyPr/>
          <a:lstStyle/>
          <a:p>
            <a:r>
              <a:rPr lang="en-US" dirty="0"/>
              <a:t>G. Guilford:</a:t>
            </a:r>
            <a:r>
              <a:rPr lang="el-GR" dirty="0"/>
              <a:t> Τεστ αποκλίνουσας σκέψης</a:t>
            </a:r>
          </a:p>
          <a:p>
            <a:endParaRPr lang="el-GR" dirty="0"/>
          </a:p>
        </p:txBody>
      </p:sp>
      <p:pic>
        <p:nvPicPr>
          <p:cNvPr id="4" name="Picture 3">
            <a:extLst>
              <a:ext uri="{FF2B5EF4-FFF2-40B4-BE49-F238E27FC236}">
                <a16:creationId xmlns:a16="http://schemas.microsoft.com/office/drawing/2014/main" id="{EAB331E0-F32C-479B-BD82-D75FBA3FFC79}"/>
              </a:ext>
            </a:extLst>
          </p:cNvPr>
          <p:cNvPicPr>
            <a:picLocks noChangeAspect="1"/>
          </p:cNvPicPr>
          <p:nvPr/>
        </p:nvPicPr>
        <p:blipFill rotWithShape="1">
          <a:blip r:embed="rId2"/>
          <a:srcRect l="12754" t="21836" r="38696" b="34300"/>
          <a:stretch/>
        </p:blipFill>
        <p:spPr>
          <a:xfrm>
            <a:off x="808382" y="2001078"/>
            <a:ext cx="6997148" cy="4651513"/>
          </a:xfrm>
          <a:prstGeom prst="rect">
            <a:avLst/>
          </a:prstGeom>
        </p:spPr>
      </p:pic>
      <p:sp>
        <p:nvSpPr>
          <p:cNvPr id="5" name="Rectangle 4">
            <a:extLst>
              <a:ext uri="{FF2B5EF4-FFF2-40B4-BE49-F238E27FC236}">
                <a16:creationId xmlns:a16="http://schemas.microsoft.com/office/drawing/2014/main" id="{4D014696-70F4-4D98-829F-019921F09E2E}"/>
              </a:ext>
            </a:extLst>
          </p:cNvPr>
          <p:cNvSpPr/>
          <p:nvPr/>
        </p:nvSpPr>
        <p:spPr>
          <a:xfrm>
            <a:off x="8481390" y="3366052"/>
            <a:ext cx="3008243" cy="1497496"/>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l-GR" sz="2800" dirty="0">
                <a:solidFill>
                  <a:schemeClr val="bg2">
                    <a:lumMod val="25000"/>
                  </a:schemeClr>
                </a:solidFill>
              </a:rPr>
              <a:t>Τα σκεπτόμενα καπέλα του </a:t>
            </a:r>
            <a:r>
              <a:rPr lang="en-US" sz="2800" dirty="0">
                <a:solidFill>
                  <a:schemeClr val="bg2">
                    <a:lumMod val="25000"/>
                  </a:schemeClr>
                </a:solidFill>
              </a:rPr>
              <a:t>de Bono</a:t>
            </a:r>
            <a:endParaRPr lang="el-GR" sz="2800" dirty="0">
              <a:solidFill>
                <a:schemeClr val="bg2">
                  <a:lumMod val="25000"/>
                </a:schemeClr>
              </a:solidFill>
            </a:endParaRPr>
          </a:p>
        </p:txBody>
      </p:sp>
    </p:spTree>
    <p:extLst>
      <p:ext uri="{BB962C8B-B14F-4D97-AF65-F5344CB8AC3E}">
        <p14:creationId xmlns:p14="http://schemas.microsoft.com/office/powerpoint/2010/main" val="327076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4D67-A74B-4441-9AD1-1629E914A67C}"/>
              </a:ext>
            </a:extLst>
          </p:cNvPr>
          <p:cNvSpPr>
            <a:spLocks noGrp="1"/>
          </p:cNvSpPr>
          <p:nvPr>
            <p:ph type="title"/>
          </p:nvPr>
        </p:nvSpPr>
        <p:spPr>
          <a:xfrm>
            <a:off x="1024128" y="585216"/>
            <a:ext cx="9720072" cy="673741"/>
          </a:xfrm>
          <a:solidFill>
            <a:schemeClr val="accent4">
              <a:lumMod val="20000"/>
              <a:lumOff val="80000"/>
            </a:schemeClr>
          </a:solidFill>
        </p:spPr>
        <p:txBody>
          <a:bodyPr>
            <a:noAutofit/>
          </a:bodyPr>
          <a:lstStyle/>
          <a:p>
            <a:pPr algn="ctr"/>
            <a:r>
              <a:rPr lang="el-GR" sz="3200" b="1" dirty="0"/>
              <a:t>Τεχνικεσ για την </a:t>
            </a:r>
            <a:r>
              <a:rPr lang="el-GR" sz="3200" b="1" dirty="0" err="1"/>
              <a:t>αναπτυξη</a:t>
            </a:r>
            <a:r>
              <a:rPr lang="el-GR" sz="3200" b="1" dirty="0"/>
              <a:t> της </a:t>
            </a:r>
            <a:r>
              <a:rPr lang="el-GR" sz="3200" b="1" dirty="0" err="1"/>
              <a:t>δημιουργικησ</a:t>
            </a:r>
            <a:r>
              <a:rPr lang="el-GR" sz="3200" b="1" dirty="0"/>
              <a:t> </a:t>
            </a:r>
            <a:r>
              <a:rPr lang="el-GR" sz="3200" b="1" dirty="0" err="1"/>
              <a:t>σκεψησ</a:t>
            </a:r>
            <a:r>
              <a:rPr lang="en-US" sz="3200" b="1" dirty="0"/>
              <a:t> (2)</a:t>
            </a:r>
            <a:endParaRPr lang="el-GR" sz="3200" b="1" dirty="0"/>
          </a:p>
        </p:txBody>
      </p:sp>
      <p:sp>
        <p:nvSpPr>
          <p:cNvPr id="3" name="Content Placeholder 2">
            <a:extLst>
              <a:ext uri="{FF2B5EF4-FFF2-40B4-BE49-F238E27FC236}">
                <a16:creationId xmlns:a16="http://schemas.microsoft.com/office/drawing/2014/main" id="{E9D84877-E910-4C05-903B-B3372F2CD554}"/>
              </a:ext>
            </a:extLst>
          </p:cNvPr>
          <p:cNvSpPr>
            <a:spLocks noGrp="1"/>
          </p:cNvSpPr>
          <p:nvPr>
            <p:ph idx="1"/>
          </p:nvPr>
        </p:nvSpPr>
        <p:spPr>
          <a:xfrm>
            <a:off x="6086461" y="1484243"/>
            <a:ext cx="5575452" cy="5254487"/>
          </a:xfrm>
        </p:spPr>
        <p:txBody>
          <a:bodyPr>
            <a:noAutofit/>
          </a:bodyPr>
          <a:lstStyle/>
          <a:p>
            <a:r>
              <a:rPr lang="el-GR" sz="1800" b="1" dirty="0"/>
              <a:t>Παραδείγματα ερωτήσεων </a:t>
            </a:r>
            <a:r>
              <a:rPr lang="el-GR" sz="1800" dirty="0"/>
              <a:t>"</a:t>
            </a:r>
            <a:r>
              <a:rPr lang="en-US" sz="1800" dirty="0"/>
              <a:t>Scamper" </a:t>
            </a:r>
            <a:endParaRPr lang="en-US" sz="1800" b="1" dirty="0"/>
          </a:p>
          <a:p>
            <a:r>
              <a:rPr lang="el-GR" sz="1800" b="1" dirty="0"/>
              <a:t>Αντικαταστάσεις</a:t>
            </a:r>
            <a:endParaRPr lang="el-GR" sz="1800" dirty="0"/>
          </a:p>
          <a:p>
            <a:r>
              <a:rPr lang="el-GR" sz="1800" dirty="0"/>
              <a:t>Ποιος άλλος αντί αυτού; Άλλα υλικά; Άλλη προσέγγιση; Άλλος τόπος; Άλλος χρόνος; </a:t>
            </a:r>
            <a:endParaRPr lang="el-GR" sz="1800" b="1" dirty="0"/>
          </a:p>
          <a:p>
            <a:r>
              <a:rPr lang="el-GR" sz="1800" b="1" dirty="0"/>
              <a:t>Συνδυασμοί</a:t>
            </a:r>
            <a:endParaRPr lang="el-GR" sz="1800" dirty="0"/>
          </a:p>
          <a:p>
            <a:r>
              <a:rPr lang="el-GR" sz="1800" dirty="0"/>
              <a:t>Συνδυασμός στοιχείων, μερών, ιδεών, σκοπών; Ποιο μίγμα; Ποιο κράμα; Ποια συλλογή;</a:t>
            </a:r>
          </a:p>
          <a:p>
            <a:r>
              <a:rPr lang="el-GR" sz="1800" b="1" dirty="0"/>
              <a:t>Προσαρμογές</a:t>
            </a:r>
            <a:endParaRPr lang="el-GR" sz="1800" dirty="0"/>
          </a:p>
          <a:p>
            <a:r>
              <a:rPr lang="el-GR" sz="1800" dirty="0"/>
              <a:t>Με τι άλλο μοιάζει; Ποιες άλλες ιδέες φέρνει στο μυαλό μας; Τι παλαιότερο παράλληλο μας θυμίζει; Ποιον μπορώ να μιμηθώ; Ποιον μπορώ να αντιγράψω; </a:t>
            </a:r>
          </a:p>
          <a:p>
            <a:r>
              <a:rPr lang="el-GR" sz="1800" b="1" dirty="0"/>
              <a:t>Τροποποιήσεις</a:t>
            </a:r>
          </a:p>
          <a:p>
            <a:r>
              <a:rPr lang="el-GR" sz="1800" dirty="0"/>
              <a:t>Αλλαγή χρώματος, κίνησης, ήχου, οσμής, μορφής, σχήματος, Άλλη αρχή; Άλλο τέλος;</a:t>
            </a:r>
          </a:p>
        </p:txBody>
      </p:sp>
      <p:sp>
        <p:nvSpPr>
          <p:cNvPr id="4" name="Content Placeholder 2">
            <a:extLst>
              <a:ext uri="{FF2B5EF4-FFF2-40B4-BE49-F238E27FC236}">
                <a16:creationId xmlns:a16="http://schemas.microsoft.com/office/drawing/2014/main" id="{53ABD06E-68F5-4275-925B-1D13865A9CD1}"/>
              </a:ext>
            </a:extLst>
          </p:cNvPr>
          <p:cNvSpPr txBox="1">
            <a:spLocks/>
          </p:cNvSpPr>
          <p:nvPr/>
        </p:nvSpPr>
        <p:spPr>
          <a:xfrm>
            <a:off x="1176530" y="1484243"/>
            <a:ext cx="4833332" cy="4977517"/>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a:p>
            <a:r>
              <a:rPr lang="el-GR" dirty="0"/>
              <a:t>Η</a:t>
            </a:r>
            <a:r>
              <a:rPr lang="en-US" dirty="0"/>
              <a:t> </a:t>
            </a:r>
            <a:r>
              <a:rPr lang="el-GR" dirty="0"/>
              <a:t>τεχνική "</a:t>
            </a:r>
            <a:r>
              <a:rPr lang="en-US" dirty="0"/>
              <a:t>Scamper" </a:t>
            </a:r>
            <a:r>
              <a:rPr lang="el-GR" dirty="0"/>
              <a:t>δημιουργήθηκε από τα αρχικά των λέξεων:</a:t>
            </a:r>
          </a:p>
          <a:p>
            <a:r>
              <a:rPr lang="en-US" b="1" dirty="0"/>
              <a:t>Substitute</a:t>
            </a:r>
            <a:r>
              <a:rPr lang="en-US" dirty="0"/>
              <a:t>: </a:t>
            </a:r>
            <a:r>
              <a:rPr lang="el-GR" dirty="0"/>
              <a:t>Αντικατάσταση</a:t>
            </a:r>
          </a:p>
          <a:p>
            <a:r>
              <a:rPr lang="en-US" b="1" dirty="0"/>
              <a:t>Combine</a:t>
            </a:r>
            <a:r>
              <a:rPr lang="en-US" dirty="0"/>
              <a:t>: </a:t>
            </a:r>
            <a:r>
              <a:rPr lang="el-GR" dirty="0"/>
              <a:t>Συνδυασμός</a:t>
            </a:r>
          </a:p>
          <a:p>
            <a:r>
              <a:rPr lang="en-US" b="1" dirty="0"/>
              <a:t>Adapt</a:t>
            </a:r>
            <a:r>
              <a:rPr lang="en-US" dirty="0"/>
              <a:t>: </a:t>
            </a:r>
            <a:r>
              <a:rPr lang="el-GR" dirty="0"/>
              <a:t>Προσαρμογή / προσθήκη</a:t>
            </a:r>
          </a:p>
          <a:p>
            <a:r>
              <a:rPr lang="en-US" b="1" dirty="0"/>
              <a:t>Modify</a:t>
            </a:r>
            <a:r>
              <a:rPr lang="en-US" dirty="0"/>
              <a:t>: </a:t>
            </a:r>
            <a:r>
              <a:rPr lang="el-GR" dirty="0"/>
              <a:t>Τροποποίηση</a:t>
            </a:r>
          </a:p>
          <a:p>
            <a:r>
              <a:rPr lang="en-US" b="1" dirty="0"/>
              <a:t>Put to other purposes</a:t>
            </a:r>
            <a:r>
              <a:rPr lang="en-US" dirty="0"/>
              <a:t>: </a:t>
            </a:r>
            <a:r>
              <a:rPr lang="el-GR" dirty="0"/>
              <a:t>Επαναχρησιμοποίηση / Εναλλακτικές χρήσεις</a:t>
            </a:r>
          </a:p>
          <a:p>
            <a:r>
              <a:rPr lang="en-US" b="1" dirty="0"/>
              <a:t>Eliminate</a:t>
            </a:r>
            <a:r>
              <a:rPr lang="en-US" dirty="0"/>
              <a:t>: </a:t>
            </a:r>
            <a:r>
              <a:rPr lang="el-GR" dirty="0"/>
              <a:t>Απαλοιφή / Απλοποίηση</a:t>
            </a:r>
          </a:p>
          <a:p>
            <a:r>
              <a:rPr lang="en-US" b="1" dirty="0"/>
              <a:t>Reverse</a:t>
            </a:r>
            <a:r>
              <a:rPr lang="en-US" dirty="0"/>
              <a:t>: </a:t>
            </a:r>
            <a:r>
              <a:rPr lang="el-GR" dirty="0"/>
              <a:t>Αντιστροφή</a:t>
            </a:r>
          </a:p>
          <a:p>
            <a:endParaRPr lang="el-GR" dirty="0"/>
          </a:p>
        </p:txBody>
      </p:sp>
    </p:spTree>
    <p:extLst>
      <p:ext uri="{BB962C8B-B14F-4D97-AF65-F5344CB8AC3E}">
        <p14:creationId xmlns:p14="http://schemas.microsoft.com/office/powerpoint/2010/main" val="289035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EC1E3A-15EF-4728-BD1C-E6775EC540C2}"/>
              </a:ext>
            </a:extLst>
          </p:cNvPr>
          <p:cNvPicPr>
            <a:picLocks noChangeAspect="1"/>
          </p:cNvPicPr>
          <p:nvPr/>
        </p:nvPicPr>
        <p:blipFill>
          <a:blip r:embed="rId2"/>
          <a:stretch>
            <a:fillRect/>
          </a:stretch>
        </p:blipFill>
        <p:spPr>
          <a:xfrm>
            <a:off x="1033670" y="304800"/>
            <a:ext cx="9674087" cy="6400800"/>
          </a:xfrm>
          <a:prstGeom prst="rect">
            <a:avLst/>
          </a:prstGeom>
          <a:gradFill>
            <a:gsLst>
              <a:gs pos="4000">
                <a:schemeClr val="accent1">
                  <a:lumMod val="20000"/>
                  <a:lumOff val="80000"/>
                </a:schemeClr>
              </a:gs>
              <a:gs pos="100000">
                <a:schemeClr val="accent3">
                  <a:tint val="90000"/>
                  <a:shade val="100000"/>
                  <a:satMod val="150000"/>
                  <a:lumMod val="100000"/>
                </a:schemeClr>
              </a:gs>
            </a:gsLst>
          </a:gradFill>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151859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7E2A-A7B6-4848-8F2D-E882A4771BF6}"/>
              </a:ext>
            </a:extLst>
          </p:cNvPr>
          <p:cNvSpPr>
            <a:spLocks noGrp="1"/>
          </p:cNvSpPr>
          <p:nvPr>
            <p:ph type="title"/>
          </p:nvPr>
        </p:nvSpPr>
        <p:spPr>
          <a:xfrm>
            <a:off x="1024128" y="585216"/>
            <a:ext cx="9720072" cy="660488"/>
          </a:xfrm>
          <a:solidFill>
            <a:schemeClr val="accent3">
              <a:lumMod val="20000"/>
              <a:lumOff val="80000"/>
            </a:schemeClr>
          </a:solidFill>
        </p:spPr>
        <p:txBody>
          <a:bodyPr>
            <a:normAutofit/>
          </a:bodyPr>
          <a:lstStyle/>
          <a:p>
            <a:pPr algn="ctr"/>
            <a:r>
              <a:rPr lang="el-GR" sz="3200" b="1" dirty="0" err="1"/>
              <a:t>Δραστηριοτητα</a:t>
            </a:r>
            <a:r>
              <a:rPr lang="el-GR" sz="3200" b="1" dirty="0"/>
              <a:t> </a:t>
            </a:r>
            <a:r>
              <a:rPr lang="el-GR" sz="3200" b="1" dirty="0" err="1"/>
              <a:t>Δημιουργικησ</a:t>
            </a:r>
            <a:r>
              <a:rPr lang="el-GR" sz="3200" b="1" dirty="0"/>
              <a:t> </a:t>
            </a:r>
            <a:r>
              <a:rPr lang="el-GR" sz="3200" b="1" dirty="0" err="1"/>
              <a:t>σκεψησ</a:t>
            </a:r>
            <a:r>
              <a:rPr lang="el-GR" sz="3200" b="1" dirty="0"/>
              <a:t> </a:t>
            </a:r>
          </a:p>
        </p:txBody>
      </p:sp>
      <p:sp>
        <p:nvSpPr>
          <p:cNvPr id="3" name="Content Placeholder 2">
            <a:extLst>
              <a:ext uri="{FF2B5EF4-FFF2-40B4-BE49-F238E27FC236}">
                <a16:creationId xmlns:a16="http://schemas.microsoft.com/office/drawing/2014/main" id="{58265235-EDB9-4F50-B70D-CBB17A60263F}"/>
              </a:ext>
            </a:extLst>
          </p:cNvPr>
          <p:cNvSpPr>
            <a:spLocks noGrp="1"/>
          </p:cNvSpPr>
          <p:nvPr>
            <p:ph idx="1"/>
          </p:nvPr>
        </p:nvSpPr>
        <p:spPr>
          <a:xfrm>
            <a:off x="1024128" y="1391478"/>
            <a:ext cx="9720073" cy="4797287"/>
          </a:xfrm>
        </p:spPr>
        <p:txBody>
          <a:bodyPr>
            <a:normAutofit/>
          </a:bodyPr>
          <a:lstStyle/>
          <a:p>
            <a:r>
              <a:rPr lang="el-GR" b="1" dirty="0"/>
              <a:t>Να γράψεις όλες τις πιθανές χρήσεις που μπορείς να σκεφθείς για: </a:t>
            </a:r>
            <a:endParaRPr lang="el-GR" dirty="0"/>
          </a:p>
          <a:p>
            <a:r>
              <a:rPr lang="el-GR" b="1" dirty="0"/>
              <a:t>Ένα τούβλο</a:t>
            </a:r>
            <a:endParaRPr lang="el-GR" dirty="0"/>
          </a:p>
          <a:p>
            <a:r>
              <a:rPr lang="el-GR" b="1" dirty="0"/>
              <a:t>Μια εφημερίδα</a:t>
            </a:r>
            <a:endParaRPr lang="el-GR" dirty="0"/>
          </a:p>
          <a:p>
            <a:r>
              <a:rPr lang="el-GR" b="1" dirty="0"/>
              <a:t>Ένα κοινό μολύβι</a:t>
            </a:r>
            <a:endParaRPr lang="el-GR" dirty="0"/>
          </a:p>
          <a:p>
            <a:r>
              <a:rPr lang="el-GR" b="1" dirty="0"/>
              <a:t>Μια ζώνη παντελονιού</a:t>
            </a:r>
            <a:endParaRPr lang="el-GR" dirty="0"/>
          </a:p>
          <a:p>
            <a:r>
              <a:rPr lang="el-GR" b="1" dirty="0"/>
              <a:t>Μια συρμάτινη κρεμάστρα</a:t>
            </a:r>
            <a:endParaRPr lang="el-GR" dirty="0"/>
          </a:p>
          <a:p>
            <a:r>
              <a:rPr lang="el-GR" b="1" dirty="0"/>
              <a:t>Ένα κομμάτι σχοινί</a:t>
            </a:r>
            <a:endParaRPr lang="el-GR" dirty="0"/>
          </a:p>
          <a:p>
            <a:r>
              <a:rPr lang="el-GR" b="1" dirty="0"/>
              <a:t>Έναν συνδετήρα</a:t>
            </a:r>
            <a:endParaRPr lang="el-GR" dirty="0"/>
          </a:p>
          <a:p>
            <a:r>
              <a:rPr lang="el-GR" b="1" dirty="0"/>
              <a:t>Ένα μεταχειρισμένο ελαστικό</a:t>
            </a:r>
            <a:endParaRPr lang="el-GR" dirty="0"/>
          </a:p>
          <a:p>
            <a:endParaRPr lang="el-GR" dirty="0"/>
          </a:p>
        </p:txBody>
      </p:sp>
    </p:spTree>
    <p:extLst>
      <p:ext uri="{BB962C8B-B14F-4D97-AF65-F5344CB8AC3E}">
        <p14:creationId xmlns:p14="http://schemas.microsoft.com/office/powerpoint/2010/main" val="100045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EECC-A1B6-480C-9648-2697B871D726}"/>
              </a:ext>
            </a:extLst>
          </p:cNvPr>
          <p:cNvSpPr>
            <a:spLocks noGrp="1"/>
          </p:cNvSpPr>
          <p:nvPr>
            <p:ph type="title"/>
          </p:nvPr>
        </p:nvSpPr>
        <p:spPr>
          <a:xfrm>
            <a:off x="1024128" y="585216"/>
            <a:ext cx="9720072" cy="647236"/>
          </a:xfrm>
          <a:solidFill>
            <a:schemeClr val="accent3">
              <a:lumMod val="20000"/>
              <a:lumOff val="80000"/>
            </a:schemeClr>
          </a:solidFill>
        </p:spPr>
        <p:txBody>
          <a:bodyPr>
            <a:noAutofit/>
          </a:bodyPr>
          <a:lstStyle/>
          <a:p>
            <a:r>
              <a:rPr lang="el-GR" sz="3200" dirty="0"/>
              <a:t>ΕΦΗΜΕΡΙΔΑ</a:t>
            </a:r>
          </a:p>
        </p:txBody>
      </p:sp>
      <p:sp>
        <p:nvSpPr>
          <p:cNvPr id="3" name="Content Placeholder 2">
            <a:extLst>
              <a:ext uri="{FF2B5EF4-FFF2-40B4-BE49-F238E27FC236}">
                <a16:creationId xmlns:a16="http://schemas.microsoft.com/office/drawing/2014/main" id="{D320890D-0FC2-4F91-AE1B-4DB85820BED5}"/>
              </a:ext>
            </a:extLst>
          </p:cNvPr>
          <p:cNvSpPr>
            <a:spLocks noGrp="1"/>
          </p:cNvSpPr>
          <p:nvPr>
            <p:ph idx="1"/>
          </p:nvPr>
        </p:nvSpPr>
        <p:spPr>
          <a:xfrm>
            <a:off x="1024128" y="2286000"/>
            <a:ext cx="9720073" cy="3544957"/>
          </a:xfrm>
          <a:solidFill>
            <a:schemeClr val="bg2"/>
          </a:solidFill>
        </p:spPr>
        <p:txBody>
          <a:bodyPr>
            <a:normAutofit/>
          </a:bodyPr>
          <a:lstStyle/>
          <a:p>
            <a:r>
              <a:rPr lang="el-GR" sz="2400" dirty="0"/>
              <a:t>Ως πρόχειρο χαρτί. Να τη βάζουμε στα πέτρινα καθίσματα για να μην κρυώνουμε. Τη βάζουμε στο παράθυρο αντί για τζάμι. Για να βρούμε την κατεύθυνση του ανέμου. Να απορροφάμε υγρά. Για </a:t>
            </a:r>
            <a:r>
              <a:rPr lang="el-GR" sz="2400" dirty="0" err="1"/>
              <a:t>φτάχνουμε</a:t>
            </a:r>
            <a:r>
              <a:rPr lang="el-GR" sz="2400" dirty="0"/>
              <a:t> σαΐτες, καραβάκια. Την κάνουμε λάβαρο. Να πιάνουμε πράγματα λερωμένα ή καυτά. Να φτιάχνουμε χωνί για να μιλάμε δυνατά. Να κρατάμε την πόρτα ανοιχτή. Εξασκούμε το μάτι. Ανάβουμε φωτιά, για προσάναμμα. Πρόχειρο τραπεζομάντιλο. Γεμίζουμε τα παπούτσια να κρατούν τη φόρμα τους. Καλύπτουμε τα τζάμια για να μη μας βλέπουν. Κλείνουμε ένα άνοιγμα. Για τηλεσκόπιο. Για γράφουμε κάτι. Να τη σχίζουμε……………..</a:t>
            </a:r>
          </a:p>
        </p:txBody>
      </p:sp>
    </p:spTree>
    <p:extLst>
      <p:ext uri="{BB962C8B-B14F-4D97-AF65-F5344CB8AC3E}">
        <p14:creationId xmlns:p14="http://schemas.microsoft.com/office/powerpoint/2010/main" val="200516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970A-770A-4AB8-A26D-422843D874EF}"/>
              </a:ext>
            </a:extLst>
          </p:cNvPr>
          <p:cNvSpPr>
            <a:spLocks noGrp="1"/>
          </p:cNvSpPr>
          <p:nvPr>
            <p:ph type="title"/>
          </p:nvPr>
        </p:nvSpPr>
        <p:spPr>
          <a:xfrm>
            <a:off x="1024128" y="585216"/>
            <a:ext cx="9720072" cy="912280"/>
          </a:xfrm>
          <a:solidFill>
            <a:schemeClr val="accent4">
              <a:lumMod val="20000"/>
              <a:lumOff val="80000"/>
            </a:schemeClr>
          </a:solidFill>
        </p:spPr>
        <p:txBody>
          <a:bodyPr>
            <a:normAutofit/>
          </a:bodyPr>
          <a:lstStyle/>
          <a:p>
            <a:r>
              <a:rPr lang="el-GR" sz="4000" b="1" dirty="0"/>
              <a:t>Τα </a:t>
            </a:r>
            <a:r>
              <a:rPr lang="el-GR" sz="4000" b="1" dirty="0" err="1"/>
              <a:t>Κομικσ</a:t>
            </a:r>
            <a:r>
              <a:rPr lang="el-GR" sz="4000" b="1" dirty="0"/>
              <a:t> στη </a:t>
            </a:r>
            <a:r>
              <a:rPr lang="el-GR" sz="4000" b="1" dirty="0" err="1"/>
              <a:t>διδασκαλια</a:t>
            </a:r>
            <a:endParaRPr lang="el-GR" sz="4000" b="1" dirty="0"/>
          </a:p>
        </p:txBody>
      </p:sp>
      <p:sp>
        <p:nvSpPr>
          <p:cNvPr id="3" name="Content Placeholder 2">
            <a:extLst>
              <a:ext uri="{FF2B5EF4-FFF2-40B4-BE49-F238E27FC236}">
                <a16:creationId xmlns:a16="http://schemas.microsoft.com/office/drawing/2014/main" id="{21A9F166-E8A0-4401-A517-AA8EFED426F2}"/>
              </a:ext>
            </a:extLst>
          </p:cNvPr>
          <p:cNvSpPr>
            <a:spLocks noGrp="1"/>
          </p:cNvSpPr>
          <p:nvPr>
            <p:ph idx="1"/>
          </p:nvPr>
        </p:nvSpPr>
        <p:spPr>
          <a:xfrm>
            <a:off x="1024128" y="1855305"/>
            <a:ext cx="9720073" cy="4454056"/>
          </a:xfrm>
        </p:spPr>
        <p:txBody>
          <a:bodyPr>
            <a:normAutofit/>
          </a:bodyPr>
          <a:lstStyle/>
          <a:p>
            <a:endParaRPr lang="el-GR" dirty="0"/>
          </a:p>
          <a:p>
            <a:pPr>
              <a:buFont typeface="Wingdings" panose="05000000000000000000" pitchFamily="2" charset="2"/>
              <a:buChar char="q"/>
            </a:pPr>
            <a:r>
              <a:rPr lang="el-GR" dirty="0"/>
              <a:t>Δημοφιλές ανάγνωσμα για τους μαθητές</a:t>
            </a:r>
          </a:p>
          <a:p>
            <a:pPr>
              <a:buFont typeface="Wingdings" panose="05000000000000000000" pitchFamily="2" charset="2"/>
              <a:buChar char="q"/>
            </a:pPr>
            <a:r>
              <a:rPr lang="el-GR" dirty="0"/>
              <a:t>Ευκαιρίες για «ανοιχτές» αναγνώσεις (φαντασία)</a:t>
            </a:r>
          </a:p>
          <a:p>
            <a:pPr>
              <a:buFont typeface="Wingdings" panose="05000000000000000000" pitchFamily="2" charset="2"/>
              <a:buChar char="q"/>
            </a:pPr>
            <a:r>
              <a:rPr lang="el-GR" dirty="0"/>
              <a:t>Ερεθίσματα για δημιουργικές δραστηριότητες</a:t>
            </a:r>
          </a:p>
          <a:p>
            <a:pPr>
              <a:buFont typeface="Wingdings" panose="05000000000000000000" pitchFamily="2" charset="2"/>
              <a:buChar char="q"/>
            </a:pPr>
            <a:r>
              <a:rPr lang="el-GR" dirty="0"/>
              <a:t>Εργαλεία για ανάπτυξη επικοινωνιακού λόγου (αφίσα, προσκλήσεις, ανακοινώσεις κ.λπ.) </a:t>
            </a:r>
          </a:p>
          <a:p>
            <a:endParaRPr lang="el-GR" dirty="0"/>
          </a:p>
          <a:p>
            <a:r>
              <a:rPr lang="el-GR" dirty="0"/>
              <a:t> </a:t>
            </a:r>
          </a:p>
        </p:txBody>
      </p:sp>
    </p:spTree>
    <p:extLst>
      <p:ext uri="{BB962C8B-B14F-4D97-AF65-F5344CB8AC3E}">
        <p14:creationId xmlns:p14="http://schemas.microsoft.com/office/powerpoint/2010/main" val="3461136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B3A9-7B8F-4492-843B-FF8B2E2A3C75}"/>
              </a:ext>
            </a:extLst>
          </p:cNvPr>
          <p:cNvSpPr>
            <a:spLocks noGrp="1"/>
          </p:cNvSpPr>
          <p:nvPr>
            <p:ph type="title"/>
          </p:nvPr>
        </p:nvSpPr>
        <p:spPr>
          <a:xfrm>
            <a:off x="1024128" y="585216"/>
            <a:ext cx="9720072" cy="925532"/>
          </a:xfrm>
          <a:solidFill>
            <a:schemeClr val="accent4">
              <a:lumMod val="20000"/>
              <a:lumOff val="80000"/>
            </a:schemeClr>
          </a:solidFill>
        </p:spPr>
        <p:txBody>
          <a:bodyPr>
            <a:normAutofit/>
          </a:bodyPr>
          <a:lstStyle/>
          <a:p>
            <a:pPr algn="ctr"/>
            <a:r>
              <a:rPr lang="el-GR" sz="3200" b="1" dirty="0"/>
              <a:t>Τα </a:t>
            </a:r>
            <a:r>
              <a:rPr lang="el-GR" sz="3200" b="1" dirty="0" err="1"/>
              <a:t>κομικσ</a:t>
            </a:r>
            <a:r>
              <a:rPr lang="el-GR" sz="3200" b="1" dirty="0"/>
              <a:t> ως </a:t>
            </a:r>
            <a:r>
              <a:rPr lang="el-GR" sz="3200" b="1" dirty="0" err="1"/>
              <a:t>ιστοριες</a:t>
            </a:r>
            <a:r>
              <a:rPr lang="el-GR" sz="3200" b="1" dirty="0"/>
              <a:t> </a:t>
            </a:r>
            <a:r>
              <a:rPr lang="el-GR" sz="3200" b="1" dirty="0" err="1"/>
              <a:t>δρασησ</a:t>
            </a:r>
            <a:endParaRPr lang="el-GR" sz="3200" b="1" dirty="0"/>
          </a:p>
        </p:txBody>
      </p:sp>
      <p:sp>
        <p:nvSpPr>
          <p:cNvPr id="3" name="Content Placeholder 2">
            <a:extLst>
              <a:ext uri="{FF2B5EF4-FFF2-40B4-BE49-F238E27FC236}">
                <a16:creationId xmlns:a16="http://schemas.microsoft.com/office/drawing/2014/main" id="{7B122114-78A1-4E70-8628-769B8149912F}"/>
              </a:ext>
            </a:extLst>
          </p:cNvPr>
          <p:cNvSpPr>
            <a:spLocks noGrp="1"/>
          </p:cNvSpPr>
          <p:nvPr>
            <p:ph idx="1"/>
          </p:nvPr>
        </p:nvSpPr>
        <p:spPr>
          <a:xfrm>
            <a:off x="1024128" y="1232452"/>
            <a:ext cx="9720073" cy="5076908"/>
          </a:xfrm>
        </p:spPr>
        <p:txBody>
          <a:bodyPr>
            <a:normAutofit fontScale="92500" lnSpcReduction="20000"/>
          </a:bodyPr>
          <a:lstStyle/>
          <a:p>
            <a:endParaRPr lang="el-GR" dirty="0"/>
          </a:p>
          <a:p>
            <a:r>
              <a:rPr lang="el-GR" sz="2900" dirty="0"/>
              <a:t>1. Κυριαρχία της εικόνας</a:t>
            </a:r>
          </a:p>
          <a:p>
            <a:r>
              <a:rPr lang="el-GR" sz="2900" dirty="0"/>
              <a:t>2. Ο λόγος σε λειτουργική σχέση με την εικόνα</a:t>
            </a:r>
          </a:p>
          <a:p>
            <a:r>
              <a:rPr lang="el-GR" sz="2900" dirty="0"/>
              <a:t>3. Σχέδια απλά, υπαινικτικά, αδρά, «προσωπικά»</a:t>
            </a:r>
          </a:p>
          <a:p>
            <a:r>
              <a:rPr lang="el-GR" sz="2900" dirty="0"/>
              <a:t>4. Διάλογοι νευρώδεις, αιχμηροί, φανερώνουν δράση</a:t>
            </a:r>
          </a:p>
          <a:p>
            <a:r>
              <a:rPr lang="el-GR" sz="2900" dirty="0"/>
              <a:t>5. «</a:t>
            </a:r>
            <a:r>
              <a:rPr lang="el-GR" sz="2900" dirty="0" err="1"/>
              <a:t>Ηχοποιήσεις</a:t>
            </a:r>
            <a:r>
              <a:rPr lang="el-GR" sz="2900" dirty="0"/>
              <a:t>»</a:t>
            </a:r>
          </a:p>
          <a:p>
            <a:r>
              <a:rPr lang="el-GR" sz="2900" dirty="0"/>
              <a:t>6. Χιούμορ, δράση, απρόσμενη εξέλιξη</a:t>
            </a:r>
          </a:p>
          <a:p>
            <a:r>
              <a:rPr lang="el-GR" sz="2900" dirty="0"/>
              <a:t>8. Διαβάζονται με χαμηλή προσπάθεια</a:t>
            </a:r>
          </a:p>
          <a:p>
            <a:r>
              <a:rPr lang="el-GR" sz="2900" dirty="0"/>
              <a:t>10. Ερεθίσματα για δημιουργικές δραστηριότητες (γλωσσικού, εικαστικού, κινητικού-θεατρικού χαρακτήρα)</a:t>
            </a:r>
          </a:p>
          <a:p>
            <a:r>
              <a:rPr lang="el-GR" sz="2900" dirty="0"/>
              <a:t>11. Παραγωγή επικοινωνιακού λόγου</a:t>
            </a:r>
          </a:p>
          <a:p>
            <a:endParaRPr lang="el-GR" sz="2900" dirty="0"/>
          </a:p>
        </p:txBody>
      </p:sp>
    </p:spTree>
    <p:extLst>
      <p:ext uri="{BB962C8B-B14F-4D97-AF65-F5344CB8AC3E}">
        <p14:creationId xmlns:p14="http://schemas.microsoft.com/office/powerpoint/2010/main" val="2875670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0364-53DE-48CE-A8B1-131865053A60}"/>
              </a:ext>
            </a:extLst>
          </p:cNvPr>
          <p:cNvSpPr>
            <a:spLocks noGrp="1"/>
          </p:cNvSpPr>
          <p:nvPr>
            <p:ph type="title"/>
          </p:nvPr>
        </p:nvSpPr>
        <p:spPr>
          <a:xfrm>
            <a:off x="1156650" y="624973"/>
            <a:ext cx="9720072" cy="832767"/>
          </a:xfrm>
          <a:solidFill>
            <a:schemeClr val="accent3">
              <a:lumMod val="20000"/>
              <a:lumOff val="80000"/>
            </a:schemeClr>
          </a:solidFill>
        </p:spPr>
        <p:txBody>
          <a:bodyPr>
            <a:normAutofit/>
          </a:bodyPr>
          <a:lstStyle/>
          <a:p>
            <a:pPr algn="ctr"/>
            <a:r>
              <a:rPr lang="el-GR" sz="4000" b="1" dirty="0" err="1"/>
              <a:t>Κριτικη</a:t>
            </a:r>
            <a:r>
              <a:rPr lang="el-GR" sz="4000" b="1" dirty="0"/>
              <a:t> και </a:t>
            </a:r>
            <a:r>
              <a:rPr lang="el-GR" sz="4000" b="1" dirty="0" err="1"/>
              <a:t>δημιουργικη</a:t>
            </a:r>
            <a:r>
              <a:rPr lang="el-GR" sz="4000" b="1" dirty="0"/>
              <a:t> </a:t>
            </a:r>
            <a:r>
              <a:rPr lang="el-GR" sz="4000" b="1" dirty="0" err="1"/>
              <a:t>σκεψη</a:t>
            </a:r>
            <a:endParaRPr lang="el-GR" sz="4000" b="1" dirty="0"/>
          </a:p>
        </p:txBody>
      </p:sp>
      <p:sp>
        <p:nvSpPr>
          <p:cNvPr id="3" name="Content Placeholder 2">
            <a:extLst>
              <a:ext uri="{FF2B5EF4-FFF2-40B4-BE49-F238E27FC236}">
                <a16:creationId xmlns:a16="http://schemas.microsoft.com/office/drawing/2014/main" id="{BD13F55C-6A8A-4CA4-950E-62D4E28F1DC8}"/>
              </a:ext>
            </a:extLst>
          </p:cNvPr>
          <p:cNvSpPr>
            <a:spLocks noGrp="1"/>
          </p:cNvSpPr>
          <p:nvPr>
            <p:ph idx="1"/>
          </p:nvPr>
        </p:nvSpPr>
        <p:spPr>
          <a:xfrm>
            <a:off x="1024128" y="1537252"/>
            <a:ext cx="9720073" cy="4772108"/>
          </a:xfrm>
        </p:spPr>
        <p:txBody>
          <a:bodyPr/>
          <a:lstStyle/>
          <a:p>
            <a:endParaRPr lang="el-GR" dirty="0"/>
          </a:p>
          <a:p>
            <a:r>
              <a:rPr lang="el-GR" sz="2400" dirty="0"/>
              <a:t>Η κριτική σκέψη αναφέρεται σε ορθολογικές διαδικασίες που λαμβάνουν χώρα κατά τρόπο αντικειμενικό, πειθαρχημένο και συνεπή.</a:t>
            </a:r>
          </a:p>
          <a:p>
            <a:endParaRPr lang="el-GR" sz="2400" dirty="0"/>
          </a:p>
          <a:p>
            <a:r>
              <a:rPr lang="el-GR" sz="2400" dirty="0"/>
              <a:t>Η δημιουργική σκέψη δεν έχει τον ορθολογικό χαρακτήρα της κριτικής σκέψης και αναφέρεται κατά κύριο λόγο στην παραγωγή πρωτότυπων και καινοφανών ιδεών, η οποία γίνεται κατ’ εξοχήν με τη φαντασία και τη διαίσθηση. Δεν αναζητείται η μία, η πιο σωστή λύση ενός προβλήματος, αλλά πολλές και εναλλακτικές </a:t>
            </a:r>
          </a:p>
          <a:p>
            <a:endParaRPr lang="el-GR" dirty="0"/>
          </a:p>
        </p:txBody>
      </p:sp>
    </p:spTree>
    <p:extLst>
      <p:ext uri="{BB962C8B-B14F-4D97-AF65-F5344CB8AC3E}">
        <p14:creationId xmlns:p14="http://schemas.microsoft.com/office/powerpoint/2010/main" val="3137147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9023-4670-4C75-B3D3-38D5B5FB7469}"/>
              </a:ext>
            </a:extLst>
          </p:cNvPr>
          <p:cNvSpPr>
            <a:spLocks noGrp="1"/>
          </p:cNvSpPr>
          <p:nvPr>
            <p:ph type="title"/>
          </p:nvPr>
        </p:nvSpPr>
        <p:spPr>
          <a:xfrm>
            <a:off x="1024128" y="585216"/>
            <a:ext cx="9720072" cy="766506"/>
          </a:xfrm>
          <a:solidFill>
            <a:schemeClr val="accent3">
              <a:lumMod val="20000"/>
              <a:lumOff val="80000"/>
            </a:schemeClr>
          </a:solidFill>
        </p:spPr>
        <p:txBody>
          <a:bodyPr>
            <a:normAutofit/>
          </a:bodyPr>
          <a:lstStyle/>
          <a:p>
            <a:pPr algn="ctr"/>
            <a:r>
              <a:rPr lang="el-GR" sz="3600" b="1" dirty="0" err="1"/>
              <a:t>Προβλημα</a:t>
            </a:r>
            <a:endParaRPr lang="el-GR" sz="3600" b="1" dirty="0"/>
          </a:p>
        </p:txBody>
      </p:sp>
      <p:sp>
        <p:nvSpPr>
          <p:cNvPr id="3" name="Content Placeholder 2">
            <a:extLst>
              <a:ext uri="{FF2B5EF4-FFF2-40B4-BE49-F238E27FC236}">
                <a16:creationId xmlns:a16="http://schemas.microsoft.com/office/drawing/2014/main" id="{D8CFBEFB-C0F2-4C47-88D3-D2B43CC417E5}"/>
              </a:ext>
            </a:extLst>
          </p:cNvPr>
          <p:cNvSpPr>
            <a:spLocks noGrp="1"/>
          </p:cNvSpPr>
          <p:nvPr>
            <p:ph idx="1"/>
          </p:nvPr>
        </p:nvSpPr>
        <p:spPr>
          <a:xfrm>
            <a:off x="1024128" y="1603513"/>
            <a:ext cx="9720073" cy="4705847"/>
          </a:xfrm>
        </p:spPr>
        <p:txBody>
          <a:bodyPr/>
          <a:lstStyle/>
          <a:p>
            <a:endParaRPr lang="el-GR" dirty="0"/>
          </a:p>
          <a:p>
            <a:r>
              <a:rPr lang="el-GR" dirty="0"/>
              <a:t>Επάνω σε ένα δέντρο υπήρχαν 13 πουλιά. Ένας κυνηγός, με μια τουφεκιά, σκότωσε τα 7.</a:t>
            </a:r>
          </a:p>
          <a:p>
            <a:r>
              <a:rPr lang="el-GR" sz="2800" dirty="0"/>
              <a:t>• Αν το ζητούμενο είναι πόσα πουλιά έμειναν πάνω στο δέντρο, η απάντηση είναι μία συγκεκριμένη τιμή, οπότε ενεργοποιείται η η </a:t>
            </a:r>
            <a:r>
              <a:rPr lang="el-GR" sz="2800" dirty="0">
                <a:solidFill>
                  <a:schemeClr val="accent3">
                    <a:lumMod val="75000"/>
                  </a:schemeClr>
                </a:solidFill>
              </a:rPr>
              <a:t>συγκλίνουσα</a:t>
            </a:r>
            <a:r>
              <a:rPr lang="el-GR" sz="2800" dirty="0"/>
              <a:t> σκέψη.</a:t>
            </a:r>
          </a:p>
          <a:p>
            <a:r>
              <a:rPr lang="el-GR" sz="2800" dirty="0"/>
              <a:t>• Αν, όμως, υποθέσουμε ότι επάνω στο δέντρο έμεινε ένα πουλί και το ζητούμενο είναι «το γιατί», οι πιθανοί λόγοι είναι πολλοί και η απάντηση απαιτεί ενεργοποίηση της </a:t>
            </a:r>
            <a:r>
              <a:rPr lang="el-GR" sz="2800" dirty="0">
                <a:solidFill>
                  <a:srgbClr val="FFC000"/>
                </a:solidFill>
              </a:rPr>
              <a:t>αποκλίνουσας </a:t>
            </a:r>
            <a:r>
              <a:rPr lang="el-GR" sz="2800" dirty="0"/>
              <a:t>σκέψης. </a:t>
            </a:r>
          </a:p>
          <a:p>
            <a:endParaRPr lang="el-GR" dirty="0"/>
          </a:p>
        </p:txBody>
      </p:sp>
    </p:spTree>
    <p:extLst>
      <p:ext uri="{BB962C8B-B14F-4D97-AF65-F5344CB8AC3E}">
        <p14:creationId xmlns:p14="http://schemas.microsoft.com/office/powerpoint/2010/main" val="3421068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BBA811-18E7-4CBB-BA43-1A1CC7057CE8}"/>
              </a:ext>
            </a:extLst>
          </p:cNvPr>
          <p:cNvPicPr>
            <a:picLocks noChangeAspect="1"/>
          </p:cNvPicPr>
          <p:nvPr/>
        </p:nvPicPr>
        <p:blipFill rotWithShape="1">
          <a:blip r:embed="rId2"/>
          <a:srcRect l="1304" t="21704" r="19565" b="7247"/>
          <a:stretch/>
        </p:blipFill>
        <p:spPr>
          <a:xfrm>
            <a:off x="1272209" y="901148"/>
            <a:ext cx="9939131" cy="5433391"/>
          </a:xfrm>
          <a:prstGeom prst="rect">
            <a:avLst/>
          </a:prstGeom>
        </p:spPr>
      </p:pic>
      <p:sp>
        <p:nvSpPr>
          <p:cNvPr id="3" name="Rectangle 2">
            <a:extLst>
              <a:ext uri="{FF2B5EF4-FFF2-40B4-BE49-F238E27FC236}">
                <a16:creationId xmlns:a16="http://schemas.microsoft.com/office/drawing/2014/main" id="{C7D247B6-F711-4ED2-88C5-95C1C37F7EB8}"/>
              </a:ext>
            </a:extLst>
          </p:cNvPr>
          <p:cNvSpPr/>
          <p:nvPr/>
        </p:nvSpPr>
        <p:spPr>
          <a:xfrm>
            <a:off x="5340625" y="6056243"/>
            <a:ext cx="1948070" cy="583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Στυλιανίδης, Μ. (2012).</a:t>
            </a:r>
          </a:p>
        </p:txBody>
      </p:sp>
      <p:sp>
        <p:nvSpPr>
          <p:cNvPr id="4" name="Title 1">
            <a:extLst>
              <a:ext uri="{FF2B5EF4-FFF2-40B4-BE49-F238E27FC236}">
                <a16:creationId xmlns:a16="http://schemas.microsoft.com/office/drawing/2014/main" id="{9777C274-5146-4142-8F57-F03BC02B4F21}"/>
              </a:ext>
            </a:extLst>
          </p:cNvPr>
          <p:cNvSpPr txBox="1">
            <a:spLocks/>
          </p:cNvSpPr>
          <p:nvPr/>
        </p:nvSpPr>
        <p:spPr>
          <a:xfrm>
            <a:off x="1093304" y="258281"/>
            <a:ext cx="10058400" cy="680597"/>
          </a:xfrm>
          <a:prstGeom prst="rect">
            <a:avLst/>
          </a:prstGeom>
          <a:solidFill>
            <a:schemeClr val="accent4">
              <a:lumMod val="20000"/>
              <a:lumOff val="80000"/>
            </a:schemeClr>
          </a:solidFill>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l-GR" sz="3200" b="1" dirty="0" err="1"/>
              <a:t>Κριτικη</a:t>
            </a:r>
            <a:r>
              <a:rPr lang="el-GR" sz="3200" b="1" dirty="0"/>
              <a:t> </a:t>
            </a:r>
            <a:r>
              <a:rPr lang="el-GR" sz="3200" b="1" dirty="0" err="1"/>
              <a:t>Σκεψη</a:t>
            </a:r>
            <a:r>
              <a:rPr lang="el-GR" sz="3200" b="1" dirty="0"/>
              <a:t> και </a:t>
            </a:r>
            <a:r>
              <a:rPr lang="el-GR" sz="3200" b="1" dirty="0" err="1"/>
              <a:t>δημιουργικοτητα</a:t>
            </a:r>
            <a:endParaRPr lang="el-GR" sz="3200" b="1" dirty="0"/>
          </a:p>
        </p:txBody>
      </p:sp>
    </p:spTree>
    <p:extLst>
      <p:ext uri="{BB962C8B-B14F-4D97-AF65-F5344CB8AC3E}">
        <p14:creationId xmlns:p14="http://schemas.microsoft.com/office/powerpoint/2010/main" val="172353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EA2B-D976-49A4-A05F-D2F679B25A99}"/>
              </a:ext>
            </a:extLst>
          </p:cNvPr>
          <p:cNvSpPr>
            <a:spLocks noGrp="1"/>
          </p:cNvSpPr>
          <p:nvPr>
            <p:ph type="title"/>
          </p:nvPr>
        </p:nvSpPr>
        <p:spPr>
          <a:xfrm>
            <a:off x="1066800" y="642594"/>
            <a:ext cx="10058400" cy="680597"/>
          </a:xfrm>
          <a:solidFill>
            <a:schemeClr val="accent4">
              <a:lumMod val="20000"/>
              <a:lumOff val="80000"/>
            </a:schemeClr>
          </a:solidFill>
        </p:spPr>
        <p:txBody>
          <a:bodyPr>
            <a:normAutofit/>
          </a:bodyPr>
          <a:lstStyle/>
          <a:p>
            <a:pPr algn="ctr"/>
            <a:r>
              <a:rPr lang="el-GR" sz="3200" b="1" dirty="0" err="1"/>
              <a:t>Ορισμοι</a:t>
            </a:r>
            <a:r>
              <a:rPr lang="el-GR" sz="3200" b="1" dirty="0"/>
              <a:t> για την </a:t>
            </a:r>
            <a:r>
              <a:rPr lang="el-GR" sz="3200" b="1" dirty="0" err="1"/>
              <a:t>κριτικη</a:t>
            </a:r>
            <a:r>
              <a:rPr lang="el-GR" sz="3200" b="1" dirty="0"/>
              <a:t> </a:t>
            </a:r>
            <a:r>
              <a:rPr lang="el-GR" sz="3200" b="1" dirty="0" err="1"/>
              <a:t>σκεψη</a:t>
            </a:r>
            <a:endParaRPr lang="el-GR" sz="3200" b="1" dirty="0"/>
          </a:p>
        </p:txBody>
      </p:sp>
      <p:sp>
        <p:nvSpPr>
          <p:cNvPr id="3" name="Content Placeholder 2">
            <a:extLst>
              <a:ext uri="{FF2B5EF4-FFF2-40B4-BE49-F238E27FC236}">
                <a16:creationId xmlns:a16="http://schemas.microsoft.com/office/drawing/2014/main" id="{476C29E3-BCAB-4652-8DC7-4D65B940A5F2}"/>
              </a:ext>
            </a:extLst>
          </p:cNvPr>
          <p:cNvSpPr>
            <a:spLocks noGrp="1"/>
          </p:cNvSpPr>
          <p:nvPr>
            <p:ph idx="1"/>
          </p:nvPr>
        </p:nvSpPr>
        <p:spPr>
          <a:xfrm>
            <a:off x="1066799" y="1497496"/>
            <a:ext cx="10239487" cy="5088834"/>
          </a:xfrm>
          <a:solidFill>
            <a:schemeClr val="bg1">
              <a:lumMod val="95000"/>
            </a:schemeClr>
          </a:solidFill>
        </p:spPr>
        <p:txBody>
          <a:bodyPr>
            <a:noAutofit/>
          </a:bodyPr>
          <a:lstStyle/>
          <a:p>
            <a:pPr marL="0" indent="0">
              <a:buNone/>
            </a:pPr>
            <a:r>
              <a:rPr lang="el-GR" dirty="0"/>
              <a:t>«Η Κριτική Σκέψη είναι η εύστροφη και υπεύθυνη σκέψη που οδηγεί σε ορθές κρίσεις, γιατί στηρίζεται σε αντικειμενικά κριτήρια, </a:t>
            </a:r>
            <a:r>
              <a:rPr lang="el-GR" dirty="0" err="1"/>
              <a:t>αυτοδιορθώνεται</a:t>
            </a:r>
            <a:r>
              <a:rPr lang="el-GR" dirty="0"/>
              <a:t> και δείχνει ευαισθησία στις περιστάσεις» (</a:t>
            </a:r>
            <a:r>
              <a:rPr lang="el-GR" dirty="0" err="1"/>
              <a:t>Lipman,1991</a:t>
            </a:r>
            <a:r>
              <a:rPr lang="el-GR" dirty="0"/>
              <a:t>).</a:t>
            </a:r>
          </a:p>
          <a:p>
            <a:pPr marL="0" indent="0">
              <a:buNone/>
            </a:pPr>
            <a:endParaRPr lang="el-GR" dirty="0"/>
          </a:p>
          <a:p>
            <a:pPr marL="0" indent="0">
              <a:buNone/>
            </a:pPr>
            <a:r>
              <a:rPr lang="el-GR" dirty="0"/>
              <a:t>«Κριτική σκέψη είναι μια πειθαρχημένη νοητική διαδικασία ενεργούς και επιδέξιας αντίληψης, εφαρμογής, ανάλυσης, σύνθεσης και/ή αξιολόγησης πληροφοριών που αποκτούνται ή δημιουργούνται από παρατήρηση, εμπειρία, στοχασμό, συζήτηση ή επικοινωνία, η οποία καθοδηγεί τα πιστεύω και τη δράση» (</a:t>
            </a:r>
            <a:r>
              <a:rPr lang="en-US" dirty="0"/>
              <a:t>Scriven &amp; Paul</a:t>
            </a:r>
            <a:r>
              <a:rPr lang="el-GR" dirty="0"/>
              <a:t>, </a:t>
            </a:r>
            <a:r>
              <a:rPr lang="en-US" dirty="0"/>
              <a:t>1992)</a:t>
            </a:r>
            <a:r>
              <a:rPr lang="el-GR" dirty="0"/>
              <a:t>.</a:t>
            </a:r>
            <a:r>
              <a:rPr lang="en-US" dirty="0"/>
              <a:t> </a:t>
            </a:r>
            <a:endParaRPr lang="el-GR" dirty="0"/>
          </a:p>
          <a:p>
            <a:pPr marL="0" indent="0">
              <a:buNone/>
            </a:pPr>
            <a:endParaRPr lang="el-GR" dirty="0"/>
          </a:p>
          <a:p>
            <a:pPr marL="0" indent="0">
              <a:buNone/>
            </a:pPr>
            <a:r>
              <a:rPr lang="el-GR" dirty="0"/>
              <a:t>“Ο κριτικά σκεπτόμενος είναι συνήθως διερευνητικός, καλά πληροφορημένος, εμπιστεύεται τη λογική, ανοικτόμυαλος, ευέλικτος, με καθαρό μυαλό, χωρίς προκαταλήψεις, σώφρων στις κρίσεις του, έτοιμος να αναθεωρήσει… και σταθερός στην αναζήτηση αποτελεσμάτων τα οποία να είναι τόσο ακριβή και σωστά όσο το επιτρέπουν οι περιστάσεις (</a:t>
            </a:r>
            <a:r>
              <a:rPr lang="en-US" dirty="0" err="1"/>
              <a:t>Facione</a:t>
            </a:r>
            <a:r>
              <a:rPr lang="el-GR" dirty="0"/>
              <a:t>, </a:t>
            </a:r>
            <a:r>
              <a:rPr lang="en-US" dirty="0"/>
              <a:t>1990)</a:t>
            </a:r>
            <a:r>
              <a:rPr lang="el-GR" dirty="0"/>
              <a:t>.</a:t>
            </a:r>
            <a:r>
              <a:rPr lang="en-US" dirty="0"/>
              <a:t> </a:t>
            </a:r>
            <a:endParaRPr lang="el-GR" dirty="0"/>
          </a:p>
        </p:txBody>
      </p:sp>
    </p:spTree>
    <p:extLst>
      <p:ext uri="{BB962C8B-B14F-4D97-AF65-F5344CB8AC3E}">
        <p14:creationId xmlns:p14="http://schemas.microsoft.com/office/powerpoint/2010/main" val="7347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1E4B1077-6A03-8D26-7F94-292E4EF90493}"/>
              </a:ext>
            </a:extLst>
          </p:cNvPr>
          <p:cNvSpPr>
            <a:spLocks noGrp="1"/>
          </p:cNvSpPr>
          <p:nvPr>
            <p:ph type="body" idx="1"/>
          </p:nvPr>
        </p:nvSpPr>
        <p:spPr>
          <a:xfrm>
            <a:off x="1011115" y="4960137"/>
            <a:ext cx="6901961" cy="1463040"/>
          </a:xfrm>
        </p:spPr>
        <p:txBody>
          <a:bodyPr/>
          <a:lstStyle/>
          <a:p>
            <a:r>
              <a:rPr lang="pl-PL" sz="2400" dirty="0">
                <a:hlinkClick r:id="rId2"/>
              </a:rPr>
              <a:t>https://www.youtube.com/watch?v=x4Wul4A-cHo</a:t>
            </a:r>
            <a:endParaRPr lang="el-GR" sz="2400" dirty="0"/>
          </a:p>
          <a:p>
            <a:endParaRPr lang="el-GR" dirty="0"/>
          </a:p>
        </p:txBody>
      </p:sp>
      <p:sp>
        <p:nvSpPr>
          <p:cNvPr id="5" name="Ορθογώνιο 4">
            <a:extLst>
              <a:ext uri="{FF2B5EF4-FFF2-40B4-BE49-F238E27FC236}">
                <a16:creationId xmlns:a16="http://schemas.microsoft.com/office/drawing/2014/main" id="{1153DF0C-1A35-3025-7BA9-DFC5279D8107}"/>
              </a:ext>
            </a:extLst>
          </p:cNvPr>
          <p:cNvSpPr/>
          <p:nvPr/>
        </p:nvSpPr>
        <p:spPr>
          <a:xfrm>
            <a:off x="1714499" y="2031023"/>
            <a:ext cx="5864469" cy="1397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a:t>SIR KEN ROBINSON - ΤΟ ΣΧΟΛΕΙΟ ΠΟΥ ΣΚΟΤΩΝΕΙ ΤΗ ΔΗΜΙΟΥΡΓΙΚΟΤΗΤΑ</a:t>
            </a:r>
          </a:p>
        </p:txBody>
      </p:sp>
    </p:spTree>
    <p:extLst>
      <p:ext uri="{BB962C8B-B14F-4D97-AF65-F5344CB8AC3E}">
        <p14:creationId xmlns:p14="http://schemas.microsoft.com/office/powerpoint/2010/main" val="326016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30CF-AC7C-4E7E-BA98-3652A91DB23A}"/>
              </a:ext>
            </a:extLst>
          </p:cNvPr>
          <p:cNvSpPr>
            <a:spLocks noGrp="1"/>
          </p:cNvSpPr>
          <p:nvPr>
            <p:ph type="title"/>
          </p:nvPr>
        </p:nvSpPr>
        <p:spPr>
          <a:xfrm>
            <a:off x="1066800" y="642594"/>
            <a:ext cx="10058400" cy="680597"/>
          </a:xfrm>
          <a:solidFill>
            <a:schemeClr val="accent4">
              <a:lumMod val="20000"/>
              <a:lumOff val="80000"/>
            </a:schemeClr>
          </a:solidFill>
        </p:spPr>
        <p:txBody>
          <a:bodyPr>
            <a:normAutofit/>
          </a:bodyPr>
          <a:lstStyle/>
          <a:p>
            <a:pPr algn="ctr"/>
            <a:r>
              <a:rPr lang="el-GR" sz="3200" b="1" dirty="0" err="1"/>
              <a:t>ΒιβλιογραφΙα</a:t>
            </a:r>
            <a:endParaRPr lang="el-GR" sz="3200" b="1" dirty="0"/>
          </a:p>
        </p:txBody>
      </p:sp>
      <p:sp>
        <p:nvSpPr>
          <p:cNvPr id="3" name="Content Placeholder 2">
            <a:extLst>
              <a:ext uri="{FF2B5EF4-FFF2-40B4-BE49-F238E27FC236}">
                <a16:creationId xmlns:a16="http://schemas.microsoft.com/office/drawing/2014/main" id="{8DD1A2E3-0C02-4432-AF19-2162F6AB1451}"/>
              </a:ext>
            </a:extLst>
          </p:cNvPr>
          <p:cNvSpPr>
            <a:spLocks noGrp="1"/>
          </p:cNvSpPr>
          <p:nvPr>
            <p:ph idx="1"/>
          </p:nvPr>
        </p:nvSpPr>
        <p:spPr>
          <a:xfrm>
            <a:off x="1066800" y="1550504"/>
            <a:ext cx="10058400" cy="4770783"/>
          </a:xfrm>
        </p:spPr>
        <p:txBody>
          <a:bodyPr>
            <a:normAutofit fontScale="92500" lnSpcReduction="10000"/>
          </a:bodyPr>
          <a:lstStyle/>
          <a:p>
            <a:r>
              <a:rPr lang="en-US" sz="2000" dirty="0">
                <a:latin typeface="Calibri" panose="020F0502020204030204" pitchFamily="34" charset="0"/>
                <a:cs typeface="Calibri" panose="020F0502020204030204" pitchFamily="34" charset="0"/>
              </a:rPr>
              <a:t>De Bono, E. (1967)</a:t>
            </a:r>
            <a:r>
              <a:rPr lang="el-GR"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New think: The use of lateral thinking in the generation of new ideas</a:t>
            </a:r>
            <a:r>
              <a:rPr lang="el-GR"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New York: Basic Book. </a:t>
            </a:r>
            <a:endParaRPr lang="el-GR" sz="2000" dirty="0">
              <a:latin typeface="Calibri" panose="020F0502020204030204" pitchFamily="34" charset="0"/>
              <a:cs typeface="Calibri" panose="020F0502020204030204" pitchFamily="34" charset="0"/>
            </a:endParaRPr>
          </a:p>
          <a:p>
            <a:r>
              <a:rPr lang="el-GR" sz="2000" dirty="0" err="1">
                <a:latin typeface="Calibri" panose="020F0502020204030204" pitchFamily="34" charset="0"/>
                <a:cs typeface="Calibri" panose="020F0502020204030204" pitchFamily="34" charset="0"/>
              </a:rPr>
              <a:t>Κουλαϊδής</a:t>
            </a:r>
            <a:r>
              <a:rPr lang="el-GR" sz="2000" dirty="0">
                <a:latin typeface="Calibri" panose="020F0502020204030204" pitchFamily="34" charset="0"/>
                <a:cs typeface="Calibri" panose="020F0502020204030204" pitchFamily="34" charset="0"/>
              </a:rPr>
              <a:t>, Β. (2007). </a:t>
            </a:r>
            <a:r>
              <a:rPr lang="el-GR" sz="2000" i="1" dirty="0">
                <a:latin typeface="Calibri" panose="020F0502020204030204" pitchFamily="34" charset="0"/>
                <a:cs typeface="Calibri" panose="020F0502020204030204" pitchFamily="34" charset="0"/>
              </a:rPr>
              <a:t>Σύγχρονες διδακτικές προσεγγίσεις για την ανάπτυξη κριτικής-δημιουργικής σκέψης για την πρωτοβάθμια εκπαίδευση</a:t>
            </a:r>
            <a:r>
              <a:rPr lang="el-GR" sz="2000" dirty="0">
                <a:latin typeface="Calibri" panose="020F0502020204030204" pitchFamily="34" charset="0"/>
                <a:cs typeface="Calibri" panose="020F0502020204030204" pitchFamily="34" charset="0"/>
              </a:rPr>
              <a:t>. Αθήνα: </a:t>
            </a:r>
            <a:r>
              <a:rPr lang="el-GR" sz="2000" dirty="0" err="1">
                <a:latin typeface="Calibri" panose="020F0502020204030204" pitchFamily="34" charset="0"/>
                <a:cs typeface="Calibri" panose="020F0502020204030204" pitchFamily="34" charset="0"/>
              </a:rPr>
              <a:t>Ο.ΕΠ.ΕΚ</a:t>
            </a:r>
            <a:r>
              <a:rPr lang="el-GR" sz="2000" dirty="0">
                <a:latin typeface="Calibri" panose="020F0502020204030204" pitchFamily="34" charset="0"/>
                <a:cs typeface="Calibri" panose="020F0502020204030204" pitchFamily="34" charset="0"/>
              </a:rPr>
              <a:t>. </a:t>
            </a:r>
          </a:p>
          <a:p>
            <a:r>
              <a:rPr lang="el-GR" sz="2000" dirty="0" err="1">
                <a:latin typeface="Calibri" panose="020F0502020204030204" pitchFamily="34" charset="0"/>
                <a:cs typeface="Calibri" panose="020F0502020204030204" pitchFamily="34" charset="0"/>
              </a:rPr>
              <a:t>Στυλιανίδης,Μ</a:t>
            </a:r>
            <a:r>
              <a:rPr lang="el-GR" sz="2000" dirty="0">
                <a:latin typeface="Calibri" panose="020F0502020204030204" pitchFamily="34" charset="0"/>
                <a:cs typeface="Calibri" panose="020F0502020204030204" pitchFamily="34" charset="0"/>
              </a:rPr>
              <a:t>. (2012). </a:t>
            </a:r>
            <a:r>
              <a:rPr lang="el-GR" sz="2000" i="1" dirty="0">
                <a:latin typeface="Calibri" panose="020F0502020204030204" pitchFamily="34" charset="0"/>
                <a:cs typeface="Calibri" panose="020F0502020204030204" pitchFamily="34" charset="0"/>
              </a:rPr>
              <a:t>Οι ικανότητες κριτικής σκέψης, δημιουργικότητας και συνεργασίας</a:t>
            </a:r>
            <a:r>
              <a:rPr lang="el-GR" sz="2000" dirty="0">
                <a:latin typeface="Calibri" panose="020F0502020204030204" pitchFamily="34" charset="0"/>
                <a:cs typeface="Calibri" panose="020F0502020204030204" pitchFamily="34" charset="0"/>
              </a:rPr>
              <a:t>. Παρουσίαση στο  4ο Εκπαιδευτικό Συνέδριο ΟΕΛΜΕΚ-ΟΛΤΕΚ-ΠΟΕΔ Λευκωσίας (3 Μαρτίου 2012).</a:t>
            </a:r>
          </a:p>
          <a:p>
            <a:r>
              <a:rPr lang="el-GR" sz="2000" dirty="0" err="1">
                <a:latin typeface="Calibri" panose="020F0502020204030204" pitchFamily="34" charset="0"/>
                <a:cs typeface="Calibri" panose="020F0502020204030204" pitchFamily="34" charset="0"/>
              </a:rPr>
              <a:t>Μαγνήσαλης</a:t>
            </a:r>
            <a:r>
              <a:rPr lang="el-GR" sz="2000" dirty="0">
                <a:latin typeface="Calibri" panose="020F0502020204030204" pitchFamily="34" charset="0"/>
                <a:cs typeface="Calibri" panose="020F0502020204030204" pitchFamily="34" charset="0"/>
              </a:rPr>
              <a:t>, Κ. (1990), </a:t>
            </a:r>
            <a:r>
              <a:rPr lang="el-GR" sz="2000" i="1" dirty="0">
                <a:latin typeface="Calibri" panose="020F0502020204030204" pitchFamily="34" charset="0"/>
                <a:cs typeface="Calibri" panose="020F0502020204030204" pitchFamily="34" charset="0"/>
              </a:rPr>
              <a:t>Μηχανισμοί μεθόδων παραγωγής ιδεών. </a:t>
            </a:r>
            <a:r>
              <a:rPr lang="el-GR" sz="2000" dirty="0">
                <a:latin typeface="Calibri" panose="020F0502020204030204" pitchFamily="34" charset="0"/>
                <a:cs typeface="Calibri" panose="020F0502020204030204" pitchFamily="34" charset="0"/>
              </a:rPr>
              <a:t>Αθήνα: </a:t>
            </a:r>
            <a:r>
              <a:rPr lang="el-GR" sz="2000" dirty="0" err="1">
                <a:latin typeface="Calibri" panose="020F0502020204030204" pitchFamily="34" charset="0"/>
                <a:cs typeface="Calibri" panose="020F0502020204030204" pitchFamily="34" charset="0"/>
              </a:rPr>
              <a:t>εκδ</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Interbooks</a:t>
            </a:r>
            <a:r>
              <a:rPr lang="el-GR" sz="2000" dirty="0">
                <a:latin typeface="Calibri" panose="020F0502020204030204" pitchFamily="34" charset="0"/>
                <a:cs typeface="Calibri" panose="020F0502020204030204" pitchFamily="34" charset="0"/>
              </a:rPr>
              <a:t>. </a:t>
            </a:r>
          </a:p>
          <a:p>
            <a:r>
              <a:rPr lang="el-GR" sz="2000" dirty="0">
                <a:latin typeface="Calibri" panose="020F0502020204030204" pitchFamily="34" charset="0"/>
                <a:cs typeface="Calibri" panose="020F0502020204030204" pitchFamily="34" charset="0"/>
              </a:rPr>
              <a:t>Δανέζης Χ. &amp; Πάλλας Α. (2018). </a:t>
            </a:r>
            <a:r>
              <a:rPr lang="el-GR" sz="2000" i="1" dirty="0">
                <a:latin typeface="Calibri" panose="020F0502020204030204" pitchFamily="34" charset="0"/>
                <a:cs typeface="Calibri" panose="020F0502020204030204" pitchFamily="34" charset="0"/>
              </a:rPr>
              <a:t>Τα έξι καπέλα της σκέψης του De </a:t>
            </a:r>
            <a:r>
              <a:rPr lang="el-GR" sz="2000" i="1" dirty="0" err="1">
                <a:latin typeface="Calibri" panose="020F0502020204030204" pitchFamily="34" charset="0"/>
                <a:cs typeface="Calibri" panose="020F0502020204030204" pitchFamily="34" charset="0"/>
              </a:rPr>
              <a:t>Bono</a:t>
            </a:r>
            <a:r>
              <a:rPr lang="el-GR" sz="2000" i="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Βιωματικό εργαστήριο, </a:t>
            </a:r>
            <a:r>
              <a:rPr lang="el-GR" sz="2000" dirty="0" err="1">
                <a:latin typeface="Calibri" panose="020F0502020204030204" pitchFamily="34" charset="0"/>
                <a:cs typeface="Calibri" panose="020F0502020204030204" pitchFamily="34" charset="0"/>
              </a:rPr>
              <a:t>1</a:t>
            </a:r>
            <a:r>
              <a:rPr lang="el-GR" sz="2000" baseline="30000" dirty="0" err="1">
                <a:latin typeface="Calibri" panose="020F0502020204030204" pitchFamily="34" charset="0"/>
                <a:cs typeface="Calibri" panose="020F0502020204030204" pitchFamily="34" charset="0"/>
              </a:rPr>
              <a:t>ο</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ΕΠΑΛ</a:t>
            </a:r>
            <a:r>
              <a:rPr lang="el-GR" sz="2000" dirty="0">
                <a:latin typeface="Calibri" panose="020F0502020204030204" pitchFamily="34" charset="0"/>
                <a:cs typeface="Calibri" panose="020F0502020204030204" pitchFamily="34" charset="0"/>
              </a:rPr>
              <a:t> Αγίων Αναργύρων.</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2"/>
              </a:rPr>
              <a:t>https://</a:t>
            </a:r>
            <a:r>
              <a:rPr lang="en-US" sz="2000" dirty="0" err="1">
                <a:latin typeface="Calibri" panose="020F0502020204030204" pitchFamily="34" charset="0"/>
                <a:cs typeface="Calibri" panose="020F0502020204030204" pitchFamily="34" charset="0"/>
                <a:hlinkClick r:id="rId2"/>
              </a:rPr>
              <a:t>1epal-agioi-anargyroi.gr</a:t>
            </a:r>
            <a:r>
              <a:rPr lang="en-US" sz="2000" dirty="0">
                <a:latin typeface="Calibri" panose="020F0502020204030204" pitchFamily="34" charset="0"/>
                <a:cs typeface="Calibri" panose="020F0502020204030204" pitchFamily="34" charset="0"/>
                <a:hlinkClick r:id="rId2"/>
              </a:rPr>
              <a:t>/%</a:t>
            </a:r>
            <a:r>
              <a:rPr lang="en-US" sz="2000" dirty="0" err="1">
                <a:latin typeface="Calibri" panose="020F0502020204030204" pitchFamily="34" charset="0"/>
                <a:cs typeface="Calibri" panose="020F0502020204030204" pitchFamily="34" charset="0"/>
                <a:hlinkClick r:id="rId2"/>
              </a:rPr>
              <a:t>CE%B2%CE%B9%CF%89%CE%BC%CE%B1%CF%84%CE%B9%CE%BA%CF%8C</a:t>
            </a:r>
            <a:r>
              <a:rPr lang="en-US" sz="2000" dirty="0">
                <a:latin typeface="Calibri" panose="020F0502020204030204" pitchFamily="34" charset="0"/>
                <a:cs typeface="Calibri" panose="020F0502020204030204" pitchFamily="34" charset="0"/>
                <a:hlinkClick r:id="rId2"/>
              </a:rPr>
              <a:t>-%</a:t>
            </a:r>
            <a:r>
              <a:rPr lang="en-US" sz="2000" dirty="0" err="1">
                <a:latin typeface="Calibri" panose="020F0502020204030204" pitchFamily="34" charset="0"/>
                <a:cs typeface="Calibri" panose="020F0502020204030204" pitchFamily="34" charset="0"/>
                <a:hlinkClick r:id="rId2"/>
              </a:rPr>
              <a:t>CE%B5%CF%81%CE%B3%CE%B1%CF%83%CF%84%CE%AE%CF%81%CE%B9%CE%BF</a:t>
            </a:r>
            <a:r>
              <a:rPr lang="en-US" sz="2000" dirty="0">
                <a:latin typeface="Calibri" panose="020F0502020204030204" pitchFamily="34" charset="0"/>
                <a:cs typeface="Calibri" panose="020F0502020204030204" pitchFamily="34" charset="0"/>
                <a:hlinkClick r:id="rId2"/>
              </a:rPr>
              <a:t>-%</a:t>
            </a:r>
            <a:r>
              <a:rPr lang="en-US" sz="2000" dirty="0" err="1">
                <a:latin typeface="Calibri" panose="020F0502020204030204" pitchFamily="34" charset="0"/>
                <a:cs typeface="Calibri" panose="020F0502020204030204" pitchFamily="34" charset="0"/>
                <a:hlinkClick r:id="rId2"/>
              </a:rPr>
              <a:t>CF%84%CE%B1</a:t>
            </a:r>
            <a:r>
              <a:rPr lang="en-US" sz="2000" dirty="0">
                <a:latin typeface="Calibri" panose="020F0502020204030204" pitchFamily="34" charset="0"/>
                <a:cs typeface="Calibri" panose="020F0502020204030204" pitchFamily="34" charset="0"/>
                <a:hlinkClick r:id="rId2"/>
              </a:rPr>
              <a:t>-%</a:t>
            </a:r>
            <a:r>
              <a:rPr lang="en-US" sz="2000" dirty="0" err="1">
                <a:latin typeface="Calibri" panose="020F0502020204030204" pitchFamily="34" charset="0"/>
                <a:cs typeface="Calibri" panose="020F0502020204030204" pitchFamily="34" charset="0"/>
                <a:hlinkClick r:id="rId2"/>
              </a:rPr>
              <a:t>CE%AD%CE%BE%CE%B9</a:t>
            </a:r>
            <a:r>
              <a:rPr lang="en-US" sz="2000" dirty="0">
                <a:latin typeface="Calibri" panose="020F0502020204030204" pitchFamily="34" charset="0"/>
                <a:cs typeface="Calibri" panose="020F0502020204030204" pitchFamily="34" charset="0"/>
                <a:hlinkClick r:id="rId2"/>
              </a:rPr>
              <a:t>-%</a:t>
            </a:r>
            <a:r>
              <a:rPr lang="en-US" sz="2000" dirty="0" err="1">
                <a:latin typeface="Calibri" panose="020F0502020204030204" pitchFamily="34" charset="0"/>
                <a:cs typeface="Calibri" panose="020F0502020204030204" pitchFamily="34" charset="0"/>
                <a:hlinkClick r:id="rId2"/>
              </a:rPr>
              <a:t>CE%BA%CE%B1%CF%80%CE%AD%CE%BB%CE%B1</a:t>
            </a:r>
            <a:r>
              <a:rPr lang="en-US" sz="2000" dirty="0">
                <a:latin typeface="Calibri" panose="020F0502020204030204" pitchFamily="34" charset="0"/>
                <a:cs typeface="Calibri" panose="020F0502020204030204" pitchFamily="34" charset="0"/>
                <a:hlinkClick r:id="rId2"/>
              </a:rPr>
              <a:t>-%</a:t>
            </a:r>
            <a:r>
              <a:rPr lang="en-US" sz="2000" dirty="0" err="1">
                <a:latin typeface="Calibri" panose="020F0502020204030204" pitchFamily="34" charset="0"/>
                <a:cs typeface="Calibri" panose="020F0502020204030204" pitchFamily="34" charset="0"/>
                <a:hlinkClick r:id="rId2"/>
              </a:rPr>
              <a:t>CF%84%CE%B7</a:t>
            </a:r>
            <a:r>
              <a:rPr lang="en-US" sz="2000" dirty="0">
                <a:latin typeface="Calibri" panose="020F0502020204030204" pitchFamily="34" charset="0"/>
                <a:cs typeface="Calibri" panose="020F0502020204030204" pitchFamily="34" charset="0"/>
                <a:hlinkClick r:id="rId2"/>
              </a:rPr>
              <a:t>/</a:t>
            </a:r>
            <a:endParaRPr lang="el-GR" sz="2000"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Παρασκευόπουλος Ι. (2006) (</a:t>
            </a:r>
            <a:r>
              <a:rPr lang="el-GR" sz="2000" dirty="0" err="1">
                <a:latin typeface="Calibri" panose="020F0502020204030204" pitchFamily="34" charset="0"/>
                <a:cs typeface="Calibri" panose="020F0502020204030204" pitchFamily="34" charset="0"/>
              </a:rPr>
              <a:t>επιμ</a:t>
            </a:r>
            <a:r>
              <a:rPr lang="el-GR" sz="2000" dirty="0">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Δημιουργική σκέψη-Παραγωγή καινοτόμων και πρωτότυπων ιδεών. </a:t>
            </a:r>
            <a:r>
              <a:rPr lang="el-GR" sz="2000" dirty="0" err="1">
                <a:latin typeface="Calibri" panose="020F0502020204030204" pitchFamily="34" charset="0"/>
                <a:cs typeface="Calibri" panose="020F0502020204030204" pitchFamily="34" charset="0"/>
              </a:rPr>
              <a:t>ΥΠΕΠΑΙΘ-ΙΔΕΕ</a:t>
            </a:r>
            <a:endParaRPr lang="el-GR" sz="2000" dirty="0">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393128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BE5103-797F-406F-AD35-CF72F0FD61E0}"/>
              </a:ext>
            </a:extLst>
          </p:cNvPr>
          <p:cNvPicPr>
            <a:picLocks noChangeAspect="1"/>
          </p:cNvPicPr>
          <p:nvPr/>
        </p:nvPicPr>
        <p:blipFill rotWithShape="1">
          <a:blip r:embed="rId2"/>
          <a:srcRect l="7681" t="21642" r="26667" b="12077"/>
          <a:stretch/>
        </p:blipFill>
        <p:spPr>
          <a:xfrm>
            <a:off x="1921564" y="755376"/>
            <a:ext cx="8030819" cy="5221356"/>
          </a:xfrm>
          <a:prstGeom prst="rect">
            <a:avLst/>
          </a:prstGeom>
        </p:spPr>
      </p:pic>
    </p:spTree>
    <p:extLst>
      <p:ext uri="{BB962C8B-B14F-4D97-AF65-F5344CB8AC3E}">
        <p14:creationId xmlns:p14="http://schemas.microsoft.com/office/powerpoint/2010/main" val="25444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A470-6EDE-4849-AC04-B037FC8695AA}"/>
              </a:ext>
            </a:extLst>
          </p:cNvPr>
          <p:cNvSpPr>
            <a:spLocks noGrp="1"/>
          </p:cNvSpPr>
          <p:nvPr>
            <p:ph type="title"/>
          </p:nvPr>
        </p:nvSpPr>
        <p:spPr>
          <a:xfrm>
            <a:off x="1024128" y="585216"/>
            <a:ext cx="9720072" cy="726749"/>
          </a:xfrm>
          <a:solidFill>
            <a:schemeClr val="accent4">
              <a:lumMod val="20000"/>
              <a:lumOff val="80000"/>
            </a:schemeClr>
          </a:solidFill>
        </p:spPr>
        <p:txBody>
          <a:bodyPr>
            <a:normAutofit/>
          </a:bodyPr>
          <a:lstStyle/>
          <a:p>
            <a:pPr algn="ctr"/>
            <a:r>
              <a:rPr lang="el-GR" sz="4000" b="1" dirty="0" err="1"/>
              <a:t>Κριτικη</a:t>
            </a:r>
            <a:r>
              <a:rPr lang="el-GR" sz="4000" b="1" dirty="0"/>
              <a:t> </a:t>
            </a:r>
            <a:r>
              <a:rPr lang="el-GR" sz="4000" b="1" dirty="0" err="1"/>
              <a:t>σκεψη</a:t>
            </a:r>
            <a:r>
              <a:rPr lang="el-GR" sz="4000" b="1" dirty="0"/>
              <a:t> (</a:t>
            </a:r>
            <a:r>
              <a:rPr lang="el-GR" sz="4000" b="1" dirty="0" err="1"/>
              <a:t>αναπαρασταση</a:t>
            </a:r>
            <a:r>
              <a:rPr lang="el-GR" sz="4000" b="1" dirty="0"/>
              <a:t>)</a:t>
            </a:r>
          </a:p>
        </p:txBody>
      </p:sp>
      <p:pic>
        <p:nvPicPr>
          <p:cNvPr id="4" name="Picture 3">
            <a:extLst>
              <a:ext uri="{FF2B5EF4-FFF2-40B4-BE49-F238E27FC236}">
                <a16:creationId xmlns:a16="http://schemas.microsoft.com/office/drawing/2014/main" id="{BDBCDBF8-B7EA-45DE-8FF0-3769212CA12D}"/>
              </a:ext>
            </a:extLst>
          </p:cNvPr>
          <p:cNvPicPr>
            <a:picLocks noChangeAspect="1"/>
          </p:cNvPicPr>
          <p:nvPr/>
        </p:nvPicPr>
        <p:blipFill rotWithShape="1">
          <a:blip r:embed="rId2"/>
          <a:srcRect l="2609" t="23961" r="21449" b="7246"/>
          <a:stretch/>
        </p:blipFill>
        <p:spPr>
          <a:xfrm>
            <a:off x="1709529" y="1484244"/>
            <a:ext cx="8892210" cy="4982817"/>
          </a:xfrm>
          <a:prstGeom prst="rect">
            <a:avLst/>
          </a:prstGeom>
        </p:spPr>
      </p:pic>
    </p:spTree>
    <p:extLst>
      <p:ext uri="{BB962C8B-B14F-4D97-AF65-F5344CB8AC3E}">
        <p14:creationId xmlns:p14="http://schemas.microsoft.com/office/powerpoint/2010/main" val="87536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62F9-13BC-482F-B851-DCBB7629F7C4}"/>
              </a:ext>
            </a:extLst>
          </p:cNvPr>
          <p:cNvSpPr>
            <a:spLocks noGrp="1"/>
          </p:cNvSpPr>
          <p:nvPr>
            <p:ph type="title"/>
          </p:nvPr>
        </p:nvSpPr>
        <p:spPr>
          <a:xfrm>
            <a:off x="1024128" y="585216"/>
            <a:ext cx="9720072" cy="872523"/>
          </a:xfrm>
          <a:solidFill>
            <a:schemeClr val="accent4">
              <a:lumMod val="20000"/>
              <a:lumOff val="80000"/>
            </a:schemeClr>
          </a:solidFill>
        </p:spPr>
        <p:txBody>
          <a:bodyPr>
            <a:normAutofit/>
          </a:bodyPr>
          <a:lstStyle/>
          <a:p>
            <a:r>
              <a:rPr lang="el-GR" sz="3200" b="1" dirty="0"/>
              <a:t>ΕΞΙ ΒΗΜΑΤΑ ΓΙΑ ΠΟΙΟΤΙΚΗ ΚΡΙΤΙΚΗ ΣΚΕΨΗ</a:t>
            </a:r>
          </a:p>
        </p:txBody>
      </p:sp>
      <p:sp>
        <p:nvSpPr>
          <p:cNvPr id="3" name="Content Placeholder 2">
            <a:extLst>
              <a:ext uri="{FF2B5EF4-FFF2-40B4-BE49-F238E27FC236}">
                <a16:creationId xmlns:a16="http://schemas.microsoft.com/office/drawing/2014/main" id="{E4958200-684F-4E07-A785-6E76141A98BE}"/>
              </a:ext>
            </a:extLst>
          </p:cNvPr>
          <p:cNvSpPr>
            <a:spLocks noGrp="1"/>
          </p:cNvSpPr>
          <p:nvPr>
            <p:ph idx="1"/>
          </p:nvPr>
        </p:nvSpPr>
        <p:spPr>
          <a:xfrm>
            <a:off x="1024128" y="1272209"/>
            <a:ext cx="9720073" cy="5037151"/>
          </a:xfrm>
        </p:spPr>
        <p:txBody>
          <a:bodyPr>
            <a:normAutofit fontScale="92500" lnSpcReduction="20000"/>
          </a:bodyPr>
          <a:lstStyle/>
          <a:p>
            <a:endParaRPr lang="el-GR" dirty="0"/>
          </a:p>
          <a:p>
            <a:endParaRPr lang="el-GR" sz="2800" dirty="0"/>
          </a:p>
          <a:p>
            <a:r>
              <a:rPr lang="el-GR" sz="2800" b="1" dirty="0"/>
              <a:t>1.</a:t>
            </a:r>
            <a:r>
              <a:rPr lang="en-US" sz="2800" b="1" dirty="0"/>
              <a:t> </a:t>
            </a:r>
            <a:r>
              <a:rPr lang="el-GR" sz="2800" b="1" dirty="0"/>
              <a:t>Προσδιόρισε το πρόβλημα</a:t>
            </a:r>
            <a:r>
              <a:rPr lang="el-GR" sz="2800" dirty="0"/>
              <a:t>. — “Ποια είναι τα ουσιαστικά ερωτήματα που αντιμετωπίζουμε εδώ;” </a:t>
            </a:r>
          </a:p>
          <a:p>
            <a:r>
              <a:rPr lang="el-GR" sz="2800" b="1" dirty="0"/>
              <a:t>2.</a:t>
            </a:r>
            <a:r>
              <a:rPr lang="en-US" sz="2800" b="1" dirty="0"/>
              <a:t> </a:t>
            </a:r>
            <a:r>
              <a:rPr lang="el-GR" sz="2800" b="1" dirty="0"/>
              <a:t>Καθόρισε το πλαίσιο</a:t>
            </a:r>
            <a:r>
              <a:rPr lang="el-GR" sz="2800" dirty="0"/>
              <a:t>. — “Ποια είναι τα γεγονότα και οι συνθήκες που διαμορφώνουν το πρόβλημα;” </a:t>
            </a:r>
          </a:p>
          <a:p>
            <a:r>
              <a:rPr lang="el-GR" sz="2800" b="1" dirty="0"/>
              <a:t>3.</a:t>
            </a:r>
            <a:r>
              <a:rPr lang="en-US" sz="2800" b="1" dirty="0"/>
              <a:t> </a:t>
            </a:r>
            <a:r>
              <a:rPr lang="el-GR" sz="2800" b="1" dirty="0"/>
              <a:t>Αρίθμησε τις επιλογές</a:t>
            </a:r>
            <a:r>
              <a:rPr lang="el-GR" sz="2800" dirty="0"/>
              <a:t>. — “Ποιες είναι οι 3-4 πιο σωστές επιλογές;” </a:t>
            </a:r>
          </a:p>
          <a:p>
            <a:r>
              <a:rPr lang="el-GR" sz="2800" b="1" dirty="0"/>
              <a:t>4.</a:t>
            </a:r>
            <a:r>
              <a:rPr lang="en-US" sz="2800" b="1" dirty="0"/>
              <a:t> </a:t>
            </a:r>
            <a:r>
              <a:rPr lang="el-GR" sz="2800" b="1" dirty="0"/>
              <a:t>Ανάλυσε τις επιλογές</a:t>
            </a:r>
            <a:r>
              <a:rPr lang="el-GR" sz="2800" dirty="0"/>
              <a:t>. — “Ποια είναι η καλύτερη επιλογή;” </a:t>
            </a:r>
          </a:p>
          <a:p>
            <a:r>
              <a:rPr lang="el-GR" sz="2800" b="1" dirty="0"/>
              <a:t>5.</a:t>
            </a:r>
            <a:r>
              <a:rPr lang="en-US" sz="2800" b="1" dirty="0"/>
              <a:t> </a:t>
            </a:r>
            <a:r>
              <a:rPr lang="el-GR" sz="2800" b="1" dirty="0"/>
              <a:t>Απαρίθμησε με σαφήνεια τους λόγους</a:t>
            </a:r>
            <a:r>
              <a:rPr lang="el-GR" sz="2800" dirty="0"/>
              <a:t>. — “Ας είμαστε ξεκάθαροι: γιατί επιλέξαμε αυτή την επιλογή;” </a:t>
            </a:r>
          </a:p>
          <a:p>
            <a:r>
              <a:rPr lang="el-GR" sz="2800" b="1" dirty="0"/>
              <a:t>6.</a:t>
            </a:r>
            <a:r>
              <a:rPr lang="en-US" sz="2800" b="1" dirty="0"/>
              <a:t> </a:t>
            </a:r>
            <a:r>
              <a:rPr lang="el-GR" sz="2800" b="1" dirty="0" err="1"/>
              <a:t>Αυτοδιόρθωση</a:t>
            </a:r>
            <a:r>
              <a:rPr lang="el-GR" sz="2800" dirty="0"/>
              <a:t>. — “Ωραία, ας το ξαναδούμε από την αρχή. Τι έχουμε παραλείψει;” </a:t>
            </a:r>
          </a:p>
          <a:p>
            <a:endParaRPr lang="el-GR" sz="3100" dirty="0"/>
          </a:p>
        </p:txBody>
      </p:sp>
    </p:spTree>
    <p:extLst>
      <p:ext uri="{BB962C8B-B14F-4D97-AF65-F5344CB8AC3E}">
        <p14:creationId xmlns:p14="http://schemas.microsoft.com/office/powerpoint/2010/main" val="173357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DFCA-3AEA-42B8-A510-BA3024A0C2D7}"/>
              </a:ext>
            </a:extLst>
          </p:cNvPr>
          <p:cNvSpPr>
            <a:spLocks noGrp="1"/>
          </p:cNvSpPr>
          <p:nvPr>
            <p:ph type="title"/>
          </p:nvPr>
        </p:nvSpPr>
        <p:spPr>
          <a:xfrm>
            <a:off x="1024128" y="585216"/>
            <a:ext cx="9720072" cy="978541"/>
          </a:xfrm>
          <a:solidFill>
            <a:schemeClr val="accent4">
              <a:lumMod val="20000"/>
              <a:lumOff val="80000"/>
            </a:schemeClr>
          </a:solidFill>
        </p:spPr>
        <p:txBody>
          <a:bodyPr>
            <a:normAutofit/>
          </a:bodyPr>
          <a:lstStyle/>
          <a:p>
            <a:pPr algn="ctr"/>
            <a:r>
              <a:rPr lang="el-GR" sz="3200" dirty="0" err="1"/>
              <a:t>Παραδειγμα</a:t>
            </a:r>
            <a:r>
              <a:rPr lang="el-GR" sz="3200" dirty="0"/>
              <a:t> </a:t>
            </a:r>
            <a:r>
              <a:rPr lang="el-GR" sz="3200" dirty="0" err="1"/>
              <a:t>κριτικησ</a:t>
            </a:r>
            <a:r>
              <a:rPr lang="el-GR" sz="3200" dirty="0"/>
              <a:t> </a:t>
            </a:r>
            <a:r>
              <a:rPr lang="el-GR" sz="3200" dirty="0" err="1"/>
              <a:t>σκεψης</a:t>
            </a:r>
            <a:r>
              <a:rPr lang="el-GR" sz="3200" dirty="0"/>
              <a:t>: </a:t>
            </a:r>
            <a:br>
              <a:rPr lang="el-GR" sz="3200" dirty="0"/>
            </a:br>
            <a:r>
              <a:rPr lang="el-GR" sz="3200" b="1" dirty="0"/>
              <a:t>τα 6 </a:t>
            </a:r>
            <a:r>
              <a:rPr lang="el-GR" sz="3200" b="1" dirty="0" err="1"/>
              <a:t>καπελα</a:t>
            </a:r>
            <a:r>
              <a:rPr lang="el-GR" sz="3200" b="1" dirty="0"/>
              <a:t> </a:t>
            </a:r>
            <a:r>
              <a:rPr lang="el-GR" sz="3200" b="1" dirty="0" err="1"/>
              <a:t>σκεψησ</a:t>
            </a:r>
            <a:r>
              <a:rPr lang="el-GR" sz="3200" b="1" dirty="0"/>
              <a:t> του </a:t>
            </a:r>
            <a:r>
              <a:rPr lang="en-US" sz="3200" b="1" dirty="0"/>
              <a:t>DE BONO</a:t>
            </a:r>
            <a:r>
              <a:rPr lang="el-GR" sz="3200" b="1" dirty="0"/>
              <a:t> </a:t>
            </a:r>
          </a:p>
        </p:txBody>
      </p:sp>
      <p:sp>
        <p:nvSpPr>
          <p:cNvPr id="3" name="Content Placeholder 2">
            <a:extLst>
              <a:ext uri="{FF2B5EF4-FFF2-40B4-BE49-F238E27FC236}">
                <a16:creationId xmlns:a16="http://schemas.microsoft.com/office/drawing/2014/main" id="{FEAA3FA3-4078-4334-88E3-DF984608B557}"/>
              </a:ext>
            </a:extLst>
          </p:cNvPr>
          <p:cNvSpPr>
            <a:spLocks noGrp="1"/>
          </p:cNvSpPr>
          <p:nvPr>
            <p:ph idx="1"/>
          </p:nvPr>
        </p:nvSpPr>
        <p:spPr>
          <a:xfrm>
            <a:off x="1024128" y="1921565"/>
            <a:ext cx="9720073" cy="4837044"/>
          </a:xfrm>
          <a:solidFill>
            <a:schemeClr val="bg1">
              <a:lumMod val="95000"/>
            </a:schemeClr>
          </a:solidFill>
        </p:spPr>
        <p:txBody>
          <a:bodyPr>
            <a:normAutofit/>
          </a:bodyPr>
          <a:lstStyle/>
          <a:p>
            <a:r>
              <a:rPr lang="en-US" sz="2400" dirty="0">
                <a:latin typeface="Calibri" panose="020F0502020204030204" pitchFamily="34" charset="0"/>
                <a:cs typeface="Calibri" panose="020F0502020204030204" pitchFamily="34" charset="0"/>
              </a:rPr>
              <a:t>Edward De Bono: </a:t>
            </a:r>
            <a:r>
              <a:rPr lang="en-US" sz="2400" b="1" dirty="0">
                <a:latin typeface="Calibri" panose="020F0502020204030204" pitchFamily="34" charset="0"/>
                <a:cs typeface="Calibri" panose="020F0502020204030204" pitchFamily="34" charset="0"/>
              </a:rPr>
              <a:t>Six Thinking Hats</a:t>
            </a:r>
            <a:endParaRPr lang="en-US"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Ένα εργαλείο για συζήτηση στην ομάδα και για ατομική κριτική σκέψη</a:t>
            </a:r>
          </a:p>
          <a:p>
            <a:r>
              <a:rPr lang="el-GR" sz="2400" b="1" dirty="0">
                <a:latin typeface="Calibri" panose="020F0502020204030204" pitchFamily="34" charset="0"/>
                <a:cs typeface="Calibri" panose="020F0502020204030204" pitchFamily="34" charset="0"/>
              </a:rPr>
              <a:t>Στόχοι:</a:t>
            </a:r>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Διατήρηση κριτικής στάσης χωρίς παρεμβάσεις συναισθημάτων ή εγωισμού</a:t>
            </a:r>
          </a:p>
          <a:p>
            <a:r>
              <a:rPr lang="el-GR" sz="2400" dirty="0">
                <a:latin typeface="Calibri" panose="020F0502020204030204" pitchFamily="34" charset="0"/>
                <a:cs typeface="Calibri" panose="020F0502020204030204" pitchFamily="34" charset="0"/>
              </a:rPr>
              <a:t>Αποφυγή των εύκολων και μέτριων αποφάσεων εξαιτίας της εμβάθυνσης στο θέμα</a:t>
            </a:r>
          </a:p>
          <a:p>
            <a:r>
              <a:rPr lang="el-GR" sz="2400" dirty="0">
                <a:latin typeface="Calibri" panose="020F0502020204030204" pitchFamily="34" charset="0"/>
                <a:cs typeface="Calibri" panose="020F0502020204030204" pitchFamily="34" charset="0"/>
              </a:rPr>
              <a:t>Αύξησης της δημιουργικότητας και της αποτελεσματικότητας</a:t>
            </a:r>
          </a:p>
          <a:p>
            <a:r>
              <a:rPr lang="el-GR" sz="2400" dirty="0">
                <a:latin typeface="Calibri" panose="020F0502020204030204" pitchFamily="34" charset="0"/>
                <a:cs typeface="Calibri" panose="020F0502020204030204" pitchFamily="34" charset="0"/>
              </a:rPr>
              <a:t>Επιλογή καινοτόμων λύσεων αντί της νόρμας</a:t>
            </a:r>
          </a:p>
          <a:p>
            <a:r>
              <a:rPr lang="el-GR" sz="2400" dirty="0">
                <a:latin typeface="Calibri" panose="020F0502020204030204" pitchFamily="34" charset="0"/>
                <a:cs typeface="Calibri" panose="020F0502020204030204" pitchFamily="34" charset="0"/>
              </a:rPr>
              <a:t>Μεγιστοποίηση και οργάνωση των προσωπικών σκέψεων και ιδεών</a:t>
            </a:r>
          </a:p>
          <a:p>
            <a:endParaRPr lang="el-GR" dirty="0"/>
          </a:p>
        </p:txBody>
      </p:sp>
    </p:spTree>
    <p:extLst>
      <p:ext uri="{BB962C8B-B14F-4D97-AF65-F5344CB8AC3E}">
        <p14:creationId xmlns:p14="http://schemas.microsoft.com/office/powerpoint/2010/main" val="243615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BFE0-9128-4501-882C-F48B14387E80}"/>
              </a:ext>
            </a:extLst>
          </p:cNvPr>
          <p:cNvSpPr>
            <a:spLocks noGrp="1"/>
          </p:cNvSpPr>
          <p:nvPr>
            <p:ph type="title"/>
          </p:nvPr>
        </p:nvSpPr>
        <p:spPr>
          <a:xfrm>
            <a:off x="616225" y="4412974"/>
            <a:ext cx="7825409" cy="2445026"/>
          </a:xfrm>
        </p:spPr>
        <p:txBody>
          <a:bodyPr>
            <a:normAutofit/>
          </a:bodyPr>
          <a:lstStyle/>
          <a:p>
            <a:pPr algn="l"/>
            <a:r>
              <a:rPr lang="el-GR" sz="2200" cap="none" dirty="0">
                <a:latin typeface="+mn-lt"/>
              </a:rPr>
              <a:t>Τα 6 καπέλα της σκέψης είναι μι</a:t>
            </a:r>
            <a:r>
              <a:rPr lang="en-US" sz="2200" cap="none" dirty="0">
                <a:latin typeface="+mn-lt"/>
              </a:rPr>
              <a:t>a </a:t>
            </a:r>
            <a:r>
              <a:rPr lang="el-GR" sz="2200" cap="none" dirty="0">
                <a:latin typeface="+mn-lt"/>
              </a:rPr>
              <a:t>τεχνική, όταν θέλουμε να προσδιορίσουμε</a:t>
            </a:r>
            <a:r>
              <a:rPr lang="en-US" sz="2200" cap="none" dirty="0">
                <a:latin typeface="+mn-lt"/>
              </a:rPr>
              <a:t> </a:t>
            </a:r>
            <a:r>
              <a:rPr lang="el-GR" sz="2200" cap="none" dirty="0">
                <a:latin typeface="+mn-lt"/>
              </a:rPr>
              <a:t>τις επιπτώσεις κάποιας απόφασης, φωτίζοντάς την από πολλές οπτικές γωνίες. Τη χρησιμοποιούμε, επίσης, όταν θέλουμε να ενθαρρύνουμε περαιτέρω σκέψη και</a:t>
            </a:r>
            <a:r>
              <a:rPr lang="en-US" sz="2200" cap="none" dirty="0">
                <a:latin typeface="+mn-lt"/>
              </a:rPr>
              <a:t> </a:t>
            </a:r>
            <a:r>
              <a:rPr lang="el-GR" sz="2200" cap="none" dirty="0">
                <a:latin typeface="+mn-lt"/>
              </a:rPr>
              <a:t>προβληματισμό σε ένα θέμα ή όταν θέλουμε να εξετάσουμε πώς μπορεί</a:t>
            </a:r>
            <a:r>
              <a:rPr lang="en-US" sz="2200" cap="none" dirty="0">
                <a:latin typeface="+mn-lt"/>
              </a:rPr>
              <a:t> </a:t>
            </a:r>
            <a:r>
              <a:rPr lang="el-GR" sz="2200" cap="none" dirty="0">
                <a:latin typeface="+mn-lt"/>
              </a:rPr>
              <a:t>να εφαρμοστεί μια ιδέα.</a:t>
            </a:r>
          </a:p>
        </p:txBody>
      </p:sp>
    </p:spTree>
    <p:extLst>
      <p:ext uri="{BB962C8B-B14F-4D97-AF65-F5344CB8AC3E}">
        <p14:creationId xmlns:p14="http://schemas.microsoft.com/office/powerpoint/2010/main" val="420288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3C546B-539C-406E-B80C-AD224BE92F09}"/>
              </a:ext>
            </a:extLst>
          </p:cNvPr>
          <p:cNvPicPr>
            <a:picLocks noChangeAspect="1"/>
          </p:cNvPicPr>
          <p:nvPr/>
        </p:nvPicPr>
        <p:blipFill>
          <a:blip r:embed="rId2"/>
          <a:stretch>
            <a:fillRect/>
          </a:stretch>
        </p:blipFill>
        <p:spPr>
          <a:xfrm>
            <a:off x="477080" y="502426"/>
            <a:ext cx="5658677" cy="5720625"/>
          </a:xfrm>
          <a:prstGeom prst="rect">
            <a:avLst/>
          </a:prstGeom>
        </p:spPr>
      </p:pic>
      <p:sp>
        <p:nvSpPr>
          <p:cNvPr id="3" name="Rectangle 2">
            <a:extLst>
              <a:ext uri="{FF2B5EF4-FFF2-40B4-BE49-F238E27FC236}">
                <a16:creationId xmlns:a16="http://schemas.microsoft.com/office/drawing/2014/main" id="{5B230F71-0F87-4936-833A-E02F3C326C71}"/>
              </a:ext>
            </a:extLst>
          </p:cNvPr>
          <p:cNvSpPr/>
          <p:nvPr/>
        </p:nvSpPr>
        <p:spPr>
          <a:xfrm>
            <a:off x="6308035" y="212034"/>
            <a:ext cx="5671931" cy="63345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b="1" dirty="0">
                <a:solidFill>
                  <a:schemeClr val="bg1"/>
                </a:solidFill>
              </a:rPr>
              <a:t>Λευκό: </a:t>
            </a:r>
            <a:r>
              <a:rPr lang="el-GR" dirty="0">
                <a:solidFill>
                  <a:schemeClr val="tx1">
                    <a:lumMod val="85000"/>
                    <a:lumOff val="15000"/>
                  </a:schemeClr>
                </a:solidFill>
              </a:rPr>
              <a:t>Πληροφορίες που θα πρέπει να ειπωθούν και να αναζητηθούν </a:t>
            </a:r>
          </a:p>
          <a:p>
            <a:pPr algn="just"/>
            <a:endParaRPr lang="el-GR" dirty="0">
              <a:solidFill>
                <a:schemeClr val="tx1">
                  <a:lumMod val="85000"/>
                  <a:lumOff val="15000"/>
                </a:schemeClr>
              </a:solidFill>
            </a:endParaRPr>
          </a:p>
          <a:p>
            <a:r>
              <a:rPr lang="el-GR" b="1" dirty="0">
                <a:solidFill>
                  <a:srgbClr val="FF0000"/>
                </a:solidFill>
              </a:rPr>
              <a:t>Κόκκινο: </a:t>
            </a:r>
            <a:r>
              <a:rPr lang="el-GR" dirty="0">
                <a:solidFill>
                  <a:schemeClr val="tx1">
                    <a:lumMod val="85000"/>
                    <a:lumOff val="15000"/>
                  </a:schemeClr>
                </a:solidFill>
              </a:rPr>
              <a:t>Συναισθήματα και διαίσθηση. Μπορούμε να μοιραστούμε τους φόβους, τις επιθυμίες, το πάθος ή τα αρνητικά συναισθήματα</a:t>
            </a:r>
          </a:p>
          <a:p>
            <a:endParaRPr lang="el-GR" dirty="0">
              <a:solidFill>
                <a:schemeClr val="tx1">
                  <a:lumMod val="85000"/>
                  <a:lumOff val="15000"/>
                </a:schemeClr>
              </a:solidFill>
            </a:endParaRPr>
          </a:p>
          <a:p>
            <a:r>
              <a:rPr lang="el-GR" b="1" dirty="0">
                <a:solidFill>
                  <a:schemeClr val="tx1"/>
                </a:solidFill>
              </a:rPr>
              <a:t>Μαύρο</a:t>
            </a:r>
            <a:r>
              <a:rPr lang="el-GR" dirty="0">
                <a:solidFill>
                  <a:schemeClr val="tx1">
                    <a:lumMod val="85000"/>
                    <a:lumOff val="15000"/>
                  </a:schemeClr>
                </a:solidFill>
              </a:rPr>
              <a:t>: Κρίση-ο δικηγόρος του διαβόλου: Λόγοι</a:t>
            </a:r>
          </a:p>
          <a:p>
            <a:r>
              <a:rPr lang="el-GR" dirty="0">
                <a:solidFill>
                  <a:schemeClr val="tx1">
                    <a:lumMod val="85000"/>
                    <a:lumOff val="15000"/>
                  </a:schemeClr>
                </a:solidFill>
              </a:rPr>
              <a:t>για τους οποίους μια ιδέα μπορεί να μην δουλέψει. Προσπαθούμε να βρούμε τα αδύνατα σημεία και γενικά τι μπορεί να πάει λάθος.</a:t>
            </a:r>
          </a:p>
          <a:p>
            <a:endParaRPr lang="el-GR" dirty="0">
              <a:solidFill>
                <a:schemeClr val="tx1">
                  <a:lumMod val="85000"/>
                  <a:lumOff val="15000"/>
                </a:schemeClr>
              </a:solidFill>
            </a:endParaRPr>
          </a:p>
          <a:p>
            <a:pPr algn="just"/>
            <a:r>
              <a:rPr lang="el-GR" b="1" dirty="0">
                <a:solidFill>
                  <a:srgbClr val="00B050"/>
                </a:solidFill>
              </a:rPr>
              <a:t>Πράσινο:</a:t>
            </a:r>
            <a:r>
              <a:rPr lang="el-GR" dirty="0">
                <a:solidFill>
                  <a:schemeClr val="tx1">
                    <a:lumMod val="85000"/>
                    <a:lumOff val="15000"/>
                  </a:schemeClr>
                </a:solidFill>
              </a:rPr>
              <a:t> Δημιουργικότητα, εναλλακτικές λύσεις και νέες ιδέες </a:t>
            </a:r>
          </a:p>
          <a:p>
            <a:endParaRPr lang="el-GR" b="1" dirty="0">
              <a:solidFill>
                <a:srgbClr val="FFFF00"/>
              </a:solidFill>
            </a:endParaRPr>
          </a:p>
          <a:p>
            <a:r>
              <a:rPr lang="el-GR" b="1" dirty="0">
                <a:solidFill>
                  <a:srgbClr val="FFFF00"/>
                </a:solidFill>
              </a:rPr>
              <a:t>Κίτρινο: </a:t>
            </a:r>
            <a:r>
              <a:rPr lang="el-GR" dirty="0">
                <a:solidFill>
                  <a:schemeClr val="tx1">
                    <a:lumMod val="85000"/>
                    <a:lumOff val="15000"/>
                  </a:schemeClr>
                </a:solidFill>
              </a:rPr>
              <a:t>Καθαρότητα ή αισιοδοξία: Είναι οι λόγοι για τους οποίους η ιδέα μας ή το προϊόν μας μπορεί να δουλέψει.</a:t>
            </a:r>
          </a:p>
          <a:p>
            <a:endParaRPr lang="el-GR" dirty="0">
              <a:solidFill>
                <a:schemeClr val="tx1">
                  <a:lumMod val="85000"/>
                  <a:lumOff val="15000"/>
                </a:schemeClr>
              </a:solidFill>
            </a:endParaRPr>
          </a:p>
          <a:p>
            <a:r>
              <a:rPr lang="el-GR" b="1" dirty="0">
                <a:solidFill>
                  <a:srgbClr val="0070C0"/>
                </a:solidFill>
              </a:rPr>
              <a:t>Μπλε:</a:t>
            </a:r>
            <a:r>
              <a:rPr lang="el-GR" dirty="0">
                <a:solidFill>
                  <a:schemeClr val="tx1">
                    <a:lumMod val="85000"/>
                    <a:lumOff val="15000"/>
                  </a:schemeClr>
                </a:solidFill>
              </a:rPr>
              <a:t> Διαδικασία: Είναι ο μηχανισμός που ελέγχει ότι η διαδικασία των Έξι καπέλων έχει γίνει σεβαστή και ελέγχει τον τρόπο οργάνωσης της αρχική μας ιδέας. Βρίσκω τη χρυσή τομή</a:t>
            </a:r>
            <a:r>
              <a:rPr lang="el-GR" sz="1600" dirty="0">
                <a:solidFill>
                  <a:schemeClr val="tx1">
                    <a:lumMod val="85000"/>
                    <a:lumOff val="15000"/>
                  </a:schemeClr>
                </a:solidFill>
              </a:rPr>
              <a:t>.</a:t>
            </a:r>
          </a:p>
        </p:txBody>
      </p:sp>
    </p:spTree>
    <p:extLst>
      <p:ext uri="{BB962C8B-B14F-4D97-AF65-F5344CB8AC3E}">
        <p14:creationId xmlns:p14="http://schemas.microsoft.com/office/powerpoint/2010/main" val="1800736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613</TotalTime>
  <Words>2087</Words>
  <Application>Microsoft Office PowerPoint</Application>
  <PresentationFormat>Ευρεία οθόνη</PresentationFormat>
  <Paragraphs>166</Paragraphs>
  <Slides>31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31</vt:i4>
      </vt:variant>
    </vt:vector>
  </HeadingPairs>
  <TitlesOfParts>
    <vt:vector size="37" baseType="lpstr">
      <vt:lpstr>Calibri</vt:lpstr>
      <vt:lpstr>Tw Cen MT</vt:lpstr>
      <vt:lpstr>Tw Cen MT Condensed</vt:lpstr>
      <vt:lpstr>Wingdings</vt:lpstr>
      <vt:lpstr>Wingdings 3</vt:lpstr>
      <vt:lpstr>Integral</vt:lpstr>
      <vt:lpstr>ΚΡΙΤΙΚΗ ΣΚΕΨΗ ΚΑΙ ΔΗΜΙΟΥΡΓΙΚΟΤΗΤΑ ΣΤΟ ΣΧΟΛΕΙΟ</vt:lpstr>
      <vt:lpstr>ΕισαγωγΗ</vt:lpstr>
      <vt:lpstr>Ορισμοι για την κριτικη σκεψη</vt:lpstr>
      <vt:lpstr>Παρουσίαση του PowerPoint</vt:lpstr>
      <vt:lpstr>Κριτικη σκεψη (αναπαρασταση)</vt:lpstr>
      <vt:lpstr>ΕΞΙ ΒΗΜΑΤΑ ΓΙΑ ΠΟΙΟΤΙΚΗ ΚΡΙΤΙΚΗ ΣΚΕΨΗ</vt:lpstr>
      <vt:lpstr>Παραδειγμα κριτικησ σκεψης:  τα 6 καπελα σκεψησ του DE BONO </vt:lpstr>
      <vt:lpstr>Τα 6 καπέλα της σκέψης είναι μιa τεχνική, όταν θέλουμε να προσδιορίσουμε τις επιπτώσεις κάποιας απόφασης, φωτίζοντάς την από πολλές οπτικές γωνίες. Τη χρησιμοποιούμε, επίσης, όταν θέλουμε να ενθαρρύνουμε περαιτέρω σκέψη και προβληματισμό σε ένα θέμα ή όταν θέλουμε να εξετάσουμε πώς μπορεί να εφαρμοστεί μια ιδέα.</vt:lpstr>
      <vt:lpstr>Παρουσίαση του PowerPoint</vt:lpstr>
      <vt:lpstr>ΠΑΡΑΔεΙΓΜΑ (υλικο: Δανεζησ &amp; Παλλασ, 2018)</vt:lpstr>
      <vt:lpstr>Προσεγγιση του προβληματοσ (1)</vt:lpstr>
      <vt:lpstr>…Συνεχεια</vt:lpstr>
      <vt:lpstr>Παρουσίαση του PowerPoint</vt:lpstr>
      <vt:lpstr>Παρουσίαση του PowerPoint</vt:lpstr>
      <vt:lpstr>Μερικεσ ΚαλΕΣ πρακτικεσ για την καλλιεργια της κριτικησ σκεψησ</vt:lpstr>
      <vt:lpstr>Ορισμοι για τη Δημιουργικοτητα</vt:lpstr>
      <vt:lpstr>…συνεχεια</vt:lpstr>
      <vt:lpstr>Τα 5 σταδια της δημιουργικοτητασ</vt:lpstr>
      <vt:lpstr>Παρουσίαση του PowerPoint</vt:lpstr>
      <vt:lpstr>Τεχνικεσ για την αναπτυξη της δημιουργικησ σκεψησ</vt:lpstr>
      <vt:lpstr>Τεχνικεσ για την αναπτυξη της δημιουργικησ σκεψησ (2)</vt:lpstr>
      <vt:lpstr>Παρουσίαση του PowerPoint</vt:lpstr>
      <vt:lpstr>Δραστηριοτητα Δημιουργικησ σκεψησ </vt:lpstr>
      <vt:lpstr>ΕΦΗΜΕΡΙΔΑ</vt:lpstr>
      <vt:lpstr>Τα Κομικσ στη διδασκαλια</vt:lpstr>
      <vt:lpstr>Τα κομικσ ως ιστοριες δρασησ</vt:lpstr>
      <vt:lpstr>Κριτικη και δημιουργικη σκεψη</vt:lpstr>
      <vt:lpstr>Προβλημα</vt:lpstr>
      <vt:lpstr>Παρουσίαση του PowerPoint</vt:lpstr>
      <vt:lpstr>Παρουσίαση του PowerPoint</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Συνεργασια σχολειου-οικογενειασ 11η εβδ</dc:title>
  <dc:creator>user</dc:creator>
  <cp:lastModifiedBy>lstamp</cp:lastModifiedBy>
  <cp:revision>151</cp:revision>
  <dcterms:created xsi:type="dcterms:W3CDTF">2019-10-27T08:59:08Z</dcterms:created>
  <dcterms:modified xsi:type="dcterms:W3CDTF">2025-05-27T08:23:04Z</dcterms:modified>
</cp:coreProperties>
</file>