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70" r:id="rId6"/>
    <p:sldId id="271" r:id="rId7"/>
    <p:sldId id="269" r:id="rId8"/>
    <p:sldId id="275" r:id="rId9"/>
    <p:sldId id="273" r:id="rId10"/>
    <p:sldId id="258" r:id="rId11"/>
    <p:sldId id="260" r:id="rId12"/>
    <p:sldId id="278" r:id="rId13"/>
    <p:sldId id="268" r:id="rId14"/>
    <p:sldId id="280" r:id="rId15"/>
    <p:sldId id="279" r:id="rId16"/>
    <p:sldId id="272" r:id="rId17"/>
    <p:sldId id="276"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F2"/>
    <a:srgbClr val="FFF7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1991BB77-81AA-445B-A5F2-840DC616DCD9}" type="datetimeFigureOut">
              <a:rPr lang="el-GR" smtClean="0"/>
              <a:pPr/>
              <a:t>10/4/2024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826C07B-8A53-4497-B71E-6A46D81B2D00}" type="slidenum">
              <a:rPr lang="el-GR" smtClean="0"/>
              <a:pPr/>
              <a:t>‹#›</a:t>
            </a:fld>
            <a:endParaRPr lang="el-GR"/>
          </a:p>
        </p:txBody>
      </p:sp>
    </p:spTree>
    <p:extLst>
      <p:ext uri="{BB962C8B-B14F-4D97-AF65-F5344CB8AC3E}">
        <p14:creationId xmlns:p14="http://schemas.microsoft.com/office/powerpoint/2010/main" val="392198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991BB77-81AA-445B-A5F2-840DC616DCD9}" type="datetimeFigureOut">
              <a:rPr lang="el-GR" smtClean="0"/>
              <a:pPr/>
              <a:t>10/4/2024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826C07B-8A53-4497-B71E-6A46D81B2D00}" type="slidenum">
              <a:rPr lang="el-GR" smtClean="0"/>
              <a:pPr/>
              <a:t>‹#›</a:t>
            </a:fld>
            <a:endParaRPr lang="el-GR"/>
          </a:p>
        </p:txBody>
      </p:sp>
    </p:spTree>
    <p:extLst>
      <p:ext uri="{BB962C8B-B14F-4D97-AF65-F5344CB8AC3E}">
        <p14:creationId xmlns:p14="http://schemas.microsoft.com/office/powerpoint/2010/main" val="413029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991BB77-81AA-445B-A5F2-840DC616DCD9}" type="datetimeFigureOut">
              <a:rPr lang="el-GR" smtClean="0"/>
              <a:pPr/>
              <a:t>10/4/2024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826C07B-8A53-4497-B71E-6A46D81B2D00}" type="slidenum">
              <a:rPr lang="el-GR" smtClean="0"/>
              <a:pPr/>
              <a:t>‹#›</a:t>
            </a:fld>
            <a:endParaRPr lang="el-GR"/>
          </a:p>
        </p:txBody>
      </p:sp>
    </p:spTree>
    <p:extLst>
      <p:ext uri="{BB962C8B-B14F-4D97-AF65-F5344CB8AC3E}">
        <p14:creationId xmlns:p14="http://schemas.microsoft.com/office/powerpoint/2010/main" val="200943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991BB77-81AA-445B-A5F2-840DC616DCD9}" type="datetimeFigureOut">
              <a:rPr lang="el-GR" smtClean="0"/>
              <a:pPr/>
              <a:t>10/4/2024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826C07B-8A53-4497-B71E-6A46D81B2D00}" type="slidenum">
              <a:rPr lang="el-GR" smtClean="0"/>
              <a:pPr/>
              <a:t>‹#›</a:t>
            </a:fld>
            <a:endParaRPr lang="el-GR"/>
          </a:p>
        </p:txBody>
      </p:sp>
    </p:spTree>
    <p:extLst>
      <p:ext uri="{BB962C8B-B14F-4D97-AF65-F5344CB8AC3E}">
        <p14:creationId xmlns:p14="http://schemas.microsoft.com/office/powerpoint/2010/main" val="41037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1991BB77-81AA-445B-A5F2-840DC616DCD9}" type="datetimeFigureOut">
              <a:rPr lang="el-GR" smtClean="0"/>
              <a:pPr/>
              <a:t>10/4/2024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826C07B-8A53-4497-B71E-6A46D81B2D00}" type="slidenum">
              <a:rPr lang="el-GR" smtClean="0"/>
              <a:pPr/>
              <a:t>‹#›</a:t>
            </a:fld>
            <a:endParaRPr lang="el-GR"/>
          </a:p>
        </p:txBody>
      </p:sp>
    </p:spTree>
    <p:extLst>
      <p:ext uri="{BB962C8B-B14F-4D97-AF65-F5344CB8AC3E}">
        <p14:creationId xmlns:p14="http://schemas.microsoft.com/office/powerpoint/2010/main" val="270904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1991BB77-81AA-445B-A5F2-840DC616DCD9}" type="datetimeFigureOut">
              <a:rPr lang="el-GR" smtClean="0"/>
              <a:pPr/>
              <a:t>10/4/2024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826C07B-8A53-4497-B71E-6A46D81B2D00}" type="slidenum">
              <a:rPr lang="el-GR" smtClean="0"/>
              <a:pPr/>
              <a:t>‹#›</a:t>
            </a:fld>
            <a:endParaRPr lang="el-GR"/>
          </a:p>
        </p:txBody>
      </p:sp>
    </p:spTree>
    <p:extLst>
      <p:ext uri="{BB962C8B-B14F-4D97-AF65-F5344CB8AC3E}">
        <p14:creationId xmlns:p14="http://schemas.microsoft.com/office/powerpoint/2010/main" val="2399294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1991BB77-81AA-445B-A5F2-840DC616DCD9}" type="datetimeFigureOut">
              <a:rPr lang="el-GR" smtClean="0"/>
              <a:pPr/>
              <a:t>10/4/2024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826C07B-8A53-4497-B71E-6A46D81B2D00}" type="slidenum">
              <a:rPr lang="el-GR" smtClean="0"/>
              <a:pPr/>
              <a:t>‹#›</a:t>
            </a:fld>
            <a:endParaRPr lang="el-GR"/>
          </a:p>
        </p:txBody>
      </p:sp>
    </p:spTree>
    <p:extLst>
      <p:ext uri="{BB962C8B-B14F-4D97-AF65-F5344CB8AC3E}">
        <p14:creationId xmlns:p14="http://schemas.microsoft.com/office/powerpoint/2010/main" val="387490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1991BB77-81AA-445B-A5F2-840DC616DCD9}" type="datetimeFigureOut">
              <a:rPr lang="el-GR" smtClean="0"/>
              <a:pPr/>
              <a:t>10/4/2024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826C07B-8A53-4497-B71E-6A46D81B2D00}" type="slidenum">
              <a:rPr lang="el-GR" smtClean="0"/>
              <a:pPr/>
              <a:t>‹#›</a:t>
            </a:fld>
            <a:endParaRPr lang="el-GR"/>
          </a:p>
        </p:txBody>
      </p:sp>
    </p:spTree>
    <p:extLst>
      <p:ext uri="{BB962C8B-B14F-4D97-AF65-F5344CB8AC3E}">
        <p14:creationId xmlns:p14="http://schemas.microsoft.com/office/powerpoint/2010/main" val="13132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991BB77-81AA-445B-A5F2-840DC616DCD9}" type="datetimeFigureOut">
              <a:rPr lang="el-GR" smtClean="0"/>
              <a:pPr/>
              <a:t>10/4/2024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826C07B-8A53-4497-B71E-6A46D81B2D00}" type="slidenum">
              <a:rPr lang="el-GR" smtClean="0"/>
              <a:pPr/>
              <a:t>‹#›</a:t>
            </a:fld>
            <a:endParaRPr lang="el-GR"/>
          </a:p>
        </p:txBody>
      </p:sp>
    </p:spTree>
    <p:extLst>
      <p:ext uri="{BB962C8B-B14F-4D97-AF65-F5344CB8AC3E}">
        <p14:creationId xmlns:p14="http://schemas.microsoft.com/office/powerpoint/2010/main" val="320793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1991BB77-81AA-445B-A5F2-840DC616DCD9}" type="datetimeFigureOut">
              <a:rPr lang="el-GR" smtClean="0"/>
              <a:pPr/>
              <a:t>10/4/2024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826C07B-8A53-4497-B71E-6A46D81B2D00}" type="slidenum">
              <a:rPr lang="el-GR" smtClean="0"/>
              <a:pPr/>
              <a:t>‹#›</a:t>
            </a:fld>
            <a:endParaRPr lang="el-GR"/>
          </a:p>
        </p:txBody>
      </p:sp>
    </p:spTree>
    <p:extLst>
      <p:ext uri="{BB962C8B-B14F-4D97-AF65-F5344CB8AC3E}">
        <p14:creationId xmlns:p14="http://schemas.microsoft.com/office/powerpoint/2010/main" val="95274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1991BB77-81AA-445B-A5F2-840DC616DCD9}" type="datetimeFigureOut">
              <a:rPr lang="el-GR" smtClean="0"/>
              <a:pPr/>
              <a:t>10/4/2024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826C07B-8A53-4497-B71E-6A46D81B2D00}" type="slidenum">
              <a:rPr lang="el-GR" smtClean="0"/>
              <a:pPr/>
              <a:t>‹#›</a:t>
            </a:fld>
            <a:endParaRPr lang="el-GR"/>
          </a:p>
        </p:txBody>
      </p:sp>
    </p:spTree>
    <p:extLst>
      <p:ext uri="{BB962C8B-B14F-4D97-AF65-F5344CB8AC3E}">
        <p14:creationId xmlns:p14="http://schemas.microsoft.com/office/powerpoint/2010/main" val="340947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1BB77-81AA-445B-A5F2-840DC616DCD9}" type="datetimeFigureOut">
              <a:rPr lang="el-GR" smtClean="0"/>
              <a:pPr/>
              <a:t>10/4/2024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6C07B-8A53-4497-B71E-6A46D81B2D00}" type="slidenum">
              <a:rPr lang="el-GR" smtClean="0"/>
              <a:pPr/>
              <a:t>‹#›</a:t>
            </a:fld>
            <a:endParaRPr lang="el-GR"/>
          </a:p>
        </p:txBody>
      </p:sp>
    </p:spTree>
    <p:extLst>
      <p:ext uri="{BB962C8B-B14F-4D97-AF65-F5344CB8AC3E}">
        <p14:creationId xmlns:p14="http://schemas.microsoft.com/office/powerpoint/2010/main" val="1943665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89D8551-8BE6-E152-8E42-A339169700CB}"/>
              </a:ext>
            </a:extLst>
          </p:cNvPr>
          <p:cNvSpPr>
            <a:spLocks noGrp="1"/>
          </p:cNvSpPr>
          <p:nvPr>
            <p:ph idx="1"/>
          </p:nvPr>
        </p:nvSpPr>
        <p:spPr>
          <a:xfrm>
            <a:off x="683568" y="1772816"/>
            <a:ext cx="8229600" cy="1656184"/>
          </a:xfrm>
          <a:solidFill>
            <a:schemeClr val="accent5">
              <a:lumMod val="40000"/>
              <a:lumOff val="60000"/>
            </a:schemeClr>
          </a:solidFill>
        </p:spPr>
        <p:txBody>
          <a:bodyPr>
            <a:normAutofit fontScale="85000" lnSpcReduction="20000"/>
          </a:bodyPr>
          <a:lstStyle/>
          <a:p>
            <a:pPr marL="0" indent="0" algn="ctr">
              <a:buNone/>
            </a:pPr>
            <a:r>
              <a:rPr lang="el-GR" dirty="0">
                <a:highlight>
                  <a:srgbClr val="00FFFF"/>
                </a:highlight>
              </a:rPr>
              <a:t>Μεθοδολογία έρευνας</a:t>
            </a:r>
          </a:p>
          <a:p>
            <a:pPr marL="0" indent="0" algn="ctr">
              <a:buNone/>
            </a:pPr>
            <a:endParaRPr lang="el-GR" dirty="0">
              <a:highlight>
                <a:srgbClr val="00FFFF"/>
              </a:highlight>
            </a:endParaRPr>
          </a:p>
          <a:p>
            <a:pPr marL="0" indent="0" algn="ctr">
              <a:buNone/>
            </a:pPr>
            <a:r>
              <a:rPr lang="el-GR" b="1" dirty="0"/>
              <a:t>Ερευνητικό πρόβλημα, ερευνητικά ερωτήματα και υποθέσεις</a:t>
            </a:r>
          </a:p>
          <a:p>
            <a:pPr marL="0" indent="0" algn="ctr">
              <a:buNone/>
            </a:pPr>
            <a:endParaRPr lang="el-GR" b="1" dirty="0"/>
          </a:p>
          <a:p>
            <a:endParaRPr lang="el-GR" dirty="0"/>
          </a:p>
        </p:txBody>
      </p:sp>
      <p:sp>
        <p:nvSpPr>
          <p:cNvPr id="4" name="Θέση περιεχομένου 2">
            <a:extLst>
              <a:ext uri="{FF2B5EF4-FFF2-40B4-BE49-F238E27FC236}">
                <a16:creationId xmlns:a16="http://schemas.microsoft.com/office/drawing/2014/main" id="{9B0ACBEC-9329-4C91-4DBE-84AB5CE8F1B2}"/>
              </a:ext>
            </a:extLst>
          </p:cNvPr>
          <p:cNvSpPr txBox="1">
            <a:spLocks/>
          </p:cNvSpPr>
          <p:nvPr/>
        </p:nvSpPr>
        <p:spPr>
          <a:xfrm>
            <a:off x="683568" y="3933056"/>
            <a:ext cx="8229600" cy="1152128"/>
          </a:xfrm>
          <a:prstGeom prst="rect">
            <a:avLst/>
          </a:prstGeom>
          <a:solidFill>
            <a:schemeClr val="accent4">
              <a:lumMod val="60000"/>
              <a:lumOff val="4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dirty="0"/>
              <a:t>Λία </a:t>
            </a:r>
            <a:r>
              <a:rPr lang="el-GR" dirty="0" err="1"/>
              <a:t>Σταμπολτζή</a:t>
            </a:r>
            <a:r>
              <a:rPr lang="el-GR" dirty="0"/>
              <a:t>, Ε.ΔΙ.Π </a:t>
            </a:r>
          </a:p>
        </p:txBody>
      </p:sp>
    </p:spTree>
    <p:extLst>
      <p:ext uri="{BB962C8B-B14F-4D97-AF65-F5344CB8AC3E}">
        <p14:creationId xmlns:p14="http://schemas.microsoft.com/office/powerpoint/2010/main" val="207093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Διατύπωση υποθέσεων</a:t>
            </a:r>
          </a:p>
        </p:txBody>
      </p:sp>
      <p:sp>
        <p:nvSpPr>
          <p:cNvPr id="3" name="Θέση περιεχομένου 2"/>
          <p:cNvSpPr>
            <a:spLocks noGrp="1"/>
          </p:cNvSpPr>
          <p:nvPr>
            <p:ph idx="1"/>
          </p:nvPr>
        </p:nvSpPr>
        <p:spPr/>
        <p:txBody>
          <a:bodyPr>
            <a:normAutofit fontScale="85000" lnSpcReduction="10000"/>
          </a:bodyPr>
          <a:lstStyle/>
          <a:p>
            <a:r>
              <a:rPr lang="el-GR" dirty="0"/>
              <a:t>Οι υποθέσεις συνήθως είναι τρεις έως επτά, χωρίς να απαγορεύονται αποκλίσεις από αυτό το εύρος. </a:t>
            </a:r>
            <a:endParaRPr lang="en-US" dirty="0"/>
          </a:p>
          <a:p>
            <a:r>
              <a:rPr lang="el-GR" dirty="0"/>
              <a:t>Τις διατυπώνουμε συνήθως με τρόπο καταφατικό. </a:t>
            </a:r>
            <a:endParaRPr lang="en-US" dirty="0"/>
          </a:p>
          <a:p>
            <a:r>
              <a:rPr lang="el-GR" dirty="0"/>
              <a:t>Στο τέλος της εργασίας μας θα συμπεράνουμε αν οι υποθέσεις επαληθεύονται ή όχι.</a:t>
            </a:r>
            <a:endParaRPr lang="en-US" dirty="0"/>
          </a:p>
          <a:p>
            <a:r>
              <a:rPr lang="el-GR" dirty="0"/>
              <a:t>Οι </a:t>
            </a:r>
            <a:r>
              <a:rPr lang="el-GR" dirty="0">
                <a:highlight>
                  <a:srgbClr val="00FFFF"/>
                </a:highlight>
              </a:rPr>
              <a:t>υποθέσεις</a:t>
            </a:r>
            <a:r>
              <a:rPr lang="el-GR" dirty="0"/>
              <a:t> σχετίζονται άμεσα με τη βιβλιογραφία που έχει παρατεθεί και </a:t>
            </a:r>
            <a:r>
              <a:rPr lang="el-GR" dirty="0">
                <a:highlight>
                  <a:srgbClr val="00FFFF"/>
                </a:highlight>
              </a:rPr>
              <a:t>αποτελούν ερωτήματα</a:t>
            </a:r>
            <a:r>
              <a:rPr lang="el-GR" dirty="0"/>
              <a:t> που πηγάζουν από αυτή και πάντα σε σχέση με την εφαρμογή της συγκεκριμένης έρευνας. </a:t>
            </a:r>
          </a:p>
          <a:p>
            <a:endParaRPr lang="el-GR" dirty="0"/>
          </a:p>
        </p:txBody>
      </p:sp>
    </p:spTree>
    <p:extLst>
      <p:ext uri="{BB962C8B-B14F-4D97-AF65-F5344CB8AC3E}">
        <p14:creationId xmlns:p14="http://schemas.microsoft.com/office/powerpoint/2010/main" val="283833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υποθέσεων</a:t>
            </a:r>
          </a:p>
        </p:txBody>
      </p:sp>
      <p:sp>
        <p:nvSpPr>
          <p:cNvPr id="3" name="Θέση περιεχομένου 2"/>
          <p:cNvSpPr>
            <a:spLocks noGrp="1"/>
          </p:cNvSpPr>
          <p:nvPr>
            <p:ph idx="1"/>
          </p:nvPr>
        </p:nvSpPr>
        <p:spPr>
          <a:solidFill>
            <a:schemeClr val="bg2">
              <a:lumMod val="90000"/>
            </a:schemeClr>
          </a:solidFill>
        </p:spPr>
        <p:txBody>
          <a:bodyPr>
            <a:normAutofit lnSpcReduction="10000"/>
          </a:bodyPr>
          <a:lstStyle/>
          <a:p>
            <a:r>
              <a:rPr lang="el-GR" dirty="0"/>
              <a:t>Υπόθεση 1η: Οι φοιτητές που προσέρχονται στις παραδόσεις γράφουν καλύτερα στις εξετάσεις των μαθημάτων.</a:t>
            </a:r>
          </a:p>
          <a:p>
            <a:r>
              <a:rPr lang="el-GR" dirty="0"/>
              <a:t>Υπόθεση 2η: Η χρήση συμπληρωμάτων διατροφής καθημερινά ενισχύει την άμυνα του οργανισμού.</a:t>
            </a:r>
          </a:p>
          <a:p>
            <a:r>
              <a:rPr lang="el-GR" dirty="0"/>
              <a:t>Υπόθεση 3</a:t>
            </a:r>
            <a:r>
              <a:rPr lang="el-GR" baseline="30000" dirty="0"/>
              <a:t>η</a:t>
            </a:r>
            <a:r>
              <a:rPr lang="el-GR" dirty="0"/>
              <a:t>: Τα αγόρια σημειώνουν καλύτερες επιδόσεις στα μαθηματικά</a:t>
            </a:r>
            <a:r>
              <a:rPr lang="en-US" dirty="0"/>
              <a:t> </a:t>
            </a:r>
            <a:r>
              <a:rPr lang="el-GR" dirty="0"/>
              <a:t>(από τα κορίτσια).</a:t>
            </a:r>
          </a:p>
        </p:txBody>
      </p:sp>
    </p:spTree>
    <p:extLst>
      <p:ext uri="{BB962C8B-B14F-4D97-AF65-F5344CB8AC3E}">
        <p14:creationId xmlns:p14="http://schemas.microsoft.com/office/powerpoint/2010/main" val="4112387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BD986E1-C520-7806-2498-E48540D2B641}"/>
              </a:ext>
            </a:extLst>
          </p:cNvPr>
          <p:cNvSpPr>
            <a:spLocks noGrp="1"/>
          </p:cNvSpPr>
          <p:nvPr>
            <p:ph idx="1"/>
          </p:nvPr>
        </p:nvSpPr>
        <p:spPr>
          <a:xfrm>
            <a:off x="457200" y="2276872"/>
            <a:ext cx="8229600" cy="4425355"/>
          </a:xfrm>
        </p:spPr>
        <p:txBody>
          <a:bodyPr>
            <a:noAutofit/>
          </a:bodyPr>
          <a:lstStyle/>
          <a:p>
            <a:r>
              <a:rPr lang="el-GR" sz="2000" dirty="0"/>
              <a:t>Ο σκοπός μας στην παρούσα μελέτη ήταν να εξετάσουμε σε ένα δείγμα ελληνόφωνων μαθητών του νηπιαγωγείου τη φύση της σχέσης μεταξύ της μορφολογικής επίγνωσης και του λεξιλογίου. Ειδικότερα, λαμβάνοντας υπόψη τα ευρήματα των ερευνών στην κινεζική και κορεατική γλώσσα με παιδιά προσχολικής και πρώτης σχολικής ηλικίας (</a:t>
            </a:r>
            <a:r>
              <a:rPr lang="el-GR" sz="2000" dirty="0" err="1"/>
              <a:t>Cheng</a:t>
            </a:r>
            <a:r>
              <a:rPr lang="el-GR" sz="2000" dirty="0"/>
              <a:t> </a:t>
            </a:r>
            <a:r>
              <a:rPr lang="el-GR" sz="2000" dirty="0" err="1"/>
              <a:t>et</a:t>
            </a:r>
            <a:r>
              <a:rPr lang="el-GR" sz="2000" dirty="0"/>
              <a:t> </a:t>
            </a:r>
            <a:r>
              <a:rPr lang="el-GR" sz="2000" dirty="0" err="1"/>
              <a:t>al</a:t>
            </a:r>
            <a:r>
              <a:rPr lang="el-GR" sz="2000" dirty="0"/>
              <a:t>., 2015· </a:t>
            </a:r>
            <a:r>
              <a:rPr lang="el-GR" sz="2000" dirty="0" err="1"/>
              <a:t>McBride-Chang</a:t>
            </a:r>
            <a:r>
              <a:rPr lang="el-GR" sz="2000" dirty="0"/>
              <a:t> </a:t>
            </a:r>
            <a:r>
              <a:rPr lang="el-GR" sz="2000" dirty="0" err="1"/>
              <a:t>et</a:t>
            </a:r>
            <a:r>
              <a:rPr lang="el-GR" sz="2000" dirty="0"/>
              <a:t> </a:t>
            </a:r>
            <a:r>
              <a:rPr lang="el-GR" sz="2000" dirty="0" err="1"/>
              <a:t>al</a:t>
            </a:r>
            <a:r>
              <a:rPr lang="el-GR" sz="2000" dirty="0"/>
              <a:t>., 2008) επιδιώξαμε να εξετάσουμε αν η σχέση αυτή είναι αμφίδρομη. </a:t>
            </a:r>
          </a:p>
          <a:p>
            <a:endParaRPr lang="el-GR" sz="2000" dirty="0"/>
          </a:p>
          <a:p>
            <a:r>
              <a:rPr lang="el-GR" sz="2000" dirty="0">
                <a:highlight>
                  <a:srgbClr val="FFF7FD"/>
                </a:highlight>
              </a:rPr>
              <a:t>Οι υποθέσεις που διατυπώθηκαν ήταν:</a:t>
            </a:r>
          </a:p>
          <a:p>
            <a:pPr marL="0" indent="0">
              <a:buNone/>
            </a:pPr>
            <a:r>
              <a:rPr lang="el-GR" sz="2000" dirty="0">
                <a:highlight>
                  <a:srgbClr val="FFF7FD"/>
                </a:highlight>
              </a:rPr>
              <a:t>(1) Οι επιμέρους όψεις της μορφολογικής επίγνωσης θα προβλέπουν το </a:t>
            </a:r>
            <a:r>
              <a:rPr lang="el-GR" sz="2000" dirty="0" err="1">
                <a:highlight>
                  <a:srgbClr val="FFF7FD"/>
                </a:highlight>
              </a:rPr>
              <a:t>προσληπτικό</a:t>
            </a:r>
            <a:r>
              <a:rPr lang="el-GR" sz="2000" dirty="0">
                <a:highlight>
                  <a:srgbClr val="FFF7FD"/>
                </a:highlight>
              </a:rPr>
              <a:t> και το εκφραστικό λεξιλόγιο.</a:t>
            </a:r>
          </a:p>
          <a:p>
            <a:pPr marL="0" indent="0">
              <a:buNone/>
            </a:pPr>
            <a:r>
              <a:rPr lang="el-GR" sz="2000" dirty="0">
                <a:highlight>
                  <a:srgbClr val="FFF7FD"/>
                </a:highlight>
              </a:rPr>
              <a:t>(2) Το </a:t>
            </a:r>
            <a:r>
              <a:rPr lang="el-GR" sz="2000" dirty="0" err="1">
                <a:highlight>
                  <a:srgbClr val="FFF7FD"/>
                </a:highlight>
              </a:rPr>
              <a:t>προσληπτικό</a:t>
            </a:r>
            <a:r>
              <a:rPr lang="el-GR" sz="2000" dirty="0">
                <a:highlight>
                  <a:srgbClr val="FFF7FD"/>
                </a:highlight>
              </a:rPr>
              <a:t> και το εκφραστικό λεξιλόγιο θα προβλέπουν καθεμία από τις επιμέρους όψεις της μορφολογικής επίγνωσης</a:t>
            </a:r>
          </a:p>
        </p:txBody>
      </p:sp>
      <p:pic>
        <p:nvPicPr>
          <p:cNvPr id="5" name="Εικόνα 4">
            <a:extLst>
              <a:ext uri="{FF2B5EF4-FFF2-40B4-BE49-F238E27FC236}">
                <a16:creationId xmlns:a16="http://schemas.microsoft.com/office/drawing/2014/main" id="{591A8F43-0B5B-ABBF-4230-95E5923DFDC1}"/>
              </a:ext>
            </a:extLst>
          </p:cNvPr>
          <p:cNvPicPr>
            <a:picLocks noChangeAspect="1"/>
          </p:cNvPicPr>
          <p:nvPr/>
        </p:nvPicPr>
        <p:blipFill rotWithShape="1">
          <a:blip r:embed="rId2"/>
          <a:srcRect l="24013" t="30400" r="26375" b="59800"/>
          <a:stretch/>
        </p:blipFill>
        <p:spPr>
          <a:xfrm>
            <a:off x="457200" y="155773"/>
            <a:ext cx="6120680" cy="1152128"/>
          </a:xfrm>
          <a:prstGeom prst="rect">
            <a:avLst/>
          </a:prstGeom>
        </p:spPr>
      </p:pic>
      <p:sp>
        <p:nvSpPr>
          <p:cNvPr id="6" name="Ορθογώνιο 5">
            <a:extLst>
              <a:ext uri="{FF2B5EF4-FFF2-40B4-BE49-F238E27FC236}">
                <a16:creationId xmlns:a16="http://schemas.microsoft.com/office/drawing/2014/main" id="{65B68B0D-57A7-7559-4C60-0BDC7AB13887}"/>
              </a:ext>
            </a:extLst>
          </p:cNvPr>
          <p:cNvSpPr/>
          <p:nvPr/>
        </p:nvSpPr>
        <p:spPr>
          <a:xfrm>
            <a:off x="1619672" y="1314671"/>
            <a:ext cx="7272808" cy="6480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t>Μορφολογική επίγνωση και λεξιλόγιο: η εξέταση της μεταξύ τους</a:t>
            </a:r>
          </a:p>
          <a:p>
            <a:pPr algn="ctr"/>
            <a:r>
              <a:rPr lang="el-GR"/>
              <a:t>σχέσης στο νηπιαγωγείο</a:t>
            </a:r>
            <a:endParaRPr lang="el-GR" dirty="0"/>
          </a:p>
        </p:txBody>
      </p:sp>
    </p:spTree>
    <p:extLst>
      <p:ext uri="{BB962C8B-B14F-4D97-AF65-F5344CB8AC3E}">
        <p14:creationId xmlns:p14="http://schemas.microsoft.com/office/powerpoint/2010/main" val="328859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60AF7DF2-F76F-5F6A-6974-23F46AE0E0AB}"/>
              </a:ext>
            </a:extLst>
          </p:cNvPr>
          <p:cNvSpPr/>
          <p:nvPr/>
        </p:nvSpPr>
        <p:spPr>
          <a:xfrm>
            <a:off x="169783" y="139837"/>
            <a:ext cx="6768752"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600" dirty="0"/>
              <a:t>Κακούρης Β. &amp; </a:t>
            </a:r>
            <a:r>
              <a:rPr lang="el-GR" sz="1600" dirty="0" err="1"/>
              <a:t>Κάμτσιος</a:t>
            </a:r>
            <a:r>
              <a:rPr lang="el-GR" sz="1600" dirty="0"/>
              <a:t>, Σ. (2024). Η επίδραση των βίαιων ηλεκτρονικών παιχνιδιών στα επίπεδα της κατάθλιψης, του θυμού και της επιθετικότητας στην ύστερη εφηβεία. </a:t>
            </a:r>
            <a:r>
              <a:rPr lang="el-GR" sz="1600" i="1" dirty="0"/>
              <a:t>Ψυχολογία, 29 </a:t>
            </a:r>
            <a:r>
              <a:rPr lang="el-GR" sz="1600" dirty="0"/>
              <a:t>(1), 42-70.</a:t>
            </a:r>
          </a:p>
        </p:txBody>
      </p:sp>
      <p:sp>
        <p:nvSpPr>
          <p:cNvPr id="5" name="Φυσαλίδα ομιλίας: Έλλειψη 4">
            <a:extLst>
              <a:ext uri="{FF2B5EF4-FFF2-40B4-BE49-F238E27FC236}">
                <a16:creationId xmlns:a16="http://schemas.microsoft.com/office/drawing/2014/main" id="{F0ECAFEA-0D53-3EDA-DA3E-69B27CC18BF4}"/>
              </a:ext>
            </a:extLst>
          </p:cNvPr>
          <p:cNvSpPr/>
          <p:nvPr/>
        </p:nvSpPr>
        <p:spPr>
          <a:xfrm>
            <a:off x="7018606" y="1492202"/>
            <a:ext cx="2232248" cy="1296144"/>
          </a:xfrm>
          <a:prstGeom prst="wedgeEllipse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Μπορείτε να διακρίνεται τον σκοπό της έρευνας;</a:t>
            </a:r>
          </a:p>
        </p:txBody>
      </p:sp>
      <p:sp>
        <p:nvSpPr>
          <p:cNvPr id="6" name="Φυσαλίδα ομιλίας: Έλλειψη 5">
            <a:extLst>
              <a:ext uri="{FF2B5EF4-FFF2-40B4-BE49-F238E27FC236}">
                <a16:creationId xmlns:a16="http://schemas.microsoft.com/office/drawing/2014/main" id="{83280CE9-1E3F-D59E-94FD-7C686B0F2B50}"/>
              </a:ext>
            </a:extLst>
          </p:cNvPr>
          <p:cNvSpPr/>
          <p:nvPr/>
        </p:nvSpPr>
        <p:spPr>
          <a:xfrm>
            <a:off x="7020882" y="3328584"/>
            <a:ext cx="2232248" cy="1842903"/>
          </a:xfrm>
          <a:prstGeom prst="wedgeEllipse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l-GR" dirty="0"/>
              <a:t>Υπάρχουν ερευνητικά ερωτήματα ή ερευνητικές υποθέσεις στο παρόν άρθρο;</a:t>
            </a:r>
          </a:p>
        </p:txBody>
      </p:sp>
      <p:sp>
        <p:nvSpPr>
          <p:cNvPr id="7" name="Ορθογώνιο: Στρογγύλεμα γωνιών 6">
            <a:extLst>
              <a:ext uri="{FF2B5EF4-FFF2-40B4-BE49-F238E27FC236}">
                <a16:creationId xmlns:a16="http://schemas.microsoft.com/office/drawing/2014/main" id="{6A560E5D-676E-3E94-6CC7-390C93CCB215}"/>
              </a:ext>
            </a:extLst>
          </p:cNvPr>
          <p:cNvSpPr/>
          <p:nvPr/>
        </p:nvSpPr>
        <p:spPr>
          <a:xfrm>
            <a:off x="7110072" y="5733256"/>
            <a:ext cx="2140782" cy="864096"/>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Ποια μέθοδος έρευνας ακολουθείται;</a:t>
            </a:r>
          </a:p>
        </p:txBody>
      </p:sp>
      <p:sp>
        <p:nvSpPr>
          <p:cNvPr id="2" name="Ορθογώνιο 1">
            <a:extLst>
              <a:ext uri="{FF2B5EF4-FFF2-40B4-BE49-F238E27FC236}">
                <a16:creationId xmlns:a16="http://schemas.microsoft.com/office/drawing/2014/main" id="{91A0CC24-0413-B084-C449-0B299300D343}"/>
              </a:ext>
            </a:extLst>
          </p:cNvPr>
          <p:cNvSpPr/>
          <p:nvPr/>
        </p:nvSpPr>
        <p:spPr>
          <a:xfrm>
            <a:off x="304070" y="1268760"/>
            <a:ext cx="6500178" cy="100811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a:t>Η παρούσα έρευνα στοχεύει στην </a:t>
            </a:r>
            <a:r>
              <a:rPr lang="el-GR" dirty="0" err="1"/>
              <a:t>ημι</a:t>
            </a:r>
            <a:r>
              <a:rPr lang="el-GR" dirty="0"/>
              <a:t>-πειραματική διερεύνηση της επίδρασης των βίαιων ηλεκτρονικών παιχνιδιών στην κατάθλιψη, τον θυμό</a:t>
            </a:r>
            <a:r>
              <a:rPr lang="en-US" dirty="0"/>
              <a:t> </a:t>
            </a:r>
            <a:r>
              <a:rPr lang="el-GR" dirty="0"/>
              <a:t>και την επιθετικότητα στην ύστερη εφηβεία</a:t>
            </a:r>
          </a:p>
        </p:txBody>
      </p:sp>
      <p:pic>
        <p:nvPicPr>
          <p:cNvPr id="8" name="Εικόνα 7">
            <a:extLst>
              <a:ext uri="{FF2B5EF4-FFF2-40B4-BE49-F238E27FC236}">
                <a16:creationId xmlns:a16="http://schemas.microsoft.com/office/drawing/2014/main" id="{70B64547-83E9-718F-7DF7-76639460F941}"/>
              </a:ext>
            </a:extLst>
          </p:cNvPr>
          <p:cNvPicPr>
            <a:picLocks noChangeAspect="1"/>
          </p:cNvPicPr>
          <p:nvPr/>
        </p:nvPicPr>
        <p:blipFill rotWithShape="1">
          <a:blip r:embed="rId2"/>
          <a:srcRect l="19288" t="15001" r="21651" b="40200"/>
          <a:stretch/>
        </p:blipFill>
        <p:spPr>
          <a:xfrm>
            <a:off x="267050" y="2553490"/>
            <a:ext cx="6696744" cy="4043862"/>
          </a:xfrm>
          <a:prstGeom prst="rect">
            <a:avLst/>
          </a:prstGeom>
        </p:spPr>
      </p:pic>
      <p:sp>
        <p:nvSpPr>
          <p:cNvPr id="9" name="TextBox 8">
            <a:extLst>
              <a:ext uri="{FF2B5EF4-FFF2-40B4-BE49-F238E27FC236}">
                <a16:creationId xmlns:a16="http://schemas.microsoft.com/office/drawing/2014/main" id="{85332F1B-C335-D7E2-E2DD-2494FA11B28A}"/>
              </a:ext>
            </a:extLst>
          </p:cNvPr>
          <p:cNvSpPr txBox="1"/>
          <p:nvPr/>
        </p:nvSpPr>
        <p:spPr>
          <a:xfrm>
            <a:off x="7110073" y="64147"/>
            <a:ext cx="2033928" cy="1277273"/>
          </a:xfrm>
          <a:prstGeom prst="rect">
            <a:avLst/>
          </a:prstGeom>
          <a:noFill/>
        </p:spPr>
        <p:txBody>
          <a:bodyPr wrap="square">
            <a:spAutoFit/>
          </a:bodyPr>
          <a:lstStyle/>
          <a:p>
            <a:r>
              <a:rPr lang="el-GR" sz="1100" dirty="0"/>
              <a:t>Η πειραματική ομάδα ασχολήθηκε 15 λεπτά με το</a:t>
            </a:r>
            <a:r>
              <a:rPr lang="en-US" sz="1100" dirty="0"/>
              <a:t> </a:t>
            </a:r>
            <a:r>
              <a:rPr lang="el-GR" sz="1100" dirty="0"/>
              <a:t>βίαιο </a:t>
            </a:r>
            <a:r>
              <a:rPr lang="el-GR" sz="1100" dirty="0" err="1"/>
              <a:t>παιχνίδιο</a:t>
            </a:r>
            <a:r>
              <a:rPr lang="en-US" sz="1100" dirty="0"/>
              <a:t> PUBG</a:t>
            </a:r>
            <a:r>
              <a:rPr lang="el-GR" sz="1100" dirty="0"/>
              <a:t> στο κινητό τηλέφωνο, ενώ ταυτόχρονα η ομάδα ελέγχου ασχολήθηκε με το μη βίαιο παιχνίδι FIFA </a:t>
            </a:r>
            <a:r>
              <a:rPr lang="el-GR" sz="1100" dirty="0" err="1"/>
              <a:t>Football</a:t>
            </a:r>
            <a:endParaRPr lang="el-GR" sz="1100" dirty="0"/>
          </a:p>
        </p:txBody>
      </p:sp>
    </p:spTree>
    <p:extLst>
      <p:ext uri="{BB962C8B-B14F-4D97-AF65-F5344CB8AC3E}">
        <p14:creationId xmlns:p14="http://schemas.microsoft.com/office/powerpoint/2010/main" val="250424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19907A-68C2-500E-78C9-FD04CF076B7C}"/>
              </a:ext>
            </a:extLst>
          </p:cNvPr>
          <p:cNvSpPr>
            <a:spLocks noGrp="1"/>
          </p:cNvSpPr>
          <p:nvPr>
            <p:ph type="title"/>
          </p:nvPr>
        </p:nvSpPr>
        <p:spPr>
          <a:xfrm>
            <a:off x="457200" y="274638"/>
            <a:ext cx="8229600" cy="922114"/>
          </a:xfrm>
        </p:spPr>
        <p:txBody>
          <a:bodyPr>
            <a:noAutofit/>
          </a:bodyPr>
          <a:lstStyle/>
          <a:p>
            <a:r>
              <a:rPr lang="el-GR" sz="3600" dirty="0"/>
              <a:t>Ερευνητικά ερωτήματα στην ποιοτική έρευνα</a:t>
            </a:r>
          </a:p>
        </p:txBody>
      </p:sp>
      <p:sp>
        <p:nvSpPr>
          <p:cNvPr id="3" name="Θέση περιεχομένου 2">
            <a:extLst>
              <a:ext uri="{FF2B5EF4-FFF2-40B4-BE49-F238E27FC236}">
                <a16:creationId xmlns:a16="http://schemas.microsoft.com/office/drawing/2014/main" id="{B5B6AA11-923B-2C8A-79C4-CD77CEBF95AC}"/>
              </a:ext>
            </a:extLst>
          </p:cNvPr>
          <p:cNvSpPr>
            <a:spLocks noGrp="1"/>
          </p:cNvSpPr>
          <p:nvPr>
            <p:ph idx="1"/>
          </p:nvPr>
        </p:nvSpPr>
        <p:spPr>
          <a:solidFill>
            <a:schemeClr val="accent6">
              <a:lumMod val="20000"/>
              <a:lumOff val="80000"/>
            </a:schemeClr>
          </a:solidFill>
        </p:spPr>
        <p:txBody>
          <a:bodyPr>
            <a:normAutofit fontScale="92500"/>
          </a:bodyPr>
          <a:lstStyle/>
          <a:p>
            <a:r>
              <a:rPr lang="el-GR" dirty="0"/>
              <a:t>Μερικές εισαγωγές για αρχάριους ερευνητές… στην ποιοτική έρευνα:</a:t>
            </a:r>
          </a:p>
          <a:p>
            <a:r>
              <a:rPr lang="el-GR" dirty="0"/>
              <a:t>Πώς κατανοούν (τα υποκείμενα της έρευνας)…</a:t>
            </a:r>
          </a:p>
          <a:p>
            <a:r>
              <a:rPr lang="el-GR" dirty="0"/>
              <a:t>Πώς προσλαμβάνουν…</a:t>
            </a:r>
          </a:p>
          <a:p>
            <a:r>
              <a:rPr lang="el-GR" dirty="0"/>
              <a:t>Πώς ορίζουν…..</a:t>
            </a:r>
          </a:p>
          <a:p>
            <a:r>
              <a:rPr lang="el-GR" dirty="0"/>
              <a:t>Με ποιους τρόπους βιώνουν (ή βίωσαν)…..</a:t>
            </a:r>
          </a:p>
          <a:p>
            <a:r>
              <a:rPr lang="el-GR" dirty="0"/>
              <a:t>Με ποιο τρόπο λαμβάνει χώρα….</a:t>
            </a:r>
          </a:p>
          <a:p>
            <a:r>
              <a:rPr lang="el-GR" dirty="0"/>
              <a:t>Σε τι διαφοροποιείται…….. (</a:t>
            </a:r>
            <a:r>
              <a:rPr lang="el-GR" dirty="0" err="1"/>
              <a:t>Τσιώλης</a:t>
            </a:r>
            <a:r>
              <a:rPr lang="el-GR" dirty="0"/>
              <a:t>, 2014)</a:t>
            </a:r>
          </a:p>
        </p:txBody>
      </p:sp>
    </p:spTree>
    <p:extLst>
      <p:ext uri="{BB962C8B-B14F-4D97-AF65-F5344CB8AC3E}">
        <p14:creationId xmlns:p14="http://schemas.microsoft.com/office/powerpoint/2010/main" val="238145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DAB3399D-EB65-896C-66A7-AA1CFAA5219B}"/>
              </a:ext>
            </a:extLst>
          </p:cNvPr>
          <p:cNvSpPr>
            <a:spLocks noGrp="1"/>
          </p:cNvSpPr>
          <p:nvPr>
            <p:ph type="body" idx="1"/>
          </p:nvPr>
        </p:nvSpPr>
        <p:spPr>
          <a:xfrm>
            <a:off x="722313" y="2204865"/>
            <a:ext cx="7772400" cy="1296143"/>
          </a:xfrm>
        </p:spPr>
        <p:txBody>
          <a:bodyPr>
            <a:normAutofit lnSpcReduction="10000"/>
          </a:bodyPr>
          <a:lstStyle/>
          <a:p>
            <a:r>
              <a:rPr lang="el-GR" sz="2800" b="1" dirty="0">
                <a:solidFill>
                  <a:schemeClr val="accent1"/>
                </a:solidFill>
              </a:rPr>
              <a:t>Ας δούμε τώρα και λίγα πράγματα για τη μέθοδο μιας έρευνας και τις διαφορές ποσοτικής και ποιοτικής μεθόδου</a:t>
            </a:r>
          </a:p>
        </p:txBody>
      </p:sp>
    </p:spTree>
    <p:extLst>
      <p:ext uri="{BB962C8B-B14F-4D97-AF65-F5344CB8AC3E}">
        <p14:creationId xmlns:p14="http://schemas.microsoft.com/office/powerpoint/2010/main" val="3329605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384C35-8B1A-DD55-7A0C-038A6988774D}"/>
              </a:ext>
            </a:extLst>
          </p:cNvPr>
          <p:cNvSpPr>
            <a:spLocks noGrp="1"/>
          </p:cNvSpPr>
          <p:nvPr>
            <p:ph type="title"/>
          </p:nvPr>
        </p:nvSpPr>
        <p:spPr>
          <a:xfrm>
            <a:off x="457200" y="274638"/>
            <a:ext cx="8229600" cy="778098"/>
          </a:xfrm>
        </p:spPr>
        <p:txBody>
          <a:bodyPr/>
          <a:lstStyle/>
          <a:p>
            <a:r>
              <a:rPr lang="el-GR" dirty="0"/>
              <a:t>Ποσοτική </a:t>
            </a:r>
            <a:r>
              <a:rPr lang="en-US" dirty="0"/>
              <a:t>vs.</a:t>
            </a:r>
            <a:r>
              <a:rPr lang="el-GR" dirty="0"/>
              <a:t>ποιοτική έρευνα</a:t>
            </a:r>
          </a:p>
        </p:txBody>
      </p:sp>
      <p:pic>
        <p:nvPicPr>
          <p:cNvPr id="5" name="Εικόνα 4">
            <a:extLst>
              <a:ext uri="{FF2B5EF4-FFF2-40B4-BE49-F238E27FC236}">
                <a16:creationId xmlns:a16="http://schemas.microsoft.com/office/drawing/2014/main" id="{3E4AAAC8-5D30-F012-0C32-871AB3690E39}"/>
              </a:ext>
            </a:extLst>
          </p:cNvPr>
          <p:cNvPicPr>
            <a:picLocks noChangeAspect="1"/>
          </p:cNvPicPr>
          <p:nvPr/>
        </p:nvPicPr>
        <p:blipFill rotWithShape="1">
          <a:blip r:embed="rId2"/>
          <a:srcRect l="20075" t="19201" r="19288" b="17800"/>
          <a:stretch/>
        </p:blipFill>
        <p:spPr>
          <a:xfrm>
            <a:off x="179512" y="980728"/>
            <a:ext cx="4752528" cy="2880320"/>
          </a:xfrm>
          <a:prstGeom prst="rect">
            <a:avLst/>
          </a:prstGeom>
        </p:spPr>
      </p:pic>
      <p:pic>
        <p:nvPicPr>
          <p:cNvPr id="7" name="Εικόνα 6">
            <a:extLst>
              <a:ext uri="{FF2B5EF4-FFF2-40B4-BE49-F238E27FC236}">
                <a16:creationId xmlns:a16="http://schemas.microsoft.com/office/drawing/2014/main" id="{CD4BE4A9-A831-854E-FFA9-F9C457B9AFB7}"/>
              </a:ext>
            </a:extLst>
          </p:cNvPr>
          <p:cNvPicPr>
            <a:picLocks noChangeAspect="1"/>
          </p:cNvPicPr>
          <p:nvPr/>
        </p:nvPicPr>
        <p:blipFill rotWithShape="1">
          <a:blip r:embed="rId3"/>
          <a:srcRect l="20075" t="16401" r="18500" b="20600"/>
          <a:stretch/>
        </p:blipFill>
        <p:spPr>
          <a:xfrm>
            <a:off x="3621508" y="3747666"/>
            <a:ext cx="5342980" cy="3065710"/>
          </a:xfrm>
          <a:prstGeom prst="rect">
            <a:avLst/>
          </a:prstGeom>
        </p:spPr>
      </p:pic>
    </p:spTree>
    <p:extLst>
      <p:ext uri="{BB962C8B-B14F-4D97-AF65-F5344CB8AC3E}">
        <p14:creationId xmlns:p14="http://schemas.microsoft.com/office/powerpoint/2010/main" val="123623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5B0175-697B-6708-FAF7-6E230E96670C}"/>
              </a:ext>
            </a:extLst>
          </p:cNvPr>
          <p:cNvSpPr>
            <a:spLocks noGrp="1"/>
          </p:cNvSpPr>
          <p:nvPr>
            <p:ph type="title"/>
          </p:nvPr>
        </p:nvSpPr>
        <p:spPr/>
        <p:txBody>
          <a:bodyPr/>
          <a:lstStyle/>
          <a:p>
            <a:r>
              <a:rPr lang="el-GR" dirty="0"/>
              <a:t>Βιβλιογραφία</a:t>
            </a:r>
          </a:p>
        </p:txBody>
      </p:sp>
      <p:sp>
        <p:nvSpPr>
          <p:cNvPr id="3" name="Θέση περιεχομένου 2">
            <a:extLst>
              <a:ext uri="{FF2B5EF4-FFF2-40B4-BE49-F238E27FC236}">
                <a16:creationId xmlns:a16="http://schemas.microsoft.com/office/drawing/2014/main" id="{86C9315C-8424-CFA1-E350-CEC38E747B27}"/>
              </a:ext>
            </a:extLst>
          </p:cNvPr>
          <p:cNvSpPr>
            <a:spLocks noGrp="1"/>
          </p:cNvSpPr>
          <p:nvPr>
            <p:ph idx="1"/>
          </p:nvPr>
        </p:nvSpPr>
        <p:spPr>
          <a:xfrm>
            <a:off x="457200" y="1600201"/>
            <a:ext cx="8229600" cy="1612776"/>
          </a:xfrm>
          <a:solidFill>
            <a:schemeClr val="bg2"/>
          </a:solidFill>
        </p:spPr>
        <p:txBody>
          <a:bodyPr>
            <a:normAutofit fontScale="92500" lnSpcReduction="10000"/>
          </a:bodyPr>
          <a:lstStyle/>
          <a:p>
            <a:r>
              <a:rPr lang="el-GR" sz="1800" kern="100" dirty="0">
                <a:latin typeface="Times New Roman" panose="02020603050405020304" pitchFamily="18" charset="0"/>
                <a:ea typeface="Calibri" panose="020F0502020204030204" pitchFamily="34" charset="0"/>
                <a:cs typeface="Times New Roman" panose="02020603050405020304" pitchFamily="18" charset="0"/>
              </a:rPr>
              <a:t>Ζαφειρόπουλος, Κ. (2015). </a:t>
            </a:r>
            <a:r>
              <a:rPr lang="el-GR" sz="1800" i="1" kern="100" dirty="0">
                <a:latin typeface="Times New Roman" panose="02020603050405020304" pitchFamily="18" charset="0"/>
                <a:ea typeface="Calibri" panose="020F0502020204030204" pitchFamily="34" charset="0"/>
                <a:cs typeface="Times New Roman" panose="02020603050405020304" pitchFamily="18" charset="0"/>
              </a:rPr>
              <a:t>Πώς γίνεται μια επιστημονική εργασία: Επιστημονική έρευνα και συγγραφή εργασιών </a:t>
            </a:r>
            <a:r>
              <a:rPr lang="el-GR" sz="1800" kern="100" dirty="0">
                <a:latin typeface="Times New Roman" panose="02020603050405020304" pitchFamily="18" charset="0"/>
                <a:ea typeface="Calibri" panose="020F0502020204030204" pitchFamily="34" charset="0"/>
                <a:cs typeface="Times New Roman" panose="02020603050405020304" pitchFamily="18" charset="0"/>
              </a:rPr>
              <a:t>(2</a:t>
            </a:r>
            <a:r>
              <a:rPr lang="el-GR" sz="1800" kern="100" baseline="30000" dirty="0">
                <a:latin typeface="Times New Roman" panose="02020603050405020304" pitchFamily="18" charset="0"/>
                <a:ea typeface="Calibri" panose="020F0502020204030204" pitchFamily="34" charset="0"/>
                <a:cs typeface="Times New Roman" panose="02020603050405020304" pitchFamily="18" charset="0"/>
              </a:rPr>
              <a:t>η</a:t>
            </a:r>
            <a:r>
              <a:rPr lang="el-GR" sz="1800" kern="100" dirty="0">
                <a:latin typeface="Times New Roman" panose="02020603050405020304" pitchFamily="18" charset="0"/>
                <a:ea typeface="Calibri" panose="020F0502020204030204" pitchFamily="34" charset="0"/>
                <a:cs typeface="Times New Roman" panose="02020603050405020304" pitchFamily="18" charset="0"/>
              </a:rPr>
              <a:t> </a:t>
            </a:r>
            <a:r>
              <a:rPr lang="el-GR" sz="1800" kern="100" dirty="0" err="1">
                <a:latin typeface="Times New Roman" panose="02020603050405020304" pitchFamily="18" charset="0"/>
                <a:ea typeface="Calibri" panose="020F0502020204030204" pitchFamily="34" charset="0"/>
                <a:cs typeface="Times New Roman" panose="02020603050405020304" pitchFamily="18" charset="0"/>
              </a:rPr>
              <a:t>έκδ</a:t>
            </a:r>
            <a:r>
              <a:rPr lang="el-GR" sz="1800" kern="100" dirty="0">
                <a:latin typeface="Times New Roman" panose="02020603050405020304" pitchFamily="18" charset="0"/>
                <a:ea typeface="Calibri" panose="020F0502020204030204" pitchFamily="34" charset="0"/>
                <a:cs typeface="Times New Roman" panose="02020603050405020304" pitchFamily="18" charset="0"/>
              </a:rPr>
              <a:t>.). Αθήνα: Κριτική.</a:t>
            </a:r>
            <a:endParaRPr lang="el-GR"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l-GR" sz="1800" kern="100" dirty="0" err="1">
                <a:effectLst/>
                <a:latin typeface="Times New Roman" panose="02020603050405020304" pitchFamily="18" charset="0"/>
                <a:ea typeface="Calibri" panose="020F0502020204030204" pitchFamily="34" charset="0"/>
                <a:cs typeface="Times New Roman" panose="02020603050405020304" pitchFamily="18" charset="0"/>
              </a:rPr>
              <a:t>Τσορμπατζούδης</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 Χ. (2016).</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kern="100" dirty="0">
                <a:effectLst/>
                <a:latin typeface="Times New Roman" panose="02020603050405020304" pitchFamily="18" charset="0"/>
                <a:ea typeface="Calibri" panose="020F0502020204030204" pitchFamily="34" charset="0"/>
                <a:cs typeface="Times New Roman" panose="02020603050405020304" pitchFamily="18" charset="0"/>
              </a:rPr>
              <a:t>Η έρευνα στην </a:t>
            </a:r>
            <a:r>
              <a:rPr lang="el-GR" sz="1800" i="1" kern="100" dirty="0">
                <a:latin typeface="Times New Roman" panose="02020603050405020304" pitchFamily="18" charset="0"/>
                <a:ea typeface="Calibri" panose="020F0502020204030204" pitchFamily="34" charset="0"/>
                <a:cs typeface="Times New Roman" panose="02020603050405020304" pitchFamily="18" charset="0"/>
              </a:rPr>
              <a:t>ε</a:t>
            </a:r>
            <a:r>
              <a:rPr lang="el-GR" sz="1800" i="1" kern="100" dirty="0">
                <a:effectLst/>
                <a:latin typeface="Times New Roman" panose="02020603050405020304" pitchFamily="18" charset="0"/>
                <a:ea typeface="Calibri" panose="020F0502020204030204" pitchFamily="34" charset="0"/>
                <a:cs typeface="Times New Roman" panose="02020603050405020304" pitchFamily="18" charset="0"/>
              </a:rPr>
              <a:t>κπαίδευση. Σχεδιασμός, διεξαγωγή και αξιολόγηση της ποσοτικής και ποιοτικής Έρευνας</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 Αθήνα: Ίων/Έλλην.</a:t>
            </a:r>
          </a:p>
          <a:p>
            <a:r>
              <a:rPr lang="el-GR" sz="1800" kern="100" dirty="0" err="1">
                <a:latin typeface="Times New Roman" panose="02020603050405020304" pitchFamily="18" charset="0"/>
                <a:ea typeface="Calibri" panose="020F0502020204030204" pitchFamily="34" charset="0"/>
                <a:cs typeface="Times New Roman" panose="02020603050405020304" pitchFamily="18" charset="0"/>
              </a:rPr>
              <a:t>Τσιώλης</a:t>
            </a:r>
            <a:r>
              <a:rPr lang="el-GR" sz="1800" kern="100" dirty="0">
                <a:latin typeface="Times New Roman" panose="02020603050405020304" pitchFamily="18" charset="0"/>
                <a:ea typeface="Calibri" panose="020F0502020204030204" pitchFamily="34" charset="0"/>
                <a:cs typeface="Times New Roman" panose="02020603050405020304" pitchFamily="18" charset="0"/>
              </a:rPr>
              <a:t>, Γ. (2014). Μέθοδοι και τεχνικές ανάλυσης στην ποιοτική κοινωνική έρευνα. Αθήνα: Κριτική.</a:t>
            </a:r>
            <a:endParaRPr lang="el-GR"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περιεχομένου 2">
            <a:extLst>
              <a:ext uri="{FF2B5EF4-FFF2-40B4-BE49-F238E27FC236}">
                <a16:creationId xmlns:a16="http://schemas.microsoft.com/office/drawing/2014/main" id="{2B69D23E-C80F-6EC5-C275-1A1FD46040D8}"/>
              </a:ext>
            </a:extLst>
          </p:cNvPr>
          <p:cNvSpPr txBox="1">
            <a:spLocks/>
          </p:cNvSpPr>
          <p:nvPr/>
        </p:nvSpPr>
        <p:spPr>
          <a:xfrm>
            <a:off x="683568" y="4005064"/>
            <a:ext cx="8229600" cy="1143000"/>
          </a:xfrm>
          <a:prstGeom prst="rect">
            <a:avLst/>
          </a:prstGeom>
          <a:solidFill>
            <a:schemeClr val="accent6">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dirty="0"/>
              <a:t>Σας ευχαριστώ!</a:t>
            </a:r>
          </a:p>
        </p:txBody>
      </p:sp>
    </p:spTree>
    <p:extLst>
      <p:ext uri="{BB962C8B-B14F-4D97-AF65-F5344CB8AC3E}">
        <p14:creationId xmlns:p14="http://schemas.microsoft.com/office/powerpoint/2010/main" val="76959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888261-3064-707A-5182-C57725F801C9}"/>
              </a:ext>
            </a:extLst>
          </p:cNvPr>
          <p:cNvSpPr>
            <a:spLocks noGrp="1"/>
          </p:cNvSpPr>
          <p:nvPr>
            <p:ph type="title"/>
          </p:nvPr>
        </p:nvSpPr>
        <p:spPr>
          <a:xfrm>
            <a:off x="457200" y="274638"/>
            <a:ext cx="8229600" cy="994122"/>
          </a:xfrm>
        </p:spPr>
        <p:txBody>
          <a:bodyPr/>
          <a:lstStyle/>
          <a:p>
            <a:r>
              <a:rPr lang="el-GR" dirty="0"/>
              <a:t>Ερευνητικό πρόβλημα</a:t>
            </a:r>
          </a:p>
        </p:txBody>
      </p:sp>
      <p:sp>
        <p:nvSpPr>
          <p:cNvPr id="3" name="Θέση περιεχομένου 2">
            <a:extLst>
              <a:ext uri="{FF2B5EF4-FFF2-40B4-BE49-F238E27FC236}">
                <a16:creationId xmlns:a16="http://schemas.microsoft.com/office/drawing/2014/main" id="{0232AA85-6842-51D1-6466-BC42F51EA0AA}"/>
              </a:ext>
            </a:extLst>
          </p:cNvPr>
          <p:cNvSpPr>
            <a:spLocks noGrp="1"/>
          </p:cNvSpPr>
          <p:nvPr>
            <p:ph idx="1"/>
          </p:nvPr>
        </p:nvSpPr>
        <p:spPr>
          <a:xfrm>
            <a:off x="457200" y="1600200"/>
            <a:ext cx="8229600" cy="3989039"/>
          </a:xfrm>
          <a:solidFill>
            <a:schemeClr val="accent4">
              <a:lumMod val="20000"/>
              <a:lumOff val="80000"/>
            </a:schemeClr>
          </a:solidFill>
        </p:spPr>
        <p:txBody>
          <a:bodyPr>
            <a:normAutofit lnSpcReduction="10000"/>
          </a:bodyPr>
          <a:lstStyle/>
          <a:p>
            <a:pPr algn="l"/>
            <a:endParaRPr lang="el-GR" sz="1800" b="0" i="0" u="none" strike="noStrike" baseline="0" dirty="0">
              <a:solidFill>
                <a:srgbClr val="000000"/>
              </a:solidFill>
              <a:latin typeface="Arial" panose="020B0604020202020204" pitchFamily="34" charset="0"/>
            </a:endParaRPr>
          </a:p>
          <a:p>
            <a:endParaRPr lang="el-GR" sz="1800" b="0" i="0" u="none" strike="noStrike" baseline="0" dirty="0">
              <a:latin typeface="Arial" panose="020B0604020202020204" pitchFamily="34" charset="0"/>
            </a:endParaRPr>
          </a:p>
          <a:p>
            <a:r>
              <a:rPr lang="el-GR" sz="2400" b="0" i="0" u="none" strike="noStrike" baseline="0" dirty="0">
                <a:solidFill>
                  <a:srgbClr val="292934"/>
                </a:solidFill>
              </a:rPr>
              <a:t>Πρόκειται για εκείνο το εκπαιδευτικό ζήτημα, διαμάχη ή προβληματισμό που καθοδηγεί την ανάγκη για τη διεξαγωγή μιας μελέτης. </a:t>
            </a:r>
          </a:p>
          <a:p>
            <a:r>
              <a:rPr lang="el-GR" sz="2400" b="0" i="0" u="none" strike="noStrike" baseline="0" dirty="0">
                <a:solidFill>
                  <a:srgbClr val="292934"/>
                </a:solidFill>
              </a:rPr>
              <a:t>Διαβάζοντας ένα επιστημονικό άρθρο/δημοσίευση αναζητήστε </a:t>
            </a:r>
            <a:r>
              <a:rPr lang="el-GR" sz="2400" b="0" i="0" u="none" strike="noStrike" baseline="0" dirty="0">
                <a:solidFill>
                  <a:srgbClr val="292934"/>
                </a:solidFill>
                <a:highlight>
                  <a:srgbClr val="FFD1F2"/>
                </a:highlight>
              </a:rPr>
              <a:t>«το πρόβλημα με το οποίο ασχολείται η έρευνα» </a:t>
            </a:r>
            <a:r>
              <a:rPr lang="el-GR" sz="2400" b="0" i="0" u="none" strike="noStrike" baseline="0" dirty="0">
                <a:solidFill>
                  <a:srgbClr val="292934"/>
                </a:solidFill>
              </a:rPr>
              <a:t>στις εισαγωγικές κιόλας παραγράφους. </a:t>
            </a:r>
          </a:p>
          <a:p>
            <a:r>
              <a:rPr lang="el-GR" sz="2400" b="0" i="0" u="none" strike="noStrike" baseline="0" dirty="0">
                <a:solidFill>
                  <a:srgbClr val="292934"/>
                </a:solidFill>
              </a:rPr>
              <a:t>Ο προσδιορισμός του ερευνητικού προβλήματος θέτει το πλαίσιο ολόκληρης της μελέτης/έρευνας και, συνεπώς, είναι πολύ σημαντικός. </a:t>
            </a:r>
          </a:p>
          <a:p>
            <a:endParaRPr lang="el-GR" dirty="0"/>
          </a:p>
        </p:txBody>
      </p:sp>
    </p:spTree>
    <p:extLst>
      <p:ext uri="{BB962C8B-B14F-4D97-AF65-F5344CB8AC3E}">
        <p14:creationId xmlns:p14="http://schemas.microsoft.com/office/powerpoint/2010/main" val="300123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253AD18-559D-74BC-8FA5-7E33B791F451}"/>
              </a:ext>
            </a:extLst>
          </p:cNvPr>
          <p:cNvPicPr>
            <a:picLocks noChangeAspect="1"/>
          </p:cNvPicPr>
          <p:nvPr/>
        </p:nvPicPr>
        <p:blipFill rotWithShape="1">
          <a:blip r:embed="rId2"/>
          <a:srcRect l="48331" t="14855" r="23133" b="48141"/>
          <a:stretch/>
        </p:blipFill>
        <p:spPr>
          <a:xfrm>
            <a:off x="539552" y="620688"/>
            <a:ext cx="8136904" cy="5040560"/>
          </a:xfrm>
          <a:prstGeom prst="rect">
            <a:avLst/>
          </a:prstGeom>
        </p:spPr>
      </p:pic>
      <p:sp>
        <p:nvSpPr>
          <p:cNvPr id="4" name="Ορθογώνιο: Στρογγύλεμα γωνιών 3">
            <a:extLst>
              <a:ext uri="{FF2B5EF4-FFF2-40B4-BE49-F238E27FC236}">
                <a16:creationId xmlns:a16="http://schemas.microsoft.com/office/drawing/2014/main" id="{88BC15C8-EB78-7FB4-16B0-5857DE2FA1A5}"/>
              </a:ext>
            </a:extLst>
          </p:cNvPr>
          <p:cNvSpPr/>
          <p:nvPr/>
        </p:nvSpPr>
        <p:spPr>
          <a:xfrm>
            <a:off x="5220072" y="5949280"/>
            <a:ext cx="3240360" cy="57606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Creshwell</a:t>
            </a:r>
            <a:r>
              <a:rPr lang="en-US" dirty="0">
                <a:solidFill>
                  <a:schemeClr val="tx1"/>
                </a:solidFill>
              </a:rPr>
              <a:t>, 2016</a:t>
            </a:r>
            <a:r>
              <a:rPr lang="el-GR" dirty="0">
                <a:solidFill>
                  <a:schemeClr val="tx1"/>
                </a:solidFill>
              </a:rPr>
              <a:t> (</a:t>
            </a:r>
            <a:r>
              <a:rPr lang="el-GR" dirty="0" err="1">
                <a:solidFill>
                  <a:schemeClr val="tx1"/>
                </a:solidFill>
              </a:rPr>
              <a:t>μετάφρ</a:t>
            </a:r>
            <a:r>
              <a:rPr lang="el-GR" dirty="0">
                <a:solidFill>
                  <a:schemeClr val="tx1"/>
                </a:solidFill>
              </a:rPr>
              <a:t>. </a:t>
            </a:r>
            <a:r>
              <a:rPr lang="el-GR" dirty="0" err="1">
                <a:solidFill>
                  <a:schemeClr val="tx1"/>
                </a:solidFill>
              </a:rPr>
              <a:t>Τζορμπατζούδης</a:t>
            </a:r>
            <a:r>
              <a:rPr lang="el-GR" dirty="0">
                <a:solidFill>
                  <a:schemeClr val="tx1"/>
                </a:solidFill>
              </a:rPr>
              <a:t>) </a:t>
            </a:r>
            <a:r>
              <a:rPr lang="en-US" dirty="0">
                <a:solidFill>
                  <a:schemeClr val="tx1"/>
                </a:solidFill>
              </a:rPr>
              <a:t> </a:t>
            </a:r>
            <a:endParaRPr lang="el-GR" dirty="0">
              <a:solidFill>
                <a:schemeClr val="tx1"/>
              </a:solidFill>
            </a:endParaRPr>
          </a:p>
        </p:txBody>
      </p:sp>
    </p:spTree>
    <p:extLst>
      <p:ext uri="{BB962C8B-B14F-4D97-AF65-F5344CB8AC3E}">
        <p14:creationId xmlns:p14="http://schemas.microsoft.com/office/powerpoint/2010/main" val="218200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70AE8AB-35ED-581D-D039-9102DCEF3CC7}"/>
              </a:ext>
            </a:extLst>
          </p:cNvPr>
          <p:cNvPicPr>
            <a:picLocks noChangeAspect="1"/>
          </p:cNvPicPr>
          <p:nvPr/>
        </p:nvPicPr>
        <p:blipFill rotWithShape="1">
          <a:blip r:embed="rId2"/>
          <a:srcRect l="25588" t="24801" r="25588" b="40962"/>
          <a:stretch/>
        </p:blipFill>
        <p:spPr>
          <a:xfrm>
            <a:off x="827584" y="1124744"/>
            <a:ext cx="7920880" cy="3888432"/>
          </a:xfrm>
          <a:prstGeom prst="rect">
            <a:avLst/>
          </a:prstGeom>
        </p:spPr>
      </p:pic>
    </p:spTree>
    <p:extLst>
      <p:ext uri="{BB962C8B-B14F-4D97-AF65-F5344CB8AC3E}">
        <p14:creationId xmlns:p14="http://schemas.microsoft.com/office/powerpoint/2010/main" val="301042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9FC5AF-9A00-15FB-5CB0-7C04B2BDBA6B}"/>
              </a:ext>
            </a:extLst>
          </p:cNvPr>
          <p:cNvSpPr>
            <a:spLocks noGrp="1"/>
          </p:cNvSpPr>
          <p:nvPr>
            <p:ph type="title"/>
          </p:nvPr>
        </p:nvSpPr>
        <p:spPr/>
        <p:txBody>
          <a:bodyPr/>
          <a:lstStyle/>
          <a:p>
            <a:r>
              <a:rPr lang="el-GR" dirty="0"/>
              <a:t>Ερευνητικά ερωτήματα</a:t>
            </a:r>
          </a:p>
        </p:txBody>
      </p:sp>
      <p:sp>
        <p:nvSpPr>
          <p:cNvPr id="3" name="Θέση περιεχομένου 2">
            <a:extLst>
              <a:ext uri="{FF2B5EF4-FFF2-40B4-BE49-F238E27FC236}">
                <a16:creationId xmlns:a16="http://schemas.microsoft.com/office/drawing/2014/main" id="{32181D30-7983-39EA-3A7F-00E417138C23}"/>
              </a:ext>
            </a:extLst>
          </p:cNvPr>
          <p:cNvSpPr>
            <a:spLocks noGrp="1"/>
          </p:cNvSpPr>
          <p:nvPr>
            <p:ph idx="1"/>
          </p:nvPr>
        </p:nvSpPr>
        <p:spPr>
          <a:xfrm>
            <a:off x="457200" y="1600201"/>
            <a:ext cx="8229600" cy="2836912"/>
          </a:xfrm>
          <a:solidFill>
            <a:srgbClr val="FFF7FD"/>
          </a:solidFill>
        </p:spPr>
        <p:txBody>
          <a:bodyPr/>
          <a:lstStyle/>
          <a:p>
            <a:r>
              <a:rPr lang="el-GR" dirty="0"/>
              <a:t>Μπορούν να διατυπωθούν με τη μορφή ερωτήσεων </a:t>
            </a:r>
            <a:r>
              <a:rPr lang="el-GR" dirty="0">
                <a:highlight>
                  <a:srgbClr val="FFFF00"/>
                </a:highlight>
              </a:rPr>
              <a:t>ή</a:t>
            </a:r>
            <a:r>
              <a:rPr lang="el-GR" dirty="0"/>
              <a:t> και σαν πρόταση σε σχέση με τους στόχους της έρευνας.</a:t>
            </a:r>
          </a:p>
          <a:p>
            <a:r>
              <a:rPr lang="el-GR" dirty="0"/>
              <a:t>Θέτουν το πλαίσιο της έρευνας.</a:t>
            </a:r>
          </a:p>
          <a:p>
            <a:r>
              <a:rPr lang="el-GR" dirty="0"/>
              <a:t>Πώς;  Γιατί;  Τι;</a:t>
            </a:r>
          </a:p>
        </p:txBody>
      </p:sp>
    </p:spTree>
    <p:extLst>
      <p:ext uri="{BB962C8B-B14F-4D97-AF65-F5344CB8AC3E}">
        <p14:creationId xmlns:p14="http://schemas.microsoft.com/office/powerpoint/2010/main" val="254809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B9B2E5-03C5-94E2-FEDE-0FD0615BEC73}"/>
              </a:ext>
            </a:extLst>
          </p:cNvPr>
          <p:cNvSpPr>
            <a:spLocks noGrp="1"/>
          </p:cNvSpPr>
          <p:nvPr>
            <p:ph type="title"/>
          </p:nvPr>
        </p:nvSpPr>
        <p:spPr/>
        <p:txBody>
          <a:bodyPr>
            <a:normAutofit/>
          </a:bodyPr>
          <a:lstStyle/>
          <a:p>
            <a:r>
              <a:rPr lang="el-GR" sz="3200" dirty="0"/>
              <a:t>Παραδείγματα διατύπωσης ερευνητικών ερωτημάτων (1)</a:t>
            </a:r>
          </a:p>
        </p:txBody>
      </p:sp>
      <p:pic>
        <p:nvPicPr>
          <p:cNvPr id="5" name="Εικόνα 4">
            <a:extLst>
              <a:ext uri="{FF2B5EF4-FFF2-40B4-BE49-F238E27FC236}">
                <a16:creationId xmlns:a16="http://schemas.microsoft.com/office/drawing/2014/main" id="{399CB810-2453-C53F-18D6-618916C77764}"/>
              </a:ext>
            </a:extLst>
          </p:cNvPr>
          <p:cNvPicPr>
            <a:picLocks noChangeAspect="1"/>
          </p:cNvPicPr>
          <p:nvPr/>
        </p:nvPicPr>
        <p:blipFill rotWithShape="1">
          <a:blip r:embed="rId2"/>
          <a:srcRect l="17712" t="22001" r="20863" b="50000"/>
          <a:stretch/>
        </p:blipFill>
        <p:spPr>
          <a:xfrm>
            <a:off x="1619672" y="3140968"/>
            <a:ext cx="6984776" cy="3096344"/>
          </a:xfrm>
          <a:prstGeom prst="rect">
            <a:avLst/>
          </a:prstGeom>
        </p:spPr>
      </p:pic>
      <p:sp>
        <p:nvSpPr>
          <p:cNvPr id="6" name="Ορθογώνιο 5">
            <a:extLst>
              <a:ext uri="{FF2B5EF4-FFF2-40B4-BE49-F238E27FC236}">
                <a16:creationId xmlns:a16="http://schemas.microsoft.com/office/drawing/2014/main" id="{05B43D54-F8B0-B6BC-CB7B-47A1A4965FB6}"/>
              </a:ext>
            </a:extLst>
          </p:cNvPr>
          <p:cNvSpPr/>
          <p:nvPr/>
        </p:nvSpPr>
        <p:spPr>
          <a:xfrm>
            <a:off x="539552" y="1700808"/>
            <a:ext cx="6624736" cy="1003250"/>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err="1">
                <a:solidFill>
                  <a:schemeClr val="tx1">
                    <a:lumMod val="65000"/>
                    <a:lumOff val="35000"/>
                  </a:schemeClr>
                </a:solidFill>
              </a:rPr>
              <a:t>Τσιμπιδάκη</a:t>
            </a:r>
            <a:r>
              <a:rPr lang="el-GR" dirty="0">
                <a:solidFill>
                  <a:schemeClr val="tx1">
                    <a:lumMod val="65000"/>
                    <a:lumOff val="35000"/>
                  </a:schemeClr>
                </a:solidFill>
              </a:rPr>
              <a:t> Α. (2023). Πατέρες παιδιών με εγκεφαλική παράλυση και οικογενειακή λειτουργία. </a:t>
            </a:r>
            <a:r>
              <a:rPr lang="el-GR" i="1" dirty="0" err="1">
                <a:solidFill>
                  <a:schemeClr val="tx1">
                    <a:lumMod val="65000"/>
                    <a:lumOff val="35000"/>
                  </a:schemeClr>
                </a:solidFill>
              </a:rPr>
              <a:t>Preschool</a:t>
            </a:r>
            <a:r>
              <a:rPr lang="el-GR" i="1" dirty="0">
                <a:solidFill>
                  <a:schemeClr val="tx1">
                    <a:lumMod val="65000"/>
                    <a:lumOff val="35000"/>
                  </a:schemeClr>
                </a:solidFill>
              </a:rPr>
              <a:t> and </a:t>
            </a:r>
            <a:r>
              <a:rPr lang="el-GR" i="1" dirty="0" err="1">
                <a:solidFill>
                  <a:schemeClr val="tx1">
                    <a:lumMod val="65000"/>
                    <a:lumOff val="35000"/>
                  </a:schemeClr>
                </a:solidFill>
              </a:rPr>
              <a:t>Primary</a:t>
            </a:r>
            <a:r>
              <a:rPr lang="el-GR" i="1" dirty="0">
                <a:solidFill>
                  <a:schemeClr val="tx1">
                    <a:lumMod val="65000"/>
                    <a:lumOff val="35000"/>
                  </a:schemeClr>
                </a:solidFill>
              </a:rPr>
              <a:t> </a:t>
            </a:r>
            <a:r>
              <a:rPr lang="el-GR" i="1" dirty="0" err="1">
                <a:solidFill>
                  <a:schemeClr val="tx1">
                    <a:lumMod val="65000"/>
                    <a:lumOff val="35000"/>
                  </a:schemeClr>
                </a:solidFill>
              </a:rPr>
              <a:t>Education</a:t>
            </a:r>
            <a:r>
              <a:rPr lang="el-GR" i="1" dirty="0">
                <a:solidFill>
                  <a:schemeClr val="tx1">
                    <a:lumMod val="65000"/>
                    <a:lumOff val="35000"/>
                  </a:schemeClr>
                </a:solidFill>
              </a:rPr>
              <a:t>, 11(</a:t>
            </a:r>
            <a:r>
              <a:rPr lang="el-GR" dirty="0">
                <a:solidFill>
                  <a:schemeClr val="tx1">
                    <a:lumMod val="65000"/>
                    <a:lumOff val="35000"/>
                  </a:schemeClr>
                </a:solidFill>
              </a:rPr>
              <a:t>2), 238–261.</a:t>
            </a:r>
          </a:p>
        </p:txBody>
      </p:sp>
    </p:spTree>
    <p:extLst>
      <p:ext uri="{BB962C8B-B14F-4D97-AF65-F5344CB8AC3E}">
        <p14:creationId xmlns:p14="http://schemas.microsoft.com/office/powerpoint/2010/main" val="7132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0EBDC2-8872-9216-E85A-6DA08A09DEB9}"/>
              </a:ext>
            </a:extLst>
          </p:cNvPr>
          <p:cNvSpPr>
            <a:spLocks noGrp="1"/>
          </p:cNvSpPr>
          <p:nvPr>
            <p:ph type="title"/>
          </p:nvPr>
        </p:nvSpPr>
        <p:spPr/>
        <p:txBody>
          <a:bodyPr>
            <a:noAutofit/>
          </a:bodyPr>
          <a:lstStyle/>
          <a:p>
            <a:r>
              <a:rPr lang="el-GR" sz="3600" dirty="0"/>
              <a:t>Παραδείγματα διατύπωσης ερευνητικών ερωτημάτων (2)</a:t>
            </a:r>
          </a:p>
        </p:txBody>
      </p:sp>
      <p:pic>
        <p:nvPicPr>
          <p:cNvPr id="5" name="Εικόνα 4">
            <a:extLst>
              <a:ext uri="{FF2B5EF4-FFF2-40B4-BE49-F238E27FC236}">
                <a16:creationId xmlns:a16="http://schemas.microsoft.com/office/drawing/2014/main" id="{9B42CA3F-A641-D60C-619D-08CCC2256D58}"/>
              </a:ext>
            </a:extLst>
          </p:cNvPr>
          <p:cNvPicPr>
            <a:picLocks noChangeAspect="1"/>
          </p:cNvPicPr>
          <p:nvPr/>
        </p:nvPicPr>
        <p:blipFill rotWithShape="1">
          <a:blip r:embed="rId2"/>
          <a:srcRect l="25987" t="7495" r="12751" b="38544"/>
          <a:stretch/>
        </p:blipFill>
        <p:spPr>
          <a:xfrm>
            <a:off x="1043608" y="2852936"/>
            <a:ext cx="7416824" cy="3672408"/>
          </a:xfrm>
          <a:prstGeom prst="rect">
            <a:avLst/>
          </a:prstGeom>
        </p:spPr>
      </p:pic>
      <p:pic>
        <p:nvPicPr>
          <p:cNvPr id="7" name="Εικόνα 6">
            <a:extLst>
              <a:ext uri="{FF2B5EF4-FFF2-40B4-BE49-F238E27FC236}">
                <a16:creationId xmlns:a16="http://schemas.microsoft.com/office/drawing/2014/main" id="{A949BE3E-92FC-63FB-DBF1-FE980E5318AB}"/>
              </a:ext>
            </a:extLst>
          </p:cNvPr>
          <p:cNvPicPr>
            <a:picLocks noChangeAspect="1"/>
          </p:cNvPicPr>
          <p:nvPr/>
        </p:nvPicPr>
        <p:blipFill rotWithShape="1">
          <a:blip r:embed="rId3"/>
          <a:srcRect l="22438" t="38800" r="11413" b="41601"/>
          <a:stretch/>
        </p:blipFill>
        <p:spPr>
          <a:xfrm>
            <a:off x="323528" y="1417638"/>
            <a:ext cx="6336704" cy="1219274"/>
          </a:xfrm>
          <a:prstGeom prst="rect">
            <a:avLst/>
          </a:prstGeom>
        </p:spPr>
      </p:pic>
    </p:spTree>
    <p:extLst>
      <p:ext uri="{BB962C8B-B14F-4D97-AF65-F5344CB8AC3E}">
        <p14:creationId xmlns:p14="http://schemas.microsoft.com/office/powerpoint/2010/main" val="366878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B2C044-1C07-E82D-883B-19B1007EEE56}"/>
              </a:ext>
            </a:extLst>
          </p:cNvPr>
          <p:cNvSpPr>
            <a:spLocks noGrp="1"/>
          </p:cNvSpPr>
          <p:nvPr>
            <p:ph type="title"/>
          </p:nvPr>
        </p:nvSpPr>
        <p:spPr/>
        <p:txBody>
          <a:bodyPr>
            <a:normAutofit fontScale="90000"/>
          </a:bodyPr>
          <a:lstStyle/>
          <a:p>
            <a:r>
              <a:rPr lang="el-GR" dirty="0"/>
              <a:t>Ερευνητικό ερώτημα-Ερευνητική υπόθεση</a:t>
            </a:r>
          </a:p>
        </p:txBody>
      </p:sp>
      <p:sp>
        <p:nvSpPr>
          <p:cNvPr id="3" name="Θέση κειμένου 2">
            <a:extLst>
              <a:ext uri="{FF2B5EF4-FFF2-40B4-BE49-F238E27FC236}">
                <a16:creationId xmlns:a16="http://schemas.microsoft.com/office/drawing/2014/main" id="{D21A8E9E-C713-0E43-686A-335D0F6CB3D7}"/>
              </a:ext>
            </a:extLst>
          </p:cNvPr>
          <p:cNvSpPr>
            <a:spLocks noGrp="1"/>
          </p:cNvSpPr>
          <p:nvPr>
            <p:ph type="body" idx="1"/>
          </p:nvPr>
        </p:nvSpPr>
        <p:spPr>
          <a:solidFill>
            <a:schemeClr val="accent3">
              <a:lumMod val="20000"/>
              <a:lumOff val="80000"/>
            </a:schemeClr>
          </a:solidFill>
        </p:spPr>
        <p:txBody>
          <a:bodyPr/>
          <a:lstStyle/>
          <a:p>
            <a:r>
              <a:rPr lang="el-GR" dirty="0"/>
              <a:t>Ερευνητικό ερώτημα</a:t>
            </a:r>
          </a:p>
        </p:txBody>
      </p:sp>
      <p:sp>
        <p:nvSpPr>
          <p:cNvPr id="4" name="Θέση περιεχομένου 3">
            <a:extLst>
              <a:ext uri="{FF2B5EF4-FFF2-40B4-BE49-F238E27FC236}">
                <a16:creationId xmlns:a16="http://schemas.microsoft.com/office/drawing/2014/main" id="{D371CC94-3551-AEAA-86E4-225B7D32AFC2}"/>
              </a:ext>
            </a:extLst>
          </p:cNvPr>
          <p:cNvSpPr>
            <a:spLocks noGrp="1"/>
          </p:cNvSpPr>
          <p:nvPr>
            <p:ph sz="half" idx="2"/>
          </p:nvPr>
        </p:nvSpPr>
        <p:spPr>
          <a:solidFill>
            <a:schemeClr val="accent3">
              <a:lumMod val="20000"/>
              <a:lumOff val="80000"/>
            </a:schemeClr>
          </a:solidFill>
        </p:spPr>
        <p:txBody>
          <a:bodyPr>
            <a:normAutofit lnSpcReduction="10000"/>
          </a:bodyPr>
          <a:lstStyle/>
          <a:p>
            <a:r>
              <a:rPr lang="el-GR" dirty="0"/>
              <a:t>Ξεκινά με ερωτηματικά ("Πώς;", "Γιατί;", "Τι;").</a:t>
            </a:r>
          </a:p>
          <a:p>
            <a:r>
              <a:rPr lang="el-GR" dirty="0"/>
              <a:t>Δεν προτείνει απάντηση, αλλά θέτει το πλαίσιο για την έρευνα.</a:t>
            </a:r>
          </a:p>
          <a:p>
            <a:r>
              <a:rPr lang="el-GR" dirty="0"/>
              <a:t>Παρέχει ευελιξία στην ερμηνεία των δεδομένων.</a:t>
            </a:r>
          </a:p>
          <a:p>
            <a:r>
              <a:rPr lang="el-GR" dirty="0"/>
              <a:t>Παράδειγμα: "Πώς επηρεάζει η χρήση των κοινωνικών δικτύων την ψυχολογία των εφήβων;"</a:t>
            </a:r>
          </a:p>
        </p:txBody>
      </p:sp>
      <p:sp>
        <p:nvSpPr>
          <p:cNvPr id="5" name="Θέση κειμένου 4">
            <a:extLst>
              <a:ext uri="{FF2B5EF4-FFF2-40B4-BE49-F238E27FC236}">
                <a16:creationId xmlns:a16="http://schemas.microsoft.com/office/drawing/2014/main" id="{7150DF49-D59B-79E5-DFC7-0917F6540792}"/>
              </a:ext>
            </a:extLst>
          </p:cNvPr>
          <p:cNvSpPr>
            <a:spLocks noGrp="1"/>
          </p:cNvSpPr>
          <p:nvPr>
            <p:ph type="body" sz="quarter" idx="3"/>
          </p:nvPr>
        </p:nvSpPr>
        <p:spPr>
          <a:solidFill>
            <a:schemeClr val="accent3">
              <a:lumMod val="40000"/>
              <a:lumOff val="60000"/>
            </a:schemeClr>
          </a:solidFill>
        </p:spPr>
        <p:txBody>
          <a:bodyPr/>
          <a:lstStyle/>
          <a:p>
            <a:r>
              <a:rPr lang="el-GR" dirty="0"/>
              <a:t>Ερευνητική υπόθεση</a:t>
            </a:r>
          </a:p>
        </p:txBody>
      </p:sp>
      <p:sp>
        <p:nvSpPr>
          <p:cNvPr id="6" name="Θέση περιεχομένου 5">
            <a:extLst>
              <a:ext uri="{FF2B5EF4-FFF2-40B4-BE49-F238E27FC236}">
                <a16:creationId xmlns:a16="http://schemas.microsoft.com/office/drawing/2014/main" id="{1B1F0BE6-7BCD-4F20-5076-927708570E8A}"/>
              </a:ext>
            </a:extLst>
          </p:cNvPr>
          <p:cNvSpPr>
            <a:spLocks noGrp="1"/>
          </p:cNvSpPr>
          <p:nvPr>
            <p:ph sz="quarter" idx="4"/>
          </p:nvPr>
        </p:nvSpPr>
        <p:spPr>
          <a:solidFill>
            <a:schemeClr val="accent3">
              <a:lumMod val="40000"/>
              <a:lumOff val="60000"/>
            </a:schemeClr>
          </a:solidFill>
        </p:spPr>
        <p:txBody>
          <a:bodyPr>
            <a:normAutofit lnSpcReduction="10000"/>
          </a:bodyPr>
          <a:lstStyle/>
          <a:p>
            <a:r>
              <a:rPr lang="el-GR" dirty="0"/>
              <a:t>Διατυπώνεται με σαφήνεια και μετρήσιμους όρους.</a:t>
            </a:r>
          </a:p>
          <a:p>
            <a:r>
              <a:rPr lang="el-GR" dirty="0"/>
              <a:t>Ελέγχεται εμπειρικά μέσω της έρευνας.</a:t>
            </a:r>
          </a:p>
          <a:p>
            <a:r>
              <a:rPr lang="el-GR" dirty="0"/>
              <a:t>Μπορεί να αποδειχθεί σωστή ή λανθασμένη.</a:t>
            </a:r>
          </a:p>
          <a:p>
            <a:r>
              <a:rPr lang="el-GR" dirty="0"/>
              <a:t>Παράδειγμα: "Η συχνή χρήση των κοινωνικών δικτύων σχετίζεται με αυξημένα επίπεδα άγχους στους εφήβους."</a:t>
            </a:r>
          </a:p>
        </p:txBody>
      </p:sp>
    </p:spTree>
    <p:extLst>
      <p:ext uri="{BB962C8B-B14F-4D97-AF65-F5344CB8AC3E}">
        <p14:creationId xmlns:p14="http://schemas.microsoft.com/office/powerpoint/2010/main" val="79174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177B5E-5EBB-664F-3253-6C456EA42A22}"/>
              </a:ext>
            </a:extLst>
          </p:cNvPr>
          <p:cNvSpPr>
            <a:spLocks noGrp="1"/>
          </p:cNvSpPr>
          <p:nvPr>
            <p:ph type="title"/>
          </p:nvPr>
        </p:nvSpPr>
        <p:spPr>
          <a:xfrm>
            <a:off x="457200" y="274638"/>
            <a:ext cx="8229600" cy="1426170"/>
          </a:xfrm>
        </p:spPr>
        <p:txBody>
          <a:bodyPr>
            <a:noAutofit/>
          </a:bodyPr>
          <a:lstStyle/>
          <a:p>
            <a:r>
              <a:rPr lang="el-GR" sz="3200" dirty="0"/>
              <a:t>Ποια η διαφορά ερευνητικού ερωτήματος από την ερευνητική υπόθεση;</a:t>
            </a:r>
          </a:p>
        </p:txBody>
      </p:sp>
      <p:sp>
        <p:nvSpPr>
          <p:cNvPr id="3" name="Θέση περιεχομένου 2">
            <a:extLst>
              <a:ext uri="{FF2B5EF4-FFF2-40B4-BE49-F238E27FC236}">
                <a16:creationId xmlns:a16="http://schemas.microsoft.com/office/drawing/2014/main" id="{1AFDBA67-0786-86A3-95B3-03D3D9D698AE}"/>
              </a:ext>
            </a:extLst>
          </p:cNvPr>
          <p:cNvSpPr>
            <a:spLocks noGrp="1"/>
          </p:cNvSpPr>
          <p:nvPr>
            <p:ph idx="1"/>
          </p:nvPr>
        </p:nvSpPr>
        <p:spPr>
          <a:xfrm>
            <a:off x="457200" y="2057399"/>
            <a:ext cx="8229600" cy="4525963"/>
          </a:xfrm>
          <a:solidFill>
            <a:schemeClr val="accent4">
              <a:lumMod val="20000"/>
              <a:lumOff val="80000"/>
            </a:schemeClr>
          </a:solidFill>
        </p:spPr>
        <p:txBody>
          <a:bodyPr/>
          <a:lstStyle/>
          <a:p>
            <a:pPr algn="l">
              <a:buFont typeface="Arial" panose="020B0604020202020204" pitchFamily="34" charset="0"/>
              <a:buChar char="•"/>
            </a:pPr>
            <a:r>
              <a:rPr lang="el-GR" b="0" i="0" dirty="0">
                <a:solidFill>
                  <a:srgbClr val="1F1F1F"/>
                </a:solidFill>
                <a:effectLst/>
                <a:latin typeface="Google Sans"/>
              </a:rPr>
              <a:t>Το ερευνητικό ερώτημα θέτει το ερευνητικό πρόβλημα, ενώ η ερευνητική υπόθεση προτείνει μια λύση.</a:t>
            </a:r>
          </a:p>
          <a:p>
            <a:pPr algn="l">
              <a:buFont typeface="Arial" panose="020B0604020202020204" pitchFamily="34" charset="0"/>
              <a:buChar char="•"/>
            </a:pPr>
            <a:r>
              <a:rPr lang="el-GR" b="0" i="0" dirty="0">
                <a:solidFill>
                  <a:srgbClr val="1F1F1F"/>
                </a:solidFill>
                <a:effectLst/>
                <a:latin typeface="Google Sans"/>
              </a:rPr>
              <a:t>Το ερώτημα είναι ανοιχτό, ενώ η υπόθεση είναι μια συγκεκριμένη πρόταση.</a:t>
            </a:r>
          </a:p>
          <a:p>
            <a:pPr algn="l">
              <a:buFont typeface="Arial" panose="020B0604020202020204" pitchFamily="34" charset="0"/>
              <a:buChar char="•"/>
            </a:pPr>
            <a:r>
              <a:rPr lang="el-GR" b="0" i="0" dirty="0">
                <a:solidFill>
                  <a:srgbClr val="1F1F1F"/>
                </a:solidFill>
                <a:effectLst/>
                <a:latin typeface="Google Sans"/>
              </a:rPr>
              <a:t>Το ερώτημα εστιάζει στην εξερεύνηση, ενώ η υπόθεση στην εξέταση και δοκιμασία.</a:t>
            </a:r>
          </a:p>
          <a:p>
            <a:endParaRPr lang="el-GR" dirty="0"/>
          </a:p>
        </p:txBody>
      </p:sp>
    </p:spTree>
    <p:extLst>
      <p:ext uri="{BB962C8B-B14F-4D97-AF65-F5344CB8AC3E}">
        <p14:creationId xmlns:p14="http://schemas.microsoft.com/office/powerpoint/2010/main" val="399235449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814</Words>
  <Application>Microsoft Office PowerPoint</Application>
  <PresentationFormat>Προβολή στην οθόνη (4:3)</PresentationFormat>
  <Paragraphs>70</Paragraphs>
  <Slides>17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17</vt:i4>
      </vt:variant>
    </vt:vector>
  </HeadingPairs>
  <TitlesOfParts>
    <vt:vector size="22" baseType="lpstr">
      <vt:lpstr>Arial</vt:lpstr>
      <vt:lpstr>Calibri</vt:lpstr>
      <vt:lpstr>Google Sans</vt:lpstr>
      <vt:lpstr>Times New Roman</vt:lpstr>
      <vt:lpstr>Θέμα του Office</vt:lpstr>
      <vt:lpstr>Παρουσίαση του PowerPoint</vt:lpstr>
      <vt:lpstr>Ερευνητικό πρόβλημα</vt:lpstr>
      <vt:lpstr>Παρουσίαση του PowerPoint</vt:lpstr>
      <vt:lpstr>Παρουσίαση του PowerPoint</vt:lpstr>
      <vt:lpstr>Ερευνητικά ερωτήματα</vt:lpstr>
      <vt:lpstr>Παραδείγματα διατύπωσης ερευνητικών ερωτημάτων (1)</vt:lpstr>
      <vt:lpstr>Παραδείγματα διατύπωσης ερευνητικών ερωτημάτων (2)</vt:lpstr>
      <vt:lpstr>Ερευνητικό ερώτημα-Ερευνητική υπόθεση</vt:lpstr>
      <vt:lpstr>Ποια η διαφορά ερευνητικού ερωτήματος από την ερευνητική υπόθεση;</vt:lpstr>
      <vt:lpstr>Διατύπωση υποθέσεων</vt:lpstr>
      <vt:lpstr>Παραδείγματα υποθέσεων</vt:lpstr>
      <vt:lpstr>Παρουσίαση του PowerPoint</vt:lpstr>
      <vt:lpstr>Παρουσίαση του PowerPoint</vt:lpstr>
      <vt:lpstr>Ερευνητικά ερωτήματα στην ποιοτική έρευνα</vt:lpstr>
      <vt:lpstr>Παρουσίαση του PowerPoint</vt:lpstr>
      <vt:lpstr>Ποσοτική vs.ποιοτική έρευνα</vt:lpstr>
      <vt:lpstr>Βιβλιογραφία</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dc:creator>
  <cp:lastModifiedBy>lstamp</cp:lastModifiedBy>
  <cp:revision>45</cp:revision>
  <dcterms:created xsi:type="dcterms:W3CDTF">2015-09-23T14:55:20Z</dcterms:created>
  <dcterms:modified xsi:type="dcterms:W3CDTF">2024-04-10T19:44:49Z</dcterms:modified>
</cp:coreProperties>
</file>