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4" r:id="rId3"/>
    <p:sldId id="276" r:id="rId4"/>
    <p:sldId id="273" r:id="rId5"/>
    <p:sldId id="275" r:id="rId6"/>
    <p:sldId id="280" r:id="rId7"/>
    <p:sldId id="258" r:id="rId8"/>
    <p:sldId id="281" r:id="rId9"/>
    <p:sldId id="282" r:id="rId10"/>
    <p:sldId id="260" r:id="rId11"/>
    <p:sldId id="283" r:id="rId12"/>
    <p:sldId id="262" r:id="rId13"/>
    <p:sldId id="263" r:id="rId14"/>
    <p:sldId id="264" r:id="rId15"/>
    <p:sldId id="297" r:id="rId16"/>
    <p:sldId id="293" r:id="rId17"/>
    <p:sldId id="294" r:id="rId18"/>
    <p:sldId id="295" r:id="rId19"/>
    <p:sldId id="296" r:id="rId20"/>
    <p:sldId id="266" r:id="rId21"/>
    <p:sldId id="279" r:id="rId22"/>
    <p:sldId id="284" r:id="rId23"/>
    <p:sldId id="285" r:id="rId24"/>
    <p:sldId id="286" r:id="rId25"/>
    <p:sldId id="268" r:id="rId2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09D5-711F-4929-BE36-EA1183F2C7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ACD1-E8BA-4AB4-9E72-1E066058C4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41F7-77B3-4224-B786-C95338D082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605FF-C9DD-4304-8AEB-19FC1B57A2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9320-AEB4-4329-88B6-08319DF121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4147E-E61F-4FC3-A73F-FF4F8FFD6D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17F23-11F5-431F-A2AD-9045E78125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B01A-26BB-4A23-BD7B-4FDB87CD21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23A3-2F4B-4549-8705-1101678444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2F90-59AF-4799-9A10-A8792BA97E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41E3-BFF1-4100-95F1-FE0F44E4EF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D6266C0-6CC1-4FFA-B75F-791B1FF1B7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://www.reddit.com/submit?url=http://www.guardian.co.uk/commentisfree/2011/jun/27/greece-bailout-eu-neocolonialism&amp;title=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gr/imgres?imgurl=http://upload.wikimedia.org/wikipedia/commons/thumb/7/77/Benjamin_west_Death_wolfe_noble_savage.jpg/517px-Benjamin_west_Death_wolfe_noble_savage.jpg&amp;imgrefurl=http://leighblackall.blogspot.com/2010/04/debunking-cengage-study-debunking.html&amp;usg=__YgngTwOPAjGJvGk-cZYmSuUEm-Y=&amp;h=599&amp;w=517&amp;sz=55&amp;hl=el&amp;start=57&amp;sig2=TIdj3vD8nJHOwtrmQ7W0KA&amp;zoom=1&amp;tbnid=XjGCff_bYaVDMM:&amp;tbnh=135&amp;tbnw=117&amp;ei=c2QiT-jrCKSm0QXW0rzOCg&amp;prev=/images?q=the+noble+savage++photos&amp;start=40&amp;hl=el&amp;sa=N&amp;gbv=2&amp;tbm=isch&amp;prmd=ivnso&amp;itbs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000" dirty="0" smtClean="0">
                <a:latin typeface="Verdana" pitchFamily="34" charset="0"/>
              </a:rPr>
              <a:t>Οι πόλεμοι της ανεξαρτησίας και η μετά-αποικιοκρατία</a:t>
            </a:r>
            <a:r>
              <a:rPr lang="el-GR" sz="4000" dirty="0" smtClean="0">
                <a:latin typeface="Verdana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64008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Πολιτική γεωγραφία</a:t>
            </a:r>
          </a:p>
          <a:p>
            <a:pPr eaLnBrk="1" hangingPunct="1">
              <a:defRPr/>
            </a:pPr>
            <a:r>
              <a:rPr lang="el-GR" smtClean="0"/>
              <a:t>Χαροκόπειο Πανεπιστήμιο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5175"/>
            <a:ext cx="7543800" cy="792163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smtClean="0"/>
              <a:t>Εξωτισμός και αποικιοκρατία:</a:t>
            </a:r>
            <a:r>
              <a:rPr lang="el-GR" sz="4000" smtClean="0"/>
              <a:t> </a:t>
            </a:r>
            <a:r>
              <a:rPr lang="el-GR" sz="2000" smtClean="0"/>
              <a:t>Μέση Ανατολή</a:t>
            </a:r>
            <a:r>
              <a:rPr lang="el-GR" sz="4000" smtClean="0"/>
              <a:t> 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773238"/>
            <a:ext cx="3360738" cy="4322762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200525"/>
            <a:ext cx="37909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773238"/>
            <a:ext cx="4716462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Edward Said (1978) Orientalism</a:t>
            </a:r>
            <a:r>
              <a:rPr lang="en-US" smtClean="0"/>
              <a:t> </a:t>
            </a:r>
            <a:endParaRPr lang="el-G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608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Το βιβλίο που συνάδει με τη δημιουργία της </a:t>
            </a:r>
            <a:r>
              <a:rPr lang="el-GR" sz="1600" dirty="0" err="1" smtClean="0"/>
              <a:t>μεταποικιοκρατίας</a:t>
            </a:r>
            <a:r>
              <a:rPr lang="el-GR" sz="1600" dirty="0" smtClean="0"/>
              <a:t> ως ακαδημαϊκής ενασχόλησης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Η σχέση της γνώσης/ δύναμης και η δημιουργία/ κατασκευή της Μέσης Ανατολής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Ένα σύνολο λόγων παράγουν το αντικείμενο Μέση Ανατολή μέσα από βιβλία, δηλώσεις, εικόνες κτλ.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Το να γνωρίζεις τη Μέση Ανατολή ήταν τρόπος ελέγχου της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Η Ανατολή ως ευρωπαϊκή κατασκευή που ξεκινάει από τις μέρες του Αισχύλου (Πέρσες), η Ανατολή έχει βοηθήσει στην κατασκευή της Δύσης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Οι Ανατολικές Σπουδές ως «</a:t>
            </a:r>
            <a:r>
              <a:rPr lang="el-GR" sz="1600" dirty="0" err="1" smtClean="0"/>
              <a:t>Ανατολισμός</a:t>
            </a:r>
            <a:r>
              <a:rPr lang="el-GR" sz="1600" dirty="0" smtClean="0"/>
              <a:t>» στην ακαδημία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Ο </a:t>
            </a:r>
            <a:r>
              <a:rPr lang="el-GR" sz="1600" dirty="0" err="1" smtClean="0"/>
              <a:t>Ανατολισμός</a:t>
            </a:r>
            <a:r>
              <a:rPr lang="el-GR" sz="1600" dirty="0" smtClean="0"/>
              <a:t> ως σύστημα σκέψης βασισμένο στη διαφορά μεταξύ ανατολής-δύσης που αναπτύχθηκε από ποιητές, λογοτέχνες, πολιτικούς, φιλόσοφους, αποικιοκρατικούς διαχειριστές κτλ.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Ο </a:t>
            </a:r>
            <a:r>
              <a:rPr lang="el-GR" sz="1600" dirty="0" err="1" smtClean="0"/>
              <a:t>ανατολισμός</a:t>
            </a:r>
            <a:r>
              <a:rPr lang="el-GR" sz="1600" dirty="0" smtClean="0"/>
              <a:t> βάζει το δυτικό υποκείμενο σε μια ευέλικτη θέση ανωτερότητας σε σχέση με την ανατολή, χωρίς αυτό να χάνει ποτέ το «πάνω χέρι»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l-GR" sz="1600" smtClean="0"/>
              <a:t>Μια ματιά πάνω στην εθνογραφική κινηματογραφία:</a:t>
            </a:r>
            <a:r>
              <a:rPr lang="en-US" sz="1600" smtClean="0"/>
              <a:t> Trinh T. Minh Ha Reseamblage 1982 (</a:t>
            </a:r>
            <a:r>
              <a:rPr lang="el-GR" sz="1600" smtClean="0"/>
              <a:t>μια ιστορία για τη Σενεγάλη η οποία δεν έχει συνεκτική αφήγηση, δεν αποτελεί αφήγηση όπως οι εθνογραφικές ταινίες, δεν προσφέρει εξηγήσεις, δεν προσφέρει οπτική γωνία, ήχος και εικόνα δεν συνάδουν σε ορισμένες στιγμές)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81200"/>
            <a:ext cx="3289300" cy="4114800"/>
          </a:xfr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989138"/>
            <a:ext cx="43195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365625"/>
            <a:ext cx="41767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smtClean="0"/>
              <a:t>Μια ματιά πάνω στην εθνογραφική κινηματογραφία:</a:t>
            </a:r>
            <a:r>
              <a:rPr lang="en-US" sz="2400" smtClean="0"/>
              <a:t> Trinh T. Minh Ha Living is Round 1985 (</a:t>
            </a:r>
            <a:r>
              <a:rPr lang="el-GR" sz="2400" smtClean="0"/>
              <a:t>)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4764088" cy="2997200"/>
          </a:xfr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060575"/>
            <a:ext cx="44275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92600"/>
            <a:ext cx="5715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263"/>
            <a:ext cx="34925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smtClean="0"/>
              <a:t>Μετά-αποικιοκρατία και κινηματογράφος 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81200"/>
            <a:ext cx="3576638" cy="4114800"/>
          </a:xfr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91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6700"/>
            <a:ext cx="3429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025" y="2060575"/>
            <a:ext cx="2466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467350"/>
            <a:ext cx="3286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1224136"/>
          </a:xfrm>
        </p:spPr>
        <p:txBody>
          <a:bodyPr/>
          <a:lstStyle/>
          <a:p>
            <a:r>
              <a:rPr lang="el-GR" dirty="0" smtClean="0"/>
              <a:t>Αμερικάνικα Πανεπιστήμια </a:t>
            </a:r>
            <a:endParaRPr lang="en-US" dirty="0"/>
          </a:p>
        </p:txBody>
      </p:sp>
      <p:pic>
        <p:nvPicPr>
          <p:cNvPr id="1026" name="Picture 2" descr="C:\Users\george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411760" cy="2520280"/>
          </a:xfrm>
          <a:prstGeom prst="rect">
            <a:avLst/>
          </a:prstGeom>
          <a:noFill/>
        </p:spPr>
      </p:pic>
      <p:pic>
        <p:nvPicPr>
          <p:cNvPr id="1027" name="Picture 3" descr="C:\Users\george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2880320" cy="2600325"/>
          </a:xfrm>
          <a:prstGeom prst="rect">
            <a:avLst/>
          </a:prstGeom>
          <a:noFill/>
        </p:spPr>
      </p:pic>
      <p:pic>
        <p:nvPicPr>
          <p:cNvPr id="1028" name="Picture 4" descr="C:\Users\george\Desktop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3851920" cy="3672408"/>
          </a:xfrm>
          <a:prstGeom prst="rect">
            <a:avLst/>
          </a:prstGeom>
          <a:noFill/>
        </p:spPr>
      </p:pic>
      <p:pic>
        <p:nvPicPr>
          <p:cNvPr id="1029" name="Picture 5" descr="C:\Users\george\Desktop\download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717032"/>
            <a:ext cx="3096344" cy="3140968"/>
          </a:xfrm>
          <a:prstGeom prst="rect">
            <a:avLst/>
          </a:prstGeom>
          <a:noFill/>
        </p:spPr>
      </p:pic>
      <p:pic>
        <p:nvPicPr>
          <p:cNvPr id="1030" name="Picture 6" descr="C:\Users\george\Desktop\download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305300"/>
            <a:ext cx="3707904" cy="2552700"/>
          </a:xfrm>
          <a:prstGeom prst="rect">
            <a:avLst/>
          </a:prstGeom>
          <a:noFill/>
        </p:spPr>
      </p:pic>
      <p:pic>
        <p:nvPicPr>
          <p:cNvPr id="1031" name="Picture 7" descr="C:\Users\george\Desktop\download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77073"/>
            <a:ext cx="2143125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819944"/>
          </a:xfrm>
        </p:spPr>
        <p:txBody>
          <a:bodyPr/>
          <a:lstStyle/>
          <a:p>
            <a:r>
              <a:rPr lang="en-GB" sz="2800" dirty="0" smtClean="0"/>
              <a:t>1990s ‘</a:t>
            </a:r>
            <a:r>
              <a:rPr lang="el-GR" sz="2800" dirty="0" smtClean="0"/>
              <a:t>Πολιτική ορθότητα</a:t>
            </a:r>
            <a:r>
              <a:rPr lang="en-GB" sz="2800" dirty="0" smtClean="0"/>
              <a:t>’</a:t>
            </a:r>
            <a:endParaRPr lang="en-US" sz="2800" dirty="0"/>
          </a:p>
        </p:txBody>
      </p:sp>
      <p:pic>
        <p:nvPicPr>
          <p:cNvPr id="10" name="Content Placeholder 9" descr="download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8136904" cy="55892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76724" y="0"/>
            <a:ext cx="4687763" cy="6858000"/>
          </a:xfrm>
        </p:spPr>
      </p:pic>
      <p:pic>
        <p:nvPicPr>
          <p:cNvPr id="6" name="Picture 5" descr="images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3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891952"/>
          </a:xfrm>
        </p:spPr>
        <p:txBody>
          <a:bodyPr/>
          <a:lstStyle/>
          <a:p>
            <a:r>
              <a:rPr lang="el-GR" sz="2800" dirty="0" smtClean="0"/>
              <a:t>Από τα πανεπιστήμια στα μέσα κοινωνικής δικτύωση;  </a:t>
            </a:r>
            <a:endParaRPr lang="en-US" sz="2800" dirty="0"/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992888" cy="446449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download (1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2050" name="Picture 2" descr="C:\Users\george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9275"/>
            <a:ext cx="7543800" cy="792163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0" smtClean="0"/>
              <a:t>Εισαγωγή: Αποικιοκρατία και διαφορά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608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Μ. </a:t>
            </a:r>
            <a:r>
              <a:rPr lang="en-US" sz="1400" smtClean="0"/>
              <a:t>Foucault: </a:t>
            </a:r>
            <a:r>
              <a:rPr lang="el-GR" sz="1400" smtClean="0"/>
              <a:t>γνώση, ισχύς, δύναμη. Η ιστορία των συστημάτων σκέψης και ο κόσμος ως αποτέλεσμα διαδικασιών ιστορικό-κοινωνικής κατασκευής και όχι τυχαίων γεγονότων.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Λόγος (</a:t>
            </a:r>
            <a:r>
              <a:rPr lang="en-US" sz="1400" smtClean="0"/>
              <a:t>discourse</a:t>
            </a:r>
            <a:r>
              <a:rPr lang="el-GR" sz="1400" smtClean="0"/>
              <a:t>)-</a:t>
            </a:r>
            <a:r>
              <a:rPr lang="en-US" sz="1400" smtClean="0"/>
              <a:t>Michel Foucault</a:t>
            </a:r>
            <a:r>
              <a:rPr lang="el-GR" sz="1400" smtClean="0"/>
              <a:t>: δημιουργεί το αντικείμενο περιγράφοντας το. Ο Λόγος είναι μια αφήγηση, μια κατασκευή. Ο Λόγος εστιάζει και προβάλλει συγκεκριμένα επιχειρήματα/ στάσεις/ απόψεις ενώ αποκρύπτει και αποσιώπα άλλα. Ο Λόγος παράγει γνώση και η γνώση εξουσία/ δύναμη (discourse/ power/ knowledge).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Ο Λόγος της αποικιοκρατίας σε σχέση με τη φυλή/ράτσα. Η αποικιοκράτες είναι σίγουροι για την «ανωτερότητα» τους. Η επιστήμη του βιολογικού ρατσισμού παράγει γνώση ή οποία παράγει δύναμη.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Η κατασκευή του ‘αλλού’ (μη ευρωπαίου)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Ετεροπροσδιορισμός: </a:t>
            </a:r>
            <a:r>
              <a:rPr lang="en-US" sz="1400" smtClean="0"/>
              <a:t>Hegel</a:t>
            </a:r>
            <a:r>
              <a:rPr lang="el-GR" sz="1400" smtClean="0"/>
              <a:t>, η διαλεκτική του Κυρίου και του Δούλου, η οποία επηρέασε τον Μαρξ και την ιδέα του περί ταξικού αγώνα. Η φαινομενολογία του πνεύματος, η ιστορία του «Κυρίου» και του «Δούλου» και η έννοια της φαινομενολογίας ή υπαρξιακής εξάρτησης του ενός με τον άλλον. Η ύπαρξη του ενός καθορίζεται από τον άλλον. Η έννοια της αναγνώρισης. Ο Δούλος αναγνωρίζει τον Κύριο και δέχεται την δουλικότητα ενώ ο Κύριος δεν αναγνωρίζει τον Δούλο, αλλά ετεροπροσδιορίζεται ως μη δούλος. Αυτό θα το δούμε και στη συνέχεια </a:t>
            </a:r>
            <a:r>
              <a:rPr lang="en-US" sz="1400" smtClean="0"/>
              <a:t>(Fannon, Mbembe)</a:t>
            </a:r>
            <a:r>
              <a:rPr lang="el-GR" sz="1400" smtClean="0"/>
              <a:t>.  </a:t>
            </a:r>
            <a:endParaRPr lang="en-US" sz="1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Η δυική κατασκευή του ‘άλλου’: στοιχεία κατωτερότητας αλλά και φαντασιώσεις (εξωτισμός).</a:t>
            </a:r>
            <a:endParaRPr lang="en-US" sz="1400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9275"/>
            <a:ext cx="7543800" cy="935038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Νέο-αποικιοκρατία 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844675"/>
            <a:ext cx="2568575" cy="4752975"/>
          </a:xfr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844675"/>
            <a:ext cx="23764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icon_reddi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6925" y="205581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724400"/>
            <a:ext cx="23812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1916113"/>
            <a:ext cx="31321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4365625"/>
            <a:ext cx="31321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08050"/>
            <a:ext cx="7543800" cy="576263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smtClean="0"/>
              <a:t>Η έννοια της νέο-αποικιοκρατίας</a:t>
            </a:r>
            <a:r>
              <a:rPr lang="el-GR" sz="4000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752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800" smtClean="0"/>
              <a:t>Η πρακτική χρησιμοποίηση της οικονομικής και πολιτιστικής δύναμης/ ισχύος για τον έλεγχο άλλων κρατών ή καλύτερα μετά-αποικιακών κρατών.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/>
              <a:t>Ο όρος χρησιμοποιήθηκε πρώτη φορά από τον </a:t>
            </a:r>
            <a:r>
              <a:rPr lang="en-US" sz="1800" smtClean="0"/>
              <a:t>Kwane Nkrumah </a:t>
            </a:r>
            <a:r>
              <a:rPr lang="el-GR" sz="1800" smtClean="0"/>
              <a:t>τον πρώτο πρόεδρο της «ανεξαρτητοποιημένης» Γκάνας.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/>
              <a:t>Στο πλαίσιο του νέο-αποικιοκρατισμού υποστηρίζεται ότι οι δυτικές πολυεθνικές εταιρίες εκμεταλλεύονται οικονομικά τους φυσικούς πόρους των τέως αποικιών.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/>
              <a:t>Μια μορφή μετάβασης από την πολιτική σε οικονομική αποικιοκρατία.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/>
              <a:t>Το κεφάλαιο χρησιμοποιείται για την εκμετάλλευση και όχι την ανάπτυξη των λιγότερο αναπτυγμένων χωρών.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/>
              <a:t>Νιγηρία,  το Δέλτα του Νίγηρα. Το 1950 η </a:t>
            </a:r>
            <a:r>
              <a:rPr lang="en-US" sz="1800" smtClean="0"/>
              <a:t>Shell, </a:t>
            </a:r>
            <a:r>
              <a:rPr lang="el-GR" sz="1800" smtClean="0"/>
              <a:t>Βρετανική-Ολλανδική εταιρεία, ανακαλύπτει πετρέλαιο. Ο ρόλος του Νιγηριανού κράτους και ο ένοπλος αγώνας των ντόπιων για ένα μερίδιο στα κέρδη. Η περιβαλλοντολογική καταστροφή της περιοχής.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5175"/>
            <a:ext cx="7543800" cy="431800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smtClean="0"/>
              <a:t>Μια οπτική γωνία πάνω στην αφρικανική μετά-αποικία</a:t>
            </a:r>
            <a:r>
              <a:rPr lang="el-GR" sz="400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12875"/>
            <a:ext cx="75438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smtClean="0"/>
              <a:t>Achille Mbembe: On the postcolony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smtClean="0"/>
              <a:t>Μεταποικία, η πολιτική κατασκευή μετά την αποικία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smtClean="0"/>
              <a:t>Η επιστημολογία της αποικιοκρατίας, ο γηγενής ως μη άνθρωπος/ ζώο και η εξημέρωση του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smtClean="0"/>
              <a:t>Ξανά η φαινομενολογία του </a:t>
            </a:r>
            <a:r>
              <a:rPr lang="en-US" sz="1600" smtClean="0"/>
              <a:t>Hegel, </a:t>
            </a:r>
            <a:r>
              <a:rPr lang="el-GR" sz="1600" smtClean="0"/>
              <a:t>και η διαλεκτική ανθρώπου και ζώου, καθυπόταξης και εξημέρωσης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smtClean="0"/>
              <a:t>Διερωτάται: Μπορούμε πραγματικά να ισχυριστούμε ότι έχουμε αφήσει πίσω μας την αποικιοκρατία και να αναφερθούμε στην ύπαρξη ενός αυτό-προσδιορισμένου και αυτό-διευθετούμενο Αφρικανικού υποκειμένου;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smtClean="0"/>
              <a:t>Η Αφρική έχει λειτουργήσει ιστορικά για την Ευρώπη ως ο απόλυτος άλλος, η «μαύρη» ήπειρος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smtClean="0"/>
              <a:t>Η αποικιοκρατία ως συνεχόμενη βία, αποκτήνωση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smtClean="0"/>
              <a:t>Οι μετά-αποικίες στηρίχθηκαν στη λογική των αποικιών, δεν ενδιαφέρονται για τα δικαιώματα των πολιτών τους, δεν είναι εκεί για να τους προστατεύουνε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smtClean="0"/>
              <a:t>Η αποικιοκρατική αποκτηνωτική φιλοσοφία υιοθετήθηκε από τις μετά-αποικιοκρατικές ελίτ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smtClean="0"/>
              <a:t>Κατά την αποικιοκρατία δημιουργήθηκε μια κοινότητα γηγενών επιχειρηματιών που λειτουργούσαν στο οικονομικό πλαίσιο της εποχής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1600" smtClean="0"/>
          </a:p>
          <a:p>
            <a:pPr eaLnBrk="1" hangingPunct="1">
              <a:lnSpc>
                <a:spcPct val="80000"/>
              </a:lnSpc>
              <a:defRPr/>
            </a:pPr>
            <a:endParaRPr lang="el-GR" sz="1600" smtClean="0"/>
          </a:p>
          <a:p>
            <a:pPr eaLnBrk="1" hangingPunct="1">
              <a:lnSpc>
                <a:spcPct val="80000"/>
              </a:lnSpc>
              <a:defRPr/>
            </a:pPr>
            <a:endParaRPr lang="el-GR" sz="16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20713"/>
            <a:ext cx="7543800" cy="792162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smtClean="0"/>
              <a:t>Μια οπτική γωνία πάνω στην αφρικανική μετά-αποικία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679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Οι αποικίες ως μετά-αποικίες ήταν μέρος ενός παγκόσμιου οικονομικού συστήματος και ενός διαχωρισμού της εργασίας τον οποίο και συνέχισαν οι νέες/ παλαιές ελίτ.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Δεν ισχύει φυσικά για όλες τις χώρες το ίδιο, υπάρχουν όμως κοινά χαρακτηριστικά. Σημαντική η ύπαρξη φυσικού πλούτου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Μέσα από τις αποικιοκρατικές οικονομικές σχέσεις δημιουργήθηκαν μετά-αποικιακά πολιτικά κατασκευάσματα τα οποία δημιούργησαν καινούριες  ανισότητες και καθεστώτα κυριαρχίας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Η ιθαγενοποίηση του αποικιοκρατικού μηχανισμού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Το κράτος δεν στηρίχθηκε σε μια μορφή κοινωνικού συμβολαίου, μη ύπαρξη πραγματικών δικαιωμάτων, βία και εξαναγκασμός.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Το κράτος μπόρεσε να διαχειριστεί φυλετικές και εθνικές τριβές, η δημιουργία του μύθου του «Μεγάλου Άντρα»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Η δημιουργία και η εκχώρηση προνομιών ως τρόπος ελέγχου πέραν της βίας, η μεταφορά χρημάτων σε ομάδες πληθυσμού ως τρόπου απόκτησης πολιτικού κεφαλαίου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Η τριάδα της βίας, εκχώρησης προνομίων και οικονομικών ανταλλαγμάτων έχει πάρει διαφορετικές μορφές σε διαφορετικές χώρες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smtClean="0"/>
              <a:t>Το κράτος ως μια μηχανή δημιουργίας και διατήρησης ανισοτήτων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14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6250"/>
            <a:ext cx="7543800" cy="11525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The Yakoubian building</a:t>
            </a:r>
            <a:r>
              <a:rPr lang="el-GR" sz="2000" smtClean="0"/>
              <a:t> (2002), η άνιση αιγυπτιακή κοινωνία και ένα κράτος που πρόδωσε τους πολίτες του και όχι μόνο (κεντρικό Κάιρο δεκαετία 1990)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73238"/>
            <a:ext cx="3105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73238"/>
            <a:ext cx="263048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286250"/>
            <a:ext cx="22161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5229225"/>
            <a:ext cx="1809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773238"/>
            <a:ext cx="22320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813"/>
            <a:ext cx="7543800" cy="115252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smtClean="0"/>
              <a:t>Η Αραβική άνοιξη ως το τέλος του κρατικού μετααποικιακού κατασκευάσματος;</a:t>
            </a:r>
            <a:r>
              <a:rPr lang="el-GR" smtClean="0"/>
              <a:t> </a:t>
            </a:r>
          </a:p>
        </p:txBody>
      </p:sp>
      <p:pic>
        <p:nvPicPr>
          <p:cNvPr id="24579" name="Picture 6" descr="arab-spring1(2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844675"/>
            <a:ext cx="2705100" cy="2847975"/>
          </a:xfrm>
          <a:noFill/>
        </p:spPr>
      </p:pic>
      <p:pic>
        <p:nvPicPr>
          <p:cNvPr id="24580" name="Picture 12" descr="EgyptSpr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844675"/>
            <a:ext cx="558006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ANd9GcS_pCAnGAOufhHgNlWrJwACeBjumFAu-kZ1sPUJD8k644fXSr52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652963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6" descr="ANd9GcTiPwAaGUzKpqx266oXfb81o1zTvGL4NfmWhYIyiHThvOgV_Yd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652963"/>
            <a:ext cx="24765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8" descr="Hosni-Mubar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652963"/>
            <a:ext cx="17494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0" descr="Sarkozy-and-Ben-Ali-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4652963"/>
            <a:ext cx="20510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smtClean="0"/>
              <a:t>Εξωτισμός και αποικιοκρατία: η μυθολογία του «ευγενή άγριου»</a:t>
            </a:r>
            <a:r>
              <a:rPr lang="el-GR" smtClean="0"/>
              <a:t>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81200"/>
            <a:ext cx="3144838" cy="4114800"/>
          </a:xfrm>
        </p:spPr>
      </p:pic>
      <p:pic>
        <p:nvPicPr>
          <p:cNvPr id="5124" name="Picture 4" descr="The Br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989138"/>
            <a:ext cx="42481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ANd9GcRnGNaR5dHwGw8ssuoVx_LraK_0nsV4fQgl3_8DSwpIDt9FsGIJUHekcQf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292600"/>
            <a:ext cx="30241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813"/>
            <a:ext cx="7543800" cy="115252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Αποικιοκρατία και η γέννηση της γεωγραφίας</a:t>
            </a:r>
            <a:r>
              <a:rPr lang="en-US" sz="2400" dirty="0" smtClean="0"/>
              <a:t> </a:t>
            </a:r>
            <a:r>
              <a:rPr lang="el-GR" sz="2400" dirty="0" smtClean="0"/>
              <a:t>ως επιστήμης-πειθαρχίας</a:t>
            </a:r>
            <a:r>
              <a:rPr lang="el-GR" sz="4000" dirty="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162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/>
              <a:t>Η γέννηση της επιστήμης της γεωγραφίας είναι συνυφασμένη (όπως και της ανθρωπολογίας) με την αποικιοκρατία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/>
              <a:t>Η χαρτογράφηση των αποικιών και η ονομασία τους ως μέσω ελέγχου ως παραγωγή γνώσης άρα και δύναμης (η Βομβάη μετονομάζεται σε </a:t>
            </a:r>
            <a:r>
              <a:rPr lang="el-GR" sz="2000" dirty="0" err="1" smtClean="0"/>
              <a:t>Μουμπάι</a:t>
            </a:r>
            <a:r>
              <a:rPr lang="el-GR" sz="2000" dirty="0" smtClean="0"/>
              <a:t> προκειμένου να απολεσθεί η αποικιοκρατική της ιστορία)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/>
              <a:t>Η γεωγραφία και ο περιβαλλοντολογικός ντετερμινισμός. Στο πλαίσιο αυτό, το κλίμα παρουσιάζεται ως υπεύθυνο για τα </a:t>
            </a:r>
            <a:r>
              <a:rPr lang="el-GR" sz="2000" dirty="0" smtClean="0"/>
              <a:t>χαρακτηριστικά </a:t>
            </a:r>
            <a:r>
              <a:rPr lang="el-GR" sz="2000" dirty="0" smtClean="0"/>
              <a:t>των λαών. Το κλίμα σημαντικό για τη βιολογία των λαών. Είτε οι φυλές είναι αποτέλεσμα του κλίματος είτε ο Θεός τοποθέτησε τις φυλές σε διαφορετικά κλίματα κατά βούληση.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/>
              <a:t>Η επιστήμη της γεωγραφίας ως τρόπος ελέγχου και </a:t>
            </a:r>
            <a:r>
              <a:rPr lang="el-GR" sz="2000" dirty="0" err="1" smtClean="0"/>
              <a:t>νοηματοδότησης</a:t>
            </a:r>
            <a:r>
              <a:rPr lang="el-GR" sz="2000" dirty="0" smtClean="0"/>
              <a:t> των περιοχών του κόσμου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smtClean="0"/>
              <a:t>Από την αποικιοκρατία στην ανεξαρτησία</a:t>
            </a:r>
            <a:r>
              <a:rPr lang="el-GR" smtClean="0"/>
              <a:t> 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916113"/>
            <a:ext cx="7704137" cy="4465637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20713"/>
            <a:ext cx="7543800" cy="8636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Η διαδικασία της ανεξαρτητοποίησης</a:t>
            </a:r>
            <a:r>
              <a:rPr lang="en-GB" sz="2400" dirty="0" smtClean="0"/>
              <a:t> </a:t>
            </a:r>
            <a:r>
              <a:rPr lang="el-GR" sz="2400" dirty="0" smtClean="0"/>
              <a:t>μετά το τέλος του Β’ παγκοσμίου πολέμου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608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800" dirty="0" smtClean="0"/>
              <a:t>Παραδείγματα στη γειτονιά μας: ανεξαρτησία από την οθωμανική αυτοκρατορία (Ελλάδα, Βουλγαρία, Σερβία κτλ.)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dirty="0" smtClean="0"/>
              <a:t>Τέλος της αποικιοκρατίας, Λόγοι: η αποδυνάμωση των ευρωπαϊκών δυνάμεων εξαιτίας του πολέμου, αποικίες χάθηκαν και δεν ξανακερδήθηκαν, η ανάπτυξη εθνικιστικών κινημάτων στις αποικίες και εθνικού φρονήματος, η νοητική αλλαγή μετά τον πόλεμο και η φιλελευθεροποίηση της Ευρώπης εξαιτίας της Ναζισμού, οριστική εγκατάλειψη φυλετικών θεωριών.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dirty="0" smtClean="0"/>
              <a:t>Η Βρετανία ανακοίνωσε την ανεξαρτησία της Ινδίας το 1947, στην Αφρική η Γκάνα ήταν η πρώτη χώρα που ανεξαρτητοποιήθηκε </a:t>
            </a:r>
            <a:r>
              <a:rPr lang="en-GB" sz="1800" dirty="0" smtClean="0"/>
              <a:t> 1957</a:t>
            </a:r>
            <a:endParaRPr lang="el-GR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dirty="0" smtClean="0"/>
              <a:t> 1960 </a:t>
            </a:r>
            <a:r>
              <a:rPr lang="en-US" sz="1800" dirty="0" smtClean="0"/>
              <a:t>Macmillan </a:t>
            </a:r>
            <a:r>
              <a:rPr lang="el-GR" sz="1800" dirty="0" smtClean="0"/>
              <a:t>λόγος για τον «άνεμο της αλλαγής», «είτε μας αρέσει είτε όχι είναι πολιτικό γεγονός ότι ένας άνεμος αλλαγής και εθνικού φρονήματος διακατέχει την Ήπειρο της Αφρικής»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dirty="0" smtClean="0"/>
              <a:t>Γαλλική αυτοκρατορία: ανεξαρτητοποίηση Μαρόκο, Τυνησία 1956, οι σφοδροί πόλεμοι της Αλγερίας 1954-1962.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smtClean="0"/>
              <a:t>Η φύση των συνόρων</a:t>
            </a:r>
            <a:r>
              <a:rPr lang="el-GR" smtClean="0"/>
              <a:t> 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81200"/>
            <a:ext cx="7543800" cy="4876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smtClean="0"/>
              <a:t>Από την ανεξαρτησία των εδαφών στην ανεξαρτητοποίηση των μυαλών</a:t>
            </a:r>
            <a:r>
              <a:rPr lang="el-GR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752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800" smtClean="0"/>
              <a:t>Η αποικιοκρατία των μυαλών, η πολιτισμική καθυπόταξη των γηγενών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/>
              <a:t>Το μεταποικιοκρατικό έργο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smtClean="0"/>
              <a:t>Franz Fanon, </a:t>
            </a:r>
            <a:r>
              <a:rPr lang="el-GR" sz="1800" smtClean="0"/>
              <a:t>ένας ψυχίατρος από τη Μαρτινίκα, δούλεψε σε ψυχιατρική κλινική στην Αλγερία και έγινε ενεργός μέλος στον αγώνα της ανεξαρτητοποίησης</a:t>
            </a:r>
            <a:endParaRPr lang="en-US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smtClean="0"/>
              <a:t>Black Skin, White Masks</a:t>
            </a:r>
            <a:r>
              <a:rPr lang="el-GR" sz="1800" smtClean="0"/>
              <a:t> (1952)</a:t>
            </a:r>
            <a:r>
              <a:rPr lang="en-US" sz="1800" smtClean="0"/>
              <a:t> </a:t>
            </a:r>
            <a:r>
              <a:rPr lang="el-GR" sz="1800" smtClean="0"/>
              <a:t>η φαινομενολογία του </a:t>
            </a:r>
            <a:r>
              <a:rPr lang="en-US" sz="1800" smtClean="0"/>
              <a:t>Hegel </a:t>
            </a:r>
            <a:r>
              <a:rPr lang="el-GR" sz="1800" smtClean="0"/>
              <a:t>στο επίπεδο της φυλετικής διαφοράς, η ψυχολογική καθυπόταξη των μαύρων γηγενών πληθυσμών στο πλαίσιο της αποικιοκρατίας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smtClean="0"/>
              <a:t>Franz Fannon, </a:t>
            </a:r>
            <a:r>
              <a:rPr lang="el-GR" sz="1800" smtClean="0"/>
              <a:t>Τ</a:t>
            </a:r>
            <a:r>
              <a:rPr lang="en-US" sz="1800" smtClean="0"/>
              <a:t>he</a:t>
            </a:r>
            <a:r>
              <a:rPr lang="el-GR" sz="1800" smtClean="0"/>
              <a:t>  </a:t>
            </a:r>
            <a:r>
              <a:rPr lang="en-US" sz="1800" smtClean="0"/>
              <a:t>wretched of the earth, </a:t>
            </a:r>
            <a:r>
              <a:rPr lang="el-GR" sz="1800" smtClean="0"/>
              <a:t>οι γηγενείς έχουν δικαίωμα στην ένοπλη βία κατά των αποικιοκρατών καθώς αντιμετωπίζονται με απάνθρωπο τρόπο, έχουν δικαίωμα στη χρήση της τρομοκρατίας καθώς η βία είναι η γλώσσα του αποικιοκράτη. Το παράδοξο του ευρωπαϊκού φιλελευθερισμού βρίσκει την απάντηση του.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92150"/>
            <a:ext cx="7543800" cy="7207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smtClean="0"/>
              <a:t>Σημαντικά μεταποικιοκρατικά έργα </a:t>
            </a:r>
            <a:r>
              <a:rPr lang="el-GR" sz="4000" smtClean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420938"/>
            <a:ext cx="30241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708275"/>
            <a:ext cx="2233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060575"/>
            <a:ext cx="252095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Αναλαμπή">
  <a:themeElements>
    <a:clrScheme name="Αναλαμπή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Αναλαμπ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Αναλαμπή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566</TotalTime>
  <Words>1399</Words>
  <Application>Microsoft Office PowerPoint</Application>
  <PresentationFormat>On-screen Show (4:3)</PresentationFormat>
  <Paragraphs>79</Paragraphs>
  <Slides>25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Αναλαμπή</vt:lpstr>
      <vt:lpstr>Οι πόλεμοι της ανεξαρτησίας και η μετά-αποικιοκρατία </vt:lpstr>
      <vt:lpstr>Εισαγωγή: Αποικιοκρατία και διαφορά</vt:lpstr>
      <vt:lpstr>Εξωτισμός και αποικιοκρατία: η μυθολογία του «ευγενή άγριου» </vt:lpstr>
      <vt:lpstr>Αποικιοκρατία και η γέννηση της γεωγραφίας ως επιστήμης-πειθαρχίας </vt:lpstr>
      <vt:lpstr>Από την αποικιοκρατία στην ανεξαρτησία </vt:lpstr>
      <vt:lpstr>Η διαδικασία της ανεξαρτητοποίησης μετά το τέλος του Β’ παγκοσμίου πολέμου</vt:lpstr>
      <vt:lpstr>Η φύση των συνόρων </vt:lpstr>
      <vt:lpstr>Από την ανεξαρτησία των εδαφών στην ανεξαρτητοποίηση των μυαλών </vt:lpstr>
      <vt:lpstr>Σημαντικά μεταποικιοκρατικά έργα  </vt:lpstr>
      <vt:lpstr>Εξωτισμός και αποικιοκρατία: Μέση Ανατολή </vt:lpstr>
      <vt:lpstr>Edward Said (1978) Orientalism </vt:lpstr>
      <vt:lpstr>Μια ματιά πάνω στην εθνογραφική κινηματογραφία: Trinh T. Minh Ha Reseamblage 1982 (μια ιστορία για τη Σενεγάλη η οποία δεν έχει συνεκτική αφήγηση, δεν αποτελεί αφήγηση όπως οι εθνογραφικές ταινίες, δεν προσφέρει εξηγήσεις, δεν προσφέρει οπτική γωνία, ήχος και εικόνα δεν συνάδουν σε ορισμένες στιγμές)</vt:lpstr>
      <vt:lpstr>Μια ματιά πάνω στην εθνογραφική κινηματογραφία: Trinh T. Minh Ha Living is Round 1985 ()</vt:lpstr>
      <vt:lpstr>Μετά-αποικιοκρατία και κινηματογράφος </vt:lpstr>
      <vt:lpstr>Αμερικάνικα Πανεπιστήμια </vt:lpstr>
      <vt:lpstr>1990s ‘Πολιτική ορθότητα’</vt:lpstr>
      <vt:lpstr>Slide 17</vt:lpstr>
      <vt:lpstr>Από τα πανεπιστήμια στα μέσα κοινωνικής δικτύωση;  </vt:lpstr>
      <vt:lpstr>Slide 19</vt:lpstr>
      <vt:lpstr>Νέο-αποικιοκρατία </vt:lpstr>
      <vt:lpstr>Η έννοια της νέο-αποικιοκρατίας </vt:lpstr>
      <vt:lpstr>Μια οπτική γωνία πάνω στην αφρικανική μετά-αποικία </vt:lpstr>
      <vt:lpstr>Μια οπτική γωνία πάνω στην αφρικανική μετά-αποικία</vt:lpstr>
      <vt:lpstr>The Yakoubian building (2002), η άνιση αιγυπτιακή κοινωνία και ένα κράτος που πρόδωσε τους πολίτες του και όχι μόνο (κεντρικό Κάιρο δεκαετία 1990)</vt:lpstr>
      <vt:lpstr>Η Αραβική άνοιξη ως το τέλος του κρατικού μετααποικιακού κατασκευάσματος;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Ισχύς, γνώση γεωγραφία: Οι πόλεμοι της ανεξαρτησίας και μετααποικιοκρατία</dc:title>
  <dc:creator>User</dc:creator>
  <cp:lastModifiedBy>george</cp:lastModifiedBy>
  <cp:revision>74</cp:revision>
  <dcterms:created xsi:type="dcterms:W3CDTF">2012-01-27T07:29:58Z</dcterms:created>
  <dcterms:modified xsi:type="dcterms:W3CDTF">2025-03-11T09:38:34Z</dcterms:modified>
</cp:coreProperties>
</file>