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5" r:id="rId4"/>
    <p:sldId id="298" r:id="rId5"/>
    <p:sldId id="317" r:id="rId6"/>
    <p:sldId id="319" r:id="rId7"/>
    <p:sldId id="306" r:id="rId8"/>
    <p:sldId id="304" r:id="rId9"/>
    <p:sldId id="329" r:id="rId10"/>
    <p:sldId id="307" r:id="rId11"/>
    <p:sldId id="300" r:id="rId12"/>
    <p:sldId id="295" r:id="rId13"/>
    <p:sldId id="308" r:id="rId14"/>
    <p:sldId id="309" r:id="rId15"/>
    <p:sldId id="327" r:id="rId16"/>
    <p:sldId id="328" r:id="rId17"/>
    <p:sldId id="330" r:id="rId18"/>
    <p:sldId id="318" r:id="rId19"/>
    <p:sldId id="310" r:id="rId20"/>
    <p:sldId id="320" r:id="rId21"/>
    <p:sldId id="321" r:id="rId22"/>
    <p:sldId id="322" r:id="rId23"/>
    <p:sldId id="323" r:id="rId24"/>
    <p:sldId id="314" r:id="rId25"/>
    <p:sldId id="257" r:id="rId26"/>
    <p:sldId id="324" r:id="rId27"/>
    <p:sldId id="260" r:id="rId28"/>
    <p:sldId id="316" r:id="rId29"/>
    <p:sldId id="33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8F9318-7D7B-4A89-838C-2E7C0D8E895D}" type="datetimeFigureOut">
              <a:rPr lang="en-US" smtClean="0"/>
              <a:pPr/>
              <a:t>12/11/2025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781146-4E25-4FC1-BFA0-9BBC78C98C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9318-7D7B-4A89-838C-2E7C0D8E895D}" type="datetimeFigureOut">
              <a:rPr lang="en-US" smtClean="0"/>
              <a:pPr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1146-4E25-4FC1-BFA0-9BBC78C98C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8F9318-7D7B-4A89-838C-2E7C0D8E895D}" type="datetimeFigureOut">
              <a:rPr lang="en-US" smtClean="0"/>
              <a:pPr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781146-4E25-4FC1-BFA0-9BBC78C98C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9318-7D7B-4A89-838C-2E7C0D8E895D}" type="datetimeFigureOut">
              <a:rPr lang="en-US" smtClean="0"/>
              <a:pPr/>
              <a:t>12/11/2025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781146-4E25-4FC1-BFA0-9BBC78C98C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9318-7D7B-4A89-838C-2E7C0D8E895D}" type="datetimeFigureOut">
              <a:rPr lang="en-US" smtClean="0"/>
              <a:pPr/>
              <a:t>12/11/2025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781146-4E25-4FC1-BFA0-9BBC78C98C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8F9318-7D7B-4A89-838C-2E7C0D8E895D}" type="datetimeFigureOut">
              <a:rPr lang="en-US" smtClean="0"/>
              <a:pPr/>
              <a:t>12/11/2025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781146-4E25-4FC1-BFA0-9BBC78C98C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8F9318-7D7B-4A89-838C-2E7C0D8E895D}" type="datetimeFigureOut">
              <a:rPr lang="en-US" smtClean="0"/>
              <a:pPr/>
              <a:t>12/11/2025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781146-4E25-4FC1-BFA0-9BBC78C98C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9318-7D7B-4A89-838C-2E7C0D8E895D}" type="datetimeFigureOut">
              <a:rPr lang="en-US" smtClean="0"/>
              <a:pPr/>
              <a:t>12/11/2025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781146-4E25-4FC1-BFA0-9BBC78C98C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9318-7D7B-4A89-838C-2E7C0D8E895D}" type="datetimeFigureOut">
              <a:rPr lang="en-US" smtClean="0"/>
              <a:pPr/>
              <a:t>12/11/2025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781146-4E25-4FC1-BFA0-9BBC78C98C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9318-7D7B-4A89-838C-2E7C0D8E895D}" type="datetimeFigureOut">
              <a:rPr lang="en-US" smtClean="0"/>
              <a:pPr/>
              <a:t>12/11/2025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781146-4E25-4FC1-BFA0-9BBC78C98C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8F9318-7D7B-4A89-838C-2E7C0D8E895D}" type="datetimeFigureOut">
              <a:rPr lang="en-US" smtClean="0"/>
              <a:pPr/>
              <a:t>12/11/2025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781146-4E25-4FC1-BFA0-9BBC78C98C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8F9318-7D7B-4A89-838C-2E7C0D8E895D}" type="datetimeFigureOut">
              <a:rPr lang="en-US" smtClean="0"/>
              <a:pPr/>
              <a:t>12/11/2025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781146-4E25-4FC1-BFA0-9BBC78C98CA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419600"/>
            <a:ext cx="6477000" cy="1447800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" pitchFamily="34" charset="0"/>
                <a:cs typeface="Arial" pitchFamily="34" charset="0"/>
              </a:rPr>
              <a:t>ΠΑΓΚΟΣΜΙΟΣ ΠΛΗΘΥΣΜΟΣ ΚΑΙ ΚΙΝΗΤΙΚΟΤΗΤΑ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Γ.ΜΑΥΡΟΜΜΑΤΗΣ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Παγκόσμιος πληθυσμός</a:t>
            </a:r>
            <a:endParaRPr lang="en-US" dirty="0"/>
          </a:p>
        </p:txBody>
      </p:sp>
      <p:pic>
        <p:nvPicPr>
          <p:cNvPr id="4" name="Content Placeholder 3" descr="download.jf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8382000" cy="5257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sz="2700" dirty="0"/>
              <a:t>Παγκόσμιος πληθυσμός: αναπτυγμένος και αναπτυσσόμενος κόσμος </a:t>
            </a:r>
            <a:endParaRPr lang="en-GB" sz="2700" dirty="0"/>
          </a:p>
        </p:txBody>
      </p:sp>
      <p:pic>
        <p:nvPicPr>
          <p:cNvPr id="4" name="Content Placeholder 3" descr="6607123_orig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2000"/>
          </a:xfrm>
        </p:spPr>
        <p:txBody>
          <a:bodyPr/>
          <a:lstStyle/>
          <a:p>
            <a:r>
              <a:rPr lang="el-GR" dirty="0"/>
              <a:t>Η μεγάλη πρόκληση;</a:t>
            </a:r>
            <a:r>
              <a:rPr lang="en-GB" dirty="0"/>
              <a:t>	</a:t>
            </a:r>
            <a:r>
              <a:rPr lang="el-GR" dirty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earth 2020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george\Desktop\GC-larg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george\Desktop\downloa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2C4B-5B51-9D10-A8DB-D9B00F38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ollage of images of people and a group of people&#10;&#10;AI-generated content may be incorrect.">
            <a:extLst>
              <a:ext uri="{FF2B5EF4-FFF2-40B4-BE49-F238E27FC236}">
                <a16:creationId xmlns:a16="http://schemas.microsoft.com/office/drawing/2014/main" id="{7CFE56E2-CAE9-F98B-C2A0-928179DB78C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6060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Επίπεδα γεννητικότητας</a:t>
            </a:r>
            <a:r>
              <a:rPr lang="en-GB" dirty="0"/>
              <a:t> (fertility rate)</a:t>
            </a:r>
            <a:endParaRPr lang="en-US" dirty="0"/>
          </a:p>
        </p:txBody>
      </p:sp>
      <p:pic>
        <p:nvPicPr>
          <p:cNvPr id="2050" name="Picture 2" descr="C:\Users\george\Desktop\Total_Fertility_Rate_Map_by_Country.sv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.jf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19800" cy="3810000"/>
          </a:xfrm>
        </p:spPr>
      </p:pic>
      <p:pic>
        <p:nvPicPr>
          <p:cNvPr id="5" name="Picture 4" descr="images (1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7600"/>
            <a:ext cx="6019800" cy="3200400"/>
          </a:xfrm>
          <a:prstGeom prst="rect">
            <a:avLst/>
          </a:prstGeom>
        </p:spPr>
      </p:pic>
      <p:pic>
        <p:nvPicPr>
          <p:cNvPr id="6" name="Picture 5" descr="images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838200"/>
            <a:ext cx="3505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38200"/>
          </a:xfrm>
        </p:spPr>
        <p:txBody>
          <a:bodyPr/>
          <a:lstStyle/>
          <a:p>
            <a:r>
              <a:rPr lang="el-GR" dirty="0"/>
              <a:t>Εισαγωγή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Στο σημερινό μάθημα θα ασχοληθούμε με τον παγκόσμιο πληθυσμό και την κινητικότητα του.</a:t>
            </a:r>
          </a:p>
          <a:p>
            <a:r>
              <a:rPr lang="el-GR" dirty="0"/>
              <a:t>Επομένως ασχολούμαστε με θέματα πληθυσμιακής γεωγραφίας/ δημογραφίας αλλά και πολιτικής γεωγραφίας (η μετανάστευση ανήκει και στα δύο)</a:t>
            </a:r>
          </a:p>
          <a:p>
            <a:r>
              <a:rPr lang="el-GR" dirty="0"/>
              <a:t>Όπως είπαμε, η παγκοσμιοποίηση αφορά πολύ διαφορετικές ροές. Ροές κεφαλαίων, εμπορευμάτων, υπηρεσιών, ανθρώπων, ιδεών, εικόνων.</a:t>
            </a:r>
          </a:p>
          <a:p>
            <a:r>
              <a:rPr lang="el-GR" dirty="0"/>
              <a:t>Σήμερα, θα ασχοληθούμε κυρίως με τις ροές ανθρώπων στο πλαίσιο της παγκοσμιοποίησης.</a:t>
            </a:r>
          </a:p>
          <a:p>
            <a:r>
              <a:rPr lang="el-GR" dirty="0"/>
              <a:t>Στο πλαίσιο της πολιτικής γεωγραφίας θα ασχοληθούμε με το φαινόμενο της διεθνούς μετανάστευσης. 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10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george\Pictures\Screenshots\Screenshot (60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/>
              <a:t>Θεωρίες μετανάστευσης ή τρόποι να εξηγήσουμε το γιατί οι άνθρωποι μεταναστεύουν</a:t>
            </a:r>
            <a:r>
              <a:rPr lang="el-GR" sz="4000"/>
              <a:t>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44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1600" u="sng"/>
              <a:t>Ανάλυση κόστους/ κέρδους</a:t>
            </a:r>
            <a:r>
              <a:rPr lang="el-GR" sz="1600"/>
              <a:t> σε ατομικό επίπεδο (νέο-κλασσική οικονομική θεωρία). Κερδίζω τόσο-χάνω τόσο, οπότε πράττω ανάλογα. «’Άμα κερδίζω αυτά τα λεφτά πάω Ζυρίχη και ζω σαν μετανάστης, κάνω λάντζα και όλα, δε μασάω» </a:t>
            </a:r>
          </a:p>
          <a:p>
            <a:pPr>
              <a:lnSpc>
                <a:spcPct val="80000"/>
              </a:lnSpc>
            </a:pPr>
            <a:r>
              <a:rPr lang="en-GB" sz="1600" u="sng"/>
              <a:t>Push and Pull factors</a:t>
            </a:r>
            <a:r>
              <a:rPr lang="en-GB" sz="1600"/>
              <a:t>: </a:t>
            </a:r>
            <a:r>
              <a:rPr lang="el-GR" sz="1600"/>
              <a:t>παράγοντες έλξης και απώθησης. Μας διώχνουν τα μέρη ή μας τραβάν οι προορισμοί; Μια διαφορετική αντίληψη προσφοράς και ζήτησης μεταναστευτικής εργασίας. Η προσφορά ως απώθηση ή ζήτηση ως έλξη. Μήπως παίζουν το ρόλο τους και τα δύο; Υπάρχουν περιπτώσεις όπου το 80% των ατόμων μιας χώρας θέλουν να μεταναστεύσουν (</a:t>
            </a:r>
            <a:r>
              <a:rPr lang="en-GB" sz="1600"/>
              <a:t>Democratic republic of Congo, RPC). </a:t>
            </a:r>
            <a:endParaRPr lang="el-GR" sz="1600"/>
          </a:p>
          <a:p>
            <a:pPr>
              <a:lnSpc>
                <a:spcPct val="80000"/>
              </a:lnSpc>
            </a:pPr>
            <a:r>
              <a:rPr lang="en-GB" sz="1600" u="sng"/>
              <a:t>New economics of migration</a:t>
            </a:r>
            <a:r>
              <a:rPr lang="el-GR" sz="1600"/>
              <a:t> ή αλλιώς βλέποντας τα κίνητρα σε σχέση με την οικογένεια και όχι το άτομο. Μοίρασμα ρίσκου και η επιβίωση της οικογένειας. Η γέννηση της δια-εθνικής οικογένειας. Το ίδιο ισχύει και για την εσωτερική μετανάστευση. </a:t>
            </a:r>
          </a:p>
          <a:p>
            <a:pPr>
              <a:lnSpc>
                <a:spcPct val="80000"/>
              </a:lnSpc>
            </a:pPr>
            <a:r>
              <a:rPr lang="el-GR" sz="1600" u="sng"/>
              <a:t>Θεωρία δικτύων:</a:t>
            </a:r>
            <a:r>
              <a:rPr lang="el-GR" sz="1600"/>
              <a:t> Οι άνθρωποι προκείμενου να μεταναστεύσουν χρειάζονται πόρους. Δεν είναι απλό για φτωχούς ανθρώπους να μετακινηθούν και να διασχίσουν σύνορα. Η ύπαρξη δικτύων (πληροφόρησης, αλληλοβοηθείας κτλ.) διευκολύνει και στηρίζει τη μετανάστευση (Αλβανοί στην Ελλάδα, Ρουμάνοι στην Ιταλία από το 2007 και μετά αυτή τη στιγμή η μεγαλύτερη κοινότητα) αλλά και οι Έλληνες αυτή τη στιγμή που ψάχνουν τη τύχη τους στο εξωτερικό («έχω ένα θείο στην Αυστραλία το λένε Νίκο»)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GB" dirty="0"/>
              <a:t>Global North and Global South</a:t>
            </a:r>
            <a:r>
              <a:rPr lang="el-GR" dirty="0"/>
              <a:t> </a:t>
            </a:r>
          </a:p>
        </p:txBody>
      </p:sp>
      <p:pic>
        <p:nvPicPr>
          <p:cNvPr id="4" name="3 - Θέση περιεχομένου" descr="The Global Sout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686800" cy="5257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en-GB" sz="2400" dirty="0"/>
              <a:t>T</a:t>
            </a:r>
            <a:r>
              <a:rPr lang="el-GR" sz="2400" dirty="0"/>
              <a:t>ο «δάσος» της μετανάστευσης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4"/>
            <a:ext cx="8229600" cy="5064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To </a:t>
            </a:r>
            <a:r>
              <a:rPr lang="el-GR" sz="1400" dirty="0"/>
              <a:t>μεγαλύτερο μέρος της διεθνούς μετανάστευσης από το Νότο προς το Βορρά πραγματοποιείται</a:t>
            </a:r>
            <a:r>
              <a:rPr lang="el-GR" sz="1400" u="sng" dirty="0"/>
              <a:t> από χώρες μεσαίου εισοδήματος</a:t>
            </a:r>
            <a:r>
              <a:rPr lang="el-GR" sz="1400" dirty="0"/>
              <a:t> και όχι λιγότερο αναπτυγμένες χώρες (</a:t>
            </a:r>
            <a:r>
              <a:rPr lang="en-GB" sz="1400" dirty="0"/>
              <a:t>DAC List: middle income, less developed, least developed). </a:t>
            </a:r>
            <a:r>
              <a:rPr lang="el-GR" sz="1400" dirty="0"/>
              <a:t>Βλέπε Τούρκους στη Γερμανία, </a:t>
            </a:r>
            <a:r>
              <a:rPr lang="el-GR" sz="1400" dirty="0" err="1"/>
              <a:t>Μαροκίνους</a:t>
            </a:r>
            <a:r>
              <a:rPr lang="el-GR" sz="1400" dirty="0"/>
              <a:t> στην Ισπανία. Η κινητικότητα σχετίζεται με την ύπαρξη πόρων. Επίσης από αυτές τις χώρες δεν μεταναστεύουν οι φτωχότεροι.</a:t>
            </a:r>
          </a:p>
          <a:p>
            <a:pPr>
              <a:lnSpc>
                <a:spcPct val="80000"/>
              </a:lnSpc>
            </a:pPr>
            <a:r>
              <a:rPr lang="el-GR" sz="1400" u="sng" dirty="0"/>
              <a:t>Μετανάστευση και ανάπτυξη</a:t>
            </a:r>
            <a:r>
              <a:rPr lang="el-GR" sz="1400" dirty="0"/>
              <a:t>: εμβάσματα, μεταφορά τεχνογνωσίας, διαφορετικά βιώματα, εμπειρίες (κοινωνικά εμβάσματα), </a:t>
            </a:r>
            <a:r>
              <a:rPr lang="el-GR" sz="1400" dirty="0" err="1"/>
              <a:t>διαεθνικό</a:t>
            </a:r>
            <a:r>
              <a:rPr lang="el-GR" sz="1400" dirty="0"/>
              <a:t> εμπόριο, επιστροφή μεταναστών κτλ. Ο κύκλος της μετανάστευσης και επιστροφής των χωρών: μετανάστευση, προσαρμογή, ένταξη των πληθυσμών στις χώρες υποδοχής, εμβάσματα, επιστροφή. Η περίπτωση της ελληνικής ομογένειας; </a:t>
            </a:r>
            <a:endParaRPr lang="en-GB" sz="1400" dirty="0"/>
          </a:p>
          <a:p>
            <a:pPr>
              <a:lnSpc>
                <a:spcPct val="80000"/>
              </a:lnSpc>
            </a:pPr>
            <a:r>
              <a:rPr lang="el-GR" sz="1400" dirty="0"/>
              <a:t>Οι λιγότερο αναπτυγμένες χώρες μένουν έξω από αυτό παιχνίδι. Η έννοια της </a:t>
            </a:r>
            <a:r>
              <a:rPr lang="el-GR" sz="1400" u="sng" dirty="0"/>
              <a:t>‘ανάπτυξης ως ελευθερίας’</a:t>
            </a:r>
            <a:r>
              <a:rPr lang="el-GR" sz="1400" dirty="0"/>
              <a:t> </a:t>
            </a:r>
            <a:r>
              <a:rPr lang="en-US" sz="1400" dirty="0" err="1"/>
              <a:t>Amartya</a:t>
            </a:r>
            <a:r>
              <a:rPr lang="en-US" sz="1400" dirty="0"/>
              <a:t> Sen. </a:t>
            </a:r>
            <a:r>
              <a:rPr lang="el-GR" sz="1400" dirty="0"/>
              <a:t>Η «μετανάστευση ως ανάπτυξη σε κίνηση» και η «αναπτυξιακή βοήθεια ως ανάπτυξη στο έδαφος».  Η συμπληρωματικότητα των δυο διαδικασιών. </a:t>
            </a:r>
            <a:endParaRPr lang="en-US" sz="1400" dirty="0"/>
          </a:p>
          <a:p>
            <a:pPr>
              <a:lnSpc>
                <a:spcPct val="80000"/>
              </a:lnSpc>
            </a:pPr>
            <a:r>
              <a:rPr lang="el-GR" sz="1400" dirty="0"/>
              <a:t>Μεγάλο μέρος της διεθνούς μετανάστευσης πραγματοποιείται </a:t>
            </a:r>
            <a:r>
              <a:rPr lang="el-GR" sz="1400" u="sng" dirty="0"/>
              <a:t>μεταξύ αναπτυσσόμενων χωρών</a:t>
            </a:r>
          </a:p>
          <a:p>
            <a:pPr>
              <a:lnSpc>
                <a:spcPct val="80000"/>
              </a:lnSpc>
            </a:pPr>
            <a:r>
              <a:rPr lang="el-GR" sz="1400" dirty="0"/>
              <a:t>Οι μεγαλύτερες ροές λαμβάνουν χώρα μεταξύ γειτονικών χωρών (αναπτυσσόμενες χώρες, έλλειψη υποδομών, φύλαξη συνόρων υποτυπώδης)</a:t>
            </a:r>
            <a:r>
              <a:rPr lang="en-US" sz="1400" dirty="0"/>
              <a:t>.</a:t>
            </a:r>
            <a:endParaRPr lang="el-GR" sz="1400" dirty="0"/>
          </a:p>
          <a:p>
            <a:pPr>
              <a:lnSpc>
                <a:spcPct val="80000"/>
              </a:lnSpc>
            </a:pPr>
            <a:r>
              <a:rPr lang="el-GR" sz="1400" dirty="0"/>
              <a:t> Η </a:t>
            </a:r>
            <a:r>
              <a:rPr lang="el-GR" sz="1400" u="sng" dirty="0"/>
              <a:t>εσωτερική μετανάστευση</a:t>
            </a:r>
            <a:r>
              <a:rPr lang="el-GR" sz="1400" dirty="0"/>
              <a:t> παραμένει το μεγαλύτερο μέγεθος με διαφορά (σκεφτείτε τις μεταναστεύσεις από το εσωτερικό της Κίνας στις παράκτιες πόλεις και στην Ινδία)</a:t>
            </a:r>
            <a:endParaRPr lang="en-GB" sz="1400" dirty="0"/>
          </a:p>
          <a:p>
            <a:pPr>
              <a:lnSpc>
                <a:spcPct val="80000"/>
              </a:lnSpc>
            </a:pPr>
            <a:r>
              <a:rPr lang="el-GR" sz="1400" u="sng" dirty="0"/>
              <a:t>Κλιματική αλλαγή και εσωτερικά εκτοπισμένοι πληθυσμοί</a:t>
            </a:r>
            <a:r>
              <a:rPr lang="el-GR" sz="1400" dirty="0"/>
              <a:t>. Κλιματική αλλαγή και διάβρωση γης και εγκατάλειψη υπαίθρου.  </a:t>
            </a:r>
            <a:endParaRPr lang="en-GB" sz="1400" dirty="0"/>
          </a:p>
          <a:p>
            <a:pPr>
              <a:lnSpc>
                <a:spcPct val="80000"/>
              </a:lnSpc>
            </a:pPr>
            <a:endParaRPr lang="el-GR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).jf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05400" cy="4419600"/>
          </a:xfrm>
        </p:spPr>
      </p:pic>
      <p:pic>
        <p:nvPicPr>
          <p:cNvPr id="5" name="Picture 4" descr="images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-152400"/>
            <a:ext cx="43434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118A-7519-090E-E39D-3A61F264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in a suit on a stone structure&#10;&#10;AI-generated content may be incorrect.">
            <a:extLst>
              <a:ext uri="{FF2B5EF4-FFF2-40B4-BE49-F238E27FC236}">
                <a16:creationId xmlns:a16="http://schemas.microsoft.com/office/drawing/2014/main" id="{8B09B4E9-F225-26BA-3C8B-9130129CC61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1719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l-GR" dirty="0"/>
              <a:t>Πληθυσμιακή γεωγραφία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Η πληθυσμιακή γεωγραφία ένας από τους πιο νέους κλάδους της ανθρωπογεωγραφίας</a:t>
            </a:r>
          </a:p>
          <a:p>
            <a:r>
              <a:rPr lang="el-GR" dirty="0"/>
              <a:t>Παγκόσμιος πληθυσμός  πάνω από </a:t>
            </a:r>
            <a:r>
              <a:rPr lang="en-GB" dirty="0"/>
              <a:t>8</a:t>
            </a:r>
            <a:r>
              <a:rPr lang="el-GR" dirty="0"/>
              <a:t> δισ.</a:t>
            </a:r>
          </a:p>
          <a:p>
            <a:r>
              <a:rPr lang="el-GR" dirty="0"/>
              <a:t>Η γεωγραφική κατανομή του πληθυσμού ή καλύτερα ασύμμετρη κατανομή του παγκόσμιου πληθυσμού. Η μελέτη των βασικών χαρακτηριστικών του πληθυσμού.  </a:t>
            </a:r>
          </a:p>
          <a:p>
            <a:r>
              <a:rPr lang="el-GR" dirty="0"/>
              <a:t>Πολυάνθρωπες συγκεντρώσεις, ολιγάριθμες αλλά και ανθρώπινη απουσία </a:t>
            </a:r>
          </a:p>
          <a:p>
            <a:r>
              <a:rPr lang="el-GR" dirty="0"/>
              <a:t>Που βρίσκεται το μεγαλύτερο μέρος του παγκόσμιου πληθυσμού; Στο Νότο που είναι και ο φτωχότερος. Δημογραφία και οικονομική ανισότητα. </a:t>
            </a:r>
          </a:p>
          <a:p>
            <a:r>
              <a:rPr lang="el-GR" dirty="0"/>
              <a:t>Η έννοια του υπερπληθυσμού της γης. </a:t>
            </a:r>
            <a:r>
              <a:rPr lang="el-GR" dirty="0" err="1"/>
              <a:t>Μάλθους</a:t>
            </a:r>
            <a:r>
              <a:rPr lang="el-GR" dirty="0"/>
              <a:t>. </a:t>
            </a:r>
          </a:p>
          <a:p>
            <a:r>
              <a:rPr lang="el-GR" dirty="0"/>
              <a:t>Η έννοια της υπογεννητικότητας και της υψηλής γεννητικότητας. </a:t>
            </a:r>
          </a:p>
          <a:p>
            <a:r>
              <a:rPr lang="el-GR" dirty="0"/>
              <a:t>Πληθυσμιακή γεωγραφία: ζωή, θάνατος, και ανισότητα σε σχέση με αυτά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ownload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6858000"/>
          </a:xfr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0"/>
            <a:ext cx="4876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7924800" cy="6553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.jf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george\Desktop\FwuNU6jaIAA_Pi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D6AF-2B58-2A00-6CB4-E2021290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and person standing in a circle with icons around them&#10;&#10;AI-generated content may be incorrect.">
            <a:extLst>
              <a:ext uri="{FF2B5EF4-FFF2-40B4-BE49-F238E27FC236}">
                <a16:creationId xmlns:a16="http://schemas.microsoft.com/office/drawing/2014/main" id="{8171E19C-37B4-D160-6B24-E1ACA257B38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4150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193</TotalTime>
  <Words>708</Words>
  <Application>Microsoft Office PowerPoint</Application>
  <PresentationFormat>On-screen Show (4:3)</PresentationFormat>
  <Paragraphs>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Tw Cen MT</vt:lpstr>
      <vt:lpstr>Wingdings</vt:lpstr>
      <vt:lpstr>Wingdings 2</vt:lpstr>
      <vt:lpstr>Median</vt:lpstr>
      <vt:lpstr>ΠΑΓΚΟΣΜΙΟΣ ΠΛΗΘΥΣΜΟΣ ΚΑΙ ΚΙΝΗΤΙΚΟΤΗΤΑ </vt:lpstr>
      <vt:lpstr>Εισαγωγή </vt:lpstr>
      <vt:lpstr>PowerPoint Presentation</vt:lpstr>
      <vt:lpstr>Πληθυσμιακή γεωγραφία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Παγκόσμιος πληθυσμός</vt:lpstr>
      <vt:lpstr> Παγκόσμιος πληθυσμός: αναπτυγμένος και αναπτυσσόμενος κόσμος </vt:lpstr>
      <vt:lpstr>Η μεγάλη πρόκληση;  </vt:lpstr>
      <vt:lpstr>Future earth 2020</vt:lpstr>
      <vt:lpstr>PowerPoint Presentation</vt:lpstr>
      <vt:lpstr>PowerPoint Presentation</vt:lpstr>
      <vt:lpstr>PowerPoint Presentation</vt:lpstr>
      <vt:lpstr>PowerPoint Presentation</vt:lpstr>
      <vt:lpstr>Επίπεδα γεννητικότητας (fertility rate)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Θεωρίες μετανάστευσης ή τρόποι να εξηγήσουμε το γιατί οι άνθρωποι μεταναστεύουν </vt:lpstr>
      <vt:lpstr>Global North and Global South </vt:lpstr>
      <vt:lpstr>Tο «δάσος» της μετανάστευσης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ΠΑΓΚΟΣΜΙΟΣ ΠΛΗΘΥΣΜΟΣ ΚΑΙ ΚΙΝΗΤΙΚΟΤΗΤΑ </dc:title>
  <dc:creator>georgemavromatis</dc:creator>
  <cp:lastModifiedBy>George Mavrommatis</cp:lastModifiedBy>
  <cp:revision>40</cp:revision>
  <dcterms:created xsi:type="dcterms:W3CDTF">2014-04-28T09:03:43Z</dcterms:created>
  <dcterms:modified xsi:type="dcterms:W3CDTF">2025-12-11T12:23:02Z</dcterms:modified>
</cp:coreProperties>
</file>