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28" r:id="rId3"/>
    <p:sldId id="282" r:id="rId4"/>
    <p:sldId id="263" r:id="rId5"/>
    <p:sldId id="333" r:id="rId6"/>
    <p:sldId id="329" r:id="rId7"/>
    <p:sldId id="265" r:id="rId8"/>
    <p:sldId id="266" r:id="rId9"/>
    <p:sldId id="268" r:id="rId10"/>
    <p:sldId id="269" r:id="rId11"/>
    <p:sldId id="270" r:id="rId12"/>
    <p:sldId id="310" r:id="rId13"/>
    <p:sldId id="336" r:id="rId14"/>
    <p:sldId id="331" r:id="rId15"/>
    <p:sldId id="325" r:id="rId16"/>
    <p:sldId id="337" r:id="rId17"/>
    <p:sldId id="262" r:id="rId18"/>
    <p:sldId id="272" r:id="rId19"/>
    <p:sldId id="332" r:id="rId20"/>
    <p:sldId id="261" r:id="rId21"/>
    <p:sldId id="315" r:id="rId22"/>
    <p:sldId id="327" r:id="rId23"/>
    <p:sldId id="271"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l-GR"/>
              <a:t>Κάντε κλικ για επεξεργασία του τίτλου</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l-GR"/>
              <a:t>Κάντε κλικ για να επεξεργαστείτε τον υπότιτλο του υποδείγματος</a:t>
            </a:r>
          </a:p>
        </p:txBody>
      </p:sp>
      <p:sp>
        <p:nvSpPr>
          <p:cNvPr id="20" name="Rectangle 20"/>
          <p:cNvSpPr>
            <a:spLocks noGrp="1" noChangeArrowheads="1"/>
          </p:cNvSpPr>
          <p:nvPr>
            <p:ph type="dt" sz="quarter" idx="10"/>
          </p:nvPr>
        </p:nvSpPr>
        <p:spPr/>
        <p:txBody>
          <a:bodyPr/>
          <a:lstStyle>
            <a:lvl1pPr>
              <a:defRPr smtClean="0"/>
            </a:lvl1pPr>
          </a:lstStyle>
          <a:p>
            <a:pPr>
              <a:defRPr/>
            </a:pPr>
            <a:endParaRPr lang="el-GR"/>
          </a:p>
        </p:txBody>
      </p:sp>
      <p:sp>
        <p:nvSpPr>
          <p:cNvPr id="21" name="Rectangle 21"/>
          <p:cNvSpPr>
            <a:spLocks noGrp="1" noChangeArrowheads="1"/>
          </p:cNvSpPr>
          <p:nvPr>
            <p:ph type="ftr" sz="quarter" idx="11"/>
          </p:nvPr>
        </p:nvSpPr>
        <p:spPr/>
        <p:txBody>
          <a:bodyPr/>
          <a:lstStyle>
            <a:lvl1pPr>
              <a:defRPr smtClean="0"/>
            </a:lvl1pPr>
          </a:lstStyle>
          <a:p>
            <a:pPr>
              <a:defRPr/>
            </a:pPr>
            <a:endParaRPr lang="el-GR"/>
          </a:p>
        </p:txBody>
      </p:sp>
      <p:sp>
        <p:nvSpPr>
          <p:cNvPr id="22" name="Rectangle 22"/>
          <p:cNvSpPr>
            <a:spLocks noGrp="1" noChangeArrowheads="1"/>
          </p:cNvSpPr>
          <p:nvPr>
            <p:ph type="sldNum" sz="quarter" idx="12"/>
          </p:nvPr>
        </p:nvSpPr>
        <p:spPr/>
        <p:txBody>
          <a:bodyPr/>
          <a:lstStyle>
            <a:lvl1pPr>
              <a:defRPr smtClean="0"/>
            </a:lvl1pPr>
          </a:lstStyle>
          <a:p>
            <a:pPr>
              <a:defRPr/>
            </a:pPr>
            <a:fld id="{8C667D4D-2049-4E98-8B00-891D224483D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4B19679F-F35B-482E-A494-5831982220D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DCDCF8A5-0675-4C87-BF4F-78DD77D69C6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E5BBE6C5-F5B8-4C68-9728-49391BF896F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8C49D0D4-7CA7-4337-8EA8-BD2C6BC70F7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033820D6-258D-4F9F-9EE8-2387F25B070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9"/>
          <p:cNvSpPr>
            <a:spLocks noGrp="1" noChangeArrowheads="1"/>
          </p:cNvSpPr>
          <p:nvPr>
            <p:ph type="dt" sz="half" idx="10"/>
          </p:nvPr>
        </p:nvSpPr>
        <p:spPr>
          <a:ln/>
        </p:spPr>
        <p:txBody>
          <a:bodyPr/>
          <a:lstStyle>
            <a:lvl1pPr>
              <a:defRPr/>
            </a:lvl1pPr>
          </a:lstStyle>
          <a:p>
            <a:pPr>
              <a:defRPr/>
            </a:pPr>
            <a:endParaRPr lang="el-GR"/>
          </a:p>
        </p:txBody>
      </p:sp>
      <p:sp>
        <p:nvSpPr>
          <p:cNvPr id="8" name="Rectangle 20"/>
          <p:cNvSpPr>
            <a:spLocks noGrp="1" noChangeArrowheads="1"/>
          </p:cNvSpPr>
          <p:nvPr>
            <p:ph type="ftr" sz="quarter" idx="11"/>
          </p:nvPr>
        </p:nvSpPr>
        <p:spPr>
          <a:ln/>
        </p:spPr>
        <p:txBody>
          <a:bodyPr/>
          <a:lstStyle>
            <a:lvl1pPr>
              <a:defRPr/>
            </a:lvl1pPr>
          </a:lstStyle>
          <a:p>
            <a:pPr>
              <a:defRPr/>
            </a:pPr>
            <a:endParaRPr lang="el-GR"/>
          </a:p>
        </p:txBody>
      </p:sp>
      <p:sp>
        <p:nvSpPr>
          <p:cNvPr id="9" name="Rectangle 21"/>
          <p:cNvSpPr>
            <a:spLocks noGrp="1" noChangeArrowheads="1"/>
          </p:cNvSpPr>
          <p:nvPr>
            <p:ph type="sldNum" sz="quarter" idx="12"/>
          </p:nvPr>
        </p:nvSpPr>
        <p:spPr>
          <a:ln/>
        </p:spPr>
        <p:txBody>
          <a:bodyPr/>
          <a:lstStyle>
            <a:lvl1pPr>
              <a:defRPr/>
            </a:lvl1pPr>
          </a:lstStyle>
          <a:p>
            <a:pPr>
              <a:defRPr/>
            </a:pPr>
            <a:fld id="{83924DDB-C48B-428F-B673-66AFEDC013B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9"/>
          <p:cNvSpPr>
            <a:spLocks noGrp="1" noChangeArrowheads="1"/>
          </p:cNvSpPr>
          <p:nvPr>
            <p:ph type="dt" sz="half" idx="10"/>
          </p:nvPr>
        </p:nvSpPr>
        <p:spPr>
          <a:ln/>
        </p:spPr>
        <p:txBody>
          <a:bodyPr/>
          <a:lstStyle>
            <a:lvl1pPr>
              <a:defRPr/>
            </a:lvl1pPr>
          </a:lstStyle>
          <a:p>
            <a:pPr>
              <a:defRPr/>
            </a:pPr>
            <a:endParaRPr lang="el-GR"/>
          </a:p>
        </p:txBody>
      </p:sp>
      <p:sp>
        <p:nvSpPr>
          <p:cNvPr id="4" name="Rectangle 20"/>
          <p:cNvSpPr>
            <a:spLocks noGrp="1" noChangeArrowheads="1"/>
          </p:cNvSpPr>
          <p:nvPr>
            <p:ph type="ftr" sz="quarter" idx="11"/>
          </p:nvPr>
        </p:nvSpPr>
        <p:spPr>
          <a:ln/>
        </p:spPr>
        <p:txBody>
          <a:bodyPr/>
          <a:lstStyle>
            <a:lvl1pPr>
              <a:defRPr/>
            </a:lvl1pPr>
          </a:lstStyle>
          <a:p>
            <a:pPr>
              <a:defRPr/>
            </a:pPr>
            <a:endParaRPr lang="el-GR"/>
          </a:p>
        </p:txBody>
      </p:sp>
      <p:sp>
        <p:nvSpPr>
          <p:cNvPr id="5" name="Rectangle 21"/>
          <p:cNvSpPr>
            <a:spLocks noGrp="1" noChangeArrowheads="1"/>
          </p:cNvSpPr>
          <p:nvPr>
            <p:ph type="sldNum" sz="quarter" idx="12"/>
          </p:nvPr>
        </p:nvSpPr>
        <p:spPr>
          <a:ln/>
        </p:spPr>
        <p:txBody>
          <a:bodyPr/>
          <a:lstStyle>
            <a:lvl1pPr>
              <a:defRPr/>
            </a:lvl1pPr>
          </a:lstStyle>
          <a:p>
            <a:pPr>
              <a:defRPr/>
            </a:pPr>
            <a:fld id="{9070F507-4418-4BF1-83CD-2CE918F25D6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l-GR"/>
          </a:p>
        </p:txBody>
      </p:sp>
      <p:sp>
        <p:nvSpPr>
          <p:cNvPr id="3" name="Rectangle 20"/>
          <p:cNvSpPr>
            <a:spLocks noGrp="1" noChangeArrowheads="1"/>
          </p:cNvSpPr>
          <p:nvPr>
            <p:ph type="ftr" sz="quarter" idx="11"/>
          </p:nvPr>
        </p:nvSpPr>
        <p:spPr>
          <a:ln/>
        </p:spPr>
        <p:txBody>
          <a:bodyPr/>
          <a:lstStyle>
            <a:lvl1pPr>
              <a:defRPr/>
            </a:lvl1pPr>
          </a:lstStyle>
          <a:p>
            <a:pPr>
              <a:defRPr/>
            </a:pPr>
            <a:endParaRPr lang="el-GR"/>
          </a:p>
        </p:txBody>
      </p:sp>
      <p:sp>
        <p:nvSpPr>
          <p:cNvPr id="4" name="Rectangle 21"/>
          <p:cNvSpPr>
            <a:spLocks noGrp="1" noChangeArrowheads="1"/>
          </p:cNvSpPr>
          <p:nvPr>
            <p:ph type="sldNum" sz="quarter" idx="12"/>
          </p:nvPr>
        </p:nvSpPr>
        <p:spPr>
          <a:ln/>
        </p:spPr>
        <p:txBody>
          <a:bodyPr/>
          <a:lstStyle>
            <a:lvl1pPr>
              <a:defRPr/>
            </a:lvl1pPr>
          </a:lstStyle>
          <a:p>
            <a:pPr>
              <a:defRPr/>
            </a:pPr>
            <a:fld id="{55CE79F6-E768-4070-A8DF-7E5BC60F9A5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A37FB778-9321-4770-ACE1-0C9D4BCA3440}"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7E052A5B-AB3A-42A9-8813-258D348156C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a:t>Κάντε κλικ για επεξεργασία του τίτλου</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l-GR"/>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l-GR"/>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6BFAF1CD-9C6E-496B-AB22-84616AFFE033}" type="slidenum">
              <a:rPr lang="el-GR"/>
              <a:pPr>
                <a:defRPr/>
              </a:pPr>
              <a:t>‹#›</a:t>
            </a:fld>
            <a:endParaRPr lang="el-G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1085850" indent="-1085850" eaLnBrk="1" hangingPunct="1"/>
            <a:r>
              <a:rPr lang="el-GR" sz="2000">
                <a:effectLst/>
              </a:rPr>
              <a:t>Εισαγωγή στην πολιτική γεωγραφία: πολιτική και γεωγραφία  </a:t>
            </a:r>
            <a:br>
              <a:rPr lang="el-GR" sz="2000">
                <a:effectLst/>
              </a:rPr>
            </a:br>
            <a:endParaRPr lang="el-GR" sz="2000">
              <a:effectLst/>
            </a:endParaRPr>
          </a:p>
        </p:txBody>
      </p:sp>
      <p:sp>
        <p:nvSpPr>
          <p:cNvPr id="2051" name="Rectangle 3"/>
          <p:cNvSpPr>
            <a:spLocks noGrp="1" noChangeArrowheads="1"/>
          </p:cNvSpPr>
          <p:nvPr>
            <p:ph type="subTitle" idx="1"/>
          </p:nvPr>
        </p:nvSpPr>
        <p:spPr>
          <a:xfrm>
            <a:off x="1371600" y="3789363"/>
            <a:ext cx="6400800" cy="1295400"/>
          </a:xfrm>
        </p:spPr>
        <p:txBody>
          <a:bodyPr/>
          <a:lstStyle/>
          <a:p>
            <a:pPr eaLnBrk="1" hangingPunct="1">
              <a:defRPr/>
            </a:pPr>
            <a:r>
              <a:rPr lang="el-GR" sz="2400" dirty="0"/>
              <a:t>Πολιτική Γεωγραφία </a:t>
            </a:r>
          </a:p>
          <a:p>
            <a:pPr eaLnBrk="1" hangingPunct="1">
              <a:defRPr/>
            </a:pPr>
            <a:r>
              <a:rPr lang="el-GR" sz="2400" dirty="0" err="1"/>
              <a:t>Χαροκόπειο</a:t>
            </a:r>
            <a:r>
              <a:rPr lang="el-GR" sz="2400"/>
              <a:t> Πανεπιστήμιο</a:t>
            </a:r>
            <a:r>
              <a:rPr lang="el-G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a:t>Από την πόλη στην Κοσμόπολη</a:t>
            </a:r>
          </a:p>
        </p:txBody>
      </p:sp>
      <p:sp>
        <p:nvSpPr>
          <p:cNvPr id="20483" name="Rectangle 3"/>
          <p:cNvSpPr>
            <a:spLocks noGrp="1" noChangeArrowheads="1"/>
          </p:cNvSpPr>
          <p:nvPr>
            <p:ph type="body" idx="1"/>
          </p:nvPr>
        </p:nvSpPr>
        <p:spPr>
          <a:xfrm>
            <a:off x="457200" y="1285860"/>
            <a:ext cx="8229600" cy="5572140"/>
          </a:xfrm>
        </p:spPr>
        <p:txBody>
          <a:bodyPr/>
          <a:lstStyle/>
          <a:p>
            <a:pPr eaLnBrk="1" hangingPunct="1">
              <a:lnSpc>
                <a:spcPct val="90000"/>
              </a:lnSpc>
              <a:defRPr/>
            </a:pPr>
            <a:r>
              <a:rPr lang="el-GR" sz="2400" dirty="0"/>
              <a:t>Από τα κλειστά συστήματα στα ανοικτά</a:t>
            </a:r>
          </a:p>
          <a:p>
            <a:pPr eaLnBrk="1" hangingPunct="1">
              <a:lnSpc>
                <a:spcPct val="90000"/>
              </a:lnSpc>
              <a:defRPr/>
            </a:pPr>
            <a:r>
              <a:rPr lang="el-GR" sz="2400" dirty="0"/>
              <a:t>Διογένης ο </a:t>
            </a:r>
            <a:r>
              <a:rPr lang="el-GR" sz="2400" dirty="0" err="1"/>
              <a:t>Σίνωπας</a:t>
            </a:r>
            <a:r>
              <a:rPr lang="el-GR" sz="2400" dirty="0"/>
              <a:t> «είμαι πολίτης του κόσμου»</a:t>
            </a:r>
          </a:p>
          <a:p>
            <a:pPr eaLnBrk="1" hangingPunct="1">
              <a:lnSpc>
                <a:spcPct val="90000"/>
              </a:lnSpc>
              <a:defRPr/>
            </a:pPr>
            <a:r>
              <a:rPr lang="el-GR" sz="2400" dirty="0"/>
              <a:t>Οι κυνικοί και η φυσική ζωή ενάντια στη συμβατότητα της κοινωνίας </a:t>
            </a:r>
          </a:p>
          <a:p>
            <a:pPr eaLnBrk="1" hangingPunct="1">
              <a:lnSpc>
                <a:spcPct val="90000"/>
              </a:lnSpc>
              <a:defRPr/>
            </a:pPr>
            <a:r>
              <a:rPr lang="el-GR" sz="2400" dirty="0"/>
              <a:t>Οι στωικοί και ο κόσμος ως πόλη αλλά και από τις πόλεις-κράτη στις αυτοκρατορίες. Χρύσιππος, βοηθήστε τους ανθρώπους δίπλα σας με τον καλύτερο τρόπο και έτσι βοηθάτε τον κόσμο. </a:t>
            </a:r>
            <a:r>
              <a:rPr lang="en-US" sz="2400" dirty="0"/>
              <a:t>“Act locally, think globally”.</a:t>
            </a:r>
            <a:endParaRPr lang="el-GR" sz="2400" dirty="0"/>
          </a:p>
          <a:p>
            <a:pPr eaLnBrk="1" hangingPunct="1">
              <a:lnSpc>
                <a:spcPct val="90000"/>
              </a:lnSpc>
              <a:defRPr/>
            </a:pPr>
            <a:r>
              <a:rPr lang="el-GR" sz="2400" dirty="0"/>
              <a:t>Οι υποχρεώσεις μας απέναντι στην </a:t>
            </a:r>
            <a:r>
              <a:rPr lang="el-GR" sz="2400" dirty="0" err="1"/>
              <a:t>κοσμόπολη</a:t>
            </a:r>
            <a:r>
              <a:rPr lang="el-GR" sz="2400" dirty="0"/>
              <a:t> και όχι μόνο στην πόλη μας. </a:t>
            </a:r>
          </a:p>
          <a:p>
            <a:pPr eaLnBrk="1" hangingPunct="1">
              <a:lnSpc>
                <a:spcPct val="90000"/>
              </a:lnSpc>
              <a:defRPr/>
            </a:pPr>
            <a:r>
              <a:rPr lang="el-GR" sz="2400" dirty="0"/>
              <a:t>Πως περιπλέκει τα πράγματα η κοσμοπολιτική δημοκρατία; Δεν το είχαν σκεφτεί αυτό οι προηγούμενοι;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l-GR" sz="4000" dirty="0"/>
              <a:t>Πόλη, πολιτεία, πολιτική </a:t>
            </a:r>
          </a:p>
        </p:txBody>
      </p:sp>
      <p:sp>
        <p:nvSpPr>
          <p:cNvPr id="21507" name="Rectangle 3"/>
          <p:cNvSpPr>
            <a:spLocks noGrp="1" noChangeArrowheads="1"/>
          </p:cNvSpPr>
          <p:nvPr>
            <p:ph type="body" idx="1"/>
          </p:nvPr>
        </p:nvSpPr>
        <p:spPr>
          <a:xfrm>
            <a:off x="457200" y="1600200"/>
            <a:ext cx="8229600" cy="2549525"/>
          </a:xfrm>
        </p:spPr>
        <p:txBody>
          <a:bodyPr/>
          <a:lstStyle/>
          <a:p>
            <a:pPr marL="0" indent="0" eaLnBrk="1" hangingPunct="1">
              <a:lnSpc>
                <a:spcPct val="80000"/>
              </a:lnSpc>
              <a:buNone/>
              <a:defRPr/>
            </a:pPr>
            <a:endParaRPr lang="el-GR" sz="2000" dirty="0"/>
          </a:p>
          <a:p>
            <a:pPr eaLnBrk="1" hangingPunct="1">
              <a:lnSpc>
                <a:spcPct val="80000"/>
              </a:lnSpc>
              <a:defRPr/>
            </a:pPr>
            <a:r>
              <a:rPr lang="el-GR" sz="2000" dirty="0"/>
              <a:t>Ετυμολογικά ή λέξη πολιτική προέρχεται από την πόλη</a:t>
            </a:r>
          </a:p>
          <a:p>
            <a:pPr eaLnBrk="1" hangingPunct="1">
              <a:lnSpc>
                <a:spcPct val="80000"/>
              </a:lnSpc>
              <a:defRPr/>
            </a:pPr>
            <a:r>
              <a:rPr lang="el-GR" sz="2000" dirty="0"/>
              <a:t>Η πόλη έχει έναν διττό ορισμό: τα κτίρια και το κτιστό περιβάλλον αλλά και οι σχέσεις μεταξύ των ανθρώπων</a:t>
            </a:r>
          </a:p>
          <a:p>
            <a:pPr eaLnBrk="1" hangingPunct="1">
              <a:lnSpc>
                <a:spcPct val="80000"/>
              </a:lnSpc>
              <a:defRPr/>
            </a:pPr>
            <a:r>
              <a:rPr lang="el-GR" sz="2000" dirty="0"/>
              <a:t>Η πολιτική ως οι σχέσεις μεταξύ των ανθρώπων, πολιτική ως ανθρώπινες σχέσεις</a:t>
            </a:r>
          </a:p>
          <a:p>
            <a:pPr eaLnBrk="1" hangingPunct="1">
              <a:lnSpc>
                <a:spcPct val="80000"/>
              </a:lnSpc>
              <a:defRPr/>
            </a:pPr>
            <a:r>
              <a:rPr lang="el-GR" sz="2000" dirty="0"/>
              <a:t>Οι σχέσεις μεταξύ όλων των ανθρώπων ή μεταξύ μόνο των ελεύθερων πολιτών; Είναι πολιτική οι σχέσεις μεταξύ των πολιτών, των μετοίκων και των δούλων; Η ακόμα και οι σχέσεις μεταξύ των ανδρών και των γυναικών;</a:t>
            </a:r>
          </a:p>
          <a:p>
            <a:pPr eaLnBrk="1" hangingPunct="1">
              <a:lnSpc>
                <a:spcPct val="80000"/>
              </a:lnSpc>
              <a:defRPr/>
            </a:pPr>
            <a:r>
              <a:rPr lang="el-GR" sz="2000" dirty="0"/>
              <a:t>Ας αφήσουμε όμως πίσω την αρχαία ελληνική φιλοσοφία και ας προχωρήσουμε με την ανάλυση μας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Τι αναφέρεται στο βιβλίο μας</a:t>
            </a:r>
          </a:p>
        </p:txBody>
      </p:sp>
      <p:sp>
        <p:nvSpPr>
          <p:cNvPr id="3" name="2 - Θέση περιεχομένου"/>
          <p:cNvSpPr>
            <a:spLocks noGrp="1"/>
          </p:cNvSpPr>
          <p:nvPr>
            <p:ph idx="1"/>
          </p:nvPr>
        </p:nvSpPr>
        <p:spPr>
          <a:xfrm>
            <a:off x="214282" y="1428736"/>
            <a:ext cx="8715436" cy="5214974"/>
          </a:xfrm>
        </p:spPr>
        <p:txBody>
          <a:bodyPr/>
          <a:lstStyle/>
          <a:p>
            <a:r>
              <a:rPr lang="el-GR" sz="2400" dirty="0"/>
              <a:t>«Η πολιτική είναι ενδιαφέρουσα γιατί οι άνθρωποι διαφωνούν. Η πολιτική είναι μια κοινωνική δραστηριότητα, διάλογος όχι μονόλογος».</a:t>
            </a:r>
          </a:p>
          <a:p>
            <a:r>
              <a:rPr lang="el-GR" sz="2400" dirty="0"/>
              <a:t>«Η πολιτική ως σύγκρουση αλλά και συνεργασία»</a:t>
            </a:r>
          </a:p>
          <a:p>
            <a:r>
              <a:rPr lang="el-GR" sz="2400" dirty="0"/>
              <a:t>«Η πολιτική είναι ένας φορτισμένος όρος». Κάποιοι τη θεωρούν ακόμα και μια «βρώμικη» λέξη.</a:t>
            </a:r>
          </a:p>
          <a:p>
            <a:r>
              <a:rPr lang="el-GR" sz="2400" dirty="0"/>
              <a:t>Με την ευρεία έννοια, «η πολιτική είναι η δραστηριότητα μέσω της οποίας οι άνθρωποι ορίζουν, τηρούν και μεταβάλλουν τους γενικούς κανόνες με τους οποίους ζουν».</a:t>
            </a:r>
          </a:p>
          <a:p>
            <a:endParaRPr lang="el-G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96-C5DC-604E-03DD-AB5F4561D457}"/>
              </a:ext>
            </a:extLst>
          </p:cNvPr>
          <p:cNvSpPr>
            <a:spLocks noGrp="1"/>
          </p:cNvSpPr>
          <p:nvPr>
            <p:ph type="title"/>
          </p:nvPr>
        </p:nvSpPr>
        <p:spPr>
          <a:xfrm>
            <a:off x="457200" y="277813"/>
            <a:ext cx="8229600" cy="990947"/>
          </a:xfrm>
        </p:spPr>
        <p:txBody>
          <a:bodyPr/>
          <a:lstStyle/>
          <a:p>
            <a:r>
              <a:rPr lang="el-GR" dirty="0"/>
              <a:t>Προσεγγίσεις της πολιτικής</a:t>
            </a:r>
            <a:endParaRPr lang="en-GB" dirty="0"/>
          </a:p>
        </p:txBody>
      </p:sp>
      <p:sp>
        <p:nvSpPr>
          <p:cNvPr id="3" name="Content Placeholder 2">
            <a:extLst>
              <a:ext uri="{FF2B5EF4-FFF2-40B4-BE49-F238E27FC236}">
                <a16:creationId xmlns:a16="http://schemas.microsoft.com/office/drawing/2014/main" id="{5A2F627F-B810-B5CD-51DD-D6F12F4F598E}"/>
              </a:ext>
            </a:extLst>
          </p:cNvPr>
          <p:cNvSpPr>
            <a:spLocks noGrp="1"/>
          </p:cNvSpPr>
          <p:nvPr>
            <p:ph idx="1"/>
          </p:nvPr>
        </p:nvSpPr>
        <p:spPr>
          <a:xfrm>
            <a:off x="107504" y="1600200"/>
            <a:ext cx="8856984" cy="5069160"/>
          </a:xfrm>
        </p:spPr>
        <p:txBody>
          <a:bodyPr/>
          <a:lstStyle/>
          <a:p>
            <a:r>
              <a:rPr lang="el-GR" sz="1800" u="sng" dirty="0"/>
              <a:t>Η πολιτική ως τέχνη διακυβέρνησης</a:t>
            </a:r>
            <a:r>
              <a:rPr lang="el-GR" sz="1800" dirty="0"/>
              <a:t>. Η πολιτική ισοδυναμεί με ότι έχει να κάνει με το «κράτος». Η μελέτη της πολιτικής ουσιαστικά είναι η μελέτη της διακυβέρνησης. Η πολιτική ασκείται από αυτούς που ασκούν πολιτική (υπουργικά συμβούλια, κυβερνήσεις, δημόσιο)</a:t>
            </a:r>
            <a:r>
              <a:rPr lang="en-GB" sz="1800" dirty="0"/>
              <a:t>.</a:t>
            </a:r>
            <a:r>
              <a:rPr lang="el-GR" sz="1800" dirty="0"/>
              <a:t>Τι γίνεται με τους υπολοίπους;</a:t>
            </a:r>
          </a:p>
          <a:p>
            <a:r>
              <a:rPr lang="el-GR" sz="1800" u="sng" dirty="0"/>
              <a:t>Η πολιτική ως δημόσιες υποθέσεις</a:t>
            </a:r>
            <a:r>
              <a:rPr lang="el-GR" sz="1800" dirty="0"/>
              <a:t>: διάκριση μεταξύ δημόσιας και ιδιωτικής σφαίρας </a:t>
            </a:r>
            <a:r>
              <a:rPr lang="en-GB" sz="1800" dirty="0"/>
              <a:t>(Hanah Arendt). </a:t>
            </a:r>
            <a:endParaRPr lang="el-GR" sz="1800" dirty="0"/>
          </a:p>
          <a:p>
            <a:r>
              <a:rPr lang="el-GR" sz="1800" u="sng" dirty="0"/>
              <a:t>Η πολιτική ως συμβιβασμός και συναίνεση</a:t>
            </a:r>
            <a:r>
              <a:rPr lang="el-GR" sz="1800" dirty="0"/>
              <a:t>: Επίλυση συγκρούσεων μέσω συμβιβασμών. Πολιτική λύση αντί βία και σύγκρουση. </a:t>
            </a:r>
          </a:p>
          <a:p>
            <a:r>
              <a:rPr lang="el-GR" sz="1800" u="sng" dirty="0"/>
              <a:t>Η πολιτική ως εξουσία</a:t>
            </a:r>
            <a:r>
              <a:rPr lang="el-GR" sz="1800" dirty="0"/>
              <a:t>: Η πολιτική λαμβάνει χώρα σε κάθε επίπεδο κοινωνικής αλληλεπίδρασης. Μέσα στην οικογένεια, το ζευγάρι, τους φίλους, το σχολείο κτλ.</a:t>
            </a:r>
            <a:endParaRPr lang="en-GB" sz="1800" dirty="0"/>
          </a:p>
        </p:txBody>
      </p:sp>
    </p:spTree>
    <p:extLst>
      <p:ext uri="{BB962C8B-B14F-4D97-AF65-F5344CB8AC3E}">
        <p14:creationId xmlns:p14="http://schemas.microsoft.com/office/powerpoint/2010/main" val="358609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HANNAH ARENDT-PUBLIC AND PRIVATE</a:t>
            </a:r>
            <a:endParaRPr lang="en-US" dirty="0"/>
          </a:p>
        </p:txBody>
      </p:sp>
      <p:pic>
        <p:nvPicPr>
          <p:cNvPr id="2050" name="Picture 2" descr="C:\Users\george\Desktop\19456116_the-human-condition-8211-second-edit.jpg"/>
          <p:cNvPicPr>
            <a:picLocks noGrp="1" noChangeAspect="1" noChangeArrowheads="1"/>
          </p:cNvPicPr>
          <p:nvPr>
            <p:ph idx="1"/>
          </p:nvPr>
        </p:nvPicPr>
        <p:blipFill>
          <a:blip r:embed="rId2" cstate="print"/>
          <a:srcRect/>
          <a:stretch>
            <a:fillRect/>
          </a:stretch>
        </p:blipFill>
        <p:spPr bwMode="auto">
          <a:xfrm>
            <a:off x="3058605" y="1600200"/>
            <a:ext cx="3026789" cy="50691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ΠΟΛΙΤΙΚΉ ΩΣ ΕΞΟΥΣΙΑ</a:t>
            </a:r>
            <a:endParaRPr lang="en-US" dirty="0"/>
          </a:p>
        </p:txBody>
      </p:sp>
      <p:pic>
        <p:nvPicPr>
          <p:cNvPr id="4" name="Content Placeholder 3" descr="download (2).jpg"/>
          <p:cNvPicPr>
            <a:picLocks noGrp="1" noChangeAspect="1"/>
          </p:cNvPicPr>
          <p:nvPr>
            <p:ph idx="1"/>
          </p:nvPr>
        </p:nvPicPr>
        <p:blipFill>
          <a:blip r:embed="rId2" cstate="print"/>
          <a:stretch>
            <a:fillRect/>
          </a:stretch>
        </p:blipFill>
        <p:spPr>
          <a:xfrm>
            <a:off x="0" y="1556792"/>
            <a:ext cx="9144000" cy="5301208"/>
          </a:xfrm>
        </p:spPr>
      </p:pic>
    </p:spTree>
    <p:extLst>
      <p:ext uri="{BB962C8B-B14F-4D97-AF65-F5344CB8AC3E}">
        <p14:creationId xmlns:p14="http://schemas.microsoft.com/office/powerpoint/2010/main" val="171265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24C8-4D06-02B7-C441-153D96D35DC5}"/>
              </a:ext>
            </a:extLst>
          </p:cNvPr>
          <p:cNvSpPr>
            <a:spLocks noGrp="1"/>
          </p:cNvSpPr>
          <p:nvPr>
            <p:ph type="title"/>
          </p:nvPr>
        </p:nvSpPr>
        <p:spPr>
          <a:xfrm>
            <a:off x="457200" y="277813"/>
            <a:ext cx="8229600" cy="702915"/>
          </a:xfrm>
        </p:spPr>
        <p:txBody>
          <a:bodyPr/>
          <a:lstStyle/>
          <a:p>
            <a:r>
              <a:rPr lang="el-GR" dirty="0"/>
              <a:t>Πολιτικές Ιδεολογίες</a:t>
            </a:r>
            <a:endParaRPr lang="en-GB" dirty="0"/>
          </a:p>
        </p:txBody>
      </p:sp>
      <p:sp>
        <p:nvSpPr>
          <p:cNvPr id="3" name="Content Placeholder 2">
            <a:extLst>
              <a:ext uri="{FF2B5EF4-FFF2-40B4-BE49-F238E27FC236}">
                <a16:creationId xmlns:a16="http://schemas.microsoft.com/office/drawing/2014/main" id="{97474CF5-1734-8E65-6547-9375F14289C4}"/>
              </a:ext>
            </a:extLst>
          </p:cNvPr>
          <p:cNvSpPr>
            <a:spLocks noGrp="1"/>
          </p:cNvSpPr>
          <p:nvPr>
            <p:ph idx="1"/>
          </p:nvPr>
        </p:nvSpPr>
        <p:spPr>
          <a:xfrm>
            <a:off x="179512" y="980728"/>
            <a:ext cx="8856984" cy="5599459"/>
          </a:xfrm>
        </p:spPr>
        <p:txBody>
          <a:bodyPr/>
          <a:lstStyle/>
          <a:p>
            <a:r>
              <a:rPr lang="el-GR" sz="1600" dirty="0"/>
              <a:t>Οι πολιτικές ιδεολογίες γεννήθηκαν κατά τη μετάβαση από τη φεουδαρχία στο βιομηχανικό καπιταλισμό.</a:t>
            </a:r>
          </a:p>
          <a:p>
            <a:r>
              <a:rPr lang="el-GR" sz="1600" u="sng" dirty="0"/>
              <a:t>Φιλελευθερισμός:</a:t>
            </a:r>
            <a:r>
              <a:rPr lang="el-GR" sz="1600" dirty="0"/>
              <a:t> καπιταλισμός και φιλελευθερισμός συνδέονται στενά. Ο φιλελευθερισμός αντιτίθεται στον απολυταρχισμό και στα φεουδαρχικά προνόμια στηρίζοντας τη συνταγματική και αργότερα αντιπροσωπευτική διακυβέρνηση. Από το φιλελευθερισμό και τα δικαιώματα του ατόμου στον κοινωνικό φιλελευθερισμό και το κράτος πρόνοιας. </a:t>
            </a:r>
          </a:p>
          <a:p>
            <a:r>
              <a:rPr lang="el-GR" sz="1600" u="sng" dirty="0"/>
              <a:t>Συντηρητισμός</a:t>
            </a:r>
            <a:r>
              <a:rPr lang="el-GR" sz="1600" dirty="0"/>
              <a:t>: Η ιδεολογία αυτή προέκυψε ως αποτέλεσμα των αλλαγών που σχετίστηκαν με τη Γαλλική Επανάσταση (προάσπιση του</a:t>
            </a:r>
            <a:r>
              <a:rPr lang="en-GB" sz="1600" dirty="0"/>
              <a:t> ancient regime). </a:t>
            </a:r>
          </a:p>
          <a:p>
            <a:r>
              <a:rPr lang="el-GR" sz="1600" u="sng" dirty="0"/>
              <a:t>Σοσιαλισμός</a:t>
            </a:r>
            <a:r>
              <a:rPr lang="el-GR" sz="1600" dirty="0"/>
              <a:t>: Αντίδραση στην εμφάνιση του βιομηχανικού καπιταλισμού. Καρλ Μαρξ. </a:t>
            </a:r>
          </a:p>
          <a:p>
            <a:r>
              <a:rPr lang="el-GR" sz="1600" u="sng" dirty="0"/>
              <a:t>Αναρχισμός</a:t>
            </a:r>
            <a:r>
              <a:rPr lang="el-GR" sz="1600" dirty="0"/>
              <a:t>: Η πολιτική αρχή σε όλες τις μορφές της, και ειδικά του κράτους, είναι κακή και περιττή. Οι άνθρωποι πρέπει να χειρίζονται τις υποθέσεις τους μέσω εθελοντικής συμφωνίας και συνεργασίας. </a:t>
            </a:r>
            <a:r>
              <a:rPr lang="el-GR" sz="1600" dirty="0" err="1"/>
              <a:t>Αναρχοκαπιταλισμός</a:t>
            </a:r>
            <a:r>
              <a:rPr lang="el-GR" sz="1600" dirty="0"/>
              <a:t> και </a:t>
            </a:r>
            <a:r>
              <a:rPr lang="el-GR" sz="1600" dirty="0" err="1"/>
              <a:t>αναρχοκομμουνισμός</a:t>
            </a:r>
            <a:r>
              <a:rPr lang="el-GR" sz="1600" dirty="0"/>
              <a:t>.</a:t>
            </a:r>
          </a:p>
          <a:p>
            <a:r>
              <a:rPr lang="el-GR" sz="1600" u="sng" dirty="0"/>
              <a:t>Φασισμός</a:t>
            </a:r>
            <a:r>
              <a:rPr lang="el-GR" sz="1600" dirty="0"/>
              <a:t>: γέννημα του 20</a:t>
            </a:r>
            <a:r>
              <a:rPr lang="el-GR" sz="1600" baseline="30000" dirty="0"/>
              <a:t>ου</a:t>
            </a:r>
            <a:r>
              <a:rPr lang="el-GR" sz="1600" dirty="0"/>
              <a:t> αιώνα. </a:t>
            </a:r>
            <a:r>
              <a:rPr lang="el-GR" sz="1600" dirty="0" err="1"/>
              <a:t>Μουσολίνι</a:t>
            </a:r>
            <a:r>
              <a:rPr lang="el-GR" sz="1600" dirty="0"/>
              <a:t> και Χίτλερ. Οι ιδέες της ελευθερίας, προόδου ανατράπηκαν στο όνομα της εξουσίας, ηγεσίας, ηρωισμού και πολέμου. Εθνική κοινότητα. Το άτομο δεν είναι σημαντικό. Αυτό που είναι σημαντικό είναι η εθνική ομάδα/ κράτος. «Το άτομο είναι ένα τίποτα. Το κράτος είναι τα πάντα». Ανάπτυξη φυλετισμού. </a:t>
            </a:r>
          </a:p>
          <a:p>
            <a:endParaRPr lang="en-GB" sz="2000" dirty="0"/>
          </a:p>
        </p:txBody>
      </p:sp>
    </p:spTree>
    <p:extLst>
      <p:ext uri="{BB962C8B-B14F-4D97-AF65-F5344CB8AC3E}">
        <p14:creationId xmlns:p14="http://schemas.microsoft.com/office/powerpoint/2010/main" val="218465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l-GR" sz="4000" dirty="0"/>
              <a:t>Πολιτική γεωγραφία; </a:t>
            </a:r>
          </a:p>
        </p:txBody>
      </p:sp>
      <p:sp>
        <p:nvSpPr>
          <p:cNvPr id="11267" name="Rectangle 3"/>
          <p:cNvSpPr>
            <a:spLocks noGrp="1" noChangeArrowheads="1"/>
          </p:cNvSpPr>
          <p:nvPr>
            <p:ph type="body" idx="1"/>
          </p:nvPr>
        </p:nvSpPr>
        <p:spPr>
          <a:xfrm>
            <a:off x="457200" y="1600200"/>
            <a:ext cx="8229600" cy="2981325"/>
          </a:xfrm>
        </p:spPr>
        <p:txBody>
          <a:bodyPr/>
          <a:lstStyle/>
          <a:p>
            <a:pPr eaLnBrk="1" hangingPunct="1">
              <a:lnSpc>
                <a:spcPct val="80000"/>
              </a:lnSpc>
              <a:defRPr/>
            </a:pPr>
            <a:r>
              <a:rPr lang="el-GR" sz="2000" dirty="0"/>
              <a:t>Πρώτη χρήση του όρου από τον Γάλλο φιλόσοφο </a:t>
            </a:r>
            <a:r>
              <a:rPr lang="en-US" sz="2000" dirty="0"/>
              <a:t>Turgot </a:t>
            </a:r>
            <a:r>
              <a:rPr lang="el-GR" sz="2000" dirty="0"/>
              <a:t>το 1750. Το 1897 εκδίδεται το βιβλίο του </a:t>
            </a:r>
            <a:r>
              <a:rPr lang="en-US" sz="2000" dirty="0"/>
              <a:t>F. Ratzel </a:t>
            </a:r>
            <a:r>
              <a:rPr lang="el-GR" sz="2000" dirty="0"/>
              <a:t>με τίτλο «Πολιτική Γεωγραφία»</a:t>
            </a:r>
          </a:p>
          <a:p>
            <a:pPr eaLnBrk="1" hangingPunct="1">
              <a:lnSpc>
                <a:spcPct val="80000"/>
              </a:lnSpc>
              <a:defRPr/>
            </a:pPr>
            <a:r>
              <a:rPr lang="el-GR" sz="2000" dirty="0"/>
              <a:t>Πρώτη εμφάνιση στοιχείων πολιτικής γεωγραφίας από τον Αριστοτέλη στα «Πολιτικά»: «Κατά αρχή πρέπει να αναλογιστούμε τον πληθυσμό και το έδαφος.…. Όσο μικρότερος ο πληθυσμός τόσο πιο </a:t>
            </a:r>
            <a:r>
              <a:rPr lang="el-GR" sz="2000" dirty="0" err="1"/>
              <a:t>διαχειρίσιμος</a:t>
            </a:r>
            <a:r>
              <a:rPr lang="el-GR" sz="2000" dirty="0"/>
              <a:t>. Το έδαφος πρέπει να αρκετά μεγάλο ώστε να μπορεί να προσδίδει στους πολίτες τη δυνατότητα να ζουν και να υπάρχει χρόνος για ψυχαγωγία. Η πόλη πρέπει να είναι σε κεντρικό σημείο. Η επικοινωνία με τη θάλασσα είναι ευεργετική για οικονομικούς και στρατιωτικούς λόγους; Αλλά τα ηθικά αποτελέσματα του θαλάσσιου εμπορίου είναι κακά. Εάν η πόλη έχει λιμάνι αυτό θα πρέπει να είναι σε κάποια απόσταση από την πόλη» (ελεύθερη μετάφραση)</a:t>
            </a:r>
          </a:p>
          <a:p>
            <a:pPr eaLnBrk="1" hangingPunct="1">
              <a:lnSpc>
                <a:spcPct val="80000"/>
              </a:lnSpc>
              <a:defRPr/>
            </a:pPr>
            <a:r>
              <a:rPr lang="el-GR" sz="2000" dirty="0"/>
              <a:t>Αλλά και πάλι τι εννοούμε με τον όρο πολιτική γεωγραφία;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l-GR" dirty="0"/>
              <a:t>Κλασσική πολιτική (γεωγραφία) </a:t>
            </a:r>
          </a:p>
        </p:txBody>
      </p:sp>
      <p:sp>
        <p:nvSpPr>
          <p:cNvPr id="23555" name="Rectangle 3"/>
          <p:cNvSpPr>
            <a:spLocks noGrp="1" noChangeArrowheads="1"/>
          </p:cNvSpPr>
          <p:nvPr>
            <p:ph type="body" idx="1"/>
          </p:nvPr>
        </p:nvSpPr>
        <p:spPr/>
        <p:txBody>
          <a:bodyPr/>
          <a:lstStyle/>
          <a:p>
            <a:pPr eaLnBrk="1" hangingPunct="1">
              <a:lnSpc>
                <a:spcPct val="80000"/>
              </a:lnSpc>
              <a:defRPr/>
            </a:pPr>
            <a:r>
              <a:rPr lang="el-GR" sz="2400" dirty="0"/>
              <a:t>Η κλασσική πολιτική γεωγραφία ασχολείται με τα κράτη και οτιδήποτε σχετίζεται με αυτά (εκλογές, πολιτικά κόμματα, κυβέρνηση, πολέμους, εξωτερικές σχέσεις, δημόσια πολιτική κτλ.)</a:t>
            </a:r>
          </a:p>
          <a:p>
            <a:pPr eaLnBrk="1" hangingPunct="1">
              <a:lnSpc>
                <a:spcPct val="80000"/>
              </a:lnSpc>
              <a:defRPr/>
            </a:pPr>
            <a:r>
              <a:rPr lang="el-GR" sz="2400" dirty="0"/>
              <a:t>Η προσέγγιση αυτή είναι σαν η πολιτική να αποτελεί μια άλλη σφαίρα από την καθημερινή ζωή, μια άλλη πραγματικότητα. Επίσης είναι σαν το πολιτικό πεδίο να μπορεί να διαχωριστεί απόλυτα από το οικονομικό, κοινωνικό, πολιτιστικό κτλ.</a:t>
            </a:r>
          </a:p>
          <a:p>
            <a:pPr eaLnBrk="1" hangingPunct="1">
              <a:lnSpc>
                <a:spcPct val="80000"/>
              </a:lnSpc>
              <a:defRPr/>
            </a:pPr>
            <a:r>
              <a:rPr lang="el-GR" sz="2400" dirty="0"/>
              <a:t>Επομένως από την μια μεριά έχουμε το πολιτικό και από την άλλη τους ανθρώπους (Η Πολιτική ως διακυβέρνηση ή δημόσιες υποθέσεις).  </a:t>
            </a:r>
          </a:p>
          <a:p>
            <a:pPr marL="0" indent="0" eaLnBrk="1" hangingPunct="1">
              <a:lnSpc>
                <a:spcPct val="80000"/>
              </a:lnSpc>
              <a:buNone/>
              <a:defRPr/>
            </a:pPr>
            <a:r>
              <a:rPr lang="el-GR"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Κλασσική Πολιτική ή πολιτική με κεφαλαίο Π</a:t>
            </a:r>
          </a:p>
        </p:txBody>
      </p:sp>
      <p:sp>
        <p:nvSpPr>
          <p:cNvPr id="3" name="2 - Θέση περιεχομένου"/>
          <p:cNvSpPr>
            <a:spLocks noGrp="1"/>
          </p:cNvSpPr>
          <p:nvPr>
            <p:ph idx="1"/>
          </p:nvPr>
        </p:nvSpPr>
        <p:spPr>
          <a:xfrm>
            <a:off x="0" y="1600200"/>
            <a:ext cx="9144000" cy="5257800"/>
          </a:xfrm>
        </p:spPr>
        <p:txBody>
          <a:bodyPr/>
          <a:lstStyle/>
          <a:p>
            <a:r>
              <a:rPr lang="el-GR" dirty="0"/>
              <a:t>Η πολιτική ως τέχνη διακυβέρνησης, η πολιτική ως κρατική υπόθεση, ότι αφορά το κράτος.</a:t>
            </a:r>
          </a:p>
          <a:p>
            <a:r>
              <a:rPr lang="el-GR" dirty="0"/>
              <a:t>Μόνο το κράτος, και τα πολιτικά κόμματα; </a:t>
            </a:r>
          </a:p>
          <a:p>
            <a:r>
              <a:rPr lang="el-GR" dirty="0"/>
              <a:t>Η πολιτική ως δημόσιες υποθέσεις: Τι είναι δημόσιο και τι ιδιωτικό; </a:t>
            </a:r>
          </a:p>
          <a:p>
            <a:pPr>
              <a:buNone/>
            </a:pPr>
            <a:endParaRPr lang="el-GR" dirty="0"/>
          </a:p>
          <a:p>
            <a:pPr>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Polycrisis</a:t>
            </a:r>
            <a:r>
              <a:rPr lang="en-US" sz="2400" dirty="0"/>
              <a:t> </a:t>
            </a:r>
            <a:r>
              <a:rPr lang="el-GR" sz="2400" dirty="0"/>
              <a:t> </a:t>
            </a:r>
            <a:endParaRPr lang="en-US" sz="2400" dirty="0"/>
          </a:p>
        </p:txBody>
      </p:sp>
      <p:pic>
        <p:nvPicPr>
          <p:cNvPr id="3" name="Content Placeholder 2" descr="C:\Users\george\Desktop\download.jpg"/>
          <p:cNvPicPr>
            <a:picLocks noGrp="1" noChangeAspect="1" noChangeArrowheads="1"/>
          </p:cNvPicPr>
          <p:nvPr>
            <p:ph idx="1"/>
          </p:nvPr>
        </p:nvPicPr>
        <p:blipFill>
          <a:blip r:embed="rId2" cstate="print"/>
          <a:srcRect/>
          <a:stretch>
            <a:fillRect/>
          </a:stretch>
        </p:blipFill>
        <p:spPr bwMode="auto">
          <a:xfrm>
            <a:off x="323528" y="1484784"/>
            <a:ext cx="3456384" cy="5184576"/>
          </a:xfrm>
          <a:prstGeom prst="rect">
            <a:avLst/>
          </a:prstGeom>
          <a:noFill/>
        </p:spPr>
      </p:pic>
      <p:pic>
        <p:nvPicPr>
          <p:cNvPr id="8" name="Picture 7" descr="download.png"/>
          <p:cNvPicPr>
            <a:picLocks noChangeAspect="1"/>
          </p:cNvPicPr>
          <p:nvPr/>
        </p:nvPicPr>
        <p:blipFill>
          <a:blip r:embed="rId3" cstate="print"/>
          <a:stretch>
            <a:fillRect/>
          </a:stretch>
        </p:blipFill>
        <p:spPr>
          <a:xfrm>
            <a:off x="3707904" y="404664"/>
            <a:ext cx="5436096" cy="53285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l-GR" dirty="0"/>
              <a:t>Πολιτική και καθημερινότητα </a:t>
            </a:r>
          </a:p>
        </p:txBody>
      </p:sp>
      <p:pic>
        <p:nvPicPr>
          <p:cNvPr id="23555" name="Picture 5"/>
          <p:cNvPicPr>
            <a:picLocks noChangeAspect="1" noChangeArrowheads="1"/>
          </p:cNvPicPr>
          <p:nvPr/>
        </p:nvPicPr>
        <p:blipFill>
          <a:blip r:embed="rId2" cstate="print"/>
          <a:srcRect/>
          <a:stretch>
            <a:fillRect/>
          </a:stretch>
        </p:blipFill>
        <p:spPr bwMode="auto">
          <a:xfrm>
            <a:off x="4211638" y="1484313"/>
            <a:ext cx="4835525" cy="3438525"/>
          </a:xfrm>
          <a:prstGeom prst="rect">
            <a:avLst/>
          </a:prstGeom>
          <a:noFill/>
          <a:ln w="9525">
            <a:noFill/>
            <a:miter lim="800000"/>
            <a:headEnd/>
            <a:tailEnd/>
          </a:ln>
        </p:spPr>
      </p:pic>
      <p:pic>
        <p:nvPicPr>
          <p:cNvPr id="23556" name="Picture 6"/>
          <p:cNvPicPr>
            <a:picLocks noChangeAspect="1" noChangeArrowheads="1"/>
          </p:cNvPicPr>
          <p:nvPr/>
        </p:nvPicPr>
        <p:blipFill>
          <a:blip r:embed="rId3" cstate="print"/>
          <a:srcRect/>
          <a:stretch>
            <a:fillRect/>
          </a:stretch>
        </p:blipFill>
        <p:spPr bwMode="auto">
          <a:xfrm>
            <a:off x="0" y="4149725"/>
            <a:ext cx="4476750" cy="2708275"/>
          </a:xfrm>
          <a:prstGeom prst="rect">
            <a:avLst/>
          </a:prstGeom>
          <a:noFill/>
          <a:ln w="9525">
            <a:noFill/>
            <a:miter lim="800000"/>
            <a:headEnd/>
            <a:tailEnd/>
          </a:ln>
        </p:spPr>
      </p:pic>
      <p:pic>
        <p:nvPicPr>
          <p:cNvPr id="23557" name="Picture 7"/>
          <p:cNvPicPr>
            <a:picLocks noChangeAspect="1" noChangeArrowheads="1"/>
          </p:cNvPicPr>
          <p:nvPr/>
        </p:nvPicPr>
        <p:blipFill>
          <a:blip r:embed="rId4" cstate="print"/>
          <a:srcRect/>
          <a:stretch>
            <a:fillRect/>
          </a:stretch>
        </p:blipFill>
        <p:spPr bwMode="auto">
          <a:xfrm>
            <a:off x="4500563" y="4365625"/>
            <a:ext cx="4643437" cy="2492375"/>
          </a:xfrm>
          <a:prstGeom prst="rect">
            <a:avLst/>
          </a:prstGeom>
          <a:noFill/>
          <a:ln w="9525">
            <a:noFill/>
            <a:miter lim="800000"/>
            <a:headEnd/>
            <a:tailEnd/>
          </a:ln>
        </p:spPr>
      </p:pic>
      <p:pic>
        <p:nvPicPr>
          <p:cNvPr id="23558" name="Picture 8"/>
          <p:cNvPicPr>
            <a:picLocks noGrp="1" noChangeAspect="1" noChangeArrowheads="1"/>
          </p:cNvPicPr>
          <p:nvPr>
            <p:ph type="body" idx="1"/>
          </p:nvPr>
        </p:nvPicPr>
        <p:blipFill>
          <a:blip r:embed="rId5" cstate="print"/>
          <a:srcRect/>
          <a:stretch>
            <a:fillRect/>
          </a:stretch>
        </p:blipFill>
        <p:spPr>
          <a:xfrm>
            <a:off x="387350" y="1484313"/>
            <a:ext cx="3752850" cy="26654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Πολιτική με μικρό π </a:t>
            </a:r>
          </a:p>
        </p:txBody>
      </p:sp>
      <p:sp>
        <p:nvSpPr>
          <p:cNvPr id="3" name="2 - Θέση περιεχομένου"/>
          <p:cNvSpPr>
            <a:spLocks noGrp="1"/>
          </p:cNvSpPr>
          <p:nvPr>
            <p:ph idx="1"/>
          </p:nvPr>
        </p:nvSpPr>
        <p:spPr/>
        <p:txBody>
          <a:bodyPr/>
          <a:lstStyle/>
          <a:p>
            <a:r>
              <a:rPr lang="el-GR" sz="1800" dirty="0"/>
              <a:t>Η πολιτική ως εξουσία </a:t>
            </a:r>
            <a:r>
              <a:rPr lang="en-GB" sz="1800" dirty="0"/>
              <a:t> (</a:t>
            </a:r>
            <a:r>
              <a:rPr lang="en-US" sz="1800" dirty="0"/>
              <a:t>Foucault)</a:t>
            </a:r>
            <a:endParaRPr lang="el-GR" sz="1800" dirty="0"/>
          </a:p>
          <a:p>
            <a:r>
              <a:rPr lang="el-GR" sz="1800" dirty="0"/>
              <a:t>Ευρύτερος και πιο ριζοσπαστικός ορισμός της πολιτικής </a:t>
            </a:r>
          </a:p>
          <a:p>
            <a:r>
              <a:rPr lang="el-GR" sz="1800" dirty="0"/>
              <a:t>Η πολιτική λαμβάνει χώρα σε κάθε επίπεδο κοινωνικής αλληλεπίδρασης</a:t>
            </a:r>
          </a:p>
          <a:p>
            <a:r>
              <a:rPr lang="el-GR" sz="1800" dirty="0"/>
              <a:t>Η σφαίρα του πολιτικού δεν είναι εκτός του οικονομικού, πολιτιστικού, κοινωνικού. Το κοινωνικό αλλά και το πολιτιστικό είναι πολιτικό (σκεφτείτε το γκράφιτι αλλά παρακαλώ μην μουτζουρώνεται την πόλη)</a:t>
            </a:r>
          </a:p>
          <a:p>
            <a:r>
              <a:rPr lang="el-GR" sz="1800" dirty="0"/>
              <a:t>Έχει να κάνει η πολιτική με την καταπίεση και την υποταγή; Η πολιτική ως δύναμη χειραφέτησης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jpg"/>
          <p:cNvPicPr>
            <a:picLocks noGrp="1" noChangeAspect="1"/>
          </p:cNvPicPr>
          <p:nvPr>
            <p:ph idx="1"/>
          </p:nvPr>
        </p:nvPicPr>
        <p:blipFill>
          <a:blip r:embed="rId2" cstate="print"/>
          <a:stretch>
            <a:fillRect/>
          </a:stretch>
        </p:blipFill>
        <p:spPr>
          <a:xfrm>
            <a:off x="0" y="0"/>
            <a:ext cx="5076056" cy="6858000"/>
          </a:xfrm>
        </p:spPr>
      </p:pic>
      <p:pic>
        <p:nvPicPr>
          <p:cNvPr id="5" name="Picture 4" descr="images.jpg"/>
          <p:cNvPicPr>
            <a:picLocks noChangeAspect="1"/>
          </p:cNvPicPr>
          <p:nvPr/>
        </p:nvPicPr>
        <p:blipFill>
          <a:blip r:embed="rId3" cstate="print"/>
          <a:stretch>
            <a:fillRect/>
          </a:stretch>
        </p:blipFill>
        <p:spPr>
          <a:xfrm>
            <a:off x="4860032" y="0"/>
            <a:ext cx="428396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92150"/>
            <a:ext cx="9144000" cy="725488"/>
          </a:xfrm>
        </p:spPr>
        <p:txBody>
          <a:bodyPr/>
          <a:lstStyle/>
          <a:p>
            <a:pPr eaLnBrk="1" hangingPunct="1">
              <a:defRPr/>
            </a:pPr>
            <a:r>
              <a:rPr lang="el-GR" dirty="0"/>
              <a:t>Προσπαθώντας να ορίσουμε την Πολιτική γεωγραφία</a:t>
            </a:r>
            <a:br>
              <a:rPr lang="en-US" dirty="0"/>
            </a:br>
            <a:r>
              <a:rPr lang="el-GR" dirty="0"/>
              <a:t> </a:t>
            </a:r>
          </a:p>
        </p:txBody>
      </p:sp>
      <p:sp>
        <p:nvSpPr>
          <p:cNvPr id="22531" name="Rectangle 3"/>
          <p:cNvSpPr>
            <a:spLocks noGrp="1" noChangeArrowheads="1"/>
          </p:cNvSpPr>
          <p:nvPr>
            <p:ph type="body" idx="1"/>
          </p:nvPr>
        </p:nvSpPr>
        <p:spPr>
          <a:xfrm>
            <a:off x="457200" y="1600200"/>
            <a:ext cx="8229600" cy="5069160"/>
          </a:xfrm>
        </p:spPr>
        <p:txBody>
          <a:bodyPr/>
          <a:lstStyle/>
          <a:p>
            <a:pPr eaLnBrk="1" hangingPunct="1">
              <a:lnSpc>
                <a:spcPct val="80000"/>
              </a:lnSpc>
              <a:defRPr/>
            </a:pPr>
            <a:r>
              <a:rPr lang="el-GR" sz="2400" dirty="0"/>
              <a:t>Η πολιτική γεωγραφία ασχολείται τόσο με την πολιτική με μεγάλο Π όσο και την πολιτική με μικρό π.</a:t>
            </a:r>
          </a:p>
          <a:p>
            <a:pPr eaLnBrk="1" hangingPunct="1">
              <a:lnSpc>
                <a:spcPct val="80000"/>
              </a:lnSpc>
              <a:defRPr/>
            </a:pPr>
            <a:r>
              <a:rPr lang="el-GR" sz="2400" dirty="0"/>
              <a:t>Η πολιτική βρίσκεται παντού. Βρίσκεται στο κοινοβούλιο, στα υπουργεία, στους δήμους. Αλλά και στην οικογένεια, στο γραφείο, στην επιχείρηση, στο πάρκο, στο δρόμο, στην παραλία, στο πανεπιστήμιο, στα ψώνια, στον αθλητισμό κλπ.</a:t>
            </a:r>
          </a:p>
          <a:p>
            <a:pPr eaLnBrk="1" hangingPunct="1">
              <a:lnSpc>
                <a:spcPct val="80000"/>
              </a:lnSpc>
              <a:defRPr/>
            </a:pPr>
            <a:r>
              <a:rPr lang="el-GR" sz="2400" dirty="0"/>
              <a:t>Είναι μέρος της ζωής μας και εφαρμόζεται στα διάφορα χωρικά επίπεδα. Από το πιο μεγάλο ως το πιο μικρό. </a:t>
            </a:r>
          </a:p>
          <a:p>
            <a:pPr eaLnBrk="1" hangingPunct="1">
              <a:lnSpc>
                <a:spcPct val="80000"/>
              </a:lnSpc>
              <a:defRPr/>
            </a:pPr>
            <a:r>
              <a:rPr lang="el-GR" sz="2400" dirty="0"/>
              <a:t>Η πολιτική διαδραματίζεται σε χώρους και όχι μόνο σε κράτη. Διαδραματίζεται σε διαφορετικά χωρικά επίπεδα από το πλανητικό μέχρι το σώμα.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36625"/>
          </a:xfrm>
        </p:spPr>
        <p:txBody>
          <a:bodyPr/>
          <a:lstStyle/>
          <a:p>
            <a:pPr eaLnBrk="1" hangingPunct="1">
              <a:defRPr/>
            </a:pPr>
            <a:r>
              <a:rPr lang="el-GR" dirty="0"/>
              <a:t>Πολιτική </a:t>
            </a:r>
            <a:endParaRPr lang="en-GB" dirty="0"/>
          </a:p>
        </p:txBody>
      </p:sp>
      <p:sp>
        <p:nvSpPr>
          <p:cNvPr id="3" name="Content Placeholder 2"/>
          <p:cNvSpPr>
            <a:spLocks noGrp="1"/>
          </p:cNvSpPr>
          <p:nvPr>
            <p:ph idx="1"/>
          </p:nvPr>
        </p:nvSpPr>
        <p:spPr>
          <a:xfrm>
            <a:off x="457200" y="1600200"/>
            <a:ext cx="8229600" cy="5043510"/>
          </a:xfrm>
        </p:spPr>
        <p:txBody>
          <a:bodyPr/>
          <a:lstStyle/>
          <a:p>
            <a:pPr eaLnBrk="1" hangingPunct="1">
              <a:lnSpc>
                <a:spcPct val="80000"/>
              </a:lnSpc>
              <a:defRPr/>
            </a:pPr>
            <a:r>
              <a:rPr lang="el-GR" sz="2000" dirty="0"/>
              <a:t>Τι σας έρχεται στο μυαλό όταν ακούτε τη λέξη πολιτική; </a:t>
            </a:r>
          </a:p>
          <a:p>
            <a:pPr eaLnBrk="1" hangingPunct="1">
              <a:lnSpc>
                <a:spcPct val="80000"/>
              </a:lnSpc>
              <a:defRPr/>
            </a:pPr>
            <a:r>
              <a:rPr lang="el-GR" sz="2000" dirty="0"/>
              <a:t>Η Πολιτική με κεφαλαίο Π και πολιτική με μικρό π. Τι μπορεί να σημαίνουν αυτοί οι όροι; </a:t>
            </a:r>
          </a:p>
          <a:p>
            <a:pPr eaLnBrk="1" hangingPunct="1">
              <a:lnSpc>
                <a:spcPct val="80000"/>
              </a:lnSpc>
              <a:defRPr/>
            </a:pPr>
            <a:r>
              <a:rPr lang="el-GR" sz="2000" dirty="0"/>
              <a:t>Είναι η πολιτική αναπόσπαστο μέρος της ζωής μας; Οι γνώμες διίστανται.  </a:t>
            </a:r>
            <a:endParaRPr lang="en-US" sz="2000" dirty="0"/>
          </a:p>
          <a:p>
            <a:pPr eaLnBrk="1" hangingPunct="1">
              <a:lnSpc>
                <a:spcPct val="80000"/>
              </a:lnSpc>
              <a:defRPr/>
            </a:pPr>
            <a:r>
              <a:rPr lang="el-GR" sz="2000" dirty="0"/>
              <a:t>Σε αυτό το μάθημα δεν θα προσπαθήσω να «προσηλυτίσω» πολιτικά κανέναν, θα προσπαθήσω να μην υποστηρίξω καμία θέση που να σχετίζεται με την πολιτική ή πολιτική οικονομία.</a:t>
            </a:r>
          </a:p>
          <a:p>
            <a:pPr eaLnBrk="1" hangingPunct="1">
              <a:lnSpc>
                <a:spcPct val="80000"/>
              </a:lnSpc>
              <a:defRPr/>
            </a:pPr>
            <a:r>
              <a:rPr lang="el-GR" sz="2000" dirty="0"/>
              <a:t>Είτε πιστεύεται στην οικονομία της αγοράς είτε στο ρόλο του κράτους στην οικονομία,</a:t>
            </a:r>
            <a:r>
              <a:rPr lang="en-US" sz="2000" dirty="0"/>
              <a:t> </a:t>
            </a:r>
            <a:r>
              <a:rPr lang="el-GR" sz="2000" dirty="0"/>
              <a:t>είτε είστε σοσιαλιστές ή φιλελεύθεροι ή κάτι άλλο τα πράγματα θα παρουσιαστούν με έναν </a:t>
            </a:r>
            <a:r>
              <a:rPr lang="en-GB" sz="2000" dirty="0"/>
              <a:t>‘</a:t>
            </a:r>
            <a:r>
              <a:rPr lang="el-GR" sz="2000" dirty="0"/>
              <a:t>ουδέτερο</a:t>
            </a:r>
            <a:r>
              <a:rPr lang="en-GB" sz="2000" dirty="0"/>
              <a:t>’</a:t>
            </a:r>
            <a:r>
              <a:rPr lang="el-GR" sz="2000" dirty="0"/>
              <a:t> τρόπο </a:t>
            </a:r>
          </a:p>
          <a:p>
            <a:pPr eaLnBrk="1" hangingPunct="1">
              <a:lnSpc>
                <a:spcPct val="80000"/>
              </a:lnSpc>
              <a:defRPr/>
            </a:pPr>
            <a:r>
              <a:rPr lang="el-GR" sz="2000" dirty="0"/>
              <a:t>Αν υπάρχει ουδετερότητα στην αναπαράσταση.</a:t>
            </a:r>
          </a:p>
          <a:p>
            <a:pPr eaLnBrk="1" hangingPunct="1">
              <a:defRPr/>
            </a:pPr>
            <a:endParaRPr lang="en-GB" dirty="0"/>
          </a:p>
        </p:txBody>
      </p:sp>
    </p:spTree>
    <p:extLst>
      <p:ext uri="{BB962C8B-B14F-4D97-AF65-F5344CB8AC3E}">
        <p14:creationId xmlns:p14="http://schemas.microsoft.com/office/powerpoint/2010/main" val="75595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l-GR" sz="4000" dirty="0"/>
              <a:t>Γιατί ασχολούμαστε (ακόμα) με την πολιτική; </a:t>
            </a:r>
          </a:p>
        </p:txBody>
      </p:sp>
      <p:sp>
        <p:nvSpPr>
          <p:cNvPr id="14339" name="Rectangle 3"/>
          <p:cNvSpPr>
            <a:spLocks noGrp="1" noChangeArrowheads="1"/>
          </p:cNvSpPr>
          <p:nvPr>
            <p:ph type="body" idx="1"/>
          </p:nvPr>
        </p:nvSpPr>
        <p:spPr>
          <a:xfrm>
            <a:off x="107504" y="1837184"/>
            <a:ext cx="9036496" cy="4997152"/>
          </a:xfrm>
        </p:spPr>
        <p:txBody>
          <a:bodyPr/>
          <a:lstStyle/>
          <a:p>
            <a:pPr eaLnBrk="1" hangingPunct="1">
              <a:lnSpc>
                <a:spcPct val="80000"/>
              </a:lnSpc>
              <a:defRPr/>
            </a:pPr>
            <a:r>
              <a:rPr lang="el-GR" sz="2000" dirty="0"/>
              <a:t>Γιατί ασχολούμαστε ακόμα με την πολιτική και κατά επέκταση με την πολιτική γεωγραφία; </a:t>
            </a:r>
          </a:p>
          <a:p>
            <a:pPr eaLnBrk="1" hangingPunct="1">
              <a:lnSpc>
                <a:spcPct val="80000"/>
              </a:lnSpc>
              <a:defRPr/>
            </a:pPr>
            <a:r>
              <a:rPr lang="el-GR" sz="2000" dirty="0"/>
              <a:t>Για ποιο λόγο να «χάνουμε τον καιρό μας» με την πολιτική; Η απολιτική στάση</a:t>
            </a:r>
            <a:r>
              <a:rPr lang="en-GB" sz="2000" dirty="0"/>
              <a:t>. </a:t>
            </a:r>
            <a:r>
              <a:rPr lang="el-GR" sz="2000" dirty="0"/>
              <a:t>Τώρα έχουμε επίσης την αντί-πολιτική, αντί-</a:t>
            </a:r>
            <a:r>
              <a:rPr lang="el-GR" sz="2000" dirty="0" err="1"/>
              <a:t>συστημική </a:t>
            </a:r>
            <a:r>
              <a:rPr lang="el-GR" sz="2000" dirty="0"/>
              <a:t>στάση.  </a:t>
            </a:r>
            <a:endParaRPr lang="en-GB" sz="2000" dirty="0"/>
          </a:p>
          <a:p>
            <a:pPr eaLnBrk="1" hangingPunct="1">
              <a:lnSpc>
                <a:spcPct val="80000"/>
              </a:lnSpc>
              <a:defRPr/>
            </a:pPr>
            <a:r>
              <a:rPr lang="el-GR" sz="2000" dirty="0"/>
              <a:t>Μια ιδιαιτερότητα η πολιτική επιστήμη ξεκινά από την πόλη στην οποία ζούμε</a:t>
            </a:r>
            <a:r>
              <a:rPr lang="en-GB" sz="2000" dirty="0"/>
              <a:t>.</a:t>
            </a:r>
            <a:r>
              <a:rPr lang="el-GR" sz="2000" dirty="0"/>
              <a:t> </a:t>
            </a:r>
          </a:p>
          <a:p>
            <a:pPr eaLnBrk="1" hangingPunct="1">
              <a:lnSpc>
                <a:spcPct val="80000"/>
              </a:lnSpc>
              <a:defRPr/>
            </a:pPr>
            <a:r>
              <a:rPr lang="el-GR" sz="2000" dirty="0"/>
              <a:t>Η έννοια της «μεταπολιτικής» υπό το πρίσμα της νέο-φιλελεύθερης παγκοσμιοποίησης. </a:t>
            </a:r>
            <a:endParaRPr lang="en-US" sz="2000" dirty="0"/>
          </a:p>
          <a:p>
            <a:pPr eaLnBrk="1" hangingPunct="1">
              <a:lnSpc>
                <a:spcPct val="80000"/>
              </a:lnSpc>
              <a:defRPr/>
            </a:pPr>
            <a:r>
              <a:rPr lang="el-GR" sz="2000" dirty="0"/>
              <a:t>Σήμερα θα εξετάσουμε τις διαφορετικές οπτικές γωνίες μέσα από τις οποίες η πολιτική μπορεί να γίνει αντιληπτή.</a:t>
            </a:r>
          </a:p>
          <a:p>
            <a:pPr eaLnBrk="1" hangingPunct="1">
              <a:lnSpc>
                <a:spcPct val="80000"/>
              </a:lnSpc>
              <a:defRPr/>
            </a:pPr>
            <a:r>
              <a:rPr lang="el-GR" sz="2000" dirty="0"/>
              <a:t>Επίσης θα αναφερθούμε συνοπτικά σε ορισμένες πολιτικές ιδεολογίες.</a:t>
            </a:r>
          </a:p>
          <a:p>
            <a:pPr eaLnBrk="1" hangingPunct="1">
              <a:lnSpc>
                <a:spcPct val="80000"/>
              </a:lnSpc>
              <a:defRPr/>
            </a:pPr>
            <a:r>
              <a:rPr lang="el-GR" sz="2000" dirty="0"/>
              <a:t>Τη συνέχεια θα προσεγγίσουμε την έννοια της πολιτικής γεωγραφίας και θα αναφερθούμε στην πολιτική με κεφαλαίο Π και στην πολιτική με μικρό π. </a:t>
            </a:r>
          </a:p>
          <a:p>
            <a:pPr eaLnBrk="1" hangingPunct="1">
              <a:lnSpc>
                <a:spcPct val="80000"/>
              </a:lnSpc>
              <a:defRPr/>
            </a:pPr>
            <a:endParaRPr lang="el-GR" sz="1800" dirty="0"/>
          </a:p>
          <a:p>
            <a:pPr eaLnBrk="1" hangingPunct="1">
              <a:lnSpc>
                <a:spcPct val="80000"/>
              </a:lnSpc>
              <a:buNone/>
              <a:defRPr/>
            </a:pPr>
            <a:endParaRPr lang="el-G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0393-E6A9-35E1-2363-679076F9285E}"/>
              </a:ext>
            </a:extLst>
          </p:cNvPr>
          <p:cNvSpPr>
            <a:spLocks noGrp="1"/>
          </p:cNvSpPr>
          <p:nvPr>
            <p:ph type="title"/>
          </p:nvPr>
        </p:nvSpPr>
        <p:spPr/>
        <p:txBody>
          <a:bodyPr/>
          <a:lstStyle/>
          <a:p>
            <a:r>
              <a:rPr lang="el-GR" dirty="0"/>
              <a:t>Αποχή</a:t>
            </a:r>
            <a:endParaRPr lang="en-GB" dirty="0"/>
          </a:p>
        </p:txBody>
      </p:sp>
      <p:pic>
        <p:nvPicPr>
          <p:cNvPr id="5" name="Content Placeholder 4" descr="A graph with numbers and text&#10;&#10;AI-generated content may be incorrect.">
            <a:extLst>
              <a:ext uri="{FF2B5EF4-FFF2-40B4-BE49-F238E27FC236}">
                <a16:creationId xmlns:a16="http://schemas.microsoft.com/office/drawing/2014/main" id="{E162964D-6D76-E5C0-E5AE-0BA19AC2FC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353238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επιστροφή της γεωπολιτικής;</a:t>
            </a:r>
            <a:endParaRPr lang="en-US" dirty="0"/>
          </a:p>
        </p:txBody>
      </p:sp>
      <p:pic>
        <p:nvPicPr>
          <p:cNvPr id="4" name="Content Placeholder 3" descr="download.jpg"/>
          <p:cNvPicPr>
            <a:picLocks noGrp="1" noChangeAspect="1"/>
          </p:cNvPicPr>
          <p:nvPr>
            <p:ph idx="1"/>
          </p:nvPr>
        </p:nvPicPr>
        <p:blipFill>
          <a:blip r:embed="rId2" cstate="print"/>
          <a:stretch>
            <a:fillRect/>
          </a:stretch>
        </p:blipFill>
        <p:spPr>
          <a:xfrm>
            <a:off x="0" y="1412776"/>
            <a:ext cx="5508104" cy="5445224"/>
          </a:xfrm>
        </p:spPr>
      </p:pic>
      <p:pic>
        <p:nvPicPr>
          <p:cNvPr id="7" name="Picture 6" descr="download (1).jpg"/>
          <p:cNvPicPr>
            <a:picLocks noChangeAspect="1"/>
          </p:cNvPicPr>
          <p:nvPr/>
        </p:nvPicPr>
        <p:blipFill>
          <a:blip r:embed="rId3" cstate="print"/>
          <a:stretch>
            <a:fillRect/>
          </a:stretch>
        </p:blipFill>
        <p:spPr>
          <a:xfrm>
            <a:off x="5436096" y="1412776"/>
            <a:ext cx="3707904" cy="55618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990600"/>
          </a:xfrm>
        </p:spPr>
        <p:txBody>
          <a:bodyPr/>
          <a:lstStyle/>
          <a:p>
            <a:pPr eaLnBrk="1" hangingPunct="1">
              <a:defRPr/>
            </a:pPr>
            <a:r>
              <a:rPr lang="en-GB" sz="2000" dirty="0"/>
              <a:t>A</a:t>
            </a:r>
            <a:r>
              <a:rPr lang="el-GR" sz="2000" dirty="0" err="1"/>
              <a:t>ρχαία</a:t>
            </a:r>
            <a:r>
              <a:rPr lang="el-GR" sz="2000" dirty="0"/>
              <a:t> Ελληνική Γραμματεία</a:t>
            </a:r>
            <a:r>
              <a:rPr lang="el-GR" dirty="0"/>
              <a:t>   </a:t>
            </a:r>
          </a:p>
        </p:txBody>
      </p:sp>
      <p:pic>
        <p:nvPicPr>
          <p:cNvPr id="12291" name="Picture 3"/>
          <p:cNvPicPr>
            <a:picLocks noGrp="1" noChangeAspect="1" noChangeArrowheads="1"/>
          </p:cNvPicPr>
          <p:nvPr>
            <p:ph type="body" idx="1"/>
          </p:nvPr>
        </p:nvPicPr>
        <p:blipFill>
          <a:blip r:embed="rId2" cstate="print"/>
          <a:srcRect/>
          <a:stretch>
            <a:fillRect/>
          </a:stretch>
        </p:blipFill>
        <p:spPr>
          <a:xfrm>
            <a:off x="323850" y="1341438"/>
            <a:ext cx="2962275" cy="3629025"/>
          </a:xfrm>
        </p:spPr>
      </p:pic>
      <p:pic>
        <p:nvPicPr>
          <p:cNvPr id="12292" name="Picture 4"/>
          <p:cNvPicPr>
            <a:picLocks noChangeAspect="1" noChangeArrowheads="1"/>
          </p:cNvPicPr>
          <p:nvPr/>
        </p:nvPicPr>
        <p:blipFill>
          <a:blip r:embed="rId3" cstate="print"/>
          <a:srcRect/>
          <a:stretch>
            <a:fillRect/>
          </a:stretch>
        </p:blipFill>
        <p:spPr bwMode="auto">
          <a:xfrm>
            <a:off x="3276600" y="1341438"/>
            <a:ext cx="2663825" cy="3024187"/>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5867400" y="1341438"/>
            <a:ext cx="3132138" cy="38877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l-GR" sz="4000" dirty="0"/>
              <a:t>Πλάτων, «ορθή πολιτεία» ή αλλιώς Καλλίπολης</a:t>
            </a:r>
          </a:p>
        </p:txBody>
      </p:sp>
      <p:sp>
        <p:nvSpPr>
          <p:cNvPr id="17411" name="Rectangle 3"/>
          <p:cNvSpPr>
            <a:spLocks noGrp="1" noChangeArrowheads="1"/>
          </p:cNvSpPr>
          <p:nvPr>
            <p:ph type="body" idx="1"/>
          </p:nvPr>
        </p:nvSpPr>
        <p:spPr>
          <a:xfrm>
            <a:off x="457200" y="1600200"/>
            <a:ext cx="8229600" cy="4997450"/>
          </a:xfrm>
        </p:spPr>
        <p:txBody>
          <a:bodyPr/>
          <a:lstStyle/>
          <a:p>
            <a:pPr eaLnBrk="1" hangingPunct="1">
              <a:lnSpc>
                <a:spcPct val="80000"/>
              </a:lnSpc>
              <a:defRPr/>
            </a:pPr>
            <a:r>
              <a:rPr lang="el-GR" sz="1800" dirty="0"/>
              <a:t>Η «ορθή πολιτεία» ως «κλειστή» πολιτεία, η αριστοκρατία του Πλάτωνα και η απέχθεια του για τη «</a:t>
            </a:r>
            <a:r>
              <a:rPr lang="el-GR" sz="1800" dirty="0" err="1"/>
              <a:t>θεατροκρατία</a:t>
            </a:r>
            <a:r>
              <a:rPr lang="el-GR" sz="1800" dirty="0"/>
              <a:t>» </a:t>
            </a:r>
          </a:p>
          <a:p>
            <a:pPr eaLnBrk="1" hangingPunct="1">
              <a:lnSpc>
                <a:spcPct val="80000"/>
              </a:lnSpc>
              <a:defRPr/>
            </a:pPr>
            <a:r>
              <a:rPr lang="el-GR" sz="1800" dirty="0"/>
              <a:t>Ο άνθρωπος δεν είναι αυτάρκης γι αυτό και οργανώνεται σε πολιτείες για τον καταμερισμό των έργων και την κάλυψη των αναγκών του </a:t>
            </a:r>
          </a:p>
          <a:p>
            <a:pPr eaLnBrk="1" hangingPunct="1">
              <a:lnSpc>
                <a:spcPct val="80000"/>
              </a:lnSpc>
              <a:defRPr/>
            </a:pPr>
            <a:r>
              <a:rPr lang="el-GR" sz="1800" dirty="0"/>
              <a:t>Σκοπός της πολιτείας είναι η ευδαιμονία του ανθρώπου μέσα από την χειραγώγηση του ανθρώπου στην αρετή (</a:t>
            </a:r>
            <a:r>
              <a:rPr lang="el-GR" sz="1800" dirty="0" err="1"/>
              <a:t>αρετοπλασία</a:t>
            </a:r>
            <a:r>
              <a:rPr lang="el-GR" sz="1800" dirty="0"/>
              <a:t>)</a:t>
            </a:r>
          </a:p>
          <a:p>
            <a:pPr eaLnBrk="1" hangingPunct="1">
              <a:lnSpc>
                <a:spcPct val="80000"/>
              </a:lnSpc>
              <a:defRPr/>
            </a:pPr>
            <a:r>
              <a:rPr lang="el-GR" sz="1800" dirty="0"/>
              <a:t>Αρχές της «ορθής πολιτείας» η δικαιοσύνη και η αλληλεγγύη (ενότητα). </a:t>
            </a:r>
          </a:p>
          <a:p>
            <a:pPr eaLnBrk="1" hangingPunct="1">
              <a:lnSpc>
                <a:spcPct val="80000"/>
              </a:lnSpc>
              <a:defRPr/>
            </a:pPr>
            <a:r>
              <a:rPr lang="el-GR" sz="1800" dirty="0"/>
              <a:t>Η Καλλίπολης έχει κάλος γιατί ενέχει τις παραπάνω αρετές</a:t>
            </a:r>
          </a:p>
          <a:p>
            <a:pPr eaLnBrk="1" hangingPunct="1">
              <a:lnSpc>
                <a:spcPct val="80000"/>
              </a:lnSpc>
              <a:defRPr/>
            </a:pPr>
            <a:r>
              <a:rPr lang="el-GR" sz="1800" dirty="0"/>
              <a:t>Προς χάριν της ενότητας δεν μπορεί να υπάρχει δουλεία ούτε ανισότητα μεταξύ ανδρών και γυναικών </a:t>
            </a:r>
          </a:p>
          <a:p>
            <a:pPr eaLnBrk="1" hangingPunct="1">
              <a:lnSpc>
                <a:spcPct val="80000"/>
              </a:lnSpc>
              <a:defRPr/>
            </a:pPr>
            <a:r>
              <a:rPr lang="el-GR" sz="1800" dirty="0"/>
              <a:t>Η κοινωνία χωρίζεται στους φύλακες και την ευρύτερη κοινωνία. Οι φύλακες δεν έχουν οικογένεια και ιδιοκτησία και υποβάλλονται συνεχώς σε συνεχή εκπαίδευση. Οι φύλακες ως φορείς της πολιτικής εξουσίας. Ορθή διαχείριση της εξουσίας και όχι απόλαυση των αγαθών της ζωής. Από την κάστα των φυλάκων προέρχονται οι «φιλόσοφοι-βασιλιάδεςς».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l-GR" sz="4000" dirty="0"/>
              <a:t>Αριστοτέλης: Η πολιτική ως το πλάσιμο χαρακτήρα</a:t>
            </a:r>
          </a:p>
        </p:txBody>
      </p:sp>
      <p:sp>
        <p:nvSpPr>
          <p:cNvPr id="19459" name="Rectangle 3"/>
          <p:cNvSpPr>
            <a:spLocks noGrp="1" noChangeArrowheads="1"/>
          </p:cNvSpPr>
          <p:nvPr>
            <p:ph type="body" idx="1"/>
          </p:nvPr>
        </p:nvSpPr>
        <p:spPr/>
        <p:txBody>
          <a:bodyPr/>
          <a:lstStyle/>
          <a:p>
            <a:pPr eaLnBrk="1" hangingPunct="1">
              <a:lnSpc>
                <a:spcPct val="80000"/>
              </a:lnSpc>
              <a:defRPr/>
            </a:pPr>
            <a:r>
              <a:rPr lang="el-GR" sz="1600" dirty="0"/>
              <a:t>Ο Αριστοτέλης ως ο πατέρας της πολιτικής επιστήμης και της συγκριτικής πολιτικής </a:t>
            </a:r>
          </a:p>
          <a:p>
            <a:pPr eaLnBrk="1" hangingPunct="1">
              <a:lnSpc>
                <a:spcPct val="80000"/>
              </a:lnSpc>
              <a:defRPr/>
            </a:pPr>
            <a:r>
              <a:rPr lang="el-GR" sz="1600" dirty="0"/>
              <a:t>«τα αξιώματα πρέπει να ισοδυναμούν με βάρος και όχι με πηγή κέρδους»</a:t>
            </a:r>
          </a:p>
          <a:p>
            <a:pPr eaLnBrk="1" hangingPunct="1">
              <a:lnSpc>
                <a:spcPct val="80000"/>
              </a:lnSpc>
              <a:defRPr/>
            </a:pPr>
            <a:r>
              <a:rPr lang="el-GR" sz="1600" dirty="0"/>
              <a:t>Η οικογένεια, το χωριό, το κράτος. Το κράτος είναι φυσικό αφού καλύπτει τις βασικές ανάγκες τους ανθρώπου.</a:t>
            </a:r>
          </a:p>
          <a:p>
            <a:pPr eaLnBrk="1" hangingPunct="1">
              <a:lnSpc>
                <a:spcPct val="80000"/>
              </a:lnSpc>
              <a:defRPr/>
            </a:pPr>
            <a:r>
              <a:rPr lang="el-GR" sz="1600" dirty="0"/>
              <a:t>«Ο άνθρωπος είναι πολιτικό ζώο», «αυτός ο οποίος δεν ζει σε κοινωνία είναι είτε κτήνος είτε θεός»</a:t>
            </a:r>
          </a:p>
          <a:p>
            <a:pPr eaLnBrk="1" hangingPunct="1">
              <a:lnSpc>
                <a:spcPct val="80000"/>
              </a:lnSpc>
              <a:defRPr/>
            </a:pPr>
            <a:r>
              <a:rPr lang="el-GR" sz="1600" dirty="0"/>
              <a:t>Η δουλεία είναι φυσική όπως και η ανισότητα στις σχέσεις μεταξύ ανδρών και γυναικών. </a:t>
            </a:r>
          </a:p>
          <a:p>
            <a:pPr eaLnBrk="1" hangingPunct="1">
              <a:lnSpc>
                <a:spcPct val="80000"/>
              </a:lnSpc>
              <a:defRPr/>
            </a:pPr>
            <a:r>
              <a:rPr lang="el-GR" sz="1600" dirty="0"/>
              <a:t>Η έννοια της οικονομίας ως η διαχείριση των ελεύθερων ατόμων, δούλων, της γυναίκας και των παιδιών. </a:t>
            </a:r>
          </a:p>
          <a:p>
            <a:pPr eaLnBrk="1" hangingPunct="1">
              <a:lnSpc>
                <a:spcPct val="80000"/>
              </a:lnSpc>
              <a:defRPr/>
            </a:pPr>
            <a:r>
              <a:rPr lang="el-GR" sz="1600" dirty="0"/>
              <a:t>«Ο απώτερος σκοπός της πολιτείας είναι η καλή ζωή», «το πραγματικό αντικείμενο του κράτους είναι η αρετή», «το ανώτατο αγαθό». Η πολιτεία δημιουργεί το πλαίσιο προκειμένου το άτομο να βιώσει την ευδαιμονία και να μετατρέψει τη ζωή σε βίο (ηθική ζωή)</a:t>
            </a:r>
          </a:p>
          <a:p>
            <a:pPr eaLnBrk="1" hangingPunct="1">
              <a:lnSpc>
                <a:spcPct val="80000"/>
              </a:lnSpc>
              <a:defRPr/>
            </a:pPr>
            <a:r>
              <a:rPr lang="el-GR" sz="1600" dirty="0"/>
              <a:t>Οι άνθρωποι πρέπει να γαλουχηθούν σε μια αγαθή κοινωνία για να εξασφαλίσουν την ευδαιμονία. Η ευδαιμονία είναι αποτέλεσμα αρετής την οποία διδάσκει η πολιτεία (και την οποία επίσης ανταμείβει) </a:t>
            </a:r>
          </a:p>
          <a:p>
            <a:pPr eaLnBrk="1" hangingPunct="1">
              <a:lnSpc>
                <a:spcPct val="80000"/>
              </a:lnSpc>
              <a:defRPr/>
            </a:pPr>
            <a:endParaRPr lang="el-GR" sz="1400" dirty="0"/>
          </a:p>
          <a:p>
            <a:pPr eaLnBrk="1" hangingPunct="1">
              <a:lnSpc>
                <a:spcPct val="80000"/>
              </a:lnSpc>
              <a:defRPr/>
            </a:pPr>
            <a:endParaRPr lang="el-GR" sz="1400" dirty="0"/>
          </a:p>
        </p:txBody>
      </p:sp>
    </p:spTree>
  </p:cSld>
  <p:clrMapOvr>
    <a:masterClrMapping/>
  </p:clrMapOvr>
</p:sld>
</file>

<file path=ppt/theme/theme1.xml><?xml version="1.0" encoding="utf-8"?>
<a:theme xmlns:a="http://schemas.openxmlformats.org/drawingml/2006/main" name="Γκρεμός">
  <a:themeElements>
    <a:clrScheme name="Γκρεμός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Γκρεμός">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Γκρεμός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Γκρεμός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Γκρεμός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Γκρεμός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Γκρεμός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Γκρεμός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Γκρεμός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1022</TotalTime>
  <Words>1718</Words>
  <Application>Microsoft Office PowerPoint</Application>
  <PresentationFormat>On-screen Show (4:3)</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Verdana</vt:lpstr>
      <vt:lpstr>Wingdings</vt:lpstr>
      <vt:lpstr>Γκρεμός</vt:lpstr>
      <vt:lpstr>Εισαγωγή στην πολιτική γεωγραφία: πολιτική και γεωγραφία   </vt:lpstr>
      <vt:lpstr>Polycrisis  </vt:lpstr>
      <vt:lpstr>Πολιτική </vt:lpstr>
      <vt:lpstr>Γιατί ασχολούμαστε (ακόμα) με την πολιτική; </vt:lpstr>
      <vt:lpstr>Αποχή</vt:lpstr>
      <vt:lpstr>Η επιστροφή της γεωπολιτικής;</vt:lpstr>
      <vt:lpstr>Aρχαία Ελληνική Γραμματεία   </vt:lpstr>
      <vt:lpstr>Πλάτων, «ορθή πολιτεία» ή αλλιώς Καλλίπολης</vt:lpstr>
      <vt:lpstr>Αριστοτέλης: Η πολιτική ως το πλάσιμο χαρακτήρα</vt:lpstr>
      <vt:lpstr>Από την πόλη στην Κοσμόπολη</vt:lpstr>
      <vt:lpstr>Πόλη, πολιτεία, πολιτική </vt:lpstr>
      <vt:lpstr>Τι αναφέρεται στο βιβλίο μας</vt:lpstr>
      <vt:lpstr>Προσεγγίσεις της πολιτικής</vt:lpstr>
      <vt:lpstr>HANNAH ARENDT-PUBLIC AND PRIVATE</vt:lpstr>
      <vt:lpstr>Η ΠΟΛΙΤΙΚΉ ΩΣ ΕΞΟΥΣΙΑ</vt:lpstr>
      <vt:lpstr>Πολιτικές Ιδεολογίες</vt:lpstr>
      <vt:lpstr>Πολιτική γεωγραφία; </vt:lpstr>
      <vt:lpstr>Κλασσική πολιτική (γεωγραφία) </vt:lpstr>
      <vt:lpstr>Κλασσική Πολιτική ή πολιτική με κεφαλαίο Π</vt:lpstr>
      <vt:lpstr>Πολιτική και καθημερινότητα </vt:lpstr>
      <vt:lpstr>Πολιτική με μικρό π </vt:lpstr>
      <vt:lpstr>PowerPoint Presentation</vt:lpstr>
      <vt:lpstr>Προσπαθώντας να ορίσουμε την Πολιτική γεωγραφία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πολιτική γεωγραφία: πολιτική και γεωγραφία</dc:title>
  <dc:creator>User</dc:creator>
  <cp:lastModifiedBy>George Mavrommatis</cp:lastModifiedBy>
  <cp:revision>136</cp:revision>
  <dcterms:created xsi:type="dcterms:W3CDTF">2012-01-27T12:04:23Z</dcterms:created>
  <dcterms:modified xsi:type="dcterms:W3CDTF">2026-04-15T07:16:29Z</dcterms:modified>
</cp:coreProperties>
</file>