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2" r:id="rId2"/>
    <p:sldId id="291" r:id="rId3"/>
    <p:sldId id="363" r:id="rId4"/>
    <p:sldId id="287" r:id="rId5"/>
    <p:sldId id="364" r:id="rId6"/>
    <p:sldId id="366" r:id="rId7"/>
    <p:sldId id="292" r:id="rId8"/>
    <p:sldId id="293" r:id="rId9"/>
    <p:sldId id="357" r:id="rId10"/>
    <p:sldId id="358" r:id="rId11"/>
    <p:sldId id="359" r:id="rId12"/>
    <p:sldId id="265" r:id="rId13"/>
    <p:sldId id="289" r:id="rId14"/>
    <p:sldId id="290" r:id="rId15"/>
  </p:sldIdLst>
  <p:sldSz cx="12192000" cy="6858000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C2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24A66A9-2F6F-43D4-A526-9A78E3DB329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6D08CED-1483-4D29-AD51-72B304A6A8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08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B8C6FB-EF9A-4330-B8F3-68772AF29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86401AA-DE6B-440F-9CAA-692BD0BD0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625572-C291-4819-A06A-C6C6A0EE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CD5A59-E417-4077-9FFB-4AFF3907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572CA2-F649-46AE-952A-07854AB7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61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9EE63A-0D2D-4934-8634-C2E85192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85ABD27-F105-447A-878F-068002B9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93F275-8C7A-4E41-82F8-A720010E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ED4FEB1-964C-4627-817C-59CED252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C2F7CA-E6CC-43B4-9041-356297D6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27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0F8039F-B6C7-486A-A94F-0B1FDC382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43AE546-D2EE-456C-9D66-A1C5A9776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31871C-8118-49D4-8E46-8FF73DB2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696209-9C1F-4316-819C-1BE3A2D4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B0A9A8-9D14-48A9-B675-CB36E87B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65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C98CB2-CD2A-4F6D-9DB7-87E7A8DE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A86CD4-C4A1-437C-A87D-534E28CDE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CD5613-D83C-431F-8CD6-FB6D4BF6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39CC96-BC78-43C3-9783-0A9832FB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A00172-2AD5-439F-8D76-7CEDF687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15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CFEC85-9A5A-44D8-902C-F12FECA8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E8BA6F9-E530-4A9F-91B9-F4BBD08F7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AB7227-7485-4BC3-AF20-67818A5D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8FF63C-8A79-45EC-B31E-46DED346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170A16-E062-4AD0-8B34-79D0116C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1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F619DF-673F-4B06-8E78-EC19073F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CE1B31-1F22-4E6C-95A2-FA662ACE2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9AAD25-CE1F-4B53-A4F7-47441FBE2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0AC8DE-D010-4101-8DD9-186CC031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239BB2-98A2-4823-BF2F-C35DCA6C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675AB33-AF95-4E68-B41F-0E62B6F6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64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3BC25A-657D-4F44-8B74-A971B6D4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D8F790-489D-48E6-AD6A-EDFD5DA1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9D80BDA-DB96-478E-A711-61FBA91BA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6FDC7DE-6445-419C-B586-5C4566D86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988ADEA-8682-4734-83D1-3AF65A601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09FBBDE-6000-48D9-AC4E-F2D61C9D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4B5A745-DD63-4C09-8D33-F13BBAC8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CA7D894-0393-40C7-9C15-EFCB918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771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1A9C4C-7FCE-4003-A265-6BFC5F88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39947E9-EC0B-4552-ABDB-841845D7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F875447-8E74-483B-AE39-16D60F96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86EE64D-C643-44CB-BFB1-497B5E88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95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4E39863-6B8A-4FDE-A574-F3C095AD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0C93506-7789-467D-A42D-DE51E52F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30C4EB1-4F97-4601-99FC-1BFFBF73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51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F23113-3937-4198-967E-BE31A5EA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D16E34-81E7-4C9B-9930-C0293C686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B557456-6B35-4504-8247-43AB28F54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D0DB79-0C2E-4918-9607-2877CEE2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EAEC3AF-5C6B-4FB7-9CA0-C3CFCC66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040EB5-F7F0-4AD1-A3B3-1A119170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00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A6D859-3B01-41E4-A95F-E9387CF0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FAE512A-C244-45F2-9C59-84B0811DC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68062E-DB61-4318-BB5A-38642B6B7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063AEE-2803-46C9-834D-29D75DFC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E29FDA-5447-4D31-B32D-F2254D3A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CA39BCE-7762-41DC-BFEB-1CFA1820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50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AA24377-04BB-45AF-B946-EC7EB71A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7115FA-71C2-4303-9B96-1F4C39A74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4B5F9DB-D34D-4059-A677-7FB29136C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F7FC1-606E-46B1-891E-7896E37D0303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89A65B-F10E-4503-AC47-E20F6E7B5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34A6C4-59C2-4DDE-8D23-20A58152D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E8965-E351-4ED9-BD81-A0A965AE40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47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bokolas@xeniospolis.g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y.gr/erasmusplus-ka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-plus.ec.europa.eu/el/document/erasmus-programme-guide-2023" TargetMode="External"/><Relationship Id="rId5" Type="http://schemas.openxmlformats.org/officeDocument/2006/relationships/hyperlink" Target="https://www.iky.gr/erasmusplus-ka3" TargetMode="External"/><Relationship Id="rId4" Type="http://schemas.openxmlformats.org/officeDocument/2006/relationships/hyperlink" Target="https://www.iky.gr/erasmusplus-ka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initiatives.weforum.org/global-alliance-for-social-entrepreneurship/state-of-the-sector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43AEB05-6EF0-485D-8356-82C47F11B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5518"/>
            <a:ext cx="4746067" cy="3978618"/>
          </a:xfrm>
          <a:prstGeom prst="rect">
            <a:avLst/>
          </a:prstGeom>
        </p:spPr>
      </p:pic>
      <p:sp>
        <p:nvSpPr>
          <p:cNvPr id="8" name="Τίτλος 1">
            <a:extLst>
              <a:ext uri="{FF2B5EF4-FFF2-40B4-BE49-F238E27FC236}">
                <a16:creationId xmlns:a16="http://schemas.microsoft.com/office/drawing/2014/main" id="{06DE7E9E-E29F-2A0F-4C85-BEEE7D0EA8CF}"/>
              </a:ext>
            </a:extLst>
          </p:cNvPr>
          <p:cNvSpPr txBox="1">
            <a:spLocks/>
          </p:cNvSpPr>
          <p:nvPr/>
        </p:nvSpPr>
        <p:spPr>
          <a:xfrm>
            <a:off x="176719" y="4004587"/>
            <a:ext cx="11838561" cy="222763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l-G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Δρ. Βασίλειος Μπόκολας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l-G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Διευθύνων - Επιστημονικός υπεύθυνος  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XENIOS POLIS</a:t>
            </a:r>
            <a:r>
              <a:rPr lang="el-G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l-G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Διδάσκων, 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Neapolis University Pafos</a:t>
            </a:r>
            <a:endParaRPr lang="el-GR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vbokolas@xeniospolis.gr</a:t>
            </a:r>
            <a:r>
              <a:rPr lang="en-US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u="none" strike="noStrike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6A9DB024-2FD1-032A-C91B-AD6F1D811018}"/>
              </a:ext>
            </a:extLst>
          </p:cNvPr>
          <p:cNvSpPr txBox="1"/>
          <p:nvPr/>
        </p:nvSpPr>
        <p:spPr>
          <a:xfrm>
            <a:off x="1219199" y="313799"/>
            <a:ext cx="9389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000" dirty="0"/>
              <a:t>ΤΜΗΜΑ ΟΙΚΟΝΟΜΙΑΣ ΚΑΙ ΒΙΩΣΙΜΗΣ ΑΝΑΠΤΥΞΗΣ </a:t>
            </a:r>
          </a:p>
          <a:p>
            <a:pPr algn="ctr"/>
            <a:r>
              <a:rPr lang="el-GR" sz="2000" dirty="0"/>
              <a:t>ΠΡΟΓΡΑΜΜΑ ΜΕΤΑΠΤΥΧΙΑΚΩΝ ΣΠΟΥΔΩΝ «ΒΙΩΣΙΜΗ ΑΝΑΠΤΥΞΗ» </a:t>
            </a:r>
          </a:p>
          <a:p>
            <a:pPr algn="ctr"/>
            <a:r>
              <a:rPr lang="el-GR" sz="2000" dirty="0"/>
              <a:t>ΑΚΑΔΗΜΑΪΚΟ ΕΤΟΣ: 2025-26    ΕΞΑΜΗΝΟ: Α΄ </a:t>
            </a:r>
          </a:p>
          <a:p>
            <a:pPr algn="ctr"/>
            <a:r>
              <a:rPr lang="el-GR" sz="2000" dirty="0"/>
              <a:t>ΜΑΘΗΜΑ: </a:t>
            </a:r>
            <a:r>
              <a:rPr lang="en-US" sz="2000" dirty="0"/>
              <a:t>PLACE BRANDING, </a:t>
            </a:r>
            <a:r>
              <a:rPr lang="el-GR" sz="2000" dirty="0"/>
              <a:t>ΦΥΣΙΚΕΣ ΚΑΙ ΠΟΛΙΤΙΣΤΙΚΕΣ ΔΙΑΔΡΟΜΕΣ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57429C4-1270-0DB7-43CF-DE83A26427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55" t="32442" r="14850" b="63395"/>
          <a:stretch/>
        </p:blipFill>
        <p:spPr>
          <a:xfrm>
            <a:off x="1" y="6594336"/>
            <a:ext cx="12192000" cy="263664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10969C3E-5077-7912-0A00-C5C17ADB80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919" t="69339" r="12967" b="29137"/>
          <a:stretch/>
        </p:blipFill>
        <p:spPr>
          <a:xfrm>
            <a:off x="285135" y="6557126"/>
            <a:ext cx="11906865" cy="149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946525-BF89-E481-BD08-A2D1731FADF4}"/>
              </a:ext>
            </a:extLst>
          </p:cNvPr>
          <p:cNvSpPr txBox="1"/>
          <p:nvPr/>
        </p:nvSpPr>
        <p:spPr>
          <a:xfrm>
            <a:off x="752273" y="1942973"/>
            <a:ext cx="7181763" cy="2057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l-GR" sz="2600" b="1" dirty="0"/>
              <a:t>Πολιτισμός και Δημόσιος Ψηφιακός Μετασχηματισμός ΙΙ: 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l-GR" sz="2600" b="1" dirty="0"/>
              <a:t>τοπική ανάπτυξη και κοινωνική επιχειρηματικότητα</a:t>
            </a:r>
            <a:endParaRPr lang="el-GR" sz="2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8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41779ED5-2B7D-BBD3-7C0F-AA28FBF9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3EEBE5-8246-6130-9E7B-F8B4166C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1" y="0"/>
            <a:ext cx="8201891" cy="433875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D05F1A-F8C0-4D01-5788-039BEDC53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4306"/>
            <a:ext cx="12192000" cy="39436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D89186-DD24-5E52-1DD8-7CE49126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912969"/>
            <a:ext cx="3221247" cy="21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04757B-54ED-4E39-C23C-51F353D0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09" y="1511908"/>
            <a:ext cx="2753591" cy="15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8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>
            <a:extLst>
              <a:ext uri="{FF2B5EF4-FFF2-40B4-BE49-F238E27FC236}">
                <a16:creationId xmlns:a16="http://schemas.microsoft.com/office/drawing/2014/main" id="{A2732840-0976-4F46-A9D2-2388B20F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4" y="259246"/>
            <a:ext cx="3486389" cy="566893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0D430358-F5DC-4E61-9135-02B17A23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573" y="121973"/>
            <a:ext cx="2600149" cy="566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58E68-782C-447C-B738-58576DC8DB1C}"/>
              </a:ext>
            </a:extLst>
          </p:cNvPr>
          <p:cNvSpPr txBox="1"/>
          <p:nvPr/>
        </p:nvSpPr>
        <p:spPr>
          <a:xfrm>
            <a:off x="1523225" y="1092965"/>
            <a:ext cx="3369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</a:rPr>
              <a:t>Κοινωνική </a:t>
            </a:r>
            <a:r>
              <a:rPr lang="el-GR" sz="2800" b="1" dirty="0">
                <a:solidFill>
                  <a:srgbClr val="FFC000"/>
                </a:solidFill>
              </a:rPr>
              <a:t>επιχειρηματικότητα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7BCC1-3C99-4E9C-A97B-6A0FC5E37868}"/>
              </a:ext>
            </a:extLst>
          </p:cNvPr>
          <p:cNvSpPr txBox="1"/>
          <p:nvPr/>
        </p:nvSpPr>
        <p:spPr>
          <a:xfrm>
            <a:off x="2866350" y="4735303"/>
            <a:ext cx="21215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</a:rPr>
              <a:t>Διαχείριση ευάλωτων κοινωνικών ομάδων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4961F-8F8C-42BC-A2BD-580A9964487D}"/>
              </a:ext>
            </a:extLst>
          </p:cNvPr>
          <p:cNvSpPr txBox="1"/>
          <p:nvPr/>
        </p:nvSpPr>
        <p:spPr>
          <a:xfrm>
            <a:off x="1435082" y="2920516"/>
            <a:ext cx="28625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</a:rPr>
              <a:t>Ευάλωτες κοινωνικές ομάδες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51948-6859-485B-BE63-F8842EC32A96}"/>
              </a:ext>
            </a:extLst>
          </p:cNvPr>
          <p:cNvSpPr txBox="1"/>
          <p:nvPr/>
        </p:nvSpPr>
        <p:spPr>
          <a:xfrm>
            <a:off x="7210482" y="2228884"/>
            <a:ext cx="3369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</a:rPr>
              <a:t>Οικονομία/ </a:t>
            </a:r>
            <a:r>
              <a:rPr lang="el-GR" sz="2800" b="1" dirty="0">
                <a:solidFill>
                  <a:srgbClr val="FFC000"/>
                </a:solidFill>
              </a:rPr>
              <a:t>χρηματοδοτήσεις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A71E3-5A29-41EC-BEAC-D00604C175E0}"/>
              </a:ext>
            </a:extLst>
          </p:cNvPr>
          <p:cNvSpPr txBox="1"/>
          <p:nvPr/>
        </p:nvSpPr>
        <p:spPr>
          <a:xfrm>
            <a:off x="7347237" y="3390841"/>
            <a:ext cx="4453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u="sng" dirty="0">
                <a:solidFill>
                  <a:srgbClr val="00B050"/>
                </a:solidFill>
              </a:rPr>
              <a:t>Ψηφιακή εξέλιξη</a:t>
            </a:r>
            <a:r>
              <a:rPr lang="el-GR" sz="4400" b="1" dirty="0">
                <a:solidFill>
                  <a:srgbClr val="00B050"/>
                </a:solidFill>
              </a:rPr>
              <a:t>/ </a:t>
            </a:r>
            <a:r>
              <a:rPr lang="el-GR" sz="2800" b="1" dirty="0">
                <a:solidFill>
                  <a:srgbClr val="FFC000"/>
                </a:solidFill>
              </a:rPr>
              <a:t>ψηφιακά μέσα</a:t>
            </a:r>
          </a:p>
        </p:txBody>
      </p:sp>
      <p:sp>
        <p:nvSpPr>
          <p:cNvPr id="11" name="Βέλος: Αριστερό 10">
            <a:extLst>
              <a:ext uri="{FF2B5EF4-FFF2-40B4-BE49-F238E27FC236}">
                <a16:creationId xmlns:a16="http://schemas.microsoft.com/office/drawing/2014/main" id="{E16ADABF-5D0D-40B0-8E0C-5390F8ABD995}"/>
              </a:ext>
            </a:extLst>
          </p:cNvPr>
          <p:cNvSpPr/>
          <p:nvPr/>
        </p:nvSpPr>
        <p:spPr>
          <a:xfrm>
            <a:off x="4556570" y="2613252"/>
            <a:ext cx="2216458" cy="553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Αριστερό 12">
            <a:extLst>
              <a:ext uri="{FF2B5EF4-FFF2-40B4-BE49-F238E27FC236}">
                <a16:creationId xmlns:a16="http://schemas.microsoft.com/office/drawing/2014/main" id="{62386F01-EE0E-4FAE-A173-F11D4E24901A}"/>
              </a:ext>
            </a:extLst>
          </p:cNvPr>
          <p:cNvSpPr/>
          <p:nvPr/>
        </p:nvSpPr>
        <p:spPr>
          <a:xfrm rot="10800000">
            <a:off x="4696288" y="3946548"/>
            <a:ext cx="2216458" cy="553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BF84FB3C-84FD-4737-96AE-E55318668B26}"/>
              </a:ext>
            </a:extLst>
          </p:cNvPr>
          <p:cNvCxnSpPr>
            <a:cxnSpLocks/>
          </p:cNvCxnSpPr>
          <p:nvPr/>
        </p:nvCxnSpPr>
        <p:spPr>
          <a:xfrm flipV="1">
            <a:off x="3389790" y="2047072"/>
            <a:ext cx="440252" cy="1492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10E088A2-409A-4983-A299-5A2725A71CDC}"/>
              </a:ext>
            </a:extLst>
          </p:cNvPr>
          <p:cNvCxnSpPr>
            <a:cxnSpLocks/>
          </p:cNvCxnSpPr>
          <p:nvPr/>
        </p:nvCxnSpPr>
        <p:spPr>
          <a:xfrm>
            <a:off x="3386831" y="3853110"/>
            <a:ext cx="3823651" cy="45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4248D2-BC25-4129-86B6-158C0B661C93}"/>
              </a:ext>
            </a:extLst>
          </p:cNvPr>
          <p:cNvSpPr txBox="1"/>
          <p:nvPr/>
        </p:nvSpPr>
        <p:spPr>
          <a:xfrm>
            <a:off x="7128257" y="5215027"/>
            <a:ext cx="33694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</a:rPr>
              <a:t>Εκπαίδευση/ </a:t>
            </a:r>
            <a:r>
              <a:rPr lang="el-GR" sz="2800" b="1" dirty="0">
                <a:solidFill>
                  <a:srgbClr val="FFC000"/>
                </a:solidFill>
              </a:rPr>
              <a:t>νέοι τρόποι εκπαίδευσης/ κατάρτισης</a:t>
            </a:r>
          </a:p>
        </p:txBody>
      </p: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34118DEE-EBC3-48C9-936E-0800D90AA290}"/>
              </a:ext>
            </a:extLst>
          </p:cNvPr>
          <p:cNvCxnSpPr>
            <a:cxnSpLocks/>
          </p:cNvCxnSpPr>
          <p:nvPr/>
        </p:nvCxnSpPr>
        <p:spPr>
          <a:xfrm flipH="1" flipV="1">
            <a:off x="3386831" y="4135196"/>
            <a:ext cx="3525916" cy="17133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604A63-943B-44C2-8089-E9B9E3522DF6}"/>
              </a:ext>
            </a:extLst>
          </p:cNvPr>
          <p:cNvSpPr txBox="1"/>
          <p:nvPr/>
        </p:nvSpPr>
        <p:spPr>
          <a:xfrm>
            <a:off x="4987852" y="4579874"/>
            <a:ext cx="7598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i="1" dirty="0">
                <a:solidFill>
                  <a:srgbClr val="FF0000"/>
                </a:solidFill>
              </a:rPr>
              <a:t>[άτομα με αναπηρίες, φύλο, τρίτη ηλικία, πρόσφυγες, μετανάστες, ομάδες διαφορετικού σεξουαλικού προσανατολισμού, κ.ά.]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EDD2EA54-BEF5-4FD4-AD3A-BC6C74FF1DA1}"/>
              </a:ext>
            </a:extLst>
          </p:cNvPr>
          <p:cNvSpPr/>
          <p:nvPr/>
        </p:nvSpPr>
        <p:spPr>
          <a:xfrm>
            <a:off x="3927101" y="98135"/>
            <a:ext cx="5389112" cy="117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/>
          </a:p>
          <a:p>
            <a:pPr algn="ctr"/>
            <a:r>
              <a:rPr lang="el-GR" sz="2400" b="1" dirty="0"/>
              <a:t>Νέο τοπίο χρηματοδοτήσεων </a:t>
            </a:r>
          </a:p>
          <a:p>
            <a:pPr algn="ctr"/>
            <a:r>
              <a:rPr lang="el-GR" sz="2400" b="1" dirty="0"/>
              <a:t>(2021-2027)</a:t>
            </a:r>
          </a:p>
          <a:p>
            <a:pPr algn="ctr"/>
            <a:endParaRPr lang="el-GR" sz="2400" b="1" dirty="0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FF3DEC52-4128-4B8F-A862-ACCCA79BB0B4}"/>
              </a:ext>
            </a:extLst>
          </p:cNvPr>
          <p:cNvSpPr/>
          <p:nvPr/>
        </p:nvSpPr>
        <p:spPr>
          <a:xfrm>
            <a:off x="8557427" y="772947"/>
            <a:ext cx="3533959" cy="1776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/>
          </a:p>
          <a:p>
            <a:pPr algn="ctr"/>
            <a:r>
              <a:rPr lang="el-GR" sz="2400" b="1" dirty="0"/>
              <a:t>Συνέργεια ιδιωτικού δημόσιου τομέα</a:t>
            </a:r>
          </a:p>
          <a:p>
            <a:pPr algn="ctr"/>
            <a:r>
              <a:rPr lang="el-GR" sz="2400" b="1" dirty="0"/>
              <a:t>/βιωσιμότητα</a:t>
            </a:r>
          </a:p>
          <a:p>
            <a:pPr algn="ctr"/>
            <a:endParaRPr lang="el-GR" sz="2400" b="1" dirty="0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588090D9-91B6-4DC6-B674-BC03F4958F47}"/>
              </a:ext>
            </a:extLst>
          </p:cNvPr>
          <p:cNvSpPr/>
          <p:nvPr/>
        </p:nvSpPr>
        <p:spPr>
          <a:xfrm>
            <a:off x="163456" y="4806590"/>
            <a:ext cx="2498080" cy="1608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/>
          </a:p>
          <a:p>
            <a:pPr algn="ctr"/>
            <a:r>
              <a:rPr lang="el-GR" sz="2400" b="1" dirty="0"/>
              <a:t>Αλλαγή νοοτροπιών</a:t>
            </a:r>
          </a:p>
          <a:p>
            <a:pPr algn="ctr"/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40837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713FF8-5305-D33A-38BF-8832F1F8E0C7}"/>
              </a:ext>
            </a:extLst>
          </p:cNvPr>
          <p:cNvSpPr txBox="1"/>
          <p:nvPr/>
        </p:nvSpPr>
        <p:spPr>
          <a:xfrm>
            <a:off x="646545" y="1908107"/>
            <a:ext cx="42394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ρόγραμμα Ευρωπαϊκής Επιτροπής για την εκπαίδευση, την κατάρτιση, τη νεολαία.</a:t>
            </a:r>
          </a:p>
          <a:p>
            <a:pPr algn="just"/>
            <a:endParaRPr lang="el-GR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Σκοπός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ενίσχυση δεξιοτήτων και </a:t>
            </a:r>
            <a:r>
              <a:rPr lang="el-GR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απασχολησιμότητας</a:t>
            </a:r>
            <a:r>
              <a:rPr lang="el-GR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καθώς και εκσυγχρονισμός των συστημάτων εκπαίδευσης</a:t>
            </a:r>
            <a:r>
              <a:rPr lang="el-G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κατάρτισης και νεολαίας, </a:t>
            </a:r>
            <a:r>
              <a:rPr lang="el-G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 όλους τους τομείς της Δια Βίου Μάθησης </a:t>
            </a:r>
          </a:p>
          <a:p>
            <a:pPr algn="just"/>
            <a:r>
              <a:rPr lang="el-G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(Ανώτατη Εκπαίδευση, Επαγγελματική Εκπαίδευση και Κατάρτιση, Εκπαίδευση Ενηλίκων, Σχολική Εκπαίδευση, δραστηριότητες νεολαίας, κτλ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el-GR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FA858C-34A9-7572-6FE9-CABE7541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" y="267854"/>
            <a:ext cx="6334453" cy="12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9080E-8A46-751D-6F8E-A4AE98678888}"/>
              </a:ext>
            </a:extLst>
          </p:cNvPr>
          <p:cNvSpPr txBox="1"/>
          <p:nvPr/>
        </p:nvSpPr>
        <p:spPr>
          <a:xfrm>
            <a:off x="5237019" y="4585763"/>
            <a:ext cx="60313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3 βασικές Δράσεις (</a:t>
            </a:r>
            <a:r>
              <a:rPr lang="el-GR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Key</a:t>
            </a:r>
            <a:r>
              <a:rPr lang="el-GR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l-GR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Actions</a:t>
            </a:r>
            <a:r>
              <a:rPr lang="el-GR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):</a:t>
            </a:r>
          </a:p>
          <a:p>
            <a:pPr algn="just">
              <a:buFont typeface="+mj-lt"/>
              <a:buAutoNum type="arabicPeriod"/>
            </a:pPr>
            <a:r>
              <a:rPr lang="el-GR" b="0" i="0" u="none" strike="noStrike" dirty="0">
                <a:solidFill>
                  <a:srgbClr val="013C7E"/>
                </a:solidFill>
                <a:effectLst/>
                <a:latin typeface="Roboto" panose="02000000000000000000" pitchFamily="2" charset="0"/>
                <a:hlinkClick r:id="rId3"/>
              </a:rPr>
              <a:t> Βασική Δράση 1 (KA1/ΒΔ1): Κινητικότητα των ατόμων</a:t>
            </a:r>
            <a:endParaRPr lang="el-GR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+mj-lt"/>
              <a:buAutoNum type="arabicPeriod"/>
            </a:pPr>
            <a:r>
              <a:rPr lang="el-GR" b="0" i="0" u="none" strike="noStrike" dirty="0">
                <a:solidFill>
                  <a:srgbClr val="013C7E"/>
                </a:solidFill>
                <a:effectLst/>
                <a:latin typeface="Roboto" panose="02000000000000000000" pitchFamily="2" charset="0"/>
                <a:hlinkClick r:id="rId4"/>
              </a:rPr>
              <a:t> Βασική Δράση 2 (ΚΑ2/ΒΔ2): Συνεργασία για την καινοτομία και την ανταλλαγή καλών πρακτικών</a:t>
            </a:r>
            <a:endParaRPr lang="el-GR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+mj-lt"/>
              <a:buAutoNum type="arabicPeriod"/>
            </a:pPr>
            <a:r>
              <a:rPr lang="el-GR" b="0" i="0" u="none" strike="noStrike" dirty="0">
                <a:solidFill>
                  <a:srgbClr val="013C7E"/>
                </a:solidFill>
                <a:effectLst/>
                <a:latin typeface="Roboto" panose="02000000000000000000" pitchFamily="2" charset="0"/>
                <a:hlinkClick r:id="rId5"/>
              </a:rPr>
              <a:t> Βασική Δράση 3 (KA3/ΒΔ3): Ενίσχυση σε θέματα μεταρρυθμίσεων πολιτικής</a:t>
            </a:r>
            <a:endParaRPr lang="el-GR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3BFF2-DE0F-2D32-C4E7-8223571F8D1D}"/>
              </a:ext>
            </a:extLst>
          </p:cNvPr>
          <p:cNvSpPr txBox="1"/>
          <p:nvPr/>
        </p:nvSpPr>
        <p:spPr>
          <a:xfrm>
            <a:off x="5204692" y="1964460"/>
            <a:ext cx="6096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202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5</a:t>
            </a:r>
            <a:r>
              <a:rPr lang="el-GR" sz="20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 - ΠΡΟΤΕΡΑΙΟΤΗΤΕΣ ΤΟΥ ΠΡΟΓΡΑΜΜΑΤΟΣ </a:t>
            </a:r>
            <a:r>
              <a:rPr lang="en-US" sz="20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ERASMUS+ </a:t>
            </a:r>
            <a:endParaRPr lang="en-US" sz="2000" b="0" i="0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ΕΝΤΑΞΗ ΚΑΙ ΠΟΛΥΜΟΡΦΙΑ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ΨΗΦΙΑΚΟΣ ΜΕΤΑΣΧΗΜΑΤΙΣΜΟΣ</a:t>
            </a:r>
            <a:endParaRPr lang="el-G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ΠΕΡΙΒΑΛΛΟΝ ΚΑΙ ΚΑΤΑΠΟΛΕΜΗΣΗ ΤΗΣ ΚΛΙΜΑΤΙΚΗΣ ΑΛΛΑΓΗΣ</a:t>
            </a:r>
            <a:endParaRPr lang="el-G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ΣΥΜΜΕΤΟΧΗ ΣΤΟΝ ΔΗΜΟΚΡΑΤΙΚΟ ΒΙΟ, ΚΟΙΝΕΣ ΑΞΙΕΣ ΚΑΙ ΣΥΜΜΕΤΟΧΗ ΤΩΝ ΠΟΛΙΤΩΝ ΣΤΑ ΚΟΙΝΑ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D7194-6F97-A4F5-6C15-4124AACF0018}"/>
              </a:ext>
            </a:extLst>
          </p:cNvPr>
          <p:cNvSpPr txBox="1"/>
          <p:nvPr/>
        </p:nvSpPr>
        <p:spPr>
          <a:xfrm>
            <a:off x="7041035" y="557296"/>
            <a:ext cx="42273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https://erasmus-plus.ec.europa.eu/el/document/erasmus-programme-guide-2023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48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B972CF-D37B-F3CA-86AB-052C55FA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Ευαλωτότητα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–ευάλωτες ομάδες </a:t>
            </a: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A5B180C9-AB9A-3603-31F9-06B1426C3F46}"/>
              </a:ext>
            </a:extLst>
          </p:cNvPr>
          <p:cNvSpPr txBox="1">
            <a:spLocks/>
          </p:cNvSpPr>
          <p:nvPr/>
        </p:nvSpPr>
        <p:spPr>
          <a:xfrm>
            <a:off x="3745346" y="1576285"/>
            <a:ext cx="3943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συμπερίληψη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49699D-0E14-49CF-7EAC-DE1700F96A5B}"/>
              </a:ext>
            </a:extLst>
          </p:cNvPr>
          <p:cNvSpPr txBox="1">
            <a:spLocks/>
          </p:cNvSpPr>
          <p:nvPr/>
        </p:nvSpPr>
        <p:spPr>
          <a:xfrm>
            <a:off x="5565490" y="1833685"/>
            <a:ext cx="3029528" cy="1561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δεξιότητες</a:t>
            </a: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BB7509BF-293A-36D7-FC1C-61CD1F3ECBC6}"/>
              </a:ext>
            </a:extLst>
          </p:cNvPr>
          <p:cNvSpPr txBox="1">
            <a:spLocks/>
          </p:cNvSpPr>
          <p:nvPr/>
        </p:nvSpPr>
        <p:spPr>
          <a:xfrm>
            <a:off x="5079418" y="4526159"/>
            <a:ext cx="3029528" cy="1183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επαν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ένταξη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6EE172AD-C0E9-8D5A-D747-F28EE3CF1882}"/>
              </a:ext>
            </a:extLst>
          </p:cNvPr>
          <p:cNvSpPr txBox="1">
            <a:spLocks/>
          </p:cNvSpPr>
          <p:nvPr/>
        </p:nvSpPr>
        <p:spPr>
          <a:xfrm>
            <a:off x="4960505" y="3911708"/>
            <a:ext cx="3029528" cy="111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ειδικές ικανότητες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D97D46B9-5279-31F0-E2F1-5A2A48C7DFC7}"/>
              </a:ext>
            </a:extLst>
          </p:cNvPr>
          <p:cNvSpPr txBox="1">
            <a:spLocks/>
          </p:cNvSpPr>
          <p:nvPr/>
        </p:nvSpPr>
        <p:spPr>
          <a:xfrm>
            <a:off x="7830126" y="1640769"/>
            <a:ext cx="3943929" cy="1699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πολλαπλότητα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  <a:p>
            <a:pPr algn="ctr"/>
            <a:r>
              <a:rPr lang="el-G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υπο-κατηγοροποίηση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/ εξατομίκευση</a:t>
            </a: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5DCC2328-6509-48CF-AF48-4BF5D9AAA79D}"/>
              </a:ext>
            </a:extLst>
          </p:cNvPr>
          <p:cNvSpPr txBox="1">
            <a:spLocks/>
          </p:cNvSpPr>
          <p:nvPr/>
        </p:nvSpPr>
        <p:spPr>
          <a:xfrm>
            <a:off x="7238997" y="3571513"/>
            <a:ext cx="5126181" cy="1699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επανα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κατάρτιση</a:t>
            </a: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3D99FBF6-D186-949B-057A-AB6A57F88DA6}"/>
              </a:ext>
            </a:extLst>
          </p:cNvPr>
          <p:cNvSpPr txBox="1">
            <a:spLocks/>
          </p:cNvSpPr>
          <p:nvPr/>
        </p:nvSpPr>
        <p:spPr>
          <a:xfrm>
            <a:off x="7233228" y="4894254"/>
            <a:ext cx="4479633" cy="1699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φροντιστές/ διαμεσολαβητές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9B34C-0897-9A79-DF5C-2A6B9AE0A4F4}"/>
              </a:ext>
            </a:extLst>
          </p:cNvPr>
          <p:cNvSpPr txBox="1"/>
          <p:nvPr/>
        </p:nvSpPr>
        <p:spPr>
          <a:xfrm>
            <a:off x="704273" y="1330766"/>
            <a:ext cx="49680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Άτομα με χαμηλό κοινωνικοοικονομικό επίπεδο</a:t>
            </a:r>
          </a:p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Άτομα που υφίστανται διακρίσεις (φύλου, σεξουαλικού προσανατολισμού)</a:t>
            </a:r>
          </a:p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Άτομα με αναπηρία</a:t>
            </a:r>
          </a:p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Άτομα με προβλήματα υγείας</a:t>
            </a: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Ηλικιωμένοι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Μειονότητες</a:t>
            </a:r>
          </a:p>
          <a:p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Μετανάστες</a:t>
            </a:r>
          </a:p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Μονογονεϊκές οικογένειες</a:t>
            </a:r>
          </a:p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Παιδιά σε κίνδυνο</a:t>
            </a:r>
          </a:p>
          <a:p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Πρόσφυγες</a:t>
            </a:r>
          </a:p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Πρώην κρατούμενοι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E74A138B-3669-3F0B-44AD-45C39B521197}"/>
              </a:ext>
            </a:extLst>
          </p:cNvPr>
          <p:cNvSpPr txBox="1">
            <a:spLocks/>
          </p:cNvSpPr>
          <p:nvPr/>
        </p:nvSpPr>
        <p:spPr>
          <a:xfrm>
            <a:off x="5584535" y="5820190"/>
            <a:ext cx="3888509" cy="1183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ψυχική διάσταση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3581C85E-E834-B3B8-2E51-199A2DD655B6}"/>
              </a:ext>
            </a:extLst>
          </p:cNvPr>
          <p:cNvSpPr txBox="1">
            <a:spLocks/>
          </p:cNvSpPr>
          <p:nvPr/>
        </p:nvSpPr>
        <p:spPr>
          <a:xfrm>
            <a:off x="5079418" y="2975968"/>
            <a:ext cx="7444509" cy="1183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γνωστικές/συναισθηματικές </a:t>
            </a:r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διαταραχές</a:t>
            </a:r>
          </a:p>
        </p:txBody>
      </p:sp>
    </p:spTree>
    <p:extLst>
      <p:ext uri="{BB962C8B-B14F-4D97-AF65-F5344CB8AC3E}">
        <p14:creationId xmlns:p14="http://schemas.microsoft.com/office/powerpoint/2010/main" val="389930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33249A-DF06-0845-2ADF-A0D91190A445}"/>
              </a:ext>
            </a:extLst>
          </p:cNvPr>
          <p:cNvSpPr txBox="1"/>
          <p:nvPr/>
        </p:nvSpPr>
        <p:spPr>
          <a:xfrm>
            <a:off x="1348509" y="362070"/>
            <a:ext cx="9966036" cy="613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Προκλήσεις της κλιματικής αλλαγής</a:t>
            </a:r>
            <a:r>
              <a:rPr lang="el-GR" sz="22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(European </a:t>
            </a:r>
            <a:r>
              <a:rPr lang="el-GR" sz="22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 Σχέδιο δράσης για την Κυκλική Οικονομία 2020, ΕΕ – Περιβάλλον).</a:t>
            </a:r>
            <a:r>
              <a:rPr lang="el-GR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Αστική και Περιφερειακή Αναγέννηση</a:t>
            </a:r>
            <a:r>
              <a:rPr lang="el-GR" sz="22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United Nations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2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χ.χ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US" sz="22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Mitoula</a:t>
            </a:r>
            <a:r>
              <a:rPr lang="en-US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(2023), </a:t>
            </a:r>
            <a:r>
              <a:rPr lang="en-US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United Nations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2015, </a:t>
            </a:r>
            <a:r>
              <a:rPr lang="en-US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European Commission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Ελληνική Δημοκρατία (2021-2027)}.</a:t>
            </a:r>
            <a:endParaRPr lang="el-GR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Ψηφιακός μετασχηματισμός και </a:t>
            </a:r>
            <a:r>
              <a:rPr lang="el-GR" sz="22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εκπαίδευση στις ψηφιακές δεξιότητες</a:t>
            </a:r>
            <a:r>
              <a:rPr lang="el-GR" sz="22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DigComp</a:t>
            </a:r>
            <a:r>
              <a:rPr lang="el-GR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2.2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European Commission 2025, </a:t>
            </a:r>
            <a:r>
              <a:rPr lang="en-US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“UNION OF SKILLS”</a:t>
            </a:r>
            <a:r>
              <a:rPr lang="el-G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l-GR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l-GR" sz="2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Διεθνής συνεργασία και διεθνοποίηση</a:t>
            </a:r>
            <a:endParaRPr lang="el-GR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Αυξανόμενη ζήτηση για εξειδικευμένους επαγγελματίες - καταπολέμηση της ανεργίας –ανάσχεση εξόδου νέων εργαζομένων</a:t>
            </a:r>
            <a:r>
              <a:rPr lang="el-GR" sz="22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l-GR" sz="2200" kern="1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European Commission 2023).</a:t>
            </a:r>
            <a:endParaRPr lang="el-GR" sz="2200" kern="1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Αντιστοίχιση με το ευρωπαϊκό πλαίσιο χρηματοδοτήσεων - τεχνογνωσία στελεχών στην προσέλκυση πόρων και επενδύσεων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b="1" kern="0" dirty="0">
                <a:ea typeface="Aptos" panose="020B0004020202020204" pitchFamily="34" charset="0"/>
                <a:cs typeface="Times New Roman" panose="02020603050405020304" pitchFamily="18" charset="0"/>
              </a:rPr>
              <a:t>Πολιτικές συμπερίληψης και κοινωνικής στήριξης </a:t>
            </a:r>
            <a:endParaRPr lang="el-GR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CDD1E-7B67-C87F-F3B1-5F35C096BA89}"/>
              </a:ext>
            </a:extLst>
          </p:cNvPr>
          <p:cNvSpPr txBox="1"/>
          <p:nvPr/>
        </p:nvSpPr>
        <p:spPr>
          <a:xfrm>
            <a:off x="304799" y="502007"/>
            <a:ext cx="7019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0070C0"/>
                </a:solidFill>
              </a:rPr>
              <a:t>ΕΕ</a:t>
            </a:r>
          </a:p>
          <a:p>
            <a:r>
              <a:rPr lang="el-GR" sz="3600" b="1" dirty="0">
                <a:solidFill>
                  <a:srgbClr val="00B050"/>
                </a:solidFill>
              </a:rPr>
              <a:t> </a:t>
            </a:r>
          </a:p>
          <a:p>
            <a:r>
              <a:rPr lang="el-GR" sz="3600" b="1" dirty="0">
                <a:solidFill>
                  <a:srgbClr val="00B050"/>
                </a:solidFill>
              </a:rPr>
              <a:t>Α</a:t>
            </a:r>
          </a:p>
          <a:p>
            <a:r>
              <a:rPr lang="el-GR" sz="3600" b="1" dirty="0">
                <a:solidFill>
                  <a:srgbClr val="00B050"/>
                </a:solidFill>
              </a:rPr>
              <a:t>Ν</a:t>
            </a:r>
          </a:p>
          <a:p>
            <a:r>
              <a:rPr lang="el-GR" sz="3600" b="1" dirty="0">
                <a:solidFill>
                  <a:srgbClr val="00B050"/>
                </a:solidFill>
              </a:rPr>
              <a:t>Α</a:t>
            </a:r>
          </a:p>
          <a:p>
            <a:r>
              <a:rPr lang="el-GR" sz="3600" b="1" dirty="0">
                <a:solidFill>
                  <a:srgbClr val="00B050"/>
                </a:solidFill>
              </a:rPr>
              <a:t>Π</a:t>
            </a:r>
          </a:p>
          <a:p>
            <a:r>
              <a:rPr lang="el-GR" sz="3600" b="1" dirty="0">
                <a:solidFill>
                  <a:srgbClr val="00B050"/>
                </a:solidFill>
              </a:rPr>
              <a:t>Τ</a:t>
            </a:r>
          </a:p>
          <a:p>
            <a:r>
              <a:rPr lang="el-GR" sz="3600" b="1" dirty="0">
                <a:solidFill>
                  <a:srgbClr val="00B050"/>
                </a:solidFill>
              </a:rPr>
              <a:t>Υ</a:t>
            </a:r>
          </a:p>
          <a:p>
            <a:r>
              <a:rPr lang="el-GR" sz="3600" b="1" dirty="0">
                <a:solidFill>
                  <a:srgbClr val="00B050"/>
                </a:solidFill>
              </a:rPr>
              <a:t>Ξ</a:t>
            </a:r>
          </a:p>
          <a:p>
            <a:r>
              <a:rPr lang="el-GR" sz="3600" b="1" dirty="0">
                <a:solidFill>
                  <a:srgbClr val="00B050"/>
                </a:solidFill>
              </a:rPr>
              <a:t>Η</a:t>
            </a:r>
            <a:endParaRPr lang="el-G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5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7145A22-5259-0987-4F56-F4FA49E8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6C4A64E-E82E-1787-511E-E5099AF2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25416"/>
            <a:ext cx="4968908" cy="49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6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A643215-27CF-5FC5-325F-2C046D1F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5" y="2411438"/>
            <a:ext cx="7526791" cy="42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505147A-E63E-98A8-A2B3-4B87A097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71" y="0"/>
            <a:ext cx="5195626" cy="23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5266ACA-F177-4E71-279E-56BF1418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60" y="90435"/>
            <a:ext cx="5385916" cy="30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D330A19-9469-4A30-C49C-61E1E598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587" y="3427927"/>
            <a:ext cx="2960077" cy="29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0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F7EA51D1-E630-241F-6674-E4CAC34CB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C2F06F2-E4C9-A496-2437-550A410E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71" y="1075172"/>
            <a:ext cx="5166909" cy="51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5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D58DA7D-DF18-BAAE-3062-9294B1889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14" y="0"/>
            <a:ext cx="10934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4457106-4006-0476-8681-283FB8C1E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8218">
            <a:off x="5883075" y="1199141"/>
            <a:ext cx="6001521" cy="2443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485AEC-CC91-1C15-5EEF-42CF2BC5EBEB}"/>
              </a:ext>
            </a:extLst>
          </p:cNvPr>
          <p:cNvSpPr txBox="1"/>
          <p:nvPr/>
        </p:nvSpPr>
        <p:spPr>
          <a:xfrm>
            <a:off x="221672" y="4033054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/>
              <a:t>Οι κοινωνικές επιχειρήσεις βρίσκονται στη διασταύρωση των επιχειρήσεων και του κοινωνικού καλού, πρωτοστατώντας σε καινοτόμες λύσεις που όχι μόνο δημιουργούν οικονομική αξία αλλά και οδηγούν σε σημαντικό κοινωνικό και περιβαλλοντικό αντίκτυπο.</a:t>
            </a:r>
            <a:r>
              <a:rPr lang="en-US" sz="2400"/>
              <a:t> </a:t>
            </a:r>
            <a:endParaRPr lang="el-GR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0AF10D9-5089-20ED-5CA8-2C889A033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673" y="3429000"/>
            <a:ext cx="2318805" cy="188118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7A72F13-D9C9-87D7-9F67-353A0B270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263" y="5310187"/>
            <a:ext cx="4319588" cy="11538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2EDC48-58E2-37B9-C227-B6D149A2FA15}"/>
              </a:ext>
            </a:extLst>
          </p:cNvPr>
          <p:cNvSpPr txBox="1"/>
          <p:nvPr/>
        </p:nvSpPr>
        <p:spPr>
          <a:xfrm>
            <a:off x="8656683" y="4048664"/>
            <a:ext cx="25740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5"/>
              </a:rPr>
              <a:t>https://initiatives.weforum.org/global-alliance-for-social-entrepreneurship/state-of-the-sector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CBFE8596-5F3A-9341-7CA3-E62D450B0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73" y="147290"/>
            <a:ext cx="4839855" cy="37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12F0B6D-5B7B-8544-46A1-6E5238FBD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41" y="0"/>
            <a:ext cx="10056813" cy="68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1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90F7B2-77CD-AE08-29AB-3D79E8B4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54" y="461096"/>
            <a:ext cx="6324600" cy="172402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9F061A9-D7DF-6EA6-5BBB-CAFDE3A2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060" y="461096"/>
            <a:ext cx="5551632" cy="229748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8091D55-D789-12A4-1A81-EF241714E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54" y="2877417"/>
            <a:ext cx="111442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281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512</Words>
  <Application>Microsoft Office PowerPoint</Application>
  <PresentationFormat>Ευρεία οθόνη</PresentationFormat>
  <Paragraphs>81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Roboto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Ευαλωτότητα –ευάλωτες ομάδες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Martha Skyrianou</dc:creator>
  <cp:lastModifiedBy>Βασίλης Μπόκολας</cp:lastModifiedBy>
  <cp:revision>46</cp:revision>
  <cp:lastPrinted>2021-09-27T06:51:45Z</cp:lastPrinted>
  <dcterms:created xsi:type="dcterms:W3CDTF">2021-09-23T08:44:26Z</dcterms:created>
  <dcterms:modified xsi:type="dcterms:W3CDTF">2025-11-18T06:24:07Z</dcterms:modified>
</cp:coreProperties>
</file>