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Κάντε κλικ για επεξεργασία του τίτλου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Κάντε κλικ για να επεξεργαστείτε τα στυλ κειμένου του υποδείγματος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Δεύτερου επιπέδου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Τρίτου επιπέδου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Τέταρτου επιπέδου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Πέμπτου επιπέδου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Κάντε κλικ για να επεξεργαστείτε τα στυλ κειμένου του υποδείγματος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Δεύτερου επιπέδου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Τρίτου επιπέδου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Τέταρτου επιπέδου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Πέμπτου επιπέδου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06C993E-2521-4CD7-9DDA-F27DEAEA171F}" type="datetime">
              <a:rPr lang="el-GR" sz="1200" b="0" strike="noStrike" spc="-1">
                <a:solidFill>
                  <a:srgbClr val="8B8B8B"/>
                </a:solidFill>
                <a:latin typeface="Calibri"/>
              </a:rPr>
              <a:t>14/10/2024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AA95272-DA57-41CC-89C0-AC8738E970FF}" type="slidenum">
              <a:rPr lang="el-G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Κάντε κλικ για επεξεργασία του τίτλου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751BBEF-4EF2-44CE-B81D-7F2ECF3CB988}" type="datetime">
              <a:rPr lang="el-GR" sz="1200" b="0" strike="noStrike" spc="-1">
                <a:solidFill>
                  <a:srgbClr val="8B8B8B"/>
                </a:solidFill>
                <a:latin typeface="Calibri"/>
              </a:rPr>
              <a:t>14/10/2024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1C6CFA6-FCC7-4B89-8076-25E96AA09357}" type="slidenum">
              <a:rPr lang="el-G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D8E6FB2-D922-40C6-B7A9-492F462CE8FC}" type="datetime">
              <a:rPr lang="el-GR" sz="1200" b="0" strike="noStrike" spc="-1">
                <a:solidFill>
                  <a:srgbClr val="8B8B8B"/>
                </a:solidFill>
                <a:latin typeface="Calibri"/>
              </a:rPr>
              <a:t>14/10/2024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EA68FB-6E8D-4782-9260-6C6D42722F18}" type="slidenum">
              <a:rPr lang="el-G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Πατήστε για επεξεργασία της μορφής κειμένου του τίτλου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Το Νερό</a:t>
            </a:r>
          </a:p>
        </p:txBody>
      </p:sp>
      <p:sp>
        <p:nvSpPr>
          <p:cNvPr id="125" name="TextShape 2"/>
          <p:cNvSpPr txBox="1"/>
          <p:nvPr/>
        </p:nvSpPr>
        <p:spPr>
          <a:xfrm>
            <a:off x="179640" y="1196640"/>
            <a:ext cx="8784720" cy="525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1" strike="noStrike" spc="-1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el-GR" sz="2800" b="1" strike="noStrike" spc="-1">
                <a:solidFill>
                  <a:srgbClr val="000000"/>
                </a:solidFill>
                <a:latin typeface="Calibri"/>
              </a:rPr>
              <a:t> Νερό</a:t>
            </a:r>
            <a:endParaRPr lang="el-GR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1" strike="noStrike" spc="-1" dirty="0">
                <a:solidFill>
                  <a:srgbClr val="000000"/>
                </a:solidFill>
                <a:latin typeface="Calibri"/>
              </a:rPr>
              <a:t>Στερεοχημεία του Μορίου Νερού</a:t>
            </a:r>
            <a:endParaRPr lang="el-G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1" strike="noStrike" spc="-1" dirty="0">
                <a:solidFill>
                  <a:srgbClr val="000000"/>
                </a:solidFill>
                <a:latin typeface="Calibri"/>
              </a:rPr>
              <a:t>Φυσικοχημικές Ιδιότητες του Μορίου του Νερού</a:t>
            </a:r>
            <a:endParaRPr lang="el-G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1" strike="noStrike" spc="-1" dirty="0" err="1">
                <a:solidFill>
                  <a:srgbClr val="000000"/>
                </a:solidFill>
                <a:latin typeface="Calibri"/>
              </a:rPr>
              <a:t>Διπολικότητα</a:t>
            </a:r>
            <a:r>
              <a:rPr lang="el-GR" sz="2800" b="1" strike="noStrike" spc="-1" dirty="0">
                <a:solidFill>
                  <a:srgbClr val="000000"/>
                </a:solidFill>
                <a:latin typeface="Calibri"/>
              </a:rPr>
              <a:t> μορίου νερού </a:t>
            </a:r>
            <a:endParaRPr lang="el-G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1" strike="noStrike" spc="-1" dirty="0">
                <a:solidFill>
                  <a:srgbClr val="000000"/>
                </a:solidFill>
                <a:latin typeface="Calibri"/>
              </a:rPr>
              <a:t>Θέρμανση με μικροκύματα</a:t>
            </a:r>
            <a:endParaRPr lang="el-G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el-G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1" strike="noStrike" spc="-1" dirty="0">
                <a:solidFill>
                  <a:srgbClr val="000000"/>
                </a:solidFill>
                <a:latin typeface="Calibri"/>
              </a:rPr>
              <a:t>Περιεκτικότητα Τροφίμων σε Νερό</a:t>
            </a:r>
            <a:endParaRPr lang="el-G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1" strike="noStrike" spc="-1" dirty="0">
                <a:solidFill>
                  <a:srgbClr val="000000"/>
                </a:solidFill>
                <a:latin typeface="Calibri"/>
              </a:rPr>
              <a:t>Περιεκτικότητα Τροφίμων σε Ανόργανα Συστατικά</a:t>
            </a:r>
            <a:endParaRPr lang="el-G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61"/>
              </a:spcBef>
            </a:pPr>
            <a:endParaRPr lang="el-G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61"/>
              </a:spcBef>
            </a:pPr>
            <a:endParaRPr lang="el-G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el-GR" sz="13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l-GR" sz="2000" b="1" i="1" strike="noStrike" spc="-1" dirty="0">
                <a:solidFill>
                  <a:srgbClr val="000000"/>
                </a:solidFill>
                <a:latin typeface="Calibri"/>
              </a:rPr>
              <a:t>Πολλές Διαφάνειες παραχωρήθηκαν ευγενικά από τον Ομότιμο Καθηγητή </a:t>
            </a:r>
            <a:r>
              <a:rPr lang="el-GR" sz="2000" b="1" i="1" strike="noStrike" spc="-1" dirty="0" err="1">
                <a:solidFill>
                  <a:srgbClr val="000000"/>
                </a:solidFill>
                <a:latin typeface="Calibri"/>
              </a:rPr>
              <a:t>Κο</a:t>
            </a:r>
            <a:r>
              <a:rPr lang="el-GR" sz="2000" b="1" i="1" strike="noStrike" spc="-1" dirty="0">
                <a:solidFill>
                  <a:srgbClr val="000000"/>
                </a:solidFill>
                <a:latin typeface="Calibri"/>
              </a:rPr>
              <a:t> Κ. </a:t>
            </a:r>
            <a:r>
              <a:rPr lang="el-GR" sz="2000" b="1" i="1" strike="noStrike" spc="-1" dirty="0" err="1">
                <a:solidFill>
                  <a:srgbClr val="000000"/>
                </a:solidFill>
                <a:latin typeface="Calibri"/>
              </a:rPr>
              <a:t>Σφλώμο</a:t>
            </a:r>
            <a:endParaRPr lang="el-G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Το Νερό</a:t>
            </a:r>
          </a:p>
        </p:txBody>
      </p:sp>
      <p:sp>
        <p:nvSpPr>
          <p:cNvPr id="143" name="TextShape 2"/>
          <p:cNvSpPr txBox="1"/>
          <p:nvPr/>
        </p:nvSpPr>
        <p:spPr>
          <a:xfrm>
            <a:off x="107640" y="1196640"/>
            <a:ext cx="8928720" cy="5472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To Νερό βρίσκεται σε αφθονία και στις 3 καταστάσεις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Σταθεροποιεί τη θερμοκρασία του σώματος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Μεταφέρει διατροφικά στοιχεία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Συμμετέχει σε χημικές/βιοχημικές αντιδράσεις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el-GR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Σχηματίζει εύκολα δεσμούς υδρογόνου και «προσκολλάται» σε αζωτούχες ομάδες και υδροξύλια, σχηματίζοντας ενυδατωμένες μορφές μακρομορίων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el-GR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Ταχεία κατάψυξη σε σχέση με την απόψυξη παγωμένου προϊόντος</a:t>
            </a:r>
          </a:p>
          <a:p>
            <a:pPr marL="343080" indent="-342720">
              <a:lnSpc>
                <a:spcPct val="100000"/>
              </a:lnSpc>
              <a:spcBef>
                <a:spcPts val="261"/>
              </a:spcBef>
            </a:pPr>
            <a:endParaRPr lang="el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Πιθανή αλληλεπίδραση ιόντων με μόρια νερού</a:t>
            </a:r>
            <a:br/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Δεσμοί Η με ομάδες πρωτεϊνών  (Fennema, 1985)</a:t>
            </a:r>
          </a:p>
        </p:txBody>
      </p:sp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444960" y="1124640"/>
            <a:ext cx="5494680" cy="727236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5436000" y="2133000"/>
            <a:ext cx="338400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Πιθανή αλληλεπίδραση ιόντων με μόρια νερού</a:t>
            </a:r>
            <a:endParaRPr lang="el-GR" sz="28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5364000" y="4719600"/>
            <a:ext cx="295200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Δεσμοί Η με ομάδες πρωτεϊνών N-H   ,   O=C </a:t>
            </a:r>
            <a:endParaRPr lang="el-G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642960"/>
            <a:ext cx="9143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ΔΙAΓΡΑΜΜΑ ΦAΣΕΩΝ ΝΕΡΟY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149" name="Picture 2"/>
          <p:cNvPicPr/>
          <p:nvPr/>
        </p:nvPicPr>
        <p:blipFill>
          <a:blip r:embed="rId2"/>
          <a:stretch/>
        </p:blipFill>
        <p:spPr>
          <a:xfrm>
            <a:off x="1400040" y="1143000"/>
            <a:ext cx="6343200" cy="554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749520" y="620640"/>
            <a:ext cx="7536960" cy="5736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640" cy="6886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Το μόριο του νερού είναι ισχυρό δίπολο</a:t>
            </a:r>
          </a:p>
        </p:txBody>
      </p:sp>
      <p:sp>
        <p:nvSpPr>
          <p:cNvPr id="153" name="TextShape 2"/>
          <p:cNvSpPr txBox="1"/>
          <p:nvPr/>
        </p:nvSpPr>
        <p:spPr>
          <a:xfrm>
            <a:off x="457200" y="1046160"/>
            <a:ext cx="825768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261"/>
              </a:spcBef>
            </a:pPr>
            <a:r>
              <a:rPr lang="el-GR" sz="1300" b="0" strike="noStrike" spc="-1">
                <a:solidFill>
                  <a:srgbClr val="000000"/>
                </a:solidFill>
                <a:latin typeface="Calibri"/>
              </a:rPr>
              <a:t>	</a:t>
            </a:r>
          </a:p>
          <a:p>
            <a:pPr marL="343080" indent="-342720">
              <a:lnSpc>
                <a:spcPct val="100000"/>
              </a:lnSpc>
              <a:spcBef>
                <a:spcPts val="261"/>
              </a:spcBef>
            </a:pPr>
            <a:endParaRPr lang="el-GR" sz="13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61"/>
              </a:spcBef>
            </a:pPr>
            <a:endParaRPr lang="el-GR" sz="13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Picture 3"/>
          <p:cNvPicPr/>
          <p:nvPr/>
        </p:nvPicPr>
        <p:blipFill>
          <a:blip r:embed="rId2"/>
          <a:stretch/>
        </p:blipFill>
        <p:spPr>
          <a:xfrm>
            <a:off x="1331640" y="836640"/>
            <a:ext cx="5274000" cy="2307240"/>
          </a:xfrm>
          <a:prstGeom prst="rect">
            <a:avLst/>
          </a:prstGeom>
          <a:ln w="9360"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1619640" y="2967480"/>
            <a:ext cx="5238000" cy="22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2800" b="1" strike="noStrike" spc="-1">
                <a:solidFill>
                  <a:srgbClr val="000000"/>
                </a:solidFill>
                <a:latin typeface="Calibri"/>
              </a:rPr>
              <a:t>Διπολική ροπή του νερού 1,86 D</a:t>
            </a:r>
            <a:endParaRPr lang="el-G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2800" b="1" strike="noStrike" spc="-1">
                <a:solidFill>
                  <a:srgbClr val="000000"/>
                </a:solidFill>
                <a:latin typeface="Calibri"/>
              </a:rPr>
              <a:t>Διπολική ροπή του CO2 = 0 D</a:t>
            </a:r>
            <a:endParaRPr lang="el-G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2800" b="1" strike="noStrike" spc="-1">
                <a:solidFill>
                  <a:srgbClr val="000000"/>
                </a:solidFill>
                <a:latin typeface="Calibri"/>
              </a:rPr>
              <a:t>Διπολική ροπή του HCN = 2,95 D</a:t>
            </a:r>
            <a:endParaRPr lang="el-G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Αρχή Θέρμανσης με Μικροκύματα</a:t>
            </a:r>
          </a:p>
        </p:txBody>
      </p:sp>
      <p:pic>
        <p:nvPicPr>
          <p:cNvPr id="157" name="Picture 2"/>
          <p:cNvPicPr/>
          <p:nvPr/>
        </p:nvPicPr>
        <p:blipFill>
          <a:blip r:embed="rId2"/>
          <a:stretch/>
        </p:blipFill>
        <p:spPr>
          <a:xfrm>
            <a:off x="814680" y="2528280"/>
            <a:ext cx="7542360" cy="156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4"/>
          <p:cNvPicPr/>
          <p:nvPr/>
        </p:nvPicPr>
        <p:blipFill>
          <a:blip r:embed="rId2"/>
          <a:stretch/>
        </p:blipFill>
        <p:spPr>
          <a:xfrm>
            <a:off x="1935000" y="1052280"/>
            <a:ext cx="5274000" cy="4752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/>
          <p:cNvPicPr/>
          <p:nvPr/>
        </p:nvPicPr>
        <p:blipFill>
          <a:blip r:embed="rId2"/>
          <a:stretch/>
        </p:blipFill>
        <p:spPr>
          <a:xfrm>
            <a:off x="285840" y="0"/>
            <a:ext cx="8750520" cy="6871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/>
          <p:cNvPicPr/>
          <p:nvPr/>
        </p:nvPicPr>
        <p:blipFill>
          <a:blip r:embed="rId2"/>
          <a:stretch/>
        </p:blipFill>
        <p:spPr>
          <a:xfrm>
            <a:off x="0" y="357120"/>
            <a:ext cx="9143640" cy="6091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0" y="357120"/>
            <a:ext cx="9143640" cy="1285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To H</a:t>
            </a:r>
            <a:r>
              <a:rPr lang="el-GR" sz="18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O παίζει σημαντικό ρόλο στην υγιεινή διατροφή και διαβίωση. </a:t>
            </a:r>
            <a:br/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Το σώμα μας περιέχει ~70% νερό.</a:t>
            </a:r>
            <a:br/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 Χρειάζεται να καταναλώνουμε  περί τα 2 L υγρών ημερησίως. Δηλαδή 8 ποτήρια των 250 mL, εκ των οποίων τα 6 ποτήρια να είναι ΝΕΡΟ! </a:t>
            </a:r>
            <a:br/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Στα υπόλοιπα συνυπολογίζονται: τσάγια, καφέδες, χυμοί, σούπες κλπ</a:t>
            </a: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2143080" y="1827000"/>
            <a:ext cx="4785840" cy="4959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2"/>
          <a:stretch/>
        </p:blipFill>
        <p:spPr>
          <a:xfrm>
            <a:off x="157320" y="0"/>
            <a:ext cx="877212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/>
          <p:cNvPicPr/>
          <p:nvPr/>
        </p:nvPicPr>
        <p:blipFill>
          <a:blip r:embed="rId2"/>
          <a:stretch/>
        </p:blipFill>
        <p:spPr>
          <a:xfrm>
            <a:off x="1585800" y="698400"/>
            <a:ext cx="5971680" cy="6000480"/>
          </a:xfrm>
          <a:prstGeom prst="rect">
            <a:avLst/>
          </a:prstGeom>
          <a:ln w="9360"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0" y="237240"/>
            <a:ext cx="914364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Τροφές πλούσιες σε ασβέστιο</a:t>
            </a:r>
            <a:endParaRPr lang="el-G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4"/>
          <p:cNvPicPr/>
          <p:nvPr/>
        </p:nvPicPr>
        <p:blipFill>
          <a:blip r:embed="rId2"/>
          <a:stretch/>
        </p:blipFill>
        <p:spPr>
          <a:xfrm>
            <a:off x="0" y="641880"/>
            <a:ext cx="9143640" cy="610200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0" y="140400"/>
            <a:ext cx="914364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Τροφές πλούσιες σε Φωσφόρο</a:t>
            </a:r>
            <a:endParaRPr lang="el-G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1604880" y="775440"/>
            <a:ext cx="5933880" cy="5962320"/>
          </a:xfrm>
          <a:prstGeom prst="rect">
            <a:avLst/>
          </a:prstGeom>
          <a:ln w="9360"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0" y="285840"/>
            <a:ext cx="914364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Τρόφιμα πλούσια - κατά περίπτωση - στα κυριότερα στοιχεία.</a:t>
            </a:r>
            <a:endParaRPr lang="el-G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485640" y="0"/>
            <a:ext cx="791928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/>
          <p:cNvPicPr/>
          <p:nvPr/>
        </p:nvPicPr>
        <p:blipFill>
          <a:blip r:embed="rId2"/>
          <a:stretch/>
        </p:blipFill>
        <p:spPr>
          <a:xfrm>
            <a:off x="1204920" y="790560"/>
            <a:ext cx="6724440" cy="4924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0" y="0"/>
            <a:ext cx="9143640" cy="980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Σχηματικά μοντέλα μορίου Νερού</a:t>
            </a:r>
          </a:p>
        </p:txBody>
      </p:sp>
      <p:pic>
        <p:nvPicPr>
          <p:cNvPr id="131" name="Picture 2"/>
          <p:cNvPicPr/>
          <p:nvPr/>
        </p:nvPicPr>
        <p:blipFill>
          <a:blip r:embed="rId2"/>
          <a:stretch/>
        </p:blipFill>
        <p:spPr>
          <a:xfrm>
            <a:off x="1259640" y="980640"/>
            <a:ext cx="5328360" cy="733428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5796000" y="4293000"/>
            <a:ext cx="3240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Μοριακή ακτίνα (Van der Waals) νερού </a:t>
            </a:r>
            <a:endParaRPr lang="el-G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d= 0,33 nm  (3,3 A)</a:t>
            </a:r>
            <a:endParaRPr lang="el-GR" sz="2400" b="0" strike="noStrike" spc="-1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5796000" y="2493000"/>
            <a:ext cx="2880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Διαμόρφωση  sp</a:t>
            </a:r>
            <a:r>
              <a:rPr lang="el-GR" sz="2400" b="0" strike="noStrike" spc="-1" baseline="30000">
                <a:solidFill>
                  <a:srgbClr val="000000"/>
                </a:solidFill>
                <a:latin typeface="Calibri"/>
              </a:rPr>
              <a:t>3</a:t>
            </a:r>
            <a:endParaRPr lang="el-G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642960"/>
            <a:ext cx="9143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ΔΟΜH ΤΟΥ ΝΕΡΟY ΚΑΙ ΤΟΥ ΠAΓΟΥ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1043640" y="2277000"/>
            <a:ext cx="6219360" cy="3809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642960"/>
            <a:ext cx="9143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ΤΕΤΡΑΕΔΡΙΚH ΣYΖΕΥΞΗ ΜΟΡIΩΝ ΝΕΡΟY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985680" y="2023920"/>
            <a:ext cx="7171920" cy="2809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0" y="0"/>
            <a:ext cx="9143640" cy="980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Το Νερό</a:t>
            </a:r>
          </a:p>
        </p:txBody>
      </p:sp>
      <p:sp>
        <p:nvSpPr>
          <p:cNvPr id="139" name="TextShape 2"/>
          <p:cNvSpPr txBox="1"/>
          <p:nvPr/>
        </p:nvSpPr>
        <p:spPr>
          <a:xfrm>
            <a:off x="179640" y="980640"/>
            <a:ext cx="8856720" cy="561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To Νερό έχει πολύ υψηλά σημεία τήξεως και βρασμού σε σύγκριση με NH</a:t>
            </a:r>
            <a:r>
              <a:rPr lang="el-GR" sz="2400" b="0" strike="noStrike" spc="-1" baseline="-25000">
                <a:solidFill>
                  <a:srgbClr val="000000"/>
                </a:solidFill>
                <a:latin typeface="Calibri"/>
              </a:rPr>
              <a:t>3</a:t>
            </a: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, CH</a:t>
            </a:r>
            <a:r>
              <a:rPr lang="el-GR" sz="2400" b="0" strike="noStrike" spc="-1" baseline="-25000">
                <a:solidFill>
                  <a:srgbClr val="000000"/>
                </a:solidFill>
                <a:latin typeface="Calibri"/>
              </a:rPr>
              <a:t>4</a:t>
            </a: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, HF, H</a:t>
            </a:r>
            <a:r>
              <a:rPr lang="el-GR" sz="2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Se, H</a:t>
            </a:r>
            <a:r>
              <a:rPr lang="el-GR" sz="2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Te,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Έχει μεγάλη επιφανειακή τάση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Μεγάλη Διηλεκτρική σταθερά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Μεγάλη ειδική θερμότητα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Μεγάλες ενθαλπίες τήξης, εξάτμισης, εξάχνωσης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Μέτρια πυκνότητα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Κανονικό ιξώδες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Κατά την κατάψυξη διαστέλλεται 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Θερμικές αγωγιμότητες και διαχυτότητες  k</a:t>
            </a:r>
            <a:r>
              <a:rPr lang="el-GR" sz="2400" b="0" strike="noStrike" spc="-1" baseline="-25000">
                <a:solidFill>
                  <a:srgbClr val="000000"/>
                </a:solidFill>
                <a:latin typeface="Calibri"/>
              </a:rPr>
              <a:t>πάγου</a:t>
            </a: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&gt; k</a:t>
            </a:r>
            <a:r>
              <a:rPr lang="el-GR" sz="2400" b="0" strike="noStrike" spc="-1" baseline="-25000">
                <a:solidFill>
                  <a:srgbClr val="000000"/>
                </a:solidFill>
                <a:latin typeface="Calibri"/>
              </a:rPr>
              <a:t>νερού  </a:t>
            </a:r>
            <a:endParaRPr lang="el-GR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el-GR" sz="2400" b="0" strike="noStrike" spc="-1" baseline="-25000">
                <a:solidFill>
                  <a:srgbClr val="000000"/>
                </a:solidFill>
                <a:latin typeface="Calibri"/>
              </a:rPr>
              <a:t>		</a:t>
            </a: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και  α</a:t>
            </a:r>
            <a:r>
              <a:rPr lang="el-GR" sz="2400" b="0" strike="noStrike" spc="-1" baseline="-25000">
                <a:solidFill>
                  <a:srgbClr val="000000"/>
                </a:solidFill>
                <a:latin typeface="Calibri"/>
              </a:rPr>
              <a:t>πάγου</a:t>
            </a: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&gt; α</a:t>
            </a:r>
            <a:r>
              <a:rPr lang="el-GR" sz="2400" b="0" strike="noStrike" spc="-1" baseline="-25000">
                <a:solidFill>
                  <a:srgbClr val="000000"/>
                </a:solidFill>
                <a:latin typeface="Calibri"/>
              </a:rPr>
              <a:t>νερού</a:t>
            </a:r>
            <a:endParaRPr lang="el-GR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Σχηματίζει δεσμούς υδρογόνου με άλλα μόρια νερού και άλλα μόρια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642960"/>
            <a:ext cx="9143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ΦΥΣΙΚΕΣ ΣΤΑΘΕΡΕΣ ΜΕΡΙΚΩΝ ΥΔΡΙΔΙΩΝ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985680" y="1500120"/>
            <a:ext cx="7171920" cy="2161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351</Words>
  <Application>Microsoft Office PowerPoint</Application>
  <PresentationFormat>On-screen Show (4:3)</PresentationFormat>
  <Paragraphs>56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subject/>
  <dc:creator>Us3r</dc:creator>
  <dc:description/>
  <cp:lastModifiedBy>Βάιος Καραθάνος</cp:lastModifiedBy>
  <cp:revision>42</cp:revision>
  <dcterms:created xsi:type="dcterms:W3CDTF">2018-10-21T20:20:50Z</dcterms:created>
  <dcterms:modified xsi:type="dcterms:W3CDTF">2024-10-14T19:07:50Z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