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EF90D-117F-4CD3-AA2E-6F3939C17D4D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EEACE-80A5-4ABA-A0B5-AA457BF7185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doc.: IEEE 802.15-&lt;doc#&gt;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&lt;month year&gt;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&lt;author&gt;, &lt;company&gt;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smtClean="0"/>
              <a:t>Page </a:t>
            </a:r>
            <a:fld id="{6703C4D2-7B24-4C86-8AA9-FAF953E9863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12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6109" y="4343217"/>
            <a:ext cx="5025783" cy="4115165"/>
          </a:xfrm>
          <a:noFill/>
          <a:ln/>
        </p:spPr>
        <p:txBody>
          <a:bodyPr/>
          <a:lstStyle/>
          <a:p>
            <a:pPr defTabSz="901700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58EEC1A-83BC-4031-8333-FD215C5E7BE0}" type="datetimeFigureOut">
              <a:rPr lang="el-GR" smtClean="0"/>
              <a:t>27/5/2013</a:t>
            </a:fld>
            <a:endParaRPr lang="el-G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70F43BB-FFE5-4030-B8D3-2EF732F78FF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724400"/>
            <a:ext cx="6400800" cy="1752600"/>
          </a:xfrm>
        </p:spPr>
        <p:txBody>
          <a:bodyPr/>
          <a:lstStyle/>
          <a:p>
            <a:r>
              <a:rPr lang="en-US" smtClean="0"/>
              <a:t>Tutorial</a:t>
            </a:r>
          </a:p>
        </p:txBody>
      </p:sp>
      <p:pic>
        <p:nvPicPr>
          <p:cNvPr id="33795" name="Picture 2" descr="final_logo0902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362200"/>
            <a:ext cx="64008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Frequencies and Data Rates</a:t>
            </a:r>
          </a:p>
        </p:txBody>
      </p:sp>
      <p:sp>
        <p:nvSpPr>
          <p:cNvPr id="43011" name="AutoShape 3"/>
          <p:cNvSpPr>
            <a:spLocks noChangeArrowheads="1"/>
          </p:cNvSpPr>
          <p:nvPr/>
        </p:nvSpPr>
        <p:spPr bwMode="auto">
          <a:xfrm>
            <a:off x="685800" y="3276600"/>
            <a:ext cx="7391400" cy="457200"/>
          </a:xfrm>
          <a:prstGeom prst="roundRect">
            <a:avLst>
              <a:gd name="adj" fmla="val 49306"/>
            </a:avLst>
          </a:prstGeom>
          <a:solidFill>
            <a:srgbClr val="FF6600"/>
          </a:solidFill>
          <a:ln w="2857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685800" y="3276600"/>
            <a:ext cx="1447800" cy="457200"/>
          </a:xfrm>
          <a:prstGeom prst="roundRect">
            <a:avLst>
              <a:gd name="adj" fmla="val 49306"/>
            </a:avLst>
          </a:prstGeom>
          <a:solidFill>
            <a:schemeClr val="bg1"/>
          </a:solidFill>
          <a:ln w="28575">
            <a:solidFill>
              <a:srgbClr val="FFA7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685800" y="3886200"/>
            <a:ext cx="7391400" cy="457200"/>
          </a:xfrm>
          <a:prstGeom prst="roundRect">
            <a:avLst>
              <a:gd name="adj" fmla="val 49306"/>
            </a:avLst>
          </a:prstGeom>
          <a:solidFill>
            <a:srgbClr val="6666FF"/>
          </a:solidFill>
          <a:ln w="28575">
            <a:solidFill>
              <a:srgbClr val="66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685800" y="3886200"/>
            <a:ext cx="1447800" cy="457200"/>
          </a:xfrm>
          <a:prstGeom prst="roundRect">
            <a:avLst>
              <a:gd name="adj" fmla="val 49306"/>
            </a:avLst>
          </a:prstGeom>
          <a:solidFill>
            <a:schemeClr val="bg1"/>
          </a:solidFill>
          <a:ln w="28575">
            <a:solidFill>
              <a:srgbClr val="FFA7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685800" y="4495800"/>
            <a:ext cx="7391400" cy="457200"/>
          </a:xfrm>
          <a:prstGeom prst="roundRect">
            <a:avLst>
              <a:gd name="adj" fmla="val 49306"/>
            </a:avLst>
          </a:prstGeom>
          <a:solidFill>
            <a:srgbClr val="FFCC00"/>
          </a:solidFill>
          <a:ln w="2857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6" name="AutoShape 8"/>
          <p:cNvSpPr>
            <a:spLocks noChangeArrowheads="1"/>
          </p:cNvSpPr>
          <p:nvPr/>
        </p:nvSpPr>
        <p:spPr bwMode="auto">
          <a:xfrm>
            <a:off x="685800" y="4495800"/>
            <a:ext cx="1447800" cy="457200"/>
          </a:xfrm>
          <a:prstGeom prst="roundRect">
            <a:avLst>
              <a:gd name="adj" fmla="val 49306"/>
            </a:avLst>
          </a:prstGeom>
          <a:solidFill>
            <a:schemeClr val="bg1"/>
          </a:solidFill>
          <a:ln w="28575">
            <a:solidFill>
              <a:srgbClr val="FFA7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838200" y="2438400"/>
            <a:ext cx="7315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200000"/>
              </a:lnSpc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r>
              <a:rPr lang="en-US" sz="2000"/>
              <a:t>		BAND	COVERAGE	DATA RATE	CHANNEL(S)</a:t>
            </a:r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endParaRPr lang="en-US" sz="2000"/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r>
              <a:rPr lang="en-US" sz="2000"/>
              <a:t>2.4 GHz</a:t>
            </a:r>
            <a:r>
              <a:rPr lang="en-US" sz="2000" b="1"/>
              <a:t>	ISM	Worldwide	250 kbps 	11-26</a:t>
            </a:r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endParaRPr lang="en-US" sz="2000"/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r>
              <a:rPr lang="en-US" sz="2000"/>
              <a:t>868 MHz</a:t>
            </a:r>
            <a:r>
              <a:rPr lang="en-US" sz="2000" b="1"/>
              <a:t>		Europe 	20 kbps	0</a:t>
            </a:r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endParaRPr lang="en-US" sz="2000"/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r>
              <a:rPr lang="en-US" sz="2000"/>
              <a:t>915 MHz</a:t>
            </a:r>
            <a:r>
              <a:rPr lang="en-US" sz="2000" b="1"/>
              <a:t>	ISM	Americas 	40 kbps	1-10</a:t>
            </a:r>
          </a:p>
          <a:p>
            <a:pPr>
              <a:tabLst>
                <a:tab pos="228600" algn="l"/>
                <a:tab pos="1944688" algn="ctr"/>
                <a:tab pos="3205163" algn="ctr"/>
                <a:tab pos="4803775" algn="ctr"/>
                <a:tab pos="6400800" algn="ctr"/>
              </a:tabLst>
            </a:pPr>
            <a:endParaRPr lang="en-US" sz="2000" b="1"/>
          </a:p>
        </p:txBody>
      </p:sp>
      <p:sp>
        <p:nvSpPr>
          <p:cNvPr id="13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Stack Reference Model</a:t>
            </a:r>
          </a:p>
        </p:txBody>
      </p:sp>
      <p:sp>
        <p:nvSpPr>
          <p:cNvPr id="252931" name="Rectangle 3"/>
          <p:cNvSpPr>
            <a:spLocks noChangeArrowheads="1"/>
          </p:cNvSpPr>
          <p:nvPr/>
        </p:nvSpPr>
        <p:spPr bwMode="auto">
          <a:xfrm>
            <a:off x="4191000" y="5410200"/>
            <a:ext cx="4495800" cy="533400"/>
          </a:xfrm>
          <a:prstGeom prst="rect">
            <a:avLst/>
          </a:prstGeom>
          <a:solidFill>
            <a:srgbClr val="FF66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IEEE 802.15.4 PHY</a:t>
            </a:r>
            <a:endParaRPr lang="en-GB" sz="2400"/>
          </a:p>
        </p:txBody>
      </p:sp>
      <p:sp>
        <p:nvSpPr>
          <p:cNvPr id="252932" name="Rectangle 4"/>
          <p:cNvSpPr>
            <a:spLocks noChangeArrowheads="1"/>
          </p:cNvSpPr>
          <p:nvPr/>
        </p:nvSpPr>
        <p:spPr bwMode="auto">
          <a:xfrm>
            <a:off x="4191000" y="4800600"/>
            <a:ext cx="4495800" cy="533400"/>
          </a:xfrm>
          <a:prstGeom prst="rect">
            <a:avLst/>
          </a:prstGeom>
          <a:solidFill>
            <a:srgbClr val="FF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IEEE 802.15.4 MAC (CPS)</a:t>
            </a:r>
          </a:p>
        </p:txBody>
      </p:sp>
      <p:sp>
        <p:nvSpPr>
          <p:cNvPr id="252933" name="Rectangle 5"/>
          <p:cNvSpPr>
            <a:spLocks noChangeArrowheads="1"/>
          </p:cNvSpPr>
          <p:nvPr/>
        </p:nvSpPr>
        <p:spPr bwMode="auto">
          <a:xfrm>
            <a:off x="4191000" y="3505200"/>
            <a:ext cx="2971800" cy="12192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ZigBee NWK</a:t>
            </a:r>
            <a:endParaRPr lang="en-GB" sz="2400"/>
          </a:p>
        </p:txBody>
      </p:sp>
      <p:sp>
        <p:nvSpPr>
          <p:cNvPr id="252934" name="Rectangle 6"/>
          <p:cNvSpPr>
            <a:spLocks noChangeArrowheads="1"/>
          </p:cNvSpPr>
          <p:nvPr/>
        </p:nvSpPr>
        <p:spPr bwMode="auto">
          <a:xfrm>
            <a:off x="7239000" y="4419600"/>
            <a:ext cx="1447800" cy="304800"/>
          </a:xfrm>
          <a:prstGeom prst="rect">
            <a:avLst/>
          </a:prstGeom>
          <a:solidFill>
            <a:srgbClr val="FFFFCC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MAC (SSCS)</a:t>
            </a:r>
            <a:endParaRPr lang="en-GB" sz="2400"/>
          </a:p>
        </p:txBody>
      </p:sp>
      <p:sp>
        <p:nvSpPr>
          <p:cNvPr id="252935" name="Rectangle 7"/>
          <p:cNvSpPr>
            <a:spLocks noChangeArrowheads="1"/>
          </p:cNvSpPr>
          <p:nvPr/>
        </p:nvSpPr>
        <p:spPr bwMode="auto">
          <a:xfrm>
            <a:off x="7239000" y="4114800"/>
            <a:ext cx="1447800" cy="3048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802.2 LLC</a:t>
            </a:r>
            <a:endParaRPr lang="en-GB" sz="2400"/>
          </a:p>
        </p:txBody>
      </p:sp>
      <p:sp>
        <p:nvSpPr>
          <p:cNvPr id="252936" name="Rectangle 8"/>
          <p:cNvSpPr>
            <a:spLocks noChangeArrowheads="1"/>
          </p:cNvSpPr>
          <p:nvPr/>
        </p:nvSpPr>
        <p:spPr bwMode="auto">
          <a:xfrm>
            <a:off x="7239000" y="3505200"/>
            <a:ext cx="1447800" cy="533400"/>
          </a:xfrm>
          <a:prstGeom prst="rect">
            <a:avLst/>
          </a:prstGeom>
          <a:solidFill>
            <a:srgbClr val="FFCC99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IP</a:t>
            </a:r>
            <a:endParaRPr lang="en-GB" sz="2400"/>
          </a:p>
        </p:txBody>
      </p:sp>
      <p:sp>
        <p:nvSpPr>
          <p:cNvPr id="252937" name="Rectangle 9"/>
          <p:cNvSpPr>
            <a:spLocks noChangeArrowheads="1"/>
          </p:cNvSpPr>
          <p:nvPr/>
        </p:nvSpPr>
        <p:spPr bwMode="auto">
          <a:xfrm>
            <a:off x="4191000" y="2895600"/>
            <a:ext cx="2971800" cy="533400"/>
          </a:xfrm>
          <a:prstGeom prst="rect">
            <a:avLst/>
          </a:prstGeom>
          <a:solidFill>
            <a:srgbClr val="66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66FF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API</a:t>
            </a:r>
            <a:endParaRPr lang="en-GB" sz="2400"/>
          </a:p>
        </p:txBody>
      </p:sp>
      <p:sp>
        <p:nvSpPr>
          <p:cNvPr id="252938" name="Rectangle 10"/>
          <p:cNvSpPr>
            <a:spLocks noChangeArrowheads="1"/>
          </p:cNvSpPr>
          <p:nvPr/>
        </p:nvSpPr>
        <p:spPr bwMode="auto">
          <a:xfrm>
            <a:off x="7239000" y="2895600"/>
            <a:ext cx="1447800" cy="533400"/>
          </a:xfrm>
          <a:prstGeom prst="rect">
            <a:avLst/>
          </a:prstGeom>
          <a:solidFill>
            <a:srgbClr val="6666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66FF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UDP</a:t>
            </a:r>
            <a:endParaRPr lang="en-GB" sz="2400"/>
          </a:p>
        </p:txBody>
      </p:sp>
      <p:sp>
        <p:nvSpPr>
          <p:cNvPr id="252939" name="Rectangle 11"/>
          <p:cNvSpPr>
            <a:spLocks noChangeArrowheads="1"/>
          </p:cNvSpPr>
          <p:nvPr/>
        </p:nvSpPr>
        <p:spPr bwMode="auto">
          <a:xfrm>
            <a:off x="4191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ZA1</a:t>
            </a:r>
            <a:endParaRPr lang="en-GB" sz="2400"/>
          </a:p>
        </p:txBody>
      </p:sp>
      <p:sp>
        <p:nvSpPr>
          <p:cNvPr id="252940" name="Rectangle 12"/>
          <p:cNvSpPr>
            <a:spLocks noChangeArrowheads="1"/>
          </p:cNvSpPr>
          <p:nvPr/>
        </p:nvSpPr>
        <p:spPr bwMode="auto">
          <a:xfrm>
            <a:off x="4953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ZA2</a:t>
            </a:r>
            <a:endParaRPr lang="en-GB" sz="2400"/>
          </a:p>
        </p:txBody>
      </p:sp>
      <p:sp>
        <p:nvSpPr>
          <p:cNvPr id="252941" name="Rectangle 13"/>
          <p:cNvSpPr>
            <a:spLocks noChangeArrowheads="1"/>
          </p:cNvSpPr>
          <p:nvPr/>
        </p:nvSpPr>
        <p:spPr bwMode="auto">
          <a:xfrm>
            <a:off x="5715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…</a:t>
            </a:r>
            <a:endParaRPr lang="en-GB" sz="2400"/>
          </a:p>
        </p:txBody>
      </p:sp>
      <p:sp>
        <p:nvSpPr>
          <p:cNvPr id="252942" name="Rectangle 14"/>
          <p:cNvSpPr>
            <a:spLocks noChangeArrowheads="1"/>
          </p:cNvSpPr>
          <p:nvPr/>
        </p:nvSpPr>
        <p:spPr bwMode="auto">
          <a:xfrm>
            <a:off x="6477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ZA</a:t>
            </a:r>
            <a:r>
              <a:rPr lang="en-GB" sz="2000" i="1"/>
              <a:t>n</a:t>
            </a:r>
            <a:endParaRPr lang="en-GB" sz="2400"/>
          </a:p>
        </p:txBody>
      </p:sp>
      <p:sp>
        <p:nvSpPr>
          <p:cNvPr id="252943" name="Rectangle 15"/>
          <p:cNvSpPr>
            <a:spLocks noChangeArrowheads="1"/>
          </p:cNvSpPr>
          <p:nvPr/>
        </p:nvSpPr>
        <p:spPr bwMode="auto">
          <a:xfrm>
            <a:off x="7239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IA1</a:t>
            </a:r>
            <a:endParaRPr lang="en-GB" sz="2400"/>
          </a:p>
        </p:txBody>
      </p:sp>
      <p:sp>
        <p:nvSpPr>
          <p:cNvPr id="252944" name="Rectangle 16"/>
          <p:cNvSpPr>
            <a:spLocks noChangeArrowheads="1"/>
          </p:cNvSpPr>
          <p:nvPr/>
        </p:nvSpPr>
        <p:spPr bwMode="auto">
          <a:xfrm>
            <a:off x="8001000" y="2286000"/>
            <a:ext cx="685800" cy="533400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r>
              <a:rPr lang="en-GB" sz="2000"/>
              <a:t>IA</a:t>
            </a:r>
            <a:r>
              <a:rPr lang="en-GB" sz="2000" i="1"/>
              <a:t>n</a:t>
            </a:r>
            <a:endParaRPr lang="en-GB" sz="2400"/>
          </a:p>
        </p:txBody>
      </p:sp>
      <p:sp>
        <p:nvSpPr>
          <p:cNvPr id="252945" name="Text Box 17"/>
          <p:cNvSpPr txBox="1">
            <a:spLocks noChangeArrowheads="1"/>
          </p:cNvSpPr>
          <p:nvPr/>
        </p:nvSpPr>
        <p:spPr bwMode="auto">
          <a:xfrm>
            <a:off x="112713" y="5334000"/>
            <a:ext cx="4002087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000" b="1">
                <a:solidFill>
                  <a:srgbClr val="FF6600"/>
                </a:solidFill>
              </a:rPr>
              <a:t>Transmission &amp; reception on the physical radio channel</a:t>
            </a:r>
          </a:p>
        </p:txBody>
      </p:sp>
      <p:sp>
        <p:nvSpPr>
          <p:cNvPr id="252946" name="Text Box 18"/>
          <p:cNvSpPr txBox="1">
            <a:spLocks noChangeArrowheads="1"/>
          </p:cNvSpPr>
          <p:nvPr/>
        </p:nvSpPr>
        <p:spPr bwMode="auto">
          <a:xfrm>
            <a:off x="-457200" y="4648200"/>
            <a:ext cx="45720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000" b="1">
                <a:solidFill>
                  <a:srgbClr val="FFCC00"/>
                </a:solidFill>
              </a:rPr>
              <a:t>Channel access, PAN maintenance, reliable data transport</a:t>
            </a:r>
          </a:p>
        </p:txBody>
      </p:sp>
      <p:sp>
        <p:nvSpPr>
          <p:cNvPr id="252947" name="Text Box 19"/>
          <p:cNvSpPr txBox="1">
            <a:spLocks noChangeArrowheads="1"/>
          </p:cNvSpPr>
          <p:nvPr/>
        </p:nvSpPr>
        <p:spPr bwMode="auto">
          <a:xfrm>
            <a:off x="-457200" y="3581400"/>
            <a:ext cx="4572000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000" b="1">
                <a:solidFill>
                  <a:srgbClr val="FF9966"/>
                </a:solidFill>
              </a:rPr>
              <a:t>Topology management, MAC management, routing, discovery protocol, security management</a:t>
            </a:r>
          </a:p>
        </p:txBody>
      </p:sp>
      <p:sp>
        <p:nvSpPr>
          <p:cNvPr id="252948" name="Text Box 20"/>
          <p:cNvSpPr txBox="1">
            <a:spLocks noChangeArrowheads="1"/>
          </p:cNvSpPr>
          <p:nvPr/>
        </p:nvSpPr>
        <p:spPr bwMode="auto">
          <a:xfrm>
            <a:off x="-228600" y="2819400"/>
            <a:ext cx="44196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000" b="1">
                <a:solidFill>
                  <a:srgbClr val="6666FF"/>
                </a:solidFill>
              </a:rPr>
              <a:t>Application interface designed using</a:t>
            </a:r>
          </a:p>
          <a:p>
            <a:pPr algn="r"/>
            <a:r>
              <a:rPr lang="en-GB" sz="2000" b="1">
                <a:solidFill>
                  <a:srgbClr val="6666FF"/>
                </a:solidFill>
              </a:rPr>
              <a:t>general profile</a:t>
            </a:r>
          </a:p>
        </p:txBody>
      </p:sp>
      <p:sp>
        <p:nvSpPr>
          <p:cNvPr id="252949" name="Text Box 21"/>
          <p:cNvSpPr txBox="1">
            <a:spLocks noChangeArrowheads="1"/>
          </p:cNvSpPr>
          <p:nvPr/>
        </p:nvSpPr>
        <p:spPr bwMode="auto">
          <a:xfrm>
            <a:off x="152400" y="2057400"/>
            <a:ext cx="39624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000" b="1">
                <a:solidFill>
                  <a:srgbClr val="33CC33"/>
                </a:solidFill>
              </a:rPr>
              <a:t>End developer applications, designed using application profiles</a:t>
            </a:r>
          </a:p>
        </p:txBody>
      </p:sp>
      <p:sp>
        <p:nvSpPr>
          <p:cNvPr id="25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2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2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2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animBg="1" autoUpdateAnimBg="0"/>
      <p:bldP spid="252932" grpId="0" animBg="1" autoUpdateAnimBg="0"/>
      <p:bldP spid="252933" grpId="0" animBg="1" autoUpdateAnimBg="0"/>
      <p:bldP spid="252934" grpId="0" animBg="1" autoUpdateAnimBg="0"/>
      <p:bldP spid="252935" grpId="0" animBg="1" autoUpdateAnimBg="0"/>
      <p:bldP spid="252936" grpId="0" animBg="1" autoUpdateAnimBg="0"/>
      <p:bldP spid="252937" grpId="0" animBg="1" autoUpdateAnimBg="0"/>
      <p:bldP spid="252938" grpId="0" animBg="1" autoUpdateAnimBg="0"/>
      <p:bldP spid="252939" grpId="0" animBg="1" autoUpdateAnimBg="0"/>
      <p:bldP spid="252940" grpId="0" animBg="1" autoUpdateAnimBg="0"/>
      <p:bldP spid="252941" grpId="0" animBg="1" autoUpdateAnimBg="0"/>
      <p:bldP spid="252942" grpId="0" animBg="1" autoUpdateAnimBg="0"/>
      <p:bldP spid="252943" grpId="0" animBg="1" autoUpdateAnimBg="0"/>
      <p:bldP spid="252944" grpId="0" animBg="1" autoUpdateAnimBg="0"/>
      <p:bldP spid="252945" grpId="0" autoUpdateAnimBg="0"/>
      <p:bldP spid="252946" grpId="0" autoUpdateAnimBg="0"/>
      <p:bldP spid="252947" grpId="0" autoUpdateAnimBg="0"/>
      <p:bldP spid="252948" grpId="0" autoUpdateAnimBg="0"/>
      <p:bldP spid="25294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Line 2"/>
          <p:cNvSpPr>
            <a:spLocks noChangeShapeType="1"/>
          </p:cNvSpPr>
          <p:nvPr/>
        </p:nvSpPr>
        <p:spPr bwMode="auto">
          <a:xfrm>
            <a:off x="4648200" y="4114800"/>
            <a:ext cx="331628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4648200" y="5105400"/>
            <a:ext cx="400208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4648200" y="3276600"/>
            <a:ext cx="400208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Stack Features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143375" cy="45720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8-bit microcontroller </a:t>
            </a:r>
          </a:p>
          <a:p>
            <a:r>
              <a:rPr lang="en-US" smtClean="0"/>
              <a:t>Full protocol stack </a:t>
            </a:r>
            <a:r>
              <a:rPr lang="en-US" b="1" smtClean="0"/>
              <a:t>&lt;</a:t>
            </a:r>
            <a:r>
              <a:rPr lang="en-US" smtClean="0"/>
              <a:t>32 k</a:t>
            </a:r>
          </a:p>
          <a:p>
            <a:r>
              <a:rPr lang="en-US" smtClean="0"/>
              <a:t>Simple node-only </a:t>
            </a:r>
            <a:br>
              <a:rPr lang="en-US" smtClean="0"/>
            </a:br>
            <a:r>
              <a:rPr lang="en-US" smtClean="0"/>
              <a:t>stack </a:t>
            </a:r>
            <a:r>
              <a:rPr lang="en-US" b="1" smtClean="0"/>
              <a:t>~</a:t>
            </a:r>
            <a:r>
              <a:rPr lang="en-US" smtClean="0"/>
              <a:t>4k</a:t>
            </a:r>
          </a:p>
          <a:p>
            <a:r>
              <a:rPr lang="en-US" smtClean="0"/>
              <a:t>Coordinators </a:t>
            </a:r>
            <a:br>
              <a:rPr lang="en-US" smtClean="0"/>
            </a:br>
            <a:r>
              <a:rPr lang="en-US" smtClean="0"/>
              <a:t>require extra RAM</a:t>
            </a:r>
          </a:p>
          <a:p>
            <a:pPr lvl="1"/>
            <a:r>
              <a:rPr lang="en-US" sz="2800" smtClean="0"/>
              <a:t>Node device database</a:t>
            </a:r>
          </a:p>
          <a:p>
            <a:pPr lvl="1"/>
            <a:r>
              <a:rPr lang="en-US" sz="2800" smtClean="0"/>
              <a:t>Transaction table</a:t>
            </a:r>
          </a:p>
          <a:p>
            <a:pPr lvl="1"/>
            <a:r>
              <a:rPr lang="en-US" sz="2800" smtClean="0"/>
              <a:t>Pairing table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4648200" y="4648200"/>
            <a:ext cx="2782888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PHY LAYER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4648200" y="4419600"/>
            <a:ext cx="2782888" cy="2286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MAC LAYER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4648200" y="4191000"/>
            <a:ext cx="2782888" cy="228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MAC LAYER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4648200" y="3733800"/>
            <a:ext cx="2782888" cy="381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DATA LINK LAYER</a:t>
            </a: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4648200" y="3352800"/>
            <a:ext cx="2782888" cy="381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NETWORK LAYER</a:t>
            </a: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4648200" y="2971800"/>
            <a:ext cx="2782888" cy="3048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chemeClr val="bg1"/>
                </a:solidFill>
              </a:rPr>
              <a:t>APPLICATION INTERFACE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4648200" y="2514600"/>
            <a:ext cx="2781300" cy="4572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r>
              <a:rPr lang="en-US" sz="1600">
                <a:solidFill>
                  <a:srgbClr val="292929"/>
                </a:solidFill>
              </a:rPr>
              <a:t>APPLICATION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5562600" y="5359400"/>
            <a:ext cx="1171575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>
                <a:solidFill>
                  <a:srgbClr val="292929"/>
                </a:solidFill>
              </a:rPr>
              <a:t>Silicon</a:t>
            </a:r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5562600" y="5702300"/>
            <a:ext cx="1524000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 sz="1600" b="1">
                <a:solidFill>
                  <a:srgbClr val="292929"/>
                </a:solidFill>
              </a:rPr>
              <a:t>ZigBee Stack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5562600" y="6019800"/>
            <a:ext cx="11715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600" b="1">
                <a:solidFill>
                  <a:srgbClr val="292929"/>
                </a:solidFill>
              </a:rPr>
              <a:t>Application</a:t>
            </a:r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5334000" y="5435600"/>
            <a:ext cx="228600" cy="228600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5334000" y="6045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5334000" y="5740400"/>
            <a:ext cx="228600" cy="2286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 flipV="1">
            <a:off x="7964488" y="2514600"/>
            <a:ext cx="0" cy="7620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7431088" y="2743200"/>
            <a:ext cx="1143000" cy="198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r>
              <a:rPr lang="en-US" sz="1600" b="1">
                <a:solidFill>
                  <a:srgbClr val="292929"/>
                </a:solidFill>
              </a:rPr>
              <a:t>Customer</a:t>
            </a:r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 flipV="1">
            <a:off x="7750175" y="4114800"/>
            <a:ext cx="0" cy="9906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7431088" y="4433888"/>
            <a:ext cx="638175" cy="244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tIns="0" bIns="0" anchor="ctr" anchorCtr="1">
            <a:spAutoFit/>
          </a:bodyPr>
          <a:lstStyle/>
          <a:p>
            <a:r>
              <a:rPr lang="en-US" sz="1600" b="1">
                <a:solidFill>
                  <a:srgbClr val="292929"/>
                </a:solidFill>
              </a:rPr>
              <a:t>IEEE</a:t>
            </a:r>
          </a:p>
        </p:txBody>
      </p:sp>
      <p:sp>
        <p:nvSpPr>
          <p:cNvPr id="45080" name="Line 24"/>
          <p:cNvSpPr>
            <a:spLocks noChangeShapeType="1"/>
          </p:cNvSpPr>
          <p:nvPr/>
        </p:nvSpPr>
        <p:spPr bwMode="auto">
          <a:xfrm flipV="1">
            <a:off x="8421688" y="3276600"/>
            <a:ext cx="0" cy="18288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45081" name="Text Box 25"/>
          <p:cNvSpPr txBox="1">
            <a:spLocks noChangeArrowheads="1"/>
          </p:cNvSpPr>
          <p:nvPr/>
        </p:nvSpPr>
        <p:spPr bwMode="auto">
          <a:xfrm>
            <a:off x="7964488" y="3930650"/>
            <a:ext cx="950912" cy="488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tIns="0" bIns="0" anchor="ctr" anchorCtr="1">
            <a:spAutoFit/>
          </a:bodyPr>
          <a:lstStyle/>
          <a:p>
            <a:r>
              <a:rPr lang="en-US" sz="1600" b="1">
                <a:solidFill>
                  <a:srgbClr val="292929"/>
                </a:solidFill>
              </a:rPr>
              <a:t>ZigBee </a:t>
            </a:r>
          </a:p>
          <a:p>
            <a:r>
              <a:rPr lang="en-US" sz="1600" b="1">
                <a:solidFill>
                  <a:srgbClr val="292929"/>
                </a:solidFill>
              </a:rPr>
              <a:t>Alliance</a:t>
            </a:r>
          </a:p>
        </p:txBody>
      </p:sp>
      <p:sp>
        <p:nvSpPr>
          <p:cNvPr id="29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Line 2"/>
          <p:cNvSpPr>
            <a:spLocks noChangeShapeType="1"/>
          </p:cNvSpPr>
          <p:nvPr/>
        </p:nvSpPr>
        <p:spPr bwMode="auto">
          <a:xfrm flipH="1" flipV="1">
            <a:off x="2514600" y="4114800"/>
            <a:ext cx="685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 flipH="1" flipV="1">
            <a:off x="2514600" y="4953000"/>
            <a:ext cx="533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Topology Models</a:t>
            </a:r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 flipV="1">
            <a:off x="5257800" y="2681288"/>
            <a:ext cx="1219200" cy="290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 flipV="1">
            <a:off x="5257800" y="1981200"/>
            <a:ext cx="4572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 flipH="1" flipV="1">
            <a:off x="5715000" y="1981200"/>
            <a:ext cx="762000" cy="700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 flipV="1">
            <a:off x="6477000" y="1905000"/>
            <a:ext cx="838200" cy="776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V="1">
            <a:off x="5715000" y="1905000"/>
            <a:ext cx="1600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0" name="Oval 10"/>
          <p:cNvSpPr>
            <a:spLocks noChangeArrowheads="1"/>
          </p:cNvSpPr>
          <p:nvPr/>
        </p:nvSpPr>
        <p:spPr bwMode="auto">
          <a:xfrm>
            <a:off x="5562600" y="1828800"/>
            <a:ext cx="304800" cy="304800"/>
          </a:xfrm>
          <a:prstGeom prst="ellipse">
            <a:avLst/>
          </a:prstGeom>
          <a:solidFill>
            <a:srgbClr val="FF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6477000" y="2681288"/>
            <a:ext cx="1066800" cy="900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V="1">
            <a:off x="5791200" y="2652713"/>
            <a:ext cx="685800" cy="1233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5257800" y="2971800"/>
            <a:ext cx="533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7315200" y="1905000"/>
            <a:ext cx="2286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V="1">
            <a:off x="5791200" y="3581400"/>
            <a:ext cx="1752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6" name="Oval 16"/>
          <p:cNvSpPr>
            <a:spLocks noChangeArrowheads="1"/>
          </p:cNvSpPr>
          <p:nvPr/>
        </p:nvSpPr>
        <p:spPr bwMode="auto">
          <a:xfrm>
            <a:off x="6324600" y="2528888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7" name="Oval 17"/>
          <p:cNvSpPr>
            <a:spLocks noChangeArrowheads="1"/>
          </p:cNvSpPr>
          <p:nvPr/>
        </p:nvSpPr>
        <p:spPr bwMode="auto">
          <a:xfrm>
            <a:off x="5638800" y="37338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8" name="Oval 18"/>
          <p:cNvSpPr>
            <a:spLocks noChangeArrowheads="1"/>
          </p:cNvSpPr>
          <p:nvPr/>
        </p:nvSpPr>
        <p:spPr bwMode="auto">
          <a:xfrm>
            <a:off x="5105400" y="28194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099" name="Oval 19"/>
          <p:cNvSpPr>
            <a:spLocks noChangeArrowheads="1"/>
          </p:cNvSpPr>
          <p:nvPr/>
        </p:nvSpPr>
        <p:spPr bwMode="auto">
          <a:xfrm>
            <a:off x="7162800" y="17526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 flipV="1">
            <a:off x="457200" y="2681288"/>
            <a:ext cx="1219200" cy="290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Line 21"/>
          <p:cNvSpPr>
            <a:spLocks noChangeShapeType="1"/>
          </p:cNvSpPr>
          <p:nvPr/>
        </p:nvSpPr>
        <p:spPr bwMode="auto">
          <a:xfrm flipH="1" flipV="1">
            <a:off x="1219200" y="1752600"/>
            <a:ext cx="457200" cy="928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Line 22"/>
          <p:cNvSpPr>
            <a:spLocks noChangeShapeType="1"/>
          </p:cNvSpPr>
          <p:nvPr/>
        </p:nvSpPr>
        <p:spPr bwMode="auto">
          <a:xfrm flipV="1">
            <a:off x="1676400" y="1905000"/>
            <a:ext cx="838200" cy="776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3" name="Oval 23"/>
          <p:cNvSpPr>
            <a:spLocks noChangeArrowheads="1"/>
          </p:cNvSpPr>
          <p:nvPr/>
        </p:nvSpPr>
        <p:spPr bwMode="auto">
          <a:xfrm>
            <a:off x="1066800" y="16002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Line 24"/>
          <p:cNvSpPr>
            <a:spLocks noChangeShapeType="1"/>
          </p:cNvSpPr>
          <p:nvPr/>
        </p:nvSpPr>
        <p:spPr bwMode="auto">
          <a:xfrm flipV="1">
            <a:off x="1447800" y="2652713"/>
            <a:ext cx="228600" cy="1233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Line 25"/>
          <p:cNvSpPr>
            <a:spLocks noChangeShapeType="1"/>
          </p:cNvSpPr>
          <p:nvPr/>
        </p:nvSpPr>
        <p:spPr bwMode="auto">
          <a:xfrm>
            <a:off x="1676400" y="2681288"/>
            <a:ext cx="1143000" cy="442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2667000" y="29718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Oval 27"/>
          <p:cNvSpPr>
            <a:spLocks noChangeArrowheads="1"/>
          </p:cNvSpPr>
          <p:nvPr/>
        </p:nvSpPr>
        <p:spPr bwMode="auto">
          <a:xfrm>
            <a:off x="1295400" y="37338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Oval 28"/>
          <p:cNvSpPr>
            <a:spLocks noChangeArrowheads="1"/>
          </p:cNvSpPr>
          <p:nvPr/>
        </p:nvSpPr>
        <p:spPr bwMode="auto">
          <a:xfrm>
            <a:off x="304800" y="28194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09" name="Oval 29"/>
          <p:cNvSpPr>
            <a:spLocks noChangeArrowheads="1"/>
          </p:cNvSpPr>
          <p:nvPr/>
        </p:nvSpPr>
        <p:spPr bwMode="auto">
          <a:xfrm>
            <a:off x="2362200" y="17526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0" name="Line 30"/>
          <p:cNvSpPr>
            <a:spLocks noChangeShapeType="1"/>
          </p:cNvSpPr>
          <p:nvPr/>
        </p:nvSpPr>
        <p:spPr bwMode="auto">
          <a:xfrm flipV="1">
            <a:off x="3048000" y="4891088"/>
            <a:ext cx="838200" cy="519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1" name="Line 31"/>
          <p:cNvSpPr>
            <a:spLocks noChangeShapeType="1"/>
          </p:cNvSpPr>
          <p:nvPr/>
        </p:nvSpPr>
        <p:spPr bwMode="auto">
          <a:xfrm flipH="1">
            <a:off x="3200400" y="3962400"/>
            <a:ext cx="685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 flipH="1" flipV="1">
            <a:off x="3200400" y="4267200"/>
            <a:ext cx="685800" cy="6238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3886200" y="4114800"/>
            <a:ext cx="838200" cy="776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V="1">
            <a:off x="3200400" y="3657600"/>
            <a:ext cx="76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5" name="Oval 35"/>
          <p:cNvSpPr>
            <a:spLocks noChangeArrowheads="1"/>
          </p:cNvSpPr>
          <p:nvPr/>
        </p:nvSpPr>
        <p:spPr bwMode="auto">
          <a:xfrm>
            <a:off x="3048000" y="41148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6" name="Line 36"/>
          <p:cNvSpPr>
            <a:spLocks noChangeShapeType="1"/>
          </p:cNvSpPr>
          <p:nvPr/>
        </p:nvSpPr>
        <p:spPr bwMode="auto">
          <a:xfrm>
            <a:off x="3886200" y="4891088"/>
            <a:ext cx="685800" cy="290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7" name="Line 37"/>
          <p:cNvSpPr>
            <a:spLocks noChangeShapeType="1"/>
          </p:cNvSpPr>
          <p:nvPr/>
        </p:nvSpPr>
        <p:spPr bwMode="auto">
          <a:xfrm flipH="1">
            <a:off x="2590800" y="5410200"/>
            <a:ext cx="4572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 flipH="1" flipV="1">
            <a:off x="4572000" y="5181600"/>
            <a:ext cx="685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19" name="Line 39"/>
          <p:cNvSpPr>
            <a:spLocks noChangeShapeType="1"/>
          </p:cNvSpPr>
          <p:nvPr/>
        </p:nvSpPr>
        <p:spPr bwMode="auto">
          <a:xfrm flipV="1">
            <a:off x="4343400" y="51816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0" name="Oval 40"/>
          <p:cNvSpPr>
            <a:spLocks noChangeArrowheads="1"/>
          </p:cNvSpPr>
          <p:nvPr/>
        </p:nvSpPr>
        <p:spPr bwMode="auto">
          <a:xfrm>
            <a:off x="3733800" y="4738688"/>
            <a:ext cx="304800" cy="304800"/>
          </a:xfrm>
          <a:prstGeom prst="ellipse">
            <a:avLst/>
          </a:prstGeom>
          <a:solidFill>
            <a:srgbClr val="FF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1" name="Oval 41"/>
          <p:cNvSpPr>
            <a:spLocks noChangeArrowheads="1"/>
          </p:cNvSpPr>
          <p:nvPr/>
        </p:nvSpPr>
        <p:spPr bwMode="auto">
          <a:xfrm>
            <a:off x="4419600" y="50292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2" name="Oval 42"/>
          <p:cNvSpPr>
            <a:spLocks noChangeArrowheads="1"/>
          </p:cNvSpPr>
          <p:nvPr/>
        </p:nvSpPr>
        <p:spPr bwMode="auto">
          <a:xfrm>
            <a:off x="5105400" y="54864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3" name="Oval 43"/>
          <p:cNvSpPr>
            <a:spLocks noChangeArrowheads="1"/>
          </p:cNvSpPr>
          <p:nvPr/>
        </p:nvSpPr>
        <p:spPr bwMode="auto">
          <a:xfrm>
            <a:off x="2895600" y="52578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4" name="Oval 44"/>
          <p:cNvSpPr>
            <a:spLocks noChangeArrowheads="1"/>
          </p:cNvSpPr>
          <p:nvPr/>
        </p:nvSpPr>
        <p:spPr bwMode="auto">
          <a:xfrm>
            <a:off x="4572000" y="39624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5" name="Oval 45"/>
          <p:cNvSpPr>
            <a:spLocks noChangeArrowheads="1"/>
          </p:cNvSpPr>
          <p:nvPr/>
        </p:nvSpPr>
        <p:spPr bwMode="auto">
          <a:xfrm>
            <a:off x="3733800" y="38100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6" name="Oval 46"/>
          <p:cNvSpPr>
            <a:spLocks noChangeArrowheads="1"/>
          </p:cNvSpPr>
          <p:nvPr/>
        </p:nvSpPr>
        <p:spPr bwMode="auto">
          <a:xfrm>
            <a:off x="4191000" y="56388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7" name="Oval 47"/>
          <p:cNvSpPr>
            <a:spLocks noChangeArrowheads="1"/>
          </p:cNvSpPr>
          <p:nvPr/>
        </p:nvSpPr>
        <p:spPr bwMode="auto">
          <a:xfrm>
            <a:off x="2438400" y="57150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8" name="Oval 48"/>
          <p:cNvSpPr>
            <a:spLocks noChangeArrowheads="1"/>
          </p:cNvSpPr>
          <p:nvPr/>
        </p:nvSpPr>
        <p:spPr bwMode="auto">
          <a:xfrm>
            <a:off x="2362200" y="48006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29" name="Oval 49"/>
          <p:cNvSpPr>
            <a:spLocks noChangeArrowheads="1"/>
          </p:cNvSpPr>
          <p:nvPr/>
        </p:nvSpPr>
        <p:spPr bwMode="auto">
          <a:xfrm>
            <a:off x="3124200" y="35052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30" name="Oval 50"/>
          <p:cNvSpPr>
            <a:spLocks noChangeArrowheads="1"/>
          </p:cNvSpPr>
          <p:nvPr/>
        </p:nvSpPr>
        <p:spPr bwMode="auto">
          <a:xfrm>
            <a:off x="2362200" y="39624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31" name="Oval 51"/>
          <p:cNvSpPr>
            <a:spLocks noChangeArrowheads="1"/>
          </p:cNvSpPr>
          <p:nvPr/>
        </p:nvSpPr>
        <p:spPr bwMode="auto">
          <a:xfrm>
            <a:off x="5791200" y="5129213"/>
            <a:ext cx="304800" cy="304800"/>
          </a:xfrm>
          <a:prstGeom prst="ellipse">
            <a:avLst/>
          </a:prstGeom>
          <a:solidFill>
            <a:srgbClr val="FF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32" name="Oval 52"/>
          <p:cNvSpPr>
            <a:spLocks noChangeArrowheads="1"/>
          </p:cNvSpPr>
          <p:nvPr/>
        </p:nvSpPr>
        <p:spPr bwMode="auto">
          <a:xfrm>
            <a:off x="5791200" y="5510213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33" name="Text Box 53"/>
          <p:cNvSpPr txBox="1">
            <a:spLocks noChangeArrowheads="1"/>
          </p:cNvSpPr>
          <p:nvPr/>
        </p:nvSpPr>
        <p:spPr bwMode="auto">
          <a:xfrm>
            <a:off x="6172200" y="5102225"/>
            <a:ext cx="20542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PAN coordinator</a:t>
            </a:r>
          </a:p>
        </p:txBody>
      </p:sp>
      <p:sp>
        <p:nvSpPr>
          <p:cNvPr id="46134" name="Text Box 54"/>
          <p:cNvSpPr txBox="1">
            <a:spLocks noChangeArrowheads="1"/>
          </p:cNvSpPr>
          <p:nvPr/>
        </p:nvSpPr>
        <p:spPr bwMode="auto">
          <a:xfrm>
            <a:off x="6172200" y="5483225"/>
            <a:ext cx="24399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Full Function Device</a:t>
            </a:r>
          </a:p>
        </p:txBody>
      </p:sp>
      <p:sp>
        <p:nvSpPr>
          <p:cNvPr id="46135" name="Oval 55"/>
          <p:cNvSpPr>
            <a:spLocks noChangeArrowheads="1"/>
          </p:cNvSpPr>
          <p:nvPr/>
        </p:nvSpPr>
        <p:spPr bwMode="auto">
          <a:xfrm>
            <a:off x="5797550" y="5891213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36" name="Text Box 56"/>
          <p:cNvSpPr txBox="1">
            <a:spLocks noChangeArrowheads="1"/>
          </p:cNvSpPr>
          <p:nvPr/>
        </p:nvSpPr>
        <p:spPr bwMode="auto">
          <a:xfrm>
            <a:off x="6178550" y="5864225"/>
            <a:ext cx="294957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Reduced Function Device</a:t>
            </a:r>
          </a:p>
        </p:txBody>
      </p:sp>
      <p:sp>
        <p:nvSpPr>
          <p:cNvPr id="46137" name="Text Box 57"/>
          <p:cNvSpPr txBox="1">
            <a:spLocks noChangeArrowheads="1"/>
          </p:cNvSpPr>
          <p:nvPr/>
        </p:nvSpPr>
        <p:spPr bwMode="auto">
          <a:xfrm>
            <a:off x="304800" y="3378200"/>
            <a:ext cx="7572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Star</a:t>
            </a:r>
          </a:p>
        </p:txBody>
      </p:sp>
      <p:sp>
        <p:nvSpPr>
          <p:cNvPr id="46138" name="Text Box 58"/>
          <p:cNvSpPr txBox="1">
            <a:spLocks noChangeArrowheads="1"/>
          </p:cNvSpPr>
          <p:nvPr/>
        </p:nvSpPr>
        <p:spPr bwMode="auto">
          <a:xfrm>
            <a:off x="4419600" y="2159000"/>
            <a:ext cx="973138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Mesh</a:t>
            </a:r>
          </a:p>
        </p:txBody>
      </p:sp>
      <p:sp>
        <p:nvSpPr>
          <p:cNvPr id="46139" name="Text Box 59"/>
          <p:cNvSpPr txBox="1">
            <a:spLocks noChangeArrowheads="1"/>
          </p:cNvSpPr>
          <p:nvPr/>
        </p:nvSpPr>
        <p:spPr bwMode="auto">
          <a:xfrm>
            <a:off x="685800" y="5207000"/>
            <a:ext cx="194945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Cluster Tree</a:t>
            </a:r>
          </a:p>
        </p:txBody>
      </p:sp>
      <p:sp>
        <p:nvSpPr>
          <p:cNvPr id="46140" name="Line 60"/>
          <p:cNvSpPr>
            <a:spLocks noChangeShapeType="1"/>
          </p:cNvSpPr>
          <p:nvPr/>
        </p:nvSpPr>
        <p:spPr bwMode="auto">
          <a:xfrm flipH="1">
            <a:off x="7543800" y="35814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41" name="Line 61"/>
          <p:cNvSpPr>
            <a:spLocks noChangeShapeType="1"/>
          </p:cNvSpPr>
          <p:nvPr/>
        </p:nvSpPr>
        <p:spPr bwMode="auto">
          <a:xfrm>
            <a:off x="7543800" y="35814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42" name="Oval 62"/>
          <p:cNvSpPr>
            <a:spLocks noChangeArrowheads="1"/>
          </p:cNvSpPr>
          <p:nvPr/>
        </p:nvSpPr>
        <p:spPr bwMode="auto">
          <a:xfrm>
            <a:off x="7620000" y="40386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43" name="Oval 63"/>
          <p:cNvSpPr>
            <a:spLocks noChangeArrowheads="1"/>
          </p:cNvSpPr>
          <p:nvPr/>
        </p:nvSpPr>
        <p:spPr bwMode="auto">
          <a:xfrm>
            <a:off x="8077200" y="3429000"/>
            <a:ext cx="304800" cy="304800"/>
          </a:xfrm>
          <a:prstGeom prst="ellipse">
            <a:avLst/>
          </a:prstGeom>
          <a:solidFill>
            <a:srgbClr val="FFCC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44" name="Oval 64"/>
          <p:cNvSpPr>
            <a:spLocks noChangeArrowheads="1"/>
          </p:cNvSpPr>
          <p:nvPr/>
        </p:nvSpPr>
        <p:spPr bwMode="auto">
          <a:xfrm>
            <a:off x="7391400" y="3429000"/>
            <a:ext cx="304800" cy="304800"/>
          </a:xfrm>
          <a:prstGeom prst="ellipse">
            <a:avLst/>
          </a:prstGeom>
          <a:solidFill>
            <a:srgbClr val="66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46145" name="Oval 65"/>
          <p:cNvSpPr>
            <a:spLocks noChangeArrowheads="1"/>
          </p:cNvSpPr>
          <p:nvPr/>
        </p:nvSpPr>
        <p:spPr bwMode="auto">
          <a:xfrm>
            <a:off x="1524000" y="2528888"/>
            <a:ext cx="304800" cy="304800"/>
          </a:xfrm>
          <a:prstGeom prst="ellipse">
            <a:avLst/>
          </a:prstGeom>
          <a:solidFill>
            <a:srgbClr val="FF66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9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IEEE 802.15.4 MAC Overview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/>
              <a:t>Employs 64-bit IEEE &amp; 16-bit short addresses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One PAN coordinator &amp; multiple RFDs/FFDs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Optional superframe structure with beacons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CSMA-CA channel access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Simple frame structure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Reliable delivery of data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Association/disassociation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GTS mechanism</a:t>
            </a:r>
          </a:p>
          <a:p>
            <a:pPr>
              <a:lnSpc>
                <a:spcPct val="90000"/>
              </a:lnSpc>
            </a:pPr>
            <a:r>
              <a:rPr lang="en-GB" sz="2400" smtClean="0"/>
              <a:t>AES-128 security</a:t>
            </a:r>
          </a:p>
        </p:txBody>
      </p:sp>
      <p:sp>
        <p:nvSpPr>
          <p:cNvPr id="9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More Information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4582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4000" smtClean="0"/>
              <a:t>ZigBee Alliance web site http://www.ZigBee.org</a:t>
            </a:r>
          </a:p>
          <a:p>
            <a:pPr algn="ctr">
              <a:buFontTx/>
              <a:buNone/>
            </a:pPr>
            <a:endParaRPr lang="en-GB" sz="3600" smtClean="0"/>
          </a:p>
          <a:p>
            <a:pPr algn="ctr">
              <a:buFontTx/>
              <a:buNone/>
            </a:pPr>
            <a:r>
              <a:rPr lang="en-GB" sz="2800" smtClean="0"/>
              <a:t>IEEE 802.15.4 web site</a:t>
            </a:r>
          </a:p>
          <a:p>
            <a:pPr lvl="1" algn="ctr">
              <a:buFontTx/>
              <a:buNone/>
            </a:pPr>
            <a:r>
              <a:rPr lang="en-GB" smtClean="0"/>
              <a:t>http://www.ieee802.org/15/pub/TG4.html</a:t>
            </a:r>
          </a:p>
        </p:txBody>
      </p:sp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2002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Ed Callaway, Motorola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Mission Statement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62000" y="1830388"/>
            <a:ext cx="7696200" cy="26776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dirty="0">
                <a:cs typeface="Arial" charset="0"/>
              </a:rPr>
              <a:t>ZigBee Alliance members are defining global standards for reliable, cost-effective, low power wireless applications. The ZigBee Alliance is a rapidly growing, non-profit industry consortium of leading semiconductor manufacturers, technology providers, OEMs and end users worldwide. </a:t>
            </a:r>
          </a:p>
        </p:txBody>
      </p:sp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Development of the Standard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524000"/>
            <a:ext cx="5181600" cy="34004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000" b="1" smtClean="0"/>
              <a:t>IEEE 802.15.4 Working Group</a:t>
            </a:r>
          </a:p>
          <a:p>
            <a:pPr lvl="1">
              <a:lnSpc>
                <a:spcPct val="90000"/>
              </a:lnSpc>
            </a:pPr>
            <a:r>
              <a:rPr lang="en-US" sz="2000" b="1" smtClean="0"/>
              <a:t>Defining lower layers of protocol stack: MAC and PHY </a:t>
            </a:r>
          </a:p>
          <a:p>
            <a:pPr lvl="1">
              <a:lnSpc>
                <a:spcPct val="90000"/>
              </a:lnSpc>
            </a:pPr>
            <a:r>
              <a:rPr lang="en-US" sz="2000" b="1" smtClean="0"/>
              <a:t>Available today</a:t>
            </a:r>
          </a:p>
          <a:p>
            <a:pPr>
              <a:lnSpc>
                <a:spcPct val="90000"/>
              </a:lnSpc>
            </a:pPr>
            <a:r>
              <a:rPr lang="en-US" sz="2000" b="1" smtClean="0"/>
              <a:t>ZigBee Alliance</a:t>
            </a:r>
          </a:p>
          <a:p>
            <a:pPr lvl="1">
              <a:lnSpc>
                <a:spcPct val="90000"/>
              </a:lnSpc>
            </a:pPr>
            <a:r>
              <a:rPr lang="en-US" sz="2000" b="1" smtClean="0"/>
              <a:t>50+ companies: semiconductor mfrs, IP providers, OEMs, etc.</a:t>
            </a:r>
          </a:p>
          <a:p>
            <a:pPr lvl="1">
              <a:lnSpc>
                <a:spcPct val="90000"/>
              </a:lnSpc>
            </a:pPr>
            <a:r>
              <a:rPr lang="en-US" sz="2000" b="1" smtClean="0"/>
              <a:t>Defining upper layers of protocol stack:  from network to application, including application profiles</a:t>
            </a:r>
          </a:p>
          <a:p>
            <a:pPr lvl="1">
              <a:lnSpc>
                <a:spcPct val="90000"/>
              </a:lnSpc>
            </a:pPr>
            <a:r>
              <a:rPr lang="en-US" sz="2000" b="1" smtClean="0"/>
              <a:t>Initial draft available mid 2003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86400" y="2895600"/>
            <a:ext cx="3590925" cy="2133600"/>
            <a:chOff x="3168" y="1824"/>
            <a:chExt cx="2262" cy="1344"/>
          </a:xfrm>
        </p:grpSpPr>
        <p:sp>
          <p:nvSpPr>
            <p:cNvPr id="35846" name="Line 5"/>
            <p:cNvSpPr>
              <a:spLocks noChangeShapeType="1"/>
            </p:cNvSpPr>
            <p:nvPr/>
          </p:nvSpPr>
          <p:spPr bwMode="auto">
            <a:xfrm>
              <a:off x="3168" y="2736"/>
              <a:ext cx="174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47" name="Line 6"/>
            <p:cNvSpPr>
              <a:spLocks noChangeShapeType="1"/>
            </p:cNvSpPr>
            <p:nvPr/>
          </p:nvSpPr>
          <p:spPr bwMode="auto">
            <a:xfrm>
              <a:off x="3168" y="3168"/>
              <a:ext cx="20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48" name="Line 7"/>
            <p:cNvSpPr>
              <a:spLocks noChangeShapeType="1"/>
            </p:cNvSpPr>
            <p:nvPr/>
          </p:nvSpPr>
          <p:spPr bwMode="auto">
            <a:xfrm>
              <a:off x="3168" y="2208"/>
              <a:ext cx="209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49" name="Rectangle 8"/>
            <p:cNvSpPr>
              <a:spLocks noChangeArrowheads="1"/>
            </p:cNvSpPr>
            <p:nvPr/>
          </p:nvSpPr>
          <p:spPr bwMode="auto">
            <a:xfrm>
              <a:off x="3168" y="2832"/>
              <a:ext cx="1474" cy="336"/>
            </a:xfrm>
            <a:prstGeom prst="rect">
              <a:avLst/>
            </a:prstGeom>
            <a:solidFill>
              <a:srgbClr val="727FE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r>
                <a:rPr lang="en-US" sz="1600">
                  <a:solidFill>
                    <a:schemeClr val="bg1"/>
                  </a:solidFill>
                </a:rPr>
                <a:t>SILICON</a:t>
              </a:r>
            </a:p>
          </p:txBody>
        </p:sp>
        <p:sp>
          <p:nvSpPr>
            <p:cNvPr id="35850" name="Rectangle 9"/>
            <p:cNvSpPr>
              <a:spLocks noChangeArrowheads="1"/>
            </p:cNvSpPr>
            <p:nvPr/>
          </p:nvSpPr>
          <p:spPr bwMode="auto">
            <a:xfrm>
              <a:off x="3168" y="2112"/>
              <a:ext cx="1474" cy="720"/>
            </a:xfrm>
            <a:prstGeom prst="rect">
              <a:avLst/>
            </a:prstGeom>
            <a:solidFill>
              <a:srgbClr val="FE771C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r>
                <a:rPr lang="en-US" sz="1600">
                  <a:solidFill>
                    <a:schemeClr val="bg1"/>
                  </a:solidFill>
                </a:rPr>
                <a:t>ZIGBEE STACK</a:t>
              </a:r>
            </a:p>
          </p:txBody>
        </p:sp>
        <p:sp>
          <p:nvSpPr>
            <p:cNvPr id="35851" name="Rectangle 10"/>
            <p:cNvSpPr>
              <a:spLocks noChangeArrowheads="1"/>
            </p:cNvSpPr>
            <p:nvPr/>
          </p:nvSpPr>
          <p:spPr bwMode="auto">
            <a:xfrm>
              <a:off x="3168" y="1872"/>
              <a:ext cx="1474" cy="240"/>
            </a:xfrm>
            <a:prstGeom prst="rect">
              <a:avLst/>
            </a:prstGeom>
            <a:solidFill>
              <a:srgbClr val="FFD20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 anchorCtr="1"/>
            <a:lstStyle/>
            <a:p>
              <a:r>
                <a:rPr lang="en-US" sz="1600">
                  <a:solidFill>
                    <a:srgbClr val="292929"/>
                  </a:solidFill>
                </a:rPr>
                <a:t>APPLICATION</a:t>
              </a:r>
            </a:p>
          </p:txBody>
        </p:sp>
        <p:sp>
          <p:nvSpPr>
            <p:cNvPr id="35852" name="Line 11"/>
            <p:cNvSpPr>
              <a:spLocks noChangeShapeType="1"/>
            </p:cNvSpPr>
            <p:nvPr/>
          </p:nvSpPr>
          <p:spPr bwMode="auto">
            <a:xfrm flipV="1">
              <a:off x="5136" y="1824"/>
              <a:ext cx="0" cy="38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53" name="Text Box 12"/>
            <p:cNvSpPr txBox="1">
              <a:spLocks noChangeArrowheads="1"/>
            </p:cNvSpPr>
            <p:nvPr/>
          </p:nvSpPr>
          <p:spPr bwMode="auto">
            <a:xfrm>
              <a:off x="4437" y="1890"/>
              <a:ext cx="990" cy="17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r>
                <a:rPr lang="en-US" sz="1600" b="1" dirty="0">
                  <a:solidFill>
                    <a:srgbClr val="292929"/>
                  </a:solidFill>
                </a:rPr>
                <a:t>Customer</a:t>
              </a:r>
            </a:p>
          </p:txBody>
        </p:sp>
        <p:sp>
          <p:nvSpPr>
            <p:cNvPr id="35854" name="Line 13"/>
            <p:cNvSpPr>
              <a:spLocks noChangeShapeType="1"/>
            </p:cNvSpPr>
            <p:nvPr/>
          </p:nvSpPr>
          <p:spPr bwMode="auto">
            <a:xfrm flipH="1" flipV="1">
              <a:off x="4752" y="2736"/>
              <a:ext cx="5" cy="43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55" name="Text Box 14"/>
            <p:cNvSpPr txBox="1">
              <a:spLocks noChangeArrowheads="1"/>
            </p:cNvSpPr>
            <p:nvPr/>
          </p:nvSpPr>
          <p:spPr bwMode="auto">
            <a:xfrm>
              <a:off x="4639" y="2880"/>
              <a:ext cx="363" cy="15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bIns="0" anchor="ctr" anchorCtr="1">
              <a:spAutoFit/>
            </a:bodyPr>
            <a:lstStyle/>
            <a:p>
              <a:r>
                <a:rPr lang="en-US" sz="1600" b="1">
                  <a:solidFill>
                    <a:srgbClr val="292929"/>
                  </a:solidFill>
                </a:rPr>
                <a:t>IEEE</a:t>
              </a:r>
            </a:p>
          </p:txBody>
        </p:sp>
        <p:sp>
          <p:nvSpPr>
            <p:cNvPr id="35856" name="Line 15"/>
            <p:cNvSpPr>
              <a:spLocks noChangeShapeType="1"/>
            </p:cNvSpPr>
            <p:nvPr/>
          </p:nvSpPr>
          <p:spPr bwMode="auto">
            <a:xfrm flipH="1" flipV="1">
              <a:off x="5136" y="2208"/>
              <a:ext cx="0" cy="9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857" name="Text Box 16"/>
            <p:cNvSpPr txBox="1">
              <a:spLocks noChangeArrowheads="1"/>
            </p:cNvSpPr>
            <p:nvPr/>
          </p:nvSpPr>
          <p:spPr bwMode="auto">
            <a:xfrm>
              <a:off x="4865" y="2540"/>
              <a:ext cx="565" cy="30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tIns="0" bIns="0" anchor="ctr" anchorCtr="1">
              <a:spAutoFit/>
            </a:bodyPr>
            <a:lstStyle/>
            <a:p>
              <a:r>
                <a:rPr lang="en-US" sz="1600" b="1">
                  <a:solidFill>
                    <a:srgbClr val="292929"/>
                  </a:solidFill>
                </a:rPr>
                <a:t>ZigBee </a:t>
              </a:r>
            </a:p>
            <a:p>
              <a:r>
                <a:rPr lang="en-US" sz="1600" b="1">
                  <a:solidFill>
                    <a:srgbClr val="292929"/>
                  </a:solidFill>
                </a:rPr>
                <a:t>Alliance</a:t>
              </a:r>
            </a:p>
          </p:txBody>
        </p:sp>
      </p:grpSp>
      <p:sp>
        <p:nvSpPr>
          <p:cNvPr id="20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ZigBee Alliance Solution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8001000" cy="4267200"/>
          </a:xfrm>
        </p:spPr>
        <p:txBody>
          <a:bodyPr/>
          <a:lstStyle/>
          <a:p>
            <a:r>
              <a:rPr lang="en-GB" sz="2400" smtClean="0"/>
              <a:t>Targeted at home and building automation and controls, consumer electronics, PC peripherals, medical monitoring, and toys</a:t>
            </a:r>
          </a:p>
          <a:p>
            <a:r>
              <a:rPr lang="en-GB" sz="2400" smtClean="0"/>
              <a:t>Industry standard through application profiles</a:t>
            </a:r>
          </a:p>
          <a:p>
            <a:r>
              <a:rPr lang="en-GB" sz="2400" smtClean="0"/>
              <a:t>Primary drivers are simplicity, long battery life, networking capabilities, reliability, and cost</a:t>
            </a:r>
          </a:p>
          <a:p>
            <a:r>
              <a:rPr lang="en-GB" sz="2400" smtClean="0"/>
              <a:t>Alliance provides interoperability and certification testing</a:t>
            </a:r>
          </a:p>
          <a:p>
            <a:endParaRPr lang="en-GB" sz="2400" smtClean="0"/>
          </a:p>
        </p:txBody>
      </p:sp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History</a:t>
            </a:r>
          </a:p>
        </p:txBody>
      </p:sp>
      <p:sp>
        <p:nvSpPr>
          <p:cNvPr id="246787" name="AutoShape 3"/>
          <p:cNvSpPr>
            <a:spLocks noChangeArrowheads="1"/>
          </p:cNvSpPr>
          <p:nvPr/>
        </p:nvSpPr>
        <p:spPr bwMode="auto">
          <a:xfrm>
            <a:off x="228600" y="2438400"/>
            <a:ext cx="8686800" cy="609600"/>
          </a:xfrm>
          <a:prstGeom prst="rightArrow">
            <a:avLst>
              <a:gd name="adj1" fmla="val 59370"/>
              <a:gd name="adj2" fmla="val 48424"/>
            </a:avLst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sz="2400"/>
              <a:t>ZigBee</a:t>
            </a:r>
          </a:p>
        </p:txBody>
      </p:sp>
      <p:sp>
        <p:nvSpPr>
          <p:cNvPr id="246788" name="AutoShape 4"/>
          <p:cNvSpPr>
            <a:spLocks noChangeArrowheads="1"/>
          </p:cNvSpPr>
          <p:nvPr/>
        </p:nvSpPr>
        <p:spPr bwMode="auto">
          <a:xfrm>
            <a:off x="4724400" y="3886200"/>
            <a:ext cx="4114800" cy="609600"/>
          </a:xfrm>
          <a:prstGeom prst="rightArrow">
            <a:avLst>
              <a:gd name="adj1" fmla="val 68750"/>
              <a:gd name="adj2" fmla="val 40563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GB" sz="2400"/>
              <a:t>IEEE 802.15.4</a:t>
            </a:r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228600" y="57150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228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>
            <a:off x="1752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3276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4800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6324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>
            <a:off x="7848600" y="5715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09600" y="5715000"/>
            <a:ext cx="793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1998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2101850" y="5715000"/>
            <a:ext cx="793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1999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3625850" y="5715000"/>
            <a:ext cx="793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2000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149850" y="5715000"/>
            <a:ext cx="793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2001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6673850" y="5715000"/>
            <a:ext cx="7937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2002</a:t>
            </a:r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8229600" y="571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286000" y="1752600"/>
            <a:ext cx="1352550" cy="762000"/>
            <a:chOff x="1440" y="1104"/>
            <a:chExt cx="852" cy="480"/>
          </a:xfrm>
        </p:grpSpPr>
        <p:sp>
          <p:nvSpPr>
            <p:cNvPr id="37945" name="Text Box 19"/>
            <p:cNvSpPr txBox="1">
              <a:spLocks noChangeArrowheads="1"/>
            </p:cNvSpPr>
            <p:nvPr/>
          </p:nvSpPr>
          <p:spPr bwMode="auto">
            <a:xfrm>
              <a:off x="1440" y="1104"/>
              <a:ext cx="85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RSI/TRD</a:t>
              </a:r>
            </a:p>
          </p:txBody>
        </p:sp>
        <p:sp>
          <p:nvSpPr>
            <p:cNvPr id="37946" name="Line 20"/>
            <p:cNvSpPr>
              <a:spLocks noChangeShapeType="1"/>
            </p:cNvSpPr>
            <p:nvPr/>
          </p:nvSpPr>
          <p:spPr bwMode="auto">
            <a:xfrm>
              <a:off x="1872" y="134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505200" y="1371600"/>
            <a:ext cx="1370013" cy="1143000"/>
            <a:chOff x="2208" y="864"/>
            <a:chExt cx="863" cy="720"/>
          </a:xfrm>
        </p:grpSpPr>
        <p:sp>
          <p:nvSpPr>
            <p:cNvPr id="37943" name="Text Box 22"/>
            <p:cNvSpPr txBox="1">
              <a:spLocks noChangeArrowheads="1"/>
            </p:cNvSpPr>
            <p:nvPr/>
          </p:nvSpPr>
          <p:spPr bwMode="auto">
            <a:xfrm>
              <a:off x="2208" y="864"/>
              <a:ext cx="863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Proposals</a:t>
              </a:r>
            </a:p>
          </p:txBody>
        </p:sp>
        <p:sp>
          <p:nvSpPr>
            <p:cNvPr id="37944" name="Line 23"/>
            <p:cNvSpPr>
              <a:spLocks noChangeShapeType="1"/>
            </p:cNvSpPr>
            <p:nvPr/>
          </p:nvSpPr>
          <p:spPr bwMode="auto">
            <a:xfrm>
              <a:off x="2640" y="1152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" y="1752600"/>
            <a:ext cx="1681163" cy="762000"/>
            <a:chOff x="384" y="1104"/>
            <a:chExt cx="1059" cy="480"/>
          </a:xfrm>
        </p:grpSpPr>
        <p:sp>
          <p:nvSpPr>
            <p:cNvPr id="37941" name="Text Box 25"/>
            <p:cNvSpPr txBox="1">
              <a:spLocks noChangeArrowheads="1"/>
            </p:cNvSpPr>
            <p:nvPr/>
          </p:nvSpPr>
          <p:spPr bwMode="auto">
            <a:xfrm>
              <a:off x="384" y="1104"/>
              <a:ext cx="1059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Initial MRD</a:t>
              </a:r>
            </a:p>
          </p:txBody>
        </p:sp>
        <p:sp>
          <p:nvSpPr>
            <p:cNvPr id="37942" name="Line 26"/>
            <p:cNvSpPr>
              <a:spLocks noChangeShapeType="1"/>
            </p:cNvSpPr>
            <p:nvPr/>
          </p:nvSpPr>
          <p:spPr bwMode="auto">
            <a:xfrm>
              <a:off x="912" y="134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191000" y="1752600"/>
            <a:ext cx="717550" cy="762000"/>
            <a:chOff x="2640" y="1104"/>
            <a:chExt cx="452" cy="480"/>
          </a:xfrm>
        </p:grpSpPr>
        <p:sp>
          <p:nvSpPr>
            <p:cNvPr id="37939" name="Text Box 28"/>
            <p:cNvSpPr txBox="1">
              <a:spLocks noChangeArrowheads="1"/>
            </p:cNvSpPr>
            <p:nvPr/>
          </p:nvSpPr>
          <p:spPr bwMode="auto">
            <a:xfrm>
              <a:off x="2640" y="1104"/>
              <a:ext cx="45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v0.2</a:t>
              </a:r>
            </a:p>
          </p:txBody>
        </p:sp>
        <p:sp>
          <p:nvSpPr>
            <p:cNvPr id="37940" name="Line 29"/>
            <p:cNvSpPr>
              <a:spLocks noChangeShapeType="1"/>
            </p:cNvSpPr>
            <p:nvPr/>
          </p:nvSpPr>
          <p:spPr bwMode="auto">
            <a:xfrm>
              <a:off x="2880" y="134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46814" name="AutoShape 30"/>
          <p:cNvSpPr>
            <a:spLocks noChangeArrowheads="1"/>
          </p:cNvSpPr>
          <p:nvPr/>
        </p:nvSpPr>
        <p:spPr bwMode="auto">
          <a:xfrm>
            <a:off x="5257800" y="3048000"/>
            <a:ext cx="381000" cy="838200"/>
          </a:xfrm>
          <a:prstGeom prst="downArrow">
            <a:avLst>
              <a:gd name="adj1" fmla="val 50000"/>
              <a:gd name="adj2" fmla="val 55000"/>
            </a:avLst>
          </a:prstGeom>
          <a:solidFill>
            <a:srgbClr val="CC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4403725" y="4495800"/>
            <a:ext cx="777875" cy="762000"/>
            <a:chOff x="2774" y="2832"/>
            <a:chExt cx="490" cy="480"/>
          </a:xfrm>
        </p:grpSpPr>
        <p:sp>
          <p:nvSpPr>
            <p:cNvPr id="37937" name="Line 32"/>
            <p:cNvSpPr>
              <a:spLocks noChangeShapeType="1"/>
            </p:cNvSpPr>
            <p:nvPr/>
          </p:nvSpPr>
          <p:spPr bwMode="auto">
            <a:xfrm flipV="1">
              <a:off x="2966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38" name="Text Box 33"/>
            <p:cNvSpPr txBox="1">
              <a:spLocks noChangeArrowheads="1"/>
            </p:cNvSpPr>
            <p:nvPr/>
          </p:nvSpPr>
          <p:spPr bwMode="auto">
            <a:xfrm>
              <a:off x="2774" y="3024"/>
              <a:ext cx="49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PAR</a:t>
              </a: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4800600" y="1371600"/>
            <a:ext cx="1371600" cy="4191000"/>
            <a:chOff x="3024" y="864"/>
            <a:chExt cx="864" cy="2640"/>
          </a:xfrm>
        </p:grpSpPr>
        <p:grpSp>
          <p:nvGrpSpPr>
            <p:cNvPr id="8" name="Group 35"/>
            <p:cNvGrpSpPr>
              <a:grpSpLocks/>
            </p:cNvGrpSpPr>
            <p:nvPr/>
          </p:nvGrpSpPr>
          <p:grpSpPr bwMode="auto">
            <a:xfrm>
              <a:off x="3024" y="864"/>
              <a:ext cx="788" cy="720"/>
              <a:chOff x="3024" y="864"/>
              <a:chExt cx="788" cy="720"/>
            </a:xfrm>
          </p:grpSpPr>
          <p:sp>
            <p:nvSpPr>
              <p:cNvPr id="37935" name="Line 36"/>
              <p:cNvSpPr>
                <a:spLocks noChangeShapeType="1"/>
              </p:cNvSpPr>
              <p:nvPr/>
            </p:nvSpPr>
            <p:spPr bwMode="auto">
              <a:xfrm>
                <a:off x="3408" y="1344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7936" name="Text Box 37"/>
              <p:cNvSpPr txBox="1">
                <a:spLocks noChangeArrowheads="1"/>
              </p:cNvSpPr>
              <p:nvPr/>
            </p:nvSpPr>
            <p:spPr bwMode="auto">
              <a:xfrm>
                <a:off x="3024" y="864"/>
                <a:ext cx="788" cy="51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/>
                  <a:t>Proposal</a:t>
                </a:r>
              </a:p>
              <a:p>
                <a:r>
                  <a:rPr lang="en-GB" sz="2400" dirty="0"/>
                  <a:t>to IEEE</a:t>
                </a:r>
              </a:p>
            </p:txBody>
          </p:sp>
        </p:grp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3025" y="2832"/>
              <a:ext cx="863" cy="672"/>
              <a:chOff x="3025" y="2832"/>
              <a:chExt cx="863" cy="672"/>
            </a:xfrm>
          </p:grpSpPr>
          <p:sp>
            <p:nvSpPr>
              <p:cNvPr id="37931" name="Line 39"/>
              <p:cNvSpPr>
                <a:spLocks noChangeShapeType="1"/>
              </p:cNvSpPr>
              <p:nvPr/>
            </p:nvSpPr>
            <p:spPr bwMode="auto">
              <a:xfrm flipV="1">
                <a:off x="3264" y="2832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7932" name="Line 40"/>
              <p:cNvSpPr>
                <a:spLocks noChangeShapeType="1"/>
              </p:cNvSpPr>
              <p:nvPr/>
            </p:nvSpPr>
            <p:spPr bwMode="auto">
              <a:xfrm flipV="1">
                <a:off x="3408" y="2832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7933" name="Line 41"/>
              <p:cNvSpPr>
                <a:spLocks noChangeShapeType="1"/>
              </p:cNvSpPr>
              <p:nvPr/>
            </p:nvSpPr>
            <p:spPr bwMode="auto">
              <a:xfrm flipV="1">
                <a:off x="3552" y="2832"/>
                <a:ext cx="0" cy="43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37934" name="Text Box 42"/>
              <p:cNvSpPr txBox="1">
                <a:spLocks noChangeArrowheads="1"/>
              </p:cNvSpPr>
              <p:nvPr/>
            </p:nvSpPr>
            <p:spPr bwMode="auto">
              <a:xfrm>
                <a:off x="3025" y="3216"/>
                <a:ext cx="863" cy="2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/>
                  <a:t>Proposals</a:t>
                </a:r>
              </a:p>
            </p:txBody>
          </p:sp>
        </p:grpSp>
      </p:grpSp>
      <p:sp>
        <p:nvSpPr>
          <p:cNvPr id="37913" name="Line 44"/>
          <p:cNvSpPr>
            <a:spLocks noChangeShapeType="1"/>
          </p:cNvSpPr>
          <p:nvPr/>
        </p:nvSpPr>
        <p:spPr bwMode="auto">
          <a:xfrm flipV="1">
            <a:off x="8229600" y="44958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37914" name="Text Box 45"/>
          <p:cNvSpPr txBox="1">
            <a:spLocks noChangeArrowheads="1"/>
          </p:cNvSpPr>
          <p:nvPr/>
        </p:nvSpPr>
        <p:spPr bwMode="auto">
          <a:xfrm>
            <a:off x="7480300" y="5105400"/>
            <a:ext cx="16208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Completion</a:t>
            </a:r>
          </a:p>
        </p:txBody>
      </p:sp>
      <p:grpSp>
        <p:nvGrpSpPr>
          <p:cNvPr id="10" name="Group 46"/>
          <p:cNvGrpSpPr>
            <a:grpSpLocks/>
          </p:cNvGrpSpPr>
          <p:nvPr/>
        </p:nvGrpSpPr>
        <p:grpSpPr bwMode="auto">
          <a:xfrm>
            <a:off x="6248400" y="4495800"/>
            <a:ext cx="1600200" cy="762000"/>
            <a:chOff x="3936" y="2832"/>
            <a:chExt cx="1008" cy="480"/>
          </a:xfrm>
        </p:grpSpPr>
        <p:sp>
          <p:nvSpPr>
            <p:cNvPr id="37921" name="Line 47"/>
            <p:cNvSpPr>
              <a:spLocks noChangeShapeType="1"/>
            </p:cNvSpPr>
            <p:nvPr/>
          </p:nvSpPr>
          <p:spPr bwMode="auto">
            <a:xfrm flipV="1">
              <a:off x="3936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2" name="Text Box 48"/>
            <p:cNvSpPr txBox="1">
              <a:spLocks noChangeArrowheads="1"/>
            </p:cNvSpPr>
            <p:nvPr/>
          </p:nvSpPr>
          <p:spPr bwMode="auto">
            <a:xfrm>
              <a:off x="4071" y="3024"/>
              <a:ext cx="777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Reviews</a:t>
              </a:r>
            </a:p>
          </p:txBody>
        </p:sp>
        <p:sp>
          <p:nvSpPr>
            <p:cNvPr id="37923" name="Line 49"/>
            <p:cNvSpPr>
              <a:spLocks noChangeShapeType="1"/>
            </p:cNvSpPr>
            <p:nvPr/>
          </p:nvSpPr>
          <p:spPr bwMode="auto">
            <a:xfrm flipV="1">
              <a:off x="4272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4" name="Line 50"/>
            <p:cNvSpPr>
              <a:spLocks noChangeShapeType="1"/>
            </p:cNvSpPr>
            <p:nvPr/>
          </p:nvSpPr>
          <p:spPr bwMode="auto">
            <a:xfrm flipV="1">
              <a:off x="4464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5" name="Line 51"/>
            <p:cNvSpPr>
              <a:spLocks noChangeShapeType="1"/>
            </p:cNvSpPr>
            <p:nvPr/>
          </p:nvSpPr>
          <p:spPr bwMode="auto">
            <a:xfrm flipV="1">
              <a:off x="4608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6" name="Line 52"/>
            <p:cNvSpPr>
              <a:spLocks noChangeShapeType="1"/>
            </p:cNvSpPr>
            <p:nvPr/>
          </p:nvSpPr>
          <p:spPr bwMode="auto">
            <a:xfrm flipV="1">
              <a:off x="4704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7" name="Line 53"/>
            <p:cNvSpPr>
              <a:spLocks noChangeShapeType="1"/>
            </p:cNvSpPr>
            <p:nvPr/>
          </p:nvSpPr>
          <p:spPr bwMode="auto">
            <a:xfrm flipV="1">
              <a:off x="4944" y="283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8" name="Line 54"/>
            <p:cNvSpPr>
              <a:spLocks noChangeShapeType="1"/>
            </p:cNvSpPr>
            <p:nvPr/>
          </p:nvSpPr>
          <p:spPr bwMode="auto">
            <a:xfrm>
              <a:off x="3936" y="3072"/>
              <a:ext cx="1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6019800" y="1371600"/>
            <a:ext cx="2185988" cy="1143000"/>
            <a:chOff x="3792" y="864"/>
            <a:chExt cx="1377" cy="720"/>
          </a:xfrm>
        </p:grpSpPr>
        <p:sp>
          <p:nvSpPr>
            <p:cNvPr id="37919" name="Line 56"/>
            <p:cNvSpPr>
              <a:spLocks noChangeShapeType="1"/>
            </p:cNvSpPr>
            <p:nvPr/>
          </p:nvSpPr>
          <p:spPr bwMode="auto">
            <a:xfrm>
              <a:off x="4464" y="134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37920" name="Text Box 57"/>
            <p:cNvSpPr txBox="1">
              <a:spLocks noChangeArrowheads="1"/>
            </p:cNvSpPr>
            <p:nvPr/>
          </p:nvSpPr>
          <p:spPr bwMode="auto">
            <a:xfrm>
              <a:off x="3792" y="864"/>
              <a:ext cx="1377" cy="5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/>
                <a:t>ZigBee Alliance</a:t>
              </a:r>
            </a:p>
            <a:p>
              <a:r>
                <a:rPr lang="en-GB" sz="2400"/>
                <a:t>formed</a:t>
              </a:r>
            </a:p>
          </p:txBody>
        </p:sp>
      </p:grpSp>
      <p:sp>
        <p:nvSpPr>
          <p:cNvPr id="37917" name="Line 58"/>
          <p:cNvSpPr>
            <a:spLocks noChangeShapeType="1"/>
          </p:cNvSpPr>
          <p:nvPr/>
        </p:nvSpPr>
        <p:spPr bwMode="auto">
          <a:xfrm>
            <a:off x="8610600" y="571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1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6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6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6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6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7" grpId="0" animBg="1" autoUpdateAnimBg="0"/>
      <p:bldP spid="246788" grpId="0" animBg="1" autoUpdateAnimBg="0"/>
      <p:bldP spid="2468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Line 2"/>
          <p:cNvSpPr>
            <a:spLocks noChangeShapeType="1"/>
          </p:cNvSpPr>
          <p:nvPr/>
        </p:nvSpPr>
        <p:spPr bwMode="auto">
          <a:xfrm>
            <a:off x="1295400" y="4191000"/>
            <a:ext cx="6781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Wireless Market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 rot="-5400000">
            <a:off x="-549275" y="3870325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292929"/>
                </a:solidFill>
              </a:rPr>
              <a:t>SHORT  </a:t>
            </a:r>
            <a:r>
              <a:rPr lang="en-US" sz="1600">
                <a:solidFill>
                  <a:srgbClr val="292929"/>
                </a:solidFill>
              </a:rPr>
              <a:t>  &lt;    </a:t>
            </a:r>
            <a:r>
              <a:rPr lang="en-US" sz="1400" b="1">
                <a:solidFill>
                  <a:srgbClr val="292929"/>
                </a:solidFill>
              </a:rPr>
              <a:t>RANGE</a:t>
            </a:r>
            <a:r>
              <a:rPr lang="en-US" sz="1600">
                <a:solidFill>
                  <a:srgbClr val="292929"/>
                </a:solidFill>
              </a:rPr>
              <a:t>    &gt;    </a:t>
            </a:r>
            <a:r>
              <a:rPr lang="en-US">
                <a:solidFill>
                  <a:srgbClr val="292929"/>
                </a:solidFill>
              </a:rPr>
              <a:t>LONG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514600" y="5638800"/>
            <a:ext cx="3733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292929"/>
                </a:solidFill>
              </a:rPr>
              <a:t>LOW  </a:t>
            </a:r>
            <a:r>
              <a:rPr lang="en-US" sz="1600">
                <a:solidFill>
                  <a:srgbClr val="292929"/>
                </a:solidFill>
              </a:rPr>
              <a:t>  &lt;    </a:t>
            </a:r>
            <a:r>
              <a:rPr lang="en-US" sz="1400" b="1">
                <a:solidFill>
                  <a:srgbClr val="292929"/>
                </a:solidFill>
              </a:rPr>
              <a:t>DATA RATE</a:t>
            </a:r>
            <a:r>
              <a:rPr lang="en-US" sz="1600">
                <a:solidFill>
                  <a:srgbClr val="292929"/>
                </a:solidFill>
              </a:rPr>
              <a:t>    &gt;    </a:t>
            </a:r>
            <a:r>
              <a:rPr lang="en-US">
                <a:solidFill>
                  <a:srgbClr val="292929"/>
                </a:solidFill>
              </a:rPr>
              <a:t>HIGH</a:t>
            </a:r>
          </a:p>
        </p:txBody>
      </p:sp>
      <p:sp>
        <p:nvSpPr>
          <p:cNvPr id="38918" name="Line 6"/>
          <p:cNvSpPr>
            <a:spLocks noChangeShapeType="1"/>
          </p:cNvSpPr>
          <p:nvPr/>
        </p:nvSpPr>
        <p:spPr bwMode="auto">
          <a:xfrm>
            <a:off x="1295400" y="5562600"/>
            <a:ext cx="6781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7620000" y="47244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292929"/>
                </a:solidFill>
              </a:rPr>
              <a:t>PAN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7620000" y="3276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292929"/>
                </a:solidFill>
              </a:rPr>
              <a:t>LAN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95400" y="2362200"/>
            <a:ext cx="6324600" cy="3200400"/>
            <a:chOff x="1056" y="1488"/>
            <a:chExt cx="3552" cy="2256"/>
          </a:xfrm>
        </p:grpSpPr>
        <p:sp>
          <p:nvSpPr>
            <p:cNvPr id="38934" name="Line 10"/>
            <p:cNvSpPr>
              <a:spLocks noChangeShapeType="1"/>
            </p:cNvSpPr>
            <p:nvPr/>
          </p:nvSpPr>
          <p:spPr bwMode="auto">
            <a:xfrm flipV="1">
              <a:off x="2352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35" name="Line 11"/>
            <p:cNvSpPr>
              <a:spLocks noChangeShapeType="1"/>
            </p:cNvSpPr>
            <p:nvPr/>
          </p:nvSpPr>
          <p:spPr bwMode="auto">
            <a:xfrm flipV="1">
              <a:off x="2736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36" name="Line 12"/>
            <p:cNvSpPr>
              <a:spLocks noChangeShapeType="1"/>
            </p:cNvSpPr>
            <p:nvPr/>
          </p:nvSpPr>
          <p:spPr bwMode="auto">
            <a:xfrm flipV="1">
              <a:off x="3360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37" name="Line 13"/>
            <p:cNvSpPr>
              <a:spLocks noChangeShapeType="1"/>
            </p:cNvSpPr>
            <p:nvPr/>
          </p:nvSpPr>
          <p:spPr bwMode="auto">
            <a:xfrm flipV="1">
              <a:off x="3840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38" name="Line 14"/>
            <p:cNvSpPr>
              <a:spLocks noChangeShapeType="1"/>
            </p:cNvSpPr>
            <p:nvPr/>
          </p:nvSpPr>
          <p:spPr bwMode="auto">
            <a:xfrm flipV="1">
              <a:off x="1872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39" name="Line 15"/>
            <p:cNvSpPr>
              <a:spLocks noChangeShapeType="1"/>
            </p:cNvSpPr>
            <p:nvPr/>
          </p:nvSpPr>
          <p:spPr bwMode="auto">
            <a:xfrm flipV="1">
              <a:off x="1392" y="1536"/>
              <a:ext cx="0" cy="2208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40" name="Line 16"/>
            <p:cNvSpPr>
              <a:spLocks noChangeShapeType="1"/>
            </p:cNvSpPr>
            <p:nvPr/>
          </p:nvSpPr>
          <p:spPr bwMode="auto">
            <a:xfrm flipV="1">
              <a:off x="4608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8941" name="Line 17"/>
            <p:cNvSpPr>
              <a:spLocks noChangeShapeType="1"/>
            </p:cNvSpPr>
            <p:nvPr/>
          </p:nvSpPr>
          <p:spPr bwMode="auto">
            <a:xfrm flipV="1">
              <a:off x="1056" y="1488"/>
              <a:ext cx="0" cy="2256"/>
            </a:xfrm>
            <a:prstGeom prst="line">
              <a:avLst/>
            </a:prstGeom>
            <a:noFill/>
            <a:ln w="9525">
              <a:solidFill>
                <a:srgbClr val="EAEAEA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8922" name="Rectangle 18"/>
          <p:cNvSpPr>
            <a:spLocks noChangeArrowheads="1"/>
          </p:cNvSpPr>
          <p:nvPr/>
        </p:nvSpPr>
        <p:spPr bwMode="auto">
          <a:xfrm>
            <a:off x="1295400" y="2362200"/>
            <a:ext cx="598488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TEXT</a:t>
            </a:r>
          </a:p>
        </p:txBody>
      </p:sp>
      <p:sp>
        <p:nvSpPr>
          <p:cNvPr id="38923" name="Rectangle 19"/>
          <p:cNvSpPr>
            <a:spLocks noChangeArrowheads="1"/>
          </p:cNvSpPr>
          <p:nvPr/>
        </p:nvSpPr>
        <p:spPr bwMode="auto">
          <a:xfrm>
            <a:off x="1893888" y="2362200"/>
            <a:ext cx="854075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GRAPHICS</a:t>
            </a:r>
          </a:p>
        </p:txBody>
      </p:sp>
      <p:sp>
        <p:nvSpPr>
          <p:cNvPr id="38924" name="Rectangle 20"/>
          <p:cNvSpPr>
            <a:spLocks noChangeArrowheads="1"/>
          </p:cNvSpPr>
          <p:nvPr/>
        </p:nvSpPr>
        <p:spPr bwMode="auto">
          <a:xfrm>
            <a:off x="2747963" y="2362200"/>
            <a:ext cx="855662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INTERNET</a:t>
            </a:r>
          </a:p>
        </p:txBody>
      </p:sp>
      <p:sp>
        <p:nvSpPr>
          <p:cNvPr id="38925" name="Rectangle 21"/>
          <p:cNvSpPr>
            <a:spLocks noChangeArrowheads="1"/>
          </p:cNvSpPr>
          <p:nvPr/>
        </p:nvSpPr>
        <p:spPr bwMode="auto">
          <a:xfrm>
            <a:off x="3603625" y="2362200"/>
            <a:ext cx="682625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HI-FI </a:t>
            </a:r>
          </a:p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AUDIO</a:t>
            </a:r>
          </a:p>
        </p:txBody>
      </p:sp>
      <p:sp>
        <p:nvSpPr>
          <p:cNvPr id="38926" name="Rectangle 22"/>
          <p:cNvSpPr>
            <a:spLocks noChangeArrowheads="1"/>
          </p:cNvSpPr>
          <p:nvPr/>
        </p:nvSpPr>
        <p:spPr bwMode="auto">
          <a:xfrm>
            <a:off x="4286250" y="2362200"/>
            <a:ext cx="1111250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STREAMING</a:t>
            </a:r>
          </a:p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VIDEO</a:t>
            </a:r>
          </a:p>
        </p:txBody>
      </p:sp>
      <p:sp>
        <p:nvSpPr>
          <p:cNvPr id="38927" name="Rectangle 23"/>
          <p:cNvSpPr>
            <a:spLocks noChangeArrowheads="1"/>
          </p:cNvSpPr>
          <p:nvPr/>
        </p:nvSpPr>
        <p:spPr bwMode="auto">
          <a:xfrm>
            <a:off x="5397500" y="2362200"/>
            <a:ext cx="855663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DIGITAL</a:t>
            </a:r>
          </a:p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VIDEO</a:t>
            </a:r>
          </a:p>
        </p:txBody>
      </p:sp>
      <p:sp>
        <p:nvSpPr>
          <p:cNvPr id="38928" name="Rectangle 24"/>
          <p:cNvSpPr>
            <a:spLocks noChangeArrowheads="1"/>
          </p:cNvSpPr>
          <p:nvPr/>
        </p:nvSpPr>
        <p:spPr bwMode="auto">
          <a:xfrm>
            <a:off x="6253163" y="2362200"/>
            <a:ext cx="1366837" cy="762000"/>
          </a:xfrm>
          <a:prstGeom prst="rect">
            <a:avLst/>
          </a:prstGeom>
          <a:gradFill rotWithShape="0">
            <a:gsLst>
              <a:gs pos="0">
                <a:srgbClr val="4D4D4D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Ctr="1"/>
          <a:lstStyle/>
          <a:p>
            <a:pPr>
              <a:lnSpc>
                <a:spcPct val="95000"/>
              </a:lnSpc>
            </a:pPr>
            <a:r>
              <a:rPr lang="en-US">
                <a:solidFill>
                  <a:schemeClr val="bg1"/>
                </a:solidFill>
              </a:rPr>
              <a:t>MULTI-CHANNEL</a:t>
            </a:r>
          </a:p>
          <a:p>
            <a:pPr>
              <a:lnSpc>
                <a:spcPct val="95000"/>
              </a:lnSpc>
            </a:pPr>
            <a:r>
              <a:rPr lang="en-US">
                <a:solidFill>
                  <a:schemeClr val="tx2"/>
                </a:solidFill>
              </a:rPr>
              <a:t>VIDEO</a:t>
            </a:r>
          </a:p>
        </p:txBody>
      </p:sp>
      <p:sp>
        <p:nvSpPr>
          <p:cNvPr id="38929" name="AutoShape 25"/>
          <p:cNvSpPr>
            <a:spLocks noChangeArrowheads="1"/>
          </p:cNvSpPr>
          <p:nvPr/>
        </p:nvSpPr>
        <p:spPr bwMode="auto">
          <a:xfrm>
            <a:off x="2743200" y="4800600"/>
            <a:ext cx="2286000" cy="304800"/>
          </a:xfrm>
          <a:prstGeom prst="roundRect">
            <a:avLst>
              <a:gd name="adj" fmla="val 50000"/>
            </a:avLst>
          </a:prstGeom>
          <a:solidFill>
            <a:srgbClr val="6666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>
                <a:solidFill>
                  <a:schemeClr val="tx2"/>
                </a:solidFill>
              </a:rPr>
              <a:t>Bluetooth1</a:t>
            </a:r>
          </a:p>
        </p:txBody>
      </p:sp>
      <p:sp>
        <p:nvSpPr>
          <p:cNvPr id="38930" name="AutoShape 27"/>
          <p:cNvSpPr>
            <a:spLocks noChangeArrowheads="1"/>
          </p:cNvSpPr>
          <p:nvPr/>
        </p:nvSpPr>
        <p:spPr bwMode="auto">
          <a:xfrm>
            <a:off x="1295400" y="4648200"/>
            <a:ext cx="1676400" cy="304800"/>
          </a:xfrm>
          <a:prstGeom prst="roundRect">
            <a:avLst>
              <a:gd name="adj" fmla="val 50000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rgbClr val="292929"/>
                </a:solidFill>
              </a:rPr>
              <a:t>ZigBee</a:t>
            </a:r>
          </a:p>
        </p:txBody>
      </p:sp>
      <p:sp>
        <p:nvSpPr>
          <p:cNvPr id="38931" name="AutoShape 28"/>
          <p:cNvSpPr>
            <a:spLocks noChangeArrowheads="1"/>
          </p:cNvSpPr>
          <p:nvPr/>
        </p:nvSpPr>
        <p:spPr bwMode="auto">
          <a:xfrm>
            <a:off x="3886200" y="3352800"/>
            <a:ext cx="2743200" cy="304800"/>
          </a:xfrm>
          <a:prstGeom prst="roundRect">
            <a:avLst>
              <a:gd name="adj" fmla="val 50000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/>
              <a:t>802.11b</a:t>
            </a:r>
          </a:p>
        </p:txBody>
      </p:sp>
      <p:sp>
        <p:nvSpPr>
          <p:cNvPr id="38932" name="AutoShape 29"/>
          <p:cNvSpPr>
            <a:spLocks noChangeArrowheads="1"/>
          </p:cNvSpPr>
          <p:nvPr/>
        </p:nvSpPr>
        <p:spPr bwMode="auto">
          <a:xfrm>
            <a:off x="4876800" y="3733800"/>
            <a:ext cx="2819400" cy="304800"/>
          </a:xfrm>
          <a:prstGeom prst="roundRect">
            <a:avLst>
              <a:gd name="adj" fmla="val 50000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1600"/>
              <a:t>802.11a/HL2 &amp; 802.11g</a:t>
            </a:r>
          </a:p>
        </p:txBody>
      </p:sp>
      <p:sp>
        <p:nvSpPr>
          <p:cNvPr id="32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Applications</a:t>
            </a: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 flipV="1">
            <a:off x="6597650" y="5118100"/>
            <a:ext cx="0" cy="776288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2971800" y="3276600"/>
            <a:ext cx="32004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00"/>
                </a:solidFill>
              </a:rPr>
              <a:t>ZigBee</a:t>
            </a:r>
          </a:p>
          <a:p>
            <a:r>
              <a:rPr lang="en-US">
                <a:solidFill>
                  <a:srgbClr val="000000"/>
                </a:solidFill>
              </a:rPr>
              <a:t>LOW DATA-RATE </a:t>
            </a:r>
          </a:p>
          <a:p>
            <a:r>
              <a:rPr lang="en-US">
                <a:solidFill>
                  <a:srgbClr val="000000"/>
                </a:solidFill>
              </a:rPr>
              <a:t>RADIO DEVICES</a:t>
            </a: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4876800" y="4343400"/>
            <a:ext cx="1828800" cy="1828800"/>
          </a:xfrm>
          <a:prstGeom prst="ellipse">
            <a:avLst/>
          </a:prstGeom>
          <a:solidFill>
            <a:srgbClr val="FFCC00"/>
          </a:solidFill>
          <a:ln w="9525">
            <a:noFill/>
            <a:round/>
            <a:headEnd/>
            <a:tailEnd/>
          </a:ln>
        </p:spPr>
        <p:txBody>
          <a:bodyPr lIns="0" tIns="0" rIns="0" bIns="0" anchor="b" anchorCtr="1"/>
          <a:lstStyle/>
          <a:p>
            <a:r>
              <a:rPr lang="en-US" sz="1300" b="1">
                <a:solidFill>
                  <a:schemeClr val="bg1"/>
                </a:solidFill>
              </a:rPr>
              <a:t>HOME AUTOMATION</a:t>
            </a:r>
          </a:p>
        </p:txBody>
      </p:sp>
      <p:pic>
        <p:nvPicPr>
          <p:cNvPr id="39942" name="Picture 6" descr="light-blackonyellow"/>
          <p:cNvPicPr>
            <a:picLocks noChangeAspect="1" noChangeArrowheads="1"/>
          </p:cNvPicPr>
          <p:nvPr/>
        </p:nvPicPr>
        <p:blipFill>
          <a:blip r:embed="rId2"/>
          <a:srcRect r="3947" b="1224"/>
          <a:stretch>
            <a:fillRect/>
          </a:stretch>
        </p:blipFill>
        <p:spPr bwMode="auto">
          <a:xfrm>
            <a:off x="5597525" y="4630738"/>
            <a:ext cx="3873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5105400" y="1524000"/>
            <a:ext cx="1828800" cy="1828800"/>
          </a:xfrm>
          <a:prstGeom prst="ellipse">
            <a:avLst/>
          </a:prstGeom>
          <a:solidFill>
            <a:srgbClr val="CC66FF"/>
          </a:solidFill>
          <a:ln w="9525">
            <a:noFill/>
            <a:round/>
            <a:headEnd/>
            <a:tailEnd/>
          </a:ln>
        </p:spPr>
        <p:txBody>
          <a:bodyPr lIns="0" tIns="0" rIns="0" bIns="0" anchor="b" anchorCtr="1"/>
          <a:lstStyle/>
          <a:p>
            <a:r>
              <a:rPr lang="en-US" sz="1300" b="1">
                <a:solidFill>
                  <a:schemeClr val="bg1"/>
                </a:solidFill>
              </a:rPr>
              <a:t>CONSUMER ELECTRONICS</a:t>
            </a:r>
          </a:p>
        </p:txBody>
      </p:sp>
      <p:pic>
        <p:nvPicPr>
          <p:cNvPr id="39944" name="Picture 8" descr="tv-blackonpurpl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B480AE"/>
              </a:clrFrom>
              <a:clrTo>
                <a:srgbClr val="B480AE">
                  <a:alpha val="0"/>
                </a:srgbClr>
              </a:clrTo>
            </a:clrChange>
          </a:blip>
          <a:srcRect r="899" b="1782"/>
          <a:stretch>
            <a:fillRect/>
          </a:stretch>
        </p:blipFill>
        <p:spPr bwMode="auto">
          <a:xfrm>
            <a:off x="5494338" y="1771650"/>
            <a:ext cx="1050925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6791325" y="1752600"/>
            <a:ext cx="12192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45720"/>
          <a:lstStyle/>
          <a:p>
            <a:endParaRPr lang="en-US" sz="900">
              <a:solidFill>
                <a:srgbClr val="000000"/>
              </a:solidFill>
            </a:endParaRPr>
          </a:p>
          <a:p>
            <a:r>
              <a:rPr lang="en-US" sz="1600">
                <a:solidFill>
                  <a:srgbClr val="000000"/>
                </a:solidFill>
              </a:rPr>
              <a:t>TV</a:t>
            </a:r>
          </a:p>
          <a:p>
            <a:r>
              <a:rPr lang="en-US" sz="1600">
                <a:solidFill>
                  <a:srgbClr val="000000"/>
                </a:solidFill>
              </a:rPr>
              <a:t>VCR</a:t>
            </a:r>
          </a:p>
          <a:p>
            <a:r>
              <a:rPr lang="en-US" sz="1600">
                <a:solidFill>
                  <a:srgbClr val="000000"/>
                </a:solidFill>
              </a:rPr>
              <a:t>DVD/CD</a:t>
            </a:r>
          </a:p>
          <a:p>
            <a:r>
              <a:rPr lang="en-US" sz="1600">
                <a:solidFill>
                  <a:srgbClr val="000000"/>
                </a:solidFill>
              </a:rPr>
              <a:t>remote</a:t>
            </a:r>
          </a:p>
          <a:p>
            <a:endParaRPr lang="en-US" sz="900">
              <a:solidFill>
                <a:srgbClr val="FF0066"/>
              </a:solidFill>
            </a:endParaRP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6553200" y="4648200"/>
            <a:ext cx="12192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45720"/>
          <a:lstStyle/>
          <a:p>
            <a:endParaRPr lang="en-US" sz="1000">
              <a:solidFill>
                <a:srgbClr val="000000"/>
              </a:solidFill>
            </a:endParaRPr>
          </a:p>
          <a:p>
            <a:r>
              <a:rPr lang="en-US" sz="1600">
                <a:solidFill>
                  <a:srgbClr val="000000"/>
                </a:solidFill>
              </a:rPr>
              <a:t>security</a:t>
            </a:r>
          </a:p>
          <a:p>
            <a:r>
              <a:rPr lang="en-US" sz="1600">
                <a:solidFill>
                  <a:srgbClr val="000000"/>
                </a:solidFill>
              </a:rPr>
              <a:t>HVAC</a:t>
            </a:r>
          </a:p>
          <a:p>
            <a:r>
              <a:rPr lang="en-US" sz="1600">
                <a:solidFill>
                  <a:srgbClr val="000000"/>
                </a:solidFill>
              </a:rPr>
              <a:t>lighting</a:t>
            </a:r>
          </a:p>
          <a:p>
            <a:r>
              <a:rPr lang="en-US" sz="1600">
                <a:solidFill>
                  <a:srgbClr val="000000"/>
                </a:solidFill>
              </a:rPr>
              <a:t>closures</a:t>
            </a:r>
          </a:p>
          <a:p>
            <a:endParaRPr lang="en-US" sz="1000">
              <a:solidFill>
                <a:srgbClr val="FF0066"/>
              </a:solidFill>
            </a:endParaRPr>
          </a:p>
        </p:txBody>
      </p:sp>
      <p:sp>
        <p:nvSpPr>
          <p:cNvPr id="39947" name="Oval 11"/>
          <p:cNvSpPr>
            <a:spLocks noChangeArrowheads="1"/>
          </p:cNvSpPr>
          <p:nvPr/>
        </p:nvSpPr>
        <p:spPr bwMode="auto">
          <a:xfrm>
            <a:off x="6076950" y="3019425"/>
            <a:ext cx="1828800" cy="1828800"/>
          </a:xfrm>
          <a:prstGeom prst="ellipse">
            <a:avLst/>
          </a:prstGeom>
          <a:solidFill>
            <a:srgbClr val="CC3300"/>
          </a:solidFill>
          <a:ln w="9525">
            <a:noFill/>
            <a:round/>
            <a:headEnd/>
            <a:tailEnd/>
          </a:ln>
        </p:spPr>
        <p:txBody>
          <a:bodyPr lIns="0" tIns="0" rIns="0" bIns="0" anchor="b" anchorCtr="1"/>
          <a:lstStyle/>
          <a:p>
            <a:r>
              <a:rPr lang="en-US" sz="1300" b="1">
                <a:solidFill>
                  <a:schemeClr val="bg1"/>
                </a:solidFill>
              </a:rPr>
              <a:t>PC &amp; PERIPHERALS</a:t>
            </a:r>
          </a:p>
        </p:txBody>
      </p:sp>
      <p:pic>
        <p:nvPicPr>
          <p:cNvPr id="39948" name="Picture 12" descr="pc-blackworang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D771E"/>
              </a:clrFrom>
              <a:clrTo>
                <a:srgbClr val="FD771E">
                  <a:alpha val="0"/>
                </a:srgbClr>
              </a:clrTo>
            </a:clrChange>
          </a:blip>
          <a:srcRect r="3030"/>
          <a:stretch>
            <a:fillRect/>
          </a:stretch>
        </p:blipFill>
        <p:spPr bwMode="auto">
          <a:xfrm>
            <a:off x="6584950" y="3290888"/>
            <a:ext cx="812800" cy="61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9" name="Oval 13"/>
          <p:cNvSpPr>
            <a:spLocks noChangeArrowheads="1"/>
          </p:cNvSpPr>
          <p:nvPr/>
        </p:nvSpPr>
        <p:spPr bwMode="auto">
          <a:xfrm>
            <a:off x="2514600" y="4343400"/>
            <a:ext cx="1828800" cy="1828800"/>
          </a:xfrm>
          <a:prstGeom prst="ellipse">
            <a:avLst/>
          </a:prstGeom>
          <a:solidFill>
            <a:srgbClr val="99FF66"/>
          </a:solidFill>
          <a:ln w="9525">
            <a:noFill/>
            <a:round/>
            <a:headEnd/>
            <a:tailEnd/>
          </a:ln>
        </p:spPr>
        <p:txBody>
          <a:bodyPr wrap="none" lIns="0" tIns="0" rIns="0" bIns="0" anchor="b" anchorCtr="1"/>
          <a:lstStyle/>
          <a:p>
            <a:r>
              <a:rPr lang="en-US" sz="1300" b="1">
                <a:solidFill>
                  <a:schemeClr val="bg1"/>
                </a:solidFill>
              </a:rPr>
              <a:t>TOYS &amp; </a:t>
            </a:r>
          </a:p>
          <a:p>
            <a:r>
              <a:rPr lang="en-US" sz="1300" b="1">
                <a:solidFill>
                  <a:schemeClr val="bg1"/>
                </a:solidFill>
              </a:rPr>
              <a:t>GAMES</a:t>
            </a:r>
          </a:p>
        </p:txBody>
      </p:sp>
      <p:pic>
        <p:nvPicPr>
          <p:cNvPr id="39950" name="Picture 14" descr="gamepad-black-onorange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771D"/>
              </a:clrFrom>
              <a:clrTo>
                <a:srgbClr val="FE771D">
                  <a:alpha val="0"/>
                </a:srgbClr>
              </a:clrTo>
            </a:clrChange>
          </a:blip>
          <a:srcRect l="1843" t="1465" r="691" b="1831"/>
          <a:stretch>
            <a:fillRect/>
          </a:stretch>
        </p:blipFill>
        <p:spPr bwMode="auto">
          <a:xfrm>
            <a:off x="2994025" y="4670425"/>
            <a:ext cx="868363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1295400" y="4648200"/>
            <a:ext cx="1371600" cy="1219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algn="r"/>
            <a:endParaRPr lang="en-US">
              <a:solidFill>
                <a:srgbClr val="000000"/>
              </a:solidFill>
            </a:endParaRPr>
          </a:p>
          <a:p>
            <a:pPr algn="r"/>
            <a:r>
              <a:rPr lang="en-US" sz="1600">
                <a:solidFill>
                  <a:srgbClr val="000000"/>
                </a:solidFill>
              </a:rPr>
              <a:t>consoles</a:t>
            </a:r>
            <a:br>
              <a:rPr lang="en-US" sz="1600">
                <a:solidFill>
                  <a:srgbClr val="000000"/>
                </a:solidFill>
              </a:rPr>
            </a:br>
            <a:r>
              <a:rPr lang="en-US" sz="1600">
                <a:solidFill>
                  <a:srgbClr val="000000"/>
                </a:solidFill>
              </a:rPr>
              <a:t>portables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educational</a:t>
            </a:r>
          </a:p>
          <a:p>
            <a:pPr algn="r"/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39952" name="Oval 16"/>
          <p:cNvSpPr>
            <a:spLocks noChangeArrowheads="1"/>
          </p:cNvSpPr>
          <p:nvPr/>
        </p:nvSpPr>
        <p:spPr bwMode="auto">
          <a:xfrm>
            <a:off x="1295400" y="3048000"/>
            <a:ext cx="1828800" cy="1828800"/>
          </a:xfrm>
          <a:prstGeom prst="ellipse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</p:spPr>
        <p:txBody>
          <a:bodyPr lIns="0" tIns="0" rIns="0" bIns="0" anchor="b" anchorCtr="1"/>
          <a:lstStyle/>
          <a:p>
            <a:r>
              <a:rPr lang="en-US" sz="1300" b="1">
                <a:solidFill>
                  <a:schemeClr val="bg1"/>
                </a:solidFill>
              </a:rPr>
              <a:t>PERSONAL HEALTH CARE</a:t>
            </a:r>
          </a:p>
        </p:txBody>
      </p:sp>
      <p:pic>
        <p:nvPicPr>
          <p:cNvPr id="39953" name="Picture 17" descr="man-blackonblue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727EE0"/>
              </a:clrFrom>
              <a:clrTo>
                <a:srgbClr val="727EE0">
                  <a:alpha val="0"/>
                </a:srgbClr>
              </a:clrTo>
            </a:clrChange>
          </a:blip>
          <a:srcRect r="2426" b="1704"/>
          <a:stretch>
            <a:fillRect/>
          </a:stretch>
        </p:blipFill>
        <p:spPr bwMode="auto">
          <a:xfrm>
            <a:off x="1922463" y="3200400"/>
            <a:ext cx="5746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209800" y="1524000"/>
            <a:ext cx="1828800" cy="1828800"/>
            <a:chOff x="1392" y="1200"/>
            <a:chExt cx="1152" cy="1152"/>
          </a:xfrm>
        </p:grpSpPr>
        <p:sp>
          <p:nvSpPr>
            <p:cNvPr id="39959" name="Oval 19"/>
            <p:cNvSpPr>
              <a:spLocks noChangeArrowheads="1"/>
            </p:cNvSpPr>
            <p:nvPr/>
          </p:nvSpPr>
          <p:spPr bwMode="auto">
            <a:xfrm>
              <a:off x="1392" y="1200"/>
              <a:ext cx="1152" cy="1152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 anchor="b" anchorCtr="1"/>
            <a:lstStyle/>
            <a:p>
              <a:r>
                <a:rPr lang="en-US" sz="1300" b="1">
                  <a:solidFill>
                    <a:schemeClr val="bg1"/>
                  </a:solidFill>
                </a:rPr>
                <a:t>INDUSTRIAL &amp; COMMERCIAL</a:t>
              </a:r>
            </a:p>
          </p:txBody>
        </p:sp>
        <p:pic>
          <p:nvPicPr>
            <p:cNvPr id="39960" name="Picture 20" descr="work-blackongreen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C2D50A"/>
                </a:clrFrom>
                <a:clrTo>
                  <a:srgbClr val="C2D50A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59" y="1379"/>
              <a:ext cx="418" cy="410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9955" name="Text Box 21"/>
          <p:cNvSpPr txBox="1">
            <a:spLocks noChangeArrowheads="1"/>
          </p:cNvSpPr>
          <p:nvPr/>
        </p:nvSpPr>
        <p:spPr bwMode="auto">
          <a:xfrm>
            <a:off x="1143000" y="1731963"/>
            <a:ext cx="1219200" cy="12684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Ins="45720">
            <a:spAutoFit/>
          </a:bodyPr>
          <a:lstStyle/>
          <a:p>
            <a:pPr algn="r"/>
            <a:endParaRPr lang="en-US" sz="700">
              <a:solidFill>
                <a:srgbClr val="000000"/>
              </a:solidFill>
            </a:endParaRPr>
          </a:p>
          <a:p>
            <a:pPr algn="r"/>
            <a:r>
              <a:rPr lang="en-US" sz="1600">
                <a:solidFill>
                  <a:srgbClr val="000000"/>
                </a:solidFill>
              </a:rPr>
              <a:t>monitors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sensors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automation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control</a:t>
            </a:r>
          </a:p>
          <a:p>
            <a:pPr algn="r"/>
            <a:endParaRPr lang="en-US" sz="600">
              <a:solidFill>
                <a:srgbClr val="000000"/>
              </a:solidFill>
            </a:endParaRPr>
          </a:p>
        </p:txBody>
      </p:sp>
      <p:sp>
        <p:nvSpPr>
          <p:cNvPr id="39956" name="Text Box 22"/>
          <p:cNvSpPr txBox="1">
            <a:spLocks noChangeArrowheads="1"/>
          </p:cNvSpPr>
          <p:nvPr/>
        </p:nvSpPr>
        <p:spPr bwMode="auto">
          <a:xfrm>
            <a:off x="7696200" y="3352800"/>
            <a:ext cx="12192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45720"/>
          <a:lstStyle/>
          <a:p>
            <a:endParaRPr lang="en-US" sz="1600">
              <a:solidFill>
                <a:srgbClr val="000000"/>
              </a:solidFill>
            </a:endParaRPr>
          </a:p>
          <a:p>
            <a:r>
              <a:rPr lang="en-US" sz="1600">
                <a:solidFill>
                  <a:srgbClr val="000000"/>
                </a:solidFill>
              </a:rPr>
              <a:t>mouse</a:t>
            </a:r>
          </a:p>
          <a:p>
            <a:r>
              <a:rPr lang="en-US" sz="1600">
                <a:solidFill>
                  <a:srgbClr val="000000"/>
                </a:solidFill>
              </a:rPr>
              <a:t>keyboard</a:t>
            </a:r>
          </a:p>
          <a:p>
            <a:r>
              <a:rPr lang="en-US" sz="1600">
                <a:solidFill>
                  <a:srgbClr val="000000"/>
                </a:solidFill>
              </a:rPr>
              <a:t>joystick</a:t>
            </a:r>
          </a:p>
        </p:txBody>
      </p:sp>
      <p:sp>
        <p:nvSpPr>
          <p:cNvPr id="39957" name="Text Box 23"/>
          <p:cNvSpPr txBox="1">
            <a:spLocks noChangeArrowheads="1"/>
          </p:cNvSpPr>
          <p:nvPr/>
        </p:nvSpPr>
        <p:spPr bwMode="auto">
          <a:xfrm>
            <a:off x="152400" y="3276600"/>
            <a:ext cx="1295400" cy="1314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rIns="45720">
            <a:spAutoFit/>
          </a:bodyPr>
          <a:lstStyle/>
          <a:p>
            <a:pPr algn="r"/>
            <a:endParaRPr lang="en-US" sz="1600">
              <a:solidFill>
                <a:srgbClr val="000000"/>
              </a:solidFill>
            </a:endParaRPr>
          </a:p>
          <a:p>
            <a:pPr algn="r"/>
            <a:r>
              <a:rPr lang="en-US" sz="1600">
                <a:solidFill>
                  <a:srgbClr val="000000"/>
                </a:solidFill>
              </a:rPr>
              <a:t>monitors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diagnostics</a:t>
            </a:r>
          </a:p>
          <a:p>
            <a:pPr algn="r"/>
            <a:r>
              <a:rPr lang="en-US" sz="1600">
                <a:solidFill>
                  <a:srgbClr val="000000"/>
                </a:solidFill>
              </a:rPr>
              <a:t>sensors</a:t>
            </a:r>
          </a:p>
          <a:p>
            <a:pPr algn="r"/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2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/>
          <a:lstStyle/>
          <a:p>
            <a:r>
              <a:rPr lang="en-GB" smtClean="0"/>
              <a:t>Market Requirements (1)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8305800" cy="4419600"/>
          </a:xfrm>
        </p:spPr>
        <p:txBody>
          <a:bodyPr/>
          <a:lstStyle/>
          <a:p>
            <a:r>
              <a:rPr lang="en-GB" sz="2800" smtClean="0"/>
              <a:t>Global, license free ISM band operation</a:t>
            </a:r>
          </a:p>
          <a:p>
            <a:r>
              <a:rPr lang="en-GB" sz="2800" smtClean="0"/>
              <a:t>Unrestricted geographic use</a:t>
            </a:r>
          </a:p>
          <a:p>
            <a:r>
              <a:rPr lang="en-GB" sz="2800" smtClean="0"/>
              <a:t>RF penetration through walls &amp; ceilings</a:t>
            </a:r>
          </a:p>
          <a:p>
            <a:r>
              <a:rPr lang="en-GB" sz="2800" smtClean="0"/>
              <a:t>Automatic/semi-automatic installation</a:t>
            </a:r>
          </a:p>
          <a:p>
            <a:r>
              <a:rPr lang="en-GB" sz="2800" smtClean="0"/>
              <a:t>Ability to add or remove devices</a:t>
            </a:r>
          </a:p>
          <a:p>
            <a:r>
              <a:rPr lang="en-GB" sz="2800" smtClean="0"/>
              <a:t>Cost advantageous</a:t>
            </a:r>
          </a:p>
          <a:p>
            <a:endParaRPr lang="en-GB" sz="2800" smtClean="0"/>
          </a:p>
        </p:txBody>
      </p:sp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</p:spPr>
        <p:txBody>
          <a:bodyPr/>
          <a:lstStyle/>
          <a:p>
            <a:r>
              <a:rPr lang="en-GB" smtClean="0"/>
              <a:t>Market Requirements (2)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8153400" cy="4419600"/>
          </a:xfrm>
        </p:spPr>
        <p:txBody>
          <a:bodyPr/>
          <a:lstStyle/>
          <a:p>
            <a:r>
              <a:rPr lang="en-GB" sz="2800" smtClean="0"/>
              <a:t>10k-115.2kbps data throughput</a:t>
            </a:r>
          </a:p>
          <a:p>
            <a:r>
              <a:rPr lang="en-GB" sz="2800" smtClean="0"/>
              <a:t>10-75m coverage range</a:t>
            </a:r>
          </a:p>
          <a:p>
            <a:r>
              <a:rPr lang="en-GB" sz="2800" smtClean="0"/>
              <a:t>Up to 65k slave nodes per network</a:t>
            </a:r>
          </a:p>
          <a:p>
            <a:r>
              <a:rPr lang="en-GB" sz="2800" smtClean="0"/>
              <a:t>Up to 100 co-located networks</a:t>
            </a:r>
          </a:p>
          <a:p>
            <a:r>
              <a:rPr lang="en-GB" sz="2800" smtClean="0"/>
              <a:t>Up to 2 years of battery life on standard Alkaline batteries</a:t>
            </a:r>
          </a:p>
          <a:p>
            <a:endParaRPr lang="en-GB" sz="2800" u="sng" smtClean="0"/>
          </a:p>
        </p:txBody>
      </p:sp>
      <p:sp>
        <p:nvSpPr>
          <p:cNvPr id="7" name="Footer Placeholder 5"/>
          <p:cNvSpPr txBox="1">
            <a:spLocks noChangeArrowheads="1"/>
          </p:cNvSpPr>
          <p:nvPr/>
        </p:nvSpPr>
        <p:spPr>
          <a:xfrm>
            <a:off x="5948363" y="6508750"/>
            <a:ext cx="2895600" cy="231775"/>
          </a:xfrm>
          <a:prstGeom prst="rect">
            <a:avLst/>
          </a:prstGeom>
        </p:spPr>
        <p:txBody>
          <a:bodyPr/>
          <a:lstStyle>
            <a:lvl1pPr algn="r">
              <a:defRPr sz="1000" b="1" i="1">
                <a:solidFill>
                  <a:schemeClr val="accent2"/>
                </a:solidFill>
              </a:defRPr>
            </a:lvl1pPr>
          </a:lstStyle>
          <a:p>
            <a:pPr marL="342900" indent="-342900">
              <a:spcBef>
                <a:spcPct val="20000"/>
              </a:spcBef>
              <a:buSzPct val="80000"/>
              <a:buFont typeface="Wingdings" pitchFamily="2" charset="2"/>
              <a:buNone/>
              <a:defRPr/>
            </a:pPr>
            <a:r>
              <a:rPr lang="el-GR" kern="0" dirty="0" smtClean="0">
                <a:latin typeface="+mn-lt"/>
              </a:rPr>
              <a:t>Δρ. Γεώργιος Δημητρακόπουλος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1199</TotalTime>
  <Words>587</Words>
  <Application>Microsoft Office PowerPoint</Application>
  <PresentationFormat>On-screen Show (4:3)</PresentationFormat>
  <Paragraphs>207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Aspect</vt:lpstr>
      <vt:lpstr>Slide 1</vt:lpstr>
      <vt:lpstr>Mission Statement</vt:lpstr>
      <vt:lpstr>Development of the Standard</vt:lpstr>
      <vt:lpstr>The ZigBee Alliance Solution</vt:lpstr>
      <vt:lpstr>History</vt:lpstr>
      <vt:lpstr>The Wireless Market</vt:lpstr>
      <vt:lpstr>Applications</vt:lpstr>
      <vt:lpstr>Market Requirements (1)</vt:lpstr>
      <vt:lpstr>Market Requirements (2)</vt:lpstr>
      <vt:lpstr>Frequencies and Data Rates</vt:lpstr>
      <vt:lpstr>Stack Reference Model</vt:lpstr>
      <vt:lpstr>Protocol Stack Features</vt:lpstr>
      <vt:lpstr>Topology Models</vt:lpstr>
      <vt:lpstr>IEEE 802.15.4 MAC Overview</vt:lpstr>
      <vt:lpstr>More Information</vt:lpstr>
      <vt:lpstr>Slide 16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george23</dc:creator>
  <cp:lastModifiedBy>george23</cp:lastModifiedBy>
  <cp:revision>2</cp:revision>
  <dcterms:created xsi:type="dcterms:W3CDTF">2013-05-27T12:50:56Z</dcterms:created>
  <dcterms:modified xsi:type="dcterms:W3CDTF">2013-05-28T08:50:14Z</dcterms:modified>
</cp:coreProperties>
</file>