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4" r:id="rId3"/>
    <p:sldId id="308" r:id="rId4"/>
    <p:sldId id="309" r:id="rId5"/>
    <p:sldId id="305" r:id="rId6"/>
    <p:sldId id="310" r:id="rId7"/>
    <p:sldId id="307" r:id="rId8"/>
    <p:sldId id="302" r:id="rId9"/>
    <p:sldId id="318" r:id="rId10"/>
    <p:sldId id="319" r:id="rId11"/>
    <p:sldId id="320" r:id="rId12"/>
    <p:sldId id="321" r:id="rId13"/>
    <p:sldId id="314"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A0633-4651-47F1-95AA-AEBD221BD51A}" v="167" dt="2025-02-12T23:13:07.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1" autoAdjust="0"/>
  </p:normalViewPr>
  <p:slideViewPr>
    <p:cSldViewPr snapToGrid="0">
      <p:cViewPr varScale="1">
        <p:scale>
          <a:sx n="79" d="100"/>
          <a:sy n="79" d="100"/>
        </p:scale>
        <p:origin x="821"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703FA-9457-4615-90FA-4437373F9F21}" type="datetimeFigureOut">
              <a:rPr lang="el-GR" smtClean="0"/>
              <a:t>4/11/2025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7E1AC-1CCB-47C0-9D67-66ACA9EB1822}" type="slidenum">
              <a:rPr lang="el-GR" smtClean="0"/>
              <a:t>‹#›</a:t>
            </a:fld>
            <a:endParaRPr lang="el-GR"/>
          </a:p>
        </p:txBody>
      </p:sp>
    </p:spTree>
    <p:extLst>
      <p:ext uri="{BB962C8B-B14F-4D97-AF65-F5344CB8AC3E}">
        <p14:creationId xmlns:p14="http://schemas.microsoft.com/office/powerpoint/2010/main" val="17157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A2A8E7-7080-3850-C1E0-B2FBBA68E04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9B22FC9-31E6-A91E-D919-30036B691A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2D3F703-AB03-5584-FA55-94FF55079E7B}"/>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5" name="Θέση υποσέλιδου 4">
            <a:extLst>
              <a:ext uri="{FF2B5EF4-FFF2-40B4-BE49-F238E27FC236}">
                <a16:creationId xmlns:a16="http://schemas.microsoft.com/office/drawing/2014/main" id="{882CFFAD-6372-4399-7BA5-A2CB7AE3D86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544975-398F-C2D5-8AAE-261382CE8BC0}"/>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196247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F7FB35-7ABD-B666-34DA-FD405D1926E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A19F8EA-FB91-76EC-82CA-0BAE421EBC0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B82A10C-985C-C9AF-6C76-AFF58A1A4F23}"/>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5" name="Θέση υποσέλιδου 4">
            <a:extLst>
              <a:ext uri="{FF2B5EF4-FFF2-40B4-BE49-F238E27FC236}">
                <a16:creationId xmlns:a16="http://schemas.microsoft.com/office/drawing/2014/main" id="{B20ECFEC-9E62-B996-2800-69F73EB2554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F23B34F-9399-AC38-A5DD-15B73A77E265}"/>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174699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D40D1F2-4832-77B6-B41F-071126AE2DF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91335A4-EE8B-E848-0E11-5E42676C3D7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DE89B19-5354-503A-C617-5EFEBF81BF3F}"/>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5" name="Θέση υποσέλιδου 4">
            <a:extLst>
              <a:ext uri="{FF2B5EF4-FFF2-40B4-BE49-F238E27FC236}">
                <a16:creationId xmlns:a16="http://schemas.microsoft.com/office/drawing/2014/main" id="{BBE0AEDE-6CA2-335F-983A-5E2C0164E6D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BA9BCB-5C94-570B-E835-69DBF2D153C5}"/>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19456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B5C7A8-FF0D-8FC6-E3A3-B8E76799827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BBC0940-1187-7064-789B-9E7332C18AE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94DD6AD-4866-10F7-788E-FEE904D9C83A}"/>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5" name="Θέση υποσέλιδου 4">
            <a:extLst>
              <a:ext uri="{FF2B5EF4-FFF2-40B4-BE49-F238E27FC236}">
                <a16:creationId xmlns:a16="http://schemas.microsoft.com/office/drawing/2014/main" id="{DD989486-4DBE-CBD4-3BD9-42371486B12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A7C32B-7F31-6699-876E-6F7B4E4DDA89}"/>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17553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8A9868-8B06-6784-A998-DC209BECA83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1196B1D-7775-00D4-3B1B-4D0F2B73B4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5F22F15-CE12-84EB-9049-6BD4E9EE96AD}"/>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5" name="Θέση υποσέλιδου 4">
            <a:extLst>
              <a:ext uri="{FF2B5EF4-FFF2-40B4-BE49-F238E27FC236}">
                <a16:creationId xmlns:a16="http://schemas.microsoft.com/office/drawing/2014/main" id="{14C554EA-67D5-FBD8-9DBF-A45411A49CC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E0AD5F-4F67-D74B-6847-F62F350A5E14}"/>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336693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A21714-897D-7A2C-16CD-07D86FCB963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CBE3113-0B79-43CD-F9DA-7EB6E5E5796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F203A77-A980-CB07-AABE-AC2E728900F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E61D7D2-77ED-0055-E04E-03C4F2651B3E}"/>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6" name="Θέση υποσέλιδου 5">
            <a:extLst>
              <a:ext uri="{FF2B5EF4-FFF2-40B4-BE49-F238E27FC236}">
                <a16:creationId xmlns:a16="http://schemas.microsoft.com/office/drawing/2014/main" id="{21867AE0-7A42-2455-54B1-AFA0DF52E6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C5C768-1EFC-9FB9-8428-8A36FACF99E3}"/>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16401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C998E5-F509-F582-5907-5D5898C14B5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0098AE2-6E63-AFFB-9A95-218D75EE3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FBC2BF5-7448-EF4D-6E13-14BE6D5064B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21C9AF8-98F6-6DD3-BD67-51E498EEC5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A990B08-86A1-2529-BB3B-A4100527484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AD1AFD2-CB62-348C-A57D-FF1FEAA19FF3}"/>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8" name="Θέση υποσέλιδου 7">
            <a:extLst>
              <a:ext uri="{FF2B5EF4-FFF2-40B4-BE49-F238E27FC236}">
                <a16:creationId xmlns:a16="http://schemas.microsoft.com/office/drawing/2014/main" id="{5F6F1F85-42F3-C9A8-89C6-2F836A39704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12053EA-9F77-A1CA-F466-8E75304FD4F5}"/>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338942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82CC89-3898-FCBA-BE50-FC11EEA81E9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981BD2A-7C43-6BC6-F3F3-4BDE459E6606}"/>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4" name="Θέση υποσέλιδου 3">
            <a:extLst>
              <a:ext uri="{FF2B5EF4-FFF2-40B4-BE49-F238E27FC236}">
                <a16:creationId xmlns:a16="http://schemas.microsoft.com/office/drawing/2014/main" id="{A5105930-3548-D0AB-575C-3FFB70D9E38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6FEFDA3-4972-A602-CCF7-0824EB4BD993}"/>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35327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C683FA8-C006-A554-9600-406C786F08F1}"/>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3" name="Θέση υποσέλιδου 2">
            <a:extLst>
              <a:ext uri="{FF2B5EF4-FFF2-40B4-BE49-F238E27FC236}">
                <a16:creationId xmlns:a16="http://schemas.microsoft.com/office/drawing/2014/main" id="{13F74E8E-F141-2574-59E9-6EACA6201CC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E1883A5-7392-8FC0-F517-31192FB48C15}"/>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48207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CC5FDE-A379-9CDA-8283-399DE3BA6CD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4C9E79D-60E3-321C-C979-5A4F9CB71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04C18E6-D1EC-A42C-0404-9F61D42ED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4CFC9F9-7504-4A7D-3FE1-BF2A4230DF53}"/>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6" name="Θέση υποσέλιδου 5">
            <a:extLst>
              <a:ext uri="{FF2B5EF4-FFF2-40B4-BE49-F238E27FC236}">
                <a16:creationId xmlns:a16="http://schemas.microsoft.com/office/drawing/2014/main" id="{3574D1B6-432F-6BA0-889D-5405076867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1C80D09-8717-69FE-751C-BED22A1248F2}"/>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93017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65E19-193A-195B-53B5-D22C1E381AC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5A6AC69-C865-E2D5-08BE-2E466A647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1CFB9BE-1F65-63B3-5032-4B4129A04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2D56F15-2374-8C4B-654E-2898F88B871E}"/>
              </a:ext>
            </a:extLst>
          </p:cNvPr>
          <p:cNvSpPr>
            <a:spLocks noGrp="1"/>
          </p:cNvSpPr>
          <p:nvPr>
            <p:ph type="dt" sz="half" idx="10"/>
          </p:nvPr>
        </p:nvSpPr>
        <p:spPr/>
        <p:txBody>
          <a:bodyPr/>
          <a:lstStyle/>
          <a:p>
            <a:fld id="{06122CD2-3B52-4E08-9B0C-2AFCC04F8D67}" type="datetimeFigureOut">
              <a:rPr lang="el-GR" smtClean="0"/>
              <a:t>4/11/2025</a:t>
            </a:fld>
            <a:endParaRPr lang="el-GR"/>
          </a:p>
        </p:txBody>
      </p:sp>
      <p:sp>
        <p:nvSpPr>
          <p:cNvPr id="6" name="Θέση υποσέλιδου 5">
            <a:extLst>
              <a:ext uri="{FF2B5EF4-FFF2-40B4-BE49-F238E27FC236}">
                <a16:creationId xmlns:a16="http://schemas.microsoft.com/office/drawing/2014/main" id="{0D6295C7-6AF7-B282-CD9C-64873E1AEB6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423B371-0372-0261-01E2-78A43D143C41}"/>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07124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D82A3C7-2386-E90D-988D-A3825E573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90E1BA0-9552-A02D-B463-8923BBE85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2F5355D-50B2-78B7-D2E4-6C2460296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122CD2-3B52-4E08-9B0C-2AFCC04F8D67}" type="datetimeFigureOut">
              <a:rPr lang="el-GR" smtClean="0"/>
              <a:t>4/11/2025</a:t>
            </a:fld>
            <a:endParaRPr lang="el-GR"/>
          </a:p>
        </p:txBody>
      </p:sp>
      <p:sp>
        <p:nvSpPr>
          <p:cNvPr id="5" name="Θέση υποσέλιδου 4">
            <a:extLst>
              <a:ext uri="{FF2B5EF4-FFF2-40B4-BE49-F238E27FC236}">
                <a16:creationId xmlns:a16="http://schemas.microsoft.com/office/drawing/2014/main" id="{85B6D176-7616-E275-0109-8DDF243DF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A24AED0-ECFF-A174-CB79-DADC3CB2A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1131F0-3665-45FB-A3B9-1F9CFB114F9F}" type="slidenum">
              <a:rPr lang="el-GR" smtClean="0"/>
              <a:t>‹#›</a:t>
            </a:fld>
            <a:endParaRPr lang="el-GR"/>
          </a:p>
        </p:txBody>
      </p:sp>
    </p:spTree>
    <p:extLst>
      <p:ext uri="{BB962C8B-B14F-4D97-AF65-F5344CB8AC3E}">
        <p14:creationId xmlns:p14="http://schemas.microsoft.com/office/powerpoint/2010/main" val="119969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vbokolas@xeniospolis.gr"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igi.gov.gr/i-europi-sxediazei-to-mellon-tis-tn-me-to-sxedio-ai-continent/"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ec.europa.eu/commission/presscorner/detail/en/ip_25_1013"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5NBoXhI2fw"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trics.ekt.gr/publications/645" TargetMode="External"/><Relationship Id="rId2" Type="http://schemas.openxmlformats.org/officeDocument/2006/relationships/hyperlink" Target="https://metrics.ekt.gr/publications/69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Τίτλος 1">
            <a:extLst>
              <a:ext uri="{FF2B5EF4-FFF2-40B4-BE49-F238E27FC236}">
                <a16:creationId xmlns:a16="http://schemas.microsoft.com/office/drawing/2014/main" id="{06DE7E9E-E29F-2A0F-4C85-BEEE7D0EA8CF}"/>
              </a:ext>
            </a:extLst>
          </p:cNvPr>
          <p:cNvSpPr txBox="1">
            <a:spLocks/>
          </p:cNvSpPr>
          <p:nvPr/>
        </p:nvSpPr>
        <p:spPr>
          <a:xfrm>
            <a:off x="0" y="4017075"/>
            <a:ext cx="11838561" cy="2227634"/>
          </a:xfrm>
          <a:prstGeom prst="rect">
            <a:avLst/>
          </a:prstGeom>
          <a:ln>
            <a:noFill/>
          </a:ln>
        </p:spPr>
        <p:style>
          <a:lnRef idx="1">
            <a:schemeClr val="accent2"/>
          </a:lnRef>
          <a:fillRef idx="1001">
            <a:schemeClr val="lt1"/>
          </a:fillRef>
          <a:effectRef idx="1">
            <a:schemeClr val="accent2"/>
          </a:effectRef>
          <a:fontRef idx="minor">
            <a:schemeClr val="dk1"/>
          </a:fontRef>
        </p:style>
        <p:txBody>
          <a:bodyPr vert="horz" lIns="91440" tIns="45720" rIns="91440" bIns="45720" rtlCol="0" anchor="b">
            <a:noAutofit/>
            <a:scene3d>
              <a:camera prst="orthographicFront"/>
              <a:lightRig rig="soft" dir="t"/>
            </a:scene3d>
            <a:sp3d prstMaterial="softEdge">
              <a:bevelT w="25400" h="25400"/>
            </a:sp3d>
          </a:bodyPr>
          <a:lstStyle>
            <a:defPPr>
              <a:defRPr lang="en-US"/>
            </a:defPPr>
            <a:lvl1pPr marL="0" algn="ctr" defTabSz="914400" rtl="0" eaLnBrk="1" latinLnBrk="0" hangingPunct="1">
              <a:spcBef>
                <a:spcPct val="0"/>
              </a:spcBef>
              <a:buNone/>
              <a:defRPr sz="44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800"/>
              </a:spcAft>
              <a:buNone/>
            </a:pPr>
            <a:r>
              <a:rPr lang="el-GR" sz="2000" kern="100" dirty="0">
                <a:effectLst/>
                <a:ea typeface="Aptos" panose="020B0004020202020204" pitchFamily="34" charset="0"/>
                <a:cs typeface="Times New Roman" panose="02020603050405020304" pitchFamily="18" charset="0"/>
              </a:rPr>
              <a:t>Δρ. Βασίλειος Μπόκολας, </a:t>
            </a:r>
          </a:p>
          <a:p>
            <a:pPr>
              <a:lnSpc>
                <a:spcPct val="115000"/>
              </a:lnSpc>
              <a:spcAft>
                <a:spcPts val="800"/>
              </a:spcAft>
            </a:pPr>
            <a:r>
              <a:rPr lang="el-GR" sz="2000" kern="100" dirty="0">
                <a:effectLst/>
                <a:ea typeface="Aptos" panose="020B0004020202020204" pitchFamily="34" charset="0"/>
                <a:cs typeface="Times New Roman" panose="02020603050405020304" pitchFamily="18" charset="0"/>
              </a:rPr>
              <a:t>Διευθύνων - Επιστημονικός υπεύθυνος  </a:t>
            </a:r>
            <a:r>
              <a:rPr lang="en-US" sz="2000" kern="100" dirty="0">
                <a:effectLst/>
                <a:ea typeface="Aptos" panose="020B0004020202020204" pitchFamily="34" charset="0"/>
                <a:cs typeface="Times New Roman" panose="02020603050405020304" pitchFamily="18" charset="0"/>
              </a:rPr>
              <a:t>XENIOS POLIS</a:t>
            </a:r>
            <a:r>
              <a:rPr lang="el-GR" sz="2000" kern="100" dirty="0">
                <a:effectLst/>
                <a:ea typeface="Aptos" panose="020B0004020202020204" pitchFamily="34" charset="0"/>
                <a:cs typeface="Times New Roman" panose="02020603050405020304" pitchFamily="18" charset="0"/>
              </a:rPr>
              <a:t>, </a:t>
            </a:r>
          </a:p>
          <a:p>
            <a:pPr>
              <a:lnSpc>
                <a:spcPct val="115000"/>
              </a:lnSpc>
              <a:spcAft>
                <a:spcPts val="800"/>
              </a:spcAft>
            </a:pPr>
            <a:r>
              <a:rPr lang="el-GR" sz="2000" kern="100" dirty="0">
                <a:effectLst/>
                <a:ea typeface="Aptos" panose="020B0004020202020204" pitchFamily="34" charset="0"/>
                <a:cs typeface="Times New Roman" panose="02020603050405020304" pitchFamily="18" charset="0"/>
              </a:rPr>
              <a:t>Διδάσκων, </a:t>
            </a:r>
            <a:r>
              <a:rPr lang="en-US" sz="2000" kern="100" dirty="0">
                <a:effectLst/>
                <a:ea typeface="Aptos" panose="020B0004020202020204" pitchFamily="34" charset="0"/>
                <a:cs typeface="Times New Roman" panose="02020603050405020304" pitchFamily="18" charset="0"/>
              </a:rPr>
              <a:t>Neapolis University Pafos</a:t>
            </a:r>
            <a:endParaRPr lang="el-GR" sz="2000" kern="100" dirty="0">
              <a:effectLst/>
              <a:ea typeface="Aptos" panose="020B0004020202020204" pitchFamily="34" charset="0"/>
              <a:cs typeface="Times New Roman" panose="02020603050405020304" pitchFamily="18" charset="0"/>
            </a:endParaRPr>
          </a:p>
          <a:p>
            <a:r>
              <a:rPr lang="en-US" sz="2000" i="1" u="sng" kern="100" dirty="0">
                <a:solidFill>
                  <a:srgbClr val="0563C1"/>
                </a:solidFill>
                <a:effectLst/>
                <a:ea typeface="Calibri" panose="020F0502020204030204" pitchFamily="34" charset="0"/>
                <a:cs typeface="Times New Roman" panose="02020603050405020304" pitchFamily="18" charset="0"/>
                <a:hlinkClick r:id="rId2"/>
              </a:rPr>
              <a:t>vbokolas@xeniospolis.gr</a:t>
            </a:r>
            <a:r>
              <a:rPr lang="en-US" sz="2000" b="1" kern="100" dirty="0">
                <a:effectLst/>
                <a:ea typeface="Calibri" panose="020F0502020204030204" pitchFamily="34" charset="0"/>
                <a:cs typeface="Times New Roman" panose="02020603050405020304" pitchFamily="18" charset="0"/>
              </a:rPr>
              <a:t> </a:t>
            </a:r>
            <a:endParaRPr lang="el-GR" sz="2000" kern="100" dirty="0">
              <a:effectLst/>
              <a:ea typeface="Calibri" panose="020F0502020204030204" pitchFamily="34" charset="0"/>
              <a:cs typeface="Times New Roman" panose="02020603050405020304" pitchFamily="18" charset="0"/>
            </a:endParaRPr>
          </a:p>
          <a:p>
            <a:pPr algn="ctr"/>
            <a:r>
              <a:rPr lang="en-US" sz="2400" i="1" u="none" strike="noStrike"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l-GR"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TextBox 9">
            <a:extLst>
              <a:ext uri="{FF2B5EF4-FFF2-40B4-BE49-F238E27FC236}">
                <a16:creationId xmlns:a16="http://schemas.microsoft.com/office/drawing/2014/main" id="{6A9DB024-2FD1-032A-C91B-AD6F1D811018}"/>
              </a:ext>
            </a:extLst>
          </p:cNvPr>
          <p:cNvSpPr txBox="1"/>
          <p:nvPr/>
        </p:nvSpPr>
        <p:spPr>
          <a:xfrm>
            <a:off x="1219199" y="313799"/>
            <a:ext cx="9389864"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2000" dirty="0"/>
              <a:t>ΤΜΗΜΑ ΟΙΚΟΝΟΜΙΑΣ ΚΑΙ ΒΙΩΣΙΜΗΣ ΑΝΑΠΤΥΞΗΣ </a:t>
            </a:r>
          </a:p>
          <a:p>
            <a:pPr algn="ctr"/>
            <a:r>
              <a:rPr lang="el-GR" sz="2000" dirty="0"/>
              <a:t>ΠΡΟΓΡΑΜΜΑ ΜΕΤΑΠΤΥΧΙΑΚΩΝ ΣΠΟΥΔΩΝ «ΒΙΩΣΙΜΗ ΑΝΑΠΤΥΞΗ» </a:t>
            </a:r>
          </a:p>
          <a:p>
            <a:pPr algn="ctr"/>
            <a:r>
              <a:rPr lang="el-GR" sz="2000" dirty="0"/>
              <a:t>ΑΚΑΔΗΜΑΪΚΟ ΕΤΟΣ: 2025-26    ΕΞΑΜΗΝΟ: Α΄ </a:t>
            </a:r>
          </a:p>
          <a:p>
            <a:pPr algn="ctr"/>
            <a:r>
              <a:rPr lang="el-GR" sz="2000" dirty="0"/>
              <a:t>ΜΑΘΗΜΑ: </a:t>
            </a:r>
            <a:r>
              <a:rPr lang="en-US" sz="2000" dirty="0"/>
              <a:t>PLACE BRANDING, </a:t>
            </a:r>
            <a:r>
              <a:rPr lang="el-GR" sz="2000" dirty="0"/>
              <a:t>ΦΥΣΙΚΕΣ ΚΑΙ ΠΟΛΙΤΙΣΤΙΚΕΣ ΔΙΑΔΡΟΜΕΣ</a:t>
            </a:r>
            <a:endParaRPr lang="el-GR" sz="2000" b="1" dirty="0">
              <a:latin typeface="Times New Roman" panose="02020603050405020304" pitchFamily="18" charset="0"/>
              <a:cs typeface="Times New Roman" panose="02020603050405020304" pitchFamily="18" charset="0"/>
            </a:endParaRPr>
          </a:p>
        </p:txBody>
      </p:sp>
      <p:pic>
        <p:nvPicPr>
          <p:cNvPr id="25" name="Εικόνα 24">
            <a:extLst>
              <a:ext uri="{FF2B5EF4-FFF2-40B4-BE49-F238E27FC236}">
                <a16:creationId xmlns:a16="http://schemas.microsoft.com/office/drawing/2014/main" id="{E57429C4-1270-0DB7-43CF-DE83A26427D5}"/>
              </a:ext>
            </a:extLst>
          </p:cNvPr>
          <p:cNvPicPr>
            <a:picLocks noChangeAspect="1"/>
          </p:cNvPicPr>
          <p:nvPr/>
        </p:nvPicPr>
        <p:blipFill>
          <a:blip r:embed="rId3"/>
          <a:srcRect l="10355" t="32442" r="14850" b="63395"/>
          <a:stretch/>
        </p:blipFill>
        <p:spPr>
          <a:xfrm>
            <a:off x="1" y="6594336"/>
            <a:ext cx="12192000" cy="263664"/>
          </a:xfrm>
          <a:prstGeom prst="rect">
            <a:avLst/>
          </a:prstGeom>
        </p:spPr>
      </p:pic>
      <p:pic>
        <p:nvPicPr>
          <p:cNvPr id="27" name="Εικόνα 26">
            <a:extLst>
              <a:ext uri="{FF2B5EF4-FFF2-40B4-BE49-F238E27FC236}">
                <a16:creationId xmlns:a16="http://schemas.microsoft.com/office/drawing/2014/main" id="{10969C3E-5077-7912-0A00-C5C17ADB803D}"/>
              </a:ext>
            </a:extLst>
          </p:cNvPr>
          <p:cNvPicPr>
            <a:picLocks noChangeAspect="1"/>
          </p:cNvPicPr>
          <p:nvPr/>
        </p:nvPicPr>
        <p:blipFill>
          <a:blip r:embed="rId4"/>
          <a:srcRect l="14919" t="69339" r="12967" b="29137"/>
          <a:stretch/>
        </p:blipFill>
        <p:spPr>
          <a:xfrm>
            <a:off x="285135" y="6557126"/>
            <a:ext cx="11906865" cy="149255"/>
          </a:xfrm>
          <a:prstGeom prst="rect">
            <a:avLst/>
          </a:prstGeom>
        </p:spPr>
      </p:pic>
      <p:sp>
        <p:nvSpPr>
          <p:cNvPr id="3" name="TextBox 2">
            <a:extLst>
              <a:ext uri="{FF2B5EF4-FFF2-40B4-BE49-F238E27FC236}">
                <a16:creationId xmlns:a16="http://schemas.microsoft.com/office/drawing/2014/main" id="{71946525-BF89-E481-BD08-A2D1731FADF4}"/>
              </a:ext>
            </a:extLst>
          </p:cNvPr>
          <p:cNvSpPr txBox="1"/>
          <p:nvPr/>
        </p:nvSpPr>
        <p:spPr>
          <a:xfrm>
            <a:off x="1361873" y="2084115"/>
            <a:ext cx="9610928" cy="1513619"/>
          </a:xfrm>
          <a:prstGeom prst="rect">
            <a:avLst/>
          </a:prstGeom>
          <a:noFill/>
        </p:spPr>
        <p:txBody>
          <a:bodyPr wrap="square">
            <a:spAutoFit/>
          </a:bodyPr>
          <a:lstStyle/>
          <a:p>
            <a:pPr>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gn="ctr">
              <a:lnSpc>
                <a:spcPct val="115000"/>
              </a:lnSpc>
              <a:spcAft>
                <a:spcPts val="800"/>
              </a:spcAft>
              <a:buNone/>
            </a:pPr>
            <a:r>
              <a:rPr lang="el-GR" sz="2600" b="1" kern="100" dirty="0">
                <a:effectLst/>
                <a:ea typeface="Aptos" panose="020B0004020202020204" pitchFamily="34" charset="0"/>
                <a:cs typeface="Times New Roman" panose="02020603050405020304" pitchFamily="18" charset="0"/>
              </a:rPr>
              <a:t>Πολιτισμός και Δημόσιος Ψηφιακός Μετασχηματισμός Ι</a:t>
            </a:r>
            <a:r>
              <a:rPr lang="en-US" sz="2600" b="1" kern="100" dirty="0">
                <a:effectLst/>
                <a:ea typeface="Aptos" panose="020B0004020202020204" pitchFamily="34" charset="0"/>
                <a:cs typeface="Times New Roman" panose="02020603050405020304" pitchFamily="18" charset="0"/>
              </a:rPr>
              <a:t>:</a:t>
            </a:r>
            <a:r>
              <a:rPr lang="el-GR" sz="2600" b="1" kern="100" dirty="0">
                <a:effectLst/>
                <a:ea typeface="Aptos" panose="020B0004020202020204" pitchFamily="34" charset="0"/>
                <a:cs typeface="Times New Roman" panose="02020603050405020304" pitchFamily="18" charset="0"/>
              </a:rPr>
              <a:t> </a:t>
            </a:r>
          </a:p>
          <a:p>
            <a:pPr algn="ctr">
              <a:lnSpc>
                <a:spcPct val="115000"/>
              </a:lnSpc>
              <a:spcAft>
                <a:spcPts val="800"/>
              </a:spcAft>
              <a:buNone/>
            </a:pPr>
            <a:r>
              <a:rPr lang="el-GR" sz="2600" b="1" kern="100" dirty="0">
                <a:ea typeface="Aptos" panose="020B0004020202020204" pitchFamily="34" charset="0"/>
                <a:cs typeface="Times New Roman" panose="02020603050405020304" pitchFamily="18" charset="0"/>
              </a:rPr>
              <a:t>το πλαίσιο της ΕΕ</a:t>
            </a:r>
            <a:endParaRPr lang="el-GR" sz="2600" b="1"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5558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CAF4A6C-9A2D-F8CD-6513-07135E35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38" y="297201"/>
            <a:ext cx="7620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29F693-D320-43BF-B138-29E66E2C083D}"/>
              </a:ext>
            </a:extLst>
          </p:cNvPr>
          <p:cNvSpPr txBox="1"/>
          <p:nvPr/>
        </p:nvSpPr>
        <p:spPr>
          <a:xfrm>
            <a:off x="8280669" y="958175"/>
            <a:ext cx="3334156" cy="1200329"/>
          </a:xfrm>
          <a:prstGeom prst="rect">
            <a:avLst/>
          </a:prstGeom>
          <a:noFill/>
        </p:spPr>
        <p:txBody>
          <a:bodyPr wrap="square">
            <a:spAutoFit/>
          </a:bodyPr>
          <a:lstStyle/>
          <a:p>
            <a:r>
              <a:rPr lang="el-GR" b="1" dirty="0">
                <a:hlinkClick r:id="rId3"/>
              </a:rPr>
              <a:t>https://digi.gov.gr/i-europi-sxediazei-to-mellon-tis-tn-me-to-sxedio-ai-continent/</a:t>
            </a:r>
            <a:endParaRPr lang="el-GR" b="1" dirty="0"/>
          </a:p>
          <a:p>
            <a:endParaRPr lang="el-GR" dirty="0"/>
          </a:p>
        </p:txBody>
      </p:sp>
      <p:pic>
        <p:nvPicPr>
          <p:cNvPr id="7" name="Εικόνα 6">
            <a:extLst>
              <a:ext uri="{FF2B5EF4-FFF2-40B4-BE49-F238E27FC236}">
                <a16:creationId xmlns:a16="http://schemas.microsoft.com/office/drawing/2014/main" id="{FD92D480-08BB-4981-779A-6911CDF07E0C}"/>
              </a:ext>
            </a:extLst>
          </p:cNvPr>
          <p:cNvPicPr>
            <a:picLocks noChangeAspect="1"/>
          </p:cNvPicPr>
          <p:nvPr/>
        </p:nvPicPr>
        <p:blipFill>
          <a:blip r:embed="rId4"/>
          <a:stretch>
            <a:fillRect/>
          </a:stretch>
        </p:blipFill>
        <p:spPr>
          <a:xfrm>
            <a:off x="583659" y="5502677"/>
            <a:ext cx="10817158" cy="794295"/>
          </a:xfrm>
          <a:prstGeom prst="rect">
            <a:avLst/>
          </a:prstGeom>
        </p:spPr>
      </p:pic>
      <p:sp>
        <p:nvSpPr>
          <p:cNvPr id="9" name="TextBox 8">
            <a:extLst>
              <a:ext uri="{FF2B5EF4-FFF2-40B4-BE49-F238E27FC236}">
                <a16:creationId xmlns:a16="http://schemas.microsoft.com/office/drawing/2014/main" id="{5A7125A3-9C58-7AB3-512E-3B3E9D3DF344}"/>
              </a:ext>
            </a:extLst>
          </p:cNvPr>
          <p:cNvSpPr txBox="1"/>
          <p:nvPr/>
        </p:nvSpPr>
        <p:spPr>
          <a:xfrm>
            <a:off x="8280670" y="2287155"/>
            <a:ext cx="3334156" cy="923330"/>
          </a:xfrm>
          <a:prstGeom prst="rect">
            <a:avLst/>
          </a:prstGeom>
          <a:noFill/>
        </p:spPr>
        <p:txBody>
          <a:bodyPr wrap="square">
            <a:spAutoFit/>
          </a:bodyPr>
          <a:lstStyle/>
          <a:p>
            <a:r>
              <a:rPr lang="en-US" b="1" i="0" u="none" strike="noStrike" dirty="0">
                <a:solidFill>
                  <a:srgbClr val="0149A7"/>
                </a:solidFill>
                <a:effectLst/>
                <a:latin typeface="Roboto" panose="02000000000000000000" pitchFamily="2" charset="0"/>
                <a:hlinkClick r:id="rId5"/>
              </a:rPr>
              <a:t>https://ec.europa.eu/commission/presscorner/detail/en/ip_25_1013</a:t>
            </a:r>
            <a:endParaRPr lang="el-GR" dirty="0"/>
          </a:p>
        </p:txBody>
      </p:sp>
    </p:spTree>
    <p:extLst>
      <p:ext uri="{BB962C8B-B14F-4D97-AF65-F5344CB8AC3E}">
        <p14:creationId xmlns:p14="http://schemas.microsoft.com/office/powerpoint/2010/main" val="246725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3F5EC1A8-6392-7428-40BB-490651791224}"/>
              </a:ext>
            </a:extLst>
          </p:cNvPr>
          <p:cNvPicPr>
            <a:picLocks noChangeAspect="1"/>
          </p:cNvPicPr>
          <p:nvPr/>
        </p:nvPicPr>
        <p:blipFill>
          <a:blip r:embed="rId2"/>
          <a:stretch>
            <a:fillRect/>
          </a:stretch>
        </p:blipFill>
        <p:spPr>
          <a:xfrm>
            <a:off x="1581310" y="469596"/>
            <a:ext cx="9029379" cy="5801377"/>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50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32ED4E74-EFF7-FAF7-2A52-B19FAAB41B39}"/>
              </a:ext>
            </a:extLst>
          </p:cNvPr>
          <p:cNvPicPr>
            <a:picLocks noChangeAspect="1"/>
          </p:cNvPicPr>
          <p:nvPr/>
        </p:nvPicPr>
        <p:blipFill>
          <a:blip r:embed="rId2"/>
          <a:stretch>
            <a:fillRect/>
          </a:stretch>
        </p:blipFill>
        <p:spPr>
          <a:xfrm>
            <a:off x="6070570" y="2966936"/>
            <a:ext cx="5913393" cy="3772337"/>
          </a:xfrm>
          <a:prstGeom prst="rect">
            <a:avLst/>
          </a:prstGeom>
        </p:spPr>
      </p:pic>
      <p:sp>
        <p:nvSpPr>
          <p:cNvPr id="3" name="Θέση περιεχομένου 2">
            <a:extLst>
              <a:ext uri="{FF2B5EF4-FFF2-40B4-BE49-F238E27FC236}">
                <a16:creationId xmlns:a16="http://schemas.microsoft.com/office/drawing/2014/main" id="{A3B73791-6F74-14E1-E77C-B4974FF21D19}"/>
              </a:ext>
            </a:extLst>
          </p:cNvPr>
          <p:cNvSpPr>
            <a:spLocks noGrp="1"/>
          </p:cNvSpPr>
          <p:nvPr>
            <p:ph idx="1"/>
          </p:nvPr>
        </p:nvSpPr>
        <p:spPr>
          <a:xfrm>
            <a:off x="497732" y="356748"/>
            <a:ext cx="10515600" cy="4351338"/>
          </a:xfrm>
        </p:spPr>
        <p:txBody>
          <a:bodyPr>
            <a:normAutofit/>
          </a:bodyPr>
          <a:lstStyle/>
          <a:p>
            <a:pPr marL="0" indent="0">
              <a:buNone/>
            </a:pPr>
            <a:r>
              <a:rPr lang="el-GR" dirty="0"/>
              <a:t>“AI </a:t>
            </a:r>
            <a:r>
              <a:rPr lang="el-GR" dirty="0" err="1"/>
              <a:t>Factories</a:t>
            </a:r>
            <a:r>
              <a:rPr lang="el-GR" dirty="0"/>
              <a:t>”. </a:t>
            </a:r>
            <a:r>
              <a:rPr lang="el-GR" b="1" dirty="0"/>
              <a:t>Κόμβοι διασύνδεσης του δημόσιου, ιδιωτικού και ερευνητικού τομέα.</a:t>
            </a:r>
            <a:r>
              <a:rPr lang="el-GR" dirty="0"/>
              <a:t> Πρόκειται για δυναμικά οικοσυστήματα που περιλαμβάνουν υπολογιστική δύναμη και δεδομένα που θα στηρίξουν τη λειτουργία εφαρμογών τεχνητής νοημοσύνης, θα αποτελέσουν </a:t>
            </a:r>
            <a:r>
              <a:rPr lang="el-GR" b="1" dirty="0"/>
              <a:t>παράγοντα </a:t>
            </a:r>
            <a:r>
              <a:rPr lang="el-GR" b="1" dirty="0" err="1"/>
              <a:t>διασυνδεσιμότητας</a:t>
            </a:r>
            <a:r>
              <a:rPr lang="el-GR" b="1" dirty="0"/>
              <a:t> </a:t>
            </a:r>
            <a:r>
              <a:rPr lang="el-GR" dirty="0"/>
              <a:t>και θα δημιουργήσουν νέες ευκαιρίες για την </a:t>
            </a:r>
            <a:r>
              <a:rPr lang="el-GR" b="1" dirty="0"/>
              <a:t>προώθηση </a:t>
            </a:r>
            <a:r>
              <a:rPr lang="el-GR" b="1" dirty="0" err="1"/>
              <a:t>start-up</a:t>
            </a:r>
            <a:r>
              <a:rPr lang="el-GR" b="1" dirty="0"/>
              <a:t> επιχειρήσεων, </a:t>
            </a:r>
            <a:r>
              <a:rPr lang="el-GR" dirty="0"/>
              <a:t>συμβάλλοντας στη γενικότερη ανάπτυξη της οικονομίας.</a:t>
            </a:r>
          </a:p>
          <a:p>
            <a:endParaRPr lang="el-GR" dirty="0"/>
          </a:p>
        </p:txBody>
      </p:sp>
      <p:sp>
        <p:nvSpPr>
          <p:cNvPr id="5" name="TextBox 4">
            <a:extLst>
              <a:ext uri="{FF2B5EF4-FFF2-40B4-BE49-F238E27FC236}">
                <a16:creationId xmlns:a16="http://schemas.microsoft.com/office/drawing/2014/main" id="{F72BAEE9-1CFF-52DB-659E-40A15E6066EC}"/>
              </a:ext>
            </a:extLst>
          </p:cNvPr>
          <p:cNvSpPr txBox="1"/>
          <p:nvPr/>
        </p:nvSpPr>
        <p:spPr>
          <a:xfrm>
            <a:off x="497732" y="3560961"/>
            <a:ext cx="6094378" cy="1477328"/>
          </a:xfrm>
          <a:prstGeom prst="rect">
            <a:avLst/>
          </a:prstGeom>
          <a:noFill/>
        </p:spPr>
        <p:txBody>
          <a:bodyPr wrap="square">
            <a:spAutoFit/>
          </a:bodyPr>
          <a:lstStyle/>
          <a:p>
            <a:pPr marL="0" indent="0">
              <a:buNone/>
            </a:pPr>
            <a:r>
              <a:rPr lang="el-GR" i="1" dirty="0"/>
              <a:t>(η Ελλάδα βρίσκεται ανάμεσα στις 13 ευρωπαϊκές χώρες —μαζί με την Αυστρία, τη Γερμανία, τη Γαλλία, την Ιταλία, τη Σουηδία, τη Φινλανδία, τη Βουλγαρία, τη Πολωνία, τη Σλοβενία, την Ισπανία και το Λουξεμβούργο— που θα αποκτήσουν AI </a:t>
            </a:r>
            <a:r>
              <a:rPr lang="el-GR" i="1" dirty="0" err="1"/>
              <a:t>factories</a:t>
            </a:r>
            <a:r>
              <a:rPr lang="el-GR" i="1" dirty="0"/>
              <a:t>)</a:t>
            </a:r>
          </a:p>
        </p:txBody>
      </p:sp>
      <p:sp>
        <p:nvSpPr>
          <p:cNvPr id="7" name="TextBox 6">
            <a:extLst>
              <a:ext uri="{FF2B5EF4-FFF2-40B4-BE49-F238E27FC236}">
                <a16:creationId xmlns:a16="http://schemas.microsoft.com/office/drawing/2014/main" id="{B7AC3333-8EDF-12F0-FDC5-F50FCB24107A}"/>
              </a:ext>
            </a:extLst>
          </p:cNvPr>
          <p:cNvSpPr txBox="1"/>
          <p:nvPr/>
        </p:nvSpPr>
        <p:spPr>
          <a:xfrm>
            <a:off x="3164732" y="5742189"/>
            <a:ext cx="2931268" cy="646331"/>
          </a:xfrm>
          <a:prstGeom prst="rect">
            <a:avLst/>
          </a:prstGeom>
          <a:noFill/>
        </p:spPr>
        <p:txBody>
          <a:bodyPr wrap="square">
            <a:spAutoFit/>
          </a:bodyPr>
          <a:lstStyle/>
          <a:p>
            <a:r>
              <a:rPr lang="el-GR" b="1" dirty="0">
                <a:hlinkClick r:id="rId3"/>
              </a:rPr>
              <a:t>https://www.youtube.com/watch?v=D5NBoXhI2fw</a:t>
            </a:r>
            <a:r>
              <a:rPr lang="el-GR" b="1" dirty="0"/>
              <a:t> </a:t>
            </a:r>
          </a:p>
        </p:txBody>
      </p:sp>
    </p:spTree>
    <p:extLst>
      <p:ext uri="{BB962C8B-B14F-4D97-AF65-F5344CB8AC3E}">
        <p14:creationId xmlns:p14="http://schemas.microsoft.com/office/powerpoint/2010/main" val="135407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396F6046-23C6-BC7A-01B7-27A547EBF33C}"/>
              </a:ext>
            </a:extLst>
          </p:cNvPr>
          <p:cNvPicPr>
            <a:picLocks noChangeAspect="1"/>
          </p:cNvPicPr>
          <p:nvPr/>
        </p:nvPicPr>
        <p:blipFill>
          <a:blip r:embed="rId2"/>
          <a:stretch>
            <a:fillRect/>
          </a:stretch>
        </p:blipFill>
        <p:spPr>
          <a:xfrm>
            <a:off x="1246187" y="2002472"/>
            <a:ext cx="9496425" cy="4600575"/>
          </a:xfrm>
          <a:prstGeom prst="rect">
            <a:avLst/>
          </a:prstGeom>
        </p:spPr>
      </p:pic>
      <p:sp>
        <p:nvSpPr>
          <p:cNvPr id="8" name="TextBox 7">
            <a:extLst>
              <a:ext uri="{FF2B5EF4-FFF2-40B4-BE49-F238E27FC236}">
                <a16:creationId xmlns:a16="http://schemas.microsoft.com/office/drawing/2014/main" id="{04938075-B42B-E8F3-60A9-3554C1012DCE}"/>
              </a:ext>
            </a:extLst>
          </p:cNvPr>
          <p:cNvSpPr txBox="1"/>
          <p:nvPr/>
        </p:nvSpPr>
        <p:spPr>
          <a:xfrm>
            <a:off x="484106" y="526819"/>
            <a:ext cx="10757718"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l-GR" sz="2800" b="1" dirty="0"/>
              <a:t>Προκλήσεις….</a:t>
            </a:r>
          </a:p>
          <a:p>
            <a:pPr algn="ctr"/>
            <a:r>
              <a:rPr lang="el-GR" sz="2800" i="1" dirty="0"/>
              <a:t>Ψηφιακός μετασχηματισμός και βιώσιμη συνοχή/ ανάπτυξη </a:t>
            </a:r>
          </a:p>
        </p:txBody>
      </p:sp>
    </p:spTree>
    <p:extLst>
      <p:ext uri="{BB962C8B-B14F-4D97-AF65-F5344CB8AC3E}">
        <p14:creationId xmlns:p14="http://schemas.microsoft.com/office/powerpoint/2010/main" val="356019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88AA9DC-2AFB-8C2C-7AF5-F581643CD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095" y="2116035"/>
            <a:ext cx="6087356" cy="4467785"/>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a:extLst>
              <a:ext uri="{FF2B5EF4-FFF2-40B4-BE49-F238E27FC236}">
                <a16:creationId xmlns:a16="http://schemas.microsoft.com/office/drawing/2014/main" id="{388F5C49-84F8-291E-1E3A-CF3CFBF92C89}"/>
              </a:ext>
            </a:extLst>
          </p:cNvPr>
          <p:cNvPicPr>
            <a:picLocks noChangeAspect="1"/>
          </p:cNvPicPr>
          <p:nvPr/>
        </p:nvPicPr>
        <p:blipFill>
          <a:blip r:embed="rId3"/>
          <a:stretch>
            <a:fillRect/>
          </a:stretch>
        </p:blipFill>
        <p:spPr>
          <a:xfrm>
            <a:off x="426578" y="6130017"/>
            <a:ext cx="11018906" cy="453803"/>
          </a:xfrm>
          <a:prstGeom prst="rect">
            <a:avLst/>
          </a:prstGeom>
        </p:spPr>
      </p:pic>
      <p:pic>
        <p:nvPicPr>
          <p:cNvPr id="5" name="Εικόνα 4">
            <a:extLst>
              <a:ext uri="{FF2B5EF4-FFF2-40B4-BE49-F238E27FC236}">
                <a16:creationId xmlns:a16="http://schemas.microsoft.com/office/drawing/2014/main" id="{BF1ED188-B947-B229-C36C-2A745B633B62}"/>
              </a:ext>
            </a:extLst>
          </p:cNvPr>
          <p:cNvPicPr>
            <a:picLocks noChangeAspect="1"/>
          </p:cNvPicPr>
          <p:nvPr/>
        </p:nvPicPr>
        <p:blipFill>
          <a:blip r:embed="rId4"/>
          <a:stretch>
            <a:fillRect/>
          </a:stretch>
        </p:blipFill>
        <p:spPr>
          <a:xfrm>
            <a:off x="134749" y="79627"/>
            <a:ext cx="6684340" cy="2851985"/>
          </a:xfrm>
          <a:prstGeom prst="rect">
            <a:avLst/>
          </a:prstGeom>
        </p:spPr>
      </p:pic>
    </p:spTree>
    <p:extLst>
      <p:ext uri="{BB962C8B-B14F-4D97-AF65-F5344CB8AC3E}">
        <p14:creationId xmlns:p14="http://schemas.microsoft.com/office/powerpoint/2010/main" val="391302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6CA51-B0CF-3B85-BB59-1E956162E59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5A4B0CA-DEBD-C874-EF1E-821CB4667C16}"/>
              </a:ext>
            </a:extLst>
          </p:cNvPr>
          <p:cNvSpPr txBox="1"/>
          <p:nvPr/>
        </p:nvSpPr>
        <p:spPr>
          <a:xfrm>
            <a:off x="557172" y="316702"/>
            <a:ext cx="10757718"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l-GR" sz="2800" b="1" dirty="0">
                <a:ea typeface="Times New Roman" panose="02020603050405020304" pitchFamily="18" charset="0"/>
              </a:rPr>
              <a:t>Β</a:t>
            </a:r>
            <a:r>
              <a:rPr lang="el-GR" sz="2800" b="1" dirty="0">
                <a:effectLst/>
                <a:ea typeface="Times New Roman" panose="02020603050405020304" pitchFamily="18" charset="0"/>
              </a:rPr>
              <a:t>ασικό πλαίσιο ψηφιακών δεξιοτήτων</a:t>
            </a:r>
            <a:endParaRPr lang="el-GR" sz="2800" b="1" dirty="0">
              <a:solidFill>
                <a:schemeClr val="tx1">
                  <a:lumMod val="95000"/>
                  <a:lumOff val="5000"/>
                </a:schemeClr>
              </a:solidFill>
            </a:endParaRPr>
          </a:p>
        </p:txBody>
      </p:sp>
      <p:sp>
        <p:nvSpPr>
          <p:cNvPr id="5" name="TextBox 4">
            <a:extLst>
              <a:ext uri="{FF2B5EF4-FFF2-40B4-BE49-F238E27FC236}">
                <a16:creationId xmlns:a16="http://schemas.microsoft.com/office/drawing/2014/main" id="{2FED2269-8FD6-7C55-4F6F-D1420F09752C}"/>
              </a:ext>
            </a:extLst>
          </p:cNvPr>
          <p:cNvSpPr txBox="1"/>
          <p:nvPr/>
        </p:nvSpPr>
        <p:spPr>
          <a:xfrm>
            <a:off x="459895" y="1121672"/>
            <a:ext cx="10757718" cy="5339923"/>
          </a:xfrm>
          <a:prstGeom prst="rect">
            <a:avLst/>
          </a:prstGeom>
          <a:noFill/>
        </p:spPr>
        <p:txBody>
          <a:bodyPr wrap="square">
            <a:spAutoFit/>
          </a:bodyPr>
          <a:lstStyle/>
          <a:p>
            <a:pPr indent="457200" algn="ctr">
              <a:lnSpc>
                <a:spcPct val="150000"/>
              </a:lnSpc>
              <a:buNone/>
            </a:pPr>
            <a:r>
              <a:rPr lang="el-GR" sz="2200" b="1" dirty="0">
                <a:effectLst/>
                <a:ea typeface="Times New Roman" panose="02020603050405020304" pitchFamily="18" charset="0"/>
              </a:rPr>
              <a:t>5 κατηγορίες </a:t>
            </a:r>
            <a:r>
              <a:rPr lang="el-GR" sz="2200" dirty="0">
                <a:effectLst/>
                <a:ea typeface="Times New Roman" panose="02020603050405020304" pitchFamily="18" charset="0"/>
              </a:rPr>
              <a:t>(</a:t>
            </a:r>
            <a:r>
              <a:rPr lang="en-US" sz="2200" dirty="0" err="1">
                <a:effectLst/>
                <a:ea typeface="Calibri" panose="020F0502020204030204" pitchFamily="34" charset="0"/>
              </a:rPr>
              <a:t>Vuorikari</a:t>
            </a:r>
            <a:r>
              <a:rPr lang="en-US" sz="2200" dirty="0">
                <a:effectLst/>
                <a:ea typeface="Calibri" panose="020F0502020204030204" pitchFamily="34" charset="0"/>
              </a:rPr>
              <a:t> et al</a:t>
            </a:r>
            <a:r>
              <a:rPr lang="el-GR" sz="2200" dirty="0">
                <a:effectLst/>
                <a:ea typeface="Calibri" panose="020F0502020204030204" pitchFamily="34" charset="0"/>
              </a:rPr>
              <a:t>. 2016</a:t>
            </a:r>
            <a:r>
              <a:rPr lang="el-GR" sz="2200" dirty="0">
                <a:effectLst/>
                <a:ea typeface="Times New Roman" panose="02020603050405020304" pitchFamily="18" charset="0"/>
              </a:rPr>
              <a:t>): </a:t>
            </a:r>
          </a:p>
          <a:p>
            <a:pPr algn="ctr">
              <a:lnSpc>
                <a:spcPct val="150000"/>
              </a:lnSpc>
              <a:buNone/>
            </a:pPr>
            <a:r>
              <a:rPr lang="el-GR" sz="2200" dirty="0">
                <a:effectLst/>
                <a:ea typeface="Times New Roman" panose="02020603050405020304" pitchFamily="18" charset="0"/>
              </a:rPr>
              <a:t>α) πρόσκτηση και αξιολόγηση/ διαχείριση πληροφοριών και δεδομένων (</a:t>
            </a:r>
            <a:r>
              <a:rPr lang="en-US" sz="2200" i="1" dirty="0">
                <a:effectLst/>
                <a:ea typeface="Times New Roman" panose="02020603050405020304" pitchFamily="18" charset="0"/>
              </a:rPr>
              <a:t>information and data literacy</a:t>
            </a:r>
            <a:r>
              <a:rPr lang="el-GR" sz="2200" dirty="0">
                <a:effectLst/>
                <a:ea typeface="Times New Roman" panose="02020603050405020304" pitchFamily="18" charset="0"/>
              </a:rPr>
              <a:t>), </a:t>
            </a:r>
          </a:p>
          <a:p>
            <a:pPr algn="ctr">
              <a:lnSpc>
                <a:spcPct val="150000"/>
              </a:lnSpc>
              <a:buNone/>
            </a:pPr>
            <a:r>
              <a:rPr lang="el-GR" sz="2200" dirty="0">
                <a:effectLst/>
                <a:ea typeface="Times New Roman" panose="02020603050405020304" pitchFamily="18" charset="0"/>
              </a:rPr>
              <a:t>β) επικοινωνία και συνεργασία (</a:t>
            </a:r>
            <a:r>
              <a:rPr lang="en-US" sz="2200" i="1" dirty="0">
                <a:effectLst/>
                <a:ea typeface="Times New Roman" panose="02020603050405020304" pitchFamily="18" charset="0"/>
              </a:rPr>
              <a:t>communication and collaboration</a:t>
            </a:r>
            <a:r>
              <a:rPr lang="el-GR" sz="2200" dirty="0">
                <a:effectLst/>
                <a:ea typeface="Times New Roman" panose="02020603050405020304" pitchFamily="18" charset="0"/>
              </a:rPr>
              <a:t>), </a:t>
            </a:r>
          </a:p>
          <a:p>
            <a:pPr algn="ctr">
              <a:lnSpc>
                <a:spcPct val="150000"/>
              </a:lnSpc>
              <a:buNone/>
            </a:pPr>
            <a:r>
              <a:rPr lang="el-GR" sz="2200" dirty="0">
                <a:effectLst/>
                <a:ea typeface="Times New Roman" panose="02020603050405020304" pitchFamily="18" charset="0"/>
              </a:rPr>
              <a:t>γ) δημιουργία ψηφιακού περιεχομένου (</a:t>
            </a:r>
            <a:r>
              <a:rPr lang="en-US" sz="2200" i="1" dirty="0">
                <a:effectLst/>
                <a:ea typeface="Times New Roman" panose="02020603050405020304" pitchFamily="18" charset="0"/>
              </a:rPr>
              <a:t>digital content creation</a:t>
            </a:r>
            <a:r>
              <a:rPr lang="el-GR" sz="2200" dirty="0">
                <a:effectLst/>
                <a:ea typeface="Times New Roman" panose="02020603050405020304" pitchFamily="18" charset="0"/>
              </a:rPr>
              <a:t>), </a:t>
            </a:r>
          </a:p>
          <a:p>
            <a:pPr algn="ctr">
              <a:lnSpc>
                <a:spcPct val="150000"/>
              </a:lnSpc>
              <a:buNone/>
            </a:pPr>
            <a:r>
              <a:rPr lang="el-GR" sz="2200" dirty="0">
                <a:effectLst/>
                <a:ea typeface="Times New Roman" panose="02020603050405020304" pitchFamily="18" charset="0"/>
              </a:rPr>
              <a:t>δ) ασφάλεια (</a:t>
            </a:r>
            <a:r>
              <a:rPr lang="en-US" sz="2200" dirty="0">
                <a:effectLst/>
                <a:ea typeface="Times New Roman" panose="02020603050405020304" pitchFamily="18" charset="0"/>
              </a:rPr>
              <a:t>s</a:t>
            </a:r>
            <a:r>
              <a:rPr lang="el-GR" sz="2200" dirty="0" err="1">
                <a:effectLst/>
                <a:ea typeface="Times New Roman" panose="02020603050405020304" pitchFamily="18" charset="0"/>
              </a:rPr>
              <a:t>afety</a:t>
            </a:r>
            <a:r>
              <a:rPr lang="el-GR" sz="2200" dirty="0">
                <a:effectLst/>
                <a:ea typeface="Times New Roman" panose="02020603050405020304" pitchFamily="18" charset="0"/>
              </a:rPr>
              <a:t>), </a:t>
            </a:r>
          </a:p>
          <a:p>
            <a:pPr algn="ctr">
              <a:lnSpc>
                <a:spcPct val="150000"/>
              </a:lnSpc>
              <a:buNone/>
            </a:pPr>
            <a:r>
              <a:rPr lang="el-GR" sz="2200" dirty="0">
                <a:effectLst/>
                <a:ea typeface="Times New Roman" panose="02020603050405020304" pitchFamily="18" charset="0"/>
              </a:rPr>
              <a:t>ε) επίλυση προβλημάτων (</a:t>
            </a:r>
            <a:r>
              <a:rPr lang="en-US" sz="2200" i="1" dirty="0">
                <a:effectLst/>
                <a:ea typeface="Times New Roman" panose="02020603050405020304" pitchFamily="18" charset="0"/>
              </a:rPr>
              <a:t>p</a:t>
            </a:r>
            <a:r>
              <a:rPr lang="el-GR" sz="2200" i="1" dirty="0" err="1">
                <a:effectLst/>
                <a:ea typeface="Times New Roman" panose="02020603050405020304" pitchFamily="18" charset="0"/>
              </a:rPr>
              <a:t>roblem</a:t>
            </a:r>
            <a:r>
              <a:rPr lang="el-GR" sz="2200" i="1" dirty="0">
                <a:effectLst/>
                <a:ea typeface="Times New Roman" panose="02020603050405020304" pitchFamily="18" charset="0"/>
              </a:rPr>
              <a:t> </a:t>
            </a:r>
            <a:r>
              <a:rPr lang="el-GR" sz="2200" i="1" dirty="0" err="1">
                <a:effectLst/>
                <a:ea typeface="Times New Roman" panose="02020603050405020304" pitchFamily="18" charset="0"/>
              </a:rPr>
              <a:t>solving</a:t>
            </a:r>
            <a:r>
              <a:rPr lang="el-GR" sz="2200" dirty="0">
                <a:effectLst/>
                <a:ea typeface="Times New Roman" panose="02020603050405020304" pitchFamily="18" charset="0"/>
              </a:rPr>
              <a:t>)</a:t>
            </a:r>
          </a:p>
          <a:p>
            <a:pPr algn="ctr">
              <a:buNone/>
            </a:pPr>
            <a:endParaRPr lang="el-GR" sz="2200" dirty="0">
              <a:effectLst/>
              <a:ea typeface="Times New Roman" panose="02020603050405020304" pitchFamily="18" charset="0"/>
            </a:endParaRPr>
          </a:p>
          <a:p>
            <a:pPr algn="ctr">
              <a:buNone/>
            </a:pPr>
            <a:r>
              <a:rPr lang="el-GR" sz="2200" dirty="0">
                <a:effectLst/>
                <a:ea typeface="Times New Roman" panose="02020603050405020304" pitchFamily="18" charset="0"/>
              </a:rPr>
              <a:t>Το εν λόγω πλαίσιο συνοδεύεται από μια αξιολογική εξελικτική </a:t>
            </a:r>
            <a:r>
              <a:rPr lang="el-GR" sz="2200" b="1" dirty="0">
                <a:effectLst/>
                <a:ea typeface="Times New Roman" panose="02020603050405020304" pitchFamily="18" charset="0"/>
              </a:rPr>
              <a:t>διαβάθμιση</a:t>
            </a:r>
            <a:r>
              <a:rPr lang="el-GR" sz="2200" dirty="0">
                <a:effectLst/>
                <a:ea typeface="Times New Roman" panose="02020603050405020304" pitchFamily="18" charset="0"/>
              </a:rPr>
              <a:t> των ικανοτήτων των πολιτών σε </a:t>
            </a:r>
            <a:r>
              <a:rPr lang="el-GR" sz="2200" b="1" dirty="0">
                <a:effectLst/>
                <a:ea typeface="Times New Roman" panose="02020603050405020304" pitchFamily="18" charset="0"/>
              </a:rPr>
              <a:t>8 στάδια </a:t>
            </a:r>
            <a:r>
              <a:rPr lang="el-GR" sz="2200" dirty="0">
                <a:effectLst/>
                <a:ea typeface="Times New Roman" panose="02020603050405020304" pitchFamily="18" charset="0"/>
              </a:rPr>
              <a:t>τα οποία με τη σειρά τους αντιστοιχούν σε </a:t>
            </a:r>
            <a:r>
              <a:rPr lang="el-GR" sz="2200" b="1" dirty="0">
                <a:ea typeface="Times New Roman" panose="02020603050405020304" pitchFamily="18" charset="0"/>
              </a:rPr>
              <a:t>4</a:t>
            </a:r>
            <a:r>
              <a:rPr lang="el-GR" sz="2200" b="1" dirty="0">
                <a:effectLst/>
                <a:ea typeface="Times New Roman" panose="02020603050405020304" pitchFamily="18" charset="0"/>
              </a:rPr>
              <a:t> κατηγορίες εξειδίκευσης</a:t>
            </a:r>
            <a:r>
              <a:rPr lang="el-GR" sz="2200" dirty="0">
                <a:effectLst/>
                <a:ea typeface="Times New Roman" panose="02020603050405020304" pitchFamily="18" charset="0"/>
              </a:rPr>
              <a:t>: «Βασική», «Μέση», «Προχωρημένη», «Υψηλή» (</a:t>
            </a:r>
            <a:r>
              <a:rPr lang="en-GB" sz="2200" dirty="0">
                <a:solidFill>
                  <a:srgbClr val="000000"/>
                </a:solidFill>
                <a:effectLst/>
                <a:ea typeface="Times New Roman" panose="02020603050405020304" pitchFamily="18" charset="0"/>
              </a:rPr>
              <a:t>Carretero</a:t>
            </a:r>
            <a:r>
              <a:rPr lang="el-GR" sz="2200" dirty="0">
                <a:solidFill>
                  <a:srgbClr val="000000"/>
                </a:solidFill>
                <a:effectLst/>
                <a:ea typeface="Times New Roman" panose="02020603050405020304" pitchFamily="18" charset="0"/>
              </a:rPr>
              <a:t>, </a:t>
            </a:r>
            <a:r>
              <a:rPr lang="en-GB" sz="2200" dirty="0" err="1">
                <a:solidFill>
                  <a:srgbClr val="000000"/>
                </a:solidFill>
                <a:effectLst/>
                <a:ea typeface="Times New Roman" panose="02020603050405020304" pitchFamily="18" charset="0"/>
              </a:rPr>
              <a:t>Vuorikari</a:t>
            </a:r>
            <a:r>
              <a:rPr lang="el-GR" sz="2200" dirty="0">
                <a:solidFill>
                  <a:srgbClr val="000000"/>
                </a:solidFill>
                <a:effectLst/>
                <a:ea typeface="Times New Roman" panose="02020603050405020304" pitchFamily="18" charset="0"/>
              </a:rPr>
              <a:t>, </a:t>
            </a:r>
            <a:r>
              <a:rPr lang="en-GB" sz="2200" dirty="0">
                <a:solidFill>
                  <a:srgbClr val="000000"/>
                </a:solidFill>
                <a:effectLst/>
                <a:ea typeface="Times New Roman" panose="02020603050405020304" pitchFamily="18" charset="0"/>
              </a:rPr>
              <a:t>Punie</a:t>
            </a:r>
            <a:r>
              <a:rPr lang="el-GR" sz="2200" dirty="0">
                <a:solidFill>
                  <a:srgbClr val="000000"/>
                </a:solidFill>
                <a:effectLst/>
                <a:ea typeface="Times New Roman" panose="02020603050405020304" pitchFamily="18" charset="0"/>
              </a:rPr>
              <a:t>, 2017, 12-20)</a:t>
            </a:r>
            <a:r>
              <a:rPr lang="el-GR" sz="2200" dirty="0">
                <a:effectLst/>
                <a:ea typeface="Times New Roman" panose="02020603050405020304" pitchFamily="18" charset="0"/>
              </a:rPr>
              <a:t>.</a:t>
            </a:r>
            <a:endParaRPr lang="el-GR" sz="2200" dirty="0"/>
          </a:p>
        </p:txBody>
      </p:sp>
    </p:spTree>
    <p:extLst>
      <p:ext uri="{BB962C8B-B14F-4D97-AF65-F5344CB8AC3E}">
        <p14:creationId xmlns:p14="http://schemas.microsoft.com/office/powerpoint/2010/main" val="406335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10;&#10;Περιγραφή που δημιουργήθηκε αυτόματα">
            <a:extLst>
              <a:ext uri="{FF2B5EF4-FFF2-40B4-BE49-F238E27FC236}">
                <a16:creationId xmlns:a16="http://schemas.microsoft.com/office/drawing/2014/main" id="{06C447EF-45FB-F56A-428D-66DDFFA8AC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7863" y="0"/>
            <a:ext cx="9221821" cy="6526792"/>
          </a:xfrm>
          <a:prstGeom prst="rect">
            <a:avLst/>
          </a:prstGeom>
          <a:noFill/>
          <a:ln>
            <a:noFill/>
          </a:ln>
        </p:spPr>
      </p:pic>
    </p:spTree>
    <p:extLst>
      <p:ext uri="{BB962C8B-B14F-4D97-AF65-F5344CB8AC3E}">
        <p14:creationId xmlns:p14="http://schemas.microsoft.com/office/powerpoint/2010/main" val="113105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1B83878-DC36-0BF2-5DCB-C870E6D81F9E}"/>
              </a:ext>
            </a:extLst>
          </p:cNvPr>
          <p:cNvSpPr txBox="1"/>
          <p:nvPr/>
        </p:nvSpPr>
        <p:spPr>
          <a:xfrm>
            <a:off x="115144" y="106326"/>
            <a:ext cx="6605081" cy="6645345"/>
          </a:xfrm>
          <a:prstGeom prst="rect">
            <a:avLst/>
          </a:prstGeom>
          <a:noFill/>
        </p:spPr>
        <p:txBody>
          <a:bodyPr wrap="square">
            <a:spAutoFit/>
          </a:bodyPr>
          <a:lstStyle/>
          <a:p>
            <a:pPr indent="457200" algn="just">
              <a:lnSpc>
                <a:spcPct val="150000"/>
              </a:lnSpc>
            </a:pPr>
            <a:r>
              <a:rPr lang="el-GR" sz="2200" dirty="0">
                <a:effectLst/>
                <a:ea typeface="Times New Roman" panose="02020603050405020304" pitchFamily="18" charset="0"/>
              </a:rPr>
              <a:t>Το </a:t>
            </a:r>
            <a:r>
              <a:rPr lang="en-US" sz="2200" dirty="0" err="1">
                <a:effectLst/>
                <a:ea typeface="Times New Roman" panose="02020603050405020304" pitchFamily="18" charset="0"/>
              </a:rPr>
              <a:t>DigComp</a:t>
            </a:r>
            <a:r>
              <a:rPr lang="el-GR" sz="2200" dirty="0">
                <a:effectLst/>
                <a:ea typeface="Times New Roman" panose="02020603050405020304" pitchFamily="18" charset="0"/>
              </a:rPr>
              <a:t> 2.2.</a:t>
            </a:r>
            <a:r>
              <a:rPr lang="en-US" sz="2200" dirty="0">
                <a:effectLst/>
                <a:ea typeface="Times New Roman" panose="02020603050405020304" pitchFamily="18" charset="0"/>
              </a:rPr>
              <a:t> </a:t>
            </a:r>
            <a:r>
              <a:rPr lang="el-GR" sz="2200" dirty="0">
                <a:effectLst/>
                <a:ea typeface="Times New Roman" panose="02020603050405020304" pitchFamily="18" charset="0"/>
              </a:rPr>
              <a:t>αντιμετωπίζει τις γνώσεις, τις δεξιότητες και τις στάσεις που χρειάζονται οι πολίτες της ΕΕ λαμβάνοντας υπόψη τις </a:t>
            </a:r>
            <a:r>
              <a:rPr lang="el-GR" sz="2200" b="1" dirty="0">
                <a:effectLst/>
                <a:ea typeface="Times New Roman" panose="02020603050405020304" pitchFamily="18" charset="0"/>
              </a:rPr>
              <a:t>αναδυόμενες τεχνολογίες </a:t>
            </a:r>
            <a:r>
              <a:rPr lang="el-GR" sz="2200" dirty="0">
                <a:effectLst/>
                <a:ea typeface="Times New Roman" panose="02020603050405020304" pitchFamily="18" charset="0"/>
              </a:rPr>
              <a:t>(</a:t>
            </a:r>
            <a:r>
              <a:rPr lang="el-GR" sz="2200" dirty="0">
                <a:ea typeface="Times New Roman" panose="02020603050405020304" pitchFamily="18" charset="0"/>
              </a:rPr>
              <a:t>ΤΝ</a:t>
            </a:r>
            <a:r>
              <a:rPr lang="el-GR" sz="2200" dirty="0">
                <a:effectLst/>
                <a:ea typeface="Times New Roman" panose="02020603050405020304" pitchFamily="18" charset="0"/>
              </a:rPr>
              <a:t>, εικονική/επαυξημένη πραγματικότητα, </a:t>
            </a:r>
            <a:r>
              <a:rPr lang="el-GR" sz="2200" dirty="0" err="1">
                <a:effectLst/>
                <a:ea typeface="Times New Roman" panose="02020603050405020304" pitchFamily="18" charset="0"/>
              </a:rPr>
              <a:t>ρομποτοποίηση</a:t>
            </a:r>
            <a:r>
              <a:rPr lang="el-GR" sz="2200" dirty="0">
                <a:effectLst/>
                <a:ea typeface="Times New Roman" panose="02020603050405020304" pitchFamily="18" charset="0"/>
              </a:rPr>
              <a:t>, διαδίκτυο των πραγμάτων) αλλά και νέα φαινόμενα (λ.χ. παραπληροφόρηση).</a:t>
            </a:r>
          </a:p>
          <a:p>
            <a:pPr indent="457200" algn="just">
              <a:lnSpc>
                <a:spcPct val="150000"/>
              </a:lnSpc>
            </a:pPr>
            <a:r>
              <a:rPr lang="el-GR" sz="2200" dirty="0">
                <a:effectLst/>
                <a:ea typeface="Times New Roman" panose="02020603050405020304" pitchFamily="18" charset="0"/>
              </a:rPr>
              <a:t>Επιχειρεί να συνδέσει τις ψηφιακές τεχνολογίες με το περιβάλλον και την απαίτηση για </a:t>
            </a:r>
            <a:r>
              <a:rPr lang="el-GR" sz="2200" b="1" dirty="0">
                <a:effectLst/>
                <a:ea typeface="Times New Roman" panose="02020603050405020304" pitchFamily="18" charset="0"/>
              </a:rPr>
              <a:t>βιώσιμες πολιτικές</a:t>
            </a:r>
            <a:r>
              <a:rPr lang="el-GR" sz="2200" dirty="0">
                <a:effectLst/>
                <a:ea typeface="Times New Roman" panose="02020603050405020304" pitchFamily="18" charset="0"/>
              </a:rPr>
              <a:t>. </a:t>
            </a:r>
            <a:endParaRPr lang="el-GR" sz="2200" dirty="0">
              <a:ea typeface="Times New Roman" panose="02020603050405020304" pitchFamily="18" charset="0"/>
            </a:endParaRPr>
          </a:p>
          <a:p>
            <a:pPr indent="457200" algn="just">
              <a:lnSpc>
                <a:spcPct val="150000"/>
              </a:lnSpc>
            </a:pPr>
            <a:r>
              <a:rPr lang="el-GR" sz="2200" dirty="0">
                <a:effectLst/>
                <a:ea typeface="Times New Roman" panose="02020603050405020304" pitchFamily="18" charset="0"/>
              </a:rPr>
              <a:t>Περιλαμβάνει </a:t>
            </a:r>
            <a:r>
              <a:rPr lang="el-GR" sz="2200" b="1" dirty="0">
                <a:effectLst/>
                <a:ea typeface="Times New Roman" panose="02020603050405020304" pitchFamily="18" charset="0"/>
              </a:rPr>
              <a:t>διαβούλευση</a:t>
            </a:r>
            <a:r>
              <a:rPr lang="el-GR" sz="2200" dirty="0">
                <a:effectLst/>
                <a:ea typeface="Times New Roman" panose="02020603050405020304" pitchFamily="18" charset="0"/>
              </a:rPr>
              <a:t> με έναν πολύ μεγάλο αριθμό ενδιαφερομένων και διεθνών φορέων (λ.χ. ΔΟΕ, </a:t>
            </a:r>
            <a:r>
              <a:rPr lang="en-GB" sz="2200" dirty="0">
                <a:effectLst/>
                <a:ea typeface="Times New Roman" panose="02020603050405020304" pitchFamily="18" charset="0"/>
              </a:rPr>
              <a:t>UNESCO</a:t>
            </a:r>
            <a:r>
              <a:rPr lang="el-GR" sz="2200" dirty="0">
                <a:effectLst/>
                <a:ea typeface="Times New Roman" panose="02020603050405020304" pitchFamily="18" charset="0"/>
              </a:rPr>
              <a:t>, </a:t>
            </a:r>
            <a:r>
              <a:rPr lang="en-GB" sz="2200" dirty="0">
                <a:effectLst/>
                <a:ea typeface="Times New Roman" panose="02020603050405020304" pitchFamily="18" charset="0"/>
              </a:rPr>
              <a:t>UNICEF</a:t>
            </a:r>
            <a:r>
              <a:rPr lang="el-GR" sz="2200" dirty="0">
                <a:effectLst/>
                <a:ea typeface="Times New Roman" panose="02020603050405020304" pitchFamily="18" charset="0"/>
              </a:rPr>
              <a:t>, Παγκόσμια Τράπεζα). </a:t>
            </a:r>
          </a:p>
        </p:txBody>
      </p:sp>
      <p:pic>
        <p:nvPicPr>
          <p:cNvPr id="1026" name="Picture 2">
            <a:extLst>
              <a:ext uri="{FF2B5EF4-FFF2-40B4-BE49-F238E27FC236}">
                <a16:creationId xmlns:a16="http://schemas.microsoft.com/office/drawing/2014/main" id="{2F5A278C-BDA7-A321-558B-A6BEEBF17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6630">
            <a:off x="7001365" y="424713"/>
            <a:ext cx="5409290" cy="38226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499767C-A1C3-A67F-90FE-8E6830BF86ED}"/>
              </a:ext>
            </a:extLst>
          </p:cNvPr>
          <p:cNvSpPr txBox="1"/>
          <p:nvPr/>
        </p:nvSpPr>
        <p:spPr>
          <a:xfrm>
            <a:off x="7441660" y="4923516"/>
            <a:ext cx="4114800" cy="923330"/>
          </a:xfrm>
          <a:prstGeom prst="rect">
            <a:avLst/>
          </a:prstGeom>
          <a:noFill/>
        </p:spPr>
        <p:txBody>
          <a:bodyPr wrap="square">
            <a:spAutoFit/>
          </a:bodyPr>
          <a:lstStyle/>
          <a:p>
            <a:r>
              <a:rPr lang="en-US" sz="1800" dirty="0">
                <a:effectLst/>
                <a:ea typeface="Times New Roman" panose="02020603050405020304" pitchFamily="18" charset="0"/>
              </a:rPr>
              <a:t>The European Digital Competence Framework for Citizens</a:t>
            </a:r>
            <a:r>
              <a:rPr lang="el-GR" sz="1800" dirty="0">
                <a:effectLst/>
                <a:ea typeface="Times New Roman" panose="02020603050405020304" pitchFamily="18" charset="0"/>
              </a:rPr>
              <a:t>, </a:t>
            </a:r>
            <a:r>
              <a:rPr lang="en-GB" sz="1800" dirty="0" err="1">
                <a:solidFill>
                  <a:srgbClr val="000000"/>
                </a:solidFill>
                <a:effectLst/>
                <a:ea typeface="Times New Roman" panose="02020603050405020304" pitchFamily="18" charset="0"/>
              </a:rPr>
              <a:t>Vuorikari</a:t>
            </a:r>
            <a:r>
              <a:rPr lang="el-GR" sz="1800" dirty="0">
                <a:solidFill>
                  <a:srgbClr val="000000"/>
                </a:solidFill>
                <a:effectLst/>
                <a:ea typeface="Times New Roman" panose="02020603050405020304" pitchFamily="18" charset="0"/>
              </a:rPr>
              <a:t>, </a:t>
            </a:r>
            <a:r>
              <a:rPr lang="en-GB" sz="1800" dirty="0" err="1">
                <a:solidFill>
                  <a:srgbClr val="000000"/>
                </a:solidFill>
                <a:effectLst/>
                <a:ea typeface="Times New Roman" panose="02020603050405020304" pitchFamily="18" charset="0"/>
              </a:rPr>
              <a:t>Kluzer</a:t>
            </a:r>
            <a:r>
              <a:rPr lang="el-GR" sz="1800" dirty="0">
                <a:solidFill>
                  <a:srgbClr val="000000"/>
                </a:solidFill>
                <a:effectLst/>
                <a:ea typeface="Times New Roman" panose="02020603050405020304" pitchFamily="18" charset="0"/>
              </a:rPr>
              <a:t>, </a:t>
            </a:r>
            <a:r>
              <a:rPr lang="en-GB" sz="1800" dirty="0">
                <a:solidFill>
                  <a:srgbClr val="000000"/>
                </a:solidFill>
                <a:effectLst/>
                <a:ea typeface="Times New Roman" panose="02020603050405020304" pitchFamily="18" charset="0"/>
              </a:rPr>
              <a:t>Punie Y</a:t>
            </a:r>
            <a:r>
              <a:rPr lang="el-GR" sz="1800" dirty="0">
                <a:solidFill>
                  <a:srgbClr val="000000"/>
                </a:solidFill>
                <a:effectLst/>
                <a:ea typeface="Times New Roman" panose="02020603050405020304" pitchFamily="18" charset="0"/>
              </a:rPr>
              <a:t>. 2022 </a:t>
            </a:r>
            <a:endParaRPr lang="el-GR" dirty="0"/>
          </a:p>
        </p:txBody>
      </p:sp>
    </p:spTree>
    <p:extLst>
      <p:ext uri="{BB962C8B-B14F-4D97-AF65-F5344CB8AC3E}">
        <p14:creationId xmlns:p14="http://schemas.microsoft.com/office/powerpoint/2010/main" val="156708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04D227-0064-D769-3BE3-0BC2763DD30B}"/>
              </a:ext>
            </a:extLst>
          </p:cNvPr>
          <p:cNvSpPr txBox="1"/>
          <p:nvPr/>
        </p:nvSpPr>
        <p:spPr>
          <a:xfrm>
            <a:off x="468549" y="640101"/>
            <a:ext cx="10739336" cy="5678478"/>
          </a:xfrm>
          <a:prstGeom prst="rect">
            <a:avLst/>
          </a:prstGeom>
          <a:noFill/>
        </p:spPr>
        <p:txBody>
          <a:bodyPr wrap="square">
            <a:spAutoFit/>
          </a:bodyPr>
          <a:lstStyle/>
          <a:p>
            <a:pPr indent="457200" algn="just">
              <a:lnSpc>
                <a:spcPct val="150000"/>
              </a:lnSpc>
              <a:buNone/>
            </a:pPr>
            <a:r>
              <a:rPr lang="el-GR" sz="2200" dirty="0">
                <a:ea typeface="Times New Roman" panose="02020603050405020304" pitchFamily="18" charset="0"/>
              </a:rPr>
              <a:t>Π</a:t>
            </a:r>
            <a:r>
              <a:rPr lang="el-GR" sz="2200" dirty="0">
                <a:effectLst/>
                <a:ea typeface="Times New Roman" panose="02020603050405020304" pitchFamily="18" charset="0"/>
              </a:rPr>
              <a:t>αράλληλα με το </a:t>
            </a:r>
            <a:r>
              <a:rPr lang="en-US" sz="2200" dirty="0" err="1">
                <a:effectLst/>
                <a:ea typeface="Times New Roman" panose="02020603050405020304" pitchFamily="18" charset="0"/>
              </a:rPr>
              <a:t>DigComp</a:t>
            </a:r>
            <a:r>
              <a:rPr lang="el-GR" sz="2200" dirty="0">
                <a:effectLst/>
                <a:ea typeface="Times New Roman" panose="02020603050405020304" pitchFamily="18" charset="0"/>
              </a:rPr>
              <a:t> 2.2 αναπτύχθηκαν: </a:t>
            </a:r>
          </a:p>
          <a:p>
            <a:pPr indent="457200" algn="just">
              <a:lnSpc>
                <a:spcPct val="150000"/>
              </a:lnSpc>
              <a:buNone/>
            </a:pPr>
            <a:r>
              <a:rPr lang="el-GR" sz="2200" dirty="0">
                <a:effectLst/>
                <a:ea typeface="Times New Roman" panose="02020603050405020304" pitchFamily="18" charset="0"/>
              </a:rPr>
              <a:t>α) </a:t>
            </a:r>
            <a:r>
              <a:rPr lang="el-GR" sz="2200" b="1" dirty="0">
                <a:effectLst/>
                <a:ea typeface="Times New Roman" panose="02020603050405020304" pitchFamily="18" charset="0"/>
              </a:rPr>
              <a:t>το ευρωπαϊκό πλαίσιο για την ψηφιακή ικανότητα των εκπαιδευτικών </a:t>
            </a:r>
            <a:r>
              <a:rPr lang="el-GR" sz="2200" dirty="0">
                <a:effectLst/>
                <a:ea typeface="Times New Roman" panose="02020603050405020304" pitchFamily="18" charset="0"/>
              </a:rPr>
              <a:t>(</a:t>
            </a:r>
            <a:r>
              <a:rPr lang="en-US" sz="2200" i="1" dirty="0">
                <a:effectLst/>
                <a:ea typeface="Times New Roman" panose="02020603050405020304" pitchFamily="18" charset="0"/>
              </a:rPr>
              <a:t>The European Framework for the Digital Competence of Educators</a:t>
            </a:r>
            <a:r>
              <a:rPr lang="el-GR" sz="2200" i="1" dirty="0">
                <a:effectLst/>
                <a:ea typeface="Times New Roman" panose="02020603050405020304" pitchFamily="18" charset="0"/>
              </a:rPr>
              <a:t> - </a:t>
            </a:r>
            <a:r>
              <a:rPr lang="en-US" sz="2200" i="1" dirty="0" err="1">
                <a:effectLst/>
                <a:ea typeface="Times New Roman" panose="02020603050405020304" pitchFamily="18" charset="0"/>
              </a:rPr>
              <a:t>DigCompEdu</a:t>
            </a:r>
            <a:r>
              <a:rPr lang="el-GR" sz="2200" dirty="0">
                <a:effectLst/>
                <a:ea typeface="Times New Roman" panose="02020603050405020304" pitchFamily="18" charset="0"/>
              </a:rPr>
              <a:t>) (</a:t>
            </a:r>
            <a:r>
              <a:rPr lang="en-US" sz="2200" dirty="0">
                <a:effectLst/>
                <a:ea typeface="Times New Roman" panose="02020603050405020304" pitchFamily="18" charset="0"/>
              </a:rPr>
              <a:t>Punie</a:t>
            </a:r>
            <a:r>
              <a:rPr lang="el-GR" sz="2200" dirty="0">
                <a:effectLst/>
                <a:ea typeface="Times New Roman" panose="02020603050405020304" pitchFamily="18" charset="0"/>
              </a:rPr>
              <a:t>, </a:t>
            </a:r>
            <a:r>
              <a:rPr lang="en-US" sz="2200" dirty="0">
                <a:effectLst/>
                <a:ea typeface="Times New Roman" panose="02020603050405020304" pitchFamily="18" charset="0"/>
              </a:rPr>
              <a:t>Redecker</a:t>
            </a:r>
            <a:r>
              <a:rPr lang="el-GR" sz="2200" dirty="0">
                <a:effectLst/>
                <a:ea typeface="Times New Roman" panose="02020603050405020304" pitchFamily="18" charset="0"/>
              </a:rPr>
              <a:t> 2017), και </a:t>
            </a:r>
          </a:p>
          <a:p>
            <a:pPr indent="457200" algn="just">
              <a:lnSpc>
                <a:spcPct val="150000"/>
              </a:lnSpc>
              <a:buNone/>
            </a:pPr>
            <a:r>
              <a:rPr lang="el-GR" sz="2200" dirty="0">
                <a:effectLst/>
                <a:ea typeface="Times New Roman" panose="02020603050405020304" pitchFamily="18" charset="0"/>
              </a:rPr>
              <a:t>β) </a:t>
            </a:r>
            <a:r>
              <a:rPr lang="el-GR" sz="2200" b="1" dirty="0">
                <a:effectLst/>
                <a:ea typeface="Times New Roman" panose="02020603050405020304" pitchFamily="18" charset="0"/>
              </a:rPr>
              <a:t>το ευρωπαϊκό πλαίσιο για την ψηφιακή ικανότητα των εκπαιδευτικών οργανισμών </a:t>
            </a:r>
            <a:r>
              <a:rPr lang="el-GR" sz="2200" dirty="0">
                <a:effectLst/>
                <a:ea typeface="Times New Roman" panose="02020603050405020304" pitchFamily="18" charset="0"/>
              </a:rPr>
              <a:t>(</a:t>
            </a:r>
            <a:r>
              <a:rPr lang="en-US" sz="2200" i="1" dirty="0">
                <a:effectLst/>
                <a:ea typeface="Times New Roman" panose="02020603050405020304" pitchFamily="18" charset="0"/>
              </a:rPr>
              <a:t>The European Framework for Digitally</a:t>
            </a:r>
            <a:r>
              <a:rPr lang="el-GR" sz="2200" i="1" dirty="0">
                <a:effectLst/>
                <a:ea typeface="Times New Roman" panose="02020603050405020304" pitchFamily="18" charset="0"/>
              </a:rPr>
              <a:t>-</a:t>
            </a:r>
            <a:r>
              <a:rPr lang="en-US" sz="2200" i="1" dirty="0">
                <a:effectLst/>
                <a:ea typeface="Times New Roman" panose="02020603050405020304" pitchFamily="18" charset="0"/>
              </a:rPr>
              <a:t>Competent Educational </a:t>
            </a:r>
            <a:r>
              <a:rPr lang="en-US" sz="2200" i="1" dirty="0" err="1">
                <a:effectLst/>
                <a:ea typeface="Times New Roman" panose="02020603050405020304" pitchFamily="18" charset="0"/>
              </a:rPr>
              <a:t>Organisations</a:t>
            </a:r>
            <a:r>
              <a:rPr lang="el-GR" sz="2200" i="1" dirty="0">
                <a:effectLst/>
                <a:ea typeface="Times New Roman" panose="02020603050405020304" pitchFamily="18" charset="0"/>
              </a:rPr>
              <a:t> - </a:t>
            </a:r>
            <a:r>
              <a:rPr lang="en-US" sz="2200" i="1" dirty="0" err="1">
                <a:effectLst/>
                <a:ea typeface="Times New Roman" panose="02020603050405020304" pitchFamily="18" charset="0"/>
              </a:rPr>
              <a:t>DigCompOrg</a:t>
            </a:r>
            <a:r>
              <a:rPr lang="el-GR" sz="2200" dirty="0">
                <a:effectLst/>
                <a:ea typeface="Times New Roman" panose="02020603050405020304" pitchFamily="18" charset="0"/>
              </a:rPr>
              <a:t>) (</a:t>
            </a:r>
            <a:r>
              <a:rPr lang="en-US" sz="2200" dirty="0" err="1">
                <a:effectLst/>
                <a:ea typeface="Times New Roman" panose="02020603050405020304" pitchFamily="18" charset="0"/>
              </a:rPr>
              <a:t>Kampylis</a:t>
            </a:r>
            <a:r>
              <a:rPr lang="el-GR" sz="2200" dirty="0">
                <a:effectLst/>
                <a:ea typeface="Times New Roman" panose="02020603050405020304" pitchFamily="18" charset="0"/>
              </a:rPr>
              <a:t>, </a:t>
            </a:r>
            <a:r>
              <a:rPr lang="en-US" sz="2200" dirty="0">
                <a:effectLst/>
                <a:ea typeface="Times New Roman" panose="02020603050405020304" pitchFamily="18" charset="0"/>
              </a:rPr>
              <a:t>Punie</a:t>
            </a:r>
            <a:r>
              <a:rPr lang="el-GR" sz="2200" dirty="0">
                <a:effectLst/>
                <a:ea typeface="Times New Roman" panose="02020603050405020304" pitchFamily="18" charset="0"/>
              </a:rPr>
              <a:t>, </a:t>
            </a:r>
            <a:r>
              <a:rPr lang="en-US" sz="2200" dirty="0">
                <a:effectLst/>
                <a:ea typeface="Times New Roman" panose="02020603050405020304" pitchFamily="18" charset="0"/>
              </a:rPr>
              <a:t>Devine</a:t>
            </a:r>
            <a:r>
              <a:rPr lang="el-GR" sz="2200" dirty="0">
                <a:effectLst/>
                <a:ea typeface="Times New Roman" panose="02020603050405020304" pitchFamily="18" charset="0"/>
              </a:rPr>
              <a:t> 2015).</a:t>
            </a:r>
          </a:p>
          <a:p>
            <a:pPr algn="just"/>
            <a:endParaRPr lang="el-GR" sz="2200" dirty="0">
              <a:effectLst/>
              <a:ea typeface="Times New Roman" panose="02020603050405020304" pitchFamily="18" charset="0"/>
            </a:endParaRPr>
          </a:p>
          <a:p>
            <a:pPr algn="just"/>
            <a:r>
              <a:rPr lang="el-GR" sz="2200" dirty="0">
                <a:effectLst/>
                <a:ea typeface="Times New Roman" panose="02020603050405020304" pitchFamily="18" charset="0"/>
              </a:rPr>
              <a:t>Για την ελληνική έκδοση του </a:t>
            </a:r>
            <a:r>
              <a:rPr lang="el-GR" sz="2200" i="1" dirty="0" err="1">
                <a:effectLst/>
                <a:ea typeface="Times New Roman" panose="02020603050405020304" pitchFamily="18" charset="0"/>
              </a:rPr>
              <a:t>DigCompEdu</a:t>
            </a:r>
            <a:r>
              <a:rPr lang="el-GR" sz="2200" i="1" dirty="0">
                <a:effectLst/>
                <a:ea typeface="Times New Roman" panose="02020603050405020304" pitchFamily="18" charset="0"/>
              </a:rPr>
              <a:t> </a:t>
            </a:r>
            <a:r>
              <a:rPr lang="el-GR" sz="2200" dirty="0">
                <a:effectLst/>
                <a:ea typeface="Times New Roman" panose="02020603050405020304" pitchFamily="18" charset="0"/>
              </a:rPr>
              <a:t>(2024) και του </a:t>
            </a:r>
            <a:r>
              <a:rPr lang="en-GB" sz="2200" i="1" dirty="0" err="1">
                <a:effectLst/>
                <a:ea typeface="Times New Roman" panose="02020603050405020304" pitchFamily="18" charset="0"/>
              </a:rPr>
              <a:t>DigCompOrg</a:t>
            </a:r>
            <a:r>
              <a:rPr lang="en-GB" sz="2200" i="1" dirty="0">
                <a:effectLst/>
                <a:ea typeface="Times New Roman" panose="02020603050405020304" pitchFamily="18" charset="0"/>
              </a:rPr>
              <a:t> </a:t>
            </a:r>
            <a:r>
              <a:rPr lang="el-GR" sz="2200" dirty="0">
                <a:effectLst/>
                <a:ea typeface="Times New Roman" panose="02020603050405020304" pitchFamily="18" charset="0"/>
              </a:rPr>
              <a:t>(2023)</a:t>
            </a:r>
            <a:r>
              <a:rPr lang="el-GR" sz="2200" i="1" dirty="0">
                <a:effectLst/>
                <a:ea typeface="Times New Roman" panose="02020603050405020304" pitchFamily="18" charset="0"/>
              </a:rPr>
              <a:t>,</a:t>
            </a:r>
            <a:r>
              <a:rPr lang="en-GB" sz="2200" i="1" dirty="0">
                <a:effectLst/>
                <a:ea typeface="Times New Roman" panose="02020603050405020304" pitchFamily="18" charset="0"/>
              </a:rPr>
              <a:t> </a:t>
            </a:r>
            <a:r>
              <a:rPr lang="el-GR" sz="2200" dirty="0">
                <a:effectLst/>
                <a:ea typeface="Times New Roman" panose="02020603050405020304" pitchFamily="18" charset="0"/>
              </a:rPr>
              <a:t>βλ. ΕΚΤ και Παιδαγωγικό Ινστιτούτο Κύπρου, </a:t>
            </a:r>
            <a:r>
              <a:rPr lang="el-GR" sz="2200" u="sng" dirty="0">
                <a:solidFill>
                  <a:srgbClr val="0000FF"/>
                </a:solidFill>
                <a:effectLst/>
                <a:ea typeface="Times New Roman" panose="02020603050405020304" pitchFamily="18" charset="0"/>
                <a:hlinkClick r:id="rId2"/>
              </a:rPr>
              <a:t>Ευρωπαϊκό Πλαίσιο για την Ψηφιακή Ικανότητα των Εκπαιδευτικών (</a:t>
            </a:r>
            <a:r>
              <a:rPr lang="en-GB" sz="2200" u="sng" dirty="0" err="1">
                <a:solidFill>
                  <a:srgbClr val="0000FF"/>
                </a:solidFill>
                <a:effectLst/>
                <a:ea typeface="Times New Roman" panose="02020603050405020304" pitchFamily="18" charset="0"/>
                <a:hlinkClick r:id="rId2"/>
              </a:rPr>
              <a:t>DigCompEdu</a:t>
            </a:r>
            <a:r>
              <a:rPr lang="el-GR" sz="2200" u="sng" dirty="0">
                <a:solidFill>
                  <a:srgbClr val="0000FF"/>
                </a:solidFill>
                <a:effectLst/>
                <a:ea typeface="Times New Roman" panose="02020603050405020304" pitchFamily="18" charset="0"/>
                <a:hlinkClick r:id="rId2"/>
              </a:rPr>
              <a:t>) | </a:t>
            </a:r>
            <a:r>
              <a:rPr lang="en-GB" sz="2200" u="sng" dirty="0">
                <a:solidFill>
                  <a:srgbClr val="0000FF"/>
                </a:solidFill>
                <a:effectLst/>
                <a:ea typeface="Times New Roman" panose="02020603050405020304" pitchFamily="18" charset="0"/>
                <a:hlinkClick r:id="rId2"/>
              </a:rPr>
              <a:t>Metrics</a:t>
            </a:r>
            <a:r>
              <a:rPr lang="el-GR" sz="2200" u="sng" dirty="0">
                <a:solidFill>
                  <a:srgbClr val="0000FF"/>
                </a:solidFill>
                <a:effectLst/>
                <a:ea typeface="Times New Roman" panose="02020603050405020304" pitchFamily="18" charset="0"/>
                <a:hlinkClick r:id="rId2"/>
              </a:rPr>
              <a:t> (</a:t>
            </a:r>
            <a:r>
              <a:rPr lang="en-GB" sz="2200" u="sng" dirty="0" err="1">
                <a:solidFill>
                  <a:srgbClr val="0000FF"/>
                </a:solidFill>
                <a:effectLst/>
                <a:ea typeface="Times New Roman" panose="02020603050405020304" pitchFamily="18" charset="0"/>
                <a:hlinkClick r:id="rId2"/>
              </a:rPr>
              <a:t>ekt</a:t>
            </a:r>
            <a:r>
              <a:rPr lang="el-GR" sz="2200" u="sng" dirty="0">
                <a:solidFill>
                  <a:srgbClr val="0000FF"/>
                </a:solidFill>
                <a:effectLst/>
                <a:ea typeface="Times New Roman" panose="02020603050405020304" pitchFamily="18" charset="0"/>
                <a:hlinkClick r:id="rId2"/>
              </a:rPr>
              <a:t>.</a:t>
            </a:r>
            <a:r>
              <a:rPr lang="en-GB" sz="2200" u="sng" dirty="0">
                <a:solidFill>
                  <a:srgbClr val="0000FF"/>
                </a:solidFill>
                <a:effectLst/>
                <a:ea typeface="Times New Roman" panose="02020603050405020304" pitchFamily="18" charset="0"/>
                <a:hlinkClick r:id="rId2"/>
              </a:rPr>
              <a:t>gr</a:t>
            </a:r>
            <a:r>
              <a:rPr lang="el-GR" sz="2200" u="sng" dirty="0">
                <a:solidFill>
                  <a:srgbClr val="0000FF"/>
                </a:solidFill>
                <a:effectLst/>
                <a:ea typeface="Times New Roman" panose="02020603050405020304" pitchFamily="18" charset="0"/>
                <a:hlinkClick r:id="rId2"/>
              </a:rPr>
              <a:t>)</a:t>
            </a:r>
            <a:r>
              <a:rPr lang="el-GR" sz="2200" dirty="0">
                <a:effectLst/>
                <a:ea typeface="Times New Roman" panose="02020603050405020304" pitchFamily="18" charset="0"/>
              </a:rPr>
              <a:t> και </a:t>
            </a:r>
            <a:r>
              <a:rPr lang="el-GR" sz="2200" u="sng" dirty="0">
                <a:solidFill>
                  <a:srgbClr val="0000FF"/>
                </a:solidFill>
                <a:effectLst/>
                <a:ea typeface="Times New Roman" panose="02020603050405020304" pitchFamily="18" charset="0"/>
                <a:hlinkClick r:id="rId3"/>
              </a:rPr>
              <a:t>Προωθώντας την Αποτελεσματική Μάθηση στην Ψηφιακή Εποχή. Το Ευρωπαϊκό Πλαίσιο για την Ψηφιακή Ικανότητα των Εκπαιδευτικών Οργανισμών | </a:t>
            </a:r>
            <a:r>
              <a:rPr lang="en-GB" sz="2200" u="sng" dirty="0">
                <a:solidFill>
                  <a:srgbClr val="0000FF"/>
                </a:solidFill>
                <a:effectLst/>
                <a:ea typeface="Times New Roman" panose="02020603050405020304" pitchFamily="18" charset="0"/>
                <a:hlinkClick r:id="rId3"/>
              </a:rPr>
              <a:t>Metrics</a:t>
            </a:r>
            <a:r>
              <a:rPr lang="el-GR" sz="2200" u="sng" dirty="0">
                <a:solidFill>
                  <a:srgbClr val="0000FF"/>
                </a:solidFill>
                <a:effectLst/>
                <a:ea typeface="Times New Roman" panose="02020603050405020304" pitchFamily="18" charset="0"/>
                <a:hlinkClick r:id="rId3"/>
              </a:rPr>
              <a:t> (</a:t>
            </a:r>
            <a:r>
              <a:rPr lang="en-GB" sz="2200" u="sng" dirty="0" err="1">
                <a:solidFill>
                  <a:srgbClr val="0000FF"/>
                </a:solidFill>
                <a:effectLst/>
                <a:ea typeface="Times New Roman" panose="02020603050405020304" pitchFamily="18" charset="0"/>
                <a:hlinkClick r:id="rId3"/>
              </a:rPr>
              <a:t>ekt</a:t>
            </a:r>
            <a:r>
              <a:rPr lang="el-GR" sz="2200" u="sng" dirty="0">
                <a:solidFill>
                  <a:srgbClr val="0000FF"/>
                </a:solidFill>
                <a:effectLst/>
                <a:ea typeface="Times New Roman" panose="02020603050405020304" pitchFamily="18" charset="0"/>
                <a:hlinkClick r:id="rId3"/>
              </a:rPr>
              <a:t>.</a:t>
            </a:r>
            <a:r>
              <a:rPr lang="en-GB" sz="2200" u="sng" dirty="0">
                <a:solidFill>
                  <a:srgbClr val="0000FF"/>
                </a:solidFill>
                <a:effectLst/>
                <a:ea typeface="Times New Roman" panose="02020603050405020304" pitchFamily="18" charset="0"/>
                <a:hlinkClick r:id="rId3"/>
              </a:rPr>
              <a:t>gr</a:t>
            </a:r>
            <a:r>
              <a:rPr lang="el-GR" sz="2200" u="sng" dirty="0">
                <a:solidFill>
                  <a:srgbClr val="0000FF"/>
                </a:solidFill>
                <a:effectLst/>
                <a:ea typeface="Times New Roman" panose="02020603050405020304" pitchFamily="18" charset="0"/>
                <a:hlinkClick r:id="rId3"/>
              </a:rPr>
              <a:t>)</a:t>
            </a:r>
            <a:endParaRPr lang="el-GR" sz="2200" dirty="0">
              <a:effectLst/>
              <a:ea typeface="Times New Roman" panose="02020603050405020304" pitchFamily="18" charset="0"/>
            </a:endParaRPr>
          </a:p>
        </p:txBody>
      </p:sp>
    </p:spTree>
    <p:extLst>
      <p:ext uri="{BB962C8B-B14F-4D97-AF65-F5344CB8AC3E}">
        <p14:creationId xmlns:p14="http://schemas.microsoft.com/office/powerpoint/2010/main" val="76632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6BCEA14-FBA0-B573-34BE-ED39EC5A712F}"/>
              </a:ext>
            </a:extLst>
          </p:cNvPr>
          <p:cNvSpPr txBox="1"/>
          <p:nvPr/>
        </p:nvSpPr>
        <p:spPr>
          <a:xfrm>
            <a:off x="798576" y="356498"/>
            <a:ext cx="10591800" cy="4154984"/>
          </a:xfrm>
          <a:prstGeom prst="rect">
            <a:avLst/>
          </a:prstGeom>
          <a:noFill/>
        </p:spPr>
        <p:txBody>
          <a:bodyPr wrap="square">
            <a:spAutoFit/>
          </a:bodyPr>
          <a:lstStyle/>
          <a:p>
            <a:r>
              <a:rPr lang="el-GR" sz="2200" b="1" dirty="0"/>
              <a:t>«Σχέδιο Δράσης για την Ψηφιακή Εκπαίδευση» </a:t>
            </a:r>
            <a:r>
              <a:rPr lang="el-GR" sz="2200" dirty="0"/>
              <a:t>που περιγράφει πώς η ΕΕ μπορεί να βοηθήσει τους ανθρώπους, τα εκπαιδευτικά ιδρύματα και τα εκπαιδευτικά συστήματα να προσαρμόσουν καλύτερα τη ζωή και την εργασία τους σε μια εποχή ραγδαίων ψηφιακών αλλαγών μέσω: </a:t>
            </a:r>
          </a:p>
          <a:p>
            <a:endParaRPr lang="en-US" sz="2200" dirty="0"/>
          </a:p>
          <a:p>
            <a:r>
              <a:rPr lang="el-GR" sz="2200" dirty="0"/>
              <a:t>α) της καλύτερης χρήσης της ψηφιακής τεχνολογίας για τη διδασκαλία και τη μάθηση, </a:t>
            </a:r>
          </a:p>
          <a:p>
            <a:endParaRPr lang="en-US" sz="2200" dirty="0"/>
          </a:p>
          <a:p>
            <a:r>
              <a:rPr lang="el-GR" sz="2200" dirty="0"/>
              <a:t>β) της ανάπτυξης των ψηφιακών ικανοτήτων και δεξιοτήτων που απαιτούνται για τη ζωή και την εργασία σε μια εποχή ψηφιακού μετασχηματισμού και </a:t>
            </a:r>
          </a:p>
          <a:p>
            <a:endParaRPr lang="en-US" sz="2200" dirty="0"/>
          </a:p>
          <a:p>
            <a:r>
              <a:rPr lang="el-GR" sz="2200" dirty="0"/>
              <a:t>γ) της βελτίωσης της εκπαίδευσης μέσω της καλύτερης ανάλυσης δεδομένων και την ανάπτυξη προβλεπτικών διαδικασιών. </a:t>
            </a:r>
          </a:p>
        </p:txBody>
      </p:sp>
      <p:sp>
        <p:nvSpPr>
          <p:cNvPr id="11" name="TextBox 10">
            <a:extLst>
              <a:ext uri="{FF2B5EF4-FFF2-40B4-BE49-F238E27FC236}">
                <a16:creationId xmlns:a16="http://schemas.microsoft.com/office/drawing/2014/main" id="{20A99F55-97EE-7A50-68CC-1F25CE5F01D4}"/>
              </a:ext>
            </a:extLst>
          </p:cNvPr>
          <p:cNvSpPr txBox="1"/>
          <p:nvPr/>
        </p:nvSpPr>
        <p:spPr>
          <a:xfrm>
            <a:off x="975198" y="5151110"/>
            <a:ext cx="6094378" cy="954107"/>
          </a:xfrm>
          <a:prstGeom prst="rect">
            <a:avLst/>
          </a:prstGeom>
          <a:noFill/>
        </p:spPr>
        <p:txBody>
          <a:bodyPr wrap="square">
            <a:spAutoFit/>
          </a:bodyPr>
          <a:lstStyle/>
          <a:p>
            <a:r>
              <a:rPr lang="el-GR" sz="2800" b="1" dirty="0" err="1"/>
              <a:t>Digital</a:t>
            </a:r>
            <a:r>
              <a:rPr lang="el-GR" sz="2800" b="1" dirty="0"/>
              <a:t> </a:t>
            </a:r>
            <a:r>
              <a:rPr lang="el-GR" sz="2800" b="1" dirty="0" err="1"/>
              <a:t>Education</a:t>
            </a:r>
            <a:r>
              <a:rPr lang="el-GR" sz="2800" b="1" dirty="0"/>
              <a:t> </a:t>
            </a:r>
            <a:r>
              <a:rPr lang="el-GR" sz="2800" b="1" dirty="0" err="1"/>
              <a:t>Action</a:t>
            </a:r>
            <a:r>
              <a:rPr lang="el-GR" sz="2800" b="1" dirty="0"/>
              <a:t> </a:t>
            </a:r>
            <a:r>
              <a:rPr lang="el-GR" sz="2800" b="1" dirty="0" err="1"/>
              <a:t>Plan</a:t>
            </a:r>
            <a:r>
              <a:rPr lang="el-GR" sz="2800" b="1" dirty="0"/>
              <a:t> 2021-2027 (European Commission 2020) </a:t>
            </a:r>
          </a:p>
        </p:txBody>
      </p:sp>
    </p:spTree>
    <p:extLst>
      <p:ext uri="{BB962C8B-B14F-4D97-AF65-F5344CB8AC3E}">
        <p14:creationId xmlns:p14="http://schemas.microsoft.com/office/powerpoint/2010/main" val="129515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E5EB5BA-72A1-53CF-AD36-1A71DD7E15B2}"/>
              </a:ext>
            </a:extLst>
          </p:cNvPr>
          <p:cNvPicPr>
            <a:picLocks noChangeAspect="1"/>
          </p:cNvPicPr>
          <p:nvPr/>
        </p:nvPicPr>
        <p:blipFill>
          <a:blip r:embed="rId2"/>
          <a:stretch>
            <a:fillRect/>
          </a:stretch>
        </p:blipFill>
        <p:spPr>
          <a:xfrm>
            <a:off x="6598924" y="1921774"/>
            <a:ext cx="4677055" cy="3202808"/>
          </a:xfrm>
          <a:prstGeom prst="rect">
            <a:avLst/>
          </a:prstGeom>
        </p:spPr>
      </p:pic>
      <p:sp>
        <p:nvSpPr>
          <p:cNvPr id="3" name="Θέση περιεχομένου 2">
            <a:extLst>
              <a:ext uri="{FF2B5EF4-FFF2-40B4-BE49-F238E27FC236}">
                <a16:creationId xmlns:a16="http://schemas.microsoft.com/office/drawing/2014/main" id="{7D53D650-EFAE-CE7C-DF45-75AD458964B5}"/>
              </a:ext>
            </a:extLst>
          </p:cNvPr>
          <p:cNvSpPr>
            <a:spLocks noGrp="1"/>
          </p:cNvSpPr>
          <p:nvPr>
            <p:ph idx="1"/>
          </p:nvPr>
        </p:nvSpPr>
        <p:spPr>
          <a:xfrm>
            <a:off x="760379" y="535021"/>
            <a:ext cx="10515600" cy="836578"/>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lnSpc>
                <a:spcPct val="100000"/>
              </a:lnSpc>
              <a:spcBef>
                <a:spcPts val="0"/>
              </a:spcBef>
              <a:buNone/>
            </a:pPr>
            <a:r>
              <a:rPr lang="el-GR" sz="3000" b="1" dirty="0">
                <a:latin typeface="Times New Roman" panose="02020603050405020304" pitchFamily="18" charset="0"/>
                <a:cs typeface="Times New Roman" panose="02020603050405020304" pitchFamily="18" charset="0"/>
              </a:rPr>
              <a:t>Ευρωπαϊκή Ένωση - Πολιτική -Ψηφιακά (</a:t>
            </a:r>
            <a:r>
              <a:rPr lang="el-GR" sz="3000" b="1" dirty="0" err="1">
                <a:latin typeface="Times New Roman" panose="02020603050405020304" pitchFamily="18" charset="0"/>
                <a:cs typeface="Times New Roman" panose="02020603050405020304" pitchFamily="18" charset="0"/>
              </a:rPr>
              <a:t>online</a:t>
            </a:r>
            <a:r>
              <a:rPr lang="el-GR" sz="3000" b="1" dirty="0">
                <a:latin typeface="Times New Roman" panose="02020603050405020304" pitchFamily="18" charset="0"/>
                <a:cs typeface="Times New Roman" panose="02020603050405020304" pitchFamily="18" charset="0"/>
              </a:rPr>
              <a:t>) παιχνίδια</a:t>
            </a:r>
            <a:endParaRPr lang="el-GR" sz="3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EB1218-7465-D4E4-7628-2D6AA5293A3F}"/>
              </a:ext>
            </a:extLst>
          </p:cNvPr>
          <p:cNvSpPr txBox="1"/>
          <p:nvPr/>
        </p:nvSpPr>
        <p:spPr>
          <a:xfrm>
            <a:off x="760379" y="1921774"/>
            <a:ext cx="5698787" cy="440120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indent="0" algn="just">
              <a:buNone/>
            </a:pPr>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ΕΕ και τομέας των ψηφιακών παιχνιδιών:</a:t>
            </a:r>
          </a:p>
          <a:p>
            <a:pPr marL="457200" indent="-457200" algn="just">
              <a:buFontTx/>
              <a:buChar char="-"/>
            </a:pPr>
            <a:r>
              <a:rPr lang="el-GR" sz="2800" b="1" kern="100" dirty="0">
                <a:effectLst/>
                <a:latin typeface="Times New Roman" panose="02020603050405020304" pitchFamily="18" charset="0"/>
                <a:ea typeface="Calibri" panose="020F0502020204030204" pitchFamily="34" charset="0"/>
                <a:cs typeface="Times New Roman" panose="02020603050405020304" pitchFamily="18" charset="0"/>
              </a:rPr>
              <a:t>συγκρότηση και εφαρμογή νομοθεσίας </a:t>
            </a:r>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(2023, 2024)</a:t>
            </a:r>
          </a:p>
          <a:p>
            <a:pPr marL="457200" indent="-457200" algn="just">
              <a:buFontTx/>
              <a:buChar char="-"/>
            </a:pPr>
            <a:r>
              <a:rPr lang="el-GR" sz="2800" b="1" kern="100" dirty="0">
                <a:effectLst/>
                <a:latin typeface="Times New Roman" panose="02020603050405020304" pitchFamily="18" charset="0"/>
                <a:ea typeface="Calibri" panose="020F0502020204030204" pitchFamily="34" charset="0"/>
                <a:cs typeface="Times New Roman" panose="02020603050405020304" pitchFamily="18" charset="0"/>
              </a:rPr>
              <a:t>διεξαγωγή διεθνών ερευνών </a:t>
            </a:r>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(2023, 2024), επιχειρώντας </a:t>
            </a:r>
          </a:p>
          <a:p>
            <a:pPr algn="just"/>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τόσο τη </a:t>
            </a:r>
            <a:r>
              <a:rPr lang="el-GR" sz="2800" b="1" kern="100" dirty="0">
                <a:effectLst/>
                <a:latin typeface="Times New Roman" panose="02020603050405020304" pitchFamily="18" charset="0"/>
                <a:ea typeface="Calibri" panose="020F0502020204030204" pitchFamily="34" charset="0"/>
                <a:cs typeface="Times New Roman" panose="02020603050405020304" pitchFamily="18" charset="0"/>
              </a:rPr>
              <a:t>ρύθμιση του τομέα </a:t>
            </a:r>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όσο και την </a:t>
            </a:r>
            <a:r>
              <a:rPr lang="el-GR" sz="2800" b="1" kern="100" dirty="0">
                <a:effectLst/>
                <a:latin typeface="Times New Roman" panose="02020603050405020304" pitchFamily="18" charset="0"/>
                <a:ea typeface="Calibri" panose="020F0502020204030204" pitchFamily="34" charset="0"/>
                <a:cs typeface="Times New Roman" panose="02020603050405020304" pitchFamily="18" charset="0"/>
              </a:rPr>
              <a:t>ανάδειξη</a:t>
            </a:r>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 της οικονομικής, κοινωνικής και πολιτιστικής διάστασης των ψηφιακών παιχνιδιών.</a:t>
            </a:r>
          </a:p>
        </p:txBody>
      </p:sp>
      <p:sp>
        <p:nvSpPr>
          <p:cNvPr id="6" name="Θέση περιεχομένου 2">
            <a:extLst>
              <a:ext uri="{FF2B5EF4-FFF2-40B4-BE49-F238E27FC236}">
                <a16:creationId xmlns:a16="http://schemas.microsoft.com/office/drawing/2014/main" id="{C5B007B4-9B7F-FDA2-2CD8-3CFDE452060F}"/>
              </a:ext>
            </a:extLst>
          </p:cNvPr>
          <p:cNvSpPr txBox="1">
            <a:spLocks/>
          </p:cNvSpPr>
          <p:nvPr/>
        </p:nvSpPr>
        <p:spPr>
          <a:xfrm>
            <a:off x="7424464" y="5386942"/>
            <a:ext cx="3569413" cy="809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2400" dirty="0"/>
              <a:t>European Commission </a:t>
            </a:r>
            <a:r>
              <a:rPr lang="en-US" sz="2400" dirty="0"/>
              <a:t>(</a:t>
            </a:r>
            <a:r>
              <a:rPr lang="el-GR" sz="2400" dirty="0"/>
              <a:t>2023, 104-137)</a:t>
            </a:r>
            <a:endParaRPr lang="en-US" sz="2400" dirty="0"/>
          </a:p>
          <a:p>
            <a:pPr marL="0" indent="0" algn="ctr">
              <a:buFont typeface="Arial" panose="020B0604020202020204" pitchFamily="34" charset="0"/>
              <a:buNone/>
            </a:pPr>
            <a:endParaRPr lang="en-US" sz="2200" dirty="0"/>
          </a:p>
          <a:p>
            <a:pPr marL="0" indent="0" algn="ctr">
              <a:buFont typeface="Arial" panose="020B0604020202020204" pitchFamily="34" charset="0"/>
              <a:buNone/>
            </a:pPr>
            <a:endParaRPr lang="el-GR" sz="2200" b="1" dirty="0"/>
          </a:p>
          <a:p>
            <a:pPr marL="0" indent="0">
              <a:buFont typeface="Arial" panose="020B0604020202020204" pitchFamily="34" charset="0"/>
              <a:buNone/>
            </a:pPr>
            <a:endParaRPr lang="el-GR" sz="2200" dirty="0"/>
          </a:p>
        </p:txBody>
      </p:sp>
    </p:spTree>
    <p:extLst>
      <p:ext uri="{BB962C8B-B14F-4D97-AF65-F5344CB8AC3E}">
        <p14:creationId xmlns:p14="http://schemas.microsoft.com/office/powerpoint/2010/main" val="398316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7BCF9C4F-1DF7-5B1E-C1C3-506DB2684ECC}"/>
              </a:ext>
            </a:extLst>
          </p:cNvPr>
          <p:cNvPicPr>
            <a:picLocks noChangeAspect="1"/>
          </p:cNvPicPr>
          <p:nvPr/>
        </p:nvPicPr>
        <p:blipFill>
          <a:blip r:embed="rId2"/>
          <a:stretch>
            <a:fillRect/>
          </a:stretch>
        </p:blipFill>
        <p:spPr>
          <a:xfrm>
            <a:off x="1562881" y="144493"/>
            <a:ext cx="8186310" cy="656951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5C7B7F5C-C1F0-9549-345B-DA3C1B8A3E1C}"/>
              </a:ext>
            </a:extLst>
          </p:cNvPr>
          <p:cNvPicPr>
            <a:picLocks noChangeAspect="1"/>
          </p:cNvPicPr>
          <p:nvPr/>
        </p:nvPicPr>
        <p:blipFill>
          <a:blip r:embed="rId3"/>
          <a:stretch>
            <a:fillRect/>
          </a:stretch>
        </p:blipFill>
        <p:spPr>
          <a:xfrm rot="1107154">
            <a:off x="7862564" y="3378075"/>
            <a:ext cx="3896027" cy="1578530"/>
          </a:xfrm>
          <a:prstGeom prst="rect">
            <a:avLst/>
          </a:prstGeom>
        </p:spPr>
      </p:pic>
    </p:spTree>
    <p:extLst>
      <p:ext uri="{BB962C8B-B14F-4D97-AF65-F5344CB8AC3E}">
        <p14:creationId xmlns:p14="http://schemas.microsoft.com/office/powerpoint/2010/main" val="298020638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1392</TotalTime>
  <Words>753</Words>
  <Application>Microsoft Office PowerPoint</Application>
  <PresentationFormat>Ευρεία οθόνη</PresentationFormat>
  <Paragraphs>52</Paragraphs>
  <Slides>13</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13</vt:i4>
      </vt:variant>
    </vt:vector>
  </HeadingPairs>
  <TitlesOfParts>
    <vt:vector size="20" baseType="lpstr">
      <vt:lpstr>Aptos</vt:lpstr>
      <vt:lpstr>Aptos Display</vt:lpstr>
      <vt:lpstr>Arial</vt:lpstr>
      <vt:lpstr>Calibri</vt:lpstr>
      <vt:lpstr>Roboto</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Elena Tsintari</dc:creator>
  <cp:lastModifiedBy>Βασίλης Μπόκολας</cp:lastModifiedBy>
  <cp:revision>17</cp:revision>
  <dcterms:created xsi:type="dcterms:W3CDTF">2025-01-12T14:01:01Z</dcterms:created>
  <dcterms:modified xsi:type="dcterms:W3CDTF">2025-11-04T15:24:21Z</dcterms:modified>
</cp:coreProperties>
</file>