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5" r:id="rId5"/>
    <p:sldId id="266" r:id="rId6"/>
    <p:sldId id="267" r:id="rId7"/>
    <p:sldId id="268" r:id="rId8"/>
    <p:sldId id="269" r:id="rId9"/>
    <p:sldId id="305" r:id="rId10"/>
    <p:sldId id="306" r:id="rId11"/>
    <p:sldId id="270" r:id="rId12"/>
    <p:sldId id="307" r:id="rId13"/>
    <p:sldId id="271" r:id="rId14"/>
    <p:sldId id="309" r:id="rId15"/>
    <p:sldId id="272" r:id="rId16"/>
    <p:sldId id="310" r:id="rId17"/>
    <p:sldId id="311" r:id="rId18"/>
    <p:sldId id="283" r:id="rId19"/>
    <p:sldId id="312" r:id="rId20"/>
    <p:sldId id="313" r:id="rId21"/>
    <p:sldId id="284" r:id="rId22"/>
    <p:sldId id="29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9D48FD2-AEE8-4833-9418-265937C4FAFD}" type="datetimeFigureOut">
              <a:rPr lang="en-US" smtClean="0"/>
              <a:pPr/>
              <a:t>4/12/2022</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04E080FB-8766-4E3F-9152-D256496E388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D48FD2-AEE8-4833-9418-265937C4FAFD}" type="datetimeFigureOut">
              <a:rPr lang="en-US" smtClean="0"/>
              <a:pPr/>
              <a:t>4/12/2022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D48FD2-AEE8-4833-9418-265937C4FAFD}" type="datetimeFigureOut">
              <a:rPr lang="en-US" smtClean="0"/>
              <a:pPr/>
              <a:t>4/12/2022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D48FD2-AEE8-4833-9418-265937C4FAFD}" type="datetimeFigureOut">
              <a:rPr lang="en-US" smtClean="0"/>
              <a:pPr/>
              <a:t>4/12/2022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D48FD2-AEE8-4833-9418-265937C4FAFD}" type="datetimeFigureOut">
              <a:rPr lang="en-US" smtClean="0"/>
              <a:pPr/>
              <a:t>4/12/2022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E080FB-8766-4E3F-9152-D256496E3886}"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D48FD2-AEE8-4833-9418-265937C4FAFD}" type="datetimeFigureOut">
              <a:rPr lang="en-US" smtClean="0"/>
              <a:pPr/>
              <a:t>4/12/2022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D48FD2-AEE8-4833-9418-265937C4FAFD}" type="datetimeFigureOut">
              <a:rPr lang="en-US" smtClean="0"/>
              <a:pPr/>
              <a:t>4/12/2022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D48FD2-AEE8-4833-9418-265937C4FAFD}" type="datetimeFigureOut">
              <a:rPr lang="en-US" smtClean="0"/>
              <a:pPr/>
              <a:t>4/12/2022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48FD2-AEE8-4833-9418-265937C4FAFD}" type="datetimeFigureOut">
              <a:rPr lang="en-US" smtClean="0"/>
              <a:pPr/>
              <a:t>4/12/2022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D48FD2-AEE8-4833-9418-265937C4FAFD}" type="datetimeFigureOut">
              <a:rPr lang="en-US" smtClean="0"/>
              <a:pPr/>
              <a:t>4/12/2022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E080FB-8766-4E3F-9152-D256496E388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D48FD2-AEE8-4833-9418-265937C4FAFD}" type="datetimeFigureOut">
              <a:rPr lang="en-US" smtClean="0"/>
              <a:pPr/>
              <a:t>4/12/2022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04E080FB-8766-4E3F-9152-D256496E3886}"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D48FD2-AEE8-4833-9418-265937C4FAFD}" type="datetimeFigureOut">
              <a:rPr lang="en-US" smtClean="0"/>
              <a:pPr/>
              <a:t>4/12/2022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E080FB-8766-4E3F-9152-D256496E3886}"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shubhyatra.com/maharashtra/mumbai.html"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447800"/>
          </a:xfrm>
        </p:spPr>
        <p:txBody>
          <a:bodyPr>
            <a:normAutofit/>
          </a:bodyPr>
          <a:lstStyle/>
          <a:p>
            <a:pPr algn="l"/>
            <a:r>
              <a:rPr lang="el-GR" sz="3200" dirty="0" smtClean="0"/>
              <a:t>Από τις πόλεις-κράτη στις παγκόσμιες/ δια-εθνικές πόλεις</a:t>
            </a:r>
            <a:r>
              <a:rPr lang="en-US" sz="3200" dirty="0" smtClean="0"/>
              <a:t> </a:t>
            </a:r>
            <a:r>
              <a:rPr lang="el-GR" sz="3200" dirty="0" smtClean="0"/>
              <a:t>ή</a:t>
            </a:r>
            <a:r>
              <a:rPr lang="en-US" sz="3200" dirty="0" smtClean="0"/>
              <a:t> </a:t>
            </a:r>
            <a:r>
              <a:rPr lang="el-GR" sz="3200" dirty="0" smtClean="0"/>
              <a:t>δίκτυα πόλεων. </a:t>
            </a:r>
            <a:endParaRPr lang="en-GB" sz="3200" dirty="0"/>
          </a:p>
        </p:txBody>
      </p:sp>
      <p:sp>
        <p:nvSpPr>
          <p:cNvPr id="3" name="Subtitle 2"/>
          <p:cNvSpPr>
            <a:spLocks noGrp="1"/>
          </p:cNvSpPr>
          <p:nvPr>
            <p:ph type="subTitle" idx="1"/>
          </p:nvPr>
        </p:nvSpPr>
        <p:spPr>
          <a:xfrm>
            <a:off x="533400" y="3228536"/>
            <a:ext cx="7854696" cy="657664"/>
          </a:xfrm>
        </p:spPr>
        <p:txBody>
          <a:bodyPr/>
          <a:lstStyle/>
          <a:p>
            <a:pPr algn="l"/>
            <a:r>
              <a:rPr lang="el-GR" dirty="0" smtClean="0"/>
              <a:t>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Das </a:t>
            </a:r>
            <a:r>
              <a:rPr lang="en-US" dirty="0" err="1" smtClean="0"/>
              <a:t>Kapital</a:t>
            </a:r>
            <a:endParaRPr lang="en-GB" dirty="0"/>
          </a:p>
        </p:txBody>
      </p:sp>
      <p:pic>
        <p:nvPicPr>
          <p:cNvPr id="4" name="Content Placeholder 3" descr="books.jpg"/>
          <p:cNvPicPr>
            <a:picLocks noGrp="1" noChangeAspect="1"/>
          </p:cNvPicPr>
          <p:nvPr>
            <p:ph idx="1"/>
          </p:nvPr>
        </p:nvPicPr>
        <p:blipFill>
          <a:blip r:embed="rId2" cstate="print"/>
          <a:stretch>
            <a:fillRect/>
          </a:stretch>
        </p:blipFill>
        <p:spPr>
          <a:xfrm>
            <a:off x="1828800" y="1524000"/>
            <a:ext cx="4419600" cy="5181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304800"/>
            <a:ext cx="8229600" cy="838200"/>
          </a:xfrm>
        </p:spPr>
        <p:txBody>
          <a:bodyPr>
            <a:normAutofit/>
          </a:bodyPr>
          <a:lstStyle/>
          <a:p>
            <a:r>
              <a:rPr lang="el-GR" sz="2400" dirty="0" smtClean="0"/>
              <a:t>Αστική </a:t>
            </a:r>
            <a:r>
              <a:rPr lang="el-GR" sz="2400" dirty="0"/>
              <a:t>Κοινωνιολογία και η σχολή του Σικάγου</a:t>
            </a:r>
          </a:p>
        </p:txBody>
      </p:sp>
      <p:sp>
        <p:nvSpPr>
          <p:cNvPr id="81923" name="Rectangle 3"/>
          <p:cNvSpPr>
            <a:spLocks noGrp="1" noChangeArrowheads="1"/>
          </p:cNvSpPr>
          <p:nvPr>
            <p:ph type="body" idx="1"/>
          </p:nvPr>
        </p:nvSpPr>
        <p:spPr>
          <a:xfrm>
            <a:off x="457200" y="1600200"/>
            <a:ext cx="8229600" cy="3989388"/>
          </a:xfrm>
        </p:spPr>
        <p:txBody>
          <a:bodyPr/>
          <a:lstStyle/>
          <a:p>
            <a:pPr>
              <a:lnSpc>
                <a:spcPct val="80000"/>
              </a:lnSpc>
            </a:pPr>
            <a:r>
              <a:rPr lang="el-GR" sz="2000" dirty="0"/>
              <a:t>Η γέννηση και ανάπτυξη της αστικής κοινωνιολογίας από τη Σχολή του Σικάγου (</a:t>
            </a:r>
            <a:r>
              <a:rPr lang="en-US" sz="2000" dirty="0"/>
              <a:t>Robert Park</a:t>
            </a:r>
            <a:r>
              <a:rPr lang="el-GR" sz="2000" dirty="0"/>
              <a:t> και οι μαθητές του</a:t>
            </a:r>
            <a:r>
              <a:rPr lang="en-US" sz="2000" dirty="0"/>
              <a:t>)</a:t>
            </a:r>
            <a:r>
              <a:rPr lang="el-GR" sz="2000" dirty="0"/>
              <a:t>. Η πόλη ως ένα εργαστήριο μελέτης.</a:t>
            </a:r>
            <a:r>
              <a:rPr lang="en-US" sz="2000" dirty="0"/>
              <a:t> </a:t>
            </a:r>
            <a:r>
              <a:rPr lang="el-GR" sz="2000" dirty="0"/>
              <a:t>Το Σικάγο ως μια κατεξοχήν πόλη της μετανάστευσης, πολύ-</a:t>
            </a:r>
            <a:r>
              <a:rPr lang="el-GR" sz="2000" dirty="0" err="1"/>
              <a:t>πολιτισμικότητας </a:t>
            </a:r>
            <a:r>
              <a:rPr lang="el-GR" sz="2000" dirty="0"/>
              <a:t>και αλλαγής.</a:t>
            </a:r>
          </a:p>
          <a:p>
            <a:pPr>
              <a:lnSpc>
                <a:spcPct val="80000"/>
              </a:lnSpc>
            </a:pPr>
            <a:r>
              <a:rPr lang="el-GR" sz="2000" dirty="0"/>
              <a:t>Η πόλη ως ένα ζωντανός οργανισμός και η θεωρία της οικολογικής διαδοχής (συμβίωσης, ανταγωνισμού κτλ.). Η θεωρία των ομόκεντρων κύκλων-ζωνών. Η αστική ένταξη ως μια διαδικασία μετάβασης από τις «ζώνες αλλαγής» στα προάστια.   </a:t>
            </a:r>
          </a:p>
          <a:p>
            <a:pPr>
              <a:lnSpc>
                <a:spcPct val="80000"/>
              </a:lnSpc>
            </a:pPr>
            <a:r>
              <a:rPr lang="el-GR" sz="2000" dirty="0"/>
              <a:t> Η μεταφορά της πόλης ως οργανισμού που αλλάζει παραμένει επίκαιρη. Η εξερεύνηση του πως αυτή αλλάζει μετασχηματίζεται, αναζωογονείται, ανακατασκευάζεται.</a:t>
            </a:r>
          </a:p>
          <a:p>
            <a:pPr>
              <a:lnSpc>
                <a:spcPct val="80000"/>
              </a:lnSpc>
            </a:pPr>
            <a:r>
              <a:rPr lang="el-GR" sz="2000" dirty="0"/>
              <a:t>Η πόλη δεν είναι μόνο τα κτίρια, το κτιστό περιβάλλον η πόλη είναι μια νοητική κατάσταση είναι κάτι το όποιο κουβαλάμε μέσα στο κεφάλι μας</a:t>
            </a:r>
            <a:r>
              <a:rPr lang="el-GR" sz="2000" dirty="0" smtClean="0"/>
              <a:t>. </a:t>
            </a:r>
            <a:endParaRPr lang="el-G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l-GR" sz="3200" dirty="0" smtClean="0"/>
              <a:t>Η πόλη ως ομόκεντροι κύκλοι</a:t>
            </a:r>
            <a:r>
              <a:rPr lang="en-US" sz="3200" dirty="0" smtClean="0"/>
              <a:t>-Burges</a:t>
            </a:r>
            <a:endParaRPr lang="en-GB" sz="3200" dirty="0"/>
          </a:p>
        </p:txBody>
      </p:sp>
      <p:pic>
        <p:nvPicPr>
          <p:cNvPr id="4" name="Content Placeholder 3" descr="Zone.gif"/>
          <p:cNvPicPr>
            <a:picLocks noGrp="1" noChangeAspect="1"/>
          </p:cNvPicPr>
          <p:nvPr>
            <p:ph idx="1"/>
          </p:nvPr>
        </p:nvPicPr>
        <p:blipFill>
          <a:blip r:embed="rId2" cstate="print"/>
          <a:stretch>
            <a:fillRect/>
          </a:stretch>
        </p:blipFill>
        <p:spPr>
          <a:xfrm>
            <a:off x="1295400" y="1219200"/>
            <a:ext cx="6096000" cy="54102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381000"/>
            <a:ext cx="8229600" cy="685800"/>
          </a:xfrm>
        </p:spPr>
        <p:txBody>
          <a:bodyPr>
            <a:normAutofit/>
          </a:bodyPr>
          <a:lstStyle/>
          <a:p>
            <a:r>
              <a:rPr lang="el-GR" sz="2400" dirty="0"/>
              <a:t>Η πόλη της </a:t>
            </a:r>
            <a:r>
              <a:rPr lang="el-GR" sz="2400" dirty="0" smtClean="0"/>
              <a:t>πληροφορίας/ η πόλη των ροών</a:t>
            </a:r>
            <a:endParaRPr lang="el-GR" sz="2400" dirty="0"/>
          </a:p>
        </p:txBody>
      </p:sp>
      <p:sp>
        <p:nvSpPr>
          <p:cNvPr id="88067" name="Rectangle 3"/>
          <p:cNvSpPr>
            <a:spLocks noGrp="1" noChangeArrowheads="1"/>
          </p:cNvSpPr>
          <p:nvPr>
            <p:ph type="body" idx="1"/>
          </p:nvPr>
        </p:nvSpPr>
        <p:spPr>
          <a:xfrm>
            <a:off x="457200" y="1295400"/>
            <a:ext cx="8229600" cy="5257800"/>
          </a:xfrm>
        </p:spPr>
        <p:txBody>
          <a:bodyPr>
            <a:normAutofit fontScale="92500" lnSpcReduction="10000"/>
          </a:bodyPr>
          <a:lstStyle/>
          <a:p>
            <a:pPr>
              <a:lnSpc>
                <a:spcPct val="80000"/>
              </a:lnSpc>
            </a:pPr>
            <a:r>
              <a:rPr lang="en-GB" sz="2800" dirty="0"/>
              <a:t>Manuel </a:t>
            </a:r>
            <a:r>
              <a:rPr lang="en-GB" sz="2800" dirty="0" err="1"/>
              <a:t>Castels</a:t>
            </a:r>
            <a:r>
              <a:rPr lang="en-GB" sz="2800" dirty="0"/>
              <a:t> </a:t>
            </a:r>
            <a:r>
              <a:rPr lang="el-GR" sz="2800" dirty="0"/>
              <a:t>και η τριλογία του. Ειδικότερα το βιβλίο του με τίτλο </a:t>
            </a:r>
            <a:r>
              <a:rPr lang="en-US" sz="2800" dirty="0"/>
              <a:t>‘The Informational City’</a:t>
            </a:r>
            <a:r>
              <a:rPr lang="el-GR" sz="2800" dirty="0"/>
              <a:t> όπου μιλά για τη γέννηση της πόλης της πληροφορίας και όχι των δομών ή υποδομών</a:t>
            </a:r>
            <a:r>
              <a:rPr lang="en-US" sz="2800" dirty="0" smtClean="0"/>
              <a:t>.</a:t>
            </a:r>
            <a:r>
              <a:rPr lang="el-GR" sz="2800" dirty="0" smtClean="0"/>
              <a:t> Το δίκτυο και ο εαυτός, η οριζόντια πληροφορία και η κατασκευή ταυτότητας.</a:t>
            </a:r>
            <a:endParaRPr lang="el-GR" sz="2800" dirty="0"/>
          </a:p>
          <a:p>
            <a:pPr>
              <a:lnSpc>
                <a:spcPct val="80000"/>
              </a:lnSpc>
            </a:pPr>
            <a:r>
              <a:rPr lang="el-GR" sz="2800" dirty="0"/>
              <a:t>Η πόλη ως ροές. Από την πολιτική οικονομία των πόλεων σε κάτι πιο αέναο</a:t>
            </a:r>
            <a:r>
              <a:rPr lang="el-GR" sz="2800" dirty="0" smtClean="0"/>
              <a:t>.</a:t>
            </a:r>
          </a:p>
          <a:p>
            <a:pPr>
              <a:lnSpc>
                <a:spcPct val="80000"/>
              </a:lnSpc>
            </a:pPr>
            <a:r>
              <a:rPr lang="el-GR" sz="2800" dirty="0" smtClean="0"/>
              <a:t>Οι πόλεις ως βασικοί κόμβοι σε σχέση με τις ροές της παγκοσμιοποίησης. </a:t>
            </a:r>
            <a:r>
              <a:rPr lang="en-US" sz="2800" dirty="0" smtClean="0"/>
              <a:t>Bruno </a:t>
            </a:r>
            <a:r>
              <a:rPr lang="en-US" sz="2800" dirty="0" err="1" smtClean="0"/>
              <a:t>Latour</a:t>
            </a:r>
            <a:r>
              <a:rPr lang="en-US" sz="2800" dirty="0" smtClean="0"/>
              <a:t> </a:t>
            </a:r>
            <a:r>
              <a:rPr lang="el-GR" sz="2800" dirty="0" smtClean="0"/>
              <a:t>και η θεωρία χρήστη/ δικτύου: ο χρήστης είναι το δίκτυο. Το δίκτυο περιλαμβάνει υλικά και ανθρώπινα στοιχεία. Τα δίκτυα υπάρχουν σε μια κατάσταση αέναης μεταβολής και αλλαγής. Αυτό το οποίο είναι ανθρώπινο είναι και τεχνικό-υλικό και το αντίστροφο. Ίσως ένα καλός τρόπος να δούμε την παγκοσμιοποίηση. </a:t>
            </a:r>
            <a:endParaRPr lang="el-GR" sz="2800" dirty="0"/>
          </a:p>
          <a:p>
            <a:pPr>
              <a:lnSpc>
                <a:spcPct val="80000"/>
              </a:lnSpc>
              <a:buNone/>
            </a:pPr>
            <a:r>
              <a:rPr lang="el-GR" sz="2800" dirty="0" smtClean="0"/>
              <a:t> </a:t>
            </a:r>
            <a:endParaRPr lang="en-US" sz="2800" dirty="0" smtClean="0"/>
          </a:p>
          <a:p>
            <a:pPr>
              <a:lnSpc>
                <a:spcPct val="80000"/>
              </a:lnSpc>
            </a:pPr>
            <a:endParaRPr lang="en-US" sz="2800" dirty="0" smtClean="0"/>
          </a:p>
          <a:p>
            <a:pPr>
              <a:lnSpc>
                <a:spcPct val="80000"/>
              </a:lnSpc>
            </a:pPr>
            <a:endParaRPr lang="en-US" sz="2800" dirty="0" smtClean="0"/>
          </a:p>
          <a:p>
            <a:pPr>
              <a:lnSpc>
                <a:spcPct val="80000"/>
              </a:lnSpc>
            </a:pPr>
            <a:endParaRPr lang="en-US" sz="2800" dirty="0" smtClean="0"/>
          </a:p>
          <a:p>
            <a:pPr>
              <a:lnSpc>
                <a:spcPct val="80000"/>
              </a:lnSpc>
            </a:pPr>
            <a:endParaRPr lang="en-US" sz="2800" dirty="0" smtClean="0"/>
          </a:p>
          <a:p>
            <a:pPr>
              <a:lnSpc>
                <a:spcPct val="80000"/>
              </a:lnSpc>
            </a:pPr>
            <a:endParaRPr lang="en-US" sz="2800" dirty="0" smtClean="0"/>
          </a:p>
          <a:p>
            <a:pPr>
              <a:lnSpc>
                <a:spcPct val="80000"/>
              </a:lnSpc>
            </a:pPr>
            <a:endParaRPr lang="en-US" sz="2800" dirty="0" smtClean="0"/>
          </a:p>
          <a:p>
            <a:pPr>
              <a:lnSpc>
                <a:spcPct val="80000"/>
              </a:lnSpc>
            </a:pPr>
            <a:endParaRPr lang="el-GR" sz="2800" dirty="0" smtClean="0"/>
          </a:p>
          <a:p>
            <a:pPr>
              <a:lnSpc>
                <a:spcPct val="80000"/>
              </a:lnSpc>
            </a:pPr>
            <a:endParaRPr lang="el-G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dirty="0" err="1" smtClean="0"/>
              <a:t>Castels</a:t>
            </a:r>
            <a:r>
              <a:rPr lang="en-US" dirty="0" smtClean="0"/>
              <a:t>/</a:t>
            </a:r>
            <a:r>
              <a:rPr lang="el-GR" dirty="0" smtClean="0"/>
              <a:t>τριλογία </a:t>
            </a:r>
            <a:endParaRPr lang="en-GB" dirty="0"/>
          </a:p>
        </p:txBody>
      </p:sp>
      <p:pic>
        <p:nvPicPr>
          <p:cNvPr id="4" name="Content Placeholder 3" descr="Untitled-1-1024x489.jpg"/>
          <p:cNvPicPr>
            <a:picLocks noGrp="1" noChangeAspect="1"/>
          </p:cNvPicPr>
          <p:nvPr>
            <p:ph idx="1"/>
          </p:nvPr>
        </p:nvPicPr>
        <p:blipFill>
          <a:blip r:embed="rId2" cstate="print"/>
          <a:stretch>
            <a:fillRect/>
          </a:stretch>
        </p:blipFill>
        <p:spPr>
          <a:xfrm>
            <a:off x="0" y="1371600"/>
            <a:ext cx="9144000" cy="5257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l-GR" sz="3200" dirty="0"/>
              <a:t>Δύο οπτικές να διαβάσουμε την πόλη</a:t>
            </a:r>
            <a:r>
              <a:rPr lang="en-GB" sz="3200" dirty="0"/>
              <a:t>,</a:t>
            </a:r>
            <a:r>
              <a:rPr lang="el-GR" sz="3200" dirty="0"/>
              <a:t> δυο διαφορετικές γωνίες ανάλυσης</a:t>
            </a:r>
            <a:r>
              <a:rPr lang="en-GB" sz="4000" dirty="0"/>
              <a:t>  </a:t>
            </a:r>
            <a:endParaRPr lang="el-GR" sz="4000" dirty="0"/>
          </a:p>
        </p:txBody>
      </p:sp>
      <p:sp>
        <p:nvSpPr>
          <p:cNvPr id="82947" name="Rectangle 3"/>
          <p:cNvSpPr>
            <a:spLocks noGrp="1" noChangeArrowheads="1"/>
          </p:cNvSpPr>
          <p:nvPr>
            <p:ph type="body" idx="1"/>
          </p:nvPr>
        </p:nvSpPr>
        <p:spPr>
          <a:xfrm>
            <a:off x="457200" y="2438400"/>
            <a:ext cx="8229600" cy="3657600"/>
          </a:xfrm>
        </p:spPr>
        <p:txBody>
          <a:bodyPr>
            <a:normAutofit/>
          </a:bodyPr>
          <a:lstStyle/>
          <a:p>
            <a:pPr>
              <a:lnSpc>
                <a:spcPct val="80000"/>
              </a:lnSpc>
            </a:pPr>
            <a:endParaRPr lang="el-GR" sz="2000" dirty="0"/>
          </a:p>
          <a:p>
            <a:pPr>
              <a:lnSpc>
                <a:spcPct val="80000"/>
              </a:lnSpc>
            </a:pPr>
            <a:r>
              <a:rPr lang="el-GR" sz="2000" dirty="0"/>
              <a:t>Η πόλη από ψηλά: Ανεβαίνουμε στο Λυκαβηττό και βλέπουμε την Αθήνα, η οπτική της πολιτικής οικονομίας των πόλεων ή του οικονομικού ντετερμινισμού</a:t>
            </a:r>
            <a:r>
              <a:rPr lang="en-GB" sz="2000" dirty="0"/>
              <a:t>. </a:t>
            </a:r>
            <a:r>
              <a:rPr lang="el-GR" sz="2000" dirty="0"/>
              <a:t>Η ανάλυση των πόλεων μέσα από την πολιτική οικονομία</a:t>
            </a:r>
            <a:r>
              <a:rPr lang="en-US" sz="2000" dirty="0"/>
              <a:t>. </a:t>
            </a:r>
            <a:r>
              <a:rPr lang="el-GR" sz="2000" dirty="0"/>
              <a:t>Κεφάλαιο, κυβέρνηση, συνασπισμοί  δυνάμεων (σε σχέση με την πολιτική οικονομία των πόλεων δες </a:t>
            </a:r>
            <a:r>
              <a:rPr lang="en-GB" sz="2000" dirty="0"/>
              <a:t>David Harvey, Sharon </a:t>
            </a:r>
            <a:r>
              <a:rPr lang="en-GB" sz="2000" dirty="0" err="1"/>
              <a:t>Zukin</a:t>
            </a:r>
            <a:r>
              <a:rPr lang="el-GR" sz="2000" dirty="0"/>
              <a:t>)</a:t>
            </a:r>
            <a:r>
              <a:rPr lang="en-GB" sz="2000" dirty="0"/>
              <a:t>. </a:t>
            </a:r>
            <a:endParaRPr lang="el-GR" sz="2000" dirty="0"/>
          </a:p>
          <a:p>
            <a:pPr>
              <a:lnSpc>
                <a:spcPct val="80000"/>
              </a:lnSpc>
            </a:pPr>
            <a:r>
              <a:rPr lang="el-GR" sz="2000" dirty="0"/>
              <a:t>Η πόλη από κάτω: πως βιώνεται η πόλη στο επίπεδο του δρόμου; Από τις στρατηγικές του κεφαλαίου και της πολίτικης εξουσίας στις τακτικές των ατόμων και των διαφορετικών χρήσεων των πόλεων (δες </a:t>
            </a:r>
            <a:r>
              <a:rPr lang="en-GB" sz="2000" dirty="0"/>
              <a:t>Michel de </a:t>
            </a:r>
            <a:r>
              <a:rPr lang="en-GB" sz="2000" dirty="0" err="1"/>
              <a:t>Certeau</a:t>
            </a:r>
            <a:r>
              <a:rPr lang="en-GB" sz="2000" dirty="0"/>
              <a:t>).</a:t>
            </a:r>
            <a:r>
              <a:rPr lang="el-GR" sz="2000" dirty="0"/>
              <a:t> Διαφορετική ανάλυση, η ανάλυση των ανθρώπων, εθνογραφία. Η οικοδόμηση της ζωής στο επίπεδο του δρόμου</a:t>
            </a:r>
            <a:r>
              <a:rPr lang="en-GB" sz="2000" dirty="0"/>
              <a:t>. H </a:t>
            </a:r>
            <a:r>
              <a:rPr lang="el-GR" sz="2000" dirty="0" smtClean="0"/>
              <a:t>μεταμοντέρνα</a:t>
            </a:r>
            <a:r>
              <a:rPr lang="en-US" sz="2000" dirty="0" smtClean="0"/>
              <a:t>/ </a:t>
            </a:r>
            <a:r>
              <a:rPr lang="el-GR" sz="2000" dirty="0" smtClean="0"/>
              <a:t>περίπλοκη </a:t>
            </a:r>
            <a:r>
              <a:rPr lang="el-GR" sz="2000" dirty="0"/>
              <a:t>ανάλυση των πόλεων.</a:t>
            </a:r>
          </a:p>
          <a:p>
            <a:pPr>
              <a:lnSpc>
                <a:spcPct val="80000"/>
              </a:lnSpc>
            </a:pPr>
            <a:endParaRPr lang="el-G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l-GR" dirty="0" smtClean="0"/>
              <a:t>Δυο διαφορετικές μεθοδολογίες </a:t>
            </a:r>
            <a:endParaRPr lang="en-GB" dirty="0"/>
          </a:p>
        </p:txBody>
      </p:sp>
      <p:pic>
        <p:nvPicPr>
          <p:cNvPr id="4" name="Content Placeholder 3" descr="download.jpg"/>
          <p:cNvPicPr>
            <a:picLocks noGrp="1" noChangeAspect="1"/>
          </p:cNvPicPr>
          <p:nvPr>
            <p:ph idx="1"/>
          </p:nvPr>
        </p:nvPicPr>
        <p:blipFill>
          <a:blip r:embed="rId2" cstate="print"/>
          <a:stretch>
            <a:fillRect/>
          </a:stretch>
        </p:blipFill>
        <p:spPr>
          <a:xfrm>
            <a:off x="0" y="1676400"/>
            <a:ext cx="4419600" cy="5181600"/>
          </a:xfrm>
        </p:spPr>
      </p:pic>
      <p:pic>
        <p:nvPicPr>
          <p:cNvPr id="6" name="Picture 5" descr="download (1).jpg"/>
          <p:cNvPicPr>
            <a:picLocks noChangeAspect="1"/>
          </p:cNvPicPr>
          <p:nvPr/>
        </p:nvPicPr>
        <p:blipFill>
          <a:blip r:embed="rId3" cstate="print"/>
          <a:stretch>
            <a:fillRect/>
          </a:stretch>
        </p:blipFill>
        <p:spPr>
          <a:xfrm>
            <a:off x="4419600" y="1676400"/>
            <a:ext cx="4724400" cy="5181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04088"/>
            <a:ext cx="8229600" cy="819912"/>
          </a:xfrm>
        </p:spPr>
        <p:txBody>
          <a:bodyPr/>
          <a:lstStyle/>
          <a:p>
            <a:r>
              <a:rPr lang="el-GR" sz="2800" dirty="0" smtClean="0"/>
              <a:t>Δίκτυα πόλεων</a:t>
            </a:r>
            <a:r>
              <a:rPr lang="el-GR" sz="4000" dirty="0" smtClean="0"/>
              <a:t> </a:t>
            </a:r>
            <a:endParaRPr lang="el-GR" sz="4000" dirty="0"/>
          </a:p>
        </p:txBody>
      </p:sp>
      <p:sp>
        <p:nvSpPr>
          <p:cNvPr id="44035" name="Rectangle 3"/>
          <p:cNvSpPr>
            <a:spLocks noGrp="1" noChangeArrowheads="1"/>
          </p:cNvSpPr>
          <p:nvPr>
            <p:ph type="body" idx="1"/>
          </p:nvPr>
        </p:nvSpPr>
        <p:spPr>
          <a:xfrm>
            <a:off x="457200" y="2285999"/>
            <a:ext cx="8229600" cy="3886201"/>
          </a:xfrm>
        </p:spPr>
        <p:txBody>
          <a:bodyPr>
            <a:normAutofit lnSpcReduction="10000"/>
          </a:bodyPr>
          <a:lstStyle/>
          <a:p>
            <a:pPr>
              <a:lnSpc>
                <a:spcPct val="80000"/>
              </a:lnSpc>
            </a:pPr>
            <a:r>
              <a:rPr lang="el-GR" sz="1600" dirty="0"/>
              <a:t>Ελευθερία του κεφαλαίων: Άρση εμποδίων κυκλοφορίας κεφαλαίων. </a:t>
            </a:r>
            <a:endParaRPr lang="el-GR" sz="1600" dirty="0" smtClean="0"/>
          </a:p>
          <a:p>
            <a:pPr>
              <a:lnSpc>
                <a:spcPct val="80000"/>
              </a:lnSpc>
            </a:pPr>
            <a:r>
              <a:rPr lang="el-GR" sz="1600" dirty="0" smtClean="0"/>
              <a:t>Μετεγκατάσταση </a:t>
            </a:r>
            <a:r>
              <a:rPr lang="el-GR" sz="1600" dirty="0"/>
              <a:t>των οικονομικών δομών σε χώρες με φτηνό εργατικό δυναμικό. Γεωγραφική διασπορά της βιομηχανικής παραγωγής. </a:t>
            </a:r>
            <a:endParaRPr lang="el-GR" sz="1600" dirty="0" smtClean="0"/>
          </a:p>
          <a:p>
            <a:pPr>
              <a:lnSpc>
                <a:spcPct val="80000"/>
              </a:lnSpc>
            </a:pPr>
            <a:r>
              <a:rPr lang="el-GR" sz="1600" dirty="0" smtClean="0"/>
              <a:t>Η </a:t>
            </a:r>
            <a:r>
              <a:rPr lang="el-GR" sz="1600" dirty="0"/>
              <a:t>παραγωγή μεταναστεύει εξαιτίας του φθηνότερου εργατικού κόστους.  Περιπτώσεις Κίνας, Τουρκίας κτλ. </a:t>
            </a:r>
          </a:p>
          <a:p>
            <a:pPr>
              <a:lnSpc>
                <a:spcPct val="80000"/>
              </a:lnSpc>
            </a:pPr>
            <a:r>
              <a:rPr lang="el-GR" sz="1600" dirty="0"/>
              <a:t>Η νέα διαίρεση της εργασίας παγκοσμίως: Οι βιομηχανικές δουλειές μειώνονται και δημιουργούνται στα αστικά κέντρα του αναπτυγμένου κόσμου ένα διττός εργασιακός διαχωρισμός μεταξύ εργασιών υψηλής και χαμηλής εξειδίκευσης</a:t>
            </a:r>
            <a:r>
              <a:rPr lang="el-GR" sz="1600" dirty="0" smtClean="0"/>
              <a:t>.</a:t>
            </a:r>
          </a:p>
          <a:p>
            <a:pPr>
              <a:lnSpc>
                <a:spcPct val="80000"/>
              </a:lnSpc>
            </a:pPr>
            <a:r>
              <a:rPr lang="el-GR" sz="1600" dirty="0" smtClean="0"/>
              <a:t> </a:t>
            </a:r>
            <a:r>
              <a:rPr lang="el-GR" sz="1600" dirty="0"/>
              <a:t>Η βιομηχανία εξαφανίζεται από τις πόλεις, ή μένει μόνο η υψηλή βιομηχανία. Ο κλάδος των υπηρεσιών γνωρίζει αύξηση αλλά παράγει είτε γραμματείς είτε διευθυντές. Η μέση καλά αμειβόμενη δουλειά (όπως ήταν η βιομηχανική ή στην Ελλάδα του Δημοσίου τομέα σε ορισμένες περιπτώσεις) τείνει να εξαφανιστεί: ένας κόσμος υψηλής ή χαμηλής εξιδανίκευσης. Τοπία αποβιομηχάνισης, υψηλή ανεργία, συγκέντρωση ανεργίας σε συγκεκριμένες περιοχές, εξάρτηση από ένα φθίνον κράτος πρόνοιας. </a:t>
            </a:r>
            <a:endParaRPr lang="el-GR" sz="1600" dirty="0" smtClean="0"/>
          </a:p>
          <a:p>
            <a:pPr>
              <a:lnSpc>
                <a:spcPct val="80000"/>
              </a:lnSpc>
            </a:pPr>
            <a:r>
              <a:rPr lang="el-GR" sz="1600" dirty="0" smtClean="0"/>
              <a:t>Η </a:t>
            </a:r>
            <a:r>
              <a:rPr lang="el-GR" sz="1600" dirty="0"/>
              <a:t>γεωγραφικά διεσπαρμένη παραγωγή θα πρέπει να διοικείται από κάπου; Από πού; Από τις πόλεις του αναπτυγμένου κόσμου. Οι πόλεις σιγά-σιγά από μέρη παραγωγής μεταβάλλονται σε μέρη κατανάλωσης. </a:t>
            </a:r>
            <a:endParaRPr lang="el-GR" sz="1600" dirty="0" smtClean="0"/>
          </a:p>
          <a:p>
            <a:pPr>
              <a:lnSpc>
                <a:spcPct val="80000"/>
              </a:lnSpc>
            </a:pPr>
            <a:r>
              <a:rPr lang="el-GR" sz="1600" dirty="0" smtClean="0"/>
              <a:t>Φυσικά με τις αλλαγές που έχουν επέλθει στο παγκόσμιο οικονομικό σύστημα, η ιστορία έχει γίνει πιο περίπλοκη </a:t>
            </a:r>
          </a:p>
          <a:p>
            <a:pPr>
              <a:lnSpc>
                <a:spcPct val="80000"/>
              </a:lnSpc>
            </a:pPr>
            <a:r>
              <a:rPr lang="el-GR" sz="1600" dirty="0" smtClean="0"/>
              <a:t>Από τις παγκόσμιες πόλεις στα δίκτυα πόλεων. </a:t>
            </a:r>
            <a:endParaRPr lang="el-GR"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04088"/>
            <a:ext cx="8229600" cy="515112"/>
          </a:xfrm>
        </p:spPr>
        <p:txBody>
          <a:bodyPr>
            <a:normAutofit fontScale="90000"/>
          </a:bodyPr>
          <a:lstStyle/>
          <a:p>
            <a:r>
              <a:rPr lang="el-GR" dirty="0" smtClean="0"/>
              <a:t>Παγκόσμιες πόλεις, </a:t>
            </a:r>
            <a:r>
              <a:rPr lang="el-GR" dirty="0"/>
              <a:t>δίκτυα </a:t>
            </a:r>
            <a:r>
              <a:rPr lang="el-GR" dirty="0" smtClean="0"/>
              <a:t>αλλά και το πολιτικό</a:t>
            </a:r>
            <a:endParaRPr lang="el-GR" dirty="0"/>
          </a:p>
        </p:txBody>
      </p:sp>
      <p:sp>
        <p:nvSpPr>
          <p:cNvPr id="46083" name="Rectangle 3"/>
          <p:cNvSpPr>
            <a:spLocks noGrp="1" noChangeArrowheads="1"/>
          </p:cNvSpPr>
          <p:nvPr>
            <p:ph type="body" idx="1"/>
          </p:nvPr>
        </p:nvSpPr>
        <p:spPr>
          <a:xfrm>
            <a:off x="0" y="1447801"/>
            <a:ext cx="9144000" cy="5410200"/>
          </a:xfrm>
        </p:spPr>
        <p:txBody>
          <a:bodyPr>
            <a:normAutofit/>
          </a:bodyPr>
          <a:lstStyle/>
          <a:p>
            <a:pPr>
              <a:lnSpc>
                <a:spcPct val="90000"/>
              </a:lnSpc>
            </a:pPr>
            <a:r>
              <a:rPr lang="el-GR" sz="1800" dirty="0"/>
              <a:t>Η έννοια της παγκόσμιας πόλης: Νέα Υόρκη, Λονδίνο, Παρίσι  και Τόκυο (δεκαετία 1990 </a:t>
            </a:r>
            <a:r>
              <a:rPr lang="en-GB" sz="1800" dirty="0" err="1"/>
              <a:t>Sassen</a:t>
            </a:r>
            <a:r>
              <a:rPr lang="el-GR" sz="1800" dirty="0"/>
              <a:t>). Είναι η Αθήνα παγκόσμια πόλη; Τυπικά όχι, </a:t>
            </a:r>
            <a:r>
              <a:rPr lang="el-GR" sz="1800" dirty="0" smtClean="0"/>
              <a:t>μεταναστευτικά ναι υπήρξε. </a:t>
            </a:r>
            <a:endParaRPr lang="el-GR" sz="1800" dirty="0"/>
          </a:p>
          <a:p>
            <a:pPr>
              <a:lnSpc>
                <a:spcPct val="90000"/>
              </a:lnSpc>
            </a:pPr>
            <a:r>
              <a:rPr lang="el-GR" sz="1800" dirty="0"/>
              <a:t>Η παγκόσμια πόλη ως κέντρο διοίκησης της </a:t>
            </a:r>
            <a:r>
              <a:rPr lang="el-GR" sz="1800" dirty="0" err="1"/>
              <a:t>παγκοσμιοποιημένης</a:t>
            </a:r>
            <a:r>
              <a:rPr lang="el-GR" sz="1800" dirty="0"/>
              <a:t> </a:t>
            </a:r>
            <a:r>
              <a:rPr lang="el-GR" sz="1800" dirty="0" smtClean="0"/>
              <a:t>παραγωγής</a:t>
            </a:r>
          </a:p>
          <a:p>
            <a:pPr>
              <a:lnSpc>
                <a:spcPct val="90000"/>
              </a:lnSpc>
            </a:pPr>
            <a:r>
              <a:rPr lang="el-GR" sz="1800" dirty="0" smtClean="0"/>
              <a:t>Η συγκέντρωση των ειδικών υπηρεσιών που χρειάζονται οι πολυεθνικές (νομικές, λογιστικές, ελεγκτικές κτλ. Υπηρεσίες)</a:t>
            </a:r>
          </a:p>
          <a:p>
            <a:pPr>
              <a:lnSpc>
                <a:spcPct val="90000"/>
              </a:lnSpc>
            </a:pPr>
            <a:r>
              <a:rPr lang="el-GR" sz="1800" dirty="0" smtClean="0"/>
              <a:t>Από την άλλη η θεωρία των παγκόσμιων πόλεων είναι μια θεωρία δικτύων. Πέραν των δικτύων υπάρχουν και άλλα ‘αιτήματα</a:t>
            </a:r>
            <a:r>
              <a:rPr lang="el-GR" sz="1800" dirty="0" smtClean="0"/>
              <a:t>’ </a:t>
            </a:r>
            <a:r>
              <a:rPr lang="el-GR" sz="1800" dirty="0" smtClean="0"/>
              <a:t>στις παγκόσμιες πόλεις</a:t>
            </a:r>
          </a:p>
          <a:p>
            <a:pPr>
              <a:lnSpc>
                <a:spcPct val="90000"/>
              </a:lnSpc>
            </a:pPr>
            <a:r>
              <a:rPr lang="en-US" sz="1800" dirty="0" err="1" smtClean="0"/>
              <a:t>Sassen</a:t>
            </a:r>
            <a:r>
              <a:rPr lang="en-US" sz="1800" dirty="0" smtClean="0"/>
              <a:t>, </a:t>
            </a:r>
            <a:r>
              <a:rPr lang="el-GR" sz="1800" dirty="0" smtClean="0"/>
              <a:t>πέραν του κεφαλαίου στις παγκόσμιες πόλεις υπάρχουν και δίκτυα </a:t>
            </a:r>
            <a:r>
              <a:rPr lang="el-GR" sz="1800" dirty="0" err="1" smtClean="0"/>
              <a:t>διαεθνικής</a:t>
            </a:r>
            <a:r>
              <a:rPr lang="el-GR" sz="1800" dirty="0" smtClean="0"/>
              <a:t> πολιτικής και κοινωνικών κινημάτων. Καθώς το εθνικό έχει διαβρωθεί, το αστικό έχει γίνει σημαντικό ως προς την διατύπωση και διεκδίκηση αιτημάτων τα οποία έχουν μια </a:t>
            </a:r>
            <a:r>
              <a:rPr lang="el-GR" sz="1800" dirty="0" err="1" smtClean="0"/>
              <a:t>διαεθνική</a:t>
            </a:r>
            <a:r>
              <a:rPr lang="el-GR" sz="1800" dirty="0" smtClean="0"/>
              <a:t> διάσταση </a:t>
            </a:r>
            <a:r>
              <a:rPr lang="en-US" sz="1800" dirty="0" smtClean="0"/>
              <a:t>.</a:t>
            </a:r>
            <a:endParaRPr lang="en-US" sz="1800" dirty="0" smtClean="0"/>
          </a:p>
          <a:p>
            <a:pPr>
              <a:lnSpc>
                <a:spcPct val="90000"/>
              </a:lnSpc>
            </a:pPr>
            <a:r>
              <a:rPr lang="el-GR" sz="1800" dirty="0" smtClean="0"/>
              <a:t>Οπότε στη βιβλιογραφία των παγκόσμιων πόλεων δεν πρέπει να ξεχνάμε τους </a:t>
            </a:r>
            <a:r>
              <a:rPr lang="el-GR" sz="1800" dirty="0" err="1" smtClean="0"/>
              <a:t>διαεθνικούς</a:t>
            </a:r>
            <a:r>
              <a:rPr lang="el-GR" sz="1800" dirty="0" smtClean="0"/>
              <a:t> πληθυσμούς και τα </a:t>
            </a:r>
            <a:r>
              <a:rPr lang="el-GR" sz="1800" dirty="0" err="1" smtClean="0"/>
              <a:t>διαεθνικά</a:t>
            </a:r>
            <a:r>
              <a:rPr lang="el-GR" sz="1800" dirty="0" smtClean="0"/>
              <a:t> πολιτικά και κοινωνικά αιτήματα, δεν είναι μόνο το κεφάλαιο που μετακινείται </a:t>
            </a:r>
            <a:endParaRPr lang="el-GR" sz="1800" dirty="0"/>
          </a:p>
          <a:p>
            <a:pPr>
              <a:lnSpc>
                <a:spcPct val="90000"/>
              </a:lnSpc>
              <a:buNone/>
            </a:pPr>
            <a:endParaRPr lang="el-GR" sz="1600" dirty="0"/>
          </a:p>
          <a:p>
            <a:pPr>
              <a:lnSpc>
                <a:spcPct val="90000"/>
              </a:lnSpc>
            </a:pPr>
            <a:endParaRPr lang="el-GR"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2035, GDP</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87599" y="1935163"/>
            <a:ext cx="7168801" cy="43894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l-GR" dirty="0" smtClean="0"/>
              <a:t>Εισαγωγή</a:t>
            </a:r>
            <a:endParaRPr lang="en-GB" dirty="0"/>
          </a:p>
        </p:txBody>
      </p:sp>
      <p:sp>
        <p:nvSpPr>
          <p:cNvPr id="3" name="Content Placeholder 2"/>
          <p:cNvSpPr>
            <a:spLocks noGrp="1"/>
          </p:cNvSpPr>
          <p:nvPr>
            <p:ph idx="1"/>
          </p:nvPr>
        </p:nvSpPr>
        <p:spPr>
          <a:xfrm>
            <a:off x="457200" y="1676400"/>
            <a:ext cx="8229600" cy="4419600"/>
          </a:xfrm>
        </p:spPr>
        <p:txBody>
          <a:bodyPr>
            <a:normAutofit fontScale="77500" lnSpcReduction="20000"/>
          </a:bodyPr>
          <a:lstStyle/>
          <a:p>
            <a:pPr>
              <a:buNone/>
            </a:pPr>
            <a:r>
              <a:rPr lang="el-GR" dirty="0" smtClean="0"/>
              <a:t> </a:t>
            </a:r>
          </a:p>
          <a:p>
            <a:r>
              <a:rPr lang="el-GR" dirty="0" smtClean="0"/>
              <a:t>Σήμερα θα μιλήσουμε για τις πόλεις, τις παγκόσμιες ή δια-εθνικές πόλεις, τις </a:t>
            </a:r>
            <a:r>
              <a:rPr lang="el-GR" dirty="0" err="1" smtClean="0"/>
              <a:t>κοσμοπόλεις</a:t>
            </a:r>
            <a:r>
              <a:rPr lang="el-GR" dirty="0" smtClean="0"/>
              <a:t> και τις συνδέσεις μεταξύ των πόλεων στο πλαίσιο της παγκοσμιοποίησης (όχι μόνο της οικονομικής αλλά και  άλλων παγκοσμιοποιήσεων- η παγκοσμιοποίηση των μεταναστευτικών ροών)</a:t>
            </a:r>
          </a:p>
          <a:p>
            <a:r>
              <a:rPr lang="el-GR" dirty="0" smtClean="0"/>
              <a:t>Οι πόλεις ως ‘κόμβοι’ μέσα από τους οποίους διέρχονται οι ροές. Το παγκόσμιο οικονομικό σύστημα ως ροές αλλά όχι μόνο. </a:t>
            </a:r>
          </a:p>
          <a:p>
            <a:r>
              <a:rPr lang="el-GR" dirty="0" smtClean="0"/>
              <a:t>Από τη βιομηχανική επανάσταση στον καπιταλισμό ως αστικό σύστημα. Καπιταλισμός και πόλεις. Από εθνικό καπιταλισμό και εθνικές μητροπόλεις σε παγκόσμιο καπιταλισμό και παγκόσμιες πόλεις. Παγκόσμια κυκλοφορία ροών. </a:t>
            </a:r>
          </a:p>
          <a:p>
            <a:r>
              <a:rPr lang="el-GR" dirty="0" smtClean="0"/>
              <a:t>Θα αρχίσουμε από ορισμένες από τις ‘πρώτες’ πόλεις και θα καταλήξουμε στις παγκόσμιες ή </a:t>
            </a:r>
            <a:r>
              <a:rPr lang="el-GR" dirty="0" err="1" smtClean="0"/>
              <a:t>διαεθνικές</a:t>
            </a:r>
            <a:r>
              <a:rPr lang="el-GR" dirty="0" smtClean="0"/>
              <a:t> πόλεις και το ρόλο των πόλεων στο πλαίσιο της ευρύτερης παγκοσμιοποίησης του κεφαλαίου, εργασίας, ιδεών, πληροφορίας κτλ.  </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2035, Population</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28600" y="1935163"/>
            <a:ext cx="8610600" cy="47704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1676400"/>
          </a:xfrm>
        </p:spPr>
        <p:txBody>
          <a:bodyPr>
            <a:normAutofit fontScale="90000"/>
          </a:bodyPr>
          <a:lstStyle/>
          <a:p>
            <a:r>
              <a:rPr lang="el-GR" sz="2000" dirty="0" smtClean="0"/>
              <a:t> Περιφερειακά δίκτυα πόλεων που καλύπτουν συγκεκριμένες γεωγραφικές περιοχές (οι πόλεις της Αυστραλίας και της Κίνας ή οι πόλεις της Βραζιλίας και της Κίνας – πρώτες ύλες</a:t>
            </a:r>
            <a:r>
              <a:rPr lang="el-GR" sz="2000" dirty="0" smtClean="0"/>
              <a:t>)</a:t>
            </a:r>
            <a:r>
              <a:rPr lang="el-GR" sz="4800" dirty="0" smtClean="0"/>
              <a:t/>
            </a:r>
            <a:br>
              <a:rPr lang="el-GR" sz="4800" dirty="0" smtClean="0"/>
            </a:br>
            <a:endParaRPr lang="el-GR" sz="4800" dirty="0"/>
          </a:p>
        </p:txBody>
      </p:sp>
      <p:pic>
        <p:nvPicPr>
          <p:cNvPr id="49160" name="Picture 8" descr="16539"/>
          <p:cNvPicPr>
            <a:picLocks noGrp="1" noChangeAspect="1" noChangeArrowheads="1"/>
          </p:cNvPicPr>
          <p:nvPr>
            <p:ph type="body" idx="1"/>
          </p:nvPr>
        </p:nvPicPr>
        <p:blipFill>
          <a:blip r:embed="rId2" cstate="print"/>
          <a:srcRect/>
          <a:stretch>
            <a:fillRect/>
          </a:stretch>
        </p:blipFill>
        <p:spPr>
          <a:xfrm>
            <a:off x="1403350" y="4149725"/>
            <a:ext cx="2876550" cy="2486025"/>
          </a:xfrm>
          <a:noFill/>
          <a:ln/>
        </p:spPr>
      </p:pic>
      <p:pic>
        <p:nvPicPr>
          <p:cNvPr id="49162" name="Picture 10" descr="Shinjuku"/>
          <p:cNvPicPr>
            <a:picLocks noChangeAspect="1" noChangeArrowheads="1"/>
          </p:cNvPicPr>
          <p:nvPr/>
        </p:nvPicPr>
        <p:blipFill>
          <a:blip r:embed="rId3" cstate="print"/>
          <a:srcRect/>
          <a:stretch>
            <a:fillRect/>
          </a:stretch>
        </p:blipFill>
        <p:spPr bwMode="auto">
          <a:xfrm>
            <a:off x="5219700" y="4221163"/>
            <a:ext cx="3097213" cy="2347912"/>
          </a:xfrm>
          <a:prstGeom prst="rect">
            <a:avLst/>
          </a:prstGeom>
          <a:noFill/>
        </p:spPr>
      </p:pic>
      <p:pic>
        <p:nvPicPr>
          <p:cNvPr id="49164" name="Picture 12" descr="Sao_Paulo-2"/>
          <p:cNvPicPr>
            <a:picLocks noChangeAspect="1" noChangeArrowheads="1"/>
          </p:cNvPicPr>
          <p:nvPr/>
        </p:nvPicPr>
        <p:blipFill>
          <a:blip r:embed="rId4" cstate="print"/>
          <a:srcRect/>
          <a:stretch>
            <a:fillRect/>
          </a:stretch>
        </p:blipFill>
        <p:spPr bwMode="auto">
          <a:xfrm>
            <a:off x="1187450" y="1844675"/>
            <a:ext cx="3313113" cy="2232025"/>
          </a:xfrm>
          <a:prstGeom prst="rect">
            <a:avLst/>
          </a:prstGeom>
          <a:noFill/>
        </p:spPr>
      </p:pic>
      <p:pic>
        <p:nvPicPr>
          <p:cNvPr id="49166" name="Picture 14" descr="shanghai-pudong1"/>
          <p:cNvPicPr>
            <a:picLocks noChangeAspect="1" noChangeArrowheads="1"/>
          </p:cNvPicPr>
          <p:nvPr/>
        </p:nvPicPr>
        <p:blipFill>
          <a:blip r:embed="rId5" cstate="print"/>
          <a:srcRect/>
          <a:stretch>
            <a:fillRect/>
          </a:stretch>
        </p:blipFill>
        <p:spPr bwMode="auto">
          <a:xfrm>
            <a:off x="5219700" y="1557338"/>
            <a:ext cx="2665413" cy="244951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52400"/>
            <a:ext cx="8229600" cy="1447800"/>
          </a:xfrm>
        </p:spPr>
        <p:txBody>
          <a:bodyPr>
            <a:normAutofit fontScale="90000"/>
          </a:bodyPr>
          <a:lstStyle/>
          <a:p>
            <a:r>
              <a:rPr lang="el-GR" sz="4000" dirty="0" smtClean="0"/>
              <a:t>Παγκόσμιες πόλεις και </a:t>
            </a:r>
            <a:r>
              <a:rPr lang="el-GR" sz="4000" dirty="0" err="1" smtClean="0"/>
              <a:t>παραγκουπόλεις</a:t>
            </a:r>
            <a:r>
              <a:rPr lang="el-GR" sz="4000" dirty="0" smtClean="0"/>
              <a:t> </a:t>
            </a:r>
            <a:r>
              <a:rPr lang="el-GR" sz="1200" b="1" dirty="0" err="1"/>
              <a:t>Location</a:t>
            </a:r>
            <a:r>
              <a:rPr lang="el-GR" sz="1200" b="1" dirty="0"/>
              <a:t> :</a:t>
            </a:r>
            <a:r>
              <a:rPr lang="el-GR" sz="1200" dirty="0"/>
              <a:t> </a:t>
            </a:r>
            <a:r>
              <a:rPr lang="el-GR" sz="1200" dirty="0" err="1"/>
              <a:t>Dharavi</a:t>
            </a:r>
            <a:r>
              <a:rPr lang="el-GR" sz="1200" dirty="0"/>
              <a:t> </a:t>
            </a:r>
            <a:r>
              <a:rPr lang="el-GR" sz="1200" dirty="0" err="1"/>
              <a:t>across</a:t>
            </a:r>
            <a:r>
              <a:rPr lang="el-GR" sz="1200" dirty="0"/>
              <a:t> </a:t>
            </a:r>
            <a:r>
              <a:rPr lang="el-GR" sz="1200" dirty="0" err="1"/>
              <a:t>from</a:t>
            </a:r>
            <a:r>
              <a:rPr lang="el-GR" sz="1200" dirty="0"/>
              <a:t> </a:t>
            </a:r>
            <a:r>
              <a:rPr lang="el-GR" sz="1200" dirty="0" err="1"/>
              <a:t>the</a:t>
            </a:r>
            <a:r>
              <a:rPr lang="el-GR" sz="1200" dirty="0"/>
              <a:t> </a:t>
            </a:r>
            <a:r>
              <a:rPr lang="el-GR" sz="1200" dirty="0" err="1"/>
              <a:t>Bandra</a:t>
            </a:r>
            <a:r>
              <a:rPr lang="el-GR" sz="1200" dirty="0"/>
              <a:t> </a:t>
            </a:r>
            <a:r>
              <a:rPr lang="el-GR" sz="1200" dirty="0" err="1"/>
              <a:t>Kurla</a:t>
            </a:r>
            <a:r>
              <a:rPr lang="el-GR" sz="1200" dirty="0"/>
              <a:t> </a:t>
            </a:r>
            <a:r>
              <a:rPr lang="el-GR" sz="1200" dirty="0" err="1"/>
              <a:t>Complex</a:t>
            </a:r>
            <a:r>
              <a:rPr lang="el-GR" sz="1200" dirty="0"/>
              <a:t>, </a:t>
            </a:r>
            <a:r>
              <a:rPr lang="el-GR" sz="1200" dirty="0" err="1">
                <a:hlinkClick r:id="rId2"/>
              </a:rPr>
              <a:t>Mumbai</a:t>
            </a:r>
            <a:r>
              <a:rPr lang="el-GR" sz="1200" dirty="0"/>
              <a:t/>
            </a:r>
            <a:br>
              <a:rPr lang="el-GR" sz="1200" dirty="0"/>
            </a:br>
            <a:r>
              <a:rPr lang="el-GR" sz="1200" b="1" dirty="0" err="1"/>
              <a:t>Area</a:t>
            </a:r>
            <a:r>
              <a:rPr lang="el-GR" sz="1200" b="1" dirty="0"/>
              <a:t> :</a:t>
            </a:r>
            <a:r>
              <a:rPr lang="el-GR" sz="1200" dirty="0"/>
              <a:t> 530 </a:t>
            </a:r>
            <a:r>
              <a:rPr lang="el-GR" sz="1200" dirty="0" err="1"/>
              <a:t>acre</a:t>
            </a:r>
            <a:r>
              <a:rPr lang="el-GR" sz="1200" dirty="0"/>
              <a:t> </a:t>
            </a:r>
            <a:r>
              <a:rPr lang="el-GR" sz="1200" dirty="0" err="1"/>
              <a:t>land</a:t>
            </a:r>
            <a:r>
              <a:rPr lang="el-GR" sz="1200" dirty="0"/>
              <a:t> </a:t>
            </a:r>
            <a:r>
              <a:rPr lang="el-GR" sz="1200" dirty="0" err="1"/>
              <a:t>and</a:t>
            </a:r>
            <a:r>
              <a:rPr lang="el-GR" sz="1200" dirty="0"/>
              <a:t> 1,000,000 </a:t>
            </a:r>
            <a:r>
              <a:rPr lang="el-GR" sz="1200" dirty="0" err="1"/>
              <a:t>population</a:t>
            </a:r>
            <a:r>
              <a:rPr lang="el-GR" sz="1200" dirty="0"/>
              <a:t/>
            </a:r>
            <a:br>
              <a:rPr lang="el-GR" sz="1200" dirty="0"/>
            </a:br>
            <a:r>
              <a:rPr lang="el-GR" sz="1200" b="1" dirty="0" err="1"/>
              <a:t>Major</a:t>
            </a:r>
            <a:r>
              <a:rPr lang="el-GR" sz="1200" b="1" dirty="0"/>
              <a:t> </a:t>
            </a:r>
            <a:r>
              <a:rPr lang="el-GR" sz="1200" b="1" dirty="0" err="1"/>
              <a:t>Occupations</a:t>
            </a:r>
            <a:r>
              <a:rPr lang="el-GR" sz="1200" b="1" dirty="0"/>
              <a:t> :</a:t>
            </a:r>
            <a:r>
              <a:rPr lang="el-GR" sz="1200" dirty="0"/>
              <a:t> </a:t>
            </a:r>
            <a:r>
              <a:rPr lang="el-GR" sz="1200" dirty="0" err="1"/>
              <a:t>Potters</a:t>
            </a:r>
            <a:r>
              <a:rPr lang="el-GR" sz="1200" dirty="0"/>
              <a:t>, </a:t>
            </a:r>
            <a:r>
              <a:rPr lang="el-GR" sz="1200" dirty="0" err="1"/>
              <a:t>Plastic</a:t>
            </a:r>
            <a:r>
              <a:rPr lang="el-GR" sz="1200" dirty="0"/>
              <a:t> </a:t>
            </a:r>
            <a:r>
              <a:rPr lang="el-GR" sz="1200" dirty="0" err="1"/>
              <a:t>and</a:t>
            </a:r>
            <a:r>
              <a:rPr lang="el-GR" sz="1200" dirty="0"/>
              <a:t> </a:t>
            </a:r>
            <a:r>
              <a:rPr lang="el-GR" sz="1200" dirty="0" err="1"/>
              <a:t>Metal</a:t>
            </a:r>
            <a:r>
              <a:rPr lang="el-GR" sz="1200" dirty="0"/>
              <a:t> </a:t>
            </a:r>
            <a:r>
              <a:rPr lang="el-GR" sz="1200" dirty="0" err="1"/>
              <a:t>recyclers</a:t>
            </a:r>
            <a:r>
              <a:rPr lang="el-GR" sz="1200" dirty="0"/>
              <a:t>, </a:t>
            </a:r>
            <a:r>
              <a:rPr lang="el-GR" sz="1200" dirty="0" err="1"/>
              <a:t>Tailors</a:t>
            </a:r>
            <a:r>
              <a:rPr lang="el-GR" sz="1200" dirty="0"/>
              <a:t>, </a:t>
            </a:r>
            <a:r>
              <a:rPr lang="el-GR" sz="1200" dirty="0" err="1"/>
              <a:t>Washermen</a:t>
            </a:r>
            <a:r>
              <a:rPr lang="el-GR" sz="1200" dirty="0"/>
              <a:t/>
            </a:r>
            <a:br>
              <a:rPr lang="el-GR" sz="1200" dirty="0"/>
            </a:br>
            <a:r>
              <a:rPr lang="el-GR" sz="1200" b="1" dirty="0" err="1"/>
              <a:t>Contribution</a:t>
            </a:r>
            <a:r>
              <a:rPr lang="el-GR" sz="1200" b="1" dirty="0"/>
              <a:t> </a:t>
            </a:r>
            <a:r>
              <a:rPr lang="el-GR" sz="1200" b="1" dirty="0" err="1"/>
              <a:t>to</a:t>
            </a:r>
            <a:r>
              <a:rPr lang="el-GR" sz="1200" b="1" dirty="0"/>
              <a:t> GDP :</a:t>
            </a:r>
            <a:r>
              <a:rPr lang="el-GR" sz="1200" dirty="0"/>
              <a:t> </a:t>
            </a:r>
            <a:r>
              <a:rPr lang="el-GR" sz="1200" dirty="0" err="1"/>
              <a:t>Goods</a:t>
            </a:r>
            <a:r>
              <a:rPr lang="el-GR" sz="1200" dirty="0"/>
              <a:t> </a:t>
            </a:r>
            <a:r>
              <a:rPr lang="el-GR" sz="1200" dirty="0" err="1"/>
              <a:t>worth</a:t>
            </a:r>
            <a:r>
              <a:rPr lang="el-GR" sz="1200" dirty="0"/>
              <a:t> 500 </a:t>
            </a:r>
            <a:r>
              <a:rPr lang="el-GR" sz="1200" dirty="0" err="1"/>
              <a:t>Million</a:t>
            </a:r>
            <a:r>
              <a:rPr lang="el-GR" sz="1200" dirty="0"/>
              <a:t> </a:t>
            </a:r>
            <a:r>
              <a:rPr lang="el-GR" sz="1200" dirty="0" err="1"/>
              <a:t>Dollars</a:t>
            </a:r>
            <a:r>
              <a:rPr lang="el-GR" sz="1200" dirty="0"/>
              <a:t/>
            </a:r>
            <a:br>
              <a:rPr lang="el-GR" sz="1200" dirty="0"/>
            </a:br>
            <a:endParaRPr lang="el-GR" sz="1200" dirty="0"/>
          </a:p>
        </p:txBody>
      </p:sp>
      <p:pic>
        <p:nvPicPr>
          <p:cNvPr id="63494" name="Picture 6" descr="Indian-Slums"/>
          <p:cNvPicPr>
            <a:picLocks noGrp="1" noChangeAspect="1" noChangeArrowheads="1"/>
          </p:cNvPicPr>
          <p:nvPr>
            <p:ph type="body" idx="1"/>
          </p:nvPr>
        </p:nvPicPr>
        <p:blipFill>
          <a:blip r:embed="rId3" cstate="print"/>
          <a:srcRect/>
          <a:stretch>
            <a:fillRect/>
          </a:stretch>
        </p:blipFill>
        <p:spPr>
          <a:xfrm>
            <a:off x="684213" y="1844675"/>
            <a:ext cx="3600450" cy="3819525"/>
          </a:xfrm>
          <a:noFill/>
          <a:ln/>
        </p:spPr>
      </p:pic>
      <p:pic>
        <p:nvPicPr>
          <p:cNvPr id="63496" name="Picture 8" descr="slumdog_millionaire01"/>
          <p:cNvPicPr>
            <a:picLocks noChangeAspect="1" noChangeArrowheads="1"/>
          </p:cNvPicPr>
          <p:nvPr/>
        </p:nvPicPr>
        <p:blipFill>
          <a:blip r:embed="rId4" cstate="print"/>
          <a:srcRect/>
          <a:stretch>
            <a:fillRect/>
          </a:stretch>
        </p:blipFill>
        <p:spPr bwMode="auto">
          <a:xfrm>
            <a:off x="4267200" y="1676400"/>
            <a:ext cx="4876800" cy="5181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r>
              <a:rPr lang="en-GB" sz="4000"/>
              <a:t>Grand theft auto: </a:t>
            </a:r>
            <a:r>
              <a:rPr lang="el-GR" sz="4000"/>
              <a:t>η πόλη της παραβατικότητας</a:t>
            </a:r>
          </a:p>
        </p:txBody>
      </p:sp>
      <p:pic>
        <p:nvPicPr>
          <p:cNvPr id="90118" name="Picture 6" descr="ANd9GcRq9GlRrzEvzvO3ZRCYFWqyiiAiDX_YU5BSOLTmXK4Oo7E9Nc3L"/>
          <p:cNvPicPr>
            <a:picLocks noGrp="1" noChangeAspect="1" noChangeArrowheads="1"/>
          </p:cNvPicPr>
          <p:nvPr>
            <p:ph type="body" idx="1"/>
          </p:nvPr>
        </p:nvPicPr>
        <p:blipFill>
          <a:blip r:embed="rId2" cstate="print"/>
          <a:srcRect/>
          <a:stretch>
            <a:fillRect/>
          </a:stretch>
        </p:blipFill>
        <p:spPr>
          <a:xfrm>
            <a:off x="1979613" y="1844675"/>
            <a:ext cx="4968875" cy="4708525"/>
          </a:xfr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sz="4000" dirty="0"/>
              <a:t>Η πόλη: τι είναι </a:t>
            </a:r>
            <a:r>
              <a:rPr lang="el-GR" sz="4000" dirty="0" smtClean="0"/>
              <a:t>πόλη; </a:t>
            </a:r>
            <a:endParaRPr lang="el-GR" sz="4000" dirty="0"/>
          </a:p>
        </p:txBody>
      </p:sp>
      <p:sp>
        <p:nvSpPr>
          <p:cNvPr id="27651" name="Rectangle 3"/>
          <p:cNvSpPr>
            <a:spLocks noGrp="1" noChangeArrowheads="1"/>
          </p:cNvSpPr>
          <p:nvPr>
            <p:ph type="body" idx="1"/>
          </p:nvPr>
        </p:nvSpPr>
        <p:spPr>
          <a:xfrm>
            <a:off x="468313" y="1828800"/>
            <a:ext cx="8229600" cy="3962400"/>
          </a:xfrm>
        </p:spPr>
        <p:txBody>
          <a:bodyPr>
            <a:normAutofit/>
          </a:bodyPr>
          <a:lstStyle/>
          <a:p>
            <a:pPr>
              <a:lnSpc>
                <a:spcPct val="80000"/>
              </a:lnSpc>
              <a:buFont typeface="Wingdings" pitchFamily="2" charset="2"/>
              <a:buNone/>
            </a:pPr>
            <a:endParaRPr lang="el-GR" sz="3600" dirty="0"/>
          </a:p>
          <a:p>
            <a:pPr>
              <a:lnSpc>
                <a:spcPct val="80000"/>
              </a:lnSpc>
            </a:pPr>
            <a:r>
              <a:rPr lang="el-GR" sz="2000" dirty="0"/>
              <a:t>Πρώτες δημιουργίες πόλεων συντελέστηκαν πριν χιλιάδες χρόνια στη Μεσοποταμία όπου παρουσιάστηκαν και οι πρώτες οικιστικές αναπτύξεις</a:t>
            </a:r>
          </a:p>
          <a:p>
            <a:pPr>
              <a:lnSpc>
                <a:spcPct val="80000"/>
              </a:lnSpc>
            </a:pPr>
            <a:r>
              <a:rPr lang="el-GR" sz="2000" dirty="0"/>
              <a:t>Ανθρωπότητα και άστυ: Οι άνθρωποι δημιούργησαν τις πόλεις από την ένωση των χωριών (Αριστοτέλης, Πολιτικά) για την κάλυψη των αναγκών τους. Η αγροτική παραγωγή στα σύνορα της πόλης, η πόλη ορίζει την περιοχή γύρω της και την ελέγχει. </a:t>
            </a:r>
          </a:p>
          <a:p>
            <a:pPr>
              <a:lnSpc>
                <a:spcPct val="80000"/>
              </a:lnSpc>
            </a:pPr>
            <a:r>
              <a:rPr lang="el-GR" sz="2000" dirty="0"/>
              <a:t>Η εμφάνιση της ελληνικής πόλης-κράτους. </a:t>
            </a:r>
            <a:endParaRPr lang="el-GR" sz="2000" dirty="0" smtClean="0"/>
          </a:p>
          <a:p>
            <a:pPr>
              <a:lnSpc>
                <a:spcPct val="80000"/>
              </a:lnSpc>
            </a:pPr>
            <a:r>
              <a:rPr lang="el-GR" sz="2000" dirty="0" smtClean="0"/>
              <a:t>Επίσης να θυμόμαστε ότι πέρα από την πόλη υπήρχε και η </a:t>
            </a:r>
            <a:r>
              <a:rPr lang="el-GR" sz="2000" dirty="0" err="1" smtClean="0"/>
              <a:t>κοσμόπολη</a:t>
            </a:r>
            <a:r>
              <a:rPr lang="el-GR" sz="2000" dirty="0" smtClean="0"/>
              <a:t>. Και αυτή είναι μια αρχαίο-ελληνική κατασκευή. </a:t>
            </a:r>
          </a:p>
          <a:p>
            <a:pPr marL="457200" indent="-457200">
              <a:lnSpc>
                <a:spcPct val="80000"/>
              </a:lnSpc>
            </a:pPr>
            <a:endParaRPr lang="el-GR" sz="2000" dirty="0" smtClean="0"/>
          </a:p>
          <a:p>
            <a:pPr>
              <a:lnSpc>
                <a:spcPct val="80000"/>
              </a:lnSpc>
            </a:pPr>
            <a:endParaRPr lang="el-G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04800"/>
            <a:ext cx="8229600" cy="1295400"/>
          </a:xfrm>
        </p:spPr>
        <p:txBody>
          <a:bodyPr>
            <a:normAutofit/>
          </a:bodyPr>
          <a:lstStyle/>
          <a:p>
            <a:r>
              <a:rPr lang="el-GR" sz="3200" dirty="0"/>
              <a:t>Η πόλη-κράτος και η γέννηση της πολιτειακής </a:t>
            </a:r>
            <a:r>
              <a:rPr lang="el-GR" sz="3200" dirty="0" smtClean="0"/>
              <a:t>φιλοσοφίας</a:t>
            </a:r>
            <a:endParaRPr lang="el-GR" dirty="0"/>
          </a:p>
        </p:txBody>
      </p:sp>
      <p:sp>
        <p:nvSpPr>
          <p:cNvPr id="83971" name="Rectangle 3"/>
          <p:cNvSpPr>
            <a:spLocks noGrp="1" noChangeArrowheads="1"/>
          </p:cNvSpPr>
          <p:nvPr>
            <p:ph type="body" idx="1"/>
          </p:nvPr>
        </p:nvSpPr>
        <p:spPr>
          <a:xfrm>
            <a:off x="457200" y="1828800"/>
            <a:ext cx="8229600" cy="4800600"/>
          </a:xfrm>
        </p:spPr>
        <p:txBody>
          <a:bodyPr>
            <a:normAutofit/>
          </a:bodyPr>
          <a:lstStyle/>
          <a:p>
            <a:pPr>
              <a:lnSpc>
                <a:spcPct val="80000"/>
              </a:lnSpc>
            </a:pPr>
            <a:r>
              <a:rPr lang="el-GR" sz="1400" dirty="0"/>
              <a:t>Το θέατρο προηγείται της δημοκρατίας κατά μια γενιά ή τριάντα περίπου χρόνια. Το θέατρο του Διονύσου και η δημιουργία του πρώτου δημοσίου χώρου και της έννοιας του συλλογικού ενδιαφέροντος και του «κοινού». Όταν ο Θέσπης απευθύνεται στο κοινό δημιουργεί την πρώτη συλλογικότητα. Στη συνέχεια η συλλογικότητα αυτή μεταφέρεται στην </a:t>
            </a:r>
            <a:r>
              <a:rPr lang="el-GR" sz="1400" dirty="0" smtClean="0"/>
              <a:t>Πνύκα και αργότερα πίσω στο θέατρο του Διονύσου. Το </a:t>
            </a:r>
            <a:r>
              <a:rPr lang="el-GR" sz="1400" dirty="0"/>
              <a:t>θέατρο του Διονύσου μεταφέρεται (μεταφορικά μιλώντας πάντα) στην Πνύκα και γεννιέται η άμεση δημοκρατία. </a:t>
            </a:r>
          </a:p>
          <a:p>
            <a:pPr>
              <a:lnSpc>
                <a:spcPct val="80000"/>
              </a:lnSpc>
            </a:pPr>
            <a:r>
              <a:rPr lang="el-GR" sz="1400" dirty="0"/>
              <a:t>Η έννοια του βουλόμενου και της άμεσης δημοκρατίας; Τι είδους δημοκρατία ήταν αυτή; Δούλοι, γυναίκες, μέτοικοι εκτός των «κοινών». Η αθηναϊκή δημοκρατία ως αθηναϊκός ιμπεριαλισμός, δύναμη, εξουσία. Μια διαφορετική ανάγνωση της τότε πόλης μας. </a:t>
            </a:r>
          </a:p>
          <a:p>
            <a:pPr>
              <a:lnSpc>
                <a:spcPct val="80000"/>
              </a:lnSpc>
            </a:pPr>
            <a:r>
              <a:rPr lang="el-GR" sz="1400" dirty="0"/>
              <a:t>Πόλη, πολιτεία, πολίτης. Το σύνταγμα της Αθήνας. Η αθηναϊκή φιλοσοφία αναπτύχθηκε σχεδόν 100 χρόνια αργότερα. Ο Αριστοτέλης ως ένας από τους πρώτους πολιτικούς φιλόσοφους και δάσκαλος της συγκριτικής πολιτικής επιστήμης καταγράφει και συγκρίνει τα διαφορά συντάγματα των ελληνικών πόλεων (Αριστοτέλης Πολιτικά και </a:t>
            </a:r>
            <a:r>
              <a:rPr lang="el-GR" sz="1400" dirty="0" err="1"/>
              <a:t>Νικομάχεια</a:t>
            </a:r>
            <a:r>
              <a:rPr lang="el-GR" sz="1400" dirty="0"/>
              <a:t> Ηθική). </a:t>
            </a:r>
          </a:p>
          <a:p>
            <a:pPr>
              <a:lnSpc>
                <a:spcPct val="80000"/>
              </a:lnSpc>
            </a:pPr>
            <a:r>
              <a:rPr lang="el-GR" sz="1400" dirty="0"/>
              <a:t>Πλάτων: Βασικό πολιτικό έργο του η Πολιτεία. Εκεί φέρεται κατά της </a:t>
            </a:r>
            <a:r>
              <a:rPr lang="el-GR" sz="1400" dirty="0" err="1"/>
              <a:t>θεατροκρατίας</a:t>
            </a:r>
            <a:r>
              <a:rPr lang="el-GR" sz="1400" dirty="0"/>
              <a:t> και της δημοκρατίας της μάζας. Η αριστοκρατία του πνεύματος και οι φιλόσοφοι-βασιλιάδες. Οι τεχνίτες, οι φρουροί και  οι φιλόσοφοι. Δεν κυβερνάς για προσωπικό όφελος και γι αυτό χρειάζεσαι ιδιαίτερη εκπαίδευση.</a:t>
            </a:r>
          </a:p>
          <a:p>
            <a:pPr>
              <a:lnSpc>
                <a:spcPct val="80000"/>
              </a:lnSpc>
            </a:pPr>
            <a:r>
              <a:rPr lang="el-GR" sz="1400" dirty="0"/>
              <a:t>Αριστοτέλης: η ηθική του ατόμου και η ηθική της πολιτείας (</a:t>
            </a:r>
            <a:r>
              <a:rPr lang="el-GR" sz="1400" dirty="0" err="1"/>
              <a:t>Νικομάχεια</a:t>
            </a:r>
            <a:r>
              <a:rPr lang="el-GR" sz="1400" dirty="0"/>
              <a:t> Ηθική). Η ηθική του ατόμου προάγει την ηθική της πολιτείας και η ηθική της πολιτείας ανταμείβει την ηθική του ατόμου. </a:t>
            </a:r>
            <a:r>
              <a:rPr lang="el-GR" sz="1400" dirty="0" smtClean="0"/>
              <a:t> Η </a:t>
            </a:r>
            <a:r>
              <a:rPr lang="el-GR" sz="1400" dirty="0"/>
              <a:t>ηθική και η ευδαιμονία των ατόμων ολοκληρώνεται μέσα στην πολιτεία. Ζωή εναντίον βίου, ο βίος ως μια ηθικά διαμορφωμένη ζωή. Αυτές δεν είναι θεωρίες πόλεων; Ναι, αυτές είναι πολιτειακές θεωρίες που βγήκαν από τις πόλεις, η πολιτική φιλοσοφία και η πολιτική είναι γέννημα της πόλης.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304800"/>
            <a:ext cx="8229600" cy="914400"/>
          </a:xfrm>
        </p:spPr>
        <p:txBody>
          <a:bodyPr>
            <a:normAutofit/>
          </a:bodyPr>
          <a:lstStyle/>
          <a:p>
            <a:r>
              <a:rPr lang="el-GR" dirty="0"/>
              <a:t>Πόλη και </a:t>
            </a:r>
            <a:r>
              <a:rPr lang="el-GR" dirty="0" err="1" smtClean="0"/>
              <a:t>Κοσμόπολη</a:t>
            </a:r>
            <a:endParaRPr lang="el-GR" dirty="0"/>
          </a:p>
        </p:txBody>
      </p:sp>
      <p:pic>
        <p:nvPicPr>
          <p:cNvPr id="92166" name="Picture 6" descr="athens_view1"/>
          <p:cNvPicPr>
            <a:picLocks noGrp="1" noChangeAspect="1" noChangeArrowheads="1"/>
          </p:cNvPicPr>
          <p:nvPr>
            <p:ph type="body" idx="1"/>
          </p:nvPr>
        </p:nvPicPr>
        <p:blipFill>
          <a:blip r:embed="rId2" cstate="print"/>
          <a:srcRect/>
          <a:stretch>
            <a:fillRect/>
          </a:stretch>
        </p:blipFill>
        <p:spPr>
          <a:xfrm>
            <a:off x="0" y="1371600"/>
            <a:ext cx="4646612" cy="5486400"/>
          </a:xfrm>
          <a:noFill/>
          <a:ln/>
        </p:spPr>
      </p:pic>
      <p:pic>
        <p:nvPicPr>
          <p:cNvPr id="92168" name="Picture 8" descr="canstock3870683"/>
          <p:cNvPicPr>
            <a:picLocks noChangeAspect="1" noChangeArrowheads="1"/>
          </p:cNvPicPr>
          <p:nvPr/>
        </p:nvPicPr>
        <p:blipFill>
          <a:blip r:embed="rId3" cstate="print"/>
          <a:srcRect/>
          <a:stretch>
            <a:fillRect/>
          </a:stretch>
        </p:blipFill>
        <p:spPr bwMode="auto">
          <a:xfrm>
            <a:off x="4572000" y="1371600"/>
            <a:ext cx="4572000" cy="5486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704088"/>
            <a:ext cx="8229600" cy="591312"/>
          </a:xfrm>
        </p:spPr>
        <p:txBody>
          <a:bodyPr>
            <a:normAutofit fontScale="90000"/>
          </a:bodyPr>
          <a:lstStyle/>
          <a:p>
            <a:r>
              <a:rPr lang="el-GR" sz="4000" dirty="0"/>
              <a:t>Από την πόλη-κράτος στην </a:t>
            </a:r>
            <a:r>
              <a:rPr lang="el-GR" sz="4000" dirty="0" err="1"/>
              <a:t>κοσμόπολη</a:t>
            </a:r>
            <a:endParaRPr lang="el-GR" sz="4000" dirty="0"/>
          </a:p>
        </p:txBody>
      </p:sp>
      <p:sp>
        <p:nvSpPr>
          <p:cNvPr id="84995" name="Rectangle 3"/>
          <p:cNvSpPr>
            <a:spLocks noGrp="1" noChangeArrowheads="1"/>
          </p:cNvSpPr>
          <p:nvPr>
            <p:ph type="body" idx="1"/>
          </p:nvPr>
        </p:nvSpPr>
        <p:spPr>
          <a:xfrm>
            <a:off x="539750" y="1981200"/>
            <a:ext cx="8229600" cy="4040188"/>
          </a:xfrm>
        </p:spPr>
        <p:txBody>
          <a:bodyPr>
            <a:normAutofit lnSpcReduction="10000"/>
          </a:bodyPr>
          <a:lstStyle/>
          <a:p>
            <a:pPr>
              <a:lnSpc>
                <a:spcPct val="80000"/>
              </a:lnSpc>
            </a:pPr>
            <a:r>
              <a:rPr lang="el-GR" sz="2000" dirty="0" smtClean="0"/>
              <a:t>Οι </a:t>
            </a:r>
            <a:r>
              <a:rPr lang="el-GR" sz="2000" dirty="0"/>
              <a:t>κυνικοί (Αντισθένης) και η γέννηση της έννοιας του κοσμοπολιτισμού.</a:t>
            </a:r>
          </a:p>
          <a:p>
            <a:pPr>
              <a:lnSpc>
                <a:spcPct val="80000"/>
              </a:lnSpc>
            </a:pPr>
            <a:r>
              <a:rPr lang="el-GR" sz="2000" dirty="0"/>
              <a:t>Όταν ρώτησαν το Διογένη το </a:t>
            </a:r>
            <a:r>
              <a:rPr lang="el-GR" sz="2000" dirty="0" err="1"/>
              <a:t>Σίνωπα</a:t>
            </a:r>
            <a:r>
              <a:rPr lang="el-GR" sz="2000" dirty="0"/>
              <a:t> από ποια πόλη είναι, αυτός είπε είμαι «</a:t>
            </a:r>
            <a:r>
              <a:rPr lang="el-GR" sz="2000" dirty="0" err="1"/>
              <a:t>κοσμοπολιτής</a:t>
            </a:r>
            <a:r>
              <a:rPr lang="el-GR" sz="2000" dirty="0"/>
              <a:t>» δεν είμαι από καμία πόλη. Η γέννηση του κοσμοπολίτη ή πολίτη του κόσμου. </a:t>
            </a:r>
            <a:endParaRPr lang="el-GR" sz="2000" dirty="0" smtClean="0"/>
          </a:p>
          <a:p>
            <a:pPr>
              <a:lnSpc>
                <a:spcPct val="80000"/>
              </a:lnSpc>
            </a:pPr>
            <a:r>
              <a:rPr lang="el-GR" sz="2000" dirty="0" smtClean="0"/>
              <a:t>Ο μέγας Αλέξανδρος και οι ελληνιστικοί χρόνοι, μια βίαιη αλλαγή.</a:t>
            </a:r>
            <a:endParaRPr lang="el-GR" sz="2000" dirty="0"/>
          </a:p>
          <a:p>
            <a:pPr>
              <a:lnSpc>
                <a:spcPct val="80000"/>
              </a:lnSpc>
            </a:pPr>
            <a:r>
              <a:rPr lang="el-GR" sz="2000" dirty="0"/>
              <a:t>Οι Στωικοί ως συνέχεια των κυνικών και η έννοια του κοσμοπολιτισμού. Η δημιουργία μιας ηθικής που επεκτείνεται των στενών γεωγραφικών ορίων της πόλης. </a:t>
            </a:r>
            <a:endParaRPr lang="el-GR" sz="2000" dirty="0" smtClean="0"/>
          </a:p>
          <a:p>
            <a:pPr>
              <a:lnSpc>
                <a:spcPct val="80000"/>
              </a:lnSpc>
            </a:pPr>
            <a:r>
              <a:rPr lang="el-GR" sz="2000" dirty="0" smtClean="0"/>
              <a:t>Η </a:t>
            </a:r>
            <a:r>
              <a:rPr lang="el-GR" sz="2000" dirty="0"/>
              <a:t>ηθική, η φύση  και η λογική ως βασικές έννοιες των στωικών φιλοσόφων (Επίκτητος, Σενέκας, Μάρκος Αυρήλιος). Ορισμένες από τις βασικές ιδέες των στωικών: Κάνε το καλύτερο στο μικρό σου κύκλο (τοπικό) και με αυτόν τον τρόπο βοηθάς τον κόσμο ( κάτι σαν το σύνθημα της παγκοσμιοποίησης: </a:t>
            </a:r>
            <a:r>
              <a:rPr lang="en-GB" sz="2000" dirty="0"/>
              <a:t>act locally think globally). </a:t>
            </a:r>
            <a:r>
              <a:rPr lang="el-GR" sz="2000" dirty="0"/>
              <a:t>Πάντα δίνε τον καλύτερο σου εαυτό χωρίς να σκέφτεσαι το αποτέλεσμα</a:t>
            </a:r>
            <a:r>
              <a:rPr lang="el-GR" sz="2000" dirty="0" smtClean="0"/>
              <a:t>.</a:t>
            </a:r>
          </a:p>
          <a:p>
            <a:pPr>
              <a:lnSpc>
                <a:spcPct val="80000"/>
              </a:lnSpc>
            </a:pPr>
            <a:r>
              <a:rPr lang="el-GR" sz="2000" dirty="0" smtClean="0"/>
              <a:t>Οι Στωικοί ως οι πρώιμοι φιλόσοφοι της παγκοσμιοποίησης;   </a:t>
            </a:r>
            <a:endParaRPr lang="el-G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28600"/>
            <a:ext cx="8229600" cy="762000"/>
          </a:xfrm>
        </p:spPr>
        <p:txBody>
          <a:bodyPr>
            <a:normAutofit fontScale="90000"/>
          </a:bodyPr>
          <a:lstStyle/>
          <a:p>
            <a:r>
              <a:rPr lang="el-GR" dirty="0"/>
              <a:t>Κλασσικές </a:t>
            </a:r>
            <a:r>
              <a:rPr lang="el-GR" dirty="0" err="1" smtClean="0"/>
              <a:t>κοιν</a:t>
            </a:r>
            <a:r>
              <a:rPr lang="el-GR" dirty="0" smtClean="0"/>
              <a:t>. θεωρίες </a:t>
            </a:r>
            <a:r>
              <a:rPr lang="el-GR" dirty="0"/>
              <a:t>πόλεων</a:t>
            </a:r>
          </a:p>
        </p:txBody>
      </p:sp>
      <p:sp>
        <p:nvSpPr>
          <p:cNvPr id="86019" name="Rectangle 3"/>
          <p:cNvSpPr>
            <a:spLocks noGrp="1" noChangeArrowheads="1"/>
          </p:cNvSpPr>
          <p:nvPr>
            <p:ph type="body" idx="1"/>
          </p:nvPr>
        </p:nvSpPr>
        <p:spPr>
          <a:xfrm>
            <a:off x="457200" y="1371600"/>
            <a:ext cx="8229600" cy="4724400"/>
          </a:xfrm>
        </p:spPr>
        <p:txBody>
          <a:bodyPr/>
          <a:lstStyle/>
          <a:p>
            <a:pPr>
              <a:lnSpc>
                <a:spcPct val="80000"/>
              </a:lnSpc>
              <a:buNone/>
            </a:pPr>
            <a:endParaRPr lang="en-GB" sz="1600" dirty="0" smtClean="0"/>
          </a:p>
          <a:p>
            <a:pPr>
              <a:lnSpc>
                <a:spcPct val="80000"/>
              </a:lnSpc>
            </a:pPr>
            <a:endParaRPr lang="en-GB" sz="1600" dirty="0" smtClean="0"/>
          </a:p>
          <a:p>
            <a:pPr>
              <a:lnSpc>
                <a:spcPct val="80000"/>
              </a:lnSpc>
            </a:pPr>
            <a:r>
              <a:rPr lang="en-GB" sz="1600" dirty="0" smtClean="0"/>
              <a:t>Marx </a:t>
            </a:r>
            <a:r>
              <a:rPr lang="en-GB" sz="1600" dirty="0"/>
              <a:t>and Engels</a:t>
            </a:r>
            <a:r>
              <a:rPr lang="el-GR" sz="1600" dirty="0"/>
              <a:t> (</a:t>
            </a:r>
            <a:r>
              <a:rPr lang="en-GB" sz="1600" dirty="0"/>
              <a:t>The Conditions of the English working classes, The Capital): </a:t>
            </a:r>
            <a:r>
              <a:rPr lang="el-GR" sz="1600" dirty="0"/>
              <a:t>Οι πόλεις, η βιομηχανοποίηση και η μετάβαση από τις επιμέρους ομάδες στη διαμόρφωση της ταξικής συνείδησης. Η πόλη ως χώρος οικονομικής ανισότητας και ταξικής πάλης.  </a:t>
            </a:r>
            <a:r>
              <a:rPr lang="en-US" sz="1600" dirty="0" smtClean="0"/>
              <a:t>H </a:t>
            </a:r>
            <a:r>
              <a:rPr lang="el-GR" sz="1600" dirty="0" smtClean="0"/>
              <a:t>κοινωνιολογία γεννιέται στις πόλεις ή από τις βιομηχανικές πόλεις (Ο Ένγκελς γράφει για το Μάντσεστερ και ο Μαρξ ζει στο Λονδίνο)</a:t>
            </a:r>
            <a:endParaRPr lang="en-GB" sz="1600" dirty="0"/>
          </a:p>
          <a:p>
            <a:pPr>
              <a:lnSpc>
                <a:spcPct val="80000"/>
              </a:lnSpc>
            </a:pPr>
            <a:r>
              <a:rPr lang="en-GB" sz="1600" dirty="0"/>
              <a:t>Durkheim</a:t>
            </a:r>
            <a:r>
              <a:rPr lang="el-GR" sz="1600" dirty="0"/>
              <a:t> (1858-1917): Η κοινωνική δομή της πόλης και η δημιουργία της κοινωνικής αλληλεγγύης ως αποτέλεσμα της ζωής στην πόλη. </a:t>
            </a:r>
            <a:r>
              <a:rPr lang="el-GR" sz="1600" dirty="0" smtClean="0"/>
              <a:t>Η </a:t>
            </a:r>
            <a:r>
              <a:rPr lang="el-GR" sz="1600" dirty="0"/>
              <a:t>οργανική αλληλεγγύη ως αποτέλεσμα της αλληλεξάρτησης μας παρότι των τεράστιων διαφορών μας. Αν κάνουν απεργίες τα ασθενοφόρα δεν μπορείς να πας στο νοσοκομείο. Σημαντική ιδέα σε σχέση με την πόλη, όλοι μας αλληλεξαρτόμαστε </a:t>
            </a:r>
          </a:p>
          <a:p>
            <a:pPr>
              <a:lnSpc>
                <a:spcPct val="80000"/>
              </a:lnSpc>
            </a:pPr>
            <a:r>
              <a:rPr lang="en-GB" sz="1600" dirty="0"/>
              <a:t>Georg </a:t>
            </a:r>
            <a:r>
              <a:rPr lang="en-GB" sz="1600" dirty="0" err="1"/>
              <a:t>Simmel</a:t>
            </a:r>
            <a:r>
              <a:rPr lang="el-GR" sz="1600" dirty="0"/>
              <a:t>:</a:t>
            </a:r>
            <a:r>
              <a:rPr lang="en-GB" sz="1600" dirty="0"/>
              <a:t> Metropolis and Mental life(1858-1918)</a:t>
            </a:r>
            <a:r>
              <a:rPr lang="el-GR" sz="1600" dirty="0"/>
              <a:t>. Η πόλη ως ένα ερέθισμα στο νευρικό μας σύστημα. Η ανωνυμία, η αποξένωση, η ελευθερία, η απάθεια και το μπλαζέ ύφος σε σχέση με αυτά που συναντάμε στην πόλη καθημερινά. </a:t>
            </a:r>
            <a:r>
              <a:rPr lang="el-GR" sz="1600" dirty="0" smtClean="0"/>
              <a:t>Η πόλη ως τρόπος ζωής</a:t>
            </a:r>
            <a:endParaRPr lang="el-GR" sz="1600" dirty="0"/>
          </a:p>
          <a:p>
            <a:pPr>
              <a:lnSpc>
                <a:spcPct val="80000"/>
              </a:lnSpc>
            </a:pPr>
            <a:r>
              <a:rPr lang="el-GR" sz="1600" dirty="0"/>
              <a:t> </a:t>
            </a:r>
            <a:r>
              <a:rPr lang="en-US" sz="1600" dirty="0" smtClean="0"/>
              <a:t>Walter Benjamin: </a:t>
            </a:r>
            <a:r>
              <a:rPr lang="el-GR" sz="1600" dirty="0" smtClean="0"/>
              <a:t>ο </a:t>
            </a:r>
            <a:r>
              <a:rPr lang="en-GB" sz="1600" dirty="0" smtClean="0"/>
              <a:t>Charles Baudelaire</a:t>
            </a:r>
            <a:r>
              <a:rPr lang="el-GR" sz="1600" dirty="0" smtClean="0"/>
              <a:t> και η </a:t>
            </a:r>
            <a:r>
              <a:rPr lang="el-GR" sz="1600" dirty="0"/>
              <a:t>έννοια του</a:t>
            </a:r>
            <a:r>
              <a:rPr lang="en-GB" sz="1600" dirty="0"/>
              <a:t> ‘</a:t>
            </a:r>
            <a:r>
              <a:rPr lang="en-GB" sz="1600" dirty="0" err="1"/>
              <a:t>flaneur</a:t>
            </a:r>
            <a:r>
              <a:rPr lang="en-GB" sz="1600" dirty="0"/>
              <a:t>’, </a:t>
            </a:r>
            <a:r>
              <a:rPr lang="el-GR" sz="1600" dirty="0"/>
              <a:t>αυτός που νωχελικά περπατάει στην πόλη για να τη βιώσει με τις αισθήσεις του. Η δημιουργία των πρώτων εμπορικών κέντρων στο Παρίσι. </a:t>
            </a:r>
            <a:r>
              <a:rPr lang="el-GR" sz="1600" dirty="0" smtClean="0"/>
              <a:t>Η πόλη και οι διαφορετικές αναγνώσεις της και τα νοήματα της.</a:t>
            </a:r>
            <a:endParaRPr lang="el-G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rmAutofit fontScale="90000"/>
          </a:bodyPr>
          <a:lstStyle/>
          <a:p>
            <a:r>
              <a:rPr lang="en-US" dirty="0" smtClean="0"/>
              <a:t>The condition of the working class in England</a:t>
            </a:r>
            <a:endParaRPr lang="en-GB" dirty="0"/>
          </a:p>
        </p:txBody>
      </p:sp>
      <p:pic>
        <p:nvPicPr>
          <p:cNvPr id="4" name="Content Placeholder 3" descr="Die_Lage_der_arbeitenden_Klasse_in_England.gif"/>
          <p:cNvPicPr>
            <a:picLocks noGrp="1" noChangeAspect="1"/>
          </p:cNvPicPr>
          <p:nvPr>
            <p:ph idx="1"/>
          </p:nvPr>
        </p:nvPicPr>
        <p:blipFill>
          <a:blip r:embed="rId2" cstate="print"/>
          <a:stretch>
            <a:fillRect/>
          </a:stretch>
        </p:blipFill>
        <p:spPr>
          <a:xfrm>
            <a:off x="2286000" y="1524000"/>
            <a:ext cx="4419600" cy="5334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223</TotalTime>
  <Words>1831</Words>
  <Application>Microsoft Office PowerPoint</Application>
  <PresentationFormat>On-screen Show (4:3)</PresentationFormat>
  <Paragraphs>81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Από τις πόλεις-κράτη στις παγκόσμιες/ δια-εθνικές πόλεις ή δίκτυα πόλεων. </vt:lpstr>
      <vt:lpstr>Εισαγωγή</vt:lpstr>
      <vt:lpstr>Grand theft auto: η πόλη της παραβατικότητας</vt:lpstr>
      <vt:lpstr>Η πόλη: τι είναι πόλη; </vt:lpstr>
      <vt:lpstr>Η πόλη-κράτος και η γέννηση της πολιτειακής φιλοσοφίας</vt:lpstr>
      <vt:lpstr>Πόλη και Κοσμόπολη</vt:lpstr>
      <vt:lpstr>Από την πόλη-κράτος στην κοσμόπολη</vt:lpstr>
      <vt:lpstr>Κλασσικές κοιν. θεωρίες πόλεων</vt:lpstr>
      <vt:lpstr>The condition of the working class in England</vt:lpstr>
      <vt:lpstr>Das Kapital</vt:lpstr>
      <vt:lpstr>Αστική Κοινωνιολογία και η σχολή του Σικάγου</vt:lpstr>
      <vt:lpstr>Η πόλη ως ομόκεντροι κύκλοι-Burges</vt:lpstr>
      <vt:lpstr>Η πόλη της πληροφορίας/ η πόλη των ροών</vt:lpstr>
      <vt:lpstr>Castels/τριλογία </vt:lpstr>
      <vt:lpstr>Δύο οπτικές να διαβάσουμε την πόλη, δυο διαφορετικές γωνίες ανάλυσης  </vt:lpstr>
      <vt:lpstr>Δυο διαφορετικές μεθοδολογίες </vt:lpstr>
      <vt:lpstr>Δίκτυα πόλεων </vt:lpstr>
      <vt:lpstr>Παγκόσμιες πόλεις, δίκτυα αλλά και το πολιτικό</vt:lpstr>
      <vt:lpstr>2035, GDP</vt:lpstr>
      <vt:lpstr>2035, Population</vt:lpstr>
      <vt:lpstr> Περιφερειακά δίκτυα πόλεων που καλύπτουν συγκεκριμένες γεωγραφικές περιοχές (οι πόλεις της Αυστραλίας και της Κίνας ή οι πόλεις της Βραζιλίας και της Κίνας – πρώτες ύλες) </vt:lpstr>
      <vt:lpstr>Παγκόσμιες πόλεις και παραγκουπόλεις Location : Dharavi across from the Bandra Kurla Complex, Mumbai Area : 530 acre land and 1,000,000 population Major Occupations : Potters, Plastic and Metal recyclers, Tailors, Washermen Contribution to GDP : Goods worth 500 Million Dollars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Παγκόσμιες πόλεις ή δίκτυα πόλεων καλύτερα</dc:title>
  <dc:creator>georgemavromatis</dc:creator>
  <cp:lastModifiedBy>george</cp:lastModifiedBy>
  <cp:revision>58</cp:revision>
  <dcterms:created xsi:type="dcterms:W3CDTF">2014-04-04T07:52:28Z</dcterms:created>
  <dcterms:modified xsi:type="dcterms:W3CDTF">2022-04-12T13:13:27Z</dcterms:modified>
</cp:coreProperties>
</file>