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9" r:id="rId4"/>
    <p:sldId id="258" r:id="rId5"/>
    <p:sldId id="270" r:id="rId6"/>
    <p:sldId id="259" r:id="rId7"/>
    <p:sldId id="260" r:id="rId8"/>
    <p:sldId id="261" r:id="rId9"/>
    <p:sldId id="278" r:id="rId10"/>
    <p:sldId id="262" r:id="rId11"/>
    <p:sldId id="280" r:id="rId12"/>
    <p:sldId id="275" r:id="rId13"/>
    <p:sldId id="276" r:id="rId14"/>
    <p:sldId id="277" r:id="rId15"/>
    <p:sldId id="279" r:id="rId16"/>
    <p:sldId id="281" r:id="rId17"/>
    <p:sldId id="282" r:id="rId18"/>
    <p:sldId id="283" r:id="rId19"/>
    <p:sldId id="28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E650A-238F-4140-A462-0C7A2F7BA468}" type="datetimeFigureOut">
              <a:rPr lang="en-US" smtClean="0"/>
              <a:pPr/>
              <a:t>5/14/2024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13049-AF11-4BA0-B316-15D25E745E9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Ταυτότητες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Γιώργος </a:t>
            </a:r>
            <a:r>
              <a:rPr lang="el-GR" dirty="0" err="1" smtClean="0"/>
              <a:t>Μαυρομμάτης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r>
              <a:rPr lang="en-US" sz="3600">
                <a:latin typeface="Times New Roman" pitchFamily="18" charset="0"/>
              </a:rPr>
              <a:t>H </a:t>
            </a:r>
            <a:r>
              <a:rPr lang="el-GR" sz="3600">
                <a:latin typeface="Times New Roman" pitchFamily="18" charset="0"/>
              </a:rPr>
              <a:t>θεωρία της διατομής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50403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sz="2000" u="sng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l-GR" sz="2000" dirty="0">
                <a:latin typeface="Times New Roman" pitchFamily="18" charset="0"/>
              </a:rPr>
              <a:t>Η εμπειρία μας και η σύγχρονη θεωρητική ανάλυση πρεσβεύει ότι: Ζούμε σε έναν κόσμο που ο καθένας από εμάς έχει πολλές ταυτότητες. Δεν είμαστε μια ιδιότητα, μια ταυτότητα. Είμαστε περισσότερο από μια κατηγορία (φύλο, φυλή, εθνότητα, τάξη, ηλικία κτλ.). </a:t>
            </a:r>
          </a:p>
          <a:p>
            <a:pPr>
              <a:lnSpc>
                <a:spcPct val="80000"/>
              </a:lnSpc>
            </a:pPr>
            <a:r>
              <a:rPr lang="el-GR" sz="2000" dirty="0">
                <a:latin typeface="Times New Roman" pitchFamily="18" charset="0"/>
              </a:rPr>
              <a:t>Η θεωρία της διατομής </a:t>
            </a:r>
            <a:r>
              <a:rPr lang="en-US" sz="2000" dirty="0">
                <a:latin typeface="Times New Roman" pitchFamily="18" charset="0"/>
              </a:rPr>
              <a:t>(intersection theory)</a:t>
            </a:r>
            <a:r>
              <a:rPr lang="el-GR" sz="2000" dirty="0">
                <a:latin typeface="Times New Roman" pitchFamily="18" charset="0"/>
              </a:rPr>
              <a:t> και η «αρχιτεκτονική της εξουσίας» στις ζωές των ανθρώπων. </a:t>
            </a:r>
          </a:p>
          <a:p>
            <a:pPr>
              <a:lnSpc>
                <a:spcPct val="80000"/>
              </a:lnSpc>
            </a:pPr>
            <a:r>
              <a:rPr lang="el-GR" sz="2000" dirty="0">
                <a:latin typeface="Times New Roman" pitchFamily="18" charset="0"/>
              </a:rPr>
              <a:t>Η θεωρία της διατομής και οι «μαύρες φεμινίστριες» στις ΗΠΑ (υπάρχουν πολλών ειδών καταπιέσεις πέραν της γυναικείας καταπίεσης, υπάρχουν και άλλες καταπιέσεις (χρώμα) που λειτουργούν συνεργατικά)</a:t>
            </a:r>
          </a:p>
          <a:p>
            <a:pPr>
              <a:lnSpc>
                <a:spcPct val="80000"/>
              </a:lnSpc>
            </a:pPr>
            <a:r>
              <a:rPr lang="el-GR" sz="2000" dirty="0">
                <a:latin typeface="Times New Roman" pitchFamily="18" charset="0"/>
              </a:rPr>
              <a:t>Η φυλή και η εθνότητα σε συνδυασμό με την τάξη (μόρφωση, οικονομικό επίπεδο κτλ.), το φύλο, την ηλικία αποτελούν τις βασικές κατηγορίες πάνω στις οποίες δομείται η «αρχιτεκτονική της εξουσίας» σε επίπεδο της κοινωνίας.</a:t>
            </a:r>
          </a:p>
          <a:p>
            <a:pPr>
              <a:lnSpc>
                <a:spcPct val="80000"/>
              </a:lnSpc>
              <a:buNone/>
            </a:pPr>
            <a:r>
              <a:rPr lang="el-GR" sz="2000" dirty="0" smtClean="0">
                <a:latin typeface="Times New Roman" pitchFamily="18" charset="0"/>
              </a:rPr>
              <a:t> </a:t>
            </a:r>
            <a:endParaRPr lang="el-GR" sz="20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>
            <a:normAutofit/>
          </a:bodyPr>
          <a:lstStyle/>
          <a:p>
            <a:r>
              <a:rPr lang="el-GR" sz="2800"/>
              <a:t>Σύγχρονες θεωρίες: είμαστε μόνο η εθνότητα μας;</a:t>
            </a:r>
            <a:r>
              <a:rPr lang="el-GR" sz="4000"/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400" u="sng" dirty="0"/>
              <a:t>Η</a:t>
            </a:r>
            <a:r>
              <a:rPr lang="en-GB" sz="2400" u="sng" dirty="0"/>
              <a:t> «</a:t>
            </a:r>
            <a:r>
              <a:rPr lang="el-GR" sz="2400" u="sng" dirty="0"/>
              <a:t>θεωρία</a:t>
            </a:r>
            <a:r>
              <a:rPr lang="en-GB" sz="2400" u="sng" dirty="0"/>
              <a:t> </a:t>
            </a:r>
            <a:r>
              <a:rPr lang="el-GR" sz="2400" u="sng" dirty="0"/>
              <a:t>τομής</a:t>
            </a:r>
            <a:r>
              <a:rPr lang="en-GB" sz="2400" u="sng" dirty="0"/>
              <a:t>» (intersection theory):</a:t>
            </a:r>
            <a:endParaRPr lang="el-GR" sz="2400" dirty="0"/>
          </a:p>
          <a:p>
            <a:pPr>
              <a:lnSpc>
                <a:spcPct val="80000"/>
              </a:lnSpc>
            </a:pPr>
            <a:r>
              <a:rPr lang="el-GR" sz="2400" dirty="0"/>
              <a:t>Η φυλή και η εθνότητα σε συνδυασμό με την τάξη (μόρφωση, οικονομικό επίπεδο κτλ.), το φύλο, την </a:t>
            </a:r>
            <a:r>
              <a:rPr lang="el-GR" sz="2400" dirty="0" smtClean="0"/>
              <a:t>ηλικία κτλ. </a:t>
            </a:r>
            <a:r>
              <a:rPr lang="el-GR" sz="2400" dirty="0"/>
              <a:t>αποτελούν τις βασικές κατηγορίες πάνω στις οποίες δομείται η «αρχιτεκτονική της εξουσίας» σε επίπεδο της κοινωνίας.</a:t>
            </a:r>
          </a:p>
          <a:p>
            <a:pPr>
              <a:lnSpc>
                <a:spcPct val="80000"/>
              </a:lnSpc>
            </a:pPr>
            <a:r>
              <a:rPr lang="el-GR" sz="2400" dirty="0"/>
              <a:t>Συνδυασμός φυλής/ εθνότητας, τάξης, φύλου, ηλικίας, σεξουαλικότητας </a:t>
            </a:r>
            <a:r>
              <a:rPr lang="el-GR" sz="2400" dirty="0" smtClean="0"/>
              <a:t>που </a:t>
            </a:r>
            <a:r>
              <a:rPr lang="el-GR" sz="2400" dirty="0"/>
              <a:t>δρουν δια-δραστικά στο επίπεδο της κοινωνίας και δημιουργούν την αρχιτεκτονική της εξουσίας γύρω μας. </a:t>
            </a:r>
          </a:p>
          <a:p>
            <a:pPr>
              <a:lnSpc>
                <a:spcPct val="80000"/>
              </a:lnSpc>
            </a:pPr>
            <a:r>
              <a:rPr lang="el-GR" sz="2400" dirty="0"/>
              <a:t>Τι καλύτερο παράδειγμα από το παρακάτω κινηματογραφικό, το πως η κινηματογραφική ματιά συλλαμβάνει διαχρονικά τη θεωρία της </a:t>
            </a:r>
            <a:r>
              <a:rPr lang="el-GR" sz="2400" dirty="0" smtClean="0"/>
              <a:t>διατομής</a:t>
            </a:r>
            <a:endParaRPr lang="el-GR" sz="2400" dirty="0"/>
          </a:p>
        </p:txBody>
      </p:sp>
      <p:sp>
        <p:nvSpPr>
          <p:cNvPr id="38917" name="AutoShape 5" descr="Couscous (2007) Poster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  <p:sp>
        <p:nvSpPr>
          <p:cNvPr id="38919" name="AutoShape 7" descr="Couscous (2007) Poster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All that heaven allows (1955) Douglas Sirk</a:t>
            </a:r>
            <a:r>
              <a:rPr lang="el-GR" sz="2800"/>
              <a:t>. Διαφορές Ηλικίας και τάξης</a:t>
            </a:r>
            <a:r>
              <a:rPr lang="en-US" sz="4000"/>
              <a:t> </a:t>
            </a:r>
            <a:endParaRPr lang="el-GR" sz="4000"/>
          </a:p>
        </p:txBody>
      </p:sp>
      <p:pic>
        <p:nvPicPr>
          <p:cNvPr id="6656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11413" y="1600200"/>
            <a:ext cx="3529012" cy="506888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63625"/>
          </a:xfrm>
        </p:spPr>
        <p:txBody>
          <a:bodyPr>
            <a:normAutofit fontScale="90000"/>
          </a:bodyPr>
          <a:lstStyle/>
          <a:p>
            <a:r>
              <a:rPr lang="en-GB" sz="2700"/>
              <a:t>Fear eats the soul (1974) Fassbinder. </a:t>
            </a:r>
            <a:r>
              <a:rPr lang="el-GR" sz="2700"/>
              <a:t>Διαφορές ηλικίας και εθνικότητας (όχι αναγκαστικά τάξης)</a:t>
            </a:r>
            <a:r>
              <a:rPr lang="en-GB" sz="4000"/>
              <a:t> </a:t>
            </a:r>
            <a:endParaRPr lang="el-GR" sz="4000"/>
          </a:p>
        </p:txBody>
      </p:sp>
      <p:pic>
        <p:nvPicPr>
          <p:cNvPr id="67587" name="Picture 3" descr="220px-Alifeareat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51050" y="1557338"/>
            <a:ext cx="4392613" cy="4895850"/>
          </a:xfrm>
          <a:noFill/>
          <a:ln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700"/>
              <a:t>Far from heaven 2002, 1950s Hartford US</a:t>
            </a:r>
            <a:r>
              <a:rPr lang="el-GR" sz="2700"/>
              <a:t>. Διαφορές τάξης, χρώματος αλλά και θέματα σεξουαλικότητας</a:t>
            </a:r>
          </a:p>
        </p:txBody>
      </p:sp>
      <p:pic>
        <p:nvPicPr>
          <p:cNvPr id="6963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76375" y="1600200"/>
            <a:ext cx="5616575" cy="5068888"/>
          </a:xfrm>
        </p:spPr>
      </p:pic>
      <p:sp>
        <p:nvSpPr>
          <p:cNvPr id="69636" name="AutoShape 4" descr="Couscous (2007) Poster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r>
              <a:rPr lang="el-GR" sz="2800">
                <a:latin typeface="Times New Roman" pitchFamily="18" charset="0"/>
              </a:rPr>
              <a:t>Θεωρήσεις για την ταυτότητα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46466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400" dirty="0">
                <a:latin typeface="Times New Roman" pitchFamily="18" charset="0"/>
              </a:rPr>
              <a:t>Οι στάσιμες ταυτότητες, οι ταυτότητες που δεν αλλάζουν, οι αρχέγονες ταυτότητες. Είμαστε αυτό που είμαστε και αυτό το οποίο είμαστε δεν αλλάζει. </a:t>
            </a:r>
            <a:r>
              <a:rPr lang="el-GR" sz="2400" dirty="0" err="1">
                <a:latin typeface="Times New Roman" pitchFamily="18" charset="0"/>
              </a:rPr>
              <a:t>Ουσιοκρατία</a:t>
            </a:r>
            <a:r>
              <a:rPr lang="el-GR" sz="2400" dirty="0">
                <a:latin typeface="Times New Roman" pitchFamily="18" charset="0"/>
              </a:rPr>
              <a:t>. </a:t>
            </a:r>
            <a:r>
              <a:rPr lang="el-GR" sz="2400" dirty="0" smtClean="0">
                <a:latin typeface="Times New Roman" pitchFamily="18" charset="0"/>
              </a:rPr>
              <a:t> </a:t>
            </a:r>
            <a:endParaRPr lang="el-GR" sz="2400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400" dirty="0">
                <a:latin typeface="Times New Roman" pitchFamily="18" charset="0"/>
              </a:rPr>
              <a:t>Οι ευμετάβλητες ταυτότητες, οι ταυτότητες ως μια διαδικασία μετασχηματισμού. Αυτό το οποίο είμαστε αλλάζει με την πάροδο του χρόνου αλλά και τις επιρροές μας. </a:t>
            </a:r>
          </a:p>
          <a:p>
            <a:pPr>
              <a:lnSpc>
                <a:spcPct val="90000"/>
              </a:lnSpc>
            </a:pPr>
            <a:r>
              <a:rPr lang="el-GR" sz="2400" dirty="0">
                <a:latin typeface="Times New Roman" pitchFamily="18" charset="0"/>
              </a:rPr>
              <a:t>Η διαλεκτική της αλλαγής. Πολύ-ταυτότητα αλλά όχι συγκερασμός, αποσπασματικοί κόσμοι. </a:t>
            </a:r>
          </a:p>
          <a:p>
            <a:pPr>
              <a:lnSpc>
                <a:spcPct val="90000"/>
              </a:lnSpc>
            </a:pPr>
            <a:r>
              <a:rPr lang="el-GR" sz="2400" dirty="0">
                <a:latin typeface="Times New Roman" pitchFamily="18" charset="0"/>
              </a:rPr>
              <a:t>Υβριδικές ταυτότητες: πως γεννιέται το νέο, το καινούριο, οι διαφορετικές επιρροές παράγουν κάτι το καινούριο. Μια δυνατότητα σύνθεσης και συγκερασμού του εαυτού. Ο εαυτός ως υποκείμενο σύνθεσης και αλλαγής.  </a:t>
            </a:r>
          </a:p>
          <a:p>
            <a:pPr>
              <a:lnSpc>
                <a:spcPct val="90000"/>
              </a:lnSpc>
            </a:pPr>
            <a:endParaRPr lang="el-GR" sz="24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l-GR" dirty="0" err="1" smtClean="0"/>
              <a:t>Διαεθνική</a:t>
            </a:r>
            <a:r>
              <a:rPr lang="el-GR" dirty="0" smtClean="0"/>
              <a:t> ταυτότητα;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Τι θα μπορούσε να ήταν η δια-εθνική ταυτότητα; </a:t>
            </a:r>
          </a:p>
          <a:p>
            <a:r>
              <a:rPr lang="el-GR" dirty="0" smtClean="0"/>
              <a:t>Από το </a:t>
            </a:r>
            <a:r>
              <a:rPr lang="en-US" dirty="0" err="1" smtClean="0"/>
              <a:t>dasein</a:t>
            </a:r>
            <a:r>
              <a:rPr lang="en-US" dirty="0" smtClean="0"/>
              <a:t> </a:t>
            </a:r>
            <a:r>
              <a:rPr lang="el-GR" dirty="0" smtClean="0"/>
              <a:t>σε τι;  </a:t>
            </a:r>
          </a:p>
          <a:p>
            <a:r>
              <a:rPr lang="el-GR" dirty="0" smtClean="0"/>
              <a:t>Θα μπορούσαμε η ταυτότητα μας να διαδραματίζεται μεταξύ διαφορετικών χωρών; </a:t>
            </a:r>
          </a:p>
          <a:p>
            <a:r>
              <a:rPr lang="el-GR" dirty="0" smtClean="0"/>
              <a:t>Και εάν ναι; Υπάρχει μια θεωρία διατομής που να προσφέρει ένα συγκερασμό; </a:t>
            </a:r>
          </a:p>
          <a:p>
            <a:r>
              <a:rPr lang="el-GR" dirty="0" smtClean="0"/>
              <a:t>Πως αντιλαμβάνεστε την έννοια της </a:t>
            </a:r>
            <a:r>
              <a:rPr lang="el-GR" dirty="0" err="1" smtClean="0"/>
              <a:t>διαεθνικής</a:t>
            </a:r>
            <a:r>
              <a:rPr lang="el-GR" dirty="0" smtClean="0"/>
              <a:t>  ταυτότητας; </a:t>
            </a:r>
            <a:endParaRPr lang="en-US" dirty="0" smtClean="0"/>
          </a:p>
          <a:p>
            <a:r>
              <a:rPr lang="el-GR" dirty="0" smtClean="0"/>
              <a:t>Και αυτές οι ταυτότητες είναι ατομικές ή συλλογικές; 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αρχείο λήψης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80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αρχείο λήψης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0"/>
            <a:ext cx="8382000" cy="6858000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Μιλήσαμε για το δια-εθνισμό αλλά υπάρχει και η διασπορά </a:t>
            </a:r>
            <a:endParaRPr lang="el-GR" dirty="0"/>
          </a:p>
        </p:txBody>
      </p:sp>
      <p:pic>
        <p:nvPicPr>
          <p:cNvPr id="4" name="3 - Θέση περιεχομένου" descr="αρχείο λήψης (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524000"/>
            <a:ext cx="4495800" cy="5334000"/>
          </a:xfrm>
        </p:spPr>
      </p:pic>
      <p:pic>
        <p:nvPicPr>
          <p:cNvPr id="6" name="5 - Εικόνα" descr="αρχείο λήψης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38600" y="1676400"/>
            <a:ext cx="4876800" cy="5181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Times New Roman" pitchFamily="18" charset="0"/>
              </a:rPr>
              <a:t>ταυτότητα </a:t>
            </a:r>
            <a:endParaRPr lang="el-GR" dirty="0">
              <a:latin typeface="Times New Roman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43001"/>
            <a:ext cx="9144000" cy="54102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l-GR" sz="2800" dirty="0">
                <a:latin typeface="Times New Roman" pitchFamily="18" charset="0"/>
              </a:rPr>
              <a:t>Σήμερα θα ασχοληθούμε με θέματα ταυτότητας.</a:t>
            </a:r>
          </a:p>
          <a:p>
            <a:pPr>
              <a:lnSpc>
                <a:spcPct val="80000"/>
              </a:lnSpc>
            </a:pPr>
            <a:r>
              <a:rPr lang="el-GR" sz="2800" dirty="0">
                <a:latin typeface="Times New Roman" pitchFamily="18" charset="0"/>
              </a:rPr>
              <a:t>Αλλά τι είναι η ταυτότητα; Τι εννοούμε με τον όρο/ έννοια ταυτότητα;</a:t>
            </a:r>
          </a:p>
          <a:p>
            <a:pPr>
              <a:lnSpc>
                <a:spcPct val="80000"/>
              </a:lnSpc>
            </a:pPr>
            <a:r>
              <a:rPr lang="el-GR" sz="2800" dirty="0">
                <a:latin typeface="Times New Roman" pitchFamily="18" charset="0"/>
              </a:rPr>
              <a:t>Σε τι αναφερόμαστε όταν μιλάμε για ταυτότητα</a:t>
            </a:r>
            <a:r>
              <a:rPr lang="el-GR" sz="2800" dirty="0" smtClean="0">
                <a:latin typeface="Times New Roman" pitchFamily="18" charset="0"/>
              </a:rPr>
              <a:t>;</a:t>
            </a: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</a:rPr>
              <a:t>Ατομικές και συλλογικές  </a:t>
            </a:r>
            <a:endParaRPr lang="el-GR" sz="2800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l-GR" sz="2800" dirty="0">
                <a:latin typeface="Times New Roman" pitchFamily="18" charset="0"/>
              </a:rPr>
              <a:t>Πως δημιουργούνται οι ταυτότητες;</a:t>
            </a:r>
          </a:p>
          <a:p>
            <a:pPr>
              <a:lnSpc>
                <a:spcPct val="80000"/>
              </a:lnSpc>
            </a:pPr>
            <a:r>
              <a:rPr lang="el-GR" sz="2800" dirty="0">
                <a:latin typeface="Times New Roman" pitchFamily="18" charset="0"/>
              </a:rPr>
              <a:t>Έχουμε μία ταυτότητα ή πολλές ταυτότητες; Ποια είναι η σχέση μεταξύ των διαφορετικών μας ταυτοτήτων; </a:t>
            </a:r>
          </a:p>
          <a:p>
            <a:pPr>
              <a:lnSpc>
                <a:spcPct val="80000"/>
              </a:lnSpc>
            </a:pPr>
            <a:r>
              <a:rPr lang="el-GR" sz="2800" dirty="0">
                <a:latin typeface="Times New Roman" pitchFamily="18" charset="0"/>
              </a:rPr>
              <a:t>Οι ταυτότητες αλλάζουν οι παραμένουν σταθερές;</a:t>
            </a:r>
          </a:p>
          <a:p>
            <a:pPr>
              <a:lnSpc>
                <a:spcPct val="80000"/>
              </a:lnSpc>
            </a:pPr>
            <a:r>
              <a:rPr lang="el-GR" sz="2800" dirty="0">
                <a:latin typeface="Times New Roman" pitchFamily="18" charset="0"/>
              </a:rPr>
              <a:t>Ως άνθρωποι/ άτομα/ υποκείμενα έχουμε τη δυνατότητα αλλαγής ή παραμένουμε πάντα οι ίδιοι; </a:t>
            </a:r>
          </a:p>
          <a:p>
            <a:pPr>
              <a:lnSpc>
                <a:spcPct val="80000"/>
              </a:lnSpc>
            </a:pPr>
            <a:r>
              <a:rPr lang="el-GR" sz="2800" dirty="0" smtClean="0">
                <a:latin typeface="Times New Roman" pitchFamily="18" charset="0"/>
              </a:rPr>
              <a:t>Επίσης συνήθως θεωρούμε ότι οι ταυτότητες μας διαδραματίζονται ή εδράζονται σε ένα μέρος. Τι λέτε συμφωνείτε; Μπορούμε να έχουμε </a:t>
            </a:r>
            <a:r>
              <a:rPr lang="el-GR" sz="2800" dirty="0" err="1" smtClean="0">
                <a:latin typeface="Times New Roman" pitchFamily="18" charset="0"/>
              </a:rPr>
              <a:t>διαεθνικές</a:t>
            </a:r>
            <a:r>
              <a:rPr lang="el-GR" sz="2800" dirty="0" smtClean="0">
                <a:latin typeface="Times New Roman" pitchFamily="18" charset="0"/>
              </a:rPr>
              <a:t> ή </a:t>
            </a:r>
            <a:r>
              <a:rPr lang="el-GR" sz="2800" dirty="0" err="1" smtClean="0">
                <a:latin typeface="Times New Roman" pitchFamily="18" charset="0"/>
              </a:rPr>
              <a:t>διαχωρικές</a:t>
            </a:r>
            <a:r>
              <a:rPr lang="el-GR" sz="2800" dirty="0" smtClean="0">
                <a:latin typeface="Times New Roman" pitchFamily="18" charset="0"/>
              </a:rPr>
              <a:t> ταυτότητες; </a:t>
            </a:r>
            <a:endParaRPr lang="el-GR" sz="28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αρχείο λήψης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3581400"/>
          </a:xfrm>
        </p:spPr>
      </p:pic>
      <p:pic>
        <p:nvPicPr>
          <p:cNvPr id="6" name="5 - Εικόνα" descr="αρχείο λήψης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505200"/>
            <a:ext cx="9144000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r>
              <a:rPr lang="el-GR" sz="2400" dirty="0" smtClean="0">
                <a:latin typeface="Times New Roman" pitchFamily="18" charset="0"/>
              </a:rPr>
              <a:t>φιλοσοφικές σκέψεις </a:t>
            </a:r>
            <a:endParaRPr lang="el-GR" sz="2400" dirty="0">
              <a:latin typeface="Times New Roman" pitchFamily="18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400" dirty="0">
                <a:latin typeface="Times New Roman" pitchFamily="18" charset="0"/>
              </a:rPr>
              <a:t>Σωκράτης «</a:t>
            </a:r>
            <a:r>
              <a:rPr lang="el-GR" sz="2400" dirty="0" err="1">
                <a:latin typeface="Times New Roman" pitchFamily="18" charset="0"/>
              </a:rPr>
              <a:t>Γνώθης</a:t>
            </a:r>
            <a:r>
              <a:rPr lang="el-GR" sz="2400" dirty="0">
                <a:latin typeface="Times New Roman" pitchFamily="18" charset="0"/>
              </a:rPr>
              <a:t> αυτόν</a:t>
            </a:r>
            <a:r>
              <a:rPr lang="el-GR" sz="2400" dirty="0" smtClean="0">
                <a:latin typeface="Times New Roman" pitchFamily="18" charset="0"/>
              </a:rPr>
              <a:t>»</a:t>
            </a:r>
            <a:endParaRPr lang="el-GR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</a:rPr>
              <a:t>Descartes (</a:t>
            </a:r>
            <a:r>
              <a:rPr lang="el-GR" sz="2400" dirty="0">
                <a:latin typeface="Times New Roman" pitchFamily="18" charset="0"/>
              </a:rPr>
              <a:t>Καρτέσιος) «Αμφιβάλλω, άρα σκέφτομαι, άρα υπάρχω»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</a:rPr>
              <a:t>Hegel</a:t>
            </a:r>
            <a:r>
              <a:rPr lang="el-GR" sz="2400" dirty="0">
                <a:latin typeface="Times New Roman" pitchFamily="18" charset="0"/>
              </a:rPr>
              <a:t> « Ο κύριος και ο δούλος» και η αρχή της φαινομενολογίας («Φαινομενολογία του πνεύματος»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</a:rPr>
              <a:t>Jean Paul Sartre </a:t>
            </a:r>
            <a:r>
              <a:rPr lang="el-GR" sz="2400" dirty="0">
                <a:latin typeface="Times New Roman" pitchFamily="18" charset="0"/>
              </a:rPr>
              <a:t>«η κόλαση είναι οι άλλοι» 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</a:rPr>
              <a:t>Heidegger</a:t>
            </a:r>
            <a:r>
              <a:rPr lang="el-GR" sz="2400" dirty="0">
                <a:latin typeface="Times New Roman" pitchFamily="18" charset="0"/>
              </a:rPr>
              <a:t> (1969) «Σε κάθε οντότητα ανήκει μια ταυτότητα, η ενότητα με τον εαυτό του»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</a:rPr>
              <a:t>Paul </a:t>
            </a:r>
            <a:r>
              <a:rPr lang="en-US" sz="2400" dirty="0" err="1">
                <a:latin typeface="Times New Roman" pitchFamily="18" charset="0"/>
              </a:rPr>
              <a:t>Recoeur</a:t>
            </a:r>
            <a:r>
              <a:rPr lang="en-US" sz="2400" dirty="0">
                <a:latin typeface="Times New Roman" pitchFamily="18" charset="0"/>
              </a:rPr>
              <a:t> (1992)</a:t>
            </a:r>
            <a:r>
              <a:rPr lang="el-GR" sz="2400" dirty="0">
                <a:latin typeface="Times New Roman" pitchFamily="18" charset="0"/>
              </a:rPr>
              <a:t> «Υπάρχει μια παγιωμένη μορφή απάντησης στο χρόνο που απαντάει στο ερώτημα ποιος είμαι;»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</a:rPr>
              <a:t>Julia </a:t>
            </a:r>
            <a:r>
              <a:rPr lang="el-GR" sz="2400" dirty="0">
                <a:latin typeface="Times New Roman" pitchFamily="18" charset="0"/>
              </a:rPr>
              <a:t>Κ</a:t>
            </a:r>
            <a:r>
              <a:rPr lang="en-US" sz="2400" dirty="0" err="1">
                <a:latin typeface="Times New Roman" pitchFamily="18" charset="0"/>
              </a:rPr>
              <a:t>risteva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</a:rPr>
              <a:t>«Ξένοι στον εαυτό μας» (ή τουλάχιστον μερικώς ξένοι στον εαυτό μας)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Heidegger  </a:t>
            </a:r>
            <a:endParaRPr lang="el-GR" dirty="0"/>
          </a:p>
        </p:txBody>
      </p:sp>
      <p:pic>
        <p:nvPicPr>
          <p:cNvPr id="6" name="5 - Θέση περιεχομένου" descr="αρχείο λήψης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143000"/>
            <a:ext cx="8382000" cy="51816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>
            <a:normAutofit/>
          </a:bodyPr>
          <a:lstStyle/>
          <a:p>
            <a:r>
              <a:rPr lang="el-GR" sz="4000" dirty="0" smtClean="0">
                <a:latin typeface="Times New Roman" pitchFamily="18" charset="0"/>
              </a:rPr>
              <a:t>Ατομική </a:t>
            </a:r>
            <a:r>
              <a:rPr lang="el-GR" sz="4000" dirty="0">
                <a:latin typeface="Times New Roman" pitchFamily="18" charset="0"/>
              </a:rPr>
              <a:t>ταυτότητα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489585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l-GR" sz="2400" dirty="0">
                <a:latin typeface="Times New Roman" pitchFamily="18" charset="0"/>
              </a:rPr>
              <a:t>Ταυτότητα/ </a:t>
            </a:r>
            <a:r>
              <a:rPr lang="en-US" sz="2400" dirty="0">
                <a:latin typeface="Times New Roman" pitchFamily="18" charset="0"/>
              </a:rPr>
              <a:t>identity</a:t>
            </a:r>
            <a:r>
              <a:rPr lang="el-GR" sz="2400" dirty="0">
                <a:latin typeface="Times New Roman" pitchFamily="18" charset="0"/>
              </a:rPr>
              <a:t>/ Από το λατινικό </a:t>
            </a:r>
            <a:r>
              <a:rPr lang="en-US" sz="2400" dirty="0">
                <a:latin typeface="Times New Roman" pitchFamily="18" charset="0"/>
              </a:rPr>
              <a:t>idem</a:t>
            </a:r>
            <a:r>
              <a:rPr lang="el-GR" sz="2400" dirty="0">
                <a:latin typeface="Times New Roman" pitchFamily="18" charset="0"/>
              </a:rPr>
              <a:t> που σημαίνει </a:t>
            </a:r>
            <a:r>
              <a:rPr lang="el-GR" sz="2400" dirty="0" smtClean="0">
                <a:latin typeface="Times New Roman" pitchFamily="18" charset="0"/>
              </a:rPr>
              <a:t>ομοιότητα</a:t>
            </a:r>
            <a:r>
              <a:rPr lang="en-US" sz="2400" dirty="0" smtClean="0">
                <a:latin typeface="Times New Roman" pitchFamily="18" charset="0"/>
              </a:rPr>
              <a:t>.</a:t>
            </a:r>
            <a:endParaRPr lang="el-GR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l-GR" sz="2400" dirty="0">
                <a:latin typeface="Times New Roman" pitchFamily="18" charset="0"/>
              </a:rPr>
              <a:t>Το θέμα της προσωπικής ταυτότητας έχει απασχολήσει σε μεγάλο βαθμό την ψυχολογία. </a:t>
            </a:r>
          </a:p>
          <a:p>
            <a:pPr>
              <a:lnSpc>
                <a:spcPct val="80000"/>
              </a:lnSpc>
            </a:pPr>
            <a:r>
              <a:rPr lang="el-GR" sz="2400" dirty="0">
                <a:latin typeface="Times New Roman" pitchFamily="18" charset="0"/>
              </a:rPr>
              <a:t>Προσωπική ψυχολογική ταυτότητα: μια μορφή αυτό-εικόνας, η εικόνα μας για τον εαυτό μας. Σκεφτείτε την ψυχανάλυση και τη </a:t>
            </a:r>
            <a:r>
              <a:rPr lang="el-GR" sz="2400" dirty="0" smtClean="0">
                <a:latin typeface="Times New Roman" pitchFamily="18" charset="0"/>
              </a:rPr>
              <a:t>συμβουλευτική </a:t>
            </a:r>
            <a:r>
              <a:rPr lang="el-GR" sz="2400" dirty="0">
                <a:latin typeface="Times New Roman" pitchFamily="18" charset="0"/>
              </a:rPr>
              <a:t>του εαυτού. </a:t>
            </a:r>
          </a:p>
          <a:p>
            <a:pPr>
              <a:lnSpc>
                <a:spcPct val="80000"/>
              </a:lnSpc>
            </a:pPr>
            <a:r>
              <a:rPr lang="el-GR" sz="2400" dirty="0">
                <a:latin typeface="Times New Roman" pitchFamily="18" charset="0"/>
              </a:rPr>
              <a:t>Ίσως όμως να μην υπάρχει μια ταυτότητα αλλά να υπάρχουν πολλών ειδών ταυτότητες: </a:t>
            </a:r>
            <a:r>
              <a:rPr lang="el-GR" sz="2400" dirty="0" err="1">
                <a:latin typeface="Times New Roman" pitchFamily="18" charset="0"/>
              </a:rPr>
              <a:t>έμφυλες</a:t>
            </a:r>
            <a:r>
              <a:rPr lang="el-GR" sz="2400" dirty="0">
                <a:latin typeface="Times New Roman" pitchFamily="18" charset="0"/>
              </a:rPr>
              <a:t>, πολιτισμικές, ταξικές, επαγγελματικές, οικογενειακές κτλ</a:t>
            </a:r>
            <a:r>
              <a:rPr lang="el-GR" sz="2400" dirty="0" smtClean="0">
                <a:latin typeface="Times New Roman" pitchFamily="18" charset="0"/>
              </a:rPr>
              <a:t>.</a:t>
            </a:r>
            <a:endParaRPr lang="en-US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l-GR" sz="2400" dirty="0" smtClean="0">
                <a:latin typeface="Times New Roman" pitchFamily="18" charset="0"/>
              </a:rPr>
              <a:t> </a:t>
            </a:r>
            <a:r>
              <a:rPr lang="el-GR" sz="2400" dirty="0">
                <a:latin typeface="Times New Roman" pitchFamily="18" charset="0"/>
              </a:rPr>
              <a:t>Προφανώς δεν είμαστε/ έχουμε μια ιδιότητα αλλά πολλές ιδιότητες. Δεν είμαστε ένα πράγμα αλλά πολλά πράγματα. Ίσως ακόμα να μην είμαστε ένα συνεχές και ομοιογενές υποκείμενο αλλά να είμαστε ανομοιογενείς και </a:t>
            </a:r>
            <a:r>
              <a:rPr lang="el-GR" sz="2400" dirty="0" smtClean="0">
                <a:latin typeface="Times New Roman" pitchFamily="18" charset="0"/>
              </a:rPr>
              <a:t>ασυνεχείς. </a:t>
            </a:r>
          </a:p>
          <a:p>
            <a:pPr>
              <a:lnSpc>
                <a:spcPct val="80000"/>
              </a:lnSpc>
            </a:pPr>
            <a:endParaRPr lang="el-GR" sz="24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>
            <a:normAutofit fontScale="90000"/>
          </a:bodyPr>
          <a:lstStyle/>
          <a:p>
            <a:r>
              <a:rPr lang="el-GR" sz="4000" dirty="0" smtClean="0">
                <a:latin typeface="Times New Roman" pitchFamily="18" charset="0"/>
              </a:rPr>
              <a:t>Πως </a:t>
            </a:r>
            <a:r>
              <a:rPr lang="el-GR" sz="4000" dirty="0">
                <a:latin typeface="Times New Roman" pitchFamily="18" charset="0"/>
              </a:rPr>
              <a:t>παράγονται οι ταυτότητες;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000" dirty="0">
                <a:latin typeface="Times New Roman" pitchFamily="18" charset="0"/>
              </a:rPr>
              <a:t>Ετεροπροσδιορισμός, η ταυτότητα παράγεται σε αντιδιαστολή με κάτι άλλο.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</a:rPr>
              <a:t>Hegel, </a:t>
            </a:r>
            <a:r>
              <a:rPr lang="el-GR" sz="2000" dirty="0">
                <a:latin typeface="Times New Roman" pitchFamily="18" charset="0"/>
              </a:rPr>
              <a:t>«Φαινομενολογία του Πνεύματος», υπαρξιακή συσχέτιση και ο «Κύριος» και ο «Δούλος». </a:t>
            </a:r>
          </a:p>
          <a:p>
            <a:pPr>
              <a:lnSpc>
                <a:spcPct val="80000"/>
              </a:lnSpc>
            </a:pPr>
            <a:r>
              <a:rPr lang="en-US" sz="2000" dirty="0">
                <a:latin typeface="Times New Roman" pitchFamily="18" charset="0"/>
              </a:rPr>
              <a:t>Hegel</a:t>
            </a:r>
            <a:r>
              <a:rPr lang="el-GR" sz="2000" dirty="0">
                <a:latin typeface="Times New Roman" pitchFamily="18" charset="0"/>
              </a:rPr>
              <a:t>, η διαλεκτική του Κυρίου και του Δούλου, η οποία επηρέασε τον Μαρξ και την ιδέα του περί ταξικού αγώνα. Η φαινομενολογία του πνεύματος, η ιστορία του «Κυρίου» και του «Δούλου» και η έννοια της φαινομενολογίας ή υπαρξιακής εξάρτησης του ενός με τον άλλον. Η ύπαρξη του ενός καθορίζεται από τον άλλον. Η έννοια της αναγνώρισης. Ο Κύριος </a:t>
            </a:r>
            <a:r>
              <a:rPr lang="el-GR" sz="2000" dirty="0" smtClean="0">
                <a:latin typeface="Times New Roman" pitchFamily="18" charset="0"/>
              </a:rPr>
              <a:t>κατασκευάζει </a:t>
            </a:r>
            <a:r>
              <a:rPr lang="el-GR" sz="2000" dirty="0">
                <a:latin typeface="Times New Roman" pitchFamily="18" charset="0"/>
              </a:rPr>
              <a:t>το Δούλο, του «φτιάχνει» την ταυτότητα.</a:t>
            </a:r>
          </a:p>
          <a:p>
            <a:pPr>
              <a:lnSpc>
                <a:spcPct val="80000"/>
              </a:lnSpc>
            </a:pPr>
            <a:r>
              <a:rPr lang="el-GR" sz="2000" dirty="0">
                <a:latin typeface="Times New Roman" pitchFamily="18" charset="0"/>
              </a:rPr>
              <a:t>Ο Δούλος αναγνωρίζει τον Κύριο και δέχεται την δουλικότητα ενώ ο Κύριος δεν αναγνωρίζει τον Δούλο, αλλά </a:t>
            </a:r>
            <a:r>
              <a:rPr lang="el-GR" sz="2000" dirty="0" err="1">
                <a:latin typeface="Times New Roman" pitchFamily="18" charset="0"/>
              </a:rPr>
              <a:t>ετεροπροσδιορίζεται</a:t>
            </a:r>
            <a:r>
              <a:rPr lang="el-GR" sz="2000" dirty="0">
                <a:latin typeface="Times New Roman" pitchFamily="18" charset="0"/>
              </a:rPr>
              <a:t> ως μη δούλος. </a:t>
            </a:r>
          </a:p>
          <a:p>
            <a:pPr>
              <a:lnSpc>
                <a:spcPct val="80000"/>
              </a:lnSpc>
            </a:pPr>
            <a:r>
              <a:rPr lang="el-GR" sz="2000" dirty="0">
                <a:latin typeface="Times New Roman" pitchFamily="18" charset="0"/>
              </a:rPr>
              <a:t>Αυτό θα το δούμε και στη συνέχεια σε σχέση με τη φυλετική ταυτότητα </a:t>
            </a:r>
            <a:r>
              <a:rPr lang="en-US" sz="2000" dirty="0">
                <a:latin typeface="Times New Roman" pitchFamily="18" charset="0"/>
              </a:rPr>
              <a:t>(</a:t>
            </a:r>
            <a:r>
              <a:rPr lang="en-US" sz="2000" dirty="0" err="1">
                <a:latin typeface="Times New Roman" pitchFamily="18" charset="0"/>
              </a:rPr>
              <a:t>Fannon</a:t>
            </a:r>
            <a:r>
              <a:rPr lang="en-US" sz="2000" dirty="0">
                <a:latin typeface="Times New Roman" pitchFamily="18" charset="0"/>
              </a:rPr>
              <a:t>,</a:t>
            </a:r>
            <a:r>
              <a:rPr lang="el-GR" sz="2000" dirty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Black Skin-White Masks)</a:t>
            </a:r>
            <a:endParaRPr lang="el-GR" sz="2000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l-GR" sz="2000" dirty="0">
                <a:latin typeface="Times New Roman" pitchFamily="18" charset="0"/>
              </a:rPr>
              <a:t>Από την άλλη πλευρά, έχουμε τον αυτό-προσδιορισμό. Εμείς οι ίδιοι ορίζουμε την ταυτότητα μας.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>
            <a:normAutofit/>
          </a:bodyPr>
          <a:lstStyle/>
          <a:p>
            <a:r>
              <a:rPr lang="el-GR" sz="3200" b="1" dirty="0">
                <a:latin typeface="Times New Roman" pitchFamily="18" charset="0"/>
              </a:rPr>
              <a:t>Ορισμένες σκέψεις για την ταυτότητα</a:t>
            </a:r>
            <a:r>
              <a:rPr lang="el-GR" b="1" dirty="0"/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1117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800" dirty="0">
                <a:latin typeface="Times New Roman" pitchFamily="18" charset="0"/>
              </a:rPr>
              <a:t>«Η ταυτότητα είναι η ιστορία που λέμε στον εαυτό μας» </a:t>
            </a:r>
            <a:r>
              <a:rPr lang="en-US" sz="2800" dirty="0">
                <a:latin typeface="Times New Roman" pitchFamily="18" charset="0"/>
              </a:rPr>
              <a:t>Hall 1996</a:t>
            </a:r>
          </a:p>
          <a:p>
            <a:pPr>
              <a:lnSpc>
                <a:spcPct val="80000"/>
              </a:lnSpc>
            </a:pPr>
            <a:r>
              <a:rPr lang="el-GR" sz="2800" dirty="0">
                <a:latin typeface="Times New Roman" pitchFamily="18" charset="0"/>
              </a:rPr>
              <a:t>«οι ταυτότητες είναι οχήματα που μας μεταφέρουν» </a:t>
            </a:r>
            <a:r>
              <a:rPr lang="en-US" sz="2800" dirty="0">
                <a:latin typeface="Times New Roman" pitchFamily="18" charset="0"/>
              </a:rPr>
              <a:t>Hall 1996</a:t>
            </a:r>
          </a:p>
          <a:p>
            <a:pPr>
              <a:lnSpc>
                <a:spcPct val="80000"/>
              </a:lnSpc>
            </a:pPr>
            <a:r>
              <a:rPr lang="el-GR" sz="2800" dirty="0">
                <a:latin typeface="Times New Roman" pitchFamily="18" charset="0"/>
              </a:rPr>
              <a:t>«Η δημιουργία της ταυτότητας είναι σαν τη δημιουργία της πλοκής σε μια ιστορία» </a:t>
            </a:r>
            <a:r>
              <a:rPr lang="en-US" sz="2800" dirty="0">
                <a:latin typeface="Times New Roman" pitchFamily="18" charset="0"/>
              </a:rPr>
              <a:t>Paul </a:t>
            </a:r>
            <a:r>
              <a:rPr lang="en-US" sz="2800" dirty="0" err="1">
                <a:latin typeface="Times New Roman" pitchFamily="18" charset="0"/>
              </a:rPr>
              <a:t>Ricoeur</a:t>
            </a:r>
            <a:r>
              <a:rPr lang="en-US" sz="2800" dirty="0">
                <a:latin typeface="Times New Roman" pitchFamily="18" charset="0"/>
              </a:rPr>
              <a:t> 1992</a:t>
            </a:r>
            <a:endParaRPr lang="el-GR" sz="2800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800" dirty="0" err="1">
                <a:latin typeface="Times New Roman" pitchFamily="18" charset="0"/>
              </a:rPr>
              <a:t>Ricoeur</a:t>
            </a:r>
            <a:r>
              <a:rPr lang="en-US" sz="2800" dirty="0">
                <a:latin typeface="Times New Roman" pitchFamily="18" charset="0"/>
              </a:rPr>
              <a:t> (1992) </a:t>
            </a:r>
            <a:r>
              <a:rPr lang="el-GR" sz="2800" dirty="0">
                <a:latin typeface="Times New Roman" pitchFamily="18" charset="0"/>
              </a:rPr>
              <a:t>«η ταυτότητα ως </a:t>
            </a:r>
            <a:r>
              <a:rPr lang="en-US" sz="2800" dirty="0">
                <a:latin typeface="Times New Roman" pitchFamily="18" charset="0"/>
              </a:rPr>
              <a:t>idem (</a:t>
            </a:r>
            <a:r>
              <a:rPr lang="el-GR" sz="2800" dirty="0">
                <a:latin typeface="Times New Roman" pitchFamily="18" charset="0"/>
              </a:rPr>
              <a:t>ομοιότητα) αλλά και ως </a:t>
            </a:r>
            <a:r>
              <a:rPr lang="en-US" sz="2800" dirty="0">
                <a:latin typeface="Times New Roman" pitchFamily="18" charset="0"/>
              </a:rPr>
              <a:t>ipse (</a:t>
            </a:r>
            <a:r>
              <a:rPr lang="el-GR" sz="2800" dirty="0">
                <a:latin typeface="Times New Roman" pitchFamily="18" charset="0"/>
              </a:rPr>
              <a:t>διαφορά)»</a:t>
            </a:r>
            <a:endParaRPr lang="en-US" sz="2800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l-GR" sz="2800" dirty="0">
                <a:latin typeface="Times New Roman" pitchFamily="18" charset="0"/>
              </a:rPr>
              <a:t>Ίσως η ταυτότητα να είναι μια αναπαράσταση του εαυτού προς τον εαυτό αλλά και τους άλλους, ίσως η αναπαράσταση αυτή να αλλάζει στο χρόνο αλλά και </a:t>
            </a:r>
            <a:r>
              <a:rPr lang="el-GR" sz="2800" dirty="0" smtClean="0">
                <a:latin typeface="Times New Roman" pitchFamily="18" charset="0"/>
              </a:rPr>
              <a:t>στο χώρο. </a:t>
            </a:r>
            <a:endParaRPr 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r>
              <a:rPr lang="el-GR" sz="2000"/>
              <a:t>Ο πρώτος Αφρο-αμερικάνος  πρόεδρος των ΗΠΑ (γεννημένος στη Χαβάη)</a:t>
            </a:r>
          </a:p>
        </p:txBody>
      </p:sp>
      <p:pic>
        <p:nvPicPr>
          <p:cNvPr id="24582" name="Picture 6" descr="ANd9GcQWPkPLQpnMAhswpeA8tJ72xn7KiKVQB98Dco9s2iBbt09zHSAY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1052513"/>
            <a:ext cx="3529012" cy="3024187"/>
          </a:xfrm>
          <a:noFill/>
          <a:ln/>
        </p:spPr>
      </p:pic>
      <p:pic>
        <p:nvPicPr>
          <p:cNvPr id="24584" name="Picture 8" descr="ANd9GcRijbYAT9i0rTrSlKLhK7N1prm6-GHNmWMV9xnJ090E-wKFlDx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8400" y="1052513"/>
            <a:ext cx="2524125" cy="1809750"/>
          </a:xfrm>
          <a:prstGeom prst="rect">
            <a:avLst/>
          </a:prstGeom>
          <a:noFill/>
        </p:spPr>
      </p:pic>
      <p:pic>
        <p:nvPicPr>
          <p:cNvPr id="24586" name="Picture 10" descr="ANd9GcQCUoHAOTqNlHz6_45Fyvv5JWTWskKFVyjBP_T2Ua5xQNKzfzxK8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8400" y="2852738"/>
            <a:ext cx="4176713" cy="3024187"/>
          </a:xfrm>
          <a:prstGeom prst="rect">
            <a:avLst/>
          </a:prstGeom>
          <a:noFill/>
        </p:spPr>
      </p:pic>
      <p:pic>
        <p:nvPicPr>
          <p:cNvPr id="24588" name="Picture 12" descr="ANd9GcRmUOavSZ2LA-ZquZ0p-2SfBp9QINa6AIIVc6na0iwL79EhMrE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2988" y="4076700"/>
            <a:ext cx="2706687" cy="2390775"/>
          </a:xfrm>
          <a:prstGeom prst="rect">
            <a:avLst/>
          </a:prstGeom>
          <a:noFill/>
        </p:spPr>
      </p:pic>
      <p:pic>
        <p:nvPicPr>
          <p:cNvPr id="24590" name="Picture 14" descr="ANd9GcTctnUuUtkytKBd3s698xBJwAoJWW0KkUq18F-clYpt0jv_083-rw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7763" y="1052513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1092</Words>
  <Application>Microsoft Office PowerPoint</Application>
  <PresentationFormat>On-screen Show (4:3)</PresentationFormat>
  <Paragraphs>68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Θέμα του Office</vt:lpstr>
      <vt:lpstr>Ταυτότητες </vt:lpstr>
      <vt:lpstr>ταυτότητα </vt:lpstr>
      <vt:lpstr>Slide 3</vt:lpstr>
      <vt:lpstr>φιλοσοφικές σκέψεις </vt:lpstr>
      <vt:lpstr>Heidegger  </vt:lpstr>
      <vt:lpstr>Ατομική ταυτότητα</vt:lpstr>
      <vt:lpstr>Πως παράγονται οι ταυτότητες;</vt:lpstr>
      <vt:lpstr>Ορισμένες σκέψεις για την ταυτότητα </vt:lpstr>
      <vt:lpstr>Ο πρώτος Αφρο-αμερικάνος  πρόεδρος των ΗΠΑ (γεννημένος στη Χαβάη)</vt:lpstr>
      <vt:lpstr>H θεωρία της διατομής</vt:lpstr>
      <vt:lpstr>Σύγχρονες θεωρίες: είμαστε μόνο η εθνότητα μας; </vt:lpstr>
      <vt:lpstr>All that heaven allows (1955) Douglas Sirk. Διαφορές Ηλικίας και τάξης </vt:lpstr>
      <vt:lpstr>Fear eats the soul (1974) Fassbinder. Διαφορές ηλικίας και εθνικότητας (όχι αναγκαστικά τάξης) </vt:lpstr>
      <vt:lpstr>Far from heaven 2002, 1950s Hartford US. Διαφορές τάξης, χρώματος αλλά και θέματα σεξουαλικότητας</vt:lpstr>
      <vt:lpstr>Θεωρήσεις για την ταυτότητα</vt:lpstr>
      <vt:lpstr>Διαεθνική ταυτότητα; </vt:lpstr>
      <vt:lpstr>Slide 17</vt:lpstr>
      <vt:lpstr>Slide 18</vt:lpstr>
      <vt:lpstr>Μιλήσαμε για το δια-εθνισμό αλλά υπάρχει και η διασπορά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ταυτότητες</dc:title>
  <dc:creator>georgemavromatis</dc:creator>
  <cp:lastModifiedBy>george</cp:lastModifiedBy>
  <cp:revision>16</cp:revision>
  <dcterms:created xsi:type="dcterms:W3CDTF">2015-04-20T14:50:15Z</dcterms:created>
  <dcterms:modified xsi:type="dcterms:W3CDTF">2024-05-14T08:18:05Z</dcterms:modified>
</cp:coreProperties>
</file>