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58" r:id="rId3"/>
    <p:sldId id="279" r:id="rId4"/>
    <p:sldId id="257" r:id="rId5"/>
    <p:sldId id="261" r:id="rId6"/>
    <p:sldId id="260" r:id="rId7"/>
    <p:sldId id="303" r:id="rId8"/>
    <p:sldId id="264" r:id="rId9"/>
    <p:sldId id="302" r:id="rId10"/>
    <p:sldId id="296" r:id="rId11"/>
    <p:sldId id="293" r:id="rId12"/>
    <p:sldId id="304" r:id="rId13"/>
    <p:sldId id="267" r:id="rId14"/>
    <p:sldId id="305" r:id="rId15"/>
    <p:sldId id="273" r:id="rId16"/>
    <p:sldId id="306" r:id="rId17"/>
    <p:sldId id="274" r:id="rId18"/>
    <p:sldId id="268" r:id="rId19"/>
    <p:sldId id="277" r:id="rId20"/>
    <p:sldId id="270" r:id="rId21"/>
    <p:sldId id="278" r:id="rId22"/>
    <p:sldId id="275" r:id="rId23"/>
    <p:sldId id="307" r:id="rId24"/>
    <p:sldId id="284" r:id="rId25"/>
    <p:sldId id="298" r:id="rId26"/>
    <p:sldId id="308" r:id="rId27"/>
    <p:sldId id="290" r:id="rId28"/>
    <p:sldId id="309" r:id="rId29"/>
    <p:sldId id="300" r:id="rId30"/>
    <p:sldId id="297" r:id="rId31"/>
  </p:sldIdLst>
  <p:sldSz cx="9144000" cy="6858000" type="screen4x3"/>
  <p:notesSz cx="6858000" cy="9144000"/>
  <p:defaultTextStyle>
    <a:defPPr>
      <a:defRPr lang="el-GR"/>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F5050"/>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30" autoAdjust="0"/>
    <p:restoredTop sz="91494" autoAdjust="0"/>
  </p:normalViewPr>
  <p:slideViewPr>
    <p:cSldViewPr>
      <p:cViewPr varScale="1">
        <p:scale>
          <a:sx n="67" d="100"/>
          <a:sy n="67" d="100"/>
        </p:scale>
        <p:origin x="-17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65C3C8-A3A6-43C0-BC62-A9F0F1D19788}" type="doc">
      <dgm:prSet loTypeId="urn:microsoft.com/office/officeart/2005/8/layout/hProcess9" loCatId="process" qsTypeId="urn:microsoft.com/office/officeart/2005/8/quickstyle/3d3" qsCatId="3D" csTypeId="urn:microsoft.com/office/officeart/2005/8/colors/colorful1#1" csCatId="colorful" phldr="1"/>
      <dgm:spPr/>
      <dgm:t>
        <a:bodyPr/>
        <a:lstStyle/>
        <a:p>
          <a:endParaRPr lang="el-GR"/>
        </a:p>
      </dgm:t>
    </dgm:pt>
    <dgm:pt modelId="{84A9B0F0-9407-400C-845F-7A7968426227}">
      <dgm:prSet/>
      <dgm:spPr/>
      <dgm:t>
        <a:bodyPr/>
        <a:lstStyle/>
        <a:p>
          <a:pPr rtl="0"/>
          <a:r>
            <a:rPr lang="el-GR" dirty="0" smtClean="0"/>
            <a:t>αποφυγή έκθεσης σε προϊόντα καπνού </a:t>
          </a:r>
          <a:endParaRPr lang="en-US" dirty="0"/>
        </a:p>
      </dgm:t>
    </dgm:pt>
    <dgm:pt modelId="{F4120CE5-FCB9-417B-9EAC-F7EF0A3B771E}" type="parTrans" cxnId="{0EF738F0-252A-43CA-93D3-524FACF857B3}">
      <dgm:prSet/>
      <dgm:spPr/>
      <dgm:t>
        <a:bodyPr/>
        <a:lstStyle/>
        <a:p>
          <a:endParaRPr lang="el-GR"/>
        </a:p>
      </dgm:t>
    </dgm:pt>
    <dgm:pt modelId="{24A53DED-F48A-4529-A4EA-054390D77F44}" type="sibTrans" cxnId="{0EF738F0-252A-43CA-93D3-524FACF857B3}">
      <dgm:prSet/>
      <dgm:spPr/>
      <dgm:t>
        <a:bodyPr/>
        <a:lstStyle/>
        <a:p>
          <a:endParaRPr lang="el-GR"/>
        </a:p>
      </dgm:t>
    </dgm:pt>
    <dgm:pt modelId="{E132E880-7704-422C-AEEA-56CA59E4C8FD}">
      <dgm:prSet/>
      <dgm:spPr/>
      <dgm:t>
        <a:bodyPr/>
        <a:lstStyle/>
        <a:p>
          <a:pPr rtl="0"/>
          <a:r>
            <a:rPr lang="el-GR" dirty="0" smtClean="0"/>
            <a:t>διατήρηση ενός υγιούς βάρους</a:t>
          </a:r>
          <a:endParaRPr lang="en-US" dirty="0"/>
        </a:p>
      </dgm:t>
    </dgm:pt>
    <dgm:pt modelId="{5FA51F14-34E7-4B2C-8F48-9CBAAE5F7157}" type="parTrans" cxnId="{30587FEC-7DBE-4CF6-9CAA-FF50CEE5C86B}">
      <dgm:prSet/>
      <dgm:spPr/>
      <dgm:t>
        <a:bodyPr/>
        <a:lstStyle/>
        <a:p>
          <a:endParaRPr lang="el-GR"/>
        </a:p>
      </dgm:t>
    </dgm:pt>
    <dgm:pt modelId="{686A97CB-FFEA-4201-87E8-C2E4BD2A95A2}" type="sibTrans" cxnId="{30587FEC-7DBE-4CF6-9CAA-FF50CEE5C86B}">
      <dgm:prSet/>
      <dgm:spPr/>
      <dgm:t>
        <a:bodyPr/>
        <a:lstStyle/>
        <a:p>
          <a:endParaRPr lang="el-GR"/>
        </a:p>
      </dgm:t>
    </dgm:pt>
    <dgm:pt modelId="{7254DC34-E9DE-4031-A226-AC3F1646CFCD}">
      <dgm:prSet/>
      <dgm:spPr/>
      <dgm:t>
        <a:bodyPr/>
        <a:lstStyle/>
        <a:p>
          <a:pPr rtl="0"/>
          <a:r>
            <a:rPr lang="el-GR" dirty="0" smtClean="0"/>
            <a:t>αυξημένη σωματική δραστηριότητα</a:t>
          </a:r>
          <a:r>
            <a:rPr lang="en-US" dirty="0" smtClean="0"/>
            <a:t> </a:t>
          </a:r>
          <a:r>
            <a:rPr lang="el-GR" dirty="0" smtClean="0"/>
            <a:t>σε όλη τη ζωή</a:t>
          </a:r>
          <a:endParaRPr lang="en-US" dirty="0"/>
        </a:p>
      </dgm:t>
    </dgm:pt>
    <dgm:pt modelId="{E798328D-B624-4781-A84B-798E346BC7CD}" type="parTrans" cxnId="{19E1A854-D792-4C22-9D41-6E10140B4275}">
      <dgm:prSet/>
      <dgm:spPr/>
      <dgm:t>
        <a:bodyPr/>
        <a:lstStyle/>
        <a:p>
          <a:endParaRPr lang="el-GR"/>
        </a:p>
      </dgm:t>
    </dgm:pt>
    <dgm:pt modelId="{43172201-A476-447E-A13D-2934BB05E5B6}" type="sibTrans" cxnId="{19E1A854-D792-4C22-9D41-6E10140B4275}">
      <dgm:prSet/>
      <dgm:spPr/>
      <dgm:t>
        <a:bodyPr/>
        <a:lstStyle/>
        <a:p>
          <a:endParaRPr lang="el-GR"/>
        </a:p>
      </dgm:t>
    </dgm:pt>
    <dgm:pt modelId="{CD08C3E6-B73E-4A0B-AD8F-6818A998B3AA}">
      <dgm:prSet/>
      <dgm:spPr/>
      <dgm:t>
        <a:bodyPr/>
        <a:lstStyle/>
        <a:p>
          <a:pPr rtl="0"/>
          <a:r>
            <a:rPr lang="el-GR" dirty="0" smtClean="0"/>
            <a:t>κατανάλωση μιας υγιεινής διατροφής</a:t>
          </a:r>
          <a:endParaRPr lang="el-GR" dirty="0"/>
        </a:p>
      </dgm:t>
    </dgm:pt>
    <dgm:pt modelId="{337015D2-2E12-4BAF-B61B-7DA958D58C79}" type="parTrans" cxnId="{B36C3DB9-557F-4532-B05E-CE382DDC35B1}">
      <dgm:prSet/>
      <dgm:spPr/>
      <dgm:t>
        <a:bodyPr/>
        <a:lstStyle/>
        <a:p>
          <a:endParaRPr lang="el-GR"/>
        </a:p>
      </dgm:t>
    </dgm:pt>
    <dgm:pt modelId="{649FECFB-0B41-4234-A609-604F9412BF6B}" type="sibTrans" cxnId="{B36C3DB9-557F-4532-B05E-CE382DDC35B1}">
      <dgm:prSet/>
      <dgm:spPr/>
      <dgm:t>
        <a:bodyPr/>
        <a:lstStyle/>
        <a:p>
          <a:endParaRPr lang="el-GR"/>
        </a:p>
      </dgm:t>
    </dgm:pt>
    <dgm:pt modelId="{43906289-4776-4C06-9CFE-CE9536CBFFDA}">
      <dgm:prSet/>
      <dgm:spPr/>
      <dgm:t>
        <a:bodyPr/>
        <a:lstStyle/>
        <a:p>
          <a:pPr rtl="0"/>
          <a:r>
            <a:rPr lang="el-GR" dirty="0" smtClean="0"/>
            <a:t>μπορεί να μειώσει σημαντικά τον κίνδυνο ανάπτυξης και θνησιμότητας</a:t>
          </a:r>
          <a:r>
            <a:rPr lang="en-US" dirty="0" smtClean="0"/>
            <a:t> </a:t>
          </a:r>
          <a:r>
            <a:rPr lang="el-GR" dirty="0" smtClean="0"/>
            <a:t>του καρκίνου</a:t>
          </a:r>
          <a:endParaRPr lang="el-GR" dirty="0"/>
        </a:p>
      </dgm:t>
    </dgm:pt>
    <dgm:pt modelId="{75053A81-C0CC-4EBB-A7E4-B3E4E363BE6B}" type="parTrans" cxnId="{E71F36BA-AF07-4E6F-B9DB-C1D6572B18C9}">
      <dgm:prSet/>
      <dgm:spPr/>
      <dgm:t>
        <a:bodyPr/>
        <a:lstStyle/>
        <a:p>
          <a:endParaRPr lang="el-GR"/>
        </a:p>
      </dgm:t>
    </dgm:pt>
    <dgm:pt modelId="{6D083FFA-6933-4897-8882-30C25B794595}" type="sibTrans" cxnId="{E71F36BA-AF07-4E6F-B9DB-C1D6572B18C9}">
      <dgm:prSet/>
      <dgm:spPr/>
      <dgm:t>
        <a:bodyPr/>
        <a:lstStyle/>
        <a:p>
          <a:endParaRPr lang="el-GR"/>
        </a:p>
      </dgm:t>
    </dgm:pt>
    <dgm:pt modelId="{9E49C37F-2768-46FE-A28E-6187D433BB7E}" type="pres">
      <dgm:prSet presAssocID="{B365C3C8-A3A6-43C0-BC62-A9F0F1D19788}" presName="CompostProcess" presStyleCnt="0">
        <dgm:presLayoutVars>
          <dgm:dir/>
          <dgm:resizeHandles val="exact"/>
        </dgm:presLayoutVars>
      </dgm:prSet>
      <dgm:spPr/>
      <dgm:t>
        <a:bodyPr/>
        <a:lstStyle/>
        <a:p>
          <a:endParaRPr lang="el-GR"/>
        </a:p>
      </dgm:t>
    </dgm:pt>
    <dgm:pt modelId="{EAFAE738-0FBC-4013-8917-16A64F09ECE4}" type="pres">
      <dgm:prSet presAssocID="{B365C3C8-A3A6-43C0-BC62-A9F0F1D19788}" presName="arrow" presStyleLbl="bgShp" presStyleIdx="0" presStyleCnt="1"/>
      <dgm:spPr/>
    </dgm:pt>
    <dgm:pt modelId="{82431308-223F-4E88-9184-126FB0826F0D}" type="pres">
      <dgm:prSet presAssocID="{B365C3C8-A3A6-43C0-BC62-A9F0F1D19788}" presName="linearProcess" presStyleCnt="0"/>
      <dgm:spPr/>
    </dgm:pt>
    <dgm:pt modelId="{FE2FCB04-CB04-45FB-90AA-923AFDE1D348}" type="pres">
      <dgm:prSet presAssocID="{84A9B0F0-9407-400C-845F-7A7968426227}" presName="textNode" presStyleLbl="node1" presStyleIdx="0" presStyleCnt="5">
        <dgm:presLayoutVars>
          <dgm:bulletEnabled val="1"/>
        </dgm:presLayoutVars>
      </dgm:prSet>
      <dgm:spPr/>
      <dgm:t>
        <a:bodyPr/>
        <a:lstStyle/>
        <a:p>
          <a:endParaRPr lang="el-GR"/>
        </a:p>
      </dgm:t>
    </dgm:pt>
    <dgm:pt modelId="{A76C9AC1-D184-41F5-BA77-914F7A503E5C}" type="pres">
      <dgm:prSet presAssocID="{24A53DED-F48A-4529-A4EA-054390D77F44}" presName="sibTrans" presStyleCnt="0"/>
      <dgm:spPr/>
    </dgm:pt>
    <dgm:pt modelId="{A39A4398-FE08-4385-AC2E-CC5EAB7ACE55}" type="pres">
      <dgm:prSet presAssocID="{E132E880-7704-422C-AEEA-56CA59E4C8FD}" presName="textNode" presStyleLbl="node1" presStyleIdx="1" presStyleCnt="5">
        <dgm:presLayoutVars>
          <dgm:bulletEnabled val="1"/>
        </dgm:presLayoutVars>
      </dgm:prSet>
      <dgm:spPr/>
      <dgm:t>
        <a:bodyPr/>
        <a:lstStyle/>
        <a:p>
          <a:endParaRPr lang="el-GR"/>
        </a:p>
      </dgm:t>
    </dgm:pt>
    <dgm:pt modelId="{2A367042-75CB-4463-B6C5-9502FF7D99EF}" type="pres">
      <dgm:prSet presAssocID="{686A97CB-FFEA-4201-87E8-C2E4BD2A95A2}" presName="sibTrans" presStyleCnt="0"/>
      <dgm:spPr/>
    </dgm:pt>
    <dgm:pt modelId="{AEFFBD99-4311-431D-B77C-DE30D74FBF6B}" type="pres">
      <dgm:prSet presAssocID="{7254DC34-E9DE-4031-A226-AC3F1646CFCD}" presName="textNode" presStyleLbl="node1" presStyleIdx="2" presStyleCnt="5">
        <dgm:presLayoutVars>
          <dgm:bulletEnabled val="1"/>
        </dgm:presLayoutVars>
      </dgm:prSet>
      <dgm:spPr/>
      <dgm:t>
        <a:bodyPr/>
        <a:lstStyle/>
        <a:p>
          <a:endParaRPr lang="el-GR"/>
        </a:p>
      </dgm:t>
    </dgm:pt>
    <dgm:pt modelId="{438AA4C8-A197-4DEF-9836-B9CA40E55B3B}" type="pres">
      <dgm:prSet presAssocID="{43172201-A476-447E-A13D-2934BB05E5B6}" presName="sibTrans" presStyleCnt="0"/>
      <dgm:spPr/>
    </dgm:pt>
    <dgm:pt modelId="{CEF631F6-A53F-401E-84BC-C3319C76B613}" type="pres">
      <dgm:prSet presAssocID="{CD08C3E6-B73E-4A0B-AD8F-6818A998B3AA}" presName="textNode" presStyleLbl="node1" presStyleIdx="3" presStyleCnt="5">
        <dgm:presLayoutVars>
          <dgm:bulletEnabled val="1"/>
        </dgm:presLayoutVars>
      </dgm:prSet>
      <dgm:spPr/>
      <dgm:t>
        <a:bodyPr/>
        <a:lstStyle/>
        <a:p>
          <a:endParaRPr lang="el-GR"/>
        </a:p>
      </dgm:t>
    </dgm:pt>
    <dgm:pt modelId="{7D8FD0C6-3AAC-45E5-B103-D43E149A0F98}" type="pres">
      <dgm:prSet presAssocID="{649FECFB-0B41-4234-A609-604F9412BF6B}" presName="sibTrans" presStyleCnt="0"/>
      <dgm:spPr/>
    </dgm:pt>
    <dgm:pt modelId="{7306914E-9168-41E6-BD8D-780DC626508D}" type="pres">
      <dgm:prSet presAssocID="{43906289-4776-4C06-9CFE-CE9536CBFFDA}" presName="textNode" presStyleLbl="node1" presStyleIdx="4" presStyleCnt="5">
        <dgm:presLayoutVars>
          <dgm:bulletEnabled val="1"/>
        </dgm:presLayoutVars>
      </dgm:prSet>
      <dgm:spPr/>
      <dgm:t>
        <a:bodyPr/>
        <a:lstStyle/>
        <a:p>
          <a:endParaRPr lang="el-GR"/>
        </a:p>
      </dgm:t>
    </dgm:pt>
  </dgm:ptLst>
  <dgm:cxnLst>
    <dgm:cxn modelId="{E71F36BA-AF07-4E6F-B9DB-C1D6572B18C9}" srcId="{B365C3C8-A3A6-43C0-BC62-A9F0F1D19788}" destId="{43906289-4776-4C06-9CFE-CE9536CBFFDA}" srcOrd="4" destOrd="0" parTransId="{75053A81-C0CC-4EBB-A7E4-B3E4E363BE6B}" sibTransId="{6D083FFA-6933-4897-8882-30C25B794595}"/>
    <dgm:cxn modelId="{19E1A854-D792-4C22-9D41-6E10140B4275}" srcId="{B365C3C8-A3A6-43C0-BC62-A9F0F1D19788}" destId="{7254DC34-E9DE-4031-A226-AC3F1646CFCD}" srcOrd="2" destOrd="0" parTransId="{E798328D-B624-4781-A84B-798E346BC7CD}" sibTransId="{43172201-A476-447E-A13D-2934BB05E5B6}"/>
    <dgm:cxn modelId="{E4FADDA0-444D-49A1-A1C9-C00733B9F3A9}" type="presOf" srcId="{43906289-4776-4C06-9CFE-CE9536CBFFDA}" destId="{7306914E-9168-41E6-BD8D-780DC626508D}" srcOrd="0" destOrd="0" presId="urn:microsoft.com/office/officeart/2005/8/layout/hProcess9"/>
    <dgm:cxn modelId="{30587FEC-7DBE-4CF6-9CAA-FF50CEE5C86B}" srcId="{B365C3C8-A3A6-43C0-BC62-A9F0F1D19788}" destId="{E132E880-7704-422C-AEEA-56CA59E4C8FD}" srcOrd="1" destOrd="0" parTransId="{5FA51F14-34E7-4B2C-8F48-9CBAAE5F7157}" sibTransId="{686A97CB-FFEA-4201-87E8-C2E4BD2A95A2}"/>
    <dgm:cxn modelId="{0EF738F0-252A-43CA-93D3-524FACF857B3}" srcId="{B365C3C8-A3A6-43C0-BC62-A9F0F1D19788}" destId="{84A9B0F0-9407-400C-845F-7A7968426227}" srcOrd="0" destOrd="0" parTransId="{F4120CE5-FCB9-417B-9EAC-F7EF0A3B771E}" sibTransId="{24A53DED-F48A-4529-A4EA-054390D77F44}"/>
    <dgm:cxn modelId="{ACF286EB-5348-4282-9D44-8753807CD2ED}" type="presOf" srcId="{E132E880-7704-422C-AEEA-56CA59E4C8FD}" destId="{A39A4398-FE08-4385-AC2E-CC5EAB7ACE55}" srcOrd="0" destOrd="0" presId="urn:microsoft.com/office/officeart/2005/8/layout/hProcess9"/>
    <dgm:cxn modelId="{1C79D83B-976D-465C-9B2C-F03991C8D047}" type="presOf" srcId="{CD08C3E6-B73E-4A0B-AD8F-6818A998B3AA}" destId="{CEF631F6-A53F-401E-84BC-C3319C76B613}" srcOrd="0" destOrd="0" presId="urn:microsoft.com/office/officeart/2005/8/layout/hProcess9"/>
    <dgm:cxn modelId="{B36C3DB9-557F-4532-B05E-CE382DDC35B1}" srcId="{B365C3C8-A3A6-43C0-BC62-A9F0F1D19788}" destId="{CD08C3E6-B73E-4A0B-AD8F-6818A998B3AA}" srcOrd="3" destOrd="0" parTransId="{337015D2-2E12-4BAF-B61B-7DA958D58C79}" sibTransId="{649FECFB-0B41-4234-A609-604F9412BF6B}"/>
    <dgm:cxn modelId="{279E4440-8ECF-44CA-8AC3-50CFFB056737}" type="presOf" srcId="{7254DC34-E9DE-4031-A226-AC3F1646CFCD}" destId="{AEFFBD99-4311-431D-B77C-DE30D74FBF6B}" srcOrd="0" destOrd="0" presId="urn:microsoft.com/office/officeart/2005/8/layout/hProcess9"/>
    <dgm:cxn modelId="{64D6B206-9826-497A-A153-0BC5363BB431}" type="presOf" srcId="{B365C3C8-A3A6-43C0-BC62-A9F0F1D19788}" destId="{9E49C37F-2768-46FE-A28E-6187D433BB7E}" srcOrd="0" destOrd="0" presId="urn:microsoft.com/office/officeart/2005/8/layout/hProcess9"/>
    <dgm:cxn modelId="{155750D3-3E10-4D64-98B9-5427A4816C49}" type="presOf" srcId="{84A9B0F0-9407-400C-845F-7A7968426227}" destId="{FE2FCB04-CB04-45FB-90AA-923AFDE1D348}" srcOrd="0" destOrd="0" presId="urn:microsoft.com/office/officeart/2005/8/layout/hProcess9"/>
    <dgm:cxn modelId="{A713B6B6-9F1B-405F-8489-273CA3DF0C46}" type="presParOf" srcId="{9E49C37F-2768-46FE-A28E-6187D433BB7E}" destId="{EAFAE738-0FBC-4013-8917-16A64F09ECE4}" srcOrd="0" destOrd="0" presId="urn:microsoft.com/office/officeart/2005/8/layout/hProcess9"/>
    <dgm:cxn modelId="{EF5C84F3-8C1C-4122-A230-5213DD33A5E7}" type="presParOf" srcId="{9E49C37F-2768-46FE-A28E-6187D433BB7E}" destId="{82431308-223F-4E88-9184-126FB0826F0D}" srcOrd="1" destOrd="0" presId="urn:microsoft.com/office/officeart/2005/8/layout/hProcess9"/>
    <dgm:cxn modelId="{C8B86AC6-F9C6-4C34-8D54-7A14E1827484}" type="presParOf" srcId="{82431308-223F-4E88-9184-126FB0826F0D}" destId="{FE2FCB04-CB04-45FB-90AA-923AFDE1D348}" srcOrd="0" destOrd="0" presId="urn:microsoft.com/office/officeart/2005/8/layout/hProcess9"/>
    <dgm:cxn modelId="{47AFBD55-80E4-4A62-967E-A19E877627AF}" type="presParOf" srcId="{82431308-223F-4E88-9184-126FB0826F0D}" destId="{A76C9AC1-D184-41F5-BA77-914F7A503E5C}" srcOrd="1" destOrd="0" presId="urn:microsoft.com/office/officeart/2005/8/layout/hProcess9"/>
    <dgm:cxn modelId="{56D7CF91-AFB3-4B6A-9F81-51206FD9E18E}" type="presParOf" srcId="{82431308-223F-4E88-9184-126FB0826F0D}" destId="{A39A4398-FE08-4385-AC2E-CC5EAB7ACE55}" srcOrd="2" destOrd="0" presId="urn:microsoft.com/office/officeart/2005/8/layout/hProcess9"/>
    <dgm:cxn modelId="{0D839C36-E71C-4D39-B764-6CA4467006A0}" type="presParOf" srcId="{82431308-223F-4E88-9184-126FB0826F0D}" destId="{2A367042-75CB-4463-B6C5-9502FF7D99EF}" srcOrd="3" destOrd="0" presId="urn:microsoft.com/office/officeart/2005/8/layout/hProcess9"/>
    <dgm:cxn modelId="{49D832A8-1DA8-4D12-A79F-3EB674674F50}" type="presParOf" srcId="{82431308-223F-4E88-9184-126FB0826F0D}" destId="{AEFFBD99-4311-431D-B77C-DE30D74FBF6B}" srcOrd="4" destOrd="0" presId="urn:microsoft.com/office/officeart/2005/8/layout/hProcess9"/>
    <dgm:cxn modelId="{FB568C06-2E0B-4121-BA63-8AD7D8658B08}" type="presParOf" srcId="{82431308-223F-4E88-9184-126FB0826F0D}" destId="{438AA4C8-A197-4DEF-9836-B9CA40E55B3B}" srcOrd="5" destOrd="0" presId="urn:microsoft.com/office/officeart/2005/8/layout/hProcess9"/>
    <dgm:cxn modelId="{D34D1F00-0626-45BE-BB4E-64102BAFD83D}" type="presParOf" srcId="{82431308-223F-4E88-9184-126FB0826F0D}" destId="{CEF631F6-A53F-401E-84BC-C3319C76B613}" srcOrd="6" destOrd="0" presId="urn:microsoft.com/office/officeart/2005/8/layout/hProcess9"/>
    <dgm:cxn modelId="{C9F93AC5-D1E8-461F-A38F-73FDFF7F172D}" type="presParOf" srcId="{82431308-223F-4E88-9184-126FB0826F0D}" destId="{7D8FD0C6-3AAC-45E5-B103-D43E149A0F98}" srcOrd="7" destOrd="0" presId="urn:microsoft.com/office/officeart/2005/8/layout/hProcess9"/>
    <dgm:cxn modelId="{0736C932-0097-463F-B490-9FAD6C266CE3}" type="presParOf" srcId="{82431308-223F-4E88-9184-126FB0826F0D}" destId="{7306914E-9168-41E6-BD8D-780DC626508D}"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76361B-C055-4AB5-A6C0-C206F30A1FE5}" type="doc">
      <dgm:prSet loTypeId="urn:microsoft.com/office/officeart/2005/8/layout/default#1" loCatId="list" qsTypeId="urn:microsoft.com/office/officeart/2005/8/quickstyle/3d3" qsCatId="3D" csTypeId="urn:microsoft.com/office/officeart/2005/8/colors/colorful1#1" csCatId="colorful" phldr="1"/>
      <dgm:spPr/>
      <dgm:t>
        <a:bodyPr/>
        <a:lstStyle/>
        <a:p>
          <a:endParaRPr lang="el-GR"/>
        </a:p>
      </dgm:t>
    </dgm:pt>
    <dgm:pt modelId="{E186686F-672C-4FD0-A3E2-586EED79D363}">
      <dgm:prSet custT="1"/>
      <dgm:spPr/>
      <dgm:t>
        <a:bodyPr/>
        <a:lstStyle/>
        <a:p>
          <a:pPr rtl="0"/>
          <a:r>
            <a:rPr lang="el-GR" sz="1600" dirty="0" smtClean="0"/>
            <a:t>καροτενοειδή</a:t>
          </a:r>
          <a:endParaRPr lang="el-GR" sz="1600" dirty="0"/>
        </a:p>
      </dgm:t>
    </dgm:pt>
    <dgm:pt modelId="{9B3150E4-303B-4242-B6B9-7DA06BD801E8}" type="parTrans" cxnId="{4501AADF-5C8E-4762-B5EB-41A7E9CBCAE3}">
      <dgm:prSet/>
      <dgm:spPr/>
      <dgm:t>
        <a:bodyPr/>
        <a:lstStyle/>
        <a:p>
          <a:endParaRPr lang="el-GR" sz="1600"/>
        </a:p>
      </dgm:t>
    </dgm:pt>
    <dgm:pt modelId="{D2727903-7C40-4520-9595-63A9E7782ACC}" type="sibTrans" cxnId="{4501AADF-5C8E-4762-B5EB-41A7E9CBCAE3}">
      <dgm:prSet/>
      <dgm:spPr/>
      <dgm:t>
        <a:bodyPr/>
        <a:lstStyle/>
        <a:p>
          <a:endParaRPr lang="el-GR" sz="1600"/>
        </a:p>
      </dgm:t>
    </dgm:pt>
    <dgm:pt modelId="{92D65697-2635-474B-A711-9045C4E5D1E9}">
      <dgm:prSet custT="1"/>
      <dgm:spPr/>
      <dgm:t>
        <a:bodyPr/>
        <a:lstStyle/>
        <a:p>
          <a:pPr rtl="0"/>
          <a:r>
            <a:rPr lang="el-GR" sz="1600" dirty="0" err="1" smtClean="0"/>
            <a:t>φυλλικό</a:t>
          </a:r>
          <a:r>
            <a:rPr lang="el-GR" sz="1600" dirty="0" smtClean="0"/>
            <a:t> οξύ</a:t>
          </a:r>
          <a:endParaRPr lang="el-GR" sz="1600" dirty="0"/>
        </a:p>
      </dgm:t>
    </dgm:pt>
    <dgm:pt modelId="{BB77924C-0748-44C0-B4C3-6BEE09BAD6D8}" type="parTrans" cxnId="{E967D753-2BC8-40AE-BC0A-FE4872F417A7}">
      <dgm:prSet/>
      <dgm:spPr/>
      <dgm:t>
        <a:bodyPr/>
        <a:lstStyle/>
        <a:p>
          <a:endParaRPr lang="el-GR" sz="1600"/>
        </a:p>
      </dgm:t>
    </dgm:pt>
    <dgm:pt modelId="{326BD58A-51A3-4DCB-87ED-0C85F815918E}" type="sibTrans" cxnId="{E967D753-2BC8-40AE-BC0A-FE4872F417A7}">
      <dgm:prSet/>
      <dgm:spPr/>
      <dgm:t>
        <a:bodyPr/>
        <a:lstStyle/>
        <a:p>
          <a:endParaRPr lang="el-GR" sz="1600"/>
        </a:p>
      </dgm:t>
    </dgm:pt>
    <dgm:pt modelId="{F02D2877-101D-4730-807C-A33EA02FA50D}">
      <dgm:prSet custT="1"/>
      <dgm:spPr/>
      <dgm:t>
        <a:bodyPr/>
        <a:lstStyle/>
        <a:p>
          <a:pPr rtl="0"/>
          <a:r>
            <a:rPr lang="el-GR" sz="1600" dirty="0" smtClean="0"/>
            <a:t>βιταμίνη C</a:t>
          </a:r>
          <a:endParaRPr lang="el-GR" sz="1600" dirty="0"/>
        </a:p>
      </dgm:t>
    </dgm:pt>
    <dgm:pt modelId="{C6B89001-A875-43D0-8DC4-AE1ACDED567F}" type="parTrans" cxnId="{1CE9A4A7-8711-44A3-B0DD-D8F8E8291F4A}">
      <dgm:prSet/>
      <dgm:spPr/>
      <dgm:t>
        <a:bodyPr/>
        <a:lstStyle/>
        <a:p>
          <a:endParaRPr lang="el-GR" sz="1600"/>
        </a:p>
      </dgm:t>
    </dgm:pt>
    <dgm:pt modelId="{596718CE-7A0B-4E79-B8EA-2EB9CAF0302B}" type="sibTrans" cxnId="{1CE9A4A7-8711-44A3-B0DD-D8F8E8291F4A}">
      <dgm:prSet/>
      <dgm:spPr/>
      <dgm:t>
        <a:bodyPr/>
        <a:lstStyle/>
        <a:p>
          <a:endParaRPr lang="el-GR" sz="1600"/>
        </a:p>
      </dgm:t>
    </dgm:pt>
    <dgm:pt modelId="{04DB04F5-33BA-490F-83F5-705E7F10FE2F}">
      <dgm:prSet custT="1"/>
      <dgm:spPr/>
      <dgm:t>
        <a:bodyPr/>
        <a:lstStyle/>
        <a:p>
          <a:pPr rtl="0"/>
          <a:r>
            <a:rPr lang="el-GR" sz="1600" dirty="0" smtClean="0"/>
            <a:t>βιταμίνη Ε</a:t>
          </a:r>
          <a:endParaRPr lang="el-GR" sz="1600" dirty="0"/>
        </a:p>
      </dgm:t>
    </dgm:pt>
    <dgm:pt modelId="{7E9F8AD5-FEFB-4212-976C-93B5BE18B785}" type="parTrans" cxnId="{1FC8A1F0-3FCB-45D6-8251-7013F93D3540}">
      <dgm:prSet/>
      <dgm:spPr/>
      <dgm:t>
        <a:bodyPr/>
        <a:lstStyle/>
        <a:p>
          <a:endParaRPr lang="el-GR" sz="1600"/>
        </a:p>
      </dgm:t>
    </dgm:pt>
    <dgm:pt modelId="{1F7E42A7-5F4F-4257-8234-3E67BB0C6B47}" type="sibTrans" cxnId="{1FC8A1F0-3FCB-45D6-8251-7013F93D3540}">
      <dgm:prSet/>
      <dgm:spPr/>
      <dgm:t>
        <a:bodyPr/>
        <a:lstStyle/>
        <a:p>
          <a:endParaRPr lang="el-GR" sz="1600"/>
        </a:p>
      </dgm:t>
    </dgm:pt>
    <dgm:pt modelId="{2CC2F001-0E6C-45DA-8D11-7A476C1B02D2}">
      <dgm:prSet custT="1"/>
      <dgm:spPr/>
      <dgm:t>
        <a:bodyPr/>
        <a:lstStyle/>
        <a:p>
          <a:pPr rtl="0"/>
          <a:r>
            <a:rPr lang="el-GR" sz="1400" dirty="0" smtClean="0"/>
            <a:t>Πρωτεΐνες που περιέχουν  σελήνιο </a:t>
          </a:r>
          <a:endParaRPr lang="el-GR" sz="1400" dirty="0"/>
        </a:p>
      </dgm:t>
    </dgm:pt>
    <dgm:pt modelId="{868AB2A5-9CB9-4313-880A-3849B35F71B1}" type="parTrans" cxnId="{06FC1CBF-850A-4078-87BA-A1A348C6B8CC}">
      <dgm:prSet/>
      <dgm:spPr/>
      <dgm:t>
        <a:bodyPr/>
        <a:lstStyle/>
        <a:p>
          <a:endParaRPr lang="el-GR" sz="1600"/>
        </a:p>
      </dgm:t>
    </dgm:pt>
    <dgm:pt modelId="{390AE9B0-BB8E-4907-AF04-D818D3F1BAFB}" type="sibTrans" cxnId="{06FC1CBF-850A-4078-87BA-A1A348C6B8CC}">
      <dgm:prSet/>
      <dgm:spPr/>
      <dgm:t>
        <a:bodyPr/>
        <a:lstStyle/>
        <a:p>
          <a:endParaRPr lang="el-GR" sz="1600"/>
        </a:p>
      </dgm:t>
    </dgm:pt>
    <dgm:pt modelId="{36D52B3E-69D1-4BB4-97AA-F6E7C9B76D98}">
      <dgm:prSet custT="1"/>
      <dgm:spPr/>
      <dgm:t>
        <a:bodyPr/>
        <a:lstStyle/>
        <a:p>
          <a:pPr rtl="0"/>
          <a:r>
            <a:rPr lang="el-GR" sz="1600" dirty="0" err="1" smtClean="0"/>
            <a:t>φλαβονοειδή</a:t>
          </a:r>
          <a:endParaRPr lang="el-GR" sz="1600" dirty="0"/>
        </a:p>
      </dgm:t>
    </dgm:pt>
    <dgm:pt modelId="{B510F052-415E-4420-AA5B-E78313162D37}" type="parTrans" cxnId="{95CC9C57-38B0-4C97-9491-854C47E8BF6F}">
      <dgm:prSet/>
      <dgm:spPr/>
      <dgm:t>
        <a:bodyPr/>
        <a:lstStyle/>
        <a:p>
          <a:endParaRPr lang="el-GR" sz="1600"/>
        </a:p>
      </dgm:t>
    </dgm:pt>
    <dgm:pt modelId="{6C61E348-6E49-4E38-9656-AA2B967FFB62}" type="sibTrans" cxnId="{95CC9C57-38B0-4C97-9491-854C47E8BF6F}">
      <dgm:prSet/>
      <dgm:spPr/>
      <dgm:t>
        <a:bodyPr/>
        <a:lstStyle/>
        <a:p>
          <a:endParaRPr lang="el-GR" sz="1600"/>
        </a:p>
      </dgm:t>
    </dgm:pt>
    <dgm:pt modelId="{7768EDA5-479E-4947-A0A8-44113F989D3E}">
      <dgm:prSet custT="1"/>
      <dgm:spPr/>
      <dgm:t>
        <a:bodyPr/>
        <a:lstStyle/>
        <a:p>
          <a:pPr rtl="0"/>
          <a:r>
            <a:rPr lang="el-GR" sz="1600" dirty="0" smtClean="0"/>
            <a:t>διάφορα άλλα φυτοχημικά (χημικές ουσίες που βρίσκονται στα φυτά)</a:t>
          </a:r>
          <a:endParaRPr lang="el-GR" sz="1600" dirty="0"/>
        </a:p>
      </dgm:t>
    </dgm:pt>
    <dgm:pt modelId="{CCC425BC-1767-407A-947C-35C3C299D3A5}" type="parTrans" cxnId="{F5B6FCD3-E2B0-4B6F-834A-0043DD645434}">
      <dgm:prSet/>
      <dgm:spPr/>
      <dgm:t>
        <a:bodyPr/>
        <a:lstStyle/>
        <a:p>
          <a:endParaRPr lang="el-GR" sz="1600"/>
        </a:p>
      </dgm:t>
    </dgm:pt>
    <dgm:pt modelId="{E4FFD34D-EADB-4E4E-ACF0-DBE5B17AC9FA}" type="sibTrans" cxnId="{F5B6FCD3-E2B0-4B6F-834A-0043DD645434}">
      <dgm:prSet/>
      <dgm:spPr/>
      <dgm:t>
        <a:bodyPr/>
        <a:lstStyle/>
        <a:p>
          <a:endParaRPr lang="el-GR" sz="1600"/>
        </a:p>
      </dgm:t>
    </dgm:pt>
    <dgm:pt modelId="{2A36F835-FEC5-49B6-8613-C1BFAE92CE07}" type="pres">
      <dgm:prSet presAssocID="{AB76361B-C055-4AB5-A6C0-C206F30A1FE5}" presName="diagram" presStyleCnt="0">
        <dgm:presLayoutVars>
          <dgm:dir/>
          <dgm:resizeHandles val="exact"/>
        </dgm:presLayoutVars>
      </dgm:prSet>
      <dgm:spPr/>
      <dgm:t>
        <a:bodyPr/>
        <a:lstStyle/>
        <a:p>
          <a:endParaRPr lang="el-GR"/>
        </a:p>
      </dgm:t>
    </dgm:pt>
    <dgm:pt modelId="{27307AE3-148B-4E32-906D-2C0C34DF45B4}" type="pres">
      <dgm:prSet presAssocID="{E186686F-672C-4FD0-A3E2-586EED79D363}" presName="node" presStyleLbl="node1" presStyleIdx="0" presStyleCnt="7">
        <dgm:presLayoutVars>
          <dgm:bulletEnabled val="1"/>
        </dgm:presLayoutVars>
      </dgm:prSet>
      <dgm:spPr/>
      <dgm:t>
        <a:bodyPr/>
        <a:lstStyle/>
        <a:p>
          <a:endParaRPr lang="el-GR"/>
        </a:p>
      </dgm:t>
    </dgm:pt>
    <dgm:pt modelId="{AA5DE118-E57E-4A96-8E07-B730295419FE}" type="pres">
      <dgm:prSet presAssocID="{D2727903-7C40-4520-9595-63A9E7782ACC}" presName="sibTrans" presStyleCnt="0"/>
      <dgm:spPr/>
    </dgm:pt>
    <dgm:pt modelId="{77B40FBF-E8C4-40D9-BB3F-67D1CAE9A894}" type="pres">
      <dgm:prSet presAssocID="{92D65697-2635-474B-A711-9045C4E5D1E9}" presName="node" presStyleLbl="node1" presStyleIdx="1" presStyleCnt="7">
        <dgm:presLayoutVars>
          <dgm:bulletEnabled val="1"/>
        </dgm:presLayoutVars>
      </dgm:prSet>
      <dgm:spPr/>
      <dgm:t>
        <a:bodyPr/>
        <a:lstStyle/>
        <a:p>
          <a:endParaRPr lang="el-GR"/>
        </a:p>
      </dgm:t>
    </dgm:pt>
    <dgm:pt modelId="{51C4BF93-B950-443F-AAE5-931708C360BA}" type="pres">
      <dgm:prSet presAssocID="{326BD58A-51A3-4DCB-87ED-0C85F815918E}" presName="sibTrans" presStyleCnt="0"/>
      <dgm:spPr/>
    </dgm:pt>
    <dgm:pt modelId="{013004C3-D962-4553-A497-06FB895EB62F}" type="pres">
      <dgm:prSet presAssocID="{F02D2877-101D-4730-807C-A33EA02FA50D}" presName="node" presStyleLbl="node1" presStyleIdx="2" presStyleCnt="7">
        <dgm:presLayoutVars>
          <dgm:bulletEnabled val="1"/>
        </dgm:presLayoutVars>
      </dgm:prSet>
      <dgm:spPr/>
      <dgm:t>
        <a:bodyPr/>
        <a:lstStyle/>
        <a:p>
          <a:endParaRPr lang="el-GR"/>
        </a:p>
      </dgm:t>
    </dgm:pt>
    <dgm:pt modelId="{0CC65016-D2AB-44C4-BEC9-8D6109EEB81A}" type="pres">
      <dgm:prSet presAssocID="{596718CE-7A0B-4E79-B8EA-2EB9CAF0302B}" presName="sibTrans" presStyleCnt="0"/>
      <dgm:spPr/>
    </dgm:pt>
    <dgm:pt modelId="{C66EDC15-886F-450D-9EC2-04ED9D3DC27D}" type="pres">
      <dgm:prSet presAssocID="{04DB04F5-33BA-490F-83F5-705E7F10FE2F}" presName="node" presStyleLbl="node1" presStyleIdx="3" presStyleCnt="7">
        <dgm:presLayoutVars>
          <dgm:bulletEnabled val="1"/>
        </dgm:presLayoutVars>
      </dgm:prSet>
      <dgm:spPr/>
      <dgm:t>
        <a:bodyPr/>
        <a:lstStyle/>
        <a:p>
          <a:endParaRPr lang="el-GR"/>
        </a:p>
      </dgm:t>
    </dgm:pt>
    <dgm:pt modelId="{18B8840C-AA50-40F3-B2C7-3FF3DC0813F4}" type="pres">
      <dgm:prSet presAssocID="{1F7E42A7-5F4F-4257-8234-3E67BB0C6B47}" presName="sibTrans" presStyleCnt="0"/>
      <dgm:spPr/>
    </dgm:pt>
    <dgm:pt modelId="{B4D0D18F-DE4C-4D21-B521-848E8F870360}" type="pres">
      <dgm:prSet presAssocID="{2CC2F001-0E6C-45DA-8D11-7A476C1B02D2}" presName="node" presStyleLbl="node1" presStyleIdx="4" presStyleCnt="7">
        <dgm:presLayoutVars>
          <dgm:bulletEnabled val="1"/>
        </dgm:presLayoutVars>
      </dgm:prSet>
      <dgm:spPr/>
      <dgm:t>
        <a:bodyPr/>
        <a:lstStyle/>
        <a:p>
          <a:endParaRPr lang="el-GR"/>
        </a:p>
      </dgm:t>
    </dgm:pt>
    <dgm:pt modelId="{6FEF06F8-7333-4337-8D5A-D3A5DE6890B6}" type="pres">
      <dgm:prSet presAssocID="{390AE9B0-BB8E-4907-AF04-D818D3F1BAFB}" presName="sibTrans" presStyleCnt="0"/>
      <dgm:spPr/>
    </dgm:pt>
    <dgm:pt modelId="{89B03E07-9371-4EBB-ADEC-A2EAC73DE821}" type="pres">
      <dgm:prSet presAssocID="{36D52B3E-69D1-4BB4-97AA-F6E7C9B76D98}" presName="node" presStyleLbl="node1" presStyleIdx="5" presStyleCnt="7">
        <dgm:presLayoutVars>
          <dgm:bulletEnabled val="1"/>
        </dgm:presLayoutVars>
      </dgm:prSet>
      <dgm:spPr/>
      <dgm:t>
        <a:bodyPr/>
        <a:lstStyle/>
        <a:p>
          <a:endParaRPr lang="el-GR"/>
        </a:p>
      </dgm:t>
    </dgm:pt>
    <dgm:pt modelId="{288A7B9E-B0A0-4E09-BD40-1B1DB0FF6F07}" type="pres">
      <dgm:prSet presAssocID="{6C61E348-6E49-4E38-9656-AA2B967FFB62}" presName="sibTrans" presStyleCnt="0"/>
      <dgm:spPr/>
    </dgm:pt>
    <dgm:pt modelId="{39864762-8A6C-448C-9E7D-1656A6F8126C}" type="pres">
      <dgm:prSet presAssocID="{7768EDA5-479E-4947-A0A8-44113F989D3E}" presName="node" presStyleLbl="node1" presStyleIdx="6" presStyleCnt="7" custScaleX="200000" custScaleY="116667">
        <dgm:presLayoutVars>
          <dgm:bulletEnabled val="1"/>
        </dgm:presLayoutVars>
      </dgm:prSet>
      <dgm:spPr/>
      <dgm:t>
        <a:bodyPr/>
        <a:lstStyle/>
        <a:p>
          <a:endParaRPr lang="el-GR"/>
        </a:p>
      </dgm:t>
    </dgm:pt>
  </dgm:ptLst>
  <dgm:cxnLst>
    <dgm:cxn modelId="{D9A5EEA4-73BF-4966-BF9E-C3B65A4886D2}" type="presOf" srcId="{04DB04F5-33BA-490F-83F5-705E7F10FE2F}" destId="{C66EDC15-886F-450D-9EC2-04ED9D3DC27D}" srcOrd="0" destOrd="0" presId="urn:microsoft.com/office/officeart/2005/8/layout/default#1"/>
    <dgm:cxn modelId="{0B5C3F51-426B-4F42-9F8E-FEA2E97ED0EF}" type="presOf" srcId="{F02D2877-101D-4730-807C-A33EA02FA50D}" destId="{013004C3-D962-4553-A497-06FB895EB62F}" srcOrd="0" destOrd="0" presId="urn:microsoft.com/office/officeart/2005/8/layout/default#1"/>
    <dgm:cxn modelId="{1CE9A4A7-8711-44A3-B0DD-D8F8E8291F4A}" srcId="{AB76361B-C055-4AB5-A6C0-C206F30A1FE5}" destId="{F02D2877-101D-4730-807C-A33EA02FA50D}" srcOrd="2" destOrd="0" parTransId="{C6B89001-A875-43D0-8DC4-AE1ACDED567F}" sibTransId="{596718CE-7A0B-4E79-B8EA-2EB9CAF0302B}"/>
    <dgm:cxn modelId="{049C1129-3C6A-4199-A67F-3895A7C41426}" type="presOf" srcId="{AB76361B-C055-4AB5-A6C0-C206F30A1FE5}" destId="{2A36F835-FEC5-49B6-8613-C1BFAE92CE07}" srcOrd="0" destOrd="0" presId="urn:microsoft.com/office/officeart/2005/8/layout/default#1"/>
    <dgm:cxn modelId="{F5B6FCD3-E2B0-4B6F-834A-0043DD645434}" srcId="{AB76361B-C055-4AB5-A6C0-C206F30A1FE5}" destId="{7768EDA5-479E-4947-A0A8-44113F989D3E}" srcOrd="6" destOrd="0" parTransId="{CCC425BC-1767-407A-947C-35C3C299D3A5}" sibTransId="{E4FFD34D-EADB-4E4E-ACF0-DBE5B17AC9FA}"/>
    <dgm:cxn modelId="{06FC1CBF-850A-4078-87BA-A1A348C6B8CC}" srcId="{AB76361B-C055-4AB5-A6C0-C206F30A1FE5}" destId="{2CC2F001-0E6C-45DA-8D11-7A476C1B02D2}" srcOrd="4" destOrd="0" parTransId="{868AB2A5-9CB9-4313-880A-3849B35F71B1}" sibTransId="{390AE9B0-BB8E-4907-AF04-D818D3F1BAFB}"/>
    <dgm:cxn modelId="{1FC8A1F0-3FCB-45D6-8251-7013F93D3540}" srcId="{AB76361B-C055-4AB5-A6C0-C206F30A1FE5}" destId="{04DB04F5-33BA-490F-83F5-705E7F10FE2F}" srcOrd="3" destOrd="0" parTransId="{7E9F8AD5-FEFB-4212-976C-93B5BE18B785}" sibTransId="{1F7E42A7-5F4F-4257-8234-3E67BB0C6B47}"/>
    <dgm:cxn modelId="{77CBFFE6-FDAC-4866-81A2-9BAA80323996}" type="presOf" srcId="{36D52B3E-69D1-4BB4-97AA-F6E7C9B76D98}" destId="{89B03E07-9371-4EBB-ADEC-A2EAC73DE821}" srcOrd="0" destOrd="0" presId="urn:microsoft.com/office/officeart/2005/8/layout/default#1"/>
    <dgm:cxn modelId="{95CC9C57-38B0-4C97-9491-854C47E8BF6F}" srcId="{AB76361B-C055-4AB5-A6C0-C206F30A1FE5}" destId="{36D52B3E-69D1-4BB4-97AA-F6E7C9B76D98}" srcOrd="5" destOrd="0" parTransId="{B510F052-415E-4420-AA5B-E78313162D37}" sibTransId="{6C61E348-6E49-4E38-9656-AA2B967FFB62}"/>
    <dgm:cxn modelId="{653BDE42-5BFC-4C6A-BCAB-C3999C26B98C}" type="presOf" srcId="{2CC2F001-0E6C-45DA-8D11-7A476C1B02D2}" destId="{B4D0D18F-DE4C-4D21-B521-848E8F870360}" srcOrd="0" destOrd="0" presId="urn:microsoft.com/office/officeart/2005/8/layout/default#1"/>
    <dgm:cxn modelId="{E967D753-2BC8-40AE-BC0A-FE4872F417A7}" srcId="{AB76361B-C055-4AB5-A6C0-C206F30A1FE5}" destId="{92D65697-2635-474B-A711-9045C4E5D1E9}" srcOrd="1" destOrd="0" parTransId="{BB77924C-0748-44C0-B4C3-6BEE09BAD6D8}" sibTransId="{326BD58A-51A3-4DCB-87ED-0C85F815918E}"/>
    <dgm:cxn modelId="{6B071ADA-E036-4837-B867-D32347D4F2F0}" type="presOf" srcId="{92D65697-2635-474B-A711-9045C4E5D1E9}" destId="{77B40FBF-E8C4-40D9-BB3F-67D1CAE9A894}" srcOrd="0" destOrd="0" presId="urn:microsoft.com/office/officeart/2005/8/layout/default#1"/>
    <dgm:cxn modelId="{ADD99817-170A-4404-B68E-9F5980AE3A9F}" type="presOf" srcId="{7768EDA5-479E-4947-A0A8-44113F989D3E}" destId="{39864762-8A6C-448C-9E7D-1656A6F8126C}" srcOrd="0" destOrd="0" presId="urn:microsoft.com/office/officeart/2005/8/layout/default#1"/>
    <dgm:cxn modelId="{4501AADF-5C8E-4762-B5EB-41A7E9CBCAE3}" srcId="{AB76361B-C055-4AB5-A6C0-C206F30A1FE5}" destId="{E186686F-672C-4FD0-A3E2-586EED79D363}" srcOrd="0" destOrd="0" parTransId="{9B3150E4-303B-4242-B6B9-7DA06BD801E8}" sibTransId="{D2727903-7C40-4520-9595-63A9E7782ACC}"/>
    <dgm:cxn modelId="{9BFC4909-499B-49C8-AC17-1A5759513306}" type="presOf" srcId="{E186686F-672C-4FD0-A3E2-586EED79D363}" destId="{27307AE3-148B-4E32-906D-2C0C34DF45B4}" srcOrd="0" destOrd="0" presId="urn:microsoft.com/office/officeart/2005/8/layout/default#1"/>
    <dgm:cxn modelId="{5C6E0BBC-7303-45E4-B122-43CE959DFF46}" type="presParOf" srcId="{2A36F835-FEC5-49B6-8613-C1BFAE92CE07}" destId="{27307AE3-148B-4E32-906D-2C0C34DF45B4}" srcOrd="0" destOrd="0" presId="urn:microsoft.com/office/officeart/2005/8/layout/default#1"/>
    <dgm:cxn modelId="{9FB25D3F-8E74-46FE-8674-7D893D3BCC6E}" type="presParOf" srcId="{2A36F835-FEC5-49B6-8613-C1BFAE92CE07}" destId="{AA5DE118-E57E-4A96-8E07-B730295419FE}" srcOrd="1" destOrd="0" presId="urn:microsoft.com/office/officeart/2005/8/layout/default#1"/>
    <dgm:cxn modelId="{C993002E-E3A4-4562-83A6-886A50991F55}" type="presParOf" srcId="{2A36F835-FEC5-49B6-8613-C1BFAE92CE07}" destId="{77B40FBF-E8C4-40D9-BB3F-67D1CAE9A894}" srcOrd="2" destOrd="0" presId="urn:microsoft.com/office/officeart/2005/8/layout/default#1"/>
    <dgm:cxn modelId="{884F57C8-55C6-4AAD-8747-489160ED40F0}" type="presParOf" srcId="{2A36F835-FEC5-49B6-8613-C1BFAE92CE07}" destId="{51C4BF93-B950-443F-AAE5-931708C360BA}" srcOrd="3" destOrd="0" presId="urn:microsoft.com/office/officeart/2005/8/layout/default#1"/>
    <dgm:cxn modelId="{CA832F68-DB55-4E79-A346-BAD43B038846}" type="presParOf" srcId="{2A36F835-FEC5-49B6-8613-C1BFAE92CE07}" destId="{013004C3-D962-4553-A497-06FB895EB62F}" srcOrd="4" destOrd="0" presId="urn:microsoft.com/office/officeart/2005/8/layout/default#1"/>
    <dgm:cxn modelId="{F3A47A6A-3396-4363-B13B-44B029A2370E}" type="presParOf" srcId="{2A36F835-FEC5-49B6-8613-C1BFAE92CE07}" destId="{0CC65016-D2AB-44C4-BEC9-8D6109EEB81A}" srcOrd="5" destOrd="0" presId="urn:microsoft.com/office/officeart/2005/8/layout/default#1"/>
    <dgm:cxn modelId="{BC16DE19-EEB4-495C-8D15-7A69B6280881}" type="presParOf" srcId="{2A36F835-FEC5-49B6-8613-C1BFAE92CE07}" destId="{C66EDC15-886F-450D-9EC2-04ED9D3DC27D}" srcOrd="6" destOrd="0" presId="urn:microsoft.com/office/officeart/2005/8/layout/default#1"/>
    <dgm:cxn modelId="{631B8A0B-B15F-4F9C-85F8-DA9C8AEED443}" type="presParOf" srcId="{2A36F835-FEC5-49B6-8613-C1BFAE92CE07}" destId="{18B8840C-AA50-40F3-B2C7-3FF3DC0813F4}" srcOrd="7" destOrd="0" presId="urn:microsoft.com/office/officeart/2005/8/layout/default#1"/>
    <dgm:cxn modelId="{DBA78BE0-C869-461A-A2ED-471971BAEF81}" type="presParOf" srcId="{2A36F835-FEC5-49B6-8613-C1BFAE92CE07}" destId="{B4D0D18F-DE4C-4D21-B521-848E8F870360}" srcOrd="8" destOrd="0" presId="urn:microsoft.com/office/officeart/2005/8/layout/default#1"/>
    <dgm:cxn modelId="{D9043DB3-3763-4A01-A378-982ACF8EE60D}" type="presParOf" srcId="{2A36F835-FEC5-49B6-8613-C1BFAE92CE07}" destId="{6FEF06F8-7333-4337-8D5A-D3A5DE6890B6}" srcOrd="9" destOrd="0" presId="urn:microsoft.com/office/officeart/2005/8/layout/default#1"/>
    <dgm:cxn modelId="{CB1E0B68-E6E6-41C0-81F1-E0B5D246DD02}" type="presParOf" srcId="{2A36F835-FEC5-49B6-8613-C1BFAE92CE07}" destId="{89B03E07-9371-4EBB-ADEC-A2EAC73DE821}" srcOrd="10" destOrd="0" presId="urn:microsoft.com/office/officeart/2005/8/layout/default#1"/>
    <dgm:cxn modelId="{A884FE51-6968-41BC-8D94-CB41784754E7}" type="presParOf" srcId="{2A36F835-FEC5-49B6-8613-C1BFAE92CE07}" destId="{288A7B9E-B0A0-4E09-BD40-1B1DB0FF6F07}" srcOrd="11" destOrd="0" presId="urn:microsoft.com/office/officeart/2005/8/layout/default#1"/>
    <dgm:cxn modelId="{7A7C3195-B72E-4D20-ACC4-D77CD4651872}" type="presParOf" srcId="{2A36F835-FEC5-49B6-8613-C1BFAE92CE07}" destId="{39864762-8A6C-448C-9E7D-1656A6F8126C}" srcOrd="12"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AE738-0FBC-4013-8917-16A64F09ECE4}">
      <dsp:nvSpPr>
        <dsp:cNvPr id="0" name=""/>
        <dsp:cNvSpPr/>
      </dsp:nvSpPr>
      <dsp:spPr>
        <a:xfrm>
          <a:off x="615668" y="0"/>
          <a:ext cx="6977574" cy="2923179"/>
        </a:xfrm>
        <a:prstGeom prst="rightArrow">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FE2FCB04-CB04-45FB-90AA-923AFDE1D348}">
      <dsp:nvSpPr>
        <dsp:cNvPr id="0" name=""/>
        <dsp:cNvSpPr/>
      </dsp:nvSpPr>
      <dsp:spPr>
        <a:xfrm>
          <a:off x="3607" y="876954"/>
          <a:ext cx="1577249" cy="1169272"/>
        </a:xfrm>
        <a:prstGeom prst="roundRect">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l-GR" sz="1200" kern="1200" dirty="0" smtClean="0"/>
            <a:t>αποφυγή έκθεσης σε προϊόντα καπνού </a:t>
          </a:r>
          <a:endParaRPr lang="en-US" sz="1200" kern="1200" dirty="0"/>
        </a:p>
      </dsp:txBody>
      <dsp:txXfrm>
        <a:off x="60686" y="934033"/>
        <a:ext cx="1463091" cy="1055114"/>
      </dsp:txXfrm>
    </dsp:sp>
    <dsp:sp modelId="{A39A4398-FE08-4385-AC2E-CC5EAB7ACE55}">
      <dsp:nvSpPr>
        <dsp:cNvPr id="0" name=""/>
        <dsp:cNvSpPr/>
      </dsp:nvSpPr>
      <dsp:spPr>
        <a:xfrm>
          <a:off x="1659719" y="876954"/>
          <a:ext cx="1577249" cy="1169272"/>
        </a:xfrm>
        <a:prstGeom prst="roundRect">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l-GR" sz="1200" kern="1200" dirty="0" smtClean="0"/>
            <a:t>διατήρηση ενός υγιούς βάρους</a:t>
          </a:r>
          <a:endParaRPr lang="en-US" sz="1200" kern="1200" dirty="0"/>
        </a:p>
      </dsp:txBody>
      <dsp:txXfrm>
        <a:off x="1716798" y="934033"/>
        <a:ext cx="1463091" cy="1055114"/>
      </dsp:txXfrm>
    </dsp:sp>
    <dsp:sp modelId="{AEFFBD99-4311-431D-B77C-DE30D74FBF6B}">
      <dsp:nvSpPr>
        <dsp:cNvPr id="0" name=""/>
        <dsp:cNvSpPr/>
      </dsp:nvSpPr>
      <dsp:spPr>
        <a:xfrm>
          <a:off x="3315830" y="876954"/>
          <a:ext cx="1577249" cy="1169272"/>
        </a:xfrm>
        <a:prstGeom prst="roundRect">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l-GR" sz="1200" kern="1200" dirty="0" smtClean="0"/>
            <a:t>αυξημένη σωματική δραστηριότητα</a:t>
          </a:r>
          <a:r>
            <a:rPr lang="en-US" sz="1200" kern="1200" dirty="0" smtClean="0"/>
            <a:t> </a:t>
          </a:r>
          <a:r>
            <a:rPr lang="el-GR" sz="1200" kern="1200" dirty="0" smtClean="0"/>
            <a:t>σε όλη τη ζωή</a:t>
          </a:r>
          <a:endParaRPr lang="en-US" sz="1200" kern="1200" dirty="0"/>
        </a:p>
      </dsp:txBody>
      <dsp:txXfrm>
        <a:off x="3372909" y="934033"/>
        <a:ext cx="1463091" cy="1055114"/>
      </dsp:txXfrm>
    </dsp:sp>
    <dsp:sp modelId="{CEF631F6-A53F-401E-84BC-C3319C76B613}">
      <dsp:nvSpPr>
        <dsp:cNvPr id="0" name=""/>
        <dsp:cNvSpPr/>
      </dsp:nvSpPr>
      <dsp:spPr>
        <a:xfrm>
          <a:off x="4971942" y="876954"/>
          <a:ext cx="1577249" cy="1169272"/>
        </a:xfrm>
        <a:prstGeom prst="roundRect">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l-GR" sz="1200" kern="1200" dirty="0" smtClean="0"/>
            <a:t>κατανάλωση μιας υγιεινής διατροφής</a:t>
          </a:r>
          <a:endParaRPr lang="el-GR" sz="1200" kern="1200" dirty="0"/>
        </a:p>
      </dsp:txBody>
      <dsp:txXfrm>
        <a:off x="5029021" y="934033"/>
        <a:ext cx="1463091" cy="1055114"/>
      </dsp:txXfrm>
    </dsp:sp>
    <dsp:sp modelId="{7306914E-9168-41E6-BD8D-780DC626508D}">
      <dsp:nvSpPr>
        <dsp:cNvPr id="0" name=""/>
        <dsp:cNvSpPr/>
      </dsp:nvSpPr>
      <dsp:spPr>
        <a:xfrm>
          <a:off x="6628054" y="876954"/>
          <a:ext cx="1577249" cy="1169272"/>
        </a:xfrm>
        <a:prstGeom prst="roundRect">
          <a:avLst/>
        </a:prstGeom>
        <a:solidFill>
          <a:schemeClr val="accent6">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l-GR" sz="1200" kern="1200" dirty="0" smtClean="0"/>
            <a:t>μπορεί να μειώσει σημαντικά τον κίνδυνο ανάπτυξης και θνησιμότητας</a:t>
          </a:r>
          <a:r>
            <a:rPr lang="en-US" sz="1200" kern="1200" dirty="0" smtClean="0"/>
            <a:t> </a:t>
          </a:r>
          <a:r>
            <a:rPr lang="el-GR" sz="1200" kern="1200" dirty="0" smtClean="0"/>
            <a:t>του καρκίνου</a:t>
          </a:r>
          <a:endParaRPr lang="el-GR" sz="1200" kern="1200" dirty="0"/>
        </a:p>
      </dsp:txBody>
      <dsp:txXfrm>
        <a:off x="6685133" y="934033"/>
        <a:ext cx="1463091" cy="1055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07AE3-148B-4E32-906D-2C0C34DF45B4}">
      <dsp:nvSpPr>
        <dsp:cNvPr id="0" name=""/>
        <dsp:cNvSpPr/>
      </dsp:nvSpPr>
      <dsp:spPr>
        <a:xfrm>
          <a:off x="0" y="131638"/>
          <a:ext cx="1417657" cy="850594"/>
        </a:xfrm>
        <a:prstGeom prst="rect">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kern="1200" dirty="0" smtClean="0"/>
            <a:t>καροτενοειδή</a:t>
          </a:r>
          <a:endParaRPr lang="el-GR" sz="1600" kern="1200" dirty="0"/>
        </a:p>
      </dsp:txBody>
      <dsp:txXfrm>
        <a:off x="0" y="131638"/>
        <a:ext cx="1417657" cy="850594"/>
      </dsp:txXfrm>
    </dsp:sp>
    <dsp:sp modelId="{77B40FBF-E8C4-40D9-BB3F-67D1CAE9A894}">
      <dsp:nvSpPr>
        <dsp:cNvPr id="0" name=""/>
        <dsp:cNvSpPr/>
      </dsp:nvSpPr>
      <dsp:spPr>
        <a:xfrm>
          <a:off x="1559423" y="131638"/>
          <a:ext cx="1417657" cy="850594"/>
        </a:xfrm>
        <a:prstGeom prst="rect">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kern="1200" dirty="0" err="1" smtClean="0"/>
            <a:t>φυλλικό</a:t>
          </a:r>
          <a:r>
            <a:rPr lang="el-GR" sz="1600" kern="1200" dirty="0" smtClean="0"/>
            <a:t> οξύ</a:t>
          </a:r>
          <a:endParaRPr lang="el-GR" sz="1600" kern="1200" dirty="0"/>
        </a:p>
      </dsp:txBody>
      <dsp:txXfrm>
        <a:off x="1559423" y="131638"/>
        <a:ext cx="1417657" cy="850594"/>
      </dsp:txXfrm>
    </dsp:sp>
    <dsp:sp modelId="{013004C3-D962-4553-A497-06FB895EB62F}">
      <dsp:nvSpPr>
        <dsp:cNvPr id="0" name=""/>
        <dsp:cNvSpPr/>
      </dsp:nvSpPr>
      <dsp:spPr>
        <a:xfrm>
          <a:off x="3118846" y="131638"/>
          <a:ext cx="1417657" cy="850594"/>
        </a:xfrm>
        <a:prstGeom prst="rect">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kern="1200" dirty="0" smtClean="0"/>
            <a:t>βιταμίνη C</a:t>
          </a:r>
          <a:endParaRPr lang="el-GR" sz="1600" kern="1200" dirty="0"/>
        </a:p>
      </dsp:txBody>
      <dsp:txXfrm>
        <a:off x="3118846" y="131638"/>
        <a:ext cx="1417657" cy="850594"/>
      </dsp:txXfrm>
    </dsp:sp>
    <dsp:sp modelId="{C66EDC15-886F-450D-9EC2-04ED9D3DC27D}">
      <dsp:nvSpPr>
        <dsp:cNvPr id="0" name=""/>
        <dsp:cNvSpPr/>
      </dsp:nvSpPr>
      <dsp:spPr>
        <a:xfrm>
          <a:off x="0" y="1123998"/>
          <a:ext cx="1417657" cy="850594"/>
        </a:xfrm>
        <a:prstGeom prst="rect">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kern="1200" dirty="0" smtClean="0"/>
            <a:t>βιταμίνη Ε</a:t>
          </a:r>
          <a:endParaRPr lang="el-GR" sz="1600" kern="1200" dirty="0"/>
        </a:p>
      </dsp:txBody>
      <dsp:txXfrm>
        <a:off x="0" y="1123998"/>
        <a:ext cx="1417657" cy="850594"/>
      </dsp:txXfrm>
    </dsp:sp>
    <dsp:sp modelId="{B4D0D18F-DE4C-4D21-B521-848E8F870360}">
      <dsp:nvSpPr>
        <dsp:cNvPr id="0" name=""/>
        <dsp:cNvSpPr/>
      </dsp:nvSpPr>
      <dsp:spPr>
        <a:xfrm>
          <a:off x="1559423" y="1123998"/>
          <a:ext cx="1417657" cy="850594"/>
        </a:xfrm>
        <a:prstGeom prst="rect">
          <a:avLst/>
        </a:prstGeom>
        <a:solidFill>
          <a:schemeClr val="accent6">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l-GR" sz="1400" kern="1200" dirty="0" smtClean="0"/>
            <a:t>Πρωτεΐνες που περιέχουν  σελήνιο </a:t>
          </a:r>
          <a:endParaRPr lang="el-GR" sz="1400" kern="1200" dirty="0"/>
        </a:p>
      </dsp:txBody>
      <dsp:txXfrm>
        <a:off x="1559423" y="1123998"/>
        <a:ext cx="1417657" cy="850594"/>
      </dsp:txXfrm>
    </dsp:sp>
    <dsp:sp modelId="{89B03E07-9371-4EBB-ADEC-A2EAC73DE821}">
      <dsp:nvSpPr>
        <dsp:cNvPr id="0" name=""/>
        <dsp:cNvSpPr/>
      </dsp:nvSpPr>
      <dsp:spPr>
        <a:xfrm>
          <a:off x="3118846" y="1123998"/>
          <a:ext cx="1417657" cy="850594"/>
        </a:xfrm>
        <a:prstGeom prst="rect">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kern="1200" dirty="0" err="1" smtClean="0"/>
            <a:t>φλαβονοειδή</a:t>
          </a:r>
          <a:endParaRPr lang="el-GR" sz="1600" kern="1200" dirty="0"/>
        </a:p>
      </dsp:txBody>
      <dsp:txXfrm>
        <a:off x="3118846" y="1123998"/>
        <a:ext cx="1417657" cy="850594"/>
      </dsp:txXfrm>
    </dsp:sp>
    <dsp:sp modelId="{39864762-8A6C-448C-9E7D-1656A6F8126C}">
      <dsp:nvSpPr>
        <dsp:cNvPr id="0" name=""/>
        <dsp:cNvSpPr/>
      </dsp:nvSpPr>
      <dsp:spPr>
        <a:xfrm>
          <a:off x="850594" y="2116358"/>
          <a:ext cx="2835315" cy="992363"/>
        </a:xfrm>
        <a:prstGeom prst="rect">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kern="1200" dirty="0" smtClean="0"/>
            <a:t>διάφορα άλλα φυτοχημικά (χημικές ουσίες που βρίσκονται στα φυτά)</a:t>
          </a:r>
          <a:endParaRPr lang="el-GR" sz="1600" kern="1200" dirty="0"/>
        </a:p>
      </dsp:txBody>
      <dsp:txXfrm>
        <a:off x="850594" y="2116358"/>
        <a:ext cx="2835315" cy="99236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smtClean="0">
                <a:latin typeface="+mn-lt"/>
                <a:cs typeface="+mn-cs"/>
              </a:defRPr>
            </a:lvl1pPr>
          </a:lstStyle>
          <a:p>
            <a:pPr>
              <a:defRPr/>
            </a:pPr>
            <a:fld id="{31884D65-E6AE-432B-BB4A-F4DBAD2953AD}" type="datetimeFigureOut">
              <a:rPr lang="el-GR"/>
              <a:pPr>
                <a:defRPr/>
              </a:pPr>
              <a:t>30/3/2016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smtClean="0">
                <a:latin typeface="+mn-lt"/>
                <a:cs typeface="+mn-cs"/>
              </a:defRPr>
            </a:lvl1pPr>
          </a:lstStyle>
          <a:p>
            <a:pPr>
              <a:defRPr/>
            </a:pPr>
            <a:fld id="{038E7A37-5E73-4B33-B5C5-A29A38C2CD21}" type="slidenum">
              <a:rPr lang="el-GR"/>
              <a:pPr>
                <a:defRPr/>
              </a:pPr>
              <a:t>‹#›</a:t>
            </a:fld>
            <a:endParaRPr lang="el-GR"/>
          </a:p>
        </p:txBody>
      </p:sp>
    </p:spTree>
    <p:extLst>
      <p:ext uri="{BB962C8B-B14F-4D97-AF65-F5344CB8AC3E}">
        <p14:creationId xmlns:p14="http://schemas.microsoft.com/office/powerpoint/2010/main" val="29853638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993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Μελέτες σε αρουραίους στο εργαστήριο κατά τη διάρκεια της δεκαετίας του 1980 συνδέανε τη σακχαρίνη με την ανάπτυξη του καρκίνου της ουροδόχου κύστης. Για το λόγο αυτό, το Κογκρέσο έδωσε εντολή ότι πρέπει να πραγματοποιηθεί περαιτέρω μελέτη για τη σακχαρίνη και απαίτησε όλα τα τρόφιμα που περιέχουν σακχαρίνη να φέρουν την ακόλουθη προειδοποιητική ετικέτα: "Η χρήση αυτού του προϊόντος μπορεί να είναι επικίνδυνη για την υγεία σας. Αυτό το προϊόν περιέχει σακχαρίνη, η οποία έχει προσδιοριστεί ότι προκαλεί καρκίνο σε πειραματόζωα. </a:t>
            </a:r>
            <a:r>
              <a:rPr lang="el-GR" b="1" smtClean="0"/>
              <a:t> Εικόνα</a:t>
            </a:r>
          </a:p>
        </p:txBody>
      </p:sp>
      <p:sp>
        <p:nvSpPr>
          <p:cNvPr id="3993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30712D-9903-47B1-800F-78174AFEC2F3}" type="slidenum">
              <a:rPr lang="el-GR">
                <a:cs typeface="Arial" charset="0"/>
              </a:rPr>
              <a:pPr fontAlgn="base">
                <a:spcBef>
                  <a:spcPct val="0"/>
                </a:spcBef>
                <a:spcAft>
                  <a:spcPct val="0"/>
                </a:spcAft>
              </a:pPr>
              <a:t>25</a:t>
            </a:fld>
            <a:endParaRPr lang="el-G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22 - Ορθογώνιο"/>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5" name="23 - Ορθογώνιο"/>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6" name="24 - Ορθογώνιο"/>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7" name="25 - Ορθογώνιο"/>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10" name="26 - Ορθογώνιο"/>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useBgFill="1">
        <p:nvSpPr>
          <p:cNvPr id="11" name="29 - Στρογγυλεμένο ορθογώνιο"/>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useBgFill="1">
        <p:nvSpPr>
          <p:cNvPr id="12" name="30 - Στρογγυλεμένο ορθογώνιο"/>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13" name="6 - Ορθογώνιο"/>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14" name="9 - Ορθογώνιο"/>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15" name="10 - Ορθογώνιο"/>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16" name="18 - Ορθογώνιο"/>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l-GR" smtClean="0"/>
              <a:t>Kλικ για επεξεργασία του τίτλου</a:t>
            </a:r>
            <a:endParaRPr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17" name="27 - Θέση ημερομηνίας"/>
          <p:cNvSpPr>
            <a:spLocks noGrp="1"/>
          </p:cNvSpPr>
          <p:nvPr>
            <p:ph type="dt" sz="half" idx="10"/>
          </p:nvPr>
        </p:nvSpPr>
        <p:spPr>
          <a:xfrm>
            <a:off x="6705600" y="4206875"/>
            <a:ext cx="960438" cy="457200"/>
          </a:xfrm>
        </p:spPr>
        <p:txBody>
          <a:bodyPr/>
          <a:lstStyle>
            <a:lvl1pPr>
              <a:defRPr/>
            </a:lvl1pPr>
          </a:lstStyle>
          <a:p>
            <a:pPr>
              <a:defRPr/>
            </a:pPr>
            <a:fld id="{2339898C-605A-4BC2-9F80-AE0C4A8CB60B}" type="datetimeFigureOut">
              <a:rPr lang="el-GR"/>
              <a:pPr>
                <a:defRPr/>
              </a:pPr>
              <a:t>30/3/2016</a:t>
            </a:fld>
            <a:endParaRPr lang="el-GR"/>
          </a:p>
        </p:txBody>
      </p:sp>
      <p:sp>
        <p:nvSpPr>
          <p:cNvPr id="18" name="16 - Θέση υποσέλιδου"/>
          <p:cNvSpPr>
            <a:spLocks noGrp="1"/>
          </p:cNvSpPr>
          <p:nvPr>
            <p:ph type="ftr" sz="quarter" idx="11"/>
          </p:nvPr>
        </p:nvSpPr>
        <p:spPr>
          <a:xfrm>
            <a:off x="5410200" y="4205288"/>
            <a:ext cx="1295400" cy="457200"/>
          </a:xfrm>
        </p:spPr>
        <p:txBody>
          <a:bodyPr/>
          <a:lstStyle>
            <a:lvl1pPr>
              <a:defRPr/>
            </a:lvl1pPr>
          </a:lstStyle>
          <a:p>
            <a:pPr>
              <a:defRPr/>
            </a:pPr>
            <a:endParaRPr lang="el-GR"/>
          </a:p>
        </p:txBody>
      </p:sp>
      <p:sp>
        <p:nvSpPr>
          <p:cNvPr id="19" name="28 - Θέση αριθμού διαφάνειας"/>
          <p:cNvSpPr>
            <a:spLocks noGrp="1"/>
          </p:cNvSpPr>
          <p:nvPr>
            <p:ph type="sldNum" sz="quarter" idx="12"/>
          </p:nvPr>
        </p:nvSpPr>
        <p:spPr>
          <a:xfrm>
            <a:off x="8320088" y="1588"/>
            <a:ext cx="747712" cy="365125"/>
          </a:xfrm>
        </p:spPr>
        <p:txBody>
          <a:bodyPr/>
          <a:lstStyle>
            <a:lvl1pPr algn="r">
              <a:defRPr sz="1800" smtClean="0">
                <a:solidFill>
                  <a:schemeClr val="bg1"/>
                </a:solidFill>
              </a:defRPr>
            </a:lvl1pPr>
          </a:lstStyle>
          <a:p>
            <a:pPr>
              <a:defRPr/>
            </a:pPr>
            <a:fld id="{9E91C58A-969A-4E55-B0C1-C6011B456F0E}"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85F8DB2C-A368-4981-BE9F-E9741CA079A9}" type="datetimeFigureOut">
              <a:rPr lang="el-GR"/>
              <a:pPr>
                <a:defRPr/>
              </a:pPr>
              <a:t>30/3/2016</a:t>
            </a:fld>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B7972283-97A4-49C3-9889-04E0C68B1963}"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89B598AA-8B84-4687-BF6F-E353C981759D}" type="datetimeFigureOut">
              <a:rPr lang="el-GR"/>
              <a:pPr>
                <a:defRPr/>
              </a:pPr>
              <a:t>30/3/2016</a:t>
            </a:fld>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30305FEF-F956-4E8F-9BEB-41C75056B0C7}"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FE9FB6AE-DC94-4DF8-A9BF-F3A5D4A26283}" type="datetimeFigureOut">
              <a:rPr lang="el-GR"/>
              <a:pPr>
                <a:defRPr/>
              </a:pPr>
              <a:t>30/3/2016</a:t>
            </a:fld>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67632FD8-AA6D-4602-92E3-11ED56055BF9}"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13 - Θέση ημερομηνίας"/>
          <p:cNvSpPr>
            <a:spLocks noGrp="1"/>
          </p:cNvSpPr>
          <p:nvPr>
            <p:ph type="dt" sz="half" idx="10"/>
          </p:nvPr>
        </p:nvSpPr>
        <p:spPr/>
        <p:txBody>
          <a:bodyPr/>
          <a:lstStyle>
            <a:lvl1pPr>
              <a:defRPr/>
            </a:lvl1pPr>
          </a:lstStyle>
          <a:p>
            <a:pPr>
              <a:defRPr/>
            </a:pPr>
            <a:fld id="{73E50F6D-FFBA-4FFA-B396-41842CAABA50}" type="datetimeFigureOut">
              <a:rPr lang="el-GR"/>
              <a:pPr>
                <a:defRPr/>
              </a:pPr>
              <a:t>30/3/2016</a:t>
            </a:fld>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2296D194-472D-4BFA-BB07-1E1C3AD6F8A6}"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13 - Θέση ημερομηνίας"/>
          <p:cNvSpPr>
            <a:spLocks noGrp="1"/>
          </p:cNvSpPr>
          <p:nvPr>
            <p:ph type="dt" sz="half" idx="10"/>
          </p:nvPr>
        </p:nvSpPr>
        <p:spPr/>
        <p:txBody>
          <a:bodyPr/>
          <a:lstStyle>
            <a:lvl1pPr>
              <a:defRPr/>
            </a:lvl1pPr>
          </a:lstStyle>
          <a:p>
            <a:pPr>
              <a:defRPr/>
            </a:pPr>
            <a:fld id="{068344EC-4B3A-4743-9358-DAE454C09792}" type="datetimeFigureOut">
              <a:rPr lang="el-GR"/>
              <a:pPr>
                <a:defRPr/>
              </a:pPr>
              <a:t>30/3/2016</a:t>
            </a:fld>
            <a:endParaRPr lang="el-GR"/>
          </a:p>
        </p:txBody>
      </p:sp>
      <p:sp>
        <p:nvSpPr>
          <p:cNvPr id="6" name="2 - Θέση υποσέλιδου"/>
          <p:cNvSpPr>
            <a:spLocks noGrp="1"/>
          </p:cNvSpPr>
          <p:nvPr>
            <p:ph type="ftr" sz="quarter" idx="11"/>
          </p:nvPr>
        </p:nvSpPr>
        <p:spPr/>
        <p:txBody>
          <a:bodyPr/>
          <a:lstStyle>
            <a:lvl1pPr>
              <a:defRPr/>
            </a:lvl1pPr>
          </a:lstStyle>
          <a:p>
            <a:pPr>
              <a:defRPr/>
            </a:pPr>
            <a:endParaRPr lang="el-GR"/>
          </a:p>
        </p:txBody>
      </p:sp>
      <p:sp>
        <p:nvSpPr>
          <p:cNvPr id="7" name="22 - Θέση αριθμού διαφάνειας"/>
          <p:cNvSpPr>
            <a:spLocks noGrp="1"/>
          </p:cNvSpPr>
          <p:nvPr>
            <p:ph type="sldNum" sz="quarter" idx="12"/>
          </p:nvPr>
        </p:nvSpPr>
        <p:spPr/>
        <p:txBody>
          <a:bodyPr/>
          <a:lstStyle>
            <a:lvl1pPr>
              <a:defRPr/>
            </a:lvl1pPr>
          </a:lstStyle>
          <a:p>
            <a:pPr>
              <a:defRPr/>
            </a:pPr>
            <a:fld id="{156DF154-7030-4A43-B3C2-C8AEB1B06CE0}"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lstStyle>
            <a:lvl1pPr>
              <a:defRPr sz="4000" b="0" i="0" cap="none" baseline="0"/>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25 - Θέση ημερομηνίας"/>
          <p:cNvSpPr>
            <a:spLocks noGrp="1"/>
          </p:cNvSpPr>
          <p:nvPr>
            <p:ph type="dt" sz="half" idx="10"/>
          </p:nvPr>
        </p:nvSpPr>
        <p:spPr/>
        <p:txBody>
          <a:bodyPr rtlCol="0"/>
          <a:lstStyle>
            <a:lvl1pPr>
              <a:defRPr/>
            </a:lvl1pPr>
          </a:lstStyle>
          <a:p>
            <a:pPr>
              <a:defRPr/>
            </a:pPr>
            <a:fld id="{0CE1DE28-5264-453D-9BD9-90F55E918A62}" type="datetimeFigureOut">
              <a:rPr lang="el-GR"/>
              <a:pPr>
                <a:defRPr/>
              </a:pPr>
              <a:t>30/3/2016</a:t>
            </a:fld>
            <a:endParaRPr lang="el-GR"/>
          </a:p>
        </p:txBody>
      </p:sp>
      <p:sp>
        <p:nvSpPr>
          <p:cNvPr id="8" name="26 - Θέση αριθμού διαφάνειας"/>
          <p:cNvSpPr>
            <a:spLocks noGrp="1"/>
          </p:cNvSpPr>
          <p:nvPr>
            <p:ph type="sldNum" sz="quarter" idx="11"/>
          </p:nvPr>
        </p:nvSpPr>
        <p:spPr/>
        <p:txBody>
          <a:bodyPr rtlCol="0"/>
          <a:lstStyle>
            <a:lvl1pPr>
              <a:defRPr/>
            </a:lvl1pPr>
          </a:lstStyle>
          <a:p>
            <a:pPr>
              <a:defRPr/>
            </a:pPr>
            <a:fld id="{C0AF24D2-D9E9-4965-B2FF-86AF2C71CEFE}" type="slidenum">
              <a:rPr lang="el-GR"/>
              <a:pPr>
                <a:defRPr/>
              </a:pPr>
              <a:t>‹#›</a:t>
            </a:fld>
            <a:endParaRPr lang="el-GR"/>
          </a:p>
        </p:txBody>
      </p:sp>
      <p:sp>
        <p:nvSpPr>
          <p:cNvPr id="9" name="27 - Θέση υποσέλιδου"/>
          <p:cNvSpPr>
            <a:spLocks noGrp="1"/>
          </p:cNvSpPr>
          <p:nvPr>
            <p:ph type="ftr" sz="quarter" idx="12"/>
          </p:nvPr>
        </p:nvSpPr>
        <p:spPr/>
        <p:txBody>
          <a:bodyPr rtlCol="0"/>
          <a:lstStyle>
            <a:lvl1pPr>
              <a:defRPr/>
            </a:lvl1pPr>
          </a:lstStyle>
          <a:p>
            <a:pPr>
              <a:defRPr/>
            </a:pP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lstStyle>
            <a:lvl1pPr>
              <a:defRPr sz="4000">
                <a:solidFill>
                  <a:schemeClr val="tx2"/>
                </a:solidFill>
              </a:defRPr>
            </a:lvl1p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a:xfrm>
            <a:off x="6583363" y="612775"/>
            <a:ext cx="957262" cy="457200"/>
          </a:xfrm>
        </p:spPr>
        <p:txBody>
          <a:bodyPr/>
          <a:lstStyle>
            <a:lvl1pPr>
              <a:defRPr/>
            </a:lvl1pPr>
          </a:lstStyle>
          <a:p>
            <a:pPr>
              <a:defRPr/>
            </a:pPr>
            <a:fld id="{9C6F8E0C-E301-4C32-A501-510C810A06E2}" type="datetimeFigureOut">
              <a:rPr lang="el-GR"/>
              <a:pPr>
                <a:defRPr/>
              </a:pPr>
              <a:t>30/3/2016</a:t>
            </a:fld>
            <a:endParaRPr lang="el-GR"/>
          </a:p>
        </p:txBody>
      </p:sp>
      <p:sp>
        <p:nvSpPr>
          <p:cNvPr id="4" name="3 - Θέση υποσέλιδου"/>
          <p:cNvSpPr>
            <a:spLocks noGrp="1"/>
          </p:cNvSpPr>
          <p:nvPr>
            <p:ph type="ftr" sz="quarter" idx="11"/>
          </p:nvPr>
        </p:nvSpPr>
        <p:spPr/>
        <p:txBody>
          <a:bodyPr/>
          <a:lstStyle>
            <a:lvl1pPr>
              <a:defRPr/>
            </a:lvl1pPr>
          </a:lstStyle>
          <a:p>
            <a:pPr>
              <a:defRPr/>
            </a:pPr>
            <a:endParaRPr lang="el-GR"/>
          </a:p>
        </p:txBody>
      </p:sp>
      <p:sp>
        <p:nvSpPr>
          <p:cNvPr id="5" name="4 - Θέση αριθμού διαφάνειας"/>
          <p:cNvSpPr>
            <a:spLocks noGrp="1"/>
          </p:cNvSpPr>
          <p:nvPr>
            <p:ph type="sldNum" sz="quarter" idx="12"/>
          </p:nvPr>
        </p:nvSpPr>
        <p:spPr/>
        <p:txBody>
          <a:bodyPr/>
          <a:lstStyle>
            <a:lvl1pPr>
              <a:defRPr/>
            </a:lvl1pPr>
          </a:lstStyle>
          <a:p>
            <a:pPr>
              <a:defRPr/>
            </a:pPr>
            <a:fld id="{A24FA43D-BD76-48F7-8D03-5C0C5B1BA4A9}"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3 - Θέση ημερομηνίας"/>
          <p:cNvSpPr>
            <a:spLocks noGrp="1"/>
          </p:cNvSpPr>
          <p:nvPr>
            <p:ph type="dt" sz="half" idx="10"/>
          </p:nvPr>
        </p:nvSpPr>
        <p:spPr/>
        <p:txBody>
          <a:bodyPr/>
          <a:lstStyle>
            <a:lvl1pPr>
              <a:defRPr/>
            </a:lvl1pPr>
          </a:lstStyle>
          <a:p>
            <a:pPr>
              <a:defRPr/>
            </a:pPr>
            <a:fld id="{AD1C858F-B54C-4815-9A37-00249B64636B}" type="datetimeFigureOut">
              <a:rPr lang="el-GR"/>
              <a:pPr>
                <a:defRPr/>
              </a:pPr>
              <a:t>30/3/2016</a:t>
            </a:fld>
            <a:endParaRPr lang="el-GR"/>
          </a:p>
        </p:txBody>
      </p:sp>
      <p:sp>
        <p:nvSpPr>
          <p:cNvPr id="3" name="2 - Θέση υποσέλιδου"/>
          <p:cNvSpPr>
            <a:spLocks noGrp="1"/>
          </p:cNvSpPr>
          <p:nvPr>
            <p:ph type="ftr" sz="quarter" idx="11"/>
          </p:nvPr>
        </p:nvSpPr>
        <p:spPr/>
        <p:txBody>
          <a:bodyPr/>
          <a:lstStyle>
            <a:lvl1pPr>
              <a:defRPr/>
            </a:lvl1pPr>
          </a:lstStyle>
          <a:p>
            <a:pPr>
              <a:defRPr/>
            </a:pPr>
            <a:endParaRPr lang="el-GR"/>
          </a:p>
        </p:txBody>
      </p:sp>
      <p:sp>
        <p:nvSpPr>
          <p:cNvPr id="4" name="22 - Θέση αριθμού διαφάνειας"/>
          <p:cNvSpPr>
            <a:spLocks noGrp="1"/>
          </p:cNvSpPr>
          <p:nvPr>
            <p:ph type="sldNum" sz="quarter" idx="12"/>
          </p:nvPr>
        </p:nvSpPr>
        <p:spPr/>
        <p:txBody>
          <a:bodyPr/>
          <a:lstStyle>
            <a:lvl1pPr>
              <a:defRPr/>
            </a:lvl1pPr>
          </a:lstStyle>
          <a:p>
            <a:pPr>
              <a:defRPr/>
            </a:pPr>
            <a:fld id="{B3AE43EA-9198-4306-9455-A5263CB491FF}"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13 - Θέση ημερομηνίας"/>
          <p:cNvSpPr>
            <a:spLocks noGrp="1"/>
          </p:cNvSpPr>
          <p:nvPr>
            <p:ph type="dt" sz="half" idx="10"/>
          </p:nvPr>
        </p:nvSpPr>
        <p:spPr/>
        <p:txBody>
          <a:bodyPr/>
          <a:lstStyle>
            <a:lvl1pPr>
              <a:defRPr/>
            </a:lvl1pPr>
          </a:lstStyle>
          <a:p>
            <a:pPr>
              <a:defRPr/>
            </a:pPr>
            <a:fld id="{0D966764-193F-4F65-A750-839E7CD4580A}" type="datetimeFigureOut">
              <a:rPr lang="el-GR"/>
              <a:pPr>
                <a:defRPr/>
              </a:pPr>
              <a:t>30/3/2016</a:t>
            </a:fld>
            <a:endParaRPr lang="el-GR"/>
          </a:p>
        </p:txBody>
      </p:sp>
      <p:sp>
        <p:nvSpPr>
          <p:cNvPr id="6" name="2 - Θέση υποσέλιδου"/>
          <p:cNvSpPr>
            <a:spLocks noGrp="1"/>
          </p:cNvSpPr>
          <p:nvPr>
            <p:ph type="ftr" sz="quarter" idx="11"/>
          </p:nvPr>
        </p:nvSpPr>
        <p:spPr/>
        <p:txBody>
          <a:bodyPr/>
          <a:lstStyle>
            <a:lvl1pPr>
              <a:defRPr/>
            </a:lvl1pPr>
          </a:lstStyle>
          <a:p>
            <a:pPr>
              <a:defRPr/>
            </a:pPr>
            <a:endParaRPr lang="el-GR"/>
          </a:p>
        </p:txBody>
      </p:sp>
      <p:sp>
        <p:nvSpPr>
          <p:cNvPr id="7" name="22 - Θέση αριθμού διαφάνειας"/>
          <p:cNvSpPr>
            <a:spLocks noGrp="1"/>
          </p:cNvSpPr>
          <p:nvPr>
            <p:ph type="sldNum" sz="quarter" idx="12"/>
          </p:nvPr>
        </p:nvSpPr>
        <p:spPr/>
        <p:txBody>
          <a:bodyPr/>
          <a:lstStyle>
            <a:lvl1pPr>
              <a:defRPr/>
            </a:lvl1pPr>
          </a:lstStyle>
          <a:p>
            <a:pPr>
              <a:defRPr/>
            </a:pPr>
            <a:fld id="{0B74EFB6-DB35-43AA-8423-BBB64CD7AB37}"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4" name="3 - Θέση κειμένου"/>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l-GR" smtClean="0"/>
              <a:t>Kλικ για επεξεργασία των στυλ του υποδείγματος</a:t>
            </a:r>
          </a:p>
        </p:txBody>
      </p:sp>
      <p:sp>
        <p:nvSpPr>
          <p:cNvPr id="5" name="13 - Θέση ημερομηνίας"/>
          <p:cNvSpPr>
            <a:spLocks noGrp="1"/>
          </p:cNvSpPr>
          <p:nvPr>
            <p:ph type="dt" sz="half" idx="10"/>
          </p:nvPr>
        </p:nvSpPr>
        <p:spPr/>
        <p:txBody>
          <a:bodyPr/>
          <a:lstStyle>
            <a:lvl1pPr>
              <a:defRPr/>
            </a:lvl1pPr>
          </a:lstStyle>
          <a:p>
            <a:pPr>
              <a:defRPr/>
            </a:pPr>
            <a:fld id="{3239B491-7F61-40F9-AEE7-D3DA96DA27ED}" type="datetimeFigureOut">
              <a:rPr lang="el-GR"/>
              <a:pPr>
                <a:defRPr/>
              </a:pPr>
              <a:t>30/3/2016</a:t>
            </a:fld>
            <a:endParaRPr lang="el-GR"/>
          </a:p>
        </p:txBody>
      </p:sp>
      <p:sp>
        <p:nvSpPr>
          <p:cNvPr id="6" name="2 - Θέση υποσέλιδου"/>
          <p:cNvSpPr>
            <a:spLocks noGrp="1"/>
          </p:cNvSpPr>
          <p:nvPr>
            <p:ph type="ftr" sz="quarter" idx="11"/>
          </p:nvPr>
        </p:nvSpPr>
        <p:spPr/>
        <p:txBody>
          <a:bodyPr/>
          <a:lstStyle>
            <a:lvl1pPr>
              <a:defRPr/>
            </a:lvl1pPr>
          </a:lstStyle>
          <a:p>
            <a:pPr>
              <a:defRPr/>
            </a:pPr>
            <a:endParaRPr lang="el-GR"/>
          </a:p>
        </p:txBody>
      </p:sp>
      <p:sp>
        <p:nvSpPr>
          <p:cNvPr id="7" name="22 - Θέση αριθμού διαφάνειας"/>
          <p:cNvSpPr>
            <a:spLocks noGrp="1"/>
          </p:cNvSpPr>
          <p:nvPr>
            <p:ph type="sldNum" sz="quarter" idx="12"/>
          </p:nvPr>
        </p:nvSpPr>
        <p:spPr/>
        <p:txBody>
          <a:bodyPr/>
          <a:lstStyle>
            <a:lvl1pPr>
              <a:defRPr/>
            </a:lvl1pPr>
          </a:lstStyle>
          <a:p>
            <a:pPr>
              <a:defRPr/>
            </a:pPr>
            <a:fld id="{CDF03ECE-CEB5-4DB6-A33B-01AD941F53F8}"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29" name="28 - Ορθογώνιο"/>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30" name="29 - Ορθογώνιο"/>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31" name="30 - Ορθογώνιο"/>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32" name="31 - Ορθογώνιο"/>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useBgFill="1">
        <p:nvSpPr>
          <p:cNvPr id="33" name="32 - Στρογγυλεμένο ορθογώνιο"/>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useBgFill="1">
        <p:nvSpPr>
          <p:cNvPr id="34" name="33 - Στρογγυλεμένο ορθογώνιο"/>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35" name="34 - Ορθογώνιο"/>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36" name="35 - Ορθογώνιο"/>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37" name="36 - Ορθογώνιο"/>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38" name="37 - Ορθογώνιο"/>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39" name="38 - Ορθογώνιο"/>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40" name="39 - Ορθογώνιο"/>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039" name="21 - Θέση τίτλου"/>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endParaRPr lang="en-US" smtClean="0"/>
          </a:p>
        </p:txBody>
      </p:sp>
      <p:sp>
        <p:nvSpPr>
          <p:cNvPr id="1040" name="12 - Θέση κειμένου"/>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4" name="13 - Θέση ημερομηνίας"/>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b="0" smtClean="0">
                <a:solidFill>
                  <a:schemeClr val="accent2"/>
                </a:solidFill>
                <a:latin typeface="+mn-lt"/>
                <a:cs typeface="+mn-cs"/>
              </a:defRPr>
            </a:lvl1pPr>
          </a:lstStyle>
          <a:p>
            <a:pPr>
              <a:defRPr/>
            </a:pPr>
            <a:fld id="{689CD230-921D-47DB-9975-1FDC3FD6ADB4}" type="datetimeFigureOut">
              <a:rPr lang="el-GR"/>
              <a:pPr>
                <a:defRPr/>
              </a:pPr>
              <a:t>30/3/2016</a:t>
            </a:fld>
            <a:endParaRPr lang="el-GR"/>
          </a:p>
        </p:txBody>
      </p:sp>
      <p:sp>
        <p:nvSpPr>
          <p:cNvPr id="3" name="2 - Θέση υποσέλιδου"/>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b="0">
                <a:solidFill>
                  <a:schemeClr val="accent2"/>
                </a:solidFill>
                <a:latin typeface="+mn-lt"/>
                <a:cs typeface="+mn-cs"/>
              </a:defRPr>
            </a:lvl1pPr>
          </a:lstStyle>
          <a:p>
            <a:pPr>
              <a:defRPr/>
            </a:pPr>
            <a:endParaRPr lang="el-GR"/>
          </a:p>
        </p:txBody>
      </p:sp>
      <p:sp>
        <p:nvSpPr>
          <p:cNvPr id="23" name="22 - Θέση αριθμού διαφάνειας"/>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b="0" smtClean="0">
                <a:solidFill>
                  <a:srgbClr val="FFFFFF"/>
                </a:solidFill>
                <a:latin typeface="+mn-lt"/>
                <a:cs typeface="+mn-cs"/>
              </a:defRPr>
            </a:lvl1pPr>
          </a:lstStyle>
          <a:p>
            <a:pPr>
              <a:defRPr/>
            </a:pPr>
            <a:fld id="{3944540D-5DC6-42CA-ACE2-AB51A7BB8093}"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5" r:id="rId5"/>
    <p:sldLayoutId id="2147483686" r:id="rId6"/>
    <p:sldLayoutId id="2147483680" r:id="rId7"/>
    <p:sldLayoutId id="2147483679" r:id="rId8"/>
    <p:sldLayoutId id="2147483678" r:id="rId9"/>
    <p:sldLayoutId id="2147483677" r:id="rId10"/>
    <p:sldLayoutId id="2147483676"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itchFamily="34" charset="0"/>
        </a:defRPr>
      </a:lvl2pPr>
      <a:lvl3pPr algn="l" rtl="0" fontAlgn="base">
        <a:spcBef>
          <a:spcPct val="0"/>
        </a:spcBef>
        <a:spcAft>
          <a:spcPct val="0"/>
        </a:spcAft>
        <a:defRPr sz="4000">
          <a:solidFill>
            <a:schemeClr val="tx2"/>
          </a:solidFill>
          <a:latin typeface="Trebuchet MS" pitchFamily="34" charset="0"/>
        </a:defRPr>
      </a:lvl3pPr>
      <a:lvl4pPr algn="l" rtl="0" fontAlgn="base">
        <a:spcBef>
          <a:spcPct val="0"/>
        </a:spcBef>
        <a:spcAft>
          <a:spcPct val="0"/>
        </a:spcAft>
        <a:defRPr sz="4000">
          <a:solidFill>
            <a:schemeClr val="tx2"/>
          </a:solidFill>
          <a:latin typeface="Trebuchet MS" pitchFamily="34" charset="0"/>
        </a:defRPr>
      </a:lvl4pPr>
      <a:lvl5pPr algn="l" rtl="0" fontAlgn="base">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fontAlgn="base">
        <a:spcBef>
          <a:spcPts val="300"/>
        </a:spcBef>
        <a:spcAft>
          <a:spcPct val="0"/>
        </a:spcAft>
        <a:buClr>
          <a:srgbClr val="9C007F"/>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9C007F"/>
        </a:buClr>
        <a:buFont typeface="Georgia" pitchFamily="18" charset="0"/>
        <a:buChar char="▫"/>
        <a:defRPr sz="2000" kern="1200">
          <a:solidFill>
            <a:srgbClr val="9C007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57200" y="2133600"/>
            <a:ext cx="8458200" cy="1582738"/>
          </a:xfrm>
        </p:spPr>
        <p:txBody>
          <a:bodyPr>
            <a:normAutofit/>
          </a:bodyPr>
          <a:lstStyle/>
          <a:p>
            <a:pPr algn="ctr"/>
            <a:r>
              <a:rPr lang="el-GR" sz="2800" smtClean="0"/>
              <a:t>Μπορεί η διατροφή να συμβάλει στην μείωση επίπτωσης του καρκίνου;</a:t>
            </a:r>
            <a:r>
              <a:rPr lang="el-GR" sz="4000" smtClean="0"/>
              <a:t/>
            </a:r>
            <a:br>
              <a:rPr lang="el-GR" sz="4000" smtClean="0"/>
            </a:br>
            <a:endParaRPr lang="el-GR" sz="4000" smtClean="0"/>
          </a:p>
        </p:txBody>
      </p:sp>
      <p:sp>
        <p:nvSpPr>
          <p:cNvPr id="3" name="2 - Υπότιτλος"/>
          <p:cNvSpPr>
            <a:spLocks noGrp="1"/>
          </p:cNvSpPr>
          <p:nvPr>
            <p:ph type="subTitle" idx="1"/>
          </p:nvPr>
        </p:nvSpPr>
        <p:spPr>
          <a:xfrm>
            <a:off x="0" y="3900488"/>
            <a:ext cx="5003800" cy="1752600"/>
          </a:xfrm>
        </p:spPr>
        <p:txBody>
          <a:bodyPr>
            <a:normAutofit/>
          </a:bodyPr>
          <a:lstStyle/>
          <a:p>
            <a:pPr marL="63500" algn="r">
              <a:lnSpc>
                <a:spcPct val="140000"/>
              </a:lnSpc>
            </a:pPr>
            <a:r>
              <a:rPr lang="el-GR" sz="1800" b="1" smtClean="0">
                <a:solidFill>
                  <a:srgbClr val="9C0042"/>
                </a:solidFill>
                <a:latin typeface="Century Gothic" pitchFamily="34" charset="0"/>
              </a:rPr>
              <a:t>Δρ</a:t>
            </a:r>
            <a:r>
              <a:rPr lang="en-US" sz="1800" b="1" smtClean="0">
                <a:solidFill>
                  <a:srgbClr val="9C0042"/>
                </a:solidFill>
                <a:latin typeface="Century Gothic" pitchFamily="34" charset="0"/>
              </a:rPr>
              <a:t>. </a:t>
            </a:r>
            <a:r>
              <a:rPr lang="el-GR" sz="1800" b="1" smtClean="0">
                <a:solidFill>
                  <a:srgbClr val="9C0042"/>
                </a:solidFill>
                <a:latin typeface="Century Gothic" pitchFamily="34" charset="0"/>
              </a:rPr>
              <a:t>Μαρία Σκουρολιάκου</a:t>
            </a:r>
          </a:p>
          <a:p>
            <a:pPr marL="63500" algn="r">
              <a:lnSpc>
                <a:spcPct val="140000"/>
              </a:lnSpc>
            </a:pPr>
            <a:r>
              <a:rPr lang="el-GR" sz="1800" b="1" smtClean="0">
                <a:solidFill>
                  <a:srgbClr val="9C0042"/>
                </a:solidFill>
                <a:latin typeface="Arial" charset="0"/>
              </a:rPr>
              <a:t>Επ. Καθηγήτρια </a:t>
            </a:r>
            <a:r>
              <a:rPr lang="el-GR" sz="1800" b="1" smtClean="0">
                <a:solidFill>
                  <a:srgbClr val="9C0042"/>
                </a:solidFill>
                <a:latin typeface="Century Gothic" pitchFamily="34" charset="0"/>
              </a:rPr>
              <a:t>Χαροκόπειο Πανεπιστήμιο, Επιστήμη Διατροφής &amp; Διαιτολογίας</a:t>
            </a:r>
          </a:p>
          <a:p>
            <a:pPr marL="63500">
              <a:lnSpc>
                <a:spcPct val="80000"/>
              </a:lnSpc>
            </a:pPr>
            <a:endParaRPr lang="el-GR" sz="1800" smtClean="0"/>
          </a:p>
        </p:txBody>
      </p:sp>
      <p:pic>
        <p:nvPicPr>
          <p:cNvPr id="5" name="4 - Εικόνα" descr="kordeles.jpg"/>
          <p:cNvPicPr>
            <a:picLocks noChangeAspect="1"/>
          </p:cNvPicPr>
          <p:nvPr/>
        </p:nvPicPr>
        <p:blipFill>
          <a:blip r:embed="rId2" cstate="print"/>
          <a:stretch>
            <a:fillRect/>
          </a:stretch>
        </p:blipFill>
        <p:spPr>
          <a:xfrm>
            <a:off x="5800899" y="4510923"/>
            <a:ext cx="2952328" cy="18388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2275" y="714921"/>
            <a:ext cx="8075240" cy="720080"/>
          </a:xfrm>
        </p:spPr>
        <p:txBody>
          <a:bodyPr>
            <a:normAutofit/>
            <a:scene3d>
              <a:camera prst="orthographicFront"/>
              <a:lightRig rig="threePt" dir="t"/>
            </a:scene3d>
            <a:sp3d extrusionH="57150">
              <a:bevelT w="38100" h="38100"/>
            </a:sp3d>
          </a:bodyPr>
          <a:lstStyle/>
          <a:p>
            <a:pPr fontAlgn="auto">
              <a:spcAft>
                <a:spcPts val="0"/>
              </a:spcAft>
              <a:defRPr/>
            </a:pPr>
            <a:r>
              <a:rPr lang="el-GR" sz="3200" dirty="0" smtClean="0"/>
              <a:t>Συστάσεις φρούτων &amp; λαχανικών</a:t>
            </a:r>
            <a:endParaRPr lang="el-GR" sz="3200" dirty="0"/>
          </a:p>
        </p:txBody>
      </p:sp>
      <p:sp>
        <p:nvSpPr>
          <p:cNvPr id="23554" name="2 - Θέση περιεχομένου"/>
          <p:cNvSpPr>
            <a:spLocks noGrp="1"/>
          </p:cNvSpPr>
          <p:nvPr>
            <p:ph idx="1"/>
          </p:nvPr>
        </p:nvSpPr>
        <p:spPr>
          <a:xfrm>
            <a:off x="107950" y="1557338"/>
            <a:ext cx="8928100" cy="2735262"/>
          </a:xfrm>
        </p:spPr>
        <p:txBody>
          <a:bodyPr/>
          <a:lstStyle/>
          <a:p>
            <a:pPr>
              <a:lnSpc>
                <a:spcPct val="120000"/>
              </a:lnSpc>
            </a:pPr>
            <a:r>
              <a:rPr lang="el-GR" sz="1300" smtClean="0"/>
              <a:t>Προσπαθήστε να καταναλώνετε τουλάχιστον </a:t>
            </a:r>
            <a:r>
              <a:rPr lang="el-GR" sz="1300" b="1" smtClean="0"/>
              <a:t>5 μερίδες φρούτων και λαχανικών </a:t>
            </a:r>
            <a:r>
              <a:rPr lang="el-GR" sz="1300" smtClean="0"/>
              <a:t>καθημερινά.</a:t>
            </a:r>
          </a:p>
          <a:p>
            <a:pPr>
              <a:lnSpc>
                <a:spcPct val="120000"/>
              </a:lnSpc>
            </a:pPr>
            <a:endParaRPr lang="el-GR" sz="1300" smtClean="0"/>
          </a:p>
          <a:p>
            <a:pPr>
              <a:lnSpc>
                <a:spcPct val="120000"/>
              </a:lnSpc>
            </a:pPr>
            <a:r>
              <a:rPr lang="el-GR" sz="1300" smtClean="0"/>
              <a:t> Μια μερίδα φρούτων  και λαχανικών είναι περίπου 80γρ: πχ ένα μεσαίου μεγέθους μήλο, 1 μικρή μπανάνα, 3 γεμάτες κουταλιές της σούπας μαγειρεμένα λαχανικά, ή ένα μπολ σαλάτα.</a:t>
            </a:r>
          </a:p>
          <a:p>
            <a:pPr>
              <a:lnSpc>
                <a:spcPct val="120000"/>
              </a:lnSpc>
            </a:pPr>
            <a:endParaRPr lang="el-GR" sz="1300" smtClean="0"/>
          </a:p>
          <a:p>
            <a:pPr>
              <a:lnSpc>
                <a:spcPct val="120000"/>
              </a:lnSpc>
            </a:pPr>
            <a:r>
              <a:rPr lang="el-GR" sz="1300" smtClean="0"/>
              <a:t>Συμπεριλάβετε </a:t>
            </a:r>
            <a:r>
              <a:rPr lang="el-GR" sz="1300" b="1" smtClean="0"/>
              <a:t>αποξηραμένα ή φρέσκα </a:t>
            </a:r>
            <a:r>
              <a:rPr lang="el-GR" sz="1300" smtClean="0"/>
              <a:t>φρούτα και λαχανικά στη διατροφή σας.</a:t>
            </a:r>
          </a:p>
          <a:p>
            <a:pPr>
              <a:lnSpc>
                <a:spcPct val="120000"/>
              </a:lnSpc>
            </a:pPr>
            <a:endParaRPr lang="el-GR" sz="1300" smtClean="0"/>
          </a:p>
          <a:p>
            <a:pPr>
              <a:lnSpc>
                <a:spcPct val="120000"/>
              </a:lnSpc>
            </a:pPr>
            <a:r>
              <a:rPr lang="el-GR" sz="1300" smtClean="0"/>
              <a:t>Επιλέξτε φρούτα και λαχανικά με μια </a:t>
            </a:r>
            <a:r>
              <a:rPr lang="el-GR" sz="1300" b="1" smtClean="0"/>
              <a:t>ποικιλία χρωμάτων </a:t>
            </a:r>
            <a:r>
              <a:rPr lang="el-GR" sz="1300" smtClean="0"/>
              <a:t>ώστε συμπεριλάβετε ένα ευρύ φάσμα βιταμινών και ανόργανων συστατικών στη διατροφή σας. </a:t>
            </a:r>
          </a:p>
          <a:p>
            <a:pPr>
              <a:lnSpc>
                <a:spcPct val="120000"/>
              </a:lnSpc>
            </a:pPr>
            <a:endParaRPr lang="el-GR" sz="1300" smtClean="0"/>
          </a:p>
          <a:p>
            <a:pPr>
              <a:lnSpc>
                <a:spcPct val="120000"/>
              </a:lnSpc>
            </a:pPr>
            <a:r>
              <a:rPr lang="el-GR" sz="1300" smtClean="0"/>
              <a:t>Οι χημικές ουσίες που δίνουν το </a:t>
            </a:r>
            <a:r>
              <a:rPr lang="el-GR" sz="1300" b="1" smtClean="0"/>
              <a:t>έντονο χρώμα </a:t>
            </a:r>
            <a:r>
              <a:rPr lang="el-GR" sz="1300" smtClean="0"/>
              <a:t>στα τρόφιμα είναι συχνά αυτές που έχουν τα οφέλη στην υγεία.</a:t>
            </a:r>
          </a:p>
        </p:txBody>
      </p:sp>
      <p:pic>
        <p:nvPicPr>
          <p:cNvPr id="5" name="4 - Εικόνα" descr="Rainbow.jpg"/>
          <p:cNvPicPr>
            <a:picLocks noChangeAspect="1"/>
          </p:cNvPicPr>
          <p:nvPr/>
        </p:nvPicPr>
        <p:blipFill>
          <a:blip r:embed="rId2" cstate="print"/>
          <a:srcRect t="2648"/>
          <a:stretch>
            <a:fillRect/>
          </a:stretch>
        </p:blipFill>
        <p:spPr>
          <a:xfrm>
            <a:off x="2627784" y="4649390"/>
            <a:ext cx="3995520" cy="19457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 Τίτλος"/>
          <p:cNvSpPr>
            <a:spLocks noGrp="1"/>
          </p:cNvSpPr>
          <p:nvPr>
            <p:ph type="title"/>
          </p:nvPr>
        </p:nvSpPr>
        <p:spPr>
          <a:xfrm>
            <a:off x="457200" y="692150"/>
            <a:ext cx="8229600" cy="936625"/>
          </a:xfrm>
        </p:spPr>
        <p:txBody>
          <a:bodyPr/>
          <a:lstStyle/>
          <a:p>
            <a:r>
              <a:rPr lang="el-GR" sz="2200" smtClean="0"/>
              <a:t>Αντιοξειδωτικά συμπληρώματα διατροφής και Πρόληψη του Καρκίνου</a:t>
            </a:r>
          </a:p>
        </p:txBody>
      </p:sp>
      <p:sp>
        <p:nvSpPr>
          <p:cNvPr id="3" name="2 - Θέση περιεχομένου"/>
          <p:cNvSpPr>
            <a:spLocks noGrp="1"/>
          </p:cNvSpPr>
          <p:nvPr>
            <p:ph idx="1"/>
          </p:nvPr>
        </p:nvSpPr>
        <p:spPr>
          <a:xfrm>
            <a:off x="250825" y="1628775"/>
            <a:ext cx="8642350" cy="2663825"/>
          </a:xfrm>
        </p:spPr>
        <p:txBody>
          <a:bodyPr>
            <a:normAutofit fontScale="47500" lnSpcReduction="20000"/>
          </a:bodyPr>
          <a:lstStyle/>
          <a:p>
            <a:pPr marL="365760" indent="-256032" fontAlgn="auto">
              <a:lnSpc>
                <a:spcPct val="120000"/>
              </a:lnSpc>
              <a:spcAft>
                <a:spcPts val="0"/>
              </a:spcAft>
              <a:buClr>
                <a:schemeClr val="accent3"/>
              </a:buClr>
              <a:buFont typeface="Georgia"/>
              <a:buChar char="•"/>
              <a:defRPr/>
            </a:pPr>
            <a:r>
              <a:rPr lang="el-GR" dirty="0" smtClean="0"/>
              <a:t>Κάποια διαιτητικά αντιοξειδωτικά είναι επίσης διαθέσιμα ως </a:t>
            </a:r>
            <a:r>
              <a:rPr lang="el-GR" b="1" dirty="0" smtClean="0"/>
              <a:t>συμπληρώματα διατροφής</a:t>
            </a:r>
            <a:r>
              <a:rPr lang="en-US" dirty="0" smtClean="0"/>
              <a:t>.</a:t>
            </a:r>
            <a:r>
              <a:rPr lang="el-GR" dirty="0" smtClean="0"/>
              <a:t> </a:t>
            </a:r>
            <a:r>
              <a:rPr lang="en-GB" dirty="0" smtClean="0">
                <a:solidFill>
                  <a:schemeClr val="accent2">
                    <a:lumMod val="50000"/>
                  </a:schemeClr>
                </a:solidFill>
              </a:rPr>
              <a:t>Bouayed</a:t>
            </a:r>
            <a:r>
              <a:rPr lang="el-GR" dirty="0" smtClean="0">
                <a:solidFill>
                  <a:schemeClr val="accent2">
                    <a:lumMod val="50000"/>
                  </a:schemeClr>
                </a:solidFill>
              </a:rPr>
              <a:t> </a:t>
            </a:r>
            <a:r>
              <a:rPr lang="en-US" dirty="0" smtClean="0">
                <a:solidFill>
                  <a:schemeClr val="accent2">
                    <a:lumMod val="50000"/>
                  </a:schemeClr>
                </a:solidFill>
              </a:rPr>
              <a:t>et al</a:t>
            </a:r>
            <a:r>
              <a:rPr lang="el-GR" dirty="0" smtClean="0">
                <a:solidFill>
                  <a:schemeClr val="accent2">
                    <a:lumMod val="50000"/>
                  </a:schemeClr>
                </a:solidFill>
              </a:rPr>
              <a:t> 2010</a:t>
            </a:r>
            <a:endParaRPr lang="el-GR" dirty="0" smtClean="0"/>
          </a:p>
          <a:p>
            <a:pPr marL="365760" indent="-256032" fontAlgn="auto">
              <a:lnSpc>
                <a:spcPct val="120000"/>
              </a:lnSpc>
              <a:spcAft>
                <a:spcPts val="0"/>
              </a:spcAft>
              <a:buClr>
                <a:schemeClr val="accent3"/>
              </a:buClr>
              <a:buFont typeface="Georgia"/>
              <a:buChar char="•"/>
              <a:defRPr/>
            </a:pPr>
            <a:endParaRPr lang="el-GR" dirty="0" smtClean="0"/>
          </a:p>
          <a:p>
            <a:pPr marL="365760" indent="-256032" fontAlgn="auto">
              <a:lnSpc>
                <a:spcPct val="120000"/>
              </a:lnSpc>
              <a:spcAft>
                <a:spcPts val="0"/>
              </a:spcAft>
              <a:buClr>
                <a:schemeClr val="accent3"/>
              </a:buClr>
              <a:buFont typeface="Georgia"/>
              <a:buChar char="•"/>
              <a:defRPr/>
            </a:pPr>
            <a:r>
              <a:rPr lang="el-GR" dirty="0" smtClean="0"/>
              <a:t>Πολλές </a:t>
            </a:r>
            <a:r>
              <a:rPr lang="el-GR" b="1" dirty="0" smtClean="0"/>
              <a:t>μελέτες παρατήρησης </a:t>
            </a:r>
            <a:r>
              <a:rPr lang="el-GR" dirty="0" smtClean="0"/>
              <a:t>έχουν διεξαχθεί για να διερευνηθεί κατά πόσον η χρήση των αντιοξειδωτικών συμπληρωμάτων διατροφής σχετίζεται με μειωμένο κίνδυνο του καρκίνου στον άνθρωπο. Συνολικά, αυτές οι μελέτες έχουν αποφέρει </a:t>
            </a:r>
            <a:r>
              <a:rPr lang="el-GR" b="1" dirty="0" smtClean="0"/>
              <a:t>μικτά αποτελέσματα </a:t>
            </a:r>
            <a:r>
              <a:rPr lang="en-GB" sz="2200" dirty="0" smtClean="0">
                <a:solidFill>
                  <a:schemeClr val="accent2">
                    <a:lumMod val="50000"/>
                  </a:schemeClr>
                </a:solidFill>
              </a:rPr>
              <a:t>Patterson et al, 1997</a:t>
            </a:r>
            <a:endParaRPr lang="el-GR" sz="2200" dirty="0" smtClean="0">
              <a:solidFill>
                <a:schemeClr val="accent2">
                  <a:lumMod val="50000"/>
                </a:schemeClr>
              </a:solidFill>
            </a:endParaRPr>
          </a:p>
          <a:p>
            <a:pPr marL="365760" indent="-256032" fontAlgn="auto">
              <a:lnSpc>
                <a:spcPct val="120000"/>
              </a:lnSpc>
              <a:spcAft>
                <a:spcPts val="0"/>
              </a:spcAft>
              <a:buClr>
                <a:schemeClr val="accent3"/>
              </a:buClr>
              <a:buFont typeface="Georgia"/>
              <a:buChar char="•"/>
              <a:defRPr/>
            </a:pPr>
            <a:endParaRPr lang="el-GR" dirty="0" smtClean="0"/>
          </a:p>
          <a:p>
            <a:pPr marL="365760" indent="-256032" fontAlgn="auto">
              <a:lnSpc>
                <a:spcPct val="120000"/>
              </a:lnSpc>
              <a:spcAft>
                <a:spcPts val="0"/>
              </a:spcAft>
              <a:buClr>
                <a:schemeClr val="accent3"/>
              </a:buClr>
              <a:buFont typeface="Georgia"/>
              <a:buChar char="•"/>
              <a:defRPr/>
            </a:pPr>
            <a:r>
              <a:rPr lang="el-GR" dirty="0" smtClean="0"/>
              <a:t>Εννέα </a:t>
            </a:r>
            <a:r>
              <a:rPr lang="el-GR" b="1" dirty="0" smtClean="0"/>
              <a:t>τυχαιοποιημένες ελεγχόμενες κλινικές μελέτες</a:t>
            </a:r>
            <a:r>
              <a:rPr lang="el-GR" dirty="0" smtClean="0"/>
              <a:t>, οι οποίες θεωρούνται ότι παρέχουν ισχυρότερα και πιο αξιόπιστα αποδεικτικά στοιχεία, </a:t>
            </a:r>
            <a:r>
              <a:rPr lang="el-GR" b="1" dirty="0" smtClean="0"/>
              <a:t>δεν παρέχουν ενδείξεις </a:t>
            </a:r>
            <a:r>
              <a:rPr lang="el-GR" dirty="0" smtClean="0"/>
              <a:t>ότι τα αντιοξειδωτικά συμπληρώματα διατροφής είναι ωφέλιμα στην πρωτογενή πρόληψη του καρκίνου. </a:t>
            </a:r>
            <a:r>
              <a:rPr lang="en-US" dirty="0" smtClean="0"/>
              <a:t> </a:t>
            </a:r>
            <a:r>
              <a:rPr lang="en-GB" sz="2200" dirty="0" err="1" smtClean="0">
                <a:solidFill>
                  <a:schemeClr val="accent2">
                    <a:lumMod val="50000"/>
                  </a:schemeClr>
                </a:solidFill>
              </a:rPr>
              <a:t>Qiao</a:t>
            </a:r>
            <a:r>
              <a:rPr lang="en-GB" sz="2200" dirty="0" smtClean="0">
                <a:solidFill>
                  <a:schemeClr val="accent2">
                    <a:lumMod val="50000"/>
                  </a:schemeClr>
                </a:solidFill>
              </a:rPr>
              <a:t> et al, 2009, Wright et al, 2007 </a:t>
            </a:r>
            <a:r>
              <a:rPr lang="en-GB" sz="2200" dirty="0" err="1" smtClean="0">
                <a:solidFill>
                  <a:schemeClr val="accent2">
                    <a:lumMod val="50000"/>
                  </a:schemeClr>
                </a:solidFill>
              </a:rPr>
              <a:t>Neuhouser</a:t>
            </a:r>
            <a:r>
              <a:rPr lang="en-GB" sz="2200" dirty="0" smtClean="0">
                <a:solidFill>
                  <a:schemeClr val="accent2">
                    <a:lumMod val="50000"/>
                  </a:schemeClr>
                </a:solidFill>
              </a:rPr>
              <a:t> et al. 2009 </a:t>
            </a:r>
            <a:r>
              <a:rPr lang="en-GB" sz="2200" dirty="0" err="1" smtClean="0">
                <a:solidFill>
                  <a:schemeClr val="accent2">
                    <a:lumMod val="50000"/>
                  </a:schemeClr>
                </a:solidFill>
              </a:rPr>
              <a:t>Lonn</a:t>
            </a:r>
            <a:r>
              <a:rPr lang="en-GB" sz="2200" dirty="0" smtClean="0">
                <a:solidFill>
                  <a:schemeClr val="accent2">
                    <a:lumMod val="50000"/>
                  </a:schemeClr>
                </a:solidFill>
              </a:rPr>
              <a:t> et al, 2005 Klein EA et al. 2011 </a:t>
            </a:r>
            <a:r>
              <a:rPr lang="el-GR" sz="2200" dirty="0" smtClean="0">
                <a:solidFill>
                  <a:schemeClr val="accent2">
                    <a:lumMod val="50000"/>
                  </a:schemeClr>
                </a:solidFill>
              </a:rPr>
              <a:t>κ.α.</a:t>
            </a:r>
            <a:endParaRPr lang="en-GB" sz="2200" dirty="0" smtClean="0">
              <a:solidFill>
                <a:schemeClr val="accent2">
                  <a:lumMod val="50000"/>
                </a:schemeClr>
              </a:solidFill>
            </a:endParaRPr>
          </a:p>
          <a:p>
            <a:pPr marL="365760" indent="-256032" fontAlgn="auto">
              <a:lnSpc>
                <a:spcPct val="120000"/>
              </a:lnSpc>
              <a:spcAft>
                <a:spcPts val="0"/>
              </a:spcAft>
              <a:buClr>
                <a:schemeClr val="accent3"/>
              </a:buClr>
              <a:buFont typeface="Georgia"/>
              <a:buChar char="•"/>
              <a:defRPr/>
            </a:pPr>
            <a:endParaRPr lang="el-GR" dirty="0" smtClean="0">
              <a:solidFill>
                <a:schemeClr val="accent2">
                  <a:lumMod val="50000"/>
                </a:schemeClr>
              </a:solidFill>
            </a:endParaRPr>
          </a:p>
        </p:txBody>
      </p:sp>
      <p:pic>
        <p:nvPicPr>
          <p:cNvPr id="24579" name="3 - Εικόνα" descr="fresh-food-bottle-140722.jpg"/>
          <p:cNvPicPr>
            <a:picLocks noChangeAspect="1"/>
          </p:cNvPicPr>
          <p:nvPr/>
        </p:nvPicPr>
        <p:blipFill>
          <a:blip r:embed="rId2"/>
          <a:srcRect/>
          <a:stretch>
            <a:fillRect/>
          </a:stretch>
        </p:blipFill>
        <p:spPr bwMode="auto">
          <a:xfrm>
            <a:off x="5192713" y="4005263"/>
            <a:ext cx="3455987" cy="2303462"/>
          </a:xfrm>
          <a:prstGeom prst="rect">
            <a:avLst/>
          </a:prstGeom>
          <a:noFill/>
          <a:ln w="9525">
            <a:noFill/>
            <a:miter lim="800000"/>
            <a:headEnd/>
            <a:tailEnd/>
          </a:ln>
        </p:spPr>
      </p:pic>
      <p:sp>
        <p:nvSpPr>
          <p:cNvPr id="5" name="4 - Ορθογώνιο"/>
          <p:cNvSpPr/>
          <p:nvPr/>
        </p:nvSpPr>
        <p:spPr>
          <a:xfrm>
            <a:off x="468313" y="4076700"/>
            <a:ext cx="4751387" cy="1773238"/>
          </a:xfrm>
          <a:prstGeom prst="rect">
            <a:avLst/>
          </a:prstGeom>
        </p:spPr>
        <p:txBody>
          <a:bodyPr>
            <a:spAutoFit/>
          </a:bodyPr>
          <a:lstStyle/>
          <a:p>
            <a:pPr fontAlgn="auto">
              <a:lnSpc>
                <a:spcPct val="120000"/>
              </a:lnSpc>
              <a:spcBef>
                <a:spcPts val="0"/>
              </a:spcBef>
              <a:spcAft>
                <a:spcPts val="0"/>
              </a:spcAft>
              <a:buClr>
                <a:schemeClr val="accent2">
                  <a:lumMod val="50000"/>
                </a:schemeClr>
              </a:buClr>
              <a:buFont typeface="Arial" pitchFamily="34" charset="0"/>
              <a:buChar char="•"/>
              <a:defRPr/>
            </a:pPr>
            <a:r>
              <a:rPr lang="el-GR" sz="1300" b="0" dirty="0">
                <a:latin typeface="+mn-lt"/>
                <a:cs typeface="+mn-cs"/>
              </a:rPr>
              <a:t>     Μια </a:t>
            </a:r>
            <a:r>
              <a:rPr lang="el-GR" sz="1300" dirty="0">
                <a:latin typeface="+mn-lt"/>
                <a:cs typeface="+mn-cs"/>
              </a:rPr>
              <a:t>συστηματική ανασκόπηση</a:t>
            </a:r>
            <a:r>
              <a:rPr lang="el-GR" sz="1300" b="0" dirty="0">
                <a:latin typeface="+mn-lt"/>
                <a:cs typeface="+mn-cs"/>
              </a:rPr>
              <a:t> των διαθέσιμων στοιχείων σχετικά με τη χρήση των συμπληρωμάτων βιταμινών και μετάλλων για την πρόληψη χρόνιων ασθενειών, συμπεριλαμβανομένου του καρκίνου, η οποία διεξήχθη από τις Προληπτικές Υπηρεσίες </a:t>
            </a:r>
            <a:r>
              <a:rPr lang="en-US" sz="1300" b="0" dirty="0">
                <a:latin typeface="+mn-lt"/>
                <a:cs typeface="+mn-cs"/>
              </a:rPr>
              <a:t>Task Force (USPSTF) </a:t>
            </a:r>
            <a:r>
              <a:rPr lang="el-GR" sz="1300" b="0" dirty="0">
                <a:latin typeface="+mn-lt"/>
                <a:cs typeface="+mn-cs"/>
              </a:rPr>
              <a:t> των Ηνωμένων Πολιτειών </a:t>
            </a:r>
            <a:r>
              <a:rPr lang="el-GR" sz="1300" dirty="0">
                <a:latin typeface="+mn-lt"/>
                <a:cs typeface="+mn-cs"/>
              </a:rPr>
              <a:t>δεν βρήκε καμία σαφή ένδειξη οφέλους </a:t>
            </a:r>
            <a:r>
              <a:rPr lang="el-GR" sz="1300" b="0" dirty="0">
                <a:latin typeface="+mn-lt"/>
                <a:cs typeface="+mn-cs"/>
              </a:rPr>
              <a:t>στην πρόληψη του καρκίνου </a:t>
            </a:r>
            <a:r>
              <a:rPr lang="en-GB" sz="1050" b="0" dirty="0" err="1">
                <a:solidFill>
                  <a:schemeClr val="accent2">
                    <a:lumMod val="50000"/>
                  </a:schemeClr>
                </a:solidFill>
                <a:latin typeface="+mn-lt"/>
                <a:cs typeface="+mn-cs"/>
              </a:rPr>
              <a:t>Fortmann</a:t>
            </a:r>
            <a:r>
              <a:rPr lang="en-GB" sz="1050" b="0" dirty="0">
                <a:solidFill>
                  <a:schemeClr val="accent2">
                    <a:lumMod val="50000"/>
                  </a:schemeClr>
                </a:solidFill>
                <a:latin typeface="+mn-lt"/>
                <a:cs typeface="+mn-cs"/>
              </a:rPr>
              <a:t> et al, 2013</a:t>
            </a:r>
            <a:endParaRPr lang="el-GR" sz="1050" b="0" dirty="0">
              <a:solidFill>
                <a:schemeClr val="accent2">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 Τίτλος"/>
          <p:cNvSpPr>
            <a:spLocks noGrp="1"/>
          </p:cNvSpPr>
          <p:nvPr>
            <p:ph type="title"/>
          </p:nvPr>
        </p:nvSpPr>
        <p:spPr>
          <a:xfrm>
            <a:off x="457200" y="765175"/>
            <a:ext cx="8229600" cy="935038"/>
          </a:xfrm>
        </p:spPr>
        <p:txBody>
          <a:bodyPr/>
          <a:lstStyle/>
          <a:p>
            <a:r>
              <a:rPr lang="el-GR" sz="2400" smtClean="0"/>
              <a:t>Η διατροφή πλούσια σε φυτικές ίνες μπορεί να μειώσει τον κίνδυνο εμφάνισης καρκίνου του εντέρου</a:t>
            </a:r>
          </a:p>
        </p:txBody>
      </p:sp>
      <p:sp>
        <p:nvSpPr>
          <p:cNvPr id="3" name="2 - Θέση περιεχομένου"/>
          <p:cNvSpPr>
            <a:spLocks noGrp="1"/>
          </p:cNvSpPr>
          <p:nvPr>
            <p:ph sz="half" idx="1"/>
          </p:nvPr>
        </p:nvSpPr>
        <p:spPr>
          <a:xfrm>
            <a:off x="4859338" y="1700213"/>
            <a:ext cx="4176712" cy="4968875"/>
          </a:xfrm>
        </p:spPr>
        <p:txBody>
          <a:bodyPr>
            <a:normAutofit fontScale="85000" lnSpcReduction="10000"/>
          </a:bodyPr>
          <a:lstStyle/>
          <a:p>
            <a:r>
              <a:rPr lang="el-GR" sz="1300" smtClean="0"/>
              <a:t>Τα βακτήρια στο έντερο αλληλεπιδρούν με τις φυτικές ίνες για την παραγωγή πολλών </a:t>
            </a:r>
            <a:r>
              <a:rPr lang="el-GR" sz="1300" b="1" smtClean="0"/>
              <a:t>χημικών ουσιών</a:t>
            </a:r>
            <a:r>
              <a:rPr lang="el-GR" sz="1300" smtClean="0"/>
              <a:t>, συμπεριλαμβανομένου του </a:t>
            </a:r>
            <a:r>
              <a:rPr lang="el-GR" sz="1300" b="1" smtClean="0"/>
              <a:t>βουτυρικού,</a:t>
            </a:r>
            <a:r>
              <a:rPr lang="el-GR" sz="1300" smtClean="0">
                <a:solidFill>
                  <a:srgbClr val="72002C"/>
                </a:solidFill>
              </a:rPr>
              <a:t> </a:t>
            </a:r>
            <a:r>
              <a:rPr lang="el-GR" sz="1300" smtClean="0"/>
              <a:t>το οποίο αλλάζει τις συνθήκες στο έντερο, έτσι ώστε να μην αναπτυχθούν οι όγκοι. </a:t>
            </a:r>
          </a:p>
          <a:p>
            <a:endParaRPr lang="el-GR" sz="1300" smtClean="0"/>
          </a:p>
          <a:p>
            <a:r>
              <a:rPr lang="el-GR" sz="1300" smtClean="0"/>
              <a:t>Εργαστηριακά πειράματα έχουν δείξει ότι το βουτυρικό μπορεί επίσης να </a:t>
            </a:r>
            <a:r>
              <a:rPr lang="el-GR" sz="1300" b="1" smtClean="0"/>
              <a:t>σταματήσει την ανάπτυξη </a:t>
            </a:r>
            <a:r>
              <a:rPr lang="el-GR" sz="1300" smtClean="0"/>
              <a:t>και να προκαλέσει θάνατο των καρκινικών κυττάρων </a:t>
            </a:r>
            <a:r>
              <a:rPr lang="en-GB" sz="1000" smtClean="0">
                <a:solidFill>
                  <a:srgbClr val="72002C"/>
                </a:solidFill>
              </a:rPr>
              <a:t>Lipkin M</a:t>
            </a:r>
            <a:r>
              <a:rPr lang="el-GR" sz="1000" smtClean="0">
                <a:solidFill>
                  <a:srgbClr val="72002C"/>
                </a:solidFill>
              </a:rPr>
              <a:t> </a:t>
            </a:r>
            <a:r>
              <a:rPr lang="en-US" sz="1000" smtClean="0">
                <a:solidFill>
                  <a:srgbClr val="72002C"/>
                </a:solidFill>
              </a:rPr>
              <a:t>et al,1999</a:t>
            </a:r>
          </a:p>
          <a:p>
            <a:endParaRPr lang="en-US" sz="1500" smtClean="0">
              <a:solidFill>
                <a:srgbClr val="72002C"/>
              </a:solidFill>
            </a:endParaRPr>
          </a:p>
          <a:p>
            <a:r>
              <a:rPr lang="el-GR" sz="1300" smtClean="0"/>
              <a:t>Η φυτική ίνα αραιώνει το περιεχόμενο των κοπράνων, και αυξάνει τον όγκο τους και τη συχνότητα των κινήσεων του εντέρου, </a:t>
            </a:r>
            <a:r>
              <a:rPr lang="el-GR" sz="1300" b="1" smtClean="0"/>
              <a:t>μειώνοντας το χρόνο επαφής </a:t>
            </a:r>
            <a:r>
              <a:rPr lang="el-GR" sz="1300" smtClean="0"/>
              <a:t>μεταξύ του εντέρου και των χημικών ουσιών στα κόπρανα. </a:t>
            </a:r>
          </a:p>
          <a:p>
            <a:endParaRPr lang="el-GR" sz="1300" smtClean="0"/>
          </a:p>
          <a:p>
            <a:r>
              <a:rPr lang="el-GR" sz="1300" smtClean="0"/>
              <a:t>Έτσι μπορεί να μειωθεί η </a:t>
            </a:r>
            <a:r>
              <a:rPr lang="el-GR" sz="1300" b="1" smtClean="0"/>
              <a:t>ποσότητα των καρκινογόνων χημικών</a:t>
            </a:r>
            <a:r>
              <a:rPr lang="el-GR" sz="1300" smtClean="0"/>
              <a:t> ουσιών που απορροφώνται μέσω του βλεννογόνου του εντέρου.</a:t>
            </a:r>
            <a:r>
              <a:rPr lang="en-GB" sz="1300" smtClean="0"/>
              <a:t> </a:t>
            </a:r>
            <a:endParaRPr lang="el-GR" sz="1300" smtClean="0"/>
          </a:p>
          <a:p>
            <a:pPr algn="r">
              <a:buFont typeface="Georgia" pitchFamily="18" charset="0"/>
              <a:buNone/>
            </a:pPr>
            <a:r>
              <a:rPr lang="en-GB" sz="1000" smtClean="0">
                <a:solidFill>
                  <a:srgbClr val="72002C"/>
                </a:solidFill>
              </a:rPr>
              <a:t>Gonzalez, C.A., et al</a:t>
            </a:r>
            <a:r>
              <a:rPr lang="el-GR" sz="1000" smtClean="0">
                <a:solidFill>
                  <a:srgbClr val="72002C"/>
                </a:solidFill>
              </a:rPr>
              <a:t>, 2006/ </a:t>
            </a:r>
            <a:r>
              <a:rPr lang="en-GB" sz="1000" smtClean="0">
                <a:solidFill>
                  <a:srgbClr val="72002C"/>
                </a:solidFill>
              </a:rPr>
              <a:t>Miller, A.B., et al., </a:t>
            </a:r>
            <a:r>
              <a:rPr lang="el-GR" sz="1000" smtClean="0">
                <a:solidFill>
                  <a:srgbClr val="72002C"/>
                </a:solidFill>
              </a:rPr>
              <a:t>2004</a:t>
            </a:r>
            <a:endParaRPr lang="en-US" sz="1000" smtClean="0">
              <a:solidFill>
                <a:srgbClr val="72002C"/>
              </a:solidFill>
            </a:endParaRPr>
          </a:p>
          <a:p>
            <a:endParaRPr lang="el-GR" sz="1300" smtClean="0"/>
          </a:p>
          <a:p>
            <a:endParaRPr lang="el-GR" sz="1300" smtClean="0"/>
          </a:p>
        </p:txBody>
      </p:sp>
      <p:sp>
        <p:nvSpPr>
          <p:cNvPr id="6" name="5 - Θέση περιεχομένου"/>
          <p:cNvSpPr>
            <a:spLocks noGrp="1"/>
          </p:cNvSpPr>
          <p:nvPr>
            <p:ph sz="half" idx="2"/>
          </p:nvPr>
        </p:nvSpPr>
        <p:spPr>
          <a:xfrm>
            <a:off x="107950" y="1844675"/>
            <a:ext cx="4824413" cy="4741863"/>
          </a:xfrm>
        </p:spPr>
        <p:txBody>
          <a:bodyPr>
            <a:normAutofit fontScale="85000" lnSpcReduction="10000"/>
          </a:bodyPr>
          <a:lstStyle/>
          <a:p>
            <a:pPr marL="365760" indent="-256032" fontAlgn="auto">
              <a:lnSpc>
                <a:spcPct val="120000"/>
              </a:lnSpc>
              <a:spcAft>
                <a:spcPts val="0"/>
              </a:spcAft>
              <a:buClr>
                <a:schemeClr val="accent3"/>
              </a:buClr>
              <a:buFont typeface="Georgia"/>
              <a:buChar char="•"/>
              <a:defRPr/>
            </a:pPr>
            <a:r>
              <a:rPr lang="el-GR" dirty="0" smtClean="0"/>
              <a:t>Ο </a:t>
            </a:r>
            <a:r>
              <a:rPr lang="el-GR" b="1" dirty="0" smtClean="0"/>
              <a:t>καρκίνος του εντέρου </a:t>
            </a:r>
            <a:r>
              <a:rPr lang="el-GR" dirty="0" smtClean="0"/>
              <a:t>είναι λιγότερο συχνός σε άτομα που καταναλώνουν πολλές </a:t>
            </a:r>
            <a:r>
              <a:rPr lang="el-GR" b="1" dirty="0" smtClean="0"/>
              <a:t>φυτικές ίνες. </a:t>
            </a:r>
            <a:endParaRPr lang="en-US" b="1" dirty="0" smtClean="0"/>
          </a:p>
          <a:p>
            <a:pPr marL="365760" indent="-256032" fontAlgn="auto">
              <a:lnSpc>
                <a:spcPct val="120000"/>
              </a:lnSpc>
              <a:spcAft>
                <a:spcPts val="0"/>
              </a:spcAft>
              <a:buClr>
                <a:schemeClr val="accent3"/>
              </a:buClr>
              <a:buFont typeface="Georgia"/>
              <a:buChar char="•"/>
              <a:defRPr/>
            </a:pPr>
            <a:endParaRPr lang="el-GR" dirty="0" smtClean="0"/>
          </a:p>
          <a:p>
            <a:pPr marL="365760" indent="-256032" fontAlgn="auto">
              <a:lnSpc>
                <a:spcPct val="120000"/>
              </a:lnSpc>
              <a:spcAft>
                <a:spcPts val="0"/>
              </a:spcAft>
              <a:buClr>
                <a:schemeClr val="accent3"/>
              </a:buClr>
              <a:buFont typeface="Georgia"/>
              <a:buChar char="•"/>
              <a:defRPr/>
            </a:pPr>
            <a:r>
              <a:rPr lang="el-GR" dirty="0" smtClean="0"/>
              <a:t>Μια πρόσφατη μελέτη διαπίστωσε</a:t>
            </a:r>
            <a:r>
              <a:rPr lang="en-US" dirty="0" smtClean="0"/>
              <a:t> </a:t>
            </a:r>
            <a:r>
              <a:rPr lang="el-GR" dirty="0" smtClean="0"/>
              <a:t>ότι περισσότεροι από 1 στους 10 (12%) των καρκίνων του εντέρου συνδέονται με διατροφή </a:t>
            </a:r>
            <a:r>
              <a:rPr lang="el-GR" b="1" dirty="0" smtClean="0"/>
              <a:t>χαμηλή σε φυτικές ίνες</a:t>
            </a:r>
            <a:r>
              <a:rPr lang="el-GR" dirty="0" smtClean="0"/>
              <a:t>. </a:t>
            </a:r>
            <a:r>
              <a:rPr lang="en-GB" sz="1800" dirty="0" smtClean="0">
                <a:solidFill>
                  <a:schemeClr val="accent2">
                    <a:lumMod val="50000"/>
                  </a:schemeClr>
                </a:solidFill>
              </a:rPr>
              <a:t>Parkin, M., et al.,</a:t>
            </a:r>
            <a:r>
              <a:rPr lang="el-GR" sz="1800" dirty="0" smtClean="0">
                <a:solidFill>
                  <a:schemeClr val="accent2">
                    <a:lumMod val="50000"/>
                  </a:schemeClr>
                </a:solidFill>
              </a:rPr>
              <a:t>2011</a:t>
            </a:r>
            <a:endParaRPr lang="en-US" sz="1800" dirty="0" smtClean="0">
              <a:solidFill>
                <a:schemeClr val="accent2">
                  <a:lumMod val="50000"/>
                </a:schemeClr>
              </a:solidFill>
            </a:endParaRPr>
          </a:p>
          <a:p>
            <a:pPr marL="365760" indent="-256032" fontAlgn="auto">
              <a:lnSpc>
                <a:spcPct val="120000"/>
              </a:lnSpc>
              <a:spcAft>
                <a:spcPts val="0"/>
              </a:spcAft>
              <a:buClr>
                <a:schemeClr val="accent3"/>
              </a:buClr>
              <a:buFont typeface="Georgia"/>
              <a:buChar char="•"/>
              <a:defRPr/>
            </a:pPr>
            <a:endParaRPr lang="el-GR" dirty="0" smtClean="0"/>
          </a:p>
          <a:p>
            <a:pPr marL="365760" indent="-256032" fontAlgn="auto">
              <a:lnSpc>
                <a:spcPct val="120000"/>
              </a:lnSpc>
              <a:spcAft>
                <a:spcPts val="0"/>
              </a:spcAft>
              <a:buClr>
                <a:schemeClr val="accent3"/>
              </a:buClr>
              <a:buFont typeface="Georgia"/>
              <a:buChar char="•"/>
              <a:defRPr/>
            </a:pPr>
            <a:r>
              <a:rPr lang="el-GR" dirty="0" smtClean="0"/>
              <a:t>Υπάρχουν ισχυρές ενδείξεις ότι τα </a:t>
            </a:r>
            <a:r>
              <a:rPr lang="el-GR" b="1" dirty="0" smtClean="0"/>
              <a:t>υψηλά επίπεδα φυτικής ίνας </a:t>
            </a:r>
            <a:r>
              <a:rPr lang="el-GR" dirty="0" smtClean="0"/>
              <a:t>μειώνουν τον κίνδυνο καρκίνου του εντέρου   </a:t>
            </a:r>
            <a:r>
              <a:rPr lang="en-GB" sz="1800" dirty="0" smtClean="0">
                <a:solidFill>
                  <a:schemeClr val="accent2">
                    <a:lumMod val="50000"/>
                  </a:schemeClr>
                </a:solidFill>
              </a:rPr>
              <a:t>British Nutrition Foundation</a:t>
            </a:r>
            <a:r>
              <a:rPr lang="el-GR" sz="1800" dirty="0" smtClean="0">
                <a:solidFill>
                  <a:schemeClr val="accent2">
                    <a:lumMod val="50000"/>
                  </a:schemeClr>
                </a:solidFill>
              </a:rPr>
              <a:t>,2015 / </a:t>
            </a:r>
            <a:r>
              <a:rPr lang="en-GB" sz="1800" dirty="0" smtClean="0">
                <a:solidFill>
                  <a:schemeClr val="accent2">
                    <a:lumMod val="50000"/>
                  </a:schemeClr>
                </a:solidFill>
              </a:rPr>
              <a:t>Bingham, S.A., et al.,</a:t>
            </a:r>
            <a:r>
              <a:rPr lang="el-GR" sz="1800" dirty="0" smtClean="0">
                <a:solidFill>
                  <a:schemeClr val="accent2">
                    <a:lumMod val="50000"/>
                  </a:schemeClr>
                </a:solidFill>
              </a:rPr>
              <a:t>2003 </a:t>
            </a:r>
            <a:r>
              <a:rPr lang="en-US" sz="1800" dirty="0" smtClean="0">
                <a:solidFill>
                  <a:schemeClr val="accent2">
                    <a:lumMod val="50000"/>
                  </a:schemeClr>
                </a:solidFill>
              </a:rPr>
              <a:t>EPIC study/</a:t>
            </a:r>
            <a:r>
              <a:rPr lang="en-GB" sz="1800" dirty="0" smtClean="0">
                <a:solidFill>
                  <a:schemeClr val="accent2">
                    <a:lumMod val="50000"/>
                  </a:schemeClr>
                </a:solidFill>
              </a:rPr>
              <a:t> Boeing, H., et al., 2006 EPIC study</a:t>
            </a:r>
            <a:endParaRPr lang="en-US" dirty="0" smtClean="0">
              <a:solidFill>
                <a:schemeClr val="accent2">
                  <a:lumMod val="50000"/>
                </a:schemeClr>
              </a:solidFill>
            </a:endParaRPr>
          </a:p>
          <a:p>
            <a:pPr marL="365760" indent="-256032" fontAlgn="auto">
              <a:spcAft>
                <a:spcPts val="0"/>
              </a:spcAft>
              <a:buClr>
                <a:schemeClr val="accent3"/>
              </a:buClr>
              <a:buFont typeface="Georgia"/>
              <a:buChar char="•"/>
              <a:defRPr/>
            </a:pPr>
            <a:endParaRPr lang="el-GR" dirty="0"/>
          </a:p>
        </p:txBody>
      </p:sp>
      <p:pic>
        <p:nvPicPr>
          <p:cNvPr id="5" name="4 - Εικόνα" descr="colorectal-cancer.jpg"/>
          <p:cNvPicPr>
            <a:picLocks noChangeAspect="1"/>
          </p:cNvPicPr>
          <p:nvPr/>
        </p:nvPicPr>
        <p:blipFill>
          <a:blip r:embed="rId2" cstate="print"/>
          <a:stretch>
            <a:fillRect/>
          </a:stretch>
        </p:blipFill>
        <p:spPr>
          <a:xfrm>
            <a:off x="395536" y="4365104"/>
            <a:ext cx="4464496" cy="22322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64704"/>
            <a:ext cx="8229600" cy="1080120"/>
          </a:xfrm>
        </p:spPr>
        <p:txBody>
          <a:bodyPr>
            <a:normAutofit/>
            <a:scene3d>
              <a:camera prst="orthographicFront"/>
              <a:lightRig rig="threePt" dir="t"/>
            </a:scene3d>
            <a:sp3d extrusionH="57150">
              <a:bevelT w="38100" h="38100"/>
            </a:sp3d>
          </a:bodyPr>
          <a:lstStyle/>
          <a:p>
            <a:pPr fontAlgn="auto">
              <a:spcAft>
                <a:spcPts val="0"/>
              </a:spcAft>
              <a:defRPr/>
            </a:pPr>
            <a:r>
              <a:rPr lang="el-GR" dirty="0" smtClean="0"/>
              <a:t>Συστάσεις φυτικών ινών</a:t>
            </a:r>
            <a:endParaRPr lang="el-GR" dirty="0"/>
          </a:p>
        </p:txBody>
      </p:sp>
      <p:sp>
        <p:nvSpPr>
          <p:cNvPr id="3" name="2 - Θέση περιεχομένου"/>
          <p:cNvSpPr>
            <a:spLocks noGrp="1"/>
          </p:cNvSpPr>
          <p:nvPr>
            <p:ph idx="1"/>
          </p:nvPr>
        </p:nvSpPr>
        <p:spPr>
          <a:xfrm>
            <a:off x="457200" y="1844675"/>
            <a:ext cx="8229600" cy="4729163"/>
          </a:xfrm>
        </p:spPr>
        <p:txBody>
          <a:bodyPr>
            <a:normAutofit/>
          </a:bodyPr>
          <a:lstStyle/>
          <a:p>
            <a:pPr marL="365760" indent="-256032" fontAlgn="auto">
              <a:lnSpc>
                <a:spcPct val="120000"/>
              </a:lnSpc>
              <a:spcAft>
                <a:spcPts val="0"/>
              </a:spcAft>
              <a:buClr>
                <a:schemeClr val="accent3"/>
              </a:buClr>
              <a:buFont typeface="Arial" pitchFamily="34" charset="0"/>
              <a:buChar char="•"/>
              <a:defRPr/>
            </a:pPr>
            <a:r>
              <a:rPr lang="el-GR" sz="1400" dirty="0" smtClean="0"/>
              <a:t>Καταναλώστε φρούτα και λαχανικά που περιέχουν </a:t>
            </a:r>
            <a:r>
              <a:rPr lang="el-GR" sz="1400" b="1" dirty="0" smtClean="0"/>
              <a:t>πολλές φυτικές ίνες</a:t>
            </a:r>
            <a:r>
              <a:rPr lang="el-GR" sz="1400" dirty="0" smtClean="0"/>
              <a:t>, όπως ο αρακάς, τα φασόλια, τα κρεμμύδια και το σέλινο.</a:t>
            </a:r>
          </a:p>
          <a:p>
            <a:pPr marL="365760" indent="-256032" fontAlgn="auto">
              <a:lnSpc>
                <a:spcPct val="120000"/>
              </a:lnSpc>
              <a:spcAft>
                <a:spcPts val="0"/>
              </a:spcAft>
              <a:buClr>
                <a:schemeClr val="accent3"/>
              </a:buClr>
              <a:buFont typeface="Arial" pitchFamily="34" charset="0"/>
              <a:buChar char="•"/>
              <a:defRPr/>
            </a:pPr>
            <a:endParaRPr lang="el-GR" sz="1400" dirty="0" smtClean="0"/>
          </a:p>
          <a:p>
            <a:pPr marL="365760" indent="-256032" fontAlgn="auto">
              <a:lnSpc>
                <a:spcPct val="120000"/>
              </a:lnSpc>
              <a:spcAft>
                <a:spcPts val="0"/>
              </a:spcAft>
              <a:buClr>
                <a:schemeClr val="accent3"/>
              </a:buClr>
              <a:buFont typeface="Arial" pitchFamily="34" charset="0"/>
              <a:buChar char="•"/>
              <a:defRPr/>
            </a:pPr>
            <a:r>
              <a:rPr lang="el-GR" sz="1400" dirty="0" smtClean="0"/>
              <a:t>Οι φυτικές ίνες στα δημητριακά και τα </a:t>
            </a:r>
            <a:r>
              <a:rPr lang="el-GR" sz="1400" b="1" dirty="0" smtClean="0"/>
              <a:t>δημητριακά ολικής αλέσεως </a:t>
            </a:r>
            <a:r>
              <a:rPr lang="el-GR" sz="1400" dirty="0" smtClean="0"/>
              <a:t>φαίνεται να έχουν την </a:t>
            </a:r>
            <a:r>
              <a:rPr lang="el-GR" sz="1400" b="1" dirty="0" smtClean="0"/>
              <a:t>πιο μεγάλη επίδραση </a:t>
            </a:r>
            <a:r>
              <a:rPr lang="el-GR" sz="1400" dirty="0" smtClean="0"/>
              <a:t>στη μείωση του κινδύνου εμφάνισης καρκίνου του εντέρου. </a:t>
            </a:r>
          </a:p>
          <a:p>
            <a:pPr marL="365760" indent="-256032" algn="r" fontAlgn="auto">
              <a:lnSpc>
                <a:spcPct val="120000"/>
              </a:lnSpc>
              <a:spcAft>
                <a:spcPts val="0"/>
              </a:spcAft>
              <a:buClr>
                <a:schemeClr val="accent3"/>
              </a:buClr>
              <a:buFont typeface="Georgia"/>
              <a:buNone/>
              <a:defRPr/>
            </a:pPr>
            <a:r>
              <a:rPr lang="en-GB" sz="1050" dirty="0" smtClean="0">
                <a:solidFill>
                  <a:schemeClr val="accent2">
                    <a:lumMod val="50000"/>
                  </a:schemeClr>
                </a:solidFill>
              </a:rPr>
              <a:t>Boeing, H., et al., 2006 EPIC study </a:t>
            </a:r>
            <a:endParaRPr lang="el-GR" sz="1050" dirty="0" smtClean="0">
              <a:solidFill>
                <a:schemeClr val="accent2">
                  <a:lumMod val="50000"/>
                </a:schemeClr>
              </a:solidFill>
            </a:endParaRPr>
          </a:p>
          <a:p>
            <a:pPr marL="365760" indent="-256032" fontAlgn="auto">
              <a:lnSpc>
                <a:spcPct val="120000"/>
              </a:lnSpc>
              <a:spcAft>
                <a:spcPts val="0"/>
              </a:spcAft>
              <a:buClr>
                <a:schemeClr val="accent3"/>
              </a:buClr>
              <a:buFont typeface="Arial" pitchFamily="34" charset="0"/>
              <a:buChar char="•"/>
              <a:defRPr/>
            </a:pPr>
            <a:endParaRPr lang="el-GR" sz="1400" dirty="0" smtClean="0">
              <a:solidFill>
                <a:schemeClr val="accent2">
                  <a:lumMod val="50000"/>
                </a:schemeClr>
              </a:solidFill>
            </a:endParaRPr>
          </a:p>
          <a:p>
            <a:pPr marL="365760" indent="-256032" fontAlgn="auto">
              <a:lnSpc>
                <a:spcPct val="120000"/>
              </a:lnSpc>
              <a:spcAft>
                <a:spcPts val="0"/>
              </a:spcAft>
              <a:buClr>
                <a:schemeClr val="accent3"/>
              </a:buClr>
              <a:buFont typeface="Arial" pitchFamily="34" charset="0"/>
              <a:buChar char="•"/>
              <a:defRPr/>
            </a:pPr>
            <a:r>
              <a:rPr lang="el-GR" sz="1400" dirty="0" smtClean="0"/>
              <a:t>Επιλέξτε </a:t>
            </a:r>
            <a:r>
              <a:rPr lang="el-GR" sz="1400" b="1" dirty="0" smtClean="0"/>
              <a:t>αμυλούχα προϊόντα </a:t>
            </a:r>
            <a:r>
              <a:rPr lang="el-GR" sz="1400" dirty="0" smtClean="0"/>
              <a:t>ολικής άλεσης, όπως ψωμί, ζυμαρικά και δημητριακά ολικής αλέσεως. </a:t>
            </a:r>
          </a:p>
          <a:p>
            <a:pPr marL="365760" indent="-256032" fontAlgn="auto">
              <a:lnSpc>
                <a:spcPct val="120000"/>
              </a:lnSpc>
              <a:spcAft>
                <a:spcPts val="0"/>
              </a:spcAft>
              <a:buClr>
                <a:schemeClr val="accent3"/>
              </a:buClr>
              <a:buFont typeface="Arial" pitchFamily="34" charset="0"/>
              <a:buChar char="•"/>
              <a:defRPr/>
            </a:pPr>
            <a:endParaRPr lang="el-GR" sz="1400" dirty="0" smtClean="0"/>
          </a:p>
          <a:p>
            <a:pPr marL="365760" indent="-256032" fontAlgn="auto">
              <a:lnSpc>
                <a:spcPct val="120000"/>
              </a:lnSpc>
              <a:spcAft>
                <a:spcPts val="0"/>
              </a:spcAft>
              <a:buClr>
                <a:schemeClr val="accent3"/>
              </a:buClr>
              <a:buFont typeface="Arial" pitchFamily="34" charset="0"/>
              <a:buChar char="•"/>
              <a:defRPr/>
            </a:pPr>
            <a:r>
              <a:rPr lang="el-GR" sz="1400" dirty="0" smtClean="0"/>
              <a:t>Επιλέξτε </a:t>
            </a:r>
            <a:r>
              <a:rPr lang="el-GR" sz="1400" b="1" dirty="0" smtClean="0"/>
              <a:t>μαύρο ρύζι και όσπρια </a:t>
            </a:r>
            <a:r>
              <a:rPr lang="el-GR" sz="1400" dirty="0" smtClean="0"/>
              <a:t>περισσότερο.</a:t>
            </a:r>
          </a:p>
          <a:p>
            <a:pPr marL="365760" indent="-256032" fontAlgn="auto">
              <a:lnSpc>
                <a:spcPct val="120000"/>
              </a:lnSpc>
              <a:spcAft>
                <a:spcPts val="0"/>
              </a:spcAft>
              <a:buClr>
                <a:schemeClr val="accent3"/>
              </a:buClr>
              <a:buFont typeface="Georgia"/>
              <a:buChar char="•"/>
              <a:defRPr/>
            </a:pPr>
            <a:endParaRPr lang="el-GR" sz="1400" dirty="0" smtClean="0">
              <a:solidFill>
                <a:schemeClr val="accent2">
                  <a:lumMod val="50000"/>
                </a:schemeClr>
              </a:solidFill>
            </a:endParaRPr>
          </a:p>
          <a:p>
            <a:pPr marL="365760" indent="-256032" fontAlgn="auto">
              <a:lnSpc>
                <a:spcPct val="120000"/>
              </a:lnSpc>
              <a:spcAft>
                <a:spcPts val="0"/>
              </a:spcAft>
              <a:buClr>
                <a:schemeClr val="accent3"/>
              </a:buClr>
              <a:buFont typeface="Georgia"/>
              <a:buChar char="•"/>
              <a:defRPr/>
            </a:pPr>
            <a:endParaRPr lang="el-GR" sz="1600" dirty="0" smtClean="0"/>
          </a:p>
        </p:txBody>
      </p:sp>
      <p:pic>
        <p:nvPicPr>
          <p:cNvPr id="5" name="4 - Εικόνα" descr="1024px-Bread_and_grains.jpg"/>
          <p:cNvPicPr>
            <a:picLocks noChangeAspect="1"/>
          </p:cNvPicPr>
          <p:nvPr/>
        </p:nvPicPr>
        <p:blipFill>
          <a:blip r:embed="rId2" cstate="print"/>
          <a:stretch>
            <a:fillRect/>
          </a:stretch>
        </p:blipFill>
        <p:spPr>
          <a:xfrm>
            <a:off x="4788024" y="4221088"/>
            <a:ext cx="3744416" cy="2497498"/>
          </a:xfrm>
          <a:prstGeom prst="rect">
            <a:avLst/>
          </a:prstGeom>
          <a:ln>
            <a:noFill/>
          </a:ln>
          <a:effectLst>
            <a:softEdge rad="112500"/>
          </a:effectLst>
        </p:spPr>
      </p:pic>
      <p:sp>
        <p:nvSpPr>
          <p:cNvPr id="26628" name="5 - Ορθογώνιο"/>
          <p:cNvSpPr>
            <a:spLocks noChangeArrowheads="1"/>
          </p:cNvSpPr>
          <p:nvPr/>
        </p:nvSpPr>
        <p:spPr bwMode="auto">
          <a:xfrm>
            <a:off x="250825" y="4221163"/>
            <a:ext cx="5616575" cy="534987"/>
          </a:xfrm>
          <a:prstGeom prst="rect">
            <a:avLst/>
          </a:prstGeom>
          <a:noFill/>
          <a:ln w="9525">
            <a:noFill/>
            <a:miter lim="800000"/>
            <a:headEnd/>
            <a:tailEnd/>
          </a:ln>
        </p:spPr>
        <p:txBody>
          <a:bodyPr>
            <a:spAutoFit/>
          </a:bodyPr>
          <a:lstStyle/>
          <a:p>
            <a:pPr>
              <a:lnSpc>
                <a:spcPct val="120000"/>
              </a:lnSpc>
            </a:pPr>
            <a:endParaRPr lang="el-GR" sz="1200" b="0">
              <a:latin typeface="Georgia" pitchFamily="18" charset="0"/>
            </a:endParaRPr>
          </a:p>
          <a:p>
            <a:pPr>
              <a:lnSpc>
                <a:spcPct val="120000"/>
              </a:lnSpc>
            </a:pPr>
            <a:endParaRPr lang="el-GR" sz="1200" b="0">
              <a:latin typeface="Georg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792088"/>
          </a:xfrm>
        </p:spPr>
        <p:txBody>
          <a:bodyPr>
            <a:normAutofit/>
            <a:scene3d>
              <a:camera prst="orthographicFront"/>
              <a:lightRig rig="threePt" dir="t"/>
            </a:scene3d>
            <a:sp3d extrusionH="57150">
              <a:bevelT w="38100" h="38100"/>
            </a:sp3d>
          </a:bodyPr>
          <a:lstStyle/>
          <a:p>
            <a:pPr fontAlgn="auto">
              <a:spcAft>
                <a:spcPts val="0"/>
              </a:spcAft>
              <a:defRPr/>
            </a:pPr>
            <a:r>
              <a:rPr lang="el-GR" sz="1800" dirty="0" smtClean="0"/>
              <a:t>Η κατανάλωση μεγάλων ποσοτήτων κόκκινου ή επεξεργασμένου κρέατος μπορεί να αυξήσει τον κίνδυνο εμφάνισης καρκίνου</a:t>
            </a:r>
            <a:endParaRPr lang="el-GR" sz="1800" dirty="0"/>
          </a:p>
        </p:txBody>
      </p:sp>
      <p:sp>
        <p:nvSpPr>
          <p:cNvPr id="3" name="2 - Θέση περιεχομένου"/>
          <p:cNvSpPr>
            <a:spLocks noGrp="1"/>
          </p:cNvSpPr>
          <p:nvPr>
            <p:ph idx="1"/>
          </p:nvPr>
        </p:nvSpPr>
        <p:spPr>
          <a:xfrm>
            <a:off x="250825" y="1557338"/>
            <a:ext cx="8713788" cy="2447925"/>
          </a:xfrm>
        </p:spPr>
        <p:txBody>
          <a:bodyPr>
            <a:noAutofit/>
          </a:bodyPr>
          <a:lstStyle/>
          <a:p>
            <a:pPr>
              <a:buFont typeface="Georgia" pitchFamily="18" charset="0"/>
              <a:buNone/>
            </a:pPr>
            <a:r>
              <a:rPr lang="el-GR" sz="1200" smtClean="0"/>
              <a:t>Η έρευνα δείχνει ότι:</a:t>
            </a:r>
          </a:p>
          <a:p>
            <a:pPr>
              <a:buFont typeface="Arial" charset="0"/>
              <a:buChar char="•"/>
            </a:pPr>
            <a:r>
              <a:rPr lang="el-GR" sz="1200" smtClean="0"/>
              <a:t>Η κατανάλωση μεγάλης ποσότητας κόκκινου και επεξεργασμένου κρέατος μπορεί να αυξήσει τον κίνδυνο καρκίνου του </a:t>
            </a:r>
            <a:r>
              <a:rPr lang="el-GR" sz="1200" b="1" smtClean="0"/>
              <a:t>εντέρου</a:t>
            </a:r>
            <a:r>
              <a:rPr lang="el-GR" sz="1200" smtClean="0"/>
              <a:t>, και πιθανώς του </a:t>
            </a:r>
            <a:r>
              <a:rPr lang="el-GR" sz="1200" b="1" smtClean="0"/>
              <a:t>στομάχου </a:t>
            </a:r>
            <a:r>
              <a:rPr lang="el-GR" sz="1200" smtClean="0"/>
              <a:t>και του</a:t>
            </a:r>
            <a:r>
              <a:rPr lang="en-US" sz="1200" smtClean="0"/>
              <a:t> </a:t>
            </a:r>
            <a:r>
              <a:rPr lang="el-GR" sz="1200" b="1" smtClean="0"/>
              <a:t>παγκρέατος</a:t>
            </a:r>
            <a:r>
              <a:rPr lang="el-GR" sz="1200" smtClean="0">
                <a:solidFill>
                  <a:srgbClr val="72002C"/>
                </a:solidFill>
              </a:rPr>
              <a:t>.</a:t>
            </a:r>
            <a:r>
              <a:rPr lang="en-GB" sz="1200" smtClean="0">
                <a:solidFill>
                  <a:srgbClr val="72002C"/>
                </a:solidFill>
              </a:rPr>
              <a:t> </a:t>
            </a:r>
            <a:r>
              <a:rPr lang="en-GB" sz="1000" smtClean="0">
                <a:solidFill>
                  <a:srgbClr val="72002C"/>
                </a:solidFill>
              </a:rPr>
              <a:t>Larsson SC</a:t>
            </a:r>
            <a:r>
              <a:rPr lang="el-GR" sz="1000" smtClean="0">
                <a:solidFill>
                  <a:srgbClr val="72002C"/>
                </a:solidFill>
              </a:rPr>
              <a:t> </a:t>
            </a:r>
            <a:r>
              <a:rPr lang="en-US" sz="1000" smtClean="0">
                <a:solidFill>
                  <a:srgbClr val="72002C"/>
                </a:solidFill>
              </a:rPr>
              <a:t>and</a:t>
            </a:r>
            <a:r>
              <a:rPr lang="en-GB" sz="1000" smtClean="0">
                <a:solidFill>
                  <a:srgbClr val="72002C"/>
                </a:solidFill>
              </a:rPr>
              <a:t> Wolk A. </a:t>
            </a:r>
            <a:r>
              <a:rPr lang="el-GR" sz="1000" smtClean="0">
                <a:solidFill>
                  <a:srgbClr val="72002C"/>
                </a:solidFill>
              </a:rPr>
              <a:t>,</a:t>
            </a:r>
            <a:r>
              <a:rPr lang="en-US" sz="1000" smtClean="0">
                <a:solidFill>
                  <a:srgbClr val="72002C"/>
                </a:solidFill>
              </a:rPr>
              <a:t>2012/ </a:t>
            </a:r>
            <a:r>
              <a:rPr lang="en-GB" sz="1000" smtClean="0">
                <a:solidFill>
                  <a:srgbClr val="72002C"/>
                </a:solidFill>
              </a:rPr>
              <a:t>Gonzalez, C.A., et al.,2006 EPIC study</a:t>
            </a:r>
            <a:endParaRPr lang="el-GR" sz="1000" smtClean="0">
              <a:solidFill>
                <a:srgbClr val="72002C"/>
              </a:solidFill>
            </a:endParaRPr>
          </a:p>
          <a:p>
            <a:pPr>
              <a:buFont typeface="Arial" charset="0"/>
              <a:buChar char="•"/>
            </a:pPr>
            <a:endParaRPr lang="el-GR" sz="1200" smtClean="0"/>
          </a:p>
          <a:p>
            <a:pPr>
              <a:buFont typeface="Arial" charset="0"/>
              <a:buChar char="•"/>
            </a:pPr>
            <a:r>
              <a:rPr lang="el-GR" sz="1200" smtClean="0"/>
              <a:t>Τ</a:t>
            </a:r>
            <a:r>
              <a:rPr lang="en-US" sz="1200" smtClean="0"/>
              <a:t>o</a:t>
            </a:r>
            <a:r>
              <a:rPr lang="el-GR" sz="1200" smtClean="0"/>
              <a:t> επεξεργασμένο κρέας είναι πιο στενά συνδεδεμένο με τον κίνδυνο ανάπτυξης  καρκίνου απ΄ότι το κόκκινο κρέας.</a:t>
            </a:r>
            <a:r>
              <a:rPr lang="en-GB" sz="1200" smtClean="0"/>
              <a:t>  </a:t>
            </a:r>
            <a:r>
              <a:rPr lang="en-GB" sz="800" smtClean="0">
                <a:solidFill>
                  <a:srgbClr val="72002C"/>
                </a:solidFill>
              </a:rPr>
              <a:t>Chan DS et al</a:t>
            </a:r>
            <a:r>
              <a:rPr lang="el-GR" sz="800" smtClean="0">
                <a:solidFill>
                  <a:srgbClr val="72002C"/>
                </a:solidFill>
              </a:rPr>
              <a:t>, 2011</a:t>
            </a:r>
            <a:endParaRPr lang="el-GR" sz="1000" smtClean="0">
              <a:solidFill>
                <a:srgbClr val="72002C"/>
              </a:solidFill>
            </a:endParaRPr>
          </a:p>
          <a:p>
            <a:pPr>
              <a:buFont typeface="Arial" charset="0"/>
              <a:buChar char="•"/>
            </a:pPr>
            <a:endParaRPr lang="el-GR" sz="1000" smtClean="0">
              <a:solidFill>
                <a:srgbClr val="72002C"/>
              </a:solidFill>
            </a:endParaRPr>
          </a:p>
          <a:p>
            <a:pPr>
              <a:buFont typeface="Arial" charset="0"/>
              <a:buChar char="•"/>
            </a:pPr>
            <a:r>
              <a:rPr lang="el-GR" sz="1200" smtClean="0"/>
              <a:t>Περίπου το ¼ των περιπτώσεων </a:t>
            </a:r>
            <a:r>
              <a:rPr lang="el-GR" sz="1200" b="1" smtClean="0"/>
              <a:t>καρκίνου του εντέρου </a:t>
            </a:r>
            <a:r>
              <a:rPr lang="el-GR" sz="1200" smtClean="0"/>
              <a:t>στους άνδρες, και περίπου το 1/6 στις γυναίκες, συνδέονται με την κατανάλωση κόκκινου ή επεξεργασμένου κρέατος</a:t>
            </a:r>
            <a:r>
              <a:rPr lang="el-GR" sz="1200" b="1" smtClean="0"/>
              <a:t>, </a:t>
            </a:r>
            <a:r>
              <a:rPr lang="el-GR" sz="1200" smtClean="0"/>
              <a:t> ενώ το 40-50% έχουν υψηλότερο κίνδυνο για καρκίνο του </a:t>
            </a:r>
            <a:r>
              <a:rPr lang="el-GR" sz="1200" b="1" smtClean="0"/>
              <a:t>παγκρέατος.</a:t>
            </a:r>
            <a:r>
              <a:rPr lang="en-GB" sz="1200" smtClean="0"/>
              <a:t> </a:t>
            </a:r>
            <a:r>
              <a:rPr lang="en-GB" sz="1000" smtClean="0">
                <a:solidFill>
                  <a:srgbClr val="72002C"/>
                </a:solidFill>
              </a:rPr>
              <a:t>Parkin DM</a:t>
            </a:r>
            <a:r>
              <a:rPr lang="el-GR" sz="1000" smtClean="0">
                <a:solidFill>
                  <a:srgbClr val="72002C"/>
                </a:solidFill>
              </a:rPr>
              <a:t>, 2</a:t>
            </a:r>
            <a:r>
              <a:rPr lang="en-GB" sz="1000" smtClean="0">
                <a:solidFill>
                  <a:srgbClr val="72002C"/>
                </a:solidFill>
              </a:rPr>
              <a:t>011e</a:t>
            </a:r>
            <a:endParaRPr lang="el-GR" sz="1000" smtClean="0">
              <a:solidFill>
                <a:srgbClr val="72002C"/>
              </a:solidFill>
            </a:endParaRPr>
          </a:p>
          <a:p>
            <a:endParaRPr lang="el-GR" sz="1200" smtClean="0"/>
          </a:p>
          <a:p>
            <a:r>
              <a:rPr lang="el-GR" sz="1200" smtClean="0"/>
              <a:t>Ο κίνδυνος </a:t>
            </a:r>
            <a:r>
              <a:rPr lang="el-GR" sz="1200" b="1" smtClean="0"/>
              <a:t>καρκίνου του  εντέρου </a:t>
            </a:r>
            <a:r>
              <a:rPr lang="el-GR" sz="1200" smtClean="0"/>
              <a:t>αυξάνεται περισσότερο από ¼ (28%) για κάθε 120g κόκκινου κρέατος που καταναλώνονται ανά ημέρα, και σχεδόν το 1/10 (9%) για κάθε 30 γραμμάρια επεξεργασμένου κρέατος που καταναλώνονται ανά ημέρα.</a:t>
            </a:r>
            <a:r>
              <a:rPr lang="el-GR" sz="1400" smtClean="0"/>
              <a:t> </a:t>
            </a:r>
            <a:r>
              <a:rPr lang="en-GB" sz="1000" smtClean="0">
                <a:solidFill>
                  <a:srgbClr val="72002C"/>
                </a:solidFill>
              </a:rPr>
              <a:t>Norat, T., et al, 2002</a:t>
            </a:r>
            <a:endParaRPr lang="el-GR" sz="1000" smtClean="0">
              <a:solidFill>
                <a:srgbClr val="72002C"/>
              </a:solidFill>
            </a:endParaRPr>
          </a:p>
          <a:p>
            <a:endParaRPr lang="el-GR" sz="1000" smtClean="0">
              <a:solidFill>
                <a:srgbClr val="72002C"/>
              </a:solidFill>
            </a:endParaRPr>
          </a:p>
          <a:p>
            <a:pPr>
              <a:lnSpc>
                <a:spcPct val="120000"/>
              </a:lnSpc>
            </a:pPr>
            <a:endParaRPr lang="el-GR" sz="1600" smtClean="0"/>
          </a:p>
          <a:p>
            <a:pPr>
              <a:lnSpc>
                <a:spcPct val="120000"/>
              </a:lnSpc>
            </a:pPr>
            <a:endParaRPr lang="el-GR" sz="1600" smtClean="0"/>
          </a:p>
          <a:p>
            <a:pPr>
              <a:lnSpc>
                <a:spcPct val="120000"/>
              </a:lnSpc>
            </a:pPr>
            <a:endParaRPr lang="el-GR" sz="1600" smtClean="0"/>
          </a:p>
        </p:txBody>
      </p:sp>
      <p:pic>
        <p:nvPicPr>
          <p:cNvPr id="4" name="Picture 3"/>
          <p:cNvPicPr>
            <a:picLocks noChangeAspect="1"/>
          </p:cNvPicPr>
          <p:nvPr/>
        </p:nvPicPr>
        <p:blipFill>
          <a:blip r:embed="rId2" cstate="print">
            <a:extLst/>
          </a:blip>
          <a:stretch>
            <a:fillRect/>
          </a:stretch>
        </p:blipFill>
        <p:spPr>
          <a:xfrm>
            <a:off x="5076664" y="4221088"/>
            <a:ext cx="3720610" cy="2473449"/>
          </a:xfrm>
          <a:prstGeom prst="rect">
            <a:avLst/>
          </a:prstGeom>
          <a:ln>
            <a:noFill/>
          </a:ln>
          <a:effectLst>
            <a:softEdge rad="112500"/>
          </a:effectLst>
        </p:spPr>
      </p:pic>
      <p:sp>
        <p:nvSpPr>
          <p:cNvPr id="5" name="Rectangle 4"/>
          <p:cNvSpPr/>
          <p:nvPr/>
        </p:nvSpPr>
        <p:spPr>
          <a:xfrm>
            <a:off x="468313" y="4221163"/>
            <a:ext cx="4391025" cy="2465387"/>
          </a:xfrm>
          <a:prstGeom prst="rect">
            <a:avLst/>
          </a:prstGeom>
        </p:spPr>
        <p:txBody>
          <a:bodyPr>
            <a:spAutoFit/>
          </a:bodyPr>
          <a:lstStyle/>
          <a:p>
            <a:pPr marL="285750" indent="-285750">
              <a:buFont typeface="Arial" charset="0"/>
              <a:buChar char="•"/>
            </a:pPr>
            <a:endParaRPr lang="el-GR" sz="1400" b="0">
              <a:latin typeface="Georgia" pitchFamily="18" charset="0"/>
            </a:endParaRPr>
          </a:p>
          <a:p>
            <a:pPr marL="285750" indent="-285750">
              <a:buFont typeface="Arial" charset="0"/>
              <a:buChar char="•"/>
            </a:pPr>
            <a:endParaRPr lang="el-GR" sz="1400" b="0">
              <a:latin typeface="Georgia" pitchFamily="18" charset="0"/>
            </a:endParaRPr>
          </a:p>
          <a:p>
            <a:pPr marL="285750" indent="-285750">
              <a:buFont typeface="Arial" charset="0"/>
              <a:buChar char="•"/>
            </a:pPr>
            <a:r>
              <a:rPr lang="el-GR" sz="1200" b="0">
                <a:latin typeface="Georgia" pitchFamily="18" charset="0"/>
              </a:rPr>
              <a:t>    Στην μελέτη EPIC διαπιστώθηκε ότι η κατανάλωση μεγάλης ποσότητας κρέατος, και ιδιαίτερα κόκκινου και επεξεργασμένου κρέατος θα μπορούσε να αυξήσει τον κίνδυνο εμφάνισης  </a:t>
            </a:r>
            <a:r>
              <a:rPr lang="el-GR" sz="1200">
                <a:latin typeface="Georgia" pitchFamily="18" charset="0"/>
              </a:rPr>
              <a:t>καρκίνου του στομάχου</a:t>
            </a:r>
          </a:p>
          <a:p>
            <a:pPr marL="285750" indent="-285750"/>
            <a:r>
              <a:rPr lang="el-GR" sz="1200">
                <a:latin typeface="Georgia" pitchFamily="18" charset="0"/>
              </a:rPr>
              <a:t> </a:t>
            </a:r>
            <a:r>
              <a:rPr lang="el-GR" sz="1200" b="0">
                <a:latin typeface="Georgia" pitchFamily="18" charset="0"/>
              </a:rPr>
              <a:t>– η κατανάλωση &gt; 100 γρ κρέατος /ημέρα τριπλασιάζει τον κίνδυνο εμφάνισης καρκίνου του στομάχου.</a:t>
            </a:r>
            <a:r>
              <a:rPr lang="en-GB" sz="1200" b="0">
                <a:latin typeface="Georgia" pitchFamily="18" charset="0"/>
              </a:rPr>
              <a:t> </a:t>
            </a:r>
            <a:endParaRPr lang="el-GR" sz="1200" b="0">
              <a:latin typeface="Georgia" pitchFamily="18" charset="0"/>
            </a:endParaRPr>
          </a:p>
          <a:p>
            <a:pPr marL="285750" indent="-285750" algn="r"/>
            <a:r>
              <a:rPr lang="en-GB" sz="1000" b="0">
                <a:solidFill>
                  <a:srgbClr val="72002C"/>
                </a:solidFill>
                <a:latin typeface="Georgia" pitchFamily="18" charset="0"/>
              </a:rPr>
              <a:t>Song P et al</a:t>
            </a:r>
            <a:r>
              <a:rPr lang="el-GR" sz="1000" b="0">
                <a:solidFill>
                  <a:srgbClr val="72002C"/>
                </a:solidFill>
                <a:latin typeface="Georgia" pitchFamily="18" charset="0"/>
              </a:rPr>
              <a:t>, 2014</a:t>
            </a:r>
          </a:p>
          <a:p>
            <a:pPr marL="285750" indent="-285750"/>
            <a:endParaRPr lang="el-GR" sz="1000" b="0">
              <a:solidFill>
                <a:srgbClr val="72002C"/>
              </a:solidFill>
              <a:latin typeface="Georgia" pitchFamily="18" charset="0"/>
            </a:endParaRPr>
          </a:p>
          <a:p>
            <a:pPr marL="285750" indent="-285750">
              <a:buFont typeface="Arial" charset="0"/>
              <a:buChar char="•"/>
            </a:pPr>
            <a:endParaRPr lang="el-GR" sz="1200" b="0">
              <a:latin typeface="Georgia" pitchFamily="18" charset="0"/>
            </a:endParaRPr>
          </a:p>
          <a:p>
            <a:pPr marL="285750" indent="-285750">
              <a:buFont typeface="Arial" charset="0"/>
              <a:buChar char="•"/>
            </a:pPr>
            <a:endParaRPr lang="el-GR" sz="1000" b="0">
              <a:solidFill>
                <a:srgbClr val="72002C"/>
              </a:solidFill>
              <a:latin typeface="Georgia" pitchFamily="18" charset="0"/>
            </a:endParaRPr>
          </a:p>
          <a:p>
            <a:pPr marL="285750" indent="-285750">
              <a:buFont typeface="Arial" charset="0"/>
              <a:buChar char="•"/>
            </a:pPr>
            <a:endParaRPr lang="el-GR" sz="1400" b="0">
              <a:latin typeface="Georg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980728"/>
            <a:ext cx="8229600" cy="936104"/>
          </a:xfrm>
        </p:spPr>
        <p:txBody>
          <a:bodyPr>
            <a:normAutofit fontScale="90000"/>
            <a:scene3d>
              <a:camera prst="orthographicFront"/>
              <a:lightRig rig="threePt" dir="t"/>
            </a:scene3d>
            <a:sp3d extrusionH="57150">
              <a:bevelT w="38100" h="38100"/>
            </a:sp3d>
          </a:bodyPr>
          <a:lstStyle/>
          <a:p>
            <a:pPr fontAlgn="auto">
              <a:spcAft>
                <a:spcPts val="0"/>
              </a:spcAft>
              <a:defRPr/>
            </a:pPr>
            <a:r>
              <a:rPr lang="el-GR" sz="2700" dirty="0" smtClean="0"/>
              <a:t>Κόκκινο και επεξεργασμένο κρέας περιέχει χημικές ουσίες που θα μπορούσαν να προκαλέσουν καρκίνο:</a:t>
            </a:r>
            <a:r>
              <a:rPr lang="el-GR" dirty="0" smtClean="0"/>
              <a:t/>
            </a:r>
            <a:br>
              <a:rPr lang="el-GR" dirty="0" smtClean="0"/>
            </a:br>
            <a:endParaRPr lang="el-GR" dirty="0"/>
          </a:p>
        </p:txBody>
      </p:sp>
      <p:sp>
        <p:nvSpPr>
          <p:cNvPr id="3" name="2 - Θέση περιεχομένου"/>
          <p:cNvSpPr>
            <a:spLocks noGrp="1"/>
          </p:cNvSpPr>
          <p:nvPr>
            <p:ph idx="1"/>
          </p:nvPr>
        </p:nvSpPr>
        <p:spPr>
          <a:xfrm>
            <a:off x="107950" y="1916113"/>
            <a:ext cx="8856663" cy="4752975"/>
          </a:xfrm>
        </p:spPr>
        <p:txBody>
          <a:bodyPr>
            <a:normAutofit/>
          </a:bodyPr>
          <a:lstStyle/>
          <a:p>
            <a:r>
              <a:rPr lang="el-GR" sz="1200" smtClean="0"/>
              <a:t>Η σχέση μεταξύ του κόκκινου ή επεξεργασμένου κρέατος και του καρκίνου είναι ακόμα </a:t>
            </a:r>
            <a:r>
              <a:rPr lang="el-GR" sz="1200" b="1" smtClean="0"/>
              <a:t>ασαφής, </a:t>
            </a:r>
            <a:r>
              <a:rPr lang="el-GR" sz="1200" smtClean="0"/>
              <a:t>και σημαντικό ρόλο φαίνεται να παίζουν οι </a:t>
            </a:r>
            <a:r>
              <a:rPr lang="el-GR" sz="1200" b="1" smtClean="0"/>
              <a:t>χημικές ουσίες </a:t>
            </a:r>
            <a:r>
              <a:rPr lang="el-GR" sz="1200" smtClean="0"/>
              <a:t>που βρίσκονται στο κόκκινο και επεξεργασμένο κρέας.</a:t>
            </a:r>
          </a:p>
          <a:p>
            <a:endParaRPr lang="el-GR" sz="1200" smtClean="0"/>
          </a:p>
          <a:p>
            <a:r>
              <a:rPr lang="el-GR" sz="1200" smtClean="0"/>
              <a:t>Το κόκκινο και επεξεργασμένο κρέας περιέχει μια κόκκινη χρωστική ουσία που ονομάζεται </a:t>
            </a:r>
            <a:r>
              <a:rPr lang="el-GR" sz="1200" b="1" smtClean="0"/>
              <a:t>αίμη, </a:t>
            </a:r>
            <a:r>
              <a:rPr lang="el-GR" sz="1200" smtClean="0"/>
              <a:t>η οποία μπορεί να </a:t>
            </a:r>
            <a:r>
              <a:rPr lang="el-GR" sz="1200" b="1" smtClean="0"/>
              <a:t>ερεθίσει ή να βλάψει τα κύτταρα του εντέρου</a:t>
            </a:r>
            <a:r>
              <a:rPr lang="el-GR" sz="1200" smtClean="0"/>
              <a:t>. Τα κύτταρα διαιρούνται πολύ περισσότερο από το κανονικό για να αντισταθμίσουν αυτή τη ζημιά,  αυξάνοντας την πιθανότητα ένα από αυτά τα κύτταρα να τροποποιηθεί σε καρκινικό</a:t>
            </a:r>
            <a:r>
              <a:rPr lang="el-GR" sz="1200" smtClean="0">
                <a:solidFill>
                  <a:srgbClr val="72002C"/>
                </a:solidFill>
              </a:rPr>
              <a:t>. </a:t>
            </a:r>
            <a:r>
              <a:rPr lang="en-GB" sz="1000" smtClean="0">
                <a:solidFill>
                  <a:srgbClr val="72002C"/>
                </a:solidFill>
              </a:rPr>
              <a:t>Cross, A.J.</a:t>
            </a:r>
            <a:r>
              <a:rPr lang="el-GR" sz="1000" smtClean="0">
                <a:solidFill>
                  <a:srgbClr val="72002C"/>
                </a:solidFill>
              </a:rPr>
              <a:t> </a:t>
            </a:r>
            <a:r>
              <a:rPr lang="en-US" sz="1000" smtClean="0">
                <a:solidFill>
                  <a:srgbClr val="72002C"/>
                </a:solidFill>
              </a:rPr>
              <a:t>et al, 2003</a:t>
            </a:r>
            <a:endParaRPr lang="el-GR" sz="1000" smtClean="0">
              <a:solidFill>
                <a:srgbClr val="72002C"/>
              </a:solidFill>
            </a:endParaRPr>
          </a:p>
          <a:p>
            <a:endParaRPr lang="el-GR" sz="1200" smtClean="0"/>
          </a:p>
          <a:p>
            <a:r>
              <a:rPr lang="el-GR" sz="1200" smtClean="0"/>
              <a:t>Η αίμη μπορεί να διεγείρει τα βακτήρια στο έντερο για παραγωγή χημικών ουσιών που ονομάζονται  </a:t>
            </a:r>
            <a:r>
              <a:rPr lang="el-GR" sz="1200" b="1" smtClean="0"/>
              <a:t>Ν-νιτρωδο-ενώσεις. </a:t>
            </a:r>
            <a:r>
              <a:rPr lang="el-GR" sz="1200" smtClean="0"/>
              <a:t>Πολλές από αυτές είναι γνωστό ότι προκαλούν καρκίνο. </a:t>
            </a:r>
            <a:r>
              <a:rPr lang="en-GB" sz="1200" smtClean="0"/>
              <a:t> </a:t>
            </a:r>
            <a:r>
              <a:rPr lang="en-GB" sz="1000" smtClean="0">
                <a:solidFill>
                  <a:srgbClr val="72002C"/>
                </a:solidFill>
              </a:rPr>
              <a:t>Larsson SC</a:t>
            </a:r>
            <a:r>
              <a:rPr lang="el-GR" sz="1000" smtClean="0">
                <a:solidFill>
                  <a:srgbClr val="72002C"/>
                </a:solidFill>
              </a:rPr>
              <a:t> </a:t>
            </a:r>
            <a:r>
              <a:rPr lang="en-US" sz="1000" smtClean="0">
                <a:solidFill>
                  <a:srgbClr val="72002C"/>
                </a:solidFill>
              </a:rPr>
              <a:t>and </a:t>
            </a:r>
            <a:r>
              <a:rPr lang="en-GB" sz="1000" smtClean="0">
                <a:solidFill>
                  <a:srgbClr val="72002C"/>
                </a:solidFill>
              </a:rPr>
              <a:t>Wolk A</a:t>
            </a:r>
            <a:r>
              <a:rPr lang="el-GR" sz="1000" smtClean="0">
                <a:solidFill>
                  <a:srgbClr val="72002C"/>
                </a:solidFill>
              </a:rPr>
              <a:t>, 2012</a:t>
            </a:r>
          </a:p>
          <a:p>
            <a:endParaRPr lang="el-GR" sz="1200" smtClean="0"/>
          </a:p>
          <a:p>
            <a:r>
              <a:rPr lang="el-GR" sz="1200" smtClean="0"/>
              <a:t> Σχεδόν όλα τα κόκκινα και επεξεργασμένα κρέατα περιέχουν </a:t>
            </a:r>
            <a:r>
              <a:rPr lang="el-GR" sz="1200" b="1" smtClean="0"/>
              <a:t>περισσότερη αίμη </a:t>
            </a:r>
            <a:r>
              <a:rPr lang="el-GR" sz="1200" smtClean="0"/>
              <a:t>από τα λευκά κρέατα γι’ αυτό και αυξάνουν τον κίνδυνο καρκίνου του εντέρου, ενώ το λευκό κρέας όχι.</a:t>
            </a:r>
            <a:r>
              <a:rPr lang="en-GB" sz="1200" smtClean="0">
                <a:solidFill>
                  <a:srgbClr val="72002C"/>
                </a:solidFill>
              </a:rPr>
              <a:t> </a:t>
            </a:r>
            <a:r>
              <a:rPr lang="en-GB" sz="1000" smtClean="0">
                <a:solidFill>
                  <a:srgbClr val="72002C"/>
                </a:solidFill>
              </a:rPr>
              <a:t>Navarro, A., et al., </a:t>
            </a:r>
            <a:r>
              <a:rPr lang="el-GR" sz="1000" smtClean="0">
                <a:solidFill>
                  <a:srgbClr val="72002C"/>
                </a:solidFill>
              </a:rPr>
              <a:t>2004</a:t>
            </a:r>
          </a:p>
          <a:p>
            <a:pPr>
              <a:lnSpc>
                <a:spcPct val="120000"/>
              </a:lnSpc>
            </a:pPr>
            <a:endParaRPr lang="el-GR" sz="1200" smtClean="0"/>
          </a:p>
          <a:p>
            <a:pPr>
              <a:lnSpc>
                <a:spcPct val="120000"/>
              </a:lnSpc>
            </a:pPr>
            <a:endParaRPr lang="el-GR" sz="1200" smtClean="0"/>
          </a:p>
        </p:txBody>
      </p:sp>
      <p:pic>
        <p:nvPicPr>
          <p:cNvPr id="4" name="Picture 4"/>
          <p:cNvPicPr>
            <a:picLocks noChangeAspect="1"/>
          </p:cNvPicPr>
          <p:nvPr/>
        </p:nvPicPr>
        <p:blipFill>
          <a:blip r:embed="rId2" cstate="print">
            <a:extLst/>
          </a:blip>
          <a:stretch>
            <a:fillRect/>
          </a:stretch>
        </p:blipFill>
        <p:spPr>
          <a:xfrm>
            <a:off x="6660232" y="4869160"/>
            <a:ext cx="2103773" cy="1556792"/>
          </a:xfrm>
          <a:prstGeom prst="rect">
            <a:avLst/>
          </a:prstGeom>
          <a:ln>
            <a:noFill/>
          </a:ln>
          <a:effectLst>
            <a:softEdge rad="112500"/>
          </a:effectLst>
        </p:spPr>
      </p:pic>
      <p:sp>
        <p:nvSpPr>
          <p:cNvPr id="5" name="4 - Ορθογώνιο"/>
          <p:cNvSpPr/>
          <p:nvPr/>
        </p:nvSpPr>
        <p:spPr>
          <a:xfrm>
            <a:off x="250825" y="4941888"/>
            <a:ext cx="6697663" cy="1674812"/>
          </a:xfrm>
          <a:prstGeom prst="rect">
            <a:avLst/>
          </a:prstGeom>
        </p:spPr>
        <p:txBody>
          <a:bodyPr>
            <a:spAutoFit/>
          </a:bodyPr>
          <a:lstStyle/>
          <a:p>
            <a:pPr>
              <a:buFont typeface="Arial" charset="0"/>
              <a:buChar char="•"/>
            </a:pPr>
            <a:r>
              <a:rPr lang="el-GR" sz="1200" b="0">
                <a:latin typeface="Georgia" pitchFamily="18" charset="0"/>
              </a:rPr>
              <a:t>  Τα </a:t>
            </a:r>
            <a:r>
              <a:rPr lang="el-GR" sz="1200">
                <a:latin typeface="Georgia" pitchFamily="18" charset="0"/>
              </a:rPr>
              <a:t>νιτρώδη</a:t>
            </a:r>
            <a:r>
              <a:rPr lang="el-GR" sz="1200" b="0">
                <a:latin typeface="Georgia" pitchFamily="18" charset="0"/>
              </a:rPr>
              <a:t> και </a:t>
            </a:r>
            <a:r>
              <a:rPr lang="el-GR" sz="1200">
                <a:latin typeface="Georgia" pitchFamily="18" charset="0"/>
              </a:rPr>
              <a:t>νιτρικά</a:t>
            </a:r>
            <a:r>
              <a:rPr lang="el-GR" sz="1200" b="0">
                <a:latin typeface="Georgia" pitchFamily="18" charset="0"/>
              </a:rPr>
              <a:t> που χρησιμοποιούνται για τη διατήρηση του επεξεργασμένου κρέατος μπορεί να αυξήσουν τον κίνδυνο καρκίνου σε μεγαλύτερο βαθμό από ό, τι το κόκκινο κρέας .</a:t>
            </a:r>
            <a:r>
              <a:rPr lang="en-GB" sz="1200" b="0">
                <a:latin typeface="Georgia" pitchFamily="18" charset="0"/>
              </a:rPr>
              <a:t> </a:t>
            </a:r>
            <a:r>
              <a:rPr lang="en-GB" sz="1000" b="0">
                <a:solidFill>
                  <a:srgbClr val="72002C"/>
                </a:solidFill>
                <a:latin typeface="Georgia" pitchFamily="18" charset="0"/>
              </a:rPr>
              <a:t>Chan DS et al</a:t>
            </a:r>
            <a:r>
              <a:rPr lang="el-GR" sz="1000" b="0">
                <a:solidFill>
                  <a:srgbClr val="72002C"/>
                </a:solidFill>
                <a:latin typeface="Georgia" pitchFamily="18" charset="0"/>
              </a:rPr>
              <a:t>, 2011</a:t>
            </a:r>
          </a:p>
          <a:p>
            <a:pPr>
              <a:buFont typeface="Arial" charset="0"/>
              <a:buChar char="•"/>
            </a:pPr>
            <a:endParaRPr lang="el-GR" sz="1200" b="0">
              <a:latin typeface="Georgia" pitchFamily="18" charset="0"/>
            </a:endParaRPr>
          </a:p>
          <a:p>
            <a:pPr>
              <a:buFont typeface="Arial" charset="0"/>
              <a:buChar char="•"/>
            </a:pPr>
            <a:endParaRPr lang="el-GR" sz="1200" b="0">
              <a:latin typeface="Georgia" pitchFamily="18" charset="0"/>
            </a:endParaRPr>
          </a:p>
          <a:p>
            <a:pPr>
              <a:buFont typeface="Arial" charset="0"/>
              <a:buChar char="•"/>
            </a:pPr>
            <a:r>
              <a:rPr lang="el-GR" sz="1200" b="0">
                <a:latin typeface="Georgia" pitchFamily="18" charset="0"/>
              </a:rPr>
              <a:t>   Μια ομάδα επιστημόνων ανέλυσαν πάνω από </a:t>
            </a:r>
            <a:r>
              <a:rPr lang="el-GR" sz="1200">
                <a:latin typeface="Georgia" pitchFamily="18" charset="0"/>
              </a:rPr>
              <a:t>60 μελέτες </a:t>
            </a:r>
            <a:r>
              <a:rPr lang="el-GR" sz="1200" b="0">
                <a:latin typeface="Georgia" pitchFamily="18" charset="0"/>
              </a:rPr>
              <a:t>και διαπίστωσαν ότι τα νιτρώδη, και τροφές πλούσιες σε αυτά, συνδέονται με υψηλότερο κίνδυνο </a:t>
            </a:r>
            <a:r>
              <a:rPr lang="el-GR" sz="1200">
                <a:latin typeface="Georgia" pitchFamily="18" charset="0"/>
              </a:rPr>
              <a:t>καρκίνου του στομάχου.</a:t>
            </a:r>
            <a:r>
              <a:rPr lang="en-GB" sz="1200" b="0">
                <a:latin typeface="Georgia" pitchFamily="18" charset="0"/>
              </a:rPr>
              <a:t> </a:t>
            </a:r>
            <a:r>
              <a:rPr lang="en-GB" sz="1000" b="0">
                <a:solidFill>
                  <a:srgbClr val="72002C"/>
                </a:solidFill>
                <a:latin typeface="Georgia" pitchFamily="18" charset="0"/>
              </a:rPr>
              <a:t>Jakszyn, P. and C.A. Gonzalez, 2011</a:t>
            </a:r>
            <a:endParaRPr lang="el-GR" sz="1000" b="0">
              <a:solidFill>
                <a:srgbClr val="72002C"/>
              </a:solidFill>
              <a:latin typeface="Georgia" pitchFamily="18" charset="0"/>
            </a:endParaRPr>
          </a:p>
          <a:p>
            <a:pPr>
              <a:lnSpc>
                <a:spcPct val="120000"/>
              </a:lnSpc>
              <a:buFont typeface="Arial" charset="0"/>
              <a:buChar char="•"/>
            </a:pPr>
            <a:endParaRPr lang="el-GR" sz="1000" b="0">
              <a:latin typeface="Georgi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836712"/>
            <a:ext cx="8229600" cy="504056"/>
          </a:xfrm>
        </p:spPr>
        <p:txBody>
          <a:bodyPr>
            <a:normAutofit fontScale="90000"/>
            <a:scene3d>
              <a:camera prst="orthographicFront"/>
              <a:lightRig rig="threePt" dir="t"/>
            </a:scene3d>
            <a:sp3d extrusionH="57150">
              <a:bevelT w="38100" h="38100"/>
            </a:sp3d>
          </a:bodyPr>
          <a:lstStyle/>
          <a:p>
            <a:pPr fontAlgn="auto">
              <a:spcAft>
                <a:spcPts val="0"/>
              </a:spcAft>
              <a:defRPr/>
            </a:pPr>
            <a:r>
              <a:rPr lang="el-GR" dirty="0" smtClean="0"/>
              <a:t>Κατανάλωση κρέατος και καρκίνος</a:t>
            </a:r>
            <a:endParaRPr lang="el-GR" dirty="0"/>
          </a:p>
        </p:txBody>
      </p:sp>
      <p:sp>
        <p:nvSpPr>
          <p:cNvPr id="3" name="2 - Θέση περιεχομένου"/>
          <p:cNvSpPr>
            <a:spLocks noGrp="1"/>
          </p:cNvSpPr>
          <p:nvPr>
            <p:ph idx="1"/>
          </p:nvPr>
        </p:nvSpPr>
        <p:spPr>
          <a:xfrm>
            <a:off x="0" y="2924175"/>
            <a:ext cx="4643438" cy="3933825"/>
          </a:xfrm>
        </p:spPr>
        <p:txBody>
          <a:bodyPr>
            <a:normAutofit fontScale="77500" lnSpcReduction="20000"/>
          </a:bodyPr>
          <a:lstStyle/>
          <a:p>
            <a:pPr marL="365760" indent="-256032" fontAlgn="auto">
              <a:lnSpc>
                <a:spcPct val="120000"/>
              </a:lnSpc>
              <a:spcAft>
                <a:spcPts val="0"/>
              </a:spcAft>
              <a:buClr>
                <a:schemeClr val="accent3"/>
              </a:buClr>
              <a:buFont typeface="Georgia"/>
              <a:buChar char="•"/>
              <a:defRPr/>
            </a:pPr>
            <a:r>
              <a:rPr lang="el-GR" sz="1600" dirty="0" smtClean="0"/>
              <a:t>Αντικαταστήστε το κρέας στις συνταγές , με φασόλια ή όσπρια.</a:t>
            </a:r>
          </a:p>
          <a:p>
            <a:pPr marL="365760" indent="-256032" fontAlgn="auto">
              <a:lnSpc>
                <a:spcPct val="120000"/>
              </a:lnSpc>
              <a:spcAft>
                <a:spcPts val="0"/>
              </a:spcAft>
              <a:buClr>
                <a:schemeClr val="accent3"/>
              </a:buClr>
              <a:buFont typeface="Georgia"/>
              <a:buNone/>
              <a:defRPr/>
            </a:pPr>
            <a:endParaRPr lang="el-GR" sz="1600" dirty="0" smtClean="0"/>
          </a:p>
          <a:p>
            <a:pPr marL="365760" indent="-256032" fontAlgn="auto">
              <a:lnSpc>
                <a:spcPct val="120000"/>
              </a:lnSpc>
              <a:spcAft>
                <a:spcPts val="0"/>
              </a:spcAft>
              <a:buClr>
                <a:schemeClr val="accent3"/>
              </a:buClr>
              <a:buFont typeface="Georgia"/>
              <a:buChar char="•"/>
              <a:defRPr/>
            </a:pPr>
            <a:r>
              <a:rPr lang="el-GR" sz="1600" dirty="0" smtClean="0"/>
              <a:t>Όταν μαγειρεύετε κρέας, χρησιμοποιήστε μεθόδους </a:t>
            </a:r>
            <a:r>
              <a:rPr lang="el-GR" sz="1600" b="1" dirty="0" smtClean="0"/>
              <a:t>μαγειρέματος χαμηλής θερμοκρασίας</a:t>
            </a:r>
            <a:r>
              <a:rPr lang="el-GR" sz="1600" dirty="0" smtClean="0"/>
              <a:t>, όπως το σιγανό βράσιμο (braising). </a:t>
            </a:r>
          </a:p>
          <a:p>
            <a:pPr marL="365760" indent="-256032" fontAlgn="auto">
              <a:lnSpc>
                <a:spcPct val="120000"/>
              </a:lnSpc>
              <a:spcAft>
                <a:spcPts val="0"/>
              </a:spcAft>
              <a:buClr>
                <a:schemeClr val="accent3"/>
              </a:buClr>
              <a:buFont typeface="Georgia"/>
              <a:buChar char="•"/>
              <a:defRPr/>
            </a:pPr>
            <a:endParaRPr lang="el-GR" sz="1600" dirty="0" smtClean="0"/>
          </a:p>
          <a:p>
            <a:pPr marL="365760" indent="-256032" fontAlgn="auto">
              <a:lnSpc>
                <a:spcPct val="120000"/>
              </a:lnSpc>
              <a:spcAft>
                <a:spcPts val="0"/>
              </a:spcAft>
              <a:buClr>
                <a:schemeClr val="accent3"/>
              </a:buClr>
              <a:buFont typeface="Georgia"/>
              <a:buChar char="•"/>
              <a:defRPr/>
            </a:pPr>
            <a:r>
              <a:rPr lang="el-GR" sz="1600" dirty="0" smtClean="0"/>
              <a:t>Το μαγείρεμα του κρέατος σε υψηλές </a:t>
            </a:r>
            <a:r>
              <a:rPr lang="el-GR" sz="1500" dirty="0" smtClean="0"/>
              <a:t>θερμοκρασίες μπορεί να παράγει </a:t>
            </a:r>
            <a:r>
              <a:rPr lang="el-GR" sz="1500" dirty="0" err="1" smtClean="0"/>
              <a:t>καρκινογόνες</a:t>
            </a:r>
            <a:r>
              <a:rPr lang="el-GR" sz="1500" dirty="0" smtClean="0"/>
              <a:t> ουσίες,</a:t>
            </a:r>
            <a:r>
              <a:rPr lang="en-GB" sz="1500" dirty="0" smtClean="0"/>
              <a:t> </a:t>
            </a:r>
            <a:r>
              <a:rPr lang="el-GR" sz="1500" dirty="0" smtClean="0"/>
              <a:t>όπως οι </a:t>
            </a:r>
            <a:r>
              <a:rPr lang="el-GR" sz="1500" b="1" dirty="0" err="1" smtClean="0"/>
              <a:t>ετεροκυκλικές</a:t>
            </a:r>
            <a:r>
              <a:rPr lang="el-GR" sz="1500" b="1" dirty="0" smtClean="0"/>
              <a:t> </a:t>
            </a:r>
            <a:r>
              <a:rPr lang="el-GR" sz="1500" b="1" dirty="0" err="1" smtClean="0"/>
              <a:t>αμίνες</a:t>
            </a:r>
            <a:r>
              <a:rPr lang="el-GR" sz="1500" b="1" dirty="0" smtClean="0"/>
              <a:t> </a:t>
            </a:r>
            <a:r>
              <a:rPr lang="el-GR" sz="1500" dirty="0" smtClean="0"/>
              <a:t>και οι </a:t>
            </a:r>
            <a:r>
              <a:rPr lang="el-GR" sz="1500" b="1" dirty="0" err="1" smtClean="0"/>
              <a:t>πολυκυκλικοί</a:t>
            </a:r>
            <a:r>
              <a:rPr lang="el-GR" sz="1500" b="1" dirty="0" smtClean="0"/>
              <a:t> αρωματικοί υδρογονάνθρακες</a:t>
            </a:r>
            <a:r>
              <a:rPr lang="el-GR" sz="1500" dirty="0" smtClean="0"/>
              <a:t>, πολλοί από τους οποίους μπορεί να προκαλέσουν καρκίνο.                            </a:t>
            </a:r>
            <a:r>
              <a:rPr lang="en-GB" sz="1300" dirty="0" smtClean="0">
                <a:solidFill>
                  <a:schemeClr val="accent2">
                    <a:lumMod val="50000"/>
                  </a:schemeClr>
                </a:solidFill>
              </a:rPr>
              <a:t>Cross AJ</a:t>
            </a:r>
            <a:r>
              <a:rPr lang="el-GR" sz="1300" dirty="0" smtClean="0">
                <a:solidFill>
                  <a:schemeClr val="accent2">
                    <a:lumMod val="50000"/>
                  </a:schemeClr>
                </a:solidFill>
              </a:rPr>
              <a:t> </a:t>
            </a:r>
            <a:r>
              <a:rPr lang="en-US" sz="1300" dirty="0" smtClean="0">
                <a:solidFill>
                  <a:schemeClr val="accent2">
                    <a:lumMod val="50000"/>
                  </a:schemeClr>
                </a:solidFill>
              </a:rPr>
              <a:t>et al, 2010</a:t>
            </a:r>
            <a:endParaRPr lang="el-GR" sz="1300" dirty="0" smtClean="0">
              <a:solidFill>
                <a:schemeClr val="accent2">
                  <a:lumMod val="50000"/>
                </a:schemeClr>
              </a:solidFill>
            </a:endParaRPr>
          </a:p>
          <a:p>
            <a:pPr marL="365760" indent="-256032" fontAlgn="auto">
              <a:lnSpc>
                <a:spcPct val="120000"/>
              </a:lnSpc>
              <a:spcAft>
                <a:spcPts val="0"/>
              </a:spcAft>
              <a:buClr>
                <a:schemeClr val="accent3"/>
              </a:buClr>
              <a:buFont typeface="Georgia"/>
              <a:buChar char="•"/>
              <a:defRPr/>
            </a:pPr>
            <a:endParaRPr lang="el-GR" sz="1100" dirty="0" smtClean="0"/>
          </a:p>
          <a:p>
            <a:pPr marL="365760" indent="-256032" fontAlgn="auto">
              <a:lnSpc>
                <a:spcPct val="120000"/>
              </a:lnSpc>
              <a:spcAft>
                <a:spcPts val="0"/>
              </a:spcAft>
              <a:buClr>
                <a:schemeClr val="accent3"/>
              </a:buClr>
              <a:buFont typeface="Georgia"/>
              <a:buChar char="•"/>
              <a:defRPr/>
            </a:pPr>
            <a:r>
              <a:rPr lang="en-US" sz="1600" dirty="0" smtClean="0"/>
              <a:t>O</a:t>
            </a:r>
            <a:r>
              <a:rPr lang="el-GR" sz="1600" dirty="0" err="1" smtClean="0"/>
              <a:t>ρισμένες</a:t>
            </a:r>
            <a:r>
              <a:rPr lang="el-GR" sz="1600" dirty="0" smtClean="0"/>
              <a:t> μελέτες έδειξαν ότι όταν το κρέας μαγειρεύεται σε υψηλές θερμοκρασίες, όπως το ψήσιμο στη σχάρα ή το </a:t>
            </a:r>
            <a:r>
              <a:rPr lang="el-GR" sz="1600" dirty="0" err="1" smtClean="0"/>
              <a:t>barbe</a:t>
            </a:r>
            <a:r>
              <a:rPr lang="en-US" sz="1600" dirty="0" err="1" smtClean="0"/>
              <a:t>que</a:t>
            </a:r>
            <a:r>
              <a:rPr lang="el-GR" sz="1600" dirty="0" smtClean="0"/>
              <a:t> μπορεί να αυξήσει τον κίνδυνο </a:t>
            </a:r>
            <a:r>
              <a:rPr lang="el-GR" sz="1600" b="1" dirty="0" smtClean="0"/>
              <a:t>καρκίνου του εντέρου </a:t>
            </a:r>
            <a:r>
              <a:rPr lang="el-GR" sz="1600" dirty="0" smtClean="0"/>
              <a:t>περισσότερο από όταν μαγειρεύεται σε χαμηλότερες θερμοκρασίες, όπως βραστό.</a:t>
            </a:r>
            <a:r>
              <a:rPr lang="en-GB" sz="1600" dirty="0" smtClean="0">
                <a:solidFill>
                  <a:schemeClr val="accent2">
                    <a:lumMod val="50000"/>
                  </a:schemeClr>
                </a:solidFill>
              </a:rPr>
              <a:t> </a:t>
            </a:r>
            <a:r>
              <a:rPr lang="en-GB" sz="1300" dirty="0" smtClean="0">
                <a:solidFill>
                  <a:schemeClr val="accent2">
                    <a:lumMod val="50000"/>
                  </a:schemeClr>
                </a:solidFill>
              </a:rPr>
              <a:t>Cross AJ</a:t>
            </a:r>
            <a:r>
              <a:rPr lang="el-GR" sz="1300" dirty="0" smtClean="0">
                <a:solidFill>
                  <a:schemeClr val="accent2">
                    <a:lumMod val="50000"/>
                  </a:schemeClr>
                </a:solidFill>
              </a:rPr>
              <a:t> </a:t>
            </a:r>
            <a:r>
              <a:rPr lang="en-US" sz="1300" dirty="0" smtClean="0">
                <a:solidFill>
                  <a:schemeClr val="accent2">
                    <a:lumMod val="50000"/>
                  </a:schemeClr>
                </a:solidFill>
              </a:rPr>
              <a:t>et al, 201</a:t>
            </a:r>
            <a:r>
              <a:rPr lang="el-GR" sz="1300" dirty="0" smtClean="0">
                <a:solidFill>
                  <a:schemeClr val="accent2">
                    <a:lumMod val="50000"/>
                  </a:schemeClr>
                </a:solidFill>
              </a:rPr>
              <a:t>4</a:t>
            </a:r>
            <a:endParaRPr lang="el-GR" sz="1300" dirty="0" smtClean="0"/>
          </a:p>
          <a:p>
            <a:pPr marL="365760" indent="-256032" fontAlgn="auto">
              <a:lnSpc>
                <a:spcPct val="120000"/>
              </a:lnSpc>
              <a:spcAft>
                <a:spcPts val="0"/>
              </a:spcAft>
              <a:buClr>
                <a:schemeClr val="accent3"/>
              </a:buClr>
              <a:buFont typeface="Georgia"/>
              <a:buChar char="•"/>
              <a:defRPr/>
            </a:pPr>
            <a:endParaRPr lang="el-GR" sz="1200" dirty="0">
              <a:solidFill>
                <a:schemeClr val="accent2">
                  <a:lumMod val="50000"/>
                </a:schemeClr>
              </a:solidFill>
            </a:endParaRPr>
          </a:p>
        </p:txBody>
      </p:sp>
      <p:pic>
        <p:nvPicPr>
          <p:cNvPr id="29699" name="6 - Εικόνα" descr="κρεας.jpg"/>
          <p:cNvPicPr>
            <a:picLocks noChangeAspect="1"/>
          </p:cNvPicPr>
          <p:nvPr/>
        </p:nvPicPr>
        <p:blipFill>
          <a:blip r:embed="rId2"/>
          <a:srcRect/>
          <a:stretch>
            <a:fillRect/>
          </a:stretch>
        </p:blipFill>
        <p:spPr bwMode="auto">
          <a:xfrm>
            <a:off x="4572000" y="3213100"/>
            <a:ext cx="4410075" cy="3168650"/>
          </a:xfrm>
          <a:prstGeom prst="rect">
            <a:avLst/>
          </a:prstGeom>
          <a:noFill/>
          <a:ln w="9525">
            <a:noFill/>
            <a:miter lim="800000"/>
            <a:headEnd/>
            <a:tailEnd/>
          </a:ln>
        </p:spPr>
      </p:pic>
      <p:sp>
        <p:nvSpPr>
          <p:cNvPr id="5" name="4 - Ορθογώνιο"/>
          <p:cNvSpPr/>
          <p:nvPr/>
        </p:nvSpPr>
        <p:spPr>
          <a:xfrm>
            <a:off x="323850" y="1484313"/>
            <a:ext cx="8351838" cy="1570037"/>
          </a:xfrm>
          <a:prstGeom prst="rect">
            <a:avLst/>
          </a:prstGeom>
        </p:spPr>
        <p:txBody>
          <a:bodyPr>
            <a:spAutoFit/>
          </a:bodyPr>
          <a:lstStyle/>
          <a:p>
            <a:pPr fontAlgn="auto">
              <a:lnSpc>
                <a:spcPct val="120000"/>
              </a:lnSpc>
              <a:spcBef>
                <a:spcPts val="0"/>
              </a:spcBef>
              <a:spcAft>
                <a:spcPts val="0"/>
              </a:spcAft>
              <a:buFont typeface="Arial" pitchFamily="34" charset="0"/>
              <a:buChar char="•"/>
              <a:defRPr/>
            </a:pPr>
            <a:r>
              <a:rPr lang="en-US" sz="1100" b="0" dirty="0">
                <a:latin typeface="+mn-lt"/>
                <a:cs typeface="+mn-cs"/>
              </a:rPr>
              <a:t>  </a:t>
            </a:r>
            <a:r>
              <a:rPr lang="el-GR" sz="1200" b="0" dirty="0">
                <a:latin typeface="+mn-lt"/>
                <a:cs typeface="+mn-cs"/>
              </a:rPr>
              <a:t>Το </a:t>
            </a:r>
            <a:r>
              <a:rPr lang="el-GR" sz="1200" dirty="0">
                <a:latin typeface="+mn-lt"/>
                <a:cs typeface="+mn-cs"/>
              </a:rPr>
              <a:t>κόκκινο κρέας </a:t>
            </a:r>
            <a:r>
              <a:rPr lang="el-GR" sz="1200" b="0" dirty="0">
                <a:latin typeface="+mn-lt"/>
                <a:cs typeface="+mn-cs"/>
              </a:rPr>
              <a:t>περιλαμβάνει όλα τα φρέσκα και κατεψυγμένα κρέατα από βοδινό, χοιρινό και αρνί και τον κιμά τους. Τα </a:t>
            </a:r>
            <a:r>
              <a:rPr lang="el-GR" sz="1200" dirty="0">
                <a:latin typeface="+mn-lt"/>
                <a:cs typeface="+mn-cs"/>
              </a:rPr>
              <a:t>επεξεργασμένα κρέατα </a:t>
            </a:r>
            <a:r>
              <a:rPr lang="el-GR" sz="1200" b="0" dirty="0">
                <a:latin typeface="+mn-lt"/>
                <a:cs typeface="+mn-cs"/>
              </a:rPr>
              <a:t>περιλαμβάνουν το ζαμπόν, το μπέικον, το σαλάμι και τα λουκάνικα.</a:t>
            </a:r>
            <a:r>
              <a:rPr lang="en-US" sz="1200" b="0" dirty="0">
                <a:solidFill>
                  <a:schemeClr val="accent2">
                    <a:lumMod val="50000"/>
                  </a:schemeClr>
                </a:solidFill>
                <a:latin typeface="+mn-lt"/>
                <a:cs typeface="+mn-cs"/>
              </a:rPr>
              <a:t> </a:t>
            </a:r>
            <a:endParaRPr lang="el-GR" sz="1200" b="0" dirty="0">
              <a:solidFill>
                <a:schemeClr val="accent2">
                  <a:lumMod val="50000"/>
                </a:schemeClr>
              </a:solidFill>
              <a:latin typeface="+mn-lt"/>
              <a:cs typeface="+mn-cs"/>
            </a:endParaRPr>
          </a:p>
          <a:p>
            <a:pPr algn="r" fontAlgn="auto">
              <a:lnSpc>
                <a:spcPct val="120000"/>
              </a:lnSpc>
              <a:spcBef>
                <a:spcPts val="0"/>
              </a:spcBef>
              <a:spcAft>
                <a:spcPts val="0"/>
              </a:spcAft>
              <a:defRPr/>
            </a:pPr>
            <a:r>
              <a:rPr lang="en-US" sz="1000" b="0" dirty="0">
                <a:solidFill>
                  <a:schemeClr val="accent2">
                    <a:lumMod val="50000"/>
                  </a:schemeClr>
                </a:solidFill>
                <a:latin typeface="+mn-lt"/>
                <a:cs typeface="+mn-cs"/>
              </a:rPr>
              <a:t>World Cancer Research Fund/American Institute for Cancer Research, 2007 </a:t>
            </a:r>
            <a:endParaRPr lang="el-GR" sz="1000" b="0" dirty="0">
              <a:solidFill>
                <a:schemeClr val="accent2">
                  <a:lumMod val="50000"/>
                </a:schemeClr>
              </a:solidFill>
              <a:latin typeface="+mn-lt"/>
              <a:cs typeface="+mn-cs"/>
            </a:endParaRPr>
          </a:p>
          <a:p>
            <a:pPr fontAlgn="auto">
              <a:lnSpc>
                <a:spcPct val="120000"/>
              </a:lnSpc>
              <a:spcBef>
                <a:spcPts val="0"/>
              </a:spcBef>
              <a:spcAft>
                <a:spcPts val="0"/>
              </a:spcAft>
              <a:defRPr/>
            </a:pPr>
            <a:endParaRPr lang="el-GR" sz="1200" b="0" dirty="0">
              <a:latin typeface="+mn-lt"/>
              <a:cs typeface="+mn-cs"/>
            </a:endParaRPr>
          </a:p>
          <a:p>
            <a:pPr fontAlgn="auto">
              <a:lnSpc>
                <a:spcPct val="120000"/>
              </a:lnSpc>
              <a:spcBef>
                <a:spcPts val="0"/>
              </a:spcBef>
              <a:spcAft>
                <a:spcPts val="0"/>
              </a:spcAft>
              <a:buFont typeface="Arial" pitchFamily="34" charset="0"/>
              <a:buChar char="•"/>
              <a:defRPr/>
            </a:pPr>
            <a:r>
              <a:rPr lang="el-GR" sz="1200" b="0" dirty="0">
                <a:latin typeface="+mn-lt"/>
                <a:cs typeface="+mn-cs"/>
              </a:rPr>
              <a:t>Καταναλώστε μικρότερα τμήματα, ή επιλέξετε ψάρι ή κοτόπουλο. </a:t>
            </a:r>
            <a:r>
              <a:rPr lang="el-GR" sz="1200" dirty="0">
                <a:latin typeface="+mn-lt"/>
                <a:cs typeface="+mn-cs"/>
              </a:rPr>
              <a:t>Δεν υπάρχει ισχυρή απόδειξη </a:t>
            </a:r>
            <a:r>
              <a:rPr lang="el-GR" sz="1200" b="0" dirty="0">
                <a:latin typeface="+mn-lt"/>
                <a:cs typeface="+mn-cs"/>
              </a:rPr>
              <a:t>ότι η κατανάλωση </a:t>
            </a:r>
            <a:r>
              <a:rPr lang="el-GR" sz="1200" dirty="0">
                <a:latin typeface="+mn-lt"/>
                <a:cs typeface="+mn-cs"/>
              </a:rPr>
              <a:t>λευκού κρέατος</a:t>
            </a:r>
            <a:r>
              <a:rPr lang="el-GR" sz="1200" b="0" dirty="0">
                <a:latin typeface="+mn-lt"/>
                <a:cs typeface="+mn-cs"/>
              </a:rPr>
              <a:t>, όπως το κοτόπουλο, μπορεί να αυξήσει τον κίνδυνο εμφάνισης καρκίνου.</a:t>
            </a:r>
            <a:r>
              <a:rPr lang="el-GR" sz="1000" b="0" dirty="0">
                <a:latin typeface="+mn-lt"/>
                <a:cs typeface="+mn-cs"/>
              </a:rPr>
              <a:t> </a:t>
            </a:r>
            <a:r>
              <a:rPr lang="en-GB" sz="1000" b="0" dirty="0" err="1">
                <a:solidFill>
                  <a:schemeClr val="accent2">
                    <a:lumMod val="50000"/>
                  </a:schemeClr>
                </a:solidFill>
                <a:latin typeface="+mn-lt"/>
                <a:cs typeface="+mn-cs"/>
              </a:rPr>
              <a:t>Norat</a:t>
            </a:r>
            <a:r>
              <a:rPr lang="en-GB" sz="1000" b="0" dirty="0">
                <a:solidFill>
                  <a:schemeClr val="accent2">
                    <a:lumMod val="50000"/>
                  </a:schemeClr>
                </a:solidFill>
                <a:latin typeface="+mn-lt"/>
                <a:cs typeface="+mn-cs"/>
              </a:rPr>
              <a:t>, T., et al</a:t>
            </a:r>
            <a:r>
              <a:rPr lang="el-GR" sz="1000" b="0" dirty="0">
                <a:solidFill>
                  <a:schemeClr val="accent2">
                    <a:lumMod val="50000"/>
                  </a:schemeClr>
                </a:solidFill>
                <a:latin typeface="+mn-lt"/>
                <a:cs typeface="+mn-cs"/>
              </a:rPr>
              <a:t>, 2002</a:t>
            </a:r>
          </a:p>
          <a:p>
            <a:pPr fontAlgn="auto">
              <a:lnSpc>
                <a:spcPct val="120000"/>
              </a:lnSpc>
              <a:spcBef>
                <a:spcPts val="0"/>
              </a:spcBef>
              <a:spcAft>
                <a:spcPts val="0"/>
              </a:spcAft>
              <a:defRPr/>
            </a:pPr>
            <a:endParaRPr lang="el-GR" sz="1000" b="0" dirty="0">
              <a:solidFill>
                <a:schemeClr val="accent2">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scene3d>
              <a:camera prst="orthographicFront"/>
              <a:lightRig rig="threePt" dir="t"/>
            </a:scene3d>
            <a:sp3d extrusionH="57150">
              <a:bevelT w="38100" h="38100"/>
            </a:sp3d>
          </a:bodyPr>
          <a:lstStyle/>
          <a:p>
            <a:pPr fontAlgn="auto">
              <a:spcAft>
                <a:spcPts val="0"/>
              </a:spcAft>
              <a:defRPr/>
            </a:pPr>
            <a:r>
              <a:rPr lang="el-GR" sz="2700" dirty="0" smtClean="0"/>
              <a:t>Υψηλή κατανάλωση ψαριών μπορεί να μειώσει τον κίνδυνο εμφάνισης καρκίνου του εντέρου</a:t>
            </a:r>
            <a:r>
              <a:rPr lang="el-GR" dirty="0" smtClean="0"/>
              <a:t/>
            </a:r>
            <a:br>
              <a:rPr lang="el-GR" dirty="0" smtClean="0"/>
            </a:br>
            <a:endParaRPr lang="el-GR" dirty="0"/>
          </a:p>
        </p:txBody>
      </p:sp>
      <p:sp>
        <p:nvSpPr>
          <p:cNvPr id="3" name="2 - Θέση περιεχομένου"/>
          <p:cNvSpPr>
            <a:spLocks noGrp="1"/>
          </p:cNvSpPr>
          <p:nvPr>
            <p:ph idx="1"/>
          </p:nvPr>
        </p:nvSpPr>
        <p:spPr>
          <a:xfrm>
            <a:off x="250825" y="1989138"/>
            <a:ext cx="8785225" cy="1944687"/>
          </a:xfrm>
        </p:spPr>
        <p:txBody>
          <a:bodyPr>
            <a:normAutofit/>
          </a:bodyPr>
          <a:lstStyle/>
          <a:p>
            <a:pPr marL="365760" indent="-256032" fontAlgn="auto">
              <a:lnSpc>
                <a:spcPct val="120000"/>
              </a:lnSpc>
              <a:spcAft>
                <a:spcPts val="0"/>
              </a:spcAft>
              <a:buClr>
                <a:schemeClr val="accent3"/>
              </a:buClr>
              <a:buFont typeface="Georgia"/>
              <a:buChar char="•"/>
              <a:defRPr/>
            </a:pPr>
            <a:r>
              <a:rPr lang="el-GR" sz="1400" dirty="0" smtClean="0"/>
              <a:t>Η μελέτη EPIC ανέφερε πρόσφατα ότι άτομα που έτρωγαν μια μερίδα (80g) ψάρι την ημέρα </a:t>
            </a:r>
            <a:r>
              <a:rPr lang="el-GR" sz="1400" b="1" dirty="0" smtClean="0"/>
              <a:t>μείωσαν τον κίνδυνο του καρκίνου του εντέρου </a:t>
            </a:r>
            <a:r>
              <a:rPr lang="el-GR" sz="1400" dirty="0" smtClean="0"/>
              <a:t>κατά 1/3 σε σύγκριση με άτομα που έτρωγαν λιγότερο σε μια εβδομάδα   </a:t>
            </a:r>
            <a:r>
              <a:rPr lang="en-GB" sz="1000" dirty="0" smtClean="0">
                <a:solidFill>
                  <a:schemeClr val="accent2">
                    <a:lumMod val="50000"/>
                  </a:schemeClr>
                </a:solidFill>
              </a:rPr>
              <a:t>Hall, M.N., et al</a:t>
            </a:r>
            <a:r>
              <a:rPr lang="el-GR" sz="1000" dirty="0" smtClean="0">
                <a:solidFill>
                  <a:schemeClr val="accent2">
                    <a:lumMod val="50000"/>
                  </a:schemeClr>
                </a:solidFill>
              </a:rPr>
              <a:t>, 2008</a:t>
            </a:r>
          </a:p>
          <a:p>
            <a:pPr marL="365760" indent="-256032" fontAlgn="auto">
              <a:lnSpc>
                <a:spcPct val="120000"/>
              </a:lnSpc>
              <a:spcAft>
                <a:spcPts val="0"/>
              </a:spcAft>
              <a:buClr>
                <a:schemeClr val="accent3"/>
              </a:buClr>
              <a:buFont typeface="Georgia"/>
              <a:buChar char="•"/>
              <a:defRPr/>
            </a:pPr>
            <a:endParaRPr lang="el-GR" sz="1400" dirty="0" smtClean="0"/>
          </a:p>
          <a:p>
            <a:pPr marL="365760" indent="-256032" fontAlgn="auto">
              <a:lnSpc>
                <a:spcPct val="120000"/>
              </a:lnSpc>
              <a:spcAft>
                <a:spcPts val="0"/>
              </a:spcAft>
              <a:buClr>
                <a:schemeClr val="accent3"/>
              </a:buClr>
              <a:buFont typeface="Georgia"/>
              <a:buChar char="•"/>
              <a:defRPr/>
            </a:pPr>
            <a:r>
              <a:rPr lang="el-GR" sz="1400" dirty="0" smtClean="0"/>
              <a:t>Κάποιες άλλες μελέτες έχουν δείξει παρόμοια αποτελέσματα, αλλά τα στοιχεία είναι ακόμα </a:t>
            </a:r>
            <a:r>
              <a:rPr lang="el-GR" sz="1400" b="1" dirty="0" smtClean="0"/>
              <a:t>ασυνεπή.</a:t>
            </a:r>
            <a:r>
              <a:rPr lang="en-GB" sz="1000" b="1" dirty="0" smtClean="0">
                <a:solidFill>
                  <a:schemeClr val="accent2">
                    <a:lumMod val="50000"/>
                  </a:schemeClr>
                </a:solidFill>
              </a:rPr>
              <a:t> </a:t>
            </a:r>
            <a:endParaRPr lang="el-GR" sz="1000" b="1" dirty="0" smtClean="0">
              <a:solidFill>
                <a:schemeClr val="accent2">
                  <a:lumMod val="50000"/>
                </a:schemeClr>
              </a:solidFill>
            </a:endParaRPr>
          </a:p>
          <a:p>
            <a:pPr marL="365760" indent="-256032" fontAlgn="auto">
              <a:lnSpc>
                <a:spcPct val="120000"/>
              </a:lnSpc>
              <a:spcAft>
                <a:spcPts val="0"/>
              </a:spcAft>
              <a:buClr>
                <a:schemeClr val="accent3"/>
              </a:buClr>
              <a:buFont typeface="Georgia"/>
              <a:buNone/>
              <a:defRPr/>
            </a:pPr>
            <a:r>
              <a:rPr lang="en-GB" sz="1000" dirty="0" smtClean="0">
                <a:solidFill>
                  <a:schemeClr val="accent2">
                    <a:lumMod val="50000"/>
                  </a:schemeClr>
                </a:solidFill>
              </a:rPr>
              <a:t>Wu S et al</a:t>
            </a:r>
            <a:r>
              <a:rPr lang="el-GR" sz="1000" dirty="0" smtClean="0">
                <a:solidFill>
                  <a:schemeClr val="accent2">
                    <a:lumMod val="50000"/>
                  </a:schemeClr>
                </a:solidFill>
              </a:rPr>
              <a:t>, 2012</a:t>
            </a:r>
          </a:p>
          <a:p>
            <a:pPr marL="365760" indent="-256032" fontAlgn="auto">
              <a:lnSpc>
                <a:spcPct val="120000"/>
              </a:lnSpc>
              <a:spcAft>
                <a:spcPts val="0"/>
              </a:spcAft>
              <a:buClr>
                <a:schemeClr val="accent3"/>
              </a:buClr>
              <a:buFont typeface="Georgia"/>
              <a:buChar char="•"/>
              <a:defRPr/>
            </a:pPr>
            <a:endParaRPr lang="el-GR" dirty="0" smtClean="0"/>
          </a:p>
          <a:p>
            <a:pPr marL="365760" indent="-256032" fontAlgn="auto">
              <a:spcAft>
                <a:spcPts val="0"/>
              </a:spcAft>
              <a:buClr>
                <a:schemeClr val="accent3"/>
              </a:buClr>
              <a:buFont typeface="Georgia"/>
              <a:buChar char="•"/>
              <a:defRPr/>
            </a:pPr>
            <a:endParaRPr lang="el-GR" dirty="0" smtClean="0"/>
          </a:p>
        </p:txBody>
      </p:sp>
      <p:sp>
        <p:nvSpPr>
          <p:cNvPr id="6" name="Rectangle 5"/>
          <p:cNvSpPr/>
          <p:nvPr/>
        </p:nvSpPr>
        <p:spPr>
          <a:xfrm>
            <a:off x="179388" y="4005263"/>
            <a:ext cx="4968875" cy="1816100"/>
          </a:xfrm>
          <a:prstGeom prst="rect">
            <a:avLst/>
          </a:prstGeom>
        </p:spPr>
        <p:txBody>
          <a:bodyPr>
            <a:spAutoFit/>
          </a:bodyPr>
          <a:lstStyle/>
          <a:p>
            <a:pPr marL="285750" indent="-285750" fontAlgn="auto">
              <a:spcBef>
                <a:spcPts val="0"/>
              </a:spcBef>
              <a:spcAft>
                <a:spcPts val="0"/>
              </a:spcAft>
              <a:buFont typeface="Arial" panose="020B0604020202020204" pitchFamily="34" charset="0"/>
              <a:buChar char="•"/>
              <a:defRPr/>
            </a:pPr>
            <a:r>
              <a:rPr lang="el-GR" sz="1400" dirty="0">
                <a:latin typeface="+mn-lt"/>
                <a:cs typeface="+mn-cs"/>
              </a:rPr>
              <a:t>Δεν είναι σαφές </a:t>
            </a:r>
            <a:r>
              <a:rPr lang="el-GR" sz="1400" b="0" dirty="0">
                <a:latin typeface="+mn-lt"/>
                <a:cs typeface="+mn-cs"/>
              </a:rPr>
              <a:t>πως η κατανάλωση ψαριών θα μπορούσε να μειώσει τον κίνδυνο καρκίνου.</a:t>
            </a:r>
          </a:p>
          <a:p>
            <a:pPr marL="285750" indent="-285750" fontAlgn="auto">
              <a:spcBef>
                <a:spcPts val="0"/>
              </a:spcBef>
              <a:spcAft>
                <a:spcPts val="0"/>
              </a:spcAft>
              <a:buFont typeface="Arial" panose="020B0604020202020204" pitchFamily="34" charset="0"/>
              <a:buChar char="•"/>
              <a:defRPr/>
            </a:pPr>
            <a:endParaRPr lang="el-GR" sz="1400" b="0" dirty="0">
              <a:latin typeface="+mn-lt"/>
              <a:cs typeface="+mn-cs"/>
            </a:endParaRPr>
          </a:p>
          <a:p>
            <a:pPr marL="285750" indent="-285750" fontAlgn="auto">
              <a:spcBef>
                <a:spcPts val="0"/>
              </a:spcBef>
              <a:spcAft>
                <a:spcPts val="0"/>
              </a:spcAft>
              <a:buFont typeface="Arial" panose="020B0604020202020204" pitchFamily="34" charset="0"/>
              <a:buChar char="•"/>
              <a:defRPr/>
            </a:pPr>
            <a:endParaRPr lang="el-GR" sz="1400" b="0" dirty="0">
              <a:latin typeface="+mn-lt"/>
              <a:cs typeface="+mn-cs"/>
            </a:endParaRPr>
          </a:p>
          <a:p>
            <a:pPr marL="285750" indent="-285750" fontAlgn="auto">
              <a:spcBef>
                <a:spcPts val="0"/>
              </a:spcBef>
              <a:spcAft>
                <a:spcPts val="0"/>
              </a:spcAft>
              <a:buFont typeface="Arial" panose="020B0604020202020204" pitchFamily="34" charset="0"/>
              <a:buChar char="•"/>
              <a:defRPr/>
            </a:pPr>
            <a:r>
              <a:rPr lang="el-GR" sz="1400" b="0" dirty="0">
                <a:latin typeface="+mn-lt"/>
                <a:cs typeface="+mn-cs"/>
              </a:rPr>
              <a:t>Τα ιχθυέλαια είναι ιδιαίτερα πλούσια σε </a:t>
            </a:r>
            <a:r>
              <a:rPr lang="el-GR" sz="1400" dirty="0">
                <a:latin typeface="+mn-lt"/>
                <a:cs typeface="+mn-cs"/>
              </a:rPr>
              <a:t>πολυακόρεστα ω-3 λιπαρά</a:t>
            </a:r>
            <a:r>
              <a:rPr lang="en-US" sz="1400" dirty="0">
                <a:latin typeface="+mn-lt"/>
                <a:cs typeface="+mn-cs"/>
              </a:rPr>
              <a:t> </a:t>
            </a:r>
            <a:r>
              <a:rPr lang="el-GR" sz="1400" dirty="0">
                <a:latin typeface="+mn-lt"/>
                <a:cs typeface="+mn-cs"/>
              </a:rPr>
              <a:t>οξέα </a:t>
            </a:r>
            <a:r>
              <a:rPr lang="el-GR" sz="1400" b="0" dirty="0">
                <a:latin typeface="+mn-lt"/>
                <a:cs typeface="+mn-cs"/>
              </a:rPr>
              <a:t>αλλά </a:t>
            </a:r>
            <a:r>
              <a:rPr lang="el-GR" sz="1400" dirty="0">
                <a:latin typeface="+mn-lt"/>
                <a:cs typeface="+mn-cs"/>
              </a:rPr>
              <a:t>δεν υπάρχει ισχυρή απόδειξη </a:t>
            </a:r>
            <a:r>
              <a:rPr lang="el-GR" sz="1400" b="0" dirty="0">
                <a:latin typeface="+mn-lt"/>
                <a:cs typeface="+mn-cs"/>
              </a:rPr>
              <a:t>ότι μπορούν να μειώσουν τον κίνδυνο του καρκίνου.</a:t>
            </a:r>
            <a:r>
              <a:rPr lang="en-GB" sz="1400" b="0" dirty="0">
                <a:latin typeface="+mn-lt"/>
                <a:cs typeface="+mn-cs"/>
              </a:rPr>
              <a:t>  </a:t>
            </a:r>
            <a:r>
              <a:rPr lang="en-GB" sz="1000" b="0" dirty="0">
                <a:solidFill>
                  <a:schemeClr val="accent2">
                    <a:lumMod val="50000"/>
                  </a:schemeClr>
                </a:solidFill>
                <a:latin typeface="+mn-lt"/>
                <a:cs typeface="+mn-cs"/>
              </a:rPr>
              <a:t>MacLean, C.H., et al</a:t>
            </a:r>
            <a:r>
              <a:rPr lang="el-GR" sz="1000" b="0" dirty="0">
                <a:solidFill>
                  <a:schemeClr val="accent2">
                    <a:lumMod val="50000"/>
                  </a:schemeClr>
                </a:solidFill>
                <a:latin typeface="+mn-lt"/>
                <a:cs typeface="+mn-cs"/>
              </a:rPr>
              <a:t>, 2006</a:t>
            </a:r>
          </a:p>
        </p:txBody>
      </p:sp>
      <p:pic>
        <p:nvPicPr>
          <p:cNvPr id="7" name="Picture 6"/>
          <p:cNvPicPr>
            <a:picLocks noChangeAspect="1"/>
          </p:cNvPicPr>
          <p:nvPr/>
        </p:nvPicPr>
        <p:blipFill>
          <a:blip r:embed="rId2" cstate="print">
            <a:extLst/>
          </a:blip>
          <a:stretch>
            <a:fillRect/>
          </a:stretch>
        </p:blipFill>
        <p:spPr>
          <a:xfrm>
            <a:off x="4960770" y="3754460"/>
            <a:ext cx="3600400" cy="28173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 Τίτλος"/>
          <p:cNvSpPr>
            <a:spLocks noGrp="1"/>
          </p:cNvSpPr>
          <p:nvPr>
            <p:ph type="title"/>
          </p:nvPr>
        </p:nvSpPr>
        <p:spPr>
          <a:xfrm>
            <a:off x="457200" y="836613"/>
            <a:ext cx="8229600" cy="936625"/>
          </a:xfrm>
        </p:spPr>
        <p:txBody>
          <a:bodyPr/>
          <a:lstStyle/>
          <a:p>
            <a:r>
              <a:rPr lang="el-GR" sz="2400" smtClean="0"/>
              <a:t>Η μεγάλη κατανάλωση αλατιού μπορεί να αυξήσει τον κίνδυνο εμφάνισης καρκίνου του στομάχου</a:t>
            </a:r>
          </a:p>
        </p:txBody>
      </p:sp>
      <p:sp>
        <p:nvSpPr>
          <p:cNvPr id="3" name="2 - Θέση περιεχομένου"/>
          <p:cNvSpPr>
            <a:spLocks noGrp="1"/>
          </p:cNvSpPr>
          <p:nvPr>
            <p:ph idx="1"/>
          </p:nvPr>
        </p:nvSpPr>
        <p:spPr>
          <a:xfrm>
            <a:off x="107950" y="1916113"/>
            <a:ext cx="8785225" cy="2376487"/>
          </a:xfrm>
        </p:spPr>
        <p:txBody>
          <a:bodyPr>
            <a:normAutofit fontScale="47500" lnSpcReduction="20000"/>
          </a:bodyPr>
          <a:lstStyle/>
          <a:p>
            <a:pPr marL="365760" indent="-256032" fontAlgn="auto">
              <a:lnSpc>
                <a:spcPct val="120000"/>
              </a:lnSpc>
              <a:spcAft>
                <a:spcPts val="0"/>
              </a:spcAft>
              <a:buClr>
                <a:schemeClr val="accent3"/>
              </a:buClr>
              <a:buFont typeface="Georgia"/>
              <a:buChar char="•"/>
              <a:defRPr/>
            </a:pPr>
            <a:r>
              <a:rPr lang="el-GR" dirty="0"/>
              <a:t>Τα τρόφιμα που έχουν υψηλή περιεκτικότητα </a:t>
            </a:r>
            <a:r>
              <a:rPr lang="el-GR" b="1" dirty="0"/>
              <a:t>σε αλάτι ή διατηρούνται σε αλάτι </a:t>
            </a:r>
            <a:r>
              <a:rPr lang="el-GR" dirty="0"/>
              <a:t>μπορεί να αυξήσουν τον κίνδυνο </a:t>
            </a:r>
            <a:r>
              <a:rPr lang="el-GR" b="1" dirty="0"/>
              <a:t>καρκίνου του </a:t>
            </a:r>
            <a:r>
              <a:rPr lang="el-GR" b="1" dirty="0" smtClean="0"/>
              <a:t>στομάχου.</a:t>
            </a:r>
          </a:p>
          <a:p>
            <a:pPr marL="365760" indent="-256032" fontAlgn="auto">
              <a:lnSpc>
                <a:spcPct val="120000"/>
              </a:lnSpc>
              <a:spcAft>
                <a:spcPts val="0"/>
              </a:spcAft>
              <a:buClr>
                <a:schemeClr val="accent3"/>
              </a:buClr>
              <a:buFont typeface="Georgia"/>
              <a:buChar char="•"/>
              <a:defRPr/>
            </a:pPr>
            <a:endParaRPr lang="el-GR" dirty="0" smtClean="0"/>
          </a:p>
          <a:p>
            <a:pPr marL="365760" indent="-256032" fontAlgn="auto">
              <a:lnSpc>
                <a:spcPct val="120000"/>
              </a:lnSpc>
              <a:spcAft>
                <a:spcPts val="0"/>
              </a:spcAft>
              <a:buClr>
                <a:schemeClr val="accent3"/>
              </a:buClr>
              <a:buFont typeface="Georgia"/>
              <a:buChar char="•"/>
              <a:defRPr/>
            </a:pPr>
            <a:r>
              <a:rPr lang="el-GR" dirty="0" smtClean="0"/>
              <a:t>Η σύνδεση μεταξύ κατανάλωσης αλατιού και του καρκίνου θεωρείται πιο έντονη σε περιοχές του κόσμου όπου καταναλώνονται </a:t>
            </a:r>
            <a:r>
              <a:rPr lang="el-GR" b="1" dirty="0" smtClean="0"/>
              <a:t>δίαιτες πολύ υψηλής περιεκτικότητας </a:t>
            </a:r>
            <a:r>
              <a:rPr lang="el-GR" dirty="0" smtClean="0"/>
              <a:t>σε αλάτι (πχ </a:t>
            </a:r>
            <a:r>
              <a:rPr lang="el-GR" sz="2700" dirty="0" smtClean="0"/>
              <a:t>Ιαπωνία).</a:t>
            </a:r>
          </a:p>
          <a:p>
            <a:pPr marL="365760" indent="-256032" algn="r" fontAlgn="auto">
              <a:lnSpc>
                <a:spcPct val="120000"/>
              </a:lnSpc>
              <a:spcAft>
                <a:spcPts val="0"/>
              </a:spcAft>
              <a:buClr>
                <a:schemeClr val="accent3"/>
              </a:buClr>
              <a:buFont typeface="Georgia"/>
              <a:buNone/>
              <a:defRPr/>
            </a:pPr>
            <a:r>
              <a:rPr lang="en-GB" sz="2100" dirty="0" smtClean="0">
                <a:solidFill>
                  <a:schemeClr val="accent2">
                    <a:lumMod val="50000"/>
                  </a:schemeClr>
                </a:solidFill>
              </a:rPr>
              <a:t> </a:t>
            </a:r>
            <a:r>
              <a:rPr lang="en-GB" sz="2100" dirty="0" err="1" smtClean="0">
                <a:solidFill>
                  <a:schemeClr val="accent2">
                    <a:lumMod val="50000"/>
                  </a:schemeClr>
                </a:solidFill>
              </a:rPr>
              <a:t>D'Elia</a:t>
            </a:r>
            <a:r>
              <a:rPr lang="en-GB" sz="2100" dirty="0" smtClean="0">
                <a:solidFill>
                  <a:schemeClr val="accent2">
                    <a:lumMod val="50000"/>
                  </a:schemeClr>
                </a:solidFill>
              </a:rPr>
              <a:t> L et al</a:t>
            </a:r>
            <a:r>
              <a:rPr lang="el-GR" sz="2100" dirty="0" smtClean="0">
                <a:solidFill>
                  <a:schemeClr val="accent2">
                    <a:lumMod val="50000"/>
                  </a:schemeClr>
                </a:solidFill>
              </a:rPr>
              <a:t>,2012</a:t>
            </a:r>
          </a:p>
          <a:p>
            <a:pPr marL="365760" indent="-256032" fontAlgn="auto">
              <a:lnSpc>
                <a:spcPct val="120000"/>
              </a:lnSpc>
              <a:spcAft>
                <a:spcPts val="0"/>
              </a:spcAft>
              <a:buClr>
                <a:schemeClr val="accent3"/>
              </a:buClr>
              <a:buFont typeface="Georgia"/>
              <a:buChar char="•"/>
              <a:defRPr/>
            </a:pPr>
            <a:endParaRPr lang="el-GR" dirty="0" smtClean="0"/>
          </a:p>
          <a:p>
            <a:pPr marL="365760" indent="-256032" fontAlgn="auto">
              <a:lnSpc>
                <a:spcPct val="120000"/>
              </a:lnSpc>
              <a:spcAft>
                <a:spcPts val="0"/>
              </a:spcAft>
              <a:buClr>
                <a:schemeClr val="accent3"/>
              </a:buClr>
              <a:buFont typeface="Georgia"/>
              <a:buChar char="•"/>
              <a:defRPr/>
            </a:pPr>
            <a:r>
              <a:rPr lang="el-GR" dirty="0" smtClean="0"/>
              <a:t>Το </a:t>
            </a:r>
            <a:r>
              <a:rPr lang="el-GR" dirty="0"/>
              <a:t>αλάτι </a:t>
            </a:r>
            <a:r>
              <a:rPr lang="el-GR" dirty="0" smtClean="0"/>
              <a:t>καταστρέφει το </a:t>
            </a:r>
            <a:r>
              <a:rPr lang="el-GR" b="1" dirty="0"/>
              <a:t>τοίχωμα του στομάχου </a:t>
            </a:r>
            <a:r>
              <a:rPr lang="el-GR" dirty="0"/>
              <a:t>και </a:t>
            </a:r>
            <a:r>
              <a:rPr lang="el-GR" dirty="0" smtClean="0"/>
              <a:t>προκαλεί </a:t>
            </a:r>
            <a:r>
              <a:rPr lang="el-GR" b="1" dirty="0" smtClean="0"/>
              <a:t>φλεγμονή</a:t>
            </a:r>
            <a:r>
              <a:rPr lang="el-GR" dirty="0"/>
              <a:t>, ή </a:t>
            </a:r>
            <a:r>
              <a:rPr lang="el-GR" dirty="0" smtClean="0"/>
              <a:t>κάνει </a:t>
            </a:r>
            <a:r>
              <a:rPr lang="el-GR" dirty="0"/>
              <a:t>το τοίχωμα του στομάχου </a:t>
            </a:r>
            <a:r>
              <a:rPr lang="el-GR" dirty="0" smtClean="0"/>
              <a:t>περισσότερο </a:t>
            </a:r>
            <a:r>
              <a:rPr lang="el-GR" dirty="0"/>
              <a:t>ευαίσθητο σε καρκινογόνους παράγοντες, όπως τα νιτρικά άλατα. </a:t>
            </a:r>
            <a:r>
              <a:rPr lang="el-GR" dirty="0" smtClean="0"/>
              <a:t>                       </a:t>
            </a:r>
            <a:r>
              <a:rPr lang="en-GB" sz="2100" dirty="0" smtClean="0">
                <a:solidFill>
                  <a:schemeClr val="accent2">
                    <a:lumMod val="50000"/>
                  </a:schemeClr>
                </a:solidFill>
              </a:rPr>
              <a:t>Shikata, K., et al,</a:t>
            </a:r>
            <a:r>
              <a:rPr lang="el-GR" sz="2100" dirty="0" smtClean="0">
                <a:solidFill>
                  <a:schemeClr val="accent2">
                    <a:lumMod val="50000"/>
                  </a:schemeClr>
                </a:solidFill>
              </a:rPr>
              <a:t>2006</a:t>
            </a:r>
            <a:endParaRPr lang="el-GR" sz="2100" dirty="0">
              <a:solidFill>
                <a:schemeClr val="accent2">
                  <a:lumMod val="50000"/>
                </a:schemeClr>
              </a:solidFill>
            </a:endParaRPr>
          </a:p>
          <a:p>
            <a:pPr marL="365760" indent="-256032" fontAlgn="auto">
              <a:lnSpc>
                <a:spcPct val="120000"/>
              </a:lnSpc>
              <a:spcAft>
                <a:spcPts val="0"/>
              </a:spcAft>
              <a:buClr>
                <a:schemeClr val="accent3"/>
              </a:buClr>
              <a:buFont typeface="Georgia"/>
              <a:buChar char="•"/>
              <a:defRPr/>
            </a:pPr>
            <a:endParaRPr lang="el-GR" dirty="0"/>
          </a:p>
          <a:p>
            <a:pPr marL="365760" indent="-256032" fontAlgn="auto">
              <a:lnSpc>
                <a:spcPct val="120000"/>
              </a:lnSpc>
              <a:spcAft>
                <a:spcPts val="0"/>
              </a:spcAft>
              <a:buClr>
                <a:schemeClr val="accent3"/>
              </a:buClr>
              <a:buFont typeface="Georgia"/>
              <a:buChar char="•"/>
              <a:defRPr/>
            </a:pPr>
            <a:endParaRPr lang="el-GR" dirty="0" smtClean="0"/>
          </a:p>
          <a:p>
            <a:pPr marL="365760" indent="-256032" fontAlgn="auto">
              <a:lnSpc>
                <a:spcPct val="120000"/>
              </a:lnSpc>
              <a:spcAft>
                <a:spcPts val="0"/>
              </a:spcAft>
              <a:buClr>
                <a:schemeClr val="accent3"/>
              </a:buClr>
              <a:buFont typeface="Georgia"/>
              <a:buChar char="•"/>
              <a:defRPr/>
            </a:pPr>
            <a:endParaRPr lang="el-GR" dirty="0" smtClean="0"/>
          </a:p>
          <a:p>
            <a:pPr marL="365760" indent="-256032" fontAlgn="auto">
              <a:lnSpc>
                <a:spcPct val="120000"/>
              </a:lnSpc>
              <a:spcAft>
                <a:spcPts val="0"/>
              </a:spcAft>
              <a:buClr>
                <a:schemeClr val="accent3"/>
              </a:buClr>
              <a:buFont typeface="Georgia"/>
              <a:buChar char="•"/>
              <a:defRPr/>
            </a:pPr>
            <a:endParaRPr lang="el-GR" dirty="0" smtClean="0"/>
          </a:p>
        </p:txBody>
      </p:sp>
      <p:pic>
        <p:nvPicPr>
          <p:cNvPr id="31747" name="Picture 3"/>
          <p:cNvPicPr>
            <a:picLocks noChangeAspect="1"/>
          </p:cNvPicPr>
          <p:nvPr/>
        </p:nvPicPr>
        <p:blipFill>
          <a:blip r:embed="rId2"/>
          <a:srcRect/>
          <a:stretch>
            <a:fillRect/>
          </a:stretch>
        </p:blipFill>
        <p:spPr bwMode="auto">
          <a:xfrm>
            <a:off x="5014913" y="4292600"/>
            <a:ext cx="3992562" cy="2232025"/>
          </a:xfrm>
          <a:prstGeom prst="rect">
            <a:avLst/>
          </a:prstGeom>
          <a:noFill/>
          <a:ln w="9525">
            <a:noFill/>
            <a:miter lim="800000"/>
            <a:headEnd/>
            <a:tailEnd/>
          </a:ln>
        </p:spPr>
      </p:pic>
      <p:sp>
        <p:nvSpPr>
          <p:cNvPr id="5" name="Rectangle 4"/>
          <p:cNvSpPr/>
          <p:nvPr/>
        </p:nvSpPr>
        <p:spPr>
          <a:xfrm>
            <a:off x="179388" y="4076700"/>
            <a:ext cx="4824412" cy="3127375"/>
          </a:xfrm>
          <a:prstGeom prst="rect">
            <a:avLst/>
          </a:prstGeom>
        </p:spPr>
        <p:txBody>
          <a:bodyPr>
            <a:spAutoFit/>
          </a:bodyPr>
          <a:lstStyle/>
          <a:p>
            <a:pPr marL="285750" indent="-285750" fontAlgn="auto">
              <a:spcBef>
                <a:spcPts val="0"/>
              </a:spcBef>
              <a:spcAft>
                <a:spcPts val="0"/>
              </a:spcAft>
              <a:buFont typeface="Arial" panose="020B0604020202020204" pitchFamily="34" charset="0"/>
              <a:buChar char="•"/>
              <a:defRPr/>
            </a:pPr>
            <a:r>
              <a:rPr lang="el-GR" sz="1300" b="0" dirty="0">
                <a:latin typeface="+mn-lt"/>
                <a:cs typeface="+mn-cs"/>
              </a:rPr>
              <a:t>Μια ανασκόπηση η οποία συνδυάζει τα αποτελέσματα όλων των σχετικών μελετών έδειξε ότι άτομα που καταναλώνουν τακτικά μεγάλες ποσότητες αλατιού καθημερινά έχουν </a:t>
            </a:r>
            <a:r>
              <a:rPr lang="el-GR" sz="1300" dirty="0">
                <a:latin typeface="+mn-lt"/>
                <a:cs typeface="+mn-cs"/>
              </a:rPr>
              <a:t>2/3 υψηλότερο κίνδυνο καρκίνου του στομάχου </a:t>
            </a:r>
            <a:r>
              <a:rPr lang="el-GR" sz="1300" b="0" dirty="0">
                <a:latin typeface="+mn-lt"/>
                <a:cs typeface="+mn-cs"/>
              </a:rPr>
              <a:t>σε σύγκριση με εκείνους που καταναλώνουν μικρές ποσότητες.</a:t>
            </a:r>
            <a:r>
              <a:rPr lang="en-GB" sz="1400" b="0" dirty="0">
                <a:solidFill>
                  <a:schemeClr val="accent2">
                    <a:lumMod val="50000"/>
                  </a:schemeClr>
                </a:solidFill>
                <a:latin typeface="+mn-lt"/>
                <a:cs typeface="+mn-cs"/>
              </a:rPr>
              <a:t> </a:t>
            </a:r>
            <a:r>
              <a:rPr lang="en-GB" sz="1000" b="0" dirty="0" err="1">
                <a:solidFill>
                  <a:schemeClr val="accent2">
                    <a:lumMod val="50000"/>
                  </a:schemeClr>
                </a:solidFill>
                <a:latin typeface="+mn-lt"/>
                <a:cs typeface="+mn-cs"/>
              </a:rPr>
              <a:t>D'Elia</a:t>
            </a:r>
            <a:r>
              <a:rPr lang="en-GB" sz="1000" b="0" dirty="0">
                <a:solidFill>
                  <a:schemeClr val="accent2">
                    <a:lumMod val="50000"/>
                  </a:schemeClr>
                </a:solidFill>
                <a:latin typeface="+mn-lt"/>
                <a:cs typeface="+mn-cs"/>
              </a:rPr>
              <a:t> L et al</a:t>
            </a:r>
            <a:r>
              <a:rPr lang="el-GR" sz="1000" b="0" dirty="0">
                <a:solidFill>
                  <a:schemeClr val="accent2">
                    <a:lumMod val="50000"/>
                  </a:schemeClr>
                </a:solidFill>
                <a:latin typeface="+mn-lt"/>
                <a:cs typeface="+mn-cs"/>
              </a:rPr>
              <a:t>,2012</a:t>
            </a:r>
          </a:p>
          <a:p>
            <a:pPr marL="285750" indent="-285750" fontAlgn="auto">
              <a:spcBef>
                <a:spcPts val="0"/>
              </a:spcBef>
              <a:spcAft>
                <a:spcPts val="0"/>
              </a:spcAft>
              <a:buFont typeface="Arial" panose="020B0604020202020204" pitchFamily="34" charset="0"/>
              <a:buChar char="•"/>
              <a:defRPr/>
            </a:pPr>
            <a:endParaRPr lang="el-GR" sz="1300" b="0" dirty="0">
              <a:latin typeface="+mn-lt"/>
              <a:cs typeface="+mn-cs"/>
            </a:endParaRPr>
          </a:p>
          <a:p>
            <a:pPr marL="285750" indent="-285750" fontAlgn="auto">
              <a:spcBef>
                <a:spcPts val="0"/>
              </a:spcBef>
              <a:spcAft>
                <a:spcPts val="0"/>
              </a:spcAft>
              <a:buFont typeface="Arial" panose="020B0604020202020204" pitchFamily="34" charset="0"/>
              <a:buChar char="•"/>
              <a:defRPr/>
            </a:pPr>
            <a:endParaRPr lang="el-GR" sz="1300" b="0" dirty="0">
              <a:latin typeface="+mn-lt"/>
              <a:cs typeface="+mn-cs"/>
            </a:endParaRPr>
          </a:p>
          <a:p>
            <a:pPr marL="285750" indent="-285750" fontAlgn="auto">
              <a:spcBef>
                <a:spcPts val="0"/>
              </a:spcBef>
              <a:spcAft>
                <a:spcPts val="0"/>
              </a:spcAft>
              <a:buFont typeface="Arial" panose="020B0604020202020204" pitchFamily="34" charset="0"/>
              <a:buChar char="•"/>
              <a:defRPr/>
            </a:pPr>
            <a:r>
              <a:rPr lang="el-GR" sz="1300" b="0" dirty="0">
                <a:latin typeface="+mn-lt"/>
                <a:cs typeface="+mn-cs"/>
              </a:rPr>
              <a:t>Το αλάτι μπορεί να αλληλεπιδράσει με</a:t>
            </a:r>
            <a:r>
              <a:rPr lang="en-US" sz="1300" b="0" dirty="0">
                <a:latin typeface="+mn-lt"/>
                <a:cs typeface="+mn-cs"/>
              </a:rPr>
              <a:t> </a:t>
            </a:r>
            <a:r>
              <a:rPr lang="el-GR" sz="1300" b="0" dirty="0">
                <a:latin typeface="+mn-lt"/>
                <a:cs typeface="+mn-cs"/>
              </a:rPr>
              <a:t>το </a:t>
            </a:r>
            <a:r>
              <a:rPr lang="el-GR" sz="1300" dirty="0">
                <a:latin typeface="+mn-lt"/>
                <a:cs typeface="+mn-cs"/>
              </a:rPr>
              <a:t>ελικοβακτηρίδιο</a:t>
            </a:r>
            <a:r>
              <a:rPr lang="el-GR" sz="1300" b="0" dirty="0">
                <a:latin typeface="+mn-lt"/>
                <a:cs typeface="+mn-cs"/>
              </a:rPr>
              <a:t> του πυλωρού, που προκαλεί έλκος στομάχου ή/και καρκίνο του στομάχου</a:t>
            </a:r>
            <a:r>
              <a:rPr lang="el-GR" sz="1000" b="0" dirty="0">
                <a:latin typeface="+mn-lt"/>
                <a:cs typeface="+mn-cs"/>
              </a:rPr>
              <a:t>. </a:t>
            </a:r>
          </a:p>
          <a:p>
            <a:pPr marL="285750" indent="-285750" algn="r" fontAlgn="auto">
              <a:spcBef>
                <a:spcPts val="0"/>
              </a:spcBef>
              <a:spcAft>
                <a:spcPts val="0"/>
              </a:spcAft>
              <a:defRPr/>
            </a:pPr>
            <a:r>
              <a:rPr lang="en-GB" sz="1000" b="0" dirty="0">
                <a:solidFill>
                  <a:schemeClr val="accent2">
                    <a:lumMod val="50000"/>
                  </a:schemeClr>
                </a:solidFill>
                <a:latin typeface="+mn-lt"/>
                <a:cs typeface="+mn-cs"/>
              </a:rPr>
              <a:t>Shikata, K., et al,</a:t>
            </a:r>
            <a:r>
              <a:rPr lang="el-GR" sz="1000" b="0" dirty="0">
                <a:solidFill>
                  <a:schemeClr val="accent2">
                    <a:lumMod val="50000"/>
                  </a:schemeClr>
                </a:solidFill>
                <a:latin typeface="+mn-lt"/>
                <a:cs typeface="+mn-cs"/>
              </a:rPr>
              <a:t>2006</a:t>
            </a:r>
            <a:endParaRPr lang="el-GR" sz="1000" b="0" dirty="0">
              <a:latin typeface="+mn-lt"/>
              <a:cs typeface="+mn-cs"/>
            </a:endParaRPr>
          </a:p>
          <a:p>
            <a:pPr fontAlgn="auto">
              <a:lnSpc>
                <a:spcPct val="120000"/>
              </a:lnSpc>
              <a:spcBef>
                <a:spcPts val="0"/>
              </a:spcBef>
              <a:spcAft>
                <a:spcPts val="0"/>
              </a:spcAft>
              <a:defRPr/>
            </a:pPr>
            <a:endParaRPr lang="el-GR" b="0" dirty="0">
              <a:latin typeface="+mn-lt"/>
              <a:cs typeface="+mn-cs"/>
            </a:endParaRPr>
          </a:p>
          <a:p>
            <a:pPr fontAlgn="auto">
              <a:lnSpc>
                <a:spcPct val="120000"/>
              </a:lnSpc>
              <a:spcBef>
                <a:spcPts val="0"/>
              </a:spcBef>
              <a:spcAft>
                <a:spcPts val="0"/>
              </a:spcAft>
              <a:defRPr/>
            </a:pPr>
            <a:endParaRPr lang="el-GR" b="0" dirty="0">
              <a:latin typeface="+mn-lt"/>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050"/>
            <a:ext cx="8229600" cy="504825"/>
          </a:xfrm>
        </p:spPr>
        <p:txBody>
          <a:bodyPr>
            <a:normAutofit fontScale="90000"/>
          </a:bodyPr>
          <a:lstStyle/>
          <a:p>
            <a:pPr fontAlgn="auto">
              <a:spcAft>
                <a:spcPts val="0"/>
              </a:spcAft>
              <a:defRPr/>
            </a:pPr>
            <a:r>
              <a:rPr lang="el-GR" dirty="0" smtClean="0"/>
              <a:t>Συστάσεις κατανάλωσης αλατιού</a:t>
            </a:r>
            <a:endParaRPr lang="en-US" dirty="0"/>
          </a:p>
        </p:txBody>
      </p:sp>
      <p:sp>
        <p:nvSpPr>
          <p:cNvPr id="3" name="Content Placeholder 2"/>
          <p:cNvSpPr>
            <a:spLocks noGrp="1"/>
          </p:cNvSpPr>
          <p:nvPr>
            <p:ph idx="1"/>
          </p:nvPr>
        </p:nvSpPr>
        <p:spPr>
          <a:xfrm>
            <a:off x="457200" y="1700213"/>
            <a:ext cx="8486775" cy="2016125"/>
          </a:xfrm>
        </p:spPr>
        <p:txBody>
          <a:bodyPr>
            <a:normAutofit/>
          </a:bodyPr>
          <a:lstStyle/>
          <a:p>
            <a:pPr>
              <a:lnSpc>
                <a:spcPct val="120000"/>
              </a:lnSpc>
            </a:pPr>
            <a:r>
              <a:rPr lang="el-GR" sz="1500" smtClean="0"/>
              <a:t>Ελέγξτε την περιεκτικότητα σε αλάτι των </a:t>
            </a:r>
            <a:r>
              <a:rPr lang="el-GR" sz="1500" b="1" smtClean="0"/>
              <a:t>επεξεργασμένων τροφίμων </a:t>
            </a:r>
            <a:r>
              <a:rPr lang="el-GR" sz="1500" smtClean="0"/>
              <a:t>και των </a:t>
            </a:r>
            <a:r>
              <a:rPr lang="el-GR" sz="1500" b="1" smtClean="0"/>
              <a:t>έτοιμων</a:t>
            </a:r>
            <a:r>
              <a:rPr lang="el-GR" sz="1500" smtClean="0"/>
              <a:t> γευμάτων. Το αλάτι υπάρχει συχνά κρυμμένο στα τρόφιμα.</a:t>
            </a:r>
          </a:p>
          <a:p>
            <a:pPr>
              <a:lnSpc>
                <a:spcPct val="120000"/>
              </a:lnSpc>
            </a:pPr>
            <a:endParaRPr lang="el-GR" sz="1500" smtClean="0"/>
          </a:p>
          <a:p>
            <a:pPr>
              <a:lnSpc>
                <a:spcPct val="120000"/>
              </a:lnSpc>
            </a:pPr>
            <a:r>
              <a:rPr lang="el-GR" sz="1500" smtClean="0"/>
              <a:t>Προσπαθήστε να </a:t>
            </a:r>
            <a:r>
              <a:rPr lang="el-GR" sz="1500" b="1" smtClean="0"/>
              <a:t>μην τρώτε πολύ αλμυρά </a:t>
            </a:r>
            <a:r>
              <a:rPr lang="el-GR" sz="1500" smtClean="0"/>
              <a:t>τρόφιμα.</a:t>
            </a:r>
          </a:p>
          <a:p>
            <a:pPr>
              <a:lnSpc>
                <a:spcPct val="120000"/>
              </a:lnSpc>
            </a:pPr>
            <a:endParaRPr lang="el-GR" sz="1500" smtClean="0"/>
          </a:p>
          <a:p>
            <a:pPr>
              <a:lnSpc>
                <a:spcPct val="120000"/>
              </a:lnSpc>
            </a:pPr>
            <a:r>
              <a:rPr lang="el-GR" sz="1500" smtClean="0"/>
              <a:t>Μην προσθέτετε </a:t>
            </a:r>
            <a:r>
              <a:rPr lang="el-GR" sz="1500" b="1" smtClean="0"/>
              <a:t>έξτρα αλάτι </a:t>
            </a:r>
            <a:r>
              <a:rPr lang="el-GR" sz="1500" smtClean="0"/>
              <a:t>στο φαγητό σας όταν τρώτε.</a:t>
            </a:r>
          </a:p>
          <a:p>
            <a:pPr>
              <a:lnSpc>
                <a:spcPct val="120000"/>
              </a:lnSpc>
            </a:pPr>
            <a:endParaRPr lang="el-GR" sz="2600" smtClean="0"/>
          </a:p>
        </p:txBody>
      </p:sp>
      <p:pic>
        <p:nvPicPr>
          <p:cNvPr id="4" name="Picture 3"/>
          <p:cNvPicPr>
            <a:picLocks noChangeAspect="1"/>
          </p:cNvPicPr>
          <p:nvPr/>
        </p:nvPicPr>
        <p:blipFill>
          <a:blip r:embed="rId2" cstate="print">
            <a:extLst/>
          </a:blip>
          <a:stretch>
            <a:fillRect/>
          </a:stretch>
        </p:blipFill>
        <p:spPr>
          <a:xfrm>
            <a:off x="4932040" y="3973494"/>
            <a:ext cx="4011690" cy="2255753"/>
          </a:xfrm>
          <a:prstGeom prst="rect">
            <a:avLst/>
          </a:prstGeom>
          <a:ln>
            <a:noFill/>
          </a:ln>
          <a:effectLst>
            <a:softEdge rad="112500"/>
          </a:effectLst>
        </p:spPr>
      </p:pic>
      <p:sp>
        <p:nvSpPr>
          <p:cNvPr id="32772" name="Rectangle 4"/>
          <p:cNvSpPr>
            <a:spLocks noChangeArrowheads="1"/>
          </p:cNvSpPr>
          <p:nvPr/>
        </p:nvSpPr>
        <p:spPr bwMode="auto">
          <a:xfrm>
            <a:off x="360363" y="3933825"/>
            <a:ext cx="4572000" cy="2197100"/>
          </a:xfrm>
          <a:prstGeom prst="rect">
            <a:avLst/>
          </a:prstGeom>
          <a:noFill/>
          <a:ln w="9525">
            <a:noFill/>
            <a:miter lim="800000"/>
            <a:headEnd/>
            <a:tailEnd/>
          </a:ln>
        </p:spPr>
        <p:txBody>
          <a:bodyPr>
            <a:spAutoFit/>
          </a:bodyPr>
          <a:lstStyle/>
          <a:p>
            <a:pPr marL="285750" indent="-285750">
              <a:lnSpc>
                <a:spcPct val="120000"/>
              </a:lnSpc>
              <a:buFont typeface="Arial" charset="0"/>
              <a:buChar char="•"/>
            </a:pPr>
            <a:r>
              <a:rPr lang="el-GR" sz="1600" b="0">
                <a:latin typeface="Georgia" pitchFamily="18" charset="0"/>
              </a:rPr>
              <a:t>Χρησιμοποιήστε βότανα, μπαχαρικά και αρτύματα για να </a:t>
            </a:r>
            <a:r>
              <a:rPr lang="el-GR" sz="1600">
                <a:latin typeface="Georgia" pitchFamily="18" charset="0"/>
              </a:rPr>
              <a:t>προσθέσετε γεύση </a:t>
            </a:r>
            <a:r>
              <a:rPr lang="el-GR" sz="1600" b="0">
                <a:latin typeface="Georgia" pitchFamily="18" charset="0"/>
              </a:rPr>
              <a:t>στο φαγητό, αντί για αλάτι.</a:t>
            </a:r>
          </a:p>
          <a:p>
            <a:pPr marL="285750" indent="-285750">
              <a:lnSpc>
                <a:spcPct val="120000"/>
              </a:lnSpc>
              <a:buFont typeface="Arial" charset="0"/>
              <a:buChar char="•"/>
            </a:pPr>
            <a:endParaRPr lang="el-GR" sz="1600" b="0">
              <a:latin typeface="Georgia" pitchFamily="18" charset="0"/>
            </a:endParaRPr>
          </a:p>
          <a:p>
            <a:pPr marL="285750" indent="-285750">
              <a:lnSpc>
                <a:spcPct val="120000"/>
              </a:lnSpc>
              <a:buFont typeface="Arial" charset="0"/>
              <a:buChar char="•"/>
            </a:pPr>
            <a:r>
              <a:rPr lang="el-GR" sz="1600">
                <a:latin typeface="Georgia" pitchFamily="18" charset="0"/>
              </a:rPr>
              <a:t>Συνηθίστε το λιγότερο αλμυρό </a:t>
            </a:r>
            <a:r>
              <a:rPr lang="el-GR" sz="1600" b="0">
                <a:latin typeface="Georgia" pitchFamily="18" charset="0"/>
              </a:rPr>
              <a:t>φαγητό. Και αν παρατηρήσετε μια διαφορά σε πρώτη φάση, θα το ρυθμίσετε γρήγορα</a:t>
            </a:r>
            <a:r>
              <a:rPr lang="el-GR" b="0">
                <a:latin typeface="Georgia" pitchFamily="18" charset="0"/>
              </a:rPr>
              <a:t>.</a:t>
            </a:r>
            <a:endParaRPr lang="en-US" b="0">
              <a:latin typeface="Georg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82600" y="809724"/>
            <a:ext cx="8229600" cy="864096"/>
          </a:xfrm>
        </p:spPr>
        <p:txBody>
          <a:bodyPr>
            <a:normAutofit/>
            <a:scene3d>
              <a:camera prst="orthographicFront"/>
              <a:lightRig rig="threePt" dir="t"/>
            </a:scene3d>
            <a:sp3d extrusionH="57150">
              <a:bevelT w="38100" h="38100"/>
            </a:sp3d>
          </a:bodyPr>
          <a:lstStyle/>
          <a:p>
            <a:pPr fontAlgn="auto">
              <a:spcAft>
                <a:spcPts val="0"/>
              </a:spcAft>
              <a:defRPr/>
            </a:pPr>
            <a:r>
              <a:rPr lang="el-GR" dirty="0" smtClean="0"/>
              <a:t>Τι είναι καρκίνος</a:t>
            </a:r>
            <a:endParaRPr lang="el-GR" dirty="0"/>
          </a:p>
        </p:txBody>
      </p:sp>
      <p:sp>
        <p:nvSpPr>
          <p:cNvPr id="15362" name="2 - Θέση περιεχομένου"/>
          <p:cNvSpPr>
            <a:spLocks noGrp="1"/>
          </p:cNvSpPr>
          <p:nvPr>
            <p:ph idx="1"/>
          </p:nvPr>
        </p:nvSpPr>
        <p:spPr>
          <a:xfrm>
            <a:off x="395288" y="1773238"/>
            <a:ext cx="8640762" cy="2879725"/>
          </a:xfrm>
        </p:spPr>
        <p:txBody>
          <a:bodyPr/>
          <a:lstStyle/>
          <a:p>
            <a:r>
              <a:rPr lang="el-GR" sz="1400" smtClean="0"/>
              <a:t>Ο </a:t>
            </a:r>
            <a:r>
              <a:rPr lang="el-GR" sz="1400" b="1" smtClean="0"/>
              <a:t>καρκίνος </a:t>
            </a:r>
            <a:r>
              <a:rPr lang="el-GR" sz="1400" smtClean="0"/>
              <a:t>είναι ένας όρος που χρησιμοποιείται για ασθένειες κατά τις οποίες τα ανώμαλα κύτταρα διαιρούνται χωρίς έλεγχο και μπορούν να εισβάλουν σε άλλους ιστούς. </a:t>
            </a:r>
          </a:p>
          <a:p>
            <a:endParaRPr lang="el-GR" sz="1400" smtClean="0"/>
          </a:p>
          <a:p>
            <a:r>
              <a:rPr lang="el-GR" sz="1400" smtClean="0"/>
              <a:t>Τα </a:t>
            </a:r>
            <a:r>
              <a:rPr lang="el-GR" sz="1400" b="1" smtClean="0"/>
              <a:t>καρκινικά κύτταρα </a:t>
            </a:r>
            <a:r>
              <a:rPr lang="el-GR" sz="1400" smtClean="0"/>
              <a:t>μπορούν να εξαπλωθούν σε άλλα μέρη του σώματος μέσω του αίματος και του λεμφικού συστήματος.</a:t>
            </a:r>
          </a:p>
          <a:p>
            <a:endParaRPr lang="el-GR" sz="1600" smtClean="0"/>
          </a:p>
        </p:txBody>
      </p:sp>
      <p:sp>
        <p:nvSpPr>
          <p:cNvPr id="15363" name="4 - TextBox"/>
          <p:cNvSpPr txBox="1">
            <a:spLocks noChangeArrowheads="1"/>
          </p:cNvSpPr>
          <p:nvPr/>
        </p:nvSpPr>
        <p:spPr bwMode="auto">
          <a:xfrm>
            <a:off x="7524750" y="4797425"/>
            <a:ext cx="1295400" cy="368300"/>
          </a:xfrm>
          <a:prstGeom prst="rect">
            <a:avLst/>
          </a:prstGeom>
          <a:solidFill>
            <a:schemeClr val="bg1"/>
          </a:solidFill>
          <a:ln w="9525">
            <a:noFill/>
            <a:miter lim="800000"/>
            <a:headEnd/>
            <a:tailEnd/>
          </a:ln>
        </p:spPr>
        <p:txBody>
          <a:bodyPr>
            <a:spAutoFit/>
          </a:bodyPr>
          <a:lstStyle/>
          <a:p>
            <a:endParaRPr lang="el-GR" b="0">
              <a:latin typeface="Georgia" pitchFamily="18" charset="0"/>
            </a:endParaRPr>
          </a:p>
        </p:txBody>
      </p:sp>
      <p:pic>
        <p:nvPicPr>
          <p:cNvPr id="15364" name="6 - Εικόνα" descr="εξαπλωση καρκινικών κυττάρων.jpg"/>
          <p:cNvPicPr>
            <a:picLocks noChangeAspect="1"/>
          </p:cNvPicPr>
          <p:nvPr/>
        </p:nvPicPr>
        <p:blipFill>
          <a:blip r:embed="rId2"/>
          <a:srcRect/>
          <a:stretch>
            <a:fillRect/>
          </a:stretch>
        </p:blipFill>
        <p:spPr bwMode="auto">
          <a:xfrm>
            <a:off x="3348038" y="2852738"/>
            <a:ext cx="3600450" cy="2406650"/>
          </a:xfrm>
          <a:prstGeom prst="rect">
            <a:avLst/>
          </a:prstGeom>
          <a:noFill/>
          <a:ln w="9525">
            <a:noFill/>
            <a:miter lim="800000"/>
            <a:headEnd/>
            <a:tailEnd/>
          </a:ln>
        </p:spPr>
      </p:pic>
      <p:sp>
        <p:nvSpPr>
          <p:cNvPr id="8" name="7 - Ορθογώνιο"/>
          <p:cNvSpPr/>
          <p:nvPr/>
        </p:nvSpPr>
        <p:spPr>
          <a:xfrm>
            <a:off x="323850" y="5300663"/>
            <a:ext cx="8569325" cy="1169987"/>
          </a:xfrm>
          <a:prstGeom prst="rect">
            <a:avLst/>
          </a:prstGeom>
        </p:spPr>
        <p:txBody>
          <a:bodyPr>
            <a:spAutoFit/>
          </a:bodyPr>
          <a:lstStyle/>
          <a:p>
            <a:pPr fontAlgn="auto">
              <a:spcBef>
                <a:spcPts val="0"/>
              </a:spcBef>
              <a:spcAft>
                <a:spcPts val="0"/>
              </a:spcAft>
              <a:buClr>
                <a:schemeClr val="accent3">
                  <a:lumMod val="75000"/>
                </a:schemeClr>
              </a:buClr>
              <a:buSzPct val="108000"/>
              <a:buFont typeface="Arial" pitchFamily="34" charset="0"/>
              <a:buChar char="•"/>
              <a:defRPr/>
            </a:pPr>
            <a:r>
              <a:rPr lang="el-GR" sz="1400" b="0" dirty="0">
                <a:latin typeface="+mn-lt"/>
                <a:cs typeface="+mn-cs"/>
              </a:rPr>
              <a:t>Ο καρκίνος δεν είναι μόνο μια ασθένεια, αλλά </a:t>
            </a:r>
            <a:r>
              <a:rPr lang="el-GR" sz="1400" dirty="0">
                <a:latin typeface="+mn-lt"/>
                <a:cs typeface="+mn-cs"/>
              </a:rPr>
              <a:t>πολλές ασθένειες. </a:t>
            </a:r>
          </a:p>
          <a:p>
            <a:pPr fontAlgn="auto">
              <a:spcBef>
                <a:spcPts val="0"/>
              </a:spcBef>
              <a:spcAft>
                <a:spcPts val="0"/>
              </a:spcAft>
              <a:buClr>
                <a:schemeClr val="accent3">
                  <a:lumMod val="75000"/>
                </a:schemeClr>
              </a:buClr>
              <a:buSzPct val="108000"/>
              <a:buFont typeface="Arial" pitchFamily="34" charset="0"/>
              <a:buChar char="•"/>
              <a:defRPr/>
            </a:pPr>
            <a:endParaRPr lang="el-GR" sz="1400" b="0" dirty="0">
              <a:latin typeface="+mn-lt"/>
              <a:cs typeface="+mn-cs"/>
            </a:endParaRPr>
          </a:p>
          <a:p>
            <a:pPr fontAlgn="auto">
              <a:spcBef>
                <a:spcPts val="0"/>
              </a:spcBef>
              <a:spcAft>
                <a:spcPts val="0"/>
              </a:spcAft>
              <a:buClr>
                <a:schemeClr val="accent3">
                  <a:lumMod val="75000"/>
                </a:schemeClr>
              </a:buClr>
              <a:buSzPct val="108000"/>
              <a:buFont typeface="Arial" pitchFamily="34" charset="0"/>
              <a:buChar char="•"/>
              <a:defRPr/>
            </a:pPr>
            <a:r>
              <a:rPr lang="el-GR" sz="1400" b="0" dirty="0">
                <a:latin typeface="+mn-lt"/>
                <a:cs typeface="+mn-cs"/>
              </a:rPr>
              <a:t>Υπάρχουν περισσότερα από </a:t>
            </a:r>
            <a:r>
              <a:rPr lang="el-GR" sz="1400" dirty="0">
                <a:latin typeface="+mn-lt"/>
                <a:cs typeface="+mn-cs"/>
              </a:rPr>
              <a:t>100 είδη καρκίνου</a:t>
            </a:r>
          </a:p>
          <a:p>
            <a:pPr fontAlgn="auto">
              <a:spcBef>
                <a:spcPts val="0"/>
              </a:spcBef>
              <a:spcAft>
                <a:spcPts val="0"/>
              </a:spcAft>
              <a:buClr>
                <a:schemeClr val="accent3">
                  <a:lumMod val="75000"/>
                </a:schemeClr>
              </a:buClr>
              <a:buSzPct val="108000"/>
              <a:buFont typeface="Arial" pitchFamily="34" charset="0"/>
              <a:buChar char="•"/>
              <a:defRPr/>
            </a:pPr>
            <a:endParaRPr lang="el-GR" sz="1400" b="0" dirty="0">
              <a:latin typeface="+mn-lt"/>
              <a:cs typeface="+mn-cs"/>
            </a:endParaRPr>
          </a:p>
          <a:p>
            <a:pPr fontAlgn="auto">
              <a:spcBef>
                <a:spcPts val="0"/>
              </a:spcBef>
              <a:spcAft>
                <a:spcPts val="0"/>
              </a:spcAft>
              <a:buClr>
                <a:schemeClr val="accent3">
                  <a:lumMod val="75000"/>
                </a:schemeClr>
              </a:buClr>
              <a:buSzPct val="108000"/>
              <a:buFont typeface="Arial" pitchFamily="34" charset="0"/>
              <a:buChar char="•"/>
              <a:defRPr/>
            </a:pPr>
            <a:r>
              <a:rPr lang="el-GR" sz="1400" dirty="0">
                <a:latin typeface="+mn-lt"/>
                <a:cs typeface="+mn-cs"/>
              </a:rPr>
              <a:t>Επίπτωση </a:t>
            </a:r>
            <a:r>
              <a:rPr lang="el-GR" sz="1400" b="0" dirty="0">
                <a:latin typeface="+mn-lt"/>
                <a:cs typeface="+mn-cs"/>
              </a:rPr>
              <a:t>του καρκίνου: Αριθμός νέων κρουσμάτων καρκίνου</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64704"/>
            <a:ext cx="8229600" cy="1152128"/>
          </a:xfrm>
        </p:spPr>
        <p:txBody>
          <a:bodyPr>
            <a:normAutofit/>
            <a:scene3d>
              <a:camera prst="orthographicFront"/>
              <a:lightRig rig="threePt" dir="t"/>
            </a:scene3d>
            <a:sp3d extrusionH="57150">
              <a:bevelT w="38100" h="38100"/>
            </a:sp3d>
          </a:bodyPr>
          <a:lstStyle/>
          <a:p>
            <a:pPr fontAlgn="auto">
              <a:spcAft>
                <a:spcPts val="0"/>
              </a:spcAft>
              <a:defRPr/>
            </a:pPr>
            <a:r>
              <a:rPr lang="el-GR" sz="2000" dirty="0" smtClean="0"/>
              <a:t>Μια διατροφή υψηλή σε κορεσμένα λιπαρά μπορεί να αυξήσει τον κίνδυνο εμφάνισης καρκίνου του μαστού</a:t>
            </a:r>
            <a:endParaRPr lang="el-GR" sz="2000" dirty="0"/>
          </a:p>
        </p:txBody>
      </p:sp>
      <p:sp>
        <p:nvSpPr>
          <p:cNvPr id="3" name="2 - Θέση περιεχομένου"/>
          <p:cNvSpPr>
            <a:spLocks noGrp="1"/>
          </p:cNvSpPr>
          <p:nvPr>
            <p:ph idx="1"/>
          </p:nvPr>
        </p:nvSpPr>
        <p:spPr>
          <a:xfrm>
            <a:off x="323850" y="1916113"/>
            <a:ext cx="8569325" cy="3025775"/>
          </a:xfrm>
        </p:spPr>
        <p:txBody>
          <a:bodyPr>
            <a:normAutofit/>
          </a:bodyPr>
          <a:lstStyle/>
          <a:p>
            <a:pPr>
              <a:lnSpc>
                <a:spcPct val="120000"/>
              </a:lnSpc>
            </a:pPr>
            <a:r>
              <a:rPr lang="el-GR" sz="1300" smtClean="0"/>
              <a:t>Στις περισσότερες μελέτες σχετικά με την πρόσληψη λίπους και του κινδύνου εμφάνισης καρκίνου του μαστού φαίνεται είτε να μην υπάρχει </a:t>
            </a:r>
            <a:r>
              <a:rPr lang="el-GR" sz="1300" b="1" smtClean="0"/>
              <a:t>καμία σύνδεση </a:t>
            </a:r>
            <a:r>
              <a:rPr lang="el-GR" sz="1300" smtClean="0"/>
              <a:t>ή να υπάρχει </a:t>
            </a:r>
            <a:r>
              <a:rPr lang="el-GR" sz="1300" b="1" smtClean="0"/>
              <a:t>μια μικρή αύξηση </a:t>
            </a:r>
            <a:r>
              <a:rPr lang="el-GR" sz="1300" smtClean="0"/>
              <a:t>του κινδύνου εμφάνισης της νόσου. </a:t>
            </a:r>
          </a:p>
          <a:p>
            <a:pPr>
              <a:lnSpc>
                <a:spcPct val="120000"/>
              </a:lnSpc>
            </a:pPr>
            <a:endParaRPr lang="el-GR" sz="1300" smtClean="0"/>
          </a:p>
          <a:p>
            <a:pPr>
              <a:lnSpc>
                <a:spcPct val="120000"/>
              </a:lnSpc>
            </a:pPr>
            <a:r>
              <a:rPr lang="el-GR" sz="1300" smtClean="0"/>
              <a:t>Στις  περισσότερες μελέτες που έχει βρεθεί μια μικρή αύξηση του κινδύνου για καρκίνο του μαστού, αυτή συσχετίζεται κυρίως με την πρόσληψη </a:t>
            </a:r>
            <a:r>
              <a:rPr lang="el-GR" sz="1300" b="1" smtClean="0"/>
              <a:t>συνολικού λίπους ή κορεσμένου λίπους.</a:t>
            </a:r>
          </a:p>
          <a:p>
            <a:pPr>
              <a:lnSpc>
                <a:spcPct val="120000"/>
              </a:lnSpc>
            </a:pPr>
            <a:endParaRPr lang="el-GR" sz="1300" smtClean="0"/>
          </a:p>
          <a:p>
            <a:pPr>
              <a:lnSpc>
                <a:spcPct val="120000"/>
              </a:lnSpc>
            </a:pPr>
            <a:r>
              <a:rPr lang="el-GR" sz="1300" b="1" smtClean="0"/>
              <a:t>Δεν είναι ακόμα σαφές </a:t>
            </a:r>
            <a:r>
              <a:rPr lang="el-GR" sz="1300" smtClean="0"/>
              <a:t>αν η πρόσληψη λίπους επηρεάζει τον κίνδυνο καρκίνου του μαστού. </a:t>
            </a:r>
            <a:endParaRPr lang="en-US" sz="1300" smtClean="0"/>
          </a:p>
          <a:p>
            <a:pPr algn="r">
              <a:lnSpc>
                <a:spcPct val="120000"/>
              </a:lnSpc>
              <a:buFont typeface="Georgia" pitchFamily="18" charset="0"/>
              <a:buNone/>
            </a:pPr>
            <a:r>
              <a:rPr lang="en-GB" sz="1000" smtClean="0">
                <a:solidFill>
                  <a:srgbClr val="72002C"/>
                </a:solidFill>
              </a:rPr>
              <a:t>Thiébaut AC et al, 2007/ Freedman LS et al. 2006/  Sieri S et al, 2008</a:t>
            </a:r>
            <a:endParaRPr lang="el-GR" sz="1000" smtClean="0">
              <a:solidFill>
                <a:srgbClr val="72002C"/>
              </a:solidFill>
            </a:endParaRPr>
          </a:p>
        </p:txBody>
      </p:sp>
      <p:pic>
        <p:nvPicPr>
          <p:cNvPr id="33795" name="3 - Εικόνα" descr="d037fdffc71094a2659f3b689c48e9b5.jpg"/>
          <p:cNvPicPr>
            <a:picLocks noChangeAspect="1"/>
          </p:cNvPicPr>
          <p:nvPr/>
        </p:nvPicPr>
        <p:blipFill>
          <a:blip r:embed="rId2"/>
          <a:srcRect/>
          <a:stretch>
            <a:fillRect/>
          </a:stretch>
        </p:blipFill>
        <p:spPr bwMode="auto">
          <a:xfrm>
            <a:off x="4500563" y="4221163"/>
            <a:ext cx="4352925" cy="2349500"/>
          </a:xfrm>
          <a:prstGeom prst="rect">
            <a:avLst/>
          </a:prstGeom>
          <a:noFill/>
          <a:ln w="9525">
            <a:noFill/>
            <a:miter lim="800000"/>
            <a:headEnd/>
            <a:tailEnd/>
          </a:ln>
        </p:spPr>
      </p:pic>
      <p:sp>
        <p:nvSpPr>
          <p:cNvPr id="5" name="4 - Ορθογώνιο"/>
          <p:cNvSpPr/>
          <p:nvPr/>
        </p:nvSpPr>
        <p:spPr>
          <a:xfrm>
            <a:off x="539750" y="4508500"/>
            <a:ext cx="4248150" cy="1054100"/>
          </a:xfrm>
          <a:prstGeom prst="rect">
            <a:avLst/>
          </a:prstGeom>
        </p:spPr>
        <p:txBody>
          <a:bodyPr>
            <a:spAutoFit/>
          </a:bodyPr>
          <a:lstStyle/>
          <a:p>
            <a:pPr>
              <a:buFont typeface="Arial" charset="0"/>
              <a:buChar char="•"/>
            </a:pPr>
            <a:r>
              <a:rPr lang="el-GR" sz="1300" b="0">
                <a:latin typeface="Georgia" pitchFamily="18" charset="0"/>
              </a:rPr>
              <a:t>   Η αιτία πιθανώς σχετίζεται με το προσλαμβανόνενο λίπος της διατροφή που αυξάνει τα επίπεδα </a:t>
            </a:r>
            <a:r>
              <a:rPr lang="el-GR" sz="1300">
                <a:latin typeface="Georgia" pitchFamily="18" charset="0"/>
              </a:rPr>
              <a:t>των οιστρογόνων </a:t>
            </a:r>
            <a:r>
              <a:rPr lang="el-GR" sz="1300" b="0">
                <a:latin typeface="Georgia" pitchFamily="18" charset="0"/>
              </a:rPr>
              <a:t>και </a:t>
            </a:r>
            <a:r>
              <a:rPr lang="el-GR" sz="1300">
                <a:latin typeface="Georgia" pitchFamily="18" charset="0"/>
              </a:rPr>
              <a:t>άλλων ορμονών </a:t>
            </a:r>
            <a:r>
              <a:rPr lang="el-GR" sz="1300" b="0">
                <a:latin typeface="Georgia" pitchFamily="18" charset="0"/>
              </a:rPr>
              <a:t>στο αίμα, αυξάνοντας την πιθανότητα ανάπτυξης  καρκίνου.</a:t>
            </a:r>
            <a:r>
              <a:rPr lang="en-GB" sz="1100" b="0">
                <a:solidFill>
                  <a:srgbClr val="72002C"/>
                </a:solidFill>
                <a:latin typeface="Georgia" pitchFamily="18" charset="0"/>
              </a:rPr>
              <a:t> </a:t>
            </a:r>
            <a:endParaRPr lang="el-GR" sz="1100" b="0">
              <a:solidFill>
                <a:srgbClr val="72002C"/>
              </a:solidFill>
              <a:latin typeface="Georgia" pitchFamily="18" charset="0"/>
            </a:endParaRPr>
          </a:p>
          <a:p>
            <a:pPr>
              <a:buFont typeface="Arial" charset="0"/>
              <a:buChar char="•"/>
            </a:pPr>
            <a:r>
              <a:rPr lang="en-GB" sz="1100" b="0">
                <a:solidFill>
                  <a:srgbClr val="72002C"/>
                </a:solidFill>
                <a:latin typeface="Georgia" pitchFamily="18" charset="0"/>
              </a:rPr>
              <a:t>Wu, A.H</a:t>
            </a:r>
            <a:r>
              <a:rPr lang="el-GR" sz="1100" b="0">
                <a:solidFill>
                  <a:srgbClr val="72002C"/>
                </a:solidFill>
                <a:latin typeface="Georgia" pitchFamily="18" charset="0"/>
              </a:rPr>
              <a:t> </a:t>
            </a:r>
            <a:r>
              <a:rPr lang="en-US" sz="1100" b="0">
                <a:solidFill>
                  <a:srgbClr val="72002C"/>
                </a:solidFill>
                <a:latin typeface="Georgia" pitchFamily="18" charset="0"/>
              </a:rPr>
              <a:t>et al,1999</a:t>
            </a:r>
            <a:endParaRPr lang="el-GR" sz="1100" b="0">
              <a:solidFill>
                <a:srgbClr val="72002C"/>
              </a:solidFill>
              <a:latin typeface="Georgi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2437" y="934120"/>
            <a:ext cx="8229601" cy="648072"/>
          </a:xfrm>
        </p:spPr>
        <p:txBody>
          <a:bodyPr>
            <a:normAutofit fontScale="90000"/>
            <a:scene3d>
              <a:camera prst="orthographicFront"/>
              <a:lightRig rig="threePt" dir="t"/>
            </a:scene3d>
            <a:sp3d extrusionH="57150">
              <a:bevelT w="38100" h="38100"/>
            </a:sp3d>
          </a:bodyPr>
          <a:lstStyle/>
          <a:p>
            <a:pPr fontAlgn="auto">
              <a:spcAft>
                <a:spcPts val="0"/>
              </a:spcAft>
              <a:defRPr/>
            </a:pPr>
            <a:r>
              <a:rPr lang="el-GR" dirty="0" smtClean="0"/>
              <a:t>Συστάσεις λίπαρών</a:t>
            </a:r>
            <a:endParaRPr lang="el-GR" dirty="0"/>
          </a:p>
        </p:txBody>
      </p:sp>
      <p:sp>
        <p:nvSpPr>
          <p:cNvPr id="3" name="2 - Θέση περιεχομένου"/>
          <p:cNvSpPr>
            <a:spLocks noGrp="1"/>
          </p:cNvSpPr>
          <p:nvPr>
            <p:ph idx="1"/>
          </p:nvPr>
        </p:nvSpPr>
        <p:spPr>
          <a:xfrm>
            <a:off x="250825" y="1773238"/>
            <a:ext cx="8435975" cy="2592387"/>
          </a:xfrm>
        </p:spPr>
        <p:txBody>
          <a:bodyPr>
            <a:normAutofit/>
          </a:bodyPr>
          <a:lstStyle/>
          <a:p>
            <a:r>
              <a:rPr lang="el-GR" sz="1300" smtClean="0"/>
              <a:t>Τ</a:t>
            </a:r>
            <a:r>
              <a:rPr lang="en-US" sz="1300" smtClean="0"/>
              <a:t>o </a:t>
            </a:r>
            <a:r>
              <a:rPr lang="el-GR" sz="1300" smtClean="0"/>
              <a:t>λίπος είναι ένα </a:t>
            </a:r>
            <a:r>
              <a:rPr lang="el-GR" sz="1300" b="1" smtClean="0"/>
              <a:t>απαραίτητο μέρος </a:t>
            </a:r>
            <a:r>
              <a:rPr lang="el-GR" sz="1300" smtClean="0"/>
              <a:t>της διατροφής μας, αλλά προσπαθείστε να μην καταναλώνετε  πολλά </a:t>
            </a:r>
            <a:r>
              <a:rPr lang="el-GR" sz="1300" b="1" smtClean="0"/>
              <a:t>λιπαρά τρόφιμα</a:t>
            </a:r>
            <a:r>
              <a:rPr lang="el-GR" sz="1300" smtClean="0"/>
              <a:t>.</a:t>
            </a:r>
          </a:p>
          <a:p>
            <a:endParaRPr lang="el-GR" sz="1300" smtClean="0"/>
          </a:p>
          <a:p>
            <a:r>
              <a:rPr lang="el-GR" sz="1300" smtClean="0"/>
              <a:t>Μειώστε τα </a:t>
            </a:r>
            <a:r>
              <a:rPr lang="el-GR" sz="1300" b="1" smtClean="0"/>
              <a:t>κορεσμένα λιπαρά</a:t>
            </a:r>
            <a:r>
              <a:rPr lang="el-GR" sz="1300" smtClean="0"/>
              <a:t>, τα οποία βρίσκονται στο λιπαρό τμήμα του κρέατος, στα μπισκότα, τα πατατάκια, το τυρί και το βούτυρο. </a:t>
            </a:r>
          </a:p>
          <a:p>
            <a:endParaRPr lang="el-GR" sz="1300" smtClean="0"/>
          </a:p>
          <a:p>
            <a:r>
              <a:rPr lang="el-GR" sz="1300" smtClean="0"/>
              <a:t>Οι φυτικές τροφές είναι πλούσιες σε </a:t>
            </a:r>
            <a:r>
              <a:rPr lang="el-GR" sz="1300" b="1" smtClean="0"/>
              <a:t>μονοακόρεστα ή πολυακόρεστα λίπαρά</a:t>
            </a:r>
            <a:r>
              <a:rPr lang="el-GR" sz="1300" smtClean="0"/>
              <a:t>, ενώ το κρέας είναι πλουσιότερο σε </a:t>
            </a:r>
            <a:r>
              <a:rPr lang="el-GR" sz="1300" b="1" smtClean="0"/>
              <a:t>κορεσμένα λίπη.</a:t>
            </a:r>
          </a:p>
          <a:p>
            <a:endParaRPr lang="el-GR" sz="1300" smtClean="0"/>
          </a:p>
          <a:p>
            <a:r>
              <a:rPr lang="el-GR" sz="1300" smtClean="0"/>
              <a:t>Επιλέξτε </a:t>
            </a:r>
            <a:r>
              <a:rPr lang="el-GR" sz="1300" b="1" smtClean="0"/>
              <a:t>άπαχα κομμάτια </a:t>
            </a:r>
            <a:r>
              <a:rPr lang="el-GR" sz="1300" smtClean="0"/>
              <a:t>κρέατος</a:t>
            </a:r>
            <a:r>
              <a:rPr lang="el-GR" sz="1300" b="1" smtClean="0"/>
              <a:t> </a:t>
            </a:r>
            <a:r>
              <a:rPr lang="el-GR" sz="1300" smtClean="0"/>
              <a:t>και ημι-</a:t>
            </a:r>
            <a:r>
              <a:rPr lang="el-GR" sz="1300" b="1" smtClean="0"/>
              <a:t>αποβουτυρωμέν</a:t>
            </a:r>
            <a:r>
              <a:rPr lang="el-GR" sz="1300" smtClean="0"/>
              <a:t>ο ή αποβουτυρωμένο γάλα.</a:t>
            </a:r>
          </a:p>
          <a:p>
            <a:endParaRPr lang="el-GR" sz="1300" smtClean="0"/>
          </a:p>
        </p:txBody>
      </p:sp>
      <p:pic>
        <p:nvPicPr>
          <p:cNvPr id="34819" name="3 - Εικόνα" descr="cartoon-fat-man-eating-food-1-250-x-176.png"/>
          <p:cNvPicPr>
            <a:picLocks noChangeAspect="1"/>
          </p:cNvPicPr>
          <p:nvPr/>
        </p:nvPicPr>
        <p:blipFill>
          <a:blip r:embed="rId2"/>
          <a:srcRect/>
          <a:stretch>
            <a:fillRect/>
          </a:stretch>
        </p:blipFill>
        <p:spPr bwMode="auto">
          <a:xfrm>
            <a:off x="5724525" y="4292600"/>
            <a:ext cx="3140075" cy="2211388"/>
          </a:xfrm>
          <a:prstGeom prst="rect">
            <a:avLst/>
          </a:prstGeom>
          <a:noFill/>
          <a:ln w="9525">
            <a:noFill/>
            <a:miter lim="800000"/>
            <a:headEnd/>
            <a:tailEnd/>
          </a:ln>
        </p:spPr>
      </p:pic>
      <p:sp>
        <p:nvSpPr>
          <p:cNvPr id="5" name="4 - Ορθογώνιο"/>
          <p:cNvSpPr/>
          <p:nvPr/>
        </p:nvSpPr>
        <p:spPr>
          <a:xfrm>
            <a:off x="468313" y="4365625"/>
            <a:ext cx="5256212" cy="1282700"/>
          </a:xfrm>
          <a:prstGeom prst="rect">
            <a:avLst/>
          </a:prstGeom>
        </p:spPr>
        <p:txBody>
          <a:bodyPr>
            <a:spAutoFit/>
          </a:bodyPr>
          <a:lstStyle/>
          <a:p>
            <a:pPr>
              <a:lnSpc>
                <a:spcPct val="120000"/>
              </a:lnSpc>
              <a:buClr>
                <a:srgbClr val="72002C"/>
              </a:buClr>
              <a:buFont typeface="Arial" charset="0"/>
              <a:buChar char="•"/>
            </a:pPr>
            <a:r>
              <a:rPr lang="el-GR" sz="1300" b="0">
                <a:latin typeface="Georgia" pitchFamily="18" charset="0"/>
              </a:rPr>
              <a:t>  Αποφύγετε το </a:t>
            </a:r>
            <a:r>
              <a:rPr lang="el-GR" sz="1300">
                <a:latin typeface="Georgia" pitchFamily="18" charset="0"/>
              </a:rPr>
              <a:t>τηγάνισμα</a:t>
            </a:r>
            <a:r>
              <a:rPr lang="el-GR" sz="1300" b="0">
                <a:latin typeface="Georgia" pitchFamily="18" charset="0"/>
              </a:rPr>
              <a:t> των τροφίμων - δοκιμάστε τον ατμό, το ψήσιμο ή το ελαφρύ ψήσιμο στη σχάρα.</a:t>
            </a:r>
          </a:p>
          <a:p>
            <a:pPr>
              <a:lnSpc>
                <a:spcPct val="120000"/>
              </a:lnSpc>
              <a:buClr>
                <a:srgbClr val="72002C"/>
              </a:buClr>
              <a:buFont typeface="Arial" charset="0"/>
              <a:buChar char="•"/>
            </a:pPr>
            <a:endParaRPr lang="el-GR" sz="1300" b="0">
              <a:latin typeface="Georgia" pitchFamily="18" charset="0"/>
            </a:endParaRPr>
          </a:p>
          <a:p>
            <a:pPr>
              <a:lnSpc>
                <a:spcPct val="120000"/>
              </a:lnSpc>
              <a:buClr>
                <a:srgbClr val="72002C"/>
              </a:buClr>
              <a:buFont typeface="Arial" charset="0"/>
              <a:buChar char="•"/>
            </a:pPr>
            <a:r>
              <a:rPr lang="el-GR" sz="1300" b="0">
                <a:latin typeface="Georgia" pitchFamily="18" charset="0"/>
              </a:rPr>
              <a:t>   Αντικαταστήστε τα πλούσια σε λιπαρά τρόφιμα που καταναλώνετε, με αυτά με </a:t>
            </a:r>
            <a:r>
              <a:rPr lang="el-GR" sz="1300">
                <a:latin typeface="Georgia" pitchFamily="18" charset="0"/>
              </a:rPr>
              <a:t>χαμηλά λιπαρά </a:t>
            </a:r>
            <a:r>
              <a:rPr lang="el-GR" sz="1300" b="0">
                <a:latin typeface="Georgia" pitchFamily="18" charset="0"/>
              </a:rPr>
              <a:t>όπως το γιαούρτι και τις σάλτσες.</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48680"/>
            <a:ext cx="8229600" cy="648072"/>
          </a:xfrm>
        </p:spPr>
        <p:txBody>
          <a:bodyPr>
            <a:normAutofit/>
            <a:scene3d>
              <a:camera prst="orthographicFront"/>
              <a:lightRig rig="threePt" dir="t"/>
            </a:scene3d>
            <a:sp3d extrusionH="57150">
              <a:bevelT w="38100" h="38100"/>
            </a:sp3d>
          </a:bodyPr>
          <a:lstStyle/>
          <a:p>
            <a:pPr fontAlgn="auto">
              <a:spcAft>
                <a:spcPts val="0"/>
              </a:spcAft>
              <a:defRPr/>
            </a:pPr>
            <a:r>
              <a:rPr lang="el-GR" sz="2400" dirty="0" smtClean="0"/>
              <a:t>Πώς το υπερβάλλον βάρος προκαλεί καρκίνο;</a:t>
            </a:r>
            <a:endParaRPr lang="el-GR" sz="2400" dirty="0"/>
          </a:p>
        </p:txBody>
      </p:sp>
      <p:pic>
        <p:nvPicPr>
          <p:cNvPr id="35842" name="3 - Θέση περιεχομένου" descr="υπερβαλλον βαρος.jpg"/>
          <p:cNvPicPr>
            <a:picLocks noGrp="1" noChangeAspect="1"/>
          </p:cNvPicPr>
          <p:nvPr>
            <p:ph sz="half" idx="1"/>
          </p:nvPr>
        </p:nvPicPr>
        <p:blipFill>
          <a:blip r:embed="rId2"/>
          <a:srcRect/>
          <a:stretch>
            <a:fillRect/>
          </a:stretch>
        </p:blipFill>
        <p:spPr>
          <a:xfrm>
            <a:off x="179388" y="1268413"/>
            <a:ext cx="4332287" cy="4248150"/>
          </a:xfrm>
        </p:spPr>
      </p:pic>
      <p:sp>
        <p:nvSpPr>
          <p:cNvPr id="5" name="4 - Θέση περιεχομένου"/>
          <p:cNvSpPr>
            <a:spLocks noGrp="1"/>
          </p:cNvSpPr>
          <p:nvPr>
            <p:ph sz="half" idx="2"/>
          </p:nvPr>
        </p:nvSpPr>
        <p:spPr>
          <a:xfrm>
            <a:off x="4648200" y="1484313"/>
            <a:ext cx="4038600" cy="5291137"/>
          </a:xfrm>
        </p:spPr>
        <p:txBody>
          <a:bodyPr>
            <a:normAutofit/>
          </a:bodyPr>
          <a:lstStyle/>
          <a:p>
            <a:pPr marL="365760" indent="-256032" fontAlgn="auto">
              <a:spcAft>
                <a:spcPts val="0"/>
              </a:spcAft>
              <a:buClr>
                <a:schemeClr val="accent3"/>
              </a:buClr>
              <a:buFont typeface="Georgia"/>
              <a:buChar char="•"/>
              <a:defRPr/>
            </a:pPr>
            <a:r>
              <a:rPr lang="el-GR" sz="1300" dirty="0" smtClean="0"/>
              <a:t>Έχει εκτιμηθεί ότι το</a:t>
            </a:r>
            <a:r>
              <a:rPr lang="el-GR" sz="1300" b="1" dirty="0" smtClean="0"/>
              <a:t> υπέρβαρο και η παχυσαρκία</a:t>
            </a:r>
            <a:r>
              <a:rPr lang="el-GR" sz="1300" dirty="0" smtClean="0"/>
              <a:t> συμβάλλουν στο 14% - 20% της θνησιμότητας από καρκίνο.</a:t>
            </a:r>
            <a:r>
              <a:rPr lang="en-US" sz="1300" dirty="0" smtClean="0"/>
              <a:t> </a:t>
            </a:r>
            <a:r>
              <a:rPr lang="en-US" sz="1000" dirty="0" err="1" smtClean="0">
                <a:solidFill>
                  <a:schemeClr val="accent2">
                    <a:lumMod val="50000"/>
                  </a:schemeClr>
                </a:solidFill>
              </a:rPr>
              <a:t>Calle</a:t>
            </a:r>
            <a:r>
              <a:rPr lang="el-GR" sz="1000" dirty="0" smtClean="0">
                <a:solidFill>
                  <a:schemeClr val="accent2">
                    <a:lumMod val="50000"/>
                  </a:schemeClr>
                </a:solidFill>
              </a:rPr>
              <a:t> </a:t>
            </a:r>
            <a:r>
              <a:rPr lang="en-US" sz="1000" dirty="0" smtClean="0">
                <a:solidFill>
                  <a:schemeClr val="accent2">
                    <a:lumMod val="50000"/>
                  </a:schemeClr>
                </a:solidFill>
              </a:rPr>
              <a:t>et al, 2003</a:t>
            </a:r>
            <a:endParaRPr lang="el-GR" sz="1000" dirty="0" smtClean="0">
              <a:solidFill>
                <a:schemeClr val="accent2">
                  <a:lumMod val="50000"/>
                </a:schemeClr>
              </a:solidFill>
            </a:endParaRPr>
          </a:p>
          <a:p>
            <a:pPr marL="365760" indent="-256032" fontAlgn="auto">
              <a:spcAft>
                <a:spcPts val="0"/>
              </a:spcAft>
              <a:buClr>
                <a:schemeClr val="accent3"/>
              </a:buClr>
              <a:buFont typeface="Georgia"/>
              <a:buChar char="•"/>
              <a:defRPr/>
            </a:pPr>
            <a:endParaRPr lang="el-GR" sz="1300" dirty="0" smtClean="0"/>
          </a:p>
          <a:p>
            <a:pPr marL="365760" indent="-256032" fontAlgn="auto">
              <a:spcAft>
                <a:spcPts val="0"/>
              </a:spcAft>
              <a:buClr>
                <a:schemeClr val="accent3"/>
              </a:buClr>
              <a:buFont typeface="Georgia"/>
              <a:buChar char="•"/>
              <a:defRPr/>
            </a:pPr>
            <a:r>
              <a:rPr lang="el-GR" sz="1300" dirty="0" smtClean="0"/>
              <a:t>Το πλεονάζον λίπος στο σώμα μπορεί να έχει βλαβερές συνέπειες, όπως η παραγωγή </a:t>
            </a:r>
            <a:r>
              <a:rPr lang="el-GR" sz="1300" b="1" dirty="0" smtClean="0"/>
              <a:t>ορμονών</a:t>
            </a:r>
            <a:r>
              <a:rPr lang="el-GR" sz="1300" dirty="0" smtClean="0"/>
              <a:t> και </a:t>
            </a:r>
            <a:r>
              <a:rPr lang="el-GR" sz="1300" b="1" dirty="0" smtClean="0"/>
              <a:t>αυξητικών παραγόντων </a:t>
            </a:r>
            <a:r>
              <a:rPr lang="el-GR" sz="1300" dirty="0" smtClean="0"/>
              <a:t>που επηρεάζουν τον τρόπο που τα κύτταρά μας λειτουργούν. </a:t>
            </a:r>
          </a:p>
          <a:p>
            <a:pPr marL="365760" indent="-256032" fontAlgn="auto">
              <a:spcAft>
                <a:spcPts val="0"/>
              </a:spcAft>
              <a:buClr>
                <a:schemeClr val="accent3"/>
              </a:buClr>
              <a:buFont typeface="Georgia"/>
              <a:buChar char="•"/>
              <a:defRPr/>
            </a:pPr>
            <a:endParaRPr lang="el-GR" sz="1300" dirty="0" smtClean="0"/>
          </a:p>
          <a:p>
            <a:pPr marL="365760" indent="-256032" fontAlgn="auto">
              <a:spcAft>
                <a:spcPts val="0"/>
              </a:spcAft>
              <a:buClr>
                <a:schemeClr val="accent3"/>
              </a:buClr>
              <a:buFont typeface="Georgia"/>
              <a:buChar char="•"/>
              <a:defRPr/>
            </a:pPr>
            <a:r>
              <a:rPr lang="el-GR" sz="1300" dirty="0" smtClean="0"/>
              <a:t>Μπορεί να αυξήσει τον κίνδυνο πολλών ασθενειών, συμπεριλαμβανομένου του καρκίνου. </a:t>
            </a:r>
          </a:p>
          <a:p>
            <a:pPr marL="365760" indent="-256032" fontAlgn="auto">
              <a:spcAft>
                <a:spcPts val="0"/>
              </a:spcAft>
              <a:buClr>
                <a:schemeClr val="accent3"/>
              </a:buClr>
              <a:buFont typeface="Georgia"/>
              <a:buChar char="•"/>
              <a:defRPr/>
            </a:pPr>
            <a:endParaRPr lang="el-GR" sz="1300" dirty="0" smtClean="0"/>
          </a:p>
          <a:p>
            <a:pPr marL="365760" indent="-256032" fontAlgn="auto">
              <a:spcAft>
                <a:spcPts val="0"/>
              </a:spcAft>
              <a:buClr>
                <a:schemeClr val="accent3"/>
              </a:buClr>
              <a:buFont typeface="Georgia"/>
              <a:buChar char="•"/>
              <a:defRPr/>
            </a:pPr>
            <a:r>
              <a:rPr lang="el-GR" sz="1300" dirty="0" smtClean="0"/>
              <a:t>Πιστεύεται ότι οι περισσότεροι από </a:t>
            </a:r>
            <a:r>
              <a:rPr lang="el-GR" sz="1300" b="1" dirty="0" smtClean="0"/>
              <a:t>1 στους 20 καρκίνους</a:t>
            </a:r>
            <a:r>
              <a:rPr lang="el-GR" sz="1300" dirty="0" smtClean="0"/>
              <a:t> συνδέονται με το υπερβολικό βάρος ή την παχυσαρκία.</a:t>
            </a:r>
          </a:p>
          <a:p>
            <a:pPr marL="365760" indent="-256032" fontAlgn="auto">
              <a:spcAft>
                <a:spcPts val="0"/>
              </a:spcAft>
              <a:buClr>
                <a:schemeClr val="accent3"/>
              </a:buClr>
              <a:buFont typeface="Georgia"/>
              <a:buChar char="•"/>
              <a:defRPr/>
            </a:pPr>
            <a:endParaRPr lang="el-GR" sz="1300" dirty="0" smtClean="0"/>
          </a:p>
          <a:p>
            <a:pPr marL="365760" indent="-256032" fontAlgn="auto">
              <a:spcAft>
                <a:spcPts val="0"/>
              </a:spcAft>
              <a:buClr>
                <a:schemeClr val="accent3"/>
              </a:buClr>
              <a:buFont typeface="Georgia"/>
              <a:buChar char="•"/>
              <a:defRPr/>
            </a:pPr>
            <a:r>
              <a:rPr lang="el-GR" sz="1300" dirty="0" smtClean="0"/>
              <a:t>Μερικές μελέτες έχουν διαπιστώσει ότι τα άτομα που είναι υπέρβαρα ή παχύσαρκα ως </a:t>
            </a:r>
            <a:r>
              <a:rPr lang="el-GR" sz="1300" b="1" dirty="0" smtClean="0"/>
              <a:t>παιδιά </a:t>
            </a:r>
            <a:r>
              <a:rPr lang="el-GR" sz="1300" dirty="0" smtClean="0"/>
              <a:t>έχουν υψηλότερο κίνδυνο ορισμένων μορφών καρκίνου </a:t>
            </a:r>
            <a:r>
              <a:rPr lang="el-GR" sz="1300" b="1" dirty="0" smtClean="0"/>
              <a:t>στην ενήλικη ζωή</a:t>
            </a:r>
            <a:r>
              <a:rPr lang="el-GR" sz="1300" dirty="0" smtClean="0"/>
              <a:t>.</a:t>
            </a:r>
          </a:p>
          <a:p>
            <a:pPr marL="365760" indent="-256032" fontAlgn="auto">
              <a:spcAft>
                <a:spcPts val="0"/>
              </a:spcAft>
              <a:buClr>
                <a:schemeClr val="accent3"/>
              </a:buClr>
              <a:buFont typeface="Georgia"/>
              <a:buChar char="•"/>
              <a:defRPr/>
            </a:pPr>
            <a:endParaRPr lang="el-GR" sz="1400" dirty="0" smtClean="0"/>
          </a:p>
          <a:p>
            <a:pPr marL="365760" indent="-256032" fontAlgn="auto">
              <a:spcAft>
                <a:spcPts val="0"/>
              </a:spcAft>
              <a:buClr>
                <a:schemeClr val="accent3"/>
              </a:buClr>
              <a:buFont typeface="Georgia"/>
              <a:buChar char="•"/>
              <a:defRPr/>
            </a:pPr>
            <a:endParaRPr lang="el-GR" sz="1400" dirty="0" smtClean="0"/>
          </a:p>
        </p:txBody>
      </p:sp>
      <p:sp>
        <p:nvSpPr>
          <p:cNvPr id="6" name="5 - Βέλος προς τα κάτω"/>
          <p:cNvSpPr/>
          <p:nvPr/>
        </p:nvSpPr>
        <p:spPr>
          <a:xfrm>
            <a:off x="6588125" y="3284538"/>
            <a:ext cx="268288"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b="0"/>
          </a:p>
        </p:txBody>
      </p:sp>
      <p:sp>
        <p:nvSpPr>
          <p:cNvPr id="7" name="6 - Ορθογώνιο"/>
          <p:cNvSpPr/>
          <p:nvPr/>
        </p:nvSpPr>
        <p:spPr>
          <a:xfrm>
            <a:off x="6372225" y="6308725"/>
            <a:ext cx="2493963" cy="277813"/>
          </a:xfrm>
          <a:prstGeom prst="rect">
            <a:avLst/>
          </a:prstGeom>
        </p:spPr>
        <p:txBody>
          <a:bodyPr>
            <a:spAutoFit/>
          </a:bodyPr>
          <a:lstStyle/>
          <a:p>
            <a:pPr fontAlgn="auto">
              <a:spcBef>
                <a:spcPts val="0"/>
              </a:spcBef>
              <a:spcAft>
                <a:spcPts val="0"/>
              </a:spcAft>
              <a:defRPr/>
            </a:pPr>
            <a:r>
              <a:rPr lang="en-US" sz="1200" b="0" dirty="0">
                <a:solidFill>
                  <a:schemeClr val="accent2">
                    <a:lumMod val="50000"/>
                  </a:schemeClr>
                </a:solidFill>
                <a:latin typeface="+mn-lt"/>
                <a:cs typeface="+mn-cs"/>
              </a:rPr>
              <a:t>Cancer Research UK 2015</a:t>
            </a:r>
            <a:endParaRPr lang="el-GR" sz="1200" b="0" dirty="0">
              <a:latin typeface="+mn-lt"/>
              <a:cs typeface="+mn-cs"/>
            </a:endParaRPr>
          </a:p>
        </p:txBody>
      </p:sp>
      <p:sp>
        <p:nvSpPr>
          <p:cNvPr id="8" name="7 - Ορθογώνιο"/>
          <p:cNvSpPr/>
          <p:nvPr/>
        </p:nvSpPr>
        <p:spPr>
          <a:xfrm>
            <a:off x="179388" y="5589588"/>
            <a:ext cx="4897437" cy="1322387"/>
          </a:xfrm>
          <a:prstGeom prst="rect">
            <a:avLst/>
          </a:prstGeom>
        </p:spPr>
        <p:txBody>
          <a:bodyPr>
            <a:spAutoFit/>
          </a:bodyPr>
          <a:lstStyle/>
          <a:p>
            <a:pPr fontAlgn="auto">
              <a:spcBef>
                <a:spcPts val="0"/>
              </a:spcBef>
              <a:spcAft>
                <a:spcPts val="0"/>
              </a:spcAft>
              <a:defRPr/>
            </a:pPr>
            <a:r>
              <a:rPr lang="en-GB" sz="1000" b="0" dirty="0" err="1">
                <a:latin typeface="+mn-lt"/>
                <a:cs typeface="+mn-cs"/>
              </a:rPr>
              <a:t>Renehan</a:t>
            </a:r>
            <a:r>
              <a:rPr lang="en-GB" sz="1000" b="0" dirty="0">
                <a:latin typeface="+mn-lt"/>
                <a:cs typeface="+mn-cs"/>
              </a:rPr>
              <a:t>, A. G</a:t>
            </a:r>
            <a:r>
              <a:rPr lang="el-GR" sz="1000" b="0" dirty="0">
                <a:latin typeface="+mn-lt"/>
                <a:cs typeface="+mn-cs"/>
              </a:rPr>
              <a:t> </a:t>
            </a:r>
            <a:r>
              <a:rPr lang="en-US" sz="1000" b="0" dirty="0">
                <a:latin typeface="+mn-lt"/>
                <a:cs typeface="+mn-cs"/>
              </a:rPr>
              <a:t>et al</a:t>
            </a:r>
            <a:r>
              <a:rPr lang="en-GB" sz="1000" b="0" dirty="0">
                <a:latin typeface="+mn-lt"/>
                <a:cs typeface="+mn-cs"/>
              </a:rPr>
              <a:t>,</a:t>
            </a:r>
            <a:r>
              <a:rPr lang="el-GR" sz="1000" b="0" dirty="0">
                <a:latin typeface="+mn-lt"/>
                <a:cs typeface="+mn-cs"/>
              </a:rPr>
              <a:t>2008</a:t>
            </a:r>
            <a:r>
              <a:rPr lang="en-US" sz="1000" b="0" dirty="0">
                <a:latin typeface="+mn-lt"/>
                <a:cs typeface="+mn-cs"/>
              </a:rPr>
              <a:t>-2010</a:t>
            </a:r>
            <a:r>
              <a:rPr lang="el-GR" sz="1000" b="0" dirty="0">
                <a:latin typeface="+mn-lt"/>
                <a:cs typeface="+mn-cs"/>
              </a:rPr>
              <a:t>,</a:t>
            </a:r>
            <a:endParaRPr lang="en-US" sz="1000" b="0" dirty="0">
              <a:latin typeface="+mn-lt"/>
              <a:cs typeface="+mn-cs"/>
            </a:endParaRPr>
          </a:p>
          <a:p>
            <a:pPr fontAlgn="auto">
              <a:spcBef>
                <a:spcPts val="0"/>
              </a:spcBef>
              <a:spcAft>
                <a:spcPts val="0"/>
              </a:spcAft>
              <a:defRPr/>
            </a:pPr>
            <a:r>
              <a:rPr lang="el-GR" sz="1000" b="0" dirty="0">
                <a:latin typeface="+mn-lt"/>
                <a:cs typeface="+mn-cs"/>
              </a:rPr>
              <a:t> </a:t>
            </a:r>
            <a:r>
              <a:rPr lang="nb-NO" sz="1000" b="0" dirty="0">
                <a:latin typeface="+mn-lt"/>
                <a:cs typeface="+mn-cs"/>
              </a:rPr>
              <a:t>Lahmann, P. H. et al.</a:t>
            </a:r>
            <a:r>
              <a:rPr lang="el-GR" sz="1000" b="0" dirty="0">
                <a:latin typeface="+mn-lt"/>
                <a:cs typeface="+mn-cs"/>
              </a:rPr>
              <a:t>2004</a:t>
            </a:r>
            <a:r>
              <a:rPr lang="en-US" sz="1000" b="0" dirty="0">
                <a:latin typeface="+mn-lt"/>
                <a:cs typeface="+mn-cs"/>
              </a:rPr>
              <a:t>,</a:t>
            </a:r>
          </a:p>
          <a:p>
            <a:pPr fontAlgn="auto">
              <a:spcBef>
                <a:spcPts val="0"/>
              </a:spcBef>
              <a:spcAft>
                <a:spcPts val="0"/>
              </a:spcAft>
              <a:defRPr/>
            </a:pPr>
            <a:r>
              <a:rPr lang="en-US" sz="1000" b="0" dirty="0">
                <a:latin typeface="+mn-lt"/>
                <a:cs typeface="+mn-cs"/>
              </a:rPr>
              <a:t> International Agency for Research on Cancer (IARC), 2002,</a:t>
            </a:r>
          </a:p>
          <a:p>
            <a:pPr fontAlgn="auto">
              <a:spcBef>
                <a:spcPts val="0"/>
              </a:spcBef>
              <a:spcAft>
                <a:spcPts val="0"/>
              </a:spcAft>
              <a:defRPr/>
            </a:pPr>
            <a:r>
              <a:rPr lang="en-US" sz="1000" b="0" dirty="0">
                <a:latin typeface="+mn-lt"/>
                <a:cs typeface="+mn-cs"/>
              </a:rPr>
              <a:t> </a:t>
            </a:r>
            <a:r>
              <a:rPr lang="en-GB" sz="1000" b="0" dirty="0">
                <a:latin typeface="+mn-lt"/>
                <a:cs typeface="+mn-cs"/>
              </a:rPr>
              <a:t>Parkin, D. M. &amp; Boyd, L et al, 2010, </a:t>
            </a:r>
          </a:p>
          <a:p>
            <a:pPr fontAlgn="auto">
              <a:spcBef>
                <a:spcPts val="0"/>
              </a:spcBef>
              <a:spcAft>
                <a:spcPts val="0"/>
              </a:spcAft>
              <a:defRPr/>
            </a:pPr>
            <a:r>
              <a:rPr lang="en-US" sz="1000" b="0" dirty="0">
                <a:latin typeface="+mn-lt"/>
                <a:cs typeface="+mn-cs"/>
              </a:rPr>
              <a:t>The Cancer Research UK Statistical Information Team, 2008, </a:t>
            </a:r>
          </a:p>
          <a:p>
            <a:pPr fontAlgn="auto">
              <a:spcBef>
                <a:spcPts val="0"/>
              </a:spcBef>
              <a:spcAft>
                <a:spcPts val="0"/>
              </a:spcAft>
              <a:defRPr/>
            </a:pPr>
            <a:r>
              <a:rPr lang="da-DK" sz="1000" b="0" dirty="0">
                <a:latin typeface="+mn-lt"/>
                <a:cs typeface="+mn-cs"/>
              </a:rPr>
              <a:t>Reeves, G. K. et al, 2007 </a:t>
            </a:r>
          </a:p>
          <a:p>
            <a:pPr fontAlgn="auto">
              <a:spcBef>
                <a:spcPts val="0"/>
              </a:spcBef>
              <a:spcAft>
                <a:spcPts val="0"/>
              </a:spcAft>
              <a:defRPr/>
            </a:pPr>
            <a:r>
              <a:rPr lang="en-US" sz="1000" b="0" dirty="0">
                <a:latin typeface="+mn-lt"/>
                <a:cs typeface="+mn-cs"/>
              </a:rPr>
              <a:t>World Cancer Research Fund &amp; American Institute for Cancer Research, 2015 etc</a:t>
            </a:r>
            <a:endParaRPr lang="el-GR" sz="1000" b="0" dirty="0">
              <a:latin typeface="+mn-lt"/>
              <a:cs typeface="+mn-cs"/>
            </a:endParaRPr>
          </a:p>
          <a:p>
            <a:pPr fontAlgn="auto">
              <a:spcBef>
                <a:spcPts val="0"/>
              </a:spcBef>
              <a:spcAft>
                <a:spcPts val="0"/>
              </a:spcAft>
              <a:defRPr/>
            </a:pPr>
            <a:r>
              <a:rPr lang="en-US" sz="1000" b="0" dirty="0">
                <a:solidFill>
                  <a:schemeClr val="accent2">
                    <a:lumMod val="50000"/>
                  </a:schemeClr>
                </a:solidFill>
                <a:latin typeface="+mn-lt"/>
                <a:cs typeface="+mn-cs"/>
              </a:rPr>
              <a:t> </a:t>
            </a:r>
            <a:endParaRPr lang="el-GR" sz="1000" b="0" dirty="0">
              <a:solidFill>
                <a:schemeClr val="accent2">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 Τίτλος"/>
          <p:cNvSpPr>
            <a:spLocks noGrp="1"/>
          </p:cNvSpPr>
          <p:nvPr>
            <p:ph type="title"/>
          </p:nvPr>
        </p:nvSpPr>
        <p:spPr>
          <a:xfrm>
            <a:off x="457200" y="620713"/>
            <a:ext cx="8229600" cy="1589087"/>
          </a:xfrm>
        </p:spPr>
        <p:txBody>
          <a:bodyPr/>
          <a:lstStyle/>
          <a:p>
            <a:r>
              <a:rPr lang="el-GR" sz="1800" smtClean="0"/>
              <a:t>Η διατήρηση ενός υγιούς σωματικού βάρους μειώνει τον κίνδυνο εμφάνισης καρκίνου</a:t>
            </a:r>
            <a:r>
              <a:rPr lang="el-GR" smtClean="0"/>
              <a:t/>
            </a:r>
            <a:br>
              <a:rPr lang="el-GR" smtClean="0"/>
            </a:br>
            <a:endParaRPr lang="el-GR" smtClean="0"/>
          </a:p>
        </p:txBody>
      </p:sp>
      <p:sp>
        <p:nvSpPr>
          <p:cNvPr id="3" name="2 - Θέση περιεχομένου"/>
          <p:cNvSpPr>
            <a:spLocks noGrp="1"/>
          </p:cNvSpPr>
          <p:nvPr>
            <p:ph idx="1"/>
          </p:nvPr>
        </p:nvSpPr>
        <p:spPr>
          <a:xfrm>
            <a:off x="0" y="1557338"/>
            <a:ext cx="8893175" cy="4972050"/>
          </a:xfrm>
        </p:spPr>
        <p:txBody>
          <a:bodyPr>
            <a:normAutofit/>
          </a:bodyPr>
          <a:lstStyle/>
          <a:p>
            <a:r>
              <a:rPr lang="el-GR" sz="1200" smtClean="0"/>
              <a:t>Μελέτες έχουν δείξει ότι τα </a:t>
            </a:r>
            <a:r>
              <a:rPr lang="el-GR" sz="1200" b="1" smtClean="0"/>
              <a:t>υπέρβαρα και παχύσαρκα </a:t>
            </a:r>
            <a:r>
              <a:rPr lang="el-GR" sz="1200" smtClean="0"/>
              <a:t>άτομα είναι πιο πιθανό να αναπτύξουν καρκίνο από ό, τι τα άτομα με ένα υγιές σωματικό βάρος  </a:t>
            </a:r>
            <a:r>
              <a:rPr lang="pt-BR" sz="1000" smtClean="0">
                <a:solidFill>
                  <a:srgbClr val="72002C"/>
                </a:solidFill>
              </a:rPr>
              <a:t>De Pergola G. &amp; Silvestris</a:t>
            </a:r>
            <a:r>
              <a:rPr lang="el-GR" sz="1000" smtClean="0">
                <a:solidFill>
                  <a:srgbClr val="72002C"/>
                </a:solidFill>
              </a:rPr>
              <a:t> </a:t>
            </a:r>
            <a:r>
              <a:rPr lang="pt-BR" sz="1000" smtClean="0">
                <a:solidFill>
                  <a:srgbClr val="72002C"/>
                </a:solidFill>
              </a:rPr>
              <a:t>F</a:t>
            </a:r>
            <a:r>
              <a:rPr lang="el-GR" sz="1000" smtClean="0">
                <a:solidFill>
                  <a:srgbClr val="72002C"/>
                </a:solidFill>
              </a:rPr>
              <a:t>, 2013/ </a:t>
            </a:r>
            <a:r>
              <a:rPr lang="en-GB" sz="1000" smtClean="0">
                <a:solidFill>
                  <a:srgbClr val="72002C"/>
                </a:solidFill>
              </a:rPr>
              <a:t> Louie, S. M</a:t>
            </a:r>
            <a:r>
              <a:rPr lang="el-GR" sz="1000" smtClean="0">
                <a:solidFill>
                  <a:srgbClr val="72002C"/>
                </a:solidFill>
              </a:rPr>
              <a:t> </a:t>
            </a:r>
            <a:r>
              <a:rPr lang="en-US" sz="1000" smtClean="0">
                <a:solidFill>
                  <a:srgbClr val="72002C"/>
                </a:solidFill>
              </a:rPr>
              <a:t>et al, 2013</a:t>
            </a:r>
            <a:r>
              <a:rPr lang="el-GR" sz="1000" smtClean="0"/>
              <a:t>. </a:t>
            </a:r>
            <a:endParaRPr lang="el-GR" sz="1000" smtClean="0">
              <a:solidFill>
                <a:srgbClr val="72002C"/>
              </a:solidFill>
            </a:endParaRPr>
          </a:p>
          <a:p>
            <a:endParaRPr lang="el-GR" sz="1200" smtClean="0"/>
          </a:p>
          <a:p>
            <a:r>
              <a:rPr lang="el-GR" sz="1200" smtClean="0"/>
              <a:t>Μεγάλες μελέτες έχουν δείξει ότι η </a:t>
            </a:r>
            <a:r>
              <a:rPr lang="el-GR" sz="1200" b="1" smtClean="0"/>
              <a:t>απώλεια βάρους </a:t>
            </a:r>
            <a:r>
              <a:rPr lang="el-GR" sz="1200" smtClean="0"/>
              <a:t>μπορεί να βοηθήσει στη μείωση του κινδύνου του καρκίνου</a:t>
            </a:r>
            <a:r>
              <a:rPr lang="en-GB" sz="1200" smtClean="0"/>
              <a:t> </a:t>
            </a:r>
            <a:r>
              <a:rPr lang="el-GR" sz="1200" smtClean="0"/>
              <a:t>:</a:t>
            </a:r>
          </a:p>
          <a:p>
            <a:pPr>
              <a:buFont typeface="Georgia" pitchFamily="18" charset="0"/>
              <a:buNone/>
            </a:pPr>
            <a:r>
              <a:rPr lang="en-GB" sz="1000" smtClean="0">
                <a:solidFill>
                  <a:srgbClr val="72002C"/>
                </a:solidFill>
              </a:rPr>
              <a:t>Sjöström, L. et al</a:t>
            </a:r>
            <a:r>
              <a:rPr lang="el-GR" sz="1000" smtClean="0">
                <a:solidFill>
                  <a:srgbClr val="72002C"/>
                </a:solidFill>
              </a:rPr>
              <a:t>, 2009</a:t>
            </a:r>
            <a:r>
              <a:rPr lang="en-GB" sz="1000" smtClean="0">
                <a:solidFill>
                  <a:srgbClr val="72002C"/>
                </a:solidFill>
              </a:rPr>
              <a:t> </a:t>
            </a:r>
            <a:r>
              <a:rPr lang="el-GR" sz="1000" smtClean="0">
                <a:solidFill>
                  <a:srgbClr val="72002C"/>
                </a:solidFill>
              </a:rPr>
              <a:t>(</a:t>
            </a:r>
            <a:r>
              <a:rPr lang="en-GB" sz="1000" smtClean="0">
                <a:solidFill>
                  <a:srgbClr val="72002C"/>
                </a:solidFill>
              </a:rPr>
              <a:t>Swedish Obese Subjects Study</a:t>
            </a:r>
            <a:r>
              <a:rPr lang="el-GR" sz="1000" smtClean="0">
                <a:solidFill>
                  <a:srgbClr val="72002C"/>
                </a:solidFill>
              </a:rPr>
              <a:t>)</a:t>
            </a:r>
          </a:p>
          <a:p>
            <a:pPr>
              <a:buFont typeface="Georgia" pitchFamily="18" charset="0"/>
              <a:buNone/>
            </a:pPr>
            <a:r>
              <a:rPr lang="en-GB" sz="1000" smtClean="0">
                <a:solidFill>
                  <a:srgbClr val="72002C"/>
                </a:solidFill>
              </a:rPr>
              <a:t>Parker, E. D. &amp; Folsom, A. R</a:t>
            </a:r>
            <a:r>
              <a:rPr lang="el-GR" sz="1000" smtClean="0">
                <a:solidFill>
                  <a:srgbClr val="72002C"/>
                </a:solidFill>
              </a:rPr>
              <a:t>, 2003</a:t>
            </a:r>
            <a:r>
              <a:rPr lang="en-US" sz="1000" smtClean="0">
                <a:solidFill>
                  <a:srgbClr val="72002C"/>
                </a:solidFill>
              </a:rPr>
              <a:t> </a:t>
            </a:r>
            <a:r>
              <a:rPr lang="el-GR" sz="1000" smtClean="0">
                <a:solidFill>
                  <a:srgbClr val="72002C"/>
                </a:solidFill>
              </a:rPr>
              <a:t>(</a:t>
            </a:r>
            <a:r>
              <a:rPr lang="en-US" sz="1000" smtClean="0">
                <a:solidFill>
                  <a:srgbClr val="72002C"/>
                </a:solidFill>
              </a:rPr>
              <a:t>the Iowa Women’s Health Study</a:t>
            </a:r>
            <a:r>
              <a:rPr lang="el-GR" sz="1000" smtClean="0">
                <a:solidFill>
                  <a:srgbClr val="72002C"/>
                </a:solidFill>
              </a:rPr>
              <a:t>)</a:t>
            </a:r>
          </a:p>
          <a:p>
            <a:pPr>
              <a:buFont typeface="Georgia" pitchFamily="18" charset="0"/>
              <a:buNone/>
            </a:pPr>
            <a:r>
              <a:rPr lang="el-GR" sz="1000" smtClean="0">
                <a:solidFill>
                  <a:srgbClr val="72002C"/>
                </a:solidFill>
              </a:rPr>
              <a:t> </a:t>
            </a:r>
            <a:r>
              <a:rPr lang="en-GB" sz="1000" smtClean="0">
                <a:solidFill>
                  <a:srgbClr val="72002C"/>
                </a:solidFill>
              </a:rPr>
              <a:t>Rodriguez, C. et al. </a:t>
            </a:r>
            <a:r>
              <a:rPr lang="el-GR" sz="1000" smtClean="0">
                <a:solidFill>
                  <a:srgbClr val="72002C"/>
                </a:solidFill>
              </a:rPr>
              <a:t>2007</a:t>
            </a:r>
            <a:r>
              <a:rPr lang="en-US" sz="1000" smtClean="0"/>
              <a:t> </a:t>
            </a:r>
            <a:r>
              <a:rPr lang="el-GR" sz="1000" smtClean="0"/>
              <a:t>(</a:t>
            </a:r>
            <a:r>
              <a:rPr lang="en-US" sz="1000" smtClean="0">
                <a:solidFill>
                  <a:srgbClr val="72002C"/>
                </a:solidFill>
              </a:rPr>
              <a:t>Cancer Prevention Study II Nutrition Cohort</a:t>
            </a:r>
            <a:r>
              <a:rPr lang="el-GR" sz="1000" smtClean="0">
                <a:solidFill>
                  <a:srgbClr val="72002C"/>
                </a:solidFill>
              </a:rPr>
              <a:t>)</a:t>
            </a:r>
          </a:p>
          <a:p>
            <a:endParaRPr lang="el-GR" sz="1200" smtClean="0"/>
          </a:p>
          <a:p>
            <a:r>
              <a:rPr lang="el-GR" sz="1200" smtClean="0"/>
              <a:t>Στην</a:t>
            </a:r>
            <a:r>
              <a:rPr lang="en-US" sz="1200" smtClean="0">
                <a:solidFill>
                  <a:srgbClr val="72002C"/>
                </a:solidFill>
              </a:rPr>
              <a:t> </a:t>
            </a:r>
            <a:r>
              <a:rPr lang="el-GR" sz="1200" smtClean="0"/>
              <a:t>μελέτη </a:t>
            </a:r>
            <a:r>
              <a:rPr lang="en-US" sz="1200" smtClean="0">
                <a:solidFill>
                  <a:srgbClr val="72002C"/>
                </a:solidFill>
              </a:rPr>
              <a:t>Iowa Women’s Health Study </a:t>
            </a:r>
            <a:r>
              <a:rPr lang="el-GR" sz="1200" smtClean="0"/>
              <a:t>διαπιστώθηκε ότι οι γυναίκες που έχασαν </a:t>
            </a:r>
            <a:r>
              <a:rPr lang="el-GR" sz="1200" b="1" smtClean="0"/>
              <a:t>20 κιλά ή περισσότερο είχαν 11% χαμηλότερο </a:t>
            </a:r>
            <a:r>
              <a:rPr lang="el-GR" sz="1200" smtClean="0"/>
              <a:t>κίνδυνο καρκίνου συνολικά σε σύγκριση με τις γυναίκες που δεν  είχαν ποτέ τόσο μεγάλη απώλεια βάρους .</a:t>
            </a:r>
          </a:p>
          <a:p>
            <a:endParaRPr lang="en-US" sz="1200" smtClean="0"/>
          </a:p>
          <a:p>
            <a:r>
              <a:rPr lang="el-GR" sz="1200" smtClean="0"/>
              <a:t>Σε μια άλλη μελέτη διαπιστώθηκε ότι οι γυναίκες που έχασαν </a:t>
            </a:r>
            <a:r>
              <a:rPr lang="el-GR" sz="1200" b="1" smtClean="0"/>
              <a:t>10 κιλά μετά την εμμηνόπαυση</a:t>
            </a:r>
            <a:r>
              <a:rPr lang="el-GR" sz="1200" smtClean="0"/>
              <a:t>, και διατήρησαν το βάρος τους είχαν </a:t>
            </a:r>
            <a:r>
              <a:rPr lang="el-GR" sz="1200" b="1" smtClean="0"/>
              <a:t>50% μείωση του κίνδυνου του καρκίνου του μαστού</a:t>
            </a:r>
            <a:r>
              <a:rPr lang="el-GR" sz="1200" smtClean="0"/>
              <a:t>. </a:t>
            </a:r>
            <a:r>
              <a:rPr lang="en-GB" sz="1200" smtClean="0"/>
              <a:t> </a:t>
            </a:r>
            <a:r>
              <a:rPr lang="en-GB" sz="1000" smtClean="0">
                <a:solidFill>
                  <a:srgbClr val="72002C"/>
                </a:solidFill>
              </a:rPr>
              <a:t>Harvie, M. et al</a:t>
            </a:r>
            <a:r>
              <a:rPr lang="el-GR" sz="1000" smtClean="0">
                <a:solidFill>
                  <a:srgbClr val="72002C"/>
                </a:solidFill>
              </a:rPr>
              <a:t>, 2005</a:t>
            </a:r>
          </a:p>
          <a:p>
            <a:endParaRPr lang="el-GR" sz="1200" smtClean="0"/>
          </a:p>
          <a:p>
            <a:r>
              <a:rPr lang="el-GR" sz="1200" smtClean="0"/>
              <a:t>Η μελέτη </a:t>
            </a:r>
            <a:r>
              <a:rPr lang="en-US" sz="1200" smtClean="0">
                <a:solidFill>
                  <a:srgbClr val="72002C"/>
                </a:solidFill>
              </a:rPr>
              <a:t>Cancer Prevention Study II Nutrition Cohort </a:t>
            </a:r>
            <a:r>
              <a:rPr lang="el-GR" sz="1200" smtClean="0"/>
              <a:t>έχει δείξει παρόμοια αποτελέσματα για τον καρκίνο του μαστού και για άλλους τύπους καρκίνου.</a:t>
            </a:r>
          </a:p>
          <a:p>
            <a:endParaRPr lang="el-GR" sz="1200" smtClean="0"/>
          </a:p>
          <a:p>
            <a:r>
              <a:rPr lang="el-GR" sz="1200" smtClean="0"/>
              <a:t>Σε μια ανασκόπηση πολλών μελετών διαπιστώθηκε, ότι ο κίνδυνος εμφάνισης καρκίνου είναι χαμηλότερος σε  άτομα </a:t>
            </a:r>
            <a:r>
              <a:rPr lang="el-GR" sz="1200" b="1" smtClean="0"/>
              <a:t>που χάνουν σκόπιμα βάρος</a:t>
            </a:r>
            <a:r>
              <a:rPr lang="el-GR" sz="1200" smtClean="0"/>
              <a:t>, σε σύγκριση με εκείνα που δεν το κάνουν </a:t>
            </a:r>
            <a:r>
              <a:rPr lang="en-GB" sz="1000" smtClean="0">
                <a:solidFill>
                  <a:srgbClr val="72002C"/>
                </a:solidFill>
              </a:rPr>
              <a:t>Birks, S</a:t>
            </a:r>
            <a:r>
              <a:rPr lang="el-GR" sz="1000" smtClean="0">
                <a:solidFill>
                  <a:srgbClr val="72002C"/>
                </a:solidFill>
              </a:rPr>
              <a:t> </a:t>
            </a:r>
            <a:r>
              <a:rPr lang="en-US" sz="1000" smtClean="0">
                <a:solidFill>
                  <a:srgbClr val="72002C"/>
                </a:solidFill>
              </a:rPr>
              <a:t>et al,2012</a:t>
            </a:r>
            <a:endParaRPr lang="el-GR" sz="1000" smtClean="0">
              <a:solidFill>
                <a:srgbClr val="72002C"/>
              </a:solidFill>
            </a:endParaRPr>
          </a:p>
          <a:p>
            <a:endParaRPr lang="el-GR" sz="1200" smtClean="0"/>
          </a:p>
        </p:txBody>
      </p:sp>
      <p:pic>
        <p:nvPicPr>
          <p:cNvPr id="36867" name="4 - Εικόνα" descr="banner.jpg"/>
          <p:cNvPicPr>
            <a:picLocks noChangeAspect="1"/>
          </p:cNvPicPr>
          <p:nvPr/>
        </p:nvPicPr>
        <p:blipFill>
          <a:blip r:embed="rId2"/>
          <a:srcRect/>
          <a:stretch>
            <a:fillRect/>
          </a:stretch>
        </p:blipFill>
        <p:spPr bwMode="auto">
          <a:xfrm>
            <a:off x="2627313" y="5661025"/>
            <a:ext cx="3960812" cy="1077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 Τίτλος"/>
          <p:cNvSpPr>
            <a:spLocks noGrp="1"/>
          </p:cNvSpPr>
          <p:nvPr>
            <p:ph type="title"/>
          </p:nvPr>
        </p:nvSpPr>
        <p:spPr>
          <a:xfrm>
            <a:off x="539750" y="908050"/>
            <a:ext cx="8229600" cy="504825"/>
          </a:xfrm>
        </p:spPr>
        <p:txBody>
          <a:bodyPr/>
          <a:lstStyle/>
          <a:p>
            <a:r>
              <a:rPr lang="el-GR" sz="2800" smtClean="0"/>
              <a:t>Αμφιλεγόμενα τρόφιμα και πρόσθετα τροφίμων</a:t>
            </a:r>
          </a:p>
        </p:txBody>
      </p:sp>
      <p:sp>
        <p:nvSpPr>
          <p:cNvPr id="3" name="2 - Θέση περιεχομένου"/>
          <p:cNvSpPr>
            <a:spLocks noGrp="1"/>
          </p:cNvSpPr>
          <p:nvPr>
            <p:ph idx="1"/>
          </p:nvPr>
        </p:nvSpPr>
        <p:spPr>
          <a:xfrm>
            <a:off x="250825" y="1628775"/>
            <a:ext cx="8642350" cy="3168650"/>
          </a:xfrm>
        </p:spPr>
        <p:txBody>
          <a:bodyPr>
            <a:normAutofit fontScale="55000" lnSpcReduction="20000"/>
          </a:bodyPr>
          <a:lstStyle/>
          <a:p>
            <a:pPr marL="365760" indent="-256032" fontAlgn="auto">
              <a:lnSpc>
                <a:spcPct val="120000"/>
              </a:lnSpc>
              <a:spcAft>
                <a:spcPts val="0"/>
              </a:spcAft>
              <a:buClr>
                <a:schemeClr val="accent3"/>
              </a:buClr>
              <a:buFont typeface="Georgia"/>
              <a:buChar char="•"/>
              <a:defRPr/>
            </a:pPr>
            <a:r>
              <a:rPr lang="el-GR" sz="2400" dirty="0" smtClean="0"/>
              <a:t>Ορισμένα τρόφιμα ή θρεπτικά συστατικά </a:t>
            </a:r>
            <a:r>
              <a:rPr lang="el-GR" sz="2400" b="1" dirty="0" smtClean="0"/>
              <a:t>υποτίθεται ότι αυξάνουν ή μειώνουν </a:t>
            </a:r>
            <a:r>
              <a:rPr lang="el-GR" sz="2400" dirty="0" smtClean="0"/>
              <a:t>τον κίνδυνο εμφάνισης καρκίνου. </a:t>
            </a:r>
          </a:p>
          <a:p>
            <a:pPr marL="365760" indent="-256032" fontAlgn="auto">
              <a:lnSpc>
                <a:spcPct val="120000"/>
              </a:lnSpc>
              <a:spcAft>
                <a:spcPts val="0"/>
              </a:spcAft>
              <a:buClr>
                <a:schemeClr val="accent3"/>
              </a:buClr>
              <a:buFont typeface="Georgia"/>
              <a:buChar char="•"/>
              <a:defRPr/>
            </a:pPr>
            <a:endParaRPr lang="el-GR" sz="2400" dirty="0" smtClean="0"/>
          </a:p>
          <a:p>
            <a:pPr marL="365760" indent="-256032" fontAlgn="auto">
              <a:lnSpc>
                <a:spcPct val="120000"/>
              </a:lnSpc>
              <a:spcAft>
                <a:spcPts val="0"/>
              </a:spcAft>
              <a:buClr>
                <a:schemeClr val="accent3"/>
              </a:buClr>
              <a:buFont typeface="Georgia"/>
              <a:buChar char="•"/>
              <a:defRPr/>
            </a:pPr>
            <a:r>
              <a:rPr lang="el-GR" sz="2400" dirty="0" smtClean="0"/>
              <a:t>Είναι απίθανο για παράδειγμα κάποιες «</a:t>
            </a:r>
            <a:r>
              <a:rPr lang="el-GR" sz="2400" b="1" dirty="0" smtClean="0"/>
              <a:t>υπερτροφές</a:t>
            </a:r>
            <a:r>
              <a:rPr lang="el-GR" sz="2400" dirty="0" smtClean="0"/>
              <a:t>», από μόνες τους, να επηρεάζουν άμεσα τον κίνδυνο του καρκίνου.</a:t>
            </a:r>
          </a:p>
          <a:p>
            <a:pPr marL="365760" indent="-256032" fontAlgn="auto">
              <a:lnSpc>
                <a:spcPct val="120000"/>
              </a:lnSpc>
              <a:spcAft>
                <a:spcPts val="0"/>
              </a:spcAft>
              <a:buClr>
                <a:schemeClr val="accent3"/>
              </a:buClr>
              <a:buFont typeface="Georgia"/>
              <a:buChar char="•"/>
              <a:defRPr/>
            </a:pPr>
            <a:endParaRPr lang="el-GR" sz="2400" dirty="0" smtClean="0"/>
          </a:p>
          <a:p>
            <a:pPr marL="365760" indent="-256032" fontAlgn="auto">
              <a:lnSpc>
                <a:spcPct val="120000"/>
              </a:lnSpc>
              <a:spcAft>
                <a:spcPts val="0"/>
              </a:spcAft>
              <a:buClr>
                <a:schemeClr val="accent3"/>
              </a:buClr>
              <a:buFont typeface="Georgia"/>
              <a:buChar char="•"/>
              <a:defRPr/>
            </a:pPr>
            <a:r>
              <a:rPr lang="el-GR" sz="2400" dirty="0" smtClean="0"/>
              <a:t>Επίσης τα </a:t>
            </a:r>
            <a:r>
              <a:rPr lang="el-GR" sz="2400" b="1" dirty="0" smtClean="0"/>
              <a:t>πρόσθετα τροφίμων</a:t>
            </a:r>
            <a:r>
              <a:rPr lang="el-GR" sz="2400" dirty="0" smtClean="0"/>
              <a:t>  και </a:t>
            </a:r>
            <a:r>
              <a:rPr lang="el-GR" sz="2400" b="1" dirty="0" smtClean="0"/>
              <a:t>πιθανός ρόλος τους </a:t>
            </a:r>
            <a:r>
              <a:rPr lang="el-GR" sz="2400" dirty="0" smtClean="0"/>
              <a:t>στον κίνδυνο του καρκίνου είναι μια αμφιλεγόμενη  περιοχή σημαντικού δημόσιου ενδιαφέροντος</a:t>
            </a:r>
            <a:r>
              <a:rPr lang="el-GR" sz="2400" b="1" dirty="0" smtClean="0"/>
              <a:t> </a:t>
            </a:r>
          </a:p>
          <a:p>
            <a:pPr marL="365760" indent="-256032" fontAlgn="auto">
              <a:lnSpc>
                <a:spcPct val="120000"/>
              </a:lnSpc>
              <a:spcAft>
                <a:spcPts val="0"/>
              </a:spcAft>
              <a:buClr>
                <a:schemeClr val="accent3"/>
              </a:buClr>
              <a:buFont typeface="Georgia"/>
              <a:buChar char="•"/>
              <a:defRPr/>
            </a:pPr>
            <a:endParaRPr lang="el-GR" sz="2400" b="1" dirty="0" smtClean="0"/>
          </a:p>
          <a:p>
            <a:pPr marL="365760" indent="-256032" fontAlgn="auto">
              <a:lnSpc>
                <a:spcPct val="120000"/>
              </a:lnSpc>
              <a:spcAft>
                <a:spcPts val="0"/>
              </a:spcAft>
              <a:buClr>
                <a:schemeClr val="accent3"/>
              </a:buClr>
              <a:buFont typeface="Georgia"/>
              <a:buChar char="•"/>
              <a:defRPr/>
            </a:pPr>
            <a:r>
              <a:rPr lang="el-GR" sz="2400" dirty="0" smtClean="0"/>
              <a:t>Τα πρόσθετα τροφίμων είναι ουσίες που δεν καταναλώνονται ως τρόφιμα, αλλά προστίθενται σκόπιμα σε προϊόντα τροφίμων, προκειμένου να εξυπηρετήσουν συγκεκριμένους τεχνολογικούς σκοπούς (να παρατείνουν τη διάρκεια τους, να ενισχύσουν το χρώμα, το άρωμα και την υφή τους) όπως τα αντιοξειδωτικά , οι χρωστικές ουσίες , τα συντηρητικά και τα γλυκαντικά</a:t>
            </a:r>
            <a:r>
              <a:rPr lang="el-GR" sz="2400" dirty="0" smtClean="0">
                <a:solidFill>
                  <a:schemeClr val="accent2">
                    <a:lumMod val="50000"/>
                  </a:schemeClr>
                </a:solidFill>
              </a:rPr>
              <a:t>  </a:t>
            </a:r>
            <a:r>
              <a:rPr lang="el-GR" sz="1800" dirty="0" smtClean="0">
                <a:solidFill>
                  <a:schemeClr val="accent2">
                    <a:lumMod val="50000"/>
                  </a:schemeClr>
                </a:solidFill>
              </a:rPr>
              <a:t>Ευρωπαϊκή Επιτροπή (2013). Πρόσθετα τροφίμων</a:t>
            </a:r>
          </a:p>
          <a:p>
            <a:pPr marL="365760" indent="-256032" fontAlgn="auto">
              <a:lnSpc>
                <a:spcPct val="120000"/>
              </a:lnSpc>
              <a:spcAft>
                <a:spcPts val="0"/>
              </a:spcAft>
              <a:buClr>
                <a:schemeClr val="accent3"/>
              </a:buClr>
              <a:buFont typeface="Georgia"/>
              <a:buChar char="•"/>
              <a:defRPr/>
            </a:pPr>
            <a:endParaRPr lang="el-GR" sz="2500" dirty="0" smtClean="0">
              <a:solidFill>
                <a:schemeClr val="accent2">
                  <a:lumMod val="50000"/>
                </a:schemeClr>
              </a:solidFill>
            </a:endParaRPr>
          </a:p>
          <a:p>
            <a:pPr marL="365760" indent="-256032" fontAlgn="auto">
              <a:lnSpc>
                <a:spcPct val="120000"/>
              </a:lnSpc>
              <a:spcAft>
                <a:spcPts val="0"/>
              </a:spcAft>
              <a:buClr>
                <a:schemeClr val="accent3"/>
              </a:buClr>
              <a:buFont typeface="Georgia"/>
              <a:buChar char="•"/>
              <a:defRPr/>
            </a:pPr>
            <a:endParaRPr lang="el-GR" dirty="0" smtClean="0"/>
          </a:p>
          <a:p>
            <a:pPr marL="365760" indent="-256032" fontAlgn="auto">
              <a:spcAft>
                <a:spcPts val="0"/>
              </a:spcAft>
              <a:buClr>
                <a:schemeClr val="accent3"/>
              </a:buClr>
              <a:buFont typeface="Georgia"/>
              <a:buChar char="•"/>
              <a:defRPr/>
            </a:pPr>
            <a:endParaRPr lang="el-GR" dirty="0"/>
          </a:p>
        </p:txBody>
      </p:sp>
      <p:sp>
        <p:nvSpPr>
          <p:cNvPr id="4" name="3 - Ορθογώνιο"/>
          <p:cNvSpPr/>
          <p:nvPr/>
        </p:nvSpPr>
        <p:spPr>
          <a:xfrm rot="10800000" flipV="1">
            <a:off x="323850" y="6161088"/>
            <a:ext cx="4968875" cy="400050"/>
          </a:xfrm>
          <a:prstGeom prst="rect">
            <a:avLst/>
          </a:prstGeom>
        </p:spPr>
        <p:txBody>
          <a:bodyPr>
            <a:spAutoFit/>
          </a:bodyPr>
          <a:lstStyle/>
          <a:p>
            <a:pPr fontAlgn="auto">
              <a:spcBef>
                <a:spcPts val="0"/>
              </a:spcBef>
              <a:spcAft>
                <a:spcPts val="0"/>
              </a:spcAft>
              <a:defRPr/>
            </a:pPr>
            <a:r>
              <a:rPr lang="en-US" sz="1000" b="0" dirty="0">
                <a:solidFill>
                  <a:schemeClr val="accent2">
                    <a:lumMod val="50000"/>
                  </a:schemeClr>
                </a:solidFill>
                <a:latin typeface="+mn-lt"/>
                <a:cs typeface="+mn-cs"/>
              </a:rPr>
              <a:t>American Cancer Society Guidelines on Nutrition and Physical Activity for Cancer Prevention, 2012</a:t>
            </a:r>
            <a:endParaRPr lang="el-GR" sz="1000" b="0" dirty="0">
              <a:solidFill>
                <a:schemeClr val="accent2">
                  <a:lumMod val="50000"/>
                </a:schemeClr>
              </a:solidFill>
              <a:latin typeface="+mn-lt"/>
              <a:cs typeface="+mn-cs"/>
            </a:endParaRPr>
          </a:p>
        </p:txBody>
      </p:sp>
      <p:pic>
        <p:nvPicPr>
          <p:cNvPr id="5" name="4 - Εικόνα" descr="foodadditives031015.jpg"/>
          <p:cNvPicPr>
            <a:picLocks noChangeAspect="1"/>
          </p:cNvPicPr>
          <p:nvPr/>
        </p:nvPicPr>
        <p:blipFill>
          <a:blip r:embed="rId2" cstate="print"/>
          <a:stretch>
            <a:fillRect/>
          </a:stretch>
        </p:blipFill>
        <p:spPr>
          <a:xfrm>
            <a:off x="5796136" y="4581128"/>
            <a:ext cx="3168352" cy="2113291"/>
          </a:xfrm>
          <a:prstGeom prst="rect">
            <a:avLst/>
          </a:prstGeom>
          <a:ln>
            <a:noFill/>
          </a:ln>
          <a:effectLst>
            <a:softEdge rad="112500"/>
          </a:effectLst>
        </p:spPr>
      </p:pic>
      <p:sp>
        <p:nvSpPr>
          <p:cNvPr id="37893" name="5 - Ορθογώνιο"/>
          <p:cNvSpPr>
            <a:spLocks noChangeArrowheads="1"/>
          </p:cNvSpPr>
          <p:nvPr/>
        </p:nvSpPr>
        <p:spPr bwMode="auto">
          <a:xfrm>
            <a:off x="323850" y="4365625"/>
            <a:ext cx="5327650" cy="1420813"/>
          </a:xfrm>
          <a:prstGeom prst="rect">
            <a:avLst/>
          </a:prstGeom>
          <a:noFill/>
          <a:ln w="9525">
            <a:noFill/>
            <a:miter lim="800000"/>
            <a:headEnd/>
            <a:tailEnd/>
          </a:ln>
        </p:spPr>
        <p:txBody>
          <a:bodyPr>
            <a:spAutoFit/>
          </a:bodyPr>
          <a:lstStyle/>
          <a:p>
            <a:pPr>
              <a:lnSpc>
                <a:spcPct val="120000"/>
              </a:lnSpc>
            </a:pPr>
            <a:endParaRPr lang="el-GR" sz="1200" b="0">
              <a:latin typeface="Georgia" pitchFamily="18" charset="0"/>
            </a:endParaRPr>
          </a:p>
          <a:p>
            <a:pPr>
              <a:lnSpc>
                <a:spcPct val="120000"/>
              </a:lnSpc>
              <a:buFont typeface="Arial" charset="0"/>
              <a:buChar char="•"/>
            </a:pPr>
            <a:endParaRPr lang="el-GR" sz="1200" b="0">
              <a:latin typeface="Georgia" pitchFamily="18" charset="0"/>
            </a:endParaRPr>
          </a:p>
          <a:p>
            <a:pPr>
              <a:lnSpc>
                <a:spcPct val="120000"/>
              </a:lnSpc>
              <a:buFont typeface="Arial" charset="0"/>
              <a:buChar char="•"/>
            </a:pPr>
            <a:r>
              <a:rPr lang="el-GR" sz="1200" b="0">
                <a:latin typeface="Georgia" pitchFamily="18" charset="0"/>
              </a:rPr>
              <a:t>    Παρά το γεγονός ότι τα στοιχεία δείχνουν ότι τα περισσότερα πρόσθετα </a:t>
            </a:r>
            <a:r>
              <a:rPr lang="el-GR" sz="1200">
                <a:latin typeface="Georgia" pitchFamily="18" charset="0"/>
              </a:rPr>
              <a:t>δεν προκαλούν καρκίνο άμεσα</a:t>
            </a:r>
            <a:r>
              <a:rPr lang="el-GR" sz="1200" b="0">
                <a:latin typeface="Georgia" pitchFamily="18" charset="0"/>
              </a:rPr>
              <a:t>, μπορούν να επηρεάσουν τον κίνδυνο εμφάνισης καρκίνου με </a:t>
            </a:r>
            <a:r>
              <a:rPr lang="el-GR" sz="1200">
                <a:latin typeface="Georgia" pitchFamily="18" charset="0"/>
              </a:rPr>
              <a:t>άλλους τρόπους </a:t>
            </a:r>
            <a:r>
              <a:rPr lang="el-GR" sz="1200" b="0">
                <a:latin typeface="Georgia" pitchFamily="18" charset="0"/>
              </a:rPr>
              <a:t>- για παράδειγμα, ενεργώντας ως ορμόνες στο σώμα (όπως  πχ τα νιτρικά)</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92150"/>
            <a:ext cx="8229600" cy="504825"/>
          </a:xfrm>
        </p:spPr>
        <p:txBody>
          <a:bodyPr>
            <a:normAutofit fontScale="90000"/>
          </a:bodyPr>
          <a:lstStyle/>
          <a:p>
            <a:pPr fontAlgn="auto">
              <a:spcAft>
                <a:spcPts val="0"/>
              </a:spcAft>
              <a:defRPr/>
            </a:pPr>
            <a:r>
              <a:rPr lang="el-GR" dirty="0" smtClean="0"/>
              <a:t>Τεχνητές γλυκαντικές ύλες</a:t>
            </a:r>
            <a:endParaRPr lang="el-GR" dirty="0"/>
          </a:p>
        </p:txBody>
      </p:sp>
      <p:sp>
        <p:nvSpPr>
          <p:cNvPr id="38914" name="2 - Θέση περιεχομένου"/>
          <p:cNvSpPr>
            <a:spLocks noGrp="1"/>
          </p:cNvSpPr>
          <p:nvPr>
            <p:ph sz="half" idx="1"/>
          </p:nvPr>
        </p:nvSpPr>
        <p:spPr>
          <a:xfrm>
            <a:off x="250825" y="1916113"/>
            <a:ext cx="4176713" cy="4859337"/>
          </a:xfrm>
        </p:spPr>
        <p:txBody>
          <a:bodyPr/>
          <a:lstStyle/>
          <a:p>
            <a:r>
              <a:rPr lang="el-GR" sz="1200" smtClean="0"/>
              <a:t>Ερωτήσεις σχετικά με τις τεχνητές γλυκαντικές ύλες και τον καρκίνο προέκυψαν όταν οι πρώτες μελέτες έδειξαν ότι το </a:t>
            </a:r>
            <a:r>
              <a:rPr lang="el-GR" sz="1200" b="1" smtClean="0"/>
              <a:t>κυκλαμικό οξύ </a:t>
            </a:r>
            <a:r>
              <a:rPr lang="el-GR" sz="1200" smtClean="0"/>
              <a:t>σε συνδυασμό με </a:t>
            </a:r>
            <a:r>
              <a:rPr lang="el-GR" sz="1200" b="1" smtClean="0"/>
              <a:t>τη σακχαρίνη </a:t>
            </a:r>
            <a:r>
              <a:rPr lang="el-GR" sz="1200" smtClean="0"/>
              <a:t>προκάλεσε καρκίνο της ουροδόχου κύστης σε πειραματόζωα. </a:t>
            </a:r>
          </a:p>
          <a:p>
            <a:endParaRPr lang="el-GR" sz="1200" smtClean="0"/>
          </a:p>
          <a:p>
            <a:r>
              <a:rPr lang="el-GR" sz="1200" smtClean="0"/>
              <a:t>Μερικές μελέτες στη δεκαετία του ‘80 διαπίστωσαν ότι </a:t>
            </a:r>
            <a:r>
              <a:rPr lang="el-GR" sz="1200" b="1" smtClean="0"/>
              <a:t>η σακχαρίνη </a:t>
            </a:r>
            <a:r>
              <a:rPr lang="el-GR" sz="1200" smtClean="0"/>
              <a:t>θα μπορούσε να προκαλέσει καρκίνο της ουροδόχου κύστης σε αρουραίους αλλά διαπιστώθηκε ότι τα αποτελέσματα αυτά ήταν ειδικά για αρουραίους και δεν είχαν σχέση με τον άνθρωπο. </a:t>
            </a:r>
          </a:p>
          <a:p>
            <a:endParaRPr lang="el-GR" sz="1200" smtClean="0"/>
          </a:p>
          <a:p>
            <a:r>
              <a:rPr lang="el-GR" sz="1200" smtClean="0"/>
              <a:t>Η </a:t>
            </a:r>
            <a:r>
              <a:rPr lang="el-GR" sz="1200" b="1" smtClean="0"/>
              <a:t>ασπαρτάμη</a:t>
            </a:r>
            <a:r>
              <a:rPr lang="el-GR" sz="1200" smtClean="0"/>
              <a:t>, συνδέθηκε επίσης με την ανάπτυξη καρκίνου, λόγω ενός άρθρου (θεωρήθηκε μικρής επιστημονικής βάσης</a:t>
            </a:r>
            <a:r>
              <a:rPr lang="en-US" sz="1200" smtClean="0"/>
              <a:t> </a:t>
            </a:r>
            <a:r>
              <a:rPr lang="el-GR" sz="1200" smtClean="0"/>
              <a:t>από την</a:t>
            </a:r>
            <a:r>
              <a:rPr lang="el-GR" sz="1200" b="1" smtClean="0"/>
              <a:t> </a:t>
            </a:r>
            <a:r>
              <a:rPr lang="en-US" sz="1200" b="1" smtClean="0"/>
              <a:t>EFSA</a:t>
            </a:r>
            <a:r>
              <a:rPr lang="en-US" sz="1200" smtClean="0"/>
              <a:t>) </a:t>
            </a:r>
            <a:r>
              <a:rPr lang="el-GR" sz="1200" smtClean="0"/>
              <a:t>που την συνέδεσε με τα αυξανόμενα ποσοστά των όγκων στον εγκέφαλο. </a:t>
            </a:r>
          </a:p>
          <a:p>
            <a:endParaRPr lang="el-GR" sz="1200" smtClean="0"/>
          </a:p>
        </p:txBody>
      </p:sp>
      <p:sp>
        <p:nvSpPr>
          <p:cNvPr id="5" name="4 - Θέση περιεχομένου"/>
          <p:cNvSpPr>
            <a:spLocks noGrp="1"/>
          </p:cNvSpPr>
          <p:nvPr>
            <p:ph sz="half" idx="2"/>
          </p:nvPr>
        </p:nvSpPr>
        <p:spPr>
          <a:xfrm>
            <a:off x="4572000" y="1844675"/>
            <a:ext cx="4248150" cy="5013325"/>
          </a:xfrm>
        </p:spPr>
        <p:txBody>
          <a:bodyPr>
            <a:normAutofit/>
          </a:bodyPr>
          <a:lstStyle/>
          <a:p>
            <a:pPr marL="365760" indent="-256032" fontAlgn="auto">
              <a:lnSpc>
                <a:spcPct val="120000"/>
              </a:lnSpc>
              <a:spcAft>
                <a:spcPts val="0"/>
              </a:spcAft>
              <a:buClr>
                <a:schemeClr val="accent3"/>
              </a:buClr>
              <a:buFont typeface="Georgia"/>
              <a:buChar char="•"/>
              <a:defRPr/>
            </a:pPr>
            <a:r>
              <a:rPr lang="el-GR" sz="1200" dirty="0" smtClean="0"/>
              <a:t>Σε μεταγενέστερες μελέτες καρκινογένεσης (μελέτες που εξετάζουν εάν μια ουσία μπορεί να προκαλέσει καρκίνο) </a:t>
            </a:r>
            <a:r>
              <a:rPr lang="el-GR" sz="1200" b="1" dirty="0" smtClean="0"/>
              <a:t>καμία από αυτές τις γλυκαντικές ύλες </a:t>
            </a:r>
            <a:r>
              <a:rPr lang="el-GR" sz="1200" dirty="0" smtClean="0"/>
              <a:t>δεν παρουσίασε σαφείς ενδείξεις σύνδεσης με τον καρκίνο στον άνθρωπο. </a:t>
            </a:r>
          </a:p>
          <a:p>
            <a:pPr marL="365760" indent="-256032" fontAlgn="auto">
              <a:lnSpc>
                <a:spcPct val="120000"/>
              </a:lnSpc>
              <a:spcAft>
                <a:spcPts val="0"/>
              </a:spcAft>
              <a:buClr>
                <a:schemeClr val="accent3"/>
              </a:buClr>
              <a:buFont typeface="Georgia"/>
              <a:buChar char="•"/>
              <a:defRPr/>
            </a:pPr>
            <a:endParaRPr lang="el-GR" sz="1200" dirty="0" smtClean="0"/>
          </a:p>
          <a:p>
            <a:pPr marL="365760" indent="-256032" fontAlgn="auto">
              <a:spcAft>
                <a:spcPts val="0"/>
              </a:spcAft>
              <a:buClr>
                <a:schemeClr val="accent3"/>
              </a:buClr>
              <a:buFont typeface="Georgia"/>
              <a:buChar char="•"/>
              <a:defRPr/>
            </a:pPr>
            <a:r>
              <a:rPr lang="el-GR" sz="1200" dirty="0" smtClean="0"/>
              <a:t>Συνολικά, οι μελέτες για τις τεχνητές γλυκαντικές ουσίες περιλαμβάνουν τη </a:t>
            </a:r>
            <a:r>
              <a:rPr lang="el-GR" sz="1200" b="1" dirty="0" smtClean="0"/>
              <a:t>σακχαρίνη, </a:t>
            </a:r>
            <a:r>
              <a:rPr lang="el-GR" sz="1200" dirty="0" smtClean="0"/>
              <a:t>την </a:t>
            </a:r>
            <a:r>
              <a:rPr lang="el-GR" sz="1200" b="1" dirty="0" err="1" smtClean="0"/>
              <a:t>ασπαρτάμη</a:t>
            </a:r>
            <a:r>
              <a:rPr lang="el-GR" sz="1200" b="1" dirty="0" smtClean="0"/>
              <a:t>, </a:t>
            </a:r>
            <a:r>
              <a:rPr lang="el-GR" sz="1200" dirty="0" smtClean="0"/>
              <a:t>τη</a:t>
            </a:r>
            <a:r>
              <a:rPr lang="el-GR" sz="1200" b="1" dirty="0" smtClean="0"/>
              <a:t> </a:t>
            </a:r>
            <a:r>
              <a:rPr lang="el-GR" sz="1200" b="1" dirty="0" err="1" smtClean="0"/>
              <a:t>σουκραλόζη</a:t>
            </a:r>
            <a:r>
              <a:rPr lang="el-GR" sz="1200" b="1" dirty="0" smtClean="0"/>
              <a:t>,</a:t>
            </a:r>
            <a:r>
              <a:rPr lang="el-GR" sz="1200" dirty="0" smtClean="0"/>
              <a:t> τη </a:t>
            </a:r>
            <a:r>
              <a:rPr lang="el-GR" sz="1200" b="1" dirty="0" err="1" smtClean="0"/>
              <a:t>νεοτάμη</a:t>
            </a:r>
            <a:r>
              <a:rPr lang="el-GR" sz="1200" dirty="0" smtClean="0"/>
              <a:t>, και το </a:t>
            </a:r>
            <a:r>
              <a:rPr lang="el-GR" sz="1200" b="1" dirty="0" err="1" smtClean="0"/>
              <a:t>κυκλαμικό</a:t>
            </a:r>
            <a:r>
              <a:rPr lang="el-GR" sz="1200" b="1" dirty="0" smtClean="0"/>
              <a:t> οξύ </a:t>
            </a:r>
            <a:r>
              <a:rPr lang="el-GR" sz="1200" dirty="0" smtClean="0"/>
              <a:t>και έχουν διαπιστώσει ότι δεν αυξάνουν τον κίνδυνο καρκίνου και είναι ασφαλείς για τον άνθρωπο.</a:t>
            </a:r>
            <a:r>
              <a:rPr lang="en-US" sz="1200" b="1" dirty="0" smtClean="0"/>
              <a:t> </a:t>
            </a:r>
            <a:r>
              <a:rPr lang="en-GB" sz="1050" b="1" dirty="0" smtClean="0"/>
              <a:t> </a:t>
            </a:r>
          </a:p>
          <a:p>
            <a:pPr marL="365760" indent="-256032" algn="r" fontAlgn="auto">
              <a:spcAft>
                <a:spcPts val="0"/>
              </a:spcAft>
              <a:buClr>
                <a:schemeClr val="accent3"/>
              </a:buClr>
              <a:buFont typeface="Georgia"/>
              <a:buNone/>
              <a:defRPr/>
            </a:pPr>
            <a:r>
              <a:rPr lang="en-GB" sz="1050" dirty="0" smtClean="0">
                <a:solidFill>
                  <a:schemeClr val="accent2">
                    <a:lumMod val="50000"/>
                  </a:schemeClr>
                </a:solidFill>
              </a:rPr>
              <a:t>European Food Safety Authority (</a:t>
            </a:r>
            <a:r>
              <a:rPr lang="en-US" sz="1050" dirty="0" smtClean="0">
                <a:solidFill>
                  <a:schemeClr val="accent2">
                    <a:lumMod val="50000"/>
                  </a:schemeClr>
                </a:solidFill>
              </a:rPr>
              <a:t>EFSA) report</a:t>
            </a:r>
            <a:endParaRPr lang="el-GR" sz="1050" dirty="0" smtClean="0">
              <a:solidFill>
                <a:schemeClr val="accent2">
                  <a:lumMod val="50000"/>
                </a:schemeClr>
              </a:solidFill>
            </a:endParaRPr>
          </a:p>
          <a:p>
            <a:pPr marL="365760" indent="-256032" fontAlgn="auto">
              <a:lnSpc>
                <a:spcPct val="120000"/>
              </a:lnSpc>
              <a:spcAft>
                <a:spcPts val="0"/>
              </a:spcAft>
              <a:buClr>
                <a:schemeClr val="accent3"/>
              </a:buClr>
              <a:buFont typeface="Georgia"/>
              <a:buChar char="•"/>
              <a:defRPr/>
            </a:pPr>
            <a:endParaRPr lang="el-GR" sz="1200" dirty="0" smtClean="0"/>
          </a:p>
          <a:p>
            <a:pPr marL="365760" indent="-256032" fontAlgn="auto">
              <a:lnSpc>
                <a:spcPct val="120000"/>
              </a:lnSpc>
              <a:spcAft>
                <a:spcPts val="0"/>
              </a:spcAft>
              <a:buClr>
                <a:schemeClr val="accent3"/>
              </a:buClr>
              <a:buFont typeface="Georgia"/>
              <a:buChar char="•"/>
              <a:defRPr/>
            </a:pPr>
            <a:r>
              <a:rPr lang="el-GR" sz="1200" dirty="0" smtClean="0"/>
              <a:t>Προς το παρόν απαγορεύεται η  χρήση </a:t>
            </a:r>
            <a:r>
              <a:rPr lang="el-GR" sz="1200" b="1" dirty="0" err="1" smtClean="0"/>
              <a:t>κυκλαμικών</a:t>
            </a:r>
            <a:r>
              <a:rPr lang="el-GR" sz="1200" b="1" dirty="0" smtClean="0"/>
              <a:t> παραγώγων </a:t>
            </a:r>
            <a:r>
              <a:rPr lang="el-GR" sz="1200" dirty="0" smtClean="0"/>
              <a:t>και </a:t>
            </a:r>
            <a:r>
              <a:rPr lang="el-GR" sz="1200" b="1" dirty="0" smtClean="0"/>
              <a:t>των αλάτων</a:t>
            </a:r>
            <a:r>
              <a:rPr lang="el-GR" sz="1200" dirty="0" smtClean="0"/>
              <a:t> τους στις Ηνωμένες Πολιτείες, αν και το </a:t>
            </a:r>
            <a:r>
              <a:rPr lang="en-US" sz="1200" dirty="0" smtClean="0"/>
              <a:t>FDA</a:t>
            </a:r>
            <a:r>
              <a:rPr lang="el-GR" sz="1200" dirty="0" smtClean="0"/>
              <a:t> κατέληξε στο συμπέρασμα ότι το </a:t>
            </a:r>
            <a:r>
              <a:rPr lang="el-GR" sz="1200" dirty="0" err="1" smtClean="0"/>
              <a:t>κυκλαμικό</a:t>
            </a:r>
            <a:r>
              <a:rPr lang="el-GR" sz="1200" dirty="0" smtClean="0"/>
              <a:t> οξύ δεν είναι καρκινογόνος ή συν-καρκινογόνο.</a:t>
            </a:r>
          </a:p>
          <a:p>
            <a:pPr marL="365760" indent="-256032" fontAlgn="auto">
              <a:spcAft>
                <a:spcPts val="0"/>
              </a:spcAft>
              <a:buClr>
                <a:schemeClr val="accent3"/>
              </a:buClr>
              <a:buFont typeface="Georgia"/>
              <a:buChar char="•"/>
              <a:defRPr/>
            </a:pPr>
            <a:endParaRPr lang="el-GR" dirty="0"/>
          </a:p>
        </p:txBody>
      </p:sp>
      <p:sp>
        <p:nvSpPr>
          <p:cNvPr id="38916" name="5 - Ορθογώνιο"/>
          <p:cNvSpPr>
            <a:spLocks noChangeArrowheads="1"/>
          </p:cNvSpPr>
          <p:nvPr/>
        </p:nvSpPr>
        <p:spPr bwMode="auto">
          <a:xfrm>
            <a:off x="323850" y="1268413"/>
            <a:ext cx="8351838" cy="639762"/>
          </a:xfrm>
          <a:prstGeom prst="rect">
            <a:avLst/>
          </a:prstGeom>
          <a:noFill/>
          <a:ln w="9525">
            <a:noFill/>
            <a:miter lim="800000"/>
            <a:headEnd/>
            <a:tailEnd/>
          </a:ln>
        </p:spPr>
        <p:txBody>
          <a:bodyPr>
            <a:spAutoFit/>
          </a:bodyPr>
          <a:lstStyle/>
          <a:p>
            <a:r>
              <a:rPr lang="el-GR" sz="1200" b="0">
                <a:latin typeface="Georgia" pitchFamily="18" charset="0"/>
              </a:rPr>
              <a:t>Οι τεχνητές γλυκαντικές ύλες (ή υποκατάστατα ζάχαρης)</a:t>
            </a:r>
            <a:r>
              <a:rPr lang="en-US" sz="1200" b="0">
                <a:latin typeface="Georgia" pitchFamily="18" charset="0"/>
              </a:rPr>
              <a:t> </a:t>
            </a:r>
            <a:r>
              <a:rPr lang="el-GR" sz="1200" b="0">
                <a:latin typeface="Georgia" pitchFamily="18" charset="0"/>
              </a:rPr>
              <a:t>χρησιμοποιούνται σε μια ευρεία ποικιλία τροφίμων και ποτών, επειδή είναι πολλές φορές πιο γλυκά από τη ζάχαρη, όταν προστίθενται σε μικρότερη ποσότητα, ώστε να δημιουργούν το ίδιο επίπεδο γλυκύτητας.</a:t>
            </a:r>
          </a:p>
        </p:txBody>
      </p:sp>
      <p:pic>
        <p:nvPicPr>
          <p:cNvPr id="38917" name="6 - Εικόνα" descr="artificial-sweetener-side-effects_2.jpg"/>
          <p:cNvPicPr>
            <a:picLocks noChangeAspect="1"/>
          </p:cNvPicPr>
          <p:nvPr/>
        </p:nvPicPr>
        <p:blipFill>
          <a:blip r:embed="rId3"/>
          <a:srcRect/>
          <a:stretch>
            <a:fillRect/>
          </a:stretch>
        </p:blipFill>
        <p:spPr bwMode="auto">
          <a:xfrm>
            <a:off x="1042988" y="5516563"/>
            <a:ext cx="3621087" cy="1103312"/>
          </a:xfrm>
          <a:prstGeom prst="rect">
            <a:avLst/>
          </a:prstGeom>
          <a:noFill/>
          <a:ln w="9525">
            <a:noFill/>
            <a:miter lim="800000"/>
            <a:headEnd/>
            <a:tailEnd/>
          </a:ln>
        </p:spPr>
      </p:pic>
      <p:sp>
        <p:nvSpPr>
          <p:cNvPr id="8" name="7 - Ορθογώνιο"/>
          <p:cNvSpPr/>
          <p:nvPr/>
        </p:nvSpPr>
        <p:spPr>
          <a:xfrm>
            <a:off x="5364163" y="6165850"/>
            <a:ext cx="3529012" cy="400050"/>
          </a:xfrm>
          <a:prstGeom prst="rect">
            <a:avLst/>
          </a:prstGeom>
        </p:spPr>
        <p:txBody>
          <a:bodyPr>
            <a:spAutoFit/>
          </a:bodyPr>
          <a:lstStyle/>
          <a:p>
            <a:pPr algn="r" fontAlgn="auto">
              <a:spcBef>
                <a:spcPts val="0"/>
              </a:spcBef>
              <a:spcAft>
                <a:spcPts val="0"/>
              </a:spcAft>
              <a:buClr>
                <a:schemeClr val="accent2">
                  <a:lumMod val="50000"/>
                </a:schemeClr>
              </a:buClr>
              <a:defRPr/>
            </a:pPr>
            <a:r>
              <a:rPr lang="en-US" sz="1000" b="0" dirty="0">
                <a:solidFill>
                  <a:schemeClr val="accent2">
                    <a:lumMod val="50000"/>
                  </a:schemeClr>
                </a:solidFill>
                <a:latin typeface="+mn-lt"/>
                <a:cs typeface="+mn-cs"/>
              </a:rPr>
              <a:t>Cancer Research UK, 2015</a:t>
            </a:r>
            <a:endParaRPr lang="el-GR" sz="1000" b="0" dirty="0">
              <a:solidFill>
                <a:schemeClr val="accent2">
                  <a:lumMod val="50000"/>
                </a:schemeClr>
              </a:solidFill>
              <a:latin typeface="+mn-lt"/>
              <a:cs typeface="+mn-cs"/>
            </a:endParaRPr>
          </a:p>
          <a:p>
            <a:pPr algn="r" fontAlgn="auto">
              <a:spcBef>
                <a:spcPts val="0"/>
              </a:spcBef>
              <a:spcAft>
                <a:spcPts val="0"/>
              </a:spcAft>
              <a:buClr>
                <a:schemeClr val="accent2">
                  <a:lumMod val="50000"/>
                </a:schemeClr>
              </a:buClr>
              <a:defRPr/>
            </a:pPr>
            <a:r>
              <a:rPr lang="en-GB" sz="1000" b="0" dirty="0">
                <a:solidFill>
                  <a:schemeClr val="accent2">
                    <a:lumMod val="50000"/>
                  </a:schemeClr>
                </a:solidFill>
                <a:latin typeface="+mn-lt"/>
                <a:cs typeface="+mn-cs"/>
              </a:rPr>
              <a:t>National Cancer Institute (NCI)  2010</a:t>
            </a:r>
            <a:endParaRPr lang="el-GR" sz="1000" b="0" dirty="0">
              <a:solidFill>
                <a:schemeClr val="accent2">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 Τίτλος"/>
          <p:cNvSpPr>
            <a:spLocks noGrp="1"/>
          </p:cNvSpPr>
          <p:nvPr>
            <p:ph type="title"/>
          </p:nvPr>
        </p:nvSpPr>
        <p:spPr>
          <a:xfrm>
            <a:off x="457200" y="620713"/>
            <a:ext cx="8229600" cy="863600"/>
          </a:xfrm>
        </p:spPr>
        <p:txBody>
          <a:bodyPr/>
          <a:lstStyle/>
          <a:p>
            <a:r>
              <a:rPr lang="el-GR" sz="2400" smtClean="0"/>
              <a:t>Φυτοφάρμακα</a:t>
            </a:r>
            <a:r>
              <a:rPr lang="en-US" sz="2400" smtClean="0"/>
              <a:t> Vs </a:t>
            </a:r>
            <a:r>
              <a:rPr lang="el-GR" sz="2400" smtClean="0"/>
              <a:t>Οργανικά τρόφιμα</a:t>
            </a:r>
          </a:p>
        </p:txBody>
      </p:sp>
      <p:sp>
        <p:nvSpPr>
          <p:cNvPr id="3" name="2 - Θέση περιεχομένου"/>
          <p:cNvSpPr>
            <a:spLocks noGrp="1"/>
          </p:cNvSpPr>
          <p:nvPr>
            <p:ph idx="1"/>
          </p:nvPr>
        </p:nvSpPr>
        <p:spPr>
          <a:xfrm>
            <a:off x="250825" y="1484313"/>
            <a:ext cx="8435975" cy="5089525"/>
          </a:xfrm>
        </p:spPr>
        <p:txBody>
          <a:bodyPr>
            <a:normAutofit/>
          </a:bodyPr>
          <a:lstStyle/>
          <a:p>
            <a:r>
              <a:rPr lang="el-GR" sz="1300" smtClean="0"/>
              <a:t>Τα </a:t>
            </a:r>
            <a:r>
              <a:rPr lang="el-GR" sz="1300" b="1" smtClean="0"/>
              <a:t>φυτοφάρμακα</a:t>
            </a:r>
            <a:r>
              <a:rPr lang="el-GR" sz="1300" smtClean="0"/>
              <a:t> που χρησιμοποιούνται ευρέως στη γεωργία </a:t>
            </a:r>
            <a:r>
              <a:rPr lang="el-GR" sz="1300" b="1" smtClean="0"/>
              <a:t>προκαλούν ανησυχία </a:t>
            </a:r>
            <a:r>
              <a:rPr lang="el-GR" sz="1300" smtClean="0"/>
              <a:t>ότι μπορούν να αυξήσουν τον κίνδυνο εμφάνισης καρκίνου (λευχαιμίας,  λεμφώματος, όγκων του εγκεφάλου,  καρκίνου του μαστού ή καρκίνου του προστάτη).</a:t>
            </a:r>
          </a:p>
          <a:p>
            <a:endParaRPr lang="el-GR" sz="1300" smtClean="0"/>
          </a:p>
          <a:p>
            <a:r>
              <a:rPr lang="el-GR" sz="1300" smtClean="0"/>
              <a:t>Οι ενώσεις στα φυτοφάρμακα </a:t>
            </a:r>
            <a:r>
              <a:rPr lang="el-GR" sz="1300" b="1" smtClean="0"/>
              <a:t>δεν είναι γνωστό ότι είναι καρκινογόνες ουσίες</a:t>
            </a:r>
            <a:r>
              <a:rPr lang="el-GR" sz="1300" smtClean="0"/>
              <a:t>, ωστόσο, μπορούν να </a:t>
            </a:r>
            <a:r>
              <a:rPr lang="el-GR" sz="1300" b="1" smtClean="0"/>
              <a:t>μεταβάλλουν μεταβολικές οδούς </a:t>
            </a:r>
            <a:r>
              <a:rPr lang="el-GR" sz="1300" smtClean="0"/>
              <a:t>που μπορεί να επηρεάσουν τον κίνδυνο εμφάνισης καρκίνου. (πχ διαταράσσοντας ή τροποποιώντας τον μεταβολισμό των ορμονών). </a:t>
            </a:r>
            <a:r>
              <a:rPr lang="en-GB" sz="1000" smtClean="0">
                <a:solidFill>
                  <a:srgbClr val="72002C"/>
                </a:solidFill>
              </a:rPr>
              <a:t>Rudel RA</a:t>
            </a:r>
            <a:r>
              <a:rPr lang="el-GR" sz="1000" smtClean="0">
                <a:solidFill>
                  <a:srgbClr val="72002C"/>
                </a:solidFill>
              </a:rPr>
              <a:t> </a:t>
            </a:r>
            <a:r>
              <a:rPr lang="en-US" sz="1000" smtClean="0">
                <a:solidFill>
                  <a:srgbClr val="72002C"/>
                </a:solidFill>
              </a:rPr>
              <a:t>et al,2011</a:t>
            </a:r>
            <a:endParaRPr lang="el-GR" sz="1000" smtClean="0">
              <a:solidFill>
                <a:srgbClr val="72002C"/>
              </a:solidFill>
            </a:endParaRPr>
          </a:p>
          <a:p>
            <a:endParaRPr lang="el-GR" sz="1300" smtClean="0"/>
          </a:p>
          <a:p>
            <a:r>
              <a:rPr lang="el-GR" sz="1300" smtClean="0"/>
              <a:t>Τα στοιχεία </a:t>
            </a:r>
            <a:r>
              <a:rPr lang="el-GR" sz="1300" b="1" smtClean="0"/>
              <a:t>δεν είναι αρκετά ισχυρά </a:t>
            </a:r>
            <a:r>
              <a:rPr lang="el-GR" sz="1300" smtClean="0"/>
              <a:t>για να δείξουν μια οριστική σύνδεση.</a:t>
            </a:r>
          </a:p>
          <a:p>
            <a:endParaRPr lang="el-GR" sz="1300" smtClean="0"/>
          </a:p>
          <a:p>
            <a:r>
              <a:rPr lang="el-GR" sz="1300" smtClean="0"/>
              <a:t>Τα φρούτα και τα λαχανικά μερικές φορές περιέχουν </a:t>
            </a:r>
            <a:r>
              <a:rPr lang="el-GR" sz="1300" b="1" smtClean="0"/>
              <a:t>πολύ μικρές ποσότητες φυτοφαρμάκων</a:t>
            </a:r>
            <a:r>
              <a:rPr lang="el-GR" sz="1300" smtClean="0"/>
              <a:t>, αλλά δεν υπάρχει </a:t>
            </a:r>
            <a:r>
              <a:rPr lang="el-GR" sz="1300" b="1" smtClean="0"/>
              <a:t>καμία απόδειξη </a:t>
            </a:r>
            <a:r>
              <a:rPr lang="el-GR" sz="1300" smtClean="0"/>
              <a:t>ότι αυτές οι μικρές ποσότητες αυξάνουν τον κίνδυνο εμφάνισης καρκίνου σε άτομα που τα καταναλώνουν. </a:t>
            </a:r>
          </a:p>
          <a:p>
            <a:endParaRPr lang="el-GR" sz="1300" smtClean="0"/>
          </a:p>
          <a:p>
            <a:r>
              <a:rPr lang="el-GR" sz="1300" smtClean="0"/>
              <a:t>Συχνά προωθείται ως </a:t>
            </a:r>
            <a:r>
              <a:rPr lang="el-GR" sz="1300" b="1" smtClean="0"/>
              <a:t>εναλλακτική λύση η κατανάλωση βιολογικών τροφίμων </a:t>
            </a:r>
            <a:r>
              <a:rPr lang="el-GR" sz="1300" smtClean="0"/>
              <a:t>(δεν επιτρέπονται οι συμβατικές μέθοδοι καλλιέργειας με χημικά φυτοφάρμακα και ζιζανιοκτόνα). Υπάρχουν ενδείξεις ότι η κατανάλωση βιολογικών τροφίμων </a:t>
            </a:r>
            <a:r>
              <a:rPr lang="el-GR" sz="1300" b="1" smtClean="0"/>
              <a:t>δεν επηρεάζει τον κίνδυνο για καρκίνο</a:t>
            </a:r>
            <a:r>
              <a:rPr lang="el-GR" sz="1300" smtClean="0"/>
              <a:t>.</a:t>
            </a:r>
          </a:p>
          <a:p>
            <a:endParaRPr lang="el-GR" sz="1300" smtClean="0"/>
          </a:p>
          <a:p>
            <a:r>
              <a:rPr lang="el-GR" sz="1300" smtClean="0"/>
              <a:t>Στην πραγματικότητα, τα φρούτα και τα λαχανικά και δημητριακά ολικής αλέσεως αποτελούν σημαντικό μέρος μιας ισορροπημένης διατροφής, την παροχή βιταμινών, μετάλλων και φυτικών ινών </a:t>
            </a:r>
            <a:r>
              <a:rPr lang="el-GR" sz="1300" b="1" smtClean="0"/>
              <a:t>ανεξάρτητα </a:t>
            </a:r>
            <a:r>
              <a:rPr lang="el-GR" sz="1300" smtClean="0"/>
              <a:t>από το αν αυτά </a:t>
            </a:r>
            <a:r>
              <a:rPr lang="el-GR" sz="1300" b="1" smtClean="0"/>
              <a:t>αναπτύσσονται συμβατικά ή βιολογικά </a:t>
            </a:r>
            <a:r>
              <a:rPr lang="el-GR" sz="1300" smtClean="0"/>
              <a:t>και η κατανάλωσή τους μειώνει τον κίνδυνο καρκίνου.</a:t>
            </a:r>
          </a:p>
          <a:p>
            <a:pPr>
              <a:lnSpc>
                <a:spcPct val="80000"/>
              </a:lnSpc>
            </a:pPr>
            <a:endParaRPr lang="el-GR" sz="1300" smtClean="0"/>
          </a:p>
          <a:p>
            <a:pPr>
              <a:lnSpc>
                <a:spcPct val="80000"/>
              </a:lnSpc>
            </a:pPr>
            <a:endParaRPr lang="el-GR" sz="1300" smtClean="0"/>
          </a:p>
        </p:txBody>
      </p:sp>
      <p:sp>
        <p:nvSpPr>
          <p:cNvPr id="4" name="3 - Ορθογώνιο"/>
          <p:cNvSpPr/>
          <p:nvPr/>
        </p:nvSpPr>
        <p:spPr>
          <a:xfrm>
            <a:off x="539750" y="6211888"/>
            <a:ext cx="7920038" cy="276225"/>
          </a:xfrm>
          <a:prstGeom prst="rect">
            <a:avLst/>
          </a:prstGeom>
        </p:spPr>
        <p:txBody>
          <a:bodyPr>
            <a:spAutoFit/>
          </a:bodyPr>
          <a:lstStyle/>
          <a:p>
            <a:pPr algn="r" fontAlgn="auto">
              <a:spcBef>
                <a:spcPts val="0"/>
              </a:spcBef>
              <a:spcAft>
                <a:spcPts val="0"/>
              </a:spcAft>
              <a:defRPr/>
            </a:pPr>
            <a:r>
              <a:rPr lang="en-US" sz="1200" b="0" dirty="0">
                <a:solidFill>
                  <a:schemeClr val="accent2">
                    <a:lumMod val="50000"/>
                  </a:schemeClr>
                </a:solidFill>
                <a:latin typeface="+mn-lt"/>
                <a:cs typeface="+mn-cs"/>
              </a:rPr>
              <a:t>American Cancer Society Guidelines on Nutrition and </a:t>
            </a:r>
            <a:r>
              <a:rPr lang="en-US" sz="1200" b="0" dirty="0" err="1">
                <a:solidFill>
                  <a:schemeClr val="accent2">
                    <a:lumMod val="50000"/>
                  </a:schemeClr>
                </a:solidFill>
                <a:latin typeface="+mn-lt"/>
                <a:cs typeface="+mn-cs"/>
              </a:rPr>
              <a:t>Physicial</a:t>
            </a:r>
            <a:r>
              <a:rPr lang="en-US" sz="1200" b="0" dirty="0">
                <a:solidFill>
                  <a:schemeClr val="accent2">
                    <a:lumMod val="50000"/>
                  </a:schemeClr>
                </a:solidFill>
                <a:latin typeface="+mn-lt"/>
                <a:cs typeface="+mn-cs"/>
              </a:rPr>
              <a:t> Activity for Cancer Prevention, 2012</a:t>
            </a:r>
            <a:endParaRPr lang="el-GR" sz="1200" b="0" dirty="0">
              <a:solidFill>
                <a:schemeClr val="accent2">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 Τίτλος"/>
          <p:cNvSpPr>
            <a:spLocks noGrp="1"/>
          </p:cNvSpPr>
          <p:nvPr>
            <p:ph type="title"/>
          </p:nvPr>
        </p:nvSpPr>
        <p:spPr>
          <a:xfrm>
            <a:off x="457200" y="476250"/>
            <a:ext cx="8229600" cy="1081088"/>
          </a:xfrm>
        </p:spPr>
        <p:txBody>
          <a:bodyPr/>
          <a:lstStyle/>
          <a:p>
            <a:r>
              <a:rPr lang="el-GR" smtClean="0"/>
              <a:t>Πράσινο τσάι</a:t>
            </a:r>
          </a:p>
        </p:txBody>
      </p:sp>
      <p:sp>
        <p:nvSpPr>
          <p:cNvPr id="3" name="2 - Θέση περιεχομένου"/>
          <p:cNvSpPr>
            <a:spLocks noGrp="1"/>
          </p:cNvSpPr>
          <p:nvPr>
            <p:ph idx="1"/>
          </p:nvPr>
        </p:nvSpPr>
        <p:spPr>
          <a:xfrm>
            <a:off x="179388" y="1557338"/>
            <a:ext cx="8507412" cy="2519362"/>
          </a:xfrm>
        </p:spPr>
        <p:txBody>
          <a:bodyPr>
            <a:normAutofit/>
          </a:bodyPr>
          <a:lstStyle/>
          <a:p>
            <a:r>
              <a:rPr lang="el-GR" sz="1300" smtClean="0"/>
              <a:t>Μερικές μελέτες έχουν δείξει ότι το πράσινο τσάι μπορεί να μειώσει τον κίνδυνο πολλών καρκίνων </a:t>
            </a:r>
            <a:r>
              <a:rPr lang="el-GR" sz="1300" b="1" smtClean="0"/>
              <a:t>συμπεριλαμβανομένων των καρκίνων του μαστού, του προστάτη, του στόματος, του στομάχου και του εντέρου</a:t>
            </a:r>
            <a:endParaRPr lang="el-GR" sz="1000" b="1" smtClean="0"/>
          </a:p>
          <a:p>
            <a:endParaRPr lang="el-GR" sz="1300" smtClean="0"/>
          </a:p>
          <a:p>
            <a:r>
              <a:rPr lang="el-GR" sz="1300" smtClean="0"/>
              <a:t>Οι πιο πολλά υποσχόμενες μελέτες έγιναν σε </a:t>
            </a:r>
            <a:r>
              <a:rPr lang="el-GR" sz="1300" b="1" smtClean="0"/>
              <a:t>χώρες της Ασίας </a:t>
            </a:r>
            <a:r>
              <a:rPr lang="el-GR" sz="1300" smtClean="0"/>
              <a:t>(λόγω της μεγάλης κατανάλωσης πράσινου τσαγιού). Μελέτες σε δυτικές χώρες ως επί το πλείστον </a:t>
            </a:r>
            <a:r>
              <a:rPr lang="el-GR" sz="1300" b="1" smtClean="0"/>
              <a:t>δεν έχουν αποκαλύψει κάποια επίδραση </a:t>
            </a:r>
            <a:r>
              <a:rPr lang="el-GR" sz="1300" smtClean="0"/>
              <a:t>στον κίνδυνο εμφάνισης του καρκίνου (κατανάλωση κυρίως μαύρου τσαγιού).</a:t>
            </a:r>
            <a:r>
              <a:rPr lang="en-US" sz="1300" smtClean="0">
                <a:solidFill>
                  <a:srgbClr val="72002C"/>
                </a:solidFill>
              </a:rPr>
              <a:t> </a:t>
            </a:r>
            <a:endParaRPr lang="el-GR" sz="1300" smtClean="0">
              <a:solidFill>
                <a:srgbClr val="72002C"/>
              </a:solidFill>
            </a:endParaRPr>
          </a:p>
          <a:p>
            <a:endParaRPr lang="el-GR" sz="1300" smtClean="0"/>
          </a:p>
          <a:p>
            <a:r>
              <a:rPr lang="el-GR" sz="1300" smtClean="0"/>
              <a:t>Το πράσινο τσάι περιέχει υψηλά επίπεδα μιας ομάδας </a:t>
            </a:r>
            <a:r>
              <a:rPr lang="el-GR" sz="1300" b="1" smtClean="0"/>
              <a:t>πολυφαινολικών ενώσεων </a:t>
            </a:r>
            <a:r>
              <a:rPr lang="el-GR" sz="1300" smtClean="0"/>
              <a:t>που ονομάζονται </a:t>
            </a:r>
            <a:r>
              <a:rPr lang="el-GR" sz="1300" b="1" smtClean="0"/>
              <a:t>κατεχίνες</a:t>
            </a:r>
            <a:r>
              <a:rPr lang="el-GR" sz="1300" smtClean="0"/>
              <a:t> (αντιοξειδωτικά). Το πράσινο τσάι περιέχει 3-10 φορές περισσότερες κατεχίνες από το μαύρο τσάι. </a:t>
            </a:r>
          </a:p>
          <a:p>
            <a:endParaRPr lang="el-GR" sz="1300" smtClean="0"/>
          </a:p>
          <a:p>
            <a:endParaRPr lang="el-GR" sz="1300" smtClean="0"/>
          </a:p>
        </p:txBody>
      </p:sp>
      <p:pic>
        <p:nvPicPr>
          <p:cNvPr id="4" name="3 - Εικόνα" descr="green-tea_625x350_61431767171.jpg"/>
          <p:cNvPicPr>
            <a:picLocks noChangeAspect="1"/>
          </p:cNvPicPr>
          <p:nvPr/>
        </p:nvPicPr>
        <p:blipFill>
          <a:blip r:embed="rId2" cstate="print"/>
          <a:srcRect l="33787" b="6482"/>
          <a:stretch>
            <a:fillRect/>
          </a:stretch>
        </p:blipFill>
        <p:spPr>
          <a:xfrm>
            <a:off x="6084168" y="4653136"/>
            <a:ext cx="2606236" cy="2061385"/>
          </a:xfrm>
          <a:prstGeom prst="rect">
            <a:avLst/>
          </a:prstGeom>
          <a:ln>
            <a:noFill/>
          </a:ln>
          <a:effectLst>
            <a:softEdge rad="112500"/>
          </a:effectLst>
        </p:spPr>
      </p:pic>
      <p:sp>
        <p:nvSpPr>
          <p:cNvPr id="5" name="4 - Ορθογώνιο"/>
          <p:cNvSpPr/>
          <p:nvPr/>
        </p:nvSpPr>
        <p:spPr>
          <a:xfrm>
            <a:off x="179388" y="3860800"/>
            <a:ext cx="5761037" cy="2579688"/>
          </a:xfrm>
          <a:prstGeom prst="rect">
            <a:avLst/>
          </a:prstGeom>
        </p:spPr>
        <p:txBody>
          <a:bodyPr>
            <a:spAutoFit/>
          </a:bodyPr>
          <a:lstStyle/>
          <a:p>
            <a:pPr>
              <a:buClr>
                <a:srgbClr val="72002C"/>
              </a:buClr>
              <a:buFont typeface="Arial" charset="0"/>
              <a:buChar char="•"/>
            </a:pPr>
            <a:endParaRPr lang="en-US" sz="1300" b="0">
              <a:latin typeface="Georgia" pitchFamily="18" charset="0"/>
            </a:endParaRPr>
          </a:p>
          <a:p>
            <a:pPr>
              <a:buClr>
                <a:srgbClr val="72002C"/>
              </a:buClr>
              <a:buFont typeface="Arial" charset="0"/>
              <a:buChar char="•"/>
            </a:pPr>
            <a:r>
              <a:rPr lang="el-GR" sz="1300" b="0">
                <a:latin typeface="Georgia" pitchFamily="18" charset="0"/>
              </a:rPr>
              <a:t>   Εργαστηριακές μελέτες επί κυττάρων έδειξαν ότι οι κατεχίνες μπορούν </a:t>
            </a:r>
            <a:r>
              <a:rPr lang="el-GR" sz="1300">
                <a:latin typeface="Georgia" pitchFamily="18" charset="0"/>
              </a:rPr>
              <a:t>να εμποδίσουν την ανάπτυξη  καρκίνου. </a:t>
            </a:r>
            <a:r>
              <a:rPr lang="el-GR" sz="1300" b="0">
                <a:latin typeface="Georgia" pitchFamily="18" charset="0"/>
              </a:rPr>
              <a:t>Αποτρέπουν βλάβες του DNA, εξουδετερώνοντας τις ελεύθερες ρίζες, εμποδίζουν την ανάπτυξη των καρκινικών κυττάρων και σταματούν την ενεργοποίηση των καρκινογόνων χημικών ουσιών. </a:t>
            </a:r>
            <a:r>
              <a:rPr lang="en-US" sz="1300" b="0">
                <a:latin typeface="Georgia" pitchFamily="18" charset="0"/>
              </a:rPr>
              <a:t> </a:t>
            </a:r>
            <a:endParaRPr lang="en-US" sz="1000" b="0">
              <a:solidFill>
                <a:srgbClr val="72002C"/>
              </a:solidFill>
              <a:latin typeface="Georgia" pitchFamily="18" charset="0"/>
            </a:endParaRPr>
          </a:p>
          <a:p>
            <a:pPr>
              <a:buClr>
                <a:srgbClr val="72002C"/>
              </a:buClr>
              <a:buFont typeface="Arial" charset="0"/>
              <a:buChar char="•"/>
            </a:pPr>
            <a:endParaRPr lang="el-GR" sz="1300" b="0">
              <a:latin typeface="Georgia" pitchFamily="18" charset="0"/>
            </a:endParaRPr>
          </a:p>
          <a:p>
            <a:r>
              <a:rPr lang="el-GR" sz="1300" b="0">
                <a:latin typeface="Georgia" pitchFamily="18" charset="0"/>
              </a:rPr>
              <a:t>Αποτελέσματα </a:t>
            </a:r>
            <a:r>
              <a:rPr lang="el-GR" sz="1300">
                <a:latin typeface="Georgia" pitchFamily="18" charset="0"/>
              </a:rPr>
              <a:t>επιδημιολογικών μελετών και λίγων κλινικών δοκιμών </a:t>
            </a:r>
            <a:r>
              <a:rPr lang="el-GR" sz="1300" b="0">
                <a:latin typeface="Georgia" pitchFamily="18" charset="0"/>
              </a:rPr>
              <a:t>που εξέτασαν τη σχέση μεταξύ της κατανάλωσης τσαγιού και του κινδύνου ή πρόληψης καρκίνου </a:t>
            </a:r>
            <a:r>
              <a:rPr lang="el-GR" sz="1300">
                <a:latin typeface="Georgia" pitchFamily="18" charset="0"/>
              </a:rPr>
              <a:t>απέβησαν άκαρπες. </a:t>
            </a:r>
            <a:endParaRPr lang="el-GR" sz="1000">
              <a:latin typeface="Georgia" pitchFamily="18" charset="0"/>
            </a:endParaRPr>
          </a:p>
          <a:p>
            <a:pPr>
              <a:buClr>
                <a:srgbClr val="72002C"/>
              </a:buClr>
              <a:buFont typeface="Arial" charset="0"/>
              <a:buChar char="•"/>
            </a:pPr>
            <a:endParaRPr lang="el-GR" sz="1300" b="0">
              <a:solidFill>
                <a:srgbClr val="72002C"/>
              </a:solidFill>
              <a:latin typeface="Georgia" pitchFamily="18" charset="0"/>
            </a:endParaRPr>
          </a:p>
          <a:p>
            <a:pPr algn="r">
              <a:buClr>
                <a:srgbClr val="72002C"/>
              </a:buClr>
            </a:pPr>
            <a:r>
              <a:rPr lang="en-US" sz="1000" b="0">
                <a:solidFill>
                  <a:srgbClr val="72002C"/>
                </a:solidFill>
                <a:latin typeface="Georgia" pitchFamily="18" charset="0"/>
              </a:rPr>
              <a:t>Cancer Research UK, 2015</a:t>
            </a:r>
            <a:endParaRPr lang="el-GR" sz="1000" b="0">
              <a:solidFill>
                <a:srgbClr val="72002C"/>
              </a:solidFill>
              <a:latin typeface="Georgia" pitchFamily="18" charset="0"/>
            </a:endParaRPr>
          </a:p>
          <a:p>
            <a:pPr algn="r">
              <a:buClr>
                <a:srgbClr val="72002C"/>
              </a:buClr>
            </a:pPr>
            <a:r>
              <a:rPr lang="en-GB" sz="1000" b="0">
                <a:solidFill>
                  <a:srgbClr val="72002C"/>
                </a:solidFill>
                <a:latin typeface="Georgia" pitchFamily="18" charset="0"/>
              </a:rPr>
              <a:t>National Cancer Institute (NCI)  2010</a:t>
            </a:r>
            <a:endParaRPr lang="el-GR" sz="1000" b="0">
              <a:solidFill>
                <a:srgbClr val="72002C"/>
              </a:solidFill>
              <a:latin typeface="Georgi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superfood.jpg"/>
          <p:cNvPicPr>
            <a:picLocks noChangeAspect="1"/>
          </p:cNvPicPr>
          <p:nvPr/>
        </p:nvPicPr>
        <p:blipFill>
          <a:blip r:embed="rId2" cstate="print"/>
          <a:srcRect l="36898"/>
          <a:stretch>
            <a:fillRect/>
          </a:stretch>
        </p:blipFill>
        <p:spPr>
          <a:xfrm>
            <a:off x="7020271" y="4509120"/>
            <a:ext cx="1869967" cy="2222561"/>
          </a:xfrm>
          <a:prstGeom prst="rect">
            <a:avLst/>
          </a:prstGeom>
          <a:ln>
            <a:noFill/>
          </a:ln>
          <a:effectLst>
            <a:softEdge rad="112500"/>
          </a:effectLst>
        </p:spPr>
      </p:pic>
      <p:sp>
        <p:nvSpPr>
          <p:cNvPr id="43010" name="1 - Τίτλος"/>
          <p:cNvSpPr>
            <a:spLocks noGrp="1"/>
          </p:cNvSpPr>
          <p:nvPr>
            <p:ph type="title"/>
          </p:nvPr>
        </p:nvSpPr>
        <p:spPr>
          <a:xfrm>
            <a:off x="539750" y="836613"/>
            <a:ext cx="8002588" cy="720725"/>
          </a:xfrm>
        </p:spPr>
        <p:txBody>
          <a:bodyPr/>
          <a:lstStyle/>
          <a:p>
            <a:r>
              <a:rPr lang="el-GR" smtClean="0"/>
              <a:t>«Superfood- Υπερτροφές»</a:t>
            </a:r>
          </a:p>
        </p:txBody>
      </p:sp>
      <p:sp>
        <p:nvSpPr>
          <p:cNvPr id="3" name="2 - Θέση περιεχομένου"/>
          <p:cNvSpPr>
            <a:spLocks noGrp="1"/>
          </p:cNvSpPr>
          <p:nvPr>
            <p:ph idx="1"/>
          </p:nvPr>
        </p:nvSpPr>
        <p:spPr>
          <a:xfrm>
            <a:off x="107950" y="1700213"/>
            <a:ext cx="8856663" cy="2808287"/>
          </a:xfrm>
        </p:spPr>
        <p:txBody>
          <a:bodyPr>
            <a:normAutofit fontScale="55000" lnSpcReduction="20000"/>
          </a:bodyPr>
          <a:lstStyle/>
          <a:p>
            <a:pPr marL="365760" indent="-256032" fontAlgn="auto">
              <a:spcAft>
                <a:spcPts val="0"/>
              </a:spcAft>
              <a:buClr>
                <a:schemeClr val="accent3"/>
              </a:buClr>
              <a:buFont typeface="Georgia"/>
              <a:buChar char="•"/>
              <a:defRPr/>
            </a:pPr>
            <a:r>
              <a:rPr lang="el-GR" sz="2400" dirty="0" smtClean="0"/>
              <a:t>Ο όρος «</a:t>
            </a:r>
            <a:r>
              <a:rPr lang="el-GR" sz="2400" b="1" dirty="0" err="1" smtClean="0"/>
              <a:t>superfood</a:t>
            </a:r>
            <a:r>
              <a:rPr lang="el-GR" sz="2400" dirty="0" smtClean="0"/>
              <a:t>» χρησιμοποιείται για να περιγράψει τα τρόφιμα με ειδικά οφέλη για την υγεία όπως τα βατόμουρα, το μπρόκολο, το σκόρδο, τα σμέουρα, το πράσινο τσάι και άλλα. </a:t>
            </a:r>
          </a:p>
          <a:p>
            <a:pPr marL="365760" indent="-256032" fontAlgn="auto">
              <a:spcAft>
                <a:spcPts val="0"/>
              </a:spcAft>
              <a:buClr>
                <a:schemeClr val="accent3"/>
              </a:buClr>
              <a:buFont typeface="Georgia"/>
              <a:buChar char="•"/>
              <a:defRPr/>
            </a:pPr>
            <a:endParaRPr lang="el-GR" sz="2400" dirty="0" smtClean="0"/>
          </a:p>
          <a:p>
            <a:pPr marL="365760" indent="-256032" fontAlgn="auto">
              <a:spcAft>
                <a:spcPts val="0"/>
              </a:spcAft>
              <a:buClr>
                <a:schemeClr val="accent3"/>
              </a:buClr>
              <a:buFont typeface="Georgia"/>
              <a:buChar char="•"/>
              <a:defRPr/>
            </a:pPr>
            <a:r>
              <a:rPr lang="el-GR" sz="2400" dirty="0" smtClean="0"/>
              <a:t>Τέτοια τρόφιμα προωθούνται για την πρόληψη ή ακόμη και θεραπεία πολλών ασθενειών, </a:t>
            </a:r>
            <a:r>
              <a:rPr lang="el-GR" sz="2400" b="1" dirty="0" smtClean="0"/>
              <a:t>συμπεριλαμβανομένου του καρκίνου.</a:t>
            </a:r>
          </a:p>
          <a:p>
            <a:pPr marL="365760" indent="-256032" fontAlgn="auto">
              <a:spcAft>
                <a:spcPts val="0"/>
              </a:spcAft>
              <a:buClr>
                <a:schemeClr val="accent3"/>
              </a:buClr>
              <a:buFont typeface="Georgia"/>
              <a:buChar char="•"/>
              <a:defRPr/>
            </a:pPr>
            <a:endParaRPr lang="el-GR" sz="2400" dirty="0" smtClean="0"/>
          </a:p>
          <a:p>
            <a:pPr marL="365760" indent="-256032" fontAlgn="auto">
              <a:spcAft>
                <a:spcPts val="0"/>
              </a:spcAft>
              <a:buClr>
                <a:schemeClr val="accent3"/>
              </a:buClr>
              <a:buFont typeface="Georgia"/>
              <a:buChar char="•"/>
              <a:defRPr/>
            </a:pPr>
            <a:r>
              <a:rPr lang="el-GR" sz="2400" dirty="0" smtClean="0"/>
              <a:t>Ο όρος «Superfood» είναι πραγματικά ένα εργαλείο </a:t>
            </a:r>
            <a:r>
              <a:rPr lang="el-GR" sz="2400" b="1" dirty="0" smtClean="0"/>
              <a:t>μάρκετινγκ</a:t>
            </a:r>
            <a:r>
              <a:rPr lang="el-GR" sz="2400" dirty="0" smtClean="0"/>
              <a:t>, με λίγη επιστημονική βάση και είναι απίθανο ένα μεμονωμένο τρόφιμο να κάνει μια σημαντική διαφορά από μόνο του.</a:t>
            </a:r>
          </a:p>
          <a:p>
            <a:pPr marL="365760" indent="-256032" fontAlgn="auto">
              <a:spcAft>
                <a:spcPts val="0"/>
              </a:spcAft>
              <a:buClr>
                <a:schemeClr val="accent3"/>
              </a:buClr>
              <a:buFont typeface="Georgia"/>
              <a:buChar char="•"/>
              <a:defRPr/>
            </a:pPr>
            <a:endParaRPr lang="el-GR" sz="2400" dirty="0" smtClean="0"/>
          </a:p>
          <a:p>
            <a:pPr marL="365760" indent="-256032" fontAlgn="auto">
              <a:spcAft>
                <a:spcPts val="0"/>
              </a:spcAft>
              <a:buClr>
                <a:schemeClr val="accent3"/>
              </a:buClr>
              <a:buFont typeface="Georgia"/>
              <a:buChar char="•"/>
              <a:defRPr/>
            </a:pPr>
            <a:r>
              <a:rPr lang="el-GR" sz="2400" dirty="0" smtClean="0"/>
              <a:t>Πολλά λεγόμενα «</a:t>
            </a:r>
            <a:r>
              <a:rPr lang="el-GR" sz="2400" dirty="0" err="1" smtClean="0"/>
              <a:t>superfoods</a:t>
            </a:r>
            <a:r>
              <a:rPr lang="el-GR" sz="2400" dirty="0" smtClean="0"/>
              <a:t>» περιέχουν φυσικά </a:t>
            </a:r>
            <a:r>
              <a:rPr lang="el-GR" sz="2400" b="1" dirty="0" smtClean="0"/>
              <a:t>χημικές ουσίες </a:t>
            </a:r>
            <a:r>
              <a:rPr lang="el-GR" sz="2400" dirty="0" smtClean="0"/>
              <a:t>(αντιοξειδωτικά, βιταμίνες και μέταλλα) που έχουν αποδειχθεί ότι </a:t>
            </a:r>
            <a:r>
              <a:rPr lang="el-GR" sz="2400" b="1" dirty="0" smtClean="0"/>
              <a:t>επηρεάζουν τα καρκινικά κύτταρα </a:t>
            </a:r>
            <a:r>
              <a:rPr lang="el-GR" sz="2400" dirty="0" smtClean="0"/>
              <a:t>σε εργαστηριακές μελέτες.</a:t>
            </a:r>
          </a:p>
          <a:p>
            <a:pPr marL="365760" indent="-256032" fontAlgn="auto">
              <a:spcAft>
                <a:spcPts val="0"/>
              </a:spcAft>
              <a:buClr>
                <a:schemeClr val="accent3"/>
              </a:buClr>
              <a:buFont typeface="Georgia"/>
              <a:buChar char="•"/>
              <a:defRPr/>
            </a:pPr>
            <a:endParaRPr lang="el-GR" sz="2400" dirty="0" smtClean="0"/>
          </a:p>
          <a:p>
            <a:pPr marL="365760" indent="-256032" fontAlgn="auto">
              <a:spcAft>
                <a:spcPts val="0"/>
              </a:spcAft>
              <a:buClr>
                <a:schemeClr val="accent3"/>
              </a:buClr>
              <a:buFont typeface="Georgia"/>
              <a:buChar char="•"/>
              <a:defRPr/>
            </a:pPr>
            <a:r>
              <a:rPr lang="el-GR" sz="2400" dirty="0" smtClean="0"/>
              <a:t>Ωστόσο, οι εργαστηριακές μελέτες που διεξάγονται συνήθως, χρησιμοποιούν ένα </a:t>
            </a:r>
            <a:r>
              <a:rPr lang="el-GR" sz="2400" b="1" dirty="0" smtClean="0"/>
              <a:t>απομονωμένο συστατικό </a:t>
            </a:r>
            <a:r>
              <a:rPr lang="el-GR" sz="2400" dirty="0" smtClean="0"/>
              <a:t>από ένα συγκεκριμένο τρόφιμο, το οποίο μπορεί να συμπεριφέρεται πολύ διαφορετικά σε ένα δοκιμαστικό σωλήνα από ότι όταν καταναλώνεται ως μέρος μιας διατροφής.</a:t>
            </a:r>
          </a:p>
          <a:p>
            <a:pPr marL="365760" indent="-256032" fontAlgn="auto">
              <a:spcAft>
                <a:spcPts val="0"/>
              </a:spcAft>
              <a:buClr>
                <a:schemeClr val="accent3"/>
              </a:buClr>
              <a:buFont typeface="Georgia"/>
              <a:buChar char="•"/>
              <a:defRPr/>
            </a:pPr>
            <a:endParaRPr lang="el-GR" sz="2400" dirty="0" smtClean="0"/>
          </a:p>
          <a:p>
            <a:pPr marL="365760" indent="-256032" fontAlgn="auto">
              <a:spcAft>
                <a:spcPts val="0"/>
              </a:spcAft>
              <a:buClr>
                <a:schemeClr val="accent3"/>
              </a:buClr>
              <a:buFont typeface="Georgia"/>
              <a:buChar char="•"/>
              <a:defRPr/>
            </a:pPr>
            <a:endParaRPr lang="el-GR" dirty="0" smtClean="0"/>
          </a:p>
        </p:txBody>
      </p:sp>
      <p:sp>
        <p:nvSpPr>
          <p:cNvPr id="43012" name="4 - Ορθογώνιο"/>
          <p:cNvSpPr>
            <a:spLocks noChangeArrowheads="1"/>
          </p:cNvSpPr>
          <p:nvPr/>
        </p:nvSpPr>
        <p:spPr bwMode="auto">
          <a:xfrm>
            <a:off x="250825" y="4724400"/>
            <a:ext cx="6192838" cy="1552575"/>
          </a:xfrm>
          <a:prstGeom prst="rect">
            <a:avLst/>
          </a:prstGeom>
          <a:noFill/>
          <a:ln w="9525">
            <a:noFill/>
            <a:miter lim="800000"/>
            <a:headEnd/>
            <a:tailEnd/>
          </a:ln>
        </p:spPr>
        <p:txBody>
          <a:bodyPr>
            <a:spAutoFit/>
          </a:bodyPr>
          <a:lstStyle/>
          <a:p>
            <a:pPr>
              <a:buFont typeface="Arial" charset="0"/>
              <a:buChar char="•"/>
            </a:pPr>
            <a:r>
              <a:rPr lang="el-GR" sz="1200" b="0">
                <a:latin typeface="Georgia" pitchFamily="18" charset="0"/>
              </a:rPr>
              <a:t>  Επίσης συχνά, χρησιμοποιούνται </a:t>
            </a:r>
            <a:r>
              <a:rPr lang="el-GR" sz="1200">
                <a:latin typeface="Georgia" pitchFamily="18" charset="0"/>
              </a:rPr>
              <a:t>πολύ μεγάλες δόσεις</a:t>
            </a:r>
            <a:r>
              <a:rPr lang="el-GR" sz="1200" b="0">
                <a:latin typeface="Georgia" pitchFamily="18" charset="0"/>
              </a:rPr>
              <a:t> αυτών των απομονωμένων συστατικών  για να διαπιστωθούν τυχόν επιπτώσεις, πολύ υψηλότερες από αυτές που  μπορούμε πραγματικά να πάρουμε  με τη διατροφή μας.</a:t>
            </a:r>
          </a:p>
          <a:p>
            <a:pPr>
              <a:buFont typeface="Arial" charset="0"/>
              <a:buChar char="•"/>
            </a:pPr>
            <a:endParaRPr lang="el-GR" sz="1200" b="0">
              <a:latin typeface="Georgia" pitchFamily="18" charset="0"/>
            </a:endParaRPr>
          </a:p>
          <a:p>
            <a:pPr>
              <a:buFont typeface="Arial" charset="0"/>
              <a:buChar char="•"/>
            </a:pPr>
            <a:r>
              <a:rPr lang="el-GR" sz="1200" b="0">
                <a:latin typeface="Georgia" pitchFamily="18" charset="0"/>
              </a:rPr>
              <a:t>  Έτσι, ακόμη και αν καταναλώσουμε πολύ μεγάλες ποσότητες  ενός «superfood» δεν θα είναι  αρκετό για προσλάβουμε το συγκεκριμένο συστατικό σε τέτοια ποσότητα, ώστε να έχει επίδραση στην υγεία μας.</a:t>
            </a:r>
          </a:p>
          <a:p>
            <a:endParaRPr lang="el-GR" sz="1200" b="0">
              <a:latin typeface="Georgia"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 Τίτλος"/>
          <p:cNvSpPr>
            <a:spLocks noGrp="1"/>
          </p:cNvSpPr>
          <p:nvPr>
            <p:ph type="title"/>
          </p:nvPr>
        </p:nvSpPr>
        <p:spPr>
          <a:xfrm>
            <a:off x="457200" y="692150"/>
            <a:ext cx="8229600" cy="576263"/>
          </a:xfrm>
        </p:spPr>
        <p:txBody>
          <a:bodyPr/>
          <a:lstStyle/>
          <a:p>
            <a:r>
              <a:rPr lang="el-GR" sz="1800" smtClean="0"/>
              <a:t>Συστάσεις της Αμερικανικής Αντικαρκινικής Εταιρείας </a:t>
            </a:r>
          </a:p>
        </p:txBody>
      </p:sp>
      <p:sp>
        <p:nvSpPr>
          <p:cNvPr id="3" name="2 - Θέση περιεχομένου"/>
          <p:cNvSpPr>
            <a:spLocks noGrp="1"/>
          </p:cNvSpPr>
          <p:nvPr>
            <p:ph idx="1"/>
          </p:nvPr>
        </p:nvSpPr>
        <p:spPr>
          <a:xfrm>
            <a:off x="250825" y="1312863"/>
            <a:ext cx="8713788" cy="5545137"/>
          </a:xfrm>
        </p:spPr>
        <p:txBody>
          <a:bodyPr>
            <a:noAutofit/>
          </a:bodyPr>
          <a:lstStyle/>
          <a:p>
            <a:r>
              <a:rPr lang="el-GR" sz="1300" smtClean="0"/>
              <a:t>Διατηρείστε ένα </a:t>
            </a:r>
            <a:r>
              <a:rPr lang="el-GR" sz="1300" b="1" smtClean="0"/>
              <a:t>υγιές βάρος </a:t>
            </a:r>
            <a:r>
              <a:rPr lang="el-GR" sz="1300" smtClean="0"/>
              <a:t>σε όλη σας τη ζωή. Αποφύγετε την υπερβολική αύξηση του σωματικού βάρους σε όλες τις ηλικίες. Για όσους είναι υπέρβαροι ή παχύσαρκοι, ακόμη και μια μικρή απώλεια στο βάρος έχει οφέλη για την υγεία.</a:t>
            </a:r>
          </a:p>
          <a:p>
            <a:endParaRPr lang="el-GR" sz="1300" smtClean="0"/>
          </a:p>
          <a:p>
            <a:r>
              <a:rPr lang="el-GR" sz="1300" smtClean="0"/>
              <a:t>Υιοθετείστε ένα </a:t>
            </a:r>
            <a:r>
              <a:rPr lang="el-GR" sz="1300" b="1" smtClean="0"/>
              <a:t>σωματικά δραστήριο τρόπο ζωής</a:t>
            </a:r>
            <a:r>
              <a:rPr lang="el-GR" sz="1300" smtClean="0"/>
              <a:t>. Οι ενήλικες θα πρέπει να έχουν τουλάχιστον 150 λεπτά μέτριας έντασης ή 75 λεπτά έντονης έντασης δραστηριότητα εβδομαδιαία. Τα παιδιά και οι έφηβοι θα πρέπει να έχουν τουλάχιστον 1 ώρα μέτριας ή έντονης έντασης δραστηριότητα καθημερινά, και έντονης έντασης δραστηριότητα τουλάχιστον 3 ημέρες κάθε εβδομάδα.</a:t>
            </a:r>
          </a:p>
          <a:p>
            <a:endParaRPr lang="el-GR" sz="1300" smtClean="0"/>
          </a:p>
          <a:p>
            <a:r>
              <a:rPr lang="el-GR" sz="1300" smtClean="0"/>
              <a:t>Καταναλώστε μια </a:t>
            </a:r>
            <a:r>
              <a:rPr lang="el-GR" sz="1300" b="1" smtClean="0"/>
              <a:t>υγιεινή διατροφή</a:t>
            </a:r>
            <a:r>
              <a:rPr lang="el-GR" sz="1300" smtClean="0"/>
              <a:t>, με έμφαση στις φυτικές τροφές. Περιορίστε την κατανάλωση τροφίμων και ροφημάτων υψηλής θερμιδικής αξίας. Οι ποσότητες θα πρέπει να συμβάλλουν στην επίτευξη και διατήρηση ενός υγιούς βάρους.</a:t>
            </a:r>
          </a:p>
          <a:p>
            <a:endParaRPr lang="el-GR" sz="1300" smtClean="0"/>
          </a:p>
          <a:p>
            <a:r>
              <a:rPr lang="el-GR" sz="1300" smtClean="0"/>
              <a:t> Περιορίστε την κατανάλωση </a:t>
            </a:r>
            <a:r>
              <a:rPr lang="el-GR" sz="1300" b="1" smtClean="0"/>
              <a:t>επεξεργασμένου και κόκκινου κρέατος.</a:t>
            </a:r>
          </a:p>
          <a:p>
            <a:endParaRPr lang="el-GR" sz="1300" smtClean="0"/>
          </a:p>
          <a:p>
            <a:r>
              <a:rPr lang="el-GR" sz="1300" smtClean="0"/>
              <a:t>Καταναλώστε τουλάχιστον </a:t>
            </a:r>
            <a:r>
              <a:rPr lang="el-GR" sz="1300" b="1" smtClean="0"/>
              <a:t>2,5 φλιτζάνια λαχανικών και φρούτων</a:t>
            </a:r>
            <a:r>
              <a:rPr lang="el-GR" sz="1300" smtClean="0">
                <a:solidFill>
                  <a:srgbClr val="AB0043"/>
                </a:solidFill>
              </a:rPr>
              <a:t> </a:t>
            </a:r>
            <a:r>
              <a:rPr lang="el-GR" sz="1300" smtClean="0"/>
              <a:t>καθημερινά.</a:t>
            </a:r>
          </a:p>
          <a:p>
            <a:endParaRPr lang="el-GR" sz="1300" smtClean="0"/>
          </a:p>
          <a:p>
            <a:r>
              <a:rPr lang="el-GR" sz="1300" smtClean="0"/>
              <a:t>Επιλέξτε </a:t>
            </a:r>
            <a:r>
              <a:rPr lang="el-GR" sz="1300" b="1" smtClean="0"/>
              <a:t>δημητριακά ολικής αλέσεως </a:t>
            </a:r>
            <a:r>
              <a:rPr lang="el-GR" sz="1300" smtClean="0"/>
              <a:t>αντί για εξευγενισμένα προϊόντα δημητριακών.</a:t>
            </a:r>
          </a:p>
          <a:p>
            <a:endParaRPr lang="el-GR" sz="1300" smtClean="0"/>
          </a:p>
          <a:p>
            <a:r>
              <a:rPr lang="el-GR" sz="1300" smtClean="0"/>
              <a:t>Αν πίνετε </a:t>
            </a:r>
            <a:r>
              <a:rPr lang="el-GR" sz="1300" b="1" smtClean="0"/>
              <a:t>αλκοολούχα ποτά</a:t>
            </a:r>
            <a:r>
              <a:rPr lang="el-GR" sz="1300" smtClean="0"/>
              <a:t>, περιορίστε την κατανάλωση τους σε όχι περισσότερο από 1 ποτό την ημέρα για τις γυναίκες ή 2 ανά ημέρα για τους άνδρες.</a:t>
            </a:r>
          </a:p>
        </p:txBody>
      </p:sp>
      <p:sp>
        <p:nvSpPr>
          <p:cNvPr id="4" name="3 - Ορθογώνιο"/>
          <p:cNvSpPr/>
          <p:nvPr/>
        </p:nvSpPr>
        <p:spPr>
          <a:xfrm>
            <a:off x="250825" y="6453188"/>
            <a:ext cx="8353425" cy="277812"/>
          </a:xfrm>
          <a:prstGeom prst="rect">
            <a:avLst/>
          </a:prstGeom>
        </p:spPr>
        <p:txBody>
          <a:bodyPr>
            <a:spAutoFit/>
          </a:bodyPr>
          <a:lstStyle/>
          <a:p>
            <a:pPr fontAlgn="auto">
              <a:spcBef>
                <a:spcPts val="0"/>
              </a:spcBef>
              <a:spcAft>
                <a:spcPts val="0"/>
              </a:spcAft>
              <a:defRPr/>
            </a:pPr>
            <a:r>
              <a:rPr lang="en-US" sz="1200" b="0" dirty="0">
                <a:solidFill>
                  <a:schemeClr val="accent2">
                    <a:lumMod val="50000"/>
                  </a:schemeClr>
                </a:solidFill>
                <a:latin typeface="+mn-lt"/>
                <a:cs typeface="+mn-cs"/>
              </a:rPr>
              <a:t>American Cancer Society Guidelines on Nutrition and</a:t>
            </a:r>
            <a:r>
              <a:rPr lang="el-GR" sz="1200" b="0" dirty="0">
                <a:solidFill>
                  <a:schemeClr val="accent2">
                    <a:lumMod val="50000"/>
                  </a:schemeClr>
                </a:solidFill>
                <a:latin typeface="+mn-lt"/>
                <a:cs typeface="+mn-cs"/>
              </a:rPr>
              <a:t> </a:t>
            </a:r>
            <a:r>
              <a:rPr lang="en-US" sz="1200" b="0" dirty="0">
                <a:solidFill>
                  <a:schemeClr val="accent2">
                    <a:lumMod val="50000"/>
                  </a:schemeClr>
                </a:solidFill>
                <a:latin typeface="+mn-lt"/>
                <a:cs typeface="+mn-cs"/>
              </a:rPr>
              <a:t>Physical Activity for Cancer Prevention</a:t>
            </a:r>
            <a:r>
              <a:rPr lang="el-GR" sz="1200" b="0" dirty="0">
                <a:solidFill>
                  <a:schemeClr val="accent2">
                    <a:lumMod val="50000"/>
                  </a:schemeClr>
                </a:solidFill>
                <a:latin typeface="+mn-lt"/>
                <a:cs typeface="+mn-cs"/>
              </a:rPr>
              <a:t>, 2012</a:t>
            </a:r>
          </a:p>
        </p:txBody>
      </p:sp>
      <p:pic>
        <p:nvPicPr>
          <p:cNvPr id="44036" name="4 - Εικόνα" descr="300px-American_Cancer_Society_Logo.svg.png"/>
          <p:cNvPicPr>
            <a:picLocks noChangeAspect="1"/>
          </p:cNvPicPr>
          <p:nvPr/>
        </p:nvPicPr>
        <p:blipFill>
          <a:blip r:embed="rId2"/>
          <a:srcRect/>
          <a:stretch>
            <a:fillRect/>
          </a:stretch>
        </p:blipFill>
        <p:spPr bwMode="auto">
          <a:xfrm>
            <a:off x="7667625" y="5891213"/>
            <a:ext cx="1309688" cy="78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 Τίτλος"/>
          <p:cNvSpPr>
            <a:spLocks noGrp="1"/>
          </p:cNvSpPr>
          <p:nvPr>
            <p:ph type="title"/>
          </p:nvPr>
        </p:nvSpPr>
        <p:spPr>
          <a:xfrm>
            <a:off x="457200" y="549275"/>
            <a:ext cx="8229600" cy="863600"/>
          </a:xfrm>
        </p:spPr>
        <p:txBody>
          <a:bodyPr/>
          <a:lstStyle/>
          <a:p>
            <a:r>
              <a:rPr lang="el-GR" sz="2800" smtClean="0"/>
              <a:t>Παράγοντες κίνδυνου του καρκίνου</a:t>
            </a:r>
          </a:p>
        </p:txBody>
      </p:sp>
      <p:sp>
        <p:nvSpPr>
          <p:cNvPr id="3" name="2 - Θέση περιεχομένου"/>
          <p:cNvSpPr>
            <a:spLocks noGrp="1"/>
          </p:cNvSpPr>
          <p:nvPr>
            <p:ph idx="1"/>
          </p:nvPr>
        </p:nvSpPr>
        <p:spPr>
          <a:xfrm>
            <a:off x="250825" y="1412875"/>
            <a:ext cx="8435975" cy="2952750"/>
          </a:xfrm>
        </p:spPr>
        <p:txBody>
          <a:bodyPr>
            <a:normAutofit/>
          </a:bodyPr>
          <a:lstStyle/>
          <a:p>
            <a:r>
              <a:rPr lang="el-GR" sz="1500" smtClean="0"/>
              <a:t>Μετά το κάπνισμα, οι πιο σημαντικοί καθοριστικοί και  επιδεχόμενοι τροποποίησης παράγοντες  κινδύνου για ανάπτυξη καρκίνου είναι:</a:t>
            </a:r>
          </a:p>
          <a:p>
            <a:pPr>
              <a:buFont typeface="Trebuchet MS" pitchFamily="34" charset="0"/>
              <a:buAutoNum type="arabicPeriod"/>
            </a:pPr>
            <a:r>
              <a:rPr lang="el-GR" sz="1500" smtClean="0"/>
              <a:t>ο έλεγχος του βάρους</a:t>
            </a:r>
          </a:p>
          <a:p>
            <a:pPr>
              <a:buFont typeface="Trebuchet MS" pitchFamily="34" charset="0"/>
              <a:buAutoNum type="arabicPeriod"/>
            </a:pPr>
            <a:r>
              <a:rPr lang="el-GR" sz="1500" smtClean="0"/>
              <a:t>οι διατροφικές επιλογές </a:t>
            </a:r>
          </a:p>
          <a:p>
            <a:pPr>
              <a:buFont typeface="Trebuchet MS" pitchFamily="34" charset="0"/>
              <a:buAutoNum type="arabicPeriod"/>
            </a:pPr>
            <a:r>
              <a:rPr lang="el-GR" sz="1500" smtClean="0"/>
              <a:t>τα επίπεδα σωματικής δραστηριότητας</a:t>
            </a:r>
          </a:p>
          <a:p>
            <a:pPr lvl="1">
              <a:buFont typeface="Georgia" pitchFamily="18" charset="0"/>
              <a:buNone/>
            </a:pPr>
            <a:r>
              <a:rPr lang="en-GB" sz="900" smtClean="0">
                <a:solidFill>
                  <a:srgbClr val="72002C"/>
                </a:solidFill>
              </a:rPr>
              <a:t> World Cancer Research Fund/American</a:t>
            </a:r>
            <a:r>
              <a:rPr lang="el-GR" sz="900" smtClean="0">
                <a:solidFill>
                  <a:srgbClr val="72002C"/>
                </a:solidFill>
              </a:rPr>
              <a:t> </a:t>
            </a:r>
            <a:r>
              <a:rPr lang="en-GB" sz="900" smtClean="0">
                <a:solidFill>
                  <a:srgbClr val="72002C"/>
                </a:solidFill>
              </a:rPr>
              <a:t>Institute for Cancer Research</a:t>
            </a:r>
            <a:r>
              <a:rPr lang="el-GR" sz="900" smtClean="0">
                <a:solidFill>
                  <a:srgbClr val="72002C"/>
                </a:solidFill>
              </a:rPr>
              <a:t>, 2007</a:t>
            </a:r>
          </a:p>
          <a:p>
            <a:endParaRPr lang="el-GR" sz="1500" smtClean="0"/>
          </a:p>
          <a:p>
            <a:r>
              <a:rPr lang="el-GR" sz="1500" smtClean="0"/>
              <a:t>Αν και η γενετική</a:t>
            </a:r>
            <a:r>
              <a:rPr lang="en-US" sz="1500" smtClean="0"/>
              <a:t> </a:t>
            </a:r>
            <a:r>
              <a:rPr lang="el-GR" sz="1500" smtClean="0"/>
              <a:t>προδιάθεση επηρεάζει τον κίνδυνο του καρκίνου, το μεγαλύτερο μέρος της διακύμανσης του κινδύνου του καρκίνου οφείλεται σε παράγοντες που δεν κληρονομούνται. </a:t>
            </a:r>
          </a:p>
          <a:p>
            <a:pPr lvl="1">
              <a:buFont typeface="Georgia" pitchFamily="18" charset="0"/>
              <a:buNone/>
            </a:pPr>
            <a:r>
              <a:rPr lang="en-US" sz="900" smtClean="0">
                <a:solidFill>
                  <a:srgbClr val="72002C"/>
                </a:solidFill>
              </a:rPr>
              <a:t>Czene et al, 2002/ Willett 2002</a:t>
            </a:r>
          </a:p>
        </p:txBody>
      </p:sp>
      <p:graphicFrame>
        <p:nvGraphicFramePr>
          <p:cNvPr id="5" name="4 - Διάγραμμα"/>
          <p:cNvGraphicFramePr/>
          <p:nvPr/>
        </p:nvGraphicFramePr>
        <p:xfrm>
          <a:off x="531615" y="3739257"/>
          <a:ext cx="8208911" cy="2923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 Ορθογώνιο"/>
          <p:cNvSpPr/>
          <p:nvPr/>
        </p:nvSpPr>
        <p:spPr>
          <a:xfrm>
            <a:off x="539750" y="6381750"/>
            <a:ext cx="4572000" cy="276225"/>
          </a:xfrm>
          <a:prstGeom prst="rect">
            <a:avLst/>
          </a:prstGeom>
        </p:spPr>
        <p:txBody>
          <a:bodyPr>
            <a:spAutoFit/>
          </a:bodyPr>
          <a:lstStyle/>
          <a:p>
            <a:pPr lvl="1" fontAlgn="auto">
              <a:lnSpc>
                <a:spcPct val="120000"/>
              </a:lnSpc>
              <a:spcBef>
                <a:spcPts val="0"/>
              </a:spcBef>
              <a:spcAft>
                <a:spcPts val="0"/>
              </a:spcAft>
              <a:defRPr/>
            </a:pPr>
            <a:r>
              <a:rPr lang="en-US" sz="1000" b="0" dirty="0">
                <a:solidFill>
                  <a:schemeClr val="accent2">
                    <a:lumMod val="50000"/>
                  </a:schemeClr>
                </a:solidFill>
                <a:latin typeface="+mn-lt"/>
                <a:cs typeface="+mn-cs"/>
              </a:rPr>
              <a:t>Cerhan</a:t>
            </a:r>
            <a:r>
              <a:rPr lang="el-GR" sz="1000" b="0" dirty="0">
                <a:solidFill>
                  <a:schemeClr val="accent2">
                    <a:lumMod val="50000"/>
                  </a:schemeClr>
                </a:solidFill>
                <a:latin typeface="+mn-lt"/>
                <a:cs typeface="+mn-cs"/>
              </a:rPr>
              <a:t> </a:t>
            </a:r>
            <a:r>
              <a:rPr lang="en-US" sz="1000" b="0" dirty="0">
                <a:solidFill>
                  <a:schemeClr val="accent2">
                    <a:lumMod val="50000"/>
                  </a:schemeClr>
                </a:solidFill>
                <a:latin typeface="+mn-lt"/>
                <a:cs typeface="+mn-cs"/>
              </a:rPr>
              <a:t>et al, 2004/ </a:t>
            </a:r>
            <a:r>
              <a:rPr lang="en-US" sz="1000" b="0" dirty="0" err="1">
                <a:solidFill>
                  <a:schemeClr val="accent2">
                    <a:lumMod val="50000"/>
                  </a:schemeClr>
                </a:solidFill>
                <a:latin typeface="+mn-lt"/>
                <a:cs typeface="+mn-cs"/>
              </a:rPr>
              <a:t>Agurs</a:t>
            </a:r>
            <a:r>
              <a:rPr lang="en-US" sz="1000" b="0" dirty="0">
                <a:solidFill>
                  <a:schemeClr val="accent2">
                    <a:lumMod val="50000"/>
                  </a:schemeClr>
                </a:solidFill>
                <a:latin typeface="+mn-lt"/>
                <a:cs typeface="+mn-cs"/>
              </a:rPr>
              <a:t>-Collins et al, 2009/ McCullough et al, 2011 </a:t>
            </a:r>
            <a:endParaRPr lang="el-GR" sz="1000" b="0" dirty="0">
              <a:solidFill>
                <a:schemeClr val="accent2">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4 - Εικόνα" descr="Optimal-Health.png"/>
          <p:cNvPicPr>
            <a:picLocks noChangeAspect="1"/>
          </p:cNvPicPr>
          <p:nvPr/>
        </p:nvPicPr>
        <p:blipFill>
          <a:blip r:embed="rId2"/>
          <a:srcRect/>
          <a:stretch>
            <a:fillRect/>
          </a:stretch>
        </p:blipFill>
        <p:spPr bwMode="auto">
          <a:xfrm>
            <a:off x="395288" y="692150"/>
            <a:ext cx="8353425" cy="5526088"/>
          </a:xfrm>
          <a:prstGeom prst="rect">
            <a:avLst/>
          </a:prstGeom>
          <a:noFill/>
          <a:ln w="9525">
            <a:noFill/>
            <a:miter lim="800000"/>
            <a:headEnd/>
            <a:tailEnd/>
          </a:ln>
        </p:spPr>
      </p:pic>
      <p:sp>
        <p:nvSpPr>
          <p:cNvPr id="2" name="1 - Τίτλος"/>
          <p:cNvSpPr>
            <a:spLocks noGrp="1"/>
          </p:cNvSpPr>
          <p:nvPr>
            <p:ph type="title"/>
          </p:nvPr>
        </p:nvSpPr>
        <p:spPr>
          <a:xfrm>
            <a:off x="467544" y="4941168"/>
            <a:ext cx="7560840" cy="1152128"/>
          </a:xfrm>
        </p:spPr>
        <p:txBody>
          <a:bodyPr/>
          <a:lstStyle/>
          <a:p>
            <a:pPr algn="r" fontAlgn="auto">
              <a:spcAft>
                <a:spcPts val="0"/>
              </a:spcAft>
              <a:defRPr/>
            </a:pPr>
            <a:r>
              <a:rPr lang="el-GR" dirty="0" smtClean="0">
                <a:ln w="12700">
                  <a:solidFill>
                    <a:srgbClr val="FF6600"/>
                  </a:solidFill>
                </a:ln>
              </a:rPr>
              <a:t>Ευχαριστώ</a:t>
            </a:r>
            <a:endParaRPr lang="el-GR" dirty="0">
              <a:ln w="12700">
                <a:solidFill>
                  <a:srgbClr val="FF6600"/>
                </a:solidFill>
              </a:ln>
            </a:endParaRPr>
          </a:p>
        </p:txBody>
      </p:sp>
      <p:sp>
        <p:nvSpPr>
          <p:cNvPr id="6" name="5 - Ορθογώνιο"/>
          <p:cNvSpPr/>
          <p:nvPr/>
        </p:nvSpPr>
        <p:spPr>
          <a:xfrm>
            <a:off x="539750" y="1196975"/>
            <a:ext cx="7848600" cy="1524000"/>
          </a:xfrm>
          <a:prstGeom prst="rect">
            <a:avLst/>
          </a:prstGeom>
        </p:spPr>
        <p:txBody>
          <a:bodyPr>
            <a:spAutoFit/>
          </a:bodyPr>
          <a:lstStyle/>
          <a:p>
            <a:pPr algn="r" fontAlgn="auto">
              <a:spcBef>
                <a:spcPts val="0"/>
              </a:spcBef>
              <a:spcAft>
                <a:spcPts val="0"/>
              </a:spcAft>
              <a:defRPr/>
            </a:pPr>
            <a:r>
              <a:rPr lang="en-US" sz="1700" b="0" dirty="0">
                <a:solidFill>
                  <a:schemeClr val="accent2">
                    <a:lumMod val="50000"/>
                  </a:schemeClr>
                </a:solidFill>
                <a:latin typeface="+mn-lt"/>
                <a:cs typeface="+mn-cs"/>
              </a:rPr>
              <a:t>‘We may never understand cancer. In fact, we may never cure it. But an ounce of prevention is worth more than a million pounds of cure.</a:t>
            </a:r>
            <a:r>
              <a:rPr lang="el-GR" sz="1700" b="0" dirty="0">
                <a:solidFill>
                  <a:schemeClr val="accent2">
                    <a:lumMod val="50000"/>
                  </a:schemeClr>
                </a:solidFill>
                <a:latin typeface="+mn-lt"/>
                <a:cs typeface="+mn-cs"/>
              </a:rPr>
              <a:t>’’</a:t>
            </a:r>
          </a:p>
          <a:p>
            <a:pPr fontAlgn="auto">
              <a:spcBef>
                <a:spcPts val="0"/>
              </a:spcBef>
              <a:spcAft>
                <a:spcPts val="0"/>
              </a:spcAft>
              <a:defRPr/>
            </a:pPr>
            <a:endParaRPr lang="el-GR" sz="1200" dirty="0">
              <a:latin typeface="+mn-lt"/>
              <a:cs typeface="+mn-cs"/>
            </a:endParaRPr>
          </a:p>
          <a:p>
            <a:pPr fontAlgn="auto">
              <a:spcBef>
                <a:spcPts val="0"/>
              </a:spcBef>
              <a:spcAft>
                <a:spcPts val="0"/>
              </a:spcAft>
              <a:defRPr/>
            </a:pPr>
            <a:r>
              <a:rPr lang="en-GB" sz="1050" dirty="0">
                <a:solidFill>
                  <a:schemeClr val="accent2">
                    <a:lumMod val="50000"/>
                  </a:schemeClr>
                </a:solidFill>
                <a:latin typeface="+mn-lt"/>
                <a:cs typeface="+mn-cs"/>
              </a:rPr>
              <a:t>David </a:t>
            </a:r>
            <a:r>
              <a:rPr lang="en-GB" sz="1050" dirty="0" err="1">
                <a:solidFill>
                  <a:schemeClr val="accent2">
                    <a:lumMod val="50000"/>
                  </a:schemeClr>
                </a:solidFill>
                <a:latin typeface="+mn-lt"/>
                <a:cs typeface="+mn-cs"/>
              </a:rPr>
              <a:t>Agus</a:t>
            </a:r>
            <a:r>
              <a:rPr lang="el-GR" sz="1050" dirty="0">
                <a:solidFill>
                  <a:schemeClr val="accent2">
                    <a:lumMod val="50000"/>
                  </a:schemeClr>
                </a:solidFill>
                <a:latin typeface="+mn-lt"/>
                <a:cs typeface="+mn-cs"/>
              </a:rPr>
              <a:t>, </a:t>
            </a:r>
            <a:r>
              <a:rPr lang="en-GB" sz="1050" b="0" dirty="0">
                <a:solidFill>
                  <a:schemeClr val="accent2">
                    <a:lumMod val="50000"/>
                  </a:schemeClr>
                </a:solidFill>
                <a:latin typeface="+mn-lt"/>
                <a:cs typeface="+mn-cs"/>
              </a:rPr>
              <a:t>American physician</a:t>
            </a:r>
            <a:r>
              <a:rPr lang="en-US" sz="1050" b="0" dirty="0">
                <a:solidFill>
                  <a:schemeClr val="accent2">
                    <a:lumMod val="50000"/>
                  </a:schemeClr>
                </a:solidFill>
                <a:latin typeface="+mn-lt"/>
                <a:cs typeface="+mn-cs"/>
              </a:rPr>
              <a:t> in the Department of Medical Oncology and head of the Laboratory of Tumor Biology. </a:t>
            </a:r>
            <a:endParaRPr lang="el-GR" sz="1050" b="0" dirty="0">
              <a:solidFill>
                <a:schemeClr val="accent2">
                  <a:lumMod val="50000"/>
                </a:schemeClr>
              </a:solidFill>
              <a:latin typeface="+mn-lt"/>
              <a:cs typeface="+mn-cs"/>
            </a:endParaRPr>
          </a:p>
          <a:p>
            <a:pPr fontAlgn="auto">
              <a:spcBef>
                <a:spcPts val="0"/>
              </a:spcBef>
              <a:spcAft>
                <a:spcPts val="0"/>
              </a:spcAft>
              <a:defRPr/>
            </a:pPr>
            <a:r>
              <a:rPr lang="en-US" b="0" dirty="0">
                <a:latin typeface="+mn-lt"/>
                <a:cs typeface="+mn-cs"/>
              </a:rPr>
              <a:t/>
            </a:r>
            <a:br>
              <a:rPr lang="en-US" b="0" dirty="0">
                <a:latin typeface="+mn-lt"/>
                <a:cs typeface="+mn-cs"/>
              </a:rPr>
            </a:br>
            <a:endParaRPr lang="el-GR" b="0" dirty="0">
              <a:latin typeface="+mn-lt"/>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179512" y="620688"/>
            <a:ext cx="8507288" cy="864096"/>
          </a:xfrm>
        </p:spPr>
        <p:txBody>
          <a:bodyPr>
            <a:normAutofit/>
            <a:scene3d>
              <a:camera prst="orthographicFront"/>
              <a:lightRig rig="threePt" dir="t"/>
            </a:scene3d>
            <a:sp3d extrusionH="57150">
              <a:bevelT w="38100" h="38100"/>
            </a:sp3d>
          </a:bodyPr>
          <a:lstStyle/>
          <a:p>
            <a:pPr fontAlgn="auto">
              <a:spcAft>
                <a:spcPts val="0"/>
              </a:spcAft>
              <a:defRPr/>
            </a:pPr>
            <a:r>
              <a:rPr lang="el-GR" sz="2800" dirty="0" smtClean="0"/>
              <a:t>Σχέση διατροφής και καρκίνου</a:t>
            </a:r>
            <a:endParaRPr lang="el-GR" sz="2800" dirty="0"/>
          </a:p>
        </p:txBody>
      </p:sp>
      <p:sp>
        <p:nvSpPr>
          <p:cNvPr id="3" name="2 - Θέση περιεχομένου"/>
          <p:cNvSpPr>
            <a:spLocks noGrp="1"/>
          </p:cNvSpPr>
          <p:nvPr>
            <p:ph idx="1"/>
          </p:nvPr>
        </p:nvSpPr>
        <p:spPr>
          <a:xfrm>
            <a:off x="250825" y="1484313"/>
            <a:ext cx="3816350" cy="5257800"/>
          </a:xfrm>
        </p:spPr>
        <p:txBody>
          <a:bodyPr>
            <a:normAutofit/>
          </a:bodyPr>
          <a:lstStyle/>
          <a:p>
            <a:pPr>
              <a:lnSpc>
                <a:spcPct val="90000"/>
              </a:lnSpc>
            </a:pPr>
            <a:r>
              <a:rPr lang="el-GR" sz="1300" smtClean="0"/>
              <a:t>Πολλές μελέτες έχουν διεξαχθεί εξετάζοντας τη </a:t>
            </a:r>
            <a:r>
              <a:rPr lang="el-GR" sz="1300" b="1" smtClean="0"/>
              <a:t>σχέση μεταξύ διατροφής και καρκίνου. </a:t>
            </a:r>
            <a:endParaRPr lang="en-US" sz="1300" b="1" smtClean="0"/>
          </a:p>
          <a:p>
            <a:pPr>
              <a:lnSpc>
                <a:spcPct val="90000"/>
              </a:lnSpc>
            </a:pPr>
            <a:endParaRPr lang="el-GR" sz="1300" smtClean="0">
              <a:solidFill>
                <a:srgbClr val="AB0043"/>
              </a:solidFill>
            </a:endParaRPr>
          </a:p>
          <a:p>
            <a:pPr>
              <a:lnSpc>
                <a:spcPct val="90000"/>
              </a:lnSpc>
              <a:buFont typeface="Georgia" pitchFamily="18" charset="0"/>
              <a:buNone/>
            </a:pPr>
            <a:r>
              <a:rPr lang="en-US" sz="1000" smtClean="0">
                <a:solidFill>
                  <a:srgbClr val="72002C"/>
                </a:solidFill>
              </a:rPr>
              <a:t>World Cancer Research Fund/American Institute for Cancer Research,</a:t>
            </a:r>
            <a:r>
              <a:rPr lang="el-GR" sz="1000" smtClean="0">
                <a:solidFill>
                  <a:srgbClr val="72002C"/>
                </a:solidFill>
              </a:rPr>
              <a:t>2007</a:t>
            </a:r>
            <a:r>
              <a:rPr lang="en-US" sz="1000" smtClean="0">
                <a:solidFill>
                  <a:srgbClr val="72002C"/>
                </a:solidFill>
              </a:rPr>
              <a:t> </a:t>
            </a:r>
            <a:r>
              <a:rPr lang="el-GR" sz="1000" smtClean="0">
                <a:solidFill>
                  <a:srgbClr val="72002C"/>
                </a:solidFill>
              </a:rPr>
              <a:t>/</a:t>
            </a:r>
            <a:r>
              <a:rPr lang="en-US" sz="1000" smtClean="0">
                <a:solidFill>
                  <a:srgbClr val="72002C"/>
                </a:solidFill>
              </a:rPr>
              <a:t> </a:t>
            </a:r>
            <a:r>
              <a:rPr lang="en-GB" sz="1000" smtClean="0">
                <a:solidFill>
                  <a:srgbClr val="72002C"/>
                </a:solidFill>
              </a:rPr>
              <a:t>Boyle P. et al</a:t>
            </a:r>
            <a:r>
              <a:rPr lang="el-GR" sz="1000" smtClean="0">
                <a:solidFill>
                  <a:srgbClr val="72002C"/>
                </a:solidFill>
              </a:rPr>
              <a:t>, 2003/</a:t>
            </a:r>
            <a:r>
              <a:rPr lang="en-US" sz="1000" smtClean="0">
                <a:solidFill>
                  <a:srgbClr val="72002C"/>
                </a:solidFill>
              </a:rPr>
              <a:t>Cancer Research UK 2015</a:t>
            </a:r>
            <a:endParaRPr lang="el-GR" sz="1000" smtClean="0">
              <a:solidFill>
                <a:srgbClr val="72002C"/>
              </a:solidFill>
            </a:endParaRPr>
          </a:p>
          <a:p>
            <a:pPr>
              <a:lnSpc>
                <a:spcPct val="90000"/>
              </a:lnSpc>
              <a:buFont typeface="Georgia" pitchFamily="18" charset="0"/>
              <a:buNone/>
            </a:pPr>
            <a:r>
              <a:rPr lang="el-GR" sz="1500" smtClean="0">
                <a:solidFill>
                  <a:srgbClr val="AB0043"/>
                </a:solidFill>
              </a:rPr>
              <a:t> </a:t>
            </a:r>
            <a:r>
              <a:rPr lang="el-GR" sz="1500" smtClean="0"/>
              <a:t>Οι ειδικοί συμφωνούν ότι: </a:t>
            </a:r>
          </a:p>
          <a:p>
            <a:pPr>
              <a:lnSpc>
                <a:spcPct val="90000"/>
              </a:lnSpc>
              <a:buFont typeface="Georgia" pitchFamily="18" charset="0"/>
              <a:buNone/>
            </a:pPr>
            <a:endParaRPr lang="el-GR" sz="1500" smtClean="0"/>
          </a:p>
          <a:p>
            <a:pPr>
              <a:buFont typeface="Trebuchet MS" pitchFamily="34" charset="0"/>
              <a:buAutoNum type="arabicPeriod"/>
            </a:pPr>
            <a:r>
              <a:rPr lang="el-GR" sz="1300" smtClean="0"/>
              <a:t>Η διατροφή μας μπορεί να επηρεάσει τον κίνδυνο εμφάνισης καρκίνου.</a:t>
            </a:r>
          </a:p>
          <a:p>
            <a:pPr>
              <a:buFont typeface="Trebuchet MS" pitchFamily="34" charset="0"/>
              <a:buAutoNum type="arabicPeriod"/>
            </a:pPr>
            <a:endParaRPr lang="el-GR" sz="1300" smtClean="0"/>
          </a:p>
          <a:p>
            <a:pPr>
              <a:buFont typeface="Trebuchet MS" pitchFamily="34" charset="0"/>
              <a:buAutoNum type="arabicPeriod"/>
            </a:pPr>
            <a:r>
              <a:rPr lang="el-GR" sz="1300" smtClean="0"/>
              <a:t>Άτομα με </a:t>
            </a:r>
            <a:r>
              <a:rPr lang="el-GR" sz="1300" b="1" smtClean="0"/>
              <a:t>λιγότερο υγιεινή διατροφή </a:t>
            </a:r>
            <a:r>
              <a:rPr lang="el-GR" sz="1300" smtClean="0"/>
              <a:t>είναι πιθανότερο να αναπτύξουν καρκίνο.</a:t>
            </a:r>
          </a:p>
          <a:p>
            <a:pPr>
              <a:buFont typeface="Trebuchet MS" pitchFamily="34" charset="0"/>
              <a:buAutoNum type="arabicPeriod"/>
            </a:pPr>
            <a:endParaRPr lang="el-GR" sz="1300" smtClean="0"/>
          </a:p>
          <a:p>
            <a:pPr>
              <a:buFont typeface="Trebuchet MS" pitchFamily="34" charset="0"/>
              <a:buAutoNum type="arabicPeriod"/>
            </a:pPr>
            <a:r>
              <a:rPr lang="el-GR" sz="1300" smtClean="0"/>
              <a:t>Σχεδόν </a:t>
            </a:r>
            <a:r>
              <a:rPr lang="el-GR" sz="1300" b="1" smtClean="0"/>
              <a:t>1 στις 10 περιπτώσεις καρκίνου </a:t>
            </a:r>
            <a:r>
              <a:rPr lang="el-GR" sz="1300" smtClean="0"/>
              <a:t>θα μπορούσε να προληφθεί με εφαρμογή υγιεινής διατροφής.</a:t>
            </a:r>
          </a:p>
          <a:p>
            <a:pPr>
              <a:buFont typeface="Trebuchet MS" pitchFamily="34" charset="0"/>
              <a:buAutoNum type="arabicPeriod"/>
            </a:pPr>
            <a:endParaRPr lang="el-GR" sz="1300" smtClean="0"/>
          </a:p>
          <a:p>
            <a:pPr>
              <a:buFont typeface="Trebuchet MS" pitchFamily="34" charset="0"/>
              <a:buAutoNum type="arabicPeriod"/>
            </a:pPr>
            <a:r>
              <a:rPr lang="el-GR" sz="1300" smtClean="0"/>
              <a:t>Μια ισορροπημένη διατροφή μπορεί να βοηθήσει στη διατήρηση ενός </a:t>
            </a:r>
            <a:r>
              <a:rPr lang="el-GR" sz="1300" b="1" smtClean="0"/>
              <a:t>υγιούς σωματικού βάρους, </a:t>
            </a:r>
            <a:r>
              <a:rPr lang="el-GR" sz="1300" smtClean="0"/>
              <a:t>το οποίο μπορεί από μόνο του να μειώσει τον κίνδυνο πολλών μορφών καρκίνου.</a:t>
            </a:r>
          </a:p>
          <a:p>
            <a:endParaRPr lang="el-GR" sz="1500" smtClean="0"/>
          </a:p>
        </p:txBody>
      </p:sp>
      <p:pic>
        <p:nvPicPr>
          <p:cNvPr id="17411" name="8 - Εικόνα" descr="7 είδη καρκίνου.jpg"/>
          <p:cNvPicPr>
            <a:picLocks noChangeAspect="1"/>
          </p:cNvPicPr>
          <p:nvPr/>
        </p:nvPicPr>
        <p:blipFill>
          <a:blip r:embed="rId2"/>
          <a:srcRect/>
          <a:stretch>
            <a:fillRect/>
          </a:stretch>
        </p:blipFill>
        <p:spPr bwMode="auto">
          <a:xfrm>
            <a:off x="4140200" y="1484313"/>
            <a:ext cx="5003800" cy="4605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764704"/>
            <a:ext cx="8075240" cy="773832"/>
          </a:xfrm>
        </p:spPr>
        <p:txBody>
          <a:bodyPr>
            <a:normAutofit/>
            <a:scene3d>
              <a:camera prst="orthographicFront"/>
              <a:lightRig rig="threePt" dir="t"/>
            </a:scene3d>
            <a:sp3d extrusionH="57150">
              <a:bevelT w="38100" h="38100"/>
            </a:sp3d>
          </a:bodyPr>
          <a:lstStyle/>
          <a:p>
            <a:pPr fontAlgn="auto">
              <a:spcAft>
                <a:spcPts val="0"/>
              </a:spcAft>
              <a:defRPr/>
            </a:pPr>
            <a:r>
              <a:rPr lang="el-GR" dirty="0" smtClean="0"/>
              <a:t>Σχέση διατροφής και καρκίνου</a:t>
            </a:r>
            <a:endParaRPr lang="el-GR" dirty="0"/>
          </a:p>
        </p:txBody>
      </p:sp>
      <p:pic>
        <p:nvPicPr>
          <p:cNvPr id="18434" name="3 - Θέση περιεχομένου" descr="diet-infographic.jpg"/>
          <p:cNvPicPr>
            <a:picLocks noGrp="1" noChangeAspect="1"/>
          </p:cNvPicPr>
          <p:nvPr>
            <p:ph idx="1"/>
          </p:nvPr>
        </p:nvPicPr>
        <p:blipFill>
          <a:blip r:embed="rId2"/>
          <a:srcRect l="5946" t="68454" r="6355" b="9412"/>
          <a:stretch>
            <a:fillRect/>
          </a:stretch>
        </p:blipFill>
        <p:spPr>
          <a:xfrm>
            <a:off x="1403350" y="4826000"/>
            <a:ext cx="5472113" cy="1747838"/>
          </a:xfrm>
        </p:spPr>
      </p:pic>
      <p:sp>
        <p:nvSpPr>
          <p:cNvPr id="6" name="5 - Ορθογώνιο"/>
          <p:cNvSpPr/>
          <p:nvPr/>
        </p:nvSpPr>
        <p:spPr>
          <a:xfrm>
            <a:off x="323850" y="1844675"/>
            <a:ext cx="8351838" cy="2536825"/>
          </a:xfrm>
          <a:prstGeom prst="rect">
            <a:avLst/>
          </a:prstGeom>
        </p:spPr>
        <p:txBody>
          <a:bodyPr>
            <a:spAutoFit/>
          </a:bodyPr>
          <a:lstStyle/>
          <a:p>
            <a:pPr>
              <a:buClr>
                <a:srgbClr val="AB0043"/>
              </a:buClr>
              <a:buFont typeface="Arial" charset="0"/>
              <a:buChar char="•"/>
            </a:pPr>
            <a:r>
              <a:rPr lang="el-GR" sz="1600" b="0">
                <a:latin typeface="Georgia" pitchFamily="18" charset="0"/>
              </a:rPr>
              <a:t>Η </a:t>
            </a:r>
            <a:r>
              <a:rPr lang="el-GR" sz="1600">
                <a:latin typeface="Georgia" pitchFamily="18" charset="0"/>
              </a:rPr>
              <a:t>σύνδεση</a:t>
            </a:r>
            <a:r>
              <a:rPr lang="el-GR" sz="1600" b="0">
                <a:latin typeface="Georgia" pitchFamily="18" charset="0"/>
              </a:rPr>
              <a:t> μεταξύ της διατροφής και του καρκίνου είναι </a:t>
            </a:r>
            <a:r>
              <a:rPr lang="el-GR" sz="1600">
                <a:latin typeface="Georgia" pitchFamily="18" charset="0"/>
              </a:rPr>
              <a:t>πολύπλοκη</a:t>
            </a:r>
            <a:r>
              <a:rPr lang="el-GR" sz="1600" b="0">
                <a:latin typeface="Georgia" pitchFamily="18" charset="0"/>
              </a:rPr>
              <a:t> επειδή η διατροφή μας αποτελείται από πολλά διαφορετικά τρόφιμα και θρεπτικά συστατικά. </a:t>
            </a:r>
          </a:p>
          <a:p>
            <a:pPr>
              <a:buClr>
                <a:srgbClr val="AB0043"/>
              </a:buClr>
              <a:buFont typeface="Arial" charset="0"/>
              <a:buChar char="•"/>
            </a:pPr>
            <a:endParaRPr lang="el-GR" sz="1600" b="0">
              <a:latin typeface="Georgia" pitchFamily="18" charset="0"/>
            </a:endParaRPr>
          </a:p>
          <a:p>
            <a:pPr>
              <a:buClr>
                <a:srgbClr val="AB0043"/>
              </a:buClr>
              <a:buFont typeface="Arial" charset="0"/>
              <a:buChar char="•"/>
            </a:pPr>
            <a:r>
              <a:rPr lang="el-GR" sz="1600" b="0">
                <a:latin typeface="Georgia" pitchFamily="18" charset="0"/>
              </a:rPr>
              <a:t>Πολλά από αυτά θα μπορούσαν να επηρεάσουν τον κίνδυνο ανάπτυξης καρκίνου.</a:t>
            </a:r>
          </a:p>
          <a:p>
            <a:pPr>
              <a:buClr>
                <a:srgbClr val="AB0043"/>
              </a:buClr>
              <a:buFont typeface="Arial" charset="0"/>
              <a:buChar char="•"/>
            </a:pPr>
            <a:endParaRPr lang="el-GR" sz="1600" b="0">
              <a:latin typeface="Georgia" pitchFamily="18" charset="0"/>
            </a:endParaRPr>
          </a:p>
          <a:p>
            <a:pPr>
              <a:buClr>
                <a:srgbClr val="AB0043"/>
              </a:buClr>
              <a:buFont typeface="Arial" charset="0"/>
              <a:buChar char="•"/>
            </a:pPr>
            <a:r>
              <a:rPr lang="el-GR" sz="1600" b="0">
                <a:latin typeface="Georgia" pitchFamily="18" charset="0"/>
              </a:rPr>
              <a:t>Ορισμένα τρόφιμα, όπως το κόκκινο και επεξεργασμένο κρέας και το αλάτι, </a:t>
            </a:r>
            <a:r>
              <a:rPr lang="el-GR" sz="1600">
                <a:latin typeface="Georgia" pitchFamily="18" charset="0"/>
              </a:rPr>
              <a:t>αυξάνουν</a:t>
            </a:r>
            <a:r>
              <a:rPr lang="el-GR" sz="1600" b="0">
                <a:latin typeface="Georgia" pitchFamily="18" charset="0"/>
              </a:rPr>
              <a:t> τον </a:t>
            </a:r>
            <a:r>
              <a:rPr lang="el-GR" sz="1600">
                <a:latin typeface="Georgia" pitchFamily="18" charset="0"/>
              </a:rPr>
              <a:t>κίνδυνο</a:t>
            </a:r>
            <a:r>
              <a:rPr lang="el-GR" sz="1600" b="0">
                <a:latin typeface="Georgia" pitchFamily="18" charset="0"/>
              </a:rPr>
              <a:t> </a:t>
            </a:r>
            <a:r>
              <a:rPr lang="el-GR" sz="1600">
                <a:latin typeface="Georgia" pitchFamily="18" charset="0"/>
              </a:rPr>
              <a:t>ανάπτυξης </a:t>
            </a:r>
            <a:r>
              <a:rPr lang="el-GR" sz="1600" b="0">
                <a:latin typeface="Georgia" pitchFamily="18" charset="0"/>
              </a:rPr>
              <a:t>καρκίνου. </a:t>
            </a:r>
          </a:p>
          <a:p>
            <a:pPr>
              <a:buClr>
                <a:srgbClr val="AB0043"/>
              </a:buClr>
              <a:buFont typeface="Arial" charset="0"/>
              <a:buChar char="•"/>
            </a:pPr>
            <a:endParaRPr lang="el-GR" sz="1600" b="0">
              <a:latin typeface="Georgia" pitchFamily="18" charset="0"/>
            </a:endParaRPr>
          </a:p>
          <a:p>
            <a:pPr>
              <a:buClr>
                <a:srgbClr val="AB0043"/>
              </a:buClr>
              <a:buFont typeface="Arial" charset="0"/>
              <a:buChar char="•"/>
            </a:pPr>
            <a:r>
              <a:rPr lang="el-GR" sz="1600" b="0">
                <a:latin typeface="Georgia" pitchFamily="18" charset="0"/>
              </a:rPr>
              <a:t>Ενώ άλλα, όπως  τα φρούτα, τα λαχανικά και οι τροφές πλούσιες σε φυτικές ίνες, μπορούν  να βοηθήσουν στην </a:t>
            </a:r>
            <a:r>
              <a:rPr lang="el-GR" sz="1600">
                <a:latin typeface="Georgia" pitchFamily="18" charset="0"/>
              </a:rPr>
              <a:t>πρόληψη της νόσου</a:t>
            </a:r>
            <a:r>
              <a:rPr lang="el-GR" sz="1600" b="0">
                <a:latin typeface="Georgia" pitchFamily="18"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620688"/>
            <a:ext cx="8568952" cy="792088"/>
          </a:xfrm>
        </p:spPr>
        <p:txBody>
          <a:bodyPr>
            <a:normAutofit/>
            <a:scene3d>
              <a:camera prst="orthographicFront"/>
              <a:lightRig rig="threePt" dir="t"/>
            </a:scene3d>
            <a:sp3d extrusionH="57150">
              <a:bevelT w="38100" h="38100"/>
            </a:sp3d>
          </a:bodyPr>
          <a:lstStyle/>
          <a:p>
            <a:pPr fontAlgn="auto">
              <a:spcAft>
                <a:spcPts val="0"/>
              </a:spcAft>
              <a:defRPr/>
            </a:pPr>
            <a:r>
              <a:rPr lang="el-GR" sz="2000" dirty="0" smtClean="0"/>
              <a:t>Ποια τρόφιμα μειώνουν ή αυξάνουν τον κίνδυνο του καρκίνου;</a:t>
            </a:r>
          </a:p>
        </p:txBody>
      </p:sp>
      <p:sp>
        <p:nvSpPr>
          <p:cNvPr id="3" name="2 - Θέση περιεχομένου"/>
          <p:cNvSpPr>
            <a:spLocks noGrp="1"/>
          </p:cNvSpPr>
          <p:nvPr>
            <p:ph idx="1"/>
          </p:nvPr>
        </p:nvSpPr>
        <p:spPr>
          <a:xfrm>
            <a:off x="179388" y="1412875"/>
            <a:ext cx="8569325" cy="5329238"/>
          </a:xfrm>
        </p:spPr>
        <p:txBody>
          <a:bodyPr>
            <a:normAutofit/>
          </a:bodyPr>
          <a:lstStyle/>
          <a:p>
            <a:r>
              <a:rPr lang="el-GR" sz="1400" smtClean="0"/>
              <a:t>Πολύ λίγα τρόφιμα ή ποτά </a:t>
            </a:r>
            <a:r>
              <a:rPr lang="el-GR" sz="1400" b="1" smtClean="0"/>
              <a:t>έχουν αποδειχθεί  </a:t>
            </a:r>
            <a:r>
              <a:rPr lang="el-GR" sz="1400" smtClean="0"/>
              <a:t>ότι αυξάνουν ή μειώνουν τον κίνδυνο ανάπτυξης καρκίνου. </a:t>
            </a:r>
          </a:p>
          <a:p>
            <a:endParaRPr lang="el-GR" sz="1400" smtClean="0"/>
          </a:p>
          <a:p>
            <a:r>
              <a:rPr lang="el-GR" sz="1400" smtClean="0"/>
              <a:t>Είναι πολύ </a:t>
            </a:r>
            <a:r>
              <a:rPr lang="el-GR" sz="1400" b="1" smtClean="0"/>
              <a:t>δύσκολο να σχεδιαστούν μελέτες </a:t>
            </a:r>
            <a:r>
              <a:rPr lang="el-GR" sz="1400" smtClean="0"/>
              <a:t>που να δείχνουν με ακρίβεια την επίδραση ενός μόνο στοιχείου του τροφίμου ή θρεπτικού συστατικού.</a:t>
            </a:r>
          </a:p>
          <a:p>
            <a:endParaRPr lang="el-GR" sz="1400" smtClean="0"/>
          </a:p>
          <a:p>
            <a:r>
              <a:rPr lang="el-GR" sz="1400" smtClean="0"/>
              <a:t>Η μεγαλύτερη μέχρι σήμερα μελέτη σχετική με τη διατροφή και τον καρκίνο που είναι σε εξέλιξη είναι η </a:t>
            </a:r>
            <a:r>
              <a:rPr lang="el-GR" sz="1400" b="1" smtClean="0"/>
              <a:t>EPIC (Ευρωπαϊκή Προοπτική Μελέτη για τον Καρκίνο και τη Διατροφή)</a:t>
            </a:r>
            <a:r>
              <a:rPr lang="el-GR" sz="1400" smtClean="0"/>
              <a:t> και περιλαμβάνει πάνω από 500.000 άτομα από 10 ευρωπαϊκές χώρες κατά τα τελευταία έτη. </a:t>
            </a:r>
          </a:p>
          <a:p>
            <a:pPr algn="r">
              <a:buFont typeface="Georgia" pitchFamily="18" charset="0"/>
              <a:buNone/>
            </a:pPr>
            <a:r>
              <a:rPr lang="en-US" sz="1000" smtClean="0">
                <a:solidFill>
                  <a:srgbClr val="72002C"/>
                </a:solidFill>
              </a:rPr>
              <a:t>The European Prospective Investigation into Cancer and Nutrition (EPIC) study</a:t>
            </a:r>
            <a:endParaRPr lang="el-GR" sz="1000" smtClean="0">
              <a:solidFill>
                <a:srgbClr val="72002C"/>
              </a:solidFill>
            </a:endParaRPr>
          </a:p>
          <a:p>
            <a:endParaRPr lang="el-GR" sz="1400" smtClean="0"/>
          </a:p>
        </p:txBody>
      </p:sp>
      <p:pic>
        <p:nvPicPr>
          <p:cNvPr id="4" name="3 - Εικόνα" descr="Top-shortlisted-Foods-for-Cancer-Prevention.jpg"/>
          <p:cNvPicPr>
            <a:picLocks noChangeAspect="1"/>
          </p:cNvPicPr>
          <p:nvPr/>
        </p:nvPicPr>
        <p:blipFill>
          <a:blip r:embed="rId2" cstate="print"/>
          <a:stretch>
            <a:fillRect/>
          </a:stretch>
        </p:blipFill>
        <p:spPr>
          <a:xfrm>
            <a:off x="2681566" y="3645025"/>
            <a:ext cx="3618626" cy="28876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620688"/>
            <a:ext cx="8229600" cy="1066800"/>
          </a:xfrm>
        </p:spPr>
        <p:txBody>
          <a:bodyPr>
            <a:normAutofit/>
            <a:scene3d>
              <a:camera prst="orthographicFront"/>
              <a:lightRig rig="threePt" dir="t"/>
            </a:scene3d>
            <a:sp3d extrusionH="57150">
              <a:bevelT w="38100" h="38100"/>
            </a:sp3d>
          </a:bodyPr>
          <a:lstStyle/>
          <a:p>
            <a:pPr fontAlgn="auto">
              <a:spcAft>
                <a:spcPts val="0"/>
              </a:spcAft>
              <a:defRPr/>
            </a:pPr>
            <a:r>
              <a:rPr lang="el-GR" sz="2400" dirty="0" smtClean="0"/>
              <a:t>Τα φρούτα και τα λαχανικά μπορούν να μειώσουν τον κίνδυνο εμφάνισης καρκίνου</a:t>
            </a:r>
            <a:endParaRPr lang="el-GR" sz="2400" dirty="0"/>
          </a:p>
        </p:txBody>
      </p:sp>
      <p:sp>
        <p:nvSpPr>
          <p:cNvPr id="3" name="2 - Θέση περιεχομένου"/>
          <p:cNvSpPr>
            <a:spLocks noGrp="1"/>
          </p:cNvSpPr>
          <p:nvPr>
            <p:ph idx="1"/>
          </p:nvPr>
        </p:nvSpPr>
        <p:spPr>
          <a:xfrm>
            <a:off x="250825" y="1700213"/>
            <a:ext cx="8435975" cy="5041900"/>
          </a:xfrm>
        </p:spPr>
        <p:txBody>
          <a:bodyPr>
            <a:normAutofit/>
          </a:bodyPr>
          <a:lstStyle/>
          <a:p>
            <a:pPr>
              <a:buFont typeface="Georgia" pitchFamily="18" charset="0"/>
              <a:buNone/>
            </a:pPr>
            <a:r>
              <a:rPr lang="el-GR" sz="1300" smtClean="0"/>
              <a:t>Η έρευνα έχει δείξει ότι:</a:t>
            </a:r>
          </a:p>
          <a:p>
            <a:r>
              <a:rPr lang="el-GR" sz="1300" smtClean="0"/>
              <a:t>Η κατανάλωση πολλών φρούτων και λαχανικών θα μπορούσε να μειώσει τον κίνδυνο ανάπτυξης καρκίνου  του </a:t>
            </a:r>
            <a:r>
              <a:rPr lang="el-GR" sz="1300" b="1" smtClean="0"/>
              <a:t>στόματος, του οισοφάγου, του εντέρου, του τραχήλου, του πνεύμονα</a:t>
            </a:r>
            <a:r>
              <a:rPr lang="el-GR" sz="1300" smtClean="0"/>
              <a:t> και ορισμένα είδη καρκίνων του </a:t>
            </a:r>
            <a:r>
              <a:rPr lang="el-GR" sz="1300" b="1" smtClean="0"/>
              <a:t>στομάχου</a:t>
            </a:r>
            <a:r>
              <a:rPr lang="el-GR" sz="1300" smtClean="0"/>
              <a:t>. </a:t>
            </a:r>
            <a:r>
              <a:rPr lang="en-US" sz="1000" smtClean="0">
                <a:solidFill>
                  <a:srgbClr val="72002C"/>
                </a:solidFill>
              </a:rPr>
              <a:t>World Cancer Research Fund/American Institute for Cancer Research</a:t>
            </a:r>
            <a:r>
              <a:rPr lang="el-GR" sz="1000" smtClean="0">
                <a:solidFill>
                  <a:srgbClr val="72002C"/>
                </a:solidFill>
              </a:rPr>
              <a:t> 2007/ </a:t>
            </a:r>
            <a:r>
              <a:rPr lang="en-GB" sz="1000" smtClean="0">
                <a:solidFill>
                  <a:srgbClr val="72002C"/>
                </a:solidFill>
              </a:rPr>
              <a:t>Parkin, M., et al</a:t>
            </a:r>
            <a:r>
              <a:rPr lang="el-GR" sz="1000" smtClean="0">
                <a:solidFill>
                  <a:srgbClr val="72002C"/>
                </a:solidFill>
              </a:rPr>
              <a:t>,2010</a:t>
            </a:r>
          </a:p>
          <a:p>
            <a:endParaRPr lang="el-GR" sz="1300" smtClean="0"/>
          </a:p>
          <a:p>
            <a:r>
              <a:rPr lang="el-GR" sz="1300" smtClean="0"/>
              <a:t>Άτομα που καταναλώνουν περισσότερα φρούτα και λαχανικά, μπορεί να μειώσουν τον κίνδυνο καρκίνου κατά περίπου </a:t>
            </a:r>
            <a:r>
              <a:rPr lang="el-GR" sz="1300" b="1" smtClean="0"/>
              <a:t>10%</a:t>
            </a:r>
            <a:r>
              <a:rPr lang="el-GR" sz="1300" smtClean="0"/>
              <a:t>.</a:t>
            </a:r>
            <a:r>
              <a:rPr lang="en-US" sz="1300" smtClean="0"/>
              <a:t> </a:t>
            </a:r>
            <a:r>
              <a:rPr lang="en-GB" sz="1000" smtClean="0">
                <a:solidFill>
                  <a:srgbClr val="72002C"/>
                </a:solidFill>
              </a:rPr>
              <a:t>Benetou, V., et al., 2008/ Freedman, N.D., et al., 2008</a:t>
            </a:r>
            <a:endParaRPr lang="el-GR" sz="1000" smtClean="0">
              <a:solidFill>
                <a:srgbClr val="72002C"/>
              </a:solidFill>
            </a:endParaRPr>
          </a:p>
          <a:p>
            <a:endParaRPr lang="el-GR" sz="1300" smtClean="0"/>
          </a:p>
          <a:p>
            <a:r>
              <a:rPr lang="el-GR" sz="1300" smtClean="0"/>
              <a:t>Η κατανάλωση μίας μερίδας φρούτων ή / και λαχανικών καθημερινά μπορεί να μειώσει τον κίνδυνο εμφάνισης του καρκίνου </a:t>
            </a:r>
            <a:r>
              <a:rPr lang="el-GR" sz="1300" b="1" smtClean="0"/>
              <a:t>του στόματος </a:t>
            </a:r>
            <a:r>
              <a:rPr lang="el-GR" sz="1300" smtClean="0"/>
              <a:t>κατά </a:t>
            </a:r>
            <a:r>
              <a:rPr lang="el-GR" sz="1300" b="1" smtClean="0"/>
              <a:t>50%</a:t>
            </a:r>
            <a:r>
              <a:rPr lang="el-GR" sz="1300" smtClean="0"/>
              <a:t>.</a:t>
            </a:r>
            <a:r>
              <a:rPr lang="en-GB" sz="1300" smtClean="0"/>
              <a:t>  </a:t>
            </a:r>
            <a:r>
              <a:rPr lang="en-GB" sz="1000" smtClean="0">
                <a:solidFill>
                  <a:srgbClr val="72002C"/>
                </a:solidFill>
              </a:rPr>
              <a:t>Pavia, M., et al.,2006</a:t>
            </a:r>
            <a:endParaRPr lang="el-GR" sz="1000" smtClean="0">
              <a:solidFill>
                <a:srgbClr val="72002C"/>
              </a:solidFill>
            </a:endParaRPr>
          </a:p>
          <a:p>
            <a:endParaRPr lang="el-GR" sz="1300" smtClean="0"/>
          </a:p>
          <a:p>
            <a:r>
              <a:rPr lang="el-GR" sz="1300" smtClean="0"/>
              <a:t>Περίπου </a:t>
            </a:r>
            <a:r>
              <a:rPr lang="el-GR" sz="1300" b="1" smtClean="0"/>
              <a:t>1 στους 20 καρκίνους </a:t>
            </a:r>
            <a:r>
              <a:rPr lang="el-GR" sz="1300" smtClean="0"/>
              <a:t>μπορεί να συνδέεται με άτομα που κατανάλωναν λιγότερες από πέντε μερίδες φρούτων και λαχανικών την ημέρα. </a:t>
            </a:r>
            <a:r>
              <a:rPr lang="en-GB" sz="1300" smtClean="0">
                <a:solidFill>
                  <a:srgbClr val="72002C"/>
                </a:solidFill>
              </a:rPr>
              <a:t>Parkin, M., et al</a:t>
            </a:r>
            <a:r>
              <a:rPr lang="el-GR" sz="1300" smtClean="0">
                <a:solidFill>
                  <a:srgbClr val="72002C"/>
                </a:solidFill>
              </a:rPr>
              <a:t>,2010</a:t>
            </a:r>
            <a:endParaRPr lang="el-GR" sz="1300" smtClean="0"/>
          </a:p>
          <a:p>
            <a:endParaRPr lang="el-GR" sz="1300" smtClean="0"/>
          </a:p>
          <a:p>
            <a:r>
              <a:rPr lang="el-GR" sz="1300" smtClean="0"/>
              <a:t>Περισσότερο από </a:t>
            </a:r>
            <a:r>
              <a:rPr lang="el-GR" sz="1300" b="1" smtClean="0"/>
              <a:t>το 50% του συνόλου των περιπτώσεων καρκίνου </a:t>
            </a:r>
            <a:r>
              <a:rPr lang="el-GR" sz="1300" smtClean="0"/>
              <a:t>του</a:t>
            </a:r>
            <a:r>
              <a:rPr lang="el-GR" sz="1300" b="1" smtClean="0"/>
              <a:t> στόματος</a:t>
            </a:r>
            <a:r>
              <a:rPr lang="el-GR" sz="1300" smtClean="0"/>
              <a:t>, και σχεδόν το </a:t>
            </a:r>
            <a:r>
              <a:rPr lang="el-GR" sz="1300" b="1" smtClean="0"/>
              <a:t>50% των καρκίνων </a:t>
            </a:r>
            <a:r>
              <a:rPr lang="el-GR" sz="1300" smtClean="0"/>
              <a:t>του </a:t>
            </a:r>
            <a:r>
              <a:rPr lang="el-GR" sz="1300" b="1" smtClean="0"/>
              <a:t>οισοφάγου και του λάρυγγα</a:t>
            </a:r>
            <a:r>
              <a:rPr lang="el-GR" sz="1300" smtClean="0"/>
              <a:t>, συνδέονται με δίαιτες χαμηλής κατανάλωσης  φρούτων και λαχανικών.</a:t>
            </a:r>
            <a:r>
              <a:rPr lang="en-GB" sz="1300" smtClean="0">
                <a:solidFill>
                  <a:srgbClr val="72002C"/>
                </a:solidFill>
              </a:rPr>
              <a:t> Parkin, M., et al</a:t>
            </a:r>
            <a:r>
              <a:rPr lang="el-GR" sz="1300" smtClean="0">
                <a:solidFill>
                  <a:srgbClr val="72002C"/>
                </a:solidFill>
              </a:rPr>
              <a:t>,2010</a:t>
            </a:r>
            <a:r>
              <a:rPr lang="el-GR" sz="1300" smtClean="0"/>
              <a:t> </a:t>
            </a:r>
          </a:p>
          <a:p>
            <a:endParaRPr lang="el-GR" sz="1300" smtClean="0"/>
          </a:p>
          <a:p>
            <a:r>
              <a:rPr lang="el-GR" sz="1300" smtClean="0"/>
              <a:t>Τα </a:t>
            </a:r>
            <a:r>
              <a:rPr lang="el-GR" sz="1300" b="1" smtClean="0"/>
              <a:t>σταυρανθή λαχανικά </a:t>
            </a:r>
            <a:r>
              <a:rPr lang="el-GR" sz="1300" smtClean="0"/>
              <a:t>περιέχουν χημικές ουσίες γνωστές ως </a:t>
            </a:r>
            <a:r>
              <a:rPr lang="el-GR" sz="1300" b="1" smtClean="0"/>
              <a:t>γλυκοζινολικές ενώσεις </a:t>
            </a:r>
            <a:r>
              <a:rPr lang="el-GR" sz="1300" smtClean="0"/>
              <a:t>που μελετώνται για πιθανές αντικαρκινικές δράσεις. Ορισμένες από αυτές τις ενώσεις έχουν δείξει αντικαρκινικά αποτελέσματα σε κύτταρα και ζώα, αλλά τα αποτελέσματα των μελετών σε ανθρώπους ήταν λιγότερο σαφή.</a:t>
            </a:r>
            <a:r>
              <a:rPr lang="en-GB" sz="1300" smtClean="0">
                <a:solidFill>
                  <a:srgbClr val="72002C"/>
                </a:solidFill>
              </a:rPr>
              <a:t> National Cancer Institute (NCI)  201</a:t>
            </a:r>
            <a:r>
              <a:rPr lang="el-GR" sz="1300" smtClean="0">
                <a:solidFill>
                  <a:srgbClr val="72002C"/>
                </a:solidFill>
              </a:rPr>
              <a:t>2</a:t>
            </a:r>
            <a:endParaRPr lang="el-GR" sz="13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641" y="596875"/>
            <a:ext cx="8229600" cy="648072"/>
          </a:xfrm>
        </p:spPr>
        <p:txBody>
          <a:bodyPr>
            <a:normAutofit fontScale="90000"/>
            <a:scene3d>
              <a:camera prst="orthographicFront"/>
              <a:lightRig rig="threePt" dir="t"/>
            </a:scene3d>
            <a:sp3d extrusionH="57150">
              <a:bevelT w="38100" h="38100"/>
            </a:sp3d>
          </a:bodyPr>
          <a:lstStyle/>
          <a:p>
            <a:pPr fontAlgn="auto">
              <a:spcAft>
                <a:spcPts val="0"/>
              </a:spcAft>
              <a:defRPr/>
            </a:pPr>
            <a:r>
              <a:rPr lang="el-GR" sz="2000" dirty="0" smtClean="0"/>
              <a:t>Τα θρεπτικά συστατικά στα φρούτα και τα λαχανικά μπορούν να προστατεύσουν από τον καρκίνο</a:t>
            </a:r>
            <a:endParaRPr lang="el-GR" sz="2000" dirty="0"/>
          </a:p>
        </p:txBody>
      </p:sp>
      <p:sp>
        <p:nvSpPr>
          <p:cNvPr id="3" name="2 - Θέση περιεχομένου"/>
          <p:cNvSpPr>
            <a:spLocks noGrp="1"/>
          </p:cNvSpPr>
          <p:nvPr>
            <p:ph sz="half" idx="1"/>
          </p:nvPr>
        </p:nvSpPr>
        <p:spPr>
          <a:xfrm>
            <a:off x="179388" y="1412875"/>
            <a:ext cx="4608512" cy="2520950"/>
          </a:xfrm>
        </p:spPr>
        <p:txBody>
          <a:bodyPr>
            <a:noAutofit/>
          </a:bodyPr>
          <a:lstStyle/>
          <a:p>
            <a:pPr>
              <a:lnSpc>
                <a:spcPct val="120000"/>
              </a:lnSpc>
            </a:pPr>
            <a:endParaRPr lang="el-GR" sz="1100" smtClean="0"/>
          </a:p>
          <a:p>
            <a:pPr>
              <a:lnSpc>
                <a:spcPct val="120000"/>
              </a:lnSpc>
            </a:pPr>
            <a:r>
              <a:rPr lang="el-GR" sz="1300" smtClean="0"/>
              <a:t> Τα φρούτα, τα λαχανικά και τα δημητριακά είναι πλούσιες πηγές διαιτητικών αντιοξειδωτικών με ιδιότητες που  εμποδίζουν την ανάπτυξη  καρκινικών κυττάρων:</a:t>
            </a:r>
            <a:endParaRPr lang="el-GR" sz="1300" smtClean="0">
              <a:solidFill>
                <a:srgbClr val="72002C"/>
              </a:solidFill>
            </a:endParaRPr>
          </a:p>
        </p:txBody>
      </p:sp>
      <p:sp>
        <p:nvSpPr>
          <p:cNvPr id="4" name="3 - Θέση περιεχομένου"/>
          <p:cNvSpPr>
            <a:spLocks noGrp="1"/>
          </p:cNvSpPr>
          <p:nvPr>
            <p:ph sz="half" idx="2"/>
          </p:nvPr>
        </p:nvSpPr>
        <p:spPr>
          <a:xfrm>
            <a:off x="4643438" y="1628775"/>
            <a:ext cx="4392612" cy="5229225"/>
          </a:xfrm>
        </p:spPr>
        <p:txBody>
          <a:bodyPr>
            <a:normAutofit/>
          </a:bodyPr>
          <a:lstStyle/>
          <a:p>
            <a:pPr>
              <a:lnSpc>
                <a:spcPct val="80000"/>
              </a:lnSpc>
              <a:buFont typeface="Georgia" pitchFamily="18" charset="0"/>
              <a:buNone/>
            </a:pPr>
            <a:r>
              <a:rPr lang="el-GR" sz="1200" smtClean="0"/>
              <a:t>Μεταξύ των ευεργετικών ουσιών περιλαμβάνονται :</a:t>
            </a:r>
          </a:p>
          <a:p>
            <a:pPr>
              <a:lnSpc>
                <a:spcPct val="80000"/>
              </a:lnSpc>
            </a:pPr>
            <a:endParaRPr lang="el-GR" sz="1200" smtClean="0"/>
          </a:p>
          <a:p>
            <a:r>
              <a:rPr lang="el-GR" sz="1200" smtClean="0"/>
              <a:t>Τα </a:t>
            </a:r>
            <a:r>
              <a:rPr lang="el-GR" sz="1200" b="1" smtClean="0"/>
              <a:t>καροτενοειδή</a:t>
            </a:r>
            <a:r>
              <a:rPr lang="el-GR" sz="1200" smtClean="0">
                <a:solidFill>
                  <a:srgbClr val="E90062"/>
                </a:solidFill>
              </a:rPr>
              <a:t> </a:t>
            </a:r>
            <a:r>
              <a:rPr lang="el-GR" sz="1200" smtClean="0"/>
              <a:t>που</a:t>
            </a:r>
            <a:r>
              <a:rPr lang="el-GR" sz="1200" smtClean="0">
                <a:solidFill>
                  <a:srgbClr val="E90062"/>
                </a:solidFill>
              </a:rPr>
              <a:t> </a:t>
            </a:r>
            <a:r>
              <a:rPr lang="el-GR" sz="1200" smtClean="0"/>
              <a:t>δρουν ως αντιοξειδωτικά. Τα αντιοξειδωτικά μπλοκάρουν άλλες χημικές ουσίες γνωστές ως ελεύθερες ρίζες. Οι ελεύθερες ρίζες προκαλούν βλάβη στα κύτταρα, συμπεριλαμβανομένων αυτών που οδηγούν σε καρκίνο.</a:t>
            </a:r>
          </a:p>
          <a:p>
            <a:endParaRPr lang="el-GR" sz="1200" smtClean="0"/>
          </a:p>
          <a:p>
            <a:r>
              <a:rPr lang="el-GR" sz="1200" smtClean="0"/>
              <a:t>Το </a:t>
            </a:r>
            <a:r>
              <a:rPr lang="el-GR" sz="1200" b="1" smtClean="0"/>
              <a:t>φυλλικό οξύ </a:t>
            </a:r>
            <a:r>
              <a:rPr lang="el-GR" sz="1200" smtClean="0"/>
              <a:t>παίζει σημαντικό ρόλο στην επιδιόρθωση του DNA.</a:t>
            </a:r>
          </a:p>
          <a:p>
            <a:endParaRPr lang="el-GR" sz="1200" smtClean="0"/>
          </a:p>
          <a:p>
            <a:r>
              <a:rPr lang="el-GR" sz="1200" smtClean="0"/>
              <a:t>Οι </a:t>
            </a:r>
            <a:r>
              <a:rPr lang="el-GR" sz="1200" b="1" smtClean="0"/>
              <a:t>βιταμίνες C </a:t>
            </a:r>
            <a:r>
              <a:rPr lang="el-GR" sz="1200" smtClean="0"/>
              <a:t>και </a:t>
            </a:r>
            <a:r>
              <a:rPr lang="el-GR" sz="1200" b="1" smtClean="0"/>
              <a:t>Ε</a:t>
            </a:r>
            <a:r>
              <a:rPr lang="el-GR" sz="1200" smtClean="0"/>
              <a:t> δρουν ως αντιοξειδωτικά, προστατεύουν το DNA από βλάβες και τονώνουν το ανοσοποιητικό σύστημα.</a:t>
            </a:r>
          </a:p>
          <a:p>
            <a:endParaRPr lang="el-GR" sz="1200" smtClean="0"/>
          </a:p>
          <a:p>
            <a:r>
              <a:rPr lang="el-GR" sz="1200" smtClean="0"/>
              <a:t>Μικρά επίπεδα </a:t>
            </a:r>
            <a:r>
              <a:rPr lang="el-GR" sz="1200" b="1" smtClean="0"/>
              <a:t>σεληνίου</a:t>
            </a:r>
            <a:r>
              <a:rPr lang="el-GR" sz="1200" smtClean="0"/>
              <a:t> παίζουν ουσιαστικό ρόλο ως μέρος ορισμένων πρωτεϊνών, οι οποίες έχουν αντιοξειδωτικές και αντιφλεγμονώδεις ιδιότητες, καθώς και προστασία έναντι της βλάβης του DNA.</a:t>
            </a:r>
          </a:p>
          <a:p>
            <a:endParaRPr lang="el-GR" sz="1200" smtClean="0"/>
          </a:p>
          <a:p>
            <a:r>
              <a:rPr lang="el-GR" sz="1200" smtClean="0"/>
              <a:t>Τα </a:t>
            </a:r>
            <a:r>
              <a:rPr lang="el-GR" sz="1200" b="1" smtClean="0"/>
              <a:t>φλαβονοειδή</a:t>
            </a:r>
            <a:r>
              <a:rPr lang="el-GR" sz="1200" smtClean="0"/>
              <a:t> έχουν αντιοξειδωτικές ιδιότητες και μειώνουν τη φλεγμονή.</a:t>
            </a:r>
          </a:p>
          <a:p>
            <a:endParaRPr lang="el-GR" sz="1100" smtClean="0"/>
          </a:p>
        </p:txBody>
      </p:sp>
      <p:graphicFrame>
        <p:nvGraphicFramePr>
          <p:cNvPr id="8" name="7 - Διάγραμμα"/>
          <p:cNvGraphicFramePr/>
          <p:nvPr/>
        </p:nvGraphicFramePr>
        <p:xfrm>
          <a:off x="107504" y="2996952"/>
          <a:ext cx="4536504"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 Ορθογώνιο"/>
          <p:cNvSpPr/>
          <p:nvPr/>
        </p:nvSpPr>
        <p:spPr>
          <a:xfrm>
            <a:off x="4140200" y="6303963"/>
            <a:ext cx="4787900" cy="246062"/>
          </a:xfrm>
          <a:prstGeom prst="rect">
            <a:avLst/>
          </a:prstGeom>
        </p:spPr>
        <p:txBody>
          <a:bodyPr>
            <a:spAutoFit/>
          </a:bodyPr>
          <a:lstStyle/>
          <a:p>
            <a:pPr fontAlgn="auto">
              <a:spcBef>
                <a:spcPts val="0"/>
              </a:spcBef>
              <a:spcAft>
                <a:spcPts val="0"/>
              </a:spcAft>
              <a:defRPr/>
            </a:pPr>
            <a:r>
              <a:rPr lang="en-US" sz="1000" b="0" dirty="0">
                <a:solidFill>
                  <a:schemeClr val="accent2">
                    <a:lumMod val="50000"/>
                  </a:schemeClr>
                </a:solidFill>
                <a:latin typeface="+mn-lt"/>
                <a:cs typeface="+mn-cs"/>
              </a:rPr>
              <a:t>World Cancer Research Fund/American Institute for Cancer Research, 2007 </a:t>
            </a:r>
            <a:endParaRPr lang="el-GR" sz="1000" b="0" dirty="0">
              <a:solidFill>
                <a:schemeClr val="accent2">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 Τίτλος"/>
          <p:cNvSpPr>
            <a:spLocks noGrp="1"/>
          </p:cNvSpPr>
          <p:nvPr>
            <p:ph type="title"/>
          </p:nvPr>
        </p:nvSpPr>
        <p:spPr>
          <a:xfrm>
            <a:off x="457200" y="692150"/>
            <a:ext cx="8229600" cy="649288"/>
          </a:xfrm>
        </p:spPr>
        <p:txBody>
          <a:bodyPr/>
          <a:lstStyle/>
          <a:p>
            <a:r>
              <a:rPr lang="el-GR" sz="2400" smtClean="0"/>
              <a:t>Αντιοξειδωτικά και Πρόληψη του Καρκίνου</a:t>
            </a:r>
          </a:p>
        </p:txBody>
      </p:sp>
      <p:sp>
        <p:nvSpPr>
          <p:cNvPr id="22530" name="2 - Θέση περιεχομένου"/>
          <p:cNvSpPr>
            <a:spLocks noGrp="1"/>
          </p:cNvSpPr>
          <p:nvPr>
            <p:ph idx="1"/>
          </p:nvPr>
        </p:nvSpPr>
        <p:spPr>
          <a:xfrm>
            <a:off x="0" y="1341438"/>
            <a:ext cx="9144000" cy="3600450"/>
          </a:xfrm>
        </p:spPr>
        <p:txBody>
          <a:bodyPr/>
          <a:lstStyle/>
          <a:p>
            <a:pPr>
              <a:lnSpc>
                <a:spcPct val="120000"/>
              </a:lnSpc>
            </a:pPr>
            <a:r>
              <a:rPr lang="el-GR" sz="1300" smtClean="0"/>
              <a:t>Οι </a:t>
            </a:r>
            <a:r>
              <a:rPr lang="el-GR" sz="1300" b="1" smtClean="0"/>
              <a:t>ελεύθερες ρίζες </a:t>
            </a:r>
            <a:r>
              <a:rPr lang="el-GR" sz="1300" smtClean="0"/>
              <a:t>σχηματίζονται φυσικά στο σώμα και δημιουργούνται όταν ένα άτομο ή ένα μόριο είτε κερδίζει ή χάνει ένα ηλεκτρόνιο. </a:t>
            </a:r>
          </a:p>
          <a:p>
            <a:pPr>
              <a:lnSpc>
                <a:spcPct val="120000"/>
              </a:lnSpc>
            </a:pPr>
            <a:endParaRPr lang="el-GR" sz="1300" smtClean="0"/>
          </a:p>
          <a:p>
            <a:pPr>
              <a:lnSpc>
                <a:spcPct val="120000"/>
              </a:lnSpc>
            </a:pPr>
            <a:r>
              <a:rPr lang="el-GR" sz="1300" smtClean="0"/>
              <a:t>Είναι πολύ </a:t>
            </a:r>
            <a:r>
              <a:rPr lang="el-GR" sz="1300" b="1" smtClean="0"/>
              <a:t>δραστικές χημικές ουσίες </a:t>
            </a:r>
            <a:r>
              <a:rPr lang="el-GR" sz="1300" smtClean="0"/>
              <a:t>που έχουν τη δυνατότητα σε υψηλές συγκεντρώσεις να βλάψουν όλα τα βασικά συστατικά των κυττάρων, συμπεριλαμβανομένου του DNA, των πρωτεϊνών και των κυτταρικών μεμβρανών. </a:t>
            </a:r>
          </a:p>
          <a:p>
            <a:pPr>
              <a:lnSpc>
                <a:spcPct val="120000"/>
              </a:lnSpc>
            </a:pPr>
            <a:endParaRPr lang="el-GR" sz="1300" smtClean="0"/>
          </a:p>
          <a:p>
            <a:pPr>
              <a:lnSpc>
                <a:spcPct val="120000"/>
              </a:lnSpc>
            </a:pPr>
            <a:r>
              <a:rPr lang="el-GR" sz="1300" smtClean="0"/>
              <a:t>Η βλάβη στα κύτταρα που προκαλείται από τις ελεύθερες ρίζες, ειδικά η βλάβη στο DNA, μπορεί να παίζει </a:t>
            </a:r>
            <a:r>
              <a:rPr lang="el-GR" sz="1300" b="1" smtClean="0"/>
              <a:t>ρόλο στην ανάπτυξη του καρκίνου. </a:t>
            </a:r>
          </a:p>
          <a:p>
            <a:pPr>
              <a:lnSpc>
                <a:spcPct val="120000"/>
              </a:lnSpc>
            </a:pPr>
            <a:endParaRPr lang="el-GR" sz="1300" smtClean="0"/>
          </a:p>
          <a:p>
            <a:pPr>
              <a:lnSpc>
                <a:spcPct val="120000"/>
              </a:lnSpc>
            </a:pPr>
            <a:r>
              <a:rPr lang="el-GR" sz="1300" smtClean="0"/>
              <a:t>Τα </a:t>
            </a:r>
            <a:r>
              <a:rPr lang="el-GR" sz="1300" b="1" smtClean="0"/>
              <a:t>αντιοξειδωτικά</a:t>
            </a:r>
            <a:r>
              <a:rPr lang="el-GR" sz="1300" smtClean="0"/>
              <a:t> είναι χημικές ουσίες που αλληλεπιδρούν και εξουδετερώνουν τις ελεύθερες ρίζες, εμποδίζοντάς τες έτσι από το να προκαλούν ζημιά. </a:t>
            </a:r>
            <a:endParaRPr lang="el-GR" sz="1300" b="1" smtClean="0"/>
          </a:p>
          <a:p>
            <a:pPr>
              <a:lnSpc>
                <a:spcPct val="120000"/>
              </a:lnSpc>
            </a:pPr>
            <a:endParaRPr lang="el-GR" sz="1300" smtClean="0"/>
          </a:p>
        </p:txBody>
      </p:sp>
      <p:pic>
        <p:nvPicPr>
          <p:cNvPr id="22531" name="3 - Εικόνα" descr="antioxidants.jpg"/>
          <p:cNvPicPr>
            <a:picLocks noChangeAspect="1"/>
          </p:cNvPicPr>
          <p:nvPr/>
        </p:nvPicPr>
        <p:blipFill>
          <a:blip r:embed="rId2"/>
          <a:srcRect/>
          <a:stretch>
            <a:fillRect/>
          </a:stretch>
        </p:blipFill>
        <p:spPr bwMode="auto">
          <a:xfrm>
            <a:off x="5724525" y="4797425"/>
            <a:ext cx="3024188" cy="1638300"/>
          </a:xfrm>
          <a:prstGeom prst="rect">
            <a:avLst/>
          </a:prstGeom>
          <a:noFill/>
          <a:ln w="9525">
            <a:noFill/>
            <a:miter lim="800000"/>
            <a:headEnd/>
            <a:tailEnd/>
          </a:ln>
        </p:spPr>
      </p:pic>
      <p:sp>
        <p:nvSpPr>
          <p:cNvPr id="5" name="4 - Ορθογώνιο"/>
          <p:cNvSpPr/>
          <p:nvPr/>
        </p:nvSpPr>
        <p:spPr>
          <a:xfrm>
            <a:off x="250825" y="4365625"/>
            <a:ext cx="5473700" cy="2252663"/>
          </a:xfrm>
          <a:prstGeom prst="rect">
            <a:avLst/>
          </a:prstGeom>
        </p:spPr>
        <p:txBody>
          <a:bodyPr>
            <a:spAutoFit/>
          </a:bodyPr>
          <a:lstStyle/>
          <a:p>
            <a:pPr>
              <a:lnSpc>
                <a:spcPct val="120000"/>
              </a:lnSpc>
              <a:buClr>
                <a:srgbClr val="72002C"/>
              </a:buClr>
              <a:buSzPct val="100000"/>
              <a:buFont typeface="Arial" charset="0"/>
              <a:buChar char="•"/>
            </a:pPr>
            <a:endParaRPr lang="el-GR" sz="1400" b="0">
              <a:latin typeface="Georgia" pitchFamily="18" charset="0"/>
            </a:endParaRPr>
          </a:p>
          <a:p>
            <a:pPr>
              <a:lnSpc>
                <a:spcPct val="120000"/>
              </a:lnSpc>
              <a:buClr>
                <a:srgbClr val="72002C"/>
              </a:buClr>
              <a:buSzPct val="100000"/>
              <a:buFont typeface="Arial" charset="0"/>
              <a:buChar char="•"/>
            </a:pPr>
            <a:r>
              <a:rPr lang="el-GR" sz="1300" b="0">
                <a:latin typeface="Georgia" pitchFamily="18" charset="0"/>
              </a:rPr>
              <a:t>    Το σώμα αφ΄ενός μεν συνθέτει μερικά από τα αντιοξειδωτικά που χρησιμοποιεί για να εξουδετερώνει τις ελεύθερες ρίζες (</a:t>
            </a:r>
            <a:r>
              <a:rPr lang="el-GR" sz="1300">
                <a:latin typeface="Georgia" pitchFamily="18" charset="0"/>
              </a:rPr>
              <a:t>ενδογενή αντιοξειδωτικά</a:t>
            </a:r>
            <a:r>
              <a:rPr lang="el-GR" sz="1300" b="0">
                <a:latin typeface="Georgia" pitchFamily="18" charset="0"/>
              </a:rPr>
              <a:t>), αφ΄ετέρου δε βασίζεται σε εξωγενείς πηγές, κυρίως από τη διατροφή, για να  προσλάβει την ποσότητα των αντιοξειδωτικών που χρειάζεται (</a:t>
            </a:r>
            <a:r>
              <a:rPr lang="el-GR" sz="1300">
                <a:latin typeface="Georgia" pitchFamily="18" charset="0"/>
              </a:rPr>
              <a:t>διαιτητικά αντιοξειδωτικά</a:t>
            </a:r>
            <a:r>
              <a:rPr lang="el-GR" sz="1300" b="0">
                <a:latin typeface="Georgia" pitchFamily="18" charset="0"/>
              </a:rPr>
              <a:t>).</a:t>
            </a:r>
            <a:r>
              <a:rPr lang="en-GB" sz="1300" b="0">
                <a:latin typeface="Georgia" pitchFamily="18" charset="0"/>
              </a:rPr>
              <a:t> </a:t>
            </a:r>
            <a:r>
              <a:rPr lang="en-GB" sz="1000" b="0">
                <a:solidFill>
                  <a:srgbClr val="72002C"/>
                </a:solidFill>
                <a:latin typeface="Georgia" pitchFamily="18" charset="0"/>
              </a:rPr>
              <a:t>Bouayed</a:t>
            </a:r>
            <a:r>
              <a:rPr lang="el-GR" sz="1000" b="0">
                <a:solidFill>
                  <a:srgbClr val="72002C"/>
                </a:solidFill>
                <a:latin typeface="Georgia" pitchFamily="18" charset="0"/>
              </a:rPr>
              <a:t> </a:t>
            </a:r>
            <a:r>
              <a:rPr lang="en-US" sz="1000" b="0">
                <a:solidFill>
                  <a:srgbClr val="72002C"/>
                </a:solidFill>
                <a:latin typeface="Georgia" pitchFamily="18" charset="0"/>
              </a:rPr>
              <a:t>et al</a:t>
            </a:r>
            <a:r>
              <a:rPr lang="el-GR" sz="1000" b="0">
                <a:solidFill>
                  <a:srgbClr val="72002C"/>
                </a:solidFill>
                <a:latin typeface="Georgia" pitchFamily="18" charset="0"/>
              </a:rPr>
              <a:t> 2010</a:t>
            </a:r>
          </a:p>
          <a:p>
            <a:pPr>
              <a:lnSpc>
                <a:spcPct val="120000"/>
              </a:lnSpc>
              <a:buClr>
                <a:srgbClr val="72002C"/>
              </a:buClr>
              <a:buSzPct val="100000"/>
              <a:buFont typeface="Arial" charset="0"/>
              <a:buChar char="•"/>
            </a:pPr>
            <a:endParaRPr lang="el-GR" sz="1300" b="0">
              <a:latin typeface="Georgia" pitchFamily="18" charset="0"/>
            </a:endParaRPr>
          </a:p>
          <a:p>
            <a:pPr>
              <a:lnSpc>
                <a:spcPct val="120000"/>
              </a:lnSpc>
              <a:buClr>
                <a:srgbClr val="72002C"/>
              </a:buClr>
              <a:buSzPct val="100000"/>
              <a:buFont typeface="Arial" charset="0"/>
              <a:buChar char="•"/>
            </a:pPr>
            <a:endParaRPr lang="el-GR" sz="1300" b="0">
              <a:latin typeface="Georgia" pitchFamily="18" charset="0"/>
            </a:endParaRPr>
          </a:p>
          <a:p>
            <a:pPr>
              <a:lnSpc>
                <a:spcPct val="120000"/>
              </a:lnSpc>
              <a:buClr>
                <a:srgbClr val="72002C"/>
              </a:buClr>
              <a:buSzPct val="100000"/>
              <a:buFont typeface="Arial" charset="0"/>
              <a:buChar char="•"/>
            </a:pPr>
            <a:endParaRPr lang="el-GR" sz="1300" b="0">
              <a:latin typeface="Georgia"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Προσαρμοσμένος 1">
      <a:dk1>
        <a:sysClr val="windowText" lastClr="000000"/>
      </a:dk1>
      <a:lt1>
        <a:sysClr val="window" lastClr="FFFFFF"/>
      </a:lt1>
      <a:dk2>
        <a:srgbClr val="00267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1723</TotalTime>
  <Words>4290</Words>
  <Application>Microsoft Office PowerPoint</Application>
  <PresentationFormat>On-screen Show (4:3)</PresentationFormat>
  <Paragraphs>358</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Αστικό</vt:lpstr>
      <vt:lpstr>Μπορεί η διατροφή να συμβάλει στην μείωση επίπτωσης του καρκίνου; </vt:lpstr>
      <vt:lpstr>Τι είναι καρκίνος</vt:lpstr>
      <vt:lpstr>Παράγοντες κίνδυνου του καρκίνου</vt:lpstr>
      <vt:lpstr>Σχέση διατροφής και καρκίνου</vt:lpstr>
      <vt:lpstr>Σχέση διατροφής και καρκίνου</vt:lpstr>
      <vt:lpstr>Ποια τρόφιμα μειώνουν ή αυξάνουν τον κίνδυνο του καρκίνου;</vt:lpstr>
      <vt:lpstr>Τα φρούτα και τα λαχανικά μπορούν να μειώσουν τον κίνδυνο εμφάνισης καρκίνου</vt:lpstr>
      <vt:lpstr>Τα θρεπτικά συστατικά στα φρούτα και τα λαχανικά μπορούν να προστατεύσουν από τον καρκίνο</vt:lpstr>
      <vt:lpstr>Αντιοξειδωτικά και Πρόληψη του Καρκίνου</vt:lpstr>
      <vt:lpstr>Συστάσεις φρούτων &amp; λαχανικών</vt:lpstr>
      <vt:lpstr>Αντιοξειδωτικά συμπληρώματα διατροφής και Πρόληψη του Καρκίνου</vt:lpstr>
      <vt:lpstr>Η διατροφή πλούσια σε φυτικές ίνες μπορεί να μειώσει τον κίνδυνο εμφάνισης καρκίνου του εντέρου</vt:lpstr>
      <vt:lpstr>Συστάσεις φυτικών ινών</vt:lpstr>
      <vt:lpstr>Η κατανάλωση μεγάλων ποσοτήτων κόκκινου ή επεξεργασμένου κρέατος μπορεί να αυξήσει τον κίνδυνο εμφάνισης καρκίνου</vt:lpstr>
      <vt:lpstr>Κόκκινο και επεξεργασμένο κρέας περιέχει χημικές ουσίες που θα μπορούσαν να προκαλέσουν καρκίνο: </vt:lpstr>
      <vt:lpstr>Κατανάλωση κρέατος και καρκίνος</vt:lpstr>
      <vt:lpstr>Υψηλή κατανάλωση ψαριών μπορεί να μειώσει τον κίνδυνο εμφάνισης καρκίνου του εντέρου </vt:lpstr>
      <vt:lpstr>Η μεγάλη κατανάλωση αλατιού μπορεί να αυξήσει τον κίνδυνο εμφάνισης καρκίνου του στομάχου</vt:lpstr>
      <vt:lpstr>Συστάσεις κατανάλωσης αλατιού</vt:lpstr>
      <vt:lpstr>Μια διατροφή υψηλή σε κορεσμένα λιπαρά μπορεί να αυξήσει τον κίνδυνο εμφάνισης καρκίνου του μαστού</vt:lpstr>
      <vt:lpstr>Συστάσεις λίπαρών</vt:lpstr>
      <vt:lpstr>Πώς το υπερβάλλον βάρος προκαλεί καρκίνο;</vt:lpstr>
      <vt:lpstr>Η διατήρηση ενός υγιούς σωματικού βάρους μειώνει τον κίνδυνο εμφάνισης καρκίνου </vt:lpstr>
      <vt:lpstr>Αμφιλεγόμενα τρόφιμα και πρόσθετα τροφίμων</vt:lpstr>
      <vt:lpstr>Τεχνητές γλυκαντικές ύλες</vt:lpstr>
      <vt:lpstr>Φυτοφάρμακα Vs Οργανικά τρόφιμα</vt:lpstr>
      <vt:lpstr>Πράσινο τσάι</vt:lpstr>
      <vt:lpstr>«Superfood- Υπερτροφές»</vt:lpstr>
      <vt:lpstr>Συστάσεις της Αμερικανικής Αντικαρκινικής Εταιρείας </vt:lpstr>
      <vt:lpstr>Ευχαριστώ</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Μπορεί η διατροφή να συμβάλλει στην μείωση επίπτωσης του καρκίνου;</dc:title>
  <dc:creator>Natalia</dc:creator>
  <cp:lastModifiedBy>maria</cp:lastModifiedBy>
  <cp:revision>180</cp:revision>
  <dcterms:created xsi:type="dcterms:W3CDTF">2016-01-28T09:58:56Z</dcterms:created>
  <dcterms:modified xsi:type="dcterms:W3CDTF">2016-03-30T12:39:45Z</dcterms:modified>
</cp:coreProperties>
</file>