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sldIdLst>
    <p:sldId id="256" r:id="rId2"/>
    <p:sldId id="260" r:id="rId3"/>
    <p:sldId id="278" r:id="rId4"/>
    <p:sldId id="261" r:id="rId5"/>
    <p:sldId id="279" r:id="rId6"/>
    <p:sldId id="262" r:id="rId7"/>
    <p:sldId id="263" r:id="rId8"/>
    <p:sldId id="280" r:id="rId9"/>
    <p:sldId id="264" r:id="rId10"/>
    <p:sldId id="284" r:id="rId11"/>
    <p:sldId id="281" r:id="rId12"/>
    <p:sldId id="265" r:id="rId13"/>
    <p:sldId id="266" r:id="rId14"/>
    <p:sldId id="270" r:id="rId15"/>
    <p:sldId id="272" r:id="rId16"/>
    <p:sldId id="267" r:id="rId17"/>
    <p:sldId id="282" r:id="rId18"/>
    <p:sldId id="283" r:id="rId19"/>
    <p:sldId id="276" r:id="rId2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pPr>
              <a:defRPr/>
            </a:pPr>
            <a:endParaRPr lang="el-GR"/>
          </a:p>
        </p:txBody>
      </p:sp>
      <p:sp>
        <p:nvSpPr>
          <p:cNvPr id="17" name="16 - Θέση υποσέλιδου"/>
          <p:cNvSpPr>
            <a:spLocks noGrp="1"/>
          </p:cNvSpPr>
          <p:nvPr>
            <p:ph type="ftr" sz="quarter" idx="11"/>
          </p:nvPr>
        </p:nvSpPr>
        <p:spPr/>
        <p:txBody>
          <a:bodyPr/>
          <a:lstStyle/>
          <a:p>
            <a:pPr>
              <a:defRPr/>
            </a:pPr>
            <a:endParaRPr lang="el-GR"/>
          </a:p>
        </p:txBody>
      </p:sp>
      <p:sp>
        <p:nvSpPr>
          <p:cNvPr id="29" name="28 - Θέση αριθμού διαφάνειας"/>
          <p:cNvSpPr>
            <a:spLocks noGrp="1"/>
          </p:cNvSpPr>
          <p:nvPr>
            <p:ph type="sldNum" sz="quarter" idx="12"/>
          </p:nvPr>
        </p:nvSpPr>
        <p:spPr/>
        <p:txBody>
          <a:bodyPr/>
          <a:lstStyle/>
          <a:p>
            <a:pPr>
              <a:defRPr/>
            </a:pPr>
            <a:fld id="{EF9702D3-9CD6-4A3F-B42F-D5C844E2E74C}" type="slidenum">
              <a:rPr lang="el-GR" smtClean="0"/>
              <a:pPr>
                <a:defRPr/>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EF9702D3-9CD6-4A3F-B42F-D5C844E2E74C}"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EF9702D3-9CD6-4A3F-B42F-D5C844E2E74C}" type="slidenum">
              <a:rPr lang="el-GR" smtClean="0"/>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l-GR"/>
          </a:p>
        </p:txBody>
      </p:sp>
      <p:sp>
        <p:nvSpPr>
          <p:cNvPr id="6" name="Rectangle 69"/>
          <p:cNvSpPr>
            <a:spLocks noGrp="1" noChangeArrowheads="1"/>
          </p:cNvSpPr>
          <p:nvPr>
            <p:ph type="ftr" sz="quarter" idx="11"/>
          </p:nvPr>
        </p:nvSpPr>
        <p:spPr>
          <a:ln/>
        </p:spPr>
        <p:txBody>
          <a:bodyPr/>
          <a:lstStyle>
            <a:lvl1pPr>
              <a:defRPr/>
            </a:lvl1pPr>
          </a:lstStyle>
          <a:p>
            <a:pPr>
              <a:defRPr/>
            </a:pPr>
            <a:endParaRPr lang="el-GR"/>
          </a:p>
        </p:txBody>
      </p:sp>
      <p:sp>
        <p:nvSpPr>
          <p:cNvPr id="7" name="Rectangle 70"/>
          <p:cNvSpPr>
            <a:spLocks noGrp="1" noChangeArrowheads="1"/>
          </p:cNvSpPr>
          <p:nvPr>
            <p:ph type="sldNum" sz="quarter" idx="12"/>
          </p:nvPr>
        </p:nvSpPr>
        <p:spPr>
          <a:ln/>
        </p:spPr>
        <p:txBody>
          <a:bodyPr/>
          <a:lstStyle>
            <a:lvl1pPr>
              <a:defRPr/>
            </a:lvl1pPr>
          </a:lstStyle>
          <a:p>
            <a:pPr>
              <a:defRPr/>
            </a:pPr>
            <a:fld id="{CD3C6C1B-E013-4BD0-8D6D-C6005F261AAE}"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EF9702D3-9CD6-4A3F-B42F-D5C844E2E74C}"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pPr>
              <a:defRPr/>
            </a:pPr>
            <a:fld id="{EF9702D3-9CD6-4A3F-B42F-D5C844E2E74C}" type="slidenum">
              <a:rPr lang="el-GR" smtClean="0"/>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EF9702D3-9CD6-4A3F-B42F-D5C844E2E74C}" type="slidenum">
              <a:rPr lang="el-GR" smtClean="0"/>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EF9702D3-9CD6-4A3F-B42F-D5C844E2E74C}"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EF9702D3-9CD6-4A3F-B42F-D5C844E2E74C}"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EF9702D3-9CD6-4A3F-B42F-D5C844E2E74C}"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EF9702D3-9CD6-4A3F-B42F-D5C844E2E74C}" type="slidenum">
              <a:rPr lang="el-GR" smtClean="0"/>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EF9702D3-9CD6-4A3F-B42F-D5C844E2E74C}" type="slidenum">
              <a:rPr lang="el-GR" smtClean="0"/>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EF9702D3-9CD6-4A3F-B42F-D5C844E2E74C}" type="slidenum">
              <a:rPr lang="el-GR" smtClean="0"/>
              <a:pPr>
                <a:defRPr/>
              </a:pPr>
              <a:t>‹#›</a:t>
            </a:fld>
            <a:endParaRPr lang="el-GR"/>
          </a:p>
        </p:txBody>
      </p:sp>
    </p:spTree>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5613" y="142852"/>
            <a:ext cx="8226425" cy="2643206"/>
          </a:xfrm>
        </p:spPr>
        <p:txBody>
          <a:bodyPr>
            <a:normAutofit fontScale="90000"/>
          </a:bodyPr>
          <a:lstStyle/>
          <a:p>
            <a:pPr eaLnBrk="1" hangingPunct="1">
              <a:defRPr/>
            </a:pPr>
            <a:r>
              <a:rPr lang="el-GR" sz="4800" b="1" u="sng" dirty="0" smtClean="0"/>
              <a:t> </a:t>
            </a:r>
            <a:r>
              <a:rPr lang="el-GR" sz="4800" b="1" u="sng" dirty="0" err="1" smtClean="0"/>
              <a:t>Λογοτεχνικεσ</a:t>
            </a:r>
            <a:r>
              <a:rPr lang="el-GR" sz="4800" b="1" u="sng" dirty="0" smtClean="0"/>
              <a:t> </a:t>
            </a:r>
            <a:r>
              <a:rPr lang="el-GR" sz="4800" b="1" u="sng" dirty="0" err="1" smtClean="0"/>
              <a:t>αναπαραστασεισ</a:t>
            </a:r>
            <a:r>
              <a:rPr lang="el-GR" sz="4800" b="1" u="sng" dirty="0" smtClean="0"/>
              <a:t> </a:t>
            </a:r>
            <a:r>
              <a:rPr lang="el-GR" sz="4800" b="1" u="sng" dirty="0" err="1" smtClean="0"/>
              <a:t>διαεθνικων</a:t>
            </a:r>
            <a:r>
              <a:rPr lang="el-GR" sz="4800" b="1" u="sng" dirty="0" smtClean="0"/>
              <a:t> (και μη) </a:t>
            </a:r>
            <a:r>
              <a:rPr lang="el-GR" sz="4800" b="1" u="sng" dirty="0" err="1" smtClean="0"/>
              <a:t>πολεων</a:t>
            </a:r>
            <a:r>
              <a:rPr lang="el-GR" u="sng" dirty="0" smtClean="0"/>
              <a:t>:</a:t>
            </a:r>
            <a:endParaRPr lang="el-GR" sz="4800" b="1" u="sng" dirty="0" smtClean="0"/>
          </a:p>
        </p:txBody>
      </p:sp>
      <p:sp>
        <p:nvSpPr>
          <p:cNvPr id="2051" name="Rectangle 3"/>
          <p:cNvSpPr>
            <a:spLocks noGrp="1" noChangeArrowheads="1"/>
          </p:cNvSpPr>
          <p:nvPr>
            <p:ph type="subTitle" idx="1"/>
          </p:nvPr>
        </p:nvSpPr>
        <p:spPr>
          <a:xfrm>
            <a:off x="1371600" y="4572008"/>
            <a:ext cx="6400800" cy="512290"/>
          </a:xfrm>
        </p:spPr>
        <p:txBody>
          <a:bodyPr/>
          <a:lstStyle/>
          <a:p>
            <a:pPr eaLnBrk="1" hangingPunct="1">
              <a:lnSpc>
                <a:spcPct val="80000"/>
              </a:lnSpc>
              <a:defRPr/>
            </a:pPr>
            <a:r>
              <a:rPr lang="el-GR" dirty="0" smtClean="0"/>
              <a:t>Γιώργος </a:t>
            </a:r>
            <a:r>
              <a:rPr lang="el-GR" dirty="0" err="1" smtClean="0"/>
              <a:t>Μαυρομμάτης</a:t>
            </a:r>
            <a:endParaRPr lang="el-GR"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 (1).jpg"/>
          <p:cNvPicPr>
            <a:picLocks noGrp="1" noChangeAspect="1"/>
          </p:cNvPicPr>
          <p:nvPr>
            <p:ph idx="1"/>
          </p:nvPr>
        </p:nvPicPr>
        <p:blipFill>
          <a:blip r:embed="rId2" cstate="print"/>
          <a:stretch>
            <a:fillRect/>
          </a:stretch>
        </p:blipFill>
        <p:spPr>
          <a:xfrm>
            <a:off x="0" y="0"/>
            <a:ext cx="9144000" cy="4286256"/>
          </a:xfrm>
        </p:spPr>
      </p:pic>
      <p:pic>
        <p:nvPicPr>
          <p:cNvPr id="5" name="4 - Εικόνα" descr="images.jpg"/>
          <p:cNvPicPr>
            <a:picLocks noChangeAspect="1"/>
          </p:cNvPicPr>
          <p:nvPr/>
        </p:nvPicPr>
        <p:blipFill>
          <a:blip r:embed="rId3" cstate="print"/>
          <a:stretch>
            <a:fillRect/>
          </a:stretch>
        </p:blipFill>
        <p:spPr>
          <a:xfrm>
            <a:off x="0" y="4143381"/>
            <a:ext cx="9144000" cy="27146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Michel Foucault </a:t>
            </a:r>
            <a:endParaRPr lang="el-GR" dirty="0"/>
          </a:p>
        </p:txBody>
      </p:sp>
      <p:pic>
        <p:nvPicPr>
          <p:cNvPr id="4" name="3 - Θέση περιεχομένου" descr="4634644_orig.jpg"/>
          <p:cNvPicPr>
            <a:picLocks noGrp="1" noChangeAspect="1"/>
          </p:cNvPicPr>
          <p:nvPr>
            <p:ph idx="1"/>
          </p:nvPr>
        </p:nvPicPr>
        <p:blipFill>
          <a:blip r:embed="rId2" cstate="print"/>
          <a:stretch>
            <a:fillRect/>
          </a:stretch>
        </p:blipFill>
        <p:spPr>
          <a:xfrm>
            <a:off x="1533525" y="1673225"/>
            <a:ext cx="6076950" cy="45624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455613" y="981075"/>
            <a:ext cx="8226425" cy="5114925"/>
          </a:xfrm>
        </p:spPr>
        <p:txBody>
          <a:bodyPr/>
          <a:lstStyle/>
          <a:p>
            <a:pPr eaLnBrk="1" hangingPunct="1">
              <a:lnSpc>
                <a:spcPct val="80000"/>
              </a:lnSpc>
              <a:defRPr/>
            </a:pPr>
            <a:r>
              <a:rPr lang="el-GR" sz="1600" b="1" dirty="0" smtClean="0"/>
              <a:t>Από τη σημειολογία στο ‘λόγο’ (</a:t>
            </a:r>
            <a:r>
              <a:rPr lang="en-GB" sz="1600" b="1" dirty="0" smtClean="0"/>
              <a:t>discourse</a:t>
            </a:r>
            <a:r>
              <a:rPr lang="el-GR" sz="1600" b="1" dirty="0" smtClean="0"/>
              <a:t>): </a:t>
            </a:r>
            <a:r>
              <a:rPr lang="en-GB" sz="1600" b="1" dirty="0" smtClean="0"/>
              <a:t>Michel </a:t>
            </a:r>
            <a:r>
              <a:rPr lang="en-GB" sz="1600" b="1" dirty="0" err="1" smtClean="0"/>
              <a:t>Foucaul</a:t>
            </a:r>
            <a:r>
              <a:rPr lang="el-GR" sz="1600" b="1" dirty="0" smtClean="0"/>
              <a:t>t</a:t>
            </a:r>
          </a:p>
          <a:p>
            <a:pPr eaLnBrk="1" hangingPunct="1">
              <a:lnSpc>
                <a:spcPct val="80000"/>
              </a:lnSpc>
              <a:buFont typeface="Wingdings" pitchFamily="2" charset="2"/>
              <a:buNone/>
              <a:defRPr/>
            </a:pPr>
            <a:endParaRPr lang="en-GB" sz="1600" dirty="0" smtClean="0"/>
          </a:p>
          <a:p>
            <a:pPr algn="just" eaLnBrk="1" hangingPunct="1">
              <a:lnSpc>
                <a:spcPct val="80000"/>
              </a:lnSpc>
              <a:buFont typeface="Wingdings" pitchFamily="2" charset="2"/>
              <a:buNone/>
              <a:defRPr/>
            </a:pPr>
            <a:r>
              <a:rPr lang="el-GR" sz="1600" dirty="0" smtClean="0"/>
              <a:t>	</a:t>
            </a:r>
            <a:r>
              <a:rPr lang="en-GB" sz="1600" dirty="0" smtClean="0"/>
              <a:t>O Michel </a:t>
            </a:r>
            <a:r>
              <a:rPr lang="en-GB" sz="1600" dirty="0" err="1" smtClean="0"/>
              <a:t>Foucaul</a:t>
            </a:r>
            <a:r>
              <a:rPr lang="el-GR" sz="1600" dirty="0" smtClean="0"/>
              <a:t>t ασχολήθηκε με την παραγωγή γνώσης στο επίπεδο της κοινωνίας μέσα από το λόγο και τη δημιουργία λόγου (</a:t>
            </a:r>
            <a:r>
              <a:rPr lang="en-GB" sz="1600" dirty="0" smtClean="0"/>
              <a:t>discourse</a:t>
            </a:r>
            <a:r>
              <a:rPr lang="el-GR" sz="1600" dirty="0" smtClean="0"/>
              <a:t>-</a:t>
            </a:r>
            <a:r>
              <a:rPr lang="en-GB" sz="1600" dirty="0" smtClean="0"/>
              <a:t>discursive analysis</a:t>
            </a:r>
            <a:r>
              <a:rPr lang="el-GR" sz="1600" dirty="0" smtClean="0"/>
              <a:t>).</a:t>
            </a:r>
          </a:p>
          <a:p>
            <a:pPr algn="just" eaLnBrk="1" hangingPunct="1">
              <a:lnSpc>
                <a:spcPct val="80000"/>
              </a:lnSpc>
              <a:buFont typeface="Wingdings" pitchFamily="2" charset="2"/>
              <a:buNone/>
              <a:defRPr/>
            </a:pPr>
            <a:r>
              <a:rPr lang="el-GR" sz="1600" dirty="0" smtClean="0"/>
              <a:t>	Η σχέση μεταξύ γνώση, δύναμης και εξουσίας. Πως η γνώση παράγεται σε κάθε εποχή. Το έργο του χαρακτηρίζεται από μία διάθεση ιστοριογραφίας- Η έννοια της αρχαιολογίας. Το κυρίως του μέλημα δεν είναι η παραγωγή νοήματος αλλά η παραγωγή γνώσης που στη συνέχεια με τη σειρά της παράγει δύναμη. Η παραγωγή των σχέσεων εξουσίας. Η επιρροή του στη ‘</a:t>
            </a:r>
            <a:r>
              <a:rPr lang="el-GR" sz="1600" dirty="0" err="1" smtClean="0"/>
              <a:t>νεά</a:t>
            </a:r>
            <a:r>
              <a:rPr lang="el-GR" sz="1600" dirty="0" smtClean="0"/>
              <a:t> πολιτισμική γεωγραφία’.</a:t>
            </a:r>
          </a:p>
          <a:p>
            <a:pPr algn="just" eaLnBrk="1" hangingPunct="1">
              <a:lnSpc>
                <a:spcPct val="80000"/>
              </a:lnSpc>
              <a:buFont typeface="Wingdings" pitchFamily="2" charset="2"/>
              <a:buNone/>
              <a:defRPr/>
            </a:pPr>
            <a:endParaRPr lang="el-GR" sz="1600" dirty="0" smtClean="0"/>
          </a:p>
          <a:p>
            <a:pPr lvl="1" algn="just" eaLnBrk="1" hangingPunct="1">
              <a:lnSpc>
                <a:spcPct val="80000"/>
              </a:lnSpc>
              <a:buFont typeface="Wingdings" pitchFamily="2" charset="2"/>
              <a:buChar char="ü"/>
              <a:defRPr/>
            </a:pPr>
            <a:r>
              <a:rPr lang="el-GR" sz="1600" dirty="0" smtClean="0"/>
              <a:t>Από τη γλώσσα στο λόγο (στο δομημένο λόγο) η αποδόμηση του λόγου ως το κυρίως ζητούμενο (</a:t>
            </a:r>
            <a:r>
              <a:rPr lang="el-GR" sz="1600" dirty="0" err="1" smtClean="0"/>
              <a:t>discourse</a:t>
            </a:r>
            <a:r>
              <a:rPr lang="el-GR" sz="1600" dirty="0" smtClean="0"/>
              <a:t> </a:t>
            </a:r>
            <a:r>
              <a:rPr lang="el-GR" sz="1600" dirty="0" err="1" smtClean="0"/>
              <a:t>analysis</a:t>
            </a:r>
            <a:r>
              <a:rPr lang="el-GR" sz="1600" dirty="0" smtClean="0"/>
              <a:t>).</a:t>
            </a:r>
          </a:p>
          <a:p>
            <a:pPr lvl="1" algn="just" eaLnBrk="1" hangingPunct="1">
              <a:lnSpc>
                <a:spcPct val="80000"/>
              </a:lnSpc>
              <a:buFont typeface="Wingdings" pitchFamily="2" charset="2"/>
              <a:buChar char="ü"/>
              <a:defRPr/>
            </a:pPr>
            <a:r>
              <a:rPr lang="en-GB" sz="1600" dirty="0" smtClean="0"/>
              <a:t>O</a:t>
            </a:r>
            <a:r>
              <a:rPr lang="el-GR" sz="1600" dirty="0" smtClean="0"/>
              <a:t> λόγος ως ένα σύστημα αναπαράστασης.</a:t>
            </a:r>
          </a:p>
          <a:p>
            <a:pPr lvl="1" algn="just" eaLnBrk="1" hangingPunct="1">
              <a:lnSpc>
                <a:spcPct val="80000"/>
              </a:lnSpc>
              <a:buFont typeface="Wingdings" pitchFamily="2" charset="2"/>
              <a:buChar char="ü"/>
              <a:defRPr/>
            </a:pPr>
            <a:r>
              <a:rPr lang="el-GR" sz="1600" dirty="0" smtClean="0"/>
              <a:t>Κάθε εποχή χαρακτηρίζεται από ένα συγκεκριμένο ηγεμονικό λόγο, ο οποίος διαχέεται μέσα από πολλά κείμενα και προτάσεις (</a:t>
            </a:r>
            <a:r>
              <a:rPr lang="el-GR" sz="1600" dirty="0" err="1" smtClean="0"/>
              <a:t>statements</a:t>
            </a:r>
            <a:r>
              <a:rPr lang="el-GR" sz="1600" dirty="0" smtClean="0"/>
              <a:t>). Ταυτόχρονα, υπάρχουν πολλοί λόγοι οι </a:t>
            </a:r>
            <a:r>
              <a:rPr lang="el-GR" sz="1600" dirty="0" smtClean="0"/>
              <a:t>οποίοι </a:t>
            </a:r>
            <a:r>
              <a:rPr lang="el-GR" sz="1600" dirty="0" smtClean="0"/>
              <a:t>ανταγωνίζονται.</a:t>
            </a:r>
          </a:p>
          <a:p>
            <a:pPr lvl="1" algn="just" eaLnBrk="1" hangingPunct="1">
              <a:lnSpc>
                <a:spcPct val="80000"/>
              </a:lnSpc>
              <a:buFont typeface="Wingdings" pitchFamily="2" charset="2"/>
              <a:buChar char="ü"/>
              <a:defRPr/>
            </a:pPr>
            <a:r>
              <a:rPr lang="el-GR" sz="1600" dirty="0" smtClean="0"/>
              <a:t>Ο λόγος αναφέρεται πάντα σε μια συγκεκριμένη ιστορική στιγμή, δεν υπάρχει δομημένος λόγος ο οποίος είναι ανιστόρητος.</a:t>
            </a:r>
          </a:p>
          <a:p>
            <a:pPr lvl="1" algn="just" eaLnBrk="1" hangingPunct="1">
              <a:lnSpc>
                <a:spcPct val="80000"/>
              </a:lnSpc>
              <a:buFont typeface="Wingdings" pitchFamily="2" charset="2"/>
              <a:buChar char="ü"/>
              <a:defRPr/>
            </a:pPr>
            <a:r>
              <a:rPr lang="el-GR" sz="1600" dirty="0" smtClean="0"/>
              <a:t>Δεν υπάρχει ένας λόγος αλλά πολλοί λόγοι μέσα σε ένα πεδίο σε μια συγκεκριμένη εποχή, όπως δεν υπάρχει ένα κέντρο εξουσίας αλλά πολλά κέντρα εξουσίας.</a:t>
            </a:r>
          </a:p>
          <a:p>
            <a:pPr lvl="1" algn="just" eaLnBrk="1" hangingPunct="1">
              <a:lnSpc>
                <a:spcPct val="80000"/>
              </a:lnSpc>
              <a:buFont typeface="Wingdings" pitchFamily="2" charset="2"/>
              <a:buChar char="ü"/>
              <a:defRPr/>
            </a:pPr>
            <a:endParaRPr lang="el-GR" sz="1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a:bodyPr>
          <a:lstStyle/>
          <a:p>
            <a:pPr eaLnBrk="1" hangingPunct="1">
              <a:defRPr/>
            </a:pPr>
            <a:r>
              <a:rPr lang="el-GR" sz="4000" b="1" dirty="0" smtClean="0"/>
              <a:t>Πόλη και Λογοτεχνία</a:t>
            </a:r>
          </a:p>
        </p:txBody>
      </p:sp>
      <p:sp>
        <p:nvSpPr>
          <p:cNvPr id="110595" name="Rectangle 3"/>
          <p:cNvSpPr>
            <a:spLocks noGrp="1" noChangeArrowheads="1"/>
          </p:cNvSpPr>
          <p:nvPr>
            <p:ph idx="1"/>
          </p:nvPr>
        </p:nvSpPr>
        <p:spPr/>
        <p:txBody>
          <a:bodyPr/>
          <a:lstStyle/>
          <a:p>
            <a:pPr algn="just" eaLnBrk="1" hangingPunct="1">
              <a:buFont typeface="Wingdings" pitchFamily="2" charset="2"/>
              <a:buNone/>
              <a:defRPr/>
            </a:pPr>
            <a:r>
              <a:rPr lang="el-GR" dirty="0" smtClean="0"/>
              <a:t>	</a:t>
            </a:r>
          </a:p>
          <a:p>
            <a:pPr algn="just" eaLnBrk="1" hangingPunct="1">
              <a:buFont typeface="Wingdings" pitchFamily="2" charset="2"/>
              <a:buNone/>
              <a:defRPr/>
            </a:pPr>
            <a:r>
              <a:rPr lang="el-GR" dirty="0" smtClean="0"/>
              <a:t>	</a:t>
            </a:r>
            <a:r>
              <a:rPr lang="el-GR" sz="2800" dirty="0" smtClean="0"/>
              <a:t>Όπως είπαμε, η πόλη περιγράφεται από διάφορους λόγους, νοήματα και αφηγήσεις. Στη συνέχεια, θα προσπαθήσουμε να εξετάσουμε διάφορα λογοτεχνικά τοπία πόλεων και να ανιχνεύσουμε διαφορετικές μυθολογίες, αφηγήσεις και λόγους.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title"/>
          </p:nvPr>
        </p:nvSpPr>
        <p:spPr/>
        <p:txBody>
          <a:bodyPr/>
          <a:lstStyle/>
          <a:p>
            <a:pPr eaLnBrk="1" hangingPunct="1">
              <a:defRPr/>
            </a:pPr>
            <a:r>
              <a:rPr lang="el-GR" sz="2600" b="1" smtClean="0"/>
              <a:t>Η Αθήνα δαγκώνει</a:t>
            </a:r>
            <a:br>
              <a:rPr lang="el-GR" sz="2600" b="1" smtClean="0"/>
            </a:br>
            <a:r>
              <a:rPr lang="el-GR" sz="2600" b="1" i="1" smtClean="0"/>
              <a:t>Ειρήνη Χειρδάρη</a:t>
            </a:r>
          </a:p>
        </p:txBody>
      </p:sp>
      <p:sp>
        <p:nvSpPr>
          <p:cNvPr id="117765" name="Rectangle 5"/>
          <p:cNvSpPr>
            <a:spLocks noGrp="1" noChangeArrowheads="1"/>
          </p:cNvSpPr>
          <p:nvPr>
            <p:ph type="body" sz="half" idx="1"/>
          </p:nvPr>
        </p:nvSpPr>
        <p:spPr/>
        <p:txBody>
          <a:bodyPr/>
          <a:lstStyle/>
          <a:p>
            <a:pPr eaLnBrk="1" hangingPunct="1">
              <a:lnSpc>
                <a:spcPct val="80000"/>
              </a:lnSpc>
              <a:buFont typeface="Wingdings" pitchFamily="2" charset="2"/>
              <a:buNone/>
              <a:defRPr/>
            </a:pPr>
            <a:r>
              <a:rPr lang="el-GR" sz="900" smtClean="0"/>
              <a:t>	</a:t>
            </a:r>
            <a:r>
              <a:rPr lang="el-GR" sz="1600" smtClean="0"/>
              <a:t>Το συμβολικό κέντρο της πόλης (η ευρύτερη περιοχή της Ομόνοιας). Συγκεκριμένος χρόνος, η δεκαετία του 1990. Μια πόλη που αλλάζει. Μια δημοσιογράφος παίζει μεταξύ των ορίων του ρεπορτάζ και της λογοτεχνίας.</a:t>
            </a:r>
          </a:p>
          <a:p>
            <a:pPr eaLnBrk="1" hangingPunct="1">
              <a:lnSpc>
                <a:spcPct val="80000"/>
              </a:lnSpc>
              <a:buFont typeface="Wingdings" pitchFamily="2" charset="2"/>
              <a:buNone/>
              <a:defRPr/>
            </a:pPr>
            <a:r>
              <a:rPr lang="el-GR" sz="1600" smtClean="0"/>
              <a:t>	Ένας χάρτης της παραβατικότητας/ εγκληματικότητας της πόλης. Μια πολυπολιτισμική γεωγραφία μια γεωγραφία του περιθωρίου αλλά και της ανθρωπιάς. Ντόπιοι και αλλοδαποί ζουν μαζί σε ένα χώρο με την παραβατικότητα ως κοινό παρονομαστή των ζωών τους. </a:t>
            </a:r>
          </a:p>
          <a:p>
            <a:pPr eaLnBrk="1" hangingPunct="1">
              <a:lnSpc>
                <a:spcPct val="80000"/>
              </a:lnSpc>
              <a:buFont typeface="Wingdings" pitchFamily="2" charset="2"/>
              <a:buNone/>
              <a:defRPr/>
            </a:pPr>
            <a:r>
              <a:rPr lang="el-GR" sz="1600" smtClean="0"/>
              <a:t>	Η ηρωίδα νοικιάζει ένα σπίτι στο κέντρο της πόλης, στο Κεραμικό, από επιλογή. ‘Τουλάχιστον δε βαριέσαι’. Η εξερεύνηση της πόλης έχει μακρά ιστορία. </a:t>
            </a:r>
          </a:p>
        </p:txBody>
      </p:sp>
      <p:pic>
        <p:nvPicPr>
          <p:cNvPr id="16388" name="Picture 7" descr="Scan0003"/>
          <p:cNvPicPr>
            <a:picLocks noGrp="1" noChangeAspect="1" noChangeArrowheads="1"/>
          </p:cNvPicPr>
          <p:nvPr>
            <p:ph sz="half" idx="2"/>
          </p:nvPr>
        </p:nvPicPr>
        <p:blipFill>
          <a:blip r:embed="rId2" cstate="print"/>
          <a:stretch>
            <a:fillRect/>
          </a:stretch>
        </p:blipFill>
        <p:spPr>
          <a:xfrm>
            <a:off x="5052868" y="1598613"/>
            <a:ext cx="3221326" cy="4497387"/>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fontScale="90000"/>
          </a:bodyPr>
          <a:lstStyle/>
          <a:p>
            <a:pPr eaLnBrk="1" hangingPunct="1">
              <a:defRPr/>
            </a:pPr>
            <a:r>
              <a:rPr lang="el-GR" sz="2600" b="1" smtClean="0"/>
              <a:t>Ο δρόμος για την Ομόνοια: Συλλογή διηγημάτων.</a:t>
            </a:r>
            <a:br>
              <a:rPr lang="el-GR" sz="2600" b="1" smtClean="0"/>
            </a:br>
            <a:r>
              <a:rPr lang="el-GR" sz="2600" b="1" smtClean="0"/>
              <a:t>‘βρω εγκώ για σένα θέση’ </a:t>
            </a:r>
            <a:br>
              <a:rPr lang="el-GR" sz="2600" b="1" smtClean="0"/>
            </a:br>
            <a:r>
              <a:rPr lang="el-GR" sz="2600" b="1" i="1" smtClean="0"/>
              <a:t>Ηλίας Κουτσούκος</a:t>
            </a:r>
          </a:p>
        </p:txBody>
      </p:sp>
      <p:sp>
        <p:nvSpPr>
          <p:cNvPr id="121859" name="Rectangle 3"/>
          <p:cNvSpPr>
            <a:spLocks noGrp="1" noChangeArrowheads="1"/>
          </p:cNvSpPr>
          <p:nvPr>
            <p:ph type="body" sz="half" idx="1"/>
          </p:nvPr>
        </p:nvSpPr>
        <p:spPr>
          <a:xfrm>
            <a:off x="468313" y="1773238"/>
            <a:ext cx="4037012" cy="4497387"/>
          </a:xfrm>
        </p:spPr>
        <p:txBody>
          <a:bodyPr/>
          <a:lstStyle/>
          <a:p>
            <a:pPr algn="just" eaLnBrk="1" hangingPunct="1">
              <a:lnSpc>
                <a:spcPct val="80000"/>
              </a:lnSpc>
              <a:buFont typeface="Wingdings" pitchFamily="2" charset="2"/>
              <a:buNone/>
              <a:defRPr/>
            </a:pPr>
            <a:r>
              <a:rPr lang="el-GR" sz="2000" smtClean="0"/>
              <a:t>	Το κέντρο της πόλης ως χώρος εγκατάστασης των ξένων. Η Αθήνα ως πολύ-πολιτισμική πόλη. Η πολύ-πολιτισμική Αθήνα μέσα από δύο χαρακτήρες: το ντόπιο και τον ξένο. Η συμπεριφορά του Έλληνα σε αντιδιαστολή με αυτή του ξένου. </a:t>
            </a:r>
          </a:p>
          <a:p>
            <a:pPr algn="just" eaLnBrk="1" hangingPunct="1">
              <a:lnSpc>
                <a:spcPct val="80000"/>
              </a:lnSpc>
              <a:buFont typeface="Wingdings" pitchFamily="2" charset="2"/>
              <a:buNone/>
              <a:defRPr/>
            </a:pPr>
            <a:r>
              <a:rPr lang="el-GR" sz="2000" smtClean="0"/>
              <a:t>	Η έννοια της κοινότητας (ως η δημιουργία του εμείς). Ο αλλοδαπός την προσφέρει απλόχερα, ο Έλληνας την αρνείται. Η ‘διαπραγμάτευση της διαφοράς’ (Sennett) στο κέντρο της πόλης.</a:t>
            </a:r>
          </a:p>
        </p:txBody>
      </p:sp>
      <p:pic>
        <p:nvPicPr>
          <p:cNvPr id="17412" name="Picture 5" descr="Scan0007"/>
          <p:cNvPicPr>
            <a:picLocks noGrp="1" noChangeAspect="1" noChangeArrowheads="1"/>
          </p:cNvPicPr>
          <p:nvPr>
            <p:ph sz="half" idx="2"/>
          </p:nvPr>
        </p:nvPicPr>
        <p:blipFill>
          <a:blip r:embed="rId2" cstate="print"/>
          <a:stretch>
            <a:fillRect/>
          </a:stretch>
        </p:blipFill>
        <p:spPr>
          <a:xfrm>
            <a:off x="5052940" y="1685997"/>
            <a:ext cx="3221182" cy="4322618"/>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3" name="Rectangle 7"/>
          <p:cNvSpPr>
            <a:spLocks noGrp="1" noChangeArrowheads="1"/>
          </p:cNvSpPr>
          <p:nvPr>
            <p:ph type="title"/>
          </p:nvPr>
        </p:nvSpPr>
        <p:spPr/>
        <p:txBody>
          <a:bodyPr/>
          <a:lstStyle/>
          <a:p>
            <a:pPr eaLnBrk="1" hangingPunct="1">
              <a:defRPr/>
            </a:pPr>
            <a:r>
              <a:rPr lang="en-GB" sz="2600" b="1" smtClean="0"/>
              <a:t>Cosmopolis</a:t>
            </a:r>
            <a:r>
              <a:rPr lang="el-GR" sz="2600" b="1" smtClean="0"/>
              <a:t/>
            </a:r>
            <a:br>
              <a:rPr lang="el-GR" sz="2600" b="1" smtClean="0"/>
            </a:br>
            <a:r>
              <a:rPr lang="en-GB" sz="2600" b="1" i="1" smtClean="0"/>
              <a:t>De</a:t>
            </a:r>
            <a:r>
              <a:rPr lang="el-GR" sz="2600" b="1" i="1" smtClean="0"/>
              <a:t> </a:t>
            </a:r>
            <a:r>
              <a:rPr lang="en-GB" sz="2600" b="1" i="1" smtClean="0"/>
              <a:t>Lillo</a:t>
            </a:r>
            <a:endParaRPr lang="el-GR" sz="2600" b="1" i="1" smtClean="0"/>
          </a:p>
        </p:txBody>
      </p:sp>
      <p:sp>
        <p:nvSpPr>
          <p:cNvPr id="111624" name="Rectangle 8"/>
          <p:cNvSpPr>
            <a:spLocks noGrp="1" noChangeArrowheads="1"/>
          </p:cNvSpPr>
          <p:nvPr>
            <p:ph type="body" sz="half" idx="1"/>
          </p:nvPr>
        </p:nvSpPr>
        <p:spPr>
          <a:xfrm>
            <a:off x="455613" y="1598613"/>
            <a:ext cx="4037012" cy="4783137"/>
          </a:xfrm>
        </p:spPr>
        <p:txBody>
          <a:bodyPr/>
          <a:lstStyle/>
          <a:p>
            <a:pPr eaLnBrk="1" hangingPunct="1">
              <a:lnSpc>
                <a:spcPct val="80000"/>
              </a:lnSpc>
              <a:buFont typeface="Wingdings" pitchFamily="2" charset="2"/>
              <a:buNone/>
              <a:defRPr/>
            </a:pPr>
            <a:r>
              <a:rPr lang="el-GR" sz="1400" smtClean="0"/>
              <a:t>	</a:t>
            </a:r>
            <a:r>
              <a:rPr lang="el-GR" sz="1600" smtClean="0"/>
              <a:t>Ο κόσμος μέσα σε μια πόλη, όλος ο κόσμος μέσα στο νησί του Μανχάταν ή καλύτερα το Μανχάταν σαν μια μικρογραφία του κόσμου. Ο ήρωας σαν ένας μοντέρνος </a:t>
            </a:r>
            <a:r>
              <a:rPr lang="en-GB" sz="1600" smtClean="0"/>
              <a:t>flanuer</a:t>
            </a:r>
            <a:r>
              <a:rPr lang="el-GR" sz="1600" smtClean="0"/>
              <a:t> αντί να βρίσκεται μέσα στο πλήθος περιφέρεται μέσα στην πόλη μέσα σε μια τεράστια λιμουζίνα. Από το δημόσιο στον ιδιωτικό χώρο των μεταμοντέρνων μεγαλουπόλεων. Η πόλη ως μια συλλογή διαφορετικών κόσμων, η πόλη ως μωσαϊκό. Μια οικονομική γεωγραφία της εποχής των επενδυτικών κεφαλαίων, των χρηματοοικονομικών παιχνιδιών και των συναλλαγματικών ισοτιμιών. Πως η πόλη κυριαρχείται από την παγκόσμια οικονομία, παγκόσμιες πόλεις, δίκτυα πόλεων και παγκοσμιοποίηση. Τίποτα δεν βρίσκεται εκτός συστήματος ακόμα και οι διαδηλωτές ενάντια στην παγκοσμιοποίηση. </a:t>
            </a:r>
          </a:p>
        </p:txBody>
      </p:sp>
      <p:pic>
        <p:nvPicPr>
          <p:cNvPr id="21508" name="Picture 5" descr="Scan0001"/>
          <p:cNvPicPr>
            <a:picLocks noGrp="1" noChangeAspect="1" noChangeArrowheads="1"/>
          </p:cNvPicPr>
          <p:nvPr>
            <p:ph sz="half" idx="2"/>
          </p:nvPr>
        </p:nvPicPr>
        <p:blipFill>
          <a:blip r:embed="rId2" cstate="print"/>
          <a:stretch>
            <a:fillRect/>
          </a:stretch>
        </p:blipFill>
        <p:spPr>
          <a:xfrm>
            <a:off x="5052940" y="1598714"/>
            <a:ext cx="3221182" cy="449718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type="title"/>
          </p:nvPr>
        </p:nvSpPr>
        <p:spPr/>
        <p:txBody>
          <a:bodyPr/>
          <a:lstStyle/>
          <a:p>
            <a:pPr eaLnBrk="1" hangingPunct="1">
              <a:defRPr/>
            </a:pPr>
            <a:r>
              <a:rPr lang="en-GB" sz="2600" b="1" smtClean="0"/>
              <a:t>The Satanic verses</a:t>
            </a:r>
            <a:r>
              <a:rPr lang="el-GR" sz="2600" b="1" smtClean="0"/>
              <a:t/>
            </a:r>
            <a:br>
              <a:rPr lang="el-GR" sz="2600" b="1" smtClean="0"/>
            </a:br>
            <a:r>
              <a:rPr lang="en-GB" sz="2600" b="1" i="1" smtClean="0"/>
              <a:t>Salman Rusdie</a:t>
            </a:r>
            <a:r>
              <a:rPr lang="el-GR" sz="4000" smtClean="0"/>
              <a:t> </a:t>
            </a:r>
          </a:p>
        </p:txBody>
      </p:sp>
      <p:sp>
        <p:nvSpPr>
          <p:cNvPr id="133125" name="Rectangle 5"/>
          <p:cNvSpPr>
            <a:spLocks noGrp="1" noChangeArrowheads="1"/>
          </p:cNvSpPr>
          <p:nvPr>
            <p:ph type="body" sz="half" idx="1"/>
          </p:nvPr>
        </p:nvSpPr>
        <p:spPr>
          <a:xfrm>
            <a:off x="455613" y="1598613"/>
            <a:ext cx="4037012" cy="4710112"/>
          </a:xfrm>
        </p:spPr>
        <p:txBody>
          <a:bodyPr/>
          <a:lstStyle/>
          <a:p>
            <a:pPr eaLnBrk="1" hangingPunct="1">
              <a:lnSpc>
                <a:spcPct val="80000"/>
              </a:lnSpc>
              <a:buFont typeface="Wingdings" pitchFamily="2" charset="2"/>
              <a:buNone/>
              <a:defRPr/>
            </a:pPr>
            <a:r>
              <a:rPr lang="el-GR" sz="1200" dirty="0" smtClean="0"/>
              <a:t>	</a:t>
            </a:r>
            <a:r>
              <a:rPr lang="el-GR" sz="1400" dirty="0" smtClean="0"/>
              <a:t>Το μυθιστόρημα ξεκινάει με ένα αεροπλάνο στο οποίο έχει εκδηλωθεί αεροπειρατεία και τους δυο ήρωες να πέφτουν στο </a:t>
            </a:r>
            <a:r>
              <a:rPr lang="el-GR" sz="1400" dirty="0" err="1" smtClean="0"/>
              <a:t>κένο</a:t>
            </a:r>
            <a:r>
              <a:rPr lang="el-GR" sz="1400" dirty="0" smtClean="0"/>
              <a:t> (</a:t>
            </a:r>
            <a:r>
              <a:rPr lang="en-GB" sz="1400" dirty="0" err="1" smtClean="0"/>
              <a:t>Gibreel</a:t>
            </a:r>
            <a:r>
              <a:rPr lang="en-GB" sz="1400" dirty="0" smtClean="0"/>
              <a:t> </a:t>
            </a:r>
            <a:r>
              <a:rPr lang="en-GB" sz="1400" dirty="0" err="1" smtClean="0"/>
              <a:t>Farishta</a:t>
            </a:r>
            <a:r>
              <a:rPr lang="el-GR" sz="1400" dirty="0" smtClean="0"/>
              <a:t> &amp; </a:t>
            </a:r>
            <a:r>
              <a:rPr lang="en-GB" sz="1400" dirty="0" smtClean="0"/>
              <a:t>Saladin </a:t>
            </a:r>
            <a:r>
              <a:rPr lang="en-GB" sz="1400" dirty="0" err="1" smtClean="0"/>
              <a:t>Chamcha</a:t>
            </a:r>
            <a:r>
              <a:rPr lang="el-GR" sz="1400" dirty="0" smtClean="0"/>
              <a:t>). Οι δύο αυτοί ήρωες ξαναγεννιούνται με τη πτώσης τους. Ο ένας γίνεται ο αρχάγγελος Γαβριήλ και ο άλλος γίνεται ο Σατανάς με κέρατα και ουρά. Ο δυϊσμός των αναπαραστάσεων σε σχέση με τον άλλον (καλός, κακός). Οι ήρωες ακολουθούν διαφορετικές πορείες με τον </a:t>
            </a:r>
            <a:r>
              <a:rPr lang="el-GR" sz="1400" dirty="0" err="1" smtClean="0"/>
              <a:t>Chamcha</a:t>
            </a:r>
            <a:r>
              <a:rPr lang="el-GR" sz="1400" dirty="0" smtClean="0"/>
              <a:t> να βρίσκει καταφύγιο στο </a:t>
            </a:r>
            <a:r>
              <a:rPr lang="el-GR" sz="1400" dirty="0" err="1" smtClean="0"/>
              <a:t>Birck</a:t>
            </a:r>
            <a:r>
              <a:rPr lang="el-GR" sz="1400" dirty="0" smtClean="0"/>
              <a:t> </a:t>
            </a:r>
            <a:r>
              <a:rPr lang="el-GR" sz="1400" dirty="0" err="1" smtClean="0"/>
              <a:t>Hall</a:t>
            </a:r>
            <a:r>
              <a:rPr lang="el-GR" sz="1400" dirty="0" smtClean="0"/>
              <a:t> (</a:t>
            </a:r>
            <a:r>
              <a:rPr lang="el-GR" sz="1400" dirty="0" err="1" smtClean="0"/>
              <a:t>Birck</a:t>
            </a:r>
            <a:r>
              <a:rPr lang="el-GR" sz="1400" dirty="0" smtClean="0"/>
              <a:t> </a:t>
            </a:r>
            <a:r>
              <a:rPr lang="el-GR" sz="1400" dirty="0" err="1" smtClean="0"/>
              <a:t>Lane</a:t>
            </a:r>
            <a:r>
              <a:rPr lang="el-GR" sz="1400" dirty="0" smtClean="0"/>
              <a:t>). Το μυθιστόρημα εξελίσσεται σε διάφορες χώρες ή πόλεις αλλά η βασική του ιδέα είναι το ‘πως το καινούριο έρχεται στον κόσμο’ σε σχέση με τη μετανάστευση.  Η μεταμόρφωση του ανθρώπου μέσα από την μετανάστευση αλλά πως και η εικόνα του άλλου διαστρεβλώνεται μέσα από στερεοτυπικές διαδικασίες. Ο άνθρωπος έχει την δυνατότητα να αλλάζει και είναι αποτέλεσμα διαφορετικών εμπειριών. </a:t>
            </a:r>
          </a:p>
          <a:p>
            <a:pPr eaLnBrk="1" hangingPunct="1">
              <a:lnSpc>
                <a:spcPct val="80000"/>
              </a:lnSpc>
              <a:defRPr/>
            </a:pPr>
            <a:r>
              <a:rPr lang="el-GR" sz="1400" dirty="0" smtClean="0"/>
              <a:t>Μια πολύ-πολιτισμική γεωγραφία της Μετά Θάτσερ εποχής. </a:t>
            </a:r>
          </a:p>
        </p:txBody>
      </p:sp>
      <p:pic>
        <p:nvPicPr>
          <p:cNvPr id="23556" name="Picture 7" descr="Scan0004"/>
          <p:cNvPicPr>
            <a:picLocks noGrp="1" noChangeAspect="1" noChangeArrowheads="1"/>
          </p:cNvPicPr>
          <p:nvPr>
            <p:ph sz="half" idx="2"/>
          </p:nvPr>
        </p:nvPicPr>
        <p:blipFill>
          <a:blip r:embed="rId2" cstate="print"/>
          <a:stretch>
            <a:fillRect/>
          </a:stretch>
        </p:blipFill>
        <p:spPr>
          <a:xfrm>
            <a:off x="5052868" y="1598613"/>
            <a:ext cx="3221326" cy="4497387"/>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 (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Grp="1" noChangeArrowheads="1"/>
          </p:cNvSpPr>
          <p:nvPr>
            <p:ph type="title"/>
          </p:nvPr>
        </p:nvSpPr>
        <p:spPr/>
        <p:txBody>
          <a:bodyPr/>
          <a:lstStyle/>
          <a:p>
            <a:pPr eaLnBrk="1" hangingPunct="1">
              <a:defRPr/>
            </a:pPr>
            <a:r>
              <a:rPr lang="en-GB" sz="2600" b="1" smtClean="0"/>
              <a:t>Brick Lane</a:t>
            </a:r>
            <a:r>
              <a:rPr lang="el-GR" sz="2600" b="1" smtClean="0"/>
              <a:t/>
            </a:r>
            <a:br>
              <a:rPr lang="el-GR" sz="2600" b="1" smtClean="0"/>
            </a:br>
            <a:r>
              <a:rPr lang="en-GB" sz="2600" b="1" i="1" smtClean="0"/>
              <a:t>Monica Ali</a:t>
            </a:r>
            <a:endParaRPr lang="el-GR" sz="2600" b="1" i="1" smtClean="0"/>
          </a:p>
        </p:txBody>
      </p:sp>
      <p:sp>
        <p:nvSpPr>
          <p:cNvPr id="131077" name="Rectangle 5"/>
          <p:cNvSpPr>
            <a:spLocks noGrp="1" noChangeArrowheads="1"/>
          </p:cNvSpPr>
          <p:nvPr>
            <p:ph type="body" sz="half" idx="1"/>
          </p:nvPr>
        </p:nvSpPr>
        <p:spPr>
          <a:xfrm>
            <a:off x="455613" y="1598613"/>
            <a:ext cx="4037012" cy="4783137"/>
          </a:xfrm>
        </p:spPr>
        <p:txBody>
          <a:bodyPr/>
          <a:lstStyle/>
          <a:p>
            <a:pPr eaLnBrk="1" hangingPunct="1">
              <a:lnSpc>
                <a:spcPct val="80000"/>
              </a:lnSpc>
              <a:buFont typeface="Wingdings" pitchFamily="2" charset="2"/>
              <a:buNone/>
              <a:defRPr/>
            </a:pPr>
            <a:r>
              <a:rPr lang="el-GR" sz="1400" smtClean="0"/>
              <a:t>	</a:t>
            </a:r>
            <a:r>
              <a:rPr lang="el-GR" sz="1600" smtClean="0"/>
              <a:t>Μια πολύ-πολιτισμική γεωγραφία του Λονδίνου. Το Λονδίνο ως μια πόλη της διαφοράς. Πολύ-πολιτισμικότητα  και πόλη, μια γεωγραφία της εθνοτικής διαφοροποίησης. Μια αναπαράσταση της ζωής του μετανάστη, της ταυτότητας του και της ανέλιξης του. Το όνειρο του γυρισμού. Ο μετανάστης αφήνει τη πατρίδα του για να μαζέψει λεφτά και να ζήσει εκτός πατρίδας με σκοπό να ξανά-επιστρέψει σε αυτή. Ο άνθρωπος δεν αλλάζει αλλάζει απλώς χώρα, στο νέο του τόπο δημιουργεί κοινότητες σαν και αυτές που άφησε πίσω. Ο μετανάστης φτιάχνει ένα νέο πολιτισμικό τοπίο στη νέα του πατρίδα που ουσιαστικό είναι το ίδιο με αυτό το οποίο άφησε πίσω. Μια νέα γεωγραφία που αναπαριστά την παλαιά του γεωγραφία. Η πρωταγωνίστρια θα βγει από αυτό το τοπίο και θα συναντήσει τα εμπόδια που κάτι τέτοιο συνεπάγεται.</a:t>
            </a:r>
          </a:p>
        </p:txBody>
      </p:sp>
      <p:pic>
        <p:nvPicPr>
          <p:cNvPr id="22532" name="Picture 7" descr="Scan0005"/>
          <p:cNvPicPr>
            <a:picLocks noGrp="1" noChangeAspect="1" noChangeArrowheads="1"/>
          </p:cNvPicPr>
          <p:nvPr>
            <p:ph sz="half" idx="2"/>
          </p:nvPr>
        </p:nvPicPr>
        <p:blipFill>
          <a:blip r:embed="rId2" cstate="print"/>
          <a:stretch>
            <a:fillRect/>
          </a:stretch>
        </p:blipFill>
        <p:spPr>
          <a:xfrm>
            <a:off x="5052868" y="1598613"/>
            <a:ext cx="3221326" cy="4497387"/>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pPr eaLnBrk="1" hangingPunct="1">
              <a:defRPr/>
            </a:pPr>
            <a:r>
              <a:rPr lang="el-GR" sz="3200" b="1" dirty="0" smtClean="0"/>
              <a:t>Θεωρί</a:t>
            </a:r>
            <a:r>
              <a:rPr lang="el-GR" sz="3200" dirty="0" smtClean="0"/>
              <a:t>ες</a:t>
            </a:r>
            <a:r>
              <a:rPr lang="el-GR" sz="3200" b="1" dirty="0" smtClean="0"/>
              <a:t> Αναπαράστασης</a:t>
            </a:r>
            <a:r>
              <a:rPr lang="en-GB" sz="3200" b="1" dirty="0" smtClean="0"/>
              <a:t/>
            </a:r>
            <a:br>
              <a:rPr lang="en-GB" sz="3200" b="1" dirty="0" smtClean="0"/>
            </a:br>
            <a:endParaRPr lang="el-GR" sz="1800" b="1" i="1" dirty="0" smtClean="0"/>
          </a:p>
        </p:txBody>
      </p:sp>
      <p:sp>
        <p:nvSpPr>
          <p:cNvPr id="7171" name="Rectangle 3"/>
          <p:cNvSpPr>
            <a:spLocks noGrp="1" noChangeArrowheads="1"/>
          </p:cNvSpPr>
          <p:nvPr>
            <p:ph idx="1"/>
          </p:nvPr>
        </p:nvSpPr>
        <p:spPr>
          <a:xfrm>
            <a:off x="468313" y="1989138"/>
            <a:ext cx="8226425" cy="4497387"/>
          </a:xfrm>
        </p:spPr>
        <p:txBody>
          <a:bodyPr/>
          <a:lstStyle/>
          <a:p>
            <a:pPr algn="just" eaLnBrk="1" hangingPunct="1">
              <a:lnSpc>
                <a:spcPct val="90000"/>
              </a:lnSpc>
            </a:pPr>
            <a:r>
              <a:rPr lang="el-GR" baseline="2000" dirty="0" smtClean="0">
                <a:effectLst/>
              </a:rPr>
              <a:t>Θα προσπαθήσουμε να απαντήσουμε στο ερώτημα τι είναι η αναπαράσταση και το πως λειτουργεί. Πως λειτουργούν οι μηχανισμοί αναπαράστασης. Η θέση μας είναι ότι τα αστικά λογοτεχνικά τοπία είναι συγκεκριμένες αναπαραστάσεις πόλεων (μεταξύ και άλλων μορφών-τεχνικών αναπαράστασης όπως η φωτογραφία, το σινεμά, το θέατρο κτλ.). </a:t>
            </a:r>
          </a:p>
          <a:p>
            <a:pPr algn="just" eaLnBrk="1" hangingPunct="1">
              <a:lnSpc>
                <a:spcPct val="90000"/>
              </a:lnSpc>
            </a:pPr>
            <a:r>
              <a:rPr lang="el-GR" baseline="2000" dirty="0" smtClean="0">
                <a:effectLst/>
              </a:rPr>
              <a:t>Για να εξηγήσουμε τη θέση μας θα αναφερθούμε σε θεωρίες που ξεκίνησαν ως ιδέες από τη γλωσσολογία και στη συνέχεια εφαρμόσθηκαν στο επίπεδο της κοινωνίας: η θεωρία της κοινωνικής κατασκευής (</a:t>
            </a:r>
            <a:r>
              <a:rPr lang="el-GR" baseline="2000" dirty="0" err="1" smtClean="0">
                <a:effectLst/>
              </a:rPr>
              <a:t>social</a:t>
            </a:r>
            <a:r>
              <a:rPr lang="el-GR" baseline="2000" dirty="0" smtClean="0">
                <a:effectLst/>
              </a:rPr>
              <a:t> </a:t>
            </a:r>
            <a:r>
              <a:rPr lang="el-GR" baseline="2000" dirty="0" err="1" smtClean="0">
                <a:effectLst/>
              </a:rPr>
              <a:t>constructionism</a:t>
            </a:r>
            <a:r>
              <a:rPr lang="el-GR" baseline="2000" dirty="0" smtClean="0">
                <a:effectLst/>
              </a:rPr>
              <a:t>), η θεωρία των σημείων (</a:t>
            </a:r>
            <a:r>
              <a:rPr lang="el-GR" baseline="2000" dirty="0" err="1" smtClean="0">
                <a:effectLst/>
              </a:rPr>
              <a:t>semiotics</a:t>
            </a:r>
            <a:r>
              <a:rPr lang="el-GR" baseline="2000" dirty="0" smtClean="0">
                <a:effectLst/>
              </a:rPr>
              <a:t>) και του λόγου (</a:t>
            </a:r>
            <a:r>
              <a:rPr lang="el-GR" baseline="2000" dirty="0" err="1" smtClean="0">
                <a:effectLst/>
              </a:rPr>
              <a:t>discourse</a:t>
            </a:r>
            <a:r>
              <a:rPr lang="el-GR" baseline="2000" dirty="0" smtClean="0">
                <a:effectLst/>
              </a:rPr>
              <a:t>)). </a:t>
            </a:r>
          </a:p>
          <a:p>
            <a:pPr algn="just" eaLnBrk="1" hangingPunct="1">
              <a:lnSpc>
                <a:spcPct val="90000"/>
              </a:lnSpc>
            </a:pPr>
            <a:r>
              <a:rPr lang="el-GR" baseline="2000" dirty="0" smtClean="0">
                <a:effectLst/>
              </a:rPr>
              <a:t>Η θέση μας είναι ότι η πόλη (και γενικότερα ο χώρος) αποτελούν σημεία που το νόημα τους κατασκευάζεται, συλλαμβάνεται αλλά και αλλάζει.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είο λήψης.jpg"/>
          <p:cNvPicPr>
            <a:picLocks noGrp="1" noChangeAspect="1"/>
          </p:cNvPicPr>
          <p:nvPr>
            <p:ph idx="1"/>
          </p:nvPr>
        </p:nvPicPr>
        <p:blipFill>
          <a:blip r:embed="rId2" cstate="print"/>
          <a:stretch>
            <a:fillRect/>
          </a:stretch>
        </p:blipFill>
        <p:spPr>
          <a:xfrm>
            <a:off x="0" y="0"/>
            <a:ext cx="4643438" cy="6858000"/>
          </a:xfrm>
        </p:spPr>
      </p:pic>
      <p:pic>
        <p:nvPicPr>
          <p:cNvPr id="7" name="6 - Εικόνα" descr="αρχείο λήψης.png"/>
          <p:cNvPicPr>
            <a:picLocks noChangeAspect="1"/>
          </p:cNvPicPr>
          <p:nvPr/>
        </p:nvPicPr>
        <p:blipFill>
          <a:blip r:embed="rId3" cstate="print"/>
          <a:stretch>
            <a:fillRect/>
          </a:stretch>
        </p:blipFill>
        <p:spPr>
          <a:xfrm>
            <a:off x="4572000" y="0"/>
            <a:ext cx="457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p:txBody>
          <a:bodyPr/>
          <a:lstStyle/>
          <a:p>
            <a:pPr algn="just" eaLnBrk="1" hangingPunct="1"/>
            <a:r>
              <a:rPr lang="el-GR" sz="3600" baseline="2000" dirty="0" smtClean="0">
                <a:effectLst/>
              </a:rPr>
              <a:t>Ετυμολογικά: Ανά-παριστώ: κάτι το οποίο υπάρχει και υφίσταται το </a:t>
            </a:r>
            <a:r>
              <a:rPr lang="el-GR" sz="3600" baseline="2000" dirty="0" err="1" smtClean="0">
                <a:effectLst/>
              </a:rPr>
              <a:t>νοηματοδοτώ</a:t>
            </a:r>
            <a:r>
              <a:rPr lang="el-GR" sz="3600" baseline="2000" dirty="0" smtClean="0">
                <a:effectLst/>
              </a:rPr>
              <a:t>. Τα πράγματα (έμψυχα και άψυχα) δεν έχουν νόημα. </a:t>
            </a:r>
          </a:p>
          <a:p>
            <a:pPr algn="just" eaLnBrk="1" hangingPunct="1"/>
            <a:r>
              <a:rPr lang="el-GR" sz="3600" baseline="2000" dirty="0" smtClean="0">
                <a:effectLst/>
              </a:rPr>
              <a:t>Αντίθετα, εμείς τους δίνουμε νόημα μέσα από τεχνικές και πρακτικές αναπαράστασης, μέσα από τον τρόπο με τον οποίο κατασκευάζουμε τις αφηγήσεις μας σε σχέση με αυτά.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Εικόνα" descr="αρχείο λήψης (1).jpg"/>
          <p:cNvPicPr>
            <a:picLocks noChangeAspect="1"/>
          </p:cNvPicPr>
          <p:nvPr/>
        </p:nvPicPr>
        <p:blipFill>
          <a:blip r:embed="rId2" cstate="print"/>
          <a:stretch>
            <a:fillRect/>
          </a:stretch>
        </p:blipFill>
        <p:spPr>
          <a:xfrm>
            <a:off x="0" y="0"/>
            <a:ext cx="4071934" cy="6858000"/>
          </a:xfrm>
          <a:prstGeom prst="rect">
            <a:avLst/>
          </a:prstGeom>
        </p:spPr>
      </p:pic>
      <p:pic>
        <p:nvPicPr>
          <p:cNvPr id="5" name="4 - Εικόνα" descr="αρχείο λήψης (2).jpg"/>
          <p:cNvPicPr>
            <a:picLocks noChangeAspect="1"/>
          </p:cNvPicPr>
          <p:nvPr/>
        </p:nvPicPr>
        <p:blipFill>
          <a:blip r:embed="rId3" cstate="print"/>
          <a:stretch>
            <a:fillRect/>
          </a:stretch>
        </p:blipFill>
        <p:spPr>
          <a:xfrm>
            <a:off x="4071934" y="0"/>
            <a:ext cx="5072066"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idx="1"/>
          </p:nvPr>
        </p:nvSpPr>
        <p:spPr>
          <a:xfrm>
            <a:off x="455613" y="476250"/>
            <a:ext cx="8226425" cy="5905500"/>
          </a:xfrm>
        </p:spPr>
        <p:txBody>
          <a:bodyPr>
            <a:normAutofit lnSpcReduction="10000"/>
          </a:bodyPr>
          <a:lstStyle/>
          <a:p>
            <a:pPr algn="just" eaLnBrk="1" hangingPunct="1">
              <a:lnSpc>
                <a:spcPct val="80000"/>
              </a:lnSpc>
              <a:defRPr/>
            </a:pPr>
            <a:r>
              <a:rPr lang="el-GR" sz="1800" b="1" dirty="0" smtClean="0"/>
              <a:t>Νόημα, γλώσσα, αναπαράσταση</a:t>
            </a:r>
            <a:r>
              <a:rPr lang="el-GR" sz="1800" dirty="0" smtClean="0"/>
              <a:t>: Με τον όρο γλώσσα δεν εννοούμε μόνο το γραπτό και προφορικό λόγο. Αντίθετα, στη θεωρία της αναπαράστασης υπάρχουν πολλές γλώσσες:  η γλώσσα των εικόνων, η γλώσσα του σώματος, η γλώσσα της μουσικής, η γλώσσα της μόδας, η γλώσσα της τηλεόρασης κτλ. Όλες αυτές οι γλώσσες χρησιμοποιούν στοιχεία (για παράδειγμα η γλώσσα της μόδας χρησιμοποιεί ρούχα και αξεσουάρ, η γλώσσα της φωτογραφίας χρησιμοποιεί εικόνες τυπωμένες σε χαρτί, η γλώσσα του σώματος χρησιμοποιεί τη στάση του σώματος και χειρονομίες, η γλώσσα της μουσικής χρησιμοποιεί νότες κτλ.) προκειμένου να </a:t>
            </a:r>
            <a:r>
              <a:rPr lang="el-GR" sz="1800" dirty="0" err="1" smtClean="0"/>
              <a:t>νοηματοδοτήσουν</a:t>
            </a:r>
            <a:r>
              <a:rPr lang="el-GR" sz="1800" dirty="0" smtClean="0"/>
              <a:t>, να κατασκευάσουν νόημα. Οι γλώσσες αυτές λειτουργούν ως σύμβολα, λειτουργούν μέσα από την αναπαράσταση. Οπότε τα πράγματα γύρω μας, το περιβάλλον μας και η κουλτούρα στην οποία ανήκουμε δεν έχουν νόημα από μόνα τους. </a:t>
            </a:r>
          </a:p>
          <a:p>
            <a:pPr algn="just" eaLnBrk="1" hangingPunct="1">
              <a:lnSpc>
                <a:spcPct val="80000"/>
              </a:lnSpc>
              <a:defRPr/>
            </a:pPr>
            <a:r>
              <a:rPr lang="el-GR" sz="1800" dirty="0" smtClean="0"/>
              <a:t>Δεν υπάρχει νόημα το οποίο απλά το βρίσκουμε, αντίθετα το νόημα είναι κατασκευασμένο. </a:t>
            </a:r>
            <a:r>
              <a:rPr lang="en-GB" sz="1800" dirty="0" smtClean="0"/>
              <a:t>A</a:t>
            </a:r>
            <a:r>
              <a:rPr lang="el-GR" sz="1800" dirty="0" err="1" smtClean="0"/>
              <a:t>υτή</a:t>
            </a:r>
            <a:r>
              <a:rPr lang="el-GR" sz="1800" dirty="0" smtClean="0"/>
              <a:t> είναι η προσέγγιση της θεωρίας της κοινωνικής κατασκευής (</a:t>
            </a:r>
            <a:r>
              <a:rPr lang="el-GR" sz="1800" dirty="0" err="1" smtClean="0"/>
              <a:t>social</a:t>
            </a:r>
            <a:r>
              <a:rPr lang="el-GR" sz="1800" dirty="0" smtClean="0"/>
              <a:t> </a:t>
            </a:r>
            <a:r>
              <a:rPr lang="el-GR" sz="1800" dirty="0" err="1" smtClean="0"/>
              <a:t>constructionism</a:t>
            </a:r>
            <a:r>
              <a:rPr lang="el-GR" sz="1800" dirty="0" smtClean="0"/>
              <a:t>), η οποία επηρέασε και τη γεωγραφία. Επομένως, για να γυρίσουμε και στο θέμα της διάλεξης μας, η πόλη δεν έχει νόημα από μόνη της. Αντίθετα, το νόημα της κατασκευάζεται. Η πόλη κατασκευάζεται όπως ο χώρος κατασκευάζεται. Αλλά η πόλη επίσης ανακατασκευάζεται μέσα από τη λογοτεχνία, αναπαρίσταται. μέσα από τεχνικές αναπαράστασης. Και φυσικά δεν υπάρχει ένα νόημα αλλά πολλά που και αυτά με τη σειρά τους αλλάζουν. </a:t>
            </a:r>
          </a:p>
          <a:p>
            <a:pPr algn="just" eaLnBrk="1" hangingPunct="1">
              <a:lnSpc>
                <a:spcPct val="80000"/>
              </a:lnSpc>
              <a:defRPr/>
            </a:pPr>
            <a:r>
              <a:rPr lang="el-GR" sz="1800" dirty="0" smtClean="0"/>
              <a:t>Ο πόλεμος των αναπαραστάσεων. Επίσης το νόημα δεν κατασκευάζεται μόνο στο επίπεδο του πομπού αλλά επίσης και στο επίπεδο του δέκτη. Κλασσικό παράδειγμα ότι πολλά έργα σύγχρονης τέχνης δεν έχουν ένα νόημα αλλά πολλά ανάλογα με τους αποδέκτες τους. Το νόημα είναι διαλογικό. Ο θάνατος του ‘</a:t>
            </a:r>
            <a:r>
              <a:rPr lang="el-GR" sz="1800" dirty="0" err="1" smtClean="0"/>
              <a:t>συγγραφέα΄</a:t>
            </a:r>
            <a:r>
              <a:rPr lang="el-GR" sz="1800" dirty="0" smtClean="0"/>
              <a:t> </a:t>
            </a:r>
            <a:r>
              <a:rPr lang="en-GB" sz="1800" dirty="0" smtClean="0"/>
              <a:t>R</a:t>
            </a:r>
            <a:r>
              <a:rPr lang="el-GR" sz="1800" dirty="0" err="1" smtClean="0"/>
              <a:t>oland</a:t>
            </a:r>
            <a:r>
              <a:rPr lang="el-GR" sz="1800" dirty="0" smtClean="0"/>
              <a:t> </a:t>
            </a:r>
            <a:r>
              <a:rPr lang="el-GR" sz="1800" dirty="0" err="1" smtClean="0"/>
              <a:t>Barthes</a:t>
            </a:r>
            <a:r>
              <a:rPr lang="el-GR" sz="1800" dirty="0" smtClean="0"/>
              <a:t> (μετάβαση από το Στρουκτουραλισμό στον Μετά-Στρουκτουραλισμό).</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455613" y="836613"/>
            <a:ext cx="8226425" cy="5616575"/>
          </a:xfrm>
        </p:spPr>
        <p:txBody>
          <a:bodyPr/>
          <a:lstStyle/>
          <a:p>
            <a:pPr eaLnBrk="1" hangingPunct="1">
              <a:lnSpc>
                <a:spcPct val="80000"/>
              </a:lnSpc>
              <a:defRPr/>
            </a:pPr>
            <a:r>
              <a:rPr lang="el-GR" sz="1800" b="1" smtClean="0"/>
              <a:t>Το παράδειγμα της γλωσσολογίας- Saussere</a:t>
            </a:r>
          </a:p>
          <a:p>
            <a:pPr eaLnBrk="1" hangingPunct="1">
              <a:lnSpc>
                <a:spcPct val="80000"/>
              </a:lnSpc>
              <a:buFont typeface="Wingdings" pitchFamily="2" charset="2"/>
              <a:buNone/>
              <a:defRPr/>
            </a:pPr>
            <a:endParaRPr lang="el-GR" sz="1800" smtClean="0"/>
          </a:p>
          <a:p>
            <a:pPr lvl="1" algn="just" eaLnBrk="1" hangingPunct="1">
              <a:lnSpc>
                <a:spcPct val="80000"/>
              </a:lnSpc>
              <a:buFont typeface="Wingdings" pitchFamily="2" charset="2"/>
              <a:buNone/>
              <a:defRPr/>
            </a:pPr>
            <a:r>
              <a:rPr lang="el-GR" sz="1600" smtClean="0"/>
              <a:t>	Η θεωρία της κοινωνικής κατασκευής οφείλει πολλά στη δουλειά του Ελβετού γλωσσολόγου Saussure, ο οποίος θεωρείται και ως ο ‘πατέρας της σύγχρονης γλωσσολογίας’. Ο Saussure υποστήριξε ότι η γλώσσα (προφορικός και γραπτός λόγος) είναι ένα σύστημα σημείων. Το κάθε </a:t>
            </a:r>
            <a:r>
              <a:rPr lang="el-GR" sz="1600" u="sng" smtClean="0"/>
              <a:t>σημείο</a:t>
            </a:r>
            <a:r>
              <a:rPr lang="el-GR" sz="1600" smtClean="0"/>
              <a:t> μπορεί να αναλυθεί στο </a:t>
            </a:r>
            <a:r>
              <a:rPr lang="el-GR" sz="1600" u="sng" smtClean="0"/>
              <a:t>σημαίνων </a:t>
            </a:r>
            <a:r>
              <a:rPr lang="el-GR" sz="1600" smtClean="0"/>
              <a:t> και στο </a:t>
            </a:r>
            <a:r>
              <a:rPr lang="el-GR" sz="1600" u="sng" smtClean="0"/>
              <a:t>σημαινόμενο</a:t>
            </a:r>
            <a:r>
              <a:rPr lang="el-GR" sz="1600" smtClean="0"/>
              <a:t>. Παράδειγμα το γλωσσικό σημείο δέντρο: το σημαίνων είναι η υλική μορφή του σημείου, η φόρμα του σημείου, τα γράμματα δ-ε-ν-τ-ρ-ο. Το σημαινόμενο είναι η ιδέα του δέντρου που έχουμε όλοι στο μυαλό μας. </a:t>
            </a:r>
          </a:p>
          <a:p>
            <a:pPr lvl="1" algn="just" eaLnBrk="1" hangingPunct="1">
              <a:lnSpc>
                <a:spcPct val="80000"/>
              </a:lnSpc>
              <a:buFont typeface="Wingdings" pitchFamily="2" charset="2"/>
              <a:buNone/>
              <a:defRPr/>
            </a:pPr>
            <a:r>
              <a:rPr lang="el-GR" sz="1600" smtClean="0"/>
              <a:t>	Ο Saussure επίσης υποστήριξε ότι είναι η διαφορά μεταξύ των υλικών στοιχείων, η οποία σηματοδοτεί (δ-ε-ν-τ-ρ-ο). Ταυτόχρονα, η σχέση μεταξύ σημαίνων και σημαινόμενου δεν παραμένει αναλλοίωτη αλλά αλλάζει με την πάροδο του χρόνου. Πόσες λέξεις έχουν αλλάξει σημασία με τη πάροδο του χρόνου. Βρείτε μου κάποιες.</a:t>
            </a:r>
          </a:p>
          <a:p>
            <a:pPr lvl="1" algn="just" eaLnBrk="1" hangingPunct="1">
              <a:lnSpc>
                <a:spcPct val="80000"/>
              </a:lnSpc>
              <a:buFont typeface="Wingdings" pitchFamily="2" charset="2"/>
              <a:buNone/>
              <a:defRPr/>
            </a:pPr>
            <a:r>
              <a:rPr lang="el-GR" sz="1600" smtClean="0"/>
              <a:t>	Σύμφωνα με τον Saussure, η γλώσσα χωρίζεται σε δύο μέρη. </a:t>
            </a:r>
          </a:p>
          <a:p>
            <a:pPr lvl="1" algn="just" eaLnBrk="1" hangingPunct="1">
              <a:lnSpc>
                <a:spcPct val="80000"/>
              </a:lnSpc>
              <a:buFont typeface="Wingdings" pitchFamily="2" charset="2"/>
              <a:buChar char="ü"/>
              <a:defRPr/>
            </a:pPr>
            <a:r>
              <a:rPr lang="el-GR" sz="1600" smtClean="0"/>
              <a:t>Τη δομή της γλώσσας, γραμματική και συντακτικό (langue) </a:t>
            </a:r>
          </a:p>
          <a:p>
            <a:pPr lvl="1" algn="just" eaLnBrk="1" hangingPunct="1">
              <a:lnSpc>
                <a:spcPct val="80000"/>
              </a:lnSpc>
              <a:buFont typeface="Wingdings" pitchFamily="2" charset="2"/>
              <a:buChar char="ü"/>
              <a:defRPr/>
            </a:pPr>
            <a:r>
              <a:rPr lang="el-GR" sz="1600" smtClean="0"/>
              <a:t>Τη χρήση της γλώσσας (γραπτής και προφορικής) από τον καθένα μας (parole) </a:t>
            </a:r>
          </a:p>
          <a:p>
            <a:pPr lvl="1" algn="just" eaLnBrk="1" hangingPunct="1">
              <a:lnSpc>
                <a:spcPct val="80000"/>
              </a:lnSpc>
              <a:buFont typeface="Wingdings" pitchFamily="2" charset="2"/>
              <a:buNone/>
              <a:defRPr/>
            </a:pPr>
            <a:r>
              <a:rPr lang="el-GR" sz="1600" smtClean="0"/>
              <a:t>	Μέσα από την ανάλυση της δομής της γλώσσας γεννήθηκε ο Στρουκτουραλισμός (δομισμός). Ο λόγος για τον οποίο η γλώσσα σηματοδοτεί είναι επειδή ότι όλοι μας μοιραζόμαστε τους ίδιους κώδικες. Επομένως η γλώσσα είναι ένα κοινωνικό φαινόμενο, μια κατασκευή. Ο καθένας μας μπορεί να τη χρησιμοποιεί με τον τρόπο του/ της  χρησιμοποιώντας όμως τους κανόνες (μια δομή). Η γλώσσα δεν βγαίνει από μέσα μας, δεν υπάρχει από μόνη της αλλά είναι μια κατασκευή.</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Roland Barthes </a:t>
            </a:r>
            <a:endParaRPr lang="el-GR" dirty="0"/>
          </a:p>
        </p:txBody>
      </p:sp>
      <p:pic>
        <p:nvPicPr>
          <p:cNvPr id="4" name="3 - Θέση περιεχομένου" descr="αρχείο λήψης (3).jpg"/>
          <p:cNvPicPr>
            <a:picLocks noGrp="1" noChangeAspect="1"/>
          </p:cNvPicPr>
          <p:nvPr>
            <p:ph idx="1"/>
          </p:nvPr>
        </p:nvPicPr>
        <p:blipFill>
          <a:blip r:embed="rId2" cstate="print"/>
          <a:stretch>
            <a:fillRect/>
          </a:stretch>
        </p:blipFill>
        <p:spPr>
          <a:xfrm>
            <a:off x="0" y="1214422"/>
            <a:ext cx="9144000" cy="564357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468313" y="836613"/>
            <a:ext cx="8226425" cy="5472112"/>
          </a:xfrm>
        </p:spPr>
        <p:txBody>
          <a:bodyPr/>
          <a:lstStyle/>
          <a:p>
            <a:pPr eaLnBrk="1" hangingPunct="1">
              <a:lnSpc>
                <a:spcPct val="80000"/>
              </a:lnSpc>
              <a:defRPr/>
            </a:pPr>
            <a:r>
              <a:rPr lang="el-GR" sz="1600" b="1" dirty="0" smtClean="0"/>
              <a:t>Από τη γλωσσολογία στην κοινωνία: </a:t>
            </a:r>
            <a:r>
              <a:rPr lang="en-GB" sz="1600" b="1" dirty="0" smtClean="0"/>
              <a:t>Roland Barthes</a:t>
            </a:r>
            <a:r>
              <a:rPr lang="en-GB" sz="1600" dirty="0" smtClean="0"/>
              <a:t> </a:t>
            </a:r>
            <a:endParaRPr lang="el-GR" sz="1600" dirty="0" smtClean="0"/>
          </a:p>
          <a:p>
            <a:pPr eaLnBrk="1" hangingPunct="1">
              <a:lnSpc>
                <a:spcPct val="80000"/>
              </a:lnSpc>
              <a:buFont typeface="Wingdings" pitchFamily="2" charset="2"/>
              <a:buNone/>
              <a:defRPr/>
            </a:pPr>
            <a:endParaRPr lang="en-GB" sz="1600" dirty="0" smtClean="0"/>
          </a:p>
          <a:p>
            <a:pPr algn="just" eaLnBrk="1" hangingPunct="1">
              <a:lnSpc>
                <a:spcPct val="80000"/>
              </a:lnSpc>
              <a:buFont typeface="Wingdings" pitchFamily="2" charset="2"/>
              <a:buNone/>
              <a:defRPr/>
            </a:pPr>
            <a:r>
              <a:rPr lang="el-GR" sz="1600" dirty="0" smtClean="0"/>
              <a:t>	</a:t>
            </a:r>
            <a:r>
              <a:rPr lang="en-GB" sz="1600" dirty="0" smtClean="0"/>
              <a:t>O </a:t>
            </a:r>
            <a:r>
              <a:rPr lang="en-GB" sz="1600" dirty="0" err="1" smtClean="0"/>
              <a:t>Saussere</a:t>
            </a:r>
            <a:r>
              <a:rPr lang="en-GB" sz="1600" dirty="0" smtClean="0"/>
              <a:t> </a:t>
            </a:r>
            <a:r>
              <a:rPr lang="el-GR" sz="1600" dirty="0" smtClean="0"/>
              <a:t>έχει προτείνει ‘τη δημιουργία μιας επιστήμης που μελετά τη ζωή των σημείων μέσα στην κοινωνία’ Σημειολογία από το ‘</a:t>
            </a:r>
            <a:r>
              <a:rPr lang="el-GR" sz="1600" dirty="0" err="1" smtClean="0"/>
              <a:t>σημεί</a:t>
            </a:r>
            <a:r>
              <a:rPr lang="en-GB" sz="1600" dirty="0" smtClean="0"/>
              <a:t>o</a:t>
            </a:r>
            <a:r>
              <a:rPr lang="el-GR" sz="1600" dirty="0" smtClean="0"/>
              <a:t>’ (</a:t>
            </a:r>
            <a:r>
              <a:rPr lang="el-GR" sz="1600" dirty="0" err="1" smtClean="0"/>
              <a:t>semiology</a:t>
            </a:r>
            <a:r>
              <a:rPr lang="el-GR" sz="1600" dirty="0" smtClean="0"/>
              <a:t>). </a:t>
            </a:r>
            <a:r>
              <a:rPr lang="en-GB" sz="1600" dirty="0" smtClean="0"/>
              <a:t>H</a:t>
            </a:r>
            <a:r>
              <a:rPr lang="el-GR" sz="1600" dirty="0" smtClean="0"/>
              <a:t> παραδοχή της νέας επιστήμης είναι ότι μέσα στη κοινωνία, όλες οι ‘γλώσσες’ χρησιμοποιούν σημεία προκείμενου να </a:t>
            </a:r>
            <a:r>
              <a:rPr lang="el-GR" sz="1600" dirty="0" err="1" smtClean="0"/>
              <a:t>νοηματοδοτήσουν</a:t>
            </a:r>
            <a:r>
              <a:rPr lang="el-GR" sz="1600" dirty="0" smtClean="0"/>
              <a:t>. Η κοινωνία λειτουργεί σαν το σύστημα της γλώσσας (γραπτός και προφορικός λόγος).   </a:t>
            </a:r>
          </a:p>
          <a:p>
            <a:pPr algn="just" eaLnBrk="1" hangingPunct="1">
              <a:lnSpc>
                <a:spcPct val="80000"/>
              </a:lnSpc>
              <a:buFont typeface="Wingdings" pitchFamily="2" charset="2"/>
              <a:buNone/>
              <a:defRPr/>
            </a:pPr>
            <a:r>
              <a:rPr lang="el-GR" sz="1600" dirty="0" smtClean="0"/>
              <a:t>	Η</a:t>
            </a:r>
            <a:r>
              <a:rPr lang="en-GB" sz="1600" dirty="0" smtClean="0"/>
              <a:t> </a:t>
            </a:r>
            <a:r>
              <a:rPr lang="el-GR" sz="1600" dirty="0" smtClean="0"/>
              <a:t>επιστήμη</a:t>
            </a:r>
            <a:r>
              <a:rPr lang="en-GB" sz="1600" dirty="0" smtClean="0"/>
              <a:t> </a:t>
            </a:r>
            <a:r>
              <a:rPr lang="el-GR" sz="1600" dirty="0" smtClean="0"/>
              <a:t>της</a:t>
            </a:r>
            <a:r>
              <a:rPr lang="en-GB" sz="1600" dirty="0" smtClean="0"/>
              <a:t> </a:t>
            </a:r>
            <a:r>
              <a:rPr lang="el-GR" sz="1600" dirty="0" smtClean="0"/>
              <a:t>σημειολογίας</a:t>
            </a:r>
            <a:r>
              <a:rPr lang="en-GB" sz="1600" dirty="0" smtClean="0"/>
              <a:t>- Roland Barthes (1972) Mythologies- A collection of essays. </a:t>
            </a:r>
            <a:r>
              <a:rPr lang="el-GR" sz="1600" dirty="0" smtClean="0"/>
              <a:t>Η κοινωνία ως γλώσσα περιέχει σημεία τα οποία ζητούν αποκωδικοποίηση. Ασχολήθηκε κυρίως με την ανάλυση εικόνων και πιο συγκεκριμένα με τον κόσμο της διαφήμισης, της μόδας, της εμπορικής κουλτούρας κτλ. και πως αυτοί δημιουργούν νοήματα μέσα στην κοινωνία. Η αποκωδικοποίηση των νοημάτων είναι η δουλειά του Μυθολόγου (</a:t>
            </a:r>
            <a:r>
              <a:rPr lang="el-GR" sz="1600" dirty="0" err="1" smtClean="0"/>
              <a:t>Mythologist</a:t>
            </a:r>
            <a:r>
              <a:rPr lang="el-GR" sz="1600" dirty="0" smtClean="0"/>
              <a:t>). Ο </a:t>
            </a:r>
            <a:r>
              <a:rPr lang="el-GR" sz="1600" dirty="0" err="1" smtClean="0"/>
              <a:t>Barthes</a:t>
            </a:r>
            <a:r>
              <a:rPr lang="el-GR" sz="1600" dirty="0" smtClean="0"/>
              <a:t> διέκρινε μεταξύ δύο επιπέδων ανάλυσης: το επίπεδο της δήλωσης (</a:t>
            </a:r>
            <a:r>
              <a:rPr lang="en-GB" sz="1600" dirty="0" smtClean="0"/>
              <a:t>denotation</a:t>
            </a:r>
            <a:r>
              <a:rPr lang="el-GR" sz="1600" dirty="0" smtClean="0"/>
              <a:t>) και το επίπεδο της υποδήλωσης (</a:t>
            </a:r>
            <a:r>
              <a:rPr lang="el-GR" sz="1600" dirty="0" err="1" smtClean="0"/>
              <a:t>connotation</a:t>
            </a:r>
            <a:r>
              <a:rPr lang="el-GR" sz="1600" dirty="0" smtClean="0"/>
              <a:t>). Στο πρώτο επίπεδο, το σημείο χωρίζεται σε σημαίνων και σημαινόμενο, στο δεύτερο επίπεδο λειτουργεί ο μύθος και το σημαινόμενο αντικαθίσταται από μια μυθολογία.</a:t>
            </a:r>
          </a:p>
          <a:p>
            <a:pPr algn="just" eaLnBrk="1" hangingPunct="1">
              <a:lnSpc>
                <a:spcPct val="80000"/>
              </a:lnSpc>
              <a:buFont typeface="Wingdings" pitchFamily="2" charset="2"/>
              <a:buNone/>
              <a:defRPr/>
            </a:pPr>
            <a:r>
              <a:rPr lang="el-GR" sz="1600" dirty="0" smtClean="0"/>
              <a:t>	</a:t>
            </a:r>
          </a:p>
          <a:p>
            <a:pPr algn="just" eaLnBrk="1" hangingPunct="1">
              <a:lnSpc>
                <a:spcPct val="80000"/>
              </a:lnSpc>
              <a:buFont typeface="Wingdings" pitchFamily="2" charset="2"/>
              <a:buNone/>
              <a:defRPr/>
            </a:pPr>
            <a:r>
              <a:rPr lang="el-GR" sz="1600" dirty="0" smtClean="0"/>
              <a:t>	Αργότερα, ο </a:t>
            </a:r>
            <a:r>
              <a:rPr lang="el-GR" sz="1600" dirty="0" err="1" smtClean="0"/>
              <a:t>Barthes</a:t>
            </a:r>
            <a:r>
              <a:rPr lang="el-GR" sz="1600" dirty="0" smtClean="0"/>
              <a:t> διακήρυξε το ‘θάνατο του συγγραφέα’ (</a:t>
            </a:r>
            <a:r>
              <a:rPr lang="el-GR" sz="1600" dirty="0" err="1" smtClean="0"/>
              <a:t>The</a:t>
            </a:r>
            <a:r>
              <a:rPr lang="el-GR" sz="1600" dirty="0" smtClean="0"/>
              <a:t> </a:t>
            </a:r>
            <a:r>
              <a:rPr lang="el-GR" sz="1600" dirty="0" err="1" smtClean="0"/>
              <a:t>death</a:t>
            </a:r>
            <a:r>
              <a:rPr lang="el-GR" sz="1600" dirty="0" smtClean="0"/>
              <a:t> </a:t>
            </a:r>
            <a:r>
              <a:rPr lang="el-GR" sz="1600" dirty="0" err="1" smtClean="0"/>
              <a:t>of</a:t>
            </a:r>
            <a:r>
              <a:rPr lang="el-GR" sz="1600" dirty="0" smtClean="0"/>
              <a:t> </a:t>
            </a:r>
            <a:r>
              <a:rPr lang="el-GR" sz="1600" dirty="0" err="1" smtClean="0"/>
              <a:t>the</a:t>
            </a:r>
            <a:r>
              <a:rPr lang="el-GR" sz="1600" dirty="0" smtClean="0"/>
              <a:t> </a:t>
            </a:r>
            <a:r>
              <a:rPr lang="el-GR" sz="1600" dirty="0" err="1" smtClean="0"/>
              <a:t>author</a:t>
            </a:r>
            <a:r>
              <a:rPr lang="el-GR" sz="1600" dirty="0" smtClean="0"/>
              <a:t>) και τη δημιουργία του νοήματος στο επίπεδο της ανάγνωσης (η γέννηση των αναγνωστών και το άνοιγμα των κειμένων). Πολλές αναλύσεις στο κείμενο. Η σημειολογία πέρασε στην </a:t>
            </a:r>
            <a:r>
              <a:rPr lang="el-GR" sz="1600" dirty="0" err="1" smtClean="0"/>
              <a:t>μετα</a:t>
            </a:r>
            <a:r>
              <a:rPr lang="el-GR" sz="1600" dirty="0" smtClean="0"/>
              <a:t>-δομική της φάση ως αποτέλεσμα της αποδόμησης (</a:t>
            </a:r>
            <a:r>
              <a:rPr lang="el-GR" sz="1600" dirty="0" err="1" smtClean="0"/>
              <a:t>Derrida</a:t>
            </a:r>
            <a:r>
              <a:rPr lang="el-GR" sz="1600" dirty="0" smtClean="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172</TotalTime>
  <Words>559</Words>
  <Application>Microsoft Office PowerPoint</Application>
  <PresentationFormat>On-screen Show (4:3)</PresentationFormat>
  <Paragraphs>54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Αποκορύφωμα</vt:lpstr>
      <vt:lpstr> Λογοτεχνικεσ αναπαραστασεισ διαεθνικων (και μη) πολεων:</vt:lpstr>
      <vt:lpstr>Θεωρίες Αναπαράστασης </vt:lpstr>
      <vt:lpstr>Slide 3</vt:lpstr>
      <vt:lpstr>Slide 4</vt:lpstr>
      <vt:lpstr>Slide 5</vt:lpstr>
      <vt:lpstr>Slide 6</vt:lpstr>
      <vt:lpstr>Slide 7</vt:lpstr>
      <vt:lpstr>Roland Barthes </vt:lpstr>
      <vt:lpstr>Slide 9</vt:lpstr>
      <vt:lpstr>Slide 10</vt:lpstr>
      <vt:lpstr>Michel Foucault </vt:lpstr>
      <vt:lpstr>Slide 12</vt:lpstr>
      <vt:lpstr>Πόλη και Λογοτεχνία</vt:lpstr>
      <vt:lpstr>Η Αθήνα δαγκώνει Ειρήνη Χειρδάρη</vt:lpstr>
      <vt:lpstr>Ο δρόμος για την Ομόνοια: Συλλογή διηγημάτων. ‘βρω εγκώ για σένα θέση’  Ηλίας Κουτσούκος</vt:lpstr>
      <vt:lpstr>Cosmopolis De Lillo</vt:lpstr>
      <vt:lpstr>The Satanic verses Salman Rusdie </vt:lpstr>
      <vt:lpstr>Slide 18</vt:lpstr>
      <vt:lpstr>Brick Lane Monica Ali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Πόλη &amp; Λογοτεχνικά Τοπία</dc:title>
  <dc:creator>IMEPO</dc:creator>
  <cp:lastModifiedBy>george</cp:lastModifiedBy>
  <cp:revision>47</cp:revision>
  <dcterms:created xsi:type="dcterms:W3CDTF">2008-04-01T11:09:31Z</dcterms:created>
  <dcterms:modified xsi:type="dcterms:W3CDTF">2024-04-02T08:45:24Z</dcterms:modified>
</cp:coreProperties>
</file>