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14" y="-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1E0624A-F8A5-4868-A239-FF4428B97BC6}" type="datetimeFigureOut">
              <a:rPr lang="el-GR" smtClean="0"/>
              <a:t>2/12/2014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23BB621-4E2B-4F1D-9DDA-3A127A2A36BD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4161914"/>
            <a:ext cx="7416824" cy="2664296"/>
          </a:xfrm>
        </p:spPr>
        <p:txBody>
          <a:bodyPr>
            <a:normAutofit fontScale="92500" lnSpcReduction="10000"/>
          </a:bodyPr>
          <a:lstStyle/>
          <a:p>
            <a:endParaRPr lang="el-GR" dirty="0" smtClean="0"/>
          </a:p>
          <a:p>
            <a:pPr algn="ctr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Γιώργος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Μπάλιας</a:t>
            </a:r>
          </a:p>
          <a:p>
            <a:pPr algn="ctr"/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Επίκουρος Καθηγητής, Τμήμα Γεωγραφίας, Χαροκόπειο Πανεπιστήμιο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1900" dirty="0" smtClean="0">
                <a:latin typeface="Times New Roman" pitchFamily="18" charset="0"/>
                <a:cs typeface="Times New Roman" pitchFamily="18" charset="0"/>
              </a:rPr>
              <a:t>Αθήνα </a:t>
            </a:r>
            <a:r>
              <a:rPr lang="el-GR" sz="1900" dirty="0">
                <a:latin typeface="Times New Roman" pitchFamily="18" charset="0"/>
                <a:cs typeface="Times New Roman" pitchFamily="18" charset="0"/>
              </a:rPr>
              <a:t>15 Νοεμβρίου 2014</a:t>
            </a:r>
          </a:p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229600" cy="2808312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l-GR" sz="3600" dirty="0" smtClean="0">
                <a:effectLst/>
                <a:latin typeface="Georgia" pitchFamily="18" charset="0"/>
              </a:rPr>
              <a:t>Γενετικά Τροποποιημ</a:t>
            </a:r>
            <a:r>
              <a:rPr lang="el-GR" sz="3600" dirty="0">
                <a:effectLst/>
                <a:latin typeface="Georgia" pitchFamily="18" charset="0"/>
              </a:rPr>
              <a:t>έ</a:t>
            </a:r>
            <a:r>
              <a:rPr lang="el-GR" sz="3600" dirty="0" smtClean="0">
                <a:effectLst/>
                <a:latin typeface="Georgia" pitchFamily="18" charset="0"/>
              </a:rPr>
              <a:t>νοι Οργανισμοί</a:t>
            </a:r>
            <a:r>
              <a:rPr lang="el-GR" sz="3600" dirty="0">
                <a:effectLst/>
                <a:latin typeface="Georgia" pitchFamily="18" charset="0"/>
              </a:rPr>
              <a:t/>
            </a:r>
            <a:br>
              <a:rPr lang="el-GR" sz="3600" dirty="0">
                <a:effectLst/>
                <a:latin typeface="Georgia" pitchFamily="18" charset="0"/>
              </a:rPr>
            </a:br>
            <a:r>
              <a:rPr lang="el-GR" sz="3600" dirty="0" smtClean="0">
                <a:effectLst/>
                <a:latin typeface="Georgia" pitchFamily="18" charset="0"/>
              </a:rPr>
              <a:t/>
            </a:r>
            <a:br>
              <a:rPr lang="el-GR" sz="3600" dirty="0" smtClean="0">
                <a:effectLst/>
                <a:latin typeface="Georgia" pitchFamily="18" charset="0"/>
              </a:rPr>
            </a:br>
            <a:r>
              <a:rPr lang="en-US" sz="2700" dirty="0" smtClean="0">
                <a:effectLst/>
                <a:latin typeface="Georgia" pitchFamily="18" charset="0"/>
              </a:rPr>
              <a:t>E</a:t>
            </a:r>
            <a:r>
              <a:rPr lang="el-GR" sz="2700" dirty="0" smtClean="0">
                <a:effectLst/>
                <a:latin typeface="Georgia" pitchFamily="18" charset="0"/>
              </a:rPr>
              <a:t>να πολ</a:t>
            </a:r>
            <a:r>
              <a:rPr lang="el-GR" sz="2700" dirty="0">
                <a:effectLst/>
                <a:latin typeface="Georgia" pitchFamily="18" charset="0"/>
              </a:rPr>
              <a:t>ύ</a:t>
            </a:r>
            <a:r>
              <a:rPr lang="el-GR" sz="2700" dirty="0" smtClean="0">
                <a:effectLst/>
                <a:latin typeface="Georgia" pitchFamily="18" charset="0"/>
              </a:rPr>
              <a:t>πλοκο επιστημονικ</a:t>
            </a:r>
            <a:r>
              <a:rPr lang="el-GR" sz="2700" dirty="0">
                <a:effectLst/>
                <a:latin typeface="Georgia" pitchFamily="18" charset="0"/>
              </a:rPr>
              <a:t>ό</a:t>
            </a:r>
            <a:r>
              <a:rPr lang="el-GR" sz="2700" dirty="0" smtClean="0">
                <a:effectLst/>
                <a:latin typeface="Georgia" pitchFamily="18" charset="0"/>
              </a:rPr>
              <a:t>, νομικ</a:t>
            </a:r>
            <a:r>
              <a:rPr lang="el-GR" sz="2700" dirty="0">
                <a:effectLst/>
                <a:latin typeface="Georgia" pitchFamily="18" charset="0"/>
              </a:rPr>
              <a:t>ό</a:t>
            </a:r>
            <a:r>
              <a:rPr lang="el-GR" sz="2700" dirty="0" smtClean="0">
                <a:effectLst/>
                <a:latin typeface="Georgia" pitchFamily="18" charset="0"/>
              </a:rPr>
              <a:t> </a:t>
            </a:r>
            <a:r>
              <a:rPr lang="el-GR" sz="2700" dirty="0">
                <a:effectLst/>
                <a:latin typeface="Georgia" pitchFamily="18" charset="0"/>
              </a:rPr>
              <a:t>και </a:t>
            </a:r>
            <a:r>
              <a:rPr lang="el-GR" sz="2700" dirty="0" smtClean="0">
                <a:effectLst/>
                <a:latin typeface="Georgia" pitchFamily="18" charset="0"/>
              </a:rPr>
              <a:t>κοινωνικ</a:t>
            </a:r>
            <a:r>
              <a:rPr lang="el-GR" sz="2700" dirty="0">
                <a:effectLst/>
                <a:latin typeface="Georgia" pitchFamily="18" charset="0"/>
              </a:rPr>
              <a:t>ό</a:t>
            </a:r>
            <a:r>
              <a:rPr lang="el-GR" sz="2700" dirty="0" smtClean="0">
                <a:effectLst/>
                <a:latin typeface="Georgia" pitchFamily="18" charset="0"/>
              </a:rPr>
              <a:t> ζήτημα</a:t>
            </a:r>
            <a:r>
              <a:rPr lang="el-GR" sz="2800" dirty="0">
                <a:effectLst/>
              </a:rPr>
              <a:t/>
            </a:r>
            <a:br>
              <a:rPr lang="el-GR" sz="2800" dirty="0">
                <a:effectLst/>
              </a:rPr>
            </a:br>
            <a:endParaRPr lang="el-GR" sz="2800" dirty="0">
              <a:effectLst/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10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836712"/>
            <a:ext cx="8229600" cy="5904656"/>
          </a:xfrm>
        </p:spPr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Θεμελιώδεις παράμετροι:</a:t>
            </a:r>
          </a:p>
          <a:p>
            <a:pPr marL="137160" indent="0"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Βασική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αρχή αποτελεί η απρόσκοπτη λειτουργία του διεθνούς εμπορίου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Οι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ΓΤΟ θεωρούνται εμπορεύματα χωρίς να διαφοροποιούνται από τα υπόλοιπα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Οι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ρυθμίσεις στηρίζονται αποκλειστικά στην επιστημονική γνώση χωρίς να λαμβάνονται υπόψη άλλοι παράγοντες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Άρνηση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ή περιορισμένη αποδοχή της αρχής της προφύλαξης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Μόνιμη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αντιπαλότητα μεταξύ του διεθνούς δικαίου περιβάλλοντος και του διεθνούς οικονομικού δικαίου (με νικητή μέχρι τώρα το δεύτερο)</a:t>
            </a:r>
          </a:p>
          <a:p>
            <a:pPr algn="just">
              <a:buFont typeface="Wingdings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994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6512511" cy="16561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l-GR" sz="3200" dirty="0">
                <a:effectLst/>
                <a:latin typeface="Georgia" pitchFamily="18" charset="0"/>
              </a:rPr>
              <a:t>Η Εκτίμηση του Κινδύνου (</a:t>
            </a:r>
            <a:r>
              <a:rPr lang="en-US" sz="3200" dirty="0">
                <a:effectLst/>
                <a:latin typeface="Georgia" pitchFamily="18" charset="0"/>
              </a:rPr>
              <a:t>Risk Assessment</a:t>
            </a:r>
            <a:r>
              <a:rPr lang="el-GR" sz="3200" dirty="0">
                <a:effectLst/>
                <a:latin typeface="Georgia" pitchFamily="18" charset="0"/>
              </a:rPr>
              <a:t>): Άσκηση πολιτικής με όρους επιστήμης;</a:t>
            </a:r>
            <a:endParaRPr lang="el-GR" sz="3200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2276872"/>
            <a:ext cx="8229600" cy="424851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κεντρικός ρόλος της Ευρωπαϊκής Αρχής για την Ασφάλεια Τροφίμων 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EFSA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) στη διαδικασία λήψης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απόφασης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προσέγγιση των ΓΤΟ από την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EFSA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: Ομοιότητες με εκείνη των ΗΠΑ (θετικιστική αντίληψη και άρνηση της ύπαρξης επιστημονικής αβεβαιότητας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Επιστημολογικά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προβλήματα της θετικιστικής αντίληψης </a:t>
            </a:r>
          </a:p>
          <a:p>
            <a:pPr algn="just">
              <a:buFont typeface="Wingdings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530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6512511" cy="24482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l-GR" sz="3200" dirty="0" smtClean="0">
                <a:effectLst/>
                <a:latin typeface="Georgia" pitchFamily="18" charset="0"/>
              </a:rPr>
              <a:t>Η </a:t>
            </a:r>
            <a:r>
              <a:rPr lang="el-GR" sz="3200" dirty="0">
                <a:effectLst/>
                <a:latin typeface="Georgia" pitchFamily="18" charset="0"/>
              </a:rPr>
              <a:t>Διαχείριση του Κινδύνου (</a:t>
            </a:r>
            <a:r>
              <a:rPr lang="en-US" sz="3200" dirty="0">
                <a:effectLst/>
                <a:latin typeface="Georgia" pitchFamily="18" charset="0"/>
              </a:rPr>
              <a:t>Risk Management</a:t>
            </a:r>
            <a:r>
              <a:rPr lang="el-GR" sz="3200" dirty="0">
                <a:effectLst/>
                <a:latin typeface="Georgia" pitchFamily="18" charset="0"/>
              </a:rPr>
              <a:t>): Η δράση της Ευρωπαϊκής Επιτροπής στο μεταίχμιο πολιτικής και επιστήμης</a:t>
            </a:r>
            <a:endParaRPr lang="el-GR" sz="3200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2852936"/>
            <a:ext cx="8229600" cy="4005064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διαδικασία λήψης απόφασης σε μόνιμο αδιέξοδο</a:t>
            </a:r>
          </a:p>
          <a:p>
            <a:pPr algn="just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ατελέσφορη προσπάθεια σύζευξης των κανόνων της ΕΕ και του ΠΟΕ</a:t>
            </a:r>
          </a:p>
          <a:p>
            <a:pPr algn="just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(κυοφορούμενη) συμφωνία ελεύθερου εμπορίου μεταξύ ΕΕ και ΗΠΑ: κίνδυνος για υποβάθμιση του επιπέδου προστασίας του περιβάλλοντος και της υγείας του ανθρώπου</a:t>
            </a:r>
          </a:p>
          <a:p>
            <a:pPr algn="just">
              <a:buFont typeface="Wingdings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178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6512511" cy="151216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l-GR" sz="3600" dirty="0">
                <a:effectLst/>
                <a:latin typeface="Georgia" pitchFamily="18" charset="0"/>
              </a:rPr>
              <a:t/>
            </a:r>
            <a:br>
              <a:rPr lang="el-GR" sz="3600" dirty="0">
                <a:effectLst/>
                <a:latin typeface="Georgia" pitchFamily="18" charset="0"/>
              </a:rPr>
            </a:br>
            <a:r>
              <a:rPr lang="el-GR" sz="3600" dirty="0" smtClean="0">
                <a:effectLst/>
                <a:latin typeface="Georgia" pitchFamily="18" charset="0"/>
              </a:rPr>
              <a:t>Ειδικότερες </a:t>
            </a:r>
            <a:r>
              <a:rPr lang="el-GR" sz="3600" dirty="0">
                <a:effectLst/>
                <a:latin typeface="Georgia" pitchFamily="18" charset="0"/>
              </a:rPr>
              <a:t>κανονιστικές ρυθμίσεις</a:t>
            </a:r>
            <a:r>
              <a:rPr lang="el-GR" dirty="0">
                <a:effectLst/>
              </a:rPr>
              <a:t/>
            </a:r>
            <a:br>
              <a:rPr lang="el-GR" dirty="0">
                <a:effectLst/>
              </a:rPr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87624" y="2492896"/>
            <a:ext cx="6624736" cy="3744416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Το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ζήτημα της συνύπαρξης των καλλιεργειών</a:t>
            </a:r>
          </a:p>
          <a:p>
            <a:pPr algn="just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Το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ζήτημα της ευθύνης για πρόκληση ζημίας στο περιβάλλον και στον άνθρωπο</a:t>
            </a:r>
          </a:p>
          <a:p>
            <a:pPr algn="just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Ευρεσιτεχνία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ΓΤΟ</a:t>
            </a:r>
          </a:p>
          <a:p>
            <a:pPr marL="13716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3180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512511" cy="114300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l-GR" sz="3600" dirty="0" smtClean="0">
                <a:effectLst/>
                <a:latin typeface="Georgia" pitchFamily="18" charset="0"/>
              </a:rPr>
              <a:t>Για </a:t>
            </a:r>
            <a:r>
              <a:rPr lang="el-GR" sz="3600" dirty="0">
                <a:effectLst/>
                <a:latin typeface="Georgia" pitchFamily="18" charset="0"/>
              </a:rPr>
              <a:t>μια νέα διακυβέρνηση των κινδύνων από τους ΓΤΟ</a:t>
            </a:r>
            <a:r>
              <a:rPr lang="el-GR" dirty="0">
                <a:effectLst/>
              </a:rPr>
              <a:t/>
            </a:r>
            <a:br>
              <a:rPr lang="el-GR" dirty="0">
                <a:effectLst/>
              </a:rPr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1772816"/>
            <a:ext cx="8229600" cy="482453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αναγκαία συναρμογή της επιστημονικής γνώσης και των αξιακών (κοινωνικών, οικονομικών,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ηθικών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κλπ) κρίσεων 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συμμετοχή του κοινού στη διαδικασία λήψης απόφασης (τόσο στο στάδιο της διαχείρισης του κινδύνου όσο και σε εκείνο της εκτίμησης του κινδύνου)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Διαφάνεια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ανεξαρτησία και λογοδοσία των οργάνων της ΕΕ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Εκδημοκρατισμός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αλλαγή των κανόνων του διεθνούς εμπορίου (ΠΟΕ,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Codex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Alimentarius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κλπ)</a:t>
            </a:r>
          </a:p>
        </p:txBody>
      </p:sp>
    </p:spTree>
    <p:extLst>
      <p:ext uri="{BB962C8B-B14F-4D97-AF65-F5344CB8AC3E}">
        <p14:creationId xmlns:p14="http://schemas.microsoft.com/office/powerpoint/2010/main" val="322897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584176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l-GR" sz="3600" dirty="0" smtClean="0">
                <a:effectLst/>
                <a:latin typeface="Georgia" pitchFamily="18" charset="0"/>
              </a:rPr>
              <a:t>Οι </a:t>
            </a:r>
            <a:r>
              <a:rPr lang="el-GR" sz="3600" dirty="0">
                <a:effectLst/>
                <a:latin typeface="Georgia" pitchFamily="18" charset="0"/>
              </a:rPr>
              <a:t>αναδυόμενες τεχνολογίες: Ένας σύγχρονος Ιανός</a:t>
            </a:r>
            <a:r>
              <a:rPr lang="el-GR" sz="3200" dirty="0">
                <a:effectLst/>
              </a:rPr>
              <a:t/>
            </a:r>
            <a:br>
              <a:rPr lang="el-GR" sz="3200" dirty="0">
                <a:effectLst/>
              </a:rPr>
            </a:br>
            <a:endParaRPr lang="el-GR" sz="3000" dirty="0">
              <a:effectLst/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772816"/>
            <a:ext cx="8229600" cy="4536544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l-GR" dirty="0"/>
              <a:t> </a:t>
            </a:r>
            <a:r>
              <a:rPr lang="el-GR" dirty="0" smtClean="0"/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Καινοτομία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ενδεχόμενοι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κίνδυνοι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Το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νέο κοινωνικό και πολιτικό πλαίσιο: Η κοινωνία του κινδύνου</a:t>
            </a:r>
          </a:p>
          <a:p>
            <a:pPr algn="just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θεσμική αντιμετώπιση των κινδύνων σε εθνικό, υπερεθνικό και διεθνές επίπεδο: Αντιθέσεις και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συγκλίσεις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23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6512511" cy="1368152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l-GR" sz="3600" dirty="0" smtClean="0">
                <a:effectLst/>
                <a:latin typeface="Georgia" pitchFamily="18" charset="0"/>
              </a:rPr>
              <a:t>ΓΤΟ</a:t>
            </a:r>
            <a:r>
              <a:rPr lang="el-GR" sz="3600" dirty="0">
                <a:effectLst/>
                <a:latin typeface="Georgia" pitchFamily="18" charset="0"/>
              </a:rPr>
              <a:t>: </a:t>
            </a:r>
            <a:r>
              <a:rPr lang="el-GR" sz="3600" dirty="0" smtClean="0">
                <a:effectLst/>
                <a:latin typeface="Georgia" pitchFamily="18" charset="0"/>
              </a:rPr>
              <a:t/>
            </a:r>
            <a:br>
              <a:rPr lang="el-GR" sz="3600" dirty="0" smtClean="0">
                <a:effectLst/>
                <a:latin typeface="Georgia" pitchFamily="18" charset="0"/>
              </a:rPr>
            </a:br>
            <a:r>
              <a:rPr lang="el-GR" sz="3600" dirty="0" smtClean="0">
                <a:effectLst/>
                <a:latin typeface="Georgia" pitchFamily="18" charset="0"/>
              </a:rPr>
              <a:t>Δίκαιο </a:t>
            </a:r>
            <a:r>
              <a:rPr lang="el-GR" sz="3600" dirty="0">
                <a:effectLst/>
                <a:latin typeface="Georgia" pitchFamily="18" charset="0"/>
              </a:rPr>
              <a:t>και Διακυβέρνηση </a:t>
            </a:r>
            <a:r>
              <a:rPr lang="el-GR" sz="3200" dirty="0">
                <a:effectLst/>
                <a:latin typeface="Georgia" pitchFamily="18" charset="0"/>
              </a:rPr>
              <a:t/>
            </a:r>
            <a:br>
              <a:rPr lang="el-GR" sz="3200" dirty="0">
                <a:effectLst/>
                <a:latin typeface="Georgia" pitchFamily="18" charset="0"/>
              </a:rPr>
            </a:br>
            <a:endParaRPr lang="el-GR" sz="3000" dirty="0">
              <a:effectLst/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87624" y="1700808"/>
            <a:ext cx="6400800" cy="4176464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dirty="0" smtClean="0"/>
              <a:t>  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Κανονιστικό Σύστημα στις ΗΠΑ</a:t>
            </a:r>
          </a:p>
          <a:p>
            <a:pPr algn="just">
              <a:buFont typeface="Wingdings" pitchFamily="2" charset="2"/>
              <a:buChar char="Ø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 Το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Βασικό Κανονιστικό Πλαίσιο της ΕΕ</a:t>
            </a:r>
          </a:p>
          <a:p>
            <a:pPr algn="just">
              <a:buFont typeface="Wingdings" pitchFamily="2" charset="2"/>
              <a:buChar char="Ø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 Οι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Ρυθμίσεις του Διεθνούς Δικαίου Περιβάλλοντος</a:t>
            </a:r>
          </a:p>
          <a:p>
            <a:pPr algn="just">
              <a:buFont typeface="Wingdings" pitchFamily="2" charset="2"/>
              <a:buChar char="Ø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 Οι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Ρυθμίσεις του Διεθνούς Οικονομικού Δικαίου (Παγκόσμιος Οργανισμός Εμπορίου)</a:t>
            </a:r>
          </a:p>
          <a:p>
            <a:pPr algn="just">
              <a:buFont typeface="Wingdings" pitchFamily="2" charset="2"/>
              <a:buChar char="Ø"/>
            </a:pPr>
            <a:endParaRPr lang="el-GR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6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6512511" cy="1368152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l-GR" sz="3200" dirty="0">
                <a:effectLst/>
                <a:latin typeface="Georgia" pitchFamily="18" charset="0"/>
              </a:rPr>
              <a:t/>
            </a:r>
            <a:br>
              <a:rPr lang="el-GR" sz="3200" dirty="0">
                <a:effectLst/>
                <a:latin typeface="Georgia" pitchFamily="18" charset="0"/>
              </a:rPr>
            </a:br>
            <a:r>
              <a:rPr lang="el-GR" sz="3600" dirty="0" smtClean="0">
                <a:effectLst/>
                <a:latin typeface="Georgia" pitchFamily="18" charset="0"/>
              </a:rPr>
              <a:t>Το </a:t>
            </a:r>
            <a:r>
              <a:rPr lang="el-GR" sz="3600" dirty="0">
                <a:effectLst/>
                <a:latin typeface="Georgia" pitchFamily="18" charset="0"/>
              </a:rPr>
              <a:t>Κανονιστικό Σύστημα στις ΗΠΑ</a:t>
            </a:r>
            <a:br>
              <a:rPr lang="el-GR" sz="3600" dirty="0">
                <a:effectLst/>
                <a:latin typeface="Georgia" pitchFamily="18" charset="0"/>
              </a:rPr>
            </a:br>
            <a:endParaRPr lang="el-GR" sz="3600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87624" y="1916832"/>
            <a:ext cx="6400800" cy="432048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dirty="0" smtClean="0"/>
              <a:t>  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Απουσία Ειδικού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Κανονιστικού Πλαισίου για τους ΓΤΟ</a:t>
            </a:r>
          </a:p>
          <a:p>
            <a:pPr algn="just">
              <a:buFont typeface="Wingdings" pitchFamily="2" charset="2"/>
              <a:buChar char="Ø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 Η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αντιμετώπιση των ΓΤΟ έχει ως βασική αναφορά το προϊόν: Η αρχή της «ουσιαστικής ισοδυναμίας»</a:t>
            </a:r>
          </a:p>
          <a:p>
            <a:pPr algn="just">
              <a:buFont typeface="Wingdings" pitchFamily="2" charset="2"/>
              <a:buChar char="Ø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 Δικαστικές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διαμάχες</a:t>
            </a:r>
          </a:p>
          <a:p>
            <a:pPr algn="just">
              <a:buFont typeface="Wingdings" pitchFamily="2" charset="2"/>
              <a:buChar char="Ø"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 Η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νέα τάση για θέσπιση και εφαρμογή κανόνων προστασίας (περιορισμοί και απαγορεύσεις)</a:t>
            </a:r>
          </a:p>
          <a:p>
            <a:pPr algn="just">
              <a:buFont typeface="Wingdings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259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5121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l-GR" sz="3200" dirty="0">
                <a:effectLst/>
                <a:latin typeface="Georgia" pitchFamily="18" charset="0"/>
              </a:rPr>
              <a:t/>
            </a:r>
            <a:br>
              <a:rPr lang="el-GR" sz="3200" dirty="0">
                <a:effectLst/>
                <a:latin typeface="Georgia" pitchFamily="18" charset="0"/>
              </a:rPr>
            </a:br>
            <a:r>
              <a:rPr lang="el-GR" sz="3200" dirty="0" smtClean="0">
                <a:effectLst/>
                <a:latin typeface="Georgia" pitchFamily="18" charset="0"/>
              </a:rPr>
              <a:t>Το </a:t>
            </a:r>
            <a:r>
              <a:rPr lang="el-GR" sz="3200" dirty="0">
                <a:effectLst/>
                <a:latin typeface="Georgia" pitchFamily="18" charset="0"/>
              </a:rPr>
              <a:t>Βασικό Κανονιστικό Πλαίσιο της ΕΕ</a:t>
            </a:r>
            <a:br>
              <a:rPr lang="el-GR" sz="3200" dirty="0">
                <a:effectLst/>
                <a:latin typeface="Georgia" pitchFamily="18" charset="0"/>
              </a:rPr>
            </a:br>
            <a:endParaRPr lang="el-GR" sz="3200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331640" y="1916832"/>
            <a:ext cx="6400800" cy="3474720"/>
          </a:xfrm>
        </p:spPr>
        <p:txBody>
          <a:bodyPr/>
          <a:lstStyle/>
          <a:p>
            <a:pPr marL="45720" indent="0" algn="just">
              <a:buNone/>
            </a:pPr>
            <a:endParaRPr lang="en-US" dirty="0"/>
          </a:p>
          <a:p>
            <a:pPr algn="just">
              <a:buFont typeface="Wingdings" pitchFamily="2" charset="2"/>
              <a:buChar char="Ø"/>
            </a:pPr>
            <a:r>
              <a:rPr lang="el-GR" dirty="0" smtClean="0"/>
              <a:t> 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Θέσπιση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ειδικού νομοθετικού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καθεστώτος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Οδηγία 2001/18, Κανονισμός 1829/2003, Κανονισμός 1830/2003 και Κανονισμός 178/2002)</a:t>
            </a:r>
          </a:p>
          <a:p>
            <a:pPr marL="137160" indent="0" algn="just">
              <a:buNone/>
            </a:pPr>
            <a:endParaRPr lang="el-GR" dirty="0"/>
          </a:p>
          <a:p>
            <a:pPr algn="just">
              <a:buFont typeface="Wingdings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636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764704"/>
            <a:ext cx="8229600" cy="5184576"/>
          </a:xfrm>
        </p:spPr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Θεμελιώδεις παράμετροι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αντιμετώπιση των ΓΤΟ έχει ως βασική αναφορά τη διαδικασία (όχι το προϊόν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Εφαρμογή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της Αρχής της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Προφύλαξης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έγκριση ή αδειοδότηση για τη διάθεση στην αγορά ενός ΓΤΟ υλοποιείται στο ενωσιακό επίπεδο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Μόνιμη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αντιπαράθεση κρατών μελών και Ευρωπαϊκής Επιτροπής για τις εγκρίσεις ΓΤΟ: Στα όρια του αδιεξόδου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Πρόταση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τροποποίησης της οδηγίας 2001/18</a:t>
            </a:r>
          </a:p>
          <a:p>
            <a:pPr algn="just">
              <a:buFont typeface="Wingdings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089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35626"/>
            <a:ext cx="6512511" cy="1610065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l-GR" sz="3600" dirty="0">
                <a:effectLst/>
                <a:latin typeface="Georgia" pitchFamily="18" charset="0"/>
              </a:rPr>
              <a:t/>
            </a:r>
            <a:br>
              <a:rPr lang="el-GR" sz="3600" dirty="0">
                <a:effectLst/>
                <a:latin typeface="Georgia" pitchFamily="18" charset="0"/>
              </a:rPr>
            </a:br>
            <a:r>
              <a:rPr lang="el-GR" sz="3600" dirty="0" smtClean="0">
                <a:effectLst/>
                <a:latin typeface="Georgia" pitchFamily="18" charset="0"/>
              </a:rPr>
              <a:t>Οι </a:t>
            </a:r>
            <a:r>
              <a:rPr lang="el-GR" sz="3600" dirty="0">
                <a:effectLst/>
                <a:latin typeface="Georgia" pitchFamily="18" charset="0"/>
              </a:rPr>
              <a:t>Ρυθμίσεις του Διεθνούς Δικαίου Περιβάλλοντος</a:t>
            </a:r>
            <a:r>
              <a:rPr lang="el-GR" dirty="0">
                <a:effectLst/>
              </a:rPr>
              <a:t/>
            </a:r>
            <a:br>
              <a:rPr lang="el-GR" dirty="0">
                <a:effectLst/>
              </a:rPr>
            </a:br>
            <a:endParaRPr lang="el-GR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403648" y="1556792"/>
            <a:ext cx="6400800" cy="3474720"/>
          </a:xfrm>
        </p:spPr>
        <p:txBody>
          <a:bodyPr/>
          <a:lstStyle/>
          <a:p>
            <a:pPr marL="137160" indent="0" algn="ctr"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Πρωτόκολλο της Καρθαγένης, 2000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Ειδικό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ρυθμιστικό πλαίσιο για τη διασυνοριακή μεταφορά ΓΤΟ</a:t>
            </a:r>
          </a:p>
          <a:p>
            <a:pPr marL="137160" indent="0" algn="just">
              <a:buNone/>
            </a:pPr>
            <a:endParaRPr lang="el-GR" dirty="0"/>
          </a:p>
          <a:p>
            <a:pPr marL="13716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324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908720"/>
            <a:ext cx="8229600" cy="4709160"/>
          </a:xfrm>
        </p:spPr>
        <p:txBody>
          <a:bodyPr/>
          <a:lstStyle/>
          <a:p>
            <a:pPr marL="137160" indent="0" algn="just">
              <a:buNone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Βασικές ρυθμίσεις: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Υποχρεωτική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γραπτή αποδοχή από τη χώρα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εισαγωγής</a:t>
            </a:r>
          </a:p>
          <a:p>
            <a:pPr algn="just">
              <a:buFont typeface="Wingdings" pitchFamily="2" charset="2"/>
              <a:buChar char="Ø"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Εφαρμογή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της αρχής της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προφύλαξης</a:t>
            </a:r>
          </a:p>
          <a:p>
            <a:pPr algn="just">
              <a:buFont typeface="Wingdings" pitchFamily="2" charset="2"/>
              <a:buChar char="Ø"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Δυνατότητα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άρνησης εισαγωγής ΓΤΟ για κοινωνικούς και οικονομικούς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λόγους</a:t>
            </a:r>
          </a:p>
          <a:p>
            <a:pPr algn="just">
              <a:buFont typeface="Wingdings" pitchFamily="2" charset="2"/>
              <a:buChar char="Ø"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Θέσπιση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συστήματος αρωγής και συνεργασίας των κρατών</a:t>
            </a:r>
          </a:p>
          <a:p>
            <a:pPr algn="just">
              <a:buFont typeface="Wingdings" pitchFamily="2" charset="2"/>
              <a:buChar char="Ø"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801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6512511" cy="114300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l-GR" sz="3600" dirty="0" smtClean="0">
                <a:effectLst/>
                <a:latin typeface="Georgia" pitchFamily="18" charset="0"/>
              </a:rPr>
              <a:t>Οι </a:t>
            </a:r>
            <a:r>
              <a:rPr lang="el-GR" sz="3600" dirty="0">
                <a:effectLst/>
                <a:latin typeface="Georgia" pitchFamily="18" charset="0"/>
              </a:rPr>
              <a:t>Ρυθμίσεις του Διεθνούς Οικονομικού Δικαίου</a:t>
            </a:r>
            <a:r>
              <a:rPr lang="el-GR" dirty="0">
                <a:effectLst/>
              </a:rPr>
              <a:t/>
            </a:r>
            <a:br>
              <a:rPr lang="el-GR" dirty="0">
                <a:effectLst/>
              </a:rPr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331640" y="1556792"/>
            <a:ext cx="6400800" cy="3474720"/>
          </a:xfrm>
        </p:spPr>
        <p:txBody>
          <a:bodyPr/>
          <a:lstStyle/>
          <a:p>
            <a:pPr marL="137160" indent="0" algn="ctr">
              <a:buNone/>
            </a:pPr>
            <a:endParaRPr lang="el-GR" dirty="0"/>
          </a:p>
          <a:p>
            <a:pPr marL="137160" indent="0" algn="ctr">
              <a:buNone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Η Συμφωνία για Προστατευτικά και Φυτοπροστατευτικά Μέτρα 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SPS Agreement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) 1994, Παγκόσμιος Οργανισμός Εμπορίου)</a:t>
            </a:r>
          </a:p>
          <a:p>
            <a:pPr marL="13716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8964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131</TotalTime>
  <Words>589</Words>
  <Application>Microsoft Office PowerPoint</Application>
  <PresentationFormat>On-screen Show (4:3)</PresentationFormat>
  <Paragraphs>85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Slipstream</vt:lpstr>
      <vt:lpstr>Γενετικά Τροποποιημένοι Οργανισμοί  Eνα πολύπλοκο επιστημονικό, νομικό και κοινωνικό ζήτημα </vt:lpstr>
      <vt:lpstr>Οι αναδυόμενες τεχνολογίες: Ένας σύγχρονος Ιανός </vt:lpstr>
      <vt:lpstr>ΓΤΟ:  Δίκαιο και Διακυβέρνηση  </vt:lpstr>
      <vt:lpstr> Το Κανονιστικό Σύστημα στις ΗΠΑ </vt:lpstr>
      <vt:lpstr> Το Βασικό Κανονιστικό Πλαίσιο της ΕΕ </vt:lpstr>
      <vt:lpstr>PowerPoint Presentation</vt:lpstr>
      <vt:lpstr> Οι Ρυθμίσεις του Διεθνούς Δικαίου Περιβάλλοντος </vt:lpstr>
      <vt:lpstr>PowerPoint Presentation</vt:lpstr>
      <vt:lpstr>Οι Ρυθμίσεις του Διεθνούς Οικονομικού Δικαίου </vt:lpstr>
      <vt:lpstr>PowerPoint Presentation</vt:lpstr>
      <vt:lpstr>Η Εκτίμηση του Κινδύνου (Risk Assessment): Άσκηση πολιτικής με όρους επιστήμης;</vt:lpstr>
      <vt:lpstr>Η Διαχείριση του Κινδύνου (Risk Management): Η δράση της Ευρωπαϊκής Επιτροπής στο μεταίχμιο πολιτικής και επιστήμης</vt:lpstr>
      <vt:lpstr> Ειδικότερες κανονιστικές ρυθμίσεις </vt:lpstr>
      <vt:lpstr>Για μια νέα διακυβέρνηση των κινδύνων από τους ΓΤΟ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Ελένη</dc:creator>
  <cp:lastModifiedBy>Giwrgos Balias</cp:lastModifiedBy>
  <cp:revision>16</cp:revision>
  <dcterms:created xsi:type="dcterms:W3CDTF">2014-11-13T10:13:31Z</dcterms:created>
  <dcterms:modified xsi:type="dcterms:W3CDTF">2014-12-02T11:14:12Z</dcterms:modified>
</cp:coreProperties>
</file>