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068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B5DBE-AC2F-46AB-A422-23CDF3D7ED7E}" type="datetimeFigureOut">
              <a:rPr lang="el-GR" smtClean="0"/>
              <a:t>27/2/2017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8CB-157F-4372-874B-19035D63361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1470025"/>
          </a:xfrm>
        </p:spPr>
        <p:txBody>
          <a:bodyPr/>
          <a:lstStyle/>
          <a:p>
            <a:r>
              <a:rPr lang="el-GR" b="1" dirty="0" smtClean="0"/>
              <a:t>Συνθετικό Γεωγραφικό Θέμα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28596" y="2928934"/>
            <a:ext cx="8286808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C00000"/>
                </a:solidFill>
              </a:rPr>
              <a:t>Διαίρεση της περιοχής σε </a:t>
            </a:r>
            <a:r>
              <a:rPr lang="el-GR" sz="2800" dirty="0" err="1" smtClean="0">
                <a:solidFill>
                  <a:srgbClr val="C00000"/>
                </a:solidFill>
              </a:rPr>
              <a:t>υπο</a:t>
            </a:r>
            <a:r>
              <a:rPr lang="el-GR" sz="2800" dirty="0" smtClean="0">
                <a:solidFill>
                  <a:srgbClr val="C00000"/>
                </a:solidFill>
              </a:rPr>
              <a:t>-περιοχές – κατανομή φοιτητών σε ομάδες</a:t>
            </a:r>
          </a:p>
          <a:p>
            <a:endParaRPr lang="el-GR" sz="2800" dirty="0">
              <a:solidFill>
                <a:srgbClr val="C00000"/>
              </a:solidFill>
            </a:endParaRPr>
          </a:p>
          <a:p>
            <a:r>
              <a:rPr lang="el-GR" sz="2800" dirty="0" smtClean="0">
                <a:solidFill>
                  <a:srgbClr val="C00000"/>
                </a:solidFill>
              </a:rPr>
              <a:t>Πληροφορίες σε μορφή πρωτογενών θεματικών επιπέδων</a:t>
            </a:r>
            <a:endParaRPr lang="el-GR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150" y="895350"/>
            <a:ext cx="8521700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1508726" y="71414"/>
            <a:ext cx="6420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Διαίρεση του νομού σε </a:t>
            </a:r>
            <a:r>
              <a:rPr lang="el-GR" sz="2400" b="1" dirty="0" err="1" smtClean="0">
                <a:solidFill>
                  <a:srgbClr val="C00000"/>
                </a:solidFill>
              </a:rPr>
              <a:t>Καλλικρατικούς</a:t>
            </a:r>
            <a:r>
              <a:rPr lang="el-GR" sz="2400" b="1" dirty="0" smtClean="0">
                <a:solidFill>
                  <a:srgbClr val="C00000"/>
                </a:solidFill>
              </a:rPr>
              <a:t> Δήμους</a:t>
            </a:r>
            <a:endParaRPr lang="el-GR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984250"/>
            <a:ext cx="82550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TextBox"/>
          <p:cNvSpPr txBox="1"/>
          <p:nvPr/>
        </p:nvSpPr>
        <p:spPr>
          <a:xfrm>
            <a:off x="2214546" y="71414"/>
            <a:ext cx="4888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Διαίρεση του νομού σε 13 περιοχές </a:t>
            </a:r>
            <a:endParaRPr lang="el-GR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984250"/>
            <a:ext cx="82550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5 - Ευθύγραμμο βέλος σύνδεσης"/>
          <p:cNvCxnSpPr/>
          <p:nvPr/>
        </p:nvCxnSpPr>
        <p:spPr>
          <a:xfrm rot="10800000" flipV="1">
            <a:off x="7858148" y="2500306"/>
            <a:ext cx="642942" cy="500066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- TextBox"/>
          <p:cNvSpPr txBox="1"/>
          <p:nvPr/>
        </p:nvSpPr>
        <p:spPr>
          <a:xfrm>
            <a:off x="8429652" y="214311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 rot="16200000" flipH="1">
            <a:off x="6107917" y="1607331"/>
            <a:ext cx="642942" cy="42862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- TextBox"/>
          <p:cNvSpPr txBox="1"/>
          <p:nvPr/>
        </p:nvSpPr>
        <p:spPr>
          <a:xfrm>
            <a:off x="5928224" y="114298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10 - Ευθύγραμμο βέλος σύνδεσης"/>
          <p:cNvCxnSpPr/>
          <p:nvPr/>
        </p:nvCxnSpPr>
        <p:spPr>
          <a:xfrm rot="16200000" flipH="1">
            <a:off x="5750727" y="3107529"/>
            <a:ext cx="785818" cy="142876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- TextBox"/>
          <p:cNvSpPr txBox="1"/>
          <p:nvPr/>
        </p:nvSpPr>
        <p:spPr>
          <a:xfrm>
            <a:off x="5857884" y="235743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13 - Ευθύγραμμο βέλος σύνδεσης"/>
          <p:cNvCxnSpPr/>
          <p:nvPr/>
        </p:nvCxnSpPr>
        <p:spPr>
          <a:xfrm rot="5400000">
            <a:off x="5000628" y="2643182"/>
            <a:ext cx="714380" cy="42862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TextBox"/>
          <p:cNvSpPr txBox="1"/>
          <p:nvPr/>
        </p:nvSpPr>
        <p:spPr>
          <a:xfrm>
            <a:off x="5429256" y="20716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15 - Ευθύγραμμο βέλος σύνδεσης"/>
          <p:cNvCxnSpPr/>
          <p:nvPr/>
        </p:nvCxnSpPr>
        <p:spPr>
          <a:xfrm rot="5400000">
            <a:off x="4536281" y="1893083"/>
            <a:ext cx="642942" cy="571504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- TextBox"/>
          <p:cNvSpPr txBox="1"/>
          <p:nvPr/>
        </p:nvSpPr>
        <p:spPr>
          <a:xfrm>
            <a:off x="5072066" y="1500174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8" name="17 - Ευθύγραμμο βέλος σύνδεσης"/>
          <p:cNvCxnSpPr/>
          <p:nvPr/>
        </p:nvCxnSpPr>
        <p:spPr>
          <a:xfrm rot="5400000" flipH="1" flipV="1">
            <a:off x="3607587" y="5107793"/>
            <a:ext cx="786612" cy="794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- TextBox"/>
          <p:cNvSpPr txBox="1"/>
          <p:nvPr/>
        </p:nvSpPr>
        <p:spPr>
          <a:xfrm>
            <a:off x="3745673" y="5442832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" name="20 - Ευθύγραμμο βέλος σύνδεσης"/>
          <p:cNvCxnSpPr/>
          <p:nvPr/>
        </p:nvCxnSpPr>
        <p:spPr>
          <a:xfrm rot="10800000" flipV="1">
            <a:off x="3428992" y="1428736"/>
            <a:ext cx="642942" cy="500066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- TextBox"/>
          <p:cNvSpPr txBox="1"/>
          <p:nvPr/>
        </p:nvSpPr>
        <p:spPr>
          <a:xfrm>
            <a:off x="4000496" y="107154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22 - Ευθύγραμμο βέλος σύνδεσης"/>
          <p:cNvCxnSpPr/>
          <p:nvPr/>
        </p:nvCxnSpPr>
        <p:spPr>
          <a:xfrm>
            <a:off x="1428728" y="1214422"/>
            <a:ext cx="714380" cy="35719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- TextBox"/>
          <p:cNvSpPr txBox="1"/>
          <p:nvPr/>
        </p:nvSpPr>
        <p:spPr>
          <a:xfrm>
            <a:off x="1142976" y="92867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8" name="27 - Ευθύγραμμο βέλος σύνδεσης"/>
          <p:cNvCxnSpPr/>
          <p:nvPr/>
        </p:nvCxnSpPr>
        <p:spPr>
          <a:xfrm>
            <a:off x="785786" y="2571744"/>
            <a:ext cx="714380" cy="35719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- TextBox"/>
          <p:cNvSpPr txBox="1"/>
          <p:nvPr/>
        </p:nvSpPr>
        <p:spPr>
          <a:xfrm>
            <a:off x="456732" y="226489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0" name="29 - Ευθύγραμμο βέλος σύνδεσης"/>
          <p:cNvCxnSpPr/>
          <p:nvPr/>
        </p:nvCxnSpPr>
        <p:spPr>
          <a:xfrm rot="5400000" flipH="1" flipV="1">
            <a:off x="1643042" y="4714884"/>
            <a:ext cx="785818" cy="214314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- TextBox"/>
          <p:cNvSpPr txBox="1"/>
          <p:nvPr/>
        </p:nvSpPr>
        <p:spPr>
          <a:xfrm>
            <a:off x="1728548" y="516571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6" name="35 - Ευθύγραμμο βέλος σύνδεσης"/>
          <p:cNvCxnSpPr/>
          <p:nvPr/>
        </p:nvCxnSpPr>
        <p:spPr>
          <a:xfrm rot="5400000" flipH="1" flipV="1">
            <a:off x="5001025" y="5357429"/>
            <a:ext cx="785818" cy="21510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- TextBox"/>
          <p:cNvSpPr txBox="1"/>
          <p:nvPr/>
        </p:nvSpPr>
        <p:spPr>
          <a:xfrm>
            <a:off x="5029563" y="580580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9" name="38 - Ευθύγραμμο βέλος σύνδεσης"/>
          <p:cNvCxnSpPr/>
          <p:nvPr/>
        </p:nvCxnSpPr>
        <p:spPr>
          <a:xfrm rot="5400000" flipH="1" flipV="1">
            <a:off x="6072595" y="5428867"/>
            <a:ext cx="785818" cy="21510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- TextBox"/>
          <p:cNvSpPr txBox="1"/>
          <p:nvPr/>
        </p:nvSpPr>
        <p:spPr>
          <a:xfrm>
            <a:off x="6101133" y="5877247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1" name="40 - Ευθύγραμμο βέλος σύνδεσης"/>
          <p:cNvCxnSpPr/>
          <p:nvPr/>
        </p:nvCxnSpPr>
        <p:spPr>
          <a:xfrm rot="16200000" flipV="1">
            <a:off x="7608115" y="5393545"/>
            <a:ext cx="642942" cy="42862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- TextBox"/>
          <p:cNvSpPr txBox="1"/>
          <p:nvPr/>
        </p:nvSpPr>
        <p:spPr>
          <a:xfrm>
            <a:off x="7916642" y="588172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endParaRPr lang="el-G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1428728" y="71414"/>
            <a:ext cx="6392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Γεωγραφική κατανομή των 13 ομάδων στο νομό</a:t>
            </a:r>
            <a:endParaRPr lang="el-GR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2544631" y="71414"/>
            <a:ext cx="4099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Θεματικά επίπεδα για το νομό</a:t>
            </a:r>
            <a:endParaRPr lang="el-GR" sz="2400" b="1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71502" y="1142984"/>
            <a:ext cx="900109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b="1" dirty="0" smtClean="0">
                <a:solidFill>
                  <a:srgbClr val="C00000"/>
                </a:solidFill>
              </a:rPr>
              <a:t>Όνομα </a:t>
            </a:r>
            <a:r>
              <a:rPr lang="en-US" sz="2000" b="1" dirty="0" smtClean="0">
                <a:solidFill>
                  <a:srgbClr val="C00000"/>
                </a:solidFill>
              </a:rPr>
              <a:t>shape file</a:t>
            </a:r>
            <a:r>
              <a:rPr lang="en-US" sz="2000" dirty="0" smtClean="0"/>
              <a:t>							</a:t>
            </a:r>
            <a:r>
              <a:rPr lang="el-GR" sz="2000" dirty="0" smtClean="0"/>
              <a:t>  </a:t>
            </a:r>
            <a:r>
              <a:rPr lang="el-GR" sz="2000" b="1" dirty="0" smtClean="0">
                <a:solidFill>
                  <a:srgbClr val="C00000"/>
                </a:solidFill>
              </a:rPr>
              <a:t>Μορφή</a:t>
            </a:r>
            <a:endParaRPr lang="en-US" sz="2000" b="1" dirty="0" smtClean="0">
              <a:solidFill>
                <a:srgbClr val="C00000"/>
              </a:solidFill>
            </a:endParaRPr>
          </a:p>
          <a:p>
            <a:pPr algn="just"/>
            <a:r>
              <a:rPr lang="el-GR" sz="2000" dirty="0" err="1" smtClean="0">
                <a:solidFill>
                  <a:schemeClr val="tx2"/>
                </a:solidFill>
              </a:rPr>
              <a:t>Ισουψείς</a:t>
            </a:r>
            <a:r>
              <a:rPr lang="el-GR" sz="2000" dirty="0" smtClean="0">
                <a:solidFill>
                  <a:schemeClr val="tx2"/>
                </a:solidFill>
              </a:rPr>
              <a:t>		</a:t>
            </a:r>
            <a:r>
              <a:rPr lang="en-US" sz="2000" dirty="0" smtClean="0">
                <a:solidFill>
                  <a:schemeClr val="tx2"/>
                </a:solidFill>
              </a:rPr>
              <a:t>	</a:t>
            </a:r>
            <a:r>
              <a:rPr lang="el-GR" sz="1600" i="1" dirty="0" smtClean="0">
                <a:solidFill>
                  <a:schemeClr val="tx2"/>
                </a:solidFill>
              </a:rPr>
              <a:t>ανά 20</a:t>
            </a:r>
            <a:r>
              <a:rPr lang="en-US" sz="1600" i="1" dirty="0" smtClean="0">
                <a:solidFill>
                  <a:schemeClr val="tx2"/>
                </a:solidFill>
              </a:rPr>
              <a:t>m - </a:t>
            </a:r>
            <a:r>
              <a:rPr lang="el-GR" sz="1600" i="1" dirty="0" smtClean="0">
                <a:solidFill>
                  <a:schemeClr val="tx2"/>
                </a:solidFill>
              </a:rPr>
              <a:t>από χάρτες ΓΥΣ (κλ.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l-GR" sz="1600" i="1" dirty="0" smtClean="0">
                <a:solidFill>
                  <a:schemeClr val="tx2"/>
                </a:solidFill>
              </a:rPr>
              <a:t>1</a:t>
            </a:r>
            <a:r>
              <a:rPr lang="en-US" sz="1600" i="1" dirty="0" smtClean="0">
                <a:solidFill>
                  <a:schemeClr val="tx2"/>
                </a:solidFill>
              </a:rPr>
              <a:t>:50000)	 </a:t>
            </a:r>
            <a:r>
              <a:rPr lang="el-GR" sz="2000" dirty="0" smtClean="0">
                <a:solidFill>
                  <a:schemeClr val="tx2"/>
                </a:solidFill>
              </a:rPr>
              <a:t>γραμμικό</a:t>
            </a:r>
            <a:endParaRPr lang="el-GR" sz="2000" dirty="0" smtClean="0">
              <a:solidFill>
                <a:schemeClr val="tx2"/>
              </a:solidFill>
            </a:endParaRPr>
          </a:p>
          <a:p>
            <a:pPr algn="just"/>
            <a:r>
              <a:rPr lang="el-GR" sz="2000" dirty="0" err="1" smtClean="0">
                <a:solidFill>
                  <a:schemeClr val="tx2"/>
                </a:solidFill>
              </a:rPr>
              <a:t>Υδρογραφικό_δίκτυο</a:t>
            </a:r>
            <a:r>
              <a:rPr lang="en-US" sz="2000" dirty="0" smtClean="0">
                <a:solidFill>
                  <a:schemeClr val="tx2"/>
                </a:solidFill>
              </a:rPr>
              <a:t>		</a:t>
            </a:r>
            <a:r>
              <a:rPr lang="el-GR" sz="1600" i="1" dirty="0" smtClean="0">
                <a:solidFill>
                  <a:schemeClr val="tx2"/>
                </a:solidFill>
              </a:rPr>
              <a:t>από χάρτες ΓΥΣ (κλ.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l-GR" sz="1600" i="1" dirty="0" smtClean="0">
                <a:solidFill>
                  <a:schemeClr val="tx2"/>
                </a:solidFill>
              </a:rPr>
              <a:t>1</a:t>
            </a:r>
            <a:r>
              <a:rPr lang="en-US" sz="1600" i="1" dirty="0" smtClean="0">
                <a:solidFill>
                  <a:schemeClr val="tx2"/>
                </a:solidFill>
              </a:rPr>
              <a:t>:50000)		 </a:t>
            </a:r>
            <a:r>
              <a:rPr lang="el-GR" sz="2000" dirty="0" smtClean="0">
                <a:solidFill>
                  <a:schemeClr val="tx2"/>
                </a:solidFill>
              </a:rPr>
              <a:t>γραμμικό</a:t>
            </a:r>
          </a:p>
          <a:p>
            <a:pPr algn="just"/>
            <a:r>
              <a:rPr lang="el-GR" sz="2000" dirty="0" smtClean="0">
                <a:solidFill>
                  <a:schemeClr val="tx2"/>
                </a:solidFill>
              </a:rPr>
              <a:t>Λίμνες</a:t>
            </a:r>
            <a:r>
              <a:rPr lang="en-US" sz="2000" dirty="0" smtClean="0">
                <a:solidFill>
                  <a:schemeClr val="tx2"/>
                </a:solidFill>
              </a:rPr>
              <a:t>				</a:t>
            </a:r>
            <a:r>
              <a:rPr lang="el-GR" sz="1600" i="1" dirty="0" smtClean="0">
                <a:solidFill>
                  <a:schemeClr val="tx2"/>
                </a:solidFill>
              </a:rPr>
              <a:t>από χάρτες ΓΥΣ (κλ.</a:t>
            </a:r>
            <a:r>
              <a:rPr lang="en-US" sz="1600" i="1" dirty="0" smtClean="0">
                <a:solidFill>
                  <a:schemeClr val="tx2"/>
                </a:solidFill>
              </a:rPr>
              <a:t> </a:t>
            </a:r>
            <a:r>
              <a:rPr lang="el-GR" sz="1600" i="1" dirty="0" smtClean="0">
                <a:solidFill>
                  <a:schemeClr val="tx2"/>
                </a:solidFill>
              </a:rPr>
              <a:t>1</a:t>
            </a:r>
            <a:r>
              <a:rPr lang="en-US" sz="1600" i="1" dirty="0" smtClean="0">
                <a:solidFill>
                  <a:schemeClr val="tx2"/>
                </a:solidFill>
              </a:rPr>
              <a:t>:50000)		 </a:t>
            </a:r>
            <a:r>
              <a:rPr lang="el-GR" sz="2000" dirty="0" smtClean="0">
                <a:solidFill>
                  <a:schemeClr val="tx2"/>
                </a:solidFill>
              </a:rPr>
              <a:t>πολυγωνικό</a:t>
            </a:r>
          </a:p>
          <a:p>
            <a:pPr algn="just"/>
            <a:endParaRPr lang="en-US" sz="2000" dirty="0" smtClean="0"/>
          </a:p>
          <a:p>
            <a:pPr algn="just"/>
            <a:r>
              <a:rPr lang="el-GR" sz="2000" dirty="0" err="1" smtClean="0">
                <a:solidFill>
                  <a:schemeClr val="accent3">
                    <a:lumMod val="50000"/>
                  </a:schemeClr>
                </a:solidFill>
              </a:rPr>
              <a:t>Χρήσεις_γης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			</a:t>
            </a:r>
            <a:r>
              <a:rPr lang="en-US" sz="1600" i="1" dirty="0" err="1" smtClean="0">
                <a:solidFill>
                  <a:schemeClr val="accent3">
                    <a:lumMod val="50000"/>
                  </a:schemeClr>
                </a:solidFill>
              </a:rPr>
              <a:t>corine</a:t>
            </a:r>
            <a:r>
              <a:rPr lang="en-US" sz="1600" i="1" dirty="0" smtClean="0">
                <a:solidFill>
                  <a:schemeClr val="accent3">
                    <a:lumMod val="50000"/>
                  </a:schemeClr>
                </a:solidFill>
              </a:rPr>
              <a:t>				</a:t>
            </a:r>
            <a:r>
              <a:rPr lang="el-GR" sz="2000" dirty="0" smtClean="0">
                <a:solidFill>
                  <a:schemeClr val="accent3">
                    <a:lumMod val="50000"/>
                  </a:schemeClr>
                </a:solidFill>
              </a:rPr>
              <a:t> πολυγωνικό</a:t>
            </a:r>
            <a:endParaRPr lang="el-GR" sz="2000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Natura_2000</a:t>
            </a:r>
            <a:r>
              <a:rPr lang="el-GR" sz="2000" dirty="0" smtClean="0">
                <a:solidFill>
                  <a:schemeClr val="accent3">
                    <a:lumMod val="50000"/>
                  </a:schemeClr>
                </a:solidFill>
              </a:rPr>
              <a:t>							 πολυγωνικό</a:t>
            </a:r>
          </a:p>
          <a:p>
            <a:pPr algn="just"/>
            <a:r>
              <a:rPr lang="el-GR" sz="2000" dirty="0" err="1" smtClean="0">
                <a:solidFill>
                  <a:schemeClr val="accent3">
                    <a:lumMod val="50000"/>
                  </a:schemeClr>
                </a:solidFill>
              </a:rPr>
              <a:t>Γενικό_Πολέοδομικό_Σχέδιο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					</a:t>
            </a:r>
            <a:r>
              <a:rPr lang="el-GR" sz="2000" dirty="0" smtClean="0">
                <a:solidFill>
                  <a:schemeClr val="accent3">
                    <a:lumMod val="50000"/>
                  </a:schemeClr>
                </a:solidFill>
              </a:rPr>
              <a:t> πολυγωνικό</a:t>
            </a:r>
          </a:p>
          <a:p>
            <a:pPr algn="just"/>
            <a:r>
              <a:rPr lang="el-GR" sz="2000" dirty="0" err="1" smtClean="0">
                <a:solidFill>
                  <a:schemeClr val="accent3">
                    <a:lumMod val="50000"/>
                  </a:schemeClr>
                </a:solidFill>
              </a:rPr>
              <a:t>Αρχαιολογικός_χώρος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						</a:t>
            </a:r>
            <a:r>
              <a:rPr lang="el-GR" sz="2000" dirty="0" smtClean="0">
                <a:solidFill>
                  <a:schemeClr val="accent3">
                    <a:lumMod val="50000"/>
                  </a:schemeClr>
                </a:solidFill>
              </a:rPr>
              <a:t> σημειακό</a:t>
            </a:r>
            <a:endParaRPr lang="en-US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el-GR" sz="2000" dirty="0" err="1" smtClean="0">
                <a:solidFill>
                  <a:schemeClr val="accent3">
                    <a:lumMod val="50000"/>
                  </a:schemeClr>
                </a:solidFill>
              </a:rPr>
              <a:t>Οδικό_δίκτυο</a:t>
            </a:r>
            <a:r>
              <a:rPr lang="el-GR" sz="2000" dirty="0" smtClean="0">
                <a:solidFill>
                  <a:schemeClr val="accent3">
                    <a:lumMod val="50000"/>
                  </a:schemeClr>
                </a:solidFill>
              </a:rPr>
              <a:t>							 γραμμικό</a:t>
            </a:r>
          </a:p>
          <a:p>
            <a:pPr algn="just"/>
            <a:endParaRPr lang="en-US" sz="2000" dirty="0"/>
          </a:p>
          <a:p>
            <a:pPr algn="just"/>
            <a:r>
              <a:rPr lang="el-GR" sz="2000" dirty="0" err="1" smtClean="0">
                <a:solidFill>
                  <a:schemeClr val="accent6">
                    <a:lumMod val="75000"/>
                  </a:schemeClr>
                </a:solidFill>
              </a:rPr>
              <a:t>Όριο_νομού</a:t>
            </a:r>
            <a:endParaRPr lang="el-GR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l-GR" sz="2000" dirty="0" err="1" smtClean="0">
                <a:solidFill>
                  <a:schemeClr val="accent6">
                    <a:lumMod val="75000"/>
                  </a:schemeClr>
                </a:solidFill>
              </a:rPr>
              <a:t>Καλικράτειοι_δήμοι</a:t>
            </a:r>
            <a:endParaRPr lang="el-GR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l-GR" sz="2000" dirty="0" err="1" smtClean="0">
                <a:solidFill>
                  <a:schemeClr val="accent6">
                    <a:lumMod val="75000"/>
                  </a:schemeClr>
                </a:solidFill>
              </a:rPr>
              <a:t>Δημοτικές_ενότητες</a:t>
            </a:r>
            <a:endParaRPr lang="el-GR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Κοινότητες</a:t>
            </a:r>
          </a:p>
          <a:p>
            <a:pPr algn="just"/>
            <a:r>
              <a:rPr lang="el-GR" sz="2000" dirty="0" err="1" smtClean="0">
                <a:solidFill>
                  <a:schemeClr val="accent6">
                    <a:lumMod val="75000"/>
                  </a:schemeClr>
                </a:solidFill>
              </a:rPr>
              <a:t>Όρια_οικισμών</a:t>
            </a:r>
            <a:endParaRPr lang="el-GR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l-GR" sz="2000" dirty="0" err="1" smtClean="0">
                <a:solidFill>
                  <a:schemeClr val="accent6">
                    <a:lumMod val="75000"/>
                  </a:schemeClr>
                </a:solidFill>
              </a:rPr>
              <a:t>Κέντρα_οικισμών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							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 σημειακό</a:t>
            </a:r>
            <a:endParaRPr lang="el-GR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6691" y="2398849"/>
            <a:ext cx="4619693" cy="274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259" y="2401949"/>
            <a:ext cx="4529090" cy="271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Ορθογώνιο"/>
          <p:cNvSpPr/>
          <p:nvPr/>
        </p:nvSpPr>
        <p:spPr>
          <a:xfrm>
            <a:off x="1500166" y="1000108"/>
            <a:ext cx="69294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400" b="1" dirty="0" err="1" smtClean="0">
                <a:solidFill>
                  <a:srgbClr val="C00000"/>
                </a:solidFill>
              </a:rPr>
              <a:t>Ισουψείς</a:t>
            </a:r>
            <a:r>
              <a:rPr lang="el-GR" sz="2400" b="1" dirty="0" smtClean="0">
                <a:solidFill>
                  <a:srgbClr val="C00000"/>
                </a:solidFill>
              </a:rPr>
              <a:t>		</a:t>
            </a:r>
            <a:r>
              <a:rPr lang="en-US" sz="2400" b="1" dirty="0" smtClean="0">
                <a:solidFill>
                  <a:srgbClr val="C00000"/>
                </a:solidFill>
              </a:rPr>
              <a:t>	</a:t>
            </a:r>
            <a:r>
              <a:rPr lang="el-GR" sz="2400" b="1" dirty="0" err="1" smtClean="0">
                <a:solidFill>
                  <a:srgbClr val="C00000"/>
                </a:solidFill>
              </a:rPr>
              <a:t>Υδρογραφικό_δίκτυο</a:t>
            </a:r>
            <a:endParaRPr lang="el-G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6395939" cy="378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63186" y="3786190"/>
            <a:ext cx="7280814" cy="3071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TextBox"/>
          <p:cNvSpPr txBox="1"/>
          <p:nvPr/>
        </p:nvSpPr>
        <p:spPr>
          <a:xfrm>
            <a:off x="6858016" y="571480"/>
            <a:ext cx="1712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Χρήσεις γης</a:t>
            </a:r>
            <a:endParaRPr lang="el-GR" sz="2400" b="1" dirty="0">
              <a:solidFill>
                <a:srgbClr val="C00000"/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6429388" y="2357430"/>
            <a:ext cx="2714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>
                <a:solidFill>
                  <a:srgbClr val="C00000"/>
                </a:solidFill>
              </a:rPr>
              <a:t>Για κάποια </a:t>
            </a:r>
            <a:r>
              <a:rPr lang="en-US" dirty="0" smtClean="0">
                <a:solidFill>
                  <a:srgbClr val="C00000"/>
                </a:solidFill>
              </a:rPr>
              <a:t>shape files </a:t>
            </a:r>
            <a:r>
              <a:rPr lang="el-GR" dirty="0" smtClean="0">
                <a:solidFill>
                  <a:srgbClr val="C00000"/>
                </a:solidFill>
              </a:rPr>
              <a:t>υπάρχει πληροφορία στο </a:t>
            </a:r>
            <a:r>
              <a:rPr lang="en-US" dirty="0" smtClean="0">
                <a:solidFill>
                  <a:srgbClr val="C00000"/>
                </a:solidFill>
              </a:rPr>
              <a:t>attribute table</a:t>
            </a:r>
            <a:endParaRPr lang="el-G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357950" y="571480"/>
            <a:ext cx="2672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Δημοτικές ενότητες</a:t>
            </a:r>
            <a:endParaRPr lang="el-GR" sz="2400" b="1" dirty="0">
              <a:solidFill>
                <a:srgbClr val="C00000"/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6286512" y="2357430"/>
            <a:ext cx="2714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>
                <a:solidFill>
                  <a:srgbClr val="C00000"/>
                </a:solidFill>
              </a:rPr>
              <a:t>Για κάποια </a:t>
            </a:r>
            <a:r>
              <a:rPr lang="en-US" dirty="0" smtClean="0">
                <a:solidFill>
                  <a:srgbClr val="C00000"/>
                </a:solidFill>
              </a:rPr>
              <a:t>shape files </a:t>
            </a:r>
            <a:r>
              <a:rPr lang="el-GR" dirty="0" smtClean="0">
                <a:solidFill>
                  <a:srgbClr val="C00000"/>
                </a:solidFill>
              </a:rPr>
              <a:t>υπάρχει πληροφορία στο </a:t>
            </a:r>
            <a:r>
              <a:rPr lang="en-US" dirty="0" smtClean="0">
                <a:solidFill>
                  <a:srgbClr val="C00000"/>
                </a:solidFill>
              </a:rPr>
              <a:t>attribute table</a:t>
            </a:r>
            <a:endParaRPr lang="el-GR" dirty="0">
              <a:solidFill>
                <a:srgbClr val="C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002578"/>
            <a:ext cx="8643966" cy="28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99174"/>
            <a:ext cx="5693436" cy="3429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928794" y="71414"/>
            <a:ext cx="5322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Επιπλέον θεματικά επίπεδα για το νομό</a:t>
            </a:r>
            <a:endParaRPr lang="el-GR" sz="2400" b="1" dirty="0">
              <a:solidFill>
                <a:srgbClr val="C00000"/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357158" y="1071546"/>
            <a:ext cx="590110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err="1" smtClean="0"/>
              <a:t>Αεροφωτομωσαϊκό</a:t>
            </a:r>
            <a:r>
              <a:rPr lang="el-GR" dirty="0" smtClean="0"/>
              <a:t> </a:t>
            </a:r>
            <a:r>
              <a:rPr lang="el-GR" dirty="0" err="1" smtClean="0"/>
              <a:t>έτυς</a:t>
            </a:r>
            <a:r>
              <a:rPr lang="el-GR" dirty="0" smtClean="0"/>
              <a:t> λήψης 1996 (</a:t>
            </a:r>
            <a:r>
              <a:rPr lang="el-GR" dirty="0" err="1" smtClean="0"/>
              <a:t>Υπουργειου</a:t>
            </a:r>
            <a:r>
              <a:rPr lang="el-GR" dirty="0" smtClean="0"/>
              <a:t> Γεωργίας)</a:t>
            </a:r>
          </a:p>
          <a:p>
            <a:r>
              <a:rPr lang="en-US" dirty="0" smtClean="0"/>
              <a:t>DEM </a:t>
            </a:r>
            <a:r>
              <a:rPr lang="el-GR" dirty="0" smtClean="0"/>
              <a:t>νομού</a:t>
            </a:r>
          </a:p>
          <a:p>
            <a:r>
              <a:rPr lang="en-US" dirty="0" err="1" smtClean="0"/>
              <a:t>Hillshade</a:t>
            </a:r>
            <a:r>
              <a:rPr lang="en-US" dirty="0" smtClean="0"/>
              <a:t> </a:t>
            </a:r>
            <a:r>
              <a:rPr lang="el-GR" dirty="0" smtClean="0"/>
              <a:t>νομού</a:t>
            </a:r>
          </a:p>
          <a:p>
            <a:r>
              <a:rPr lang="el-GR" dirty="0" smtClean="0"/>
              <a:t>Αρχείο </a:t>
            </a:r>
            <a:r>
              <a:rPr lang="en-US" dirty="0" smtClean="0"/>
              <a:t>KMZ </a:t>
            </a:r>
            <a:r>
              <a:rPr lang="el-GR" dirty="0" smtClean="0"/>
              <a:t>ορίων </a:t>
            </a:r>
            <a:r>
              <a:rPr lang="el-GR" dirty="0" err="1" smtClean="0"/>
              <a:t>Καλλικρατικών</a:t>
            </a:r>
            <a:r>
              <a:rPr lang="el-GR" dirty="0" smtClean="0"/>
              <a:t> δήμων.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i="1" dirty="0" smtClean="0"/>
              <a:t>Αναμένεται από εμένα</a:t>
            </a:r>
            <a:r>
              <a:rPr lang="en-US" i="1" dirty="0" smtClean="0"/>
              <a:t>:</a:t>
            </a:r>
          </a:p>
          <a:p>
            <a:r>
              <a:rPr lang="en-US" dirty="0" smtClean="0"/>
              <a:t>Shape file </a:t>
            </a:r>
            <a:r>
              <a:rPr lang="el-GR" dirty="0" smtClean="0"/>
              <a:t>γεωλογικών σχηματισμών </a:t>
            </a:r>
          </a:p>
          <a:p>
            <a:r>
              <a:rPr lang="en-US" dirty="0" smtClean="0"/>
              <a:t>Shape file </a:t>
            </a:r>
            <a:r>
              <a:rPr lang="el-GR" dirty="0" smtClean="0"/>
              <a:t>ρηγμάτων</a:t>
            </a:r>
          </a:p>
          <a:p>
            <a:r>
              <a:rPr lang="en-US" dirty="0" smtClean="0"/>
              <a:t>Shape file </a:t>
            </a:r>
            <a:r>
              <a:rPr lang="el-GR" dirty="0" smtClean="0"/>
              <a:t>σεισμικών επικέντρων</a:t>
            </a:r>
          </a:p>
          <a:p>
            <a:r>
              <a:rPr lang="el-GR" dirty="0" smtClean="0"/>
              <a:t>Αρχείο </a:t>
            </a:r>
            <a:r>
              <a:rPr lang="en-US" dirty="0" smtClean="0"/>
              <a:t>KMZ </a:t>
            </a:r>
            <a:r>
              <a:rPr lang="el-GR" dirty="0" smtClean="0"/>
              <a:t>ορίων περιοχών ανά ομάδα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127</Words>
  <Application>Microsoft Office PowerPoint</Application>
  <PresentationFormat>Προβολή στην οθόνη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Συνθετικό Γεωγραφικό Θέμα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Th</dc:creator>
  <cp:lastModifiedBy>Th</cp:lastModifiedBy>
  <cp:revision>55</cp:revision>
  <dcterms:created xsi:type="dcterms:W3CDTF">2017-02-27T15:36:01Z</dcterms:created>
  <dcterms:modified xsi:type="dcterms:W3CDTF">2017-02-27T18:44:19Z</dcterms:modified>
</cp:coreProperties>
</file>