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96" r:id="rId4"/>
    <p:sldId id="297" r:id="rId5"/>
    <p:sldId id="260" r:id="rId6"/>
    <p:sldId id="306" r:id="rId7"/>
    <p:sldId id="303" r:id="rId8"/>
    <p:sldId id="266" r:id="rId9"/>
    <p:sldId id="267" r:id="rId10"/>
    <p:sldId id="286" r:id="rId11"/>
    <p:sldId id="284" r:id="rId12"/>
    <p:sldId id="285" r:id="rId13"/>
    <p:sldId id="302" r:id="rId14"/>
    <p:sldId id="310" r:id="rId15"/>
    <p:sldId id="299" r:id="rId16"/>
    <p:sldId id="311" r:id="rId17"/>
    <p:sldId id="323" r:id="rId18"/>
    <p:sldId id="321" r:id="rId19"/>
    <p:sldId id="312" r:id="rId20"/>
    <p:sldId id="322" r:id="rId21"/>
    <p:sldId id="317" r:id="rId22"/>
    <p:sldId id="318" r:id="rId23"/>
    <p:sldId id="324" r:id="rId24"/>
    <p:sldId id="319" r:id="rId25"/>
    <p:sldId id="31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C41D8BFD-F4F6-4324-8520-0811B934F9CD}" type="datetimeFigureOut">
              <a:rPr lang="en-US" smtClean="0"/>
              <a:pPr/>
              <a:t>1/8/2026</a:t>
            </a:fld>
            <a:endParaRPr lang="en-GB" dirty="0"/>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1D8BFD-F4F6-4324-8520-0811B934F9CD}" type="datetimeFigureOut">
              <a:rPr lang="en-US" smtClean="0"/>
              <a:pPr/>
              <a:t>1/8/2026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1D8BFD-F4F6-4324-8520-0811B934F9CD}" type="datetimeFigureOut">
              <a:rPr lang="en-US" smtClean="0"/>
              <a:pPr/>
              <a:t>1/8/2026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1D8BFD-F4F6-4324-8520-0811B934F9CD}" type="datetimeFigureOut">
              <a:rPr lang="en-US" smtClean="0"/>
              <a:pPr/>
              <a:t>1/8/2026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C41D8BFD-F4F6-4324-8520-0811B934F9CD}" type="datetimeFigureOut">
              <a:rPr lang="en-US" smtClean="0"/>
              <a:pPr/>
              <a:t>1/8/2026</a:t>
            </a:fld>
            <a:endParaRPr lang="en-GB" dirty="0"/>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1D8BFD-F4F6-4324-8520-0811B934F9CD}" type="datetimeFigureOut">
              <a:rPr lang="en-US" smtClean="0"/>
              <a:pPr/>
              <a:t>1/8/2026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a:xfrm>
            <a:off x="8641080" y="6514568"/>
            <a:ext cx="464288" cy="274320"/>
          </a:xfrm>
        </p:spPr>
        <p:txBody>
          <a:bodyPr/>
          <a:lstStyle/>
          <a:p>
            <a:fld id="{B39C8A6A-E254-47E6-BB08-4D38320E489C}" type="slidenum">
              <a:rPr lang="en-GB" smtClean="0"/>
              <a:pPr/>
              <a:t>‹#›</a:t>
            </a:fld>
            <a:endParaRPr lang="en-GB"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dirty="0"/>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41D8BFD-F4F6-4324-8520-0811B934F9CD}" type="datetimeFigureOut">
              <a:rPr lang="en-US" smtClean="0"/>
              <a:pPr/>
              <a:t>1/8/2026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a:xfrm>
            <a:off x="8641080" y="6514568"/>
            <a:ext cx="464288" cy="274320"/>
          </a:xfrm>
        </p:spPr>
        <p:txBody>
          <a:bodyPr/>
          <a:lstStyle/>
          <a:p>
            <a:fld id="{B39C8A6A-E254-47E6-BB08-4D38320E489C}"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41D8BFD-F4F6-4324-8520-0811B934F9CD}" type="datetimeFigureOut">
              <a:rPr lang="en-US" smtClean="0"/>
              <a:pPr/>
              <a:t>1/8/2026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9C8A6A-E254-47E6-BB08-4D38320E489C}" type="slidenum">
              <a:rPr lang="en-GB" smtClean="0"/>
              <a:pPr/>
              <a:t>‹#›</a:t>
            </a:fld>
            <a:endParaRPr lang="en-GB"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D8BFD-F4F6-4324-8520-0811B934F9CD}" type="datetimeFigureOut">
              <a:rPr lang="en-US" smtClean="0"/>
              <a:pPr/>
              <a:t>1/8/2026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9C8A6A-E254-47E6-BB08-4D38320E489C}"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C41D8BFD-F4F6-4324-8520-0811B934F9CD}" type="datetimeFigureOut">
              <a:rPr lang="en-US" smtClean="0"/>
              <a:pPr/>
              <a:t>1/8/2026</a:t>
            </a:fld>
            <a:endParaRPr lang="en-GB" dirty="0"/>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dirty="0">
                <a:solidFill>
                  <a:schemeClr val="lt1"/>
                </a:solidFill>
                <a:latin typeface="+mn-lt"/>
                <a:ea typeface="+mn-ea"/>
                <a:cs typeface="+mn-cs"/>
              </a:rPr>
              <a:t>Click icon to add picture</a:t>
            </a:r>
          </a:p>
        </p:txBody>
      </p:sp>
      <p:sp>
        <p:nvSpPr>
          <p:cNvPr id="8" name="Date Placeholder 7"/>
          <p:cNvSpPr>
            <a:spLocks noGrp="1"/>
          </p:cNvSpPr>
          <p:nvPr>
            <p:ph type="dt" sz="half" idx="10"/>
          </p:nvPr>
        </p:nvSpPr>
        <p:spPr>
          <a:xfrm>
            <a:off x="5562600" y="6509004"/>
            <a:ext cx="3002280" cy="274320"/>
          </a:xfrm>
        </p:spPr>
        <p:txBody>
          <a:bodyPr vert="horz" rtlCol="0"/>
          <a:lstStyle/>
          <a:p>
            <a:fld id="{C41D8BFD-F4F6-4324-8520-0811B934F9CD}" type="datetimeFigureOut">
              <a:rPr lang="en-US" smtClean="0"/>
              <a:pPr/>
              <a:t>1/8/2026</a:t>
            </a:fld>
            <a:endParaRPr lang="en-GB" dirty="0"/>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39C8A6A-E254-47E6-BB08-4D38320E489C}" type="slidenum">
              <a:rPr lang="en-GB" smtClean="0"/>
              <a:pPr/>
              <a:t>‹#›</a:t>
            </a:fld>
            <a:endParaRPr lang="en-GB" dirty="0"/>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dirty="0"/>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41D8BFD-F4F6-4324-8520-0811B934F9CD}" type="datetimeFigureOut">
              <a:rPr lang="en-US" smtClean="0"/>
              <a:pPr/>
              <a:t>1/8/2026</a:t>
            </a:fld>
            <a:endParaRPr lang="en-GB" dirty="0"/>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39C8A6A-E254-47E6-BB08-4D38320E489C}" type="slidenum">
              <a:rPr lang="en-GB" smtClean="0"/>
              <a:pPr/>
              <a:t>‹#›</a:t>
            </a:fld>
            <a:endParaRPr lang="en-GB"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l-GR" dirty="0"/>
              <a:t>Δια-εθνισμός, παγκοσμιοποίηση  και θεωρία δικτύων</a:t>
            </a:r>
            <a:r>
              <a:rPr lang="en-US" dirty="0"/>
              <a:t> </a:t>
            </a:r>
            <a:r>
              <a:rPr lang="el-GR" dirty="0"/>
              <a:t> </a:t>
            </a:r>
            <a:endParaRPr lang="en-GB" dirty="0"/>
          </a:p>
        </p:txBody>
      </p:sp>
      <p:sp>
        <p:nvSpPr>
          <p:cNvPr id="3" name="Subtitle 2"/>
          <p:cNvSpPr>
            <a:spLocks noGrp="1"/>
          </p:cNvSpPr>
          <p:nvPr>
            <p:ph type="subTitle" idx="1"/>
          </p:nvPr>
        </p:nvSpPr>
        <p:spPr>
          <a:xfrm>
            <a:off x="1371600" y="3657600"/>
            <a:ext cx="6400800" cy="914400"/>
          </a:xfrm>
        </p:spPr>
        <p:txBody>
          <a:bodyPr/>
          <a:lstStyle/>
          <a:p>
            <a:r>
              <a:rPr lang="el-GR" dirty="0"/>
              <a:t>ΓΙΩΡΓΟΣ ΜΑΥΡΟΜΜΑΤΗΣ</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FE84FF5-1ABB-DFB9-BACE-D570B53B08A9}"/>
              </a:ext>
            </a:extLst>
          </p:cNvPr>
          <p:cNvSpPr>
            <a:spLocks noGrp="1" noChangeArrowheads="1"/>
          </p:cNvSpPr>
          <p:nvPr>
            <p:ph type="title"/>
          </p:nvPr>
        </p:nvSpPr>
        <p:spPr>
          <a:xfrm>
            <a:off x="457200" y="292100"/>
            <a:ext cx="8229600" cy="760413"/>
          </a:xfrm>
        </p:spPr>
        <p:txBody>
          <a:bodyPr>
            <a:normAutofit fontScale="90000"/>
          </a:bodyPr>
          <a:lstStyle/>
          <a:p>
            <a:pPr marL="54864" eaLnBrk="1" fontAlgn="auto" hangingPunct="1">
              <a:spcAft>
                <a:spcPts val="0"/>
              </a:spcAft>
              <a:defRPr/>
            </a:pPr>
            <a:r>
              <a:rPr lang="el-GR" sz="2400" dirty="0">
                <a:solidFill>
                  <a:schemeClr val="tx2">
                    <a:tint val="100000"/>
                    <a:shade val="90000"/>
                    <a:satMod val="250000"/>
                    <a:alpha val="100000"/>
                  </a:schemeClr>
                </a:solidFill>
              </a:rPr>
              <a:t>Η παγκοσμιοποίηση παράγει έναν πιο διαφοροποιημένο κόσμο.</a:t>
            </a:r>
          </a:p>
        </p:txBody>
      </p:sp>
      <p:sp>
        <p:nvSpPr>
          <p:cNvPr id="19459" name="Rectangle 3">
            <a:extLst>
              <a:ext uri="{FF2B5EF4-FFF2-40B4-BE49-F238E27FC236}">
                <a16:creationId xmlns:a16="http://schemas.microsoft.com/office/drawing/2014/main" id="{8283CB38-39F1-7EBD-3C89-1869AC29B87A}"/>
              </a:ext>
            </a:extLst>
          </p:cNvPr>
          <p:cNvSpPr>
            <a:spLocks noGrp="1"/>
          </p:cNvSpPr>
          <p:nvPr>
            <p:ph idx="1"/>
          </p:nvPr>
        </p:nvSpPr>
        <p:spPr>
          <a:xfrm>
            <a:off x="457200" y="1905000"/>
            <a:ext cx="8229600" cy="4476750"/>
          </a:xfrm>
        </p:spPr>
        <p:txBody>
          <a:bodyPr/>
          <a:lstStyle/>
          <a:p>
            <a:pPr algn="just" eaLnBrk="1" hangingPunct="1">
              <a:lnSpc>
                <a:spcPct val="80000"/>
              </a:lnSpc>
            </a:pPr>
            <a:r>
              <a:rPr lang="el-GR" altLang="en-US" sz="2400"/>
              <a:t>Το παγκόσμιο λειτουργεί μαζί με τοπικές ιδιαιτερότητες </a:t>
            </a:r>
            <a:r>
              <a:rPr lang="en-GB" altLang="en-US" sz="2400"/>
              <a:t>. To </a:t>
            </a:r>
            <a:r>
              <a:rPr lang="el-GR" altLang="en-US" sz="2400"/>
              <a:t>παγκόσμιο και το τοπικό λειτουργούν συμπληρωματικά. Το παγκόσμιο δεν εξαλείφει το τοπικό αλλά το επηρεάζει, αλλάζοντας το αλλά όχι εξαφανίζοντας το. Το παγκόσμιο προσαρμόζεται στο τοπικό.</a:t>
            </a:r>
          </a:p>
          <a:p>
            <a:pPr algn="just" eaLnBrk="1" hangingPunct="1">
              <a:lnSpc>
                <a:spcPct val="80000"/>
              </a:lnSpc>
            </a:pPr>
            <a:r>
              <a:rPr lang="el-GR" altLang="en-US" sz="2400"/>
              <a:t>Αντί να καταστρέφει τις τοπικές διαφορές τις τονίζει. Το παγκόσμιο προσαρμόζεται στο τοπικό και παράγει ένα παγκοσμιοποιημένο τοπικό. Ένα παράδειγμα: Το </a:t>
            </a:r>
            <a:r>
              <a:rPr lang="en-GB" altLang="en-US" sz="2400"/>
              <a:t>McDonalds </a:t>
            </a:r>
            <a:r>
              <a:rPr lang="el-GR" altLang="en-US" sz="2400"/>
              <a:t>σε διαφορετικές χώρες έχουν διαφορετικά μενού (στην Ελλάδα υπάρχει </a:t>
            </a:r>
            <a:r>
              <a:rPr lang="en-GB" altLang="en-US" sz="2400"/>
              <a:t>Mac</a:t>
            </a:r>
            <a:r>
              <a:rPr lang="el-GR" altLang="en-US" sz="2400"/>
              <a:t> με φέτα). Επομένως ο κόσμος δεν γίνεται πανομοιότυπος αλλά αντίθετα πιο διαφοροποιημένος μέσα από τη σύζευξη του τοπικού με το παγκόσμιο. </a:t>
            </a:r>
            <a:r>
              <a:rPr lang="en-GB" altLang="en-US" sz="2400"/>
              <a:t> </a:t>
            </a:r>
            <a:endParaRPr lang="el-GR" altLang="en-US" sz="2400"/>
          </a:p>
          <a:p>
            <a:pPr eaLnBrk="1" hangingPunct="1">
              <a:lnSpc>
                <a:spcPct val="80000"/>
              </a:lnSpc>
            </a:pPr>
            <a:endParaRPr lang="el-GR" altLang="en-US"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61E9-9753-AD34-FABD-8F4D21663511}"/>
              </a:ext>
            </a:extLst>
          </p:cNvPr>
          <p:cNvSpPr>
            <a:spLocks noGrp="1"/>
          </p:cNvSpPr>
          <p:nvPr>
            <p:ph type="title"/>
          </p:nvPr>
        </p:nvSpPr>
        <p:spPr>
          <a:xfrm>
            <a:off x="457200" y="253536"/>
            <a:ext cx="8229600" cy="1143000"/>
          </a:xfrm>
        </p:spPr>
        <p:txBody>
          <a:bodyPr/>
          <a:lstStyle/>
          <a:p>
            <a:pPr marL="54864" eaLnBrk="1" fontAlgn="auto" hangingPunct="1">
              <a:spcAft>
                <a:spcPts val="0"/>
              </a:spcAft>
              <a:defRPr/>
            </a:pPr>
            <a:r>
              <a:rPr lang="el-GR" dirty="0">
                <a:solidFill>
                  <a:schemeClr val="tx2">
                    <a:tint val="100000"/>
                    <a:shade val="90000"/>
                    <a:satMod val="250000"/>
                    <a:alpha val="100000"/>
                  </a:schemeClr>
                </a:solidFill>
              </a:rPr>
              <a:t>Ελληνική </a:t>
            </a:r>
            <a:r>
              <a:rPr lang="el-GR" dirty="0" err="1">
                <a:solidFill>
                  <a:schemeClr val="tx2">
                    <a:tint val="100000"/>
                    <a:shade val="90000"/>
                    <a:satMod val="250000"/>
                    <a:alpha val="100000"/>
                  </a:schemeClr>
                </a:solidFill>
              </a:rPr>
              <a:t>Τραπ</a:t>
            </a:r>
            <a:r>
              <a:rPr lang="el-GR" dirty="0">
                <a:solidFill>
                  <a:schemeClr val="tx2">
                    <a:tint val="100000"/>
                    <a:shade val="90000"/>
                    <a:satMod val="250000"/>
                    <a:alpha val="100000"/>
                  </a:schemeClr>
                </a:solidFill>
              </a:rPr>
              <a:t>  </a:t>
            </a:r>
            <a:endParaRPr lang="en-US" dirty="0">
              <a:solidFill>
                <a:schemeClr val="tx2">
                  <a:tint val="100000"/>
                  <a:shade val="90000"/>
                  <a:satMod val="250000"/>
                  <a:alpha val="100000"/>
                </a:schemeClr>
              </a:solidFill>
            </a:endParaRPr>
          </a:p>
        </p:txBody>
      </p:sp>
      <p:pic>
        <p:nvPicPr>
          <p:cNvPr id="20483" name="Content Placeholder 3" descr="1480546_snik--1-.jpg">
            <a:extLst>
              <a:ext uri="{FF2B5EF4-FFF2-40B4-BE49-F238E27FC236}">
                <a16:creationId xmlns:a16="http://schemas.microsoft.com/office/drawing/2014/main" id="{7F26FF0B-1010-CC7E-C155-F244355E7E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2875"/>
            <a:ext cx="5292725" cy="4525963"/>
          </a:xfrm>
        </p:spPr>
      </p:pic>
      <p:pic>
        <p:nvPicPr>
          <p:cNvPr id="20484" name="Picture 4" descr="1480557_toquel_-5-.jpg">
            <a:extLst>
              <a:ext uri="{FF2B5EF4-FFF2-40B4-BE49-F238E27FC236}">
                <a16:creationId xmlns:a16="http://schemas.microsoft.com/office/drawing/2014/main" id="{640C370C-2597-E12B-1A51-DA5CDE4432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341438"/>
            <a:ext cx="4643437"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415F-A632-CFB9-7251-ED7C0C0DDAF1}"/>
              </a:ext>
            </a:extLst>
          </p:cNvPr>
          <p:cNvSpPr>
            <a:spLocks noGrp="1"/>
          </p:cNvSpPr>
          <p:nvPr>
            <p:ph type="title"/>
          </p:nvPr>
        </p:nvSpPr>
        <p:spPr>
          <a:xfrm>
            <a:off x="457200" y="253536"/>
            <a:ext cx="8229600" cy="1143000"/>
          </a:xfrm>
        </p:spPr>
        <p:txBody>
          <a:bodyPr/>
          <a:lstStyle/>
          <a:p>
            <a:pPr marL="54864" eaLnBrk="1" fontAlgn="auto" hangingPunct="1">
              <a:spcAft>
                <a:spcPts val="0"/>
              </a:spcAft>
              <a:defRPr/>
            </a:pPr>
            <a:r>
              <a:rPr lang="el-GR" dirty="0">
                <a:solidFill>
                  <a:schemeClr val="tx2">
                    <a:tint val="100000"/>
                    <a:shade val="90000"/>
                    <a:satMod val="250000"/>
                    <a:alpha val="100000"/>
                  </a:schemeClr>
                </a:solidFill>
              </a:rPr>
              <a:t>Βρετανική σκηνή </a:t>
            </a:r>
            <a:endParaRPr lang="en-US" dirty="0">
              <a:solidFill>
                <a:schemeClr val="tx2">
                  <a:tint val="100000"/>
                  <a:shade val="90000"/>
                  <a:satMod val="250000"/>
                  <a:alpha val="100000"/>
                </a:schemeClr>
              </a:solidFill>
            </a:endParaRPr>
          </a:p>
        </p:txBody>
      </p:sp>
      <p:pic>
        <p:nvPicPr>
          <p:cNvPr id="21507" name="Content Placeholder 3" descr="download (1).jfif">
            <a:extLst>
              <a:ext uri="{FF2B5EF4-FFF2-40B4-BE49-F238E27FC236}">
                <a16:creationId xmlns:a16="http://schemas.microsoft.com/office/drawing/2014/main" id="{9C83CE5E-15A5-3BAA-175F-A20FEAF5F5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12875"/>
            <a:ext cx="4356100" cy="3240088"/>
          </a:xfrm>
        </p:spPr>
      </p:pic>
      <p:pic>
        <p:nvPicPr>
          <p:cNvPr id="21508" name="Picture 4" descr="download.jfif">
            <a:extLst>
              <a:ext uri="{FF2B5EF4-FFF2-40B4-BE49-F238E27FC236}">
                <a16:creationId xmlns:a16="http://schemas.microsoft.com/office/drawing/2014/main" id="{A140C4D5-1A48-FD89-D32D-C1782D3BD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060575"/>
            <a:ext cx="4679950"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536"/>
            <a:ext cx="8229600" cy="813264"/>
          </a:xfrm>
        </p:spPr>
        <p:txBody>
          <a:bodyPr>
            <a:noAutofit/>
          </a:bodyPr>
          <a:lstStyle/>
          <a:p>
            <a:pPr algn="l"/>
            <a:r>
              <a:rPr lang="el-GR" sz="2800" dirty="0"/>
              <a:t>Από την παγκοσμιοποίηση στο δια-εθνισμό και ίσως η έμφαση στη ζωή των ανθρώπων</a:t>
            </a:r>
          </a:p>
        </p:txBody>
      </p:sp>
      <p:sp>
        <p:nvSpPr>
          <p:cNvPr id="3" name="2 - Θέση περιεχομένου"/>
          <p:cNvSpPr>
            <a:spLocks noGrp="1"/>
          </p:cNvSpPr>
          <p:nvPr>
            <p:ph idx="1"/>
          </p:nvPr>
        </p:nvSpPr>
        <p:spPr>
          <a:xfrm>
            <a:off x="457200" y="1646236"/>
            <a:ext cx="8229600" cy="5059363"/>
          </a:xfrm>
        </p:spPr>
        <p:txBody>
          <a:bodyPr>
            <a:normAutofit fontScale="85000" lnSpcReduction="20000"/>
          </a:bodyPr>
          <a:lstStyle/>
          <a:p>
            <a:r>
              <a:rPr lang="el-GR" dirty="0"/>
              <a:t>Όπως είπαμε και πριν η παγκοσμιοποίηση ως μια οικονομική διαδικασία είναι λίγο πολύ γνωστή. Το κράτος, οι επιχειρήσεις, η τεχνολογία, τα </a:t>
            </a:r>
            <a:r>
              <a:rPr lang="en-US" dirty="0"/>
              <a:t>funds </a:t>
            </a:r>
            <a:r>
              <a:rPr lang="el-GR" dirty="0"/>
              <a:t>κτλ</a:t>
            </a:r>
            <a:r>
              <a:rPr lang="en-US" dirty="0"/>
              <a:t>. </a:t>
            </a:r>
            <a:r>
              <a:rPr lang="el-GR" dirty="0"/>
              <a:t>επιβάλλουν μια «παγκοσμιοποίηση από επάνω»</a:t>
            </a:r>
          </a:p>
          <a:p>
            <a:r>
              <a:rPr lang="en-US" u="sng" dirty="0" err="1"/>
              <a:t>Alexandro</a:t>
            </a:r>
            <a:r>
              <a:rPr lang="en-US" u="sng" dirty="0"/>
              <a:t> </a:t>
            </a:r>
            <a:r>
              <a:rPr lang="en-US" u="sng" dirty="0" err="1"/>
              <a:t>Portes</a:t>
            </a:r>
            <a:r>
              <a:rPr lang="en-US" u="sng" dirty="0"/>
              <a:t> 1996 Globalization from Below: The rise of transnational communities</a:t>
            </a:r>
            <a:r>
              <a:rPr lang="en-US" dirty="0"/>
              <a:t>, </a:t>
            </a:r>
            <a:r>
              <a:rPr lang="el-GR" dirty="0"/>
              <a:t>δεν είναι μόνο το κεφάλαιο που μετακινείται και οι άνθρωποι μετακινούνται</a:t>
            </a:r>
          </a:p>
          <a:p>
            <a:r>
              <a:rPr lang="en-US" u="sng" dirty="0" err="1"/>
              <a:t>Portes</a:t>
            </a:r>
            <a:r>
              <a:rPr lang="en-US" u="sng" dirty="0"/>
              <a:t>, </a:t>
            </a:r>
            <a:r>
              <a:rPr lang="en-US" u="sng" dirty="0" err="1"/>
              <a:t>Guarnizo</a:t>
            </a:r>
            <a:r>
              <a:rPr lang="en-US" u="sng" dirty="0"/>
              <a:t>, </a:t>
            </a:r>
            <a:r>
              <a:rPr lang="en-US" u="sng" dirty="0" err="1"/>
              <a:t>Landolt</a:t>
            </a:r>
            <a:r>
              <a:rPr lang="en-US" u="sng" dirty="0"/>
              <a:t> (1999) The study of </a:t>
            </a:r>
            <a:r>
              <a:rPr lang="en-US" u="sng" dirty="0" err="1"/>
              <a:t>transnationalism</a:t>
            </a:r>
            <a:r>
              <a:rPr lang="en-US" u="sng" dirty="0"/>
              <a:t>: The pitfalls and promises of an emergent research field</a:t>
            </a:r>
            <a:r>
              <a:rPr lang="en-US" dirty="0"/>
              <a:t>, </a:t>
            </a:r>
            <a:r>
              <a:rPr lang="el-GR" dirty="0"/>
              <a:t>‘παγκοσμιοποίηση από επάνω’ αλλά και ‘από κάτω’</a:t>
            </a:r>
            <a:r>
              <a:rPr lang="en-US" dirty="0"/>
              <a:t>,</a:t>
            </a:r>
            <a:r>
              <a:rPr lang="el-GR" dirty="0"/>
              <a:t> μια παγκοσμιοποίηση στο επίπεδο της ζωής των ανθρώπων </a:t>
            </a:r>
            <a:endParaRPr lang="en-US" dirty="0"/>
          </a:p>
          <a:p>
            <a:r>
              <a:rPr lang="el-GR" dirty="0"/>
              <a:t>Προς μια ανθρωπολογία της παγκοσμιοποίησης;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a:t>Από τη παγκοσμιοποίηση των τόπων στην παγκοσμιοποίηση της ζωής;</a:t>
            </a:r>
          </a:p>
        </p:txBody>
      </p:sp>
      <p:pic>
        <p:nvPicPr>
          <p:cNvPr id="4" name="3 - Θέση περιεχομένου" descr="rtrc20.v006.i02.cover.jpg"/>
          <p:cNvPicPr>
            <a:picLocks noGrp="1" noChangeAspect="1"/>
          </p:cNvPicPr>
          <p:nvPr>
            <p:ph idx="1"/>
          </p:nvPr>
        </p:nvPicPr>
        <p:blipFill>
          <a:blip r:embed="rId2" cstate="print"/>
          <a:stretch>
            <a:fillRect/>
          </a:stretch>
        </p:blipFill>
        <p:spPr>
          <a:xfrm>
            <a:off x="0" y="1524000"/>
            <a:ext cx="4343400" cy="5334000"/>
          </a:xfrm>
        </p:spPr>
      </p:pic>
      <p:pic>
        <p:nvPicPr>
          <p:cNvPr id="6" name="5 - Εικόνα" descr="αρχείο λήψης.jpg"/>
          <p:cNvPicPr>
            <a:picLocks noChangeAspect="1"/>
          </p:cNvPicPr>
          <p:nvPr/>
        </p:nvPicPr>
        <p:blipFill>
          <a:blip r:embed="rId3" cstate="print"/>
          <a:stretch>
            <a:fillRect/>
          </a:stretch>
        </p:blipFill>
        <p:spPr>
          <a:xfrm>
            <a:off x="4343400" y="1524000"/>
            <a:ext cx="4800600" cy="5334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a:t>Είναι και </a:t>
            </a:r>
            <a:r>
              <a:rPr lang="el-GR" dirty="0" err="1"/>
              <a:t>διαεθνικός</a:t>
            </a:r>
            <a:r>
              <a:rPr lang="el-GR" dirty="0"/>
              <a:t> χώρος </a:t>
            </a:r>
          </a:p>
        </p:txBody>
      </p:sp>
      <p:sp>
        <p:nvSpPr>
          <p:cNvPr id="3" name="2 - Θέση περιεχομένου"/>
          <p:cNvSpPr>
            <a:spLocks noGrp="1"/>
          </p:cNvSpPr>
          <p:nvPr>
            <p:ph idx="1"/>
          </p:nvPr>
        </p:nvSpPr>
        <p:spPr/>
        <p:txBody>
          <a:bodyPr>
            <a:normAutofit fontScale="77500" lnSpcReduction="20000"/>
          </a:bodyPr>
          <a:lstStyle/>
          <a:p>
            <a:r>
              <a:rPr lang="el-GR" dirty="0"/>
              <a:t>Λίγη φιλοσοφία: </a:t>
            </a:r>
            <a:r>
              <a:rPr lang="en-US" dirty="0" err="1"/>
              <a:t>Heigedder</a:t>
            </a:r>
            <a:r>
              <a:rPr lang="en-US" dirty="0"/>
              <a:t> ‘</a:t>
            </a:r>
            <a:r>
              <a:rPr lang="el-GR" dirty="0"/>
              <a:t>Είναι και Χρόνος</a:t>
            </a:r>
            <a:r>
              <a:rPr lang="en-US" dirty="0"/>
              <a:t>’</a:t>
            </a:r>
            <a:r>
              <a:rPr lang="el-GR" dirty="0"/>
              <a:t> και η έννοια του </a:t>
            </a:r>
            <a:r>
              <a:rPr lang="en-US" dirty="0" err="1"/>
              <a:t>Dasein</a:t>
            </a:r>
            <a:r>
              <a:rPr lang="en-US" dirty="0"/>
              <a:t> </a:t>
            </a:r>
          </a:p>
          <a:p>
            <a:r>
              <a:rPr lang="en-US" dirty="0" err="1"/>
              <a:t>Dasein</a:t>
            </a:r>
            <a:r>
              <a:rPr lang="en-US" dirty="0"/>
              <a:t> </a:t>
            </a:r>
            <a:r>
              <a:rPr lang="el-GR" dirty="0"/>
              <a:t>ως ‘είμαι εκεί’ ‘είμαι μέσα στον κόσμο’.</a:t>
            </a:r>
          </a:p>
          <a:p>
            <a:r>
              <a:rPr lang="el-GR" dirty="0"/>
              <a:t> Το είναι μέσα στον κόσμο, το είναι πάντοτε σε συνάρτηση με τον κόσμο, με το γεωγραφικό κόσμο γύρω του</a:t>
            </a:r>
          </a:p>
          <a:p>
            <a:r>
              <a:rPr lang="el-GR" dirty="0"/>
              <a:t>Ούτε ένα υποκείμενο έξω από τον κόσμο αλλά ούτε και ένας αντικειμενικός κόσμος μόνος του. Το είναι μέσα στον κόσμο</a:t>
            </a:r>
          </a:p>
          <a:p>
            <a:r>
              <a:rPr lang="el-GR" dirty="0"/>
              <a:t>Η έννοια του </a:t>
            </a:r>
            <a:r>
              <a:rPr lang="en-US" dirty="0" err="1"/>
              <a:t>Dasein</a:t>
            </a:r>
            <a:r>
              <a:rPr lang="en-US" dirty="0"/>
              <a:t> </a:t>
            </a:r>
            <a:r>
              <a:rPr lang="el-GR" dirty="0"/>
              <a:t>ως το αντίθετο του Καρτέσιου ‘σκέφτομαι άρα υπάρχω’ – ένα υποκείμενο  αποξενωμένο από το περιβάλλον του.</a:t>
            </a:r>
          </a:p>
          <a:p>
            <a:r>
              <a:rPr lang="el-GR" dirty="0"/>
              <a:t>Τι κάνει ο δια-εθνισμός στην έννοια του </a:t>
            </a:r>
            <a:r>
              <a:rPr lang="en-US" dirty="0" err="1"/>
              <a:t>Dasein</a:t>
            </a:r>
            <a:r>
              <a:rPr lang="el-GR" dirty="0"/>
              <a:t>, δια-εθνικός χώρος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a:t>Θεωρίες δικτύων </a:t>
            </a:r>
          </a:p>
        </p:txBody>
      </p:sp>
      <p:sp>
        <p:nvSpPr>
          <p:cNvPr id="3" name="2 - Θέση περιεχομένου"/>
          <p:cNvSpPr>
            <a:spLocks noGrp="1"/>
          </p:cNvSpPr>
          <p:nvPr>
            <p:ph idx="1"/>
          </p:nvPr>
        </p:nvSpPr>
        <p:spPr/>
        <p:txBody>
          <a:bodyPr/>
          <a:lstStyle/>
          <a:p>
            <a:endParaRPr lang="el-GR"/>
          </a:p>
        </p:txBody>
      </p:sp>
      <p:pic>
        <p:nvPicPr>
          <p:cNvPr id="4098" name="Picture 2" descr="D:\download (2).jpg"/>
          <p:cNvPicPr>
            <a:picLocks noChangeAspect="1" noChangeArrowheads="1"/>
          </p:cNvPicPr>
          <p:nvPr/>
        </p:nvPicPr>
        <p:blipFill>
          <a:blip r:embed="rId2" cstate="print"/>
          <a:srcRect/>
          <a:stretch>
            <a:fillRect/>
          </a:stretch>
        </p:blipFill>
        <p:spPr bwMode="auto">
          <a:xfrm>
            <a:off x="381000" y="1676400"/>
            <a:ext cx="8458200" cy="4724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457200" y="304800"/>
            <a:ext cx="8305800" cy="64008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n-GB" sz="2400" dirty="0"/>
              <a:t>Complex </a:t>
            </a:r>
            <a:r>
              <a:rPr lang="en-GB" sz="2400"/>
              <a:t>systems theory </a:t>
            </a:r>
            <a:r>
              <a:rPr lang="el-GR" sz="2400"/>
              <a:t> </a:t>
            </a:r>
            <a:endParaRPr lang="el-GR" sz="2400" dirty="0"/>
          </a:p>
        </p:txBody>
      </p:sp>
      <p:pic>
        <p:nvPicPr>
          <p:cNvPr id="4" name="3 - Θέση περιεχομένου" descr="1.jpg"/>
          <p:cNvPicPr>
            <a:picLocks noGrp="1" noChangeAspect="1"/>
          </p:cNvPicPr>
          <p:nvPr>
            <p:ph idx="1"/>
          </p:nvPr>
        </p:nvPicPr>
        <p:blipFill>
          <a:blip r:embed="rId2" cstate="print"/>
          <a:stretch>
            <a:fillRect/>
          </a:stretch>
        </p:blipFill>
        <p:spPr>
          <a:xfrm>
            <a:off x="1066800" y="1447800"/>
            <a:ext cx="7086600" cy="5410200"/>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Η δια-δικτυακή κοινωνία </a:t>
            </a:r>
          </a:p>
        </p:txBody>
      </p:sp>
      <p:sp>
        <p:nvSpPr>
          <p:cNvPr id="3" name="2 - Θέση περιεχομένου"/>
          <p:cNvSpPr>
            <a:spLocks noGrp="1"/>
          </p:cNvSpPr>
          <p:nvPr>
            <p:ph idx="1"/>
          </p:nvPr>
        </p:nvSpPr>
        <p:spPr/>
        <p:txBody>
          <a:bodyPr/>
          <a:lstStyle/>
          <a:p>
            <a:endParaRPr lang="el-GR" dirty="0"/>
          </a:p>
        </p:txBody>
      </p:sp>
      <p:pic>
        <p:nvPicPr>
          <p:cNvPr id="2050" name="Picture 2" descr="D:\download (1).jpg"/>
          <p:cNvPicPr>
            <a:picLocks noChangeAspect="1" noChangeArrowheads="1"/>
          </p:cNvPicPr>
          <p:nvPr/>
        </p:nvPicPr>
        <p:blipFill>
          <a:blip r:embed="rId2" cstate="print"/>
          <a:srcRect/>
          <a:stretch>
            <a:fillRect/>
          </a:stretch>
        </p:blipFill>
        <p:spPr bwMode="auto">
          <a:xfrm>
            <a:off x="304800" y="1447800"/>
            <a:ext cx="8839200" cy="541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l-GR" dirty="0"/>
              <a:t>Εισαγωγή</a:t>
            </a:r>
            <a:endParaRPr lang="en-GB" dirty="0"/>
          </a:p>
        </p:txBody>
      </p:sp>
      <p:sp>
        <p:nvSpPr>
          <p:cNvPr id="3" name="Content Placeholder 2"/>
          <p:cNvSpPr>
            <a:spLocks noGrp="1"/>
          </p:cNvSpPr>
          <p:nvPr>
            <p:ph idx="1"/>
          </p:nvPr>
        </p:nvSpPr>
        <p:spPr>
          <a:xfrm>
            <a:off x="457200" y="1524000"/>
            <a:ext cx="8229600" cy="4983163"/>
          </a:xfrm>
        </p:spPr>
        <p:txBody>
          <a:bodyPr>
            <a:normAutofit/>
          </a:bodyPr>
          <a:lstStyle/>
          <a:p>
            <a:r>
              <a:rPr lang="el-GR" dirty="0"/>
              <a:t>Σήμερα θα μιλήσουμε για μια πιο διευρυμένη έννοια της παγκοσμιοποίησης</a:t>
            </a:r>
          </a:p>
          <a:p>
            <a:r>
              <a:rPr lang="el-GR" dirty="0"/>
              <a:t>Για τρεις διαφορετικές θεωρίες</a:t>
            </a:r>
          </a:p>
          <a:p>
            <a:r>
              <a:rPr lang="el-GR" dirty="0"/>
              <a:t>‘Κλασσικής’ παγκοσμιοποίησης </a:t>
            </a:r>
          </a:p>
          <a:p>
            <a:r>
              <a:rPr lang="el-GR" dirty="0"/>
              <a:t>δια-εθνισμού</a:t>
            </a:r>
          </a:p>
          <a:p>
            <a:r>
              <a:rPr lang="el-GR" dirty="0"/>
              <a:t>Και θεωρίες δικτύων  </a:t>
            </a:r>
          </a:p>
          <a:p>
            <a:r>
              <a:rPr lang="el-GR" dirty="0"/>
              <a:t> Σε ένα βαθμό οι θεωρίες αυτές μοιάζουν μεταξύ τους </a:t>
            </a:r>
          </a:p>
          <a:p>
            <a:r>
              <a:rPr lang="el-GR" dirty="0"/>
              <a:t>Έχουν πολλές διαφορές αλλά και πολλές επικαλύψεις </a:t>
            </a:r>
          </a:p>
          <a:p>
            <a:endParaRPr lang="el-GR"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91YTk3e7c-L._RI_.jpg"/>
          <p:cNvPicPr>
            <a:picLocks noGrp="1" noChangeAspect="1"/>
          </p:cNvPicPr>
          <p:nvPr>
            <p:ph idx="1"/>
          </p:nvPr>
        </p:nvPicPr>
        <p:blipFill>
          <a:blip r:embed="rId2" cstate="print"/>
          <a:stretch>
            <a:fillRect/>
          </a:stretch>
        </p:blipFill>
        <p:spPr>
          <a:xfrm>
            <a:off x="0" y="152400"/>
            <a:ext cx="9144000" cy="6705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536"/>
            <a:ext cx="8229600" cy="889464"/>
          </a:xfrm>
        </p:spPr>
        <p:txBody>
          <a:bodyPr>
            <a:normAutofit fontScale="90000"/>
          </a:bodyPr>
          <a:lstStyle/>
          <a:p>
            <a:pPr algn="l"/>
            <a:r>
              <a:rPr lang="en-US" sz="2800" dirty="0"/>
              <a:t>O </a:t>
            </a:r>
            <a:r>
              <a:rPr lang="en-US" sz="2800" dirty="0" err="1"/>
              <a:t>Castells</a:t>
            </a:r>
            <a:r>
              <a:rPr lang="en-US" sz="2800" dirty="0"/>
              <a:t> </a:t>
            </a:r>
            <a:r>
              <a:rPr lang="el-GR" sz="2800" dirty="0"/>
              <a:t>και η έμφαση στο δίκτυο (πολλά διαφορετικά βιβλία)</a:t>
            </a:r>
          </a:p>
        </p:txBody>
      </p:sp>
      <p:sp>
        <p:nvSpPr>
          <p:cNvPr id="3" name="2 - Θέση περιεχομένου"/>
          <p:cNvSpPr>
            <a:spLocks noGrp="1"/>
          </p:cNvSpPr>
          <p:nvPr>
            <p:ph idx="1"/>
          </p:nvPr>
        </p:nvSpPr>
        <p:spPr>
          <a:xfrm>
            <a:off x="152400" y="1646236"/>
            <a:ext cx="8839200" cy="5059363"/>
          </a:xfrm>
        </p:spPr>
        <p:txBody>
          <a:bodyPr>
            <a:normAutofit fontScale="77500" lnSpcReduction="20000"/>
          </a:bodyPr>
          <a:lstStyle/>
          <a:p>
            <a:r>
              <a:rPr lang="el-GR" dirty="0"/>
              <a:t>Τα δίκτυα ως μορφές οργάνωσης της ζωής</a:t>
            </a:r>
          </a:p>
          <a:p>
            <a:r>
              <a:rPr lang="el-GR" dirty="0"/>
              <a:t>Η παγκοσμιοποίηση ως το δίκτυο των δικτύων</a:t>
            </a:r>
          </a:p>
          <a:p>
            <a:r>
              <a:rPr lang="el-GR" dirty="0"/>
              <a:t>Δεν είναι όλες οι περιοχές του κόσμου συνδεδεμένες στο δίκτυο αλλά η λογική του δικτύου επιβάλλεται σε όλους</a:t>
            </a:r>
          </a:p>
          <a:p>
            <a:r>
              <a:rPr lang="el-GR" dirty="0"/>
              <a:t>Ποιος επιβάλλει τη λογική των δικτύων; Οι κοινωνικοί δράστες. Αυτοί που μπορούν να συνενώσουν διαφορετικά δίκτυα και να εισάγουν τους στόχους (</a:t>
            </a:r>
            <a:r>
              <a:rPr lang="en-US" dirty="0"/>
              <a:t>switchers)</a:t>
            </a:r>
            <a:r>
              <a:rPr lang="el-GR" dirty="0"/>
              <a:t>. Το δίκτυο δεν αλλάζει από μέσα. </a:t>
            </a:r>
            <a:r>
              <a:rPr lang="en-US" dirty="0"/>
              <a:t> </a:t>
            </a:r>
            <a:r>
              <a:rPr lang="el-GR" dirty="0"/>
              <a:t>Πολιτικά και </a:t>
            </a:r>
            <a:r>
              <a:rPr lang="el-GR" dirty="0" err="1"/>
              <a:t>μηντιακά</a:t>
            </a:r>
            <a:r>
              <a:rPr lang="el-GR" dirty="0"/>
              <a:t> δίκτυα, στρατιωτικά και τεχνολογικά δίκτυα, και η παγκοσμιοποίηση ως το δίκτυο των δικτύων    </a:t>
            </a:r>
          </a:p>
          <a:p>
            <a:r>
              <a:rPr lang="el-GR" dirty="0"/>
              <a:t>Πως μπορεί να νικηθεί η λογική του δικτύου: είτε μέσα από κλειστές κοινότητες που δεν μπορούν να αφομοιωθούν από το δίκτυο (πολιτισμικές κοινότητες</a:t>
            </a:r>
            <a:r>
              <a:rPr lang="en-US" dirty="0"/>
              <a:t>)</a:t>
            </a:r>
            <a:r>
              <a:rPr lang="el-GR" dirty="0"/>
              <a:t> είτε μέσα από τη δημιουργία ανεξάρτητων και εναλλακτικών δικτύων</a:t>
            </a:r>
          </a:p>
          <a:p>
            <a:r>
              <a:rPr lang="el-GR" dirty="0"/>
              <a:t>Το δίκτυο έχει τη λογική της ενσωμάτωσης/ αποκλεισμού</a:t>
            </a:r>
          </a:p>
          <a:p>
            <a:r>
              <a:rPr lang="el-GR" dirty="0"/>
              <a:t>Όλα είναι κόμβοι στο δίκτυο, κάποιοι κόμβοι πιο σημαντικοί</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a:t>Hardt</a:t>
            </a:r>
            <a:r>
              <a:rPr lang="en-US" dirty="0"/>
              <a:t> and </a:t>
            </a:r>
            <a:r>
              <a:rPr lang="en-US" dirty="0" err="1"/>
              <a:t>Negri</a:t>
            </a:r>
            <a:endParaRPr lang="en-GB" dirty="0"/>
          </a:p>
        </p:txBody>
      </p:sp>
      <p:pic>
        <p:nvPicPr>
          <p:cNvPr id="31747" name="Content Placeholder 3" descr="download (2).jpg"/>
          <p:cNvPicPr>
            <a:picLocks noGrp="1" noChangeAspect="1"/>
          </p:cNvPicPr>
          <p:nvPr>
            <p:ph idx="1"/>
          </p:nvPr>
        </p:nvPicPr>
        <p:blipFill>
          <a:blip r:embed="rId2" cstate="print"/>
          <a:srcRect/>
          <a:stretch>
            <a:fillRect/>
          </a:stretch>
        </p:blipFill>
        <p:spPr>
          <a:xfrm>
            <a:off x="5214938" y="1428750"/>
            <a:ext cx="3929062" cy="5429250"/>
          </a:xfrm>
        </p:spPr>
      </p:pic>
      <p:pic>
        <p:nvPicPr>
          <p:cNvPr id="31748" name="Picture 4" descr="Hardt and Negri - Empire.jpg"/>
          <p:cNvPicPr>
            <a:picLocks noChangeAspect="1"/>
          </p:cNvPicPr>
          <p:nvPr/>
        </p:nvPicPr>
        <p:blipFill>
          <a:blip r:embed="rId3" cstate="print"/>
          <a:srcRect/>
          <a:stretch>
            <a:fillRect/>
          </a:stretch>
        </p:blipFill>
        <p:spPr bwMode="auto">
          <a:xfrm>
            <a:off x="0" y="1428750"/>
            <a:ext cx="5286375" cy="54292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0EA2-DE04-5C35-508A-E0CBFA2FEF87}"/>
              </a:ext>
            </a:extLst>
          </p:cNvPr>
          <p:cNvSpPr>
            <a:spLocks noGrp="1"/>
          </p:cNvSpPr>
          <p:nvPr>
            <p:ph type="title"/>
          </p:nvPr>
        </p:nvSpPr>
        <p:spPr/>
        <p:txBody>
          <a:bodyPr/>
          <a:lstStyle/>
          <a:p>
            <a:endParaRPr lang="en-GB"/>
          </a:p>
        </p:txBody>
      </p:sp>
      <p:pic>
        <p:nvPicPr>
          <p:cNvPr id="5" name="Content Placeholder 4" descr="A cover of a book&#10;&#10;AI-generated content may be incorrect.">
            <a:extLst>
              <a:ext uri="{FF2B5EF4-FFF2-40B4-BE49-F238E27FC236}">
                <a16:creationId xmlns:a16="http://schemas.microsoft.com/office/drawing/2014/main" id="{38F363B1-87D5-CCA1-C9E1-DEA2228E58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11126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536"/>
            <a:ext cx="8229600" cy="737064"/>
          </a:xfrm>
        </p:spPr>
        <p:txBody>
          <a:bodyPr>
            <a:normAutofit fontScale="90000"/>
          </a:bodyPr>
          <a:lstStyle/>
          <a:p>
            <a:pPr algn="l"/>
            <a:r>
              <a:rPr lang="el-GR" dirty="0"/>
              <a:t>Και άλλος </a:t>
            </a:r>
            <a:r>
              <a:rPr lang="en-US" dirty="0" err="1"/>
              <a:t>Castells</a:t>
            </a:r>
            <a:r>
              <a:rPr lang="en-US" dirty="0"/>
              <a:t> </a:t>
            </a:r>
            <a:endParaRPr lang="el-GR" dirty="0"/>
          </a:p>
        </p:txBody>
      </p:sp>
      <p:sp>
        <p:nvSpPr>
          <p:cNvPr id="3" name="2 - Θέση περιεχομένου"/>
          <p:cNvSpPr>
            <a:spLocks noGrp="1"/>
          </p:cNvSpPr>
          <p:nvPr>
            <p:ph idx="1"/>
          </p:nvPr>
        </p:nvSpPr>
        <p:spPr>
          <a:xfrm>
            <a:off x="228600" y="1143000"/>
            <a:ext cx="8763000" cy="5562600"/>
          </a:xfrm>
        </p:spPr>
        <p:txBody>
          <a:bodyPr>
            <a:normAutofit/>
          </a:bodyPr>
          <a:lstStyle/>
          <a:p>
            <a:r>
              <a:rPr lang="el-GR" dirty="0"/>
              <a:t>Από την άλλη πλευρά, η κοινωνία του δικτύου είναι μια μορφή κοινωνικής οργάνωσης, μια μορφή κοινωνικής δομής </a:t>
            </a:r>
          </a:p>
          <a:p>
            <a:r>
              <a:rPr lang="el-GR" dirty="0"/>
              <a:t>1970 και το νέο τεχνολογικό παράδειγμα, </a:t>
            </a:r>
            <a:r>
              <a:rPr lang="el-GR" dirty="0" err="1"/>
              <a:t>νανό</a:t>
            </a:r>
            <a:r>
              <a:rPr lang="el-GR" dirty="0"/>
              <a:t>-τεχνολογία και γενετική </a:t>
            </a:r>
          </a:p>
          <a:p>
            <a:r>
              <a:rPr lang="el-GR" dirty="0"/>
              <a:t>Από τις κάθετες δομές (κράτος, εκκλησία, στρατός, επιχείρηση) στις οριζόντιες διασυνδέσεις</a:t>
            </a:r>
          </a:p>
          <a:p>
            <a:r>
              <a:rPr lang="el-GR" dirty="0"/>
              <a:t>Η παγκοσμιοποίηση ως ένα ακόμα τρόπος θέασης της θεωρίας των δικτύων</a:t>
            </a:r>
          </a:p>
          <a:p>
            <a:r>
              <a:rPr lang="el-GR" dirty="0"/>
              <a:t>Από τους τόπους στις ροές </a:t>
            </a:r>
          </a:p>
          <a:p>
            <a:endParaRPr lang="el-GR" dirty="0"/>
          </a:p>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n-US" sz="2000" dirty="0" err="1"/>
              <a:t>Appadurai</a:t>
            </a:r>
            <a:r>
              <a:rPr lang="el-GR" sz="2000" dirty="0"/>
              <a:t>, τοπία που αλλάζουν συνέχεια αλλά διαφορετικές οπτικές ως προς τα </a:t>
            </a:r>
            <a:r>
              <a:rPr lang="el-GR" sz="2000"/>
              <a:t>τοπία </a:t>
            </a:r>
            <a:endParaRPr lang="el-GR" sz="2000" dirty="0"/>
          </a:p>
        </p:txBody>
      </p:sp>
      <p:sp>
        <p:nvSpPr>
          <p:cNvPr id="3" name="2 - Θέση περιεχομένου"/>
          <p:cNvSpPr>
            <a:spLocks noGrp="1"/>
          </p:cNvSpPr>
          <p:nvPr>
            <p:ph idx="1"/>
          </p:nvPr>
        </p:nvSpPr>
        <p:spPr/>
        <p:txBody>
          <a:bodyPr/>
          <a:lstStyle/>
          <a:p>
            <a:endParaRPr lang="el-GR"/>
          </a:p>
        </p:txBody>
      </p:sp>
      <p:pic>
        <p:nvPicPr>
          <p:cNvPr id="5122" name="Picture 2" descr="D:\images.jpg"/>
          <p:cNvPicPr>
            <a:picLocks noChangeAspect="1" noChangeArrowheads="1"/>
          </p:cNvPicPr>
          <p:nvPr/>
        </p:nvPicPr>
        <p:blipFill>
          <a:blip r:embed="rId2" cstate="print"/>
          <a:srcRect/>
          <a:stretch>
            <a:fillRect/>
          </a:stretch>
        </p:blipFill>
        <p:spPr bwMode="auto">
          <a:xfrm>
            <a:off x="228600" y="1524000"/>
            <a:ext cx="8686800" cy="502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a:bodyPr>
          <a:lstStyle/>
          <a:p>
            <a:pPr algn="l"/>
            <a:r>
              <a:rPr lang="el-GR" sz="2800" dirty="0"/>
              <a:t>Η ανθρώπινη γεωγραφία ως κοινωνική επιστήμη </a:t>
            </a:r>
            <a:endParaRPr lang="en-GB" sz="2800" dirty="0"/>
          </a:p>
        </p:txBody>
      </p:sp>
      <p:sp>
        <p:nvSpPr>
          <p:cNvPr id="3" name="Content Placeholder 2"/>
          <p:cNvSpPr>
            <a:spLocks noGrp="1"/>
          </p:cNvSpPr>
          <p:nvPr>
            <p:ph idx="1"/>
          </p:nvPr>
        </p:nvSpPr>
        <p:spPr>
          <a:xfrm>
            <a:off x="0" y="1524000"/>
            <a:ext cx="9144000" cy="5334000"/>
          </a:xfrm>
        </p:spPr>
        <p:txBody>
          <a:bodyPr>
            <a:normAutofit fontScale="70000" lnSpcReduction="20000"/>
          </a:bodyPr>
          <a:lstStyle/>
          <a:p>
            <a:endParaRPr lang="el-GR" dirty="0"/>
          </a:p>
          <a:p>
            <a:r>
              <a:rPr lang="el-GR" dirty="0"/>
              <a:t>Και οι τρεις θεωρίες στις διευρυμένες εκδοχές τους  (όχι μόνο παγκοσμιοποίηση ως οικονομική) ασχολούνται με πτυχές της ανθρώπινης γεωγραφίας που μοιάζει με μια ενασχόληση με το κοινωνικό ως ολότητα όπως στην απαρχή των κοινωνικών επιστημών </a:t>
            </a:r>
          </a:p>
          <a:p>
            <a:r>
              <a:rPr lang="el-GR" dirty="0"/>
              <a:t>Η ανθρώπινη γεωγραφία περιλαμβάνει ορισμένα βασικά πεδία: οικονομική γεωγραφία, κοινωνική γεωγραφία, ιστορική γεωγραφία, πολιτική γεωγραφία, πληθυσμιακή γεωγραφία, πολιτισμική γεωγραφία κτλ.</a:t>
            </a:r>
          </a:p>
          <a:p>
            <a:r>
              <a:rPr lang="el-GR" dirty="0"/>
              <a:t>Η ανθρώπινη γεωγραφία ανήκει στις κοινωνικές επιστήμες όπως η κοινωνιολογία, η ανθρωπολογία, οι οικονομικές επιστήμες, η ιστορία</a:t>
            </a:r>
            <a:r>
              <a:rPr lang="en-US" dirty="0"/>
              <a:t>, </a:t>
            </a:r>
            <a:r>
              <a:rPr lang="el-GR" dirty="0"/>
              <a:t>η ψυχολογία κτλ.  </a:t>
            </a:r>
          </a:p>
          <a:p>
            <a:r>
              <a:rPr lang="el-GR" dirty="0"/>
              <a:t>Κατά αυτόν το τρόπο και αφού η ανθρώπινη γεωγραφία ασχολείται με το χώρο μοιάζει λίγο με τις κοινωνικές επιστήμες εν τη γέννηση τους όπου το κοινωνικό ήταν οικονομικό, πολιτικό, πολιτισμικό. Είχε τη μορφή της ολότητας. Βλέπε Μαρξ, Βέμπερ κτλ.</a:t>
            </a:r>
          </a:p>
          <a:p>
            <a:r>
              <a:rPr lang="el-GR" dirty="0"/>
              <a:t>Η ανθρώπινη γεωγραφία περιλαμβάνει όλες αυτές τις πτυχές του κοινωνικού’ ως ολότητα πάντα σε σχέση με το χώρο.</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dirty="0"/>
              <a:t>Απαρχές των κοινωνικών επιστημών </a:t>
            </a:r>
          </a:p>
        </p:txBody>
      </p:sp>
      <p:pic>
        <p:nvPicPr>
          <p:cNvPr id="4" name="3 - Θέση περιεχομένου" descr="αρχείο λήψης (1).jpg"/>
          <p:cNvPicPr>
            <a:picLocks noGrp="1" noChangeAspect="1"/>
          </p:cNvPicPr>
          <p:nvPr>
            <p:ph idx="1"/>
          </p:nvPr>
        </p:nvPicPr>
        <p:blipFill>
          <a:blip r:embed="rId2" cstate="print"/>
          <a:stretch>
            <a:fillRect/>
          </a:stretch>
        </p:blipFill>
        <p:spPr>
          <a:xfrm>
            <a:off x="2895600" y="2667000"/>
            <a:ext cx="2514600" cy="4191000"/>
          </a:xfrm>
        </p:spPr>
      </p:pic>
      <p:pic>
        <p:nvPicPr>
          <p:cNvPr id="5" name="4 - Εικόνα" descr="αρχείο λήψης (2).jpg"/>
          <p:cNvPicPr>
            <a:picLocks noChangeAspect="1"/>
          </p:cNvPicPr>
          <p:nvPr/>
        </p:nvPicPr>
        <p:blipFill>
          <a:blip r:embed="rId3" cstate="print"/>
          <a:stretch>
            <a:fillRect/>
          </a:stretch>
        </p:blipFill>
        <p:spPr>
          <a:xfrm>
            <a:off x="0" y="1600200"/>
            <a:ext cx="3124200" cy="5257800"/>
          </a:xfrm>
          <a:prstGeom prst="rect">
            <a:avLst/>
          </a:prstGeom>
        </p:spPr>
      </p:pic>
      <p:pic>
        <p:nvPicPr>
          <p:cNvPr id="1026" name="Picture 2" descr="C:\Users\toshiba\Desktop\74176.jpg"/>
          <p:cNvPicPr>
            <a:picLocks noChangeAspect="1" noChangeArrowheads="1"/>
          </p:cNvPicPr>
          <p:nvPr/>
        </p:nvPicPr>
        <p:blipFill>
          <a:blip r:embed="rId4" cstate="print"/>
          <a:srcRect/>
          <a:stretch>
            <a:fillRect/>
          </a:stretch>
        </p:blipFill>
        <p:spPr bwMode="auto">
          <a:xfrm>
            <a:off x="5359400" y="609600"/>
            <a:ext cx="3784600" cy="6032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4664"/>
          </a:xfrm>
        </p:spPr>
        <p:txBody>
          <a:bodyPr>
            <a:normAutofit/>
          </a:bodyPr>
          <a:lstStyle/>
          <a:p>
            <a:pPr algn="l"/>
            <a:r>
              <a:rPr lang="el-GR" sz="2400" dirty="0"/>
              <a:t>Μια ματιά στη βιβλιογραφία της παγκοσμιοποίησης </a:t>
            </a:r>
            <a:endParaRPr lang="en-GB" sz="2400" dirty="0"/>
          </a:p>
        </p:txBody>
      </p:sp>
      <p:sp>
        <p:nvSpPr>
          <p:cNvPr id="3" name="Content Placeholder 2"/>
          <p:cNvSpPr>
            <a:spLocks noGrp="1"/>
          </p:cNvSpPr>
          <p:nvPr>
            <p:ph idx="1"/>
          </p:nvPr>
        </p:nvSpPr>
        <p:spPr>
          <a:xfrm>
            <a:off x="457200" y="990600"/>
            <a:ext cx="8229600" cy="5562600"/>
          </a:xfrm>
        </p:spPr>
        <p:txBody>
          <a:bodyPr>
            <a:normAutofit fontScale="77500" lnSpcReduction="20000"/>
          </a:bodyPr>
          <a:lstStyle/>
          <a:p>
            <a:r>
              <a:rPr lang="el-GR" dirty="0"/>
              <a:t>Η παγκοσμιοποίηση είναι προφανώς η πιο πολύ-χρησιμοποιημένη λέξη της εποχής μας</a:t>
            </a:r>
          </a:p>
          <a:p>
            <a:r>
              <a:rPr lang="el-GR" dirty="0"/>
              <a:t>Πρέπει να έχουν γραφεί αρκετές χιλιάδες βιβλία σχετικά με το αντικείμενο; </a:t>
            </a:r>
          </a:p>
          <a:p>
            <a:r>
              <a:rPr lang="el-GR" dirty="0"/>
              <a:t>Αλλά τι σημαίνει παγκοσμιοποίηση; Η παγκοσμιοποίηση προϋπήρχε ή είναι ένα αμιγώς νέο φαινόμενο; </a:t>
            </a:r>
          </a:p>
          <a:p>
            <a:r>
              <a:rPr lang="el-GR" dirty="0"/>
              <a:t>Η παγκοσμιοποίηση μεταξύ των χιλιάδων νοημάτων της, ίσως να σημαίνει ότι ο κόσμος μας γίνεται όλο και πιο </a:t>
            </a:r>
            <a:r>
              <a:rPr lang="el-GR" dirty="0" err="1"/>
              <a:t>αλληλό</a:t>
            </a:r>
            <a:r>
              <a:rPr lang="el-GR" dirty="0"/>
              <a:t>-εξαρτώμενος, </a:t>
            </a:r>
            <a:r>
              <a:rPr lang="el-GR" dirty="0" err="1"/>
              <a:t>αλληλό</a:t>
            </a:r>
            <a:r>
              <a:rPr lang="el-GR" dirty="0"/>
              <a:t>-σχετιζόμενος.</a:t>
            </a:r>
          </a:p>
          <a:p>
            <a:r>
              <a:rPr lang="el-GR" dirty="0"/>
              <a:t>Επίσης η παγκοσμιοποίηση των τόπων σχετίζεται με τη σχέση μεταξύ του παγκοσμίου και του τοπικού, μεταξύ των τόπων και των ροών για να χρησιμοποιήσουμε μια πιο γεωγραφική ορολογία</a:t>
            </a:r>
          </a:p>
          <a:p>
            <a:r>
              <a:rPr lang="el-GR" dirty="0"/>
              <a:t>Αλλά τι είναι το παγκόσμιο επίπεδο, είναι υπαρκτό, μπορούμε να το ‘βιώσουμε’, να το ‘πιάσουμε’ στα χέρια μας;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a:bodyPr>
          <a:lstStyle/>
          <a:p>
            <a:pPr algn="l"/>
            <a:r>
              <a:rPr lang="el-GR" dirty="0"/>
              <a:t>Ο Άτλας κρατάει τον κόσμο </a:t>
            </a:r>
            <a:endParaRPr lang="en-GB" dirty="0"/>
          </a:p>
        </p:txBody>
      </p:sp>
      <p:pic>
        <p:nvPicPr>
          <p:cNvPr id="4" name="Content Placeholder 3" descr="220px-MAN_Atlante_fronte_1040572.JPG"/>
          <p:cNvPicPr>
            <a:picLocks noGrp="1" noChangeAspect="1"/>
          </p:cNvPicPr>
          <p:nvPr>
            <p:ph idx="1"/>
          </p:nvPr>
        </p:nvPicPr>
        <p:blipFill>
          <a:blip r:embed="rId2" cstate="print"/>
          <a:stretch>
            <a:fillRect/>
          </a:stretch>
        </p:blipFill>
        <p:spPr>
          <a:xfrm>
            <a:off x="2286000" y="1524000"/>
            <a:ext cx="4267200" cy="5105399"/>
          </a:xfrm>
        </p:spPr>
      </p:pic>
    </p:spTree>
    <p:extLst>
      <p:ext uri="{BB962C8B-B14F-4D97-AF65-F5344CB8AC3E}">
        <p14:creationId xmlns:p14="http://schemas.microsoft.com/office/powerpoint/2010/main" val="819258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toshiba\Desktop\0199.jpg"/>
          <p:cNvPicPr>
            <a:picLocks noGrp="1" noChangeAspect="1" noChangeArrowheads="1"/>
          </p:cNvPicPr>
          <p:nvPr>
            <p:ph idx="1"/>
          </p:nvPr>
        </p:nvPicPr>
        <p:blipFill>
          <a:blip r:embed="rId2" cstate="print"/>
          <a:srcRect/>
          <a:stretch>
            <a:fillRect/>
          </a:stretch>
        </p:blipFill>
        <p:spPr bwMode="auto">
          <a:xfrm>
            <a:off x="1981200" y="0"/>
            <a:ext cx="6858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2A1BD15-7715-70CC-F845-3DD591C3EAF6}"/>
              </a:ext>
            </a:extLst>
          </p:cNvPr>
          <p:cNvSpPr>
            <a:spLocks noGrp="1" noChangeArrowheads="1"/>
          </p:cNvSpPr>
          <p:nvPr>
            <p:ph type="title"/>
          </p:nvPr>
        </p:nvSpPr>
        <p:spPr>
          <a:xfrm>
            <a:off x="457200" y="292100"/>
            <a:ext cx="8229600" cy="615950"/>
          </a:xfrm>
        </p:spPr>
        <p:txBody>
          <a:bodyPr>
            <a:normAutofit fontScale="90000"/>
          </a:bodyPr>
          <a:lstStyle/>
          <a:p>
            <a:pPr marL="54864" eaLnBrk="1" fontAlgn="auto" hangingPunct="1">
              <a:spcAft>
                <a:spcPts val="0"/>
              </a:spcAft>
              <a:defRPr/>
            </a:pPr>
            <a:r>
              <a:rPr lang="el-GR" sz="2000" u="sng">
                <a:solidFill>
                  <a:schemeClr val="tx2">
                    <a:tint val="100000"/>
                    <a:shade val="90000"/>
                    <a:satMod val="250000"/>
                    <a:alpha val="100000"/>
                  </a:schemeClr>
                </a:solidFill>
                <a:effectLst/>
              </a:rPr>
              <a:t>Η οικονομική παγκοσμιοποίηση δημιουργεί ένα πανομοιότυπο κόσμο- Ο κόσμος γίνεται όλο και πιο ομογενοποιημένος</a:t>
            </a:r>
          </a:p>
        </p:txBody>
      </p:sp>
      <p:sp>
        <p:nvSpPr>
          <p:cNvPr id="16387" name="Rectangle 3">
            <a:extLst>
              <a:ext uri="{FF2B5EF4-FFF2-40B4-BE49-F238E27FC236}">
                <a16:creationId xmlns:a16="http://schemas.microsoft.com/office/drawing/2014/main" id="{3D9C1329-70B8-B916-D8FB-9041BD04315E}"/>
              </a:ext>
            </a:extLst>
          </p:cNvPr>
          <p:cNvSpPr>
            <a:spLocks noGrp="1" noChangeArrowheads="1"/>
          </p:cNvSpPr>
          <p:nvPr>
            <p:ph idx="1"/>
          </p:nvPr>
        </p:nvSpPr>
        <p:spPr>
          <a:xfrm>
            <a:off x="457200" y="1268413"/>
            <a:ext cx="8229600" cy="5184775"/>
          </a:xfrm>
        </p:spPr>
        <p:txBody>
          <a:bodyPr>
            <a:normAutofit lnSpcReduction="10000"/>
          </a:bodyPr>
          <a:lstStyle/>
          <a:p>
            <a:pPr eaLnBrk="1" fontAlgn="auto" hangingPunct="1">
              <a:lnSpc>
                <a:spcPct val="80000"/>
              </a:lnSpc>
              <a:spcBef>
                <a:spcPts val="0"/>
              </a:spcBef>
              <a:spcAft>
                <a:spcPts val="0"/>
              </a:spcAft>
              <a:buFont typeface="Wingdings 2"/>
              <a:buChar char=""/>
              <a:defRPr/>
            </a:pPr>
            <a:r>
              <a:rPr lang="el-GR" sz="2800" dirty="0"/>
              <a:t>Οι πρώτες θεωρίες σχετικά με την παγκοσμιοποίηση διατείνονταν ότι ο κόσμος γινόταν όλο και πιο ίδιος. Διαφορετικά κράτη και πόλεις έμοιαζαν, τα αεροδρόμια ήταν ίδια. </a:t>
            </a:r>
          </a:p>
          <a:p>
            <a:pPr eaLnBrk="1" fontAlgn="auto" hangingPunct="1">
              <a:lnSpc>
                <a:spcPct val="80000"/>
              </a:lnSpc>
              <a:spcBef>
                <a:spcPts val="0"/>
              </a:spcBef>
              <a:spcAft>
                <a:spcPts val="0"/>
              </a:spcAft>
              <a:buFont typeface="Wingdings 2"/>
              <a:buChar char=""/>
              <a:defRPr/>
            </a:pPr>
            <a:r>
              <a:rPr lang="el-GR" sz="2800" dirty="0"/>
              <a:t>Η </a:t>
            </a:r>
            <a:r>
              <a:rPr lang="el-GR" sz="2800" dirty="0" err="1"/>
              <a:t>Δυτικοποίηση</a:t>
            </a:r>
            <a:r>
              <a:rPr lang="el-GR" sz="2800" dirty="0"/>
              <a:t> του κόσμου κάτω από την επιρροή των Η.Π.Α. Οι διαδικασίες της παγκοσμιοποίησης σταδιακά θα εξαφάνιζαν τα τοπικά χαρακτηριστικά και ιδιαιτερότητες. Η θεωρία της Δυτικής </a:t>
            </a:r>
            <a:r>
              <a:rPr lang="el-GR" sz="2800" dirty="0" err="1"/>
              <a:t>Ομογενοποίησης</a:t>
            </a:r>
            <a:r>
              <a:rPr lang="el-GR" sz="2800" dirty="0"/>
              <a:t> (</a:t>
            </a:r>
            <a:r>
              <a:rPr lang="en-GB" sz="2800" dirty="0" err="1"/>
              <a:t>Pelmutter</a:t>
            </a:r>
            <a:r>
              <a:rPr lang="en-GB" sz="2800" dirty="0"/>
              <a:t> 1991). H </a:t>
            </a:r>
            <a:r>
              <a:rPr lang="el-GR" sz="2800" dirty="0"/>
              <a:t>δημιουργία ενός παγκόσμιου χώρου: ένα πανομοιότυπο ‘παγκόσμιο χωριό’.</a:t>
            </a:r>
          </a:p>
          <a:p>
            <a:pPr eaLnBrk="1" fontAlgn="auto" hangingPunct="1">
              <a:lnSpc>
                <a:spcPct val="80000"/>
              </a:lnSpc>
              <a:spcBef>
                <a:spcPts val="0"/>
              </a:spcBef>
              <a:spcAft>
                <a:spcPts val="0"/>
              </a:spcAft>
              <a:buFont typeface="Wingdings 2"/>
              <a:buChar char=""/>
              <a:defRPr/>
            </a:pPr>
            <a:r>
              <a:rPr lang="el-GR" sz="2800" dirty="0"/>
              <a:t>Σύμφωνα με αυτές τις θεωρίες, τα δυτικά μέσα μαζικής ενημέρωσης δημιουργούν παγκόσμια καταναλωτικά πρότυπα που βασίζονται στην κατανάλωση και οδηγούν στη δημιουργία μιας παγκόσμιας καταναλωτικής κουλτούρας. </a:t>
            </a:r>
          </a:p>
          <a:p>
            <a:pPr eaLnBrk="1" fontAlgn="auto" hangingPunct="1">
              <a:lnSpc>
                <a:spcPct val="80000"/>
              </a:lnSpc>
              <a:spcBef>
                <a:spcPts val="0"/>
              </a:spcBef>
              <a:spcAft>
                <a:spcPts val="0"/>
              </a:spcAft>
              <a:buFont typeface="Wingdings 2"/>
              <a:buChar char=""/>
              <a:defRPr/>
            </a:pPr>
            <a:endParaRPr lang="el-G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5A3C35B-CAA2-BDE6-36FC-0EA0924DF3F7}"/>
              </a:ext>
            </a:extLst>
          </p:cNvPr>
          <p:cNvSpPr>
            <a:spLocks noGrp="1" noChangeArrowheads="1"/>
          </p:cNvSpPr>
          <p:nvPr>
            <p:ph type="title"/>
          </p:nvPr>
        </p:nvSpPr>
        <p:spPr>
          <a:xfrm>
            <a:off x="457200" y="292100"/>
            <a:ext cx="8229600" cy="688975"/>
          </a:xfrm>
        </p:spPr>
        <p:txBody>
          <a:bodyPr>
            <a:normAutofit fontScale="90000"/>
          </a:bodyPr>
          <a:lstStyle/>
          <a:p>
            <a:pPr marL="54864" eaLnBrk="1" fontAlgn="auto" hangingPunct="1">
              <a:spcAft>
                <a:spcPts val="0"/>
              </a:spcAft>
              <a:defRPr/>
            </a:pPr>
            <a:r>
              <a:rPr lang="en-US" sz="4000">
                <a:solidFill>
                  <a:schemeClr val="tx2">
                    <a:tint val="100000"/>
                    <a:shade val="90000"/>
                    <a:satMod val="250000"/>
                    <a:alpha val="100000"/>
                  </a:schemeClr>
                </a:solidFill>
              </a:rPr>
              <a:t>Non place </a:t>
            </a:r>
            <a:endParaRPr lang="el-GR" sz="4000">
              <a:solidFill>
                <a:schemeClr val="tx2">
                  <a:tint val="100000"/>
                  <a:shade val="90000"/>
                  <a:satMod val="250000"/>
                  <a:alpha val="100000"/>
                </a:schemeClr>
              </a:solidFill>
            </a:endParaRPr>
          </a:p>
        </p:txBody>
      </p:sp>
      <p:pic>
        <p:nvPicPr>
          <p:cNvPr id="17411" name="Picture 6" descr="GovtAirports%20(1)_1">
            <a:extLst>
              <a:ext uri="{FF2B5EF4-FFF2-40B4-BE49-F238E27FC236}">
                <a16:creationId xmlns:a16="http://schemas.microsoft.com/office/drawing/2014/main" id="{A34333DC-FB71-BFA1-B62B-C1A9C63F77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268413"/>
            <a:ext cx="3648075" cy="4248150"/>
          </a:xfrm>
          <a:noFill/>
        </p:spPr>
      </p:pic>
      <p:pic>
        <p:nvPicPr>
          <p:cNvPr id="17412" name="Picture 8" descr="24intransit_airports-blogSpan">
            <a:extLst>
              <a:ext uri="{FF2B5EF4-FFF2-40B4-BE49-F238E27FC236}">
                <a16:creationId xmlns:a16="http://schemas.microsoft.com/office/drawing/2014/main" id="{9B1C77EE-C6C8-CA1D-1FEF-18EDBBBAC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1268413"/>
            <a:ext cx="45720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0" descr="Theres_No_Place_Like_Airport">
            <a:extLst>
              <a:ext uri="{FF2B5EF4-FFF2-40B4-BE49-F238E27FC236}">
                <a16:creationId xmlns:a16="http://schemas.microsoft.com/office/drawing/2014/main" id="{6324298C-9824-61DF-FD46-4041050C7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4076700"/>
            <a:ext cx="3230563"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427</TotalTime>
  <Words>1045</Words>
  <Application>Microsoft Office PowerPoint</Application>
  <PresentationFormat>On-screen Show (4:3)</PresentationFormat>
  <Paragraphs>68</Paragraphs>
  <Slides>25</Slides>
  <Notes>0</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Rockwell</vt:lpstr>
      <vt:lpstr>Wingdings 2</vt:lpstr>
      <vt:lpstr>Foundry</vt:lpstr>
      <vt:lpstr>Δια-εθνισμός, παγκοσμιοποίηση  και θεωρία δικτύων  </vt:lpstr>
      <vt:lpstr>Εισαγωγή</vt:lpstr>
      <vt:lpstr>Η ανθρώπινη γεωγραφία ως κοινωνική επιστήμη </vt:lpstr>
      <vt:lpstr>Απαρχές των κοινωνικών επιστημών </vt:lpstr>
      <vt:lpstr>Μια ματιά στη βιβλιογραφία της παγκοσμιοποίησης </vt:lpstr>
      <vt:lpstr>Ο Άτλας κρατάει τον κόσμο </vt:lpstr>
      <vt:lpstr>PowerPoint Presentation</vt:lpstr>
      <vt:lpstr>Η οικονομική παγκοσμιοποίηση δημιουργεί ένα πανομοιότυπο κόσμο- Ο κόσμος γίνεται όλο και πιο ομογενοποιημένος</vt:lpstr>
      <vt:lpstr>Non place </vt:lpstr>
      <vt:lpstr>Η παγκοσμιοποίηση παράγει έναν πιο διαφοροποιημένο κόσμο.</vt:lpstr>
      <vt:lpstr>Ελληνική Τραπ  </vt:lpstr>
      <vt:lpstr>Βρετανική σκηνή </vt:lpstr>
      <vt:lpstr>Από την παγκοσμιοποίηση στο δια-εθνισμό και ίσως η έμφαση στη ζωή των ανθρώπων</vt:lpstr>
      <vt:lpstr>Από τη παγκοσμιοποίηση των τόπων στην παγκοσμιοποίηση της ζωής;</vt:lpstr>
      <vt:lpstr>Είναι και διαεθνικός χώρος </vt:lpstr>
      <vt:lpstr>Θεωρίες δικτύων </vt:lpstr>
      <vt:lpstr>PowerPoint Presentation</vt:lpstr>
      <vt:lpstr>Complex systems theory  </vt:lpstr>
      <vt:lpstr>Η δια-δικτυακή κοινωνία </vt:lpstr>
      <vt:lpstr>PowerPoint Presentation</vt:lpstr>
      <vt:lpstr>O Castells και η έμφαση στο δίκτυο (πολλά διαφορετικά βιβλία)</vt:lpstr>
      <vt:lpstr>Hardt and Negri</vt:lpstr>
      <vt:lpstr>PowerPoint Presentation</vt:lpstr>
      <vt:lpstr>Και άλλος Castells </vt:lpstr>
      <vt:lpstr>Appadurai, τοπία που αλλάζουν συνέχεια αλλά διαφορετικές οπτικές ως προς τα τοπία </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Βασικές έννοιες ανθρωπογεωγραφίας</dc:title>
  <dc:creator>georgemavromatis</dc:creator>
  <cp:lastModifiedBy>George Mavrommatis</cp:lastModifiedBy>
  <cp:revision>103</cp:revision>
  <dcterms:created xsi:type="dcterms:W3CDTF">2014-02-17T09:29:06Z</dcterms:created>
  <dcterms:modified xsi:type="dcterms:W3CDTF">2026-01-08T07:31:07Z</dcterms:modified>
</cp:coreProperties>
</file>