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78636" autoAdjust="0"/>
  </p:normalViewPr>
  <p:slideViewPr>
    <p:cSldViewPr snapToGrid="0">
      <p:cViewPr varScale="1">
        <p:scale>
          <a:sx n="58" d="100"/>
          <a:sy n="58" d="100"/>
        </p:scale>
        <p:origin x="18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C4FA12-ACA9-415A-BCAA-4747CA116B2A}" type="datetimeFigureOut">
              <a:rPr lang="en-US" smtClean="0"/>
              <a:t>3/20/2018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9F2ACD-2E6D-4997-9771-58EDE0923553}" type="slidenum">
              <a:rPr lang="en-US" smtClean="0"/>
              <a:t>‹#›</a:t>
            </a:fld>
            <a:endParaRPr lang="en-US"/>
          </a:p>
        </p:txBody>
      </p:sp>
    </p:spTree>
    <p:extLst>
      <p:ext uri="{BB962C8B-B14F-4D97-AF65-F5344CB8AC3E}">
        <p14:creationId xmlns:p14="http://schemas.microsoft.com/office/powerpoint/2010/main" val="3285299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195.134.76.37/chemicals/chem_dioxin.htm#02."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kern="1200" dirty="0" smtClean="0">
                <a:solidFill>
                  <a:schemeClr val="tx1"/>
                </a:solidFill>
                <a:effectLst/>
                <a:latin typeface="+mn-lt"/>
                <a:ea typeface="+mn-ea"/>
                <a:cs typeface="+mn-cs"/>
              </a:rPr>
              <a:t>Οι </a:t>
            </a:r>
            <a:r>
              <a:rPr lang="el-GR" sz="1200" b="1" i="0" kern="1200" dirty="0" smtClean="0">
                <a:solidFill>
                  <a:schemeClr val="tx1"/>
                </a:solidFill>
                <a:effectLst/>
                <a:latin typeface="+mn-lt"/>
                <a:ea typeface="+mn-ea"/>
                <a:cs typeface="+mn-cs"/>
              </a:rPr>
              <a:t>διοξίνες </a:t>
            </a:r>
            <a:r>
              <a:rPr lang="el-GR" sz="1200" b="0" i="0" kern="1200" dirty="0" smtClean="0">
                <a:solidFill>
                  <a:schemeClr val="tx1"/>
                </a:solidFill>
                <a:effectLst/>
                <a:latin typeface="+mn-lt"/>
                <a:ea typeface="+mn-ea"/>
                <a:cs typeface="+mn-cs"/>
              </a:rPr>
              <a:t>είναι πολυχλωριωμένες οργανικές ενώσεις, που βρίσκονται στο έδαφος, στο νερό, στα τρόφιμα, στα ιζήματα, αλλά και στον αέρα αστικών και αγροτικών περιοχών σε συγκεντρώσεις που κυμαίνονται από 0,1 μέχρι και άνω των 100 pg/Kg ή pg ανά κυβικό μέτρο (1 pg = 10</a:t>
            </a:r>
            <a:r>
              <a:rPr lang="el-GR" sz="1200" b="0" i="0" kern="1200" baseline="30000" dirty="0" smtClean="0">
                <a:solidFill>
                  <a:schemeClr val="tx1"/>
                </a:solidFill>
                <a:effectLst/>
                <a:latin typeface="+mn-lt"/>
                <a:ea typeface="+mn-ea"/>
                <a:cs typeface="+mn-cs"/>
              </a:rPr>
              <a:t>-12</a:t>
            </a:r>
            <a:r>
              <a:rPr lang="el-GR" sz="1200" b="0" i="0" kern="1200" dirty="0" smtClean="0">
                <a:solidFill>
                  <a:schemeClr val="tx1"/>
                </a:solidFill>
                <a:effectLst/>
                <a:latin typeface="+mn-lt"/>
                <a:ea typeface="+mn-ea"/>
                <a:cs typeface="+mn-cs"/>
              </a:rPr>
              <a:t> g ή το 1 εκατομμυριοστό του εκατομμυριοστού του g). Σχηματίζονται κυρίως κατά την ατελή καύση οργανοχλωριούχων ενώσεων, χλωριούχων πολυμερών, όπως το PVC (πολυβινυλοχλωρίδιο), αλλά παραδόξως και κατά την καύση οργανικών υλικών παρουσία χλωριούχων αλάτων σε θερμοκρασίες 600ºC - 1000ºC. Επιπλέον, οι διοξίνες αποτελούν ανεπιθύμητα παραπροϊόντα διαφόρων βιομηχανικών διεργασιών, όπως η λεύκανση χαρτοπολτού, η παραγωγή χλωρίνης, η καύση βενζίνης, πετρελαίου και ξύλου. Mια από τις κυριότερες πηγές διοξινών είναι η ατελής καύση οικιακών απορριμμάτων.</a:t>
            </a:r>
          </a:p>
          <a:p>
            <a:pPr rtl="0"/>
            <a:r>
              <a:rPr lang="el-GR" sz="1200" b="0" i="0" kern="1200" dirty="0" smtClean="0">
                <a:solidFill>
                  <a:schemeClr val="tx1"/>
                </a:solidFill>
                <a:effectLst/>
                <a:latin typeface="+mn-lt"/>
                <a:ea typeface="+mn-ea"/>
                <a:cs typeface="+mn-cs"/>
              </a:rPr>
              <a:t>Αρχικά, οι διοξίνες θεωρήθηκαν ως αποκλειστικώς ανθρωπογενείς ρύποι, επειδή η παρουσία τους σε δείγματα (π.χ. πάγου, λειψάνων) της προβιομηχανικής εποχής είναι μηδενική έως αμελητέα, πρόσφατα όμως ερευνητικά αποτελέσματα έδειξαν ότι διοξίνες παράγονται -και μάλιστα σε μεγάλες ποσότητες- και κατά τις δασικές πυρκαγιές. Διοξίνες έχουν βρεθεί επίσης σε βαλτότοπους και στην τύρφη </a:t>
            </a:r>
            <a:r>
              <a:rPr lang="el-GR" sz="1200" b="1" i="0" kern="1200" dirty="0" smtClean="0">
                <a:solidFill>
                  <a:schemeClr val="tx1"/>
                </a:solidFill>
                <a:effectLst/>
                <a:latin typeface="+mn-lt"/>
                <a:ea typeface="+mn-ea"/>
                <a:cs typeface="+mn-cs"/>
              </a:rPr>
              <a:t>[</a:t>
            </a:r>
            <a:r>
              <a:rPr lang="el-GR" sz="1200" b="1" i="0" kern="1200" dirty="0" smtClean="0">
                <a:solidFill>
                  <a:schemeClr val="tx1"/>
                </a:solidFill>
                <a:effectLst/>
                <a:latin typeface="+mn-lt"/>
                <a:ea typeface="+mn-ea"/>
                <a:cs typeface="+mn-cs"/>
                <a:hlinkClick r:id="rId3"/>
              </a:rPr>
              <a:t>Αναφ. 2</a:t>
            </a:r>
            <a:r>
              <a:rPr lang="el-GR" sz="1200" b="1" i="0" kern="1200" dirty="0" smtClean="0">
                <a:solidFill>
                  <a:schemeClr val="tx1"/>
                </a:solidFill>
                <a:effectLst/>
                <a:latin typeface="+mn-lt"/>
                <a:ea typeface="+mn-ea"/>
                <a:cs typeface="+mn-cs"/>
              </a:rPr>
              <a:t>]</a:t>
            </a:r>
            <a:r>
              <a:rPr lang="el-GR" sz="1200" b="0" i="0" kern="1200" dirty="0" smtClean="0">
                <a:solidFill>
                  <a:schemeClr val="tx1"/>
                </a:solidFill>
                <a:effectLst/>
                <a:latin typeface="+mn-lt"/>
                <a:ea typeface="+mn-ea"/>
                <a:cs typeface="+mn-cs"/>
              </a:rPr>
              <a:t>.</a:t>
            </a:r>
          </a:p>
          <a:p>
            <a:r>
              <a:rPr lang="el-GR" sz="1200" b="0" i="0" kern="1200" dirty="0" smtClean="0">
                <a:solidFill>
                  <a:schemeClr val="tx1"/>
                </a:solidFill>
                <a:effectLst/>
                <a:latin typeface="+mn-lt"/>
                <a:ea typeface="+mn-ea"/>
                <a:cs typeface="+mn-cs"/>
              </a:rPr>
              <a:t>O όρος </a:t>
            </a:r>
            <a:r>
              <a:rPr lang="el-GR" sz="1200" b="1" i="0" kern="1200" dirty="0" smtClean="0">
                <a:solidFill>
                  <a:schemeClr val="tx1"/>
                </a:solidFill>
                <a:effectLst/>
                <a:latin typeface="+mn-lt"/>
                <a:ea typeface="+mn-ea"/>
                <a:cs typeface="+mn-cs"/>
              </a:rPr>
              <a:t>διοξίνες</a:t>
            </a:r>
            <a:r>
              <a:rPr lang="el-GR" sz="1200" b="0" i="0" kern="1200" dirty="0" smtClean="0">
                <a:solidFill>
                  <a:schemeClr val="tx1"/>
                </a:solidFill>
                <a:effectLst/>
                <a:latin typeface="+mn-lt"/>
                <a:ea typeface="+mn-ea"/>
                <a:cs typeface="+mn-cs"/>
              </a:rPr>
              <a:t> (στον πληθυντικό) είναι γενικός και καλύπτει μια ομάδα 75 </a:t>
            </a:r>
            <a:r>
              <a:rPr lang="el-GR" sz="1200" b="1" i="0" kern="1200" dirty="0" smtClean="0">
                <a:solidFill>
                  <a:schemeClr val="tx1"/>
                </a:solidFill>
                <a:effectLst/>
                <a:latin typeface="+mn-lt"/>
                <a:ea typeface="+mn-ea"/>
                <a:cs typeface="+mn-cs"/>
              </a:rPr>
              <a:t>ομοειδών</a:t>
            </a:r>
            <a:r>
              <a:rPr lang="el-GR" sz="1200" b="0" i="0" kern="1200" dirty="0" smtClean="0">
                <a:solidFill>
                  <a:schemeClr val="tx1"/>
                </a:solidFill>
                <a:effectLst/>
                <a:latin typeface="+mn-lt"/>
                <a:ea typeface="+mn-ea"/>
                <a:cs typeface="+mn-cs"/>
              </a:rPr>
              <a:t>(congeners) </a:t>
            </a:r>
            <a:r>
              <a:rPr lang="el-GR" sz="1200" b="1" i="0" kern="1200" dirty="0" smtClean="0">
                <a:solidFill>
                  <a:schemeClr val="tx1"/>
                </a:solidFill>
                <a:effectLst/>
                <a:latin typeface="+mn-lt"/>
                <a:ea typeface="+mn-ea"/>
                <a:cs typeface="+mn-cs"/>
              </a:rPr>
              <a:t>πολυχλωριωμένων διβενζο-</a:t>
            </a:r>
            <a:r>
              <a:rPr lang="el-GR" sz="1200" b="1" i="1" kern="1200" dirty="0" smtClean="0">
                <a:solidFill>
                  <a:schemeClr val="tx1"/>
                </a:solidFill>
                <a:effectLst/>
                <a:latin typeface="+mn-lt"/>
                <a:ea typeface="+mn-ea"/>
                <a:cs typeface="+mn-cs"/>
              </a:rPr>
              <a:t>p</a:t>
            </a:r>
            <a:r>
              <a:rPr lang="el-GR" sz="1200" b="1" i="0" kern="1200" dirty="0" smtClean="0">
                <a:solidFill>
                  <a:schemeClr val="tx1"/>
                </a:solidFill>
                <a:effectLst/>
                <a:latin typeface="+mn-lt"/>
                <a:ea typeface="+mn-ea"/>
                <a:cs typeface="+mn-cs"/>
              </a:rPr>
              <a:t>-διοξινών</a:t>
            </a:r>
            <a:r>
              <a:rPr lang="el-GR" sz="1200" b="0" i="0" kern="1200" dirty="0" smtClean="0">
                <a:solidFill>
                  <a:schemeClr val="tx1"/>
                </a:solidFill>
                <a:effectLst/>
                <a:latin typeface="+mn-lt"/>
                <a:ea typeface="+mn-ea"/>
                <a:cs typeface="+mn-cs"/>
              </a:rPr>
              <a:t> (polychlorinated dibenzo-</a:t>
            </a:r>
            <a:r>
              <a:rPr lang="el-GR" sz="1200" b="0" i="1" kern="1200" dirty="0" smtClean="0">
                <a:solidFill>
                  <a:schemeClr val="tx1"/>
                </a:solidFill>
                <a:effectLst/>
                <a:latin typeface="+mn-lt"/>
                <a:ea typeface="+mn-ea"/>
                <a:cs typeface="+mn-cs"/>
              </a:rPr>
              <a:t>p</a:t>
            </a:r>
            <a:r>
              <a:rPr lang="el-GR" sz="1200" b="0" i="0" kern="1200" dirty="0" smtClean="0">
                <a:solidFill>
                  <a:schemeClr val="tx1"/>
                </a:solidFill>
                <a:effectLst/>
                <a:latin typeface="+mn-lt"/>
                <a:ea typeface="+mn-ea"/>
                <a:cs typeface="+mn-cs"/>
              </a:rPr>
              <a:t>-dioxins,</a:t>
            </a:r>
            <a:r>
              <a:rPr lang="el-GR" sz="1200" b="1" i="0" kern="1200" dirty="0" smtClean="0">
                <a:solidFill>
                  <a:schemeClr val="tx1"/>
                </a:solidFill>
                <a:effectLst/>
                <a:latin typeface="+mn-lt"/>
                <a:ea typeface="+mn-ea"/>
                <a:cs typeface="+mn-cs"/>
              </a:rPr>
              <a:t>PCDD</a:t>
            </a:r>
            <a:r>
              <a:rPr lang="el-GR" sz="1200" b="0" i="0" kern="1200" dirty="0" smtClean="0">
                <a:solidFill>
                  <a:schemeClr val="tx1"/>
                </a:solidFill>
                <a:effectLst/>
                <a:latin typeface="+mn-lt"/>
                <a:ea typeface="+mn-ea"/>
                <a:cs typeface="+mn-cs"/>
              </a:rPr>
              <a:t>). Ο όρος συνήθως περιλαμβάνει και τα 135 ομοειδή </a:t>
            </a:r>
            <a:r>
              <a:rPr lang="el-GR" sz="1200" b="1" i="0" kern="1200" dirty="0" smtClean="0">
                <a:solidFill>
                  <a:schemeClr val="tx1"/>
                </a:solidFill>
                <a:effectLst/>
                <a:latin typeface="+mn-lt"/>
                <a:ea typeface="+mn-ea"/>
                <a:cs typeface="+mn-cs"/>
              </a:rPr>
              <a:t>πολυχλωριωμένα διβενζο-φουράνια</a:t>
            </a:r>
            <a:r>
              <a:rPr lang="el-GR" sz="1200" b="0" i="0" kern="1200" dirty="0" smtClean="0">
                <a:solidFill>
                  <a:schemeClr val="tx1"/>
                </a:solidFill>
                <a:effectLst/>
                <a:latin typeface="+mn-lt"/>
                <a:ea typeface="+mn-ea"/>
                <a:cs typeface="+mn-cs"/>
              </a:rPr>
              <a:t> (polychlorinated dibenzo-furans, </a:t>
            </a:r>
            <a:r>
              <a:rPr lang="el-GR" sz="1200" b="1" i="0" kern="1200" dirty="0" smtClean="0">
                <a:solidFill>
                  <a:schemeClr val="tx1"/>
                </a:solidFill>
                <a:effectLst/>
                <a:latin typeface="+mn-lt"/>
                <a:ea typeface="+mn-ea"/>
                <a:cs typeface="+mn-cs"/>
              </a:rPr>
              <a:t>PCDF</a:t>
            </a:r>
            <a:r>
              <a:rPr lang="el-GR" sz="1200" b="0" i="0" kern="1200" dirty="0" smtClean="0">
                <a:solidFill>
                  <a:schemeClr val="tx1"/>
                </a:solidFill>
                <a:effectLst/>
                <a:latin typeface="+mn-lt"/>
                <a:ea typeface="+mn-ea"/>
                <a:cs typeface="+mn-cs"/>
              </a:rPr>
              <a:t>), που συχνά αναφέρονται απλά ως </a:t>
            </a:r>
            <a:r>
              <a:rPr lang="el-GR" sz="1200" b="1" i="0" kern="1200" dirty="0" smtClean="0">
                <a:solidFill>
                  <a:schemeClr val="tx1"/>
                </a:solidFill>
                <a:effectLst/>
                <a:latin typeface="+mn-lt"/>
                <a:ea typeface="+mn-ea"/>
                <a:cs typeface="+mn-cs"/>
              </a:rPr>
              <a:t>φουράνια</a:t>
            </a:r>
            <a:r>
              <a:rPr lang="el-GR" sz="1200" b="0" i="0" kern="1200" dirty="0" smtClean="0">
                <a:solidFill>
                  <a:schemeClr val="tx1"/>
                </a:solidFill>
                <a:effectLst/>
                <a:latin typeface="+mn-lt"/>
                <a:ea typeface="+mn-ea"/>
                <a:cs typeface="+mn-cs"/>
              </a:rPr>
              <a:t>.Τουλάχιστον 17 από αυτές τις πολυχλωριωμένες ενώσεις έχουν αποδειχθεί ιδιαίτερα τοξικές και καρκινογόνες.</a:t>
            </a:r>
          </a:p>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3</a:t>
            </a:fld>
            <a:endParaRPr lang="en-US"/>
          </a:p>
        </p:txBody>
      </p:sp>
    </p:spTree>
    <p:extLst>
      <p:ext uri="{BB962C8B-B14F-4D97-AF65-F5344CB8AC3E}">
        <p14:creationId xmlns:p14="http://schemas.microsoft.com/office/powerpoint/2010/main" val="2799887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12</a:t>
            </a:fld>
            <a:endParaRPr lang="en-US"/>
          </a:p>
        </p:txBody>
      </p:sp>
    </p:spTree>
    <p:extLst>
      <p:ext uri="{BB962C8B-B14F-4D97-AF65-F5344CB8AC3E}">
        <p14:creationId xmlns:p14="http://schemas.microsoft.com/office/powerpoint/2010/main" val="166739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smtClean="0"/>
          </a:p>
        </p:txBody>
      </p:sp>
      <p:sp>
        <p:nvSpPr>
          <p:cNvPr id="4" name="Slide Number Placeholder 3"/>
          <p:cNvSpPr>
            <a:spLocks noGrp="1"/>
          </p:cNvSpPr>
          <p:nvPr>
            <p:ph type="sldNum" sz="quarter" idx="10"/>
          </p:nvPr>
        </p:nvSpPr>
        <p:spPr/>
        <p:txBody>
          <a:bodyPr/>
          <a:lstStyle/>
          <a:p>
            <a:fld id="{219F2ACD-2E6D-4997-9771-58EDE0923553}" type="slidenum">
              <a:rPr lang="en-US" smtClean="0"/>
              <a:t>4</a:t>
            </a:fld>
            <a:endParaRPr lang="en-US"/>
          </a:p>
        </p:txBody>
      </p:sp>
    </p:spTree>
    <p:extLst>
      <p:ext uri="{BB962C8B-B14F-4D97-AF65-F5344CB8AC3E}">
        <p14:creationId xmlns:p14="http://schemas.microsoft.com/office/powerpoint/2010/main" val="28664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5</a:t>
            </a:fld>
            <a:endParaRPr lang="en-US"/>
          </a:p>
        </p:txBody>
      </p:sp>
    </p:spTree>
    <p:extLst>
      <p:ext uri="{BB962C8B-B14F-4D97-AF65-F5344CB8AC3E}">
        <p14:creationId xmlns:p14="http://schemas.microsoft.com/office/powerpoint/2010/main" val="1999344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6</a:t>
            </a:fld>
            <a:endParaRPr lang="en-US"/>
          </a:p>
        </p:txBody>
      </p:sp>
    </p:spTree>
    <p:extLst>
      <p:ext uri="{BB962C8B-B14F-4D97-AF65-F5344CB8AC3E}">
        <p14:creationId xmlns:p14="http://schemas.microsoft.com/office/powerpoint/2010/main" val="2080981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7</a:t>
            </a:fld>
            <a:endParaRPr lang="en-US"/>
          </a:p>
        </p:txBody>
      </p:sp>
    </p:spTree>
    <p:extLst>
      <p:ext uri="{BB962C8B-B14F-4D97-AF65-F5344CB8AC3E}">
        <p14:creationId xmlns:p14="http://schemas.microsoft.com/office/powerpoint/2010/main" val="2223732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8</a:t>
            </a:fld>
            <a:endParaRPr lang="en-US"/>
          </a:p>
        </p:txBody>
      </p:sp>
    </p:spTree>
    <p:extLst>
      <p:ext uri="{BB962C8B-B14F-4D97-AF65-F5344CB8AC3E}">
        <p14:creationId xmlns:p14="http://schemas.microsoft.com/office/powerpoint/2010/main" val="1743912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9</a:t>
            </a:fld>
            <a:endParaRPr lang="en-US"/>
          </a:p>
        </p:txBody>
      </p:sp>
    </p:spTree>
    <p:extLst>
      <p:ext uri="{BB962C8B-B14F-4D97-AF65-F5344CB8AC3E}">
        <p14:creationId xmlns:p14="http://schemas.microsoft.com/office/powerpoint/2010/main" val="2837434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10</a:t>
            </a:fld>
            <a:endParaRPr lang="en-US"/>
          </a:p>
        </p:txBody>
      </p:sp>
    </p:spTree>
    <p:extLst>
      <p:ext uri="{BB962C8B-B14F-4D97-AF65-F5344CB8AC3E}">
        <p14:creationId xmlns:p14="http://schemas.microsoft.com/office/powerpoint/2010/main" val="4242882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9F2ACD-2E6D-4997-9771-58EDE0923553}" type="slidenum">
              <a:rPr lang="en-US" smtClean="0"/>
              <a:t>11</a:t>
            </a:fld>
            <a:endParaRPr lang="en-US"/>
          </a:p>
        </p:txBody>
      </p:sp>
    </p:spTree>
    <p:extLst>
      <p:ext uri="{BB962C8B-B14F-4D97-AF65-F5344CB8AC3E}">
        <p14:creationId xmlns:p14="http://schemas.microsoft.com/office/powerpoint/2010/main" val="114873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DCB83F-59FB-4F8A-9B39-697CE004A188}"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1849752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DCB83F-59FB-4F8A-9B39-697CE004A188}"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2017735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DCB83F-59FB-4F8A-9B39-697CE004A188}"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106869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DCB83F-59FB-4F8A-9B39-697CE004A188}"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1269968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DCB83F-59FB-4F8A-9B39-697CE004A188}"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365178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DCB83F-59FB-4F8A-9B39-697CE004A188}" type="datetimeFigureOut">
              <a:rPr lang="en-US" smtClean="0"/>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2956654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DCB83F-59FB-4F8A-9B39-697CE004A188}" type="datetimeFigureOut">
              <a:rPr lang="en-US" smtClean="0"/>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257158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DCB83F-59FB-4F8A-9B39-697CE004A188}" type="datetimeFigureOut">
              <a:rPr lang="en-US" smtClean="0"/>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936138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CB83F-59FB-4F8A-9B39-697CE004A188}" type="datetimeFigureOut">
              <a:rPr lang="en-US" smtClean="0"/>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409845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CB83F-59FB-4F8A-9B39-697CE004A188}" type="datetimeFigureOut">
              <a:rPr lang="en-US" smtClean="0"/>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86275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CB83F-59FB-4F8A-9B39-697CE004A188}" type="datetimeFigureOut">
              <a:rPr lang="en-US" smtClean="0"/>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7618-7E0E-4892-9B44-CB74A3EAA1E6}" type="slidenum">
              <a:rPr lang="en-US" smtClean="0"/>
              <a:t>‹#›</a:t>
            </a:fld>
            <a:endParaRPr lang="en-US"/>
          </a:p>
        </p:txBody>
      </p:sp>
    </p:spTree>
    <p:extLst>
      <p:ext uri="{BB962C8B-B14F-4D97-AF65-F5344CB8AC3E}">
        <p14:creationId xmlns:p14="http://schemas.microsoft.com/office/powerpoint/2010/main" val="2802816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DCB83F-59FB-4F8A-9B39-697CE004A188}" type="datetimeFigureOut">
              <a:rPr lang="en-US" smtClean="0"/>
              <a:t>3/20/2018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87618-7E0E-4892-9B44-CB74A3EAA1E6}" type="slidenum">
              <a:rPr lang="en-US" smtClean="0"/>
              <a:t>‹#›</a:t>
            </a:fld>
            <a:endParaRPr lang="en-US"/>
          </a:p>
        </p:txBody>
      </p:sp>
    </p:spTree>
    <p:extLst>
      <p:ext uri="{BB962C8B-B14F-4D97-AF65-F5344CB8AC3E}">
        <p14:creationId xmlns:p14="http://schemas.microsoft.com/office/powerpoint/2010/main" val="3349284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Διοξίνες</a:t>
            </a:r>
            <a:endParaRPr lang="en-US" dirty="0"/>
          </a:p>
        </p:txBody>
      </p:sp>
      <p:sp>
        <p:nvSpPr>
          <p:cNvPr id="3" name="Subtitle 2"/>
          <p:cNvSpPr>
            <a:spLocks noGrp="1"/>
          </p:cNvSpPr>
          <p:nvPr>
            <p:ph type="subTitle" idx="1"/>
          </p:nvPr>
        </p:nvSpPr>
        <p:spPr/>
        <p:txBody>
          <a:bodyPr>
            <a:normAutofit lnSpcReduction="10000"/>
          </a:bodyPr>
          <a:lstStyle/>
          <a:p>
            <a:r>
              <a:rPr lang="el-GR" dirty="0" smtClean="0"/>
              <a:t>Αρτεμησία Αγησ. Ντονά</a:t>
            </a:r>
          </a:p>
          <a:p>
            <a:r>
              <a:rPr lang="el-GR" dirty="0" smtClean="0"/>
              <a:t>Αναπληρώτρια</a:t>
            </a:r>
            <a:r>
              <a:rPr lang="el-GR" dirty="0" smtClean="0"/>
              <a:t> </a:t>
            </a:r>
            <a:r>
              <a:rPr lang="el-GR" dirty="0" smtClean="0"/>
              <a:t>Καθηγήτρια </a:t>
            </a:r>
          </a:p>
          <a:p>
            <a:r>
              <a:rPr lang="el-GR" dirty="0" smtClean="0"/>
              <a:t>Εργαστήριο Ιατροδικαστικής και Τοξικολογίας</a:t>
            </a:r>
          </a:p>
          <a:p>
            <a:r>
              <a:rPr lang="el-GR" dirty="0" smtClean="0"/>
              <a:t>Ιατρική Σχολή,Παν/μιο Αθηνών</a:t>
            </a:r>
            <a:endParaRPr lang="en-US" dirty="0"/>
          </a:p>
        </p:txBody>
      </p:sp>
    </p:spTree>
    <p:extLst>
      <p:ext uri="{BB962C8B-B14F-4D97-AF65-F5344CB8AC3E}">
        <p14:creationId xmlns:p14="http://schemas.microsoft.com/office/powerpoint/2010/main" val="595498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Πιθανή τοξική δράση</a:t>
            </a:r>
            <a:endParaRPr lang="en-US" dirty="0"/>
          </a:p>
        </p:txBody>
      </p:sp>
      <p:sp>
        <p:nvSpPr>
          <p:cNvPr id="3" name="Content Placeholder 2"/>
          <p:cNvSpPr>
            <a:spLocks noGrp="1"/>
          </p:cNvSpPr>
          <p:nvPr>
            <p:ph idx="1"/>
          </p:nvPr>
        </p:nvSpPr>
        <p:spPr/>
        <p:txBody>
          <a:bodyPr/>
          <a:lstStyle/>
          <a:p>
            <a:r>
              <a:rPr lang="el-GR" dirty="0" smtClean="0"/>
              <a:t>Αύξηση λιπιδίων του αίματος</a:t>
            </a:r>
          </a:p>
          <a:p>
            <a:r>
              <a:rPr lang="el-GR" dirty="0" smtClean="0"/>
              <a:t>Διαβήτη</a:t>
            </a:r>
          </a:p>
          <a:p>
            <a:r>
              <a:rPr lang="el-GR" dirty="0" smtClean="0"/>
              <a:t>Επιδραση στο έμβρυο</a:t>
            </a:r>
          </a:p>
          <a:p>
            <a:pPr lvl="1"/>
            <a:r>
              <a:rPr lang="el-GR" dirty="0" smtClean="0"/>
              <a:t>Ανωμαλίες περί τη διάπλαση</a:t>
            </a:r>
          </a:p>
          <a:p>
            <a:pPr lvl="1"/>
            <a:r>
              <a:rPr lang="el-GR" dirty="0" smtClean="0"/>
              <a:t>Νευροσυμπεριφορά</a:t>
            </a:r>
          </a:p>
          <a:p>
            <a:pPr lvl="1"/>
            <a:r>
              <a:rPr lang="el-GR" dirty="0" smtClean="0"/>
              <a:t>Θυρεοειδή</a:t>
            </a:r>
          </a:p>
          <a:p>
            <a:pPr lvl="1"/>
            <a:r>
              <a:rPr lang="el-GR" dirty="0" smtClean="0"/>
              <a:t>Ηπατικά ένζυμα</a:t>
            </a:r>
          </a:p>
          <a:p>
            <a:pPr lvl="1"/>
            <a:r>
              <a:rPr lang="el-GR" dirty="0" smtClean="0"/>
              <a:t>αιμοπετάλια</a:t>
            </a:r>
            <a:endParaRPr lang="en-US" dirty="0"/>
          </a:p>
        </p:txBody>
      </p:sp>
    </p:spTree>
    <p:extLst>
      <p:ext uri="{BB962C8B-B14F-4D97-AF65-F5344CB8AC3E}">
        <p14:creationId xmlns:p14="http://schemas.microsoft.com/office/powerpoint/2010/main" val="3769528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Μέτρα πρόληψης</a:t>
            </a:r>
            <a:endParaRPr lang="en-US" dirty="0"/>
          </a:p>
        </p:txBody>
      </p:sp>
      <p:sp>
        <p:nvSpPr>
          <p:cNvPr id="3" name="Content Placeholder 2"/>
          <p:cNvSpPr>
            <a:spLocks noGrp="1"/>
          </p:cNvSpPr>
          <p:nvPr>
            <p:ph idx="1"/>
          </p:nvPr>
        </p:nvSpPr>
        <p:spPr/>
        <p:txBody>
          <a:bodyPr/>
          <a:lstStyle/>
          <a:p>
            <a:r>
              <a:rPr lang="el-GR" dirty="0" smtClean="0"/>
              <a:t>Αποφυγή επαφής με το έδαφος ρυπασμένων περιοχών</a:t>
            </a:r>
          </a:p>
          <a:p>
            <a:r>
              <a:rPr lang="el-GR" dirty="0" smtClean="0"/>
              <a:t>Απομάκρυνση αντικειμένων που ερχονται σε επαφή με το έδαφος από το στόμα των μικρών παιδιών</a:t>
            </a:r>
          </a:p>
          <a:p>
            <a:r>
              <a:rPr lang="el-GR" dirty="0" smtClean="0"/>
              <a:t>Πλυσιμο φρούτων και λαχανικών και απομάκρυνση της φλούδας των φρούτων σε περίπτωση που προέρχονται από ρυπασμένες περιοχές</a:t>
            </a:r>
          </a:p>
          <a:p>
            <a:r>
              <a:rPr lang="el-GR" dirty="0" smtClean="0"/>
              <a:t>Δεν είναι απαραίτητο να διακόψουμε το θηλασμό</a:t>
            </a:r>
            <a:endParaRPr lang="en-US" dirty="0"/>
          </a:p>
        </p:txBody>
      </p:sp>
    </p:spTree>
    <p:extLst>
      <p:ext uri="{BB962C8B-B14F-4D97-AF65-F5344CB8AC3E}">
        <p14:creationId xmlns:p14="http://schemas.microsoft.com/office/powerpoint/2010/main" val="2417962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Διοξίνες και τρόφιμα</a:t>
            </a:r>
            <a:endParaRPr lang="en-US" dirty="0"/>
          </a:p>
        </p:txBody>
      </p:sp>
      <p:sp>
        <p:nvSpPr>
          <p:cNvPr id="3" name="Content Placeholder 2"/>
          <p:cNvSpPr>
            <a:spLocks noGrp="1"/>
          </p:cNvSpPr>
          <p:nvPr>
            <p:ph idx="1"/>
          </p:nvPr>
        </p:nvSpPr>
        <p:spPr/>
        <p:txBody>
          <a:bodyPr/>
          <a:lstStyle/>
          <a:p>
            <a:r>
              <a:rPr lang="el-GR" dirty="0" smtClean="0"/>
              <a:t>οι προσδιορισμοί διοξινών πραγματοποιούνται αποκλειστικά σε διαπιστευμένα αναλυτικά εργαστήρια, τα οποία διαθέτουν την κατάλληλη τεχνογνωσία και ειδικό εξοπλισμό, όπως και υψηλά εξειδικευμένο και έμπειρο προσωπικό. </a:t>
            </a:r>
          </a:p>
          <a:p>
            <a:r>
              <a:rPr lang="el-GR" dirty="0" smtClean="0"/>
              <a:t>Στην Ελλάδα, οι μετρήσεις διοξινών στα τρόφιμα και σε περιβαλλοντικά δείγματα πραγματοποιούνται σε διαπιστευμένο αναλυτικό εργαστήριο του ΕΚΕΦΕ Δημόκριτος.</a:t>
            </a:r>
            <a:endParaRPr lang="en-US" dirty="0" smtClean="0"/>
          </a:p>
          <a:p>
            <a:endParaRPr lang="en-US" dirty="0"/>
          </a:p>
        </p:txBody>
      </p:sp>
    </p:spTree>
    <p:extLst>
      <p:ext uri="{BB962C8B-B14F-4D97-AF65-F5344CB8AC3E}">
        <p14:creationId xmlns:p14="http://schemas.microsoft.com/office/powerpoint/2010/main" val="3508963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Σκοπός του μαθήματος</a:t>
            </a:r>
            <a:endParaRPr lang="en-US" dirty="0"/>
          </a:p>
        </p:txBody>
      </p:sp>
      <p:sp>
        <p:nvSpPr>
          <p:cNvPr id="3" name="Content Placeholder 2"/>
          <p:cNvSpPr>
            <a:spLocks noGrp="1"/>
          </p:cNvSpPr>
          <p:nvPr>
            <p:ph idx="1"/>
          </p:nvPr>
        </p:nvSpPr>
        <p:spPr/>
        <p:txBody>
          <a:bodyPr/>
          <a:lstStyle/>
          <a:p>
            <a:r>
              <a:rPr lang="el-GR" dirty="0" smtClean="0"/>
              <a:t>Να κατανοήσουμε τι είναι οι διοξίνες</a:t>
            </a:r>
          </a:p>
          <a:p>
            <a:r>
              <a:rPr lang="el-GR" smtClean="0"/>
              <a:t>Να ενημερωθουμε </a:t>
            </a:r>
            <a:r>
              <a:rPr lang="el-GR" dirty="0" smtClean="0"/>
              <a:t>για τις πηγές έκθεσης σε αυτές και ειδικότερα να γνωρίζει πως μπορεί να εκτεθεί σε αυτές μέσω της διατροφής</a:t>
            </a:r>
          </a:p>
          <a:p>
            <a:r>
              <a:rPr lang="el-GR" dirty="0" smtClean="0"/>
              <a:t>Να γνωρίσουμε την τοξική τους δράση</a:t>
            </a:r>
          </a:p>
          <a:p>
            <a:r>
              <a:rPr lang="el-GR" dirty="0" smtClean="0"/>
              <a:t>Να μάθουμε αν προκείται για ουσίες με καρκινογόνο δράση</a:t>
            </a:r>
          </a:p>
          <a:p>
            <a:r>
              <a:rPr lang="el-GR" dirty="0" smtClean="0"/>
              <a:t>Να μπορούμε να λάβουμε κάποια μέτρα πρόληψης και περιορισμού της έκθεσης μας σε αυτές</a:t>
            </a:r>
          </a:p>
          <a:p>
            <a:r>
              <a:rPr lang="el-GR" dirty="0" smtClean="0"/>
              <a:t>Να ξέρουμε αν υπάρχει Εργαστήριο μέτρησης διοξινών στα τρόφιμα στην Ελλάδα</a:t>
            </a:r>
          </a:p>
          <a:p>
            <a:endParaRPr lang="el-GR" dirty="0" smtClean="0"/>
          </a:p>
          <a:p>
            <a:endParaRPr lang="en-US" dirty="0"/>
          </a:p>
        </p:txBody>
      </p:sp>
    </p:spTree>
    <p:extLst>
      <p:ext uri="{BB962C8B-B14F-4D97-AF65-F5344CB8AC3E}">
        <p14:creationId xmlns:p14="http://schemas.microsoft.com/office/powerpoint/2010/main" val="3243404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48166" y="1980608"/>
            <a:ext cx="10515600" cy="4351338"/>
          </a:xfrm>
        </p:spPr>
        <p:txBody>
          <a:bodyPr>
            <a:normAutofit/>
          </a:bodyPr>
          <a:lstStyle/>
          <a:p>
            <a:r>
              <a:rPr lang="el-GR" b="1" dirty="0" smtClean="0"/>
              <a:t>Οι διοξίνες</a:t>
            </a:r>
            <a:r>
              <a:rPr lang="el-GR" dirty="0"/>
              <a:t> </a:t>
            </a:r>
            <a:r>
              <a:rPr lang="el-GR" dirty="0" smtClean="0"/>
              <a:t>αποτελούν ομάδα </a:t>
            </a:r>
            <a:r>
              <a:rPr lang="el-GR" dirty="0"/>
              <a:t>75 </a:t>
            </a:r>
            <a:r>
              <a:rPr lang="el-GR" b="1" dirty="0" smtClean="0"/>
              <a:t>ομοειδών</a:t>
            </a:r>
            <a:r>
              <a:rPr lang="el-GR" dirty="0"/>
              <a:t> </a:t>
            </a:r>
            <a:r>
              <a:rPr lang="el-GR" b="1" dirty="0" smtClean="0"/>
              <a:t>πολυχλωριωμένων </a:t>
            </a:r>
            <a:r>
              <a:rPr lang="el-GR" b="1" dirty="0"/>
              <a:t>διβενζο-</a:t>
            </a:r>
            <a:r>
              <a:rPr lang="el-GR" b="1" i="1" dirty="0"/>
              <a:t>p</a:t>
            </a:r>
            <a:r>
              <a:rPr lang="el-GR" b="1" dirty="0"/>
              <a:t>-διοξινών</a:t>
            </a:r>
            <a:r>
              <a:rPr lang="el-GR" dirty="0"/>
              <a:t> (polychlorinated </a:t>
            </a:r>
            <a:r>
              <a:rPr lang="el-GR" dirty="0" smtClean="0"/>
              <a:t>dibenzo-</a:t>
            </a:r>
            <a:r>
              <a:rPr lang="el-GR" i="1" dirty="0" smtClean="0"/>
              <a:t>p</a:t>
            </a:r>
            <a:r>
              <a:rPr lang="el-GR" dirty="0" smtClean="0"/>
              <a:t>-dioxins,</a:t>
            </a:r>
            <a:r>
              <a:rPr lang="el-GR" b="1" dirty="0" smtClean="0"/>
              <a:t>PCDD</a:t>
            </a:r>
          </a:p>
          <a:p>
            <a:r>
              <a:rPr lang="el-GR" dirty="0" smtClean="0"/>
              <a:t>άχρωμα</a:t>
            </a:r>
            <a:r>
              <a:rPr lang="en-US" dirty="0" smtClean="0"/>
              <a:t>, </a:t>
            </a:r>
            <a:r>
              <a:rPr lang="el-GR" dirty="0" smtClean="0"/>
              <a:t>άοσμα στερεά</a:t>
            </a:r>
          </a:p>
          <a:p>
            <a:r>
              <a:rPr lang="el-GR" dirty="0" smtClean="0"/>
              <a:t>Ως</a:t>
            </a:r>
            <a:r>
              <a:rPr lang="el-GR" dirty="0"/>
              <a:t> </a:t>
            </a:r>
            <a:r>
              <a:rPr lang="el-GR" b="1" dirty="0"/>
              <a:t>διοξίνη</a:t>
            </a:r>
            <a:r>
              <a:rPr lang="el-GR" dirty="0"/>
              <a:t> </a:t>
            </a:r>
            <a:r>
              <a:rPr lang="el-GR" dirty="0" smtClean="0"/>
              <a:t> </a:t>
            </a:r>
            <a:r>
              <a:rPr lang="el-GR" dirty="0"/>
              <a:t>εννοείται η </a:t>
            </a:r>
            <a:r>
              <a:rPr lang="el-GR" b="1" dirty="0"/>
              <a:t>2,3,7,8-τετραχλωροδιβενζο-</a:t>
            </a:r>
            <a:r>
              <a:rPr lang="el-GR" b="1" i="1" dirty="0"/>
              <a:t>p</a:t>
            </a:r>
            <a:r>
              <a:rPr lang="el-GR" b="1" dirty="0"/>
              <a:t>-διοξίνη </a:t>
            </a:r>
            <a:r>
              <a:rPr lang="el-GR" dirty="0"/>
              <a:t>(</a:t>
            </a:r>
            <a:r>
              <a:rPr lang="el-GR" b="1" dirty="0"/>
              <a:t>2,3,7,8-TCDD</a:t>
            </a:r>
            <a:r>
              <a:rPr lang="el-GR" dirty="0"/>
              <a:t> ή απλά </a:t>
            </a:r>
            <a:r>
              <a:rPr lang="el-GR" b="1" dirty="0"/>
              <a:t>TCDD</a:t>
            </a:r>
            <a:r>
              <a:rPr lang="el-GR" dirty="0"/>
              <a:t>), η τοξικότερη απ' όλες τις διοξίνες. </a:t>
            </a:r>
            <a:endParaRPr lang="el-GR" dirty="0" smtClean="0"/>
          </a:p>
          <a:p>
            <a:r>
              <a:rPr lang="el-GR" dirty="0"/>
              <a:t> </a:t>
            </a:r>
            <a:r>
              <a:rPr lang="el-GR" b="1" dirty="0"/>
              <a:t>καρκινογόνος</a:t>
            </a:r>
            <a:r>
              <a:rPr lang="el-GR" dirty="0"/>
              <a:t> για τον </a:t>
            </a:r>
            <a:r>
              <a:rPr lang="el-GR" dirty="0" smtClean="0"/>
              <a:t>άνθρωπο</a:t>
            </a:r>
            <a:endParaRPr lang="en-US" dirty="0" smtClean="0"/>
          </a:p>
          <a:p>
            <a:r>
              <a:rPr lang="el-GR" dirty="0"/>
              <a:t>ανεπιθύμητα παραπροϊόντα διαφόρων βιομηχανικών </a:t>
            </a:r>
            <a:r>
              <a:rPr lang="el-GR" dirty="0" smtClean="0"/>
              <a:t>διεργασιών </a:t>
            </a:r>
            <a:endParaRPr lang="en-US" dirty="0"/>
          </a:p>
        </p:txBody>
      </p:sp>
    </p:spTree>
    <p:extLst>
      <p:ext uri="{BB962C8B-B14F-4D97-AF65-F5344CB8AC3E}">
        <p14:creationId xmlns:p14="http://schemas.microsoft.com/office/powerpoint/2010/main" val="878519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Πηγές έκθεσης</a:t>
            </a:r>
            <a:endParaRPr lang="en-US" dirty="0"/>
          </a:p>
        </p:txBody>
      </p:sp>
      <p:sp>
        <p:nvSpPr>
          <p:cNvPr id="3" name="Content Placeholder 2"/>
          <p:cNvSpPr>
            <a:spLocks noGrp="1"/>
          </p:cNvSpPr>
          <p:nvPr>
            <p:ph idx="1"/>
          </p:nvPr>
        </p:nvSpPr>
        <p:spPr/>
        <p:txBody>
          <a:bodyPr/>
          <a:lstStyle/>
          <a:p>
            <a:r>
              <a:rPr lang="el-GR" dirty="0" smtClean="0"/>
              <a:t>Κατά τη λεύκανση χαρτοπολτού και την παραγωγή χλωρίνης</a:t>
            </a:r>
          </a:p>
          <a:p>
            <a:r>
              <a:rPr lang="el-GR" dirty="0" smtClean="0"/>
              <a:t>καύση βενζίνης, πετρελαίου και ξύλου</a:t>
            </a:r>
          </a:p>
          <a:p>
            <a:r>
              <a:rPr lang="el-GR" dirty="0" smtClean="0"/>
              <a:t>ατελής καύση οικιακών απορριμμάτων</a:t>
            </a:r>
            <a:endParaRPr lang="el-GR" dirty="0"/>
          </a:p>
          <a:p>
            <a:r>
              <a:rPr lang="el-GR" dirty="0" smtClean="0"/>
              <a:t> βρίσκονται στο έδαφος, στο νερό, στα τρόφιμα, στα ιζήματα, αλλά και στον αέρα αστικών και αγροτικών περιοχών</a:t>
            </a:r>
            <a:endParaRPr lang="en-US" dirty="0"/>
          </a:p>
        </p:txBody>
      </p:sp>
    </p:spTree>
    <p:extLst>
      <p:ext uri="{BB962C8B-B14F-4D97-AF65-F5344CB8AC3E}">
        <p14:creationId xmlns:p14="http://schemas.microsoft.com/office/powerpoint/2010/main" val="1941768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Διοξίνες και περιβάλλον</a:t>
            </a:r>
            <a:endParaRPr lang="en-US" dirty="0"/>
          </a:p>
        </p:txBody>
      </p:sp>
      <p:sp>
        <p:nvSpPr>
          <p:cNvPr id="3" name="Content Placeholder 2"/>
          <p:cNvSpPr>
            <a:spLocks noGrp="1"/>
          </p:cNvSpPr>
          <p:nvPr>
            <p:ph idx="1"/>
          </p:nvPr>
        </p:nvSpPr>
        <p:spPr/>
        <p:txBody>
          <a:bodyPr/>
          <a:lstStyle/>
          <a:p>
            <a:r>
              <a:rPr lang="el-GR" dirty="0" smtClean="0"/>
              <a:t>Χημικά σταθερές ενώσεις</a:t>
            </a:r>
          </a:p>
          <a:p>
            <a:r>
              <a:rPr lang="el-GR" dirty="0" smtClean="0"/>
              <a:t>Μεταφέρονται σε μακρυνές αποστάσεις με τον αέρα</a:t>
            </a:r>
          </a:p>
          <a:p>
            <a:r>
              <a:rPr lang="el-GR" dirty="0" smtClean="0"/>
              <a:t>Προσκολλώνται σε ιζήματα του εδάφους</a:t>
            </a:r>
          </a:p>
          <a:p>
            <a:r>
              <a:rPr lang="el-GR" dirty="0" smtClean="0"/>
              <a:t>Συσσωρεύονται στην τροφική αλυσίδα</a:t>
            </a:r>
            <a:endParaRPr lang="en-US" dirty="0"/>
          </a:p>
        </p:txBody>
      </p:sp>
    </p:spTree>
    <p:extLst>
      <p:ext uri="{BB962C8B-B14F-4D97-AF65-F5344CB8AC3E}">
        <p14:creationId xmlns:p14="http://schemas.microsoft.com/office/powerpoint/2010/main" val="3162675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Πως γίνεται η έκθεση μας σε διοξίνες</a:t>
            </a:r>
            <a:r>
              <a:rPr lang="en-US" dirty="0" smtClean="0"/>
              <a:t>;</a:t>
            </a:r>
            <a:endParaRPr lang="en-US" dirty="0"/>
          </a:p>
        </p:txBody>
      </p:sp>
      <p:sp>
        <p:nvSpPr>
          <p:cNvPr id="3" name="Content Placeholder 2"/>
          <p:cNvSpPr>
            <a:spLocks noGrp="1"/>
          </p:cNvSpPr>
          <p:nvPr>
            <p:ph idx="1"/>
          </p:nvPr>
        </p:nvSpPr>
        <p:spPr/>
        <p:txBody>
          <a:bodyPr/>
          <a:lstStyle/>
          <a:p>
            <a:r>
              <a:rPr lang="en-US" dirty="0" smtClean="0"/>
              <a:t>95% </a:t>
            </a:r>
            <a:r>
              <a:rPr lang="el-GR" dirty="0" smtClean="0"/>
              <a:t>μέσω διατροφής </a:t>
            </a:r>
            <a:r>
              <a:rPr lang="en-US" dirty="0" smtClean="0"/>
              <a:t>(</a:t>
            </a:r>
            <a:r>
              <a:rPr lang="el-GR" dirty="0" smtClean="0"/>
              <a:t>κρέας, γαλακτοκομικά, ψάρια, θηλασμός)</a:t>
            </a:r>
          </a:p>
          <a:p>
            <a:r>
              <a:rPr lang="el-GR" dirty="0" smtClean="0"/>
              <a:t>Επαφή με αέρα, νερό, δέρμα </a:t>
            </a:r>
            <a:r>
              <a:rPr lang="en-US" dirty="0" smtClean="0"/>
              <a:t>: </a:t>
            </a:r>
            <a:r>
              <a:rPr lang="el-GR" dirty="0" smtClean="0"/>
              <a:t>λιγότερο σημαντική</a:t>
            </a:r>
          </a:p>
          <a:p>
            <a:r>
              <a:rPr lang="el-GR" dirty="0" smtClean="0"/>
              <a:t>Διαβίωση σε περιοχή πλησιόν σε καυση απορριμάτων</a:t>
            </a:r>
          </a:p>
          <a:p>
            <a:r>
              <a:rPr lang="el-GR" dirty="0" smtClean="0"/>
              <a:t>Επαγγελματική έκθεση</a:t>
            </a:r>
          </a:p>
          <a:p>
            <a:r>
              <a:rPr lang="el-GR" dirty="0" smtClean="0"/>
              <a:t>Χρόνος ημίσειας ζωής</a:t>
            </a:r>
            <a:r>
              <a:rPr lang="en-US" dirty="0" smtClean="0"/>
              <a:t>:</a:t>
            </a:r>
            <a:r>
              <a:rPr lang="el-GR" dirty="0" smtClean="0"/>
              <a:t> 8,5 χρόνια</a:t>
            </a:r>
            <a:r>
              <a:rPr lang="en-US" dirty="0" smtClean="0"/>
              <a:t>  </a:t>
            </a:r>
            <a:endParaRPr lang="en-US" dirty="0"/>
          </a:p>
        </p:txBody>
      </p:sp>
    </p:spTree>
    <p:extLst>
      <p:ext uri="{BB962C8B-B14F-4D97-AF65-F5344CB8AC3E}">
        <p14:creationId xmlns:p14="http://schemas.microsoft.com/office/powerpoint/2010/main" val="1273801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Τοξική δράση</a:t>
            </a:r>
            <a:endParaRPr lang="en-US" dirty="0"/>
          </a:p>
        </p:txBody>
      </p:sp>
      <p:sp>
        <p:nvSpPr>
          <p:cNvPr id="3" name="Content Placeholder 2"/>
          <p:cNvSpPr>
            <a:spLocks noGrp="1"/>
          </p:cNvSpPr>
          <p:nvPr>
            <p:ph idx="1"/>
          </p:nvPr>
        </p:nvSpPr>
        <p:spPr/>
        <p:txBody>
          <a:bodyPr/>
          <a:lstStyle/>
          <a:p>
            <a:r>
              <a:rPr lang="el-GR" dirty="0" smtClean="0"/>
              <a:t>Τροποποιούν βασικά στάδια της κυτταρικής ανάπτυξης </a:t>
            </a:r>
          </a:p>
          <a:p>
            <a:r>
              <a:rPr lang="el-GR" dirty="0" smtClean="0"/>
              <a:t>Επιδρούν στην ανάπτυξη και την αναπαραγωγή</a:t>
            </a:r>
          </a:p>
          <a:p>
            <a:r>
              <a:rPr lang="el-GR" dirty="0" smtClean="0"/>
              <a:t>Επηρεάζουν το ανοσοποιητικό σύστημα</a:t>
            </a:r>
          </a:p>
          <a:p>
            <a:r>
              <a:rPr lang="el-GR" dirty="0" smtClean="0"/>
              <a:t>Ασκούν τοξική δράση στο δέρμα (χλωρακμή)</a:t>
            </a:r>
          </a:p>
          <a:p>
            <a:r>
              <a:rPr lang="el-GR" dirty="0" smtClean="0"/>
              <a:t>Καρκινογόνο δράση</a:t>
            </a:r>
            <a:endParaRPr lang="en-US" dirty="0"/>
          </a:p>
        </p:txBody>
      </p:sp>
    </p:spTree>
    <p:extLst>
      <p:ext uri="{BB962C8B-B14F-4D97-AF65-F5344CB8AC3E}">
        <p14:creationId xmlns:p14="http://schemas.microsoft.com/office/powerpoint/2010/main" val="2665892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Καρκινογόνος δράση</a:t>
            </a:r>
            <a:endParaRPr lang="en-US" dirty="0"/>
          </a:p>
        </p:txBody>
      </p:sp>
      <p:sp>
        <p:nvSpPr>
          <p:cNvPr id="3" name="Content Placeholder 2"/>
          <p:cNvSpPr>
            <a:spLocks noGrp="1"/>
          </p:cNvSpPr>
          <p:nvPr>
            <p:ph idx="1"/>
          </p:nvPr>
        </p:nvSpPr>
        <p:spPr/>
        <p:txBody>
          <a:bodyPr/>
          <a:lstStyle/>
          <a:p>
            <a:r>
              <a:rPr lang="el-GR" dirty="0" smtClean="0"/>
              <a:t>Η έκθεση στη διοξίνη αυξάνει την πιθανότητα καρκίνου σε πολλαπλά όργανα , συμπεριλαμβανομένου και του καρκίνου του πνεύμονα</a:t>
            </a:r>
          </a:p>
          <a:p>
            <a:r>
              <a:rPr lang="el-GR" dirty="0" smtClean="0"/>
              <a:t>Σε ατυχηματα ο κίνδυνος αυτός κυμαίνεται από 40-100%</a:t>
            </a:r>
          </a:p>
          <a:p>
            <a:r>
              <a:rPr lang="el-GR" dirty="0" smtClean="0"/>
              <a:t>Χαμηλή συσχέτιση διοξίνης με καρκίνο του δέρματος</a:t>
            </a:r>
          </a:p>
          <a:p>
            <a:endParaRPr lang="en-US" dirty="0"/>
          </a:p>
        </p:txBody>
      </p:sp>
    </p:spTree>
    <p:extLst>
      <p:ext uri="{BB962C8B-B14F-4D97-AF65-F5344CB8AC3E}">
        <p14:creationId xmlns:p14="http://schemas.microsoft.com/office/powerpoint/2010/main" val="713857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l-GR" dirty="0" smtClean="0"/>
              <a:t>Τοξική δράση</a:t>
            </a:r>
            <a:endParaRPr lang="en-US" dirty="0"/>
          </a:p>
        </p:txBody>
      </p:sp>
      <p:sp>
        <p:nvSpPr>
          <p:cNvPr id="3" name="Content Placeholder 2"/>
          <p:cNvSpPr>
            <a:spLocks noGrp="1"/>
          </p:cNvSpPr>
          <p:nvPr>
            <p:ph idx="1"/>
          </p:nvPr>
        </p:nvSpPr>
        <p:spPr/>
        <p:txBody>
          <a:bodyPr/>
          <a:lstStyle/>
          <a:p>
            <a:r>
              <a:rPr lang="el-GR" dirty="0" smtClean="0"/>
              <a:t>Μεταβολές σε ηπατικά ένζυμα</a:t>
            </a:r>
          </a:p>
          <a:p>
            <a:r>
              <a:rPr lang="el-GR" dirty="0" smtClean="0"/>
              <a:t>Χλωρακμή </a:t>
            </a:r>
            <a:endParaRPr lang="en-US" dirty="0" smtClean="0"/>
          </a:p>
          <a:p>
            <a:pPr lvl="1"/>
            <a:r>
              <a:rPr lang="el-GR" dirty="0" smtClean="0"/>
              <a:t>Μετά από οξεία έκθεση σε υψηλή δόση ή χρόνια</a:t>
            </a:r>
          </a:p>
          <a:p>
            <a:pPr lvl="1"/>
            <a:r>
              <a:rPr lang="el-GR" dirty="0" smtClean="0"/>
              <a:t>Επιμένει για 10 χρόνια από την εμφάνιση της</a:t>
            </a:r>
            <a:endParaRPr lang="en-US" dirty="0" smtClean="0"/>
          </a:p>
          <a:p>
            <a:r>
              <a:rPr lang="el-GR" dirty="0" smtClean="0"/>
              <a:t>Επίδραση σε αναπαραγωγή</a:t>
            </a:r>
          </a:p>
          <a:p>
            <a:pPr lvl="1"/>
            <a:r>
              <a:rPr lang="el-GR" dirty="0" smtClean="0"/>
              <a:t>Μείωση επιπέδων τεστοστερόνης</a:t>
            </a:r>
          </a:p>
          <a:p>
            <a:pPr lvl="1"/>
            <a:r>
              <a:rPr lang="el-GR" dirty="0" smtClean="0"/>
              <a:t>Μείωση </a:t>
            </a:r>
            <a:r>
              <a:rPr lang="en-US" dirty="0" smtClean="0"/>
              <a:t>libido</a:t>
            </a:r>
          </a:p>
          <a:p>
            <a:pPr marL="457200" lvl="1" indent="0">
              <a:buNone/>
            </a:pPr>
            <a:endParaRPr lang="el-GR" dirty="0" smtClean="0"/>
          </a:p>
          <a:p>
            <a:pPr lvl="1"/>
            <a:endParaRPr lang="en-US" dirty="0"/>
          </a:p>
        </p:txBody>
      </p:sp>
    </p:spTree>
    <p:extLst>
      <p:ext uri="{BB962C8B-B14F-4D97-AF65-F5344CB8AC3E}">
        <p14:creationId xmlns:p14="http://schemas.microsoft.com/office/powerpoint/2010/main" val="193447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424</Words>
  <Application>Microsoft Office PowerPoint</Application>
  <PresentationFormat>Widescreen</PresentationFormat>
  <Paragraphs>82</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Διοξίνες</vt:lpstr>
      <vt:lpstr>Σκοπός του μαθήματος</vt:lpstr>
      <vt:lpstr>PowerPoint Presentation</vt:lpstr>
      <vt:lpstr>Πηγές έκθεσης</vt:lpstr>
      <vt:lpstr>Διοξίνες και περιβάλλον</vt:lpstr>
      <vt:lpstr>Πως γίνεται η έκθεση μας σε διοξίνες;</vt:lpstr>
      <vt:lpstr>Τοξική δράση</vt:lpstr>
      <vt:lpstr>Καρκινογόνος δράση</vt:lpstr>
      <vt:lpstr>Τοξική δράση</vt:lpstr>
      <vt:lpstr>Πιθανή τοξική δράση</vt:lpstr>
      <vt:lpstr>Μέτρα πρόληψης</vt:lpstr>
      <vt:lpstr>Διοξίνες και τρόφιμα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nick_gavoun</dc:creator>
  <cp:lastModifiedBy>nick_gavoun</cp:lastModifiedBy>
  <cp:revision>19</cp:revision>
  <dcterms:created xsi:type="dcterms:W3CDTF">2016-10-12T18:42:43Z</dcterms:created>
  <dcterms:modified xsi:type="dcterms:W3CDTF">2018-03-19T22:03:28Z</dcterms:modified>
</cp:coreProperties>
</file>