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sldIdLst>
    <p:sldId id="256" r:id="rId2"/>
    <p:sldId id="325" r:id="rId3"/>
    <p:sldId id="268" r:id="rId4"/>
    <p:sldId id="277" r:id="rId5"/>
    <p:sldId id="326" r:id="rId6"/>
    <p:sldId id="282" r:id="rId7"/>
    <p:sldId id="283" r:id="rId8"/>
    <p:sldId id="322" r:id="rId9"/>
    <p:sldId id="285" r:id="rId10"/>
    <p:sldId id="330" r:id="rId11"/>
    <p:sldId id="287" r:id="rId12"/>
    <p:sldId id="292" r:id="rId13"/>
    <p:sldId id="328" r:id="rId14"/>
    <p:sldId id="273" r:id="rId15"/>
    <p:sldId id="272" r:id="rId16"/>
    <p:sldId id="295" r:id="rId17"/>
    <p:sldId id="323" r:id="rId18"/>
    <p:sldId id="332" r:id="rId19"/>
    <p:sldId id="331" r:id="rId20"/>
    <p:sldId id="296" r:id="rId21"/>
    <p:sldId id="299" r:id="rId22"/>
    <p:sldId id="302" r:id="rId23"/>
    <p:sldId id="297" r:id="rId24"/>
    <p:sldId id="300" r:id="rId25"/>
    <p:sldId id="280" r:id="rId26"/>
    <p:sldId id="301" r:id="rId2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3DCBD5E-41FD-4DE3-85CE-A5C338618C83}" type="slidenum">
              <a:rPr lang="el-GR" smtClean="0"/>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3DCBD5E-41FD-4DE3-85CE-A5C338618C83}"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3DCBD5E-41FD-4DE3-85CE-A5C338618C83}" type="slidenum">
              <a:rPr lang="el-GR" smtClean="0"/>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6"/>
          <p:cNvSpPr>
            <a:spLocks noGrp="1" noChangeArrowheads="1"/>
          </p:cNvSpPr>
          <p:nvPr>
            <p:ph type="dt" sz="half" idx="10"/>
          </p:nvPr>
        </p:nvSpPr>
        <p:spPr>
          <a:ln/>
        </p:spPr>
        <p:txBody>
          <a:bodyPr/>
          <a:lstStyle>
            <a:lvl1pPr>
              <a:defRPr/>
            </a:lvl1pPr>
          </a:lstStyle>
          <a:p>
            <a:pPr>
              <a:defRPr/>
            </a:pPr>
            <a:endParaRPr lang="el-GR"/>
          </a:p>
        </p:txBody>
      </p:sp>
      <p:sp>
        <p:nvSpPr>
          <p:cNvPr id="6" name="Rectangle 127"/>
          <p:cNvSpPr>
            <a:spLocks noGrp="1" noChangeArrowheads="1"/>
          </p:cNvSpPr>
          <p:nvPr>
            <p:ph type="ftr" sz="quarter" idx="11"/>
          </p:nvPr>
        </p:nvSpPr>
        <p:spPr>
          <a:ln/>
        </p:spPr>
        <p:txBody>
          <a:bodyPr/>
          <a:lstStyle>
            <a:lvl1pPr>
              <a:defRPr/>
            </a:lvl1pPr>
          </a:lstStyle>
          <a:p>
            <a:pPr>
              <a:defRPr/>
            </a:pPr>
            <a:endParaRPr lang="el-GR"/>
          </a:p>
        </p:txBody>
      </p:sp>
      <p:sp>
        <p:nvSpPr>
          <p:cNvPr id="7" name="Rectangle 128"/>
          <p:cNvSpPr>
            <a:spLocks noGrp="1" noChangeArrowheads="1"/>
          </p:cNvSpPr>
          <p:nvPr>
            <p:ph type="sldNum" sz="quarter" idx="12"/>
          </p:nvPr>
        </p:nvSpPr>
        <p:spPr>
          <a:ln/>
        </p:spPr>
        <p:txBody>
          <a:bodyPr/>
          <a:lstStyle>
            <a:lvl1pPr>
              <a:defRPr/>
            </a:lvl1pPr>
          </a:lstStyle>
          <a:p>
            <a:pPr>
              <a:defRPr/>
            </a:pPr>
            <a:fld id="{D577F1A6-3594-400A-8BD0-659424521107}"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3DCBD5E-41FD-4DE3-85CE-A5C338618C83}" type="slidenum">
              <a:rPr lang="el-GR" smtClean="0"/>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3DCBD5E-41FD-4DE3-85CE-A5C338618C83}" type="slidenum">
              <a:rPr lang="el-GR" smtClean="0"/>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B3DCBD5E-41FD-4DE3-85CE-A5C338618C83}" type="slidenum">
              <a:rPr lang="el-GR" smtClean="0"/>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B3DCBD5E-41FD-4DE3-85CE-A5C338618C83}" type="slidenum">
              <a:rPr lang="el-GR" smtClean="0"/>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B3DCBD5E-41FD-4DE3-85CE-A5C338618C83}"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B3DCBD5E-41FD-4DE3-85CE-A5C338618C83}"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B3DCBD5E-41FD-4DE3-85CE-A5C338618C83}" type="slidenum">
              <a:rPr lang="el-GR" smtClean="0"/>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B3DCBD5E-41FD-4DE3-85CE-A5C338618C83}" type="slidenum">
              <a:rPr lang="el-GR" smtClean="0"/>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DCBD5E-41FD-4DE3-85CE-A5C338618C83}" type="slidenum">
              <a:rPr lang="el-GR" smtClean="0"/>
              <a:pPr>
                <a:defRPr/>
              </a:pPr>
              <a:t>‹#›</a:t>
            </a:fld>
            <a:endParaRPr lang="el-G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28801"/>
            <a:ext cx="7772400" cy="1214447"/>
          </a:xfrm>
        </p:spPr>
        <p:txBody>
          <a:bodyPr/>
          <a:lstStyle/>
          <a:p>
            <a:pPr eaLnBrk="1" hangingPunct="1">
              <a:defRPr/>
            </a:pPr>
            <a:r>
              <a:rPr lang="el-GR" sz="2400" dirty="0" smtClean="0"/>
              <a:t>Δια-εθνικός μετασχηματισμός </a:t>
            </a:r>
          </a:p>
        </p:txBody>
      </p:sp>
      <p:sp>
        <p:nvSpPr>
          <p:cNvPr id="2051" name="Rectangle 3"/>
          <p:cNvSpPr>
            <a:spLocks noGrp="1" noChangeArrowheads="1"/>
          </p:cNvSpPr>
          <p:nvPr>
            <p:ph type="subTitle" idx="1"/>
          </p:nvPr>
        </p:nvSpPr>
        <p:spPr>
          <a:xfrm>
            <a:off x="1371600" y="3886200"/>
            <a:ext cx="6400800" cy="1271588"/>
          </a:xfrm>
        </p:spPr>
        <p:txBody>
          <a:bodyPr/>
          <a:lstStyle/>
          <a:p>
            <a:pPr eaLnBrk="1" hangingPunct="1">
              <a:defRPr/>
            </a:pPr>
            <a:r>
              <a:rPr lang="el-GR" smtClean="0"/>
              <a:t>Χαροκόπειο Πανεπιστήμιο</a:t>
            </a:r>
          </a:p>
          <a:p>
            <a:pPr eaLnBrk="1" hangingPunct="1">
              <a:defRPr/>
            </a:pPr>
            <a:r>
              <a:rPr lang="el-GR" smtClean="0"/>
              <a:t>Γ. Μαυρομμάτης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Είναι η πανδημία η επιστροφή του κράτους; </a:t>
            </a:r>
            <a:endParaRPr lang="en-US" dirty="0"/>
          </a:p>
        </p:txBody>
      </p:sp>
      <p:pic>
        <p:nvPicPr>
          <p:cNvPr id="4" name="Content Placeholder 3" descr="download.jfif"/>
          <p:cNvPicPr>
            <a:picLocks noGrp="1" noChangeAspect="1"/>
          </p:cNvPicPr>
          <p:nvPr>
            <p:ph idx="1"/>
          </p:nvPr>
        </p:nvPicPr>
        <p:blipFill>
          <a:blip r:embed="rId2" cstate="print"/>
          <a:stretch>
            <a:fillRect/>
          </a:stretch>
        </p:blipFill>
        <p:spPr>
          <a:xfrm>
            <a:off x="0" y="1556792"/>
            <a:ext cx="4499992" cy="5301208"/>
          </a:xfrm>
        </p:spPr>
      </p:pic>
      <p:pic>
        <p:nvPicPr>
          <p:cNvPr id="6" name="Picture 5" descr="download (1).jfif"/>
          <p:cNvPicPr>
            <a:picLocks noChangeAspect="1"/>
          </p:cNvPicPr>
          <p:nvPr/>
        </p:nvPicPr>
        <p:blipFill>
          <a:blip r:embed="rId3" cstate="print"/>
          <a:stretch>
            <a:fillRect/>
          </a:stretch>
        </p:blipFill>
        <p:spPr>
          <a:xfrm>
            <a:off x="4427984" y="1556792"/>
            <a:ext cx="4716016" cy="53012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l-GR" sz="3600" smtClean="0"/>
              <a:t>Το Φορντικό μοντέλο</a:t>
            </a:r>
          </a:p>
        </p:txBody>
      </p:sp>
      <p:pic>
        <p:nvPicPr>
          <p:cNvPr id="15363" name="Picture 3" descr="time-warp-wives-1-300x208"/>
          <p:cNvPicPr>
            <a:picLocks noGrp="1" noChangeAspect="1" noChangeArrowheads="1"/>
          </p:cNvPicPr>
          <p:nvPr>
            <p:ph idx="1"/>
          </p:nvPr>
        </p:nvPicPr>
        <p:blipFill>
          <a:blip r:embed="rId2" cstate="print"/>
          <a:srcRect/>
          <a:stretch>
            <a:fillRect/>
          </a:stretch>
        </p:blipFill>
        <p:spPr>
          <a:xfrm>
            <a:off x="827088" y="1773238"/>
            <a:ext cx="3816350" cy="1981200"/>
          </a:xfrm>
          <a:noFill/>
        </p:spPr>
      </p:pic>
      <p:pic>
        <p:nvPicPr>
          <p:cNvPr id="15364" name="Picture 4" descr="factories"/>
          <p:cNvPicPr>
            <a:picLocks noChangeAspect="1" noChangeArrowheads="1"/>
          </p:cNvPicPr>
          <p:nvPr/>
        </p:nvPicPr>
        <p:blipFill>
          <a:blip r:embed="rId3" cstate="print"/>
          <a:srcRect/>
          <a:stretch>
            <a:fillRect/>
          </a:stretch>
        </p:blipFill>
        <p:spPr bwMode="auto">
          <a:xfrm>
            <a:off x="4643438" y="1341438"/>
            <a:ext cx="3333750" cy="2714625"/>
          </a:xfrm>
          <a:prstGeom prst="rect">
            <a:avLst/>
          </a:prstGeom>
          <a:noFill/>
          <a:ln w="9525">
            <a:noFill/>
            <a:miter lim="800000"/>
            <a:headEnd/>
            <a:tailEnd/>
          </a:ln>
        </p:spPr>
      </p:pic>
      <p:pic>
        <p:nvPicPr>
          <p:cNvPr id="15365" name="Picture 5" descr="7715466"/>
          <p:cNvPicPr>
            <a:picLocks noChangeAspect="1" noChangeArrowheads="1"/>
          </p:cNvPicPr>
          <p:nvPr/>
        </p:nvPicPr>
        <p:blipFill>
          <a:blip r:embed="rId4" cstate="print"/>
          <a:srcRect/>
          <a:stretch>
            <a:fillRect/>
          </a:stretch>
        </p:blipFill>
        <p:spPr bwMode="auto">
          <a:xfrm>
            <a:off x="900113" y="3789363"/>
            <a:ext cx="3743325" cy="2357437"/>
          </a:xfrm>
          <a:prstGeom prst="rect">
            <a:avLst/>
          </a:prstGeom>
          <a:noFill/>
          <a:ln w="9525">
            <a:noFill/>
            <a:miter lim="800000"/>
            <a:headEnd/>
            <a:tailEnd/>
          </a:ln>
        </p:spPr>
      </p:pic>
      <p:pic>
        <p:nvPicPr>
          <p:cNvPr id="15366" name="Picture 6" descr="4338037368_f39be8a56c"/>
          <p:cNvPicPr>
            <a:picLocks noChangeAspect="1" noChangeArrowheads="1"/>
          </p:cNvPicPr>
          <p:nvPr/>
        </p:nvPicPr>
        <p:blipFill>
          <a:blip r:embed="rId5" cstate="print"/>
          <a:srcRect/>
          <a:stretch>
            <a:fillRect/>
          </a:stretch>
        </p:blipFill>
        <p:spPr bwMode="auto">
          <a:xfrm>
            <a:off x="4572000" y="4076700"/>
            <a:ext cx="3744913" cy="25622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l-GR" sz="2400" smtClean="0"/>
              <a:t>Η αλλαγή του παραδείγματος</a:t>
            </a:r>
          </a:p>
        </p:txBody>
      </p:sp>
      <p:sp>
        <p:nvSpPr>
          <p:cNvPr id="52227" name="Rectangle 3"/>
          <p:cNvSpPr>
            <a:spLocks noGrp="1" noChangeArrowheads="1"/>
          </p:cNvSpPr>
          <p:nvPr>
            <p:ph idx="1"/>
          </p:nvPr>
        </p:nvSpPr>
        <p:spPr>
          <a:xfrm>
            <a:off x="457200" y="1071546"/>
            <a:ext cx="8229600" cy="5572164"/>
          </a:xfrm>
        </p:spPr>
        <p:txBody>
          <a:bodyPr/>
          <a:lstStyle/>
          <a:p>
            <a:pPr eaLnBrk="1" hangingPunct="1">
              <a:lnSpc>
                <a:spcPct val="80000"/>
              </a:lnSpc>
              <a:buFont typeface="Wingdings" pitchFamily="2" charset="2"/>
              <a:buNone/>
              <a:defRPr/>
            </a:pPr>
            <a:endParaRPr lang="el-GR" sz="1400" dirty="0" smtClean="0"/>
          </a:p>
          <a:p>
            <a:pPr eaLnBrk="1" hangingPunct="1">
              <a:lnSpc>
                <a:spcPct val="80000"/>
              </a:lnSpc>
              <a:defRPr/>
            </a:pPr>
            <a:r>
              <a:rPr lang="el-GR" sz="1800" dirty="0" smtClean="0"/>
              <a:t>Ο Γερμανικός νέο-φιλελευθερισμός ή </a:t>
            </a:r>
            <a:r>
              <a:rPr lang="en-US" sz="1800" dirty="0" err="1" smtClean="0"/>
              <a:t>ordoliberalism</a:t>
            </a:r>
            <a:r>
              <a:rPr lang="en-US" sz="1800" dirty="0" smtClean="0"/>
              <a:t>  </a:t>
            </a:r>
            <a:r>
              <a:rPr lang="el-GR" sz="1800" dirty="0" smtClean="0"/>
              <a:t>από το τέλος του Β’ παγκοσμίου πολέμου και μετά. Νεοφιλελευθερισμός και </a:t>
            </a:r>
            <a:r>
              <a:rPr lang="el-GR" sz="1800" dirty="0" err="1" smtClean="0"/>
              <a:t>σοσιαλοδημοκρατία</a:t>
            </a:r>
            <a:r>
              <a:rPr lang="el-GR" sz="1800" dirty="0" smtClean="0"/>
              <a:t>. Η </a:t>
            </a:r>
            <a:r>
              <a:rPr lang="en-US" sz="1800" dirty="0" smtClean="0"/>
              <a:t> </a:t>
            </a:r>
            <a:r>
              <a:rPr lang="el-GR" sz="1800" dirty="0" smtClean="0"/>
              <a:t>σχολή της </a:t>
            </a:r>
            <a:r>
              <a:rPr lang="en-US" sz="1800" dirty="0" smtClean="0"/>
              <a:t>Frankfurt </a:t>
            </a:r>
            <a:r>
              <a:rPr lang="el-GR" sz="1800" dirty="0" smtClean="0"/>
              <a:t>αλλά και η Σχολή του </a:t>
            </a:r>
            <a:r>
              <a:rPr lang="en-US" sz="1800" dirty="0" smtClean="0"/>
              <a:t>Freiburg</a:t>
            </a:r>
            <a:r>
              <a:rPr lang="en-US" sz="1800" dirty="0" smtClean="0"/>
              <a:t>. </a:t>
            </a:r>
            <a:endParaRPr lang="el-GR" sz="1800" dirty="0" smtClean="0"/>
          </a:p>
          <a:p>
            <a:pPr eaLnBrk="1" hangingPunct="1">
              <a:lnSpc>
                <a:spcPct val="80000"/>
              </a:lnSpc>
              <a:defRPr/>
            </a:pPr>
            <a:r>
              <a:rPr lang="el-GR" sz="1800" dirty="0" smtClean="0"/>
              <a:t>Από τα μέσα του 1960 και μετά το σύστημα άρχισε να έχει προβλήματα. Τα κέρδη δεν ήταν τόσο μεγάλα όσο τα χρυσά χρόνια της προηγούμενης δεκαετίας. Το κόστος εργασίας είχε αυξηθεί, μικρότερα κέρδη. </a:t>
            </a:r>
          </a:p>
          <a:p>
            <a:pPr eaLnBrk="1" hangingPunct="1">
              <a:lnSpc>
                <a:spcPct val="80000"/>
              </a:lnSpc>
              <a:defRPr/>
            </a:pPr>
            <a:r>
              <a:rPr lang="el-GR" sz="1800" dirty="0" smtClean="0"/>
              <a:t>Το κράτος δεν ήταν πια τόσο χρήσιμο για τις επιχειρήσεις. Μήπως θα έπρεπε να εφεύρουν ένα άλλο οικονομικό σύστημα πέραν των εθνικών κρατών;</a:t>
            </a:r>
          </a:p>
          <a:p>
            <a:pPr eaLnBrk="1" hangingPunct="1">
              <a:lnSpc>
                <a:spcPct val="80000"/>
              </a:lnSpc>
              <a:defRPr/>
            </a:pPr>
            <a:r>
              <a:rPr lang="el-GR" sz="1800" dirty="0" smtClean="0"/>
              <a:t>Ταυτόχρονα, οι πόλεμοι Κορέας, Βιετνάμ και το πρόγραμμα της «μεγάλης κοινωνίας» του </a:t>
            </a:r>
            <a:r>
              <a:rPr lang="en-US" sz="1800" dirty="0" smtClean="0"/>
              <a:t>Lyndon Johnson </a:t>
            </a:r>
            <a:r>
              <a:rPr lang="el-GR" sz="1800" dirty="0" smtClean="0"/>
              <a:t>είχαν αυξήσει το έλλειμμα των ΗΠΑ σε δυσθεώρητα ύψη. </a:t>
            </a:r>
            <a:endParaRPr lang="en-US" sz="1800" dirty="0" smtClean="0"/>
          </a:p>
          <a:p>
            <a:pPr eaLnBrk="1" hangingPunct="1">
              <a:lnSpc>
                <a:spcPct val="80000"/>
              </a:lnSpc>
              <a:defRPr/>
            </a:pPr>
            <a:r>
              <a:rPr lang="en-US" sz="1800" dirty="0" smtClean="0"/>
              <a:t>To </a:t>
            </a:r>
            <a:r>
              <a:rPr lang="el-GR" sz="1800" dirty="0" err="1" smtClean="0"/>
              <a:t>Κενσιανό</a:t>
            </a:r>
            <a:r>
              <a:rPr lang="el-GR" sz="1800" dirty="0" smtClean="0"/>
              <a:t> μοντέλο της οικονομίας υποχωρεί ραγδαίως και τη θέση του παίρνει ο μονεταρισμός (έλεγχος της ροής χρήματος για την αποφυγή του πληθωρισμού). Η αγορά θα λύσει όλα τα προβλήματα. </a:t>
            </a:r>
          </a:p>
          <a:p>
            <a:pPr eaLnBrk="1" hangingPunct="1">
              <a:lnSpc>
                <a:spcPct val="80000"/>
              </a:lnSpc>
              <a:defRPr/>
            </a:pPr>
            <a:r>
              <a:rPr lang="el-GR" sz="1800" dirty="0" smtClean="0"/>
              <a:t>Το νεοφιλελεύθερο μοντέλο προσβλέπει στην έξοδο του κράτους από την οικονομία. Η αγορά μπορεί να λειτουργήσει καλύτερα από το κράτος. Δεν χρειάζεται η ρύθμιση του κράτους πια. Η μικρότερη κυβέρνηση είναι η καλύτερη κυβέρνηση.</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 2.PNG"/>
          <p:cNvPicPr>
            <a:picLocks noGrp="1" noChangeAspect="1"/>
          </p:cNvPicPr>
          <p:nvPr>
            <p:ph idx="1"/>
          </p:nvPr>
        </p:nvPicPr>
        <p:blipFill>
          <a:blip r:embed="rId2" cstate="print"/>
          <a:stretch>
            <a:fillRect/>
          </a:stretch>
        </p:blipFill>
        <p:spPr>
          <a:xfrm>
            <a:off x="457200" y="0"/>
            <a:ext cx="8229600" cy="6741367"/>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439850"/>
          </a:xfrm>
        </p:spPr>
        <p:txBody>
          <a:bodyPr>
            <a:normAutofit fontScale="90000"/>
          </a:bodyPr>
          <a:lstStyle/>
          <a:p>
            <a:pPr eaLnBrk="1" hangingPunct="1">
              <a:defRPr/>
            </a:pPr>
            <a:r>
              <a:rPr lang="el-GR" sz="2000" dirty="0" smtClean="0"/>
              <a:t>Οι επιρροές: </a:t>
            </a:r>
            <a:r>
              <a:rPr lang="en-US" sz="2000" dirty="0" smtClean="0"/>
              <a:t>Hayek (</a:t>
            </a:r>
            <a:r>
              <a:rPr lang="el-GR" sz="2000" dirty="0" smtClean="0"/>
              <a:t>Αυστριακός, Πανεπιστήμιο Βιέννης, </a:t>
            </a:r>
            <a:r>
              <a:rPr lang="en-US" sz="2000" dirty="0" smtClean="0"/>
              <a:t>LSE, University of Chicago) 1944, 1960.</a:t>
            </a:r>
            <a:r>
              <a:rPr lang="el-GR" sz="2000" dirty="0" smtClean="0"/>
              <a:t> Ενάντια στον κεντρικό σχεδιασμό της οικονομίας, ο φονταμενταλισμός της οικονομίας της αγοράς και η ελευθερία προαπαιτούμενο της ανάπτυξης και της οικονομικής ευμάρειας. Ο κρατισμός/ κρατικός προγραμματισμός είναι που οδήγησε τη Γερμανία στον </a:t>
            </a:r>
            <a:r>
              <a:rPr lang="el-GR" sz="2000" dirty="0" err="1" smtClean="0"/>
              <a:t>Εθνικο</a:t>
            </a:r>
            <a:r>
              <a:rPr lang="el-GR" sz="2000" dirty="0" smtClean="0"/>
              <a:t>-σοσιαλισμό</a:t>
            </a:r>
          </a:p>
        </p:txBody>
      </p:sp>
      <p:pic>
        <p:nvPicPr>
          <p:cNvPr id="17411" name="Picture 3"/>
          <p:cNvPicPr>
            <a:picLocks noGrp="1" noChangeAspect="1" noChangeArrowheads="1"/>
          </p:cNvPicPr>
          <p:nvPr>
            <p:ph idx="1"/>
          </p:nvPr>
        </p:nvPicPr>
        <p:blipFill>
          <a:blip r:embed="rId2" cstate="print"/>
          <a:srcRect/>
          <a:stretch>
            <a:fillRect/>
          </a:stretch>
        </p:blipFill>
        <p:spPr>
          <a:xfrm>
            <a:off x="457200" y="2071678"/>
            <a:ext cx="4114800" cy="4381510"/>
          </a:xfrm>
        </p:spPr>
      </p:pic>
      <p:pic>
        <p:nvPicPr>
          <p:cNvPr id="17412" name="Picture 4"/>
          <p:cNvPicPr>
            <a:picLocks noChangeAspect="1" noChangeArrowheads="1"/>
          </p:cNvPicPr>
          <p:nvPr/>
        </p:nvPicPr>
        <p:blipFill>
          <a:blip r:embed="rId3" cstate="print"/>
          <a:srcRect/>
          <a:stretch>
            <a:fillRect/>
          </a:stretch>
        </p:blipFill>
        <p:spPr bwMode="auto">
          <a:xfrm>
            <a:off x="4572000" y="2071678"/>
            <a:ext cx="4010025" cy="438151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7813"/>
            <a:ext cx="8291513" cy="1711325"/>
          </a:xfrm>
        </p:spPr>
        <p:txBody>
          <a:bodyPr/>
          <a:lstStyle/>
          <a:p>
            <a:pPr eaLnBrk="1" hangingPunct="1">
              <a:defRPr/>
            </a:pPr>
            <a:r>
              <a:rPr lang="en-US" sz="1600" dirty="0" smtClean="0"/>
              <a:t>Milton Friedman</a:t>
            </a:r>
            <a:r>
              <a:rPr lang="el-GR" sz="1600" dirty="0" smtClean="0"/>
              <a:t>, (1962) </a:t>
            </a:r>
            <a:r>
              <a:rPr lang="en-US" sz="1600" dirty="0" smtClean="0"/>
              <a:t>capitalism and freedom, </a:t>
            </a:r>
            <a:r>
              <a:rPr lang="el-GR" sz="1600" dirty="0" smtClean="0"/>
              <a:t>η οικονομική ελευθερία ως απαραίτητη για την πολιτική ελευθερία. Η κυβέρνηση πρέπει να κάνει τα απαραίτητα. Η αγορά κάνει τα πάντα καλύτερα από οποιοδήποτε άλλο. Η οικονομία της αγοράς ως θρησκεία. Καταπολέμηση μονοπωλίων και εύρυθμη λειτουργία της αγοράς. Η ισότητα</a:t>
            </a:r>
            <a:r>
              <a:rPr lang="en-GB" sz="1600" dirty="0" smtClean="0"/>
              <a:t> </a:t>
            </a:r>
            <a:r>
              <a:rPr lang="el-GR" sz="1600" dirty="0" smtClean="0"/>
              <a:t>δεν πρέπει να παραβιάζει την ελευθερία μου</a:t>
            </a:r>
            <a:r>
              <a:rPr lang="el-GR" sz="1400" dirty="0" smtClean="0"/>
              <a:t>.</a:t>
            </a:r>
            <a:r>
              <a:rPr lang="en-US" sz="4000" dirty="0" smtClean="0"/>
              <a:t> </a:t>
            </a:r>
            <a:endParaRPr lang="el-GR" sz="4000" dirty="0" smtClean="0"/>
          </a:p>
        </p:txBody>
      </p:sp>
      <p:pic>
        <p:nvPicPr>
          <p:cNvPr id="18435" name="Picture 3"/>
          <p:cNvPicPr>
            <a:picLocks noGrp="1" noChangeAspect="1" noChangeArrowheads="1"/>
          </p:cNvPicPr>
          <p:nvPr>
            <p:ph idx="1"/>
          </p:nvPr>
        </p:nvPicPr>
        <p:blipFill>
          <a:blip r:embed="rId2" cstate="print"/>
          <a:srcRect/>
          <a:stretch>
            <a:fillRect/>
          </a:stretch>
        </p:blipFill>
        <p:spPr>
          <a:xfrm>
            <a:off x="457200" y="2060575"/>
            <a:ext cx="4546600" cy="4797425"/>
          </a:xfrm>
        </p:spPr>
      </p:pic>
      <p:pic>
        <p:nvPicPr>
          <p:cNvPr id="18436" name="Picture 4"/>
          <p:cNvPicPr>
            <a:picLocks noChangeAspect="1" noChangeArrowheads="1"/>
          </p:cNvPicPr>
          <p:nvPr/>
        </p:nvPicPr>
        <p:blipFill>
          <a:blip r:embed="rId3" cstate="print"/>
          <a:srcRect/>
          <a:stretch>
            <a:fillRect/>
          </a:stretch>
        </p:blipFill>
        <p:spPr bwMode="auto">
          <a:xfrm>
            <a:off x="4391025" y="3860800"/>
            <a:ext cx="4752975" cy="28813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l-GR" sz="2800" smtClean="0"/>
              <a:t>Παγκοσμιοποίηση, κυκλοφορία κεφαλαίου και η νέα διεθνής διαίρεση της εργασίας</a:t>
            </a:r>
            <a:r>
              <a:rPr lang="el-GR" sz="4000" smtClean="0"/>
              <a:t> </a:t>
            </a:r>
          </a:p>
        </p:txBody>
      </p:sp>
      <p:sp>
        <p:nvSpPr>
          <p:cNvPr id="56323" name="Rectangle 3"/>
          <p:cNvSpPr>
            <a:spLocks noGrp="1" noChangeArrowheads="1"/>
          </p:cNvSpPr>
          <p:nvPr>
            <p:ph idx="1"/>
          </p:nvPr>
        </p:nvSpPr>
        <p:spPr>
          <a:xfrm>
            <a:off x="457200" y="1412875"/>
            <a:ext cx="8229600" cy="4945083"/>
          </a:xfrm>
        </p:spPr>
        <p:txBody>
          <a:bodyPr>
            <a:noAutofit/>
          </a:bodyPr>
          <a:lstStyle/>
          <a:p>
            <a:pPr eaLnBrk="1" hangingPunct="1">
              <a:lnSpc>
                <a:spcPct val="80000"/>
              </a:lnSpc>
              <a:defRPr/>
            </a:pPr>
            <a:r>
              <a:rPr lang="el-GR" sz="1800" dirty="0" smtClean="0"/>
              <a:t>Άρση εμποδίων κυκλοφορίας κεφαλαίων. Το παγκόσμιο παίρνει μέρος μέσα στο εθνικό (</a:t>
            </a:r>
            <a:r>
              <a:rPr lang="en-US" sz="1800" dirty="0" err="1" smtClean="0"/>
              <a:t>Sassen</a:t>
            </a:r>
            <a:r>
              <a:rPr lang="en-US" sz="1800" dirty="0" smtClean="0"/>
              <a:t>), </a:t>
            </a:r>
            <a:r>
              <a:rPr lang="el-GR" sz="1800" dirty="0" smtClean="0"/>
              <a:t>το εθνικό παραχωρεί τις αρμοδιότητες στο παγκόσμιο. Μετεγκατάσταση των οικονομικών δομών σε χώρες με φτηνό εργατικό δυναμικό. Γεωγραφική διασπορά της βιομηχανικής παραγωγής. Η παραγωγή μεταναστεύει εξαιτίας του φθηνότερου εργατικού κόστους.  </a:t>
            </a:r>
            <a:r>
              <a:rPr lang="en-US" sz="1800" dirty="0" smtClean="0"/>
              <a:t>TNCS</a:t>
            </a:r>
            <a:endParaRPr lang="el-GR" sz="1800" dirty="0" smtClean="0"/>
          </a:p>
          <a:p>
            <a:pPr eaLnBrk="1" hangingPunct="1">
              <a:lnSpc>
                <a:spcPct val="80000"/>
              </a:lnSpc>
              <a:defRPr/>
            </a:pPr>
            <a:r>
              <a:rPr lang="el-GR" sz="1800" dirty="0" smtClean="0"/>
              <a:t>Η νέα διαίρεση της εργασίας παγκοσμίως- Οι βιομηχανικές δουλειές μειώνονται και δημιουργείτε στα αστικά κέντρα του αναπτυγμένου κόσμου ένα διττός εργασιακός διαχωρισμός μεταξύ εργασιών υψηλής και χαμηλής εξειδίκευσης. Η βιομηχανία εξαφανίζεται από τις πόλεις, ή μένει μόνο η υψηλή βιομηχανία. </a:t>
            </a:r>
          </a:p>
          <a:p>
            <a:pPr eaLnBrk="1" hangingPunct="1">
              <a:lnSpc>
                <a:spcPct val="80000"/>
              </a:lnSpc>
              <a:defRPr/>
            </a:pPr>
            <a:r>
              <a:rPr lang="el-GR" sz="1800" dirty="0" smtClean="0"/>
              <a:t>Ο κλάδος των υπηρεσιών γνωρίζει αύξηση αλλά παράγει είτε γραμματείς είτε διευθυντές. Η μέση καλά αμειβόμενη δουλειά τείνει να εξαφανιστεί: ένας κόσμος υψηλής ή χαμηλής εξιδανίκευσης. Τοπία αποβιομηχάνισης, υψηλή ανεργία, συγκέντρωση ανεργίας σε συγκεκριμένες περιοχές, εξάρτηση από ένα φθίνον κράτος πρόνοιας. Η γεωγραφικά διεσπαρμένη παραγωγή θα πρέπει να διοικείται από κάπου; Από πού; Από τις πόλεις του αναπτυγμένου κόσμου.  Οι πόλεις σιγά-σιγά από μέρη παραγωγής μεταβάλλονται σε μέρη κατανάλωσης. </a:t>
            </a:r>
          </a:p>
          <a:p>
            <a:pPr eaLnBrk="1" hangingPunct="1">
              <a:lnSpc>
                <a:spcPct val="80000"/>
              </a:lnSpc>
              <a:defRPr/>
            </a:pPr>
            <a:r>
              <a:rPr lang="el-GR" sz="1800" dirty="0" smtClean="0"/>
              <a:t>Η εμφάνιση του Μετά-</a:t>
            </a:r>
            <a:r>
              <a:rPr lang="el-GR" sz="1800" dirty="0" err="1" smtClean="0"/>
              <a:t>Φορντικού</a:t>
            </a:r>
            <a:r>
              <a:rPr lang="el-GR" sz="1800" dirty="0" smtClean="0"/>
              <a:t> συστήματος. Ένα σύστημα μιας </a:t>
            </a:r>
            <a:r>
              <a:rPr lang="el-GR" sz="1800" u="sng" dirty="0" smtClean="0"/>
              <a:t>‘ευέλικτης συσσώρευσης’ (</a:t>
            </a:r>
            <a:r>
              <a:rPr lang="en-US" sz="1800" u="sng" dirty="0" smtClean="0"/>
              <a:t>Harvey)</a:t>
            </a:r>
            <a:r>
              <a:rPr lang="el-GR" sz="1800" u="sng" dirty="0" smtClean="0"/>
              <a:t>.</a:t>
            </a:r>
            <a:r>
              <a:rPr lang="el-GR" sz="1800" dirty="0" smtClean="0"/>
              <a:t> Η ευελιξία κυρίως αναφέρεται στην παραγωγή και στην εργασία ειδικότερα. Το κόστος της εργασίας πρέπει να μειωθεί. </a:t>
            </a:r>
          </a:p>
          <a:p>
            <a:pPr eaLnBrk="1" hangingPunct="1">
              <a:lnSpc>
                <a:spcPct val="80000"/>
              </a:lnSpc>
              <a:defRPr/>
            </a:pPr>
            <a:r>
              <a:rPr lang="el-GR" sz="1800" dirty="0" smtClean="0"/>
              <a:t>Το κράτος δεν ελέγχει την οικονομία αλλά η οικονομία ελέγχει το κράτος- </a:t>
            </a:r>
            <a:r>
              <a:rPr lang="el-GR" sz="1800" u="sng" dirty="0" smtClean="0"/>
              <a:t>Η νέα πολιτική</a:t>
            </a:r>
            <a:r>
              <a:rPr lang="el-GR" sz="1800" dirty="0" smtClean="0"/>
              <a:t> που είναι μέχρι τις μέρες μας. </a:t>
            </a:r>
            <a:r>
              <a:rPr lang="el-GR" sz="1800" u="sng" dirty="0" smtClean="0"/>
              <a:t>Η εργασία είναι πια αδύναμη</a:t>
            </a:r>
            <a:r>
              <a:rPr lang="el-GR" sz="1800" dirty="0" smtClean="0"/>
              <a:t> να διαπραγματευθεί λόγω της μετεγκατάστασης των επιχειρήσεων.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2000" dirty="0" smtClean="0"/>
              <a:t>Η οικονομία των δικτύων</a:t>
            </a:r>
            <a:endParaRPr lang="el-GR" sz="2000" dirty="0"/>
          </a:p>
        </p:txBody>
      </p:sp>
      <p:sp>
        <p:nvSpPr>
          <p:cNvPr id="3" name="2 - Θέση περιεχομένου"/>
          <p:cNvSpPr>
            <a:spLocks noGrp="1"/>
          </p:cNvSpPr>
          <p:nvPr>
            <p:ph idx="1"/>
          </p:nvPr>
        </p:nvSpPr>
        <p:spPr/>
        <p:txBody>
          <a:bodyPr/>
          <a:lstStyle/>
          <a:p>
            <a:endParaRPr lang="el-GR"/>
          </a:p>
        </p:txBody>
      </p:sp>
      <p:pic>
        <p:nvPicPr>
          <p:cNvPr id="7170" name="Picture 2" descr="D:\download (3).jpg"/>
          <p:cNvPicPr>
            <a:picLocks noChangeAspect="1" noChangeArrowheads="1"/>
          </p:cNvPicPr>
          <p:nvPr/>
        </p:nvPicPr>
        <p:blipFill>
          <a:blip r:embed="rId2" cstate="print"/>
          <a:srcRect/>
          <a:stretch>
            <a:fillRect/>
          </a:stretch>
        </p:blipFill>
        <p:spPr bwMode="auto">
          <a:xfrm>
            <a:off x="381000" y="1428736"/>
            <a:ext cx="8458200" cy="527686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827584" y="260648"/>
            <a:ext cx="7560840" cy="633670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0"/>
            <a:ext cx="8496944"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αρχείο λήψης.jpg"/>
          <p:cNvPicPr>
            <a:picLocks noGrp="1" noChangeAspect="1"/>
          </p:cNvPicPr>
          <p:nvPr>
            <p:ph sz="quarter" idx="1"/>
          </p:nvPr>
        </p:nvPicPr>
        <p:blipFill>
          <a:blip r:embed="rId2" cstate="print"/>
          <a:stretch>
            <a:fillRect/>
          </a:stretch>
        </p:blipFill>
        <p:spPr>
          <a:xfrm>
            <a:off x="304800" y="0"/>
            <a:ext cx="8686800" cy="6858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l-GR" smtClean="0"/>
              <a:t>Νεοφιλελεύθερη πολιτική</a:t>
            </a:r>
          </a:p>
        </p:txBody>
      </p:sp>
      <p:sp>
        <p:nvSpPr>
          <p:cNvPr id="57347" name="Rectangle 3"/>
          <p:cNvSpPr>
            <a:spLocks noGrp="1" noChangeArrowheads="1"/>
          </p:cNvSpPr>
          <p:nvPr>
            <p:ph idx="1"/>
          </p:nvPr>
        </p:nvSpPr>
        <p:spPr>
          <a:xfrm>
            <a:off x="457200" y="1600200"/>
            <a:ext cx="8229600" cy="4421188"/>
          </a:xfrm>
        </p:spPr>
        <p:txBody>
          <a:bodyPr>
            <a:normAutofit/>
          </a:bodyPr>
          <a:lstStyle/>
          <a:p>
            <a:pPr eaLnBrk="1" hangingPunct="1">
              <a:lnSpc>
                <a:spcPct val="80000"/>
              </a:lnSpc>
              <a:defRPr/>
            </a:pPr>
            <a:r>
              <a:rPr lang="en-US" sz="1600" dirty="0" smtClean="0"/>
              <a:t>Harvey (2005) A brief history of </a:t>
            </a:r>
            <a:r>
              <a:rPr lang="el-GR" sz="1600" dirty="0" smtClean="0"/>
              <a:t>Ν</a:t>
            </a:r>
            <a:r>
              <a:rPr lang="en-US" sz="1600" dirty="0" err="1" smtClean="0"/>
              <a:t>eoliberalism</a:t>
            </a:r>
            <a:r>
              <a:rPr lang="en-US" sz="1600" dirty="0" smtClean="0"/>
              <a:t>:</a:t>
            </a:r>
            <a:r>
              <a:rPr lang="el-GR" sz="1600" dirty="0" smtClean="0"/>
              <a:t> Ο νεοφιλελευθερισμός είναι η εκδίκηση της οικονομικής ελίτ ή αλλιώς η εντατικοποίηση της εξουσίας του κεφαλαίου. </a:t>
            </a:r>
          </a:p>
          <a:p>
            <a:pPr eaLnBrk="1" hangingPunct="1">
              <a:lnSpc>
                <a:spcPct val="80000"/>
              </a:lnSpc>
              <a:defRPr/>
            </a:pPr>
            <a:r>
              <a:rPr lang="el-GR" sz="1600" dirty="0" smtClean="0"/>
              <a:t>Το πρώτο νεοφιλελεύθερο κράτος η Χιλή του </a:t>
            </a:r>
            <a:r>
              <a:rPr lang="el-GR" sz="1600" dirty="0" err="1" smtClean="0"/>
              <a:t>Πινοσέτ</a:t>
            </a:r>
            <a:r>
              <a:rPr lang="en-US" sz="1600" dirty="0" smtClean="0"/>
              <a:t> (</a:t>
            </a:r>
            <a:r>
              <a:rPr lang="el-GR" sz="1600" dirty="0" smtClean="0"/>
              <a:t>απορύθμιση και ιδιωτικοποιήσεις). Η Χιλή δεκαετίες μετά έχει ένα από τα υψηλότερα </a:t>
            </a:r>
            <a:r>
              <a:rPr lang="en-US" sz="1600" dirty="0" smtClean="0"/>
              <a:t>GDP per capita </a:t>
            </a:r>
            <a:r>
              <a:rPr lang="el-GR" sz="1600" dirty="0" smtClean="0"/>
              <a:t>της περιοχής και επίσης υψηλότατο δείκτη </a:t>
            </a:r>
            <a:r>
              <a:rPr lang="en-US" sz="1600" dirty="0" err="1" smtClean="0"/>
              <a:t>Gini</a:t>
            </a:r>
            <a:r>
              <a:rPr lang="en-US" sz="1600" dirty="0" smtClean="0"/>
              <a:t>.</a:t>
            </a:r>
            <a:endParaRPr lang="el-GR" sz="1600" dirty="0" smtClean="0"/>
          </a:p>
          <a:p>
            <a:pPr eaLnBrk="1" hangingPunct="1">
              <a:lnSpc>
                <a:spcPct val="80000"/>
              </a:lnSpc>
              <a:defRPr/>
            </a:pPr>
            <a:r>
              <a:rPr lang="el-GR" sz="1600" dirty="0" smtClean="0"/>
              <a:t>Ο νεοφιλελευθερισμός ως ένα σύστημα συσσώρευσης πλούτου στο οποίο ο πλούτος συσσωρεύεται γιατί οι άνθρωποι χάνουν τα οικονομικά τους δικαιώματα (</a:t>
            </a:r>
            <a:r>
              <a:rPr lang="en-US" sz="1600" dirty="0" smtClean="0"/>
              <a:t>“accumulation by dispossession”)</a:t>
            </a:r>
          </a:p>
          <a:p>
            <a:pPr eaLnBrk="1" hangingPunct="1">
              <a:lnSpc>
                <a:spcPct val="80000"/>
              </a:lnSpc>
              <a:defRPr/>
            </a:pPr>
            <a:r>
              <a:rPr lang="en-US" sz="1600" dirty="0" smtClean="0"/>
              <a:t>To </a:t>
            </a:r>
            <a:r>
              <a:rPr lang="el-GR" sz="1600" dirty="0" smtClean="0"/>
              <a:t>νεοφιλελεύθερο κράτος υποστηρίζει ότι η οικονομία της αγοράς παίζει ρόλο στο δημόσιο συμφέρον γιατί εξασφαλίζει την καλύτερη αξιοποίηση των πόρων, ικανοποιεί τις διαφορετικές καταναλωτικές ανάγκες, εξασφαλίζει τιμές εξαιτίας του ανταγωνισμού και ο πλούτος διαχέεται προς τα κάτω.</a:t>
            </a:r>
          </a:p>
          <a:p>
            <a:pPr eaLnBrk="1" hangingPunct="1">
              <a:lnSpc>
                <a:spcPct val="80000"/>
              </a:lnSpc>
              <a:defRPr/>
            </a:pPr>
            <a:r>
              <a:rPr lang="el-GR" sz="1600" dirty="0" smtClean="0"/>
              <a:t>Η ρύθμιση της οικονομίας από το κράτος αποτρέπει την επιχειρηματικότητα, οδηγεί στη μη βέλτιστη αξιοποίηση των πόρων και περιορίζει την ελευθερία των οικονομικών φορέων (</a:t>
            </a:r>
            <a:r>
              <a:rPr lang="en-US" sz="1600" dirty="0" smtClean="0"/>
              <a:t>agents).</a:t>
            </a:r>
          </a:p>
          <a:p>
            <a:pPr eaLnBrk="1" hangingPunct="1">
              <a:lnSpc>
                <a:spcPct val="80000"/>
              </a:lnSpc>
              <a:defRPr/>
            </a:pPr>
            <a:r>
              <a:rPr lang="en-US" sz="1600" dirty="0" smtClean="0"/>
              <a:t>O Reagan </a:t>
            </a:r>
            <a:r>
              <a:rPr lang="el-GR" sz="1600" dirty="0" smtClean="0"/>
              <a:t>(</a:t>
            </a:r>
            <a:r>
              <a:rPr lang="en-US" sz="1600" dirty="0" err="1" smtClean="0"/>
              <a:t>reaganomics</a:t>
            </a:r>
            <a:r>
              <a:rPr lang="en-US" sz="1600" dirty="0" smtClean="0"/>
              <a:t> like trickle down economics) </a:t>
            </a:r>
            <a:r>
              <a:rPr lang="el-GR" sz="1600" dirty="0" smtClean="0"/>
              <a:t>και η </a:t>
            </a:r>
            <a:r>
              <a:rPr lang="en-US" sz="1600" dirty="0" smtClean="0"/>
              <a:t>Thatcher </a:t>
            </a:r>
            <a:r>
              <a:rPr lang="el-GR" sz="1600" dirty="0" smtClean="0"/>
              <a:t>στην Αγγλία και η παραγωγή συναίνεσης για νεοφιλελεύθερες οικονομικές πολιτικές. </a:t>
            </a:r>
            <a:r>
              <a:rPr lang="en-US" sz="1600" dirty="0" smtClean="0"/>
              <a:t>“There is not such a thing like society”.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mtClean="0"/>
              <a:t>The Iron lady (2012)</a:t>
            </a:r>
            <a:endParaRPr lang="el-GR" smtClean="0"/>
          </a:p>
        </p:txBody>
      </p:sp>
      <p:pic>
        <p:nvPicPr>
          <p:cNvPr id="22531" name="Picture 3"/>
          <p:cNvPicPr>
            <a:picLocks noGrp="1" noChangeAspect="1" noChangeArrowheads="1"/>
          </p:cNvPicPr>
          <p:nvPr>
            <p:ph idx="1"/>
          </p:nvPr>
        </p:nvPicPr>
        <p:blipFill>
          <a:blip r:embed="rId2" cstate="print"/>
          <a:srcRect/>
          <a:stretch>
            <a:fillRect/>
          </a:stretch>
        </p:blipFill>
        <p:spPr>
          <a:xfrm>
            <a:off x="395288" y="1412875"/>
            <a:ext cx="3529012" cy="4530725"/>
          </a:xfrm>
        </p:spPr>
      </p:pic>
      <p:pic>
        <p:nvPicPr>
          <p:cNvPr id="22532" name="Picture 4"/>
          <p:cNvPicPr>
            <a:picLocks noChangeAspect="1" noChangeArrowheads="1"/>
          </p:cNvPicPr>
          <p:nvPr/>
        </p:nvPicPr>
        <p:blipFill>
          <a:blip r:embed="rId3" cstate="print"/>
          <a:srcRect/>
          <a:stretch>
            <a:fillRect/>
          </a:stretch>
        </p:blipFill>
        <p:spPr bwMode="auto">
          <a:xfrm>
            <a:off x="3708400" y="1412875"/>
            <a:ext cx="2879725" cy="4537075"/>
          </a:xfrm>
          <a:prstGeom prst="rect">
            <a:avLst/>
          </a:prstGeom>
          <a:noFill/>
          <a:ln w="9525">
            <a:noFill/>
            <a:miter lim="800000"/>
            <a:headEnd/>
            <a:tailEnd/>
          </a:ln>
        </p:spPr>
      </p:pic>
      <p:pic>
        <p:nvPicPr>
          <p:cNvPr id="22533" name="Picture 5"/>
          <p:cNvPicPr>
            <a:picLocks noChangeAspect="1" noChangeArrowheads="1"/>
          </p:cNvPicPr>
          <p:nvPr/>
        </p:nvPicPr>
        <p:blipFill>
          <a:blip r:embed="rId4" cstate="print"/>
          <a:srcRect/>
          <a:stretch>
            <a:fillRect/>
          </a:stretch>
        </p:blipFill>
        <p:spPr bwMode="auto">
          <a:xfrm>
            <a:off x="6172200" y="1412875"/>
            <a:ext cx="2971800" cy="51847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z="2000" dirty="0" smtClean="0"/>
              <a:t>O </a:t>
            </a:r>
            <a:r>
              <a:rPr lang="el-GR" sz="2000" dirty="0" smtClean="0"/>
              <a:t>νεοφιλελεύθερος </a:t>
            </a:r>
            <a:r>
              <a:rPr lang="en-US" sz="2000" dirty="0" smtClean="0"/>
              <a:t>Leviathan </a:t>
            </a:r>
            <a:r>
              <a:rPr lang="el-GR" sz="2000" dirty="0" smtClean="0"/>
              <a:t>ή αλλιώς το νέο αρνητικό κοινωνικό συμβόλαιο (ίσως όχι για όλους)</a:t>
            </a:r>
          </a:p>
        </p:txBody>
      </p:sp>
      <p:pic>
        <p:nvPicPr>
          <p:cNvPr id="23555" name="Picture 4"/>
          <p:cNvPicPr>
            <a:picLocks noGrp="1" noChangeAspect="1" noChangeArrowheads="1"/>
          </p:cNvPicPr>
          <p:nvPr>
            <p:ph idx="1"/>
          </p:nvPr>
        </p:nvPicPr>
        <p:blipFill>
          <a:blip r:embed="rId2" cstate="print"/>
          <a:stretch>
            <a:fillRect/>
          </a:stretch>
        </p:blipFill>
        <p:spPr>
          <a:xfrm>
            <a:off x="1724772" y="1600200"/>
            <a:ext cx="5694456" cy="4525963"/>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68313" y="115888"/>
            <a:ext cx="8229600" cy="1139825"/>
          </a:xfrm>
        </p:spPr>
        <p:txBody>
          <a:bodyPr/>
          <a:lstStyle/>
          <a:p>
            <a:pPr eaLnBrk="1" hangingPunct="1">
              <a:defRPr/>
            </a:pPr>
            <a:r>
              <a:rPr lang="el-GR" sz="2000" dirty="0" smtClean="0"/>
              <a:t>Το κοινωνικό συμβόλαιο του νεοφιλελευθερισμού ή αλλιώς ο </a:t>
            </a:r>
            <a:r>
              <a:rPr lang="en-US" sz="2000" dirty="0" err="1" smtClean="0"/>
              <a:t>Wacquant</a:t>
            </a:r>
            <a:r>
              <a:rPr lang="en-US" sz="2000" dirty="0" smtClean="0"/>
              <a:t> </a:t>
            </a:r>
            <a:r>
              <a:rPr lang="el-GR" sz="2000" dirty="0" smtClean="0"/>
              <a:t>διαβάζει την Αμερική και τον υπόλοιπο κόσμο</a:t>
            </a:r>
            <a:endParaRPr lang="el-GR" sz="4000" dirty="0" smtClean="0"/>
          </a:p>
        </p:txBody>
      </p:sp>
      <p:sp>
        <p:nvSpPr>
          <p:cNvPr id="58371" name="Rectangle 3"/>
          <p:cNvSpPr>
            <a:spLocks noGrp="1" noChangeArrowheads="1"/>
          </p:cNvSpPr>
          <p:nvPr>
            <p:ph idx="1"/>
          </p:nvPr>
        </p:nvSpPr>
        <p:spPr/>
        <p:txBody>
          <a:bodyPr/>
          <a:lstStyle/>
          <a:p>
            <a:pPr eaLnBrk="1" hangingPunct="1">
              <a:lnSpc>
                <a:spcPct val="80000"/>
              </a:lnSpc>
              <a:defRPr/>
            </a:pPr>
            <a:r>
              <a:rPr lang="el-GR" sz="1400" dirty="0" smtClean="0"/>
              <a:t>Ο νεοφιλελεύθερος </a:t>
            </a:r>
            <a:r>
              <a:rPr lang="en-US" sz="1400" dirty="0" smtClean="0"/>
              <a:t>Leviathan (</a:t>
            </a:r>
            <a:r>
              <a:rPr lang="en-US" sz="1400" dirty="0" err="1" smtClean="0"/>
              <a:t>Wacquant</a:t>
            </a:r>
            <a:r>
              <a:rPr lang="en-US" sz="1400" dirty="0" smtClean="0"/>
              <a:t>)</a:t>
            </a:r>
            <a:r>
              <a:rPr lang="el-GR" sz="1400" dirty="0" smtClean="0"/>
              <a:t> ο οποίος είναι φιλελεύθερος στην οικονομία και στις ελίτ αλλά όχι σε όλους τους άλλους.</a:t>
            </a:r>
          </a:p>
          <a:p>
            <a:pPr eaLnBrk="1" hangingPunct="1">
              <a:lnSpc>
                <a:spcPct val="80000"/>
              </a:lnSpc>
              <a:defRPr/>
            </a:pPr>
            <a:r>
              <a:rPr lang="el-GR" sz="1400" dirty="0" smtClean="0"/>
              <a:t>«Το αόρατο χέρι της αγοράς και η σιδερένια γροθιά»</a:t>
            </a:r>
          </a:p>
          <a:p>
            <a:pPr eaLnBrk="1" hangingPunct="1">
              <a:lnSpc>
                <a:spcPct val="80000"/>
              </a:lnSpc>
              <a:defRPr/>
            </a:pPr>
            <a:r>
              <a:rPr lang="el-GR" sz="1400" dirty="0" smtClean="0"/>
              <a:t>Τι είναι ο νεοφιλελευθερισμός πέραν του οικονομικού ορισμού του, ποια είναι η κοινωνιολογική περιγραφή του νεοφιλελευθερισμού; </a:t>
            </a:r>
          </a:p>
          <a:p>
            <a:pPr eaLnBrk="1" hangingPunct="1">
              <a:lnSpc>
                <a:spcPct val="80000"/>
              </a:lnSpc>
              <a:defRPr/>
            </a:pPr>
            <a:r>
              <a:rPr lang="el-GR" sz="1400" dirty="0" smtClean="0"/>
              <a:t>Από το δικαίωμα στην προστασία στην υποχρέωση της εργασίας (</a:t>
            </a:r>
            <a:r>
              <a:rPr lang="en-US" sz="1400" dirty="0" smtClean="0"/>
              <a:t>from welfare to workfare)</a:t>
            </a:r>
          </a:p>
          <a:p>
            <a:pPr eaLnBrk="1" hangingPunct="1">
              <a:lnSpc>
                <a:spcPct val="80000"/>
              </a:lnSpc>
              <a:defRPr/>
            </a:pPr>
            <a:r>
              <a:rPr lang="el-GR" sz="1400" dirty="0" smtClean="0"/>
              <a:t>Ποια είναι η πολιτική απέναντι στους οικονομικά αδυνάτους; Πως το κράτος αντιμετωπίζει τους φτωχούς των οποίων οι μισθοί και οι προοπτικές μειώνονται (από το 1970 και μετά οι μισθοί των αμερικάνων είναι σταθεροί). </a:t>
            </a:r>
          </a:p>
          <a:p>
            <a:pPr eaLnBrk="1" hangingPunct="1">
              <a:lnSpc>
                <a:spcPct val="80000"/>
              </a:lnSpc>
              <a:defRPr/>
            </a:pPr>
            <a:r>
              <a:rPr lang="el-GR" sz="1400" dirty="0" smtClean="0"/>
              <a:t>Το νεοφιλελεύθερο κράτος επειδή δεν μπορεί να δικαιολογήσει την ύπαρξη του μέσω ενός δίκαιου κοινωνικού συμβολαίου, το μόνο που μπορεί να κάνει είναι να διαχειριστεί τις κοινωνικές κρίσεις που προκαλεί ο νεοφιλελευθερισμός. Η διαχείριση περιλαμβάνει: τη γέννηση της υποχρέωσης στην εργασία, τη γέννηση του ποινικού κράτους και την εκτόξευση του αριθμού των καθείρξεων και τέλος  την ηγεμονία της θεώρησης ότι το άτομο είναι υπεύθυνο για την κατάσταση στην οποία βρίσκεται (το θύμα φταίει).</a:t>
            </a:r>
          </a:p>
          <a:p>
            <a:pPr eaLnBrk="1" hangingPunct="1">
              <a:lnSpc>
                <a:spcPct val="80000"/>
              </a:lnSpc>
              <a:defRPr/>
            </a:pPr>
            <a:r>
              <a:rPr lang="el-GR" sz="1400" dirty="0" smtClean="0"/>
              <a:t>Το μόνο που μπορεί να κάνει το κράτος για να δικαιολογήσει την ύπαρξη του είναι να δημιουργήσει μια «πορνογραφία» σε σχέση με την καταπολέμηση του εγκλήματος και να δημιουργήσει μια αφήγηση περιχαράκωσης μεταξύ νομοταγών πολιτών και εγκληματιών/ μη άξιων πολιτών. </a:t>
            </a:r>
          </a:p>
          <a:p>
            <a:pPr eaLnBrk="1" hangingPunct="1">
              <a:lnSpc>
                <a:spcPct val="80000"/>
              </a:lnSpc>
              <a:buNone/>
              <a:defRPr/>
            </a:pPr>
            <a:endParaRPr lang="el-GR" sz="1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z="2400" smtClean="0"/>
              <a:t>John Rawls, Harvard University</a:t>
            </a:r>
            <a:r>
              <a:rPr lang="el-GR" sz="2400" smtClean="0"/>
              <a:t> </a:t>
            </a:r>
            <a:r>
              <a:rPr lang="en-US" sz="2400" smtClean="0"/>
              <a:t>(1971) ‘A theory of justice’ </a:t>
            </a:r>
            <a:r>
              <a:rPr lang="el-GR" sz="2400" smtClean="0"/>
              <a:t>και η βασική δομή της κοινωνίας</a:t>
            </a:r>
          </a:p>
        </p:txBody>
      </p:sp>
      <p:pic>
        <p:nvPicPr>
          <p:cNvPr id="26627" name="Picture 4"/>
          <p:cNvPicPr>
            <a:picLocks noGrp="1" noChangeAspect="1" noChangeArrowheads="1"/>
          </p:cNvPicPr>
          <p:nvPr>
            <p:ph sz="half" idx="1"/>
          </p:nvPr>
        </p:nvPicPr>
        <p:blipFill>
          <a:blip r:embed="rId2" cstate="print"/>
          <a:srcRect/>
          <a:stretch>
            <a:fillRect/>
          </a:stretch>
        </p:blipFill>
        <p:spPr>
          <a:xfrm>
            <a:off x="457200" y="1600200"/>
            <a:ext cx="3754438" cy="4997450"/>
          </a:xfrm>
        </p:spPr>
      </p:pic>
      <p:sp>
        <p:nvSpPr>
          <p:cNvPr id="62469" name="Rectangle 5"/>
          <p:cNvSpPr>
            <a:spLocks noGrp="1" noChangeArrowheads="1"/>
          </p:cNvSpPr>
          <p:nvPr>
            <p:ph type="body" sz="half" idx="2"/>
          </p:nvPr>
        </p:nvSpPr>
        <p:spPr>
          <a:xfrm>
            <a:off x="4648200" y="1600200"/>
            <a:ext cx="4038600" cy="4133850"/>
          </a:xfrm>
        </p:spPr>
        <p:txBody>
          <a:bodyPr/>
          <a:lstStyle/>
          <a:p>
            <a:pPr eaLnBrk="1" hangingPunct="1">
              <a:lnSpc>
                <a:spcPct val="80000"/>
              </a:lnSpc>
              <a:buFont typeface="Wingdings" pitchFamily="2" charset="2"/>
              <a:buNone/>
              <a:defRPr/>
            </a:pPr>
            <a:endParaRPr lang="el-GR" sz="1800" smtClean="0"/>
          </a:p>
          <a:p>
            <a:pPr eaLnBrk="1" hangingPunct="1">
              <a:lnSpc>
                <a:spcPct val="80000"/>
              </a:lnSpc>
              <a:defRPr/>
            </a:pPr>
            <a:r>
              <a:rPr lang="el-GR" sz="1800" smtClean="0"/>
              <a:t>Οι αντιπρόσωποι θα αποφασίσουν πίσω από το πέπλο της άγνοιας την προστασία όλων των μελών γιατί δεν γνωρίζουν τη θέση τους στην κοινωνία</a:t>
            </a:r>
          </a:p>
          <a:p>
            <a:pPr eaLnBrk="1" hangingPunct="1">
              <a:lnSpc>
                <a:spcPct val="80000"/>
              </a:lnSpc>
              <a:defRPr/>
            </a:pPr>
            <a:r>
              <a:rPr lang="el-GR" sz="1800" smtClean="0"/>
              <a:t>Οπότε θα δεχθούν τις αρχές της ισότητας αλλά και της διαφοράς. Δηλαδή τα πιο προικισμένα άτομα θα δεχθούν να υποστηρίζουν τα πιο αδύναμα. Μορφή κοινωνικού συμβολαίου.</a:t>
            </a:r>
          </a:p>
          <a:p>
            <a:pPr eaLnBrk="1" hangingPunct="1">
              <a:lnSpc>
                <a:spcPct val="80000"/>
              </a:lnSpc>
              <a:defRPr/>
            </a:pPr>
            <a:r>
              <a:rPr lang="el-GR" sz="1800" smtClean="0"/>
              <a:t>Αυτές οι αρχές πρέπει να εγγραφούν σε όλες τις βασικές δομές της κοινωνίας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l-GR" smtClean="0"/>
              <a:t> </a:t>
            </a:r>
          </a:p>
        </p:txBody>
      </p:sp>
      <p:pic>
        <p:nvPicPr>
          <p:cNvPr id="27652" name="Picture 4"/>
          <p:cNvPicPr>
            <a:picLocks noGrp="1" noChangeAspect="1" noChangeArrowheads="1"/>
          </p:cNvPicPr>
          <p:nvPr>
            <p:ph sz="half" idx="1"/>
          </p:nvPr>
        </p:nvPicPr>
        <p:blipFill>
          <a:blip r:embed="rId2" cstate="print"/>
          <a:srcRect/>
          <a:stretch>
            <a:fillRect/>
          </a:stretch>
        </p:blipFill>
        <p:spPr>
          <a:xfrm>
            <a:off x="684213" y="620713"/>
            <a:ext cx="3743325" cy="5510212"/>
          </a:xfrm>
          <a:noFill/>
        </p:spPr>
      </p:pic>
      <p:sp>
        <p:nvSpPr>
          <p:cNvPr id="36867" name="Rectangle 3"/>
          <p:cNvSpPr>
            <a:spLocks noGrp="1" noChangeArrowheads="1"/>
          </p:cNvSpPr>
          <p:nvPr>
            <p:ph type="body" sz="half" idx="2"/>
          </p:nvPr>
        </p:nvSpPr>
        <p:spPr>
          <a:xfrm>
            <a:off x="4648200" y="404813"/>
            <a:ext cx="4038600" cy="5726112"/>
          </a:xfrm>
        </p:spPr>
        <p:txBody>
          <a:bodyPr/>
          <a:lstStyle/>
          <a:p>
            <a:pPr eaLnBrk="1" hangingPunct="1">
              <a:lnSpc>
                <a:spcPct val="80000"/>
              </a:lnSpc>
              <a:defRPr/>
            </a:pPr>
            <a:r>
              <a:rPr lang="en-US" sz="1400" smtClean="0"/>
              <a:t>Robert Nozick (1974)- Harvard University. </a:t>
            </a:r>
            <a:r>
              <a:rPr lang="el-GR" sz="1400" smtClean="0"/>
              <a:t>Μια υπόθεση ενός πανεπιστημίου; </a:t>
            </a:r>
            <a:endParaRPr lang="en-US" sz="1400" smtClean="0"/>
          </a:p>
          <a:p>
            <a:pPr eaLnBrk="1" hangingPunct="1">
              <a:lnSpc>
                <a:spcPct val="80000"/>
              </a:lnSpc>
              <a:defRPr/>
            </a:pPr>
            <a:r>
              <a:rPr lang="en-US" sz="1400" smtClean="0"/>
              <a:t>Libertarianism </a:t>
            </a:r>
            <a:r>
              <a:rPr lang="el-GR" sz="1400" smtClean="0"/>
              <a:t>ή εναντίον της διανεμητικής δικαιοσύνης </a:t>
            </a:r>
          </a:p>
          <a:p>
            <a:pPr eaLnBrk="1" hangingPunct="1">
              <a:lnSpc>
                <a:spcPct val="80000"/>
              </a:lnSpc>
              <a:defRPr/>
            </a:pPr>
            <a:r>
              <a:rPr lang="el-GR" sz="1400" smtClean="0"/>
              <a:t>Το βιβλίο σαν φιλοσοφική απάντηση στο βιβλίο του </a:t>
            </a:r>
            <a:r>
              <a:rPr lang="en-US" sz="1400" smtClean="0"/>
              <a:t>Rawls</a:t>
            </a:r>
          </a:p>
          <a:p>
            <a:pPr eaLnBrk="1" hangingPunct="1">
              <a:lnSpc>
                <a:spcPct val="80000"/>
              </a:lnSpc>
              <a:defRPr/>
            </a:pPr>
            <a:r>
              <a:rPr lang="en-US" sz="1400" smtClean="0"/>
              <a:t>H </a:t>
            </a:r>
            <a:r>
              <a:rPr lang="el-GR" sz="1400" smtClean="0"/>
              <a:t>ύπαρξη ενός ελάχιστου κράτους που εγγυάται την ασφάλεια και την τήρηση των συναλλαγών</a:t>
            </a:r>
          </a:p>
          <a:p>
            <a:pPr eaLnBrk="1" hangingPunct="1">
              <a:lnSpc>
                <a:spcPct val="80000"/>
              </a:lnSpc>
              <a:defRPr/>
            </a:pPr>
            <a:r>
              <a:rPr lang="el-GR" sz="1400" smtClean="0"/>
              <a:t>Από την αναρχία της φύσης στο ελάχιστο κράτος</a:t>
            </a:r>
          </a:p>
          <a:p>
            <a:pPr eaLnBrk="1" hangingPunct="1">
              <a:lnSpc>
                <a:spcPct val="80000"/>
              </a:lnSpc>
              <a:defRPr/>
            </a:pPr>
            <a:r>
              <a:rPr lang="el-GR" sz="1400" smtClean="0"/>
              <a:t>Αντί για κοινωνικό συμβόλαιο ή λειτουργία της αγοράς </a:t>
            </a:r>
          </a:p>
          <a:p>
            <a:pPr eaLnBrk="1" hangingPunct="1">
              <a:lnSpc>
                <a:spcPct val="80000"/>
              </a:lnSpc>
              <a:defRPr/>
            </a:pPr>
            <a:r>
              <a:rPr lang="el-GR" sz="1400" smtClean="0"/>
              <a:t>Το κράτος να μην παραβιάζει τα ατομικά δικαιώματα των πολιτών του </a:t>
            </a:r>
          </a:p>
          <a:p>
            <a:pPr eaLnBrk="1" hangingPunct="1">
              <a:lnSpc>
                <a:spcPct val="80000"/>
              </a:lnSpc>
              <a:defRPr/>
            </a:pPr>
            <a:r>
              <a:rPr lang="el-GR" sz="1400" smtClean="0"/>
              <a:t>Το να πληρώνεις φόρους είναι μια μορφή δουλείας</a:t>
            </a:r>
          </a:p>
          <a:p>
            <a:pPr eaLnBrk="1" hangingPunct="1">
              <a:lnSpc>
                <a:spcPct val="80000"/>
              </a:lnSpc>
              <a:defRPr/>
            </a:pPr>
            <a:r>
              <a:rPr lang="el-GR" sz="1400" smtClean="0"/>
              <a:t>Το δικαίωμα στην κατοχή αν τα πράγματα αποκτήθηκαν σε δίκαια βάση.</a:t>
            </a:r>
          </a:p>
          <a:p>
            <a:pPr eaLnBrk="1" hangingPunct="1">
              <a:lnSpc>
                <a:spcPct val="80000"/>
              </a:lnSpc>
              <a:defRPr/>
            </a:pPr>
            <a:r>
              <a:rPr lang="el-GR" sz="1400" smtClean="0"/>
              <a:t>Η ανισότητα είναι αποδεκτή βάσει των διαφορών στις ικανότητες των ατόμων</a:t>
            </a:r>
          </a:p>
          <a:p>
            <a:pPr eaLnBrk="1" hangingPunct="1">
              <a:lnSpc>
                <a:spcPct val="80000"/>
              </a:lnSpc>
              <a:defRPr/>
            </a:pPr>
            <a:r>
              <a:rPr lang="el-GR" sz="1400" smtClean="0"/>
              <a:t>Ατομικό δικαίωμα αντί κοινωνικού συμβολαίου</a:t>
            </a:r>
            <a:endParaRPr lang="el-GR" sz="12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l-GR" sz="2800" smtClean="0"/>
              <a:t>Μια σειρά ερωτημάτων χωρίς απαντήσεις</a:t>
            </a:r>
            <a:r>
              <a:rPr lang="el-GR" smtClean="0"/>
              <a:t> </a:t>
            </a:r>
          </a:p>
        </p:txBody>
      </p:sp>
      <p:sp>
        <p:nvSpPr>
          <p:cNvPr id="65539" name="Rectangle 3"/>
          <p:cNvSpPr>
            <a:spLocks noGrp="1" noChangeArrowheads="1"/>
          </p:cNvSpPr>
          <p:nvPr>
            <p:ph idx="1"/>
          </p:nvPr>
        </p:nvSpPr>
        <p:spPr>
          <a:xfrm>
            <a:off x="457200" y="1600200"/>
            <a:ext cx="8229600" cy="4133850"/>
          </a:xfrm>
        </p:spPr>
        <p:txBody>
          <a:bodyPr/>
          <a:lstStyle/>
          <a:p>
            <a:pPr eaLnBrk="1" hangingPunct="1">
              <a:lnSpc>
                <a:spcPct val="80000"/>
              </a:lnSpc>
              <a:defRPr/>
            </a:pPr>
            <a:r>
              <a:rPr lang="el-GR" sz="1800" dirty="0" smtClean="0"/>
              <a:t>Φιλελεύθερη δημοκρατία: ισότητα και ελευθερία</a:t>
            </a:r>
          </a:p>
          <a:p>
            <a:pPr eaLnBrk="1" hangingPunct="1">
              <a:lnSpc>
                <a:spcPct val="80000"/>
              </a:lnSpc>
              <a:defRPr/>
            </a:pPr>
            <a:r>
              <a:rPr lang="el-GR" sz="1800" dirty="0" smtClean="0"/>
              <a:t>Πότε η ελευθερία του ατόμου γίνεται διαβρωτική για τη δημοκρατία; Αλλά και πότε η ισότητα (αλληλεγγύη) καταδυναστεύει την ελευθερία; </a:t>
            </a:r>
          </a:p>
          <a:p>
            <a:pPr eaLnBrk="1" hangingPunct="1">
              <a:lnSpc>
                <a:spcPct val="80000"/>
              </a:lnSpc>
              <a:defRPr/>
            </a:pPr>
            <a:r>
              <a:rPr lang="el-GR" sz="1800" dirty="0" smtClean="0"/>
              <a:t>Ποια είναι η έννοια της δικαιοσύνης στη φιλελεύθερη δημοκρατία. Τι σημαίνει κοινωνικό συμβόλαιο και τη σημαίνει ατομική ελευθερία; Είναι η ελευθερία υπεράνω του κοινωνικού συμβολαίου;</a:t>
            </a:r>
          </a:p>
          <a:p>
            <a:pPr eaLnBrk="1" hangingPunct="1">
              <a:lnSpc>
                <a:spcPct val="80000"/>
              </a:lnSpc>
              <a:defRPr/>
            </a:pPr>
            <a:r>
              <a:rPr lang="el-GR" sz="1800" dirty="0" smtClean="0"/>
              <a:t>Ποιο είναι το μέλλον των δημοκρατιών μας; Κανείς δεν γνωρίζει την απάντηση σε ένα τέτοιο ερώτημα. </a:t>
            </a:r>
            <a:endParaRPr lang="en-GB" sz="1800" dirty="0" smtClean="0"/>
          </a:p>
          <a:p>
            <a:pPr eaLnBrk="1" hangingPunct="1">
              <a:lnSpc>
                <a:spcPct val="80000"/>
              </a:lnSpc>
              <a:defRPr/>
            </a:pPr>
            <a:r>
              <a:rPr lang="el-GR" sz="1800" dirty="0" smtClean="0"/>
              <a:t>Τι αλλαγές έχει φέρει η πανδημία σε πολλές από αυτές τις εξηγήσεις;</a:t>
            </a:r>
          </a:p>
          <a:p>
            <a:pPr eaLnBrk="1" hangingPunct="1">
              <a:lnSpc>
                <a:spcPct val="80000"/>
              </a:lnSpc>
              <a:defRPr/>
            </a:pPr>
            <a:r>
              <a:rPr lang="el-GR" sz="1800" dirty="0" smtClean="0"/>
              <a:t>Ποιο είναι το μέλλον των οικονομιών αλλά και των πολιτικών </a:t>
            </a:r>
            <a:r>
              <a:rPr lang="el-GR" sz="1800" smtClean="0"/>
              <a:t>μας συστημάτων ;</a:t>
            </a:r>
          </a:p>
          <a:p>
            <a:pPr eaLnBrk="1" hangingPunct="1">
              <a:lnSpc>
                <a:spcPct val="80000"/>
              </a:lnSpc>
              <a:buNone/>
              <a:defRPr/>
            </a:pPr>
            <a:r>
              <a:rPr lang="el-GR" sz="1800" smtClean="0"/>
              <a:t> </a:t>
            </a:r>
            <a:endParaRPr lang="el-GR" sz="1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l-GR" smtClean="0"/>
              <a:t>Εισαγωγή</a:t>
            </a:r>
          </a:p>
        </p:txBody>
      </p:sp>
      <p:sp>
        <p:nvSpPr>
          <p:cNvPr id="20483" name="Rectangle 3"/>
          <p:cNvSpPr>
            <a:spLocks noGrp="1" noChangeArrowheads="1"/>
          </p:cNvSpPr>
          <p:nvPr>
            <p:ph idx="1"/>
          </p:nvPr>
        </p:nvSpPr>
        <p:spPr>
          <a:xfrm>
            <a:off x="457200" y="1268413"/>
            <a:ext cx="8229600" cy="5329237"/>
          </a:xfrm>
        </p:spPr>
        <p:txBody>
          <a:bodyPr/>
          <a:lstStyle/>
          <a:p>
            <a:pPr eaLnBrk="1" hangingPunct="1">
              <a:lnSpc>
                <a:spcPct val="80000"/>
              </a:lnSpc>
              <a:buNone/>
              <a:defRPr/>
            </a:pPr>
            <a:endParaRPr lang="el-GR" sz="1400" dirty="0" smtClean="0"/>
          </a:p>
          <a:p>
            <a:pPr eaLnBrk="1" hangingPunct="1">
              <a:lnSpc>
                <a:spcPct val="80000"/>
              </a:lnSpc>
              <a:defRPr/>
            </a:pPr>
            <a:r>
              <a:rPr lang="el-GR" sz="1800" dirty="0" smtClean="0"/>
              <a:t> Τι είναι ο (νέο)φιλελευθερισμός; Τι είναι η (νέο)φιλελεύθερη πολιτική και το (νέο)φιλελεύθερο κράτος;</a:t>
            </a:r>
          </a:p>
          <a:p>
            <a:pPr eaLnBrk="1" hangingPunct="1">
              <a:lnSpc>
                <a:spcPct val="80000"/>
              </a:lnSpc>
              <a:defRPr/>
            </a:pPr>
            <a:r>
              <a:rPr lang="el-GR" sz="1800" dirty="0" smtClean="0"/>
              <a:t>Τι είναι ο φιλελευθερισμός; Τι είναι ο φιλελευθερισμός στην πολιτική (φιλελεύθερες δημοκρατίες) και τι είναι ο φιλελευθερισμός στην οικονομία (</a:t>
            </a:r>
            <a:r>
              <a:rPr lang="en-US" sz="1800" dirty="0" smtClean="0"/>
              <a:t>Adam Smith </a:t>
            </a:r>
            <a:r>
              <a:rPr lang="el-GR" sz="1800" dirty="0" smtClean="0"/>
              <a:t>και «το αόρατο χέρι της αγοράς»). </a:t>
            </a:r>
            <a:r>
              <a:rPr lang="en-US" sz="1800" dirty="0" smtClean="0"/>
              <a:t>David Ricardo </a:t>
            </a:r>
            <a:r>
              <a:rPr lang="el-GR" sz="1800" dirty="0" smtClean="0"/>
              <a:t>το ανταγωνιστικό πλεονέκτημα και το ελεύθερο εμπόριο</a:t>
            </a:r>
          </a:p>
          <a:p>
            <a:pPr eaLnBrk="1" hangingPunct="1">
              <a:lnSpc>
                <a:spcPct val="80000"/>
              </a:lnSpc>
              <a:defRPr/>
            </a:pPr>
            <a:r>
              <a:rPr lang="en-US" sz="1800" dirty="0" smtClean="0"/>
              <a:t>H</a:t>
            </a:r>
            <a:r>
              <a:rPr lang="el-GR" sz="1800" dirty="0" smtClean="0"/>
              <a:t> σχέση κράτους-πολίτη στηρίζεται σε μια μορφή κοινωνικού συμβολαίου (π.χ. </a:t>
            </a:r>
            <a:r>
              <a:rPr lang="en-US" sz="1800" dirty="0" smtClean="0"/>
              <a:t>Thomas Hobbs</a:t>
            </a:r>
            <a:r>
              <a:rPr lang="el-GR" sz="1800" dirty="0" smtClean="0"/>
              <a:t>, </a:t>
            </a:r>
            <a:r>
              <a:rPr lang="en-US" sz="1800" dirty="0" smtClean="0"/>
              <a:t>Lock, Rousseau, Rawls). </a:t>
            </a:r>
            <a:r>
              <a:rPr lang="el-GR" sz="1800" dirty="0" smtClean="0"/>
              <a:t>Που βεβαίως αποτελεί μύθευμα αλλά είναι χρήσιμο για την πολιτική σκέψη αυτή η μετάβαση από τη φύση στην πολιτική.</a:t>
            </a:r>
            <a:endParaRPr lang="en-US" sz="1800" dirty="0" smtClean="0"/>
          </a:p>
          <a:p>
            <a:pPr eaLnBrk="1" hangingPunct="1">
              <a:lnSpc>
                <a:spcPct val="80000"/>
              </a:lnSpc>
              <a:defRPr/>
            </a:pPr>
            <a:r>
              <a:rPr lang="el-GR" sz="1800" dirty="0" smtClean="0"/>
              <a:t>Τι είδους κοινωνικό συμβόλαιο συνοδεύει τον νεοφιλελευθερισμό και σε τι διαφέρει από το κοινωνικό συμβόλαιο του κράτους πρόνοιας;</a:t>
            </a:r>
          </a:p>
          <a:p>
            <a:pPr eaLnBrk="1" hangingPunct="1">
              <a:lnSpc>
                <a:spcPct val="80000"/>
              </a:lnSpc>
              <a:defRPr/>
            </a:pPr>
            <a:r>
              <a:rPr lang="el-GR" sz="1800" dirty="0" smtClean="0"/>
              <a:t>Είναι το νεοφιλελεύθερο κράτος διαβρωτικό για τη φιλελεύθερη δημοκρατία (</a:t>
            </a:r>
            <a:r>
              <a:rPr lang="en-US" sz="1800" dirty="0" err="1" smtClean="0"/>
              <a:t>Wacqaunt</a:t>
            </a:r>
            <a:r>
              <a:rPr lang="en-US" sz="1800" dirty="0" smtClean="0"/>
              <a:t>, Harvey); </a:t>
            </a:r>
            <a:endParaRPr lang="el-GR" sz="1800" dirty="0" smtClean="0"/>
          </a:p>
          <a:p>
            <a:pPr eaLnBrk="1" hangingPunct="1">
              <a:lnSpc>
                <a:spcPct val="80000"/>
              </a:lnSpc>
              <a:defRPr/>
            </a:pPr>
            <a:r>
              <a:rPr lang="el-GR" sz="1800" dirty="0" smtClean="0"/>
              <a:t>Η φιλελεύθερη δημοκρατία έχει δύο συστατικά: ελευθερία και ισότητα. Η σχέση μεταξύ ελευθερίας και ισότητας. Πότε η ισότητα γίνεται διαβρωτική για την ελευθερία και πότε η ελευθερία υποσκάπτει την ισότητα.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l-GR" sz="4000" smtClean="0"/>
              <a:t>Το κράτος πρόνοιας </a:t>
            </a:r>
          </a:p>
        </p:txBody>
      </p:sp>
      <p:sp>
        <p:nvSpPr>
          <p:cNvPr id="32771" name="Rectangle 3"/>
          <p:cNvSpPr>
            <a:spLocks noGrp="1" noChangeArrowheads="1"/>
          </p:cNvSpPr>
          <p:nvPr>
            <p:ph idx="1"/>
          </p:nvPr>
        </p:nvSpPr>
        <p:spPr>
          <a:xfrm>
            <a:off x="457200" y="1600201"/>
            <a:ext cx="8229600" cy="3629000"/>
          </a:xfrm>
        </p:spPr>
        <p:txBody>
          <a:bodyPr/>
          <a:lstStyle/>
          <a:p>
            <a:pPr eaLnBrk="1" hangingPunct="1">
              <a:lnSpc>
                <a:spcPct val="80000"/>
              </a:lnSpc>
              <a:defRPr/>
            </a:pPr>
            <a:r>
              <a:rPr lang="el-GR" sz="2000" dirty="0" smtClean="0"/>
              <a:t>Τι είναι το κράτος πρόνοιας; Μια συγκεκριμένη στιγμή στην ‘τέχνη της διακυβέρνησης’; </a:t>
            </a:r>
          </a:p>
          <a:p>
            <a:pPr eaLnBrk="1" hangingPunct="1">
              <a:lnSpc>
                <a:spcPct val="80000"/>
              </a:lnSpc>
              <a:defRPr/>
            </a:pPr>
            <a:r>
              <a:rPr lang="el-GR" sz="2000" dirty="0" smtClean="0"/>
              <a:t>Τι εξασφαλίζει το κράτος πρόνοιας;</a:t>
            </a:r>
          </a:p>
          <a:p>
            <a:pPr eaLnBrk="1" hangingPunct="1">
              <a:lnSpc>
                <a:spcPct val="80000"/>
              </a:lnSpc>
              <a:defRPr/>
            </a:pPr>
            <a:r>
              <a:rPr lang="el-GR" sz="2000" dirty="0" smtClean="0"/>
              <a:t>Πότε γεννήθηκε το κράτος πρόνοιας;</a:t>
            </a:r>
          </a:p>
          <a:p>
            <a:pPr eaLnBrk="1" hangingPunct="1">
              <a:lnSpc>
                <a:spcPct val="80000"/>
              </a:lnSpc>
              <a:defRPr/>
            </a:pPr>
            <a:r>
              <a:rPr lang="el-GR" sz="2000" dirty="0" smtClean="0"/>
              <a:t>Τι συνεπάγεται η ύπαρξη του κράτους πρόνοιας; </a:t>
            </a:r>
          </a:p>
          <a:p>
            <a:pPr eaLnBrk="1" hangingPunct="1">
              <a:lnSpc>
                <a:spcPct val="80000"/>
              </a:lnSpc>
              <a:defRPr/>
            </a:pPr>
            <a:r>
              <a:rPr lang="el-GR" sz="2000" dirty="0" smtClean="0"/>
              <a:t>Το κράτος παίζει σημαίνοντα ρόλο στην προστασία και την προώθηση της οικονομικής και κοινωνικής ευημερίας των πολιτών του.</a:t>
            </a:r>
          </a:p>
          <a:p>
            <a:pPr eaLnBrk="1" hangingPunct="1">
              <a:lnSpc>
                <a:spcPct val="80000"/>
              </a:lnSpc>
              <a:defRPr/>
            </a:pPr>
            <a:r>
              <a:rPr lang="el-GR" sz="2000" dirty="0" smtClean="0"/>
              <a:t>Ευθύνη του κράτους η προστασία των «αδυνάτων»</a:t>
            </a:r>
          </a:p>
          <a:p>
            <a:pPr eaLnBrk="1" hangingPunct="1">
              <a:lnSpc>
                <a:spcPct val="80000"/>
              </a:lnSpc>
              <a:defRPr/>
            </a:pPr>
            <a:r>
              <a:rPr lang="el-GR" sz="2000" dirty="0" smtClean="0"/>
              <a:t>Μεταφορά χρηματικών πόρων από το κράτος μέσω της παροχής υπηρεσιών (υγεία, παιδεία κτλ.) και μέσω επιδομάτων κατευθείαν στους πολίτες.</a:t>
            </a:r>
          </a:p>
          <a:p>
            <a:pPr eaLnBrk="1" hangingPunct="1">
              <a:lnSpc>
                <a:spcPct val="80000"/>
              </a:lnSpc>
              <a:defRPr/>
            </a:pPr>
            <a:endParaRPr lang="el-GR" sz="20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15888"/>
            <a:ext cx="8229600" cy="792162"/>
          </a:xfrm>
        </p:spPr>
        <p:txBody>
          <a:bodyPr/>
          <a:lstStyle/>
          <a:p>
            <a:pPr eaLnBrk="1" hangingPunct="1">
              <a:defRPr/>
            </a:pPr>
            <a:r>
              <a:rPr lang="el-GR" sz="2400" smtClean="0"/>
              <a:t>Η γέννηση του κράτους πρόνοιας</a:t>
            </a:r>
          </a:p>
        </p:txBody>
      </p:sp>
      <p:sp>
        <p:nvSpPr>
          <p:cNvPr id="38915" name="Rectangle 3"/>
          <p:cNvSpPr>
            <a:spLocks noGrp="1" noChangeArrowheads="1"/>
          </p:cNvSpPr>
          <p:nvPr>
            <p:ph idx="1"/>
          </p:nvPr>
        </p:nvSpPr>
        <p:spPr>
          <a:xfrm>
            <a:off x="457200" y="908050"/>
            <a:ext cx="8229600" cy="5834063"/>
          </a:xfrm>
        </p:spPr>
        <p:txBody>
          <a:bodyPr/>
          <a:lstStyle/>
          <a:p>
            <a:pPr eaLnBrk="1" hangingPunct="1">
              <a:lnSpc>
                <a:spcPct val="80000"/>
              </a:lnSpc>
              <a:defRPr/>
            </a:pPr>
            <a:r>
              <a:rPr lang="el-GR" sz="1600" dirty="0" smtClean="0"/>
              <a:t>Ο Βίσμαρκ δημιούργησε την πρώτη μορφή κράτους πρόνοιας τις δεκαετίες του 1840-80 μέσω της δημιουργίας συνταξιοδοτικού συστήματος, συστήματος ασφάλειας κατά των εργατικών ατυχημάτων, ιατρικής περίθαλψης και παροχή επιδομάτων ανεργίας. Το κράτος πρόνοιας ως μηχανισμός διατήρησης του </a:t>
            </a:r>
            <a:r>
              <a:rPr lang="en-US" sz="1600" dirty="0" smtClean="0"/>
              <a:t>status quo. </a:t>
            </a:r>
            <a:endParaRPr lang="el-GR" sz="1600" dirty="0" smtClean="0"/>
          </a:p>
          <a:p>
            <a:pPr eaLnBrk="1" hangingPunct="1">
              <a:lnSpc>
                <a:spcPct val="80000"/>
              </a:lnSpc>
              <a:defRPr/>
            </a:pPr>
            <a:r>
              <a:rPr lang="el-GR" sz="1600" dirty="0" smtClean="0"/>
              <a:t>Στην Αμερική, </a:t>
            </a:r>
            <a:r>
              <a:rPr lang="en-US" sz="1600" dirty="0" smtClean="0"/>
              <a:t>New Deal, Roosevelt. </a:t>
            </a:r>
            <a:r>
              <a:rPr lang="el-GR" sz="1600" dirty="0" smtClean="0"/>
              <a:t>Τρόποι αντιμετώπισης της κρίσης μέσω της υιοθέτησης μιας </a:t>
            </a:r>
            <a:r>
              <a:rPr lang="el-GR" sz="1600" dirty="0" err="1" smtClean="0"/>
              <a:t>Κενσιανής</a:t>
            </a:r>
            <a:r>
              <a:rPr lang="el-GR" sz="1600" dirty="0" smtClean="0"/>
              <a:t> πολιτικής όπου το κράτος είχε ως υποχρέωση τα τρία </a:t>
            </a:r>
            <a:r>
              <a:rPr lang="en-US" sz="1600" dirty="0" smtClean="0"/>
              <a:t>R: Relief</a:t>
            </a:r>
            <a:r>
              <a:rPr lang="el-GR" sz="1600" dirty="0" smtClean="0"/>
              <a:t> (των φτωχών)</a:t>
            </a:r>
            <a:r>
              <a:rPr lang="en-US" sz="1600" dirty="0" smtClean="0"/>
              <a:t>, Recovery</a:t>
            </a:r>
            <a:r>
              <a:rPr lang="el-GR" sz="1600" dirty="0" smtClean="0"/>
              <a:t> (της οικονομίας)</a:t>
            </a:r>
            <a:r>
              <a:rPr lang="en-US" sz="1600" dirty="0" smtClean="0"/>
              <a:t>, Reform</a:t>
            </a:r>
            <a:r>
              <a:rPr lang="el-GR" sz="1600" dirty="0" smtClean="0"/>
              <a:t> (του χρηματοοικονομικού συστήματος για να αποφευχθούν άλλες κρίσεις)</a:t>
            </a:r>
            <a:r>
              <a:rPr lang="en-US" sz="1600" dirty="0" smtClean="0"/>
              <a:t>. </a:t>
            </a:r>
            <a:r>
              <a:rPr lang="el-GR" sz="1600" dirty="0" smtClean="0"/>
              <a:t>  </a:t>
            </a:r>
            <a:r>
              <a:rPr lang="en-US" sz="1600" dirty="0" smtClean="0"/>
              <a:t> </a:t>
            </a:r>
            <a:endParaRPr lang="el-GR" sz="1600" dirty="0" smtClean="0"/>
          </a:p>
          <a:p>
            <a:pPr eaLnBrk="1" hangingPunct="1">
              <a:lnSpc>
                <a:spcPct val="80000"/>
              </a:lnSpc>
              <a:defRPr/>
            </a:pPr>
            <a:r>
              <a:rPr lang="en-US" sz="1600" dirty="0" smtClean="0"/>
              <a:t>Lyndon Johnson </a:t>
            </a:r>
            <a:r>
              <a:rPr lang="el-GR" sz="1600" dirty="0" smtClean="0"/>
              <a:t>και το πρόγραμμα της «Μεγάλης κοινωνίας» εν μέρει ως απάντηση στις φυλετικές εξεγέρσεις και το κίνημα των πολιτειακών δικαιωμάτων τη δεκαετία του 1960. </a:t>
            </a:r>
            <a:endParaRPr lang="en-US" sz="1600" dirty="0" smtClean="0"/>
          </a:p>
          <a:p>
            <a:pPr eaLnBrk="1" hangingPunct="1">
              <a:lnSpc>
                <a:spcPct val="80000"/>
              </a:lnSpc>
              <a:defRPr/>
            </a:pPr>
            <a:r>
              <a:rPr lang="el-GR" sz="1600" dirty="0" smtClean="0"/>
              <a:t>Στην Ευρώπη, η αλληλεγγύη ως αποτέλεσμα της κοινής εμπειρίας του Δευτέρου Παγκοσμίου Πολέμου δημιούργησε τις προϋποθέσεις για τη δημιουργία του κράτους πρόνοιας. «Και στα δύσκολα και στα εύκολα μαζί». </a:t>
            </a:r>
          </a:p>
          <a:p>
            <a:pPr eaLnBrk="1" hangingPunct="1">
              <a:lnSpc>
                <a:spcPct val="80000"/>
              </a:lnSpc>
              <a:defRPr/>
            </a:pPr>
            <a:r>
              <a:rPr lang="el-GR" sz="1600" dirty="0" smtClean="0"/>
              <a:t>Βρετανία: 1948 Εθνική Νομοθεσία Ασφάλειας, Εθνική Νομοθεσία Παροχής Υποστήριξης, Εθνική Νομοθεσία Συστήματος Υγείας.</a:t>
            </a:r>
          </a:p>
          <a:p>
            <a:pPr eaLnBrk="1" hangingPunct="1">
              <a:lnSpc>
                <a:spcPct val="80000"/>
              </a:lnSpc>
              <a:defRPr/>
            </a:pPr>
            <a:r>
              <a:rPr lang="el-GR" sz="1600" dirty="0" smtClean="0"/>
              <a:t>Κράτος πρόνοιας: Μια μορφή κοινωνικού συμβολαίου που βγήκε μέσα από την Κρίση του 1929 και το Β’ Παγκόσμιο πόλεμο.</a:t>
            </a:r>
            <a:r>
              <a:rPr lang="en-US" sz="1600" dirty="0" smtClean="0"/>
              <a:t> </a:t>
            </a:r>
            <a:r>
              <a:rPr lang="el-GR" sz="1600" dirty="0" smtClean="0"/>
              <a:t>Ένας συγκεκριμένος τρόπος θεώρησης του κόσμου. </a:t>
            </a:r>
          </a:p>
          <a:p>
            <a:pPr eaLnBrk="1" hangingPunct="1">
              <a:lnSpc>
                <a:spcPct val="80000"/>
              </a:lnSpc>
              <a:defRPr/>
            </a:pPr>
            <a:r>
              <a:rPr lang="el-GR" sz="1600" dirty="0" smtClean="0"/>
              <a:t>Μορφές κράτους πρόνοιας υπάρχουν μέχρι τις μέρες μας</a:t>
            </a:r>
          </a:p>
          <a:p>
            <a:pPr eaLnBrk="1" hangingPunct="1">
              <a:lnSpc>
                <a:spcPct val="80000"/>
              </a:lnSpc>
              <a:defRPr/>
            </a:pPr>
            <a:r>
              <a:rPr lang="el-GR" sz="1600" dirty="0" smtClean="0"/>
              <a:t>Σε μεγάλο βαθμό το κράτος πρόνοιας έχει υποκατασταθεί από το νεοφιλελεύθερο κράτος. Σε κάποιες χώρες περισσότερο από άλλες. Αλλά παντού έχουν υπάρξει αλλαγές.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New Deal and the Great Society</a:t>
            </a:r>
            <a:endParaRPr lang="el-GR" smtClean="0"/>
          </a:p>
        </p:txBody>
      </p:sp>
      <p:pic>
        <p:nvPicPr>
          <p:cNvPr id="11267" name="Picture 3"/>
          <p:cNvPicPr>
            <a:picLocks noGrp="1" noChangeAspect="1" noChangeArrowheads="1"/>
          </p:cNvPicPr>
          <p:nvPr>
            <p:ph idx="1"/>
          </p:nvPr>
        </p:nvPicPr>
        <p:blipFill>
          <a:blip r:embed="rId2" cstate="print"/>
          <a:srcRect/>
          <a:stretch>
            <a:fillRect/>
          </a:stretch>
        </p:blipFill>
        <p:spPr>
          <a:xfrm>
            <a:off x="457200" y="1557338"/>
            <a:ext cx="4330700" cy="3095625"/>
          </a:xfrm>
        </p:spPr>
      </p:pic>
      <p:pic>
        <p:nvPicPr>
          <p:cNvPr id="11268" name="Picture 4"/>
          <p:cNvPicPr>
            <a:picLocks noChangeAspect="1" noChangeArrowheads="1"/>
          </p:cNvPicPr>
          <p:nvPr/>
        </p:nvPicPr>
        <p:blipFill>
          <a:blip r:embed="rId3" cstate="print"/>
          <a:srcRect/>
          <a:stretch>
            <a:fillRect/>
          </a:stretch>
        </p:blipFill>
        <p:spPr bwMode="auto">
          <a:xfrm>
            <a:off x="2987675" y="4221163"/>
            <a:ext cx="2879725" cy="2636837"/>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468313" y="4221163"/>
            <a:ext cx="2559050" cy="2636837"/>
          </a:xfrm>
          <a:prstGeom prst="rect">
            <a:avLst/>
          </a:prstGeom>
          <a:noFill/>
          <a:ln w="9525">
            <a:noFill/>
            <a:miter lim="800000"/>
            <a:headEnd/>
            <a:tailEnd/>
          </a:ln>
        </p:spPr>
      </p:pic>
      <p:pic>
        <p:nvPicPr>
          <p:cNvPr id="11270" name="Picture 6"/>
          <p:cNvPicPr>
            <a:picLocks noChangeAspect="1" noChangeArrowheads="1"/>
          </p:cNvPicPr>
          <p:nvPr/>
        </p:nvPicPr>
        <p:blipFill>
          <a:blip r:embed="rId5" cstate="print"/>
          <a:srcRect/>
          <a:stretch>
            <a:fillRect/>
          </a:stretch>
        </p:blipFill>
        <p:spPr bwMode="auto">
          <a:xfrm>
            <a:off x="4787900" y="1557338"/>
            <a:ext cx="4356100" cy="2663825"/>
          </a:xfrm>
          <a:prstGeom prst="rect">
            <a:avLst/>
          </a:prstGeom>
          <a:noFill/>
          <a:ln w="9525">
            <a:noFill/>
            <a:miter lim="800000"/>
            <a:headEnd/>
            <a:tailEnd/>
          </a:ln>
        </p:spPr>
      </p:pic>
      <p:pic>
        <p:nvPicPr>
          <p:cNvPr id="11271" name="Picture 7"/>
          <p:cNvPicPr>
            <a:picLocks noChangeAspect="1" noChangeArrowheads="1"/>
          </p:cNvPicPr>
          <p:nvPr/>
        </p:nvPicPr>
        <p:blipFill>
          <a:blip r:embed="rId6" cstate="print"/>
          <a:srcRect/>
          <a:stretch>
            <a:fillRect/>
          </a:stretch>
        </p:blipFill>
        <p:spPr bwMode="auto">
          <a:xfrm>
            <a:off x="5651500" y="4221163"/>
            <a:ext cx="3492500" cy="26368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l-GR" sz="2400" dirty="0" smtClean="0"/>
              <a:t>Από τον </a:t>
            </a:r>
            <a:r>
              <a:rPr lang="el-GR" sz="2400" dirty="0" err="1" smtClean="0"/>
              <a:t>Κενσιανό</a:t>
            </a:r>
            <a:r>
              <a:rPr lang="el-GR" sz="2400" dirty="0" smtClean="0"/>
              <a:t> καπιταλισμό στην επόμενη μέρα</a:t>
            </a:r>
          </a:p>
        </p:txBody>
      </p:sp>
      <p:sp>
        <p:nvSpPr>
          <p:cNvPr id="37891" name="Rectangle 3"/>
          <p:cNvSpPr>
            <a:spLocks noGrp="1" noChangeArrowheads="1"/>
          </p:cNvSpPr>
          <p:nvPr>
            <p:ph idx="1"/>
          </p:nvPr>
        </p:nvSpPr>
        <p:spPr/>
        <p:txBody>
          <a:bodyPr/>
          <a:lstStyle/>
          <a:p>
            <a:pPr eaLnBrk="1" hangingPunct="1">
              <a:lnSpc>
                <a:spcPct val="80000"/>
              </a:lnSpc>
              <a:defRPr/>
            </a:pPr>
            <a:r>
              <a:rPr lang="el-GR" sz="2000" dirty="0" smtClean="0"/>
              <a:t>Η κρίση του 1929 και η γέννηση του </a:t>
            </a:r>
            <a:r>
              <a:rPr lang="el-GR" sz="2000" dirty="0" err="1" smtClean="0"/>
              <a:t>Κενσιανισμού</a:t>
            </a:r>
            <a:r>
              <a:rPr lang="el-GR" sz="2000" dirty="0" smtClean="0"/>
              <a:t>.</a:t>
            </a:r>
          </a:p>
          <a:p>
            <a:pPr eaLnBrk="1" hangingPunct="1">
              <a:lnSpc>
                <a:spcPct val="80000"/>
              </a:lnSpc>
              <a:defRPr/>
            </a:pPr>
            <a:r>
              <a:rPr lang="el-GR" sz="2000" dirty="0" smtClean="0"/>
              <a:t>Το κράτος ξοδεύει: «βάλτε τους εργάτες να σκάβουν τρύπες». Η τόνωση της οικονομίας και ο ρυθμιστικός ρόλος του κράτους στην οικονομία.</a:t>
            </a:r>
          </a:p>
          <a:p>
            <a:pPr eaLnBrk="1" hangingPunct="1">
              <a:lnSpc>
                <a:spcPct val="80000"/>
              </a:lnSpc>
              <a:defRPr/>
            </a:pPr>
            <a:r>
              <a:rPr lang="el-GR" sz="2000" dirty="0" smtClean="0"/>
              <a:t>Η κρίση του 1929 (κρίση με Κ) ουσιαστικά «λύνεται» με τον Β’ Παγκόσμιο Πόλεμο.</a:t>
            </a:r>
          </a:p>
          <a:p>
            <a:pPr eaLnBrk="1" hangingPunct="1">
              <a:lnSpc>
                <a:spcPct val="80000"/>
              </a:lnSpc>
              <a:defRPr/>
            </a:pPr>
            <a:r>
              <a:rPr lang="en-US" sz="2000" dirty="0" smtClean="0"/>
              <a:t>Breton Woods Agreement (1944), </a:t>
            </a:r>
            <a:r>
              <a:rPr lang="el-GR" sz="2000" dirty="0" smtClean="0"/>
              <a:t>δημιουργία </a:t>
            </a:r>
            <a:r>
              <a:rPr lang="en-US" sz="2000" dirty="0" smtClean="0"/>
              <a:t>IMF </a:t>
            </a:r>
            <a:r>
              <a:rPr lang="el-GR" sz="2000" dirty="0" smtClean="0"/>
              <a:t>και του οργανισμού που θα μετονομασθεί σε </a:t>
            </a:r>
            <a:r>
              <a:rPr lang="en-US" sz="2000" dirty="0" smtClean="0"/>
              <a:t>World Bank. </a:t>
            </a:r>
            <a:r>
              <a:rPr lang="el-GR" sz="2000" dirty="0" smtClean="0"/>
              <a:t>Όλα τα νομίσματα «δένονται» συναλλαγματικά με το δολάριο και το δολάριο αντιστοιχίζεται με τον χρυσό (1 ουγγιά=35 $). Η δημιουργία της πρώτης παγκόσμιας νομισματικής δομής. </a:t>
            </a:r>
          </a:p>
          <a:p>
            <a:pPr eaLnBrk="1" hangingPunct="1">
              <a:lnSpc>
                <a:spcPct val="80000"/>
              </a:lnSpc>
              <a:defRPr/>
            </a:pPr>
            <a:r>
              <a:rPr lang="el-GR" sz="2000" dirty="0" smtClean="0"/>
              <a:t>Οι ΗΠΑ αντιλαμβάνονται ότι για</a:t>
            </a:r>
            <a:r>
              <a:rPr lang="en-US" sz="2000" dirty="0" smtClean="0"/>
              <a:t> </a:t>
            </a:r>
            <a:r>
              <a:rPr lang="el-GR" sz="2000" dirty="0" smtClean="0"/>
              <a:t>να λειτουργήσει το παγκόσμιο οικονομικό σύστημα πρέπει να υπάρχει ένα μηχανισμός αναδιανομής των πλεονασμάτων. Η μεταπολεμική στήριξη της Γερμανίας και της Ιαπωνίας. Το σχέδιο </a:t>
            </a:r>
            <a:r>
              <a:rPr lang="en-US" sz="2000" dirty="0" smtClean="0"/>
              <a:t>Marshall </a:t>
            </a:r>
            <a:r>
              <a:rPr lang="el-GR" sz="2000" dirty="0" smtClean="0"/>
              <a:t>για την Ευρώπη. </a:t>
            </a:r>
            <a:r>
              <a:rPr lang="en-US" sz="2000" dirty="0" smtClean="0"/>
              <a:t> </a:t>
            </a:r>
            <a:r>
              <a:rPr lang="el-GR" sz="2000" dirty="0" smtClean="0"/>
              <a:t> </a:t>
            </a:r>
          </a:p>
          <a:p>
            <a:pPr eaLnBrk="1" hangingPunct="1">
              <a:lnSpc>
                <a:spcPct val="80000"/>
              </a:lnSpc>
              <a:defRPr/>
            </a:pPr>
            <a:endParaRPr lang="el-GR" sz="16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l-GR" sz="2400" smtClean="0"/>
              <a:t>Το κοινωνικό συμβόλαιο του Κενσιανού/ φορντικού κράτους πρόνοιας</a:t>
            </a:r>
          </a:p>
        </p:txBody>
      </p:sp>
      <p:sp>
        <p:nvSpPr>
          <p:cNvPr id="41987" name="Rectangle 3"/>
          <p:cNvSpPr>
            <a:spLocks noGrp="1" noChangeArrowheads="1"/>
          </p:cNvSpPr>
          <p:nvPr>
            <p:ph idx="1"/>
          </p:nvPr>
        </p:nvSpPr>
        <p:spPr>
          <a:xfrm>
            <a:off x="457200" y="1600200"/>
            <a:ext cx="8229600" cy="3268663"/>
          </a:xfrm>
        </p:spPr>
        <p:txBody>
          <a:bodyPr/>
          <a:lstStyle/>
          <a:p>
            <a:pPr eaLnBrk="1" hangingPunct="1">
              <a:lnSpc>
                <a:spcPct val="80000"/>
              </a:lnSpc>
              <a:defRPr/>
            </a:pPr>
            <a:r>
              <a:rPr lang="el-GR" sz="2000" dirty="0" smtClean="0"/>
              <a:t>Το κράτος επεμβαίνει στην οικονομία για να τη ρυθμίσει</a:t>
            </a:r>
          </a:p>
          <a:p>
            <a:pPr eaLnBrk="1" hangingPunct="1">
              <a:lnSpc>
                <a:spcPct val="80000"/>
              </a:lnSpc>
              <a:defRPr/>
            </a:pPr>
            <a:r>
              <a:rPr lang="el-GR" sz="2000" dirty="0" smtClean="0"/>
              <a:t>Το κράτος φορολογεί τις επιχειρήσεις και μεταβιβάζει πόρους στους οικονομικά αδύνατους.  </a:t>
            </a:r>
          </a:p>
          <a:p>
            <a:pPr eaLnBrk="1" hangingPunct="1">
              <a:lnSpc>
                <a:spcPct val="80000"/>
              </a:lnSpc>
              <a:defRPr/>
            </a:pPr>
            <a:r>
              <a:rPr lang="el-GR" sz="2000" dirty="0" smtClean="0"/>
              <a:t>Στο τραπέζι των διαπραγματεύσεων κάθεται το κράτος, το κεφάλαιο και τα εργατικά συνδικάτα</a:t>
            </a:r>
          </a:p>
          <a:p>
            <a:pPr eaLnBrk="1" hangingPunct="1">
              <a:lnSpc>
                <a:spcPct val="80000"/>
              </a:lnSpc>
              <a:defRPr/>
            </a:pPr>
            <a:r>
              <a:rPr lang="el-GR" sz="2000" dirty="0" smtClean="0"/>
              <a:t>Το δικαίωμα στην προστασία/ ασφάλεια (</a:t>
            </a:r>
            <a:r>
              <a:rPr lang="en-US" sz="2000" dirty="0" smtClean="0"/>
              <a:t>welfare)</a:t>
            </a:r>
            <a:endParaRPr lang="el-GR" sz="2000" dirty="0" smtClean="0"/>
          </a:p>
          <a:p>
            <a:pPr eaLnBrk="1" hangingPunct="1">
              <a:lnSpc>
                <a:spcPct val="80000"/>
              </a:lnSpc>
              <a:defRPr/>
            </a:pPr>
            <a:r>
              <a:rPr lang="el-GR" sz="2000" dirty="0" smtClean="0"/>
              <a:t>Μέσω συναίνεσης επικυρώνεται το κοινωνικό συμβόλαιο στο εσωτερικό της χώρας </a:t>
            </a:r>
          </a:p>
          <a:p>
            <a:pPr eaLnBrk="1" hangingPunct="1">
              <a:lnSpc>
                <a:spcPct val="80000"/>
              </a:lnSpc>
              <a:defRPr/>
            </a:pPr>
            <a:r>
              <a:rPr lang="el-GR" sz="2000" dirty="0" smtClean="0"/>
              <a:t>Μια μορφή φιλελεύθερης δημοκρατίας που σέβεται το αξίωμα της ισότητας αλλά και της διαφοράς (</a:t>
            </a:r>
            <a:r>
              <a:rPr lang="en-US" sz="2000" dirty="0" smtClean="0"/>
              <a:t>Rawls).</a:t>
            </a:r>
            <a:endParaRPr lang="el-GR" sz="2000" dirty="0" smtClean="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1054</TotalTime>
  <Words>2074</Words>
  <Application>Microsoft Office PowerPoint</Application>
  <PresentationFormat>On-screen Show (4:3)</PresentationFormat>
  <Paragraphs>103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Θέμα του Office</vt:lpstr>
      <vt:lpstr>Δια-εθνικός μετασχηματισμός </vt:lpstr>
      <vt:lpstr>Slide 2</vt:lpstr>
      <vt:lpstr>Εισαγωγή</vt:lpstr>
      <vt:lpstr>Το κράτος πρόνοιας </vt:lpstr>
      <vt:lpstr>Slide 5</vt:lpstr>
      <vt:lpstr>Η γέννηση του κράτους πρόνοιας</vt:lpstr>
      <vt:lpstr>New Deal and the Great Society</vt:lpstr>
      <vt:lpstr>Από τον Κενσιανό καπιταλισμό στην επόμενη μέρα</vt:lpstr>
      <vt:lpstr>Το κοινωνικό συμβόλαιο του Κενσιανού/ φορντικού κράτους πρόνοιας</vt:lpstr>
      <vt:lpstr>Είναι η πανδημία η επιστροφή του κράτους; </vt:lpstr>
      <vt:lpstr>Το Φορντικό μοντέλο</vt:lpstr>
      <vt:lpstr>Η αλλαγή του παραδείγματος</vt:lpstr>
      <vt:lpstr>Slide 13</vt:lpstr>
      <vt:lpstr>Οι επιρροές: Hayek (Αυστριακός, Πανεπιστήμιο Βιέννης, LSE, University of Chicago) 1944, 1960. Ενάντια στον κεντρικό σχεδιασμό της οικονομίας, ο φονταμενταλισμός της οικονομίας της αγοράς και η ελευθερία προαπαιτούμενο της ανάπτυξης και της οικονομικής ευμάρειας. Ο κρατισμός/ κρατικός προγραμματισμός είναι που οδήγησε τη Γερμανία στον Εθνικο-σοσιαλισμό</vt:lpstr>
      <vt:lpstr>Milton Friedman, (1962) capitalism and freedom, η οικονομική ελευθερία ως απαραίτητη για την πολιτική ελευθερία. Η κυβέρνηση πρέπει να κάνει τα απαραίτητα. Η αγορά κάνει τα πάντα καλύτερα από οποιοδήποτε άλλο. Η οικονομία της αγοράς ως θρησκεία. Καταπολέμηση μονοπωλίων και εύρυθμη λειτουργία της αγοράς. Η ισότητα δεν πρέπει να παραβιάζει την ελευθερία μου. </vt:lpstr>
      <vt:lpstr>Παγκοσμιοποίηση, κυκλοφορία κεφαλαίου και η νέα διεθνής διαίρεση της εργασίας </vt:lpstr>
      <vt:lpstr>Η οικονομία των δικτύων</vt:lpstr>
      <vt:lpstr>Slide 18</vt:lpstr>
      <vt:lpstr>Slide 19</vt:lpstr>
      <vt:lpstr>Νεοφιλελεύθερη πολιτική</vt:lpstr>
      <vt:lpstr>The Iron lady (2012)</vt:lpstr>
      <vt:lpstr>O νεοφιλελεύθερος Leviathan ή αλλιώς το νέο αρνητικό κοινωνικό συμβόλαιο (ίσως όχι για όλους)</vt:lpstr>
      <vt:lpstr>Το κοινωνικό συμβόλαιο του νεοφιλελευθερισμού ή αλλιώς ο Wacquant διαβάζει την Αμερική και τον υπόλοιπο κόσμο</vt:lpstr>
      <vt:lpstr>John Rawls, Harvard University (1971) ‘A theory of justice’ και η βασική δομή της κοινωνίας</vt:lpstr>
      <vt:lpstr> </vt:lpstr>
      <vt:lpstr>Μια σειρά ερωτημάτων χωρίς απαντήσεις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Ορίζοντας το πλαίσιο: Από το κράτος πρόνοιας στο φιλελεύθερο κράτος</dc:title>
  <dc:creator>User</dc:creator>
  <cp:lastModifiedBy>george</cp:lastModifiedBy>
  <cp:revision>122</cp:revision>
  <dcterms:created xsi:type="dcterms:W3CDTF">2012-04-19T06:39:15Z</dcterms:created>
  <dcterms:modified xsi:type="dcterms:W3CDTF">2023-03-14T12:56:01Z</dcterms:modified>
</cp:coreProperties>
</file>