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306" r:id="rId3"/>
    <p:sldId id="281" r:id="rId4"/>
    <p:sldId id="291" r:id="rId5"/>
    <p:sldId id="280" r:id="rId6"/>
    <p:sldId id="273" r:id="rId7"/>
    <p:sldId id="299" r:id="rId8"/>
    <p:sldId id="307" r:id="rId9"/>
    <p:sldId id="308" r:id="rId10"/>
    <p:sldId id="305" r:id="rId11"/>
    <p:sldId id="304" r:id="rId12"/>
    <p:sldId id="283" r:id="rId13"/>
    <p:sldId id="301" r:id="rId14"/>
    <p:sldId id="266" r:id="rId15"/>
    <p:sldId id="263" r:id="rId16"/>
    <p:sldId id="264" r:id="rId17"/>
    <p:sldId id="302" r:id="rId18"/>
    <p:sldId id="309" r:id="rId19"/>
    <p:sldId id="295" r:id="rId20"/>
    <p:sldId id="310" r:id="rId21"/>
    <p:sldId id="298" r:id="rId22"/>
    <p:sldId id="311" r:id="rId23"/>
    <p:sldId id="313" r:id="rId24"/>
    <p:sldId id="312" r:id="rId25"/>
    <p:sldId id="31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1B6E7-7C8B-4CB2-B9B8-3B66673D8173}" type="datetimeFigureOut">
              <a:rPr lang="en-GB" smtClean="0"/>
              <a:t>29/04/2026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B5243-2DEA-49A3-BEA4-A41DA31F0520}" type="slidenum">
              <a:rPr lang="en-GB" smtClean="0"/>
              <a:t>‹#›</a:t>
            </a:fld>
            <a:endParaRPr lang="en-GB"/>
          </a:p>
        </p:txBody>
      </p:sp>
    </p:spTree>
    <p:extLst>
      <p:ext uri="{BB962C8B-B14F-4D97-AF65-F5344CB8AC3E}">
        <p14:creationId xmlns:p14="http://schemas.microsoft.com/office/powerpoint/2010/main" val="3944148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4F7971-F9BC-4638-8ADE-F988852FB1E2}" type="datetimeFigureOut">
              <a:rPr lang="en-GB" smtClean="0"/>
              <a:t>29/04/2026</a:t>
            </a:fld>
            <a:endParaRPr lang="en-GB"/>
          </a:p>
        </p:txBody>
      </p:sp>
      <p:sp>
        <p:nvSpPr>
          <p:cNvPr id="5" name="Footer Placeholder 4"/>
          <p:cNvSpPr>
            <a:spLocks noGrp="1"/>
          </p:cNvSpPr>
          <p:nvPr>
            <p:ph type="ftr" sz="quarter" idx="11"/>
          </p:nvPr>
        </p:nvSpPr>
        <p:spPr>
          <a:xfrm>
            <a:off x="2493105" y="329307"/>
            <a:ext cx="4897310"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3D390D67-5788-4A47-9E14-E7CFFDC2C4E0}" type="slidenum">
              <a:rPr lang="en-GB" smtClean="0"/>
              <a:t>‹#›</a:t>
            </a:fld>
            <a:endParaRPr lang="en-GB"/>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304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F7971-F9BC-4638-8ADE-F988852FB1E2}" type="datetimeFigureOut">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390D67-5788-4A47-9E14-E7CFFDC2C4E0}" type="slidenum">
              <a:rPr lang="en-GB" smtClean="0"/>
              <a:t>‹#›</a:t>
            </a:fld>
            <a:endParaRPr lang="en-GB"/>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46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F7971-F9BC-4638-8ADE-F988852FB1E2}" type="datetimeFigureOut">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390D67-5788-4A47-9E14-E7CFFDC2C4E0}" type="slidenum">
              <a:rPr lang="en-GB" smtClean="0"/>
              <a:t>‹#›</a:t>
            </a:fld>
            <a:endParaRPr lang="en-GB"/>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7493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F7971-F9BC-4638-8ADE-F988852FB1E2}" type="datetimeFigureOut">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390D67-5788-4A47-9E14-E7CFFDC2C4E0}" type="slidenum">
              <a:rPr lang="en-GB" smtClean="0"/>
              <a:t>‹#›</a:t>
            </a:fld>
            <a:endParaRPr lang="en-GB"/>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92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4F7971-F9BC-4638-8ADE-F988852FB1E2}" type="datetimeFigureOut">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390D67-5788-4A47-9E14-E7CFFDC2C4E0}" type="slidenum">
              <a:rPr lang="en-GB" smtClean="0"/>
              <a:t>‹#›</a:t>
            </a:fld>
            <a:endParaRPr lang="en-GB"/>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003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4F7971-F9BC-4638-8ADE-F988852FB1E2}" type="datetimeFigureOut">
              <a:rPr lang="en-GB" smtClean="0"/>
              <a:t>29/04/2026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390D67-5788-4A47-9E14-E7CFFDC2C4E0}" type="slidenum">
              <a:rPr lang="en-GB" smtClean="0"/>
              <a:t>‹#›</a:t>
            </a:fld>
            <a:endParaRPr lang="en-GB"/>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978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4F7971-F9BC-4638-8ADE-F988852FB1E2}" type="datetimeFigureOut">
              <a:rPr lang="en-GB" smtClean="0"/>
              <a:t>29/04/2026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390D67-5788-4A47-9E14-E7CFFDC2C4E0}" type="slidenum">
              <a:rPr lang="en-GB" smtClean="0"/>
              <a:t>‹#›</a:t>
            </a:fld>
            <a:endParaRPr lang="en-GB"/>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3079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4F7971-F9BC-4638-8ADE-F988852FB1E2}" type="datetimeFigureOut">
              <a:rPr lang="en-GB" smtClean="0"/>
              <a:t>29/04/2026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390D67-5788-4A47-9E14-E7CFFDC2C4E0}" type="slidenum">
              <a:rPr lang="en-GB" smtClean="0"/>
              <a:t>‹#›</a:t>
            </a:fld>
            <a:endParaRPr lang="en-GB"/>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8322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F7971-F9BC-4638-8ADE-F988852FB1E2}" type="datetimeFigureOut">
              <a:rPr lang="en-GB" smtClean="0"/>
              <a:t>29/04/2026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390D67-5788-4A47-9E14-E7CFFDC2C4E0}" type="slidenum">
              <a:rPr lang="en-GB" smtClean="0"/>
              <a:t>‹#›</a:t>
            </a:fld>
            <a:endParaRPr lang="en-GB"/>
          </a:p>
        </p:txBody>
      </p:sp>
    </p:spTree>
    <p:extLst>
      <p:ext uri="{BB962C8B-B14F-4D97-AF65-F5344CB8AC3E}">
        <p14:creationId xmlns:p14="http://schemas.microsoft.com/office/powerpoint/2010/main" val="207783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4F7971-F9BC-4638-8ADE-F988852FB1E2}" type="datetimeFigureOut">
              <a:rPr lang="en-GB" smtClean="0"/>
              <a:t>29/04/2026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390D67-5788-4A47-9E14-E7CFFDC2C4E0}" type="slidenum">
              <a:rPr lang="en-GB" smtClean="0"/>
              <a:t>‹#›</a:t>
            </a:fld>
            <a:endParaRPr lang="en-GB"/>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680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FD4F7971-F9BC-4638-8ADE-F988852FB1E2}" type="datetimeFigureOut">
              <a:rPr lang="en-GB" smtClean="0"/>
              <a:t>29/04/2026</a:t>
            </a:fld>
            <a:endParaRPr lang="en-GB"/>
          </a:p>
        </p:txBody>
      </p:sp>
      <p:sp>
        <p:nvSpPr>
          <p:cNvPr id="6" name="Footer Placeholder 5"/>
          <p:cNvSpPr>
            <a:spLocks noGrp="1"/>
          </p:cNvSpPr>
          <p:nvPr>
            <p:ph type="ftr" sz="quarter" idx="11"/>
          </p:nvPr>
        </p:nvSpPr>
        <p:spPr>
          <a:xfrm>
            <a:off x="1534910" y="318640"/>
            <a:ext cx="5453475" cy="320931"/>
          </a:xfrm>
        </p:spPr>
        <p:txBody>
          <a:bodyPr/>
          <a:lstStyle/>
          <a:p>
            <a:endParaRPr lang="en-GB"/>
          </a:p>
        </p:txBody>
      </p:sp>
      <p:sp>
        <p:nvSpPr>
          <p:cNvPr id="7" name="Slide Number Placeholder 6"/>
          <p:cNvSpPr>
            <a:spLocks noGrp="1"/>
          </p:cNvSpPr>
          <p:nvPr>
            <p:ph type="sldNum" sz="quarter" idx="12"/>
          </p:nvPr>
        </p:nvSpPr>
        <p:spPr/>
        <p:txBody>
          <a:bodyPr/>
          <a:lstStyle/>
          <a:p>
            <a:fld id="{3D390D67-5788-4A47-9E14-E7CFFDC2C4E0}" type="slidenum">
              <a:rPr lang="en-GB" smtClean="0"/>
              <a:t>‹#›</a:t>
            </a:fld>
            <a:endParaRPr lang="en-GB"/>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517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D4F7971-F9BC-4638-8ADE-F988852FB1E2}" type="datetimeFigureOut">
              <a:rPr lang="en-GB" smtClean="0"/>
              <a:t>29/04/2026</a:t>
            </a:fld>
            <a:endParaRPr lang="en-GB"/>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D390D67-5788-4A47-9E14-E7CFFDC2C4E0}" type="slidenum">
              <a:rPr lang="en-GB" smtClean="0"/>
              <a:t>‹#›</a:t>
            </a:fld>
            <a:endParaRPr lang="en-GB"/>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8190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BDB6D-1940-BE8C-925C-16722BD2543B}"/>
              </a:ext>
            </a:extLst>
          </p:cNvPr>
          <p:cNvSpPr>
            <a:spLocks noGrp="1"/>
          </p:cNvSpPr>
          <p:nvPr>
            <p:ph type="ctrTitle"/>
          </p:nvPr>
        </p:nvSpPr>
        <p:spPr/>
        <p:txBody>
          <a:bodyPr/>
          <a:lstStyle/>
          <a:p>
            <a:r>
              <a:rPr lang="el-GR" dirty="0"/>
              <a:t>Έθνη και εθνικισμός</a:t>
            </a:r>
            <a:endParaRPr lang="en-GB" dirty="0"/>
          </a:p>
        </p:txBody>
      </p:sp>
      <p:sp>
        <p:nvSpPr>
          <p:cNvPr id="3" name="Subtitle 2">
            <a:extLst>
              <a:ext uri="{FF2B5EF4-FFF2-40B4-BE49-F238E27FC236}">
                <a16:creationId xmlns:a16="http://schemas.microsoft.com/office/drawing/2014/main" id="{F2E01907-D2E2-6E6B-81B7-66B3C16425CA}"/>
              </a:ext>
            </a:extLst>
          </p:cNvPr>
          <p:cNvSpPr>
            <a:spLocks noGrp="1"/>
          </p:cNvSpPr>
          <p:nvPr>
            <p:ph type="subTitle" idx="1"/>
          </p:nvPr>
        </p:nvSpPr>
        <p:spPr/>
        <p:txBody>
          <a:bodyPr/>
          <a:lstStyle/>
          <a:p>
            <a:r>
              <a:rPr lang="el-GR" dirty="0"/>
              <a:t>Πολιτική </a:t>
            </a:r>
            <a:r>
              <a:rPr lang="el-GR" dirty="0" err="1"/>
              <a:t>Γεωγραφια</a:t>
            </a:r>
            <a:r>
              <a:rPr lang="el-GR" dirty="0"/>
              <a:t>, </a:t>
            </a:r>
            <a:r>
              <a:rPr lang="el-GR" dirty="0" err="1"/>
              <a:t>Χαροκοπειο</a:t>
            </a:r>
            <a:r>
              <a:rPr lang="el-GR" dirty="0"/>
              <a:t> </a:t>
            </a:r>
            <a:r>
              <a:rPr lang="el-GR" dirty="0" err="1"/>
              <a:t>πανεπιστημιο</a:t>
            </a:r>
            <a:r>
              <a:rPr lang="el-GR" dirty="0"/>
              <a:t>.</a:t>
            </a:r>
            <a:endParaRPr lang="en-GB" dirty="0"/>
          </a:p>
        </p:txBody>
      </p:sp>
    </p:spTree>
    <p:extLst>
      <p:ext uri="{BB962C8B-B14F-4D97-AF65-F5344CB8AC3E}">
        <p14:creationId xmlns:p14="http://schemas.microsoft.com/office/powerpoint/2010/main" val="37493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69F6-B8E9-5D81-628E-1CC589BA387C}"/>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EB132218-AC95-0386-5B34-52946D729E64}"/>
              </a:ext>
            </a:extLst>
          </p:cNvPr>
          <p:cNvSpPr>
            <a:spLocks noGrp="1"/>
          </p:cNvSpPr>
          <p:nvPr>
            <p:ph type="subTitle" idx="1"/>
          </p:nvPr>
        </p:nvSpPr>
        <p:spPr/>
        <p:txBody>
          <a:bodyPr/>
          <a:lstStyle/>
          <a:p>
            <a:endParaRPr lang="en-GB"/>
          </a:p>
        </p:txBody>
      </p:sp>
      <p:pic>
        <p:nvPicPr>
          <p:cNvPr id="5" name="Picture 4" descr="A portrait of a person&#10;&#10;AI-generated content may be incorrect.">
            <a:extLst>
              <a:ext uri="{FF2B5EF4-FFF2-40B4-BE49-F238E27FC236}">
                <a16:creationId xmlns:a16="http://schemas.microsoft.com/office/drawing/2014/main" id="{E957F7A9-CFF4-084A-E615-4FE35D265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40" y="0"/>
            <a:ext cx="10393680" cy="6563359"/>
          </a:xfrm>
          <a:prstGeom prst="rect">
            <a:avLst/>
          </a:prstGeom>
        </p:spPr>
      </p:pic>
    </p:spTree>
    <p:extLst>
      <p:ext uri="{BB962C8B-B14F-4D97-AF65-F5344CB8AC3E}">
        <p14:creationId xmlns:p14="http://schemas.microsoft.com/office/powerpoint/2010/main" val="910283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EE2C3-2ED5-4290-33C3-0CAC606D48D8}"/>
              </a:ext>
            </a:extLst>
          </p:cNvPr>
          <p:cNvSpPr>
            <a:spLocks noGrp="1"/>
          </p:cNvSpPr>
          <p:nvPr>
            <p:ph type="title"/>
          </p:nvPr>
        </p:nvSpPr>
        <p:spPr>
          <a:xfrm>
            <a:off x="132080" y="-182879"/>
            <a:ext cx="12059920" cy="751840"/>
          </a:xfrm>
        </p:spPr>
        <p:txBody>
          <a:bodyPr>
            <a:noAutofit/>
          </a:bodyPr>
          <a:lstStyle/>
          <a:p>
            <a:r>
              <a:rPr lang="el-GR" sz="1800" dirty="0"/>
              <a:t>Έθνος ως λαός</a:t>
            </a:r>
            <a:endParaRPr lang="en-GB" sz="1800" dirty="0"/>
          </a:p>
        </p:txBody>
      </p:sp>
      <p:sp>
        <p:nvSpPr>
          <p:cNvPr id="3" name="Content Placeholder 2">
            <a:extLst>
              <a:ext uri="{FF2B5EF4-FFF2-40B4-BE49-F238E27FC236}">
                <a16:creationId xmlns:a16="http://schemas.microsoft.com/office/drawing/2014/main" id="{7A736BE9-F59A-81CC-43AB-42FA454EE3AE}"/>
              </a:ext>
            </a:extLst>
          </p:cNvPr>
          <p:cNvSpPr>
            <a:spLocks noGrp="1"/>
          </p:cNvSpPr>
          <p:nvPr>
            <p:ph idx="1"/>
          </p:nvPr>
        </p:nvSpPr>
        <p:spPr>
          <a:xfrm>
            <a:off x="1422400" y="568960"/>
            <a:ext cx="10637520" cy="6045200"/>
          </a:xfrm>
        </p:spPr>
        <p:txBody>
          <a:bodyPr/>
          <a:lstStyle/>
          <a:p>
            <a:r>
              <a:rPr lang="en-US" sz="1800" dirty="0"/>
              <a:t>Rousseau </a:t>
            </a:r>
            <a:r>
              <a:rPr lang="el-GR" sz="1800" dirty="0"/>
              <a:t>(1762), η γενική θέληση του λαού, θετικό κοινωνικό συμβόλαιο, η γενική θέληση εξασφαλίζει ότι κανείς δεν επιβάλλεται σε κανέναν (σε αντίθεση</a:t>
            </a:r>
            <a:r>
              <a:rPr lang="en-US" sz="1800" dirty="0"/>
              <a:t> </a:t>
            </a:r>
            <a:r>
              <a:rPr lang="el-GR" sz="1800" dirty="0"/>
              <a:t>με το συμβόλαιο του </a:t>
            </a:r>
            <a:r>
              <a:rPr lang="en-US" sz="1800" dirty="0"/>
              <a:t>Hobbes)</a:t>
            </a:r>
            <a:r>
              <a:rPr lang="el-GR" sz="1800" dirty="0"/>
              <a:t> καθώς και ότι όλοι σέβονται τους νόμους καθώς είναι οι συγγραφείς των νόμων.</a:t>
            </a:r>
            <a:endParaRPr lang="en-GB" sz="1800" dirty="0"/>
          </a:p>
          <a:p>
            <a:r>
              <a:rPr lang="en-GB" sz="1800" dirty="0"/>
              <a:t>H </a:t>
            </a:r>
            <a:r>
              <a:rPr lang="el-GR" sz="1800" dirty="0"/>
              <a:t>συμβολή του </a:t>
            </a:r>
            <a:r>
              <a:rPr lang="en-GB" sz="1800" dirty="0"/>
              <a:t>Rousseau </a:t>
            </a:r>
            <a:r>
              <a:rPr lang="el-GR" sz="1800" dirty="0"/>
              <a:t>ήταν ότι οι ιδέες του είχαν επίδραση σε ευρύτερους πολιτικούς χώρους.</a:t>
            </a:r>
          </a:p>
          <a:p>
            <a:r>
              <a:rPr lang="el-GR" sz="1800" dirty="0"/>
              <a:t>Η δημοκρατία ως μέσο επίτευξης της ελευθερίας. Οι πολίτες είναι ελεύθεροι μόνο όταν συμμετέχουν άμεσα και συνεχώς στη διαμόρφωση της ζωής της κοινότητας τους.</a:t>
            </a:r>
          </a:p>
          <a:p>
            <a:r>
              <a:rPr lang="el-GR" sz="1800" dirty="0"/>
              <a:t>Ελευθερία τελικά σημαίνει υπακοή στη γενική βούληση, για την οποία πίστευε ότι είναι η αληθινή βούληση κάθε πολίτη. Αυτό το οποίο θα ήθελαν οι πολίτες εάν επρόκειτο να δράσουν ανιδιοτελώς. Αυτό προϋποθέτει όχι μόνο πολιτική ισότητα αλλά και κάποια μορφή οικονομικής ισότητας. </a:t>
            </a:r>
          </a:p>
          <a:p>
            <a:r>
              <a:rPr lang="el-GR" sz="1800" dirty="0"/>
              <a:t>«κανένας πολίτης να μην είναι αρκετά πλούσιος ώστε να αγοράζει τον άλλον και κανένας τόσο φτωχός ώστε να είναι αναγκασμένος να πουλήσει τον εαυτό του»</a:t>
            </a:r>
            <a:endParaRPr lang="en-GB" sz="1800" dirty="0"/>
          </a:p>
          <a:p>
            <a:r>
              <a:rPr lang="el-GR" sz="1800" dirty="0"/>
              <a:t>Ο </a:t>
            </a:r>
            <a:r>
              <a:rPr lang="en-GB" sz="1800" dirty="0"/>
              <a:t>Rawls </a:t>
            </a:r>
            <a:r>
              <a:rPr lang="el-GR" sz="1800" dirty="0"/>
              <a:t>θα επηρεαστεί από τον </a:t>
            </a:r>
            <a:r>
              <a:rPr lang="en-GB" sz="1800" dirty="0"/>
              <a:t>Rousseau </a:t>
            </a:r>
            <a:r>
              <a:rPr lang="el-GR" sz="1800" dirty="0"/>
              <a:t>και η γενική βούληση θα γίνει η αρχική θέση και η διατύπωση των δύο αρχών (ισότητας και διαφοράς)</a:t>
            </a:r>
            <a:endParaRPr lang="en-GB" sz="1800" dirty="0"/>
          </a:p>
          <a:p>
            <a:endParaRPr lang="en-GB" sz="1800" dirty="0"/>
          </a:p>
          <a:p>
            <a:endParaRPr lang="en-US" sz="1800" dirty="0"/>
          </a:p>
          <a:p>
            <a:endParaRPr lang="en-GB" dirty="0"/>
          </a:p>
        </p:txBody>
      </p:sp>
    </p:spTree>
    <p:extLst>
      <p:ext uri="{BB962C8B-B14F-4D97-AF65-F5344CB8AC3E}">
        <p14:creationId xmlns:p14="http://schemas.microsoft.com/office/powerpoint/2010/main" val="380620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34696" y="804519"/>
            <a:ext cx="9520158" cy="435001"/>
          </a:xfrm>
        </p:spPr>
        <p:txBody>
          <a:bodyPr>
            <a:normAutofit fontScale="90000"/>
          </a:bodyPr>
          <a:lstStyle/>
          <a:p>
            <a:pPr eaLnBrk="1" hangingPunct="1">
              <a:defRPr/>
            </a:pPr>
            <a:r>
              <a:rPr lang="el-GR" dirty="0"/>
              <a:t>Προσεγγίσεις ως προς το έθνος</a:t>
            </a:r>
          </a:p>
        </p:txBody>
      </p:sp>
      <p:sp>
        <p:nvSpPr>
          <p:cNvPr id="54275" name="Rectangle 3"/>
          <p:cNvSpPr>
            <a:spLocks noGrp="1" noChangeArrowheads="1"/>
          </p:cNvSpPr>
          <p:nvPr>
            <p:ph idx="1"/>
          </p:nvPr>
        </p:nvSpPr>
        <p:spPr>
          <a:xfrm>
            <a:off x="2279576" y="1330960"/>
            <a:ext cx="9520158" cy="4906353"/>
          </a:xfrm>
        </p:spPr>
        <p:txBody>
          <a:bodyPr>
            <a:normAutofit fontScale="40000" lnSpcReduction="20000"/>
          </a:bodyPr>
          <a:lstStyle/>
          <a:p>
            <a:pPr eaLnBrk="1" hangingPunct="1">
              <a:lnSpc>
                <a:spcPct val="170000"/>
              </a:lnSpc>
              <a:defRPr/>
            </a:pPr>
            <a:r>
              <a:rPr lang="el-GR" sz="2900" b="1" u="sng" dirty="0"/>
              <a:t>Αρχέγονη</a:t>
            </a:r>
            <a:r>
              <a:rPr lang="el-GR" sz="2900" u="sng" dirty="0"/>
              <a:t>:</a:t>
            </a:r>
            <a:r>
              <a:rPr lang="el-GR" sz="2900" dirty="0"/>
              <a:t> τα έθνη υπάρχουν από την αρχή του χρόνου, το να είσαι άνθρωπος σημαίνει να ανήκεις σε ένα έθνος, το έθνος είναι στο ‘</a:t>
            </a:r>
            <a:r>
              <a:rPr lang="en-US" sz="2900" dirty="0"/>
              <a:t>DNA</a:t>
            </a:r>
            <a:r>
              <a:rPr lang="el-GR" sz="2900" dirty="0"/>
              <a:t>’</a:t>
            </a:r>
            <a:r>
              <a:rPr lang="en-US" sz="2900" dirty="0"/>
              <a:t> </a:t>
            </a:r>
            <a:r>
              <a:rPr lang="el-GR" sz="2900" dirty="0"/>
              <a:t>σου, η εθνική ταυτότητα σχεδόν ως πολιτισμική</a:t>
            </a:r>
            <a:r>
              <a:rPr lang="en-GB" sz="2900" dirty="0"/>
              <a:t>. </a:t>
            </a:r>
            <a:r>
              <a:rPr lang="el-GR" sz="2900" dirty="0"/>
              <a:t>Γερμανικός ρομαντισμός, </a:t>
            </a:r>
            <a:r>
              <a:rPr lang="en-GB" sz="2900" dirty="0"/>
              <a:t>Herder.</a:t>
            </a:r>
            <a:endParaRPr lang="el-GR" sz="2900" dirty="0"/>
          </a:p>
          <a:p>
            <a:pPr eaLnBrk="1" hangingPunct="1">
              <a:lnSpc>
                <a:spcPct val="170000"/>
              </a:lnSpc>
              <a:defRPr/>
            </a:pPr>
            <a:r>
              <a:rPr lang="el-GR" sz="2900" b="1" u="sng" dirty="0"/>
              <a:t>Η </a:t>
            </a:r>
            <a:r>
              <a:rPr lang="el-GR" sz="2900" b="1" u="sng" dirty="0" err="1"/>
              <a:t>εθνό</a:t>
            </a:r>
            <a:r>
              <a:rPr lang="el-GR" sz="2900" b="1" u="sng" dirty="0"/>
              <a:t>-συμβολική</a:t>
            </a:r>
            <a:r>
              <a:rPr lang="el-GR" sz="2900" u="sng" dirty="0"/>
              <a:t>:</a:t>
            </a:r>
            <a:r>
              <a:rPr lang="el-GR" sz="2900" dirty="0"/>
              <a:t> οι πρότεροι </a:t>
            </a:r>
            <a:r>
              <a:rPr lang="el-GR" sz="2900" dirty="0" err="1"/>
              <a:t>εθνοτικοί</a:t>
            </a:r>
            <a:r>
              <a:rPr lang="el-GR" sz="2900" dirty="0"/>
              <a:t> δεσμοί παρέχουν τους δεσμούς δημιουργίας των εθνών-κρατών. Η εθνική ταυτότητα αναπτύσσεται με βάση </a:t>
            </a:r>
            <a:r>
              <a:rPr lang="el-GR" sz="2900" dirty="0" err="1"/>
              <a:t>εθνοτικούς</a:t>
            </a:r>
            <a:r>
              <a:rPr lang="el-GR" sz="2900" dirty="0"/>
              <a:t> δεσμούς. Η πατρίδα και το έθνος κατασκευάζονται με βάση τους </a:t>
            </a:r>
            <a:r>
              <a:rPr lang="el-GR" sz="2900" dirty="0" err="1"/>
              <a:t>εθνοτικούς</a:t>
            </a:r>
            <a:r>
              <a:rPr lang="el-GR" sz="2900" dirty="0"/>
              <a:t> δεσμούς. Τα έθνη έχουν ιστορικές ρίζες σε μια κοινή πολιτισμική κληρονομιά και γλώσσα που προηγείται της κρατικής υπόστασης.</a:t>
            </a:r>
            <a:r>
              <a:rPr lang="en-US" sz="2900" dirty="0"/>
              <a:t> (A.D. Smith, The ethnic origins of nations).  </a:t>
            </a:r>
            <a:endParaRPr lang="el-GR" sz="2900" dirty="0"/>
          </a:p>
          <a:p>
            <a:pPr eaLnBrk="1" hangingPunct="1">
              <a:lnSpc>
                <a:spcPct val="170000"/>
              </a:lnSpc>
              <a:defRPr/>
            </a:pPr>
            <a:r>
              <a:rPr lang="el-GR" sz="2900" dirty="0"/>
              <a:t> </a:t>
            </a:r>
            <a:r>
              <a:rPr lang="el-GR" sz="2900" b="1" u="sng" dirty="0"/>
              <a:t>Κατασκευή</a:t>
            </a:r>
            <a:r>
              <a:rPr lang="el-GR" sz="2900" u="sng" dirty="0"/>
              <a:t>:</a:t>
            </a:r>
            <a:r>
              <a:rPr lang="en-US" sz="2900" dirty="0"/>
              <a:t> </a:t>
            </a:r>
            <a:r>
              <a:rPr lang="el-GR" sz="2900" dirty="0"/>
              <a:t>τα έθνη είναι μια κατασκευή, είναι μια αφήγηση. Πριν από το έθνος-κράτος προϋπήρχε κάτι διαφορετικό. </a:t>
            </a:r>
          </a:p>
          <a:p>
            <a:pPr eaLnBrk="1" hangingPunct="1">
              <a:lnSpc>
                <a:spcPct val="170000"/>
              </a:lnSpc>
              <a:defRPr/>
            </a:pPr>
            <a:r>
              <a:rPr lang="en-GB" sz="2900" dirty="0" err="1"/>
              <a:t>Gelner</a:t>
            </a:r>
            <a:r>
              <a:rPr lang="en-GB" sz="2900" dirty="0"/>
              <a:t> (1983) Nations and Nationalism. </a:t>
            </a:r>
            <a:r>
              <a:rPr lang="el-GR" sz="2900" dirty="0"/>
              <a:t>Ο εθνικισμός συνδέεται με τον εκσυγχρονισμό και την εκβιομηχάνιση. Οι βιομηχανικές κοινωνίες χρειάζονταν μια καινούρια μορφή πολιτισμικής συνοχής, που προσέδωσε ο εθνικισμός.</a:t>
            </a:r>
          </a:p>
          <a:p>
            <a:pPr eaLnBrk="1" hangingPunct="1">
              <a:lnSpc>
                <a:spcPct val="170000"/>
              </a:lnSpc>
              <a:defRPr/>
            </a:pPr>
            <a:r>
              <a:rPr lang="en-US" sz="2900" dirty="0"/>
              <a:t>Benedict Anderson (1993) Imagined Communities, </a:t>
            </a:r>
            <a:r>
              <a:rPr lang="el-GR" sz="2900" dirty="0"/>
              <a:t>δεν μπορεί κάποιος να γνωρίζει προσωπικά όλο το έθνος). Τα έθνη υπάρχουν ως νοητικές εικόνες παρά ως πραγματικές κοινότητες. Τα έθνη είναι φαντασιακά και όχι βασισμένα σε πραγματικές σχέσεις. </a:t>
            </a:r>
            <a:endParaRPr lang="el-GR" sz="2900" u="sng" dirty="0"/>
          </a:p>
          <a:p>
            <a:pPr eaLnBrk="1" hangingPunct="1">
              <a:lnSpc>
                <a:spcPct val="80000"/>
              </a:lnSpc>
              <a:defRPr/>
            </a:pPr>
            <a:endParaRPr lang="en-GB" dirty="0"/>
          </a:p>
          <a:p>
            <a:pPr eaLnBrk="1" hangingPunct="1">
              <a:lnSpc>
                <a:spcPct val="80000"/>
              </a:lnSpc>
              <a:defRPr/>
            </a:pPr>
            <a:endParaRPr lang="en-GB" dirty="0"/>
          </a:p>
          <a:p>
            <a:pPr eaLnBrk="1" hangingPunct="1">
              <a:lnSpc>
                <a:spcPct val="80000"/>
              </a:lnSpc>
              <a:defRPr/>
            </a:pPr>
            <a:endParaRPr lang="el-GR" dirty="0"/>
          </a:p>
          <a:p>
            <a:pPr eaLnBrk="1" hangingPunct="1">
              <a:lnSpc>
                <a:spcPct val="80000"/>
              </a:lnSpc>
              <a:buFont typeface="Wingdings" pitchFamily="2" charset="2"/>
              <a:buNone/>
              <a:defRPr/>
            </a:pPr>
            <a:r>
              <a:rPr lang="en-US" dirty="0"/>
              <a:t>    </a:t>
            </a:r>
            <a:endParaRPr lang="el-GR" dirty="0"/>
          </a:p>
        </p:txBody>
      </p:sp>
    </p:spTree>
    <p:extLst>
      <p:ext uri="{BB962C8B-B14F-4D97-AF65-F5344CB8AC3E}">
        <p14:creationId xmlns:p14="http://schemas.microsoft.com/office/powerpoint/2010/main" val="2518702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defRPr/>
            </a:pPr>
            <a:r>
              <a:rPr lang="el-GR" sz="3600" dirty="0"/>
              <a:t>Χώρα προέλευσης (2010), Αρχέγονη προσέγγιση; </a:t>
            </a:r>
          </a:p>
        </p:txBody>
      </p:sp>
      <p:pic>
        <p:nvPicPr>
          <p:cNvPr id="24579" name="Picture 3"/>
          <p:cNvPicPr>
            <a:picLocks noGrp="1" noChangeAspect="1" noChangeArrowheads="1"/>
          </p:cNvPicPr>
          <p:nvPr>
            <p:ph idx="1"/>
          </p:nvPr>
        </p:nvPicPr>
        <p:blipFill>
          <a:blip r:embed="rId2" cstate="print"/>
          <a:srcRect/>
          <a:stretch>
            <a:fillRect/>
          </a:stretch>
        </p:blipFill>
        <p:spPr>
          <a:xfrm>
            <a:off x="1979613" y="2276476"/>
            <a:ext cx="2460626" cy="3819525"/>
          </a:xfrm>
        </p:spPr>
      </p:pic>
      <p:pic>
        <p:nvPicPr>
          <p:cNvPr id="24580" name="Picture 4"/>
          <p:cNvPicPr>
            <a:picLocks noChangeAspect="1" noChangeArrowheads="1"/>
          </p:cNvPicPr>
          <p:nvPr/>
        </p:nvPicPr>
        <p:blipFill>
          <a:blip r:embed="rId3" cstate="print"/>
          <a:srcRect/>
          <a:stretch>
            <a:fillRect/>
          </a:stretch>
        </p:blipFill>
        <p:spPr bwMode="auto">
          <a:xfrm>
            <a:off x="4440239" y="2420939"/>
            <a:ext cx="2447925" cy="3743325"/>
          </a:xfrm>
          <a:prstGeom prst="rect">
            <a:avLst/>
          </a:prstGeom>
          <a:noFill/>
          <a:ln w="9525">
            <a:noFill/>
            <a:miter lim="800000"/>
            <a:headEnd/>
            <a:tailEnd/>
          </a:ln>
        </p:spPr>
      </p:pic>
      <p:pic>
        <p:nvPicPr>
          <p:cNvPr id="24581" name="Picture 5"/>
          <p:cNvPicPr>
            <a:picLocks noChangeAspect="1" noChangeArrowheads="1"/>
          </p:cNvPicPr>
          <p:nvPr/>
        </p:nvPicPr>
        <p:blipFill>
          <a:blip r:embed="rId4" cstate="print"/>
          <a:srcRect/>
          <a:stretch>
            <a:fillRect/>
          </a:stretch>
        </p:blipFill>
        <p:spPr bwMode="auto">
          <a:xfrm>
            <a:off x="6816726" y="2276476"/>
            <a:ext cx="3698875" cy="4392613"/>
          </a:xfrm>
          <a:prstGeom prst="rect">
            <a:avLst/>
          </a:prstGeom>
          <a:noFill/>
          <a:ln w="9525">
            <a:noFill/>
            <a:miter lim="800000"/>
            <a:headEnd/>
            <a:tailEnd/>
          </a:ln>
        </p:spPr>
      </p:pic>
    </p:spTree>
    <p:extLst>
      <p:ext uri="{BB962C8B-B14F-4D97-AF65-F5344CB8AC3E}">
        <p14:creationId xmlns:p14="http://schemas.microsoft.com/office/powerpoint/2010/main" val="329828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defRPr/>
            </a:pPr>
            <a:r>
              <a:rPr lang="el-GR" sz="4000" dirty="0"/>
              <a:t>Ομοιογενή έθνη ή το έθνος ως κράτος. Πολιτισμικά έθνη; </a:t>
            </a:r>
          </a:p>
        </p:txBody>
      </p:sp>
      <p:pic>
        <p:nvPicPr>
          <p:cNvPr id="19459" name="Picture 3"/>
          <p:cNvPicPr>
            <a:picLocks noGrp="1" noChangeAspect="1" noChangeArrowheads="1"/>
          </p:cNvPicPr>
          <p:nvPr>
            <p:ph idx="1"/>
          </p:nvPr>
        </p:nvPicPr>
        <p:blipFill>
          <a:blip r:embed="rId2" cstate="print"/>
          <a:srcRect/>
          <a:stretch>
            <a:fillRect/>
          </a:stretch>
        </p:blipFill>
        <p:spPr>
          <a:xfrm>
            <a:off x="1979613" y="1844676"/>
            <a:ext cx="3992562" cy="4251325"/>
          </a:xfrm>
        </p:spPr>
      </p:pic>
      <p:pic>
        <p:nvPicPr>
          <p:cNvPr id="19460" name="Picture 4"/>
          <p:cNvPicPr>
            <a:picLocks noChangeAspect="1" noChangeArrowheads="1"/>
          </p:cNvPicPr>
          <p:nvPr/>
        </p:nvPicPr>
        <p:blipFill>
          <a:blip r:embed="rId3" cstate="print"/>
          <a:srcRect/>
          <a:stretch>
            <a:fillRect/>
          </a:stretch>
        </p:blipFill>
        <p:spPr bwMode="auto">
          <a:xfrm>
            <a:off x="6096000" y="2420939"/>
            <a:ext cx="4376738" cy="3856037"/>
          </a:xfrm>
          <a:prstGeom prst="rect">
            <a:avLst/>
          </a:prstGeom>
          <a:noFill/>
          <a:ln w="9525">
            <a:noFill/>
            <a:miter lim="800000"/>
            <a:headEnd/>
            <a:tailEnd/>
          </a:ln>
        </p:spPr>
      </p:pic>
    </p:spTree>
    <p:extLst>
      <p:ext uri="{BB962C8B-B14F-4D97-AF65-F5344CB8AC3E}">
        <p14:creationId xmlns:p14="http://schemas.microsoft.com/office/powerpoint/2010/main" val="1591442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79614" y="636589"/>
            <a:ext cx="8226425" cy="719137"/>
          </a:xfrm>
        </p:spPr>
        <p:txBody>
          <a:bodyPr/>
          <a:lstStyle/>
          <a:p>
            <a:pPr eaLnBrk="1" hangingPunct="1">
              <a:defRPr/>
            </a:pPr>
            <a:r>
              <a:rPr lang="el-GR" dirty="0"/>
              <a:t>Πολυεθνικά κράτη: Πολιτικά έθνη; </a:t>
            </a:r>
          </a:p>
        </p:txBody>
      </p:sp>
      <p:pic>
        <p:nvPicPr>
          <p:cNvPr id="20483" name="Picture 3"/>
          <p:cNvPicPr>
            <a:picLocks noGrp="1" noChangeAspect="1" noChangeArrowheads="1"/>
          </p:cNvPicPr>
          <p:nvPr>
            <p:ph idx="1"/>
          </p:nvPr>
        </p:nvPicPr>
        <p:blipFill>
          <a:blip r:embed="rId2" cstate="print"/>
          <a:srcRect/>
          <a:stretch>
            <a:fillRect/>
          </a:stretch>
        </p:blipFill>
        <p:spPr>
          <a:xfrm>
            <a:off x="2314575" y="2439988"/>
            <a:ext cx="3238500" cy="3643312"/>
          </a:xfrm>
        </p:spPr>
      </p:pic>
      <p:pic>
        <p:nvPicPr>
          <p:cNvPr id="20484" name="Picture 4"/>
          <p:cNvPicPr>
            <a:picLocks noChangeAspect="1" noChangeArrowheads="1"/>
          </p:cNvPicPr>
          <p:nvPr/>
        </p:nvPicPr>
        <p:blipFill>
          <a:blip r:embed="rId3" cstate="print"/>
          <a:srcRect/>
          <a:stretch>
            <a:fillRect/>
          </a:stretch>
        </p:blipFill>
        <p:spPr bwMode="auto">
          <a:xfrm>
            <a:off x="5808663" y="2492375"/>
            <a:ext cx="4286250" cy="3505200"/>
          </a:xfrm>
          <a:prstGeom prst="rect">
            <a:avLst/>
          </a:prstGeom>
          <a:noFill/>
          <a:ln w="9525">
            <a:noFill/>
            <a:miter lim="800000"/>
            <a:headEnd/>
            <a:tailEnd/>
          </a:ln>
        </p:spPr>
      </p:pic>
    </p:spTree>
    <p:extLst>
      <p:ext uri="{BB962C8B-B14F-4D97-AF65-F5344CB8AC3E}">
        <p14:creationId xmlns:p14="http://schemas.microsoft.com/office/powerpoint/2010/main" val="3362617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l-GR"/>
              <a:t>Ανεδαφικά έθνη </a:t>
            </a:r>
          </a:p>
        </p:txBody>
      </p:sp>
      <p:pic>
        <p:nvPicPr>
          <p:cNvPr id="21508" name="Picture 7"/>
          <p:cNvPicPr>
            <a:picLocks noGrp="1" noChangeAspect="1" noChangeArrowheads="1"/>
          </p:cNvPicPr>
          <p:nvPr>
            <p:ph idx="1"/>
          </p:nvPr>
        </p:nvPicPr>
        <p:blipFill>
          <a:blip r:embed="rId2" cstate="print"/>
          <a:srcRect/>
          <a:stretch>
            <a:fillRect/>
          </a:stretch>
        </p:blipFill>
        <p:spPr>
          <a:xfrm>
            <a:off x="2572068" y="3048635"/>
            <a:ext cx="3079750" cy="3390900"/>
          </a:xfrm>
          <a:noFill/>
        </p:spPr>
      </p:pic>
      <p:pic>
        <p:nvPicPr>
          <p:cNvPr id="21507" name="Picture 5"/>
          <p:cNvPicPr>
            <a:picLocks noChangeAspect="1" noChangeArrowheads="1"/>
          </p:cNvPicPr>
          <p:nvPr/>
        </p:nvPicPr>
        <p:blipFill>
          <a:blip r:embed="rId3" cstate="print"/>
          <a:srcRect/>
          <a:stretch>
            <a:fillRect/>
          </a:stretch>
        </p:blipFill>
        <p:spPr bwMode="auto">
          <a:xfrm>
            <a:off x="5375276" y="2492375"/>
            <a:ext cx="5292725" cy="4032250"/>
          </a:xfrm>
          <a:prstGeom prst="rect">
            <a:avLst/>
          </a:prstGeom>
          <a:noFill/>
          <a:ln w="9525">
            <a:noFill/>
            <a:miter lim="800000"/>
            <a:headEnd/>
            <a:tailEnd/>
          </a:ln>
        </p:spPr>
      </p:pic>
    </p:spTree>
    <p:extLst>
      <p:ext uri="{BB962C8B-B14F-4D97-AF65-F5344CB8AC3E}">
        <p14:creationId xmlns:p14="http://schemas.microsoft.com/office/powerpoint/2010/main" val="2343504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l-GR" dirty="0"/>
              <a:t>Ανεδαφικά έθνη </a:t>
            </a:r>
          </a:p>
        </p:txBody>
      </p:sp>
      <p:pic>
        <p:nvPicPr>
          <p:cNvPr id="22531" name="Picture 3"/>
          <p:cNvPicPr>
            <a:picLocks noGrp="1" noChangeAspect="1" noChangeArrowheads="1"/>
          </p:cNvPicPr>
          <p:nvPr>
            <p:ph idx="1"/>
          </p:nvPr>
        </p:nvPicPr>
        <p:blipFill>
          <a:blip r:embed="rId2" cstate="print"/>
          <a:srcRect/>
          <a:stretch>
            <a:fillRect/>
          </a:stretch>
        </p:blipFill>
        <p:spPr>
          <a:xfrm>
            <a:off x="1979613" y="2032000"/>
            <a:ext cx="1992312" cy="4064001"/>
          </a:xfrm>
        </p:spPr>
      </p:pic>
      <p:pic>
        <p:nvPicPr>
          <p:cNvPr id="22532" name="Picture 4"/>
          <p:cNvPicPr>
            <a:picLocks noChangeAspect="1" noChangeArrowheads="1"/>
          </p:cNvPicPr>
          <p:nvPr/>
        </p:nvPicPr>
        <p:blipFill>
          <a:blip r:embed="rId3" cstate="print"/>
          <a:srcRect/>
          <a:stretch>
            <a:fillRect/>
          </a:stretch>
        </p:blipFill>
        <p:spPr bwMode="auto">
          <a:xfrm>
            <a:off x="4440238" y="2852738"/>
            <a:ext cx="2324100" cy="2324100"/>
          </a:xfrm>
          <a:prstGeom prst="rect">
            <a:avLst/>
          </a:prstGeom>
          <a:noFill/>
          <a:ln w="9525">
            <a:noFill/>
            <a:miter lim="800000"/>
            <a:headEnd/>
            <a:tailEnd/>
          </a:ln>
        </p:spPr>
      </p:pic>
      <p:pic>
        <p:nvPicPr>
          <p:cNvPr id="22533" name="Picture 5"/>
          <p:cNvPicPr>
            <a:picLocks noChangeAspect="1" noChangeArrowheads="1"/>
          </p:cNvPicPr>
          <p:nvPr/>
        </p:nvPicPr>
        <p:blipFill>
          <a:blip r:embed="rId4" cstate="print"/>
          <a:srcRect/>
          <a:stretch>
            <a:fillRect/>
          </a:stretch>
        </p:blipFill>
        <p:spPr bwMode="auto">
          <a:xfrm>
            <a:off x="7032625" y="2636839"/>
            <a:ext cx="3024188" cy="3887787"/>
          </a:xfrm>
          <a:prstGeom prst="rect">
            <a:avLst/>
          </a:prstGeom>
          <a:noFill/>
          <a:ln w="9525">
            <a:noFill/>
            <a:miter lim="800000"/>
            <a:headEnd/>
            <a:tailEnd/>
          </a:ln>
        </p:spPr>
      </p:pic>
    </p:spTree>
    <p:extLst>
      <p:ext uri="{BB962C8B-B14F-4D97-AF65-F5344CB8AC3E}">
        <p14:creationId xmlns:p14="http://schemas.microsoft.com/office/powerpoint/2010/main" val="1161622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50E2D-6F61-7497-FAF7-A5BB6FE98800}"/>
              </a:ext>
            </a:extLst>
          </p:cNvPr>
          <p:cNvSpPr>
            <a:spLocks noGrp="1"/>
          </p:cNvSpPr>
          <p:nvPr>
            <p:ph type="title"/>
          </p:nvPr>
        </p:nvSpPr>
        <p:spPr>
          <a:xfrm>
            <a:off x="1534696" y="804520"/>
            <a:ext cx="9520158" cy="587136"/>
          </a:xfrm>
        </p:spPr>
        <p:txBody>
          <a:bodyPr/>
          <a:lstStyle/>
          <a:p>
            <a:r>
              <a:rPr lang="el-GR" dirty="0"/>
              <a:t>Είδη εθνικισμού</a:t>
            </a:r>
            <a:endParaRPr lang="en-GB" dirty="0"/>
          </a:p>
        </p:txBody>
      </p:sp>
      <p:sp>
        <p:nvSpPr>
          <p:cNvPr id="3" name="Content Placeholder 2">
            <a:extLst>
              <a:ext uri="{FF2B5EF4-FFF2-40B4-BE49-F238E27FC236}">
                <a16:creationId xmlns:a16="http://schemas.microsoft.com/office/drawing/2014/main" id="{C12BED9A-3867-D1EB-C145-C8B7594A7FDD}"/>
              </a:ext>
            </a:extLst>
          </p:cNvPr>
          <p:cNvSpPr>
            <a:spLocks noGrp="1"/>
          </p:cNvSpPr>
          <p:nvPr>
            <p:ph idx="1"/>
          </p:nvPr>
        </p:nvSpPr>
        <p:spPr>
          <a:xfrm>
            <a:off x="1534696" y="1391656"/>
            <a:ext cx="10271224" cy="4521464"/>
          </a:xfrm>
        </p:spPr>
        <p:txBody>
          <a:bodyPr/>
          <a:lstStyle/>
          <a:p>
            <a:r>
              <a:rPr lang="el-GR" dirty="0"/>
              <a:t>Ποιος είναι ο πολιτικός χαρακτήρας του εθνικισμού; </a:t>
            </a:r>
          </a:p>
          <a:p>
            <a:r>
              <a:rPr lang="el-GR" dirty="0"/>
              <a:t>Από τη μια ο εθνικισμός μπορεί να είναι μια προοδευτική, απελευθερωτική, αντί-καταπιεστική δύναμη. Από την άλλη, μπορεί να είναι βάναυσος και φονικός.</a:t>
            </a:r>
          </a:p>
          <a:p>
            <a:r>
              <a:rPr lang="el-GR" dirty="0"/>
              <a:t>Ο εθνικισμός είναι καλύτερα να </a:t>
            </a:r>
            <a:r>
              <a:rPr lang="el-GR" dirty="0" err="1"/>
              <a:t>εννοιολογηθεί</a:t>
            </a:r>
            <a:r>
              <a:rPr lang="el-GR" dirty="0"/>
              <a:t> όχι ένα ενιαίο πολιτικό φαινόμενο αλλά μια σειρά εθνικισμών. </a:t>
            </a:r>
          </a:p>
          <a:p>
            <a:r>
              <a:rPr lang="el-GR" dirty="0"/>
              <a:t>Η κοινή ρίζα όλων των εθνικισμών είναι ότι αναγνωρίζουν την κεντρική πολιτική σημασία του έθνους στην διακυβέρνηση.</a:t>
            </a:r>
          </a:p>
          <a:p>
            <a:r>
              <a:rPr lang="el-GR" dirty="0"/>
              <a:t>Πολλές διαφορετικές πολιτικές ιδεολογίες έχουν γοητευθεί από τον εθνικισμό: φιλελεύθεροι, συντηρητικοί, σοσιαλιστές, φασίστες αλλά και αριστεροί. </a:t>
            </a:r>
            <a:endParaRPr lang="en-GB" dirty="0"/>
          </a:p>
        </p:txBody>
      </p:sp>
    </p:spTree>
    <p:extLst>
      <p:ext uri="{BB962C8B-B14F-4D97-AF65-F5344CB8AC3E}">
        <p14:creationId xmlns:p14="http://schemas.microsoft.com/office/powerpoint/2010/main" val="1657449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s.png"/>
          <p:cNvPicPr>
            <a:picLocks noGrp="1" noChangeAspect="1"/>
          </p:cNvPicPr>
          <p:nvPr>
            <p:ph idx="1"/>
          </p:nvPr>
        </p:nvPicPr>
        <p:blipFill>
          <a:blip r:embed="rId2" cstate="print"/>
          <a:stretch>
            <a:fillRect/>
          </a:stretch>
        </p:blipFill>
        <p:spPr>
          <a:xfrm>
            <a:off x="1524000" y="1"/>
            <a:ext cx="4716016" cy="6857999"/>
          </a:xfrm>
        </p:spPr>
      </p:pic>
      <p:pic>
        <p:nvPicPr>
          <p:cNvPr id="5" name="Picture 4" descr="download.jpg"/>
          <p:cNvPicPr>
            <a:picLocks noChangeAspect="1"/>
          </p:cNvPicPr>
          <p:nvPr/>
        </p:nvPicPr>
        <p:blipFill>
          <a:blip r:embed="rId3" cstate="print"/>
          <a:stretch>
            <a:fillRect/>
          </a:stretch>
        </p:blipFill>
        <p:spPr>
          <a:xfrm>
            <a:off x="6240016" y="0"/>
            <a:ext cx="4427984" cy="6858000"/>
          </a:xfrm>
          <a:prstGeom prst="rect">
            <a:avLst/>
          </a:prstGeom>
        </p:spPr>
      </p:pic>
    </p:spTree>
    <p:extLst>
      <p:ext uri="{BB962C8B-B14F-4D97-AF65-F5344CB8AC3E}">
        <p14:creationId xmlns:p14="http://schemas.microsoft.com/office/powerpoint/2010/main" val="382574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3482-740E-1B24-BF9A-EE962AC3C813}"/>
              </a:ext>
            </a:extLst>
          </p:cNvPr>
          <p:cNvSpPr>
            <a:spLocks noGrp="1"/>
          </p:cNvSpPr>
          <p:nvPr>
            <p:ph type="title"/>
          </p:nvPr>
        </p:nvSpPr>
        <p:spPr>
          <a:xfrm>
            <a:off x="1534696" y="182881"/>
            <a:ext cx="9520158" cy="822959"/>
          </a:xfrm>
        </p:spPr>
        <p:txBody>
          <a:bodyPr/>
          <a:lstStyle/>
          <a:p>
            <a:r>
              <a:rPr lang="el-GR" dirty="0"/>
              <a:t>ΕΙΣΑΓΩΓΗ</a:t>
            </a:r>
            <a:endParaRPr lang="en-GB" dirty="0"/>
          </a:p>
        </p:txBody>
      </p:sp>
      <p:sp>
        <p:nvSpPr>
          <p:cNvPr id="3" name="Content Placeholder 2">
            <a:extLst>
              <a:ext uri="{FF2B5EF4-FFF2-40B4-BE49-F238E27FC236}">
                <a16:creationId xmlns:a16="http://schemas.microsoft.com/office/drawing/2014/main" id="{3CFE191A-198D-A685-6899-7652E5901691}"/>
              </a:ext>
            </a:extLst>
          </p:cNvPr>
          <p:cNvSpPr>
            <a:spLocks noGrp="1"/>
          </p:cNvSpPr>
          <p:nvPr>
            <p:ph idx="1"/>
          </p:nvPr>
        </p:nvSpPr>
        <p:spPr>
          <a:xfrm>
            <a:off x="1534696" y="1005840"/>
            <a:ext cx="9520158" cy="4998720"/>
          </a:xfrm>
        </p:spPr>
        <p:txBody>
          <a:bodyPr/>
          <a:lstStyle/>
          <a:p>
            <a:r>
              <a:rPr lang="el-GR" dirty="0"/>
              <a:t>Τους τελευταίους αιώνες το έθνος (έθνος-κράτος) έχει αναδειχθεί στην κυρίαρχη μορφή πολιτικής οργάνωσης.</a:t>
            </a:r>
          </a:p>
          <a:p>
            <a:r>
              <a:rPr lang="el-GR" dirty="0"/>
              <a:t>Τα έθνη όπως και τα άτομα (στις φιλελεύθερες δημοκρατίες) έχουν δικαίωμα στην αυτοδιάθεση και ανεξαρτησία (διεθνές δίκαιο).</a:t>
            </a:r>
          </a:p>
          <a:p>
            <a:r>
              <a:rPr lang="el-GR" dirty="0"/>
              <a:t>Τα έθνη και ο εθνικισμός αποτελούν σύνθετα και πολύπλοκα πολιτικά φαινόμενα. Έθνος, χώρα, κράτος κλπ. </a:t>
            </a:r>
          </a:p>
          <a:p>
            <a:r>
              <a:rPr lang="el-GR" dirty="0"/>
              <a:t>Θα εξετάσουμε την έννοια του εθνικισμού και τα είδη του.</a:t>
            </a:r>
          </a:p>
          <a:p>
            <a:r>
              <a:rPr lang="el-GR" dirty="0"/>
              <a:t>Μετά τους πολέμους της ανεξαρτησίας και το τέλος της αποικιοκρατίας τα έθνη κράτη αποτελούν την </a:t>
            </a:r>
            <a:r>
              <a:rPr lang="el-GR" dirty="0" err="1"/>
              <a:t>παγκοσμιποιημένη</a:t>
            </a:r>
            <a:r>
              <a:rPr lang="el-GR" dirty="0"/>
              <a:t> εκδοχή πολιτικής διακυβέρνησης.</a:t>
            </a:r>
          </a:p>
          <a:p>
            <a:r>
              <a:rPr lang="el-GR" dirty="0"/>
              <a:t>Ας εξετάσουμε λοιπόν το ζήτημα σε μεγαλύτερο βάθος…..</a:t>
            </a:r>
            <a:endParaRPr lang="en-GB" dirty="0"/>
          </a:p>
        </p:txBody>
      </p:sp>
    </p:spTree>
    <p:extLst>
      <p:ext uri="{BB962C8B-B14F-4D97-AF65-F5344CB8AC3E}">
        <p14:creationId xmlns:p14="http://schemas.microsoft.com/office/powerpoint/2010/main" val="2982724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1AA3-AFA0-2660-B131-0665B4A0FA99}"/>
              </a:ext>
            </a:extLst>
          </p:cNvPr>
          <p:cNvSpPr>
            <a:spLocks noGrp="1"/>
          </p:cNvSpPr>
          <p:nvPr>
            <p:ph type="title"/>
          </p:nvPr>
        </p:nvSpPr>
        <p:spPr>
          <a:xfrm>
            <a:off x="1534696" y="71121"/>
            <a:ext cx="9520158" cy="640079"/>
          </a:xfrm>
        </p:spPr>
        <p:txBody>
          <a:bodyPr/>
          <a:lstStyle/>
          <a:p>
            <a:r>
              <a:rPr lang="el-GR" dirty="0"/>
              <a:t>Φιλελεύθερος και ριζοσπαστικός εθνικισμός</a:t>
            </a:r>
            <a:endParaRPr lang="en-GB" dirty="0"/>
          </a:p>
        </p:txBody>
      </p:sp>
      <p:sp>
        <p:nvSpPr>
          <p:cNvPr id="3" name="Content Placeholder 2">
            <a:extLst>
              <a:ext uri="{FF2B5EF4-FFF2-40B4-BE49-F238E27FC236}">
                <a16:creationId xmlns:a16="http://schemas.microsoft.com/office/drawing/2014/main" id="{47F5AAE5-412F-CAC7-6B99-AE5B746BB5B6}"/>
              </a:ext>
            </a:extLst>
          </p:cNvPr>
          <p:cNvSpPr>
            <a:spLocks noGrp="1"/>
          </p:cNvSpPr>
          <p:nvPr>
            <p:ph idx="1"/>
          </p:nvPr>
        </p:nvSpPr>
        <p:spPr>
          <a:xfrm>
            <a:off x="1534696" y="883920"/>
            <a:ext cx="10657304" cy="5262880"/>
          </a:xfrm>
        </p:spPr>
        <p:txBody>
          <a:bodyPr>
            <a:normAutofit fontScale="85000" lnSpcReduction="20000"/>
          </a:bodyPr>
          <a:lstStyle/>
          <a:p>
            <a:r>
              <a:rPr lang="el-GR" dirty="0"/>
              <a:t>Κλασσική μορφή ευρωπαϊκού φιλελευθερισμού. Από τη Γαλλική Επανάσταση και μετά, φιλελεύθερος και εθνικιστής το ίδιο πράγμα. </a:t>
            </a:r>
          </a:p>
          <a:p>
            <a:r>
              <a:rPr lang="el-GR" dirty="0"/>
              <a:t>Η ανθρωπότητα από τη φύση της διαιρεμένη σε πλήθος εθνών, καθένα με διαφορετική ταυτότητα. Τα έθνη ως ξεχωριστές οντότητες.</a:t>
            </a:r>
          </a:p>
          <a:p>
            <a:r>
              <a:rPr lang="el-GR" dirty="0"/>
              <a:t>Έθνος και λαϊκή κυριαρχία. </a:t>
            </a:r>
          </a:p>
          <a:p>
            <a:r>
              <a:rPr lang="el-GR" dirty="0"/>
              <a:t>Η αξία της εθνικής αυτοδιάθεσης και η δημιουργία ενός έθνους κράτους όπου τα όρια της κυβέρνησης συμπίπτουν με αυτά της εθνικότητας.</a:t>
            </a:r>
          </a:p>
          <a:p>
            <a:r>
              <a:rPr lang="el-GR" dirty="0"/>
              <a:t>Η </a:t>
            </a:r>
            <a:r>
              <a:rPr lang="el-GR" dirty="0" err="1"/>
              <a:t>διακύβερνηση</a:t>
            </a:r>
            <a:r>
              <a:rPr lang="el-GR" dirty="0"/>
              <a:t>/ κυβέρνηση θα πρέπει να αποφασίζεται από τους κυβερνώμενους. </a:t>
            </a:r>
          </a:p>
          <a:p>
            <a:r>
              <a:rPr lang="el-GR" dirty="0"/>
              <a:t>Μια μορφή ηθικού εθνικισμού με την προάσπιση των συμφερόντων ενός λαού από τους ‘μονάρχες’ ή τις καταπιεστικές αυτοκρατορίες (Βλέπε Αυστρία/ Αψβούργοι).</a:t>
            </a:r>
          </a:p>
          <a:p>
            <a:r>
              <a:rPr lang="el-GR" dirty="0"/>
              <a:t>Στόχος η δημιουργία ενός κόσμου εθνών-κρατών που βασιλεύει η αυτοδιάθεση.</a:t>
            </a:r>
          </a:p>
          <a:p>
            <a:r>
              <a:rPr lang="el-GR" dirty="0"/>
              <a:t>Εάν επιτευχθεί αυτό τότε μπορεί να εγκαθιδρυθεί η ειρήνη και η σταθερότητα της παγκόσμιας τάξης. Αδελφοσύνη μεταξύ των εθνών βάση αμοιβαίου σεβασμού των εθνικών δικαιωμάτων.</a:t>
            </a:r>
          </a:p>
          <a:p>
            <a:r>
              <a:rPr lang="el-GR" dirty="0"/>
              <a:t>Στη πρώτη γραμμή δημιουργίας ενός συστήματος διεθνούς δικαίου που θα επιβλέπεται από διεθνείς οργανισμούς (ΟΗΕ). </a:t>
            </a:r>
            <a:endParaRPr lang="en-GB" dirty="0"/>
          </a:p>
        </p:txBody>
      </p:sp>
    </p:spTree>
    <p:extLst>
      <p:ext uri="{BB962C8B-B14F-4D97-AF65-F5344CB8AC3E}">
        <p14:creationId xmlns:p14="http://schemas.microsoft.com/office/powerpoint/2010/main" val="2016553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fif"/>
          <p:cNvPicPr>
            <a:picLocks noGrp="1" noChangeAspect="1"/>
          </p:cNvPicPr>
          <p:nvPr>
            <p:ph idx="1"/>
          </p:nvPr>
        </p:nvPicPr>
        <p:blipFill>
          <a:blip r:embed="rId2" cstate="print"/>
          <a:stretch>
            <a:fillRect/>
          </a:stretch>
        </p:blipFill>
        <p:spPr>
          <a:xfrm>
            <a:off x="1524000" y="0"/>
            <a:ext cx="4644008" cy="6858000"/>
          </a:xfrm>
        </p:spPr>
      </p:pic>
      <p:pic>
        <p:nvPicPr>
          <p:cNvPr id="6" name="Picture 5" descr="download.jfif"/>
          <p:cNvPicPr>
            <a:picLocks noChangeAspect="1"/>
          </p:cNvPicPr>
          <p:nvPr/>
        </p:nvPicPr>
        <p:blipFill>
          <a:blip r:embed="rId3" cstate="print"/>
          <a:stretch>
            <a:fillRect/>
          </a:stretch>
        </p:blipFill>
        <p:spPr>
          <a:xfrm>
            <a:off x="6168008" y="0"/>
            <a:ext cx="4499992" cy="6858000"/>
          </a:xfrm>
          <a:prstGeom prst="rect">
            <a:avLst/>
          </a:prstGeom>
        </p:spPr>
      </p:pic>
    </p:spTree>
    <p:extLst>
      <p:ext uri="{BB962C8B-B14F-4D97-AF65-F5344CB8AC3E}">
        <p14:creationId xmlns:p14="http://schemas.microsoft.com/office/powerpoint/2010/main" val="2114884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B59F-ACEE-5986-074B-226C30531E26}"/>
              </a:ext>
            </a:extLst>
          </p:cNvPr>
          <p:cNvSpPr>
            <a:spLocks noGrp="1"/>
          </p:cNvSpPr>
          <p:nvPr>
            <p:ph type="title"/>
          </p:nvPr>
        </p:nvSpPr>
        <p:spPr>
          <a:xfrm>
            <a:off x="1534696" y="804519"/>
            <a:ext cx="9520158" cy="739801"/>
          </a:xfrm>
        </p:spPr>
        <p:txBody>
          <a:bodyPr/>
          <a:lstStyle/>
          <a:p>
            <a:r>
              <a:rPr lang="el-GR" dirty="0"/>
              <a:t>Συντηρητικός ή αντιδραστικός εθνικισμός</a:t>
            </a:r>
            <a:endParaRPr lang="en-GB" dirty="0"/>
          </a:p>
        </p:txBody>
      </p:sp>
      <p:sp>
        <p:nvSpPr>
          <p:cNvPr id="3" name="Content Placeholder 2">
            <a:extLst>
              <a:ext uri="{FF2B5EF4-FFF2-40B4-BE49-F238E27FC236}">
                <a16:creationId xmlns:a16="http://schemas.microsoft.com/office/drawing/2014/main" id="{DDE80F8D-8982-70FA-A122-1D7679C4E36A}"/>
              </a:ext>
            </a:extLst>
          </p:cNvPr>
          <p:cNvSpPr>
            <a:spLocks noGrp="1"/>
          </p:cNvSpPr>
          <p:nvPr>
            <p:ph idx="1"/>
          </p:nvPr>
        </p:nvSpPr>
        <p:spPr>
          <a:xfrm>
            <a:off x="1534696" y="1544320"/>
            <a:ext cx="10657304" cy="4509161"/>
          </a:xfrm>
        </p:spPr>
        <p:txBody>
          <a:bodyPr/>
          <a:lstStyle/>
          <a:p>
            <a:r>
              <a:rPr lang="el-GR" dirty="0"/>
              <a:t>Αναπτύχθηκε αργότερα από το φιλελεύθερο εθνικισμό.</a:t>
            </a:r>
          </a:p>
          <a:p>
            <a:r>
              <a:rPr lang="el-GR" dirty="0"/>
              <a:t>Στη συνέχεια δημιουργηθήκαν μεγάλες συνδέσεις μεταξύ συντηρητισμού και εθνικισμού (δεξιόστροφος εθνικισμός- από τη Νέα Δεξιά στη λαϊκίστική δεξιά).</a:t>
            </a:r>
          </a:p>
          <a:p>
            <a:r>
              <a:rPr lang="el-GR" dirty="0"/>
              <a:t>Κοινωνική συνοχή και δημόσια τάξη. Ξενοφοβία. Νατιβισμός. «Οι εσωτερικοί εχθροί»</a:t>
            </a:r>
          </a:p>
          <a:p>
            <a:r>
              <a:rPr lang="el-GR" dirty="0"/>
              <a:t>Προσκόλληση στο παρελθόν και στην έννοια του έθνους. Πίστη στην πατρίδα</a:t>
            </a:r>
          </a:p>
          <a:p>
            <a:r>
              <a:rPr lang="el-GR" dirty="0"/>
              <a:t>«Οι εξωτερικοί εχθροί» του έθνους.</a:t>
            </a:r>
          </a:p>
          <a:p>
            <a:r>
              <a:rPr lang="el-GR" dirty="0" err="1"/>
              <a:t>Ευρωσκεπτικισμός</a:t>
            </a:r>
            <a:r>
              <a:rPr lang="el-GR" dirty="0"/>
              <a:t> στην περίπτωση της ΕΕ.</a:t>
            </a:r>
          </a:p>
          <a:p>
            <a:r>
              <a:rPr lang="el-GR" dirty="0"/>
              <a:t>Πολέμιοι της πολιτισμικής παγκοσμιοποίησης και της διεθνοποίησης της πολιτικής ζωής.</a:t>
            </a:r>
            <a:endParaRPr lang="en-GB" dirty="0"/>
          </a:p>
        </p:txBody>
      </p:sp>
    </p:spTree>
    <p:extLst>
      <p:ext uri="{BB962C8B-B14F-4D97-AF65-F5344CB8AC3E}">
        <p14:creationId xmlns:p14="http://schemas.microsoft.com/office/powerpoint/2010/main" val="382229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C8CC-09E2-5FAB-7C0D-E717612EB753}"/>
              </a:ext>
            </a:extLst>
          </p:cNvPr>
          <p:cNvSpPr>
            <a:spLocks noGrp="1"/>
          </p:cNvSpPr>
          <p:nvPr>
            <p:ph type="title"/>
          </p:nvPr>
        </p:nvSpPr>
        <p:spPr>
          <a:xfrm>
            <a:off x="1534696" y="101601"/>
            <a:ext cx="9520158" cy="640079"/>
          </a:xfrm>
        </p:spPr>
        <p:txBody>
          <a:bodyPr/>
          <a:lstStyle/>
          <a:p>
            <a:r>
              <a:rPr lang="el-GR" dirty="0"/>
              <a:t>Επεκτατικός εθνικισμός</a:t>
            </a:r>
            <a:endParaRPr lang="en-GB" dirty="0"/>
          </a:p>
        </p:txBody>
      </p:sp>
      <p:sp>
        <p:nvSpPr>
          <p:cNvPr id="3" name="Content Placeholder 2">
            <a:extLst>
              <a:ext uri="{FF2B5EF4-FFF2-40B4-BE49-F238E27FC236}">
                <a16:creationId xmlns:a16="http://schemas.microsoft.com/office/drawing/2014/main" id="{562741BE-F8F8-F114-700C-562F4FBA79E9}"/>
              </a:ext>
            </a:extLst>
          </p:cNvPr>
          <p:cNvSpPr>
            <a:spLocks noGrp="1"/>
          </p:cNvSpPr>
          <p:nvPr>
            <p:ph idx="1"/>
          </p:nvPr>
        </p:nvSpPr>
        <p:spPr>
          <a:xfrm>
            <a:off x="1534696" y="741680"/>
            <a:ext cx="10545544" cy="5344160"/>
          </a:xfrm>
        </p:spPr>
        <p:txBody>
          <a:bodyPr>
            <a:normAutofit fontScale="92500" lnSpcReduction="20000"/>
          </a:bodyPr>
          <a:lstStyle/>
          <a:p>
            <a:r>
              <a:rPr lang="el-GR" dirty="0"/>
              <a:t>Μιλιταριστικός, επεκτατικός χαρακτήρας.</a:t>
            </a:r>
          </a:p>
          <a:p>
            <a:r>
              <a:rPr lang="el-GR" dirty="0"/>
              <a:t>Ο </a:t>
            </a:r>
            <a:r>
              <a:rPr lang="el-GR" dirty="0" err="1"/>
              <a:t>ευρωπαικός</a:t>
            </a:r>
            <a:r>
              <a:rPr lang="el-GR" dirty="0"/>
              <a:t> ιμπεριαλισμός του 19</a:t>
            </a:r>
            <a:r>
              <a:rPr lang="el-GR" baseline="30000" dirty="0"/>
              <a:t>ου</a:t>
            </a:r>
            <a:r>
              <a:rPr lang="el-GR" dirty="0"/>
              <a:t> στην Αφρική διέφερε από την προηγούμενη αποικιοκρατία καθώς εμπλουτίστηκε από ένα κύμα λαϊκού εθνικισμού, όπου το εθνικό γόητρο συνδέθηκε με την επέκταση των αυτοκρατοριών. Λαϊκός ενθουσιασμός για τη δημιουργία νέων αποικιών.</a:t>
            </a:r>
          </a:p>
          <a:p>
            <a:r>
              <a:rPr lang="el-GR" dirty="0"/>
              <a:t>«Ζωτικός χώρος» και Γερμανικός Εθνικό-Σοσιαλισμός.</a:t>
            </a:r>
          </a:p>
          <a:p>
            <a:r>
              <a:rPr lang="el-GR" dirty="0"/>
              <a:t>Σοβινισμός, ανορθολογική πίστη στην ανωτερότητα ενός λαού. Το πεπρωμένο του κάθε έθνους.</a:t>
            </a:r>
          </a:p>
          <a:p>
            <a:r>
              <a:rPr lang="el-GR" dirty="0"/>
              <a:t>Η ιδέα της εθνικής αναγέννησης η αναβίωσης. Το μεγαλείο του παρελθόντος. Η φασιστική Ιταλία ως η συνέχιση της </a:t>
            </a:r>
            <a:r>
              <a:rPr lang="el-GR" dirty="0" err="1"/>
              <a:t>Ρωμαικής</a:t>
            </a:r>
            <a:r>
              <a:rPr lang="el-GR" dirty="0"/>
              <a:t> Αυτοκρατορίας, και η Ναζιστική Γερμανία ως το Γ’ Ράιχ. </a:t>
            </a:r>
          </a:p>
          <a:p>
            <a:r>
              <a:rPr lang="el-GR" dirty="0"/>
              <a:t>Η επέκταση της Γερμανίας σε τρία στάδια. Η ενσωμάτωση των </a:t>
            </a:r>
            <a:r>
              <a:rPr lang="el-GR" dirty="0" err="1"/>
              <a:t>εθνοτικά</a:t>
            </a:r>
            <a:r>
              <a:rPr lang="el-GR" dirty="0"/>
              <a:t> Γερμανών της Αυστρίας, Τσεχοσλοβακίας και Πολωνίας, η απόκτηση ενός «ζωτικού χώρου» για την Άρια Φυλή στην Ευρώπη και τη Ρωσία. Η τελική παγκόσμια κυριαρχία της Γερμανίας (</a:t>
            </a:r>
            <a:r>
              <a:rPr lang="en-GB" dirty="0" err="1"/>
              <a:t>Ratzel</a:t>
            </a:r>
            <a:r>
              <a:rPr lang="en-GB" dirty="0"/>
              <a:t>, </a:t>
            </a:r>
            <a:r>
              <a:rPr lang="en-GB" dirty="0" err="1"/>
              <a:t>MacKinder</a:t>
            </a:r>
            <a:r>
              <a:rPr lang="en-GB" dirty="0"/>
              <a:t>).</a:t>
            </a:r>
            <a:endParaRPr lang="el-GR" dirty="0"/>
          </a:p>
          <a:p>
            <a:endParaRPr lang="en-GB" dirty="0"/>
          </a:p>
        </p:txBody>
      </p:sp>
    </p:spTree>
    <p:extLst>
      <p:ext uri="{BB962C8B-B14F-4D97-AF65-F5344CB8AC3E}">
        <p14:creationId xmlns:p14="http://schemas.microsoft.com/office/powerpoint/2010/main" val="3874089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3DE57-AA85-AA4F-E73B-5004247FC938}"/>
              </a:ext>
            </a:extLst>
          </p:cNvPr>
          <p:cNvSpPr>
            <a:spLocks noGrp="1"/>
          </p:cNvSpPr>
          <p:nvPr>
            <p:ph type="title"/>
          </p:nvPr>
        </p:nvSpPr>
        <p:spPr>
          <a:xfrm>
            <a:off x="1534696" y="447040"/>
            <a:ext cx="9520158" cy="944616"/>
          </a:xfrm>
        </p:spPr>
        <p:txBody>
          <a:bodyPr>
            <a:normAutofit fontScale="90000"/>
          </a:bodyPr>
          <a:lstStyle/>
          <a:p>
            <a:r>
              <a:rPr lang="el-GR" dirty="0"/>
              <a:t>Αντί-αποικιακός και μετά-αποικιοκρατικός εθνικισμός</a:t>
            </a:r>
            <a:endParaRPr lang="en-GB" dirty="0"/>
          </a:p>
        </p:txBody>
      </p:sp>
      <p:sp>
        <p:nvSpPr>
          <p:cNvPr id="3" name="Content Placeholder 2">
            <a:extLst>
              <a:ext uri="{FF2B5EF4-FFF2-40B4-BE49-F238E27FC236}">
                <a16:creationId xmlns:a16="http://schemas.microsoft.com/office/drawing/2014/main" id="{849EF753-5D4F-7210-33E9-401A17F8028C}"/>
              </a:ext>
            </a:extLst>
          </p:cNvPr>
          <p:cNvSpPr>
            <a:spLocks noGrp="1"/>
          </p:cNvSpPr>
          <p:nvPr>
            <p:ph idx="1"/>
          </p:nvPr>
        </p:nvSpPr>
        <p:spPr>
          <a:xfrm>
            <a:off x="1534696" y="1391656"/>
            <a:ext cx="10565864" cy="4724664"/>
          </a:xfrm>
        </p:spPr>
        <p:txBody>
          <a:bodyPr/>
          <a:lstStyle/>
          <a:p>
            <a:r>
              <a:rPr lang="en-GB" dirty="0"/>
              <a:t>H </a:t>
            </a:r>
            <a:r>
              <a:rPr lang="el-GR" dirty="0"/>
              <a:t>παγκοσμιοποίηση του εθνικισμού μέσω της έννοιας της αυτοδιάθεσης των λαών.</a:t>
            </a:r>
          </a:p>
          <a:p>
            <a:r>
              <a:rPr lang="el-GR" dirty="0"/>
              <a:t>Ο εθνικισμός ως ένα </a:t>
            </a:r>
            <a:r>
              <a:rPr lang="el-GR" dirty="0" err="1"/>
              <a:t>παγκοσμιοποιημένο</a:t>
            </a:r>
            <a:r>
              <a:rPr lang="el-GR" dirty="0"/>
              <a:t> πολιτικό δόγμα.</a:t>
            </a:r>
          </a:p>
          <a:p>
            <a:r>
              <a:rPr lang="el-GR" dirty="0"/>
              <a:t>Εθνική απελευθέρωση και δημιουργία εθνικής ταυτότητας στο πλαίσιο των αποικιών. Οι αποικίες περιλάμβαναν διαφορετικούς πληθυσμούς.</a:t>
            </a:r>
          </a:p>
          <a:p>
            <a:r>
              <a:rPr lang="el-GR" dirty="0"/>
              <a:t>Οι αυτοκρατορίες κατέρρευσαν μπροστά στην άνοδο του εθνικισμού. </a:t>
            </a:r>
          </a:p>
          <a:p>
            <a:r>
              <a:rPr lang="el-GR" dirty="0"/>
              <a:t>Ο στόχος της αυτοδιάθεσης είχε πολιτικό αλλά και οικονομικό χαρακτήρα (οικονομική εκμετάλλευση των αποικιών). Κάποιες επαναστάσεις στράφηκαν προς το Μαρξισμό-Λενινισμό (Κίνα, Κορέα, Βιετνάμ, Καμπότζη). </a:t>
            </a:r>
          </a:p>
          <a:p>
            <a:endParaRPr lang="el-GR" dirty="0"/>
          </a:p>
          <a:p>
            <a:endParaRPr lang="el-GR" dirty="0"/>
          </a:p>
          <a:p>
            <a:endParaRPr lang="en-GB" dirty="0"/>
          </a:p>
        </p:txBody>
      </p:sp>
    </p:spTree>
    <p:extLst>
      <p:ext uri="{BB962C8B-B14F-4D97-AF65-F5344CB8AC3E}">
        <p14:creationId xmlns:p14="http://schemas.microsoft.com/office/powerpoint/2010/main" val="1162612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43DF-056D-9BB3-E24E-7041A4BD9652}"/>
              </a:ext>
            </a:extLst>
          </p:cNvPr>
          <p:cNvSpPr>
            <a:spLocks noGrp="1"/>
          </p:cNvSpPr>
          <p:nvPr>
            <p:ph type="title"/>
          </p:nvPr>
        </p:nvSpPr>
        <p:spPr>
          <a:xfrm>
            <a:off x="1534696" y="233680"/>
            <a:ext cx="9520158" cy="1157976"/>
          </a:xfrm>
        </p:spPr>
        <p:txBody>
          <a:bodyPr>
            <a:normAutofit/>
          </a:bodyPr>
          <a:lstStyle/>
          <a:p>
            <a:r>
              <a:rPr lang="el-GR" dirty="0"/>
              <a:t>Τι γίνεται με τα έθνη-κράτη; Διαδικασίες απόσχισης από τα κάτω</a:t>
            </a:r>
            <a:r>
              <a:rPr lang="en-GB" dirty="0"/>
              <a:t> (</a:t>
            </a:r>
            <a:r>
              <a:rPr lang="el-GR" dirty="0"/>
              <a:t>και εκ των έξω)</a:t>
            </a:r>
            <a:endParaRPr lang="en-GB" dirty="0"/>
          </a:p>
        </p:txBody>
      </p:sp>
      <p:pic>
        <p:nvPicPr>
          <p:cNvPr id="5" name="Content Placeholder 4" descr="A yellow flag with a lion on it&#10;&#10;AI-generated content may be incorrect.">
            <a:extLst>
              <a:ext uri="{FF2B5EF4-FFF2-40B4-BE49-F238E27FC236}">
                <a16:creationId xmlns:a16="http://schemas.microsoft.com/office/drawing/2014/main" id="{A1ABDB3F-3CB1-5401-9A6B-8962024D46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391656"/>
            <a:ext cx="5933440" cy="2276104"/>
          </a:xfrm>
        </p:spPr>
      </p:pic>
      <p:pic>
        <p:nvPicPr>
          <p:cNvPr id="7" name="Picture 6" descr="A flag with a logo&#10;&#10;AI-generated content may be incorrect.">
            <a:extLst>
              <a:ext uri="{FF2B5EF4-FFF2-40B4-BE49-F238E27FC236}">
                <a16:creationId xmlns:a16="http://schemas.microsoft.com/office/drawing/2014/main" id="{F8FD8521-1ABF-7842-0A4A-E378425EB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441" y="1340856"/>
            <a:ext cx="5933440" cy="1857375"/>
          </a:xfrm>
          <a:prstGeom prst="rect">
            <a:avLst/>
          </a:prstGeom>
        </p:spPr>
      </p:pic>
      <p:pic>
        <p:nvPicPr>
          <p:cNvPr id="9" name="Picture 8" descr="A flag with a red star and a triangle&#10;&#10;AI-generated content may be incorrect.">
            <a:extLst>
              <a:ext uri="{FF2B5EF4-FFF2-40B4-BE49-F238E27FC236}">
                <a16:creationId xmlns:a16="http://schemas.microsoft.com/office/drawing/2014/main" id="{29C3B6EE-CAB8-B6E1-FBFB-821110A1AC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1210" y="3198231"/>
            <a:ext cx="5355589" cy="3527689"/>
          </a:xfrm>
          <a:prstGeom prst="rect">
            <a:avLst/>
          </a:prstGeom>
        </p:spPr>
      </p:pic>
      <p:pic>
        <p:nvPicPr>
          <p:cNvPr id="11" name="Picture 10" descr="A flag on a pole&#10;&#10;AI-generated content may be incorrect.">
            <a:extLst>
              <a:ext uri="{FF2B5EF4-FFF2-40B4-BE49-F238E27FC236}">
                <a16:creationId xmlns:a16="http://schemas.microsoft.com/office/drawing/2014/main" id="{FF9FB318-5450-5EBB-A272-C047A3AA73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5601" y="3613017"/>
            <a:ext cx="4245610" cy="2825260"/>
          </a:xfrm>
          <a:prstGeom prst="rect">
            <a:avLst/>
          </a:prstGeom>
        </p:spPr>
      </p:pic>
    </p:spTree>
    <p:extLst>
      <p:ext uri="{BB962C8B-B14F-4D97-AF65-F5344CB8AC3E}">
        <p14:creationId xmlns:p14="http://schemas.microsoft.com/office/powerpoint/2010/main" val="422981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l-GR"/>
              <a:t>Μπανάλ εθνικισμός ή το έθνος ως δεδομένο (Μ. </a:t>
            </a:r>
            <a:r>
              <a:rPr lang="en-US"/>
              <a:t>Billig)</a:t>
            </a:r>
            <a:endParaRPr lang="el-GR"/>
          </a:p>
        </p:txBody>
      </p:sp>
      <p:pic>
        <p:nvPicPr>
          <p:cNvPr id="12291" name="Picture 3"/>
          <p:cNvPicPr>
            <a:picLocks noGrp="1" noChangeAspect="1" noChangeArrowheads="1"/>
          </p:cNvPicPr>
          <p:nvPr>
            <p:ph idx="1"/>
          </p:nvPr>
        </p:nvPicPr>
        <p:blipFill>
          <a:blip r:embed="rId2" cstate="print"/>
          <a:srcRect/>
          <a:stretch>
            <a:fillRect/>
          </a:stretch>
        </p:blipFill>
        <p:spPr>
          <a:xfrm>
            <a:off x="0" y="2349500"/>
            <a:ext cx="5591174" cy="4427219"/>
          </a:xfrm>
        </p:spPr>
      </p:pic>
      <p:pic>
        <p:nvPicPr>
          <p:cNvPr id="12292" name="Picture 4"/>
          <p:cNvPicPr>
            <a:picLocks noChangeAspect="1" noChangeArrowheads="1"/>
          </p:cNvPicPr>
          <p:nvPr/>
        </p:nvPicPr>
        <p:blipFill>
          <a:blip r:embed="rId3" cstate="print"/>
          <a:srcRect/>
          <a:stretch>
            <a:fillRect/>
          </a:stretch>
        </p:blipFill>
        <p:spPr bwMode="auto">
          <a:xfrm>
            <a:off x="5591176" y="2349501"/>
            <a:ext cx="2543175" cy="1800225"/>
          </a:xfrm>
          <a:prstGeom prst="rect">
            <a:avLst/>
          </a:prstGeom>
          <a:noFill/>
          <a:ln w="9525">
            <a:noFill/>
            <a:miter lim="800000"/>
            <a:headEnd/>
            <a:tailEnd/>
          </a:ln>
        </p:spPr>
      </p:pic>
      <p:pic>
        <p:nvPicPr>
          <p:cNvPr id="12293" name="Picture 5"/>
          <p:cNvPicPr>
            <a:picLocks noChangeAspect="1" noChangeArrowheads="1"/>
          </p:cNvPicPr>
          <p:nvPr/>
        </p:nvPicPr>
        <p:blipFill>
          <a:blip r:embed="rId4" cstate="print"/>
          <a:srcRect/>
          <a:stretch>
            <a:fillRect/>
          </a:stretch>
        </p:blipFill>
        <p:spPr bwMode="auto">
          <a:xfrm>
            <a:off x="5591175" y="4149726"/>
            <a:ext cx="2592388" cy="2136775"/>
          </a:xfrm>
          <a:prstGeom prst="rect">
            <a:avLst/>
          </a:prstGeom>
          <a:noFill/>
          <a:ln w="9525">
            <a:noFill/>
            <a:miter lim="800000"/>
            <a:headEnd/>
            <a:tailEnd/>
          </a:ln>
        </p:spPr>
      </p:pic>
      <p:pic>
        <p:nvPicPr>
          <p:cNvPr id="12294" name="Picture 6"/>
          <p:cNvPicPr>
            <a:picLocks noChangeAspect="1" noChangeArrowheads="1"/>
          </p:cNvPicPr>
          <p:nvPr/>
        </p:nvPicPr>
        <p:blipFill>
          <a:blip r:embed="rId5" cstate="print"/>
          <a:srcRect/>
          <a:stretch>
            <a:fillRect/>
          </a:stretch>
        </p:blipFill>
        <p:spPr bwMode="auto">
          <a:xfrm>
            <a:off x="8134351" y="2349501"/>
            <a:ext cx="4057649" cy="3827779"/>
          </a:xfrm>
          <a:prstGeom prst="rect">
            <a:avLst/>
          </a:prstGeom>
          <a:noFill/>
          <a:ln w="9525">
            <a:noFill/>
            <a:miter lim="800000"/>
            <a:headEnd/>
            <a:tailEnd/>
          </a:ln>
        </p:spPr>
      </p:pic>
    </p:spTree>
    <p:extLst>
      <p:ext uri="{BB962C8B-B14F-4D97-AF65-F5344CB8AC3E}">
        <p14:creationId xmlns:p14="http://schemas.microsoft.com/office/powerpoint/2010/main" val="165728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4" y="273051"/>
            <a:ext cx="8226425" cy="727075"/>
          </a:xfrm>
        </p:spPr>
        <p:txBody>
          <a:bodyPr/>
          <a:lstStyle/>
          <a:p>
            <a:pPr algn="l" eaLnBrk="1" hangingPunct="1">
              <a:defRPr/>
            </a:pPr>
            <a:r>
              <a:rPr lang="el-GR" dirty="0"/>
              <a:t>25</a:t>
            </a:r>
            <a:r>
              <a:rPr lang="el-GR" baseline="30000" dirty="0"/>
              <a:t>η</a:t>
            </a:r>
            <a:r>
              <a:rPr lang="el-GR" dirty="0"/>
              <a:t> Μαρτίου</a:t>
            </a:r>
            <a:endParaRPr lang="en-GB" dirty="0"/>
          </a:p>
        </p:txBody>
      </p:sp>
      <p:pic>
        <p:nvPicPr>
          <p:cNvPr id="7" name="Content Placeholder 6" descr="images (1).jfif"/>
          <p:cNvPicPr>
            <a:picLocks noGrp="1" noChangeAspect="1"/>
          </p:cNvPicPr>
          <p:nvPr>
            <p:ph idx="1"/>
          </p:nvPr>
        </p:nvPicPr>
        <p:blipFill>
          <a:blip r:embed="rId2" cstate="print"/>
          <a:stretch>
            <a:fillRect/>
          </a:stretch>
        </p:blipFill>
        <p:spPr>
          <a:xfrm>
            <a:off x="0" y="980728"/>
            <a:ext cx="6596064" cy="5877272"/>
          </a:xfrm>
        </p:spPr>
      </p:pic>
      <p:pic>
        <p:nvPicPr>
          <p:cNvPr id="15365" name="Picture 5" descr="download.jpg"/>
          <p:cNvPicPr>
            <a:picLocks noChangeAspect="1"/>
          </p:cNvPicPr>
          <p:nvPr/>
        </p:nvPicPr>
        <p:blipFill>
          <a:blip r:embed="rId3" cstate="print"/>
          <a:srcRect/>
          <a:stretch>
            <a:fillRect/>
          </a:stretch>
        </p:blipFill>
        <p:spPr bwMode="auto">
          <a:xfrm>
            <a:off x="6596064" y="1052736"/>
            <a:ext cx="5595936" cy="5805264"/>
          </a:xfrm>
          <a:prstGeom prst="rect">
            <a:avLst/>
          </a:prstGeom>
          <a:noFill/>
          <a:ln w="9525">
            <a:noFill/>
            <a:miter lim="800000"/>
            <a:headEnd/>
            <a:tailEnd/>
          </a:ln>
        </p:spPr>
      </p:pic>
    </p:spTree>
    <p:extLst>
      <p:ext uri="{BB962C8B-B14F-4D97-AF65-F5344CB8AC3E}">
        <p14:creationId xmlns:p14="http://schemas.microsoft.com/office/powerpoint/2010/main" val="147806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l-GR" dirty="0"/>
              <a:t>Τι είναι το πατρίδας μας; Ιωάννης Πολέμης</a:t>
            </a:r>
          </a:p>
        </p:txBody>
      </p:sp>
      <p:sp>
        <p:nvSpPr>
          <p:cNvPr id="50179" name="Rectangle 3"/>
          <p:cNvSpPr>
            <a:spLocks noGrp="1" noChangeArrowheads="1"/>
          </p:cNvSpPr>
          <p:nvPr>
            <p:ph type="body" idx="1"/>
          </p:nvPr>
        </p:nvSpPr>
        <p:spPr/>
        <p:txBody>
          <a:bodyPr>
            <a:normAutofit fontScale="92500" lnSpcReduction="10000"/>
          </a:bodyPr>
          <a:lstStyle/>
          <a:p>
            <a:pPr eaLnBrk="1" hangingPunct="1">
              <a:lnSpc>
                <a:spcPct val="80000"/>
              </a:lnSpc>
              <a:buFont typeface="Wingdings" pitchFamily="2" charset="2"/>
              <a:buNone/>
              <a:defRPr/>
            </a:pPr>
            <a:r>
              <a:rPr lang="el-GR" sz="1800"/>
              <a:t>     Τι είναι η πατρίδα μας; Μην είν' οι κάμποι;</a:t>
            </a:r>
            <a:br>
              <a:rPr lang="el-GR" sz="1800"/>
            </a:br>
            <a:r>
              <a:rPr lang="el-GR" sz="1800"/>
              <a:t>Μην είναι τ' άσπαρτα ψηλά βουνά;</a:t>
            </a:r>
            <a:br>
              <a:rPr lang="el-GR" sz="1800"/>
            </a:br>
            <a:r>
              <a:rPr lang="el-GR" sz="1800"/>
              <a:t>Μην είναι ο ήλιος της, που χρυσολάμπει;</a:t>
            </a:r>
            <a:br>
              <a:rPr lang="el-GR" sz="1800"/>
            </a:br>
            <a:r>
              <a:rPr lang="el-GR" sz="1800"/>
              <a:t>Μην είναι τ' άστρα της τα φωτεινά;</a:t>
            </a:r>
            <a:br>
              <a:rPr lang="el-GR" sz="1800"/>
            </a:br>
            <a:br>
              <a:rPr lang="el-GR" sz="1800"/>
            </a:br>
            <a:r>
              <a:rPr lang="el-GR" sz="1800"/>
              <a:t>Μην είναι κάθε της ρηχό ακρογιάλι</a:t>
            </a:r>
            <a:br>
              <a:rPr lang="el-GR" sz="1800"/>
            </a:br>
            <a:r>
              <a:rPr lang="el-GR" sz="1800"/>
              <a:t>και κάθε χώρα της με τα χωριά;</a:t>
            </a:r>
            <a:br>
              <a:rPr lang="el-GR" sz="1800"/>
            </a:br>
            <a:r>
              <a:rPr lang="el-GR" sz="1800"/>
              <a:t>κάθε νησάκι της που αχνά προβάλλει,</a:t>
            </a:r>
            <a:br>
              <a:rPr lang="el-GR" sz="1800"/>
            </a:br>
            <a:r>
              <a:rPr lang="el-GR" sz="1800"/>
              <a:t>κάθε της θάλασσα, κάθε στεριά;</a:t>
            </a:r>
            <a:br>
              <a:rPr lang="el-GR" sz="1800"/>
            </a:br>
            <a:br>
              <a:rPr lang="el-GR" sz="1800"/>
            </a:br>
            <a:r>
              <a:rPr lang="el-GR" sz="1800"/>
              <a:t>Μην είναι τάχατε τα ερειπωμένα</a:t>
            </a:r>
            <a:br>
              <a:rPr lang="el-GR" sz="1800"/>
            </a:br>
            <a:r>
              <a:rPr lang="el-GR" sz="1800"/>
              <a:t>αρχαία μνημεία της χρυσή στολή</a:t>
            </a:r>
            <a:br>
              <a:rPr lang="el-GR" sz="1800"/>
            </a:br>
            <a:r>
              <a:rPr lang="el-GR" sz="1800"/>
              <a:t>που η τέχνη εφόρεσε και το καθένα</a:t>
            </a:r>
            <a:br>
              <a:rPr lang="el-GR" sz="1800"/>
            </a:br>
            <a:r>
              <a:rPr lang="el-GR" sz="1800"/>
              <a:t>μια δόξα αθάνατη αντιλαλεί;</a:t>
            </a:r>
            <a:br>
              <a:rPr lang="el-GR" sz="1800"/>
            </a:br>
            <a:br>
              <a:rPr lang="el-GR" sz="1800"/>
            </a:br>
            <a:r>
              <a:rPr lang="el-GR" sz="1800"/>
              <a:t>Όλα πατρίδα μας! Κι αυτά κι εκείνα,</a:t>
            </a:r>
            <a:br>
              <a:rPr lang="el-GR" sz="1800"/>
            </a:br>
            <a:r>
              <a:rPr lang="el-GR" sz="1800"/>
              <a:t>και κάτι που 'χουμε μες την καρδιά</a:t>
            </a:r>
            <a:br>
              <a:rPr lang="el-GR" sz="1800"/>
            </a:br>
            <a:r>
              <a:rPr lang="el-GR" sz="1800"/>
              <a:t>και λάμπει αθώρητο σαν ήλιου αχτίνα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81200" y="260350"/>
            <a:ext cx="8229600" cy="431800"/>
          </a:xfrm>
        </p:spPr>
        <p:txBody>
          <a:bodyPr>
            <a:normAutofit fontScale="90000"/>
          </a:bodyPr>
          <a:lstStyle/>
          <a:p>
            <a:pPr eaLnBrk="1" hangingPunct="1">
              <a:defRPr/>
            </a:pPr>
            <a:r>
              <a:rPr lang="el-GR"/>
              <a:t>Τι είναι το έθνος; </a:t>
            </a:r>
          </a:p>
        </p:txBody>
      </p:sp>
      <p:sp>
        <p:nvSpPr>
          <p:cNvPr id="43011" name="Rectangle 3"/>
          <p:cNvSpPr>
            <a:spLocks noGrp="1" noChangeArrowheads="1"/>
          </p:cNvSpPr>
          <p:nvPr>
            <p:ph type="body" idx="1"/>
          </p:nvPr>
        </p:nvSpPr>
        <p:spPr>
          <a:xfrm>
            <a:off x="1981200" y="836613"/>
            <a:ext cx="8229600" cy="5905500"/>
          </a:xfrm>
        </p:spPr>
        <p:txBody>
          <a:bodyPr>
            <a:normAutofit fontScale="92500" lnSpcReduction="10000"/>
          </a:bodyPr>
          <a:lstStyle/>
          <a:p>
            <a:pPr eaLnBrk="1" hangingPunct="1">
              <a:lnSpc>
                <a:spcPct val="90000"/>
              </a:lnSpc>
              <a:defRPr/>
            </a:pPr>
            <a:r>
              <a:rPr lang="el-GR" dirty="0"/>
              <a:t>Η λέξη έθνος προέρχεται από την λέξη εθνικός, όπως και η εθνότητα/ εθνικότητα, όλοι προερχόμαστε από κάπου, όλοι είμαστε μέλη μιας ομάδας. Ποια η διαφορά της εθνότητας από την εθνικότητα; Βλέπε </a:t>
            </a:r>
            <a:r>
              <a:rPr lang="el-GR" dirty="0" err="1"/>
              <a:t>Καταλανός</a:t>
            </a:r>
            <a:r>
              <a:rPr lang="el-GR" dirty="0"/>
              <a:t> και Ισπανός. </a:t>
            </a:r>
          </a:p>
          <a:p>
            <a:pPr eaLnBrk="1" hangingPunct="1">
              <a:lnSpc>
                <a:spcPct val="90000"/>
              </a:lnSpc>
              <a:defRPr/>
            </a:pPr>
            <a:r>
              <a:rPr lang="el-GR" dirty="0"/>
              <a:t>Στα λατινικά, η λέξη </a:t>
            </a:r>
            <a:r>
              <a:rPr lang="en-US" dirty="0"/>
              <a:t>nation </a:t>
            </a:r>
            <a:r>
              <a:rPr lang="el-GR" dirty="0"/>
              <a:t>προέρχεται από το ρήμα </a:t>
            </a:r>
            <a:r>
              <a:rPr lang="en-US" dirty="0" err="1"/>
              <a:t>nasci</a:t>
            </a:r>
            <a:r>
              <a:rPr lang="en-US" dirty="0"/>
              <a:t>, </a:t>
            </a:r>
            <a:r>
              <a:rPr lang="el-GR" dirty="0"/>
              <a:t>γεννιέμαι, γεννιέμαι σε κάτι.</a:t>
            </a:r>
          </a:p>
          <a:p>
            <a:pPr eaLnBrk="1" hangingPunct="1">
              <a:lnSpc>
                <a:spcPct val="90000"/>
              </a:lnSpc>
              <a:defRPr/>
            </a:pPr>
            <a:r>
              <a:rPr lang="el-GR" dirty="0"/>
              <a:t>Ένας χαλαρός ορισμός: Έθνος μια ομάδα ανθρώπων με κοινά πολιτιστικά/ πολιτισμικά χαρακτηριστικά και κοινές ιστορικές αναφορές . Γλώσσα, θρησκεία, ιστορία κτλ. Παρόλα αυτά, όλα τα έθνη έχουν μέσα τους μια πολιτισμική και </a:t>
            </a:r>
            <a:r>
              <a:rPr lang="el-GR" dirty="0" err="1"/>
              <a:t>εθνοτική</a:t>
            </a:r>
            <a:r>
              <a:rPr lang="el-GR" dirty="0"/>
              <a:t> </a:t>
            </a:r>
            <a:r>
              <a:rPr lang="el-GR" dirty="0" err="1"/>
              <a:t>ποικιλοφορφία</a:t>
            </a:r>
            <a:r>
              <a:rPr lang="el-GR" dirty="0"/>
              <a:t>. </a:t>
            </a:r>
          </a:p>
          <a:p>
            <a:pPr eaLnBrk="1" hangingPunct="1">
              <a:lnSpc>
                <a:spcPct val="90000"/>
              </a:lnSpc>
              <a:defRPr/>
            </a:pPr>
            <a:r>
              <a:rPr lang="el-GR" dirty="0"/>
              <a:t>Τα έθνη προσδιορίζονται υποκειμενικά από τα μέλη τους. Ψυχολογία και πολιτική. Ποιος θεωρεί ότι ανήκει στην ομάδα; Τα μέλη του έθνους θεωρούν ότι ανήκουν στο έθνος ως μια διακριτή πολιτική κοινότητα. Κοινές πολιτικές επιδιώξεις. Σε αντίθεση με την εθνότητα, που έχει κοινά πολιτισμικά χαρακτηριστικά, αλλά όχι πολιτικά. Έθνος-Κράτος.</a:t>
            </a:r>
          </a:p>
          <a:p>
            <a:pPr eaLnBrk="1" hangingPunct="1">
              <a:lnSpc>
                <a:spcPct val="90000"/>
              </a:lnSpc>
              <a:defRPr/>
            </a:pPr>
            <a:r>
              <a:rPr lang="el-GR" dirty="0"/>
              <a:t>Η δημιουργία του έθνους/κράτους τον 18</a:t>
            </a:r>
            <a:r>
              <a:rPr lang="el-GR" baseline="30000" dirty="0"/>
              <a:t>ο</a:t>
            </a:r>
            <a:r>
              <a:rPr lang="el-GR" dirty="0"/>
              <a:t> αιώνα. Η Αμερικάνικη Διακήρυξη (1776) «Εμείς ο λαός». Η δημιουργία της εθνικής ταυτότητας. Η σημασία της γλώσσας. Η σημασία του εδάφους, η πατρίδα. Από το σώμα του μονάρχη στο εδαφικό σώμα του έθνους.</a:t>
            </a:r>
          </a:p>
          <a:p>
            <a:pPr eaLnBrk="1" hangingPunct="1">
              <a:lnSpc>
                <a:spcPct val="90000"/>
              </a:lnSpc>
              <a:defRPr/>
            </a:pPr>
            <a:r>
              <a:rPr lang="el-GR" dirty="0"/>
              <a:t>1789 και η Γαλλική Επανάσταση ως η ‘μητέρα’ του εθνικισμού, η λαϊκή κυριαρχία και το γαλλικό έθνος. </a:t>
            </a:r>
          </a:p>
          <a:p>
            <a:pPr marL="0" indent="0" eaLnBrk="1" hangingPunct="1">
              <a:lnSpc>
                <a:spcPct val="90000"/>
              </a:lnSpc>
              <a:buNone/>
              <a:defRPr/>
            </a:pPr>
            <a:endParaRPr lang="el-G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979614" y="273051"/>
            <a:ext cx="8226425" cy="631825"/>
          </a:xfrm>
        </p:spPr>
        <p:txBody>
          <a:bodyPr>
            <a:normAutofit fontScale="90000"/>
          </a:bodyPr>
          <a:lstStyle/>
          <a:p>
            <a:pPr eaLnBrk="1" hangingPunct="1">
              <a:defRPr/>
            </a:pPr>
            <a:r>
              <a:rPr lang="el-GR" sz="2000"/>
              <a:t>Αμερικάνικη Διακήρυξη της ανεξαρτησίας</a:t>
            </a:r>
            <a:r>
              <a:rPr lang="el-GR" sz="4000"/>
              <a:t> </a:t>
            </a:r>
          </a:p>
        </p:txBody>
      </p:sp>
      <p:pic>
        <p:nvPicPr>
          <p:cNvPr id="17411" name="Picture 6" descr="Αρχείο:Us declaration independence.jpg"/>
          <p:cNvPicPr>
            <a:picLocks noGrp="1" noChangeAspect="1" noChangeArrowheads="1"/>
          </p:cNvPicPr>
          <p:nvPr>
            <p:ph idx="1"/>
          </p:nvPr>
        </p:nvPicPr>
        <p:blipFill>
          <a:blip r:embed="rId2" cstate="print"/>
          <a:srcRect/>
          <a:stretch>
            <a:fillRect/>
          </a:stretch>
        </p:blipFill>
        <p:spPr>
          <a:xfrm>
            <a:off x="1524000" y="908051"/>
            <a:ext cx="6769100" cy="5732463"/>
          </a:xfrm>
          <a:noFill/>
        </p:spPr>
      </p:pic>
      <p:sp>
        <p:nvSpPr>
          <p:cNvPr id="17412" name="AutoShape 8" descr="2Q=="/>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en-GB"/>
          </a:p>
        </p:txBody>
      </p:sp>
      <p:pic>
        <p:nvPicPr>
          <p:cNvPr id="17413" name="Picture 10" descr="Presidential_Dollars_Jefferson_Coin"/>
          <p:cNvPicPr>
            <a:picLocks noChangeAspect="1" noChangeArrowheads="1"/>
          </p:cNvPicPr>
          <p:nvPr/>
        </p:nvPicPr>
        <p:blipFill>
          <a:blip r:embed="rId3" cstate="print"/>
          <a:srcRect/>
          <a:stretch>
            <a:fillRect/>
          </a:stretch>
        </p:blipFill>
        <p:spPr bwMode="auto">
          <a:xfrm>
            <a:off x="7567614" y="908050"/>
            <a:ext cx="3100387" cy="5761038"/>
          </a:xfrm>
          <a:prstGeom prst="rect">
            <a:avLst/>
          </a:prstGeom>
          <a:noFill/>
          <a:ln w="9525">
            <a:noFill/>
            <a:miter lim="800000"/>
            <a:headEnd/>
            <a:tailEnd/>
          </a:ln>
        </p:spPr>
      </p:pic>
    </p:spTree>
    <p:extLst>
      <p:ext uri="{BB962C8B-B14F-4D97-AF65-F5344CB8AC3E}">
        <p14:creationId xmlns:p14="http://schemas.microsoft.com/office/powerpoint/2010/main" val="15854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2F04-750E-83FD-5406-7FF0251C45A8}"/>
              </a:ext>
            </a:extLst>
          </p:cNvPr>
          <p:cNvSpPr>
            <a:spLocks noGrp="1"/>
          </p:cNvSpPr>
          <p:nvPr>
            <p:ph type="title"/>
          </p:nvPr>
        </p:nvSpPr>
        <p:spPr>
          <a:xfrm>
            <a:off x="1534696" y="101601"/>
            <a:ext cx="9520158" cy="883919"/>
          </a:xfrm>
        </p:spPr>
        <p:txBody>
          <a:bodyPr>
            <a:normAutofit fontScale="90000"/>
          </a:bodyPr>
          <a:lstStyle/>
          <a:p>
            <a:r>
              <a:rPr lang="el-GR" dirty="0"/>
              <a:t>Είδη εθνικισμού-Πολιτισμικά έθνη και </a:t>
            </a:r>
            <a:r>
              <a:rPr lang="el-GR" dirty="0" err="1"/>
              <a:t>εθνοτικός</a:t>
            </a:r>
            <a:r>
              <a:rPr lang="el-GR" dirty="0"/>
              <a:t>/ πολιτισμικός εθνικισμός</a:t>
            </a:r>
            <a:endParaRPr lang="en-GB" dirty="0"/>
          </a:p>
        </p:txBody>
      </p:sp>
      <p:sp>
        <p:nvSpPr>
          <p:cNvPr id="3" name="Content Placeholder 2">
            <a:extLst>
              <a:ext uri="{FF2B5EF4-FFF2-40B4-BE49-F238E27FC236}">
                <a16:creationId xmlns:a16="http://schemas.microsoft.com/office/drawing/2014/main" id="{AC15ADD7-B1B2-58D3-4311-5D34DF60DCF9}"/>
              </a:ext>
            </a:extLst>
          </p:cNvPr>
          <p:cNvSpPr>
            <a:spLocks noGrp="1"/>
          </p:cNvSpPr>
          <p:nvPr>
            <p:ph idx="1"/>
          </p:nvPr>
        </p:nvSpPr>
        <p:spPr>
          <a:xfrm>
            <a:off x="1534696" y="1107440"/>
            <a:ext cx="10454104" cy="5506720"/>
          </a:xfrm>
        </p:spPr>
        <p:txBody>
          <a:bodyPr/>
          <a:lstStyle/>
          <a:p>
            <a:r>
              <a:rPr lang="en-GB" b="1" dirty="0"/>
              <a:t>Johan </a:t>
            </a:r>
            <a:r>
              <a:rPr lang="en-GB" b="1" dirty="0" err="1"/>
              <a:t>Gottfroed</a:t>
            </a:r>
            <a:r>
              <a:rPr lang="en-GB" b="1" dirty="0"/>
              <a:t> Herder (1744-1803): </a:t>
            </a:r>
            <a:r>
              <a:rPr lang="en-GB" dirty="0"/>
              <a:t>H </a:t>
            </a:r>
            <a:r>
              <a:rPr lang="el-GR" dirty="0"/>
              <a:t>παράδοση του </a:t>
            </a:r>
            <a:r>
              <a:rPr lang="el-GR" dirty="0" err="1"/>
              <a:t>εθνοτικού</a:t>
            </a:r>
            <a:r>
              <a:rPr lang="el-GR" dirty="0"/>
              <a:t> εθνικισμού έρχεται από τη Γερμανία (σχετίζεται αλλά δε συνάδει απόλυτα με τη θεωρία του οργανικού κράτους). Η ανάπτυξη του Ρομαντικού κινήματος στη Γερμανία. Ο έμφυτος χαρακτήρας καθορίζεται από το περιβάλλον της, και τα πράγματα που διαμορφώνουν τον τρόπο ζωής. Προδιαθέσεις ενός λαού και η σημασία της γλώσσας, η οποία ήταν η ενσάρκωση των παραδόσεων και της ιστορικής μνήμης ενός λαού. Κάθε έθνος έχει ένα </a:t>
            </a:r>
            <a:r>
              <a:rPr lang="en-GB" dirty="0" err="1"/>
              <a:t>Volkgeist</a:t>
            </a:r>
            <a:r>
              <a:rPr lang="en-GB" dirty="0"/>
              <a:t> </a:t>
            </a:r>
            <a:r>
              <a:rPr lang="el-GR" dirty="0"/>
              <a:t>που αποκαλύπτεται στα τραγούδια, τους μύθους και τους θρύλους. Τα έθνη είναι ξεχωριστές πολιτισμικές οντότητες που πηγαίνουν πίσω στο χρόνο (αρχέγονη στάση). </a:t>
            </a:r>
          </a:p>
          <a:p>
            <a:r>
              <a:rPr lang="el-GR" dirty="0"/>
              <a:t>Τα πολιτισμικά έθνη αντιλαμβάνονται τον εαυτό τους ως μεγάλες συγγενικές ομάδες που χαρακτηρίζονται από κοινή καταγωγή. Ποιες οι επιπτώσεις αυτής της προσέγγισης σε σχέση με την απόκτηση της υπηκοότητας; </a:t>
            </a:r>
            <a:endParaRPr lang="en-GB" dirty="0"/>
          </a:p>
        </p:txBody>
      </p:sp>
    </p:spTree>
    <p:extLst>
      <p:ext uri="{BB962C8B-B14F-4D97-AF65-F5344CB8AC3E}">
        <p14:creationId xmlns:p14="http://schemas.microsoft.com/office/powerpoint/2010/main" val="2651858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0230-46CD-AD8F-8436-9B951AE815D0}"/>
              </a:ext>
            </a:extLst>
          </p:cNvPr>
          <p:cNvSpPr>
            <a:spLocks noGrp="1"/>
          </p:cNvSpPr>
          <p:nvPr>
            <p:ph type="title"/>
          </p:nvPr>
        </p:nvSpPr>
        <p:spPr>
          <a:xfrm>
            <a:off x="1534696" y="111761"/>
            <a:ext cx="9520158" cy="650239"/>
          </a:xfrm>
        </p:spPr>
        <p:txBody>
          <a:bodyPr/>
          <a:lstStyle/>
          <a:p>
            <a:r>
              <a:rPr lang="el-GR" dirty="0"/>
              <a:t>Πολιτικά έθνη</a:t>
            </a:r>
            <a:endParaRPr lang="en-GB" dirty="0"/>
          </a:p>
        </p:txBody>
      </p:sp>
      <p:sp>
        <p:nvSpPr>
          <p:cNvPr id="3" name="Content Placeholder 2">
            <a:extLst>
              <a:ext uri="{FF2B5EF4-FFF2-40B4-BE49-F238E27FC236}">
                <a16:creationId xmlns:a16="http://schemas.microsoft.com/office/drawing/2014/main" id="{F007A3F1-ACE7-606A-E54A-7DB952AB532A}"/>
              </a:ext>
            </a:extLst>
          </p:cNvPr>
          <p:cNvSpPr>
            <a:spLocks noGrp="1"/>
          </p:cNvSpPr>
          <p:nvPr>
            <p:ph idx="1"/>
          </p:nvPr>
        </p:nvSpPr>
        <p:spPr>
          <a:xfrm>
            <a:off x="1534696" y="1066800"/>
            <a:ext cx="10413464" cy="4947920"/>
          </a:xfrm>
        </p:spPr>
        <p:txBody>
          <a:bodyPr>
            <a:normAutofit fontScale="92500" lnSpcReduction="10000"/>
          </a:bodyPr>
          <a:lstStyle/>
          <a:p>
            <a:r>
              <a:rPr lang="el-GR" dirty="0"/>
              <a:t>Τα έθνη αποτελούν στην ουσία πολιτικές οντότητες, έμφαση σε πολιτικά στοιχεία παρά πολιτισμική ταυτότητα. Το Γαλλικό Μοντέλο βασισμένο στη Γαλλική επανάσταση.</a:t>
            </a:r>
          </a:p>
          <a:p>
            <a:r>
              <a:rPr lang="el-GR" dirty="0"/>
              <a:t>Το έθνος είναι μια ομάδα ανθρώπων που συνδέονται μεταξύ τους έχοντας κυρίως την κοινή ιδιότητα του πολίτη παρά πολιτισμική ταύτιση. Από το πολιτικό χτίζεται στη συνέχεια το πολιτισμικό και προβάλλει η έννοια της αφομοίωσης. </a:t>
            </a:r>
          </a:p>
          <a:p>
            <a:r>
              <a:rPr lang="el-GR" dirty="0"/>
              <a:t>Ο </a:t>
            </a:r>
            <a:r>
              <a:rPr lang="el-GR" dirty="0" err="1"/>
              <a:t>Ρουσό</a:t>
            </a:r>
            <a:r>
              <a:rPr lang="el-GR" dirty="0"/>
              <a:t> άσκησε δριμεία κριτική στη μοναρχία και τα προνόμια της αριστοκρατίας. Κατά τη Γαλλική Επανάσταση, η αρχή της ριζοσπαστικής δημοκρατίας εκφράστηκε στο ότι ο γαλλικός λαός ήταν πολίτες με αναφαίρετα δικαιώματα και ελευθερίες και όχι υπήκοοι του μονάρχη. </a:t>
            </a:r>
          </a:p>
          <a:p>
            <a:r>
              <a:rPr lang="el-GR" dirty="0"/>
              <a:t>Λαϊκή κυριαρχία και οι αρχές της ελευθερίας, ισότητας και αδελφοσύνης. </a:t>
            </a:r>
          </a:p>
          <a:p>
            <a:r>
              <a:rPr lang="el-GR" dirty="0"/>
              <a:t>Κοινό σημείο των πολιτικών εθνών (αλλά των πολύ-εθνικών πολιτικών εθνών όπως η Βρετανία και οι ΗΠΑ) είναι ότι θεμελιωθήκαν σε μια εθελοντική αποδοχή μιας κοινής δέσμης αρχών ή στόχων και όχι σε μια υφιστάμενη πολιτισμική ταυτότητα. </a:t>
            </a:r>
            <a:endParaRPr lang="en-GB" dirty="0"/>
          </a:p>
        </p:txBody>
      </p:sp>
    </p:spTree>
    <p:extLst>
      <p:ext uri="{BB962C8B-B14F-4D97-AF65-F5344CB8AC3E}">
        <p14:creationId xmlns:p14="http://schemas.microsoft.com/office/powerpoint/2010/main" val="269976680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234</TotalTime>
  <Words>1814</Words>
  <Application>Microsoft Office PowerPoint</Application>
  <PresentationFormat>Widescreen</PresentationFormat>
  <Paragraphs>92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Palatino Linotype</vt:lpstr>
      <vt:lpstr>Wingdings</vt:lpstr>
      <vt:lpstr>Gallery</vt:lpstr>
      <vt:lpstr>Έθνη και εθνικισμός</vt:lpstr>
      <vt:lpstr>ΕΙΣΑΓΩΓΗ</vt:lpstr>
      <vt:lpstr>Μπανάλ εθνικισμός ή το έθνος ως δεδομένο (Μ. Billig)</vt:lpstr>
      <vt:lpstr>25η Μαρτίου</vt:lpstr>
      <vt:lpstr>Τι είναι το πατρίδας μας; Ιωάννης Πολέμης</vt:lpstr>
      <vt:lpstr>Τι είναι το έθνος; </vt:lpstr>
      <vt:lpstr>Αμερικάνικη Διακήρυξη της ανεξαρτησίας </vt:lpstr>
      <vt:lpstr>Είδη εθνικισμού-Πολιτισμικά έθνη και εθνοτικός/ πολιτισμικός εθνικισμός</vt:lpstr>
      <vt:lpstr>Πολιτικά έθνη</vt:lpstr>
      <vt:lpstr>PowerPoint Presentation</vt:lpstr>
      <vt:lpstr>Έθνος ως λαός</vt:lpstr>
      <vt:lpstr>Προσεγγίσεις ως προς το έθνος</vt:lpstr>
      <vt:lpstr>Χώρα προέλευσης (2010), Αρχέγονη προσέγγιση; </vt:lpstr>
      <vt:lpstr>Ομοιογενή έθνη ή το έθνος ως κράτος. Πολιτισμικά έθνη; </vt:lpstr>
      <vt:lpstr>Πολυεθνικά κράτη: Πολιτικά έθνη; </vt:lpstr>
      <vt:lpstr>Ανεδαφικά έθνη </vt:lpstr>
      <vt:lpstr>Ανεδαφικά έθνη </vt:lpstr>
      <vt:lpstr>Είδη εθνικισμού</vt:lpstr>
      <vt:lpstr>PowerPoint Presentation</vt:lpstr>
      <vt:lpstr>Φιλελεύθερος και ριζοσπαστικός εθνικισμός</vt:lpstr>
      <vt:lpstr>PowerPoint Presentation</vt:lpstr>
      <vt:lpstr>Συντηρητικός ή αντιδραστικός εθνικισμός</vt:lpstr>
      <vt:lpstr>Επεκτατικός εθνικισμός</vt:lpstr>
      <vt:lpstr>Αντί-αποικιακός και μετά-αποικιοκρατικός εθνικισμός</vt:lpstr>
      <vt:lpstr>Τι γίνεται με τα έθνη-κράτη; Διαδικασίες απόσχισης από τα κάτω (και εκ των έξω)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George Mavrommatis</dc:creator>
  <cp:lastModifiedBy>George Mavrommatis</cp:lastModifiedBy>
  <cp:revision>34</cp:revision>
  <dcterms:created xsi:type="dcterms:W3CDTF">2026-03-28T13:22:39Z</dcterms:created>
  <dcterms:modified xsi:type="dcterms:W3CDTF">2026-04-29T11:18:48Z</dcterms:modified>
</cp:coreProperties>
</file>