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29"/>
  </p:notesMasterIdLst>
  <p:sldIdLst>
    <p:sldId id="504" r:id="rId2"/>
    <p:sldId id="395" r:id="rId3"/>
    <p:sldId id="297" r:id="rId4"/>
    <p:sldId id="506" r:id="rId5"/>
    <p:sldId id="507" r:id="rId6"/>
    <p:sldId id="337" r:id="rId7"/>
    <p:sldId id="338" r:id="rId8"/>
    <p:sldId id="339" r:id="rId9"/>
    <p:sldId id="340" r:id="rId10"/>
    <p:sldId id="360" r:id="rId11"/>
    <p:sldId id="359" r:id="rId12"/>
    <p:sldId id="493" r:id="rId13"/>
    <p:sldId id="494" r:id="rId14"/>
    <p:sldId id="495" r:id="rId15"/>
    <p:sldId id="496" r:id="rId16"/>
    <p:sldId id="508" r:id="rId17"/>
    <p:sldId id="498" r:id="rId18"/>
    <p:sldId id="341" r:id="rId19"/>
    <p:sldId id="342" r:id="rId20"/>
    <p:sldId id="343" r:id="rId21"/>
    <p:sldId id="509" r:id="rId22"/>
    <p:sldId id="499" r:id="rId23"/>
    <p:sldId id="500" r:id="rId24"/>
    <p:sldId id="501" r:id="rId25"/>
    <p:sldId id="502" r:id="rId26"/>
    <p:sldId id="503" r:id="rId27"/>
    <p:sldId id="505"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18" autoAdjust="0"/>
    <p:restoredTop sz="94660"/>
  </p:normalViewPr>
  <p:slideViewPr>
    <p:cSldViewPr snapToGrid="0">
      <p:cViewPr varScale="1">
        <p:scale>
          <a:sx n="92" d="100"/>
          <a:sy n="92" d="100"/>
        </p:scale>
        <p:origin x="480" y="82"/>
      </p:cViewPr>
      <p:guideLst>
        <p:guide orient="horz" pos="2160"/>
        <p:guide pos="2880"/>
      </p:guideLst>
    </p:cSldViewPr>
  </p:slideViewPr>
  <p:notesTextViewPr>
    <p:cViewPr>
      <p:scale>
        <a:sx n="1" d="1"/>
        <a:sy n="1" d="1"/>
      </p:scale>
      <p:origin x="0" y="0"/>
    </p:cViewPr>
  </p:notesTextViewPr>
  <p:sorterViewPr>
    <p:cViewPr varScale="1">
      <p:scale>
        <a:sx n="1" d="1"/>
        <a:sy n="1" d="1"/>
      </p:scale>
      <p:origin x="0" y="-409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D3BC7A-F3F3-4A1E-8816-B632C8531C6B}" type="datetimeFigureOut">
              <a:rPr lang="el-GR" smtClean="0"/>
              <a:pPr/>
              <a:t>28/2/2026</a:t>
            </a:fld>
            <a:endParaRPr lang="el-G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F62459-25ED-422A-8998-129696E5951A}" type="slidenum">
              <a:rPr lang="el-GR" smtClean="0"/>
              <a:pPr/>
              <a:t>‹#›</a:t>
            </a:fld>
            <a:endParaRPr lang="el-GR"/>
          </a:p>
        </p:txBody>
      </p:sp>
    </p:spTree>
    <p:extLst>
      <p:ext uri="{BB962C8B-B14F-4D97-AF65-F5344CB8AC3E}">
        <p14:creationId xmlns:p14="http://schemas.microsoft.com/office/powerpoint/2010/main" val="899909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3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en-US" altLang="en-US"/>
          </a:p>
        </p:txBody>
      </p:sp>
      <p:sp>
        <p:nvSpPr>
          <p:cNvPr id="353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89C34B2C-EB88-4551-AFB7-D6A21F240C87}" type="slidenum">
              <a:rPr lang="en-US" altLang="en-US" smtClean="0">
                <a:latin typeface="Calibri" pitchFamily="34" charset="0"/>
              </a:rPr>
              <a:pPr/>
              <a:t>2</a:t>
            </a:fld>
            <a:endParaRPr lang="en-US" altLang="en-US">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 Θέση εικόνας διαφάνειας"/>
          <p:cNvSpPr>
            <a:spLocks noGrp="1" noRot="1" noChangeAspect="1" noTextEdit="1"/>
          </p:cNvSpPr>
          <p:nvPr>
            <p:ph type="sldImg"/>
          </p:nvPr>
        </p:nvSpPr>
        <p:spPr>
          <a:xfrm>
            <a:off x="1371600" y="1143000"/>
            <a:ext cx="4114800" cy="3086100"/>
          </a:xfrm>
          <a:ln/>
        </p:spPr>
      </p:sp>
      <p:sp>
        <p:nvSpPr>
          <p:cNvPr id="68611"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t>Οι επιχειρήσεις αξιολογούν τις ενδιάμεσες επιχειρήσεις για να τις εντάξουν στα κανάλια διανομής τους με βάση κάποια χαρακτηριστικά, όπως :</a:t>
            </a:r>
          </a:p>
          <a:p>
            <a:r>
              <a:rPr lang="el-GR" altLang="el-GR"/>
              <a:t>•  φήμη,</a:t>
            </a:r>
          </a:p>
          <a:p>
            <a:r>
              <a:rPr lang="el-GR" altLang="el-GR"/>
              <a:t>•  γεωγραφική εγγύτητα στη στοχούμενη αγορά,</a:t>
            </a:r>
          </a:p>
          <a:p>
            <a:r>
              <a:rPr lang="el-GR" altLang="el-GR"/>
              <a:t>•  ικανότητα να διαφημίζει και να προβάλλει προϊόντα,</a:t>
            </a:r>
          </a:p>
          <a:p>
            <a:r>
              <a:rPr lang="el-GR" altLang="el-GR"/>
              <a:t>•  χρηματοοικονομικοί πόροι,</a:t>
            </a:r>
          </a:p>
          <a:p>
            <a:r>
              <a:rPr lang="el-GR" altLang="el-GR"/>
              <a:t>•  εμπειρία</a:t>
            </a:r>
          </a:p>
          <a:p>
            <a:r>
              <a:rPr lang="el-GR" altLang="el-GR"/>
              <a:t>•  πνεύμα συνεργασίας,</a:t>
            </a:r>
          </a:p>
          <a:p>
            <a:r>
              <a:rPr lang="el-GR" altLang="el-GR"/>
              <a:t>•  άλλους ανταγωνιστές που εξυπηρετεί,</a:t>
            </a:r>
          </a:p>
          <a:p>
            <a:r>
              <a:rPr lang="el-GR" altLang="el-GR"/>
              <a:t>•  δυνητικές παρεχόμενες υπηρεσίες</a:t>
            </a:r>
          </a:p>
          <a:p>
            <a:endParaRPr lang="el-GR" altLang="el-GR"/>
          </a:p>
        </p:txBody>
      </p:sp>
      <p:sp>
        <p:nvSpPr>
          <p:cNvPr id="66564" name="3 - Θέση αριθμού διαφάνειας"/>
          <p:cNvSpPr>
            <a:spLocks noGrp="1"/>
          </p:cNvSpPr>
          <p:nvPr>
            <p:ph type="sldNum" sz="quarter"/>
          </p:nvPr>
        </p:nvSpPr>
        <p:spPr/>
        <p:txBody>
          <a:bodyPr/>
          <a:lstStyle/>
          <a:p>
            <a:pPr>
              <a:buFont typeface="Arial" charset="0"/>
              <a:buNone/>
              <a:defRPr/>
            </a:pPr>
            <a:fld id="{A0A2E055-2D15-4DC9-A8C3-FE667C320E06}" type="slidenum">
              <a:rPr lang="el-GR" smtClean="0">
                <a:latin typeface="Arial" charset="0"/>
                <a:cs typeface="Arial" charset="0"/>
              </a:rPr>
              <a:pPr>
                <a:buFont typeface="Arial" charset="0"/>
                <a:buNone/>
                <a:defRPr/>
              </a:pPr>
              <a:t>13</a:t>
            </a:fld>
            <a:endParaRPr lang="el-GR">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 Θέση εικόνας διαφάνειας"/>
          <p:cNvSpPr>
            <a:spLocks noGrp="1" noRot="1" noChangeAspect="1" noTextEdit="1"/>
          </p:cNvSpPr>
          <p:nvPr>
            <p:ph type="sldImg"/>
          </p:nvPr>
        </p:nvSpPr>
        <p:spPr>
          <a:xfrm>
            <a:off x="1371600" y="1143000"/>
            <a:ext cx="4114800" cy="3086100"/>
          </a:xfrm>
          <a:ln/>
        </p:spPr>
      </p:sp>
      <p:sp>
        <p:nvSpPr>
          <p:cNvPr id="69635"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p>
        </p:txBody>
      </p:sp>
      <p:sp>
        <p:nvSpPr>
          <p:cNvPr id="67588" name="3 - Θέση αριθμού διαφάνειας"/>
          <p:cNvSpPr>
            <a:spLocks noGrp="1"/>
          </p:cNvSpPr>
          <p:nvPr>
            <p:ph type="sldNum" sz="quarter"/>
          </p:nvPr>
        </p:nvSpPr>
        <p:spPr/>
        <p:txBody>
          <a:bodyPr/>
          <a:lstStyle/>
          <a:p>
            <a:pPr>
              <a:buFont typeface="Arial" charset="0"/>
              <a:buNone/>
              <a:defRPr/>
            </a:pPr>
            <a:fld id="{7A5B532C-E5BC-471B-ADBA-CCC2BD2303B6}" type="slidenum">
              <a:rPr lang="el-GR" smtClean="0">
                <a:latin typeface="Arial" charset="0"/>
                <a:cs typeface="Arial" charset="0"/>
              </a:rPr>
              <a:pPr>
                <a:buFont typeface="Arial" charset="0"/>
                <a:buNone/>
                <a:defRPr/>
              </a:pPr>
              <a:t>14</a:t>
            </a:fld>
            <a:endParaRPr lang="el-GR">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 Θέση εικόνας διαφάνειας"/>
          <p:cNvSpPr>
            <a:spLocks noGrp="1" noRot="1" noChangeAspect="1" noTextEdit="1"/>
          </p:cNvSpPr>
          <p:nvPr>
            <p:ph type="sldImg"/>
          </p:nvPr>
        </p:nvSpPr>
        <p:spPr>
          <a:xfrm>
            <a:off x="1371600" y="1143000"/>
            <a:ext cx="4114800" cy="3086100"/>
          </a:xfrm>
          <a:ln/>
        </p:spPr>
      </p:sp>
      <p:sp>
        <p:nvSpPr>
          <p:cNvPr id="70659"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l-GR" altLang="el-GR" sz="800"/>
              <a:t>Το βασικό αποτέλεσμα της αποκλειστικής διανομής είναι η ενδυνάμωση της σχέσης πωλητή-μεταπωλητή και, κατά συνέπεια, η αύξηση της προσήλωσης στη μάρκα του προϊόντος. </a:t>
            </a:r>
          </a:p>
          <a:p>
            <a:pPr algn="just" eaLnBrk="1" hangingPunct="1"/>
            <a:r>
              <a:rPr lang="el-GR" altLang="el-GR" sz="800"/>
              <a:t>Η αποκλειστική διανομή σε πολλές περιπτώσεις δίδεται στον ενδιάμεσο ως ένα ισχυρό κίνητρο, που θα τον κάνει να ενδιαφερθεί για το προϊόν ιδιαίτερα. Για τον ενδιάμεσο κάτι τέτοιο συνεπάγεται μεγαλύτερα περιθώρια κέρδους. Παράλληλα, είναι συνηθισμένο να ζητείται από τον ενδιάμεσο, στο πλαίσιο της συμφωνίας συνεργασίας, να μην διανέμει ανταγωνιστικές γραμμές προϊόντων. </a:t>
            </a:r>
            <a:endParaRPr lang="en-US" altLang="el-GR" sz="800"/>
          </a:p>
          <a:p>
            <a:pPr eaLnBrk="1" hangingPunct="1"/>
            <a:endParaRPr lang="el-GR" altLang="el-GR"/>
          </a:p>
        </p:txBody>
      </p:sp>
      <p:sp>
        <p:nvSpPr>
          <p:cNvPr id="68612" name="3 - Θέση αριθμού διαφάνειας"/>
          <p:cNvSpPr>
            <a:spLocks noGrp="1"/>
          </p:cNvSpPr>
          <p:nvPr>
            <p:ph type="sldNum" sz="quarter"/>
          </p:nvPr>
        </p:nvSpPr>
        <p:spPr/>
        <p:txBody>
          <a:bodyPr/>
          <a:lstStyle/>
          <a:p>
            <a:pPr>
              <a:buFont typeface="Arial" charset="0"/>
              <a:buNone/>
              <a:defRPr/>
            </a:pPr>
            <a:fld id="{858CD1BF-8E3B-47D4-AD49-3E906EBD98F1}" type="slidenum">
              <a:rPr lang="el-GR" smtClean="0">
                <a:latin typeface="Arial" charset="0"/>
                <a:cs typeface="Arial" charset="0"/>
              </a:rPr>
              <a:pPr>
                <a:buFont typeface="Arial" charset="0"/>
                <a:buNone/>
                <a:defRPr/>
              </a:pPr>
              <a:t>15</a:t>
            </a:fld>
            <a:endParaRPr lang="el-GR">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D25F6-8A10-AE79-141B-9D5DCD05B213}"/>
            </a:ext>
          </a:extLst>
        </p:cNvPr>
        <p:cNvGrpSpPr/>
        <p:nvPr/>
      </p:nvGrpSpPr>
      <p:grpSpPr>
        <a:xfrm>
          <a:off x="0" y="0"/>
          <a:ext cx="0" cy="0"/>
          <a:chOff x="0" y="0"/>
          <a:chExt cx="0" cy="0"/>
        </a:xfrm>
      </p:grpSpPr>
      <p:sp>
        <p:nvSpPr>
          <p:cNvPr id="353282" name="Slide Image Placeholder 1">
            <a:extLst>
              <a:ext uri="{FF2B5EF4-FFF2-40B4-BE49-F238E27FC236}">
                <a16:creationId xmlns:a16="http://schemas.microsoft.com/office/drawing/2014/main" id="{6F112429-41D9-CABA-0994-8D9EFD20071A}"/>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3283" name="Notes Placeholder 2">
            <a:extLst>
              <a:ext uri="{FF2B5EF4-FFF2-40B4-BE49-F238E27FC236}">
                <a16:creationId xmlns:a16="http://schemas.microsoft.com/office/drawing/2014/main" id="{BA642114-B6D4-6D9F-B6C9-DFCB0139C4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en-US" altLang="en-US"/>
          </a:p>
        </p:txBody>
      </p:sp>
      <p:sp>
        <p:nvSpPr>
          <p:cNvPr id="353284" name="Slide Number Placeholder 3">
            <a:extLst>
              <a:ext uri="{FF2B5EF4-FFF2-40B4-BE49-F238E27FC236}">
                <a16:creationId xmlns:a16="http://schemas.microsoft.com/office/drawing/2014/main" id="{21FC1279-DD8F-A297-3771-34BA501868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89C34B2C-EB88-4551-AFB7-D6A21F240C87}" type="slidenum">
              <a:rPr lang="en-US" altLang="en-US" smtClean="0">
                <a:latin typeface="Calibri" pitchFamily="34" charset="0"/>
              </a:rPr>
              <a:pPr/>
              <a:t>16</a:t>
            </a:fld>
            <a:endParaRPr lang="en-US" altLang="en-US">
              <a:latin typeface="Calibri" pitchFamily="34" charset="0"/>
            </a:endParaRPr>
          </a:p>
        </p:txBody>
      </p:sp>
    </p:spTree>
    <p:extLst>
      <p:ext uri="{BB962C8B-B14F-4D97-AF65-F5344CB8AC3E}">
        <p14:creationId xmlns:p14="http://schemas.microsoft.com/office/powerpoint/2010/main" val="2668802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42" name="Rectangle 8"/>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1pPr>
            <a:lvl2pPr marL="742950" indent="-28575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2pPr>
            <a:lvl3pPr marL="1143000" indent="-22860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3pPr>
            <a:lvl4pPr marL="1600200" indent="-22860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4pPr>
            <a:lvl5pPr marL="2057400" indent="-22860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5pPr>
            <a:lvl6pPr marL="25146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6pPr>
            <a:lvl7pPr marL="29718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7pPr>
            <a:lvl8pPr marL="34290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8pPr>
            <a:lvl9pPr marL="38862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9pPr>
          </a:lstStyle>
          <a:p>
            <a:pPr>
              <a:spcBef>
                <a:spcPct val="0"/>
              </a:spcBef>
            </a:pPr>
            <a:fld id="{E588CA15-E702-47C0-BEF6-2CE0E8A67DA2}" type="slidenum">
              <a:rPr lang="en-GB" altLang="el-GR" smtClean="0">
                <a:solidFill>
                  <a:srgbClr val="000000"/>
                </a:solidFill>
                <a:latin typeface="Arial" pitchFamily="34" charset="0"/>
              </a:rPr>
              <a:pPr>
                <a:spcBef>
                  <a:spcPct val="0"/>
                </a:spcBef>
              </a:pPr>
              <a:t>18</a:t>
            </a:fld>
            <a:endParaRPr lang="en-GB" altLang="el-GR">
              <a:solidFill>
                <a:srgbClr val="000000"/>
              </a:solidFill>
              <a:latin typeface="Arial" pitchFamily="34" charset="0"/>
            </a:endParaRPr>
          </a:p>
        </p:txBody>
      </p:sp>
      <p:sp>
        <p:nvSpPr>
          <p:cNvPr id="36864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l-GR" altLang="el-GR" sz="1800">
              <a:solidFill>
                <a:schemeClr val="bg1"/>
              </a:solidFill>
              <a:latin typeface="Arial" pitchFamily="34" charset="0"/>
              <a:cs typeface="Lucida Sans Unicode" pitchFamily="34" charset="0"/>
            </a:endParaRPr>
          </a:p>
        </p:txBody>
      </p:sp>
      <p:sp>
        <p:nvSpPr>
          <p:cNvPr id="368644" name="Rectangle 2"/>
          <p:cNvSpPr>
            <a:spLocks noGrp="1" noChangeArrowheads="1"/>
          </p:cNvSpPr>
          <p:nvPr>
            <p:ph type="body"/>
          </p:nvPr>
        </p:nvSpPr>
        <p:spPr bwMode="auto">
          <a:xfrm>
            <a:off x="685800" y="4343400"/>
            <a:ext cx="54848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l-GR" altLang="el-GR"/>
          </a:p>
        </p:txBody>
      </p:sp>
      <p:sp>
        <p:nvSpPr>
          <p:cNvPr id="368645" name="Text Box 3"/>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1pPr>
            <a:lvl2pPr marL="742950" indent="-28575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2pPr>
            <a:lvl3pPr marL="1143000" indent="-22860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3pPr>
            <a:lvl4pPr marL="1600200" indent="-22860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4pPr>
            <a:lvl5pPr marL="2057400" indent="-22860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5pPr>
            <a:lvl6pPr marL="25146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6pPr>
            <a:lvl7pPr marL="29718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7pPr>
            <a:lvl8pPr marL="34290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8pPr>
            <a:lvl9pPr marL="38862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9pPr>
          </a:lstStyle>
          <a:p>
            <a:pPr algn="r" eaLnBrk="1" hangingPunct="1">
              <a:spcBef>
                <a:spcPct val="0"/>
              </a:spcBef>
            </a:pPr>
            <a:fld id="{FF2D5F8E-457B-4AD6-B54E-38C3295ED25B}" type="slidenum">
              <a:rPr lang="en-GB" altLang="el-GR">
                <a:solidFill>
                  <a:srgbClr val="000000"/>
                </a:solidFill>
                <a:latin typeface="Arial" pitchFamily="34" charset="0"/>
                <a:cs typeface="Lucida Sans Unicode" pitchFamily="34" charset="0"/>
              </a:rPr>
              <a:pPr algn="r" eaLnBrk="1" hangingPunct="1">
                <a:spcBef>
                  <a:spcPct val="0"/>
                </a:spcBef>
              </a:pPr>
              <a:t>18</a:t>
            </a:fld>
            <a:endParaRPr lang="en-GB" altLang="el-GR">
              <a:solidFill>
                <a:srgbClr val="000000"/>
              </a:solidFill>
              <a:latin typeface="Arial" pitchFamily="34" charset="0"/>
              <a:cs typeface="Lucida Sans Unicode"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9666" name="Rectangle 8"/>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1pPr>
            <a:lvl2pPr marL="742950" indent="-28575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2pPr>
            <a:lvl3pPr marL="1143000" indent="-22860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3pPr>
            <a:lvl4pPr marL="1600200" indent="-22860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4pPr>
            <a:lvl5pPr marL="2057400" indent="-22860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5pPr>
            <a:lvl6pPr marL="25146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6pPr>
            <a:lvl7pPr marL="29718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7pPr>
            <a:lvl8pPr marL="34290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8pPr>
            <a:lvl9pPr marL="38862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9pPr>
          </a:lstStyle>
          <a:p>
            <a:pPr>
              <a:spcBef>
                <a:spcPct val="0"/>
              </a:spcBef>
            </a:pPr>
            <a:fld id="{73ABE81B-BB6F-4480-AFD7-738E5BA46854}" type="slidenum">
              <a:rPr lang="en-GB" altLang="el-GR" smtClean="0">
                <a:solidFill>
                  <a:srgbClr val="000000"/>
                </a:solidFill>
                <a:latin typeface="Arial" pitchFamily="34" charset="0"/>
              </a:rPr>
              <a:pPr>
                <a:spcBef>
                  <a:spcPct val="0"/>
                </a:spcBef>
              </a:pPr>
              <a:t>19</a:t>
            </a:fld>
            <a:endParaRPr lang="en-GB" altLang="el-GR">
              <a:solidFill>
                <a:srgbClr val="000000"/>
              </a:solidFill>
              <a:latin typeface="Arial" pitchFamily="34" charset="0"/>
            </a:endParaRPr>
          </a:p>
        </p:txBody>
      </p:sp>
      <p:sp>
        <p:nvSpPr>
          <p:cNvPr id="36966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l-GR" altLang="el-GR" sz="1800">
              <a:solidFill>
                <a:schemeClr val="bg1"/>
              </a:solidFill>
              <a:latin typeface="Arial" pitchFamily="34" charset="0"/>
              <a:cs typeface="Lucida Sans Unicode" pitchFamily="34" charset="0"/>
            </a:endParaRPr>
          </a:p>
        </p:txBody>
      </p:sp>
      <p:sp>
        <p:nvSpPr>
          <p:cNvPr id="369668" name="Rectangle 2"/>
          <p:cNvSpPr>
            <a:spLocks noGrp="1" noChangeArrowheads="1"/>
          </p:cNvSpPr>
          <p:nvPr>
            <p:ph type="body"/>
          </p:nvPr>
        </p:nvSpPr>
        <p:spPr bwMode="auto">
          <a:xfrm>
            <a:off x="685800" y="4343400"/>
            <a:ext cx="54848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l-GR" altLang="el-GR"/>
          </a:p>
        </p:txBody>
      </p:sp>
      <p:sp>
        <p:nvSpPr>
          <p:cNvPr id="369669" name="Text Box 3"/>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1pPr>
            <a:lvl2pPr marL="742950" indent="-28575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2pPr>
            <a:lvl3pPr marL="1143000" indent="-22860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3pPr>
            <a:lvl4pPr marL="1600200" indent="-22860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4pPr>
            <a:lvl5pPr marL="2057400" indent="-22860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5pPr>
            <a:lvl6pPr marL="25146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6pPr>
            <a:lvl7pPr marL="29718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7pPr>
            <a:lvl8pPr marL="34290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8pPr>
            <a:lvl9pPr marL="38862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9pPr>
          </a:lstStyle>
          <a:p>
            <a:pPr algn="r" eaLnBrk="1" hangingPunct="1">
              <a:spcBef>
                <a:spcPct val="0"/>
              </a:spcBef>
            </a:pPr>
            <a:fld id="{F9D58F00-C790-42C3-A95A-4D2FE0900368}" type="slidenum">
              <a:rPr lang="en-GB" altLang="el-GR">
                <a:solidFill>
                  <a:srgbClr val="000000"/>
                </a:solidFill>
                <a:latin typeface="Arial" pitchFamily="34" charset="0"/>
                <a:cs typeface="Lucida Sans Unicode" pitchFamily="34" charset="0"/>
              </a:rPr>
              <a:pPr algn="r" eaLnBrk="1" hangingPunct="1">
                <a:spcBef>
                  <a:spcPct val="0"/>
                </a:spcBef>
              </a:pPr>
              <a:t>19</a:t>
            </a:fld>
            <a:endParaRPr lang="en-GB" altLang="el-GR">
              <a:solidFill>
                <a:srgbClr val="000000"/>
              </a:solidFill>
              <a:latin typeface="Arial" pitchFamily="34" charset="0"/>
              <a:cs typeface="Lucida Sans Unicode"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0690" name="Rectangle 8"/>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1pPr>
            <a:lvl2pPr marL="742950" indent="-28575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2pPr>
            <a:lvl3pPr marL="1143000" indent="-22860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3pPr>
            <a:lvl4pPr marL="1600200" indent="-22860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4pPr>
            <a:lvl5pPr marL="2057400" indent="-22860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5pPr>
            <a:lvl6pPr marL="25146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6pPr>
            <a:lvl7pPr marL="29718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7pPr>
            <a:lvl8pPr marL="34290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8pPr>
            <a:lvl9pPr marL="38862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9pPr>
          </a:lstStyle>
          <a:p>
            <a:pPr>
              <a:spcBef>
                <a:spcPct val="0"/>
              </a:spcBef>
            </a:pPr>
            <a:fld id="{1BEA3120-0351-4133-B16C-130A4EF7A203}" type="slidenum">
              <a:rPr lang="en-GB" altLang="el-GR" smtClean="0">
                <a:solidFill>
                  <a:srgbClr val="000000"/>
                </a:solidFill>
                <a:latin typeface="Arial" pitchFamily="34" charset="0"/>
              </a:rPr>
              <a:pPr>
                <a:spcBef>
                  <a:spcPct val="0"/>
                </a:spcBef>
              </a:pPr>
              <a:t>20</a:t>
            </a:fld>
            <a:endParaRPr lang="en-GB" altLang="el-GR">
              <a:solidFill>
                <a:srgbClr val="000000"/>
              </a:solidFill>
              <a:latin typeface="Arial" pitchFamily="34" charset="0"/>
            </a:endParaRPr>
          </a:p>
        </p:txBody>
      </p:sp>
      <p:sp>
        <p:nvSpPr>
          <p:cNvPr id="37069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l-GR" altLang="el-GR" sz="1800">
              <a:solidFill>
                <a:schemeClr val="bg1"/>
              </a:solidFill>
              <a:latin typeface="Arial" pitchFamily="34" charset="0"/>
              <a:cs typeface="Lucida Sans Unicode" pitchFamily="34" charset="0"/>
            </a:endParaRPr>
          </a:p>
        </p:txBody>
      </p:sp>
      <p:sp>
        <p:nvSpPr>
          <p:cNvPr id="370692" name="Rectangle 2"/>
          <p:cNvSpPr>
            <a:spLocks noGrp="1" noChangeArrowheads="1"/>
          </p:cNvSpPr>
          <p:nvPr>
            <p:ph type="body"/>
          </p:nvPr>
        </p:nvSpPr>
        <p:spPr bwMode="auto">
          <a:xfrm>
            <a:off x="685800" y="4343400"/>
            <a:ext cx="54848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l-GR" altLang="el-GR"/>
          </a:p>
        </p:txBody>
      </p:sp>
      <p:sp>
        <p:nvSpPr>
          <p:cNvPr id="370693" name="Text Box 3"/>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1pPr>
            <a:lvl2pPr marL="742950" indent="-28575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2pPr>
            <a:lvl3pPr marL="1143000" indent="-22860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3pPr>
            <a:lvl4pPr marL="1600200" indent="-22860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4pPr>
            <a:lvl5pPr marL="2057400" indent="-22860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5pPr>
            <a:lvl6pPr marL="25146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6pPr>
            <a:lvl7pPr marL="29718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7pPr>
            <a:lvl8pPr marL="34290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8pPr>
            <a:lvl9pPr marL="38862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pitchFamily="34" charset="0"/>
              </a:defRPr>
            </a:lvl9pPr>
          </a:lstStyle>
          <a:p>
            <a:pPr algn="r" eaLnBrk="1" hangingPunct="1">
              <a:spcBef>
                <a:spcPct val="0"/>
              </a:spcBef>
            </a:pPr>
            <a:fld id="{8C90E991-EA88-46CC-BCC4-7242E8A38CDE}" type="slidenum">
              <a:rPr lang="en-GB" altLang="el-GR">
                <a:solidFill>
                  <a:srgbClr val="000000"/>
                </a:solidFill>
                <a:latin typeface="Arial" pitchFamily="34" charset="0"/>
                <a:cs typeface="Lucida Sans Unicode" pitchFamily="34" charset="0"/>
              </a:rPr>
              <a:pPr algn="r" eaLnBrk="1" hangingPunct="1">
                <a:spcBef>
                  <a:spcPct val="0"/>
                </a:spcBef>
              </a:pPr>
              <a:t>20</a:t>
            </a:fld>
            <a:endParaRPr lang="en-GB" altLang="el-GR">
              <a:solidFill>
                <a:srgbClr val="000000"/>
              </a:solidFill>
              <a:latin typeface="Arial" pitchFamily="34" charset="0"/>
              <a:cs typeface="Lucida Sans Unicode"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F5DDD-5C9C-7E46-4EF6-138C0ACC5E76}"/>
            </a:ext>
          </a:extLst>
        </p:cNvPr>
        <p:cNvGrpSpPr/>
        <p:nvPr/>
      </p:nvGrpSpPr>
      <p:grpSpPr>
        <a:xfrm>
          <a:off x="0" y="0"/>
          <a:ext cx="0" cy="0"/>
          <a:chOff x="0" y="0"/>
          <a:chExt cx="0" cy="0"/>
        </a:xfrm>
      </p:grpSpPr>
      <p:sp>
        <p:nvSpPr>
          <p:cNvPr id="353282" name="Slide Image Placeholder 1">
            <a:extLst>
              <a:ext uri="{FF2B5EF4-FFF2-40B4-BE49-F238E27FC236}">
                <a16:creationId xmlns:a16="http://schemas.microsoft.com/office/drawing/2014/main" id="{CCFBFB1C-FFA5-2CD2-BD0A-8D898DC73A53}"/>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3283" name="Notes Placeholder 2">
            <a:extLst>
              <a:ext uri="{FF2B5EF4-FFF2-40B4-BE49-F238E27FC236}">
                <a16:creationId xmlns:a16="http://schemas.microsoft.com/office/drawing/2014/main" id="{E3FD1321-3C49-AE1C-63FF-F56F4439F4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en-US" altLang="en-US"/>
          </a:p>
        </p:txBody>
      </p:sp>
      <p:sp>
        <p:nvSpPr>
          <p:cNvPr id="353284" name="Slide Number Placeholder 3">
            <a:extLst>
              <a:ext uri="{FF2B5EF4-FFF2-40B4-BE49-F238E27FC236}">
                <a16:creationId xmlns:a16="http://schemas.microsoft.com/office/drawing/2014/main" id="{4F793304-69B2-6CA6-2CB8-412786B3D0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89C34B2C-EB88-4551-AFB7-D6A21F240C87}" type="slidenum">
              <a:rPr lang="en-US" altLang="en-US" smtClean="0">
                <a:latin typeface="Calibri" pitchFamily="34" charset="0"/>
              </a:rPr>
              <a:pPr/>
              <a:t>21</a:t>
            </a:fld>
            <a:endParaRPr lang="en-US" altLang="en-US">
              <a:latin typeface="Calibri" pitchFamily="34" charset="0"/>
            </a:endParaRPr>
          </a:p>
        </p:txBody>
      </p:sp>
    </p:spTree>
    <p:extLst>
      <p:ext uri="{BB962C8B-B14F-4D97-AF65-F5344CB8AC3E}">
        <p14:creationId xmlns:p14="http://schemas.microsoft.com/office/powerpoint/2010/main" val="2235180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FE247CFD-93BC-59A7-50DD-E3606B3D0707}"/>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D1D9EC22-5508-3C72-CA12-61DF7C7A3BE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a:p>
        </p:txBody>
      </p:sp>
      <p:sp>
        <p:nvSpPr>
          <p:cNvPr id="36868" name="Slide Number Placeholder 3">
            <a:extLst>
              <a:ext uri="{FF2B5EF4-FFF2-40B4-BE49-F238E27FC236}">
                <a16:creationId xmlns:a16="http://schemas.microsoft.com/office/drawing/2014/main" id="{A2F909E5-A676-53F7-F9A5-7C5E2FCADD4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D479560-47A1-430A-A7AA-3804F1C6A33F}" type="slidenum">
              <a:rPr lang="el-GR" altLang="el-GR"/>
              <a:pPr>
                <a:spcBef>
                  <a:spcPct val="0"/>
                </a:spcBef>
              </a:pPr>
              <a:t>3</a:t>
            </a:fld>
            <a:endParaRPr lang="el-GR" alt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Slide Image Placeholder 1"/>
          <p:cNvSpPr>
            <a:spLocks noGrp="1" noRot="1" noChangeAspect="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4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l-GR">
              <a:latin typeface="Arial" pitchFamily="34" charset="0"/>
            </a:endParaRPr>
          </a:p>
        </p:txBody>
      </p:sp>
      <p:sp>
        <p:nvSpPr>
          <p:cNvPr id="36454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fld id="{F1F9016A-F52D-483F-82BF-4E970C939EC3}" type="slidenum">
              <a:rPr lang="en-US" altLang="el-GR" sz="1200"/>
              <a:pPr algn="r"/>
              <a:t>6</a:t>
            </a:fld>
            <a:endParaRPr lang="en-US" altLang="el-GR" sz="1200"/>
          </a:p>
        </p:txBody>
      </p:sp>
    </p:spTree>
    <p:extLst>
      <p:ext uri="{BB962C8B-B14F-4D97-AF65-F5344CB8AC3E}">
        <p14:creationId xmlns:p14="http://schemas.microsoft.com/office/powerpoint/2010/main" val="3674195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1 - Θέση εικόνας διαφάνειας"/>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557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a:p>
        </p:txBody>
      </p:sp>
      <p:sp>
        <p:nvSpPr>
          <p:cNvPr id="36557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66FDCCEF-C8BA-42A3-B749-41970D809C96}" type="slidenum">
              <a:rPr lang="en-US" altLang="el-GR" smtClean="0"/>
              <a:pPr/>
              <a:t>7</a:t>
            </a:fld>
            <a:endParaRPr lang="en-US" altLang="el-GR"/>
          </a:p>
        </p:txBody>
      </p:sp>
    </p:spTree>
    <p:extLst>
      <p:ext uri="{BB962C8B-B14F-4D97-AF65-F5344CB8AC3E}">
        <p14:creationId xmlns:p14="http://schemas.microsoft.com/office/powerpoint/2010/main" val="3081195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Slide Image Placeholder 1"/>
          <p:cNvSpPr>
            <a:spLocks noGrp="1" noRot="1" noChangeAspect="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6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l-GR">
              <a:latin typeface="Arial" pitchFamily="34" charset="0"/>
            </a:endParaRPr>
          </a:p>
        </p:txBody>
      </p:sp>
      <p:sp>
        <p:nvSpPr>
          <p:cNvPr id="36659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fld id="{EC49D6DF-90B7-4990-82FE-767B684BCE29}" type="slidenum">
              <a:rPr lang="en-US" altLang="el-GR" sz="1200"/>
              <a:pPr algn="r"/>
              <a:t>8</a:t>
            </a:fld>
            <a:endParaRPr lang="en-US" altLang="el-GR" sz="1200"/>
          </a:p>
        </p:txBody>
      </p:sp>
    </p:spTree>
    <p:extLst>
      <p:ext uri="{BB962C8B-B14F-4D97-AF65-F5344CB8AC3E}">
        <p14:creationId xmlns:p14="http://schemas.microsoft.com/office/powerpoint/2010/main" val="982238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Slide Image Placeholder 1"/>
          <p:cNvSpPr>
            <a:spLocks noGrp="1" noRot="1" noChangeAspect="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7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l-GR">
              <a:latin typeface="Arial" pitchFamily="34" charset="0"/>
            </a:endParaRPr>
          </a:p>
        </p:txBody>
      </p:sp>
      <p:sp>
        <p:nvSpPr>
          <p:cNvPr id="36762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fld id="{ADFBFC1F-0CEF-4879-850F-86DF8A3A1C82}" type="slidenum">
              <a:rPr lang="en-US" altLang="el-GR" sz="1200"/>
              <a:pPr algn="r"/>
              <a:t>9</a:t>
            </a:fld>
            <a:endParaRPr lang="en-US" altLang="el-GR" sz="1200"/>
          </a:p>
        </p:txBody>
      </p:sp>
    </p:spTree>
    <p:extLst>
      <p:ext uri="{BB962C8B-B14F-4D97-AF65-F5344CB8AC3E}">
        <p14:creationId xmlns:p14="http://schemas.microsoft.com/office/powerpoint/2010/main" val="1691759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1 - Θέση εικόνας διαφάνειας"/>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5267" name="2 - Θέση σημειώσεων"/>
          <p:cNvSpPr>
            <a:spLocks noGrp="1"/>
          </p:cNvSpPr>
          <p:nvPr>
            <p:ph type="body" idx="1"/>
          </p:nvPr>
        </p:nvSpPr>
        <p:spPr bwMode="auto">
          <a:xfrm>
            <a:off x="500063" y="4343400"/>
            <a:ext cx="5929312"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1 - Θέση εικόνας διαφάνειας"/>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4243" name="2 - Θέση σημειώσεων"/>
          <p:cNvSpPr>
            <a:spLocks noGrp="1"/>
          </p:cNvSpPr>
          <p:nvPr>
            <p:ph type="body" idx="1"/>
          </p:nvPr>
        </p:nvSpPr>
        <p:spPr bwMode="auto">
          <a:xfrm>
            <a:off x="500063" y="4343400"/>
            <a:ext cx="5929312"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 Θέση εικόνας διαφάνειας"/>
          <p:cNvSpPr>
            <a:spLocks noGrp="1" noRot="1" noChangeAspect="1" noTextEdit="1"/>
          </p:cNvSpPr>
          <p:nvPr>
            <p:ph type="sldImg"/>
          </p:nvPr>
        </p:nvSpPr>
        <p:spPr>
          <a:xfrm>
            <a:off x="1371600" y="1143000"/>
            <a:ext cx="4114800" cy="3086100"/>
          </a:xfrm>
          <a:ln/>
        </p:spPr>
      </p:sp>
      <p:sp>
        <p:nvSpPr>
          <p:cNvPr id="67587"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l-GR" altLang="el-GR"/>
              <a:t>Η επιλογή καναλιών εξαρτάται από τους στόχους πωλήσεων και κέρδους της επιχείρησης, από τους διαθέσιμους πόρους της και από τη στρατηγική τοποθέτησης που εφαρμόζει. Για παράδειγμα, μια επιχείρηση που στοχεύει σε μεγάλο μερίδιο αγοράς μακροπρόθεσμα, και άρα μπορεί βραχυπρόθεσμα να θυσιάσει τα κέρδη, είναι πολύ πιθανόν να προσπαθήσει να επενδύσει στην ανάπτυξη του δικού της δυναμικού πωλήσεων και δικτύου διανομής, αντί να απευθυνθεί σε ανεξάρτητους διανομείς. </a:t>
            </a:r>
          </a:p>
          <a:p>
            <a:endParaRPr lang="el-GR" altLang="el-GR"/>
          </a:p>
        </p:txBody>
      </p:sp>
      <p:sp>
        <p:nvSpPr>
          <p:cNvPr id="65540" name="3 - Θέση αριθμού διαφάνειας"/>
          <p:cNvSpPr>
            <a:spLocks noGrp="1"/>
          </p:cNvSpPr>
          <p:nvPr>
            <p:ph type="sldNum" sz="quarter"/>
          </p:nvPr>
        </p:nvSpPr>
        <p:spPr/>
        <p:txBody>
          <a:bodyPr/>
          <a:lstStyle/>
          <a:p>
            <a:pPr>
              <a:buFont typeface="Arial" charset="0"/>
              <a:buNone/>
              <a:defRPr/>
            </a:pPr>
            <a:fld id="{292FA9A5-B62E-4B3D-9465-2F3FF9BFAD27}" type="slidenum">
              <a:rPr lang="el-GR" smtClean="0">
                <a:latin typeface="Arial" charset="0"/>
                <a:cs typeface="Arial" charset="0"/>
              </a:rPr>
              <a:pPr>
                <a:buFont typeface="Arial" charset="0"/>
                <a:buNone/>
                <a:defRPr/>
              </a:pPr>
              <a:t>12</a:t>
            </a:fld>
            <a:endParaRPr lang="el-GR">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48A87A34-81AB-432B-8DAE-1953F412C126}" type="datetimeFigureOut">
              <a:rPr lang="en-US" smtClean="0"/>
              <a:pPr/>
              <a:t>2/28/2026</a:t>
            </a:fld>
            <a:endParaRPr lang="en-US" dirty="0"/>
          </a:p>
        </p:txBody>
      </p:sp>
      <p:sp>
        <p:nvSpPr>
          <p:cNvPr id="5" name="Footer Placeholder 4"/>
          <p:cNvSpPr>
            <a:spLocks noGrp="1"/>
          </p:cNvSpPr>
          <p:nvPr>
            <p:ph type="ftr" sz="quarter" idx="11"/>
          </p:nvPr>
        </p:nvSpPr>
        <p:spPr>
          <a:xfrm>
            <a:off x="1900237" y="5410202"/>
            <a:ext cx="3843665" cy="365125"/>
          </a:xfrm>
        </p:spPr>
        <p:txBody>
          <a:bodyPr/>
          <a:lstStyle/>
          <a:p>
            <a:endParaRPr lang="en-US" dirty="0"/>
          </a:p>
        </p:txBody>
      </p:sp>
      <p:sp>
        <p:nvSpPr>
          <p:cNvPr id="6" name="Slide Number Placeholder 5"/>
          <p:cNvSpPr>
            <a:spLocks noGrp="1"/>
          </p:cNvSpPr>
          <p:nvPr>
            <p:ph type="sldNum" sz="quarter" idx="12"/>
          </p:nvPr>
        </p:nvSpPr>
        <p:spPr>
          <a:xfrm>
            <a:off x="7915603" y="5410200"/>
            <a:ext cx="57831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45909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2/28/2026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64012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2/28/2026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35786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2/28/2026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2150025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2/28/2026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27940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2/28/2026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04059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2/28/2026</a:t>
            </a:fld>
            <a:endParaRPr lang="en-US" dirty="0"/>
          </a:p>
        </p:txBody>
      </p:sp>
      <p:sp>
        <p:nvSpPr>
          <p:cNvPr id="4" name="Footer Placeholder 3"/>
          <p:cNvSpPr>
            <a:spLocks noGrp="1"/>
          </p:cNvSpPr>
          <p:nvPr>
            <p:ph type="ftr" sz="quarter" idx="11"/>
          </p:nvPr>
        </p:nvSpPr>
        <p:spPr/>
        <p:txBody>
          <a:bodyPr/>
          <a:lstStyle>
            <a:lvl1pPr>
              <a:defRPr cap="all" baseline="0"/>
            </a:lvl1p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02304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66331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63686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Διαφάνεια τίτλου">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1" y="1"/>
            <a:ext cx="1728788"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407319" y="1122363"/>
            <a:ext cx="6593681" cy="2387600"/>
          </a:xfrm>
        </p:spPr>
        <p:txBody>
          <a:bodyPr anchor="b">
            <a:normAutofit/>
          </a:bodyPr>
          <a:lstStyle>
            <a:lvl1pPr algn="l">
              <a:defRPr sz="3600"/>
            </a:lvl1pPr>
          </a:lstStyle>
          <a:p>
            <a:r>
              <a:rPr lang="el-GR"/>
              <a:t>Στυλ κύριου τίτλου</a:t>
            </a:r>
            <a:endParaRPr lang="en-US" dirty="0"/>
          </a:p>
        </p:txBody>
      </p:sp>
      <p:sp>
        <p:nvSpPr>
          <p:cNvPr id="3" name="Subtitle 2"/>
          <p:cNvSpPr>
            <a:spLocks noGrp="1"/>
          </p:cNvSpPr>
          <p:nvPr>
            <p:ph type="subTitle" idx="1"/>
          </p:nvPr>
        </p:nvSpPr>
        <p:spPr>
          <a:xfrm>
            <a:off x="1407319" y="3602038"/>
            <a:ext cx="6593681" cy="1655762"/>
          </a:xfrm>
        </p:spPr>
        <p:txBody>
          <a:bodyPr>
            <a:normAutofit/>
          </a:bodyPr>
          <a:lstStyle>
            <a:lvl1pPr marL="0" indent="0" algn="l">
              <a:buNone/>
              <a:defRPr sz="1500" cap="all"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endParaRPr lang="en-US" dirty="0"/>
          </a:p>
        </p:txBody>
      </p:sp>
      <p:sp>
        <p:nvSpPr>
          <p:cNvPr id="4" name="Date Placeholder 3"/>
          <p:cNvSpPr>
            <a:spLocks noGrp="1"/>
          </p:cNvSpPr>
          <p:nvPr>
            <p:ph type="dt" sz="half" idx="10"/>
          </p:nvPr>
        </p:nvSpPr>
        <p:spPr>
          <a:xfrm>
            <a:off x="5308133" y="5410202"/>
            <a:ext cx="2057400" cy="365125"/>
          </a:xfrm>
        </p:spPr>
        <p:txBody>
          <a:bodyPr/>
          <a:lstStyle/>
          <a:p>
            <a:fld id="{48A87A34-81AB-432B-8DAE-1953F412C126}" type="datetimeFigureOut">
              <a:rPr lang="en-US" dirty="0"/>
              <a:pPr/>
              <a:t>2/28/2026</a:t>
            </a:fld>
            <a:endParaRPr lang="en-US" dirty="0"/>
          </a:p>
        </p:txBody>
      </p:sp>
      <p:sp>
        <p:nvSpPr>
          <p:cNvPr id="5" name="Footer Placeholder 4"/>
          <p:cNvSpPr>
            <a:spLocks noGrp="1"/>
          </p:cNvSpPr>
          <p:nvPr>
            <p:ph type="ftr" sz="quarter" idx="11"/>
          </p:nvPr>
        </p:nvSpPr>
        <p:spPr>
          <a:xfrm>
            <a:off x="1407318" y="5410202"/>
            <a:ext cx="3843665" cy="365125"/>
          </a:xfrm>
        </p:spPr>
        <p:txBody>
          <a:bodyPr/>
          <a:lstStyle/>
          <a:p>
            <a:endParaRPr lang="en-US" dirty="0"/>
          </a:p>
        </p:txBody>
      </p:sp>
      <p:sp>
        <p:nvSpPr>
          <p:cNvPr id="6" name="Slide Number Placeholder 5"/>
          <p:cNvSpPr>
            <a:spLocks noGrp="1"/>
          </p:cNvSpPr>
          <p:nvPr>
            <p:ph type="sldNum" sz="quarter" idx="12"/>
          </p:nvPr>
        </p:nvSpPr>
        <p:spPr>
          <a:xfrm>
            <a:off x="7422684" y="5410200"/>
            <a:ext cx="578317" cy="365125"/>
          </a:xfrm>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2155037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n-US"/>
              <a:t>Click to edit Master title style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48A87A34-81AB-432B-8DAE-1953F412C126}" type="datetimeFigureOut">
              <a:rPr lang="en-US" smtClean="0"/>
              <a:pPr/>
              <a:t>2/28/2026</a:t>
            </a:fld>
            <a:endParaRPr lang="en-US" dirty="0"/>
          </a:p>
        </p:txBody>
      </p:sp>
      <p:sp>
        <p:nvSpPr>
          <p:cNvPr id="50" name="Footer Placeholder 4"/>
          <p:cNvSpPr>
            <a:spLocks noGrp="1"/>
          </p:cNvSpPr>
          <p:nvPr>
            <p:ph type="ftr" sz="quarter" idx="11"/>
          </p:nvPr>
        </p:nvSpPr>
        <p:spPr>
          <a:xfrm>
            <a:off x="856059" y="5883276"/>
            <a:ext cx="4679482" cy="365125"/>
          </a:xfrm>
        </p:spPr>
        <p:txBody>
          <a:bodyPr/>
          <a:lstStyle/>
          <a:p>
            <a:endParaRPr lang="en-US" dirty="0"/>
          </a:p>
        </p:txBody>
      </p:sp>
      <p:sp>
        <p:nvSpPr>
          <p:cNvPr id="51" name="Slide Number Placeholder 5"/>
          <p:cNvSpPr>
            <a:spLocks noGrp="1"/>
          </p:cNvSpPr>
          <p:nvPr>
            <p:ph type="sldNum" sz="quarter" idx="12"/>
          </p:nvPr>
        </p:nvSpPr>
        <p:spPr>
          <a:xfrm>
            <a:off x="7707241" y="5883275"/>
            <a:ext cx="57831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54384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21014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2/28/2026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4298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2/28/2026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24941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2/28/2026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10263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2/28/2026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21822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2/28/2026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02684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2/28/2026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48150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2/28/2026</a:t>
            </a:fld>
            <a:endParaRPr lang="en-US" dirty="0"/>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pic>
        <p:nvPicPr>
          <p:cNvPr id="48" name="Picture 2">
            <a:extLst>
              <a:ext uri="{FF2B5EF4-FFF2-40B4-BE49-F238E27FC236}">
                <a16:creationId xmlns:a16="http://schemas.microsoft.com/office/drawing/2014/main" id="{D73BE72B-8663-EB4C-DF4E-5B780A21545A}"/>
              </a:ext>
            </a:extLst>
          </p:cNvPr>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6456363" y="0"/>
            <a:ext cx="26543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
            <a:extLst>
              <a:ext uri="{FF2B5EF4-FFF2-40B4-BE49-F238E27FC236}">
                <a16:creationId xmlns:a16="http://schemas.microsoft.com/office/drawing/2014/main" id="{00D77130-B937-91DC-E834-C58CAEEBFBCE}"/>
              </a:ext>
            </a:extLst>
          </p:cNvPr>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0" y="11113"/>
            <a:ext cx="3128963"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7955046"/>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3 - TextBox">
            <a:extLst>
              <a:ext uri="{FF2B5EF4-FFF2-40B4-BE49-F238E27FC236}">
                <a16:creationId xmlns:a16="http://schemas.microsoft.com/office/drawing/2014/main" id="{4BA01E49-5880-7DE1-FA4C-042823E8B0E7}"/>
              </a:ext>
            </a:extLst>
          </p:cNvPr>
          <p:cNvSpPr txBox="1"/>
          <p:nvPr/>
        </p:nvSpPr>
        <p:spPr>
          <a:xfrm>
            <a:off x="611981" y="2833626"/>
            <a:ext cx="7920038" cy="1323439"/>
          </a:xfrm>
          <a:prstGeom prst="rect">
            <a:avLst/>
          </a:prstGeom>
          <a:solidFill>
            <a:srgbClr val="00B050"/>
          </a:solidFill>
        </p:spPr>
        <p:style>
          <a:lnRef idx="3">
            <a:schemeClr val="lt1"/>
          </a:lnRef>
          <a:fillRef idx="1">
            <a:schemeClr val="accent6"/>
          </a:fillRef>
          <a:effectRef idx="1">
            <a:schemeClr val="accent6"/>
          </a:effectRef>
          <a:fontRef idx="minor">
            <a:schemeClr val="lt1"/>
          </a:fontRef>
        </p:style>
        <p:txBody>
          <a:bodyPr>
            <a:spAutoFit/>
          </a:bodyPr>
          <a:lstStyle/>
          <a:p>
            <a:pPr algn="ctr" eaLnBrk="1" hangingPunct="1">
              <a:defRPr/>
            </a:pPr>
            <a:r>
              <a:rPr lang="el-GR" sz="4000" dirty="0"/>
              <a:t>ΔΙΑΧΕΙΡΙΣΗ ΑΠΟΘΗΚΕΥΣΗΣ/</a:t>
            </a:r>
          </a:p>
          <a:p>
            <a:pPr algn="ctr" eaLnBrk="1" hangingPunct="1">
              <a:defRPr/>
            </a:pPr>
            <a:r>
              <a:rPr lang="el-GR" sz="4000" dirty="0"/>
              <a:t>ΜΕΤΑΦΟΡΩΝ/ΔΙΑΝΟΜΩΝ</a:t>
            </a:r>
          </a:p>
        </p:txBody>
      </p:sp>
      <p:sp>
        <p:nvSpPr>
          <p:cNvPr id="2" name="TextBox 1">
            <a:extLst>
              <a:ext uri="{FF2B5EF4-FFF2-40B4-BE49-F238E27FC236}">
                <a16:creationId xmlns:a16="http://schemas.microsoft.com/office/drawing/2014/main" id="{B00C776E-C946-A9A5-635A-1009A0020FCF}"/>
              </a:ext>
            </a:extLst>
          </p:cNvPr>
          <p:cNvSpPr txBox="1"/>
          <p:nvPr/>
        </p:nvSpPr>
        <p:spPr>
          <a:xfrm>
            <a:off x="3916362" y="5933465"/>
            <a:ext cx="1545100"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defRPr/>
            </a:pPr>
            <a:r>
              <a:rPr lang="en-US" dirty="0"/>
              <a:t>MA</a:t>
            </a:r>
            <a:r>
              <a:rPr lang="el-GR" dirty="0"/>
              <a:t>ΘΗΜΑ 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Ορθογώνιο"/>
          <p:cNvSpPr/>
          <p:nvPr/>
        </p:nvSpPr>
        <p:spPr>
          <a:xfrm>
            <a:off x="357189" y="1821657"/>
            <a:ext cx="8404225" cy="4258858"/>
          </a:xfrm>
          <a:prstGeom prst="rect">
            <a:avLst/>
          </a:prstGeom>
        </p:spPr>
        <p:txBody>
          <a:bodyPr>
            <a:spAutoFit/>
          </a:bodyPr>
          <a:lstStyle/>
          <a:p>
            <a:pPr marL="271463" indent="-271463" algn="just">
              <a:lnSpc>
                <a:spcPct val="150000"/>
              </a:lnSpc>
              <a:buFont typeface="Wingdings" pitchFamily="2" charset="2"/>
              <a:buChar char="q"/>
              <a:defRPr/>
            </a:pPr>
            <a:r>
              <a:rPr lang="en-US" sz="1650" b="1" dirty="0">
                <a:solidFill>
                  <a:srgbClr val="000000"/>
                </a:solidFill>
                <a:latin typeface="Arial" panose="020B0604020202020204" pitchFamily="34" charset="0"/>
                <a:cs typeface="Arial" panose="020B0604020202020204" pitchFamily="34" charset="0"/>
              </a:rPr>
              <a:t>E</a:t>
            </a:r>
            <a:r>
              <a:rPr lang="el-GR" sz="1650" b="1" dirty="0">
                <a:solidFill>
                  <a:srgbClr val="000000"/>
                </a:solidFill>
                <a:latin typeface="Arial" panose="020B0604020202020204" pitchFamily="34" charset="0"/>
                <a:cs typeface="Arial" panose="020B0604020202020204" pitchFamily="34" charset="0"/>
              </a:rPr>
              <a:t>MΠOΡΙΚΟ ΚΑΝΑΛΙ ΔΙΑΚΙΝΗΣΗΣ (Αναφέρεται και ως κανάλι </a:t>
            </a:r>
            <a:r>
              <a:rPr lang="el-GR" sz="1650" b="1" dirty="0" err="1">
                <a:solidFill>
                  <a:srgbClr val="000000"/>
                </a:solidFill>
                <a:latin typeface="Arial" panose="020B0604020202020204" pitchFamily="34" charset="0"/>
                <a:cs typeface="Arial" panose="020B0604020202020204" pitchFamily="34" charset="0"/>
              </a:rPr>
              <a:t>marketing</a:t>
            </a:r>
            <a:r>
              <a:rPr lang="el-GR" sz="1650" b="1" dirty="0">
                <a:solidFill>
                  <a:srgbClr val="000000"/>
                </a:solidFill>
                <a:latin typeface="Arial" panose="020B0604020202020204" pitchFamily="34" charset="0"/>
                <a:cs typeface="Arial" panose="020B0604020202020204" pitchFamily="34" charset="0"/>
              </a:rPr>
              <a:t>) </a:t>
            </a:r>
          </a:p>
          <a:p>
            <a:pPr marL="271463" indent="-271463" algn="just">
              <a:lnSpc>
                <a:spcPct val="150000"/>
              </a:lnSpc>
              <a:defRPr/>
            </a:pPr>
            <a:endParaRPr lang="el-GR" sz="450" dirty="0">
              <a:solidFill>
                <a:srgbClr val="000000"/>
              </a:solidFill>
            </a:endParaRPr>
          </a:p>
          <a:p>
            <a:pPr marL="200025" indent="-200025" algn="just">
              <a:lnSpc>
                <a:spcPct val="150000"/>
              </a:lnSpc>
              <a:buFont typeface="Wingdings" pitchFamily="2" charset="2"/>
              <a:buChar char="ü"/>
              <a:defRPr/>
            </a:pPr>
            <a:r>
              <a:rPr lang="el-GR" sz="1650" dirty="0">
                <a:solidFill>
                  <a:srgbClr val="000000"/>
                </a:solidFill>
                <a:latin typeface="Arial" panose="020B0604020202020204" pitchFamily="34" charset="0"/>
                <a:cs typeface="Arial" panose="020B0604020202020204" pitchFamily="34" charset="0"/>
              </a:rPr>
              <a:t>Περιλαμβάνει την «μη φυσική» πλευρά της μεταφοράς των προϊόντων και σχετικές αποφάσεις όπως τιμές αγοράς και πώλησης του προϊόντος, διαπραγματεύσεις, ιδιοκτησία των προϊόντων, το που </a:t>
            </a:r>
            <a:r>
              <a:rPr lang="en-US" sz="1650" dirty="0">
                <a:solidFill>
                  <a:srgbClr val="000000"/>
                </a:solidFill>
                <a:latin typeface="Arial" panose="020B0604020202020204" pitchFamily="34" charset="0"/>
                <a:cs typeface="Arial" panose="020B0604020202020204" pitchFamily="34" charset="0"/>
              </a:rPr>
              <a:t>– </a:t>
            </a:r>
            <a:r>
              <a:rPr lang="el-GR" sz="1650" dirty="0">
                <a:solidFill>
                  <a:srgbClr val="000000"/>
                </a:solidFill>
                <a:latin typeface="Arial" panose="020B0604020202020204" pitchFamily="34" charset="0"/>
                <a:cs typeface="Arial" panose="020B0604020202020204" pitchFamily="34" charset="0"/>
              </a:rPr>
              <a:t>σε ποια σημεία θα βρεθεί το προϊόν στην αγορά (‘τύπος’ καναλιού-διανομής)</a:t>
            </a:r>
          </a:p>
          <a:p>
            <a:pPr marL="200025" indent="-200025" algn="just">
              <a:lnSpc>
                <a:spcPct val="150000"/>
              </a:lnSpc>
              <a:buFont typeface="Wingdings" pitchFamily="2" charset="2"/>
              <a:buChar char="ü"/>
              <a:defRPr/>
            </a:pPr>
            <a:endParaRPr lang="el-GR" sz="1650" dirty="0">
              <a:solidFill>
                <a:srgbClr val="000000"/>
              </a:solidFill>
              <a:latin typeface="Arial" panose="020B0604020202020204" pitchFamily="34" charset="0"/>
              <a:cs typeface="Arial" panose="020B0604020202020204" pitchFamily="34" charset="0"/>
            </a:endParaRPr>
          </a:p>
          <a:p>
            <a:pPr marL="200025" indent="-200025" algn="just">
              <a:lnSpc>
                <a:spcPct val="150000"/>
              </a:lnSpc>
              <a:buFont typeface="Wingdings" pitchFamily="2" charset="2"/>
              <a:buChar char="ü"/>
              <a:defRPr/>
            </a:pPr>
            <a:r>
              <a:rPr lang="el-GR" altLang="el-GR" sz="1650" dirty="0">
                <a:solidFill>
                  <a:srgbClr val="000000"/>
                </a:solidFill>
                <a:latin typeface="Arial" panose="020B0604020202020204" pitchFamily="34" charset="0"/>
                <a:cs typeface="Arial" panose="020B0604020202020204" pitchFamily="34" charset="0"/>
              </a:rPr>
              <a:t>Απαιτείται συνεργασία Εμπορικής Διεύθυνσης (ή Διεύθυνσης Πωλήσεων) με Διεύθυνση Εφοδιαστικής-</a:t>
            </a:r>
            <a:r>
              <a:rPr lang="el-GR" altLang="el-GR" sz="1650" dirty="0" err="1">
                <a:solidFill>
                  <a:srgbClr val="000000"/>
                </a:solidFill>
                <a:latin typeface="Arial" panose="020B0604020202020204" pitchFamily="34" charset="0"/>
                <a:cs typeface="Arial" panose="020B0604020202020204" pitchFamily="34" charset="0"/>
              </a:rPr>
              <a:t>Logistics</a:t>
            </a:r>
            <a:r>
              <a:rPr lang="el-GR" altLang="el-GR" sz="1650" dirty="0">
                <a:solidFill>
                  <a:srgbClr val="000000"/>
                </a:solidFill>
                <a:latin typeface="Arial" panose="020B0604020202020204" pitchFamily="34" charset="0"/>
                <a:cs typeface="Arial" panose="020B0604020202020204" pitchFamily="34" charset="0"/>
              </a:rPr>
              <a:t> με σκοπό τον προσδιορισμό των απαιτήσεων ανεφοδιασμού των σημείων πώλησης από πλευράς κόστους και οργάνωσης, μέσω κατάλληλης διαχείρισης αποθεμάτων, αποθήκευσης, μεταφοράς και διανομής.</a:t>
            </a:r>
          </a:p>
          <a:p>
            <a:pPr marL="200025" indent="-200025" algn="just">
              <a:buFont typeface="Wingdings" pitchFamily="2" charset="2"/>
              <a:buChar char="ü"/>
              <a:defRPr/>
            </a:pPr>
            <a:endParaRPr lang="el-GR" sz="1650" dirty="0">
              <a:solidFill>
                <a:srgbClr val="000000"/>
              </a:solidFill>
            </a:endParaRPr>
          </a:p>
        </p:txBody>
      </p:sp>
      <p:sp>
        <p:nvSpPr>
          <p:cNvPr id="5" name="4 - TextBox"/>
          <p:cNvSpPr txBox="1"/>
          <p:nvPr/>
        </p:nvSpPr>
        <p:spPr>
          <a:xfrm>
            <a:off x="1" y="1178719"/>
            <a:ext cx="8715375" cy="461665"/>
          </a:xfrm>
          <a:prstGeom prst="rect">
            <a:avLst/>
          </a:prstGeom>
          <a:noFill/>
        </p:spPr>
        <p:txBody>
          <a:bodyPr>
            <a:spAutoFit/>
          </a:bodyPr>
          <a:lstStyle/>
          <a:p>
            <a:pPr algn="ctr">
              <a:spcBef>
                <a:spcPct val="20000"/>
              </a:spcBef>
              <a:buClr>
                <a:srgbClr val="FF9900"/>
              </a:buClr>
              <a:buSzPct val="90000"/>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a:pPr>
            <a:r>
              <a:rPr lang="en-GB" altLang="en-US" sz="2400" b="1" dirty="0">
                <a:solidFill>
                  <a:srgbClr val="002060"/>
                </a:solidFill>
                <a:latin typeface="Arial" panose="020B0604020202020204" pitchFamily="34" charset="0"/>
                <a:cs typeface="Arial" panose="020B0604020202020204" pitchFamily="34" charset="0"/>
              </a:rPr>
              <a:t>K</a:t>
            </a:r>
            <a:r>
              <a:rPr lang="el-GR" altLang="en-US" sz="2400" b="1" dirty="0" err="1">
                <a:solidFill>
                  <a:srgbClr val="002060"/>
                </a:solidFill>
                <a:latin typeface="Arial" panose="020B0604020202020204" pitchFamily="34" charset="0"/>
                <a:cs typeface="Arial" panose="020B0604020202020204" pitchFamily="34" charset="0"/>
              </a:rPr>
              <a:t>ανάλια</a:t>
            </a:r>
            <a:r>
              <a:rPr lang="el-GR" altLang="en-US" sz="2400" b="1" dirty="0">
                <a:solidFill>
                  <a:srgbClr val="002060"/>
                </a:solidFill>
                <a:latin typeface="Arial" panose="020B0604020202020204" pitchFamily="34" charset="0"/>
                <a:cs typeface="Arial" panose="020B0604020202020204" pitchFamily="34" charset="0"/>
              </a:rPr>
              <a:t> Διανομής : Εμπορικό Κανάλι</a:t>
            </a:r>
            <a:endParaRPr lang="en-GB" altLang="en-US" sz="2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1294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0" y="1128761"/>
            <a:ext cx="8715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spcBef>
                <a:spcPct val="20000"/>
              </a:spcBef>
              <a:buClr>
                <a:srgbClr val="FF9900"/>
              </a:buClr>
              <a:buSzPct val="90000"/>
              <a:buFont typeface="Wingdings" pitchFamily="2" charset="2"/>
              <a:buNone/>
              <a:defRPr sz="3200" b="1">
                <a:solidFill>
                  <a:srgbClr val="002060"/>
                </a:solidFill>
                <a:latin typeface="Calibri" pitchFamily="34" charset="0"/>
                <a:cs typeface="Arial" pitchFamily="34" charset="0"/>
              </a:defRPr>
            </a:lvl1pPr>
            <a:lvl2pPr marL="742950" indent="-285750" eaLnBrk="0" hangingPunct="0">
              <a:defRPr>
                <a:latin typeface="Arial" pitchFamily="34" charset="0"/>
                <a:cs typeface="Arial" pitchFamily="34" charset="0"/>
              </a:defRPr>
            </a:lvl2pPr>
            <a:lvl3pPr marL="1143000" indent="-228600" eaLnBrk="0" hangingPunct="0">
              <a:defRPr>
                <a:latin typeface="Arial" pitchFamily="34" charset="0"/>
                <a:cs typeface="Arial" pitchFamily="34" charset="0"/>
              </a:defRPr>
            </a:lvl3pPr>
            <a:lvl4pPr marL="1600200" indent="-228600" eaLnBrk="0" hangingPunct="0">
              <a:defRPr>
                <a:latin typeface="Arial" pitchFamily="34" charset="0"/>
                <a:cs typeface="Arial" pitchFamily="34" charset="0"/>
              </a:defRPr>
            </a:lvl4pPr>
            <a:lvl5pPr marL="2057400" indent="-228600" eaLnBrk="0" hangingPunct="0">
              <a:defRPr>
                <a:latin typeface="Arial" pitchFamily="34" charset="0"/>
                <a:cs typeface="Arial" pitchFamily="34" charset="0"/>
              </a:defRPr>
            </a:lvl5pPr>
            <a:lvl6pPr marL="2514600" indent="-228600" eaLnBrk="0" fontAlgn="base" hangingPunct="0">
              <a:spcBef>
                <a:spcPct val="0"/>
              </a:spcBef>
              <a:spcAft>
                <a:spcPct val="0"/>
              </a:spcAft>
              <a:defRPr>
                <a:latin typeface="Arial" pitchFamily="34" charset="0"/>
                <a:cs typeface="Arial" pitchFamily="34" charset="0"/>
              </a:defRPr>
            </a:lvl6pPr>
            <a:lvl7pPr marL="2971800" indent="-228600" eaLnBrk="0" fontAlgn="base" hangingPunct="0">
              <a:spcBef>
                <a:spcPct val="0"/>
              </a:spcBef>
              <a:spcAft>
                <a:spcPct val="0"/>
              </a:spcAft>
              <a:defRPr>
                <a:latin typeface="Arial" pitchFamily="34" charset="0"/>
                <a:cs typeface="Arial" pitchFamily="34" charset="0"/>
              </a:defRPr>
            </a:lvl7pPr>
            <a:lvl8pPr marL="3429000" indent="-228600" eaLnBrk="0" fontAlgn="base" hangingPunct="0">
              <a:spcBef>
                <a:spcPct val="0"/>
              </a:spcBef>
              <a:spcAft>
                <a:spcPct val="0"/>
              </a:spcAft>
              <a:defRPr>
                <a:latin typeface="Arial" pitchFamily="34" charset="0"/>
                <a:cs typeface="Arial" pitchFamily="34" charset="0"/>
              </a:defRPr>
            </a:lvl8pPr>
            <a:lvl9pPr marL="3886200" indent="-228600" eaLnBrk="0" fontAlgn="base" hangingPunct="0">
              <a:spcBef>
                <a:spcPct val="0"/>
              </a:spcBef>
              <a:spcAft>
                <a:spcPct val="0"/>
              </a:spcAft>
              <a:defRPr>
                <a:latin typeface="Arial" pitchFamily="34" charset="0"/>
                <a:cs typeface="Arial" pitchFamily="34" charset="0"/>
              </a:defRPr>
            </a:lvl9pPr>
          </a:lstStyle>
          <a:p>
            <a:r>
              <a:rPr lang="en-GB" altLang="en-US" sz="2400" dirty="0">
                <a:latin typeface="Arial" panose="020B0604020202020204" pitchFamily="34" charset="0"/>
              </a:rPr>
              <a:t>K</a:t>
            </a:r>
            <a:r>
              <a:rPr lang="el-GR" altLang="en-US" sz="2400" dirty="0" err="1">
                <a:latin typeface="Arial" panose="020B0604020202020204" pitchFamily="34" charset="0"/>
              </a:rPr>
              <a:t>ανάλια</a:t>
            </a:r>
            <a:r>
              <a:rPr lang="el-GR" altLang="en-US" sz="2400" dirty="0">
                <a:latin typeface="Arial" panose="020B0604020202020204" pitchFamily="34" charset="0"/>
              </a:rPr>
              <a:t> Διανομής : Φυσικό Κανάλι Διακίνησης </a:t>
            </a:r>
            <a:endParaRPr lang="en-GB" altLang="en-US" sz="2400" dirty="0">
              <a:latin typeface="Arial" panose="020B0604020202020204" pitchFamily="34" charset="0"/>
            </a:endParaRPr>
          </a:p>
        </p:txBody>
      </p:sp>
      <p:sp>
        <p:nvSpPr>
          <p:cNvPr id="8" name="7 - Ορθογώνιο"/>
          <p:cNvSpPr/>
          <p:nvPr/>
        </p:nvSpPr>
        <p:spPr>
          <a:xfrm>
            <a:off x="293689" y="1875235"/>
            <a:ext cx="8404225" cy="3854004"/>
          </a:xfrm>
          <a:prstGeom prst="rect">
            <a:avLst/>
          </a:prstGeom>
        </p:spPr>
        <p:txBody>
          <a:bodyPr>
            <a:spAutoFit/>
          </a:bodyPr>
          <a:lstStyle/>
          <a:p>
            <a:pPr algn="just">
              <a:lnSpc>
                <a:spcPct val="150000"/>
              </a:lnSpc>
              <a:buFont typeface="Wingdings" pitchFamily="2" charset="2"/>
              <a:buChar char="q"/>
              <a:defRPr/>
            </a:pPr>
            <a:r>
              <a:rPr lang="el-GR" sz="1650" dirty="0">
                <a:solidFill>
                  <a:srgbClr val="000000"/>
                </a:solidFill>
              </a:rPr>
              <a:t> </a:t>
            </a:r>
            <a:r>
              <a:rPr lang="el-GR" sz="1650" b="1" dirty="0">
                <a:solidFill>
                  <a:srgbClr val="000000"/>
                </a:solidFill>
                <a:latin typeface="Arial" panose="020B0604020202020204" pitchFamily="34" charset="0"/>
                <a:cs typeface="Arial" panose="020B0604020202020204" pitchFamily="34" charset="0"/>
              </a:rPr>
              <a:t>ΦΥΣΙΚΟ ΚΑΝΑΛΙ ΔΙΑΚΙΝΗΣΗΣ – KANAΛΙ LOGISTICS</a:t>
            </a:r>
          </a:p>
          <a:p>
            <a:pPr algn="just">
              <a:lnSpc>
                <a:spcPct val="150000"/>
              </a:lnSpc>
              <a:defRPr/>
            </a:pPr>
            <a:endParaRPr lang="el-GR" sz="1650" dirty="0">
              <a:solidFill>
                <a:srgbClr val="000000"/>
              </a:solidFill>
              <a:latin typeface="Arial" panose="020B0604020202020204" pitchFamily="34" charset="0"/>
              <a:cs typeface="Arial" panose="020B0604020202020204" pitchFamily="34" charset="0"/>
            </a:endParaRPr>
          </a:p>
          <a:p>
            <a:pPr algn="just">
              <a:lnSpc>
                <a:spcPct val="150000"/>
              </a:lnSpc>
              <a:defRPr/>
            </a:pPr>
            <a:r>
              <a:rPr lang="el-GR" sz="1650" dirty="0">
                <a:solidFill>
                  <a:srgbClr val="000000"/>
                </a:solidFill>
                <a:latin typeface="Arial" panose="020B0604020202020204" pitchFamily="34" charset="0"/>
                <a:cs typeface="Arial" panose="020B0604020202020204" pitchFamily="34" charset="0"/>
              </a:rPr>
              <a:t>Περιγράφει τη μέθοδο και τα μέσα με το οποίο το προϊόν φυσικά μεταφέρεται από το σημείο παραγωγής στο σημείο τελικής κατανάλωσης του. </a:t>
            </a:r>
          </a:p>
          <a:p>
            <a:pPr algn="just">
              <a:lnSpc>
                <a:spcPct val="150000"/>
              </a:lnSpc>
              <a:defRPr/>
            </a:pPr>
            <a:endParaRPr lang="el-GR" sz="1650" dirty="0">
              <a:solidFill>
                <a:srgbClr val="000000"/>
              </a:solidFill>
              <a:latin typeface="Arial" panose="020B0604020202020204" pitchFamily="34" charset="0"/>
              <a:cs typeface="Arial" panose="020B0604020202020204" pitchFamily="34" charset="0"/>
            </a:endParaRPr>
          </a:p>
          <a:p>
            <a:pPr algn="just">
              <a:lnSpc>
                <a:spcPct val="150000"/>
              </a:lnSpc>
              <a:defRPr/>
            </a:pPr>
            <a:r>
              <a:rPr lang="el-GR" sz="1650" dirty="0">
                <a:solidFill>
                  <a:srgbClr val="000000"/>
                </a:solidFill>
                <a:latin typeface="Arial" panose="020B0604020202020204" pitchFamily="34" charset="0"/>
                <a:cs typeface="Arial" panose="020B0604020202020204" pitchFamily="34" charset="0"/>
              </a:rPr>
              <a:t>Ουσιαστικά περιλαμβάνει τα αποθηκευτικά κέντρα από τα οποία θα γίνει η διέλευση του προϊόντος, τα μέσα τα οποία θα χρησιμοποιηθούν για την μεταφορά (διανομή) και γενικότερα τις πρακτικές που διασφαλίζουν την ομαλή ροή των προϊόντων, μέσω κατάλληλης διαχείρισης των παραγγελιών των πελατών (μπροστά στην αλυσίδα) και των </a:t>
            </a:r>
            <a:r>
              <a:rPr lang="el-GR" sz="1650" dirty="0" err="1">
                <a:solidFill>
                  <a:srgbClr val="000000"/>
                </a:solidFill>
                <a:latin typeface="Arial" panose="020B0604020202020204" pitchFamily="34" charset="0"/>
                <a:cs typeface="Arial" panose="020B0604020202020204" pitchFamily="34" charset="0"/>
              </a:rPr>
              <a:t>προμηθείων</a:t>
            </a:r>
            <a:r>
              <a:rPr lang="el-GR" sz="1650" dirty="0">
                <a:solidFill>
                  <a:srgbClr val="000000"/>
                </a:solidFill>
                <a:latin typeface="Arial" panose="020B0604020202020204" pitchFamily="34" charset="0"/>
                <a:cs typeface="Arial" panose="020B0604020202020204" pitchFamily="34" charset="0"/>
              </a:rPr>
              <a:t> (πίσω στην αλυσίδα). </a:t>
            </a:r>
          </a:p>
        </p:txBody>
      </p:sp>
    </p:spTree>
    <p:extLst>
      <p:ext uri="{BB962C8B-B14F-4D97-AF65-F5344CB8AC3E}">
        <p14:creationId xmlns:p14="http://schemas.microsoft.com/office/powerpoint/2010/main" val="2977001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918923"/>
            <a:ext cx="7864719" cy="3394472"/>
          </a:xfrm>
          <a:noFill/>
          <a:ln>
            <a:noFill/>
          </a:ln>
        </p:spPr>
        <p:style>
          <a:lnRef idx="2">
            <a:schemeClr val="accent6"/>
          </a:lnRef>
          <a:fillRef idx="1">
            <a:schemeClr val="lt1"/>
          </a:fillRef>
          <a:effectRef idx="0">
            <a:schemeClr val="accent6"/>
          </a:effectRef>
          <a:fontRef idx="minor">
            <a:schemeClr val="dk1"/>
          </a:fontRef>
        </p:style>
        <p:txBody>
          <a:bodyPr>
            <a:normAutofit/>
          </a:bodyPr>
          <a:lstStyle/>
          <a:p>
            <a:pPr algn="just" eaLnBrk="1" hangingPunct="1">
              <a:lnSpc>
                <a:spcPct val="140000"/>
              </a:lnSpc>
            </a:pPr>
            <a:r>
              <a:rPr lang="el-GR" altLang="el-GR" sz="1575" dirty="0">
                <a:solidFill>
                  <a:srgbClr val="000000"/>
                </a:solidFill>
              </a:rPr>
              <a:t>Η ένταση διανομής αναφέρεται </a:t>
            </a:r>
            <a:r>
              <a:rPr lang="el-GR" altLang="el-GR" sz="1575" b="1" dirty="0">
                <a:solidFill>
                  <a:srgbClr val="000000"/>
                </a:solidFill>
              </a:rPr>
              <a:t>στον αριθμό ενδιάμεσων</a:t>
            </a:r>
            <a:r>
              <a:rPr lang="el-GR" altLang="el-GR" sz="1575" dirty="0">
                <a:solidFill>
                  <a:srgbClr val="000000"/>
                </a:solidFill>
              </a:rPr>
              <a:t>, που χρησιμοποιούνται σ’ ένα κανάλι διανομής και κυρίως στον αριθμό των </a:t>
            </a:r>
            <a:r>
              <a:rPr lang="el-GR" altLang="el-GR" sz="1575" dirty="0" err="1">
                <a:solidFill>
                  <a:srgbClr val="000000"/>
                </a:solidFill>
              </a:rPr>
              <a:t>λιανεμπόρων</a:t>
            </a:r>
            <a:r>
              <a:rPr lang="el-GR" altLang="el-GR" sz="1575" dirty="0">
                <a:solidFill>
                  <a:srgbClr val="000000"/>
                </a:solidFill>
              </a:rPr>
              <a:t>. </a:t>
            </a:r>
          </a:p>
          <a:p>
            <a:pPr algn="just" eaLnBrk="1" hangingPunct="1">
              <a:lnSpc>
                <a:spcPct val="140000"/>
              </a:lnSpc>
            </a:pPr>
            <a:r>
              <a:rPr lang="el-GR" altLang="el-GR" sz="1575" dirty="0">
                <a:solidFill>
                  <a:srgbClr val="000000"/>
                </a:solidFill>
              </a:rPr>
              <a:t>Κριτήριο η απαιτούμενη γεωγραφική κάλυψη της αγοράς και την απαιτούμενη έκθεση του προϊόντος στους καταναλωτές</a:t>
            </a:r>
          </a:p>
          <a:p>
            <a:pPr algn="just" eaLnBrk="1" hangingPunct="1">
              <a:lnSpc>
                <a:spcPct val="140000"/>
              </a:lnSpc>
            </a:pPr>
            <a:r>
              <a:rPr lang="el-GR" altLang="el-GR" sz="1575" dirty="0" err="1">
                <a:solidFill>
                  <a:srgbClr val="000000"/>
                </a:solidFill>
              </a:rPr>
              <a:t>Tρεις</a:t>
            </a:r>
            <a:r>
              <a:rPr lang="el-GR" altLang="el-GR" sz="1575" dirty="0">
                <a:solidFill>
                  <a:srgbClr val="000000"/>
                </a:solidFill>
              </a:rPr>
              <a:t> βασικές επιλογές </a:t>
            </a:r>
            <a:r>
              <a:rPr lang="el-GR" altLang="el-GR" sz="1575" b="1" dirty="0">
                <a:solidFill>
                  <a:srgbClr val="FF0000"/>
                </a:solidFill>
              </a:rPr>
              <a:t>έντασης καναλιών διανομής:</a:t>
            </a:r>
            <a:r>
              <a:rPr lang="el-GR" altLang="el-GR" sz="1575" dirty="0">
                <a:solidFill>
                  <a:srgbClr val="000000"/>
                </a:solidFill>
              </a:rPr>
              <a:t> </a:t>
            </a:r>
          </a:p>
          <a:p>
            <a:pPr algn="just" eaLnBrk="1" hangingPunct="1">
              <a:lnSpc>
                <a:spcPct val="140000"/>
              </a:lnSpc>
              <a:buClr>
                <a:srgbClr val="002060"/>
              </a:buClr>
              <a:buFont typeface="Wingdings" pitchFamily="2" charset="2"/>
              <a:buChar char="Ø"/>
            </a:pPr>
            <a:r>
              <a:rPr lang="el-GR" altLang="el-GR" sz="1575" b="1" dirty="0">
                <a:solidFill>
                  <a:srgbClr val="002060"/>
                </a:solidFill>
              </a:rPr>
              <a:t> Εντατική ή Ευρεία διανομή (</a:t>
            </a:r>
            <a:r>
              <a:rPr lang="en-US" altLang="el-GR" sz="1575" b="1" dirty="0">
                <a:solidFill>
                  <a:srgbClr val="002060"/>
                </a:solidFill>
              </a:rPr>
              <a:t>intensive distribution)</a:t>
            </a:r>
            <a:endParaRPr lang="el-GR" altLang="el-GR" sz="1575" b="1" dirty="0">
              <a:solidFill>
                <a:srgbClr val="002060"/>
              </a:solidFill>
            </a:endParaRPr>
          </a:p>
          <a:p>
            <a:pPr algn="just" eaLnBrk="1" hangingPunct="1">
              <a:lnSpc>
                <a:spcPct val="140000"/>
              </a:lnSpc>
              <a:buFont typeface="Wingdings" pitchFamily="2" charset="2"/>
              <a:buChar char="Ø"/>
            </a:pPr>
            <a:r>
              <a:rPr lang="el-GR" altLang="el-GR" sz="1575" b="1" dirty="0">
                <a:solidFill>
                  <a:srgbClr val="002060"/>
                </a:solidFill>
              </a:rPr>
              <a:t> Επιλεκτική ή Εκλεκτική διανομή (</a:t>
            </a:r>
            <a:r>
              <a:rPr lang="en-US" altLang="el-GR" sz="1575" b="1" dirty="0">
                <a:solidFill>
                  <a:srgbClr val="002060"/>
                </a:solidFill>
              </a:rPr>
              <a:t>selective distribution)</a:t>
            </a:r>
          </a:p>
          <a:p>
            <a:pPr algn="just" eaLnBrk="1" hangingPunct="1">
              <a:lnSpc>
                <a:spcPct val="140000"/>
              </a:lnSpc>
              <a:buFont typeface="Wingdings" pitchFamily="2" charset="2"/>
              <a:buChar char="Ø"/>
            </a:pPr>
            <a:r>
              <a:rPr lang="el-GR" altLang="el-GR" sz="1575" b="1" dirty="0">
                <a:solidFill>
                  <a:srgbClr val="002060"/>
                </a:solidFill>
              </a:rPr>
              <a:t> Εξειδικευμένη/Αποκλειστική διανομή (</a:t>
            </a:r>
            <a:r>
              <a:rPr lang="en-US" altLang="el-GR" sz="1575" b="1" dirty="0">
                <a:solidFill>
                  <a:srgbClr val="002060"/>
                </a:solidFill>
              </a:rPr>
              <a:t>exclusive distribution)</a:t>
            </a:r>
            <a:endParaRPr lang="el-GR" altLang="el-GR" sz="1575" b="1" dirty="0">
              <a:solidFill>
                <a:srgbClr val="002060"/>
              </a:solidFill>
            </a:endParaRPr>
          </a:p>
        </p:txBody>
      </p:sp>
      <p:sp>
        <p:nvSpPr>
          <p:cNvPr id="12291" name="4 - TextBox"/>
          <p:cNvSpPr txBox="1">
            <a:spLocks noChangeArrowheads="1"/>
          </p:cNvSpPr>
          <p:nvPr/>
        </p:nvSpPr>
        <p:spPr bwMode="auto">
          <a:xfrm>
            <a:off x="139212" y="1187049"/>
            <a:ext cx="8305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itchFamily="34" charset="0"/>
                <a:cs typeface="Lucida Sans Unicode" pitchFamily="34" charset="0"/>
              </a:defRPr>
            </a:lvl1pPr>
            <a:lvl2pPr marL="742950" indent="-285750" eaLnBrk="0" hangingPunct="0">
              <a:defRPr>
                <a:solidFill>
                  <a:schemeClr val="bg1"/>
                </a:solidFill>
                <a:latin typeface="Arial" pitchFamily="34" charset="0"/>
                <a:cs typeface="Lucida Sans Unicode" pitchFamily="34" charset="0"/>
              </a:defRPr>
            </a:lvl2pPr>
            <a:lvl3pPr marL="1143000" indent="-228600" eaLnBrk="0" hangingPunct="0">
              <a:defRPr>
                <a:solidFill>
                  <a:schemeClr val="bg1"/>
                </a:solidFill>
                <a:latin typeface="Arial" pitchFamily="34" charset="0"/>
                <a:cs typeface="Lucida Sans Unicode" pitchFamily="34" charset="0"/>
              </a:defRPr>
            </a:lvl3pPr>
            <a:lvl4pPr marL="1600200" indent="-228600" eaLnBrk="0" hangingPunct="0">
              <a:defRPr>
                <a:solidFill>
                  <a:schemeClr val="bg1"/>
                </a:solidFill>
                <a:latin typeface="Arial" pitchFamily="34" charset="0"/>
                <a:cs typeface="Lucida Sans Unicode" pitchFamily="34" charset="0"/>
              </a:defRPr>
            </a:lvl4pPr>
            <a:lvl5pPr marL="2057400" indent="-228600" eaLnBrk="0" hangingPunct="0">
              <a:defRPr>
                <a:solidFill>
                  <a:schemeClr val="bg1"/>
                </a:solidFill>
                <a:latin typeface="Arial" pitchFamily="34" charset="0"/>
                <a:cs typeface="Lucida Sans Unicode" pitchFamily="34" charset="0"/>
              </a:defRPr>
            </a:lvl5pPr>
            <a:lvl6pPr marL="2514600" indent="-228600" defTabSz="449263" eaLnBrk="0" fontAlgn="base" hangingPunct="0">
              <a:lnSpc>
                <a:spcPct val="87000"/>
              </a:lnSpc>
              <a:spcBef>
                <a:spcPct val="0"/>
              </a:spcBef>
              <a:spcAft>
                <a:spcPct val="0"/>
              </a:spcAft>
              <a:buClr>
                <a:srgbClr val="000000"/>
              </a:buClr>
              <a:buSzPct val="100000"/>
              <a:buFont typeface="Arial" pitchFamily="34" charset="0"/>
              <a:defRPr>
                <a:solidFill>
                  <a:schemeClr val="bg1"/>
                </a:solidFill>
                <a:latin typeface="Arial" pitchFamily="34" charset="0"/>
                <a:cs typeface="Lucida Sans Unicode" pitchFamily="34" charset="0"/>
              </a:defRPr>
            </a:lvl6pPr>
            <a:lvl7pPr marL="2971800" indent="-228600" defTabSz="449263" eaLnBrk="0" fontAlgn="base" hangingPunct="0">
              <a:lnSpc>
                <a:spcPct val="87000"/>
              </a:lnSpc>
              <a:spcBef>
                <a:spcPct val="0"/>
              </a:spcBef>
              <a:spcAft>
                <a:spcPct val="0"/>
              </a:spcAft>
              <a:buClr>
                <a:srgbClr val="000000"/>
              </a:buClr>
              <a:buSzPct val="100000"/>
              <a:buFont typeface="Arial" pitchFamily="34" charset="0"/>
              <a:defRPr>
                <a:solidFill>
                  <a:schemeClr val="bg1"/>
                </a:solidFill>
                <a:latin typeface="Arial" pitchFamily="34" charset="0"/>
                <a:cs typeface="Lucida Sans Unicode" pitchFamily="34" charset="0"/>
              </a:defRPr>
            </a:lvl7pPr>
            <a:lvl8pPr marL="3429000" indent="-228600" defTabSz="449263" eaLnBrk="0" fontAlgn="base" hangingPunct="0">
              <a:lnSpc>
                <a:spcPct val="87000"/>
              </a:lnSpc>
              <a:spcBef>
                <a:spcPct val="0"/>
              </a:spcBef>
              <a:spcAft>
                <a:spcPct val="0"/>
              </a:spcAft>
              <a:buClr>
                <a:srgbClr val="000000"/>
              </a:buClr>
              <a:buSzPct val="100000"/>
              <a:buFont typeface="Arial" pitchFamily="34" charset="0"/>
              <a:defRPr>
                <a:solidFill>
                  <a:schemeClr val="bg1"/>
                </a:solidFill>
                <a:latin typeface="Arial" pitchFamily="34" charset="0"/>
                <a:cs typeface="Lucida Sans Unicode" pitchFamily="34" charset="0"/>
              </a:defRPr>
            </a:lvl8pPr>
            <a:lvl9pPr marL="3886200" indent="-228600" defTabSz="449263" eaLnBrk="0" fontAlgn="base" hangingPunct="0">
              <a:lnSpc>
                <a:spcPct val="87000"/>
              </a:lnSpc>
              <a:spcBef>
                <a:spcPct val="0"/>
              </a:spcBef>
              <a:spcAft>
                <a:spcPct val="0"/>
              </a:spcAft>
              <a:buClr>
                <a:srgbClr val="000000"/>
              </a:buClr>
              <a:buSzPct val="100000"/>
              <a:buFont typeface="Arial" pitchFamily="34" charset="0"/>
              <a:defRPr>
                <a:solidFill>
                  <a:schemeClr val="bg1"/>
                </a:solidFill>
                <a:latin typeface="Arial" pitchFamily="34" charset="0"/>
                <a:cs typeface="Lucida Sans Unicode" pitchFamily="34" charset="0"/>
              </a:defRPr>
            </a:lvl9pPr>
          </a:lstStyle>
          <a:p>
            <a:pPr algn="ctr" eaLnBrk="1" hangingPunct="1">
              <a:spcBef>
                <a:spcPct val="20000"/>
              </a:spcBef>
              <a:buClr>
                <a:srgbClr val="FF9900"/>
              </a:buClr>
              <a:buSzPct val="90000"/>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a:pPr>
            <a:r>
              <a:rPr lang="el-GR" altLang="en-US" sz="2400" b="1" dirty="0">
                <a:solidFill>
                  <a:srgbClr val="002060"/>
                </a:solidFill>
                <a:latin typeface="+mn-lt"/>
                <a:cs typeface="+mn-cs"/>
              </a:rPr>
              <a:t>Ένταση διανομής και Τύποι Καναλιών Διανομής</a:t>
            </a:r>
          </a:p>
        </p:txBody>
      </p:sp>
    </p:spTree>
    <p:extLst>
      <p:ext uri="{BB962C8B-B14F-4D97-AF65-F5344CB8AC3E}">
        <p14:creationId xmlns:p14="http://schemas.microsoft.com/office/powerpoint/2010/main" val="1090039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4026" y="478313"/>
            <a:ext cx="8229600" cy="108952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342900"/>
            <a:br>
              <a:rPr lang="el-GR" altLang="en-US" sz="2400" b="1" dirty="0">
                <a:solidFill>
                  <a:srgbClr val="002060"/>
                </a:solidFill>
                <a:latin typeface="Arial" pitchFamily="34" charset="0"/>
                <a:cs typeface="Lucida Sans Unicode" pitchFamily="34" charset="0"/>
              </a:rPr>
            </a:br>
            <a:r>
              <a:rPr lang="el-GR" altLang="en-US" sz="2400" b="1" dirty="0" err="1">
                <a:solidFill>
                  <a:srgbClr val="002060"/>
                </a:solidFill>
                <a:latin typeface="Arial" pitchFamily="34" charset="0"/>
                <a:cs typeface="Lucida Sans Unicode" pitchFamily="34" charset="0"/>
              </a:rPr>
              <a:t>Εντατικη</a:t>
            </a:r>
            <a:r>
              <a:rPr lang="en-US" altLang="en-US" sz="2400" b="1" dirty="0">
                <a:solidFill>
                  <a:srgbClr val="002060"/>
                </a:solidFill>
                <a:latin typeface="Arial" pitchFamily="34" charset="0"/>
                <a:cs typeface="Lucida Sans Unicode" pitchFamily="34" charset="0"/>
              </a:rPr>
              <a:t> (</a:t>
            </a:r>
            <a:r>
              <a:rPr lang="el-GR" altLang="en-US" sz="2400" b="1" dirty="0" err="1">
                <a:solidFill>
                  <a:srgbClr val="002060"/>
                </a:solidFill>
                <a:latin typeface="Arial" pitchFamily="34" charset="0"/>
                <a:cs typeface="Lucida Sans Unicode" pitchFamily="34" charset="0"/>
              </a:rPr>
              <a:t>ευρεια</a:t>
            </a:r>
            <a:r>
              <a:rPr lang="el-GR" altLang="en-US" sz="2400" b="1" dirty="0">
                <a:solidFill>
                  <a:srgbClr val="002060"/>
                </a:solidFill>
                <a:latin typeface="Arial" pitchFamily="34" charset="0"/>
                <a:cs typeface="Lucida Sans Unicode" pitchFamily="34" charset="0"/>
              </a:rPr>
              <a:t>) </a:t>
            </a:r>
            <a:r>
              <a:rPr lang="el-GR" altLang="en-US" sz="2400" b="1" dirty="0" err="1">
                <a:solidFill>
                  <a:srgbClr val="002060"/>
                </a:solidFill>
                <a:latin typeface="Arial" pitchFamily="34" charset="0"/>
                <a:cs typeface="Lucida Sans Unicode" pitchFamily="34" charset="0"/>
              </a:rPr>
              <a:t>διανομη</a:t>
            </a:r>
            <a:br>
              <a:rPr lang="el-GR" altLang="en-US" sz="2400" b="1" dirty="0">
                <a:solidFill>
                  <a:srgbClr val="002060"/>
                </a:solidFill>
                <a:latin typeface="Arial" pitchFamily="34" charset="0"/>
                <a:cs typeface="Lucida Sans Unicode" pitchFamily="34" charset="0"/>
              </a:rPr>
            </a:br>
            <a:endParaRPr lang="el-GR" altLang="en-US" sz="2400" b="1" dirty="0">
              <a:solidFill>
                <a:srgbClr val="002060"/>
              </a:solidFill>
              <a:latin typeface="Arial" pitchFamily="34" charset="0"/>
              <a:cs typeface="Lucida Sans Unicode" pitchFamily="34" charset="0"/>
            </a:endParaRPr>
          </a:p>
        </p:txBody>
      </p:sp>
      <p:sp>
        <p:nvSpPr>
          <p:cNvPr id="3" name="2 - Θέση περιεχομένου"/>
          <p:cNvSpPr>
            <a:spLocks noGrp="1"/>
          </p:cNvSpPr>
          <p:nvPr>
            <p:ph idx="1"/>
          </p:nvPr>
        </p:nvSpPr>
        <p:spPr>
          <a:xfrm>
            <a:off x="330818" y="1273321"/>
            <a:ext cx="8226425" cy="339209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tyle>
          <a:lnRef idx="2">
            <a:schemeClr val="accent6"/>
          </a:lnRef>
          <a:fillRef idx="1">
            <a:schemeClr val="lt1"/>
          </a:fillRef>
          <a:effectRef idx="0">
            <a:schemeClr val="accent6"/>
          </a:effectRef>
          <a:fontRef idx="minor">
            <a:schemeClr val="dk1"/>
          </a:fontRef>
        </p:style>
        <p:txBody>
          <a:bodyPr>
            <a:noAutofit/>
          </a:bodyPr>
          <a:lstStyle/>
          <a:p>
            <a:pPr algn="just" eaLnBrk="1" hangingPunct="1">
              <a:lnSpc>
                <a:spcPct val="150000"/>
              </a:lnSpc>
              <a:spcBef>
                <a:spcPts val="0"/>
              </a:spcBef>
            </a:pPr>
            <a:r>
              <a:rPr lang="el-GR" altLang="el-GR" sz="1575" dirty="0">
                <a:solidFill>
                  <a:srgbClr val="000000"/>
                </a:solidFill>
              </a:rPr>
              <a:t>Στόχος της εντατικής διανομής είναι η διανομή των προϊόντων από </a:t>
            </a:r>
            <a:r>
              <a:rPr lang="el-GR" altLang="el-GR" sz="1575" b="1" dirty="0">
                <a:solidFill>
                  <a:srgbClr val="000000"/>
                </a:solidFill>
              </a:rPr>
              <a:t>όσο το δυνατόν περισσότερα σημεία </a:t>
            </a:r>
            <a:r>
              <a:rPr lang="el-GR" altLang="el-GR" sz="1575" dirty="0">
                <a:solidFill>
                  <a:srgbClr val="000000"/>
                </a:solidFill>
              </a:rPr>
              <a:t>πώλησης. Η στρατηγική αυτή ακολουθείται κυρίως σε περιπτώσεις προϊόντων σχετικά χαμηλής τιμής, τα οποία αγοράζονται συχνά από πολλούς καταναλωτές. </a:t>
            </a:r>
          </a:p>
          <a:p>
            <a:pPr algn="just" eaLnBrk="1" hangingPunct="1">
              <a:lnSpc>
                <a:spcPct val="150000"/>
              </a:lnSpc>
              <a:spcBef>
                <a:spcPts val="0"/>
              </a:spcBef>
            </a:pPr>
            <a:r>
              <a:rPr lang="el-GR" altLang="el-GR" sz="1575" dirty="0">
                <a:solidFill>
                  <a:srgbClr val="000000"/>
                </a:solidFill>
              </a:rPr>
              <a:t>Στόχος είναι η μέγιστη δυνατή έκθεση του προϊόντος στους καταναλωτές, κάτι που μεγιστοποιεί τις πιθανότητες πώλησής του.</a:t>
            </a:r>
          </a:p>
          <a:p>
            <a:pPr algn="just" eaLnBrk="1" hangingPunct="1">
              <a:lnSpc>
                <a:spcPct val="150000"/>
              </a:lnSpc>
              <a:spcBef>
                <a:spcPts val="0"/>
              </a:spcBef>
            </a:pPr>
            <a:r>
              <a:rPr lang="el-GR" altLang="el-GR" sz="1575" dirty="0">
                <a:solidFill>
                  <a:srgbClr val="000000"/>
                </a:solidFill>
              </a:rPr>
              <a:t>Συνήθως, η εικόνα του καταστήματος από όπου ο καταναλωτής αγοράζει προϊόντα που διανέμονται εντατικά δεν είναι καθοριστικής σημασίας.</a:t>
            </a:r>
          </a:p>
          <a:p>
            <a:pPr algn="just" eaLnBrk="1" hangingPunct="1">
              <a:lnSpc>
                <a:spcPct val="150000"/>
              </a:lnSpc>
              <a:spcBef>
                <a:spcPts val="0"/>
              </a:spcBef>
            </a:pPr>
            <a:r>
              <a:rPr lang="el-GR" altLang="el-GR" sz="1575" dirty="0">
                <a:solidFill>
                  <a:srgbClr val="000000"/>
                </a:solidFill>
              </a:rPr>
              <a:t>Προϋποθέτει δυναμικότητα παραγωγής και υψηλού επιπέδου (και κόστους) </a:t>
            </a:r>
            <a:r>
              <a:rPr lang="en-US" altLang="el-GR" sz="1575" dirty="0">
                <a:solidFill>
                  <a:srgbClr val="000000"/>
                </a:solidFill>
              </a:rPr>
              <a:t>Logistics</a:t>
            </a:r>
            <a:r>
              <a:rPr lang="el-GR" altLang="el-GR" sz="1575" dirty="0">
                <a:solidFill>
                  <a:srgbClr val="000000"/>
                </a:solidFill>
              </a:rPr>
              <a:t>.</a:t>
            </a:r>
          </a:p>
        </p:txBody>
      </p:sp>
      <p:pic>
        <p:nvPicPr>
          <p:cNvPr id="5" name="Picture 4">
            <a:extLst>
              <a:ext uri="{FF2B5EF4-FFF2-40B4-BE49-F238E27FC236}">
                <a16:creationId xmlns:a16="http://schemas.microsoft.com/office/drawing/2014/main" id="{3F13B7E4-A014-698A-5A1F-690A01A34969}"/>
              </a:ext>
            </a:extLst>
          </p:cNvPr>
          <p:cNvPicPr>
            <a:picLocks noChangeAspect="1"/>
          </p:cNvPicPr>
          <p:nvPr/>
        </p:nvPicPr>
        <p:blipFill>
          <a:blip r:embed="rId3"/>
          <a:stretch>
            <a:fillRect/>
          </a:stretch>
        </p:blipFill>
        <p:spPr>
          <a:xfrm>
            <a:off x="724952" y="4537145"/>
            <a:ext cx="7687748" cy="991585"/>
          </a:xfrm>
          <a:prstGeom prst="rect">
            <a:avLst/>
          </a:prstGeom>
        </p:spPr>
      </p:pic>
      <p:pic>
        <p:nvPicPr>
          <p:cNvPr id="7" name="Picture 6">
            <a:extLst>
              <a:ext uri="{FF2B5EF4-FFF2-40B4-BE49-F238E27FC236}">
                <a16:creationId xmlns:a16="http://schemas.microsoft.com/office/drawing/2014/main" id="{7795625D-7CF5-00D5-9AFD-60477DE8DFB5}"/>
              </a:ext>
            </a:extLst>
          </p:cNvPr>
          <p:cNvPicPr>
            <a:picLocks noChangeAspect="1"/>
          </p:cNvPicPr>
          <p:nvPr/>
        </p:nvPicPr>
        <p:blipFill>
          <a:blip r:embed="rId4"/>
          <a:stretch>
            <a:fillRect/>
          </a:stretch>
        </p:blipFill>
        <p:spPr>
          <a:xfrm>
            <a:off x="724952" y="5675976"/>
            <a:ext cx="7687748" cy="877224"/>
          </a:xfrm>
          <a:prstGeom prst="rect">
            <a:avLst/>
          </a:prstGeom>
        </p:spPr>
      </p:pic>
    </p:spTree>
    <p:extLst>
      <p:ext uri="{BB962C8B-B14F-4D97-AF65-F5344CB8AC3E}">
        <p14:creationId xmlns:p14="http://schemas.microsoft.com/office/powerpoint/2010/main" val="4209747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99889"/>
            <a:ext cx="8229600" cy="106644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spAutoFit/>
          </a:bodyPr>
          <a:lstStyle/>
          <a:p>
            <a:pPr algn="ctr" defTabSz="342900"/>
            <a:br>
              <a:rPr lang="el-GR" altLang="el-GR" sz="2400" b="1" dirty="0">
                <a:solidFill>
                  <a:srgbClr val="002060"/>
                </a:solidFill>
                <a:latin typeface="Arial" pitchFamily="34" charset="0"/>
                <a:cs typeface="Lucida Sans Unicode" pitchFamily="34" charset="0"/>
              </a:rPr>
            </a:br>
            <a:r>
              <a:rPr lang="el-GR" altLang="en-US" sz="2400" b="1" dirty="0" err="1">
                <a:solidFill>
                  <a:srgbClr val="002060"/>
                </a:solidFill>
                <a:latin typeface="Arial" pitchFamily="34" charset="0"/>
                <a:cs typeface="Lucida Sans Unicode" pitchFamily="34" charset="0"/>
              </a:rPr>
              <a:t>Επιλεκτικη</a:t>
            </a:r>
            <a:r>
              <a:rPr lang="el-GR" altLang="en-US" sz="2400" b="1" dirty="0">
                <a:solidFill>
                  <a:srgbClr val="002060"/>
                </a:solidFill>
                <a:latin typeface="Arial" pitchFamily="34" charset="0"/>
                <a:cs typeface="Lucida Sans Unicode" pitchFamily="34" charset="0"/>
              </a:rPr>
              <a:t> (</a:t>
            </a:r>
            <a:r>
              <a:rPr lang="el-GR" altLang="en-US" sz="2400" b="1" dirty="0" err="1">
                <a:solidFill>
                  <a:srgbClr val="002060"/>
                </a:solidFill>
                <a:latin typeface="Arial" pitchFamily="34" charset="0"/>
                <a:cs typeface="Lucida Sans Unicode" pitchFamily="34" charset="0"/>
              </a:rPr>
              <a:t>εκλεκτικη</a:t>
            </a:r>
            <a:r>
              <a:rPr lang="el-GR" altLang="en-US" sz="2400" b="1" dirty="0">
                <a:solidFill>
                  <a:srgbClr val="002060"/>
                </a:solidFill>
                <a:latin typeface="Arial" pitchFamily="34" charset="0"/>
                <a:cs typeface="Lucida Sans Unicode" pitchFamily="34" charset="0"/>
              </a:rPr>
              <a:t>) </a:t>
            </a:r>
            <a:r>
              <a:rPr lang="el-GR" altLang="en-US" sz="2400" b="1" dirty="0" err="1">
                <a:solidFill>
                  <a:srgbClr val="002060"/>
                </a:solidFill>
                <a:latin typeface="Arial" pitchFamily="34" charset="0"/>
                <a:cs typeface="Lucida Sans Unicode" pitchFamily="34" charset="0"/>
              </a:rPr>
              <a:t>διανομη</a:t>
            </a:r>
            <a:br>
              <a:rPr lang="el-GR" altLang="el-GR" sz="2400" b="1" dirty="0">
                <a:solidFill>
                  <a:srgbClr val="002060"/>
                </a:solidFill>
                <a:latin typeface="Arial" pitchFamily="34" charset="0"/>
                <a:cs typeface="Lucida Sans Unicode" pitchFamily="34" charset="0"/>
              </a:rPr>
            </a:br>
            <a:endParaRPr lang="el-GR" altLang="el-GR" sz="2400" b="1" dirty="0">
              <a:solidFill>
                <a:srgbClr val="002060"/>
              </a:solidFill>
              <a:latin typeface="Arial" pitchFamily="34" charset="0"/>
              <a:cs typeface="Lucida Sans Unicode" pitchFamily="34" charset="0"/>
            </a:endParaRPr>
          </a:p>
        </p:txBody>
      </p:sp>
      <p:sp>
        <p:nvSpPr>
          <p:cNvPr id="3" name="2 - Θέση περιεχομένου"/>
          <p:cNvSpPr>
            <a:spLocks noGrp="1"/>
          </p:cNvSpPr>
          <p:nvPr>
            <p:ph idx="1"/>
          </p:nvPr>
        </p:nvSpPr>
        <p:spPr>
          <a:xfrm>
            <a:off x="457200" y="1286932"/>
            <a:ext cx="8229600" cy="37290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tyle>
          <a:lnRef idx="2">
            <a:schemeClr val="accent6"/>
          </a:lnRef>
          <a:fillRef idx="1">
            <a:schemeClr val="lt1"/>
          </a:fillRef>
          <a:effectRef idx="0">
            <a:schemeClr val="accent6"/>
          </a:effectRef>
          <a:fontRef idx="minor">
            <a:schemeClr val="dk1"/>
          </a:fontRef>
        </p:style>
        <p:txBody>
          <a:bodyPr>
            <a:normAutofit/>
          </a:bodyPr>
          <a:lstStyle/>
          <a:p>
            <a:pPr algn="just">
              <a:lnSpc>
                <a:spcPct val="140000"/>
              </a:lnSpc>
              <a:spcBef>
                <a:spcPts val="450"/>
              </a:spcBef>
            </a:pPr>
            <a:r>
              <a:rPr lang="el-GR" altLang="el-GR" sz="1575" dirty="0">
                <a:solidFill>
                  <a:srgbClr val="000000"/>
                </a:solidFill>
              </a:rPr>
              <a:t>Ο αριθμός των </a:t>
            </a:r>
            <a:r>
              <a:rPr lang="el-GR" altLang="el-GR" sz="1575" dirty="0" err="1">
                <a:solidFill>
                  <a:srgbClr val="000000"/>
                </a:solidFill>
              </a:rPr>
              <a:t>λιανεμπόρων</a:t>
            </a:r>
            <a:r>
              <a:rPr lang="el-GR" altLang="el-GR" sz="1575" dirty="0">
                <a:solidFill>
                  <a:srgbClr val="000000"/>
                </a:solidFill>
              </a:rPr>
              <a:t> κυρίως που πωλούν το προϊόν είναι </a:t>
            </a:r>
            <a:r>
              <a:rPr lang="el-GR" altLang="el-GR" sz="1575" b="1" dirty="0">
                <a:solidFill>
                  <a:srgbClr val="000000"/>
                </a:solidFill>
              </a:rPr>
              <a:t>περιορισμένος, </a:t>
            </a:r>
            <a:r>
              <a:rPr lang="el-GR" altLang="el-GR" sz="1575" dirty="0">
                <a:solidFill>
                  <a:srgbClr val="000000"/>
                </a:solidFill>
              </a:rPr>
              <a:t>σε καθορισμένες γεωγραφικές περιοχές. </a:t>
            </a:r>
          </a:p>
          <a:p>
            <a:pPr algn="just">
              <a:lnSpc>
                <a:spcPct val="140000"/>
              </a:lnSpc>
              <a:spcBef>
                <a:spcPts val="450"/>
              </a:spcBef>
            </a:pPr>
            <a:r>
              <a:rPr lang="el-GR" altLang="el-GR" sz="1575" dirty="0">
                <a:solidFill>
                  <a:srgbClr val="000000"/>
                </a:solidFill>
              </a:rPr>
              <a:t>Για την επιχείρηση που διανέμει τα προϊόντα της επιλεκτικά, υπάρχει μεγαλύτερος έλεγχος σε όλα τα θέματα της διανομής (καταστημάτων πώλησης, όρων πώλησης, εξυπηρέτησης κ.λπ.). </a:t>
            </a:r>
          </a:p>
          <a:p>
            <a:pPr algn="just">
              <a:lnSpc>
                <a:spcPct val="140000"/>
              </a:lnSpc>
              <a:spcBef>
                <a:spcPts val="450"/>
              </a:spcBef>
            </a:pPr>
            <a:r>
              <a:rPr lang="el-GR" altLang="el-GR" sz="1575" dirty="0">
                <a:solidFill>
                  <a:srgbClr val="000000"/>
                </a:solidFill>
              </a:rPr>
              <a:t>Για τους λιανέμπορους η επιλεκτική διανομή είναι ελκυστική διότι τους εξασφαλίζει πωλήσεις, ιδιαίτερα όταν το προϊόν είναι επιτυχημένο. </a:t>
            </a:r>
          </a:p>
        </p:txBody>
      </p:sp>
      <p:pic>
        <p:nvPicPr>
          <p:cNvPr id="5" name="Picture 4">
            <a:extLst>
              <a:ext uri="{FF2B5EF4-FFF2-40B4-BE49-F238E27FC236}">
                <a16:creationId xmlns:a16="http://schemas.microsoft.com/office/drawing/2014/main" id="{532B9291-320A-222D-AA46-60FA4DEFC349}"/>
              </a:ext>
            </a:extLst>
          </p:cNvPr>
          <p:cNvPicPr>
            <a:picLocks noChangeAspect="1"/>
          </p:cNvPicPr>
          <p:nvPr/>
        </p:nvPicPr>
        <p:blipFill>
          <a:blip r:embed="rId3"/>
          <a:stretch>
            <a:fillRect/>
          </a:stretch>
        </p:blipFill>
        <p:spPr>
          <a:xfrm>
            <a:off x="695975" y="4024498"/>
            <a:ext cx="7752050" cy="1267167"/>
          </a:xfrm>
          <a:prstGeom prst="rect">
            <a:avLst/>
          </a:prstGeom>
        </p:spPr>
      </p:pic>
      <p:pic>
        <p:nvPicPr>
          <p:cNvPr id="7" name="Picture 6">
            <a:extLst>
              <a:ext uri="{FF2B5EF4-FFF2-40B4-BE49-F238E27FC236}">
                <a16:creationId xmlns:a16="http://schemas.microsoft.com/office/drawing/2014/main" id="{648787F5-BB16-CD35-A471-0847AED85F4F}"/>
              </a:ext>
            </a:extLst>
          </p:cNvPr>
          <p:cNvPicPr>
            <a:picLocks noChangeAspect="1"/>
          </p:cNvPicPr>
          <p:nvPr/>
        </p:nvPicPr>
        <p:blipFill>
          <a:blip r:embed="rId4"/>
          <a:stretch>
            <a:fillRect/>
          </a:stretch>
        </p:blipFill>
        <p:spPr>
          <a:xfrm>
            <a:off x="695975" y="5587220"/>
            <a:ext cx="7752050" cy="693879"/>
          </a:xfrm>
          <a:prstGeom prst="rect">
            <a:avLst/>
          </a:prstGeom>
        </p:spPr>
      </p:pic>
    </p:spTree>
    <p:extLst>
      <p:ext uri="{BB962C8B-B14F-4D97-AF65-F5344CB8AC3E}">
        <p14:creationId xmlns:p14="http://schemas.microsoft.com/office/powerpoint/2010/main" val="3812590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0467" y="692045"/>
            <a:ext cx="8229600" cy="73404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spAutoFit/>
          </a:bodyPr>
          <a:lstStyle/>
          <a:p>
            <a:pPr algn="ctr" defTabSz="342900"/>
            <a:br>
              <a:rPr lang="el-GR" altLang="el-GR" sz="2400" b="1" dirty="0">
                <a:solidFill>
                  <a:srgbClr val="002060"/>
                </a:solidFill>
                <a:latin typeface="Arial" pitchFamily="34" charset="0"/>
                <a:cs typeface="Lucida Sans Unicode" pitchFamily="34" charset="0"/>
              </a:rPr>
            </a:br>
            <a:r>
              <a:rPr lang="el-GR" altLang="el-GR" sz="2400" b="1" dirty="0" err="1">
                <a:solidFill>
                  <a:srgbClr val="002060"/>
                </a:solidFill>
                <a:latin typeface="Arial" pitchFamily="34" charset="0"/>
                <a:cs typeface="Lucida Sans Unicode" pitchFamily="34" charset="0"/>
              </a:rPr>
              <a:t>εξειδικευμενη</a:t>
            </a:r>
            <a:r>
              <a:rPr lang="el-GR" altLang="el-GR" sz="2400" b="1" dirty="0">
                <a:solidFill>
                  <a:srgbClr val="002060"/>
                </a:solidFill>
                <a:latin typeface="Arial" pitchFamily="34" charset="0"/>
                <a:cs typeface="Lucida Sans Unicode" pitchFamily="34" charset="0"/>
              </a:rPr>
              <a:t>/</a:t>
            </a:r>
            <a:r>
              <a:rPr lang="el-GR" altLang="en-US" sz="2400" b="1" dirty="0" err="1">
                <a:solidFill>
                  <a:srgbClr val="002060"/>
                </a:solidFill>
                <a:latin typeface="Arial" pitchFamily="34" charset="0"/>
                <a:cs typeface="Lucida Sans Unicode" pitchFamily="34" charset="0"/>
              </a:rPr>
              <a:t>Αποκλειστικη</a:t>
            </a:r>
            <a:r>
              <a:rPr lang="el-GR" altLang="en-US" sz="2400" b="1" dirty="0">
                <a:solidFill>
                  <a:srgbClr val="002060"/>
                </a:solidFill>
                <a:latin typeface="Arial" pitchFamily="34" charset="0"/>
                <a:cs typeface="Lucida Sans Unicode" pitchFamily="34" charset="0"/>
              </a:rPr>
              <a:t> </a:t>
            </a:r>
            <a:r>
              <a:rPr lang="el-GR" altLang="en-US" sz="2400" b="1" dirty="0" err="1">
                <a:solidFill>
                  <a:srgbClr val="002060"/>
                </a:solidFill>
                <a:latin typeface="Arial" pitchFamily="34" charset="0"/>
                <a:cs typeface="Lucida Sans Unicode" pitchFamily="34" charset="0"/>
              </a:rPr>
              <a:t>διανομη</a:t>
            </a:r>
            <a:endParaRPr lang="el-GR" altLang="el-GR" sz="2400" b="1" dirty="0">
              <a:solidFill>
                <a:srgbClr val="002060"/>
              </a:solidFill>
              <a:latin typeface="Arial" pitchFamily="34" charset="0"/>
              <a:cs typeface="Lucida Sans Unicode" pitchFamily="34" charset="0"/>
            </a:endParaRPr>
          </a:p>
        </p:txBody>
      </p:sp>
      <p:sp>
        <p:nvSpPr>
          <p:cNvPr id="3" name="2 - Θέση περιεχομένου"/>
          <p:cNvSpPr>
            <a:spLocks noGrp="1"/>
          </p:cNvSpPr>
          <p:nvPr>
            <p:ph idx="1"/>
          </p:nvPr>
        </p:nvSpPr>
        <p:spPr>
          <a:xfrm>
            <a:off x="437786" y="1426092"/>
            <a:ext cx="7954962" cy="3000375"/>
          </a:xfrm>
          <a:noFill/>
          <a:ln>
            <a:noFill/>
          </a:ln>
        </p:spPr>
        <p:style>
          <a:lnRef idx="2">
            <a:schemeClr val="accent6"/>
          </a:lnRef>
          <a:fillRef idx="1">
            <a:schemeClr val="lt1"/>
          </a:fillRef>
          <a:effectRef idx="0">
            <a:schemeClr val="accent6"/>
          </a:effectRef>
          <a:fontRef idx="minor">
            <a:schemeClr val="dk1"/>
          </a:fontRef>
        </p:style>
        <p:txBody>
          <a:bodyPr>
            <a:noAutofit/>
          </a:bodyPr>
          <a:lstStyle/>
          <a:p>
            <a:pPr algn="just" eaLnBrk="1" hangingPunct="1">
              <a:lnSpc>
                <a:spcPct val="150000"/>
              </a:lnSpc>
            </a:pPr>
            <a:r>
              <a:rPr lang="el-GR" altLang="el-GR" sz="1575" dirty="0">
                <a:solidFill>
                  <a:srgbClr val="000000"/>
                </a:solidFill>
              </a:rPr>
              <a:t>Για προϊόντα υψηλής τιμής, προϊόντα πολυτελείας ή ειδικά προϊόντα. </a:t>
            </a:r>
          </a:p>
          <a:p>
            <a:pPr algn="just" eaLnBrk="1" hangingPunct="1">
              <a:lnSpc>
                <a:spcPct val="150000"/>
              </a:lnSpc>
            </a:pPr>
            <a:r>
              <a:rPr lang="el-GR" altLang="el-GR" sz="1575" dirty="0">
                <a:solidFill>
                  <a:srgbClr val="000000"/>
                </a:solidFill>
              </a:rPr>
              <a:t>Ο αριθμός των </a:t>
            </a:r>
            <a:r>
              <a:rPr lang="el-GR" altLang="el-GR" sz="1575" dirty="0" err="1">
                <a:solidFill>
                  <a:srgbClr val="000000"/>
                </a:solidFill>
              </a:rPr>
              <a:t>λιανεμπόρων</a:t>
            </a:r>
            <a:r>
              <a:rPr lang="el-GR" altLang="el-GR" sz="1575" dirty="0">
                <a:solidFill>
                  <a:srgbClr val="000000"/>
                </a:solidFill>
              </a:rPr>
              <a:t> που </a:t>
            </a:r>
            <a:r>
              <a:rPr lang="el-GR" altLang="el-GR" sz="1575" b="1" dirty="0">
                <a:solidFill>
                  <a:srgbClr val="000000"/>
                </a:solidFill>
              </a:rPr>
              <a:t>επιλέγεται είναι πολύ περιορισμένος</a:t>
            </a:r>
            <a:r>
              <a:rPr lang="el-GR" altLang="el-GR" sz="1575" dirty="0">
                <a:solidFill>
                  <a:srgbClr val="000000"/>
                </a:solidFill>
              </a:rPr>
              <a:t>, συνήθως ένας λιανέμπορος ανά γεωγραφική περιοχή. </a:t>
            </a:r>
          </a:p>
          <a:p>
            <a:pPr algn="just" eaLnBrk="1" hangingPunct="1">
              <a:lnSpc>
                <a:spcPct val="150000"/>
              </a:lnSpc>
            </a:pPr>
            <a:r>
              <a:rPr lang="el-GR" altLang="el-GR" sz="1575" dirty="0">
                <a:solidFill>
                  <a:srgbClr val="000000"/>
                </a:solidFill>
              </a:rPr>
              <a:t>Για την επιχείρηση, απαιτείται υψηλότερο κόστος πωλήσεων αλλά υπάρχουν σημαντικά οφέλη όπως ο μεγαλύτερος έλεγχος των τιμών, πρακτικών πωλήσεων, καθώς και επίτευξη ανώτερης εικόνας για τη μάρκα.</a:t>
            </a:r>
          </a:p>
        </p:txBody>
      </p:sp>
      <p:pic>
        <p:nvPicPr>
          <p:cNvPr id="5" name="Picture 4">
            <a:extLst>
              <a:ext uri="{FF2B5EF4-FFF2-40B4-BE49-F238E27FC236}">
                <a16:creationId xmlns:a16="http://schemas.microsoft.com/office/drawing/2014/main" id="{F497BFAE-299C-91E4-6CA9-17321A0AAC5D}"/>
              </a:ext>
            </a:extLst>
          </p:cNvPr>
          <p:cNvPicPr>
            <a:picLocks noChangeAspect="1"/>
          </p:cNvPicPr>
          <p:nvPr/>
        </p:nvPicPr>
        <p:blipFill>
          <a:blip r:embed="rId3"/>
          <a:stretch>
            <a:fillRect/>
          </a:stretch>
        </p:blipFill>
        <p:spPr>
          <a:xfrm>
            <a:off x="679776" y="4322943"/>
            <a:ext cx="7617366" cy="1146369"/>
          </a:xfrm>
          <a:prstGeom prst="rect">
            <a:avLst/>
          </a:prstGeom>
        </p:spPr>
      </p:pic>
      <p:pic>
        <p:nvPicPr>
          <p:cNvPr id="7" name="Picture 6">
            <a:extLst>
              <a:ext uri="{FF2B5EF4-FFF2-40B4-BE49-F238E27FC236}">
                <a16:creationId xmlns:a16="http://schemas.microsoft.com/office/drawing/2014/main" id="{6D122B57-A729-A11F-69BE-1EB10E65C8D2}"/>
              </a:ext>
            </a:extLst>
          </p:cNvPr>
          <p:cNvPicPr>
            <a:picLocks noChangeAspect="1"/>
          </p:cNvPicPr>
          <p:nvPr/>
        </p:nvPicPr>
        <p:blipFill>
          <a:blip r:embed="rId4"/>
          <a:stretch>
            <a:fillRect/>
          </a:stretch>
        </p:blipFill>
        <p:spPr>
          <a:xfrm>
            <a:off x="679777" y="5848006"/>
            <a:ext cx="7617366" cy="657317"/>
          </a:xfrm>
          <a:prstGeom prst="rect">
            <a:avLst/>
          </a:prstGeom>
        </p:spPr>
      </p:pic>
    </p:spTree>
    <p:extLst>
      <p:ext uri="{BB962C8B-B14F-4D97-AF65-F5344CB8AC3E}">
        <p14:creationId xmlns:p14="http://schemas.microsoft.com/office/powerpoint/2010/main" val="1108513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a:extLst>
            <a:ext uri="{FF2B5EF4-FFF2-40B4-BE49-F238E27FC236}">
              <a16:creationId xmlns:a16="http://schemas.microsoft.com/office/drawing/2014/main" id="{74CEA9FF-429D-3163-5F87-F444F9967319}"/>
            </a:ext>
          </a:extLst>
        </p:cNvPr>
        <p:cNvGrpSpPr/>
        <p:nvPr/>
      </p:nvGrpSpPr>
      <p:grpSpPr>
        <a:xfrm>
          <a:off x="0" y="0"/>
          <a:ext cx="0" cy="0"/>
          <a:chOff x="0" y="0"/>
          <a:chExt cx="0" cy="0"/>
        </a:xfrm>
      </p:grpSpPr>
      <p:sp>
        <p:nvSpPr>
          <p:cNvPr id="5" name="15 - Ορθογώνιο">
            <a:extLst>
              <a:ext uri="{FF2B5EF4-FFF2-40B4-BE49-F238E27FC236}">
                <a16:creationId xmlns:a16="http://schemas.microsoft.com/office/drawing/2014/main" id="{D836B11B-3CE6-886F-4C15-0E8A091E0773}"/>
              </a:ext>
            </a:extLst>
          </p:cNvPr>
          <p:cNvSpPr>
            <a:spLocks noChangeArrowheads="1"/>
          </p:cNvSpPr>
          <p:nvPr/>
        </p:nvSpPr>
        <p:spPr bwMode="auto">
          <a:xfrm>
            <a:off x="559330" y="3564600"/>
            <a:ext cx="8286750" cy="507831"/>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r>
              <a:rPr lang="el-GR" altLang="el-GR" sz="2700" b="1" i="1" dirty="0">
                <a:solidFill>
                  <a:srgbClr val="0070C0"/>
                </a:solidFill>
                <a:latin typeface="Arial" panose="020B0604020202020204" pitchFamily="34" charset="0"/>
                <a:cs typeface="Arial" panose="020B0604020202020204" pitchFamily="34" charset="0"/>
              </a:rPr>
              <a:t>ΑΡΙΘΜΟΣ </a:t>
            </a:r>
            <a:r>
              <a:rPr lang="el-GR" altLang="el-GR" sz="2700" b="1" i="1">
                <a:solidFill>
                  <a:srgbClr val="0070C0"/>
                </a:solidFill>
                <a:latin typeface="Arial" panose="020B0604020202020204" pitchFamily="34" charset="0"/>
                <a:cs typeface="Arial" panose="020B0604020202020204" pitchFamily="34" charset="0"/>
              </a:rPr>
              <a:t>ΚΕΝΤΡΩΝ ΔΙΑΝΟΜΗΣ</a:t>
            </a:r>
            <a:endParaRPr lang="tr-TR" altLang="el-GR" sz="2700" b="1" i="1" dirty="0">
              <a:solidFill>
                <a:srgbClr val="0070C0"/>
              </a:solidFill>
              <a:latin typeface="Arial" panose="020B0604020202020204" pitchFamily="34" charset="0"/>
              <a:cs typeface="Arial" panose="020B0604020202020204" pitchFamily="34" charset="0"/>
            </a:endParaRPr>
          </a:p>
        </p:txBody>
      </p:sp>
      <p:sp>
        <p:nvSpPr>
          <p:cNvPr id="2" name="15 - Ορθογώνιο">
            <a:extLst>
              <a:ext uri="{FF2B5EF4-FFF2-40B4-BE49-F238E27FC236}">
                <a16:creationId xmlns:a16="http://schemas.microsoft.com/office/drawing/2014/main" id="{9519D1EA-0AC6-3F9A-7113-32210FB51A34}"/>
              </a:ext>
            </a:extLst>
          </p:cNvPr>
          <p:cNvSpPr>
            <a:spLocks noChangeArrowheads="1"/>
          </p:cNvSpPr>
          <p:nvPr/>
        </p:nvSpPr>
        <p:spPr bwMode="auto">
          <a:xfrm>
            <a:off x="559330" y="1981335"/>
            <a:ext cx="8286750" cy="507831"/>
          </a:xfrm>
          <a:prstGeom prst="rect">
            <a:avLst/>
          </a:prstGeom>
          <a:noFill/>
          <a:ln>
            <a:headEnd/>
            <a:tailEnd/>
          </a:ln>
        </p:spPr>
        <p:style>
          <a:lnRef idx="3">
            <a:schemeClr val="lt1"/>
          </a:lnRef>
          <a:fillRef idx="1">
            <a:schemeClr val="accent4"/>
          </a:fillRef>
          <a:effectRef idx="1">
            <a:schemeClr val="accent4"/>
          </a:effectRef>
          <a:fontRef idx="minor">
            <a:schemeClr val="lt1"/>
          </a:fontRef>
        </p:style>
        <p:txBody>
          <a:bodyPr>
            <a:spAutoFit/>
          </a:bodyPr>
          <a:lstStyle/>
          <a:p>
            <a:pPr algn="ctr" eaLnBrk="1" hangingPunct="1"/>
            <a:r>
              <a:rPr lang="el-GR" altLang="el-GR" sz="2700" b="1" i="1" dirty="0">
                <a:solidFill>
                  <a:srgbClr val="000000"/>
                </a:solidFill>
                <a:latin typeface="Arial" panose="020B0604020202020204" pitchFamily="34" charset="0"/>
                <a:cs typeface="Arial" panose="020B0604020202020204" pitchFamily="34" charset="0"/>
              </a:rPr>
              <a:t>Στρατηγικός σχεδιασμός Υποδομών </a:t>
            </a:r>
            <a:r>
              <a:rPr lang="en-US" altLang="el-GR" sz="2700" b="1" i="1" dirty="0">
                <a:solidFill>
                  <a:srgbClr val="000000"/>
                </a:solidFill>
                <a:latin typeface="Arial" panose="020B0604020202020204" pitchFamily="34" charset="0"/>
                <a:cs typeface="Arial" panose="020B0604020202020204" pitchFamily="34" charset="0"/>
              </a:rPr>
              <a:t>Logistics</a:t>
            </a:r>
            <a:endParaRPr lang="tr-TR" altLang="el-GR" sz="2700" dirty="0">
              <a:solidFill>
                <a:srgbClr val="000000"/>
              </a:solidFill>
              <a:latin typeface="Arial" panose="020B0604020202020204" pitchFamily="34" charset="0"/>
              <a:ea typeface="Open Sans Extrabold"/>
              <a:cs typeface="Arial" panose="020B0604020202020204" pitchFamily="34" charset="0"/>
            </a:endParaRPr>
          </a:p>
        </p:txBody>
      </p:sp>
    </p:spTree>
    <p:extLst>
      <p:ext uri="{BB962C8B-B14F-4D97-AF65-F5344CB8AC3E}">
        <p14:creationId xmlns:p14="http://schemas.microsoft.com/office/powerpoint/2010/main" val="4159361247"/>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56F2A8-472C-504E-DC53-FEB8C5D0B1E4}"/>
              </a:ext>
            </a:extLst>
          </p:cNvPr>
          <p:cNvSpPr txBox="1"/>
          <p:nvPr/>
        </p:nvSpPr>
        <p:spPr>
          <a:xfrm>
            <a:off x="373472" y="1431988"/>
            <a:ext cx="8333318" cy="5165517"/>
          </a:xfrm>
          <a:prstGeom prst="rect">
            <a:avLst/>
          </a:prstGeom>
          <a:noFill/>
        </p:spPr>
        <p:txBody>
          <a:bodyPr wrap="square">
            <a:spAutoFit/>
          </a:bodyPr>
          <a:lstStyle/>
          <a:p>
            <a:pPr>
              <a:lnSpc>
                <a:spcPct val="150000"/>
              </a:lnSpc>
              <a:buNone/>
            </a:pPr>
            <a:r>
              <a:rPr lang="el-GR" b="1" dirty="0">
                <a:solidFill>
                  <a:schemeClr val="bg1">
                    <a:lumMod val="95000"/>
                    <a:lumOff val="5000"/>
                  </a:schemeClr>
                </a:solidFill>
                <a:latin typeface="Arial" panose="020B0604020202020204" pitchFamily="34" charset="0"/>
                <a:cs typeface="Arial" panose="020B0604020202020204" pitchFamily="34" charset="0"/>
              </a:rPr>
              <a:t>Στρατηγική ισορροπία  :  </a:t>
            </a:r>
            <a:r>
              <a:rPr lang="el-GR" dirty="0">
                <a:solidFill>
                  <a:schemeClr val="bg1">
                    <a:lumMod val="95000"/>
                    <a:lumOff val="5000"/>
                  </a:schemeClr>
                </a:solidFill>
                <a:latin typeface="Arial" panose="020B0604020202020204" pitchFamily="34" charset="0"/>
                <a:cs typeface="Arial" panose="020B0604020202020204" pitchFamily="34" charset="0"/>
              </a:rPr>
              <a:t>Υπάρχει συνήθως ένα </a:t>
            </a:r>
            <a:r>
              <a:rPr lang="el-GR" b="1" dirty="0">
                <a:solidFill>
                  <a:schemeClr val="bg1">
                    <a:lumMod val="95000"/>
                    <a:lumOff val="5000"/>
                  </a:schemeClr>
                </a:solidFill>
                <a:latin typeface="Arial" panose="020B0604020202020204" pitchFamily="34" charset="0"/>
                <a:cs typeface="Arial" panose="020B0604020202020204" pitchFamily="34" charset="0"/>
              </a:rPr>
              <a:t>trade-off (ΑΝΤΙΣΤΑΘΜΙΣΜΑ)</a:t>
            </a:r>
            <a:endParaRPr lang="el-GR" dirty="0">
              <a:solidFill>
                <a:schemeClr val="bg1">
                  <a:lumMod val="95000"/>
                  <a:lumOff val="5000"/>
                </a:schemeClr>
              </a:solidFill>
              <a:latin typeface="Arial" panose="020B0604020202020204" pitchFamily="34" charset="0"/>
              <a:cs typeface="Arial" panose="020B0604020202020204" pitchFamily="34" charset="0"/>
            </a:endParaRPr>
          </a:p>
          <a:p>
            <a:pPr>
              <a:buNone/>
            </a:pPr>
            <a:endParaRPr lang="el-GR" dirty="0">
              <a:solidFill>
                <a:schemeClr val="bg1">
                  <a:lumMod val="95000"/>
                  <a:lumOff val="5000"/>
                </a:schemeClr>
              </a:solidFill>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q"/>
            </a:pPr>
            <a:r>
              <a:rPr lang="el-GR" b="1" dirty="0">
                <a:solidFill>
                  <a:schemeClr val="bg1">
                    <a:lumMod val="95000"/>
                    <a:lumOff val="5000"/>
                  </a:schemeClr>
                </a:solidFill>
                <a:latin typeface="Arial" panose="020B0604020202020204" pitchFamily="34" charset="0"/>
                <a:cs typeface="Arial" panose="020B0604020202020204" pitchFamily="34" charset="0"/>
              </a:rPr>
              <a:t>Λιγότερα DC:</a:t>
            </a:r>
            <a:r>
              <a:rPr lang="el-GR" dirty="0">
                <a:solidFill>
                  <a:schemeClr val="bg1">
                    <a:lumMod val="95000"/>
                    <a:lumOff val="5000"/>
                  </a:schemeClr>
                </a:solidFill>
                <a:latin typeface="Arial" panose="020B0604020202020204" pitchFamily="34" charset="0"/>
                <a:cs typeface="Arial" panose="020B0604020202020204" pitchFamily="34" charset="0"/>
              </a:rPr>
              <a:t> Χαμηλότερο κόστος λειτουργίας αλλά μεγαλύτερο lead time και πιθανόν χαμηλότερη ικανοποίηση πελατών.</a:t>
            </a:r>
          </a:p>
          <a:p>
            <a:pPr marL="285750" indent="-285750">
              <a:lnSpc>
                <a:spcPct val="150000"/>
              </a:lnSpc>
              <a:buFont typeface="Wingdings" panose="05000000000000000000" pitchFamily="2" charset="2"/>
              <a:buChar char="q"/>
            </a:pPr>
            <a:r>
              <a:rPr lang="el-GR" b="1" dirty="0">
                <a:solidFill>
                  <a:schemeClr val="bg1">
                    <a:lumMod val="95000"/>
                    <a:lumOff val="5000"/>
                  </a:schemeClr>
                </a:solidFill>
                <a:latin typeface="Arial" panose="020B0604020202020204" pitchFamily="34" charset="0"/>
                <a:cs typeface="Arial" panose="020B0604020202020204" pitchFamily="34" charset="0"/>
              </a:rPr>
              <a:t>Περισσότερα DC:</a:t>
            </a:r>
            <a:r>
              <a:rPr lang="el-GR" dirty="0">
                <a:solidFill>
                  <a:schemeClr val="bg1">
                    <a:lumMod val="95000"/>
                    <a:lumOff val="5000"/>
                  </a:schemeClr>
                </a:solidFill>
                <a:latin typeface="Arial" panose="020B0604020202020204" pitchFamily="34" charset="0"/>
                <a:cs typeface="Arial" panose="020B0604020202020204" pitchFamily="34" charset="0"/>
              </a:rPr>
              <a:t> Μικρότερο lead time, υψηλότερη ταχύτητα παράδοσης, αλλά μεγαλύτερο κόστος.</a:t>
            </a:r>
          </a:p>
          <a:p>
            <a:pPr>
              <a:buFont typeface="Arial" panose="020B0604020202020204" pitchFamily="34" charset="0"/>
              <a:buChar char="•"/>
            </a:pPr>
            <a:endParaRPr lang="el-GR" dirty="0">
              <a:solidFill>
                <a:schemeClr val="bg1">
                  <a:lumMod val="95000"/>
                  <a:lumOff val="5000"/>
                </a:schemeClr>
              </a:solidFill>
              <a:latin typeface="Arial" panose="020B0604020202020204" pitchFamily="34" charset="0"/>
              <a:cs typeface="Arial" panose="020B0604020202020204" pitchFamily="34" charset="0"/>
            </a:endParaRPr>
          </a:p>
          <a:p>
            <a:pPr>
              <a:lnSpc>
                <a:spcPct val="150000"/>
              </a:lnSpc>
              <a:buNone/>
            </a:pPr>
            <a:r>
              <a:rPr lang="el-GR" dirty="0">
                <a:solidFill>
                  <a:schemeClr val="bg1">
                    <a:lumMod val="95000"/>
                    <a:lumOff val="5000"/>
                  </a:schemeClr>
                </a:solidFill>
                <a:latin typeface="Arial" panose="020B0604020202020204" pitchFamily="34" charset="0"/>
                <a:cs typeface="Arial" panose="020B0604020202020204" pitchFamily="34" charset="0"/>
              </a:rPr>
              <a:t>Η </a:t>
            </a:r>
            <a:r>
              <a:rPr lang="el-GR" dirty="0">
                <a:solidFill>
                  <a:schemeClr val="bg1">
                    <a:lumMod val="95000"/>
                    <a:lumOff val="5000"/>
                  </a:schemeClr>
                </a:solidFill>
                <a:highlight>
                  <a:srgbClr val="FFFF00"/>
                </a:highlight>
                <a:latin typeface="Arial" panose="020B0604020202020204" pitchFamily="34" charset="0"/>
                <a:cs typeface="Arial" panose="020B0604020202020204" pitchFamily="34" charset="0"/>
              </a:rPr>
              <a:t>επιλογή αριθμού DC </a:t>
            </a:r>
            <a:r>
              <a:rPr lang="el-GR" dirty="0">
                <a:solidFill>
                  <a:schemeClr val="bg1">
                    <a:lumMod val="95000"/>
                    <a:lumOff val="5000"/>
                  </a:schemeClr>
                </a:solidFill>
                <a:latin typeface="Arial" panose="020B0604020202020204" pitchFamily="34" charset="0"/>
                <a:cs typeface="Arial" panose="020B0604020202020204" pitchFamily="34" charset="0"/>
              </a:rPr>
              <a:t>εξαρτάται από:</a:t>
            </a:r>
          </a:p>
          <a:p>
            <a:pPr>
              <a:lnSpc>
                <a:spcPct val="150000"/>
              </a:lnSpc>
              <a:buFont typeface="+mj-lt"/>
              <a:buAutoNum type="arabicPeriod"/>
            </a:pPr>
            <a:r>
              <a:rPr lang="el-GR" b="1" dirty="0">
                <a:solidFill>
                  <a:schemeClr val="bg1">
                    <a:lumMod val="95000"/>
                    <a:lumOff val="5000"/>
                  </a:schemeClr>
                </a:solidFill>
                <a:latin typeface="Arial" panose="020B0604020202020204" pitchFamily="34" charset="0"/>
                <a:cs typeface="Arial" panose="020B0604020202020204" pitchFamily="34" charset="0"/>
              </a:rPr>
              <a:t>Ζήτηση και γεωγραφία πελατών:</a:t>
            </a:r>
            <a:r>
              <a:rPr lang="el-GR" dirty="0">
                <a:solidFill>
                  <a:schemeClr val="bg1">
                    <a:lumMod val="95000"/>
                    <a:lumOff val="5000"/>
                  </a:schemeClr>
                </a:solidFill>
                <a:latin typeface="Arial" panose="020B0604020202020204" pitchFamily="34" charset="0"/>
                <a:cs typeface="Arial" panose="020B0604020202020204" pitchFamily="34" charset="0"/>
              </a:rPr>
              <a:t> Πού είναι συγκεντρωμένοι οι πελάτες;</a:t>
            </a:r>
          </a:p>
          <a:p>
            <a:pPr>
              <a:lnSpc>
                <a:spcPct val="150000"/>
              </a:lnSpc>
              <a:buFont typeface="+mj-lt"/>
              <a:buAutoNum type="arabicPeriod"/>
            </a:pPr>
            <a:r>
              <a:rPr lang="el-GR" b="1" dirty="0">
                <a:solidFill>
                  <a:schemeClr val="bg1">
                    <a:lumMod val="95000"/>
                    <a:lumOff val="5000"/>
                  </a:schemeClr>
                </a:solidFill>
                <a:latin typeface="Arial" panose="020B0604020202020204" pitchFamily="34" charset="0"/>
                <a:cs typeface="Arial" panose="020B0604020202020204" pitchFamily="34" charset="0"/>
              </a:rPr>
              <a:t>Στόχοι service level:</a:t>
            </a:r>
            <a:r>
              <a:rPr lang="el-GR" dirty="0">
                <a:solidFill>
                  <a:schemeClr val="bg1">
                    <a:lumMod val="95000"/>
                    <a:lumOff val="5000"/>
                  </a:schemeClr>
                </a:solidFill>
                <a:latin typeface="Arial" panose="020B0604020202020204" pitchFamily="34" charset="0"/>
                <a:cs typeface="Arial" panose="020B0604020202020204" pitchFamily="34" charset="0"/>
              </a:rPr>
              <a:t> π.χ., next-day delivery, εξαρτάται από το </a:t>
            </a:r>
            <a:r>
              <a:rPr lang="en-US" dirty="0">
                <a:solidFill>
                  <a:schemeClr val="bg1">
                    <a:lumMod val="95000"/>
                    <a:lumOff val="5000"/>
                  </a:schemeClr>
                </a:solidFill>
                <a:latin typeface="Arial" panose="020B0604020202020204" pitchFamily="34" charset="0"/>
                <a:cs typeface="Arial" panose="020B0604020202020204" pitchFamily="34" charset="0"/>
              </a:rPr>
              <a:t>CSP (customer service policy </a:t>
            </a:r>
            <a:r>
              <a:rPr lang="el-GR" dirty="0">
                <a:solidFill>
                  <a:schemeClr val="bg1">
                    <a:lumMod val="95000"/>
                    <a:lumOff val="5000"/>
                  </a:schemeClr>
                </a:solidFill>
                <a:latin typeface="Arial" panose="020B0604020202020204" pitchFamily="34" charset="0"/>
                <a:cs typeface="Arial" panose="020B0604020202020204" pitchFamily="34" charset="0"/>
              </a:rPr>
              <a:t>που επιθυμούμε)</a:t>
            </a:r>
          </a:p>
          <a:p>
            <a:pPr>
              <a:lnSpc>
                <a:spcPct val="150000"/>
              </a:lnSpc>
              <a:buFont typeface="+mj-lt"/>
              <a:buAutoNum type="arabicPeriod"/>
            </a:pPr>
            <a:r>
              <a:rPr lang="el-GR" b="1" dirty="0">
                <a:solidFill>
                  <a:schemeClr val="bg1">
                    <a:lumMod val="95000"/>
                    <a:lumOff val="5000"/>
                  </a:schemeClr>
                </a:solidFill>
                <a:latin typeface="Arial" panose="020B0604020202020204" pitchFamily="34" charset="0"/>
                <a:cs typeface="Arial" panose="020B0604020202020204" pitchFamily="34" charset="0"/>
              </a:rPr>
              <a:t>Κόστος μεταφοράς ανά μονάδα και σταθερό κόστος DC:</a:t>
            </a:r>
            <a:r>
              <a:rPr lang="el-GR" dirty="0">
                <a:solidFill>
                  <a:schemeClr val="bg1">
                    <a:lumMod val="95000"/>
                    <a:lumOff val="5000"/>
                  </a:schemeClr>
                </a:solidFill>
                <a:latin typeface="Arial" panose="020B0604020202020204" pitchFamily="34" charset="0"/>
                <a:cs typeface="Arial" panose="020B0604020202020204" pitchFamily="34" charset="0"/>
              </a:rPr>
              <a:t> Υπολογίστε συνολικό κόστος = σταθερό + μεταφορά/διανομή + απόθεμα.</a:t>
            </a:r>
          </a:p>
        </p:txBody>
      </p:sp>
      <p:sp>
        <p:nvSpPr>
          <p:cNvPr id="5" name="Text Box 2">
            <a:extLst>
              <a:ext uri="{FF2B5EF4-FFF2-40B4-BE49-F238E27FC236}">
                <a16:creationId xmlns:a16="http://schemas.microsoft.com/office/drawing/2014/main" id="{E087FBD0-7C16-081C-195C-6A5E460AFAD5}"/>
              </a:ext>
            </a:extLst>
          </p:cNvPr>
          <p:cNvSpPr txBox="1">
            <a:spLocks noChangeArrowheads="1"/>
          </p:cNvSpPr>
          <p:nvPr/>
        </p:nvSpPr>
        <p:spPr bwMode="auto">
          <a:xfrm>
            <a:off x="8309" y="684445"/>
            <a:ext cx="9063644" cy="652583"/>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wrap="square" lIns="40500" tIns="35100" rIns="40500" bIns="35100">
            <a:spAutoFit/>
          </a:bodyPr>
          <a:lstStyle/>
          <a:p>
            <a:pPr algn="ctr">
              <a:lnSpc>
                <a:spcPct val="90000"/>
              </a:lnSpc>
              <a:buClr>
                <a:srgbClr val="0000FF"/>
              </a:buCl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a:pPr>
            <a:endParaRPr lang="el-GR" sz="2100" b="1" dirty="0">
              <a:solidFill>
                <a:srgbClr val="0000FF"/>
              </a:solidFill>
              <a:effectLst>
                <a:outerShdw blurRad="38100" dist="38100" dir="2700000" algn="tl">
                  <a:srgbClr val="000000"/>
                </a:outerShdw>
              </a:effectLst>
            </a:endParaRPr>
          </a:p>
          <a:p>
            <a:pPr algn="ctr">
              <a:lnSpc>
                <a:spcPct val="90000"/>
              </a:lnSpc>
              <a:buClr>
                <a:srgbClr val="0000FF"/>
              </a:buCl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a:pPr>
            <a:r>
              <a:rPr lang="en-GB" sz="2100" b="1" dirty="0">
                <a:solidFill>
                  <a:srgbClr val="0000FF"/>
                </a:solidFill>
                <a:effectLst>
                  <a:outerShdw blurRad="38100" dist="38100" dir="2700000" algn="tl">
                    <a:srgbClr val="000000"/>
                  </a:outerShdw>
                </a:effectLst>
              </a:rPr>
              <a:t>ΑΡΙΘΜΟΣ ΑΠΟΘΗΚΩΝ / </a:t>
            </a:r>
            <a:r>
              <a:rPr lang="el-GR" sz="2100" b="1" dirty="0">
                <a:solidFill>
                  <a:srgbClr val="0000FF"/>
                </a:solidFill>
                <a:effectLst>
                  <a:outerShdw blurRad="38100" dist="38100" dir="2700000" algn="tl">
                    <a:srgbClr val="000000"/>
                  </a:outerShdw>
                </a:effectLst>
              </a:rPr>
              <a:t>ΚΕΝΤΡΩΝ ΔΙΑΝΟΜΗΣ / </a:t>
            </a:r>
            <a:r>
              <a:rPr lang="en-US" sz="2100" b="1" dirty="0">
                <a:solidFill>
                  <a:srgbClr val="0000FF"/>
                </a:solidFill>
                <a:effectLst>
                  <a:outerShdw blurRad="38100" dist="38100" dir="2700000" algn="tl">
                    <a:srgbClr val="000000"/>
                  </a:outerShdw>
                </a:effectLst>
              </a:rPr>
              <a:t>DISTRIBUTION CENTERS (DC)</a:t>
            </a:r>
            <a:r>
              <a:rPr lang="el-GR" sz="2100" b="1" dirty="0">
                <a:solidFill>
                  <a:srgbClr val="0000FF"/>
                </a:solidFill>
                <a:effectLst>
                  <a:outerShdw blurRad="38100" dist="38100" dir="2700000" algn="tl">
                    <a:srgbClr val="000000"/>
                  </a:outerShdw>
                </a:effectLst>
              </a:rPr>
              <a:t> </a:t>
            </a:r>
            <a:endParaRPr lang="en-GB" sz="2100" b="1" dirty="0">
              <a:solidFill>
                <a:srgbClr val="0000FF"/>
              </a:solidFill>
              <a:effectLst>
                <a:outerShdw blurRad="38100" dist="38100" dir="2700000" algn="tl">
                  <a:srgbClr val="000000"/>
                </a:outerShdw>
              </a:effectLst>
            </a:endParaRPr>
          </a:p>
        </p:txBody>
      </p:sp>
    </p:spTree>
    <p:extLst>
      <p:ext uri="{BB962C8B-B14F-4D97-AF65-F5344CB8AC3E}">
        <p14:creationId xmlns:p14="http://schemas.microsoft.com/office/powerpoint/2010/main" val="1929958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58189" y="1101126"/>
            <a:ext cx="9144000" cy="65258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lIns="40500" tIns="35100" rIns="40500" bIns="35100">
            <a:spAutoFit/>
          </a:bodyPr>
          <a:lstStyle/>
          <a:p>
            <a:pPr algn="ctr">
              <a:lnSpc>
                <a:spcPct val="90000"/>
              </a:lnSpc>
              <a:buClr>
                <a:srgbClr val="0000FF"/>
              </a:buCl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a:pPr>
            <a:r>
              <a:rPr lang="en-GB" sz="2100" b="1" dirty="0">
                <a:solidFill>
                  <a:srgbClr val="0000FF"/>
                </a:solidFill>
                <a:effectLst>
                  <a:outerShdw blurRad="38100" dist="38100" dir="2700000" algn="tl">
                    <a:srgbClr val="000000"/>
                  </a:outerShdw>
                </a:effectLst>
              </a:rPr>
              <a:t>ΑΡΙΘΜΟΣ ΑΠΟΘΗΚΩΝ / </a:t>
            </a:r>
            <a:r>
              <a:rPr lang="el-GR" sz="2100" b="1" dirty="0">
                <a:solidFill>
                  <a:srgbClr val="0000FF"/>
                </a:solidFill>
                <a:effectLst>
                  <a:outerShdw blurRad="38100" dist="38100" dir="2700000" algn="tl">
                    <a:srgbClr val="000000"/>
                  </a:outerShdw>
                </a:effectLst>
              </a:rPr>
              <a:t>ΚΕΝΤΡΩΝ ΔΙΑΝΟΜΗΣ / </a:t>
            </a:r>
            <a:r>
              <a:rPr lang="en-US" sz="2100" b="1" dirty="0">
                <a:solidFill>
                  <a:srgbClr val="0000FF"/>
                </a:solidFill>
                <a:effectLst>
                  <a:outerShdw blurRad="38100" dist="38100" dir="2700000" algn="tl">
                    <a:srgbClr val="000000"/>
                  </a:outerShdw>
                </a:effectLst>
              </a:rPr>
              <a:t>DISTRIBUTION CENTERS (DC)</a:t>
            </a:r>
            <a:r>
              <a:rPr lang="el-GR" sz="2100" b="1" dirty="0">
                <a:solidFill>
                  <a:srgbClr val="0000FF"/>
                </a:solidFill>
                <a:effectLst>
                  <a:outerShdw blurRad="38100" dist="38100" dir="2700000" algn="tl">
                    <a:srgbClr val="000000"/>
                  </a:outerShdw>
                </a:effectLst>
              </a:rPr>
              <a:t> </a:t>
            </a:r>
            <a:endParaRPr lang="en-GB" sz="2100" b="1" dirty="0">
              <a:solidFill>
                <a:srgbClr val="0000FF"/>
              </a:solidFill>
              <a:effectLst>
                <a:outerShdw blurRad="38100" dist="38100" dir="2700000" algn="tl">
                  <a:srgbClr val="000000"/>
                </a:outerShdw>
              </a:effectLst>
            </a:endParaRPr>
          </a:p>
          <a:p>
            <a:pPr algn="ctr">
              <a:lnSpc>
                <a:spcPct val="90000"/>
              </a:lnSpc>
              <a:buClr>
                <a:srgbClr val="0000FF"/>
              </a:buCl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a:pPr>
            <a:r>
              <a:rPr lang="en-GB" sz="2100" b="1" dirty="0">
                <a:solidFill>
                  <a:srgbClr val="0000FF"/>
                </a:solidFill>
                <a:effectLst>
                  <a:outerShdw blurRad="38100" dist="38100" dir="2700000" algn="tl">
                    <a:srgbClr val="000000"/>
                  </a:outerShdw>
                </a:effectLst>
              </a:rPr>
              <a:t>ΣΕ ΣΧΕΣΗ ΜΕ ΤΟ ΚΟΣΤΟΣ</a:t>
            </a:r>
          </a:p>
        </p:txBody>
      </p:sp>
      <p:sp>
        <p:nvSpPr>
          <p:cNvPr id="50180" name="Text Box 3"/>
          <p:cNvSpPr txBox="1">
            <a:spLocks noChangeArrowheads="1"/>
          </p:cNvSpPr>
          <p:nvPr/>
        </p:nvSpPr>
        <p:spPr bwMode="auto">
          <a:xfrm>
            <a:off x="323851" y="3536120"/>
            <a:ext cx="8064500" cy="189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spAutoFit/>
          </a:bodyPr>
          <a:lstStyle>
            <a:lvl1pPr>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itchFamily="34" charset="0"/>
              </a:defRPr>
            </a:lvl1pPr>
            <a:lvl2pPr marL="742950" indent="-28575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itchFamily="34" charset="0"/>
              </a:defRPr>
            </a:lvl2pPr>
            <a:lvl3pPr marL="11430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defRPr>
            </a:lvl3pPr>
            <a:lvl4pPr marL="16002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4pPr>
            <a:lvl5pPr marL="20574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9pPr>
          </a:lstStyle>
          <a:p>
            <a:pPr algn="ctr">
              <a:lnSpc>
                <a:spcPct val="90000"/>
              </a:lnSpc>
              <a:spcBef>
                <a:spcPts val="938"/>
              </a:spcBef>
              <a:buClr>
                <a:srgbClr val="FF0000"/>
              </a:buClr>
              <a:buNone/>
            </a:pPr>
            <a:r>
              <a:rPr lang="en-GB" altLang="el-GR" sz="1500" b="1" dirty="0" err="1">
                <a:solidFill>
                  <a:srgbClr val="002060"/>
                </a:solidFill>
                <a:latin typeface="Arial" pitchFamily="34" charset="0"/>
                <a:cs typeface="Lucida Sans Unicode" pitchFamily="34" charset="0"/>
              </a:rPr>
              <a:t>Συνολικό</a:t>
            </a:r>
            <a:r>
              <a:rPr lang="en-GB" altLang="el-GR" sz="1500" b="1" dirty="0">
                <a:solidFill>
                  <a:srgbClr val="002060"/>
                </a:solidFill>
                <a:latin typeface="Arial" pitchFamily="34" charset="0"/>
                <a:cs typeface="Lucida Sans Unicode" pitchFamily="34" charset="0"/>
              </a:rPr>
              <a:t> </a:t>
            </a:r>
            <a:r>
              <a:rPr lang="en-GB" altLang="el-GR" sz="1500" b="1" dirty="0" err="1">
                <a:solidFill>
                  <a:srgbClr val="002060"/>
                </a:solidFill>
                <a:latin typeface="Arial" pitchFamily="34" charset="0"/>
                <a:cs typeface="Lucida Sans Unicode" pitchFamily="34" charset="0"/>
              </a:rPr>
              <a:t>Μετ</a:t>
            </a:r>
            <a:r>
              <a:rPr lang="en-GB" altLang="el-GR" sz="1500" b="1" dirty="0">
                <a:solidFill>
                  <a:srgbClr val="002060"/>
                </a:solidFill>
                <a:latin typeface="Arial" pitchFamily="34" charset="0"/>
                <a:cs typeface="Lucida Sans Unicode" pitchFamily="34" charset="0"/>
              </a:rPr>
              <a:t>αφορικό Κόστος  = </a:t>
            </a:r>
          </a:p>
          <a:p>
            <a:pPr algn="ctr">
              <a:lnSpc>
                <a:spcPct val="90000"/>
              </a:lnSpc>
              <a:spcBef>
                <a:spcPts val="938"/>
              </a:spcBef>
              <a:buClr>
                <a:srgbClr val="FF0000"/>
              </a:buClr>
              <a:buNone/>
            </a:pPr>
            <a:r>
              <a:rPr lang="en-GB" altLang="el-GR" sz="1500" b="1" dirty="0" err="1">
                <a:solidFill>
                  <a:srgbClr val="002060"/>
                </a:solidFill>
                <a:latin typeface="Arial" pitchFamily="34" charset="0"/>
                <a:cs typeface="Lucida Sans Unicode" pitchFamily="34" charset="0"/>
              </a:rPr>
              <a:t>Κόστος</a:t>
            </a:r>
            <a:r>
              <a:rPr lang="en-GB" altLang="el-GR" sz="1500" b="1" dirty="0">
                <a:solidFill>
                  <a:srgbClr val="002060"/>
                </a:solidFill>
                <a:latin typeface="Arial" pitchFamily="34" charset="0"/>
                <a:cs typeface="Lucida Sans Unicode" pitchFamily="34" charset="0"/>
              </a:rPr>
              <a:t> </a:t>
            </a:r>
            <a:r>
              <a:rPr lang="en-GB" altLang="el-GR" sz="1500" b="1" dirty="0" err="1">
                <a:solidFill>
                  <a:srgbClr val="002060"/>
                </a:solidFill>
                <a:latin typeface="Arial" pitchFamily="34" charset="0"/>
                <a:cs typeface="Lucida Sans Unicode" pitchFamily="34" charset="0"/>
              </a:rPr>
              <a:t>Μετ</a:t>
            </a:r>
            <a:r>
              <a:rPr lang="en-GB" altLang="el-GR" sz="1500" b="1" dirty="0">
                <a:solidFill>
                  <a:srgbClr val="002060"/>
                </a:solidFill>
                <a:latin typeface="Arial" pitchFamily="34" charset="0"/>
                <a:cs typeface="Lucida Sans Unicode" pitchFamily="34" charset="0"/>
              </a:rPr>
              <a:t>αφοράς +  Κόστος Διανομής</a:t>
            </a:r>
          </a:p>
          <a:p>
            <a:pPr algn="ctr">
              <a:lnSpc>
                <a:spcPct val="90000"/>
              </a:lnSpc>
              <a:spcBef>
                <a:spcPts val="938"/>
              </a:spcBef>
              <a:buClr>
                <a:srgbClr val="FF0000"/>
              </a:buClr>
              <a:buNone/>
            </a:pPr>
            <a:endParaRPr lang="en-GB" altLang="el-GR" sz="1500" dirty="0">
              <a:solidFill>
                <a:srgbClr val="000000"/>
              </a:solidFill>
              <a:latin typeface="Arial" pitchFamily="34" charset="0"/>
              <a:cs typeface="Lucida Sans Unicode" pitchFamily="34" charset="0"/>
            </a:endParaRPr>
          </a:p>
          <a:p>
            <a:pPr>
              <a:lnSpc>
                <a:spcPct val="90000"/>
              </a:lnSpc>
              <a:spcBef>
                <a:spcPts val="938"/>
              </a:spcBef>
              <a:buClr>
                <a:srgbClr val="FF0000"/>
              </a:buClr>
              <a:buNone/>
            </a:pPr>
            <a:r>
              <a:rPr lang="el-GR" altLang="el-GR" sz="1500" dirty="0">
                <a:solidFill>
                  <a:srgbClr val="000000"/>
                </a:solidFill>
                <a:latin typeface="Arial" pitchFamily="34" charset="0"/>
                <a:cs typeface="Lucida Sans Unicode" pitchFamily="34" charset="0"/>
              </a:rPr>
              <a:t>	        </a:t>
            </a:r>
            <a:r>
              <a:rPr lang="en-GB" altLang="el-GR" sz="1500" dirty="0" err="1">
                <a:solidFill>
                  <a:srgbClr val="000000"/>
                </a:solidFill>
                <a:latin typeface="Arial" pitchFamily="34" charset="0"/>
                <a:cs typeface="Lucida Sans Unicode" pitchFamily="34" charset="0"/>
              </a:rPr>
              <a:t>Μετ</a:t>
            </a:r>
            <a:r>
              <a:rPr lang="en-GB" altLang="el-GR" sz="1500" dirty="0">
                <a:solidFill>
                  <a:srgbClr val="000000"/>
                </a:solidFill>
                <a:latin typeface="Arial" pitchFamily="34" charset="0"/>
                <a:cs typeface="Lucida Sans Unicode" pitchFamily="34" charset="0"/>
              </a:rPr>
              <a:t>αφορά : από Παραγωγή </a:t>
            </a:r>
            <a:r>
              <a:rPr lang="en-GB" altLang="el-GR" sz="1500" dirty="0">
                <a:solidFill>
                  <a:srgbClr val="000000"/>
                </a:solidFill>
                <a:latin typeface="Wingdings" pitchFamily="2" charset="2"/>
                <a:cs typeface="Lucida Sans Unicode" pitchFamily="34" charset="0"/>
              </a:rPr>
              <a:t></a:t>
            </a:r>
            <a:r>
              <a:rPr lang="en-GB" altLang="el-GR" sz="1500" dirty="0">
                <a:solidFill>
                  <a:srgbClr val="000000"/>
                </a:solidFill>
                <a:latin typeface="Arial" pitchFamily="34" charset="0"/>
                <a:cs typeface="Lucida Sans Unicode" pitchFamily="34" charset="0"/>
              </a:rPr>
              <a:t> Αποθηκευτικά Κέντρα</a:t>
            </a:r>
          </a:p>
          <a:p>
            <a:pPr>
              <a:lnSpc>
                <a:spcPct val="90000"/>
              </a:lnSpc>
              <a:spcBef>
                <a:spcPts val="938"/>
              </a:spcBef>
              <a:buClr>
                <a:srgbClr val="FF0000"/>
              </a:buClr>
              <a:buNone/>
            </a:pPr>
            <a:r>
              <a:rPr lang="el-GR" altLang="el-GR" sz="1500" dirty="0">
                <a:solidFill>
                  <a:srgbClr val="000000"/>
                </a:solidFill>
                <a:latin typeface="Arial" pitchFamily="34" charset="0"/>
                <a:cs typeface="Lucida Sans Unicode" pitchFamily="34" charset="0"/>
              </a:rPr>
              <a:t>        </a:t>
            </a:r>
            <a:r>
              <a:rPr lang="en-GB" altLang="el-GR" sz="1500" dirty="0" err="1">
                <a:solidFill>
                  <a:srgbClr val="000000"/>
                </a:solidFill>
                <a:latin typeface="Arial" pitchFamily="34" charset="0"/>
                <a:cs typeface="Lucida Sans Unicode" pitchFamily="34" charset="0"/>
              </a:rPr>
              <a:t>Δι</a:t>
            </a:r>
            <a:r>
              <a:rPr lang="en-GB" altLang="el-GR" sz="1500" dirty="0">
                <a:solidFill>
                  <a:srgbClr val="000000"/>
                </a:solidFill>
                <a:latin typeface="Arial" pitchFamily="34" charset="0"/>
                <a:cs typeface="Lucida Sans Unicode" pitchFamily="34" charset="0"/>
              </a:rPr>
              <a:t>ανομή : από Αποθηκευτικά Κέντρα  </a:t>
            </a:r>
            <a:r>
              <a:rPr lang="en-GB" altLang="el-GR" sz="1500" dirty="0">
                <a:solidFill>
                  <a:srgbClr val="000000"/>
                </a:solidFill>
                <a:latin typeface="Wingdings" pitchFamily="2" charset="2"/>
                <a:cs typeface="Lucida Sans Unicode" pitchFamily="34" charset="0"/>
              </a:rPr>
              <a:t></a:t>
            </a:r>
            <a:r>
              <a:rPr lang="en-GB" altLang="el-GR" sz="1500" dirty="0">
                <a:solidFill>
                  <a:srgbClr val="000000"/>
                </a:solidFill>
                <a:latin typeface="Arial" pitchFamily="34" charset="0"/>
                <a:cs typeface="Lucida Sans Unicode" pitchFamily="34" charset="0"/>
              </a:rPr>
              <a:t> Καταστήματα (Λιανική)</a:t>
            </a:r>
            <a:r>
              <a:rPr lang="ar-SA" altLang="el-GR" sz="1500" dirty="0">
                <a:solidFill>
                  <a:srgbClr val="000000"/>
                </a:solidFill>
                <a:latin typeface="Arial" pitchFamily="34" charset="0"/>
                <a:cs typeface="Lucida Sans Unicode" pitchFamily="34" charset="0"/>
              </a:rPr>
              <a:t>‏</a:t>
            </a:r>
            <a:endParaRPr lang="en-GB" altLang="el-GR" sz="1500" dirty="0">
              <a:solidFill>
                <a:srgbClr val="000000"/>
              </a:solidFill>
              <a:latin typeface="Arial" pitchFamily="34" charset="0"/>
              <a:cs typeface="Lucida Sans Unicode" pitchFamily="34" charset="0"/>
            </a:endParaRPr>
          </a:p>
          <a:p>
            <a:pPr algn="ctr">
              <a:lnSpc>
                <a:spcPct val="90000"/>
              </a:lnSpc>
              <a:spcBef>
                <a:spcPts val="938"/>
              </a:spcBef>
              <a:buClr>
                <a:srgbClr val="FF0000"/>
              </a:buClr>
              <a:buNone/>
            </a:pPr>
            <a:endParaRPr lang="en-GB" altLang="el-GR" sz="1500" dirty="0">
              <a:solidFill>
                <a:srgbClr val="000000"/>
              </a:solidFill>
              <a:latin typeface="Arial" pitchFamily="34" charset="0"/>
              <a:cs typeface="Lucida Sans Unicode" pitchFamily="34" charset="0"/>
            </a:endParaRPr>
          </a:p>
        </p:txBody>
      </p:sp>
      <p:sp>
        <p:nvSpPr>
          <p:cNvPr id="50181" name="Text Box 4"/>
          <p:cNvSpPr txBox="1">
            <a:spLocks noChangeArrowheads="1"/>
          </p:cNvSpPr>
          <p:nvPr/>
        </p:nvSpPr>
        <p:spPr bwMode="auto">
          <a:xfrm>
            <a:off x="323850" y="2376452"/>
            <a:ext cx="8280400" cy="924966"/>
          </a:xfrm>
          <a:prstGeom prst="rect">
            <a:avLst/>
          </a:prstGeom>
          <a:ln/>
        </p:spPr>
        <p:style>
          <a:lnRef idx="1">
            <a:schemeClr val="accent5"/>
          </a:lnRef>
          <a:fillRef idx="2">
            <a:schemeClr val="accent5"/>
          </a:fillRef>
          <a:effectRef idx="1">
            <a:schemeClr val="accent5"/>
          </a:effectRef>
          <a:fontRef idx="minor">
            <a:schemeClr val="dk1"/>
          </a:fontRef>
        </p:style>
        <p:txBody>
          <a:bodyPr lIns="67500" tIns="35100" rIns="67500" bIns="35100">
            <a:spAutoFit/>
          </a:bodyPr>
          <a:lstStyle>
            <a:lvl1pPr>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itchFamily="34" charset="0"/>
              </a:defRPr>
            </a:lvl1pPr>
            <a:lvl2pPr marL="742950" indent="-28575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itchFamily="34" charset="0"/>
              </a:defRPr>
            </a:lvl2pPr>
            <a:lvl3pPr marL="11430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defRPr>
            </a:lvl3pPr>
            <a:lvl4pPr marL="16002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4pPr>
            <a:lvl5pPr marL="20574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9pPr>
          </a:lstStyle>
          <a:p>
            <a:pPr algn="ctr">
              <a:lnSpc>
                <a:spcPct val="90000"/>
              </a:lnSpc>
              <a:spcBef>
                <a:spcPts val="938"/>
              </a:spcBef>
              <a:buClr>
                <a:srgbClr val="C00000"/>
              </a:buClr>
              <a:buNone/>
            </a:pPr>
            <a:r>
              <a:rPr lang="en-GB" altLang="el-GR" sz="1500" dirty="0" err="1">
                <a:solidFill>
                  <a:srgbClr val="000000"/>
                </a:solidFill>
                <a:latin typeface="Arial" pitchFamily="34" charset="0"/>
                <a:cs typeface="Lucida Sans Unicode" pitchFamily="34" charset="0"/>
              </a:rPr>
              <a:t>Συνολικό</a:t>
            </a:r>
            <a:r>
              <a:rPr lang="en-GB" altLang="el-GR" sz="1500" dirty="0">
                <a:solidFill>
                  <a:srgbClr val="000000"/>
                </a:solidFill>
                <a:latin typeface="Arial" pitchFamily="34" charset="0"/>
                <a:cs typeface="Lucida Sans Unicode" pitchFamily="34" charset="0"/>
              </a:rPr>
              <a:t> </a:t>
            </a:r>
            <a:r>
              <a:rPr lang="en-GB" altLang="el-GR" sz="1500" dirty="0" err="1">
                <a:solidFill>
                  <a:srgbClr val="000000"/>
                </a:solidFill>
                <a:latin typeface="Arial" pitchFamily="34" charset="0"/>
                <a:cs typeface="Lucida Sans Unicode" pitchFamily="34" charset="0"/>
              </a:rPr>
              <a:t>Κόστος</a:t>
            </a:r>
            <a:r>
              <a:rPr lang="en-GB" altLang="el-GR" sz="1500" dirty="0">
                <a:solidFill>
                  <a:srgbClr val="000000"/>
                </a:solidFill>
                <a:latin typeface="Arial" pitchFamily="34" charset="0"/>
                <a:cs typeface="Lucida Sans Unicode" pitchFamily="34" charset="0"/>
              </a:rPr>
              <a:t> Κανα</a:t>
            </a:r>
            <a:r>
              <a:rPr lang="en-GB" altLang="el-GR" sz="1500" dirty="0" err="1">
                <a:solidFill>
                  <a:srgbClr val="000000"/>
                </a:solidFill>
                <a:latin typeface="Arial" pitchFamily="34" charset="0"/>
                <a:cs typeface="Lucida Sans Unicode" pitchFamily="34" charset="0"/>
              </a:rPr>
              <a:t>λιού</a:t>
            </a:r>
            <a:r>
              <a:rPr lang="en-GB" altLang="el-GR" sz="1500" dirty="0">
                <a:solidFill>
                  <a:srgbClr val="000000"/>
                </a:solidFill>
                <a:latin typeface="Arial" pitchFamily="34" charset="0"/>
                <a:cs typeface="Lucida Sans Unicode" pitchFamily="34" charset="0"/>
              </a:rPr>
              <a:t> </a:t>
            </a:r>
            <a:r>
              <a:rPr lang="en-GB" altLang="el-GR" sz="1500" dirty="0" err="1">
                <a:solidFill>
                  <a:srgbClr val="000000"/>
                </a:solidFill>
                <a:latin typeface="Arial" pitchFamily="34" charset="0"/>
                <a:cs typeface="Lucida Sans Unicode" pitchFamily="34" charset="0"/>
              </a:rPr>
              <a:t>Εφοδι</a:t>
            </a:r>
            <a:r>
              <a:rPr lang="en-GB" altLang="el-GR" sz="1500" dirty="0">
                <a:solidFill>
                  <a:srgbClr val="000000"/>
                </a:solidFill>
                <a:latin typeface="Arial" pitchFamily="34" charset="0"/>
                <a:cs typeface="Lucida Sans Unicode" pitchFamily="34" charset="0"/>
              </a:rPr>
              <a:t>αστικής (Logistics) = </a:t>
            </a:r>
          </a:p>
          <a:p>
            <a:pPr algn="ctr">
              <a:lnSpc>
                <a:spcPct val="90000"/>
              </a:lnSpc>
              <a:spcBef>
                <a:spcPts val="938"/>
              </a:spcBef>
              <a:buClr>
                <a:srgbClr val="C00000"/>
              </a:buClr>
              <a:buNone/>
            </a:pPr>
            <a:r>
              <a:rPr lang="en-GB" altLang="el-GR" sz="1500" b="1" dirty="0" err="1">
                <a:solidFill>
                  <a:srgbClr val="000000"/>
                </a:solidFill>
                <a:highlight>
                  <a:srgbClr val="FFFF00"/>
                </a:highlight>
                <a:latin typeface="Arial" pitchFamily="34" charset="0"/>
                <a:cs typeface="Lucida Sans Unicode" pitchFamily="34" charset="0"/>
              </a:rPr>
              <a:t>Συνολικό</a:t>
            </a:r>
            <a:r>
              <a:rPr lang="en-GB" altLang="el-GR" sz="1500" b="1" dirty="0">
                <a:solidFill>
                  <a:srgbClr val="000000"/>
                </a:solidFill>
                <a:highlight>
                  <a:srgbClr val="FFFF00"/>
                </a:highlight>
                <a:latin typeface="Arial" pitchFamily="34" charset="0"/>
                <a:cs typeface="Lucida Sans Unicode" pitchFamily="34" charset="0"/>
              </a:rPr>
              <a:t>  </a:t>
            </a:r>
            <a:r>
              <a:rPr lang="en-GB" altLang="el-GR" sz="1500" b="1" dirty="0" err="1">
                <a:solidFill>
                  <a:srgbClr val="000000"/>
                </a:solidFill>
                <a:highlight>
                  <a:srgbClr val="FFFF00"/>
                </a:highlight>
                <a:latin typeface="Arial" pitchFamily="34" charset="0"/>
                <a:cs typeface="Lucida Sans Unicode" pitchFamily="34" charset="0"/>
              </a:rPr>
              <a:t>Μετ</a:t>
            </a:r>
            <a:r>
              <a:rPr lang="en-GB" altLang="el-GR" sz="1500" b="1" dirty="0">
                <a:solidFill>
                  <a:srgbClr val="000000"/>
                </a:solidFill>
                <a:highlight>
                  <a:srgbClr val="FFFF00"/>
                </a:highlight>
                <a:latin typeface="Arial" pitchFamily="34" charset="0"/>
                <a:cs typeface="Lucida Sans Unicode" pitchFamily="34" charset="0"/>
              </a:rPr>
              <a:t>αφορικό Κόστος </a:t>
            </a:r>
            <a:r>
              <a:rPr lang="en-GB" altLang="el-GR" sz="1500" dirty="0">
                <a:solidFill>
                  <a:srgbClr val="000000"/>
                </a:solidFill>
                <a:latin typeface="Arial" pitchFamily="34" charset="0"/>
                <a:cs typeface="Lucida Sans Unicode" pitchFamily="34" charset="0"/>
              </a:rPr>
              <a:t>+  </a:t>
            </a:r>
            <a:r>
              <a:rPr lang="en-GB" altLang="el-GR" sz="1500" dirty="0">
                <a:solidFill>
                  <a:srgbClr val="000000"/>
                </a:solidFill>
                <a:highlight>
                  <a:srgbClr val="FFFF00"/>
                </a:highlight>
                <a:latin typeface="Arial" pitchFamily="34" charset="0"/>
                <a:cs typeface="Lucida Sans Unicode" pitchFamily="34" charset="0"/>
              </a:rPr>
              <a:t>Κόστος Διαχείρισης Αποθεμάτων</a:t>
            </a:r>
          </a:p>
          <a:p>
            <a:pPr algn="ctr">
              <a:lnSpc>
                <a:spcPct val="90000"/>
              </a:lnSpc>
              <a:spcBef>
                <a:spcPts val="938"/>
              </a:spcBef>
              <a:buClr>
                <a:srgbClr val="C00000"/>
              </a:buClr>
              <a:buNone/>
            </a:pPr>
            <a:endParaRPr lang="en-GB" altLang="el-GR" sz="1500" dirty="0">
              <a:solidFill>
                <a:srgbClr val="000000"/>
              </a:solidFill>
              <a:latin typeface="Arial" pitchFamily="34" charset="0"/>
              <a:cs typeface="Lucida Sans Unicode" pitchFamily="34" charset="0"/>
            </a:endParaRPr>
          </a:p>
        </p:txBody>
      </p:sp>
      <p:cxnSp>
        <p:nvCxnSpPr>
          <p:cNvPr id="50182" name="AutoShape 5"/>
          <p:cNvCxnSpPr>
            <a:cxnSpLocks noChangeShapeType="1"/>
          </p:cNvCxnSpPr>
          <p:nvPr/>
        </p:nvCxnSpPr>
        <p:spPr bwMode="auto">
          <a:xfrm>
            <a:off x="2771776" y="3050382"/>
            <a:ext cx="360363" cy="540544"/>
          </a:xfrm>
          <a:prstGeom prst="straightConnector1">
            <a:avLst/>
          </a:prstGeom>
          <a:noFill/>
          <a:ln w="41400">
            <a:solidFill>
              <a:srgbClr val="0000FF"/>
            </a:solidFill>
            <a:miter lim="800000"/>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69447219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Line 2"/>
          <p:cNvSpPr>
            <a:spLocks noChangeShapeType="1"/>
          </p:cNvSpPr>
          <p:nvPr/>
        </p:nvSpPr>
        <p:spPr bwMode="auto">
          <a:xfrm>
            <a:off x="1219200" y="2801908"/>
            <a:ext cx="1588" cy="3200400"/>
          </a:xfrm>
          <a:prstGeom prst="line">
            <a:avLst/>
          </a:prstGeom>
          <a:noFill/>
          <a:ln w="28440">
            <a:solidFill>
              <a:srgbClr val="000000"/>
            </a:solidFill>
            <a:miter lim="800000"/>
            <a:headEnd type="triangle" w="med" len="med"/>
            <a:tailEnd/>
          </a:ln>
          <a:extLst>
            <a:ext uri="{909E8E84-426E-40DD-AFC4-6F175D3DCCD1}">
              <a14:hiddenFill xmlns:a14="http://schemas.microsoft.com/office/drawing/2010/main">
                <a:noFill/>
              </a14:hiddenFill>
            </a:ext>
          </a:extLst>
        </p:spPr>
        <p:txBody>
          <a:bodyPr/>
          <a:lstStyle/>
          <a:p>
            <a:endParaRPr lang="el-GR" sz="1350"/>
          </a:p>
        </p:txBody>
      </p:sp>
      <p:sp>
        <p:nvSpPr>
          <p:cNvPr id="51204" name="Line 3"/>
          <p:cNvSpPr>
            <a:spLocks noChangeShapeType="1"/>
          </p:cNvSpPr>
          <p:nvPr/>
        </p:nvSpPr>
        <p:spPr bwMode="auto">
          <a:xfrm>
            <a:off x="1219200" y="6002308"/>
            <a:ext cx="5410200" cy="1191"/>
          </a:xfrm>
          <a:prstGeom prst="line">
            <a:avLst/>
          </a:prstGeom>
          <a:noFill/>
          <a:ln w="2844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l-GR" sz="1350"/>
          </a:p>
        </p:txBody>
      </p:sp>
      <p:sp>
        <p:nvSpPr>
          <p:cNvPr id="51205" name="Text Box 4"/>
          <p:cNvSpPr txBox="1">
            <a:spLocks noChangeArrowheads="1"/>
          </p:cNvSpPr>
          <p:nvPr/>
        </p:nvSpPr>
        <p:spPr bwMode="auto">
          <a:xfrm>
            <a:off x="2209800" y="6059458"/>
            <a:ext cx="381000" cy="23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spAutoFit/>
          </a:bodyPr>
          <a:lstStyle>
            <a:lvl1pPr>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itchFamily="34" charset="0"/>
              </a:defRPr>
            </a:lvl1pPr>
            <a:lvl2pPr marL="742950" indent="-28575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itchFamily="34" charset="0"/>
              </a:defRPr>
            </a:lvl2pPr>
            <a:lvl3pPr marL="11430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defRPr>
            </a:lvl3pPr>
            <a:lvl4pPr marL="16002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4pPr>
            <a:lvl5pPr marL="20574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9pPr>
          </a:lstStyle>
          <a:p>
            <a:pPr algn="ctr">
              <a:spcBef>
                <a:spcPts val="656"/>
              </a:spcBef>
              <a:buNone/>
            </a:pPr>
            <a:r>
              <a:rPr lang="en-GB" altLang="el-GR" sz="1050">
                <a:solidFill>
                  <a:srgbClr val="000000"/>
                </a:solidFill>
                <a:latin typeface="Times New Roman" pitchFamily="18" charset="0"/>
                <a:cs typeface="Lucida Sans Unicode" pitchFamily="34" charset="0"/>
              </a:rPr>
              <a:t>1</a:t>
            </a:r>
          </a:p>
        </p:txBody>
      </p:sp>
      <p:sp>
        <p:nvSpPr>
          <p:cNvPr id="51206" name="Text Box 5"/>
          <p:cNvSpPr txBox="1">
            <a:spLocks noChangeArrowheads="1"/>
          </p:cNvSpPr>
          <p:nvPr/>
        </p:nvSpPr>
        <p:spPr bwMode="auto">
          <a:xfrm>
            <a:off x="3124200" y="6059458"/>
            <a:ext cx="381000" cy="23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spAutoFit/>
          </a:bodyPr>
          <a:lstStyle>
            <a:lvl1pPr>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itchFamily="34" charset="0"/>
              </a:defRPr>
            </a:lvl1pPr>
            <a:lvl2pPr marL="742950" indent="-28575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itchFamily="34" charset="0"/>
              </a:defRPr>
            </a:lvl2pPr>
            <a:lvl3pPr marL="11430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defRPr>
            </a:lvl3pPr>
            <a:lvl4pPr marL="16002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4pPr>
            <a:lvl5pPr marL="20574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9pPr>
          </a:lstStyle>
          <a:p>
            <a:pPr algn="ctr">
              <a:spcBef>
                <a:spcPts val="656"/>
              </a:spcBef>
              <a:buNone/>
            </a:pPr>
            <a:r>
              <a:rPr lang="en-GB" altLang="el-GR" sz="1050">
                <a:solidFill>
                  <a:srgbClr val="000000"/>
                </a:solidFill>
                <a:latin typeface="Times New Roman" pitchFamily="18" charset="0"/>
                <a:cs typeface="Lucida Sans Unicode" pitchFamily="34" charset="0"/>
              </a:rPr>
              <a:t>2</a:t>
            </a:r>
          </a:p>
        </p:txBody>
      </p:sp>
      <p:sp>
        <p:nvSpPr>
          <p:cNvPr id="51207" name="Text Box 6"/>
          <p:cNvSpPr txBox="1">
            <a:spLocks noChangeArrowheads="1"/>
          </p:cNvSpPr>
          <p:nvPr/>
        </p:nvSpPr>
        <p:spPr bwMode="auto">
          <a:xfrm>
            <a:off x="4038600" y="6059458"/>
            <a:ext cx="381000" cy="23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spAutoFit/>
          </a:bodyPr>
          <a:lstStyle>
            <a:lvl1pPr>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itchFamily="34" charset="0"/>
              </a:defRPr>
            </a:lvl1pPr>
            <a:lvl2pPr marL="742950" indent="-28575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itchFamily="34" charset="0"/>
              </a:defRPr>
            </a:lvl2pPr>
            <a:lvl3pPr marL="11430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defRPr>
            </a:lvl3pPr>
            <a:lvl4pPr marL="16002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4pPr>
            <a:lvl5pPr marL="20574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9pPr>
          </a:lstStyle>
          <a:p>
            <a:pPr algn="ctr">
              <a:spcBef>
                <a:spcPts val="656"/>
              </a:spcBef>
              <a:buNone/>
            </a:pPr>
            <a:r>
              <a:rPr lang="en-GB" altLang="el-GR" sz="1050">
                <a:solidFill>
                  <a:srgbClr val="000000"/>
                </a:solidFill>
                <a:latin typeface="Times New Roman" pitchFamily="18" charset="0"/>
                <a:cs typeface="Lucida Sans Unicode" pitchFamily="34" charset="0"/>
              </a:rPr>
              <a:t>3</a:t>
            </a:r>
          </a:p>
        </p:txBody>
      </p:sp>
      <p:sp>
        <p:nvSpPr>
          <p:cNvPr id="51208" name="Text Box 7"/>
          <p:cNvSpPr txBox="1">
            <a:spLocks noChangeArrowheads="1"/>
          </p:cNvSpPr>
          <p:nvPr/>
        </p:nvSpPr>
        <p:spPr bwMode="auto">
          <a:xfrm>
            <a:off x="4876800" y="6059458"/>
            <a:ext cx="381000" cy="23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spAutoFit/>
          </a:bodyPr>
          <a:lstStyle>
            <a:lvl1pPr>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itchFamily="34" charset="0"/>
              </a:defRPr>
            </a:lvl1pPr>
            <a:lvl2pPr marL="742950" indent="-28575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itchFamily="34" charset="0"/>
              </a:defRPr>
            </a:lvl2pPr>
            <a:lvl3pPr marL="11430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defRPr>
            </a:lvl3pPr>
            <a:lvl4pPr marL="16002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4pPr>
            <a:lvl5pPr marL="20574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9pPr>
          </a:lstStyle>
          <a:p>
            <a:pPr algn="ctr">
              <a:spcBef>
                <a:spcPts val="656"/>
              </a:spcBef>
              <a:buNone/>
            </a:pPr>
            <a:r>
              <a:rPr lang="en-GB" altLang="el-GR" sz="1050">
                <a:solidFill>
                  <a:srgbClr val="000000"/>
                </a:solidFill>
                <a:latin typeface="Times New Roman" pitchFamily="18" charset="0"/>
                <a:cs typeface="Lucida Sans Unicode" pitchFamily="34" charset="0"/>
              </a:rPr>
              <a:t>4</a:t>
            </a:r>
          </a:p>
        </p:txBody>
      </p:sp>
      <p:sp>
        <p:nvSpPr>
          <p:cNvPr id="51209" name="Text Box 8"/>
          <p:cNvSpPr txBox="1">
            <a:spLocks noChangeArrowheads="1"/>
          </p:cNvSpPr>
          <p:nvPr/>
        </p:nvSpPr>
        <p:spPr bwMode="auto">
          <a:xfrm>
            <a:off x="6629400" y="5888009"/>
            <a:ext cx="1905000" cy="25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spAutoFit/>
          </a:bodyPr>
          <a:lstStyle>
            <a:lvl1pPr>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itchFamily="34" charset="0"/>
              </a:defRPr>
            </a:lvl1pPr>
            <a:lvl2pPr marL="742950" indent="-28575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itchFamily="34" charset="0"/>
              </a:defRPr>
            </a:lvl2pPr>
            <a:lvl3pPr marL="11430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defRPr>
            </a:lvl3pPr>
            <a:lvl4pPr marL="16002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4pPr>
            <a:lvl5pPr marL="20574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9pPr>
          </a:lstStyle>
          <a:p>
            <a:pPr algn="ctr">
              <a:spcBef>
                <a:spcPts val="750"/>
              </a:spcBef>
              <a:buNone/>
            </a:pPr>
            <a:r>
              <a:rPr lang="en-GB" altLang="el-GR" sz="1200" b="1">
                <a:solidFill>
                  <a:srgbClr val="000000"/>
                </a:solidFill>
                <a:latin typeface="Arial" pitchFamily="34" charset="0"/>
                <a:cs typeface="Lucida Sans Unicode" pitchFamily="34" charset="0"/>
              </a:rPr>
              <a:t>Αριθμός αποθηκών</a:t>
            </a:r>
          </a:p>
        </p:txBody>
      </p:sp>
      <p:sp>
        <p:nvSpPr>
          <p:cNvPr id="51210" name="Text Box 9"/>
          <p:cNvSpPr txBox="1">
            <a:spLocks noChangeArrowheads="1"/>
          </p:cNvSpPr>
          <p:nvPr/>
        </p:nvSpPr>
        <p:spPr bwMode="auto">
          <a:xfrm>
            <a:off x="6248400" y="3659159"/>
            <a:ext cx="1905000" cy="22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spAutoFit/>
          </a:bodyPr>
          <a:lstStyle>
            <a:lvl1pPr>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itchFamily="34" charset="0"/>
              </a:defRPr>
            </a:lvl1pPr>
            <a:lvl2pPr marL="742950" indent="-28575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itchFamily="34" charset="0"/>
              </a:defRPr>
            </a:lvl2pPr>
            <a:lvl3pPr marL="11430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defRPr>
            </a:lvl3pPr>
            <a:lvl4pPr marL="16002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4pPr>
            <a:lvl5pPr marL="20574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9pPr>
          </a:lstStyle>
          <a:p>
            <a:pPr algn="ctr">
              <a:lnSpc>
                <a:spcPct val="90000"/>
              </a:lnSpc>
              <a:spcBef>
                <a:spcPts val="656"/>
              </a:spcBef>
              <a:buClr>
                <a:srgbClr val="FF0000"/>
              </a:buClr>
              <a:buNone/>
            </a:pPr>
            <a:r>
              <a:rPr lang="en-GB" altLang="el-GR" sz="1050" b="1">
                <a:solidFill>
                  <a:srgbClr val="FF0000"/>
                </a:solidFill>
                <a:latin typeface="Arial" pitchFamily="34" charset="0"/>
                <a:cs typeface="Lucida Sans Unicode" pitchFamily="34" charset="0"/>
              </a:rPr>
              <a:t>Κόστος Μεταφοράς (Α)</a:t>
            </a:r>
            <a:r>
              <a:rPr lang="ar-SA" altLang="el-GR" sz="1050" b="1">
                <a:solidFill>
                  <a:srgbClr val="FF0000"/>
                </a:solidFill>
                <a:latin typeface="Arial" pitchFamily="34" charset="0"/>
                <a:cs typeface="Lucida Sans Unicode" pitchFamily="34" charset="0"/>
              </a:rPr>
              <a:t>‏</a:t>
            </a:r>
            <a:endParaRPr lang="en-GB" altLang="el-GR" sz="1050" b="1">
              <a:solidFill>
                <a:srgbClr val="FF0000"/>
              </a:solidFill>
              <a:latin typeface="Arial" pitchFamily="34" charset="0"/>
              <a:cs typeface="Lucida Sans Unicode" pitchFamily="34" charset="0"/>
            </a:endParaRPr>
          </a:p>
        </p:txBody>
      </p:sp>
      <p:sp>
        <p:nvSpPr>
          <p:cNvPr id="51211" name="Freeform 10"/>
          <p:cNvSpPr>
            <a:spLocks noChangeArrowheads="1"/>
          </p:cNvSpPr>
          <p:nvPr/>
        </p:nvSpPr>
        <p:spPr bwMode="auto">
          <a:xfrm rot="-660000">
            <a:off x="2854326" y="2606646"/>
            <a:ext cx="3251200" cy="2914650"/>
          </a:xfrm>
          <a:custGeom>
            <a:avLst/>
            <a:gdLst>
              <a:gd name="T0" fmla="*/ 0 w 2016"/>
              <a:gd name="T1" fmla="*/ 0 h 1344"/>
              <a:gd name="T2" fmla="*/ 2147483647 w 2016"/>
              <a:gd name="T3" fmla="*/ 2147483647 h 1344"/>
              <a:gd name="T4" fmla="*/ 2147483647 w 2016"/>
              <a:gd name="T5" fmla="*/ 2147483647 h 1344"/>
              <a:gd name="T6" fmla="*/ 2147483647 w 2016"/>
              <a:gd name="T7" fmla="*/ 2147483647 h 1344"/>
              <a:gd name="T8" fmla="*/ 0 60000 65536"/>
              <a:gd name="T9" fmla="*/ 0 60000 65536"/>
              <a:gd name="T10" fmla="*/ 0 60000 65536"/>
              <a:gd name="T11" fmla="*/ 0 60000 65536"/>
              <a:gd name="T12" fmla="*/ 0 w 2016"/>
              <a:gd name="T13" fmla="*/ 0 h 1344"/>
              <a:gd name="T14" fmla="*/ 2016 w 2016"/>
              <a:gd name="T15" fmla="*/ 1344 h 1344"/>
            </a:gdLst>
            <a:ahLst/>
            <a:cxnLst>
              <a:cxn ang="T8">
                <a:pos x="T0" y="T1"/>
              </a:cxn>
              <a:cxn ang="T9">
                <a:pos x="T2" y="T3"/>
              </a:cxn>
              <a:cxn ang="T10">
                <a:pos x="T4" y="T5"/>
              </a:cxn>
              <a:cxn ang="T11">
                <a:pos x="T6" y="T7"/>
              </a:cxn>
            </a:cxnLst>
            <a:rect l="T12" t="T13" r="T14" b="T15"/>
            <a:pathLst>
              <a:path w="2016" h="1344">
                <a:moveTo>
                  <a:pt x="0" y="0"/>
                </a:moveTo>
                <a:cubicBezTo>
                  <a:pt x="4" y="308"/>
                  <a:pt x="8" y="616"/>
                  <a:pt x="144" y="816"/>
                </a:cubicBezTo>
                <a:cubicBezTo>
                  <a:pt x="280" y="1016"/>
                  <a:pt x="504" y="1112"/>
                  <a:pt x="816" y="1200"/>
                </a:cubicBezTo>
                <a:cubicBezTo>
                  <a:pt x="1128" y="1288"/>
                  <a:pt x="1800" y="1344"/>
                  <a:pt x="2016" y="1344"/>
                </a:cubicBezTo>
              </a:path>
            </a:pathLst>
          </a:custGeom>
          <a:noFill/>
          <a:ln w="38160" cap="rnd">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l-GR" sz="1350"/>
          </a:p>
        </p:txBody>
      </p:sp>
      <p:sp>
        <p:nvSpPr>
          <p:cNvPr id="51212" name="Text Box 11"/>
          <p:cNvSpPr txBox="1">
            <a:spLocks noChangeArrowheads="1"/>
          </p:cNvSpPr>
          <p:nvPr/>
        </p:nvSpPr>
        <p:spPr bwMode="auto">
          <a:xfrm>
            <a:off x="5943600" y="5316509"/>
            <a:ext cx="1905000" cy="22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spAutoFit/>
          </a:bodyPr>
          <a:lstStyle>
            <a:lvl1pPr>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itchFamily="34" charset="0"/>
              </a:defRPr>
            </a:lvl1pPr>
            <a:lvl2pPr marL="742950" indent="-28575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itchFamily="34" charset="0"/>
              </a:defRPr>
            </a:lvl2pPr>
            <a:lvl3pPr marL="11430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defRPr>
            </a:lvl3pPr>
            <a:lvl4pPr marL="16002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4pPr>
            <a:lvl5pPr marL="20574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9pPr>
          </a:lstStyle>
          <a:p>
            <a:pPr algn="ctr">
              <a:lnSpc>
                <a:spcPct val="90000"/>
              </a:lnSpc>
              <a:spcBef>
                <a:spcPts val="656"/>
              </a:spcBef>
              <a:buClr>
                <a:srgbClr val="FF0000"/>
              </a:buClr>
              <a:buNone/>
            </a:pPr>
            <a:r>
              <a:rPr lang="en-GB" altLang="el-GR" sz="1050" b="1">
                <a:solidFill>
                  <a:srgbClr val="FF0000"/>
                </a:solidFill>
                <a:latin typeface="Arial" pitchFamily="34" charset="0"/>
                <a:cs typeface="Lucida Sans Unicode" pitchFamily="34" charset="0"/>
              </a:rPr>
              <a:t>Κόστος Διανομής (Β)</a:t>
            </a:r>
            <a:r>
              <a:rPr lang="ar-SA" altLang="el-GR" sz="1050" b="1">
                <a:solidFill>
                  <a:srgbClr val="FF0000"/>
                </a:solidFill>
                <a:latin typeface="Arial" pitchFamily="34" charset="0"/>
                <a:cs typeface="Lucida Sans Unicode" pitchFamily="34" charset="0"/>
              </a:rPr>
              <a:t>‏</a:t>
            </a:r>
            <a:endParaRPr lang="en-GB" altLang="el-GR" sz="1050" b="1">
              <a:solidFill>
                <a:srgbClr val="FF0000"/>
              </a:solidFill>
              <a:latin typeface="Arial" pitchFamily="34" charset="0"/>
              <a:cs typeface="Lucida Sans Unicode" pitchFamily="34" charset="0"/>
            </a:endParaRPr>
          </a:p>
        </p:txBody>
      </p:sp>
      <p:sp>
        <p:nvSpPr>
          <p:cNvPr id="51213" name="Text Box 12"/>
          <p:cNvSpPr txBox="1">
            <a:spLocks noChangeArrowheads="1"/>
          </p:cNvSpPr>
          <p:nvPr/>
        </p:nvSpPr>
        <p:spPr bwMode="auto">
          <a:xfrm>
            <a:off x="6699250" y="2743569"/>
            <a:ext cx="1905000" cy="365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spAutoFit/>
          </a:bodyPr>
          <a:lstStyle>
            <a:lvl1pPr>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itchFamily="34" charset="0"/>
              </a:defRPr>
            </a:lvl1pPr>
            <a:lvl2pPr marL="742950" indent="-28575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itchFamily="34" charset="0"/>
              </a:defRPr>
            </a:lvl2pPr>
            <a:lvl3pPr marL="11430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defRPr>
            </a:lvl3pPr>
            <a:lvl4pPr marL="16002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4pPr>
            <a:lvl5pPr marL="20574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9pPr>
          </a:lstStyle>
          <a:p>
            <a:pPr algn="ctr">
              <a:lnSpc>
                <a:spcPct val="90000"/>
              </a:lnSpc>
              <a:spcBef>
                <a:spcPts val="656"/>
              </a:spcBef>
              <a:buClr>
                <a:srgbClr val="FF0000"/>
              </a:buClr>
              <a:buNone/>
            </a:pPr>
            <a:r>
              <a:rPr lang="en-GB" altLang="el-GR" sz="1050" b="1" dirty="0" err="1">
                <a:solidFill>
                  <a:srgbClr val="FF0000"/>
                </a:solidFill>
                <a:latin typeface="Arial" pitchFamily="34" charset="0"/>
                <a:cs typeface="Lucida Sans Unicode" pitchFamily="34" charset="0"/>
              </a:rPr>
              <a:t>Συνολικό</a:t>
            </a:r>
            <a:r>
              <a:rPr lang="en-GB" altLang="el-GR" sz="1050" b="1" dirty="0">
                <a:solidFill>
                  <a:srgbClr val="FF0000"/>
                </a:solidFill>
                <a:latin typeface="Arial" pitchFamily="34" charset="0"/>
                <a:cs typeface="Lucida Sans Unicode" pitchFamily="34" charset="0"/>
              </a:rPr>
              <a:t> </a:t>
            </a:r>
            <a:r>
              <a:rPr lang="en-GB" altLang="el-GR" sz="1050" b="1" dirty="0" err="1">
                <a:solidFill>
                  <a:srgbClr val="FF0000"/>
                </a:solidFill>
                <a:latin typeface="Arial" pitchFamily="34" charset="0"/>
                <a:cs typeface="Lucida Sans Unicode" pitchFamily="34" charset="0"/>
              </a:rPr>
              <a:t>Μετ</a:t>
            </a:r>
            <a:r>
              <a:rPr lang="en-GB" altLang="el-GR" sz="1050" b="1" dirty="0">
                <a:solidFill>
                  <a:srgbClr val="FF0000"/>
                </a:solidFill>
                <a:latin typeface="Arial" pitchFamily="34" charset="0"/>
                <a:cs typeface="Lucida Sans Unicode" pitchFamily="34" charset="0"/>
              </a:rPr>
              <a:t>αφορικό Κόστος = (Α) + (Β)</a:t>
            </a:r>
            <a:r>
              <a:rPr lang="ar-SA" altLang="el-GR" sz="1050" b="1" dirty="0">
                <a:solidFill>
                  <a:srgbClr val="FF0000"/>
                </a:solidFill>
                <a:latin typeface="Arial" pitchFamily="34" charset="0"/>
                <a:cs typeface="Lucida Sans Unicode" pitchFamily="34" charset="0"/>
              </a:rPr>
              <a:t>‏</a:t>
            </a:r>
            <a:endParaRPr lang="en-GB" altLang="el-GR" sz="1050" b="1" dirty="0">
              <a:solidFill>
                <a:srgbClr val="FF0000"/>
              </a:solidFill>
              <a:latin typeface="Arial" pitchFamily="34" charset="0"/>
              <a:cs typeface="Lucida Sans Unicode" pitchFamily="34" charset="0"/>
            </a:endParaRPr>
          </a:p>
        </p:txBody>
      </p:sp>
      <p:sp>
        <p:nvSpPr>
          <p:cNvPr id="51214" name="Freeform 13"/>
          <p:cNvSpPr>
            <a:spLocks noChangeArrowheads="1"/>
          </p:cNvSpPr>
          <p:nvPr/>
        </p:nvSpPr>
        <p:spPr bwMode="auto">
          <a:xfrm>
            <a:off x="2590800" y="3944908"/>
            <a:ext cx="4114800" cy="1485900"/>
          </a:xfrm>
          <a:custGeom>
            <a:avLst/>
            <a:gdLst>
              <a:gd name="T0" fmla="*/ 0 w 2400"/>
              <a:gd name="T1" fmla="*/ 2147483647 h 960"/>
              <a:gd name="T2" fmla="*/ 2147483647 w 2400"/>
              <a:gd name="T3" fmla="*/ 2147483647 h 960"/>
              <a:gd name="T4" fmla="*/ 2147483647 w 2400"/>
              <a:gd name="T5" fmla="*/ 2147483647 h 960"/>
              <a:gd name="T6" fmla="*/ 2147483647 w 2400"/>
              <a:gd name="T7" fmla="*/ 0 h 960"/>
              <a:gd name="T8" fmla="*/ 0 60000 65536"/>
              <a:gd name="T9" fmla="*/ 0 60000 65536"/>
              <a:gd name="T10" fmla="*/ 0 60000 65536"/>
              <a:gd name="T11" fmla="*/ 0 60000 65536"/>
              <a:gd name="T12" fmla="*/ 0 w 2400"/>
              <a:gd name="T13" fmla="*/ 0 h 960"/>
              <a:gd name="T14" fmla="*/ 2400 w 2400"/>
              <a:gd name="T15" fmla="*/ 960 h 960"/>
            </a:gdLst>
            <a:ahLst/>
            <a:cxnLst>
              <a:cxn ang="T8">
                <a:pos x="T0" y="T1"/>
              </a:cxn>
              <a:cxn ang="T9">
                <a:pos x="T2" y="T3"/>
              </a:cxn>
              <a:cxn ang="T10">
                <a:pos x="T4" y="T5"/>
              </a:cxn>
              <a:cxn ang="T11">
                <a:pos x="T6" y="T7"/>
              </a:cxn>
            </a:cxnLst>
            <a:rect l="T12" t="T13" r="T14" b="T15"/>
            <a:pathLst>
              <a:path w="2400" h="960">
                <a:moveTo>
                  <a:pt x="0" y="960"/>
                </a:moveTo>
                <a:cubicBezTo>
                  <a:pt x="404" y="916"/>
                  <a:pt x="808" y="872"/>
                  <a:pt x="1104" y="816"/>
                </a:cubicBezTo>
                <a:cubicBezTo>
                  <a:pt x="1400" y="760"/>
                  <a:pt x="1560" y="760"/>
                  <a:pt x="1776" y="624"/>
                </a:cubicBezTo>
                <a:cubicBezTo>
                  <a:pt x="1992" y="488"/>
                  <a:pt x="2196" y="244"/>
                  <a:pt x="2400" y="0"/>
                </a:cubicBezTo>
              </a:path>
            </a:pathLst>
          </a:custGeom>
          <a:noFill/>
          <a:ln w="936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l-GR" sz="1350"/>
          </a:p>
        </p:txBody>
      </p:sp>
      <p:sp>
        <p:nvSpPr>
          <p:cNvPr id="51215" name="Text Box 14"/>
          <p:cNvSpPr txBox="1">
            <a:spLocks noChangeArrowheads="1"/>
          </p:cNvSpPr>
          <p:nvPr/>
        </p:nvSpPr>
        <p:spPr bwMode="auto">
          <a:xfrm>
            <a:off x="-429695" y="2593692"/>
            <a:ext cx="2343150" cy="25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spAutoFit/>
          </a:bodyPr>
          <a:lstStyle>
            <a:lvl1pPr>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itchFamily="34" charset="0"/>
              </a:defRPr>
            </a:lvl1pPr>
            <a:lvl2pPr marL="742950" indent="-28575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itchFamily="34" charset="0"/>
              </a:defRPr>
            </a:lvl2pPr>
            <a:lvl3pPr marL="11430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defRPr>
            </a:lvl3pPr>
            <a:lvl4pPr marL="16002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4pPr>
            <a:lvl5pPr marL="20574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9pPr>
          </a:lstStyle>
          <a:p>
            <a:pPr algn="ctr">
              <a:spcBef>
                <a:spcPts val="750"/>
              </a:spcBef>
              <a:buNone/>
            </a:pPr>
            <a:r>
              <a:rPr lang="en-GB" altLang="el-GR" sz="1200" b="1" dirty="0" err="1">
                <a:solidFill>
                  <a:srgbClr val="000000"/>
                </a:solidFill>
                <a:latin typeface="Arial" pitchFamily="34" charset="0"/>
                <a:cs typeface="Lucida Sans Unicode" pitchFamily="34" charset="0"/>
              </a:rPr>
              <a:t>Κόστος</a:t>
            </a:r>
            <a:endParaRPr lang="en-GB" altLang="el-GR" sz="1200" b="1" dirty="0">
              <a:solidFill>
                <a:srgbClr val="000000"/>
              </a:solidFill>
              <a:latin typeface="Arial" pitchFamily="34" charset="0"/>
              <a:cs typeface="Lucida Sans Unicode" pitchFamily="34" charset="0"/>
            </a:endParaRPr>
          </a:p>
        </p:txBody>
      </p:sp>
      <p:sp>
        <p:nvSpPr>
          <p:cNvPr id="51216" name="Freeform 15"/>
          <p:cNvSpPr>
            <a:spLocks noChangeArrowheads="1"/>
          </p:cNvSpPr>
          <p:nvPr/>
        </p:nvSpPr>
        <p:spPr bwMode="auto">
          <a:xfrm rot="-1140000">
            <a:off x="3084513" y="2230408"/>
            <a:ext cx="3810000" cy="1371600"/>
          </a:xfrm>
          <a:custGeom>
            <a:avLst/>
            <a:gdLst>
              <a:gd name="T0" fmla="*/ 0 w 2016"/>
              <a:gd name="T1" fmla="*/ 0 h 1344"/>
              <a:gd name="T2" fmla="*/ 2147483647 w 2016"/>
              <a:gd name="T3" fmla="*/ 2147483647 h 1344"/>
              <a:gd name="T4" fmla="*/ 2147483647 w 2016"/>
              <a:gd name="T5" fmla="*/ 2147483647 h 1344"/>
              <a:gd name="T6" fmla="*/ 2147483647 w 2016"/>
              <a:gd name="T7" fmla="*/ 2147483647 h 1344"/>
              <a:gd name="T8" fmla="*/ 0 60000 65536"/>
              <a:gd name="T9" fmla="*/ 0 60000 65536"/>
              <a:gd name="T10" fmla="*/ 0 60000 65536"/>
              <a:gd name="T11" fmla="*/ 0 60000 65536"/>
              <a:gd name="T12" fmla="*/ 0 w 2016"/>
              <a:gd name="T13" fmla="*/ 0 h 1344"/>
              <a:gd name="T14" fmla="*/ 2016 w 2016"/>
              <a:gd name="T15" fmla="*/ 1344 h 1344"/>
            </a:gdLst>
            <a:ahLst/>
            <a:cxnLst>
              <a:cxn ang="T8">
                <a:pos x="T0" y="T1"/>
              </a:cxn>
              <a:cxn ang="T9">
                <a:pos x="T2" y="T3"/>
              </a:cxn>
              <a:cxn ang="T10">
                <a:pos x="T4" y="T5"/>
              </a:cxn>
              <a:cxn ang="T11">
                <a:pos x="T6" y="T7"/>
              </a:cxn>
            </a:cxnLst>
            <a:rect l="T12" t="T13" r="T14" b="T15"/>
            <a:pathLst>
              <a:path w="2016" h="1344">
                <a:moveTo>
                  <a:pt x="0" y="0"/>
                </a:moveTo>
                <a:cubicBezTo>
                  <a:pt x="4" y="308"/>
                  <a:pt x="8" y="616"/>
                  <a:pt x="144" y="816"/>
                </a:cubicBezTo>
                <a:cubicBezTo>
                  <a:pt x="280" y="1016"/>
                  <a:pt x="504" y="1112"/>
                  <a:pt x="816" y="1200"/>
                </a:cubicBezTo>
                <a:cubicBezTo>
                  <a:pt x="1128" y="1288"/>
                  <a:pt x="1800" y="1344"/>
                  <a:pt x="2016" y="1344"/>
                </a:cubicBezTo>
              </a:path>
            </a:pathLst>
          </a:custGeom>
          <a:noFill/>
          <a:ln w="38160">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l-GR" sz="1350"/>
          </a:p>
        </p:txBody>
      </p:sp>
      <p:sp>
        <p:nvSpPr>
          <p:cNvPr id="2" name="Text Box 2">
            <a:extLst>
              <a:ext uri="{FF2B5EF4-FFF2-40B4-BE49-F238E27FC236}">
                <a16:creationId xmlns:a16="http://schemas.microsoft.com/office/drawing/2014/main" id="{C564032E-258F-C1D9-5B84-6BA6E679EB3B}"/>
              </a:ext>
            </a:extLst>
          </p:cNvPr>
          <p:cNvSpPr txBox="1">
            <a:spLocks noChangeArrowheads="1"/>
          </p:cNvSpPr>
          <p:nvPr/>
        </p:nvSpPr>
        <p:spPr bwMode="auto">
          <a:xfrm>
            <a:off x="74814" y="1046195"/>
            <a:ext cx="9296400" cy="652583"/>
          </a:xfrm>
          <a:prstGeom prst="rect">
            <a:avLst/>
          </a:prstGeom>
          <a:noFill/>
          <a:ln w="9525">
            <a:noFill/>
            <a:round/>
            <a:headEnd/>
            <a:tailEnd/>
          </a:ln>
          <a:effectLst/>
        </p:spPr>
        <p:txBody>
          <a:bodyPr lIns="40500" tIns="35100" rIns="40500" bIns="35100">
            <a:spAutoFit/>
          </a:bodyPr>
          <a:lstStyle/>
          <a:p>
            <a:pPr algn="ctr">
              <a:lnSpc>
                <a:spcPct val="90000"/>
              </a:lnSpc>
              <a:buClr>
                <a:srgbClr val="0000FF"/>
              </a:buCl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a:pPr>
            <a:r>
              <a:rPr lang="en-GB" sz="2100" b="1" dirty="0">
                <a:solidFill>
                  <a:srgbClr val="0000FF"/>
                </a:solidFill>
                <a:effectLst>
                  <a:outerShdw blurRad="38100" dist="38100" dir="2700000" algn="tl">
                    <a:srgbClr val="000000"/>
                  </a:outerShdw>
                </a:effectLst>
              </a:rPr>
              <a:t>ΑΡΙΘΜΟΣ ΑΠΟΘΗΚΩΝ / </a:t>
            </a:r>
            <a:r>
              <a:rPr lang="el-GR" sz="2100" b="1" dirty="0">
                <a:solidFill>
                  <a:srgbClr val="0000FF"/>
                </a:solidFill>
                <a:effectLst>
                  <a:outerShdw blurRad="38100" dist="38100" dir="2700000" algn="tl">
                    <a:srgbClr val="000000"/>
                  </a:outerShdw>
                </a:effectLst>
              </a:rPr>
              <a:t>ΚΕΝΤΡΩΝ ΔΙΑΝΟΜΗΣ / </a:t>
            </a:r>
            <a:r>
              <a:rPr lang="en-US" sz="2100" b="1" dirty="0">
                <a:solidFill>
                  <a:srgbClr val="0000FF"/>
                </a:solidFill>
                <a:effectLst>
                  <a:outerShdw blurRad="38100" dist="38100" dir="2700000" algn="tl">
                    <a:srgbClr val="000000"/>
                  </a:outerShdw>
                </a:effectLst>
              </a:rPr>
              <a:t>DISTRIBUTION CENTERS (DC)</a:t>
            </a:r>
            <a:r>
              <a:rPr lang="el-GR" sz="2100" b="1" dirty="0">
                <a:solidFill>
                  <a:srgbClr val="0000FF"/>
                </a:solidFill>
                <a:effectLst>
                  <a:outerShdw blurRad="38100" dist="38100" dir="2700000" algn="tl">
                    <a:srgbClr val="000000"/>
                  </a:outerShdw>
                </a:effectLst>
              </a:rPr>
              <a:t> </a:t>
            </a:r>
            <a:endParaRPr lang="en-GB" sz="2100" b="1" dirty="0">
              <a:solidFill>
                <a:srgbClr val="0000FF"/>
              </a:solidFill>
              <a:effectLst>
                <a:outerShdw blurRad="38100" dist="38100" dir="2700000" algn="tl">
                  <a:srgbClr val="000000"/>
                </a:outerShdw>
              </a:effectLst>
            </a:endParaRPr>
          </a:p>
          <a:p>
            <a:pPr algn="ctr">
              <a:lnSpc>
                <a:spcPct val="90000"/>
              </a:lnSpc>
              <a:buClr>
                <a:srgbClr val="0000FF"/>
              </a:buCl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a:pPr>
            <a:r>
              <a:rPr lang="en-GB" sz="2100" b="1" dirty="0">
                <a:solidFill>
                  <a:srgbClr val="0000FF"/>
                </a:solidFill>
                <a:effectLst>
                  <a:outerShdw blurRad="38100" dist="38100" dir="2700000" algn="tl">
                    <a:srgbClr val="000000"/>
                  </a:outerShdw>
                </a:effectLst>
              </a:rPr>
              <a:t>ΣΕ ΣΧΕΣΗ ΜΕ ΤΟ ΚΟΣΤΟΣ</a:t>
            </a:r>
          </a:p>
        </p:txBody>
      </p:sp>
      <p:sp>
        <p:nvSpPr>
          <p:cNvPr id="3" name="TextBox 2">
            <a:extLst>
              <a:ext uri="{FF2B5EF4-FFF2-40B4-BE49-F238E27FC236}">
                <a16:creationId xmlns:a16="http://schemas.microsoft.com/office/drawing/2014/main" id="{06A8760C-E4C7-B29C-D3CA-926D992D6A82}"/>
              </a:ext>
            </a:extLst>
          </p:cNvPr>
          <p:cNvSpPr txBox="1"/>
          <p:nvPr/>
        </p:nvSpPr>
        <p:spPr>
          <a:xfrm>
            <a:off x="849646" y="1866748"/>
            <a:ext cx="7746736" cy="36933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none" rtlCol="0">
            <a:spAutoFit/>
          </a:bodyPr>
          <a:lstStyle/>
          <a:p>
            <a:r>
              <a:rPr lang="el-GR" dirty="0"/>
              <a:t>ΣΥΝΟΛΙΚΟ ΜΕΤΑΦΟΡΙΚΟ ΚΟΣΤΟΣ = ΚΟΣΤΟΣ ΜΕΤΑΦΟΡΑΣ + ΚΟΣΤΟΣ ΔΙΑΝΟΜΗΣ</a:t>
            </a:r>
          </a:p>
        </p:txBody>
      </p:sp>
      <p:sp>
        <p:nvSpPr>
          <p:cNvPr id="4" name="Arrow: Right 3">
            <a:extLst>
              <a:ext uri="{FF2B5EF4-FFF2-40B4-BE49-F238E27FC236}">
                <a16:creationId xmlns:a16="http://schemas.microsoft.com/office/drawing/2014/main" id="{D746C7B9-BA4E-F626-C1A3-8089FF25DD5C}"/>
              </a:ext>
            </a:extLst>
          </p:cNvPr>
          <p:cNvSpPr/>
          <p:nvPr/>
        </p:nvSpPr>
        <p:spPr>
          <a:xfrm>
            <a:off x="8229600" y="4921135"/>
            <a:ext cx="540327" cy="50967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9019730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5" name="15 - Ορθογώνιο"/>
          <p:cNvSpPr>
            <a:spLocks noChangeArrowheads="1"/>
          </p:cNvSpPr>
          <p:nvPr/>
        </p:nvSpPr>
        <p:spPr bwMode="auto">
          <a:xfrm>
            <a:off x="559330" y="3564600"/>
            <a:ext cx="8286750" cy="507831"/>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r>
              <a:rPr lang="el-GR" altLang="el-GR" sz="2700" b="1" i="1" dirty="0">
                <a:solidFill>
                  <a:srgbClr val="0070C0"/>
                </a:solidFill>
                <a:latin typeface="Arial" panose="020B0604020202020204" pitchFamily="34" charset="0"/>
                <a:cs typeface="Arial" panose="020B0604020202020204" pitchFamily="34" charset="0"/>
              </a:rPr>
              <a:t>Κανάλια και </a:t>
            </a:r>
            <a:r>
              <a:rPr lang="el-GR" altLang="el-GR" sz="2700" b="1" i="1">
                <a:solidFill>
                  <a:srgbClr val="0070C0"/>
                </a:solidFill>
                <a:latin typeface="Arial" panose="020B0604020202020204" pitchFamily="34" charset="0"/>
                <a:cs typeface="Arial" panose="020B0604020202020204" pitchFamily="34" charset="0"/>
              </a:rPr>
              <a:t>Τύποι Διανομής</a:t>
            </a:r>
            <a:endParaRPr lang="tr-TR" altLang="el-GR" sz="2700" b="1" i="1" dirty="0">
              <a:solidFill>
                <a:srgbClr val="0070C0"/>
              </a:solidFill>
              <a:latin typeface="Arial" panose="020B0604020202020204" pitchFamily="34" charset="0"/>
              <a:cs typeface="Arial" panose="020B0604020202020204" pitchFamily="34" charset="0"/>
            </a:endParaRPr>
          </a:p>
        </p:txBody>
      </p:sp>
      <p:sp>
        <p:nvSpPr>
          <p:cNvPr id="2" name="15 - Ορθογώνιο"/>
          <p:cNvSpPr>
            <a:spLocks noChangeArrowheads="1"/>
          </p:cNvSpPr>
          <p:nvPr/>
        </p:nvSpPr>
        <p:spPr bwMode="auto">
          <a:xfrm>
            <a:off x="559330" y="1981335"/>
            <a:ext cx="8286750" cy="507831"/>
          </a:xfrm>
          <a:prstGeom prst="rect">
            <a:avLst/>
          </a:prstGeom>
          <a:noFill/>
          <a:ln>
            <a:headEnd/>
            <a:tailEnd/>
          </a:ln>
        </p:spPr>
        <p:style>
          <a:lnRef idx="3">
            <a:schemeClr val="lt1"/>
          </a:lnRef>
          <a:fillRef idx="1">
            <a:schemeClr val="accent4"/>
          </a:fillRef>
          <a:effectRef idx="1">
            <a:schemeClr val="accent4"/>
          </a:effectRef>
          <a:fontRef idx="minor">
            <a:schemeClr val="lt1"/>
          </a:fontRef>
        </p:style>
        <p:txBody>
          <a:bodyPr>
            <a:spAutoFit/>
          </a:bodyPr>
          <a:lstStyle/>
          <a:p>
            <a:pPr algn="ctr" eaLnBrk="1" hangingPunct="1"/>
            <a:r>
              <a:rPr lang="el-GR" altLang="el-GR" sz="2700" b="1" i="1" dirty="0">
                <a:solidFill>
                  <a:srgbClr val="000000"/>
                </a:solidFill>
                <a:latin typeface="Arial" panose="020B0604020202020204" pitchFamily="34" charset="0"/>
                <a:cs typeface="Arial" panose="020B0604020202020204" pitchFamily="34" charset="0"/>
              </a:rPr>
              <a:t>Στρατηγικός σχεδιασμός Υποδομών </a:t>
            </a:r>
            <a:r>
              <a:rPr lang="en-US" altLang="el-GR" sz="2700" b="1" i="1" dirty="0">
                <a:solidFill>
                  <a:srgbClr val="000000"/>
                </a:solidFill>
                <a:latin typeface="Arial" panose="020B0604020202020204" pitchFamily="34" charset="0"/>
                <a:cs typeface="Arial" panose="020B0604020202020204" pitchFamily="34" charset="0"/>
              </a:rPr>
              <a:t>Logistics</a:t>
            </a:r>
            <a:endParaRPr lang="tr-TR" altLang="el-GR" sz="2700" dirty="0">
              <a:solidFill>
                <a:srgbClr val="000000"/>
              </a:solidFill>
              <a:latin typeface="Arial" panose="020B0604020202020204" pitchFamily="34" charset="0"/>
              <a:ea typeface="Open Sans Extrabold"/>
              <a:cs typeface="Arial" panose="020B0604020202020204" pitchFamily="34" charset="0"/>
            </a:endParaRPr>
          </a:p>
        </p:txBody>
      </p:sp>
    </p:spTree>
    <p:extLst>
      <p:ext uri="{BB962C8B-B14F-4D97-AF65-F5344CB8AC3E}">
        <p14:creationId xmlns:p14="http://schemas.microsoft.com/office/powerpoint/2010/main" val="4101970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2"/>
          <p:cNvSpPr txBox="1">
            <a:spLocks noChangeArrowheads="1"/>
          </p:cNvSpPr>
          <p:nvPr/>
        </p:nvSpPr>
        <p:spPr bwMode="auto">
          <a:xfrm>
            <a:off x="-183201" y="2490812"/>
            <a:ext cx="2343151" cy="25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spAutoFit/>
          </a:bodyPr>
          <a:lstStyle>
            <a:lvl1pPr>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itchFamily="34" charset="0"/>
              </a:defRPr>
            </a:lvl1pPr>
            <a:lvl2pPr marL="742950" indent="-28575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itchFamily="34" charset="0"/>
              </a:defRPr>
            </a:lvl2pPr>
            <a:lvl3pPr marL="11430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defRPr>
            </a:lvl3pPr>
            <a:lvl4pPr marL="16002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4pPr>
            <a:lvl5pPr marL="20574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9pPr>
          </a:lstStyle>
          <a:p>
            <a:pPr algn="ctr">
              <a:spcBef>
                <a:spcPts val="750"/>
              </a:spcBef>
              <a:buNone/>
            </a:pPr>
            <a:r>
              <a:rPr lang="en-GB" altLang="el-GR" sz="1200" b="1" dirty="0" err="1">
                <a:solidFill>
                  <a:srgbClr val="000000"/>
                </a:solidFill>
                <a:latin typeface="Arial" pitchFamily="34" charset="0"/>
                <a:cs typeface="Lucida Sans Unicode" pitchFamily="34" charset="0"/>
              </a:rPr>
              <a:t>Κόστος</a:t>
            </a:r>
            <a:endParaRPr lang="en-GB" altLang="el-GR" sz="1200" b="1" dirty="0">
              <a:solidFill>
                <a:srgbClr val="000000"/>
              </a:solidFill>
              <a:latin typeface="Arial" pitchFamily="34" charset="0"/>
              <a:cs typeface="Lucida Sans Unicode" pitchFamily="34" charset="0"/>
            </a:endParaRPr>
          </a:p>
        </p:txBody>
      </p:sp>
      <p:sp>
        <p:nvSpPr>
          <p:cNvPr id="52228" name="Line 3"/>
          <p:cNvSpPr>
            <a:spLocks noChangeShapeType="1"/>
          </p:cNvSpPr>
          <p:nvPr/>
        </p:nvSpPr>
        <p:spPr bwMode="auto">
          <a:xfrm>
            <a:off x="1360489" y="2572979"/>
            <a:ext cx="1587" cy="2800350"/>
          </a:xfrm>
          <a:prstGeom prst="line">
            <a:avLst/>
          </a:prstGeom>
          <a:noFill/>
          <a:ln w="28440">
            <a:solidFill>
              <a:srgbClr val="000000"/>
            </a:solidFill>
            <a:miter lim="800000"/>
            <a:headEnd type="triangle" w="med" len="med"/>
            <a:tailEnd/>
          </a:ln>
          <a:extLst>
            <a:ext uri="{909E8E84-426E-40DD-AFC4-6F175D3DCCD1}">
              <a14:hiddenFill xmlns:a14="http://schemas.microsoft.com/office/drawing/2010/main">
                <a:noFill/>
              </a14:hiddenFill>
            </a:ext>
          </a:extLst>
        </p:spPr>
        <p:txBody>
          <a:bodyPr/>
          <a:lstStyle/>
          <a:p>
            <a:endParaRPr lang="el-GR" sz="1350"/>
          </a:p>
        </p:txBody>
      </p:sp>
      <p:sp>
        <p:nvSpPr>
          <p:cNvPr id="52229" name="Line 4"/>
          <p:cNvSpPr>
            <a:spLocks noChangeShapeType="1"/>
          </p:cNvSpPr>
          <p:nvPr/>
        </p:nvSpPr>
        <p:spPr bwMode="auto">
          <a:xfrm>
            <a:off x="1360488" y="5373329"/>
            <a:ext cx="5410200" cy="1191"/>
          </a:xfrm>
          <a:prstGeom prst="line">
            <a:avLst/>
          </a:prstGeom>
          <a:noFill/>
          <a:ln w="2844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l-GR" sz="1350"/>
          </a:p>
        </p:txBody>
      </p:sp>
      <p:sp>
        <p:nvSpPr>
          <p:cNvPr id="52230" name="Text Box 5"/>
          <p:cNvSpPr txBox="1">
            <a:spLocks noChangeArrowheads="1"/>
          </p:cNvSpPr>
          <p:nvPr/>
        </p:nvSpPr>
        <p:spPr bwMode="auto">
          <a:xfrm>
            <a:off x="2351088" y="5430479"/>
            <a:ext cx="381000" cy="23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spAutoFit/>
          </a:bodyPr>
          <a:lstStyle>
            <a:lvl1pPr>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itchFamily="34" charset="0"/>
              </a:defRPr>
            </a:lvl1pPr>
            <a:lvl2pPr marL="742950" indent="-28575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itchFamily="34" charset="0"/>
              </a:defRPr>
            </a:lvl2pPr>
            <a:lvl3pPr marL="11430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defRPr>
            </a:lvl3pPr>
            <a:lvl4pPr marL="16002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4pPr>
            <a:lvl5pPr marL="20574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9pPr>
          </a:lstStyle>
          <a:p>
            <a:pPr algn="ctr">
              <a:spcBef>
                <a:spcPts val="656"/>
              </a:spcBef>
              <a:buNone/>
            </a:pPr>
            <a:r>
              <a:rPr lang="en-GB" altLang="el-GR" sz="1050">
                <a:solidFill>
                  <a:srgbClr val="000000"/>
                </a:solidFill>
                <a:latin typeface="Times New Roman" pitchFamily="18" charset="0"/>
                <a:cs typeface="Lucida Sans Unicode" pitchFamily="34" charset="0"/>
              </a:rPr>
              <a:t>1</a:t>
            </a:r>
          </a:p>
        </p:txBody>
      </p:sp>
      <p:sp>
        <p:nvSpPr>
          <p:cNvPr id="52231" name="Text Box 6"/>
          <p:cNvSpPr txBox="1">
            <a:spLocks noChangeArrowheads="1"/>
          </p:cNvSpPr>
          <p:nvPr/>
        </p:nvSpPr>
        <p:spPr bwMode="auto">
          <a:xfrm>
            <a:off x="3265488" y="5430479"/>
            <a:ext cx="381000" cy="23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spAutoFit/>
          </a:bodyPr>
          <a:lstStyle>
            <a:lvl1pPr>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itchFamily="34" charset="0"/>
              </a:defRPr>
            </a:lvl1pPr>
            <a:lvl2pPr marL="742950" indent="-28575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itchFamily="34" charset="0"/>
              </a:defRPr>
            </a:lvl2pPr>
            <a:lvl3pPr marL="11430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defRPr>
            </a:lvl3pPr>
            <a:lvl4pPr marL="16002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4pPr>
            <a:lvl5pPr marL="20574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9pPr>
          </a:lstStyle>
          <a:p>
            <a:pPr algn="ctr">
              <a:spcBef>
                <a:spcPts val="656"/>
              </a:spcBef>
              <a:buNone/>
            </a:pPr>
            <a:r>
              <a:rPr lang="en-GB" altLang="el-GR" sz="1050">
                <a:solidFill>
                  <a:srgbClr val="000000"/>
                </a:solidFill>
                <a:latin typeface="Times New Roman" pitchFamily="18" charset="0"/>
                <a:cs typeface="Lucida Sans Unicode" pitchFamily="34" charset="0"/>
              </a:rPr>
              <a:t>2</a:t>
            </a:r>
          </a:p>
        </p:txBody>
      </p:sp>
      <p:sp>
        <p:nvSpPr>
          <p:cNvPr id="52232" name="Text Box 7"/>
          <p:cNvSpPr txBox="1">
            <a:spLocks noChangeArrowheads="1"/>
          </p:cNvSpPr>
          <p:nvPr/>
        </p:nvSpPr>
        <p:spPr bwMode="auto">
          <a:xfrm>
            <a:off x="4179888" y="5430479"/>
            <a:ext cx="381000" cy="23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spAutoFit/>
          </a:bodyPr>
          <a:lstStyle>
            <a:lvl1pPr>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itchFamily="34" charset="0"/>
              </a:defRPr>
            </a:lvl1pPr>
            <a:lvl2pPr marL="742950" indent="-28575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itchFamily="34" charset="0"/>
              </a:defRPr>
            </a:lvl2pPr>
            <a:lvl3pPr marL="11430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defRPr>
            </a:lvl3pPr>
            <a:lvl4pPr marL="16002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4pPr>
            <a:lvl5pPr marL="20574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9pPr>
          </a:lstStyle>
          <a:p>
            <a:pPr algn="ctr">
              <a:spcBef>
                <a:spcPts val="656"/>
              </a:spcBef>
              <a:buNone/>
            </a:pPr>
            <a:r>
              <a:rPr lang="en-GB" altLang="el-GR" sz="1050">
                <a:solidFill>
                  <a:srgbClr val="000000"/>
                </a:solidFill>
                <a:latin typeface="Times New Roman" pitchFamily="18" charset="0"/>
                <a:cs typeface="Lucida Sans Unicode" pitchFamily="34" charset="0"/>
              </a:rPr>
              <a:t>3</a:t>
            </a:r>
          </a:p>
        </p:txBody>
      </p:sp>
      <p:sp>
        <p:nvSpPr>
          <p:cNvPr id="52233" name="Text Box 8"/>
          <p:cNvSpPr txBox="1">
            <a:spLocks noChangeArrowheads="1"/>
          </p:cNvSpPr>
          <p:nvPr/>
        </p:nvSpPr>
        <p:spPr bwMode="auto">
          <a:xfrm>
            <a:off x="5018088" y="5430479"/>
            <a:ext cx="381000" cy="23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spAutoFit/>
          </a:bodyPr>
          <a:lstStyle>
            <a:lvl1pPr>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itchFamily="34" charset="0"/>
              </a:defRPr>
            </a:lvl1pPr>
            <a:lvl2pPr marL="742950" indent="-28575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itchFamily="34" charset="0"/>
              </a:defRPr>
            </a:lvl2pPr>
            <a:lvl3pPr marL="11430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defRPr>
            </a:lvl3pPr>
            <a:lvl4pPr marL="16002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4pPr>
            <a:lvl5pPr marL="20574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9pPr>
          </a:lstStyle>
          <a:p>
            <a:pPr algn="ctr">
              <a:spcBef>
                <a:spcPts val="656"/>
              </a:spcBef>
              <a:buNone/>
            </a:pPr>
            <a:r>
              <a:rPr lang="en-GB" altLang="el-GR" sz="1050">
                <a:solidFill>
                  <a:srgbClr val="000000"/>
                </a:solidFill>
                <a:latin typeface="Times New Roman" pitchFamily="18" charset="0"/>
                <a:cs typeface="Lucida Sans Unicode" pitchFamily="34" charset="0"/>
              </a:rPr>
              <a:t>4</a:t>
            </a:r>
          </a:p>
        </p:txBody>
      </p:sp>
      <p:sp>
        <p:nvSpPr>
          <p:cNvPr id="52234" name="Freeform 9"/>
          <p:cNvSpPr>
            <a:spLocks noChangeArrowheads="1"/>
          </p:cNvSpPr>
          <p:nvPr/>
        </p:nvSpPr>
        <p:spPr bwMode="auto">
          <a:xfrm rot="-1140000">
            <a:off x="2578100" y="3315929"/>
            <a:ext cx="3810000" cy="1371600"/>
          </a:xfrm>
          <a:custGeom>
            <a:avLst/>
            <a:gdLst>
              <a:gd name="T0" fmla="*/ 0 w 2016"/>
              <a:gd name="T1" fmla="*/ 0 h 1344"/>
              <a:gd name="T2" fmla="*/ 2147483647 w 2016"/>
              <a:gd name="T3" fmla="*/ 2147483647 h 1344"/>
              <a:gd name="T4" fmla="*/ 2147483647 w 2016"/>
              <a:gd name="T5" fmla="*/ 2147483647 h 1344"/>
              <a:gd name="T6" fmla="*/ 2147483647 w 2016"/>
              <a:gd name="T7" fmla="*/ 2147483647 h 1344"/>
              <a:gd name="T8" fmla="*/ 0 60000 65536"/>
              <a:gd name="T9" fmla="*/ 0 60000 65536"/>
              <a:gd name="T10" fmla="*/ 0 60000 65536"/>
              <a:gd name="T11" fmla="*/ 0 60000 65536"/>
              <a:gd name="T12" fmla="*/ 0 w 2016"/>
              <a:gd name="T13" fmla="*/ 0 h 1344"/>
              <a:gd name="T14" fmla="*/ 2016 w 2016"/>
              <a:gd name="T15" fmla="*/ 1344 h 1344"/>
            </a:gdLst>
            <a:ahLst/>
            <a:cxnLst>
              <a:cxn ang="T8">
                <a:pos x="T0" y="T1"/>
              </a:cxn>
              <a:cxn ang="T9">
                <a:pos x="T2" y="T3"/>
              </a:cxn>
              <a:cxn ang="T10">
                <a:pos x="T4" y="T5"/>
              </a:cxn>
              <a:cxn ang="T11">
                <a:pos x="T6" y="T7"/>
              </a:cxn>
            </a:cxnLst>
            <a:rect l="T12" t="T13" r="T14" b="T15"/>
            <a:pathLst>
              <a:path w="2016" h="1344">
                <a:moveTo>
                  <a:pt x="0" y="0"/>
                </a:moveTo>
                <a:cubicBezTo>
                  <a:pt x="4" y="308"/>
                  <a:pt x="8" y="616"/>
                  <a:pt x="144" y="816"/>
                </a:cubicBezTo>
                <a:cubicBezTo>
                  <a:pt x="280" y="1016"/>
                  <a:pt x="504" y="1112"/>
                  <a:pt x="816" y="1200"/>
                </a:cubicBezTo>
                <a:cubicBezTo>
                  <a:pt x="1128" y="1288"/>
                  <a:pt x="1800" y="1344"/>
                  <a:pt x="2016" y="1344"/>
                </a:cubicBezTo>
              </a:path>
            </a:pathLst>
          </a:custGeom>
          <a:noFill/>
          <a:ln w="38160">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l-GR" sz="1350"/>
          </a:p>
        </p:txBody>
      </p:sp>
      <p:sp>
        <p:nvSpPr>
          <p:cNvPr id="52235" name="Text Box 10"/>
          <p:cNvSpPr txBox="1">
            <a:spLocks noChangeArrowheads="1"/>
          </p:cNvSpPr>
          <p:nvPr/>
        </p:nvSpPr>
        <p:spPr bwMode="auto">
          <a:xfrm>
            <a:off x="6617494" y="5264845"/>
            <a:ext cx="1905000" cy="25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spAutoFit/>
          </a:bodyPr>
          <a:lstStyle>
            <a:lvl1pPr>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itchFamily="34" charset="0"/>
              </a:defRPr>
            </a:lvl1pPr>
            <a:lvl2pPr marL="742950" indent="-28575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itchFamily="34" charset="0"/>
              </a:defRPr>
            </a:lvl2pPr>
            <a:lvl3pPr marL="11430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defRPr>
            </a:lvl3pPr>
            <a:lvl4pPr marL="16002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4pPr>
            <a:lvl5pPr marL="20574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9pPr>
          </a:lstStyle>
          <a:p>
            <a:pPr algn="ctr">
              <a:spcBef>
                <a:spcPts val="750"/>
              </a:spcBef>
              <a:buNone/>
            </a:pPr>
            <a:r>
              <a:rPr lang="en-GB" altLang="el-GR" sz="1200" b="1">
                <a:solidFill>
                  <a:srgbClr val="000000"/>
                </a:solidFill>
                <a:latin typeface="Arial" pitchFamily="34" charset="0"/>
                <a:cs typeface="Lucida Sans Unicode" pitchFamily="34" charset="0"/>
              </a:rPr>
              <a:t>Αριθμός αποθηκών</a:t>
            </a:r>
          </a:p>
        </p:txBody>
      </p:sp>
      <p:sp>
        <p:nvSpPr>
          <p:cNvPr id="52236" name="Text Box 11"/>
          <p:cNvSpPr txBox="1">
            <a:spLocks noChangeArrowheads="1"/>
          </p:cNvSpPr>
          <p:nvPr/>
        </p:nvSpPr>
        <p:spPr bwMode="auto">
          <a:xfrm>
            <a:off x="6443663" y="4048165"/>
            <a:ext cx="1905000" cy="365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spAutoFit/>
          </a:bodyPr>
          <a:lstStyle>
            <a:lvl1pPr>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itchFamily="34" charset="0"/>
              </a:defRPr>
            </a:lvl1pPr>
            <a:lvl2pPr marL="742950" indent="-28575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itchFamily="34" charset="0"/>
              </a:defRPr>
            </a:lvl2pPr>
            <a:lvl3pPr marL="11430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defRPr>
            </a:lvl3pPr>
            <a:lvl4pPr marL="16002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4pPr>
            <a:lvl5pPr marL="20574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9pPr>
          </a:lstStyle>
          <a:p>
            <a:pPr algn="ctr">
              <a:lnSpc>
                <a:spcPct val="90000"/>
              </a:lnSpc>
              <a:spcBef>
                <a:spcPts val="656"/>
              </a:spcBef>
              <a:buClr>
                <a:srgbClr val="FF0000"/>
              </a:buClr>
              <a:buNone/>
            </a:pPr>
            <a:r>
              <a:rPr lang="en-GB" altLang="el-GR" sz="1050" b="1" dirty="0" err="1">
                <a:solidFill>
                  <a:srgbClr val="FF0000"/>
                </a:solidFill>
                <a:latin typeface="Arial" pitchFamily="34" charset="0"/>
                <a:cs typeface="Lucida Sans Unicode" pitchFamily="34" charset="0"/>
              </a:rPr>
              <a:t>Συνολικό</a:t>
            </a:r>
            <a:r>
              <a:rPr lang="en-GB" altLang="el-GR" sz="1050" b="1" dirty="0">
                <a:solidFill>
                  <a:srgbClr val="FF0000"/>
                </a:solidFill>
                <a:latin typeface="Arial" pitchFamily="34" charset="0"/>
                <a:cs typeface="Lucida Sans Unicode" pitchFamily="34" charset="0"/>
              </a:rPr>
              <a:t> </a:t>
            </a:r>
            <a:r>
              <a:rPr lang="en-GB" altLang="el-GR" sz="1050" b="1" dirty="0" err="1">
                <a:solidFill>
                  <a:srgbClr val="FF0000"/>
                </a:solidFill>
                <a:latin typeface="Arial" pitchFamily="34" charset="0"/>
                <a:cs typeface="Lucida Sans Unicode" pitchFamily="34" charset="0"/>
              </a:rPr>
              <a:t>Μετ</a:t>
            </a:r>
            <a:r>
              <a:rPr lang="en-GB" altLang="el-GR" sz="1050" b="1" dirty="0">
                <a:solidFill>
                  <a:srgbClr val="FF0000"/>
                </a:solidFill>
                <a:latin typeface="Arial" pitchFamily="34" charset="0"/>
                <a:cs typeface="Lucida Sans Unicode" pitchFamily="34" charset="0"/>
              </a:rPr>
              <a:t>αφορικό Κόστος (2)</a:t>
            </a:r>
            <a:r>
              <a:rPr lang="ar-SA" altLang="el-GR" sz="1050" b="1" dirty="0">
                <a:solidFill>
                  <a:srgbClr val="FF0000"/>
                </a:solidFill>
                <a:latin typeface="Arial" pitchFamily="34" charset="0"/>
                <a:cs typeface="Lucida Sans Unicode" pitchFamily="34" charset="0"/>
              </a:rPr>
              <a:t>‏</a:t>
            </a:r>
            <a:endParaRPr lang="en-GB" altLang="el-GR" sz="1050" b="1" dirty="0">
              <a:solidFill>
                <a:srgbClr val="FF0000"/>
              </a:solidFill>
              <a:latin typeface="Arial" pitchFamily="34" charset="0"/>
              <a:cs typeface="Lucida Sans Unicode" pitchFamily="34" charset="0"/>
            </a:endParaRPr>
          </a:p>
        </p:txBody>
      </p:sp>
      <p:sp>
        <p:nvSpPr>
          <p:cNvPr id="52237" name="Text Box 12"/>
          <p:cNvSpPr txBox="1">
            <a:spLocks noChangeArrowheads="1"/>
          </p:cNvSpPr>
          <p:nvPr/>
        </p:nvSpPr>
        <p:spPr bwMode="auto">
          <a:xfrm>
            <a:off x="5932488" y="3442137"/>
            <a:ext cx="1905000" cy="39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spAutoFit/>
          </a:bodyPr>
          <a:lstStyle>
            <a:lvl1pPr>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itchFamily="34" charset="0"/>
              </a:defRPr>
            </a:lvl1pPr>
            <a:lvl2pPr marL="742950" indent="-28575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itchFamily="34" charset="0"/>
              </a:defRPr>
            </a:lvl2pPr>
            <a:lvl3pPr marL="11430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defRPr>
            </a:lvl3pPr>
            <a:lvl4pPr marL="16002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4pPr>
            <a:lvl5pPr marL="20574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9pPr>
          </a:lstStyle>
          <a:p>
            <a:pPr algn="ctr">
              <a:spcBef>
                <a:spcPts val="656"/>
              </a:spcBef>
              <a:buClr>
                <a:srgbClr val="0000FF"/>
              </a:buClr>
              <a:buNone/>
            </a:pPr>
            <a:r>
              <a:rPr lang="en-GB" altLang="el-GR" sz="1050" b="1" dirty="0" err="1">
                <a:solidFill>
                  <a:srgbClr val="0000FF"/>
                </a:solidFill>
                <a:latin typeface="Arial" pitchFamily="34" charset="0"/>
                <a:cs typeface="Lucida Sans Unicode" pitchFamily="34" charset="0"/>
              </a:rPr>
              <a:t>Κόστος</a:t>
            </a:r>
            <a:r>
              <a:rPr lang="en-GB" altLang="el-GR" sz="1050" b="1" dirty="0">
                <a:solidFill>
                  <a:srgbClr val="0000FF"/>
                </a:solidFill>
                <a:latin typeface="Arial" pitchFamily="34" charset="0"/>
                <a:cs typeface="Lucida Sans Unicode" pitchFamily="34" charset="0"/>
              </a:rPr>
              <a:t> </a:t>
            </a:r>
            <a:r>
              <a:rPr lang="en-GB" altLang="el-GR" sz="1050" b="1" dirty="0" err="1">
                <a:solidFill>
                  <a:srgbClr val="0000FF"/>
                </a:solidFill>
                <a:latin typeface="Arial" pitchFamily="34" charset="0"/>
                <a:cs typeface="Lucida Sans Unicode" pitchFamily="34" charset="0"/>
              </a:rPr>
              <a:t>Δι</a:t>
            </a:r>
            <a:r>
              <a:rPr lang="en-GB" altLang="el-GR" sz="1050" b="1" dirty="0">
                <a:solidFill>
                  <a:srgbClr val="0000FF"/>
                </a:solidFill>
                <a:latin typeface="Arial" pitchFamily="34" charset="0"/>
                <a:cs typeface="Lucida Sans Unicode" pitchFamily="34" charset="0"/>
              </a:rPr>
              <a:t>αχείρισης Αποθεμάτων          (1)</a:t>
            </a:r>
            <a:r>
              <a:rPr lang="ar-SA" altLang="el-GR" sz="1050" b="1" dirty="0">
                <a:solidFill>
                  <a:srgbClr val="0000FF"/>
                </a:solidFill>
                <a:latin typeface="Arial" pitchFamily="34" charset="0"/>
                <a:cs typeface="Lucida Sans Unicode" pitchFamily="34" charset="0"/>
              </a:rPr>
              <a:t>‏</a:t>
            </a:r>
            <a:endParaRPr lang="en-GB" altLang="el-GR" sz="1050" b="1" dirty="0">
              <a:solidFill>
                <a:srgbClr val="0000FF"/>
              </a:solidFill>
              <a:latin typeface="Arial" pitchFamily="34" charset="0"/>
              <a:cs typeface="Lucida Sans Unicode" pitchFamily="34" charset="0"/>
            </a:endParaRPr>
          </a:p>
        </p:txBody>
      </p:sp>
      <p:sp>
        <p:nvSpPr>
          <p:cNvPr id="52238" name="Freeform 13"/>
          <p:cNvSpPr>
            <a:spLocks noChangeArrowheads="1"/>
          </p:cNvSpPr>
          <p:nvPr/>
        </p:nvSpPr>
        <p:spPr bwMode="auto">
          <a:xfrm>
            <a:off x="1893888" y="2846824"/>
            <a:ext cx="3581400" cy="812006"/>
          </a:xfrm>
          <a:custGeom>
            <a:avLst/>
            <a:gdLst>
              <a:gd name="T0" fmla="*/ 2147483647 w 2644"/>
              <a:gd name="T1" fmla="*/ 2147483647 h 490"/>
              <a:gd name="T2" fmla="*/ 2147483647 w 2644"/>
              <a:gd name="T3" fmla="*/ 2147483647 h 490"/>
              <a:gd name="T4" fmla="*/ 2147483647 w 2644"/>
              <a:gd name="T5" fmla="*/ 2147483647 h 490"/>
              <a:gd name="T6" fmla="*/ 2147483647 w 2644"/>
              <a:gd name="T7" fmla="*/ 0 h 490"/>
              <a:gd name="T8" fmla="*/ 0 60000 65536"/>
              <a:gd name="T9" fmla="*/ 0 60000 65536"/>
              <a:gd name="T10" fmla="*/ 0 60000 65536"/>
              <a:gd name="T11" fmla="*/ 0 60000 65536"/>
              <a:gd name="T12" fmla="*/ 0 w 2644"/>
              <a:gd name="T13" fmla="*/ 0 h 490"/>
              <a:gd name="T14" fmla="*/ 2644 w 2644"/>
              <a:gd name="T15" fmla="*/ 490 h 490"/>
            </a:gdLst>
            <a:ahLst/>
            <a:cxnLst>
              <a:cxn ang="T8">
                <a:pos x="T0" y="T1"/>
              </a:cxn>
              <a:cxn ang="T9">
                <a:pos x="T2" y="T3"/>
              </a:cxn>
              <a:cxn ang="T10">
                <a:pos x="T4" y="T5"/>
              </a:cxn>
              <a:cxn ang="T11">
                <a:pos x="T6" y="T7"/>
              </a:cxn>
            </a:cxnLst>
            <a:rect l="T12" t="T13" r="T14" b="T15"/>
            <a:pathLst>
              <a:path w="2644" h="490">
                <a:moveTo>
                  <a:pt x="112" y="120"/>
                </a:moveTo>
                <a:cubicBezTo>
                  <a:pt x="56" y="97"/>
                  <a:pt x="0" y="74"/>
                  <a:pt x="196" y="132"/>
                </a:cubicBezTo>
                <a:cubicBezTo>
                  <a:pt x="392" y="190"/>
                  <a:pt x="880" y="490"/>
                  <a:pt x="1288" y="468"/>
                </a:cubicBezTo>
                <a:cubicBezTo>
                  <a:pt x="1696" y="446"/>
                  <a:pt x="2422" y="82"/>
                  <a:pt x="2644" y="0"/>
                </a:cubicBezTo>
              </a:path>
            </a:pathLst>
          </a:custGeom>
          <a:noFill/>
          <a:ln w="38160">
            <a:solidFill>
              <a:schemeClr val="tx2">
                <a:lumMod val="60000"/>
                <a:lumOff val="40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l-GR" sz="1350"/>
          </a:p>
        </p:txBody>
      </p:sp>
      <p:sp>
        <p:nvSpPr>
          <p:cNvPr id="52239" name="Line 14"/>
          <p:cNvSpPr>
            <a:spLocks noChangeShapeType="1"/>
          </p:cNvSpPr>
          <p:nvPr/>
        </p:nvSpPr>
        <p:spPr bwMode="auto">
          <a:xfrm flipV="1">
            <a:off x="2579688" y="3656448"/>
            <a:ext cx="3733800" cy="1319213"/>
          </a:xfrm>
          <a:prstGeom prst="line">
            <a:avLst/>
          </a:prstGeom>
          <a:noFill/>
          <a:ln w="28440">
            <a:solidFill>
              <a:srgbClr val="0000FF"/>
            </a:solidFill>
            <a:miter lim="800000"/>
            <a:headEnd/>
            <a:tailEnd/>
          </a:ln>
          <a:extLst>
            <a:ext uri="{909E8E84-426E-40DD-AFC4-6F175D3DCCD1}">
              <a14:hiddenFill xmlns:a14="http://schemas.microsoft.com/office/drawing/2010/main">
                <a:noFill/>
              </a14:hiddenFill>
            </a:ext>
          </a:extLst>
        </p:spPr>
        <p:txBody>
          <a:bodyPr/>
          <a:lstStyle/>
          <a:p>
            <a:endParaRPr lang="el-GR" sz="1350"/>
          </a:p>
        </p:txBody>
      </p:sp>
      <p:sp>
        <p:nvSpPr>
          <p:cNvPr id="52240" name="Text Box 15"/>
          <p:cNvSpPr txBox="1">
            <a:spLocks noChangeArrowheads="1"/>
          </p:cNvSpPr>
          <p:nvPr/>
        </p:nvSpPr>
        <p:spPr bwMode="auto">
          <a:xfrm>
            <a:off x="5399088" y="2630129"/>
            <a:ext cx="1905000" cy="23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35100" rIns="67500" bIns="35100">
            <a:spAutoFit/>
          </a:bodyPr>
          <a:lstStyle>
            <a:lvl1pPr>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itchFamily="34" charset="0"/>
              </a:defRPr>
            </a:lvl1pPr>
            <a:lvl2pPr marL="742950" indent="-28575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itchFamily="34" charset="0"/>
              </a:defRPr>
            </a:lvl2pPr>
            <a:lvl3pPr marL="11430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defRPr>
            </a:lvl3pPr>
            <a:lvl4pPr marL="16002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4pPr>
            <a:lvl5pPr marL="20574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9pPr>
          </a:lstStyle>
          <a:p>
            <a:pPr algn="ctr">
              <a:spcBef>
                <a:spcPts val="656"/>
              </a:spcBef>
              <a:buClr>
                <a:srgbClr val="008000"/>
              </a:buClr>
              <a:buNone/>
            </a:pPr>
            <a:r>
              <a:rPr lang="en-GB" altLang="el-GR" sz="1050" b="1">
                <a:solidFill>
                  <a:srgbClr val="008000"/>
                </a:solidFill>
                <a:latin typeface="Arial" pitchFamily="34" charset="0"/>
                <a:cs typeface="Lucida Sans Unicode" pitchFamily="34" charset="0"/>
              </a:rPr>
              <a:t>Συνολικό Κόστος = (1) + (2)</a:t>
            </a:r>
            <a:r>
              <a:rPr lang="ar-SA" altLang="el-GR" sz="1050" b="1">
                <a:solidFill>
                  <a:srgbClr val="008000"/>
                </a:solidFill>
                <a:latin typeface="Arial" pitchFamily="34" charset="0"/>
                <a:cs typeface="Lucida Sans Unicode" pitchFamily="34" charset="0"/>
              </a:rPr>
              <a:t>‏</a:t>
            </a:r>
            <a:endParaRPr lang="en-GB" altLang="el-GR" sz="1050" b="1">
              <a:solidFill>
                <a:srgbClr val="008000"/>
              </a:solidFill>
              <a:latin typeface="Arial" pitchFamily="34" charset="0"/>
              <a:cs typeface="Lucida Sans Unicode" pitchFamily="34" charset="0"/>
            </a:endParaRPr>
          </a:p>
        </p:txBody>
      </p:sp>
      <p:sp>
        <p:nvSpPr>
          <p:cNvPr id="52241" name="Text Box 16"/>
          <p:cNvSpPr txBox="1">
            <a:spLocks noChangeArrowheads="1"/>
          </p:cNvSpPr>
          <p:nvPr/>
        </p:nvSpPr>
        <p:spPr bwMode="auto">
          <a:xfrm>
            <a:off x="988374" y="5839707"/>
            <a:ext cx="7430562" cy="93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67500" tIns="35100" rIns="67500" bIns="35100">
            <a:spAutoFit/>
          </a:bodyPr>
          <a:lstStyle>
            <a:lvl1pPr>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itchFamily="34" charset="0"/>
              </a:defRPr>
            </a:lvl1pPr>
            <a:lvl2pPr marL="742950" indent="-28575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itchFamily="34" charset="0"/>
              </a:defRPr>
            </a:lvl2pPr>
            <a:lvl3pPr marL="11430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itchFamily="34" charset="0"/>
              </a:defRPr>
            </a:lvl3pPr>
            <a:lvl4pPr marL="16002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4pPr>
            <a:lvl5pPr marL="2057400" indent="-228600">
              <a:spcBef>
                <a:spcPct val="20000"/>
              </a:spcBef>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itchFamily="34" charset="0"/>
              </a:defRPr>
            </a:lvl9pPr>
          </a:lstStyle>
          <a:p>
            <a:pPr algn="just" eaLnBrk="1" hangingPunct="1">
              <a:spcBef>
                <a:spcPct val="0"/>
              </a:spcBef>
              <a:buFontTx/>
              <a:buNone/>
            </a:pPr>
            <a:r>
              <a:rPr lang="en-GB" altLang="el-GR" sz="1400" dirty="0" err="1">
                <a:solidFill>
                  <a:srgbClr val="000000"/>
                </a:solidFill>
                <a:latin typeface="Arial" pitchFamily="34" charset="0"/>
                <a:cs typeface="Lucida Sans Unicode" pitchFamily="34" charset="0"/>
              </a:rPr>
              <a:t>Ζητούμενο</a:t>
            </a:r>
            <a:r>
              <a:rPr lang="en-GB" altLang="el-GR" sz="1400" dirty="0">
                <a:solidFill>
                  <a:srgbClr val="000000"/>
                </a:solidFill>
                <a:latin typeface="Arial" pitchFamily="34" charset="0"/>
                <a:cs typeface="Lucida Sans Unicode" pitchFamily="34" charset="0"/>
              </a:rPr>
              <a:t> : </a:t>
            </a:r>
            <a:r>
              <a:rPr lang="en-GB" altLang="el-GR" sz="1400" dirty="0" err="1">
                <a:solidFill>
                  <a:srgbClr val="000000"/>
                </a:solidFill>
                <a:latin typeface="Arial" pitchFamily="34" charset="0"/>
                <a:cs typeface="Lucida Sans Unicode" pitchFamily="34" charset="0"/>
              </a:rPr>
              <a:t>ελ</a:t>
            </a:r>
            <a:r>
              <a:rPr lang="en-GB" altLang="el-GR" sz="1400" dirty="0">
                <a:solidFill>
                  <a:srgbClr val="000000"/>
                </a:solidFill>
                <a:latin typeface="Arial" pitchFamily="34" charset="0"/>
                <a:cs typeface="Lucida Sans Unicode" pitchFamily="34" charset="0"/>
              </a:rPr>
              <a:t>αχιστοποίηση συνολικού κόστους, αλλά σίγουρα πρέπει να λαμβάνεται υπόψη και </a:t>
            </a:r>
            <a:r>
              <a:rPr lang="en-GB" altLang="el-GR" sz="1400" b="1" u="sng" dirty="0">
                <a:solidFill>
                  <a:srgbClr val="000000"/>
                </a:solidFill>
                <a:latin typeface="Arial" pitchFamily="34" charset="0"/>
                <a:cs typeface="Lucida Sans Unicode" pitchFamily="34" charset="0"/>
              </a:rPr>
              <a:t>η εξυπηρέτηση των πελατών</a:t>
            </a:r>
            <a:r>
              <a:rPr lang="en-GB" altLang="el-GR" sz="1400" dirty="0">
                <a:solidFill>
                  <a:srgbClr val="000000"/>
                </a:solidFill>
                <a:latin typeface="Arial" pitchFamily="34" charset="0"/>
                <a:cs typeface="Lucida Sans Unicode" pitchFamily="34" charset="0"/>
              </a:rPr>
              <a:t>, διότι όσο πιο κοντά είμαστε στους πελάτες (με την αύξηση των αποθηκευτικών κέντρων) τόσο ποιοτικότερη είναι η εξυπηρέτηση με συμεπαγόμενες μείωσεις στις χαμένες πωλήσεις και μακροπρόθεσμα οφέλη γενικά...</a:t>
            </a:r>
          </a:p>
        </p:txBody>
      </p:sp>
      <p:sp>
        <p:nvSpPr>
          <p:cNvPr id="2" name="Text Box 2">
            <a:extLst>
              <a:ext uri="{FF2B5EF4-FFF2-40B4-BE49-F238E27FC236}">
                <a16:creationId xmlns:a16="http://schemas.microsoft.com/office/drawing/2014/main" id="{AF7D3C16-ADA8-63CB-6762-398A45C8115A}"/>
              </a:ext>
            </a:extLst>
          </p:cNvPr>
          <p:cNvSpPr txBox="1">
            <a:spLocks noChangeArrowheads="1"/>
          </p:cNvSpPr>
          <p:nvPr/>
        </p:nvSpPr>
        <p:spPr bwMode="auto">
          <a:xfrm>
            <a:off x="0" y="880758"/>
            <a:ext cx="9296400" cy="652583"/>
          </a:xfrm>
          <a:prstGeom prst="rect">
            <a:avLst/>
          </a:prstGeom>
          <a:noFill/>
          <a:ln w="9525">
            <a:noFill/>
            <a:round/>
            <a:headEnd/>
            <a:tailEnd/>
          </a:ln>
          <a:effectLst/>
        </p:spPr>
        <p:txBody>
          <a:bodyPr lIns="40500" tIns="35100" rIns="40500" bIns="35100">
            <a:spAutoFit/>
          </a:bodyPr>
          <a:lstStyle/>
          <a:p>
            <a:pPr algn="ctr">
              <a:lnSpc>
                <a:spcPct val="90000"/>
              </a:lnSpc>
              <a:buClr>
                <a:srgbClr val="0000FF"/>
              </a:buCl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a:pPr>
            <a:r>
              <a:rPr lang="en-GB" sz="2100" b="1" dirty="0">
                <a:solidFill>
                  <a:srgbClr val="0000FF"/>
                </a:solidFill>
                <a:effectLst>
                  <a:outerShdw blurRad="38100" dist="38100" dir="2700000" algn="tl">
                    <a:srgbClr val="000000"/>
                  </a:outerShdw>
                </a:effectLst>
              </a:rPr>
              <a:t>ΑΡΙΘΜΟΣ ΑΠΟΘΗΚΩΝ / </a:t>
            </a:r>
            <a:r>
              <a:rPr lang="el-GR" sz="2100" b="1" dirty="0">
                <a:solidFill>
                  <a:srgbClr val="0000FF"/>
                </a:solidFill>
                <a:effectLst>
                  <a:outerShdw blurRad="38100" dist="38100" dir="2700000" algn="tl">
                    <a:srgbClr val="000000"/>
                  </a:outerShdw>
                </a:effectLst>
              </a:rPr>
              <a:t>ΚΕΝΤΡΩΝ ΔΙΑΝΟΜΗΣ / </a:t>
            </a:r>
            <a:r>
              <a:rPr lang="en-US" sz="2100" b="1" dirty="0">
                <a:solidFill>
                  <a:srgbClr val="0000FF"/>
                </a:solidFill>
                <a:effectLst>
                  <a:outerShdw blurRad="38100" dist="38100" dir="2700000" algn="tl">
                    <a:srgbClr val="000000"/>
                  </a:outerShdw>
                </a:effectLst>
              </a:rPr>
              <a:t>DISTRIBUTION CENTERS (DC)</a:t>
            </a:r>
            <a:r>
              <a:rPr lang="el-GR" sz="2100" b="1" dirty="0">
                <a:solidFill>
                  <a:srgbClr val="0000FF"/>
                </a:solidFill>
                <a:effectLst>
                  <a:outerShdw blurRad="38100" dist="38100" dir="2700000" algn="tl">
                    <a:srgbClr val="000000"/>
                  </a:outerShdw>
                </a:effectLst>
              </a:rPr>
              <a:t> </a:t>
            </a:r>
            <a:endParaRPr lang="en-GB" sz="2100" b="1" dirty="0">
              <a:solidFill>
                <a:srgbClr val="0000FF"/>
              </a:solidFill>
              <a:effectLst>
                <a:outerShdw blurRad="38100" dist="38100" dir="2700000" algn="tl">
                  <a:srgbClr val="000000"/>
                </a:outerShdw>
              </a:effectLst>
            </a:endParaRPr>
          </a:p>
          <a:p>
            <a:pPr algn="ctr">
              <a:lnSpc>
                <a:spcPct val="90000"/>
              </a:lnSpc>
              <a:buClr>
                <a:srgbClr val="0000FF"/>
              </a:buCl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a:pPr>
            <a:r>
              <a:rPr lang="en-GB" sz="2100" b="1" dirty="0">
                <a:solidFill>
                  <a:srgbClr val="0000FF"/>
                </a:solidFill>
                <a:effectLst>
                  <a:outerShdw blurRad="38100" dist="38100" dir="2700000" algn="tl">
                    <a:srgbClr val="000000"/>
                  </a:outerShdw>
                </a:effectLst>
              </a:rPr>
              <a:t>ΣΕ ΣΧΕΣΗ ΜΕ ΤΟ ΚΟΣΤΟΣ</a:t>
            </a:r>
          </a:p>
        </p:txBody>
      </p:sp>
      <p:sp>
        <p:nvSpPr>
          <p:cNvPr id="3" name="TextBox 2">
            <a:extLst>
              <a:ext uri="{FF2B5EF4-FFF2-40B4-BE49-F238E27FC236}">
                <a16:creationId xmlns:a16="http://schemas.microsoft.com/office/drawing/2014/main" id="{85CC88A6-9CB3-EF16-250C-22234525726D}"/>
              </a:ext>
            </a:extLst>
          </p:cNvPr>
          <p:cNvSpPr txBox="1"/>
          <p:nvPr/>
        </p:nvSpPr>
        <p:spPr>
          <a:xfrm>
            <a:off x="722367" y="1671319"/>
            <a:ext cx="8256299" cy="36933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none" rtlCol="0">
            <a:spAutoFit/>
          </a:bodyPr>
          <a:lstStyle/>
          <a:p>
            <a:r>
              <a:rPr lang="el-GR" dirty="0"/>
              <a:t>ΣΥΝΟΛΙΚΟ ΚΟΣΤΟΣ = ΣΥΝΟΛΙΚΟ ΚΟΣΤΟΣ ΜΕΤΑΦΟΡΑΣ + ΚΟΣΤΟΣ ΔΙΑΧ.ΑΠΟΘΕΜΑΤΩΝ</a:t>
            </a:r>
          </a:p>
        </p:txBody>
      </p:sp>
      <p:sp>
        <p:nvSpPr>
          <p:cNvPr id="5" name="Arrow: Right 4">
            <a:extLst>
              <a:ext uri="{FF2B5EF4-FFF2-40B4-BE49-F238E27FC236}">
                <a16:creationId xmlns:a16="http://schemas.microsoft.com/office/drawing/2014/main" id="{8BEDB4FB-EF1D-6A2C-9741-B20E85215A7B}"/>
              </a:ext>
            </a:extLst>
          </p:cNvPr>
          <p:cNvSpPr/>
          <p:nvPr/>
        </p:nvSpPr>
        <p:spPr>
          <a:xfrm>
            <a:off x="400668" y="3709213"/>
            <a:ext cx="540327" cy="50967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98009840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7BC60-C18E-A04A-CE85-B13D2B158A49}"/>
            </a:ext>
          </a:extLst>
        </p:cNvPr>
        <p:cNvGrpSpPr/>
        <p:nvPr/>
      </p:nvGrpSpPr>
      <p:grpSpPr>
        <a:xfrm>
          <a:off x="0" y="0"/>
          <a:ext cx="0" cy="0"/>
          <a:chOff x="0" y="0"/>
          <a:chExt cx="0" cy="0"/>
        </a:xfrm>
      </p:grpSpPr>
      <p:sp>
        <p:nvSpPr>
          <p:cNvPr id="5" name="15 - Ορθογώνιο">
            <a:extLst>
              <a:ext uri="{FF2B5EF4-FFF2-40B4-BE49-F238E27FC236}">
                <a16:creationId xmlns:a16="http://schemas.microsoft.com/office/drawing/2014/main" id="{131E3EA2-25B5-EBE3-3A00-6998526212DD}"/>
              </a:ext>
            </a:extLst>
          </p:cNvPr>
          <p:cNvSpPr>
            <a:spLocks noChangeArrowheads="1"/>
          </p:cNvSpPr>
          <p:nvPr/>
        </p:nvSpPr>
        <p:spPr bwMode="auto">
          <a:xfrm>
            <a:off x="559330" y="3489786"/>
            <a:ext cx="8286750" cy="95410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r>
              <a:rPr lang="el-GR" sz="2700" b="1" i="1" dirty="0">
                <a:solidFill>
                  <a:srgbClr val="0070C0"/>
                </a:solidFill>
                <a:latin typeface="Arial" panose="020B0604020202020204" pitchFamily="34" charset="0"/>
                <a:cs typeface="Arial" panose="020B0604020202020204" pitchFamily="34" charset="0"/>
              </a:rPr>
              <a:t>ΕΥΡΩΠΑΙΚΑ </a:t>
            </a:r>
            <a:r>
              <a:rPr lang="el-GR" sz="2700" b="1" i="1">
                <a:solidFill>
                  <a:srgbClr val="0070C0"/>
                </a:solidFill>
                <a:latin typeface="Arial" panose="020B0604020202020204" pitchFamily="34" charset="0"/>
                <a:cs typeface="Arial" panose="020B0604020202020204" pitchFamily="34" charset="0"/>
              </a:rPr>
              <a:t>ΔΙΚΤΥΑ </a:t>
            </a:r>
            <a:r>
              <a:rPr lang="en-US" sz="2700" b="1" i="1">
                <a:solidFill>
                  <a:srgbClr val="0070C0"/>
                </a:solidFill>
                <a:latin typeface="Arial" panose="020B0604020202020204" pitchFamily="34" charset="0"/>
                <a:cs typeface="Arial" panose="020B0604020202020204" pitchFamily="34" charset="0"/>
              </a:rPr>
              <a:t>LOGISTICS </a:t>
            </a:r>
            <a:r>
              <a:rPr lang="en-GB" sz="2700" b="1" i="1" dirty="0">
                <a:solidFill>
                  <a:srgbClr val="0070C0"/>
                </a:solidFill>
                <a:latin typeface="Arial" panose="020B0604020202020204" pitchFamily="34" charset="0"/>
                <a:cs typeface="Arial" panose="020B0604020202020204" pitchFamily="34" charset="0"/>
              </a:rPr>
              <a:t>&amp; </a:t>
            </a:r>
            <a:r>
              <a:rPr lang="el-GR" sz="2700" b="1" i="1">
                <a:solidFill>
                  <a:srgbClr val="0070C0"/>
                </a:solidFill>
                <a:latin typeface="Arial" panose="020B0604020202020204" pitchFamily="34" charset="0"/>
                <a:cs typeface="Arial" panose="020B0604020202020204" pitchFamily="34" charset="0"/>
              </a:rPr>
              <a:t>ΕΦΟΔΙΑΣΜΟΣ ΕΛΛΑΔΑΣ</a:t>
            </a:r>
            <a:endParaRPr lang="tr-TR" altLang="el-GR" sz="2700" b="1" i="1" dirty="0">
              <a:solidFill>
                <a:srgbClr val="0070C0"/>
              </a:solidFill>
              <a:latin typeface="Arial" panose="020B0604020202020204" pitchFamily="34" charset="0"/>
              <a:cs typeface="Arial" panose="020B0604020202020204" pitchFamily="34" charset="0"/>
            </a:endParaRPr>
          </a:p>
        </p:txBody>
      </p:sp>
      <p:sp>
        <p:nvSpPr>
          <p:cNvPr id="2" name="15 - Ορθογώνιο">
            <a:extLst>
              <a:ext uri="{FF2B5EF4-FFF2-40B4-BE49-F238E27FC236}">
                <a16:creationId xmlns:a16="http://schemas.microsoft.com/office/drawing/2014/main" id="{F99CA587-689A-B3A8-DD0D-E3DD6AF27921}"/>
              </a:ext>
            </a:extLst>
          </p:cNvPr>
          <p:cNvSpPr>
            <a:spLocks noChangeArrowheads="1"/>
          </p:cNvSpPr>
          <p:nvPr/>
        </p:nvSpPr>
        <p:spPr bwMode="auto">
          <a:xfrm>
            <a:off x="559330" y="1981335"/>
            <a:ext cx="8286750" cy="507831"/>
          </a:xfrm>
          <a:prstGeom prst="rect">
            <a:avLst/>
          </a:prstGeom>
          <a:noFill/>
          <a:ln>
            <a:headEnd/>
            <a:tailEnd/>
          </a:ln>
        </p:spPr>
        <p:style>
          <a:lnRef idx="3">
            <a:schemeClr val="lt1"/>
          </a:lnRef>
          <a:fillRef idx="1">
            <a:schemeClr val="accent4"/>
          </a:fillRef>
          <a:effectRef idx="1">
            <a:schemeClr val="accent4"/>
          </a:effectRef>
          <a:fontRef idx="minor">
            <a:schemeClr val="lt1"/>
          </a:fontRef>
        </p:style>
        <p:txBody>
          <a:bodyPr>
            <a:spAutoFit/>
          </a:bodyPr>
          <a:lstStyle/>
          <a:p>
            <a:pPr algn="ctr" eaLnBrk="1" hangingPunct="1"/>
            <a:r>
              <a:rPr lang="el-GR" altLang="el-GR" sz="2700" b="1" i="1" dirty="0">
                <a:solidFill>
                  <a:srgbClr val="000000"/>
                </a:solidFill>
                <a:latin typeface="Arial" panose="020B0604020202020204" pitchFamily="34" charset="0"/>
                <a:cs typeface="Arial" panose="020B0604020202020204" pitchFamily="34" charset="0"/>
              </a:rPr>
              <a:t>Στρατηγικός σχεδιασμός Υποδομών </a:t>
            </a:r>
            <a:r>
              <a:rPr lang="en-US" altLang="el-GR" sz="2700" b="1" i="1" dirty="0">
                <a:solidFill>
                  <a:srgbClr val="000000"/>
                </a:solidFill>
                <a:latin typeface="Arial" panose="020B0604020202020204" pitchFamily="34" charset="0"/>
                <a:cs typeface="Arial" panose="020B0604020202020204" pitchFamily="34" charset="0"/>
              </a:rPr>
              <a:t>Logistics</a:t>
            </a:r>
            <a:endParaRPr lang="tr-TR" altLang="el-GR" sz="2700" dirty="0">
              <a:solidFill>
                <a:srgbClr val="000000"/>
              </a:solidFill>
              <a:latin typeface="Arial" panose="020B0604020202020204" pitchFamily="34" charset="0"/>
              <a:ea typeface="Open Sans Extrabold"/>
              <a:cs typeface="Arial" panose="020B0604020202020204" pitchFamily="34" charset="0"/>
            </a:endParaRPr>
          </a:p>
        </p:txBody>
      </p:sp>
    </p:spTree>
    <p:extLst>
      <p:ext uri="{BB962C8B-B14F-4D97-AF65-F5344CB8AC3E}">
        <p14:creationId xmlns:p14="http://schemas.microsoft.com/office/powerpoint/2010/main" val="3757776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7A7CCF-0362-921E-7A7D-B1C0DC79A1DF}"/>
              </a:ext>
            </a:extLst>
          </p:cNvPr>
          <p:cNvSpPr txBox="1"/>
          <p:nvPr/>
        </p:nvSpPr>
        <p:spPr>
          <a:xfrm>
            <a:off x="627018" y="1934067"/>
            <a:ext cx="8011199" cy="646331"/>
          </a:xfrm>
          <a:prstGeom prst="rect">
            <a:avLst/>
          </a:prstGeom>
          <a:noFill/>
        </p:spPr>
        <p:txBody>
          <a:bodyPr wrap="square">
            <a:spAutoFit/>
          </a:bodyPr>
          <a:lstStyle/>
          <a:p>
            <a:pPr algn="just">
              <a:buNone/>
            </a:pPr>
            <a:r>
              <a:rPr lang="el-GR" dirty="0">
                <a:solidFill>
                  <a:schemeClr val="bg1">
                    <a:lumMod val="95000"/>
                    <a:lumOff val="5000"/>
                  </a:schemeClr>
                </a:solidFill>
              </a:rPr>
              <a:t>Σε ένα τυπικό </a:t>
            </a:r>
            <a:r>
              <a:rPr lang="el-GR" b="1" dirty="0">
                <a:solidFill>
                  <a:schemeClr val="bg1">
                    <a:lumMod val="95000"/>
                    <a:lumOff val="5000"/>
                  </a:schemeClr>
                </a:solidFill>
              </a:rPr>
              <a:t>ευρωπαϊκό δίκτυο logistics (network design)</a:t>
            </a:r>
            <a:r>
              <a:rPr lang="el-GR" dirty="0">
                <a:solidFill>
                  <a:schemeClr val="bg1">
                    <a:lumMod val="95000"/>
                    <a:lumOff val="5000"/>
                  </a:schemeClr>
                </a:solidFill>
              </a:rPr>
              <a:t>, η Ελλάδα συνήθως εξυπηρετείται βέλτιστα από Κέντρα Διανομής/</a:t>
            </a:r>
            <a:r>
              <a:rPr lang="en-US" dirty="0">
                <a:solidFill>
                  <a:schemeClr val="bg1">
                    <a:lumMod val="95000"/>
                    <a:lumOff val="5000"/>
                  </a:schemeClr>
                </a:solidFill>
              </a:rPr>
              <a:t>Logistics hubs</a:t>
            </a:r>
            <a:endParaRPr lang="el-GR" dirty="0">
              <a:solidFill>
                <a:schemeClr val="bg1">
                  <a:lumMod val="95000"/>
                  <a:lumOff val="5000"/>
                </a:schemeClr>
              </a:solidFill>
            </a:endParaRPr>
          </a:p>
        </p:txBody>
      </p:sp>
      <p:pic>
        <p:nvPicPr>
          <p:cNvPr id="5" name="Picture 4">
            <a:extLst>
              <a:ext uri="{FF2B5EF4-FFF2-40B4-BE49-F238E27FC236}">
                <a16:creationId xmlns:a16="http://schemas.microsoft.com/office/drawing/2014/main" id="{3C16AB36-47E4-C695-3D32-A646214FF45F}"/>
              </a:ext>
            </a:extLst>
          </p:cNvPr>
          <p:cNvPicPr>
            <a:picLocks noChangeAspect="1"/>
          </p:cNvPicPr>
          <p:nvPr/>
        </p:nvPicPr>
        <p:blipFill>
          <a:blip r:embed="rId2"/>
          <a:stretch>
            <a:fillRect/>
          </a:stretch>
        </p:blipFill>
        <p:spPr>
          <a:xfrm>
            <a:off x="627018" y="2924042"/>
            <a:ext cx="8211696" cy="3400900"/>
          </a:xfrm>
          <a:prstGeom prst="rect">
            <a:avLst/>
          </a:prstGeom>
        </p:spPr>
      </p:pic>
      <p:sp>
        <p:nvSpPr>
          <p:cNvPr id="2" name="Text Box 2">
            <a:extLst>
              <a:ext uri="{FF2B5EF4-FFF2-40B4-BE49-F238E27FC236}">
                <a16:creationId xmlns:a16="http://schemas.microsoft.com/office/drawing/2014/main" id="{5315FD8C-B58B-FB90-984B-B0A7CE7A1B09}"/>
              </a:ext>
            </a:extLst>
          </p:cNvPr>
          <p:cNvSpPr txBox="1">
            <a:spLocks noChangeArrowheads="1"/>
          </p:cNvSpPr>
          <p:nvPr/>
        </p:nvSpPr>
        <p:spPr bwMode="auto">
          <a:xfrm>
            <a:off x="1689993" y="937841"/>
            <a:ext cx="4993439" cy="652583"/>
          </a:xfrm>
          <a:prstGeom prst="rect">
            <a:avLst/>
          </a:prstGeom>
          <a:noFill/>
          <a:ln w="9525">
            <a:noFill/>
            <a:round/>
            <a:headEnd/>
            <a:tailEnd/>
          </a:ln>
          <a:effectLst/>
        </p:spPr>
        <p:txBody>
          <a:bodyPr wrap="square" lIns="40500" tIns="35100" rIns="40500" bIns="35100">
            <a:spAutoFit/>
          </a:bodyPr>
          <a:lstStyle/>
          <a:p>
            <a:pPr algn="ctr">
              <a:lnSpc>
                <a:spcPct val="90000"/>
              </a:lnSpc>
              <a:buClr>
                <a:srgbClr val="0000FF"/>
              </a:buCl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a:pPr>
            <a:r>
              <a:rPr lang="el-GR" sz="2100" b="1" dirty="0">
                <a:solidFill>
                  <a:srgbClr val="0000FF"/>
                </a:solidFill>
                <a:effectLst>
                  <a:outerShdw blurRad="38100" dist="38100" dir="2700000" algn="tl">
                    <a:srgbClr val="000000"/>
                  </a:outerShdw>
                </a:effectLst>
                <a:latin typeface="Arial" panose="020B0604020202020204" pitchFamily="34" charset="0"/>
                <a:cs typeface="Arial" panose="020B0604020202020204" pitchFamily="34" charset="0"/>
              </a:rPr>
              <a:t>ΕΥΡΩΠΑΙΚΑ ΔΙΚΤΥΑ </a:t>
            </a:r>
            <a:r>
              <a:rPr lang="en-US" sz="2100" b="1" dirty="0">
                <a:solidFill>
                  <a:srgbClr val="0000FF"/>
                </a:solidFill>
                <a:effectLst>
                  <a:outerShdw blurRad="38100" dist="38100" dir="2700000" algn="tl">
                    <a:srgbClr val="000000"/>
                  </a:outerShdw>
                </a:effectLst>
                <a:latin typeface="Arial" panose="020B0604020202020204" pitchFamily="34" charset="0"/>
                <a:cs typeface="Arial" panose="020B0604020202020204" pitchFamily="34" charset="0"/>
              </a:rPr>
              <a:t>LOGISTICS </a:t>
            </a:r>
            <a:r>
              <a:rPr lang="en-GB" sz="2100" b="1" dirty="0">
                <a:solidFill>
                  <a:srgbClr val="0000FF"/>
                </a:solidFill>
                <a:effectLst>
                  <a:outerShdw blurRad="38100" dist="38100" dir="2700000" algn="tl">
                    <a:srgbClr val="000000"/>
                  </a:outerShdw>
                </a:effectLst>
                <a:latin typeface="Arial" panose="020B0604020202020204" pitchFamily="34" charset="0"/>
                <a:cs typeface="Arial" panose="020B0604020202020204" pitchFamily="34" charset="0"/>
              </a:rPr>
              <a:t>&amp; </a:t>
            </a:r>
            <a:r>
              <a:rPr lang="el-GR" sz="2100" b="1" dirty="0">
                <a:solidFill>
                  <a:srgbClr val="0000FF"/>
                </a:solidFill>
                <a:effectLst>
                  <a:outerShdw blurRad="38100" dist="38100" dir="2700000" algn="tl">
                    <a:srgbClr val="000000"/>
                  </a:outerShdw>
                </a:effectLst>
                <a:latin typeface="Arial" panose="020B0604020202020204" pitchFamily="34" charset="0"/>
                <a:cs typeface="Arial" panose="020B0604020202020204" pitchFamily="34" charset="0"/>
              </a:rPr>
              <a:t>ΕΦΟΔΙΑΣΜΟΣ ΕΛΛΑΔΑΣ</a:t>
            </a:r>
            <a:endParaRPr lang="en-GB" sz="2100" b="1" dirty="0">
              <a:solidFill>
                <a:srgbClr val="0000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9879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BF016F-1E51-3A62-6323-A3139E9DC6E1}"/>
              </a:ext>
            </a:extLst>
          </p:cNvPr>
          <p:cNvPicPr>
            <a:picLocks noChangeAspect="1"/>
          </p:cNvPicPr>
          <p:nvPr/>
        </p:nvPicPr>
        <p:blipFill>
          <a:blip r:embed="rId2"/>
          <a:stretch>
            <a:fillRect/>
          </a:stretch>
        </p:blipFill>
        <p:spPr>
          <a:xfrm>
            <a:off x="676918" y="844581"/>
            <a:ext cx="5944430" cy="3343742"/>
          </a:xfrm>
          <a:prstGeom prst="rect">
            <a:avLst/>
          </a:prstGeom>
        </p:spPr>
      </p:pic>
      <p:pic>
        <p:nvPicPr>
          <p:cNvPr id="5" name="Picture 4">
            <a:extLst>
              <a:ext uri="{FF2B5EF4-FFF2-40B4-BE49-F238E27FC236}">
                <a16:creationId xmlns:a16="http://schemas.microsoft.com/office/drawing/2014/main" id="{5ADACF7A-5231-9D44-EDAC-BF0617219688}"/>
              </a:ext>
            </a:extLst>
          </p:cNvPr>
          <p:cNvPicPr>
            <a:picLocks noChangeAspect="1"/>
          </p:cNvPicPr>
          <p:nvPr/>
        </p:nvPicPr>
        <p:blipFill>
          <a:blip r:embed="rId3"/>
          <a:stretch>
            <a:fillRect/>
          </a:stretch>
        </p:blipFill>
        <p:spPr>
          <a:xfrm>
            <a:off x="676918" y="4275943"/>
            <a:ext cx="6611273" cy="2581635"/>
          </a:xfrm>
          <a:prstGeom prst="rect">
            <a:avLst/>
          </a:prstGeom>
        </p:spPr>
      </p:pic>
      <p:sp>
        <p:nvSpPr>
          <p:cNvPr id="2" name="Text Box 2">
            <a:extLst>
              <a:ext uri="{FF2B5EF4-FFF2-40B4-BE49-F238E27FC236}">
                <a16:creationId xmlns:a16="http://schemas.microsoft.com/office/drawing/2014/main" id="{BE432B05-FEC4-BDDD-5AD8-FE63A3A454EF}"/>
              </a:ext>
            </a:extLst>
          </p:cNvPr>
          <p:cNvSpPr txBox="1">
            <a:spLocks noChangeArrowheads="1"/>
          </p:cNvSpPr>
          <p:nvPr/>
        </p:nvSpPr>
        <p:spPr bwMode="auto">
          <a:xfrm>
            <a:off x="6932816" y="1289688"/>
            <a:ext cx="2036618" cy="1525130"/>
          </a:xfrm>
          <a:prstGeom prst="rect">
            <a:avLst/>
          </a:prstGeom>
          <a:noFill/>
          <a:ln w="9525">
            <a:noFill/>
            <a:round/>
            <a:headEnd/>
            <a:tailEnd/>
          </a:ln>
          <a:effectLst/>
        </p:spPr>
        <p:txBody>
          <a:bodyPr wrap="square" lIns="40500" tIns="35100" rIns="40500" bIns="35100">
            <a:spAutoFit/>
          </a:bodyPr>
          <a:lstStyle/>
          <a:p>
            <a:pPr algn="ctr">
              <a:lnSpc>
                <a:spcPct val="90000"/>
              </a:lnSpc>
              <a:buClr>
                <a:srgbClr val="0000FF"/>
              </a:buCl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a:pPr>
            <a:r>
              <a:rPr lang="el-GR" sz="2100" b="1" dirty="0">
                <a:solidFill>
                  <a:srgbClr val="0000FF"/>
                </a:solidFill>
                <a:effectLst>
                  <a:outerShdw blurRad="38100" dist="38100" dir="2700000" algn="tl">
                    <a:srgbClr val="000000"/>
                  </a:outerShdw>
                </a:effectLst>
                <a:latin typeface="Arial" panose="020B0604020202020204" pitchFamily="34" charset="0"/>
                <a:cs typeface="Arial" panose="020B0604020202020204" pitchFamily="34" charset="0"/>
              </a:rPr>
              <a:t>ΕΥΡΩΠΑΙΚΑ ΔΙΚΤΥΑ </a:t>
            </a:r>
            <a:r>
              <a:rPr lang="en-US" sz="2100" b="1" dirty="0">
                <a:solidFill>
                  <a:srgbClr val="0000FF"/>
                </a:solidFill>
                <a:effectLst>
                  <a:outerShdw blurRad="38100" dist="38100" dir="2700000" algn="tl">
                    <a:srgbClr val="000000"/>
                  </a:outerShdw>
                </a:effectLst>
                <a:latin typeface="Arial" panose="020B0604020202020204" pitchFamily="34" charset="0"/>
                <a:cs typeface="Arial" panose="020B0604020202020204" pitchFamily="34" charset="0"/>
              </a:rPr>
              <a:t>LOGISTICS </a:t>
            </a:r>
            <a:r>
              <a:rPr lang="en-GB" sz="2100" b="1" dirty="0">
                <a:solidFill>
                  <a:srgbClr val="0000FF"/>
                </a:solidFill>
                <a:effectLst>
                  <a:outerShdw blurRad="38100" dist="38100" dir="2700000" algn="tl">
                    <a:srgbClr val="000000"/>
                  </a:outerShdw>
                </a:effectLst>
                <a:latin typeface="Arial" panose="020B0604020202020204" pitchFamily="34" charset="0"/>
                <a:cs typeface="Arial" panose="020B0604020202020204" pitchFamily="34" charset="0"/>
              </a:rPr>
              <a:t>&amp; </a:t>
            </a:r>
            <a:r>
              <a:rPr lang="el-GR" sz="2100" b="1" dirty="0">
                <a:solidFill>
                  <a:srgbClr val="0000FF"/>
                </a:solidFill>
                <a:effectLst>
                  <a:outerShdw blurRad="38100" dist="38100" dir="2700000" algn="tl">
                    <a:srgbClr val="000000"/>
                  </a:outerShdw>
                </a:effectLst>
                <a:latin typeface="Arial" panose="020B0604020202020204" pitchFamily="34" charset="0"/>
                <a:cs typeface="Arial" panose="020B0604020202020204" pitchFamily="34" charset="0"/>
              </a:rPr>
              <a:t>ΕΦΟΔΙΑΣΜΟΣ ΕΛΛΑΔΑΣ</a:t>
            </a:r>
            <a:endParaRPr lang="en-GB" sz="2100" b="1" dirty="0">
              <a:solidFill>
                <a:srgbClr val="0000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8769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1F2CB7-E6A9-A4A8-C3E3-51E47542B4FE}"/>
              </a:ext>
            </a:extLst>
          </p:cNvPr>
          <p:cNvPicPr>
            <a:picLocks noChangeAspect="1"/>
          </p:cNvPicPr>
          <p:nvPr/>
        </p:nvPicPr>
        <p:blipFill>
          <a:blip r:embed="rId2"/>
          <a:stretch>
            <a:fillRect/>
          </a:stretch>
        </p:blipFill>
        <p:spPr>
          <a:xfrm>
            <a:off x="486833" y="1643580"/>
            <a:ext cx="8170333" cy="2076085"/>
          </a:xfrm>
          <a:prstGeom prst="rect">
            <a:avLst/>
          </a:prstGeom>
        </p:spPr>
      </p:pic>
      <p:pic>
        <p:nvPicPr>
          <p:cNvPr id="5" name="Picture 4">
            <a:extLst>
              <a:ext uri="{FF2B5EF4-FFF2-40B4-BE49-F238E27FC236}">
                <a16:creationId xmlns:a16="http://schemas.microsoft.com/office/drawing/2014/main" id="{67A4F623-225C-14B1-F3C7-348E1B4F4765}"/>
              </a:ext>
            </a:extLst>
          </p:cNvPr>
          <p:cNvPicPr>
            <a:picLocks noChangeAspect="1"/>
          </p:cNvPicPr>
          <p:nvPr/>
        </p:nvPicPr>
        <p:blipFill>
          <a:blip r:embed="rId3"/>
          <a:stretch>
            <a:fillRect/>
          </a:stretch>
        </p:blipFill>
        <p:spPr>
          <a:xfrm>
            <a:off x="486833" y="3887595"/>
            <a:ext cx="8072967" cy="2657846"/>
          </a:xfrm>
          <a:prstGeom prst="rect">
            <a:avLst/>
          </a:prstGeom>
        </p:spPr>
      </p:pic>
      <p:sp>
        <p:nvSpPr>
          <p:cNvPr id="6" name="Arrow: Right 5">
            <a:extLst>
              <a:ext uri="{FF2B5EF4-FFF2-40B4-BE49-F238E27FC236}">
                <a16:creationId xmlns:a16="http://schemas.microsoft.com/office/drawing/2014/main" id="{5A9CB352-5E80-20B7-A5EE-FEF168229EF8}"/>
              </a:ext>
            </a:extLst>
          </p:cNvPr>
          <p:cNvSpPr/>
          <p:nvPr/>
        </p:nvSpPr>
        <p:spPr>
          <a:xfrm>
            <a:off x="177800" y="2131291"/>
            <a:ext cx="406400" cy="3556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ext Box 2">
            <a:extLst>
              <a:ext uri="{FF2B5EF4-FFF2-40B4-BE49-F238E27FC236}">
                <a16:creationId xmlns:a16="http://schemas.microsoft.com/office/drawing/2014/main" id="{12931AEA-8942-F6C0-34B3-C3460F60F0EB}"/>
              </a:ext>
            </a:extLst>
          </p:cNvPr>
          <p:cNvSpPr txBox="1">
            <a:spLocks noChangeArrowheads="1"/>
          </p:cNvSpPr>
          <p:nvPr/>
        </p:nvSpPr>
        <p:spPr bwMode="auto">
          <a:xfrm>
            <a:off x="1914437" y="823067"/>
            <a:ext cx="4993439" cy="652583"/>
          </a:xfrm>
          <a:prstGeom prst="rect">
            <a:avLst/>
          </a:prstGeom>
          <a:noFill/>
          <a:ln w="9525">
            <a:noFill/>
            <a:round/>
            <a:headEnd/>
            <a:tailEnd/>
          </a:ln>
          <a:effectLst/>
        </p:spPr>
        <p:txBody>
          <a:bodyPr wrap="square" lIns="40500" tIns="35100" rIns="40500" bIns="35100">
            <a:spAutoFit/>
          </a:bodyPr>
          <a:lstStyle/>
          <a:p>
            <a:pPr algn="ctr">
              <a:lnSpc>
                <a:spcPct val="90000"/>
              </a:lnSpc>
              <a:buClr>
                <a:srgbClr val="0000FF"/>
              </a:buCl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a:pPr>
            <a:r>
              <a:rPr lang="el-GR" sz="2100" b="1" dirty="0">
                <a:solidFill>
                  <a:srgbClr val="0000FF"/>
                </a:solidFill>
                <a:effectLst>
                  <a:outerShdw blurRad="38100" dist="38100" dir="2700000" algn="tl">
                    <a:srgbClr val="000000"/>
                  </a:outerShdw>
                </a:effectLst>
                <a:latin typeface="Arial" panose="020B0604020202020204" pitchFamily="34" charset="0"/>
                <a:cs typeface="Arial" panose="020B0604020202020204" pitchFamily="34" charset="0"/>
              </a:rPr>
              <a:t>ΕΥΡΩΠΑΙΚΑ ΔΙΚΤΥΑ </a:t>
            </a:r>
            <a:r>
              <a:rPr lang="en-US" sz="2100" b="1" dirty="0">
                <a:solidFill>
                  <a:srgbClr val="0000FF"/>
                </a:solidFill>
                <a:effectLst>
                  <a:outerShdw blurRad="38100" dist="38100" dir="2700000" algn="tl">
                    <a:srgbClr val="000000"/>
                  </a:outerShdw>
                </a:effectLst>
                <a:latin typeface="Arial" panose="020B0604020202020204" pitchFamily="34" charset="0"/>
                <a:cs typeface="Arial" panose="020B0604020202020204" pitchFamily="34" charset="0"/>
              </a:rPr>
              <a:t>LOGISTICS </a:t>
            </a:r>
            <a:r>
              <a:rPr lang="en-GB" sz="2100" b="1" dirty="0">
                <a:solidFill>
                  <a:srgbClr val="0000FF"/>
                </a:solidFill>
                <a:effectLst>
                  <a:outerShdw blurRad="38100" dist="38100" dir="2700000" algn="tl">
                    <a:srgbClr val="000000"/>
                  </a:outerShdw>
                </a:effectLst>
                <a:latin typeface="Arial" panose="020B0604020202020204" pitchFamily="34" charset="0"/>
                <a:cs typeface="Arial" panose="020B0604020202020204" pitchFamily="34" charset="0"/>
              </a:rPr>
              <a:t>&amp; </a:t>
            </a:r>
            <a:r>
              <a:rPr lang="el-GR" sz="2100" b="1" dirty="0">
                <a:solidFill>
                  <a:srgbClr val="0000FF"/>
                </a:solidFill>
                <a:effectLst>
                  <a:outerShdw blurRad="38100" dist="38100" dir="2700000" algn="tl">
                    <a:srgbClr val="000000"/>
                  </a:outerShdw>
                </a:effectLst>
                <a:latin typeface="Arial" panose="020B0604020202020204" pitchFamily="34" charset="0"/>
                <a:cs typeface="Arial" panose="020B0604020202020204" pitchFamily="34" charset="0"/>
              </a:rPr>
              <a:t>ΕΦΟΔΙΑΣΜΟΣ ΕΛΛΑΔΑΣ</a:t>
            </a:r>
            <a:endParaRPr lang="en-GB" sz="2100" b="1" dirty="0">
              <a:solidFill>
                <a:srgbClr val="0000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9226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E6D55E-8909-96C8-DABC-DFD29D1C9AA9}"/>
              </a:ext>
            </a:extLst>
          </p:cNvPr>
          <p:cNvPicPr>
            <a:picLocks noChangeAspect="1"/>
          </p:cNvPicPr>
          <p:nvPr/>
        </p:nvPicPr>
        <p:blipFill>
          <a:blip r:embed="rId2"/>
          <a:stretch>
            <a:fillRect/>
          </a:stretch>
        </p:blipFill>
        <p:spPr>
          <a:xfrm>
            <a:off x="486833" y="604489"/>
            <a:ext cx="8170333" cy="2076085"/>
          </a:xfrm>
          <a:prstGeom prst="rect">
            <a:avLst/>
          </a:prstGeom>
        </p:spPr>
      </p:pic>
      <p:pic>
        <p:nvPicPr>
          <p:cNvPr id="4" name="Picture 3">
            <a:extLst>
              <a:ext uri="{FF2B5EF4-FFF2-40B4-BE49-F238E27FC236}">
                <a16:creationId xmlns:a16="http://schemas.microsoft.com/office/drawing/2014/main" id="{0A4A5279-E534-BE44-6178-0A1F22AD28FF}"/>
              </a:ext>
            </a:extLst>
          </p:cNvPr>
          <p:cNvPicPr>
            <a:picLocks noChangeAspect="1"/>
          </p:cNvPicPr>
          <p:nvPr/>
        </p:nvPicPr>
        <p:blipFill>
          <a:blip r:embed="rId3"/>
          <a:stretch>
            <a:fillRect/>
          </a:stretch>
        </p:blipFill>
        <p:spPr>
          <a:xfrm>
            <a:off x="499494" y="2857755"/>
            <a:ext cx="8145012" cy="3953427"/>
          </a:xfrm>
          <a:prstGeom prst="rect">
            <a:avLst/>
          </a:prstGeom>
        </p:spPr>
      </p:pic>
      <p:sp>
        <p:nvSpPr>
          <p:cNvPr id="5" name="Arrow: Right 4">
            <a:extLst>
              <a:ext uri="{FF2B5EF4-FFF2-40B4-BE49-F238E27FC236}">
                <a16:creationId xmlns:a16="http://schemas.microsoft.com/office/drawing/2014/main" id="{27548C89-66A1-5912-377C-8BCB06472F4F}"/>
              </a:ext>
            </a:extLst>
          </p:cNvPr>
          <p:cNvSpPr/>
          <p:nvPr/>
        </p:nvSpPr>
        <p:spPr>
          <a:xfrm>
            <a:off x="143932" y="1617130"/>
            <a:ext cx="406400" cy="3556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Text Box 2">
            <a:extLst>
              <a:ext uri="{FF2B5EF4-FFF2-40B4-BE49-F238E27FC236}">
                <a16:creationId xmlns:a16="http://schemas.microsoft.com/office/drawing/2014/main" id="{B4E6F33F-87EC-3A69-6E36-EB9FCDA4130E}"/>
              </a:ext>
            </a:extLst>
          </p:cNvPr>
          <p:cNvSpPr txBox="1">
            <a:spLocks noChangeArrowheads="1"/>
          </p:cNvSpPr>
          <p:nvPr/>
        </p:nvSpPr>
        <p:spPr bwMode="auto">
          <a:xfrm>
            <a:off x="4258626" y="2680574"/>
            <a:ext cx="4993439" cy="652583"/>
          </a:xfrm>
          <a:prstGeom prst="rect">
            <a:avLst/>
          </a:prstGeom>
          <a:noFill/>
          <a:ln w="9525">
            <a:noFill/>
            <a:round/>
            <a:headEnd/>
            <a:tailEnd/>
          </a:ln>
          <a:effectLst/>
        </p:spPr>
        <p:txBody>
          <a:bodyPr wrap="square" lIns="40500" tIns="35100" rIns="40500" bIns="35100">
            <a:spAutoFit/>
          </a:bodyPr>
          <a:lstStyle/>
          <a:p>
            <a:pPr algn="ctr">
              <a:lnSpc>
                <a:spcPct val="90000"/>
              </a:lnSpc>
              <a:buClr>
                <a:srgbClr val="0000FF"/>
              </a:buCl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a:pPr>
            <a:r>
              <a:rPr lang="el-GR" sz="2100" b="1" dirty="0">
                <a:solidFill>
                  <a:srgbClr val="0000FF"/>
                </a:solidFill>
                <a:effectLst>
                  <a:outerShdw blurRad="38100" dist="38100" dir="2700000" algn="tl">
                    <a:srgbClr val="000000"/>
                  </a:outerShdw>
                </a:effectLst>
                <a:latin typeface="Arial" panose="020B0604020202020204" pitchFamily="34" charset="0"/>
                <a:cs typeface="Arial" panose="020B0604020202020204" pitchFamily="34" charset="0"/>
              </a:rPr>
              <a:t>ΕΥΡΩΠΑΙΚΑ ΔΙΚΤΥΑ </a:t>
            </a:r>
            <a:r>
              <a:rPr lang="en-US" sz="2100" b="1" dirty="0">
                <a:solidFill>
                  <a:srgbClr val="0000FF"/>
                </a:solidFill>
                <a:effectLst>
                  <a:outerShdw blurRad="38100" dist="38100" dir="2700000" algn="tl">
                    <a:srgbClr val="000000"/>
                  </a:outerShdw>
                </a:effectLst>
                <a:latin typeface="Arial" panose="020B0604020202020204" pitchFamily="34" charset="0"/>
                <a:cs typeface="Arial" panose="020B0604020202020204" pitchFamily="34" charset="0"/>
              </a:rPr>
              <a:t>LOGISTICS </a:t>
            </a:r>
            <a:r>
              <a:rPr lang="en-GB" sz="2100" b="1" dirty="0">
                <a:solidFill>
                  <a:srgbClr val="0000FF"/>
                </a:solidFill>
                <a:effectLst>
                  <a:outerShdw blurRad="38100" dist="38100" dir="2700000" algn="tl">
                    <a:srgbClr val="000000"/>
                  </a:outerShdw>
                </a:effectLst>
                <a:latin typeface="Arial" panose="020B0604020202020204" pitchFamily="34" charset="0"/>
                <a:cs typeface="Arial" panose="020B0604020202020204" pitchFamily="34" charset="0"/>
              </a:rPr>
              <a:t>&amp; </a:t>
            </a:r>
            <a:r>
              <a:rPr lang="el-GR" sz="2100" b="1" dirty="0">
                <a:solidFill>
                  <a:srgbClr val="0000FF"/>
                </a:solidFill>
                <a:effectLst>
                  <a:outerShdw blurRad="38100" dist="38100" dir="2700000" algn="tl">
                    <a:srgbClr val="000000"/>
                  </a:outerShdw>
                </a:effectLst>
                <a:latin typeface="Arial" panose="020B0604020202020204" pitchFamily="34" charset="0"/>
                <a:cs typeface="Arial" panose="020B0604020202020204" pitchFamily="34" charset="0"/>
              </a:rPr>
              <a:t>ΕΦΟΔΙΑΣΜΟΣ ΕΛΛΑΔΑΣ</a:t>
            </a:r>
            <a:endParaRPr lang="en-GB" sz="2100" b="1" dirty="0">
              <a:solidFill>
                <a:srgbClr val="0000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3407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8D9954-5ADF-CD23-75A8-FCEB4A6341C1}"/>
              </a:ext>
            </a:extLst>
          </p:cNvPr>
          <p:cNvPicPr>
            <a:picLocks noChangeAspect="1"/>
          </p:cNvPicPr>
          <p:nvPr/>
        </p:nvPicPr>
        <p:blipFill>
          <a:blip r:embed="rId2"/>
          <a:stretch>
            <a:fillRect/>
          </a:stretch>
        </p:blipFill>
        <p:spPr>
          <a:xfrm>
            <a:off x="340422" y="732538"/>
            <a:ext cx="8170333" cy="2076085"/>
          </a:xfrm>
          <a:prstGeom prst="rect">
            <a:avLst/>
          </a:prstGeom>
        </p:spPr>
      </p:pic>
      <p:pic>
        <p:nvPicPr>
          <p:cNvPr id="6" name="Picture 5">
            <a:extLst>
              <a:ext uri="{FF2B5EF4-FFF2-40B4-BE49-F238E27FC236}">
                <a16:creationId xmlns:a16="http://schemas.microsoft.com/office/drawing/2014/main" id="{CC1FF809-BE9A-7D5C-3394-2B9A865330A1}"/>
              </a:ext>
            </a:extLst>
          </p:cNvPr>
          <p:cNvPicPr>
            <a:picLocks noChangeAspect="1"/>
          </p:cNvPicPr>
          <p:nvPr/>
        </p:nvPicPr>
        <p:blipFill>
          <a:blip r:embed="rId3"/>
          <a:stretch>
            <a:fillRect/>
          </a:stretch>
        </p:blipFill>
        <p:spPr>
          <a:xfrm>
            <a:off x="3243013" y="4472157"/>
            <a:ext cx="5717567" cy="2277777"/>
          </a:xfrm>
          <a:prstGeom prst="rect">
            <a:avLst/>
          </a:prstGeom>
        </p:spPr>
      </p:pic>
      <p:pic>
        <p:nvPicPr>
          <p:cNvPr id="10" name="Picture 9">
            <a:extLst>
              <a:ext uri="{FF2B5EF4-FFF2-40B4-BE49-F238E27FC236}">
                <a16:creationId xmlns:a16="http://schemas.microsoft.com/office/drawing/2014/main" id="{AE4C9F5D-7A66-EE05-375E-055F66AF5326}"/>
              </a:ext>
            </a:extLst>
          </p:cNvPr>
          <p:cNvPicPr>
            <a:picLocks noChangeAspect="1"/>
          </p:cNvPicPr>
          <p:nvPr/>
        </p:nvPicPr>
        <p:blipFill>
          <a:blip r:embed="rId4"/>
          <a:stretch>
            <a:fillRect/>
          </a:stretch>
        </p:blipFill>
        <p:spPr>
          <a:xfrm>
            <a:off x="340422" y="3100450"/>
            <a:ext cx="4855388" cy="1222495"/>
          </a:xfrm>
          <a:prstGeom prst="rect">
            <a:avLst/>
          </a:prstGeom>
        </p:spPr>
      </p:pic>
      <p:sp>
        <p:nvSpPr>
          <p:cNvPr id="11" name="Arrow: Right 10">
            <a:extLst>
              <a:ext uri="{FF2B5EF4-FFF2-40B4-BE49-F238E27FC236}">
                <a16:creationId xmlns:a16="http://schemas.microsoft.com/office/drawing/2014/main" id="{7BFFA026-B5DC-240D-367B-E0C900D9ED06}"/>
              </a:ext>
            </a:extLst>
          </p:cNvPr>
          <p:cNvSpPr/>
          <p:nvPr/>
        </p:nvSpPr>
        <p:spPr>
          <a:xfrm>
            <a:off x="-2477" y="2246860"/>
            <a:ext cx="406400" cy="3556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Text Box 2">
            <a:extLst>
              <a:ext uri="{FF2B5EF4-FFF2-40B4-BE49-F238E27FC236}">
                <a16:creationId xmlns:a16="http://schemas.microsoft.com/office/drawing/2014/main" id="{F28BF8E9-626F-7054-C2DC-87692461CA59}"/>
              </a:ext>
            </a:extLst>
          </p:cNvPr>
          <p:cNvSpPr txBox="1">
            <a:spLocks noChangeArrowheads="1"/>
          </p:cNvSpPr>
          <p:nvPr/>
        </p:nvSpPr>
        <p:spPr bwMode="auto">
          <a:xfrm>
            <a:off x="5604748" y="3079929"/>
            <a:ext cx="3355832" cy="943432"/>
          </a:xfrm>
          <a:prstGeom prst="rect">
            <a:avLst/>
          </a:prstGeom>
          <a:noFill/>
          <a:ln w="9525">
            <a:noFill/>
            <a:round/>
            <a:headEnd/>
            <a:tailEnd/>
          </a:ln>
          <a:effectLst/>
        </p:spPr>
        <p:txBody>
          <a:bodyPr wrap="square" lIns="40500" tIns="35100" rIns="40500" bIns="35100">
            <a:spAutoFit/>
          </a:bodyPr>
          <a:lstStyle/>
          <a:p>
            <a:pPr algn="ctr">
              <a:lnSpc>
                <a:spcPct val="90000"/>
              </a:lnSpc>
              <a:buClr>
                <a:srgbClr val="0000FF"/>
              </a:buCl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a:pPr>
            <a:r>
              <a:rPr lang="el-GR" sz="2100" b="1" dirty="0">
                <a:solidFill>
                  <a:srgbClr val="0000FF"/>
                </a:solidFill>
                <a:effectLst>
                  <a:outerShdw blurRad="38100" dist="38100" dir="2700000" algn="tl">
                    <a:srgbClr val="000000"/>
                  </a:outerShdw>
                </a:effectLst>
                <a:latin typeface="Arial" panose="020B0604020202020204" pitchFamily="34" charset="0"/>
                <a:cs typeface="Arial" panose="020B0604020202020204" pitchFamily="34" charset="0"/>
              </a:rPr>
              <a:t>ΕΥΡΩΠΑΙΚΑ ΔΙΚΤΥΑ </a:t>
            </a:r>
            <a:r>
              <a:rPr lang="en-US" sz="2100" b="1" dirty="0">
                <a:solidFill>
                  <a:srgbClr val="0000FF"/>
                </a:solidFill>
                <a:effectLst>
                  <a:outerShdw blurRad="38100" dist="38100" dir="2700000" algn="tl">
                    <a:srgbClr val="000000"/>
                  </a:outerShdw>
                </a:effectLst>
                <a:latin typeface="Arial" panose="020B0604020202020204" pitchFamily="34" charset="0"/>
                <a:cs typeface="Arial" panose="020B0604020202020204" pitchFamily="34" charset="0"/>
              </a:rPr>
              <a:t>LOGISTICS </a:t>
            </a:r>
            <a:r>
              <a:rPr lang="en-GB" sz="2100" b="1" dirty="0">
                <a:solidFill>
                  <a:srgbClr val="0000FF"/>
                </a:solidFill>
                <a:effectLst>
                  <a:outerShdw blurRad="38100" dist="38100" dir="2700000" algn="tl">
                    <a:srgbClr val="000000"/>
                  </a:outerShdw>
                </a:effectLst>
                <a:latin typeface="Arial" panose="020B0604020202020204" pitchFamily="34" charset="0"/>
                <a:cs typeface="Arial" panose="020B0604020202020204" pitchFamily="34" charset="0"/>
              </a:rPr>
              <a:t>&amp; </a:t>
            </a:r>
            <a:r>
              <a:rPr lang="el-GR" sz="2100" b="1" dirty="0">
                <a:solidFill>
                  <a:srgbClr val="0000FF"/>
                </a:solidFill>
                <a:effectLst>
                  <a:outerShdw blurRad="38100" dist="38100" dir="2700000" algn="tl">
                    <a:srgbClr val="000000"/>
                  </a:outerShdw>
                </a:effectLst>
                <a:latin typeface="Arial" panose="020B0604020202020204" pitchFamily="34" charset="0"/>
                <a:cs typeface="Arial" panose="020B0604020202020204" pitchFamily="34" charset="0"/>
              </a:rPr>
              <a:t>ΕΦΟΔΙΑΣΜΟΣ ΕΛΛΑΔΑΣ</a:t>
            </a:r>
            <a:endParaRPr lang="en-GB" sz="2100" b="1" dirty="0">
              <a:solidFill>
                <a:srgbClr val="0000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0595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19F5051-7D76-4DC4-2099-CF0136CFA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3287" y="1836279"/>
            <a:ext cx="6625356" cy="4545040"/>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2">
            <a:extLst>
              <a:ext uri="{FF2B5EF4-FFF2-40B4-BE49-F238E27FC236}">
                <a16:creationId xmlns:a16="http://schemas.microsoft.com/office/drawing/2014/main" id="{54C9D3E1-65E8-7E3C-5CC7-84B7EB9A9D6C}"/>
              </a:ext>
            </a:extLst>
          </p:cNvPr>
          <p:cNvSpPr txBox="1">
            <a:spLocks noChangeArrowheads="1"/>
          </p:cNvSpPr>
          <p:nvPr/>
        </p:nvSpPr>
        <p:spPr bwMode="auto">
          <a:xfrm>
            <a:off x="1664514" y="964278"/>
            <a:ext cx="5392991" cy="652583"/>
          </a:xfrm>
          <a:prstGeom prst="rect">
            <a:avLst/>
          </a:prstGeom>
          <a:noFill/>
          <a:ln w="9525">
            <a:noFill/>
            <a:round/>
            <a:headEnd/>
            <a:tailEnd/>
          </a:ln>
          <a:effectLst/>
        </p:spPr>
        <p:txBody>
          <a:bodyPr wrap="square" lIns="40500" tIns="35100" rIns="40500" bIns="35100">
            <a:spAutoFit/>
          </a:bodyPr>
          <a:lstStyle/>
          <a:p>
            <a:pPr algn="ctr">
              <a:lnSpc>
                <a:spcPct val="90000"/>
              </a:lnSpc>
              <a:buClr>
                <a:srgbClr val="0000FF"/>
              </a:buCl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a:pPr>
            <a:r>
              <a:rPr lang="el-GR" sz="2100" b="1" dirty="0">
                <a:solidFill>
                  <a:srgbClr val="0000FF"/>
                </a:solidFill>
                <a:effectLst>
                  <a:outerShdw blurRad="38100" dist="38100" dir="2700000" algn="tl">
                    <a:srgbClr val="000000"/>
                  </a:outerShdw>
                </a:effectLst>
                <a:latin typeface="Arial" panose="020B0604020202020204" pitchFamily="34" charset="0"/>
                <a:cs typeface="Arial" panose="020B0604020202020204" pitchFamily="34" charset="0"/>
              </a:rPr>
              <a:t>ΧΡΗΣΗ ΚΑΤΑΣΤΗΜΑΤΩΝ ως </a:t>
            </a:r>
            <a:r>
              <a:rPr lang="en-US" sz="2100" b="1" dirty="0">
                <a:solidFill>
                  <a:srgbClr val="0000FF"/>
                </a:solidFill>
                <a:effectLst>
                  <a:outerShdw blurRad="38100" dist="38100" dir="2700000" algn="tl">
                    <a:srgbClr val="000000"/>
                  </a:outerShdw>
                </a:effectLst>
                <a:latin typeface="Arial" panose="020B0604020202020204" pitchFamily="34" charset="0"/>
                <a:cs typeface="Arial" panose="020B0604020202020204" pitchFamily="34" charset="0"/>
              </a:rPr>
              <a:t>‘mini’ Logistics hubs</a:t>
            </a:r>
            <a:endParaRPr lang="en-GB" sz="2100" b="1" dirty="0">
              <a:solidFill>
                <a:srgbClr val="0000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1437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4">
            <a:extLst>
              <a:ext uri="{FF2B5EF4-FFF2-40B4-BE49-F238E27FC236}">
                <a16:creationId xmlns:a16="http://schemas.microsoft.com/office/drawing/2014/main" id="{E4D279CE-2CA0-45FF-3EC6-4039DB6DAB70}"/>
              </a:ext>
            </a:extLst>
          </p:cNvPr>
          <p:cNvGrpSpPr>
            <a:grpSpLocks/>
          </p:cNvGrpSpPr>
          <p:nvPr/>
        </p:nvGrpSpPr>
        <p:grpSpPr bwMode="auto">
          <a:xfrm>
            <a:off x="1500188" y="3857625"/>
            <a:ext cx="1744662" cy="922338"/>
            <a:chOff x="2413" y="1439"/>
            <a:chExt cx="1050" cy="424"/>
          </a:xfrm>
        </p:grpSpPr>
        <p:sp>
          <p:nvSpPr>
            <p:cNvPr id="36584" name="Freeform 5">
              <a:extLst>
                <a:ext uri="{FF2B5EF4-FFF2-40B4-BE49-F238E27FC236}">
                  <a16:creationId xmlns:a16="http://schemas.microsoft.com/office/drawing/2014/main" id="{0DFA28E8-E24B-FBA7-901E-073710B2BEC0}"/>
                </a:ext>
              </a:extLst>
            </p:cNvPr>
            <p:cNvSpPr>
              <a:spLocks/>
            </p:cNvSpPr>
            <p:nvPr/>
          </p:nvSpPr>
          <p:spPr bwMode="auto">
            <a:xfrm>
              <a:off x="2417" y="1439"/>
              <a:ext cx="491" cy="54"/>
            </a:xfrm>
            <a:custGeom>
              <a:avLst/>
              <a:gdLst>
                <a:gd name="T0" fmla="*/ 491 w 491"/>
                <a:gd name="T1" fmla="*/ 0 h 54"/>
                <a:gd name="T2" fmla="*/ 118 w 491"/>
                <a:gd name="T3" fmla="*/ 41 h 54"/>
                <a:gd name="T4" fmla="*/ 9 w 491"/>
                <a:gd name="T5" fmla="*/ 54 h 54"/>
                <a:gd name="T6" fmla="*/ 0 w 491"/>
                <a:gd name="T7" fmla="*/ 49 h 54"/>
                <a:gd name="T8" fmla="*/ 489 w 491"/>
                <a:gd name="T9" fmla="*/ 0 h 54"/>
                <a:gd name="T10" fmla="*/ 491 w 491"/>
                <a:gd name="T11" fmla="*/ 0 h 54"/>
                <a:gd name="T12" fmla="*/ 491 w 491"/>
                <a:gd name="T13" fmla="*/ 0 h 54"/>
                <a:gd name="T14" fmla="*/ 0 60000 65536"/>
                <a:gd name="T15" fmla="*/ 0 60000 65536"/>
                <a:gd name="T16" fmla="*/ 0 60000 65536"/>
                <a:gd name="T17" fmla="*/ 0 60000 65536"/>
                <a:gd name="T18" fmla="*/ 0 60000 65536"/>
                <a:gd name="T19" fmla="*/ 0 60000 65536"/>
                <a:gd name="T20" fmla="*/ 0 60000 65536"/>
                <a:gd name="T21" fmla="*/ 0 w 491"/>
                <a:gd name="T22" fmla="*/ 0 h 54"/>
                <a:gd name="T23" fmla="*/ 491 w 491"/>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1" h="54">
                  <a:moveTo>
                    <a:pt x="491" y="0"/>
                  </a:moveTo>
                  <a:lnTo>
                    <a:pt x="118" y="41"/>
                  </a:lnTo>
                  <a:lnTo>
                    <a:pt x="9" y="54"/>
                  </a:lnTo>
                  <a:lnTo>
                    <a:pt x="0" y="49"/>
                  </a:lnTo>
                  <a:lnTo>
                    <a:pt x="489" y="0"/>
                  </a:lnTo>
                  <a:lnTo>
                    <a:pt x="491" y="0"/>
                  </a:lnTo>
                  <a:close/>
                </a:path>
              </a:pathLst>
            </a:custGeom>
            <a:solidFill>
              <a:srgbClr val="838383"/>
            </a:solidFill>
            <a:ln w="0">
              <a:solidFill>
                <a:srgbClr val="000000"/>
              </a:solidFill>
              <a:round/>
              <a:headEnd/>
              <a:tailEnd/>
            </a:ln>
          </p:spPr>
          <p:txBody>
            <a:bodyPr/>
            <a:lstStyle/>
            <a:p>
              <a:endParaRPr lang="el-GR">
                <a:solidFill>
                  <a:schemeClr val="bg1">
                    <a:lumMod val="95000"/>
                    <a:lumOff val="5000"/>
                  </a:schemeClr>
                </a:solidFill>
              </a:endParaRPr>
            </a:p>
          </p:txBody>
        </p:sp>
        <p:sp>
          <p:nvSpPr>
            <p:cNvPr id="36585" name="Freeform 6">
              <a:extLst>
                <a:ext uri="{FF2B5EF4-FFF2-40B4-BE49-F238E27FC236}">
                  <a16:creationId xmlns:a16="http://schemas.microsoft.com/office/drawing/2014/main" id="{1572870F-B2A8-C4EB-43C2-76BB2F58CC53}"/>
                </a:ext>
              </a:extLst>
            </p:cNvPr>
            <p:cNvSpPr>
              <a:spLocks/>
            </p:cNvSpPr>
            <p:nvPr/>
          </p:nvSpPr>
          <p:spPr bwMode="auto">
            <a:xfrm>
              <a:off x="2912" y="1439"/>
              <a:ext cx="547" cy="118"/>
            </a:xfrm>
            <a:custGeom>
              <a:avLst/>
              <a:gdLst>
                <a:gd name="T0" fmla="*/ 547 w 547"/>
                <a:gd name="T1" fmla="*/ 114 h 118"/>
                <a:gd name="T2" fmla="*/ 535 w 547"/>
                <a:gd name="T3" fmla="*/ 118 h 118"/>
                <a:gd name="T4" fmla="*/ 531 w 547"/>
                <a:gd name="T5" fmla="*/ 116 h 118"/>
                <a:gd name="T6" fmla="*/ 382 w 547"/>
                <a:gd name="T7" fmla="*/ 83 h 118"/>
                <a:gd name="T8" fmla="*/ 235 w 547"/>
                <a:gd name="T9" fmla="*/ 51 h 118"/>
                <a:gd name="T10" fmla="*/ 52 w 547"/>
                <a:gd name="T11" fmla="*/ 12 h 118"/>
                <a:gd name="T12" fmla="*/ 0 w 547"/>
                <a:gd name="T13" fmla="*/ 2 h 118"/>
                <a:gd name="T14" fmla="*/ 0 w 547"/>
                <a:gd name="T15" fmla="*/ 0 h 118"/>
                <a:gd name="T16" fmla="*/ 330 w 547"/>
                <a:gd name="T17" fmla="*/ 68 h 118"/>
                <a:gd name="T18" fmla="*/ 547 w 547"/>
                <a:gd name="T19" fmla="*/ 114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7"/>
                <a:gd name="T31" fmla="*/ 0 h 118"/>
                <a:gd name="T32" fmla="*/ 547 w 547"/>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7" h="118">
                  <a:moveTo>
                    <a:pt x="547" y="114"/>
                  </a:moveTo>
                  <a:lnTo>
                    <a:pt x="535" y="118"/>
                  </a:lnTo>
                  <a:lnTo>
                    <a:pt x="531" y="116"/>
                  </a:lnTo>
                  <a:lnTo>
                    <a:pt x="382" y="83"/>
                  </a:lnTo>
                  <a:lnTo>
                    <a:pt x="235" y="51"/>
                  </a:lnTo>
                  <a:lnTo>
                    <a:pt x="52" y="12"/>
                  </a:lnTo>
                  <a:lnTo>
                    <a:pt x="0" y="2"/>
                  </a:lnTo>
                  <a:lnTo>
                    <a:pt x="0" y="0"/>
                  </a:lnTo>
                  <a:lnTo>
                    <a:pt x="330" y="68"/>
                  </a:lnTo>
                  <a:lnTo>
                    <a:pt x="547" y="114"/>
                  </a:lnTo>
                  <a:close/>
                </a:path>
              </a:pathLst>
            </a:custGeom>
            <a:solidFill>
              <a:srgbClr val="D9D9D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586" name="Freeform 7">
              <a:extLst>
                <a:ext uri="{FF2B5EF4-FFF2-40B4-BE49-F238E27FC236}">
                  <a16:creationId xmlns:a16="http://schemas.microsoft.com/office/drawing/2014/main" id="{A7623451-6889-321C-8EFE-8B5A78600FC1}"/>
                </a:ext>
              </a:extLst>
            </p:cNvPr>
            <p:cNvSpPr>
              <a:spLocks/>
            </p:cNvSpPr>
            <p:nvPr/>
          </p:nvSpPr>
          <p:spPr bwMode="auto">
            <a:xfrm>
              <a:off x="2430" y="1443"/>
              <a:ext cx="1011" cy="224"/>
            </a:xfrm>
            <a:custGeom>
              <a:avLst/>
              <a:gdLst>
                <a:gd name="T0" fmla="*/ 445 w 1011"/>
                <a:gd name="T1" fmla="*/ 6 h 224"/>
                <a:gd name="T2" fmla="*/ 325 w 1011"/>
                <a:gd name="T3" fmla="*/ 21 h 224"/>
                <a:gd name="T4" fmla="*/ 323 w 1011"/>
                <a:gd name="T5" fmla="*/ 23 h 224"/>
                <a:gd name="T6" fmla="*/ 323 w 1011"/>
                <a:gd name="T7" fmla="*/ 35 h 224"/>
                <a:gd name="T8" fmla="*/ 327 w 1011"/>
                <a:gd name="T9" fmla="*/ 43 h 224"/>
                <a:gd name="T10" fmla="*/ 337 w 1011"/>
                <a:gd name="T11" fmla="*/ 47 h 224"/>
                <a:gd name="T12" fmla="*/ 393 w 1011"/>
                <a:gd name="T13" fmla="*/ 39 h 224"/>
                <a:gd name="T14" fmla="*/ 516 w 1011"/>
                <a:gd name="T15" fmla="*/ 25 h 224"/>
                <a:gd name="T16" fmla="*/ 516 w 1011"/>
                <a:gd name="T17" fmla="*/ 25 h 224"/>
                <a:gd name="T18" fmla="*/ 518 w 1011"/>
                <a:gd name="T19" fmla="*/ 21 h 224"/>
                <a:gd name="T20" fmla="*/ 520 w 1011"/>
                <a:gd name="T21" fmla="*/ 16 h 224"/>
                <a:gd name="T22" fmla="*/ 520 w 1011"/>
                <a:gd name="T23" fmla="*/ 8 h 224"/>
                <a:gd name="T24" fmla="*/ 661 w 1011"/>
                <a:gd name="T25" fmla="*/ 39 h 224"/>
                <a:gd name="T26" fmla="*/ 756 w 1011"/>
                <a:gd name="T27" fmla="*/ 58 h 224"/>
                <a:gd name="T28" fmla="*/ 756 w 1011"/>
                <a:gd name="T29" fmla="*/ 58 h 224"/>
                <a:gd name="T30" fmla="*/ 565 w 1011"/>
                <a:gd name="T31" fmla="*/ 87 h 224"/>
                <a:gd name="T32" fmla="*/ 565 w 1011"/>
                <a:gd name="T33" fmla="*/ 89 h 224"/>
                <a:gd name="T34" fmla="*/ 565 w 1011"/>
                <a:gd name="T35" fmla="*/ 103 h 224"/>
                <a:gd name="T36" fmla="*/ 565 w 1011"/>
                <a:gd name="T37" fmla="*/ 105 h 224"/>
                <a:gd name="T38" fmla="*/ 569 w 1011"/>
                <a:gd name="T39" fmla="*/ 114 h 224"/>
                <a:gd name="T40" fmla="*/ 584 w 1011"/>
                <a:gd name="T41" fmla="*/ 116 h 224"/>
                <a:gd name="T42" fmla="*/ 772 w 1011"/>
                <a:gd name="T43" fmla="*/ 85 h 224"/>
                <a:gd name="T44" fmla="*/ 787 w 1011"/>
                <a:gd name="T45" fmla="*/ 83 h 224"/>
                <a:gd name="T46" fmla="*/ 791 w 1011"/>
                <a:gd name="T47" fmla="*/ 76 h 224"/>
                <a:gd name="T48" fmla="*/ 791 w 1011"/>
                <a:gd name="T49" fmla="*/ 66 h 224"/>
                <a:gd name="T50" fmla="*/ 1011 w 1011"/>
                <a:gd name="T51" fmla="*/ 114 h 224"/>
                <a:gd name="T52" fmla="*/ 942 w 1011"/>
                <a:gd name="T53" fmla="*/ 126 h 224"/>
                <a:gd name="T54" fmla="*/ 615 w 1011"/>
                <a:gd name="T55" fmla="*/ 184 h 224"/>
                <a:gd name="T56" fmla="*/ 391 w 1011"/>
                <a:gd name="T57" fmla="*/ 224 h 224"/>
                <a:gd name="T58" fmla="*/ 178 w 1011"/>
                <a:gd name="T59" fmla="*/ 128 h 224"/>
                <a:gd name="T60" fmla="*/ 0 w 1011"/>
                <a:gd name="T61" fmla="*/ 52 h 224"/>
                <a:gd name="T62" fmla="*/ 232 w 1011"/>
                <a:gd name="T63" fmla="*/ 25 h 224"/>
                <a:gd name="T64" fmla="*/ 300 w 1011"/>
                <a:gd name="T65" fmla="*/ 18 h 224"/>
                <a:gd name="T66" fmla="*/ 313 w 1011"/>
                <a:gd name="T67" fmla="*/ 16 h 224"/>
                <a:gd name="T68" fmla="*/ 319 w 1011"/>
                <a:gd name="T69" fmla="*/ 16 h 224"/>
                <a:gd name="T70" fmla="*/ 350 w 1011"/>
                <a:gd name="T71" fmla="*/ 12 h 224"/>
                <a:gd name="T72" fmla="*/ 476 w 1011"/>
                <a:gd name="T73" fmla="*/ 0 h 224"/>
                <a:gd name="T74" fmla="*/ 493 w 1011"/>
                <a:gd name="T75" fmla="*/ 2 h 224"/>
                <a:gd name="T76" fmla="*/ 445 w 1011"/>
                <a:gd name="T77" fmla="*/ 6 h 2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11"/>
                <a:gd name="T118" fmla="*/ 0 h 224"/>
                <a:gd name="T119" fmla="*/ 1011 w 1011"/>
                <a:gd name="T120" fmla="*/ 224 h 22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11" h="224">
                  <a:moveTo>
                    <a:pt x="445" y="6"/>
                  </a:moveTo>
                  <a:lnTo>
                    <a:pt x="325" y="21"/>
                  </a:lnTo>
                  <a:lnTo>
                    <a:pt x="323" y="23"/>
                  </a:lnTo>
                  <a:lnTo>
                    <a:pt x="323" y="35"/>
                  </a:lnTo>
                  <a:lnTo>
                    <a:pt x="327" y="43"/>
                  </a:lnTo>
                  <a:lnTo>
                    <a:pt x="337" y="47"/>
                  </a:lnTo>
                  <a:lnTo>
                    <a:pt x="393" y="39"/>
                  </a:lnTo>
                  <a:lnTo>
                    <a:pt x="516" y="25"/>
                  </a:lnTo>
                  <a:lnTo>
                    <a:pt x="518" y="21"/>
                  </a:lnTo>
                  <a:lnTo>
                    <a:pt x="520" y="16"/>
                  </a:lnTo>
                  <a:lnTo>
                    <a:pt x="520" y="8"/>
                  </a:lnTo>
                  <a:lnTo>
                    <a:pt x="661" y="39"/>
                  </a:lnTo>
                  <a:lnTo>
                    <a:pt x="756" y="58"/>
                  </a:lnTo>
                  <a:lnTo>
                    <a:pt x="565" y="87"/>
                  </a:lnTo>
                  <a:lnTo>
                    <a:pt x="565" y="89"/>
                  </a:lnTo>
                  <a:lnTo>
                    <a:pt x="565" y="103"/>
                  </a:lnTo>
                  <a:lnTo>
                    <a:pt x="565" y="105"/>
                  </a:lnTo>
                  <a:lnTo>
                    <a:pt x="569" y="114"/>
                  </a:lnTo>
                  <a:lnTo>
                    <a:pt x="584" y="116"/>
                  </a:lnTo>
                  <a:lnTo>
                    <a:pt x="772" y="85"/>
                  </a:lnTo>
                  <a:lnTo>
                    <a:pt x="787" y="83"/>
                  </a:lnTo>
                  <a:lnTo>
                    <a:pt x="791" y="76"/>
                  </a:lnTo>
                  <a:lnTo>
                    <a:pt x="791" y="66"/>
                  </a:lnTo>
                  <a:lnTo>
                    <a:pt x="1011" y="114"/>
                  </a:lnTo>
                  <a:lnTo>
                    <a:pt x="942" y="126"/>
                  </a:lnTo>
                  <a:lnTo>
                    <a:pt x="615" y="184"/>
                  </a:lnTo>
                  <a:lnTo>
                    <a:pt x="391" y="224"/>
                  </a:lnTo>
                  <a:lnTo>
                    <a:pt x="178" y="128"/>
                  </a:lnTo>
                  <a:lnTo>
                    <a:pt x="0" y="52"/>
                  </a:lnTo>
                  <a:lnTo>
                    <a:pt x="232" y="25"/>
                  </a:lnTo>
                  <a:lnTo>
                    <a:pt x="300" y="18"/>
                  </a:lnTo>
                  <a:lnTo>
                    <a:pt x="313" y="16"/>
                  </a:lnTo>
                  <a:lnTo>
                    <a:pt x="319" y="16"/>
                  </a:lnTo>
                  <a:lnTo>
                    <a:pt x="350" y="12"/>
                  </a:lnTo>
                  <a:lnTo>
                    <a:pt x="476" y="0"/>
                  </a:lnTo>
                  <a:lnTo>
                    <a:pt x="493" y="2"/>
                  </a:lnTo>
                  <a:lnTo>
                    <a:pt x="445" y="6"/>
                  </a:lnTo>
                  <a:close/>
                </a:path>
              </a:pathLst>
            </a:custGeom>
            <a:solidFill>
              <a:srgbClr val="59595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587" name="Freeform 8">
              <a:extLst>
                <a:ext uri="{FF2B5EF4-FFF2-40B4-BE49-F238E27FC236}">
                  <a16:creationId xmlns:a16="http://schemas.microsoft.com/office/drawing/2014/main" id="{38B9343A-475C-A51C-940C-DCBC5846A0D6}"/>
                </a:ext>
              </a:extLst>
            </p:cNvPr>
            <p:cNvSpPr>
              <a:spLocks/>
            </p:cNvSpPr>
            <p:nvPr/>
          </p:nvSpPr>
          <p:spPr bwMode="auto">
            <a:xfrm>
              <a:off x="2761" y="1447"/>
              <a:ext cx="178" cy="23"/>
            </a:xfrm>
            <a:custGeom>
              <a:avLst/>
              <a:gdLst>
                <a:gd name="T0" fmla="*/ 178 w 178"/>
                <a:gd name="T1" fmla="*/ 2 h 23"/>
                <a:gd name="T2" fmla="*/ 9 w 178"/>
                <a:gd name="T3" fmla="*/ 23 h 23"/>
                <a:gd name="T4" fmla="*/ 0 w 178"/>
                <a:gd name="T5" fmla="*/ 19 h 23"/>
                <a:gd name="T6" fmla="*/ 168 w 178"/>
                <a:gd name="T7" fmla="*/ 0 h 23"/>
                <a:gd name="T8" fmla="*/ 178 w 178"/>
                <a:gd name="T9" fmla="*/ 2 h 23"/>
                <a:gd name="T10" fmla="*/ 178 w 178"/>
                <a:gd name="T11" fmla="*/ 2 h 23"/>
                <a:gd name="T12" fmla="*/ 0 60000 65536"/>
                <a:gd name="T13" fmla="*/ 0 60000 65536"/>
                <a:gd name="T14" fmla="*/ 0 60000 65536"/>
                <a:gd name="T15" fmla="*/ 0 60000 65536"/>
                <a:gd name="T16" fmla="*/ 0 60000 65536"/>
                <a:gd name="T17" fmla="*/ 0 60000 65536"/>
                <a:gd name="T18" fmla="*/ 0 w 178"/>
                <a:gd name="T19" fmla="*/ 0 h 23"/>
                <a:gd name="T20" fmla="*/ 178 w 178"/>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178" h="23">
                  <a:moveTo>
                    <a:pt x="178" y="2"/>
                  </a:moveTo>
                  <a:lnTo>
                    <a:pt x="9" y="23"/>
                  </a:lnTo>
                  <a:lnTo>
                    <a:pt x="0" y="19"/>
                  </a:lnTo>
                  <a:lnTo>
                    <a:pt x="168" y="0"/>
                  </a:lnTo>
                  <a:lnTo>
                    <a:pt x="178" y="2"/>
                  </a:lnTo>
                  <a:close/>
                </a:path>
              </a:pathLst>
            </a:custGeom>
            <a:solidFill>
              <a:srgbClr val="ABABAB"/>
            </a:solidFill>
            <a:ln w="0">
              <a:solidFill>
                <a:srgbClr val="000000"/>
              </a:solidFill>
              <a:round/>
              <a:headEnd/>
              <a:tailEnd/>
            </a:ln>
          </p:spPr>
          <p:txBody>
            <a:bodyPr/>
            <a:lstStyle/>
            <a:p>
              <a:endParaRPr lang="el-GR">
                <a:solidFill>
                  <a:schemeClr val="bg1">
                    <a:lumMod val="95000"/>
                    <a:lumOff val="5000"/>
                  </a:schemeClr>
                </a:solidFill>
              </a:endParaRPr>
            </a:p>
          </p:txBody>
        </p:sp>
        <p:sp>
          <p:nvSpPr>
            <p:cNvPr id="36588" name="Freeform 9">
              <a:extLst>
                <a:ext uri="{FF2B5EF4-FFF2-40B4-BE49-F238E27FC236}">
                  <a16:creationId xmlns:a16="http://schemas.microsoft.com/office/drawing/2014/main" id="{6BF3A4E9-8F7D-BA5B-E030-28C3F0BB4C35}"/>
                </a:ext>
              </a:extLst>
            </p:cNvPr>
            <p:cNvSpPr>
              <a:spLocks/>
            </p:cNvSpPr>
            <p:nvPr/>
          </p:nvSpPr>
          <p:spPr bwMode="auto">
            <a:xfrm>
              <a:off x="2772" y="1451"/>
              <a:ext cx="178" cy="29"/>
            </a:xfrm>
            <a:custGeom>
              <a:avLst/>
              <a:gdLst>
                <a:gd name="T0" fmla="*/ 178 w 178"/>
                <a:gd name="T1" fmla="*/ 6 h 29"/>
                <a:gd name="T2" fmla="*/ 176 w 178"/>
                <a:gd name="T3" fmla="*/ 6 h 29"/>
                <a:gd name="T4" fmla="*/ 176 w 178"/>
                <a:gd name="T5" fmla="*/ 8 h 29"/>
                <a:gd name="T6" fmla="*/ 0 w 178"/>
                <a:gd name="T7" fmla="*/ 29 h 29"/>
                <a:gd name="T8" fmla="*/ 2 w 178"/>
                <a:gd name="T9" fmla="*/ 21 h 29"/>
                <a:gd name="T10" fmla="*/ 165 w 178"/>
                <a:gd name="T11" fmla="*/ 0 h 29"/>
                <a:gd name="T12" fmla="*/ 174 w 178"/>
                <a:gd name="T13" fmla="*/ 0 h 29"/>
                <a:gd name="T14" fmla="*/ 176 w 178"/>
                <a:gd name="T15" fmla="*/ 0 h 29"/>
                <a:gd name="T16" fmla="*/ 178 w 178"/>
                <a:gd name="T17" fmla="*/ 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8"/>
                <a:gd name="T28" fmla="*/ 0 h 29"/>
                <a:gd name="T29" fmla="*/ 178 w 178"/>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8" h="29">
                  <a:moveTo>
                    <a:pt x="178" y="6"/>
                  </a:moveTo>
                  <a:lnTo>
                    <a:pt x="176" y="6"/>
                  </a:lnTo>
                  <a:lnTo>
                    <a:pt x="176" y="8"/>
                  </a:lnTo>
                  <a:lnTo>
                    <a:pt x="0" y="29"/>
                  </a:lnTo>
                  <a:lnTo>
                    <a:pt x="2" y="21"/>
                  </a:lnTo>
                  <a:lnTo>
                    <a:pt x="165" y="0"/>
                  </a:lnTo>
                  <a:lnTo>
                    <a:pt x="174" y="0"/>
                  </a:lnTo>
                  <a:lnTo>
                    <a:pt x="176" y="0"/>
                  </a:lnTo>
                  <a:lnTo>
                    <a:pt x="178" y="6"/>
                  </a:lnTo>
                  <a:close/>
                </a:path>
              </a:pathLst>
            </a:custGeom>
            <a:solidFill>
              <a:srgbClr val="838383"/>
            </a:solidFill>
            <a:ln w="0">
              <a:solidFill>
                <a:srgbClr val="000000"/>
              </a:solidFill>
              <a:round/>
              <a:headEnd/>
              <a:tailEnd/>
            </a:ln>
          </p:spPr>
          <p:txBody>
            <a:bodyPr/>
            <a:lstStyle/>
            <a:p>
              <a:endParaRPr lang="el-GR">
                <a:solidFill>
                  <a:schemeClr val="bg1">
                    <a:lumMod val="95000"/>
                    <a:lumOff val="5000"/>
                  </a:schemeClr>
                </a:solidFill>
              </a:endParaRPr>
            </a:p>
          </p:txBody>
        </p:sp>
        <p:sp>
          <p:nvSpPr>
            <p:cNvPr id="36589" name="Freeform 10">
              <a:extLst>
                <a:ext uri="{FF2B5EF4-FFF2-40B4-BE49-F238E27FC236}">
                  <a16:creationId xmlns:a16="http://schemas.microsoft.com/office/drawing/2014/main" id="{16FD476E-E207-A507-3DBA-4D851CBB02BC}"/>
                </a:ext>
              </a:extLst>
            </p:cNvPr>
            <p:cNvSpPr>
              <a:spLocks/>
            </p:cNvSpPr>
            <p:nvPr/>
          </p:nvSpPr>
          <p:spPr bwMode="auto">
            <a:xfrm>
              <a:off x="2770" y="1461"/>
              <a:ext cx="176" cy="25"/>
            </a:xfrm>
            <a:custGeom>
              <a:avLst/>
              <a:gdLst>
                <a:gd name="T0" fmla="*/ 176 w 176"/>
                <a:gd name="T1" fmla="*/ 5 h 25"/>
                <a:gd name="T2" fmla="*/ 0 w 176"/>
                <a:gd name="T3" fmla="*/ 25 h 25"/>
                <a:gd name="T4" fmla="*/ 0 w 176"/>
                <a:gd name="T5" fmla="*/ 21 h 25"/>
                <a:gd name="T6" fmla="*/ 169 w 176"/>
                <a:gd name="T7" fmla="*/ 0 h 25"/>
                <a:gd name="T8" fmla="*/ 174 w 176"/>
                <a:gd name="T9" fmla="*/ 0 h 25"/>
                <a:gd name="T10" fmla="*/ 176 w 176"/>
                <a:gd name="T11" fmla="*/ 0 h 25"/>
                <a:gd name="T12" fmla="*/ 176 w 176"/>
                <a:gd name="T13" fmla="*/ 5 h 25"/>
                <a:gd name="T14" fmla="*/ 0 60000 65536"/>
                <a:gd name="T15" fmla="*/ 0 60000 65536"/>
                <a:gd name="T16" fmla="*/ 0 60000 65536"/>
                <a:gd name="T17" fmla="*/ 0 60000 65536"/>
                <a:gd name="T18" fmla="*/ 0 60000 65536"/>
                <a:gd name="T19" fmla="*/ 0 60000 65536"/>
                <a:gd name="T20" fmla="*/ 0 60000 65536"/>
                <a:gd name="T21" fmla="*/ 0 w 176"/>
                <a:gd name="T22" fmla="*/ 0 h 25"/>
                <a:gd name="T23" fmla="*/ 176 w 176"/>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6" h="25">
                  <a:moveTo>
                    <a:pt x="176" y="5"/>
                  </a:moveTo>
                  <a:lnTo>
                    <a:pt x="0" y="25"/>
                  </a:lnTo>
                  <a:lnTo>
                    <a:pt x="0" y="21"/>
                  </a:lnTo>
                  <a:lnTo>
                    <a:pt x="169" y="0"/>
                  </a:lnTo>
                  <a:lnTo>
                    <a:pt x="174" y="0"/>
                  </a:lnTo>
                  <a:lnTo>
                    <a:pt x="176" y="0"/>
                  </a:lnTo>
                  <a:lnTo>
                    <a:pt x="176" y="5"/>
                  </a:lnTo>
                  <a:close/>
                </a:path>
              </a:pathLst>
            </a:custGeom>
            <a:solidFill>
              <a:srgbClr val="59595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590" name="Freeform 11">
              <a:extLst>
                <a:ext uri="{FF2B5EF4-FFF2-40B4-BE49-F238E27FC236}">
                  <a16:creationId xmlns:a16="http://schemas.microsoft.com/office/drawing/2014/main" id="{EFC8ABB7-4738-FFC8-C09D-873A4CE6B66B}"/>
                </a:ext>
              </a:extLst>
            </p:cNvPr>
            <p:cNvSpPr>
              <a:spLocks/>
            </p:cNvSpPr>
            <p:nvPr/>
          </p:nvSpPr>
          <p:spPr bwMode="auto">
            <a:xfrm>
              <a:off x="2757" y="1468"/>
              <a:ext cx="13" cy="18"/>
            </a:xfrm>
            <a:custGeom>
              <a:avLst/>
              <a:gdLst>
                <a:gd name="T0" fmla="*/ 13 w 13"/>
                <a:gd name="T1" fmla="*/ 4 h 18"/>
                <a:gd name="T2" fmla="*/ 13 w 13"/>
                <a:gd name="T3" fmla="*/ 12 h 18"/>
                <a:gd name="T4" fmla="*/ 8 w 13"/>
                <a:gd name="T5" fmla="*/ 16 h 18"/>
                <a:gd name="T6" fmla="*/ 8 w 13"/>
                <a:gd name="T7" fmla="*/ 18 h 18"/>
                <a:gd name="T8" fmla="*/ 6 w 13"/>
                <a:gd name="T9" fmla="*/ 18 h 18"/>
                <a:gd name="T10" fmla="*/ 2 w 13"/>
                <a:gd name="T11" fmla="*/ 16 h 18"/>
                <a:gd name="T12" fmla="*/ 2 w 13"/>
                <a:gd name="T13" fmla="*/ 16 h 18"/>
                <a:gd name="T14" fmla="*/ 0 w 13"/>
                <a:gd name="T15" fmla="*/ 10 h 18"/>
                <a:gd name="T16" fmla="*/ 0 w 13"/>
                <a:gd name="T17" fmla="*/ 0 h 18"/>
                <a:gd name="T18" fmla="*/ 13 w 13"/>
                <a:gd name="T19" fmla="*/ 2 h 18"/>
                <a:gd name="T20" fmla="*/ 13 w 13"/>
                <a:gd name="T21" fmla="*/ 4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8"/>
                <a:gd name="T35" fmla="*/ 13 w 13"/>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8">
                  <a:moveTo>
                    <a:pt x="13" y="4"/>
                  </a:moveTo>
                  <a:lnTo>
                    <a:pt x="13" y="12"/>
                  </a:lnTo>
                  <a:lnTo>
                    <a:pt x="8" y="16"/>
                  </a:lnTo>
                  <a:lnTo>
                    <a:pt x="8" y="18"/>
                  </a:lnTo>
                  <a:lnTo>
                    <a:pt x="6" y="18"/>
                  </a:lnTo>
                  <a:lnTo>
                    <a:pt x="2" y="16"/>
                  </a:lnTo>
                  <a:lnTo>
                    <a:pt x="0" y="10"/>
                  </a:lnTo>
                  <a:lnTo>
                    <a:pt x="0" y="0"/>
                  </a:lnTo>
                  <a:lnTo>
                    <a:pt x="13" y="2"/>
                  </a:lnTo>
                  <a:lnTo>
                    <a:pt x="13" y="4"/>
                  </a:lnTo>
                  <a:close/>
                </a:path>
              </a:pathLst>
            </a:custGeom>
            <a:solidFill>
              <a:srgbClr val="D9D9D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591" name="Freeform 12">
              <a:extLst>
                <a:ext uri="{FF2B5EF4-FFF2-40B4-BE49-F238E27FC236}">
                  <a16:creationId xmlns:a16="http://schemas.microsoft.com/office/drawing/2014/main" id="{C33EE073-86A7-42F2-F1D7-D30E1362A6EA}"/>
                </a:ext>
              </a:extLst>
            </p:cNvPr>
            <p:cNvSpPr>
              <a:spLocks/>
            </p:cNvSpPr>
            <p:nvPr/>
          </p:nvSpPr>
          <p:spPr bwMode="auto">
            <a:xfrm>
              <a:off x="2521" y="1476"/>
              <a:ext cx="159" cy="41"/>
            </a:xfrm>
            <a:custGeom>
              <a:avLst/>
              <a:gdLst>
                <a:gd name="T0" fmla="*/ 157 w 159"/>
                <a:gd name="T1" fmla="*/ 4 h 41"/>
                <a:gd name="T2" fmla="*/ 159 w 159"/>
                <a:gd name="T3" fmla="*/ 6 h 41"/>
                <a:gd name="T4" fmla="*/ 157 w 159"/>
                <a:gd name="T5" fmla="*/ 17 h 41"/>
                <a:gd name="T6" fmla="*/ 155 w 159"/>
                <a:gd name="T7" fmla="*/ 21 h 41"/>
                <a:gd name="T8" fmla="*/ 155 w 159"/>
                <a:gd name="T9" fmla="*/ 23 h 41"/>
                <a:gd name="T10" fmla="*/ 149 w 159"/>
                <a:gd name="T11" fmla="*/ 25 h 41"/>
                <a:gd name="T12" fmla="*/ 8 w 159"/>
                <a:gd name="T13" fmla="*/ 41 h 41"/>
                <a:gd name="T14" fmla="*/ 2 w 159"/>
                <a:gd name="T15" fmla="*/ 39 h 41"/>
                <a:gd name="T16" fmla="*/ 2 w 159"/>
                <a:gd name="T17" fmla="*/ 31 h 41"/>
                <a:gd name="T18" fmla="*/ 0 w 159"/>
                <a:gd name="T19" fmla="*/ 27 h 41"/>
                <a:gd name="T20" fmla="*/ 0 w 159"/>
                <a:gd name="T21" fmla="*/ 17 h 41"/>
                <a:gd name="T22" fmla="*/ 2 w 159"/>
                <a:gd name="T23" fmla="*/ 14 h 41"/>
                <a:gd name="T24" fmla="*/ 137 w 159"/>
                <a:gd name="T25" fmla="*/ 0 h 41"/>
                <a:gd name="T26" fmla="*/ 145 w 159"/>
                <a:gd name="T27" fmla="*/ 0 h 41"/>
                <a:gd name="T28" fmla="*/ 157 w 159"/>
                <a:gd name="T29" fmla="*/ 4 h 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9"/>
                <a:gd name="T46" fmla="*/ 0 h 41"/>
                <a:gd name="T47" fmla="*/ 159 w 159"/>
                <a:gd name="T48" fmla="*/ 41 h 4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9" h="41">
                  <a:moveTo>
                    <a:pt x="157" y="4"/>
                  </a:moveTo>
                  <a:lnTo>
                    <a:pt x="159" y="6"/>
                  </a:lnTo>
                  <a:lnTo>
                    <a:pt x="157" y="17"/>
                  </a:lnTo>
                  <a:lnTo>
                    <a:pt x="155" y="21"/>
                  </a:lnTo>
                  <a:lnTo>
                    <a:pt x="155" y="23"/>
                  </a:lnTo>
                  <a:lnTo>
                    <a:pt x="149" y="25"/>
                  </a:lnTo>
                  <a:lnTo>
                    <a:pt x="8" y="41"/>
                  </a:lnTo>
                  <a:lnTo>
                    <a:pt x="2" y="39"/>
                  </a:lnTo>
                  <a:lnTo>
                    <a:pt x="2" y="31"/>
                  </a:lnTo>
                  <a:lnTo>
                    <a:pt x="0" y="27"/>
                  </a:lnTo>
                  <a:lnTo>
                    <a:pt x="0" y="17"/>
                  </a:lnTo>
                  <a:lnTo>
                    <a:pt x="2" y="14"/>
                  </a:lnTo>
                  <a:lnTo>
                    <a:pt x="137" y="0"/>
                  </a:lnTo>
                  <a:lnTo>
                    <a:pt x="145" y="0"/>
                  </a:lnTo>
                  <a:lnTo>
                    <a:pt x="157" y="4"/>
                  </a:lnTo>
                  <a:close/>
                </a:path>
              </a:pathLst>
            </a:custGeom>
            <a:solidFill>
              <a:srgbClr val="0000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6592" name="Freeform 13">
              <a:extLst>
                <a:ext uri="{FF2B5EF4-FFF2-40B4-BE49-F238E27FC236}">
                  <a16:creationId xmlns:a16="http://schemas.microsoft.com/office/drawing/2014/main" id="{05E3735F-37FB-C964-FB2D-FBEF7C63B30A}"/>
                </a:ext>
              </a:extLst>
            </p:cNvPr>
            <p:cNvSpPr>
              <a:spLocks/>
            </p:cNvSpPr>
            <p:nvPr/>
          </p:nvSpPr>
          <p:spPr bwMode="auto">
            <a:xfrm>
              <a:off x="2527" y="1478"/>
              <a:ext cx="145" cy="19"/>
            </a:xfrm>
            <a:custGeom>
              <a:avLst/>
              <a:gdLst>
                <a:gd name="T0" fmla="*/ 145 w 145"/>
                <a:gd name="T1" fmla="*/ 2 h 19"/>
                <a:gd name="T2" fmla="*/ 8 w 145"/>
                <a:gd name="T3" fmla="*/ 19 h 19"/>
                <a:gd name="T4" fmla="*/ 0 w 145"/>
                <a:gd name="T5" fmla="*/ 15 h 19"/>
                <a:gd name="T6" fmla="*/ 104 w 145"/>
                <a:gd name="T7" fmla="*/ 2 h 19"/>
                <a:gd name="T8" fmla="*/ 133 w 145"/>
                <a:gd name="T9" fmla="*/ 0 h 19"/>
                <a:gd name="T10" fmla="*/ 137 w 145"/>
                <a:gd name="T11" fmla="*/ 0 h 19"/>
                <a:gd name="T12" fmla="*/ 145 w 145"/>
                <a:gd name="T13" fmla="*/ 2 h 19"/>
                <a:gd name="T14" fmla="*/ 0 60000 65536"/>
                <a:gd name="T15" fmla="*/ 0 60000 65536"/>
                <a:gd name="T16" fmla="*/ 0 60000 65536"/>
                <a:gd name="T17" fmla="*/ 0 60000 65536"/>
                <a:gd name="T18" fmla="*/ 0 60000 65536"/>
                <a:gd name="T19" fmla="*/ 0 60000 65536"/>
                <a:gd name="T20" fmla="*/ 0 60000 65536"/>
                <a:gd name="T21" fmla="*/ 0 w 145"/>
                <a:gd name="T22" fmla="*/ 0 h 19"/>
                <a:gd name="T23" fmla="*/ 145 w 145"/>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19">
                  <a:moveTo>
                    <a:pt x="145" y="2"/>
                  </a:moveTo>
                  <a:lnTo>
                    <a:pt x="8" y="19"/>
                  </a:lnTo>
                  <a:lnTo>
                    <a:pt x="0" y="15"/>
                  </a:lnTo>
                  <a:lnTo>
                    <a:pt x="104" y="2"/>
                  </a:lnTo>
                  <a:lnTo>
                    <a:pt x="133" y="0"/>
                  </a:lnTo>
                  <a:lnTo>
                    <a:pt x="137" y="0"/>
                  </a:lnTo>
                  <a:lnTo>
                    <a:pt x="145" y="2"/>
                  </a:lnTo>
                  <a:close/>
                </a:path>
              </a:pathLst>
            </a:custGeom>
            <a:solidFill>
              <a:srgbClr val="ABABAB"/>
            </a:solidFill>
            <a:ln w="0">
              <a:solidFill>
                <a:srgbClr val="000000"/>
              </a:solidFill>
              <a:round/>
              <a:headEnd/>
              <a:tailEnd/>
            </a:ln>
          </p:spPr>
          <p:txBody>
            <a:bodyPr/>
            <a:lstStyle/>
            <a:p>
              <a:endParaRPr lang="el-GR">
                <a:solidFill>
                  <a:schemeClr val="bg1">
                    <a:lumMod val="95000"/>
                    <a:lumOff val="5000"/>
                  </a:schemeClr>
                </a:solidFill>
              </a:endParaRPr>
            </a:p>
          </p:txBody>
        </p:sp>
        <p:sp>
          <p:nvSpPr>
            <p:cNvPr id="36593" name="Freeform 14">
              <a:extLst>
                <a:ext uri="{FF2B5EF4-FFF2-40B4-BE49-F238E27FC236}">
                  <a16:creationId xmlns:a16="http://schemas.microsoft.com/office/drawing/2014/main" id="{7535432D-4B83-D961-007A-86ED23889CC6}"/>
                </a:ext>
              </a:extLst>
            </p:cNvPr>
            <p:cNvSpPr>
              <a:spLocks/>
            </p:cNvSpPr>
            <p:nvPr/>
          </p:nvSpPr>
          <p:spPr bwMode="auto">
            <a:xfrm>
              <a:off x="2535" y="1482"/>
              <a:ext cx="143" cy="27"/>
            </a:xfrm>
            <a:custGeom>
              <a:avLst/>
              <a:gdLst>
                <a:gd name="T0" fmla="*/ 143 w 143"/>
                <a:gd name="T1" fmla="*/ 8 h 27"/>
                <a:gd name="T2" fmla="*/ 0 w 143"/>
                <a:gd name="T3" fmla="*/ 27 h 27"/>
                <a:gd name="T4" fmla="*/ 3 w 143"/>
                <a:gd name="T5" fmla="*/ 17 h 27"/>
                <a:gd name="T6" fmla="*/ 141 w 143"/>
                <a:gd name="T7" fmla="*/ 0 h 27"/>
                <a:gd name="T8" fmla="*/ 143 w 143"/>
                <a:gd name="T9" fmla="*/ 2 h 27"/>
                <a:gd name="T10" fmla="*/ 143 w 143"/>
                <a:gd name="T11" fmla="*/ 8 h 27"/>
                <a:gd name="T12" fmla="*/ 0 60000 65536"/>
                <a:gd name="T13" fmla="*/ 0 60000 65536"/>
                <a:gd name="T14" fmla="*/ 0 60000 65536"/>
                <a:gd name="T15" fmla="*/ 0 60000 65536"/>
                <a:gd name="T16" fmla="*/ 0 60000 65536"/>
                <a:gd name="T17" fmla="*/ 0 60000 65536"/>
                <a:gd name="T18" fmla="*/ 0 w 143"/>
                <a:gd name="T19" fmla="*/ 0 h 27"/>
                <a:gd name="T20" fmla="*/ 143 w 143"/>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43" h="27">
                  <a:moveTo>
                    <a:pt x="143" y="8"/>
                  </a:moveTo>
                  <a:lnTo>
                    <a:pt x="0" y="27"/>
                  </a:lnTo>
                  <a:lnTo>
                    <a:pt x="3" y="17"/>
                  </a:lnTo>
                  <a:lnTo>
                    <a:pt x="141" y="0"/>
                  </a:lnTo>
                  <a:lnTo>
                    <a:pt x="143" y="2"/>
                  </a:lnTo>
                  <a:lnTo>
                    <a:pt x="143" y="8"/>
                  </a:lnTo>
                  <a:close/>
                </a:path>
              </a:pathLst>
            </a:custGeom>
            <a:solidFill>
              <a:srgbClr val="838383"/>
            </a:solidFill>
            <a:ln w="0">
              <a:solidFill>
                <a:srgbClr val="000000"/>
              </a:solidFill>
              <a:round/>
              <a:headEnd/>
              <a:tailEnd/>
            </a:ln>
          </p:spPr>
          <p:txBody>
            <a:bodyPr/>
            <a:lstStyle/>
            <a:p>
              <a:endParaRPr lang="el-GR">
                <a:solidFill>
                  <a:schemeClr val="bg1">
                    <a:lumMod val="95000"/>
                    <a:lumOff val="5000"/>
                  </a:schemeClr>
                </a:solidFill>
              </a:endParaRPr>
            </a:p>
          </p:txBody>
        </p:sp>
        <p:sp>
          <p:nvSpPr>
            <p:cNvPr id="36594" name="Freeform 15">
              <a:extLst>
                <a:ext uri="{FF2B5EF4-FFF2-40B4-BE49-F238E27FC236}">
                  <a16:creationId xmlns:a16="http://schemas.microsoft.com/office/drawing/2014/main" id="{9847635F-9406-840A-7386-4D7CFBF77BE5}"/>
                </a:ext>
              </a:extLst>
            </p:cNvPr>
            <p:cNvSpPr>
              <a:spLocks/>
            </p:cNvSpPr>
            <p:nvPr/>
          </p:nvSpPr>
          <p:spPr bwMode="auto">
            <a:xfrm>
              <a:off x="2413" y="1488"/>
              <a:ext cx="408" cy="311"/>
            </a:xfrm>
            <a:custGeom>
              <a:avLst/>
              <a:gdLst>
                <a:gd name="T0" fmla="*/ 406 w 408"/>
                <a:gd name="T1" fmla="*/ 179 h 311"/>
                <a:gd name="T2" fmla="*/ 406 w 408"/>
                <a:gd name="T3" fmla="*/ 181 h 311"/>
                <a:gd name="T4" fmla="*/ 408 w 408"/>
                <a:gd name="T5" fmla="*/ 311 h 311"/>
                <a:gd name="T6" fmla="*/ 406 w 408"/>
                <a:gd name="T7" fmla="*/ 311 h 311"/>
                <a:gd name="T8" fmla="*/ 383 w 408"/>
                <a:gd name="T9" fmla="*/ 299 h 311"/>
                <a:gd name="T10" fmla="*/ 151 w 408"/>
                <a:gd name="T11" fmla="*/ 168 h 311"/>
                <a:gd name="T12" fmla="*/ 0 w 408"/>
                <a:gd name="T13" fmla="*/ 83 h 311"/>
                <a:gd name="T14" fmla="*/ 0 w 408"/>
                <a:gd name="T15" fmla="*/ 2 h 311"/>
                <a:gd name="T16" fmla="*/ 0 w 408"/>
                <a:gd name="T17" fmla="*/ 0 h 311"/>
                <a:gd name="T18" fmla="*/ 319 w 408"/>
                <a:gd name="T19" fmla="*/ 141 h 311"/>
                <a:gd name="T20" fmla="*/ 406 w 408"/>
                <a:gd name="T21" fmla="*/ 179 h 3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8"/>
                <a:gd name="T34" fmla="*/ 0 h 311"/>
                <a:gd name="T35" fmla="*/ 408 w 408"/>
                <a:gd name="T36" fmla="*/ 311 h 3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8" h="311">
                  <a:moveTo>
                    <a:pt x="406" y="179"/>
                  </a:moveTo>
                  <a:lnTo>
                    <a:pt x="406" y="181"/>
                  </a:lnTo>
                  <a:lnTo>
                    <a:pt x="408" y="311"/>
                  </a:lnTo>
                  <a:lnTo>
                    <a:pt x="406" y="311"/>
                  </a:lnTo>
                  <a:lnTo>
                    <a:pt x="383" y="299"/>
                  </a:lnTo>
                  <a:lnTo>
                    <a:pt x="151" y="168"/>
                  </a:lnTo>
                  <a:lnTo>
                    <a:pt x="0" y="83"/>
                  </a:lnTo>
                  <a:lnTo>
                    <a:pt x="0" y="2"/>
                  </a:lnTo>
                  <a:lnTo>
                    <a:pt x="0" y="0"/>
                  </a:lnTo>
                  <a:lnTo>
                    <a:pt x="319" y="141"/>
                  </a:lnTo>
                  <a:lnTo>
                    <a:pt x="406" y="179"/>
                  </a:lnTo>
                  <a:close/>
                </a:path>
              </a:pathLst>
            </a:custGeom>
            <a:solidFill>
              <a:srgbClr val="D9D9D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595" name="Freeform 16">
              <a:extLst>
                <a:ext uri="{FF2B5EF4-FFF2-40B4-BE49-F238E27FC236}">
                  <a16:creationId xmlns:a16="http://schemas.microsoft.com/office/drawing/2014/main" id="{48B64B77-AE4B-4127-FF06-6DC1A2C4BE56}"/>
                </a:ext>
              </a:extLst>
            </p:cNvPr>
            <p:cNvSpPr>
              <a:spLocks/>
            </p:cNvSpPr>
            <p:nvPr/>
          </p:nvSpPr>
          <p:spPr bwMode="auto">
            <a:xfrm>
              <a:off x="2523" y="1495"/>
              <a:ext cx="12" cy="20"/>
            </a:xfrm>
            <a:custGeom>
              <a:avLst/>
              <a:gdLst>
                <a:gd name="T0" fmla="*/ 10 w 12"/>
                <a:gd name="T1" fmla="*/ 14 h 20"/>
                <a:gd name="T2" fmla="*/ 8 w 12"/>
                <a:gd name="T3" fmla="*/ 16 h 20"/>
                <a:gd name="T4" fmla="*/ 6 w 12"/>
                <a:gd name="T5" fmla="*/ 20 h 20"/>
                <a:gd name="T6" fmla="*/ 2 w 12"/>
                <a:gd name="T7" fmla="*/ 18 h 20"/>
                <a:gd name="T8" fmla="*/ 0 w 12"/>
                <a:gd name="T9" fmla="*/ 8 h 20"/>
                <a:gd name="T10" fmla="*/ 0 w 12"/>
                <a:gd name="T11" fmla="*/ 0 h 20"/>
                <a:gd name="T12" fmla="*/ 12 w 12"/>
                <a:gd name="T13" fmla="*/ 4 h 20"/>
                <a:gd name="T14" fmla="*/ 10 w 12"/>
                <a:gd name="T15" fmla="*/ 14 h 20"/>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20"/>
                <a:gd name="T26" fmla="*/ 12 w 12"/>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20">
                  <a:moveTo>
                    <a:pt x="10" y="14"/>
                  </a:moveTo>
                  <a:lnTo>
                    <a:pt x="8" y="16"/>
                  </a:lnTo>
                  <a:lnTo>
                    <a:pt x="6" y="20"/>
                  </a:lnTo>
                  <a:lnTo>
                    <a:pt x="2" y="18"/>
                  </a:lnTo>
                  <a:lnTo>
                    <a:pt x="0" y="8"/>
                  </a:lnTo>
                  <a:lnTo>
                    <a:pt x="0" y="0"/>
                  </a:lnTo>
                  <a:lnTo>
                    <a:pt x="12" y="4"/>
                  </a:lnTo>
                  <a:lnTo>
                    <a:pt x="10" y="14"/>
                  </a:lnTo>
                  <a:close/>
                </a:path>
              </a:pathLst>
            </a:custGeom>
            <a:solidFill>
              <a:srgbClr val="D9D9D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596" name="Freeform 17">
              <a:extLst>
                <a:ext uri="{FF2B5EF4-FFF2-40B4-BE49-F238E27FC236}">
                  <a16:creationId xmlns:a16="http://schemas.microsoft.com/office/drawing/2014/main" id="{021D68AB-8E19-8692-57D0-43B0E6AE4D4E}"/>
                </a:ext>
              </a:extLst>
            </p:cNvPr>
            <p:cNvSpPr>
              <a:spLocks/>
            </p:cNvSpPr>
            <p:nvPr/>
          </p:nvSpPr>
          <p:spPr bwMode="auto">
            <a:xfrm>
              <a:off x="2531" y="1495"/>
              <a:ext cx="143" cy="20"/>
            </a:xfrm>
            <a:custGeom>
              <a:avLst/>
              <a:gdLst>
                <a:gd name="T0" fmla="*/ 143 w 143"/>
                <a:gd name="T1" fmla="*/ 2 h 20"/>
                <a:gd name="T2" fmla="*/ 141 w 143"/>
                <a:gd name="T3" fmla="*/ 4 h 20"/>
                <a:gd name="T4" fmla="*/ 0 w 143"/>
                <a:gd name="T5" fmla="*/ 20 h 20"/>
                <a:gd name="T6" fmla="*/ 2 w 143"/>
                <a:gd name="T7" fmla="*/ 16 h 20"/>
                <a:gd name="T8" fmla="*/ 7 w 143"/>
                <a:gd name="T9" fmla="*/ 16 h 20"/>
                <a:gd name="T10" fmla="*/ 141 w 143"/>
                <a:gd name="T11" fmla="*/ 0 h 20"/>
                <a:gd name="T12" fmla="*/ 143 w 143"/>
                <a:gd name="T13" fmla="*/ 0 h 20"/>
                <a:gd name="T14" fmla="*/ 143 w 143"/>
                <a:gd name="T15" fmla="*/ 2 h 20"/>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20"/>
                <a:gd name="T26" fmla="*/ 143 w 143"/>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20">
                  <a:moveTo>
                    <a:pt x="143" y="2"/>
                  </a:moveTo>
                  <a:lnTo>
                    <a:pt x="141" y="4"/>
                  </a:lnTo>
                  <a:lnTo>
                    <a:pt x="0" y="20"/>
                  </a:lnTo>
                  <a:lnTo>
                    <a:pt x="2" y="16"/>
                  </a:lnTo>
                  <a:lnTo>
                    <a:pt x="7" y="16"/>
                  </a:lnTo>
                  <a:lnTo>
                    <a:pt x="141" y="0"/>
                  </a:lnTo>
                  <a:lnTo>
                    <a:pt x="143" y="0"/>
                  </a:lnTo>
                  <a:lnTo>
                    <a:pt x="143" y="2"/>
                  </a:lnTo>
                  <a:close/>
                </a:path>
              </a:pathLst>
            </a:custGeom>
            <a:solidFill>
              <a:srgbClr val="59595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597" name="Freeform 18">
              <a:extLst>
                <a:ext uri="{FF2B5EF4-FFF2-40B4-BE49-F238E27FC236}">
                  <a16:creationId xmlns:a16="http://schemas.microsoft.com/office/drawing/2014/main" id="{C9171044-9703-2A41-298F-E48D48CCF109}"/>
                </a:ext>
              </a:extLst>
            </p:cNvPr>
            <p:cNvSpPr>
              <a:spLocks/>
            </p:cNvSpPr>
            <p:nvPr/>
          </p:nvSpPr>
          <p:spPr bwMode="auto">
            <a:xfrm>
              <a:off x="2896" y="1495"/>
              <a:ext cx="39" cy="16"/>
            </a:xfrm>
            <a:custGeom>
              <a:avLst/>
              <a:gdLst>
                <a:gd name="T0" fmla="*/ 37 w 39"/>
                <a:gd name="T1" fmla="*/ 8 h 16"/>
                <a:gd name="T2" fmla="*/ 39 w 39"/>
                <a:gd name="T3" fmla="*/ 10 h 16"/>
                <a:gd name="T4" fmla="*/ 39 w 39"/>
                <a:gd name="T5" fmla="*/ 12 h 16"/>
                <a:gd name="T6" fmla="*/ 35 w 39"/>
                <a:gd name="T7" fmla="*/ 14 h 16"/>
                <a:gd name="T8" fmla="*/ 19 w 39"/>
                <a:gd name="T9" fmla="*/ 16 h 16"/>
                <a:gd name="T10" fmla="*/ 0 w 39"/>
                <a:gd name="T11" fmla="*/ 10 h 16"/>
                <a:gd name="T12" fmla="*/ 0 w 39"/>
                <a:gd name="T13" fmla="*/ 8 h 16"/>
                <a:gd name="T14" fmla="*/ 4 w 39"/>
                <a:gd name="T15" fmla="*/ 4 h 16"/>
                <a:gd name="T16" fmla="*/ 8 w 39"/>
                <a:gd name="T17" fmla="*/ 2 h 16"/>
                <a:gd name="T18" fmla="*/ 12 w 39"/>
                <a:gd name="T19" fmla="*/ 0 h 16"/>
                <a:gd name="T20" fmla="*/ 21 w 39"/>
                <a:gd name="T21" fmla="*/ 2 h 16"/>
                <a:gd name="T22" fmla="*/ 37 w 39"/>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16"/>
                <a:gd name="T38" fmla="*/ 39 w 39"/>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16">
                  <a:moveTo>
                    <a:pt x="37" y="8"/>
                  </a:moveTo>
                  <a:lnTo>
                    <a:pt x="39" y="10"/>
                  </a:lnTo>
                  <a:lnTo>
                    <a:pt x="39" y="12"/>
                  </a:lnTo>
                  <a:lnTo>
                    <a:pt x="35" y="14"/>
                  </a:lnTo>
                  <a:lnTo>
                    <a:pt x="19" y="16"/>
                  </a:lnTo>
                  <a:lnTo>
                    <a:pt x="0" y="10"/>
                  </a:lnTo>
                  <a:lnTo>
                    <a:pt x="0" y="8"/>
                  </a:lnTo>
                  <a:lnTo>
                    <a:pt x="4" y="4"/>
                  </a:lnTo>
                  <a:lnTo>
                    <a:pt x="8" y="2"/>
                  </a:lnTo>
                  <a:lnTo>
                    <a:pt x="12" y="0"/>
                  </a:lnTo>
                  <a:lnTo>
                    <a:pt x="21" y="2"/>
                  </a:lnTo>
                  <a:lnTo>
                    <a:pt x="37" y="8"/>
                  </a:lnTo>
                  <a:close/>
                </a:path>
              </a:pathLst>
            </a:custGeom>
            <a:solidFill>
              <a:srgbClr val="0000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6598" name="Freeform 19">
              <a:extLst>
                <a:ext uri="{FF2B5EF4-FFF2-40B4-BE49-F238E27FC236}">
                  <a16:creationId xmlns:a16="http://schemas.microsoft.com/office/drawing/2014/main" id="{14587D59-D0E7-FF2E-4E05-554C21E92F58}"/>
                </a:ext>
              </a:extLst>
            </p:cNvPr>
            <p:cNvSpPr>
              <a:spLocks/>
            </p:cNvSpPr>
            <p:nvPr/>
          </p:nvSpPr>
          <p:spPr bwMode="auto">
            <a:xfrm>
              <a:off x="2900" y="1497"/>
              <a:ext cx="25" cy="12"/>
            </a:xfrm>
            <a:custGeom>
              <a:avLst/>
              <a:gdLst>
                <a:gd name="T0" fmla="*/ 25 w 25"/>
                <a:gd name="T1" fmla="*/ 4 h 12"/>
                <a:gd name="T2" fmla="*/ 17 w 25"/>
                <a:gd name="T3" fmla="*/ 6 h 12"/>
                <a:gd name="T4" fmla="*/ 15 w 25"/>
                <a:gd name="T5" fmla="*/ 10 h 12"/>
                <a:gd name="T6" fmla="*/ 15 w 25"/>
                <a:gd name="T7" fmla="*/ 12 h 12"/>
                <a:gd name="T8" fmla="*/ 0 w 25"/>
                <a:gd name="T9" fmla="*/ 8 h 12"/>
                <a:gd name="T10" fmla="*/ 0 w 25"/>
                <a:gd name="T11" fmla="*/ 6 h 12"/>
                <a:gd name="T12" fmla="*/ 2 w 25"/>
                <a:gd name="T13" fmla="*/ 2 h 12"/>
                <a:gd name="T14" fmla="*/ 4 w 25"/>
                <a:gd name="T15" fmla="*/ 2 h 12"/>
                <a:gd name="T16" fmla="*/ 6 w 25"/>
                <a:gd name="T17" fmla="*/ 2 h 12"/>
                <a:gd name="T18" fmla="*/ 8 w 25"/>
                <a:gd name="T19" fmla="*/ 0 h 12"/>
                <a:gd name="T20" fmla="*/ 15 w 25"/>
                <a:gd name="T21" fmla="*/ 2 h 12"/>
                <a:gd name="T22" fmla="*/ 25 w 25"/>
                <a:gd name="T23" fmla="*/ 4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12"/>
                <a:gd name="T38" fmla="*/ 25 w 25"/>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12">
                  <a:moveTo>
                    <a:pt x="25" y="4"/>
                  </a:moveTo>
                  <a:lnTo>
                    <a:pt x="17" y="6"/>
                  </a:lnTo>
                  <a:lnTo>
                    <a:pt x="15" y="10"/>
                  </a:lnTo>
                  <a:lnTo>
                    <a:pt x="15" y="12"/>
                  </a:lnTo>
                  <a:lnTo>
                    <a:pt x="0" y="8"/>
                  </a:lnTo>
                  <a:lnTo>
                    <a:pt x="0" y="6"/>
                  </a:lnTo>
                  <a:lnTo>
                    <a:pt x="2" y="2"/>
                  </a:lnTo>
                  <a:lnTo>
                    <a:pt x="4" y="2"/>
                  </a:lnTo>
                  <a:lnTo>
                    <a:pt x="6" y="2"/>
                  </a:lnTo>
                  <a:lnTo>
                    <a:pt x="8" y="0"/>
                  </a:lnTo>
                  <a:lnTo>
                    <a:pt x="15" y="2"/>
                  </a:lnTo>
                  <a:lnTo>
                    <a:pt x="25" y="4"/>
                  </a:lnTo>
                  <a:close/>
                </a:path>
              </a:pathLst>
            </a:custGeom>
            <a:solidFill>
              <a:srgbClr val="ABABAB"/>
            </a:solidFill>
            <a:ln w="0">
              <a:solidFill>
                <a:srgbClr val="000000"/>
              </a:solidFill>
              <a:round/>
              <a:headEnd/>
              <a:tailEnd/>
            </a:ln>
          </p:spPr>
          <p:txBody>
            <a:bodyPr/>
            <a:lstStyle/>
            <a:p>
              <a:endParaRPr lang="el-GR">
                <a:solidFill>
                  <a:schemeClr val="bg1">
                    <a:lumMod val="95000"/>
                    <a:lumOff val="5000"/>
                  </a:schemeClr>
                </a:solidFill>
              </a:endParaRPr>
            </a:p>
          </p:txBody>
        </p:sp>
        <p:sp>
          <p:nvSpPr>
            <p:cNvPr id="36599" name="Freeform 20">
              <a:extLst>
                <a:ext uri="{FF2B5EF4-FFF2-40B4-BE49-F238E27FC236}">
                  <a16:creationId xmlns:a16="http://schemas.microsoft.com/office/drawing/2014/main" id="{9CBAC51A-73DC-2E2E-14BA-CEFC55804298}"/>
                </a:ext>
              </a:extLst>
            </p:cNvPr>
            <p:cNvSpPr>
              <a:spLocks/>
            </p:cNvSpPr>
            <p:nvPr/>
          </p:nvSpPr>
          <p:spPr bwMode="auto">
            <a:xfrm>
              <a:off x="3004" y="1503"/>
              <a:ext cx="207" cy="33"/>
            </a:xfrm>
            <a:custGeom>
              <a:avLst/>
              <a:gdLst>
                <a:gd name="T0" fmla="*/ 205 w 207"/>
                <a:gd name="T1" fmla="*/ 4 h 33"/>
                <a:gd name="T2" fmla="*/ 207 w 207"/>
                <a:gd name="T3" fmla="*/ 4 h 33"/>
                <a:gd name="T4" fmla="*/ 64 w 207"/>
                <a:gd name="T5" fmla="*/ 25 h 33"/>
                <a:gd name="T6" fmla="*/ 14 w 207"/>
                <a:gd name="T7" fmla="*/ 33 h 33"/>
                <a:gd name="T8" fmla="*/ 0 w 207"/>
                <a:gd name="T9" fmla="*/ 29 h 33"/>
                <a:gd name="T10" fmla="*/ 97 w 207"/>
                <a:gd name="T11" fmla="*/ 14 h 33"/>
                <a:gd name="T12" fmla="*/ 186 w 207"/>
                <a:gd name="T13" fmla="*/ 0 h 33"/>
                <a:gd name="T14" fmla="*/ 198 w 207"/>
                <a:gd name="T15" fmla="*/ 2 h 33"/>
                <a:gd name="T16" fmla="*/ 205 w 207"/>
                <a:gd name="T17" fmla="*/ 4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7"/>
                <a:gd name="T28" fmla="*/ 0 h 33"/>
                <a:gd name="T29" fmla="*/ 207 w 207"/>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7" h="33">
                  <a:moveTo>
                    <a:pt x="205" y="4"/>
                  </a:moveTo>
                  <a:lnTo>
                    <a:pt x="207" y="4"/>
                  </a:lnTo>
                  <a:lnTo>
                    <a:pt x="64" y="25"/>
                  </a:lnTo>
                  <a:lnTo>
                    <a:pt x="14" y="33"/>
                  </a:lnTo>
                  <a:lnTo>
                    <a:pt x="0" y="29"/>
                  </a:lnTo>
                  <a:lnTo>
                    <a:pt x="97" y="14"/>
                  </a:lnTo>
                  <a:lnTo>
                    <a:pt x="186" y="0"/>
                  </a:lnTo>
                  <a:lnTo>
                    <a:pt x="198" y="2"/>
                  </a:lnTo>
                  <a:lnTo>
                    <a:pt x="205" y="4"/>
                  </a:lnTo>
                  <a:close/>
                </a:path>
              </a:pathLst>
            </a:custGeom>
            <a:solidFill>
              <a:srgbClr val="ABABAB"/>
            </a:solidFill>
            <a:ln w="0">
              <a:solidFill>
                <a:srgbClr val="000000"/>
              </a:solidFill>
              <a:round/>
              <a:headEnd/>
              <a:tailEnd/>
            </a:ln>
          </p:spPr>
          <p:txBody>
            <a:bodyPr/>
            <a:lstStyle/>
            <a:p>
              <a:endParaRPr lang="el-GR">
                <a:solidFill>
                  <a:schemeClr val="bg1">
                    <a:lumMod val="95000"/>
                    <a:lumOff val="5000"/>
                  </a:schemeClr>
                </a:solidFill>
              </a:endParaRPr>
            </a:p>
          </p:txBody>
        </p:sp>
        <p:sp>
          <p:nvSpPr>
            <p:cNvPr id="36600" name="Freeform 21">
              <a:extLst>
                <a:ext uri="{FF2B5EF4-FFF2-40B4-BE49-F238E27FC236}">
                  <a16:creationId xmlns:a16="http://schemas.microsoft.com/office/drawing/2014/main" id="{7DDE075F-2FB8-47E1-4017-EEB9FE7E975E}"/>
                </a:ext>
              </a:extLst>
            </p:cNvPr>
            <p:cNvSpPr>
              <a:spLocks/>
            </p:cNvSpPr>
            <p:nvPr/>
          </p:nvSpPr>
          <p:spPr bwMode="auto">
            <a:xfrm>
              <a:off x="2917" y="1503"/>
              <a:ext cx="16" cy="6"/>
            </a:xfrm>
            <a:custGeom>
              <a:avLst/>
              <a:gdLst>
                <a:gd name="T0" fmla="*/ 16 w 16"/>
                <a:gd name="T1" fmla="*/ 4 h 6"/>
                <a:gd name="T2" fmla="*/ 12 w 16"/>
                <a:gd name="T3" fmla="*/ 4 h 6"/>
                <a:gd name="T4" fmla="*/ 0 w 16"/>
                <a:gd name="T5" fmla="*/ 6 h 6"/>
                <a:gd name="T6" fmla="*/ 0 w 16"/>
                <a:gd name="T7" fmla="*/ 2 h 6"/>
                <a:gd name="T8" fmla="*/ 8 w 16"/>
                <a:gd name="T9" fmla="*/ 0 h 6"/>
                <a:gd name="T10" fmla="*/ 14 w 16"/>
                <a:gd name="T11" fmla="*/ 0 h 6"/>
                <a:gd name="T12" fmla="*/ 16 w 16"/>
                <a:gd name="T13" fmla="*/ 4 h 6"/>
                <a:gd name="T14" fmla="*/ 0 60000 65536"/>
                <a:gd name="T15" fmla="*/ 0 60000 65536"/>
                <a:gd name="T16" fmla="*/ 0 60000 65536"/>
                <a:gd name="T17" fmla="*/ 0 60000 65536"/>
                <a:gd name="T18" fmla="*/ 0 60000 65536"/>
                <a:gd name="T19" fmla="*/ 0 60000 65536"/>
                <a:gd name="T20" fmla="*/ 0 60000 65536"/>
                <a:gd name="T21" fmla="*/ 0 w 16"/>
                <a:gd name="T22" fmla="*/ 0 h 6"/>
                <a:gd name="T23" fmla="*/ 16 w 1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
                  <a:moveTo>
                    <a:pt x="16" y="4"/>
                  </a:moveTo>
                  <a:lnTo>
                    <a:pt x="12" y="4"/>
                  </a:lnTo>
                  <a:lnTo>
                    <a:pt x="0" y="6"/>
                  </a:lnTo>
                  <a:lnTo>
                    <a:pt x="0" y="2"/>
                  </a:lnTo>
                  <a:lnTo>
                    <a:pt x="8" y="0"/>
                  </a:lnTo>
                  <a:lnTo>
                    <a:pt x="14" y="0"/>
                  </a:lnTo>
                  <a:lnTo>
                    <a:pt x="16" y="4"/>
                  </a:lnTo>
                  <a:close/>
                </a:path>
              </a:pathLst>
            </a:custGeom>
            <a:solidFill>
              <a:srgbClr val="838383"/>
            </a:solidFill>
            <a:ln w="0">
              <a:solidFill>
                <a:srgbClr val="000000"/>
              </a:solidFill>
              <a:round/>
              <a:headEnd/>
              <a:tailEnd/>
            </a:ln>
          </p:spPr>
          <p:txBody>
            <a:bodyPr/>
            <a:lstStyle/>
            <a:p>
              <a:endParaRPr lang="el-GR">
                <a:solidFill>
                  <a:schemeClr val="bg1">
                    <a:lumMod val="95000"/>
                    <a:lumOff val="5000"/>
                  </a:schemeClr>
                </a:solidFill>
              </a:endParaRPr>
            </a:p>
          </p:txBody>
        </p:sp>
        <p:sp>
          <p:nvSpPr>
            <p:cNvPr id="36601" name="Freeform 22">
              <a:extLst>
                <a:ext uri="{FF2B5EF4-FFF2-40B4-BE49-F238E27FC236}">
                  <a16:creationId xmlns:a16="http://schemas.microsoft.com/office/drawing/2014/main" id="{F8AFDE07-6932-1546-5F10-39547352A1E2}"/>
                </a:ext>
              </a:extLst>
            </p:cNvPr>
            <p:cNvSpPr>
              <a:spLocks/>
            </p:cNvSpPr>
            <p:nvPr/>
          </p:nvSpPr>
          <p:spPr bwMode="auto">
            <a:xfrm>
              <a:off x="3020" y="1507"/>
              <a:ext cx="199" cy="41"/>
            </a:xfrm>
            <a:custGeom>
              <a:avLst/>
              <a:gdLst>
                <a:gd name="T0" fmla="*/ 199 w 199"/>
                <a:gd name="T1" fmla="*/ 6 h 41"/>
                <a:gd name="T2" fmla="*/ 199 w 199"/>
                <a:gd name="T3" fmla="*/ 12 h 41"/>
                <a:gd name="T4" fmla="*/ 58 w 199"/>
                <a:gd name="T5" fmla="*/ 33 h 41"/>
                <a:gd name="T6" fmla="*/ 2 w 199"/>
                <a:gd name="T7" fmla="*/ 41 h 41"/>
                <a:gd name="T8" fmla="*/ 0 w 199"/>
                <a:gd name="T9" fmla="*/ 41 h 41"/>
                <a:gd name="T10" fmla="*/ 0 w 199"/>
                <a:gd name="T11" fmla="*/ 31 h 41"/>
                <a:gd name="T12" fmla="*/ 0 w 199"/>
                <a:gd name="T13" fmla="*/ 31 h 41"/>
                <a:gd name="T14" fmla="*/ 195 w 199"/>
                <a:gd name="T15" fmla="*/ 0 h 41"/>
                <a:gd name="T16" fmla="*/ 197 w 199"/>
                <a:gd name="T17" fmla="*/ 2 h 41"/>
                <a:gd name="T18" fmla="*/ 199 w 199"/>
                <a:gd name="T19" fmla="*/ 6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9"/>
                <a:gd name="T31" fmla="*/ 0 h 41"/>
                <a:gd name="T32" fmla="*/ 199 w 199"/>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9" h="41">
                  <a:moveTo>
                    <a:pt x="199" y="6"/>
                  </a:moveTo>
                  <a:lnTo>
                    <a:pt x="199" y="12"/>
                  </a:lnTo>
                  <a:lnTo>
                    <a:pt x="58" y="33"/>
                  </a:lnTo>
                  <a:lnTo>
                    <a:pt x="2" y="41"/>
                  </a:lnTo>
                  <a:lnTo>
                    <a:pt x="0" y="41"/>
                  </a:lnTo>
                  <a:lnTo>
                    <a:pt x="0" y="31"/>
                  </a:lnTo>
                  <a:lnTo>
                    <a:pt x="195" y="0"/>
                  </a:lnTo>
                  <a:lnTo>
                    <a:pt x="197" y="2"/>
                  </a:lnTo>
                  <a:lnTo>
                    <a:pt x="199" y="6"/>
                  </a:lnTo>
                  <a:close/>
                </a:path>
              </a:pathLst>
            </a:custGeom>
            <a:solidFill>
              <a:srgbClr val="838383"/>
            </a:solidFill>
            <a:ln w="0">
              <a:solidFill>
                <a:srgbClr val="000000"/>
              </a:solidFill>
              <a:round/>
              <a:headEnd/>
              <a:tailEnd/>
            </a:ln>
          </p:spPr>
          <p:txBody>
            <a:bodyPr/>
            <a:lstStyle/>
            <a:p>
              <a:endParaRPr lang="el-GR">
                <a:solidFill>
                  <a:schemeClr val="bg1">
                    <a:lumMod val="95000"/>
                    <a:lumOff val="5000"/>
                  </a:schemeClr>
                </a:solidFill>
              </a:endParaRPr>
            </a:p>
          </p:txBody>
        </p:sp>
        <p:sp>
          <p:nvSpPr>
            <p:cNvPr id="36602" name="Freeform 23">
              <a:extLst>
                <a:ext uri="{FF2B5EF4-FFF2-40B4-BE49-F238E27FC236}">
                  <a16:creationId xmlns:a16="http://schemas.microsoft.com/office/drawing/2014/main" id="{D9180805-66B0-3609-5FC4-259B59DE23D1}"/>
                </a:ext>
              </a:extLst>
            </p:cNvPr>
            <p:cNvSpPr>
              <a:spLocks/>
            </p:cNvSpPr>
            <p:nvPr/>
          </p:nvSpPr>
          <p:spPr bwMode="auto">
            <a:xfrm>
              <a:off x="2763" y="1509"/>
              <a:ext cx="38" cy="15"/>
            </a:xfrm>
            <a:custGeom>
              <a:avLst/>
              <a:gdLst>
                <a:gd name="T0" fmla="*/ 33 w 38"/>
                <a:gd name="T1" fmla="*/ 6 h 15"/>
                <a:gd name="T2" fmla="*/ 38 w 38"/>
                <a:gd name="T3" fmla="*/ 10 h 15"/>
                <a:gd name="T4" fmla="*/ 38 w 38"/>
                <a:gd name="T5" fmla="*/ 13 h 15"/>
                <a:gd name="T6" fmla="*/ 38 w 38"/>
                <a:gd name="T7" fmla="*/ 13 h 15"/>
                <a:gd name="T8" fmla="*/ 17 w 38"/>
                <a:gd name="T9" fmla="*/ 15 h 15"/>
                <a:gd name="T10" fmla="*/ 0 w 38"/>
                <a:gd name="T11" fmla="*/ 10 h 15"/>
                <a:gd name="T12" fmla="*/ 0 w 38"/>
                <a:gd name="T13" fmla="*/ 8 h 15"/>
                <a:gd name="T14" fmla="*/ 4 w 38"/>
                <a:gd name="T15" fmla="*/ 4 h 15"/>
                <a:gd name="T16" fmla="*/ 11 w 38"/>
                <a:gd name="T17" fmla="*/ 2 h 15"/>
                <a:gd name="T18" fmla="*/ 15 w 38"/>
                <a:gd name="T19" fmla="*/ 0 h 15"/>
                <a:gd name="T20" fmla="*/ 25 w 38"/>
                <a:gd name="T21" fmla="*/ 2 h 15"/>
                <a:gd name="T22" fmla="*/ 33 w 38"/>
                <a:gd name="T23" fmla="*/ 6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
                <a:gd name="T37" fmla="*/ 0 h 15"/>
                <a:gd name="T38" fmla="*/ 38 w 38"/>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 h="15">
                  <a:moveTo>
                    <a:pt x="33" y="6"/>
                  </a:moveTo>
                  <a:lnTo>
                    <a:pt x="38" y="10"/>
                  </a:lnTo>
                  <a:lnTo>
                    <a:pt x="38" y="13"/>
                  </a:lnTo>
                  <a:lnTo>
                    <a:pt x="17" y="15"/>
                  </a:lnTo>
                  <a:lnTo>
                    <a:pt x="0" y="10"/>
                  </a:lnTo>
                  <a:lnTo>
                    <a:pt x="0" y="8"/>
                  </a:lnTo>
                  <a:lnTo>
                    <a:pt x="4" y="4"/>
                  </a:lnTo>
                  <a:lnTo>
                    <a:pt x="11" y="2"/>
                  </a:lnTo>
                  <a:lnTo>
                    <a:pt x="15" y="0"/>
                  </a:lnTo>
                  <a:lnTo>
                    <a:pt x="25" y="2"/>
                  </a:lnTo>
                  <a:lnTo>
                    <a:pt x="33" y="6"/>
                  </a:lnTo>
                  <a:close/>
                </a:path>
              </a:pathLst>
            </a:custGeom>
            <a:solidFill>
              <a:srgbClr val="0000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6603" name="Freeform 24">
              <a:extLst>
                <a:ext uri="{FF2B5EF4-FFF2-40B4-BE49-F238E27FC236}">
                  <a16:creationId xmlns:a16="http://schemas.microsoft.com/office/drawing/2014/main" id="{2AD46811-677E-2C2E-3CEF-55EA16B5EA7C}"/>
                </a:ext>
              </a:extLst>
            </p:cNvPr>
            <p:cNvSpPr>
              <a:spLocks/>
            </p:cNvSpPr>
            <p:nvPr/>
          </p:nvSpPr>
          <p:spPr bwMode="auto">
            <a:xfrm>
              <a:off x="2767" y="1511"/>
              <a:ext cx="23" cy="13"/>
            </a:xfrm>
            <a:custGeom>
              <a:avLst/>
              <a:gdLst>
                <a:gd name="T0" fmla="*/ 23 w 23"/>
                <a:gd name="T1" fmla="*/ 4 h 13"/>
                <a:gd name="T2" fmla="*/ 17 w 23"/>
                <a:gd name="T3" fmla="*/ 6 h 13"/>
                <a:gd name="T4" fmla="*/ 15 w 23"/>
                <a:gd name="T5" fmla="*/ 8 h 13"/>
                <a:gd name="T6" fmla="*/ 13 w 23"/>
                <a:gd name="T7" fmla="*/ 13 h 13"/>
                <a:gd name="T8" fmla="*/ 0 w 23"/>
                <a:gd name="T9" fmla="*/ 6 h 13"/>
                <a:gd name="T10" fmla="*/ 0 w 23"/>
                <a:gd name="T11" fmla="*/ 4 h 13"/>
                <a:gd name="T12" fmla="*/ 7 w 23"/>
                <a:gd name="T13" fmla="*/ 0 h 13"/>
                <a:gd name="T14" fmla="*/ 13 w 23"/>
                <a:gd name="T15" fmla="*/ 0 h 13"/>
                <a:gd name="T16" fmla="*/ 23 w 23"/>
                <a:gd name="T17" fmla="*/ 4 h 13"/>
                <a:gd name="T18" fmla="*/ 23 w 23"/>
                <a:gd name="T19" fmla="*/ 4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13"/>
                <a:gd name="T32" fmla="*/ 23 w 23"/>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13">
                  <a:moveTo>
                    <a:pt x="23" y="4"/>
                  </a:moveTo>
                  <a:lnTo>
                    <a:pt x="17" y="6"/>
                  </a:lnTo>
                  <a:lnTo>
                    <a:pt x="15" y="8"/>
                  </a:lnTo>
                  <a:lnTo>
                    <a:pt x="13" y="13"/>
                  </a:lnTo>
                  <a:lnTo>
                    <a:pt x="0" y="6"/>
                  </a:lnTo>
                  <a:lnTo>
                    <a:pt x="0" y="4"/>
                  </a:lnTo>
                  <a:lnTo>
                    <a:pt x="7" y="0"/>
                  </a:lnTo>
                  <a:lnTo>
                    <a:pt x="13" y="0"/>
                  </a:lnTo>
                  <a:lnTo>
                    <a:pt x="23" y="4"/>
                  </a:lnTo>
                  <a:close/>
                </a:path>
              </a:pathLst>
            </a:custGeom>
            <a:solidFill>
              <a:srgbClr val="ABABAB"/>
            </a:solidFill>
            <a:ln w="0">
              <a:solidFill>
                <a:srgbClr val="000000"/>
              </a:solidFill>
              <a:round/>
              <a:headEnd/>
              <a:tailEnd/>
            </a:ln>
          </p:spPr>
          <p:txBody>
            <a:bodyPr/>
            <a:lstStyle/>
            <a:p>
              <a:endParaRPr lang="el-GR">
                <a:solidFill>
                  <a:schemeClr val="bg1">
                    <a:lumMod val="95000"/>
                    <a:lumOff val="5000"/>
                  </a:schemeClr>
                </a:solidFill>
              </a:endParaRPr>
            </a:p>
          </p:txBody>
        </p:sp>
        <p:sp>
          <p:nvSpPr>
            <p:cNvPr id="36604" name="Freeform 25">
              <a:extLst>
                <a:ext uri="{FF2B5EF4-FFF2-40B4-BE49-F238E27FC236}">
                  <a16:creationId xmlns:a16="http://schemas.microsoft.com/office/drawing/2014/main" id="{ACC55199-C70D-EA32-B58B-D77FE32720EB}"/>
                </a:ext>
              </a:extLst>
            </p:cNvPr>
            <p:cNvSpPr>
              <a:spLocks/>
            </p:cNvSpPr>
            <p:nvPr/>
          </p:nvSpPr>
          <p:spPr bwMode="auto">
            <a:xfrm>
              <a:off x="2417" y="1511"/>
              <a:ext cx="386" cy="203"/>
            </a:xfrm>
            <a:custGeom>
              <a:avLst/>
              <a:gdLst>
                <a:gd name="T0" fmla="*/ 386 w 386"/>
                <a:gd name="T1" fmla="*/ 182 h 203"/>
                <a:gd name="T2" fmla="*/ 386 w 386"/>
                <a:gd name="T3" fmla="*/ 203 h 203"/>
                <a:gd name="T4" fmla="*/ 373 w 386"/>
                <a:gd name="T5" fmla="*/ 197 h 203"/>
                <a:gd name="T6" fmla="*/ 214 w 386"/>
                <a:gd name="T7" fmla="*/ 120 h 203"/>
                <a:gd name="T8" fmla="*/ 0 w 386"/>
                <a:gd name="T9" fmla="*/ 15 h 203"/>
                <a:gd name="T10" fmla="*/ 0 w 386"/>
                <a:gd name="T11" fmla="*/ 2 h 203"/>
                <a:gd name="T12" fmla="*/ 0 w 386"/>
                <a:gd name="T13" fmla="*/ 0 h 203"/>
                <a:gd name="T14" fmla="*/ 282 w 386"/>
                <a:gd name="T15" fmla="*/ 133 h 203"/>
                <a:gd name="T16" fmla="*/ 386 w 386"/>
                <a:gd name="T17" fmla="*/ 182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6"/>
                <a:gd name="T28" fmla="*/ 0 h 203"/>
                <a:gd name="T29" fmla="*/ 386 w 386"/>
                <a:gd name="T30" fmla="*/ 203 h 2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6" h="203">
                  <a:moveTo>
                    <a:pt x="386" y="182"/>
                  </a:moveTo>
                  <a:lnTo>
                    <a:pt x="386" y="203"/>
                  </a:lnTo>
                  <a:lnTo>
                    <a:pt x="373" y="197"/>
                  </a:lnTo>
                  <a:lnTo>
                    <a:pt x="214" y="120"/>
                  </a:lnTo>
                  <a:lnTo>
                    <a:pt x="0" y="15"/>
                  </a:lnTo>
                  <a:lnTo>
                    <a:pt x="0" y="2"/>
                  </a:lnTo>
                  <a:lnTo>
                    <a:pt x="0" y="0"/>
                  </a:lnTo>
                  <a:lnTo>
                    <a:pt x="282" y="133"/>
                  </a:lnTo>
                  <a:lnTo>
                    <a:pt x="386" y="182"/>
                  </a:lnTo>
                  <a:close/>
                </a:path>
              </a:pathLst>
            </a:custGeom>
            <a:solidFill>
              <a:srgbClr val="0000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6605" name="Freeform 26">
              <a:extLst>
                <a:ext uri="{FF2B5EF4-FFF2-40B4-BE49-F238E27FC236}">
                  <a16:creationId xmlns:a16="http://schemas.microsoft.com/office/drawing/2014/main" id="{4100C9C1-2874-FF33-1576-B8E4BC97D4C1}"/>
                </a:ext>
              </a:extLst>
            </p:cNvPr>
            <p:cNvSpPr>
              <a:spLocks/>
            </p:cNvSpPr>
            <p:nvPr/>
          </p:nvSpPr>
          <p:spPr bwMode="auto">
            <a:xfrm>
              <a:off x="2419" y="1515"/>
              <a:ext cx="384" cy="197"/>
            </a:xfrm>
            <a:custGeom>
              <a:avLst/>
              <a:gdLst>
                <a:gd name="T0" fmla="*/ 384 w 384"/>
                <a:gd name="T1" fmla="*/ 178 h 197"/>
                <a:gd name="T2" fmla="*/ 382 w 384"/>
                <a:gd name="T3" fmla="*/ 197 h 197"/>
                <a:gd name="T4" fmla="*/ 259 w 384"/>
                <a:gd name="T5" fmla="*/ 137 h 197"/>
                <a:gd name="T6" fmla="*/ 166 w 384"/>
                <a:gd name="T7" fmla="*/ 91 h 197"/>
                <a:gd name="T8" fmla="*/ 0 w 384"/>
                <a:gd name="T9" fmla="*/ 9 h 197"/>
                <a:gd name="T10" fmla="*/ 0 w 384"/>
                <a:gd name="T11" fmla="*/ 0 h 197"/>
                <a:gd name="T12" fmla="*/ 268 w 384"/>
                <a:gd name="T13" fmla="*/ 125 h 197"/>
                <a:gd name="T14" fmla="*/ 384 w 384"/>
                <a:gd name="T15" fmla="*/ 178 h 197"/>
                <a:gd name="T16" fmla="*/ 0 60000 65536"/>
                <a:gd name="T17" fmla="*/ 0 60000 65536"/>
                <a:gd name="T18" fmla="*/ 0 60000 65536"/>
                <a:gd name="T19" fmla="*/ 0 60000 65536"/>
                <a:gd name="T20" fmla="*/ 0 60000 65536"/>
                <a:gd name="T21" fmla="*/ 0 60000 65536"/>
                <a:gd name="T22" fmla="*/ 0 60000 65536"/>
                <a:gd name="T23" fmla="*/ 0 60000 65536"/>
                <a:gd name="T24" fmla="*/ 0 w 384"/>
                <a:gd name="T25" fmla="*/ 0 h 197"/>
                <a:gd name="T26" fmla="*/ 384 w 384"/>
                <a:gd name="T27" fmla="*/ 197 h 1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4" h="197">
                  <a:moveTo>
                    <a:pt x="384" y="178"/>
                  </a:moveTo>
                  <a:lnTo>
                    <a:pt x="382" y="197"/>
                  </a:lnTo>
                  <a:lnTo>
                    <a:pt x="259" y="137"/>
                  </a:lnTo>
                  <a:lnTo>
                    <a:pt x="166" y="91"/>
                  </a:lnTo>
                  <a:lnTo>
                    <a:pt x="0" y="9"/>
                  </a:lnTo>
                  <a:lnTo>
                    <a:pt x="0" y="0"/>
                  </a:lnTo>
                  <a:lnTo>
                    <a:pt x="268" y="125"/>
                  </a:lnTo>
                  <a:lnTo>
                    <a:pt x="384" y="178"/>
                  </a:lnTo>
                  <a:close/>
                </a:path>
              </a:pathLst>
            </a:custGeom>
            <a:solidFill>
              <a:srgbClr val="ABABAB"/>
            </a:solidFill>
            <a:ln w="0">
              <a:solidFill>
                <a:srgbClr val="000000"/>
              </a:solidFill>
              <a:round/>
              <a:headEnd/>
              <a:tailEnd/>
            </a:ln>
          </p:spPr>
          <p:txBody>
            <a:bodyPr/>
            <a:lstStyle/>
            <a:p>
              <a:endParaRPr lang="el-GR">
                <a:solidFill>
                  <a:schemeClr val="bg1">
                    <a:lumMod val="95000"/>
                    <a:lumOff val="5000"/>
                  </a:schemeClr>
                </a:solidFill>
              </a:endParaRPr>
            </a:p>
          </p:txBody>
        </p:sp>
        <p:sp>
          <p:nvSpPr>
            <p:cNvPr id="36606" name="Freeform 27">
              <a:extLst>
                <a:ext uri="{FF2B5EF4-FFF2-40B4-BE49-F238E27FC236}">
                  <a16:creationId xmlns:a16="http://schemas.microsoft.com/office/drawing/2014/main" id="{23960302-A0F8-4ADA-FABD-A20EE3C6AA7F}"/>
                </a:ext>
              </a:extLst>
            </p:cNvPr>
            <p:cNvSpPr>
              <a:spLocks/>
            </p:cNvSpPr>
            <p:nvPr/>
          </p:nvSpPr>
          <p:spPr bwMode="auto">
            <a:xfrm>
              <a:off x="2419" y="1517"/>
              <a:ext cx="382" cy="191"/>
            </a:xfrm>
            <a:custGeom>
              <a:avLst/>
              <a:gdLst>
                <a:gd name="T0" fmla="*/ 382 w 382"/>
                <a:gd name="T1" fmla="*/ 179 h 191"/>
                <a:gd name="T2" fmla="*/ 380 w 382"/>
                <a:gd name="T3" fmla="*/ 189 h 191"/>
                <a:gd name="T4" fmla="*/ 380 w 382"/>
                <a:gd name="T5" fmla="*/ 191 h 191"/>
                <a:gd name="T6" fmla="*/ 230 w 382"/>
                <a:gd name="T7" fmla="*/ 118 h 191"/>
                <a:gd name="T8" fmla="*/ 0 w 382"/>
                <a:gd name="T9" fmla="*/ 7 h 191"/>
                <a:gd name="T10" fmla="*/ 0 w 382"/>
                <a:gd name="T11" fmla="*/ 0 h 191"/>
                <a:gd name="T12" fmla="*/ 108 w 382"/>
                <a:gd name="T13" fmla="*/ 50 h 191"/>
                <a:gd name="T14" fmla="*/ 382 w 382"/>
                <a:gd name="T15" fmla="*/ 179 h 191"/>
                <a:gd name="T16" fmla="*/ 0 60000 65536"/>
                <a:gd name="T17" fmla="*/ 0 60000 65536"/>
                <a:gd name="T18" fmla="*/ 0 60000 65536"/>
                <a:gd name="T19" fmla="*/ 0 60000 65536"/>
                <a:gd name="T20" fmla="*/ 0 60000 65536"/>
                <a:gd name="T21" fmla="*/ 0 60000 65536"/>
                <a:gd name="T22" fmla="*/ 0 60000 65536"/>
                <a:gd name="T23" fmla="*/ 0 60000 65536"/>
                <a:gd name="T24" fmla="*/ 0 w 382"/>
                <a:gd name="T25" fmla="*/ 0 h 191"/>
                <a:gd name="T26" fmla="*/ 382 w 382"/>
                <a:gd name="T27" fmla="*/ 191 h 1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2" h="191">
                  <a:moveTo>
                    <a:pt x="382" y="179"/>
                  </a:moveTo>
                  <a:lnTo>
                    <a:pt x="380" y="189"/>
                  </a:lnTo>
                  <a:lnTo>
                    <a:pt x="380" y="191"/>
                  </a:lnTo>
                  <a:lnTo>
                    <a:pt x="230" y="118"/>
                  </a:lnTo>
                  <a:lnTo>
                    <a:pt x="0" y="7"/>
                  </a:lnTo>
                  <a:lnTo>
                    <a:pt x="0" y="0"/>
                  </a:lnTo>
                  <a:lnTo>
                    <a:pt x="108" y="50"/>
                  </a:lnTo>
                  <a:lnTo>
                    <a:pt x="382" y="179"/>
                  </a:lnTo>
                  <a:close/>
                </a:path>
              </a:pathLst>
            </a:custGeom>
            <a:solidFill>
              <a:srgbClr val="0000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6607" name="Freeform 28">
              <a:extLst>
                <a:ext uri="{FF2B5EF4-FFF2-40B4-BE49-F238E27FC236}">
                  <a16:creationId xmlns:a16="http://schemas.microsoft.com/office/drawing/2014/main" id="{0DDC3132-31C9-B36E-06D5-F609CE3B01ED}"/>
                </a:ext>
              </a:extLst>
            </p:cNvPr>
            <p:cNvSpPr>
              <a:spLocks/>
            </p:cNvSpPr>
            <p:nvPr/>
          </p:nvSpPr>
          <p:spPr bwMode="auto">
            <a:xfrm>
              <a:off x="2782" y="1517"/>
              <a:ext cx="17" cy="5"/>
            </a:xfrm>
            <a:custGeom>
              <a:avLst/>
              <a:gdLst>
                <a:gd name="T0" fmla="*/ 17 w 17"/>
                <a:gd name="T1" fmla="*/ 2 h 5"/>
                <a:gd name="T2" fmla="*/ 17 w 17"/>
                <a:gd name="T3" fmla="*/ 5 h 5"/>
                <a:gd name="T4" fmla="*/ 0 w 17"/>
                <a:gd name="T5" fmla="*/ 5 h 5"/>
                <a:gd name="T6" fmla="*/ 0 w 17"/>
                <a:gd name="T7" fmla="*/ 2 h 5"/>
                <a:gd name="T8" fmla="*/ 8 w 17"/>
                <a:gd name="T9" fmla="*/ 0 h 5"/>
                <a:gd name="T10" fmla="*/ 10 w 17"/>
                <a:gd name="T11" fmla="*/ 0 h 5"/>
                <a:gd name="T12" fmla="*/ 14 w 17"/>
                <a:gd name="T13" fmla="*/ 0 h 5"/>
                <a:gd name="T14" fmla="*/ 17 w 17"/>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5"/>
                <a:gd name="T26" fmla="*/ 17 w 1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5">
                  <a:moveTo>
                    <a:pt x="17" y="2"/>
                  </a:moveTo>
                  <a:lnTo>
                    <a:pt x="17" y="5"/>
                  </a:lnTo>
                  <a:lnTo>
                    <a:pt x="0" y="5"/>
                  </a:lnTo>
                  <a:lnTo>
                    <a:pt x="0" y="2"/>
                  </a:lnTo>
                  <a:lnTo>
                    <a:pt x="8" y="0"/>
                  </a:lnTo>
                  <a:lnTo>
                    <a:pt x="10" y="0"/>
                  </a:lnTo>
                  <a:lnTo>
                    <a:pt x="14" y="0"/>
                  </a:lnTo>
                  <a:lnTo>
                    <a:pt x="17" y="2"/>
                  </a:lnTo>
                  <a:close/>
                </a:path>
              </a:pathLst>
            </a:custGeom>
            <a:solidFill>
              <a:srgbClr val="838383"/>
            </a:solidFill>
            <a:ln w="0">
              <a:solidFill>
                <a:srgbClr val="000000"/>
              </a:solidFill>
              <a:round/>
              <a:headEnd/>
              <a:tailEnd/>
            </a:ln>
          </p:spPr>
          <p:txBody>
            <a:bodyPr/>
            <a:lstStyle/>
            <a:p>
              <a:endParaRPr lang="el-GR">
                <a:solidFill>
                  <a:schemeClr val="bg1">
                    <a:lumMod val="95000"/>
                    <a:lumOff val="5000"/>
                  </a:schemeClr>
                </a:solidFill>
              </a:endParaRPr>
            </a:p>
          </p:txBody>
        </p:sp>
        <p:sp>
          <p:nvSpPr>
            <p:cNvPr id="36608" name="Freeform 29">
              <a:extLst>
                <a:ext uri="{FF2B5EF4-FFF2-40B4-BE49-F238E27FC236}">
                  <a16:creationId xmlns:a16="http://schemas.microsoft.com/office/drawing/2014/main" id="{6BBD8449-9858-C755-5475-8F7FA91BDA56}"/>
                </a:ext>
              </a:extLst>
            </p:cNvPr>
            <p:cNvSpPr>
              <a:spLocks/>
            </p:cNvSpPr>
            <p:nvPr/>
          </p:nvSpPr>
          <p:spPr bwMode="auto">
            <a:xfrm>
              <a:off x="2422" y="1519"/>
              <a:ext cx="6" cy="5"/>
            </a:xfrm>
            <a:custGeom>
              <a:avLst/>
              <a:gdLst>
                <a:gd name="T0" fmla="*/ 4 w 6"/>
                <a:gd name="T1" fmla="*/ 5 h 5"/>
                <a:gd name="T2" fmla="*/ 0 w 6"/>
                <a:gd name="T3" fmla="*/ 5 h 5"/>
                <a:gd name="T4" fmla="*/ 0 w 6"/>
                <a:gd name="T5" fmla="*/ 0 h 5"/>
                <a:gd name="T6" fmla="*/ 6 w 6"/>
                <a:gd name="T7" fmla="*/ 3 h 5"/>
                <a:gd name="T8" fmla="*/ 4 w 6"/>
                <a:gd name="T9" fmla="*/ 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4" y="5"/>
                  </a:moveTo>
                  <a:lnTo>
                    <a:pt x="0" y="5"/>
                  </a:lnTo>
                  <a:lnTo>
                    <a:pt x="0" y="0"/>
                  </a:lnTo>
                  <a:lnTo>
                    <a:pt x="6" y="3"/>
                  </a:lnTo>
                  <a:lnTo>
                    <a:pt x="4" y="5"/>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609" name="Freeform 30">
              <a:extLst>
                <a:ext uri="{FF2B5EF4-FFF2-40B4-BE49-F238E27FC236}">
                  <a16:creationId xmlns:a16="http://schemas.microsoft.com/office/drawing/2014/main" id="{F7A196CE-E4F0-A002-7067-77DE956626AE}"/>
                </a:ext>
              </a:extLst>
            </p:cNvPr>
            <p:cNvSpPr>
              <a:spLocks/>
            </p:cNvSpPr>
            <p:nvPr/>
          </p:nvSpPr>
          <p:spPr bwMode="auto">
            <a:xfrm>
              <a:off x="3016" y="1524"/>
              <a:ext cx="199" cy="33"/>
            </a:xfrm>
            <a:custGeom>
              <a:avLst/>
              <a:gdLst>
                <a:gd name="T0" fmla="*/ 199 w 199"/>
                <a:gd name="T1" fmla="*/ 0 h 33"/>
                <a:gd name="T2" fmla="*/ 120 w 199"/>
                <a:gd name="T3" fmla="*/ 12 h 33"/>
                <a:gd name="T4" fmla="*/ 2 w 199"/>
                <a:gd name="T5" fmla="*/ 33 h 33"/>
                <a:gd name="T6" fmla="*/ 0 w 199"/>
                <a:gd name="T7" fmla="*/ 33 h 33"/>
                <a:gd name="T8" fmla="*/ 0 w 199"/>
                <a:gd name="T9" fmla="*/ 29 h 33"/>
                <a:gd name="T10" fmla="*/ 12 w 199"/>
                <a:gd name="T11" fmla="*/ 27 h 33"/>
                <a:gd name="T12" fmla="*/ 197 w 199"/>
                <a:gd name="T13" fmla="*/ 0 h 33"/>
                <a:gd name="T14" fmla="*/ 199 w 199"/>
                <a:gd name="T15" fmla="*/ 0 h 33"/>
                <a:gd name="T16" fmla="*/ 199 w 199"/>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9"/>
                <a:gd name="T28" fmla="*/ 0 h 33"/>
                <a:gd name="T29" fmla="*/ 199 w 199"/>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9" h="33">
                  <a:moveTo>
                    <a:pt x="199" y="0"/>
                  </a:moveTo>
                  <a:lnTo>
                    <a:pt x="120" y="12"/>
                  </a:lnTo>
                  <a:lnTo>
                    <a:pt x="2" y="33"/>
                  </a:lnTo>
                  <a:lnTo>
                    <a:pt x="0" y="33"/>
                  </a:lnTo>
                  <a:lnTo>
                    <a:pt x="0" y="29"/>
                  </a:lnTo>
                  <a:lnTo>
                    <a:pt x="12" y="27"/>
                  </a:lnTo>
                  <a:lnTo>
                    <a:pt x="197" y="0"/>
                  </a:lnTo>
                  <a:lnTo>
                    <a:pt x="199" y="0"/>
                  </a:lnTo>
                  <a:close/>
                </a:path>
              </a:pathLst>
            </a:custGeom>
            <a:solidFill>
              <a:srgbClr val="59595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610" name="Freeform 31">
              <a:extLst>
                <a:ext uri="{FF2B5EF4-FFF2-40B4-BE49-F238E27FC236}">
                  <a16:creationId xmlns:a16="http://schemas.microsoft.com/office/drawing/2014/main" id="{BF08D3DC-BEC5-A9DD-36A3-4069A032E20A}"/>
                </a:ext>
              </a:extLst>
            </p:cNvPr>
            <p:cNvSpPr>
              <a:spLocks/>
            </p:cNvSpPr>
            <p:nvPr/>
          </p:nvSpPr>
          <p:spPr bwMode="auto">
            <a:xfrm>
              <a:off x="2428" y="1524"/>
              <a:ext cx="6" cy="4"/>
            </a:xfrm>
            <a:custGeom>
              <a:avLst/>
              <a:gdLst>
                <a:gd name="T0" fmla="*/ 6 w 6"/>
                <a:gd name="T1" fmla="*/ 2 h 4"/>
                <a:gd name="T2" fmla="*/ 6 w 6"/>
                <a:gd name="T3" fmla="*/ 4 h 4"/>
                <a:gd name="T4" fmla="*/ 0 w 6"/>
                <a:gd name="T5" fmla="*/ 2 h 4"/>
                <a:gd name="T6" fmla="*/ 0 w 6"/>
                <a:gd name="T7" fmla="*/ 0 h 4"/>
                <a:gd name="T8" fmla="*/ 4 w 6"/>
                <a:gd name="T9" fmla="*/ 0 h 4"/>
                <a:gd name="T10" fmla="*/ 6 w 6"/>
                <a:gd name="T11" fmla="*/ 2 h 4"/>
                <a:gd name="T12" fmla="*/ 0 60000 65536"/>
                <a:gd name="T13" fmla="*/ 0 60000 65536"/>
                <a:gd name="T14" fmla="*/ 0 60000 65536"/>
                <a:gd name="T15" fmla="*/ 0 60000 65536"/>
                <a:gd name="T16" fmla="*/ 0 60000 65536"/>
                <a:gd name="T17" fmla="*/ 0 60000 65536"/>
                <a:gd name="T18" fmla="*/ 0 w 6"/>
                <a:gd name="T19" fmla="*/ 0 h 4"/>
                <a:gd name="T20" fmla="*/ 6 w 6"/>
                <a:gd name="T21" fmla="*/ 4 h 4"/>
              </a:gdLst>
              <a:ahLst/>
              <a:cxnLst>
                <a:cxn ang="T12">
                  <a:pos x="T0" y="T1"/>
                </a:cxn>
                <a:cxn ang="T13">
                  <a:pos x="T2" y="T3"/>
                </a:cxn>
                <a:cxn ang="T14">
                  <a:pos x="T4" y="T5"/>
                </a:cxn>
                <a:cxn ang="T15">
                  <a:pos x="T6" y="T7"/>
                </a:cxn>
                <a:cxn ang="T16">
                  <a:pos x="T8" y="T9"/>
                </a:cxn>
                <a:cxn ang="T17">
                  <a:pos x="T10" y="T11"/>
                </a:cxn>
              </a:cxnLst>
              <a:rect l="T18" t="T19" r="T20" b="T21"/>
              <a:pathLst>
                <a:path w="6" h="4">
                  <a:moveTo>
                    <a:pt x="6" y="2"/>
                  </a:moveTo>
                  <a:lnTo>
                    <a:pt x="6" y="4"/>
                  </a:lnTo>
                  <a:lnTo>
                    <a:pt x="0" y="2"/>
                  </a:lnTo>
                  <a:lnTo>
                    <a:pt x="0" y="0"/>
                  </a:lnTo>
                  <a:lnTo>
                    <a:pt x="4" y="0"/>
                  </a:lnTo>
                  <a:lnTo>
                    <a:pt x="6" y="2"/>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611" name="Freeform 32">
              <a:extLst>
                <a:ext uri="{FF2B5EF4-FFF2-40B4-BE49-F238E27FC236}">
                  <a16:creationId xmlns:a16="http://schemas.microsoft.com/office/drawing/2014/main" id="{CAD99305-0855-6099-5E20-A14AF6E4C10B}"/>
                </a:ext>
              </a:extLst>
            </p:cNvPr>
            <p:cNvSpPr>
              <a:spLocks/>
            </p:cNvSpPr>
            <p:nvPr/>
          </p:nvSpPr>
          <p:spPr bwMode="auto">
            <a:xfrm>
              <a:off x="2436" y="1526"/>
              <a:ext cx="4" cy="4"/>
            </a:xfrm>
            <a:custGeom>
              <a:avLst/>
              <a:gdLst>
                <a:gd name="T0" fmla="*/ 4 w 4"/>
                <a:gd name="T1" fmla="*/ 4 h 4"/>
                <a:gd name="T2" fmla="*/ 4 w 4"/>
                <a:gd name="T3" fmla="*/ 4 h 4"/>
                <a:gd name="T4" fmla="*/ 0 w 4"/>
                <a:gd name="T5" fmla="*/ 4 h 4"/>
                <a:gd name="T6" fmla="*/ 0 w 4"/>
                <a:gd name="T7" fmla="*/ 0 h 4"/>
                <a:gd name="T8" fmla="*/ 2 w 4"/>
                <a:gd name="T9" fmla="*/ 2 h 4"/>
                <a:gd name="T10" fmla="*/ 4 w 4"/>
                <a:gd name="T11" fmla="*/ 4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4" y="4"/>
                  </a:moveTo>
                  <a:lnTo>
                    <a:pt x="4" y="4"/>
                  </a:lnTo>
                  <a:lnTo>
                    <a:pt x="0" y="4"/>
                  </a:lnTo>
                  <a:lnTo>
                    <a:pt x="0" y="0"/>
                  </a:lnTo>
                  <a:lnTo>
                    <a:pt x="2" y="2"/>
                  </a:lnTo>
                  <a:lnTo>
                    <a:pt x="4" y="4"/>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612" name="Freeform 33">
              <a:extLst>
                <a:ext uri="{FF2B5EF4-FFF2-40B4-BE49-F238E27FC236}">
                  <a16:creationId xmlns:a16="http://schemas.microsoft.com/office/drawing/2014/main" id="{41F0DE3F-DDA7-E71A-0C99-4D259ACDE17C}"/>
                </a:ext>
              </a:extLst>
            </p:cNvPr>
            <p:cNvSpPr>
              <a:spLocks/>
            </p:cNvSpPr>
            <p:nvPr/>
          </p:nvSpPr>
          <p:spPr bwMode="auto">
            <a:xfrm>
              <a:off x="2442" y="1530"/>
              <a:ext cx="4" cy="4"/>
            </a:xfrm>
            <a:custGeom>
              <a:avLst/>
              <a:gdLst>
                <a:gd name="T0" fmla="*/ 4 w 4"/>
                <a:gd name="T1" fmla="*/ 4 h 4"/>
                <a:gd name="T2" fmla="*/ 0 w 4"/>
                <a:gd name="T3" fmla="*/ 2 h 4"/>
                <a:gd name="T4" fmla="*/ 0 w 4"/>
                <a:gd name="T5" fmla="*/ 2 h 4"/>
                <a:gd name="T6" fmla="*/ 0 w 4"/>
                <a:gd name="T7" fmla="*/ 0 h 4"/>
                <a:gd name="T8" fmla="*/ 4 w 4"/>
                <a:gd name="T9" fmla="*/ 2 h 4"/>
                <a:gd name="T10" fmla="*/ 4 w 4"/>
                <a:gd name="T11" fmla="*/ 4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4" y="4"/>
                  </a:moveTo>
                  <a:lnTo>
                    <a:pt x="0" y="2"/>
                  </a:lnTo>
                  <a:lnTo>
                    <a:pt x="0" y="0"/>
                  </a:lnTo>
                  <a:lnTo>
                    <a:pt x="4" y="2"/>
                  </a:lnTo>
                  <a:lnTo>
                    <a:pt x="4" y="4"/>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613" name="Freeform 34">
              <a:extLst>
                <a:ext uri="{FF2B5EF4-FFF2-40B4-BE49-F238E27FC236}">
                  <a16:creationId xmlns:a16="http://schemas.microsoft.com/office/drawing/2014/main" id="{3F171DA3-3EF2-5A80-A933-77D08199BC3C}"/>
                </a:ext>
              </a:extLst>
            </p:cNvPr>
            <p:cNvSpPr>
              <a:spLocks/>
            </p:cNvSpPr>
            <p:nvPr/>
          </p:nvSpPr>
          <p:spPr bwMode="auto">
            <a:xfrm>
              <a:off x="2448" y="1532"/>
              <a:ext cx="7" cy="6"/>
            </a:xfrm>
            <a:custGeom>
              <a:avLst/>
              <a:gdLst>
                <a:gd name="T0" fmla="*/ 7 w 7"/>
                <a:gd name="T1" fmla="*/ 4 h 6"/>
                <a:gd name="T2" fmla="*/ 7 w 7"/>
                <a:gd name="T3" fmla="*/ 6 h 6"/>
                <a:gd name="T4" fmla="*/ 3 w 7"/>
                <a:gd name="T5" fmla="*/ 4 h 6"/>
                <a:gd name="T6" fmla="*/ 0 w 7"/>
                <a:gd name="T7" fmla="*/ 4 h 6"/>
                <a:gd name="T8" fmla="*/ 0 w 7"/>
                <a:gd name="T9" fmla="*/ 0 h 6"/>
                <a:gd name="T10" fmla="*/ 5 w 7"/>
                <a:gd name="T11" fmla="*/ 2 h 6"/>
                <a:gd name="T12" fmla="*/ 7 w 7"/>
                <a:gd name="T13" fmla="*/ 4 h 6"/>
                <a:gd name="T14" fmla="*/ 0 60000 65536"/>
                <a:gd name="T15" fmla="*/ 0 60000 65536"/>
                <a:gd name="T16" fmla="*/ 0 60000 65536"/>
                <a:gd name="T17" fmla="*/ 0 60000 65536"/>
                <a:gd name="T18" fmla="*/ 0 60000 65536"/>
                <a:gd name="T19" fmla="*/ 0 60000 65536"/>
                <a:gd name="T20" fmla="*/ 0 60000 65536"/>
                <a:gd name="T21" fmla="*/ 0 w 7"/>
                <a:gd name="T22" fmla="*/ 0 h 6"/>
                <a:gd name="T23" fmla="*/ 7 w 7"/>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6">
                  <a:moveTo>
                    <a:pt x="7" y="4"/>
                  </a:moveTo>
                  <a:lnTo>
                    <a:pt x="7" y="6"/>
                  </a:lnTo>
                  <a:lnTo>
                    <a:pt x="3" y="4"/>
                  </a:lnTo>
                  <a:lnTo>
                    <a:pt x="0" y="4"/>
                  </a:lnTo>
                  <a:lnTo>
                    <a:pt x="0" y="0"/>
                  </a:lnTo>
                  <a:lnTo>
                    <a:pt x="5" y="2"/>
                  </a:lnTo>
                  <a:lnTo>
                    <a:pt x="7" y="4"/>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614" name="Freeform 35">
              <a:extLst>
                <a:ext uri="{FF2B5EF4-FFF2-40B4-BE49-F238E27FC236}">
                  <a16:creationId xmlns:a16="http://schemas.microsoft.com/office/drawing/2014/main" id="{A6D0A22F-AAA0-07E0-174B-38060D68AC9F}"/>
                </a:ext>
              </a:extLst>
            </p:cNvPr>
            <p:cNvSpPr>
              <a:spLocks/>
            </p:cNvSpPr>
            <p:nvPr/>
          </p:nvSpPr>
          <p:spPr bwMode="auto">
            <a:xfrm>
              <a:off x="2997" y="1532"/>
              <a:ext cx="21" cy="25"/>
            </a:xfrm>
            <a:custGeom>
              <a:avLst/>
              <a:gdLst>
                <a:gd name="T0" fmla="*/ 21 w 21"/>
                <a:gd name="T1" fmla="*/ 16 h 25"/>
                <a:gd name="T2" fmla="*/ 19 w 21"/>
                <a:gd name="T3" fmla="*/ 19 h 25"/>
                <a:gd name="T4" fmla="*/ 15 w 21"/>
                <a:gd name="T5" fmla="*/ 23 h 25"/>
                <a:gd name="T6" fmla="*/ 15 w 21"/>
                <a:gd name="T7" fmla="*/ 25 h 25"/>
                <a:gd name="T8" fmla="*/ 5 w 21"/>
                <a:gd name="T9" fmla="*/ 21 h 25"/>
                <a:gd name="T10" fmla="*/ 0 w 21"/>
                <a:gd name="T11" fmla="*/ 14 h 25"/>
                <a:gd name="T12" fmla="*/ 0 w 21"/>
                <a:gd name="T13" fmla="*/ 0 h 25"/>
                <a:gd name="T14" fmla="*/ 19 w 21"/>
                <a:gd name="T15" fmla="*/ 6 h 25"/>
                <a:gd name="T16" fmla="*/ 21 w 21"/>
                <a:gd name="T17" fmla="*/ 16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5"/>
                <a:gd name="T29" fmla="*/ 21 w 21"/>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5">
                  <a:moveTo>
                    <a:pt x="21" y="16"/>
                  </a:moveTo>
                  <a:lnTo>
                    <a:pt x="19" y="19"/>
                  </a:lnTo>
                  <a:lnTo>
                    <a:pt x="15" y="23"/>
                  </a:lnTo>
                  <a:lnTo>
                    <a:pt x="15" y="25"/>
                  </a:lnTo>
                  <a:lnTo>
                    <a:pt x="5" y="21"/>
                  </a:lnTo>
                  <a:lnTo>
                    <a:pt x="0" y="14"/>
                  </a:lnTo>
                  <a:lnTo>
                    <a:pt x="0" y="0"/>
                  </a:lnTo>
                  <a:lnTo>
                    <a:pt x="19" y="6"/>
                  </a:lnTo>
                  <a:lnTo>
                    <a:pt x="21" y="16"/>
                  </a:lnTo>
                  <a:close/>
                </a:path>
              </a:pathLst>
            </a:custGeom>
            <a:solidFill>
              <a:srgbClr val="D9D9D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615" name="Freeform 36">
              <a:extLst>
                <a:ext uri="{FF2B5EF4-FFF2-40B4-BE49-F238E27FC236}">
                  <a16:creationId xmlns:a16="http://schemas.microsoft.com/office/drawing/2014/main" id="{AA299F76-2DF7-F0D5-FD46-E15D2464298D}"/>
                </a:ext>
              </a:extLst>
            </p:cNvPr>
            <p:cNvSpPr>
              <a:spLocks/>
            </p:cNvSpPr>
            <p:nvPr/>
          </p:nvSpPr>
          <p:spPr bwMode="auto">
            <a:xfrm>
              <a:off x="2457" y="1536"/>
              <a:ext cx="4" cy="4"/>
            </a:xfrm>
            <a:custGeom>
              <a:avLst/>
              <a:gdLst>
                <a:gd name="T0" fmla="*/ 4 w 4"/>
                <a:gd name="T1" fmla="*/ 2 h 4"/>
                <a:gd name="T2" fmla="*/ 4 w 4"/>
                <a:gd name="T3" fmla="*/ 4 h 4"/>
                <a:gd name="T4" fmla="*/ 0 w 4"/>
                <a:gd name="T5" fmla="*/ 4 h 4"/>
                <a:gd name="T6" fmla="*/ 0 w 4"/>
                <a:gd name="T7" fmla="*/ 2 h 4"/>
                <a:gd name="T8" fmla="*/ 0 w 4"/>
                <a:gd name="T9" fmla="*/ 0 h 4"/>
                <a:gd name="T10" fmla="*/ 4 w 4"/>
                <a:gd name="T11" fmla="*/ 2 h 4"/>
                <a:gd name="T12" fmla="*/ 4 w 4"/>
                <a:gd name="T13" fmla="*/ 2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4" y="2"/>
                  </a:moveTo>
                  <a:lnTo>
                    <a:pt x="4" y="4"/>
                  </a:lnTo>
                  <a:lnTo>
                    <a:pt x="0" y="4"/>
                  </a:lnTo>
                  <a:lnTo>
                    <a:pt x="0" y="2"/>
                  </a:lnTo>
                  <a:lnTo>
                    <a:pt x="0" y="0"/>
                  </a:lnTo>
                  <a:lnTo>
                    <a:pt x="4" y="2"/>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616" name="Freeform 37">
              <a:extLst>
                <a:ext uri="{FF2B5EF4-FFF2-40B4-BE49-F238E27FC236}">
                  <a16:creationId xmlns:a16="http://schemas.microsoft.com/office/drawing/2014/main" id="{B9494E52-8145-F405-795B-A0A418215BFB}"/>
                </a:ext>
              </a:extLst>
            </p:cNvPr>
            <p:cNvSpPr>
              <a:spLocks/>
            </p:cNvSpPr>
            <p:nvPr/>
          </p:nvSpPr>
          <p:spPr bwMode="auto">
            <a:xfrm>
              <a:off x="2463" y="1538"/>
              <a:ext cx="6" cy="6"/>
            </a:xfrm>
            <a:custGeom>
              <a:avLst/>
              <a:gdLst>
                <a:gd name="T0" fmla="*/ 6 w 6"/>
                <a:gd name="T1" fmla="*/ 6 h 6"/>
                <a:gd name="T2" fmla="*/ 6 w 6"/>
                <a:gd name="T3" fmla="*/ 6 h 6"/>
                <a:gd name="T4" fmla="*/ 0 w 6"/>
                <a:gd name="T5" fmla="*/ 4 h 6"/>
                <a:gd name="T6" fmla="*/ 0 w 6"/>
                <a:gd name="T7" fmla="*/ 0 h 6"/>
                <a:gd name="T8" fmla="*/ 4 w 6"/>
                <a:gd name="T9" fmla="*/ 2 h 6"/>
                <a:gd name="T10" fmla="*/ 6 w 6"/>
                <a:gd name="T11" fmla="*/ 6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6" y="6"/>
                  </a:lnTo>
                  <a:lnTo>
                    <a:pt x="0" y="4"/>
                  </a:lnTo>
                  <a:lnTo>
                    <a:pt x="0" y="0"/>
                  </a:lnTo>
                  <a:lnTo>
                    <a:pt x="4" y="2"/>
                  </a:lnTo>
                  <a:lnTo>
                    <a:pt x="6" y="6"/>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617" name="Freeform 38">
              <a:extLst>
                <a:ext uri="{FF2B5EF4-FFF2-40B4-BE49-F238E27FC236}">
                  <a16:creationId xmlns:a16="http://schemas.microsoft.com/office/drawing/2014/main" id="{4B116B2C-5325-BEB6-C6B1-F2D485CCE0DC}"/>
                </a:ext>
              </a:extLst>
            </p:cNvPr>
            <p:cNvSpPr>
              <a:spLocks/>
            </p:cNvSpPr>
            <p:nvPr/>
          </p:nvSpPr>
          <p:spPr bwMode="auto">
            <a:xfrm>
              <a:off x="2471" y="1542"/>
              <a:ext cx="6" cy="6"/>
            </a:xfrm>
            <a:custGeom>
              <a:avLst/>
              <a:gdLst>
                <a:gd name="T0" fmla="*/ 6 w 6"/>
                <a:gd name="T1" fmla="*/ 6 h 6"/>
                <a:gd name="T2" fmla="*/ 0 w 6"/>
                <a:gd name="T3" fmla="*/ 4 h 6"/>
                <a:gd name="T4" fmla="*/ 0 w 6"/>
                <a:gd name="T5" fmla="*/ 0 h 6"/>
                <a:gd name="T6" fmla="*/ 4 w 6"/>
                <a:gd name="T7" fmla="*/ 2 h 6"/>
                <a:gd name="T8" fmla="*/ 6 w 6"/>
                <a:gd name="T9" fmla="*/ 6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6"/>
                  </a:moveTo>
                  <a:lnTo>
                    <a:pt x="0" y="4"/>
                  </a:lnTo>
                  <a:lnTo>
                    <a:pt x="0" y="0"/>
                  </a:lnTo>
                  <a:lnTo>
                    <a:pt x="4" y="2"/>
                  </a:lnTo>
                  <a:lnTo>
                    <a:pt x="6" y="6"/>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618" name="Freeform 39">
              <a:extLst>
                <a:ext uri="{FF2B5EF4-FFF2-40B4-BE49-F238E27FC236}">
                  <a16:creationId xmlns:a16="http://schemas.microsoft.com/office/drawing/2014/main" id="{E631ACB1-1DD9-0BA2-FA01-D92307AF2ECB}"/>
                </a:ext>
              </a:extLst>
            </p:cNvPr>
            <p:cNvSpPr>
              <a:spLocks/>
            </p:cNvSpPr>
            <p:nvPr/>
          </p:nvSpPr>
          <p:spPr bwMode="auto">
            <a:xfrm>
              <a:off x="2724" y="1546"/>
              <a:ext cx="188" cy="56"/>
            </a:xfrm>
            <a:custGeom>
              <a:avLst/>
              <a:gdLst>
                <a:gd name="T0" fmla="*/ 188 w 188"/>
                <a:gd name="T1" fmla="*/ 19 h 56"/>
                <a:gd name="T2" fmla="*/ 188 w 188"/>
                <a:gd name="T3" fmla="*/ 21 h 56"/>
                <a:gd name="T4" fmla="*/ 184 w 188"/>
                <a:gd name="T5" fmla="*/ 27 h 56"/>
                <a:gd name="T6" fmla="*/ 184 w 188"/>
                <a:gd name="T7" fmla="*/ 29 h 56"/>
                <a:gd name="T8" fmla="*/ 182 w 188"/>
                <a:gd name="T9" fmla="*/ 29 h 56"/>
                <a:gd name="T10" fmla="*/ 12 w 188"/>
                <a:gd name="T11" fmla="*/ 56 h 56"/>
                <a:gd name="T12" fmla="*/ 6 w 188"/>
                <a:gd name="T13" fmla="*/ 54 h 56"/>
                <a:gd name="T14" fmla="*/ 2 w 188"/>
                <a:gd name="T15" fmla="*/ 44 h 56"/>
                <a:gd name="T16" fmla="*/ 0 w 188"/>
                <a:gd name="T17" fmla="*/ 40 h 56"/>
                <a:gd name="T18" fmla="*/ 0 w 188"/>
                <a:gd name="T19" fmla="*/ 25 h 56"/>
                <a:gd name="T20" fmla="*/ 66 w 188"/>
                <a:gd name="T21" fmla="*/ 15 h 56"/>
                <a:gd name="T22" fmla="*/ 168 w 188"/>
                <a:gd name="T23" fmla="*/ 0 h 56"/>
                <a:gd name="T24" fmla="*/ 188 w 188"/>
                <a:gd name="T25" fmla="*/ 7 h 56"/>
                <a:gd name="T26" fmla="*/ 188 w 188"/>
                <a:gd name="T27" fmla="*/ 19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8"/>
                <a:gd name="T43" fmla="*/ 0 h 56"/>
                <a:gd name="T44" fmla="*/ 188 w 188"/>
                <a:gd name="T45" fmla="*/ 56 h 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8" h="56">
                  <a:moveTo>
                    <a:pt x="188" y="19"/>
                  </a:moveTo>
                  <a:lnTo>
                    <a:pt x="188" y="21"/>
                  </a:lnTo>
                  <a:lnTo>
                    <a:pt x="184" y="27"/>
                  </a:lnTo>
                  <a:lnTo>
                    <a:pt x="184" y="29"/>
                  </a:lnTo>
                  <a:lnTo>
                    <a:pt x="182" y="29"/>
                  </a:lnTo>
                  <a:lnTo>
                    <a:pt x="12" y="56"/>
                  </a:lnTo>
                  <a:lnTo>
                    <a:pt x="6" y="54"/>
                  </a:lnTo>
                  <a:lnTo>
                    <a:pt x="2" y="44"/>
                  </a:lnTo>
                  <a:lnTo>
                    <a:pt x="0" y="40"/>
                  </a:lnTo>
                  <a:lnTo>
                    <a:pt x="0" y="25"/>
                  </a:lnTo>
                  <a:lnTo>
                    <a:pt x="66" y="15"/>
                  </a:lnTo>
                  <a:lnTo>
                    <a:pt x="168" y="0"/>
                  </a:lnTo>
                  <a:lnTo>
                    <a:pt x="188" y="7"/>
                  </a:lnTo>
                  <a:lnTo>
                    <a:pt x="188" y="19"/>
                  </a:lnTo>
                  <a:close/>
                </a:path>
              </a:pathLst>
            </a:custGeom>
            <a:solidFill>
              <a:srgbClr val="0000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6619" name="Freeform 40">
              <a:extLst>
                <a:ext uri="{FF2B5EF4-FFF2-40B4-BE49-F238E27FC236}">
                  <a16:creationId xmlns:a16="http://schemas.microsoft.com/office/drawing/2014/main" id="{33860E41-51E1-F36E-37EF-2C06F3EDDA88}"/>
                </a:ext>
              </a:extLst>
            </p:cNvPr>
            <p:cNvSpPr>
              <a:spLocks/>
            </p:cNvSpPr>
            <p:nvPr/>
          </p:nvSpPr>
          <p:spPr bwMode="auto">
            <a:xfrm>
              <a:off x="2480" y="1546"/>
              <a:ext cx="6" cy="7"/>
            </a:xfrm>
            <a:custGeom>
              <a:avLst/>
              <a:gdLst>
                <a:gd name="T0" fmla="*/ 6 w 6"/>
                <a:gd name="T1" fmla="*/ 7 h 7"/>
                <a:gd name="T2" fmla="*/ 6 w 6"/>
                <a:gd name="T3" fmla="*/ 7 h 7"/>
                <a:gd name="T4" fmla="*/ 0 w 6"/>
                <a:gd name="T5" fmla="*/ 5 h 7"/>
                <a:gd name="T6" fmla="*/ 0 w 6"/>
                <a:gd name="T7" fmla="*/ 0 h 7"/>
                <a:gd name="T8" fmla="*/ 6 w 6"/>
                <a:gd name="T9" fmla="*/ 2 h 7"/>
                <a:gd name="T10" fmla="*/ 6 w 6"/>
                <a:gd name="T11" fmla="*/ 7 h 7"/>
                <a:gd name="T12" fmla="*/ 0 60000 65536"/>
                <a:gd name="T13" fmla="*/ 0 60000 65536"/>
                <a:gd name="T14" fmla="*/ 0 60000 65536"/>
                <a:gd name="T15" fmla="*/ 0 60000 65536"/>
                <a:gd name="T16" fmla="*/ 0 60000 65536"/>
                <a:gd name="T17" fmla="*/ 0 60000 65536"/>
                <a:gd name="T18" fmla="*/ 0 w 6"/>
                <a:gd name="T19" fmla="*/ 0 h 7"/>
                <a:gd name="T20" fmla="*/ 6 w 6"/>
                <a:gd name="T21" fmla="*/ 7 h 7"/>
              </a:gdLst>
              <a:ahLst/>
              <a:cxnLst>
                <a:cxn ang="T12">
                  <a:pos x="T0" y="T1"/>
                </a:cxn>
                <a:cxn ang="T13">
                  <a:pos x="T2" y="T3"/>
                </a:cxn>
                <a:cxn ang="T14">
                  <a:pos x="T4" y="T5"/>
                </a:cxn>
                <a:cxn ang="T15">
                  <a:pos x="T6" y="T7"/>
                </a:cxn>
                <a:cxn ang="T16">
                  <a:pos x="T8" y="T9"/>
                </a:cxn>
                <a:cxn ang="T17">
                  <a:pos x="T10" y="T11"/>
                </a:cxn>
              </a:cxnLst>
              <a:rect l="T18" t="T19" r="T20" b="T21"/>
              <a:pathLst>
                <a:path w="6" h="7">
                  <a:moveTo>
                    <a:pt x="6" y="7"/>
                  </a:moveTo>
                  <a:lnTo>
                    <a:pt x="6" y="7"/>
                  </a:lnTo>
                  <a:lnTo>
                    <a:pt x="0" y="5"/>
                  </a:lnTo>
                  <a:lnTo>
                    <a:pt x="0" y="0"/>
                  </a:lnTo>
                  <a:lnTo>
                    <a:pt x="6" y="2"/>
                  </a:lnTo>
                  <a:lnTo>
                    <a:pt x="6" y="7"/>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620" name="Freeform 41">
              <a:extLst>
                <a:ext uri="{FF2B5EF4-FFF2-40B4-BE49-F238E27FC236}">
                  <a16:creationId xmlns:a16="http://schemas.microsoft.com/office/drawing/2014/main" id="{D34A025D-CAD1-6E61-7AE0-9E228235119C}"/>
                </a:ext>
              </a:extLst>
            </p:cNvPr>
            <p:cNvSpPr>
              <a:spLocks/>
            </p:cNvSpPr>
            <p:nvPr/>
          </p:nvSpPr>
          <p:spPr bwMode="auto">
            <a:xfrm>
              <a:off x="2732" y="1548"/>
              <a:ext cx="174" cy="29"/>
            </a:xfrm>
            <a:custGeom>
              <a:avLst/>
              <a:gdLst>
                <a:gd name="T0" fmla="*/ 174 w 174"/>
                <a:gd name="T1" fmla="*/ 5 h 29"/>
                <a:gd name="T2" fmla="*/ 11 w 174"/>
                <a:gd name="T3" fmla="*/ 29 h 29"/>
                <a:gd name="T4" fmla="*/ 0 w 174"/>
                <a:gd name="T5" fmla="*/ 23 h 29"/>
                <a:gd name="T6" fmla="*/ 160 w 174"/>
                <a:gd name="T7" fmla="*/ 0 h 29"/>
                <a:gd name="T8" fmla="*/ 174 w 174"/>
                <a:gd name="T9" fmla="*/ 3 h 29"/>
                <a:gd name="T10" fmla="*/ 174 w 174"/>
                <a:gd name="T11" fmla="*/ 5 h 29"/>
                <a:gd name="T12" fmla="*/ 0 60000 65536"/>
                <a:gd name="T13" fmla="*/ 0 60000 65536"/>
                <a:gd name="T14" fmla="*/ 0 60000 65536"/>
                <a:gd name="T15" fmla="*/ 0 60000 65536"/>
                <a:gd name="T16" fmla="*/ 0 60000 65536"/>
                <a:gd name="T17" fmla="*/ 0 60000 65536"/>
                <a:gd name="T18" fmla="*/ 0 w 174"/>
                <a:gd name="T19" fmla="*/ 0 h 29"/>
                <a:gd name="T20" fmla="*/ 174 w 174"/>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174" h="29">
                  <a:moveTo>
                    <a:pt x="174" y="5"/>
                  </a:moveTo>
                  <a:lnTo>
                    <a:pt x="11" y="29"/>
                  </a:lnTo>
                  <a:lnTo>
                    <a:pt x="0" y="23"/>
                  </a:lnTo>
                  <a:lnTo>
                    <a:pt x="160" y="0"/>
                  </a:lnTo>
                  <a:lnTo>
                    <a:pt x="174" y="3"/>
                  </a:lnTo>
                  <a:lnTo>
                    <a:pt x="174" y="5"/>
                  </a:lnTo>
                  <a:close/>
                </a:path>
              </a:pathLst>
            </a:custGeom>
            <a:solidFill>
              <a:srgbClr val="ABABAB"/>
            </a:solidFill>
            <a:ln w="0">
              <a:solidFill>
                <a:srgbClr val="000000"/>
              </a:solidFill>
              <a:round/>
              <a:headEnd/>
              <a:tailEnd/>
            </a:ln>
          </p:spPr>
          <p:txBody>
            <a:bodyPr/>
            <a:lstStyle/>
            <a:p>
              <a:endParaRPr lang="el-GR">
                <a:solidFill>
                  <a:schemeClr val="bg1">
                    <a:lumMod val="95000"/>
                    <a:lumOff val="5000"/>
                  </a:schemeClr>
                </a:solidFill>
              </a:endParaRPr>
            </a:p>
          </p:txBody>
        </p:sp>
        <p:sp>
          <p:nvSpPr>
            <p:cNvPr id="36621" name="Freeform 42">
              <a:extLst>
                <a:ext uri="{FF2B5EF4-FFF2-40B4-BE49-F238E27FC236}">
                  <a16:creationId xmlns:a16="http://schemas.microsoft.com/office/drawing/2014/main" id="{D162797B-09DA-C28F-7BF6-E7710757AA33}"/>
                </a:ext>
              </a:extLst>
            </p:cNvPr>
            <p:cNvSpPr>
              <a:spLocks/>
            </p:cNvSpPr>
            <p:nvPr/>
          </p:nvSpPr>
          <p:spPr bwMode="auto">
            <a:xfrm>
              <a:off x="2488" y="1551"/>
              <a:ext cx="8" cy="8"/>
            </a:xfrm>
            <a:custGeom>
              <a:avLst/>
              <a:gdLst>
                <a:gd name="T0" fmla="*/ 8 w 8"/>
                <a:gd name="T1" fmla="*/ 6 h 8"/>
                <a:gd name="T2" fmla="*/ 8 w 8"/>
                <a:gd name="T3" fmla="*/ 8 h 8"/>
                <a:gd name="T4" fmla="*/ 0 w 8"/>
                <a:gd name="T5" fmla="*/ 4 h 8"/>
                <a:gd name="T6" fmla="*/ 0 w 8"/>
                <a:gd name="T7" fmla="*/ 0 h 8"/>
                <a:gd name="T8" fmla="*/ 6 w 8"/>
                <a:gd name="T9" fmla="*/ 4 h 8"/>
                <a:gd name="T10" fmla="*/ 8 w 8"/>
                <a:gd name="T11" fmla="*/ 6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8" y="6"/>
                  </a:moveTo>
                  <a:lnTo>
                    <a:pt x="8" y="8"/>
                  </a:lnTo>
                  <a:lnTo>
                    <a:pt x="0" y="4"/>
                  </a:lnTo>
                  <a:lnTo>
                    <a:pt x="0" y="0"/>
                  </a:lnTo>
                  <a:lnTo>
                    <a:pt x="6" y="4"/>
                  </a:lnTo>
                  <a:lnTo>
                    <a:pt x="8" y="6"/>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622" name="Freeform 43">
              <a:extLst>
                <a:ext uri="{FF2B5EF4-FFF2-40B4-BE49-F238E27FC236}">
                  <a16:creationId xmlns:a16="http://schemas.microsoft.com/office/drawing/2014/main" id="{B8E610DB-AC41-B0F5-5B14-9B1FCAA8B6CE}"/>
                </a:ext>
              </a:extLst>
            </p:cNvPr>
            <p:cNvSpPr>
              <a:spLocks/>
            </p:cNvSpPr>
            <p:nvPr/>
          </p:nvSpPr>
          <p:spPr bwMode="auto">
            <a:xfrm>
              <a:off x="2747" y="1555"/>
              <a:ext cx="163" cy="37"/>
            </a:xfrm>
            <a:custGeom>
              <a:avLst/>
              <a:gdLst>
                <a:gd name="T0" fmla="*/ 163 w 163"/>
                <a:gd name="T1" fmla="*/ 10 h 37"/>
                <a:gd name="T2" fmla="*/ 159 w 163"/>
                <a:gd name="T3" fmla="*/ 12 h 37"/>
                <a:gd name="T4" fmla="*/ 120 w 163"/>
                <a:gd name="T5" fmla="*/ 18 h 37"/>
                <a:gd name="T6" fmla="*/ 0 w 163"/>
                <a:gd name="T7" fmla="*/ 37 h 37"/>
                <a:gd name="T8" fmla="*/ 0 w 163"/>
                <a:gd name="T9" fmla="*/ 25 h 37"/>
                <a:gd name="T10" fmla="*/ 12 w 163"/>
                <a:gd name="T11" fmla="*/ 22 h 37"/>
                <a:gd name="T12" fmla="*/ 163 w 163"/>
                <a:gd name="T13" fmla="*/ 0 h 37"/>
                <a:gd name="T14" fmla="*/ 163 w 163"/>
                <a:gd name="T15" fmla="*/ 10 h 37"/>
                <a:gd name="T16" fmla="*/ 163 w 163"/>
                <a:gd name="T17" fmla="*/ 1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3"/>
                <a:gd name="T28" fmla="*/ 0 h 37"/>
                <a:gd name="T29" fmla="*/ 163 w 163"/>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3" h="37">
                  <a:moveTo>
                    <a:pt x="163" y="10"/>
                  </a:moveTo>
                  <a:lnTo>
                    <a:pt x="159" y="12"/>
                  </a:lnTo>
                  <a:lnTo>
                    <a:pt x="120" y="18"/>
                  </a:lnTo>
                  <a:lnTo>
                    <a:pt x="0" y="37"/>
                  </a:lnTo>
                  <a:lnTo>
                    <a:pt x="0" y="25"/>
                  </a:lnTo>
                  <a:lnTo>
                    <a:pt x="12" y="22"/>
                  </a:lnTo>
                  <a:lnTo>
                    <a:pt x="163" y="0"/>
                  </a:lnTo>
                  <a:lnTo>
                    <a:pt x="163" y="10"/>
                  </a:lnTo>
                  <a:close/>
                </a:path>
              </a:pathLst>
            </a:custGeom>
            <a:solidFill>
              <a:srgbClr val="838383"/>
            </a:solidFill>
            <a:ln w="0">
              <a:solidFill>
                <a:srgbClr val="000000"/>
              </a:solidFill>
              <a:round/>
              <a:headEnd/>
              <a:tailEnd/>
            </a:ln>
          </p:spPr>
          <p:txBody>
            <a:bodyPr/>
            <a:lstStyle/>
            <a:p>
              <a:endParaRPr lang="el-GR">
                <a:solidFill>
                  <a:schemeClr val="bg1">
                    <a:lumMod val="95000"/>
                    <a:lumOff val="5000"/>
                  </a:schemeClr>
                </a:solidFill>
              </a:endParaRPr>
            </a:p>
          </p:txBody>
        </p:sp>
        <p:sp>
          <p:nvSpPr>
            <p:cNvPr id="36623" name="Freeform 44">
              <a:extLst>
                <a:ext uri="{FF2B5EF4-FFF2-40B4-BE49-F238E27FC236}">
                  <a16:creationId xmlns:a16="http://schemas.microsoft.com/office/drawing/2014/main" id="{B2AAD9E8-5FDC-721D-6705-3C8B1A19BC04}"/>
                </a:ext>
              </a:extLst>
            </p:cNvPr>
            <p:cNvSpPr>
              <a:spLocks/>
            </p:cNvSpPr>
            <p:nvPr/>
          </p:nvSpPr>
          <p:spPr bwMode="auto">
            <a:xfrm>
              <a:off x="3068" y="1555"/>
              <a:ext cx="47" cy="18"/>
            </a:xfrm>
            <a:custGeom>
              <a:avLst/>
              <a:gdLst>
                <a:gd name="T0" fmla="*/ 41 w 47"/>
                <a:gd name="T1" fmla="*/ 6 h 18"/>
                <a:gd name="T2" fmla="*/ 47 w 47"/>
                <a:gd name="T3" fmla="*/ 10 h 18"/>
                <a:gd name="T4" fmla="*/ 47 w 47"/>
                <a:gd name="T5" fmla="*/ 12 h 18"/>
                <a:gd name="T6" fmla="*/ 47 w 47"/>
                <a:gd name="T7" fmla="*/ 14 h 18"/>
                <a:gd name="T8" fmla="*/ 23 w 47"/>
                <a:gd name="T9" fmla="*/ 18 h 18"/>
                <a:gd name="T10" fmla="*/ 0 w 47"/>
                <a:gd name="T11" fmla="*/ 12 h 18"/>
                <a:gd name="T12" fmla="*/ 0 w 47"/>
                <a:gd name="T13" fmla="*/ 8 h 18"/>
                <a:gd name="T14" fmla="*/ 4 w 47"/>
                <a:gd name="T15" fmla="*/ 4 h 18"/>
                <a:gd name="T16" fmla="*/ 10 w 47"/>
                <a:gd name="T17" fmla="*/ 2 h 18"/>
                <a:gd name="T18" fmla="*/ 18 w 47"/>
                <a:gd name="T19" fmla="*/ 0 h 18"/>
                <a:gd name="T20" fmla="*/ 29 w 47"/>
                <a:gd name="T21" fmla="*/ 2 h 18"/>
                <a:gd name="T22" fmla="*/ 41 w 47"/>
                <a:gd name="T23" fmla="*/ 6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
                <a:gd name="T37" fmla="*/ 0 h 18"/>
                <a:gd name="T38" fmla="*/ 47 w 47"/>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 h="18">
                  <a:moveTo>
                    <a:pt x="41" y="6"/>
                  </a:moveTo>
                  <a:lnTo>
                    <a:pt x="47" y="10"/>
                  </a:lnTo>
                  <a:lnTo>
                    <a:pt x="47" y="12"/>
                  </a:lnTo>
                  <a:lnTo>
                    <a:pt x="47" y="14"/>
                  </a:lnTo>
                  <a:lnTo>
                    <a:pt x="23" y="18"/>
                  </a:lnTo>
                  <a:lnTo>
                    <a:pt x="0" y="12"/>
                  </a:lnTo>
                  <a:lnTo>
                    <a:pt x="0" y="8"/>
                  </a:lnTo>
                  <a:lnTo>
                    <a:pt x="4" y="4"/>
                  </a:lnTo>
                  <a:lnTo>
                    <a:pt x="10" y="2"/>
                  </a:lnTo>
                  <a:lnTo>
                    <a:pt x="18" y="0"/>
                  </a:lnTo>
                  <a:lnTo>
                    <a:pt x="29" y="2"/>
                  </a:lnTo>
                  <a:lnTo>
                    <a:pt x="41" y="6"/>
                  </a:lnTo>
                  <a:close/>
                </a:path>
              </a:pathLst>
            </a:custGeom>
            <a:solidFill>
              <a:srgbClr val="0000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6624" name="Freeform 45">
              <a:extLst>
                <a:ext uri="{FF2B5EF4-FFF2-40B4-BE49-F238E27FC236}">
                  <a16:creationId xmlns:a16="http://schemas.microsoft.com/office/drawing/2014/main" id="{FEE4F236-1E75-C278-FA15-2C4A05EF2F2B}"/>
                </a:ext>
              </a:extLst>
            </p:cNvPr>
            <p:cNvSpPr>
              <a:spLocks/>
            </p:cNvSpPr>
            <p:nvPr/>
          </p:nvSpPr>
          <p:spPr bwMode="auto">
            <a:xfrm>
              <a:off x="2821" y="1555"/>
              <a:ext cx="642" cy="244"/>
            </a:xfrm>
            <a:custGeom>
              <a:avLst/>
              <a:gdLst>
                <a:gd name="T0" fmla="*/ 636 w 642"/>
                <a:gd name="T1" fmla="*/ 12 h 244"/>
                <a:gd name="T2" fmla="*/ 630 w 642"/>
                <a:gd name="T3" fmla="*/ 22 h 244"/>
                <a:gd name="T4" fmla="*/ 624 w 642"/>
                <a:gd name="T5" fmla="*/ 20 h 244"/>
                <a:gd name="T6" fmla="*/ 618 w 642"/>
                <a:gd name="T7" fmla="*/ 16 h 244"/>
                <a:gd name="T8" fmla="*/ 607 w 642"/>
                <a:gd name="T9" fmla="*/ 37 h 244"/>
                <a:gd name="T10" fmla="*/ 599 w 642"/>
                <a:gd name="T11" fmla="*/ 31 h 244"/>
                <a:gd name="T12" fmla="*/ 591 w 642"/>
                <a:gd name="T13" fmla="*/ 25 h 244"/>
                <a:gd name="T14" fmla="*/ 582 w 642"/>
                <a:gd name="T15" fmla="*/ 41 h 244"/>
                <a:gd name="T16" fmla="*/ 574 w 642"/>
                <a:gd name="T17" fmla="*/ 51 h 244"/>
                <a:gd name="T18" fmla="*/ 568 w 642"/>
                <a:gd name="T19" fmla="*/ 35 h 244"/>
                <a:gd name="T20" fmla="*/ 560 w 642"/>
                <a:gd name="T21" fmla="*/ 41 h 244"/>
                <a:gd name="T22" fmla="*/ 553 w 642"/>
                <a:gd name="T23" fmla="*/ 120 h 244"/>
                <a:gd name="T24" fmla="*/ 547 w 642"/>
                <a:gd name="T25" fmla="*/ 122 h 244"/>
                <a:gd name="T26" fmla="*/ 543 w 642"/>
                <a:gd name="T27" fmla="*/ 122 h 244"/>
                <a:gd name="T28" fmla="*/ 537 w 642"/>
                <a:gd name="T29" fmla="*/ 124 h 244"/>
                <a:gd name="T30" fmla="*/ 529 w 642"/>
                <a:gd name="T31" fmla="*/ 126 h 244"/>
                <a:gd name="T32" fmla="*/ 520 w 642"/>
                <a:gd name="T33" fmla="*/ 128 h 244"/>
                <a:gd name="T34" fmla="*/ 512 w 642"/>
                <a:gd name="T35" fmla="*/ 130 h 244"/>
                <a:gd name="T36" fmla="*/ 504 w 642"/>
                <a:gd name="T37" fmla="*/ 132 h 244"/>
                <a:gd name="T38" fmla="*/ 495 w 642"/>
                <a:gd name="T39" fmla="*/ 134 h 244"/>
                <a:gd name="T40" fmla="*/ 487 w 642"/>
                <a:gd name="T41" fmla="*/ 134 h 244"/>
                <a:gd name="T42" fmla="*/ 479 w 642"/>
                <a:gd name="T43" fmla="*/ 136 h 244"/>
                <a:gd name="T44" fmla="*/ 471 w 642"/>
                <a:gd name="T45" fmla="*/ 138 h 244"/>
                <a:gd name="T46" fmla="*/ 464 w 642"/>
                <a:gd name="T47" fmla="*/ 141 h 244"/>
                <a:gd name="T48" fmla="*/ 456 w 642"/>
                <a:gd name="T49" fmla="*/ 143 h 244"/>
                <a:gd name="T50" fmla="*/ 448 w 642"/>
                <a:gd name="T51" fmla="*/ 143 h 244"/>
                <a:gd name="T52" fmla="*/ 4 w 642"/>
                <a:gd name="T53" fmla="*/ 114 h 244"/>
                <a:gd name="T54" fmla="*/ 13 w 642"/>
                <a:gd name="T55" fmla="*/ 112 h 244"/>
                <a:gd name="T56" fmla="*/ 21 w 642"/>
                <a:gd name="T57" fmla="*/ 109 h 244"/>
                <a:gd name="T58" fmla="*/ 29 w 642"/>
                <a:gd name="T59" fmla="*/ 109 h 244"/>
                <a:gd name="T60" fmla="*/ 36 w 642"/>
                <a:gd name="T61" fmla="*/ 107 h 244"/>
                <a:gd name="T62" fmla="*/ 44 w 642"/>
                <a:gd name="T63" fmla="*/ 105 h 244"/>
                <a:gd name="T64" fmla="*/ 54 w 642"/>
                <a:gd name="T65" fmla="*/ 103 h 244"/>
                <a:gd name="T66" fmla="*/ 65 w 642"/>
                <a:gd name="T67" fmla="*/ 103 h 244"/>
                <a:gd name="T68" fmla="*/ 71 w 642"/>
                <a:gd name="T69" fmla="*/ 101 h 244"/>
                <a:gd name="T70" fmla="*/ 81 w 642"/>
                <a:gd name="T71" fmla="*/ 99 h 244"/>
                <a:gd name="T72" fmla="*/ 87 w 642"/>
                <a:gd name="T73" fmla="*/ 99 h 244"/>
                <a:gd name="T74" fmla="*/ 94 w 642"/>
                <a:gd name="T75" fmla="*/ 97 h 244"/>
                <a:gd name="T76" fmla="*/ 102 w 642"/>
                <a:gd name="T77" fmla="*/ 95 h 244"/>
                <a:gd name="T78" fmla="*/ 110 w 642"/>
                <a:gd name="T79" fmla="*/ 93 h 244"/>
                <a:gd name="T80" fmla="*/ 118 w 642"/>
                <a:gd name="T81" fmla="*/ 93 h 244"/>
                <a:gd name="T82" fmla="*/ 129 w 642"/>
                <a:gd name="T83" fmla="*/ 91 h 244"/>
                <a:gd name="T84" fmla="*/ 131 w 642"/>
                <a:gd name="T85" fmla="*/ 91 h 244"/>
                <a:gd name="T86" fmla="*/ 137 w 642"/>
                <a:gd name="T87" fmla="*/ 89 h 244"/>
                <a:gd name="T88" fmla="*/ 147 w 642"/>
                <a:gd name="T89" fmla="*/ 89 h 244"/>
                <a:gd name="T90" fmla="*/ 156 w 642"/>
                <a:gd name="T91" fmla="*/ 87 h 244"/>
                <a:gd name="T92" fmla="*/ 164 w 642"/>
                <a:gd name="T93" fmla="*/ 85 h 244"/>
                <a:gd name="T94" fmla="*/ 172 w 642"/>
                <a:gd name="T95" fmla="*/ 85 h 244"/>
                <a:gd name="T96" fmla="*/ 178 w 642"/>
                <a:gd name="T97" fmla="*/ 83 h 2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2"/>
                <a:gd name="T148" fmla="*/ 0 h 244"/>
                <a:gd name="T149" fmla="*/ 642 w 642"/>
                <a:gd name="T150" fmla="*/ 244 h 2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2" h="244">
                  <a:moveTo>
                    <a:pt x="642" y="101"/>
                  </a:moveTo>
                  <a:lnTo>
                    <a:pt x="640" y="101"/>
                  </a:lnTo>
                  <a:lnTo>
                    <a:pt x="640" y="12"/>
                  </a:lnTo>
                  <a:lnTo>
                    <a:pt x="636" y="12"/>
                  </a:lnTo>
                  <a:lnTo>
                    <a:pt x="636" y="101"/>
                  </a:lnTo>
                  <a:lnTo>
                    <a:pt x="632" y="103"/>
                  </a:lnTo>
                  <a:lnTo>
                    <a:pt x="632" y="20"/>
                  </a:lnTo>
                  <a:lnTo>
                    <a:pt x="630" y="22"/>
                  </a:lnTo>
                  <a:lnTo>
                    <a:pt x="630" y="103"/>
                  </a:lnTo>
                  <a:lnTo>
                    <a:pt x="626" y="103"/>
                  </a:lnTo>
                  <a:lnTo>
                    <a:pt x="626" y="18"/>
                  </a:lnTo>
                  <a:lnTo>
                    <a:pt x="624" y="20"/>
                  </a:lnTo>
                  <a:lnTo>
                    <a:pt x="622" y="105"/>
                  </a:lnTo>
                  <a:lnTo>
                    <a:pt x="618" y="105"/>
                  </a:lnTo>
                  <a:lnTo>
                    <a:pt x="618" y="16"/>
                  </a:lnTo>
                  <a:lnTo>
                    <a:pt x="616" y="107"/>
                  </a:lnTo>
                  <a:lnTo>
                    <a:pt x="609" y="107"/>
                  </a:lnTo>
                  <a:lnTo>
                    <a:pt x="609" y="33"/>
                  </a:lnTo>
                  <a:lnTo>
                    <a:pt x="607" y="37"/>
                  </a:lnTo>
                  <a:lnTo>
                    <a:pt x="607" y="109"/>
                  </a:lnTo>
                  <a:lnTo>
                    <a:pt x="601" y="109"/>
                  </a:lnTo>
                  <a:lnTo>
                    <a:pt x="601" y="29"/>
                  </a:lnTo>
                  <a:lnTo>
                    <a:pt x="599" y="31"/>
                  </a:lnTo>
                  <a:lnTo>
                    <a:pt x="599" y="109"/>
                  </a:lnTo>
                  <a:lnTo>
                    <a:pt x="593" y="112"/>
                  </a:lnTo>
                  <a:lnTo>
                    <a:pt x="593" y="25"/>
                  </a:lnTo>
                  <a:lnTo>
                    <a:pt x="591" y="25"/>
                  </a:lnTo>
                  <a:lnTo>
                    <a:pt x="591" y="112"/>
                  </a:lnTo>
                  <a:lnTo>
                    <a:pt x="584" y="114"/>
                  </a:lnTo>
                  <a:lnTo>
                    <a:pt x="584" y="41"/>
                  </a:lnTo>
                  <a:lnTo>
                    <a:pt x="582" y="41"/>
                  </a:lnTo>
                  <a:lnTo>
                    <a:pt x="582" y="114"/>
                  </a:lnTo>
                  <a:lnTo>
                    <a:pt x="576" y="116"/>
                  </a:lnTo>
                  <a:lnTo>
                    <a:pt x="576" y="51"/>
                  </a:lnTo>
                  <a:lnTo>
                    <a:pt x="574" y="51"/>
                  </a:lnTo>
                  <a:lnTo>
                    <a:pt x="574" y="116"/>
                  </a:lnTo>
                  <a:lnTo>
                    <a:pt x="568" y="118"/>
                  </a:lnTo>
                  <a:lnTo>
                    <a:pt x="568" y="37"/>
                  </a:lnTo>
                  <a:lnTo>
                    <a:pt x="568" y="35"/>
                  </a:lnTo>
                  <a:lnTo>
                    <a:pt x="566" y="118"/>
                  </a:lnTo>
                  <a:lnTo>
                    <a:pt x="560" y="118"/>
                  </a:lnTo>
                  <a:lnTo>
                    <a:pt x="560" y="41"/>
                  </a:lnTo>
                  <a:lnTo>
                    <a:pt x="558" y="64"/>
                  </a:lnTo>
                  <a:lnTo>
                    <a:pt x="558" y="120"/>
                  </a:lnTo>
                  <a:lnTo>
                    <a:pt x="553" y="120"/>
                  </a:lnTo>
                  <a:lnTo>
                    <a:pt x="553" y="64"/>
                  </a:lnTo>
                  <a:lnTo>
                    <a:pt x="551" y="64"/>
                  </a:lnTo>
                  <a:lnTo>
                    <a:pt x="551" y="122"/>
                  </a:lnTo>
                  <a:lnTo>
                    <a:pt x="547" y="122"/>
                  </a:lnTo>
                  <a:lnTo>
                    <a:pt x="545" y="122"/>
                  </a:lnTo>
                  <a:lnTo>
                    <a:pt x="545" y="72"/>
                  </a:lnTo>
                  <a:lnTo>
                    <a:pt x="543" y="122"/>
                  </a:lnTo>
                  <a:lnTo>
                    <a:pt x="539" y="124"/>
                  </a:lnTo>
                  <a:lnTo>
                    <a:pt x="539" y="66"/>
                  </a:lnTo>
                  <a:lnTo>
                    <a:pt x="537" y="66"/>
                  </a:lnTo>
                  <a:lnTo>
                    <a:pt x="537" y="124"/>
                  </a:lnTo>
                  <a:lnTo>
                    <a:pt x="531" y="126"/>
                  </a:lnTo>
                  <a:lnTo>
                    <a:pt x="531" y="74"/>
                  </a:lnTo>
                  <a:lnTo>
                    <a:pt x="529" y="74"/>
                  </a:lnTo>
                  <a:lnTo>
                    <a:pt x="529" y="126"/>
                  </a:lnTo>
                  <a:lnTo>
                    <a:pt x="522" y="128"/>
                  </a:lnTo>
                  <a:lnTo>
                    <a:pt x="522" y="74"/>
                  </a:lnTo>
                  <a:lnTo>
                    <a:pt x="520" y="74"/>
                  </a:lnTo>
                  <a:lnTo>
                    <a:pt x="520" y="128"/>
                  </a:lnTo>
                  <a:lnTo>
                    <a:pt x="514" y="128"/>
                  </a:lnTo>
                  <a:lnTo>
                    <a:pt x="514" y="83"/>
                  </a:lnTo>
                  <a:lnTo>
                    <a:pt x="512" y="85"/>
                  </a:lnTo>
                  <a:lnTo>
                    <a:pt x="512" y="130"/>
                  </a:lnTo>
                  <a:lnTo>
                    <a:pt x="506" y="132"/>
                  </a:lnTo>
                  <a:lnTo>
                    <a:pt x="506" y="103"/>
                  </a:lnTo>
                  <a:lnTo>
                    <a:pt x="504" y="103"/>
                  </a:lnTo>
                  <a:lnTo>
                    <a:pt x="504" y="132"/>
                  </a:lnTo>
                  <a:lnTo>
                    <a:pt x="497" y="132"/>
                  </a:lnTo>
                  <a:lnTo>
                    <a:pt x="497" y="103"/>
                  </a:lnTo>
                  <a:lnTo>
                    <a:pt x="495" y="107"/>
                  </a:lnTo>
                  <a:lnTo>
                    <a:pt x="495" y="134"/>
                  </a:lnTo>
                  <a:lnTo>
                    <a:pt x="489" y="134"/>
                  </a:lnTo>
                  <a:lnTo>
                    <a:pt x="489" y="87"/>
                  </a:lnTo>
                  <a:lnTo>
                    <a:pt x="487" y="87"/>
                  </a:lnTo>
                  <a:lnTo>
                    <a:pt x="487" y="134"/>
                  </a:lnTo>
                  <a:lnTo>
                    <a:pt x="483" y="136"/>
                  </a:lnTo>
                  <a:lnTo>
                    <a:pt x="483" y="95"/>
                  </a:lnTo>
                  <a:lnTo>
                    <a:pt x="481" y="95"/>
                  </a:lnTo>
                  <a:lnTo>
                    <a:pt x="479" y="136"/>
                  </a:lnTo>
                  <a:lnTo>
                    <a:pt x="475" y="138"/>
                  </a:lnTo>
                  <a:lnTo>
                    <a:pt x="475" y="109"/>
                  </a:lnTo>
                  <a:lnTo>
                    <a:pt x="471" y="109"/>
                  </a:lnTo>
                  <a:lnTo>
                    <a:pt x="471" y="138"/>
                  </a:lnTo>
                  <a:lnTo>
                    <a:pt x="466" y="141"/>
                  </a:lnTo>
                  <a:lnTo>
                    <a:pt x="466" y="101"/>
                  </a:lnTo>
                  <a:lnTo>
                    <a:pt x="464" y="101"/>
                  </a:lnTo>
                  <a:lnTo>
                    <a:pt x="464" y="141"/>
                  </a:lnTo>
                  <a:lnTo>
                    <a:pt x="458" y="141"/>
                  </a:lnTo>
                  <a:lnTo>
                    <a:pt x="458" y="118"/>
                  </a:lnTo>
                  <a:lnTo>
                    <a:pt x="456" y="118"/>
                  </a:lnTo>
                  <a:lnTo>
                    <a:pt x="456" y="143"/>
                  </a:lnTo>
                  <a:lnTo>
                    <a:pt x="450" y="143"/>
                  </a:lnTo>
                  <a:lnTo>
                    <a:pt x="450" y="130"/>
                  </a:lnTo>
                  <a:lnTo>
                    <a:pt x="448" y="130"/>
                  </a:lnTo>
                  <a:lnTo>
                    <a:pt x="448" y="143"/>
                  </a:lnTo>
                  <a:lnTo>
                    <a:pt x="444" y="145"/>
                  </a:lnTo>
                  <a:lnTo>
                    <a:pt x="0" y="244"/>
                  </a:lnTo>
                  <a:lnTo>
                    <a:pt x="0" y="114"/>
                  </a:lnTo>
                  <a:lnTo>
                    <a:pt x="4" y="114"/>
                  </a:lnTo>
                  <a:lnTo>
                    <a:pt x="7" y="219"/>
                  </a:lnTo>
                  <a:lnTo>
                    <a:pt x="9" y="219"/>
                  </a:lnTo>
                  <a:lnTo>
                    <a:pt x="7" y="112"/>
                  </a:lnTo>
                  <a:lnTo>
                    <a:pt x="13" y="112"/>
                  </a:lnTo>
                  <a:lnTo>
                    <a:pt x="13" y="219"/>
                  </a:lnTo>
                  <a:lnTo>
                    <a:pt x="15" y="217"/>
                  </a:lnTo>
                  <a:lnTo>
                    <a:pt x="15" y="112"/>
                  </a:lnTo>
                  <a:lnTo>
                    <a:pt x="21" y="109"/>
                  </a:lnTo>
                  <a:lnTo>
                    <a:pt x="21" y="232"/>
                  </a:lnTo>
                  <a:lnTo>
                    <a:pt x="23" y="232"/>
                  </a:lnTo>
                  <a:lnTo>
                    <a:pt x="23" y="109"/>
                  </a:lnTo>
                  <a:lnTo>
                    <a:pt x="29" y="109"/>
                  </a:lnTo>
                  <a:lnTo>
                    <a:pt x="29" y="225"/>
                  </a:lnTo>
                  <a:lnTo>
                    <a:pt x="31" y="223"/>
                  </a:lnTo>
                  <a:lnTo>
                    <a:pt x="31" y="107"/>
                  </a:lnTo>
                  <a:lnTo>
                    <a:pt x="36" y="107"/>
                  </a:lnTo>
                  <a:lnTo>
                    <a:pt x="36" y="215"/>
                  </a:lnTo>
                  <a:lnTo>
                    <a:pt x="40" y="215"/>
                  </a:lnTo>
                  <a:lnTo>
                    <a:pt x="40" y="107"/>
                  </a:lnTo>
                  <a:lnTo>
                    <a:pt x="44" y="105"/>
                  </a:lnTo>
                  <a:lnTo>
                    <a:pt x="46" y="205"/>
                  </a:lnTo>
                  <a:lnTo>
                    <a:pt x="48" y="105"/>
                  </a:lnTo>
                  <a:lnTo>
                    <a:pt x="54" y="103"/>
                  </a:lnTo>
                  <a:lnTo>
                    <a:pt x="54" y="184"/>
                  </a:lnTo>
                  <a:lnTo>
                    <a:pt x="56" y="186"/>
                  </a:lnTo>
                  <a:lnTo>
                    <a:pt x="56" y="103"/>
                  </a:lnTo>
                  <a:lnTo>
                    <a:pt x="65" y="103"/>
                  </a:lnTo>
                  <a:lnTo>
                    <a:pt x="65" y="186"/>
                  </a:lnTo>
                  <a:lnTo>
                    <a:pt x="67" y="186"/>
                  </a:lnTo>
                  <a:lnTo>
                    <a:pt x="67" y="101"/>
                  </a:lnTo>
                  <a:lnTo>
                    <a:pt x="71" y="101"/>
                  </a:lnTo>
                  <a:lnTo>
                    <a:pt x="71" y="170"/>
                  </a:lnTo>
                  <a:lnTo>
                    <a:pt x="73" y="170"/>
                  </a:lnTo>
                  <a:lnTo>
                    <a:pt x="75" y="101"/>
                  </a:lnTo>
                  <a:lnTo>
                    <a:pt x="81" y="99"/>
                  </a:lnTo>
                  <a:lnTo>
                    <a:pt x="79" y="163"/>
                  </a:lnTo>
                  <a:lnTo>
                    <a:pt x="81" y="163"/>
                  </a:lnTo>
                  <a:lnTo>
                    <a:pt x="81" y="99"/>
                  </a:lnTo>
                  <a:lnTo>
                    <a:pt x="87" y="99"/>
                  </a:lnTo>
                  <a:lnTo>
                    <a:pt x="87" y="180"/>
                  </a:lnTo>
                  <a:lnTo>
                    <a:pt x="89" y="180"/>
                  </a:lnTo>
                  <a:lnTo>
                    <a:pt x="89" y="97"/>
                  </a:lnTo>
                  <a:lnTo>
                    <a:pt x="94" y="97"/>
                  </a:lnTo>
                  <a:lnTo>
                    <a:pt x="94" y="201"/>
                  </a:lnTo>
                  <a:lnTo>
                    <a:pt x="96" y="199"/>
                  </a:lnTo>
                  <a:lnTo>
                    <a:pt x="96" y="97"/>
                  </a:lnTo>
                  <a:lnTo>
                    <a:pt x="102" y="95"/>
                  </a:lnTo>
                  <a:lnTo>
                    <a:pt x="102" y="170"/>
                  </a:lnTo>
                  <a:lnTo>
                    <a:pt x="104" y="165"/>
                  </a:lnTo>
                  <a:lnTo>
                    <a:pt x="104" y="95"/>
                  </a:lnTo>
                  <a:lnTo>
                    <a:pt x="110" y="93"/>
                  </a:lnTo>
                  <a:lnTo>
                    <a:pt x="110" y="159"/>
                  </a:lnTo>
                  <a:lnTo>
                    <a:pt x="112" y="159"/>
                  </a:lnTo>
                  <a:lnTo>
                    <a:pt x="114" y="93"/>
                  </a:lnTo>
                  <a:lnTo>
                    <a:pt x="118" y="93"/>
                  </a:lnTo>
                  <a:lnTo>
                    <a:pt x="118" y="147"/>
                  </a:lnTo>
                  <a:lnTo>
                    <a:pt x="120" y="147"/>
                  </a:lnTo>
                  <a:lnTo>
                    <a:pt x="120" y="93"/>
                  </a:lnTo>
                  <a:lnTo>
                    <a:pt x="129" y="91"/>
                  </a:lnTo>
                  <a:lnTo>
                    <a:pt x="129" y="143"/>
                  </a:lnTo>
                  <a:lnTo>
                    <a:pt x="129" y="145"/>
                  </a:lnTo>
                  <a:lnTo>
                    <a:pt x="131" y="143"/>
                  </a:lnTo>
                  <a:lnTo>
                    <a:pt x="131" y="91"/>
                  </a:lnTo>
                  <a:lnTo>
                    <a:pt x="135" y="91"/>
                  </a:lnTo>
                  <a:lnTo>
                    <a:pt x="135" y="122"/>
                  </a:lnTo>
                  <a:lnTo>
                    <a:pt x="139" y="120"/>
                  </a:lnTo>
                  <a:lnTo>
                    <a:pt x="137" y="89"/>
                  </a:lnTo>
                  <a:lnTo>
                    <a:pt x="145" y="89"/>
                  </a:lnTo>
                  <a:lnTo>
                    <a:pt x="145" y="134"/>
                  </a:lnTo>
                  <a:lnTo>
                    <a:pt x="147" y="132"/>
                  </a:lnTo>
                  <a:lnTo>
                    <a:pt x="147" y="89"/>
                  </a:lnTo>
                  <a:lnTo>
                    <a:pt x="152" y="87"/>
                  </a:lnTo>
                  <a:lnTo>
                    <a:pt x="154" y="124"/>
                  </a:lnTo>
                  <a:lnTo>
                    <a:pt x="156" y="124"/>
                  </a:lnTo>
                  <a:lnTo>
                    <a:pt x="156" y="87"/>
                  </a:lnTo>
                  <a:lnTo>
                    <a:pt x="162" y="85"/>
                  </a:lnTo>
                  <a:lnTo>
                    <a:pt x="162" y="112"/>
                  </a:lnTo>
                  <a:lnTo>
                    <a:pt x="164" y="112"/>
                  </a:lnTo>
                  <a:lnTo>
                    <a:pt x="164" y="85"/>
                  </a:lnTo>
                  <a:lnTo>
                    <a:pt x="170" y="85"/>
                  </a:lnTo>
                  <a:lnTo>
                    <a:pt x="170" y="107"/>
                  </a:lnTo>
                  <a:lnTo>
                    <a:pt x="172" y="107"/>
                  </a:lnTo>
                  <a:lnTo>
                    <a:pt x="172" y="85"/>
                  </a:lnTo>
                  <a:lnTo>
                    <a:pt x="176" y="83"/>
                  </a:lnTo>
                  <a:lnTo>
                    <a:pt x="176" y="97"/>
                  </a:lnTo>
                  <a:lnTo>
                    <a:pt x="178" y="97"/>
                  </a:lnTo>
                  <a:lnTo>
                    <a:pt x="178" y="83"/>
                  </a:lnTo>
                  <a:lnTo>
                    <a:pt x="642" y="0"/>
                  </a:lnTo>
                  <a:lnTo>
                    <a:pt x="642" y="101"/>
                  </a:lnTo>
                  <a:close/>
                </a:path>
              </a:pathLst>
            </a:custGeom>
            <a:solidFill>
              <a:srgbClr val="838383"/>
            </a:solidFill>
            <a:ln w="0">
              <a:solidFill>
                <a:srgbClr val="000000"/>
              </a:solidFill>
              <a:round/>
              <a:headEnd/>
              <a:tailEnd/>
            </a:ln>
          </p:spPr>
          <p:txBody>
            <a:bodyPr/>
            <a:lstStyle/>
            <a:p>
              <a:endParaRPr lang="el-GR">
                <a:solidFill>
                  <a:schemeClr val="bg1">
                    <a:lumMod val="95000"/>
                    <a:lumOff val="5000"/>
                  </a:schemeClr>
                </a:solidFill>
              </a:endParaRPr>
            </a:p>
          </p:txBody>
        </p:sp>
        <p:sp>
          <p:nvSpPr>
            <p:cNvPr id="36625" name="Freeform 46">
              <a:extLst>
                <a:ext uri="{FF2B5EF4-FFF2-40B4-BE49-F238E27FC236}">
                  <a16:creationId xmlns:a16="http://schemas.microsoft.com/office/drawing/2014/main" id="{EDD64CC5-482F-0EC1-92DE-A061BA512160}"/>
                </a:ext>
              </a:extLst>
            </p:cNvPr>
            <p:cNvSpPr>
              <a:spLocks/>
            </p:cNvSpPr>
            <p:nvPr/>
          </p:nvSpPr>
          <p:spPr bwMode="auto">
            <a:xfrm>
              <a:off x="2498" y="1555"/>
              <a:ext cx="6" cy="8"/>
            </a:xfrm>
            <a:custGeom>
              <a:avLst/>
              <a:gdLst>
                <a:gd name="T0" fmla="*/ 6 w 6"/>
                <a:gd name="T1" fmla="*/ 4 h 8"/>
                <a:gd name="T2" fmla="*/ 6 w 6"/>
                <a:gd name="T3" fmla="*/ 8 h 8"/>
                <a:gd name="T4" fmla="*/ 0 w 6"/>
                <a:gd name="T5" fmla="*/ 4 h 8"/>
                <a:gd name="T6" fmla="*/ 0 w 6"/>
                <a:gd name="T7" fmla="*/ 0 h 8"/>
                <a:gd name="T8" fmla="*/ 4 w 6"/>
                <a:gd name="T9" fmla="*/ 4 h 8"/>
                <a:gd name="T10" fmla="*/ 6 w 6"/>
                <a:gd name="T11" fmla="*/ 4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6" y="4"/>
                  </a:moveTo>
                  <a:lnTo>
                    <a:pt x="6" y="8"/>
                  </a:lnTo>
                  <a:lnTo>
                    <a:pt x="0" y="4"/>
                  </a:lnTo>
                  <a:lnTo>
                    <a:pt x="0" y="0"/>
                  </a:lnTo>
                  <a:lnTo>
                    <a:pt x="4" y="4"/>
                  </a:lnTo>
                  <a:lnTo>
                    <a:pt x="6" y="4"/>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626" name="Freeform 47">
              <a:extLst>
                <a:ext uri="{FF2B5EF4-FFF2-40B4-BE49-F238E27FC236}">
                  <a16:creationId xmlns:a16="http://schemas.microsoft.com/office/drawing/2014/main" id="{42787337-4506-DD73-9791-8D857DD50427}"/>
                </a:ext>
              </a:extLst>
            </p:cNvPr>
            <p:cNvSpPr>
              <a:spLocks/>
            </p:cNvSpPr>
            <p:nvPr/>
          </p:nvSpPr>
          <p:spPr bwMode="auto">
            <a:xfrm>
              <a:off x="3070" y="1557"/>
              <a:ext cx="33" cy="14"/>
            </a:xfrm>
            <a:custGeom>
              <a:avLst/>
              <a:gdLst>
                <a:gd name="T0" fmla="*/ 33 w 33"/>
                <a:gd name="T1" fmla="*/ 4 h 14"/>
                <a:gd name="T2" fmla="*/ 23 w 33"/>
                <a:gd name="T3" fmla="*/ 6 h 14"/>
                <a:gd name="T4" fmla="*/ 19 w 33"/>
                <a:gd name="T5" fmla="*/ 10 h 14"/>
                <a:gd name="T6" fmla="*/ 19 w 33"/>
                <a:gd name="T7" fmla="*/ 14 h 14"/>
                <a:gd name="T8" fmla="*/ 14 w 33"/>
                <a:gd name="T9" fmla="*/ 14 h 14"/>
                <a:gd name="T10" fmla="*/ 0 w 33"/>
                <a:gd name="T11" fmla="*/ 10 h 14"/>
                <a:gd name="T12" fmla="*/ 2 w 33"/>
                <a:gd name="T13" fmla="*/ 6 h 14"/>
                <a:gd name="T14" fmla="*/ 4 w 33"/>
                <a:gd name="T15" fmla="*/ 4 h 14"/>
                <a:gd name="T16" fmla="*/ 14 w 33"/>
                <a:gd name="T17" fmla="*/ 0 h 14"/>
                <a:gd name="T18" fmla="*/ 27 w 33"/>
                <a:gd name="T19" fmla="*/ 2 h 14"/>
                <a:gd name="T20" fmla="*/ 33 w 33"/>
                <a:gd name="T21" fmla="*/ 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14"/>
                <a:gd name="T35" fmla="*/ 33 w 33"/>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14">
                  <a:moveTo>
                    <a:pt x="33" y="4"/>
                  </a:moveTo>
                  <a:lnTo>
                    <a:pt x="23" y="6"/>
                  </a:lnTo>
                  <a:lnTo>
                    <a:pt x="19" y="10"/>
                  </a:lnTo>
                  <a:lnTo>
                    <a:pt x="19" y="14"/>
                  </a:lnTo>
                  <a:lnTo>
                    <a:pt x="14" y="14"/>
                  </a:lnTo>
                  <a:lnTo>
                    <a:pt x="0" y="10"/>
                  </a:lnTo>
                  <a:lnTo>
                    <a:pt x="2" y="6"/>
                  </a:lnTo>
                  <a:lnTo>
                    <a:pt x="4" y="4"/>
                  </a:lnTo>
                  <a:lnTo>
                    <a:pt x="14" y="0"/>
                  </a:lnTo>
                  <a:lnTo>
                    <a:pt x="27" y="2"/>
                  </a:lnTo>
                  <a:lnTo>
                    <a:pt x="33" y="4"/>
                  </a:lnTo>
                  <a:close/>
                </a:path>
              </a:pathLst>
            </a:custGeom>
            <a:solidFill>
              <a:srgbClr val="ABABAB"/>
            </a:solidFill>
            <a:ln w="0">
              <a:solidFill>
                <a:srgbClr val="000000"/>
              </a:solidFill>
              <a:round/>
              <a:headEnd/>
              <a:tailEnd/>
            </a:ln>
          </p:spPr>
          <p:txBody>
            <a:bodyPr/>
            <a:lstStyle/>
            <a:p>
              <a:endParaRPr lang="el-GR">
                <a:solidFill>
                  <a:schemeClr val="bg1">
                    <a:lumMod val="95000"/>
                    <a:lumOff val="5000"/>
                  </a:schemeClr>
                </a:solidFill>
              </a:endParaRPr>
            </a:p>
          </p:txBody>
        </p:sp>
        <p:sp>
          <p:nvSpPr>
            <p:cNvPr id="36627" name="Freeform 48">
              <a:extLst>
                <a:ext uri="{FF2B5EF4-FFF2-40B4-BE49-F238E27FC236}">
                  <a16:creationId xmlns:a16="http://schemas.microsoft.com/office/drawing/2014/main" id="{6CB829D0-C134-B08B-B191-123BC760C45B}"/>
                </a:ext>
              </a:extLst>
            </p:cNvPr>
            <p:cNvSpPr>
              <a:spLocks/>
            </p:cNvSpPr>
            <p:nvPr/>
          </p:nvSpPr>
          <p:spPr bwMode="auto">
            <a:xfrm>
              <a:off x="2506" y="1559"/>
              <a:ext cx="9" cy="8"/>
            </a:xfrm>
            <a:custGeom>
              <a:avLst/>
              <a:gdLst>
                <a:gd name="T0" fmla="*/ 9 w 9"/>
                <a:gd name="T1" fmla="*/ 8 h 8"/>
                <a:gd name="T2" fmla="*/ 0 w 9"/>
                <a:gd name="T3" fmla="*/ 4 h 8"/>
                <a:gd name="T4" fmla="*/ 0 w 9"/>
                <a:gd name="T5" fmla="*/ 0 h 8"/>
                <a:gd name="T6" fmla="*/ 9 w 9"/>
                <a:gd name="T7" fmla="*/ 4 h 8"/>
                <a:gd name="T8" fmla="*/ 9 w 9"/>
                <a:gd name="T9" fmla="*/ 8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9" y="8"/>
                  </a:moveTo>
                  <a:lnTo>
                    <a:pt x="0" y="4"/>
                  </a:lnTo>
                  <a:lnTo>
                    <a:pt x="0" y="0"/>
                  </a:lnTo>
                  <a:lnTo>
                    <a:pt x="9" y="4"/>
                  </a:lnTo>
                  <a:lnTo>
                    <a:pt x="9" y="8"/>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628" name="Freeform 49">
              <a:extLst>
                <a:ext uri="{FF2B5EF4-FFF2-40B4-BE49-F238E27FC236}">
                  <a16:creationId xmlns:a16="http://schemas.microsoft.com/office/drawing/2014/main" id="{1DB261DA-F464-BBE3-869A-38189006BA1F}"/>
                </a:ext>
              </a:extLst>
            </p:cNvPr>
            <p:cNvSpPr>
              <a:spLocks/>
            </p:cNvSpPr>
            <p:nvPr/>
          </p:nvSpPr>
          <p:spPr bwMode="auto">
            <a:xfrm>
              <a:off x="3091" y="1563"/>
              <a:ext cx="22" cy="8"/>
            </a:xfrm>
            <a:custGeom>
              <a:avLst/>
              <a:gdLst>
                <a:gd name="T0" fmla="*/ 22 w 22"/>
                <a:gd name="T1" fmla="*/ 4 h 8"/>
                <a:gd name="T2" fmla="*/ 22 w 22"/>
                <a:gd name="T3" fmla="*/ 4 h 8"/>
                <a:gd name="T4" fmla="*/ 22 w 22"/>
                <a:gd name="T5" fmla="*/ 4 h 8"/>
                <a:gd name="T6" fmla="*/ 0 w 22"/>
                <a:gd name="T7" fmla="*/ 8 h 8"/>
                <a:gd name="T8" fmla="*/ 2 w 22"/>
                <a:gd name="T9" fmla="*/ 4 h 8"/>
                <a:gd name="T10" fmla="*/ 8 w 22"/>
                <a:gd name="T11" fmla="*/ 2 h 8"/>
                <a:gd name="T12" fmla="*/ 12 w 22"/>
                <a:gd name="T13" fmla="*/ 0 h 8"/>
                <a:gd name="T14" fmla="*/ 18 w 22"/>
                <a:gd name="T15" fmla="*/ 2 h 8"/>
                <a:gd name="T16" fmla="*/ 22 w 22"/>
                <a:gd name="T17" fmla="*/ 4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8"/>
                <a:gd name="T29" fmla="*/ 22 w 22"/>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8">
                  <a:moveTo>
                    <a:pt x="22" y="4"/>
                  </a:moveTo>
                  <a:lnTo>
                    <a:pt x="22" y="4"/>
                  </a:lnTo>
                  <a:lnTo>
                    <a:pt x="0" y="8"/>
                  </a:lnTo>
                  <a:lnTo>
                    <a:pt x="2" y="4"/>
                  </a:lnTo>
                  <a:lnTo>
                    <a:pt x="8" y="2"/>
                  </a:lnTo>
                  <a:lnTo>
                    <a:pt x="12" y="0"/>
                  </a:lnTo>
                  <a:lnTo>
                    <a:pt x="18" y="2"/>
                  </a:lnTo>
                  <a:lnTo>
                    <a:pt x="22" y="4"/>
                  </a:lnTo>
                  <a:close/>
                </a:path>
              </a:pathLst>
            </a:custGeom>
            <a:solidFill>
              <a:srgbClr val="838383"/>
            </a:solidFill>
            <a:ln w="0">
              <a:solidFill>
                <a:srgbClr val="000000"/>
              </a:solidFill>
              <a:round/>
              <a:headEnd/>
              <a:tailEnd/>
            </a:ln>
          </p:spPr>
          <p:txBody>
            <a:bodyPr/>
            <a:lstStyle/>
            <a:p>
              <a:endParaRPr lang="el-GR">
                <a:solidFill>
                  <a:schemeClr val="bg1">
                    <a:lumMod val="95000"/>
                    <a:lumOff val="5000"/>
                  </a:schemeClr>
                </a:solidFill>
              </a:endParaRPr>
            </a:p>
          </p:txBody>
        </p:sp>
        <p:sp>
          <p:nvSpPr>
            <p:cNvPr id="36629" name="Freeform 50">
              <a:extLst>
                <a:ext uri="{FF2B5EF4-FFF2-40B4-BE49-F238E27FC236}">
                  <a16:creationId xmlns:a16="http://schemas.microsoft.com/office/drawing/2014/main" id="{C0AA382C-1EFB-792F-D299-782A40E84A39}"/>
                </a:ext>
              </a:extLst>
            </p:cNvPr>
            <p:cNvSpPr>
              <a:spLocks/>
            </p:cNvSpPr>
            <p:nvPr/>
          </p:nvSpPr>
          <p:spPr bwMode="auto">
            <a:xfrm>
              <a:off x="2517" y="1565"/>
              <a:ext cx="8" cy="6"/>
            </a:xfrm>
            <a:custGeom>
              <a:avLst/>
              <a:gdLst>
                <a:gd name="T0" fmla="*/ 8 w 8"/>
                <a:gd name="T1" fmla="*/ 6 h 6"/>
                <a:gd name="T2" fmla="*/ 6 w 8"/>
                <a:gd name="T3" fmla="*/ 6 h 6"/>
                <a:gd name="T4" fmla="*/ 0 w 8"/>
                <a:gd name="T5" fmla="*/ 4 h 6"/>
                <a:gd name="T6" fmla="*/ 0 w 8"/>
                <a:gd name="T7" fmla="*/ 0 h 6"/>
                <a:gd name="T8" fmla="*/ 6 w 8"/>
                <a:gd name="T9" fmla="*/ 2 h 6"/>
                <a:gd name="T10" fmla="*/ 8 w 8"/>
                <a:gd name="T11" fmla="*/ 6 h 6"/>
                <a:gd name="T12" fmla="*/ 0 60000 65536"/>
                <a:gd name="T13" fmla="*/ 0 60000 65536"/>
                <a:gd name="T14" fmla="*/ 0 60000 65536"/>
                <a:gd name="T15" fmla="*/ 0 60000 65536"/>
                <a:gd name="T16" fmla="*/ 0 60000 65536"/>
                <a:gd name="T17" fmla="*/ 0 60000 65536"/>
                <a:gd name="T18" fmla="*/ 0 w 8"/>
                <a:gd name="T19" fmla="*/ 0 h 6"/>
                <a:gd name="T20" fmla="*/ 8 w 8"/>
                <a:gd name="T21" fmla="*/ 6 h 6"/>
              </a:gdLst>
              <a:ahLst/>
              <a:cxnLst>
                <a:cxn ang="T12">
                  <a:pos x="T0" y="T1"/>
                </a:cxn>
                <a:cxn ang="T13">
                  <a:pos x="T2" y="T3"/>
                </a:cxn>
                <a:cxn ang="T14">
                  <a:pos x="T4" y="T5"/>
                </a:cxn>
                <a:cxn ang="T15">
                  <a:pos x="T6" y="T7"/>
                </a:cxn>
                <a:cxn ang="T16">
                  <a:pos x="T8" y="T9"/>
                </a:cxn>
                <a:cxn ang="T17">
                  <a:pos x="T10" y="T11"/>
                </a:cxn>
              </a:cxnLst>
              <a:rect l="T18" t="T19" r="T20" b="T21"/>
              <a:pathLst>
                <a:path w="8" h="6">
                  <a:moveTo>
                    <a:pt x="8" y="6"/>
                  </a:moveTo>
                  <a:lnTo>
                    <a:pt x="6" y="6"/>
                  </a:lnTo>
                  <a:lnTo>
                    <a:pt x="0" y="4"/>
                  </a:lnTo>
                  <a:lnTo>
                    <a:pt x="0" y="0"/>
                  </a:lnTo>
                  <a:lnTo>
                    <a:pt x="6" y="2"/>
                  </a:lnTo>
                  <a:lnTo>
                    <a:pt x="8" y="6"/>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630" name="Freeform 51">
              <a:extLst>
                <a:ext uri="{FF2B5EF4-FFF2-40B4-BE49-F238E27FC236}">
                  <a16:creationId xmlns:a16="http://schemas.microsoft.com/office/drawing/2014/main" id="{4572027C-FF5E-4058-E41A-ABBC024DCAE5}"/>
                </a:ext>
              </a:extLst>
            </p:cNvPr>
            <p:cNvSpPr>
              <a:spLocks/>
            </p:cNvSpPr>
            <p:nvPr/>
          </p:nvSpPr>
          <p:spPr bwMode="auto">
            <a:xfrm>
              <a:off x="2743" y="1569"/>
              <a:ext cx="165" cy="31"/>
            </a:xfrm>
            <a:custGeom>
              <a:avLst/>
              <a:gdLst>
                <a:gd name="T0" fmla="*/ 163 w 165"/>
                <a:gd name="T1" fmla="*/ 4 h 31"/>
                <a:gd name="T2" fmla="*/ 153 w 165"/>
                <a:gd name="T3" fmla="*/ 6 h 31"/>
                <a:gd name="T4" fmla="*/ 70 w 165"/>
                <a:gd name="T5" fmla="*/ 21 h 31"/>
                <a:gd name="T6" fmla="*/ 0 w 165"/>
                <a:gd name="T7" fmla="*/ 31 h 31"/>
                <a:gd name="T8" fmla="*/ 4 w 165"/>
                <a:gd name="T9" fmla="*/ 25 h 31"/>
                <a:gd name="T10" fmla="*/ 163 w 165"/>
                <a:gd name="T11" fmla="*/ 0 h 31"/>
                <a:gd name="T12" fmla="*/ 165 w 165"/>
                <a:gd name="T13" fmla="*/ 0 h 31"/>
                <a:gd name="T14" fmla="*/ 163 w 165"/>
                <a:gd name="T15" fmla="*/ 4 h 31"/>
                <a:gd name="T16" fmla="*/ 0 60000 65536"/>
                <a:gd name="T17" fmla="*/ 0 60000 65536"/>
                <a:gd name="T18" fmla="*/ 0 60000 65536"/>
                <a:gd name="T19" fmla="*/ 0 60000 65536"/>
                <a:gd name="T20" fmla="*/ 0 60000 65536"/>
                <a:gd name="T21" fmla="*/ 0 60000 65536"/>
                <a:gd name="T22" fmla="*/ 0 60000 65536"/>
                <a:gd name="T23" fmla="*/ 0 60000 65536"/>
                <a:gd name="T24" fmla="*/ 0 w 165"/>
                <a:gd name="T25" fmla="*/ 0 h 31"/>
                <a:gd name="T26" fmla="*/ 165 w 165"/>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5" h="31">
                  <a:moveTo>
                    <a:pt x="163" y="4"/>
                  </a:moveTo>
                  <a:lnTo>
                    <a:pt x="153" y="6"/>
                  </a:lnTo>
                  <a:lnTo>
                    <a:pt x="70" y="21"/>
                  </a:lnTo>
                  <a:lnTo>
                    <a:pt x="0" y="31"/>
                  </a:lnTo>
                  <a:lnTo>
                    <a:pt x="4" y="25"/>
                  </a:lnTo>
                  <a:lnTo>
                    <a:pt x="163" y="0"/>
                  </a:lnTo>
                  <a:lnTo>
                    <a:pt x="165" y="0"/>
                  </a:lnTo>
                  <a:lnTo>
                    <a:pt x="163" y="4"/>
                  </a:lnTo>
                  <a:close/>
                </a:path>
              </a:pathLst>
            </a:custGeom>
            <a:solidFill>
              <a:srgbClr val="59595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631" name="Freeform 52">
              <a:extLst>
                <a:ext uri="{FF2B5EF4-FFF2-40B4-BE49-F238E27FC236}">
                  <a16:creationId xmlns:a16="http://schemas.microsoft.com/office/drawing/2014/main" id="{E92938E4-8FF0-F6AC-1E8C-2661F036C3FE}"/>
                </a:ext>
              </a:extLst>
            </p:cNvPr>
            <p:cNvSpPr>
              <a:spLocks/>
            </p:cNvSpPr>
            <p:nvPr/>
          </p:nvSpPr>
          <p:spPr bwMode="auto">
            <a:xfrm>
              <a:off x="2527" y="1569"/>
              <a:ext cx="8" cy="8"/>
            </a:xfrm>
            <a:custGeom>
              <a:avLst/>
              <a:gdLst>
                <a:gd name="T0" fmla="*/ 8 w 8"/>
                <a:gd name="T1" fmla="*/ 6 h 8"/>
                <a:gd name="T2" fmla="*/ 8 w 8"/>
                <a:gd name="T3" fmla="*/ 8 h 8"/>
                <a:gd name="T4" fmla="*/ 0 w 8"/>
                <a:gd name="T5" fmla="*/ 4 h 8"/>
                <a:gd name="T6" fmla="*/ 0 w 8"/>
                <a:gd name="T7" fmla="*/ 0 h 8"/>
                <a:gd name="T8" fmla="*/ 6 w 8"/>
                <a:gd name="T9" fmla="*/ 2 h 8"/>
                <a:gd name="T10" fmla="*/ 8 w 8"/>
                <a:gd name="T11" fmla="*/ 6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8" y="6"/>
                  </a:moveTo>
                  <a:lnTo>
                    <a:pt x="8" y="8"/>
                  </a:lnTo>
                  <a:lnTo>
                    <a:pt x="0" y="4"/>
                  </a:lnTo>
                  <a:lnTo>
                    <a:pt x="0" y="0"/>
                  </a:lnTo>
                  <a:lnTo>
                    <a:pt x="6" y="2"/>
                  </a:lnTo>
                  <a:lnTo>
                    <a:pt x="8" y="6"/>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632" name="Freeform 53">
              <a:extLst>
                <a:ext uri="{FF2B5EF4-FFF2-40B4-BE49-F238E27FC236}">
                  <a16:creationId xmlns:a16="http://schemas.microsoft.com/office/drawing/2014/main" id="{4E6C6224-F6B1-68D5-4C34-18CACEB7DF03}"/>
                </a:ext>
              </a:extLst>
            </p:cNvPr>
            <p:cNvSpPr>
              <a:spLocks/>
            </p:cNvSpPr>
            <p:nvPr/>
          </p:nvSpPr>
          <p:spPr bwMode="auto">
            <a:xfrm>
              <a:off x="2726" y="1571"/>
              <a:ext cx="19" cy="29"/>
            </a:xfrm>
            <a:custGeom>
              <a:avLst/>
              <a:gdLst>
                <a:gd name="T0" fmla="*/ 17 w 19"/>
                <a:gd name="T1" fmla="*/ 11 h 29"/>
                <a:gd name="T2" fmla="*/ 19 w 19"/>
                <a:gd name="T3" fmla="*/ 21 h 29"/>
                <a:gd name="T4" fmla="*/ 12 w 19"/>
                <a:gd name="T5" fmla="*/ 29 h 29"/>
                <a:gd name="T6" fmla="*/ 10 w 19"/>
                <a:gd name="T7" fmla="*/ 29 h 29"/>
                <a:gd name="T8" fmla="*/ 4 w 19"/>
                <a:gd name="T9" fmla="*/ 27 h 29"/>
                <a:gd name="T10" fmla="*/ 4 w 19"/>
                <a:gd name="T11" fmla="*/ 21 h 29"/>
                <a:gd name="T12" fmla="*/ 0 w 19"/>
                <a:gd name="T13" fmla="*/ 17 h 29"/>
                <a:gd name="T14" fmla="*/ 0 w 19"/>
                <a:gd name="T15" fmla="*/ 0 h 29"/>
                <a:gd name="T16" fmla="*/ 17 w 19"/>
                <a:gd name="T17" fmla="*/ 6 h 29"/>
                <a:gd name="T18" fmla="*/ 17 w 19"/>
                <a:gd name="T19" fmla="*/ 11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29"/>
                <a:gd name="T32" fmla="*/ 19 w 19"/>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29">
                  <a:moveTo>
                    <a:pt x="17" y="11"/>
                  </a:moveTo>
                  <a:lnTo>
                    <a:pt x="19" y="21"/>
                  </a:lnTo>
                  <a:lnTo>
                    <a:pt x="12" y="29"/>
                  </a:lnTo>
                  <a:lnTo>
                    <a:pt x="10" y="29"/>
                  </a:lnTo>
                  <a:lnTo>
                    <a:pt x="4" y="27"/>
                  </a:lnTo>
                  <a:lnTo>
                    <a:pt x="4" y="21"/>
                  </a:lnTo>
                  <a:lnTo>
                    <a:pt x="0" y="17"/>
                  </a:lnTo>
                  <a:lnTo>
                    <a:pt x="0" y="0"/>
                  </a:lnTo>
                  <a:lnTo>
                    <a:pt x="17" y="6"/>
                  </a:lnTo>
                  <a:lnTo>
                    <a:pt x="17" y="11"/>
                  </a:lnTo>
                  <a:close/>
                </a:path>
              </a:pathLst>
            </a:custGeom>
            <a:solidFill>
              <a:srgbClr val="D9D9D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633" name="Freeform 54">
              <a:extLst>
                <a:ext uri="{FF2B5EF4-FFF2-40B4-BE49-F238E27FC236}">
                  <a16:creationId xmlns:a16="http://schemas.microsoft.com/office/drawing/2014/main" id="{D642AEA1-316B-AD0F-B33B-8371C885FE7F}"/>
                </a:ext>
              </a:extLst>
            </p:cNvPr>
            <p:cNvSpPr>
              <a:spLocks/>
            </p:cNvSpPr>
            <p:nvPr/>
          </p:nvSpPr>
          <p:spPr bwMode="auto">
            <a:xfrm>
              <a:off x="2538" y="1573"/>
              <a:ext cx="6" cy="9"/>
            </a:xfrm>
            <a:custGeom>
              <a:avLst/>
              <a:gdLst>
                <a:gd name="T0" fmla="*/ 6 w 6"/>
                <a:gd name="T1" fmla="*/ 4 h 9"/>
                <a:gd name="T2" fmla="*/ 6 w 6"/>
                <a:gd name="T3" fmla="*/ 9 h 9"/>
                <a:gd name="T4" fmla="*/ 0 w 6"/>
                <a:gd name="T5" fmla="*/ 4 h 9"/>
                <a:gd name="T6" fmla="*/ 0 w 6"/>
                <a:gd name="T7" fmla="*/ 0 h 9"/>
                <a:gd name="T8" fmla="*/ 6 w 6"/>
                <a:gd name="T9" fmla="*/ 4 h 9"/>
                <a:gd name="T10" fmla="*/ 6 w 6"/>
                <a:gd name="T11" fmla="*/ 4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4"/>
                  </a:moveTo>
                  <a:lnTo>
                    <a:pt x="6" y="9"/>
                  </a:lnTo>
                  <a:lnTo>
                    <a:pt x="0" y="4"/>
                  </a:lnTo>
                  <a:lnTo>
                    <a:pt x="0" y="0"/>
                  </a:lnTo>
                  <a:lnTo>
                    <a:pt x="6" y="4"/>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634" name="Freeform 55">
              <a:extLst>
                <a:ext uri="{FF2B5EF4-FFF2-40B4-BE49-F238E27FC236}">
                  <a16:creationId xmlns:a16="http://schemas.microsoft.com/office/drawing/2014/main" id="{FCE6A6B4-4E40-1F53-6449-DF931E6D86D2}"/>
                </a:ext>
              </a:extLst>
            </p:cNvPr>
            <p:cNvSpPr>
              <a:spLocks/>
            </p:cNvSpPr>
            <p:nvPr/>
          </p:nvSpPr>
          <p:spPr bwMode="auto">
            <a:xfrm>
              <a:off x="2548" y="1580"/>
              <a:ext cx="8" cy="8"/>
            </a:xfrm>
            <a:custGeom>
              <a:avLst/>
              <a:gdLst>
                <a:gd name="T0" fmla="*/ 8 w 8"/>
                <a:gd name="T1" fmla="*/ 8 h 8"/>
                <a:gd name="T2" fmla="*/ 0 w 8"/>
                <a:gd name="T3" fmla="*/ 4 h 8"/>
                <a:gd name="T4" fmla="*/ 0 w 8"/>
                <a:gd name="T5" fmla="*/ 0 h 8"/>
                <a:gd name="T6" fmla="*/ 8 w 8"/>
                <a:gd name="T7" fmla="*/ 4 h 8"/>
                <a:gd name="T8" fmla="*/ 8 w 8"/>
                <a:gd name="T9" fmla="*/ 8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8" y="8"/>
                  </a:moveTo>
                  <a:lnTo>
                    <a:pt x="0" y="4"/>
                  </a:lnTo>
                  <a:lnTo>
                    <a:pt x="0" y="0"/>
                  </a:lnTo>
                  <a:lnTo>
                    <a:pt x="8" y="4"/>
                  </a:lnTo>
                  <a:lnTo>
                    <a:pt x="8" y="8"/>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635" name="Freeform 56">
              <a:extLst>
                <a:ext uri="{FF2B5EF4-FFF2-40B4-BE49-F238E27FC236}">
                  <a16:creationId xmlns:a16="http://schemas.microsoft.com/office/drawing/2014/main" id="{7BB83E71-6EB9-77B3-EA14-46A57F9D9C97}"/>
                </a:ext>
              </a:extLst>
            </p:cNvPr>
            <p:cNvSpPr>
              <a:spLocks/>
            </p:cNvSpPr>
            <p:nvPr/>
          </p:nvSpPr>
          <p:spPr bwMode="auto">
            <a:xfrm>
              <a:off x="2558" y="1584"/>
              <a:ext cx="6" cy="6"/>
            </a:xfrm>
            <a:custGeom>
              <a:avLst/>
              <a:gdLst>
                <a:gd name="T0" fmla="*/ 6 w 6"/>
                <a:gd name="T1" fmla="*/ 6 h 6"/>
                <a:gd name="T2" fmla="*/ 6 w 6"/>
                <a:gd name="T3" fmla="*/ 6 h 6"/>
                <a:gd name="T4" fmla="*/ 4 w 6"/>
                <a:gd name="T5" fmla="*/ 6 h 6"/>
                <a:gd name="T6" fmla="*/ 0 w 6"/>
                <a:gd name="T7" fmla="*/ 4 h 6"/>
                <a:gd name="T8" fmla="*/ 0 w 6"/>
                <a:gd name="T9" fmla="*/ 0 h 6"/>
                <a:gd name="T10" fmla="*/ 6 w 6"/>
                <a:gd name="T11" fmla="*/ 2 h 6"/>
                <a:gd name="T12" fmla="*/ 6 w 6"/>
                <a:gd name="T13" fmla="*/ 6 h 6"/>
                <a:gd name="T14" fmla="*/ 0 60000 65536"/>
                <a:gd name="T15" fmla="*/ 0 60000 65536"/>
                <a:gd name="T16" fmla="*/ 0 60000 65536"/>
                <a:gd name="T17" fmla="*/ 0 60000 65536"/>
                <a:gd name="T18" fmla="*/ 0 60000 65536"/>
                <a:gd name="T19" fmla="*/ 0 60000 65536"/>
                <a:gd name="T20" fmla="*/ 0 60000 65536"/>
                <a:gd name="T21" fmla="*/ 0 w 6"/>
                <a:gd name="T22" fmla="*/ 0 h 6"/>
                <a:gd name="T23" fmla="*/ 6 w 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6">
                  <a:moveTo>
                    <a:pt x="6" y="6"/>
                  </a:moveTo>
                  <a:lnTo>
                    <a:pt x="6" y="6"/>
                  </a:lnTo>
                  <a:lnTo>
                    <a:pt x="4" y="6"/>
                  </a:lnTo>
                  <a:lnTo>
                    <a:pt x="0" y="4"/>
                  </a:lnTo>
                  <a:lnTo>
                    <a:pt x="0" y="0"/>
                  </a:lnTo>
                  <a:lnTo>
                    <a:pt x="6" y="2"/>
                  </a:lnTo>
                  <a:lnTo>
                    <a:pt x="6" y="6"/>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636" name="Freeform 57">
              <a:extLst>
                <a:ext uri="{FF2B5EF4-FFF2-40B4-BE49-F238E27FC236}">
                  <a16:creationId xmlns:a16="http://schemas.microsoft.com/office/drawing/2014/main" id="{ADFAC59D-6E9D-7470-5357-4655C4CCEE85}"/>
                </a:ext>
              </a:extLst>
            </p:cNvPr>
            <p:cNvSpPr>
              <a:spLocks/>
            </p:cNvSpPr>
            <p:nvPr/>
          </p:nvSpPr>
          <p:spPr bwMode="auto">
            <a:xfrm>
              <a:off x="2567" y="1588"/>
              <a:ext cx="6" cy="8"/>
            </a:xfrm>
            <a:custGeom>
              <a:avLst/>
              <a:gdLst>
                <a:gd name="T0" fmla="*/ 6 w 6"/>
                <a:gd name="T1" fmla="*/ 4 h 8"/>
                <a:gd name="T2" fmla="*/ 6 w 6"/>
                <a:gd name="T3" fmla="*/ 6 h 8"/>
                <a:gd name="T4" fmla="*/ 6 w 6"/>
                <a:gd name="T5" fmla="*/ 8 h 8"/>
                <a:gd name="T6" fmla="*/ 0 w 6"/>
                <a:gd name="T7" fmla="*/ 4 h 8"/>
                <a:gd name="T8" fmla="*/ 0 w 6"/>
                <a:gd name="T9" fmla="*/ 0 h 8"/>
                <a:gd name="T10" fmla="*/ 6 w 6"/>
                <a:gd name="T11" fmla="*/ 2 h 8"/>
                <a:gd name="T12" fmla="*/ 6 w 6"/>
                <a:gd name="T13" fmla="*/ 4 h 8"/>
                <a:gd name="T14" fmla="*/ 0 60000 65536"/>
                <a:gd name="T15" fmla="*/ 0 60000 65536"/>
                <a:gd name="T16" fmla="*/ 0 60000 65536"/>
                <a:gd name="T17" fmla="*/ 0 60000 65536"/>
                <a:gd name="T18" fmla="*/ 0 60000 65536"/>
                <a:gd name="T19" fmla="*/ 0 60000 65536"/>
                <a:gd name="T20" fmla="*/ 0 60000 65536"/>
                <a:gd name="T21" fmla="*/ 0 w 6"/>
                <a:gd name="T22" fmla="*/ 0 h 8"/>
                <a:gd name="T23" fmla="*/ 6 w 6"/>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8">
                  <a:moveTo>
                    <a:pt x="6" y="4"/>
                  </a:moveTo>
                  <a:lnTo>
                    <a:pt x="6" y="6"/>
                  </a:lnTo>
                  <a:lnTo>
                    <a:pt x="6" y="8"/>
                  </a:lnTo>
                  <a:lnTo>
                    <a:pt x="0" y="4"/>
                  </a:lnTo>
                  <a:lnTo>
                    <a:pt x="0" y="0"/>
                  </a:lnTo>
                  <a:lnTo>
                    <a:pt x="6" y="2"/>
                  </a:lnTo>
                  <a:lnTo>
                    <a:pt x="6" y="4"/>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637" name="Freeform 58">
              <a:extLst>
                <a:ext uri="{FF2B5EF4-FFF2-40B4-BE49-F238E27FC236}">
                  <a16:creationId xmlns:a16="http://schemas.microsoft.com/office/drawing/2014/main" id="{0A9CF674-F80D-DC5D-5EC5-9CFFB51131B5}"/>
                </a:ext>
              </a:extLst>
            </p:cNvPr>
            <p:cNvSpPr>
              <a:spLocks/>
            </p:cNvSpPr>
            <p:nvPr/>
          </p:nvSpPr>
          <p:spPr bwMode="auto">
            <a:xfrm>
              <a:off x="2575" y="1592"/>
              <a:ext cx="8" cy="8"/>
            </a:xfrm>
            <a:custGeom>
              <a:avLst/>
              <a:gdLst>
                <a:gd name="T0" fmla="*/ 8 w 8"/>
                <a:gd name="T1" fmla="*/ 8 h 8"/>
                <a:gd name="T2" fmla="*/ 4 w 8"/>
                <a:gd name="T3" fmla="*/ 6 h 8"/>
                <a:gd name="T4" fmla="*/ 0 w 8"/>
                <a:gd name="T5" fmla="*/ 4 h 8"/>
                <a:gd name="T6" fmla="*/ 0 w 8"/>
                <a:gd name="T7" fmla="*/ 0 h 8"/>
                <a:gd name="T8" fmla="*/ 8 w 8"/>
                <a:gd name="T9" fmla="*/ 4 h 8"/>
                <a:gd name="T10" fmla="*/ 8 w 8"/>
                <a:gd name="T11" fmla="*/ 8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8" y="8"/>
                  </a:moveTo>
                  <a:lnTo>
                    <a:pt x="4" y="6"/>
                  </a:lnTo>
                  <a:lnTo>
                    <a:pt x="0" y="4"/>
                  </a:lnTo>
                  <a:lnTo>
                    <a:pt x="0" y="0"/>
                  </a:lnTo>
                  <a:lnTo>
                    <a:pt x="8" y="4"/>
                  </a:lnTo>
                  <a:lnTo>
                    <a:pt x="8" y="8"/>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638" name="Freeform 59">
              <a:extLst>
                <a:ext uri="{FF2B5EF4-FFF2-40B4-BE49-F238E27FC236}">
                  <a16:creationId xmlns:a16="http://schemas.microsoft.com/office/drawing/2014/main" id="{E51AABD8-DFFA-4376-19C4-379EAF889159}"/>
                </a:ext>
              </a:extLst>
            </p:cNvPr>
            <p:cNvSpPr>
              <a:spLocks/>
            </p:cNvSpPr>
            <p:nvPr/>
          </p:nvSpPr>
          <p:spPr bwMode="auto">
            <a:xfrm>
              <a:off x="2587" y="1598"/>
              <a:ext cx="11" cy="8"/>
            </a:xfrm>
            <a:custGeom>
              <a:avLst/>
              <a:gdLst>
                <a:gd name="T0" fmla="*/ 11 w 11"/>
                <a:gd name="T1" fmla="*/ 4 h 8"/>
                <a:gd name="T2" fmla="*/ 11 w 11"/>
                <a:gd name="T3" fmla="*/ 8 h 8"/>
                <a:gd name="T4" fmla="*/ 0 w 11"/>
                <a:gd name="T5" fmla="*/ 4 h 8"/>
                <a:gd name="T6" fmla="*/ 0 w 11"/>
                <a:gd name="T7" fmla="*/ 0 h 8"/>
                <a:gd name="T8" fmla="*/ 9 w 11"/>
                <a:gd name="T9" fmla="*/ 4 h 8"/>
                <a:gd name="T10" fmla="*/ 11 w 11"/>
                <a:gd name="T11" fmla="*/ 4 h 8"/>
                <a:gd name="T12" fmla="*/ 0 60000 65536"/>
                <a:gd name="T13" fmla="*/ 0 60000 65536"/>
                <a:gd name="T14" fmla="*/ 0 60000 65536"/>
                <a:gd name="T15" fmla="*/ 0 60000 65536"/>
                <a:gd name="T16" fmla="*/ 0 60000 65536"/>
                <a:gd name="T17" fmla="*/ 0 60000 65536"/>
                <a:gd name="T18" fmla="*/ 0 w 11"/>
                <a:gd name="T19" fmla="*/ 0 h 8"/>
                <a:gd name="T20" fmla="*/ 11 w 1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1" h="8">
                  <a:moveTo>
                    <a:pt x="11" y="4"/>
                  </a:moveTo>
                  <a:lnTo>
                    <a:pt x="11" y="8"/>
                  </a:lnTo>
                  <a:lnTo>
                    <a:pt x="0" y="4"/>
                  </a:lnTo>
                  <a:lnTo>
                    <a:pt x="0" y="0"/>
                  </a:lnTo>
                  <a:lnTo>
                    <a:pt x="9" y="4"/>
                  </a:lnTo>
                  <a:lnTo>
                    <a:pt x="11" y="4"/>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639" name="Freeform 60">
              <a:extLst>
                <a:ext uri="{FF2B5EF4-FFF2-40B4-BE49-F238E27FC236}">
                  <a16:creationId xmlns:a16="http://schemas.microsoft.com/office/drawing/2014/main" id="{C757D45B-DCF9-7988-9A94-709A7DE7071B}"/>
                </a:ext>
              </a:extLst>
            </p:cNvPr>
            <p:cNvSpPr>
              <a:spLocks/>
            </p:cNvSpPr>
            <p:nvPr/>
          </p:nvSpPr>
          <p:spPr bwMode="auto">
            <a:xfrm>
              <a:off x="2600" y="1604"/>
              <a:ext cx="8" cy="9"/>
            </a:xfrm>
            <a:custGeom>
              <a:avLst/>
              <a:gdLst>
                <a:gd name="T0" fmla="*/ 8 w 8"/>
                <a:gd name="T1" fmla="*/ 9 h 9"/>
                <a:gd name="T2" fmla="*/ 0 w 8"/>
                <a:gd name="T3" fmla="*/ 5 h 9"/>
                <a:gd name="T4" fmla="*/ 0 w 8"/>
                <a:gd name="T5" fmla="*/ 2 h 9"/>
                <a:gd name="T6" fmla="*/ 0 w 8"/>
                <a:gd name="T7" fmla="*/ 0 h 9"/>
                <a:gd name="T8" fmla="*/ 8 w 8"/>
                <a:gd name="T9" fmla="*/ 5 h 9"/>
                <a:gd name="T10" fmla="*/ 8 w 8"/>
                <a:gd name="T11" fmla="*/ 9 h 9"/>
                <a:gd name="T12" fmla="*/ 0 60000 65536"/>
                <a:gd name="T13" fmla="*/ 0 60000 65536"/>
                <a:gd name="T14" fmla="*/ 0 60000 65536"/>
                <a:gd name="T15" fmla="*/ 0 60000 65536"/>
                <a:gd name="T16" fmla="*/ 0 60000 65536"/>
                <a:gd name="T17" fmla="*/ 0 60000 65536"/>
                <a:gd name="T18" fmla="*/ 0 w 8"/>
                <a:gd name="T19" fmla="*/ 0 h 9"/>
                <a:gd name="T20" fmla="*/ 8 w 8"/>
                <a:gd name="T21" fmla="*/ 9 h 9"/>
              </a:gdLst>
              <a:ahLst/>
              <a:cxnLst>
                <a:cxn ang="T12">
                  <a:pos x="T0" y="T1"/>
                </a:cxn>
                <a:cxn ang="T13">
                  <a:pos x="T2" y="T3"/>
                </a:cxn>
                <a:cxn ang="T14">
                  <a:pos x="T4" y="T5"/>
                </a:cxn>
                <a:cxn ang="T15">
                  <a:pos x="T6" y="T7"/>
                </a:cxn>
                <a:cxn ang="T16">
                  <a:pos x="T8" y="T9"/>
                </a:cxn>
                <a:cxn ang="T17">
                  <a:pos x="T10" y="T11"/>
                </a:cxn>
              </a:cxnLst>
              <a:rect l="T18" t="T19" r="T20" b="T21"/>
              <a:pathLst>
                <a:path w="8" h="9">
                  <a:moveTo>
                    <a:pt x="8" y="9"/>
                  </a:moveTo>
                  <a:lnTo>
                    <a:pt x="0" y="5"/>
                  </a:lnTo>
                  <a:lnTo>
                    <a:pt x="0" y="2"/>
                  </a:lnTo>
                  <a:lnTo>
                    <a:pt x="0" y="0"/>
                  </a:lnTo>
                  <a:lnTo>
                    <a:pt x="8" y="5"/>
                  </a:lnTo>
                  <a:lnTo>
                    <a:pt x="8" y="9"/>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640" name="Freeform 61">
              <a:extLst>
                <a:ext uri="{FF2B5EF4-FFF2-40B4-BE49-F238E27FC236}">
                  <a16:creationId xmlns:a16="http://schemas.microsoft.com/office/drawing/2014/main" id="{2E912C18-7E53-0AA0-A6AE-A31576260188}"/>
                </a:ext>
              </a:extLst>
            </p:cNvPr>
            <p:cNvSpPr>
              <a:spLocks/>
            </p:cNvSpPr>
            <p:nvPr/>
          </p:nvSpPr>
          <p:spPr bwMode="auto">
            <a:xfrm>
              <a:off x="2467" y="1604"/>
              <a:ext cx="19" cy="34"/>
            </a:xfrm>
            <a:custGeom>
              <a:avLst/>
              <a:gdLst>
                <a:gd name="T0" fmla="*/ 19 w 19"/>
                <a:gd name="T1" fmla="*/ 11 h 34"/>
                <a:gd name="T2" fmla="*/ 17 w 19"/>
                <a:gd name="T3" fmla="*/ 34 h 34"/>
                <a:gd name="T4" fmla="*/ 0 w 19"/>
                <a:gd name="T5" fmla="*/ 21 h 34"/>
                <a:gd name="T6" fmla="*/ 0 w 19"/>
                <a:gd name="T7" fmla="*/ 0 h 34"/>
                <a:gd name="T8" fmla="*/ 17 w 19"/>
                <a:gd name="T9" fmla="*/ 11 h 34"/>
                <a:gd name="T10" fmla="*/ 19 w 19"/>
                <a:gd name="T11" fmla="*/ 11 h 34"/>
                <a:gd name="T12" fmla="*/ 0 60000 65536"/>
                <a:gd name="T13" fmla="*/ 0 60000 65536"/>
                <a:gd name="T14" fmla="*/ 0 60000 65536"/>
                <a:gd name="T15" fmla="*/ 0 60000 65536"/>
                <a:gd name="T16" fmla="*/ 0 60000 65536"/>
                <a:gd name="T17" fmla="*/ 0 60000 65536"/>
                <a:gd name="T18" fmla="*/ 0 w 19"/>
                <a:gd name="T19" fmla="*/ 0 h 34"/>
                <a:gd name="T20" fmla="*/ 19 w 19"/>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9" h="34">
                  <a:moveTo>
                    <a:pt x="19" y="11"/>
                  </a:moveTo>
                  <a:lnTo>
                    <a:pt x="17" y="34"/>
                  </a:lnTo>
                  <a:lnTo>
                    <a:pt x="0" y="21"/>
                  </a:lnTo>
                  <a:lnTo>
                    <a:pt x="0" y="0"/>
                  </a:lnTo>
                  <a:lnTo>
                    <a:pt x="17" y="11"/>
                  </a:lnTo>
                  <a:lnTo>
                    <a:pt x="19" y="11"/>
                  </a:lnTo>
                  <a:close/>
                </a:path>
              </a:pathLst>
            </a:custGeom>
            <a:solidFill>
              <a:srgbClr val="D9D9D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641" name="Freeform 62">
              <a:extLst>
                <a:ext uri="{FF2B5EF4-FFF2-40B4-BE49-F238E27FC236}">
                  <a16:creationId xmlns:a16="http://schemas.microsoft.com/office/drawing/2014/main" id="{2D2A27B5-F945-0A20-D529-CF3754220D70}"/>
                </a:ext>
              </a:extLst>
            </p:cNvPr>
            <p:cNvSpPr>
              <a:spLocks/>
            </p:cNvSpPr>
            <p:nvPr/>
          </p:nvSpPr>
          <p:spPr bwMode="auto">
            <a:xfrm>
              <a:off x="2610" y="1609"/>
              <a:ext cx="10" cy="10"/>
            </a:xfrm>
            <a:custGeom>
              <a:avLst/>
              <a:gdLst>
                <a:gd name="T0" fmla="*/ 10 w 10"/>
                <a:gd name="T1" fmla="*/ 10 h 10"/>
                <a:gd name="T2" fmla="*/ 2 w 10"/>
                <a:gd name="T3" fmla="*/ 6 h 10"/>
                <a:gd name="T4" fmla="*/ 0 w 10"/>
                <a:gd name="T5" fmla="*/ 4 h 10"/>
                <a:gd name="T6" fmla="*/ 0 w 10"/>
                <a:gd name="T7" fmla="*/ 0 h 10"/>
                <a:gd name="T8" fmla="*/ 10 w 10"/>
                <a:gd name="T9" fmla="*/ 4 h 10"/>
                <a:gd name="T10" fmla="*/ 10 w 10"/>
                <a:gd name="T11" fmla="*/ 10 h 10"/>
                <a:gd name="T12" fmla="*/ 0 60000 65536"/>
                <a:gd name="T13" fmla="*/ 0 60000 65536"/>
                <a:gd name="T14" fmla="*/ 0 60000 65536"/>
                <a:gd name="T15" fmla="*/ 0 60000 65536"/>
                <a:gd name="T16" fmla="*/ 0 60000 65536"/>
                <a:gd name="T17" fmla="*/ 0 60000 65536"/>
                <a:gd name="T18" fmla="*/ 0 w 10"/>
                <a:gd name="T19" fmla="*/ 0 h 10"/>
                <a:gd name="T20" fmla="*/ 10 w 10"/>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0" h="10">
                  <a:moveTo>
                    <a:pt x="10" y="10"/>
                  </a:moveTo>
                  <a:lnTo>
                    <a:pt x="2" y="6"/>
                  </a:lnTo>
                  <a:lnTo>
                    <a:pt x="0" y="4"/>
                  </a:lnTo>
                  <a:lnTo>
                    <a:pt x="0" y="0"/>
                  </a:lnTo>
                  <a:lnTo>
                    <a:pt x="10" y="4"/>
                  </a:lnTo>
                  <a:lnTo>
                    <a:pt x="10" y="10"/>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642" name="Freeform 63">
              <a:extLst>
                <a:ext uri="{FF2B5EF4-FFF2-40B4-BE49-F238E27FC236}">
                  <a16:creationId xmlns:a16="http://schemas.microsoft.com/office/drawing/2014/main" id="{EBA8AE3C-0D5C-A55E-7C33-C3F1057FE122}"/>
                </a:ext>
              </a:extLst>
            </p:cNvPr>
            <p:cNvSpPr>
              <a:spLocks/>
            </p:cNvSpPr>
            <p:nvPr/>
          </p:nvSpPr>
          <p:spPr bwMode="auto">
            <a:xfrm>
              <a:off x="2622" y="1615"/>
              <a:ext cx="11" cy="10"/>
            </a:xfrm>
            <a:custGeom>
              <a:avLst/>
              <a:gdLst>
                <a:gd name="T0" fmla="*/ 11 w 11"/>
                <a:gd name="T1" fmla="*/ 10 h 10"/>
                <a:gd name="T2" fmla="*/ 0 w 11"/>
                <a:gd name="T3" fmla="*/ 4 h 10"/>
                <a:gd name="T4" fmla="*/ 3 w 11"/>
                <a:gd name="T5" fmla="*/ 0 h 10"/>
                <a:gd name="T6" fmla="*/ 11 w 11"/>
                <a:gd name="T7" fmla="*/ 4 h 10"/>
                <a:gd name="T8" fmla="*/ 11 w 11"/>
                <a:gd name="T9" fmla="*/ 10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11" y="10"/>
                  </a:moveTo>
                  <a:lnTo>
                    <a:pt x="0" y="4"/>
                  </a:lnTo>
                  <a:lnTo>
                    <a:pt x="3" y="0"/>
                  </a:lnTo>
                  <a:lnTo>
                    <a:pt x="11" y="4"/>
                  </a:lnTo>
                  <a:lnTo>
                    <a:pt x="11" y="10"/>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643" name="Freeform 64">
              <a:extLst>
                <a:ext uri="{FF2B5EF4-FFF2-40B4-BE49-F238E27FC236}">
                  <a16:creationId xmlns:a16="http://schemas.microsoft.com/office/drawing/2014/main" id="{4A67292C-6374-520A-DC2D-0D1421744988}"/>
                </a:ext>
              </a:extLst>
            </p:cNvPr>
            <p:cNvSpPr>
              <a:spLocks/>
            </p:cNvSpPr>
            <p:nvPr/>
          </p:nvSpPr>
          <p:spPr bwMode="auto">
            <a:xfrm>
              <a:off x="2488" y="1617"/>
              <a:ext cx="31" cy="23"/>
            </a:xfrm>
            <a:custGeom>
              <a:avLst/>
              <a:gdLst>
                <a:gd name="T0" fmla="*/ 4 w 31"/>
                <a:gd name="T1" fmla="*/ 21 h 23"/>
                <a:gd name="T2" fmla="*/ 0 w 31"/>
                <a:gd name="T3" fmla="*/ 23 h 23"/>
                <a:gd name="T4" fmla="*/ 0 w 31"/>
                <a:gd name="T5" fmla="*/ 23 h 23"/>
                <a:gd name="T6" fmla="*/ 0 w 31"/>
                <a:gd name="T7" fmla="*/ 21 h 23"/>
                <a:gd name="T8" fmla="*/ 0 w 31"/>
                <a:gd name="T9" fmla="*/ 0 h 23"/>
                <a:gd name="T10" fmla="*/ 31 w 31"/>
                <a:gd name="T11" fmla="*/ 16 h 23"/>
                <a:gd name="T12" fmla="*/ 4 w 31"/>
                <a:gd name="T13" fmla="*/ 21 h 23"/>
                <a:gd name="T14" fmla="*/ 0 60000 65536"/>
                <a:gd name="T15" fmla="*/ 0 60000 65536"/>
                <a:gd name="T16" fmla="*/ 0 60000 65536"/>
                <a:gd name="T17" fmla="*/ 0 60000 65536"/>
                <a:gd name="T18" fmla="*/ 0 60000 65536"/>
                <a:gd name="T19" fmla="*/ 0 60000 65536"/>
                <a:gd name="T20" fmla="*/ 0 60000 65536"/>
                <a:gd name="T21" fmla="*/ 0 w 31"/>
                <a:gd name="T22" fmla="*/ 0 h 23"/>
                <a:gd name="T23" fmla="*/ 31 w 3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23">
                  <a:moveTo>
                    <a:pt x="4" y="21"/>
                  </a:moveTo>
                  <a:lnTo>
                    <a:pt x="0" y="23"/>
                  </a:lnTo>
                  <a:lnTo>
                    <a:pt x="0" y="21"/>
                  </a:lnTo>
                  <a:lnTo>
                    <a:pt x="0" y="0"/>
                  </a:lnTo>
                  <a:lnTo>
                    <a:pt x="31" y="16"/>
                  </a:lnTo>
                  <a:lnTo>
                    <a:pt x="4" y="21"/>
                  </a:lnTo>
                  <a:close/>
                </a:path>
              </a:pathLst>
            </a:custGeom>
            <a:solidFill>
              <a:srgbClr val="838383"/>
            </a:solidFill>
            <a:ln w="0">
              <a:solidFill>
                <a:srgbClr val="000000"/>
              </a:solidFill>
              <a:round/>
              <a:headEnd/>
              <a:tailEnd/>
            </a:ln>
          </p:spPr>
          <p:txBody>
            <a:bodyPr/>
            <a:lstStyle/>
            <a:p>
              <a:endParaRPr lang="el-GR">
                <a:solidFill>
                  <a:schemeClr val="bg1">
                    <a:lumMod val="95000"/>
                    <a:lumOff val="5000"/>
                  </a:schemeClr>
                </a:solidFill>
              </a:endParaRPr>
            </a:p>
          </p:txBody>
        </p:sp>
        <p:sp>
          <p:nvSpPr>
            <p:cNvPr id="36644" name="Freeform 65">
              <a:extLst>
                <a:ext uri="{FF2B5EF4-FFF2-40B4-BE49-F238E27FC236}">
                  <a16:creationId xmlns:a16="http://schemas.microsoft.com/office/drawing/2014/main" id="{27BECEC1-0661-D00A-E2BC-0557D75C4784}"/>
                </a:ext>
              </a:extLst>
            </p:cNvPr>
            <p:cNvSpPr>
              <a:spLocks/>
            </p:cNvSpPr>
            <p:nvPr/>
          </p:nvSpPr>
          <p:spPr bwMode="auto">
            <a:xfrm>
              <a:off x="2637" y="1621"/>
              <a:ext cx="10" cy="10"/>
            </a:xfrm>
            <a:custGeom>
              <a:avLst/>
              <a:gdLst>
                <a:gd name="T0" fmla="*/ 10 w 10"/>
                <a:gd name="T1" fmla="*/ 8 h 10"/>
                <a:gd name="T2" fmla="*/ 10 w 10"/>
                <a:gd name="T3" fmla="*/ 8 h 10"/>
                <a:gd name="T4" fmla="*/ 10 w 10"/>
                <a:gd name="T5" fmla="*/ 10 h 10"/>
                <a:gd name="T6" fmla="*/ 0 w 10"/>
                <a:gd name="T7" fmla="*/ 6 h 10"/>
                <a:gd name="T8" fmla="*/ 0 w 10"/>
                <a:gd name="T9" fmla="*/ 0 h 10"/>
                <a:gd name="T10" fmla="*/ 10 w 10"/>
                <a:gd name="T11" fmla="*/ 4 h 10"/>
                <a:gd name="T12" fmla="*/ 10 w 10"/>
                <a:gd name="T13" fmla="*/ 8 h 10"/>
                <a:gd name="T14" fmla="*/ 0 60000 65536"/>
                <a:gd name="T15" fmla="*/ 0 60000 65536"/>
                <a:gd name="T16" fmla="*/ 0 60000 65536"/>
                <a:gd name="T17" fmla="*/ 0 60000 65536"/>
                <a:gd name="T18" fmla="*/ 0 60000 65536"/>
                <a:gd name="T19" fmla="*/ 0 60000 65536"/>
                <a:gd name="T20" fmla="*/ 0 60000 65536"/>
                <a:gd name="T21" fmla="*/ 0 w 10"/>
                <a:gd name="T22" fmla="*/ 0 h 10"/>
                <a:gd name="T23" fmla="*/ 10 w 10"/>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0">
                  <a:moveTo>
                    <a:pt x="10" y="8"/>
                  </a:moveTo>
                  <a:lnTo>
                    <a:pt x="10" y="8"/>
                  </a:lnTo>
                  <a:lnTo>
                    <a:pt x="10" y="10"/>
                  </a:lnTo>
                  <a:lnTo>
                    <a:pt x="0" y="6"/>
                  </a:lnTo>
                  <a:lnTo>
                    <a:pt x="0" y="0"/>
                  </a:lnTo>
                  <a:lnTo>
                    <a:pt x="10" y="4"/>
                  </a:lnTo>
                  <a:lnTo>
                    <a:pt x="10" y="8"/>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645" name="Freeform 66">
              <a:extLst>
                <a:ext uri="{FF2B5EF4-FFF2-40B4-BE49-F238E27FC236}">
                  <a16:creationId xmlns:a16="http://schemas.microsoft.com/office/drawing/2014/main" id="{E0391C8A-4441-0674-E506-0A7C33BC8F79}"/>
                </a:ext>
              </a:extLst>
            </p:cNvPr>
            <p:cNvSpPr>
              <a:spLocks/>
            </p:cNvSpPr>
            <p:nvPr/>
          </p:nvSpPr>
          <p:spPr bwMode="auto">
            <a:xfrm>
              <a:off x="2651" y="1629"/>
              <a:ext cx="11" cy="11"/>
            </a:xfrm>
            <a:custGeom>
              <a:avLst/>
              <a:gdLst>
                <a:gd name="T0" fmla="*/ 11 w 11"/>
                <a:gd name="T1" fmla="*/ 11 h 11"/>
                <a:gd name="T2" fmla="*/ 0 w 11"/>
                <a:gd name="T3" fmla="*/ 4 h 11"/>
                <a:gd name="T4" fmla="*/ 0 w 11"/>
                <a:gd name="T5" fmla="*/ 0 h 11"/>
                <a:gd name="T6" fmla="*/ 11 w 11"/>
                <a:gd name="T7" fmla="*/ 4 h 11"/>
                <a:gd name="T8" fmla="*/ 11 w 11"/>
                <a:gd name="T9" fmla="*/ 11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11" y="11"/>
                  </a:moveTo>
                  <a:lnTo>
                    <a:pt x="0" y="4"/>
                  </a:lnTo>
                  <a:lnTo>
                    <a:pt x="0" y="0"/>
                  </a:lnTo>
                  <a:lnTo>
                    <a:pt x="11" y="4"/>
                  </a:lnTo>
                  <a:lnTo>
                    <a:pt x="11" y="11"/>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646" name="Freeform 67">
              <a:extLst>
                <a:ext uri="{FF2B5EF4-FFF2-40B4-BE49-F238E27FC236}">
                  <a16:creationId xmlns:a16="http://schemas.microsoft.com/office/drawing/2014/main" id="{0426D2E9-FB3F-B7E9-9B5B-DB6676EE384C}"/>
                </a:ext>
              </a:extLst>
            </p:cNvPr>
            <p:cNvSpPr>
              <a:spLocks/>
            </p:cNvSpPr>
            <p:nvPr/>
          </p:nvSpPr>
          <p:spPr bwMode="auto">
            <a:xfrm>
              <a:off x="2504" y="1635"/>
              <a:ext cx="77" cy="58"/>
            </a:xfrm>
            <a:custGeom>
              <a:avLst/>
              <a:gdLst>
                <a:gd name="T0" fmla="*/ 77 w 77"/>
                <a:gd name="T1" fmla="*/ 54 h 58"/>
                <a:gd name="T2" fmla="*/ 73 w 77"/>
                <a:gd name="T3" fmla="*/ 52 h 58"/>
                <a:gd name="T4" fmla="*/ 71 w 77"/>
                <a:gd name="T5" fmla="*/ 54 h 58"/>
                <a:gd name="T6" fmla="*/ 71 w 77"/>
                <a:gd name="T7" fmla="*/ 58 h 58"/>
                <a:gd name="T8" fmla="*/ 31 w 77"/>
                <a:gd name="T9" fmla="*/ 36 h 58"/>
                <a:gd name="T10" fmla="*/ 13 w 77"/>
                <a:gd name="T11" fmla="*/ 25 h 58"/>
                <a:gd name="T12" fmla="*/ 13 w 77"/>
                <a:gd name="T13" fmla="*/ 7 h 58"/>
                <a:gd name="T14" fmla="*/ 11 w 77"/>
                <a:gd name="T15" fmla="*/ 5 h 58"/>
                <a:gd name="T16" fmla="*/ 0 w 77"/>
                <a:gd name="T17" fmla="*/ 3 h 58"/>
                <a:gd name="T18" fmla="*/ 0 w 77"/>
                <a:gd name="T19" fmla="*/ 3 h 58"/>
                <a:gd name="T20" fmla="*/ 0 w 77"/>
                <a:gd name="T21" fmla="*/ 3 h 58"/>
                <a:gd name="T22" fmla="*/ 15 w 77"/>
                <a:gd name="T23" fmla="*/ 0 h 58"/>
                <a:gd name="T24" fmla="*/ 17 w 77"/>
                <a:gd name="T25" fmla="*/ 0 h 58"/>
                <a:gd name="T26" fmla="*/ 77 w 77"/>
                <a:gd name="T27" fmla="*/ 34 h 58"/>
                <a:gd name="T28" fmla="*/ 77 w 77"/>
                <a:gd name="T29" fmla="*/ 54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7"/>
                <a:gd name="T46" fmla="*/ 0 h 58"/>
                <a:gd name="T47" fmla="*/ 77 w 77"/>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7" h="58">
                  <a:moveTo>
                    <a:pt x="77" y="54"/>
                  </a:moveTo>
                  <a:lnTo>
                    <a:pt x="73" y="52"/>
                  </a:lnTo>
                  <a:lnTo>
                    <a:pt x="71" y="54"/>
                  </a:lnTo>
                  <a:lnTo>
                    <a:pt x="71" y="58"/>
                  </a:lnTo>
                  <a:lnTo>
                    <a:pt x="31" y="36"/>
                  </a:lnTo>
                  <a:lnTo>
                    <a:pt x="13" y="25"/>
                  </a:lnTo>
                  <a:lnTo>
                    <a:pt x="13" y="7"/>
                  </a:lnTo>
                  <a:lnTo>
                    <a:pt x="11" y="5"/>
                  </a:lnTo>
                  <a:lnTo>
                    <a:pt x="0" y="3"/>
                  </a:lnTo>
                  <a:lnTo>
                    <a:pt x="15" y="0"/>
                  </a:lnTo>
                  <a:lnTo>
                    <a:pt x="17" y="0"/>
                  </a:lnTo>
                  <a:lnTo>
                    <a:pt x="77" y="34"/>
                  </a:lnTo>
                  <a:lnTo>
                    <a:pt x="77" y="54"/>
                  </a:lnTo>
                  <a:close/>
                </a:path>
              </a:pathLst>
            </a:custGeom>
            <a:solidFill>
              <a:srgbClr val="59595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647" name="Freeform 68">
              <a:extLst>
                <a:ext uri="{FF2B5EF4-FFF2-40B4-BE49-F238E27FC236}">
                  <a16:creationId xmlns:a16="http://schemas.microsoft.com/office/drawing/2014/main" id="{5CCC4755-6A18-967E-0ABA-00920472DF32}"/>
                </a:ext>
              </a:extLst>
            </p:cNvPr>
            <p:cNvSpPr>
              <a:spLocks/>
            </p:cNvSpPr>
            <p:nvPr/>
          </p:nvSpPr>
          <p:spPr bwMode="auto">
            <a:xfrm>
              <a:off x="2666" y="1635"/>
              <a:ext cx="10" cy="11"/>
            </a:xfrm>
            <a:custGeom>
              <a:avLst/>
              <a:gdLst>
                <a:gd name="T0" fmla="*/ 10 w 10"/>
                <a:gd name="T1" fmla="*/ 11 h 11"/>
                <a:gd name="T2" fmla="*/ 0 w 10"/>
                <a:gd name="T3" fmla="*/ 7 h 11"/>
                <a:gd name="T4" fmla="*/ 0 w 10"/>
                <a:gd name="T5" fmla="*/ 0 h 11"/>
                <a:gd name="T6" fmla="*/ 10 w 10"/>
                <a:gd name="T7" fmla="*/ 5 h 11"/>
                <a:gd name="T8" fmla="*/ 10 w 10"/>
                <a:gd name="T9" fmla="*/ 11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10" y="11"/>
                  </a:moveTo>
                  <a:lnTo>
                    <a:pt x="0" y="7"/>
                  </a:lnTo>
                  <a:lnTo>
                    <a:pt x="0" y="0"/>
                  </a:lnTo>
                  <a:lnTo>
                    <a:pt x="10" y="5"/>
                  </a:lnTo>
                  <a:lnTo>
                    <a:pt x="10" y="11"/>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648" name="Freeform 69">
              <a:extLst>
                <a:ext uri="{FF2B5EF4-FFF2-40B4-BE49-F238E27FC236}">
                  <a16:creationId xmlns:a16="http://schemas.microsoft.com/office/drawing/2014/main" id="{AAB2ECBB-7D91-06E7-2845-16E87B01AC75}"/>
                </a:ext>
              </a:extLst>
            </p:cNvPr>
            <p:cNvSpPr>
              <a:spLocks/>
            </p:cNvSpPr>
            <p:nvPr/>
          </p:nvSpPr>
          <p:spPr bwMode="auto">
            <a:xfrm>
              <a:off x="2428" y="1638"/>
              <a:ext cx="83" cy="31"/>
            </a:xfrm>
            <a:custGeom>
              <a:avLst/>
              <a:gdLst>
                <a:gd name="T0" fmla="*/ 66 w 83"/>
                <a:gd name="T1" fmla="*/ 12 h 31"/>
                <a:gd name="T2" fmla="*/ 16 w 83"/>
                <a:gd name="T3" fmla="*/ 31 h 31"/>
                <a:gd name="T4" fmla="*/ 0 w 83"/>
                <a:gd name="T5" fmla="*/ 24 h 31"/>
                <a:gd name="T6" fmla="*/ 66 w 83"/>
                <a:gd name="T7" fmla="*/ 2 h 31"/>
                <a:gd name="T8" fmla="*/ 66 w 83"/>
                <a:gd name="T9" fmla="*/ 0 h 31"/>
                <a:gd name="T10" fmla="*/ 83 w 83"/>
                <a:gd name="T11" fmla="*/ 4 h 31"/>
                <a:gd name="T12" fmla="*/ 66 w 83"/>
                <a:gd name="T13" fmla="*/ 12 h 31"/>
                <a:gd name="T14" fmla="*/ 0 60000 65536"/>
                <a:gd name="T15" fmla="*/ 0 60000 65536"/>
                <a:gd name="T16" fmla="*/ 0 60000 65536"/>
                <a:gd name="T17" fmla="*/ 0 60000 65536"/>
                <a:gd name="T18" fmla="*/ 0 60000 65536"/>
                <a:gd name="T19" fmla="*/ 0 60000 65536"/>
                <a:gd name="T20" fmla="*/ 0 60000 65536"/>
                <a:gd name="T21" fmla="*/ 0 w 83"/>
                <a:gd name="T22" fmla="*/ 0 h 31"/>
                <a:gd name="T23" fmla="*/ 83 w 83"/>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31">
                  <a:moveTo>
                    <a:pt x="66" y="12"/>
                  </a:moveTo>
                  <a:lnTo>
                    <a:pt x="16" y="31"/>
                  </a:lnTo>
                  <a:lnTo>
                    <a:pt x="0" y="24"/>
                  </a:lnTo>
                  <a:lnTo>
                    <a:pt x="66" y="2"/>
                  </a:lnTo>
                  <a:lnTo>
                    <a:pt x="66" y="0"/>
                  </a:lnTo>
                  <a:lnTo>
                    <a:pt x="83" y="4"/>
                  </a:lnTo>
                  <a:lnTo>
                    <a:pt x="66" y="12"/>
                  </a:lnTo>
                  <a:close/>
                </a:path>
              </a:pathLst>
            </a:custGeom>
            <a:solidFill>
              <a:srgbClr val="00C2C2"/>
            </a:solidFill>
            <a:ln w="0">
              <a:solidFill>
                <a:srgbClr val="000000"/>
              </a:solidFill>
              <a:round/>
              <a:headEnd/>
              <a:tailEnd/>
            </a:ln>
          </p:spPr>
          <p:txBody>
            <a:bodyPr/>
            <a:lstStyle/>
            <a:p>
              <a:endParaRPr lang="el-GR">
                <a:solidFill>
                  <a:schemeClr val="bg1">
                    <a:lumMod val="95000"/>
                    <a:lumOff val="5000"/>
                  </a:schemeClr>
                </a:solidFill>
              </a:endParaRPr>
            </a:p>
          </p:txBody>
        </p:sp>
        <p:sp>
          <p:nvSpPr>
            <p:cNvPr id="36649" name="Freeform 70">
              <a:extLst>
                <a:ext uri="{FF2B5EF4-FFF2-40B4-BE49-F238E27FC236}">
                  <a16:creationId xmlns:a16="http://schemas.microsoft.com/office/drawing/2014/main" id="{D34E7189-BF59-1A0E-9990-B4CB5252C08D}"/>
                </a:ext>
              </a:extLst>
            </p:cNvPr>
            <p:cNvSpPr>
              <a:spLocks/>
            </p:cNvSpPr>
            <p:nvPr/>
          </p:nvSpPr>
          <p:spPr bwMode="auto">
            <a:xfrm>
              <a:off x="2678" y="1642"/>
              <a:ext cx="11" cy="10"/>
            </a:xfrm>
            <a:custGeom>
              <a:avLst/>
              <a:gdLst>
                <a:gd name="T0" fmla="*/ 11 w 11"/>
                <a:gd name="T1" fmla="*/ 10 h 10"/>
                <a:gd name="T2" fmla="*/ 0 w 11"/>
                <a:gd name="T3" fmla="*/ 6 h 10"/>
                <a:gd name="T4" fmla="*/ 0 w 11"/>
                <a:gd name="T5" fmla="*/ 0 h 10"/>
                <a:gd name="T6" fmla="*/ 11 w 11"/>
                <a:gd name="T7" fmla="*/ 4 h 10"/>
                <a:gd name="T8" fmla="*/ 11 w 11"/>
                <a:gd name="T9" fmla="*/ 10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11" y="10"/>
                  </a:moveTo>
                  <a:lnTo>
                    <a:pt x="0" y="6"/>
                  </a:lnTo>
                  <a:lnTo>
                    <a:pt x="0" y="0"/>
                  </a:lnTo>
                  <a:lnTo>
                    <a:pt x="11" y="4"/>
                  </a:lnTo>
                  <a:lnTo>
                    <a:pt x="11" y="10"/>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650" name="Freeform 71">
              <a:extLst>
                <a:ext uri="{FF2B5EF4-FFF2-40B4-BE49-F238E27FC236}">
                  <a16:creationId xmlns:a16="http://schemas.microsoft.com/office/drawing/2014/main" id="{DEE165C0-5D12-8F94-F8E5-9BDC3FE65DCE}"/>
                </a:ext>
              </a:extLst>
            </p:cNvPr>
            <p:cNvSpPr>
              <a:spLocks/>
            </p:cNvSpPr>
            <p:nvPr/>
          </p:nvSpPr>
          <p:spPr bwMode="auto">
            <a:xfrm>
              <a:off x="2446" y="1644"/>
              <a:ext cx="69" cy="49"/>
            </a:xfrm>
            <a:custGeom>
              <a:avLst/>
              <a:gdLst>
                <a:gd name="T0" fmla="*/ 69 w 69"/>
                <a:gd name="T1" fmla="*/ 25 h 49"/>
                <a:gd name="T2" fmla="*/ 2 w 69"/>
                <a:gd name="T3" fmla="*/ 49 h 49"/>
                <a:gd name="T4" fmla="*/ 0 w 69"/>
                <a:gd name="T5" fmla="*/ 41 h 49"/>
                <a:gd name="T6" fmla="*/ 0 w 69"/>
                <a:gd name="T7" fmla="*/ 27 h 49"/>
                <a:gd name="T8" fmla="*/ 67 w 69"/>
                <a:gd name="T9" fmla="*/ 0 h 49"/>
                <a:gd name="T10" fmla="*/ 69 w 69"/>
                <a:gd name="T11" fmla="*/ 0 h 49"/>
                <a:gd name="T12" fmla="*/ 69 w 69"/>
                <a:gd name="T13" fmla="*/ 25 h 49"/>
                <a:gd name="T14" fmla="*/ 0 60000 65536"/>
                <a:gd name="T15" fmla="*/ 0 60000 65536"/>
                <a:gd name="T16" fmla="*/ 0 60000 65536"/>
                <a:gd name="T17" fmla="*/ 0 60000 65536"/>
                <a:gd name="T18" fmla="*/ 0 60000 65536"/>
                <a:gd name="T19" fmla="*/ 0 60000 65536"/>
                <a:gd name="T20" fmla="*/ 0 60000 65536"/>
                <a:gd name="T21" fmla="*/ 0 w 69"/>
                <a:gd name="T22" fmla="*/ 0 h 49"/>
                <a:gd name="T23" fmla="*/ 69 w 69"/>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49">
                  <a:moveTo>
                    <a:pt x="69" y="25"/>
                  </a:moveTo>
                  <a:lnTo>
                    <a:pt x="2" y="49"/>
                  </a:lnTo>
                  <a:lnTo>
                    <a:pt x="0" y="41"/>
                  </a:lnTo>
                  <a:lnTo>
                    <a:pt x="0" y="27"/>
                  </a:lnTo>
                  <a:lnTo>
                    <a:pt x="67" y="0"/>
                  </a:lnTo>
                  <a:lnTo>
                    <a:pt x="69" y="0"/>
                  </a:lnTo>
                  <a:lnTo>
                    <a:pt x="69" y="25"/>
                  </a:lnTo>
                  <a:close/>
                </a:path>
              </a:pathLst>
            </a:custGeom>
            <a:solidFill>
              <a:srgbClr val="028585"/>
            </a:solidFill>
            <a:ln w="0">
              <a:solidFill>
                <a:srgbClr val="000000"/>
              </a:solidFill>
              <a:round/>
              <a:headEnd/>
              <a:tailEnd/>
            </a:ln>
          </p:spPr>
          <p:txBody>
            <a:bodyPr/>
            <a:lstStyle/>
            <a:p>
              <a:endParaRPr lang="el-GR">
                <a:solidFill>
                  <a:schemeClr val="bg1">
                    <a:lumMod val="95000"/>
                    <a:lumOff val="5000"/>
                  </a:schemeClr>
                </a:solidFill>
              </a:endParaRPr>
            </a:p>
          </p:txBody>
        </p:sp>
        <p:sp>
          <p:nvSpPr>
            <p:cNvPr id="36651" name="Freeform 72">
              <a:extLst>
                <a:ext uri="{FF2B5EF4-FFF2-40B4-BE49-F238E27FC236}">
                  <a16:creationId xmlns:a16="http://schemas.microsoft.com/office/drawing/2014/main" id="{9F1A2106-899F-8CD2-CD11-39CA4495C418}"/>
                </a:ext>
              </a:extLst>
            </p:cNvPr>
            <p:cNvSpPr>
              <a:spLocks/>
            </p:cNvSpPr>
            <p:nvPr/>
          </p:nvSpPr>
          <p:spPr bwMode="auto">
            <a:xfrm>
              <a:off x="2693" y="1648"/>
              <a:ext cx="12" cy="10"/>
            </a:xfrm>
            <a:custGeom>
              <a:avLst/>
              <a:gdLst>
                <a:gd name="T0" fmla="*/ 12 w 12"/>
                <a:gd name="T1" fmla="*/ 10 h 10"/>
                <a:gd name="T2" fmla="*/ 10 w 12"/>
                <a:gd name="T3" fmla="*/ 10 h 10"/>
                <a:gd name="T4" fmla="*/ 0 w 12"/>
                <a:gd name="T5" fmla="*/ 6 h 10"/>
                <a:gd name="T6" fmla="*/ 0 w 12"/>
                <a:gd name="T7" fmla="*/ 2 h 10"/>
                <a:gd name="T8" fmla="*/ 0 w 12"/>
                <a:gd name="T9" fmla="*/ 0 h 10"/>
                <a:gd name="T10" fmla="*/ 10 w 12"/>
                <a:gd name="T11" fmla="*/ 4 h 10"/>
                <a:gd name="T12" fmla="*/ 12 w 12"/>
                <a:gd name="T13" fmla="*/ 10 h 10"/>
                <a:gd name="T14" fmla="*/ 0 60000 65536"/>
                <a:gd name="T15" fmla="*/ 0 60000 65536"/>
                <a:gd name="T16" fmla="*/ 0 60000 65536"/>
                <a:gd name="T17" fmla="*/ 0 60000 65536"/>
                <a:gd name="T18" fmla="*/ 0 60000 65536"/>
                <a:gd name="T19" fmla="*/ 0 60000 65536"/>
                <a:gd name="T20" fmla="*/ 0 60000 65536"/>
                <a:gd name="T21" fmla="*/ 0 w 12"/>
                <a:gd name="T22" fmla="*/ 0 h 10"/>
                <a:gd name="T23" fmla="*/ 12 w 12"/>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0">
                  <a:moveTo>
                    <a:pt x="12" y="10"/>
                  </a:moveTo>
                  <a:lnTo>
                    <a:pt x="10" y="10"/>
                  </a:lnTo>
                  <a:lnTo>
                    <a:pt x="0" y="6"/>
                  </a:lnTo>
                  <a:lnTo>
                    <a:pt x="0" y="2"/>
                  </a:lnTo>
                  <a:lnTo>
                    <a:pt x="0" y="0"/>
                  </a:lnTo>
                  <a:lnTo>
                    <a:pt x="10" y="4"/>
                  </a:lnTo>
                  <a:lnTo>
                    <a:pt x="12" y="10"/>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652" name="Freeform 73">
              <a:extLst>
                <a:ext uri="{FF2B5EF4-FFF2-40B4-BE49-F238E27FC236}">
                  <a16:creationId xmlns:a16="http://schemas.microsoft.com/office/drawing/2014/main" id="{571DF52C-DF57-0FA5-475E-2571556B55EC}"/>
                </a:ext>
              </a:extLst>
            </p:cNvPr>
            <p:cNvSpPr>
              <a:spLocks/>
            </p:cNvSpPr>
            <p:nvPr/>
          </p:nvSpPr>
          <p:spPr bwMode="auto">
            <a:xfrm>
              <a:off x="2707" y="1654"/>
              <a:ext cx="11" cy="10"/>
            </a:xfrm>
            <a:custGeom>
              <a:avLst/>
              <a:gdLst>
                <a:gd name="T0" fmla="*/ 11 w 11"/>
                <a:gd name="T1" fmla="*/ 10 h 10"/>
                <a:gd name="T2" fmla="*/ 0 w 11"/>
                <a:gd name="T3" fmla="*/ 6 h 10"/>
                <a:gd name="T4" fmla="*/ 0 w 11"/>
                <a:gd name="T5" fmla="*/ 2 h 10"/>
                <a:gd name="T6" fmla="*/ 0 w 11"/>
                <a:gd name="T7" fmla="*/ 0 h 10"/>
                <a:gd name="T8" fmla="*/ 11 w 11"/>
                <a:gd name="T9" fmla="*/ 6 h 10"/>
                <a:gd name="T10" fmla="*/ 11 w 11"/>
                <a:gd name="T11" fmla="*/ 10 h 10"/>
                <a:gd name="T12" fmla="*/ 0 60000 65536"/>
                <a:gd name="T13" fmla="*/ 0 60000 65536"/>
                <a:gd name="T14" fmla="*/ 0 60000 65536"/>
                <a:gd name="T15" fmla="*/ 0 60000 65536"/>
                <a:gd name="T16" fmla="*/ 0 60000 65536"/>
                <a:gd name="T17" fmla="*/ 0 60000 65536"/>
                <a:gd name="T18" fmla="*/ 0 w 11"/>
                <a:gd name="T19" fmla="*/ 0 h 10"/>
                <a:gd name="T20" fmla="*/ 11 w 11"/>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1" h="10">
                  <a:moveTo>
                    <a:pt x="11" y="10"/>
                  </a:moveTo>
                  <a:lnTo>
                    <a:pt x="0" y="6"/>
                  </a:lnTo>
                  <a:lnTo>
                    <a:pt x="0" y="2"/>
                  </a:lnTo>
                  <a:lnTo>
                    <a:pt x="0" y="0"/>
                  </a:lnTo>
                  <a:lnTo>
                    <a:pt x="11" y="6"/>
                  </a:lnTo>
                  <a:lnTo>
                    <a:pt x="11" y="10"/>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653" name="Freeform 74">
              <a:extLst>
                <a:ext uri="{FF2B5EF4-FFF2-40B4-BE49-F238E27FC236}">
                  <a16:creationId xmlns:a16="http://schemas.microsoft.com/office/drawing/2014/main" id="{7D11E937-8F1A-F3AF-53FE-9EB8F627B669}"/>
                </a:ext>
              </a:extLst>
            </p:cNvPr>
            <p:cNvSpPr>
              <a:spLocks/>
            </p:cNvSpPr>
            <p:nvPr/>
          </p:nvSpPr>
          <p:spPr bwMode="auto">
            <a:xfrm>
              <a:off x="2720" y="1660"/>
              <a:ext cx="12" cy="13"/>
            </a:xfrm>
            <a:custGeom>
              <a:avLst/>
              <a:gdLst>
                <a:gd name="T0" fmla="*/ 12 w 12"/>
                <a:gd name="T1" fmla="*/ 11 h 13"/>
                <a:gd name="T2" fmla="*/ 12 w 12"/>
                <a:gd name="T3" fmla="*/ 13 h 13"/>
                <a:gd name="T4" fmla="*/ 2 w 12"/>
                <a:gd name="T5" fmla="*/ 9 h 13"/>
                <a:gd name="T6" fmla="*/ 0 w 12"/>
                <a:gd name="T7" fmla="*/ 4 h 13"/>
                <a:gd name="T8" fmla="*/ 0 w 12"/>
                <a:gd name="T9" fmla="*/ 0 h 13"/>
                <a:gd name="T10" fmla="*/ 12 w 12"/>
                <a:gd name="T11" fmla="*/ 7 h 13"/>
                <a:gd name="T12" fmla="*/ 12 w 12"/>
                <a:gd name="T13" fmla="*/ 11 h 13"/>
                <a:gd name="T14" fmla="*/ 0 60000 65536"/>
                <a:gd name="T15" fmla="*/ 0 60000 65536"/>
                <a:gd name="T16" fmla="*/ 0 60000 65536"/>
                <a:gd name="T17" fmla="*/ 0 60000 65536"/>
                <a:gd name="T18" fmla="*/ 0 60000 65536"/>
                <a:gd name="T19" fmla="*/ 0 60000 65536"/>
                <a:gd name="T20" fmla="*/ 0 60000 65536"/>
                <a:gd name="T21" fmla="*/ 0 w 12"/>
                <a:gd name="T22" fmla="*/ 0 h 13"/>
                <a:gd name="T23" fmla="*/ 12 w 12"/>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3">
                  <a:moveTo>
                    <a:pt x="12" y="11"/>
                  </a:moveTo>
                  <a:lnTo>
                    <a:pt x="12" y="13"/>
                  </a:lnTo>
                  <a:lnTo>
                    <a:pt x="2" y="9"/>
                  </a:lnTo>
                  <a:lnTo>
                    <a:pt x="0" y="4"/>
                  </a:lnTo>
                  <a:lnTo>
                    <a:pt x="0" y="0"/>
                  </a:lnTo>
                  <a:lnTo>
                    <a:pt x="12" y="7"/>
                  </a:lnTo>
                  <a:lnTo>
                    <a:pt x="12" y="11"/>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654" name="Freeform 75">
              <a:extLst>
                <a:ext uri="{FF2B5EF4-FFF2-40B4-BE49-F238E27FC236}">
                  <a16:creationId xmlns:a16="http://schemas.microsoft.com/office/drawing/2014/main" id="{268C3B5D-1C65-1B2F-2253-38036A9769D1}"/>
                </a:ext>
              </a:extLst>
            </p:cNvPr>
            <p:cNvSpPr>
              <a:spLocks/>
            </p:cNvSpPr>
            <p:nvPr/>
          </p:nvSpPr>
          <p:spPr bwMode="auto">
            <a:xfrm>
              <a:off x="2424" y="1664"/>
              <a:ext cx="20" cy="21"/>
            </a:xfrm>
            <a:custGeom>
              <a:avLst/>
              <a:gdLst>
                <a:gd name="T0" fmla="*/ 20 w 20"/>
                <a:gd name="T1" fmla="*/ 21 h 21"/>
                <a:gd name="T2" fmla="*/ 14 w 20"/>
                <a:gd name="T3" fmla="*/ 21 h 21"/>
                <a:gd name="T4" fmla="*/ 4 w 20"/>
                <a:gd name="T5" fmla="*/ 21 h 21"/>
                <a:gd name="T6" fmla="*/ 2 w 20"/>
                <a:gd name="T7" fmla="*/ 13 h 21"/>
                <a:gd name="T8" fmla="*/ 0 w 20"/>
                <a:gd name="T9" fmla="*/ 11 h 21"/>
                <a:gd name="T10" fmla="*/ 2 w 20"/>
                <a:gd name="T11" fmla="*/ 0 h 21"/>
                <a:gd name="T12" fmla="*/ 20 w 20"/>
                <a:gd name="T13" fmla="*/ 7 h 21"/>
                <a:gd name="T14" fmla="*/ 20 w 20"/>
                <a:gd name="T15" fmla="*/ 21 h 21"/>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21"/>
                <a:gd name="T26" fmla="*/ 20 w 20"/>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21">
                  <a:moveTo>
                    <a:pt x="20" y="21"/>
                  </a:moveTo>
                  <a:lnTo>
                    <a:pt x="14" y="21"/>
                  </a:lnTo>
                  <a:lnTo>
                    <a:pt x="4" y="21"/>
                  </a:lnTo>
                  <a:lnTo>
                    <a:pt x="2" y="13"/>
                  </a:lnTo>
                  <a:lnTo>
                    <a:pt x="0" y="11"/>
                  </a:lnTo>
                  <a:lnTo>
                    <a:pt x="2" y="0"/>
                  </a:lnTo>
                  <a:lnTo>
                    <a:pt x="20" y="7"/>
                  </a:lnTo>
                  <a:lnTo>
                    <a:pt x="20" y="21"/>
                  </a:lnTo>
                  <a:close/>
                </a:path>
              </a:pathLst>
            </a:custGeom>
            <a:solidFill>
              <a:srgbClr val="83FFFF"/>
            </a:solidFill>
            <a:ln w="0">
              <a:solidFill>
                <a:srgbClr val="000000"/>
              </a:solidFill>
              <a:round/>
              <a:headEnd/>
              <a:tailEnd/>
            </a:ln>
          </p:spPr>
          <p:txBody>
            <a:bodyPr/>
            <a:lstStyle/>
            <a:p>
              <a:endParaRPr lang="el-GR">
                <a:solidFill>
                  <a:schemeClr val="bg1">
                    <a:lumMod val="95000"/>
                    <a:lumOff val="5000"/>
                  </a:schemeClr>
                </a:solidFill>
              </a:endParaRPr>
            </a:p>
          </p:txBody>
        </p:sp>
        <p:sp>
          <p:nvSpPr>
            <p:cNvPr id="36655" name="Freeform 76">
              <a:extLst>
                <a:ext uri="{FF2B5EF4-FFF2-40B4-BE49-F238E27FC236}">
                  <a16:creationId xmlns:a16="http://schemas.microsoft.com/office/drawing/2014/main" id="{6440CC8C-0289-0D66-A69E-FA3642B3EECB}"/>
                </a:ext>
              </a:extLst>
            </p:cNvPr>
            <p:cNvSpPr>
              <a:spLocks/>
            </p:cNvSpPr>
            <p:nvPr/>
          </p:nvSpPr>
          <p:spPr bwMode="auto">
            <a:xfrm>
              <a:off x="3078" y="1667"/>
              <a:ext cx="346" cy="95"/>
            </a:xfrm>
            <a:custGeom>
              <a:avLst/>
              <a:gdLst>
                <a:gd name="T0" fmla="*/ 346 w 346"/>
                <a:gd name="T1" fmla="*/ 14 h 95"/>
                <a:gd name="T2" fmla="*/ 48 w 346"/>
                <a:gd name="T3" fmla="*/ 82 h 95"/>
                <a:gd name="T4" fmla="*/ 0 w 346"/>
                <a:gd name="T5" fmla="*/ 95 h 95"/>
                <a:gd name="T6" fmla="*/ 0 w 346"/>
                <a:gd name="T7" fmla="*/ 95 h 95"/>
                <a:gd name="T8" fmla="*/ 0 w 346"/>
                <a:gd name="T9" fmla="*/ 76 h 95"/>
                <a:gd name="T10" fmla="*/ 342 w 346"/>
                <a:gd name="T11" fmla="*/ 0 h 95"/>
                <a:gd name="T12" fmla="*/ 346 w 346"/>
                <a:gd name="T13" fmla="*/ 0 h 95"/>
                <a:gd name="T14" fmla="*/ 346 w 346"/>
                <a:gd name="T15" fmla="*/ 14 h 95"/>
                <a:gd name="T16" fmla="*/ 0 60000 65536"/>
                <a:gd name="T17" fmla="*/ 0 60000 65536"/>
                <a:gd name="T18" fmla="*/ 0 60000 65536"/>
                <a:gd name="T19" fmla="*/ 0 60000 65536"/>
                <a:gd name="T20" fmla="*/ 0 60000 65536"/>
                <a:gd name="T21" fmla="*/ 0 60000 65536"/>
                <a:gd name="T22" fmla="*/ 0 60000 65536"/>
                <a:gd name="T23" fmla="*/ 0 60000 65536"/>
                <a:gd name="T24" fmla="*/ 0 w 346"/>
                <a:gd name="T25" fmla="*/ 0 h 95"/>
                <a:gd name="T26" fmla="*/ 346 w 346"/>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6" h="95">
                  <a:moveTo>
                    <a:pt x="346" y="14"/>
                  </a:moveTo>
                  <a:lnTo>
                    <a:pt x="48" y="82"/>
                  </a:lnTo>
                  <a:lnTo>
                    <a:pt x="0" y="95"/>
                  </a:lnTo>
                  <a:lnTo>
                    <a:pt x="0" y="76"/>
                  </a:lnTo>
                  <a:lnTo>
                    <a:pt x="342" y="0"/>
                  </a:lnTo>
                  <a:lnTo>
                    <a:pt x="346" y="0"/>
                  </a:lnTo>
                  <a:lnTo>
                    <a:pt x="346" y="14"/>
                  </a:lnTo>
                  <a:close/>
                </a:path>
              </a:pathLst>
            </a:custGeom>
            <a:solidFill>
              <a:srgbClr val="59595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656" name="Freeform 77">
              <a:extLst>
                <a:ext uri="{FF2B5EF4-FFF2-40B4-BE49-F238E27FC236}">
                  <a16:creationId xmlns:a16="http://schemas.microsoft.com/office/drawing/2014/main" id="{DD22E2FA-B6C5-0C3E-C859-6D7F6B4FD761}"/>
                </a:ext>
              </a:extLst>
            </p:cNvPr>
            <p:cNvSpPr>
              <a:spLocks/>
            </p:cNvSpPr>
            <p:nvPr/>
          </p:nvSpPr>
          <p:spPr bwMode="auto">
            <a:xfrm>
              <a:off x="2734" y="1669"/>
              <a:ext cx="11" cy="10"/>
            </a:xfrm>
            <a:custGeom>
              <a:avLst/>
              <a:gdLst>
                <a:gd name="T0" fmla="*/ 11 w 11"/>
                <a:gd name="T1" fmla="*/ 2 h 10"/>
                <a:gd name="T2" fmla="*/ 11 w 11"/>
                <a:gd name="T3" fmla="*/ 4 h 10"/>
                <a:gd name="T4" fmla="*/ 11 w 11"/>
                <a:gd name="T5" fmla="*/ 10 h 10"/>
                <a:gd name="T6" fmla="*/ 0 w 11"/>
                <a:gd name="T7" fmla="*/ 6 h 10"/>
                <a:gd name="T8" fmla="*/ 0 w 11"/>
                <a:gd name="T9" fmla="*/ 0 h 10"/>
                <a:gd name="T10" fmla="*/ 9 w 11"/>
                <a:gd name="T11" fmla="*/ 2 h 10"/>
                <a:gd name="T12" fmla="*/ 11 w 11"/>
                <a:gd name="T13" fmla="*/ 2 h 10"/>
                <a:gd name="T14" fmla="*/ 0 60000 65536"/>
                <a:gd name="T15" fmla="*/ 0 60000 65536"/>
                <a:gd name="T16" fmla="*/ 0 60000 65536"/>
                <a:gd name="T17" fmla="*/ 0 60000 65536"/>
                <a:gd name="T18" fmla="*/ 0 60000 65536"/>
                <a:gd name="T19" fmla="*/ 0 60000 65536"/>
                <a:gd name="T20" fmla="*/ 0 60000 65536"/>
                <a:gd name="T21" fmla="*/ 0 w 11"/>
                <a:gd name="T22" fmla="*/ 0 h 10"/>
                <a:gd name="T23" fmla="*/ 11 w 11"/>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0">
                  <a:moveTo>
                    <a:pt x="11" y="2"/>
                  </a:moveTo>
                  <a:lnTo>
                    <a:pt x="11" y="4"/>
                  </a:lnTo>
                  <a:lnTo>
                    <a:pt x="11" y="10"/>
                  </a:lnTo>
                  <a:lnTo>
                    <a:pt x="0" y="6"/>
                  </a:lnTo>
                  <a:lnTo>
                    <a:pt x="0" y="0"/>
                  </a:lnTo>
                  <a:lnTo>
                    <a:pt x="9" y="2"/>
                  </a:lnTo>
                  <a:lnTo>
                    <a:pt x="11" y="2"/>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657" name="Freeform 78">
              <a:extLst>
                <a:ext uri="{FF2B5EF4-FFF2-40B4-BE49-F238E27FC236}">
                  <a16:creationId xmlns:a16="http://schemas.microsoft.com/office/drawing/2014/main" id="{F7E18052-8A6B-5F42-F2A0-61320FE724B3}"/>
                </a:ext>
              </a:extLst>
            </p:cNvPr>
            <p:cNvSpPr>
              <a:spLocks/>
            </p:cNvSpPr>
            <p:nvPr/>
          </p:nvSpPr>
          <p:spPr bwMode="auto">
            <a:xfrm>
              <a:off x="2583" y="1671"/>
              <a:ext cx="2" cy="27"/>
            </a:xfrm>
            <a:custGeom>
              <a:avLst/>
              <a:gdLst>
                <a:gd name="T0" fmla="*/ 2 w 2"/>
                <a:gd name="T1" fmla="*/ 27 h 27"/>
                <a:gd name="T2" fmla="*/ 0 w 2"/>
                <a:gd name="T3" fmla="*/ 25 h 27"/>
                <a:gd name="T4" fmla="*/ 2 w 2"/>
                <a:gd name="T5" fmla="*/ 0 h 27"/>
                <a:gd name="T6" fmla="*/ 2 w 2"/>
                <a:gd name="T7" fmla="*/ 0 h 27"/>
                <a:gd name="T8" fmla="*/ 2 w 2"/>
                <a:gd name="T9" fmla="*/ 27 h 27"/>
                <a:gd name="T10" fmla="*/ 0 60000 65536"/>
                <a:gd name="T11" fmla="*/ 0 60000 65536"/>
                <a:gd name="T12" fmla="*/ 0 60000 65536"/>
                <a:gd name="T13" fmla="*/ 0 60000 65536"/>
                <a:gd name="T14" fmla="*/ 0 60000 65536"/>
                <a:gd name="T15" fmla="*/ 0 w 2"/>
                <a:gd name="T16" fmla="*/ 0 h 27"/>
                <a:gd name="T17" fmla="*/ 2 w 2"/>
                <a:gd name="T18" fmla="*/ 27 h 27"/>
              </a:gdLst>
              <a:ahLst/>
              <a:cxnLst>
                <a:cxn ang="T10">
                  <a:pos x="T0" y="T1"/>
                </a:cxn>
                <a:cxn ang="T11">
                  <a:pos x="T2" y="T3"/>
                </a:cxn>
                <a:cxn ang="T12">
                  <a:pos x="T4" y="T5"/>
                </a:cxn>
                <a:cxn ang="T13">
                  <a:pos x="T6" y="T7"/>
                </a:cxn>
                <a:cxn ang="T14">
                  <a:pos x="T8" y="T9"/>
                </a:cxn>
              </a:cxnLst>
              <a:rect l="T15" t="T16" r="T17" b="T18"/>
              <a:pathLst>
                <a:path w="2" h="27">
                  <a:moveTo>
                    <a:pt x="2" y="27"/>
                  </a:moveTo>
                  <a:lnTo>
                    <a:pt x="0" y="25"/>
                  </a:lnTo>
                  <a:lnTo>
                    <a:pt x="2" y="0"/>
                  </a:lnTo>
                  <a:lnTo>
                    <a:pt x="2" y="27"/>
                  </a:lnTo>
                  <a:close/>
                </a:path>
              </a:pathLst>
            </a:custGeom>
            <a:solidFill>
              <a:srgbClr val="D9D9D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658" name="Freeform 79">
              <a:extLst>
                <a:ext uri="{FF2B5EF4-FFF2-40B4-BE49-F238E27FC236}">
                  <a16:creationId xmlns:a16="http://schemas.microsoft.com/office/drawing/2014/main" id="{6F01E2D2-DCF7-6AE4-7745-3A0C9445BC7A}"/>
                </a:ext>
              </a:extLst>
            </p:cNvPr>
            <p:cNvSpPr>
              <a:spLocks/>
            </p:cNvSpPr>
            <p:nvPr/>
          </p:nvSpPr>
          <p:spPr bwMode="auto">
            <a:xfrm>
              <a:off x="2587" y="1673"/>
              <a:ext cx="4" cy="29"/>
            </a:xfrm>
            <a:custGeom>
              <a:avLst/>
              <a:gdLst>
                <a:gd name="T0" fmla="*/ 4 w 4"/>
                <a:gd name="T1" fmla="*/ 29 h 29"/>
                <a:gd name="T2" fmla="*/ 2 w 4"/>
                <a:gd name="T3" fmla="*/ 27 h 29"/>
                <a:gd name="T4" fmla="*/ 0 w 4"/>
                <a:gd name="T5" fmla="*/ 25 h 29"/>
                <a:gd name="T6" fmla="*/ 2 w 4"/>
                <a:gd name="T7" fmla="*/ 0 h 29"/>
                <a:gd name="T8" fmla="*/ 4 w 4"/>
                <a:gd name="T9" fmla="*/ 2 h 29"/>
                <a:gd name="T10" fmla="*/ 4 w 4"/>
                <a:gd name="T11" fmla="*/ 29 h 29"/>
                <a:gd name="T12" fmla="*/ 0 60000 65536"/>
                <a:gd name="T13" fmla="*/ 0 60000 65536"/>
                <a:gd name="T14" fmla="*/ 0 60000 65536"/>
                <a:gd name="T15" fmla="*/ 0 60000 65536"/>
                <a:gd name="T16" fmla="*/ 0 60000 65536"/>
                <a:gd name="T17" fmla="*/ 0 60000 65536"/>
                <a:gd name="T18" fmla="*/ 0 w 4"/>
                <a:gd name="T19" fmla="*/ 0 h 29"/>
                <a:gd name="T20" fmla="*/ 4 w 4"/>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4" h="29">
                  <a:moveTo>
                    <a:pt x="4" y="29"/>
                  </a:moveTo>
                  <a:lnTo>
                    <a:pt x="2" y="27"/>
                  </a:lnTo>
                  <a:lnTo>
                    <a:pt x="0" y="25"/>
                  </a:lnTo>
                  <a:lnTo>
                    <a:pt x="2" y="0"/>
                  </a:lnTo>
                  <a:lnTo>
                    <a:pt x="4" y="2"/>
                  </a:lnTo>
                  <a:lnTo>
                    <a:pt x="4" y="29"/>
                  </a:lnTo>
                  <a:close/>
                </a:path>
              </a:pathLst>
            </a:custGeom>
            <a:solidFill>
              <a:srgbClr val="59595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659" name="Freeform 80">
              <a:extLst>
                <a:ext uri="{FF2B5EF4-FFF2-40B4-BE49-F238E27FC236}">
                  <a16:creationId xmlns:a16="http://schemas.microsoft.com/office/drawing/2014/main" id="{DEEE273F-96CC-39F1-F3A9-25995F67AFBD}"/>
                </a:ext>
              </a:extLst>
            </p:cNvPr>
            <p:cNvSpPr>
              <a:spLocks/>
            </p:cNvSpPr>
            <p:nvPr/>
          </p:nvSpPr>
          <p:spPr bwMode="auto">
            <a:xfrm>
              <a:off x="2504" y="1673"/>
              <a:ext cx="5" cy="8"/>
            </a:xfrm>
            <a:custGeom>
              <a:avLst/>
              <a:gdLst>
                <a:gd name="T0" fmla="*/ 2 w 5"/>
                <a:gd name="T1" fmla="*/ 8 h 8"/>
                <a:gd name="T2" fmla="*/ 0 w 5"/>
                <a:gd name="T3" fmla="*/ 8 h 8"/>
                <a:gd name="T4" fmla="*/ 0 w 5"/>
                <a:gd name="T5" fmla="*/ 6 h 8"/>
                <a:gd name="T6" fmla="*/ 0 w 5"/>
                <a:gd name="T7" fmla="*/ 2 h 8"/>
                <a:gd name="T8" fmla="*/ 2 w 5"/>
                <a:gd name="T9" fmla="*/ 0 h 8"/>
                <a:gd name="T10" fmla="*/ 5 w 5"/>
                <a:gd name="T11" fmla="*/ 4 h 8"/>
                <a:gd name="T12" fmla="*/ 2 w 5"/>
                <a:gd name="T13" fmla="*/ 8 h 8"/>
                <a:gd name="T14" fmla="*/ 0 60000 65536"/>
                <a:gd name="T15" fmla="*/ 0 60000 65536"/>
                <a:gd name="T16" fmla="*/ 0 60000 65536"/>
                <a:gd name="T17" fmla="*/ 0 60000 65536"/>
                <a:gd name="T18" fmla="*/ 0 60000 65536"/>
                <a:gd name="T19" fmla="*/ 0 60000 65536"/>
                <a:gd name="T20" fmla="*/ 0 60000 65536"/>
                <a:gd name="T21" fmla="*/ 0 w 5"/>
                <a:gd name="T22" fmla="*/ 0 h 8"/>
                <a:gd name="T23" fmla="*/ 5 w 5"/>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8">
                  <a:moveTo>
                    <a:pt x="2" y="8"/>
                  </a:moveTo>
                  <a:lnTo>
                    <a:pt x="0" y="8"/>
                  </a:lnTo>
                  <a:lnTo>
                    <a:pt x="0" y="6"/>
                  </a:lnTo>
                  <a:lnTo>
                    <a:pt x="0" y="2"/>
                  </a:lnTo>
                  <a:lnTo>
                    <a:pt x="2" y="0"/>
                  </a:lnTo>
                  <a:lnTo>
                    <a:pt x="5" y="4"/>
                  </a:lnTo>
                  <a:lnTo>
                    <a:pt x="2" y="8"/>
                  </a:lnTo>
                  <a:close/>
                </a:path>
              </a:pathLst>
            </a:custGeom>
            <a:solidFill>
              <a:srgbClr val="838383"/>
            </a:solidFill>
            <a:ln w="0">
              <a:solidFill>
                <a:srgbClr val="000000"/>
              </a:solidFill>
              <a:round/>
              <a:headEnd/>
              <a:tailEnd/>
            </a:ln>
          </p:spPr>
          <p:txBody>
            <a:bodyPr/>
            <a:lstStyle/>
            <a:p>
              <a:endParaRPr lang="el-GR">
                <a:solidFill>
                  <a:schemeClr val="bg1">
                    <a:lumMod val="95000"/>
                    <a:lumOff val="5000"/>
                  </a:schemeClr>
                </a:solidFill>
              </a:endParaRPr>
            </a:p>
          </p:txBody>
        </p:sp>
        <p:sp>
          <p:nvSpPr>
            <p:cNvPr id="36660" name="Freeform 81">
              <a:extLst>
                <a:ext uri="{FF2B5EF4-FFF2-40B4-BE49-F238E27FC236}">
                  <a16:creationId xmlns:a16="http://schemas.microsoft.com/office/drawing/2014/main" id="{C2651267-9CAD-FCDB-2C2A-1D2D4AB28421}"/>
                </a:ext>
              </a:extLst>
            </p:cNvPr>
            <p:cNvSpPr>
              <a:spLocks/>
            </p:cNvSpPr>
            <p:nvPr/>
          </p:nvSpPr>
          <p:spPr bwMode="auto">
            <a:xfrm>
              <a:off x="2747" y="1673"/>
              <a:ext cx="12" cy="12"/>
            </a:xfrm>
            <a:custGeom>
              <a:avLst/>
              <a:gdLst>
                <a:gd name="T0" fmla="*/ 12 w 12"/>
                <a:gd name="T1" fmla="*/ 12 h 12"/>
                <a:gd name="T2" fmla="*/ 0 w 12"/>
                <a:gd name="T3" fmla="*/ 8 h 12"/>
                <a:gd name="T4" fmla="*/ 0 w 12"/>
                <a:gd name="T5" fmla="*/ 0 h 12"/>
                <a:gd name="T6" fmla="*/ 12 w 12"/>
                <a:gd name="T7" fmla="*/ 6 h 12"/>
                <a:gd name="T8" fmla="*/ 12 w 12"/>
                <a:gd name="T9" fmla="*/ 12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12" y="12"/>
                  </a:moveTo>
                  <a:lnTo>
                    <a:pt x="0" y="8"/>
                  </a:lnTo>
                  <a:lnTo>
                    <a:pt x="0" y="0"/>
                  </a:lnTo>
                  <a:lnTo>
                    <a:pt x="12" y="6"/>
                  </a:lnTo>
                  <a:lnTo>
                    <a:pt x="12" y="12"/>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661" name="Freeform 82">
              <a:extLst>
                <a:ext uri="{FF2B5EF4-FFF2-40B4-BE49-F238E27FC236}">
                  <a16:creationId xmlns:a16="http://schemas.microsoft.com/office/drawing/2014/main" id="{FA04836B-AD48-54E2-A2FE-053234FCF226}"/>
                </a:ext>
              </a:extLst>
            </p:cNvPr>
            <p:cNvSpPr>
              <a:spLocks/>
            </p:cNvSpPr>
            <p:nvPr/>
          </p:nvSpPr>
          <p:spPr bwMode="auto">
            <a:xfrm>
              <a:off x="2593" y="1675"/>
              <a:ext cx="21" cy="37"/>
            </a:xfrm>
            <a:custGeom>
              <a:avLst/>
              <a:gdLst>
                <a:gd name="T0" fmla="*/ 21 w 21"/>
                <a:gd name="T1" fmla="*/ 33 h 37"/>
                <a:gd name="T2" fmla="*/ 19 w 21"/>
                <a:gd name="T3" fmla="*/ 35 h 37"/>
                <a:gd name="T4" fmla="*/ 19 w 21"/>
                <a:gd name="T5" fmla="*/ 37 h 37"/>
                <a:gd name="T6" fmla="*/ 0 w 21"/>
                <a:gd name="T7" fmla="*/ 27 h 37"/>
                <a:gd name="T8" fmla="*/ 0 w 21"/>
                <a:gd name="T9" fmla="*/ 0 h 37"/>
                <a:gd name="T10" fmla="*/ 21 w 21"/>
                <a:gd name="T11" fmla="*/ 12 h 37"/>
                <a:gd name="T12" fmla="*/ 21 w 21"/>
                <a:gd name="T13" fmla="*/ 33 h 37"/>
                <a:gd name="T14" fmla="*/ 0 60000 65536"/>
                <a:gd name="T15" fmla="*/ 0 60000 65536"/>
                <a:gd name="T16" fmla="*/ 0 60000 65536"/>
                <a:gd name="T17" fmla="*/ 0 60000 65536"/>
                <a:gd name="T18" fmla="*/ 0 60000 65536"/>
                <a:gd name="T19" fmla="*/ 0 60000 65536"/>
                <a:gd name="T20" fmla="*/ 0 60000 65536"/>
                <a:gd name="T21" fmla="*/ 0 w 21"/>
                <a:gd name="T22" fmla="*/ 0 h 37"/>
                <a:gd name="T23" fmla="*/ 21 w 21"/>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37">
                  <a:moveTo>
                    <a:pt x="21" y="33"/>
                  </a:moveTo>
                  <a:lnTo>
                    <a:pt x="19" y="35"/>
                  </a:lnTo>
                  <a:lnTo>
                    <a:pt x="19" y="37"/>
                  </a:lnTo>
                  <a:lnTo>
                    <a:pt x="0" y="27"/>
                  </a:lnTo>
                  <a:lnTo>
                    <a:pt x="0" y="0"/>
                  </a:lnTo>
                  <a:lnTo>
                    <a:pt x="21" y="12"/>
                  </a:lnTo>
                  <a:lnTo>
                    <a:pt x="21" y="33"/>
                  </a:lnTo>
                  <a:close/>
                </a:path>
              </a:pathLst>
            </a:custGeom>
            <a:solidFill>
              <a:srgbClr val="D9D9D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662" name="Freeform 83">
              <a:extLst>
                <a:ext uri="{FF2B5EF4-FFF2-40B4-BE49-F238E27FC236}">
                  <a16:creationId xmlns:a16="http://schemas.microsoft.com/office/drawing/2014/main" id="{95675540-2338-BB63-EFFF-E1304B21F60D}"/>
                </a:ext>
              </a:extLst>
            </p:cNvPr>
            <p:cNvSpPr>
              <a:spLocks/>
            </p:cNvSpPr>
            <p:nvPr/>
          </p:nvSpPr>
          <p:spPr bwMode="auto">
            <a:xfrm>
              <a:off x="2496" y="1677"/>
              <a:ext cx="4" cy="8"/>
            </a:xfrm>
            <a:custGeom>
              <a:avLst/>
              <a:gdLst>
                <a:gd name="T0" fmla="*/ 4 w 4"/>
                <a:gd name="T1" fmla="*/ 6 h 8"/>
                <a:gd name="T2" fmla="*/ 2 w 4"/>
                <a:gd name="T3" fmla="*/ 8 h 8"/>
                <a:gd name="T4" fmla="*/ 0 w 4"/>
                <a:gd name="T5" fmla="*/ 8 h 8"/>
                <a:gd name="T6" fmla="*/ 0 w 4"/>
                <a:gd name="T7" fmla="*/ 6 h 8"/>
                <a:gd name="T8" fmla="*/ 0 w 4"/>
                <a:gd name="T9" fmla="*/ 2 h 8"/>
                <a:gd name="T10" fmla="*/ 2 w 4"/>
                <a:gd name="T11" fmla="*/ 0 h 8"/>
                <a:gd name="T12" fmla="*/ 4 w 4"/>
                <a:gd name="T13" fmla="*/ 0 h 8"/>
                <a:gd name="T14" fmla="*/ 4 w 4"/>
                <a:gd name="T15" fmla="*/ 6 h 8"/>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8"/>
                <a:gd name="T26" fmla="*/ 4 w 4"/>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8">
                  <a:moveTo>
                    <a:pt x="4" y="6"/>
                  </a:moveTo>
                  <a:lnTo>
                    <a:pt x="2" y="8"/>
                  </a:lnTo>
                  <a:lnTo>
                    <a:pt x="0" y="8"/>
                  </a:lnTo>
                  <a:lnTo>
                    <a:pt x="0" y="6"/>
                  </a:lnTo>
                  <a:lnTo>
                    <a:pt x="0" y="2"/>
                  </a:lnTo>
                  <a:lnTo>
                    <a:pt x="2" y="0"/>
                  </a:lnTo>
                  <a:lnTo>
                    <a:pt x="4" y="0"/>
                  </a:lnTo>
                  <a:lnTo>
                    <a:pt x="4" y="6"/>
                  </a:lnTo>
                  <a:close/>
                </a:path>
              </a:pathLst>
            </a:custGeom>
            <a:solidFill>
              <a:srgbClr val="838383"/>
            </a:solidFill>
            <a:ln w="0">
              <a:solidFill>
                <a:srgbClr val="000000"/>
              </a:solidFill>
              <a:round/>
              <a:headEnd/>
              <a:tailEnd/>
            </a:ln>
          </p:spPr>
          <p:txBody>
            <a:bodyPr/>
            <a:lstStyle/>
            <a:p>
              <a:endParaRPr lang="el-GR">
                <a:solidFill>
                  <a:schemeClr val="bg1">
                    <a:lumMod val="95000"/>
                    <a:lumOff val="5000"/>
                  </a:schemeClr>
                </a:solidFill>
              </a:endParaRPr>
            </a:p>
          </p:txBody>
        </p:sp>
        <p:sp>
          <p:nvSpPr>
            <p:cNvPr id="36663" name="Freeform 84">
              <a:extLst>
                <a:ext uri="{FF2B5EF4-FFF2-40B4-BE49-F238E27FC236}">
                  <a16:creationId xmlns:a16="http://schemas.microsoft.com/office/drawing/2014/main" id="{1E4BBA6A-F25B-D4DC-0B25-E200488E9703}"/>
                </a:ext>
              </a:extLst>
            </p:cNvPr>
            <p:cNvSpPr>
              <a:spLocks/>
            </p:cNvSpPr>
            <p:nvPr/>
          </p:nvSpPr>
          <p:spPr bwMode="auto">
            <a:xfrm>
              <a:off x="2511" y="1677"/>
              <a:ext cx="2" cy="2"/>
            </a:xfrm>
            <a:custGeom>
              <a:avLst/>
              <a:gdLst>
                <a:gd name="T0" fmla="*/ 2 w 2"/>
                <a:gd name="T1" fmla="*/ 2 h 2"/>
                <a:gd name="T2" fmla="*/ 0 w 2"/>
                <a:gd name="T3" fmla="*/ 2 h 2"/>
                <a:gd name="T4" fmla="*/ 0 w 2"/>
                <a:gd name="T5" fmla="*/ 2 h 2"/>
                <a:gd name="T6" fmla="*/ 0 w 2"/>
                <a:gd name="T7" fmla="*/ 0 h 2"/>
                <a:gd name="T8" fmla="*/ 2 w 2"/>
                <a:gd name="T9" fmla="*/ 0 h 2"/>
                <a:gd name="T10" fmla="*/ 2 w 2"/>
                <a:gd name="T11" fmla="*/ 2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2"/>
                  </a:moveTo>
                  <a:lnTo>
                    <a:pt x="0" y="2"/>
                  </a:lnTo>
                  <a:lnTo>
                    <a:pt x="0" y="0"/>
                  </a:lnTo>
                  <a:lnTo>
                    <a:pt x="2" y="0"/>
                  </a:lnTo>
                  <a:lnTo>
                    <a:pt x="2" y="2"/>
                  </a:lnTo>
                  <a:close/>
                </a:path>
              </a:pathLst>
            </a:custGeom>
            <a:solidFill>
              <a:srgbClr val="0000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6664" name="Freeform 85">
              <a:extLst>
                <a:ext uri="{FF2B5EF4-FFF2-40B4-BE49-F238E27FC236}">
                  <a16:creationId xmlns:a16="http://schemas.microsoft.com/office/drawing/2014/main" id="{81F426B5-A113-8D97-6BB9-22A961C6AE4D}"/>
                </a:ext>
              </a:extLst>
            </p:cNvPr>
            <p:cNvSpPr>
              <a:spLocks/>
            </p:cNvSpPr>
            <p:nvPr/>
          </p:nvSpPr>
          <p:spPr bwMode="auto">
            <a:xfrm>
              <a:off x="2761" y="1679"/>
              <a:ext cx="9" cy="12"/>
            </a:xfrm>
            <a:custGeom>
              <a:avLst/>
              <a:gdLst>
                <a:gd name="T0" fmla="*/ 9 w 9"/>
                <a:gd name="T1" fmla="*/ 12 h 12"/>
                <a:gd name="T2" fmla="*/ 0 w 9"/>
                <a:gd name="T3" fmla="*/ 8 h 12"/>
                <a:gd name="T4" fmla="*/ 0 w 9"/>
                <a:gd name="T5" fmla="*/ 6 h 12"/>
                <a:gd name="T6" fmla="*/ 0 w 9"/>
                <a:gd name="T7" fmla="*/ 0 h 12"/>
                <a:gd name="T8" fmla="*/ 9 w 9"/>
                <a:gd name="T9" fmla="*/ 6 h 12"/>
                <a:gd name="T10" fmla="*/ 9 w 9"/>
                <a:gd name="T11" fmla="*/ 12 h 12"/>
                <a:gd name="T12" fmla="*/ 0 60000 65536"/>
                <a:gd name="T13" fmla="*/ 0 60000 65536"/>
                <a:gd name="T14" fmla="*/ 0 60000 65536"/>
                <a:gd name="T15" fmla="*/ 0 60000 65536"/>
                <a:gd name="T16" fmla="*/ 0 60000 65536"/>
                <a:gd name="T17" fmla="*/ 0 60000 65536"/>
                <a:gd name="T18" fmla="*/ 0 w 9"/>
                <a:gd name="T19" fmla="*/ 0 h 12"/>
                <a:gd name="T20" fmla="*/ 9 w 9"/>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9" h="12">
                  <a:moveTo>
                    <a:pt x="9" y="12"/>
                  </a:moveTo>
                  <a:lnTo>
                    <a:pt x="0" y="8"/>
                  </a:lnTo>
                  <a:lnTo>
                    <a:pt x="0" y="6"/>
                  </a:lnTo>
                  <a:lnTo>
                    <a:pt x="0" y="0"/>
                  </a:lnTo>
                  <a:lnTo>
                    <a:pt x="9" y="6"/>
                  </a:lnTo>
                  <a:lnTo>
                    <a:pt x="9" y="12"/>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665" name="Freeform 86">
              <a:extLst>
                <a:ext uri="{FF2B5EF4-FFF2-40B4-BE49-F238E27FC236}">
                  <a16:creationId xmlns:a16="http://schemas.microsoft.com/office/drawing/2014/main" id="{6722002E-3E83-6AA1-2924-86419C0DA324}"/>
                </a:ext>
              </a:extLst>
            </p:cNvPr>
            <p:cNvSpPr>
              <a:spLocks/>
            </p:cNvSpPr>
            <p:nvPr/>
          </p:nvSpPr>
          <p:spPr bwMode="auto">
            <a:xfrm>
              <a:off x="2424" y="1681"/>
              <a:ext cx="1" cy="17"/>
            </a:xfrm>
            <a:custGeom>
              <a:avLst/>
              <a:gdLst>
                <a:gd name="T0" fmla="*/ 0 w 1"/>
                <a:gd name="T1" fmla="*/ 17 h 17"/>
                <a:gd name="T2" fmla="*/ 0 w 1"/>
                <a:gd name="T3" fmla="*/ 0 h 17"/>
                <a:gd name="T4" fmla="*/ 0 w 1"/>
                <a:gd name="T5" fmla="*/ 0 h 17"/>
                <a:gd name="T6" fmla="*/ 0 w 1"/>
                <a:gd name="T7" fmla="*/ 8 h 17"/>
                <a:gd name="T8" fmla="*/ 0 w 1"/>
                <a:gd name="T9" fmla="*/ 17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17"/>
                  </a:moveTo>
                  <a:lnTo>
                    <a:pt x="0" y="0"/>
                  </a:lnTo>
                  <a:lnTo>
                    <a:pt x="0" y="8"/>
                  </a:lnTo>
                  <a:lnTo>
                    <a:pt x="0" y="17"/>
                  </a:lnTo>
                  <a:close/>
                </a:path>
              </a:pathLst>
            </a:custGeom>
            <a:solidFill>
              <a:srgbClr val="D9D9D9"/>
            </a:solidFill>
            <a:ln w="0">
              <a:solidFill>
                <a:srgbClr val="D9D9D9"/>
              </a:solidFill>
              <a:round/>
              <a:headEnd/>
              <a:tailEnd/>
            </a:ln>
          </p:spPr>
          <p:txBody>
            <a:bodyPr/>
            <a:lstStyle/>
            <a:p>
              <a:endParaRPr lang="el-GR">
                <a:solidFill>
                  <a:schemeClr val="bg1">
                    <a:lumMod val="95000"/>
                    <a:lumOff val="5000"/>
                  </a:schemeClr>
                </a:solidFill>
              </a:endParaRPr>
            </a:p>
          </p:txBody>
        </p:sp>
        <p:sp>
          <p:nvSpPr>
            <p:cNvPr id="36666" name="Freeform 87">
              <a:extLst>
                <a:ext uri="{FF2B5EF4-FFF2-40B4-BE49-F238E27FC236}">
                  <a16:creationId xmlns:a16="http://schemas.microsoft.com/office/drawing/2014/main" id="{60FD2B46-A656-B28C-A444-815037EE6866}"/>
                </a:ext>
              </a:extLst>
            </p:cNvPr>
            <p:cNvSpPr>
              <a:spLocks/>
            </p:cNvSpPr>
            <p:nvPr/>
          </p:nvSpPr>
          <p:spPr bwMode="auto">
            <a:xfrm>
              <a:off x="2448" y="1681"/>
              <a:ext cx="46" cy="37"/>
            </a:xfrm>
            <a:custGeom>
              <a:avLst/>
              <a:gdLst>
                <a:gd name="T0" fmla="*/ 42 w 46"/>
                <a:gd name="T1" fmla="*/ 2 h 37"/>
                <a:gd name="T2" fmla="*/ 46 w 46"/>
                <a:gd name="T3" fmla="*/ 6 h 37"/>
                <a:gd name="T4" fmla="*/ 32 w 46"/>
                <a:gd name="T5" fmla="*/ 12 h 37"/>
                <a:gd name="T6" fmla="*/ 15 w 46"/>
                <a:gd name="T7" fmla="*/ 19 h 37"/>
                <a:gd name="T8" fmla="*/ 15 w 46"/>
                <a:gd name="T9" fmla="*/ 19 h 37"/>
                <a:gd name="T10" fmla="*/ 15 w 46"/>
                <a:gd name="T11" fmla="*/ 21 h 37"/>
                <a:gd name="T12" fmla="*/ 17 w 46"/>
                <a:gd name="T13" fmla="*/ 21 h 37"/>
                <a:gd name="T14" fmla="*/ 17 w 46"/>
                <a:gd name="T15" fmla="*/ 25 h 37"/>
                <a:gd name="T16" fmla="*/ 11 w 46"/>
                <a:gd name="T17" fmla="*/ 29 h 37"/>
                <a:gd name="T18" fmla="*/ 9 w 46"/>
                <a:gd name="T19" fmla="*/ 33 h 37"/>
                <a:gd name="T20" fmla="*/ 0 w 46"/>
                <a:gd name="T21" fmla="*/ 37 h 37"/>
                <a:gd name="T22" fmla="*/ 0 w 46"/>
                <a:gd name="T23" fmla="*/ 35 h 37"/>
                <a:gd name="T24" fmla="*/ 5 w 46"/>
                <a:gd name="T25" fmla="*/ 27 h 37"/>
                <a:gd name="T26" fmla="*/ 3 w 46"/>
                <a:gd name="T27" fmla="*/ 17 h 37"/>
                <a:gd name="T28" fmla="*/ 3 w 46"/>
                <a:gd name="T29" fmla="*/ 17 h 37"/>
                <a:gd name="T30" fmla="*/ 3 w 46"/>
                <a:gd name="T31" fmla="*/ 15 h 37"/>
                <a:gd name="T32" fmla="*/ 3 w 46"/>
                <a:gd name="T33" fmla="*/ 15 h 37"/>
                <a:gd name="T34" fmla="*/ 9 w 46"/>
                <a:gd name="T35" fmla="*/ 19 h 37"/>
                <a:gd name="T36" fmla="*/ 9 w 46"/>
                <a:gd name="T37" fmla="*/ 19 h 37"/>
                <a:gd name="T38" fmla="*/ 9 w 46"/>
                <a:gd name="T39" fmla="*/ 12 h 37"/>
                <a:gd name="T40" fmla="*/ 9 w 46"/>
                <a:gd name="T41" fmla="*/ 12 h 37"/>
                <a:gd name="T42" fmla="*/ 42 w 46"/>
                <a:gd name="T43" fmla="*/ 0 h 37"/>
                <a:gd name="T44" fmla="*/ 42 w 46"/>
                <a:gd name="T45" fmla="*/ 0 h 37"/>
                <a:gd name="T46" fmla="*/ 42 w 46"/>
                <a:gd name="T47" fmla="*/ 2 h 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6"/>
                <a:gd name="T73" fmla="*/ 0 h 37"/>
                <a:gd name="T74" fmla="*/ 46 w 46"/>
                <a:gd name="T75" fmla="*/ 37 h 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6" h="37">
                  <a:moveTo>
                    <a:pt x="42" y="2"/>
                  </a:moveTo>
                  <a:lnTo>
                    <a:pt x="46" y="6"/>
                  </a:lnTo>
                  <a:lnTo>
                    <a:pt x="32" y="12"/>
                  </a:lnTo>
                  <a:lnTo>
                    <a:pt x="15" y="19"/>
                  </a:lnTo>
                  <a:lnTo>
                    <a:pt x="15" y="21"/>
                  </a:lnTo>
                  <a:lnTo>
                    <a:pt x="17" y="21"/>
                  </a:lnTo>
                  <a:lnTo>
                    <a:pt x="17" y="25"/>
                  </a:lnTo>
                  <a:lnTo>
                    <a:pt x="11" y="29"/>
                  </a:lnTo>
                  <a:lnTo>
                    <a:pt x="9" y="33"/>
                  </a:lnTo>
                  <a:lnTo>
                    <a:pt x="0" y="37"/>
                  </a:lnTo>
                  <a:lnTo>
                    <a:pt x="0" y="35"/>
                  </a:lnTo>
                  <a:lnTo>
                    <a:pt x="5" y="27"/>
                  </a:lnTo>
                  <a:lnTo>
                    <a:pt x="3" y="17"/>
                  </a:lnTo>
                  <a:lnTo>
                    <a:pt x="3" y="15"/>
                  </a:lnTo>
                  <a:lnTo>
                    <a:pt x="9" y="19"/>
                  </a:lnTo>
                  <a:lnTo>
                    <a:pt x="9" y="12"/>
                  </a:lnTo>
                  <a:lnTo>
                    <a:pt x="42" y="0"/>
                  </a:lnTo>
                  <a:lnTo>
                    <a:pt x="42" y="2"/>
                  </a:lnTo>
                  <a:close/>
                </a:path>
              </a:pathLst>
            </a:custGeom>
            <a:solidFill>
              <a:srgbClr val="0000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6667" name="Rectangle 88">
              <a:extLst>
                <a:ext uri="{FF2B5EF4-FFF2-40B4-BE49-F238E27FC236}">
                  <a16:creationId xmlns:a16="http://schemas.microsoft.com/office/drawing/2014/main" id="{BD370CB4-78C9-6F48-365D-732DE5A52678}"/>
                </a:ext>
              </a:extLst>
            </p:cNvPr>
            <p:cNvSpPr>
              <a:spLocks noChangeArrowheads="1"/>
            </p:cNvSpPr>
            <p:nvPr/>
          </p:nvSpPr>
          <p:spPr bwMode="auto">
            <a:xfrm>
              <a:off x="2502" y="1683"/>
              <a:ext cx="0" cy="0"/>
            </a:xfrm>
            <a:prstGeom prst="rect">
              <a:avLst/>
            </a:prstGeom>
            <a:solidFill>
              <a:srgbClr val="000000"/>
            </a:solidFill>
            <a:ln w="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668" name="Freeform 89">
              <a:extLst>
                <a:ext uri="{FF2B5EF4-FFF2-40B4-BE49-F238E27FC236}">
                  <a16:creationId xmlns:a16="http://schemas.microsoft.com/office/drawing/2014/main" id="{8A618FD5-7E5F-E22A-C921-7E0EC562399B}"/>
                </a:ext>
              </a:extLst>
            </p:cNvPr>
            <p:cNvSpPr>
              <a:spLocks/>
            </p:cNvSpPr>
            <p:nvPr/>
          </p:nvSpPr>
          <p:spPr bwMode="auto">
            <a:xfrm>
              <a:off x="3078" y="1683"/>
              <a:ext cx="346" cy="120"/>
            </a:xfrm>
            <a:custGeom>
              <a:avLst/>
              <a:gdLst>
                <a:gd name="T0" fmla="*/ 346 w 346"/>
                <a:gd name="T1" fmla="*/ 42 h 120"/>
                <a:gd name="T2" fmla="*/ 62 w 346"/>
                <a:gd name="T3" fmla="*/ 112 h 120"/>
                <a:gd name="T4" fmla="*/ 25 w 346"/>
                <a:gd name="T5" fmla="*/ 120 h 120"/>
                <a:gd name="T6" fmla="*/ 2 w 346"/>
                <a:gd name="T7" fmla="*/ 110 h 120"/>
                <a:gd name="T8" fmla="*/ 0 w 346"/>
                <a:gd name="T9" fmla="*/ 108 h 120"/>
                <a:gd name="T10" fmla="*/ 0 w 346"/>
                <a:gd name="T11" fmla="*/ 81 h 120"/>
                <a:gd name="T12" fmla="*/ 46 w 346"/>
                <a:gd name="T13" fmla="*/ 71 h 120"/>
                <a:gd name="T14" fmla="*/ 298 w 346"/>
                <a:gd name="T15" fmla="*/ 10 h 120"/>
                <a:gd name="T16" fmla="*/ 344 w 346"/>
                <a:gd name="T17" fmla="*/ 0 h 120"/>
                <a:gd name="T18" fmla="*/ 346 w 346"/>
                <a:gd name="T19" fmla="*/ 0 h 120"/>
                <a:gd name="T20" fmla="*/ 346 w 346"/>
                <a:gd name="T21" fmla="*/ 42 h 1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6"/>
                <a:gd name="T34" fmla="*/ 0 h 120"/>
                <a:gd name="T35" fmla="*/ 346 w 346"/>
                <a:gd name="T36" fmla="*/ 120 h 1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6" h="120">
                  <a:moveTo>
                    <a:pt x="346" y="42"/>
                  </a:moveTo>
                  <a:lnTo>
                    <a:pt x="62" y="112"/>
                  </a:lnTo>
                  <a:lnTo>
                    <a:pt x="25" y="120"/>
                  </a:lnTo>
                  <a:lnTo>
                    <a:pt x="2" y="110"/>
                  </a:lnTo>
                  <a:lnTo>
                    <a:pt x="0" y="108"/>
                  </a:lnTo>
                  <a:lnTo>
                    <a:pt x="0" y="81"/>
                  </a:lnTo>
                  <a:lnTo>
                    <a:pt x="46" y="71"/>
                  </a:lnTo>
                  <a:lnTo>
                    <a:pt x="298" y="10"/>
                  </a:lnTo>
                  <a:lnTo>
                    <a:pt x="344" y="0"/>
                  </a:lnTo>
                  <a:lnTo>
                    <a:pt x="346" y="0"/>
                  </a:lnTo>
                  <a:lnTo>
                    <a:pt x="346" y="42"/>
                  </a:lnTo>
                  <a:close/>
                </a:path>
              </a:pathLst>
            </a:custGeom>
            <a:solidFill>
              <a:srgbClr val="838383"/>
            </a:solidFill>
            <a:ln w="0">
              <a:solidFill>
                <a:srgbClr val="000000"/>
              </a:solidFill>
              <a:round/>
              <a:headEnd/>
              <a:tailEnd/>
            </a:ln>
          </p:spPr>
          <p:txBody>
            <a:bodyPr/>
            <a:lstStyle/>
            <a:p>
              <a:endParaRPr lang="el-GR">
                <a:solidFill>
                  <a:schemeClr val="bg1">
                    <a:lumMod val="95000"/>
                    <a:lumOff val="5000"/>
                  </a:schemeClr>
                </a:solidFill>
              </a:endParaRPr>
            </a:p>
          </p:txBody>
        </p:sp>
        <p:sp>
          <p:nvSpPr>
            <p:cNvPr id="36669" name="Freeform 90">
              <a:extLst>
                <a:ext uri="{FF2B5EF4-FFF2-40B4-BE49-F238E27FC236}">
                  <a16:creationId xmlns:a16="http://schemas.microsoft.com/office/drawing/2014/main" id="{16860E7B-65B6-1712-38B3-5CECF3C178B2}"/>
                </a:ext>
              </a:extLst>
            </p:cNvPr>
            <p:cNvSpPr>
              <a:spLocks/>
            </p:cNvSpPr>
            <p:nvPr/>
          </p:nvSpPr>
          <p:spPr bwMode="auto">
            <a:xfrm>
              <a:off x="2774" y="1685"/>
              <a:ext cx="8" cy="11"/>
            </a:xfrm>
            <a:custGeom>
              <a:avLst/>
              <a:gdLst>
                <a:gd name="T0" fmla="*/ 6 w 8"/>
                <a:gd name="T1" fmla="*/ 11 h 11"/>
                <a:gd name="T2" fmla="*/ 6 w 8"/>
                <a:gd name="T3" fmla="*/ 11 h 11"/>
                <a:gd name="T4" fmla="*/ 2 w 8"/>
                <a:gd name="T5" fmla="*/ 8 h 11"/>
                <a:gd name="T6" fmla="*/ 0 w 8"/>
                <a:gd name="T7" fmla="*/ 8 h 11"/>
                <a:gd name="T8" fmla="*/ 0 w 8"/>
                <a:gd name="T9" fmla="*/ 0 h 11"/>
                <a:gd name="T10" fmla="*/ 8 w 8"/>
                <a:gd name="T11" fmla="*/ 4 h 11"/>
                <a:gd name="T12" fmla="*/ 6 w 8"/>
                <a:gd name="T13" fmla="*/ 11 h 11"/>
                <a:gd name="T14" fmla="*/ 0 60000 65536"/>
                <a:gd name="T15" fmla="*/ 0 60000 65536"/>
                <a:gd name="T16" fmla="*/ 0 60000 65536"/>
                <a:gd name="T17" fmla="*/ 0 60000 65536"/>
                <a:gd name="T18" fmla="*/ 0 60000 65536"/>
                <a:gd name="T19" fmla="*/ 0 60000 65536"/>
                <a:gd name="T20" fmla="*/ 0 60000 65536"/>
                <a:gd name="T21" fmla="*/ 0 w 8"/>
                <a:gd name="T22" fmla="*/ 0 h 11"/>
                <a:gd name="T23" fmla="*/ 8 w 8"/>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1">
                  <a:moveTo>
                    <a:pt x="6" y="11"/>
                  </a:moveTo>
                  <a:lnTo>
                    <a:pt x="6" y="11"/>
                  </a:lnTo>
                  <a:lnTo>
                    <a:pt x="2" y="8"/>
                  </a:lnTo>
                  <a:lnTo>
                    <a:pt x="0" y="8"/>
                  </a:lnTo>
                  <a:lnTo>
                    <a:pt x="0" y="0"/>
                  </a:lnTo>
                  <a:lnTo>
                    <a:pt x="8" y="4"/>
                  </a:lnTo>
                  <a:lnTo>
                    <a:pt x="6" y="11"/>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670" name="Freeform 91">
              <a:extLst>
                <a:ext uri="{FF2B5EF4-FFF2-40B4-BE49-F238E27FC236}">
                  <a16:creationId xmlns:a16="http://schemas.microsoft.com/office/drawing/2014/main" id="{3765AF81-410E-B8C3-4B00-298EC06F5CBF}"/>
                </a:ext>
              </a:extLst>
            </p:cNvPr>
            <p:cNvSpPr>
              <a:spLocks/>
            </p:cNvSpPr>
            <p:nvPr/>
          </p:nvSpPr>
          <p:spPr bwMode="auto">
            <a:xfrm>
              <a:off x="2426" y="1687"/>
              <a:ext cx="16" cy="2"/>
            </a:xfrm>
            <a:custGeom>
              <a:avLst/>
              <a:gdLst>
                <a:gd name="T0" fmla="*/ 16 w 16"/>
                <a:gd name="T1" fmla="*/ 0 h 2"/>
                <a:gd name="T2" fmla="*/ 16 w 16"/>
                <a:gd name="T3" fmla="*/ 2 h 2"/>
                <a:gd name="T4" fmla="*/ 14 w 16"/>
                <a:gd name="T5" fmla="*/ 2 h 2"/>
                <a:gd name="T6" fmla="*/ 0 w 16"/>
                <a:gd name="T7" fmla="*/ 2 h 2"/>
                <a:gd name="T8" fmla="*/ 2 w 16"/>
                <a:gd name="T9" fmla="*/ 0 h 2"/>
                <a:gd name="T10" fmla="*/ 4 w 16"/>
                <a:gd name="T11" fmla="*/ 0 h 2"/>
                <a:gd name="T12" fmla="*/ 16 w 16"/>
                <a:gd name="T13" fmla="*/ 0 h 2"/>
                <a:gd name="T14" fmla="*/ 16 w 1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2"/>
                <a:gd name="T26" fmla="*/ 16 w 1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2">
                  <a:moveTo>
                    <a:pt x="16" y="0"/>
                  </a:moveTo>
                  <a:lnTo>
                    <a:pt x="16" y="2"/>
                  </a:lnTo>
                  <a:lnTo>
                    <a:pt x="14" y="2"/>
                  </a:lnTo>
                  <a:lnTo>
                    <a:pt x="0" y="2"/>
                  </a:lnTo>
                  <a:lnTo>
                    <a:pt x="2" y="0"/>
                  </a:lnTo>
                  <a:lnTo>
                    <a:pt x="4" y="0"/>
                  </a:lnTo>
                  <a:lnTo>
                    <a:pt x="16" y="0"/>
                  </a:lnTo>
                  <a:close/>
                </a:path>
              </a:pathLst>
            </a:custGeom>
            <a:solidFill>
              <a:srgbClr val="83FFFF"/>
            </a:solidFill>
            <a:ln w="0">
              <a:solidFill>
                <a:srgbClr val="000000"/>
              </a:solidFill>
              <a:round/>
              <a:headEnd/>
              <a:tailEnd/>
            </a:ln>
          </p:spPr>
          <p:txBody>
            <a:bodyPr/>
            <a:lstStyle/>
            <a:p>
              <a:endParaRPr lang="el-GR">
                <a:solidFill>
                  <a:schemeClr val="bg1">
                    <a:lumMod val="95000"/>
                    <a:lumOff val="5000"/>
                  </a:schemeClr>
                </a:solidFill>
              </a:endParaRPr>
            </a:p>
          </p:txBody>
        </p:sp>
        <p:sp>
          <p:nvSpPr>
            <p:cNvPr id="36671" name="Freeform 92">
              <a:extLst>
                <a:ext uri="{FF2B5EF4-FFF2-40B4-BE49-F238E27FC236}">
                  <a16:creationId xmlns:a16="http://schemas.microsoft.com/office/drawing/2014/main" id="{1A645FEA-21B7-9406-7D8B-3C79D43E5AF2}"/>
                </a:ext>
              </a:extLst>
            </p:cNvPr>
            <p:cNvSpPr>
              <a:spLocks/>
            </p:cNvSpPr>
            <p:nvPr/>
          </p:nvSpPr>
          <p:spPr bwMode="auto">
            <a:xfrm>
              <a:off x="2616" y="1687"/>
              <a:ext cx="6" cy="31"/>
            </a:xfrm>
            <a:custGeom>
              <a:avLst/>
              <a:gdLst>
                <a:gd name="T0" fmla="*/ 6 w 6"/>
                <a:gd name="T1" fmla="*/ 6 h 31"/>
                <a:gd name="T2" fmla="*/ 4 w 6"/>
                <a:gd name="T3" fmla="*/ 29 h 31"/>
                <a:gd name="T4" fmla="*/ 4 w 6"/>
                <a:gd name="T5" fmla="*/ 31 h 31"/>
                <a:gd name="T6" fmla="*/ 4 w 6"/>
                <a:gd name="T7" fmla="*/ 31 h 31"/>
                <a:gd name="T8" fmla="*/ 2 w 6"/>
                <a:gd name="T9" fmla="*/ 29 h 31"/>
                <a:gd name="T10" fmla="*/ 2 w 6"/>
                <a:gd name="T11" fmla="*/ 25 h 31"/>
                <a:gd name="T12" fmla="*/ 2 w 6"/>
                <a:gd name="T13" fmla="*/ 23 h 31"/>
                <a:gd name="T14" fmla="*/ 0 w 6"/>
                <a:gd name="T15" fmla="*/ 23 h 31"/>
                <a:gd name="T16" fmla="*/ 0 w 6"/>
                <a:gd name="T17" fmla="*/ 23 h 31"/>
                <a:gd name="T18" fmla="*/ 0 w 6"/>
                <a:gd name="T19" fmla="*/ 0 h 31"/>
                <a:gd name="T20" fmla="*/ 4 w 6"/>
                <a:gd name="T21" fmla="*/ 4 h 31"/>
                <a:gd name="T22" fmla="*/ 6 w 6"/>
                <a:gd name="T23" fmla="*/ 6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31"/>
                <a:gd name="T38" fmla="*/ 6 w 6"/>
                <a:gd name="T39" fmla="*/ 31 h 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31">
                  <a:moveTo>
                    <a:pt x="6" y="6"/>
                  </a:moveTo>
                  <a:lnTo>
                    <a:pt x="4" y="29"/>
                  </a:lnTo>
                  <a:lnTo>
                    <a:pt x="4" y="31"/>
                  </a:lnTo>
                  <a:lnTo>
                    <a:pt x="2" y="29"/>
                  </a:lnTo>
                  <a:lnTo>
                    <a:pt x="2" y="25"/>
                  </a:lnTo>
                  <a:lnTo>
                    <a:pt x="2" y="23"/>
                  </a:lnTo>
                  <a:lnTo>
                    <a:pt x="0" y="23"/>
                  </a:lnTo>
                  <a:lnTo>
                    <a:pt x="0" y="0"/>
                  </a:lnTo>
                  <a:lnTo>
                    <a:pt x="4" y="4"/>
                  </a:lnTo>
                  <a:lnTo>
                    <a:pt x="6" y="6"/>
                  </a:lnTo>
                  <a:close/>
                </a:path>
              </a:pathLst>
            </a:custGeom>
            <a:solidFill>
              <a:srgbClr val="59595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672" name="Freeform 93">
              <a:extLst>
                <a:ext uri="{FF2B5EF4-FFF2-40B4-BE49-F238E27FC236}">
                  <a16:creationId xmlns:a16="http://schemas.microsoft.com/office/drawing/2014/main" id="{42B774FB-5CEB-7372-319B-C3D4789CDAC3}"/>
                </a:ext>
              </a:extLst>
            </p:cNvPr>
            <p:cNvSpPr>
              <a:spLocks/>
            </p:cNvSpPr>
            <p:nvPr/>
          </p:nvSpPr>
          <p:spPr bwMode="auto">
            <a:xfrm>
              <a:off x="2438" y="1689"/>
              <a:ext cx="10" cy="19"/>
            </a:xfrm>
            <a:custGeom>
              <a:avLst/>
              <a:gdLst>
                <a:gd name="T0" fmla="*/ 8 w 10"/>
                <a:gd name="T1" fmla="*/ 7 h 19"/>
                <a:gd name="T2" fmla="*/ 10 w 10"/>
                <a:gd name="T3" fmla="*/ 11 h 19"/>
                <a:gd name="T4" fmla="*/ 4 w 10"/>
                <a:gd name="T5" fmla="*/ 11 h 19"/>
                <a:gd name="T6" fmla="*/ 0 w 10"/>
                <a:gd name="T7" fmla="*/ 15 h 19"/>
                <a:gd name="T8" fmla="*/ 0 w 10"/>
                <a:gd name="T9" fmla="*/ 19 h 19"/>
                <a:gd name="T10" fmla="*/ 0 w 10"/>
                <a:gd name="T11" fmla="*/ 15 h 19"/>
                <a:gd name="T12" fmla="*/ 4 w 10"/>
                <a:gd name="T13" fmla="*/ 11 h 19"/>
                <a:gd name="T14" fmla="*/ 4 w 10"/>
                <a:gd name="T15" fmla="*/ 9 h 19"/>
                <a:gd name="T16" fmla="*/ 4 w 10"/>
                <a:gd name="T17" fmla="*/ 4 h 19"/>
                <a:gd name="T18" fmla="*/ 4 w 10"/>
                <a:gd name="T19" fmla="*/ 4 h 19"/>
                <a:gd name="T20" fmla="*/ 4 w 10"/>
                <a:gd name="T21" fmla="*/ 7 h 19"/>
                <a:gd name="T22" fmla="*/ 6 w 10"/>
                <a:gd name="T23" fmla="*/ 9 h 19"/>
                <a:gd name="T24" fmla="*/ 6 w 10"/>
                <a:gd name="T25" fmla="*/ 9 h 19"/>
                <a:gd name="T26" fmla="*/ 8 w 10"/>
                <a:gd name="T27" fmla="*/ 7 h 19"/>
                <a:gd name="T28" fmla="*/ 8 w 10"/>
                <a:gd name="T29" fmla="*/ 2 h 19"/>
                <a:gd name="T30" fmla="*/ 6 w 10"/>
                <a:gd name="T31" fmla="*/ 0 h 19"/>
                <a:gd name="T32" fmla="*/ 6 w 10"/>
                <a:gd name="T33" fmla="*/ 0 h 19"/>
                <a:gd name="T34" fmla="*/ 8 w 10"/>
                <a:gd name="T35" fmla="*/ 4 h 19"/>
                <a:gd name="T36" fmla="*/ 8 w 10"/>
                <a:gd name="T37" fmla="*/ 7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
                <a:gd name="T58" fmla="*/ 0 h 19"/>
                <a:gd name="T59" fmla="*/ 10 w 10"/>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 h="19">
                  <a:moveTo>
                    <a:pt x="8" y="7"/>
                  </a:moveTo>
                  <a:lnTo>
                    <a:pt x="10" y="11"/>
                  </a:lnTo>
                  <a:lnTo>
                    <a:pt x="4" y="11"/>
                  </a:lnTo>
                  <a:lnTo>
                    <a:pt x="0" y="15"/>
                  </a:lnTo>
                  <a:lnTo>
                    <a:pt x="0" y="19"/>
                  </a:lnTo>
                  <a:lnTo>
                    <a:pt x="0" y="15"/>
                  </a:lnTo>
                  <a:lnTo>
                    <a:pt x="4" y="11"/>
                  </a:lnTo>
                  <a:lnTo>
                    <a:pt x="4" y="9"/>
                  </a:lnTo>
                  <a:lnTo>
                    <a:pt x="4" y="4"/>
                  </a:lnTo>
                  <a:lnTo>
                    <a:pt x="4" y="7"/>
                  </a:lnTo>
                  <a:lnTo>
                    <a:pt x="6" y="9"/>
                  </a:lnTo>
                  <a:lnTo>
                    <a:pt x="8" y="7"/>
                  </a:lnTo>
                  <a:lnTo>
                    <a:pt x="8" y="2"/>
                  </a:lnTo>
                  <a:lnTo>
                    <a:pt x="6" y="0"/>
                  </a:lnTo>
                  <a:lnTo>
                    <a:pt x="8" y="4"/>
                  </a:lnTo>
                  <a:lnTo>
                    <a:pt x="8" y="7"/>
                  </a:lnTo>
                  <a:close/>
                </a:path>
              </a:pathLst>
            </a:custGeom>
            <a:solidFill>
              <a:srgbClr val="00C2C2"/>
            </a:solidFill>
            <a:ln w="0">
              <a:solidFill>
                <a:srgbClr val="000000"/>
              </a:solidFill>
              <a:round/>
              <a:headEnd/>
              <a:tailEnd/>
            </a:ln>
          </p:spPr>
          <p:txBody>
            <a:bodyPr/>
            <a:lstStyle/>
            <a:p>
              <a:endParaRPr lang="el-GR">
                <a:solidFill>
                  <a:schemeClr val="bg1">
                    <a:lumMod val="95000"/>
                    <a:lumOff val="5000"/>
                  </a:schemeClr>
                </a:solidFill>
              </a:endParaRPr>
            </a:p>
          </p:txBody>
        </p:sp>
        <p:sp>
          <p:nvSpPr>
            <p:cNvPr id="36673" name="Freeform 94">
              <a:extLst>
                <a:ext uri="{FF2B5EF4-FFF2-40B4-BE49-F238E27FC236}">
                  <a16:creationId xmlns:a16="http://schemas.microsoft.com/office/drawing/2014/main" id="{C604E8AE-090D-2FCF-E52E-68AAB9C43EF7}"/>
                </a:ext>
              </a:extLst>
            </p:cNvPr>
            <p:cNvSpPr>
              <a:spLocks/>
            </p:cNvSpPr>
            <p:nvPr/>
          </p:nvSpPr>
          <p:spPr bwMode="auto">
            <a:xfrm>
              <a:off x="2579" y="1689"/>
              <a:ext cx="2" cy="15"/>
            </a:xfrm>
            <a:custGeom>
              <a:avLst/>
              <a:gdLst>
                <a:gd name="T0" fmla="*/ 0 w 2"/>
                <a:gd name="T1" fmla="*/ 15 h 15"/>
                <a:gd name="T2" fmla="*/ 0 w 2"/>
                <a:gd name="T3" fmla="*/ 15 h 15"/>
                <a:gd name="T4" fmla="*/ 0 w 2"/>
                <a:gd name="T5" fmla="*/ 0 h 15"/>
                <a:gd name="T6" fmla="*/ 2 w 2"/>
                <a:gd name="T7" fmla="*/ 2 h 15"/>
                <a:gd name="T8" fmla="*/ 0 w 2"/>
                <a:gd name="T9" fmla="*/ 15 h 15"/>
                <a:gd name="T10" fmla="*/ 0 60000 65536"/>
                <a:gd name="T11" fmla="*/ 0 60000 65536"/>
                <a:gd name="T12" fmla="*/ 0 60000 65536"/>
                <a:gd name="T13" fmla="*/ 0 60000 65536"/>
                <a:gd name="T14" fmla="*/ 0 60000 65536"/>
                <a:gd name="T15" fmla="*/ 0 w 2"/>
                <a:gd name="T16" fmla="*/ 0 h 15"/>
                <a:gd name="T17" fmla="*/ 2 w 2"/>
                <a:gd name="T18" fmla="*/ 15 h 15"/>
              </a:gdLst>
              <a:ahLst/>
              <a:cxnLst>
                <a:cxn ang="T10">
                  <a:pos x="T0" y="T1"/>
                </a:cxn>
                <a:cxn ang="T11">
                  <a:pos x="T2" y="T3"/>
                </a:cxn>
                <a:cxn ang="T12">
                  <a:pos x="T4" y="T5"/>
                </a:cxn>
                <a:cxn ang="T13">
                  <a:pos x="T6" y="T7"/>
                </a:cxn>
                <a:cxn ang="T14">
                  <a:pos x="T8" y="T9"/>
                </a:cxn>
              </a:cxnLst>
              <a:rect l="T15" t="T16" r="T17" b="T18"/>
              <a:pathLst>
                <a:path w="2" h="15">
                  <a:moveTo>
                    <a:pt x="0" y="15"/>
                  </a:moveTo>
                  <a:lnTo>
                    <a:pt x="0" y="15"/>
                  </a:lnTo>
                  <a:lnTo>
                    <a:pt x="0" y="0"/>
                  </a:lnTo>
                  <a:lnTo>
                    <a:pt x="2" y="2"/>
                  </a:lnTo>
                  <a:lnTo>
                    <a:pt x="0" y="15"/>
                  </a:lnTo>
                  <a:close/>
                </a:path>
              </a:pathLst>
            </a:custGeom>
            <a:solidFill>
              <a:srgbClr val="FFFF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6674" name="Freeform 95">
              <a:extLst>
                <a:ext uri="{FF2B5EF4-FFF2-40B4-BE49-F238E27FC236}">
                  <a16:creationId xmlns:a16="http://schemas.microsoft.com/office/drawing/2014/main" id="{4F5CB2B4-81AD-8054-7316-530E450EF85E}"/>
                </a:ext>
              </a:extLst>
            </p:cNvPr>
            <p:cNvSpPr>
              <a:spLocks/>
            </p:cNvSpPr>
            <p:nvPr/>
          </p:nvSpPr>
          <p:spPr bwMode="auto">
            <a:xfrm>
              <a:off x="2782" y="1691"/>
              <a:ext cx="8" cy="11"/>
            </a:xfrm>
            <a:custGeom>
              <a:avLst/>
              <a:gdLst>
                <a:gd name="T0" fmla="*/ 8 w 8"/>
                <a:gd name="T1" fmla="*/ 11 h 11"/>
                <a:gd name="T2" fmla="*/ 0 w 8"/>
                <a:gd name="T3" fmla="*/ 7 h 11"/>
                <a:gd name="T4" fmla="*/ 0 w 8"/>
                <a:gd name="T5" fmla="*/ 0 h 11"/>
                <a:gd name="T6" fmla="*/ 8 w 8"/>
                <a:gd name="T7" fmla="*/ 2 h 11"/>
                <a:gd name="T8" fmla="*/ 8 w 8"/>
                <a:gd name="T9" fmla="*/ 11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8" y="11"/>
                  </a:moveTo>
                  <a:lnTo>
                    <a:pt x="0" y="7"/>
                  </a:lnTo>
                  <a:lnTo>
                    <a:pt x="0" y="0"/>
                  </a:lnTo>
                  <a:lnTo>
                    <a:pt x="8" y="2"/>
                  </a:lnTo>
                  <a:lnTo>
                    <a:pt x="8" y="11"/>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675" name="Freeform 96">
              <a:extLst>
                <a:ext uri="{FF2B5EF4-FFF2-40B4-BE49-F238E27FC236}">
                  <a16:creationId xmlns:a16="http://schemas.microsoft.com/office/drawing/2014/main" id="{D49258A1-B7C2-252D-7EED-D1C304554535}"/>
                </a:ext>
              </a:extLst>
            </p:cNvPr>
            <p:cNvSpPr>
              <a:spLocks/>
            </p:cNvSpPr>
            <p:nvPr/>
          </p:nvSpPr>
          <p:spPr bwMode="auto">
            <a:xfrm>
              <a:off x="2426" y="1691"/>
              <a:ext cx="6" cy="5"/>
            </a:xfrm>
            <a:custGeom>
              <a:avLst/>
              <a:gdLst>
                <a:gd name="T0" fmla="*/ 6 w 6"/>
                <a:gd name="T1" fmla="*/ 0 h 5"/>
                <a:gd name="T2" fmla="*/ 6 w 6"/>
                <a:gd name="T3" fmla="*/ 5 h 5"/>
                <a:gd name="T4" fmla="*/ 0 w 6"/>
                <a:gd name="T5" fmla="*/ 5 h 5"/>
                <a:gd name="T6" fmla="*/ 0 w 6"/>
                <a:gd name="T7" fmla="*/ 0 h 5"/>
                <a:gd name="T8" fmla="*/ 4 w 6"/>
                <a:gd name="T9" fmla="*/ 0 h 5"/>
                <a:gd name="T10" fmla="*/ 6 w 6"/>
                <a:gd name="T11" fmla="*/ 0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6" y="0"/>
                  </a:moveTo>
                  <a:lnTo>
                    <a:pt x="6" y="5"/>
                  </a:lnTo>
                  <a:lnTo>
                    <a:pt x="0" y="5"/>
                  </a:lnTo>
                  <a:lnTo>
                    <a:pt x="0" y="0"/>
                  </a:lnTo>
                  <a:lnTo>
                    <a:pt x="4" y="0"/>
                  </a:lnTo>
                  <a:lnTo>
                    <a:pt x="6" y="0"/>
                  </a:lnTo>
                  <a:close/>
                </a:path>
              </a:pathLst>
            </a:custGeom>
            <a:solidFill>
              <a:srgbClr val="838383"/>
            </a:solidFill>
            <a:ln w="0">
              <a:solidFill>
                <a:srgbClr val="838383"/>
              </a:solidFill>
              <a:round/>
              <a:headEnd/>
              <a:tailEnd/>
            </a:ln>
          </p:spPr>
          <p:txBody>
            <a:bodyPr/>
            <a:lstStyle/>
            <a:p>
              <a:endParaRPr lang="el-GR">
                <a:solidFill>
                  <a:schemeClr val="bg1">
                    <a:lumMod val="95000"/>
                    <a:lumOff val="5000"/>
                  </a:schemeClr>
                </a:solidFill>
              </a:endParaRPr>
            </a:p>
          </p:txBody>
        </p:sp>
        <p:sp>
          <p:nvSpPr>
            <p:cNvPr id="36676" name="Freeform 97">
              <a:extLst>
                <a:ext uri="{FF2B5EF4-FFF2-40B4-BE49-F238E27FC236}">
                  <a16:creationId xmlns:a16="http://schemas.microsoft.com/office/drawing/2014/main" id="{AFCDBE6D-B976-E2BB-7701-A7462C68658D}"/>
                </a:ext>
              </a:extLst>
            </p:cNvPr>
            <p:cNvSpPr>
              <a:spLocks/>
            </p:cNvSpPr>
            <p:nvPr/>
          </p:nvSpPr>
          <p:spPr bwMode="auto">
            <a:xfrm>
              <a:off x="2625" y="1691"/>
              <a:ext cx="8" cy="31"/>
            </a:xfrm>
            <a:custGeom>
              <a:avLst/>
              <a:gdLst>
                <a:gd name="T0" fmla="*/ 8 w 8"/>
                <a:gd name="T1" fmla="*/ 7 h 31"/>
                <a:gd name="T2" fmla="*/ 8 w 8"/>
                <a:gd name="T3" fmla="*/ 27 h 31"/>
                <a:gd name="T4" fmla="*/ 6 w 8"/>
                <a:gd name="T5" fmla="*/ 27 h 31"/>
                <a:gd name="T6" fmla="*/ 6 w 8"/>
                <a:gd name="T7" fmla="*/ 29 h 31"/>
                <a:gd name="T8" fmla="*/ 6 w 8"/>
                <a:gd name="T9" fmla="*/ 31 h 31"/>
                <a:gd name="T10" fmla="*/ 0 w 8"/>
                <a:gd name="T11" fmla="*/ 29 h 31"/>
                <a:gd name="T12" fmla="*/ 0 w 8"/>
                <a:gd name="T13" fmla="*/ 0 h 31"/>
                <a:gd name="T14" fmla="*/ 6 w 8"/>
                <a:gd name="T15" fmla="*/ 5 h 31"/>
                <a:gd name="T16" fmla="*/ 8 w 8"/>
                <a:gd name="T17" fmla="*/ 7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31"/>
                <a:gd name="T29" fmla="*/ 8 w 8"/>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31">
                  <a:moveTo>
                    <a:pt x="8" y="7"/>
                  </a:moveTo>
                  <a:lnTo>
                    <a:pt x="8" y="27"/>
                  </a:lnTo>
                  <a:lnTo>
                    <a:pt x="6" y="27"/>
                  </a:lnTo>
                  <a:lnTo>
                    <a:pt x="6" y="29"/>
                  </a:lnTo>
                  <a:lnTo>
                    <a:pt x="6" y="31"/>
                  </a:lnTo>
                  <a:lnTo>
                    <a:pt x="0" y="29"/>
                  </a:lnTo>
                  <a:lnTo>
                    <a:pt x="0" y="0"/>
                  </a:lnTo>
                  <a:lnTo>
                    <a:pt x="6" y="5"/>
                  </a:lnTo>
                  <a:lnTo>
                    <a:pt x="8" y="7"/>
                  </a:lnTo>
                  <a:close/>
                </a:path>
              </a:pathLst>
            </a:custGeom>
            <a:solidFill>
              <a:srgbClr val="D9D9D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677" name="Freeform 98">
              <a:extLst>
                <a:ext uri="{FF2B5EF4-FFF2-40B4-BE49-F238E27FC236}">
                  <a16:creationId xmlns:a16="http://schemas.microsoft.com/office/drawing/2014/main" id="{47E762B9-97F1-512D-7EC7-85C757AA71DC}"/>
                </a:ext>
              </a:extLst>
            </p:cNvPr>
            <p:cNvSpPr>
              <a:spLocks/>
            </p:cNvSpPr>
            <p:nvPr/>
          </p:nvSpPr>
          <p:spPr bwMode="auto">
            <a:xfrm>
              <a:off x="2434" y="1693"/>
              <a:ext cx="6" cy="3"/>
            </a:xfrm>
            <a:custGeom>
              <a:avLst/>
              <a:gdLst>
                <a:gd name="T0" fmla="*/ 6 w 6"/>
                <a:gd name="T1" fmla="*/ 3 h 3"/>
                <a:gd name="T2" fmla="*/ 0 w 6"/>
                <a:gd name="T3" fmla="*/ 3 h 3"/>
                <a:gd name="T4" fmla="*/ 0 w 6"/>
                <a:gd name="T5" fmla="*/ 3 h 3"/>
                <a:gd name="T6" fmla="*/ 0 w 6"/>
                <a:gd name="T7" fmla="*/ 0 h 3"/>
                <a:gd name="T8" fmla="*/ 6 w 6"/>
                <a:gd name="T9" fmla="*/ 0 h 3"/>
                <a:gd name="T10" fmla="*/ 6 w 6"/>
                <a:gd name="T11" fmla="*/ 3 h 3"/>
                <a:gd name="T12" fmla="*/ 0 60000 65536"/>
                <a:gd name="T13" fmla="*/ 0 60000 65536"/>
                <a:gd name="T14" fmla="*/ 0 60000 65536"/>
                <a:gd name="T15" fmla="*/ 0 60000 65536"/>
                <a:gd name="T16" fmla="*/ 0 60000 65536"/>
                <a:gd name="T17" fmla="*/ 0 60000 65536"/>
                <a:gd name="T18" fmla="*/ 0 w 6"/>
                <a:gd name="T19" fmla="*/ 0 h 3"/>
                <a:gd name="T20" fmla="*/ 6 w 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 h="3">
                  <a:moveTo>
                    <a:pt x="6" y="3"/>
                  </a:moveTo>
                  <a:lnTo>
                    <a:pt x="0" y="3"/>
                  </a:lnTo>
                  <a:lnTo>
                    <a:pt x="0" y="0"/>
                  </a:lnTo>
                  <a:lnTo>
                    <a:pt x="6" y="0"/>
                  </a:lnTo>
                  <a:lnTo>
                    <a:pt x="6" y="3"/>
                  </a:lnTo>
                  <a:close/>
                </a:path>
              </a:pathLst>
            </a:custGeom>
            <a:solidFill>
              <a:srgbClr val="838383"/>
            </a:solidFill>
            <a:ln w="0">
              <a:solidFill>
                <a:srgbClr val="838383"/>
              </a:solidFill>
              <a:round/>
              <a:headEnd/>
              <a:tailEnd/>
            </a:ln>
          </p:spPr>
          <p:txBody>
            <a:bodyPr/>
            <a:lstStyle/>
            <a:p>
              <a:endParaRPr lang="el-GR">
                <a:solidFill>
                  <a:schemeClr val="bg1">
                    <a:lumMod val="95000"/>
                    <a:lumOff val="5000"/>
                  </a:schemeClr>
                </a:solidFill>
              </a:endParaRPr>
            </a:p>
          </p:txBody>
        </p:sp>
        <p:sp>
          <p:nvSpPr>
            <p:cNvPr id="36678" name="Freeform 99">
              <a:extLst>
                <a:ext uri="{FF2B5EF4-FFF2-40B4-BE49-F238E27FC236}">
                  <a16:creationId xmlns:a16="http://schemas.microsoft.com/office/drawing/2014/main" id="{C4F0D4ED-A1F3-0E3F-2C2C-9123BB252B30}"/>
                </a:ext>
              </a:extLst>
            </p:cNvPr>
            <p:cNvSpPr>
              <a:spLocks/>
            </p:cNvSpPr>
            <p:nvPr/>
          </p:nvSpPr>
          <p:spPr bwMode="auto">
            <a:xfrm>
              <a:off x="2792" y="1696"/>
              <a:ext cx="7" cy="8"/>
            </a:xfrm>
            <a:custGeom>
              <a:avLst/>
              <a:gdLst>
                <a:gd name="T0" fmla="*/ 7 w 7"/>
                <a:gd name="T1" fmla="*/ 8 h 8"/>
                <a:gd name="T2" fmla="*/ 0 w 7"/>
                <a:gd name="T3" fmla="*/ 8 h 8"/>
                <a:gd name="T4" fmla="*/ 0 w 7"/>
                <a:gd name="T5" fmla="*/ 0 h 8"/>
                <a:gd name="T6" fmla="*/ 7 w 7"/>
                <a:gd name="T7" fmla="*/ 2 h 8"/>
                <a:gd name="T8" fmla="*/ 7 w 7"/>
                <a:gd name="T9" fmla="*/ 8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7" y="8"/>
                  </a:moveTo>
                  <a:lnTo>
                    <a:pt x="0" y="8"/>
                  </a:lnTo>
                  <a:lnTo>
                    <a:pt x="0" y="0"/>
                  </a:lnTo>
                  <a:lnTo>
                    <a:pt x="7" y="2"/>
                  </a:lnTo>
                  <a:lnTo>
                    <a:pt x="7" y="8"/>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679" name="Freeform 100">
              <a:extLst>
                <a:ext uri="{FF2B5EF4-FFF2-40B4-BE49-F238E27FC236}">
                  <a16:creationId xmlns:a16="http://schemas.microsoft.com/office/drawing/2014/main" id="{9F961787-1328-563F-2BDC-4D5070101F77}"/>
                </a:ext>
              </a:extLst>
            </p:cNvPr>
            <p:cNvSpPr>
              <a:spLocks/>
            </p:cNvSpPr>
            <p:nvPr/>
          </p:nvSpPr>
          <p:spPr bwMode="auto">
            <a:xfrm>
              <a:off x="2426" y="1698"/>
              <a:ext cx="12" cy="6"/>
            </a:xfrm>
            <a:custGeom>
              <a:avLst/>
              <a:gdLst>
                <a:gd name="T0" fmla="*/ 6 w 12"/>
                <a:gd name="T1" fmla="*/ 2 h 6"/>
                <a:gd name="T2" fmla="*/ 12 w 12"/>
                <a:gd name="T3" fmla="*/ 0 h 6"/>
                <a:gd name="T4" fmla="*/ 10 w 12"/>
                <a:gd name="T5" fmla="*/ 4 h 6"/>
                <a:gd name="T6" fmla="*/ 10 w 12"/>
                <a:gd name="T7" fmla="*/ 6 h 6"/>
                <a:gd name="T8" fmla="*/ 0 w 12"/>
                <a:gd name="T9" fmla="*/ 4 h 6"/>
                <a:gd name="T10" fmla="*/ 0 w 12"/>
                <a:gd name="T11" fmla="*/ 0 h 6"/>
                <a:gd name="T12" fmla="*/ 4 w 12"/>
                <a:gd name="T13" fmla="*/ 0 h 6"/>
                <a:gd name="T14" fmla="*/ 6 w 12"/>
                <a:gd name="T15" fmla="*/ 2 h 6"/>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6"/>
                <a:gd name="T26" fmla="*/ 12 w 12"/>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6">
                  <a:moveTo>
                    <a:pt x="6" y="2"/>
                  </a:moveTo>
                  <a:lnTo>
                    <a:pt x="12" y="0"/>
                  </a:lnTo>
                  <a:lnTo>
                    <a:pt x="10" y="4"/>
                  </a:lnTo>
                  <a:lnTo>
                    <a:pt x="10" y="6"/>
                  </a:lnTo>
                  <a:lnTo>
                    <a:pt x="0" y="4"/>
                  </a:lnTo>
                  <a:lnTo>
                    <a:pt x="0" y="0"/>
                  </a:lnTo>
                  <a:lnTo>
                    <a:pt x="4" y="0"/>
                  </a:lnTo>
                  <a:lnTo>
                    <a:pt x="6" y="2"/>
                  </a:lnTo>
                  <a:close/>
                </a:path>
              </a:pathLst>
            </a:custGeom>
            <a:solidFill>
              <a:srgbClr val="3FFFFF"/>
            </a:solidFill>
            <a:ln w="0">
              <a:solidFill>
                <a:srgbClr val="000000"/>
              </a:solidFill>
              <a:round/>
              <a:headEnd/>
              <a:tailEnd/>
            </a:ln>
          </p:spPr>
          <p:txBody>
            <a:bodyPr/>
            <a:lstStyle/>
            <a:p>
              <a:endParaRPr lang="el-GR">
                <a:solidFill>
                  <a:schemeClr val="bg1">
                    <a:lumMod val="95000"/>
                    <a:lumOff val="5000"/>
                  </a:schemeClr>
                </a:solidFill>
              </a:endParaRPr>
            </a:p>
          </p:txBody>
        </p:sp>
        <p:sp>
          <p:nvSpPr>
            <p:cNvPr id="36680" name="Freeform 101">
              <a:extLst>
                <a:ext uri="{FF2B5EF4-FFF2-40B4-BE49-F238E27FC236}">
                  <a16:creationId xmlns:a16="http://schemas.microsoft.com/office/drawing/2014/main" id="{65479B75-7ACE-E56B-E565-3719D70598D5}"/>
                </a:ext>
              </a:extLst>
            </p:cNvPr>
            <p:cNvSpPr>
              <a:spLocks/>
            </p:cNvSpPr>
            <p:nvPr/>
          </p:nvSpPr>
          <p:spPr bwMode="auto">
            <a:xfrm>
              <a:off x="2583" y="1698"/>
              <a:ext cx="29" cy="18"/>
            </a:xfrm>
            <a:custGeom>
              <a:avLst/>
              <a:gdLst>
                <a:gd name="T0" fmla="*/ 29 w 29"/>
                <a:gd name="T1" fmla="*/ 18 h 18"/>
                <a:gd name="T2" fmla="*/ 0 w 29"/>
                <a:gd name="T3" fmla="*/ 0 h 18"/>
                <a:gd name="T4" fmla="*/ 0 w 29"/>
                <a:gd name="T5" fmla="*/ 0 h 18"/>
                <a:gd name="T6" fmla="*/ 29 w 29"/>
                <a:gd name="T7" fmla="*/ 18 h 18"/>
                <a:gd name="T8" fmla="*/ 0 60000 65536"/>
                <a:gd name="T9" fmla="*/ 0 60000 65536"/>
                <a:gd name="T10" fmla="*/ 0 60000 65536"/>
                <a:gd name="T11" fmla="*/ 0 60000 65536"/>
                <a:gd name="T12" fmla="*/ 0 w 29"/>
                <a:gd name="T13" fmla="*/ 0 h 18"/>
                <a:gd name="T14" fmla="*/ 29 w 29"/>
                <a:gd name="T15" fmla="*/ 18 h 18"/>
              </a:gdLst>
              <a:ahLst/>
              <a:cxnLst>
                <a:cxn ang="T8">
                  <a:pos x="T0" y="T1"/>
                </a:cxn>
                <a:cxn ang="T9">
                  <a:pos x="T2" y="T3"/>
                </a:cxn>
                <a:cxn ang="T10">
                  <a:pos x="T4" y="T5"/>
                </a:cxn>
                <a:cxn ang="T11">
                  <a:pos x="T6" y="T7"/>
                </a:cxn>
              </a:cxnLst>
              <a:rect l="T12" t="T13" r="T14" b="T15"/>
              <a:pathLst>
                <a:path w="29" h="18">
                  <a:moveTo>
                    <a:pt x="29" y="18"/>
                  </a:moveTo>
                  <a:lnTo>
                    <a:pt x="0" y="0"/>
                  </a:lnTo>
                  <a:lnTo>
                    <a:pt x="29" y="18"/>
                  </a:lnTo>
                  <a:close/>
                </a:path>
              </a:pathLst>
            </a:custGeom>
            <a:solidFill>
              <a:srgbClr val="ABABAB"/>
            </a:solidFill>
            <a:ln w="0">
              <a:solidFill>
                <a:srgbClr val="000000"/>
              </a:solidFill>
              <a:round/>
              <a:headEnd/>
              <a:tailEnd/>
            </a:ln>
          </p:spPr>
          <p:txBody>
            <a:bodyPr/>
            <a:lstStyle/>
            <a:p>
              <a:endParaRPr lang="el-GR">
                <a:solidFill>
                  <a:schemeClr val="bg1">
                    <a:lumMod val="95000"/>
                    <a:lumOff val="5000"/>
                  </a:schemeClr>
                </a:solidFill>
              </a:endParaRPr>
            </a:p>
          </p:txBody>
        </p:sp>
        <p:sp>
          <p:nvSpPr>
            <p:cNvPr id="36681" name="Freeform 102">
              <a:extLst>
                <a:ext uri="{FF2B5EF4-FFF2-40B4-BE49-F238E27FC236}">
                  <a16:creationId xmlns:a16="http://schemas.microsoft.com/office/drawing/2014/main" id="{BEB396C1-5E6E-7333-8528-CB1376F7D95D}"/>
                </a:ext>
              </a:extLst>
            </p:cNvPr>
            <p:cNvSpPr>
              <a:spLocks/>
            </p:cNvSpPr>
            <p:nvPr/>
          </p:nvSpPr>
          <p:spPr bwMode="auto">
            <a:xfrm>
              <a:off x="2635" y="1698"/>
              <a:ext cx="16" cy="35"/>
            </a:xfrm>
            <a:custGeom>
              <a:avLst/>
              <a:gdLst>
                <a:gd name="T0" fmla="*/ 16 w 16"/>
                <a:gd name="T1" fmla="*/ 10 h 35"/>
                <a:gd name="T2" fmla="*/ 16 w 16"/>
                <a:gd name="T3" fmla="*/ 31 h 35"/>
                <a:gd name="T4" fmla="*/ 16 w 16"/>
                <a:gd name="T5" fmla="*/ 31 h 35"/>
                <a:gd name="T6" fmla="*/ 14 w 16"/>
                <a:gd name="T7" fmla="*/ 31 h 35"/>
                <a:gd name="T8" fmla="*/ 14 w 16"/>
                <a:gd name="T9" fmla="*/ 33 h 35"/>
                <a:gd name="T10" fmla="*/ 14 w 16"/>
                <a:gd name="T11" fmla="*/ 35 h 35"/>
                <a:gd name="T12" fmla="*/ 0 w 16"/>
                <a:gd name="T13" fmla="*/ 29 h 35"/>
                <a:gd name="T14" fmla="*/ 0 w 16"/>
                <a:gd name="T15" fmla="*/ 24 h 35"/>
                <a:gd name="T16" fmla="*/ 2 w 16"/>
                <a:gd name="T17" fmla="*/ 24 h 35"/>
                <a:gd name="T18" fmla="*/ 2 w 16"/>
                <a:gd name="T19" fmla="*/ 24 h 35"/>
                <a:gd name="T20" fmla="*/ 2 w 16"/>
                <a:gd name="T21" fmla="*/ 22 h 35"/>
                <a:gd name="T22" fmla="*/ 0 w 16"/>
                <a:gd name="T23" fmla="*/ 22 h 35"/>
                <a:gd name="T24" fmla="*/ 0 w 16"/>
                <a:gd name="T25" fmla="*/ 20 h 35"/>
                <a:gd name="T26" fmla="*/ 0 w 16"/>
                <a:gd name="T27" fmla="*/ 0 h 35"/>
                <a:gd name="T28" fmla="*/ 16 w 16"/>
                <a:gd name="T29" fmla="*/ 10 h 35"/>
                <a:gd name="T30" fmla="*/ 16 w 16"/>
                <a:gd name="T31" fmla="*/ 10 h 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35"/>
                <a:gd name="T50" fmla="*/ 16 w 16"/>
                <a:gd name="T51" fmla="*/ 35 h 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35">
                  <a:moveTo>
                    <a:pt x="16" y="10"/>
                  </a:moveTo>
                  <a:lnTo>
                    <a:pt x="16" y="31"/>
                  </a:lnTo>
                  <a:lnTo>
                    <a:pt x="14" y="31"/>
                  </a:lnTo>
                  <a:lnTo>
                    <a:pt x="14" y="33"/>
                  </a:lnTo>
                  <a:lnTo>
                    <a:pt x="14" y="35"/>
                  </a:lnTo>
                  <a:lnTo>
                    <a:pt x="0" y="29"/>
                  </a:lnTo>
                  <a:lnTo>
                    <a:pt x="0" y="24"/>
                  </a:lnTo>
                  <a:lnTo>
                    <a:pt x="2" y="24"/>
                  </a:lnTo>
                  <a:lnTo>
                    <a:pt x="2" y="22"/>
                  </a:lnTo>
                  <a:lnTo>
                    <a:pt x="0" y="22"/>
                  </a:lnTo>
                  <a:lnTo>
                    <a:pt x="0" y="20"/>
                  </a:lnTo>
                  <a:lnTo>
                    <a:pt x="0" y="0"/>
                  </a:lnTo>
                  <a:lnTo>
                    <a:pt x="16" y="10"/>
                  </a:lnTo>
                  <a:close/>
                </a:path>
              </a:pathLst>
            </a:custGeom>
            <a:solidFill>
              <a:srgbClr val="59595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682" name="Freeform 103">
              <a:extLst>
                <a:ext uri="{FF2B5EF4-FFF2-40B4-BE49-F238E27FC236}">
                  <a16:creationId xmlns:a16="http://schemas.microsoft.com/office/drawing/2014/main" id="{7610EA09-45B4-033F-FE8D-910F7DFA1468}"/>
                </a:ext>
              </a:extLst>
            </p:cNvPr>
            <p:cNvSpPr>
              <a:spLocks/>
            </p:cNvSpPr>
            <p:nvPr/>
          </p:nvSpPr>
          <p:spPr bwMode="auto">
            <a:xfrm>
              <a:off x="2438" y="1702"/>
              <a:ext cx="10" cy="12"/>
            </a:xfrm>
            <a:custGeom>
              <a:avLst/>
              <a:gdLst>
                <a:gd name="T0" fmla="*/ 10 w 10"/>
                <a:gd name="T1" fmla="*/ 2 h 12"/>
                <a:gd name="T2" fmla="*/ 10 w 10"/>
                <a:gd name="T3" fmla="*/ 4 h 12"/>
                <a:gd name="T4" fmla="*/ 10 w 10"/>
                <a:gd name="T5" fmla="*/ 2 h 12"/>
                <a:gd name="T6" fmla="*/ 8 w 10"/>
                <a:gd name="T7" fmla="*/ 2 h 12"/>
                <a:gd name="T8" fmla="*/ 6 w 10"/>
                <a:gd name="T9" fmla="*/ 8 h 12"/>
                <a:gd name="T10" fmla="*/ 6 w 10"/>
                <a:gd name="T11" fmla="*/ 12 h 12"/>
                <a:gd name="T12" fmla="*/ 6 w 10"/>
                <a:gd name="T13" fmla="*/ 12 h 12"/>
                <a:gd name="T14" fmla="*/ 0 w 10"/>
                <a:gd name="T15" fmla="*/ 12 h 12"/>
                <a:gd name="T16" fmla="*/ 0 w 10"/>
                <a:gd name="T17" fmla="*/ 8 h 12"/>
                <a:gd name="T18" fmla="*/ 0 w 10"/>
                <a:gd name="T19" fmla="*/ 10 h 12"/>
                <a:gd name="T20" fmla="*/ 6 w 10"/>
                <a:gd name="T21" fmla="*/ 10 h 12"/>
                <a:gd name="T22" fmla="*/ 6 w 10"/>
                <a:gd name="T23" fmla="*/ 8 h 12"/>
                <a:gd name="T24" fmla="*/ 4 w 10"/>
                <a:gd name="T25" fmla="*/ 8 h 12"/>
                <a:gd name="T26" fmla="*/ 0 w 10"/>
                <a:gd name="T27" fmla="*/ 8 h 12"/>
                <a:gd name="T28" fmla="*/ 2 w 10"/>
                <a:gd name="T29" fmla="*/ 2 h 12"/>
                <a:gd name="T30" fmla="*/ 4 w 10"/>
                <a:gd name="T31" fmla="*/ 2 h 12"/>
                <a:gd name="T32" fmla="*/ 4 w 10"/>
                <a:gd name="T33" fmla="*/ 0 h 12"/>
                <a:gd name="T34" fmla="*/ 6 w 10"/>
                <a:gd name="T35" fmla="*/ 0 h 12"/>
                <a:gd name="T36" fmla="*/ 10 w 10"/>
                <a:gd name="T37" fmla="*/ 0 h 12"/>
                <a:gd name="T38" fmla="*/ 10 w 10"/>
                <a:gd name="T39" fmla="*/ 2 h 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
                <a:gd name="T61" fmla="*/ 0 h 12"/>
                <a:gd name="T62" fmla="*/ 10 w 10"/>
                <a:gd name="T63" fmla="*/ 12 h 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 h="12">
                  <a:moveTo>
                    <a:pt x="10" y="2"/>
                  </a:moveTo>
                  <a:lnTo>
                    <a:pt x="10" y="4"/>
                  </a:lnTo>
                  <a:lnTo>
                    <a:pt x="10" y="2"/>
                  </a:lnTo>
                  <a:lnTo>
                    <a:pt x="8" y="2"/>
                  </a:lnTo>
                  <a:lnTo>
                    <a:pt x="6" y="8"/>
                  </a:lnTo>
                  <a:lnTo>
                    <a:pt x="6" y="12"/>
                  </a:lnTo>
                  <a:lnTo>
                    <a:pt x="0" y="12"/>
                  </a:lnTo>
                  <a:lnTo>
                    <a:pt x="0" y="8"/>
                  </a:lnTo>
                  <a:lnTo>
                    <a:pt x="0" y="10"/>
                  </a:lnTo>
                  <a:lnTo>
                    <a:pt x="6" y="10"/>
                  </a:lnTo>
                  <a:lnTo>
                    <a:pt x="6" y="8"/>
                  </a:lnTo>
                  <a:lnTo>
                    <a:pt x="4" y="8"/>
                  </a:lnTo>
                  <a:lnTo>
                    <a:pt x="0" y="8"/>
                  </a:lnTo>
                  <a:lnTo>
                    <a:pt x="2" y="2"/>
                  </a:lnTo>
                  <a:lnTo>
                    <a:pt x="4" y="2"/>
                  </a:lnTo>
                  <a:lnTo>
                    <a:pt x="4" y="0"/>
                  </a:lnTo>
                  <a:lnTo>
                    <a:pt x="6" y="0"/>
                  </a:lnTo>
                  <a:lnTo>
                    <a:pt x="10" y="0"/>
                  </a:lnTo>
                  <a:lnTo>
                    <a:pt x="10" y="2"/>
                  </a:lnTo>
                  <a:close/>
                </a:path>
              </a:pathLst>
            </a:custGeom>
            <a:solidFill>
              <a:srgbClr val="00FFFF"/>
            </a:solidFill>
            <a:ln w="0">
              <a:solidFill>
                <a:srgbClr val="000000"/>
              </a:solidFill>
              <a:round/>
              <a:headEnd/>
              <a:tailEnd/>
            </a:ln>
          </p:spPr>
          <p:txBody>
            <a:bodyPr/>
            <a:lstStyle/>
            <a:p>
              <a:endParaRPr lang="el-GR">
                <a:solidFill>
                  <a:schemeClr val="bg1">
                    <a:lumMod val="95000"/>
                    <a:lumOff val="5000"/>
                  </a:schemeClr>
                </a:solidFill>
              </a:endParaRPr>
            </a:p>
          </p:txBody>
        </p:sp>
        <p:sp>
          <p:nvSpPr>
            <p:cNvPr id="36683" name="Freeform 104">
              <a:extLst>
                <a:ext uri="{FF2B5EF4-FFF2-40B4-BE49-F238E27FC236}">
                  <a16:creationId xmlns:a16="http://schemas.microsoft.com/office/drawing/2014/main" id="{5AC28D8A-93BB-419B-1009-3E111085E5AC}"/>
                </a:ext>
              </a:extLst>
            </p:cNvPr>
            <p:cNvSpPr>
              <a:spLocks/>
            </p:cNvSpPr>
            <p:nvPr/>
          </p:nvSpPr>
          <p:spPr bwMode="auto">
            <a:xfrm>
              <a:off x="2419" y="1704"/>
              <a:ext cx="5" cy="6"/>
            </a:xfrm>
            <a:custGeom>
              <a:avLst/>
              <a:gdLst>
                <a:gd name="T0" fmla="*/ 5 w 5"/>
                <a:gd name="T1" fmla="*/ 6 h 6"/>
                <a:gd name="T2" fmla="*/ 3 w 5"/>
                <a:gd name="T3" fmla="*/ 6 h 6"/>
                <a:gd name="T4" fmla="*/ 0 w 5"/>
                <a:gd name="T5" fmla="*/ 6 h 6"/>
                <a:gd name="T6" fmla="*/ 0 w 5"/>
                <a:gd name="T7" fmla="*/ 2 h 6"/>
                <a:gd name="T8" fmla="*/ 3 w 5"/>
                <a:gd name="T9" fmla="*/ 0 h 6"/>
                <a:gd name="T10" fmla="*/ 5 w 5"/>
                <a:gd name="T11" fmla="*/ 2 h 6"/>
                <a:gd name="T12" fmla="*/ 5 w 5"/>
                <a:gd name="T13" fmla="*/ 6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5" y="6"/>
                  </a:moveTo>
                  <a:lnTo>
                    <a:pt x="3" y="6"/>
                  </a:lnTo>
                  <a:lnTo>
                    <a:pt x="0" y="6"/>
                  </a:lnTo>
                  <a:lnTo>
                    <a:pt x="0" y="2"/>
                  </a:lnTo>
                  <a:lnTo>
                    <a:pt x="3" y="0"/>
                  </a:lnTo>
                  <a:lnTo>
                    <a:pt x="5" y="2"/>
                  </a:lnTo>
                  <a:lnTo>
                    <a:pt x="5" y="6"/>
                  </a:lnTo>
                  <a:close/>
                </a:path>
              </a:pathLst>
            </a:custGeom>
            <a:solidFill>
              <a:srgbClr val="C2FFFF"/>
            </a:solidFill>
            <a:ln w="0">
              <a:solidFill>
                <a:srgbClr val="000000"/>
              </a:solidFill>
              <a:round/>
              <a:headEnd/>
              <a:tailEnd/>
            </a:ln>
          </p:spPr>
          <p:txBody>
            <a:bodyPr/>
            <a:lstStyle/>
            <a:p>
              <a:endParaRPr lang="el-GR">
                <a:solidFill>
                  <a:schemeClr val="bg1">
                    <a:lumMod val="95000"/>
                    <a:lumOff val="5000"/>
                  </a:schemeClr>
                </a:solidFill>
              </a:endParaRPr>
            </a:p>
          </p:txBody>
        </p:sp>
        <p:sp>
          <p:nvSpPr>
            <p:cNvPr id="36684" name="Freeform 105">
              <a:extLst>
                <a:ext uri="{FF2B5EF4-FFF2-40B4-BE49-F238E27FC236}">
                  <a16:creationId xmlns:a16="http://schemas.microsoft.com/office/drawing/2014/main" id="{1C4520B4-24AE-5971-31E9-0F4D47407C3E}"/>
                </a:ext>
              </a:extLst>
            </p:cNvPr>
            <p:cNvSpPr>
              <a:spLocks/>
            </p:cNvSpPr>
            <p:nvPr/>
          </p:nvSpPr>
          <p:spPr bwMode="auto">
            <a:xfrm>
              <a:off x="2428" y="1704"/>
              <a:ext cx="6" cy="2"/>
            </a:xfrm>
            <a:custGeom>
              <a:avLst/>
              <a:gdLst>
                <a:gd name="T0" fmla="*/ 0 w 6"/>
                <a:gd name="T1" fmla="*/ 2 h 2"/>
                <a:gd name="T2" fmla="*/ 2 w 6"/>
                <a:gd name="T3" fmla="*/ 0 h 2"/>
                <a:gd name="T4" fmla="*/ 6 w 6"/>
                <a:gd name="T5" fmla="*/ 2 h 2"/>
                <a:gd name="T6" fmla="*/ 0 w 6"/>
                <a:gd name="T7" fmla="*/ 2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0" y="2"/>
                  </a:moveTo>
                  <a:lnTo>
                    <a:pt x="2" y="0"/>
                  </a:lnTo>
                  <a:lnTo>
                    <a:pt x="6" y="2"/>
                  </a:lnTo>
                  <a:lnTo>
                    <a:pt x="0" y="2"/>
                  </a:lnTo>
                  <a:close/>
                </a:path>
              </a:pathLst>
            </a:custGeom>
            <a:solidFill>
              <a:srgbClr val="D9D9D9"/>
            </a:solidFill>
            <a:ln w="0">
              <a:solidFill>
                <a:srgbClr val="D9D9D9"/>
              </a:solidFill>
              <a:round/>
              <a:headEnd/>
              <a:tailEnd/>
            </a:ln>
          </p:spPr>
          <p:txBody>
            <a:bodyPr/>
            <a:lstStyle/>
            <a:p>
              <a:endParaRPr lang="el-GR">
                <a:solidFill>
                  <a:schemeClr val="bg1">
                    <a:lumMod val="95000"/>
                    <a:lumOff val="5000"/>
                  </a:schemeClr>
                </a:solidFill>
              </a:endParaRPr>
            </a:p>
          </p:txBody>
        </p:sp>
        <p:sp>
          <p:nvSpPr>
            <p:cNvPr id="36685" name="Rectangle 106">
              <a:extLst>
                <a:ext uri="{FF2B5EF4-FFF2-40B4-BE49-F238E27FC236}">
                  <a16:creationId xmlns:a16="http://schemas.microsoft.com/office/drawing/2014/main" id="{78DBC553-4A3F-555B-F3CF-986D132EF735}"/>
                </a:ext>
              </a:extLst>
            </p:cNvPr>
            <p:cNvSpPr>
              <a:spLocks noChangeArrowheads="1"/>
            </p:cNvSpPr>
            <p:nvPr/>
          </p:nvSpPr>
          <p:spPr bwMode="auto">
            <a:xfrm>
              <a:off x="2426" y="1708"/>
              <a:ext cx="10" cy="6"/>
            </a:xfrm>
            <a:prstGeom prst="rect">
              <a:avLst/>
            </a:prstGeom>
            <a:solidFill>
              <a:srgbClr val="D9D9D9"/>
            </a:solidFill>
            <a:ln w="0">
              <a:solidFill>
                <a:srgbClr val="D9D9D9"/>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686" name="Rectangle 107">
              <a:extLst>
                <a:ext uri="{FF2B5EF4-FFF2-40B4-BE49-F238E27FC236}">
                  <a16:creationId xmlns:a16="http://schemas.microsoft.com/office/drawing/2014/main" id="{23157B9B-D45E-450A-681D-5CE278749371}"/>
                </a:ext>
              </a:extLst>
            </p:cNvPr>
            <p:cNvSpPr>
              <a:spLocks noChangeArrowheads="1"/>
            </p:cNvSpPr>
            <p:nvPr/>
          </p:nvSpPr>
          <p:spPr bwMode="auto">
            <a:xfrm>
              <a:off x="2448" y="1708"/>
              <a:ext cx="0" cy="2"/>
            </a:xfrm>
            <a:prstGeom prst="rect">
              <a:avLst/>
            </a:prstGeom>
            <a:solidFill>
              <a:srgbClr val="3FFFFF"/>
            </a:solidFill>
            <a:ln w="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687" name="Freeform 108">
              <a:extLst>
                <a:ext uri="{FF2B5EF4-FFF2-40B4-BE49-F238E27FC236}">
                  <a16:creationId xmlns:a16="http://schemas.microsoft.com/office/drawing/2014/main" id="{973C8877-E851-615B-6F87-1E4B9FC01B06}"/>
                </a:ext>
              </a:extLst>
            </p:cNvPr>
            <p:cNvSpPr>
              <a:spLocks/>
            </p:cNvSpPr>
            <p:nvPr/>
          </p:nvSpPr>
          <p:spPr bwMode="auto">
            <a:xfrm>
              <a:off x="2654" y="1710"/>
              <a:ext cx="2" cy="21"/>
            </a:xfrm>
            <a:custGeom>
              <a:avLst/>
              <a:gdLst>
                <a:gd name="T0" fmla="*/ 0 w 2"/>
                <a:gd name="T1" fmla="*/ 21 h 21"/>
                <a:gd name="T2" fmla="*/ 0 w 2"/>
                <a:gd name="T3" fmla="*/ 21 h 21"/>
                <a:gd name="T4" fmla="*/ 0 w 2"/>
                <a:gd name="T5" fmla="*/ 21 h 21"/>
                <a:gd name="T6" fmla="*/ 0 w 2"/>
                <a:gd name="T7" fmla="*/ 0 h 21"/>
                <a:gd name="T8" fmla="*/ 2 w 2"/>
                <a:gd name="T9" fmla="*/ 0 h 21"/>
                <a:gd name="T10" fmla="*/ 0 w 2"/>
                <a:gd name="T11" fmla="*/ 21 h 21"/>
                <a:gd name="T12" fmla="*/ 0 60000 65536"/>
                <a:gd name="T13" fmla="*/ 0 60000 65536"/>
                <a:gd name="T14" fmla="*/ 0 60000 65536"/>
                <a:gd name="T15" fmla="*/ 0 60000 65536"/>
                <a:gd name="T16" fmla="*/ 0 60000 65536"/>
                <a:gd name="T17" fmla="*/ 0 60000 65536"/>
                <a:gd name="T18" fmla="*/ 0 w 2"/>
                <a:gd name="T19" fmla="*/ 0 h 21"/>
                <a:gd name="T20" fmla="*/ 2 w 2"/>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 h="21">
                  <a:moveTo>
                    <a:pt x="0" y="21"/>
                  </a:moveTo>
                  <a:lnTo>
                    <a:pt x="0" y="21"/>
                  </a:lnTo>
                  <a:lnTo>
                    <a:pt x="0" y="0"/>
                  </a:lnTo>
                  <a:lnTo>
                    <a:pt x="2" y="0"/>
                  </a:lnTo>
                  <a:lnTo>
                    <a:pt x="0" y="21"/>
                  </a:lnTo>
                  <a:close/>
                </a:path>
              </a:pathLst>
            </a:custGeom>
            <a:solidFill>
              <a:srgbClr val="D9D9D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688" name="Freeform 109">
              <a:extLst>
                <a:ext uri="{FF2B5EF4-FFF2-40B4-BE49-F238E27FC236}">
                  <a16:creationId xmlns:a16="http://schemas.microsoft.com/office/drawing/2014/main" id="{332E25E0-AAA9-7B3E-48E4-7F05ED6861B6}"/>
                </a:ext>
              </a:extLst>
            </p:cNvPr>
            <p:cNvSpPr>
              <a:spLocks/>
            </p:cNvSpPr>
            <p:nvPr/>
          </p:nvSpPr>
          <p:spPr bwMode="auto">
            <a:xfrm>
              <a:off x="2419" y="1710"/>
              <a:ext cx="3" cy="1"/>
            </a:xfrm>
            <a:custGeom>
              <a:avLst/>
              <a:gdLst>
                <a:gd name="T0" fmla="*/ 0 w 3"/>
                <a:gd name="T1" fmla="*/ 0 h 1"/>
                <a:gd name="T2" fmla="*/ 3 w 3"/>
                <a:gd name="T3" fmla="*/ 0 h 1"/>
                <a:gd name="T4" fmla="*/ 0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0" y="0"/>
                  </a:moveTo>
                  <a:lnTo>
                    <a:pt x="3" y="0"/>
                  </a:lnTo>
                  <a:lnTo>
                    <a:pt x="0" y="0"/>
                  </a:lnTo>
                  <a:close/>
                </a:path>
              </a:pathLst>
            </a:custGeom>
            <a:solidFill>
              <a:srgbClr val="FFFFFF"/>
            </a:solidFill>
            <a:ln w="0">
              <a:solidFill>
                <a:srgbClr val="FFFFFF"/>
              </a:solidFill>
              <a:round/>
              <a:headEnd/>
              <a:tailEnd/>
            </a:ln>
          </p:spPr>
          <p:txBody>
            <a:bodyPr/>
            <a:lstStyle/>
            <a:p>
              <a:endParaRPr lang="el-GR">
                <a:solidFill>
                  <a:schemeClr val="bg1">
                    <a:lumMod val="95000"/>
                    <a:lumOff val="5000"/>
                  </a:schemeClr>
                </a:solidFill>
              </a:endParaRPr>
            </a:p>
          </p:txBody>
        </p:sp>
        <p:sp>
          <p:nvSpPr>
            <p:cNvPr id="36689" name="Freeform 110">
              <a:extLst>
                <a:ext uri="{FF2B5EF4-FFF2-40B4-BE49-F238E27FC236}">
                  <a16:creationId xmlns:a16="http://schemas.microsoft.com/office/drawing/2014/main" id="{22BAC8D9-989B-8F39-C98C-74754677C760}"/>
                </a:ext>
              </a:extLst>
            </p:cNvPr>
            <p:cNvSpPr>
              <a:spLocks/>
            </p:cNvSpPr>
            <p:nvPr/>
          </p:nvSpPr>
          <p:spPr bwMode="auto">
            <a:xfrm>
              <a:off x="2440" y="1710"/>
              <a:ext cx="2" cy="1"/>
            </a:xfrm>
            <a:custGeom>
              <a:avLst/>
              <a:gdLst>
                <a:gd name="T0" fmla="*/ 0 w 2"/>
                <a:gd name="T1" fmla="*/ 0 h 1"/>
                <a:gd name="T2" fmla="*/ 2 w 2"/>
                <a:gd name="T3" fmla="*/ 0 h 1"/>
                <a:gd name="T4" fmla="*/ 0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lnTo>
                    <a:pt x="0" y="0"/>
                  </a:lnTo>
                  <a:close/>
                </a:path>
              </a:pathLst>
            </a:custGeom>
            <a:solidFill>
              <a:srgbClr val="FFFFFF"/>
            </a:solidFill>
            <a:ln w="0">
              <a:solidFill>
                <a:srgbClr val="FFFFFF"/>
              </a:solidFill>
              <a:round/>
              <a:headEnd/>
              <a:tailEnd/>
            </a:ln>
          </p:spPr>
          <p:txBody>
            <a:bodyPr/>
            <a:lstStyle/>
            <a:p>
              <a:endParaRPr lang="el-GR">
                <a:solidFill>
                  <a:schemeClr val="bg1">
                    <a:lumMod val="95000"/>
                    <a:lumOff val="5000"/>
                  </a:schemeClr>
                </a:solidFill>
              </a:endParaRPr>
            </a:p>
          </p:txBody>
        </p:sp>
        <p:sp>
          <p:nvSpPr>
            <p:cNvPr id="36690" name="Freeform 111">
              <a:extLst>
                <a:ext uri="{FF2B5EF4-FFF2-40B4-BE49-F238E27FC236}">
                  <a16:creationId xmlns:a16="http://schemas.microsoft.com/office/drawing/2014/main" id="{6DB8E439-6608-E846-0384-692AA5409F92}"/>
                </a:ext>
              </a:extLst>
            </p:cNvPr>
            <p:cNvSpPr>
              <a:spLocks/>
            </p:cNvSpPr>
            <p:nvPr/>
          </p:nvSpPr>
          <p:spPr bwMode="auto">
            <a:xfrm>
              <a:off x="2658" y="1710"/>
              <a:ext cx="4" cy="31"/>
            </a:xfrm>
            <a:custGeom>
              <a:avLst/>
              <a:gdLst>
                <a:gd name="T0" fmla="*/ 4 w 4"/>
                <a:gd name="T1" fmla="*/ 4 h 31"/>
                <a:gd name="T2" fmla="*/ 4 w 4"/>
                <a:gd name="T3" fmla="*/ 31 h 31"/>
                <a:gd name="T4" fmla="*/ 0 w 4"/>
                <a:gd name="T5" fmla="*/ 29 h 31"/>
                <a:gd name="T6" fmla="*/ 0 w 4"/>
                <a:gd name="T7" fmla="*/ 25 h 31"/>
                <a:gd name="T8" fmla="*/ 0 w 4"/>
                <a:gd name="T9" fmla="*/ 0 h 31"/>
                <a:gd name="T10" fmla="*/ 4 w 4"/>
                <a:gd name="T11" fmla="*/ 2 h 31"/>
                <a:gd name="T12" fmla="*/ 4 w 4"/>
                <a:gd name="T13" fmla="*/ 4 h 31"/>
                <a:gd name="T14" fmla="*/ 0 60000 65536"/>
                <a:gd name="T15" fmla="*/ 0 60000 65536"/>
                <a:gd name="T16" fmla="*/ 0 60000 65536"/>
                <a:gd name="T17" fmla="*/ 0 60000 65536"/>
                <a:gd name="T18" fmla="*/ 0 60000 65536"/>
                <a:gd name="T19" fmla="*/ 0 60000 65536"/>
                <a:gd name="T20" fmla="*/ 0 60000 65536"/>
                <a:gd name="T21" fmla="*/ 0 w 4"/>
                <a:gd name="T22" fmla="*/ 0 h 31"/>
                <a:gd name="T23" fmla="*/ 4 w 4"/>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31">
                  <a:moveTo>
                    <a:pt x="4" y="4"/>
                  </a:moveTo>
                  <a:lnTo>
                    <a:pt x="4" y="31"/>
                  </a:lnTo>
                  <a:lnTo>
                    <a:pt x="0" y="29"/>
                  </a:lnTo>
                  <a:lnTo>
                    <a:pt x="0" y="25"/>
                  </a:lnTo>
                  <a:lnTo>
                    <a:pt x="0" y="0"/>
                  </a:lnTo>
                  <a:lnTo>
                    <a:pt x="4" y="2"/>
                  </a:lnTo>
                  <a:lnTo>
                    <a:pt x="4" y="4"/>
                  </a:lnTo>
                  <a:close/>
                </a:path>
              </a:pathLst>
            </a:custGeom>
            <a:solidFill>
              <a:srgbClr val="59595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691" name="Freeform 112">
              <a:extLst>
                <a:ext uri="{FF2B5EF4-FFF2-40B4-BE49-F238E27FC236}">
                  <a16:creationId xmlns:a16="http://schemas.microsoft.com/office/drawing/2014/main" id="{9409B8C9-3405-1085-8583-B9B2070B9DB2}"/>
                </a:ext>
              </a:extLst>
            </p:cNvPr>
            <p:cNvSpPr>
              <a:spLocks/>
            </p:cNvSpPr>
            <p:nvPr/>
          </p:nvSpPr>
          <p:spPr bwMode="auto">
            <a:xfrm>
              <a:off x="2614" y="1712"/>
              <a:ext cx="2" cy="15"/>
            </a:xfrm>
            <a:custGeom>
              <a:avLst/>
              <a:gdLst>
                <a:gd name="T0" fmla="*/ 2 w 2"/>
                <a:gd name="T1" fmla="*/ 0 h 15"/>
                <a:gd name="T2" fmla="*/ 2 w 2"/>
                <a:gd name="T3" fmla="*/ 6 h 15"/>
                <a:gd name="T4" fmla="*/ 2 w 2"/>
                <a:gd name="T5" fmla="*/ 15 h 15"/>
                <a:gd name="T6" fmla="*/ 0 w 2"/>
                <a:gd name="T7" fmla="*/ 15 h 15"/>
                <a:gd name="T8" fmla="*/ 0 w 2"/>
                <a:gd name="T9" fmla="*/ 13 h 15"/>
                <a:gd name="T10" fmla="*/ 0 w 2"/>
                <a:gd name="T11" fmla="*/ 0 h 15"/>
                <a:gd name="T12" fmla="*/ 2 w 2"/>
                <a:gd name="T13" fmla="*/ 0 h 15"/>
                <a:gd name="T14" fmla="*/ 2 w 2"/>
                <a:gd name="T15" fmla="*/ 0 h 15"/>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15"/>
                <a:gd name="T26" fmla="*/ 2 w 2"/>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15">
                  <a:moveTo>
                    <a:pt x="2" y="0"/>
                  </a:moveTo>
                  <a:lnTo>
                    <a:pt x="2" y="6"/>
                  </a:lnTo>
                  <a:lnTo>
                    <a:pt x="2" y="15"/>
                  </a:lnTo>
                  <a:lnTo>
                    <a:pt x="0" y="15"/>
                  </a:lnTo>
                  <a:lnTo>
                    <a:pt x="0" y="13"/>
                  </a:lnTo>
                  <a:lnTo>
                    <a:pt x="0" y="0"/>
                  </a:lnTo>
                  <a:lnTo>
                    <a:pt x="2" y="0"/>
                  </a:lnTo>
                  <a:close/>
                </a:path>
              </a:pathLst>
            </a:custGeom>
            <a:solidFill>
              <a:srgbClr val="FFFF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6692" name="Freeform 113">
              <a:extLst>
                <a:ext uri="{FF2B5EF4-FFF2-40B4-BE49-F238E27FC236}">
                  <a16:creationId xmlns:a16="http://schemas.microsoft.com/office/drawing/2014/main" id="{CE8379B4-4222-D307-5093-69D3E47A59B0}"/>
                </a:ext>
              </a:extLst>
            </p:cNvPr>
            <p:cNvSpPr>
              <a:spLocks/>
            </p:cNvSpPr>
            <p:nvPr/>
          </p:nvSpPr>
          <p:spPr bwMode="auto">
            <a:xfrm>
              <a:off x="2419" y="1712"/>
              <a:ext cx="5" cy="1"/>
            </a:xfrm>
            <a:custGeom>
              <a:avLst/>
              <a:gdLst>
                <a:gd name="T0" fmla="*/ 0 w 5"/>
                <a:gd name="T1" fmla="*/ 0 h 1"/>
                <a:gd name="T2" fmla="*/ 5 w 5"/>
                <a:gd name="T3" fmla="*/ 0 h 1"/>
                <a:gd name="T4" fmla="*/ 0 w 5"/>
                <a:gd name="T5" fmla="*/ 0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0" y="0"/>
                  </a:moveTo>
                  <a:lnTo>
                    <a:pt x="5" y="0"/>
                  </a:lnTo>
                  <a:lnTo>
                    <a:pt x="0" y="0"/>
                  </a:lnTo>
                  <a:close/>
                </a:path>
              </a:pathLst>
            </a:custGeom>
            <a:solidFill>
              <a:srgbClr val="FFFFFF"/>
            </a:solidFill>
            <a:ln w="0">
              <a:solidFill>
                <a:srgbClr val="FFFFFF"/>
              </a:solidFill>
              <a:round/>
              <a:headEnd/>
              <a:tailEnd/>
            </a:ln>
          </p:spPr>
          <p:txBody>
            <a:bodyPr/>
            <a:lstStyle/>
            <a:p>
              <a:endParaRPr lang="el-GR">
                <a:solidFill>
                  <a:schemeClr val="bg1">
                    <a:lumMod val="95000"/>
                    <a:lumOff val="5000"/>
                  </a:schemeClr>
                </a:solidFill>
              </a:endParaRPr>
            </a:p>
          </p:txBody>
        </p:sp>
        <p:sp>
          <p:nvSpPr>
            <p:cNvPr id="36693" name="Freeform 114">
              <a:extLst>
                <a:ext uri="{FF2B5EF4-FFF2-40B4-BE49-F238E27FC236}">
                  <a16:creationId xmlns:a16="http://schemas.microsoft.com/office/drawing/2014/main" id="{F1D7C916-BF85-A06A-D4B5-3B999A3EB1DA}"/>
                </a:ext>
              </a:extLst>
            </p:cNvPr>
            <p:cNvSpPr>
              <a:spLocks/>
            </p:cNvSpPr>
            <p:nvPr/>
          </p:nvSpPr>
          <p:spPr bwMode="auto">
            <a:xfrm>
              <a:off x="2664" y="1714"/>
              <a:ext cx="66" cy="69"/>
            </a:xfrm>
            <a:custGeom>
              <a:avLst/>
              <a:gdLst>
                <a:gd name="T0" fmla="*/ 66 w 66"/>
                <a:gd name="T1" fmla="*/ 37 h 69"/>
                <a:gd name="T2" fmla="*/ 66 w 66"/>
                <a:gd name="T3" fmla="*/ 69 h 69"/>
                <a:gd name="T4" fmla="*/ 45 w 66"/>
                <a:gd name="T5" fmla="*/ 56 h 69"/>
                <a:gd name="T6" fmla="*/ 45 w 66"/>
                <a:gd name="T7" fmla="*/ 50 h 69"/>
                <a:gd name="T8" fmla="*/ 41 w 66"/>
                <a:gd name="T9" fmla="*/ 48 h 69"/>
                <a:gd name="T10" fmla="*/ 39 w 66"/>
                <a:gd name="T11" fmla="*/ 48 h 69"/>
                <a:gd name="T12" fmla="*/ 39 w 66"/>
                <a:gd name="T13" fmla="*/ 48 h 69"/>
                <a:gd name="T14" fmla="*/ 39 w 66"/>
                <a:gd name="T15" fmla="*/ 48 h 69"/>
                <a:gd name="T16" fmla="*/ 39 w 66"/>
                <a:gd name="T17" fmla="*/ 52 h 69"/>
                <a:gd name="T18" fmla="*/ 25 w 66"/>
                <a:gd name="T19" fmla="*/ 44 h 69"/>
                <a:gd name="T20" fmla="*/ 25 w 66"/>
                <a:gd name="T21" fmla="*/ 44 h 69"/>
                <a:gd name="T22" fmla="*/ 25 w 66"/>
                <a:gd name="T23" fmla="*/ 37 h 69"/>
                <a:gd name="T24" fmla="*/ 19 w 66"/>
                <a:gd name="T25" fmla="*/ 33 h 69"/>
                <a:gd name="T26" fmla="*/ 19 w 66"/>
                <a:gd name="T27" fmla="*/ 33 h 69"/>
                <a:gd name="T28" fmla="*/ 19 w 66"/>
                <a:gd name="T29" fmla="*/ 35 h 69"/>
                <a:gd name="T30" fmla="*/ 19 w 66"/>
                <a:gd name="T31" fmla="*/ 40 h 69"/>
                <a:gd name="T32" fmla="*/ 0 w 66"/>
                <a:gd name="T33" fmla="*/ 29 h 69"/>
                <a:gd name="T34" fmla="*/ 0 w 66"/>
                <a:gd name="T35" fmla="*/ 0 h 69"/>
                <a:gd name="T36" fmla="*/ 66 w 66"/>
                <a:gd name="T37" fmla="*/ 37 h 69"/>
                <a:gd name="T38" fmla="*/ 66 w 66"/>
                <a:gd name="T39" fmla="*/ 37 h 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6"/>
                <a:gd name="T61" fmla="*/ 0 h 69"/>
                <a:gd name="T62" fmla="*/ 66 w 66"/>
                <a:gd name="T63" fmla="*/ 69 h 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6" h="69">
                  <a:moveTo>
                    <a:pt x="66" y="37"/>
                  </a:moveTo>
                  <a:lnTo>
                    <a:pt x="66" y="69"/>
                  </a:lnTo>
                  <a:lnTo>
                    <a:pt x="45" y="56"/>
                  </a:lnTo>
                  <a:lnTo>
                    <a:pt x="45" y="50"/>
                  </a:lnTo>
                  <a:lnTo>
                    <a:pt x="41" y="48"/>
                  </a:lnTo>
                  <a:lnTo>
                    <a:pt x="39" y="48"/>
                  </a:lnTo>
                  <a:lnTo>
                    <a:pt x="39" y="52"/>
                  </a:lnTo>
                  <a:lnTo>
                    <a:pt x="25" y="44"/>
                  </a:lnTo>
                  <a:lnTo>
                    <a:pt x="25" y="37"/>
                  </a:lnTo>
                  <a:lnTo>
                    <a:pt x="19" y="33"/>
                  </a:lnTo>
                  <a:lnTo>
                    <a:pt x="19" y="35"/>
                  </a:lnTo>
                  <a:lnTo>
                    <a:pt x="19" y="40"/>
                  </a:lnTo>
                  <a:lnTo>
                    <a:pt x="0" y="29"/>
                  </a:lnTo>
                  <a:lnTo>
                    <a:pt x="0" y="0"/>
                  </a:lnTo>
                  <a:lnTo>
                    <a:pt x="66" y="37"/>
                  </a:lnTo>
                  <a:close/>
                </a:path>
              </a:pathLst>
            </a:custGeom>
            <a:solidFill>
              <a:srgbClr val="D9D9D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694" name="Freeform 115">
              <a:extLst>
                <a:ext uri="{FF2B5EF4-FFF2-40B4-BE49-F238E27FC236}">
                  <a16:creationId xmlns:a16="http://schemas.microsoft.com/office/drawing/2014/main" id="{BB79FBB3-D42A-F062-F8C9-AB3B70C19293}"/>
                </a:ext>
              </a:extLst>
            </p:cNvPr>
            <p:cNvSpPr>
              <a:spLocks/>
            </p:cNvSpPr>
            <p:nvPr/>
          </p:nvSpPr>
          <p:spPr bwMode="auto">
            <a:xfrm>
              <a:off x="2419" y="1714"/>
              <a:ext cx="25" cy="2"/>
            </a:xfrm>
            <a:custGeom>
              <a:avLst/>
              <a:gdLst>
                <a:gd name="T0" fmla="*/ 9 w 25"/>
                <a:gd name="T1" fmla="*/ 2 h 2"/>
                <a:gd name="T2" fmla="*/ 0 w 25"/>
                <a:gd name="T3" fmla="*/ 2 h 2"/>
                <a:gd name="T4" fmla="*/ 0 w 25"/>
                <a:gd name="T5" fmla="*/ 0 h 2"/>
                <a:gd name="T6" fmla="*/ 25 w 25"/>
                <a:gd name="T7" fmla="*/ 2 h 2"/>
                <a:gd name="T8" fmla="*/ 9 w 25"/>
                <a:gd name="T9" fmla="*/ 2 h 2"/>
                <a:gd name="T10" fmla="*/ 0 60000 65536"/>
                <a:gd name="T11" fmla="*/ 0 60000 65536"/>
                <a:gd name="T12" fmla="*/ 0 60000 65536"/>
                <a:gd name="T13" fmla="*/ 0 60000 65536"/>
                <a:gd name="T14" fmla="*/ 0 60000 65536"/>
                <a:gd name="T15" fmla="*/ 0 w 25"/>
                <a:gd name="T16" fmla="*/ 0 h 2"/>
                <a:gd name="T17" fmla="*/ 25 w 25"/>
                <a:gd name="T18" fmla="*/ 2 h 2"/>
              </a:gdLst>
              <a:ahLst/>
              <a:cxnLst>
                <a:cxn ang="T10">
                  <a:pos x="T0" y="T1"/>
                </a:cxn>
                <a:cxn ang="T11">
                  <a:pos x="T2" y="T3"/>
                </a:cxn>
                <a:cxn ang="T12">
                  <a:pos x="T4" y="T5"/>
                </a:cxn>
                <a:cxn ang="T13">
                  <a:pos x="T6" y="T7"/>
                </a:cxn>
                <a:cxn ang="T14">
                  <a:pos x="T8" y="T9"/>
                </a:cxn>
              </a:cxnLst>
              <a:rect l="T15" t="T16" r="T17" b="T18"/>
              <a:pathLst>
                <a:path w="25" h="2">
                  <a:moveTo>
                    <a:pt x="9" y="2"/>
                  </a:moveTo>
                  <a:lnTo>
                    <a:pt x="0" y="2"/>
                  </a:lnTo>
                  <a:lnTo>
                    <a:pt x="0" y="0"/>
                  </a:lnTo>
                  <a:lnTo>
                    <a:pt x="25" y="2"/>
                  </a:lnTo>
                  <a:lnTo>
                    <a:pt x="9" y="2"/>
                  </a:lnTo>
                  <a:close/>
                </a:path>
              </a:pathLst>
            </a:custGeom>
            <a:solidFill>
              <a:srgbClr val="FFFFFF"/>
            </a:solidFill>
            <a:ln w="0">
              <a:solidFill>
                <a:srgbClr val="000000"/>
              </a:solidFill>
              <a:round/>
              <a:headEnd/>
              <a:tailEnd/>
            </a:ln>
          </p:spPr>
          <p:txBody>
            <a:bodyPr/>
            <a:lstStyle/>
            <a:p>
              <a:endParaRPr lang="el-GR">
                <a:solidFill>
                  <a:schemeClr val="bg1">
                    <a:lumMod val="95000"/>
                    <a:lumOff val="5000"/>
                  </a:schemeClr>
                </a:solidFill>
              </a:endParaRPr>
            </a:p>
          </p:txBody>
        </p:sp>
        <p:sp>
          <p:nvSpPr>
            <p:cNvPr id="36695" name="Freeform 116">
              <a:extLst>
                <a:ext uri="{FF2B5EF4-FFF2-40B4-BE49-F238E27FC236}">
                  <a16:creationId xmlns:a16="http://schemas.microsoft.com/office/drawing/2014/main" id="{0E2288E6-F4A6-69DE-3240-9DDA10776B62}"/>
                </a:ext>
              </a:extLst>
            </p:cNvPr>
            <p:cNvSpPr>
              <a:spLocks/>
            </p:cNvSpPr>
            <p:nvPr/>
          </p:nvSpPr>
          <p:spPr bwMode="auto">
            <a:xfrm>
              <a:off x="2618" y="1718"/>
              <a:ext cx="13" cy="9"/>
            </a:xfrm>
            <a:custGeom>
              <a:avLst/>
              <a:gdLst>
                <a:gd name="T0" fmla="*/ 0 w 13"/>
                <a:gd name="T1" fmla="*/ 2 h 9"/>
                <a:gd name="T2" fmla="*/ 0 w 13"/>
                <a:gd name="T3" fmla="*/ 0 h 9"/>
                <a:gd name="T4" fmla="*/ 13 w 13"/>
                <a:gd name="T5" fmla="*/ 9 h 9"/>
                <a:gd name="T6" fmla="*/ 0 w 13"/>
                <a:gd name="T7" fmla="*/ 2 h 9"/>
                <a:gd name="T8" fmla="*/ 0 60000 65536"/>
                <a:gd name="T9" fmla="*/ 0 60000 65536"/>
                <a:gd name="T10" fmla="*/ 0 60000 65536"/>
                <a:gd name="T11" fmla="*/ 0 60000 65536"/>
                <a:gd name="T12" fmla="*/ 0 w 13"/>
                <a:gd name="T13" fmla="*/ 0 h 9"/>
                <a:gd name="T14" fmla="*/ 13 w 13"/>
                <a:gd name="T15" fmla="*/ 9 h 9"/>
              </a:gdLst>
              <a:ahLst/>
              <a:cxnLst>
                <a:cxn ang="T8">
                  <a:pos x="T0" y="T1"/>
                </a:cxn>
                <a:cxn ang="T9">
                  <a:pos x="T2" y="T3"/>
                </a:cxn>
                <a:cxn ang="T10">
                  <a:pos x="T4" y="T5"/>
                </a:cxn>
                <a:cxn ang="T11">
                  <a:pos x="T6" y="T7"/>
                </a:cxn>
              </a:cxnLst>
              <a:rect l="T12" t="T13" r="T14" b="T15"/>
              <a:pathLst>
                <a:path w="13" h="9">
                  <a:moveTo>
                    <a:pt x="0" y="2"/>
                  </a:moveTo>
                  <a:lnTo>
                    <a:pt x="0" y="0"/>
                  </a:lnTo>
                  <a:lnTo>
                    <a:pt x="13" y="9"/>
                  </a:lnTo>
                  <a:lnTo>
                    <a:pt x="0" y="2"/>
                  </a:lnTo>
                  <a:close/>
                </a:path>
              </a:pathLst>
            </a:custGeom>
            <a:solidFill>
              <a:srgbClr val="00FF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6696" name="Freeform 117">
              <a:extLst>
                <a:ext uri="{FF2B5EF4-FFF2-40B4-BE49-F238E27FC236}">
                  <a16:creationId xmlns:a16="http://schemas.microsoft.com/office/drawing/2014/main" id="{8E49080E-C267-BE05-2D7E-BC130F149D2F}"/>
                </a:ext>
              </a:extLst>
            </p:cNvPr>
            <p:cNvSpPr>
              <a:spLocks/>
            </p:cNvSpPr>
            <p:nvPr/>
          </p:nvSpPr>
          <p:spPr bwMode="auto">
            <a:xfrm>
              <a:off x="2631" y="1720"/>
              <a:ext cx="2" cy="17"/>
            </a:xfrm>
            <a:custGeom>
              <a:avLst/>
              <a:gdLst>
                <a:gd name="T0" fmla="*/ 2 w 2"/>
                <a:gd name="T1" fmla="*/ 2 h 17"/>
                <a:gd name="T2" fmla="*/ 2 w 2"/>
                <a:gd name="T3" fmla="*/ 9 h 17"/>
                <a:gd name="T4" fmla="*/ 0 w 2"/>
                <a:gd name="T5" fmla="*/ 9 h 17"/>
                <a:gd name="T6" fmla="*/ 2 w 2"/>
                <a:gd name="T7" fmla="*/ 11 h 17"/>
                <a:gd name="T8" fmla="*/ 2 w 2"/>
                <a:gd name="T9" fmla="*/ 17 h 17"/>
                <a:gd name="T10" fmla="*/ 2 w 2"/>
                <a:gd name="T11" fmla="*/ 17 h 17"/>
                <a:gd name="T12" fmla="*/ 0 w 2"/>
                <a:gd name="T13" fmla="*/ 15 h 17"/>
                <a:gd name="T14" fmla="*/ 0 w 2"/>
                <a:gd name="T15" fmla="*/ 0 h 17"/>
                <a:gd name="T16" fmla="*/ 2 w 2"/>
                <a:gd name="T17" fmla="*/ 0 h 17"/>
                <a:gd name="T18" fmla="*/ 2 w 2"/>
                <a:gd name="T19" fmla="*/ 2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17"/>
                <a:gd name="T32" fmla="*/ 2 w 2"/>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17">
                  <a:moveTo>
                    <a:pt x="2" y="2"/>
                  </a:moveTo>
                  <a:lnTo>
                    <a:pt x="2" y="9"/>
                  </a:lnTo>
                  <a:lnTo>
                    <a:pt x="0" y="9"/>
                  </a:lnTo>
                  <a:lnTo>
                    <a:pt x="2" y="11"/>
                  </a:lnTo>
                  <a:lnTo>
                    <a:pt x="2" y="17"/>
                  </a:lnTo>
                  <a:lnTo>
                    <a:pt x="0" y="15"/>
                  </a:lnTo>
                  <a:lnTo>
                    <a:pt x="0" y="0"/>
                  </a:lnTo>
                  <a:lnTo>
                    <a:pt x="2" y="0"/>
                  </a:lnTo>
                  <a:lnTo>
                    <a:pt x="2" y="2"/>
                  </a:lnTo>
                  <a:close/>
                </a:path>
              </a:pathLst>
            </a:custGeom>
            <a:solidFill>
              <a:srgbClr val="FFFF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6697" name="Freeform 118">
              <a:extLst>
                <a:ext uri="{FF2B5EF4-FFF2-40B4-BE49-F238E27FC236}">
                  <a16:creationId xmlns:a16="http://schemas.microsoft.com/office/drawing/2014/main" id="{C0862B43-7AD9-018D-27AF-3B5DF6F5415F}"/>
                </a:ext>
              </a:extLst>
            </p:cNvPr>
            <p:cNvSpPr>
              <a:spLocks/>
            </p:cNvSpPr>
            <p:nvPr/>
          </p:nvSpPr>
          <p:spPr bwMode="auto">
            <a:xfrm>
              <a:off x="2635" y="1729"/>
              <a:ext cx="14" cy="8"/>
            </a:xfrm>
            <a:custGeom>
              <a:avLst/>
              <a:gdLst>
                <a:gd name="T0" fmla="*/ 14 w 14"/>
                <a:gd name="T1" fmla="*/ 8 h 8"/>
                <a:gd name="T2" fmla="*/ 14 w 14"/>
                <a:gd name="T3" fmla="*/ 8 h 8"/>
                <a:gd name="T4" fmla="*/ 2 w 14"/>
                <a:gd name="T5" fmla="*/ 2 h 8"/>
                <a:gd name="T6" fmla="*/ 0 w 14"/>
                <a:gd name="T7" fmla="*/ 0 h 8"/>
                <a:gd name="T8" fmla="*/ 14 w 14"/>
                <a:gd name="T9" fmla="*/ 8 h 8"/>
                <a:gd name="T10" fmla="*/ 14 w 14"/>
                <a:gd name="T11" fmla="*/ 8 h 8"/>
                <a:gd name="T12" fmla="*/ 0 60000 65536"/>
                <a:gd name="T13" fmla="*/ 0 60000 65536"/>
                <a:gd name="T14" fmla="*/ 0 60000 65536"/>
                <a:gd name="T15" fmla="*/ 0 60000 65536"/>
                <a:gd name="T16" fmla="*/ 0 60000 65536"/>
                <a:gd name="T17" fmla="*/ 0 60000 65536"/>
                <a:gd name="T18" fmla="*/ 0 w 14"/>
                <a:gd name="T19" fmla="*/ 0 h 8"/>
                <a:gd name="T20" fmla="*/ 14 w 14"/>
                <a:gd name="T21" fmla="*/ 8 h 8"/>
              </a:gdLst>
              <a:ahLst/>
              <a:cxnLst>
                <a:cxn ang="T12">
                  <a:pos x="T0" y="T1"/>
                </a:cxn>
                <a:cxn ang="T13">
                  <a:pos x="T2" y="T3"/>
                </a:cxn>
                <a:cxn ang="T14">
                  <a:pos x="T4" y="T5"/>
                </a:cxn>
                <a:cxn ang="T15">
                  <a:pos x="T6" y="T7"/>
                </a:cxn>
                <a:cxn ang="T16">
                  <a:pos x="T8" y="T9"/>
                </a:cxn>
                <a:cxn ang="T17">
                  <a:pos x="T10" y="T11"/>
                </a:cxn>
              </a:cxnLst>
              <a:rect l="T18" t="T19" r="T20" b="T21"/>
              <a:pathLst>
                <a:path w="14" h="8">
                  <a:moveTo>
                    <a:pt x="14" y="8"/>
                  </a:moveTo>
                  <a:lnTo>
                    <a:pt x="14" y="8"/>
                  </a:lnTo>
                  <a:lnTo>
                    <a:pt x="2" y="2"/>
                  </a:lnTo>
                  <a:lnTo>
                    <a:pt x="0" y="0"/>
                  </a:lnTo>
                  <a:lnTo>
                    <a:pt x="14" y="8"/>
                  </a:lnTo>
                  <a:close/>
                </a:path>
              </a:pathLst>
            </a:custGeom>
            <a:solidFill>
              <a:srgbClr val="00FF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6698" name="Freeform 119">
              <a:extLst>
                <a:ext uri="{FF2B5EF4-FFF2-40B4-BE49-F238E27FC236}">
                  <a16:creationId xmlns:a16="http://schemas.microsoft.com/office/drawing/2014/main" id="{083EA2F8-0382-47CF-B256-22D254399110}"/>
                </a:ext>
              </a:extLst>
            </p:cNvPr>
            <p:cNvSpPr>
              <a:spLocks/>
            </p:cNvSpPr>
            <p:nvPr/>
          </p:nvSpPr>
          <p:spPr bwMode="auto">
            <a:xfrm>
              <a:off x="2651" y="1733"/>
              <a:ext cx="1" cy="16"/>
            </a:xfrm>
            <a:custGeom>
              <a:avLst/>
              <a:gdLst>
                <a:gd name="T0" fmla="*/ 0 w 1"/>
                <a:gd name="T1" fmla="*/ 16 h 16"/>
                <a:gd name="T2" fmla="*/ 0 w 1"/>
                <a:gd name="T3" fmla="*/ 14 h 16"/>
                <a:gd name="T4" fmla="*/ 0 w 1"/>
                <a:gd name="T5" fmla="*/ 14 h 16"/>
                <a:gd name="T6" fmla="*/ 0 w 1"/>
                <a:gd name="T7" fmla="*/ 0 h 16"/>
                <a:gd name="T8" fmla="*/ 0 w 1"/>
                <a:gd name="T9" fmla="*/ 0 h 16"/>
                <a:gd name="T10" fmla="*/ 0 w 1"/>
                <a:gd name="T11" fmla="*/ 16 h 16"/>
                <a:gd name="T12" fmla="*/ 0 60000 65536"/>
                <a:gd name="T13" fmla="*/ 0 60000 65536"/>
                <a:gd name="T14" fmla="*/ 0 60000 65536"/>
                <a:gd name="T15" fmla="*/ 0 60000 65536"/>
                <a:gd name="T16" fmla="*/ 0 60000 65536"/>
                <a:gd name="T17" fmla="*/ 0 60000 65536"/>
                <a:gd name="T18" fmla="*/ 0 w 1"/>
                <a:gd name="T19" fmla="*/ 0 h 16"/>
                <a:gd name="T20" fmla="*/ 1 w 1"/>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 h="16">
                  <a:moveTo>
                    <a:pt x="0" y="16"/>
                  </a:moveTo>
                  <a:lnTo>
                    <a:pt x="0" y="14"/>
                  </a:lnTo>
                  <a:lnTo>
                    <a:pt x="0" y="0"/>
                  </a:lnTo>
                  <a:lnTo>
                    <a:pt x="0" y="16"/>
                  </a:lnTo>
                  <a:close/>
                </a:path>
              </a:pathLst>
            </a:custGeom>
            <a:solidFill>
              <a:srgbClr val="FFFF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6699" name="Freeform 120">
              <a:extLst>
                <a:ext uri="{FF2B5EF4-FFF2-40B4-BE49-F238E27FC236}">
                  <a16:creationId xmlns:a16="http://schemas.microsoft.com/office/drawing/2014/main" id="{ABA860CD-246E-727A-6FD0-FF50F68AE9F2}"/>
                </a:ext>
              </a:extLst>
            </p:cNvPr>
            <p:cNvSpPr>
              <a:spLocks/>
            </p:cNvSpPr>
            <p:nvPr/>
          </p:nvSpPr>
          <p:spPr bwMode="auto">
            <a:xfrm>
              <a:off x="2654" y="1741"/>
              <a:ext cx="29" cy="17"/>
            </a:xfrm>
            <a:custGeom>
              <a:avLst/>
              <a:gdLst>
                <a:gd name="T0" fmla="*/ 29 w 29"/>
                <a:gd name="T1" fmla="*/ 15 h 17"/>
                <a:gd name="T2" fmla="*/ 29 w 29"/>
                <a:gd name="T3" fmla="*/ 17 h 17"/>
                <a:gd name="T4" fmla="*/ 2 w 29"/>
                <a:gd name="T5" fmla="*/ 0 h 17"/>
                <a:gd name="T6" fmla="*/ 2 w 29"/>
                <a:gd name="T7" fmla="*/ 0 h 17"/>
                <a:gd name="T8" fmla="*/ 0 w 29"/>
                <a:gd name="T9" fmla="*/ 0 h 17"/>
                <a:gd name="T10" fmla="*/ 6 w 29"/>
                <a:gd name="T11" fmla="*/ 2 h 17"/>
                <a:gd name="T12" fmla="*/ 29 w 29"/>
                <a:gd name="T13" fmla="*/ 15 h 17"/>
                <a:gd name="T14" fmla="*/ 0 60000 65536"/>
                <a:gd name="T15" fmla="*/ 0 60000 65536"/>
                <a:gd name="T16" fmla="*/ 0 60000 65536"/>
                <a:gd name="T17" fmla="*/ 0 60000 65536"/>
                <a:gd name="T18" fmla="*/ 0 60000 65536"/>
                <a:gd name="T19" fmla="*/ 0 60000 65536"/>
                <a:gd name="T20" fmla="*/ 0 60000 65536"/>
                <a:gd name="T21" fmla="*/ 0 w 29"/>
                <a:gd name="T22" fmla="*/ 0 h 17"/>
                <a:gd name="T23" fmla="*/ 29 w 29"/>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7">
                  <a:moveTo>
                    <a:pt x="29" y="15"/>
                  </a:moveTo>
                  <a:lnTo>
                    <a:pt x="29" y="17"/>
                  </a:lnTo>
                  <a:lnTo>
                    <a:pt x="2" y="0"/>
                  </a:lnTo>
                  <a:lnTo>
                    <a:pt x="0" y="0"/>
                  </a:lnTo>
                  <a:lnTo>
                    <a:pt x="6" y="2"/>
                  </a:lnTo>
                  <a:lnTo>
                    <a:pt x="29" y="15"/>
                  </a:lnTo>
                  <a:close/>
                </a:path>
              </a:pathLst>
            </a:custGeom>
            <a:solidFill>
              <a:srgbClr val="00FF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6700" name="Freeform 121">
              <a:extLst>
                <a:ext uri="{FF2B5EF4-FFF2-40B4-BE49-F238E27FC236}">
                  <a16:creationId xmlns:a16="http://schemas.microsoft.com/office/drawing/2014/main" id="{A7A83784-5D1F-CC51-6F43-9DC5DFA53C92}"/>
                </a:ext>
              </a:extLst>
            </p:cNvPr>
            <p:cNvSpPr>
              <a:spLocks/>
            </p:cNvSpPr>
            <p:nvPr/>
          </p:nvSpPr>
          <p:spPr bwMode="auto">
            <a:xfrm>
              <a:off x="3064" y="1745"/>
              <a:ext cx="12" cy="46"/>
            </a:xfrm>
            <a:custGeom>
              <a:avLst/>
              <a:gdLst>
                <a:gd name="T0" fmla="*/ 12 w 12"/>
                <a:gd name="T1" fmla="*/ 46 h 46"/>
                <a:gd name="T2" fmla="*/ 2 w 12"/>
                <a:gd name="T3" fmla="*/ 42 h 46"/>
                <a:gd name="T4" fmla="*/ 0 w 12"/>
                <a:gd name="T5" fmla="*/ 2 h 46"/>
                <a:gd name="T6" fmla="*/ 2 w 12"/>
                <a:gd name="T7" fmla="*/ 2 h 46"/>
                <a:gd name="T8" fmla="*/ 2 w 12"/>
                <a:gd name="T9" fmla="*/ 2 h 46"/>
                <a:gd name="T10" fmla="*/ 10 w 12"/>
                <a:gd name="T11" fmla="*/ 0 h 46"/>
                <a:gd name="T12" fmla="*/ 12 w 12"/>
                <a:gd name="T13" fmla="*/ 0 h 46"/>
                <a:gd name="T14" fmla="*/ 12 w 12"/>
                <a:gd name="T15" fmla="*/ 46 h 46"/>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46"/>
                <a:gd name="T26" fmla="*/ 12 w 12"/>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46">
                  <a:moveTo>
                    <a:pt x="12" y="46"/>
                  </a:moveTo>
                  <a:lnTo>
                    <a:pt x="2" y="42"/>
                  </a:lnTo>
                  <a:lnTo>
                    <a:pt x="0" y="2"/>
                  </a:lnTo>
                  <a:lnTo>
                    <a:pt x="2" y="2"/>
                  </a:lnTo>
                  <a:lnTo>
                    <a:pt x="10" y="0"/>
                  </a:lnTo>
                  <a:lnTo>
                    <a:pt x="12" y="0"/>
                  </a:lnTo>
                  <a:lnTo>
                    <a:pt x="12" y="46"/>
                  </a:lnTo>
                  <a:close/>
                </a:path>
              </a:pathLst>
            </a:custGeom>
            <a:solidFill>
              <a:srgbClr val="ABABAB"/>
            </a:solidFill>
            <a:ln w="0">
              <a:solidFill>
                <a:srgbClr val="000000"/>
              </a:solidFill>
              <a:round/>
              <a:headEnd/>
              <a:tailEnd/>
            </a:ln>
          </p:spPr>
          <p:txBody>
            <a:bodyPr/>
            <a:lstStyle/>
            <a:p>
              <a:endParaRPr lang="el-GR">
                <a:solidFill>
                  <a:schemeClr val="bg1">
                    <a:lumMod val="95000"/>
                    <a:lumOff val="5000"/>
                  </a:schemeClr>
                </a:solidFill>
              </a:endParaRPr>
            </a:p>
          </p:txBody>
        </p:sp>
        <p:sp>
          <p:nvSpPr>
            <p:cNvPr id="36701" name="Freeform 122">
              <a:extLst>
                <a:ext uri="{FF2B5EF4-FFF2-40B4-BE49-F238E27FC236}">
                  <a16:creationId xmlns:a16="http://schemas.microsoft.com/office/drawing/2014/main" id="{19F7467E-AD5F-900B-B0F1-159302B51DC7}"/>
                </a:ext>
              </a:extLst>
            </p:cNvPr>
            <p:cNvSpPr>
              <a:spLocks/>
            </p:cNvSpPr>
            <p:nvPr/>
          </p:nvSpPr>
          <p:spPr bwMode="auto">
            <a:xfrm>
              <a:off x="2997" y="1747"/>
              <a:ext cx="75" cy="65"/>
            </a:xfrm>
            <a:custGeom>
              <a:avLst/>
              <a:gdLst>
                <a:gd name="T0" fmla="*/ 65 w 75"/>
                <a:gd name="T1" fmla="*/ 40 h 65"/>
                <a:gd name="T2" fmla="*/ 67 w 75"/>
                <a:gd name="T3" fmla="*/ 40 h 65"/>
                <a:gd name="T4" fmla="*/ 75 w 75"/>
                <a:gd name="T5" fmla="*/ 46 h 65"/>
                <a:gd name="T6" fmla="*/ 2 w 75"/>
                <a:gd name="T7" fmla="*/ 65 h 65"/>
                <a:gd name="T8" fmla="*/ 0 w 75"/>
                <a:gd name="T9" fmla="*/ 15 h 65"/>
                <a:gd name="T10" fmla="*/ 65 w 75"/>
                <a:gd name="T11" fmla="*/ 0 h 65"/>
                <a:gd name="T12" fmla="*/ 65 w 75"/>
                <a:gd name="T13" fmla="*/ 0 h 65"/>
                <a:gd name="T14" fmla="*/ 65 w 75"/>
                <a:gd name="T15" fmla="*/ 40 h 65"/>
                <a:gd name="T16" fmla="*/ 0 60000 65536"/>
                <a:gd name="T17" fmla="*/ 0 60000 65536"/>
                <a:gd name="T18" fmla="*/ 0 60000 65536"/>
                <a:gd name="T19" fmla="*/ 0 60000 65536"/>
                <a:gd name="T20" fmla="*/ 0 60000 65536"/>
                <a:gd name="T21" fmla="*/ 0 60000 65536"/>
                <a:gd name="T22" fmla="*/ 0 60000 65536"/>
                <a:gd name="T23" fmla="*/ 0 60000 65536"/>
                <a:gd name="T24" fmla="*/ 0 w 75"/>
                <a:gd name="T25" fmla="*/ 0 h 65"/>
                <a:gd name="T26" fmla="*/ 75 w 7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 h="65">
                  <a:moveTo>
                    <a:pt x="65" y="40"/>
                  </a:moveTo>
                  <a:lnTo>
                    <a:pt x="67" y="40"/>
                  </a:lnTo>
                  <a:lnTo>
                    <a:pt x="75" y="46"/>
                  </a:lnTo>
                  <a:lnTo>
                    <a:pt x="2" y="65"/>
                  </a:lnTo>
                  <a:lnTo>
                    <a:pt x="0" y="15"/>
                  </a:lnTo>
                  <a:lnTo>
                    <a:pt x="65" y="0"/>
                  </a:lnTo>
                  <a:lnTo>
                    <a:pt x="65" y="40"/>
                  </a:lnTo>
                  <a:close/>
                </a:path>
              </a:pathLst>
            </a:custGeom>
            <a:solidFill>
              <a:srgbClr val="59595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702" name="Freeform 123">
              <a:extLst>
                <a:ext uri="{FF2B5EF4-FFF2-40B4-BE49-F238E27FC236}">
                  <a16:creationId xmlns:a16="http://schemas.microsoft.com/office/drawing/2014/main" id="{CB30B719-21A6-9354-1079-3797E3C4B5A2}"/>
                </a:ext>
              </a:extLst>
            </p:cNvPr>
            <p:cNvSpPr>
              <a:spLocks/>
            </p:cNvSpPr>
            <p:nvPr/>
          </p:nvSpPr>
          <p:spPr bwMode="auto">
            <a:xfrm>
              <a:off x="2685" y="1751"/>
              <a:ext cx="2" cy="19"/>
            </a:xfrm>
            <a:custGeom>
              <a:avLst/>
              <a:gdLst>
                <a:gd name="T0" fmla="*/ 2 w 2"/>
                <a:gd name="T1" fmla="*/ 19 h 19"/>
                <a:gd name="T2" fmla="*/ 0 w 2"/>
                <a:gd name="T3" fmla="*/ 17 h 19"/>
                <a:gd name="T4" fmla="*/ 0 w 2"/>
                <a:gd name="T5" fmla="*/ 0 h 19"/>
                <a:gd name="T6" fmla="*/ 2 w 2"/>
                <a:gd name="T7" fmla="*/ 0 h 19"/>
                <a:gd name="T8" fmla="*/ 2 w 2"/>
                <a:gd name="T9" fmla="*/ 19 h 19"/>
                <a:gd name="T10" fmla="*/ 0 60000 65536"/>
                <a:gd name="T11" fmla="*/ 0 60000 65536"/>
                <a:gd name="T12" fmla="*/ 0 60000 65536"/>
                <a:gd name="T13" fmla="*/ 0 60000 65536"/>
                <a:gd name="T14" fmla="*/ 0 60000 65536"/>
                <a:gd name="T15" fmla="*/ 0 w 2"/>
                <a:gd name="T16" fmla="*/ 0 h 19"/>
                <a:gd name="T17" fmla="*/ 2 w 2"/>
                <a:gd name="T18" fmla="*/ 19 h 19"/>
              </a:gdLst>
              <a:ahLst/>
              <a:cxnLst>
                <a:cxn ang="T10">
                  <a:pos x="T0" y="T1"/>
                </a:cxn>
                <a:cxn ang="T11">
                  <a:pos x="T2" y="T3"/>
                </a:cxn>
                <a:cxn ang="T12">
                  <a:pos x="T4" y="T5"/>
                </a:cxn>
                <a:cxn ang="T13">
                  <a:pos x="T6" y="T7"/>
                </a:cxn>
                <a:cxn ang="T14">
                  <a:pos x="T8" y="T9"/>
                </a:cxn>
              </a:cxnLst>
              <a:rect l="T15" t="T16" r="T17" b="T18"/>
              <a:pathLst>
                <a:path w="2" h="19">
                  <a:moveTo>
                    <a:pt x="2" y="19"/>
                  </a:moveTo>
                  <a:lnTo>
                    <a:pt x="0" y="17"/>
                  </a:lnTo>
                  <a:lnTo>
                    <a:pt x="0" y="0"/>
                  </a:lnTo>
                  <a:lnTo>
                    <a:pt x="2" y="0"/>
                  </a:lnTo>
                  <a:lnTo>
                    <a:pt x="2" y="19"/>
                  </a:lnTo>
                  <a:close/>
                </a:path>
              </a:pathLst>
            </a:custGeom>
            <a:solidFill>
              <a:srgbClr val="FFFF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6703" name="Freeform 124">
              <a:extLst>
                <a:ext uri="{FF2B5EF4-FFF2-40B4-BE49-F238E27FC236}">
                  <a16:creationId xmlns:a16="http://schemas.microsoft.com/office/drawing/2014/main" id="{ADFD9110-3296-F95F-3552-EB5C9036B837}"/>
                </a:ext>
              </a:extLst>
            </p:cNvPr>
            <p:cNvSpPr>
              <a:spLocks/>
            </p:cNvSpPr>
            <p:nvPr/>
          </p:nvSpPr>
          <p:spPr bwMode="auto">
            <a:xfrm>
              <a:off x="2732" y="1754"/>
              <a:ext cx="9" cy="33"/>
            </a:xfrm>
            <a:custGeom>
              <a:avLst/>
              <a:gdLst>
                <a:gd name="T0" fmla="*/ 9 w 9"/>
                <a:gd name="T1" fmla="*/ 4 h 33"/>
                <a:gd name="T2" fmla="*/ 9 w 9"/>
                <a:gd name="T3" fmla="*/ 33 h 33"/>
                <a:gd name="T4" fmla="*/ 0 w 9"/>
                <a:gd name="T5" fmla="*/ 31 h 33"/>
                <a:gd name="T6" fmla="*/ 0 w 9"/>
                <a:gd name="T7" fmla="*/ 29 h 33"/>
                <a:gd name="T8" fmla="*/ 0 w 9"/>
                <a:gd name="T9" fmla="*/ 0 h 33"/>
                <a:gd name="T10" fmla="*/ 6 w 9"/>
                <a:gd name="T11" fmla="*/ 2 h 33"/>
                <a:gd name="T12" fmla="*/ 9 w 9"/>
                <a:gd name="T13" fmla="*/ 4 h 33"/>
                <a:gd name="T14" fmla="*/ 0 60000 65536"/>
                <a:gd name="T15" fmla="*/ 0 60000 65536"/>
                <a:gd name="T16" fmla="*/ 0 60000 65536"/>
                <a:gd name="T17" fmla="*/ 0 60000 65536"/>
                <a:gd name="T18" fmla="*/ 0 60000 65536"/>
                <a:gd name="T19" fmla="*/ 0 60000 65536"/>
                <a:gd name="T20" fmla="*/ 0 60000 65536"/>
                <a:gd name="T21" fmla="*/ 0 w 9"/>
                <a:gd name="T22" fmla="*/ 0 h 33"/>
                <a:gd name="T23" fmla="*/ 9 w 9"/>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33">
                  <a:moveTo>
                    <a:pt x="9" y="4"/>
                  </a:moveTo>
                  <a:lnTo>
                    <a:pt x="9" y="33"/>
                  </a:lnTo>
                  <a:lnTo>
                    <a:pt x="0" y="31"/>
                  </a:lnTo>
                  <a:lnTo>
                    <a:pt x="0" y="29"/>
                  </a:lnTo>
                  <a:lnTo>
                    <a:pt x="0" y="0"/>
                  </a:lnTo>
                  <a:lnTo>
                    <a:pt x="6" y="2"/>
                  </a:lnTo>
                  <a:lnTo>
                    <a:pt x="9" y="4"/>
                  </a:lnTo>
                  <a:close/>
                </a:path>
              </a:pathLst>
            </a:custGeom>
            <a:solidFill>
              <a:srgbClr val="59595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704" name="Freeform 125">
              <a:extLst>
                <a:ext uri="{FF2B5EF4-FFF2-40B4-BE49-F238E27FC236}">
                  <a16:creationId xmlns:a16="http://schemas.microsoft.com/office/drawing/2014/main" id="{9E56A98C-81DE-50D9-B121-90E017686C6A}"/>
                </a:ext>
              </a:extLst>
            </p:cNvPr>
            <p:cNvSpPr>
              <a:spLocks/>
            </p:cNvSpPr>
            <p:nvPr/>
          </p:nvSpPr>
          <p:spPr bwMode="auto">
            <a:xfrm>
              <a:off x="2743" y="1758"/>
              <a:ext cx="8" cy="35"/>
            </a:xfrm>
            <a:custGeom>
              <a:avLst/>
              <a:gdLst>
                <a:gd name="T0" fmla="*/ 8 w 8"/>
                <a:gd name="T1" fmla="*/ 35 h 35"/>
                <a:gd name="T2" fmla="*/ 0 w 8"/>
                <a:gd name="T3" fmla="*/ 31 h 35"/>
                <a:gd name="T4" fmla="*/ 0 w 8"/>
                <a:gd name="T5" fmla="*/ 0 h 35"/>
                <a:gd name="T6" fmla="*/ 6 w 8"/>
                <a:gd name="T7" fmla="*/ 4 h 35"/>
                <a:gd name="T8" fmla="*/ 8 w 8"/>
                <a:gd name="T9" fmla="*/ 35 h 35"/>
                <a:gd name="T10" fmla="*/ 0 60000 65536"/>
                <a:gd name="T11" fmla="*/ 0 60000 65536"/>
                <a:gd name="T12" fmla="*/ 0 60000 65536"/>
                <a:gd name="T13" fmla="*/ 0 60000 65536"/>
                <a:gd name="T14" fmla="*/ 0 60000 65536"/>
                <a:gd name="T15" fmla="*/ 0 w 8"/>
                <a:gd name="T16" fmla="*/ 0 h 35"/>
                <a:gd name="T17" fmla="*/ 8 w 8"/>
                <a:gd name="T18" fmla="*/ 35 h 35"/>
              </a:gdLst>
              <a:ahLst/>
              <a:cxnLst>
                <a:cxn ang="T10">
                  <a:pos x="T0" y="T1"/>
                </a:cxn>
                <a:cxn ang="T11">
                  <a:pos x="T2" y="T3"/>
                </a:cxn>
                <a:cxn ang="T12">
                  <a:pos x="T4" y="T5"/>
                </a:cxn>
                <a:cxn ang="T13">
                  <a:pos x="T6" y="T7"/>
                </a:cxn>
                <a:cxn ang="T14">
                  <a:pos x="T8" y="T9"/>
                </a:cxn>
              </a:cxnLst>
              <a:rect l="T15" t="T16" r="T17" b="T18"/>
              <a:pathLst>
                <a:path w="8" h="35">
                  <a:moveTo>
                    <a:pt x="8" y="35"/>
                  </a:moveTo>
                  <a:lnTo>
                    <a:pt x="0" y="31"/>
                  </a:lnTo>
                  <a:lnTo>
                    <a:pt x="0" y="0"/>
                  </a:lnTo>
                  <a:lnTo>
                    <a:pt x="6" y="4"/>
                  </a:lnTo>
                  <a:lnTo>
                    <a:pt x="8" y="35"/>
                  </a:lnTo>
                  <a:close/>
                </a:path>
              </a:pathLst>
            </a:custGeom>
            <a:solidFill>
              <a:srgbClr val="D9D9D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705" name="Freeform 126">
              <a:extLst>
                <a:ext uri="{FF2B5EF4-FFF2-40B4-BE49-F238E27FC236}">
                  <a16:creationId xmlns:a16="http://schemas.microsoft.com/office/drawing/2014/main" id="{2F8502FC-B447-CD79-E8E3-A3812BEB6813}"/>
                </a:ext>
              </a:extLst>
            </p:cNvPr>
            <p:cNvSpPr>
              <a:spLocks/>
            </p:cNvSpPr>
            <p:nvPr/>
          </p:nvSpPr>
          <p:spPr bwMode="auto">
            <a:xfrm>
              <a:off x="2689" y="1760"/>
              <a:ext cx="14" cy="10"/>
            </a:xfrm>
            <a:custGeom>
              <a:avLst/>
              <a:gdLst>
                <a:gd name="T0" fmla="*/ 14 w 14"/>
                <a:gd name="T1" fmla="*/ 10 h 10"/>
                <a:gd name="T2" fmla="*/ 4 w 14"/>
                <a:gd name="T3" fmla="*/ 4 h 10"/>
                <a:gd name="T4" fmla="*/ 0 w 14"/>
                <a:gd name="T5" fmla="*/ 2 h 10"/>
                <a:gd name="T6" fmla="*/ 0 w 14"/>
                <a:gd name="T7" fmla="*/ 0 h 10"/>
                <a:gd name="T8" fmla="*/ 14 w 14"/>
                <a:gd name="T9" fmla="*/ 8 h 10"/>
                <a:gd name="T10" fmla="*/ 14 w 14"/>
                <a:gd name="T11" fmla="*/ 10 h 10"/>
                <a:gd name="T12" fmla="*/ 0 60000 65536"/>
                <a:gd name="T13" fmla="*/ 0 60000 65536"/>
                <a:gd name="T14" fmla="*/ 0 60000 65536"/>
                <a:gd name="T15" fmla="*/ 0 60000 65536"/>
                <a:gd name="T16" fmla="*/ 0 60000 65536"/>
                <a:gd name="T17" fmla="*/ 0 60000 65536"/>
                <a:gd name="T18" fmla="*/ 0 w 14"/>
                <a:gd name="T19" fmla="*/ 0 h 10"/>
                <a:gd name="T20" fmla="*/ 14 w 14"/>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4" h="10">
                  <a:moveTo>
                    <a:pt x="14" y="10"/>
                  </a:moveTo>
                  <a:lnTo>
                    <a:pt x="4" y="4"/>
                  </a:lnTo>
                  <a:lnTo>
                    <a:pt x="0" y="2"/>
                  </a:lnTo>
                  <a:lnTo>
                    <a:pt x="0" y="0"/>
                  </a:lnTo>
                  <a:lnTo>
                    <a:pt x="14" y="8"/>
                  </a:lnTo>
                  <a:lnTo>
                    <a:pt x="14" y="10"/>
                  </a:lnTo>
                  <a:close/>
                </a:path>
              </a:pathLst>
            </a:custGeom>
            <a:solidFill>
              <a:srgbClr val="00FF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6706" name="Freeform 127">
              <a:extLst>
                <a:ext uri="{FF2B5EF4-FFF2-40B4-BE49-F238E27FC236}">
                  <a16:creationId xmlns:a16="http://schemas.microsoft.com/office/drawing/2014/main" id="{7FC4D8F5-645B-0301-0CB9-A92E796BAE12}"/>
                </a:ext>
              </a:extLst>
            </p:cNvPr>
            <p:cNvSpPr>
              <a:spLocks/>
            </p:cNvSpPr>
            <p:nvPr/>
          </p:nvSpPr>
          <p:spPr bwMode="auto">
            <a:xfrm>
              <a:off x="2869" y="1764"/>
              <a:ext cx="126" cy="45"/>
            </a:xfrm>
            <a:custGeom>
              <a:avLst/>
              <a:gdLst>
                <a:gd name="T0" fmla="*/ 126 w 126"/>
                <a:gd name="T1" fmla="*/ 16 h 45"/>
                <a:gd name="T2" fmla="*/ 6 w 126"/>
                <a:gd name="T3" fmla="*/ 45 h 45"/>
                <a:gd name="T4" fmla="*/ 0 w 126"/>
                <a:gd name="T5" fmla="*/ 45 h 45"/>
                <a:gd name="T6" fmla="*/ 0 w 126"/>
                <a:gd name="T7" fmla="*/ 45 h 45"/>
                <a:gd name="T8" fmla="*/ 0 w 126"/>
                <a:gd name="T9" fmla="*/ 27 h 45"/>
                <a:gd name="T10" fmla="*/ 124 w 126"/>
                <a:gd name="T11" fmla="*/ 0 h 45"/>
                <a:gd name="T12" fmla="*/ 126 w 126"/>
                <a:gd name="T13" fmla="*/ 0 h 45"/>
                <a:gd name="T14" fmla="*/ 126 w 126"/>
                <a:gd name="T15" fmla="*/ 16 h 4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45"/>
                <a:gd name="T26" fmla="*/ 126 w 126"/>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45">
                  <a:moveTo>
                    <a:pt x="126" y="16"/>
                  </a:moveTo>
                  <a:lnTo>
                    <a:pt x="6" y="45"/>
                  </a:lnTo>
                  <a:lnTo>
                    <a:pt x="0" y="45"/>
                  </a:lnTo>
                  <a:lnTo>
                    <a:pt x="0" y="27"/>
                  </a:lnTo>
                  <a:lnTo>
                    <a:pt x="124" y="0"/>
                  </a:lnTo>
                  <a:lnTo>
                    <a:pt x="126" y="0"/>
                  </a:lnTo>
                  <a:lnTo>
                    <a:pt x="126" y="16"/>
                  </a:lnTo>
                  <a:close/>
                </a:path>
              </a:pathLst>
            </a:custGeom>
            <a:solidFill>
              <a:srgbClr val="59595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707" name="Rectangle 128">
              <a:extLst>
                <a:ext uri="{FF2B5EF4-FFF2-40B4-BE49-F238E27FC236}">
                  <a16:creationId xmlns:a16="http://schemas.microsoft.com/office/drawing/2014/main" id="{5E37B224-8081-E5B1-F2B0-40B27A138D8F}"/>
                </a:ext>
              </a:extLst>
            </p:cNvPr>
            <p:cNvSpPr>
              <a:spLocks noChangeArrowheads="1"/>
            </p:cNvSpPr>
            <p:nvPr/>
          </p:nvSpPr>
          <p:spPr bwMode="auto">
            <a:xfrm>
              <a:off x="2705" y="1764"/>
              <a:ext cx="0" cy="16"/>
            </a:xfrm>
            <a:prstGeom prst="rect">
              <a:avLst/>
            </a:prstGeom>
            <a:solidFill>
              <a:srgbClr val="FFFF00"/>
            </a:solidFill>
            <a:ln w="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708" name="Freeform 129">
              <a:extLst>
                <a:ext uri="{FF2B5EF4-FFF2-40B4-BE49-F238E27FC236}">
                  <a16:creationId xmlns:a16="http://schemas.microsoft.com/office/drawing/2014/main" id="{F8D2C5E2-50DB-66DA-E4CE-2778FA7C0CAA}"/>
                </a:ext>
              </a:extLst>
            </p:cNvPr>
            <p:cNvSpPr>
              <a:spLocks/>
            </p:cNvSpPr>
            <p:nvPr/>
          </p:nvSpPr>
          <p:spPr bwMode="auto">
            <a:xfrm>
              <a:off x="2753" y="1764"/>
              <a:ext cx="21" cy="43"/>
            </a:xfrm>
            <a:custGeom>
              <a:avLst/>
              <a:gdLst>
                <a:gd name="T0" fmla="*/ 21 w 21"/>
                <a:gd name="T1" fmla="*/ 12 h 43"/>
                <a:gd name="T2" fmla="*/ 21 w 21"/>
                <a:gd name="T3" fmla="*/ 43 h 43"/>
                <a:gd name="T4" fmla="*/ 0 w 21"/>
                <a:gd name="T5" fmla="*/ 31 h 43"/>
                <a:gd name="T6" fmla="*/ 0 w 21"/>
                <a:gd name="T7" fmla="*/ 31 h 43"/>
                <a:gd name="T8" fmla="*/ 0 w 21"/>
                <a:gd name="T9" fmla="*/ 0 h 43"/>
                <a:gd name="T10" fmla="*/ 21 w 21"/>
                <a:gd name="T11" fmla="*/ 10 h 43"/>
                <a:gd name="T12" fmla="*/ 21 w 21"/>
                <a:gd name="T13" fmla="*/ 12 h 43"/>
                <a:gd name="T14" fmla="*/ 0 60000 65536"/>
                <a:gd name="T15" fmla="*/ 0 60000 65536"/>
                <a:gd name="T16" fmla="*/ 0 60000 65536"/>
                <a:gd name="T17" fmla="*/ 0 60000 65536"/>
                <a:gd name="T18" fmla="*/ 0 60000 65536"/>
                <a:gd name="T19" fmla="*/ 0 60000 65536"/>
                <a:gd name="T20" fmla="*/ 0 60000 65536"/>
                <a:gd name="T21" fmla="*/ 0 w 21"/>
                <a:gd name="T22" fmla="*/ 0 h 43"/>
                <a:gd name="T23" fmla="*/ 21 w 21"/>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43">
                  <a:moveTo>
                    <a:pt x="21" y="12"/>
                  </a:moveTo>
                  <a:lnTo>
                    <a:pt x="21" y="43"/>
                  </a:lnTo>
                  <a:lnTo>
                    <a:pt x="0" y="31"/>
                  </a:lnTo>
                  <a:lnTo>
                    <a:pt x="0" y="0"/>
                  </a:lnTo>
                  <a:lnTo>
                    <a:pt x="21" y="10"/>
                  </a:lnTo>
                  <a:lnTo>
                    <a:pt x="21" y="12"/>
                  </a:lnTo>
                  <a:close/>
                </a:path>
              </a:pathLst>
            </a:custGeom>
            <a:solidFill>
              <a:srgbClr val="59595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709" name="Freeform 130">
              <a:extLst>
                <a:ext uri="{FF2B5EF4-FFF2-40B4-BE49-F238E27FC236}">
                  <a16:creationId xmlns:a16="http://schemas.microsoft.com/office/drawing/2014/main" id="{47ED82B8-6554-3704-2806-5C6E6FF25646}"/>
                </a:ext>
              </a:extLst>
            </p:cNvPr>
            <p:cNvSpPr>
              <a:spLocks/>
            </p:cNvSpPr>
            <p:nvPr/>
          </p:nvSpPr>
          <p:spPr bwMode="auto">
            <a:xfrm>
              <a:off x="2709" y="1772"/>
              <a:ext cx="81" cy="52"/>
            </a:xfrm>
            <a:custGeom>
              <a:avLst/>
              <a:gdLst>
                <a:gd name="T0" fmla="*/ 81 w 81"/>
                <a:gd name="T1" fmla="*/ 48 h 52"/>
                <a:gd name="T2" fmla="*/ 81 w 81"/>
                <a:gd name="T3" fmla="*/ 50 h 52"/>
                <a:gd name="T4" fmla="*/ 81 w 81"/>
                <a:gd name="T5" fmla="*/ 52 h 52"/>
                <a:gd name="T6" fmla="*/ 0 w 81"/>
                <a:gd name="T7" fmla="*/ 2 h 52"/>
                <a:gd name="T8" fmla="*/ 0 w 81"/>
                <a:gd name="T9" fmla="*/ 0 h 52"/>
                <a:gd name="T10" fmla="*/ 3 w 81"/>
                <a:gd name="T11" fmla="*/ 2 h 52"/>
                <a:gd name="T12" fmla="*/ 81 w 81"/>
                <a:gd name="T13" fmla="*/ 48 h 52"/>
                <a:gd name="T14" fmla="*/ 0 60000 65536"/>
                <a:gd name="T15" fmla="*/ 0 60000 65536"/>
                <a:gd name="T16" fmla="*/ 0 60000 65536"/>
                <a:gd name="T17" fmla="*/ 0 60000 65536"/>
                <a:gd name="T18" fmla="*/ 0 60000 65536"/>
                <a:gd name="T19" fmla="*/ 0 60000 65536"/>
                <a:gd name="T20" fmla="*/ 0 60000 65536"/>
                <a:gd name="T21" fmla="*/ 0 w 81"/>
                <a:gd name="T22" fmla="*/ 0 h 52"/>
                <a:gd name="T23" fmla="*/ 81 w 81"/>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 h="52">
                  <a:moveTo>
                    <a:pt x="81" y="48"/>
                  </a:moveTo>
                  <a:lnTo>
                    <a:pt x="81" y="50"/>
                  </a:lnTo>
                  <a:lnTo>
                    <a:pt x="81" y="52"/>
                  </a:lnTo>
                  <a:lnTo>
                    <a:pt x="0" y="2"/>
                  </a:lnTo>
                  <a:lnTo>
                    <a:pt x="0" y="0"/>
                  </a:lnTo>
                  <a:lnTo>
                    <a:pt x="3" y="2"/>
                  </a:lnTo>
                  <a:lnTo>
                    <a:pt x="81" y="48"/>
                  </a:lnTo>
                  <a:close/>
                </a:path>
              </a:pathLst>
            </a:custGeom>
            <a:solidFill>
              <a:srgbClr val="00FF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6710" name="Freeform 131">
              <a:extLst>
                <a:ext uri="{FF2B5EF4-FFF2-40B4-BE49-F238E27FC236}">
                  <a16:creationId xmlns:a16="http://schemas.microsoft.com/office/drawing/2014/main" id="{AD035F3B-1EB6-9BAB-BAFF-16458F28501E}"/>
                </a:ext>
              </a:extLst>
            </p:cNvPr>
            <p:cNvSpPr>
              <a:spLocks/>
            </p:cNvSpPr>
            <p:nvPr/>
          </p:nvSpPr>
          <p:spPr bwMode="auto">
            <a:xfrm>
              <a:off x="2776" y="1776"/>
              <a:ext cx="91" cy="85"/>
            </a:xfrm>
            <a:custGeom>
              <a:avLst/>
              <a:gdLst>
                <a:gd name="T0" fmla="*/ 45 w 91"/>
                <a:gd name="T1" fmla="*/ 25 h 85"/>
                <a:gd name="T2" fmla="*/ 64 w 91"/>
                <a:gd name="T3" fmla="*/ 21 h 85"/>
                <a:gd name="T4" fmla="*/ 89 w 91"/>
                <a:gd name="T5" fmla="*/ 36 h 85"/>
                <a:gd name="T6" fmla="*/ 91 w 91"/>
                <a:gd name="T7" fmla="*/ 85 h 85"/>
                <a:gd name="T8" fmla="*/ 91 w 91"/>
                <a:gd name="T9" fmla="*/ 85 h 85"/>
                <a:gd name="T10" fmla="*/ 89 w 91"/>
                <a:gd name="T11" fmla="*/ 85 h 85"/>
                <a:gd name="T12" fmla="*/ 41 w 91"/>
                <a:gd name="T13" fmla="*/ 58 h 85"/>
                <a:gd name="T14" fmla="*/ 41 w 91"/>
                <a:gd name="T15" fmla="*/ 50 h 85"/>
                <a:gd name="T16" fmla="*/ 37 w 91"/>
                <a:gd name="T17" fmla="*/ 48 h 85"/>
                <a:gd name="T18" fmla="*/ 35 w 91"/>
                <a:gd name="T19" fmla="*/ 48 h 85"/>
                <a:gd name="T20" fmla="*/ 35 w 91"/>
                <a:gd name="T21" fmla="*/ 50 h 85"/>
                <a:gd name="T22" fmla="*/ 35 w 91"/>
                <a:gd name="T23" fmla="*/ 54 h 85"/>
                <a:gd name="T24" fmla="*/ 23 w 91"/>
                <a:gd name="T25" fmla="*/ 46 h 85"/>
                <a:gd name="T26" fmla="*/ 20 w 91"/>
                <a:gd name="T27" fmla="*/ 40 h 85"/>
                <a:gd name="T28" fmla="*/ 16 w 91"/>
                <a:gd name="T29" fmla="*/ 36 h 85"/>
                <a:gd name="T30" fmla="*/ 16 w 91"/>
                <a:gd name="T31" fmla="*/ 36 h 85"/>
                <a:gd name="T32" fmla="*/ 14 w 91"/>
                <a:gd name="T33" fmla="*/ 42 h 85"/>
                <a:gd name="T34" fmla="*/ 0 w 91"/>
                <a:gd name="T35" fmla="*/ 33 h 85"/>
                <a:gd name="T36" fmla="*/ 0 w 91"/>
                <a:gd name="T37" fmla="*/ 0 h 85"/>
                <a:gd name="T38" fmla="*/ 43 w 91"/>
                <a:gd name="T39" fmla="*/ 25 h 85"/>
                <a:gd name="T40" fmla="*/ 45 w 91"/>
                <a:gd name="T41" fmla="*/ 25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1"/>
                <a:gd name="T64" fmla="*/ 0 h 85"/>
                <a:gd name="T65" fmla="*/ 91 w 91"/>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1" h="85">
                  <a:moveTo>
                    <a:pt x="45" y="25"/>
                  </a:moveTo>
                  <a:lnTo>
                    <a:pt x="64" y="21"/>
                  </a:lnTo>
                  <a:lnTo>
                    <a:pt x="89" y="36"/>
                  </a:lnTo>
                  <a:lnTo>
                    <a:pt x="91" y="85"/>
                  </a:lnTo>
                  <a:lnTo>
                    <a:pt x="89" y="85"/>
                  </a:lnTo>
                  <a:lnTo>
                    <a:pt x="41" y="58"/>
                  </a:lnTo>
                  <a:lnTo>
                    <a:pt x="41" y="50"/>
                  </a:lnTo>
                  <a:lnTo>
                    <a:pt x="37" y="48"/>
                  </a:lnTo>
                  <a:lnTo>
                    <a:pt x="35" y="48"/>
                  </a:lnTo>
                  <a:lnTo>
                    <a:pt x="35" y="50"/>
                  </a:lnTo>
                  <a:lnTo>
                    <a:pt x="35" y="54"/>
                  </a:lnTo>
                  <a:lnTo>
                    <a:pt x="23" y="46"/>
                  </a:lnTo>
                  <a:lnTo>
                    <a:pt x="20" y="40"/>
                  </a:lnTo>
                  <a:lnTo>
                    <a:pt x="16" y="36"/>
                  </a:lnTo>
                  <a:lnTo>
                    <a:pt x="14" y="42"/>
                  </a:lnTo>
                  <a:lnTo>
                    <a:pt x="0" y="33"/>
                  </a:lnTo>
                  <a:lnTo>
                    <a:pt x="0" y="0"/>
                  </a:lnTo>
                  <a:lnTo>
                    <a:pt x="43" y="25"/>
                  </a:lnTo>
                  <a:lnTo>
                    <a:pt x="45" y="25"/>
                  </a:lnTo>
                  <a:close/>
                </a:path>
              </a:pathLst>
            </a:custGeom>
            <a:solidFill>
              <a:srgbClr val="D9D9D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711" name="Freeform 132">
              <a:extLst>
                <a:ext uri="{FF2B5EF4-FFF2-40B4-BE49-F238E27FC236}">
                  <a16:creationId xmlns:a16="http://schemas.microsoft.com/office/drawing/2014/main" id="{40D1AF36-9498-0B06-9AE8-ED060EF546A7}"/>
                </a:ext>
              </a:extLst>
            </p:cNvPr>
            <p:cNvSpPr>
              <a:spLocks/>
            </p:cNvSpPr>
            <p:nvPr/>
          </p:nvSpPr>
          <p:spPr bwMode="auto">
            <a:xfrm>
              <a:off x="2869" y="1783"/>
              <a:ext cx="128" cy="80"/>
            </a:xfrm>
            <a:custGeom>
              <a:avLst/>
              <a:gdLst>
                <a:gd name="T0" fmla="*/ 128 w 128"/>
                <a:gd name="T1" fmla="*/ 49 h 80"/>
                <a:gd name="T2" fmla="*/ 66 w 128"/>
                <a:gd name="T3" fmla="*/ 64 h 80"/>
                <a:gd name="T4" fmla="*/ 0 w 128"/>
                <a:gd name="T5" fmla="*/ 80 h 80"/>
                <a:gd name="T6" fmla="*/ 0 w 128"/>
                <a:gd name="T7" fmla="*/ 31 h 80"/>
                <a:gd name="T8" fmla="*/ 0 w 128"/>
                <a:gd name="T9" fmla="*/ 29 h 80"/>
                <a:gd name="T10" fmla="*/ 79 w 128"/>
                <a:gd name="T11" fmla="*/ 10 h 80"/>
                <a:gd name="T12" fmla="*/ 126 w 128"/>
                <a:gd name="T13" fmla="*/ 0 h 80"/>
                <a:gd name="T14" fmla="*/ 126 w 128"/>
                <a:gd name="T15" fmla="*/ 0 h 80"/>
                <a:gd name="T16" fmla="*/ 128 w 128"/>
                <a:gd name="T17" fmla="*/ 49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
                <a:gd name="T28" fmla="*/ 0 h 80"/>
                <a:gd name="T29" fmla="*/ 128 w 128"/>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 h="80">
                  <a:moveTo>
                    <a:pt x="128" y="49"/>
                  </a:moveTo>
                  <a:lnTo>
                    <a:pt x="66" y="64"/>
                  </a:lnTo>
                  <a:lnTo>
                    <a:pt x="0" y="80"/>
                  </a:lnTo>
                  <a:lnTo>
                    <a:pt x="0" y="31"/>
                  </a:lnTo>
                  <a:lnTo>
                    <a:pt x="0" y="29"/>
                  </a:lnTo>
                  <a:lnTo>
                    <a:pt x="79" y="10"/>
                  </a:lnTo>
                  <a:lnTo>
                    <a:pt x="126" y="0"/>
                  </a:lnTo>
                  <a:lnTo>
                    <a:pt x="128" y="49"/>
                  </a:lnTo>
                  <a:close/>
                </a:path>
              </a:pathLst>
            </a:custGeom>
            <a:solidFill>
              <a:srgbClr val="838383"/>
            </a:solidFill>
            <a:ln w="0">
              <a:solidFill>
                <a:srgbClr val="000000"/>
              </a:solidFill>
              <a:round/>
              <a:headEnd/>
              <a:tailEnd/>
            </a:ln>
          </p:spPr>
          <p:txBody>
            <a:bodyPr/>
            <a:lstStyle/>
            <a:p>
              <a:endParaRPr lang="el-GR">
                <a:solidFill>
                  <a:schemeClr val="bg1">
                    <a:lumMod val="95000"/>
                    <a:lumOff val="5000"/>
                  </a:schemeClr>
                </a:solidFill>
              </a:endParaRPr>
            </a:p>
          </p:txBody>
        </p:sp>
        <p:sp>
          <p:nvSpPr>
            <p:cNvPr id="36712" name="Freeform 133">
              <a:extLst>
                <a:ext uri="{FF2B5EF4-FFF2-40B4-BE49-F238E27FC236}">
                  <a16:creationId xmlns:a16="http://schemas.microsoft.com/office/drawing/2014/main" id="{ABF907B4-1A02-CB39-67F2-60B141DC934E}"/>
                </a:ext>
              </a:extLst>
            </p:cNvPr>
            <p:cNvSpPr>
              <a:spLocks/>
            </p:cNvSpPr>
            <p:nvPr/>
          </p:nvSpPr>
          <p:spPr bwMode="auto">
            <a:xfrm>
              <a:off x="2844" y="1793"/>
              <a:ext cx="23" cy="16"/>
            </a:xfrm>
            <a:custGeom>
              <a:avLst/>
              <a:gdLst>
                <a:gd name="T0" fmla="*/ 23 w 23"/>
                <a:gd name="T1" fmla="*/ 16 h 16"/>
                <a:gd name="T2" fmla="*/ 21 w 23"/>
                <a:gd name="T3" fmla="*/ 16 h 16"/>
                <a:gd name="T4" fmla="*/ 0 w 23"/>
                <a:gd name="T5" fmla="*/ 4 h 16"/>
                <a:gd name="T6" fmla="*/ 21 w 23"/>
                <a:gd name="T7" fmla="*/ 0 h 16"/>
                <a:gd name="T8" fmla="*/ 21 w 23"/>
                <a:gd name="T9" fmla="*/ 0 h 16"/>
                <a:gd name="T10" fmla="*/ 23 w 23"/>
                <a:gd name="T11" fmla="*/ 16 h 16"/>
                <a:gd name="T12" fmla="*/ 0 60000 65536"/>
                <a:gd name="T13" fmla="*/ 0 60000 65536"/>
                <a:gd name="T14" fmla="*/ 0 60000 65536"/>
                <a:gd name="T15" fmla="*/ 0 60000 65536"/>
                <a:gd name="T16" fmla="*/ 0 60000 65536"/>
                <a:gd name="T17" fmla="*/ 0 60000 65536"/>
                <a:gd name="T18" fmla="*/ 0 w 23"/>
                <a:gd name="T19" fmla="*/ 0 h 16"/>
                <a:gd name="T20" fmla="*/ 23 w 23"/>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3" h="16">
                  <a:moveTo>
                    <a:pt x="23" y="16"/>
                  </a:moveTo>
                  <a:lnTo>
                    <a:pt x="21" y="16"/>
                  </a:lnTo>
                  <a:lnTo>
                    <a:pt x="0" y="4"/>
                  </a:lnTo>
                  <a:lnTo>
                    <a:pt x="21" y="0"/>
                  </a:lnTo>
                  <a:lnTo>
                    <a:pt x="23" y="16"/>
                  </a:lnTo>
                  <a:close/>
                </a:path>
              </a:pathLst>
            </a:custGeom>
            <a:solidFill>
              <a:srgbClr val="59595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713" name="Freeform 134">
              <a:extLst>
                <a:ext uri="{FF2B5EF4-FFF2-40B4-BE49-F238E27FC236}">
                  <a16:creationId xmlns:a16="http://schemas.microsoft.com/office/drawing/2014/main" id="{9D7EE3D2-A126-2768-B2A1-6471192E4C03}"/>
                </a:ext>
              </a:extLst>
            </p:cNvPr>
            <p:cNvSpPr>
              <a:spLocks/>
            </p:cNvSpPr>
            <p:nvPr/>
          </p:nvSpPr>
          <p:spPr bwMode="auto">
            <a:xfrm>
              <a:off x="3002" y="1795"/>
              <a:ext cx="116" cy="37"/>
            </a:xfrm>
            <a:custGeom>
              <a:avLst/>
              <a:gdLst>
                <a:gd name="T0" fmla="*/ 116 w 116"/>
                <a:gd name="T1" fmla="*/ 19 h 37"/>
                <a:gd name="T2" fmla="*/ 37 w 116"/>
                <a:gd name="T3" fmla="*/ 37 h 37"/>
                <a:gd name="T4" fmla="*/ 0 w 116"/>
                <a:gd name="T5" fmla="*/ 19 h 37"/>
                <a:gd name="T6" fmla="*/ 72 w 116"/>
                <a:gd name="T7" fmla="*/ 0 h 37"/>
                <a:gd name="T8" fmla="*/ 76 w 116"/>
                <a:gd name="T9" fmla="*/ 0 h 37"/>
                <a:gd name="T10" fmla="*/ 116 w 116"/>
                <a:gd name="T11" fmla="*/ 19 h 37"/>
                <a:gd name="T12" fmla="*/ 0 60000 65536"/>
                <a:gd name="T13" fmla="*/ 0 60000 65536"/>
                <a:gd name="T14" fmla="*/ 0 60000 65536"/>
                <a:gd name="T15" fmla="*/ 0 60000 65536"/>
                <a:gd name="T16" fmla="*/ 0 60000 65536"/>
                <a:gd name="T17" fmla="*/ 0 60000 65536"/>
                <a:gd name="T18" fmla="*/ 0 w 116"/>
                <a:gd name="T19" fmla="*/ 0 h 37"/>
                <a:gd name="T20" fmla="*/ 116 w 116"/>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116" h="37">
                  <a:moveTo>
                    <a:pt x="116" y="19"/>
                  </a:moveTo>
                  <a:lnTo>
                    <a:pt x="37" y="37"/>
                  </a:lnTo>
                  <a:lnTo>
                    <a:pt x="0" y="19"/>
                  </a:lnTo>
                  <a:lnTo>
                    <a:pt x="72" y="0"/>
                  </a:lnTo>
                  <a:lnTo>
                    <a:pt x="76" y="0"/>
                  </a:lnTo>
                  <a:lnTo>
                    <a:pt x="116" y="19"/>
                  </a:lnTo>
                  <a:close/>
                </a:path>
              </a:pathLst>
            </a:custGeom>
            <a:solidFill>
              <a:srgbClr val="ABABAB"/>
            </a:solidFill>
            <a:ln w="0">
              <a:solidFill>
                <a:srgbClr val="000000"/>
              </a:solidFill>
              <a:round/>
              <a:headEnd/>
              <a:tailEnd/>
            </a:ln>
          </p:spPr>
          <p:txBody>
            <a:bodyPr/>
            <a:lstStyle/>
            <a:p>
              <a:endParaRPr lang="el-GR">
                <a:solidFill>
                  <a:schemeClr val="bg1">
                    <a:lumMod val="95000"/>
                    <a:lumOff val="5000"/>
                  </a:schemeClr>
                </a:solidFill>
              </a:endParaRPr>
            </a:p>
          </p:txBody>
        </p:sp>
        <p:sp>
          <p:nvSpPr>
            <p:cNvPr id="36714" name="Freeform 135">
              <a:extLst>
                <a:ext uri="{FF2B5EF4-FFF2-40B4-BE49-F238E27FC236}">
                  <a16:creationId xmlns:a16="http://schemas.microsoft.com/office/drawing/2014/main" id="{1DBD0FF6-541F-D6F2-3BBF-06043FF0BC22}"/>
                </a:ext>
              </a:extLst>
            </p:cNvPr>
            <p:cNvSpPr>
              <a:spLocks/>
            </p:cNvSpPr>
            <p:nvPr/>
          </p:nvSpPr>
          <p:spPr bwMode="auto">
            <a:xfrm>
              <a:off x="2999" y="1814"/>
              <a:ext cx="40" cy="37"/>
            </a:xfrm>
            <a:custGeom>
              <a:avLst/>
              <a:gdLst>
                <a:gd name="T0" fmla="*/ 40 w 40"/>
                <a:gd name="T1" fmla="*/ 37 h 37"/>
                <a:gd name="T2" fmla="*/ 40 w 40"/>
                <a:gd name="T3" fmla="*/ 37 h 37"/>
                <a:gd name="T4" fmla="*/ 0 w 40"/>
                <a:gd name="T5" fmla="*/ 16 h 37"/>
                <a:gd name="T6" fmla="*/ 0 w 40"/>
                <a:gd name="T7" fmla="*/ 0 h 37"/>
                <a:gd name="T8" fmla="*/ 40 w 40"/>
                <a:gd name="T9" fmla="*/ 20 h 37"/>
                <a:gd name="T10" fmla="*/ 40 w 40"/>
                <a:gd name="T11" fmla="*/ 37 h 37"/>
                <a:gd name="T12" fmla="*/ 0 60000 65536"/>
                <a:gd name="T13" fmla="*/ 0 60000 65536"/>
                <a:gd name="T14" fmla="*/ 0 60000 65536"/>
                <a:gd name="T15" fmla="*/ 0 60000 65536"/>
                <a:gd name="T16" fmla="*/ 0 60000 65536"/>
                <a:gd name="T17" fmla="*/ 0 60000 65536"/>
                <a:gd name="T18" fmla="*/ 0 w 40"/>
                <a:gd name="T19" fmla="*/ 0 h 37"/>
                <a:gd name="T20" fmla="*/ 40 w 40"/>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40" h="37">
                  <a:moveTo>
                    <a:pt x="40" y="37"/>
                  </a:moveTo>
                  <a:lnTo>
                    <a:pt x="40" y="37"/>
                  </a:lnTo>
                  <a:lnTo>
                    <a:pt x="0" y="16"/>
                  </a:lnTo>
                  <a:lnTo>
                    <a:pt x="0" y="0"/>
                  </a:lnTo>
                  <a:lnTo>
                    <a:pt x="40" y="20"/>
                  </a:lnTo>
                  <a:lnTo>
                    <a:pt x="40" y="37"/>
                  </a:lnTo>
                  <a:close/>
                </a:path>
              </a:pathLst>
            </a:custGeom>
            <a:solidFill>
              <a:srgbClr val="D9D9D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715" name="Freeform 136">
              <a:extLst>
                <a:ext uri="{FF2B5EF4-FFF2-40B4-BE49-F238E27FC236}">
                  <a16:creationId xmlns:a16="http://schemas.microsoft.com/office/drawing/2014/main" id="{39E55E32-CC4D-A1B8-0EF8-303FDDE09E98}"/>
                </a:ext>
              </a:extLst>
            </p:cNvPr>
            <p:cNvSpPr>
              <a:spLocks/>
            </p:cNvSpPr>
            <p:nvPr/>
          </p:nvSpPr>
          <p:spPr bwMode="auto">
            <a:xfrm>
              <a:off x="2792" y="1814"/>
              <a:ext cx="2" cy="20"/>
            </a:xfrm>
            <a:custGeom>
              <a:avLst/>
              <a:gdLst>
                <a:gd name="T0" fmla="*/ 2 w 2"/>
                <a:gd name="T1" fmla="*/ 20 h 20"/>
                <a:gd name="T2" fmla="*/ 0 w 2"/>
                <a:gd name="T3" fmla="*/ 20 h 20"/>
                <a:gd name="T4" fmla="*/ 0 w 2"/>
                <a:gd name="T5" fmla="*/ 0 h 20"/>
                <a:gd name="T6" fmla="*/ 2 w 2"/>
                <a:gd name="T7" fmla="*/ 2 h 20"/>
                <a:gd name="T8" fmla="*/ 2 w 2"/>
                <a:gd name="T9" fmla="*/ 20 h 20"/>
                <a:gd name="T10" fmla="*/ 0 60000 65536"/>
                <a:gd name="T11" fmla="*/ 0 60000 65536"/>
                <a:gd name="T12" fmla="*/ 0 60000 65536"/>
                <a:gd name="T13" fmla="*/ 0 60000 65536"/>
                <a:gd name="T14" fmla="*/ 0 60000 65536"/>
                <a:gd name="T15" fmla="*/ 0 w 2"/>
                <a:gd name="T16" fmla="*/ 0 h 20"/>
                <a:gd name="T17" fmla="*/ 2 w 2"/>
                <a:gd name="T18" fmla="*/ 20 h 20"/>
              </a:gdLst>
              <a:ahLst/>
              <a:cxnLst>
                <a:cxn ang="T10">
                  <a:pos x="T0" y="T1"/>
                </a:cxn>
                <a:cxn ang="T11">
                  <a:pos x="T2" y="T3"/>
                </a:cxn>
                <a:cxn ang="T12">
                  <a:pos x="T4" y="T5"/>
                </a:cxn>
                <a:cxn ang="T13">
                  <a:pos x="T6" y="T7"/>
                </a:cxn>
                <a:cxn ang="T14">
                  <a:pos x="T8" y="T9"/>
                </a:cxn>
              </a:cxnLst>
              <a:rect l="T15" t="T16" r="T17" b="T18"/>
              <a:pathLst>
                <a:path w="2" h="20">
                  <a:moveTo>
                    <a:pt x="2" y="20"/>
                  </a:moveTo>
                  <a:lnTo>
                    <a:pt x="0" y="20"/>
                  </a:lnTo>
                  <a:lnTo>
                    <a:pt x="0" y="0"/>
                  </a:lnTo>
                  <a:lnTo>
                    <a:pt x="2" y="2"/>
                  </a:lnTo>
                  <a:lnTo>
                    <a:pt x="2" y="20"/>
                  </a:lnTo>
                  <a:close/>
                </a:path>
              </a:pathLst>
            </a:custGeom>
            <a:solidFill>
              <a:srgbClr val="FFFF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6716" name="Freeform 137">
              <a:extLst>
                <a:ext uri="{FF2B5EF4-FFF2-40B4-BE49-F238E27FC236}">
                  <a16:creationId xmlns:a16="http://schemas.microsoft.com/office/drawing/2014/main" id="{45307828-8ACD-8A7F-4C02-3EF1EEE09888}"/>
                </a:ext>
              </a:extLst>
            </p:cNvPr>
            <p:cNvSpPr>
              <a:spLocks/>
            </p:cNvSpPr>
            <p:nvPr/>
          </p:nvSpPr>
          <p:spPr bwMode="auto">
            <a:xfrm>
              <a:off x="3041" y="1814"/>
              <a:ext cx="79" cy="39"/>
            </a:xfrm>
            <a:custGeom>
              <a:avLst/>
              <a:gdLst>
                <a:gd name="T0" fmla="*/ 79 w 79"/>
                <a:gd name="T1" fmla="*/ 18 h 39"/>
                <a:gd name="T2" fmla="*/ 0 w 79"/>
                <a:gd name="T3" fmla="*/ 39 h 39"/>
                <a:gd name="T4" fmla="*/ 0 w 79"/>
                <a:gd name="T5" fmla="*/ 20 h 39"/>
                <a:gd name="T6" fmla="*/ 79 w 79"/>
                <a:gd name="T7" fmla="*/ 0 h 39"/>
                <a:gd name="T8" fmla="*/ 79 w 79"/>
                <a:gd name="T9" fmla="*/ 2 h 39"/>
                <a:gd name="T10" fmla="*/ 79 w 79"/>
                <a:gd name="T11" fmla="*/ 18 h 39"/>
                <a:gd name="T12" fmla="*/ 0 60000 65536"/>
                <a:gd name="T13" fmla="*/ 0 60000 65536"/>
                <a:gd name="T14" fmla="*/ 0 60000 65536"/>
                <a:gd name="T15" fmla="*/ 0 60000 65536"/>
                <a:gd name="T16" fmla="*/ 0 60000 65536"/>
                <a:gd name="T17" fmla="*/ 0 60000 65536"/>
                <a:gd name="T18" fmla="*/ 0 w 79"/>
                <a:gd name="T19" fmla="*/ 0 h 39"/>
                <a:gd name="T20" fmla="*/ 79 w 79"/>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79" h="39">
                  <a:moveTo>
                    <a:pt x="79" y="18"/>
                  </a:moveTo>
                  <a:lnTo>
                    <a:pt x="0" y="39"/>
                  </a:lnTo>
                  <a:lnTo>
                    <a:pt x="0" y="20"/>
                  </a:lnTo>
                  <a:lnTo>
                    <a:pt x="79" y="0"/>
                  </a:lnTo>
                  <a:lnTo>
                    <a:pt x="79" y="2"/>
                  </a:lnTo>
                  <a:lnTo>
                    <a:pt x="79" y="18"/>
                  </a:lnTo>
                  <a:close/>
                </a:path>
              </a:pathLst>
            </a:custGeom>
            <a:solidFill>
              <a:srgbClr val="838383"/>
            </a:solidFill>
            <a:ln w="0">
              <a:solidFill>
                <a:srgbClr val="000000"/>
              </a:solidFill>
              <a:round/>
              <a:headEnd/>
              <a:tailEnd/>
            </a:ln>
          </p:spPr>
          <p:txBody>
            <a:bodyPr/>
            <a:lstStyle/>
            <a:p>
              <a:endParaRPr lang="el-GR">
                <a:solidFill>
                  <a:schemeClr val="bg1">
                    <a:lumMod val="95000"/>
                    <a:lumOff val="5000"/>
                  </a:schemeClr>
                </a:solidFill>
              </a:endParaRPr>
            </a:p>
          </p:txBody>
        </p:sp>
        <p:sp>
          <p:nvSpPr>
            <p:cNvPr id="36717" name="Freeform 138">
              <a:extLst>
                <a:ext uri="{FF2B5EF4-FFF2-40B4-BE49-F238E27FC236}">
                  <a16:creationId xmlns:a16="http://schemas.microsoft.com/office/drawing/2014/main" id="{196F132C-339E-D70E-158C-20358FB731E1}"/>
                </a:ext>
              </a:extLst>
            </p:cNvPr>
            <p:cNvSpPr>
              <a:spLocks/>
            </p:cNvSpPr>
            <p:nvPr/>
          </p:nvSpPr>
          <p:spPr bwMode="auto">
            <a:xfrm>
              <a:off x="2796" y="1826"/>
              <a:ext cx="15" cy="8"/>
            </a:xfrm>
            <a:custGeom>
              <a:avLst/>
              <a:gdLst>
                <a:gd name="T0" fmla="*/ 15 w 15"/>
                <a:gd name="T1" fmla="*/ 8 h 8"/>
                <a:gd name="T2" fmla="*/ 0 w 15"/>
                <a:gd name="T3" fmla="*/ 0 h 8"/>
                <a:gd name="T4" fmla="*/ 0 w 15"/>
                <a:gd name="T5" fmla="*/ 0 h 8"/>
                <a:gd name="T6" fmla="*/ 15 w 15"/>
                <a:gd name="T7" fmla="*/ 6 h 8"/>
                <a:gd name="T8" fmla="*/ 15 w 15"/>
                <a:gd name="T9" fmla="*/ 8 h 8"/>
                <a:gd name="T10" fmla="*/ 0 60000 65536"/>
                <a:gd name="T11" fmla="*/ 0 60000 65536"/>
                <a:gd name="T12" fmla="*/ 0 60000 65536"/>
                <a:gd name="T13" fmla="*/ 0 60000 65536"/>
                <a:gd name="T14" fmla="*/ 0 60000 65536"/>
                <a:gd name="T15" fmla="*/ 0 w 15"/>
                <a:gd name="T16" fmla="*/ 0 h 8"/>
                <a:gd name="T17" fmla="*/ 15 w 15"/>
                <a:gd name="T18" fmla="*/ 8 h 8"/>
              </a:gdLst>
              <a:ahLst/>
              <a:cxnLst>
                <a:cxn ang="T10">
                  <a:pos x="T0" y="T1"/>
                </a:cxn>
                <a:cxn ang="T11">
                  <a:pos x="T2" y="T3"/>
                </a:cxn>
                <a:cxn ang="T12">
                  <a:pos x="T4" y="T5"/>
                </a:cxn>
                <a:cxn ang="T13">
                  <a:pos x="T6" y="T7"/>
                </a:cxn>
                <a:cxn ang="T14">
                  <a:pos x="T8" y="T9"/>
                </a:cxn>
              </a:cxnLst>
              <a:rect l="T15" t="T16" r="T17" b="T18"/>
              <a:pathLst>
                <a:path w="15" h="8">
                  <a:moveTo>
                    <a:pt x="15" y="8"/>
                  </a:moveTo>
                  <a:lnTo>
                    <a:pt x="0" y="0"/>
                  </a:lnTo>
                  <a:lnTo>
                    <a:pt x="15" y="6"/>
                  </a:lnTo>
                  <a:lnTo>
                    <a:pt x="15" y="8"/>
                  </a:lnTo>
                  <a:close/>
                </a:path>
              </a:pathLst>
            </a:custGeom>
            <a:solidFill>
              <a:srgbClr val="00FF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6718" name="Rectangle 139">
              <a:extLst>
                <a:ext uri="{FF2B5EF4-FFF2-40B4-BE49-F238E27FC236}">
                  <a16:creationId xmlns:a16="http://schemas.microsoft.com/office/drawing/2014/main" id="{BDEFBE6C-06D1-6D5B-0142-46793AF0CEDE}"/>
                </a:ext>
              </a:extLst>
            </p:cNvPr>
            <p:cNvSpPr>
              <a:spLocks noChangeArrowheads="1"/>
            </p:cNvSpPr>
            <p:nvPr/>
          </p:nvSpPr>
          <p:spPr bwMode="auto">
            <a:xfrm>
              <a:off x="2813" y="1826"/>
              <a:ext cx="2" cy="21"/>
            </a:xfrm>
            <a:prstGeom prst="rect">
              <a:avLst/>
            </a:prstGeom>
            <a:solidFill>
              <a:srgbClr val="FFFF00"/>
            </a:solidFill>
            <a:ln w="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grpSp>
      <p:grpSp>
        <p:nvGrpSpPr>
          <p:cNvPr id="35843" name="Group 140">
            <a:extLst>
              <a:ext uri="{FF2B5EF4-FFF2-40B4-BE49-F238E27FC236}">
                <a16:creationId xmlns:a16="http://schemas.microsoft.com/office/drawing/2014/main" id="{1244E7AF-9682-E1BF-A81A-549FE64540F0}"/>
              </a:ext>
            </a:extLst>
          </p:cNvPr>
          <p:cNvGrpSpPr>
            <a:grpSpLocks/>
          </p:cNvGrpSpPr>
          <p:nvPr/>
        </p:nvGrpSpPr>
        <p:grpSpPr bwMode="auto">
          <a:xfrm>
            <a:off x="7315200" y="3190875"/>
            <a:ext cx="1676400" cy="677863"/>
            <a:chOff x="1824" y="3543"/>
            <a:chExt cx="1056" cy="427"/>
          </a:xfrm>
        </p:grpSpPr>
        <p:grpSp>
          <p:nvGrpSpPr>
            <p:cNvPr id="36521" name="Group 141">
              <a:extLst>
                <a:ext uri="{FF2B5EF4-FFF2-40B4-BE49-F238E27FC236}">
                  <a16:creationId xmlns:a16="http://schemas.microsoft.com/office/drawing/2014/main" id="{4745E372-3465-1FB1-E9FD-A9375778B1F9}"/>
                </a:ext>
              </a:extLst>
            </p:cNvPr>
            <p:cNvGrpSpPr>
              <a:grpSpLocks/>
            </p:cNvGrpSpPr>
            <p:nvPr/>
          </p:nvGrpSpPr>
          <p:grpSpPr bwMode="auto">
            <a:xfrm>
              <a:off x="1824" y="3545"/>
              <a:ext cx="1056" cy="425"/>
              <a:chOff x="2688" y="3216"/>
              <a:chExt cx="801" cy="322"/>
            </a:xfrm>
          </p:grpSpPr>
          <p:grpSp>
            <p:nvGrpSpPr>
              <p:cNvPr id="36523" name="Group 142">
                <a:extLst>
                  <a:ext uri="{FF2B5EF4-FFF2-40B4-BE49-F238E27FC236}">
                    <a16:creationId xmlns:a16="http://schemas.microsoft.com/office/drawing/2014/main" id="{75220293-ECBA-6E8E-AEE1-528687923734}"/>
                  </a:ext>
                </a:extLst>
              </p:cNvPr>
              <p:cNvGrpSpPr>
                <a:grpSpLocks/>
              </p:cNvGrpSpPr>
              <p:nvPr/>
            </p:nvGrpSpPr>
            <p:grpSpPr bwMode="auto">
              <a:xfrm>
                <a:off x="2740" y="3244"/>
                <a:ext cx="704" cy="242"/>
                <a:chOff x="2980" y="2908"/>
                <a:chExt cx="704" cy="242"/>
              </a:xfrm>
            </p:grpSpPr>
            <p:sp>
              <p:nvSpPr>
                <p:cNvPr id="36562" name="Freeform 143">
                  <a:extLst>
                    <a:ext uri="{FF2B5EF4-FFF2-40B4-BE49-F238E27FC236}">
                      <a16:creationId xmlns:a16="http://schemas.microsoft.com/office/drawing/2014/main" id="{2E70FE68-7263-56B6-EE2E-D4F6A925BF01}"/>
                    </a:ext>
                  </a:extLst>
                </p:cNvPr>
                <p:cNvSpPr>
                  <a:spLocks/>
                </p:cNvSpPr>
                <p:nvPr/>
              </p:nvSpPr>
              <p:spPr bwMode="auto">
                <a:xfrm>
                  <a:off x="2980" y="2908"/>
                  <a:ext cx="704" cy="242"/>
                </a:xfrm>
                <a:custGeom>
                  <a:avLst/>
                  <a:gdLst>
                    <a:gd name="T0" fmla="*/ 0 w 4226"/>
                    <a:gd name="T1" fmla="*/ 0 h 1450"/>
                    <a:gd name="T2" fmla="*/ 0 w 4226"/>
                    <a:gd name="T3" fmla="*/ 0 h 1450"/>
                    <a:gd name="T4" fmla="*/ 0 w 4226"/>
                    <a:gd name="T5" fmla="*/ 0 h 1450"/>
                    <a:gd name="T6" fmla="*/ 0 w 4226"/>
                    <a:gd name="T7" fmla="*/ 0 h 1450"/>
                    <a:gd name="T8" fmla="*/ 0 w 4226"/>
                    <a:gd name="T9" fmla="*/ 0 h 1450"/>
                    <a:gd name="T10" fmla="*/ 0 60000 65536"/>
                    <a:gd name="T11" fmla="*/ 0 60000 65536"/>
                    <a:gd name="T12" fmla="*/ 0 60000 65536"/>
                    <a:gd name="T13" fmla="*/ 0 60000 65536"/>
                    <a:gd name="T14" fmla="*/ 0 60000 65536"/>
                    <a:gd name="T15" fmla="*/ 0 w 4226"/>
                    <a:gd name="T16" fmla="*/ 0 h 1450"/>
                    <a:gd name="T17" fmla="*/ 4226 w 4226"/>
                    <a:gd name="T18" fmla="*/ 1450 h 1450"/>
                  </a:gdLst>
                  <a:ahLst/>
                  <a:cxnLst>
                    <a:cxn ang="T10">
                      <a:pos x="T0" y="T1"/>
                    </a:cxn>
                    <a:cxn ang="T11">
                      <a:pos x="T2" y="T3"/>
                    </a:cxn>
                    <a:cxn ang="T12">
                      <a:pos x="T4" y="T5"/>
                    </a:cxn>
                    <a:cxn ang="T13">
                      <a:pos x="T6" y="T7"/>
                    </a:cxn>
                    <a:cxn ang="T14">
                      <a:pos x="T8" y="T9"/>
                    </a:cxn>
                  </a:cxnLst>
                  <a:rect l="T15" t="T16" r="T17" b="T18"/>
                  <a:pathLst>
                    <a:path w="4226" h="1450">
                      <a:moveTo>
                        <a:pt x="0" y="1450"/>
                      </a:moveTo>
                      <a:lnTo>
                        <a:pt x="0" y="0"/>
                      </a:lnTo>
                      <a:lnTo>
                        <a:pt x="4226" y="0"/>
                      </a:lnTo>
                      <a:lnTo>
                        <a:pt x="4226" y="1444"/>
                      </a:lnTo>
                      <a:lnTo>
                        <a:pt x="0" y="1450"/>
                      </a:lnTo>
                      <a:close/>
                    </a:path>
                  </a:pathLst>
                </a:custGeom>
                <a:solidFill>
                  <a:schemeClr val="accent1"/>
                </a:solidFill>
                <a:ln w="9525">
                  <a:solidFill>
                    <a:schemeClr val="tx1"/>
                  </a:solidFill>
                  <a:round/>
                  <a:headEnd/>
                  <a:tailEnd/>
                </a:ln>
              </p:spPr>
              <p:txBody>
                <a:bodyPr/>
                <a:lstStyle/>
                <a:p>
                  <a:endParaRPr lang="el-GR">
                    <a:solidFill>
                      <a:schemeClr val="bg1">
                        <a:lumMod val="95000"/>
                        <a:lumOff val="5000"/>
                      </a:schemeClr>
                    </a:solidFill>
                  </a:endParaRPr>
                </a:p>
              </p:txBody>
            </p:sp>
            <p:grpSp>
              <p:nvGrpSpPr>
                <p:cNvPr id="36563" name="Group 144">
                  <a:extLst>
                    <a:ext uri="{FF2B5EF4-FFF2-40B4-BE49-F238E27FC236}">
                      <a16:creationId xmlns:a16="http://schemas.microsoft.com/office/drawing/2014/main" id="{672BA35F-EE2B-E323-9E2B-F386A90599FC}"/>
                    </a:ext>
                  </a:extLst>
                </p:cNvPr>
                <p:cNvGrpSpPr>
                  <a:grpSpLocks/>
                </p:cNvGrpSpPr>
                <p:nvPr/>
              </p:nvGrpSpPr>
              <p:grpSpPr bwMode="auto">
                <a:xfrm>
                  <a:off x="2987" y="2924"/>
                  <a:ext cx="692" cy="216"/>
                  <a:chOff x="2987" y="2924"/>
                  <a:chExt cx="692" cy="216"/>
                </a:xfrm>
              </p:grpSpPr>
              <p:sp>
                <p:nvSpPr>
                  <p:cNvPr id="36564" name="Rectangle 145">
                    <a:extLst>
                      <a:ext uri="{FF2B5EF4-FFF2-40B4-BE49-F238E27FC236}">
                        <a16:creationId xmlns:a16="http://schemas.microsoft.com/office/drawing/2014/main" id="{4085046E-DD5C-48CC-6A33-C99AAD18ACB0}"/>
                      </a:ext>
                    </a:extLst>
                  </p:cNvPr>
                  <p:cNvSpPr>
                    <a:spLocks noChangeArrowheads="1"/>
                  </p:cNvSpPr>
                  <p:nvPr/>
                </p:nvSpPr>
                <p:spPr bwMode="auto">
                  <a:xfrm>
                    <a:off x="3642" y="2929"/>
                    <a:ext cx="25" cy="9"/>
                  </a:xfrm>
                  <a:prstGeom prst="rect">
                    <a:avLst/>
                  </a:prstGeom>
                  <a:solidFill>
                    <a:schemeClr val="accent1"/>
                  </a:solidFill>
                  <a:ln w="9525">
                    <a:solidFill>
                      <a:schemeClr val="tx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565" name="Rectangle 146">
                    <a:extLst>
                      <a:ext uri="{FF2B5EF4-FFF2-40B4-BE49-F238E27FC236}">
                        <a16:creationId xmlns:a16="http://schemas.microsoft.com/office/drawing/2014/main" id="{54BE41B8-EFBF-440E-EF62-0AA5AAF1B924}"/>
                      </a:ext>
                    </a:extLst>
                  </p:cNvPr>
                  <p:cNvSpPr>
                    <a:spLocks noChangeArrowheads="1"/>
                  </p:cNvSpPr>
                  <p:nvPr/>
                </p:nvSpPr>
                <p:spPr bwMode="auto">
                  <a:xfrm>
                    <a:off x="3635" y="3030"/>
                    <a:ext cx="24" cy="10"/>
                  </a:xfrm>
                  <a:prstGeom prst="rect">
                    <a:avLst/>
                  </a:prstGeom>
                  <a:solidFill>
                    <a:schemeClr val="accent1"/>
                  </a:solidFill>
                  <a:ln w="9525">
                    <a:solidFill>
                      <a:schemeClr val="tx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566" name="Rectangle 147">
                    <a:extLst>
                      <a:ext uri="{FF2B5EF4-FFF2-40B4-BE49-F238E27FC236}">
                        <a16:creationId xmlns:a16="http://schemas.microsoft.com/office/drawing/2014/main" id="{BDD7B63A-DD1C-CF26-478B-53E01C784ADB}"/>
                      </a:ext>
                    </a:extLst>
                  </p:cNvPr>
                  <p:cNvSpPr>
                    <a:spLocks noChangeArrowheads="1"/>
                  </p:cNvSpPr>
                  <p:nvPr/>
                </p:nvSpPr>
                <p:spPr bwMode="auto">
                  <a:xfrm>
                    <a:off x="3574" y="3017"/>
                    <a:ext cx="25" cy="9"/>
                  </a:xfrm>
                  <a:prstGeom prst="rect">
                    <a:avLst/>
                  </a:prstGeom>
                  <a:solidFill>
                    <a:schemeClr val="accent1"/>
                  </a:solidFill>
                  <a:ln w="9525">
                    <a:solidFill>
                      <a:schemeClr val="tx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567" name="Rectangle 148">
                    <a:extLst>
                      <a:ext uri="{FF2B5EF4-FFF2-40B4-BE49-F238E27FC236}">
                        <a16:creationId xmlns:a16="http://schemas.microsoft.com/office/drawing/2014/main" id="{278D96A9-8780-0803-F41D-9E4C57343542}"/>
                      </a:ext>
                    </a:extLst>
                  </p:cNvPr>
                  <p:cNvSpPr>
                    <a:spLocks noChangeArrowheads="1"/>
                  </p:cNvSpPr>
                  <p:nvPr/>
                </p:nvSpPr>
                <p:spPr bwMode="auto">
                  <a:xfrm>
                    <a:off x="3647" y="2976"/>
                    <a:ext cx="25" cy="8"/>
                  </a:xfrm>
                  <a:prstGeom prst="rect">
                    <a:avLst/>
                  </a:prstGeom>
                  <a:solidFill>
                    <a:schemeClr val="accent1"/>
                  </a:solidFill>
                  <a:ln w="9525">
                    <a:solidFill>
                      <a:schemeClr val="tx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568" name="Rectangle 149">
                    <a:extLst>
                      <a:ext uri="{FF2B5EF4-FFF2-40B4-BE49-F238E27FC236}">
                        <a16:creationId xmlns:a16="http://schemas.microsoft.com/office/drawing/2014/main" id="{2B0018BD-D7A2-EFC5-15FB-624141AA6231}"/>
                      </a:ext>
                    </a:extLst>
                  </p:cNvPr>
                  <p:cNvSpPr>
                    <a:spLocks noChangeArrowheads="1"/>
                  </p:cNvSpPr>
                  <p:nvPr/>
                </p:nvSpPr>
                <p:spPr bwMode="auto">
                  <a:xfrm>
                    <a:off x="3630" y="2961"/>
                    <a:ext cx="24" cy="10"/>
                  </a:xfrm>
                  <a:prstGeom prst="rect">
                    <a:avLst/>
                  </a:prstGeom>
                  <a:solidFill>
                    <a:schemeClr val="accent1"/>
                  </a:solidFill>
                  <a:ln w="9525">
                    <a:solidFill>
                      <a:schemeClr val="tx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569" name="Rectangle 150">
                    <a:extLst>
                      <a:ext uri="{FF2B5EF4-FFF2-40B4-BE49-F238E27FC236}">
                        <a16:creationId xmlns:a16="http://schemas.microsoft.com/office/drawing/2014/main" id="{AFD67189-ECF2-ADC5-AE19-0D13DB54B547}"/>
                      </a:ext>
                    </a:extLst>
                  </p:cNvPr>
                  <p:cNvSpPr>
                    <a:spLocks noChangeArrowheads="1"/>
                  </p:cNvSpPr>
                  <p:nvPr/>
                </p:nvSpPr>
                <p:spPr bwMode="auto">
                  <a:xfrm>
                    <a:off x="3647" y="3082"/>
                    <a:ext cx="25" cy="9"/>
                  </a:xfrm>
                  <a:prstGeom prst="rect">
                    <a:avLst/>
                  </a:prstGeom>
                  <a:solidFill>
                    <a:schemeClr val="accent1"/>
                  </a:solidFill>
                  <a:ln w="9525">
                    <a:solidFill>
                      <a:schemeClr val="tx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570" name="Rectangle 151">
                    <a:extLst>
                      <a:ext uri="{FF2B5EF4-FFF2-40B4-BE49-F238E27FC236}">
                        <a16:creationId xmlns:a16="http://schemas.microsoft.com/office/drawing/2014/main" id="{C73E7830-9110-BCA2-90EA-C4D55DE3BF0F}"/>
                      </a:ext>
                    </a:extLst>
                  </p:cNvPr>
                  <p:cNvSpPr>
                    <a:spLocks noChangeArrowheads="1"/>
                  </p:cNvSpPr>
                  <p:nvPr/>
                </p:nvSpPr>
                <p:spPr bwMode="auto">
                  <a:xfrm>
                    <a:off x="3626" y="3102"/>
                    <a:ext cx="25" cy="9"/>
                  </a:xfrm>
                  <a:prstGeom prst="rect">
                    <a:avLst/>
                  </a:prstGeom>
                  <a:solidFill>
                    <a:schemeClr val="accent1"/>
                  </a:solidFill>
                  <a:ln w="9525">
                    <a:solidFill>
                      <a:schemeClr val="tx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571" name="Rectangle 152">
                    <a:extLst>
                      <a:ext uri="{FF2B5EF4-FFF2-40B4-BE49-F238E27FC236}">
                        <a16:creationId xmlns:a16="http://schemas.microsoft.com/office/drawing/2014/main" id="{9F775B5A-DD75-0DD7-F7B8-CF7D8039614B}"/>
                      </a:ext>
                    </a:extLst>
                  </p:cNvPr>
                  <p:cNvSpPr>
                    <a:spLocks noChangeArrowheads="1"/>
                  </p:cNvSpPr>
                  <p:nvPr/>
                </p:nvSpPr>
                <p:spPr bwMode="auto">
                  <a:xfrm>
                    <a:off x="3578" y="3118"/>
                    <a:ext cx="24" cy="9"/>
                  </a:xfrm>
                  <a:prstGeom prst="rect">
                    <a:avLst/>
                  </a:prstGeom>
                  <a:solidFill>
                    <a:schemeClr val="accent1"/>
                  </a:solidFill>
                  <a:ln w="9525">
                    <a:solidFill>
                      <a:schemeClr val="tx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572" name="Rectangle 153">
                    <a:extLst>
                      <a:ext uri="{FF2B5EF4-FFF2-40B4-BE49-F238E27FC236}">
                        <a16:creationId xmlns:a16="http://schemas.microsoft.com/office/drawing/2014/main" id="{B3D5137E-674D-D7B6-DC5F-32D6641D975C}"/>
                      </a:ext>
                    </a:extLst>
                  </p:cNvPr>
                  <p:cNvSpPr>
                    <a:spLocks noChangeArrowheads="1"/>
                  </p:cNvSpPr>
                  <p:nvPr/>
                </p:nvSpPr>
                <p:spPr bwMode="auto">
                  <a:xfrm>
                    <a:off x="3655" y="3131"/>
                    <a:ext cx="24" cy="9"/>
                  </a:xfrm>
                  <a:prstGeom prst="rect">
                    <a:avLst/>
                  </a:prstGeom>
                  <a:solidFill>
                    <a:schemeClr val="accent1"/>
                  </a:solidFill>
                  <a:ln w="9525">
                    <a:solidFill>
                      <a:schemeClr val="tx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573" name="Rectangle 154">
                    <a:extLst>
                      <a:ext uri="{FF2B5EF4-FFF2-40B4-BE49-F238E27FC236}">
                        <a16:creationId xmlns:a16="http://schemas.microsoft.com/office/drawing/2014/main" id="{D75DA3B1-581A-D927-0131-3B412C012C32}"/>
                      </a:ext>
                    </a:extLst>
                  </p:cNvPr>
                  <p:cNvSpPr>
                    <a:spLocks noChangeArrowheads="1"/>
                  </p:cNvSpPr>
                  <p:nvPr/>
                </p:nvSpPr>
                <p:spPr bwMode="auto">
                  <a:xfrm>
                    <a:off x="3584" y="3071"/>
                    <a:ext cx="24" cy="9"/>
                  </a:xfrm>
                  <a:prstGeom prst="rect">
                    <a:avLst/>
                  </a:prstGeom>
                  <a:solidFill>
                    <a:schemeClr val="accent1"/>
                  </a:solidFill>
                  <a:ln w="9525">
                    <a:solidFill>
                      <a:schemeClr val="tx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574" name="Rectangle 155">
                    <a:extLst>
                      <a:ext uri="{FF2B5EF4-FFF2-40B4-BE49-F238E27FC236}">
                        <a16:creationId xmlns:a16="http://schemas.microsoft.com/office/drawing/2014/main" id="{087AC4C6-9EAB-C89A-9343-6FBD0B63E3E8}"/>
                      </a:ext>
                    </a:extLst>
                  </p:cNvPr>
                  <p:cNvSpPr>
                    <a:spLocks noChangeArrowheads="1"/>
                  </p:cNvSpPr>
                  <p:nvPr/>
                </p:nvSpPr>
                <p:spPr bwMode="auto">
                  <a:xfrm>
                    <a:off x="3650" y="3038"/>
                    <a:ext cx="25" cy="10"/>
                  </a:xfrm>
                  <a:prstGeom prst="rect">
                    <a:avLst/>
                  </a:prstGeom>
                  <a:solidFill>
                    <a:schemeClr val="accent1"/>
                  </a:solidFill>
                  <a:ln w="9525">
                    <a:solidFill>
                      <a:schemeClr val="tx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575" name="Rectangle 156">
                    <a:extLst>
                      <a:ext uri="{FF2B5EF4-FFF2-40B4-BE49-F238E27FC236}">
                        <a16:creationId xmlns:a16="http://schemas.microsoft.com/office/drawing/2014/main" id="{33CC0723-E668-F922-D244-354A77115B21}"/>
                      </a:ext>
                    </a:extLst>
                  </p:cNvPr>
                  <p:cNvSpPr>
                    <a:spLocks noChangeArrowheads="1"/>
                  </p:cNvSpPr>
                  <p:nvPr/>
                </p:nvSpPr>
                <p:spPr bwMode="auto">
                  <a:xfrm>
                    <a:off x="3023" y="2924"/>
                    <a:ext cx="24" cy="9"/>
                  </a:xfrm>
                  <a:prstGeom prst="rect">
                    <a:avLst/>
                  </a:prstGeom>
                  <a:solidFill>
                    <a:schemeClr val="accent1"/>
                  </a:solidFill>
                  <a:ln w="9525">
                    <a:solidFill>
                      <a:schemeClr val="tx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576" name="Rectangle 157">
                    <a:extLst>
                      <a:ext uri="{FF2B5EF4-FFF2-40B4-BE49-F238E27FC236}">
                        <a16:creationId xmlns:a16="http://schemas.microsoft.com/office/drawing/2014/main" id="{34F5183F-B863-6498-1E4C-C02CF9F67590}"/>
                      </a:ext>
                    </a:extLst>
                  </p:cNvPr>
                  <p:cNvSpPr>
                    <a:spLocks noChangeArrowheads="1"/>
                  </p:cNvSpPr>
                  <p:nvPr/>
                </p:nvSpPr>
                <p:spPr bwMode="auto">
                  <a:xfrm>
                    <a:off x="3008" y="2975"/>
                    <a:ext cx="25" cy="9"/>
                  </a:xfrm>
                  <a:prstGeom prst="rect">
                    <a:avLst/>
                  </a:prstGeom>
                  <a:solidFill>
                    <a:schemeClr val="accent1"/>
                  </a:solidFill>
                  <a:ln w="9525">
                    <a:solidFill>
                      <a:schemeClr val="tx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577" name="Rectangle 158">
                    <a:extLst>
                      <a:ext uri="{FF2B5EF4-FFF2-40B4-BE49-F238E27FC236}">
                        <a16:creationId xmlns:a16="http://schemas.microsoft.com/office/drawing/2014/main" id="{F32E59DA-339E-E84F-8AA0-BADA3796C651}"/>
                      </a:ext>
                    </a:extLst>
                  </p:cNvPr>
                  <p:cNvSpPr>
                    <a:spLocks noChangeArrowheads="1"/>
                  </p:cNvSpPr>
                  <p:nvPr/>
                </p:nvSpPr>
                <p:spPr bwMode="auto">
                  <a:xfrm>
                    <a:off x="3027" y="3003"/>
                    <a:ext cx="24" cy="10"/>
                  </a:xfrm>
                  <a:prstGeom prst="rect">
                    <a:avLst/>
                  </a:prstGeom>
                  <a:solidFill>
                    <a:schemeClr val="accent1"/>
                  </a:solidFill>
                  <a:ln w="9525">
                    <a:solidFill>
                      <a:schemeClr val="tx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578" name="Rectangle 159">
                    <a:extLst>
                      <a:ext uri="{FF2B5EF4-FFF2-40B4-BE49-F238E27FC236}">
                        <a16:creationId xmlns:a16="http://schemas.microsoft.com/office/drawing/2014/main" id="{A4089410-E66F-6A8B-619E-050EA4C21EB2}"/>
                      </a:ext>
                    </a:extLst>
                  </p:cNvPr>
                  <p:cNvSpPr>
                    <a:spLocks noChangeArrowheads="1"/>
                  </p:cNvSpPr>
                  <p:nvPr/>
                </p:nvSpPr>
                <p:spPr bwMode="auto">
                  <a:xfrm>
                    <a:off x="2996" y="3060"/>
                    <a:ext cx="25" cy="9"/>
                  </a:xfrm>
                  <a:prstGeom prst="rect">
                    <a:avLst/>
                  </a:prstGeom>
                  <a:solidFill>
                    <a:schemeClr val="accent1"/>
                  </a:solidFill>
                  <a:ln w="9525">
                    <a:solidFill>
                      <a:schemeClr val="tx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579" name="Rectangle 160">
                    <a:extLst>
                      <a:ext uri="{FF2B5EF4-FFF2-40B4-BE49-F238E27FC236}">
                        <a16:creationId xmlns:a16="http://schemas.microsoft.com/office/drawing/2014/main" id="{3A27D892-3D45-2688-74F0-064C82168EF1}"/>
                      </a:ext>
                    </a:extLst>
                  </p:cNvPr>
                  <p:cNvSpPr>
                    <a:spLocks noChangeArrowheads="1"/>
                  </p:cNvSpPr>
                  <p:nvPr/>
                </p:nvSpPr>
                <p:spPr bwMode="auto">
                  <a:xfrm>
                    <a:off x="3069" y="3094"/>
                    <a:ext cx="24" cy="9"/>
                  </a:xfrm>
                  <a:prstGeom prst="rect">
                    <a:avLst/>
                  </a:prstGeom>
                  <a:solidFill>
                    <a:schemeClr val="accent1"/>
                  </a:solidFill>
                  <a:ln w="9525">
                    <a:solidFill>
                      <a:schemeClr val="tx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580" name="Rectangle 161">
                    <a:extLst>
                      <a:ext uri="{FF2B5EF4-FFF2-40B4-BE49-F238E27FC236}">
                        <a16:creationId xmlns:a16="http://schemas.microsoft.com/office/drawing/2014/main" id="{27431DA6-B5B1-66C9-1A58-CDF630422DAC}"/>
                      </a:ext>
                    </a:extLst>
                  </p:cNvPr>
                  <p:cNvSpPr>
                    <a:spLocks noChangeArrowheads="1"/>
                  </p:cNvSpPr>
                  <p:nvPr/>
                </p:nvSpPr>
                <p:spPr bwMode="auto">
                  <a:xfrm>
                    <a:off x="3014" y="3106"/>
                    <a:ext cx="25" cy="10"/>
                  </a:xfrm>
                  <a:prstGeom prst="rect">
                    <a:avLst/>
                  </a:prstGeom>
                  <a:solidFill>
                    <a:schemeClr val="accent1"/>
                  </a:solidFill>
                  <a:ln w="9525">
                    <a:solidFill>
                      <a:schemeClr val="tx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581" name="Rectangle 162">
                    <a:extLst>
                      <a:ext uri="{FF2B5EF4-FFF2-40B4-BE49-F238E27FC236}">
                        <a16:creationId xmlns:a16="http://schemas.microsoft.com/office/drawing/2014/main" id="{371A7BFE-AC9A-FF5C-D38B-40E08C4AAD7B}"/>
                      </a:ext>
                    </a:extLst>
                  </p:cNvPr>
                  <p:cNvSpPr>
                    <a:spLocks noChangeArrowheads="1"/>
                  </p:cNvSpPr>
                  <p:nvPr/>
                </p:nvSpPr>
                <p:spPr bwMode="auto">
                  <a:xfrm>
                    <a:off x="3024" y="3079"/>
                    <a:ext cx="25" cy="9"/>
                  </a:xfrm>
                  <a:prstGeom prst="rect">
                    <a:avLst/>
                  </a:prstGeom>
                  <a:solidFill>
                    <a:schemeClr val="accent1"/>
                  </a:solidFill>
                  <a:ln w="9525">
                    <a:solidFill>
                      <a:schemeClr val="tx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582" name="Rectangle 163">
                    <a:extLst>
                      <a:ext uri="{FF2B5EF4-FFF2-40B4-BE49-F238E27FC236}">
                        <a16:creationId xmlns:a16="http://schemas.microsoft.com/office/drawing/2014/main" id="{95EE15F7-6DEA-261B-E389-D055FF9DD369}"/>
                      </a:ext>
                    </a:extLst>
                  </p:cNvPr>
                  <p:cNvSpPr>
                    <a:spLocks noChangeArrowheads="1"/>
                  </p:cNvSpPr>
                  <p:nvPr/>
                </p:nvSpPr>
                <p:spPr bwMode="auto">
                  <a:xfrm>
                    <a:off x="3045" y="3013"/>
                    <a:ext cx="24" cy="9"/>
                  </a:xfrm>
                  <a:prstGeom prst="rect">
                    <a:avLst/>
                  </a:prstGeom>
                  <a:solidFill>
                    <a:schemeClr val="accent1"/>
                  </a:solidFill>
                  <a:ln w="9525">
                    <a:solidFill>
                      <a:schemeClr val="tx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583" name="Rectangle 164">
                    <a:extLst>
                      <a:ext uri="{FF2B5EF4-FFF2-40B4-BE49-F238E27FC236}">
                        <a16:creationId xmlns:a16="http://schemas.microsoft.com/office/drawing/2014/main" id="{2EEF05C4-875B-20F9-9E7B-E9E124105FF2}"/>
                      </a:ext>
                    </a:extLst>
                  </p:cNvPr>
                  <p:cNvSpPr>
                    <a:spLocks noChangeArrowheads="1"/>
                  </p:cNvSpPr>
                  <p:nvPr/>
                </p:nvSpPr>
                <p:spPr bwMode="auto">
                  <a:xfrm>
                    <a:off x="2987" y="2948"/>
                    <a:ext cx="24" cy="9"/>
                  </a:xfrm>
                  <a:prstGeom prst="rect">
                    <a:avLst/>
                  </a:prstGeom>
                  <a:solidFill>
                    <a:schemeClr val="accent1"/>
                  </a:solidFill>
                  <a:ln w="9525">
                    <a:solidFill>
                      <a:schemeClr val="tx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grpSp>
          </p:grpSp>
          <p:grpSp>
            <p:nvGrpSpPr>
              <p:cNvPr id="36524" name="Group 165">
                <a:extLst>
                  <a:ext uri="{FF2B5EF4-FFF2-40B4-BE49-F238E27FC236}">
                    <a16:creationId xmlns:a16="http://schemas.microsoft.com/office/drawing/2014/main" id="{CF841E13-D57A-C6B9-53C8-64034A03F6F5}"/>
                  </a:ext>
                </a:extLst>
              </p:cNvPr>
              <p:cNvGrpSpPr>
                <a:grpSpLocks/>
              </p:cNvGrpSpPr>
              <p:nvPr/>
            </p:nvGrpSpPr>
            <p:grpSpPr bwMode="auto">
              <a:xfrm>
                <a:off x="2688" y="3484"/>
                <a:ext cx="801" cy="54"/>
                <a:chOff x="2928" y="3148"/>
                <a:chExt cx="801" cy="54"/>
              </a:xfrm>
            </p:grpSpPr>
            <p:sp>
              <p:nvSpPr>
                <p:cNvPr id="36560" name="Rectangle 166">
                  <a:extLst>
                    <a:ext uri="{FF2B5EF4-FFF2-40B4-BE49-F238E27FC236}">
                      <a16:creationId xmlns:a16="http://schemas.microsoft.com/office/drawing/2014/main" id="{2C9CBC7F-F0E7-5279-0157-E213F15F05D0}"/>
                    </a:ext>
                  </a:extLst>
                </p:cNvPr>
                <p:cNvSpPr>
                  <a:spLocks noChangeArrowheads="1"/>
                </p:cNvSpPr>
                <p:nvPr/>
              </p:nvSpPr>
              <p:spPr bwMode="auto">
                <a:xfrm>
                  <a:off x="2928" y="3148"/>
                  <a:ext cx="801" cy="47"/>
                </a:xfrm>
                <a:prstGeom prst="rect">
                  <a:avLst/>
                </a:prstGeom>
                <a:solidFill>
                  <a:schemeClr val="accent1"/>
                </a:solidFill>
                <a:ln w="9525">
                  <a:solidFill>
                    <a:schemeClr val="tx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561" name="Rectangle 167">
                  <a:extLst>
                    <a:ext uri="{FF2B5EF4-FFF2-40B4-BE49-F238E27FC236}">
                      <a16:creationId xmlns:a16="http://schemas.microsoft.com/office/drawing/2014/main" id="{9522118A-7333-7CA5-CA7B-27FBDFD54FEB}"/>
                    </a:ext>
                  </a:extLst>
                </p:cNvPr>
                <p:cNvSpPr>
                  <a:spLocks noChangeArrowheads="1"/>
                </p:cNvSpPr>
                <p:nvPr/>
              </p:nvSpPr>
              <p:spPr bwMode="auto">
                <a:xfrm>
                  <a:off x="2930" y="3192"/>
                  <a:ext cx="799" cy="10"/>
                </a:xfrm>
                <a:prstGeom prst="rect">
                  <a:avLst/>
                </a:prstGeom>
                <a:solidFill>
                  <a:schemeClr val="accent1"/>
                </a:solidFill>
                <a:ln w="9525">
                  <a:solidFill>
                    <a:schemeClr val="tx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grpSp>
          <p:sp>
            <p:nvSpPr>
              <p:cNvPr id="36525" name="Freeform 168">
                <a:extLst>
                  <a:ext uri="{FF2B5EF4-FFF2-40B4-BE49-F238E27FC236}">
                    <a16:creationId xmlns:a16="http://schemas.microsoft.com/office/drawing/2014/main" id="{2F1743CC-1C20-B61D-50F8-EA7A43F32D0E}"/>
                  </a:ext>
                </a:extLst>
              </p:cNvPr>
              <p:cNvSpPr>
                <a:spLocks/>
              </p:cNvSpPr>
              <p:nvPr/>
            </p:nvSpPr>
            <p:spPr bwMode="auto">
              <a:xfrm>
                <a:off x="2818" y="3216"/>
                <a:ext cx="548" cy="269"/>
              </a:xfrm>
              <a:custGeom>
                <a:avLst/>
                <a:gdLst>
                  <a:gd name="T0" fmla="*/ 0 w 3293"/>
                  <a:gd name="T1" fmla="*/ 0 h 1616"/>
                  <a:gd name="T2" fmla="*/ 0 w 3293"/>
                  <a:gd name="T3" fmla="*/ 0 h 1616"/>
                  <a:gd name="T4" fmla="*/ 0 w 3293"/>
                  <a:gd name="T5" fmla="*/ 0 h 1616"/>
                  <a:gd name="T6" fmla="*/ 0 w 3293"/>
                  <a:gd name="T7" fmla="*/ 0 h 1616"/>
                  <a:gd name="T8" fmla="*/ 0 w 3293"/>
                  <a:gd name="T9" fmla="*/ 0 h 1616"/>
                  <a:gd name="T10" fmla="*/ 0 w 3293"/>
                  <a:gd name="T11" fmla="*/ 0 h 1616"/>
                  <a:gd name="T12" fmla="*/ 0 w 3293"/>
                  <a:gd name="T13" fmla="*/ 0 h 1616"/>
                  <a:gd name="T14" fmla="*/ 0 w 3293"/>
                  <a:gd name="T15" fmla="*/ 0 h 1616"/>
                  <a:gd name="T16" fmla="*/ 0 w 3293"/>
                  <a:gd name="T17" fmla="*/ 0 h 1616"/>
                  <a:gd name="T18" fmla="*/ 0 w 3293"/>
                  <a:gd name="T19" fmla="*/ 0 h 1616"/>
                  <a:gd name="T20" fmla="*/ 0 w 3293"/>
                  <a:gd name="T21" fmla="*/ 0 h 1616"/>
                  <a:gd name="T22" fmla="*/ 0 w 3293"/>
                  <a:gd name="T23" fmla="*/ 0 h 1616"/>
                  <a:gd name="T24" fmla="*/ 0 w 3293"/>
                  <a:gd name="T25" fmla="*/ 0 h 16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93"/>
                  <a:gd name="T40" fmla="*/ 0 h 1616"/>
                  <a:gd name="T41" fmla="*/ 3293 w 3293"/>
                  <a:gd name="T42" fmla="*/ 1616 h 16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93" h="1616">
                    <a:moveTo>
                      <a:pt x="253" y="800"/>
                    </a:moveTo>
                    <a:lnTo>
                      <a:pt x="0" y="647"/>
                    </a:lnTo>
                    <a:lnTo>
                      <a:pt x="0" y="0"/>
                    </a:lnTo>
                    <a:lnTo>
                      <a:pt x="3293" y="3"/>
                    </a:lnTo>
                    <a:lnTo>
                      <a:pt x="3293" y="628"/>
                    </a:lnTo>
                    <a:lnTo>
                      <a:pt x="3050" y="832"/>
                    </a:lnTo>
                    <a:lnTo>
                      <a:pt x="3050" y="1414"/>
                    </a:lnTo>
                    <a:lnTo>
                      <a:pt x="2008" y="1414"/>
                    </a:lnTo>
                    <a:lnTo>
                      <a:pt x="2008" y="1609"/>
                    </a:lnTo>
                    <a:lnTo>
                      <a:pt x="1285" y="1616"/>
                    </a:lnTo>
                    <a:lnTo>
                      <a:pt x="1282" y="1426"/>
                    </a:lnTo>
                    <a:lnTo>
                      <a:pt x="253" y="1426"/>
                    </a:lnTo>
                    <a:lnTo>
                      <a:pt x="253" y="8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526" name="Freeform 169">
                <a:extLst>
                  <a:ext uri="{FF2B5EF4-FFF2-40B4-BE49-F238E27FC236}">
                    <a16:creationId xmlns:a16="http://schemas.microsoft.com/office/drawing/2014/main" id="{F319AF92-56FF-4A4A-B75F-5451C1520715}"/>
                  </a:ext>
                </a:extLst>
              </p:cNvPr>
              <p:cNvSpPr>
                <a:spLocks/>
              </p:cNvSpPr>
              <p:nvPr/>
            </p:nvSpPr>
            <p:spPr bwMode="auto">
              <a:xfrm>
                <a:off x="2826" y="3323"/>
                <a:ext cx="32" cy="18"/>
              </a:xfrm>
              <a:custGeom>
                <a:avLst/>
                <a:gdLst>
                  <a:gd name="T0" fmla="*/ 0 w 193"/>
                  <a:gd name="T1" fmla="*/ 0 h 108"/>
                  <a:gd name="T2" fmla="*/ 0 w 193"/>
                  <a:gd name="T3" fmla="*/ 0 h 108"/>
                  <a:gd name="T4" fmla="*/ 0 w 193"/>
                  <a:gd name="T5" fmla="*/ 0 h 108"/>
                  <a:gd name="T6" fmla="*/ 0 w 193"/>
                  <a:gd name="T7" fmla="*/ 0 h 108"/>
                  <a:gd name="T8" fmla="*/ 0 60000 65536"/>
                  <a:gd name="T9" fmla="*/ 0 60000 65536"/>
                  <a:gd name="T10" fmla="*/ 0 60000 65536"/>
                  <a:gd name="T11" fmla="*/ 0 60000 65536"/>
                  <a:gd name="T12" fmla="*/ 0 w 193"/>
                  <a:gd name="T13" fmla="*/ 0 h 108"/>
                  <a:gd name="T14" fmla="*/ 193 w 193"/>
                  <a:gd name="T15" fmla="*/ 108 h 108"/>
                </a:gdLst>
                <a:ahLst/>
                <a:cxnLst>
                  <a:cxn ang="T8">
                    <a:pos x="T0" y="T1"/>
                  </a:cxn>
                  <a:cxn ang="T9">
                    <a:pos x="T2" y="T3"/>
                  </a:cxn>
                  <a:cxn ang="T10">
                    <a:pos x="T4" y="T5"/>
                  </a:cxn>
                  <a:cxn ang="T11">
                    <a:pos x="T6" y="T7"/>
                  </a:cxn>
                </a:cxnLst>
                <a:rect l="T12" t="T13" r="T14" b="T15"/>
                <a:pathLst>
                  <a:path w="193" h="108">
                    <a:moveTo>
                      <a:pt x="0" y="2"/>
                    </a:moveTo>
                    <a:lnTo>
                      <a:pt x="193" y="0"/>
                    </a:lnTo>
                    <a:lnTo>
                      <a:pt x="193" y="108"/>
                    </a:lnTo>
                    <a:lnTo>
                      <a:pt x="0" y="2"/>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527" name="Freeform 170">
                <a:extLst>
                  <a:ext uri="{FF2B5EF4-FFF2-40B4-BE49-F238E27FC236}">
                    <a16:creationId xmlns:a16="http://schemas.microsoft.com/office/drawing/2014/main" id="{B5972DB9-96F0-CFBA-E0F8-2A1529A7F5BE}"/>
                  </a:ext>
                </a:extLst>
              </p:cNvPr>
              <p:cNvSpPr>
                <a:spLocks/>
              </p:cNvSpPr>
              <p:nvPr/>
            </p:nvSpPr>
            <p:spPr bwMode="auto">
              <a:xfrm>
                <a:off x="3327" y="3323"/>
                <a:ext cx="30" cy="23"/>
              </a:xfrm>
              <a:custGeom>
                <a:avLst/>
                <a:gdLst>
                  <a:gd name="T0" fmla="*/ 0 w 178"/>
                  <a:gd name="T1" fmla="*/ 0 h 138"/>
                  <a:gd name="T2" fmla="*/ 0 w 178"/>
                  <a:gd name="T3" fmla="*/ 0 h 138"/>
                  <a:gd name="T4" fmla="*/ 0 w 178"/>
                  <a:gd name="T5" fmla="*/ 0 h 138"/>
                  <a:gd name="T6" fmla="*/ 0 w 178"/>
                  <a:gd name="T7" fmla="*/ 0 h 138"/>
                  <a:gd name="T8" fmla="*/ 0 60000 65536"/>
                  <a:gd name="T9" fmla="*/ 0 60000 65536"/>
                  <a:gd name="T10" fmla="*/ 0 60000 65536"/>
                  <a:gd name="T11" fmla="*/ 0 60000 65536"/>
                  <a:gd name="T12" fmla="*/ 0 w 178"/>
                  <a:gd name="T13" fmla="*/ 0 h 138"/>
                  <a:gd name="T14" fmla="*/ 178 w 178"/>
                  <a:gd name="T15" fmla="*/ 138 h 138"/>
                </a:gdLst>
                <a:ahLst/>
                <a:cxnLst>
                  <a:cxn ang="T8">
                    <a:pos x="T0" y="T1"/>
                  </a:cxn>
                  <a:cxn ang="T9">
                    <a:pos x="T2" y="T3"/>
                  </a:cxn>
                  <a:cxn ang="T10">
                    <a:pos x="T4" y="T5"/>
                  </a:cxn>
                  <a:cxn ang="T11">
                    <a:pos x="T6" y="T7"/>
                  </a:cxn>
                </a:cxnLst>
                <a:rect l="T12" t="T13" r="T14" b="T15"/>
                <a:pathLst>
                  <a:path w="178" h="138">
                    <a:moveTo>
                      <a:pt x="178" y="0"/>
                    </a:moveTo>
                    <a:lnTo>
                      <a:pt x="0" y="0"/>
                    </a:lnTo>
                    <a:lnTo>
                      <a:pt x="0" y="138"/>
                    </a:lnTo>
                    <a:lnTo>
                      <a:pt x="178"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grpSp>
            <p:nvGrpSpPr>
              <p:cNvPr id="36528" name="Group 171">
                <a:extLst>
                  <a:ext uri="{FF2B5EF4-FFF2-40B4-BE49-F238E27FC236}">
                    <a16:creationId xmlns:a16="http://schemas.microsoft.com/office/drawing/2014/main" id="{316FC863-C0D8-3FAF-8B03-326D044D6049}"/>
                  </a:ext>
                </a:extLst>
              </p:cNvPr>
              <p:cNvGrpSpPr>
                <a:grpSpLocks/>
              </p:cNvGrpSpPr>
              <p:nvPr/>
            </p:nvGrpSpPr>
            <p:grpSpPr bwMode="auto">
              <a:xfrm>
                <a:off x="2831" y="3226"/>
                <a:ext cx="524" cy="93"/>
                <a:chOff x="3071" y="2890"/>
                <a:chExt cx="524" cy="93"/>
              </a:xfrm>
            </p:grpSpPr>
            <p:sp>
              <p:nvSpPr>
                <p:cNvPr id="36558" name="Rectangle 172">
                  <a:extLst>
                    <a:ext uri="{FF2B5EF4-FFF2-40B4-BE49-F238E27FC236}">
                      <a16:creationId xmlns:a16="http://schemas.microsoft.com/office/drawing/2014/main" id="{E7335515-E415-A6C1-B1FF-43855474B526}"/>
                    </a:ext>
                  </a:extLst>
                </p:cNvPr>
                <p:cNvSpPr>
                  <a:spLocks noChangeArrowheads="1"/>
                </p:cNvSpPr>
                <p:nvPr/>
              </p:nvSpPr>
              <p:spPr bwMode="auto">
                <a:xfrm>
                  <a:off x="3071" y="2890"/>
                  <a:ext cx="524" cy="93"/>
                </a:xfrm>
                <a:prstGeom prst="rect">
                  <a:avLst/>
                </a:prstGeom>
                <a:solidFill>
                  <a:schemeClr val="accent1"/>
                </a:solidFill>
                <a:ln w="1588">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559" name="Rectangle 173">
                  <a:extLst>
                    <a:ext uri="{FF2B5EF4-FFF2-40B4-BE49-F238E27FC236}">
                      <a16:creationId xmlns:a16="http://schemas.microsoft.com/office/drawing/2014/main" id="{590FF9F2-A908-1D5C-CDAB-57B08A051571}"/>
                    </a:ext>
                  </a:extLst>
                </p:cNvPr>
                <p:cNvSpPr>
                  <a:spLocks noChangeArrowheads="1"/>
                </p:cNvSpPr>
                <p:nvPr/>
              </p:nvSpPr>
              <p:spPr bwMode="auto">
                <a:xfrm>
                  <a:off x="3237" y="2901"/>
                  <a:ext cx="174" cy="6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grpSp>
          <p:sp>
            <p:nvSpPr>
              <p:cNvPr id="36529" name="Freeform 174">
                <a:extLst>
                  <a:ext uri="{FF2B5EF4-FFF2-40B4-BE49-F238E27FC236}">
                    <a16:creationId xmlns:a16="http://schemas.microsoft.com/office/drawing/2014/main" id="{6F0DBD63-33A4-01AB-4A4C-E60F360F3C6E}"/>
                  </a:ext>
                </a:extLst>
              </p:cNvPr>
              <p:cNvSpPr>
                <a:spLocks/>
              </p:cNvSpPr>
              <p:nvPr/>
            </p:nvSpPr>
            <p:spPr bwMode="auto">
              <a:xfrm>
                <a:off x="2861" y="3348"/>
                <a:ext cx="460" cy="133"/>
              </a:xfrm>
              <a:custGeom>
                <a:avLst/>
                <a:gdLst>
                  <a:gd name="T0" fmla="*/ 0 w 2758"/>
                  <a:gd name="T1" fmla="*/ 0 h 796"/>
                  <a:gd name="T2" fmla="*/ 0 w 2758"/>
                  <a:gd name="T3" fmla="*/ 0 h 796"/>
                  <a:gd name="T4" fmla="*/ 0 w 2758"/>
                  <a:gd name="T5" fmla="*/ 0 h 796"/>
                  <a:gd name="T6" fmla="*/ 0 w 2758"/>
                  <a:gd name="T7" fmla="*/ 0 h 796"/>
                  <a:gd name="T8" fmla="*/ 0 60000 65536"/>
                  <a:gd name="T9" fmla="*/ 0 60000 65536"/>
                  <a:gd name="T10" fmla="*/ 0 60000 65536"/>
                  <a:gd name="T11" fmla="*/ 0 60000 65536"/>
                  <a:gd name="T12" fmla="*/ 0 w 2758"/>
                  <a:gd name="T13" fmla="*/ 0 h 796"/>
                  <a:gd name="T14" fmla="*/ 2758 w 2758"/>
                  <a:gd name="T15" fmla="*/ 796 h 796"/>
                </a:gdLst>
                <a:ahLst/>
                <a:cxnLst>
                  <a:cxn ang="T8">
                    <a:pos x="T0" y="T1"/>
                  </a:cxn>
                  <a:cxn ang="T9">
                    <a:pos x="T2" y="T3"/>
                  </a:cxn>
                  <a:cxn ang="T10">
                    <a:pos x="T4" y="T5"/>
                  </a:cxn>
                  <a:cxn ang="T11">
                    <a:pos x="T6" y="T7"/>
                  </a:cxn>
                </a:cxnLst>
                <a:rect l="T12" t="T13" r="T14" b="T15"/>
                <a:pathLst>
                  <a:path w="2758" h="796">
                    <a:moveTo>
                      <a:pt x="2758" y="789"/>
                    </a:moveTo>
                    <a:lnTo>
                      <a:pt x="2758" y="0"/>
                    </a:lnTo>
                    <a:lnTo>
                      <a:pt x="0" y="0"/>
                    </a:lnTo>
                    <a:lnTo>
                      <a:pt x="0" y="796"/>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grpSp>
            <p:nvGrpSpPr>
              <p:cNvPr id="36530" name="Group 175">
                <a:extLst>
                  <a:ext uri="{FF2B5EF4-FFF2-40B4-BE49-F238E27FC236}">
                    <a16:creationId xmlns:a16="http://schemas.microsoft.com/office/drawing/2014/main" id="{CAA1382E-80F2-68C5-47F5-D4CF39DB7CD8}"/>
                  </a:ext>
                </a:extLst>
              </p:cNvPr>
              <p:cNvGrpSpPr>
                <a:grpSpLocks/>
              </p:cNvGrpSpPr>
              <p:nvPr/>
            </p:nvGrpSpPr>
            <p:grpSpPr bwMode="auto">
              <a:xfrm>
                <a:off x="2874" y="3356"/>
                <a:ext cx="438" cy="121"/>
                <a:chOff x="3114" y="3020"/>
                <a:chExt cx="438" cy="121"/>
              </a:xfrm>
            </p:grpSpPr>
            <p:grpSp>
              <p:nvGrpSpPr>
                <p:cNvPr id="36531" name="Group 176">
                  <a:extLst>
                    <a:ext uri="{FF2B5EF4-FFF2-40B4-BE49-F238E27FC236}">
                      <a16:creationId xmlns:a16="http://schemas.microsoft.com/office/drawing/2014/main" id="{01823B2C-CD69-0778-5406-6E57B16AA700}"/>
                    </a:ext>
                  </a:extLst>
                </p:cNvPr>
                <p:cNvGrpSpPr>
                  <a:grpSpLocks/>
                </p:cNvGrpSpPr>
                <p:nvPr/>
              </p:nvGrpSpPr>
              <p:grpSpPr bwMode="auto">
                <a:xfrm>
                  <a:off x="3281" y="3020"/>
                  <a:ext cx="103" cy="121"/>
                  <a:chOff x="3281" y="3020"/>
                  <a:chExt cx="103" cy="121"/>
                </a:xfrm>
              </p:grpSpPr>
              <p:grpSp>
                <p:nvGrpSpPr>
                  <p:cNvPr id="36548" name="Group 177">
                    <a:extLst>
                      <a:ext uri="{FF2B5EF4-FFF2-40B4-BE49-F238E27FC236}">
                        <a16:creationId xmlns:a16="http://schemas.microsoft.com/office/drawing/2014/main" id="{6D0A0943-73C1-E613-F861-A1224BD53C37}"/>
                      </a:ext>
                    </a:extLst>
                  </p:cNvPr>
                  <p:cNvGrpSpPr>
                    <a:grpSpLocks/>
                  </p:cNvGrpSpPr>
                  <p:nvPr/>
                </p:nvGrpSpPr>
                <p:grpSpPr bwMode="auto">
                  <a:xfrm>
                    <a:off x="3282" y="3025"/>
                    <a:ext cx="45" cy="85"/>
                    <a:chOff x="3282" y="3025"/>
                    <a:chExt cx="45" cy="85"/>
                  </a:xfrm>
                </p:grpSpPr>
                <p:sp>
                  <p:nvSpPr>
                    <p:cNvPr id="36555" name="Rectangle 178">
                      <a:extLst>
                        <a:ext uri="{FF2B5EF4-FFF2-40B4-BE49-F238E27FC236}">
                          <a16:creationId xmlns:a16="http://schemas.microsoft.com/office/drawing/2014/main" id="{D5718C6D-1281-00AB-7ACE-33D341BD592C}"/>
                        </a:ext>
                      </a:extLst>
                    </p:cNvPr>
                    <p:cNvSpPr>
                      <a:spLocks noChangeArrowheads="1"/>
                    </p:cNvSpPr>
                    <p:nvPr/>
                  </p:nvSpPr>
                  <p:spPr bwMode="auto">
                    <a:xfrm>
                      <a:off x="3285" y="3025"/>
                      <a:ext cx="40" cy="85"/>
                    </a:xfrm>
                    <a:prstGeom prst="rect">
                      <a:avLst/>
                    </a:prstGeom>
                    <a:solidFill>
                      <a:srgbClr val="0000FF"/>
                    </a:solidFill>
                    <a:ln w="1588">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556" name="Freeform 179">
                      <a:extLst>
                        <a:ext uri="{FF2B5EF4-FFF2-40B4-BE49-F238E27FC236}">
                          <a16:creationId xmlns:a16="http://schemas.microsoft.com/office/drawing/2014/main" id="{8BCF785D-D5EA-0112-655E-4CC9801CB563}"/>
                        </a:ext>
                      </a:extLst>
                    </p:cNvPr>
                    <p:cNvSpPr>
                      <a:spLocks/>
                    </p:cNvSpPr>
                    <p:nvPr/>
                  </p:nvSpPr>
                  <p:spPr bwMode="auto">
                    <a:xfrm>
                      <a:off x="3282" y="3085"/>
                      <a:ext cx="45" cy="7"/>
                    </a:xfrm>
                    <a:custGeom>
                      <a:avLst/>
                      <a:gdLst>
                        <a:gd name="T0" fmla="*/ 0 w 271"/>
                        <a:gd name="T1" fmla="*/ 0 h 39"/>
                        <a:gd name="T2" fmla="*/ 0 w 271"/>
                        <a:gd name="T3" fmla="*/ 0 h 39"/>
                        <a:gd name="T4" fmla="*/ 0 w 271"/>
                        <a:gd name="T5" fmla="*/ 0 h 39"/>
                        <a:gd name="T6" fmla="*/ 0 w 271"/>
                        <a:gd name="T7" fmla="*/ 0 h 39"/>
                        <a:gd name="T8" fmla="*/ 0 w 271"/>
                        <a:gd name="T9" fmla="*/ 0 h 39"/>
                        <a:gd name="T10" fmla="*/ 0 w 271"/>
                        <a:gd name="T11" fmla="*/ 0 h 39"/>
                        <a:gd name="T12" fmla="*/ 0 w 271"/>
                        <a:gd name="T13" fmla="*/ 0 h 39"/>
                        <a:gd name="T14" fmla="*/ 0 w 271"/>
                        <a:gd name="T15" fmla="*/ 0 h 39"/>
                        <a:gd name="T16" fmla="*/ 0 w 271"/>
                        <a:gd name="T17" fmla="*/ 0 h 39"/>
                        <a:gd name="T18" fmla="*/ 0 w 271"/>
                        <a:gd name="T19" fmla="*/ 0 h 39"/>
                        <a:gd name="T20" fmla="*/ 0 w 271"/>
                        <a:gd name="T21" fmla="*/ 0 h 39"/>
                        <a:gd name="T22" fmla="*/ 0 w 271"/>
                        <a:gd name="T23" fmla="*/ 0 h 39"/>
                        <a:gd name="T24" fmla="*/ 0 w 271"/>
                        <a:gd name="T25" fmla="*/ 0 h 39"/>
                        <a:gd name="T26" fmla="*/ 0 w 271"/>
                        <a:gd name="T27" fmla="*/ 0 h 39"/>
                        <a:gd name="T28" fmla="*/ 0 w 271"/>
                        <a:gd name="T29" fmla="*/ 0 h 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1"/>
                        <a:gd name="T46" fmla="*/ 0 h 39"/>
                        <a:gd name="T47" fmla="*/ 271 w 271"/>
                        <a:gd name="T48" fmla="*/ 39 h 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1" h="39">
                          <a:moveTo>
                            <a:pt x="0" y="10"/>
                          </a:moveTo>
                          <a:lnTo>
                            <a:pt x="153" y="10"/>
                          </a:lnTo>
                          <a:lnTo>
                            <a:pt x="153" y="4"/>
                          </a:lnTo>
                          <a:lnTo>
                            <a:pt x="157" y="0"/>
                          </a:lnTo>
                          <a:lnTo>
                            <a:pt x="167" y="0"/>
                          </a:lnTo>
                          <a:lnTo>
                            <a:pt x="260" y="0"/>
                          </a:lnTo>
                          <a:lnTo>
                            <a:pt x="270" y="3"/>
                          </a:lnTo>
                          <a:lnTo>
                            <a:pt x="271" y="12"/>
                          </a:lnTo>
                          <a:lnTo>
                            <a:pt x="271" y="33"/>
                          </a:lnTo>
                          <a:lnTo>
                            <a:pt x="266" y="39"/>
                          </a:lnTo>
                          <a:lnTo>
                            <a:pt x="154" y="39"/>
                          </a:lnTo>
                          <a:lnTo>
                            <a:pt x="153" y="35"/>
                          </a:lnTo>
                          <a:lnTo>
                            <a:pt x="153" y="28"/>
                          </a:lnTo>
                          <a:lnTo>
                            <a:pt x="0" y="28"/>
                          </a:lnTo>
                          <a:lnTo>
                            <a:pt x="0" y="1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557" name="Rectangle 180">
                      <a:extLst>
                        <a:ext uri="{FF2B5EF4-FFF2-40B4-BE49-F238E27FC236}">
                          <a16:creationId xmlns:a16="http://schemas.microsoft.com/office/drawing/2014/main" id="{C4A26D4F-BFBC-B5E1-CCF5-B02828948647}"/>
                        </a:ext>
                      </a:extLst>
                    </p:cNvPr>
                    <p:cNvSpPr>
                      <a:spLocks noChangeArrowheads="1"/>
                    </p:cNvSpPr>
                    <p:nvPr/>
                  </p:nvSpPr>
                  <p:spPr bwMode="auto">
                    <a:xfrm>
                      <a:off x="3309" y="3087"/>
                      <a:ext cx="15" cy="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grpSp>
              <p:grpSp>
                <p:nvGrpSpPr>
                  <p:cNvPr id="36549" name="Group 181">
                    <a:extLst>
                      <a:ext uri="{FF2B5EF4-FFF2-40B4-BE49-F238E27FC236}">
                        <a16:creationId xmlns:a16="http://schemas.microsoft.com/office/drawing/2014/main" id="{CFF46F2E-B1D1-6E70-EC44-9303C2026BC6}"/>
                      </a:ext>
                    </a:extLst>
                  </p:cNvPr>
                  <p:cNvGrpSpPr>
                    <a:grpSpLocks/>
                  </p:cNvGrpSpPr>
                  <p:nvPr/>
                </p:nvGrpSpPr>
                <p:grpSpPr bwMode="auto">
                  <a:xfrm>
                    <a:off x="3339" y="3025"/>
                    <a:ext cx="45" cy="85"/>
                    <a:chOff x="3339" y="3025"/>
                    <a:chExt cx="45" cy="85"/>
                  </a:xfrm>
                </p:grpSpPr>
                <p:sp>
                  <p:nvSpPr>
                    <p:cNvPr id="36552" name="Rectangle 182">
                      <a:extLst>
                        <a:ext uri="{FF2B5EF4-FFF2-40B4-BE49-F238E27FC236}">
                          <a16:creationId xmlns:a16="http://schemas.microsoft.com/office/drawing/2014/main" id="{FB60EABE-A9D8-052D-F17B-E19DAC69B839}"/>
                        </a:ext>
                      </a:extLst>
                    </p:cNvPr>
                    <p:cNvSpPr>
                      <a:spLocks noChangeArrowheads="1"/>
                    </p:cNvSpPr>
                    <p:nvPr/>
                  </p:nvSpPr>
                  <p:spPr bwMode="auto">
                    <a:xfrm>
                      <a:off x="3340" y="3025"/>
                      <a:ext cx="40" cy="85"/>
                    </a:xfrm>
                    <a:prstGeom prst="rect">
                      <a:avLst/>
                    </a:prstGeom>
                    <a:solidFill>
                      <a:srgbClr val="0000FF"/>
                    </a:solidFill>
                    <a:ln w="1588">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553" name="Freeform 183">
                      <a:extLst>
                        <a:ext uri="{FF2B5EF4-FFF2-40B4-BE49-F238E27FC236}">
                          <a16:creationId xmlns:a16="http://schemas.microsoft.com/office/drawing/2014/main" id="{ACF959D7-69BE-6E18-712D-0CB8AF96A7D8}"/>
                        </a:ext>
                      </a:extLst>
                    </p:cNvPr>
                    <p:cNvSpPr>
                      <a:spLocks/>
                    </p:cNvSpPr>
                    <p:nvPr/>
                  </p:nvSpPr>
                  <p:spPr bwMode="auto">
                    <a:xfrm>
                      <a:off x="3339" y="3085"/>
                      <a:ext cx="45" cy="7"/>
                    </a:xfrm>
                    <a:custGeom>
                      <a:avLst/>
                      <a:gdLst>
                        <a:gd name="T0" fmla="*/ 0 w 270"/>
                        <a:gd name="T1" fmla="*/ 0 h 39"/>
                        <a:gd name="T2" fmla="*/ 0 w 270"/>
                        <a:gd name="T3" fmla="*/ 0 h 39"/>
                        <a:gd name="T4" fmla="*/ 0 w 270"/>
                        <a:gd name="T5" fmla="*/ 0 h 39"/>
                        <a:gd name="T6" fmla="*/ 0 w 270"/>
                        <a:gd name="T7" fmla="*/ 0 h 39"/>
                        <a:gd name="T8" fmla="*/ 0 w 270"/>
                        <a:gd name="T9" fmla="*/ 0 h 39"/>
                        <a:gd name="T10" fmla="*/ 0 w 270"/>
                        <a:gd name="T11" fmla="*/ 0 h 39"/>
                        <a:gd name="T12" fmla="*/ 0 w 270"/>
                        <a:gd name="T13" fmla="*/ 0 h 39"/>
                        <a:gd name="T14" fmla="*/ 0 w 270"/>
                        <a:gd name="T15" fmla="*/ 0 h 39"/>
                        <a:gd name="T16" fmla="*/ 0 w 270"/>
                        <a:gd name="T17" fmla="*/ 0 h 39"/>
                        <a:gd name="T18" fmla="*/ 0 w 270"/>
                        <a:gd name="T19" fmla="*/ 0 h 39"/>
                        <a:gd name="T20" fmla="*/ 0 w 270"/>
                        <a:gd name="T21" fmla="*/ 0 h 39"/>
                        <a:gd name="T22" fmla="*/ 0 w 270"/>
                        <a:gd name="T23" fmla="*/ 0 h 39"/>
                        <a:gd name="T24" fmla="*/ 0 w 270"/>
                        <a:gd name="T25" fmla="*/ 0 h 39"/>
                        <a:gd name="T26" fmla="*/ 0 w 270"/>
                        <a:gd name="T27" fmla="*/ 0 h 39"/>
                        <a:gd name="T28" fmla="*/ 0 w 270"/>
                        <a:gd name="T29" fmla="*/ 0 h 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0"/>
                        <a:gd name="T46" fmla="*/ 0 h 39"/>
                        <a:gd name="T47" fmla="*/ 270 w 270"/>
                        <a:gd name="T48" fmla="*/ 39 h 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0" h="39">
                          <a:moveTo>
                            <a:pt x="270" y="10"/>
                          </a:moveTo>
                          <a:lnTo>
                            <a:pt x="117" y="10"/>
                          </a:lnTo>
                          <a:lnTo>
                            <a:pt x="117" y="4"/>
                          </a:lnTo>
                          <a:lnTo>
                            <a:pt x="112" y="0"/>
                          </a:lnTo>
                          <a:lnTo>
                            <a:pt x="103" y="0"/>
                          </a:lnTo>
                          <a:lnTo>
                            <a:pt x="11" y="0"/>
                          </a:lnTo>
                          <a:lnTo>
                            <a:pt x="1" y="3"/>
                          </a:lnTo>
                          <a:lnTo>
                            <a:pt x="0" y="12"/>
                          </a:lnTo>
                          <a:lnTo>
                            <a:pt x="0" y="33"/>
                          </a:lnTo>
                          <a:lnTo>
                            <a:pt x="3" y="39"/>
                          </a:lnTo>
                          <a:lnTo>
                            <a:pt x="116" y="39"/>
                          </a:lnTo>
                          <a:lnTo>
                            <a:pt x="117" y="35"/>
                          </a:lnTo>
                          <a:lnTo>
                            <a:pt x="117" y="28"/>
                          </a:lnTo>
                          <a:lnTo>
                            <a:pt x="270" y="28"/>
                          </a:lnTo>
                          <a:lnTo>
                            <a:pt x="270" y="1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554" name="Rectangle 184">
                      <a:extLst>
                        <a:ext uri="{FF2B5EF4-FFF2-40B4-BE49-F238E27FC236}">
                          <a16:creationId xmlns:a16="http://schemas.microsoft.com/office/drawing/2014/main" id="{77B99564-BE5D-00DD-2D02-943BF6DBD024}"/>
                        </a:ext>
                      </a:extLst>
                    </p:cNvPr>
                    <p:cNvSpPr>
                      <a:spLocks noChangeArrowheads="1"/>
                    </p:cNvSpPr>
                    <p:nvPr/>
                  </p:nvSpPr>
                  <p:spPr bwMode="auto">
                    <a:xfrm>
                      <a:off x="3341" y="3087"/>
                      <a:ext cx="15" cy="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grpSp>
              <p:sp>
                <p:nvSpPr>
                  <p:cNvPr id="36550" name="Rectangle 185">
                    <a:extLst>
                      <a:ext uri="{FF2B5EF4-FFF2-40B4-BE49-F238E27FC236}">
                        <a16:creationId xmlns:a16="http://schemas.microsoft.com/office/drawing/2014/main" id="{00991912-DCEC-4095-4780-83FC6CA91194}"/>
                      </a:ext>
                    </a:extLst>
                  </p:cNvPr>
                  <p:cNvSpPr>
                    <a:spLocks noChangeArrowheads="1"/>
                  </p:cNvSpPr>
                  <p:nvPr/>
                </p:nvSpPr>
                <p:spPr bwMode="auto">
                  <a:xfrm>
                    <a:off x="3281" y="3020"/>
                    <a:ext cx="49" cy="121"/>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551" name="Rectangle 186">
                    <a:extLst>
                      <a:ext uri="{FF2B5EF4-FFF2-40B4-BE49-F238E27FC236}">
                        <a16:creationId xmlns:a16="http://schemas.microsoft.com/office/drawing/2014/main" id="{F93FD0EE-F48B-326F-DF4F-27B1DDF0C366}"/>
                      </a:ext>
                    </a:extLst>
                  </p:cNvPr>
                  <p:cNvSpPr>
                    <a:spLocks noChangeArrowheads="1"/>
                  </p:cNvSpPr>
                  <p:nvPr/>
                </p:nvSpPr>
                <p:spPr bwMode="auto">
                  <a:xfrm>
                    <a:off x="3335" y="3020"/>
                    <a:ext cx="49" cy="121"/>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grpSp>
            <p:grpSp>
              <p:nvGrpSpPr>
                <p:cNvPr id="36532" name="Group 187">
                  <a:extLst>
                    <a:ext uri="{FF2B5EF4-FFF2-40B4-BE49-F238E27FC236}">
                      <a16:creationId xmlns:a16="http://schemas.microsoft.com/office/drawing/2014/main" id="{CC086539-1BC4-0FDF-D929-1AD7178F5E83}"/>
                    </a:ext>
                  </a:extLst>
                </p:cNvPr>
                <p:cNvGrpSpPr>
                  <a:grpSpLocks/>
                </p:cNvGrpSpPr>
                <p:nvPr/>
              </p:nvGrpSpPr>
              <p:grpSpPr bwMode="auto">
                <a:xfrm>
                  <a:off x="3114" y="3020"/>
                  <a:ext cx="438" cy="90"/>
                  <a:chOff x="3114" y="3020"/>
                  <a:chExt cx="438" cy="90"/>
                </a:xfrm>
              </p:grpSpPr>
              <p:grpSp>
                <p:nvGrpSpPr>
                  <p:cNvPr id="36533" name="Group 188">
                    <a:extLst>
                      <a:ext uri="{FF2B5EF4-FFF2-40B4-BE49-F238E27FC236}">
                        <a16:creationId xmlns:a16="http://schemas.microsoft.com/office/drawing/2014/main" id="{377C7473-E3DB-5973-D5BB-5B43210EED44}"/>
                      </a:ext>
                    </a:extLst>
                  </p:cNvPr>
                  <p:cNvGrpSpPr>
                    <a:grpSpLocks/>
                  </p:cNvGrpSpPr>
                  <p:nvPr/>
                </p:nvGrpSpPr>
                <p:grpSpPr bwMode="auto">
                  <a:xfrm>
                    <a:off x="3114" y="3020"/>
                    <a:ext cx="61" cy="90"/>
                    <a:chOff x="3114" y="3020"/>
                    <a:chExt cx="61" cy="90"/>
                  </a:xfrm>
                </p:grpSpPr>
                <p:sp>
                  <p:nvSpPr>
                    <p:cNvPr id="36546" name="Rectangle 189">
                      <a:extLst>
                        <a:ext uri="{FF2B5EF4-FFF2-40B4-BE49-F238E27FC236}">
                          <a16:creationId xmlns:a16="http://schemas.microsoft.com/office/drawing/2014/main" id="{7CB0799E-7A4D-4A77-EFDB-405BB50101C1}"/>
                        </a:ext>
                      </a:extLst>
                    </p:cNvPr>
                    <p:cNvSpPr>
                      <a:spLocks noChangeArrowheads="1"/>
                    </p:cNvSpPr>
                    <p:nvPr/>
                  </p:nvSpPr>
                  <p:spPr bwMode="auto">
                    <a:xfrm>
                      <a:off x="3114" y="3020"/>
                      <a:ext cx="61" cy="90"/>
                    </a:xfrm>
                    <a:prstGeom prst="rect">
                      <a:avLst/>
                    </a:prstGeom>
                    <a:solidFill>
                      <a:srgbClr val="0000FF"/>
                    </a:solidFill>
                    <a:ln w="1588">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547" name="Freeform 190">
                      <a:extLst>
                        <a:ext uri="{FF2B5EF4-FFF2-40B4-BE49-F238E27FC236}">
                          <a16:creationId xmlns:a16="http://schemas.microsoft.com/office/drawing/2014/main" id="{87649A0C-2548-E85D-97E3-CB426B8F2A88}"/>
                        </a:ext>
                      </a:extLst>
                    </p:cNvPr>
                    <p:cNvSpPr>
                      <a:spLocks/>
                    </p:cNvSpPr>
                    <p:nvPr/>
                  </p:nvSpPr>
                  <p:spPr bwMode="auto">
                    <a:xfrm>
                      <a:off x="3116" y="3070"/>
                      <a:ext cx="57" cy="37"/>
                    </a:xfrm>
                    <a:custGeom>
                      <a:avLst/>
                      <a:gdLst>
                        <a:gd name="T0" fmla="*/ 0 w 347"/>
                        <a:gd name="T1" fmla="*/ 0 h 225"/>
                        <a:gd name="T2" fmla="*/ 0 w 347"/>
                        <a:gd name="T3" fmla="*/ 0 h 225"/>
                        <a:gd name="T4" fmla="*/ 0 w 347"/>
                        <a:gd name="T5" fmla="*/ 0 h 225"/>
                        <a:gd name="T6" fmla="*/ 0 w 347"/>
                        <a:gd name="T7" fmla="*/ 0 h 225"/>
                        <a:gd name="T8" fmla="*/ 0 w 347"/>
                        <a:gd name="T9" fmla="*/ 0 h 225"/>
                        <a:gd name="T10" fmla="*/ 0 w 347"/>
                        <a:gd name="T11" fmla="*/ 0 h 225"/>
                        <a:gd name="T12" fmla="*/ 0 w 347"/>
                        <a:gd name="T13" fmla="*/ 0 h 225"/>
                        <a:gd name="T14" fmla="*/ 0 w 347"/>
                        <a:gd name="T15" fmla="*/ 0 h 225"/>
                        <a:gd name="T16" fmla="*/ 0 w 347"/>
                        <a:gd name="T17" fmla="*/ 0 h 225"/>
                        <a:gd name="T18" fmla="*/ 0 w 347"/>
                        <a:gd name="T19" fmla="*/ 0 h 225"/>
                        <a:gd name="T20" fmla="*/ 0 w 347"/>
                        <a:gd name="T21" fmla="*/ 0 h 225"/>
                        <a:gd name="T22" fmla="*/ 0 w 347"/>
                        <a:gd name="T23" fmla="*/ 0 h 225"/>
                        <a:gd name="T24" fmla="*/ 0 w 347"/>
                        <a:gd name="T25" fmla="*/ 0 h 225"/>
                        <a:gd name="T26" fmla="*/ 0 w 347"/>
                        <a:gd name="T27" fmla="*/ 0 h 225"/>
                        <a:gd name="T28" fmla="*/ 0 w 347"/>
                        <a:gd name="T29" fmla="*/ 0 h 225"/>
                        <a:gd name="T30" fmla="*/ 0 w 347"/>
                        <a:gd name="T31" fmla="*/ 0 h 2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7"/>
                        <a:gd name="T49" fmla="*/ 0 h 225"/>
                        <a:gd name="T50" fmla="*/ 347 w 347"/>
                        <a:gd name="T51" fmla="*/ 225 h 2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7" h="225">
                          <a:moveTo>
                            <a:pt x="0" y="112"/>
                          </a:moveTo>
                          <a:lnTo>
                            <a:pt x="138" y="112"/>
                          </a:lnTo>
                          <a:lnTo>
                            <a:pt x="138" y="0"/>
                          </a:lnTo>
                          <a:lnTo>
                            <a:pt x="178" y="11"/>
                          </a:lnTo>
                          <a:lnTo>
                            <a:pt x="189" y="20"/>
                          </a:lnTo>
                          <a:lnTo>
                            <a:pt x="210" y="20"/>
                          </a:lnTo>
                          <a:lnTo>
                            <a:pt x="210" y="109"/>
                          </a:lnTo>
                          <a:lnTo>
                            <a:pt x="266" y="109"/>
                          </a:lnTo>
                          <a:lnTo>
                            <a:pt x="276" y="85"/>
                          </a:lnTo>
                          <a:lnTo>
                            <a:pt x="284" y="44"/>
                          </a:lnTo>
                          <a:lnTo>
                            <a:pt x="299" y="35"/>
                          </a:lnTo>
                          <a:lnTo>
                            <a:pt x="336" y="35"/>
                          </a:lnTo>
                          <a:lnTo>
                            <a:pt x="347" y="47"/>
                          </a:lnTo>
                          <a:lnTo>
                            <a:pt x="347" y="225"/>
                          </a:lnTo>
                          <a:lnTo>
                            <a:pt x="0" y="225"/>
                          </a:lnTo>
                          <a:lnTo>
                            <a:pt x="0" y="112"/>
                          </a:lnTo>
                          <a:close/>
                        </a:path>
                      </a:pathLst>
                    </a:custGeom>
                    <a:solidFill>
                      <a:srgbClr val="404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grpSp>
              <p:grpSp>
                <p:nvGrpSpPr>
                  <p:cNvPr id="36534" name="Group 191">
                    <a:extLst>
                      <a:ext uri="{FF2B5EF4-FFF2-40B4-BE49-F238E27FC236}">
                        <a16:creationId xmlns:a16="http://schemas.microsoft.com/office/drawing/2014/main" id="{2F4CC2F8-AF94-F36C-2FE7-E0CF397F5BDE}"/>
                      </a:ext>
                    </a:extLst>
                  </p:cNvPr>
                  <p:cNvGrpSpPr>
                    <a:grpSpLocks/>
                  </p:cNvGrpSpPr>
                  <p:nvPr/>
                </p:nvGrpSpPr>
                <p:grpSpPr bwMode="auto">
                  <a:xfrm>
                    <a:off x="3190" y="3020"/>
                    <a:ext cx="83" cy="88"/>
                    <a:chOff x="3190" y="3020"/>
                    <a:chExt cx="83" cy="88"/>
                  </a:xfrm>
                </p:grpSpPr>
                <p:sp>
                  <p:nvSpPr>
                    <p:cNvPr id="36544" name="Rectangle 192">
                      <a:extLst>
                        <a:ext uri="{FF2B5EF4-FFF2-40B4-BE49-F238E27FC236}">
                          <a16:creationId xmlns:a16="http://schemas.microsoft.com/office/drawing/2014/main" id="{657CEA2C-5889-9901-3D25-22D750709CB0}"/>
                        </a:ext>
                      </a:extLst>
                    </p:cNvPr>
                    <p:cNvSpPr>
                      <a:spLocks noChangeArrowheads="1"/>
                    </p:cNvSpPr>
                    <p:nvPr/>
                  </p:nvSpPr>
                  <p:spPr bwMode="auto">
                    <a:xfrm>
                      <a:off x="3190" y="3020"/>
                      <a:ext cx="83" cy="88"/>
                    </a:xfrm>
                    <a:prstGeom prst="rect">
                      <a:avLst/>
                    </a:prstGeom>
                    <a:solidFill>
                      <a:srgbClr val="0000FF"/>
                    </a:solidFill>
                    <a:ln w="1588">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545" name="Freeform 193">
                      <a:extLst>
                        <a:ext uri="{FF2B5EF4-FFF2-40B4-BE49-F238E27FC236}">
                          <a16:creationId xmlns:a16="http://schemas.microsoft.com/office/drawing/2014/main" id="{F53E5E35-A141-02B5-F0D0-1D21F5DB8535}"/>
                        </a:ext>
                      </a:extLst>
                    </p:cNvPr>
                    <p:cNvSpPr>
                      <a:spLocks/>
                    </p:cNvSpPr>
                    <p:nvPr/>
                  </p:nvSpPr>
                  <p:spPr bwMode="auto">
                    <a:xfrm>
                      <a:off x="3191" y="3064"/>
                      <a:ext cx="81" cy="42"/>
                    </a:xfrm>
                    <a:custGeom>
                      <a:avLst/>
                      <a:gdLst>
                        <a:gd name="T0" fmla="*/ 0 w 485"/>
                        <a:gd name="T1" fmla="*/ 0 h 253"/>
                        <a:gd name="T2" fmla="*/ 0 w 485"/>
                        <a:gd name="T3" fmla="*/ 0 h 253"/>
                        <a:gd name="T4" fmla="*/ 0 w 485"/>
                        <a:gd name="T5" fmla="*/ 0 h 253"/>
                        <a:gd name="T6" fmla="*/ 0 w 485"/>
                        <a:gd name="T7" fmla="*/ 0 h 253"/>
                        <a:gd name="T8" fmla="*/ 0 w 485"/>
                        <a:gd name="T9" fmla="*/ 0 h 253"/>
                        <a:gd name="T10" fmla="*/ 0 w 485"/>
                        <a:gd name="T11" fmla="*/ 0 h 253"/>
                        <a:gd name="T12" fmla="*/ 0 w 485"/>
                        <a:gd name="T13" fmla="*/ 0 h 253"/>
                        <a:gd name="T14" fmla="*/ 0 w 485"/>
                        <a:gd name="T15" fmla="*/ 0 h 253"/>
                        <a:gd name="T16" fmla="*/ 0 w 485"/>
                        <a:gd name="T17" fmla="*/ 0 h 253"/>
                        <a:gd name="T18" fmla="*/ 0 w 485"/>
                        <a:gd name="T19" fmla="*/ 0 h 253"/>
                        <a:gd name="T20" fmla="*/ 0 w 485"/>
                        <a:gd name="T21" fmla="*/ 0 h 253"/>
                        <a:gd name="T22" fmla="*/ 0 w 485"/>
                        <a:gd name="T23" fmla="*/ 0 h 253"/>
                        <a:gd name="T24" fmla="*/ 0 w 485"/>
                        <a:gd name="T25" fmla="*/ 0 h 253"/>
                        <a:gd name="T26" fmla="*/ 0 w 485"/>
                        <a:gd name="T27" fmla="*/ 0 h 253"/>
                        <a:gd name="T28" fmla="*/ 0 w 485"/>
                        <a:gd name="T29" fmla="*/ 0 h 253"/>
                        <a:gd name="T30" fmla="*/ 0 w 485"/>
                        <a:gd name="T31" fmla="*/ 0 h 2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5"/>
                        <a:gd name="T49" fmla="*/ 0 h 253"/>
                        <a:gd name="T50" fmla="*/ 485 w 485"/>
                        <a:gd name="T51" fmla="*/ 253 h 25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5" h="253">
                          <a:moveTo>
                            <a:pt x="0" y="71"/>
                          </a:moveTo>
                          <a:lnTo>
                            <a:pt x="16" y="56"/>
                          </a:lnTo>
                          <a:lnTo>
                            <a:pt x="30" y="27"/>
                          </a:lnTo>
                          <a:lnTo>
                            <a:pt x="59" y="0"/>
                          </a:lnTo>
                          <a:lnTo>
                            <a:pt x="95" y="3"/>
                          </a:lnTo>
                          <a:lnTo>
                            <a:pt x="105" y="12"/>
                          </a:lnTo>
                          <a:lnTo>
                            <a:pt x="124" y="15"/>
                          </a:lnTo>
                          <a:lnTo>
                            <a:pt x="145" y="12"/>
                          </a:lnTo>
                          <a:lnTo>
                            <a:pt x="179" y="12"/>
                          </a:lnTo>
                          <a:lnTo>
                            <a:pt x="179" y="36"/>
                          </a:lnTo>
                          <a:lnTo>
                            <a:pt x="193" y="56"/>
                          </a:lnTo>
                          <a:lnTo>
                            <a:pt x="193" y="136"/>
                          </a:lnTo>
                          <a:lnTo>
                            <a:pt x="485" y="141"/>
                          </a:lnTo>
                          <a:lnTo>
                            <a:pt x="485" y="253"/>
                          </a:lnTo>
                          <a:lnTo>
                            <a:pt x="0" y="253"/>
                          </a:lnTo>
                          <a:lnTo>
                            <a:pt x="0" y="71"/>
                          </a:lnTo>
                          <a:close/>
                        </a:path>
                      </a:pathLst>
                    </a:custGeom>
                    <a:solidFill>
                      <a:srgbClr val="404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grpSp>
              <p:grpSp>
                <p:nvGrpSpPr>
                  <p:cNvPr id="36535" name="Group 194">
                    <a:extLst>
                      <a:ext uri="{FF2B5EF4-FFF2-40B4-BE49-F238E27FC236}">
                        <a16:creationId xmlns:a16="http://schemas.microsoft.com/office/drawing/2014/main" id="{B0E5F47E-A658-72C2-BA43-65F9C6942173}"/>
                      </a:ext>
                    </a:extLst>
                  </p:cNvPr>
                  <p:cNvGrpSpPr>
                    <a:grpSpLocks/>
                  </p:cNvGrpSpPr>
                  <p:nvPr/>
                </p:nvGrpSpPr>
                <p:grpSpPr bwMode="auto">
                  <a:xfrm>
                    <a:off x="3392" y="3020"/>
                    <a:ext cx="84" cy="88"/>
                    <a:chOff x="3392" y="3020"/>
                    <a:chExt cx="84" cy="88"/>
                  </a:xfrm>
                </p:grpSpPr>
                <p:sp>
                  <p:nvSpPr>
                    <p:cNvPr id="36542" name="Rectangle 195">
                      <a:extLst>
                        <a:ext uri="{FF2B5EF4-FFF2-40B4-BE49-F238E27FC236}">
                          <a16:creationId xmlns:a16="http://schemas.microsoft.com/office/drawing/2014/main" id="{65BFF1EA-2705-BFA5-3BE9-E339F00BEC24}"/>
                        </a:ext>
                      </a:extLst>
                    </p:cNvPr>
                    <p:cNvSpPr>
                      <a:spLocks noChangeArrowheads="1"/>
                    </p:cNvSpPr>
                    <p:nvPr/>
                  </p:nvSpPr>
                  <p:spPr bwMode="auto">
                    <a:xfrm>
                      <a:off x="3392" y="3020"/>
                      <a:ext cx="84" cy="88"/>
                    </a:xfrm>
                    <a:prstGeom prst="rect">
                      <a:avLst/>
                    </a:prstGeom>
                    <a:solidFill>
                      <a:srgbClr val="0000FF"/>
                    </a:solidFill>
                    <a:ln w="1588">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543" name="Freeform 196">
                      <a:extLst>
                        <a:ext uri="{FF2B5EF4-FFF2-40B4-BE49-F238E27FC236}">
                          <a16:creationId xmlns:a16="http://schemas.microsoft.com/office/drawing/2014/main" id="{57B2E5D2-2F25-E7BB-133C-ECD5DFF2E871}"/>
                        </a:ext>
                      </a:extLst>
                    </p:cNvPr>
                    <p:cNvSpPr>
                      <a:spLocks/>
                    </p:cNvSpPr>
                    <p:nvPr/>
                  </p:nvSpPr>
                  <p:spPr bwMode="auto">
                    <a:xfrm>
                      <a:off x="3393" y="3064"/>
                      <a:ext cx="81" cy="42"/>
                    </a:xfrm>
                    <a:custGeom>
                      <a:avLst/>
                      <a:gdLst>
                        <a:gd name="T0" fmla="*/ 0 w 485"/>
                        <a:gd name="T1" fmla="*/ 0 h 253"/>
                        <a:gd name="T2" fmla="*/ 0 w 485"/>
                        <a:gd name="T3" fmla="*/ 0 h 253"/>
                        <a:gd name="T4" fmla="*/ 0 w 485"/>
                        <a:gd name="T5" fmla="*/ 0 h 253"/>
                        <a:gd name="T6" fmla="*/ 0 w 485"/>
                        <a:gd name="T7" fmla="*/ 0 h 253"/>
                        <a:gd name="T8" fmla="*/ 0 w 485"/>
                        <a:gd name="T9" fmla="*/ 0 h 253"/>
                        <a:gd name="T10" fmla="*/ 0 w 485"/>
                        <a:gd name="T11" fmla="*/ 0 h 253"/>
                        <a:gd name="T12" fmla="*/ 0 w 485"/>
                        <a:gd name="T13" fmla="*/ 0 h 253"/>
                        <a:gd name="T14" fmla="*/ 0 w 485"/>
                        <a:gd name="T15" fmla="*/ 0 h 253"/>
                        <a:gd name="T16" fmla="*/ 0 w 485"/>
                        <a:gd name="T17" fmla="*/ 0 h 253"/>
                        <a:gd name="T18" fmla="*/ 0 w 485"/>
                        <a:gd name="T19" fmla="*/ 0 h 253"/>
                        <a:gd name="T20" fmla="*/ 0 w 485"/>
                        <a:gd name="T21" fmla="*/ 0 h 253"/>
                        <a:gd name="T22" fmla="*/ 0 w 485"/>
                        <a:gd name="T23" fmla="*/ 0 h 253"/>
                        <a:gd name="T24" fmla="*/ 0 w 485"/>
                        <a:gd name="T25" fmla="*/ 0 h 253"/>
                        <a:gd name="T26" fmla="*/ 0 w 485"/>
                        <a:gd name="T27" fmla="*/ 0 h 253"/>
                        <a:gd name="T28" fmla="*/ 0 w 485"/>
                        <a:gd name="T29" fmla="*/ 0 h 253"/>
                        <a:gd name="T30" fmla="*/ 0 w 485"/>
                        <a:gd name="T31" fmla="*/ 0 h 2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5"/>
                        <a:gd name="T49" fmla="*/ 0 h 253"/>
                        <a:gd name="T50" fmla="*/ 485 w 485"/>
                        <a:gd name="T51" fmla="*/ 253 h 25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5" h="253">
                          <a:moveTo>
                            <a:pt x="485" y="71"/>
                          </a:moveTo>
                          <a:lnTo>
                            <a:pt x="471" y="56"/>
                          </a:lnTo>
                          <a:lnTo>
                            <a:pt x="456" y="27"/>
                          </a:lnTo>
                          <a:lnTo>
                            <a:pt x="428" y="0"/>
                          </a:lnTo>
                          <a:lnTo>
                            <a:pt x="390" y="3"/>
                          </a:lnTo>
                          <a:lnTo>
                            <a:pt x="379" y="12"/>
                          </a:lnTo>
                          <a:lnTo>
                            <a:pt x="362" y="15"/>
                          </a:lnTo>
                          <a:lnTo>
                            <a:pt x="340" y="12"/>
                          </a:lnTo>
                          <a:lnTo>
                            <a:pt x="307" y="12"/>
                          </a:lnTo>
                          <a:lnTo>
                            <a:pt x="307" y="36"/>
                          </a:lnTo>
                          <a:lnTo>
                            <a:pt x="292" y="56"/>
                          </a:lnTo>
                          <a:lnTo>
                            <a:pt x="292" y="136"/>
                          </a:lnTo>
                          <a:lnTo>
                            <a:pt x="0" y="141"/>
                          </a:lnTo>
                          <a:lnTo>
                            <a:pt x="0" y="253"/>
                          </a:lnTo>
                          <a:lnTo>
                            <a:pt x="485" y="253"/>
                          </a:lnTo>
                          <a:lnTo>
                            <a:pt x="485" y="71"/>
                          </a:lnTo>
                          <a:close/>
                        </a:path>
                      </a:pathLst>
                    </a:custGeom>
                    <a:solidFill>
                      <a:srgbClr val="404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grpSp>
              <p:grpSp>
                <p:nvGrpSpPr>
                  <p:cNvPr id="36536" name="Group 197">
                    <a:extLst>
                      <a:ext uri="{FF2B5EF4-FFF2-40B4-BE49-F238E27FC236}">
                        <a16:creationId xmlns:a16="http://schemas.microsoft.com/office/drawing/2014/main" id="{0DC4E9BB-A18F-FBE4-A759-D6673D32BB78}"/>
                      </a:ext>
                    </a:extLst>
                  </p:cNvPr>
                  <p:cNvGrpSpPr>
                    <a:grpSpLocks/>
                  </p:cNvGrpSpPr>
                  <p:nvPr/>
                </p:nvGrpSpPr>
                <p:grpSpPr bwMode="auto">
                  <a:xfrm>
                    <a:off x="3491" y="3020"/>
                    <a:ext cx="61" cy="90"/>
                    <a:chOff x="3491" y="3020"/>
                    <a:chExt cx="61" cy="90"/>
                  </a:xfrm>
                </p:grpSpPr>
                <p:sp>
                  <p:nvSpPr>
                    <p:cNvPr id="36540" name="Rectangle 198">
                      <a:extLst>
                        <a:ext uri="{FF2B5EF4-FFF2-40B4-BE49-F238E27FC236}">
                          <a16:creationId xmlns:a16="http://schemas.microsoft.com/office/drawing/2014/main" id="{0BA01088-DAE7-F8E0-D144-17FDAD95A418}"/>
                        </a:ext>
                      </a:extLst>
                    </p:cNvPr>
                    <p:cNvSpPr>
                      <a:spLocks noChangeArrowheads="1"/>
                    </p:cNvSpPr>
                    <p:nvPr/>
                  </p:nvSpPr>
                  <p:spPr bwMode="auto">
                    <a:xfrm>
                      <a:off x="3491" y="3020"/>
                      <a:ext cx="61" cy="90"/>
                    </a:xfrm>
                    <a:prstGeom prst="rect">
                      <a:avLst/>
                    </a:prstGeom>
                    <a:solidFill>
                      <a:srgbClr val="0000FF"/>
                    </a:solidFill>
                    <a:ln w="1588">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541" name="Freeform 199">
                      <a:extLst>
                        <a:ext uri="{FF2B5EF4-FFF2-40B4-BE49-F238E27FC236}">
                          <a16:creationId xmlns:a16="http://schemas.microsoft.com/office/drawing/2014/main" id="{9224F5C6-E635-D6E7-D676-4ACD3D9FF63A}"/>
                        </a:ext>
                      </a:extLst>
                    </p:cNvPr>
                    <p:cNvSpPr>
                      <a:spLocks/>
                    </p:cNvSpPr>
                    <p:nvPr/>
                  </p:nvSpPr>
                  <p:spPr bwMode="auto">
                    <a:xfrm>
                      <a:off x="3492" y="3072"/>
                      <a:ext cx="58" cy="37"/>
                    </a:xfrm>
                    <a:custGeom>
                      <a:avLst/>
                      <a:gdLst>
                        <a:gd name="T0" fmla="*/ 0 w 349"/>
                        <a:gd name="T1" fmla="*/ 0 h 225"/>
                        <a:gd name="T2" fmla="*/ 0 w 349"/>
                        <a:gd name="T3" fmla="*/ 0 h 225"/>
                        <a:gd name="T4" fmla="*/ 0 w 349"/>
                        <a:gd name="T5" fmla="*/ 0 h 225"/>
                        <a:gd name="T6" fmla="*/ 0 w 349"/>
                        <a:gd name="T7" fmla="*/ 0 h 225"/>
                        <a:gd name="T8" fmla="*/ 0 w 349"/>
                        <a:gd name="T9" fmla="*/ 0 h 225"/>
                        <a:gd name="T10" fmla="*/ 0 w 349"/>
                        <a:gd name="T11" fmla="*/ 0 h 225"/>
                        <a:gd name="T12" fmla="*/ 0 w 349"/>
                        <a:gd name="T13" fmla="*/ 0 h 225"/>
                        <a:gd name="T14" fmla="*/ 0 w 349"/>
                        <a:gd name="T15" fmla="*/ 0 h 225"/>
                        <a:gd name="T16" fmla="*/ 0 w 349"/>
                        <a:gd name="T17" fmla="*/ 0 h 225"/>
                        <a:gd name="T18" fmla="*/ 0 w 349"/>
                        <a:gd name="T19" fmla="*/ 0 h 225"/>
                        <a:gd name="T20" fmla="*/ 0 w 349"/>
                        <a:gd name="T21" fmla="*/ 0 h 225"/>
                        <a:gd name="T22" fmla="*/ 0 w 349"/>
                        <a:gd name="T23" fmla="*/ 0 h 225"/>
                        <a:gd name="T24" fmla="*/ 0 w 349"/>
                        <a:gd name="T25" fmla="*/ 0 h 225"/>
                        <a:gd name="T26" fmla="*/ 0 w 349"/>
                        <a:gd name="T27" fmla="*/ 0 h 225"/>
                        <a:gd name="T28" fmla="*/ 0 w 349"/>
                        <a:gd name="T29" fmla="*/ 0 h 225"/>
                        <a:gd name="T30" fmla="*/ 0 w 349"/>
                        <a:gd name="T31" fmla="*/ 0 h 2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9"/>
                        <a:gd name="T49" fmla="*/ 0 h 225"/>
                        <a:gd name="T50" fmla="*/ 349 w 349"/>
                        <a:gd name="T51" fmla="*/ 225 h 2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9" h="225">
                          <a:moveTo>
                            <a:pt x="349" y="113"/>
                          </a:moveTo>
                          <a:lnTo>
                            <a:pt x="207" y="113"/>
                          </a:lnTo>
                          <a:lnTo>
                            <a:pt x="207" y="0"/>
                          </a:lnTo>
                          <a:lnTo>
                            <a:pt x="168" y="12"/>
                          </a:lnTo>
                          <a:lnTo>
                            <a:pt x="156" y="19"/>
                          </a:lnTo>
                          <a:lnTo>
                            <a:pt x="134" y="19"/>
                          </a:lnTo>
                          <a:lnTo>
                            <a:pt x="134" y="109"/>
                          </a:lnTo>
                          <a:lnTo>
                            <a:pt x="79" y="109"/>
                          </a:lnTo>
                          <a:lnTo>
                            <a:pt x="68" y="84"/>
                          </a:lnTo>
                          <a:lnTo>
                            <a:pt x="62" y="45"/>
                          </a:lnTo>
                          <a:lnTo>
                            <a:pt x="47" y="36"/>
                          </a:lnTo>
                          <a:lnTo>
                            <a:pt x="11" y="36"/>
                          </a:lnTo>
                          <a:lnTo>
                            <a:pt x="0" y="48"/>
                          </a:lnTo>
                          <a:lnTo>
                            <a:pt x="0" y="225"/>
                          </a:lnTo>
                          <a:lnTo>
                            <a:pt x="349" y="225"/>
                          </a:lnTo>
                          <a:lnTo>
                            <a:pt x="349" y="113"/>
                          </a:lnTo>
                          <a:close/>
                        </a:path>
                      </a:pathLst>
                    </a:custGeom>
                    <a:solidFill>
                      <a:srgbClr val="404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grpSp>
              <p:grpSp>
                <p:nvGrpSpPr>
                  <p:cNvPr id="36537" name="Group 200">
                    <a:extLst>
                      <a:ext uri="{FF2B5EF4-FFF2-40B4-BE49-F238E27FC236}">
                        <a16:creationId xmlns:a16="http://schemas.microsoft.com/office/drawing/2014/main" id="{760510AA-84C6-68D6-1734-61DFE21982FA}"/>
                      </a:ext>
                    </a:extLst>
                  </p:cNvPr>
                  <p:cNvGrpSpPr>
                    <a:grpSpLocks/>
                  </p:cNvGrpSpPr>
                  <p:nvPr/>
                </p:nvGrpSpPr>
                <p:grpSpPr bwMode="auto">
                  <a:xfrm>
                    <a:off x="3515" y="3062"/>
                    <a:ext cx="29" cy="32"/>
                    <a:chOff x="3515" y="3062"/>
                    <a:chExt cx="29" cy="32"/>
                  </a:xfrm>
                </p:grpSpPr>
                <p:sp>
                  <p:nvSpPr>
                    <p:cNvPr id="36538" name="Rectangle 201">
                      <a:extLst>
                        <a:ext uri="{FF2B5EF4-FFF2-40B4-BE49-F238E27FC236}">
                          <a16:creationId xmlns:a16="http://schemas.microsoft.com/office/drawing/2014/main" id="{167CC906-1193-9FC1-9E79-14CF613D8E9A}"/>
                        </a:ext>
                      </a:extLst>
                    </p:cNvPr>
                    <p:cNvSpPr>
                      <a:spLocks noChangeArrowheads="1"/>
                    </p:cNvSpPr>
                    <p:nvPr/>
                  </p:nvSpPr>
                  <p:spPr bwMode="auto">
                    <a:xfrm>
                      <a:off x="3515" y="3063"/>
                      <a:ext cx="29" cy="31"/>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539" name="Rectangle 202">
                      <a:extLst>
                        <a:ext uri="{FF2B5EF4-FFF2-40B4-BE49-F238E27FC236}">
                          <a16:creationId xmlns:a16="http://schemas.microsoft.com/office/drawing/2014/main" id="{7F4BEED5-6CEC-2FAE-D265-0552BC153A66}"/>
                        </a:ext>
                      </a:extLst>
                    </p:cNvPr>
                    <p:cNvSpPr>
                      <a:spLocks noChangeArrowheads="1"/>
                    </p:cNvSpPr>
                    <p:nvPr/>
                  </p:nvSpPr>
                  <p:spPr bwMode="auto">
                    <a:xfrm>
                      <a:off x="3515" y="3062"/>
                      <a:ext cx="29" cy="31"/>
                    </a:xfrm>
                    <a:prstGeom prst="rect">
                      <a:avLst/>
                    </a:prstGeom>
                    <a:noFill/>
                    <a:ln w="1588">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grpSp>
            </p:grpSp>
          </p:grpSp>
        </p:grpSp>
        <p:sp>
          <p:nvSpPr>
            <p:cNvPr id="36522" name="Text Box 203">
              <a:extLst>
                <a:ext uri="{FF2B5EF4-FFF2-40B4-BE49-F238E27FC236}">
                  <a16:creationId xmlns:a16="http://schemas.microsoft.com/office/drawing/2014/main" id="{5BA467AA-7E16-4769-D6BF-CD8C3ED1162A}"/>
                </a:ext>
              </a:extLst>
            </p:cNvPr>
            <p:cNvSpPr txBox="1">
              <a:spLocks noChangeArrowheads="1"/>
            </p:cNvSpPr>
            <p:nvPr/>
          </p:nvSpPr>
          <p:spPr bwMode="auto">
            <a:xfrm>
              <a:off x="2288" y="3543"/>
              <a:ext cx="11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l-GR" sz="1200">
                <a:solidFill>
                  <a:schemeClr val="bg1">
                    <a:lumMod val="95000"/>
                    <a:lumOff val="5000"/>
                  </a:schemeClr>
                </a:solidFill>
              </a:endParaRPr>
            </a:p>
          </p:txBody>
        </p:sp>
      </p:grpSp>
      <p:grpSp>
        <p:nvGrpSpPr>
          <p:cNvPr id="35844" name="Group 204">
            <a:extLst>
              <a:ext uri="{FF2B5EF4-FFF2-40B4-BE49-F238E27FC236}">
                <a16:creationId xmlns:a16="http://schemas.microsoft.com/office/drawing/2014/main" id="{17B41439-6F60-45E6-6167-3135FC6277BA}"/>
              </a:ext>
            </a:extLst>
          </p:cNvPr>
          <p:cNvGrpSpPr>
            <a:grpSpLocks/>
          </p:cNvGrpSpPr>
          <p:nvPr/>
        </p:nvGrpSpPr>
        <p:grpSpPr bwMode="auto">
          <a:xfrm>
            <a:off x="179388" y="1117600"/>
            <a:ext cx="1436687" cy="771525"/>
            <a:chOff x="432" y="3093"/>
            <a:chExt cx="905" cy="486"/>
          </a:xfrm>
        </p:grpSpPr>
        <p:sp>
          <p:nvSpPr>
            <p:cNvPr id="36466" name="Freeform 205">
              <a:extLst>
                <a:ext uri="{FF2B5EF4-FFF2-40B4-BE49-F238E27FC236}">
                  <a16:creationId xmlns:a16="http://schemas.microsoft.com/office/drawing/2014/main" id="{B509D872-AB4F-7AF2-93D7-4DBF33F16859}"/>
                </a:ext>
              </a:extLst>
            </p:cNvPr>
            <p:cNvSpPr>
              <a:spLocks/>
            </p:cNvSpPr>
            <p:nvPr/>
          </p:nvSpPr>
          <p:spPr bwMode="auto">
            <a:xfrm>
              <a:off x="432" y="3458"/>
              <a:ext cx="904" cy="121"/>
            </a:xfrm>
            <a:custGeom>
              <a:avLst/>
              <a:gdLst>
                <a:gd name="T0" fmla="*/ 689 w 904"/>
                <a:gd name="T1" fmla="*/ 9 h 121"/>
                <a:gd name="T2" fmla="*/ 696 w 904"/>
                <a:gd name="T3" fmla="*/ 10 h 121"/>
                <a:gd name="T4" fmla="*/ 703 w 904"/>
                <a:gd name="T5" fmla="*/ 10 h 121"/>
                <a:gd name="T6" fmla="*/ 703 w 904"/>
                <a:gd name="T7" fmla="*/ 17 h 121"/>
                <a:gd name="T8" fmla="*/ 710 w 904"/>
                <a:gd name="T9" fmla="*/ 24 h 121"/>
                <a:gd name="T10" fmla="*/ 717 w 904"/>
                <a:gd name="T11" fmla="*/ 19 h 121"/>
                <a:gd name="T12" fmla="*/ 722 w 904"/>
                <a:gd name="T13" fmla="*/ 12 h 121"/>
                <a:gd name="T14" fmla="*/ 728 w 904"/>
                <a:gd name="T15" fmla="*/ 3 h 121"/>
                <a:gd name="T16" fmla="*/ 736 w 904"/>
                <a:gd name="T17" fmla="*/ 3 h 121"/>
                <a:gd name="T18" fmla="*/ 746 w 904"/>
                <a:gd name="T19" fmla="*/ 3 h 121"/>
                <a:gd name="T20" fmla="*/ 746 w 904"/>
                <a:gd name="T21" fmla="*/ 9 h 121"/>
                <a:gd name="T22" fmla="*/ 746 w 904"/>
                <a:gd name="T23" fmla="*/ 14 h 121"/>
                <a:gd name="T24" fmla="*/ 749 w 904"/>
                <a:gd name="T25" fmla="*/ 17 h 121"/>
                <a:gd name="T26" fmla="*/ 760 w 904"/>
                <a:gd name="T27" fmla="*/ 14 h 121"/>
                <a:gd name="T28" fmla="*/ 760 w 904"/>
                <a:gd name="T29" fmla="*/ 20 h 121"/>
                <a:gd name="T30" fmla="*/ 760 w 904"/>
                <a:gd name="T31" fmla="*/ 28 h 121"/>
                <a:gd name="T32" fmla="*/ 757 w 904"/>
                <a:gd name="T33" fmla="*/ 37 h 121"/>
                <a:gd name="T34" fmla="*/ 762 w 904"/>
                <a:gd name="T35" fmla="*/ 37 h 121"/>
                <a:gd name="T36" fmla="*/ 768 w 904"/>
                <a:gd name="T37" fmla="*/ 37 h 121"/>
                <a:gd name="T38" fmla="*/ 780 w 904"/>
                <a:gd name="T39" fmla="*/ 34 h 121"/>
                <a:gd name="T40" fmla="*/ 780 w 904"/>
                <a:gd name="T41" fmla="*/ 36 h 121"/>
                <a:gd name="T42" fmla="*/ 781 w 904"/>
                <a:gd name="T43" fmla="*/ 44 h 121"/>
                <a:gd name="T44" fmla="*/ 787 w 904"/>
                <a:gd name="T45" fmla="*/ 48 h 121"/>
                <a:gd name="T46" fmla="*/ 785 w 904"/>
                <a:gd name="T47" fmla="*/ 53 h 121"/>
                <a:gd name="T48" fmla="*/ 787 w 904"/>
                <a:gd name="T49" fmla="*/ 56 h 121"/>
                <a:gd name="T50" fmla="*/ 785 w 904"/>
                <a:gd name="T51" fmla="*/ 63 h 121"/>
                <a:gd name="T52" fmla="*/ 789 w 904"/>
                <a:gd name="T53" fmla="*/ 66 h 121"/>
                <a:gd name="T54" fmla="*/ 789 w 904"/>
                <a:gd name="T55" fmla="*/ 72 h 121"/>
                <a:gd name="T56" fmla="*/ 787 w 904"/>
                <a:gd name="T57" fmla="*/ 75 h 121"/>
                <a:gd name="T58" fmla="*/ 797 w 904"/>
                <a:gd name="T59" fmla="*/ 81 h 121"/>
                <a:gd name="T60" fmla="*/ 805 w 904"/>
                <a:gd name="T61" fmla="*/ 79 h 121"/>
                <a:gd name="T62" fmla="*/ 817 w 904"/>
                <a:gd name="T63" fmla="*/ 81 h 121"/>
                <a:gd name="T64" fmla="*/ 833 w 904"/>
                <a:gd name="T65" fmla="*/ 89 h 121"/>
                <a:gd name="T66" fmla="*/ 848 w 904"/>
                <a:gd name="T67" fmla="*/ 95 h 121"/>
                <a:gd name="T68" fmla="*/ 854 w 904"/>
                <a:gd name="T69" fmla="*/ 98 h 121"/>
                <a:gd name="T70" fmla="*/ 868 w 904"/>
                <a:gd name="T71" fmla="*/ 102 h 121"/>
                <a:gd name="T72" fmla="*/ 872 w 904"/>
                <a:gd name="T73" fmla="*/ 102 h 121"/>
                <a:gd name="T74" fmla="*/ 881 w 904"/>
                <a:gd name="T75" fmla="*/ 98 h 121"/>
                <a:gd name="T76" fmla="*/ 891 w 904"/>
                <a:gd name="T77" fmla="*/ 100 h 121"/>
                <a:gd name="T78" fmla="*/ 902 w 904"/>
                <a:gd name="T79" fmla="*/ 100 h 121"/>
                <a:gd name="T80" fmla="*/ 904 w 904"/>
                <a:gd name="T81" fmla="*/ 107 h 121"/>
                <a:gd name="T82" fmla="*/ 904 w 904"/>
                <a:gd name="T83" fmla="*/ 121 h 121"/>
                <a:gd name="T84" fmla="*/ 0 w 904"/>
                <a:gd name="T85" fmla="*/ 70 h 121"/>
                <a:gd name="T86" fmla="*/ 14 w 904"/>
                <a:gd name="T87" fmla="*/ 65 h 121"/>
                <a:gd name="T88" fmla="*/ 42 w 904"/>
                <a:gd name="T89" fmla="*/ 48 h 121"/>
                <a:gd name="T90" fmla="*/ 57 w 904"/>
                <a:gd name="T91" fmla="*/ 48 h 121"/>
                <a:gd name="T92" fmla="*/ 66 w 904"/>
                <a:gd name="T93" fmla="*/ 31 h 121"/>
                <a:gd name="T94" fmla="*/ 82 w 904"/>
                <a:gd name="T95" fmla="*/ 28 h 1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04"/>
                <a:gd name="T145" fmla="*/ 0 h 121"/>
                <a:gd name="T146" fmla="*/ 904 w 904"/>
                <a:gd name="T147" fmla="*/ 121 h 1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04" h="121">
                  <a:moveTo>
                    <a:pt x="689" y="5"/>
                  </a:moveTo>
                  <a:lnTo>
                    <a:pt x="689" y="9"/>
                  </a:lnTo>
                  <a:lnTo>
                    <a:pt x="693" y="9"/>
                  </a:lnTo>
                  <a:lnTo>
                    <a:pt x="696" y="10"/>
                  </a:lnTo>
                  <a:lnTo>
                    <a:pt x="700" y="10"/>
                  </a:lnTo>
                  <a:lnTo>
                    <a:pt x="703" y="10"/>
                  </a:lnTo>
                  <a:lnTo>
                    <a:pt x="703" y="16"/>
                  </a:lnTo>
                  <a:lnTo>
                    <a:pt x="703" y="17"/>
                  </a:lnTo>
                  <a:lnTo>
                    <a:pt x="707" y="22"/>
                  </a:lnTo>
                  <a:lnTo>
                    <a:pt x="710" y="24"/>
                  </a:lnTo>
                  <a:lnTo>
                    <a:pt x="712" y="22"/>
                  </a:lnTo>
                  <a:lnTo>
                    <a:pt x="717" y="19"/>
                  </a:lnTo>
                  <a:lnTo>
                    <a:pt x="720" y="16"/>
                  </a:lnTo>
                  <a:lnTo>
                    <a:pt x="722" y="12"/>
                  </a:lnTo>
                  <a:lnTo>
                    <a:pt x="722" y="7"/>
                  </a:lnTo>
                  <a:lnTo>
                    <a:pt x="728" y="3"/>
                  </a:lnTo>
                  <a:lnTo>
                    <a:pt x="730" y="0"/>
                  </a:lnTo>
                  <a:lnTo>
                    <a:pt x="736" y="3"/>
                  </a:lnTo>
                  <a:lnTo>
                    <a:pt x="738" y="5"/>
                  </a:lnTo>
                  <a:lnTo>
                    <a:pt x="746" y="3"/>
                  </a:lnTo>
                  <a:lnTo>
                    <a:pt x="748" y="7"/>
                  </a:lnTo>
                  <a:lnTo>
                    <a:pt x="746" y="9"/>
                  </a:lnTo>
                  <a:lnTo>
                    <a:pt x="746" y="10"/>
                  </a:lnTo>
                  <a:lnTo>
                    <a:pt x="746" y="14"/>
                  </a:lnTo>
                  <a:lnTo>
                    <a:pt x="748" y="16"/>
                  </a:lnTo>
                  <a:lnTo>
                    <a:pt x="749" y="17"/>
                  </a:lnTo>
                  <a:lnTo>
                    <a:pt x="753" y="17"/>
                  </a:lnTo>
                  <a:lnTo>
                    <a:pt x="760" y="14"/>
                  </a:lnTo>
                  <a:lnTo>
                    <a:pt x="757" y="19"/>
                  </a:lnTo>
                  <a:lnTo>
                    <a:pt x="760" y="20"/>
                  </a:lnTo>
                  <a:lnTo>
                    <a:pt x="757" y="24"/>
                  </a:lnTo>
                  <a:lnTo>
                    <a:pt x="760" y="28"/>
                  </a:lnTo>
                  <a:lnTo>
                    <a:pt x="756" y="32"/>
                  </a:lnTo>
                  <a:lnTo>
                    <a:pt x="757" y="37"/>
                  </a:lnTo>
                  <a:lnTo>
                    <a:pt x="760" y="39"/>
                  </a:lnTo>
                  <a:lnTo>
                    <a:pt x="762" y="37"/>
                  </a:lnTo>
                  <a:lnTo>
                    <a:pt x="768" y="34"/>
                  </a:lnTo>
                  <a:lnTo>
                    <a:pt x="768" y="37"/>
                  </a:lnTo>
                  <a:lnTo>
                    <a:pt x="771" y="37"/>
                  </a:lnTo>
                  <a:lnTo>
                    <a:pt x="780" y="34"/>
                  </a:lnTo>
                  <a:lnTo>
                    <a:pt x="785" y="31"/>
                  </a:lnTo>
                  <a:lnTo>
                    <a:pt x="780" y="36"/>
                  </a:lnTo>
                  <a:lnTo>
                    <a:pt x="777" y="39"/>
                  </a:lnTo>
                  <a:lnTo>
                    <a:pt x="781" y="44"/>
                  </a:lnTo>
                  <a:lnTo>
                    <a:pt x="783" y="46"/>
                  </a:lnTo>
                  <a:lnTo>
                    <a:pt x="787" y="48"/>
                  </a:lnTo>
                  <a:lnTo>
                    <a:pt x="787" y="51"/>
                  </a:lnTo>
                  <a:lnTo>
                    <a:pt x="785" y="53"/>
                  </a:lnTo>
                  <a:lnTo>
                    <a:pt x="787" y="55"/>
                  </a:lnTo>
                  <a:lnTo>
                    <a:pt x="787" y="56"/>
                  </a:lnTo>
                  <a:lnTo>
                    <a:pt x="789" y="59"/>
                  </a:lnTo>
                  <a:lnTo>
                    <a:pt x="785" y="63"/>
                  </a:lnTo>
                  <a:lnTo>
                    <a:pt x="787" y="65"/>
                  </a:lnTo>
                  <a:lnTo>
                    <a:pt x="789" y="66"/>
                  </a:lnTo>
                  <a:lnTo>
                    <a:pt x="791" y="70"/>
                  </a:lnTo>
                  <a:lnTo>
                    <a:pt x="789" y="72"/>
                  </a:lnTo>
                  <a:lnTo>
                    <a:pt x="789" y="73"/>
                  </a:lnTo>
                  <a:lnTo>
                    <a:pt x="787" y="75"/>
                  </a:lnTo>
                  <a:lnTo>
                    <a:pt x="791" y="79"/>
                  </a:lnTo>
                  <a:lnTo>
                    <a:pt x="797" y="81"/>
                  </a:lnTo>
                  <a:lnTo>
                    <a:pt x="799" y="80"/>
                  </a:lnTo>
                  <a:lnTo>
                    <a:pt x="805" y="79"/>
                  </a:lnTo>
                  <a:lnTo>
                    <a:pt x="810" y="79"/>
                  </a:lnTo>
                  <a:lnTo>
                    <a:pt x="817" y="81"/>
                  </a:lnTo>
                  <a:lnTo>
                    <a:pt x="825" y="85"/>
                  </a:lnTo>
                  <a:lnTo>
                    <a:pt x="833" y="89"/>
                  </a:lnTo>
                  <a:lnTo>
                    <a:pt x="844" y="94"/>
                  </a:lnTo>
                  <a:lnTo>
                    <a:pt x="848" y="95"/>
                  </a:lnTo>
                  <a:lnTo>
                    <a:pt x="852" y="98"/>
                  </a:lnTo>
                  <a:lnTo>
                    <a:pt x="854" y="98"/>
                  </a:lnTo>
                  <a:lnTo>
                    <a:pt x="858" y="98"/>
                  </a:lnTo>
                  <a:lnTo>
                    <a:pt x="868" y="102"/>
                  </a:lnTo>
                  <a:lnTo>
                    <a:pt x="870" y="106"/>
                  </a:lnTo>
                  <a:lnTo>
                    <a:pt x="872" y="102"/>
                  </a:lnTo>
                  <a:lnTo>
                    <a:pt x="873" y="98"/>
                  </a:lnTo>
                  <a:lnTo>
                    <a:pt x="881" y="98"/>
                  </a:lnTo>
                  <a:lnTo>
                    <a:pt x="887" y="98"/>
                  </a:lnTo>
                  <a:lnTo>
                    <a:pt x="891" y="100"/>
                  </a:lnTo>
                  <a:lnTo>
                    <a:pt x="897" y="100"/>
                  </a:lnTo>
                  <a:lnTo>
                    <a:pt x="902" y="100"/>
                  </a:lnTo>
                  <a:lnTo>
                    <a:pt x="904" y="104"/>
                  </a:lnTo>
                  <a:lnTo>
                    <a:pt x="904" y="107"/>
                  </a:lnTo>
                  <a:lnTo>
                    <a:pt x="904" y="106"/>
                  </a:lnTo>
                  <a:lnTo>
                    <a:pt x="904" y="121"/>
                  </a:lnTo>
                  <a:lnTo>
                    <a:pt x="0" y="121"/>
                  </a:lnTo>
                  <a:lnTo>
                    <a:pt x="0" y="70"/>
                  </a:lnTo>
                  <a:lnTo>
                    <a:pt x="6" y="72"/>
                  </a:lnTo>
                  <a:lnTo>
                    <a:pt x="14" y="65"/>
                  </a:lnTo>
                  <a:lnTo>
                    <a:pt x="28" y="53"/>
                  </a:lnTo>
                  <a:lnTo>
                    <a:pt x="42" y="48"/>
                  </a:lnTo>
                  <a:lnTo>
                    <a:pt x="49" y="53"/>
                  </a:lnTo>
                  <a:lnTo>
                    <a:pt x="57" y="48"/>
                  </a:lnTo>
                  <a:lnTo>
                    <a:pt x="59" y="39"/>
                  </a:lnTo>
                  <a:lnTo>
                    <a:pt x="66" y="31"/>
                  </a:lnTo>
                  <a:lnTo>
                    <a:pt x="81" y="28"/>
                  </a:lnTo>
                  <a:lnTo>
                    <a:pt x="82" y="28"/>
                  </a:lnTo>
                  <a:lnTo>
                    <a:pt x="689" y="5"/>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467" name="Freeform 206">
              <a:extLst>
                <a:ext uri="{FF2B5EF4-FFF2-40B4-BE49-F238E27FC236}">
                  <a16:creationId xmlns:a16="http://schemas.microsoft.com/office/drawing/2014/main" id="{493F4C25-1760-9B64-6D4A-C34237180DAC}"/>
                </a:ext>
              </a:extLst>
            </p:cNvPr>
            <p:cNvSpPr>
              <a:spLocks/>
            </p:cNvSpPr>
            <p:nvPr/>
          </p:nvSpPr>
          <p:spPr bwMode="auto">
            <a:xfrm>
              <a:off x="432" y="3458"/>
              <a:ext cx="904" cy="121"/>
            </a:xfrm>
            <a:custGeom>
              <a:avLst/>
              <a:gdLst>
                <a:gd name="T0" fmla="*/ 689 w 904"/>
                <a:gd name="T1" fmla="*/ 9 h 121"/>
                <a:gd name="T2" fmla="*/ 696 w 904"/>
                <a:gd name="T3" fmla="*/ 10 h 121"/>
                <a:gd name="T4" fmla="*/ 703 w 904"/>
                <a:gd name="T5" fmla="*/ 10 h 121"/>
                <a:gd name="T6" fmla="*/ 703 w 904"/>
                <a:gd name="T7" fmla="*/ 17 h 121"/>
                <a:gd name="T8" fmla="*/ 710 w 904"/>
                <a:gd name="T9" fmla="*/ 24 h 121"/>
                <a:gd name="T10" fmla="*/ 717 w 904"/>
                <a:gd name="T11" fmla="*/ 19 h 121"/>
                <a:gd name="T12" fmla="*/ 722 w 904"/>
                <a:gd name="T13" fmla="*/ 12 h 121"/>
                <a:gd name="T14" fmla="*/ 728 w 904"/>
                <a:gd name="T15" fmla="*/ 3 h 121"/>
                <a:gd name="T16" fmla="*/ 736 w 904"/>
                <a:gd name="T17" fmla="*/ 3 h 121"/>
                <a:gd name="T18" fmla="*/ 746 w 904"/>
                <a:gd name="T19" fmla="*/ 3 h 121"/>
                <a:gd name="T20" fmla="*/ 746 w 904"/>
                <a:gd name="T21" fmla="*/ 9 h 121"/>
                <a:gd name="T22" fmla="*/ 746 w 904"/>
                <a:gd name="T23" fmla="*/ 14 h 121"/>
                <a:gd name="T24" fmla="*/ 749 w 904"/>
                <a:gd name="T25" fmla="*/ 17 h 121"/>
                <a:gd name="T26" fmla="*/ 760 w 904"/>
                <a:gd name="T27" fmla="*/ 14 h 121"/>
                <a:gd name="T28" fmla="*/ 760 w 904"/>
                <a:gd name="T29" fmla="*/ 20 h 121"/>
                <a:gd name="T30" fmla="*/ 760 w 904"/>
                <a:gd name="T31" fmla="*/ 28 h 121"/>
                <a:gd name="T32" fmla="*/ 757 w 904"/>
                <a:gd name="T33" fmla="*/ 37 h 121"/>
                <a:gd name="T34" fmla="*/ 762 w 904"/>
                <a:gd name="T35" fmla="*/ 37 h 121"/>
                <a:gd name="T36" fmla="*/ 768 w 904"/>
                <a:gd name="T37" fmla="*/ 37 h 121"/>
                <a:gd name="T38" fmla="*/ 780 w 904"/>
                <a:gd name="T39" fmla="*/ 34 h 121"/>
                <a:gd name="T40" fmla="*/ 780 w 904"/>
                <a:gd name="T41" fmla="*/ 36 h 121"/>
                <a:gd name="T42" fmla="*/ 781 w 904"/>
                <a:gd name="T43" fmla="*/ 44 h 121"/>
                <a:gd name="T44" fmla="*/ 787 w 904"/>
                <a:gd name="T45" fmla="*/ 48 h 121"/>
                <a:gd name="T46" fmla="*/ 785 w 904"/>
                <a:gd name="T47" fmla="*/ 53 h 121"/>
                <a:gd name="T48" fmla="*/ 787 w 904"/>
                <a:gd name="T49" fmla="*/ 56 h 121"/>
                <a:gd name="T50" fmla="*/ 785 w 904"/>
                <a:gd name="T51" fmla="*/ 63 h 121"/>
                <a:gd name="T52" fmla="*/ 789 w 904"/>
                <a:gd name="T53" fmla="*/ 66 h 121"/>
                <a:gd name="T54" fmla="*/ 789 w 904"/>
                <a:gd name="T55" fmla="*/ 72 h 121"/>
                <a:gd name="T56" fmla="*/ 787 w 904"/>
                <a:gd name="T57" fmla="*/ 75 h 121"/>
                <a:gd name="T58" fmla="*/ 797 w 904"/>
                <a:gd name="T59" fmla="*/ 81 h 121"/>
                <a:gd name="T60" fmla="*/ 805 w 904"/>
                <a:gd name="T61" fmla="*/ 79 h 121"/>
                <a:gd name="T62" fmla="*/ 817 w 904"/>
                <a:gd name="T63" fmla="*/ 81 h 121"/>
                <a:gd name="T64" fmla="*/ 833 w 904"/>
                <a:gd name="T65" fmla="*/ 89 h 121"/>
                <a:gd name="T66" fmla="*/ 848 w 904"/>
                <a:gd name="T67" fmla="*/ 95 h 121"/>
                <a:gd name="T68" fmla="*/ 854 w 904"/>
                <a:gd name="T69" fmla="*/ 98 h 121"/>
                <a:gd name="T70" fmla="*/ 868 w 904"/>
                <a:gd name="T71" fmla="*/ 102 h 121"/>
                <a:gd name="T72" fmla="*/ 872 w 904"/>
                <a:gd name="T73" fmla="*/ 102 h 121"/>
                <a:gd name="T74" fmla="*/ 881 w 904"/>
                <a:gd name="T75" fmla="*/ 98 h 121"/>
                <a:gd name="T76" fmla="*/ 891 w 904"/>
                <a:gd name="T77" fmla="*/ 100 h 121"/>
                <a:gd name="T78" fmla="*/ 902 w 904"/>
                <a:gd name="T79" fmla="*/ 100 h 121"/>
                <a:gd name="T80" fmla="*/ 904 w 904"/>
                <a:gd name="T81" fmla="*/ 107 h 121"/>
                <a:gd name="T82" fmla="*/ 904 w 904"/>
                <a:gd name="T83" fmla="*/ 121 h 121"/>
                <a:gd name="T84" fmla="*/ 0 w 904"/>
                <a:gd name="T85" fmla="*/ 70 h 121"/>
                <a:gd name="T86" fmla="*/ 14 w 904"/>
                <a:gd name="T87" fmla="*/ 65 h 121"/>
                <a:gd name="T88" fmla="*/ 42 w 904"/>
                <a:gd name="T89" fmla="*/ 48 h 121"/>
                <a:gd name="T90" fmla="*/ 57 w 904"/>
                <a:gd name="T91" fmla="*/ 48 h 121"/>
                <a:gd name="T92" fmla="*/ 66 w 904"/>
                <a:gd name="T93" fmla="*/ 31 h 121"/>
                <a:gd name="T94" fmla="*/ 82 w 904"/>
                <a:gd name="T95" fmla="*/ 28 h 1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04"/>
                <a:gd name="T145" fmla="*/ 0 h 121"/>
                <a:gd name="T146" fmla="*/ 904 w 904"/>
                <a:gd name="T147" fmla="*/ 121 h 1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04" h="121">
                  <a:moveTo>
                    <a:pt x="689" y="5"/>
                  </a:moveTo>
                  <a:lnTo>
                    <a:pt x="689" y="9"/>
                  </a:lnTo>
                  <a:lnTo>
                    <a:pt x="693" y="9"/>
                  </a:lnTo>
                  <a:lnTo>
                    <a:pt x="696" y="10"/>
                  </a:lnTo>
                  <a:lnTo>
                    <a:pt x="700" y="10"/>
                  </a:lnTo>
                  <a:lnTo>
                    <a:pt x="703" y="10"/>
                  </a:lnTo>
                  <a:lnTo>
                    <a:pt x="703" y="16"/>
                  </a:lnTo>
                  <a:lnTo>
                    <a:pt x="703" y="17"/>
                  </a:lnTo>
                  <a:lnTo>
                    <a:pt x="707" y="22"/>
                  </a:lnTo>
                  <a:lnTo>
                    <a:pt x="710" y="24"/>
                  </a:lnTo>
                  <a:lnTo>
                    <a:pt x="712" y="22"/>
                  </a:lnTo>
                  <a:lnTo>
                    <a:pt x="717" y="19"/>
                  </a:lnTo>
                  <a:lnTo>
                    <a:pt x="720" y="16"/>
                  </a:lnTo>
                  <a:lnTo>
                    <a:pt x="722" y="12"/>
                  </a:lnTo>
                  <a:lnTo>
                    <a:pt x="722" y="7"/>
                  </a:lnTo>
                  <a:lnTo>
                    <a:pt x="728" y="3"/>
                  </a:lnTo>
                  <a:lnTo>
                    <a:pt x="730" y="0"/>
                  </a:lnTo>
                  <a:lnTo>
                    <a:pt x="736" y="3"/>
                  </a:lnTo>
                  <a:lnTo>
                    <a:pt x="738" y="5"/>
                  </a:lnTo>
                  <a:lnTo>
                    <a:pt x="746" y="3"/>
                  </a:lnTo>
                  <a:lnTo>
                    <a:pt x="748" y="7"/>
                  </a:lnTo>
                  <a:lnTo>
                    <a:pt x="746" y="9"/>
                  </a:lnTo>
                  <a:lnTo>
                    <a:pt x="746" y="10"/>
                  </a:lnTo>
                  <a:lnTo>
                    <a:pt x="746" y="14"/>
                  </a:lnTo>
                  <a:lnTo>
                    <a:pt x="748" y="16"/>
                  </a:lnTo>
                  <a:lnTo>
                    <a:pt x="749" y="17"/>
                  </a:lnTo>
                  <a:lnTo>
                    <a:pt x="753" y="17"/>
                  </a:lnTo>
                  <a:lnTo>
                    <a:pt x="760" y="14"/>
                  </a:lnTo>
                  <a:lnTo>
                    <a:pt x="757" y="19"/>
                  </a:lnTo>
                  <a:lnTo>
                    <a:pt x="760" y="20"/>
                  </a:lnTo>
                  <a:lnTo>
                    <a:pt x="757" y="24"/>
                  </a:lnTo>
                  <a:lnTo>
                    <a:pt x="760" y="28"/>
                  </a:lnTo>
                  <a:lnTo>
                    <a:pt x="756" y="32"/>
                  </a:lnTo>
                  <a:lnTo>
                    <a:pt x="757" y="37"/>
                  </a:lnTo>
                  <a:lnTo>
                    <a:pt x="760" y="39"/>
                  </a:lnTo>
                  <a:lnTo>
                    <a:pt x="762" y="37"/>
                  </a:lnTo>
                  <a:lnTo>
                    <a:pt x="768" y="34"/>
                  </a:lnTo>
                  <a:lnTo>
                    <a:pt x="768" y="37"/>
                  </a:lnTo>
                  <a:lnTo>
                    <a:pt x="771" y="37"/>
                  </a:lnTo>
                  <a:lnTo>
                    <a:pt x="780" y="34"/>
                  </a:lnTo>
                  <a:lnTo>
                    <a:pt x="785" y="31"/>
                  </a:lnTo>
                  <a:lnTo>
                    <a:pt x="780" y="36"/>
                  </a:lnTo>
                  <a:lnTo>
                    <a:pt x="777" y="39"/>
                  </a:lnTo>
                  <a:lnTo>
                    <a:pt x="781" y="44"/>
                  </a:lnTo>
                  <a:lnTo>
                    <a:pt x="783" y="46"/>
                  </a:lnTo>
                  <a:lnTo>
                    <a:pt x="787" y="48"/>
                  </a:lnTo>
                  <a:lnTo>
                    <a:pt x="787" y="51"/>
                  </a:lnTo>
                  <a:lnTo>
                    <a:pt x="785" y="53"/>
                  </a:lnTo>
                  <a:lnTo>
                    <a:pt x="787" y="55"/>
                  </a:lnTo>
                  <a:lnTo>
                    <a:pt x="787" y="56"/>
                  </a:lnTo>
                  <a:lnTo>
                    <a:pt x="789" y="59"/>
                  </a:lnTo>
                  <a:lnTo>
                    <a:pt x="785" y="63"/>
                  </a:lnTo>
                  <a:lnTo>
                    <a:pt x="787" y="65"/>
                  </a:lnTo>
                  <a:lnTo>
                    <a:pt x="789" y="66"/>
                  </a:lnTo>
                  <a:lnTo>
                    <a:pt x="791" y="70"/>
                  </a:lnTo>
                  <a:lnTo>
                    <a:pt x="789" y="72"/>
                  </a:lnTo>
                  <a:lnTo>
                    <a:pt x="789" y="73"/>
                  </a:lnTo>
                  <a:lnTo>
                    <a:pt x="787" y="75"/>
                  </a:lnTo>
                  <a:lnTo>
                    <a:pt x="791" y="79"/>
                  </a:lnTo>
                  <a:lnTo>
                    <a:pt x="797" y="81"/>
                  </a:lnTo>
                  <a:lnTo>
                    <a:pt x="799" y="80"/>
                  </a:lnTo>
                  <a:lnTo>
                    <a:pt x="805" y="79"/>
                  </a:lnTo>
                  <a:lnTo>
                    <a:pt x="810" y="79"/>
                  </a:lnTo>
                  <a:lnTo>
                    <a:pt x="817" y="81"/>
                  </a:lnTo>
                  <a:lnTo>
                    <a:pt x="825" y="85"/>
                  </a:lnTo>
                  <a:lnTo>
                    <a:pt x="833" y="89"/>
                  </a:lnTo>
                  <a:lnTo>
                    <a:pt x="844" y="94"/>
                  </a:lnTo>
                  <a:lnTo>
                    <a:pt x="848" y="95"/>
                  </a:lnTo>
                  <a:lnTo>
                    <a:pt x="852" y="98"/>
                  </a:lnTo>
                  <a:lnTo>
                    <a:pt x="854" y="98"/>
                  </a:lnTo>
                  <a:lnTo>
                    <a:pt x="858" y="98"/>
                  </a:lnTo>
                  <a:lnTo>
                    <a:pt x="868" y="102"/>
                  </a:lnTo>
                  <a:lnTo>
                    <a:pt x="870" y="106"/>
                  </a:lnTo>
                  <a:lnTo>
                    <a:pt x="872" y="102"/>
                  </a:lnTo>
                  <a:lnTo>
                    <a:pt x="873" y="98"/>
                  </a:lnTo>
                  <a:lnTo>
                    <a:pt x="881" y="98"/>
                  </a:lnTo>
                  <a:lnTo>
                    <a:pt x="887" y="98"/>
                  </a:lnTo>
                  <a:lnTo>
                    <a:pt x="891" y="100"/>
                  </a:lnTo>
                  <a:lnTo>
                    <a:pt x="897" y="100"/>
                  </a:lnTo>
                  <a:lnTo>
                    <a:pt x="902" y="100"/>
                  </a:lnTo>
                  <a:lnTo>
                    <a:pt x="904" y="104"/>
                  </a:lnTo>
                  <a:lnTo>
                    <a:pt x="904" y="107"/>
                  </a:lnTo>
                  <a:lnTo>
                    <a:pt x="904" y="106"/>
                  </a:lnTo>
                  <a:lnTo>
                    <a:pt x="904" y="121"/>
                  </a:lnTo>
                  <a:lnTo>
                    <a:pt x="0" y="121"/>
                  </a:lnTo>
                  <a:lnTo>
                    <a:pt x="0" y="70"/>
                  </a:lnTo>
                  <a:lnTo>
                    <a:pt x="6" y="72"/>
                  </a:lnTo>
                  <a:lnTo>
                    <a:pt x="14" y="65"/>
                  </a:lnTo>
                  <a:lnTo>
                    <a:pt x="28" y="53"/>
                  </a:lnTo>
                  <a:lnTo>
                    <a:pt x="42" y="48"/>
                  </a:lnTo>
                  <a:lnTo>
                    <a:pt x="49" y="53"/>
                  </a:lnTo>
                  <a:lnTo>
                    <a:pt x="57" y="48"/>
                  </a:lnTo>
                  <a:lnTo>
                    <a:pt x="59" y="39"/>
                  </a:lnTo>
                  <a:lnTo>
                    <a:pt x="66" y="31"/>
                  </a:lnTo>
                  <a:lnTo>
                    <a:pt x="81" y="28"/>
                  </a:lnTo>
                  <a:lnTo>
                    <a:pt x="82" y="28"/>
                  </a:lnTo>
                  <a:lnTo>
                    <a:pt x="689" y="5"/>
                  </a:lnTo>
                </a:path>
              </a:pathLst>
            </a:custGeom>
            <a:noFill/>
            <a:ln w="1588">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468" name="Freeform 207">
              <a:extLst>
                <a:ext uri="{FF2B5EF4-FFF2-40B4-BE49-F238E27FC236}">
                  <a16:creationId xmlns:a16="http://schemas.microsoft.com/office/drawing/2014/main" id="{CCAE4DE3-E466-3CC9-8233-2FA8DC9DFB39}"/>
                </a:ext>
              </a:extLst>
            </p:cNvPr>
            <p:cNvSpPr>
              <a:spLocks/>
            </p:cNvSpPr>
            <p:nvPr/>
          </p:nvSpPr>
          <p:spPr bwMode="auto">
            <a:xfrm>
              <a:off x="853" y="3093"/>
              <a:ext cx="104" cy="165"/>
            </a:xfrm>
            <a:custGeom>
              <a:avLst/>
              <a:gdLst>
                <a:gd name="T0" fmla="*/ 24 w 104"/>
                <a:gd name="T1" fmla="*/ 156 h 165"/>
                <a:gd name="T2" fmla="*/ 72 w 104"/>
                <a:gd name="T3" fmla="*/ 65 h 165"/>
                <a:gd name="T4" fmla="*/ 96 w 104"/>
                <a:gd name="T5" fmla="*/ 44 h 165"/>
                <a:gd name="T6" fmla="*/ 98 w 104"/>
                <a:gd name="T7" fmla="*/ 39 h 165"/>
                <a:gd name="T8" fmla="*/ 104 w 104"/>
                <a:gd name="T9" fmla="*/ 10 h 165"/>
                <a:gd name="T10" fmla="*/ 98 w 104"/>
                <a:gd name="T11" fmla="*/ 4 h 165"/>
                <a:gd name="T12" fmla="*/ 90 w 104"/>
                <a:gd name="T13" fmla="*/ 4 h 165"/>
                <a:gd name="T14" fmla="*/ 78 w 104"/>
                <a:gd name="T15" fmla="*/ 0 h 165"/>
                <a:gd name="T16" fmla="*/ 66 w 104"/>
                <a:gd name="T17" fmla="*/ 4 h 165"/>
                <a:gd name="T18" fmla="*/ 57 w 104"/>
                <a:gd name="T19" fmla="*/ 3 h 165"/>
                <a:gd name="T20" fmla="*/ 49 w 104"/>
                <a:gd name="T21" fmla="*/ 10 h 165"/>
                <a:gd name="T22" fmla="*/ 44 w 104"/>
                <a:gd name="T23" fmla="*/ 11 h 165"/>
                <a:gd name="T24" fmla="*/ 33 w 104"/>
                <a:gd name="T25" fmla="*/ 10 h 165"/>
                <a:gd name="T26" fmla="*/ 25 w 104"/>
                <a:gd name="T27" fmla="*/ 13 h 165"/>
                <a:gd name="T28" fmla="*/ 20 w 104"/>
                <a:gd name="T29" fmla="*/ 19 h 165"/>
                <a:gd name="T30" fmla="*/ 22 w 104"/>
                <a:gd name="T31" fmla="*/ 27 h 165"/>
                <a:gd name="T32" fmla="*/ 15 w 104"/>
                <a:gd name="T33" fmla="*/ 36 h 165"/>
                <a:gd name="T34" fmla="*/ 19 w 104"/>
                <a:gd name="T35" fmla="*/ 46 h 165"/>
                <a:gd name="T36" fmla="*/ 26 w 104"/>
                <a:gd name="T37" fmla="*/ 49 h 165"/>
                <a:gd name="T38" fmla="*/ 20 w 104"/>
                <a:gd name="T39" fmla="*/ 57 h 165"/>
                <a:gd name="T40" fmla="*/ 14 w 104"/>
                <a:gd name="T41" fmla="*/ 61 h 165"/>
                <a:gd name="T42" fmla="*/ 10 w 104"/>
                <a:gd name="T43" fmla="*/ 68 h 165"/>
                <a:gd name="T44" fmla="*/ 11 w 104"/>
                <a:gd name="T45" fmla="*/ 74 h 165"/>
                <a:gd name="T46" fmla="*/ 19 w 104"/>
                <a:gd name="T47" fmla="*/ 76 h 165"/>
                <a:gd name="T48" fmla="*/ 12 w 104"/>
                <a:gd name="T49" fmla="*/ 83 h 165"/>
                <a:gd name="T50" fmla="*/ 12 w 104"/>
                <a:gd name="T51" fmla="*/ 89 h 165"/>
                <a:gd name="T52" fmla="*/ 14 w 104"/>
                <a:gd name="T53" fmla="*/ 97 h 165"/>
                <a:gd name="T54" fmla="*/ 12 w 104"/>
                <a:gd name="T55" fmla="*/ 103 h 165"/>
                <a:gd name="T56" fmla="*/ 11 w 104"/>
                <a:gd name="T57" fmla="*/ 110 h 165"/>
                <a:gd name="T58" fmla="*/ 10 w 104"/>
                <a:gd name="T59" fmla="*/ 118 h 165"/>
                <a:gd name="T60" fmla="*/ 8 w 104"/>
                <a:gd name="T61" fmla="*/ 125 h 165"/>
                <a:gd name="T62" fmla="*/ 4 w 104"/>
                <a:gd name="T63" fmla="*/ 137 h 165"/>
                <a:gd name="T64" fmla="*/ 0 w 104"/>
                <a:gd name="T65" fmla="*/ 145 h 165"/>
                <a:gd name="T66" fmla="*/ 2 w 104"/>
                <a:gd name="T67" fmla="*/ 152 h 165"/>
                <a:gd name="T68" fmla="*/ 1 w 104"/>
                <a:gd name="T69" fmla="*/ 156 h 165"/>
                <a:gd name="T70" fmla="*/ 0 w 104"/>
                <a:gd name="T71" fmla="*/ 162 h 165"/>
                <a:gd name="T72" fmla="*/ 24 w 104"/>
                <a:gd name="T73" fmla="*/ 165 h 1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165"/>
                <a:gd name="T113" fmla="*/ 104 w 104"/>
                <a:gd name="T114" fmla="*/ 165 h 1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165">
                  <a:moveTo>
                    <a:pt x="24" y="165"/>
                  </a:moveTo>
                  <a:lnTo>
                    <a:pt x="24" y="156"/>
                  </a:lnTo>
                  <a:lnTo>
                    <a:pt x="60" y="105"/>
                  </a:lnTo>
                  <a:lnTo>
                    <a:pt x="72" y="65"/>
                  </a:lnTo>
                  <a:lnTo>
                    <a:pt x="96" y="51"/>
                  </a:lnTo>
                  <a:lnTo>
                    <a:pt x="96" y="44"/>
                  </a:lnTo>
                  <a:lnTo>
                    <a:pt x="93" y="40"/>
                  </a:lnTo>
                  <a:lnTo>
                    <a:pt x="98" y="39"/>
                  </a:lnTo>
                  <a:lnTo>
                    <a:pt x="104" y="14"/>
                  </a:lnTo>
                  <a:lnTo>
                    <a:pt x="104" y="10"/>
                  </a:lnTo>
                  <a:lnTo>
                    <a:pt x="101" y="6"/>
                  </a:lnTo>
                  <a:lnTo>
                    <a:pt x="98" y="4"/>
                  </a:lnTo>
                  <a:lnTo>
                    <a:pt x="93" y="3"/>
                  </a:lnTo>
                  <a:lnTo>
                    <a:pt x="90" y="4"/>
                  </a:lnTo>
                  <a:lnTo>
                    <a:pt x="85" y="0"/>
                  </a:lnTo>
                  <a:lnTo>
                    <a:pt x="78" y="0"/>
                  </a:lnTo>
                  <a:lnTo>
                    <a:pt x="72" y="0"/>
                  </a:lnTo>
                  <a:lnTo>
                    <a:pt x="66" y="4"/>
                  </a:lnTo>
                  <a:lnTo>
                    <a:pt x="62" y="2"/>
                  </a:lnTo>
                  <a:lnTo>
                    <a:pt x="57" y="3"/>
                  </a:lnTo>
                  <a:lnTo>
                    <a:pt x="52" y="6"/>
                  </a:lnTo>
                  <a:lnTo>
                    <a:pt x="49" y="10"/>
                  </a:lnTo>
                  <a:lnTo>
                    <a:pt x="48" y="14"/>
                  </a:lnTo>
                  <a:lnTo>
                    <a:pt x="44" y="11"/>
                  </a:lnTo>
                  <a:lnTo>
                    <a:pt x="39" y="10"/>
                  </a:lnTo>
                  <a:lnTo>
                    <a:pt x="33" y="10"/>
                  </a:lnTo>
                  <a:lnTo>
                    <a:pt x="29" y="11"/>
                  </a:lnTo>
                  <a:lnTo>
                    <a:pt x="25" y="13"/>
                  </a:lnTo>
                  <a:lnTo>
                    <a:pt x="22" y="16"/>
                  </a:lnTo>
                  <a:lnTo>
                    <a:pt x="20" y="19"/>
                  </a:lnTo>
                  <a:lnTo>
                    <a:pt x="20" y="23"/>
                  </a:lnTo>
                  <a:lnTo>
                    <a:pt x="22" y="27"/>
                  </a:lnTo>
                  <a:lnTo>
                    <a:pt x="16" y="32"/>
                  </a:lnTo>
                  <a:lnTo>
                    <a:pt x="15" y="36"/>
                  </a:lnTo>
                  <a:lnTo>
                    <a:pt x="16" y="41"/>
                  </a:lnTo>
                  <a:lnTo>
                    <a:pt x="19" y="46"/>
                  </a:lnTo>
                  <a:lnTo>
                    <a:pt x="24" y="48"/>
                  </a:lnTo>
                  <a:lnTo>
                    <a:pt x="26" y="49"/>
                  </a:lnTo>
                  <a:lnTo>
                    <a:pt x="23" y="52"/>
                  </a:lnTo>
                  <a:lnTo>
                    <a:pt x="20" y="57"/>
                  </a:lnTo>
                  <a:lnTo>
                    <a:pt x="20" y="58"/>
                  </a:lnTo>
                  <a:lnTo>
                    <a:pt x="14" y="61"/>
                  </a:lnTo>
                  <a:lnTo>
                    <a:pt x="11" y="65"/>
                  </a:lnTo>
                  <a:lnTo>
                    <a:pt x="10" y="68"/>
                  </a:lnTo>
                  <a:lnTo>
                    <a:pt x="10" y="71"/>
                  </a:lnTo>
                  <a:lnTo>
                    <a:pt x="11" y="74"/>
                  </a:lnTo>
                  <a:lnTo>
                    <a:pt x="14" y="76"/>
                  </a:lnTo>
                  <a:lnTo>
                    <a:pt x="19" y="76"/>
                  </a:lnTo>
                  <a:lnTo>
                    <a:pt x="14" y="79"/>
                  </a:lnTo>
                  <a:lnTo>
                    <a:pt x="12" y="83"/>
                  </a:lnTo>
                  <a:lnTo>
                    <a:pt x="11" y="87"/>
                  </a:lnTo>
                  <a:lnTo>
                    <a:pt x="12" y="89"/>
                  </a:lnTo>
                  <a:lnTo>
                    <a:pt x="14" y="93"/>
                  </a:lnTo>
                  <a:lnTo>
                    <a:pt x="14" y="97"/>
                  </a:lnTo>
                  <a:lnTo>
                    <a:pt x="12" y="99"/>
                  </a:lnTo>
                  <a:lnTo>
                    <a:pt x="12" y="103"/>
                  </a:lnTo>
                  <a:lnTo>
                    <a:pt x="14" y="106"/>
                  </a:lnTo>
                  <a:lnTo>
                    <a:pt x="11" y="110"/>
                  </a:lnTo>
                  <a:lnTo>
                    <a:pt x="10" y="114"/>
                  </a:lnTo>
                  <a:lnTo>
                    <a:pt x="10" y="118"/>
                  </a:lnTo>
                  <a:lnTo>
                    <a:pt x="12" y="120"/>
                  </a:lnTo>
                  <a:lnTo>
                    <a:pt x="8" y="125"/>
                  </a:lnTo>
                  <a:lnTo>
                    <a:pt x="5" y="131"/>
                  </a:lnTo>
                  <a:lnTo>
                    <a:pt x="4" y="137"/>
                  </a:lnTo>
                  <a:lnTo>
                    <a:pt x="1" y="140"/>
                  </a:lnTo>
                  <a:lnTo>
                    <a:pt x="0" y="145"/>
                  </a:lnTo>
                  <a:lnTo>
                    <a:pt x="0" y="148"/>
                  </a:lnTo>
                  <a:lnTo>
                    <a:pt x="2" y="152"/>
                  </a:lnTo>
                  <a:lnTo>
                    <a:pt x="4" y="154"/>
                  </a:lnTo>
                  <a:lnTo>
                    <a:pt x="1" y="156"/>
                  </a:lnTo>
                  <a:lnTo>
                    <a:pt x="0" y="159"/>
                  </a:lnTo>
                  <a:lnTo>
                    <a:pt x="0" y="162"/>
                  </a:lnTo>
                  <a:lnTo>
                    <a:pt x="1" y="165"/>
                  </a:lnTo>
                  <a:lnTo>
                    <a:pt x="24" y="165"/>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469" name="Freeform 208">
              <a:extLst>
                <a:ext uri="{FF2B5EF4-FFF2-40B4-BE49-F238E27FC236}">
                  <a16:creationId xmlns:a16="http://schemas.microsoft.com/office/drawing/2014/main" id="{62F5191F-2301-98DD-63C9-1A51313A1503}"/>
                </a:ext>
              </a:extLst>
            </p:cNvPr>
            <p:cNvSpPr>
              <a:spLocks/>
            </p:cNvSpPr>
            <p:nvPr/>
          </p:nvSpPr>
          <p:spPr bwMode="auto">
            <a:xfrm>
              <a:off x="853" y="3093"/>
              <a:ext cx="104" cy="165"/>
            </a:xfrm>
            <a:custGeom>
              <a:avLst/>
              <a:gdLst>
                <a:gd name="T0" fmla="*/ 24 w 104"/>
                <a:gd name="T1" fmla="*/ 156 h 165"/>
                <a:gd name="T2" fmla="*/ 72 w 104"/>
                <a:gd name="T3" fmla="*/ 65 h 165"/>
                <a:gd name="T4" fmla="*/ 96 w 104"/>
                <a:gd name="T5" fmla="*/ 44 h 165"/>
                <a:gd name="T6" fmla="*/ 98 w 104"/>
                <a:gd name="T7" fmla="*/ 39 h 165"/>
                <a:gd name="T8" fmla="*/ 104 w 104"/>
                <a:gd name="T9" fmla="*/ 10 h 165"/>
                <a:gd name="T10" fmla="*/ 98 w 104"/>
                <a:gd name="T11" fmla="*/ 4 h 165"/>
                <a:gd name="T12" fmla="*/ 90 w 104"/>
                <a:gd name="T13" fmla="*/ 4 h 165"/>
                <a:gd name="T14" fmla="*/ 78 w 104"/>
                <a:gd name="T15" fmla="*/ 0 h 165"/>
                <a:gd name="T16" fmla="*/ 66 w 104"/>
                <a:gd name="T17" fmla="*/ 4 h 165"/>
                <a:gd name="T18" fmla="*/ 57 w 104"/>
                <a:gd name="T19" fmla="*/ 3 h 165"/>
                <a:gd name="T20" fmla="*/ 49 w 104"/>
                <a:gd name="T21" fmla="*/ 10 h 165"/>
                <a:gd name="T22" fmla="*/ 44 w 104"/>
                <a:gd name="T23" fmla="*/ 11 h 165"/>
                <a:gd name="T24" fmla="*/ 33 w 104"/>
                <a:gd name="T25" fmla="*/ 10 h 165"/>
                <a:gd name="T26" fmla="*/ 25 w 104"/>
                <a:gd name="T27" fmla="*/ 13 h 165"/>
                <a:gd name="T28" fmla="*/ 20 w 104"/>
                <a:gd name="T29" fmla="*/ 19 h 165"/>
                <a:gd name="T30" fmla="*/ 22 w 104"/>
                <a:gd name="T31" fmla="*/ 27 h 165"/>
                <a:gd name="T32" fmla="*/ 15 w 104"/>
                <a:gd name="T33" fmla="*/ 36 h 165"/>
                <a:gd name="T34" fmla="*/ 19 w 104"/>
                <a:gd name="T35" fmla="*/ 46 h 165"/>
                <a:gd name="T36" fmla="*/ 26 w 104"/>
                <a:gd name="T37" fmla="*/ 49 h 165"/>
                <a:gd name="T38" fmla="*/ 20 w 104"/>
                <a:gd name="T39" fmla="*/ 57 h 165"/>
                <a:gd name="T40" fmla="*/ 14 w 104"/>
                <a:gd name="T41" fmla="*/ 61 h 165"/>
                <a:gd name="T42" fmla="*/ 10 w 104"/>
                <a:gd name="T43" fmla="*/ 68 h 165"/>
                <a:gd name="T44" fmla="*/ 11 w 104"/>
                <a:gd name="T45" fmla="*/ 74 h 165"/>
                <a:gd name="T46" fmla="*/ 19 w 104"/>
                <a:gd name="T47" fmla="*/ 76 h 165"/>
                <a:gd name="T48" fmla="*/ 12 w 104"/>
                <a:gd name="T49" fmla="*/ 83 h 165"/>
                <a:gd name="T50" fmla="*/ 12 w 104"/>
                <a:gd name="T51" fmla="*/ 89 h 165"/>
                <a:gd name="T52" fmla="*/ 14 w 104"/>
                <a:gd name="T53" fmla="*/ 97 h 165"/>
                <a:gd name="T54" fmla="*/ 12 w 104"/>
                <a:gd name="T55" fmla="*/ 103 h 165"/>
                <a:gd name="T56" fmla="*/ 11 w 104"/>
                <a:gd name="T57" fmla="*/ 110 h 165"/>
                <a:gd name="T58" fmla="*/ 10 w 104"/>
                <a:gd name="T59" fmla="*/ 118 h 165"/>
                <a:gd name="T60" fmla="*/ 8 w 104"/>
                <a:gd name="T61" fmla="*/ 125 h 165"/>
                <a:gd name="T62" fmla="*/ 4 w 104"/>
                <a:gd name="T63" fmla="*/ 137 h 165"/>
                <a:gd name="T64" fmla="*/ 0 w 104"/>
                <a:gd name="T65" fmla="*/ 145 h 165"/>
                <a:gd name="T66" fmla="*/ 2 w 104"/>
                <a:gd name="T67" fmla="*/ 152 h 165"/>
                <a:gd name="T68" fmla="*/ 1 w 104"/>
                <a:gd name="T69" fmla="*/ 156 h 165"/>
                <a:gd name="T70" fmla="*/ 0 w 104"/>
                <a:gd name="T71" fmla="*/ 162 h 165"/>
                <a:gd name="T72" fmla="*/ 24 w 104"/>
                <a:gd name="T73" fmla="*/ 165 h 1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165"/>
                <a:gd name="T113" fmla="*/ 104 w 104"/>
                <a:gd name="T114" fmla="*/ 165 h 1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165">
                  <a:moveTo>
                    <a:pt x="24" y="165"/>
                  </a:moveTo>
                  <a:lnTo>
                    <a:pt x="24" y="156"/>
                  </a:lnTo>
                  <a:lnTo>
                    <a:pt x="60" y="105"/>
                  </a:lnTo>
                  <a:lnTo>
                    <a:pt x="72" y="65"/>
                  </a:lnTo>
                  <a:lnTo>
                    <a:pt x="96" y="51"/>
                  </a:lnTo>
                  <a:lnTo>
                    <a:pt x="96" y="44"/>
                  </a:lnTo>
                  <a:lnTo>
                    <a:pt x="93" y="40"/>
                  </a:lnTo>
                  <a:lnTo>
                    <a:pt x="98" y="39"/>
                  </a:lnTo>
                  <a:lnTo>
                    <a:pt x="104" y="14"/>
                  </a:lnTo>
                  <a:lnTo>
                    <a:pt x="104" y="10"/>
                  </a:lnTo>
                  <a:lnTo>
                    <a:pt x="101" y="6"/>
                  </a:lnTo>
                  <a:lnTo>
                    <a:pt x="98" y="4"/>
                  </a:lnTo>
                  <a:lnTo>
                    <a:pt x="93" y="3"/>
                  </a:lnTo>
                  <a:lnTo>
                    <a:pt x="90" y="4"/>
                  </a:lnTo>
                  <a:lnTo>
                    <a:pt x="85" y="0"/>
                  </a:lnTo>
                  <a:lnTo>
                    <a:pt x="78" y="0"/>
                  </a:lnTo>
                  <a:lnTo>
                    <a:pt x="72" y="0"/>
                  </a:lnTo>
                  <a:lnTo>
                    <a:pt x="66" y="4"/>
                  </a:lnTo>
                  <a:lnTo>
                    <a:pt x="62" y="2"/>
                  </a:lnTo>
                  <a:lnTo>
                    <a:pt x="57" y="3"/>
                  </a:lnTo>
                  <a:lnTo>
                    <a:pt x="52" y="6"/>
                  </a:lnTo>
                  <a:lnTo>
                    <a:pt x="49" y="10"/>
                  </a:lnTo>
                  <a:lnTo>
                    <a:pt x="48" y="14"/>
                  </a:lnTo>
                  <a:lnTo>
                    <a:pt x="44" y="11"/>
                  </a:lnTo>
                  <a:lnTo>
                    <a:pt x="39" y="10"/>
                  </a:lnTo>
                  <a:lnTo>
                    <a:pt x="33" y="10"/>
                  </a:lnTo>
                  <a:lnTo>
                    <a:pt x="29" y="11"/>
                  </a:lnTo>
                  <a:lnTo>
                    <a:pt x="25" y="13"/>
                  </a:lnTo>
                  <a:lnTo>
                    <a:pt x="22" y="16"/>
                  </a:lnTo>
                  <a:lnTo>
                    <a:pt x="20" y="19"/>
                  </a:lnTo>
                  <a:lnTo>
                    <a:pt x="20" y="23"/>
                  </a:lnTo>
                  <a:lnTo>
                    <a:pt x="22" y="27"/>
                  </a:lnTo>
                  <a:lnTo>
                    <a:pt x="16" y="32"/>
                  </a:lnTo>
                  <a:lnTo>
                    <a:pt x="15" y="36"/>
                  </a:lnTo>
                  <a:lnTo>
                    <a:pt x="16" y="41"/>
                  </a:lnTo>
                  <a:lnTo>
                    <a:pt x="19" y="46"/>
                  </a:lnTo>
                  <a:lnTo>
                    <a:pt x="24" y="48"/>
                  </a:lnTo>
                  <a:lnTo>
                    <a:pt x="26" y="49"/>
                  </a:lnTo>
                  <a:lnTo>
                    <a:pt x="23" y="52"/>
                  </a:lnTo>
                  <a:lnTo>
                    <a:pt x="20" y="57"/>
                  </a:lnTo>
                  <a:lnTo>
                    <a:pt x="20" y="58"/>
                  </a:lnTo>
                  <a:lnTo>
                    <a:pt x="14" y="61"/>
                  </a:lnTo>
                  <a:lnTo>
                    <a:pt x="11" y="65"/>
                  </a:lnTo>
                  <a:lnTo>
                    <a:pt x="10" y="68"/>
                  </a:lnTo>
                  <a:lnTo>
                    <a:pt x="10" y="71"/>
                  </a:lnTo>
                  <a:lnTo>
                    <a:pt x="11" y="74"/>
                  </a:lnTo>
                  <a:lnTo>
                    <a:pt x="14" y="76"/>
                  </a:lnTo>
                  <a:lnTo>
                    <a:pt x="19" y="76"/>
                  </a:lnTo>
                  <a:lnTo>
                    <a:pt x="14" y="79"/>
                  </a:lnTo>
                  <a:lnTo>
                    <a:pt x="12" y="83"/>
                  </a:lnTo>
                  <a:lnTo>
                    <a:pt x="11" y="87"/>
                  </a:lnTo>
                  <a:lnTo>
                    <a:pt x="12" y="89"/>
                  </a:lnTo>
                  <a:lnTo>
                    <a:pt x="14" y="93"/>
                  </a:lnTo>
                  <a:lnTo>
                    <a:pt x="14" y="97"/>
                  </a:lnTo>
                  <a:lnTo>
                    <a:pt x="12" y="99"/>
                  </a:lnTo>
                  <a:lnTo>
                    <a:pt x="12" y="103"/>
                  </a:lnTo>
                  <a:lnTo>
                    <a:pt x="14" y="106"/>
                  </a:lnTo>
                  <a:lnTo>
                    <a:pt x="11" y="110"/>
                  </a:lnTo>
                  <a:lnTo>
                    <a:pt x="10" y="114"/>
                  </a:lnTo>
                  <a:lnTo>
                    <a:pt x="10" y="118"/>
                  </a:lnTo>
                  <a:lnTo>
                    <a:pt x="12" y="120"/>
                  </a:lnTo>
                  <a:lnTo>
                    <a:pt x="8" y="125"/>
                  </a:lnTo>
                  <a:lnTo>
                    <a:pt x="5" y="131"/>
                  </a:lnTo>
                  <a:lnTo>
                    <a:pt x="4" y="137"/>
                  </a:lnTo>
                  <a:lnTo>
                    <a:pt x="1" y="140"/>
                  </a:lnTo>
                  <a:lnTo>
                    <a:pt x="0" y="145"/>
                  </a:lnTo>
                  <a:lnTo>
                    <a:pt x="0" y="148"/>
                  </a:lnTo>
                  <a:lnTo>
                    <a:pt x="2" y="152"/>
                  </a:lnTo>
                  <a:lnTo>
                    <a:pt x="4" y="154"/>
                  </a:lnTo>
                  <a:lnTo>
                    <a:pt x="1" y="156"/>
                  </a:lnTo>
                  <a:lnTo>
                    <a:pt x="0" y="159"/>
                  </a:lnTo>
                  <a:lnTo>
                    <a:pt x="0" y="162"/>
                  </a:lnTo>
                  <a:lnTo>
                    <a:pt x="1" y="165"/>
                  </a:lnTo>
                  <a:lnTo>
                    <a:pt x="24" y="165"/>
                  </a:lnTo>
                </a:path>
              </a:pathLst>
            </a:custGeom>
            <a:noFill/>
            <a:ln w="1588">
              <a:solidFill>
                <a:srgbClr val="CDCDCD"/>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470" name="Freeform 209">
              <a:extLst>
                <a:ext uri="{FF2B5EF4-FFF2-40B4-BE49-F238E27FC236}">
                  <a16:creationId xmlns:a16="http://schemas.microsoft.com/office/drawing/2014/main" id="{BA3486DE-A816-FCB1-BC9F-A01453EFA3DF}"/>
                </a:ext>
              </a:extLst>
            </p:cNvPr>
            <p:cNvSpPr>
              <a:spLocks/>
            </p:cNvSpPr>
            <p:nvPr/>
          </p:nvSpPr>
          <p:spPr bwMode="auto">
            <a:xfrm>
              <a:off x="854" y="3129"/>
              <a:ext cx="97" cy="129"/>
            </a:xfrm>
            <a:custGeom>
              <a:avLst/>
              <a:gdLst>
                <a:gd name="T0" fmla="*/ 9 w 97"/>
                <a:gd name="T1" fmla="*/ 122 h 129"/>
                <a:gd name="T2" fmla="*/ 15 w 97"/>
                <a:gd name="T3" fmla="*/ 110 h 129"/>
                <a:gd name="T4" fmla="*/ 13 w 97"/>
                <a:gd name="T5" fmla="*/ 98 h 129"/>
                <a:gd name="T6" fmla="*/ 18 w 97"/>
                <a:gd name="T7" fmla="*/ 91 h 129"/>
                <a:gd name="T8" fmla="*/ 20 w 97"/>
                <a:gd name="T9" fmla="*/ 100 h 129"/>
                <a:gd name="T10" fmla="*/ 19 w 97"/>
                <a:gd name="T11" fmla="*/ 116 h 129"/>
                <a:gd name="T12" fmla="*/ 1 w 97"/>
                <a:gd name="T13" fmla="*/ 128 h 129"/>
                <a:gd name="T14" fmla="*/ 13 w 97"/>
                <a:gd name="T15" fmla="*/ 122 h 129"/>
                <a:gd name="T16" fmla="*/ 23 w 97"/>
                <a:gd name="T17" fmla="*/ 114 h 129"/>
                <a:gd name="T18" fmla="*/ 28 w 97"/>
                <a:gd name="T19" fmla="*/ 106 h 129"/>
                <a:gd name="T20" fmla="*/ 32 w 97"/>
                <a:gd name="T21" fmla="*/ 100 h 129"/>
                <a:gd name="T22" fmla="*/ 34 w 97"/>
                <a:gd name="T23" fmla="*/ 92 h 129"/>
                <a:gd name="T24" fmla="*/ 42 w 97"/>
                <a:gd name="T25" fmla="*/ 87 h 129"/>
                <a:gd name="T26" fmla="*/ 43 w 97"/>
                <a:gd name="T27" fmla="*/ 80 h 129"/>
                <a:gd name="T28" fmla="*/ 38 w 97"/>
                <a:gd name="T29" fmla="*/ 72 h 129"/>
                <a:gd name="T30" fmla="*/ 41 w 97"/>
                <a:gd name="T31" fmla="*/ 68 h 129"/>
                <a:gd name="T32" fmla="*/ 48 w 97"/>
                <a:gd name="T33" fmla="*/ 67 h 129"/>
                <a:gd name="T34" fmla="*/ 57 w 97"/>
                <a:gd name="T35" fmla="*/ 64 h 129"/>
                <a:gd name="T36" fmla="*/ 56 w 97"/>
                <a:gd name="T37" fmla="*/ 61 h 129"/>
                <a:gd name="T38" fmla="*/ 55 w 97"/>
                <a:gd name="T39" fmla="*/ 56 h 129"/>
                <a:gd name="T40" fmla="*/ 56 w 97"/>
                <a:gd name="T41" fmla="*/ 51 h 129"/>
                <a:gd name="T42" fmla="*/ 58 w 97"/>
                <a:gd name="T43" fmla="*/ 44 h 129"/>
                <a:gd name="T44" fmla="*/ 65 w 97"/>
                <a:gd name="T45" fmla="*/ 36 h 129"/>
                <a:gd name="T46" fmla="*/ 66 w 97"/>
                <a:gd name="T47" fmla="*/ 25 h 129"/>
                <a:gd name="T48" fmla="*/ 77 w 97"/>
                <a:gd name="T49" fmla="*/ 23 h 129"/>
                <a:gd name="T50" fmla="*/ 84 w 97"/>
                <a:gd name="T51" fmla="*/ 17 h 129"/>
                <a:gd name="T52" fmla="*/ 84 w 97"/>
                <a:gd name="T53" fmla="*/ 8 h 129"/>
                <a:gd name="T54" fmla="*/ 77 w 97"/>
                <a:gd name="T55" fmla="*/ 2 h 129"/>
                <a:gd name="T56" fmla="*/ 82 w 97"/>
                <a:gd name="T57" fmla="*/ 0 h 129"/>
                <a:gd name="T58" fmla="*/ 91 w 97"/>
                <a:gd name="T59" fmla="*/ 2 h 129"/>
                <a:gd name="T60" fmla="*/ 95 w 97"/>
                <a:gd name="T61" fmla="*/ 8 h 129"/>
                <a:gd name="T62" fmla="*/ 97 w 97"/>
                <a:gd name="T63" fmla="*/ 14 h 129"/>
                <a:gd name="T64" fmla="*/ 94 w 97"/>
                <a:gd name="T65" fmla="*/ 23 h 129"/>
                <a:gd name="T66" fmla="*/ 72 w 97"/>
                <a:gd name="T67" fmla="*/ 30 h 129"/>
                <a:gd name="T68" fmla="*/ 74 w 97"/>
                <a:gd name="T69" fmla="*/ 40 h 129"/>
                <a:gd name="T70" fmla="*/ 74 w 97"/>
                <a:gd name="T71" fmla="*/ 47 h 129"/>
                <a:gd name="T72" fmla="*/ 73 w 97"/>
                <a:gd name="T73" fmla="*/ 53 h 129"/>
                <a:gd name="T74" fmla="*/ 66 w 97"/>
                <a:gd name="T75" fmla="*/ 57 h 129"/>
                <a:gd name="T76" fmla="*/ 65 w 97"/>
                <a:gd name="T77" fmla="*/ 67 h 129"/>
                <a:gd name="T78" fmla="*/ 58 w 97"/>
                <a:gd name="T79" fmla="*/ 74 h 129"/>
                <a:gd name="T80" fmla="*/ 57 w 97"/>
                <a:gd name="T81" fmla="*/ 81 h 129"/>
                <a:gd name="T82" fmla="*/ 52 w 97"/>
                <a:gd name="T83" fmla="*/ 88 h 129"/>
                <a:gd name="T84" fmla="*/ 47 w 97"/>
                <a:gd name="T85" fmla="*/ 94 h 129"/>
                <a:gd name="T86" fmla="*/ 38 w 97"/>
                <a:gd name="T87" fmla="*/ 104 h 129"/>
                <a:gd name="T88" fmla="*/ 33 w 97"/>
                <a:gd name="T89" fmla="*/ 114 h 129"/>
                <a:gd name="T90" fmla="*/ 29 w 97"/>
                <a:gd name="T91" fmla="*/ 119 h 129"/>
                <a:gd name="T92" fmla="*/ 28 w 97"/>
                <a:gd name="T93" fmla="*/ 126 h 129"/>
                <a:gd name="T94" fmla="*/ 0 w 97"/>
                <a:gd name="T95" fmla="*/ 129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7"/>
                <a:gd name="T145" fmla="*/ 0 h 129"/>
                <a:gd name="T146" fmla="*/ 97 w 97"/>
                <a:gd name="T147" fmla="*/ 129 h 12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7" h="129">
                  <a:moveTo>
                    <a:pt x="0" y="129"/>
                  </a:moveTo>
                  <a:lnTo>
                    <a:pt x="9" y="122"/>
                  </a:lnTo>
                  <a:lnTo>
                    <a:pt x="12" y="116"/>
                  </a:lnTo>
                  <a:lnTo>
                    <a:pt x="15" y="110"/>
                  </a:lnTo>
                  <a:lnTo>
                    <a:pt x="13" y="103"/>
                  </a:lnTo>
                  <a:lnTo>
                    <a:pt x="13" y="98"/>
                  </a:lnTo>
                  <a:lnTo>
                    <a:pt x="15" y="94"/>
                  </a:lnTo>
                  <a:lnTo>
                    <a:pt x="18" y="91"/>
                  </a:lnTo>
                  <a:lnTo>
                    <a:pt x="23" y="89"/>
                  </a:lnTo>
                  <a:lnTo>
                    <a:pt x="20" y="100"/>
                  </a:lnTo>
                  <a:lnTo>
                    <a:pt x="18" y="110"/>
                  </a:lnTo>
                  <a:lnTo>
                    <a:pt x="19" y="116"/>
                  </a:lnTo>
                  <a:lnTo>
                    <a:pt x="13" y="120"/>
                  </a:lnTo>
                  <a:lnTo>
                    <a:pt x="1" y="128"/>
                  </a:lnTo>
                  <a:lnTo>
                    <a:pt x="4" y="127"/>
                  </a:lnTo>
                  <a:lnTo>
                    <a:pt x="13" y="122"/>
                  </a:lnTo>
                  <a:lnTo>
                    <a:pt x="23" y="118"/>
                  </a:lnTo>
                  <a:lnTo>
                    <a:pt x="23" y="114"/>
                  </a:lnTo>
                  <a:lnTo>
                    <a:pt x="24" y="110"/>
                  </a:lnTo>
                  <a:lnTo>
                    <a:pt x="28" y="106"/>
                  </a:lnTo>
                  <a:lnTo>
                    <a:pt x="32" y="104"/>
                  </a:lnTo>
                  <a:lnTo>
                    <a:pt x="32" y="100"/>
                  </a:lnTo>
                  <a:lnTo>
                    <a:pt x="32" y="96"/>
                  </a:lnTo>
                  <a:lnTo>
                    <a:pt x="34" y="92"/>
                  </a:lnTo>
                  <a:lnTo>
                    <a:pt x="38" y="89"/>
                  </a:lnTo>
                  <a:lnTo>
                    <a:pt x="42" y="87"/>
                  </a:lnTo>
                  <a:lnTo>
                    <a:pt x="44" y="84"/>
                  </a:lnTo>
                  <a:lnTo>
                    <a:pt x="43" y="80"/>
                  </a:lnTo>
                  <a:lnTo>
                    <a:pt x="41" y="76"/>
                  </a:lnTo>
                  <a:lnTo>
                    <a:pt x="38" y="72"/>
                  </a:lnTo>
                  <a:lnTo>
                    <a:pt x="39" y="70"/>
                  </a:lnTo>
                  <a:lnTo>
                    <a:pt x="41" y="68"/>
                  </a:lnTo>
                  <a:lnTo>
                    <a:pt x="45" y="67"/>
                  </a:lnTo>
                  <a:lnTo>
                    <a:pt x="48" y="67"/>
                  </a:lnTo>
                  <a:lnTo>
                    <a:pt x="56" y="67"/>
                  </a:lnTo>
                  <a:lnTo>
                    <a:pt x="57" y="64"/>
                  </a:lnTo>
                  <a:lnTo>
                    <a:pt x="58" y="62"/>
                  </a:lnTo>
                  <a:lnTo>
                    <a:pt x="56" y="61"/>
                  </a:lnTo>
                  <a:lnTo>
                    <a:pt x="55" y="58"/>
                  </a:lnTo>
                  <a:lnTo>
                    <a:pt x="55" y="56"/>
                  </a:lnTo>
                  <a:lnTo>
                    <a:pt x="56" y="53"/>
                  </a:lnTo>
                  <a:lnTo>
                    <a:pt x="56" y="51"/>
                  </a:lnTo>
                  <a:lnTo>
                    <a:pt x="56" y="47"/>
                  </a:lnTo>
                  <a:lnTo>
                    <a:pt x="58" y="44"/>
                  </a:lnTo>
                  <a:lnTo>
                    <a:pt x="62" y="42"/>
                  </a:lnTo>
                  <a:lnTo>
                    <a:pt x="65" y="36"/>
                  </a:lnTo>
                  <a:lnTo>
                    <a:pt x="66" y="31"/>
                  </a:lnTo>
                  <a:lnTo>
                    <a:pt x="66" y="25"/>
                  </a:lnTo>
                  <a:lnTo>
                    <a:pt x="71" y="25"/>
                  </a:lnTo>
                  <a:lnTo>
                    <a:pt x="77" y="23"/>
                  </a:lnTo>
                  <a:lnTo>
                    <a:pt x="81" y="21"/>
                  </a:lnTo>
                  <a:lnTo>
                    <a:pt x="84" y="17"/>
                  </a:lnTo>
                  <a:lnTo>
                    <a:pt x="85" y="12"/>
                  </a:lnTo>
                  <a:lnTo>
                    <a:pt x="84" y="8"/>
                  </a:lnTo>
                  <a:lnTo>
                    <a:pt x="81" y="4"/>
                  </a:lnTo>
                  <a:lnTo>
                    <a:pt x="77" y="2"/>
                  </a:lnTo>
                  <a:lnTo>
                    <a:pt x="76" y="0"/>
                  </a:lnTo>
                  <a:lnTo>
                    <a:pt x="82" y="0"/>
                  </a:lnTo>
                  <a:lnTo>
                    <a:pt x="89" y="0"/>
                  </a:lnTo>
                  <a:lnTo>
                    <a:pt x="91" y="2"/>
                  </a:lnTo>
                  <a:lnTo>
                    <a:pt x="94" y="4"/>
                  </a:lnTo>
                  <a:lnTo>
                    <a:pt x="95" y="8"/>
                  </a:lnTo>
                  <a:lnTo>
                    <a:pt x="96" y="10"/>
                  </a:lnTo>
                  <a:lnTo>
                    <a:pt x="97" y="14"/>
                  </a:lnTo>
                  <a:lnTo>
                    <a:pt x="96" y="19"/>
                  </a:lnTo>
                  <a:lnTo>
                    <a:pt x="94" y="23"/>
                  </a:lnTo>
                  <a:lnTo>
                    <a:pt x="90" y="25"/>
                  </a:lnTo>
                  <a:lnTo>
                    <a:pt x="72" y="30"/>
                  </a:lnTo>
                  <a:lnTo>
                    <a:pt x="74" y="35"/>
                  </a:lnTo>
                  <a:lnTo>
                    <a:pt x="74" y="40"/>
                  </a:lnTo>
                  <a:lnTo>
                    <a:pt x="72" y="45"/>
                  </a:lnTo>
                  <a:lnTo>
                    <a:pt x="74" y="47"/>
                  </a:lnTo>
                  <a:lnTo>
                    <a:pt x="74" y="51"/>
                  </a:lnTo>
                  <a:lnTo>
                    <a:pt x="73" y="53"/>
                  </a:lnTo>
                  <a:lnTo>
                    <a:pt x="70" y="56"/>
                  </a:lnTo>
                  <a:lnTo>
                    <a:pt x="66" y="57"/>
                  </a:lnTo>
                  <a:lnTo>
                    <a:pt x="67" y="62"/>
                  </a:lnTo>
                  <a:lnTo>
                    <a:pt x="65" y="67"/>
                  </a:lnTo>
                  <a:lnTo>
                    <a:pt x="62" y="70"/>
                  </a:lnTo>
                  <a:lnTo>
                    <a:pt x="58" y="74"/>
                  </a:lnTo>
                  <a:lnTo>
                    <a:pt x="58" y="78"/>
                  </a:lnTo>
                  <a:lnTo>
                    <a:pt x="57" y="81"/>
                  </a:lnTo>
                  <a:lnTo>
                    <a:pt x="55" y="85"/>
                  </a:lnTo>
                  <a:lnTo>
                    <a:pt x="52" y="88"/>
                  </a:lnTo>
                  <a:lnTo>
                    <a:pt x="47" y="89"/>
                  </a:lnTo>
                  <a:lnTo>
                    <a:pt x="47" y="94"/>
                  </a:lnTo>
                  <a:lnTo>
                    <a:pt x="45" y="100"/>
                  </a:lnTo>
                  <a:lnTo>
                    <a:pt x="38" y="104"/>
                  </a:lnTo>
                  <a:lnTo>
                    <a:pt x="37" y="109"/>
                  </a:lnTo>
                  <a:lnTo>
                    <a:pt x="33" y="114"/>
                  </a:lnTo>
                  <a:lnTo>
                    <a:pt x="29" y="116"/>
                  </a:lnTo>
                  <a:lnTo>
                    <a:pt x="29" y="119"/>
                  </a:lnTo>
                  <a:lnTo>
                    <a:pt x="29" y="122"/>
                  </a:lnTo>
                  <a:lnTo>
                    <a:pt x="28" y="126"/>
                  </a:lnTo>
                  <a:lnTo>
                    <a:pt x="24" y="128"/>
                  </a:lnTo>
                  <a:lnTo>
                    <a:pt x="0" y="1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471" name="Freeform 210">
              <a:extLst>
                <a:ext uri="{FF2B5EF4-FFF2-40B4-BE49-F238E27FC236}">
                  <a16:creationId xmlns:a16="http://schemas.microsoft.com/office/drawing/2014/main" id="{8082E90B-B128-C2BE-9AEA-D30C275C5651}"/>
                </a:ext>
              </a:extLst>
            </p:cNvPr>
            <p:cNvSpPr>
              <a:spLocks/>
            </p:cNvSpPr>
            <p:nvPr/>
          </p:nvSpPr>
          <p:spPr bwMode="auto">
            <a:xfrm>
              <a:off x="854" y="3129"/>
              <a:ext cx="97" cy="129"/>
            </a:xfrm>
            <a:custGeom>
              <a:avLst/>
              <a:gdLst>
                <a:gd name="T0" fmla="*/ 9 w 97"/>
                <a:gd name="T1" fmla="*/ 122 h 129"/>
                <a:gd name="T2" fmla="*/ 15 w 97"/>
                <a:gd name="T3" fmla="*/ 110 h 129"/>
                <a:gd name="T4" fmla="*/ 13 w 97"/>
                <a:gd name="T5" fmla="*/ 98 h 129"/>
                <a:gd name="T6" fmla="*/ 18 w 97"/>
                <a:gd name="T7" fmla="*/ 91 h 129"/>
                <a:gd name="T8" fmla="*/ 20 w 97"/>
                <a:gd name="T9" fmla="*/ 100 h 129"/>
                <a:gd name="T10" fmla="*/ 19 w 97"/>
                <a:gd name="T11" fmla="*/ 116 h 129"/>
                <a:gd name="T12" fmla="*/ 1 w 97"/>
                <a:gd name="T13" fmla="*/ 128 h 129"/>
                <a:gd name="T14" fmla="*/ 13 w 97"/>
                <a:gd name="T15" fmla="*/ 122 h 129"/>
                <a:gd name="T16" fmla="*/ 23 w 97"/>
                <a:gd name="T17" fmla="*/ 114 h 129"/>
                <a:gd name="T18" fmla="*/ 28 w 97"/>
                <a:gd name="T19" fmla="*/ 106 h 129"/>
                <a:gd name="T20" fmla="*/ 32 w 97"/>
                <a:gd name="T21" fmla="*/ 100 h 129"/>
                <a:gd name="T22" fmla="*/ 34 w 97"/>
                <a:gd name="T23" fmla="*/ 92 h 129"/>
                <a:gd name="T24" fmla="*/ 42 w 97"/>
                <a:gd name="T25" fmla="*/ 87 h 129"/>
                <a:gd name="T26" fmla="*/ 43 w 97"/>
                <a:gd name="T27" fmla="*/ 80 h 129"/>
                <a:gd name="T28" fmla="*/ 38 w 97"/>
                <a:gd name="T29" fmla="*/ 72 h 129"/>
                <a:gd name="T30" fmla="*/ 41 w 97"/>
                <a:gd name="T31" fmla="*/ 68 h 129"/>
                <a:gd name="T32" fmla="*/ 48 w 97"/>
                <a:gd name="T33" fmla="*/ 67 h 129"/>
                <a:gd name="T34" fmla="*/ 57 w 97"/>
                <a:gd name="T35" fmla="*/ 64 h 129"/>
                <a:gd name="T36" fmla="*/ 56 w 97"/>
                <a:gd name="T37" fmla="*/ 61 h 129"/>
                <a:gd name="T38" fmla="*/ 55 w 97"/>
                <a:gd name="T39" fmla="*/ 56 h 129"/>
                <a:gd name="T40" fmla="*/ 56 w 97"/>
                <a:gd name="T41" fmla="*/ 51 h 129"/>
                <a:gd name="T42" fmla="*/ 58 w 97"/>
                <a:gd name="T43" fmla="*/ 44 h 129"/>
                <a:gd name="T44" fmla="*/ 65 w 97"/>
                <a:gd name="T45" fmla="*/ 36 h 129"/>
                <a:gd name="T46" fmla="*/ 66 w 97"/>
                <a:gd name="T47" fmla="*/ 25 h 129"/>
                <a:gd name="T48" fmla="*/ 77 w 97"/>
                <a:gd name="T49" fmla="*/ 23 h 129"/>
                <a:gd name="T50" fmla="*/ 84 w 97"/>
                <a:gd name="T51" fmla="*/ 17 h 129"/>
                <a:gd name="T52" fmla="*/ 84 w 97"/>
                <a:gd name="T53" fmla="*/ 8 h 129"/>
                <a:gd name="T54" fmla="*/ 77 w 97"/>
                <a:gd name="T55" fmla="*/ 2 h 129"/>
                <a:gd name="T56" fmla="*/ 82 w 97"/>
                <a:gd name="T57" fmla="*/ 0 h 129"/>
                <a:gd name="T58" fmla="*/ 91 w 97"/>
                <a:gd name="T59" fmla="*/ 2 h 129"/>
                <a:gd name="T60" fmla="*/ 95 w 97"/>
                <a:gd name="T61" fmla="*/ 8 h 129"/>
                <a:gd name="T62" fmla="*/ 97 w 97"/>
                <a:gd name="T63" fmla="*/ 14 h 129"/>
                <a:gd name="T64" fmla="*/ 94 w 97"/>
                <a:gd name="T65" fmla="*/ 23 h 129"/>
                <a:gd name="T66" fmla="*/ 72 w 97"/>
                <a:gd name="T67" fmla="*/ 30 h 129"/>
                <a:gd name="T68" fmla="*/ 74 w 97"/>
                <a:gd name="T69" fmla="*/ 40 h 129"/>
                <a:gd name="T70" fmla="*/ 74 w 97"/>
                <a:gd name="T71" fmla="*/ 47 h 129"/>
                <a:gd name="T72" fmla="*/ 73 w 97"/>
                <a:gd name="T73" fmla="*/ 53 h 129"/>
                <a:gd name="T74" fmla="*/ 66 w 97"/>
                <a:gd name="T75" fmla="*/ 57 h 129"/>
                <a:gd name="T76" fmla="*/ 65 w 97"/>
                <a:gd name="T77" fmla="*/ 67 h 129"/>
                <a:gd name="T78" fmla="*/ 58 w 97"/>
                <a:gd name="T79" fmla="*/ 74 h 129"/>
                <a:gd name="T80" fmla="*/ 57 w 97"/>
                <a:gd name="T81" fmla="*/ 81 h 129"/>
                <a:gd name="T82" fmla="*/ 52 w 97"/>
                <a:gd name="T83" fmla="*/ 88 h 129"/>
                <a:gd name="T84" fmla="*/ 47 w 97"/>
                <a:gd name="T85" fmla="*/ 94 h 129"/>
                <a:gd name="T86" fmla="*/ 38 w 97"/>
                <a:gd name="T87" fmla="*/ 104 h 129"/>
                <a:gd name="T88" fmla="*/ 33 w 97"/>
                <a:gd name="T89" fmla="*/ 114 h 129"/>
                <a:gd name="T90" fmla="*/ 29 w 97"/>
                <a:gd name="T91" fmla="*/ 119 h 129"/>
                <a:gd name="T92" fmla="*/ 28 w 97"/>
                <a:gd name="T93" fmla="*/ 126 h 129"/>
                <a:gd name="T94" fmla="*/ 0 w 97"/>
                <a:gd name="T95" fmla="*/ 129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7"/>
                <a:gd name="T145" fmla="*/ 0 h 129"/>
                <a:gd name="T146" fmla="*/ 97 w 97"/>
                <a:gd name="T147" fmla="*/ 129 h 12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7" h="129">
                  <a:moveTo>
                    <a:pt x="0" y="129"/>
                  </a:moveTo>
                  <a:lnTo>
                    <a:pt x="9" y="122"/>
                  </a:lnTo>
                  <a:lnTo>
                    <a:pt x="12" y="116"/>
                  </a:lnTo>
                  <a:lnTo>
                    <a:pt x="15" y="110"/>
                  </a:lnTo>
                  <a:lnTo>
                    <a:pt x="13" y="103"/>
                  </a:lnTo>
                  <a:lnTo>
                    <a:pt x="13" y="98"/>
                  </a:lnTo>
                  <a:lnTo>
                    <a:pt x="15" y="94"/>
                  </a:lnTo>
                  <a:lnTo>
                    <a:pt x="18" y="91"/>
                  </a:lnTo>
                  <a:lnTo>
                    <a:pt x="23" y="89"/>
                  </a:lnTo>
                  <a:lnTo>
                    <a:pt x="20" y="100"/>
                  </a:lnTo>
                  <a:lnTo>
                    <a:pt x="18" y="110"/>
                  </a:lnTo>
                  <a:lnTo>
                    <a:pt x="19" y="116"/>
                  </a:lnTo>
                  <a:lnTo>
                    <a:pt x="13" y="120"/>
                  </a:lnTo>
                  <a:lnTo>
                    <a:pt x="1" y="128"/>
                  </a:lnTo>
                  <a:lnTo>
                    <a:pt x="4" y="127"/>
                  </a:lnTo>
                  <a:lnTo>
                    <a:pt x="13" y="122"/>
                  </a:lnTo>
                  <a:lnTo>
                    <a:pt x="23" y="118"/>
                  </a:lnTo>
                  <a:lnTo>
                    <a:pt x="23" y="114"/>
                  </a:lnTo>
                  <a:lnTo>
                    <a:pt x="24" y="110"/>
                  </a:lnTo>
                  <a:lnTo>
                    <a:pt x="28" y="106"/>
                  </a:lnTo>
                  <a:lnTo>
                    <a:pt x="32" y="104"/>
                  </a:lnTo>
                  <a:lnTo>
                    <a:pt x="32" y="100"/>
                  </a:lnTo>
                  <a:lnTo>
                    <a:pt x="32" y="96"/>
                  </a:lnTo>
                  <a:lnTo>
                    <a:pt x="34" y="92"/>
                  </a:lnTo>
                  <a:lnTo>
                    <a:pt x="38" y="89"/>
                  </a:lnTo>
                  <a:lnTo>
                    <a:pt x="42" y="87"/>
                  </a:lnTo>
                  <a:lnTo>
                    <a:pt x="44" y="84"/>
                  </a:lnTo>
                  <a:lnTo>
                    <a:pt x="43" y="80"/>
                  </a:lnTo>
                  <a:lnTo>
                    <a:pt x="41" y="76"/>
                  </a:lnTo>
                  <a:lnTo>
                    <a:pt x="38" y="72"/>
                  </a:lnTo>
                  <a:lnTo>
                    <a:pt x="39" y="70"/>
                  </a:lnTo>
                  <a:lnTo>
                    <a:pt x="41" y="68"/>
                  </a:lnTo>
                  <a:lnTo>
                    <a:pt x="45" y="67"/>
                  </a:lnTo>
                  <a:lnTo>
                    <a:pt x="48" y="67"/>
                  </a:lnTo>
                  <a:lnTo>
                    <a:pt x="56" y="67"/>
                  </a:lnTo>
                  <a:lnTo>
                    <a:pt x="57" y="64"/>
                  </a:lnTo>
                  <a:lnTo>
                    <a:pt x="58" y="62"/>
                  </a:lnTo>
                  <a:lnTo>
                    <a:pt x="56" y="61"/>
                  </a:lnTo>
                  <a:lnTo>
                    <a:pt x="55" y="58"/>
                  </a:lnTo>
                  <a:lnTo>
                    <a:pt x="55" y="56"/>
                  </a:lnTo>
                  <a:lnTo>
                    <a:pt x="56" y="53"/>
                  </a:lnTo>
                  <a:lnTo>
                    <a:pt x="56" y="51"/>
                  </a:lnTo>
                  <a:lnTo>
                    <a:pt x="56" y="47"/>
                  </a:lnTo>
                  <a:lnTo>
                    <a:pt x="58" y="44"/>
                  </a:lnTo>
                  <a:lnTo>
                    <a:pt x="62" y="42"/>
                  </a:lnTo>
                  <a:lnTo>
                    <a:pt x="65" y="36"/>
                  </a:lnTo>
                  <a:lnTo>
                    <a:pt x="66" y="31"/>
                  </a:lnTo>
                  <a:lnTo>
                    <a:pt x="66" y="25"/>
                  </a:lnTo>
                  <a:lnTo>
                    <a:pt x="71" y="25"/>
                  </a:lnTo>
                  <a:lnTo>
                    <a:pt x="77" y="23"/>
                  </a:lnTo>
                  <a:lnTo>
                    <a:pt x="81" y="21"/>
                  </a:lnTo>
                  <a:lnTo>
                    <a:pt x="84" y="17"/>
                  </a:lnTo>
                  <a:lnTo>
                    <a:pt x="85" y="12"/>
                  </a:lnTo>
                  <a:lnTo>
                    <a:pt x="84" y="8"/>
                  </a:lnTo>
                  <a:lnTo>
                    <a:pt x="81" y="4"/>
                  </a:lnTo>
                  <a:lnTo>
                    <a:pt x="77" y="2"/>
                  </a:lnTo>
                  <a:lnTo>
                    <a:pt x="76" y="0"/>
                  </a:lnTo>
                  <a:lnTo>
                    <a:pt x="82" y="0"/>
                  </a:lnTo>
                  <a:lnTo>
                    <a:pt x="89" y="0"/>
                  </a:lnTo>
                  <a:lnTo>
                    <a:pt x="91" y="2"/>
                  </a:lnTo>
                  <a:lnTo>
                    <a:pt x="94" y="4"/>
                  </a:lnTo>
                  <a:lnTo>
                    <a:pt x="95" y="8"/>
                  </a:lnTo>
                  <a:lnTo>
                    <a:pt x="96" y="10"/>
                  </a:lnTo>
                  <a:lnTo>
                    <a:pt x="97" y="14"/>
                  </a:lnTo>
                  <a:lnTo>
                    <a:pt x="96" y="19"/>
                  </a:lnTo>
                  <a:lnTo>
                    <a:pt x="94" y="23"/>
                  </a:lnTo>
                  <a:lnTo>
                    <a:pt x="90" y="25"/>
                  </a:lnTo>
                  <a:lnTo>
                    <a:pt x="72" y="30"/>
                  </a:lnTo>
                  <a:lnTo>
                    <a:pt x="74" y="35"/>
                  </a:lnTo>
                  <a:lnTo>
                    <a:pt x="74" y="40"/>
                  </a:lnTo>
                  <a:lnTo>
                    <a:pt x="72" y="45"/>
                  </a:lnTo>
                  <a:lnTo>
                    <a:pt x="74" y="47"/>
                  </a:lnTo>
                  <a:lnTo>
                    <a:pt x="74" y="51"/>
                  </a:lnTo>
                  <a:lnTo>
                    <a:pt x="73" y="53"/>
                  </a:lnTo>
                  <a:lnTo>
                    <a:pt x="70" y="56"/>
                  </a:lnTo>
                  <a:lnTo>
                    <a:pt x="66" y="57"/>
                  </a:lnTo>
                  <a:lnTo>
                    <a:pt x="67" y="62"/>
                  </a:lnTo>
                  <a:lnTo>
                    <a:pt x="65" y="67"/>
                  </a:lnTo>
                  <a:lnTo>
                    <a:pt x="62" y="70"/>
                  </a:lnTo>
                  <a:lnTo>
                    <a:pt x="58" y="74"/>
                  </a:lnTo>
                  <a:lnTo>
                    <a:pt x="58" y="78"/>
                  </a:lnTo>
                  <a:lnTo>
                    <a:pt x="57" y="81"/>
                  </a:lnTo>
                  <a:lnTo>
                    <a:pt x="55" y="85"/>
                  </a:lnTo>
                  <a:lnTo>
                    <a:pt x="52" y="88"/>
                  </a:lnTo>
                  <a:lnTo>
                    <a:pt x="47" y="89"/>
                  </a:lnTo>
                  <a:lnTo>
                    <a:pt x="47" y="94"/>
                  </a:lnTo>
                  <a:lnTo>
                    <a:pt x="45" y="100"/>
                  </a:lnTo>
                  <a:lnTo>
                    <a:pt x="38" y="104"/>
                  </a:lnTo>
                  <a:lnTo>
                    <a:pt x="37" y="109"/>
                  </a:lnTo>
                  <a:lnTo>
                    <a:pt x="33" y="114"/>
                  </a:lnTo>
                  <a:lnTo>
                    <a:pt x="29" y="116"/>
                  </a:lnTo>
                  <a:lnTo>
                    <a:pt x="29" y="119"/>
                  </a:lnTo>
                  <a:lnTo>
                    <a:pt x="29" y="122"/>
                  </a:lnTo>
                  <a:lnTo>
                    <a:pt x="28" y="126"/>
                  </a:lnTo>
                  <a:lnTo>
                    <a:pt x="24" y="128"/>
                  </a:lnTo>
                  <a:lnTo>
                    <a:pt x="0" y="129"/>
                  </a:lnTo>
                </a:path>
              </a:pathLst>
            </a:custGeom>
            <a:noFill/>
            <a:ln w="1588">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472" name="Freeform 211">
              <a:extLst>
                <a:ext uri="{FF2B5EF4-FFF2-40B4-BE49-F238E27FC236}">
                  <a16:creationId xmlns:a16="http://schemas.microsoft.com/office/drawing/2014/main" id="{B55F95D2-99D5-F7AA-A134-210752D4B6C8}"/>
                </a:ext>
              </a:extLst>
            </p:cNvPr>
            <p:cNvSpPr>
              <a:spLocks/>
            </p:cNvSpPr>
            <p:nvPr/>
          </p:nvSpPr>
          <p:spPr bwMode="auto">
            <a:xfrm>
              <a:off x="948" y="3106"/>
              <a:ext cx="24" cy="27"/>
            </a:xfrm>
            <a:custGeom>
              <a:avLst/>
              <a:gdLst>
                <a:gd name="T0" fmla="*/ 16 w 24"/>
                <a:gd name="T1" fmla="*/ 19 h 27"/>
                <a:gd name="T2" fmla="*/ 15 w 24"/>
                <a:gd name="T3" fmla="*/ 23 h 27"/>
                <a:gd name="T4" fmla="*/ 12 w 24"/>
                <a:gd name="T5" fmla="*/ 26 h 27"/>
                <a:gd name="T6" fmla="*/ 9 w 24"/>
                <a:gd name="T7" fmla="*/ 27 h 27"/>
                <a:gd name="T8" fmla="*/ 6 w 24"/>
                <a:gd name="T9" fmla="*/ 27 h 27"/>
                <a:gd name="T10" fmla="*/ 1 w 24"/>
                <a:gd name="T11" fmla="*/ 25 h 27"/>
                <a:gd name="T12" fmla="*/ 0 w 24"/>
                <a:gd name="T13" fmla="*/ 21 h 27"/>
                <a:gd name="T14" fmla="*/ 0 w 24"/>
                <a:gd name="T15" fmla="*/ 17 h 27"/>
                <a:gd name="T16" fmla="*/ 1 w 24"/>
                <a:gd name="T17" fmla="*/ 14 h 27"/>
                <a:gd name="T18" fmla="*/ 6 w 24"/>
                <a:gd name="T19" fmla="*/ 10 h 27"/>
                <a:gd name="T20" fmla="*/ 9 w 24"/>
                <a:gd name="T21" fmla="*/ 5 h 27"/>
                <a:gd name="T22" fmla="*/ 9 w 24"/>
                <a:gd name="T23" fmla="*/ 0 h 27"/>
                <a:gd name="T24" fmla="*/ 9 w 24"/>
                <a:gd name="T25" fmla="*/ 0 h 27"/>
                <a:gd name="T26" fmla="*/ 11 w 24"/>
                <a:gd name="T27" fmla="*/ 4 h 27"/>
                <a:gd name="T28" fmla="*/ 11 w 24"/>
                <a:gd name="T29" fmla="*/ 8 h 27"/>
                <a:gd name="T30" fmla="*/ 9 w 24"/>
                <a:gd name="T31" fmla="*/ 10 h 27"/>
                <a:gd name="T32" fmla="*/ 14 w 24"/>
                <a:gd name="T33" fmla="*/ 6 h 27"/>
                <a:gd name="T34" fmla="*/ 19 w 24"/>
                <a:gd name="T35" fmla="*/ 4 h 27"/>
                <a:gd name="T36" fmla="*/ 24 w 24"/>
                <a:gd name="T37" fmla="*/ 4 h 27"/>
                <a:gd name="T38" fmla="*/ 18 w 24"/>
                <a:gd name="T39" fmla="*/ 10 h 27"/>
                <a:gd name="T40" fmla="*/ 16 w 24"/>
                <a:gd name="T41" fmla="*/ 19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27"/>
                <a:gd name="T65" fmla="*/ 24 w 24"/>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27">
                  <a:moveTo>
                    <a:pt x="16" y="19"/>
                  </a:moveTo>
                  <a:lnTo>
                    <a:pt x="15" y="23"/>
                  </a:lnTo>
                  <a:lnTo>
                    <a:pt x="12" y="26"/>
                  </a:lnTo>
                  <a:lnTo>
                    <a:pt x="9" y="27"/>
                  </a:lnTo>
                  <a:lnTo>
                    <a:pt x="6" y="27"/>
                  </a:lnTo>
                  <a:lnTo>
                    <a:pt x="1" y="25"/>
                  </a:lnTo>
                  <a:lnTo>
                    <a:pt x="0" y="21"/>
                  </a:lnTo>
                  <a:lnTo>
                    <a:pt x="0" y="17"/>
                  </a:lnTo>
                  <a:lnTo>
                    <a:pt x="1" y="14"/>
                  </a:lnTo>
                  <a:lnTo>
                    <a:pt x="6" y="10"/>
                  </a:lnTo>
                  <a:lnTo>
                    <a:pt x="9" y="5"/>
                  </a:lnTo>
                  <a:lnTo>
                    <a:pt x="9" y="0"/>
                  </a:lnTo>
                  <a:lnTo>
                    <a:pt x="11" y="4"/>
                  </a:lnTo>
                  <a:lnTo>
                    <a:pt x="11" y="8"/>
                  </a:lnTo>
                  <a:lnTo>
                    <a:pt x="9" y="10"/>
                  </a:lnTo>
                  <a:lnTo>
                    <a:pt x="14" y="6"/>
                  </a:lnTo>
                  <a:lnTo>
                    <a:pt x="19" y="4"/>
                  </a:lnTo>
                  <a:lnTo>
                    <a:pt x="24" y="4"/>
                  </a:lnTo>
                  <a:lnTo>
                    <a:pt x="18" y="10"/>
                  </a:lnTo>
                  <a:lnTo>
                    <a:pt x="16"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473" name="Freeform 212">
              <a:extLst>
                <a:ext uri="{FF2B5EF4-FFF2-40B4-BE49-F238E27FC236}">
                  <a16:creationId xmlns:a16="http://schemas.microsoft.com/office/drawing/2014/main" id="{7B672C8D-DF07-A57D-7063-258F129101C7}"/>
                </a:ext>
              </a:extLst>
            </p:cNvPr>
            <p:cNvSpPr>
              <a:spLocks/>
            </p:cNvSpPr>
            <p:nvPr/>
          </p:nvSpPr>
          <p:spPr bwMode="auto">
            <a:xfrm>
              <a:off x="948" y="3106"/>
              <a:ext cx="24" cy="27"/>
            </a:xfrm>
            <a:custGeom>
              <a:avLst/>
              <a:gdLst>
                <a:gd name="T0" fmla="*/ 16 w 24"/>
                <a:gd name="T1" fmla="*/ 19 h 27"/>
                <a:gd name="T2" fmla="*/ 15 w 24"/>
                <a:gd name="T3" fmla="*/ 23 h 27"/>
                <a:gd name="T4" fmla="*/ 12 w 24"/>
                <a:gd name="T5" fmla="*/ 26 h 27"/>
                <a:gd name="T6" fmla="*/ 9 w 24"/>
                <a:gd name="T7" fmla="*/ 27 h 27"/>
                <a:gd name="T8" fmla="*/ 6 w 24"/>
                <a:gd name="T9" fmla="*/ 27 h 27"/>
                <a:gd name="T10" fmla="*/ 1 w 24"/>
                <a:gd name="T11" fmla="*/ 25 h 27"/>
                <a:gd name="T12" fmla="*/ 0 w 24"/>
                <a:gd name="T13" fmla="*/ 21 h 27"/>
                <a:gd name="T14" fmla="*/ 0 w 24"/>
                <a:gd name="T15" fmla="*/ 17 h 27"/>
                <a:gd name="T16" fmla="*/ 1 w 24"/>
                <a:gd name="T17" fmla="*/ 14 h 27"/>
                <a:gd name="T18" fmla="*/ 6 w 24"/>
                <a:gd name="T19" fmla="*/ 10 h 27"/>
                <a:gd name="T20" fmla="*/ 9 w 24"/>
                <a:gd name="T21" fmla="*/ 5 h 27"/>
                <a:gd name="T22" fmla="*/ 9 w 24"/>
                <a:gd name="T23" fmla="*/ 0 h 27"/>
                <a:gd name="T24" fmla="*/ 9 w 24"/>
                <a:gd name="T25" fmla="*/ 0 h 27"/>
                <a:gd name="T26" fmla="*/ 11 w 24"/>
                <a:gd name="T27" fmla="*/ 4 h 27"/>
                <a:gd name="T28" fmla="*/ 11 w 24"/>
                <a:gd name="T29" fmla="*/ 8 h 27"/>
                <a:gd name="T30" fmla="*/ 9 w 24"/>
                <a:gd name="T31" fmla="*/ 10 h 27"/>
                <a:gd name="T32" fmla="*/ 14 w 24"/>
                <a:gd name="T33" fmla="*/ 6 h 27"/>
                <a:gd name="T34" fmla="*/ 19 w 24"/>
                <a:gd name="T35" fmla="*/ 4 h 27"/>
                <a:gd name="T36" fmla="*/ 24 w 24"/>
                <a:gd name="T37" fmla="*/ 4 h 27"/>
                <a:gd name="T38" fmla="*/ 18 w 24"/>
                <a:gd name="T39" fmla="*/ 10 h 27"/>
                <a:gd name="T40" fmla="*/ 16 w 24"/>
                <a:gd name="T41" fmla="*/ 19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27"/>
                <a:gd name="T65" fmla="*/ 24 w 24"/>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27">
                  <a:moveTo>
                    <a:pt x="16" y="19"/>
                  </a:moveTo>
                  <a:lnTo>
                    <a:pt x="15" y="23"/>
                  </a:lnTo>
                  <a:lnTo>
                    <a:pt x="12" y="26"/>
                  </a:lnTo>
                  <a:lnTo>
                    <a:pt x="9" y="27"/>
                  </a:lnTo>
                  <a:lnTo>
                    <a:pt x="6" y="27"/>
                  </a:lnTo>
                  <a:lnTo>
                    <a:pt x="1" y="25"/>
                  </a:lnTo>
                  <a:lnTo>
                    <a:pt x="0" y="21"/>
                  </a:lnTo>
                  <a:lnTo>
                    <a:pt x="0" y="17"/>
                  </a:lnTo>
                  <a:lnTo>
                    <a:pt x="1" y="14"/>
                  </a:lnTo>
                  <a:lnTo>
                    <a:pt x="6" y="10"/>
                  </a:lnTo>
                  <a:lnTo>
                    <a:pt x="9" y="5"/>
                  </a:lnTo>
                  <a:lnTo>
                    <a:pt x="9" y="0"/>
                  </a:lnTo>
                  <a:lnTo>
                    <a:pt x="11" y="4"/>
                  </a:lnTo>
                  <a:lnTo>
                    <a:pt x="11" y="8"/>
                  </a:lnTo>
                  <a:lnTo>
                    <a:pt x="9" y="10"/>
                  </a:lnTo>
                  <a:lnTo>
                    <a:pt x="14" y="6"/>
                  </a:lnTo>
                  <a:lnTo>
                    <a:pt x="19" y="4"/>
                  </a:lnTo>
                  <a:lnTo>
                    <a:pt x="24" y="4"/>
                  </a:lnTo>
                  <a:lnTo>
                    <a:pt x="18" y="10"/>
                  </a:lnTo>
                  <a:lnTo>
                    <a:pt x="16" y="19"/>
                  </a:lnTo>
                </a:path>
              </a:pathLst>
            </a:custGeom>
            <a:noFill/>
            <a:ln w="1588">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474" name="Freeform 213">
              <a:extLst>
                <a:ext uri="{FF2B5EF4-FFF2-40B4-BE49-F238E27FC236}">
                  <a16:creationId xmlns:a16="http://schemas.microsoft.com/office/drawing/2014/main" id="{48026ECF-773B-1683-EEF9-135823973426}"/>
                </a:ext>
              </a:extLst>
            </p:cNvPr>
            <p:cNvSpPr>
              <a:spLocks/>
            </p:cNvSpPr>
            <p:nvPr/>
          </p:nvSpPr>
          <p:spPr bwMode="auto">
            <a:xfrm>
              <a:off x="498" y="3254"/>
              <a:ext cx="641" cy="315"/>
            </a:xfrm>
            <a:custGeom>
              <a:avLst/>
              <a:gdLst>
                <a:gd name="T0" fmla="*/ 355 w 641"/>
                <a:gd name="T1" fmla="*/ 5 h 315"/>
                <a:gd name="T2" fmla="*/ 353 w 641"/>
                <a:gd name="T3" fmla="*/ 8 h 315"/>
                <a:gd name="T4" fmla="*/ 356 w 641"/>
                <a:gd name="T5" fmla="*/ 11 h 315"/>
                <a:gd name="T6" fmla="*/ 345 w 641"/>
                <a:gd name="T7" fmla="*/ 131 h 315"/>
                <a:gd name="T8" fmla="*/ 341 w 641"/>
                <a:gd name="T9" fmla="*/ 122 h 315"/>
                <a:gd name="T10" fmla="*/ 312 w 641"/>
                <a:gd name="T11" fmla="*/ 131 h 315"/>
                <a:gd name="T12" fmla="*/ 304 w 641"/>
                <a:gd name="T13" fmla="*/ 128 h 315"/>
                <a:gd name="T14" fmla="*/ 300 w 641"/>
                <a:gd name="T15" fmla="*/ 145 h 315"/>
                <a:gd name="T16" fmla="*/ 292 w 641"/>
                <a:gd name="T17" fmla="*/ 94 h 315"/>
                <a:gd name="T18" fmla="*/ 217 w 641"/>
                <a:gd name="T19" fmla="*/ 146 h 315"/>
                <a:gd name="T20" fmla="*/ 213 w 641"/>
                <a:gd name="T21" fmla="*/ 138 h 315"/>
                <a:gd name="T22" fmla="*/ 201 w 641"/>
                <a:gd name="T23" fmla="*/ 145 h 315"/>
                <a:gd name="T24" fmla="*/ 197 w 641"/>
                <a:gd name="T25" fmla="*/ 136 h 315"/>
                <a:gd name="T26" fmla="*/ 186 w 641"/>
                <a:gd name="T27" fmla="*/ 143 h 315"/>
                <a:gd name="T28" fmla="*/ 182 w 641"/>
                <a:gd name="T29" fmla="*/ 134 h 315"/>
                <a:gd name="T30" fmla="*/ 154 w 641"/>
                <a:gd name="T31" fmla="*/ 136 h 315"/>
                <a:gd name="T32" fmla="*/ 150 w 641"/>
                <a:gd name="T33" fmla="*/ 60 h 315"/>
                <a:gd name="T34" fmla="*/ 143 w 641"/>
                <a:gd name="T35" fmla="*/ 136 h 315"/>
                <a:gd name="T36" fmla="*/ 97 w 641"/>
                <a:gd name="T37" fmla="*/ 136 h 315"/>
                <a:gd name="T38" fmla="*/ 93 w 641"/>
                <a:gd name="T39" fmla="*/ 151 h 315"/>
                <a:gd name="T40" fmla="*/ 79 w 641"/>
                <a:gd name="T41" fmla="*/ 136 h 315"/>
                <a:gd name="T42" fmla="*/ 76 w 641"/>
                <a:gd name="T43" fmla="*/ 156 h 315"/>
                <a:gd name="T44" fmla="*/ 15 w 641"/>
                <a:gd name="T45" fmla="*/ 181 h 315"/>
                <a:gd name="T46" fmla="*/ 16 w 641"/>
                <a:gd name="T47" fmla="*/ 192 h 315"/>
                <a:gd name="T48" fmla="*/ 625 w 641"/>
                <a:gd name="T49" fmla="*/ 315 h 315"/>
                <a:gd name="T50" fmla="*/ 641 w 641"/>
                <a:gd name="T51" fmla="*/ 204 h 315"/>
                <a:gd name="T52" fmla="*/ 615 w 641"/>
                <a:gd name="T53" fmla="*/ 182 h 315"/>
                <a:gd name="T54" fmla="*/ 605 w 641"/>
                <a:gd name="T55" fmla="*/ 168 h 315"/>
                <a:gd name="T56" fmla="*/ 585 w 641"/>
                <a:gd name="T57" fmla="*/ 164 h 315"/>
                <a:gd name="T58" fmla="*/ 554 w 641"/>
                <a:gd name="T59" fmla="*/ 138 h 315"/>
                <a:gd name="T60" fmla="*/ 550 w 641"/>
                <a:gd name="T61" fmla="*/ 158 h 315"/>
                <a:gd name="T62" fmla="*/ 538 w 641"/>
                <a:gd name="T63" fmla="*/ 134 h 315"/>
                <a:gd name="T64" fmla="*/ 495 w 641"/>
                <a:gd name="T65" fmla="*/ 122 h 315"/>
                <a:gd name="T66" fmla="*/ 486 w 641"/>
                <a:gd name="T67" fmla="*/ 114 h 315"/>
                <a:gd name="T68" fmla="*/ 477 w 641"/>
                <a:gd name="T69" fmla="*/ 119 h 315"/>
                <a:gd name="T70" fmla="*/ 479 w 641"/>
                <a:gd name="T71" fmla="*/ 65 h 315"/>
                <a:gd name="T72" fmla="*/ 477 w 641"/>
                <a:gd name="T73" fmla="*/ 62 h 315"/>
                <a:gd name="T74" fmla="*/ 467 w 641"/>
                <a:gd name="T75" fmla="*/ 60 h 315"/>
                <a:gd name="T76" fmla="*/ 466 w 641"/>
                <a:gd name="T77" fmla="*/ 63 h 315"/>
                <a:gd name="T78" fmla="*/ 467 w 641"/>
                <a:gd name="T79" fmla="*/ 65 h 315"/>
                <a:gd name="T80" fmla="*/ 429 w 641"/>
                <a:gd name="T81" fmla="*/ 114 h 315"/>
                <a:gd name="T82" fmla="*/ 418 w 641"/>
                <a:gd name="T83" fmla="*/ 8 h 315"/>
                <a:gd name="T84" fmla="*/ 419 w 641"/>
                <a:gd name="T85" fmla="*/ 6 h 315"/>
                <a:gd name="T86" fmla="*/ 418 w 641"/>
                <a:gd name="T87" fmla="*/ 2 h 315"/>
                <a:gd name="T88" fmla="*/ 408 w 641"/>
                <a:gd name="T89" fmla="*/ 0 h 315"/>
                <a:gd name="T90" fmla="*/ 398 w 641"/>
                <a:gd name="T91" fmla="*/ 2 h 315"/>
                <a:gd name="T92" fmla="*/ 397 w 641"/>
                <a:gd name="T93" fmla="*/ 5 h 315"/>
                <a:gd name="T94" fmla="*/ 394 w 641"/>
                <a:gd name="T95" fmla="*/ 8 h 315"/>
                <a:gd name="T96" fmla="*/ 397 w 641"/>
                <a:gd name="T97" fmla="*/ 120 h 315"/>
                <a:gd name="T98" fmla="*/ 388 w 641"/>
                <a:gd name="T99" fmla="*/ 128 h 315"/>
                <a:gd name="T100" fmla="*/ 380 w 641"/>
                <a:gd name="T101" fmla="*/ 133 h 315"/>
                <a:gd name="T102" fmla="*/ 383 w 641"/>
                <a:gd name="T103" fmla="*/ 10 h 315"/>
                <a:gd name="T104" fmla="*/ 380 w 641"/>
                <a:gd name="T105" fmla="*/ 7 h 315"/>
                <a:gd name="T106" fmla="*/ 378 w 641"/>
                <a:gd name="T107" fmla="*/ 4 h 315"/>
                <a:gd name="T108" fmla="*/ 368 w 641"/>
                <a:gd name="T109" fmla="*/ 3 h 315"/>
                <a:gd name="T110" fmla="*/ 359 w 641"/>
                <a:gd name="T111" fmla="*/ 4 h 3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41"/>
                <a:gd name="T169" fmla="*/ 0 h 315"/>
                <a:gd name="T170" fmla="*/ 641 w 641"/>
                <a:gd name="T171" fmla="*/ 315 h 31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41" h="315">
                  <a:moveTo>
                    <a:pt x="359" y="4"/>
                  </a:moveTo>
                  <a:lnTo>
                    <a:pt x="355" y="5"/>
                  </a:lnTo>
                  <a:lnTo>
                    <a:pt x="355" y="7"/>
                  </a:lnTo>
                  <a:lnTo>
                    <a:pt x="353" y="8"/>
                  </a:lnTo>
                  <a:lnTo>
                    <a:pt x="353" y="10"/>
                  </a:lnTo>
                  <a:lnTo>
                    <a:pt x="356" y="11"/>
                  </a:lnTo>
                  <a:lnTo>
                    <a:pt x="356" y="131"/>
                  </a:lnTo>
                  <a:lnTo>
                    <a:pt x="345" y="131"/>
                  </a:lnTo>
                  <a:lnTo>
                    <a:pt x="345" y="123"/>
                  </a:lnTo>
                  <a:lnTo>
                    <a:pt x="341" y="122"/>
                  </a:lnTo>
                  <a:lnTo>
                    <a:pt x="341" y="131"/>
                  </a:lnTo>
                  <a:lnTo>
                    <a:pt x="312" y="131"/>
                  </a:lnTo>
                  <a:lnTo>
                    <a:pt x="308" y="128"/>
                  </a:lnTo>
                  <a:lnTo>
                    <a:pt x="304" y="128"/>
                  </a:lnTo>
                  <a:lnTo>
                    <a:pt x="304" y="145"/>
                  </a:lnTo>
                  <a:lnTo>
                    <a:pt x="300" y="145"/>
                  </a:lnTo>
                  <a:lnTo>
                    <a:pt x="301" y="94"/>
                  </a:lnTo>
                  <a:lnTo>
                    <a:pt x="292" y="94"/>
                  </a:lnTo>
                  <a:lnTo>
                    <a:pt x="292" y="145"/>
                  </a:lnTo>
                  <a:lnTo>
                    <a:pt x="217" y="146"/>
                  </a:lnTo>
                  <a:lnTo>
                    <a:pt x="217" y="138"/>
                  </a:lnTo>
                  <a:lnTo>
                    <a:pt x="213" y="138"/>
                  </a:lnTo>
                  <a:lnTo>
                    <a:pt x="213" y="146"/>
                  </a:lnTo>
                  <a:lnTo>
                    <a:pt x="201" y="145"/>
                  </a:lnTo>
                  <a:lnTo>
                    <a:pt x="201" y="136"/>
                  </a:lnTo>
                  <a:lnTo>
                    <a:pt x="197" y="136"/>
                  </a:lnTo>
                  <a:lnTo>
                    <a:pt x="197" y="145"/>
                  </a:lnTo>
                  <a:lnTo>
                    <a:pt x="186" y="143"/>
                  </a:lnTo>
                  <a:lnTo>
                    <a:pt x="186" y="133"/>
                  </a:lnTo>
                  <a:lnTo>
                    <a:pt x="182" y="134"/>
                  </a:lnTo>
                  <a:lnTo>
                    <a:pt x="182" y="141"/>
                  </a:lnTo>
                  <a:lnTo>
                    <a:pt x="154" y="136"/>
                  </a:lnTo>
                  <a:lnTo>
                    <a:pt x="154" y="60"/>
                  </a:lnTo>
                  <a:lnTo>
                    <a:pt x="150" y="60"/>
                  </a:lnTo>
                  <a:lnTo>
                    <a:pt x="150" y="136"/>
                  </a:lnTo>
                  <a:lnTo>
                    <a:pt x="143" y="136"/>
                  </a:lnTo>
                  <a:lnTo>
                    <a:pt x="97" y="150"/>
                  </a:lnTo>
                  <a:lnTo>
                    <a:pt x="97" y="136"/>
                  </a:lnTo>
                  <a:lnTo>
                    <a:pt x="93" y="136"/>
                  </a:lnTo>
                  <a:lnTo>
                    <a:pt x="93" y="151"/>
                  </a:lnTo>
                  <a:lnTo>
                    <a:pt x="79" y="155"/>
                  </a:lnTo>
                  <a:lnTo>
                    <a:pt x="79" y="136"/>
                  </a:lnTo>
                  <a:lnTo>
                    <a:pt x="76" y="136"/>
                  </a:lnTo>
                  <a:lnTo>
                    <a:pt x="76" y="156"/>
                  </a:lnTo>
                  <a:lnTo>
                    <a:pt x="0" y="179"/>
                  </a:lnTo>
                  <a:lnTo>
                    <a:pt x="15" y="181"/>
                  </a:lnTo>
                  <a:lnTo>
                    <a:pt x="15" y="189"/>
                  </a:lnTo>
                  <a:lnTo>
                    <a:pt x="16" y="192"/>
                  </a:lnTo>
                  <a:lnTo>
                    <a:pt x="16" y="315"/>
                  </a:lnTo>
                  <a:lnTo>
                    <a:pt x="625" y="315"/>
                  </a:lnTo>
                  <a:lnTo>
                    <a:pt x="625" y="204"/>
                  </a:lnTo>
                  <a:lnTo>
                    <a:pt x="641" y="204"/>
                  </a:lnTo>
                  <a:lnTo>
                    <a:pt x="625" y="183"/>
                  </a:lnTo>
                  <a:lnTo>
                    <a:pt x="615" y="182"/>
                  </a:lnTo>
                  <a:lnTo>
                    <a:pt x="615" y="171"/>
                  </a:lnTo>
                  <a:lnTo>
                    <a:pt x="605" y="168"/>
                  </a:lnTo>
                  <a:lnTo>
                    <a:pt x="585" y="171"/>
                  </a:lnTo>
                  <a:lnTo>
                    <a:pt x="585" y="164"/>
                  </a:lnTo>
                  <a:lnTo>
                    <a:pt x="554" y="158"/>
                  </a:lnTo>
                  <a:lnTo>
                    <a:pt x="554" y="138"/>
                  </a:lnTo>
                  <a:lnTo>
                    <a:pt x="550" y="137"/>
                  </a:lnTo>
                  <a:lnTo>
                    <a:pt x="550" y="158"/>
                  </a:lnTo>
                  <a:lnTo>
                    <a:pt x="538" y="156"/>
                  </a:lnTo>
                  <a:lnTo>
                    <a:pt x="538" y="134"/>
                  </a:lnTo>
                  <a:lnTo>
                    <a:pt x="544" y="131"/>
                  </a:lnTo>
                  <a:lnTo>
                    <a:pt x="495" y="122"/>
                  </a:lnTo>
                  <a:lnTo>
                    <a:pt x="495" y="114"/>
                  </a:lnTo>
                  <a:lnTo>
                    <a:pt x="486" y="114"/>
                  </a:lnTo>
                  <a:lnTo>
                    <a:pt x="486" y="120"/>
                  </a:lnTo>
                  <a:lnTo>
                    <a:pt x="477" y="119"/>
                  </a:lnTo>
                  <a:lnTo>
                    <a:pt x="477" y="65"/>
                  </a:lnTo>
                  <a:lnTo>
                    <a:pt x="479" y="65"/>
                  </a:lnTo>
                  <a:lnTo>
                    <a:pt x="479" y="63"/>
                  </a:lnTo>
                  <a:lnTo>
                    <a:pt x="477" y="62"/>
                  </a:lnTo>
                  <a:lnTo>
                    <a:pt x="477" y="60"/>
                  </a:lnTo>
                  <a:lnTo>
                    <a:pt x="467" y="60"/>
                  </a:lnTo>
                  <a:lnTo>
                    <a:pt x="467" y="62"/>
                  </a:lnTo>
                  <a:lnTo>
                    <a:pt x="466" y="63"/>
                  </a:lnTo>
                  <a:lnTo>
                    <a:pt x="466" y="65"/>
                  </a:lnTo>
                  <a:lnTo>
                    <a:pt x="467" y="65"/>
                  </a:lnTo>
                  <a:lnTo>
                    <a:pt x="467" y="118"/>
                  </a:lnTo>
                  <a:lnTo>
                    <a:pt x="429" y="114"/>
                  </a:lnTo>
                  <a:lnTo>
                    <a:pt x="418" y="115"/>
                  </a:lnTo>
                  <a:lnTo>
                    <a:pt x="418" y="8"/>
                  </a:lnTo>
                  <a:lnTo>
                    <a:pt x="419" y="8"/>
                  </a:lnTo>
                  <a:lnTo>
                    <a:pt x="419" y="6"/>
                  </a:lnTo>
                  <a:lnTo>
                    <a:pt x="418" y="5"/>
                  </a:lnTo>
                  <a:lnTo>
                    <a:pt x="418" y="2"/>
                  </a:lnTo>
                  <a:lnTo>
                    <a:pt x="414" y="0"/>
                  </a:lnTo>
                  <a:lnTo>
                    <a:pt x="408" y="0"/>
                  </a:lnTo>
                  <a:lnTo>
                    <a:pt x="402" y="1"/>
                  </a:lnTo>
                  <a:lnTo>
                    <a:pt x="398" y="2"/>
                  </a:lnTo>
                  <a:lnTo>
                    <a:pt x="397" y="2"/>
                  </a:lnTo>
                  <a:lnTo>
                    <a:pt x="397" y="5"/>
                  </a:lnTo>
                  <a:lnTo>
                    <a:pt x="394" y="6"/>
                  </a:lnTo>
                  <a:lnTo>
                    <a:pt x="394" y="8"/>
                  </a:lnTo>
                  <a:lnTo>
                    <a:pt x="397" y="8"/>
                  </a:lnTo>
                  <a:lnTo>
                    <a:pt x="397" y="120"/>
                  </a:lnTo>
                  <a:lnTo>
                    <a:pt x="385" y="124"/>
                  </a:lnTo>
                  <a:lnTo>
                    <a:pt x="388" y="128"/>
                  </a:lnTo>
                  <a:lnTo>
                    <a:pt x="388" y="135"/>
                  </a:lnTo>
                  <a:lnTo>
                    <a:pt x="380" y="133"/>
                  </a:lnTo>
                  <a:lnTo>
                    <a:pt x="380" y="11"/>
                  </a:lnTo>
                  <a:lnTo>
                    <a:pt x="383" y="10"/>
                  </a:lnTo>
                  <a:lnTo>
                    <a:pt x="383" y="8"/>
                  </a:lnTo>
                  <a:lnTo>
                    <a:pt x="380" y="7"/>
                  </a:lnTo>
                  <a:lnTo>
                    <a:pt x="380" y="5"/>
                  </a:lnTo>
                  <a:lnTo>
                    <a:pt x="378" y="4"/>
                  </a:lnTo>
                  <a:lnTo>
                    <a:pt x="374" y="3"/>
                  </a:lnTo>
                  <a:lnTo>
                    <a:pt x="368" y="3"/>
                  </a:lnTo>
                  <a:lnTo>
                    <a:pt x="362" y="3"/>
                  </a:lnTo>
                  <a:lnTo>
                    <a:pt x="359" y="4"/>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475" name="Freeform 214">
              <a:extLst>
                <a:ext uri="{FF2B5EF4-FFF2-40B4-BE49-F238E27FC236}">
                  <a16:creationId xmlns:a16="http://schemas.microsoft.com/office/drawing/2014/main" id="{D4E4BB61-7681-8CF7-8181-22285110BA6A}"/>
                </a:ext>
              </a:extLst>
            </p:cNvPr>
            <p:cNvSpPr>
              <a:spLocks/>
            </p:cNvSpPr>
            <p:nvPr/>
          </p:nvSpPr>
          <p:spPr bwMode="auto">
            <a:xfrm>
              <a:off x="498" y="3254"/>
              <a:ext cx="641" cy="315"/>
            </a:xfrm>
            <a:custGeom>
              <a:avLst/>
              <a:gdLst>
                <a:gd name="T0" fmla="*/ 355 w 641"/>
                <a:gd name="T1" fmla="*/ 5 h 315"/>
                <a:gd name="T2" fmla="*/ 353 w 641"/>
                <a:gd name="T3" fmla="*/ 8 h 315"/>
                <a:gd name="T4" fmla="*/ 356 w 641"/>
                <a:gd name="T5" fmla="*/ 11 h 315"/>
                <a:gd name="T6" fmla="*/ 345 w 641"/>
                <a:gd name="T7" fmla="*/ 131 h 315"/>
                <a:gd name="T8" fmla="*/ 341 w 641"/>
                <a:gd name="T9" fmla="*/ 122 h 315"/>
                <a:gd name="T10" fmla="*/ 312 w 641"/>
                <a:gd name="T11" fmla="*/ 131 h 315"/>
                <a:gd name="T12" fmla="*/ 304 w 641"/>
                <a:gd name="T13" fmla="*/ 128 h 315"/>
                <a:gd name="T14" fmla="*/ 300 w 641"/>
                <a:gd name="T15" fmla="*/ 145 h 315"/>
                <a:gd name="T16" fmla="*/ 292 w 641"/>
                <a:gd name="T17" fmla="*/ 94 h 315"/>
                <a:gd name="T18" fmla="*/ 217 w 641"/>
                <a:gd name="T19" fmla="*/ 146 h 315"/>
                <a:gd name="T20" fmla="*/ 213 w 641"/>
                <a:gd name="T21" fmla="*/ 138 h 315"/>
                <a:gd name="T22" fmla="*/ 201 w 641"/>
                <a:gd name="T23" fmla="*/ 145 h 315"/>
                <a:gd name="T24" fmla="*/ 197 w 641"/>
                <a:gd name="T25" fmla="*/ 136 h 315"/>
                <a:gd name="T26" fmla="*/ 186 w 641"/>
                <a:gd name="T27" fmla="*/ 143 h 315"/>
                <a:gd name="T28" fmla="*/ 182 w 641"/>
                <a:gd name="T29" fmla="*/ 134 h 315"/>
                <a:gd name="T30" fmla="*/ 154 w 641"/>
                <a:gd name="T31" fmla="*/ 136 h 315"/>
                <a:gd name="T32" fmla="*/ 150 w 641"/>
                <a:gd name="T33" fmla="*/ 60 h 315"/>
                <a:gd name="T34" fmla="*/ 143 w 641"/>
                <a:gd name="T35" fmla="*/ 136 h 315"/>
                <a:gd name="T36" fmla="*/ 97 w 641"/>
                <a:gd name="T37" fmla="*/ 136 h 315"/>
                <a:gd name="T38" fmla="*/ 93 w 641"/>
                <a:gd name="T39" fmla="*/ 151 h 315"/>
                <a:gd name="T40" fmla="*/ 79 w 641"/>
                <a:gd name="T41" fmla="*/ 136 h 315"/>
                <a:gd name="T42" fmla="*/ 76 w 641"/>
                <a:gd name="T43" fmla="*/ 156 h 315"/>
                <a:gd name="T44" fmla="*/ 15 w 641"/>
                <a:gd name="T45" fmla="*/ 181 h 315"/>
                <a:gd name="T46" fmla="*/ 16 w 641"/>
                <a:gd name="T47" fmla="*/ 192 h 315"/>
                <a:gd name="T48" fmla="*/ 625 w 641"/>
                <a:gd name="T49" fmla="*/ 315 h 315"/>
                <a:gd name="T50" fmla="*/ 641 w 641"/>
                <a:gd name="T51" fmla="*/ 204 h 315"/>
                <a:gd name="T52" fmla="*/ 615 w 641"/>
                <a:gd name="T53" fmla="*/ 182 h 315"/>
                <a:gd name="T54" fmla="*/ 605 w 641"/>
                <a:gd name="T55" fmla="*/ 168 h 315"/>
                <a:gd name="T56" fmla="*/ 585 w 641"/>
                <a:gd name="T57" fmla="*/ 164 h 315"/>
                <a:gd name="T58" fmla="*/ 554 w 641"/>
                <a:gd name="T59" fmla="*/ 138 h 315"/>
                <a:gd name="T60" fmla="*/ 550 w 641"/>
                <a:gd name="T61" fmla="*/ 158 h 315"/>
                <a:gd name="T62" fmla="*/ 538 w 641"/>
                <a:gd name="T63" fmla="*/ 134 h 315"/>
                <a:gd name="T64" fmla="*/ 495 w 641"/>
                <a:gd name="T65" fmla="*/ 122 h 315"/>
                <a:gd name="T66" fmla="*/ 486 w 641"/>
                <a:gd name="T67" fmla="*/ 114 h 315"/>
                <a:gd name="T68" fmla="*/ 477 w 641"/>
                <a:gd name="T69" fmla="*/ 119 h 315"/>
                <a:gd name="T70" fmla="*/ 479 w 641"/>
                <a:gd name="T71" fmla="*/ 65 h 315"/>
                <a:gd name="T72" fmla="*/ 477 w 641"/>
                <a:gd name="T73" fmla="*/ 62 h 315"/>
                <a:gd name="T74" fmla="*/ 467 w 641"/>
                <a:gd name="T75" fmla="*/ 60 h 315"/>
                <a:gd name="T76" fmla="*/ 466 w 641"/>
                <a:gd name="T77" fmla="*/ 63 h 315"/>
                <a:gd name="T78" fmla="*/ 467 w 641"/>
                <a:gd name="T79" fmla="*/ 65 h 315"/>
                <a:gd name="T80" fmla="*/ 429 w 641"/>
                <a:gd name="T81" fmla="*/ 114 h 315"/>
                <a:gd name="T82" fmla="*/ 418 w 641"/>
                <a:gd name="T83" fmla="*/ 8 h 315"/>
                <a:gd name="T84" fmla="*/ 419 w 641"/>
                <a:gd name="T85" fmla="*/ 6 h 315"/>
                <a:gd name="T86" fmla="*/ 418 w 641"/>
                <a:gd name="T87" fmla="*/ 2 h 315"/>
                <a:gd name="T88" fmla="*/ 408 w 641"/>
                <a:gd name="T89" fmla="*/ 0 h 315"/>
                <a:gd name="T90" fmla="*/ 398 w 641"/>
                <a:gd name="T91" fmla="*/ 2 h 315"/>
                <a:gd name="T92" fmla="*/ 397 w 641"/>
                <a:gd name="T93" fmla="*/ 5 h 315"/>
                <a:gd name="T94" fmla="*/ 394 w 641"/>
                <a:gd name="T95" fmla="*/ 8 h 315"/>
                <a:gd name="T96" fmla="*/ 397 w 641"/>
                <a:gd name="T97" fmla="*/ 120 h 315"/>
                <a:gd name="T98" fmla="*/ 388 w 641"/>
                <a:gd name="T99" fmla="*/ 128 h 315"/>
                <a:gd name="T100" fmla="*/ 380 w 641"/>
                <a:gd name="T101" fmla="*/ 133 h 315"/>
                <a:gd name="T102" fmla="*/ 383 w 641"/>
                <a:gd name="T103" fmla="*/ 10 h 315"/>
                <a:gd name="T104" fmla="*/ 380 w 641"/>
                <a:gd name="T105" fmla="*/ 7 h 315"/>
                <a:gd name="T106" fmla="*/ 378 w 641"/>
                <a:gd name="T107" fmla="*/ 4 h 315"/>
                <a:gd name="T108" fmla="*/ 368 w 641"/>
                <a:gd name="T109" fmla="*/ 3 h 315"/>
                <a:gd name="T110" fmla="*/ 359 w 641"/>
                <a:gd name="T111" fmla="*/ 4 h 3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41"/>
                <a:gd name="T169" fmla="*/ 0 h 315"/>
                <a:gd name="T170" fmla="*/ 641 w 641"/>
                <a:gd name="T171" fmla="*/ 315 h 31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41" h="315">
                  <a:moveTo>
                    <a:pt x="359" y="4"/>
                  </a:moveTo>
                  <a:lnTo>
                    <a:pt x="355" y="5"/>
                  </a:lnTo>
                  <a:lnTo>
                    <a:pt x="355" y="7"/>
                  </a:lnTo>
                  <a:lnTo>
                    <a:pt x="353" y="8"/>
                  </a:lnTo>
                  <a:lnTo>
                    <a:pt x="353" y="10"/>
                  </a:lnTo>
                  <a:lnTo>
                    <a:pt x="356" y="11"/>
                  </a:lnTo>
                  <a:lnTo>
                    <a:pt x="356" y="131"/>
                  </a:lnTo>
                  <a:lnTo>
                    <a:pt x="345" y="131"/>
                  </a:lnTo>
                  <a:lnTo>
                    <a:pt x="345" y="123"/>
                  </a:lnTo>
                  <a:lnTo>
                    <a:pt x="341" y="122"/>
                  </a:lnTo>
                  <a:lnTo>
                    <a:pt x="341" y="131"/>
                  </a:lnTo>
                  <a:lnTo>
                    <a:pt x="312" y="131"/>
                  </a:lnTo>
                  <a:lnTo>
                    <a:pt x="308" y="128"/>
                  </a:lnTo>
                  <a:lnTo>
                    <a:pt x="304" y="128"/>
                  </a:lnTo>
                  <a:lnTo>
                    <a:pt x="304" y="145"/>
                  </a:lnTo>
                  <a:lnTo>
                    <a:pt x="300" y="145"/>
                  </a:lnTo>
                  <a:lnTo>
                    <a:pt x="301" y="94"/>
                  </a:lnTo>
                  <a:lnTo>
                    <a:pt x="292" y="94"/>
                  </a:lnTo>
                  <a:lnTo>
                    <a:pt x="292" y="145"/>
                  </a:lnTo>
                  <a:lnTo>
                    <a:pt x="217" y="146"/>
                  </a:lnTo>
                  <a:lnTo>
                    <a:pt x="217" y="138"/>
                  </a:lnTo>
                  <a:lnTo>
                    <a:pt x="213" y="138"/>
                  </a:lnTo>
                  <a:lnTo>
                    <a:pt x="213" y="146"/>
                  </a:lnTo>
                  <a:lnTo>
                    <a:pt x="201" y="145"/>
                  </a:lnTo>
                  <a:lnTo>
                    <a:pt x="201" y="136"/>
                  </a:lnTo>
                  <a:lnTo>
                    <a:pt x="197" y="136"/>
                  </a:lnTo>
                  <a:lnTo>
                    <a:pt x="197" y="145"/>
                  </a:lnTo>
                  <a:lnTo>
                    <a:pt x="186" y="143"/>
                  </a:lnTo>
                  <a:lnTo>
                    <a:pt x="186" y="133"/>
                  </a:lnTo>
                  <a:lnTo>
                    <a:pt x="182" y="134"/>
                  </a:lnTo>
                  <a:lnTo>
                    <a:pt x="182" y="141"/>
                  </a:lnTo>
                  <a:lnTo>
                    <a:pt x="154" y="136"/>
                  </a:lnTo>
                  <a:lnTo>
                    <a:pt x="154" y="60"/>
                  </a:lnTo>
                  <a:lnTo>
                    <a:pt x="150" y="60"/>
                  </a:lnTo>
                  <a:lnTo>
                    <a:pt x="150" y="136"/>
                  </a:lnTo>
                  <a:lnTo>
                    <a:pt x="143" y="136"/>
                  </a:lnTo>
                  <a:lnTo>
                    <a:pt x="97" y="150"/>
                  </a:lnTo>
                  <a:lnTo>
                    <a:pt x="97" y="136"/>
                  </a:lnTo>
                  <a:lnTo>
                    <a:pt x="93" y="136"/>
                  </a:lnTo>
                  <a:lnTo>
                    <a:pt x="93" y="151"/>
                  </a:lnTo>
                  <a:lnTo>
                    <a:pt x="79" y="155"/>
                  </a:lnTo>
                  <a:lnTo>
                    <a:pt x="79" y="136"/>
                  </a:lnTo>
                  <a:lnTo>
                    <a:pt x="76" y="136"/>
                  </a:lnTo>
                  <a:lnTo>
                    <a:pt x="76" y="156"/>
                  </a:lnTo>
                  <a:lnTo>
                    <a:pt x="0" y="179"/>
                  </a:lnTo>
                  <a:lnTo>
                    <a:pt x="15" y="181"/>
                  </a:lnTo>
                  <a:lnTo>
                    <a:pt x="15" y="189"/>
                  </a:lnTo>
                  <a:lnTo>
                    <a:pt x="16" y="192"/>
                  </a:lnTo>
                  <a:lnTo>
                    <a:pt x="16" y="315"/>
                  </a:lnTo>
                  <a:lnTo>
                    <a:pt x="625" y="315"/>
                  </a:lnTo>
                  <a:lnTo>
                    <a:pt x="625" y="204"/>
                  </a:lnTo>
                  <a:lnTo>
                    <a:pt x="641" y="204"/>
                  </a:lnTo>
                  <a:lnTo>
                    <a:pt x="625" y="183"/>
                  </a:lnTo>
                  <a:lnTo>
                    <a:pt x="615" y="182"/>
                  </a:lnTo>
                  <a:lnTo>
                    <a:pt x="615" y="171"/>
                  </a:lnTo>
                  <a:lnTo>
                    <a:pt x="605" y="168"/>
                  </a:lnTo>
                  <a:lnTo>
                    <a:pt x="585" y="171"/>
                  </a:lnTo>
                  <a:lnTo>
                    <a:pt x="585" y="164"/>
                  </a:lnTo>
                  <a:lnTo>
                    <a:pt x="554" y="158"/>
                  </a:lnTo>
                  <a:lnTo>
                    <a:pt x="554" y="138"/>
                  </a:lnTo>
                  <a:lnTo>
                    <a:pt x="550" y="137"/>
                  </a:lnTo>
                  <a:lnTo>
                    <a:pt x="550" y="158"/>
                  </a:lnTo>
                  <a:lnTo>
                    <a:pt x="538" y="156"/>
                  </a:lnTo>
                  <a:lnTo>
                    <a:pt x="538" y="134"/>
                  </a:lnTo>
                  <a:lnTo>
                    <a:pt x="544" y="131"/>
                  </a:lnTo>
                  <a:lnTo>
                    <a:pt x="495" y="122"/>
                  </a:lnTo>
                  <a:lnTo>
                    <a:pt x="495" y="114"/>
                  </a:lnTo>
                  <a:lnTo>
                    <a:pt x="486" y="114"/>
                  </a:lnTo>
                  <a:lnTo>
                    <a:pt x="486" y="120"/>
                  </a:lnTo>
                  <a:lnTo>
                    <a:pt x="477" y="119"/>
                  </a:lnTo>
                  <a:lnTo>
                    <a:pt x="477" y="65"/>
                  </a:lnTo>
                  <a:lnTo>
                    <a:pt x="479" y="65"/>
                  </a:lnTo>
                  <a:lnTo>
                    <a:pt x="479" y="63"/>
                  </a:lnTo>
                  <a:lnTo>
                    <a:pt x="477" y="62"/>
                  </a:lnTo>
                  <a:lnTo>
                    <a:pt x="477" y="60"/>
                  </a:lnTo>
                  <a:lnTo>
                    <a:pt x="467" y="60"/>
                  </a:lnTo>
                  <a:lnTo>
                    <a:pt x="467" y="62"/>
                  </a:lnTo>
                  <a:lnTo>
                    <a:pt x="466" y="63"/>
                  </a:lnTo>
                  <a:lnTo>
                    <a:pt x="466" y="65"/>
                  </a:lnTo>
                  <a:lnTo>
                    <a:pt x="467" y="65"/>
                  </a:lnTo>
                  <a:lnTo>
                    <a:pt x="467" y="118"/>
                  </a:lnTo>
                  <a:lnTo>
                    <a:pt x="429" y="114"/>
                  </a:lnTo>
                  <a:lnTo>
                    <a:pt x="418" y="115"/>
                  </a:lnTo>
                  <a:lnTo>
                    <a:pt x="418" y="8"/>
                  </a:lnTo>
                  <a:lnTo>
                    <a:pt x="419" y="8"/>
                  </a:lnTo>
                  <a:lnTo>
                    <a:pt x="419" y="6"/>
                  </a:lnTo>
                  <a:lnTo>
                    <a:pt x="418" y="5"/>
                  </a:lnTo>
                  <a:lnTo>
                    <a:pt x="418" y="2"/>
                  </a:lnTo>
                  <a:lnTo>
                    <a:pt x="414" y="0"/>
                  </a:lnTo>
                  <a:lnTo>
                    <a:pt x="408" y="0"/>
                  </a:lnTo>
                  <a:lnTo>
                    <a:pt x="402" y="1"/>
                  </a:lnTo>
                  <a:lnTo>
                    <a:pt x="398" y="2"/>
                  </a:lnTo>
                  <a:lnTo>
                    <a:pt x="397" y="2"/>
                  </a:lnTo>
                  <a:lnTo>
                    <a:pt x="397" y="5"/>
                  </a:lnTo>
                  <a:lnTo>
                    <a:pt x="394" y="6"/>
                  </a:lnTo>
                  <a:lnTo>
                    <a:pt x="394" y="8"/>
                  </a:lnTo>
                  <a:lnTo>
                    <a:pt x="397" y="8"/>
                  </a:lnTo>
                  <a:lnTo>
                    <a:pt x="397" y="120"/>
                  </a:lnTo>
                  <a:lnTo>
                    <a:pt x="385" y="124"/>
                  </a:lnTo>
                  <a:lnTo>
                    <a:pt x="388" y="128"/>
                  </a:lnTo>
                  <a:lnTo>
                    <a:pt x="388" y="135"/>
                  </a:lnTo>
                  <a:lnTo>
                    <a:pt x="380" y="133"/>
                  </a:lnTo>
                  <a:lnTo>
                    <a:pt x="380" y="11"/>
                  </a:lnTo>
                  <a:lnTo>
                    <a:pt x="383" y="10"/>
                  </a:lnTo>
                  <a:lnTo>
                    <a:pt x="383" y="8"/>
                  </a:lnTo>
                  <a:lnTo>
                    <a:pt x="380" y="7"/>
                  </a:lnTo>
                  <a:lnTo>
                    <a:pt x="380" y="5"/>
                  </a:lnTo>
                  <a:lnTo>
                    <a:pt x="378" y="4"/>
                  </a:lnTo>
                  <a:lnTo>
                    <a:pt x="374" y="3"/>
                  </a:lnTo>
                  <a:lnTo>
                    <a:pt x="368" y="3"/>
                  </a:lnTo>
                  <a:lnTo>
                    <a:pt x="362" y="3"/>
                  </a:lnTo>
                  <a:lnTo>
                    <a:pt x="359" y="4"/>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476" name="Freeform 215">
              <a:extLst>
                <a:ext uri="{FF2B5EF4-FFF2-40B4-BE49-F238E27FC236}">
                  <a16:creationId xmlns:a16="http://schemas.microsoft.com/office/drawing/2014/main" id="{216FA81E-370F-9F89-156F-9AE0D64E99D1}"/>
                </a:ext>
              </a:extLst>
            </p:cNvPr>
            <p:cNvSpPr>
              <a:spLocks/>
            </p:cNvSpPr>
            <p:nvPr/>
          </p:nvSpPr>
          <p:spPr bwMode="auto">
            <a:xfrm>
              <a:off x="714" y="3407"/>
              <a:ext cx="139" cy="166"/>
            </a:xfrm>
            <a:custGeom>
              <a:avLst/>
              <a:gdLst>
                <a:gd name="T0" fmla="*/ 139 w 139"/>
                <a:gd name="T1" fmla="*/ 37 h 166"/>
                <a:gd name="T2" fmla="*/ 23 w 139"/>
                <a:gd name="T3" fmla="*/ 26 h 166"/>
                <a:gd name="T4" fmla="*/ 23 w 139"/>
                <a:gd name="T5" fmla="*/ 18 h 166"/>
                <a:gd name="T6" fmla="*/ 139 w 139"/>
                <a:gd name="T7" fmla="*/ 29 h 166"/>
                <a:gd name="T8" fmla="*/ 139 w 139"/>
                <a:gd name="T9" fmla="*/ 18 h 166"/>
                <a:gd name="T10" fmla="*/ 0 w 139"/>
                <a:gd name="T11" fmla="*/ 0 h 166"/>
                <a:gd name="T12" fmla="*/ 0 w 139"/>
                <a:gd name="T13" fmla="*/ 166 h 166"/>
                <a:gd name="T14" fmla="*/ 23 w 139"/>
                <a:gd name="T15" fmla="*/ 166 h 166"/>
                <a:gd name="T16" fmla="*/ 23 w 139"/>
                <a:gd name="T17" fmla="*/ 130 h 166"/>
                <a:gd name="T18" fmla="*/ 139 w 139"/>
                <a:gd name="T19" fmla="*/ 131 h 166"/>
                <a:gd name="T20" fmla="*/ 139 w 139"/>
                <a:gd name="T21" fmla="*/ 68 h 166"/>
                <a:gd name="T22" fmla="*/ 23 w 139"/>
                <a:gd name="T23" fmla="*/ 63 h 166"/>
                <a:gd name="T24" fmla="*/ 23 w 139"/>
                <a:gd name="T25" fmla="*/ 53 h 166"/>
                <a:gd name="T26" fmla="*/ 139 w 139"/>
                <a:gd name="T27" fmla="*/ 60 h 166"/>
                <a:gd name="T28" fmla="*/ 139 w 139"/>
                <a:gd name="T29" fmla="*/ 37 h 1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9"/>
                <a:gd name="T46" fmla="*/ 0 h 166"/>
                <a:gd name="T47" fmla="*/ 139 w 139"/>
                <a:gd name="T48" fmla="*/ 166 h 1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9" h="166">
                  <a:moveTo>
                    <a:pt x="139" y="37"/>
                  </a:moveTo>
                  <a:lnTo>
                    <a:pt x="23" y="26"/>
                  </a:lnTo>
                  <a:lnTo>
                    <a:pt x="23" y="18"/>
                  </a:lnTo>
                  <a:lnTo>
                    <a:pt x="139" y="29"/>
                  </a:lnTo>
                  <a:lnTo>
                    <a:pt x="139" y="18"/>
                  </a:lnTo>
                  <a:lnTo>
                    <a:pt x="0" y="0"/>
                  </a:lnTo>
                  <a:lnTo>
                    <a:pt x="0" y="166"/>
                  </a:lnTo>
                  <a:lnTo>
                    <a:pt x="23" y="166"/>
                  </a:lnTo>
                  <a:lnTo>
                    <a:pt x="23" y="130"/>
                  </a:lnTo>
                  <a:lnTo>
                    <a:pt x="139" y="131"/>
                  </a:lnTo>
                  <a:lnTo>
                    <a:pt x="139" y="68"/>
                  </a:lnTo>
                  <a:lnTo>
                    <a:pt x="23" y="63"/>
                  </a:lnTo>
                  <a:lnTo>
                    <a:pt x="23" y="53"/>
                  </a:lnTo>
                  <a:lnTo>
                    <a:pt x="139" y="60"/>
                  </a:lnTo>
                  <a:lnTo>
                    <a:pt x="139" y="37"/>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477" name="Freeform 216">
              <a:extLst>
                <a:ext uri="{FF2B5EF4-FFF2-40B4-BE49-F238E27FC236}">
                  <a16:creationId xmlns:a16="http://schemas.microsoft.com/office/drawing/2014/main" id="{0F69FD9C-4539-B439-FC98-EC2F0A8B9B60}"/>
                </a:ext>
              </a:extLst>
            </p:cNvPr>
            <p:cNvSpPr>
              <a:spLocks/>
            </p:cNvSpPr>
            <p:nvPr/>
          </p:nvSpPr>
          <p:spPr bwMode="auto">
            <a:xfrm>
              <a:off x="714" y="3407"/>
              <a:ext cx="139" cy="166"/>
            </a:xfrm>
            <a:custGeom>
              <a:avLst/>
              <a:gdLst>
                <a:gd name="T0" fmla="*/ 139 w 139"/>
                <a:gd name="T1" fmla="*/ 37 h 166"/>
                <a:gd name="T2" fmla="*/ 23 w 139"/>
                <a:gd name="T3" fmla="*/ 26 h 166"/>
                <a:gd name="T4" fmla="*/ 23 w 139"/>
                <a:gd name="T5" fmla="*/ 18 h 166"/>
                <a:gd name="T6" fmla="*/ 139 w 139"/>
                <a:gd name="T7" fmla="*/ 29 h 166"/>
                <a:gd name="T8" fmla="*/ 139 w 139"/>
                <a:gd name="T9" fmla="*/ 18 h 166"/>
                <a:gd name="T10" fmla="*/ 0 w 139"/>
                <a:gd name="T11" fmla="*/ 0 h 166"/>
                <a:gd name="T12" fmla="*/ 0 w 139"/>
                <a:gd name="T13" fmla="*/ 166 h 166"/>
                <a:gd name="T14" fmla="*/ 23 w 139"/>
                <a:gd name="T15" fmla="*/ 166 h 166"/>
                <a:gd name="T16" fmla="*/ 23 w 139"/>
                <a:gd name="T17" fmla="*/ 130 h 166"/>
                <a:gd name="T18" fmla="*/ 139 w 139"/>
                <a:gd name="T19" fmla="*/ 131 h 166"/>
                <a:gd name="T20" fmla="*/ 139 w 139"/>
                <a:gd name="T21" fmla="*/ 68 h 166"/>
                <a:gd name="T22" fmla="*/ 23 w 139"/>
                <a:gd name="T23" fmla="*/ 63 h 166"/>
                <a:gd name="T24" fmla="*/ 23 w 139"/>
                <a:gd name="T25" fmla="*/ 53 h 166"/>
                <a:gd name="T26" fmla="*/ 139 w 139"/>
                <a:gd name="T27" fmla="*/ 60 h 166"/>
                <a:gd name="T28" fmla="*/ 139 w 139"/>
                <a:gd name="T29" fmla="*/ 37 h 1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9"/>
                <a:gd name="T46" fmla="*/ 0 h 166"/>
                <a:gd name="T47" fmla="*/ 139 w 139"/>
                <a:gd name="T48" fmla="*/ 166 h 1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9" h="166">
                  <a:moveTo>
                    <a:pt x="139" y="37"/>
                  </a:moveTo>
                  <a:lnTo>
                    <a:pt x="23" y="26"/>
                  </a:lnTo>
                  <a:lnTo>
                    <a:pt x="23" y="18"/>
                  </a:lnTo>
                  <a:lnTo>
                    <a:pt x="139" y="29"/>
                  </a:lnTo>
                  <a:lnTo>
                    <a:pt x="139" y="18"/>
                  </a:lnTo>
                  <a:lnTo>
                    <a:pt x="0" y="0"/>
                  </a:lnTo>
                  <a:lnTo>
                    <a:pt x="0" y="166"/>
                  </a:lnTo>
                  <a:lnTo>
                    <a:pt x="23" y="166"/>
                  </a:lnTo>
                  <a:lnTo>
                    <a:pt x="23" y="130"/>
                  </a:lnTo>
                  <a:lnTo>
                    <a:pt x="139" y="131"/>
                  </a:lnTo>
                  <a:lnTo>
                    <a:pt x="139" y="68"/>
                  </a:lnTo>
                  <a:lnTo>
                    <a:pt x="23" y="63"/>
                  </a:lnTo>
                  <a:lnTo>
                    <a:pt x="23" y="53"/>
                  </a:lnTo>
                  <a:lnTo>
                    <a:pt x="139" y="60"/>
                  </a:lnTo>
                  <a:lnTo>
                    <a:pt x="139" y="37"/>
                  </a:lnTo>
                </a:path>
              </a:pathLst>
            </a:custGeom>
            <a:noFill/>
            <a:ln w="1588">
              <a:solidFill>
                <a:srgbClr val="8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478" name="Freeform 217">
              <a:extLst>
                <a:ext uri="{FF2B5EF4-FFF2-40B4-BE49-F238E27FC236}">
                  <a16:creationId xmlns:a16="http://schemas.microsoft.com/office/drawing/2014/main" id="{9612A7A8-5EF9-859D-DB83-84EF8943BE68}"/>
                </a:ext>
              </a:extLst>
            </p:cNvPr>
            <p:cNvSpPr>
              <a:spLocks/>
            </p:cNvSpPr>
            <p:nvPr/>
          </p:nvSpPr>
          <p:spPr bwMode="auto">
            <a:xfrm>
              <a:off x="981" y="3380"/>
              <a:ext cx="53" cy="189"/>
            </a:xfrm>
            <a:custGeom>
              <a:avLst/>
              <a:gdLst>
                <a:gd name="T0" fmla="*/ 0 w 53"/>
                <a:gd name="T1" fmla="*/ 0 h 189"/>
                <a:gd name="T2" fmla="*/ 0 w 53"/>
                <a:gd name="T3" fmla="*/ 189 h 189"/>
                <a:gd name="T4" fmla="*/ 36 w 53"/>
                <a:gd name="T5" fmla="*/ 189 h 189"/>
                <a:gd name="T6" fmla="*/ 36 w 53"/>
                <a:gd name="T7" fmla="*/ 121 h 189"/>
                <a:gd name="T8" fmla="*/ 53 w 53"/>
                <a:gd name="T9" fmla="*/ 122 h 189"/>
                <a:gd name="T10" fmla="*/ 53 w 53"/>
                <a:gd name="T11" fmla="*/ 100 h 189"/>
                <a:gd name="T12" fmla="*/ 53 w 53"/>
                <a:gd name="T13" fmla="*/ 10 h 189"/>
                <a:gd name="T14" fmla="*/ 0 w 53"/>
                <a:gd name="T15" fmla="*/ 0 h 189"/>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89"/>
                <a:gd name="T26" fmla="*/ 53 w 53"/>
                <a:gd name="T27" fmla="*/ 189 h 1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89">
                  <a:moveTo>
                    <a:pt x="0" y="0"/>
                  </a:moveTo>
                  <a:lnTo>
                    <a:pt x="0" y="189"/>
                  </a:lnTo>
                  <a:lnTo>
                    <a:pt x="36" y="189"/>
                  </a:lnTo>
                  <a:lnTo>
                    <a:pt x="36" y="121"/>
                  </a:lnTo>
                  <a:lnTo>
                    <a:pt x="53" y="122"/>
                  </a:lnTo>
                  <a:lnTo>
                    <a:pt x="53" y="100"/>
                  </a:lnTo>
                  <a:lnTo>
                    <a:pt x="53" y="10"/>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479" name="Freeform 218">
              <a:extLst>
                <a:ext uri="{FF2B5EF4-FFF2-40B4-BE49-F238E27FC236}">
                  <a16:creationId xmlns:a16="http://schemas.microsoft.com/office/drawing/2014/main" id="{621F11E9-DC2D-A587-7E61-A0A82495002C}"/>
                </a:ext>
              </a:extLst>
            </p:cNvPr>
            <p:cNvSpPr>
              <a:spLocks/>
            </p:cNvSpPr>
            <p:nvPr/>
          </p:nvSpPr>
          <p:spPr bwMode="auto">
            <a:xfrm>
              <a:off x="981" y="3380"/>
              <a:ext cx="53" cy="189"/>
            </a:xfrm>
            <a:custGeom>
              <a:avLst/>
              <a:gdLst>
                <a:gd name="T0" fmla="*/ 0 w 53"/>
                <a:gd name="T1" fmla="*/ 0 h 189"/>
                <a:gd name="T2" fmla="*/ 0 w 53"/>
                <a:gd name="T3" fmla="*/ 189 h 189"/>
                <a:gd name="T4" fmla="*/ 36 w 53"/>
                <a:gd name="T5" fmla="*/ 189 h 189"/>
                <a:gd name="T6" fmla="*/ 36 w 53"/>
                <a:gd name="T7" fmla="*/ 121 h 189"/>
                <a:gd name="T8" fmla="*/ 53 w 53"/>
                <a:gd name="T9" fmla="*/ 122 h 189"/>
                <a:gd name="T10" fmla="*/ 53 w 53"/>
                <a:gd name="T11" fmla="*/ 100 h 189"/>
                <a:gd name="T12" fmla="*/ 53 w 53"/>
                <a:gd name="T13" fmla="*/ 10 h 189"/>
                <a:gd name="T14" fmla="*/ 0 w 53"/>
                <a:gd name="T15" fmla="*/ 0 h 189"/>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89"/>
                <a:gd name="T26" fmla="*/ 53 w 53"/>
                <a:gd name="T27" fmla="*/ 189 h 1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89">
                  <a:moveTo>
                    <a:pt x="0" y="0"/>
                  </a:moveTo>
                  <a:lnTo>
                    <a:pt x="0" y="189"/>
                  </a:lnTo>
                  <a:lnTo>
                    <a:pt x="36" y="189"/>
                  </a:lnTo>
                  <a:lnTo>
                    <a:pt x="36" y="121"/>
                  </a:lnTo>
                  <a:lnTo>
                    <a:pt x="53" y="122"/>
                  </a:lnTo>
                  <a:lnTo>
                    <a:pt x="53" y="100"/>
                  </a:lnTo>
                  <a:lnTo>
                    <a:pt x="53" y="10"/>
                  </a:lnTo>
                  <a:lnTo>
                    <a:pt x="0" y="0"/>
                  </a:lnTo>
                </a:path>
              </a:pathLst>
            </a:custGeom>
            <a:noFill/>
            <a:ln w="1588">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480" name="Freeform 219">
              <a:extLst>
                <a:ext uri="{FF2B5EF4-FFF2-40B4-BE49-F238E27FC236}">
                  <a16:creationId xmlns:a16="http://schemas.microsoft.com/office/drawing/2014/main" id="{AF2BDD39-AD54-9E4F-6EEB-FDF7D0A72789}"/>
                </a:ext>
              </a:extLst>
            </p:cNvPr>
            <p:cNvSpPr>
              <a:spLocks/>
            </p:cNvSpPr>
            <p:nvPr/>
          </p:nvSpPr>
          <p:spPr bwMode="auto">
            <a:xfrm>
              <a:off x="1040" y="3433"/>
              <a:ext cx="81" cy="35"/>
            </a:xfrm>
            <a:custGeom>
              <a:avLst/>
              <a:gdLst>
                <a:gd name="T0" fmla="*/ 81 w 81"/>
                <a:gd name="T1" fmla="*/ 10 h 35"/>
                <a:gd name="T2" fmla="*/ 0 w 81"/>
                <a:gd name="T3" fmla="*/ 0 h 35"/>
                <a:gd name="T4" fmla="*/ 0 w 81"/>
                <a:gd name="T5" fmla="*/ 28 h 35"/>
                <a:gd name="T6" fmla="*/ 81 w 81"/>
                <a:gd name="T7" fmla="*/ 35 h 35"/>
                <a:gd name="T8" fmla="*/ 81 w 81"/>
                <a:gd name="T9" fmla="*/ 10 h 35"/>
                <a:gd name="T10" fmla="*/ 0 60000 65536"/>
                <a:gd name="T11" fmla="*/ 0 60000 65536"/>
                <a:gd name="T12" fmla="*/ 0 60000 65536"/>
                <a:gd name="T13" fmla="*/ 0 60000 65536"/>
                <a:gd name="T14" fmla="*/ 0 60000 65536"/>
                <a:gd name="T15" fmla="*/ 0 w 81"/>
                <a:gd name="T16" fmla="*/ 0 h 35"/>
                <a:gd name="T17" fmla="*/ 81 w 81"/>
                <a:gd name="T18" fmla="*/ 35 h 35"/>
              </a:gdLst>
              <a:ahLst/>
              <a:cxnLst>
                <a:cxn ang="T10">
                  <a:pos x="T0" y="T1"/>
                </a:cxn>
                <a:cxn ang="T11">
                  <a:pos x="T2" y="T3"/>
                </a:cxn>
                <a:cxn ang="T12">
                  <a:pos x="T4" y="T5"/>
                </a:cxn>
                <a:cxn ang="T13">
                  <a:pos x="T6" y="T7"/>
                </a:cxn>
                <a:cxn ang="T14">
                  <a:pos x="T8" y="T9"/>
                </a:cxn>
              </a:cxnLst>
              <a:rect l="T15" t="T16" r="T17" b="T18"/>
              <a:pathLst>
                <a:path w="81" h="35">
                  <a:moveTo>
                    <a:pt x="81" y="10"/>
                  </a:moveTo>
                  <a:lnTo>
                    <a:pt x="0" y="0"/>
                  </a:lnTo>
                  <a:lnTo>
                    <a:pt x="0" y="28"/>
                  </a:lnTo>
                  <a:lnTo>
                    <a:pt x="81" y="35"/>
                  </a:lnTo>
                  <a:lnTo>
                    <a:pt x="81" y="1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481" name="Freeform 220">
              <a:extLst>
                <a:ext uri="{FF2B5EF4-FFF2-40B4-BE49-F238E27FC236}">
                  <a16:creationId xmlns:a16="http://schemas.microsoft.com/office/drawing/2014/main" id="{85086D39-7E79-FDC2-37B6-54C7B251E9B5}"/>
                </a:ext>
              </a:extLst>
            </p:cNvPr>
            <p:cNvSpPr>
              <a:spLocks/>
            </p:cNvSpPr>
            <p:nvPr/>
          </p:nvSpPr>
          <p:spPr bwMode="auto">
            <a:xfrm>
              <a:off x="1040" y="3433"/>
              <a:ext cx="81" cy="35"/>
            </a:xfrm>
            <a:custGeom>
              <a:avLst/>
              <a:gdLst>
                <a:gd name="T0" fmla="*/ 81 w 81"/>
                <a:gd name="T1" fmla="*/ 10 h 35"/>
                <a:gd name="T2" fmla="*/ 0 w 81"/>
                <a:gd name="T3" fmla="*/ 0 h 35"/>
                <a:gd name="T4" fmla="*/ 0 w 81"/>
                <a:gd name="T5" fmla="*/ 28 h 35"/>
                <a:gd name="T6" fmla="*/ 81 w 81"/>
                <a:gd name="T7" fmla="*/ 35 h 35"/>
                <a:gd name="T8" fmla="*/ 81 w 81"/>
                <a:gd name="T9" fmla="*/ 10 h 35"/>
                <a:gd name="T10" fmla="*/ 0 60000 65536"/>
                <a:gd name="T11" fmla="*/ 0 60000 65536"/>
                <a:gd name="T12" fmla="*/ 0 60000 65536"/>
                <a:gd name="T13" fmla="*/ 0 60000 65536"/>
                <a:gd name="T14" fmla="*/ 0 60000 65536"/>
                <a:gd name="T15" fmla="*/ 0 w 81"/>
                <a:gd name="T16" fmla="*/ 0 h 35"/>
                <a:gd name="T17" fmla="*/ 81 w 81"/>
                <a:gd name="T18" fmla="*/ 35 h 35"/>
              </a:gdLst>
              <a:ahLst/>
              <a:cxnLst>
                <a:cxn ang="T10">
                  <a:pos x="T0" y="T1"/>
                </a:cxn>
                <a:cxn ang="T11">
                  <a:pos x="T2" y="T3"/>
                </a:cxn>
                <a:cxn ang="T12">
                  <a:pos x="T4" y="T5"/>
                </a:cxn>
                <a:cxn ang="T13">
                  <a:pos x="T6" y="T7"/>
                </a:cxn>
                <a:cxn ang="T14">
                  <a:pos x="T8" y="T9"/>
                </a:cxn>
              </a:cxnLst>
              <a:rect l="T15" t="T16" r="T17" b="T18"/>
              <a:pathLst>
                <a:path w="81" h="35">
                  <a:moveTo>
                    <a:pt x="81" y="10"/>
                  </a:moveTo>
                  <a:lnTo>
                    <a:pt x="0" y="0"/>
                  </a:lnTo>
                  <a:lnTo>
                    <a:pt x="0" y="28"/>
                  </a:lnTo>
                  <a:lnTo>
                    <a:pt x="81" y="35"/>
                  </a:lnTo>
                  <a:lnTo>
                    <a:pt x="81" y="10"/>
                  </a:lnTo>
                </a:path>
              </a:pathLst>
            </a:custGeom>
            <a:noFill/>
            <a:ln w="1588">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482" name="Freeform 221">
              <a:extLst>
                <a:ext uri="{FF2B5EF4-FFF2-40B4-BE49-F238E27FC236}">
                  <a16:creationId xmlns:a16="http://schemas.microsoft.com/office/drawing/2014/main" id="{8F4DCE96-D121-67F9-7738-5D927A93A155}"/>
                </a:ext>
              </a:extLst>
            </p:cNvPr>
            <p:cNvSpPr>
              <a:spLocks/>
            </p:cNvSpPr>
            <p:nvPr/>
          </p:nvSpPr>
          <p:spPr bwMode="auto">
            <a:xfrm>
              <a:off x="1040" y="3470"/>
              <a:ext cx="81" cy="99"/>
            </a:xfrm>
            <a:custGeom>
              <a:avLst/>
              <a:gdLst>
                <a:gd name="T0" fmla="*/ 81 w 81"/>
                <a:gd name="T1" fmla="*/ 5 h 99"/>
                <a:gd name="T2" fmla="*/ 0 w 81"/>
                <a:gd name="T3" fmla="*/ 0 h 99"/>
                <a:gd name="T4" fmla="*/ 0 w 81"/>
                <a:gd name="T5" fmla="*/ 5 h 99"/>
                <a:gd name="T6" fmla="*/ 48 w 81"/>
                <a:gd name="T7" fmla="*/ 8 h 99"/>
                <a:gd name="T8" fmla="*/ 48 w 81"/>
                <a:gd name="T9" fmla="*/ 19 h 99"/>
                <a:gd name="T10" fmla="*/ 0 w 81"/>
                <a:gd name="T11" fmla="*/ 16 h 99"/>
                <a:gd name="T12" fmla="*/ 0 w 81"/>
                <a:gd name="T13" fmla="*/ 43 h 99"/>
                <a:gd name="T14" fmla="*/ 51 w 81"/>
                <a:gd name="T15" fmla="*/ 44 h 99"/>
                <a:gd name="T16" fmla="*/ 51 w 81"/>
                <a:gd name="T17" fmla="*/ 53 h 99"/>
                <a:gd name="T18" fmla="*/ 15 w 81"/>
                <a:gd name="T19" fmla="*/ 51 h 99"/>
                <a:gd name="T20" fmla="*/ 15 w 81"/>
                <a:gd name="T21" fmla="*/ 69 h 99"/>
                <a:gd name="T22" fmla="*/ 49 w 81"/>
                <a:gd name="T23" fmla="*/ 71 h 99"/>
                <a:gd name="T24" fmla="*/ 49 w 81"/>
                <a:gd name="T25" fmla="*/ 78 h 99"/>
                <a:gd name="T26" fmla="*/ 0 w 81"/>
                <a:gd name="T27" fmla="*/ 77 h 99"/>
                <a:gd name="T28" fmla="*/ 0 w 81"/>
                <a:gd name="T29" fmla="*/ 99 h 99"/>
                <a:gd name="T30" fmla="*/ 81 w 81"/>
                <a:gd name="T31" fmla="*/ 99 h 99"/>
                <a:gd name="T32" fmla="*/ 81 w 81"/>
                <a:gd name="T33" fmla="*/ 5 h 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99"/>
                <a:gd name="T53" fmla="*/ 81 w 81"/>
                <a:gd name="T54" fmla="*/ 99 h 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99">
                  <a:moveTo>
                    <a:pt x="81" y="5"/>
                  </a:moveTo>
                  <a:lnTo>
                    <a:pt x="0" y="0"/>
                  </a:lnTo>
                  <a:lnTo>
                    <a:pt x="0" y="5"/>
                  </a:lnTo>
                  <a:lnTo>
                    <a:pt x="48" y="8"/>
                  </a:lnTo>
                  <a:lnTo>
                    <a:pt x="48" y="19"/>
                  </a:lnTo>
                  <a:lnTo>
                    <a:pt x="0" y="16"/>
                  </a:lnTo>
                  <a:lnTo>
                    <a:pt x="0" y="43"/>
                  </a:lnTo>
                  <a:lnTo>
                    <a:pt x="51" y="44"/>
                  </a:lnTo>
                  <a:lnTo>
                    <a:pt x="51" y="53"/>
                  </a:lnTo>
                  <a:lnTo>
                    <a:pt x="15" y="51"/>
                  </a:lnTo>
                  <a:lnTo>
                    <a:pt x="15" y="69"/>
                  </a:lnTo>
                  <a:lnTo>
                    <a:pt x="49" y="71"/>
                  </a:lnTo>
                  <a:lnTo>
                    <a:pt x="49" y="78"/>
                  </a:lnTo>
                  <a:lnTo>
                    <a:pt x="0" y="77"/>
                  </a:lnTo>
                  <a:lnTo>
                    <a:pt x="0" y="99"/>
                  </a:lnTo>
                  <a:lnTo>
                    <a:pt x="81" y="99"/>
                  </a:lnTo>
                  <a:lnTo>
                    <a:pt x="81" y="5"/>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483" name="Freeform 222">
              <a:extLst>
                <a:ext uri="{FF2B5EF4-FFF2-40B4-BE49-F238E27FC236}">
                  <a16:creationId xmlns:a16="http://schemas.microsoft.com/office/drawing/2014/main" id="{31117633-B66D-533C-C704-5ABB655879A0}"/>
                </a:ext>
              </a:extLst>
            </p:cNvPr>
            <p:cNvSpPr>
              <a:spLocks/>
            </p:cNvSpPr>
            <p:nvPr/>
          </p:nvSpPr>
          <p:spPr bwMode="auto">
            <a:xfrm>
              <a:off x="1040" y="3470"/>
              <a:ext cx="81" cy="99"/>
            </a:xfrm>
            <a:custGeom>
              <a:avLst/>
              <a:gdLst>
                <a:gd name="T0" fmla="*/ 81 w 81"/>
                <a:gd name="T1" fmla="*/ 5 h 99"/>
                <a:gd name="T2" fmla="*/ 0 w 81"/>
                <a:gd name="T3" fmla="*/ 0 h 99"/>
                <a:gd name="T4" fmla="*/ 0 w 81"/>
                <a:gd name="T5" fmla="*/ 5 h 99"/>
                <a:gd name="T6" fmla="*/ 48 w 81"/>
                <a:gd name="T7" fmla="*/ 8 h 99"/>
                <a:gd name="T8" fmla="*/ 48 w 81"/>
                <a:gd name="T9" fmla="*/ 19 h 99"/>
                <a:gd name="T10" fmla="*/ 0 w 81"/>
                <a:gd name="T11" fmla="*/ 16 h 99"/>
                <a:gd name="T12" fmla="*/ 0 w 81"/>
                <a:gd name="T13" fmla="*/ 43 h 99"/>
                <a:gd name="T14" fmla="*/ 51 w 81"/>
                <a:gd name="T15" fmla="*/ 44 h 99"/>
                <a:gd name="T16" fmla="*/ 51 w 81"/>
                <a:gd name="T17" fmla="*/ 53 h 99"/>
                <a:gd name="T18" fmla="*/ 15 w 81"/>
                <a:gd name="T19" fmla="*/ 51 h 99"/>
                <a:gd name="T20" fmla="*/ 15 w 81"/>
                <a:gd name="T21" fmla="*/ 69 h 99"/>
                <a:gd name="T22" fmla="*/ 49 w 81"/>
                <a:gd name="T23" fmla="*/ 71 h 99"/>
                <a:gd name="T24" fmla="*/ 49 w 81"/>
                <a:gd name="T25" fmla="*/ 78 h 99"/>
                <a:gd name="T26" fmla="*/ 0 w 81"/>
                <a:gd name="T27" fmla="*/ 77 h 99"/>
                <a:gd name="T28" fmla="*/ 0 w 81"/>
                <a:gd name="T29" fmla="*/ 99 h 99"/>
                <a:gd name="T30" fmla="*/ 81 w 81"/>
                <a:gd name="T31" fmla="*/ 99 h 99"/>
                <a:gd name="T32" fmla="*/ 81 w 81"/>
                <a:gd name="T33" fmla="*/ 5 h 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99"/>
                <a:gd name="T53" fmla="*/ 81 w 81"/>
                <a:gd name="T54" fmla="*/ 99 h 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99">
                  <a:moveTo>
                    <a:pt x="81" y="5"/>
                  </a:moveTo>
                  <a:lnTo>
                    <a:pt x="0" y="0"/>
                  </a:lnTo>
                  <a:lnTo>
                    <a:pt x="0" y="5"/>
                  </a:lnTo>
                  <a:lnTo>
                    <a:pt x="48" y="8"/>
                  </a:lnTo>
                  <a:lnTo>
                    <a:pt x="48" y="19"/>
                  </a:lnTo>
                  <a:lnTo>
                    <a:pt x="0" y="16"/>
                  </a:lnTo>
                  <a:lnTo>
                    <a:pt x="0" y="43"/>
                  </a:lnTo>
                  <a:lnTo>
                    <a:pt x="51" y="44"/>
                  </a:lnTo>
                  <a:lnTo>
                    <a:pt x="51" y="53"/>
                  </a:lnTo>
                  <a:lnTo>
                    <a:pt x="15" y="51"/>
                  </a:lnTo>
                  <a:lnTo>
                    <a:pt x="15" y="69"/>
                  </a:lnTo>
                  <a:lnTo>
                    <a:pt x="49" y="71"/>
                  </a:lnTo>
                  <a:lnTo>
                    <a:pt x="49" y="78"/>
                  </a:lnTo>
                  <a:lnTo>
                    <a:pt x="0" y="77"/>
                  </a:lnTo>
                  <a:lnTo>
                    <a:pt x="0" y="99"/>
                  </a:lnTo>
                  <a:lnTo>
                    <a:pt x="81" y="99"/>
                  </a:lnTo>
                  <a:lnTo>
                    <a:pt x="81" y="5"/>
                  </a:lnTo>
                </a:path>
              </a:pathLst>
            </a:custGeom>
            <a:noFill/>
            <a:ln w="1588">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484" name="Freeform 223">
              <a:extLst>
                <a:ext uri="{FF2B5EF4-FFF2-40B4-BE49-F238E27FC236}">
                  <a16:creationId xmlns:a16="http://schemas.microsoft.com/office/drawing/2014/main" id="{9EAC53FE-E7E3-0958-7DBD-0B13FD8C0B50}"/>
                </a:ext>
              </a:extLst>
            </p:cNvPr>
            <p:cNvSpPr>
              <a:spLocks/>
            </p:cNvSpPr>
            <p:nvPr/>
          </p:nvSpPr>
          <p:spPr bwMode="auto">
            <a:xfrm>
              <a:off x="1020" y="3520"/>
              <a:ext cx="22" cy="19"/>
            </a:xfrm>
            <a:custGeom>
              <a:avLst/>
              <a:gdLst>
                <a:gd name="T0" fmla="*/ 0 w 22"/>
                <a:gd name="T1" fmla="*/ 0 h 19"/>
                <a:gd name="T2" fmla="*/ 0 w 22"/>
                <a:gd name="T3" fmla="*/ 18 h 19"/>
                <a:gd name="T4" fmla="*/ 22 w 22"/>
                <a:gd name="T5" fmla="*/ 19 h 19"/>
                <a:gd name="T6" fmla="*/ 22 w 22"/>
                <a:gd name="T7" fmla="*/ 1 h 19"/>
                <a:gd name="T8" fmla="*/ 0 w 22"/>
                <a:gd name="T9" fmla="*/ 0 h 19"/>
                <a:gd name="T10" fmla="*/ 0 60000 65536"/>
                <a:gd name="T11" fmla="*/ 0 60000 65536"/>
                <a:gd name="T12" fmla="*/ 0 60000 65536"/>
                <a:gd name="T13" fmla="*/ 0 60000 65536"/>
                <a:gd name="T14" fmla="*/ 0 60000 65536"/>
                <a:gd name="T15" fmla="*/ 0 w 22"/>
                <a:gd name="T16" fmla="*/ 0 h 19"/>
                <a:gd name="T17" fmla="*/ 22 w 22"/>
                <a:gd name="T18" fmla="*/ 19 h 19"/>
              </a:gdLst>
              <a:ahLst/>
              <a:cxnLst>
                <a:cxn ang="T10">
                  <a:pos x="T0" y="T1"/>
                </a:cxn>
                <a:cxn ang="T11">
                  <a:pos x="T2" y="T3"/>
                </a:cxn>
                <a:cxn ang="T12">
                  <a:pos x="T4" y="T5"/>
                </a:cxn>
                <a:cxn ang="T13">
                  <a:pos x="T6" y="T7"/>
                </a:cxn>
                <a:cxn ang="T14">
                  <a:pos x="T8" y="T9"/>
                </a:cxn>
              </a:cxnLst>
              <a:rect l="T15" t="T16" r="T17" b="T18"/>
              <a:pathLst>
                <a:path w="22" h="19">
                  <a:moveTo>
                    <a:pt x="0" y="0"/>
                  </a:moveTo>
                  <a:lnTo>
                    <a:pt x="0" y="18"/>
                  </a:lnTo>
                  <a:lnTo>
                    <a:pt x="22" y="19"/>
                  </a:lnTo>
                  <a:lnTo>
                    <a:pt x="22" y="1"/>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485" name="Freeform 224">
              <a:extLst>
                <a:ext uri="{FF2B5EF4-FFF2-40B4-BE49-F238E27FC236}">
                  <a16:creationId xmlns:a16="http://schemas.microsoft.com/office/drawing/2014/main" id="{F57EB110-8D42-044B-7715-A061B0DDB14F}"/>
                </a:ext>
              </a:extLst>
            </p:cNvPr>
            <p:cNvSpPr>
              <a:spLocks/>
            </p:cNvSpPr>
            <p:nvPr/>
          </p:nvSpPr>
          <p:spPr bwMode="auto">
            <a:xfrm>
              <a:off x="1020" y="3520"/>
              <a:ext cx="22" cy="19"/>
            </a:xfrm>
            <a:custGeom>
              <a:avLst/>
              <a:gdLst>
                <a:gd name="T0" fmla="*/ 0 w 22"/>
                <a:gd name="T1" fmla="*/ 0 h 19"/>
                <a:gd name="T2" fmla="*/ 0 w 22"/>
                <a:gd name="T3" fmla="*/ 18 h 19"/>
                <a:gd name="T4" fmla="*/ 22 w 22"/>
                <a:gd name="T5" fmla="*/ 19 h 19"/>
                <a:gd name="T6" fmla="*/ 22 w 22"/>
                <a:gd name="T7" fmla="*/ 1 h 19"/>
                <a:gd name="T8" fmla="*/ 0 w 22"/>
                <a:gd name="T9" fmla="*/ 0 h 19"/>
                <a:gd name="T10" fmla="*/ 0 60000 65536"/>
                <a:gd name="T11" fmla="*/ 0 60000 65536"/>
                <a:gd name="T12" fmla="*/ 0 60000 65536"/>
                <a:gd name="T13" fmla="*/ 0 60000 65536"/>
                <a:gd name="T14" fmla="*/ 0 60000 65536"/>
                <a:gd name="T15" fmla="*/ 0 w 22"/>
                <a:gd name="T16" fmla="*/ 0 h 19"/>
                <a:gd name="T17" fmla="*/ 22 w 22"/>
                <a:gd name="T18" fmla="*/ 19 h 19"/>
              </a:gdLst>
              <a:ahLst/>
              <a:cxnLst>
                <a:cxn ang="T10">
                  <a:pos x="T0" y="T1"/>
                </a:cxn>
                <a:cxn ang="T11">
                  <a:pos x="T2" y="T3"/>
                </a:cxn>
                <a:cxn ang="T12">
                  <a:pos x="T4" y="T5"/>
                </a:cxn>
                <a:cxn ang="T13">
                  <a:pos x="T6" y="T7"/>
                </a:cxn>
                <a:cxn ang="T14">
                  <a:pos x="T8" y="T9"/>
                </a:cxn>
              </a:cxnLst>
              <a:rect l="T15" t="T16" r="T17" b="T18"/>
              <a:pathLst>
                <a:path w="22" h="19">
                  <a:moveTo>
                    <a:pt x="0" y="0"/>
                  </a:moveTo>
                  <a:lnTo>
                    <a:pt x="0" y="18"/>
                  </a:lnTo>
                  <a:lnTo>
                    <a:pt x="22" y="19"/>
                  </a:lnTo>
                  <a:lnTo>
                    <a:pt x="22" y="1"/>
                  </a:lnTo>
                  <a:lnTo>
                    <a:pt x="0" y="0"/>
                  </a:lnTo>
                </a:path>
              </a:pathLst>
            </a:custGeom>
            <a:noFill/>
            <a:ln w="1588">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486" name="Freeform 225">
              <a:extLst>
                <a:ext uri="{FF2B5EF4-FFF2-40B4-BE49-F238E27FC236}">
                  <a16:creationId xmlns:a16="http://schemas.microsoft.com/office/drawing/2014/main" id="{B3C3CA9F-717A-CBEE-912C-B11CBC75B44D}"/>
                </a:ext>
              </a:extLst>
            </p:cNvPr>
            <p:cNvSpPr>
              <a:spLocks/>
            </p:cNvSpPr>
            <p:nvPr/>
          </p:nvSpPr>
          <p:spPr bwMode="auto">
            <a:xfrm>
              <a:off x="1020" y="3545"/>
              <a:ext cx="14" cy="24"/>
            </a:xfrm>
            <a:custGeom>
              <a:avLst/>
              <a:gdLst>
                <a:gd name="T0" fmla="*/ 14 w 14"/>
                <a:gd name="T1" fmla="*/ 2 h 24"/>
                <a:gd name="T2" fmla="*/ 14 w 14"/>
                <a:gd name="T3" fmla="*/ 24 h 24"/>
                <a:gd name="T4" fmla="*/ 0 w 14"/>
                <a:gd name="T5" fmla="*/ 24 h 24"/>
                <a:gd name="T6" fmla="*/ 0 w 14"/>
                <a:gd name="T7" fmla="*/ 0 h 24"/>
                <a:gd name="T8" fmla="*/ 14 w 14"/>
                <a:gd name="T9" fmla="*/ 2 h 24"/>
                <a:gd name="T10" fmla="*/ 0 60000 65536"/>
                <a:gd name="T11" fmla="*/ 0 60000 65536"/>
                <a:gd name="T12" fmla="*/ 0 60000 65536"/>
                <a:gd name="T13" fmla="*/ 0 60000 65536"/>
                <a:gd name="T14" fmla="*/ 0 60000 65536"/>
                <a:gd name="T15" fmla="*/ 0 w 14"/>
                <a:gd name="T16" fmla="*/ 0 h 24"/>
                <a:gd name="T17" fmla="*/ 14 w 14"/>
                <a:gd name="T18" fmla="*/ 24 h 24"/>
              </a:gdLst>
              <a:ahLst/>
              <a:cxnLst>
                <a:cxn ang="T10">
                  <a:pos x="T0" y="T1"/>
                </a:cxn>
                <a:cxn ang="T11">
                  <a:pos x="T2" y="T3"/>
                </a:cxn>
                <a:cxn ang="T12">
                  <a:pos x="T4" y="T5"/>
                </a:cxn>
                <a:cxn ang="T13">
                  <a:pos x="T6" y="T7"/>
                </a:cxn>
                <a:cxn ang="T14">
                  <a:pos x="T8" y="T9"/>
                </a:cxn>
              </a:cxnLst>
              <a:rect l="T15" t="T16" r="T17" b="T18"/>
              <a:pathLst>
                <a:path w="14" h="24">
                  <a:moveTo>
                    <a:pt x="14" y="2"/>
                  </a:moveTo>
                  <a:lnTo>
                    <a:pt x="14" y="24"/>
                  </a:lnTo>
                  <a:lnTo>
                    <a:pt x="0" y="24"/>
                  </a:lnTo>
                  <a:lnTo>
                    <a:pt x="0" y="0"/>
                  </a:lnTo>
                  <a:lnTo>
                    <a:pt x="14" y="2"/>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487" name="Freeform 226">
              <a:extLst>
                <a:ext uri="{FF2B5EF4-FFF2-40B4-BE49-F238E27FC236}">
                  <a16:creationId xmlns:a16="http://schemas.microsoft.com/office/drawing/2014/main" id="{FC39C54E-ABCE-5167-B7AA-CE9A8ED230E4}"/>
                </a:ext>
              </a:extLst>
            </p:cNvPr>
            <p:cNvSpPr>
              <a:spLocks/>
            </p:cNvSpPr>
            <p:nvPr/>
          </p:nvSpPr>
          <p:spPr bwMode="auto">
            <a:xfrm>
              <a:off x="1020" y="3545"/>
              <a:ext cx="14" cy="24"/>
            </a:xfrm>
            <a:custGeom>
              <a:avLst/>
              <a:gdLst>
                <a:gd name="T0" fmla="*/ 14 w 14"/>
                <a:gd name="T1" fmla="*/ 2 h 24"/>
                <a:gd name="T2" fmla="*/ 14 w 14"/>
                <a:gd name="T3" fmla="*/ 24 h 24"/>
                <a:gd name="T4" fmla="*/ 0 w 14"/>
                <a:gd name="T5" fmla="*/ 24 h 24"/>
                <a:gd name="T6" fmla="*/ 0 w 14"/>
                <a:gd name="T7" fmla="*/ 0 h 24"/>
                <a:gd name="T8" fmla="*/ 14 w 14"/>
                <a:gd name="T9" fmla="*/ 2 h 24"/>
                <a:gd name="T10" fmla="*/ 0 60000 65536"/>
                <a:gd name="T11" fmla="*/ 0 60000 65536"/>
                <a:gd name="T12" fmla="*/ 0 60000 65536"/>
                <a:gd name="T13" fmla="*/ 0 60000 65536"/>
                <a:gd name="T14" fmla="*/ 0 60000 65536"/>
                <a:gd name="T15" fmla="*/ 0 w 14"/>
                <a:gd name="T16" fmla="*/ 0 h 24"/>
                <a:gd name="T17" fmla="*/ 14 w 14"/>
                <a:gd name="T18" fmla="*/ 24 h 24"/>
              </a:gdLst>
              <a:ahLst/>
              <a:cxnLst>
                <a:cxn ang="T10">
                  <a:pos x="T0" y="T1"/>
                </a:cxn>
                <a:cxn ang="T11">
                  <a:pos x="T2" y="T3"/>
                </a:cxn>
                <a:cxn ang="T12">
                  <a:pos x="T4" y="T5"/>
                </a:cxn>
                <a:cxn ang="T13">
                  <a:pos x="T6" y="T7"/>
                </a:cxn>
                <a:cxn ang="T14">
                  <a:pos x="T8" y="T9"/>
                </a:cxn>
              </a:cxnLst>
              <a:rect l="T15" t="T16" r="T17" b="T18"/>
              <a:pathLst>
                <a:path w="14" h="24">
                  <a:moveTo>
                    <a:pt x="14" y="2"/>
                  </a:moveTo>
                  <a:lnTo>
                    <a:pt x="14" y="24"/>
                  </a:lnTo>
                  <a:lnTo>
                    <a:pt x="0" y="24"/>
                  </a:lnTo>
                  <a:lnTo>
                    <a:pt x="0" y="0"/>
                  </a:lnTo>
                  <a:lnTo>
                    <a:pt x="14" y="2"/>
                  </a:lnTo>
                </a:path>
              </a:pathLst>
            </a:custGeom>
            <a:noFill/>
            <a:ln w="1588">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488" name="Freeform 227">
              <a:extLst>
                <a:ext uri="{FF2B5EF4-FFF2-40B4-BE49-F238E27FC236}">
                  <a16:creationId xmlns:a16="http://schemas.microsoft.com/office/drawing/2014/main" id="{91D2CD7E-F898-BBCA-6E6E-9EBC3A84F1ED}"/>
                </a:ext>
              </a:extLst>
            </p:cNvPr>
            <p:cNvSpPr>
              <a:spLocks/>
            </p:cNvSpPr>
            <p:nvPr/>
          </p:nvSpPr>
          <p:spPr bwMode="auto">
            <a:xfrm>
              <a:off x="886" y="3372"/>
              <a:ext cx="97" cy="197"/>
            </a:xfrm>
            <a:custGeom>
              <a:avLst/>
              <a:gdLst>
                <a:gd name="T0" fmla="*/ 0 w 97"/>
                <a:gd name="T1" fmla="*/ 11 h 197"/>
                <a:gd name="T2" fmla="*/ 40 w 97"/>
                <a:gd name="T3" fmla="*/ 0 h 197"/>
                <a:gd name="T4" fmla="*/ 97 w 97"/>
                <a:gd name="T5" fmla="*/ 8 h 197"/>
                <a:gd name="T6" fmla="*/ 97 w 97"/>
                <a:gd name="T7" fmla="*/ 197 h 197"/>
                <a:gd name="T8" fmla="*/ 0 w 97"/>
                <a:gd name="T9" fmla="*/ 197 h 197"/>
                <a:gd name="T10" fmla="*/ 0 w 97"/>
                <a:gd name="T11" fmla="*/ 11 h 197"/>
                <a:gd name="T12" fmla="*/ 0 60000 65536"/>
                <a:gd name="T13" fmla="*/ 0 60000 65536"/>
                <a:gd name="T14" fmla="*/ 0 60000 65536"/>
                <a:gd name="T15" fmla="*/ 0 60000 65536"/>
                <a:gd name="T16" fmla="*/ 0 60000 65536"/>
                <a:gd name="T17" fmla="*/ 0 60000 65536"/>
                <a:gd name="T18" fmla="*/ 0 w 97"/>
                <a:gd name="T19" fmla="*/ 0 h 197"/>
                <a:gd name="T20" fmla="*/ 97 w 97"/>
                <a:gd name="T21" fmla="*/ 197 h 197"/>
              </a:gdLst>
              <a:ahLst/>
              <a:cxnLst>
                <a:cxn ang="T12">
                  <a:pos x="T0" y="T1"/>
                </a:cxn>
                <a:cxn ang="T13">
                  <a:pos x="T2" y="T3"/>
                </a:cxn>
                <a:cxn ang="T14">
                  <a:pos x="T4" y="T5"/>
                </a:cxn>
                <a:cxn ang="T15">
                  <a:pos x="T6" y="T7"/>
                </a:cxn>
                <a:cxn ang="T16">
                  <a:pos x="T8" y="T9"/>
                </a:cxn>
                <a:cxn ang="T17">
                  <a:pos x="T10" y="T11"/>
                </a:cxn>
              </a:cxnLst>
              <a:rect l="T18" t="T19" r="T20" b="T21"/>
              <a:pathLst>
                <a:path w="97" h="197">
                  <a:moveTo>
                    <a:pt x="0" y="11"/>
                  </a:moveTo>
                  <a:lnTo>
                    <a:pt x="40" y="0"/>
                  </a:lnTo>
                  <a:lnTo>
                    <a:pt x="97" y="8"/>
                  </a:lnTo>
                  <a:lnTo>
                    <a:pt x="97" y="197"/>
                  </a:lnTo>
                  <a:lnTo>
                    <a:pt x="0" y="197"/>
                  </a:lnTo>
                  <a:lnTo>
                    <a:pt x="0" y="11"/>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489" name="Freeform 228">
              <a:extLst>
                <a:ext uri="{FF2B5EF4-FFF2-40B4-BE49-F238E27FC236}">
                  <a16:creationId xmlns:a16="http://schemas.microsoft.com/office/drawing/2014/main" id="{6D6D7C4C-BE69-4936-F3EA-AA9B2EA49FE6}"/>
                </a:ext>
              </a:extLst>
            </p:cNvPr>
            <p:cNvSpPr>
              <a:spLocks/>
            </p:cNvSpPr>
            <p:nvPr/>
          </p:nvSpPr>
          <p:spPr bwMode="auto">
            <a:xfrm>
              <a:off x="886" y="3372"/>
              <a:ext cx="97" cy="197"/>
            </a:xfrm>
            <a:custGeom>
              <a:avLst/>
              <a:gdLst>
                <a:gd name="T0" fmla="*/ 0 w 97"/>
                <a:gd name="T1" fmla="*/ 11 h 197"/>
                <a:gd name="T2" fmla="*/ 40 w 97"/>
                <a:gd name="T3" fmla="*/ 0 h 197"/>
                <a:gd name="T4" fmla="*/ 97 w 97"/>
                <a:gd name="T5" fmla="*/ 8 h 197"/>
                <a:gd name="T6" fmla="*/ 97 w 97"/>
                <a:gd name="T7" fmla="*/ 197 h 197"/>
                <a:gd name="T8" fmla="*/ 0 w 97"/>
                <a:gd name="T9" fmla="*/ 197 h 197"/>
                <a:gd name="T10" fmla="*/ 0 w 97"/>
                <a:gd name="T11" fmla="*/ 11 h 197"/>
                <a:gd name="T12" fmla="*/ 0 60000 65536"/>
                <a:gd name="T13" fmla="*/ 0 60000 65536"/>
                <a:gd name="T14" fmla="*/ 0 60000 65536"/>
                <a:gd name="T15" fmla="*/ 0 60000 65536"/>
                <a:gd name="T16" fmla="*/ 0 60000 65536"/>
                <a:gd name="T17" fmla="*/ 0 60000 65536"/>
                <a:gd name="T18" fmla="*/ 0 w 97"/>
                <a:gd name="T19" fmla="*/ 0 h 197"/>
                <a:gd name="T20" fmla="*/ 97 w 97"/>
                <a:gd name="T21" fmla="*/ 197 h 197"/>
              </a:gdLst>
              <a:ahLst/>
              <a:cxnLst>
                <a:cxn ang="T12">
                  <a:pos x="T0" y="T1"/>
                </a:cxn>
                <a:cxn ang="T13">
                  <a:pos x="T2" y="T3"/>
                </a:cxn>
                <a:cxn ang="T14">
                  <a:pos x="T4" y="T5"/>
                </a:cxn>
                <a:cxn ang="T15">
                  <a:pos x="T6" y="T7"/>
                </a:cxn>
                <a:cxn ang="T16">
                  <a:pos x="T8" y="T9"/>
                </a:cxn>
                <a:cxn ang="T17">
                  <a:pos x="T10" y="T11"/>
                </a:cxn>
              </a:cxnLst>
              <a:rect l="T18" t="T19" r="T20" b="T21"/>
              <a:pathLst>
                <a:path w="97" h="197">
                  <a:moveTo>
                    <a:pt x="0" y="11"/>
                  </a:moveTo>
                  <a:lnTo>
                    <a:pt x="40" y="0"/>
                  </a:lnTo>
                  <a:lnTo>
                    <a:pt x="97" y="8"/>
                  </a:lnTo>
                  <a:lnTo>
                    <a:pt x="97" y="197"/>
                  </a:lnTo>
                  <a:lnTo>
                    <a:pt x="0" y="197"/>
                  </a:lnTo>
                  <a:lnTo>
                    <a:pt x="0" y="11"/>
                  </a:lnTo>
                </a:path>
              </a:pathLst>
            </a:custGeom>
            <a:noFill/>
            <a:ln w="1588">
              <a:solidFill>
                <a:srgbClr val="8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490" name="Freeform 229">
              <a:extLst>
                <a:ext uri="{FF2B5EF4-FFF2-40B4-BE49-F238E27FC236}">
                  <a16:creationId xmlns:a16="http://schemas.microsoft.com/office/drawing/2014/main" id="{0D11052B-0E97-5060-C8FB-9C0A3F829765}"/>
                </a:ext>
              </a:extLst>
            </p:cNvPr>
            <p:cNvSpPr>
              <a:spLocks/>
            </p:cNvSpPr>
            <p:nvPr/>
          </p:nvSpPr>
          <p:spPr bwMode="auto">
            <a:xfrm>
              <a:off x="648" y="3390"/>
              <a:ext cx="206" cy="31"/>
            </a:xfrm>
            <a:custGeom>
              <a:avLst/>
              <a:gdLst>
                <a:gd name="T0" fmla="*/ 0 w 206"/>
                <a:gd name="T1" fmla="*/ 0 h 31"/>
                <a:gd name="T2" fmla="*/ 4 w 206"/>
                <a:gd name="T3" fmla="*/ 0 h 31"/>
                <a:gd name="T4" fmla="*/ 206 w 206"/>
                <a:gd name="T5" fmla="*/ 29 h 31"/>
                <a:gd name="T6" fmla="*/ 205 w 206"/>
                <a:gd name="T7" fmla="*/ 31 h 31"/>
                <a:gd name="T8" fmla="*/ 2 w 206"/>
                <a:gd name="T9" fmla="*/ 4 h 31"/>
                <a:gd name="T10" fmla="*/ 0 w 206"/>
                <a:gd name="T11" fmla="*/ 0 h 31"/>
                <a:gd name="T12" fmla="*/ 0 60000 65536"/>
                <a:gd name="T13" fmla="*/ 0 60000 65536"/>
                <a:gd name="T14" fmla="*/ 0 60000 65536"/>
                <a:gd name="T15" fmla="*/ 0 60000 65536"/>
                <a:gd name="T16" fmla="*/ 0 60000 65536"/>
                <a:gd name="T17" fmla="*/ 0 60000 65536"/>
                <a:gd name="T18" fmla="*/ 0 w 206"/>
                <a:gd name="T19" fmla="*/ 0 h 31"/>
                <a:gd name="T20" fmla="*/ 206 w 206"/>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206" h="31">
                  <a:moveTo>
                    <a:pt x="0" y="0"/>
                  </a:moveTo>
                  <a:lnTo>
                    <a:pt x="4" y="0"/>
                  </a:lnTo>
                  <a:lnTo>
                    <a:pt x="206" y="29"/>
                  </a:lnTo>
                  <a:lnTo>
                    <a:pt x="205" y="31"/>
                  </a:lnTo>
                  <a:lnTo>
                    <a:pt x="2" y="4"/>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491" name="Freeform 230">
              <a:extLst>
                <a:ext uri="{FF2B5EF4-FFF2-40B4-BE49-F238E27FC236}">
                  <a16:creationId xmlns:a16="http://schemas.microsoft.com/office/drawing/2014/main" id="{560F922E-44DD-53AD-B3C1-4A6386315868}"/>
                </a:ext>
              </a:extLst>
            </p:cNvPr>
            <p:cNvSpPr>
              <a:spLocks/>
            </p:cNvSpPr>
            <p:nvPr/>
          </p:nvSpPr>
          <p:spPr bwMode="auto">
            <a:xfrm>
              <a:off x="648" y="3390"/>
              <a:ext cx="206" cy="31"/>
            </a:xfrm>
            <a:custGeom>
              <a:avLst/>
              <a:gdLst>
                <a:gd name="T0" fmla="*/ 0 w 206"/>
                <a:gd name="T1" fmla="*/ 0 h 31"/>
                <a:gd name="T2" fmla="*/ 4 w 206"/>
                <a:gd name="T3" fmla="*/ 0 h 31"/>
                <a:gd name="T4" fmla="*/ 206 w 206"/>
                <a:gd name="T5" fmla="*/ 29 h 31"/>
                <a:gd name="T6" fmla="*/ 205 w 206"/>
                <a:gd name="T7" fmla="*/ 31 h 31"/>
                <a:gd name="T8" fmla="*/ 2 w 206"/>
                <a:gd name="T9" fmla="*/ 4 h 31"/>
                <a:gd name="T10" fmla="*/ 0 w 206"/>
                <a:gd name="T11" fmla="*/ 0 h 31"/>
                <a:gd name="T12" fmla="*/ 0 60000 65536"/>
                <a:gd name="T13" fmla="*/ 0 60000 65536"/>
                <a:gd name="T14" fmla="*/ 0 60000 65536"/>
                <a:gd name="T15" fmla="*/ 0 60000 65536"/>
                <a:gd name="T16" fmla="*/ 0 60000 65536"/>
                <a:gd name="T17" fmla="*/ 0 60000 65536"/>
                <a:gd name="T18" fmla="*/ 0 w 206"/>
                <a:gd name="T19" fmla="*/ 0 h 31"/>
                <a:gd name="T20" fmla="*/ 206 w 206"/>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206" h="31">
                  <a:moveTo>
                    <a:pt x="0" y="0"/>
                  </a:moveTo>
                  <a:lnTo>
                    <a:pt x="4" y="0"/>
                  </a:lnTo>
                  <a:lnTo>
                    <a:pt x="206" y="29"/>
                  </a:lnTo>
                  <a:lnTo>
                    <a:pt x="205" y="31"/>
                  </a:lnTo>
                  <a:lnTo>
                    <a:pt x="2" y="4"/>
                  </a:lnTo>
                  <a:lnTo>
                    <a:pt x="0" y="0"/>
                  </a:lnTo>
                </a:path>
              </a:pathLst>
            </a:custGeom>
            <a:noFill/>
            <a:ln w="1588">
              <a:solidFill>
                <a:srgbClr val="8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492" name="Freeform 231">
              <a:extLst>
                <a:ext uri="{FF2B5EF4-FFF2-40B4-BE49-F238E27FC236}">
                  <a16:creationId xmlns:a16="http://schemas.microsoft.com/office/drawing/2014/main" id="{989589F1-4712-0C17-5C4B-0BA1F459E0D4}"/>
                </a:ext>
              </a:extLst>
            </p:cNvPr>
            <p:cNvSpPr>
              <a:spLocks/>
            </p:cNvSpPr>
            <p:nvPr/>
          </p:nvSpPr>
          <p:spPr bwMode="auto">
            <a:xfrm>
              <a:off x="644" y="3408"/>
              <a:ext cx="315" cy="134"/>
            </a:xfrm>
            <a:custGeom>
              <a:avLst/>
              <a:gdLst>
                <a:gd name="T0" fmla="*/ 273 w 315"/>
                <a:gd name="T1" fmla="*/ 8 h 134"/>
                <a:gd name="T2" fmla="*/ 59 w 315"/>
                <a:gd name="T3" fmla="*/ 108 h 134"/>
                <a:gd name="T4" fmla="*/ 0 w 315"/>
                <a:gd name="T5" fmla="*/ 120 h 134"/>
                <a:gd name="T6" fmla="*/ 0 w 315"/>
                <a:gd name="T7" fmla="*/ 134 h 134"/>
                <a:gd name="T8" fmla="*/ 74 w 315"/>
                <a:gd name="T9" fmla="*/ 117 h 134"/>
                <a:gd name="T10" fmla="*/ 315 w 315"/>
                <a:gd name="T11" fmla="*/ 0 h 134"/>
                <a:gd name="T12" fmla="*/ 273 w 315"/>
                <a:gd name="T13" fmla="*/ 8 h 134"/>
                <a:gd name="T14" fmla="*/ 0 60000 65536"/>
                <a:gd name="T15" fmla="*/ 0 60000 65536"/>
                <a:gd name="T16" fmla="*/ 0 60000 65536"/>
                <a:gd name="T17" fmla="*/ 0 60000 65536"/>
                <a:gd name="T18" fmla="*/ 0 60000 65536"/>
                <a:gd name="T19" fmla="*/ 0 60000 65536"/>
                <a:gd name="T20" fmla="*/ 0 60000 65536"/>
                <a:gd name="T21" fmla="*/ 0 w 315"/>
                <a:gd name="T22" fmla="*/ 0 h 134"/>
                <a:gd name="T23" fmla="*/ 315 w 315"/>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5" h="134">
                  <a:moveTo>
                    <a:pt x="273" y="8"/>
                  </a:moveTo>
                  <a:lnTo>
                    <a:pt x="59" y="108"/>
                  </a:lnTo>
                  <a:lnTo>
                    <a:pt x="0" y="120"/>
                  </a:lnTo>
                  <a:lnTo>
                    <a:pt x="0" y="134"/>
                  </a:lnTo>
                  <a:lnTo>
                    <a:pt x="74" y="117"/>
                  </a:lnTo>
                  <a:lnTo>
                    <a:pt x="315" y="0"/>
                  </a:lnTo>
                  <a:lnTo>
                    <a:pt x="273" y="8"/>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493" name="Freeform 232">
              <a:extLst>
                <a:ext uri="{FF2B5EF4-FFF2-40B4-BE49-F238E27FC236}">
                  <a16:creationId xmlns:a16="http://schemas.microsoft.com/office/drawing/2014/main" id="{B5468206-B1B0-265E-435B-D16A7CCBC610}"/>
                </a:ext>
              </a:extLst>
            </p:cNvPr>
            <p:cNvSpPr>
              <a:spLocks/>
            </p:cNvSpPr>
            <p:nvPr/>
          </p:nvSpPr>
          <p:spPr bwMode="auto">
            <a:xfrm>
              <a:off x="644" y="3408"/>
              <a:ext cx="315" cy="134"/>
            </a:xfrm>
            <a:custGeom>
              <a:avLst/>
              <a:gdLst>
                <a:gd name="T0" fmla="*/ 273 w 315"/>
                <a:gd name="T1" fmla="*/ 8 h 134"/>
                <a:gd name="T2" fmla="*/ 59 w 315"/>
                <a:gd name="T3" fmla="*/ 108 h 134"/>
                <a:gd name="T4" fmla="*/ 0 w 315"/>
                <a:gd name="T5" fmla="*/ 120 h 134"/>
                <a:gd name="T6" fmla="*/ 0 w 315"/>
                <a:gd name="T7" fmla="*/ 134 h 134"/>
                <a:gd name="T8" fmla="*/ 74 w 315"/>
                <a:gd name="T9" fmla="*/ 117 h 134"/>
                <a:gd name="T10" fmla="*/ 315 w 315"/>
                <a:gd name="T11" fmla="*/ 0 h 134"/>
                <a:gd name="T12" fmla="*/ 273 w 315"/>
                <a:gd name="T13" fmla="*/ 8 h 134"/>
                <a:gd name="T14" fmla="*/ 0 60000 65536"/>
                <a:gd name="T15" fmla="*/ 0 60000 65536"/>
                <a:gd name="T16" fmla="*/ 0 60000 65536"/>
                <a:gd name="T17" fmla="*/ 0 60000 65536"/>
                <a:gd name="T18" fmla="*/ 0 60000 65536"/>
                <a:gd name="T19" fmla="*/ 0 60000 65536"/>
                <a:gd name="T20" fmla="*/ 0 60000 65536"/>
                <a:gd name="T21" fmla="*/ 0 w 315"/>
                <a:gd name="T22" fmla="*/ 0 h 134"/>
                <a:gd name="T23" fmla="*/ 315 w 315"/>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5" h="134">
                  <a:moveTo>
                    <a:pt x="273" y="8"/>
                  </a:moveTo>
                  <a:lnTo>
                    <a:pt x="59" y="108"/>
                  </a:lnTo>
                  <a:lnTo>
                    <a:pt x="0" y="120"/>
                  </a:lnTo>
                  <a:lnTo>
                    <a:pt x="0" y="134"/>
                  </a:lnTo>
                  <a:lnTo>
                    <a:pt x="74" y="117"/>
                  </a:lnTo>
                  <a:lnTo>
                    <a:pt x="315" y="0"/>
                  </a:lnTo>
                  <a:lnTo>
                    <a:pt x="273" y="8"/>
                  </a:lnTo>
                </a:path>
              </a:pathLst>
            </a:custGeom>
            <a:noFill/>
            <a:ln w="1588">
              <a:solidFill>
                <a:srgbClr val="8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494" name="Freeform 233">
              <a:extLst>
                <a:ext uri="{FF2B5EF4-FFF2-40B4-BE49-F238E27FC236}">
                  <a16:creationId xmlns:a16="http://schemas.microsoft.com/office/drawing/2014/main" id="{C2C92DD6-48DF-8369-0383-D9798D3D03C9}"/>
                </a:ext>
              </a:extLst>
            </p:cNvPr>
            <p:cNvSpPr>
              <a:spLocks/>
            </p:cNvSpPr>
            <p:nvPr/>
          </p:nvSpPr>
          <p:spPr bwMode="auto">
            <a:xfrm>
              <a:off x="595" y="3407"/>
              <a:ext cx="364" cy="162"/>
            </a:xfrm>
            <a:custGeom>
              <a:avLst/>
              <a:gdLst>
                <a:gd name="T0" fmla="*/ 0 w 364"/>
                <a:gd name="T1" fmla="*/ 162 h 162"/>
                <a:gd name="T2" fmla="*/ 0 w 364"/>
                <a:gd name="T3" fmla="*/ 92 h 162"/>
                <a:gd name="T4" fmla="*/ 48 w 364"/>
                <a:gd name="T5" fmla="*/ 92 h 162"/>
                <a:gd name="T6" fmla="*/ 48 w 364"/>
                <a:gd name="T7" fmla="*/ 134 h 162"/>
                <a:gd name="T8" fmla="*/ 124 w 364"/>
                <a:gd name="T9" fmla="*/ 117 h 162"/>
                <a:gd name="T10" fmla="*/ 364 w 364"/>
                <a:gd name="T11" fmla="*/ 0 h 162"/>
                <a:gd name="T12" fmla="*/ 364 w 364"/>
                <a:gd name="T13" fmla="*/ 12 h 162"/>
                <a:gd name="T14" fmla="*/ 124 w 364"/>
                <a:gd name="T15" fmla="*/ 134 h 162"/>
                <a:gd name="T16" fmla="*/ 48 w 364"/>
                <a:gd name="T17" fmla="*/ 153 h 162"/>
                <a:gd name="T18" fmla="*/ 16 w 364"/>
                <a:gd name="T19" fmla="*/ 155 h 162"/>
                <a:gd name="T20" fmla="*/ 16 w 364"/>
                <a:gd name="T21" fmla="*/ 162 h 162"/>
                <a:gd name="T22" fmla="*/ 0 w 364"/>
                <a:gd name="T23" fmla="*/ 162 h 1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4"/>
                <a:gd name="T37" fmla="*/ 0 h 162"/>
                <a:gd name="T38" fmla="*/ 364 w 364"/>
                <a:gd name="T39" fmla="*/ 162 h 1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4" h="162">
                  <a:moveTo>
                    <a:pt x="0" y="162"/>
                  </a:moveTo>
                  <a:lnTo>
                    <a:pt x="0" y="92"/>
                  </a:lnTo>
                  <a:lnTo>
                    <a:pt x="48" y="92"/>
                  </a:lnTo>
                  <a:lnTo>
                    <a:pt x="48" y="134"/>
                  </a:lnTo>
                  <a:lnTo>
                    <a:pt x="124" y="117"/>
                  </a:lnTo>
                  <a:lnTo>
                    <a:pt x="364" y="0"/>
                  </a:lnTo>
                  <a:lnTo>
                    <a:pt x="364" y="12"/>
                  </a:lnTo>
                  <a:lnTo>
                    <a:pt x="124" y="134"/>
                  </a:lnTo>
                  <a:lnTo>
                    <a:pt x="48" y="153"/>
                  </a:lnTo>
                  <a:lnTo>
                    <a:pt x="16" y="155"/>
                  </a:lnTo>
                  <a:lnTo>
                    <a:pt x="16" y="162"/>
                  </a:lnTo>
                  <a:lnTo>
                    <a:pt x="0" y="162"/>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495" name="Freeform 234">
              <a:extLst>
                <a:ext uri="{FF2B5EF4-FFF2-40B4-BE49-F238E27FC236}">
                  <a16:creationId xmlns:a16="http://schemas.microsoft.com/office/drawing/2014/main" id="{BCF387D8-D0A6-DC21-CE9D-FC32FD1C4004}"/>
                </a:ext>
              </a:extLst>
            </p:cNvPr>
            <p:cNvSpPr>
              <a:spLocks/>
            </p:cNvSpPr>
            <p:nvPr/>
          </p:nvSpPr>
          <p:spPr bwMode="auto">
            <a:xfrm>
              <a:off x="595" y="3407"/>
              <a:ext cx="364" cy="162"/>
            </a:xfrm>
            <a:custGeom>
              <a:avLst/>
              <a:gdLst>
                <a:gd name="T0" fmla="*/ 0 w 364"/>
                <a:gd name="T1" fmla="*/ 162 h 162"/>
                <a:gd name="T2" fmla="*/ 0 w 364"/>
                <a:gd name="T3" fmla="*/ 92 h 162"/>
                <a:gd name="T4" fmla="*/ 48 w 364"/>
                <a:gd name="T5" fmla="*/ 92 h 162"/>
                <a:gd name="T6" fmla="*/ 48 w 364"/>
                <a:gd name="T7" fmla="*/ 134 h 162"/>
                <a:gd name="T8" fmla="*/ 124 w 364"/>
                <a:gd name="T9" fmla="*/ 117 h 162"/>
                <a:gd name="T10" fmla="*/ 364 w 364"/>
                <a:gd name="T11" fmla="*/ 0 h 162"/>
                <a:gd name="T12" fmla="*/ 364 w 364"/>
                <a:gd name="T13" fmla="*/ 12 h 162"/>
                <a:gd name="T14" fmla="*/ 124 w 364"/>
                <a:gd name="T15" fmla="*/ 134 h 162"/>
                <a:gd name="T16" fmla="*/ 48 w 364"/>
                <a:gd name="T17" fmla="*/ 153 h 162"/>
                <a:gd name="T18" fmla="*/ 16 w 364"/>
                <a:gd name="T19" fmla="*/ 155 h 162"/>
                <a:gd name="T20" fmla="*/ 16 w 364"/>
                <a:gd name="T21" fmla="*/ 162 h 162"/>
                <a:gd name="T22" fmla="*/ 0 w 364"/>
                <a:gd name="T23" fmla="*/ 162 h 1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4"/>
                <a:gd name="T37" fmla="*/ 0 h 162"/>
                <a:gd name="T38" fmla="*/ 364 w 364"/>
                <a:gd name="T39" fmla="*/ 162 h 1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4" h="162">
                  <a:moveTo>
                    <a:pt x="0" y="162"/>
                  </a:moveTo>
                  <a:lnTo>
                    <a:pt x="0" y="92"/>
                  </a:lnTo>
                  <a:lnTo>
                    <a:pt x="48" y="92"/>
                  </a:lnTo>
                  <a:lnTo>
                    <a:pt x="48" y="134"/>
                  </a:lnTo>
                  <a:lnTo>
                    <a:pt x="124" y="117"/>
                  </a:lnTo>
                  <a:lnTo>
                    <a:pt x="364" y="0"/>
                  </a:lnTo>
                  <a:lnTo>
                    <a:pt x="364" y="12"/>
                  </a:lnTo>
                  <a:lnTo>
                    <a:pt x="124" y="134"/>
                  </a:lnTo>
                  <a:lnTo>
                    <a:pt x="48" y="153"/>
                  </a:lnTo>
                  <a:lnTo>
                    <a:pt x="16" y="155"/>
                  </a:lnTo>
                  <a:lnTo>
                    <a:pt x="16" y="162"/>
                  </a:lnTo>
                  <a:lnTo>
                    <a:pt x="0" y="162"/>
                  </a:lnTo>
                </a:path>
              </a:pathLst>
            </a:custGeom>
            <a:noFill/>
            <a:ln w="1588">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496" name="Freeform 235">
              <a:extLst>
                <a:ext uri="{FF2B5EF4-FFF2-40B4-BE49-F238E27FC236}">
                  <a16:creationId xmlns:a16="http://schemas.microsoft.com/office/drawing/2014/main" id="{45297082-F3E2-B24F-4251-72AD4B28293A}"/>
                </a:ext>
              </a:extLst>
            </p:cNvPr>
            <p:cNvSpPr>
              <a:spLocks/>
            </p:cNvSpPr>
            <p:nvPr/>
          </p:nvSpPr>
          <p:spPr bwMode="auto">
            <a:xfrm>
              <a:off x="714" y="3407"/>
              <a:ext cx="114" cy="75"/>
            </a:xfrm>
            <a:custGeom>
              <a:avLst/>
              <a:gdLst>
                <a:gd name="T0" fmla="*/ 82 w 114"/>
                <a:gd name="T1" fmla="*/ 30 h 75"/>
                <a:gd name="T2" fmla="*/ 23 w 114"/>
                <a:gd name="T3" fmla="*/ 26 h 75"/>
                <a:gd name="T4" fmla="*/ 23 w 114"/>
                <a:gd name="T5" fmla="*/ 18 h 75"/>
                <a:gd name="T6" fmla="*/ 96 w 114"/>
                <a:gd name="T7" fmla="*/ 26 h 75"/>
                <a:gd name="T8" fmla="*/ 114 w 114"/>
                <a:gd name="T9" fmla="*/ 14 h 75"/>
                <a:gd name="T10" fmla="*/ 0 w 114"/>
                <a:gd name="T11" fmla="*/ 0 h 75"/>
                <a:gd name="T12" fmla="*/ 0 w 114"/>
                <a:gd name="T13" fmla="*/ 75 h 75"/>
                <a:gd name="T14" fmla="*/ 23 w 114"/>
                <a:gd name="T15" fmla="*/ 63 h 75"/>
                <a:gd name="T16" fmla="*/ 23 w 114"/>
                <a:gd name="T17" fmla="*/ 53 h 75"/>
                <a:gd name="T18" fmla="*/ 40 w 114"/>
                <a:gd name="T19" fmla="*/ 53 h 75"/>
                <a:gd name="T20" fmla="*/ 82 w 114"/>
                <a:gd name="T21" fmla="*/ 3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4"/>
                <a:gd name="T34" fmla="*/ 0 h 75"/>
                <a:gd name="T35" fmla="*/ 114 w 114"/>
                <a:gd name="T36" fmla="*/ 75 h 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4" h="75">
                  <a:moveTo>
                    <a:pt x="82" y="30"/>
                  </a:moveTo>
                  <a:lnTo>
                    <a:pt x="23" y="26"/>
                  </a:lnTo>
                  <a:lnTo>
                    <a:pt x="23" y="18"/>
                  </a:lnTo>
                  <a:lnTo>
                    <a:pt x="96" y="26"/>
                  </a:lnTo>
                  <a:lnTo>
                    <a:pt x="114" y="14"/>
                  </a:lnTo>
                  <a:lnTo>
                    <a:pt x="0" y="0"/>
                  </a:lnTo>
                  <a:lnTo>
                    <a:pt x="0" y="75"/>
                  </a:lnTo>
                  <a:lnTo>
                    <a:pt x="23" y="63"/>
                  </a:lnTo>
                  <a:lnTo>
                    <a:pt x="23" y="53"/>
                  </a:lnTo>
                  <a:lnTo>
                    <a:pt x="40" y="53"/>
                  </a:lnTo>
                  <a:lnTo>
                    <a:pt x="82" y="3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497" name="Freeform 236">
              <a:extLst>
                <a:ext uri="{FF2B5EF4-FFF2-40B4-BE49-F238E27FC236}">
                  <a16:creationId xmlns:a16="http://schemas.microsoft.com/office/drawing/2014/main" id="{E6B18642-D71C-5A79-974D-13F465AF411D}"/>
                </a:ext>
              </a:extLst>
            </p:cNvPr>
            <p:cNvSpPr>
              <a:spLocks/>
            </p:cNvSpPr>
            <p:nvPr/>
          </p:nvSpPr>
          <p:spPr bwMode="auto">
            <a:xfrm>
              <a:off x="714" y="3407"/>
              <a:ext cx="114" cy="75"/>
            </a:xfrm>
            <a:custGeom>
              <a:avLst/>
              <a:gdLst>
                <a:gd name="T0" fmla="*/ 82 w 114"/>
                <a:gd name="T1" fmla="*/ 30 h 75"/>
                <a:gd name="T2" fmla="*/ 23 w 114"/>
                <a:gd name="T3" fmla="*/ 26 h 75"/>
                <a:gd name="T4" fmla="*/ 23 w 114"/>
                <a:gd name="T5" fmla="*/ 18 h 75"/>
                <a:gd name="T6" fmla="*/ 96 w 114"/>
                <a:gd name="T7" fmla="*/ 26 h 75"/>
                <a:gd name="T8" fmla="*/ 114 w 114"/>
                <a:gd name="T9" fmla="*/ 14 h 75"/>
                <a:gd name="T10" fmla="*/ 0 w 114"/>
                <a:gd name="T11" fmla="*/ 0 h 75"/>
                <a:gd name="T12" fmla="*/ 0 w 114"/>
                <a:gd name="T13" fmla="*/ 75 h 75"/>
                <a:gd name="T14" fmla="*/ 23 w 114"/>
                <a:gd name="T15" fmla="*/ 63 h 75"/>
                <a:gd name="T16" fmla="*/ 23 w 114"/>
                <a:gd name="T17" fmla="*/ 53 h 75"/>
                <a:gd name="T18" fmla="*/ 40 w 114"/>
                <a:gd name="T19" fmla="*/ 53 h 75"/>
                <a:gd name="T20" fmla="*/ 82 w 114"/>
                <a:gd name="T21" fmla="*/ 3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4"/>
                <a:gd name="T34" fmla="*/ 0 h 75"/>
                <a:gd name="T35" fmla="*/ 114 w 114"/>
                <a:gd name="T36" fmla="*/ 75 h 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4" h="75">
                  <a:moveTo>
                    <a:pt x="82" y="30"/>
                  </a:moveTo>
                  <a:lnTo>
                    <a:pt x="23" y="26"/>
                  </a:lnTo>
                  <a:lnTo>
                    <a:pt x="23" y="18"/>
                  </a:lnTo>
                  <a:lnTo>
                    <a:pt x="96" y="26"/>
                  </a:lnTo>
                  <a:lnTo>
                    <a:pt x="114" y="14"/>
                  </a:lnTo>
                  <a:lnTo>
                    <a:pt x="0" y="0"/>
                  </a:lnTo>
                  <a:lnTo>
                    <a:pt x="0" y="75"/>
                  </a:lnTo>
                  <a:lnTo>
                    <a:pt x="23" y="63"/>
                  </a:lnTo>
                  <a:lnTo>
                    <a:pt x="23" y="53"/>
                  </a:lnTo>
                  <a:lnTo>
                    <a:pt x="40" y="53"/>
                  </a:lnTo>
                  <a:lnTo>
                    <a:pt x="82" y="30"/>
                  </a:lnTo>
                </a:path>
              </a:pathLst>
            </a:custGeom>
            <a:noFill/>
            <a:ln w="1588">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498" name="Freeform 237">
              <a:extLst>
                <a:ext uri="{FF2B5EF4-FFF2-40B4-BE49-F238E27FC236}">
                  <a16:creationId xmlns:a16="http://schemas.microsoft.com/office/drawing/2014/main" id="{44F1E84C-2209-DA2A-5C7C-F0050B2951F4}"/>
                </a:ext>
              </a:extLst>
            </p:cNvPr>
            <p:cNvSpPr>
              <a:spLocks/>
            </p:cNvSpPr>
            <p:nvPr/>
          </p:nvSpPr>
          <p:spPr bwMode="auto">
            <a:xfrm>
              <a:off x="538" y="3492"/>
              <a:ext cx="57" cy="84"/>
            </a:xfrm>
            <a:custGeom>
              <a:avLst/>
              <a:gdLst>
                <a:gd name="T0" fmla="*/ 57 w 57"/>
                <a:gd name="T1" fmla="*/ 7 h 84"/>
                <a:gd name="T2" fmla="*/ 29 w 57"/>
                <a:gd name="T3" fmla="*/ 0 h 84"/>
                <a:gd name="T4" fmla="*/ 0 w 57"/>
                <a:gd name="T5" fmla="*/ 7 h 84"/>
                <a:gd name="T6" fmla="*/ 0 w 57"/>
                <a:gd name="T7" fmla="*/ 84 h 84"/>
                <a:gd name="T8" fmla="*/ 57 w 57"/>
                <a:gd name="T9" fmla="*/ 84 h 84"/>
                <a:gd name="T10" fmla="*/ 57 w 57"/>
                <a:gd name="T11" fmla="*/ 7 h 84"/>
                <a:gd name="T12" fmla="*/ 0 60000 65536"/>
                <a:gd name="T13" fmla="*/ 0 60000 65536"/>
                <a:gd name="T14" fmla="*/ 0 60000 65536"/>
                <a:gd name="T15" fmla="*/ 0 60000 65536"/>
                <a:gd name="T16" fmla="*/ 0 60000 65536"/>
                <a:gd name="T17" fmla="*/ 0 60000 65536"/>
                <a:gd name="T18" fmla="*/ 0 w 57"/>
                <a:gd name="T19" fmla="*/ 0 h 84"/>
                <a:gd name="T20" fmla="*/ 57 w 57"/>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57" h="84">
                  <a:moveTo>
                    <a:pt x="57" y="7"/>
                  </a:moveTo>
                  <a:lnTo>
                    <a:pt x="29" y="0"/>
                  </a:lnTo>
                  <a:lnTo>
                    <a:pt x="0" y="7"/>
                  </a:lnTo>
                  <a:lnTo>
                    <a:pt x="0" y="84"/>
                  </a:lnTo>
                  <a:lnTo>
                    <a:pt x="57" y="84"/>
                  </a:lnTo>
                  <a:lnTo>
                    <a:pt x="57" y="7"/>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499" name="Freeform 238">
              <a:extLst>
                <a:ext uri="{FF2B5EF4-FFF2-40B4-BE49-F238E27FC236}">
                  <a16:creationId xmlns:a16="http://schemas.microsoft.com/office/drawing/2014/main" id="{67CE0624-5801-D6C9-6D67-05AFFA1832D6}"/>
                </a:ext>
              </a:extLst>
            </p:cNvPr>
            <p:cNvSpPr>
              <a:spLocks/>
            </p:cNvSpPr>
            <p:nvPr/>
          </p:nvSpPr>
          <p:spPr bwMode="auto">
            <a:xfrm>
              <a:off x="538" y="3492"/>
              <a:ext cx="57" cy="84"/>
            </a:xfrm>
            <a:custGeom>
              <a:avLst/>
              <a:gdLst>
                <a:gd name="T0" fmla="*/ 57 w 57"/>
                <a:gd name="T1" fmla="*/ 7 h 84"/>
                <a:gd name="T2" fmla="*/ 29 w 57"/>
                <a:gd name="T3" fmla="*/ 0 h 84"/>
                <a:gd name="T4" fmla="*/ 0 w 57"/>
                <a:gd name="T5" fmla="*/ 7 h 84"/>
                <a:gd name="T6" fmla="*/ 0 w 57"/>
                <a:gd name="T7" fmla="*/ 84 h 84"/>
                <a:gd name="T8" fmla="*/ 57 w 57"/>
                <a:gd name="T9" fmla="*/ 84 h 84"/>
                <a:gd name="T10" fmla="*/ 57 w 57"/>
                <a:gd name="T11" fmla="*/ 7 h 84"/>
                <a:gd name="T12" fmla="*/ 0 60000 65536"/>
                <a:gd name="T13" fmla="*/ 0 60000 65536"/>
                <a:gd name="T14" fmla="*/ 0 60000 65536"/>
                <a:gd name="T15" fmla="*/ 0 60000 65536"/>
                <a:gd name="T16" fmla="*/ 0 60000 65536"/>
                <a:gd name="T17" fmla="*/ 0 60000 65536"/>
                <a:gd name="T18" fmla="*/ 0 w 57"/>
                <a:gd name="T19" fmla="*/ 0 h 84"/>
                <a:gd name="T20" fmla="*/ 57 w 57"/>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57" h="84">
                  <a:moveTo>
                    <a:pt x="57" y="7"/>
                  </a:moveTo>
                  <a:lnTo>
                    <a:pt x="29" y="0"/>
                  </a:lnTo>
                  <a:lnTo>
                    <a:pt x="0" y="7"/>
                  </a:lnTo>
                  <a:lnTo>
                    <a:pt x="0" y="84"/>
                  </a:lnTo>
                  <a:lnTo>
                    <a:pt x="57" y="84"/>
                  </a:lnTo>
                  <a:lnTo>
                    <a:pt x="57" y="7"/>
                  </a:lnTo>
                </a:path>
              </a:pathLst>
            </a:custGeom>
            <a:noFill/>
            <a:ln w="1588">
              <a:solidFill>
                <a:srgbClr val="8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500" name="Freeform 239">
              <a:extLst>
                <a:ext uri="{FF2B5EF4-FFF2-40B4-BE49-F238E27FC236}">
                  <a16:creationId xmlns:a16="http://schemas.microsoft.com/office/drawing/2014/main" id="{456E0639-4063-4EE5-0E35-06FC83FC9447}"/>
                </a:ext>
              </a:extLst>
            </p:cNvPr>
            <p:cNvSpPr>
              <a:spLocks/>
            </p:cNvSpPr>
            <p:nvPr/>
          </p:nvSpPr>
          <p:spPr bwMode="auto">
            <a:xfrm>
              <a:off x="432" y="3526"/>
              <a:ext cx="905" cy="53"/>
            </a:xfrm>
            <a:custGeom>
              <a:avLst/>
              <a:gdLst>
                <a:gd name="T0" fmla="*/ 25 w 905"/>
                <a:gd name="T1" fmla="*/ 27 h 53"/>
                <a:gd name="T2" fmla="*/ 57 w 905"/>
                <a:gd name="T3" fmla="*/ 23 h 53"/>
                <a:gd name="T4" fmla="*/ 75 w 905"/>
                <a:gd name="T5" fmla="*/ 25 h 53"/>
                <a:gd name="T6" fmla="*/ 89 w 905"/>
                <a:gd name="T7" fmla="*/ 21 h 53"/>
                <a:gd name="T8" fmla="*/ 108 w 905"/>
                <a:gd name="T9" fmla="*/ 25 h 53"/>
                <a:gd name="T10" fmla="*/ 130 w 905"/>
                <a:gd name="T11" fmla="*/ 25 h 53"/>
                <a:gd name="T12" fmla="*/ 152 w 905"/>
                <a:gd name="T13" fmla="*/ 23 h 53"/>
                <a:gd name="T14" fmla="*/ 169 w 905"/>
                <a:gd name="T15" fmla="*/ 27 h 53"/>
                <a:gd name="T16" fmla="*/ 185 w 905"/>
                <a:gd name="T17" fmla="*/ 25 h 53"/>
                <a:gd name="T18" fmla="*/ 200 w 905"/>
                <a:gd name="T19" fmla="*/ 25 h 53"/>
                <a:gd name="T20" fmla="*/ 215 w 905"/>
                <a:gd name="T21" fmla="*/ 23 h 53"/>
                <a:gd name="T22" fmla="*/ 235 w 905"/>
                <a:gd name="T23" fmla="*/ 21 h 53"/>
                <a:gd name="T24" fmla="*/ 254 w 905"/>
                <a:gd name="T25" fmla="*/ 21 h 53"/>
                <a:gd name="T26" fmla="*/ 274 w 905"/>
                <a:gd name="T27" fmla="*/ 17 h 53"/>
                <a:gd name="T28" fmla="*/ 302 w 905"/>
                <a:gd name="T29" fmla="*/ 27 h 53"/>
                <a:gd name="T30" fmla="*/ 339 w 905"/>
                <a:gd name="T31" fmla="*/ 28 h 53"/>
                <a:gd name="T32" fmla="*/ 354 w 905"/>
                <a:gd name="T33" fmla="*/ 15 h 53"/>
                <a:gd name="T34" fmla="*/ 374 w 905"/>
                <a:gd name="T35" fmla="*/ 16 h 53"/>
                <a:gd name="T36" fmla="*/ 384 w 905"/>
                <a:gd name="T37" fmla="*/ 17 h 53"/>
                <a:gd name="T38" fmla="*/ 394 w 905"/>
                <a:gd name="T39" fmla="*/ 15 h 53"/>
                <a:gd name="T40" fmla="*/ 401 w 905"/>
                <a:gd name="T41" fmla="*/ 20 h 53"/>
                <a:gd name="T42" fmla="*/ 422 w 905"/>
                <a:gd name="T43" fmla="*/ 20 h 53"/>
                <a:gd name="T44" fmla="*/ 428 w 905"/>
                <a:gd name="T45" fmla="*/ 11 h 53"/>
                <a:gd name="T46" fmla="*/ 432 w 905"/>
                <a:gd name="T47" fmla="*/ 16 h 53"/>
                <a:gd name="T48" fmla="*/ 440 w 905"/>
                <a:gd name="T49" fmla="*/ 4 h 53"/>
                <a:gd name="T50" fmla="*/ 454 w 905"/>
                <a:gd name="T51" fmla="*/ 4 h 53"/>
                <a:gd name="T52" fmla="*/ 471 w 905"/>
                <a:gd name="T53" fmla="*/ 11 h 53"/>
                <a:gd name="T54" fmla="*/ 485 w 905"/>
                <a:gd name="T55" fmla="*/ 15 h 53"/>
                <a:gd name="T56" fmla="*/ 499 w 905"/>
                <a:gd name="T57" fmla="*/ 15 h 53"/>
                <a:gd name="T58" fmla="*/ 525 w 905"/>
                <a:gd name="T59" fmla="*/ 23 h 53"/>
                <a:gd name="T60" fmla="*/ 534 w 905"/>
                <a:gd name="T61" fmla="*/ 15 h 53"/>
                <a:gd name="T62" fmla="*/ 550 w 905"/>
                <a:gd name="T63" fmla="*/ 16 h 53"/>
                <a:gd name="T64" fmla="*/ 573 w 905"/>
                <a:gd name="T65" fmla="*/ 20 h 53"/>
                <a:gd name="T66" fmla="*/ 580 w 905"/>
                <a:gd name="T67" fmla="*/ 7 h 53"/>
                <a:gd name="T68" fmla="*/ 592 w 905"/>
                <a:gd name="T69" fmla="*/ 2 h 53"/>
                <a:gd name="T70" fmla="*/ 603 w 905"/>
                <a:gd name="T71" fmla="*/ 20 h 53"/>
                <a:gd name="T72" fmla="*/ 603 w 905"/>
                <a:gd name="T73" fmla="*/ 27 h 53"/>
                <a:gd name="T74" fmla="*/ 617 w 905"/>
                <a:gd name="T75" fmla="*/ 23 h 53"/>
                <a:gd name="T76" fmla="*/ 627 w 905"/>
                <a:gd name="T77" fmla="*/ 21 h 53"/>
                <a:gd name="T78" fmla="*/ 641 w 905"/>
                <a:gd name="T79" fmla="*/ 32 h 53"/>
                <a:gd name="T80" fmla="*/ 651 w 905"/>
                <a:gd name="T81" fmla="*/ 37 h 53"/>
                <a:gd name="T82" fmla="*/ 667 w 905"/>
                <a:gd name="T83" fmla="*/ 37 h 53"/>
                <a:gd name="T84" fmla="*/ 688 w 905"/>
                <a:gd name="T85" fmla="*/ 39 h 53"/>
                <a:gd name="T86" fmla="*/ 703 w 905"/>
                <a:gd name="T87" fmla="*/ 39 h 53"/>
                <a:gd name="T88" fmla="*/ 718 w 905"/>
                <a:gd name="T89" fmla="*/ 32 h 53"/>
                <a:gd name="T90" fmla="*/ 732 w 905"/>
                <a:gd name="T91" fmla="*/ 39 h 53"/>
                <a:gd name="T92" fmla="*/ 749 w 905"/>
                <a:gd name="T93" fmla="*/ 40 h 53"/>
                <a:gd name="T94" fmla="*/ 762 w 905"/>
                <a:gd name="T95" fmla="*/ 37 h 53"/>
                <a:gd name="T96" fmla="*/ 779 w 905"/>
                <a:gd name="T97" fmla="*/ 32 h 53"/>
                <a:gd name="T98" fmla="*/ 804 w 905"/>
                <a:gd name="T99" fmla="*/ 39 h 53"/>
                <a:gd name="T100" fmla="*/ 833 w 905"/>
                <a:gd name="T101" fmla="*/ 37 h 53"/>
                <a:gd name="T102" fmla="*/ 856 w 905"/>
                <a:gd name="T103" fmla="*/ 35 h 53"/>
                <a:gd name="T104" fmla="*/ 878 w 905"/>
                <a:gd name="T105" fmla="*/ 34 h 53"/>
                <a:gd name="T106" fmla="*/ 897 w 905"/>
                <a:gd name="T107" fmla="*/ 37 h 53"/>
                <a:gd name="T108" fmla="*/ 905 w 905"/>
                <a:gd name="T109" fmla="*/ 53 h 5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05"/>
                <a:gd name="T166" fmla="*/ 0 h 53"/>
                <a:gd name="T167" fmla="*/ 905 w 905"/>
                <a:gd name="T168" fmla="*/ 53 h 5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05" h="53">
                  <a:moveTo>
                    <a:pt x="0" y="53"/>
                  </a:moveTo>
                  <a:lnTo>
                    <a:pt x="0" y="25"/>
                  </a:lnTo>
                  <a:lnTo>
                    <a:pt x="18" y="28"/>
                  </a:lnTo>
                  <a:lnTo>
                    <a:pt x="25" y="27"/>
                  </a:lnTo>
                  <a:lnTo>
                    <a:pt x="36" y="25"/>
                  </a:lnTo>
                  <a:lnTo>
                    <a:pt x="46" y="27"/>
                  </a:lnTo>
                  <a:lnTo>
                    <a:pt x="52" y="25"/>
                  </a:lnTo>
                  <a:lnTo>
                    <a:pt x="57" y="23"/>
                  </a:lnTo>
                  <a:lnTo>
                    <a:pt x="63" y="23"/>
                  </a:lnTo>
                  <a:lnTo>
                    <a:pt x="75" y="25"/>
                  </a:lnTo>
                  <a:lnTo>
                    <a:pt x="72" y="23"/>
                  </a:lnTo>
                  <a:lnTo>
                    <a:pt x="75" y="25"/>
                  </a:lnTo>
                  <a:lnTo>
                    <a:pt x="77" y="25"/>
                  </a:lnTo>
                  <a:lnTo>
                    <a:pt x="82" y="23"/>
                  </a:lnTo>
                  <a:lnTo>
                    <a:pt x="85" y="21"/>
                  </a:lnTo>
                  <a:lnTo>
                    <a:pt x="89" y="21"/>
                  </a:lnTo>
                  <a:lnTo>
                    <a:pt x="95" y="21"/>
                  </a:lnTo>
                  <a:lnTo>
                    <a:pt x="96" y="20"/>
                  </a:lnTo>
                  <a:lnTo>
                    <a:pt x="103" y="21"/>
                  </a:lnTo>
                  <a:lnTo>
                    <a:pt x="108" y="25"/>
                  </a:lnTo>
                  <a:lnTo>
                    <a:pt x="113" y="20"/>
                  </a:lnTo>
                  <a:lnTo>
                    <a:pt x="119" y="20"/>
                  </a:lnTo>
                  <a:lnTo>
                    <a:pt x="123" y="21"/>
                  </a:lnTo>
                  <a:lnTo>
                    <a:pt x="130" y="25"/>
                  </a:lnTo>
                  <a:lnTo>
                    <a:pt x="137" y="25"/>
                  </a:lnTo>
                  <a:lnTo>
                    <a:pt x="143" y="25"/>
                  </a:lnTo>
                  <a:lnTo>
                    <a:pt x="148" y="25"/>
                  </a:lnTo>
                  <a:lnTo>
                    <a:pt x="152" y="23"/>
                  </a:lnTo>
                  <a:lnTo>
                    <a:pt x="156" y="23"/>
                  </a:lnTo>
                  <a:lnTo>
                    <a:pt x="159" y="23"/>
                  </a:lnTo>
                  <a:lnTo>
                    <a:pt x="164" y="25"/>
                  </a:lnTo>
                  <a:lnTo>
                    <a:pt x="169" y="27"/>
                  </a:lnTo>
                  <a:lnTo>
                    <a:pt x="172" y="27"/>
                  </a:lnTo>
                  <a:lnTo>
                    <a:pt x="176" y="27"/>
                  </a:lnTo>
                  <a:lnTo>
                    <a:pt x="183" y="28"/>
                  </a:lnTo>
                  <a:lnTo>
                    <a:pt x="185" y="25"/>
                  </a:lnTo>
                  <a:lnTo>
                    <a:pt x="185" y="23"/>
                  </a:lnTo>
                  <a:lnTo>
                    <a:pt x="190" y="25"/>
                  </a:lnTo>
                  <a:lnTo>
                    <a:pt x="195" y="23"/>
                  </a:lnTo>
                  <a:lnTo>
                    <a:pt x="200" y="25"/>
                  </a:lnTo>
                  <a:lnTo>
                    <a:pt x="203" y="25"/>
                  </a:lnTo>
                  <a:lnTo>
                    <a:pt x="207" y="23"/>
                  </a:lnTo>
                  <a:lnTo>
                    <a:pt x="211" y="25"/>
                  </a:lnTo>
                  <a:lnTo>
                    <a:pt x="215" y="23"/>
                  </a:lnTo>
                  <a:lnTo>
                    <a:pt x="219" y="21"/>
                  </a:lnTo>
                  <a:lnTo>
                    <a:pt x="223" y="17"/>
                  </a:lnTo>
                  <a:lnTo>
                    <a:pt x="226" y="20"/>
                  </a:lnTo>
                  <a:lnTo>
                    <a:pt x="235" y="21"/>
                  </a:lnTo>
                  <a:lnTo>
                    <a:pt x="243" y="20"/>
                  </a:lnTo>
                  <a:lnTo>
                    <a:pt x="246" y="21"/>
                  </a:lnTo>
                  <a:lnTo>
                    <a:pt x="249" y="23"/>
                  </a:lnTo>
                  <a:lnTo>
                    <a:pt x="254" y="21"/>
                  </a:lnTo>
                  <a:lnTo>
                    <a:pt x="256" y="23"/>
                  </a:lnTo>
                  <a:lnTo>
                    <a:pt x="264" y="25"/>
                  </a:lnTo>
                  <a:lnTo>
                    <a:pt x="268" y="17"/>
                  </a:lnTo>
                  <a:lnTo>
                    <a:pt x="274" y="17"/>
                  </a:lnTo>
                  <a:lnTo>
                    <a:pt x="282" y="23"/>
                  </a:lnTo>
                  <a:lnTo>
                    <a:pt x="286" y="23"/>
                  </a:lnTo>
                  <a:lnTo>
                    <a:pt x="284" y="27"/>
                  </a:lnTo>
                  <a:lnTo>
                    <a:pt x="302" y="27"/>
                  </a:lnTo>
                  <a:lnTo>
                    <a:pt x="312" y="30"/>
                  </a:lnTo>
                  <a:lnTo>
                    <a:pt x="325" y="32"/>
                  </a:lnTo>
                  <a:lnTo>
                    <a:pt x="333" y="32"/>
                  </a:lnTo>
                  <a:lnTo>
                    <a:pt x="339" y="28"/>
                  </a:lnTo>
                  <a:lnTo>
                    <a:pt x="345" y="27"/>
                  </a:lnTo>
                  <a:lnTo>
                    <a:pt x="349" y="25"/>
                  </a:lnTo>
                  <a:lnTo>
                    <a:pt x="349" y="17"/>
                  </a:lnTo>
                  <a:lnTo>
                    <a:pt x="354" y="15"/>
                  </a:lnTo>
                  <a:lnTo>
                    <a:pt x="359" y="15"/>
                  </a:lnTo>
                  <a:lnTo>
                    <a:pt x="360" y="17"/>
                  </a:lnTo>
                  <a:lnTo>
                    <a:pt x="368" y="20"/>
                  </a:lnTo>
                  <a:lnTo>
                    <a:pt x="374" y="16"/>
                  </a:lnTo>
                  <a:lnTo>
                    <a:pt x="378" y="12"/>
                  </a:lnTo>
                  <a:lnTo>
                    <a:pt x="381" y="15"/>
                  </a:lnTo>
                  <a:lnTo>
                    <a:pt x="381" y="17"/>
                  </a:lnTo>
                  <a:lnTo>
                    <a:pt x="384" y="17"/>
                  </a:lnTo>
                  <a:lnTo>
                    <a:pt x="391" y="11"/>
                  </a:lnTo>
                  <a:lnTo>
                    <a:pt x="389" y="17"/>
                  </a:lnTo>
                  <a:lnTo>
                    <a:pt x="392" y="16"/>
                  </a:lnTo>
                  <a:lnTo>
                    <a:pt x="394" y="15"/>
                  </a:lnTo>
                  <a:lnTo>
                    <a:pt x="396" y="16"/>
                  </a:lnTo>
                  <a:lnTo>
                    <a:pt x="398" y="23"/>
                  </a:lnTo>
                  <a:lnTo>
                    <a:pt x="401" y="25"/>
                  </a:lnTo>
                  <a:lnTo>
                    <a:pt x="401" y="20"/>
                  </a:lnTo>
                  <a:lnTo>
                    <a:pt x="404" y="16"/>
                  </a:lnTo>
                  <a:lnTo>
                    <a:pt x="410" y="16"/>
                  </a:lnTo>
                  <a:lnTo>
                    <a:pt x="415" y="17"/>
                  </a:lnTo>
                  <a:lnTo>
                    <a:pt x="422" y="20"/>
                  </a:lnTo>
                  <a:lnTo>
                    <a:pt x="420" y="16"/>
                  </a:lnTo>
                  <a:lnTo>
                    <a:pt x="426" y="15"/>
                  </a:lnTo>
                  <a:lnTo>
                    <a:pt x="426" y="11"/>
                  </a:lnTo>
                  <a:lnTo>
                    <a:pt x="428" y="11"/>
                  </a:lnTo>
                  <a:lnTo>
                    <a:pt x="428" y="7"/>
                  </a:lnTo>
                  <a:lnTo>
                    <a:pt x="432" y="12"/>
                  </a:lnTo>
                  <a:lnTo>
                    <a:pt x="432" y="15"/>
                  </a:lnTo>
                  <a:lnTo>
                    <a:pt x="432" y="16"/>
                  </a:lnTo>
                  <a:lnTo>
                    <a:pt x="434" y="15"/>
                  </a:lnTo>
                  <a:lnTo>
                    <a:pt x="436" y="11"/>
                  </a:lnTo>
                  <a:lnTo>
                    <a:pt x="436" y="5"/>
                  </a:lnTo>
                  <a:lnTo>
                    <a:pt x="440" y="4"/>
                  </a:lnTo>
                  <a:lnTo>
                    <a:pt x="444" y="2"/>
                  </a:lnTo>
                  <a:lnTo>
                    <a:pt x="447" y="0"/>
                  </a:lnTo>
                  <a:lnTo>
                    <a:pt x="451" y="4"/>
                  </a:lnTo>
                  <a:lnTo>
                    <a:pt x="454" y="4"/>
                  </a:lnTo>
                  <a:lnTo>
                    <a:pt x="457" y="5"/>
                  </a:lnTo>
                  <a:lnTo>
                    <a:pt x="461" y="7"/>
                  </a:lnTo>
                  <a:lnTo>
                    <a:pt x="465" y="9"/>
                  </a:lnTo>
                  <a:lnTo>
                    <a:pt x="471" y="11"/>
                  </a:lnTo>
                  <a:lnTo>
                    <a:pt x="471" y="15"/>
                  </a:lnTo>
                  <a:lnTo>
                    <a:pt x="475" y="17"/>
                  </a:lnTo>
                  <a:lnTo>
                    <a:pt x="479" y="17"/>
                  </a:lnTo>
                  <a:lnTo>
                    <a:pt x="485" y="15"/>
                  </a:lnTo>
                  <a:lnTo>
                    <a:pt x="489" y="15"/>
                  </a:lnTo>
                  <a:lnTo>
                    <a:pt x="493" y="16"/>
                  </a:lnTo>
                  <a:lnTo>
                    <a:pt x="497" y="11"/>
                  </a:lnTo>
                  <a:lnTo>
                    <a:pt x="499" y="15"/>
                  </a:lnTo>
                  <a:lnTo>
                    <a:pt x="505" y="20"/>
                  </a:lnTo>
                  <a:lnTo>
                    <a:pt x="508" y="17"/>
                  </a:lnTo>
                  <a:lnTo>
                    <a:pt x="517" y="20"/>
                  </a:lnTo>
                  <a:lnTo>
                    <a:pt x="525" y="23"/>
                  </a:lnTo>
                  <a:lnTo>
                    <a:pt x="527" y="21"/>
                  </a:lnTo>
                  <a:lnTo>
                    <a:pt x="528" y="17"/>
                  </a:lnTo>
                  <a:lnTo>
                    <a:pt x="532" y="12"/>
                  </a:lnTo>
                  <a:lnTo>
                    <a:pt x="534" y="15"/>
                  </a:lnTo>
                  <a:lnTo>
                    <a:pt x="537" y="9"/>
                  </a:lnTo>
                  <a:lnTo>
                    <a:pt x="540" y="12"/>
                  </a:lnTo>
                  <a:lnTo>
                    <a:pt x="546" y="12"/>
                  </a:lnTo>
                  <a:lnTo>
                    <a:pt x="550" y="16"/>
                  </a:lnTo>
                  <a:lnTo>
                    <a:pt x="556" y="15"/>
                  </a:lnTo>
                  <a:lnTo>
                    <a:pt x="566" y="15"/>
                  </a:lnTo>
                  <a:lnTo>
                    <a:pt x="570" y="15"/>
                  </a:lnTo>
                  <a:lnTo>
                    <a:pt x="573" y="20"/>
                  </a:lnTo>
                  <a:lnTo>
                    <a:pt x="574" y="17"/>
                  </a:lnTo>
                  <a:lnTo>
                    <a:pt x="578" y="16"/>
                  </a:lnTo>
                  <a:lnTo>
                    <a:pt x="576" y="11"/>
                  </a:lnTo>
                  <a:lnTo>
                    <a:pt x="580" y="7"/>
                  </a:lnTo>
                  <a:lnTo>
                    <a:pt x="582" y="5"/>
                  </a:lnTo>
                  <a:lnTo>
                    <a:pt x="585" y="9"/>
                  </a:lnTo>
                  <a:lnTo>
                    <a:pt x="588" y="7"/>
                  </a:lnTo>
                  <a:lnTo>
                    <a:pt x="592" y="2"/>
                  </a:lnTo>
                  <a:lnTo>
                    <a:pt x="595" y="4"/>
                  </a:lnTo>
                  <a:lnTo>
                    <a:pt x="602" y="11"/>
                  </a:lnTo>
                  <a:lnTo>
                    <a:pt x="602" y="16"/>
                  </a:lnTo>
                  <a:lnTo>
                    <a:pt x="603" y="20"/>
                  </a:lnTo>
                  <a:lnTo>
                    <a:pt x="599" y="21"/>
                  </a:lnTo>
                  <a:lnTo>
                    <a:pt x="603" y="21"/>
                  </a:lnTo>
                  <a:lnTo>
                    <a:pt x="606" y="25"/>
                  </a:lnTo>
                  <a:lnTo>
                    <a:pt x="603" y="27"/>
                  </a:lnTo>
                  <a:lnTo>
                    <a:pt x="602" y="30"/>
                  </a:lnTo>
                  <a:lnTo>
                    <a:pt x="608" y="28"/>
                  </a:lnTo>
                  <a:lnTo>
                    <a:pt x="611" y="28"/>
                  </a:lnTo>
                  <a:lnTo>
                    <a:pt x="617" y="23"/>
                  </a:lnTo>
                  <a:lnTo>
                    <a:pt x="617" y="17"/>
                  </a:lnTo>
                  <a:lnTo>
                    <a:pt x="626" y="16"/>
                  </a:lnTo>
                  <a:lnTo>
                    <a:pt x="629" y="15"/>
                  </a:lnTo>
                  <a:lnTo>
                    <a:pt x="627" y="21"/>
                  </a:lnTo>
                  <a:lnTo>
                    <a:pt x="631" y="23"/>
                  </a:lnTo>
                  <a:lnTo>
                    <a:pt x="635" y="23"/>
                  </a:lnTo>
                  <a:lnTo>
                    <a:pt x="635" y="30"/>
                  </a:lnTo>
                  <a:lnTo>
                    <a:pt x="641" y="32"/>
                  </a:lnTo>
                  <a:lnTo>
                    <a:pt x="641" y="35"/>
                  </a:lnTo>
                  <a:lnTo>
                    <a:pt x="643" y="34"/>
                  </a:lnTo>
                  <a:lnTo>
                    <a:pt x="650" y="34"/>
                  </a:lnTo>
                  <a:lnTo>
                    <a:pt x="651" y="37"/>
                  </a:lnTo>
                  <a:lnTo>
                    <a:pt x="661" y="35"/>
                  </a:lnTo>
                  <a:lnTo>
                    <a:pt x="667" y="34"/>
                  </a:lnTo>
                  <a:lnTo>
                    <a:pt x="669" y="32"/>
                  </a:lnTo>
                  <a:lnTo>
                    <a:pt x="667" y="37"/>
                  </a:lnTo>
                  <a:lnTo>
                    <a:pt x="669" y="39"/>
                  </a:lnTo>
                  <a:lnTo>
                    <a:pt x="676" y="37"/>
                  </a:lnTo>
                  <a:lnTo>
                    <a:pt x="682" y="40"/>
                  </a:lnTo>
                  <a:lnTo>
                    <a:pt x="688" y="39"/>
                  </a:lnTo>
                  <a:lnTo>
                    <a:pt x="696" y="40"/>
                  </a:lnTo>
                  <a:lnTo>
                    <a:pt x="700" y="42"/>
                  </a:lnTo>
                  <a:lnTo>
                    <a:pt x="708" y="42"/>
                  </a:lnTo>
                  <a:lnTo>
                    <a:pt x="703" y="39"/>
                  </a:lnTo>
                  <a:lnTo>
                    <a:pt x="706" y="35"/>
                  </a:lnTo>
                  <a:lnTo>
                    <a:pt x="708" y="35"/>
                  </a:lnTo>
                  <a:lnTo>
                    <a:pt x="712" y="37"/>
                  </a:lnTo>
                  <a:lnTo>
                    <a:pt x="718" y="32"/>
                  </a:lnTo>
                  <a:lnTo>
                    <a:pt x="720" y="34"/>
                  </a:lnTo>
                  <a:lnTo>
                    <a:pt x="722" y="39"/>
                  </a:lnTo>
                  <a:lnTo>
                    <a:pt x="730" y="35"/>
                  </a:lnTo>
                  <a:lnTo>
                    <a:pt x="732" y="39"/>
                  </a:lnTo>
                  <a:lnTo>
                    <a:pt x="736" y="37"/>
                  </a:lnTo>
                  <a:lnTo>
                    <a:pt x="742" y="35"/>
                  </a:lnTo>
                  <a:lnTo>
                    <a:pt x="743" y="37"/>
                  </a:lnTo>
                  <a:lnTo>
                    <a:pt x="749" y="40"/>
                  </a:lnTo>
                  <a:lnTo>
                    <a:pt x="757" y="28"/>
                  </a:lnTo>
                  <a:lnTo>
                    <a:pt x="759" y="23"/>
                  </a:lnTo>
                  <a:lnTo>
                    <a:pt x="762" y="32"/>
                  </a:lnTo>
                  <a:lnTo>
                    <a:pt x="762" y="37"/>
                  </a:lnTo>
                  <a:lnTo>
                    <a:pt x="769" y="35"/>
                  </a:lnTo>
                  <a:lnTo>
                    <a:pt x="769" y="32"/>
                  </a:lnTo>
                  <a:lnTo>
                    <a:pt x="775" y="30"/>
                  </a:lnTo>
                  <a:lnTo>
                    <a:pt x="779" y="32"/>
                  </a:lnTo>
                  <a:lnTo>
                    <a:pt x="783" y="34"/>
                  </a:lnTo>
                  <a:lnTo>
                    <a:pt x="789" y="32"/>
                  </a:lnTo>
                  <a:lnTo>
                    <a:pt x="797" y="35"/>
                  </a:lnTo>
                  <a:lnTo>
                    <a:pt x="804" y="39"/>
                  </a:lnTo>
                  <a:lnTo>
                    <a:pt x="817" y="39"/>
                  </a:lnTo>
                  <a:lnTo>
                    <a:pt x="820" y="32"/>
                  </a:lnTo>
                  <a:lnTo>
                    <a:pt x="823" y="37"/>
                  </a:lnTo>
                  <a:lnTo>
                    <a:pt x="833" y="37"/>
                  </a:lnTo>
                  <a:lnTo>
                    <a:pt x="838" y="32"/>
                  </a:lnTo>
                  <a:lnTo>
                    <a:pt x="842" y="34"/>
                  </a:lnTo>
                  <a:lnTo>
                    <a:pt x="851" y="34"/>
                  </a:lnTo>
                  <a:lnTo>
                    <a:pt x="856" y="35"/>
                  </a:lnTo>
                  <a:lnTo>
                    <a:pt x="862" y="37"/>
                  </a:lnTo>
                  <a:lnTo>
                    <a:pt x="868" y="34"/>
                  </a:lnTo>
                  <a:lnTo>
                    <a:pt x="870" y="28"/>
                  </a:lnTo>
                  <a:lnTo>
                    <a:pt x="878" y="34"/>
                  </a:lnTo>
                  <a:lnTo>
                    <a:pt x="881" y="37"/>
                  </a:lnTo>
                  <a:lnTo>
                    <a:pt x="891" y="32"/>
                  </a:lnTo>
                  <a:lnTo>
                    <a:pt x="896" y="27"/>
                  </a:lnTo>
                  <a:lnTo>
                    <a:pt x="897" y="37"/>
                  </a:lnTo>
                  <a:lnTo>
                    <a:pt x="901" y="46"/>
                  </a:lnTo>
                  <a:lnTo>
                    <a:pt x="905" y="49"/>
                  </a:lnTo>
                  <a:lnTo>
                    <a:pt x="905" y="51"/>
                  </a:lnTo>
                  <a:lnTo>
                    <a:pt x="905" y="53"/>
                  </a:lnTo>
                  <a:lnTo>
                    <a:pt x="0" y="53"/>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501" name="Freeform 240">
              <a:extLst>
                <a:ext uri="{FF2B5EF4-FFF2-40B4-BE49-F238E27FC236}">
                  <a16:creationId xmlns:a16="http://schemas.microsoft.com/office/drawing/2014/main" id="{3B2B6143-744C-2DF4-3752-EDB0665D1B8B}"/>
                </a:ext>
              </a:extLst>
            </p:cNvPr>
            <p:cNvSpPr>
              <a:spLocks/>
            </p:cNvSpPr>
            <p:nvPr/>
          </p:nvSpPr>
          <p:spPr bwMode="auto">
            <a:xfrm>
              <a:off x="432" y="3526"/>
              <a:ext cx="905" cy="53"/>
            </a:xfrm>
            <a:custGeom>
              <a:avLst/>
              <a:gdLst>
                <a:gd name="T0" fmla="*/ 25 w 905"/>
                <a:gd name="T1" fmla="*/ 27 h 53"/>
                <a:gd name="T2" fmla="*/ 57 w 905"/>
                <a:gd name="T3" fmla="*/ 23 h 53"/>
                <a:gd name="T4" fmla="*/ 75 w 905"/>
                <a:gd name="T5" fmla="*/ 25 h 53"/>
                <a:gd name="T6" fmla="*/ 89 w 905"/>
                <a:gd name="T7" fmla="*/ 21 h 53"/>
                <a:gd name="T8" fmla="*/ 108 w 905"/>
                <a:gd name="T9" fmla="*/ 25 h 53"/>
                <a:gd name="T10" fmla="*/ 130 w 905"/>
                <a:gd name="T11" fmla="*/ 25 h 53"/>
                <a:gd name="T12" fmla="*/ 152 w 905"/>
                <a:gd name="T13" fmla="*/ 23 h 53"/>
                <a:gd name="T14" fmla="*/ 169 w 905"/>
                <a:gd name="T15" fmla="*/ 27 h 53"/>
                <a:gd name="T16" fmla="*/ 185 w 905"/>
                <a:gd name="T17" fmla="*/ 25 h 53"/>
                <a:gd name="T18" fmla="*/ 200 w 905"/>
                <a:gd name="T19" fmla="*/ 25 h 53"/>
                <a:gd name="T20" fmla="*/ 215 w 905"/>
                <a:gd name="T21" fmla="*/ 23 h 53"/>
                <a:gd name="T22" fmla="*/ 235 w 905"/>
                <a:gd name="T23" fmla="*/ 21 h 53"/>
                <a:gd name="T24" fmla="*/ 254 w 905"/>
                <a:gd name="T25" fmla="*/ 21 h 53"/>
                <a:gd name="T26" fmla="*/ 274 w 905"/>
                <a:gd name="T27" fmla="*/ 17 h 53"/>
                <a:gd name="T28" fmla="*/ 302 w 905"/>
                <a:gd name="T29" fmla="*/ 27 h 53"/>
                <a:gd name="T30" fmla="*/ 339 w 905"/>
                <a:gd name="T31" fmla="*/ 28 h 53"/>
                <a:gd name="T32" fmla="*/ 354 w 905"/>
                <a:gd name="T33" fmla="*/ 15 h 53"/>
                <a:gd name="T34" fmla="*/ 374 w 905"/>
                <a:gd name="T35" fmla="*/ 16 h 53"/>
                <a:gd name="T36" fmla="*/ 384 w 905"/>
                <a:gd name="T37" fmla="*/ 17 h 53"/>
                <a:gd name="T38" fmla="*/ 394 w 905"/>
                <a:gd name="T39" fmla="*/ 15 h 53"/>
                <a:gd name="T40" fmla="*/ 401 w 905"/>
                <a:gd name="T41" fmla="*/ 20 h 53"/>
                <a:gd name="T42" fmla="*/ 422 w 905"/>
                <a:gd name="T43" fmla="*/ 20 h 53"/>
                <a:gd name="T44" fmla="*/ 428 w 905"/>
                <a:gd name="T45" fmla="*/ 11 h 53"/>
                <a:gd name="T46" fmla="*/ 432 w 905"/>
                <a:gd name="T47" fmla="*/ 16 h 53"/>
                <a:gd name="T48" fmla="*/ 440 w 905"/>
                <a:gd name="T49" fmla="*/ 4 h 53"/>
                <a:gd name="T50" fmla="*/ 454 w 905"/>
                <a:gd name="T51" fmla="*/ 4 h 53"/>
                <a:gd name="T52" fmla="*/ 471 w 905"/>
                <a:gd name="T53" fmla="*/ 11 h 53"/>
                <a:gd name="T54" fmla="*/ 485 w 905"/>
                <a:gd name="T55" fmla="*/ 15 h 53"/>
                <a:gd name="T56" fmla="*/ 499 w 905"/>
                <a:gd name="T57" fmla="*/ 15 h 53"/>
                <a:gd name="T58" fmla="*/ 525 w 905"/>
                <a:gd name="T59" fmla="*/ 23 h 53"/>
                <a:gd name="T60" fmla="*/ 534 w 905"/>
                <a:gd name="T61" fmla="*/ 15 h 53"/>
                <a:gd name="T62" fmla="*/ 550 w 905"/>
                <a:gd name="T63" fmla="*/ 16 h 53"/>
                <a:gd name="T64" fmla="*/ 573 w 905"/>
                <a:gd name="T65" fmla="*/ 20 h 53"/>
                <a:gd name="T66" fmla="*/ 580 w 905"/>
                <a:gd name="T67" fmla="*/ 7 h 53"/>
                <a:gd name="T68" fmla="*/ 592 w 905"/>
                <a:gd name="T69" fmla="*/ 2 h 53"/>
                <a:gd name="T70" fmla="*/ 603 w 905"/>
                <a:gd name="T71" fmla="*/ 20 h 53"/>
                <a:gd name="T72" fmla="*/ 603 w 905"/>
                <a:gd name="T73" fmla="*/ 27 h 53"/>
                <a:gd name="T74" fmla="*/ 617 w 905"/>
                <a:gd name="T75" fmla="*/ 23 h 53"/>
                <a:gd name="T76" fmla="*/ 627 w 905"/>
                <a:gd name="T77" fmla="*/ 21 h 53"/>
                <a:gd name="T78" fmla="*/ 641 w 905"/>
                <a:gd name="T79" fmla="*/ 32 h 53"/>
                <a:gd name="T80" fmla="*/ 651 w 905"/>
                <a:gd name="T81" fmla="*/ 37 h 53"/>
                <a:gd name="T82" fmla="*/ 667 w 905"/>
                <a:gd name="T83" fmla="*/ 37 h 53"/>
                <a:gd name="T84" fmla="*/ 688 w 905"/>
                <a:gd name="T85" fmla="*/ 39 h 53"/>
                <a:gd name="T86" fmla="*/ 703 w 905"/>
                <a:gd name="T87" fmla="*/ 39 h 53"/>
                <a:gd name="T88" fmla="*/ 718 w 905"/>
                <a:gd name="T89" fmla="*/ 32 h 53"/>
                <a:gd name="T90" fmla="*/ 732 w 905"/>
                <a:gd name="T91" fmla="*/ 39 h 53"/>
                <a:gd name="T92" fmla="*/ 749 w 905"/>
                <a:gd name="T93" fmla="*/ 40 h 53"/>
                <a:gd name="T94" fmla="*/ 762 w 905"/>
                <a:gd name="T95" fmla="*/ 37 h 53"/>
                <a:gd name="T96" fmla="*/ 779 w 905"/>
                <a:gd name="T97" fmla="*/ 32 h 53"/>
                <a:gd name="T98" fmla="*/ 804 w 905"/>
                <a:gd name="T99" fmla="*/ 39 h 53"/>
                <a:gd name="T100" fmla="*/ 833 w 905"/>
                <a:gd name="T101" fmla="*/ 37 h 53"/>
                <a:gd name="T102" fmla="*/ 856 w 905"/>
                <a:gd name="T103" fmla="*/ 35 h 53"/>
                <a:gd name="T104" fmla="*/ 878 w 905"/>
                <a:gd name="T105" fmla="*/ 34 h 53"/>
                <a:gd name="T106" fmla="*/ 897 w 905"/>
                <a:gd name="T107" fmla="*/ 37 h 53"/>
                <a:gd name="T108" fmla="*/ 905 w 905"/>
                <a:gd name="T109" fmla="*/ 53 h 5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05"/>
                <a:gd name="T166" fmla="*/ 0 h 53"/>
                <a:gd name="T167" fmla="*/ 905 w 905"/>
                <a:gd name="T168" fmla="*/ 53 h 5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05" h="53">
                  <a:moveTo>
                    <a:pt x="0" y="53"/>
                  </a:moveTo>
                  <a:lnTo>
                    <a:pt x="0" y="25"/>
                  </a:lnTo>
                  <a:lnTo>
                    <a:pt x="18" y="28"/>
                  </a:lnTo>
                  <a:lnTo>
                    <a:pt x="25" y="27"/>
                  </a:lnTo>
                  <a:lnTo>
                    <a:pt x="36" y="25"/>
                  </a:lnTo>
                  <a:lnTo>
                    <a:pt x="46" y="27"/>
                  </a:lnTo>
                  <a:lnTo>
                    <a:pt x="52" y="25"/>
                  </a:lnTo>
                  <a:lnTo>
                    <a:pt x="57" y="23"/>
                  </a:lnTo>
                  <a:lnTo>
                    <a:pt x="63" y="23"/>
                  </a:lnTo>
                  <a:lnTo>
                    <a:pt x="75" y="25"/>
                  </a:lnTo>
                  <a:lnTo>
                    <a:pt x="72" y="23"/>
                  </a:lnTo>
                  <a:lnTo>
                    <a:pt x="75" y="25"/>
                  </a:lnTo>
                  <a:lnTo>
                    <a:pt x="77" y="25"/>
                  </a:lnTo>
                  <a:lnTo>
                    <a:pt x="82" y="23"/>
                  </a:lnTo>
                  <a:lnTo>
                    <a:pt x="85" y="21"/>
                  </a:lnTo>
                  <a:lnTo>
                    <a:pt x="89" y="21"/>
                  </a:lnTo>
                  <a:lnTo>
                    <a:pt x="95" y="21"/>
                  </a:lnTo>
                  <a:lnTo>
                    <a:pt x="96" y="20"/>
                  </a:lnTo>
                  <a:lnTo>
                    <a:pt x="103" y="21"/>
                  </a:lnTo>
                  <a:lnTo>
                    <a:pt x="108" y="25"/>
                  </a:lnTo>
                  <a:lnTo>
                    <a:pt x="113" y="20"/>
                  </a:lnTo>
                  <a:lnTo>
                    <a:pt x="119" y="20"/>
                  </a:lnTo>
                  <a:lnTo>
                    <a:pt x="123" y="21"/>
                  </a:lnTo>
                  <a:lnTo>
                    <a:pt x="130" y="25"/>
                  </a:lnTo>
                  <a:lnTo>
                    <a:pt x="137" y="25"/>
                  </a:lnTo>
                  <a:lnTo>
                    <a:pt x="143" y="25"/>
                  </a:lnTo>
                  <a:lnTo>
                    <a:pt x="148" y="25"/>
                  </a:lnTo>
                  <a:lnTo>
                    <a:pt x="152" y="23"/>
                  </a:lnTo>
                  <a:lnTo>
                    <a:pt x="156" y="23"/>
                  </a:lnTo>
                  <a:lnTo>
                    <a:pt x="159" y="23"/>
                  </a:lnTo>
                  <a:lnTo>
                    <a:pt x="164" y="25"/>
                  </a:lnTo>
                  <a:lnTo>
                    <a:pt x="169" y="27"/>
                  </a:lnTo>
                  <a:lnTo>
                    <a:pt x="172" y="27"/>
                  </a:lnTo>
                  <a:lnTo>
                    <a:pt x="176" y="27"/>
                  </a:lnTo>
                  <a:lnTo>
                    <a:pt x="183" y="28"/>
                  </a:lnTo>
                  <a:lnTo>
                    <a:pt x="185" y="25"/>
                  </a:lnTo>
                  <a:lnTo>
                    <a:pt x="185" y="23"/>
                  </a:lnTo>
                  <a:lnTo>
                    <a:pt x="190" y="25"/>
                  </a:lnTo>
                  <a:lnTo>
                    <a:pt x="195" y="23"/>
                  </a:lnTo>
                  <a:lnTo>
                    <a:pt x="200" y="25"/>
                  </a:lnTo>
                  <a:lnTo>
                    <a:pt x="203" y="25"/>
                  </a:lnTo>
                  <a:lnTo>
                    <a:pt x="207" y="23"/>
                  </a:lnTo>
                  <a:lnTo>
                    <a:pt x="211" y="25"/>
                  </a:lnTo>
                  <a:lnTo>
                    <a:pt x="215" y="23"/>
                  </a:lnTo>
                  <a:lnTo>
                    <a:pt x="219" y="21"/>
                  </a:lnTo>
                  <a:lnTo>
                    <a:pt x="223" y="17"/>
                  </a:lnTo>
                  <a:lnTo>
                    <a:pt x="226" y="20"/>
                  </a:lnTo>
                  <a:lnTo>
                    <a:pt x="235" y="21"/>
                  </a:lnTo>
                  <a:lnTo>
                    <a:pt x="243" y="20"/>
                  </a:lnTo>
                  <a:lnTo>
                    <a:pt x="246" y="21"/>
                  </a:lnTo>
                  <a:lnTo>
                    <a:pt x="249" y="23"/>
                  </a:lnTo>
                  <a:lnTo>
                    <a:pt x="254" y="21"/>
                  </a:lnTo>
                  <a:lnTo>
                    <a:pt x="256" y="23"/>
                  </a:lnTo>
                  <a:lnTo>
                    <a:pt x="264" y="25"/>
                  </a:lnTo>
                  <a:lnTo>
                    <a:pt x="268" y="17"/>
                  </a:lnTo>
                  <a:lnTo>
                    <a:pt x="274" y="17"/>
                  </a:lnTo>
                  <a:lnTo>
                    <a:pt x="282" y="23"/>
                  </a:lnTo>
                  <a:lnTo>
                    <a:pt x="286" y="23"/>
                  </a:lnTo>
                  <a:lnTo>
                    <a:pt x="284" y="27"/>
                  </a:lnTo>
                  <a:lnTo>
                    <a:pt x="302" y="27"/>
                  </a:lnTo>
                  <a:lnTo>
                    <a:pt x="312" y="30"/>
                  </a:lnTo>
                  <a:lnTo>
                    <a:pt x="325" y="32"/>
                  </a:lnTo>
                  <a:lnTo>
                    <a:pt x="333" y="32"/>
                  </a:lnTo>
                  <a:lnTo>
                    <a:pt x="339" y="28"/>
                  </a:lnTo>
                  <a:lnTo>
                    <a:pt x="345" y="27"/>
                  </a:lnTo>
                  <a:lnTo>
                    <a:pt x="349" y="25"/>
                  </a:lnTo>
                  <a:lnTo>
                    <a:pt x="349" y="17"/>
                  </a:lnTo>
                  <a:lnTo>
                    <a:pt x="354" y="15"/>
                  </a:lnTo>
                  <a:lnTo>
                    <a:pt x="359" y="15"/>
                  </a:lnTo>
                  <a:lnTo>
                    <a:pt x="360" y="17"/>
                  </a:lnTo>
                  <a:lnTo>
                    <a:pt x="368" y="20"/>
                  </a:lnTo>
                  <a:lnTo>
                    <a:pt x="374" y="16"/>
                  </a:lnTo>
                  <a:lnTo>
                    <a:pt x="378" y="12"/>
                  </a:lnTo>
                  <a:lnTo>
                    <a:pt x="381" y="15"/>
                  </a:lnTo>
                  <a:lnTo>
                    <a:pt x="381" y="17"/>
                  </a:lnTo>
                  <a:lnTo>
                    <a:pt x="384" y="17"/>
                  </a:lnTo>
                  <a:lnTo>
                    <a:pt x="391" y="11"/>
                  </a:lnTo>
                  <a:lnTo>
                    <a:pt x="389" y="17"/>
                  </a:lnTo>
                  <a:lnTo>
                    <a:pt x="392" y="16"/>
                  </a:lnTo>
                  <a:lnTo>
                    <a:pt x="394" y="15"/>
                  </a:lnTo>
                  <a:lnTo>
                    <a:pt x="396" y="16"/>
                  </a:lnTo>
                  <a:lnTo>
                    <a:pt x="398" y="23"/>
                  </a:lnTo>
                  <a:lnTo>
                    <a:pt x="401" y="25"/>
                  </a:lnTo>
                  <a:lnTo>
                    <a:pt x="401" y="20"/>
                  </a:lnTo>
                  <a:lnTo>
                    <a:pt x="404" y="16"/>
                  </a:lnTo>
                  <a:lnTo>
                    <a:pt x="410" y="16"/>
                  </a:lnTo>
                  <a:lnTo>
                    <a:pt x="415" y="17"/>
                  </a:lnTo>
                  <a:lnTo>
                    <a:pt x="422" y="20"/>
                  </a:lnTo>
                  <a:lnTo>
                    <a:pt x="420" y="16"/>
                  </a:lnTo>
                  <a:lnTo>
                    <a:pt x="426" y="15"/>
                  </a:lnTo>
                  <a:lnTo>
                    <a:pt x="426" y="11"/>
                  </a:lnTo>
                  <a:lnTo>
                    <a:pt x="428" y="11"/>
                  </a:lnTo>
                  <a:lnTo>
                    <a:pt x="428" y="7"/>
                  </a:lnTo>
                  <a:lnTo>
                    <a:pt x="432" y="12"/>
                  </a:lnTo>
                  <a:lnTo>
                    <a:pt x="432" y="15"/>
                  </a:lnTo>
                  <a:lnTo>
                    <a:pt x="432" y="16"/>
                  </a:lnTo>
                  <a:lnTo>
                    <a:pt x="434" y="15"/>
                  </a:lnTo>
                  <a:lnTo>
                    <a:pt x="436" y="11"/>
                  </a:lnTo>
                  <a:lnTo>
                    <a:pt x="436" y="5"/>
                  </a:lnTo>
                  <a:lnTo>
                    <a:pt x="440" y="4"/>
                  </a:lnTo>
                  <a:lnTo>
                    <a:pt x="444" y="2"/>
                  </a:lnTo>
                  <a:lnTo>
                    <a:pt x="447" y="0"/>
                  </a:lnTo>
                  <a:lnTo>
                    <a:pt x="451" y="4"/>
                  </a:lnTo>
                  <a:lnTo>
                    <a:pt x="454" y="4"/>
                  </a:lnTo>
                  <a:lnTo>
                    <a:pt x="457" y="5"/>
                  </a:lnTo>
                  <a:lnTo>
                    <a:pt x="461" y="7"/>
                  </a:lnTo>
                  <a:lnTo>
                    <a:pt x="465" y="9"/>
                  </a:lnTo>
                  <a:lnTo>
                    <a:pt x="471" y="11"/>
                  </a:lnTo>
                  <a:lnTo>
                    <a:pt x="471" y="15"/>
                  </a:lnTo>
                  <a:lnTo>
                    <a:pt x="475" y="17"/>
                  </a:lnTo>
                  <a:lnTo>
                    <a:pt x="479" y="17"/>
                  </a:lnTo>
                  <a:lnTo>
                    <a:pt x="485" y="15"/>
                  </a:lnTo>
                  <a:lnTo>
                    <a:pt x="489" y="15"/>
                  </a:lnTo>
                  <a:lnTo>
                    <a:pt x="493" y="16"/>
                  </a:lnTo>
                  <a:lnTo>
                    <a:pt x="497" y="11"/>
                  </a:lnTo>
                  <a:lnTo>
                    <a:pt x="499" y="15"/>
                  </a:lnTo>
                  <a:lnTo>
                    <a:pt x="505" y="20"/>
                  </a:lnTo>
                  <a:lnTo>
                    <a:pt x="508" y="17"/>
                  </a:lnTo>
                  <a:lnTo>
                    <a:pt x="517" y="20"/>
                  </a:lnTo>
                  <a:lnTo>
                    <a:pt x="525" y="23"/>
                  </a:lnTo>
                  <a:lnTo>
                    <a:pt x="527" y="21"/>
                  </a:lnTo>
                  <a:lnTo>
                    <a:pt x="528" y="17"/>
                  </a:lnTo>
                  <a:lnTo>
                    <a:pt x="532" y="12"/>
                  </a:lnTo>
                  <a:lnTo>
                    <a:pt x="534" y="15"/>
                  </a:lnTo>
                  <a:lnTo>
                    <a:pt x="537" y="9"/>
                  </a:lnTo>
                  <a:lnTo>
                    <a:pt x="540" y="12"/>
                  </a:lnTo>
                  <a:lnTo>
                    <a:pt x="546" y="12"/>
                  </a:lnTo>
                  <a:lnTo>
                    <a:pt x="550" y="16"/>
                  </a:lnTo>
                  <a:lnTo>
                    <a:pt x="556" y="15"/>
                  </a:lnTo>
                  <a:lnTo>
                    <a:pt x="566" y="15"/>
                  </a:lnTo>
                  <a:lnTo>
                    <a:pt x="570" y="15"/>
                  </a:lnTo>
                  <a:lnTo>
                    <a:pt x="573" y="20"/>
                  </a:lnTo>
                  <a:lnTo>
                    <a:pt x="574" y="17"/>
                  </a:lnTo>
                  <a:lnTo>
                    <a:pt x="578" y="16"/>
                  </a:lnTo>
                  <a:lnTo>
                    <a:pt x="576" y="11"/>
                  </a:lnTo>
                  <a:lnTo>
                    <a:pt x="580" y="7"/>
                  </a:lnTo>
                  <a:lnTo>
                    <a:pt x="582" y="5"/>
                  </a:lnTo>
                  <a:lnTo>
                    <a:pt x="585" y="9"/>
                  </a:lnTo>
                  <a:lnTo>
                    <a:pt x="588" y="7"/>
                  </a:lnTo>
                  <a:lnTo>
                    <a:pt x="592" y="2"/>
                  </a:lnTo>
                  <a:lnTo>
                    <a:pt x="595" y="4"/>
                  </a:lnTo>
                  <a:lnTo>
                    <a:pt x="602" y="11"/>
                  </a:lnTo>
                  <a:lnTo>
                    <a:pt x="602" y="16"/>
                  </a:lnTo>
                  <a:lnTo>
                    <a:pt x="603" y="20"/>
                  </a:lnTo>
                  <a:lnTo>
                    <a:pt x="599" y="21"/>
                  </a:lnTo>
                  <a:lnTo>
                    <a:pt x="603" y="21"/>
                  </a:lnTo>
                  <a:lnTo>
                    <a:pt x="606" y="25"/>
                  </a:lnTo>
                  <a:lnTo>
                    <a:pt x="603" y="27"/>
                  </a:lnTo>
                  <a:lnTo>
                    <a:pt x="602" y="30"/>
                  </a:lnTo>
                  <a:lnTo>
                    <a:pt x="608" y="28"/>
                  </a:lnTo>
                  <a:lnTo>
                    <a:pt x="611" y="28"/>
                  </a:lnTo>
                  <a:lnTo>
                    <a:pt x="617" y="23"/>
                  </a:lnTo>
                  <a:lnTo>
                    <a:pt x="617" y="17"/>
                  </a:lnTo>
                  <a:lnTo>
                    <a:pt x="626" y="16"/>
                  </a:lnTo>
                  <a:lnTo>
                    <a:pt x="629" y="15"/>
                  </a:lnTo>
                  <a:lnTo>
                    <a:pt x="627" y="21"/>
                  </a:lnTo>
                  <a:lnTo>
                    <a:pt x="631" y="23"/>
                  </a:lnTo>
                  <a:lnTo>
                    <a:pt x="635" y="23"/>
                  </a:lnTo>
                  <a:lnTo>
                    <a:pt x="635" y="30"/>
                  </a:lnTo>
                  <a:lnTo>
                    <a:pt x="641" y="32"/>
                  </a:lnTo>
                  <a:lnTo>
                    <a:pt x="641" y="35"/>
                  </a:lnTo>
                  <a:lnTo>
                    <a:pt x="643" y="34"/>
                  </a:lnTo>
                  <a:lnTo>
                    <a:pt x="650" y="34"/>
                  </a:lnTo>
                  <a:lnTo>
                    <a:pt x="651" y="37"/>
                  </a:lnTo>
                  <a:lnTo>
                    <a:pt x="661" y="35"/>
                  </a:lnTo>
                  <a:lnTo>
                    <a:pt x="667" y="34"/>
                  </a:lnTo>
                  <a:lnTo>
                    <a:pt x="669" y="32"/>
                  </a:lnTo>
                  <a:lnTo>
                    <a:pt x="667" y="37"/>
                  </a:lnTo>
                  <a:lnTo>
                    <a:pt x="669" y="39"/>
                  </a:lnTo>
                  <a:lnTo>
                    <a:pt x="676" y="37"/>
                  </a:lnTo>
                  <a:lnTo>
                    <a:pt x="682" y="40"/>
                  </a:lnTo>
                  <a:lnTo>
                    <a:pt x="688" y="39"/>
                  </a:lnTo>
                  <a:lnTo>
                    <a:pt x="696" y="40"/>
                  </a:lnTo>
                  <a:lnTo>
                    <a:pt x="700" y="42"/>
                  </a:lnTo>
                  <a:lnTo>
                    <a:pt x="708" y="42"/>
                  </a:lnTo>
                  <a:lnTo>
                    <a:pt x="703" y="39"/>
                  </a:lnTo>
                  <a:lnTo>
                    <a:pt x="706" y="35"/>
                  </a:lnTo>
                  <a:lnTo>
                    <a:pt x="708" y="35"/>
                  </a:lnTo>
                  <a:lnTo>
                    <a:pt x="712" y="37"/>
                  </a:lnTo>
                  <a:lnTo>
                    <a:pt x="718" y="32"/>
                  </a:lnTo>
                  <a:lnTo>
                    <a:pt x="720" y="34"/>
                  </a:lnTo>
                  <a:lnTo>
                    <a:pt x="722" y="39"/>
                  </a:lnTo>
                  <a:lnTo>
                    <a:pt x="730" y="35"/>
                  </a:lnTo>
                  <a:lnTo>
                    <a:pt x="732" y="39"/>
                  </a:lnTo>
                  <a:lnTo>
                    <a:pt x="736" y="37"/>
                  </a:lnTo>
                  <a:lnTo>
                    <a:pt x="742" y="35"/>
                  </a:lnTo>
                  <a:lnTo>
                    <a:pt x="743" y="37"/>
                  </a:lnTo>
                  <a:lnTo>
                    <a:pt x="749" y="40"/>
                  </a:lnTo>
                  <a:lnTo>
                    <a:pt x="757" y="28"/>
                  </a:lnTo>
                  <a:lnTo>
                    <a:pt x="759" y="23"/>
                  </a:lnTo>
                  <a:lnTo>
                    <a:pt x="762" y="32"/>
                  </a:lnTo>
                  <a:lnTo>
                    <a:pt x="762" y="37"/>
                  </a:lnTo>
                  <a:lnTo>
                    <a:pt x="769" y="35"/>
                  </a:lnTo>
                  <a:lnTo>
                    <a:pt x="769" y="32"/>
                  </a:lnTo>
                  <a:lnTo>
                    <a:pt x="775" y="30"/>
                  </a:lnTo>
                  <a:lnTo>
                    <a:pt x="779" y="32"/>
                  </a:lnTo>
                  <a:lnTo>
                    <a:pt x="783" y="34"/>
                  </a:lnTo>
                  <a:lnTo>
                    <a:pt x="789" y="32"/>
                  </a:lnTo>
                  <a:lnTo>
                    <a:pt x="797" y="35"/>
                  </a:lnTo>
                  <a:lnTo>
                    <a:pt x="804" y="39"/>
                  </a:lnTo>
                  <a:lnTo>
                    <a:pt x="817" y="39"/>
                  </a:lnTo>
                  <a:lnTo>
                    <a:pt x="820" y="32"/>
                  </a:lnTo>
                  <a:lnTo>
                    <a:pt x="823" y="37"/>
                  </a:lnTo>
                  <a:lnTo>
                    <a:pt x="833" y="37"/>
                  </a:lnTo>
                  <a:lnTo>
                    <a:pt x="838" y="32"/>
                  </a:lnTo>
                  <a:lnTo>
                    <a:pt x="842" y="34"/>
                  </a:lnTo>
                  <a:lnTo>
                    <a:pt x="851" y="34"/>
                  </a:lnTo>
                  <a:lnTo>
                    <a:pt x="856" y="35"/>
                  </a:lnTo>
                  <a:lnTo>
                    <a:pt x="862" y="37"/>
                  </a:lnTo>
                  <a:lnTo>
                    <a:pt x="868" y="34"/>
                  </a:lnTo>
                  <a:lnTo>
                    <a:pt x="870" y="28"/>
                  </a:lnTo>
                  <a:lnTo>
                    <a:pt x="878" y="34"/>
                  </a:lnTo>
                  <a:lnTo>
                    <a:pt x="881" y="37"/>
                  </a:lnTo>
                  <a:lnTo>
                    <a:pt x="891" y="32"/>
                  </a:lnTo>
                  <a:lnTo>
                    <a:pt x="896" y="27"/>
                  </a:lnTo>
                  <a:lnTo>
                    <a:pt x="897" y="37"/>
                  </a:lnTo>
                  <a:lnTo>
                    <a:pt x="901" y="46"/>
                  </a:lnTo>
                  <a:lnTo>
                    <a:pt x="905" y="49"/>
                  </a:lnTo>
                  <a:lnTo>
                    <a:pt x="905" y="51"/>
                  </a:lnTo>
                  <a:lnTo>
                    <a:pt x="905" y="53"/>
                  </a:lnTo>
                  <a:lnTo>
                    <a:pt x="0" y="53"/>
                  </a:lnTo>
                </a:path>
              </a:pathLst>
            </a:custGeom>
            <a:noFill/>
            <a:ln w="1588">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502" name="Rectangle 241">
              <a:extLst>
                <a:ext uri="{FF2B5EF4-FFF2-40B4-BE49-F238E27FC236}">
                  <a16:creationId xmlns:a16="http://schemas.microsoft.com/office/drawing/2014/main" id="{AE7108E2-BA71-F751-F3C0-50FCC4EF0EB5}"/>
                </a:ext>
              </a:extLst>
            </p:cNvPr>
            <p:cNvSpPr>
              <a:spLocks noChangeArrowheads="1"/>
            </p:cNvSpPr>
            <p:nvPr/>
          </p:nvSpPr>
          <p:spPr bwMode="auto">
            <a:xfrm>
              <a:off x="605" y="3520"/>
              <a:ext cx="24" cy="8"/>
            </a:xfrm>
            <a:prstGeom prst="rect">
              <a:avLst/>
            </a:prstGeom>
            <a:solidFill>
              <a:srgbClr val="1A1A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503" name="Rectangle 242">
              <a:extLst>
                <a:ext uri="{FF2B5EF4-FFF2-40B4-BE49-F238E27FC236}">
                  <a16:creationId xmlns:a16="http://schemas.microsoft.com/office/drawing/2014/main" id="{70AB9416-CDA1-D38A-212D-5E6AF181C69F}"/>
                </a:ext>
              </a:extLst>
            </p:cNvPr>
            <p:cNvSpPr>
              <a:spLocks noChangeArrowheads="1"/>
            </p:cNvSpPr>
            <p:nvPr/>
          </p:nvSpPr>
          <p:spPr bwMode="auto">
            <a:xfrm>
              <a:off x="605" y="3520"/>
              <a:ext cx="24" cy="8"/>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504" name="Freeform 243">
              <a:extLst>
                <a:ext uri="{FF2B5EF4-FFF2-40B4-BE49-F238E27FC236}">
                  <a16:creationId xmlns:a16="http://schemas.microsoft.com/office/drawing/2014/main" id="{FC1CC188-752B-48A5-1D9B-24E37C4C574A}"/>
                </a:ext>
              </a:extLst>
            </p:cNvPr>
            <p:cNvSpPr>
              <a:spLocks/>
            </p:cNvSpPr>
            <p:nvPr/>
          </p:nvSpPr>
          <p:spPr bwMode="auto">
            <a:xfrm>
              <a:off x="851" y="3387"/>
              <a:ext cx="34" cy="15"/>
            </a:xfrm>
            <a:custGeom>
              <a:avLst/>
              <a:gdLst>
                <a:gd name="T0" fmla="*/ 0 w 34"/>
                <a:gd name="T1" fmla="*/ 0 h 15"/>
                <a:gd name="T2" fmla="*/ 0 w 34"/>
                <a:gd name="T3" fmla="*/ 12 h 15"/>
                <a:gd name="T4" fmla="*/ 34 w 34"/>
                <a:gd name="T5" fmla="*/ 15 h 15"/>
                <a:gd name="T6" fmla="*/ 34 w 34"/>
                <a:gd name="T7" fmla="*/ 4 h 15"/>
                <a:gd name="T8" fmla="*/ 0 w 34"/>
                <a:gd name="T9" fmla="*/ 0 h 15"/>
                <a:gd name="T10" fmla="*/ 0 60000 65536"/>
                <a:gd name="T11" fmla="*/ 0 60000 65536"/>
                <a:gd name="T12" fmla="*/ 0 60000 65536"/>
                <a:gd name="T13" fmla="*/ 0 60000 65536"/>
                <a:gd name="T14" fmla="*/ 0 60000 65536"/>
                <a:gd name="T15" fmla="*/ 0 w 34"/>
                <a:gd name="T16" fmla="*/ 0 h 15"/>
                <a:gd name="T17" fmla="*/ 34 w 34"/>
                <a:gd name="T18" fmla="*/ 15 h 15"/>
              </a:gdLst>
              <a:ahLst/>
              <a:cxnLst>
                <a:cxn ang="T10">
                  <a:pos x="T0" y="T1"/>
                </a:cxn>
                <a:cxn ang="T11">
                  <a:pos x="T2" y="T3"/>
                </a:cxn>
                <a:cxn ang="T12">
                  <a:pos x="T4" y="T5"/>
                </a:cxn>
                <a:cxn ang="T13">
                  <a:pos x="T6" y="T7"/>
                </a:cxn>
                <a:cxn ang="T14">
                  <a:pos x="T8" y="T9"/>
                </a:cxn>
              </a:cxnLst>
              <a:rect l="T15" t="T16" r="T17" b="T18"/>
              <a:pathLst>
                <a:path w="34" h="15">
                  <a:moveTo>
                    <a:pt x="0" y="0"/>
                  </a:moveTo>
                  <a:lnTo>
                    <a:pt x="0" y="12"/>
                  </a:lnTo>
                  <a:lnTo>
                    <a:pt x="34" y="15"/>
                  </a:lnTo>
                  <a:lnTo>
                    <a:pt x="34" y="4"/>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505" name="Freeform 244">
              <a:extLst>
                <a:ext uri="{FF2B5EF4-FFF2-40B4-BE49-F238E27FC236}">
                  <a16:creationId xmlns:a16="http://schemas.microsoft.com/office/drawing/2014/main" id="{5FE02884-01CA-6A82-0012-1C38C6F85764}"/>
                </a:ext>
              </a:extLst>
            </p:cNvPr>
            <p:cNvSpPr>
              <a:spLocks/>
            </p:cNvSpPr>
            <p:nvPr/>
          </p:nvSpPr>
          <p:spPr bwMode="auto">
            <a:xfrm>
              <a:off x="851" y="3387"/>
              <a:ext cx="34" cy="15"/>
            </a:xfrm>
            <a:custGeom>
              <a:avLst/>
              <a:gdLst>
                <a:gd name="T0" fmla="*/ 0 w 34"/>
                <a:gd name="T1" fmla="*/ 0 h 15"/>
                <a:gd name="T2" fmla="*/ 0 w 34"/>
                <a:gd name="T3" fmla="*/ 12 h 15"/>
                <a:gd name="T4" fmla="*/ 34 w 34"/>
                <a:gd name="T5" fmla="*/ 15 h 15"/>
                <a:gd name="T6" fmla="*/ 34 w 34"/>
                <a:gd name="T7" fmla="*/ 4 h 15"/>
                <a:gd name="T8" fmla="*/ 0 w 34"/>
                <a:gd name="T9" fmla="*/ 0 h 15"/>
                <a:gd name="T10" fmla="*/ 0 60000 65536"/>
                <a:gd name="T11" fmla="*/ 0 60000 65536"/>
                <a:gd name="T12" fmla="*/ 0 60000 65536"/>
                <a:gd name="T13" fmla="*/ 0 60000 65536"/>
                <a:gd name="T14" fmla="*/ 0 60000 65536"/>
                <a:gd name="T15" fmla="*/ 0 w 34"/>
                <a:gd name="T16" fmla="*/ 0 h 15"/>
                <a:gd name="T17" fmla="*/ 34 w 34"/>
                <a:gd name="T18" fmla="*/ 15 h 15"/>
              </a:gdLst>
              <a:ahLst/>
              <a:cxnLst>
                <a:cxn ang="T10">
                  <a:pos x="T0" y="T1"/>
                </a:cxn>
                <a:cxn ang="T11">
                  <a:pos x="T2" y="T3"/>
                </a:cxn>
                <a:cxn ang="T12">
                  <a:pos x="T4" y="T5"/>
                </a:cxn>
                <a:cxn ang="T13">
                  <a:pos x="T6" y="T7"/>
                </a:cxn>
                <a:cxn ang="T14">
                  <a:pos x="T8" y="T9"/>
                </a:cxn>
              </a:cxnLst>
              <a:rect l="T15" t="T16" r="T17" b="T18"/>
              <a:pathLst>
                <a:path w="34" h="15">
                  <a:moveTo>
                    <a:pt x="0" y="0"/>
                  </a:moveTo>
                  <a:lnTo>
                    <a:pt x="0" y="12"/>
                  </a:lnTo>
                  <a:lnTo>
                    <a:pt x="34" y="15"/>
                  </a:lnTo>
                  <a:lnTo>
                    <a:pt x="34" y="4"/>
                  </a:lnTo>
                  <a:lnTo>
                    <a:pt x="0" y="0"/>
                  </a:lnTo>
                </a:path>
              </a:pathLst>
            </a:custGeom>
            <a:noFill/>
            <a:ln w="1588">
              <a:solidFill>
                <a:srgbClr val="8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506" name="Freeform 245">
              <a:extLst>
                <a:ext uri="{FF2B5EF4-FFF2-40B4-BE49-F238E27FC236}">
                  <a16:creationId xmlns:a16="http://schemas.microsoft.com/office/drawing/2014/main" id="{E5094AAE-0221-28B0-E602-F8D056EBEA72}"/>
                </a:ext>
              </a:extLst>
            </p:cNvPr>
            <p:cNvSpPr>
              <a:spLocks/>
            </p:cNvSpPr>
            <p:nvPr/>
          </p:nvSpPr>
          <p:spPr bwMode="auto">
            <a:xfrm>
              <a:off x="1036" y="3414"/>
              <a:ext cx="39" cy="15"/>
            </a:xfrm>
            <a:custGeom>
              <a:avLst/>
              <a:gdLst>
                <a:gd name="T0" fmla="*/ 0 w 39"/>
                <a:gd name="T1" fmla="*/ 11 h 15"/>
                <a:gd name="T2" fmla="*/ 39 w 39"/>
                <a:gd name="T3" fmla="*/ 15 h 15"/>
                <a:gd name="T4" fmla="*/ 39 w 39"/>
                <a:gd name="T5" fmla="*/ 5 h 15"/>
                <a:gd name="T6" fmla="*/ 0 w 39"/>
                <a:gd name="T7" fmla="*/ 0 h 15"/>
                <a:gd name="T8" fmla="*/ 0 w 39"/>
                <a:gd name="T9" fmla="*/ 11 h 15"/>
                <a:gd name="T10" fmla="*/ 0 60000 65536"/>
                <a:gd name="T11" fmla="*/ 0 60000 65536"/>
                <a:gd name="T12" fmla="*/ 0 60000 65536"/>
                <a:gd name="T13" fmla="*/ 0 60000 65536"/>
                <a:gd name="T14" fmla="*/ 0 60000 65536"/>
                <a:gd name="T15" fmla="*/ 0 w 39"/>
                <a:gd name="T16" fmla="*/ 0 h 15"/>
                <a:gd name="T17" fmla="*/ 39 w 39"/>
                <a:gd name="T18" fmla="*/ 15 h 15"/>
              </a:gdLst>
              <a:ahLst/>
              <a:cxnLst>
                <a:cxn ang="T10">
                  <a:pos x="T0" y="T1"/>
                </a:cxn>
                <a:cxn ang="T11">
                  <a:pos x="T2" y="T3"/>
                </a:cxn>
                <a:cxn ang="T12">
                  <a:pos x="T4" y="T5"/>
                </a:cxn>
                <a:cxn ang="T13">
                  <a:pos x="T6" y="T7"/>
                </a:cxn>
                <a:cxn ang="T14">
                  <a:pos x="T8" y="T9"/>
                </a:cxn>
              </a:cxnLst>
              <a:rect l="T15" t="T16" r="T17" b="T18"/>
              <a:pathLst>
                <a:path w="39" h="15">
                  <a:moveTo>
                    <a:pt x="0" y="11"/>
                  </a:moveTo>
                  <a:lnTo>
                    <a:pt x="39" y="15"/>
                  </a:lnTo>
                  <a:lnTo>
                    <a:pt x="39" y="5"/>
                  </a:lnTo>
                  <a:lnTo>
                    <a:pt x="0" y="0"/>
                  </a:lnTo>
                  <a:lnTo>
                    <a:pt x="0" y="11"/>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507" name="Freeform 246">
              <a:extLst>
                <a:ext uri="{FF2B5EF4-FFF2-40B4-BE49-F238E27FC236}">
                  <a16:creationId xmlns:a16="http://schemas.microsoft.com/office/drawing/2014/main" id="{AB3FBCD0-8BDA-D9F7-F23A-5B1A3AD06B65}"/>
                </a:ext>
              </a:extLst>
            </p:cNvPr>
            <p:cNvSpPr>
              <a:spLocks/>
            </p:cNvSpPr>
            <p:nvPr/>
          </p:nvSpPr>
          <p:spPr bwMode="auto">
            <a:xfrm>
              <a:off x="1036" y="3414"/>
              <a:ext cx="39" cy="15"/>
            </a:xfrm>
            <a:custGeom>
              <a:avLst/>
              <a:gdLst>
                <a:gd name="T0" fmla="*/ 0 w 39"/>
                <a:gd name="T1" fmla="*/ 11 h 15"/>
                <a:gd name="T2" fmla="*/ 39 w 39"/>
                <a:gd name="T3" fmla="*/ 15 h 15"/>
                <a:gd name="T4" fmla="*/ 39 w 39"/>
                <a:gd name="T5" fmla="*/ 5 h 15"/>
                <a:gd name="T6" fmla="*/ 0 w 39"/>
                <a:gd name="T7" fmla="*/ 0 h 15"/>
                <a:gd name="T8" fmla="*/ 0 w 39"/>
                <a:gd name="T9" fmla="*/ 11 h 15"/>
                <a:gd name="T10" fmla="*/ 0 60000 65536"/>
                <a:gd name="T11" fmla="*/ 0 60000 65536"/>
                <a:gd name="T12" fmla="*/ 0 60000 65536"/>
                <a:gd name="T13" fmla="*/ 0 60000 65536"/>
                <a:gd name="T14" fmla="*/ 0 60000 65536"/>
                <a:gd name="T15" fmla="*/ 0 w 39"/>
                <a:gd name="T16" fmla="*/ 0 h 15"/>
                <a:gd name="T17" fmla="*/ 39 w 39"/>
                <a:gd name="T18" fmla="*/ 15 h 15"/>
              </a:gdLst>
              <a:ahLst/>
              <a:cxnLst>
                <a:cxn ang="T10">
                  <a:pos x="T0" y="T1"/>
                </a:cxn>
                <a:cxn ang="T11">
                  <a:pos x="T2" y="T3"/>
                </a:cxn>
                <a:cxn ang="T12">
                  <a:pos x="T4" y="T5"/>
                </a:cxn>
                <a:cxn ang="T13">
                  <a:pos x="T6" y="T7"/>
                </a:cxn>
                <a:cxn ang="T14">
                  <a:pos x="T8" y="T9"/>
                </a:cxn>
              </a:cxnLst>
              <a:rect l="T15" t="T16" r="T17" b="T18"/>
              <a:pathLst>
                <a:path w="39" h="15">
                  <a:moveTo>
                    <a:pt x="0" y="11"/>
                  </a:moveTo>
                  <a:lnTo>
                    <a:pt x="39" y="15"/>
                  </a:lnTo>
                  <a:lnTo>
                    <a:pt x="39" y="5"/>
                  </a:lnTo>
                  <a:lnTo>
                    <a:pt x="0" y="0"/>
                  </a:lnTo>
                  <a:lnTo>
                    <a:pt x="0" y="11"/>
                  </a:lnTo>
                </a:path>
              </a:pathLst>
            </a:custGeom>
            <a:noFill/>
            <a:ln w="1588">
              <a:solidFill>
                <a:srgbClr val="8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508" name="Freeform 247">
              <a:extLst>
                <a:ext uri="{FF2B5EF4-FFF2-40B4-BE49-F238E27FC236}">
                  <a16:creationId xmlns:a16="http://schemas.microsoft.com/office/drawing/2014/main" id="{1E0D1128-D39A-6F5A-A684-8B20075E49BC}"/>
                </a:ext>
              </a:extLst>
            </p:cNvPr>
            <p:cNvSpPr>
              <a:spLocks/>
            </p:cNvSpPr>
            <p:nvPr/>
          </p:nvSpPr>
          <p:spPr bwMode="auto">
            <a:xfrm>
              <a:off x="857" y="3407"/>
              <a:ext cx="101" cy="36"/>
            </a:xfrm>
            <a:custGeom>
              <a:avLst/>
              <a:gdLst>
                <a:gd name="T0" fmla="*/ 59 w 101"/>
                <a:gd name="T1" fmla="*/ 9 h 36"/>
                <a:gd name="T2" fmla="*/ 0 w 101"/>
                <a:gd name="T3" fmla="*/ 36 h 36"/>
                <a:gd name="T4" fmla="*/ 101 w 101"/>
                <a:gd name="T5" fmla="*/ 0 h 36"/>
                <a:gd name="T6" fmla="*/ 59 w 101"/>
                <a:gd name="T7" fmla="*/ 9 h 36"/>
                <a:gd name="T8" fmla="*/ 0 60000 65536"/>
                <a:gd name="T9" fmla="*/ 0 60000 65536"/>
                <a:gd name="T10" fmla="*/ 0 60000 65536"/>
                <a:gd name="T11" fmla="*/ 0 60000 65536"/>
                <a:gd name="T12" fmla="*/ 0 w 101"/>
                <a:gd name="T13" fmla="*/ 0 h 36"/>
                <a:gd name="T14" fmla="*/ 101 w 101"/>
                <a:gd name="T15" fmla="*/ 36 h 36"/>
              </a:gdLst>
              <a:ahLst/>
              <a:cxnLst>
                <a:cxn ang="T8">
                  <a:pos x="T0" y="T1"/>
                </a:cxn>
                <a:cxn ang="T9">
                  <a:pos x="T2" y="T3"/>
                </a:cxn>
                <a:cxn ang="T10">
                  <a:pos x="T4" y="T5"/>
                </a:cxn>
                <a:cxn ang="T11">
                  <a:pos x="T6" y="T7"/>
                </a:cxn>
              </a:cxnLst>
              <a:rect l="T12" t="T13" r="T14" b="T15"/>
              <a:pathLst>
                <a:path w="101" h="36">
                  <a:moveTo>
                    <a:pt x="59" y="9"/>
                  </a:moveTo>
                  <a:lnTo>
                    <a:pt x="0" y="36"/>
                  </a:lnTo>
                  <a:lnTo>
                    <a:pt x="101" y="0"/>
                  </a:lnTo>
                  <a:lnTo>
                    <a:pt x="59" y="9"/>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509" name="Freeform 248">
              <a:extLst>
                <a:ext uri="{FF2B5EF4-FFF2-40B4-BE49-F238E27FC236}">
                  <a16:creationId xmlns:a16="http://schemas.microsoft.com/office/drawing/2014/main" id="{7922C0AF-D601-CF70-A180-94AA9B194EC9}"/>
                </a:ext>
              </a:extLst>
            </p:cNvPr>
            <p:cNvSpPr>
              <a:spLocks/>
            </p:cNvSpPr>
            <p:nvPr/>
          </p:nvSpPr>
          <p:spPr bwMode="auto">
            <a:xfrm>
              <a:off x="857" y="3407"/>
              <a:ext cx="101" cy="36"/>
            </a:xfrm>
            <a:custGeom>
              <a:avLst/>
              <a:gdLst>
                <a:gd name="T0" fmla="*/ 59 w 101"/>
                <a:gd name="T1" fmla="*/ 9 h 36"/>
                <a:gd name="T2" fmla="*/ 0 w 101"/>
                <a:gd name="T3" fmla="*/ 36 h 36"/>
                <a:gd name="T4" fmla="*/ 101 w 101"/>
                <a:gd name="T5" fmla="*/ 0 h 36"/>
                <a:gd name="T6" fmla="*/ 59 w 101"/>
                <a:gd name="T7" fmla="*/ 9 h 36"/>
                <a:gd name="T8" fmla="*/ 0 60000 65536"/>
                <a:gd name="T9" fmla="*/ 0 60000 65536"/>
                <a:gd name="T10" fmla="*/ 0 60000 65536"/>
                <a:gd name="T11" fmla="*/ 0 60000 65536"/>
                <a:gd name="T12" fmla="*/ 0 w 101"/>
                <a:gd name="T13" fmla="*/ 0 h 36"/>
                <a:gd name="T14" fmla="*/ 101 w 101"/>
                <a:gd name="T15" fmla="*/ 36 h 36"/>
              </a:gdLst>
              <a:ahLst/>
              <a:cxnLst>
                <a:cxn ang="T8">
                  <a:pos x="T0" y="T1"/>
                </a:cxn>
                <a:cxn ang="T9">
                  <a:pos x="T2" y="T3"/>
                </a:cxn>
                <a:cxn ang="T10">
                  <a:pos x="T4" y="T5"/>
                </a:cxn>
                <a:cxn ang="T11">
                  <a:pos x="T6" y="T7"/>
                </a:cxn>
              </a:cxnLst>
              <a:rect l="T12" t="T13" r="T14" b="T15"/>
              <a:pathLst>
                <a:path w="101" h="36">
                  <a:moveTo>
                    <a:pt x="59" y="9"/>
                  </a:moveTo>
                  <a:lnTo>
                    <a:pt x="0" y="36"/>
                  </a:lnTo>
                  <a:lnTo>
                    <a:pt x="101" y="0"/>
                  </a:lnTo>
                  <a:lnTo>
                    <a:pt x="59" y="9"/>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510" name="Freeform 249">
              <a:extLst>
                <a:ext uri="{FF2B5EF4-FFF2-40B4-BE49-F238E27FC236}">
                  <a16:creationId xmlns:a16="http://schemas.microsoft.com/office/drawing/2014/main" id="{14DBD36E-FD56-C59F-F5EC-AD6230D929D0}"/>
                </a:ext>
              </a:extLst>
            </p:cNvPr>
            <p:cNvSpPr>
              <a:spLocks/>
            </p:cNvSpPr>
            <p:nvPr/>
          </p:nvSpPr>
          <p:spPr bwMode="auto">
            <a:xfrm>
              <a:off x="572" y="3486"/>
              <a:ext cx="72" cy="13"/>
            </a:xfrm>
            <a:custGeom>
              <a:avLst/>
              <a:gdLst>
                <a:gd name="T0" fmla="*/ 0 w 72"/>
                <a:gd name="T1" fmla="*/ 0 h 13"/>
                <a:gd name="T2" fmla="*/ 45 w 72"/>
                <a:gd name="T3" fmla="*/ 3 h 13"/>
                <a:gd name="T4" fmla="*/ 72 w 72"/>
                <a:gd name="T5" fmla="*/ 9 h 13"/>
                <a:gd name="T6" fmla="*/ 72 w 72"/>
                <a:gd name="T7" fmla="*/ 13 h 13"/>
                <a:gd name="T8" fmla="*/ 27 w 72"/>
                <a:gd name="T9" fmla="*/ 13 h 13"/>
                <a:gd name="T10" fmla="*/ 27 w 72"/>
                <a:gd name="T11" fmla="*/ 8 h 13"/>
                <a:gd name="T12" fmla="*/ 0 w 72"/>
                <a:gd name="T13" fmla="*/ 0 h 13"/>
                <a:gd name="T14" fmla="*/ 0 60000 65536"/>
                <a:gd name="T15" fmla="*/ 0 60000 65536"/>
                <a:gd name="T16" fmla="*/ 0 60000 65536"/>
                <a:gd name="T17" fmla="*/ 0 60000 65536"/>
                <a:gd name="T18" fmla="*/ 0 60000 65536"/>
                <a:gd name="T19" fmla="*/ 0 60000 65536"/>
                <a:gd name="T20" fmla="*/ 0 60000 65536"/>
                <a:gd name="T21" fmla="*/ 0 w 72"/>
                <a:gd name="T22" fmla="*/ 0 h 13"/>
                <a:gd name="T23" fmla="*/ 72 w 72"/>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13">
                  <a:moveTo>
                    <a:pt x="0" y="0"/>
                  </a:moveTo>
                  <a:lnTo>
                    <a:pt x="45" y="3"/>
                  </a:lnTo>
                  <a:lnTo>
                    <a:pt x="72" y="9"/>
                  </a:lnTo>
                  <a:lnTo>
                    <a:pt x="72" y="13"/>
                  </a:lnTo>
                  <a:lnTo>
                    <a:pt x="27" y="13"/>
                  </a:lnTo>
                  <a:lnTo>
                    <a:pt x="27" y="8"/>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511" name="Freeform 250">
              <a:extLst>
                <a:ext uri="{FF2B5EF4-FFF2-40B4-BE49-F238E27FC236}">
                  <a16:creationId xmlns:a16="http://schemas.microsoft.com/office/drawing/2014/main" id="{02CE6B9D-F537-7C8B-8DC0-509D6F81BF16}"/>
                </a:ext>
              </a:extLst>
            </p:cNvPr>
            <p:cNvSpPr>
              <a:spLocks/>
            </p:cNvSpPr>
            <p:nvPr/>
          </p:nvSpPr>
          <p:spPr bwMode="auto">
            <a:xfrm>
              <a:off x="572" y="3486"/>
              <a:ext cx="72" cy="13"/>
            </a:xfrm>
            <a:custGeom>
              <a:avLst/>
              <a:gdLst>
                <a:gd name="T0" fmla="*/ 0 w 72"/>
                <a:gd name="T1" fmla="*/ 0 h 13"/>
                <a:gd name="T2" fmla="*/ 45 w 72"/>
                <a:gd name="T3" fmla="*/ 3 h 13"/>
                <a:gd name="T4" fmla="*/ 72 w 72"/>
                <a:gd name="T5" fmla="*/ 9 h 13"/>
                <a:gd name="T6" fmla="*/ 72 w 72"/>
                <a:gd name="T7" fmla="*/ 13 h 13"/>
                <a:gd name="T8" fmla="*/ 27 w 72"/>
                <a:gd name="T9" fmla="*/ 13 h 13"/>
                <a:gd name="T10" fmla="*/ 27 w 72"/>
                <a:gd name="T11" fmla="*/ 8 h 13"/>
                <a:gd name="T12" fmla="*/ 0 w 72"/>
                <a:gd name="T13" fmla="*/ 0 h 13"/>
                <a:gd name="T14" fmla="*/ 0 60000 65536"/>
                <a:gd name="T15" fmla="*/ 0 60000 65536"/>
                <a:gd name="T16" fmla="*/ 0 60000 65536"/>
                <a:gd name="T17" fmla="*/ 0 60000 65536"/>
                <a:gd name="T18" fmla="*/ 0 60000 65536"/>
                <a:gd name="T19" fmla="*/ 0 60000 65536"/>
                <a:gd name="T20" fmla="*/ 0 60000 65536"/>
                <a:gd name="T21" fmla="*/ 0 w 72"/>
                <a:gd name="T22" fmla="*/ 0 h 13"/>
                <a:gd name="T23" fmla="*/ 72 w 72"/>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13">
                  <a:moveTo>
                    <a:pt x="0" y="0"/>
                  </a:moveTo>
                  <a:lnTo>
                    <a:pt x="45" y="3"/>
                  </a:lnTo>
                  <a:lnTo>
                    <a:pt x="72" y="9"/>
                  </a:lnTo>
                  <a:lnTo>
                    <a:pt x="72" y="13"/>
                  </a:lnTo>
                  <a:lnTo>
                    <a:pt x="27" y="13"/>
                  </a:lnTo>
                  <a:lnTo>
                    <a:pt x="27" y="8"/>
                  </a:lnTo>
                  <a:lnTo>
                    <a:pt x="0" y="0"/>
                  </a:lnTo>
                </a:path>
              </a:pathLst>
            </a:custGeom>
            <a:noFill/>
            <a:ln w="1588">
              <a:solidFill>
                <a:srgbClr val="8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512" name="Freeform 251">
              <a:extLst>
                <a:ext uri="{FF2B5EF4-FFF2-40B4-BE49-F238E27FC236}">
                  <a16:creationId xmlns:a16="http://schemas.microsoft.com/office/drawing/2014/main" id="{6A8C6B04-0347-3430-9D88-A095C43F951A}"/>
                </a:ext>
              </a:extLst>
            </p:cNvPr>
            <p:cNvSpPr>
              <a:spLocks/>
            </p:cNvSpPr>
            <p:nvPr/>
          </p:nvSpPr>
          <p:spPr bwMode="auto">
            <a:xfrm>
              <a:off x="1002" y="3387"/>
              <a:ext cx="23" cy="13"/>
            </a:xfrm>
            <a:custGeom>
              <a:avLst/>
              <a:gdLst>
                <a:gd name="T0" fmla="*/ 0 w 23"/>
                <a:gd name="T1" fmla="*/ 0 h 13"/>
                <a:gd name="T2" fmla="*/ 0 w 23"/>
                <a:gd name="T3" fmla="*/ 10 h 13"/>
                <a:gd name="T4" fmla="*/ 23 w 23"/>
                <a:gd name="T5" fmla="*/ 13 h 13"/>
                <a:gd name="T6" fmla="*/ 23 w 23"/>
                <a:gd name="T7" fmla="*/ 4 h 13"/>
                <a:gd name="T8" fmla="*/ 0 w 23"/>
                <a:gd name="T9" fmla="*/ 0 h 13"/>
                <a:gd name="T10" fmla="*/ 0 60000 65536"/>
                <a:gd name="T11" fmla="*/ 0 60000 65536"/>
                <a:gd name="T12" fmla="*/ 0 60000 65536"/>
                <a:gd name="T13" fmla="*/ 0 60000 65536"/>
                <a:gd name="T14" fmla="*/ 0 60000 65536"/>
                <a:gd name="T15" fmla="*/ 0 w 23"/>
                <a:gd name="T16" fmla="*/ 0 h 13"/>
                <a:gd name="T17" fmla="*/ 23 w 23"/>
                <a:gd name="T18" fmla="*/ 13 h 13"/>
              </a:gdLst>
              <a:ahLst/>
              <a:cxnLst>
                <a:cxn ang="T10">
                  <a:pos x="T0" y="T1"/>
                </a:cxn>
                <a:cxn ang="T11">
                  <a:pos x="T2" y="T3"/>
                </a:cxn>
                <a:cxn ang="T12">
                  <a:pos x="T4" y="T5"/>
                </a:cxn>
                <a:cxn ang="T13">
                  <a:pos x="T6" y="T7"/>
                </a:cxn>
                <a:cxn ang="T14">
                  <a:pos x="T8" y="T9"/>
                </a:cxn>
              </a:cxnLst>
              <a:rect l="T15" t="T16" r="T17" b="T18"/>
              <a:pathLst>
                <a:path w="23" h="13">
                  <a:moveTo>
                    <a:pt x="0" y="0"/>
                  </a:moveTo>
                  <a:lnTo>
                    <a:pt x="0" y="10"/>
                  </a:lnTo>
                  <a:lnTo>
                    <a:pt x="23" y="13"/>
                  </a:lnTo>
                  <a:lnTo>
                    <a:pt x="23" y="4"/>
                  </a:lnTo>
                  <a:lnTo>
                    <a:pt x="0" y="0"/>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513" name="Freeform 252">
              <a:extLst>
                <a:ext uri="{FF2B5EF4-FFF2-40B4-BE49-F238E27FC236}">
                  <a16:creationId xmlns:a16="http://schemas.microsoft.com/office/drawing/2014/main" id="{D125D7DD-3CBA-B957-F951-5DDD8D4BD0AF}"/>
                </a:ext>
              </a:extLst>
            </p:cNvPr>
            <p:cNvSpPr>
              <a:spLocks/>
            </p:cNvSpPr>
            <p:nvPr/>
          </p:nvSpPr>
          <p:spPr bwMode="auto">
            <a:xfrm>
              <a:off x="1002" y="3387"/>
              <a:ext cx="23" cy="13"/>
            </a:xfrm>
            <a:custGeom>
              <a:avLst/>
              <a:gdLst>
                <a:gd name="T0" fmla="*/ 0 w 23"/>
                <a:gd name="T1" fmla="*/ 0 h 13"/>
                <a:gd name="T2" fmla="*/ 0 w 23"/>
                <a:gd name="T3" fmla="*/ 10 h 13"/>
                <a:gd name="T4" fmla="*/ 23 w 23"/>
                <a:gd name="T5" fmla="*/ 13 h 13"/>
                <a:gd name="T6" fmla="*/ 23 w 23"/>
                <a:gd name="T7" fmla="*/ 4 h 13"/>
                <a:gd name="T8" fmla="*/ 0 w 23"/>
                <a:gd name="T9" fmla="*/ 0 h 13"/>
                <a:gd name="T10" fmla="*/ 0 60000 65536"/>
                <a:gd name="T11" fmla="*/ 0 60000 65536"/>
                <a:gd name="T12" fmla="*/ 0 60000 65536"/>
                <a:gd name="T13" fmla="*/ 0 60000 65536"/>
                <a:gd name="T14" fmla="*/ 0 60000 65536"/>
                <a:gd name="T15" fmla="*/ 0 w 23"/>
                <a:gd name="T16" fmla="*/ 0 h 13"/>
                <a:gd name="T17" fmla="*/ 23 w 23"/>
                <a:gd name="T18" fmla="*/ 13 h 13"/>
              </a:gdLst>
              <a:ahLst/>
              <a:cxnLst>
                <a:cxn ang="T10">
                  <a:pos x="T0" y="T1"/>
                </a:cxn>
                <a:cxn ang="T11">
                  <a:pos x="T2" y="T3"/>
                </a:cxn>
                <a:cxn ang="T12">
                  <a:pos x="T4" y="T5"/>
                </a:cxn>
                <a:cxn ang="T13">
                  <a:pos x="T6" y="T7"/>
                </a:cxn>
                <a:cxn ang="T14">
                  <a:pos x="T8" y="T9"/>
                </a:cxn>
              </a:cxnLst>
              <a:rect l="T15" t="T16" r="T17" b="T18"/>
              <a:pathLst>
                <a:path w="23" h="13">
                  <a:moveTo>
                    <a:pt x="0" y="0"/>
                  </a:moveTo>
                  <a:lnTo>
                    <a:pt x="0" y="10"/>
                  </a:lnTo>
                  <a:lnTo>
                    <a:pt x="23" y="13"/>
                  </a:lnTo>
                  <a:lnTo>
                    <a:pt x="23" y="4"/>
                  </a:lnTo>
                  <a:lnTo>
                    <a:pt x="0" y="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514" name="Freeform 253">
              <a:extLst>
                <a:ext uri="{FF2B5EF4-FFF2-40B4-BE49-F238E27FC236}">
                  <a16:creationId xmlns:a16="http://schemas.microsoft.com/office/drawing/2014/main" id="{0AF28ADC-1CFA-FE6C-D053-22E0789523A3}"/>
                </a:ext>
              </a:extLst>
            </p:cNvPr>
            <p:cNvSpPr>
              <a:spLocks/>
            </p:cNvSpPr>
            <p:nvPr/>
          </p:nvSpPr>
          <p:spPr bwMode="auto">
            <a:xfrm>
              <a:off x="1005" y="3426"/>
              <a:ext cx="20" cy="11"/>
            </a:xfrm>
            <a:custGeom>
              <a:avLst/>
              <a:gdLst>
                <a:gd name="T0" fmla="*/ 0 w 20"/>
                <a:gd name="T1" fmla="*/ 0 h 11"/>
                <a:gd name="T2" fmla="*/ 0 w 20"/>
                <a:gd name="T3" fmla="*/ 10 h 11"/>
                <a:gd name="T4" fmla="*/ 20 w 20"/>
                <a:gd name="T5" fmla="*/ 11 h 11"/>
                <a:gd name="T6" fmla="*/ 20 w 20"/>
                <a:gd name="T7" fmla="*/ 3 h 11"/>
                <a:gd name="T8" fmla="*/ 0 w 20"/>
                <a:gd name="T9" fmla="*/ 0 h 11"/>
                <a:gd name="T10" fmla="*/ 0 60000 65536"/>
                <a:gd name="T11" fmla="*/ 0 60000 65536"/>
                <a:gd name="T12" fmla="*/ 0 60000 65536"/>
                <a:gd name="T13" fmla="*/ 0 60000 65536"/>
                <a:gd name="T14" fmla="*/ 0 60000 65536"/>
                <a:gd name="T15" fmla="*/ 0 w 20"/>
                <a:gd name="T16" fmla="*/ 0 h 11"/>
                <a:gd name="T17" fmla="*/ 20 w 20"/>
                <a:gd name="T18" fmla="*/ 11 h 11"/>
              </a:gdLst>
              <a:ahLst/>
              <a:cxnLst>
                <a:cxn ang="T10">
                  <a:pos x="T0" y="T1"/>
                </a:cxn>
                <a:cxn ang="T11">
                  <a:pos x="T2" y="T3"/>
                </a:cxn>
                <a:cxn ang="T12">
                  <a:pos x="T4" y="T5"/>
                </a:cxn>
                <a:cxn ang="T13">
                  <a:pos x="T6" y="T7"/>
                </a:cxn>
                <a:cxn ang="T14">
                  <a:pos x="T8" y="T9"/>
                </a:cxn>
              </a:cxnLst>
              <a:rect l="T15" t="T16" r="T17" b="T18"/>
              <a:pathLst>
                <a:path w="20" h="11">
                  <a:moveTo>
                    <a:pt x="0" y="0"/>
                  </a:moveTo>
                  <a:lnTo>
                    <a:pt x="0" y="10"/>
                  </a:lnTo>
                  <a:lnTo>
                    <a:pt x="20" y="11"/>
                  </a:lnTo>
                  <a:lnTo>
                    <a:pt x="20" y="3"/>
                  </a:lnTo>
                  <a:lnTo>
                    <a:pt x="0" y="0"/>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515" name="Freeform 254">
              <a:extLst>
                <a:ext uri="{FF2B5EF4-FFF2-40B4-BE49-F238E27FC236}">
                  <a16:creationId xmlns:a16="http://schemas.microsoft.com/office/drawing/2014/main" id="{3B3E5B8D-D9EB-ADA7-4B81-12D4ADDED98B}"/>
                </a:ext>
              </a:extLst>
            </p:cNvPr>
            <p:cNvSpPr>
              <a:spLocks/>
            </p:cNvSpPr>
            <p:nvPr/>
          </p:nvSpPr>
          <p:spPr bwMode="auto">
            <a:xfrm>
              <a:off x="1005" y="3426"/>
              <a:ext cx="20" cy="11"/>
            </a:xfrm>
            <a:custGeom>
              <a:avLst/>
              <a:gdLst>
                <a:gd name="T0" fmla="*/ 0 w 20"/>
                <a:gd name="T1" fmla="*/ 0 h 11"/>
                <a:gd name="T2" fmla="*/ 0 w 20"/>
                <a:gd name="T3" fmla="*/ 10 h 11"/>
                <a:gd name="T4" fmla="*/ 20 w 20"/>
                <a:gd name="T5" fmla="*/ 11 h 11"/>
                <a:gd name="T6" fmla="*/ 20 w 20"/>
                <a:gd name="T7" fmla="*/ 3 h 11"/>
                <a:gd name="T8" fmla="*/ 0 w 20"/>
                <a:gd name="T9" fmla="*/ 0 h 11"/>
                <a:gd name="T10" fmla="*/ 0 60000 65536"/>
                <a:gd name="T11" fmla="*/ 0 60000 65536"/>
                <a:gd name="T12" fmla="*/ 0 60000 65536"/>
                <a:gd name="T13" fmla="*/ 0 60000 65536"/>
                <a:gd name="T14" fmla="*/ 0 60000 65536"/>
                <a:gd name="T15" fmla="*/ 0 w 20"/>
                <a:gd name="T16" fmla="*/ 0 h 11"/>
                <a:gd name="T17" fmla="*/ 20 w 20"/>
                <a:gd name="T18" fmla="*/ 11 h 11"/>
              </a:gdLst>
              <a:ahLst/>
              <a:cxnLst>
                <a:cxn ang="T10">
                  <a:pos x="T0" y="T1"/>
                </a:cxn>
                <a:cxn ang="T11">
                  <a:pos x="T2" y="T3"/>
                </a:cxn>
                <a:cxn ang="T12">
                  <a:pos x="T4" y="T5"/>
                </a:cxn>
                <a:cxn ang="T13">
                  <a:pos x="T6" y="T7"/>
                </a:cxn>
                <a:cxn ang="T14">
                  <a:pos x="T8" y="T9"/>
                </a:cxn>
              </a:cxnLst>
              <a:rect l="T15" t="T16" r="T17" b="T18"/>
              <a:pathLst>
                <a:path w="20" h="11">
                  <a:moveTo>
                    <a:pt x="0" y="0"/>
                  </a:moveTo>
                  <a:lnTo>
                    <a:pt x="0" y="10"/>
                  </a:lnTo>
                  <a:lnTo>
                    <a:pt x="20" y="11"/>
                  </a:lnTo>
                  <a:lnTo>
                    <a:pt x="20" y="3"/>
                  </a:lnTo>
                  <a:lnTo>
                    <a:pt x="0" y="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516" name="Freeform 255">
              <a:extLst>
                <a:ext uri="{FF2B5EF4-FFF2-40B4-BE49-F238E27FC236}">
                  <a16:creationId xmlns:a16="http://schemas.microsoft.com/office/drawing/2014/main" id="{CF4BA2DF-9E17-E7F0-2773-2DC6F4F635E6}"/>
                </a:ext>
              </a:extLst>
            </p:cNvPr>
            <p:cNvSpPr>
              <a:spLocks/>
            </p:cNvSpPr>
            <p:nvPr/>
          </p:nvSpPr>
          <p:spPr bwMode="auto">
            <a:xfrm>
              <a:off x="1005" y="3456"/>
              <a:ext cx="20" cy="11"/>
            </a:xfrm>
            <a:custGeom>
              <a:avLst/>
              <a:gdLst>
                <a:gd name="T0" fmla="*/ 0 w 20"/>
                <a:gd name="T1" fmla="*/ 0 h 11"/>
                <a:gd name="T2" fmla="*/ 0 w 20"/>
                <a:gd name="T3" fmla="*/ 11 h 11"/>
                <a:gd name="T4" fmla="*/ 20 w 20"/>
                <a:gd name="T5" fmla="*/ 11 h 11"/>
                <a:gd name="T6" fmla="*/ 20 w 20"/>
                <a:gd name="T7" fmla="*/ 2 h 11"/>
                <a:gd name="T8" fmla="*/ 0 w 20"/>
                <a:gd name="T9" fmla="*/ 0 h 11"/>
                <a:gd name="T10" fmla="*/ 0 60000 65536"/>
                <a:gd name="T11" fmla="*/ 0 60000 65536"/>
                <a:gd name="T12" fmla="*/ 0 60000 65536"/>
                <a:gd name="T13" fmla="*/ 0 60000 65536"/>
                <a:gd name="T14" fmla="*/ 0 60000 65536"/>
                <a:gd name="T15" fmla="*/ 0 w 20"/>
                <a:gd name="T16" fmla="*/ 0 h 11"/>
                <a:gd name="T17" fmla="*/ 20 w 20"/>
                <a:gd name="T18" fmla="*/ 11 h 11"/>
              </a:gdLst>
              <a:ahLst/>
              <a:cxnLst>
                <a:cxn ang="T10">
                  <a:pos x="T0" y="T1"/>
                </a:cxn>
                <a:cxn ang="T11">
                  <a:pos x="T2" y="T3"/>
                </a:cxn>
                <a:cxn ang="T12">
                  <a:pos x="T4" y="T5"/>
                </a:cxn>
                <a:cxn ang="T13">
                  <a:pos x="T6" y="T7"/>
                </a:cxn>
                <a:cxn ang="T14">
                  <a:pos x="T8" y="T9"/>
                </a:cxn>
              </a:cxnLst>
              <a:rect l="T15" t="T16" r="T17" b="T18"/>
              <a:pathLst>
                <a:path w="20" h="11">
                  <a:moveTo>
                    <a:pt x="0" y="0"/>
                  </a:moveTo>
                  <a:lnTo>
                    <a:pt x="0" y="11"/>
                  </a:lnTo>
                  <a:lnTo>
                    <a:pt x="20" y="11"/>
                  </a:lnTo>
                  <a:lnTo>
                    <a:pt x="20" y="2"/>
                  </a:lnTo>
                  <a:lnTo>
                    <a:pt x="0" y="0"/>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517" name="Freeform 256">
              <a:extLst>
                <a:ext uri="{FF2B5EF4-FFF2-40B4-BE49-F238E27FC236}">
                  <a16:creationId xmlns:a16="http://schemas.microsoft.com/office/drawing/2014/main" id="{25F18B23-B3AE-FBB8-560B-3AED203EDA6D}"/>
                </a:ext>
              </a:extLst>
            </p:cNvPr>
            <p:cNvSpPr>
              <a:spLocks/>
            </p:cNvSpPr>
            <p:nvPr/>
          </p:nvSpPr>
          <p:spPr bwMode="auto">
            <a:xfrm>
              <a:off x="1005" y="3456"/>
              <a:ext cx="20" cy="11"/>
            </a:xfrm>
            <a:custGeom>
              <a:avLst/>
              <a:gdLst>
                <a:gd name="T0" fmla="*/ 0 w 20"/>
                <a:gd name="T1" fmla="*/ 0 h 11"/>
                <a:gd name="T2" fmla="*/ 0 w 20"/>
                <a:gd name="T3" fmla="*/ 11 h 11"/>
                <a:gd name="T4" fmla="*/ 20 w 20"/>
                <a:gd name="T5" fmla="*/ 11 h 11"/>
                <a:gd name="T6" fmla="*/ 20 w 20"/>
                <a:gd name="T7" fmla="*/ 2 h 11"/>
                <a:gd name="T8" fmla="*/ 0 w 20"/>
                <a:gd name="T9" fmla="*/ 0 h 11"/>
                <a:gd name="T10" fmla="*/ 0 60000 65536"/>
                <a:gd name="T11" fmla="*/ 0 60000 65536"/>
                <a:gd name="T12" fmla="*/ 0 60000 65536"/>
                <a:gd name="T13" fmla="*/ 0 60000 65536"/>
                <a:gd name="T14" fmla="*/ 0 60000 65536"/>
                <a:gd name="T15" fmla="*/ 0 w 20"/>
                <a:gd name="T16" fmla="*/ 0 h 11"/>
                <a:gd name="T17" fmla="*/ 20 w 20"/>
                <a:gd name="T18" fmla="*/ 11 h 11"/>
              </a:gdLst>
              <a:ahLst/>
              <a:cxnLst>
                <a:cxn ang="T10">
                  <a:pos x="T0" y="T1"/>
                </a:cxn>
                <a:cxn ang="T11">
                  <a:pos x="T2" y="T3"/>
                </a:cxn>
                <a:cxn ang="T12">
                  <a:pos x="T4" y="T5"/>
                </a:cxn>
                <a:cxn ang="T13">
                  <a:pos x="T6" y="T7"/>
                </a:cxn>
                <a:cxn ang="T14">
                  <a:pos x="T8" y="T9"/>
                </a:cxn>
              </a:cxnLst>
              <a:rect l="T15" t="T16" r="T17" b="T18"/>
              <a:pathLst>
                <a:path w="20" h="11">
                  <a:moveTo>
                    <a:pt x="0" y="0"/>
                  </a:moveTo>
                  <a:lnTo>
                    <a:pt x="0" y="11"/>
                  </a:lnTo>
                  <a:lnTo>
                    <a:pt x="20" y="11"/>
                  </a:lnTo>
                  <a:lnTo>
                    <a:pt x="20" y="2"/>
                  </a:lnTo>
                  <a:lnTo>
                    <a:pt x="0" y="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518" name="Freeform 257">
              <a:extLst>
                <a:ext uri="{FF2B5EF4-FFF2-40B4-BE49-F238E27FC236}">
                  <a16:creationId xmlns:a16="http://schemas.microsoft.com/office/drawing/2014/main" id="{C3B47CD3-127E-8CF6-625C-222AE1ECFCEB}"/>
                </a:ext>
              </a:extLst>
            </p:cNvPr>
            <p:cNvSpPr>
              <a:spLocks/>
            </p:cNvSpPr>
            <p:nvPr/>
          </p:nvSpPr>
          <p:spPr bwMode="auto">
            <a:xfrm>
              <a:off x="1005" y="3475"/>
              <a:ext cx="20" cy="10"/>
            </a:xfrm>
            <a:custGeom>
              <a:avLst/>
              <a:gdLst>
                <a:gd name="T0" fmla="*/ 0 w 20"/>
                <a:gd name="T1" fmla="*/ 0 h 10"/>
                <a:gd name="T2" fmla="*/ 0 w 20"/>
                <a:gd name="T3" fmla="*/ 10 h 10"/>
                <a:gd name="T4" fmla="*/ 20 w 20"/>
                <a:gd name="T5" fmla="*/ 10 h 10"/>
                <a:gd name="T6" fmla="*/ 20 w 20"/>
                <a:gd name="T7" fmla="*/ 1 h 10"/>
                <a:gd name="T8" fmla="*/ 0 w 20"/>
                <a:gd name="T9" fmla="*/ 0 h 10"/>
                <a:gd name="T10" fmla="*/ 0 60000 65536"/>
                <a:gd name="T11" fmla="*/ 0 60000 65536"/>
                <a:gd name="T12" fmla="*/ 0 60000 65536"/>
                <a:gd name="T13" fmla="*/ 0 60000 65536"/>
                <a:gd name="T14" fmla="*/ 0 60000 65536"/>
                <a:gd name="T15" fmla="*/ 0 w 20"/>
                <a:gd name="T16" fmla="*/ 0 h 10"/>
                <a:gd name="T17" fmla="*/ 20 w 20"/>
                <a:gd name="T18" fmla="*/ 10 h 10"/>
              </a:gdLst>
              <a:ahLst/>
              <a:cxnLst>
                <a:cxn ang="T10">
                  <a:pos x="T0" y="T1"/>
                </a:cxn>
                <a:cxn ang="T11">
                  <a:pos x="T2" y="T3"/>
                </a:cxn>
                <a:cxn ang="T12">
                  <a:pos x="T4" y="T5"/>
                </a:cxn>
                <a:cxn ang="T13">
                  <a:pos x="T6" y="T7"/>
                </a:cxn>
                <a:cxn ang="T14">
                  <a:pos x="T8" y="T9"/>
                </a:cxn>
              </a:cxnLst>
              <a:rect l="T15" t="T16" r="T17" b="T18"/>
              <a:pathLst>
                <a:path w="20" h="10">
                  <a:moveTo>
                    <a:pt x="0" y="0"/>
                  </a:moveTo>
                  <a:lnTo>
                    <a:pt x="0" y="10"/>
                  </a:lnTo>
                  <a:lnTo>
                    <a:pt x="20" y="10"/>
                  </a:lnTo>
                  <a:lnTo>
                    <a:pt x="20" y="1"/>
                  </a:lnTo>
                  <a:lnTo>
                    <a:pt x="0" y="0"/>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519" name="Freeform 258">
              <a:extLst>
                <a:ext uri="{FF2B5EF4-FFF2-40B4-BE49-F238E27FC236}">
                  <a16:creationId xmlns:a16="http://schemas.microsoft.com/office/drawing/2014/main" id="{B3DCD5FC-4937-8F72-8475-C959EAD96182}"/>
                </a:ext>
              </a:extLst>
            </p:cNvPr>
            <p:cNvSpPr>
              <a:spLocks/>
            </p:cNvSpPr>
            <p:nvPr/>
          </p:nvSpPr>
          <p:spPr bwMode="auto">
            <a:xfrm>
              <a:off x="1005" y="3475"/>
              <a:ext cx="20" cy="10"/>
            </a:xfrm>
            <a:custGeom>
              <a:avLst/>
              <a:gdLst>
                <a:gd name="T0" fmla="*/ 0 w 20"/>
                <a:gd name="T1" fmla="*/ 0 h 10"/>
                <a:gd name="T2" fmla="*/ 0 w 20"/>
                <a:gd name="T3" fmla="*/ 10 h 10"/>
                <a:gd name="T4" fmla="*/ 20 w 20"/>
                <a:gd name="T5" fmla="*/ 10 h 10"/>
                <a:gd name="T6" fmla="*/ 20 w 20"/>
                <a:gd name="T7" fmla="*/ 1 h 10"/>
                <a:gd name="T8" fmla="*/ 0 w 20"/>
                <a:gd name="T9" fmla="*/ 0 h 10"/>
                <a:gd name="T10" fmla="*/ 0 60000 65536"/>
                <a:gd name="T11" fmla="*/ 0 60000 65536"/>
                <a:gd name="T12" fmla="*/ 0 60000 65536"/>
                <a:gd name="T13" fmla="*/ 0 60000 65536"/>
                <a:gd name="T14" fmla="*/ 0 60000 65536"/>
                <a:gd name="T15" fmla="*/ 0 w 20"/>
                <a:gd name="T16" fmla="*/ 0 h 10"/>
                <a:gd name="T17" fmla="*/ 20 w 20"/>
                <a:gd name="T18" fmla="*/ 10 h 10"/>
              </a:gdLst>
              <a:ahLst/>
              <a:cxnLst>
                <a:cxn ang="T10">
                  <a:pos x="T0" y="T1"/>
                </a:cxn>
                <a:cxn ang="T11">
                  <a:pos x="T2" y="T3"/>
                </a:cxn>
                <a:cxn ang="T12">
                  <a:pos x="T4" y="T5"/>
                </a:cxn>
                <a:cxn ang="T13">
                  <a:pos x="T6" y="T7"/>
                </a:cxn>
                <a:cxn ang="T14">
                  <a:pos x="T8" y="T9"/>
                </a:cxn>
              </a:cxnLst>
              <a:rect l="T15" t="T16" r="T17" b="T18"/>
              <a:pathLst>
                <a:path w="20" h="10">
                  <a:moveTo>
                    <a:pt x="0" y="0"/>
                  </a:moveTo>
                  <a:lnTo>
                    <a:pt x="0" y="10"/>
                  </a:lnTo>
                  <a:lnTo>
                    <a:pt x="20" y="10"/>
                  </a:lnTo>
                  <a:lnTo>
                    <a:pt x="20" y="1"/>
                  </a:lnTo>
                  <a:lnTo>
                    <a:pt x="0" y="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520" name="Freeform 259">
              <a:extLst>
                <a:ext uri="{FF2B5EF4-FFF2-40B4-BE49-F238E27FC236}">
                  <a16:creationId xmlns:a16="http://schemas.microsoft.com/office/drawing/2014/main" id="{C371F033-13DE-223C-6333-1B3DDD94876B}"/>
                </a:ext>
              </a:extLst>
            </p:cNvPr>
            <p:cNvSpPr>
              <a:spLocks/>
            </p:cNvSpPr>
            <p:nvPr/>
          </p:nvSpPr>
          <p:spPr bwMode="auto">
            <a:xfrm>
              <a:off x="1113" y="3387"/>
              <a:ext cx="129" cy="65"/>
            </a:xfrm>
            <a:custGeom>
              <a:avLst/>
              <a:gdLst>
                <a:gd name="T0" fmla="*/ 129 w 129"/>
                <a:gd name="T1" fmla="*/ 56 h 65"/>
                <a:gd name="T2" fmla="*/ 0 w 129"/>
                <a:gd name="T3" fmla="*/ 65 h 65"/>
                <a:gd name="T4" fmla="*/ 96 w 129"/>
                <a:gd name="T5" fmla="*/ 0 h 65"/>
                <a:gd name="T6" fmla="*/ 129 w 129"/>
                <a:gd name="T7" fmla="*/ 56 h 65"/>
                <a:gd name="T8" fmla="*/ 0 60000 65536"/>
                <a:gd name="T9" fmla="*/ 0 60000 65536"/>
                <a:gd name="T10" fmla="*/ 0 60000 65536"/>
                <a:gd name="T11" fmla="*/ 0 60000 65536"/>
                <a:gd name="T12" fmla="*/ 0 w 129"/>
                <a:gd name="T13" fmla="*/ 0 h 65"/>
                <a:gd name="T14" fmla="*/ 129 w 129"/>
                <a:gd name="T15" fmla="*/ 65 h 65"/>
              </a:gdLst>
              <a:ahLst/>
              <a:cxnLst>
                <a:cxn ang="T8">
                  <a:pos x="T0" y="T1"/>
                </a:cxn>
                <a:cxn ang="T9">
                  <a:pos x="T2" y="T3"/>
                </a:cxn>
                <a:cxn ang="T10">
                  <a:pos x="T4" y="T5"/>
                </a:cxn>
                <a:cxn ang="T11">
                  <a:pos x="T6" y="T7"/>
                </a:cxn>
              </a:cxnLst>
              <a:rect l="T12" t="T13" r="T14" b="T15"/>
              <a:pathLst>
                <a:path w="129" h="65">
                  <a:moveTo>
                    <a:pt x="129" y="56"/>
                  </a:moveTo>
                  <a:lnTo>
                    <a:pt x="0" y="65"/>
                  </a:lnTo>
                  <a:lnTo>
                    <a:pt x="96" y="0"/>
                  </a:lnTo>
                  <a:lnTo>
                    <a:pt x="129"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grpSp>
      <p:sp>
        <p:nvSpPr>
          <p:cNvPr id="35845" name="Text Box 297">
            <a:extLst>
              <a:ext uri="{FF2B5EF4-FFF2-40B4-BE49-F238E27FC236}">
                <a16:creationId xmlns:a16="http://schemas.microsoft.com/office/drawing/2014/main" id="{304A830C-625D-41B8-04E8-DF5FE780809B}"/>
              </a:ext>
            </a:extLst>
          </p:cNvPr>
          <p:cNvSpPr txBox="1">
            <a:spLocks noChangeArrowheads="1"/>
          </p:cNvSpPr>
          <p:nvPr/>
        </p:nvSpPr>
        <p:spPr bwMode="auto">
          <a:xfrm>
            <a:off x="647700" y="4865688"/>
            <a:ext cx="32131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l-GR" sz="1600" dirty="0">
                <a:solidFill>
                  <a:schemeClr val="bg1">
                    <a:lumMod val="95000"/>
                    <a:lumOff val="5000"/>
                  </a:schemeClr>
                </a:solidFill>
              </a:rPr>
              <a:t>ΚΕΝΤΡΟ ΔΙΑΝΟΜΗΣ </a:t>
            </a:r>
          </a:p>
        </p:txBody>
      </p:sp>
      <p:sp>
        <p:nvSpPr>
          <p:cNvPr id="2055" name="Text Box 298">
            <a:extLst>
              <a:ext uri="{FF2B5EF4-FFF2-40B4-BE49-F238E27FC236}">
                <a16:creationId xmlns:a16="http://schemas.microsoft.com/office/drawing/2014/main" id="{3D42702F-3FAF-B00E-00DA-CD465FE3EF4E}"/>
              </a:ext>
            </a:extLst>
          </p:cNvPr>
          <p:cNvSpPr txBox="1">
            <a:spLocks noChangeArrowheads="1"/>
          </p:cNvSpPr>
          <p:nvPr/>
        </p:nvSpPr>
        <p:spPr bwMode="auto">
          <a:xfrm>
            <a:off x="450850" y="677069"/>
            <a:ext cx="1558925" cy="584200"/>
          </a:xfrm>
          <a:prstGeom prst="rect">
            <a:avLst/>
          </a:prstGeom>
          <a:solidFill>
            <a:schemeClr val="accent2">
              <a:lumMod val="40000"/>
              <a:lumOff val="60000"/>
            </a:schemeClr>
          </a:solidFill>
          <a:ln w="9525">
            <a:noFill/>
            <a:miter lim="800000"/>
            <a:headEnd/>
            <a:tailEnd/>
          </a:ln>
        </p:spPr>
        <p:txBody>
          <a:bodyPr wrap="none">
            <a:spAutoFit/>
          </a:bodyPr>
          <a:lstStyle/>
          <a:p>
            <a:pPr algn="ctr" eaLnBrk="1" hangingPunct="1">
              <a:defRPr/>
            </a:pPr>
            <a:r>
              <a:rPr lang="el-GR" sz="1600" b="1" dirty="0">
                <a:solidFill>
                  <a:schemeClr val="bg1"/>
                </a:solidFill>
                <a:latin typeface="Arial" charset="0"/>
              </a:rPr>
              <a:t>ΠΑΡΑΓΩΓΟΣ</a:t>
            </a:r>
          </a:p>
          <a:p>
            <a:pPr algn="ctr" eaLnBrk="1" hangingPunct="1">
              <a:defRPr/>
            </a:pPr>
            <a:r>
              <a:rPr lang="el-GR" sz="1600" b="1" dirty="0">
                <a:solidFill>
                  <a:schemeClr val="bg1"/>
                </a:solidFill>
                <a:latin typeface="Arial" charset="0"/>
              </a:rPr>
              <a:t>ΕΞΩΤΕΡΙΚΟΥ</a:t>
            </a:r>
            <a:r>
              <a:rPr lang="en-US" sz="1600" b="1" dirty="0">
                <a:solidFill>
                  <a:schemeClr val="bg1"/>
                </a:solidFill>
                <a:latin typeface="Arial" charset="0"/>
              </a:rPr>
              <a:t> </a:t>
            </a:r>
            <a:endParaRPr lang="el-GR" sz="1600" b="1" dirty="0">
              <a:solidFill>
                <a:schemeClr val="bg1"/>
              </a:solidFill>
              <a:latin typeface="Arial" charset="0"/>
            </a:endParaRPr>
          </a:p>
        </p:txBody>
      </p:sp>
      <p:grpSp>
        <p:nvGrpSpPr>
          <p:cNvPr id="35847" name="Group 302">
            <a:extLst>
              <a:ext uri="{FF2B5EF4-FFF2-40B4-BE49-F238E27FC236}">
                <a16:creationId xmlns:a16="http://schemas.microsoft.com/office/drawing/2014/main" id="{9BDCD3C3-7828-17AF-8222-C9DD4D9CB8BA}"/>
              </a:ext>
            </a:extLst>
          </p:cNvPr>
          <p:cNvGrpSpPr>
            <a:grpSpLocks/>
          </p:cNvGrpSpPr>
          <p:nvPr/>
        </p:nvGrpSpPr>
        <p:grpSpPr bwMode="auto">
          <a:xfrm>
            <a:off x="7286625" y="4714875"/>
            <a:ext cx="1676400" cy="677863"/>
            <a:chOff x="1824" y="3543"/>
            <a:chExt cx="1056" cy="427"/>
          </a:xfrm>
        </p:grpSpPr>
        <p:grpSp>
          <p:nvGrpSpPr>
            <p:cNvPr id="36403" name="Group 303">
              <a:extLst>
                <a:ext uri="{FF2B5EF4-FFF2-40B4-BE49-F238E27FC236}">
                  <a16:creationId xmlns:a16="http://schemas.microsoft.com/office/drawing/2014/main" id="{EF5373B1-7E6D-4555-193B-BEC72DBF7B66}"/>
                </a:ext>
              </a:extLst>
            </p:cNvPr>
            <p:cNvGrpSpPr>
              <a:grpSpLocks/>
            </p:cNvGrpSpPr>
            <p:nvPr/>
          </p:nvGrpSpPr>
          <p:grpSpPr bwMode="auto">
            <a:xfrm>
              <a:off x="1824" y="3545"/>
              <a:ext cx="1056" cy="425"/>
              <a:chOff x="2688" y="3216"/>
              <a:chExt cx="801" cy="322"/>
            </a:xfrm>
          </p:grpSpPr>
          <p:grpSp>
            <p:nvGrpSpPr>
              <p:cNvPr id="36405" name="Group 304">
                <a:extLst>
                  <a:ext uri="{FF2B5EF4-FFF2-40B4-BE49-F238E27FC236}">
                    <a16:creationId xmlns:a16="http://schemas.microsoft.com/office/drawing/2014/main" id="{34AE5629-0968-0817-F631-4E59A590C3DE}"/>
                  </a:ext>
                </a:extLst>
              </p:cNvPr>
              <p:cNvGrpSpPr>
                <a:grpSpLocks/>
              </p:cNvGrpSpPr>
              <p:nvPr/>
            </p:nvGrpSpPr>
            <p:grpSpPr bwMode="auto">
              <a:xfrm>
                <a:off x="2740" y="3244"/>
                <a:ext cx="704" cy="242"/>
                <a:chOff x="2980" y="2908"/>
                <a:chExt cx="704" cy="242"/>
              </a:xfrm>
            </p:grpSpPr>
            <p:sp>
              <p:nvSpPr>
                <p:cNvPr id="36444" name="Freeform 305">
                  <a:extLst>
                    <a:ext uri="{FF2B5EF4-FFF2-40B4-BE49-F238E27FC236}">
                      <a16:creationId xmlns:a16="http://schemas.microsoft.com/office/drawing/2014/main" id="{7FF0AB3A-257C-505B-8191-C5D1D6EE8EB5}"/>
                    </a:ext>
                  </a:extLst>
                </p:cNvPr>
                <p:cNvSpPr>
                  <a:spLocks/>
                </p:cNvSpPr>
                <p:nvPr/>
              </p:nvSpPr>
              <p:spPr bwMode="auto">
                <a:xfrm>
                  <a:off x="2980" y="2908"/>
                  <a:ext cx="704" cy="242"/>
                </a:xfrm>
                <a:custGeom>
                  <a:avLst/>
                  <a:gdLst>
                    <a:gd name="T0" fmla="*/ 0 w 4226"/>
                    <a:gd name="T1" fmla="*/ 0 h 1450"/>
                    <a:gd name="T2" fmla="*/ 0 w 4226"/>
                    <a:gd name="T3" fmla="*/ 0 h 1450"/>
                    <a:gd name="T4" fmla="*/ 0 w 4226"/>
                    <a:gd name="T5" fmla="*/ 0 h 1450"/>
                    <a:gd name="T6" fmla="*/ 0 w 4226"/>
                    <a:gd name="T7" fmla="*/ 0 h 1450"/>
                    <a:gd name="T8" fmla="*/ 0 w 4226"/>
                    <a:gd name="T9" fmla="*/ 0 h 1450"/>
                    <a:gd name="T10" fmla="*/ 0 60000 65536"/>
                    <a:gd name="T11" fmla="*/ 0 60000 65536"/>
                    <a:gd name="T12" fmla="*/ 0 60000 65536"/>
                    <a:gd name="T13" fmla="*/ 0 60000 65536"/>
                    <a:gd name="T14" fmla="*/ 0 60000 65536"/>
                    <a:gd name="T15" fmla="*/ 0 w 4226"/>
                    <a:gd name="T16" fmla="*/ 0 h 1450"/>
                    <a:gd name="T17" fmla="*/ 4226 w 4226"/>
                    <a:gd name="T18" fmla="*/ 1450 h 1450"/>
                  </a:gdLst>
                  <a:ahLst/>
                  <a:cxnLst>
                    <a:cxn ang="T10">
                      <a:pos x="T0" y="T1"/>
                    </a:cxn>
                    <a:cxn ang="T11">
                      <a:pos x="T2" y="T3"/>
                    </a:cxn>
                    <a:cxn ang="T12">
                      <a:pos x="T4" y="T5"/>
                    </a:cxn>
                    <a:cxn ang="T13">
                      <a:pos x="T6" y="T7"/>
                    </a:cxn>
                    <a:cxn ang="T14">
                      <a:pos x="T8" y="T9"/>
                    </a:cxn>
                  </a:cxnLst>
                  <a:rect l="T15" t="T16" r="T17" b="T18"/>
                  <a:pathLst>
                    <a:path w="4226" h="1450">
                      <a:moveTo>
                        <a:pt x="0" y="1450"/>
                      </a:moveTo>
                      <a:lnTo>
                        <a:pt x="0" y="0"/>
                      </a:lnTo>
                      <a:lnTo>
                        <a:pt x="4226" y="0"/>
                      </a:lnTo>
                      <a:lnTo>
                        <a:pt x="4226" y="1444"/>
                      </a:lnTo>
                      <a:lnTo>
                        <a:pt x="0" y="1450"/>
                      </a:lnTo>
                      <a:close/>
                    </a:path>
                  </a:pathLst>
                </a:custGeom>
                <a:solidFill>
                  <a:schemeClr val="accent1"/>
                </a:solidFill>
                <a:ln w="9525">
                  <a:solidFill>
                    <a:schemeClr val="tx1"/>
                  </a:solidFill>
                  <a:round/>
                  <a:headEnd/>
                  <a:tailEnd/>
                </a:ln>
              </p:spPr>
              <p:txBody>
                <a:bodyPr/>
                <a:lstStyle/>
                <a:p>
                  <a:endParaRPr lang="el-GR">
                    <a:solidFill>
                      <a:schemeClr val="bg1">
                        <a:lumMod val="95000"/>
                        <a:lumOff val="5000"/>
                      </a:schemeClr>
                    </a:solidFill>
                  </a:endParaRPr>
                </a:p>
              </p:txBody>
            </p:sp>
            <p:grpSp>
              <p:nvGrpSpPr>
                <p:cNvPr id="36445" name="Group 306">
                  <a:extLst>
                    <a:ext uri="{FF2B5EF4-FFF2-40B4-BE49-F238E27FC236}">
                      <a16:creationId xmlns:a16="http://schemas.microsoft.com/office/drawing/2014/main" id="{C3CD593E-81F7-DB20-9100-2C7F2DB7394D}"/>
                    </a:ext>
                  </a:extLst>
                </p:cNvPr>
                <p:cNvGrpSpPr>
                  <a:grpSpLocks/>
                </p:cNvGrpSpPr>
                <p:nvPr/>
              </p:nvGrpSpPr>
              <p:grpSpPr bwMode="auto">
                <a:xfrm>
                  <a:off x="2987" y="2924"/>
                  <a:ext cx="692" cy="216"/>
                  <a:chOff x="2987" y="2924"/>
                  <a:chExt cx="692" cy="216"/>
                </a:xfrm>
              </p:grpSpPr>
              <p:sp>
                <p:nvSpPr>
                  <p:cNvPr id="36446" name="Rectangle 307">
                    <a:extLst>
                      <a:ext uri="{FF2B5EF4-FFF2-40B4-BE49-F238E27FC236}">
                        <a16:creationId xmlns:a16="http://schemas.microsoft.com/office/drawing/2014/main" id="{3FFC65D3-9950-9B0C-91CD-F4B43BC89616}"/>
                      </a:ext>
                    </a:extLst>
                  </p:cNvPr>
                  <p:cNvSpPr>
                    <a:spLocks noChangeArrowheads="1"/>
                  </p:cNvSpPr>
                  <p:nvPr/>
                </p:nvSpPr>
                <p:spPr bwMode="auto">
                  <a:xfrm>
                    <a:off x="3642" y="2929"/>
                    <a:ext cx="25" cy="9"/>
                  </a:xfrm>
                  <a:prstGeom prst="rect">
                    <a:avLst/>
                  </a:prstGeom>
                  <a:solidFill>
                    <a:schemeClr val="accent1"/>
                  </a:solidFill>
                  <a:ln w="9525">
                    <a:solidFill>
                      <a:schemeClr val="tx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447" name="Rectangle 308">
                    <a:extLst>
                      <a:ext uri="{FF2B5EF4-FFF2-40B4-BE49-F238E27FC236}">
                        <a16:creationId xmlns:a16="http://schemas.microsoft.com/office/drawing/2014/main" id="{CB53E11A-FC9B-F0AD-79CE-0C152A20CBD0}"/>
                      </a:ext>
                    </a:extLst>
                  </p:cNvPr>
                  <p:cNvSpPr>
                    <a:spLocks noChangeArrowheads="1"/>
                  </p:cNvSpPr>
                  <p:nvPr/>
                </p:nvSpPr>
                <p:spPr bwMode="auto">
                  <a:xfrm>
                    <a:off x="3635" y="3030"/>
                    <a:ext cx="24" cy="10"/>
                  </a:xfrm>
                  <a:prstGeom prst="rect">
                    <a:avLst/>
                  </a:prstGeom>
                  <a:solidFill>
                    <a:schemeClr val="accent1"/>
                  </a:solidFill>
                  <a:ln w="9525">
                    <a:solidFill>
                      <a:schemeClr val="tx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448" name="Rectangle 309">
                    <a:extLst>
                      <a:ext uri="{FF2B5EF4-FFF2-40B4-BE49-F238E27FC236}">
                        <a16:creationId xmlns:a16="http://schemas.microsoft.com/office/drawing/2014/main" id="{57FE791D-AFA9-2E96-E5D8-1E7EE960C4C3}"/>
                      </a:ext>
                    </a:extLst>
                  </p:cNvPr>
                  <p:cNvSpPr>
                    <a:spLocks noChangeArrowheads="1"/>
                  </p:cNvSpPr>
                  <p:nvPr/>
                </p:nvSpPr>
                <p:spPr bwMode="auto">
                  <a:xfrm>
                    <a:off x="3574" y="3017"/>
                    <a:ext cx="25" cy="9"/>
                  </a:xfrm>
                  <a:prstGeom prst="rect">
                    <a:avLst/>
                  </a:prstGeom>
                  <a:solidFill>
                    <a:schemeClr val="accent1"/>
                  </a:solidFill>
                  <a:ln w="9525">
                    <a:solidFill>
                      <a:schemeClr val="tx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449" name="Rectangle 310">
                    <a:extLst>
                      <a:ext uri="{FF2B5EF4-FFF2-40B4-BE49-F238E27FC236}">
                        <a16:creationId xmlns:a16="http://schemas.microsoft.com/office/drawing/2014/main" id="{ADCA5235-3665-5977-3121-9A15F0F37A06}"/>
                      </a:ext>
                    </a:extLst>
                  </p:cNvPr>
                  <p:cNvSpPr>
                    <a:spLocks noChangeArrowheads="1"/>
                  </p:cNvSpPr>
                  <p:nvPr/>
                </p:nvSpPr>
                <p:spPr bwMode="auto">
                  <a:xfrm>
                    <a:off x="3647" y="2976"/>
                    <a:ext cx="25" cy="8"/>
                  </a:xfrm>
                  <a:prstGeom prst="rect">
                    <a:avLst/>
                  </a:prstGeom>
                  <a:solidFill>
                    <a:schemeClr val="accent1"/>
                  </a:solidFill>
                  <a:ln w="9525">
                    <a:solidFill>
                      <a:schemeClr val="tx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450" name="Rectangle 311">
                    <a:extLst>
                      <a:ext uri="{FF2B5EF4-FFF2-40B4-BE49-F238E27FC236}">
                        <a16:creationId xmlns:a16="http://schemas.microsoft.com/office/drawing/2014/main" id="{C5C6D302-B005-4A51-A08C-D07FD0FF9BF5}"/>
                      </a:ext>
                    </a:extLst>
                  </p:cNvPr>
                  <p:cNvSpPr>
                    <a:spLocks noChangeArrowheads="1"/>
                  </p:cNvSpPr>
                  <p:nvPr/>
                </p:nvSpPr>
                <p:spPr bwMode="auto">
                  <a:xfrm>
                    <a:off x="3630" y="2961"/>
                    <a:ext cx="24" cy="10"/>
                  </a:xfrm>
                  <a:prstGeom prst="rect">
                    <a:avLst/>
                  </a:prstGeom>
                  <a:solidFill>
                    <a:schemeClr val="accent1"/>
                  </a:solidFill>
                  <a:ln w="9525">
                    <a:solidFill>
                      <a:schemeClr val="tx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451" name="Rectangle 312">
                    <a:extLst>
                      <a:ext uri="{FF2B5EF4-FFF2-40B4-BE49-F238E27FC236}">
                        <a16:creationId xmlns:a16="http://schemas.microsoft.com/office/drawing/2014/main" id="{B96C4CD3-5F69-41A0-6F7D-731BAC563884}"/>
                      </a:ext>
                    </a:extLst>
                  </p:cNvPr>
                  <p:cNvSpPr>
                    <a:spLocks noChangeArrowheads="1"/>
                  </p:cNvSpPr>
                  <p:nvPr/>
                </p:nvSpPr>
                <p:spPr bwMode="auto">
                  <a:xfrm>
                    <a:off x="3647" y="3082"/>
                    <a:ext cx="25" cy="9"/>
                  </a:xfrm>
                  <a:prstGeom prst="rect">
                    <a:avLst/>
                  </a:prstGeom>
                  <a:solidFill>
                    <a:schemeClr val="accent1"/>
                  </a:solidFill>
                  <a:ln w="9525">
                    <a:solidFill>
                      <a:schemeClr val="tx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452" name="Rectangle 313">
                    <a:extLst>
                      <a:ext uri="{FF2B5EF4-FFF2-40B4-BE49-F238E27FC236}">
                        <a16:creationId xmlns:a16="http://schemas.microsoft.com/office/drawing/2014/main" id="{9B18CDEA-15DD-6ECA-0B1A-8267055F1005}"/>
                      </a:ext>
                    </a:extLst>
                  </p:cNvPr>
                  <p:cNvSpPr>
                    <a:spLocks noChangeArrowheads="1"/>
                  </p:cNvSpPr>
                  <p:nvPr/>
                </p:nvSpPr>
                <p:spPr bwMode="auto">
                  <a:xfrm>
                    <a:off x="3626" y="3102"/>
                    <a:ext cx="25" cy="9"/>
                  </a:xfrm>
                  <a:prstGeom prst="rect">
                    <a:avLst/>
                  </a:prstGeom>
                  <a:solidFill>
                    <a:schemeClr val="accent1"/>
                  </a:solidFill>
                  <a:ln w="9525">
                    <a:solidFill>
                      <a:schemeClr val="tx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453" name="Rectangle 314">
                    <a:extLst>
                      <a:ext uri="{FF2B5EF4-FFF2-40B4-BE49-F238E27FC236}">
                        <a16:creationId xmlns:a16="http://schemas.microsoft.com/office/drawing/2014/main" id="{6F51692D-CE8B-8541-013B-AE8C0AC676EB}"/>
                      </a:ext>
                    </a:extLst>
                  </p:cNvPr>
                  <p:cNvSpPr>
                    <a:spLocks noChangeArrowheads="1"/>
                  </p:cNvSpPr>
                  <p:nvPr/>
                </p:nvSpPr>
                <p:spPr bwMode="auto">
                  <a:xfrm>
                    <a:off x="3578" y="3118"/>
                    <a:ext cx="24" cy="9"/>
                  </a:xfrm>
                  <a:prstGeom prst="rect">
                    <a:avLst/>
                  </a:prstGeom>
                  <a:solidFill>
                    <a:schemeClr val="accent1"/>
                  </a:solidFill>
                  <a:ln w="9525">
                    <a:solidFill>
                      <a:schemeClr val="tx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454" name="Rectangle 315">
                    <a:extLst>
                      <a:ext uri="{FF2B5EF4-FFF2-40B4-BE49-F238E27FC236}">
                        <a16:creationId xmlns:a16="http://schemas.microsoft.com/office/drawing/2014/main" id="{668F2F0F-CBBA-7B6E-EEA9-80955A468E7D}"/>
                      </a:ext>
                    </a:extLst>
                  </p:cNvPr>
                  <p:cNvSpPr>
                    <a:spLocks noChangeArrowheads="1"/>
                  </p:cNvSpPr>
                  <p:nvPr/>
                </p:nvSpPr>
                <p:spPr bwMode="auto">
                  <a:xfrm>
                    <a:off x="3655" y="3131"/>
                    <a:ext cx="24" cy="9"/>
                  </a:xfrm>
                  <a:prstGeom prst="rect">
                    <a:avLst/>
                  </a:prstGeom>
                  <a:solidFill>
                    <a:schemeClr val="accent1"/>
                  </a:solidFill>
                  <a:ln w="9525">
                    <a:solidFill>
                      <a:schemeClr val="tx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455" name="Rectangle 316">
                    <a:extLst>
                      <a:ext uri="{FF2B5EF4-FFF2-40B4-BE49-F238E27FC236}">
                        <a16:creationId xmlns:a16="http://schemas.microsoft.com/office/drawing/2014/main" id="{871DF5EC-FA51-7C09-050F-684EE947F673}"/>
                      </a:ext>
                    </a:extLst>
                  </p:cNvPr>
                  <p:cNvSpPr>
                    <a:spLocks noChangeArrowheads="1"/>
                  </p:cNvSpPr>
                  <p:nvPr/>
                </p:nvSpPr>
                <p:spPr bwMode="auto">
                  <a:xfrm>
                    <a:off x="3584" y="3071"/>
                    <a:ext cx="24" cy="9"/>
                  </a:xfrm>
                  <a:prstGeom prst="rect">
                    <a:avLst/>
                  </a:prstGeom>
                  <a:solidFill>
                    <a:schemeClr val="accent1"/>
                  </a:solidFill>
                  <a:ln w="9525">
                    <a:solidFill>
                      <a:schemeClr val="tx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456" name="Rectangle 317">
                    <a:extLst>
                      <a:ext uri="{FF2B5EF4-FFF2-40B4-BE49-F238E27FC236}">
                        <a16:creationId xmlns:a16="http://schemas.microsoft.com/office/drawing/2014/main" id="{F5982B72-DCDE-CD82-5D28-CF2A0151229E}"/>
                      </a:ext>
                    </a:extLst>
                  </p:cNvPr>
                  <p:cNvSpPr>
                    <a:spLocks noChangeArrowheads="1"/>
                  </p:cNvSpPr>
                  <p:nvPr/>
                </p:nvSpPr>
                <p:spPr bwMode="auto">
                  <a:xfrm>
                    <a:off x="3650" y="3038"/>
                    <a:ext cx="25" cy="10"/>
                  </a:xfrm>
                  <a:prstGeom prst="rect">
                    <a:avLst/>
                  </a:prstGeom>
                  <a:solidFill>
                    <a:schemeClr val="accent1"/>
                  </a:solidFill>
                  <a:ln w="9525">
                    <a:solidFill>
                      <a:schemeClr val="tx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457" name="Rectangle 318">
                    <a:extLst>
                      <a:ext uri="{FF2B5EF4-FFF2-40B4-BE49-F238E27FC236}">
                        <a16:creationId xmlns:a16="http://schemas.microsoft.com/office/drawing/2014/main" id="{0A406928-46B8-8B98-E9BA-41E9A5EC3902}"/>
                      </a:ext>
                    </a:extLst>
                  </p:cNvPr>
                  <p:cNvSpPr>
                    <a:spLocks noChangeArrowheads="1"/>
                  </p:cNvSpPr>
                  <p:nvPr/>
                </p:nvSpPr>
                <p:spPr bwMode="auto">
                  <a:xfrm>
                    <a:off x="3023" y="2924"/>
                    <a:ext cx="24" cy="9"/>
                  </a:xfrm>
                  <a:prstGeom prst="rect">
                    <a:avLst/>
                  </a:prstGeom>
                  <a:solidFill>
                    <a:schemeClr val="accent1"/>
                  </a:solidFill>
                  <a:ln w="9525">
                    <a:solidFill>
                      <a:schemeClr val="tx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458" name="Rectangle 319">
                    <a:extLst>
                      <a:ext uri="{FF2B5EF4-FFF2-40B4-BE49-F238E27FC236}">
                        <a16:creationId xmlns:a16="http://schemas.microsoft.com/office/drawing/2014/main" id="{C6F4595B-F597-F865-0BA1-ABABD995FFB7}"/>
                      </a:ext>
                    </a:extLst>
                  </p:cNvPr>
                  <p:cNvSpPr>
                    <a:spLocks noChangeArrowheads="1"/>
                  </p:cNvSpPr>
                  <p:nvPr/>
                </p:nvSpPr>
                <p:spPr bwMode="auto">
                  <a:xfrm>
                    <a:off x="3008" y="2975"/>
                    <a:ext cx="25" cy="9"/>
                  </a:xfrm>
                  <a:prstGeom prst="rect">
                    <a:avLst/>
                  </a:prstGeom>
                  <a:solidFill>
                    <a:schemeClr val="accent1"/>
                  </a:solidFill>
                  <a:ln w="9525">
                    <a:solidFill>
                      <a:schemeClr val="tx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459" name="Rectangle 320">
                    <a:extLst>
                      <a:ext uri="{FF2B5EF4-FFF2-40B4-BE49-F238E27FC236}">
                        <a16:creationId xmlns:a16="http://schemas.microsoft.com/office/drawing/2014/main" id="{9FFAA297-3C1D-5196-98E3-AF767834E592}"/>
                      </a:ext>
                    </a:extLst>
                  </p:cNvPr>
                  <p:cNvSpPr>
                    <a:spLocks noChangeArrowheads="1"/>
                  </p:cNvSpPr>
                  <p:nvPr/>
                </p:nvSpPr>
                <p:spPr bwMode="auto">
                  <a:xfrm>
                    <a:off x="3027" y="3003"/>
                    <a:ext cx="24" cy="10"/>
                  </a:xfrm>
                  <a:prstGeom prst="rect">
                    <a:avLst/>
                  </a:prstGeom>
                  <a:solidFill>
                    <a:schemeClr val="accent1"/>
                  </a:solidFill>
                  <a:ln w="9525">
                    <a:solidFill>
                      <a:schemeClr val="tx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460" name="Rectangle 321">
                    <a:extLst>
                      <a:ext uri="{FF2B5EF4-FFF2-40B4-BE49-F238E27FC236}">
                        <a16:creationId xmlns:a16="http://schemas.microsoft.com/office/drawing/2014/main" id="{33766C61-3B69-4135-3DA3-C9C8D61BB56E}"/>
                      </a:ext>
                    </a:extLst>
                  </p:cNvPr>
                  <p:cNvSpPr>
                    <a:spLocks noChangeArrowheads="1"/>
                  </p:cNvSpPr>
                  <p:nvPr/>
                </p:nvSpPr>
                <p:spPr bwMode="auto">
                  <a:xfrm>
                    <a:off x="2996" y="3060"/>
                    <a:ext cx="25" cy="9"/>
                  </a:xfrm>
                  <a:prstGeom prst="rect">
                    <a:avLst/>
                  </a:prstGeom>
                  <a:solidFill>
                    <a:schemeClr val="accent1"/>
                  </a:solidFill>
                  <a:ln w="9525">
                    <a:solidFill>
                      <a:schemeClr val="tx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461" name="Rectangle 322">
                    <a:extLst>
                      <a:ext uri="{FF2B5EF4-FFF2-40B4-BE49-F238E27FC236}">
                        <a16:creationId xmlns:a16="http://schemas.microsoft.com/office/drawing/2014/main" id="{9BA7354C-4894-BA6F-245F-D32D5980A6A9}"/>
                      </a:ext>
                    </a:extLst>
                  </p:cNvPr>
                  <p:cNvSpPr>
                    <a:spLocks noChangeArrowheads="1"/>
                  </p:cNvSpPr>
                  <p:nvPr/>
                </p:nvSpPr>
                <p:spPr bwMode="auto">
                  <a:xfrm>
                    <a:off x="3069" y="3094"/>
                    <a:ext cx="24" cy="9"/>
                  </a:xfrm>
                  <a:prstGeom prst="rect">
                    <a:avLst/>
                  </a:prstGeom>
                  <a:solidFill>
                    <a:schemeClr val="accent1"/>
                  </a:solidFill>
                  <a:ln w="9525">
                    <a:solidFill>
                      <a:schemeClr val="tx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462" name="Rectangle 323">
                    <a:extLst>
                      <a:ext uri="{FF2B5EF4-FFF2-40B4-BE49-F238E27FC236}">
                        <a16:creationId xmlns:a16="http://schemas.microsoft.com/office/drawing/2014/main" id="{D127A5C4-61C9-4ED5-8C78-1522C698E711}"/>
                      </a:ext>
                    </a:extLst>
                  </p:cNvPr>
                  <p:cNvSpPr>
                    <a:spLocks noChangeArrowheads="1"/>
                  </p:cNvSpPr>
                  <p:nvPr/>
                </p:nvSpPr>
                <p:spPr bwMode="auto">
                  <a:xfrm>
                    <a:off x="3014" y="3106"/>
                    <a:ext cx="25" cy="10"/>
                  </a:xfrm>
                  <a:prstGeom prst="rect">
                    <a:avLst/>
                  </a:prstGeom>
                  <a:solidFill>
                    <a:schemeClr val="accent1"/>
                  </a:solidFill>
                  <a:ln w="9525">
                    <a:solidFill>
                      <a:schemeClr val="tx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463" name="Rectangle 324">
                    <a:extLst>
                      <a:ext uri="{FF2B5EF4-FFF2-40B4-BE49-F238E27FC236}">
                        <a16:creationId xmlns:a16="http://schemas.microsoft.com/office/drawing/2014/main" id="{8089AB60-C35B-03EA-EA32-908963A492EB}"/>
                      </a:ext>
                    </a:extLst>
                  </p:cNvPr>
                  <p:cNvSpPr>
                    <a:spLocks noChangeArrowheads="1"/>
                  </p:cNvSpPr>
                  <p:nvPr/>
                </p:nvSpPr>
                <p:spPr bwMode="auto">
                  <a:xfrm>
                    <a:off x="3024" y="3079"/>
                    <a:ext cx="25" cy="9"/>
                  </a:xfrm>
                  <a:prstGeom prst="rect">
                    <a:avLst/>
                  </a:prstGeom>
                  <a:solidFill>
                    <a:schemeClr val="accent1"/>
                  </a:solidFill>
                  <a:ln w="9525">
                    <a:solidFill>
                      <a:schemeClr val="tx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464" name="Rectangle 325">
                    <a:extLst>
                      <a:ext uri="{FF2B5EF4-FFF2-40B4-BE49-F238E27FC236}">
                        <a16:creationId xmlns:a16="http://schemas.microsoft.com/office/drawing/2014/main" id="{EEB244CF-16C7-7562-3E40-648642FCA99C}"/>
                      </a:ext>
                    </a:extLst>
                  </p:cNvPr>
                  <p:cNvSpPr>
                    <a:spLocks noChangeArrowheads="1"/>
                  </p:cNvSpPr>
                  <p:nvPr/>
                </p:nvSpPr>
                <p:spPr bwMode="auto">
                  <a:xfrm>
                    <a:off x="3045" y="3013"/>
                    <a:ext cx="24" cy="9"/>
                  </a:xfrm>
                  <a:prstGeom prst="rect">
                    <a:avLst/>
                  </a:prstGeom>
                  <a:solidFill>
                    <a:schemeClr val="accent1"/>
                  </a:solidFill>
                  <a:ln w="9525">
                    <a:solidFill>
                      <a:schemeClr val="tx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465" name="Rectangle 326">
                    <a:extLst>
                      <a:ext uri="{FF2B5EF4-FFF2-40B4-BE49-F238E27FC236}">
                        <a16:creationId xmlns:a16="http://schemas.microsoft.com/office/drawing/2014/main" id="{35C0E314-21DD-0E38-293C-EB5F41F71A3A}"/>
                      </a:ext>
                    </a:extLst>
                  </p:cNvPr>
                  <p:cNvSpPr>
                    <a:spLocks noChangeArrowheads="1"/>
                  </p:cNvSpPr>
                  <p:nvPr/>
                </p:nvSpPr>
                <p:spPr bwMode="auto">
                  <a:xfrm>
                    <a:off x="2987" y="2948"/>
                    <a:ext cx="24" cy="9"/>
                  </a:xfrm>
                  <a:prstGeom prst="rect">
                    <a:avLst/>
                  </a:prstGeom>
                  <a:solidFill>
                    <a:schemeClr val="accent1"/>
                  </a:solidFill>
                  <a:ln w="9525">
                    <a:solidFill>
                      <a:schemeClr val="tx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grpSp>
          </p:grpSp>
          <p:grpSp>
            <p:nvGrpSpPr>
              <p:cNvPr id="36406" name="Group 327">
                <a:extLst>
                  <a:ext uri="{FF2B5EF4-FFF2-40B4-BE49-F238E27FC236}">
                    <a16:creationId xmlns:a16="http://schemas.microsoft.com/office/drawing/2014/main" id="{CB6731E8-8622-CA3F-D605-88A1576B689C}"/>
                  </a:ext>
                </a:extLst>
              </p:cNvPr>
              <p:cNvGrpSpPr>
                <a:grpSpLocks/>
              </p:cNvGrpSpPr>
              <p:nvPr/>
            </p:nvGrpSpPr>
            <p:grpSpPr bwMode="auto">
              <a:xfrm>
                <a:off x="2688" y="3484"/>
                <a:ext cx="801" cy="54"/>
                <a:chOff x="2928" y="3148"/>
                <a:chExt cx="801" cy="54"/>
              </a:xfrm>
            </p:grpSpPr>
            <p:sp>
              <p:nvSpPr>
                <p:cNvPr id="36442" name="Rectangle 328">
                  <a:extLst>
                    <a:ext uri="{FF2B5EF4-FFF2-40B4-BE49-F238E27FC236}">
                      <a16:creationId xmlns:a16="http://schemas.microsoft.com/office/drawing/2014/main" id="{C20E6768-10A7-0D96-BEA2-4241B0CF7CA4}"/>
                    </a:ext>
                  </a:extLst>
                </p:cNvPr>
                <p:cNvSpPr>
                  <a:spLocks noChangeArrowheads="1"/>
                </p:cNvSpPr>
                <p:nvPr/>
              </p:nvSpPr>
              <p:spPr bwMode="auto">
                <a:xfrm>
                  <a:off x="2928" y="3148"/>
                  <a:ext cx="801" cy="47"/>
                </a:xfrm>
                <a:prstGeom prst="rect">
                  <a:avLst/>
                </a:prstGeom>
                <a:solidFill>
                  <a:schemeClr val="accent1"/>
                </a:solidFill>
                <a:ln w="9525">
                  <a:solidFill>
                    <a:schemeClr val="tx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443" name="Rectangle 329">
                  <a:extLst>
                    <a:ext uri="{FF2B5EF4-FFF2-40B4-BE49-F238E27FC236}">
                      <a16:creationId xmlns:a16="http://schemas.microsoft.com/office/drawing/2014/main" id="{B7D0138C-7305-CBAF-A711-B37184EDC49D}"/>
                    </a:ext>
                  </a:extLst>
                </p:cNvPr>
                <p:cNvSpPr>
                  <a:spLocks noChangeArrowheads="1"/>
                </p:cNvSpPr>
                <p:nvPr/>
              </p:nvSpPr>
              <p:spPr bwMode="auto">
                <a:xfrm>
                  <a:off x="2930" y="3192"/>
                  <a:ext cx="799" cy="10"/>
                </a:xfrm>
                <a:prstGeom prst="rect">
                  <a:avLst/>
                </a:prstGeom>
                <a:solidFill>
                  <a:schemeClr val="accent1"/>
                </a:solidFill>
                <a:ln w="9525">
                  <a:solidFill>
                    <a:schemeClr val="tx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grpSp>
          <p:sp>
            <p:nvSpPr>
              <p:cNvPr id="36407" name="Freeform 330">
                <a:extLst>
                  <a:ext uri="{FF2B5EF4-FFF2-40B4-BE49-F238E27FC236}">
                    <a16:creationId xmlns:a16="http://schemas.microsoft.com/office/drawing/2014/main" id="{0337E884-54D3-695C-37EB-1CB6FEA8F0D2}"/>
                  </a:ext>
                </a:extLst>
              </p:cNvPr>
              <p:cNvSpPr>
                <a:spLocks/>
              </p:cNvSpPr>
              <p:nvPr/>
            </p:nvSpPr>
            <p:spPr bwMode="auto">
              <a:xfrm>
                <a:off x="2818" y="3216"/>
                <a:ext cx="548" cy="269"/>
              </a:xfrm>
              <a:custGeom>
                <a:avLst/>
                <a:gdLst>
                  <a:gd name="T0" fmla="*/ 0 w 3293"/>
                  <a:gd name="T1" fmla="*/ 0 h 1616"/>
                  <a:gd name="T2" fmla="*/ 0 w 3293"/>
                  <a:gd name="T3" fmla="*/ 0 h 1616"/>
                  <a:gd name="T4" fmla="*/ 0 w 3293"/>
                  <a:gd name="T5" fmla="*/ 0 h 1616"/>
                  <a:gd name="T6" fmla="*/ 0 w 3293"/>
                  <a:gd name="T7" fmla="*/ 0 h 1616"/>
                  <a:gd name="T8" fmla="*/ 0 w 3293"/>
                  <a:gd name="T9" fmla="*/ 0 h 1616"/>
                  <a:gd name="T10" fmla="*/ 0 w 3293"/>
                  <a:gd name="T11" fmla="*/ 0 h 1616"/>
                  <a:gd name="T12" fmla="*/ 0 w 3293"/>
                  <a:gd name="T13" fmla="*/ 0 h 1616"/>
                  <a:gd name="T14" fmla="*/ 0 w 3293"/>
                  <a:gd name="T15" fmla="*/ 0 h 1616"/>
                  <a:gd name="T16" fmla="*/ 0 w 3293"/>
                  <a:gd name="T17" fmla="*/ 0 h 1616"/>
                  <a:gd name="T18" fmla="*/ 0 w 3293"/>
                  <a:gd name="T19" fmla="*/ 0 h 1616"/>
                  <a:gd name="T20" fmla="*/ 0 w 3293"/>
                  <a:gd name="T21" fmla="*/ 0 h 1616"/>
                  <a:gd name="T22" fmla="*/ 0 w 3293"/>
                  <a:gd name="T23" fmla="*/ 0 h 1616"/>
                  <a:gd name="T24" fmla="*/ 0 w 3293"/>
                  <a:gd name="T25" fmla="*/ 0 h 16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93"/>
                  <a:gd name="T40" fmla="*/ 0 h 1616"/>
                  <a:gd name="T41" fmla="*/ 3293 w 3293"/>
                  <a:gd name="T42" fmla="*/ 1616 h 16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93" h="1616">
                    <a:moveTo>
                      <a:pt x="253" y="800"/>
                    </a:moveTo>
                    <a:lnTo>
                      <a:pt x="0" y="647"/>
                    </a:lnTo>
                    <a:lnTo>
                      <a:pt x="0" y="0"/>
                    </a:lnTo>
                    <a:lnTo>
                      <a:pt x="3293" y="3"/>
                    </a:lnTo>
                    <a:lnTo>
                      <a:pt x="3293" y="628"/>
                    </a:lnTo>
                    <a:lnTo>
                      <a:pt x="3050" y="832"/>
                    </a:lnTo>
                    <a:lnTo>
                      <a:pt x="3050" y="1414"/>
                    </a:lnTo>
                    <a:lnTo>
                      <a:pt x="2008" y="1414"/>
                    </a:lnTo>
                    <a:lnTo>
                      <a:pt x="2008" y="1609"/>
                    </a:lnTo>
                    <a:lnTo>
                      <a:pt x="1285" y="1616"/>
                    </a:lnTo>
                    <a:lnTo>
                      <a:pt x="1282" y="1426"/>
                    </a:lnTo>
                    <a:lnTo>
                      <a:pt x="253" y="1426"/>
                    </a:lnTo>
                    <a:lnTo>
                      <a:pt x="253" y="8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408" name="Freeform 331">
                <a:extLst>
                  <a:ext uri="{FF2B5EF4-FFF2-40B4-BE49-F238E27FC236}">
                    <a16:creationId xmlns:a16="http://schemas.microsoft.com/office/drawing/2014/main" id="{C6474B4E-6CBD-F3D4-9F5C-AA500B81B09D}"/>
                  </a:ext>
                </a:extLst>
              </p:cNvPr>
              <p:cNvSpPr>
                <a:spLocks/>
              </p:cNvSpPr>
              <p:nvPr/>
            </p:nvSpPr>
            <p:spPr bwMode="auto">
              <a:xfrm>
                <a:off x="2826" y="3323"/>
                <a:ext cx="32" cy="18"/>
              </a:xfrm>
              <a:custGeom>
                <a:avLst/>
                <a:gdLst>
                  <a:gd name="T0" fmla="*/ 0 w 193"/>
                  <a:gd name="T1" fmla="*/ 0 h 108"/>
                  <a:gd name="T2" fmla="*/ 0 w 193"/>
                  <a:gd name="T3" fmla="*/ 0 h 108"/>
                  <a:gd name="T4" fmla="*/ 0 w 193"/>
                  <a:gd name="T5" fmla="*/ 0 h 108"/>
                  <a:gd name="T6" fmla="*/ 0 w 193"/>
                  <a:gd name="T7" fmla="*/ 0 h 108"/>
                  <a:gd name="T8" fmla="*/ 0 60000 65536"/>
                  <a:gd name="T9" fmla="*/ 0 60000 65536"/>
                  <a:gd name="T10" fmla="*/ 0 60000 65536"/>
                  <a:gd name="T11" fmla="*/ 0 60000 65536"/>
                  <a:gd name="T12" fmla="*/ 0 w 193"/>
                  <a:gd name="T13" fmla="*/ 0 h 108"/>
                  <a:gd name="T14" fmla="*/ 193 w 193"/>
                  <a:gd name="T15" fmla="*/ 108 h 108"/>
                </a:gdLst>
                <a:ahLst/>
                <a:cxnLst>
                  <a:cxn ang="T8">
                    <a:pos x="T0" y="T1"/>
                  </a:cxn>
                  <a:cxn ang="T9">
                    <a:pos x="T2" y="T3"/>
                  </a:cxn>
                  <a:cxn ang="T10">
                    <a:pos x="T4" y="T5"/>
                  </a:cxn>
                  <a:cxn ang="T11">
                    <a:pos x="T6" y="T7"/>
                  </a:cxn>
                </a:cxnLst>
                <a:rect l="T12" t="T13" r="T14" b="T15"/>
                <a:pathLst>
                  <a:path w="193" h="108">
                    <a:moveTo>
                      <a:pt x="0" y="2"/>
                    </a:moveTo>
                    <a:lnTo>
                      <a:pt x="193" y="0"/>
                    </a:lnTo>
                    <a:lnTo>
                      <a:pt x="193" y="108"/>
                    </a:lnTo>
                    <a:lnTo>
                      <a:pt x="0" y="2"/>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409" name="Freeform 332">
                <a:extLst>
                  <a:ext uri="{FF2B5EF4-FFF2-40B4-BE49-F238E27FC236}">
                    <a16:creationId xmlns:a16="http://schemas.microsoft.com/office/drawing/2014/main" id="{BF60741E-725C-6321-D510-D867DC9B671B}"/>
                  </a:ext>
                </a:extLst>
              </p:cNvPr>
              <p:cNvSpPr>
                <a:spLocks/>
              </p:cNvSpPr>
              <p:nvPr/>
            </p:nvSpPr>
            <p:spPr bwMode="auto">
              <a:xfrm>
                <a:off x="3327" y="3323"/>
                <a:ext cx="30" cy="23"/>
              </a:xfrm>
              <a:custGeom>
                <a:avLst/>
                <a:gdLst>
                  <a:gd name="T0" fmla="*/ 0 w 178"/>
                  <a:gd name="T1" fmla="*/ 0 h 138"/>
                  <a:gd name="T2" fmla="*/ 0 w 178"/>
                  <a:gd name="T3" fmla="*/ 0 h 138"/>
                  <a:gd name="T4" fmla="*/ 0 w 178"/>
                  <a:gd name="T5" fmla="*/ 0 h 138"/>
                  <a:gd name="T6" fmla="*/ 0 w 178"/>
                  <a:gd name="T7" fmla="*/ 0 h 138"/>
                  <a:gd name="T8" fmla="*/ 0 60000 65536"/>
                  <a:gd name="T9" fmla="*/ 0 60000 65536"/>
                  <a:gd name="T10" fmla="*/ 0 60000 65536"/>
                  <a:gd name="T11" fmla="*/ 0 60000 65536"/>
                  <a:gd name="T12" fmla="*/ 0 w 178"/>
                  <a:gd name="T13" fmla="*/ 0 h 138"/>
                  <a:gd name="T14" fmla="*/ 178 w 178"/>
                  <a:gd name="T15" fmla="*/ 138 h 138"/>
                </a:gdLst>
                <a:ahLst/>
                <a:cxnLst>
                  <a:cxn ang="T8">
                    <a:pos x="T0" y="T1"/>
                  </a:cxn>
                  <a:cxn ang="T9">
                    <a:pos x="T2" y="T3"/>
                  </a:cxn>
                  <a:cxn ang="T10">
                    <a:pos x="T4" y="T5"/>
                  </a:cxn>
                  <a:cxn ang="T11">
                    <a:pos x="T6" y="T7"/>
                  </a:cxn>
                </a:cxnLst>
                <a:rect l="T12" t="T13" r="T14" b="T15"/>
                <a:pathLst>
                  <a:path w="178" h="138">
                    <a:moveTo>
                      <a:pt x="178" y="0"/>
                    </a:moveTo>
                    <a:lnTo>
                      <a:pt x="0" y="0"/>
                    </a:lnTo>
                    <a:lnTo>
                      <a:pt x="0" y="138"/>
                    </a:lnTo>
                    <a:lnTo>
                      <a:pt x="178"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grpSp>
            <p:nvGrpSpPr>
              <p:cNvPr id="36410" name="Group 333">
                <a:extLst>
                  <a:ext uri="{FF2B5EF4-FFF2-40B4-BE49-F238E27FC236}">
                    <a16:creationId xmlns:a16="http://schemas.microsoft.com/office/drawing/2014/main" id="{4A86B0F0-EA48-78E7-17DD-6AFF63F23EC3}"/>
                  </a:ext>
                </a:extLst>
              </p:cNvPr>
              <p:cNvGrpSpPr>
                <a:grpSpLocks/>
              </p:cNvGrpSpPr>
              <p:nvPr/>
            </p:nvGrpSpPr>
            <p:grpSpPr bwMode="auto">
              <a:xfrm>
                <a:off x="2831" y="3226"/>
                <a:ext cx="524" cy="93"/>
                <a:chOff x="3071" y="2890"/>
                <a:chExt cx="524" cy="93"/>
              </a:xfrm>
            </p:grpSpPr>
            <p:sp>
              <p:nvSpPr>
                <p:cNvPr id="36440" name="Rectangle 334">
                  <a:extLst>
                    <a:ext uri="{FF2B5EF4-FFF2-40B4-BE49-F238E27FC236}">
                      <a16:creationId xmlns:a16="http://schemas.microsoft.com/office/drawing/2014/main" id="{F4213899-5592-C117-5C29-312DB20FEFFE}"/>
                    </a:ext>
                  </a:extLst>
                </p:cNvPr>
                <p:cNvSpPr>
                  <a:spLocks noChangeArrowheads="1"/>
                </p:cNvSpPr>
                <p:nvPr/>
              </p:nvSpPr>
              <p:spPr bwMode="auto">
                <a:xfrm>
                  <a:off x="3071" y="2890"/>
                  <a:ext cx="524" cy="93"/>
                </a:xfrm>
                <a:prstGeom prst="rect">
                  <a:avLst/>
                </a:prstGeom>
                <a:solidFill>
                  <a:schemeClr val="accent1"/>
                </a:solidFill>
                <a:ln w="1588">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441" name="Rectangle 335">
                  <a:extLst>
                    <a:ext uri="{FF2B5EF4-FFF2-40B4-BE49-F238E27FC236}">
                      <a16:creationId xmlns:a16="http://schemas.microsoft.com/office/drawing/2014/main" id="{3FB60320-78D4-6F8F-E94F-504F69C7B4C0}"/>
                    </a:ext>
                  </a:extLst>
                </p:cNvPr>
                <p:cNvSpPr>
                  <a:spLocks noChangeArrowheads="1"/>
                </p:cNvSpPr>
                <p:nvPr/>
              </p:nvSpPr>
              <p:spPr bwMode="auto">
                <a:xfrm>
                  <a:off x="3237" y="2901"/>
                  <a:ext cx="174" cy="6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grpSp>
          <p:sp>
            <p:nvSpPr>
              <p:cNvPr id="36411" name="Freeform 336">
                <a:extLst>
                  <a:ext uri="{FF2B5EF4-FFF2-40B4-BE49-F238E27FC236}">
                    <a16:creationId xmlns:a16="http://schemas.microsoft.com/office/drawing/2014/main" id="{814124FD-A925-59AD-98F4-0CEE57AC80AC}"/>
                  </a:ext>
                </a:extLst>
              </p:cNvPr>
              <p:cNvSpPr>
                <a:spLocks/>
              </p:cNvSpPr>
              <p:nvPr/>
            </p:nvSpPr>
            <p:spPr bwMode="auto">
              <a:xfrm>
                <a:off x="2861" y="3348"/>
                <a:ext cx="460" cy="133"/>
              </a:xfrm>
              <a:custGeom>
                <a:avLst/>
                <a:gdLst>
                  <a:gd name="T0" fmla="*/ 0 w 2758"/>
                  <a:gd name="T1" fmla="*/ 0 h 796"/>
                  <a:gd name="T2" fmla="*/ 0 w 2758"/>
                  <a:gd name="T3" fmla="*/ 0 h 796"/>
                  <a:gd name="T4" fmla="*/ 0 w 2758"/>
                  <a:gd name="T5" fmla="*/ 0 h 796"/>
                  <a:gd name="T6" fmla="*/ 0 w 2758"/>
                  <a:gd name="T7" fmla="*/ 0 h 796"/>
                  <a:gd name="T8" fmla="*/ 0 60000 65536"/>
                  <a:gd name="T9" fmla="*/ 0 60000 65536"/>
                  <a:gd name="T10" fmla="*/ 0 60000 65536"/>
                  <a:gd name="T11" fmla="*/ 0 60000 65536"/>
                  <a:gd name="T12" fmla="*/ 0 w 2758"/>
                  <a:gd name="T13" fmla="*/ 0 h 796"/>
                  <a:gd name="T14" fmla="*/ 2758 w 2758"/>
                  <a:gd name="T15" fmla="*/ 796 h 796"/>
                </a:gdLst>
                <a:ahLst/>
                <a:cxnLst>
                  <a:cxn ang="T8">
                    <a:pos x="T0" y="T1"/>
                  </a:cxn>
                  <a:cxn ang="T9">
                    <a:pos x="T2" y="T3"/>
                  </a:cxn>
                  <a:cxn ang="T10">
                    <a:pos x="T4" y="T5"/>
                  </a:cxn>
                  <a:cxn ang="T11">
                    <a:pos x="T6" y="T7"/>
                  </a:cxn>
                </a:cxnLst>
                <a:rect l="T12" t="T13" r="T14" b="T15"/>
                <a:pathLst>
                  <a:path w="2758" h="796">
                    <a:moveTo>
                      <a:pt x="2758" y="789"/>
                    </a:moveTo>
                    <a:lnTo>
                      <a:pt x="2758" y="0"/>
                    </a:lnTo>
                    <a:lnTo>
                      <a:pt x="0" y="0"/>
                    </a:lnTo>
                    <a:lnTo>
                      <a:pt x="0" y="796"/>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grpSp>
            <p:nvGrpSpPr>
              <p:cNvPr id="36412" name="Group 337">
                <a:extLst>
                  <a:ext uri="{FF2B5EF4-FFF2-40B4-BE49-F238E27FC236}">
                    <a16:creationId xmlns:a16="http://schemas.microsoft.com/office/drawing/2014/main" id="{1B3C7D96-2E1F-F956-3DD8-C6E38E4CD77A}"/>
                  </a:ext>
                </a:extLst>
              </p:cNvPr>
              <p:cNvGrpSpPr>
                <a:grpSpLocks/>
              </p:cNvGrpSpPr>
              <p:nvPr/>
            </p:nvGrpSpPr>
            <p:grpSpPr bwMode="auto">
              <a:xfrm>
                <a:off x="2874" y="3356"/>
                <a:ext cx="438" cy="121"/>
                <a:chOff x="3114" y="3020"/>
                <a:chExt cx="438" cy="121"/>
              </a:xfrm>
            </p:grpSpPr>
            <p:grpSp>
              <p:nvGrpSpPr>
                <p:cNvPr id="36413" name="Group 338">
                  <a:extLst>
                    <a:ext uri="{FF2B5EF4-FFF2-40B4-BE49-F238E27FC236}">
                      <a16:creationId xmlns:a16="http://schemas.microsoft.com/office/drawing/2014/main" id="{360BB9DB-E912-54A1-B913-F3BFDF94F4DD}"/>
                    </a:ext>
                  </a:extLst>
                </p:cNvPr>
                <p:cNvGrpSpPr>
                  <a:grpSpLocks/>
                </p:cNvGrpSpPr>
                <p:nvPr/>
              </p:nvGrpSpPr>
              <p:grpSpPr bwMode="auto">
                <a:xfrm>
                  <a:off x="3281" y="3020"/>
                  <a:ext cx="103" cy="121"/>
                  <a:chOff x="3281" y="3020"/>
                  <a:chExt cx="103" cy="121"/>
                </a:xfrm>
              </p:grpSpPr>
              <p:grpSp>
                <p:nvGrpSpPr>
                  <p:cNvPr id="36430" name="Group 339">
                    <a:extLst>
                      <a:ext uri="{FF2B5EF4-FFF2-40B4-BE49-F238E27FC236}">
                        <a16:creationId xmlns:a16="http://schemas.microsoft.com/office/drawing/2014/main" id="{C4453745-EEA6-8A68-2EA8-0D78311FF11F}"/>
                      </a:ext>
                    </a:extLst>
                  </p:cNvPr>
                  <p:cNvGrpSpPr>
                    <a:grpSpLocks/>
                  </p:cNvGrpSpPr>
                  <p:nvPr/>
                </p:nvGrpSpPr>
                <p:grpSpPr bwMode="auto">
                  <a:xfrm>
                    <a:off x="3282" y="3025"/>
                    <a:ext cx="45" cy="85"/>
                    <a:chOff x="3282" y="3025"/>
                    <a:chExt cx="45" cy="85"/>
                  </a:xfrm>
                </p:grpSpPr>
                <p:sp>
                  <p:nvSpPr>
                    <p:cNvPr id="36437" name="Rectangle 340">
                      <a:extLst>
                        <a:ext uri="{FF2B5EF4-FFF2-40B4-BE49-F238E27FC236}">
                          <a16:creationId xmlns:a16="http://schemas.microsoft.com/office/drawing/2014/main" id="{413EEB6A-583F-A71A-8A81-7FE94A989F9C}"/>
                        </a:ext>
                      </a:extLst>
                    </p:cNvPr>
                    <p:cNvSpPr>
                      <a:spLocks noChangeArrowheads="1"/>
                    </p:cNvSpPr>
                    <p:nvPr/>
                  </p:nvSpPr>
                  <p:spPr bwMode="auto">
                    <a:xfrm>
                      <a:off x="3285" y="3025"/>
                      <a:ext cx="40" cy="85"/>
                    </a:xfrm>
                    <a:prstGeom prst="rect">
                      <a:avLst/>
                    </a:prstGeom>
                    <a:solidFill>
                      <a:srgbClr val="0000FF"/>
                    </a:solidFill>
                    <a:ln w="1588">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438" name="Freeform 341">
                      <a:extLst>
                        <a:ext uri="{FF2B5EF4-FFF2-40B4-BE49-F238E27FC236}">
                          <a16:creationId xmlns:a16="http://schemas.microsoft.com/office/drawing/2014/main" id="{E2F7C5E0-D427-998B-D84D-DBD424C46FC0}"/>
                        </a:ext>
                      </a:extLst>
                    </p:cNvPr>
                    <p:cNvSpPr>
                      <a:spLocks/>
                    </p:cNvSpPr>
                    <p:nvPr/>
                  </p:nvSpPr>
                  <p:spPr bwMode="auto">
                    <a:xfrm>
                      <a:off x="3282" y="3085"/>
                      <a:ext cx="45" cy="7"/>
                    </a:xfrm>
                    <a:custGeom>
                      <a:avLst/>
                      <a:gdLst>
                        <a:gd name="T0" fmla="*/ 0 w 271"/>
                        <a:gd name="T1" fmla="*/ 0 h 39"/>
                        <a:gd name="T2" fmla="*/ 0 w 271"/>
                        <a:gd name="T3" fmla="*/ 0 h 39"/>
                        <a:gd name="T4" fmla="*/ 0 w 271"/>
                        <a:gd name="T5" fmla="*/ 0 h 39"/>
                        <a:gd name="T6" fmla="*/ 0 w 271"/>
                        <a:gd name="T7" fmla="*/ 0 h 39"/>
                        <a:gd name="T8" fmla="*/ 0 w 271"/>
                        <a:gd name="T9" fmla="*/ 0 h 39"/>
                        <a:gd name="T10" fmla="*/ 0 w 271"/>
                        <a:gd name="T11" fmla="*/ 0 h 39"/>
                        <a:gd name="T12" fmla="*/ 0 w 271"/>
                        <a:gd name="T13" fmla="*/ 0 h 39"/>
                        <a:gd name="T14" fmla="*/ 0 w 271"/>
                        <a:gd name="T15" fmla="*/ 0 h 39"/>
                        <a:gd name="T16" fmla="*/ 0 w 271"/>
                        <a:gd name="T17" fmla="*/ 0 h 39"/>
                        <a:gd name="T18" fmla="*/ 0 w 271"/>
                        <a:gd name="T19" fmla="*/ 0 h 39"/>
                        <a:gd name="T20" fmla="*/ 0 w 271"/>
                        <a:gd name="T21" fmla="*/ 0 h 39"/>
                        <a:gd name="T22" fmla="*/ 0 w 271"/>
                        <a:gd name="T23" fmla="*/ 0 h 39"/>
                        <a:gd name="T24" fmla="*/ 0 w 271"/>
                        <a:gd name="T25" fmla="*/ 0 h 39"/>
                        <a:gd name="T26" fmla="*/ 0 w 271"/>
                        <a:gd name="T27" fmla="*/ 0 h 39"/>
                        <a:gd name="T28" fmla="*/ 0 w 271"/>
                        <a:gd name="T29" fmla="*/ 0 h 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1"/>
                        <a:gd name="T46" fmla="*/ 0 h 39"/>
                        <a:gd name="T47" fmla="*/ 271 w 271"/>
                        <a:gd name="T48" fmla="*/ 39 h 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1" h="39">
                          <a:moveTo>
                            <a:pt x="0" y="10"/>
                          </a:moveTo>
                          <a:lnTo>
                            <a:pt x="153" y="10"/>
                          </a:lnTo>
                          <a:lnTo>
                            <a:pt x="153" y="4"/>
                          </a:lnTo>
                          <a:lnTo>
                            <a:pt x="157" y="0"/>
                          </a:lnTo>
                          <a:lnTo>
                            <a:pt x="167" y="0"/>
                          </a:lnTo>
                          <a:lnTo>
                            <a:pt x="260" y="0"/>
                          </a:lnTo>
                          <a:lnTo>
                            <a:pt x="270" y="3"/>
                          </a:lnTo>
                          <a:lnTo>
                            <a:pt x="271" y="12"/>
                          </a:lnTo>
                          <a:lnTo>
                            <a:pt x="271" y="33"/>
                          </a:lnTo>
                          <a:lnTo>
                            <a:pt x="266" y="39"/>
                          </a:lnTo>
                          <a:lnTo>
                            <a:pt x="154" y="39"/>
                          </a:lnTo>
                          <a:lnTo>
                            <a:pt x="153" y="35"/>
                          </a:lnTo>
                          <a:lnTo>
                            <a:pt x="153" y="28"/>
                          </a:lnTo>
                          <a:lnTo>
                            <a:pt x="0" y="28"/>
                          </a:lnTo>
                          <a:lnTo>
                            <a:pt x="0" y="1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439" name="Rectangle 342">
                      <a:extLst>
                        <a:ext uri="{FF2B5EF4-FFF2-40B4-BE49-F238E27FC236}">
                          <a16:creationId xmlns:a16="http://schemas.microsoft.com/office/drawing/2014/main" id="{3384E363-191F-643F-9CEA-CD8FC88D8F1E}"/>
                        </a:ext>
                      </a:extLst>
                    </p:cNvPr>
                    <p:cNvSpPr>
                      <a:spLocks noChangeArrowheads="1"/>
                    </p:cNvSpPr>
                    <p:nvPr/>
                  </p:nvSpPr>
                  <p:spPr bwMode="auto">
                    <a:xfrm>
                      <a:off x="3309" y="3087"/>
                      <a:ext cx="15" cy="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grpSp>
              <p:grpSp>
                <p:nvGrpSpPr>
                  <p:cNvPr id="36431" name="Group 343">
                    <a:extLst>
                      <a:ext uri="{FF2B5EF4-FFF2-40B4-BE49-F238E27FC236}">
                        <a16:creationId xmlns:a16="http://schemas.microsoft.com/office/drawing/2014/main" id="{523EBFDE-44E9-6B00-6A1F-85AFEE340DD8}"/>
                      </a:ext>
                    </a:extLst>
                  </p:cNvPr>
                  <p:cNvGrpSpPr>
                    <a:grpSpLocks/>
                  </p:cNvGrpSpPr>
                  <p:nvPr/>
                </p:nvGrpSpPr>
                <p:grpSpPr bwMode="auto">
                  <a:xfrm>
                    <a:off x="3339" y="3025"/>
                    <a:ext cx="45" cy="85"/>
                    <a:chOff x="3339" y="3025"/>
                    <a:chExt cx="45" cy="85"/>
                  </a:xfrm>
                </p:grpSpPr>
                <p:sp>
                  <p:nvSpPr>
                    <p:cNvPr id="36434" name="Rectangle 344">
                      <a:extLst>
                        <a:ext uri="{FF2B5EF4-FFF2-40B4-BE49-F238E27FC236}">
                          <a16:creationId xmlns:a16="http://schemas.microsoft.com/office/drawing/2014/main" id="{4101305E-8062-9A52-0E0B-E276098086BD}"/>
                        </a:ext>
                      </a:extLst>
                    </p:cNvPr>
                    <p:cNvSpPr>
                      <a:spLocks noChangeArrowheads="1"/>
                    </p:cNvSpPr>
                    <p:nvPr/>
                  </p:nvSpPr>
                  <p:spPr bwMode="auto">
                    <a:xfrm>
                      <a:off x="3340" y="3025"/>
                      <a:ext cx="40" cy="85"/>
                    </a:xfrm>
                    <a:prstGeom prst="rect">
                      <a:avLst/>
                    </a:prstGeom>
                    <a:solidFill>
                      <a:srgbClr val="0000FF"/>
                    </a:solidFill>
                    <a:ln w="1588">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435" name="Freeform 345">
                      <a:extLst>
                        <a:ext uri="{FF2B5EF4-FFF2-40B4-BE49-F238E27FC236}">
                          <a16:creationId xmlns:a16="http://schemas.microsoft.com/office/drawing/2014/main" id="{9515C7F1-6BDA-DAB3-4F74-A0BD398E8673}"/>
                        </a:ext>
                      </a:extLst>
                    </p:cNvPr>
                    <p:cNvSpPr>
                      <a:spLocks/>
                    </p:cNvSpPr>
                    <p:nvPr/>
                  </p:nvSpPr>
                  <p:spPr bwMode="auto">
                    <a:xfrm>
                      <a:off x="3339" y="3085"/>
                      <a:ext cx="45" cy="7"/>
                    </a:xfrm>
                    <a:custGeom>
                      <a:avLst/>
                      <a:gdLst>
                        <a:gd name="T0" fmla="*/ 0 w 270"/>
                        <a:gd name="T1" fmla="*/ 0 h 39"/>
                        <a:gd name="T2" fmla="*/ 0 w 270"/>
                        <a:gd name="T3" fmla="*/ 0 h 39"/>
                        <a:gd name="T4" fmla="*/ 0 w 270"/>
                        <a:gd name="T5" fmla="*/ 0 h 39"/>
                        <a:gd name="T6" fmla="*/ 0 w 270"/>
                        <a:gd name="T7" fmla="*/ 0 h 39"/>
                        <a:gd name="T8" fmla="*/ 0 w 270"/>
                        <a:gd name="T9" fmla="*/ 0 h 39"/>
                        <a:gd name="T10" fmla="*/ 0 w 270"/>
                        <a:gd name="T11" fmla="*/ 0 h 39"/>
                        <a:gd name="T12" fmla="*/ 0 w 270"/>
                        <a:gd name="T13" fmla="*/ 0 h 39"/>
                        <a:gd name="T14" fmla="*/ 0 w 270"/>
                        <a:gd name="T15" fmla="*/ 0 h 39"/>
                        <a:gd name="T16" fmla="*/ 0 w 270"/>
                        <a:gd name="T17" fmla="*/ 0 h 39"/>
                        <a:gd name="T18" fmla="*/ 0 w 270"/>
                        <a:gd name="T19" fmla="*/ 0 h 39"/>
                        <a:gd name="T20" fmla="*/ 0 w 270"/>
                        <a:gd name="T21" fmla="*/ 0 h 39"/>
                        <a:gd name="T22" fmla="*/ 0 w 270"/>
                        <a:gd name="T23" fmla="*/ 0 h 39"/>
                        <a:gd name="T24" fmla="*/ 0 w 270"/>
                        <a:gd name="T25" fmla="*/ 0 h 39"/>
                        <a:gd name="T26" fmla="*/ 0 w 270"/>
                        <a:gd name="T27" fmla="*/ 0 h 39"/>
                        <a:gd name="T28" fmla="*/ 0 w 270"/>
                        <a:gd name="T29" fmla="*/ 0 h 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0"/>
                        <a:gd name="T46" fmla="*/ 0 h 39"/>
                        <a:gd name="T47" fmla="*/ 270 w 270"/>
                        <a:gd name="T48" fmla="*/ 39 h 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0" h="39">
                          <a:moveTo>
                            <a:pt x="270" y="10"/>
                          </a:moveTo>
                          <a:lnTo>
                            <a:pt x="117" y="10"/>
                          </a:lnTo>
                          <a:lnTo>
                            <a:pt x="117" y="4"/>
                          </a:lnTo>
                          <a:lnTo>
                            <a:pt x="112" y="0"/>
                          </a:lnTo>
                          <a:lnTo>
                            <a:pt x="103" y="0"/>
                          </a:lnTo>
                          <a:lnTo>
                            <a:pt x="11" y="0"/>
                          </a:lnTo>
                          <a:lnTo>
                            <a:pt x="1" y="3"/>
                          </a:lnTo>
                          <a:lnTo>
                            <a:pt x="0" y="12"/>
                          </a:lnTo>
                          <a:lnTo>
                            <a:pt x="0" y="33"/>
                          </a:lnTo>
                          <a:lnTo>
                            <a:pt x="3" y="39"/>
                          </a:lnTo>
                          <a:lnTo>
                            <a:pt x="116" y="39"/>
                          </a:lnTo>
                          <a:lnTo>
                            <a:pt x="117" y="35"/>
                          </a:lnTo>
                          <a:lnTo>
                            <a:pt x="117" y="28"/>
                          </a:lnTo>
                          <a:lnTo>
                            <a:pt x="270" y="28"/>
                          </a:lnTo>
                          <a:lnTo>
                            <a:pt x="270" y="1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436" name="Rectangle 346">
                      <a:extLst>
                        <a:ext uri="{FF2B5EF4-FFF2-40B4-BE49-F238E27FC236}">
                          <a16:creationId xmlns:a16="http://schemas.microsoft.com/office/drawing/2014/main" id="{EE6A8F35-A324-6571-2EFA-787E7065D3C5}"/>
                        </a:ext>
                      </a:extLst>
                    </p:cNvPr>
                    <p:cNvSpPr>
                      <a:spLocks noChangeArrowheads="1"/>
                    </p:cNvSpPr>
                    <p:nvPr/>
                  </p:nvSpPr>
                  <p:spPr bwMode="auto">
                    <a:xfrm>
                      <a:off x="3341" y="3087"/>
                      <a:ext cx="15" cy="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grpSp>
              <p:sp>
                <p:nvSpPr>
                  <p:cNvPr id="36432" name="Rectangle 347">
                    <a:extLst>
                      <a:ext uri="{FF2B5EF4-FFF2-40B4-BE49-F238E27FC236}">
                        <a16:creationId xmlns:a16="http://schemas.microsoft.com/office/drawing/2014/main" id="{41DD793C-AB30-D48F-FE83-161013977B76}"/>
                      </a:ext>
                    </a:extLst>
                  </p:cNvPr>
                  <p:cNvSpPr>
                    <a:spLocks noChangeArrowheads="1"/>
                  </p:cNvSpPr>
                  <p:nvPr/>
                </p:nvSpPr>
                <p:spPr bwMode="auto">
                  <a:xfrm>
                    <a:off x="3281" y="3020"/>
                    <a:ext cx="49" cy="121"/>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433" name="Rectangle 348">
                    <a:extLst>
                      <a:ext uri="{FF2B5EF4-FFF2-40B4-BE49-F238E27FC236}">
                        <a16:creationId xmlns:a16="http://schemas.microsoft.com/office/drawing/2014/main" id="{F9EC2ADA-F132-F7D9-17D5-4C0EDE992CA0}"/>
                      </a:ext>
                    </a:extLst>
                  </p:cNvPr>
                  <p:cNvSpPr>
                    <a:spLocks noChangeArrowheads="1"/>
                  </p:cNvSpPr>
                  <p:nvPr/>
                </p:nvSpPr>
                <p:spPr bwMode="auto">
                  <a:xfrm>
                    <a:off x="3335" y="3020"/>
                    <a:ext cx="49" cy="121"/>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grpSp>
            <p:grpSp>
              <p:nvGrpSpPr>
                <p:cNvPr id="36414" name="Group 349">
                  <a:extLst>
                    <a:ext uri="{FF2B5EF4-FFF2-40B4-BE49-F238E27FC236}">
                      <a16:creationId xmlns:a16="http://schemas.microsoft.com/office/drawing/2014/main" id="{1CD528B0-FAF2-01F8-2E31-73E0E27082CD}"/>
                    </a:ext>
                  </a:extLst>
                </p:cNvPr>
                <p:cNvGrpSpPr>
                  <a:grpSpLocks/>
                </p:cNvGrpSpPr>
                <p:nvPr/>
              </p:nvGrpSpPr>
              <p:grpSpPr bwMode="auto">
                <a:xfrm>
                  <a:off x="3114" y="3020"/>
                  <a:ext cx="438" cy="90"/>
                  <a:chOff x="3114" y="3020"/>
                  <a:chExt cx="438" cy="90"/>
                </a:xfrm>
              </p:grpSpPr>
              <p:grpSp>
                <p:nvGrpSpPr>
                  <p:cNvPr id="36415" name="Group 350">
                    <a:extLst>
                      <a:ext uri="{FF2B5EF4-FFF2-40B4-BE49-F238E27FC236}">
                        <a16:creationId xmlns:a16="http://schemas.microsoft.com/office/drawing/2014/main" id="{0C6C993B-E573-7016-C740-15FFE2802115}"/>
                      </a:ext>
                    </a:extLst>
                  </p:cNvPr>
                  <p:cNvGrpSpPr>
                    <a:grpSpLocks/>
                  </p:cNvGrpSpPr>
                  <p:nvPr/>
                </p:nvGrpSpPr>
                <p:grpSpPr bwMode="auto">
                  <a:xfrm>
                    <a:off x="3114" y="3020"/>
                    <a:ext cx="61" cy="90"/>
                    <a:chOff x="3114" y="3020"/>
                    <a:chExt cx="61" cy="90"/>
                  </a:xfrm>
                </p:grpSpPr>
                <p:sp>
                  <p:nvSpPr>
                    <p:cNvPr id="36428" name="Rectangle 351">
                      <a:extLst>
                        <a:ext uri="{FF2B5EF4-FFF2-40B4-BE49-F238E27FC236}">
                          <a16:creationId xmlns:a16="http://schemas.microsoft.com/office/drawing/2014/main" id="{3FC1C20B-62A9-020A-AD82-7C8D1CF0E253}"/>
                        </a:ext>
                      </a:extLst>
                    </p:cNvPr>
                    <p:cNvSpPr>
                      <a:spLocks noChangeArrowheads="1"/>
                    </p:cNvSpPr>
                    <p:nvPr/>
                  </p:nvSpPr>
                  <p:spPr bwMode="auto">
                    <a:xfrm>
                      <a:off x="3114" y="3020"/>
                      <a:ext cx="61" cy="90"/>
                    </a:xfrm>
                    <a:prstGeom prst="rect">
                      <a:avLst/>
                    </a:prstGeom>
                    <a:solidFill>
                      <a:srgbClr val="0000FF"/>
                    </a:solidFill>
                    <a:ln w="1588">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429" name="Freeform 352">
                      <a:extLst>
                        <a:ext uri="{FF2B5EF4-FFF2-40B4-BE49-F238E27FC236}">
                          <a16:creationId xmlns:a16="http://schemas.microsoft.com/office/drawing/2014/main" id="{40CB442E-76BE-72CA-E639-B05D17AA54C8}"/>
                        </a:ext>
                      </a:extLst>
                    </p:cNvPr>
                    <p:cNvSpPr>
                      <a:spLocks/>
                    </p:cNvSpPr>
                    <p:nvPr/>
                  </p:nvSpPr>
                  <p:spPr bwMode="auto">
                    <a:xfrm>
                      <a:off x="3116" y="3070"/>
                      <a:ext cx="57" cy="37"/>
                    </a:xfrm>
                    <a:custGeom>
                      <a:avLst/>
                      <a:gdLst>
                        <a:gd name="T0" fmla="*/ 0 w 347"/>
                        <a:gd name="T1" fmla="*/ 0 h 225"/>
                        <a:gd name="T2" fmla="*/ 0 w 347"/>
                        <a:gd name="T3" fmla="*/ 0 h 225"/>
                        <a:gd name="T4" fmla="*/ 0 w 347"/>
                        <a:gd name="T5" fmla="*/ 0 h 225"/>
                        <a:gd name="T6" fmla="*/ 0 w 347"/>
                        <a:gd name="T7" fmla="*/ 0 h 225"/>
                        <a:gd name="T8" fmla="*/ 0 w 347"/>
                        <a:gd name="T9" fmla="*/ 0 h 225"/>
                        <a:gd name="T10" fmla="*/ 0 w 347"/>
                        <a:gd name="T11" fmla="*/ 0 h 225"/>
                        <a:gd name="T12" fmla="*/ 0 w 347"/>
                        <a:gd name="T13" fmla="*/ 0 h 225"/>
                        <a:gd name="T14" fmla="*/ 0 w 347"/>
                        <a:gd name="T15" fmla="*/ 0 h 225"/>
                        <a:gd name="T16" fmla="*/ 0 w 347"/>
                        <a:gd name="T17" fmla="*/ 0 h 225"/>
                        <a:gd name="T18" fmla="*/ 0 w 347"/>
                        <a:gd name="T19" fmla="*/ 0 h 225"/>
                        <a:gd name="T20" fmla="*/ 0 w 347"/>
                        <a:gd name="T21" fmla="*/ 0 h 225"/>
                        <a:gd name="T22" fmla="*/ 0 w 347"/>
                        <a:gd name="T23" fmla="*/ 0 h 225"/>
                        <a:gd name="T24" fmla="*/ 0 w 347"/>
                        <a:gd name="T25" fmla="*/ 0 h 225"/>
                        <a:gd name="T26" fmla="*/ 0 w 347"/>
                        <a:gd name="T27" fmla="*/ 0 h 225"/>
                        <a:gd name="T28" fmla="*/ 0 w 347"/>
                        <a:gd name="T29" fmla="*/ 0 h 225"/>
                        <a:gd name="T30" fmla="*/ 0 w 347"/>
                        <a:gd name="T31" fmla="*/ 0 h 2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7"/>
                        <a:gd name="T49" fmla="*/ 0 h 225"/>
                        <a:gd name="T50" fmla="*/ 347 w 347"/>
                        <a:gd name="T51" fmla="*/ 225 h 2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7" h="225">
                          <a:moveTo>
                            <a:pt x="0" y="112"/>
                          </a:moveTo>
                          <a:lnTo>
                            <a:pt x="138" y="112"/>
                          </a:lnTo>
                          <a:lnTo>
                            <a:pt x="138" y="0"/>
                          </a:lnTo>
                          <a:lnTo>
                            <a:pt x="178" y="11"/>
                          </a:lnTo>
                          <a:lnTo>
                            <a:pt x="189" y="20"/>
                          </a:lnTo>
                          <a:lnTo>
                            <a:pt x="210" y="20"/>
                          </a:lnTo>
                          <a:lnTo>
                            <a:pt x="210" y="109"/>
                          </a:lnTo>
                          <a:lnTo>
                            <a:pt x="266" y="109"/>
                          </a:lnTo>
                          <a:lnTo>
                            <a:pt x="276" y="85"/>
                          </a:lnTo>
                          <a:lnTo>
                            <a:pt x="284" y="44"/>
                          </a:lnTo>
                          <a:lnTo>
                            <a:pt x="299" y="35"/>
                          </a:lnTo>
                          <a:lnTo>
                            <a:pt x="336" y="35"/>
                          </a:lnTo>
                          <a:lnTo>
                            <a:pt x="347" y="47"/>
                          </a:lnTo>
                          <a:lnTo>
                            <a:pt x="347" y="225"/>
                          </a:lnTo>
                          <a:lnTo>
                            <a:pt x="0" y="225"/>
                          </a:lnTo>
                          <a:lnTo>
                            <a:pt x="0" y="112"/>
                          </a:lnTo>
                          <a:close/>
                        </a:path>
                      </a:pathLst>
                    </a:custGeom>
                    <a:solidFill>
                      <a:srgbClr val="404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grpSp>
              <p:grpSp>
                <p:nvGrpSpPr>
                  <p:cNvPr id="36416" name="Group 353">
                    <a:extLst>
                      <a:ext uri="{FF2B5EF4-FFF2-40B4-BE49-F238E27FC236}">
                        <a16:creationId xmlns:a16="http://schemas.microsoft.com/office/drawing/2014/main" id="{1B5873CA-FA05-E725-3098-2D52314EEB25}"/>
                      </a:ext>
                    </a:extLst>
                  </p:cNvPr>
                  <p:cNvGrpSpPr>
                    <a:grpSpLocks/>
                  </p:cNvGrpSpPr>
                  <p:nvPr/>
                </p:nvGrpSpPr>
                <p:grpSpPr bwMode="auto">
                  <a:xfrm>
                    <a:off x="3190" y="3020"/>
                    <a:ext cx="83" cy="88"/>
                    <a:chOff x="3190" y="3020"/>
                    <a:chExt cx="83" cy="88"/>
                  </a:xfrm>
                </p:grpSpPr>
                <p:sp>
                  <p:nvSpPr>
                    <p:cNvPr id="36426" name="Rectangle 354">
                      <a:extLst>
                        <a:ext uri="{FF2B5EF4-FFF2-40B4-BE49-F238E27FC236}">
                          <a16:creationId xmlns:a16="http://schemas.microsoft.com/office/drawing/2014/main" id="{999547C4-8FA0-851E-0C47-E8DB62E9B23B}"/>
                        </a:ext>
                      </a:extLst>
                    </p:cNvPr>
                    <p:cNvSpPr>
                      <a:spLocks noChangeArrowheads="1"/>
                    </p:cNvSpPr>
                    <p:nvPr/>
                  </p:nvSpPr>
                  <p:spPr bwMode="auto">
                    <a:xfrm>
                      <a:off x="3190" y="3020"/>
                      <a:ext cx="83" cy="88"/>
                    </a:xfrm>
                    <a:prstGeom prst="rect">
                      <a:avLst/>
                    </a:prstGeom>
                    <a:solidFill>
                      <a:srgbClr val="0000FF"/>
                    </a:solidFill>
                    <a:ln w="1588">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427" name="Freeform 355">
                      <a:extLst>
                        <a:ext uri="{FF2B5EF4-FFF2-40B4-BE49-F238E27FC236}">
                          <a16:creationId xmlns:a16="http://schemas.microsoft.com/office/drawing/2014/main" id="{7BD8E70E-57FC-1C01-DA30-B9B7EDE5ED7F}"/>
                        </a:ext>
                      </a:extLst>
                    </p:cNvPr>
                    <p:cNvSpPr>
                      <a:spLocks/>
                    </p:cNvSpPr>
                    <p:nvPr/>
                  </p:nvSpPr>
                  <p:spPr bwMode="auto">
                    <a:xfrm>
                      <a:off x="3191" y="3064"/>
                      <a:ext cx="81" cy="42"/>
                    </a:xfrm>
                    <a:custGeom>
                      <a:avLst/>
                      <a:gdLst>
                        <a:gd name="T0" fmla="*/ 0 w 485"/>
                        <a:gd name="T1" fmla="*/ 0 h 253"/>
                        <a:gd name="T2" fmla="*/ 0 w 485"/>
                        <a:gd name="T3" fmla="*/ 0 h 253"/>
                        <a:gd name="T4" fmla="*/ 0 w 485"/>
                        <a:gd name="T5" fmla="*/ 0 h 253"/>
                        <a:gd name="T6" fmla="*/ 0 w 485"/>
                        <a:gd name="T7" fmla="*/ 0 h 253"/>
                        <a:gd name="T8" fmla="*/ 0 w 485"/>
                        <a:gd name="T9" fmla="*/ 0 h 253"/>
                        <a:gd name="T10" fmla="*/ 0 w 485"/>
                        <a:gd name="T11" fmla="*/ 0 h 253"/>
                        <a:gd name="T12" fmla="*/ 0 w 485"/>
                        <a:gd name="T13" fmla="*/ 0 h 253"/>
                        <a:gd name="T14" fmla="*/ 0 w 485"/>
                        <a:gd name="T15" fmla="*/ 0 h 253"/>
                        <a:gd name="T16" fmla="*/ 0 w 485"/>
                        <a:gd name="T17" fmla="*/ 0 h 253"/>
                        <a:gd name="T18" fmla="*/ 0 w 485"/>
                        <a:gd name="T19" fmla="*/ 0 h 253"/>
                        <a:gd name="T20" fmla="*/ 0 w 485"/>
                        <a:gd name="T21" fmla="*/ 0 h 253"/>
                        <a:gd name="T22" fmla="*/ 0 w 485"/>
                        <a:gd name="T23" fmla="*/ 0 h 253"/>
                        <a:gd name="T24" fmla="*/ 0 w 485"/>
                        <a:gd name="T25" fmla="*/ 0 h 253"/>
                        <a:gd name="T26" fmla="*/ 0 w 485"/>
                        <a:gd name="T27" fmla="*/ 0 h 253"/>
                        <a:gd name="T28" fmla="*/ 0 w 485"/>
                        <a:gd name="T29" fmla="*/ 0 h 253"/>
                        <a:gd name="T30" fmla="*/ 0 w 485"/>
                        <a:gd name="T31" fmla="*/ 0 h 2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5"/>
                        <a:gd name="T49" fmla="*/ 0 h 253"/>
                        <a:gd name="T50" fmla="*/ 485 w 485"/>
                        <a:gd name="T51" fmla="*/ 253 h 25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5" h="253">
                          <a:moveTo>
                            <a:pt x="0" y="71"/>
                          </a:moveTo>
                          <a:lnTo>
                            <a:pt x="16" y="56"/>
                          </a:lnTo>
                          <a:lnTo>
                            <a:pt x="30" y="27"/>
                          </a:lnTo>
                          <a:lnTo>
                            <a:pt x="59" y="0"/>
                          </a:lnTo>
                          <a:lnTo>
                            <a:pt x="95" y="3"/>
                          </a:lnTo>
                          <a:lnTo>
                            <a:pt x="105" y="12"/>
                          </a:lnTo>
                          <a:lnTo>
                            <a:pt x="124" y="15"/>
                          </a:lnTo>
                          <a:lnTo>
                            <a:pt x="145" y="12"/>
                          </a:lnTo>
                          <a:lnTo>
                            <a:pt x="179" y="12"/>
                          </a:lnTo>
                          <a:lnTo>
                            <a:pt x="179" y="36"/>
                          </a:lnTo>
                          <a:lnTo>
                            <a:pt x="193" y="56"/>
                          </a:lnTo>
                          <a:lnTo>
                            <a:pt x="193" y="136"/>
                          </a:lnTo>
                          <a:lnTo>
                            <a:pt x="485" y="141"/>
                          </a:lnTo>
                          <a:lnTo>
                            <a:pt x="485" y="253"/>
                          </a:lnTo>
                          <a:lnTo>
                            <a:pt x="0" y="253"/>
                          </a:lnTo>
                          <a:lnTo>
                            <a:pt x="0" y="71"/>
                          </a:lnTo>
                          <a:close/>
                        </a:path>
                      </a:pathLst>
                    </a:custGeom>
                    <a:solidFill>
                      <a:srgbClr val="404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grpSp>
              <p:grpSp>
                <p:nvGrpSpPr>
                  <p:cNvPr id="36417" name="Group 356">
                    <a:extLst>
                      <a:ext uri="{FF2B5EF4-FFF2-40B4-BE49-F238E27FC236}">
                        <a16:creationId xmlns:a16="http://schemas.microsoft.com/office/drawing/2014/main" id="{E9F7EF04-8C3D-A110-30BE-3577919F5854}"/>
                      </a:ext>
                    </a:extLst>
                  </p:cNvPr>
                  <p:cNvGrpSpPr>
                    <a:grpSpLocks/>
                  </p:cNvGrpSpPr>
                  <p:nvPr/>
                </p:nvGrpSpPr>
                <p:grpSpPr bwMode="auto">
                  <a:xfrm>
                    <a:off x="3392" y="3020"/>
                    <a:ext cx="84" cy="88"/>
                    <a:chOff x="3392" y="3020"/>
                    <a:chExt cx="84" cy="88"/>
                  </a:xfrm>
                </p:grpSpPr>
                <p:sp>
                  <p:nvSpPr>
                    <p:cNvPr id="36424" name="Rectangle 357">
                      <a:extLst>
                        <a:ext uri="{FF2B5EF4-FFF2-40B4-BE49-F238E27FC236}">
                          <a16:creationId xmlns:a16="http://schemas.microsoft.com/office/drawing/2014/main" id="{4DDA3B36-1B6E-6D29-C673-00211A2A6807}"/>
                        </a:ext>
                      </a:extLst>
                    </p:cNvPr>
                    <p:cNvSpPr>
                      <a:spLocks noChangeArrowheads="1"/>
                    </p:cNvSpPr>
                    <p:nvPr/>
                  </p:nvSpPr>
                  <p:spPr bwMode="auto">
                    <a:xfrm>
                      <a:off x="3392" y="3020"/>
                      <a:ext cx="84" cy="88"/>
                    </a:xfrm>
                    <a:prstGeom prst="rect">
                      <a:avLst/>
                    </a:prstGeom>
                    <a:solidFill>
                      <a:srgbClr val="0000FF"/>
                    </a:solidFill>
                    <a:ln w="1588">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425" name="Freeform 358">
                      <a:extLst>
                        <a:ext uri="{FF2B5EF4-FFF2-40B4-BE49-F238E27FC236}">
                          <a16:creationId xmlns:a16="http://schemas.microsoft.com/office/drawing/2014/main" id="{6589F821-4AC2-B459-3431-7C4A7C378E11}"/>
                        </a:ext>
                      </a:extLst>
                    </p:cNvPr>
                    <p:cNvSpPr>
                      <a:spLocks/>
                    </p:cNvSpPr>
                    <p:nvPr/>
                  </p:nvSpPr>
                  <p:spPr bwMode="auto">
                    <a:xfrm>
                      <a:off x="3393" y="3064"/>
                      <a:ext cx="81" cy="42"/>
                    </a:xfrm>
                    <a:custGeom>
                      <a:avLst/>
                      <a:gdLst>
                        <a:gd name="T0" fmla="*/ 0 w 485"/>
                        <a:gd name="T1" fmla="*/ 0 h 253"/>
                        <a:gd name="T2" fmla="*/ 0 w 485"/>
                        <a:gd name="T3" fmla="*/ 0 h 253"/>
                        <a:gd name="T4" fmla="*/ 0 w 485"/>
                        <a:gd name="T5" fmla="*/ 0 h 253"/>
                        <a:gd name="T6" fmla="*/ 0 w 485"/>
                        <a:gd name="T7" fmla="*/ 0 h 253"/>
                        <a:gd name="T8" fmla="*/ 0 w 485"/>
                        <a:gd name="T9" fmla="*/ 0 h 253"/>
                        <a:gd name="T10" fmla="*/ 0 w 485"/>
                        <a:gd name="T11" fmla="*/ 0 h 253"/>
                        <a:gd name="T12" fmla="*/ 0 w 485"/>
                        <a:gd name="T13" fmla="*/ 0 h 253"/>
                        <a:gd name="T14" fmla="*/ 0 w 485"/>
                        <a:gd name="T15" fmla="*/ 0 h 253"/>
                        <a:gd name="T16" fmla="*/ 0 w 485"/>
                        <a:gd name="T17" fmla="*/ 0 h 253"/>
                        <a:gd name="T18" fmla="*/ 0 w 485"/>
                        <a:gd name="T19" fmla="*/ 0 h 253"/>
                        <a:gd name="T20" fmla="*/ 0 w 485"/>
                        <a:gd name="T21" fmla="*/ 0 h 253"/>
                        <a:gd name="T22" fmla="*/ 0 w 485"/>
                        <a:gd name="T23" fmla="*/ 0 h 253"/>
                        <a:gd name="T24" fmla="*/ 0 w 485"/>
                        <a:gd name="T25" fmla="*/ 0 h 253"/>
                        <a:gd name="T26" fmla="*/ 0 w 485"/>
                        <a:gd name="T27" fmla="*/ 0 h 253"/>
                        <a:gd name="T28" fmla="*/ 0 w 485"/>
                        <a:gd name="T29" fmla="*/ 0 h 253"/>
                        <a:gd name="T30" fmla="*/ 0 w 485"/>
                        <a:gd name="T31" fmla="*/ 0 h 2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5"/>
                        <a:gd name="T49" fmla="*/ 0 h 253"/>
                        <a:gd name="T50" fmla="*/ 485 w 485"/>
                        <a:gd name="T51" fmla="*/ 253 h 25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5" h="253">
                          <a:moveTo>
                            <a:pt x="485" y="71"/>
                          </a:moveTo>
                          <a:lnTo>
                            <a:pt x="471" y="56"/>
                          </a:lnTo>
                          <a:lnTo>
                            <a:pt x="456" y="27"/>
                          </a:lnTo>
                          <a:lnTo>
                            <a:pt x="428" y="0"/>
                          </a:lnTo>
                          <a:lnTo>
                            <a:pt x="390" y="3"/>
                          </a:lnTo>
                          <a:lnTo>
                            <a:pt x="379" y="12"/>
                          </a:lnTo>
                          <a:lnTo>
                            <a:pt x="362" y="15"/>
                          </a:lnTo>
                          <a:lnTo>
                            <a:pt x="340" y="12"/>
                          </a:lnTo>
                          <a:lnTo>
                            <a:pt x="307" y="12"/>
                          </a:lnTo>
                          <a:lnTo>
                            <a:pt x="307" y="36"/>
                          </a:lnTo>
                          <a:lnTo>
                            <a:pt x="292" y="56"/>
                          </a:lnTo>
                          <a:lnTo>
                            <a:pt x="292" y="136"/>
                          </a:lnTo>
                          <a:lnTo>
                            <a:pt x="0" y="141"/>
                          </a:lnTo>
                          <a:lnTo>
                            <a:pt x="0" y="253"/>
                          </a:lnTo>
                          <a:lnTo>
                            <a:pt x="485" y="253"/>
                          </a:lnTo>
                          <a:lnTo>
                            <a:pt x="485" y="71"/>
                          </a:lnTo>
                          <a:close/>
                        </a:path>
                      </a:pathLst>
                    </a:custGeom>
                    <a:solidFill>
                      <a:srgbClr val="404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grpSp>
              <p:grpSp>
                <p:nvGrpSpPr>
                  <p:cNvPr id="36418" name="Group 359">
                    <a:extLst>
                      <a:ext uri="{FF2B5EF4-FFF2-40B4-BE49-F238E27FC236}">
                        <a16:creationId xmlns:a16="http://schemas.microsoft.com/office/drawing/2014/main" id="{05F52DF1-CAC7-F3B3-5177-FE377BB55352}"/>
                      </a:ext>
                    </a:extLst>
                  </p:cNvPr>
                  <p:cNvGrpSpPr>
                    <a:grpSpLocks/>
                  </p:cNvGrpSpPr>
                  <p:nvPr/>
                </p:nvGrpSpPr>
                <p:grpSpPr bwMode="auto">
                  <a:xfrm>
                    <a:off x="3491" y="3020"/>
                    <a:ext cx="61" cy="90"/>
                    <a:chOff x="3491" y="3020"/>
                    <a:chExt cx="61" cy="90"/>
                  </a:xfrm>
                </p:grpSpPr>
                <p:sp>
                  <p:nvSpPr>
                    <p:cNvPr id="36422" name="Rectangle 360">
                      <a:extLst>
                        <a:ext uri="{FF2B5EF4-FFF2-40B4-BE49-F238E27FC236}">
                          <a16:creationId xmlns:a16="http://schemas.microsoft.com/office/drawing/2014/main" id="{80B76751-4536-5B96-7447-DDEB7F4FF416}"/>
                        </a:ext>
                      </a:extLst>
                    </p:cNvPr>
                    <p:cNvSpPr>
                      <a:spLocks noChangeArrowheads="1"/>
                    </p:cNvSpPr>
                    <p:nvPr/>
                  </p:nvSpPr>
                  <p:spPr bwMode="auto">
                    <a:xfrm>
                      <a:off x="3491" y="3020"/>
                      <a:ext cx="61" cy="90"/>
                    </a:xfrm>
                    <a:prstGeom prst="rect">
                      <a:avLst/>
                    </a:prstGeom>
                    <a:solidFill>
                      <a:srgbClr val="0000FF"/>
                    </a:solidFill>
                    <a:ln w="1588">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423" name="Freeform 361">
                      <a:extLst>
                        <a:ext uri="{FF2B5EF4-FFF2-40B4-BE49-F238E27FC236}">
                          <a16:creationId xmlns:a16="http://schemas.microsoft.com/office/drawing/2014/main" id="{F7721D27-6DC5-81D7-9000-C731F6C3D6EA}"/>
                        </a:ext>
                      </a:extLst>
                    </p:cNvPr>
                    <p:cNvSpPr>
                      <a:spLocks/>
                    </p:cNvSpPr>
                    <p:nvPr/>
                  </p:nvSpPr>
                  <p:spPr bwMode="auto">
                    <a:xfrm>
                      <a:off x="3492" y="3072"/>
                      <a:ext cx="58" cy="37"/>
                    </a:xfrm>
                    <a:custGeom>
                      <a:avLst/>
                      <a:gdLst>
                        <a:gd name="T0" fmla="*/ 0 w 349"/>
                        <a:gd name="T1" fmla="*/ 0 h 225"/>
                        <a:gd name="T2" fmla="*/ 0 w 349"/>
                        <a:gd name="T3" fmla="*/ 0 h 225"/>
                        <a:gd name="T4" fmla="*/ 0 w 349"/>
                        <a:gd name="T5" fmla="*/ 0 h 225"/>
                        <a:gd name="T6" fmla="*/ 0 w 349"/>
                        <a:gd name="T7" fmla="*/ 0 h 225"/>
                        <a:gd name="T8" fmla="*/ 0 w 349"/>
                        <a:gd name="T9" fmla="*/ 0 h 225"/>
                        <a:gd name="T10" fmla="*/ 0 w 349"/>
                        <a:gd name="T11" fmla="*/ 0 h 225"/>
                        <a:gd name="T12" fmla="*/ 0 w 349"/>
                        <a:gd name="T13" fmla="*/ 0 h 225"/>
                        <a:gd name="T14" fmla="*/ 0 w 349"/>
                        <a:gd name="T15" fmla="*/ 0 h 225"/>
                        <a:gd name="T16" fmla="*/ 0 w 349"/>
                        <a:gd name="T17" fmla="*/ 0 h 225"/>
                        <a:gd name="T18" fmla="*/ 0 w 349"/>
                        <a:gd name="T19" fmla="*/ 0 h 225"/>
                        <a:gd name="T20" fmla="*/ 0 w 349"/>
                        <a:gd name="T21" fmla="*/ 0 h 225"/>
                        <a:gd name="T22" fmla="*/ 0 w 349"/>
                        <a:gd name="T23" fmla="*/ 0 h 225"/>
                        <a:gd name="T24" fmla="*/ 0 w 349"/>
                        <a:gd name="T25" fmla="*/ 0 h 225"/>
                        <a:gd name="T26" fmla="*/ 0 w 349"/>
                        <a:gd name="T27" fmla="*/ 0 h 225"/>
                        <a:gd name="T28" fmla="*/ 0 w 349"/>
                        <a:gd name="T29" fmla="*/ 0 h 225"/>
                        <a:gd name="T30" fmla="*/ 0 w 349"/>
                        <a:gd name="T31" fmla="*/ 0 h 2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9"/>
                        <a:gd name="T49" fmla="*/ 0 h 225"/>
                        <a:gd name="T50" fmla="*/ 349 w 349"/>
                        <a:gd name="T51" fmla="*/ 225 h 2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9" h="225">
                          <a:moveTo>
                            <a:pt x="349" y="113"/>
                          </a:moveTo>
                          <a:lnTo>
                            <a:pt x="207" y="113"/>
                          </a:lnTo>
                          <a:lnTo>
                            <a:pt x="207" y="0"/>
                          </a:lnTo>
                          <a:lnTo>
                            <a:pt x="168" y="12"/>
                          </a:lnTo>
                          <a:lnTo>
                            <a:pt x="156" y="19"/>
                          </a:lnTo>
                          <a:lnTo>
                            <a:pt x="134" y="19"/>
                          </a:lnTo>
                          <a:lnTo>
                            <a:pt x="134" y="109"/>
                          </a:lnTo>
                          <a:lnTo>
                            <a:pt x="79" y="109"/>
                          </a:lnTo>
                          <a:lnTo>
                            <a:pt x="68" y="84"/>
                          </a:lnTo>
                          <a:lnTo>
                            <a:pt x="62" y="45"/>
                          </a:lnTo>
                          <a:lnTo>
                            <a:pt x="47" y="36"/>
                          </a:lnTo>
                          <a:lnTo>
                            <a:pt x="11" y="36"/>
                          </a:lnTo>
                          <a:lnTo>
                            <a:pt x="0" y="48"/>
                          </a:lnTo>
                          <a:lnTo>
                            <a:pt x="0" y="225"/>
                          </a:lnTo>
                          <a:lnTo>
                            <a:pt x="349" y="225"/>
                          </a:lnTo>
                          <a:lnTo>
                            <a:pt x="349" y="113"/>
                          </a:lnTo>
                          <a:close/>
                        </a:path>
                      </a:pathLst>
                    </a:custGeom>
                    <a:solidFill>
                      <a:srgbClr val="404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grpSp>
              <p:grpSp>
                <p:nvGrpSpPr>
                  <p:cNvPr id="36419" name="Group 362">
                    <a:extLst>
                      <a:ext uri="{FF2B5EF4-FFF2-40B4-BE49-F238E27FC236}">
                        <a16:creationId xmlns:a16="http://schemas.microsoft.com/office/drawing/2014/main" id="{F943D017-F9DD-76AE-71E3-912066278BB5}"/>
                      </a:ext>
                    </a:extLst>
                  </p:cNvPr>
                  <p:cNvGrpSpPr>
                    <a:grpSpLocks/>
                  </p:cNvGrpSpPr>
                  <p:nvPr/>
                </p:nvGrpSpPr>
                <p:grpSpPr bwMode="auto">
                  <a:xfrm>
                    <a:off x="3515" y="3062"/>
                    <a:ext cx="29" cy="32"/>
                    <a:chOff x="3515" y="3062"/>
                    <a:chExt cx="29" cy="32"/>
                  </a:xfrm>
                </p:grpSpPr>
                <p:sp>
                  <p:nvSpPr>
                    <p:cNvPr id="36420" name="Rectangle 363">
                      <a:extLst>
                        <a:ext uri="{FF2B5EF4-FFF2-40B4-BE49-F238E27FC236}">
                          <a16:creationId xmlns:a16="http://schemas.microsoft.com/office/drawing/2014/main" id="{F68AB243-287F-6253-08CF-0A92CF709F3C}"/>
                        </a:ext>
                      </a:extLst>
                    </p:cNvPr>
                    <p:cNvSpPr>
                      <a:spLocks noChangeArrowheads="1"/>
                    </p:cNvSpPr>
                    <p:nvPr/>
                  </p:nvSpPr>
                  <p:spPr bwMode="auto">
                    <a:xfrm>
                      <a:off x="3515" y="3063"/>
                      <a:ext cx="29" cy="31"/>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421" name="Rectangle 364">
                      <a:extLst>
                        <a:ext uri="{FF2B5EF4-FFF2-40B4-BE49-F238E27FC236}">
                          <a16:creationId xmlns:a16="http://schemas.microsoft.com/office/drawing/2014/main" id="{50C8D17F-80E6-D6FE-BFF5-5E9B4BFE5039}"/>
                        </a:ext>
                      </a:extLst>
                    </p:cNvPr>
                    <p:cNvSpPr>
                      <a:spLocks noChangeArrowheads="1"/>
                    </p:cNvSpPr>
                    <p:nvPr/>
                  </p:nvSpPr>
                  <p:spPr bwMode="auto">
                    <a:xfrm>
                      <a:off x="3515" y="3062"/>
                      <a:ext cx="29" cy="31"/>
                    </a:xfrm>
                    <a:prstGeom prst="rect">
                      <a:avLst/>
                    </a:prstGeom>
                    <a:noFill/>
                    <a:ln w="1588">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grpSp>
            </p:grpSp>
          </p:grpSp>
        </p:grpSp>
        <p:sp>
          <p:nvSpPr>
            <p:cNvPr id="36404" name="Text Box 365">
              <a:extLst>
                <a:ext uri="{FF2B5EF4-FFF2-40B4-BE49-F238E27FC236}">
                  <a16:creationId xmlns:a16="http://schemas.microsoft.com/office/drawing/2014/main" id="{3F30D1AB-2D9A-AEB3-972B-EF0E49508C35}"/>
                </a:ext>
              </a:extLst>
            </p:cNvPr>
            <p:cNvSpPr txBox="1">
              <a:spLocks noChangeArrowheads="1"/>
            </p:cNvSpPr>
            <p:nvPr/>
          </p:nvSpPr>
          <p:spPr bwMode="auto">
            <a:xfrm>
              <a:off x="2288" y="3543"/>
              <a:ext cx="11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l-GR" sz="1200">
                <a:solidFill>
                  <a:schemeClr val="bg1">
                    <a:lumMod val="95000"/>
                    <a:lumOff val="5000"/>
                  </a:schemeClr>
                </a:solidFill>
              </a:endParaRPr>
            </a:p>
          </p:txBody>
        </p:sp>
      </p:grpSp>
      <p:sp>
        <p:nvSpPr>
          <p:cNvPr id="35848" name="Text Box 366">
            <a:extLst>
              <a:ext uri="{FF2B5EF4-FFF2-40B4-BE49-F238E27FC236}">
                <a16:creationId xmlns:a16="http://schemas.microsoft.com/office/drawing/2014/main" id="{05678026-6817-D350-44D4-9841FE2F1654}"/>
              </a:ext>
            </a:extLst>
          </p:cNvPr>
          <p:cNvSpPr txBox="1">
            <a:spLocks noChangeArrowheads="1"/>
          </p:cNvSpPr>
          <p:nvPr/>
        </p:nvSpPr>
        <p:spPr bwMode="auto">
          <a:xfrm>
            <a:off x="7466013" y="3876675"/>
            <a:ext cx="14366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600">
                <a:solidFill>
                  <a:schemeClr val="bg1">
                    <a:lumMod val="95000"/>
                    <a:lumOff val="5000"/>
                  </a:schemeClr>
                </a:solidFill>
              </a:rPr>
              <a:t>ΚΑΤΑΣΤΗΜΑ</a:t>
            </a:r>
            <a:endParaRPr lang="el-GR" altLang="el-GR" sz="1600">
              <a:solidFill>
                <a:schemeClr val="bg1">
                  <a:lumMod val="95000"/>
                  <a:lumOff val="5000"/>
                </a:schemeClr>
              </a:solidFill>
            </a:endParaRPr>
          </a:p>
        </p:txBody>
      </p:sp>
      <p:sp>
        <p:nvSpPr>
          <p:cNvPr id="35849" name="Text Box 367">
            <a:extLst>
              <a:ext uri="{FF2B5EF4-FFF2-40B4-BE49-F238E27FC236}">
                <a16:creationId xmlns:a16="http://schemas.microsoft.com/office/drawing/2014/main" id="{942AE17E-77AD-E2B2-B3EB-E950F55461F9}"/>
              </a:ext>
            </a:extLst>
          </p:cNvPr>
          <p:cNvSpPr txBox="1">
            <a:spLocks noChangeArrowheads="1"/>
          </p:cNvSpPr>
          <p:nvPr/>
        </p:nvSpPr>
        <p:spPr bwMode="auto">
          <a:xfrm>
            <a:off x="7408863" y="5448300"/>
            <a:ext cx="14366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1600">
                <a:solidFill>
                  <a:schemeClr val="bg1">
                    <a:lumMod val="95000"/>
                    <a:lumOff val="5000"/>
                  </a:schemeClr>
                </a:solidFill>
              </a:rPr>
              <a:t>KATA</a:t>
            </a:r>
            <a:r>
              <a:rPr lang="el-GR" altLang="el-GR" sz="1600">
                <a:solidFill>
                  <a:schemeClr val="bg1">
                    <a:lumMod val="95000"/>
                    <a:lumOff val="5000"/>
                  </a:schemeClr>
                </a:solidFill>
              </a:rPr>
              <a:t>ΣΤΗΜΑ</a:t>
            </a:r>
          </a:p>
        </p:txBody>
      </p:sp>
      <p:grpSp>
        <p:nvGrpSpPr>
          <p:cNvPr id="35850" name="Group 369">
            <a:extLst>
              <a:ext uri="{FF2B5EF4-FFF2-40B4-BE49-F238E27FC236}">
                <a16:creationId xmlns:a16="http://schemas.microsoft.com/office/drawing/2014/main" id="{952C8E5C-1665-2407-95AC-8538E4E88383}"/>
              </a:ext>
            </a:extLst>
          </p:cNvPr>
          <p:cNvGrpSpPr>
            <a:grpSpLocks/>
          </p:cNvGrpSpPr>
          <p:nvPr/>
        </p:nvGrpSpPr>
        <p:grpSpPr bwMode="auto">
          <a:xfrm>
            <a:off x="5929313" y="3857625"/>
            <a:ext cx="1219200" cy="1219200"/>
            <a:chOff x="3984" y="1968"/>
            <a:chExt cx="768" cy="768"/>
          </a:xfrm>
        </p:grpSpPr>
        <p:grpSp>
          <p:nvGrpSpPr>
            <p:cNvPr id="36227" name="Group 370">
              <a:extLst>
                <a:ext uri="{FF2B5EF4-FFF2-40B4-BE49-F238E27FC236}">
                  <a16:creationId xmlns:a16="http://schemas.microsoft.com/office/drawing/2014/main" id="{456AB662-B5BA-B904-5BA7-36AC0A9F6EFD}"/>
                </a:ext>
              </a:extLst>
            </p:cNvPr>
            <p:cNvGrpSpPr>
              <a:grpSpLocks/>
            </p:cNvGrpSpPr>
            <p:nvPr/>
          </p:nvGrpSpPr>
          <p:grpSpPr bwMode="auto">
            <a:xfrm>
              <a:off x="4080" y="1975"/>
              <a:ext cx="422" cy="185"/>
              <a:chOff x="4019" y="2346"/>
              <a:chExt cx="1500" cy="651"/>
            </a:xfrm>
          </p:grpSpPr>
          <p:sp>
            <p:nvSpPr>
              <p:cNvPr id="36317" name="Freeform 371">
                <a:extLst>
                  <a:ext uri="{FF2B5EF4-FFF2-40B4-BE49-F238E27FC236}">
                    <a16:creationId xmlns:a16="http://schemas.microsoft.com/office/drawing/2014/main" id="{5F632DD5-C06D-B86C-548C-692F177A2D4D}"/>
                  </a:ext>
                </a:extLst>
              </p:cNvPr>
              <p:cNvSpPr>
                <a:spLocks/>
              </p:cNvSpPr>
              <p:nvPr/>
            </p:nvSpPr>
            <p:spPr bwMode="auto">
              <a:xfrm>
                <a:off x="4019" y="2346"/>
                <a:ext cx="1498" cy="530"/>
              </a:xfrm>
              <a:custGeom>
                <a:avLst/>
                <a:gdLst>
                  <a:gd name="T0" fmla="*/ 1495 w 1498"/>
                  <a:gd name="T1" fmla="*/ 480 h 530"/>
                  <a:gd name="T2" fmla="*/ 1497 w 1498"/>
                  <a:gd name="T3" fmla="*/ 432 h 530"/>
                  <a:gd name="T4" fmla="*/ 1470 w 1498"/>
                  <a:gd name="T5" fmla="*/ 424 h 530"/>
                  <a:gd name="T6" fmla="*/ 1470 w 1498"/>
                  <a:gd name="T7" fmla="*/ 394 h 530"/>
                  <a:gd name="T8" fmla="*/ 1445 w 1498"/>
                  <a:gd name="T9" fmla="*/ 294 h 530"/>
                  <a:gd name="T10" fmla="*/ 1397 w 1498"/>
                  <a:gd name="T11" fmla="*/ 256 h 530"/>
                  <a:gd name="T12" fmla="*/ 1282 w 1498"/>
                  <a:gd name="T13" fmla="*/ 213 h 530"/>
                  <a:gd name="T14" fmla="*/ 1259 w 1498"/>
                  <a:gd name="T15" fmla="*/ 198 h 530"/>
                  <a:gd name="T16" fmla="*/ 1175 w 1498"/>
                  <a:gd name="T17" fmla="*/ 113 h 530"/>
                  <a:gd name="T18" fmla="*/ 1109 w 1498"/>
                  <a:gd name="T19" fmla="*/ 51 h 530"/>
                  <a:gd name="T20" fmla="*/ 1077 w 1498"/>
                  <a:gd name="T21" fmla="*/ 37 h 530"/>
                  <a:gd name="T22" fmla="*/ 1013 w 1498"/>
                  <a:gd name="T23" fmla="*/ 21 h 530"/>
                  <a:gd name="T24" fmla="*/ 908 w 1498"/>
                  <a:gd name="T25" fmla="*/ 7 h 530"/>
                  <a:gd name="T26" fmla="*/ 768 w 1498"/>
                  <a:gd name="T27" fmla="*/ 1 h 530"/>
                  <a:gd name="T28" fmla="*/ 630 w 1498"/>
                  <a:gd name="T29" fmla="*/ 1 h 530"/>
                  <a:gd name="T30" fmla="*/ 493 w 1498"/>
                  <a:gd name="T31" fmla="*/ 9 h 530"/>
                  <a:gd name="T32" fmla="*/ 363 w 1498"/>
                  <a:gd name="T33" fmla="*/ 21 h 530"/>
                  <a:gd name="T34" fmla="*/ 250 w 1498"/>
                  <a:gd name="T35" fmla="*/ 35 h 530"/>
                  <a:gd name="T36" fmla="*/ 173 w 1498"/>
                  <a:gd name="T37" fmla="*/ 46 h 530"/>
                  <a:gd name="T38" fmla="*/ 128 w 1498"/>
                  <a:gd name="T39" fmla="*/ 51 h 530"/>
                  <a:gd name="T40" fmla="*/ 104 w 1498"/>
                  <a:gd name="T41" fmla="*/ 56 h 530"/>
                  <a:gd name="T42" fmla="*/ 73 w 1498"/>
                  <a:gd name="T43" fmla="*/ 97 h 530"/>
                  <a:gd name="T44" fmla="*/ 32 w 1498"/>
                  <a:gd name="T45" fmla="*/ 239 h 530"/>
                  <a:gd name="T46" fmla="*/ 21 w 1498"/>
                  <a:gd name="T47" fmla="*/ 360 h 530"/>
                  <a:gd name="T48" fmla="*/ 16 w 1498"/>
                  <a:gd name="T49" fmla="*/ 458 h 530"/>
                  <a:gd name="T50" fmla="*/ 1 w 1498"/>
                  <a:gd name="T51" fmla="*/ 474 h 530"/>
                  <a:gd name="T52" fmla="*/ 16 w 1498"/>
                  <a:gd name="T53" fmla="*/ 510 h 530"/>
                  <a:gd name="T54" fmla="*/ 44 w 1498"/>
                  <a:gd name="T55" fmla="*/ 515 h 530"/>
                  <a:gd name="T56" fmla="*/ 88 w 1498"/>
                  <a:gd name="T57" fmla="*/ 524 h 530"/>
                  <a:gd name="T58" fmla="*/ 129 w 1498"/>
                  <a:gd name="T59" fmla="*/ 520 h 530"/>
                  <a:gd name="T60" fmla="*/ 126 w 1498"/>
                  <a:gd name="T61" fmla="*/ 426 h 530"/>
                  <a:gd name="T62" fmla="*/ 214 w 1498"/>
                  <a:gd name="T63" fmla="*/ 386 h 530"/>
                  <a:gd name="T64" fmla="*/ 289 w 1498"/>
                  <a:gd name="T65" fmla="*/ 451 h 530"/>
                  <a:gd name="T66" fmla="*/ 322 w 1498"/>
                  <a:gd name="T67" fmla="*/ 517 h 530"/>
                  <a:gd name="T68" fmla="*/ 818 w 1498"/>
                  <a:gd name="T69" fmla="*/ 517 h 530"/>
                  <a:gd name="T70" fmla="*/ 812 w 1498"/>
                  <a:gd name="T71" fmla="*/ 461 h 530"/>
                  <a:gd name="T72" fmla="*/ 868 w 1498"/>
                  <a:gd name="T73" fmla="*/ 373 h 530"/>
                  <a:gd name="T74" fmla="*/ 990 w 1498"/>
                  <a:gd name="T75" fmla="*/ 394 h 530"/>
                  <a:gd name="T76" fmla="*/ 1034 w 1498"/>
                  <a:gd name="T77" fmla="*/ 449 h 530"/>
                  <a:gd name="T78" fmla="*/ 1072 w 1498"/>
                  <a:gd name="T79" fmla="*/ 493 h 530"/>
                  <a:gd name="T80" fmla="*/ 1121 w 1498"/>
                  <a:gd name="T81" fmla="*/ 492 h 530"/>
                  <a:gd name="T82" fmla="*/ 1196 w 1498"/>
                  <a:gd name="T83" fmla="*/ 492 h 530"/>
                  <a:gd name="T84" fmla="*/ 1223 w 1498"/>
                  <a:gd name="T85" fmla="*/ 486 h 530"/>
                  <a:gd name="T86" fmla="*/ 1228 w 1498"/>
                  <a:gd name="T87" fmla="*/ 438 h 530"/>
                  <a:gd name="T88" fmla="*/ 1250 w 1498"/>
                  <a:gd name="T89" fmla="*/ 439 h 530"/>
                  <a:gd name="T90" fmla="*/ 1253 w 1498"/>
                  <a:gd name="T91" fmla="*/ 492 h 530"/>
                  <a:gd name="T92" fmla="*/ 1319 w 1498"/>
                  <a:gd name="T93" fmla="*/ 490 h 530"/>
                  <a:gd name="T94" fmla="*/ 1322 w 1498"/>
                  <a:gd name="T95" fmla="*/ 470 h 530"/>
                  <a:gd name="T96" fmla="*/ 1329 w 1498"/>
                  <a:gd name="T97" fmla="*/ 449 h 530"/>
                  <a:gd name="T98" fmla="*/ 1408 w 1498"/>
                  <a:gd name="T99" fmla="*/ 458 h 530"/>
                  <a:gd name="T100" fmla="*/ 1445 w 1498"/>
                  <a:gd name="T101" fmla="*/ 486 h 530"/>
                  <a:gd name="T102" fmla="*/ 1451 w 1498"/>
                  <a:gd name="T103" fmla="*/ 439 h 530"/>
                  <a:gd name="T104" fmla="*/ 1466 w 1498"/>
                  <a:gd name="T105" fmla="*/ 435 h 530"/>
                  <a:gd name="T106" fmla="*/ 1476 w 1498"/>
                  <a:gd name="T107" fmla="*/ 485 h 53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98"/>
                  <a:gd name="T163" fmla="*/ 0 h 530"/>
                  <a:gd name="T164" fmla="*/ 1498 w 1498"/>
                  <a:gd name="T165" fmla="*/ 530 h 53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98" h="530">
                    <a:moveTo>
                      <a:pt x="1476" y="486"/>
                    </a:moveTo>
                    <a:lnTo>
                      <a:pt x="1483" y="486"/>
                    </a:lnTo>
                    <a:lnTo>
                      <a:pt x="1491" y="485"/>
                    </a:lnTo>
                    <a:lnTo>
                      <a:pt x="1495" y="480"/>
                    </a:lnTo>
                    <a:lnTo>
                      <a:pt x="1497" y="473"/>
                    </a:lnTo>
                    <a:lnTo>
                      <a:pt x="1498" y="452"/>
                    </a:lnTo>
                    <a:lnTo>
                      <a:pt x="1498" y="436"/>
                    </a:lnTo>
                    <a:lnTo>
                      <a:pt x="1497" y="432"/>
                    </a:lnTo>
                    <a:lnTo>
                      <a:pt x="1492" y="429"/>
                    </a:lnTo>
                    <a:lnTo>
                      <a:pt x="1483" y="427"/>
                    </a:lnTo>
                    <a:lnTo>
                      <a:pt x="1470" y="427"/>
                    </a:lnTo>
                    <a:lnTo>
                      <a:pt x="1470" y="424"/>
                    </a:lnTo>
                    <a:lnTo>
                      <a:pt x="1472" y="421"/>
                    </a:lnTo>
                    <a:lnTo>
                      <a:pt x="1475" y="417"/>
                    </a:lnTo>
                    <a:lnTo>
                      <a:pt x="1475" y="410"/>
                    </a:lnTo>
                    <a:lnTo>
                      <a:pt x="1470" y="394"/>
                    </a:lnTo>
                    <a:lnTo>
                      <a:pt x="1464" y="363"/>
                    </a:lnTo>
                    <a:lnTo>
                      <a:pt x="1455" y="329"/>
                    </a:lnTo>
                    <a:lnTo>
                      <a:pt x="1450" y="303"/>
                    </a:lnTo>
                    <a:lnTo>
                      <a:pt x="1445" y="294"/>
                    </a:lnTo>
                    <a:lnTo>
                      <a:pt x="1439" y="285"/>
                    </a:lnTo>
                    <a:lnTo>
                      <a:pt x="1429" y="276"/>
                    </a:lnTo>
                    <a:lnTo>
                      <a:pt x="1416" y="266"/>
                    </a:lnTo>
                    <a:lnTo>
                      <a:pt x="1397" y="256"/>
                    </a:lnTo>
                    <a:lnTo>
                      <a:pt x="1372" y="245"/>
                    </a:lnTo>
                    <a:lnTo>
                      <a:pt x="1341" y="233"/>
                    </a:lnTo>
                    <a:lnTo>
                      <a:pt x="1303" y="220"/>
                    </a:lnTo>
                    <a:lnTo>
                      <a:pt x="1282" y="213"/>
                    </a:lnTo>
                    <a:lnTo>
                      <a:pt x="1270" y="207"/>
                    </a:lnTo>
                    <a:lnTo>
                      <a:pt x="1265" y="204"/>
                    </a:lnTo>
                    <a:lnTo>
                      <a:pt x="1263" y="204"/>
                    </a:lnTo>
                    <a:lnTo>
                      <a:pt x="1259" y="198"/>
                    </a:lnTo>
                    <a:lnTo>
                      <a:pt x="1244" y="184"/>
                    </a:lnTo>
                    <a:lnTo>
                      <a:pt x="1223" y="163"/>
                    </a:lnTo>
                    <a:lnTo>
                      <a:pt x="1200" y="138"/>
                    </a:lnTo>
                    <a:lnTo>
                      <a:pt x="1175" y="113"/>
                    </a:lnTo>
                    <a:lnTo>
                      <a:pt x="1151" y="90"/>
                    </a:lnTo>
                    <a:lnTo>
                      <a:pt x="1131" y="70"/>
                    </a:lnTo>
                    <a:lnTo>
                      <a:pt x="1118" y="60"/>
                    </a:lnTo>
                    <a:lnTo>
                      <a:pt x="1109" y="51"/>
                    </a:lnTo>
                    <a:lnTo>
                      <a:pt x="1103" y="48"/>
                    </a:lnTo>
                    <a:lnTo>
                      <a:pt x="1096" y="46"/>
                    </a:lnTo>
                    <a:lnTo>
                      <a:pt x="1087" y="41"/>
                    </a:lnTo>
                    <a:lnTo>
                      <a:pt x="1077" y="37"/>
                    </a:lnTo>
                    <a:lnTo>
                      <a:pt x="1063" y="32"/>
                    </a:lnTo>
                    <a:lnTo>
                      <a:pt x="1050" y="28"/>
                    </a:lnTo>
                    <a:lnTo>
                      <a:pt x="1032" y="25"/>
                    </a:lnTo>
                    <a:lnTo>
                      <a:pt x="1013" y="21"/>
                    </a:lnTo>
                    <a:lnTo>
                      <a:pt x="991" y="16"/>
                    </a:lnTo>
                    <a:lnTo>
                      <a:pt x="966" y="13"/>
                    </a:lnTo>
                    <a:lnTo>
                      <a:pt x="938" y="9"/>
                    </a:lnTo>
                    <a:lnTo>
                      <a:pt x="908" y="7"/>
                    </a:lnTo>
                    <a:lnTo>
                      <a:pt x="874" y="4"/>
                    </a:lnTo>
                    <a:lnTo>
                      <a:pt x="839" y="3"/>
                    </a:lnTo>
                    <a:lnTo>
                      <a:pt x="803" y="1"/>
                    </a:lnTo>
                    <a:lnTo>
                      <a:pt x="768" y="1"/>
                    </a:lnTo>
                    <a:lnTo>
                      <a:pt x="733" y="0"/>
                    </a:lnTo>
                    <a:lnTo>
                      <a:pt x="699" y="0"/>
                    </a:lnTo>
                    <a:lnTo>
                      <a:pt x="664" y="1"/>
                    </a:lnTo>
                    <a:lnTo>
                      <a:pt x="630" y="1"/>
                    </a:lnTo>
                    <a:lnTo>
                      <a:pt x="595" y="3"/>
                    </a:lnTo>
                    <a:lnTo>
                      <a:pt x="561" y="4"/>
                    </a:lnTo>
                    <a:lnTo>
                      <a:pt x="526" y="7"/>
                    </a:lnTo>
                    <a:lnTo>
                      <a:pt x="493" y="9"/>
                    </a:lnTo>
                    <a:lnTo>
                      <a:pt x="461" y="12"/>
                    </a:lnTo>
                    <a:lnTo>
                      <a:pt x="427" y="15"/>
                    </a:lnTo>
                    <a:lnTo>
                      <a:pt x="395" y="18"/>
                    </a:lnTo>
                    <a:lnTo>
                      <a:pt x="363" y="21"/>
                    </a:lnTo>
                    <a:lnTo>
                      <a:pt x="332" y="25"/>
                    </a:lnTo>
                    <a:lnTo>
                      <a:pt x="303" y="28"/>
                    </a:lnTo>
                    <a:lnTo>
                      <a:pt x="275" y="32"/>
                    </a:lnTo>
                    <a:lnTo>
                      <a:pt x="250" y="35"/>
                    </a:lnTo>
                    <a:lnTo>
                      <a:pt x="228" y="38"/>
                    </a:lnTo>
                    <a:lnTo>
                      <a:pt x="209" y="40"/>
                    </a:lnTo>
                    <a:lnTo>
                      <a:pt x="189" y="43"/>
                    </a:lnTo>
                    <a:lnTo>
                      <a:pt x="173" y="46"/>
                    </a:lnTo>
                    <a:lnTo>
                      <a:pt x="160" y="47"/>
                    </a:lnTo>
                    <a:lnTo>
                      <a:pt x="147" y="48"/>
                    </a:lnTo>
                    <a:lnTo>
                      <a:pt x="137" y="50"/>
                    </a:lnTo>
                    <a:lnTo>
                      <a:pt x="128" y="51"/>
                    </a:lnTo>
                    <a:lnTo>
                      <a:pt x="120" y="53"/>
                    </a:lnTo>
                    <a:lnTo>
                      <a:pt x="113" y="54"/>
                    </a:lnTo>
                    <a:lnTo>
                      <a:pt x="109" y="54"/>
                    </a:lnTo>
                    <a:lnTo>
                      <a:pt x="104" y="56"/>
                    </a:lnTo>
                    <a:lnTo>
                      <a:pt x="101" y="56"/>
                    </a:lnTo>
                    <a:lnTo>
                      <a:pt x="93" y="62"/>
                    </a:lnTo>
                    <a:lnTo>
                      <a:pt x="84" y="76"/>
                    </a:lnTo>
                    <a:lnTo>
                      <a:pt x="73" y="97"/>
                    </a:lnTo>
                    <a:lnTo>
                      <a:pt x="62" y="125"/>
                    </a:lnTo>
                    <a:lnTo>
                      <a:pt x="50" y="160"/>
                    </a:lnTo>
                    <a:lnTo>
                      <a:pt x="40" y="197"/>
                    </a:lnTo>
                    <a:lnTo>
                      <a:pt x="32" y="239"/>
                    </a:lnTo>
                    <a:lnTo>
                      <a:pt x="26" y="285"/>
                    </a:lnTo>
                    <a:lnTo>
                      <a:pt x="23" y="300"/>
                    </a:lnTo>
                    <a:lnTo>
                      <a:pt x="21" y="330"/>
                    </a:lnTo>
                    <a:lnTo>
                      <a:pt x="21" y="360"/>
                    </a:lnTo>
                    <a:lnTo>
                      <a:pt x="21" y="376"/>
                    </a:lnTo>
                    <a:lnTo>
                      <a:pt x="22" y="401"/>
                    </a:lnTo>
                    <a:lnTo>
                      <a:pt x="25" y="458"/>
                    </a:lnTo>
                    <a:lnTo>
                      <a:pt x="16" y="458"/>
                    </a:lnTo>
                    <a:lnTo>
                      <a:pt x="7" y="458"/>
                    </a:lnTo>
                    <a:lnTo>
                      <a:pt x="1" y="461"/>
                    </a:lnTo>
                    <a:lnTo>
                      <a:pt x="0" y="466"/>
                    </a:lnTo>
                    <a:lnTo>
                      <a:pt x="1" y="474"/>
                    </a:lnTo>
                    <a:lnTo>
                      <a:pt x="3" y="488"/>
                    </a:lnTo>
                    <a:lnTo>
                      <a:pt x="6" y="499"/>
                    </a:lnTo>
                    <a:lnTo>
                      <a:pt x="9" y="507"/>
                    </a:lnTo>
                    <a:lnTo>
                      <a:pt x="16" y="510"/>
                    </a:lnTo>
                    <a:lnTo>
                      <a:pt x="23" y="512"/>
                    </a:lnTo>
                    <a:lnTo>
                      <a:pt x="32" y="514"/>
                    </a:lnTo>
                    <a:lnTo>
                      <a:pt x="38" y="512"/>
                    </a:lnTo>
                    <a:lnTo>
                      <a:pt x="44" y="515"/>
                    </a:lnTo>
                    <a:lnTo>
                      <a:pt x="51" y="518"/>
                    </a:lnTo>
                    <a:lnTo>
                      <a:pt x="62" y="520"/>
                    </a:lnTo>
                    <a:lnTo>
                      <a:pt x="75" y="523"/>
                    </a:lnTo>
                    <a:lnTo>
                      <a:pt x="88" y="524"/>
                    </a:lnTo>
                    <a:lnTo>
                      <a:pt x="103" y="527"/>
                    </a:lnTo>
                    <a:lnTo>
                      <a:pt x="117" y="529"/>
                    </a:lnTo>
                    <a:lnTo>
                      <a:pt x="134" y="530"/>
                    </a:lnTo>
                    <a:lnTo>
                      <a:pt x="129" y="520"/>
                    </a:lnTo>
                    <a:lnTo>
                      <a:pt x="125" y="502"/>
                    </a:lnTo>
                    <a:lnTo>
                      <a:pt x="120" y="479"/>
                    </a:lnTo>
                    <a:lnTo>
                      <a:pt x="122" y="452"/>
                    </a:lnTo>
                    <a:lnTo>
                      <a:pt x="126" y="426"/>
                    </a:lnTo>
                    <a:lnTo>
                      <a:pt x="138" y="402"/>
                    </a:lnTo>
                    <a:lnTo>
                      <a:pt x="156" y="388"/>
                    </a:lnTo>
                    <a:lnTo>
                      <a:pt x="182" y="380"/>
                    </a:lnTo>
                    <a:lnTo>
                      <a:pt x="214" y="386"/>
                    </a:lnTo>
                    <a:lnTo>
                      <a:pt x="241" y="396"/>
                    </a:lnTo>
                    <a:lnTo>
                      <a:pt x="261" y="414"/>
                    </a:lnTo>
                    <a:lnTo>
                      <a:pt x="278" y="432"/>
                    </a:lnTo>
                    <a:lnTo>
                      <a:pt x="289" y="451"/>
                    </a:lnTo>
                    <a:lnTo>
                      <a:pt x="297" y="467"/>
                    </a:lnTo>
                    <a:lnTo>
                      <a:pt x="301" y="479"/>
                    </a:lnTo>
                    <a:lnTo>
                      <a:pt x="303" y="483"/>
                    </a:lnTo>
                    <a:lnTo>
                      <a:pt x="322" y="517"/>
                    </a:lnTo>
                    <a:lnTo>
                      <a:pt x="825" y="520"/>
                    </a:lnTo>
                    <a:lnTo>
                      <a:pt x="824" y="520"/>
                    </a:lnTo>
                    <a:lnTo>
                      <a:pt x="822" y="518"/>
                    </a:lnTo>
                    <a:lnTo>
                      <a:pt x="818" y="517"/>
                    </a:lnTo>
                    <a:lnTo>
                      <a:pt x="815" y="511"/>
                    </a:lnTo>
                    <a:lnTo>
                      <a:pt x="814" y="502"/>
                    </a:lnTo>
                    <a:lnTo>
                      <a:pt x="812" y="485"/>
                    </a:lnTo>
                    <a:lnTo>
                      <a:pt x="812" y="461"/>
                    </a:lnTo>
                    <a:lnTo>
                      <a:pt x="817" y="436"/>
                    </a:lnTo>
                    <a:lnTo>
                      <a:pt x="827" y="411"/>
                    </a:lnTo>
                    <a:lnTo>
                      <a:pt x="843" y="388"/>
                    </a:lnTo>
                    <a:lnTo>
                      <a:pt x="868" y="373"/>
                    </a:lnTo>
                    <a:lnTo>
                      <a:pt x="902" y="367"/>
                    </a:lnTo>
                    <a:lnTo>
                      <a:pt x="938" y="370"/>
                    </a:lnTo>
                    <a:lnTo>
                      <a:pt x="968" y="380"/>
                    </a:lnTo>
                    <a:lnTo>
                      <a:pt x="990" y="394"/>
                    </a:lnTo>
                    <a:lnTo>
                      <a:pt x="1009" y="410"/>
                    </a:lnTo>
                    <a:lnTo>
                      <a:pt x="1021" y="424"/>
                    </a:lnTo>
                    <a:lnTo>
                      <a:pt x="1030" y="439"/>
                    </a:lnTo>
                    <a:lnTo>
                      <a:pt x="1034" y="449"/>
                    </a:lnTo>
                    <a:lnTo>
                      <a:pt x="1035" y="452"/>
                    </a:lnTo>
                    <a:lnTo>
                      <a:pt x="1053" y="495"/>
                    </a:lnTo>
                    <a:lnTo>
                      <a:pt x="1063" y="495"/>
                    </a:lnTo>
                    <a:lnTo>
                      <a:pt x="1072" y="493"/>
                    </a:lnTo>
                    <a:lnTo>
                      <a:pt x="1084" y="493"/>
                    </a:lnTo>
                    <a:lnTo>
                      <a:pt x="1094" y="493"/>
                    </a:lnTo>
                    <a:lnTo>
                      <a:pt x="1107" y="493"/>
                    </a:lnTo>
                    <a:lnTo>
                      <a:pt x="1121" y="492"/>
                    </a:lnTo>
                    <a:lnTo>
                      <a:pt x="1137" y="492"/>
                    </a:lnTo>
                    <a:lnTo>
                      <a:pt x="1151" y="492"/>
                    </a:lnTo>
                    <a:lnTo>
                      <a:pt x="1182" y="492"/>
                    </a:lnTo>
                    <a:lnTo>
                      <a:pt x="1196" y="492"/>
                    </a:lnTo>
                    <a:lnTo>
                      <a:pt x="1216" y="492"/>
                    </a:lnTo>
                    <a:lnTo>
                      <a:pt x="1219" y="490"/>
                    </a:lnTo>
                    <a:lnTo>
                      <a:pt x="1222" y="489"/>
                    </a:lnTo>
                    <a:lnTo>
                      <a:pt x="1223" y="486"/>
                    </a:lnTo>
                    <a:lnTo>
                      <a:pt x="1223" y="468"/>
                    </a:lnTo>
                    <a:lnTo>
                      <a:pt x="1222" y="445"/>
                    </a:lnTo>
                    <a:lnTo>
                      <a:pt x="1225" y="441"/>
                    </a:lnTo>
                    <a:lnTo>
                      <a:pt x="1228" y="438"/>
                    </a:lnTo>
                    <a:lnTo>
                      <a:pt x="1234" y="436"/>
                    </a:lnTo>
                    <a:lnTo>
                      <a:pt x="1238" y="436"/>
                    </a:lnTo>
                    <a:lnTo>
                      <a:pt x="1244" y="438"/>
                    </a:lnTo>
                    <a:lnTo>
                      <a:pt x="1250" y="439"/>
                    </a:lnTo>
                    <a:lnTo>
                      <a:pt x="1254" y="442"/>
                    </a:lnTo>
                    <a:lnTo>
                      <a:pt x="1257" y="445"/>
                    </a:lnTo>
                    <a:lnTo>
                      <a:pt x="1257" y="486"/>
                    </a:lnTo>
                    <a:lnTo>
                      <a:pt x="1253" y="492"/>
                    </a:lnTo>
                    <a:lnTo>
                      <a:pt x="1273" y="492"/>
                    </a:lnTo>
                    <a:lnTo>
                      <a:pt x="1284" y="492"/>
                    </a:lnTo>
                    <a:lnTo>
                      <a:pt x="1314" y="492"/>
                    </a:lnTo>
                    <a:lnTo>
                      <a:pt x="1319" y="490"/>
                    </a:lnTo>
                    <a:lnTo>
                      <a:pt x="1323" y="485"/>
                    </a:lnTo>
                    <a:lnTo>
                      <a:pt x="1322" y="476"/>
                    </a:lnTo>
                    <a:lnTo>
                      <a:pt x="1320" y="473"/>
                    </a:lnTo>
                    <a:lnTo>
                      <a:pt x="1322" y="470"/>
                    </a:lnTo>
                    <a:lnTo>
                      <a:pt x="1322" y="464"/>
                    </a:lnTo>
                    <a:lnTo>
                      <a:pt x="1322" y="460"/>
                    </a:lnTo>
                    <a:lnTo>
                      <a:pt x="1323" y="452"/>
                    </a:lnTo>
                    <a:lnTo>
                      <a:pt x="1329" y="449"/>
                    </a:lnTo>
                    <a:lnTo>
                      <a:pt x="1400" y="449"/>
                    </a:lnTo>
                    <a:lnTo>
                      <a:pt x="1404" y="451"/>
                    </a:lnTo>
                    <a:lnTo>
                      <a:pt x="1407" y="454"/>
                    </a:lnTo>
                    <a:lnTo>
                      <a:pt x="1408" y="458"/>
                    </a:lnTo>
                    <a:lnTo>
                      <a:pt x="1408" y="490"/>
                    </a:lnTo>
                    <a:lnTo>
                      <a:pt x="1442" y="486"/>
                    </a:lnTo>
                    <a:lnTo>
                      <a:pt x="1445" y="486"/>
                    </a:lnTo>
                    <a:lnTo>
                      <a:pt x="1450" y="485"/>
                    </a:lnTo>
                    <a:lnTo>
                      <a:pt x="1450" y="482"/>
                    </a:lnTo>
                    <a:lnTo>
                      <a:pt x="1450" y="445"/>
                    </a:lnTo>
                    <a:lnTo>
                      <a:pt x="1451" y="439"/>
                    </a:lnTo>
                    <a:lnTo>
                      <a:pt x="1453" y="436"/>
                    </a:lnTo>
                    <a:lnTo>
                      <a:pt x="1455" y="435"/>
                    </a:lnTo>
                    <a:lnTo>
                      <a:pt x="1460" y="435"/>
                    </a:lnTo>
                    <a:lnTo>
                      <a:pt x="1466" y="435"/>
                    </a:lnTo>
                    <a:lnTo>
                      <a:pt x="1472" y="436"/>
                    </a:lnTo>
                    <a:lnTo>
                      <a:pt x="1475" y="438"/>
                    </a:lnTo>
                    <a:lnTo>
                      <a:pt x="1476" y="442"/>
                    </a:lnTo>
                    <a:lnTo>
                      <a:pt x="1476" y="485"/>
                    </a:lnTo>
                    <a:lnTo>
                      <a:pt x="1476" y="486"/>
                    </a:lnTo>
                    <a:close/>
                  </a:path>
                </a:pathLst>
              </a:custGeom>
              <a:solidFill>
                <a:srgbClr val="CC990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318" name="Freeform 372">
                <a:extLst>
                  <a:ext uri="{FF2B5EF4-FFF2-40B4-BE49-F238E27FC236}">
                    <a16:creationId xmlns:a16="http://schemas.microsoft.com/office/drawing/2014/main" id="{7B71978B-3357-34BB-CE1A-5BBFE6148D90}"/>
                  </a:ext>
                </a:extLst>
              </p:cNvPr>
              <p:cNvSpPr>
                <a:spLocks/>
              </p:cNvSpPr>
              <p:nvPr/>
            </p:nvSpPr>
            <p:spPr bwMode="auto">
              <a:xfrm>
                <a:off x="4126" y="2715"/>
                <a:ext cx="1371" cy="282"/>
              </a:xfrm>
              <a:custGeom>
                <a:avLst/>
                <a:gdLst>
                  <a:gd name="T0" fmla="*/ 13 w 1371"/>
                  <a:gd name="T1" fmla="*/ 183 h 282"/>
                  <a:gd name="T2" fmla="*/ 35 w 1371"/>
                  <a:gd name="T3" fmla="*/ 210 h 282"/>
                  <a:gd name="T4" fmla="*/ 87 w 1371"/>
                  <a:gd name="T5" fmla="*/ 267 h 282"/>
                  <a:gd name="T6" fmla="*/ 185 w 1371"/>
                  <a:gd name="T7" fmla="*/ 260 h 282"/>
                  <a:gd name="T8" fmla="*/ 218 w 1371"/>
                  <a:gd name="T9" fmla="*/ 208 h 282"/>
                  <a:gd name="T10" fmla="*/ 223 w 1371"/>
                  <a:gd name="T11" fmla="*/ 196 h 282"/>
                  <a:gd name="T12" fmla="*/ 247 w 1371"/>
                  <a:gd name="T13" fmla="*/ 190 h 282"/>
                  <a:gd name="T14" fmla="*/ 294 w 1371"/>
                  <a:gd name="T15" fmla="*/ 190 h 282"/>
                  <a:gd name="T16" fmla="*/ 319 w 1371"/>
                  <a:gd name="T17" fmla="*/ 195 h 282"/>
                  <a:gd name="T18" fmla="*/ 344 w 1371"/>
                  <a:gd name="T19" fmla="*/ 190 h 282"/>
                  <a:gd name="T20" fmla="*/ 372 w 1371"/>
                  <a:gd name="T21" fmla="*/ 185 h 282"/>
                  <a:gd name="T22" fmla="*/ 386 w 1371"/>
                  <a:gd name="T23" fmla="*/ 182 h 282"/>
                  <a:gd name="T24" fmla="*/ 417 w 1371"/>
                  <a:gd name="T25" fmla="*/ 185 h 282"/>
                  <a:gd name="T26" fmla="*/ 429 w 1371"/>
                  <a:gd name="T27" fmla="*/ 195 h 282"/>
                  <a:gd name="T28" fmla="*/ 448 w 1371"/>
                  <a:gd name="T29" fmla="*/ 207 h 282"/>
                  <a:gd name="T30" fmla="*/ 483 w 1371"/>
                  <a:gd name="T31" fmla="*/ 252 h 282"/>
                  <a:gd name="T32" fmla="*/ 573 w 1371"/>
                  <a:gd name="T33" fmla="*/ 260 h 282"/>
                  <a:gd name="T34" fmla="*/ 616 w 1371"/>
                  <a:gd name="T35" fmla="*/ 208 h 282"/>
                  <a:gd name="T36" fmla="*/ 620 w 1371"/>
                  <a:gd name="T37" fmla="*/ 183 h 282"/>
                  <a:gd name="T38" fmla="*/ 632 w 1371"/>
                  <a:gd name="T39" fmla="*/ 182 h 282"/>
                  <a:gd name="T40" fmla="*/ 666 w 1371"/>
                  <a:gd name="T41" fmla="*/ 168 h 282"/>
                  <a:gd name="T42" fmla="*/ 690 w 1371"/>
                  <a:gd name="T43" fmla="*/ 183 h 282"/>
                  <a:gd name="T44" fmla="*/ 732 w 1371"/>
                  <a:gd name="T45" fmla="*/ 180 h 282"/>
                  <a:gd name="T46" fmla="*/ 757 w 1371"/>
                  <a:gd name="T47" fmla="*/ 246 h 282"/>
                  <a:gd name="T48" fmla="*/ 827 w 1371"/>
                  <a:gd name="T49" fmla="*/ 282 h 282"/>
                  <a:gd name="T50" fmla="*/ 949 w 1371"/>
                  <a:gd name="T51" fmla="*/ 254 h 282"/>
                  <a:gd name="T52" fmla="*/ 984 w 1371"/>
                  <a:gd name="T53" fmla="*/ 196 h 282"/>
                  <a:gd name="T54" fmla="*/ 1002 w 1371"/>
                  <a:gd name="T55" fmla="*/ 195 h 282"/>
                  <a:gd name="T56" fmla="*/ 1042 w 1371"/>
                  <a:gd name="T57" fmla="*/ 190 h 282"/>
                  <a:gd name="T58" fmla="*/ 1090 w 1371"/>
                  <a:gd name="T59" fmla="*/ 188 h 282"/>
                  <a:gd name="T60" fmla="*/ 1102 w 1371"/>
                  <a:gd name="T61" fmla="*/ 210 h 282"/>
                  <a:gd name="T62" fmla="*/ 1153 w 1371"/>
                  <a:gd name="T63" fmla="*/ 257 h 282"/>
                  <a:gd name="T64" fmla="*/ 1266 w 1371"/>
                  <a:gd name="T65" fmla="*/ 248 h 282"/>
                  <a:gd name="T66" fmla="*/ 1315 w 1371"/>
                  <a:gd name="T67" fmla="*/ 180 h 282"/>
                  <a:gd name="T68" fmla="*/ 1318 w 1371"/>
                  <a:gd name="T69" fmla="*/ 136 h 282"/>
                  <a:gd name="T70" fmla="*/ 1329 w 1371"/>
                  <a:gd name="T71" fmla="*/ 124 h 282"/>
                  <a:gd name="T72" fmla="*/ 1360 w 1371"/>
                  <a:gd name="T73" fmla="*/ 123 h 282"/>
                  <a:gd name="T74" fmla="*/ 1371 w 1371"/>
                  <a:gd name="T75" fmla="*/ 116 h 282"/>
                  <a:gd name="T76" fmla="*/ 1348 w 1371"/>
                  <a:gd name="T77" fmla="*/ 67 h 282"/>
                  <a:gd name="T78" fmla="*/ 1343 w 1371"/>
                  <a:gd name="T79" fmla="*/ 116 h 282"/>
                  <a:gd name="T80" fmla="*/ 1301 w 1371"/>
                  <a:gd name="T81" fmla="*/ 123 h 282"/>
                  <a:gd name="T82" fmla="*/ 1294 w 1371"/>
                  <a:gd name="T83" fmla="*/ 82 h 282"/>
                  <a:gd name="T84" fmla="*/ 1215 w 1371"/>
                  <a:gd name="T85" fmla="*/ 97 h 282"/>
                  <a:gd name="T86" fmla="*/ 1216 w 1371"/>
                  <a:gd name="T87" fmla="*/ 116 h 282"/>
                  <a:gd name="T88" fmla="*/ 1146 w 1371"/>
                  <a:gd name="T89" fmla="*/ 124 h 282"/>
                  <a:gd name="T90" fmla="*/ 1147 w 1371"/>
                  <a:gd name="T91" fmla="*/ 74 h 282"/>
                  <a:gd name="T92" fmla="*/ 1127 w 1371"/>
                  <a:gd name="T93" fmla="*/ 69 h 282"/>
                  <a:gd name="T94" fmla="*/ 1116 w 1371"/>
                  <a:gd name="T95" fmla="*/ 101 h 282"/>
                  <a:gd name="T96" fmla="*/ 1109 w 1371"/>
                  <a:gd name="T97" fmla="*/ 124 h 282"/>
                  <a:gd name="T98" fmla="*/ 977 w 1371"/>
                  <a:gd name="T99" fmla="*/ 126 h 282"/>
                  <a:gd name="T100" fmla="*/ 928 w 1371"/>
                  <a:gd name="T101" fmla="*/ 83 h 282"/>
                  <a:gd name="T102" fmla="*/ 902 w 1371"/>
                  <a:gd name="T103" fmla="*/ 42 h 282"/>
                  <a:gd name="T104" fmla="*/ 795 w 1371"/>
                  <a:gd name="T105" fmla="*/ 0 h 282"/>
                  <a:gd name="T106" fmla="*/ 711 w 1371"/>
                  <a:gd name="T107" fmla="*/ 67 h 282"/>
                  <a:gd name="T108" fmla="*/ 708 w 1371"/>
                  <a:gd name="T109" fmla="*/ 143 h 282"/>
                  <a:gd name="T110" fmla="*/ 718 w 1371"/>
                  <a:gd name="T111" fmla="*/ 152 h 282"/>
                  <a:gd name="T112" fmla="*/ 190 w 1371"/>
                  <a:gd name="T113" fmla="*/ 99 h 282"/>
                  <a:gd name="T114" fmla="*/ 134 w 1371"/>
                  <a:gd name="T115" fmla="*/ 29 h 282"/>
                  <a:gd name="T116" fmla="*/ 31 w 1371"/>
                  <a:gd name="T117" fmla="*/ 35 h 282"/>
                  <a:gd name="T118" fmla="*/ 18 w 1371"/>
                  <a:gd name="T119" fmla="*/ 135 h 2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71"/>
                  <a:gd name="T181" fmla="*/ 0 h 282"/>
                  <a:gd name="T182" fmla="*/ 1371 w 1371"/>
                  <a:gd name="T183" fmla="*/ 282 h 2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71" h="282">
                    <a:moveTo>
                      <a:pt x="27" y="161"/>
                    </a:moveTo>
                    <a:lnTo>
                      <a:pt x="27" y="168"/>
                    </a:lnTo>
                    <a:lnTo>
                      <a:pt x="0" y="173"/>
                    </a:lnTo>
                    <a:lnTo>
                      <a:pt x="13" y="183"/>
                    </a:lnTo>
                    <a:lnTo>
                      <a:pt x="27" y="182"/>
                    </a:lnTo>
                    <a:lnTo>
                      <a:pt x="28" y="185"/>
                    </a:lnTo>
                    <a:lnTo>
                      <a:pt x="31" y="195"/>
                    </a:lnTo>
                    <a:lnTo>
                      <a:pt x="35" y="210"/>
                    </a:lnTo>
                    <a:lnTo>
                      <a:pt x="44" y="226"/>
                    </a:lnTo>
                    <a:lnTo>
                      <a:pt x="55" y="242"/>
                    </a:lnTo>
                    <a:lnTo>
                      <a:pt x="69" y="257"/>
                    </a:lnTo>
                    <a:lnTo>
                      <a:pt x="87" y="267"/>
                    </a:lnTo>
                    <a:lnTo>
                      <a:pt x="107" y="271"/>
                    </a:lnTo>
                    <a:lnTo>
                      <a:pt x="147" y="271"/>
                    </a:lnTo>
                    <a:lnTo>
                      <a:pt x="169" y="267"/>
                    </a:lnTo>
                    <a:lnTo>
                      <a:pt x="185" y="260"/>
                    </a:lnTo>
                    <a:lnTo>
                      <a:pt x="198" y="246"/>
                    </a:lnTo>
                    <a:lnTo>
                      <a:pt x="207" y="233"/>
                    </a:lnTo>
                    <a:lnTo>
                      <a:pt x="213" y="220"/>
                    </a:lnTo>
                    <a:lnTo>
                      <a:pt x="218" y="208"/>
                    </a:lnTo>
                    <a:lnTo>
                      <a:pt x="219" y="199"/>
                    </a:lnTo>
                    <a:lnTo>
                      <a:pt x="219" y="196"/>
                    </a:lnTo>
                    <a:lnTo>
                      <a:pt x="221" y="195"/>
                    </a:lnTo>
                    <a:lnTo>
                      <a:pt x="223" y="196"/>
                    </a:lnTo>
                    <a:lnTo>
                      <a:pt x="226" y="198"/>
                    </a:lnTo>
                    <a:lnTo>
                      <a:pt x="231" y="199"/>
                    </a:lnTo>
                    <a:lnTo>
                      <a:pt x="238" y="198"/>
                    </a:lnTo>
                    <a:lnTo>
                      <a:pt x="247" y="190"/>
                    </a:lnTo>
                    <a:lnTo>
                      <a:pt x="253" y="183"/>
                    </a:lnTo>
                    <a:lnTo>
                      <a:pt x="256" y="179"/>
                    </a:lnTo>
                    <a:lnTo>
                      <a:pt x="282" y="180"/>
                    </a:lnTo>
                    <a:lnTo>
                      <a:pt x="294" y="190"/>
                    </a:lnTo>
                    <a:lnTo>
                      <a:pt x="298" y="195"/>
                    </a:lnTo>
                    <a:lnTo>
                      <a:pt x="303" y="196"/>
                    </a:lnTo>
                    <a:lnTo>
                      <a:pt x="312" y="196"/>
                    </a:lnTo>
                    <a:lnTo>
                      <a:pt x="319" y="195"/>
                    </a:lnTo>
                    <a:lnTo>
                      <a:pt x="325" y="195"/>
                    </a:lnTo>
                    <a:lnTo>
                      <a:pt x="331" y="192"/>
                    </a:lnTo>
                    <a:lnTo>
                      <a:pt x="338" y="192"/>
                    </a:lnTo>
                    <a:lnTo>
                      <a:pt x="344" y="190"/>
                    </a:lnTo>
                    <a:lnTo>
                      <a:pt x="351" y="190"/>
                    </a:lnTo>
                    <a:lnTo>
                      <a:pt x="360" y="189"/>
                    </a:lnTo>
                    <a:lnTo>
                      <a:pt x="366" y="188"/>
                    </a:lnTo>
                    <a:lnTo>
                      <a:pt x="372" y="185"/>
                    </a:lnTo>
                    <a:lnTo>
                      <a:pt x="376" y="183"/>
                    </a:lnTo>
                    <a:lnTo>
                      <a:pt x="381" y="183"/>
                    </a:lnTo>
                    <a:lnTo>
                      <a:pt x="385" y="182"/>
                    </a:lnTo>
                    <a:lnTo>
                      <a:pt x="386" y="182"/>
                    </a:lnTo>
                    <a:lnTo>
                      <a:pt x="409" y="180"/>
                    </a:lnTo>
                    <a:lnTo>
                      <a:pt x="411" y="182"/>
                    </a:lnTo>
                    <a:lnTo>
                      <a:pt x="414" y="183"/>
                    </a:lnTo>
                    <a:lnTo>
                      <a:pt x="417" y="185"/>
                    </a:lnTo>
                    <a:lnTo>
                      <a:pt x="423" y="185"/>
                    </a:lnTo>
                    <a:lnTo>
                      <a:pt x="426" y="189"/>
                    </a:lnTo>
                    <a:lnTo>
                      <a:pt x="428" y="190"/>
                    </a:lnTo>
                    <a:lnTo>
                      <a:pt x="429" y="195"/>
                    </a:lnTo>
                    <a:lnTo>
                      <a:pt x="435" y="195"/>
                    </a:lnTo>
                    <a:lnTo>
                      <a:pt x="444" y="195"/>
                    </a:lnTo>
                    <a:lnTo>
                      <a:pt x="445" y="198"/>
                    </a:lnTo>
                    <a:lnTo>
                      <a:pt x="448" y="207"/>
                    </a:lnTo>
                    <a:lnTo>
                      <a:pt x="454" y="217"/>
                    </a:lnTo>
                    <a:lnTo>
                      <a:pt x="461" y="229"/>
                    </a:lnTo>
                    <a:lnTo>
                      <a:pt x="472" y="240"/>
                    </a:lnTo>
                    <a:lnTo>
                      <a:pt x="483" y="252"/>
                    </a:lnTo>
                    <a:lnTo>
                      <a:pt x="497" y="260"/>
                    </a:lnTo>
                    <a:lnTo>
                      <a:pt x="511" y="262"/>
                    </a:lnTo>
                    <a:lnTo>
                      <a:pt x="550" y="262"/>
                    </a:lnTo>
                    <a:lnTo>
                      <a:pt x="573" y="260"/>
                    </a:lnTo>
                    <a:lnTo>
                      <a:pt x="589" y="249"/>
                    </a:lnTo>
                    <a:lnTo>
                      <a:pt x="601" y="237"/>
                    </a:lnTo>
                    <a:lnTo>
                      <a:pt x="610" y="223"/>
                    </a:lnTo>
                    <a:lnTo>
                      <a:pt x="616" y="208"/>
                    </a:lnTo>
                    <a:lnTo>
                      <a:pt x="619" y="195"/>
                    </a:lnTo>
                    <a:lnTo>
                      <a:pt x="620" y="186"/>
                    </a:lnTo>
                    <a:lnTo>
                      <a:pt x="620" y="183"/>
                    </a:lnTo>
                    <a:lnTo>
                      <a:pt x="621" y="183"/>
                    </a:lnTo>
                    <a:lnTo>
                      <a:pt x="624" y="183"/>
                    </a:lnTo>
                    <a:lnTo>
                      <a:pt x="627" y="183"/>
                    </a:lnTo>
                    <a:lnTo>
                      <a:pt x="632" y="182"/>
                    </a:lnTo>
                    <a:lnTo>
                      <a:pt x="633" y="180"/>
                    </a:lnTo>
                    <a:lnTo>
                      <a:pt x="635" y="180"/>
                    </a:lnTo>
                    <a:lnTo>
                      <a:pt x="636" y="179"/>
                    </a:lnTo>
                    <a:lnTo>
                      <a:pt x="666" y="168"/>
                    </a:lnTo>
                    <a:lnTo>
                      <a:pt x="668" y="171"/>
                    </a:lnTo>
                    <a:lnTo>
                      <a:pt x="674" y="176"/>
                    </a:lnTo>
                    <a:lnTo>
                      <a:pt x="683" y="182"/>
                    </a:lnTo>
                    <a:lnTo>
                      <a:pt x="690" y="183"/>
                    </a:lnTo>
                    <a:lnTo>
                      <a:pt x="701" y="183"/>
                    </a:lnTo>
                    <a:lnTo>
                      <a:pt x="714" y="182"/>
                    </a:lnTo>
                    <a:lnTo>
                      <a:pt x="726" y="180"/>
                    </a:lnTo>
                    <a:lnTo>
                      <a:pt x="732" y="180"/>
                    </a:lnTo>
                    <a:lnTo>
                      <a:pt x="733" y="196"/>
                    </a:lnTo>
                    <a:lnTo>
                      <a:pt x="737" y="214"/>
                    </a:lnTo>
                    <a:lnTo>
                      <a:pt x="745" y="230"/>
                    </a:lnTo>
                    <a:lnTo>
                      <a:pt x="757" y="246"/>
                    </a:lnTo>
                    <a:lnTo>
                      <a:pt x="770" y="261"/>
                    </a:lnTo>
                    <a:lnTo>
                      <a:pt x="786" y="271"/>
                    </a:lnTo>
                    <a:lnTo>
                      <a:pt x="807" y="279"/>
                    </a:lnTo>
                    <a:lnTo>
                      <a:pt x="827" y="282"/>
                    </a:lnTo>
                    <a:lnTo>
                      <a:pt x="876" y="282"/>
                    </a:lnTo>
                    <a:lnTo>
                      <a:pt x="905" y="277"/>
                    </a:lnTo>
                    <a:lnTo>
                      <a:pt x="930" y="267"/>
                    </a:lnTo>
                    <a:lnTo>
                      <a:pt x="949" y="254"/>
                    </a:lnTo>
                    <a:lnTo>
                      <a:pt x="964" y="237"/>
                    </a:lnTo>
                    <a:lnTo>
                      <a:pt x="974" y="221"/>
                    </a:lnTo>
                    <a:lnTo>
                      <a:pt x="980" y="207"/>
                    </a:lnTo>
                    <a:lnTo>
                      <a:pt x="984" y="196"/>
                    </a:lnTo>
                    <a:lnTo>
                      <a:pt x="986" y="192"/>
                    </a:lnTo>
                    <a:lnTo>
                      <a:pt x="987" y="192"/>
                    </a:lnTo>
                    <a:lnTo>
                      <a:pt x="993" y="193"/>
                    </a:lnTo>
                    <a:lnTo>
                      <a:pt x="1002" y="195"/>
                    </a:lnTo>
                    <a:lnTo>
                      <a:pt x="1014" y="195"/>
                    </a:lnTo>
                    <a:lnTo>
                      <a:pt x="1025" y="195"/>
                    </a:lnTo>
                    <a:lnTo>
                      <a:pt x="1034" y="192"/>
                    </a:lnTo>
                    <a:lnTo>
                      <a:pt x="1042" y="190"/>
                    </a:lnTo>
                    <a:lnTo>
                      <a:pt x="1080" y="190"/>
                    </a:lnTo>
                    <a:lnTo>
                      <a:pt x="1084" y="190"/>
                    </a:lnTo>
                    <a:lnTo>
                      <a:pt x="1089" y="189"/>
                    </a:lnTo>
                    <a:lnTo>
                      <a:pt x="1090" y="188"/>
                    </a:lnTo>
                    <a:lnTo>
                      <a:pt x="1091" y="188"/>
                    </a:lnTo>
                    <a:lnTo>
                      <a:pt x="1093" y="190"/>
                    </a:lnTo>
                    <a:lnTo>
                      <a:pt x="1096" y="198"/>
                    </a:lnTo>
                    <a:lnTo>
                      <a:pt x="1102" y="210"/>
                    </a:lnTo>
                    <a:lnTo>
                      <a:pt x="1111" y="223"/>
                    </a:lnTo>
                    <a:lnTo>
                      <a:pt x="1122" y="237"/>
                    </a:lnTo>
                    <a:lnTo>
                      <a:pt x="1137" y="249"/>
                    </a:lnTo>
                    <a:lnTo>
                      <a:pt x="1153" y="257"/>
                    </a:lnTo>
                    <a:lnTo>
                      <a:pt x="1174" y="261"/>
                    </a:lnTo>
                    <a:lnTo>
                      <a:pt x="1224" y="261"/>
                    </a:lnTo>
                    <a:lnTo>
                      <a:pt x="1247" y="257"/>
                    </a:lnTo>
                    <a:lnTo>
                      <a:pt x="1266" y="248"/>
                    </a:lnTo>
                    <a:lnTo>
                      <a:pt x="1282" y="233"/>
                    </a:lnTo>
                    <a:lnTo>
                      <a:pt x="1297" y="217"/>
                    </a:lnTo>
                    <a:lnTo>
                      <a:pt x="1307" y="198"/>
                    </a:lnTo>
                    <a:lnTo>
                      <a:pt x="1315" y="180"/>
                    </a:lnTo>
                    <a:lnTo>
                      <a:pt x="1318" y="164"/>
                    </a:lnTo>
                    <a:lnTo>
                      <a:pt x="1318" y="149"/>
                    </a:lnTo>
                    <a:lnTo>
                      <a:pt x="1322" y="146"/>
                    </a:lnTo>
                    <a:lnTo>
                      <a:pt x="1318" y="136"/>
                    </a:lnTo>
                    <a:lnTo>
                      <a:pt x="1318" y="133"/>
                    </a:lnTo>
                    <a:lnTo>
                      <a:pt x="1319" y="129"/>
                    </a:lnTo>
                    <a:lnTo>
                      <a:pt x="1322" y="124"/>
                    </a:lnTo>
                    <a:lnTo>
                      <a:pt x="1329" y="124"/>
                    </a:lnTo>
                    <a:lnTo>
                      <a:pt x="1337" y="123"/>
                    </a:lnTo>
                    <a:lnTo>
                      <a:pt x="1346" y="123"/>
                    </a:lnTo>
                    <a:lnTo>
                      <a:pt x="1354" y="123"/>
                    </a:lnTo>
                    <a:lnTo>
                      <a:pt x="1360" y="123"/>
                    </a:lnTo>
                    <a:lnTo>
                      <a:pt x="1363" y="121"/>
                    </a:lnTo>
                    <a:lnTo>
                      <a:pt x="1368" y="120"/>
                    </a:lnTo>
                    <a:lnTo>
                      <a:pt x="1369" y="119"/>
                    </a:lnTo>
                    <a:lnTo>
                      <a:pt x="1371" y="116"/>
                    </a:lnTo>
                    <a:lnTo>
                      <a:pt x="1371" y="73"/>
                    </a:lnTo>
                    <a:lnTo>
                      <a:pt x="1369" y="70"/>
                    </a:lnTo>
                    <a:lnTo>
                      <a:pt x="1365" y="67"/>
                    </a:lnTo>
                    <a:lnTo>
                      <a:pt x="1348" y="67"/>
                    </a:lnTo>
                    <a:lnTo>
                      <a:pt x="1346" y="69"/>
                    </a:lnTo>
                    <a:lnTo>
                      <a:pt x="1344" y="72"/>
                    </a:lnTo>
                    <a:lnTo>
                      <a:pt x="1344" y="114"/>
                    </a:lnTo>
                    <a:lnTo>
                      <a:pt x="1343" y="116"/>
                    </a:lnTo>
                    <a:lnTo>
                      <a:pt x="1338" y="117"/>
                    </a:lnTo>
                    <a:lnTo>
                      <a:pt x="1335" y="119"/>
                    </a:lnTo>
                    <a:lnTo>
                      <a:pt x="1301" y="123"/>
                    </a:lnTo>
                    <a:lnTo>
                      <a:pt x="1301" y="91"/>
                    </a:lnTo>
                    <a:lnTo>
                      <a:pt x="1300" y="86"/>
                    </a:lnTo>
                    <a:lnTo>
                      <a:pt x="1297" y="83"/>
                    </a:lnTo>
                    <a:lnTo>
                      <a:pt x="1294" y="82"/>
                    </a:lnTo>
                    <a:lnTo>
                      <a:pt x="1222" y="82"/>
                    </a:lnTo>
                    <a:lnTo>
                      <a:pt x="1216" y="83"/>
                    </a:lnTo>
                    <a:lnTo>
                      <a:pt x="1215" y="91"/>
                    </a:lnTo>
                    <a:lnTo>
                      <a:pt x="1215" y="97"/>
                    </a:lnTo>
                    <a:lnTo>
                      <a:pt x="1215" y="102"/>
                    </a:lnTo>
                    <a:lnTo>
                      <a:pt x="1213" y="105"/>
                    </a:lnTo>
                    <a:lnTo>
                      <a:pt x="1215" y="107"/>
                    </a:lnTo>
                    <a:lnTo>
                      <a:pt x="1216" y="116"/>
                    </a:lnTo>
                    <a:lnTo>
                      <a:pt x="1212" y="123"/>
                    </a:lnTo>
                    <a:lnTo>
                      <a:pt x="1200" y="123"/>
                    </a:lnTo>
                    <a:lnTo>
                      <a:pt x="1190" y="124"/>
                    </a:lnTo>
                    <a:lnTo>
                      <a:pt x="1146" y="124"/>
                    </a:lnTo>
                    <a:lnTo>
                      <a:pt x="1150" y="119"/>
                    </a:lnTo>
                    <a:lnTo>
                      <a:pt x="1150" y="116"/>
                    </a:lnTo>
                    <a:lnTo>
                      <a:pt x="1150" y="77"/>
                    </a:lnTo>
                    <a:lnTo>
                      <a:pt x="1147" y="74"/>
                    </a:lnTo>
                    <a:lnTo>
                      <a:pt x="1143" y="72"/>
                    </a:lnTo>
                    <a:lnTo>
                      <a:pt x="1137" y="69"/>
                    </a:lnTo>
                    <a:lnTo>
                      <a:pt x="1131" y="69"/>
                    </a:lnTo>
                    <a:lnTo>
                      <a:pt x="1127" y="69"/>
                    </a:lnTo>
                    <a:lnTo>
                      <a:pt x="1121" y="70"/>
                    </a:lnTo>
                    <a:lnTo>
                      <a:pt x="1118" y="73"/>
                    </a:lnTo>
                    <a:lnTo>
                      <a:pt x="1115" y="77"/>
                    </a:lnTo>
                    <a:lnTo>
                      <a:pt x="1116" y="101"/>
                    </a:lnTo>
                    <a:lnTo>
                      <a:pt x="1116" y="117"/>
                    </a:lnTo>
                    <a:lnTo>
                      <a:pt x="1115" y="121"/>
                    </a:lnTo>
                    <a:lnTo>
                      <a:pt x="1112" y="123"/>
                    </a:lnTo>
                    <a:lnTo>
                      <a:pt x="1109" y="124"/>
                    </a:lnTo>
                    <a:lnTo>
                      <a:pt x="1015" y="124"/>
                    </a:lnTo>
                    <a:lnTo>
                      <a:pt x="1000" y="124"/>
                    </a:lnTo>
                    <a:lnTo>
                      <a:pt x="987" y="126"/>
                    </a:lnTo>
                    <a:lnTo>
                      <a:pt x="977" y="126"/>
                    </a:lnTo>
                    <a:lnTo>
                      <a:pt x="967" y="126"/>
                    </a:lnTo>
                    <a:lnTo>
                      <a:pt x="958" y="127"/>
                    </a:lnTo>
                    <a:lnTo>
                      <a:pt x="946" y="127"/>
                    </a:lnTo>
                    <a:lnTo>
                      <a:pt x="928" y="83"/>
                    </a:lnTo>
                    <a:lnTo>
                      <a:pt x="927" y="80"/>
                    </a:lnTo>
                    <a:lnTo>
                      <a:pt x="923" y="70"/>
                    </a:lnTo>
                    <a:lnTo>
                      <a:pt x="914" y="57"/>
                    </a:lnTo>
                    <a:lnTo>
                      <a:pt x="902" y="42"/>
                    </a:lnTo>
                    <a:lnTo>
                      <a:pt x="883" y="26"/>
                    </a:lnTo>
                    <a:lnTo>
                      <a:pt x="861" y="11"/>
                    </a:lnTo>
                    <a:lnTo>
                      <a:pt x="831" y="3"/>
                    </a:lnTo>
                    <a:lnTo>
                      <a:pt x="795" y="0"/>
                    </a:lnTo>
                    <a:lnTo>
                      <a:pt x="761" y="4"/>
                    </a:lnTo>
                    <a:lnTo>
                      <a:pt x="736" y="20"/>
                    </a:lnTo>
                    <a:lnTo>
                      <a:pt x="720" y="42"/>
                    </a:lnTo>
                    <a:lnTo>
                      <a:pt x="711" y="67"/>
                    </a:lnTo>
                    <a:lnTo>
                      <a:pt x="705" y="94"/>
                    </a:lnTo>
                    <a:lnTo>
                      <a:pt x="705" y="117"/>
                    </a:lnTo>
                    <a:lnTo>
                      <a:pt x="707" y="135"/>
                    </a:lnTo>
                    <a:lnTo>
                      <a:pt x="708" y="143"/>
                    </a:lnTo>
                    <a:lnTo>
                      <a:pt x="711" y="148"/>
                    </a:lnTo>
                    <a:lnTo>
                      <a:pt x="715" y="151"/>
                    </a:lnTo>
                    <a:lnTo>
                      <a:pt x="717" y="152"/>
                    </a:lnTo>
                    <a:lnTo>
                      <a:pt x="718" y="152"/>
                    </a:lnTo>
                    <a:lnTo>
                      <a:pt x="215" y="148"/>
                    </a:lnTo>
                    <a:lnTo>
                      <a:pt x="196" y="116"/>
                    </a:lnTo>
                    <a:lnTo>
                      <a:pt x="194" y="111"/>
                    </a:lnTo>
                    <a:lnTo>
                      <a:pt x="190" y="99"/>
                    </a:lnTo>
                    <a:lnTo>
                      <a:pt x="182" y="83"/>
                    </a:lnTo>
                    <a:lnTo>
                      <a:pt x="171" y="64"/>
                    </a:lnTo>
                    <a:lnTo>
                      <a:pt x="154" y="45"/>
                    </a:lnTo>
                    <a:lnTo>
                      <a:pt x="134" y="29"/>
                    </a:lnTo>
                    <a:lnTo>
                      <a:pt x="107" y="19"/>
                    </a:lnTo>
                    <a:lnTo>
                      <a:pt x="75" y="14"/>
                    </a:lnTo>
                    <a:lnTo>
                      <a:pt x="50" y="20"/>
                    </a:lnTo>
                    <a:lnTo>
                      <a:pt x="31" y="35"/>
                    </a:lnTo>
                    <a:lnTo>
                      <a:pt x="21" y="58"/>
                    </a:lnTo>
                    <a:lnTo>
                      <a:pt x="15" y="83"/>
                    </a:lnTo>
                    <a:lnTo>
                      <a:pt x="15" y="111"/>
                    </a:lnTo>
                    <a:lnTo>
                      <a:pt x="18" y="135"/>
                    </a:lnTo>
                    <a:lnTo>
                      <a:pt x="22" y="152"/>
                    </a:lnTo>
                    <a:lnTo>
                      <a:pt x="27" y="161"/>
                    </a:lnTo>
                    <a:close/>
                  </a:path>
                </a:pathLst>
              </a:custGeom>
              <a:solidFill>
                <a:srgbClr val="00000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319" name="Freeform 373">
                <a:extLst>
                  <a:ext uri="{FF2B5EF4-FFF2-40B4-BE49-F238E27FC236}">
                    <a16:creationId xmlns:a16="http://schemas.microsoft.com/office/drawing/2014/main" id="{D42FE391-0F8A-AA2B-5ADA-6979C465D5E5}"/>
                  </a:ext>
                </a:extLst>
              </p:cNvPr>
              <p:cNvSpPr>
                <a:spLocks/>
              </p:cNvSpPr>
              <p:nvPr/>
            </p:nvSpPr>
            <p:spPr bwMode="auto">
              <a:xfrm>
                <a:off x="4606" y="2368"/>
                <a:ext cx="272" cy="192"/>
              </a:xfrm>
              <a:custGeom>
                <a:avLst/>
                <a:gdLst>
                  <a:gd name="T0" fmla="*/ 34 w 272"/>
                  <a:gd name="T1" fmla="*/ 9 h 192"/>
                  <a:gd name="T2" fmla="*/ 27 w 272"/>
                  <a:gd name="T3" fmla="*/ 35 h 192"/>
                  <a:gd name="T4" fmla="*/ 17 w 272"/>
                  <a:gd name="T5" fmla="*/ 78 h 192"/>
                  <a:gd name="T6" fmla="*/ 8 w 272"/>
                  <a:gd name="T7" fmla="*/ 134 h 192"/>
                  <a:gd name="T8" fmla="*/ 0 w 272"/>
                  <a:gd name="T9" fmla="*/ 192 h 192"/>
                  <a:gd name="T10" fmla="*/ 215 w 272"/>
                  <a:gd name="T11" fmla="*/ 187 h 192"/>
                  <a:gd name="T12" fmla="*/ 216 w 272"/>
                  <a:gd name="T13" fmla="*/ 187 h 192"/>
                  <a:gd name="T14" fmla="*/ 221 w 272"/>
                  <a:gd name="T15" fmla="*/ 187 h 192"/>
                  <a:gd name="T16" fmla="*/ 227 w 272"/>
                  <a:gd name="T17" fmla="*/ 187 h 192"/>
                  <a:gd name="T18" fmla="*/ 234 w 272"/>
                  <a:gd name="T19" fmla="*/ 185 h 192"/>
                  <a:gd name="T20" fmla="*/ 243 w 272"/>
                  <a:gd name="T21" fmla="*/ 185 h 192"/>
                  <a:gd name="T22" fmla="*/ 253 w 272"/>
                  <a:gd name="T23" fmla="*/ 184 h 192"/>
                  <a:gd name="T24" fmla="*/ 262 w 272"/>
                  <a:gd name="T25" fmla="*/ 182 h 192"/>
                  <a:gd name="T26" fmla="*/ 272 w 272"/>
                  <a:gd name="T27" fmla="*/ 179 h 192"/>
                  <a:gd name="T28" fmla="*/ 257 w 272"/>
                  <a:gd name="T29" fmla="*/ 150 h 192"/>
                  <a:gd name="T30" fmla="*/ 243 w 272"/>
                  <a:gd name="T31" fmla="*/ 125 h 192"/>
                  <a:gd name="T32" fmla="*/ 231 w 272"/>
                  <a:gd name="T33" fmla="*/ 101 h 192"/>
                  <a:gd name="T34" fmla="*/ 219 w 272"/>
                  <a:gd name="T35" fmla="*/ 81 h 192"/>
                  <a:gd name="T36" fmla="*/ 208 w 272"/>
                  <a:gd name="T37" fmla="*/ 63 h 192"/>
                  <a:gd name="T38" fmla="*/ 199 w 272"/>
                  <a:gd name="T39" fmla="*/ 48 h 192"/>
                  <a:gd name="T40" fmla="*/ 191 w 272"/>
                  <a:gd name="T41" fmla="*/ 37 h 192"/>
                  <a:gd name="T42" fmla="*/ 186 w 272"/>
                  <a:gd name="T43" fmla="*/ 28 h 192"/>
                  <a:gd name="T44" fmla="*/ 181 w 272"/>
                  <a:gd name="T45" fmla="*/ 22 h 192"/>
                  <a:gd name="T46" fmla="*/ 177 w 272"/>
                  <a:gd name="T47" fmla="*/ 16 h 192"/>
                  <a:gd name="T48" fmla="*/ 172 w 272"/>
                  <a:gd name="T49" fmla="*/ 10 h 192"/>
                  <a:gd name="T50" fmla="*/ 166 w 272"/>
                  <a:gd name="T51" fmla="*/ 7 h 192"/>
                  <a:gd name="T52" fmla="*/ 161 w 272"/>
                  <a:gd name="T53" fmla="*/ 4 h 192"/>
                  <a:gd name="T54" fmla="*/ 152 w 272"/>
                  <a:gd name="T55" fmla="*/ 1 h 192"/>
                  <a:gd name="T56" fmla="*/ 143 w 272"/>
                  <a:gd name="T57" fmla="*/ 0 h 192"/>
                  <a:gd name="T58" fmla="*/ 71 w 272"/>
                  <a:gd name="T59" fmla="*/ 0 h 192"/>
                  <a:gd name="T60" fmla="*/ 64 w 272"/>
                  <a:gd name="T61" fmla="*/ 1 h 192"/>
                  <a:gd name="T62" fmla="*/ 56 w 272"/>
                  <a:gd name="T63" fmla="*/ 1 h 192"/>
                  <a:gd name="T64" fmla="*/ 50 w 272"/>
                  <a:gd name="T65" fmla="*/ 1 h 192"/>
                  <a:gd name="T66" fmla="*/ 42 w 272"/>
                  <a:gd name="T67" fmla="*/ 3 h 192"/>
                  <a:gd name="T68" fmla="*/ 37 w 272"/>
                  <a:gd name="T69" fmla="*/ 6 h 192"/>
                  <a:gd name="T70" fmla="*/ 34 w 272"/>
                  <a:gd name="T71" fmla="*/ 7 h 192"/>
                  <a:gd name="T72" fmla="*/ 34 w 272"/>
                  <a:gd name="T73" fmla="*/ 9 h 1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2"/>
                  <a:gd name="T112" fmla="*/ 0 h 192"/>
                  <a:gd name="T113" fmla="*/ 272 w 272"/>
                  <a:gd name="T114" fmla="*/ 192 h 1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2" h="192">
                    <a:moveTo>
                      <a:pt x="34" y="9"/>
                    </a:moveTo>
                    <a:lnTo>
                      <a:pt x="27" y="35"/>
                    </a:lnTo>
                    <a:lnTo>
                      <a:pt x="17" y="78"/>
                    </a:lnTo>
                    <a:lnTo>
                      <a:pt x="8" y="134"/>
                    </a:lnTo>
                    <a:lnTo>
                      <a:pt x="0" y="192"/>
                    </a:lnTo>
                    <a:lnTo>
                      <a:pt x="215" y="187"/>
                    </a:lnTo>
                    <a:lnTo>
                      <a:pt x="216" y="187"/>
                    </a:lnTo>
                    <a:lnTo>
                      <a:pt x="221" y="187"/>
                    </a:lnTo>
                    <a:lnTo>
                      <a:pt x="227" y="187"/>
                    </a:lnTo>
                    <a:lnTo>
                      <a:pt x="234" y="185"/>
                    </a:lnTo>
                    <a:lnTo>
                      <a:pt x="243" y="185"/>
                    </a:lnTo>
                    <a:lnTo>
                      <a:pt x="253" y="184"/>
                    </a:lnTo>
                    <a:lnTo>
                      <a:pt x="262" y="182"/>
                    </a:lnTo>
                    <a:lnTo>
                      <a:pt x="272" y="179"/>
                    </a:lnTo>
                    <a:lnTo>
                      <a:pt x="257" y="150"/>
                    </a:lnTo>
                    <a:lnTo>
                      <a:pt x="243" y="125"/>
                    </a:lnTo>
                    <a:lnTo>
                      <a:pt x="231" y="101"/>
                    </a:lnTo>
                    <a:lnTo>
                      <a:pt x="219" y="81"/>
                    </a:lnTo>
                    <a:lnTo>
                      <a:pt x="208" y="63"/>
                    </a:lnTo>
                    <a:lnTo>
                      <a:pt x="199" y="48"/>
                    </a:lnTo>
                    <a:lnTo>
                      <a:pt x="191" y="37"/>
                    </a:lnTo>
                    <a:lnTo>
                      <a:pt x="186" y="28"/>
                    </a:lnTo>
                    <a:lnTo>
                      <a:pt x="181" y="22"/>
                    </a:lnTo>
                    <a:lnTo>
                      <a:pt x="177" y="16"/>
                    </a:lnTo>
                    <a:lnTo>
                      <a:pt x="172" y="10"/>
                    </a:lnTo>
                    <a:lnTo>
                      <a:pt x="166" y="7"/>
                    </a:lnTo>
                    <a:lnTo>
                      <a:pt x="161" y="4"/>
                    </a:lnTo>
                    <a:lnTo>
                      <a:pt x="152" y="1"/>
                    </a:lnTo>
                    <a:lnTo>
                      <a:pt x="143" y="0"/>
                    </a:lnTo>
                    <a:lnTo>
                      <a:pt x="71" y="0"/>
                    </a:lnTo>
                    <a:lnTo>
                      <a:pt x="64" y="1"/>
                    </a:lnTo>
                    <a:lnTo>
                      <a:pt x="56" y="1"/>
                    </a:lnTo>
                    <a:lnTo>
                      <a:pt x="50" y="1"/>
                    </a:lnTo>
                    <a:lnTo>
                      <a:pt x="42" y="3"/>
                    </a:lnTo>
                    <a:lnTo>
                      <a:pt x="37" y="6"/>
                    </a:lnTo>
                    <a:lnTo>
                      <a:pt x="34" y="7"/>
                    </a:lnTo>
                    <a:lnTo>
                      <a:pt x="34" y="9"/>
                    </a:lnTo>
                    <a:close/>
                  </a:path>
                </a:pathLst>
              </a:custGeom>
              <a:solidFill>
                <a:srgbClr val="CC990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320" name="Freeform 374">
                <a:extLst>
                  <a:ext uri="{FF2B5EF4-FFF2-40B4-BE49-F238E27FC236}">
                    <a16:creationId xmlns:a16="http://schemas.microsoft.com/office/drawing/2014/main" id="{2ADA6BD8-C9BF-1BFB-42C5-6C12372E531A}"/>
                  </a:ext>
                </a:extLst>
              </p:cNvPr>
              <p:cNvSpPr>
                <a:spLocks/>
              </p:cNvSpPr>
              <p:nvPr/>
            </p:nvSpPr>
            <p:spPr bwMode="auto">
              <a:xfrm>
                <a:off x="4797" y="2367"/>
                <a:ext cx="495" cy="189"/>
              </a:xfrm>
              <a:custGeom>
                <a:avLst/>
                <a:gdLst>
                  <a:gd name="T0" fmla="*/ 12 w 495"/>
                  <a:gd name="T1" fmla="*/ 17 h 189"/>
                  <a:gd name="T2" fmla="*/ 40 w 495"/>
                  <a:gd name="T3" fmla="*/ 61 h 189"/>
                  <a:gd name="T4" fmla="*/ 71 w 495"/>
                  <a:gd name="T5" fmla="*/ 113 h 189"/>
                  <a:gd name="T6" fmla="*/ 97 w 495"/>
                  <a:gd name="T7" fmla="*/ 158 h 189"/>
                  <a:gd name="T8" fmla="*/ 112 w 495"/>
                  <a:gd name="T9" fmla="*/ 177 h 189"/>
                  <a:gd name="T10" fmla="*/ 124 w 495"/>
                  <a:gd name="T11" fmla="*/ 176 h 189"/>
                  <a:gd name="T12" fmla="*/ 143 w 495"/>
                  <a:gd name="T13" fmla="*/ 174 h 189"/>
                  <a:gd name="T14" fmla="*/ 168 w 495"/>
                  <a:gd name="T15" fmla="*/ 173 h 189"/>
                  <a:gd name="T16" fmla="*/ 196 w 495"/>
                  <a:gd name="T17" fmla="*/ 171 h 189"/>
                  <a:gd name="T18" fmla="*/ 228 w 495"/>
                  <a:gd name="T19" fmla="*/ 171 h 189"/>
                  <a:gd name="T20" fmla="*/ 263 w 495"/>
                  <a:gd name="T21" fmla="*/ 171 h 189"/>
                  <a:gd name="T22" fmla="*/ 297 w 495"/>
                  <a:gd name="T23" fmla="*/ 171 h 189"/>
                  <a:gd name="T24" fmla="*/ 332 w 495"/>
                  <a:gd name="T25" fmla="*/ 173 h 189"/>
                  <a:gd name="T26" fmla="*/ 368 w 495"/>
                  <a:gd name="T27" fmla="*/ 174 h 189"/>
                  <a:gd name="T28" fmla="*/ 401 w 495"/>
                  <a:gd name="T29" fmla="*/ 179 h 189"/>
                  <a:gd name="T30" fmla="*/ 431 w 495"/>
                  <a:gd name="T31" fmla="*/ 182 h 189"/>
                  <a:gd name="T32" fmla="*/ 457 w 495"/>
                  <a:gd name="T33" fmla="*/ 185 h 189"/>
                  <a:gd name="T34" fmla="*/ 478 w 495"/>
                  <a:gd name="T35" fmla="*/ 186 h 189"/>
                  <a:gd name="T36" fmla="*/ 491 w 495"/>
                  <a:gd name="T37" fmla="*/ 188 h 189"/>
                  <a:gd name="T38" fmla="*/ 495 w 495"/>
                  <a:gd name="T39" fmla="*/ 189 h 189"/>
                  <a:gd name="T40" fmla="*/ 491 w 495"/>
                  <a:gd name="T41" fmla="*/ 186 h 189"/>
                  <a:gd name="T42" fmla="*/ 479 w 495"/>
                  <a:gd name="T43" fmla="*/ 176 h 189"/>
                  <a:gd name="T44" fmla="*/ 457 w 495"/>
                  <a:gd name="T45" fmla="*/ 152 h 189"/>
                  <a:gd name="T46" fmla="*/ 415 w 495"/>
                  <a:gd name="T47" fmla="*/ 110 h 189"/>
                  <a:gd name="T48" fmla="*/ 371 w 495"/>
                  <a:gd name="T49" fmla="*/ 66 h 189"/>
                  <a:gd name="T50" fmla="*/ 340 w 495"/>
                  <a:gd name="T51" fmla="*/ 39 h 189"/>
                  <a:gd name="T52" fmla="*/ 331 w 495"/>
                  <a:gd name="T53" fmla="*/ 33 h 189"/>
                  <a:gd name="T54" fmla="*/ 319 w 495"/>
                  <a:gd name="T55" fmla="*/ 29 h 189"/>
                  <a:gd name="T56" fmla="*/ 304 w 495"/>
                  <a:gd name="T57" fmla="*/ 23 h 189"/>
                  <a:gd name="T58" fmla="*/ 285 w 495"/>
                  <a:gd name="T59" fmla="*/ 19 h 189"/>
                  <a:gd name="T60" fmla="*/ 263 w 495"/>
                  <a:gd name="T61" fmla="*/ 13 h 189"/>
                  <a:gd name="T62" fmla="*/ 235 w 495"/>
                  <a:gd name="T63" fmla="*/ 10 h 189"/>
                  <a:gd name="T64" fmla="*/ 202 w 495"/>
                  <a:gd name="T65" fmla="*/ 5 h 189"/>
                  <a:gd name="T66" fmla="*/ 160 w 495"/>
                  <a:gd name="T67" fmla="*/ 2 h 189"/>
                  <a:gd name="T68" fmla="*/ 87 w 495"/>
                  <a:gd name="T69" fmla="*/ 0 h 189"/>
                  <a:gd name="T70" fmla="*/ 37 w 495"/>
                  <a:gd name="T71" fmla="*/ 0 h 189"/>
                  <a:gd name="T72" fmla="*/ 9 w 495"/>
                  <a:gd name="T73" fmla="*/ 1 h 189"/>
                  <a:gd name="T74" fmla="*/ 0 w 495"/>
                  <a:gd name="T75" fmla="*/ 1 h 1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5"/>
                  <a:gd name="T115" fmla="*/ 0 h 189"/>
                  <a:gd name="T116" fmla="*/ 495 w 495"/>
                  <a:gd name="T117" fmla="*/ 189 h 1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5" h="189">
                    <a:moveTo>
                      <a:pt x="0" y="1"/>
                    </a:moveTo>
                    <a:lnTo>
                      <a:pt x="12" y="17"/>
                    </a:lnTo>
                    <a:lnTo>
                      <a:pt x="25" y="36"/>
                    </a:lnTo>
                    <a:lnTo>
                      <a:pt x="40" y="61"/>
                    </a:lnTo>
                    <a:lnTo>
                      <a:pt x="56" y="86"/>
                    </a:lnTo>
                    <a:lnTo>
                      <a:pt x="71" y="113"/>
                    </a:lnTo>
                    <a:lnTo>
                      <a:pt x="86" y="136"/>
                    </a:lnTo>
                    <a:lnTo>
                      <a:pt x="97" y="158"/>
                    </a:lnTo>
                    <a:lnTo>
                      <a:pt x="108" y="177"/>
                    </a:lnTo>
                    <a:lnTo>
                      <a:pt x="112" y="177"/>
                    </a:lnTo>
                    <a:lnTo>
                      <a:pt x="116" y="176"/>
                    </a:lnTo>
                    <a:lnTo>
                      <a:pt x="124" y="176"/>
                    </a:lnTo>
                    <a:lnTo>
                      <a:pt x="133" y="176"/>
                    </a:lnTo>
                    <a:lnTo>
                      <a:pt x="143" y="174"/>
                    </a:lnTo>
                    <a:lnTo>
                      <a:pt x="155" y="174"/>
                    </a:lnTo>
                    <a:lnTo>
                      <a:pt x="168" y="173"/>
                    </a:lnTo>
                    <a:lnTo>
                      <a:pt x="181" y="173"/>
                    </a:lnTo>
                    <a:lnTo>
                      <a:pt x="196" y="171"/>
                    </a:lnTo>
                    <a:lnTo>
                      <a:pt x="212" y="171"/>
                    </a:lnTo>
                    <a:lnTo>
                      <a:pt x="228" y="171"/>
                    </a:lnTo>
                    <a:lnTo>
                      <a:pt x="246" y="171"/>
                    </a:lnTo>
                    <a:lnTo>
                      <a:pt x="263" y="171"/>
                    </a:lnTo>
                    <a:lnTo>
                      <a:pt x="279" y="171"/>
                    </a:lnTo>
                    <a:lnTo>
                      <a:pt x="297" y="171"/>
                    </a:lnTo>
                    <a:lnTo>
                      <a:pt x="315" y="171"/>
                    </a:lnTo>
                    <a:lnTo>
                      <a:pt x="332" y="173"/>
                    </a:lnTo>
                    <a:lnTo>
                      <a:pt x="350" y="174"/>
                    </a:lnTo>
                    <a:lnTo>
                      <a:pt x="368" y="174"/>
                    </a:lnTo>
                    <a:lnTo>
                      <a:pt x="385" y="176"/>
                    </a:lnTo>
                    <a:lnTo>
                      <a:pt x="401" y="179"/>
                    </a:lnTo>
                    <a:lnTo>
                      <a:pt x="418" y="180"/>
                    </a:lnTo>
                    <a:lnTo>
                      <a:pt x="431" y="182"/>
                    </a:lnTo>
                    <a:lnTo>
                      <a:pt x="445" y="182"/>
                    </a:lnTo>
                    <a:lnTo>
                      <a:pt x="457" y="185"/>
                    </a:lnTo>
                    <a:lnTo>
                      <a:pt x="469" y="185"/>
                    </a:lnTo>
                    <a:lnTo>
                      <a:pt x="478" y="186"/>
                    </a:lnTo>
                    <a:lnTo>
                      <a:pt x="485" y="188"/>
                    </a:lnTo>
                    <a:lnTo>
                      <a:pt x="491" y="188"/>
                    </a:lnTo>
                    <a:lnTo>
                      <a:pt x="494" y="188"/>
                    </a:lnTo>
                    <a:lnTo>
                      <a:pt x="495" y="189"/>
                    </a:lnTo>
                    <a:lnTo>
                      <a:pt x="494" y="188"/>
                    </a:lnTo>
                    <a:lnTo>
                      <a:pt x="491" y="186"/>
                    </a:lnTo>
                    <a:lnTo>
                      <a:pt x="485" y="183"/>
                    </a:lnTo>
                    <a:lnTo>
                      <a:pt x="479" y="176"/>
                    </a:lnTo>
                    <a:lnTo>
                      <a:pt x="472" y="168"/>
                    </a:lnTo>
                    <a:lnTo>
                      <a:pt x="457" y="152"/>
                    </a:lnTo>
                    <a:lnTo>
                      <a:pt x="438" y="133"/>
                    </a:lnTo>
                    <a:lnTo>
                      <a:pt x="415" y="110"/>
                    </a:lnTo>
                    <a:lnTo>
                      <a:pt x="391" y="88"/>
                    </a:lnTo>
                    <a:lnTo>
                      <a:pt x="371" y="66"/>
                    </a:lnTo>
                    <a:lnTo>
                      <a:pt x="351" y="49"/>
                    </a:lnTo>
                    <a:lnTo>
                      <a:pt x="340" y="39"/>
                    </a:lnTo>
                    <a:lnTo>
                      <a:pt x="335" y="36"/>
                    </a:lnTo>
                    <a:lnTo>
                      <a:pt x="331" y="33"/>
                    </a:lnTo>
                    <a:lnTo>
                      <a:pt x="325" y="32"/>
                    </a:lnTo>
                    <a:lnTo>
                      <a:pt x="319" y="29"/>
                    </a:lnTo>
                    <a:lnTo>
                      <a:pt x="312" y="26"/>
                    </a:lnTo>
                    <a:lnTo>
                      <a:pt x="304" y="23"/>
                    </a:lnTo>
                    <a:lnTo>
                      <a:pt x="296" y="22"/>
                    </a:lnTo>
                    <a:lnTo>
                      <a:pt x="285" y="19"/>
                    </a:lnTo>
                    <a:lnTo>
                      <a:pt x="275" y="16"/>
                    </a:lnTo>
                    <a:lnTo>
                      <a:pt x="263" y="13"/>
                    </a:lnTo>
                    <a:lnTo>
                      <a:pt x="250" y="11"/>
                    </a:lnTo>
                    <a:lnTo>
                      <a:pt x="235" y="10"/>
                    </a:lnTo>
                    <a:lnTo>
                      <a:pt x="219" y="7"/>
                    </a:lnTo>
                    <a:lnTo>
                      <a:pt x="202" y="5"/>
                    </a:lnTo>
                    <a:lnTo>
                      <a:pt x="183" y="4"/>
                    </a:lnTo>
                    <a:lnTo>
                      <a:pt x="160" y="2"/>
                    </a:lnTo>
                    <a:lnTo>
                      <a:pt x="121" y="1"/>
                    </a:lnTo>
                    <a:lnTo>
                      <a:pt x="87" y="0"/>
                    </a:lnTo>
                    <a:lnTo>
                      <a:pt x="59" y="0"/>
                    </a:lnTo>
                    <a:lnTo>
                      <a:pt x="37" y="0"/>
                    </a:lnTo>
                    <a:lnTo>
                      <a:pt x="19" y="0"/>
                    </a:lnTo>
                    <a:lnTo>
                      <a:pt x="9" y="1"/>
                    </a:lnTo>
                    <a:lnTo>
                      <a:pt x="3" y="1"/>
                    </a:lnTo>
                    <a:lnTo>
                      <a:pt x="0" y="1"/>
                    </a:lnTo>
                    <a:close/>
                  </a:path>
                </a:pathLst>
              </a:custGeom>
              <a:solidFill>
                <a:srgbClr val="00000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321" name="Freeform 375">
                <a:extLst>
                  <a:ext uri="{FF2B5EF4-FFF2-40B4-BE49-F238E27FC236}">
                    <a16:creationId xmlns:a16="http://schemas.microsoft.com/office/drawing/2014/main" id="{E9DB71C0-C198-9E3B-EB24-7C97C6B585E3}"/>
                  </a:ext>
                </a:extLst>
              </p:cNvPr>
              <p:cNvSpPr>
                <a:spLocks/>
              </p:cNvSpPr>
              <p:nvPr/>
            </p:nvSpPr>
            <p:spPr bwMode="auto">
              <a:xfrm>
                <a:off x="5081" y="2638"/>
                <a:ext cx="402" cy="103"/>
              </a:xfrm>
              <a:custGeom>
                <a:avLst/>
                <a:gdLst>
                  <a:gd name="T0" fmla="*/ 402 w 402"/>
                  <a:gd name="T1" fmla="*/ 103 h 103"/>
                  <a:gd name="T2" fmla="*/ 401 w 402"/>
                  <a:gd name="T3" fmla="*/ 91 h 103"/>
                  <a:gd name="T4" fmla="*/ 393 w 402"/>
                  <a:gd name="T5" fmla="*/ 63 h 103"/>
                  <a:gd name="T6" fmla="*/ 388 w 402"/>
                  <a:gd name="T7" fmla="*/ 33 h 103"/>
                  <a:gd name="T8" fmla="*/ 382 w 402"/>
                  <a:gd name="T9" fmla="*/ 13 h 103"/>
                  <a:gd name="T10" fmla="*/ 380 w 402"/>
                  <a:gd name="T11" fmla="*/ 13 h 103"/>
                  <a:gd name="T12" fmla="*/ 379 w 402"/>
                  <a:gd name="T13" fmla="*/ 13 h 103"/>
                  <a:gd name="T14" fmla="*/ 376 w 402"/>
                  <a:gd name="T15" fmla="*/ 13 h 103"/>
                  <a:gd name="T16" fmla="*/ 370 w 402"/>
                  <a:gd name="T17" fmla="*/ 12 h 103"/>
                  <a:gd name="T18" fmla="*/ 364 w 402"/>
                  <a:gd name="T19" fmla="*/ 12 h 103"/>
                  <a:gd name="T20" fmla="*/ 357 w 402"/>
                  <a:gd name="T21" fmla="*/ 12 h 103"/>
                  <a:gd name="T22" fmla="*/ 348 w 402"/>
                  <a:gd name="T23" fmla="*/ 11 h 103"/>
                  <a:gd name="T24" fmla="*/ 338 w 402"/>
                  <a:gd name="T25" fmla="*/ 11 h 103"/>
                  <a:gd name="T26" fmla="*/ 326 w 402"/>
                  <a:gd name="T27" fmla="*/ 9 h 103"/>
                  <a:gd name="T28" fmla="*/ 313 w 402"/>
                  <a:gd name="T29" fmla="*/ 8 h 103"/>
                  <a:gd name="T30" fmla="*/ 297 w 402"/>
                  <a:gd name="T31" fmla="*/ 8 h 103"/>
                  <a:gd name="T32" fmla="*/ 280 w 402"/>
                  <a:gd name="T33" fmla="*/ 6 h 103"/>
                  <a:gd name="T34" fmla="*/ 263 w 402"/>
                  <a:gd name="T35" fmla="*/ 6 h 103"/>
                  <a:gd name="T36" fmla="*/ 242 w 402"/>
                  <a:gd name="T37" fmla="*/ 5 h 103"/>
                  <a:gd name="T38" fmla="*/ 220 w 402"/>
                  <a:gd name="T39" fmla="*/ 5 h 103"/>
                  <a:gd name="T40" fmla="*/ 195 w 402"/>
                  <a:gd name="T41" fmla="*/ 5 h 103"/>
                  <a:gd name="T42" fmla="*/ 172 w 402"/>
                  <a:gd name="T43" fmla="*/ 3 h 103"/>
                  <a:gd name="T44" fmla="*/ 150 w 402"/>
                  <a:gd name="T45" fmla="*/ 3 h 103"/>
                  <a:gd name="T46" fmla="*/ 129 w 402"/>
                  <a:gd name="T47" fmla="*/ 3 h 103"/>
                  <a:gd name="T48" fmla="*/ 110 w 402"/>
                  <a:gd name="T49" fmla="*/ 2 h 103"/>
                  <a:gd name="T50" fmla="*/ 94 w 402"/>
                  <a:gd name="T51" fmla="*/ 2 h 103"/>
                  <a:gd name="T52" fmla="*/ 78 w 402"/>
                  <a:gd name="T53" fmla="*/ 2 h 103"/>
                  <a:gd name="T54" fmla="*/ 53 w 402"/>
                  <a:gd name="T55" fmla="*/ 2 h 103"/>
                  <a:gd name="T56" fmla="*/ 42 w 402"/>
                  <a:gd name="T57" fmla="*/ 2 h 103"/>
                  <a:gd name="T58" fmla="*/ 25 w 402"/>
                  <a:gd name="T59" fmla="*/ 2 h 103"/>
                  <a:gd name="T60" fmla="*/ 19 w 402"/>
                  <a:gd name="T61" fmla="*/ 0 h 103"/>
                  <a:gd name="T62" fmla="*/ 7 w 402"/>
                  <a:gd name="T63" fmla="*/ 0 h 103"/>
                  <a:gd name="T64" fmla="*/ 3 w 402"/>
                  <a:gd name="T65" fmla="*/ 2 h 103"/>
                  <a:gd name="T66" fmla="*/ 0 w 402"/>
                  <a:gd name="T67" fmla="*/ 6 h 103"/>
                  <a:gd name="T68" fmla="*/ 0 w 402"/>
                  <a:gd name="T69" fmla="*/ 18 h 103"/>
                  <a:gd name="T70" fmla="*/ 3 w 402"/>
                  <a:gd name="T71" fmla="*/ 31 h 103"/>
                  <a:gd name="T72" fmla="*/ 7 w 402"/>
                  <a:gd name="T73" fmla="*/ 52 h 103"/>
                  <a:gd name="T74" fmla="*/ 10 w 402"/>
                  <a:gd name="T75" fmla="*/ 72 h 103"/>
                  <a:gd name="T76" fmla="*/ 13 w 402"/>
                  <a:gd name="T77" fmla="*/ 84 h 103"/>
                  <a:gd name="T78" fmla="*/ 15 w 402"/>
                  <a:gd name="T79" fmla="*/ 93 h 103"/>
                  <a:gd name="T80" fmla="*/ 17 w 402"/>
                  <a:gd name="T81" fmla="*/ 97 h 103"/>
                  <a:gd name="T82" fmla="*/ 23 w 402"/>
                  <a:gd name="T83" fmla="*/ 102 h 103"/>
                  <a:gd name="T84" fmla="*/ 31 w 402"/>
                  <a:gd name="T85" fmla="*/ 102 h 103"/>
                  <a:gd name="T86" fmla="*/ 38 w 402"/>
                  <a:gd name="T87" fmla="*/ 102 h 103"/>
                  <a:gd name="T88" fmla="*/ 51 w 402"/>
                  <a:gd name="T89" fmla="*/ 103 h 103"/>
                  <a:gd name="T90" fmla="*/ 255 w 402"/>
                  <a:gd name="T91" fmla="*/ 103 h 103"/>
                  <a:gd name="T92" fmla="*/ 289 w 402"/>
                  <a:gd name="T93" fmla="*/ 103 h 103"/>
                  <a:gd name="T94" fmla="*/ 402 w 402"/>
                  <a:gd name="T95" fmla="*/ 103 h 1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2"/>
                  <a:gd name="T145" fmla="*/ 0 h 103"/>
                  <a:gd name="T146" fmla="*/ 402 w 402"/>
                  <a:gd name="T147" fmla="*/ 103 h 10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2" h="103">
                    <a:moveTo>
                      <a:pt x="402" y="103"/>
                    </a:moveTo>
                    <a:lnTo>
                      <a:pt x="401" y="91"/>
                    </a:lnTo>
                    <a:lnTo>
                      <a:pt x="393" y="63"/>
                    </a:lnTo>
                    <a:lnTo>
                      <a:pt x="388" y="33"/>
                    </a:lnTo>
                    <a:lnTo>
                      <a:pt x="382" y="13"/>
                    </a:lnTo>
                    <a:lnTo>
                      <a:pt x="380" y="13"/>
                    </a:lnTo>
                    <a:lnTo>
                      <a:pt x="379" y="13"/>
                    </a:lnTo>
                    <a:lnTo>
                      <a:pt x="376" y="13"/>
                    </a:lnTo>
                    <a:lnTo>
                      <a:pt x="370" y="12"/>
                    </a:lnTo>
                    <a:lnTo>
                      <a:pt x="364" y="12"/>
                    </a:lnTo>
                    <a:lnTo>
                      <a:pt x="357" y="12"/>
                    </a:lnTo>
                    <a:lnTo>
                      <a:pt x="348" y="11"/>
                    </a:lnTo>
                    <a:lnTo>
                      <a:pt x="338" y="11"/>
                    </a:lnTo>
                    <a:lnTo>
                      <a:pt x="326" y="9"/>
                    </a:lnTo>
                    <a:lnTo>
                      <a:pt x="313" y="8"/>
                    </a:lnTo>
                    <a:lnTo>
                      <a:pt x="297" y="8"/>
                    </a:lnTo>
                    <a:lnTo>
                      <a:pt x="280" y="6"/>
                    </a:lnTo>
                    <a:lnTo>
                      <a:pt x="263" y="6"/>
                    </a:lnTo>
                    <a:lnTo>
                      <a:pt x="242" y="5"/>
                    </a:lnTo>
                    <a:lnTo>
                      <a:pt x="220" y="5"/>
                    </a:lnTo>
                    <a:lnTo>
                      <a:pt x="195" y="5"/>
                    </a:lnTo>
                    <a:lnTo>
                      <a:pt x="172" y="3"/>
                    </a:lnTo>
                    <a:lnTo>
                      <a:pt x="150" y="3"/>
                    </a:lnTo>
                    <a:lnTo>
                      <a:pt x="129" y="3"/>
                    </a:lnTo>
                    <a:lnTo>
                      <a:pt x="110" y="2"/>
                    </a:lnTo>
                    <a:lnTo>
                      <a:pt x="94" y="2"/>
                    </a:lnTo>
                    <a:lnTo>
                      <a:pt x="78" y="2"/>
                    </a:lnTo>
                    <a:lnTo>
                      <a:pt x="53" y="2"/>
                    </a:lnTo>
                    <a:lnTo>
                      <a:pt x="42" y="2"/>
                    </a:lnTo>
                    <a:lnTo>
                      <a:pt x="25" y="2"/>
                    </a:lnTo>
                    <a:lnTo>
                      <a:pt x="19" y="0"/>
                    </a:lnTo>
                    <a:lnTo>
                      <a:pt x="7" y="0"/>
                    </a:lnTo>
                    <a:lnTo>
                      <a:pt x="3" y="2"/>
                    </a:lnTo>
                    <a:lnTo>
                      <a:pt x="0" y="6"/>
                    </a:lnTo>
                    <a:lnTo>
                      <a:pt x="0" y="18"/>
                    </a:lnTo>
                    <a:lnTo>
                      <a:pt x="3" y="31"/>
                    </a:lnTo>
                    <a:lnTo>
                      <a:pt x="7" y="52"/>
                    </a:lnTo>
                    <a:lnTo>
                      <a:pt x="10" y="72"/>
                    </a:lnTo>
                    <a:lnTo>
                      <a:pt x="13" y="84"/>
                    </a:lnTo>
                    <a:lnTo>
                      <a:pt x="15" y="93"/>
                    </a:lnTo>
                    <a:lnTo>
                      <a:pt x="17" y="97"/>
                    </a:lnTo>
                    <a:lnTo>
                      <a:pt x="23" y="102"/>
                    </a:lnTo>
                    <a:lnTo>
                      <a:pt x="31" y="102"/>
                    </a:lnTo>
                    <a:lnTo>
                      <a:pt x="38" y="102"/>
                    </a:lnTo>
                    <a:lnTo>
                      <a:pt x="51" y="103"/>
                    </a:lnTo>
                    <a:lnTo>
                      <a:pt x="255" y="103"/>
                    </a:lnTo>
                    <a:lnTo>
                      <a:pt x="289" y="103"/>
                    </a:lnTo>
                    <a:lnTo>
                      <a:pt x="402" y="103"/>
                    </a:lnTo>
                    <a:close/>
                  </a:path>
                </a:pathLst>
              </a:custGeom>
              <a:solidFill>
                <a:srgbClr val="80808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322" name="Freeform 376">
                <a:extLst>
                  <a:ext uri="{FF2B5EF4-FFF2-40B4-BE49-F238E27FC236}">
                    <a16:creationId xmlns:a16="http://schemas.microsoft.com/office/drawing/2014/main" id="{C573AC5F-35D5-3CB0-E31F-0FE9831523A3}"/>
                  </a:ext>
                </a:extLst>
              </p:cNvPr>
              <p:cNvSpPr>
                <a:spLocks/>
              </p:cNvSpPr>
              <p:nvPr/>
            </p:nvSpPr>
            <p:spPr bwMode="auto">
              <a:xfrm>
                <a:off x="5245" y="2745"/>
                <a:ext cx="69" cy="14"/>
              </a:xfrm>
              <a:custGeom>
                <a:avLst/>
                <a:gdLst>
                  <a:gd name="T0" fmla="*/ 68 w 69"/>
                  <a:gd name="T1" fmla="*/ 14 h 14"/>
                  <a:gd name="T2" fmla="*/ 69 w 69"/>
                  <a:gd name="T3" fmla="*/ 12 h 14"/>
                  <a:gd name="T4" fmla="*/ 68 w 69"/>
                  <a:gd name="T5" fmla="*/ 2 h 14"/>
                  <a:gd name="T6" fmla="*/ 68 w 69"/>
                  <a:gd name="T7" fmla="*/ 0 h 14"/>
                  <a:gd name="T8" fmla="*/ 66 w 69"/>
                  <a:gd name="T9" fmla="*/ 0 h 14"/>
                  <a:gd name="T10" fmla="*/ 2 w 69"/>
                  <a:gd name="T11" fmla="*/ 0 h 14"/>
                  <a:gd name="T12" fmla="*/ 0 w 69"/>
                  <a:gd name="T13" fmla="*/ 0 h 14"/>
                  <a:gd name="T14" fmla="*/ 0 w 69"/>
                  <a:gd name="T15" fmla="*/ 2 h 14"/>
                  <a:gd name="T16" fmla="*/ 2 w 69"/>
                  <a:gd name="T17" fmla="*/ 12 h 14"/>
                  <a:gd name="T18" fmla="*/ 3 w 69"/>
                  <a:gd name="T19" fmla="*/ 14 h 14"/>
                  <a:gd name="T20" fmla="*/ 3 w 69"/>
                  <a:gd name="T21" fmla="*/ 14 h 14"/>
                  <a:gd name="T22" fmla="*/ 68 w 69"/>
                  <a:gd name="T23" fmla="*/ 14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9"/>
                  <a:gd name="T37" fmla="*/ 0 h 14"/>
                  <a:gd name="T38" fmla="*/ 69 w 69"/>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9" h="14">
                    <a:moveTo>
                      <a:pt x="68" y="14"/>
                    </a:moveTo>
                    <a:lnTo>
                      <a:pt x="69" y="12"/>
                    </a:lnTo>
                    <a:lnTo>
                      <a:pt x="68" y="2"/>
                    </a:lnTo>
                    <a:lnTo>
                      <a:pt x="68" y="0"/>
                    </a:lnTo>
                    <a:lnTo>
                      <a:pt x="66" y="0"/>
                    </a:lnTo>
                    <a:lnTo>
                      <a:pt x="2" y="0"/>
                    </a:lnTo>
                    <a:lnTo>
                      <a:pt x="0" y="0"/>
                    </a:lnTo>
                    <a:lnTo>
                      <a:pt x="0" y="2"/>
                    </a:lnTo>
                    <a:lnTo>
                      <a:pt x="2" y="12"/>
                    </a:lnTo>
                    <a:lnTo>
                      <a:pt x="3" y="14"/>
                    </a:lnTo>
                    <a:lnTo>
                      <a:pt x="68" y="14"/>
                    </a:lnTo>
                    <a:close/>
                  </a:path>
                </a:pathLst>
              </a:custGeom>
              <a:solidFill>
                <a:srgbClr val="00000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323" name="Freeform 377">
                <a:extLst>
                  <a:ext uri="{FF2B5EF4-FFF2-40B4-BE49-F238E27FC236}">
                    <a16:creationId xmlns:a16="http://schemas.microsoft.com/office/drawing/2014/main" id="{2C06EFAA-996D-C0A8-841B-CEFDD93E93EF}"/>
                  </a:ext>
                </a:extLst>
              </p:cNvPr>
              <p:cNvSpPr>
                <a:spLocks/>
              </p:cNvSpPr>
              <p:nvPr/>
            </p:nvSpPr>
            <p:spPr bwMode="auto">
              <a:xfrm>
                <a:off x="5322" y="2745"/>
                <a:ext cx="69" cy="14"/>
              </a:xfrm>
              <a:custGeom>
                <a:avLst/>
                <a:gdLst>
                  <a:gd name="T0" fmla="*/ 69 w 69"/>
                  <a:gd name="T1" fmla="*/ 14 h 14"/>
                  <a:gd name="T2" fmla="*/ 69 w 69"/>
                  <a:gd name="T3" fmla="*/ 14 h 14"/>
                  <a:gd name="T4" fmla="*/ 69 w 69"/>
                  <a:gd name="T5" fmla="*/ 12 h 14"/>
                  <a:gd name="T6" fmla="*/ 69 w 69"/>
                  <a:gd name="T7" fmla="*/ 2 h 14"/>
                  <a:gd name="T8" fmla="*/ 67 w 69"/>
                  <a:gd name="T9" fmla="*/ 0 h 14"/>
                  <a:gd name="T10" fmla="*/ 1 w 69"/>
                  <a:gd name="T11" fmla="*/ 0 h 14"/>
                  <a:gd name="T12" fmla="*/ 0 w 69"/>
                  <a:gd name="T13" fmla="*/ 2 h 14"/>
                  <a:gd name="T14" fmla="*/ 1 w 69"/>
                  <a:gd name="T15" fmla="*/ 12 h 14"/>
                  <a:gd name="T16" fmla="*/ 3 w 69"/>
                  <a:gd name="T17" fmla="*/ 14 h 14"/>
                  <a:gd name="T18" fmla="*/ 3 w 69"/>
                  <a:gd name="T19" fmla="*/ 14 h 14"/>
                  <a:gd name="T20" fmla="*/ 69 w 69"/>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
                  <a:gd name="T34" fmla="*/ 0 h 14"/>
                  <a:gd name="T35" fmla="*/ 69 w 6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 h="14">
                    <a:moveTo>
                      <a:pt x="69" y="14"/>
                    </a:moveTo>
                    <a:lnTo>
                      <a:pt x="69" y="14"/>
                    </a:lnTo>
                    <a:lnTo>
                      <a:pt x="69" y="12"/>
                    </a:lnTo>
                    <a:lnTo>
                      <a:pt x="69" y="2"/>
                    </a:lnTo>
                    <a:lnTo>
                      <a:pt x="67" y="0"/>
                    </a:lnTo>
                    <a:lnTo>
                      <a:pt x="1" y="0"/>
                    </a:lnTo>
                    <a:lnTo>
                      <a:pt x="0" y="2"/>
                    </a:lnTo>
                    <a:lnTo>
                      <a:pt x="1" y="12"/>
                    </a:lnTo>
                    <a:lnTo>
                      <a:pt x="3" y="14"/>
                    </a:lnTo>
                    <a:lnTo>
                      <a:pt x="69" y="14"/>
                    </a:lnTo>
                    <a:close/>
                  </a:path>
                </a:pathLst>
              </a:custGeom>
              <a:solidFill>
                <a:srgbClr val="00000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324" name="Freeform 378">
                <a:extLst>
                  <a:ext uri="{FF2B5EF4-FFF2-40B4-BE49-F238E27FC236}">
                    <a16:creationId xmlns:a16="http://schemas.microsoft.com/office/drawing/2014/main" id="{C4C20E57-7E3B-592A-AF46-905B1CE6BA45}"/>
                  </a:ext>
                </a:extLst>
              </p:cNvPr>
              <p:cNvSpPr>
                <a:spLocks/>
              </p:cNvSpPr>
              <p:nvPr/>
            </p:nvSpPr>
            <p:spPr bwMode="auto">
              <a:xfrm>
                <a:off x="5398" y="2745"/>
                <a:ext cx="44" cy="14"/>
              </a:xfrm>
              <a:custGeom>
                <a:avLst/>
                <a:gdLst>
                  <a:gd name="T0" fmla="*/ 43 w 44"/>
                  <a:gd name="T1" fmla="*/ 14 h 14"/>
                  <a:gd name="T2" fmla="*/ 44 w 44"/>
                  <a:gd name="T3" fmla="*/ 12 h 14"/>
                  <a:gd name="T4" fmla="*/ 44 w 44"/>
                  <a:gd name="T5" fmla="*/ 2 h 14"/>
                  <a:gd name="T6" fmla="*/ 43 w 44"/>
                  <a:gd name="T7" fmla="*/ 0 h 14"/>
                  <a:gd name="T8" fmla="*/ 2 w 44"/>
                  <a:gd name="T9" fmla="*/ 0 h 14"/>
                  <a:gd name="T10" fmla="*/ 0 w 44"/>
                  <a:gd name="T11" fmla="*/ 2 h 14"/>
                  <a:gd name="T12" fmla="*/ 0 w 44"/>
                  <a:gd name="T13" fmla="*/ 12 h 14"/>
                  <a:gd name="T14" fmla="*/ 0 w 44"/>
                  <a:gd name="T15" fmla="*/ 14 h 14"/>
                  <a:gd name="T16" fmla="*/ 2 w 44"/>
                  <a:gd name="T17" fmla="*/ 14 h 14"/>
                  <a:gd name="T18" fmla="*/ 43 w 44"/>
                  <a:gd name="T19" fmla="*/ 14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4"/>
                  <a:gd name="T32" fmla="*/ 44 w 44"/>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4">
                    <a:moveTo>
                      <a:pt x="43" y="14"/>
                    </a:moveTo>
                    <a:lnTo>
                      <a:pt x="44" y="12"/>
                    </a:lnTo>
                    <a:lnTo>
                      <a:pt x="44" y="2"/>
                    </a:lnTo>
                    <a:lnTo>
                      <a:pt x="43" y="0"/>
                    </a:lnTo>
                    <a:lnTo>
                      <a:pt x="2" y="0"/>
                    </a:lnTo>
                    <a:lnTo>
                      <a:pt x="0" y="2"/>
                    </a:lnTo>
                    <a:lnTo>
                      <a:pt x="0" y="12"/>
                    </a:lnTo>
                    <a:lnTo>
                      <a:pt x="0" y="14"/>
                    </a:lnTo>
                    <a:lnTo>
                      <a:pt x="2" y="14"/>
                    </a:lnTo>
                    <a:lnTo>
                      <a:pt x="43" y="14"/>
                    </a:lnTo>
                    <a:close/>
                  </a:path>
                </a:pathLst>
              </a:custGeom>
              <a:solidFill>
                <a:srgbClr val="00000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325" name="Freeform 379">
                <a:extLst>
                  <a:ext uri="{FF2B5EF4-FFF2-40B4-BE49-F238E27FC236}">
                    <a16:creationId xmlns:a16="http://schemas.microsoft.com/office/drawing/2014/main" id="{E4C6B994-9F63-2C38-42DA-6A7BDA12665C}"/>
                  </a:ext>
                </a:extLst>
              </p:cNvPr>
              <p:cNvSpPr>
                <a:spLocks/>
              </p:cNvSpPr>
              <p:nvPr/>
            </p:nvSpPr>
            <p:spPr bwMode="auto">
              <a:xfrm>
                <a:off x="5141" y="2656"/>
                <a:ext cx="44" cy="48"/>
              </a:xfrm>
              <a:custGeom>
                <a:avLst/>
                <a:gdLst>
                  <a:gd name="T0" fmla="*/ 4 w 44"/>
                  <a:gd name="T1" fmla="*/ 0 h 48"/>
                  <a:gd name="T2" fmla="*/ 0 w 44"/>
                  <a:gd name="T3" fmla="*/ 3 h 48"/>
                  <a:gd name="T4" fmla="*/ 0 w 44"/>
                  <a:gd name="T5" fmla="*/ 6 h 48"/>
                  <a:gd name="T6" fmla="*/ 9 w 44"/>
                  <a:gd name="T7" fmla="*/ 48 h 48"/>
                  <a:gd name="T8" fmla="*/ 38 w 44"/>
                  <a:gd name="T9" fmla="*/ 48 h 48"/>
                  <a:gd name="T10" fmla="*/ 43 w 44"/>
                  <a:gd name="T11" fmla="*/ 45 h 48"/>
                  <a:gd name="T12" fmla="*/ 44 w 44"/>
                  <a:gd name="T13" fmla="*/ 42 h 48"/>
                  <a:gd name="T14" fmla="*/ 44 w 44"/>
                  <a:gd name="T15" fmla="*/ 7 h 48"/>
                  <a:gd name="T16" fmla="*/ 43 w 44"/>
                  <a:gd name="T17" fmla="*/ 1 h 48"/>
                  <a:gd name="T18" fmla="*/ 37 w 44"/>
                  <a:gd name="T19" fmla="*/ 0 h 48"/>
                  <a:gd name="T20" fmla="*/ 4 w 44"/>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48"/>
                  <a:gd name="T35" fmla="*/ 44 w 44"/>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48">
                    <a:moveTo>
                      <a:pt x="4" y="0"/>
                    </a:moveTo>
                    <a:lnTo>
                      <a:pt x="0" y="3"/>
                    </a:lnTo>
                    <a:lnTo>
                      <a:pt x="0" y="6"/>
                    </a:lnTo>
                    <a:lnTo>
                      <a:pt x="9" y="48"/>
                    </a:lnTo>
                    <a:lnTo>
                      <a:pt x="38" y="48"/>
                    </a:lnTo>
                    <a:lnTo>
                      <a:pt x="43" y="45"/>
                    </a:lnTo>
                    <a:lnTo>
                      <a:pt x="44" y="42"/>
                    </a:lnTo>
                    <a:lnTo>
                      <a:pt x="44" y="7"/>
                    </a:lnTo>
                    <a:lnTo>
                      <a:pt x="43" y="1"/>
                    </a:lnTo>
                    <a:lnTo>
                      <a:pt x="37" y="0"/>
                    </a:lnTo>
                    <a:lnTo>
                      <a:pt x="4" y="0"/>
                    </a:lnTo>
                    <a:close/>
                  </a:path>
                </a:pathLst>
              </a:custGeom>
              <a:solidFill>
                <a:srgbClr val="FFFFFF"/>
              </a:solidFill>
              <a:ln w="0">
                <a:solidFill>
                  <a:srgbClr val="002060"/>
                </a:solidFill>
                <a:round/>
                <a:headEnd/>
                <a:tailEnd/>
              </a:ln>
            </p:spPr>
            <p:txBody>
              <a:bodyPr/>
              <a:lstStyle/>
              <a:p>
                <a:endParaRPr lang="el-GR">
                  <a:solidFill>
                    <a:schemeClr val="bg1">
                      <a:lumMod val="95000"/>
                      <a:lumOff val="5000"/>
                    </a:schemeClr>
                  </a:solidFill>
                </a:endParaRPr>
              </a:p>
            </p:txBody>
          </p:sp>
          <p:sp>
            <p:nvSpPr>
              <p:cNvPr id="36326" name="Freeform 380">
                <a:extLst>
                  <a:ext uri="{FF2B5EF4-FFF2-40B4-BE49-F238E27FC236}">
                    <a16:creationId xmlns:a16="http://schemas.microsoft.com/office/drawing/2014/main" id="{B47BB3CA-61A8-FDDC-95B5-490D49B3FC8C}"/>
                  </a:ext>
                </a:extLst>
              </p:cNvPr>
              <p:cNvSpPr>
                <a:spLocks/>
              </p:cNvSpPr>
              <p:nvPr/>
            </p:nvSpPr>
            <p:spPr bwMode="auto">
              <a:xfrm>
                <a:off x="5435" y="2663"/>
                <a:ext cx="26" cy="44"/>
              </a:xfrm>
              <a:custGeom>
                <a:avLst/>
                <a:gdLst>
                  <a:gd name="T0" fmla="*/ 0 w 26"/>
                  <a:gd name="T1" fmla="*/ 0 h 44"/>
                  <a:gd name="T2" fmla="*/ 6 w 26"/>
                  <a:gd name="T3" fmla="*/ 44 h 44"/>
                  <a:gd name="T4" fmla="*/ 20 w 26"/>
                  <a:gd name="T5" fmla="*/ 44 h 44"/>
                  <a:gd name="T6" fmla="*/ 26 w 26"/>
                  <a:gd name="T7" fmla="*/ 41 h 44"/>
                  <a:gd name="T8" fmla="*/ 26 w 26"/>
                  <a:gd name="T9" fmla="*/ 8 h 44"/>
                  <a:gd name="T10" fmla="*/ 25 w 26"/>
                  <a:gd name="T11" fmla="*/ 3 h 44"/>
                  <a:gd name="T12" fmla="*/ 19 w 26"/>
                  <a:gd name="T13" fmla="*/ 0 h 44"/>
                  <a:gd name="T14" fmla="*/ 0 w 26"/>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44"/>
                  <a:gd name="T26" fmla="*/ 26 w 26"/>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44">
                    <a:moveTo>
                      <a:pt x="0" y="0"/>
                    </a:moveTo>
                    <a:lnTo>
                      <a:pt x="6" y="44"/>
                    </a:lnTo>
                    <a:lnTo>
                      <a:pt x="20" y="44"/>
                    </a:lnTo>
                    <a:lnTo>
                      <a:pt x="26" y="41"/>
                    </a:lnTo>
                    <a:lnTo>
                      <a:pt x="26" y="8"/>
                    </a:lnTo>
                    <a:lnTo>
                      <a:pt x="25" y="3"/>
                    </a:lnTo>
                    <a:lnTo>
                      <a:pt x="19" y="0"/>
                    </a:lnTo>
                    <a:lnTo>
                      <a:pt x="0" y="0"/>
                    </a:lnTo>
                    <a:close/>
                  </a:path>
                </a:pathLst>
              </a:custGeom>
              <a:solidFill>
                <a:srgbClr val="FFFFFF"/>
              </a:solidFill>
              <a:ln w="0">
                <a:solidFill>
                  <a:srgbClr val="002060"/>
                </a:solidFill>
                <a:round/>
                <a:headEnd/>
                <a:tailEnd/>
              </a:ln>
            </p:spPr>
            <p:txBody>
              <a:bodyPr/>
              <a:lstStyle/>
              <a:p>
                <a:endParaRPr lang="el-GR">
                  <a:solidFill>
                    <a:schemeClr val="bg1">
                      <a:lumMod val="95000"/>
                      <a:lumOff val="5000"/>
                    </a:schemeClr>
                  </a:solidFill>
                </a:endParaRPr>
              </a:p>
            </p:txBody>
          </p:sp>
          <p:sp>
            <p:nvSpPr>
              <p:cNvPr id="36327" name="Freeform 381">
                <a:extLst>
                  <a:ext uri="{FF2B5EF4-FFF2-40B4-BE49-F238E27FC236}">
                    <a16:creationId xmlns:a16="http://schemas.microsoft.com/office/drawing/2014/main" id="{1BDC4DA3-C7CE-EAE5-8E2B-90D218F826B5}"/>
                  </a:ext>
                </a:extLst>
              </p:cNvPr>
              <p:cNvSpPr>
                <a:spLocks/>
              </p:cNvSpPr>
              <p:nvPr/>
            </p:nvSpPr>
            <p:spPr bwMode="auto">
              <a:xfrm>
                <a:off x="5090" y="2650"/>
                <a:ext cx="63" cy="76"/>
              </a:xfrm>
              <a:custGeom>
                <a:avLst/>
                <a:gdLst>
                  <a:gd name="T0" fmla="*/ 41 w 63"/>
                  <a:gd name="T1" fmla="*/ 0 h 76"/>
                  <a:gd name="T2" fmla="*/ 22 w 63"/>
                  <a:gd name="T3" fmla="*/ 0 h 76"/>
                  <a:gd name="T4" fmla="*/ 11 w 63"/>
                  <a:gd name="T5" fmla="*/ 0 h 76"/>
                  <a:gd name="T6" fmla="*/ 4 w 63"/>
                  <a:gd name="T7" fmla="*/ 1 h 76"/>
                  <a:gd name="T8" fmla="*/ 0 w 63"/>
                  <a:gd name="T9" fmla="*/ 4 h 76"/>
                  <a:gd name="T10" fmla="*/ 0 w 63"/>
                  <a:gd name="T11" fmla="*/ 10 h 76"/>
                  <a:gd name="T12" fmla="*/ 11 w 63"/>
                  <a:gd name="T13" fmla="*/ 68 h 76"/>
                  <a:gd name="T14" fmla="*/ 13 w 63"/>
                  <a:gd name="T15" fmla="*/ 72 h 76"/>
                  <a:gd name="T16" fmla="*/ 16 w 63"/>
                  <a:gd name="T17" fmla="*/ 75 h 76"/>
                  <a:gd name="T18" fmla="*/ 20 w 63"/>
                  <a:gd name="T19" fmla="*/ 75 h 76"/>
                  <a:gd name="T20" fmla="*/ 25 w 63"/>
                  <a:gd name="T21" fmla="*/ 76 h 76"/>
                  <a:gd name="T22" fmla="*/ 55 w 63"/>
                  <a:gd name="T23" fmla="*/ 76 h 76"/>
                  <a:gd name="T24" fmla="*/ 61 w 63"/>
                  <a:gd name="T25" fmla="*/ 75 h 76"/>
                  <a:gd name="T26" fmla="*/ 63 w 63"/>
                  <a:gd name="T27" fmla="*/ 72 h 76"/>
                  <a:gd name="T28" fmla="*/ 63 w 63"/>
                  <a:gd name="T29" fmla="*/ 68 h 76"/>
                  <a:gd name="T30" fmla="*/ 63 w 63"/>
                  <a:gd name="T31" fmla="*/ 63 h 76"/>
                  <a:gd name="T32" fmla="*/ 48 w 63"/>
                  <a:gd name="T33" fmla="*/ 9 h 76"/>
                  <a:gd name="T34" fmla="*/ 48 w 63"/>
                  <a:gd name="T35" fmla="*/ 4 h 76"/>
                  <a:gd name="T36" fmla="*/ 45 w 63"/>
                  <a:gd name="T37" fmla="*/ 1 h 76"/>
                  <a:gd name="T38" fmla="*/ 42 w 63"/>
                  <a:gd name="T39" fmla="*/ 0 h 76"/>
                  <a:gd name="T40" fmla="*/ 41 w 63"/>
                  <a:gd name="T41" fmla="*/ 0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76"/>
                  <a:gd name="T65" fmla="*/ 63 w 63"/>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76">
                    <a:moveTo>
                      <a:pt x="41" y="0"/>
                    </a:moveTo>
                    <a:lnTo>
                      <a:pt x="22" y="0"/>
                    </a:lnTo>
                    <a:lnTo>
                      <a:pt x="11" y="0"/>
                    </a:lnTo>
                    <a:lnTo>
                      <a:pt x="4" y="1"/>
                    </a:lnTo>
                    <a:lnTo>
                      <a:pt x="0" y="4"/>
                    </a:lnTo>
                    <a:lnTo>
                      <a:pt x="0" y="10"/>
                    </a:lnTo>
                    <a:lnTo>
                      <a:pt x="11" y="68"/>
                    </a:lnTo>
                    <a:lnTo>
                      <a:pt x="13" y="72"/>
                    </a:lnTo>
                    <a:lnTo>
                      <a:pt x="16" y="75"/>
                    </a:lnTo>
                    <a:lnTo>
                      <a:pt x="20" y="75"/>
                    </a:lnTo>
                    <a:lnTo>
                      <a:pt x="25" y="76"/>
                    </a:lnTo>
                    <a:lnTo>
                      <a:pt x="55" y="76"/>
                    </a:lnTo>
                    <a:lnTo>
                      <a:pt x="61" y="75"/>
                    </a:lnTo>
                    <a:lnTo>
                      <a:pt x="63" y="72"/>
                    </a:lnTo>
                    <a:lnTo>
                      <a:pt x="63" y="68"/>
                    </a:lnTo>
                    <a:lnTo>
                      <a:pt x="63" y="63"/>
                    </a:lnTo>
                    <a:lnTo>
                      <a:pt x="48" y="9"/>
                    </a:lnTo>
                    <a:lnTo>
                      <a:pt x="48" y="4"/>
                    </a:lnTo>
                    <a:lnTo>
                      <a:pt x="45" y="1"/>
                    </a:lnTo>
                    <a:lnTo>
                      <a:pt x="42" y="0"/>
                    </a:lnTo>
                    <a:lnTo>
                      <a:pt x="41" y="0"/>
                    </a:lnTo>
                    <a:close/>
                  </a:path>
                </a:pathLst>
              </a:custGeom>
              <a:solidFill>
                <a:srgbClr val="C0C0C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328" name="Freeform 382">
                <a:extLst>
                  <a:ext uri="{FF2B5EF4-FFF2-40B4-BE49-F238E27FC236}">
                    <a16:creationId xmlns:a16="http://schemas.microsoft.com/office/drawing/2014/main" id="{2560A981-4809-C32A-5659-28F9DE4C8EA5}"/>
                  </a:ext>
                </a:extLst>
              </p:cNvPr>
              <p:cNvSpPr>
                <a:spLocks/>
              </p:cNvSpPr>
              <p:nvPr/>
            </p:nvSpPr>
            <p:spPr bwMode="auto">
              <a:xfrm>
                <a:off x="4537" y="2624"/>
                <a:ext cx="12" cy="44"/>
              </a:xfrm>
              <a:custGeom>
                <a:avLst/>
                <a:gdLst>
                  <a:gd name="T0" fmla="*/ 8 w 12"/>
                  <a:gd name="T1" fmla="*/ 44 h 44"/>
                  <a:gd name="T2" fmla="*/ 9 w 12"/>
                  <a:gd name="T3" fmla="*/ 44 h 44"/>
                  <a:gd name="T4" fmla="*/ 11 w 12"/>
                  <a:gd name="T5" fmla="*/ 42 h 44"/>
                  <a:gd name="T6" fmla="*/ 12 w 12"/>
                  <a:gd name="T7" fmla="*/ 1 h 44"/>
                  <a:gd name="T8" fmla="*/ 12 w 12"/>
                  <a:gd name="T9" fmla="*/ 0 h 44"/>
                  <a:gd name="T10" fmla="*/ 11 w 12"/>
                  <a:gd name="T11" fmla="*/ 0 h 44"/>
                  <a:gd name="T12" fmla="*/ 6 w 12"/>
                  <a:gd name="T13" fmla="*/ 0 h 44"/>
                  <a:gd name="T14" fmla="*/ 5 w 12"/>
                  <a:gd name="T15" fmla="*/ 0 h 44"/>
                  <a:gd name="T16" fmla="*/ 3 w 12"/>
                  <a:gd name="T17" fmla="*/ 1 h 44"/>
                  <a:gd name="T18" fmla="*/ 0 w 12"/>
                  <a:gd name="T19" fmla="*/ 42 h 44"/>
                  <a:gd name="T20" fmla="*/ 0 w 12"/>
                  <a:gd name="T21" fmla="*/ 44 h 44"/>
                  <a:gd name="T22" fmla="*/ 3 w 12"/>
                  <a:gd name="T23" fmla="*/ 44 h 44"/>
                  <a:gd name="T24" fmla="*/ 8 w 12"/>
                  <a:gd name="T25" fmla="*/ 44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44"/>
                  <a:gd name="T41" fmla="*/ 12 w 12"/>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44">
                    <a:moveTo>
                      <a:pt x="8" y="44"/>
                    </a:moveTo>
                    <a:lnTo>
                      <a:pt x="9" y="44"/>
                    </a:lnTo>
                    <a:lnTo>
                      <a:pt x="11" y="42"/>
                    </a:lnTo>
                    <a:lnTo>
                      <a:pt x="12" y="1"/>
                    </a:lnTo>
                    <a:lnTo>
                      <a:pt x="12" y="0"/>
                    </a:lnTo>
                    <a:lnTo>
                      <a:pt x="11" y="0"/>
                    </a:lnTo>
                    <a:lnTo>
                      <a:pt x="6" y="0"/>
                    </a:lnTo>
                    <a:lnTo>
                      <a:pt x="5" y="0"/>
                    </a:lnTo>
                    <a:lnTo>
                      <a:pt x="3" y="1"/>
                    </a:lnTo>
                    <a:lnTo>
                      <a:pt x="0" y="42"/>
                    </a:lnTo>
                    <a:lnTo>
                      <a:pt x="0" y="44"/>
                    </a:lnTo>
                    <a:lnTo>
                      <a:pt x="3" y="44"/>
                    </a:lnTo>
                    <a:lnTo>
                      <a:pt x="8" y="44"/>
                    </a:lnTo>
                    <a:close/>
                  </a:path>
                </a:pathLst>
              </a:custGeom>
              <a:solidFill>
                <a:srgbClr val="00000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329" name="Freeform 383">
                <a:extLst>
                  <a:ext uri="{FF2B5EF4-FFF2-40B4-BE49-F238E27FC236}">
                    <a16:creationId xmlns:a16="http://schemas.microsoft.com/office/drawing/2014/main" id="{D9A64FA3-ADA6-EE3C-7706-47044854CDBD}"/>
                  </a:ext>
                </a:extLst>
              </p:cNvPr>
              <p:cNvSpPr>
                <a:spLocks/>
              </p:cNvSpPr>
              <p:nvPr/>
            </p:nvSpPr>
            <p:spPr bwMode="auto">
              <a:xfrm>
                <a:off x="4584" y="2624"/>
                <a:ext cx="12" cy="44"/>
              </a:xfrm>
              <a:custGeom>
                <a:avLst/>
                <a:gdLst>
                  <a:gd name="T0" fmla="*/ 8 w 12"/>
                  <a:gd name="T1" fmla="*/ 44 h 44"/>
                  <a:gd name="T2" fmla="*/ 9 w 12"/>
                  <a:gd name="T3" fmla="*/ 44 h 44"/>
                  <a:gd name="T4" fmla="*/ 9 w 12"/>
                  <a:gd name="T5" fmla="*/ 42 h 44"/>
                  <a:gd name="T6" fmla="*/ 12 w 12"/>
                  <a:gd name="T7" fmla="*/ 1 h 44"/>
                  <a:gd name="T8" fmla="*/ 12 w 12"/>
                  <a:gd name="T9" fmla="*/ 0 h 44"/>
                  <a:gd name="T10" fmla="*/ 9 w 12"/>
                  <a:gd name="T11" fmla="*/ 0 h 44"/>
                  <a:gd name="T12" fmla="*/ 5 w 12"/>
                  <a:gd name="T13" fmla="*/ 0 h 44"/>
                  <a:gd name="T14" fmla="*/ 3 w 12"/>
                  <a:gd name="T15" fmla="*/ 0 h 44"/>
                  <a:gd name="T16" fmla="*/ 2 w 12"/>
                  <a:gd name="T17" fmla="*/ 1 h 44"/>
                  <a:gd name="T18" fmla="*/ 0 w 12"/>
                  <a:gd name="T19" fmla="*/ 42 h 44"/>
                  <a:gd name="T20" fmla="*/ 0 w 12"/>
                  <a:gd name="T21" fmla="*/ 44 h 44"/>
                  <a:gd name="T22" fmla="*/ 2 w 12"/>
                  <a:gd name="T23" fmla="*/ 44 h 44"/>
                  <a:gd name="T24" fmla="*/ 8 w 12"/>
                  <a:gd name="T25" fmla="*/ 44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44"/>
                  <a:gd name="T41" fmla="*/ 12 w 12"/>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44">
                    <a:moveTo>
                      <a:pt x="8" y="44"/>
                    </a:moveTo>
                    <a:lnTo>
                      <a:pt x="9" y="44"/>
                    </a:lnTo>
                    <a:lnTo>
                      <a:pt x="9" y="42"/>
                    </a:lnTo>
                    <a:lnTo>
                      <a:pt x="12" y="1"/>
                    </a:lnTo>
                    <a:lnTo>
                      <a:pt x="12" y="0"/>
                    </a:lnTo>
                    <a:lnTo>
                      <a:pt x="9" y="0"/>
                    </a:lnTo>
                    <a:lnTo>
                      <a:pt x="5" y="0"/>
                    </a:lnTo>
                    <a:lnTo>
                      <a:pt x="3" y="0"/>
                    </a:lnTo>
                    <a:lnTo>
                      <a:pt x="2" y="1"/>
                    </a:lnTo>
                    <a:lnTo>
                      <a:pt x="0" y="42"/>
                    </a:lnTo>
                    <a:lnTo>
                      <a:pt x="0" y="44"/>
                    </a:lnTo>
                    <a:lnTo>
                      <a:pt x="2" y="44"/>
                    </a:lnTo>
                    <a:lnTo>
                      <a:pt x="8" y="44"/>
                    </a:lnTo>
                    <a:close/>
                  </a:path>
                </a:pathLst>
              </a:custGeom>
              <a:solidFill>
                <a:srgbClr val="00000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330" name="Freeform 384">
                <a:extLst>
                  <a:ext uri="{FF2B5EF4-FFF2-40B4-BE49-F238E27FC236}">
                    <a16:creationId xmlns:a16="http://schemas.microsoft.com/office/drawing/2014/main" id="{77435F59-DF00-4E4F-5A06-86EE518FC732}"/>
                  </a:ext>
                </a:extLst>
              </p:cNvPr>
              <p:cNvSpPr>
                <a:spLocks/>
              </p:cNvSpPr>
              <p:nvPr/>
            </p:nvSpPr>
            <p:spPr bwMode="auto">
              <a:xfrm>
                <a:off x="4530" y="2619"/>
                <a:ext cx="25" cy="52"/>
              </a:xfrm>
              <a:custGeom>
                <a:avLst/>
                <a:gdLst>
                  <a:gd name="T0" fmla="*/ 19 w 25"/>
                  <a:gd name="T1" fmla="*/ 52 h 52"/>
                  <a:gd name="T2" fmla="*/ 22 w 25"/>
                  <a:gd name="T3" fmla="*/ 50 h 52"/>
                  <a:gd name="T4" fmla="*/ 24 w 25"/>
                  <a:gd name="T5" fmla="*/ 49 h 52"/>
                  <a:gd name="T6" fmla="*/ 25 w 25"/>
                  <a:gd name="T7" fmla="*/ 3 h 52"/>
                  <a:gd name="T8" fmla="*/ 25 w 25"/>
                  <a:gd name="T9" fmla="*/ 2 h 52"/>
                  <a:gd name="T10" fmla="*/ 24 w 25"/>
                  <a:gd name="T11" fmla="*/ 0 h 52"/>
                  <a:gd name="T12" fmla="*/ 6 w 25"/>
                  <a:gd name="T13" fmla="*/ 0 h 52"/>
                  <a:gd name="T14" fmla="*/ 5 w 25"/>
                  <a:gd name="T15" fmla="*/ 2 h 52"/>
                  <a:gd name="T16" fmla="*/ 3 w 25"/>
                  <a:gd name="T17" fmla="*/ 3 h 52"/>
                  <a:gd name="T18" fmla="*/ 0 w 25"/>
                  <a:gd name="T19" fmla="*/ 49 h 52"/>
                  <a:gd name="T20" fmla="*/ 0 w 25"/>
                  <a:gd name="T21" fmla="*/ 50 h 52"/>
                  <a:gd name="T22" fmla="*/ 3 w 25"/>
                  <a:gd name="T23" fmla="*/ 52 h 52"/>
                  <a:gd name="T24" fmla="*/ 19 w 25"/>
                  <a:gd name="T25" fmla="*/ 5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2"/>
                  <a:gd name="T41" fmla="*/ 25 w 25"/>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2">
                    <a:moveTo>
                      <a:pt x="19" y="52"/>
                    </a:moveTo>
                    <a:lnTo>
                      <a:pt x="22" y="50"/>
                    </a:lnTo>
                    <a:lnTo>
                      <a:pt x="24" y="49"/>
                    </a:lnTo>
                    <a:lnTo>
                      <a:pt x="25" y="3"/>
                    </a:lnTo>
                    <a:lnTo>
                      <a:pt x="25" y="2"/>
                    </a:lnTo>
                    <a:lnTo>
                      <a:pt x="24" y="0"/>
                    </a:lnTo>
                    <a:lnTo>
                      <a:pt x="6" y="0"/>
                    </a:lnTo>
                    <a:lnTo>
                      <a:pt x="5" y="2"/>
                    </a:lnTo>
                    <a:lnTo>
                      <a:pt x="3" y="3"/>
                    </a:lnTo>
                    <a:lnTo>
                      <a:pt x="0" y="49"/>
                    </a:lnTo>
                    <a:lnTo>
                      <a:pt x="0" y="50"/>
                    </a:lnTo>
                    <a:lnTo>
                      <a:pt x="3" y="52"/>
                    </a:lnTo>
                    <a:lnTo>
                      <a:pt x="19" y="52"/>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331" name="Freeform 385">
                <a:extLst>
                  <a:ext uri="{FF2B5EF4-FFF2-40B4-BE49-F238E27FC236}">
                    <a16:creationId xmlns:a16="http://schemas.microsoft.com/office/drawing/2014/main" id="{D9D21F56-F313-B23B-A23F-D331EF8C3FBC}"/>
                  </a:ext>
                </a:extLst>
              </p:cNvPr>
              <p:cNvSpPr>
                <a:spLocks/>
              </p:cNvSpPr>
              <p:nvPr/>
            </p:nvSpPr>
            <p:spPr bwMode="auto">
              <a:xfrm>
                <a:off x="4583" y="2621"/>
                <a:ext cx="21" cy="50"/>
              </a:xfrm>
              <a:custGeom>
                <a:avLst/>
                <a:gdLst>
                  <a:gd name="T0" fmla="*/ 15 w 21"/>
                  <a:gd name="T1" fmla="*/ 50 h 50"/>
                  <a:gd name="T2" fmla="*/ 18 w 21"/>
                  <a:gd name="T3" fmla="*/ 48 h 50"/>
                  <a:gd name="T4" fmla="*/ 18 w 21"/>
                  <a:gd name="T5" fmla="*/ 47 h 50"/>
                  <a:gd name="T6" fmla="*/ 21 w 21"/>
                  <a:gd name="T7" fmla="*/ 3 h 50"/>
                  <a:gd name="T8" fmla="*/ 21 w 21"/>
                  <a:gd name="T9" fmla="*/ 1 h 50"/>
                  <a:gd name="T10" fmla="*/ 18 w 21"/>
                  <a:gd name="T11" fmla="*/ 0 h 50"/>
                  <a:gd name="T12" fmla="*/ 6 w 21"/>
                  <a:gd name="T13" fmla="*/ 0 h 50"/>
                  <a:gd name="T14" fmla="*/ 3 w 21"/>
                  <a:gd name="T15" fmla="*/ 1 h 50"/>
                  <a:gd name="T16" fmla="*/ 1 w 21"/>
                  <a:gd name="T17" fmla="*/ 3 h 50"/>
                  <a:gd name="T18" fmla="*/ 0 w 21"/>
                  <a:gd name="T19" fmla="*/ 47 h 50"/>
                  <a:gd name="T20" fmla="*/ 0 w 21"/>
                  <a:gd name="T21" fmla="*/ 48 h 50"/>
                  <a:gd name="T22" fmla="*/ 3 w 21"/>
                  <a:gd name="T23" fmla="*/ 50 h 50"/>
                  <a:gd name="T24" fmla="*/ 15 w 21"/>
                  <a:gd name="T25" fmla="*/ 50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50"/>
                  <a:gd name="T41" fmla="*/ 21 w 21"/>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50">
                    <a:moveTo>
                      <a:pt x="15" y="50"/>
                    </a:moveTo>
                    <a:lnTo>
                      <a:pt x="18" y="48"/>
                    </a:lnTo>
                    <a:lnTo>
                      <a:pt x="18" y="47"/>
                    </a:lnTo>
                    <a:lnTo>
                      <a:pt x="21" y="3"/>
                    </a:lnTo>
                    <a:lnTo>
                      <a:pt x="21" y="1"/>
                    </a:lnTo>
                    <a:lnTo>
                      <a:pt x="18" y="0"/>
                    </a:lnTo>
                    <a:lnTo>
                      <a:pt x="6" y="0"/>
                    </a:lnTo>
                    <a:lnTo>
                      <a:pt x="3" y="1"/>
                    </a:lnTo>
                    <a:lnTo>
                      <a:pt x="1" y="3"/>
                    </a:lnTo>
                    <a:lnTo>
                      <a:pt x="0" y="47"/>
                    </a:lnTo>
                    <a:lnTo>
                      <a:pt x="0" y="48"/>
                    </a:lnTo>
                    <a:lnTo>
                      <a:pt x="3" y="50"/>
                    </a:lnTo>
                    <a:lnTo>
                      <a:pt x="15" y="50"/>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332" name="Freeform 386">
                <a:extLst>
                  <a:ext uri="{FF2B5EF4-FFF2-40B4-BE49-F238E27FC236}">
                    <a16:creationId xmlns:a16="http://schemas.microsoft.com/office/drawing/2014/main" id="{D7790C30-4E91-A8EC-53B0-491D6D0F4A99}"/>
                  </a:ext>
                </a:extLst>
              </p:cNvPr>
              <p:cNvSpPr>
                <a:spLocks/>
              </p:cNvSpPr>
              <p:nvPr/>
            </p:nvSpPr>
            <p:spPr bwMode="auto">
              <a:xfrm>
                <a:off x="4536" y="2676"/>
                <a:ext cx="10" cy="14"/>
              </a:xfrm>
              <a:custGeom>
                <a:avLst/>
                <a:gdLst>
                  <a:gd name="T0" fmla="*/ 4 w 10"/>
                  <a:gd name="T1" fmla="*/ 14 h 14"/>
                  <a:gd name="T2" fmla="*/ 9 w 10"/>
                  <a:gd name="T3" fmla="*/ 12 h 14"/>
                  <a:gd name="T4" fmla="*/ 10 w 10"/>
                  <a:gd name="T5" fmla="*/ 8 h 14"/>
                  <a:gd name="T6" fmla="*/ 9 w 10"/>
                  <a:gd name="T7" fmla="*/ 3 h 14"/>
                  <a:gd name="T8" fmla="*/ 6 w 10"/>
                  <a:gd name="T9" fmla="*/ 0 h 14"/>
                  <a:gd name="T10" fmla="*/ 1 w 10"/>
                  <a:gd name="T11" fmla="*/ 2 h 14"/>
                  <a:gd name="T12" fmla="*/ 0 w 10"/>
                  <a:gd name="T13" fmla="*/ 6 h 14"/>
                  <a:gd name="T14" fmla="*/ 1 w 10"/>
                  <a:gd name="T15" fmla="*/ 12 h 14"/>
                  <a:gd name="T16" fmla="*/ 4 w 10"/>
                  <a:gd name="T17" fmla="*/ 14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4"/>
                  <a:gd name="T29" fmla="*/ 10 w 10"/>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4">
                    <a:moveTo>
                      <a:pt x="4" y="14"/>
                    </a:moveTo>
                    <a:lnTo>
                      <a:pt x="9" y="12"/>
                    </a:lnTo>
                    <a:lnTo>
                      <a:pt x="10" y="8"/>
                    </a:lnTo>
                    <a:lnTo>
                      <a:pt x="9" y="3"/>
                    </a:lnTo>
                    <a:lnTo>
                      <a:pt x="6" y="0"/>
                    </a:lnTo>
                    <a:lnTo>
                      <a:pt x="1" y="2"/>
                    </a:lnTo>
                    <a:lnTo>
                      <a:pt x="0" y="6"/>
                    </a:lnTo>
                    <a:lnTo>
                      <a:pt x="1" y="12"/>
                    </a:lnTo>
                    <a:lnTo>
                      <a:pt x="4" y="14"/>
                    </a:lnTo>
                    <a:close/>
                  </a:path>
                </a:pathLst>
              </a:custGeom>
              <a:solidFill>
                <a:srgbClr val="00000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333" name="Freeform 387">
                <a:extLst>
                  <a:ext uri="{FF2B5EF4-FFF2-40B4-BE49-F238E27FC236}">
                    <a16:creationId xmlns:a16="http://schemas.microsoft.com/office/drawing/2014/main" id="{5FB30259-959A-DA66-B64C-086882E79C21}"/>
                  </a:ext>
                </a:extLst>
              </p:cNvPr>
              <p:cNvSpPr>
                <a:spLocks/>
              </p:cNvSpPr>
              <p:nvPr/>
            </p:nvSpPr>
            <p:spPr bwMode="auto">
              <a:xfrm>
                <a:off x="4584" y="2676"/>
                <a:ext cx="9" cy="15"/>
              </a:xfrm>
              <a:custGeom>
                <a:avLst/>
                <a:gdLst>
                  <a:gd name="T0" fmla="*/ 5 w 9"/>
                  <a:gd name="T1" fmla="*/ 15 h 15"/>
                  <a:gd name="T2" fmla="*/ 8 w 9"/>
                  <a:gd name="T3" fmla="*/ 12 h 15"/>
                  <a:gd name="T4" fmla="*/ 9 w 9"/>
                  <a:gd name="T5" fmla="*/ 8 h 15"/>
                  <a:gd name="T6" fmla="*/ 9 w 9"/>
                  <a:gd name="T7" fmla="*/ 2 h 15"/>
                  <a:gd name="T8" fmla="*/ 5 w 9"/>
                  <a:gd name="T9" fmla="*/ 0 h 15"/>
                  <a:gd name="T10" fmla="*/ 2 w 9"/>
                  <a:gd name="T11" fmla="*/ 2 h 15"/>
                  <a:gd name="T12" fmla="*/ 0 w 9"/>
                  <a:gd name="T13" fmla="*/ 8 h 15"/>
                  <a:gd name="T14" fmla="*/ 0 w 9"/>
                  <a:gd name="T15" fmla="*/ 12 h 15"/>
                  <a:gd name="T16" fmla="*/ 5 w 9"/>
                  <a:gd name="T17" fmla="*/ 15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5"/>
                  <a:gd name="T29" fmla="*/ 9 w 9"/>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5">
                    <a:moveTo>
                      <a:pt x="5" y="15"/>
                    </a:moveTo>
                    <a:lnTo>
                      <a:pt x="8" y="12"/>
                    </a:lnTo>
                    <a:lnTo>
                      <a:pt x="9" y="8"/>
                    </a:lnTo>
                    <a:lnTo>
                      <a:pt x="9" y="2"/>
                    </a:lnTo>
                    <a:lnTo>
                      <a:pt x="5" y="0"/>
                    </a:lnTo>
                    <a:lnTo>
                      <a:pt x="2" y="2"/>
                    </a:lnTo>
                    <a:lnTo>
                      <a:pt x="0" y="8"/>
                    </a:lnTo>
                    <a:lnTo>
                      <a:pt x="0" y="12"/>
                    </a:lnTo>
                    <a:lnTo>
                      <a:pt x="5" y="15"/>
                    </a:lnTo>
                    <a:close/>
                  </a:path>
                </a:pathLst>
              </a:custGeom>
              <a:solidFill>
                <a:srgbClr val="00000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334" name="Freeform 388">
                <a:extLst>
                  <a:ext uri="{FF2B5EF4-FFF2-40B4-BE49-F238E27FC236}">
                    <a16:creationId xmlns:a16="http://schemas.microsoft.com/office/drawing/2014/main" id="{26FAC920-E3C2-CCDB-1D57-952CA47E4EF0}"/>
                  </a:ext>
                </a:extLst>
              </p:cNvPr>
              <p:cNvSpPr>
                <a:spLocks/>
              </p:cNvSpPr>
              <p:nvPr/>
            </p:nvSpPr>
            <p:spPr bwMode="auto">
              <a:xfrm>
                <a:off x="4900" y="2797"/>
                <a:ext cx="144" cy="157"/>
              </a:xfrm>
              <a:custGeom>
                <a:avLst/>
                <a:gdLst>
                  <a:gd name="T0" fmla="*/ 71 w 144"/>
                  <a:gd name="T1" fmla="*/ 157 h 157"/>
                  <a:gd name="T2" fmla="*/ 87 w 144"/>
                  <a:gd name="T3" fmla="*/ 155 h 157"/>
                  <a:gd name="T4" fmla="*/ 100 w 144"/>
                  <a:gd name="T5" fmla="*/ 151 h 157"/>
                  <a:gd name="T6" fmla="*/ 112 w 144"/>
                  <a:gd name="T7" fmla="*/ 144 h 157"/>
                  <a:gd name="T8" fmla="*/ 124 w 144"/>
                  <a:gd name="T9" fmla="*/ 133 h 157"/>
                  <a:gd name="T10" fmla="*/ 131 w 144"/>
                  <a:gd name="T11" fmla="*/ 123 h 157"/>
                  <a:gd name="T12" fmla="*/ 138 w 144"/>
                  <a:gd name="T13" fmla="*/ 108 h 157"/>
                  <a:gd name="T14" fmla="*/ 143 w 144"/>
                  <a:gd name="T15" fmla="*/ 94 h 157"/>
                  <a:gd name="T16" fmla="*/ 144 w 144"/>
                  <a:gd name="T17" fmla="*/ 78 h 157"/>
                  <a:gd name="T18" fmla="*/ 143 w 144"/>
                  <a:gd name="T19" fmla="*/ 63 h 157"/>
                  <a:gd name="T20" fmla="*/ 138 w 144"/>
                  <a:gd name="T21" fmla="*/ 48 h 157"/>
                  <a:gd name="T22" fmla="*/ 131 w 144"/>
                  <a:gd name="T23" fmla="*/ 35 h 157"/>
                  <a:gd name="T24" fmla="*/ 124 w 144"/>
                  <a:gd name="T25" fmla="*/ 23 h 157"/>
                  <a:gd name="T26" fmla="*/ 112 w 144"/>
                  <a:gd name="T27" fmla="*/ 13 h 157"/>
                  <a:gd name="T28" fmla="*/ 100 w 144"/>
                  <a:gd name="T29" fmla="*/ 6 h 157"/>
                  <a:gd name="T30" fmla="*/ 87 w 144"/>
                  <a:gd name="T31" fmla="*/ 1 h 157"/>
                  <a:gd name="T32" fmla="*/ 71 w 144"/>
                  <a:gd name="T33" fmla="*/ 0 h 157"/>
                  <a:gd name="T34" fmla="*/ 57 w 144"/>
                  <a:gd name="T35" fmla="*/ 1 h 157"/>
                  <a:gd name="T36" fmla="*/ 43 w 144"/>
                  <a:gd name="T37" fmla="*/ 6 h 157"/>
                  <a:gd name="T38" fmla="*/ 31 w 144"/>
                  <a:gd name="T39" fmla="*/ 13 h 157"/>
                  <a:gd name="T40" fmla="*/ 21 w 144"/>
                  <a:gd name="T41" fmla="*/ 23 h 157"/>
                  <a:gd name="T42" fmla="*/ 12 w 144"/>
                  <a:gd name="T43" fmla="*/ 35 h 157"/>
                  <a:gd name="T44" fmla="*/ 5 w 144"/>
                  <a:gd name="T45" fmla="*/ 48 h 157"/>
                  <a:gd name="T46" fmla="*/ 0 w 144"/>
                  <a:gd name="T47" fmla="*/ 63 h 157"/>
                  <a:gd name="T48" fmla="*/ 0 w 144"/>
                  <a:gd name="T49" fmla="*/ 78 h 157"/>
                  <a:gd name="T50" fmla="*/ 0 w 144"/>
                  <a:gd name="T51" fmla="*/ 94 h 157"/>
                  <a:gd name="T52" fmla="*/ 5 w 144"/>
                  <a:gd name="T53" fmla="*/ 108 h 157"/>
                  <a:gd name="T54" fmla="*/ 12 w 144"/>
                  <a:gd name="T55" fmla="*/ 123 h 157"/>
                  <a:gd name="T56" fmla="*/ 21 w 144"/>
                  <a:gd name="T57" fmla="*/ 133 h 157"/>
                  <a:gd name="T58" fmla="*/ 31 w 144"/>
                  <a:gd name="T59" fmla="*/ 144 h 157"/>
                  <a:gd name="T60" fmla="*/ 43 w 144"/>
                  <a:gd name="T61" fmla="*/ 151 h 157"/>
                  <a:gd name="T62" fmla="*/ 57 w 144"/>
                  <a:gd name="T63" fmla="*/ 155 h 157"/>
                  <a:gd name="T64" fmla="*/ 71 w 144"/>
                  <a:gd name="T65" fmla="*/ 157 h 1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4"/>
                  <a:gd name="T100" fmla="*/ 0 h 157"/>
                  <a:gd name="T101" fmla="*/ 144 w 144"/>
                  <a:gd name="T102" fmla="*/ 157 h 1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4" h="157">
                    <a:moveTo>
                      <a:pt x="71" y="157"/>
                    </a:moveTo>
                    <a:lnTo>
                      <a:pt x="87" y="155"/>
                    </a:lnTo>
                    <a:lnTo>
                      <a:pt x="100" y="151"/>
                    </a:lnTo>
                    <a:lnTo>
                      <a:pt x="112" y="144"/>
                    </a:lnTo>
                    <a:lnTo>
                      <a:pt x="124" y="133"/>
                    </a:lnTo>
                    <a:lnTo>
                      <a:pt x="131" y="123"/>
                    </a:lnTo>
                    <a:lnTo>
                      <a:pt x="138" y="108"/>
                    </a:lnTo>
                    <a:lnTo>
                      <a:pt x="143" y="94"/>
                    </a:lnTo>
                    <a:lnTo>
                      <a:pt x="144" y="78"/>
                    </a:lnTo>
                    <a:lnTo>
                      <a:pt x="143" y="63"/>
                    </a:lnTo>
                    <a:lnTo>
                      <a:pt x="138" y="48"/>
                    </a:lnTo>
                    <a:lnTo>
                      <a:pt x="131" y="35"/>
                    </a:lnTo>
                    <a:lnTo>
                      <a:pt x="124" y="23"/>
                    </a:lnTo>
                    <a:lnTo>
                      <a:pt x="112" y="13"/>
                    </a:lnTo>
                    <a:lnTo>
                      <a:pt x="100" y="6"/>
                    </a:lnTo>
                    <a:lnTo>
                      <a:pt x="87" y="1"/>
                    </a:lnTo>
                    <a:lnTo>
                      <a:pt x="71" y="0"/>
                    </a:lnTo>
                    <a:lnTo>
                      <a:pt x="57" y="1"/>
                    </a:lnTo>
                    <a:lnTo>
                      <a:pt x="43" y="6"/>
                    </a:lnTo>
                    <a:lnTo>
                      <a:pt x="31" y="13"/>
                    </a:lnTo>
                    <a:lnTo>
                      <a:pt x="21" y="23"/>
                    </a:lnTo>
                    <a:lnTo>
                      <a:pt x="12" y="35"/>
                    </a:lnTo>
                    <a:lnTo>
                      <a:pt x="5" y="48"/>
                    </a:lnTo>
                    <a:lnTo>
                      <a:pt x="0" y="63"/>
                    </a:lnTo>
                    <a:lnTo>
                      <a:pt x="0" y="78"/>
                    </a:lnTo>
                    <a:lnTo>
                      <a:pt x="0" y="94"/>
                    </a:lnTo>
                    <a:lnTo>
                      <a:pt x="5" y="108"/>
                    </a:lnTo>
                    <a:lnTo>
                      <a:pt x="12" y="123"/>
                    </a:lnTo>
                    <a:lnTo>
                      <a:pt x="21" y="133"/>
                    </a:lnTo>
                    <a:lnTo>
                      <a:pt x="31" y="144"/>
                    </a:lnTo>
                    <a:lnTo>
                      <a:pt x="43" y="151"/>
                    </a:lnTo>
                    <a:lnTo>
                      <a:pt x="57" y="155"/>
                    </a:lnTo>
                    <a:lnTo>
                      <a:pt x="71" y="157"/>
                    </a:lnTo>
                    <a:close/>
                  </a:path>
                </a:pathLst>
              </a:custGeom>
              <a:solidFill>
                <a:srgbClr val="FFFFFF"/>
              </a:solidFill>
              <a:ln w="0">
                <a:solidFill>
                  <a:srgbClr val="002060"/>
                </a:solidFill>
                <a:round/>
                <a:headEnd/>
                <a:tailEnd/>
              </a:ln>
            </p:spPr>
            <p:txBody>
              <a:bodyPr/>
              <a:lstStyle/>
              <a:p>
                <a:endParaRPr lang="el-GR">
                  <a:solidFill>
                    <a:schemeClr val="bg1">
                      <a:lumMod val="95000"/>
                      <a:lumOff val="5000"/>
                    </a:schemeClr>
                  </a:solidFill>
                </a:endParaRPr>
              </a:p>
            </p:txBody>
          </p:sp>
          <p:sp>
            <p:nvSpPr>
              <p:cNvPr id="36335" name="Freeform 389">
                <a:extLst>
                  <a:ext uri="{FF2B5EF4-FFF2-40B4-BE49-F238E27FC236}">
                    <a16:creationId xmlns:a16="http://schemas.microsoft.com/office/drawing/2014/main" id="{0F501DEE-35FA-30F5-0F95-D210CEFBDB18}"/>
                  </a:ext>
                </a:extLst>
              </p:cNvPr>
              <p:cNvSpPr>
                <a:spLocks/>
              </p:cNvSpPr>
              <p:nvPr/>
            </p:nvSpPr>
            <p:spPr bwMode="auto">
              <a:xfrm>
                <a:off x="4962" y="2863"/>
                <a:ext cx="25" cy="28"/>
              </a:xfrm>
              <a:custGeom>
                <a:avLst/>
                <a:gdLst>
                  <a:gd name="T0" fmla="*/ 12 w 25"/>
                  <a:gd name="T1" fmla="*/ 28 h 28"/>
                  <a:gd name="T2" fmla="*/ 18 w 25"/>
                  <a:gd name="T3" fmla="*/ 26 h 28"/>
                  <a:gd name="T4" fmla="*/ 22 w 25"/>
                  <a:gd name="T5" fmla="*/ 23 h 28"/>
                  <a:gd name="T6" fmla="*/ 25 w 25"/>
                  <a:gd name="T7" fmla="*/ 19 h 28"/>
                  <a:gd name="T8" fmla="*/ 25 w 25"/>
                  <a:gd name="T9" fmla="*/ 15 h 28"/>
                  <a:gd name="T10" fmla="*/ 25 w 25"/>
                  <a:gd name="T11" fmla="*/ 9 h 28"/>
                  <a:gd name="T12" fmla="*/ 22 w 25"/>
                  <a:gd name="T13" fmla="*/ 4 h 28"/>
                  <a:gd name="T14" fmla="*/ 18 w 25"/>
                  <a:gd name="T15" fmla="*/ 1 h 28"/>
                  <a:gd name="T16" fmla="*/ 12 w 25"/>
                  <a:gd name="T17" fmla="*/ 0 h 28"/>
                  <a:gd name="T18" fmla="*/ 7 w 25"/>
                  <a:gd name="T19" fmla="*/ 1 h 28"/>
                  <a:gd name="T20" fmla="*/ 3 w 25"/>
                  <a:gd name="T21" fmla="*/ 4 h 28"/>
                  <a:gd name="T22" fmla="*/ 0 w 25"/>
                  <a:gd name="T23" fmla="*/ 9 h 28"/>
                  <a:gd name="T24" fmla="*/ 0 w 25"/>
                  <a:gd name="T25" fmla="*/ 15 h 28"/>
                  <a:gd name="T26" fmla="*/ 0 w 25"/>
                  <a:gd name="T27" fmla="*/ 19 h 28"/>
                  <a:gd name="T28" fmla="*/ 3 w 25"/>
                  <a:gd name="T29" fmla="*/ 23 h 28"/>
                  <a:gd name="T30" fmla="*/ 7 w 25"/>
                  <a:gd name="T31" fmla="*/ 26 h 28"/>
                  <a:gd name="T32" fmla="*/ 12 w 25"/>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8"/>
                  <a:gd name="T53" fmla="*/ 25 w 25"/>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8">
                    <a:moveTo>
                      <a:pt x="12" y="28"/>
                    </a:moveTo>
                    <a:lnTo>
                      <a:pt x="18" y="26"/>
                    </a:lnTo>
                    <a:lnTo>
                      <a:pt x="22" y="23"/>
                    </a:lnTo>
                    <a:lnTo>
                      <a:pt x="25" y="19"/>
                    </a:lnTo>
                    <a:lnTo>
                      <a:pt x="25" y="15"/>
                    </a:lnTo>
                    <a:lnTo>
                      <a:pt x="25" y="9"/>
                    </a:lnTo>
                    <a:lnTo>
                      <a:pt x="22" y="4"/>
                    </a:lnTo>
                    <a:lnTo>
                      <a:pt x="18" y="1"/>
                    </a:lnTo>
                    <a:lnTo>
                      <a:pt x="12" y="0"/>
                    </a:lnTo>
                    <a:lnTo>
                      <a:pt x="7" y="1"/>
                    </a:lnTo>
                    <a:lnTo>
                      <a:pt x="3" y="4"/>
                    </a:lnTo>
                    <a:lnTo>
                      <a:pt x="0" y="9"/>
                    </a:lnTo>
                    <a:lnTo>
                      <a:pt x="0" y="15"/>
                    </a:lnTo>
                    <a:lnTo>
                      <a:pt x="0" y="19"/>
                    </a:lnTo>
                    <a:lnTo>
                      <a:pt x="3" y="23"/>
                    </a:lnTo>
                    <a:lnTo>
                      <a:pt x="7" y="26"/>
                    </a:lnTo>
                    <a:lnTo>
                      <a:pt x="12" y="28"/>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336" name="Freeform 390">
                <a:extLst>
                  <a:ext uri="{FF2B5EF4-FFF2-40B4-BE49-F238E27FC236}">
                    <a16:creationId xmlns:a16="http://schemas.microsoft.com/office/drawing/2014/main" id="{B911D868-5429-84FD-7D97-9EEB150C6B84}"/>
                  </a:ext>
                </a:extLst>
              </p:cNvPr>
              <p:cNvSpPr>
                <a:spLocks/>
              </p:cNvSpPr>
              <p:nvPr/>
            </p:nvSpPr>
            <p:spPr bwMode="auto">
              <a:xfrm>
                <a:off x="4953" y="2864"/>
                <a:ext cx="27" cy="28"/>
              </a:xfrm>
              <a:custGeom>
                <a:avLst/>
                <a:gdLst>
                  <a:gd name="T0" fmla="*/ 13 w 27"/>
                  <a:gd name="T1" fmla="*/ 28 h 28"/>
                  <a:gd name="T2" fmla="*/ 18 w 27"/>
                  <a:gd name="T3" fmla="*/ 28 h 28"/>
                  <a:gd name="T4" fmla="*/ 22 w 27"/>
                  <a:gd name="T5" fmla="*/ 24 h 28"/>
                  <a:gd name="T6" fmla="*/ 27 w 27"/>
                  <a:gd name="T7" fmla="*/ 21 h 28"/>
                  <a:gd name="T8" fmla="*/ 27 w 27"/>
                  <a:gd name="T9" fmla="*/ 15 h 28"/>
                  <a:gd name="T10" fmla="*/ 27 w 27"/>
                  <a:gd name="T11" fmla="*/ 9 h 28"/>
                  <a:gd name="T12" fmla="*/ 22 w 27"/>
                  <a:gd name="T13" fmla="*/ 5 h 28"/>
                  <a:gd name="T14" fmla="*/ 18 w 27"/>
                  <a:gd name="T15" fmla="*/ 2 h 28"/>
                  <a:gd name="T16" fmla="*/ 13 w 27"/>
                  <a:gd name="T17" fmla="*/ 0 h 28"/>
                  <a:gd name="T18" fmla="*/ 9 w 27"/>
                  <a:gd name="T19" fmla="*/ 2 h 28"/>
                  <a:gd name="T20" fmla="*/ 4 w 27"/>
                  <a:gd name="T21" fmla="*/ 5 h 28"/>
                  <a:gd name="T22" fmla="*/ 2 w 27"/>
                  <a:gd name="T23" fmla="*/ 9 h 28"/>
                  <a:gd name="T24" fmla="*/ 0 w 27"/>
                  <a:gd name="T25" fmla="*/ 15 h 28"/>
                  <a:gd name="T26" fmla="*/ 2 w 27"/>
                  <a:gd name="T27" fmla="*/ 21 h 28"/>
                  <a:gd name="T28" fmla="*/ 4 w 27"/>
                  <a:gd name="T29" fmla="*/ 24 h 28"/>
                  <a:gd name="T30" fmla="*/ 9 w 27"/>
                  <a:gd name="T31" fmla="*/ 28 h 28"/>
                  <a:gd name="T32" fmla="*/ 13 w 27"/>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8"/>
                  <a:gd name="T53" fmla="*/ 27 w 2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8">
                    <a:moveTo>
                      <a:pt x="13" y="28"/>
                    </a:moveTo>
                    <a:lnTo>
                      <a:pt x="18" y="28"/>
                    </a:lnTo>
                    <a:lnTo>
                      <a:pt x="22" y="24"/>
                    </a:lnTo>
                    <a:lnTo>
                      <a:pt x="27" y="21"/>
                    </a:lnTo>
                    <a:lnTo>
                      <a:pt x="27" y="15"/>
                    </a:lnTo>
                    <a:lnTo>
                      <a:pt x="27" y="9"/>
                    </a:lnTo>
                    <a:lnTo>
                      <a:pt x="22" y="5"/>
                    </a:lnTo>
                    <a:lnTo>
                      <a:pt x="18" y="2"/>
                    </a:lnTo>
                    <a:lnTo>
                      <a:pt x="13" y="0"/>
                    </a:lnTo>
                    <a:lnTo>
                      <a:pt x="9" y="2"/>
                    </a:lnTo>
                    <a:lnTo>
                      <a:pt x="4" y="5"/>
                    </a:lnTo>
                    <a:lnTo>
                      <a:pt x="2" y="9"/>
                    </a:lnTo>
                    <a:lnTo>
                      <a:pt x="0" y="15"/>
                    </a:lnTo>
                    <a:lnTo>
                      <a:pt x="2" y="21"/>
                    </a:lnTo>
                    <a:lnTo>
                      <a:pt x="4" y="24"/>
                    </a:lnTo>
                    <a:lnTo>
                      <a:pt x="9" y="28"/>
                    </a:lnTo>
                    <a:lnTo>
                      <a:pt x="13" y="28"/>
                    </a:lnTo>
                    <a:close/>
                  </a:path>
                </a:pathLst>
              </a:custGeom>
              <a:solidFill>
                <a:srgbClr val="00000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337" name="Freeform 391">
                <a:extLst>
                  <a:ext uri="{FF2B5EF4-FFF2-40B4-BE49-F238E27FC236}">
                    <a16:creationId xmlns:a16="http://schemas.microsoft.com/office/drawing/2014/main" id="{C85BD2BB-3194-7BF6-D1ED-EE1A24BC4F7E}"/>
                  </a:ext>
                </a:extLst>
              </p:cNvPr>
              <p:cNvSpPr>
                <a:spLocks/>
              </p:cNvSpPr>
              <p:nvPr/>
            </p:nvSpPr>
            <p:spPr bwMode="auto">
              <a:xfrm>
                <a:off x="4957" y="2876"/>
                <a:ext cx="18" cy="6"/>
              </a:xfrm>
              <a:custGeom>
                <a:avLst/>
                <a:gdLst>
                  <a:gd name="T0" fmla="*/ 17 w 18"/>
                  <a:gd name="T1" fmla="*/ 6 h 6"/>
                  <a:gd name="T2" fmla="*/ 18 w 18"/>
                  <a:gd name="T3" fmla="*/ 0 h 6"/>
                  <a:gd name="T4" fmla="*/ 2 w 18"/>
                  <a:gd name="T5" fmla="*/ 0 h 6"/>
                  <a:gd name="T6" fmla="*/ 0 w 18"/>
                  <a:gd name="T7" fmla="*/ 6 h 6"/>
                  <a:gd name="T8" fmla="*/ 17 w 18"/>
                  <a:gd name="T9" fmla="*/ 6 h 6"/>
                  <a:gd name="T10" fmla="*/ 0 60000 65536"/>
                  <a:gd name="T11" fmla="*/ 0 60000 65536"/>
                  <a:gd name="T12" fmla="*/ 0 60000 65536"/>
                  <a:gd name="T13" fmla="*/ 0 60000 65536"/>
                  <a:gd name="T14" fmla="*/ 0 60000 65536"/>
                  <a:gd name="T15" fmla="*/ 0 w 18"/>
                  <a:gd name="T16" fmla="*/ 0 h 6"/>
                  <a:gd name="T17" fmla="*/ 18 w 18"/>
                  <a:gd name="T18" fmla="*/ 6 h 6"/>
                </a:gdLst>
                <a:ahLst/>
                <a:cxnLst>
                  <a:cxn ang="T10">
                    <a:pos x="T0" y="T1"/>
                  </a:cxn>
                  <a:cxn ang="T11">
                    <a:pos x="T2" y="T3"/>
                  </a:cxn>
                  <a:cxn ang="T12">
                    <a:pos x="T4" y="T5"/>
                  </a:cxn>
                  <a:cxn ang="T13">
                    <a:pos x="T6" y="T7"/>
                  </a:cxn>
                  <a:cxn ang="T14">
                    <a:pos x="T8" y="T9"/>
                  </a:cxn>
                </a:cxnLst>
                <a:rect l="T15" t="T16" r="T17" b="T18"/>
                <a:pathLst>
                  <a:path w="18" h="6">
                    <a:moveTo>
                      <a:pt x="17" y="6"/>
                    </a:moveTo>
                    <a:lnTo>
                      <a:pt x="18" y="0"/>
                    </a:lnTo>
                    <a:lnTo>
                      <a:pt x="2" y="0"/>
                    </a:lnTo>
                    <a:lnTo>
                      <a:pt x="0" y="6"/>
                    </a:lnTo>
                    <a:lnTo>
                      <a:pt x="17" y="6"/>
                    </a:lnTo>
                    <a:close/>
                  </a:path>
                </a:pathLst>
              </a:custGeom>
              <a:solidFill>
                <a:srgbClr val="FFFFFF"/>
              </a:solidFill>
              <a:ln w="0">
                <a:solidFill>
                  <a:srgbClr val="002060"/>
                </a:solidFill>
                <a:round/>
                <a:headEnd/>
                <a:tailEnd/>
              </a:ln>
            </p:spPr>
            <p:txBody>
              <a:bodyPr/>
              <a:lstStyle/>
              <a:p>
                <a:endParaRPr lang="el-GR">
                  <a:solidFill>
                    <a:schemeClr val="bg1">
                      <a:lumMod val="95000"/>
                      <a:lumOff val="5000"/>
                    </a:schemeClr>
                  </a:solidFill>
                </a:endParaRPr>
              </a:p>
            </p:txBody>
          </p:sp>
          <p:sp>
            <p:nvSpPr>
              <p:cNvPr id="36338" name="Rectangle 392">
                <a:extLst>
                  <a:ext uri="{FF2B5EF4-FFF2-40B4-BE49-F238E27FC236}">
                    <a16:creationId xmlns:a16="http://schemas.microsoft.com/office/drawing/2014/main" id="{F9F361EC-5FDA-857D-9484-CAFF844AECBB}"/>
                  </a:ext>
                </a:extLst>
              </p:cNvPr>
              <p:cNvSpPr>
                <a:spLocks noChangeArrowheads="1"/>
              </p:cNvSpPr>
              <p:nvPr/>
            </p:nvSpPr>
            <p:spPr bwMode="auto">
              <a:xfrm>
                <a:off x="4963" y="2875"/>
                <a:ext cx="6" cy="8"/>
              </a:xfrm>
              <a:prstGeom prst="rect">
                <a:avLst/>
              </a:prstGeom>
              <a:solidFill>
                <a:srgbClr val="FFFFFF"/>
              </a:solidFill>
              <a:ln w="0">
                <a:solidFill>
                  <a:srgbClr val="00206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339" name="Freeform 393">
                <a:extLst>
                  <a:ext uri="{FF2B5EF4-FFF2-40B4-BE49-F238E27FC236}">
                    <a16:creationId xmlns:a16="http://schemas.microsoft.com/office/drawing/2014/main" id="{8251326F-C634-5EE9-C497-979510E060AE}"/>
                  </a:ext>
                </a:extLst>
              </p:cNvPr>
              <p:cNvSpPr>
                <a:spLocks/>
              </p:cNvSpPr>
              <p:nvPr/>
            </p:nvSpPr>
            <p:spPr bwMode="auto">
              <a:xfrm>
                <a:off x="4993" y="2873"/>
                <a:ext cx="9" cy="9"/>
              </a:xfrm>
              <a:custGeom>
                <a:avLst/>
                <a:gdLst>
                  <a:gd name="T0" fmla="*/ 4 w 9"/>
                  <a:gd name="T1" fmla="*/ 9 h 9"/>
                  <a:gd name="T2" fmla="*/ 7 w 9"/>
                  <a:gd name="T3" fmla="*/ 8 h 9"/>
                  <a:gd name="T4" fmla="*/ 9 w 9"/>
                  <a:gd name="T5" fmla="*/ 5 h 9"/>
                  <a:gd name="T6" fmla="*/ 7 w 9"/>
                  <a:gd name="T7" fmla="*/ 0 h 9"/>
                  <a:gd name="T8" fmla="*/ 4 w 9"/>
                  <a:gd name="T9" fmla="*/ 0 h 9"/>
                  <a:gd name="T10" fmla="*/ 1 w 9"/>
                  <a:gd name="T11" fmla="*/ 0 h 9"/>
                  <a:gd name="T12" fmla="*/ 0 w 9"/>
                  <a:gd name="T13" fmla="*/ 5 h 9"/>
                  <a:gd name="T14" fmla="*/ 1 w 9"/>
                  <a:gd name="T15" fmla="*/ 8 h 9"/>
                  <a:gd name="T16" fmla="*/ 4 w 9"/>
                  <a:gd name="T17" fmla="*/ 9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9"/>
                  <a:gd name="T29" fmla="*/ 9 w 9"/>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9">
                    <a:moveTo>
                      <a:pt x="4" y="9"/>
                    </a:moveTo>
                    <a:lnTo>
                      <a:pt x="7" y="8"/>
                    </a:lnTo>
                    <a:lnTo>
                      <a:pt x="9" y="5"/>
                    </a:lnTo>
                    <a:lnTo>
                      <a:pt x="7" y="0"/>
                    </a:lnTo>
                    <a:lnTo>
                      <a:pt x="4" y="0"/>
                    </a:lnTo>
                    <a:lnTo>
                      <a:pt x="1" y="0"/>
                    </a:lnTo>
                    <a:lnTo>
                      <a:pt x="0" y="5"/>
                    </a:lnTo>
                    <a:lnTo>
                      <a:pt x="1" y="8"/>
                    </a:lnTo>
                    <a:lnTo>
                      <a:pt x="4" y="9"/>
                    </a:lnTo>
                    <a:close/>
                  </a:path>
                </a:pathLst>
              </a:custGeom>
              <a:solidFill>
                <a:srgbClr val="00000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340" name="Freeform 394">
                <a:extLst>
                  <a:ext uri="{FF2B5EF4-FFF2-40B4-BE49-F238E27FC236}">
                    <a16:creationId xmlns:a16="http://schemas.microsoft.com/office/drawing/2014/main" id="{4D8A43E8-CE85-91D4-808B-9991C243EAD0}"/>
                  </a:ext>
                </a:extLst>
              </p:cNvPr>
              <p:cNvSpPr>
                <a:spLocks/>
              </p:cNvSpPr>
              <p:nvPr/>
            </p:nvSpPr>
            <p:spPr bwMode="auto">
              <a:xfrm>
                <a:off x="4978" y="2850"/>
                <a:ext cx="9" cy="8"/>
              </a:xfrm>
              <a:custGeom>
                <a:avLst/>
                <a:gdLst>
                  <a:gd name="T0" fmla="*/ 9 w 9"/>
                  <a:gd name="T1" fmla="*/ 6 h 8"/>
                  <a:gd name="T2" fmla="*/ 9 w 9"/>
                  <a:gd name="T3" fmla="*/ 3 h 8"/>
                  <a:gd name="T4" fmla="*/ 6 w 9"/>
                  <a:gd name="T5" fmla="*/ 0 h 8"/>
                  <a:gd name="T6" fmla="*/ 3 w 9"/>
                  <a:gd name="T7" fmla="*/ 1 h 8"/>
                  <a:gd name="T8" fmla="*/ 0 w 9"/>
                  <a:gd name="T9" fmla="*/ 4 h 8"/>
                  <a:gd name="T10" fmla="*/ 0 w 9"/>
                  <a:gd name="T11" fmla="*/ 7 h 8"/>
                  <a:gd name="T12" fmla="*/ 3 w 9"/>
                  <a:gd name="T13" fmla="*/ 8 h 8"/>
                  <a:gd name="T14" fmla="*/ 6 w 9"/>
                  <a:gd name="T15" fmla="*/ 8 h 8"/>
                  <a:gd name="T16" fmla="*/ 9 w 9"/>
                  <a:gd name="T17" fmla="*/ 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8"/>
                  <a:gd name="T29" fmla="*/ 9 w 9"/>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8">
                    <a:moveTo>
                      <a:pt x="9" y="6"/>
                    </a:moveTo>
                    <a:lnTo>
                      <a:pt x="9" y="3"/>
                    </a:lnTo>
                    <a:lnTo>
                      <a:pt x="6" y="0"/>
                    </a:lnTo>
                    <a:lnTo>
                      <a:pt x="3" y="1"/>
                    </a:lnTo>
                    <a:lnTo>
                      <a:pt x="0" y="4"/>
                    </a:lnTo>
                    <a:lnTo>
                      <a:pt x="0" y="7"/>
                    </a:lnTo>
                    <a:lnTo>
                      <a:pt x="3" y="8"/>
                    </a:lnTo>
                    <a:lnTo>
                      <a:pt x="6" y="8"/>
                    </a:lnTo>
                    <a:lnTo>
                      <a:pt x="9" y="6"/>
                    </a:lnTo>
                    <a:close/>
                  </a:path>
                </a:pathLst>
              </a:custGeom>
              <a:solidFill>
                <a:srgbClr val="00000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341" name="Freeform 395">
                <a:extLst>
                  <a:ext uri="{FF2B5EF4-FFF2-40B4-BE49-F238E27FC236}">
                    <a16:creationId xmlns:a16="http://schemas.microsoft.com/office/drawing/2014/main" id="{FF5644AF-DC7D-3C1F-6050-EEFA82A35D5B}"/>
                  </a:ext>
                </a:extLst>
              </p:cNvPr>
              <p:cNvSpPr>
                <a:spLocks/>
              </p:cNvSpPr>
              <p:nvPr/>
            </p:nvSpPr>
            <p:spPr bwMode="auto">
              <a:xfrm>
                <a:off x="4953" y="2858"/>
                <a:ext cx="9" cy="9"/>
              </a:xfrm>
              <a:custGeom>
                <a:avLst/>
                <a:gdLst>
                  <a:gd name="T0" fmla="*/ 7 w 9"/>
                  <a:gd name="T1" fmla="*/ 0 h 9"/>
                  <a:gd name="T2" fmla="*/ 4 w 9"/>
                  <a:gd name="T3" fmla="*/ 0 h 9"/>
                  <a:gd name="T4" fmla="*/ 0 w 9"/>
                  <a:gd name="T5" fmla="*/ 2 h 9"/>
                  <a:gd name="T6" fmla="*/ 0 w 9"/>
                  <a:gd name="T7" fmla="*/ 5 h 9"/>
                  <a:gd name="T8" fmla="*/ 2 w 9"/>
                  <a:gd name="T9" fmla="*/ 8 h 9"/>
                  <a:gd name="T10" fmla="*/ 4 w 9"/>
                  <a:gd name="T11" fmla="*/ 9 h 9"/>
                  <a:gd name="T12" fmla="*/ 9 w 9"/>
                  <a:gd name="T13" fmla="*/ 6 h 9"/>
                  <a:gd name="T14" fmla="*/ 9 w 9"/>
                  <a:gd name="T15" fmla="*/ 5 h 9"/>
                  <a:gd name="T16" fmla="*/ 7 w 9"/>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9"/>
                  <a:gd name="T29" fmla="*/ 9 w 9"/>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9">
                    <a:moveTo>
                      <a:pt x="7" y="0"/>
                    </a:moveTo>
                    <a:lnTo>
                      <a:pt x="4" y="0"/>
                    </a:lnTo>
                    <a:lnTo>
                      <a:pt x="0" y="2"/>
                    </a:lnTo>
                    <a:lnTo>
                      <a:pt x="0" y="5"/>
                    </a:lnTo>
                    <a:lnTo>
                      <a:pt x="2" y="8"/>
                    </a:lnTo>
                    <a:lnTo>
                      <a:pt x="4" y="9"/>
                    </a:lnTo>
                    <a:lnTo>
                      <a:pt x="9" y="6"/>
                    </a:lnTo>
                    <a:lnTo>
                      <a:pt x="9" y="5"/>
                    </a:lnTo>
                    <a:lnTo>
                      <a:pt x="7" y="0"/>
                    </a:lnTo>
                    <a:close/>
                  </a:path>
                </a:pathLst>
              </a:custGeom>
              <a:solidFill>
                <a:srgbClr val="00000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342" name="Freeform 396">
                <a:extLst>
                  <a:ext uri="{FF2B5EF4-FFF2-40B4-BE49-F238E27FC236}">
                    <a16:creationId xmlns:a16="http://schemas.microsoft.com/office/drawing/2014/main" id="{05E93D48-A12A-DD01-395D-C3420AEABC7A}"/>
                  </a:ext>
                </a:extLst>
              </p:cNvPr>
              <p:cNvSpPr>
                <a:spLocks/>
              </p:cNvSpPr>
              <p:nvPr/>
            </p:nvSpPr>
            <p:spPr bwMode="auto">
              <a:xfrm>
                <a:off x="4953" y="2885"/>
                <a:ext cx="9" cy="10"/>
              </a:xfrm>
              <a:custGeom>
                <a:avLst/>
                <a:gdLst>
                  <a:gd name="T0" fmla="*/ 2 w 9"/>
                  <a:gd name="T1" fmla="*/ 1 h 10"/>
                  <a:gd name="T2" fmla="*/ 0 w 9"/>
                  <a:gd name="T3" fmla="*/ 4 h 10"/>
                  <a:gd name="T4" fmla="*/ 0 w 9"/>
                  <a:gd name="T5" fmla="*/ 7 h 10"/>
                  <a:gd name="T6" fmla="*/ 3 w 9"/>
                  <a:gd name="T7" fmla="*/ 10 h 10"/>
                  <a:gd name="T8" fmla="*/ 6 w 9"/>
                  <a:gd name="T9" fmla="*/ 9 h 10"/>
                  <a:gd name="T10" fmla="*/ 9 w 9"/>
                  <a:gd name="T11" fmla="*/ 6 h 10"/>
                  <a:gd name="T12" fmla="*/ 7 w 9"/>
                  <a:gd name="T13" fmla="*/ 3 h 10"/>
                  <a:gd name="T14" fmla="*/ 4 w 9"/>
                  <a:gd name="T15" fmla="*/ 0 h 10"/>
                  <a:gd name="T16" fmla="*/ 2 w 9"/>
                  <a:gd name="T17" fmla="*/ 1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0"/>
                  <a:gd name="T29" fmla="*/ 9 w 9"/>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0">
                    <a:moveTo>
                      <a:pt x="2" y="1"/>
                    </a:moveTo>
                    <a:lnTo>
                      <a:pt x="0" y="4"/>
                    </a:lnTo>
                    <a:lnTo>
                      <a:pt x="0" y="7"/>
                    </a:lnTo>
                    <a:lnTo>
                      <a:pt x="3" y="10"/>
                    </a:lnTo>
                    <a:lnTo>
                      <a:pt x="6" y="9"/>
                    </a:lnTo>
                    <a:lnTo>
                      <a:pt x="9" y="6"/>
                    </a:lnTo>
                    <a:lnTo>
                      <a:pt x="7" y="3"/>
                    </a:lnTo>
                    <a:lnTo>
                      <a:pt x="4" y="0"/>
                    </a:lnTo>
                    <a:lnTo>
                      <a:pt x="2" y="1"/>
                    </a:lnTo>
                    <a:close/>
                  </a:path>
                </a:pathLst>
              </a:custGeom>
              <a:solidFill>
                <a:srgbClr val="00000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343" name="Freeform 397">
                <a:extLst>
                  <a:ext uri="{FF2B5EF4-FFF2-40B4-BE49-F238E27FC236}">
                    <a16:creationId xmlns:a16="http://schemas.microsoft.com/office/drawing/2014/main" id="{E4040931-BC0F-1559-11C4-C8EC82AD18A2}"/>
                  </a:ext>
                </a:extLst>
              </p:cNvPr>
              <p:cNvSpPr>
                <a:spLocks/>
              </p:cNvSpPr>
              <p:nvPr/>
            </p:nvSpPr>
            <p:spPr bwMode="auto">
              <a:xfrm>
                <a:off x="4977" y="2895"/>
                <a:ext cx="8" cy="9"/>
              </a:xfrm>
              <a:custGeom>
                <a:avLst/>
                <a:gdLst>
                  <a:gd name="T0" fmla="*/ 0 w 8"/>
                  <a:gd name="T1" fmla="*/ 5 h 9"/>
                  <a:gd name="T2" fmla="*/ 3 w 8"/>
                  <a:gd name="T3" fmla="*/ 8 h 9"/>
                  <a:gd name="T4" fmla="*/ 5 w 8"/>
                  <a:gd name="T5" fmla="*/ 9 h 9"/>
                  <a:gd name="T6" fmla="*/ 8 w 8"/>
                  <a:gd name="T7" fmla="*/ 6 h 9"/>
                  <a:gd name="T8" fmla="*/ 8 w 8"/>
                  <a:gd name="T9" fmla="*/ 3 h 9"/>
                  <a:gd name="T10" fmla="*/ 7 w 8"/>
                  <a:gd name="T11" fmla="*/ 0 h 9"/>
                  <a:gd name="T12" fmla="*/ 4 w 8"/>
                  <a:gd name="T13" fmla="*/ 0 h 9"/>
                  <a:gd name="T14" fmla="*/ 0 w 8"/>
                  <a:gd name="T15" fmla="*/ 2 h 9"/>
                  <a:gd name="T16" fmla="*/ 0 w 8"/>
                  <a:gd name="T17" fmla="*/ 5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9"/>
                  <a:gd name="T29" fmla="*/ 8 w 8"/>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9">
                    <a:moveTo>
                      <a:pt x="0" y="5"/>
                    </a:moveTo>
                    <a:lnTo>
                      <a:pt x="3" y="8"/>
                    </a:lnTo>
                    <a:lnTo>
                      <a:pt x="5" y="9"/>
                    </a:lnTo>
                    <a:lnTo>
                      <a:pt x="8" y="6"/>
                    </a:lnTo>
                    <a:lnTo>
                      <a:pt x="8" y="3"/>
                    </a:lnTo>
                    <a:lnTo>
                      <a:pt x="7" y="0"/>
                    </a:lnTo>
                    <a:lnTo>
                      <a:pt x="4" y="0"/>
                    </a:lnTo>
                    <a:lnTo>
                      <a:pt x="0" y="2"/>
                    </a:lnTo>
                    <a:lnTo>
                      <a:pt x="0" y="5"/>
                    </a:lnTo>
                    <a:close/>
                  </a:path>
                </a:pathLst>
              </a:custGeom>
              <a:solidFill>
                <a:srgbClr val="00000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344" name="Freeform 398">
                <a:extLst>
                  <a:ext uri="{FF2B5EF4-FFF2-40B4-BE49-F238E27FC236}">
                    <a16:creationId xmlns:a16="http://schemas.microsoft.com/office/drawing/2014/main" id="{78AD9D89-35DD-A070-8923-1819B93318E8}"/>
                  </a:ext>
                </a:extLst>
              </p:cNvPr>
              <p:cNvSpPr>
                <a:spLocks/>
              </p:cNvSpPr>
              <p:nvPr/>
            </p:nvSpPr>
            <p:spPr bwMode="auto">
              <a:xfrm>
                <a:off x="4903" y="2801"/>
                <a:ext cx="137" cy="149"/>
              </a:xfrm>
              <a:custGeom>
                <a:avLst/>
                <a:gdLst>
                  <a:gd name="T0" fmla="*/ 68 w 137"/>
                  <a:gd name="T1" fmla="*/ 149 h 149"/>
                  <a:gd name="T2" fmla="*/ 82 w 137"/>
                  <a:gd name="T3" fmla="*/ 147 h 149"/>
                  <a:gd name="T4" fmla="*/ 96 w 137"/>
                  <a:gd name="T5" fmla="*/ 144 h 149"/>
                  <a:gd name="T6" fmla="*/ 106 w 137"/>
                  <a:gd name="T7" fmla="*/ 135 h 149"/>
                  <a:gd name="T8" fmla="*/ 116 w 137"/>
                  <a:gd name="T9" fmla="*/ 128 h 149"/>
                  <a:gd name="T10" fmla="*/ 125 w 137"/>
                  <a:gd name="T11" fmla="*/ 116 h 149"/>
                  <a:gd name="T12" fmla="*/ 131 w 137"/>
                  <a:gd name="T13" fmla="*/ 104 h 149"/>
                  <a:gd name="T14" fmla="*/ 135 w 137"/>
                  <a:gd name="T15" fmla="*/ 88 h 149"/>
                  <a:gd name="T16" fmla="*/ 137 w 137"/>
                  <a:gd name="T17" fmla="*/ 74 h 149"/>
                  <a:gd name="T18" fmla="*/ 135 w 137"/>
                  <a:gd name="T19" fmla="*/ 59 h 149"/>
                  <a:gd name="T20" fmla="*/ 131 w 137"/>
                  <a:gd name="T21" fmla="*/ 46 h 149"/>
                  <a:gd name="T22" fmla="*/ 125 w 137"/>
                  <a:gd name="T23" fmla="*/ 33 h 149"/>
                  <a:gd name="T24" fmla="*/ 116 w 137"/>
                  <a:gd name="T25" fmla="*/ 22 h 149"/>
                  <a:gd name="T26" fmla="*/ 106 w 137"/>
                  <a:gd name="T27" fmla="*/ 12 h 149"/>
                  <a:gd name="T28" fmla="*/ 96 w 137"/>
                  <a:gd name="T29" fmla="*/ 6 h 149"/>
                  <a:gd name="T30" fmla="*/ 82 w 137"/>
                  <a:gd name="T31" fmla="*/ 2 h 149"/>
                  <a:gd name="T32" fmla="*/ 68 w 137"/>
                  <a:gd name="T33" fmla="*/ 0 h 149"/>
                  <a:gd name="T34" fmla="*/ 54 w 137"/>
                  <a:gd name="T35" fmla="*/ 2 h 149"/>
                  <a:gd name="T36" fmla="*/ 41 w 137"/>
                  <a:gd name="T37" fmla="*/ 6 h 149"/>
                  <a:gd name="T38" fmla="*/ 31 w 137"/>
                  <a:gd name="T39" fmla="*/ 12 h 149"/>
                  <a:gd name="T40" fmla="*/ 21 w 137"/>
                  <a:gd name="T41" fmla="*/ 22 h 149"/>
                  <a:gd name="T42" fmla="*/ 12 w 137"/>
                  <a:gd name="T43" fmla="*/ 33 h 149"/>
                  <a:gd name="T44" fmla="*/ 6 w 137"/>
                  <a:gd name="T45" fmla="*/ 46 h 149"/>
                  <a:gd name="T46" fmla="*/ 2 w 137"/>
                  <a:gd name="T47" fmla="*/ 59 h 149"/>
                  <a:gd name="T48" fmla="*/ 0 w 137"/>
                  <a:gd name="T49" fmla="*/ 74 h 149"/>
                  <a:gd name="T50" fmla="*/ 2 w 137"/>
                  <a:gd name="T51" fmla="*/ 88 h 149"/>
                  <a:gd name="T52" fmla="*/ 6 w 137"/>
                  <a:gd name="T53" fmla="*/ 104 h 149"/>
                  <a:gd name="T54" fmla="*/ 12 w 137"/>
                  <a:gd name="T55" fmla="*/ 116 h 149"/>
                  <a:gd name="T56" fmla="*/ 21 w 137"/>
                  <a:gd name="T57" fmla="*/ 128 h 149"/>
                  <a:gd name="T58" fmla="*/ 31 w 137"/>
                  <a:gd name="T59" fmla="*/ 135 h 149"/>
                  <a:gd name="T60" fmla="*/ 41 w 137"/>
                  <a:gd name="T61" fmla="*/ 144 h 149"/>
                  <a:gd name="T62" fmla="*/ 54 w 137"/>
                  <a:gd name="T63" fmla="*/ 147 h 149"/>
                  <a:gd name="T64" fmla="*/ 68 w 137"/>
                  <a:gd name="T65" fmla="*/ 149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49"/>
                  <a:gd name="T101" fmla="*/ 137 w 137"/>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49">
                    <a:moveTo>
                      <a:pt x="68" y="149"/>
                    </a:moveTo>
                    <a:lnTo>
                      <a:pt x="82" y="147"/>
                    </a:lnTo>
                    <a:lnTo>
                      <a:pt x="96" y="144"/>
                    </a:lnTo>
                    <a:lnTo>
                      <a:pt x="106" y="135"/>
                    </a:lnTo>
                    <a:lnTo>
                      <a:pt x="116" y="128"/>
                    </a:lnTo>
                    <a:lnTo>
                      <a:pt x="125" y="116"/>
                    </a:lnTo>
                    <a:lnTo>
                      <a:pt x="131" y="104"/>
                    </a:lnTo>
                    <a:lnTo>
                      <a:pt x="135" y="88"/>
                    </a:lnTo>
                    <a:lnTo>
                      <a:pt x="137" y="74"/>
                    </a:lnTo>
                    <a:lnTo>
                      <a:pt x="135" y="59"/>
                    </a:lnTo>
                    <a:lnTo>
                      <a:pt x="131" y="46"/>
                    </a:lnTo>
                    <a:lnTo>
                      <a:pt x="125" y="33"/>
                    </a:lnTo>
                    <a:lnTo>
                      <a:pt x="116" y="22"/>
                    </a:lnTo>
                    <a:lnTo>
                      <a:pt x="106" y="12"/>
                    </a:lnTo>
                    <a:lnTo>
                      <a:pt x="96" y="6"/>
                    </a:lnTo>
                    <a:lnTo>
                      <a:pt x="82" y="2"/>
                    </a:lnTo>
                    <a:lnTo>
                      <a:pt x="68" y="0"/>
                    </a:lnTo>
                    <a:lnTo>
                      <a:pt x="54" y="2"/>
                    </a:lnTo>
                    <a:lnTo>
                      <a:pt x="41" y="6"/>
                    </a:lnTo>
                    <a:lnTo>
                      <a:pt x="31" y="12"/>
                    </a:lnTo>
                    <a:lnTo>
                      <a:pt x="21" y="22"/>
                    </a:lnTo>
                    <a:lnTo>
                      <a:pt x="12" y="33"/>
                    </a:lnTo>
                    <a:lnTo>
                      <a:pt x="6" y="46"/>
                    </a:lnTo>
                    <a:lnTo>
                      <a:pt x="2" y="59"/>
                    </a:lnTo>
                    <a:lnTo>
                      <a:pt x="0" y="74"/>
                    </a:lnTo>
                    <a:lnTo>
                      <a:pt x="2" y="88"/>
                    </a:lnTo>
                    <a:lnTo>
                      <a:pt x="6" y="104"/>
                    </a:lnTo>
                    <a:lnTo>
                      <a:pt x="12" y="116"/>
                    </a:lnTo>
                    <a:lnTo>
                      <a:pt x="21" y="128"/>
                    </a:lnTo>
                    <a:lnTo>
                      <a:pt x="31" y="135"/>
                    </a:lnTo>
                    <a:lnTo>
                      <a:pt x="41" y="144"/>
                    </a:lnTo>
                    <a:lnTo>
                      <a:pt x="54" y="147"/>
                    </a:lnTo>
                    <a:lnTo>
                      <a:pt x="68" y="149"/>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345" name="Freeform 399">
                <a:extLst>
                  <a:ext uri="{FF2B5EF4-FFF2-40B4-BE49-F238E27FC236}">
                    <a16:creationId xmlns:a16="http://schemas.microsoft.com/office/drawing/2014/main" id="{EA6207B6-0023-6623-345E-0DF79E663648}"/>
                  </a:ext>
                </a:extLst>
              </p:cNvPr>
              <p:cNvSpPr>
                <a:spLocks/>
              </p:cNvSpPr>
              <p:nvPr/>
            </p:nvSpPr>
            <p:spPr bwMode="auto">
              <a:xfrm>
                <a:off x="4921" y="2817"/>
                <a:ext cx="108" cy="118"/>
              </a:xfrm>
              <a:custGeom>
                <a:avLst/>
                <a:gdLst>
                  <a:gd name="T0" fmla="*/ 54 w 108"/>
                  <a:gd name="T1" fmla="*/ 118 h 118"/>
                  <a:gd name="T2" fmla="*/ 64 w 108"/>
                  <a:gd name="T3" fmla="*/ 115 h 118"/>
                  <a:gd name="T4" fmla="*/ 76 w 108"/>
                  <a:gd name="T5" fmla="*/ 112 h 118"/>
                  <a:gd name="T6" fmla="*/ 85 w 108"/>
                  <a:gd name="T7" fmla="*/ 108 h 118"/>
                  <a:gd name="T8" fmla="*/ 92 w 108"/>
                  <a:gd name="T9" fmla="*/ 100 h 118"/>
                  <a:gd name="T10" fmla="*/ 98 w 108"/>
                  <a:gd name="T11" fmla="*/ 91 h 118"/>
                  <a:gd name="T12" fmla="*/ 104 w 108"/>
                  <a:gd name="T13" fmla="*/ 81 h 118"/>
                  <a:gd name="T14" fmla="*/ 107 w 108"/>
                  <a:gd name="T15" fmla="*/ 71 h 118"/>
                  <a:gd name="T16" fmla="*/ 108 w 108"/>
                  <a:gd name="T17" fmla="*/ 59 h 118"/>
                  <a:gd name="T18" fmla="*/ 107 w 108"/>
                  <a:gd name="T19" fmla="*/ 46 h 118"/>
                  <a:gd name="T20" fmla="*/ 104 w 108"/>
                  <a:gd name="T21" fmla="*/ 37 h 118"/>
                  <a:gd name="T22" fmla="*/ 98 w 108"/>
                  <a:gd name="T23" fmla="*/ 27 h 118"/>
                  <a:gd name="T24" fmla="*/ 92 w 108"/>
                  <a:gd name="T25" fmla="*/ 17 h 118"/>
                  <a:gd name="T26" fmla="*/ 85 w 108"/>
                  <a:gd name="T27" fmla="*/ 11 h 118"/>
                  <a:gd name="T28" fmla="*/ 76 w 108"/>
                  <a:gd name="T29" fmla="*/ 5 h 118"/>
                  <a:gd name="T30" fmla="*/ 64 w 108"/>
                  <a:gd name="T31" fmla="*/ 2 h 118"/>
                  <a:gd name="T32" fmla="*/ 54 w 108"/>
                  <a:gd name="T33" fmla="*/ 0 h 118"/>
                  <a:gd name="T34" fmla="*/ 44 w 108"/>
                  <a:gd name="T35" fmla="*/ 2 h 118"/>
                  <a:gd name="T36" fmla="*/ 34 w 108"/>
                  <a:gd name="T37" fmla="*/ 5 h 118"/>
                  <a:gd name="T38" fmla="*/ 25 w 108"/>
                  <a:gd name="T39" fmla="*/ 11 h 118"/>
                  <a:gd name="T40" fmla="*/ 16 w 108"/>
                  <a:gd name="T41" fmla="*/ 17 h 118"/>
                  <a:gd name="T42" fmla="*/ 10 w 108"/>
                  <a:gd name="T43" fmla="*/ 27 h 118"/>
                  <a:gd name="T44" fmla="*/ 4 w 108"/>
                  <a:gd name="T45" fmla="*/ 37 h 118"/>
                  <a:gd name="T46" fmla="*/ 1 w 108"/>
                  <a:gd name="T47" fmla="*/ 46 h 118"/>
                  <a:gd name="T48" fmla="*/ 0 w 108"/>
                  <a:gd name="T49" fmla="*/ 59 h 118"/>
                  <a:gd name="T50" fmla="*/ 1 w 108"/>
                  <a:gd name="T51" fmla="*/ 71 h 118"/>
                  <a:gd name="T52" fmla="*/ 4 w 108"/>
                  <a:gd name="T53" fmla="*/ 81 h 118"/>
                  <a:gd name="T54" fmla="*/ 10 w 108"/>
                  <a:gd name="T55" fmla="*/ 91 h 118"/>
                  <a:gd name="T56" fmla="*/ 16 w 108"/>
                  <a:gd name="T57" fmla="*/ 100 h 118"/>
                  <a:gd name="T58" fmla="*/ 25 w 108"/>
                  <a:gd name="T59" fmla="*/ 108 h 118"/>
                  <a:gd name="T60" fmla="*/ 34 w 108"/>
                  <a:gd name="T61" fmla="*/ 112 h 118"/>
                  <a:gd name="T62" fmla="*/ 44 w 108"/>
                  <a:gd name="T63" fmla="*/ 115 h 118"/>
                  <a:gd name="T64" fmla="*/ 54 w 108"/>
                  <a:gd name="T65" fmla="*/ 118 h 1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8"/>
                  <a:gd name="T100" fmla="*/ 0 h 118"/>
                  <a:gd name="T101" fmla="*/ 108 w 108"/>
                  <a:gd name="T102" fmla="*/ 118 h 1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8" h="118">
                    <a:moveTo>
                      <a:pt x="54" y="118"/>
                    </a:moveTo>
                    <a:lnTo>
                      <a:pt x="64" y="115"/>
                    </a:lnTo>
                    <a:lnTo>
                      <a:pt x="76" y="112"/>
                    </a:lnTo>
                    <a:lnTo>
                      <a:pt x="85" y="108"/>
                    </a:lnTo>
                    <a:lnTo>
                      <a:pt x="92" y="100"/>
                    </a:lnTo>
                    <a:lnTo>
                      <a:pt x="98" y="91"/>
                    </a:lnTo>
                    <a:lnTo>
                      <a:pt x="104" y="81"/>
                    </a:lnTo>
                    <a:lnTo>
                      <a:pt x="107" y="71"/>
                    </a:lnTo>
                    <a:lnTo>
                      <a:pt x="108" y="59"/>
                    </a:lnTo>
                    <a:lnTo>
                      <a:pt x="107" y="46"/>
                    </a:lnTo>
                    <a:lnTo>
                      <a:pt x="104" y="37"/>
                    </a:lnTo>
                    <a:lnTo>
                      <a:pt x="98" y="27"/>
                    </a:lnTo>
                    <a:lnTo>
                      <a:pt x="92" y="17"/>
                    </a:lnTo>
                    <a:lnTo>
                      <a:pt x="85" y="11"/>
                    </a:lnTo>
                    <a:lnTo>
                      <a:pt x="76" y="5"/>
                    </a:lnTo>
                    <a:lnTo>
                      <a:pt x="64" y="2"/>
                    </a:lnTo>
                    <a:lnTo>
                      <a:pt x="54" y="0"/>
                    </a:lnTo>
                    <a:lnTo>
                      <a:pt x="44" y="2"/>
                    </a:lnTo>
                    <a:lnTo>
                      <a:pt x="34" y="5"/>
                    </a:lnTo>
                    <a:lnTo>
                      <a:pt x="25" y="11"/>
                    </a:lnTo>
                    <a:lnTo>
                      <a:pt x="16" y="17"/>
                    </a:lnTo>
                    <a:lnTo>
                      <a:pt x="10" y="27"/>
                    </a:lnTo>
                    <a:lnTo>
                      <a:pt x="4" y="37"/>
                    </a:lnTo>
                    <a:lnTo>
                      <a:pt x="1" y="46"/>
                    </a:lnTo>
                    <a:lnTo>
                      <a:pt x="0" y="59"/>
                    </a:lnTo>
                    <a:lnTo>
                      <a:pt x="1" y="71"/>
                    </a:lnTo>
                    <a:lnTo>
                      <a:pt x="4" y="81"/>
                    </a:lnTo>
                    <a:lnTo>
                      <a:pt x="10" y="91"/>
                    </a:lnTo>
                    <a:lnTo>
                      <a:pt x="16" y="100"/>
                    </a:lnTo>
                    <a:lnTo>
                      <a:pt x="25" y="108"/>
                    </a:lnTo>
                    <a:lnTo>
                      <a:pt x="34" y="112"/>
                    </a:lnTo>
                    <a:lnTo>
                      <a:pt x="44" y="115"/>
                    </a:lnTo>
                    <a:lnTo>
                      <a:pt x="54" y="118"/>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346" name="Freeform 400">
                <a:extLst>
                  <a:ext uri="{FF2B5EF4-FFF2-40B4-BE49-F238E27FC236}">
                    <a16:creationId xmlns:a16="http://schemas.microsoft.com/office/drawing/2014/main" id="{F2ADBB32-EACA-0D0B-5CB1-C8BBBBE6DE15}"/>
                  </a:ext>
                </a:extLst>
              </p:cNvPr>
              <p:cNvSpPr>
                <a:spLocks/>
              </p:cNvSpPr>
              <p:nvPr/>
            </p:nvSpPr>
            <p:spPr bwMode="auto">
              <a:xfrm>
                <a:off x="4916" y="2812"/>
                <a:ext cx="118" cy="127"/>
              </a:xfrm>
              <a:custGeom>
                <a:avLst/>
                <a:gdLst>
                  <a:gd name="T0" fmla="*/ 59 w 118"/>
                  <a:gd name="T1" fmla="*/ 127 h 127"/>
                  <a:gd name="T2" fmla="*/ 71 w 118"/>
                  <a:gd name="T3" fmla="*/ 126 h 127"/>
                  <a:gd name="T4" fmla="*/ 83 w 118"/>
                  <a:gd name="T5" fmla="*/ 123 h 127"/>
                  <a:gd name="T6" fmla="*/ 91 w 118"/>
                  <a:gd name="T7" fmla="*/ 117 h 127"/>
                  <a:gd name="T8" fmla="*/ 100 w 118"/>
                  <a:gd name="T9" fmla="*/ 110 h 127"/>
                  <a:gd name="T10" fmla="*/ 108 w 118"/>
                  <a:gd name="T11" fmla="*/ 99 h 127"/>
                  <a:gd name="T12" fmla="*/ 113 w 118"/>
                  <a:gd name="T13" fmla="*/ 89 h 127"/>
                  <a:gd name="T14" fmla="*/ 116 w 118"/>
                  <a:gd name="T15" fmla="*/ 76 h 127"/>
                  <a:gd name="T16" fmla="*/ 118 w 118"/>
                  <a:gd name="T17" fmla="*/ 64 h 127"/>
                  <a:gd name="T18" fmla="*/ 116 w 118"/>
                  <a:gd name="T19" fmla="*/ 51 h 127"/>
                  <a:gd name="T20" fmla="*/ 113 w 118"/>
                  <a:gd name="T21" fmla="*/ 39 h 127"/>
                  <a:gd name="T22" fmla="*/ 108 w 118"/>
                  <a:gd name="T23" fmla="*/ 27 h 127"/>
                  <a:gd name="T24" fmla="*/ 100 w 118"/>
                  <a:gd name="T25" fmla="*/ 19 h 127"/>
                  <a:gd name="T26" fmla="*/ 91 w 118"/>
                  <a:gd name="T27" fmla="*/ 10 h 127"/>
                  <a:gd name="T28" fmla="*/ 83 w 118"/>
                  <a:gd name="T29" fmla="*/ 4 h 127"/>
                  <a:gd name="T30" fmla="*/ 71 w 118"/>
                  <a:gd name="T31" fmla="*/ 1 h 127"/>
                  <a:gd name="T32" fmla="*/ 59 w 118"/>
                  <a:gd name="T33" fmla="*/ 0 h 127"/>
                  <a:gd name="T34" fmla="*/ 47 w 118"/>
                  <a:gd name="T35" fmla="*/ 1 h 127"/>
                  <a:gd name="T36" fmla="*/ 36 w 118"/>
                  <a:gd name="T37" fmla="*/ 4 h 127"/>
                  <a:gd name="T38" fmla="*/ 27 w 118"/>
                  <a:gd name="T39" fmla="*/ 10 h 127"/>
                  <a:gd name="T40" fmla="*/ 18 w 118"/>
                  <a:gd name="T41" fmla="*/ 19 h 127"/>
                  <a:gd name="T42" fmla="*/ 11 w 118"/>
                  <a:gd name="T43" fmla="*/ 27 h 127"/>
                  <a:gd name="T44" fmla="*/ 5 w 118"/>
                  <a:gd name="T45" fmla="*/ 39 h 127"/>
                  <a:gd name="T46" fmla="*/ 2 w 118"/>
                  <a:gd name="T47" fmla="*/ 51 h 127"/>
                  <a:gd name="T48" fmla="*/ 0 w 118"/>
                  <a:gd name="T49" fmla="*/ 64 h 127"/>
                  <a:gd name="T50" fmla="*/ 2 w 118"/>
                  <a:gd name="T51" fmla="*/ 76 h 127"/>
                  <a:gd name="T52" fmla="*/ 5 w 118"/>
                  <a:gd name="T53" fmla="*/ 89 h 127"/>
                  <a:gd name="T54" fmla="*/ 11 w 118"/>
                  <a:gd name="T55" fmla="*/ 99 h 127"/>
                  <a:gd name="T56" fmla="*/ 18 w 118"/>
                  <a:gd name="T57" fmla="*/ 110 h 127"/>
                  <a:gd name="T58" fmla="*/ 27 w 118"/>
                  <a:gd name="T59" fmla="*/ 117 h 127"/>
                  <a:gd name="T60" fmla="*/ 36 w 118"/>
                  <a:gd name="T61" fmla="*/ 123 h 127"/>
                  <a:gd name="T62" fmla="*/ 47 w 118"/>
                  <a:gd name="T63" fmla="*/ 126 h 127"/>
                  <a:gd name="T64" fmla="*/ 59 w 118"/>
                  <a:gd name="T65" fmla="*/ 127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8"/>
                  <a:gd name="T100" fmla="*/ 0 h 127"/>
                  <a:gd name="T101" fmla="*/ 118 w 118"/>
                  <a:gd name="T102" fmla="*/ 127 h 1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8" h="127">
                    <a:moveTo>
                      <a:pt x="59" y="127"/>
                    </a:moveTo>
                    <a:lnTo>
                      <a:pt x="71" y="126"/>
                    </a:lnTo>
                    <a:lnTo>
                      <a:pt x="83" y="123"/>
                    </a:lnTo>
                    <a:lnTo>
                      <a:pt x="91" y="117"/>
                    </a:lnTo>
                    <a:lnTo>
                      <a:pt x="100" y="110"/>
                    </a:lnTo>
                    <a:lnTo>
                      <a:pt x="108" y="99"/>
                    </a:lnTo>
                    <a:lnTo>
                      <a:pt x="113" y="89"/>
                    </a:lnTo>
                    <a:lnTo>
                      <a:pt x="116" y="76"/>
                    </a:lnTo>
                    <a:lnTo>
                      <a:pt x="118" y="64"/>
                    </a:lnTo>
                    <a:lnTo>
                      <a:pt x="116" y="51"/>
                    </a:lnTo>
                    <a:lnTo>
                      <a:pt x="113" y="39"/>
                    </a:lnTo>
                    <a:lnTo>
                      <a:pt x="108" y="27"/>
                    </a:lnTo>
                    <a:lnTo>
                      <a:pt x="100" y="19"/>
                    </a:lnTo>
                    <a:lnTo>
                      <a:pt x="91" y="10"/>
                    </a:lnTo>
                    <a:lnTo>
                      <a:pt x="83" y="4"/>
                    </a:lnTo>
                    <a:lnTo>
                      <a:pt x="71" y="1"/>
                    </a:lnTo>
                    <a:lnTo>
                      <a:pt x="59" y="0"/>
                    </a:lnTo>
                    <a:lnTo>
                      <a:pt x="47" y="1"/>
                    </a:lnTo>
                    <a:lnTo>
                      <a:pt x="36" y="4"/>
                    </a:lnTo>
                    <a:lnTo>
                      <a:pt x="27" y="10"/>
                    </a:lnTo>
                    <a:lnTo>
                      <a:pt x="18" y="19"/>
                    </a:lnTo>
                    <a:lnTo>
                      <a:pt x="11" y="27"/>
                    </a:lnTo>
                    <a:lnTo>
                      <a:pt x="5" y="39"/>
                    </a:lnTo>
                    <a:lnTo>
                      <a:pt x="2" y="51"/>
                    </a:lnTo>
                    <a:lnTo>
                      <a:pt x="0" y="64"/>
                    </a:lnTo>
                    <a:lnTo>
                      <a:pt x="2" y="76"/>
                    </a:lnTo>
                    <a:lnTo>
                      <a:pt x="5" y="89"/>
                    </a:lnTo>
                    <a:lnTo>
                      <a:pt x="11" y="99"/>
                    </a:lnTo>
                    <a:lnTo>
                      <a:pt x="18" y="110"/>
                    </a:lnTo>
                    <a:lnTo>
                      <a:pt x="27" y="117"/>
                    </a:lnTo>
                    <a:lnTo>
                      <a:pt x="36" y="123"/>
                    </a:lnTo>
                    <a:lnTo>
                      <a:pt x="47" y="126"/>
                    </a:lnTo>
                    <a:lnTo>
                      <a:pt x="59" y="127"/>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347" name="Freeform 401">
                <a:extLst>
                  <a:ext uri="{FF2B5EF4-FFF2-40B4-BE49-F238E27FC236}">
                    <a16:creationId xmlns:a16="http://schemas.microsoft.com/office/drawing/2014/main" id="{69D26972-68B5-05B4-4A77-ADD9DE872ECB}"/>
                  </a:ext>
                </a:extLst>
              </p:cNvPr>
              <p:cNvSpPr>
                <a:spLocks/>
              </p:cNvSpPr>
              <p:nvPr/>
            </p:nvSpPr>
            <p:spPr bwMode="auto">
              <a:xfrm>
                <a:off x="4943" y="2841"/>
                <a:ext cx="63" cy="69"/>
              </a:xfrm>
              <a:custGeom>
                <a:avLst/>
                <a:gdLst>
                  <a:gd name="T0" fmla="*/ 32 w 63"/>
                  <a:gd name="T1" fmla="*/ 69 h 69"/>
                  <a:gd name="T2" fmla="*/ 44 w 63"/>
                  <a:gd name="T3" fmla="*/ 66 h 69"/>
                  <a:gd name="T4" fmla="*/ 56 w 63"/>
                  <a:gd name="T5" fmla="*/ 59 h 69"/>
                  <a:gd name="T6" fmla="*/ 61 w 63"/>
                  <a:gd name="T7" fmla="*/ 48 h 69"/>
                  <a:gd name="T8" fmla="*/ 63 w 63"/>
                  <a:gd name="T9" fmla="*/ 35 h 69"/>
                  <a:gd name="T10" fmla="*/ 61 w 63"/>
                  <a:gd name="T11" fmla="*/ 22 h 69"/>
                  <a:gd name="T12" fmla="*/ 56 w 63"/>
                  <a:gd name="T13" fmla="*/ 10 h 69"/>
                  <a:gd name="T14" fmla="*/ 44 w 63"/>
                  <a:gd name="T15" fmla="*/ 3 h 69"/>
                  <a:gd name="T16" fmla="*/ 32 w 63"/>
                  <a:gd name="T17" fmla="*/ 0 h 69"/>
                  <a:gd name="T18" fmla="*/ 20 w 63"/>
                  <a:gd name="T19" fmla="*/ 3 h 69"/>
                  <a:gd name="T20" fmla="*/ 10 w 63"/>
                  <a:gd name="T21" fmla="*/ 10 h 69"/>
                  <a:gd name="T22" fmla="*/ 3 w 63"/>
                  <a:gd name="T23" fmla="*/ 22 h 69"/>
                  <a:gd name="T24" fmla="*/ 0 w 63"/>
                  <a:gd name="T25" fmla="*/ 35 h 69"/>
                  <a:gd name="T26" fmla="*/ 3 w 63"/>
                  <a:gd name="T27" fmla="*/ 48 h 69"/>
                  <a:gd name="T28" fmla="*/ 10 w 63"/>
                  <a:gd name="T29" fmla="*/ 59 h 69"/>
                  <a:gd name="T30" fmla="*/ 20 w 63"/>
                  <a:gd name="T31" fmla="*/ 66 h 69"/>
                  <a:gd name="T32" fmla="*/ 32 w 63"/>
                  <a:gd name="T33" fmla="*/ 69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69"/>
                  <a:gd name="T53" fmla="*/ 63 w 63"/>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69">
                    <a:moveTo>
                      <a:pt x="32" y="69"/>
                    </a:moveTo>
                    <a:lnTo>
                      <a:pt x="44" y="66"/>
                    </a:lnTo>
                    <a:lnTo>
                      <a:pt x="56" y="59"/>
                    </a:lnTo>
                    <a:lnTo>
                      <a:pt x="61" y="48"/>
                    </a:lnTo>
                    <a:lnTo>
                      <a:pt x="63" y="35"/>
                    </a:lnTo>
                    <a:lnTo>
                      <a:pt x="61" y="22"/>
                    </a:lnTo>
                    <a:lnTo>
                      <a:pt x="56" y="10"/>
                    </a:lnTo>
                    <a:lnTo>
                      <a:pt x="44" y="3"/>
                    </a:lnTo>
                    <a:lnTo>
                      <a:pt x="32" y="0"/>
                    </a:lnTo>
                    <a:lnTo>
                      <a:pt x="20" y="3"/>
                    </a:lnTo>
                    <a:lnTo>
                      <a:pt x="10" y="10"/>
                    </a:lnTo>
                    <a:lnTo>
                      <a:pt x="3" y="22"/>
                    </a:lnTo>
                    <a:lnTo>
                      <a:pt x="0" y="35"/>
                    </a:lnTo>
                    <a:lnTo>
                      <a:pt x="3" y="48"/>
                    </a:lnTo>
                    <a:lnTo>
                      <a:pt x="10" y="59"/>
                    </a:lnTo>
                    <a:lnTo>
                      <a:pt x="20" y="66"/>
                    </a:lnTo>
                    <a:lnTo>
                      <a:pt x="32" y="69"/>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348" name="Freeform 402">
                <a:extLst>
                  <a:ext uri="{FF2B5EF4-FFF2-40B4-BE49-F238E27FC236}">
                    <a16:creationId xmlns:a16="http://schemas.microsoft.com/office/drawing/2014/main" id="{54B693DE-1CA8-9265-DC07-583A2CC29ED9}"/>
                  </a:ext>
                </a:extLst>
              </p:cNvPr>
              <p:cNvSpPr>
                <a:spLocks/>
              </p:cNvSpPr>
              <p:nvPr/>
            </p:nvSpPr>
            <p:spPr bwMode="auto">
              <a:xfrm>
                <a:off x="4938" y="2836"/>
                <a:ext cx="74" cy="78"/>
              </a:xfrm>
              <a:custGeom>
                <a:avLst/>
                <a:gdLst>
                  <a:gd name="T0" fmla="*/ 37 w 74"/>
                  <a:gd name="T1" fmla="*/ 78 h 78"/>
                  <a:gd name="T2" fmla="*/ 52 w 74"/>
                  <a:gd name="T3" fmla="*/ 77 h 78"/>
                  <a:gd name="T4" fmla="*/ 62 w 74"/>
                  <a:gd name="T5" fmla="*/ 68 h 78"/>
                  <a:gd name="T6" fmla="*/ 71 w 74"/>
                  <a:gd name="T7" fmla="*/ 55 h 78"/>
                  <a:gd name="T8" fmla="*/ 74 w 74"/>
                  <a:gd name="T9" fmla="*/ 40 h 78"/>
                  <a:gd name="T10" fmla="*/ 71 w 74"/>
                  <a:gd name="T11" fmla="*/ 24 h 78"/>
                  <a:gd name="T12" fmla="*/ 62 w 74"/>
                  <a:gd name="T13" fmla="*/ 12 h 78"/>
                  <a:gd name="T14" fmla="*/ 52 w 74"/>
                  <a:gd name="T15" fmla="*/ 3 h 78"/>
                  <a:gd name="T16" fmla="*/ 37 w 74"/>
                  <a:gd name="T17" fmla="*/ 0 h 78"/>
                  <a:gd name="T18" fmla="*/ 24 w 74"/>
                  <a:gd name="T19" fmla="*/ 3 h 78"/>
                  <a:gd name="T20" fmla="*/ 12 w 74"/>
                  <a:gd name="T21" fmla="*/ 12 h 78"/>
                  <a:gd name="T22" fmla="*/ 5 w 74"/>
                  <a:gd name="T23" fmla="*/ 24 h 78"/>
                  <a:gd name="T24" fmla="*/ 0 w 74"/>
                  <a:gd name="T25" fmla="*/ 40 h 78"/>
                  <a:gd name="T26" fmla="*/ 5 w 74"/>
                  <a:gd name="T27" fmla="*/ 55 h 78"/>
                  <a:gd name="T28" fmla="*/ 12 w 74"/>
                  <a:gd name="T29" fmla="*/ 68 h 78"/>
                  <a:gd name="T30" fmla="*/ 24 w 74"/>
                  <a:gd name="T31" fmla="*/ 77 h 78"/>
                  <a:gd name="T32" fmla="*/ 37 w 74"/>
                  <a:gd name="T33" fmla="*/ 78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78"/>
                  <a:gd name="T53" fmla="*/ 74 w 74"/>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78">
                    <a:moveTo>
                      <a:pt x="37" y="78"/>
                    </a:moveTo>
                    <a:lnTo>
                      <a:pt x="52" y="77"/>
                    </a:lnTo>
                    <a:lnTo>
                      <a:pt x="62" y="68"/>
                    </a:lnTo>
                    <a:lnTo>
                      <a:pt x="71" y="55"/>
                    </a:lnTo>
                    <a:lnTo>
                      <a:pt x="74" y="40"/>
                    </a:lnTo>
                    <a:lnTo>
                      <a:pt x="71" y="24"/>
                    </a:lnTo>
                    <a:lnTo>
                      <a:pt x="62" y="12"/>
                    </a:lnTo>
                    <a:lnTo>
                      <a:pt x="52" y="3"/>
                    </a:lnTo>
                    <a:lnTo>
                      <a:pt x="37" y="0"/>
                    </a:lnTo>
                    <a:lnTo>
                      <a:pt x="24" y="3"/>
                    </a:lnTo>
                    <a:lnTo>
                      <a:pt x="12" y="12"/>
                    </a:lnTo>
                    <a:lnTo>
                      <a:pt x="5" y="24"/>
                    </a:lnTo>
                    <a:lnTo>
                      <a:pt x="0" y="40"/>
                    </a:lnTo>
                    <a:lnTo>
                      <a:pt x="5" y="55"/>
                    </a:lnTo>
                    <a:lnTo>
                      <a:pt x="12" y="68"/>
                    </a:lnTo>
                    <a:lnTo>
                      <a:pt x="24" y="77"/>
                    </a:lnTo>
                    <a:lnTo>
                      <a:pt x="37" y="78"/>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349" name="Freeform 403">
                <a:extLst>
                  <a:ext uri="{FF2B5EF4-FFF2-40B4-BE49-F238E27FC236}">
                    <a16:creationId xmlns:a16="http://schemas.microsoft.com/office/drawing/2014/main" id="{F6F99005-A81B-E8B4-1EBE-8BC7D3F5D1ED}"/>
                  </a:ext>
                </a:extLst>
              </p:cNvPr>
              <p:cNvSpPr>
                <a:spLocks/>
              </p:cNvSpPr>
              <p:nvPr/>
            </p:nvSpPr>
            <p:spPr bwMode="auto">
              <a:xfrm>
                <a:off x="4905" y="2803"/>
                <a:ext cx="132" cy="73"/>
              </a:xfrm>
              <a:custGeom>
                <a:avLst/>
                <a:gdLst>
                  <a:gd name="T0" fmla="*/ 0 w 132"/>
                  <a:gd name="T1" fmla="*/ 73 h 73"/>
                  <a:gd name="T2" fmla="*/ 1 w 132"/>
                  <a:gd name="T3" fmla="*/ 60 h 73"/>
                  <a:gd name="T4" fmla="*/ 5 w 132"/>
                  <a:gd name="T5" fmla="*/ 47 h 73"/>
                  <a:gd name="T6" fmla="*/ 11 w 132"/>
                  <a:gd name="T7" fmla="*/ 33 h 73"/>
                  <a:gd name="T8" fmla="*/ 19 w 132"/>
                  <a:gd name="T9" fmla="*/ 22 h 73"/>
                  <a:gd name="T10" fmla="*/ 29 w 132"/>
                  <a:gd name="T11" fmla="*/ 13 h 73"/>
                  <a:gd name="T12" fmla="*/ 39 w 132"/>
                  <a:gd name="T13" fmla="*/ 6 h 73"/>
                  <a:gd name="T14" fmla="*/ 51 w 132"/>
                  <a:gd name="T15" fmla="*/ 1 h 73"/>
                  <a:gd name="T16" fmla="*/ 64 w 132"/>
                  <a:gd name="T17" fmla="*/ 0 h 73"/>
                  <a:gd name="T18" fmla="*/ 76 w 132"/>
                  <a:gd name="T19" fmla="*/ 1 h 73"/>
                  <a:gd name="T20" fmla="*/ 88 w 132"/>
                  <a:gd name="T21" fmla="*/ 4 h 73"/>
                  <a:gd name="T22" fmla="*/ 98 w 132"/>
                  <a:gd name="T23" fmla="*/ 9 h 73"/>
                  <a:gd name="T24" fmla="*/ 108 w 132"/>
                  <a:gd name="T25" fmla="*/ 16 h 73"/>
                  <a:gd name="T26" fmla="*/ 116 w 132"/>
                  <a:gd name="T27" fmla="*/ 25 h 73"/>
                  <a:gd name="T28" fmla="*/ 123 w 132"/>
                  <a:gd name="T29" fmla="*/ 35 h 73"/>
                  <a:gd name="T30" fmla="*/ 127 w 132"/>
                  <a:gd name="T31" fmla="*/ 45 h 73"/>
                  <a:gd name="T32" fmla="*/ 132 w 132"/>
                  <a:gd name="T33" fmla="*/ 58 h 73"/>
                  <a:gd name="T34" fmla="*/ 117 w 132"/>
                  <a:gd name="T35" fmla="*/ 33 h 73"/>
                  <a:gd name="T36" fmla="*/ 116 w 132"/>
                  <a:gd name="T37" fmla="*/ 32 h 73"/>
                  <a:gd name="T38" fmla="*/ 114 w 132"/>
                  <a:gd name="T39" fmla="*/ 29 h 73"/>
                  <a:gd name="T40" fmla="*/ 110 w 132"/>
                  <a:gd name="T41" fmla="*/ 26 h 73"/>
                  <a:gd name="T42" fmla="*/ 104 w 132"/>
                  <a:gd name="T43" fmla="*/ 22 h 73"/>
                  <a:gd name="T44" fmla="*/ 98 w 132"/>
                  <a:gd name="T45" fmla="*/ 17 h 73"/>
                  <a:gd name="T46" fmla="*/ 89 w 132"/>
                  <a:gd name="T47" fmla="*/ 13 h 73"/>
                  <a:gd name="T48" fmla="*/ 79 w 132"/>
                  <a:gd name="T49" fmla="*/ 10 h 73"/>
                  <a:gd name="T50" fmla="*/ 69 w 132"/>
                  <a:gd name="T51" fmla="*/ 9 h 73"/>
                  <a:gd name="T52" fmla="*/ 57 w 132"/>
                  <a:gd name="T53" fmla="*/ 10 h 73"/>
                  <a:gd name="T54" fmla="*/ 48 w 132"/>
                  <a:gd name="T55" fmla="*/ 13 h 73"/>
                  <a:gd name="T56" fmla="*/ 39 w 132"/>
                  <a:gd name="T57" fmla="*/ 19 h 73"/>
                  <a:gd name="T58" fmla="*/ 32 w 132"/>
                  <a:gd name="T59" fmla="*/ 26 h 73"/>
                  <a:gd name="T60" fmla="*/ 26 w 132"/>
                  <a:gd name="T61" fmla="*/ 33 h 73"/>
                  <a:gd name="T62" fmla="*/ 20 w 132"/>
                  <a:gd name="T63" fmla="*/ 41 h 73"/>
                  <a:gd name="T64" fmla="*/ 16 w 132"/>
                  <a:gd name="T65" fmla="*/ 48 h 73"/>
                  <a:gd name="T66" fmla="*/ 13 w 132"/>
                  <a:gd name="T67" fmla="*/ 55 h 73"/>
                  <a:gd name="T68" fmla="*/ 8 w 132"/>
                  <a:gd name="T69" fmla="*/ 60 h 73"/>
                  <a:gd name="T70" fmla="*/ 5 w 132"/>
                  <a:gd name="T71" fmla="*/ 66 h 73"/>
                  <a:gd name="T72" fmla="*/ 1 w 132"/>
                  <a:gd name="T73" fmla="*/ 72 h 73"/>
                  <a:gd name="T74" fmla="*/ 0 w 132"/>
                  <a:gd name="T75" fmla="*/ 73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
                  <a:gd name="T115" fmla="*/ 0 h 73"/>
                  <a:gd name="T116" fmla="*/ 132 w 132"/>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 h="73">
                    <a:moveTo>
                      <a:pt x="0" y="73"/>
                    </a:moveTo>
                    <a:lnTo>
                      <a:pt x="1" y="60"/>
                    </a:lnTo>
                    <a:lnTo>
                      <a:pt x="5" y="47"/>
                    </a:lnTo>
                    <a:lnTo>
                      <a:pt x="11" y="33"/>
                    </a:lnTo>
                    <a:lnTo>
                      <a:pt x="19" y="22"/>
                    </a:lnTo>
                    <a:lnTo>
                      <a:pt x="29" y="13"/>
                    </a:lnTo>
                    <a:lnTo>
                      <a:pt x="39" y="6"/>
                    </a:lnTo>
                    <a:lnTo>
                      <a:pt x="51" y="1"/>
                    </a:lnTo>
                    <a:lnTo>
                      <a:pt x="64" y="0"/>
                    </a:lnTo>
                    <a:lnTo>
                      <a:pt x="76" y="1"/>
                    </a:lnTo>
                    <a:lnTo>
                      <a:pt x="88" y="4"/>
                    </a:lnTo>
                    <a:lnTo>
                      <a:pt x="98" y="9"/>
                    </a:lnTo>
                    <a:lnTo>
                      <a:pt x="108" y="16"/>
                    </a:lnTo>
                    <a:lnTo>
                      <a:pt x="116" y="25"/>
                    </a:lnTo>
                    <a:lnTo>
                      <a:pt x="123" y="35"/>
                    </a:lnTo>
                    <a:lnTo>
                      <a:pt x="127" y="45"/>
                    </a:lnTo>
                    <a:lnTo>
                      <a:pt x="132" y="58"/>
                    </a:lnTo>
                    <a:lnTo>
                      <a:pt x="117" y="33"/>
                    </a:lnTo>
                    <a:lnTo>
                      <a:pt x="116" y="32"/>
                    </a:lnTo>
                    <a:lnTo>
                      <a:pt x="114" y="29"/>
                    </a:lnTo>
                    <a:lnTo>
                      <a:pt x="110" y="26"/>
                    </a:lnTo>
                    <a:lnTo>
                      <a:pt x="104" y="22"/>
                    </a:lnTo>
                    <a:lnTo>
                      <a:pt x="98" y="17"/>
                    </a:lnTo>
                    <a:lnTo>
                      <a:pt x="89" y="13"/>
                    </a:lnTo>
                    <a:lnTo>
                      <a:pt x="79" y="10"/>
                    </a:lnTo>
                    <a:lnTo>
                      <a:pt x="69" y="9"/>
                    </a:lnTo>
                    <a:lnTo>
                      <a:pt x="57" y="10"/>
                    </a:lnTo>
                    <a:lnTo>
                      <a:pt x="48" y="13"/>
                    </a:lnTo>
                    <a:lnTo>
                      <a:pt x="39" y="19"/>
                    </a:lnTo>
                    <a:lnTo>
                      <a:pt x="32" y="26"/>
                    </a:lnTo>
                    <a:lnTo>
                      <a:pt x="26" y="33"/>
                    </a:lnTo>
                    <a:lnTo>
                      <a:pt x="20" y="41"/>
                    </a:lnTo>
                    <a:lnTo>
                      <a:pt x="16" y="48"/>
                    </a:lnTo>
                    <a:lnTo>
                      <a:pt x="13" y="55"/>
                    </a:lnTo>
                    <a:lnTo>
                      <a:pt x="8" y="60"/>
                    </a:lnTo>
                    <a:lnTo>
                      <a:pt x="5" y="66"/>
                    </a:lnTo>
                    <a:lnTo>
                      <a:pt x="1" y="72"/>
                    </a:lnTo>
                    <a:lnTo>
                      <a:pt x="0" y="73"/>
                    </a:lnTo>
                    <a:close/>
                  </a:path>
                </a:pathLst>
              </a:custGeom>
              <a:solidFill>
                <a:srgbClr val="00000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350" name="Freeform 404">
                <a:extLst>
                  <a:ext uri="{FF2B5EF4-FFF2-40B4-BE49-F238E27FC236}">
                    <a16:creationId xmlns:a16="http://schemas.microsoft.com/office/drawing/2014/main" id="{2090FA62-F325-8C4D-1354-671C6B42A4F5}"/>
                  </a:ext>
                </a:extLst>
              </p:cNvPr>
              <p:cNvSpPr>
                <a:spLocks/>
              </p:cNvSpPr>
              <p:nvPr/>
            </p:nvSpPr>
            <p:spPr bwMode="auto">
              <a:xfrm>
                <a:off x="4931" y="2905"/>
                <a:ext cx="91" cy="34"/>
              </a:xfrm>
              <a:custGeom>
                <a:avLst/>
                <a:gdLst>
                  <a:gd name="T0" fmla="*/ 0 w 91"/>
                  <a:gd name="T1" fmla="*/ 5 h 34"/>
                  <a:gd name="T2" fmla="*/ 7 w 91"/>
                  <a:gd name="T3" fmla="*/ 14 h 34"/>
                  <a:gd name="T4" fmla="*/ 18 w 91"/>
                  <a:gd name="T5" fmla="*/ 21 h 34"/>
                  <a:gd name="T6" fmla="*/ 28 w 91"/>
                  <a:gd name="T7" fmla="*/ 25 h 34"/>
                  <a:gd name="T8" fmla="*/ 40 w 91"/>
                  <a:gd name="T9" fmla="*/ 28 h 34"/>
                  <a:gd name="T10" fmla="*/ 53 w 91"/>
                  <a:gd name="T11" fmla="*/ 28 h 34"/>
                  <a:gd name="T12" fmla="*/ 68 w 91"/>
                  <a:gd name="T13" fmla="*/ 24 h 34"/>
                  <a:gd name="T14" fmla="*/ 79 w 91"/>
                  <a:gd name="T15" fmla="*/ 15 h 34"/>
                  <a:gd name="T16" fmla="*/ 91 w 91"/>
                  <a:gd name="T17" fmla="*/ 0 h 34"/>
                  <a:gd name="T18" fmla="*/ 91 w 91"/>
                  <a:gd name="T19" fmla="*/ 0 h 34"/>
                  <a:gd name="T20" fmla="*/ 88 w 91"/>
                  <a:gd name="T21" fmla="*/ 5 h 34"/>
                  <a:gd name="T22" fmla="*/ 85 w 91"/>
                  <a:gd name="T23" fmla="*/ 11 h 34"/>
                  <a:gd name="T24" fmla="*/ 81 w 91"/>
                  <a:gd name="T25" fmla="*/ 17 h 34"/>
                  <a:gd name="T26" fmla="*/ 75 w 91"/>
                  <a:gd name="T27" fmla="*/ 24 h 34"/>
                  <a:gd name="T28" fmla="*/ 66 w 91"/>
                  <a:gd name="T29" fmla="*/ 30 h 34"/>
                  <a:gd name="T30" fmla="*/ 56 w 91"/>
                  <a:gd name="T31" fmla="*/ 33 h 34"/>
                  <a:gd name="T32" fmla="*/ 44 w 91"/>
                  <a:gd name="T33" fmla="*/ 34 h 34"/>
                  <a:gd name="T34" fmla="*/ 32 w 91"/>
                  <a:gd name="T35" fmla="*/ 33 h 34"/>
                  <a:gd name="T36" fmla="*/ 22 w 91"/>
                  <a:gd name="T37" fmla="*/ 30 h 34"/>
                  <a:gd name="T38" fmla="*/ 15 w 91"/>
                  <a:gd name="T39" fmla="*/ 25 h 34"/>
                  <a:gd name="T40" fmla="*/ 10 w 91"/>
                  <a:gd name="T41" fmla="*/ 20 h 34"/>
                  <a:gd name="T42" fmla="*/ 4 w 91"/>
                  <a:gd name="T43" fmla="*/ 14 h 34"/>
                  <a:gd name="T44" fmla="*/ 3 w 91"/>
                  <a:gd name="T45" fmla="*/ 9 h 34"/>
                  <a:gd name="T46" fmla="*/ 2 w 91"/>
                  <a:gd name="T47" fmla="*/ 6 h 34"/>
                  <a:gd name="T48" fmla="*/ 0 w 91"/>
                  <a:gd name="T49" fmla="*/ 5 h 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1"/>
                  <a:gd name="T76" fmla="*/ 0 h 34"/>
                  <a:gd name="T77" fmla="*/ 91 w 91"/>
                  <a:gd name="T78" fmla="*/ 34 h 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1" h="34">
                    <a:moveTo>
                      <a:pt x="0" y="5"/>
                    </a:moveTo>
                    <a:lnTo>
                      <a:pt x="7" y="14"/>
                    </a:lnTo>
                    <a:lnTo>
                      <a:pt x="18" y="21"/>
                    </a:lnTo>
                    <a:lnTo>
                      <a:pt x="28" y="25"/>
                    </a:lnTo>
                    <a:lnTo>
                      <a:pt x="40" y="28"/>
                    </a:lnTo>
                    <a:lnTo>
                      <a:pt x="53" y="28"/>
                    </a:lnTo>
                    <a:lnTo>
                      <a:pt x="68" y="24"/>
                    </a:lnTo>
                    <a:lnTo>
                      <a:pt x="79" y="15"/>
                    </a:lnTo>
                    <a:lnTo>
                      <a:pt x="91" y="0"/>
                    </a:lnTo>
                    <a:lnTo>
                      <a:pt x="88" y="5"/>
                    </a:lnTo>
                    <a:lnTo>
                      <a:pt x="85" y="11"/>
                    </a:lnTo>
                    <a:lnTo>
                      <a:pt x="81" y="17"/>
                    </a:lnTo>
                    <a:lnTo>
                      <a:pt x="75" y="24"/>
                    </a:lnTo>
                    <a:lnTo>
                      <a:pt x="66" y="30"/>
                    </a:lnTo>
                    <a:lnTo>
                      <a:pt x="56" y="33"/>
                    </a:lnTo>
                    <a:lnTo>
                      <a:pt x="44" y="34"/>
                    </a:lnTo>
                    <a:lnTo>
                      <a:pt x="32" y="33"/>
                    </a:lnTo>
                    <a:lnTo>
                      <a:pt x="22" y="30"/>
                    </a:lnTo>
                    <a:lnTo>
                      <a:pt x="15" y="25"/>
                    </a:lnTo>
                    <a:lnTo>
                      <a:pt x="10" y="20"/>
                    </a:lnTo>
                    <a:lnTo>
                      <a:pt x="4" y="14"/>
                    </a:lnTo>
                    <a:lnTo>
                      <a:pt x="3" y="9"/>
                    </a:lnTo>
                    <a:lnTo>
                      <a:pt x="2" y="6"/>
                    </a:lnTo>
                    <a:lnTo>
                      <a:pt x="0" y="5"/>
                    </a:lnTo>
                    <a:close/>
                  </a:path>
                </a:pathLst>
              </a:custGeom>
              <a:solidFill>
                <a:srgbClr val="00000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351" name="Freeform 405">
                <a:extLst>
                  <a:ext uri="{FF2B5EF4-FFF2-40B4-BE49-F238E27FC236}">
                    <a16:creationId xmlns:a16="http://schemas.microsoft.com/office/drawing/2014/main" id="{B993C856-51EE-9725-6F90-C3FEFBDA0113}"/>
                  </a:ext>
                </a:extLst>
              </p:cNvPr>
              <p:cNvSpPr>
                <a:spLocks/>
              </p:cNvSpPr>
              <p:nvPr/>
            </p:nvSpPr>
            <p:spPr bwMode="auto">
              <a:xfrm>
                <a:off x="4185" y="2806"/>
                <a:ext cx="88" cy="139"/>
              </a:xfrm>
              <a:custGeom>
                <a:avLst/>
                <a:gdLst>
                  <a:gd name="T0" fmla="*/ 44 w 88"/>
                  <a:gd name="T1" fmla="*/ 139 h 139"/>
                  <a:gd name="T2" fmla="*/ 53 w 88"/>
                  <a:gd name="T3" fmla="*/ 138 h 139"/>
                  <a:gd name="T4" fmla="*/ 62 w 88"/>
                  <a:gd name="T5" fmla="*/ 132 h 139"/>
                  <a:gd name="T6" fmla="*/ 69 w 88"/>
                  <a:gd name="T7" fmla="*/ 126 h 139"/>
                  <a:gd name="T8" fmla="*/ 75 w 88"/>
                  <a:gd name="T9" fmla="*/ 117 h 139"/>
                  <a:gd name="T10" fmla="*/ 81 w 88"/>
                  <a:gd name="T11" fmla="*/ 107 h 139"/>
                  <a:gd name="T12" fmla="*/ 85 w 88"/>
                  <a:gd name="T13" fmla="*/ 97 h 139"/>
                  <a:gd name="T14" fmla="*/ 87 w 88"/>
                  <a:gd name="T15" fmla="*/ 82 h 139"/>
                  <a:gd name="T16" fmla="*/ 88 w 88"/>
                  <a:gd name="T17" fmla="*/ 69 h 139"/>
                  <a:gd name="T18" fmla="*/ 87 w 88"/>
                  <a:gd name="T19" fmla="*/ 55 h 139"/>
                  <a:gd name="T20" fmla="*/ 85 w 88"/>
                  <a:gd name="T21" fmla="*/ 42 h 139"/>
                  <a:gd name="T22" fmla="*/ 81 w 88"/>
                  <a:gd name="T23" fmla="*/ 30 h 139"/>
                  <a:gd name="T24" fmla="*/ 75 w 88"/>
                  <a:gd name="T25" fmla="*/ 20 h 139"/>
                  <a:gd name="T26" fmla="*/ 69 w 88"/>
                  <a:gd name="T27" fmla="*/ 11 h 139"/>
                  <a:gd name="T28" fmla="*/ 62 w 88"/>
                  <a:gd name="T29" fmla="*/ 6 h 139"/>
                  <a:gd name="T30" fmla="*/ 53 w 88"/>
                  <a:gd name="T31" fmla="*/ 1 h 139"/>
                  <a:gd name="T32" fmla="*/ 44 w 88"/>
                  <a:gd name="T33" fmla="*/ 0 h 139"/>
                  <a:gd name="T34" fmla="*/ 35 w 88"/>
                  <a:gd name="T35" fmla="*/ 1 h 139"/>
                  <a:gd name="T36" fmla="*/ 26 w 88"/>
                  <a:gd name="T37" fmla="*/ 6 h 139"/>
                  <a:gd name="T38" fmla="*/ 19 w 88"/>
                  <a:gd name="T39" fmla="*/ 11 h 139"/>
                  <a:gd name="T40" fmla="*/ 13 w 88"/>
                  <a:gd name="T41" fmla="*/ 20 h 139"/>
                  <a:gd name="T42" fmla="*/ 7 w 88"/>
                  <a:gd name="T43" fmla="*/ 30 h 139"/>
                  <a:gd name="T44" fmla="*/ 3 w 88"/>
                  <a:gd name="T45" fmla="*/ 42 h 139"/>
                  <a:gd name="T46" fmla="*/ 0 w 88"/>
                  <a:gd name="T47" fmla="*/ 55 h 139"/>
                  <a:gd name="T48" fmla="*/ 0 w 88"/>
                  <a:gd name="T49" fmla="*/ 69 h 139"/>
                  <a:gd name="T50" fmla="*/ 0 w 88"/>
                  <a:gd name="T51" fmla="*/ 82 h 139"/>
                  <a:gd name="T52" fmla="*/ 3 w 88"/>
                  <a:gd name="T53" fmla="*/ 97 h 139"/>
                  <a:gd name="T54" fmla="*/ 7 w 88"/>
                  <a:gd name="T55" fmla="*/ 107 h 139"/>
                  <a:gd name="T56" fmla="*/ 13 w 88"/>
                  <a:gd name="T57" fmla="*/ 117 h 139"/>
                  <a:gd name="T58" fmla="*/ 19 w 88"/>
                  <a:gd name="T59" fmla="*/ 126 h 139"/>
                  <a:gd name="T60" fmla="*/ 26 w 88"/>
                  <a:gd name="T61" fmla="*/ 132 h 139"/>
                  <a:gd name="T62" fmla="*/ 35 w 88"/>
                  <a:gd name="T63" fmla="*/ 138 h 139"/>
                  <a:gd name="T64" fmla="*/ 44 w 88"/>
                  <a:gd name="T65" fmla="*/ 139 h 1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139"/>
                  <a:gd name="T101" fmla="*/ 88 w 88"/>
                  <a:gd name="T102" fmla="*/ 139 h 1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139">
                    <a:moveTo>
                      <a:pt x="44" y="139"/>
                    </a:moveTo>
                    <a:lnTo>
                      <a:pt x="53" y="138"/>
                    </a:lnTo>
                    <a:lnTo>
                      <a:pt x="62" y="132"/>
                    </a:lnTo>
                    <a:lnTo>
                      <a:pt x="69" y="126"/>
                    </a:lnTo>
                    <a:lnTo>
                      <a:pt x="75" y="117"/>
                    </a:lnTo>
                    <a:lnTo>
                      <a:pt x="81" y="107"/>
                    </a:lnTo>
                    <a:lnTo>
                      <a:pt x="85" y="97"/>
                    </a:lnTo>
                    <a:lnTo>
                      <a:pt x="87" y="82"/>
                    </a:lnTo>
                    <a:lnTo>
                      <a:pt x="88" y="69"/>
                    </a:lnTo>
                    <a:lnTo>
                      <a:pt x="87" y="55"/>
                    </a:lnTo>
                    <a:lnTo>
                      <a:pt x="85" y="42"/>
                    </a:lnTo>
                    <a:lnTo>
                      <a:pt x="81" y="30"/>
                    </a:lnTo>
                    <a:lnTo>
                      <a:pt x="75" y="20"/>
                    </a:lnTo>
                    <a:lnTo>
                      <a:pt x="69" y="11"/>
                    </a:lnTo>
                    <a:lnTo>
                      <a:pt x="62" y="6"/>
                    </a:lnTo>
                    <a:lnTo>
                      <a:pt x="53" y="1"/>
                    </a:lnTo>
                    <a:lnTo>
                      <a:pt x="44" y="0"/>
                    </a:lnTo>
                    <a:lnTo>
                      <a:pt x="35" y="1"/>
                    </a:lnTo>
                    <a:lnTo>
                      <a:pt x="26" y="6"/>
                    </a:lnTo>
                    <a:lnTo>
                      <a:pt x="19" y="11"/>
                    </a:lnTo>
                    <a:lnTo>
                      <a:pt x="13" y="20"/>
                    </a:lnTo>
                    <a:lnTo>
                      <a:pt x="7" y="30"/>
                    </a:lnTo>
                    <a:lnTo>
                      <a:pt x="3" y="42"/>
                    </a:lnTo>
                    <a:lnTo>
                      <a:pt x="0" y="55"/>
                    </a:lnTo>
                    <a:lnTo>
                      <a:pt x="0" y="69"/>
                    </a:lnTo>
                    <a:lnTo>
                      <a:pt x="0" y="82"/>
                    </a:lnTo>
                    <a:lnTo>
                      <a:pt x="3" y="97"/>
                    </a:lnTo>
                    <a:lnTo>
                      <a:pt x="7" y="107"/>
                    </a:lnTo>
                    <a:lnTo>
                      <a:pt x="13" y="117"/>
                    </a:lnTo>
                    <a:lnTo>
                      <a:pt x="19" y="126"/>
                    </a:lnTo>
                    <a:lnTo>
                      <a:pt x="26" y="132"/>
                    </a:lnTo>
                    <a:lnTo>
                      <a:pt x="35" y="138"/>
                    </a:lnTo>
                    <a:lnTo>
                      <a:pt x="44" y="139"/>
                    </a:lnTo>
                    <a:close/>
                  </a:path>
                </a:pathLst>
              </a:custGeom>
              <a:solidFill>
                <a:srgbClr val="FFFFFF"/>
              </a:solidFill>
              <a:ln w="0">
                <a:solidFill>
                  <a:srgbClr val="002060"/>
                </a:solidFill>
                <a:round/>
                <a:headEnd/>
                <a:tailEnd/>
              </a:ln>
            </p:spPr>
            <p:txBody>
              <a:bodyPr/>
              <a:lstStyle/>
              <a:p>
                <a:endParaRPr lang="el-GR">
                  <a:solidFill>
                    <a:schemeClr val="bg1">
                      <a:lumMod val="95000"/>
                      <a:lumOff val="5000"/>
                    </a:schemeClr>
                  </a:solidFill>
                </a:endParaRPr>
              </a:p>
            </p:txBody>
          </p:sp>
          <p:sp>
            <p:nvSpPr>
              <p:cNvPr id="36352" name="Freeform 406">
                <a:extLst>
                  <a:ext uri="{FF2B5EF4-FFF2-40B4-BE49-F238E27FC236}">
                    <a16:creationId xmlns:a16="http://schemas.microsoft.com/office/drawing/2014/main" id="{3C7F0B45-5947-3F93-6297-235A94D4F4F0}"/>
                  </a:ext>
                </a:extLst>
              </p:cNvPr>
              <p:cNvSpPr>
                <a:spLocks/>
              </p:cNvSpPr>
              <p:nvPr/>
            </p:nvSpPr>
            <p:spPr bwMode="auto">
              <a:xfrm>
                <a:off x="4230" y="2864"/>
                <a:ext cx="15" cy="24"/>
              </a:xfrm>
              <a:custGeom>
                <a:avLst/>
                <a:gdLst>
                  <a:gd name="T0" fmla="*/ 8 w 15"/>
                  <a:gd name="T1" fmla="*/ 24 h 24"/>
                  <a:gd name="T2" fmla="*/ 11 w 15"/>
                  <a:gd name="T3" fmla="*/ 24 h 24"/>
                  <a:gd name="T4" fmla="*/ 14 w 15"/>
                  <a:gd name="T5" fmla="*/ 21 h 24"/>
                  <a:gd name="T6" fmla="*/ 15 w 15"/>
                  <a:gd name="T7" fmla="*/ 17 h 24"/>
                  <a:gd name="T8" fmla="*/ 15 w 15"/>
                  <a:gd name="T9" fmla="*/ 12 h 24"/>
                  <a:gd name="T10" fmla="*/ 15 w 15"/>
                  <a:gd name="T11" fmla="*/ 8 h 24"/>
                  <a:gd name="T12" fmla="*/ 14 w 15"/>
                  <a:gd name="T13" fmla="*/ 5 h 24"/>
                  <a:gd name="T14" fmla="*/ 11 w 15"/>
                  <a:gd name="T15" fmla="*/ 0 h 24"/>
                  <a:gd name="T16" fmla="*/ 8 w 15"/>
                  <a:gd name="T17" fmla="*/ 0 h 24"/>
                  <a:gd name="T18" fmla="*/ 5 w 15"/>
                  <a:gd name="T19" fmla="*/ 0 h 24"/>
                  <a:gd name="T20" fmla="*/ 2 w 15"/>
                  <a:gd name="T21" fmla="*/ 5 h 24"/>
                  <a:gd name="T22" fmla="*/ 0 w 15"/>
                  <a:gd name="T23" fmla="*/ 8 h 24"/>
                  <a:gd name="T24" fmla="*/ 0 w 15"/>
                  <a:gd name="T25" fmla="*/ 12 h 24"/>
                  <a:gd name="T26" fmla="*/ 0 w 15"/>
                  <a:gd name="T27" fmla="*/ 17 h 24"/>
                  <a:gd name="T28" fmla="*/ 2 w 15"/>
                  <a:gd name="T29" fmla="*/ 21 h 24"/>
                  <a:gd name="T30" fmla="*/ 5 w 15"/>
                  <a:gd name="T31" fmla="*/ 24 h 24"/>
                  <a:gd name="T32" fmla="*/ 8 w 15"/>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24"/>
                  <a:gd name="T53" fmla="*/ 15 w 15"/>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24">
                    <a:moveTo>
                      <a:pt x="8" y="24"/>
                    </a:moveTo>
                    <a:lnTo>
                      <a:pt x="11" y="24"/>
                    </a:lnTo>
                    <a:lnTo>
                      <a:pt x="14" y="21"/>
                    </a:lnTo>
                    <a:lnTo>
                      <a:pt x="15" y="17"/>
                    </a:lnTo>
                    <a:lnTo>
                      <a:pt x="15" y="12"/>
                    </a:lnTo>
                    <a:lnTo>
                      <a:pt x="15" y="8"/>
                    </a:lnTo>
                    <a:lnTo>
                      <a:pt x="14" y="5"/>
                    </a:lnTo>
                    <a:lnTo>
                      <a:pt x="11" y="0"/>
                    </a:lnTo>
                    <a:lnTo>
                      <a:pt x="8" y="0"/>
                    </a:lnTo>
                    <a:lnTo>
                      <a:pt x="5" y="0"/>
                    </a:lnTo>
                    <a:lnTo>
                      <a:pt x="2" y="5"/>
                    </a:lnTo>
                    <a:lnTo>
                      <a:pt x="0" y="8"/>
                    </a:lnTo>
                    <a:lnTo>
                      <a:pt x="0" y="12"/>
                    </a:lnTo>
                    <a:lnTo>
                      <a:pt x="0" y="17"/>
                    </a:lnTo>
                    <a:lnTo>
                      <a:pt x="2" y="21"/>
                    </a:lnTo>
                    <a:lnTo>
                      <a:pt x="5" y="24"/>
                    </a:lnTo>
                    <a:lnTo>
                      <a:pt x="8" y="24"/>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353" name="Freeform 407">
                <a:extLst>
                  <a:ext uri="{FF2B5EF4-FFF2-40B4-BE49-F238E27FC236}">
                    <a16:creationId xmlns:a16="http://schemas.microsoft.com/office/drawing/2014/main" id="{E893A415-1DB2-1BE0-7747-4718C25B5B72}"/>
                  </a:ext>
                </a:extLst>
              </p:cNvPr>
              <p:cNvSpPr>
                <a:spLocks/>
              </p:cNvSpPr>
              <p:nvPr/>
            </p:nvSpPr>
            <p:spPr bwMode="auto">
              <a:xfrm>
                <a:off x="4225" y="2866"/>
                <a:ext cx="16" cy="23"/>
              </a:xfrm>
              <a:custGeom>
                <a:avLst/>
                <a:gdLst>
                  <a:gd name="T0" fmla="*/ 8 w 16"/>
                  <a:gd name="T1" fmla="*/ 23 h 23"/>
                  <a:gd name="T2" fmla="*/ 11 w 16"/>
                  <a:gd name="T3" fmla="*/ 23 h 23"/>
                  <a:gd name="T4" fmla="*/ 14 w 16"/>
                  <a:gd name="T5" fmla="*/ 20 h 23"/>
                  <a:gd name="T6" fmla="*/ 16 w 16"/>
                  <a:gd name="T7" fmla="*/ 16 h 23"/>
                  <a:gd name="T8" fmla="*/ 16 w 16"/>
                  <a:gd name="T9" fmla="*/ 13 h 23"/>
                  <a:gd name="T10" fmla="*/ 16 w 16"/>
                  <a:gd name="T11" fmla="*/ 7 h 23"/>
                  <a:gd name="T12" fmla="*/ 14 w 16"/>
                  <a:gd name="T13" fmla="*/ 4 h 23"/>
                  <a:gd name="T14" fmla="*/ 11 w 16"/>
                  <a:gd name="T15" fmla="*/ 0 h 23"/>
                  <a:gd name="T16" fmla="*/ 8 w 16"/>
                  <a:gd name="T17" fmla="*/ 0 h 23"/>
                  <a:gd name="T18" fmla="*/ 5 w 16"/>
                  <a:gd name="T19" fmla="*/ 0 h 23"/>
                  <a:gd name="T20" fmla="*/ 3 w 16"/>
                  <a:gd name="T21" fmla="*/ 4 h 23"/>
                  <a:gd name="T22" fmla="*/ 1 w 16"/>
                  <a:gd name="T23" fmla="*/ 7 h 23"/>
                  <a:gd name="T24" fmla="*/ 0 w 16"/>
                  <a:gd name="T25" fmla="*/ 13 h 23"/>
                  <a:gd name="T26" fmla="*/ 1 w 16"/>
                  <a:gd name="T27" fmla="*/ 16 h 23"/>
                  <a:gd name="T28" fmla="*/ 3 w 16"/>
                  <a:gd name="T29" fmla="*/ 20 h 23"/>
                  <a:gd name="T30" fmla="*/ 5 w 16"/>
                  <a:gd name="T31" fmla="*/ 23 h 23"/>
                  <a:gd name="T32" fmla="*/ 8 w 16"/>
                  <a:gd name="T33" fmla="*/ 2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23"/>
                  <a:gd name="T53" fmla="*/ 16 w 16"/>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23">
                    <a:moveTo>
                      <a:pt x="8" y="23"/>
                    </a:moveTo>
                    <a:lnTo>
                      <a:pt x="11" y="23"/>
                    </a:lnTo>
                    <a:lnTo>
                      <a:pt x="14" y="20"/>
                    </a:lnTo>
                    <a:lnTo>
                      <a:pt x="16" y="16"/>
                    </a:lnTo>
                    <a:lnTo>
                      <a:pt x="16" y="13"/>
                    </a:lnTo>
                    <a:lnTo>
                      <a:pt x="16" y="7"/>
                    </a:lnTo>
                    <a:lnTo>
                      <a:pt x="14" y="4"/>
                    </a:lnTo>
                    <a:lnTo>
                      <a:pt x="11" y="0"/>
                    </a:lnTo>
                    <a:lnTo>
                      <a:pt x="8" y="0"/>
                    </a:lnTo>
                    <a:lnTo>
                      <a:pt x="5" y="0"/>
                    </a:lnTo>
                    <a:lnTo>
                      <a:pt x="3" y="4"/>
                    </a:lnTo>
                    <a:lnTo>
                      <a:pt x="1" y="7"/>
                    </a:lnTo>
                    <a:lnTo>
                      <a:pt x="0" y="13"/>
                    </a:lnTo>
                    <a:lnTo>
                      <a:pt x="1" y="16"/>
                    </a:lnTo>
                    <a:lnTo>
                      <a:pt x="3" y="20"/>
                    </a:lnTo>
                    <a:lnTo>
                      <a:pt x="5" y="23"/>
                    </a:lnTo>
                    <a:lnTo>
                      <a:pt x="8" y="23"/>
                    </a:lnTo>
                    <a:close/>
                  </a:path>
                </a:pathLst>
              </a:custGeom>
              <a:solidFill>
                <a:srgbClr val="00000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354" name="Freeform 408">
                <a:extLst>
                  <a:ext uri="{FF2B5EF4-FFF2-40B4-BE49-F238E27FC236}">
                    <a16:creationId xmlns:a16="http://schemas.microsoft.com/office/drawing/2014/main" id="{8081085A-A540-5D34-A36F-878A6B9002E8}"/>
                  </a:ext>
                </a:extLst>
              </p:cNvPr>
              <p:cNvSpPr>
                <a:spLocks/>
              </p:cNvSpPr>
              <p:nvPr/>
            </p:nvSpPr>
            <p:spPr bwMode="auto">
              <a:xfrm>
                <a:off x="4228" y="2876"/>
                <a:ext cx="11" cy="5"/>
              </a:xfrm>
              <a:custGeom>
                <a:avLst/>
                <a:gdLst>
                  <a:gd name="T0" fmla="*/ 10 w 11"/>
                  <a:gd name="T1" fmla="*/ 5 h 5"/>
                  <a:gd name="T2" fmla="*/ 11 w 11"/>
                  <a:gd name="T3" fmla="*/ 0 h 5"/>
                  <a:gd name="T4" fmla="*/ 1 w 11"/>
                  <a:gd name="T5" fmla="*/ 0 h 5"/>
                  <a:gd name="T6" fmla="*/ 0 w 11"/>
                  <a:gd name="T7" fmla="*/ 5 h 5"/>
                  <a:gd name="T8" fmla="*/ 10 w 11"/>
                  <a:gd name="T9" fmla="*/ 5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0" y="5"/>
                    </a:moveTo>
                    <a:lnTo>
                      <a:pt x="11" y="0"/>
                    </a:lnTo>
                    <a:lnTo>
                      <a:pt x="1" y="0"/>
                    </a:lnTo>
                    <a:lnTo>
                      <a:pt x="0" y="5"/>
                    </a:lnTo>
                    <a:lnTo>
                      <a:pt x="10" y="5"/>
                    </a:lnTo>
                    <a:close/>
                  </a:path>
                </a:pathLst>
              </a:custGeom>
              <a:solidFill>
                <a:srgbClr val="FFFFFF"/>
              </a:solidFill>
              <a:ln w="0">
                <a:solidFill>
                  <a:srgbClr val="002060"/>
                </a:solidFill>
                <a:round/>
                <a:headEnd/>
                <a:tailEnd/>
              </a:ln>
            </p:spPr>
            <p:txBody>
              <a:bodyPr/>
              <a:lstStyle/>
              <a:p>
                <a:endParaRPr lang="el-GR">
                  <a:solidFill>
                    <a:schemeClr val="bg1">
                      <a:lumMod val="95000"/>
                      <a:lumOff val="5000"/>
                    </a:schemeClr>
                  </a:solidFill>
                </a:endParaRPr>
              </a:p>
            </p:txBody>
          </p:sp>
          <p:sp>
            <p:nvSpPr>
              <p:cNvPr id="36355" name="Rectangle 409">
                <a:extLst>
                  <a:ext uri="{FF2B5EF4-FFF2-40B4-BE49-F238E27FC236}">
                    <a16:creationId xmlns:a16="http://schemas.microsoft.com/office/drawing/2014/main" id="{BC8C87DA-9ABB-D3C8-76A8-C16E196608CF}"/>
                  </a:ext>
                </a:extLst>
              </p:cNvPr>
              <p:cNvSpPr>
                <a:spLocks noChangeArrowheads="1"/>
              </p:cNvSpPr>
              <p:nvPr/>
            </p:nvSpPr>
            <p:spPr bwMode="auto">
              <a:xfrm>
                <a:off x="4232" y="2875"/>
                <a:ext cx="3" cy="7"/>
              </a:xfrm>
              <a:prstGeom prst="rect">
                <a:avLst/>
              </a:prstGeom>
              <a:solidFill>
                <a:srgbClr val="FFFFFF"/>
              </a:solidFill>
              <a:ln w="0">
                <a:solidFill>
                  <a:srgbClr val="00206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356" name="Freeform 410">
                <a:extLst>
                  <a:ext uri="{FF2B5EF4-FFF2-40B4-BE49-F238E27FC236}">
                    <a16:creationId xmlns:a16="http://schemas.microsoft.com/office/drawing/2014/main" id="{5AD1B222-0599-C828-E894-0AEE256262D4}"/>
                  </a:ext>
                </a:extLst>
              </p:cNvPr>
              <p:cNvSpPr>
                <a:spLocks/>
              </p:cNvSpPr>
              <p:nvPr/>
            </p:nvSpPr>
            <p:spPr bwMode="auto">
              <a:xfrm>
                <a:off x="4248" y="2873"/>
                <a:ext cx="7" cy="8"/>
              </a:xfrm>
              <a:custGeom>
                <a:avLst/>
                <a:gdLst>
                  <a:gd name="T0" fmla="*/ 5 w 7"/>
                  <a:gd name="T1" fmla="*/ 8 h 8"/>
                  <a:gd name="T2" fmla="*/ 6 w 7"/>
                  <a:gd name="T3" fmla="*/ 6 h 8"/>
                  <a:gd name="T4" fmla="*/ 7 w 7"/>
                  <a:gd name="T5" fmla="*/ 3 h 8"/>
                  <a:gd name="T6" fmla="*/ 6 w 7"/>
                  <a:gd name="T7" fmla="*/ 0 h 8"/>
                  <a:gd name="T8" fmla="*/ 5 w 7"/>
                  <a:gd name="T9" fmla="*/ 0 h 8"/>
                  <a:gd name="T10" fmla="*/ 2 w 7"/>
                  <a:gd name="T11" fmla="*/ 0 h 8"/>
                  <a:gd name="T12" fmla="*/ 0 w 7"/>
                  <a:gd name="T13" fmla="*/ 3 h 8"/>
                  <a:gd name="T14" fmla="*/ 2 w 7"/>
                  <a:gd name="T15" fmla="*/ 6 h 8"/>
                  <a:gd name="T16" fmla="*/ 5 w 7"/>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8"/>
                  <a:gd name="T29" fmla="*/ 7 w 7"/>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8">
                    <a:moveTo>
                      <a:pt x="5" y="8"/>
                    </a:moveTo>
                    <a:lnTo>
                      <a:pt x="6" y="6"/>
                    </a:lnTo>
                    <a:lnTo>
                      <a:pt x="7" y="3"/>
                    </a:lnTo>
                    <a:lnTo>
                      <a:pt x="6" y="0"/>
                    </a:lnTo>
                    <a:lnTo>
                      <a:pt x="5" y="0"/>
                    </a:lnTo>
                    <a:lnTo>
                      <a:pt x="2" y="0"/>
                    </a:lnTo>
                    <a:lnTo>
                      <a:pt x="0" y="3"/>
                    </a:lnTo>
                    <a:lnTo>
                      <a:pt x="2" y="6"/>
                    </a:lnTo>
                    <a:lnTo>
                      <a:pt x="5" y="8"/>
                    </a:lnTo>
                    <a:close/>
                  </a:path>
                </a:pathLst>
              </a:custGeom>
              <a:solidFill>
                <a:srgbClr val="00000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357" name="Freeform 411">
                <a:extLst>
                  <a:ext uri="{FF2B5EF4-FFF2-40B4-BE49-F238E27FC236}">
                    <a16:creationId xmlns:a16="http://schemas.microsoft.com/office/drawing/2014/main" id="{AE888C34-6490-5767-52C2-E04DE6BD9514}"/>
                  </a:ext>
                </a:extLst>
              </p:cNvPr>
              <p:cNvSpPr>
                <a:spLocks/>
              </p:cNvSpPr>
              <p:nvPr/>
            </p:nvSpPr>
            <p:spPr bwMode="auto">
              <a:xfrm>
                <a:off x="4239" y="2853"/>
                <a:ext cx="6" cy="8"/>
              </a:xfrm>
              <a:custGeom>
                <a:avLst/>
                <a:gdLst>
                  <a:gd name="T0" fmla="*/ 6 w 6"/>
                  <a:gd name="T1" fmla="*/ 4 h 8"/>
                  <a:gd name="T2" fmla="*/ 6 w 6"/>
                  <a:gd name="T3" fmla="*/ 3 h 8"/>
                  <a:gd name="T4" fmla="*/ 5 w 6"/>
                  <a:gd name="T5" fmla="*/ 0 h 8"/>
                  <a:gd name="T6" fmla="*/ 2 w 6"/>
                  <a:gd name="T7" fmla="*/ 0 h 8"/>
                  <a:gd name="T8" fmla="*/ 0 w 6"/>
                  <a:gd name="T9" fmla="*/ 3 h 8"/>
                  <a:gd name="T10" fmla="*/ 2 w 6"/>
                  <a:gd name="T11" fmla="*/ 5 h 8"/>
                  <a:gd name="T12" fmla="*/ 3 w 6"/>
                  <a:gd name="T13" fmla="*/ 8 h 8"/>
                  <a:gd name="T14" fmla="*/ 5 w 6"/>
                  <a:gd name="T15" fmla="*/ 7 h 8"/>
                  <a:gd name="T16" fmla="*/ 6 w 6"/>
                  <a:gd name="T17" fmla="*/ 4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8"/>
                  <a:gd name="T29" fmla="*/ 6 w 6"/>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8">
                    <a:moveTo>
                      <a:pt x="6" y="4"/>
                    </a:moveTo>
                    <a:lnTo>
                      <a:pt x="6" y="3"/>
                    </a:lnTo>
                    <a:lnTo>
                      <a:pt x="5" y="0"/>
                    </a:lnTo>
                    <a:lnTo>
                      <a:pt x="2" y="0"/>
                    </a:lnTo>
                    <a:lnTo>
                      <a:pt x="0" y="3"/>
                    </a:lnTo>
                    <a:lnTo>
                      <a:pt x="2" y="5"/>
                    </a:lnTo>
                    <a:lnTo>
                      <a:pt x="3" y="8"/>
                    </a:lnTo>
                    <a:lnTo>
                      <a:pt x="5" y="7"/>
                    </a:lnTo>
                    <a:lnTo>
                      <a:pt x="6" y="4"/>
                    </a:lnTo>
                    <a:close/>
                  </a:path>
                </a:pathLst>
              </a:custGeom>
              <a:solidFill>
                <a:srgbClr val="00000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358" name="Freeform 412">
                <a:extLst>
                  <a:ext uri="{FF2B5EF4-FFF2-40B4-BE49-F238E27FC236}">
                    <a16:creationId xmlns:a16="http://schemas.microsoft.com/office/drawing/2014/main" id="{C767F0BA-B890-BB28-21C2-8E5FE5A07BCC}"/>
                  </a:ext>
                </a:extLst>
              </p:cNvPr>
              <p:cNvSpPr>
                <a:spLocks/>
              </p:cNvSpPr>
              <p:nvPr/>
            </p:nvSpPr>
            <p:spPr bwMode="auto">
              <a:xfrm>
                <a:off x="4225" y="2860"/>
                <a:ext cx="5" cy="7"/>
              </a:xfrm>
              <a:custGeom>
                <a:avLst/>
                <a:gdLst>
                  <a:gd name="T0" fmla="*/ 4 w 5"/>
                  <a:gd name="T1" fmla="*/ 0 h 7"/>
                  <a:gd name="T2" fmla="*/ 3 w 5"/>
                  <a:gd name="T3" fmla="*/ 0 h 7"/>
                  <a:gd name="T4" fmla="*/ 1 w 5"/>
                  <a:gd name="T5" fmla="*/ 1 h 7"/>
                  <a:gd name="T6" fmla="*/ 0 w 5"/>
                  <a:gd name="T7" fmla="*/ 4 h 7"/>
                  <a:gd name="T8" fmla="*/ 1 w 5"/>
                  <a:gd name="T9" fmla="*/ 7 h 7"/>
                  <a:gd name="T10" fmla="*/ 3 w 5"/>
                  <a:gd name="T11" fmla="*/ 7 h 7"/>
                  <a:gd name="T12" fmla="*/ 5 w 5"/>
                  <a:gd name="T13" fmla="*/ 6 h 7"/>
                  <a:gd name="T14" fmla="*/ 5 w 5"/>
                  <a:gd name="T15" fmla="*/ 3 h 7"/>
                  <a:gd name="T16" fmla="*/ 4 w 5"/>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7"/>
                  <a:gd name="T29" fmla="*/ 5 w 5"/>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7">
                    <a:moveTo>
                      <a:pt x="4" y="0"/>
                    </a:moveTo>
                    <a:lnTo>
                      <a:pt x="3" y="0"/>
                    </a:lnTo>
                    <a:lnTo>
                      <a:pt x="1" y="1"/>
                    </a:lnTo>
                    <a:lnTo>
                      <a:pt x="0" y="4"/>
                    </a:lnTo>
                    <a:lnTo>
                      <a:pt x="1" y="7"/>
                    </a:lnTo>
                    <a:lnTo>
                      <a:pt x="3" y="7"/>
                    </a:lnTo>
                    <a:lnTo>
                      <a:pt x="5" y="6"/>
                    </a:lnTo>
                    <a:lnTo>
                      <a:pt x="5" y="3"/>
                    </a:lnTo>
                    <a:lnTo>
                      <a:pt x="4" y="0"/>
                    </a:lnTo>
                    <a:close/>
                  </a:path>
                </a:pathLst>
              </a:custGeom>
              <a:solidFill>
                <a:srgbClr val="00000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359" name="Freeform 413">
                <a:extLst>
                  <a:ext uri="{FF2B5EF4-FFF2-40B4-BE49-F238E27FC236}">
                    <a16:creationId xmlns:a16="http://schemas.microsoft.com/office/drawing/2014/main" id="{7ADD21A3-48DB-F547-0F56-502C4E2FF9A0}"/>
                  </a:ext>
                </a:extLst>
              </p:cNvPr>
              <p:cNvSpPr>
                <a:spLocks/>
              </p:cNvSpPr>
              <p:nvPr/>
            </p:nvSpPr>
            <p:spPr bwMode="auto">
              <a:xfrm>
                <a:off x="4225" y="2883"/>
                <a:ext cx="5" cy="9"/>
              </a:xfrm>
              <a:custGeom>
                <a:avLst/>
                <a:gdLst>
                  <a:gd name="T0" fmla="*/ 1 w 5"/>
                  <a:gd name="T1" fmla="*/ 2 h 9"/>
                  <a:gd name="T2" fmla="*/ 0 w 5"/>
                  <a:gd name="T3" fmla="*/ 5 h 9"/>
                  <a:gd name="T4" fmla="*/ 0 w 5"/>
                  <a:gd name="T5" fmla="*/ 6 h 9"/>
                  <a:gd name="T6" fmla="*/ 3 w 5"/>
                  <a:gd name="T7" fmla="*/ 9 h 9"/>
                  <a:gd name="T8" fmla="*/ 4 w 5"/>
                  <a:gd name="T9" fmla="*/ 8 h 9"/>
                  <a:gd name="T10" fmla="*/ 5 w 5"/>
                  <a:gd name="T11" fmla="*/ 5 h 9"/>
                  <a:gd name="T12" fmla="*/ 4 w 5"/>
                  <a:gd name="T13" fmla="*/ 3 h 9"/>
                  <a:gd name="T14" fmla="*/ 3 w 5"/>
                  <a:gd name="T15" fmla="*/ 0 h 9"/>
                  <a:gd name="T16" fmla="*/ 1 w 5"/>
                  <a:gd name="T17" fmla="*/ 2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9"/>
                  <a:gd name="T29" fmla="*/ 5 w 5"/>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9">
                    <a:moveTo>
                      <a:pt x="1" y="2"/>
                    </a:moveTo>
                    <a:lnTo>
                      <a:pt x="0" y="5"/>
                    </a:lnTo>
                    <a:lnTo>
                      <a:pt x="0" y="6"/>
                    </a:lnTo>
                    <a:lnTo>
                      <a:pt x="3" y="9"/>
                    </a:lnTo>
                    <a:lnTo>
                      <a:pt x="4" y="8"/>
                    </a:lnTo>
                    <a:lnTo>
                      <a:pt x="5" y="5"/>
                    </a:lnTo>
                    <a:lnTo>
                      <a:pt x="4" y="3"/>
                    </a:lnTo>
                    <a:lnTo>
                      <a:pt x="3" y="0"/>
                    </a:lnTo>
                    <a:lnTo>
                      <a:pt x="1" y="2"/>
                    </a:lnTo>
                    <a:close/>
                  </a:path>
                </a:pathLst>
              </a:custGeom>
              <a:solidFill>
                <a:srgbClr val="00000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360" name="Freeform 414">
                <a:extLst>
                  <a:ext uri="{FF2B5EF4-FFF2-40B4-BE49-F238E27FC236}">
                    <a16:creationId xmlns:a16="http://schemas.microsoft.com/office/drawing/2014/main" id="{3DFEDDB5-F794-2FC1-876A-BEBD376114A8}"/>
                  </a:ext>
                </a:extLst>
              </p:cNvPr>
              <p:cNvSpPr>
                <a:spLocks/>
              </p:cNvSpPr>
              <p:nvPr/>
            </p:nvSpPr>
            <p:spPr bwMode="auto">
              <a:xfrm>
                <a:off x="4239" y="2892"/>
                <a:ext cx="6" cy="8"/>
              </a:xfrm>
              <a:custGeom>
                <a:avLst/>
                <a:gdLst>
                  <a:gd name="T0" fmla="*/ 0 w 6"/>
                  <a:gd name="T1" fmla="*/ 6 h 8"/>
                  <a:gd name="T2" fmla="*/ 2 w 6"/>
                  <a:gd name="T3" fmla="*/ 8 h 8"/>
                  <a:gd name="T4" fmla="*/ 3 w 6"/>
                  <a:gd name="T5" fmla="*/ 8 h 8"/>
                  <a:gd name="T6" fmla="*/ 6 w 6"/>
                  <a:gd name="T7" fmla="*/ 6 h 8"/>
                  <a:gd name="T8" fmla="*/ 6 w 6"/>
                  <a:gd name="T9" fmla="*/ 3 h 8"/>
                  <a:gd name="T10" fmla="*/ 5 w 6"/>
                  <a:gd name="T11" fmla="*/ 0 h 8"/>
                  <a:gd name="T12" fmla="*/ 2 w 6"/>
                  <a:gd name="T13" fmla="*/ 0 h 8"/>
                  <a:gd name="T14" fmla="*/ 0 w 6"/>
                  <a:gd name="T15" fmla="*/ 2 h 8"/>
                  <a:gd name="T16" fmla="*/ 0 w 6"/>
                  <a:gd name="T17" fmla="*/ 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8"/>
                  <a:gd name="T29" fmla="*/ 6 w 6"/>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8">
                    <a:moveTo>
                      <a:pt x="0" y="6"/>
                    </a:moveTo>
                    <a:lnTo>
                      <a:pt x="2" y="8"/>
                    </a:lnTo>
                    <a:lnTo>
                      <a:pt x="3" y="8"/>
                    </a:lnTo>
                    <a:lnTo>
                      <a:pt x="6" y="6"/>
                    </a:lnTo>
                    <a:lnTo>
                      <a:pt x="6" y="3"/>
                    </a:lnTo>
                    <a:lnTo>
                      <a:pt x="5" y="0"/>
                    </a:lnTo>
                    <a:lnTo>
                      <a:pt x="2" y="0"/>
                    </a:lnTo>
                    <a:lnTo>
                      <a:pt x="0" y="2"/>
                    </a:lnTo>
                    <a:lnTo>
                      <a:pt x="0" y="6"/>
                    </a:lnTo>
                    <a:close/>
                  </a:path>
                </a:pathLst>
              </a:custGeom>
              <a:solidFill>
                <a:srgbClr val="00000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361" name="Freeform 415">
                <a:extLst>
                  <a:ext uri="{FF2B5EF4-FFF2-40B4-BE49-F238E27FC236}">
                    <a16:creationId xmlns:a16="http://schemas.microsoft.com/office/drawing/2014/main" id="{B99D1388-EA17-64C6-31B2-B0C800A295C1}"/>
                  </a:ext>
                </a:extLst>
              </p:cNvPr>
              <p:cNvSpPr>
                <a:spLocks/>
              </p:cNvSpPr>
              <p:nvPr/>
            </p:nvSpPr>
            <p:spPr bwMode="auto">
              <a:xfrm>
                <a:off x="4186" y="2810"/>
                <a:ext cx="84" cy="131"/>
              </a:xfrm>
              <a:custGeom>
                <a:avLst/>
                <a:gdLst>
                  <a:gd name="T0" fmla="*/ 43 w 84"/>
                  <a:gd name="T1" fmla="*/ 131 h 131"/>
                  <a:gd name="T2" fmla="*/ 52 w 84"/>
                  <a:gd name="T3" fmla="*/ 129 h 131"/>
                  <a:gd name="T4" fmla="*/ 59 w 84"/>
                  <a:gd name="T5" fmla="*/ 125 h 131"/>
                  <a:gd name="T6" fmla="*/ 67 w 84"/>
                  <a:gd name="T7" fmla="*/ 119 h 131"/>
                  <a:gd name="T8" fmla="*/ 72 w 84"/>
                  <a:gd name="T9" fmla="*/ 112 h 131"/>
                  <a:gd name="T10" fmla="*/ 78 w 84"/>
                  <a:gd name="T11" fmla="*/ 101 h 131"/>
                  <a:gd name="T12" fmla="*/ 81 w 84"/>
                  <a:gd name="T13" fmla="*/ 90 h 131"/>
                  <a:gd name="T14" fmla="*/ 84 w 84"/>
                  <a:gd name="T15" fmla="*/ 78 h 131"/>
                  <a:gd name="T16" fmla="*/ 84 w 84"/>
                  <a:gd name="T17" fmla="*/ 65 h 131"/>
                  <a:gd name="T18" fmla="*/ 84 w 84"/>
                  <a:gd name="T19" fmla="*/ 51 h 131"/>
                  <a:gd name="T20" fmla="*/ 81 w 84"/>
                  <a:gd name="T21" fmla="*/ 40 h 131"/>
                  <a:gd name="T22" fmla="*/ 78 w 84"/>
                  <a:gd name="T23" fmla="*/ 28 h 131"/>
                  <a:gd name="T24" fmla="*/ 72 w 84"/>
                  <a:gd name="T25" fmla="*/ 19 h 131"/>
                  <a:gd name="T26" fmla="*/ 67 w 84"/>
                  <a:gd name="T27" fmla="*/ 10 h 131"/>
                  <a:gd name="T28" fmla="*/ 59 w 84"/>
                  <a:gd name="T29" fmla="*/ 4 h 131"/>
                  <a:gd name="T30" fmla="*/ 52 w 84"/>
                  <a:gd name="T31" fmla="*/ 0 h 131"/>
                  <a:gd name="T32" fmla="*/ 43 w 84"/>
                  <a:gd name="T33" fmla="*/ 0 h 131"/>
                  <a:gd name="T34" fmla="*/ 34 w 84"/>
                  <a:gd name="T35" fmla="*/ 0 h 131"/>
                  <a:gd name="T36" fmla="*/ 27 w 84"/>
                  <a:gd name="T37" fmla="*/ 4 h 131"/>
                  <a:gd name="T38" fmla="*/ 20 w 84"/>
                  <a:gd name="T39" fmla="*/ 10 h 131"/>
                  <a:gd name="T40" fmla="*/ 14 w 84"/>
                  <a:gd name="T41" fmla="*/ 19 h 131"/>
                  <a:gd name="T42" fmla="*/ 8 w 84"/>
                  <a:gd name="T43" fmla="*/ 28 h 131"/>
                  <a:gd name="T44" fmla="*/ 3 w 84"/>
                  <a:gd name="T45" fmla="*/ 40 h 131"/>
                  <a:gd name="T46" fmla="*/ 2 w 84"/>
                  <a:gd name="T47" fmla="*/ 51 h 131"/>
                  <a:gd name="T48" fmla="*/ 0 w 84"/>
                  <a:gd name="T49" fmla="*/ 65 h 131"/>
                  <a:gd name="T50" fmla="*/ 2 w 84"/>
                  <a:gd name="T51" fmla="*/ 78 h 131"/>
                  <a:gd name="T52" fmla="*/ 3 w 84"/>
                  <a:gd name="T53" fmla="*/ 90 h 131"/>
                  <a:gd name="T54" fmla="*/ 8 w 84"/>
                  <a:gd name="T55" fmla="*/ 101 h 131"/>
                  <a:gd name="T56" fmla="*/ 14 w 84"/>
                  <a:gd name="T57" fmla="*/ 112 h 131"/>
                  <a:gd name="T58" fmla="*/ 20 w 84"/>
                  <a:gd name="T59" fmla="*/ 119 h 131"/>
                  <a:gd name="T60" fmla="*/ 27 w 84"/>
                  <a:gd name="T61" fmla="*/ 125 h 131"/>
                  <a:gd name="T62" fmla="*/ 34 w 84"/>
                  <a:gd name="T63" fmla="*/ 129 h 131"/>
                  <a:gd name="T64" fmla="*/ 43 w 84"/>
                  <a:gd name="T65" fmla="*/ 131 h 1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131"/>
                  <a:gd name="T101" fmla="*/ 84 w 84"/>
                  <a:gd name="T102" fmla="*/ 131 h 1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131">
                    <a:moveTo>
                      <a:pt x="43" y="131"/>
                    </a:moveTo>
                    <a:lnTo>
                      <a:pt x="52" y="129"/>
                    </a:lnTo>
                    <a:lnTo>
                      <a:pt x="59" y="125"/>
                    </a:lnTo>
                    <a:lnTo>
                      <a:pt x="67" y="119"/>
                    </a:lnTo>
                    <a:lnTo>
                      <a:pt x="72" y="112"/>
                    </a:lnTo>
                    <a:lnTo>
                      <a:pt x="78" y="101"/>
                    </a:lnTo>
                    <a:lnTo>
                      <a:pt x="81" y="90"/>
                    </a:lnTo>
                    <a:lnTo>
                      <a:pt x="84" y="78"/>
                    </a:lnTo>
                    <a:lnTo>
                      <a:pt x="84" y="65"/>
                    </a:lnTo>
                    <a:lnTo>
                      <a:pt x="84" y="51"/>
                    </a:lnTo>
                    <a:lnTo>
                      <a:pt x="81" y="40"/>
                    </a:lnTo>
                    <a:lnTo>
                      <a:pt x="78" y="28"/>
                    </a:lnTo>
                    <a:lnTo>
                      <a:pt x="72" y="19"/>
                    </a:lnTo>
                    <a:lnTo>
                      <a:pt x="67" y="10"/>
                    </a:lnTo>
                    <a:lnTo>
                      <a:pt x="59" y="4"/>
                    </a:lnTo>
                    <a:lnTo>
                      <a:pt x="52" y="0"/>
                    </a:lnTo>
                    <a:lnTo>
                      <a:pt x="43" y="0"/>
                    </a:lnTo>
                    <a:lnTo>
                      <a:pt x="34" y="0"/>
                    </a:lnTo>
                    <a:lnTo>
                      <a:pt x="27" y="4"/>
                    </a:lnTo>
                    <a:lnTo>
                      <a:pt x="20" y="10"/>
                    </a:lnTo>
                    <a:lnTo>
                      <a:pt x="14" y="19"/>
                    </a:lnTo>
                    <a:lnTo>
                      <a:pt x="8" y="28"/>
                    </a:lnTo>
                    <a:lnTo>
                      <a:pt x="3" y="40"/>
                    </a:lnTo>
                    <a:lnTo>
                      <a:pt x="2" y="51"/>
                    </a:lnTo>
                    <a:lnTo>
                      <a:pt x="0" y="65"/>
                    </a:lnTo>
                    <a:lnTo>
                      <a:pt x="2" y="78"/>
                    </a:lnTo>
                    <a:lnTo>
                      <a:pt x="3" y="90"/>
                    </a:lnTo>
                    <a:lnTo>
                      <a:pt x="8" y="101"/>
                    </a:lnTo>
                    <a:lnTo>
                      <a:pt x="14" y="112"/>
                    </a:lnTo>
                    <a:lnTo>
                      <a:pt x="20" y="119"/>
                    </a:lnTo>
                    <a:lnTo>
                      <a:pt x="27" y="125"/>
                    </a:lnTo>
                    <a:lnTo>
                      <a:pt x="34" y="129"/>
                    </a:lnTo>
                    <a:lnTo>
                      <a:pt x="43" y="131"/>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362" name="Freeform 416">
                <a:extLst>
                  <a:ext uri="{FF2B5EF4-FFF2-40B4-BE49-F238E27FC236}">
                    <a16:creationId xmlns:a16="http://schemas.microsoft.com/office/drawing/2014/main" id="{44979188-0F3E-8764-7281-8F7AC00ED5C3}"/>
                  </a:ext>
                </a:extLst>
              </p:cNvPr>
              <p:cNvSpPr>
                <a:spLocks/>
              </p:cNvSpPr>
              <p:nvPr/>
            </p:nvSpPr>
            <p:spPr bwMode="auto">
              <a:xfrm>
                <a:off x="4198" y="2825"/>
                <a:ext cx="66" cy="103"/>
              </a:xfrm>
              <a:custGeom>
                <a:avLst/>
                <a:gdLst>
                  <a:gd name="T0" fmla="*/ 34 w 66"/>
                  <a:gd name="T1" fmla="*/ 103 h 103"/>
                  <a:gd name="T2" fmla="*/ 46 w 66"/>
                  <a:gd name="T3" fmla="*/ 98 h 103"/>
                  <a:gd name="T4" fmla="*/ 56 w 66"/>
                  <a:gd name="T5" fmla="*/ 86 h 103"/>
                  <a:gd name="T6" fmla="*/ 63 w 66"/>
                  <a:gd name="T7" fmla="*/ 70 h 103"/>
                  <a:gd name="T8" fmla="*/ 66 w 66"/>
                  <a:gd name="T9" fmla="*/ 50 h 103"/>
                  <a:gd name="T10" fmla="*/ 63 w 66"/>
                  <a:gd name="T11" fmla="*/ 31 h 103"/>
                  <a:gd name="T12" fmla="*/ 56 w 66"/>
                  <a:gd name="T13" fmla="*/ 14 h 103"/>
                  <a:gd name="T14" fmla="*/ 46 w 66"/>
                  <a:gd name="T15" fmla="*/ 4 h 103"/>
                  <a:gd name="T16" fmla="*/ 34 w 66"/>
                  <a:gd name="T17" fmla="*/ 0 h 103"/>
                  <a:gd name="T18" fmla="*/ 21 w 66"/>
                  <a:gd name="T19" fmla="*/ 4 h 103"/>
                  <a:gd name="T20" fmla="*/ 10 w 66"/>
                  <a:gd name="T21" fmla="*/ 14 h 103"/>
                  <a:gd name="T22" fmla="*/ 3 w 66"/>
                  <a:gd name="T23" fmla="*/ 31 h 103"/>
                  <a:gd name="T24" fmla="*/ 0 w 66"/>
                  <a:gd name="T25" fmla="*/ 50 h 103"/>
                  <a:gd name="T26" fmla="*/ 3 w 66"/>
                  <a:gd name="T27" fmla="*/ 70 h 103"/>
                  <a:gd name="T28" fmla="*/ 10 w 66"/>
                  <a:gd name="T29" fmla="*/ 86 h 103"/>
                  <a:gd name="T30" fmla="*/ 21 w 66"/>
                  <a:gd name="T31" fmla="*/ 98 h 103"/>
                  <a:gd name="T32" fmla="*/ 34 w 66"/>
                  <a:gd name="T33" fmla="*/ 103 h 1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03"/>
                  <a:gd name="T53" fmla="*/ 66 w 66"/>
                  <a:gd name="T54" fmla="*/ 103 h 10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03">
                    <a:moveTo>
                      <a:pt x="34" y="103"/>
                    </a:moveTo>
                    <a:lnTo>
                      <a:pt x="46" y="98"/>
                    </a:lnTo>
                    <a:lnTo>
                      <a:pt x="56" y="86"/>
                    </a:lnTo>
                    <a:lnTo>
                      <a:pt x="63" y="70"/>
                    </a:lnTo>
                    <a:lnTo>
                      <a:pt x="66" y="50"/>
                    </a:lnTo>
                    <a:lnTo>
                      <a:pt x="63" y="31"/>
                    </a:lnTo>
                    <a:lnTo>
                      <a:pt x="56" y="14"/>
                    </a:lnTo>
                    <a:lnTo>
                      <a:pt x="46" y="4"/>
                    </a:lnTo>
                    <a:lnTo>
                      <a:pt x="34" y="0"/>
                    </a:lnTo>
                    <a:lnTo>
                      <a:pt x="21" y="4"/>
                    </a:lnTo>
                    <a:lnTo>
                      <a:pt x="10" y="14"/>
                    </a:lnTo>
                    <a:lnTo>
                      <a:pt x="3" y="31"/>
                    </a:lnTo>
                    <a:lnTo>
                      <a:pt x="0" y="50"/>
                    </a:lnTo>
                    <a:lnTo>
                      <a:pt x="3" y="70"/>
                    </a:lnTo>
                    <a:lnTo>
                      <a:pt x="10" y="86"/>
                    </a:lnTo>
                    <a:lnTo>
                      <a:pt x="21" y="98"/>
                    </a:lnTo>
                    <a:lnTo>
                      <a:pt x="34" y="103"/>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363" name="Freeform 417">
                <a:extLst>
                  <a:ext uri="{FF2B5EF4-FFF2-40B4-BE49-F238E27FC236}">
                    <a16:creationId xmlns:a16="http://schemas.microsoft.com/office/drawing/2014/main" id="{FFBA3E61-0394-06E0-56F8-6C223CD72854}"/>
                  </a:ext>
                </a:extLst>
              </p:cNvPr>
              <p:cNvSpPr>
                <a:spLocks/>
              </p:cNvSpPr>
              <p:nvPr/>
            </p:nvSpPr>
            <p:spPr bwMode="auto">
              <a:xfrm>
                <a:off x="4195" y="2819"/>
                <a:ext cx="72" cy="113"/>
              </a:xfrm>
              <a:custGeom>
                <a:avLst/>
                <a:gdLst>
                  <a:gd name="T0" fmla="*/ 37 w 72"/>
                  <a:gd name="T1" fmla="*/ 113 h 113"/>
                  <a:gd name="T2" fmla="*/ 50 w 72"/>
                  <a:gd name="T3" fmla="*/ 109 h 113"/>
                  <a:gd name="T4" fmla="*/ 62 w 72"/>
                  <a:gd name="T5" fmla="*/ 95 h 113"/>
                  <a:gd name="T6" fmla="*/ 69 w 72"/>
                  <a:gd name="T7" fmla="*/ 79 h 113"/>
                  <a:gd name="T8" fmla="*/ 72 w 72"/>
                  <a:gd name="T9" fmla="*/ 56 h 113"/>
                  <a:gd name="T10" fmla="*/ 69 w 72"/>
                  <a:gd name="T11" fmla="*/ 35 h 113"/>
                  <a:gd name="T12" fmla="*/ 62 w 72"/>
                  <a:gd name="T13" fmla="*/ 17 h 113"/>
                  <a:gd name="T14" fmla="*/ 50 w 72"/>
                  <a:gd name="T15" fmla="*/ 4 h 113"/>
                  <a:gd name="T16" fmla="*/ 37 w 72"/>
                  <a:gd name="T17" fmla="*/ 0 h 113"/>
                  <a:gd name="T18" fmla="*/ 22 w 72"/>
                  <a:gd name="T19" fmla="*/ 4 h 113"/>
                  <a:gd name="T20" fmla="*/ 11 w 72"/>
                  <a:gd name="T21" fmla="*/ 17 h 113"/>
                  <a:gd name="T22" fmla="*/ 3 w 72"/>
                  <a:gd name="T23" fmla="*/ 35 h 113"/>
                  <a:gd name="T24" fmla="*/ 0 w 72"/>
                  <a:gd name="T25" fmla="*/ 56 h 113"/>
                  <a:gd name="T26" fmla="*/ 3 w 72"/>
                  <a:gd name="T27" fmla="*/ 79 h 113"/>
                  <a:gd name="T28" fmla="*/ 11 w 72"/>
                  <a:gd name="T29" fmla="*/ 95 h 113"/>
                  <a:gd name="T30" fmla="*/ 22 w 72"/>
                  <a:gd name="T31" fmla="*/ 109 h 113"/>
                  <a:gd name="T32" fmla="*/ 37 w 72"/>
                  <a:gd name="T33" fmla="*/ 113 h 1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113"/>
                  <a:gd name="T53" fmla="*/ 72 w 72"/>
                  <a:gd name="T54" fmla="*/ 113 h 1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113">
                    <a:moveTo>
                      <a:pt x="37" y="113"/>
                    </a:moveTo>
                    <a:lnTo>
                      <a:pt x="50" y="109"/>
                    </a:lnTo>
                    <a:lnTo>
                      <a:pt x="62" y="95"/>
                    </a:lnTo>
                    <a:lnTo>
                      <a:pt x="69" y="79"/>
                    </a:lnTo>
                    <a:lnTo>
                      <a:pt x="72" y="56"/>
                    </a:lnTo>
                    <a:lnTo>
                      <a:pt x="69" y="35"/>
                    </a:lnTo>
                    <a:lnTo>
                      <a:pt x="62" y="17"/>
                    </a:lnTo>
                    <a:lnTo>
                      <a:pt x="50" y="4"/>
                    </a:lnTo>
                    <a:lnTo>
                      <a:pt x="37" y="0"/>
                    </a:lnTo>
                    <a:lnTo>
                      <a:pt x="22" y="4"/>
                    </a:lnTo>
                    <a:lnTo>
                      <a:pt x="11" y="17"/>
                    </a:lnTo>
                    <a:lnTo>
                      <a:pt x="3" y="35"/>
                    </a:lnTo>
                    <a:lnTo>
                      <a:pt x="0" y="56"/>
                    </a:lnTo>
                    <a:lnTo>
                      <a:pt x="3" y="79"/>
                    </a:lnTo>
                    <a:lnTo>
                      <a:pt x="11" y="95"/>
                    </a:lnTo>
                    <a:lnTo>
                      <a:pt x="22" y="109"/>
                    </a:lnTo>
                    <a:lnTo>
                      <a:pt x="37" y="113"/>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364" name="Freeform 418">
                <a:extLst>
                  <a:ext uri="{FF2B5EF4-FFF2-40B4-BE49-F238E27FC236}">
                    <a16:creationId xmlns:a16="http://schemas.microsoft.com/office/drawing/2014/main" id="{1B2D2969-D2A0-410E-33C5-24D59E5D5E7D}"/>
                  </a:ext>
                </a:extLst>
              </p:cNvPr>
              <p:cNvSpPr>
                <a:spLocks/>
              </p:cNvSpPr>
              <p:nvPr/>
            </p:nvSpPr>
            <p:spPr bwMode="auto">
              <a:xfrm>
                <a:off x="4219" y="2845"/>
                <a:ext cx="39" cy="60"/>
              </a:xfrm>
              <a:custGeom>
                <a:avLst/>
                <a:gdLst>
                  <a:gd name="T0" fmla="*/ 20 w 39"/>
                  <a:gd name="T1" fmla="*/ 60 h 60"/>
                  <a:gd name="T2" fmla="*/ 26 w 39"/>
                  <a:gd name="T3" fmla="*/ 59 h 60"/>
                  <a:gd name="T4" fmla="*/ 34 w 39"/>
                  <a:gd name="T5" fmla="*/ 52 h 60"/>
                  <a:gd name="T6" fmla="*/ 38 w 39"/>
                  <a:gd name="T7" fmla="*/ 43 h 60"/>
                  <a:gd name="T8" fmla="*/ 39 w 39"/>
                  <a:gd name="T9" fmla="*/ 30 h 60"/>
                  <a:gd name="T10" fmla="*/ 38 w 39"/>
                  <a:gd name="T11" fmla="*/ 18 h 60"/>
                  <a:gd name="T12" fmla="*/ 34 w 39"/>
                  <a:gd name="T13" fmla="*/ 9 h 60"/>
                  <a:gd name="T14" fmla="*/ 26 w 39"/>
                  <a:gd name="T15" fmla="*/ 3 h 60"/>
                  <a:gd name="T16" fmla="*/ 20 w 39"/>
                  <a:gd name="T17" fmla="*/ 0 h 60"/>
                  <a:gd name="T18" fmla="*/ 11 w 39"/>
                  <a:gd name="T19" fmla="*/ 3 h 60"/>
                  <a:gd name="T20" fmla="*/ 6 w 39"/>
                  <a:gd name="T21" fmla="*/ 9 h 60"/>
                  <a:gd name="T22" fmla="*/ 1 w 39"/>
                  <a:gd name="T23" fmla="*/ 18 h 60"/>
                  <a:gd name="T24" fmla="*/ 0 w 39"/>
                  <a:gd name="T25" fmla="*/ 30 h 60"/>
                  <a:gd name="T26" fmla="*/ 1 w 39"/>
                  <a:gd name="T27" fmla="*/ 43 h 60"/>
                  <a:gd name="T28" fmla="*/ 6 w 39"/>
                  <a:gd name="T29" fmla="*/ 52 h 60"/>
                  <a:gd name="T30" fmla="*/ 11 w 39"/>
                  <a:gd name="T31" fmla="*/ 59 h 60"/>
                  <a:gd name="T32" fmla="*/ 20 w 39"/>
                  <a:gd name="T33" fmla="*/ 6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60"/>
                  <a:gd name="T53" fmla="*/ 39 w 39"/>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60">
                    <a:moveTo>
                      <a:pt x="20" y="60"/>
                    </a:moveTo>
                    <a:lnTo>
                      <a:pt x="26" y="59"/>
                    </a:lnTo>
                    <a:lnTo>
                      <a:pt x="34" y="52"/>
                    </a:lnTo>
                    <a:lnTo>
                      <a:pt x="38" y="43"/>
                    </a:lnTo>
                    <a:lnTo>
                      <a:pt x="39" y="30"/>
                    </a:lnTo>
                    <a:lnTo>
                      <a:pt x="38" y="18"/>
                    </a:lnTo>
                    <a:lnTo>
                      <a:pt x="34" y="9"/>
                    </a:lnTo>
                    <a:lnTo>
                      <a:pt x="26" y="3"/>
                    </a:lnTo>
                    <a:lnTo>
                      <a:pt x="20" y="0"/>
                    </a:lnTo>
                    <a:lnTo>
                      <a:pt x="11" y="3"/>
                    </a:lnTo>
                    <a:lnTo>
                      <a:pt x="6" y="9"/>
                    </a:lnTo>
                    <a:lnTo>
                      <a:pt x="1" y="18"/>
                    </a:lnTo>
                    <a:lnTo>
                      <a:pt x="0" y="30"/>
                    </a:lnTo>
                    <a:lnTo>
                      <a:pt x="1" y="43"/>
                    </a:lnTo>
                    <a:lnTo>
                      <a:pt x="6" y="52"/>
                    </a:lnTo>
                    <a:lnTo>
                      <a:pt x="11" y="59"/>
                    </a:lnTo>
                    <a:lnTo>
                      <a:pt x="20" y="60"/>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365" name="Freeform 419">
                <a:extLst>
                  <a:ext uri="{FF2B5EF4-FFF2-40B4-BE49-F238E27FC236}">
                    <a16:creationId xmlns:a16="http://schemas.microsoft.com/office/drawing/2014/main" id="{C36B039F-ACD2-B172-34A4-E7C366FB369E}"/>
                  </a:ext>
                </a:extLst>
              </p:cNvPr>
              <p:cNvSpPr>
                <a:spLocks/>
              </p:cNvSpPr>
              <p:nvPr/>
            </p:nvSpPr>
            <p:spPr bwMode="auto">
              <a:xfrm>
                <a:off x="4216" y="2839"/>
                <a:ext cx="44" cy="71"/>
              </a:xfrm>
              <a:custGeom>
                <a:avLst/>
                <a:gdLst>
                  <a:gd name="T0" fmla="*/ 23 w 44"/>
                  <a:gd name="T1" fmla="*/ 71 h 71"/>
                  <a:gd name="T2" fmla="*/ 31 w 44"/>
                  <a:gd name="T3" fmla="*/ 68 h 71"/>
                  <a:gd name="T4" fmla="*/ 38 w 44"/>
                  <a:gd name="T5" fmla="*/ 61 h 71"/>
                  <a:gd name="T6" fmla="*/ 42 w 44"/>
                  <a:gd name="T7" fmla="*/ 50 h 71"/>
                  <a:gd name="T8" fmla="*/ 44 w 44"/>
                  <a:gd name="T9" fmla="*/ 36 h 71"/>
                  <a:gd name="T10" fmla="*/ 42 w 44"/>
                  <a:gd name="T11" fmla="*/ 22 h 71"/>
                  <a:gd name="T12" fmla="*/ 38 w 44"/>
                  <a:gd name="T13" fmla="*/ 12 h 71"/>
                  <a:gd name="T14" fmla="*/ 31 w 44"/>
                  <a:gd name="T15" fmla="*/ 5 h 71"/>
                  <a:gd name="T16" fmla="*/ 23 w 44"/>
                  <a:gd name="T17" fmla="*/ 0 h 71"/>
                  <a:gd name="T18" fmla="*/ 14 w 44"/>
                  <a:gd name="T19" fmla="*/ 5 h 71"/>
                  <a:gd name="T20" fmla="*/ 7 w 44"/>
                  <a:gd name="T21" fmla="*/ 12 h 71"/>
                  <a:gd name="T22" fmla="*/ 3 w 44"/>
                  <a:gd name="T23" fmla="*/ 22 h 71"/>
                  <a:gd name="T24" fmla="*/ 0 w 44"/>
                  <a:gd name="T25" fmla="*/ 36 h 71"/>
                  <a:gd name="T26" fmla="*/ 3 w 44"/>
                  <a:gd name="T27" fmla="*/ 50 h 71"/>
                  <a:gd name="T28" fmla="*/ 7 w 44"/>
                  <a:gd name="T29" fmla="*/ 61 h 71"/>
                  <a:gd name="T30" fmla="*/ 14 w 44"/>
                  <a:gd name="T31" fmla="*/ 68 h 71"/>
                  <a:gd name="T32" fmla="*/ 23 w 44"/>
                  <a:gd name="T33" fmla="*/ 71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71"/>
                  <a:gd name="T53" fmla="*/ 44 w 44"/>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71">
                    <a:moveTo>
                      <a:pt x="23" y="71"/>
                    </a:moveTo>
                    <a:lnTo>
                      <a:pt x="31" y="68"/>
                    </a:lnTo>
                    <a:lnTo>
                      <a:pt x="38" y="61"/>
                    </a:lnTo>
                    <a:lnTo>
                      <a:pt x="42" y="50"/>
                    </a:lnTo>
                    <a:lnTo>
                      <a:pt x="44" y="36"/>
                    </a:lnTo>
                    <a:lnTo>
                      <a:pt x="42" y="22"/>
                    </a:lnTo>
                    <a:lnTo>
                      <a:pt x="38" y="12"/>
                    </a:lnTo>
                    <a:lnTo>
                      <a:pt x="31" y="5"/>
                    </a:lnTo>
                    <a:lnTo>
                      <a:pt x="23" y="0"/>
                    </a:lnTo>
                    <a:lnTo>
                      <a:pt x="14" y="5"/>
                    </a:lnTo>
                    <a:lnTo>
                      <a:pt x="7" y="12"/>
                    </a:lnTo>
                    <a:lnTo>
                      <a:pt x="3" y="22"/>
                    </a:lnTo>
                    <a:lnTo>
                      <a:pt x="0" y="36"/>
                    </a:lnTo>
                    <a:lnTo>
                      <a:pt x="3" y="50"/>
                    </a:lnTo>
                    <a:lnTo>
                      <a:pt x="7" y="61"/>
                    </a:lnTo>
                    <a:lnTo>
                      <a:pt x="14" y="68"/>
                    </a:lnTo>
                    <a:lnTo>
                      <a:pt x="23" y="71"/>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366" name="Freeform 420">
                <a:extLst>
                  <a:ext uri="{FF2B5EF4-FFF2-40B4-BE49-F238E27FC236}">
                    <a16:creationId xmlns:a16="http://schemas.microsoft.com/office/drawing/2014/main" id="{0896591E-83E2-A35F-88EA-A5016A000C9B}"/>
                  </a:ext>
                </a:extLst>
              </p:cNvPr>
              <p:cNvSpPr>
                <a:spLocks/>
              </p:cNvSpPr>
              <p:nvPr/>
            </p:nvSpPr>
            <p:spPr bwMode="auto">
              <a:xfrm>
                <a:off x="4188" y="2812"/>
                <a:ext cx="81" cy="64"/>
              </a:xfrm>
              <a:custGeom>
                <a:avLst/>
                <a:gdLst>
                  <a:gd name="T0" fmla="*/ 0 w 81"/>
                  <a:gd name="T1" fmla="*/ 64 h 64"/>
                  <a:gd name="T2" fmla="*/ 3 w 81"/>
                  <a:gd name="T3" fmla="*/ 39 h 64"/>
                  <a:gd name="T4" fmla="*/ 12 w 81"/>
                  <a:gd name="T5" fmla="*/ 19 h 64"/>
                  <a:gd name="T6" fmla="*/ 25 w 81"/>
                  <a:gd name="T7" fmla="*/ 4 h 64"/>
                  <a:gd name="T8" fmla="*/ 40 w 81"/>
                  <a:gd name="T9" fmla="*/ 0 h 64"/>
                  <a:gd name="T10" fmla="*/ 47 w 81"/>
                  <a:gd name="T11" fmla="*/ 1 h 64"/>
                  <a:gd name="T12" fmla="*/ 54 w 81"/>
                  <a:gd name="T13" fmla="*/ 2 h 64"/>
                  <a:gd name="T14" fmla="*/ 60 w 81"/>
                  <a:gd name="T15" fmla="*/ 7 h 64"/>
                  <a:gd name="T16" fmla="*/ 66 w 81"/>
                  <a:gd name="T17" fmla="*/ 13 h 64"/>
                  <a:gd name="T18" fmla="*/ 72 w 81"/>
                  <a:gd name="T19" fmla="*/ 20 h 64"/>
                  <a:gd name="T20" fmla="*/ 75 w 81"/>
                  <a:gd name="T21" fmla="*/ 29 h 64"/>
                  <a:gd name="T22" fmla="*/ 79 w 81"/>
                  <a:gd name="T23" fmla="*/ 39 h 64"/>
                  <a:gd name="T24" fmla="*/ 81 w 81"/>
                  <a:gd name="T25" fmla="*/ 51 h 64"/>
                  <a:gd name="T26" fmla="*/ 72 w 81"/>
                  <a:gd name="T27" fmla="*/ 27 h 64"/>
                  <a:gd name="T28" fmla="*/ 70 w 81"/>
                  <a:gd name="T29" fmla="*/ 24 h 64"/>
                  <a:gd name="T30" fmla="*/ 65 w 81"/>
                  <a:gd name="T31" fmla="*/ 19 h 64"/>
                  <a:gd name="T32" fmla="*/ 56 w 81"/>
                  <a:gd name="T33" fmla="*/ 10 h 64"/>
                  <a:gd name="T34" fmla="*/ 42 w 81"/>
                  <a:gd name="T35" fmla="*/ 7 h 64"/>
                  <a:gd name="T36" fmla="*/ 29 w 81"/>
                  <a:gd name="T37" fmla="*/ 11 h 64"/>
                  <a:gd name="T38" fmla="*/ 19 w 81"/>
                  <a:gd name="T39" fmla="*/ 22 h 64"/>
                  <a:gd name="T40" fmla="*/ 13 w 81"/>
                  <a:gd name="T41" fmla="*/ 35 h 64"/>
                  <a:gd name="T42" fmla="*/ 9 w 81"/>
                  <a:gd name="T43" fmla="*/ 48 h 64"/>
                  <a:gd name="T44" fmla="*/ 6 w 81"/>
                  <a:gd name="T45" fmla="*/ 51 h 64"/>
                  <a:gd name="T46" fmla="*/ 3 w 81"/>
                  <a:gd name="T47" fmla="*/ 57 h 64"/>
                  <a:gd name="T48" fmla="*/ 1 w 81"/>
                  <a:gd name="T49" fmla="*/ 63 h 64"/>
                  <a:gd name="T50" fmla="*/ 0 w 81"/>
                  <a:gd name="T51" fmla="*/ 64 h 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1"/>
                  <a:gd name="T79" fmla="*/ 0 h 64"/>
                  <a:gd name="T80" fmla="*/ 81 w 81"/>
                  <a:gd name="T81" fmla="*/ 64 h 6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1" h="64">
                    <a:moveTo>
                      <a:pt x="0" y="64"/>
                    </a:moveTo>
                    <a:lnTo>
                      <a:pt x="3" y="39"/>
                    </a:lnTo>
                    <a:lnTo>
                      <a:pt x="12" y="19"/>
                    </a:lnTo>
                    <a:lnTo>
                      <a:pt x="25" y="4"/>
                    </a:lnTo>
                    <a:lnTo>
                      <a:pt x="40" y="0"/>
                    </a:lnTo>
                    <a:lnTo>
                      <a:pt x="47" y="1"/>
                    </a:lnTo>
                    <a:lnTo>
                      <a:pt x="54" y="2"/>
                    </a:lnTo>
                    <a:lnTo>
                      <a:pt x="60" y="7"/>
                    </a:lnTo>
                    <a:lnTo>
                      <a:pt x="66" y="13"/>
                    </a:lnTo>
                    <a:lnTo>
                      <a:pt x="72" y="20"/>
                    </a:lnTo>
                    <a:lnTo>
                      <a:pt x="75" y="29"/>
                    </a:lnTo>
                    <a:lnTo>
                      <a:pt x="79" y="39"/>
                    </a:lnTo>
                    <a:lnTo>
                      <a:pt x="81" y="51"/>
                    </a:lnTo>
                    <a:lnTo>
                      <a:pt x="72" y="27"/>
                    </a:lnTo>
                    <a:lnTo>
                      <a:pt x="70" y="24"/>
                    </a:lnTo>
                    <a:lnTo>
                      <a:pt x="65" y="19"/>
                    </a:lnTo>
                    <a:lnTo>
                      <a:pt x="56" y="10"/>
                    </a:lnTo>
                    <a:lnTo>
                      <a:pt x="42" y="7"/>
                    </a:lnTo>
                    <a:lnTo>
                      <a:pt x="29" y="11"/>
                    </a:lnTo>
                    <a:lnTo>
                      <a:pt x="19" y="22"/>
                    </a:lnTo>
                    <a:lnTo>
                      <a:pt x="13" y="35"/>
                    </a:lnTo>
                    <a:lnTo>
                      <a:pt x="9" y="48"/>
                    </a:lnTo>
                    <a:lnTo>
                      <a:pt x="6" y="51"/>
                    </a:lnTo>
                    <a:lnTo>
                      <a:pt x="3" y="57"/>
                    </a:lnTo>
                    <a:lnTo>
                      <a:pt x="1" y="63"/>
                    </a:lnTo>
                    <a:lnTo>
                      <a:pt x="0" y="64"/>
                    </a:lnTo>
                    <a:close/>
                  </a:path>
                </a:pathLst>
              </a:custGeom>
              <a:solidFill>
                <a:srgbClr val="00000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367" name="Freeform 421">
                <a:extLst>
                  <a:ext uri="{FF2B5EF4-FFF2-40B4-BE49-F238E27FC236}">
                    <a16:creationId xmlns:a16="http://schemas.microsoft.com/office/drawing/2014/main" id="{7A5CFD20-9A87-BB0E-EED8-A4B5A85534B5}"/>
                  </a:ext>
                </a:extLst>
              </p:cNvPr>
              <p:cNvSpPr>
                <a:spLocks/>
              </p:cNvSpPr>
              <p:nvPr/>
            </p:nvSpPr>
            <p:spPr bwMode="auto">
              <a:xfrm>
                <a:off x="4204" y="2901"/>
                <a:ext cx="56" cy="31"/>
              </a:xfrm>
              <a:custGeom>
                <a:avLst/>
                <a:gdLst>
                  <a:gd name="T0" fmla="*/ 0 w 56"/>
                  <a:gd name="T1" fmla="*/ 4 h 31"/>
                  <a:gd name="T2" fmla="*/ 4 w 56"/>
                  <a:gd name="T3" fmla="*/ 12 h 31"/>
                  <a:gd name="T4" fmla="*/ 10 w 56"/>
                  <a:gd name="T5" fmla="*/ 19 h 31"/>
                  <a:gd name="T6" fmla="*/ 18 w 56"/>
                  <a:gd name="T7" fmla="*/ 24 h 31"/>
                  <a:gd name="T8" fmla="*/ 25 w 56"/>
                  <a:gd name="T9" fmla="*/ 27 h 31"/>
                  <a:gd name="T10" fmla="*/ 34 w 56"/>
                  <a:gd name="T11" fmla="*/ 25 h 31"/>
                  <a:gd name="T12" fmla="*/ 41 w 56"/>
                  <a:gd name="T13" fmla="*/ 21 h 31"/>
                  <a:gd name="T14" fmla="*/ 50 w 56"/>
                  <a:gd name="T15" fmla="*/ 12 h 31"/>
                  <a:gd name="T16" fmla="*/ 56 w 56"/>
                  <a:gd name="T17" fmla="*/ 0 h 31"/>
                  <a:gd name="T18" fmla="*/ 54 w 56"/>
                  <a:gd name="T19" fmla="*/ 4 h 31"/>
                  <a:gd name="T20" fmla="*/ 50 w 56"/>
                  <a:gd name="T21" fmla="*/ 15 h 31"/>
                  <a:gd name="T22" fmla="*/ 41 w 56"/>
                  <a:gd name="T23" fmla="*/ 27 h 31"/>
                  <a:gd name="T24" fmla="*/ 28 w 56"/>
                  <a:gd name="T25" fmla="*/ 31 h 31"/>
                  <a:gd name="T26" fmla="*/ 13 w 56"/>
                  <a:gd name="T27" fmla="*/ 27 h 31"/>
                  <a:gd name="T28" fmla="*/ 6 w 56"/>
                  <a:gd name="T29" fmla="*/ 18 h 31"/>
                  <a:gd name="T30" fmla="*/ 2 w 56"/>
                  <a:gd name="T31" fmla="*/ 9 h 31"/>
                  <a:gd name="T32" fmla="*/ 0 w 56"/>
                  <a:gd name="T33" fmla="*/ 4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31"/>
                  <a:gd name="T53" fmla="*/ 56 w 56"/>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31">
                    <a:moveTo>
                      <a:pt x="0" y="4"/>
                    </a:moveTo>
                    <a:lnTo>
                      <a:pt x="4" y="12"/>
                    </a:lnTo>
                    <a:lnTo>
                      <a:pt x="10" y="19"/>
                    </a:lnTo>
                    <a:lnTo>
                      <a:pt x="18" y="24"/>
                    </a:lnTo>
                    <a:lnTo>
                      <a:pt x="25" y="27"/>
                    </a:lnTo>
                    <a:lnTo>
                      <a:pt x="34" y="25"/>
                    </a:lnTo>
                    <a:lnTo>
                      <a:pt x="41" y="21"/>
                    </a:lnTo>
                    <a:lnTo>
                      <a:pt x="50" y="12"/>
                    </a:lnTo>
                    <a:lnTo>
                      <a:pt x="56" y="0"/>
                    </a:lnTo>
                    <a:lnTo>
                      <a:pt x="54" y="4"/>
                    </a:lnTo>
                    <a:lnTo>
                      <a:pt x="50" y="15"/>
                    </a:lnTo>
                    <a:lnTo>
                      <a:pt x="41" y="27"/>
                    </a:lnTo>
                    <a:lnTo>
                      <a:pt x="28" y="31"/>
                    </a:lnTo>
                    <a:lnTo>
                      <a:pt x="13" y="27"/>
                    </a:lnTo>
                    <a:lnTo>
                      <a:pt x="6" y="18"/>
                    </a:lnTo>
                    <a:lnTo>
                      <a:pt x="2" y="9"/>
                    </a:lnTo>
                    <a:lnTo>
                      <a:pt x="0" y="4"/>
                    </a:lnTo>
                    <a:close/>
                  </a:path>
                </a:pathLst>
              </a:custGeom>
              <a:solidFill>
                <a:srgbClr val="00000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368" name="Line 422">
                <a:extLst>
                  <a:ext uri="{FF2B5EF4-FFF2-40B4-BE49-F238E27FC236}">
                    <a16:creationId xmlns:a16="http://schemas.microsoft.com/office/drawing/2014/main" id="{4B4FDBE6-9D94-01FC-4C76-C054959A6225}"/>
                  </a:ext>
                </a:extLst>
              </p:cNvPr>
              <p:cNvSpPr>
                <a:spLocks noChangeShapeType="1"/>
              </p:cNvSpPr>
              <p:nvPr/>
            </p:nvSpPr>
            <p:spPr bwMode="auto">
              <a:xfrm flipH="1">
                <a:off x="4089" y="2671"/>
                <a:ext cx="203" cy="7"/>
              </a:xfrm>
              <a:prstGeom prst="line">
                <a:avLst/>
              </a:prstGeom>
              <a:noFill/>
              <a:ln w="0">
                <a:solidFill>
                  <a:srgbClr val="002060"/>
                </a:solidFill>
                <a:round/>
                <a:headEnd/>
                <a:tailEnd/>
              </a:ln>
              <a:extLst>
                <a:ext uri="{909E8E84-426E-40DD-AFC4-6F175D3DCCD1}">
                  <a14:hiddenFill xmlns:a14="http://schemas.microsoft.com/office/drawing/2010/main">
                    <a:noFill/>
                  </a14:hiddenFill>
                </a:ext>
              </a:extLst>
            </p:spPr>
            <p:txBody>
              <a:bodyPr/>
              <a:lstStyle/>
              <a:p>
                <a:endParaRPr lang="el-GR">
                  <a:solidFill>
                    <a:schemeClr val="bg1">
                      <a:lumMod val="95000"/>
                      <a:lumOff val="5000"/>
                    </a:schemeClr>
                  </a:solidFill>
                </a:endParaRPr>
              </a:p>
            </p:txBody>
          </p:sp>
          <p:sp>
            <p:nvSpPr>
              <p:cNvPr id="36369" name="Freeform 423">
                <a:extLst>
                  <a:ext uri="{FF2B5EF4-FFF2-40B4-BE49-F238E27FC236}">
                    <a16:creationId xmlns:a16="http://schemas.microsoft.com/office/drawing/2014/main" id="{EB0041E0-BFA3-A874-9C0C-6EC50763E123}"/>
                  </a:ext>
                </a:extLst>
              </p:cNvPr>
              <p:cNvSpPr>
                <a:spLocks/>
              </p:cNvSpPr>
              <p:nvPr/>
            </p:nvSpPr>
            <p:spPr bwMode="auto">
              <a:xfrm>
                <a:off x="4040" y="2628"/>
                <a:ext cx="14" cy="85"/>
              </a:xfrm>
              <a:custGeom>
                <a:avLst/>
                <a:gdLst>
                  <a:gd name="T0" fmla="*/ 7 w 14"/>
                  <a:gd name="T1" fmla="*/ 0 h 85"/>
                  <a:gd name="T2" fmla="*/ 14 w 14"/>
                  <a:gd name="T3" fmla="*/ 0 h 85"/>
                  <a:gd name="T4" fmla="*/ 13 w 14"/>
                  <a:gd name="T5" fmla="*/ 38 h 85"/>
                  <a:gd name="T6" fmla="*/ 13 w 14"/>
                  <a:gd name="T7" fmla="*/ 85 h 85"/>
                  <a:gd name="T8" fmla="*/ 0 w 14"/>
                  <a:gd name="T9" fmla="*/ 85 h 85"/>
                  <a:gd name="T10" fmla="*/ 0 w 14"/>
                  <a:gd name="T11" fmla="*/ 69 h 85"/>
                  <a:gd name="T12" fmla="*/ 1 w 14"/>
                  <a:gd name="T13" fmla="*/ 41 h 85"/>
                  <a:gd name="T14" fmla="*/ 4 w 14"/>
                  <a:gd name="T15" fmla="*/ 15 h 85"/>
                  <a:gd name="T16" fmla="*/ 7 w 14"/>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85"/>
                  <a:gd name="T29" fmla="*/ 14 w 14"/>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85">
                    <a:moveTo>
                      <a:pt x="7" y="0"/>
                    </a:moveTo>
                    <a:lnTo>
                      <a:pt x="14" y="0"/>
                    </a:lnTo>
                    <a:lnTo>
                      <a:pt x="13" y="38"/>
                    </a:lnTo>
                    <a:lnTo>
                      <a:pt x="13" y="85"/>
                    </a:lnTo>
                    <a:lnTo>
                      <a:pt x="0" y="85"/>
                    </a:lnTo>
                    <a:lnTo>
                      <a:pt x="0" y="69"/>
                    </a:lnTo>
                    <a:lnTo>
                      <a:pt x="1" y="41"/>
                    </a:lnTo>
                    <a:lnTo>
                      <a:pt x="4" y="15"/>
                    </a:lnTo>
                    <a:lnTo>
                      <a:pt x="7" y="0"/>
                    </a:lnTo>
                    <a:close/>
                  </a:path>
                </a:pathLst>
              </a:custGeom>
              <a:solidFill>
                <a:srgbClr val="FF000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370" name="Freeform 424">
                <a:extLst>
                  <a:ext uri="{FF2B5EF4-FFF2-40B4-BE49-F238E27FC236}">
                    <a16:creationId xmlns:a16="http://schemas.microsoft.com/office/drawing/2014/main" id="{EB08808C-28CF-D0EF-99CA-A3C9AA8DFFB3}"/>
                  </a:ext>
                </a:extLst>
              </p:cNvPr>
              <p:cNvSpPr>
                <a:spLocks/>
              </p:cNvSpPr>
              <p:nvPr/>
            </p:nvSpPr>
            <p:spPr bwMode="auto">
              <a:xfrm>
                <a:off x="4044" y="2804"/>
                <a:ext cx="13" cy="54"/>
              </a:xfrm>
              <a:custGeom>
                <a:avLst/>
                <a:gdLst>
                  <a:gd name="T0" fmla="*/ 0 w 13"/>
                  <a:gd name="T1" fmla="*/ 0 h 54"/>
                  <a:gd name="T2" fmla="*/ 6 w 13"/>
                  <a:gd name="T3" fmla="*/ 9 h 54"/>
                  <a:gd name="T4" fmla="*/ 10 w 13"/>
                  <a:gd name="T5" fmla="*/ 27 h 54"/>
                  <a:gd name="T6" fmla="*/ 13 w 13"/>
                  <a:gd name="T7" fmla="*/ 46 h 54"/>
                  <a:gd name="T8" fmla="*/ 13 w 13"/>
                  <a:gd name="T9" fmla="*/ 54 h 54"/>
                  <a:gd name="T10" fmla="*/ 0 60000 65536"/>
                  <a:gd name="T11" fmla="*/ 0 60000 65536"/>
                  <a:gd name="T12" fmla="*/ 0 60000 65536"/>
                  <a:gd name="T13" fmla="*/ 0 60000 65536"/>
                  <a:gd name="T14" fmla="*/ 0 60000 65536"/>
                  <a:gd name="T15" fmla="*/ 0 w 13"/>
                  <a:gd name="T16" fmla="*/ 0 h 54"/>
                  <a:gd name="T17" fmla="*/ 13 w 13"/>
                  <a:gd name="T18" fmla="*/ 54 h 54"/>
                </a:gdLst>
                <a:ahLst/>
                <a:cxnLst>
                  <a:cxn ang="T10">
                    <a:pos x="T0" y="T1"/>
                  </a:cxn>
                  <a:cxn ang="T11">
                    <a:pos x="T2" y="T3"/>
                  </a:cxn>
                  <a:cxn ang="T12">
                    <a:pos x="T4" y="T5"/>
                  </a:cxn>
                  <a:cxn ang="T13">
                    <a:pos x="T6" y="T7"/>
                  </a:cxn>
                  <a:cxn ang="T14">
                    <a:pos x="T8" y="T9"/>
                  </a:cxn>
                </a:cxnLst>
                <a:rect l="T15" t="T16" r="T17" b="T18"/>
                <a:pathLst>
                  <a:path w="13" h="54">
                    <a:moveTo>
                      <a:pt x="0" y="0"/>
                    </a:moveTo>
                    <a:lnTo>
                      <a:pt x="6" y="9"/>
                    </a:lnTo>
                    <a:lnTo>
                      <a:pt x="10" y="27"/>
                    </a:lnTo>
                    <a:lnTo>
                      <a:pt x="13" y="46"/>
                    </a:lnTo>
                    <a:lnTo>
                      <a:pt x="13" y="54"/>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371" name="Freeform 425">
                <a:extLst>
                  <a:ext uri="{FF2B5EF4-FFF2-40B4-BE49-F238E27FC236}">
                    <a16:creationId xmlns:a16="http://schemas.microsoft.com/office/drawing/2014/main" id="{29AD7E1F-0473-D37B-8C07-EBFA85F2812A}"/>
                  </a:ext>
                </a:extLst>
              </p:cNvPr>
              <p:cNvSpPr>
                <a:spLocks/>
              </p:cNvSpPr>
              <p:nvPr/>
            </p:nvSpPr>
            <p:spPr bwMode="auto">
              <a:xfrm>
                <a:off x="4618" y="2375"/>
                <a:ext cx="216" cy="177"/>
              </a:xfrm>
              <a:custGeom>
                <a:avLst/>
                <a:gdLst>
                  <a:gd name="T0" fmla="*/ 35 w 216"/>
                  <a:gd name="T1" fmla="*/ 3 h 177"/>
                  <a:gd name="T2" fmla="*/ 30 w 216"/>
                  <a:gd name="T3" fmla="*/ 8 h 177"/>
                  <a:gd name="T4" fmla="*/ 22 w 216"/>
                  <a:gd name="T5" fmla="*/ 40 h 177"/>
                  <a:gd name="T6" fmla="*/ 6 w 216"/>
                  <a:gd name="T7" fmla="*/ 125 h 177"/>
                  <a:gd name="T8" fmla="*/ 2 w 216"/>
                  <a:gd name="T9" fmla="*/ 177 h 177"/>
                  <a:gd name="T10" fmla="*/ 18 w 216"/>
                  <a:gd name="T11" fmla="*/ 175 h 177"/>
                  <a:gd name="T12" fmla="*/ 44 w 216"/>
                  <a:gd name="T13" fmla="*/ 175 h 177"/>
                  <a:gd name="T14" fmla="*/ 78 w 216"/>
                  <a:gd name="T15" fmla="*/ 174 h 177"/>
                  <a:gd name="T16" fmla="*/ 113 w 216"/>
                  <a:gd name="T17" fmla="*/ 174 h 177"/>
                  <a:gd name="T18" fmla="*/ 149 w 216"/>
                  <a:gd name="T19" fmla="*/ 174 h 177"/>
                  <a:gd name="T20" fmla="*/ 176 w 216"/>
                  <a:gd name="T21" fmla="*/ 172 h 177"/>
                  <a:gd name="T22" fmla="*/ 200 w 216"/>
                  <a:gd name="T23" fmla="*/ 172 h 177"/>
                  <a:gd name="T24" fmla="*/ 201 w 216"/>
                  <a:gd name="T25" fmla="*/ 169 h 177"/>
                  <a:gd name="T26" fmla="*/ 193 w 216"/>
                  <a:gd name="T27" fmla="*/ 168 h 177"/>
                  <a:gd name="T28" fmla="*/ 172 w 216"/>
                  <a:gd name="T29" fmla="*/ 168 h 177"/>
                  <a:gd name="T30" fmla="*/ 144 w 216"/>
                  <a:gd name="T31" fmla="*/ 166 h 177"/>
                  <a:gd name="T32" fmla="*/ 118 w 216"/>
                  <a:gd name="T33" fmla="*/ 165 h 177"/>
                  <a:gd name="T34" fmla="*/ 96 w 216"/>
                  <a:gd name="T35" fmla="*/ 159 h 177"/>
                  <a:gd name="T36" fmla="*/ 90 w 216"/>
                  <a:gd name="T37" fmla="*/ 137 h 177"/>
                  <a:gd name="T38" fmla="*/ 99 w 216"/>
                  <a:gd name="T39" fmla="*/ 121 h 177"/>
                  <a:gd name="T40" fmla="*/ 106 w 216"/>
                  <a:gd name="T41" fmla="*/ 113 h 177"/>
                  <a:gd name="T42" fmla="*/ 113 w 216"/>
                  <a:gd name="T43" fmla="*/ 109 h 177"/>
                  <a:gd name="T44" fmla="*/ 128 w 216"/>
                  <a:gd name="T45" fmla="*/ 108 h 177"/>
                  <a:gd name="T46" fmla="*/ 163 w 216"/>
                  <a:gd name="T47" fmla="*/ 106 h 177"/>
                  <a:gd name="T48" fmla="*/ 185 w 216"/>
                  <a:gd name="T49" fmla="*/ 109 h 177"/>
                  <a:gd name="T50" fmla="*/ 200 w 216"/>
                  <a:gd name="T51" fmla="*/ 116 h 177"/>
                  <a:gd name="T52" fmla="*/ 207 w 216"/>
                  <a:gd name="T53" fmla="*/ 131 h 177"/>
                  <a:gd name="T54" fmla="*/ 212 w 216"/>
                  <a:gd name="T55" fmla="*/ 131 h 177"/>
                  <a:gd name="T56" fmla="*/ 216 w 216"/>
                  <a:gd name="T57" fmla="*/ 105 h 177"/>
                  <a:gd name="T58" fmla="*/ 159 w 216"/>
                  <a:gd name="T59" fmla="*/ 15 h 177"/>
                  <a:gd name="T60" fmla="*/ 152 w 216"/>
                  <a:gd name="T61" fmla="*/ 9 h 177"/>
                  <a:gd name="T62" fmla="*/ 141 w 216"/>
                  <a:gd name="T63" fmla="*/ 5 h 177"/>
                  <a:gd name="T64" fmla="*/ 127 w 216"/>
                  <a:gd name="T65" fmla="*/ 2 h 177"/>
                  <a:gd name="T66" fmla="*/ 107 w 216"/>
                  <a:gd name="T67" fmla="*/ 0 h 177"/>
                  <a:gd name="T68" fmla="*/ 50 w 216"/>
                  <a:gd name="T69" fmla="*/ 2 h 1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
                  <a:gd name="T106" fmla="*/ 0 h 177"/>
                  <a:gd name="T107" fmla="*/ 216 w 216"/>
                  <a:gd name="T108" fmla="*/ 177 h 17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 h="177">
                    <a:moveTo>
                      <a:pt x="41" y="2"/>
                    </a:moveTo>
                    <a:lnTo>
                      <a:pt x="35" y="3"/>
                    </a:lnTo>
                    <a:lnTo>
                      <a:pt x="33" y="5"/>
                    </a:lnTo>
                    <a:lnTo>
                      <a:pt x="30" y="8"/>
                    </a:lnTo>
                    <a:lnTo>
                      <a:pt x="28" y="14"/>
                    </a:lnTo>
                    <a:lnTo>
                      <a:pt x="22" y="40"/>
                    </a:lnTo>
                    <a:lnTo>
                      <a:pt x="13" y="80"/>
                    </a:lnTo>
                    <a:lnTo>
                      <a:pt x="6" y="125"/>
                    </a:lnTo>
                    <a:lnTo>
                      <a:pt x="0" y="177"/>
                    </a:lnTo>
                    <a:lnTo>
                      <a:pt x="2" y="177"/>
                    </a:lnTo>
                    <a:lnTo>
                      <a:pt x="8" y="175"/>
                    </a:lnTo>
                    <a:lnTo>
                      <a:pt x="18" y="175"/>
                    </a:lnTo>
                    <a:lnTo>
                      <a:pt x="30" y="175"/>
                    </a:lnTo>
                    <a:lnTo>
                      <a:pt x="44" y="175"/>
                    </a:lnTo>
                    <a:lnTo>
                      <a:pt x="60" y="175"/>
                    </a:lnTo>
                    <a:lnTo>
                      <a:pt x="78" y="174"/>
                    </a:lnTo>
                    <a:lnTo>
                      <a:pt x="96" y="174"/>
                    </a:lnTo>
                    <a:lnTo>
                      <a:pt x="113" y="174"/>
                    </a:lnTo>
                    <a:lnTo>
                      <a:pt x="131" y="174"/>
                    </a:lnTo>
                    <a:lnTo>
                      <a:pt x="149" y="174"/>
                    </a:lnTo>
                    <a:lnTo>
                      <a:pt x="163" y="172"/>
                    </a:lnTo>
                    <a:lnTo>
                      <a:pt x="176" y="172"/>
                    </a:lnTo>
                    <a:lnTo>
                      <a:pt x="187" y="172"/>
                    </a:lnTo>
                    <a:lnTo>
                      <a:pt x="200" y="172"/>
                    </a:lnTo>
                    <a:lnTo>
                      <a:pt x="203" y="171"/>
                    </a:lnTo>
                    <a:lnTo>
                      <a:pt x="201" y="169"/>
                    </a:lnTo>
                    <a:lnTo>
                      <a:pt x="198" y="168"/>
                    </a:lnTo>
                    <a:lnTo>
                      <a:pt x="193" y="168"/>
                    </a:lnTo>
                    <a:lnTo>
                      <a:pt x="184" y="168"/>
                    </a:lnTo>
                    <a:lnTo>
                      <a:pt x="172" y="168"/>
                    </a:lnTo>
                    <a:lnTo>
                      <a:pt x="159" y="166"/>
                    </a:lnTo>
                    <a:lnTo>
                      <a:pt x="144" y="166"/>
                    </a:lnTo>
                    <a:lnTo>
                      <a:pt x="129" y="166"/>
                    </a:lnTo>
                    <a:lnTo>
                      <a:pt x="118" y="165"/>
                    </a:lnTo>
                    <a:lnTo>
                      <a:pt x="109" y="165"/>
                    </a:lnTo>
                    <a:lnTo>
                      <a:pt x="96" y="159"/>
                    </a:lnTo>
                    <a:lnTo>
                      <a:pt x="90" y="149"/>
                    </a:lnTo>
                    <a:lnTo>
                      <a:pt x="90" y="137"/>
                    </a:lnTo>
                    <a:lnTo>
                      <a:pt x="94" y="125"/>
                    </a:lnTo>
                    <a:lnTo>
                      <a:pt x="99" y="121"/>
                    </a:lnTo>
                    <a:lnTo>
                      <a:pt x="102" y="116"/>
                    </a:lnTo>
                    <a:lnTo>
                      <a:pt x="106" y="113"/>
                    </a:lnTo>
                    <a:lnTo>
                      <a:pt x="109" y="111"/>
                    </a:lnTo>
                    <a:lnTo>
                      <a:pt x="113" y="109"/>
                    </a:lnTo>
                    <a:lnTo>
                      <a:pt x="119" y="108"/>
                    </a:lnTo>
                    <a:lnTo>
                      <a:pt x="128" y="108"/>
                    </a:lnTo>
                    <a:lnTo>
                      <a:pt x="138" y="106"/>
                    </a:lnTo>
                    <a:lnTo>
                      <a:pt x="163" y="106"/>
                    </a:lnTo>
                    <a:lnTo>
                      <a:pt x="175" y="108"/>
                    </a:lnTo>
                    <a:lnTo>
                      <a:pt x="185" y="109"/>
                    </a:lnTo>
                    <a:lnTo>
                      <a:pt x="194" y="112"/>
                    </a:lnTo>
                    <a:lnTo>
                      <a:pt x="200" y="116"/>
                    </a:lnTo>
                    <a:lnTo>
                      <a:pt x="204" y="122"/>
                    </a:lnTo>
                    <a:lnTo>
                      <a:pt x="207" y="131"/>
                    </a:lnTo>
                    <a:lnTo>
                      <a:pt x="209" y="134"/>
                    </a:lnTo>
                    <a:lnTo>
                      <a:pt x="212" y="131"/>
                    </a:lnTo>
                    <a:lnTo>
                      <a:pt x="215" y="116"/>
                    </a:lnTo>
                    <a:lnTo>
                      <a:pt x="216" y="105"/>
                    </a:lnTo>
                    <a:lnTo>
                      <a:pt x="162" y="18"/>
                    </a:lnTo>
                    <a:lnTo>
                      <a:pt x="159" y="15"/>
                    </a:lnTo>
                    <a:lnTo>
                      <a:pt x="156" y="12"/>
                    </a:lnTo>
                    <a:lnTo>
                      <a:pt x="152" y="9"/>
                    </a:lnTo>
                    <a:lnTo>
                      <a:pt x="147" y="6"/>
                    </a:lnTo>
                    <a:lnTo>
                      <a:pt x="141" y="5"/>
                    </a:lnTo>
                    <a:lnTo>
                      <a:pt x="134" y="3"/>
                    </a:lnTo>
                    <a:lnTo>
                      <a:pt x="127" y="2"/>
                    </a:lnTo>
                    <a:lnTo>
                      <a:pt x="118" y="2"/>
                    </a:lnTo>
                    <a:lnTo>
                      <a:pt x="107" y="0"/>
                    </a:lnTo>
                    <a:lnTo>
                      <a:pt x="58" y="0"/>
                    </a:lnTo>
                    <a:lnTo>
                      <a:pt x="50" y="2"/>
                    </a:lnTo>
                    <a:lnTo>
                      <a:pt x="41" y="2"/>
                    </a:lnTo>
                    <a:close/>
                  </a:path>
                </a:pathLst>
              </a:custGeom>
              <a:solidFill>
                <a:srgbClr val="00000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372" name="Freeform 426">
                <a:extLst>
                  <a:ext uri="{FF2B5EF4-FFF2-40B4-BE49-F238E27FC236}">
                    <a16:creationId xmlns:a16="http://schemas.microsoft.com/office/drawing/2014/main" id="{17029E6D-24A7-E695-51CC-313A63015EA3}"/>
                  </a:ext>
                </a:extLst>
              </p:cNvPr>
              <p:cNvSpPr>
                <a:spLocks/>
              </p:cNvSpPr>
              <p:nvPr/>
            </p:nvSpPr>
            <p:spPr bwMode="auto">
              <a:xfrm>
                <a:off x="4821" y="2510"/>
                <a:ext cx="32" cy="33"/>
              </a:xfrm>
              <a:custGeom>
                <a:avLst/>
                <a:gdLst>
                  <a:gd name="T0" fmla="*/ 6 w 32"/>
                  <a:gd name="T1" fmla="*/ 0 h 33"/>
                  <a:gd name="T2" fmla="*/ 12 w 32"/>
                  <a:gd name="T3" fmla="*/ 2 h 33"/>
                  <a:gd name="T4" fmla="*/ 19 w 32"/>
                  <a:gd name="T5" fmla="*/ 5 h 33"/>
                  <a:gd name="T6" fmla="*/ 25 w 32"/>
                  <a:gd name="T7" fmla="*/ 11 h 33"/>
                  <a:gd name="T8" fmla="*/ 31 w 32"/>
                  <a:gd name="T9" fmla="*/ 18 h 33"/>
                  <a:gd name="T10" fmla="*/ 32 w 32"/>
                  <a:gd name="T11" fmla="*/ 24 h 33"/>
                  <a:gd name="T12" fmla="*/ 25 w 32"/>
                  <a:gd name="T13" fmla="*/ 28 h 33"/>
                  <a:gd name="T14" fmla="*/ 13 w 32"/>
                  <a:gd name="T15" fmla="*/ 31 h 33"/>
                  <a:gd name="T16" fmla="*/ 0 w 32"/>
                  <a:gd name="T17" fmla="*/ 33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33"/>
                  <a:gd name="T29" fmla="*/ 32 w 32"/>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33">
                    <a:moveTo>
                      <a:pt x="6" y="0"/>
                    </a:moveTo>
                    <a:lnTo>
                      <a:pt x="12" y="2"/>
                    </a:lnTo>
                    <a:lnTo>
                      <a:pt x="19" y="5"/>
                    </a:lnTo>
                    <a:lnTo>
                      <a:pt x="25" y="11"/>
                    </a:lnTo>
                    <a:lnTo>
                      <a:pt x="31" y="18"/>
                    </a:lnTo>
                    <a:lnTo>
                      <a:pt x="32" y="24"/>
                    </a:lnTo>
                    <a:lnTo>
                      <a:pt x="25" y="28"/>
                    </a:lnTo>
                    <a:lnTo>
                      <a:pt x="13" y="31"/>
                    </a:lnTo>
                    <a:lnTo>
                      <a:pt x="0" y="33"/>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373" name="Freeform 427">
                <a:extLst>
                  <a:ext uri="{FF2B5EF4-FFF2-40B4-BE49-F238E27FC236}">
                    <a16:creationId xmlns:a16="http://schemas.microsoft.com/office/drawing/2014/main" id="{6EDF9636-D3F8-D42A-5E90-7BB987A1CAA1}"/>
                  </a:ext>
                </a:extLst>
              </p:cNvPr>
              <p:cNvSpPr>
                <a:spLocks/>
              </p:cNvSpPr>
              <p:nvPr/>
            </p:nvSpPr>
            <p:spPr bwMode="auto">
              <a:xfrm>
                <a:off x="4818" y="2508"/>
                <a:ext cx="44" cy="39"/>
              </a:xfrm>
              <a:custGeom>
                <a:avLst/>
                <a:gdLst>
                  <a:gd name="T0" fmla="*/ 0 w 44"/>
                  <a:gd name="T1" fmla="*/ 39 h 39"/>
                  <a:gd name="T2" fmla="*/ 22 w 44"/>
                  <a:gd name="T3" fmla="*/ 39 h 39"/>
                  <a:gd name="T4" fmla="*/ 32 w 44"/>
                  <a:gd name="T5" fmla="*/ 39 h 39"/>
                  <a:gd name="T6" fmla="*/ 40 w 44"/>
                  <a:gd name="T7" fmla="*/ 38 h 39"/>
                  <a:gd name="T8" fmla="*/ 43 w 44"/>
                  <a:gd name="T9" fmla="*/ 32 h 39"/>
                  <a:gd name="T10" fmla="*/ 44 w 44"/>
                  <a:gd name="T11" fmla="*/ 24 h 39"/>
                  <a:gd name="T12" fmla="*/ 43 w 44"/>
                  <a:gd name="T13" fmla="*/ 16 h 39"/>
                  <a:gd name="T14" fmla="*/ 35 w 44"/>
                  <a:gd name="T15" fmla="*/ 7 h 39"/>
                  <a:gd name="T16" fmla="*/ 28 w 44"/>
                  <a:gd name="T17" fmla="*/ 4 h 39"/>
                  <a:gd name="T18" fmla="*/ 21 w 44"/>
                  <a:gd name="T19" fmla="*/ 1 h 39"/>
                  <a:gd name="T20" fmla="*/ 15 w 44"/>
                  <a:gd name="T21" fmla="*/ 0 h 39"/>
                  <a:gd name="T22" fmla="*/ 12 w 44"/>
                  <a:gd name="T23" fmla="*/ 0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39"/>
                  <a:gd name="T38" fmla="*/ 44 w 44"/>
                  <a:gd name="T39" fmla="*/ 39 h 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39">
                    <a:moveTo>
                      <a:pt x="0" y="39"/>
                    </a:moveTo>
                    <a:lnTo>
                      <a:pt x="22" y="39"/>
                    </a:lnTo>
                    <a:lnTo>
                      <a:pt x="32" y="39"/>
                    </a:lnTo>
                    <a:lnTo>
                      <a:pt x="40" y="38"/>
                    </a:lnTo>
                    <a:lnTo>
                      <a:pt x="43" y="32"/>
                    </a:lnTo>
                    <a:lnTo>
                      <a:pt x="44" y="24"/>
                    </a:lnTo>
                    <a:lnTo>
                      <a:pt x="43" y="16"/>
                    </a:lnTo>
                    <a:lnTo>
                      <a:pt x="35" y="7"/>
                    </a:lnTo>
                    <a:lnTo>
                      <a:pt x="28" y="4"/>
                    </a:lnTo>
                    <a:lnTo>
                      <a:pt x="21" y="1"/>
                    </a:lnTo>
                    <a:lnTo>
                      <a:pt x="15" y="0"/>
                    </a:lnTo>
                    <a:lnTo>
                      <a:pt x="12" y="0"/>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374" name="Freeform 428">
                <a:extLst>
                  <a:ext uri="{FF2B5EF4-FFF2-40B4-BE49-F238E27FC236}">
                    <a16:creationId xmlns:a16="http://schemas.microsoft.com/office/drawing/2014/main" id="{290B02E1-DE70-0999-A4B0-EFFB5A988735}"/>
                  </a:ext>
                </a:extLst>
              </p:cNvPr>
              <p:cNvSpPr>
                <a:spLocks/>
              </p:cNvSpPr>
              <p:nvPr/>
            </p:nvSpPr>
            <p:spPr bwMode="auto">
              <a:xfrm>
                <a:off x="4714" y="2497"/>
                <a:ext cx="32" cy="28"/>
              </a:xfrm>
              <a:custGeom>
                <a:avLst/>
                <a:gdLst>
                  <a:gd name="T0" fmla="*/ 0 w 32"/>
                  <a:gd name="T1" fmla="*/ 28 h 28"/>
                  <a:gd name="T2" fmla="*/ 4 w 32"/>
                  <a:gd name="T3" fmla="*/ 28 h 28"/>
                  <a:gd name="T4" fmla="*/ 13 w 32"/>
                  <a:gd name="T5" fmla="*/ 28 h 28"/>
                  <a:gd name="T6" fmla="*/ 32 w 32"/>
                  <a:gd name="T7" fmla="*/ 28 h 28"/>
                  <a:gd name="T8" fmla="*/ 32 w 32"/>
                  <a:gd name="T9" fmla="*/ 25 h 28"/>
                  <a:gd name="T10" fmla="*/ 25 w 32"/>
                  <a:gd name="T11" fmla="*/ 16 h 28"/>
                  <a:gd name="T12" fmla="*/ 17 w 32"/>
                  <a:gd name="T13" fmla="*/ 8 h 28"/>
                  <a:gd name="T14" fmla="*/ 11 w 32"/>
                  <a:gd name="T15" fmla="*/ 2 h 28"/>
                  <a:gd name="T16" fmla="*/ 9 w 32"/>
                  <a:gd name="T17" fmla="*/ 0 h 28"/>
                  <a:gd name="T18" fmla="*/ 6 w 32"/>
                  <a:gd name="T19" fmla="*/ 3 h 28"/>
                  <a:gd name="T20" fmla="*/ 4 w 32"/>
                  <a:gd name="T21" fmla="*/ 6 h 28"/>
                  <a:gd name="T22" fmla="*/ 1 w 32"/>
                  <a:gd name="T23" fmla="*/ 12 h 28"/>
                  <a:gd name="T24" fmla="*/ 0 w 32"/>
                  <a:gd name="T25" fmla="*/ 22 h 28"/>
                  <a:gd name="T26" fmla="*/ 0 w 32"/>
                  <a:gd name="T27" fmla="*/ 28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28"/>
                  <a:gd name="T44" fmla="*/ 32 w 32"/>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28">
                    <a:moveTo>
                      <a:pt x="0" y="28"/>
                    </a:moveTo>
                    <a:lnTo>
                      <a:pt x="4" y="28"/>
                    </a:lnTo>
                    <a:lnTo>
                      <a:pt x="13" y="28"/>
                    </a:lnTo>
                    <a:lnTo>
                      <a:pt x="32" y="28"/>
                    </a:lnTo>
                    <a:lnTo>
                      <a:pt x="32" y="25"/>
                    </a:lnTo>
                    <a:lnTo>
                      <a:pt x="25" y="16"/>
                    </a:lnTo>
                    <a:lnTo>
                      <a:pt x="17" y="8"/>
                    </a:lnTo>
                    <a:lnTo>
                      <a:pt x="11" y="2"/>
                    </a:lnTo>
                    <a:lnTo>
                      <a:pt x="9" y="0"/>
                    </a:lnTo>
                    <a:lnTo>
                      <a:pt x="6" y="3"/>
                    </a:lnTo>
                    <a:lnTo>
                      <a:pt x="4" y="6"/>
                    </a:lnTo>
                    <a:lnTo>
                      <a:pt x="1" y="12"/>
                    </a:lnTo>
                    <a:lnTo>
                      <a:pt x="0" y="22"/>
                    </a:lnTo>
                    <a:lnTo>
                      <a:pt x="0" y="28"/>
                    </a:lnTo>
                    <a:close/>
                  </a:path>
                </a:pathLst>
              </a:custGeom>
              <a:solidFill>
                <a:srgbClr val="FFFFFF"/>
              </a:solidFill>
              <a:ln w="9525">
                <a:solidFill>
                  <a:srgbClr val="000000"/>
                </a:solidFill>
                <a:round/>
                <a:headEnd/>
                <a:tailEnd/>
              </a:ln>
            </p:spPr>
            <p:txBody>
              <a:bodyPr/>
              <a:lstStyle/>
              <a:p>
                <a:endParaRPr lang="el-GR">
                  <a:solidFill>
                    <a:schemeClr val="bg1">
                      <a:lumMod val="95000"/>
                      <a:lumOff val="5000"/>
                    </a:schemeClr>
                  </a:solidFill>
                </a:endParaRPr>
              </a:p>
            </p:txBody>
          </p:sp>
          <p:sp>
            <p:nvSpPr>
              <p:cNvPr id="36375" name="Freeform 429">
                <a:extLst>
                  <a:ext uri="{FF2B5EF4-FFF2-40B4-BE49-F238E27FC236}">
                    <a16:creationId xmlns:a16="http://schemas.microsoft.com/office/drawing/2014/main" id="{35D30B32-0547-A7C0-7DF8-66A508DA7BEE}"/>
                  </a:ext>
                </a:extLst>
              </p:cNvPr>
              <p:cNvSpPr>
                <a:spLocks/>
              </p:cNvSpPr>
              <p:nvPr/>
            </p:nvSpPr>
            <p:spPr bwMode="auto">
              <a:xfrm>
                <a:off x="4809" y="2372"/>
                <a:ext cx="472" cy="180"/>
              </a:xfrm>
              <a:custGeom>
                <a:avLst/>
                <a:gdLst>
                  <a:gd name="T0" fmla="*/ 10 w 472"/>
                  <a:gd name="T1" fmla="*/ 17 h 180"/>
                  <a:gd name="T2" fmla="*/ 38 w 472"/>
                  <a:gd name="T3" fmla="*/ 58 h 180"/>
                  <a:gd name="T4" fmla="*/ 68 w 472"/>
                  <a:gd name="T5" fmla="*/ 108 h 180"/>
                  <a:gd name="T6" fmla="*/ 93 w 472"/>
                  <a:gd name="T7" fmla="*/ 152 h 180"/>
                  <a:gd name="T8" fmla="*/ 101 w 472"/>
                  <a:gd name="T9" fmla="*/ 169 h 180"/>
                  <a:gd name="T10" fmla="*/ 110 w 472"/>
                  <a:gd name="T11" fmla="*/ 168 h 180"/>
                  <a:gd name="T12" fmla="*/ 126 w 472"/>
                  <a:gd name="T13" fmla="*/ 168 h 180"/>
                  <a:gd name="T14" fmla="*/ 147 w 472"/>
                  <a:gd name="T15" fmla="*/ 166 h 180"/>
                  <a:gd name="T16" fmla="*/ 172 w 472"/>
                  <a:gd name="T17" fmla="*/ 165 h 180"/>
                  <a:gd name="T18" fmla="*/ 201 w 472"/>
                  <a:gd name="T19" fmla="*/ 163 h 180"/>
                  <a:gd name="T20" fmla="*/ 234 w 472"/>
                  <a:gd name="T21" fmla="*/ 163 h 180"/>
                  <a:gd name="T22" fmla="*/ 282 w 472"/>
                  <a:gd name="T23" fmla="*/ 163 h 180"/>
                  <a:gd name="T24" fmla="*/ 316 w 472"/>
                  <a:gd name="T25" fmla="*/ 165 h 180"/>
                  <a:gd name="T26" fmla="*/ 350 w 472"/>
                  <a:gd name="T27" fmla="*/ 166 h 180"/>
                  <a:gd name="T28" fmla="*/ 381 w 472"/>
                  <a:gd name="T29" fmla="*/ 169 h 180"/>
                  <a:gd name="T30" fmla="*/ 410 w 472"/>
                  <a:gd name="T31" fmla="*/ 172 h 180"/>
                  <a:gd name="T32" fmla="*/ 435 w 472"/>
                  <a:gd name="T33" fmla="*/ 175 h 180"/>
                  <a:gd name="T34" fmla="*/ 454 w 472"/>
                  <a:gd name="T35" fmla="*/ 178 h 180"/>
                  <a:gd name="T36" fmla="*/ 467 w 472"/>
                  <a:gd name="T37" fmla="*/ 180 h 180"/>
                  <a:gd name="T38" fmla="*/ 472 w 472"/>
                  <a:gd name="T39" fmla="*/ 180 h 180"/>
                  <a:gd name="T40" fmla="*/ 467 w 472"/>
                  <a:gd name="T41" fmla="*/ 178 h 180"/>
                  <a:gd name="T42" fmla="*/ 455 w 472"/>
                  <a:gd name="T43" fmla="*/ 169 h 180"/>
                  <a:gd name="T44" fmla="*/ 435 w 472"/>
                  <a:gd name="T45" fmla="*/ 147 h 180"/>
                  <a:gd name="T46" fmla="*/ 394 w 472"/>
                  <a:gd name="T47" fmla="*/ 105 h 180"/>
                  <a:gd name="T48" fmla="*/ 351 w 472"/>
                  <a:gd name="T49" fmla="*/ 62 h 180"/>
                  <a:gd name="T50" fmla="*/ 322 w 472"/>
                  <a:gd name="T51" fmla="*/ 37 h 180"/>
                  <a:gd name="T52" fmla="*/ 301 w 472"/>
                  <a:gd name="T53" fmla="*/ 27 h 180"/>
                  <a:gd name="T54" fmla="*/ 270 w 472"/>
                  <a:gd name="T55" fmla="*/ 18 h 180"/>
                  <a:gd name="T56" fmla="*/ 222 w 472"/>
                  <a:gd name="T57" fmla="*/ 11 h 180"/>
                  <a:gd name="T58" fmla="*/ 153 w 472"/>
                  <a:gd name="T59" fmla="*/ 5 h 180"/>
                  <a:gd name="T60" fmla="*/ 81 w 472"/>
                  <a:gd name="T61" fmla="*/ 2 h 180"/>
                  <a:gd name="T62" fmla="*/ 19 w 472"/>
                  <a:gd name="T63" fmla="*/ 0 h 180"/>
                  <a:gd name="T64" fmla="*/ 0 w 472"/>
                  <a:gd name="T65" fmla="*/ 2 h 1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2"/>
                  <a:gd name="T100" fmla="*/ 0 h 180"/>
                  <a:gd name="T101" fmla="*/ 472 w 472"/>
                  <a:gd name="T102" fmla="*/ 180 h 1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2" h="180">
                    <a:moveTo>
                      <a:pt x="0" y="2"/>
                    </a:moveTo>
                    <a:lnTo>
                      <a:pt x="10" y="17"/>
                    </a:lnTo>
                    <a:lnTo>
                      <a:pt x="25" y="36"/>
                    </a:lnTo>
                    <a:lnTo>
                      <a:pt x="38" y="58"/>
                    </a:lnTo>
                    <a:lnTo>
                      <a:pt x="53" y="83"/>
                    </a:lnTo>
                    <a:lnTo>
                      <a:pt x="68" y="108"/>
                    </a:lnTo>
                    <a:lnTo>
                      <a:pt x="81" y="131"/>
                    </a:lnTo>
                    <a:lnTo>
                      <a:pt x="93" y="152"/>
                    </a:lnTo>
                    <a:lnTo>
                      <a:pt x="101" y="169"/>
                    </a:lnTo>
                    <a:lnTo>
                      <a:pt x="106" y="169"/>
                    </a:lnTo>
                    <a:lnTo>
                      <a:pt x="110" y="168"/>
                    </a:lnTo>
                    <a:lnTo>
                      <a:pt x="118" y="168"/>
                    </a:lnTo>
                    <a:lnTo>
                      <a:pt x="126" y="168"/>
                    </a:lnTo>
                    <a:lnTo>
                      <a:pt x="135" y="166"/>
                    </a:lnTo>
                    <a:lnTo>
                      <a:pt x="147" y="166"/>
                    </a:lnTo>
                    <a:lnTo>
                      <a:pt x="159" y="165"/>
                    </a:lnTo>
                    <a:lnTo>
                      <a:pt x="172" y="165"/>
                    </a:lnTo>
                    <a:lnTo>
                      <a:pt x="187" y="163"/>
                    </a:lnTo>
                    <a:lnTo>
                      <a:pt x="201" y="163"/>
                    </a:lnTo>
                    <a:lnTo>
                      <a:pt x="216" y="163"/>
                    </a:lnTo>
                    <a:lnTo>
                      <a:pt x="234" y="163"/>
                    </a:lnTo>
                    <a:lnTo>
                      <a:pt x="266" y="163"/>
                    </a:lnTo>
                    <a:lnTo>
                      <a:pt x="282" y="163"/>
                    </a:lnTo>
                    <a:lnTo>
                      <a:pt x="300" y="163"/>
                    </a:lnTo>
                    <a:lnTo>
                      <a:pt x="316" y="165"/>
                    </a:lnTo>
                    <a:lnTo>
                      <a:pt x="332" y="165"/>
                    </a:lnTo>
                    <a:lnTo>
                      <a:pt x="350" y="166"/>
                    </a:lnTo>
                    <a:lnTo>
                      <a:pt x="366" y="168"/>
                    </a:lnTo>
                    <a:lnTo>
                      <a:pt x="381" y="169"/>
                    </a:lnTo>
                    <a:lnTo>
                      <a:pt x="395" y="171"/>
                    </a:lnTo>
                    <a:lnTo>
                      <a:pt x="410" y="172"/>
                    </a:lnTo>
                    <a:lnTo>
                      <a:pt x="423" y="174"/>
                    </a:lnTo>
                    <a:lnTo>
                      <a:pt x="435" y="175"/>
                    </a:lnTo>
                    <a:lnTo>
                      <a:pt x="445" y="177"/>
                    </a:lnTo>
                    <a:lnTo>
                      <a:pt x="454" y="178"/>
                    </a:lnTo>
                    <a:lnTo>
                      <a:pt x="461" y="180"/>
                    </a:lnTo>
                    <a:lnTo>
                      <a:pt x="467" y="180"/>
                    </a:lnTo>
                    <a:lnTo>
                      <a:pt x="470" y="180"/>
                    </a:lnTo>
                    <a:lnTo>
                      <a:pt x="472" y="180"/>
                    </a:lnTo>
                    <a:lnTo>
                      <a:pt x="470" y="180"/>
                    </a:lnTo>
                    <a:lnTo>
                      <a:pt x="467" y="178"/>
                    </a:lnTo>
                    <a:lnTo>
                      <a:pt x="461" y="175"/>
                    </a:lnTo>
                    <a:lnTo>
                      <a:pt x="455" y="169"/>
                    </a:lnTo>
                    <a:lnTo>
                      <a:pt x="448" y="162"/>
                    </a:lnTo>
                    <a:lnTo>
                      <a:pt x="435" y="147"/>
                    </a:lnTo>
                    <a:lnTo>
                      <a:pt x="416" y="127"/>
                    </a:lnTo>
                    <a:lnTo>
                      <a:pt x="394" y="105"/>
                    </a:lnTo>
                    <a:lnTo>
                      <a:pt x="372" y="83"/>
                    </a:lnTo>
                    <a:lnTo>
                      <a:pt x="351" y="62"/>
                    </a:lnTo>
                    <a:lnTo>
                      <a:pt x="334" y="46"/>
                    </a:lnTo>
                    <a:lnTo>
                      <a:pt x="322" y="37"/>
                    </a:lnTo>
                    <a:lnTo>
                      <a:pt x="312" y="31"/>
                    </a:lnTo>
                    <a:lnTo>
                      <a:pt x="301" y="27"/>
                    </a:lnTo>
                    <a:lnTo>
                      <a:pt x="288" y="22"/>
                    </a:lnTo>
                    <a:lnTo>
                      <a:pt x="270" y="18"/>
                    </a:lnTo>
                    <a:lnTo>
                      <a:pt x="248" y="14"/>
                    </a:lnTo>
                    <a:lnTo>
                      <a:pt x="222" y="11"/>
                    </a:lnTo>
                    <a:lnTo>
                      <a:pt x="190" y="6"/>
                    </a:lnTo>
                    <a:lnTo>
                      <a:pt x="153" y="5"/>
                    </a:lnTo>
                    <a:lnTo>
                      <a:pt x="113" y="2"/>
                    </a:lnTo>
                    <a:lnTo>
                      <a:pt x="81" y="2"/>
                    </a:lnTo>
                    <a:lnTo>
                      <a:pt x="54" y="0"/>
                    </a:lnTo>
                    <a:lnTo>
                      <a:pt x="19" y="0"/>
                    </a:lnTo>
                    <a:lnTo>
                      <a:pt x="9" y="2"/>
                    </a:lnTo>
                    <a:lnTo>
                      <a:pt x="0" y="2"/>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376" name="Freeform 430">
                <a:extLst>
                  <a:ext uri="{FF2B5EF4-FFF2-40B4-BE49-F238E27FC236}">
                    <a16:creationId xmlns:a16="http://schemas.microsoft.com/office/drawing/2014/main" id="{1285BD2C-1DE1-05DA-33DE-9671D8CA5DC0}"/>
                  </a:ext>
                </a:extLst>
              </p:cNvPr>
              <p:cNvSpPr>
                <a:spLocks/>
              </p:cNvSpPr>
              <p:nvPr/>
            </p:nvSpPr>
            <p:spPr bwMode="auto">
              <a:xfrm>
                <a:off x="4927" y="2543"/>
                <a:ext cx="205" cy="97"/>
              </a:xfrm>
              <a:custGeom>
                <a:avLst/>
                <a:gdLst>
                  <a:gd name="T0" fmla="*/ 205 w 205"/>
                  <a:gd name="T1" fmla="*/ 97 h 97"/>
                  <a:gd name="T2" fmla="*/ 202 w 205"/>
                  <a:gd name="T3" fmla="*/ 89 h 97"/>
                  <a:gd name="T4" fmla="*/ 199 w 205"/>
                  <a:gd name="T5" fmla="*/ 82 h 97"/>
                  <a:gd name="T6" fmla="*/ 195 w 205"/>
                  <a:gd name="T7" fmla="*/ 76 h 97"/>
                  <a:gd name="T8" fmla="*/ 191 w 205"/>
                  <a:gd name="T9" fmla="*/ 69 h 97"/>
                  <a:gd name="T10" fmla="*/ 185 w 205"/>
                  <a:gd name="T11" fmla="*/ 64 h 97"/>
                  <a:gd name="T12" fmla="*/ 179 w 205"/>
                  <a:gd name="T13" fmla="*/ 59 h 97"/>
                  <a:gd name="T14" fmla="*/ 171 w 205"/>
                  <a:gd name="T15" fmla="*/ 54 h 97"/>
                  <a:gd name="T16" fmla="*/ 163 w 205"/>
                  <a:gd name="T17" fmla="*/ 50 h 97"/>
                  <a:gd name="T18" fmla="*/ 147 w 205"/>
                  <a:gd name="T19" fmla="*/ 44 h 97"/>
                  <a:gd name="T20" fmla="*/ 123 w 205"/>
                  <a:gd name="T21" fmla="*/ 36 h 97"/>
                  <a:gd name="T22" fmla="*/ 97 w 205"/>
                  <a:gd name="T23" fmla="*/ 29 h 97"/>
                  <a:gd name="T24" fmla="*/ 70 w 205"/>
                  <a:gd name="T25" fmla="*/ 20 h 97"/>
                  <a:gd name="T26" fmla="*/ 42 w 205"/>
                  <a:gd name="T27" fmla="*/ 13 h 97"/>
                  <a:gd name="T28" fmla="*/ 20 w 205"/>
                  <a:gd name="T29" fmla="*/ 7 h 97"/>
                  <a:gd name="T30" fmla="*/ 6 w 205"/>
                  <a:gd name="T31" fmla="*/ 3 h 97"/>
                  <a:gd name="T32" fmla="*/ 0 w 205"/>
                  <a:gd name="T33" fmla="*/ 0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5"/>
                  <a:gd name="T52" fmla="*/ 0 h 97"/>
                  <a:gd name="T53" fmla="*/ 205 w 205"/>
                  <a:gd name="T54" fmla="*/ 97 h 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5" h="97">
                    <a:moveTo>
                      <a:pt x="205" y="97"/>
                    </a:moveTo>
                    <a:lnTo>
                      <a:pt x="202" y="89"/>
                    </a:lnTo>
                    <a:lnTo>
                      <a:pt x="199" y="82"/>
                    </a:lnTo>
                    <a:lnTo>
                      <a:pt x="195" y="76"/>
                    </a:lnTo>
                    <a:lnTo>
                      <a:pt x="191" y="69"/>
                    </a:lnTo>
                    <a:lnTo>
                      <a:pt x="185" y="64"/>
                    </a:lnTo>
                    <a:lnTo>
                      <a:pt x="179" y="59"/>
                    </a:lnTo>
                    <a:lnTo>
                      <a:pt x="171" y="54"/>
                    </a:lnTo>
                    <a:lnTo>
                      <a:pt x="163" y="50"/>
                    </a:lnTo>
                    <a:lnTo>
                      <a:pt x="147" y="44"/>
                    </a:lnTo>
                    <a:lnTo>
                      <a:pt x="123" y="36"/>
                    </a:lnTo>
                    <a:lnTo>
                      <a:pt x="97" y="29"/>
                    </a:lnTo>
                    <a:lnTo>
                      <a:pt x="70" y="20"/>
                    </a:lnTo>
                    <a:lnTo>
                      <a:pt x="42" y="13"/>
                    </a:lnTo>
                    <a:lnTo>
                      <a:pt x="20" y="7"/>
                    </a:lnTo>
                    <a:lnTo>
                      <a:pt x="6" y="3"/>
                    </a:lnTo>
                    <a:lnTo>
                      <a:pt x="0" y="0"/>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377" name="Freeform 431">
                <a:extLst>
                  <a:ext uri="{FF2B5EF4-FFF2-40B4-BE49-F238E27FC236}">
                    <a16:creationId xmlns:a16="http://schemas.microsoft.com/office/drawing/2014/main" id="{98190386-2F00-452A-ABEF-343F5A7326CB}"/>
                  </a:ext>
                </a:extLst>
              </p:cNvPr>
              <p:cNvSpPr>
                <a:spLocks/>
              </p:cNvSpPr>
              <p:nvPr/>
            </p:nvSpPr>
            <p:spPr bwMode="auto">
              <a:xfrm>
                <a:off x="5429" y="2609"/>
                <a:ext cx="34" cy="42"/>
              </a:xfrm>
              <a:custGeom>
                <a:avLst/>
                <a:gdLst>
                  <a:gd name="T0" fmla="*/ 34 w 34"/>
                  <a:gd name="T1" fmla="*/ 42 h 42"/>
                  <a:gd name="T2" fmla="*/ 31 w 34"/>
                  <a:gd name="T3" fmla="*/ 34 h 42"/>
                  <a:gd name="T4" fmla="*/ 26 w 34"/>
                  <a:gd name="T5" fmla="*/ 23 h 42"/>
                  <a:gd name="T6" fmla="*/ 16 w 34"/>
                  <a:gd name="T7" fmla="*/ 12 h 42"/>
                  <a:gd name="T8" fmla="*/ 0 w 34"/>
                  <a:gd name="T9" fmla="*/ 0 h 42"/>
                  <a:gd name="T10" fmla="*/ 0 60000 65536"/>
                  <a:gd name="T11" fmla="*/ 0 60000 65536"/>
                  <a:gd name="T12" fmla="*/ 0 60000 65536"/>
                  <a:gd name="T13" fmla="*/ 0 60000 65536"/>
                  <a:gd name="T14" fmla="*/ 0 60000 65536"/>
                  <a:gd name="T15" fmla="*/ 0 w 34"/>
                  <a:gd name="T16" fmla="*/ 0 h 42"/>
                  <a:gd name="T17" fmla="*/ 34 w 34"/>
                  <a:gd name="T18" fmla="*/ 42 h 42"/>
                </a:gdLst>
                <a:ahLst/>
                <a:cxnLst>
                  <a:cxn ang="T10">
                    <a:pos x="T0" y="T1"/>
                  </a:cxn>
                  <a:cxn ang="T11">
                    <a:pos x="T2" y="T3"/>
                  </a:cxn>
                  <a:cxn ang="T12">
                    <a:pos x="T4" y="T5"/>
                  </a:cxn>
                  <a:cxn ang="T13">
                    <a:pos x="T6" y="T7"/>
                  </a:cxn>
                  <a:cxn ang="T14">
                    <a:pos x="T8" y="T9"/>
                  </a:cxn>
                </a:cxnLst>
                <a:rect l="T15" t="T16" r="T17" b="T18"/>
                <a:pathLst>
                  <a:path w="34" h="42">
                    <a:moveTo>
                      <a:pt x="34" y="42"/>
                    </a:moveTo>
                    <a:lnTo>
                      <a:pt x="31" y="34"/>
                    </a:lnTo>
                    <a:lnTo>
                      <a:pt x="26" y="23"/>
                    </a:lnTo>
                    <a:lnTo>
                      <a:pt x="16" y="12"/>
                    </a:lnTo>
                    <a:lnTo>
                      <a:pt x="0" y="0"/>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378" name="Freeform 432">
                <a:extLst>
                  <a:ext uri="{FF2B5EF4-FFF2-40B4-BE49-F238E27FC236}">
                    <a16:creationId xmlns:a16="http://schemas.microsoft.com/office/drawing/2014/main" id="{70B09B9C-A727-1131-E471-8B5921DFB37A}"/>
                  </a:ext>
                </a:extLst>
              </p:cNvPr>
              <p:cNvSpPr>
                <a:spLocks/>
              </p:cNvSpPr>
              <p:nvPr/>
            </p:nvSpPr>
            <p:spPr bwMode="auto">
              <a:xfrm>
                <a:off x="5104" y="2775"/>
                <a:ext cx="385" cy="66"/>
              </a:xfrm>
              <a:custGeom>
                <a:avLst/>
                <a:gdLst>
                  <a:gd name="T0" fmla="*/ 19 w 385"/>
                  <a:gd name="T1" fmla="*/ 66 h 66"/>
                  <a:gd name="T2" fmla="*/ 14 w 385"/>
                  <a:gd name="T3" fmla="*/ 56 h 66"/>
                  <a:gd name="T4" fmla="*/ 8 w 385"/>
                  <a:gd name="T5" fmla="*/ 39 h 66"/>
                  <a:gd name="T6" fmla="*/ 2 w 385"/>
                  <a:gd name="T7" fmla="*/ 23 h 66"/>
                  <a:gd name="T8" fmla="*/ 0 w 385"/>
                  <a:gd name="T9" fmla="*/ 12 h 66"/>
                  <a:gd name="T10" fmla="*/ 5 w 385"/>
                  <a:gd name="T11" fmla="*/ 6 h 66"/>
                  <a:gd name="T12" fmla="*/ 11 w 385"/>
                  <a:gd name="T13" fmla="*/ 4 h 66"/>
                  <a:gd name="T14" fmla="*/ 21 w 385"/>
                  <a:gd name="T15" fmla="*/ 4 h 66"/>
                  <a:gd name="T16" fmla="*/ 135 w 385"/>
                  <a:gd name="T17" fmla="*/ 6 h 66"/>
                  <a:gd name="T18" fmla="*/ 259 w 385"/>
                  <a:gd name="T19" fmla="*/ 6 h 66"/>
                  <a:gd name="T20" fmla="*/ 278 w 385"/>
                  <a:gd name="T21" fmla="*/ 4 h 66"/>
                  <a:gd name="T22" fmla="*/ 315 w 385"/>
                  <a:gd name="T23" fmla="*/ 4 h 66"/>
                  <a:gd name="T24" fmla="*/ 331 w 385"/>
                  <a:gd name="T25" fmla="*/ 3 h 66"/>
                  <a:gd name="T26" fmla="*/ 344 w 385"/>
                  <a:gd name="T27" fmla="*/ 3 h 66"/>
                  <a:gd name="T28" fmla="*/ 357 w 385"/>
                  <a:gd name="T29" fmla="*/ 3 h 66"/>
                  <a:gd name="T30" fmla="*/ 368 w 385"/>
                  <a:gd name="T31" fmla="*/ 3 h 66"/>
                  <a:gd name="T32" fmla="*/ 376 w 385"/>
                  <a:gd name="T33" fmla="*/ 1 h 66"/>
                  <a:gd name="T34" fmla="*/ 382 w 385"/>
                  <a:gd name="T35" fmla="*/ 0 h 66"/>
                  <a:gd name="T36" fmla="*/ 385 w 385"/>
                  <a:gd name="T37" fmla="*/ 0 h 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5"/>
                  <a:gd name="T58" fmla="*/ 0 h 66"/>
                  <a:gd name="T59" fmla="*/ 385 w 385"/>
                  <a:gd name="T60" fmla="*/ 66 h 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5" h="66">
                    <a:moveTo>
                      <a:pt x="19" y="66"/>
                    </a:moveTo>
                    <a:lnTo>
                      <a:pt x="14" y="56"/>
                    </a:lnTo>
                    <a:lnTo>
                      <a:pt x="8" y="39"/>
                    </a:lnTo>
                    <a:lnTo>
                      <a:pt x="2" y="23"/>
                    </a:lnTo>
                    <a:lnTo>
                      <a:pt x="0" y="12"/>
                    </a:lnTo>
                    <a:lnTo>
                      <a:pt x="5" y="6"/>
                    </a:lnTo>
                    <a:lnTo>
                      <a:pt x="11" y="4"/>
                    </a:lnTo>
                    <a:lnTo>
                      <a:pt x="21" y="4"/>
                    </a:lnTo>
                    <a:lnTo>
                      <a:pt x="135" y="6"/>
                    </a:lnTo>
                    <a:lnTo>
                      <a:pt x="259" y="6"/>
                    </a:lnTo>
                    <a:lnTo>
                      <a:pt x="278" y="4"/>
                    </a:lnTo>
                    <a:lnTo>
                      <a:pt x="315" y="4"/>
                    </a:lnTo>
                    <a:lnTo>
                      <a:pt x="331" y="3"/>
                    </a:lnTo>
                    <a:lnTo>
                      <a:pt x="344" y="3"/>
                    </a:lnTo>
                    <a:lnTo>
                      <a:pt x="357" y="3"/>
                    </a:lnTo>
                    <a:lnTo>
                      <a:pt x="368" y="3"/>
                    </a:lnTo>
                    <a:lnTo>
                      <a:pt x="376" y="1"/>
                    </a:lnTo>
                    <a:lnTo>
                      <a:pt x="382" y="0"/>
                    </a:lnTo>
                    <a:lnTo>
                      <a:pt x="385" y="0"/>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379" name="Line 433">
                <a:extLst>
                  <a:ext uri="{FF2B5EF4-FFF2-40B4-BE49-F238E27FC236}">
                    <a16:creationId xmlns:a16="http://schemas.microsoft.com/office/drawing/2014/main" id="{13C741B4-A420-26C9-4F8E-ABCF49F1493D}"/>
                  </a:ext>
                </a:extLst>
              </p:cNvPr>
              <p:cNvSpPr>
                <a:spLocks noChangeShapeType="1"/>
              </p:cNvSpPr>
              <p:nvPr/>
            </p:nvSpPr>
            <p:spPr bwMode="auto">
              <a:xfrm>
                <a:off x="5251" y="2775"/>
                <a:ext cx="59" cy="1"/>
              </a:xfrm>
              <a:prstGeom prst="line">
                <a:avLst/>
              </a:prstGeom>
              <a:noFill/>
              <a:ln w="0">
                <a:solidFill>
                  <a:srgbClr val="002060"/>
                </a:solidFill>
                <a:round/>
                <a:headEnd/>
                <a:tailEnd/>
              </a:ln>
              <a:extLst>
                <a:ext uri="{909E8E84-426E-40DD-AFC4-6F175D3DCCD1}">
                  <a14:hiddenFill xmlns:a14="http://schemas.microsoft.com/office/drawing/2010/main">
                    <a:noFill/>
                  </a14:hiddenFill>
                </a:ext>
              </a:extLst>
            </p:spPr>
            <p:txBody>
              <a:bodyPr/>
              <a:lstStyle/>
              <a:p>
                <a:endParaRPr lang="el-GR">
                  <a:solidFill>
                    <a:schemeClr val="bg1">
                      <a:lumMod val="95000"/>
                      <a:lumOff val="5000"/>
                    </a:schemeClr>
                  </a:solidFill>
                </a:endParaRPr>
              </a:p>
            </p:txBody>
          </p:sp>
          <p:sp>
            <p:nvSpPr>
              <p:cNvPr id="36380" name="Line 434">
                <a:extLst>
                  <a:ext uri="{FF2B5EF4-FFF2-40B4-BE49-F238E27FC236}">
                    <a16:creationId xmlns:a16="http://schemas.microsoft.com/office/drawing/2014/main" id="{4CC447D2-BD7F-EF26-B663-5E77BD778B4B}"/>
                  </a:ext>
                </a:extLst>
              </p:cNvPr>
              <p:cNvSpPr>
                <a:spLocks noChangeShapeType="1"/>
              </p:cNvSpPr>
              <p:nvPr/>
            </p:nvSpPr>
            <p:spPr bwMode="auto">
              <a:xfrm>
                <a:off x="5322" y="2775"/>
                <a:ext cx="66" cy="1"/>
              </a:xfrm>
              <a:prstGeom prst="line">
                <a:avLst/>
              </a:prstGeom>
              <a:noFill/>
              <a:ln w="0">
                <a:solidFill>
                  <a:srgbClr val="002060"/>
                </a:solidFill>
                <a:round/>
                <a:headEnd/>
                <a:tailEnd/>
              </a:ln>
              <a:extLst>
                <a:ext uri="{909E8E84-426E-40DD-AFC4-6F175D3DCCD1}">
                  <a14:hiddenFill xmlns:a14="http://schemas.microsoft.com/office/drawing/2010/main">
                    <a:noFill/>
                  </a14:hiddenFill>
                </a:ext>
              </a:extLst>
            </p:spPr>
            <p:txBody>
              <a:bodyPr/>
              <a:lstStyle/>
              <a:p>
                <a:endParaRPr lang="el-GR">
                  <a:solidFill>
                    <a:schemeClr val="bg1">
                      <a:lumMod val="95000"/>
                      <a:lumOff val="5000"/>
                    </a:schemeClr>
                  </a:solidFill>
                </a:endParaRPr>
              </a:p>
            </p:txBody>
          </p:sp>
          <p:sp>
            <p:nvSpPr>
              <p:cNvPr id="36381" name="Line 435">
                <a:extLst>
                  <a:ext uri="{FF2B5EF4-FFF2-40B4-BE49-F238E27FC236}">
                    <a16:creationId xmlns:a16="http://schemas.microsoft.com/office/drawing/2014/main" id="{18B15FEA-A37B-D5EA-FFE4-C530826F3971}"/>
                  </a:ext>
                </a:extLst>
              </p:cNvPr>
              <p:cNvSpPr>
                <a:spLocks noChangeShapeType="1"/>
              </p:cNvSpPr>
              <p:nvPr/>
            </p:nvSpPr>
            <p:spPr bwMode="auto">
              <a:xfrm>
                <a:off x="5398" y="2775"/>
                <a:ext cx="38" cy="1"/>
              </a:xfrm>
              <a:prstGeom prst="line">
                <a:avLst/>
              </a:prstGeom>
              <a:noFill/>
              <a:ln w="0">
                <a:solidFill>
                  <a:srgbClr val="002060"/>
                </a:solidFill>
                <a:round/>
                <a:headEnd/>
                <a:tailEnd/>
              </a:ln>
              <a:extLst>
                <a:ext uri="{909E8E84-426E-40DD-AFC4-6F175D3DCCD1}">
                  <a14:hiddenFill xmlns:a14="http://schemas.microsoft.com/office/drawing/2010/main">
                    <a:noFill/>
                  </a14:hiddenFill>
                </a:ext>
              </a:extLst>
            </p:spPr>
            <p:txBody>
              <a:bodyPr/>
              <a:lstStyle/>
              <a:p>
                <a:endParaRPr lang="el-GR">
                  <a:solidFill>
                    <a:schemeClr val="bg1">
                      <a:lumMod val="95000"/>
                      <a:lumOff val="5000"/>
                    </a:schemeClr>
                  </a:solidFill>
                </a:endParaRPr>
              </a:p>
            </p:txBody>
          </p:sp>
          <p:sp>
            <p:nvSpPr>
              <p:cNvPr id="36382" name="Freeform 436">
                <a:extLst>
                  <a:ext uri="{FF2B5EF4-FFF2-40B4-BE49-F238E27FC236}">
                    <a16:creationId xmlns:a16="http://schemas.microsoft.com/office/drawing/2014/main" id="{D62CC2A6-F717-2E2F-C637-8363601C0EBB}"/>
                  </a:ext>
                </a:extLst>
              </p:cNvPr>
              <p:cNvSpPr>
                <a:spLocks/>
              </p:cNvSpPr>
              <p:nvPr/>
            </p:nvSpPr>
            <p:spPr bwMode="auto">
              <a:xfrm>
                <a:off x="5121" y="2782"/>
                <a:ext cx="398" cy="7"/>
              </a:xfrm>
              <a:custGeom>
                <a:avLst/>
                <a:gdLst>
                  <a:gd name="T0" fmla="*/ 0 w 398"/>
                  <a:gd name="T1" fmla="*/ 6 h 7"/>
                  <a:gd name="T2" fmla="*/ 10 w 398"/>
                  <a:gd name="T3" fmla="*/ 7 h 7"/>
                  <a:gd name="T4" fmla="*/ 23 w 398"/>
                  <a:gd name="T5" fmla="*/ 7 h 7"/>
                  <a:gd name="T6" fmla="*/ 39 w 398"/>
                  <a:gd name="T7" fmla="*/ 7 h 7"/>
                  <a:gd name="T8" fmla="*/ 99 w 398"/>
                  <a:gd name="T9" fmla="*/ 7 h 7"/>
                  <a:gd name="T10" fmla="*/ 123 w 398"/>
                  <a:gd name="T11" fmla="*/ 7 h 7"/>
                  <a:gd name="T12" fmla="*/ 312 w 398"/>
                  <a:gd name="T13" fmla="*/ 7 h 7"/>
                  <a:gd name="T14" fmla="*/ 324 w 398"/>
                  <a:gd name="T15" fmla="*/ 6 h 7"/>
                  <a:gd name="T16" fmla="*/ 361 w 398"/>
                  <a:gd name="T17" fmla="*/ 6 h 7"/>
                  <a:gd name="T18" fmla="*/ 376 w 398"/>
                  <a:gd name="T19" fmla="*/ 6 h 7"/>
                  <a:gd name="T20" fmla="*/ 387 w 398"/>
                  <a:gd name="T21" fmla="*/ 3 h 7"/>
                  <a:gd name="T22" fmla="*/ 395 w 398"/>
                  <a:gd name="T23" fmla="*/ 2 h 7"/>
                  <a:gd name="T24" fmla="*/ 398 w 398"/>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8"/>
                  <a:gd name="T40" fmla="*/ 0 h 7"/>
                  <a:gd name="T41" fmla="*/ 398 w 398"/>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8" h="7">
                    <a:moveTo>
                      <a:pt x="0" y="6"/>
                    </a:moveTo>
                    <a:lnTo>
                      <a:pt x="10" y="7"/>
                    </a:lnTo>
                    <a:lnTo>
                      <a:pt x="23" y="7"/>
                    </a:lnTo>
                    <a:lnTo>
                      <a:pt x="39" y="7"/>
                    </a:lnTo>
                    <a:lnTo>
                      <a:pt x="99" y="7"/>
                    </a:lnTo>
                    <a:lnTo>
                      <a:pt x="123" y="7"/>
                    </a:lnTo>
                    <a:lnTo>
                      <a:pt x="312" y="7"/>
                    </a:lnTo>
                    <a:lnTo>
                      <a:pt x="324" y="6"/>
                    </a:lnTo>
                    <a:lnTo>
                      <a:pt x="361" y="6"/>
                    </a:lnTo>
                    <a:lnTo>
                      <a:pt x="376" y="6"/>
                    </a:lnTo>
                    <a:lnTo>
                      <a:pt x="387" y="3"/>
                    </a:lnTo>
                    <a:lnTo>
                      <a:pt x="395" y="2"/>
                    </a:lnTo>
                    <a:lnTo>
                      <a:pt x="398" y="0"/>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383" name="Freeform 437">
                <a:extLst>
                  <a:ext uri="{FF2B5EF4-FFF2-40B4-BE49-F238E27FC236}">
                    <a16:creationId xmlns:a16="http://schemas.microsoft.com/office/drawing/2014/main" id="{C24D456A-9092-D2B4-6B53-D9ACBE8A374C}"/>
                  </a:ext>
                </a:extLst>
              </p:cNvPr>
              <p:cNvSpPr>
                <a:spLocks/>
              </p:cNvSpPr>
              <p:nvPr/>
            </p:nvSpPr>
            <p:spPr bwMode="auto">
              <a:xfrm>
                <a:off x="5132" y="2813"/>
                <a:ext cx="384" cy="7"/>
              </a:xfrm>
              <a:custGeom>
                <a:avLst/>
                <a:gdLst>
                  <a:gd name="T0" fmla="*/ 0 w 384"/>
                  <a:gd name="T1" fmla="*/ 7 h 7"/>
                  <a:gd name="T2" fmla="*/ 171 w 384"/>
                  <a:gd name="T3" fmla="*/ 7 h 7"/>
                  <a:gd name="T4" fmla="*/ 188 w 384"/>
                  <a:gd name="T5" fmla="*/ 6 h 7"/>
                  <a:gd name="T6" fmla="*/ 221 w 384"/>
                  <a:gd name="T7" fmla="*/ 6 h 7"/>
                  <a:gd name="T8" fmla="*/ 235 w 384"/>
                  <a:gd name="T9" fmla="*/ 6 h 7"/>
                  <a:gd name="T10" fmla="*/ 263 w 384"/>
                  <a:gd name="T11" fmla="*/ 4 h 7"/>
                  <a:gd name="T12" fmla="*/ 290 w 384"/>
                  <a:gd name="T13" fmla="*/ 4 h 7"/>
                  <a:gd name="T14" fmla="*/ 313 w 384"/>
                  <a:gd name="T15" fmla="*/ 4 h 7"/>
                  <a:gd name="T16" fmla="*/ 334 w 384"/>
                  <a:gd name="T17" fmla="*/ 3 h 7"/>
                  <a:gd name="T18" fmla="*/ 353 w 384"/>
                  <a:gd name="T19" fmla="*/ 3 h 7"/>
                  <a:gd name="T20" fmla="*/ 367 w 384"/>
                  <a:gd name="T21" fmla="*/ 1 h 7"/>
                  <a:gd name="T22" fmla="*/ 378 w 384"/>
                  <a:gd name="T23" fmla="*/ 0 h 7"/>
                  <a:gd name="T24" fmla="*/ 384 w 384"/>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4"/>
                  <a:gd name="T40" fmla="*/ 0 h 7"/>
                  <a:gd name="T41" fmla="*/ 384 w 384"/>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4" h="7">
                    <a:moveTo>
                      <a:pt x="0" y="7"/>
                    </a:moveTo>
                    <a:lnTo>
                      <a:pt x="171" y="7"/>
                    </a:lnTo>
                    <a:lnTo>
                      <a:pt x="188" y="6"/>
                    </a:lnTo>
                    <a:lnTo>
                      <a:pt x="221" y="6"/>
                    </a:lnTo>
                    <a:lnTo>
                      <a:pt x="235" y="6"/>
                    </a:lnTo>
                    <a:lnTo>
                      <a:pt x="263" y="4"/>
                    </a:lnTo>
                    <a:lnTo>
                      <a:pt x="290" y="4"/>
                    </a:lnTo>
                    <a:lnTo>
                      <a:pt x="313" y="4"/>
                    </a:lnTo>
                    <a:lnTo>
                      <a:pt x="334" y="3"/>
                    </a:lnTo>
                    <a:lnTo>
                      <a:pt x="353" y="3"/>
                    </a:lnTo>
                    <a:lnTo>
                      <a:pt x="367" y="1"/>
                    </a:lnTo>
                    <a:lnTo>
                      <a:pt x="378" y="0"/>
                    </a:lnTo>
                    <a:lnTo>
                      <a:pt x="384" y="0"/>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384" name="Freeform 438">
                <a:extLst>
                  <a:ext uri="{FF2B5EF4-FFF2-40B4-BE49-F238E27FC236}">
                    <a16:creationId xmlns:a16="http://schemas.microsoft.com/office/drawing/2014/main" id="{2B40189F-67F2-14F6-0647-4C805A741C18}"/>
                  </a:ext>
                </a:extLst>
              </p:cNvPr>
              <p:cNvSpPr>
                <a:spLocks/>
              </p:cNvSpPr>
              <p:nvPr/>
            </p:nvSpPr>
            <p:spPr bwMode="auto">
              <a:xfrm>
                <a:off x="5079" y="2765"/>
                <a:ext cx="415" cy="7"/>
              </a:xfrm>
              <a:custGeom>
                <a:avLst/>
                <a:gdLst>
                  <a:gd name="T0" fmla="*/ 0 w 415"/>
                  <a:gd name="T1" fmla="*/ 2 h 7"/>
                  <a:gd name="T2" fmla="*/ 24 w 415"/>
                  <a:gd name="T3" fmla="*/ 2 h 7"/>
                  <a:gd name="T4" fmla="*/ 39 w 415"/>
                  <a:gd name="T5" fmla="*/ 4 h 7"/>
                  <a:gd name="T6" fmla="*/ 55 w 415"/>
                  <a:gd name="T7" fmla="*/ 4 h 7"/>
                  <a:gd name="T8" fmla="*/ 190 w 415"/>
                  <a:gd name="T9" fmla="*/ 4 h 7"/>
                  <a:gd name="T10" fmla="*/ 213 w 415"/>
                  <a:gd name="T11" fmla="*/ 4 h 7"/>
                  <a:gd name="T12" fmla="*/ 240 w 415"/>
                  <a:gd name="T13" fmla="*/ 2 h 7"/>
                  <a:gd name="T14" fmla="*/ 316 w 415"/>
                  <a:gd name="T15" fmla="*/ 2 h 7"/>
                  <a:gd name="T16" fmla="*/ 340 w 415"/>
                  <a:gd name="T17" fmla="*/ 2 h 7"/>
                  <a:gd name="T18" fmla="*/ 360 w 415"/>
                  <a:gd name="T19" fmla="*/ 2 h 7"/>
                  <a:gd name="T20" fmla="*/ 379 w 415"/>
                  <a:gd name="T21" fmla="*/ 1 h 7"/>
                  <a:gd name="T22" fmla="*/ 395 w 415"/>
                  <a:gd name="T23" fmla="*/ 1 h 7"/>
                  <a:gd name="T24" fmla="*/ 407 w 415"/>
                  <a:gd name="T25" fmla="*/ 1 h 7"/>
                  <a:gd name="T26" fmla="*/ 415 w 415"/>
                  <a:gd name="T27" fmla="*/ 0 h 7"/>
                  <a:gd name="T28" fmla="*/ 413 w 415"/>
                  <a:gd name="T29" fmla="*/ 0 h 7"/>
                  <a:gd name="T30" fmla="*/ 412 w 415"/>
                  <a:gd name="T31" fmla="*/ 1 h 7"/>
                  <a:gd name="T32" fmla="*/ 409 w 415"/>
                  <a:gd name="T33" fmla="*/ 1 h 7"/>
                  <a:gd name="T34" fmla="*/ 406 w 415"/>
                  <a:gd name="T35" fmla="*/ 1 h 7"/>
                  <a:gd name="T36" fmla="*/ 398 w 415"/>
                  <a:gd name="T37" fmla="*/ 2 h 7"/>
                  <a:gd name="T38" fmla="*/ 391 w 415"/>
                  <a:gd name="T39" fmla="*/ 2 h 7"/>
                  <a:gd name="T40" fmla="*/ 382 w 415"/>
                  <a:gd name="T41" fmla="*/ 2 h 7"/>
                  <a:gd name="T42" fmla="*/ 368 w 415"/>
                  <a:gd name="T43" fmla="*/ 4 h 7"/>
                  <a:gd name="T44" fmla="*/ 353 w 415"/>
                  <a:gd name="T45" fmla="*/ 5 h 7"/>
                  <a:gd name="T46" fmla="*/ 334 w 415"/>
                  <a:gd name="T47" fmla="*/ 5 h 7"/>
                  <a:gd name="T48" fmla="*/ 312 w 415"/>
                  <a:gd name="T49" fmla="*/ 5 h 7"/>
                  <a:gd name="T50" fmla="*/ 287 w 415"/>
                  <a:gd name="T51" fmla="*/ 7 h 7"/>
                  <a:gd name="T52" fmla="*/ 257 w 415"/>
                  <a:gd name="T53" fmla="*/ 7 h 7"/>
                  <a:gd name="T54" fmla="*/ 225 w 415"/>
                  <a:gd name="T55" fmla="*/ 7 h 7"/>
                  <a:gd name="T56" fmla="*/ 144 w 415"/>
                  <a:gd name="T57" fmla="*/ 7 h 7"/>
                  <a:gd name="T58" fmla="*/ 124 w 415"/>
                  <a:gd name="T59" fmla="*/ 7 h 7"/>
                  <a:gd name="T60" fmla="*/ 102 w 415"/>
                  <a:gd name="T61" fmla="*/ 7 h 7"/>
                  <a:gd name="T62" fmla="*/ 77 w 415"/>
                  <a:gd name="T63" fmla="*/ 5 h 7"/>
                  <a:gd name="T64" fmla="*/ 53 w 415"/>
                  <a:gd name="T65" fmla="*/ 5 h 7"/>
                  <a:gd name="T66" fmla="*/ 33 w 415"/>
                  <a:gd name="T67" fmla="*/ 5 h 7"/>
                  <a:gd name="T68" fmla="*/ 15 w 415"/>
                  <a:gd name="T69" fmla="*/ 4 h 7"/>
                  <a:gd name="T70" fmla="*/ 3 w 415"/>
                  <a:gd name="T71" fmla="*/ 2 h 7"/>
                  <a:gd name="T72" fmla="*/ 0 w 415"/>
                  <a:gd name="T73" fmla="*/ 2 h 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5"/>
                  <a:gd name="T112" fmla="*/ 0 h 7"/>
                  <a:gd name="T113" fmla="*/ 415 w 415"/>
                  <a:gd name="T114" fmla="*/ 7 h 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5" h="7">
                    <a:moveTo>
                      <a:pt x="0" y="2"/>
                    </a:moveTo>
                    <a:lnTo>
                      <a:pt x="24" y="2"/>
                    </a:lnTo>
                    <a:lnTo>
                      <a:pt x="39" y="4"/>
                    </a:lnTo>
                    <a:lnTo>
                      <a:pt x="55" y="4"/>
                    </a:lnTo>
                    <a:lnTo>
                      <a:pt x="190" y="4"/>
                    </a:lnTo>
                    <a:lnTo>
                      <a:pt x="213" y="4"/>
                    </a:lnTo>
                    <a:lnTo>
                      <a:pt x="240" y="2"/>
                    </a:lnTo>
                    <a:lnTo>
                      <a:pt x="316" y="2"/>
                    </a:lnTo>
                    <a:lnTo>
                      <a:pt x="340" y="2"/>
                    </a:lnTo>
                    <a:lnTo>
                      <a:pt x="360" y="2"/>
                    </a:lnTo>
                    <a:lnTo>
                      <a:pt x="379" y="1"/>
                    </a:lnTo>
                    <a:lnTo>
                      <a:pt x="395" y="1"/>
                    </a:lnTo>
                    <a:lnTo>
                      <a:pt x="407" y="1"/>
                    </a:lnTo>
                    <a:lnTo>
                      <a:pt x="415" y="0"/>
                    </a:lnTo>
                    <a:lnTo>
                      <a:pt x="413" y="0"/>
                    </a:lnTo>
                    <a:lnTo>
                      <a:pt x="412" y="1"/>
                    </a:lnTo>
                    <a:lnTo>
                      <a:pt x="409" y="1"/>
                    </a:lnTo>
                    <a:lnTo>
                      <a:pt x="406" y="1"/>
                    </a:lnTo>
                    <a:lnTo>
                      <a:pt x="398" y="2"/>
                    </a:lnTo>
                    <a:lnTo>
                      <a:pt x="391" y="2"/>
                    </a:lnTo>
                    <a:lnTo>
                      <a:pt x="382" y="2"/>
                    </a:lnTo>
                    <a:lnTo>
                      <a:pt x="368" y="4"/>
                    </a:lnTo>
                    <a:lnTo>
                      <a:pt x="353" y="5"/>
                    </a:lnTo>
                    <a:lnTo>
                      <a:pt x="334" y="5"/>
                    </a:lnTo>
                    <a:lnTo>
                      <a:pt x="312" y="5"/>
                    </a:lnTo>
                    <a:lnTo>
                      <a:pt x="287" y="7"/>
                    </a:lnTo>
                    <a:lnTo>
                      <a:pt x="257" y="7"/>
                    </a:lnTo>
                    <a:lnTo>
                      <a:pt x="225" y="7"/>
                    </a:lnTo>
                    <a:lnTo>
                      <a:pt x="144" y="7"/>
                    </a:lnTo>
                    <a:lnTo>
                      <a:pt x="124" y="7"/>
                    </a:lnTo>
                    <a:lnTo>
                      <a:pt x="102" y="7"/>
                    </a:lnTo>
                    <a:lnTo>
                      <a:pt x="77" y="5"/>
                    </a:lnTo>
                    <a:lnTo>
                      <a:pt x="53" y="5"/>
                    </a:lnTo>
                    <a:lnTo>
                      <a:pt x="33" y="5"/>
                    </a:lnTo>
                    <a:lnTo>
                      <a:pt x="15" y="4"/>
                    </a:lnTo>
                    <a:lnTo>
                      <a:pt x="3" y="2"/>
                    </a:lnTo>
                    <a:lnTo>
                      <a:pt x="0" y="2"/>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385" name="Freeform 439">
                <a:extLst>
                  <a:ext uri="{FF2B5EF4-FFF2-40B4-BE49-F238E27FC236}">
                    <a16:creationId xmlns:a16="http://schemas.microsoft.com/office/drawing/2014/main" id="{78A6B36E-FE30-B47D-5BEC-136B027EEC81}"/>
                  </a:ext>
                </a:extLst>
              </p:cNvPr>
              <p:cNvSpPr>
                <a:spLocks/>
              </p:cNvSpPr>
              <p:nvPr/>
            </p:nvSpPr>
            <p:spPr bwMode="auto">
              <a:xfrm>
                <a:off x="4292" y="2369"/>
                <a:ext cx="804" cy="488"/>
              </a:xfrm>
              <a:custGeom>
                <a:avLst/>
                <a:gdLst>
                  <a:gd name="T0" fmla="*/ 804 w 804"/>
                  <a:gd name="T1" fmla="*/ 475 h 488"/>
                  <a:gd name="T2" fmla="*/ 798 w 804"/>
                  <a:gd name="T3" fmla="*/ 459 h 488"/>
                  <a:gd name="T4" fmla="*/ 792 w 804"/>
                  <a:gd name="T5" fmla="*/ 437 h 488"/>
                  <a:gd name="T6" fmla="*/ 783 w 804"/>
                  <a:gd name="T7" fmla="*/ 410 h 488"/>
                  <a:gd name="T8" fmla="*/ 768 w 804"/>
                  <a:gd name="T9" fmla="*/ 382 h 488"/>
                  <a:gd name="T10" fmla="*/ 748 w 804"/>
                  <a:gd name="T11" fmla="*/ 356 h 488"/>
                  <a:gd name="T12" fmla="*/ 721 w 804"/>
                  <a:gd name="T13" fmla="*/ 335 h 488"/>
                  <a:gd name="T14" fmla="*/ 686 w 804"/>
                  <a:gd name="T15" fmla="*/ 321 h 488"/>
                  <a:gd name="T16" fmla="*/ 641 w 804"/>
                  <a:gd name="T17" fmla="*/ 315 h 488"/>
                  <a:gd name="T18" fmla="*/ 596 w 804"/>
                  <a:gd name="T19" fmla="*/ 322 h 488"/>
                  <a:gd name="T20" fmla="*/ 564 w 804"/>
                  <a:gd name="T21" fmla="*/ 340 h 488"/>
                  <a:gd name="T22" fmla="*/ 544 w 804"/>
                  <a:gd name="T23" fmla="*/ 366 h 488"/>
                  <a:gd name="T24" fmla="*/ 530 w 804"/>
                  <a:gd name="T25" fmla="*/ 396 h 488"/>
                  <a:gd name="T26" fmla="*/ 524 w 804"/>
                  <a:gd name="T27" fmla="*/ 426 h 488"/>
                  <a:gd name="T28" fmla="*/ 522 w 804"/>
                  <a:gd name="T29" fmla="*/ 456 h 488"/>
                  <a:gd name="T30" fmla="*/ 523 w 804"/>
                  <a:gd name="T31" fmla="*/ 476 h 488"/>
                  <a:gd name="T32" fmla="*/ 524 w 804"/>
                  <a:gd name="T33" fmla="*/ 488 h 488"/>
                  <a:gd name="T34" fmla="*/ 53 w 804"/>
                  <a:gd name="T35" fmla="*/ 484 h 488"/>
                  <a:gd name="T36" fmla="*/ 49 w 804"/>
                  <a:gd name="T37" fmla="*/ 473 h 488"/>
                  <a:gd name="T38" fmla="*/ 40 w 804"/>
                  <a:gd name="T39" fmla="*/ 448 h 488"/>
                  <a:gd name="T40" fmla="*/ 28 w 804"/>
                  <a:gd name="T41" fmla="*/ 420 h 488"/>
                  <a:gd name="T42" fmla="*/ 16 w 804"/>
                  <a:gd name="T43" fmla="*/ 401 h 488"/>
                  <a:gd name="T44" fmla="*/ 8 w 804"/>
                  <a:gd name="T45" fmla="*/ 388 h 488"/>
                  <a:gd name="T46" fmla="*/ 3 w 804"/>
                  <a:gd name="T47" fmla="*/ 372 h 488"/>
                  <a:gd name="T48" fmla="*/ 0 w 804"/>
                  <a:gd name="T49" fmla="*/ 343 h 488"/>
                  <a:gd name="T50" fmla="*/ 0 w 804"/>
                  <a:gd name="T51" fmla="*/ 294 h 488"/>
                  <a:gd name="T52" fmla="*/ 2 w 804"/>
                  <a:gd name="T53" fmla="*/ 271 h 488"/>
                  <a:gd name="T54" fmla="*/ 5 w 804"/>
                  <a:gd name="T55" fmla="*/ 256 h 488"/>
                  <a:gd name="T56" fmla="*/ 8 w 804"/>
                  <a:gd name="T57" fmla="*/ 249 h 488"/>
                  <a:gd name="T58" fmla="*/ 8 w 804"/>
                  <a:gd name="T59" fmla="*/ 246 h 488"/>
                  <a:gd name="T60" fmla="*/ 19 w 804"/>
                  <a:gd name="T61" fmla="*/ 177 h 488"/>
                  <a:gd name="T62" fmla="*/ 28 w 804"/>
                  <a:gd name="T63" fmla="*/ 121 h 488"/>
                  <a:gd name="T64" fmla="*/ 35 w 804"/>
                  <a:gd name="T65" fmla="*/ 78 h 488"/>
                  <a:gd name="T66" fmla="*/ 44 w 804"/>
                  <a:gd name="T67" fmla="*/ 46 h 488"/>
                  <a:gd name="T68" fmla="*/ 50 w 804"/>
                  <a:gd name="T69" fmla="*/ 24 h 488"/>
                  <a:gd name="T70" fmla="*/ 56 w 804"/>
                  <a:gd name="T71" fmla="*/ 11 h 488"/>
                  <a:gd name="T72" fmla="*/ 63 w 804"/>
                  <a:gd name="T73" fmla="*/ 3 h 488"/>
                  <a:gd name="T74" fmla="*/ 71 w 804"/>
                  <a:gd name="T75" fmla="*/ 0 h 4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04"/>
                  <a:gd name="T115" fmla="*/ 0 h 488"/>
                  <a:gd name="T116" fmla="*/ 804 w 804"/>
                  <a:gd name="T117" fmla="*/ 488 h 4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04" h="488">
                    <a:moveTo>
                      <a:pt x="804" y="475"/>
                    </a:moveTo>
                    <a:lnTo>
                      <a:pt x="798" y="459"/>
                    </a:lnTo>
                    <a:lnTo>
                      <a:pt x="792" y="437"/>
                    </a:lnTo>
                    <a:lnTo>
                      <a:pt x="783" y="410"/>
                    </a:lnTo>
                    <a:lnTo>
                      <a:pt x="768" y="382"/>
                    </a:lnTo>
                    <a:lnTo>
                      <a:pt x="748" y="356"/>
                    </a:lnTo>
                    <a:lnTo>
                      <a:pt x="721" y="335"/>
                    </a:lnTo>
                    <a:lnTo>
                      <a:pt x="686" y="321"/>
                    </a:lnTo>
                    <a:lnTo>
                      <a:pt x="641" y="315"/>
                    </a:lnTo>
                    <a:lnTo>
                      <a:pt x="596" y="322"/>
                    </a:lnTo>
                    <a:lnTo>
                      <a:pt x="564" y="340"/>
                    </a:lnTo>
                    <a:lnTo>
                      <a:pt x="544" y="366"/>
                    </a:lnTo>
                    <a:lnTo>
                      <a:pt x="530" y="396"/>
                    </a:lnTo>
                    <a:lnTo>
                      <a:pt x="524" y="426"/>
                    </a:lnTo>
                    <a:lnTo>
                      <a:pt x="522" y="456"/>
                    </a:lnTo>
                    <a:lnTo>
                      <a:pt x="523" y="476"/>
                    </a:lnTo>
                    <a:lnTo>
                      <a:pt x="524" y="488"/>
                    </a:lnTo>
                    <a:lnTo>
                      <a:pt x="53" y="484"/>
                    </a:lnTo>
                    <a:lnTo>
                      <a:pt x="49" y="473"/>
                    </a:lnTo>
                    <a:lnTo>
                      <a:pt x="40" y="448"/>
                    </a:lnTo>
                    <a:lnTo>
                      <a:pt x="28" y="420"/>
                    </a:lnTo>
                    <a:lnTo>
                      <a:pt x="16" y="401"/>
                    </a:lnTo>
                    <a:lnTo>
                      <a:pt x="8" y="388"/>
                    </a:lnTo>
                    <a:lnTo>
                      <a:pt x="3" y="372"/>
                    </a:lnTo>
                    <a:lnTo>
                      <a:pt x="0" y="343"/>
                    </a:lnTo>
                    <a:lnTo>
                      <a:pt x="0" y="294"/>
                    </a:lnTo>
                    <a:lnTo>
                      <a:pt x="2" y="271"/>
                    </a:lnTo>
                    <a:lnTo>
                      <a:pt x="5" y="256"/>
                    </a:lnTo>
                    <a:lnTo>
                      <a:pt x="8" y="249"/>
                    </a:lnTo>
                    <a:lnTo>
                      <a:pt x="8" y="246"/>
                    </a:lnTo>
                    <a:lnTo>
                      <a:pt x="19" y="177"/>
                    </a:lnTo>
                    <a:lnTo>
                      <a:pt x="28" y="121"/>
                    </a:lnTo>
                    <a:lnTo>
                      <a:pt x="35" y="78"/>
                    </a:lnTo>
                    <a:lnTo>
                      <a:pt x="44" y="46"/>
                    </a:lnTo>
                    <a:lnTo>
                      <a:pt x="50" y="24"/>
                    </a:lnTo>
                    <a:lnTo>
                      <a:pt x="56" y="11"/>
                    </a:lnTo>
                    <a:lnTo>
                      <a:pt x="63" y="3"/>
                    </a:lnTo>
                    <a:lnTo>
                      <a:pt x="71" y="0"/>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386" name="Freeform 440">
                <a:extLst>
                  <a:ext uri="{FF2B5EF4-FFF2-40B4-BE49-F238E27FC236}">
                    <a16:creationId xmlns:a16="http://schemas.microsoft.com/office/drawing/2014/main" id="{1A119747-81D4-C105-1BB7-477EAEDE67DE}"/>
                  </a:ext>
                </a:extLst>
              </p:cNvPr>
              <p:cNvSpPr>
                <a:spLocks/>
              </p:cNvSpPr>
              <p:nvPr/>
            </p:nvSpPr>
            <p:spPr bwMode="auto">
              <a:xfrm>
                <a:off x="4103" y="2371"/>
                <a:ext cx="556" cy="211"/>
              </a:xfrm>
              <a:custGeom>
                <a:avLst/>
                <a:gdLst>
                  <a:gd name="T0" fmla="*/ 503 w 556"/>
                  <a:gd name="T1" fmla="*/ 189 h 211"/>
                  <a:gd name="T2" fmla="*/ 29 w 556"/>
                  <a:gd name="T3" fmla="*/ 211 h 211"/>
                  <a:gd name="T4" fmla="*/ 14 w 556"/>
                  <a:gd name="T5" fmla="*/ 211 h 211"/>
                  <a:gd name="T6" fmla="*/ 4 w 556"/>
                  <a:gd name="T7" fmla="*/ 208 h 211"/>
                  <a:gd name="T8" fmla="*/ 0 w 556"/>
                  <a:gd name="T9" fmla="*/ 201 h 211"/>
                  <a:gd name="T10" fmla="*/ 0 w 556"/>
                  <a:gd name="T11" fmla="*/ 182 h 211"/>
                  <a:gd name="T12" fmla="*/ 6 w 556"/>
                  <a:gd name="T13" fmla="*/ 153 h 211"/>
                  <a:gd name="T14" fmla="*/ 17 w 556"/>
                  <a:gd name="T15" fmla="*/ 115 h 211"/>
                  <a:gd name="T16" fmla="*/ 29 w 556"/>
                  <a:gd name="T17" fmla="*/ 79 h 211"/>
                  <a:gd name="T18" fmla="*/ 39 w 556"/>
                  <a:gd name="T19" fmla="*/ 57 h 211"/>
                  <a:gd name="T20" fmla="*/ 42 w 556"/>
                  <a:gd name="T21" fmla="*/ 53 h 211"/>
                  <a:gd name="T22" fmla="*/ 47 w 556"/>
                  <a:gd name="T23" fmla="*/ 48 h 211"/>
                  <a:gd name="T24" fmla="*/ 51 w 556"/>
                  <a:gd name="T25" fmla="*/ 45 h 211"/>
                  <a:gd name="T26" fmla="*/ 58 w 556"/>
                  <a:gd name="T27" fmla="*/ 44 h 211"/>
                  <a:gd name="T28" fmla="*/ 66 w 556"/>
                  <a:gd name="T29" fmla="*/ 43 h 211"/>
                  <a:gd name="T30" fmla="*/ 76 w 556"/>
                  <a:gd name="T31" fmla="*/ 41 h 211"/>
                  <a:gd name="T32" fmla="*/ 86 w 556"/>
                  <a:gd name="T33" fmla="*/ 40 h 211"/>
                  <a:gd name="T34" fmla="*/ 100 w 556"/>
                  <a:gd name="T35" fmla="*/ 40 h 211"/>
                  <a:gd name="T36" fmla="*/ 108 w 556"/>
                  <a:gd name="T37" fmla="*/ 38 h 211"/>
                  <a:gd name="T38" fmla="*/ 123 w 556"/>
                  <a:gd name="T39" fmla="*/ 38 h 211"/>
                  <a:gd name="T40" fmla="*/ 142 w 556"/>
                  <a:gd name="T41" fmla="*/ 35 h 211"/>
                  <a:gd name="T42" fmla="*/ 166 w 556"/>
                  <a:gd name="T43" fmla="*/ 34 h 211"/>
                  <a:gd name="T44" fmla="*/ 192 w 556"/>
                  <a:gd name="T45" fmla="*/ 31 h 211"/>
                  <a:gd name="T46" fmla="*/ 221 w 556"/>
                  <a:gd name="T47" fmla="*/ 28 h 211"/>
                  <a:gd name="T48" fmla="*/ 252 w 556"/>
                  <a:gd name="T49" fmla="*/ 25 h 211"/>
                  <a:gd name="T50" fmla="*/ 286 w 556"/>
                  <a:gd name="T51" fmla="*/ 22 h 211"/>
                  <a:gd name="T52" fmla="*/ 321 w 556"/>
                  <a:gd name="T53" fmla="*/ 19 h 211"/>
                  <a:gd name="T54" fmla="*/ 357 w 556"/>
                  <a:gd name="T55" fmla="*/ 16 h 211"/>
                  <a:gd name="T56" fmla="*/ 392 w 556"/>
                  <a:gd name="T57" fmla="*/ 13 h 211"/>
                  <a:gd name="T58" fmla="*/ 429 w 556"/>
                  <a:gd name="T59" fmla="*/ 9 h 211"/>
                  <a:gd name="T60" fmla="*/ 464 w 556"/>
                  <a:gd name="T61" fmla="*/ 6 h 211"/>
                  <a:gd name="T62" fmla="*/ 496 w 556"/>
                  <a:gd name="T63" fmla="*/ 4 h 211"/>
                  <a:gd name="T64" fmla="*/ 528 w 556"/>
                  <a:gd name="T65" fmla="*/ 1 h 211"/>
                  <a:gd name="T66" fmla="*/ 556 w 556"/>
                  <a:gd name="T67" fmla="*/ 0 h 2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6"/>
                  <a:gd name="T103" fmla="*/ 0 h 211"/>
                  <a:gd name="T104" fmla="*/ 556 w 556"/>
                  <a:gd name="T105" fmla="*/ 211 h 2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6" h="211">
                    <a:moveTo>
                      <a:pt x="503" y="189"/>
                    </a:moveTo>
                    <a:lnTo>
                      <a:pt x="29" y="211"/>
                    </a:lnTo>
                    <a:lnTo>
                      <a:pt x="14" y="211"/>
                    </a:lnTo>
                    <a:lnTo>
                      <a:pt x="4" y="208"/>
                    </a:lnTo>
                    <a:lnTo>
                      <a:pt x="0" y="201"/>
                    </a:lnTo>
                    <a:lnTo>
                      <a:pt x="0" y="182"/>
                    </a:lnTo>
                    <a:lnTo>
                      <a:pt x="6" y="153"/>
                    </a:lnTo>
                    <a:lnTo>
                      <a:pt x="17" y="115"/>
                    </a:lnTo>
                    <a:lnTo>
                      <a:pt x="29" y="79"/>
                    </a:lnTo>
                    <a:lnTo>
                      <a:pt x="39" y="57"/>
                    </a:lnTo>
                    <a:lnTo>
                      <a:pt x="42" y="53"/>
                    </a:lnTo>
                    <a:lnTo>
                      <a:pt x="47" y="48"/>
                    </a:lnTo>
                    <a:lnTo>
                      <a:pt x="51" y="45"/>
                    </a:lnTo>
                    <a:lnTo>
                      <a:pt x="58" y="44"/>
                    </a:lnTo>
                    <a:lnTo>
                      <a:pt x="66" y="43"/>
                    </a:lnTo>
                    <a:lnTo>
                      <a:pt x="76" y="41"/>
                    </a:lnTo>
                    <a:lnTo>
                      <a:pt x="86" y="40"/>
                    </a:lnTo>
                    <a:lnTo>
                      <a:pt x="100" y="40"/>
                    </a:lnTo>
                    <a:lnTo>
                      <a:pt x="108" y="38"/>
                    </a:lnTo>
                    <a:lnTo>
                      <a:pt x="123" y="38"/>
                    </a:lnTo>
                    <a:lnTo>
                      <a:pt x="142" y="35"/>
                    </a:lnTo>
                    <a:lnTo>
                      <a:pt x="166" y="34"/>
                    </a:lnTo>
                    <a:lnTo>
                      <a:pt x="192" y="31"/>
                    </a:lnTo>
                    <a:lnTo>
                      <a:pt x="221" y="28"/>
                    </a:lnTo>
                    <a:lnTo>
                      <a:pt x="252" y="25"/>
                    </a:lnTo>
                    <a:lnTo>
                      <a:pt x="286" y="22"/>
                    </a:lnTo>
                    <a:lnTo>
                      <a:pt x="321" y="19"/>
                    </a:lnTo>
                    <a:lnTo>
                      <a:pt x="357" y="16"/>
                    </a:lnTo>
                    <a:lnTo>
                      <a:pt x="392" y="13"/>
                    </a:lnTo>
                    <a:lnTo>
                      <a:pt x="429" y="9"/>
                    </a:lnTo>
                    <a:lnTo>
                      <a:pt x="464" y="6"/>
                    </a:lnTo>
                    <a:lnTo>
                      <a:pt x="496" y="4"/>
                    </a:lnTo>
                    <a:lnTo>
                      <a:pt x="528" y="1"/>
                    </a:lnTo>
                    <a:lnTo>
                      <a:pt x="556" y="0"/>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387" name="Freeform 441">
                <a:extLst>
                  <a:ext uri="{FF2B5EF4-FFF2-40B4-BE49-F238E27FC236}">
                    <a16:creationId xmlns:a16="http://schemas.microsoft.com/office/drawing/2014/main" id="{86E87BA1-7DBD-C3A1-9C3C-51C72288DA06}"/>
                  </a:ext>
                </a:extLst>
              </p:cNvPr>
              <p:cNvSpPr>
                <a:spLocks/>
              </p:cNvSpPr>
              <p:nvPr/>
            </p:nvSpPr>
            <p:spPr bwMode="auto">
              <a:xfrm>
                <a:off x="4749" y="2347"/>
                <a:ext cx="51" cy="22"/>
              </a:xfrm>
              <a:custGeom>
                <a:avLst/>
                <a:gdLst>
                  <a:gd name="T0" fmla="*/ 51 w 51"/>
                  <a:gd name="T1" fmla="*/ 22 h 22"/>
                  <a:gd name="T2" fmla="*/ 48 w 51"/>
                  <a:gd name="T3" fmla="*/ 18 h 22"/>
                  <a:gd name="T4" fmla="*/ 45 w 51"/>
                  <a:gd name="T5" fmla="*/ 15 h 22"/>
                  <a:gd name="T6" fmla="*/ 40 w 51"/>
                  <a:gd name="T7" fmla="*/ 11 h 22"/>
                  <a:gd name="T8" fmla="*/ 34 w 51"/>
                  <a:gd name="T9" fmla="*/ 8 h 22"/>
                  <a:gd name="T10" fmla="*/ 28 w 51"/>
                  <a:gd name="T11" fmla="*/ 5 h 22"/>
                  <a:gd name="T12" fmla="*/ 19 w 51"/>
                  <a:gd name="T13" fmla="*/ 2 h 22"/>
                  <a:gd name="T14" fmla="*/ 10 w 51"/>
                  <a:gd name="T15" fmla="*/ 0 h 22"/>
                  <a:gd name="T16" fmla="*/ 0 w 51"/>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22"/>
                  <a:gd name="T29" fmla="*/ 51 w 51"/>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22">
                    <a:moveTo>
                      <a:pt x="51" y="22"/>
                    </a:moveTo>
                    <a:lnTo>
                      <a:pt x="48" y="18"/>
                    </a:lnTo>
                    <a:lnTo>
                      <a:pt x="45" y="15"/>
                    </a:lnTo>
                    <a:lnTo>
                      <a:pt x="40" y="11"/>
                    </a:lnTo>
                    <a:lnTo>
                      <a:pt x="34" y="8"/>
                    </a:lnTo>
                    <a:lnTo>
                      <a:pt x="28" y="5"/>
                    </a:lnTo>
                    <a:lnTo>
                      <a:pt x="19" y="2"/>
                    </a:lnTo>
                    <a:lnTo>
                      <a:pt x="10" y="0"/>
                    </a:lnTo>
                    <a:lnTo>
                      <a:pt x="0" y="0"/>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388" name="Freeform 442">
                <a:extLst>
                  <a:ext uri="{FF2B5EF4-FFF2-40B4-BE49-F238E27FC236}">
                    <a16:creationId xmlns:a16="http://schemas.microsoft.com/office/drawing/2014/main" id="{376BE5AE-72B7-0EBB-F46D-F8313B9E5C0C}"/>
                  </a:ext>
                </a:extLst>
              </p:cNvPr>
              <p:cNvSpPr>
                <a:spLocks/>
              </p:cNvSpPr>
              <p:nvPr/>
            </p:nvSpPr>
            <p:spPr bwMode="auto">
              <a:xfrm>
                <a:off x="4568" y="2350"/>
                <a:ext cx="77" cy="504"/>
              </a:xfrm>
              <a:custGeom>
                <a:avLst/>
                <a:gdLst>
                  <a:gd name="T0" fmla="*/ 77 w 77"/>
                  <a:gd name="T1" fmla="*/ 0 h 504"/>
                  <a:gd name="T2" fmla="*/ 63 w 77"/>
                  <a:gd name="T3" fmla="*/ 2 h 504"/>
                  <a:gd name="T4" fmla="*/ 53 w 77"/>
                  <a:gd name="T5" fmla="*/ 11 h 504"/>
                  <a:gd name="T6" fmla="*/ 44 w 77"/>
                  <a:gd name="T7" fmla="*/ 24 h 504"/>
                  <a:gd name="T8" fmla="*/ 38 w 77"/>
                  <a:gd name="T9" fmla="*/ 46 h 504"/>
                  <a:gd name="T10" fmla="*/ 33 w 77"/>
                  <a:gd name="T11" fmla="*/ 86 h 504"/>
                  <a:gd name="T12" fmla="*/ 24 w 77"/>
                  <a:gd name="T13" fmla="*/ 140 h 504"/>
                  <a:gd name="T14" fmla="*/ 14 w 77"/>
                  <a:gd name="T15" fmla="*/ 202 h 504"/>
                  <a:gd name="T16" fmla="*/ 6 w 77"/>
                  <a:gd name="T17" fmla="*/ 256 h 504"/>
                  <a:gd name="T18" fmla="*/ 2 w 77"/>
                  <a:gd name="T19" fmla="*/ 278 h 504"/>
                  <a:gd name="T20" fmla="*/ 0 w 77"/>
                  <a:gd name="T21" fmla="*/ 322 h 504"/>
                  <a:gd name="T22" fmla="*/ 2 w 77"/>
                  <a:gd name="T23" fmla="*/ 373 h 504"/>
                  <a:gd name="T24" fmla="*/ 6 w 77"/>
                  <a:gd name="T25" fmla="*/ 422 h 504"/>
                  <a:gd name="T26" fmla="*/ 9 w 77"/>
                  <a:gd name="T27" fmla="*/ 432 h 504"/>
                  <a:gd name="T28" fmla="*/ 11 w 77"/>
                  <a:gd name="T29" fmla="*/ 439 h 504"/>
                  <a:gd name="T30" fmla="*/ 12 w 77"/>
                  <a:gd name="T31" fmla="*/ 464 h 504"/>
                  <a:gd name="T32" fmla="*/ 15 w 77"/>
                  <a:gd name="T33" fmla="*/ 504 h 5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504"/>
                  <a:gd name="T53" fmla="*/ 77 w 77"/>
                  <a:gd name="T54" fmla="*/ 504 h 5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504">
                    <a:moveTo>
                      <a:pt x="77" y="0"/>
                    </a:moveTo>
                    <a:lnTo>
                      <a:pt x="63" y="2"/>
                    </a:lnTo>
                    <a:lnTo>
                      <a:pt x="53" y="11"/>
                    </a:lnTo>
                    <a:lnTo>
                      <a:pt x="44" y="24"/>
                    </a:lnTo>
                    <a:lnTo>
                      <a:pt x="38" y="46"/>
                    </a:lnTo>
                    <a:lnTo>
                      <a:pt x="33" y="86"/>
                    </a:lnTo>
                    <a:lnTo>
                      <a:pt x="24" y="140"/>
                    </a:lnTo>
                    <a:lnTo>
                      <a:pt x="14" y="202"/>
                    </a:lnTo>
                    <a:lnTo>
                      <a:pt x="6" y="256"/>
                    </a:lnTo>
                    <a:lnTo>
                      <a:pt x="2" y="278"/>
                    </a:lnTo>
                    <a:lnTo>
                      <a:pt x="0" y="322"/>
                    </a:lnTo>
                    <a:lnTo>
                      <a:pt x="2" y="373"/>
                    </a:lnTo>
                    <a:lnTo>
                      <a:pt x="6" y="422"/>
                    </a:lnTo>
                    <a:lnTo>
                      <a:pt x="9" y="432"/>
                    </a:lnTo>
                    <a:lnTo>
                      <a:pt x="11" y="439"/>
                    </a:lnTo>
                    <a:lnTo>
                      <a:pt x="12" y="464"/>
                    </a:lnTo>
                    <a:lnTo>
                      <a:pt x="15" y="504"/>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389" name="Line 443">
                <a:extLst>
                  <a:ext uri="{FF2B5EF4-FFF2-40B4-BE49-F238E27FC236}">
                    <a16:creationId xmlns:a16="http://schemas.microsoft.com/office/drawing/2014/main" id="{70E9C6B4-8F97-921C-BB8A-E904E20CD3D7}"/>
                  </a:ext>
                </a:extLst>
              </p:cNvPr>
              <p:cNvSpPr>
                <a:spLocks noChangeShapeType="1"/>
              </p:cNvSpPr>
              <p:nvPr/>
            </p:nvSpPr>
            <p:spPr bwMode="auto">
              <a:xfrm flipV="1">
                <a:off x="4311" y="2773"/>
                <a:ext cx="508" cy="2"/>
              </a:xfrm>
              <a:prstGeom prst="line">
                <a:avLst/>
              </a:prstGeom>
              <a:noFill/>
              <a:ln w="0">
                <a:solidFill>
                  <a:srgbClr val="002060"/>
                </a:solidFill>
                <a:round/>
                <a:headEnd/>
                <a:tailEnd/>
              </a:ln>
              <a:extLst>
                <a:ext uri="{909E8E84-426E-40DD-AFC4-6F175D3DCCD1}">
                  <a14:hiddenFill xmlns:a14="http://schemas.microsoft.com/office/drawing/2010/main">
                    <a:noFill/>
                  </a14:hiddenFill>
                </a:ext>
              </a:extLst>
            </p:spPr>
            <p:txBody>
              <a:bodyPr/>
              <a:lstStyle/>
              <a:p>
                <a:endParaRPr lang="el-GR">
                  <a:solidFill>
                    <a:schemeClr val="bg1">
                      <a:lumMod val="95000"/>
                      <a:lumOff val="5000"/>
                    </a:schemeClr>
                  </a:solidFill>
                </a:endParaRPr>
              </a:p>
            </p:txBody>
          </p:sp>
          <p:sp>
            <p:nvSpPr>
              <p:cNvPr id="36390" name="Line 444">
                <a:extLst>
                  <a:ext uri="{FF2B5EF4-FFF2-40B4-BE49-F238E27FC236}">
                    <a16:creationId xmlns:a16="http://schemas.microsoft.com/office/drawing/2014/main" id="{0FE13B1A-07F3-8013-42B2-31CC925A6454}"/>
                  </a:ext>
                </a:extLst>
              </p:cNvPr>
              <p:cNvSpPr>
                <a:spLocks noChangeShapeType="1"/>
              </p:cNvSpPr>
              <p:nvPr/>
            </p:nvSpPr>
            <p:spPr bwMode="auto">
              <a:xfrm>
                <a:off x="4319" y="2787"/>
                <a:ext cx="497" cy="1"/>
              </a:xfrm>
              <a:prstGeom prst="line">
                <a:avLst/>
              </a:prstGeom>
              <a:noFill/>
              <a:ln w="0">
                <a:solidFill>
                  <a:srgbClr val="002060"/>
                </a:solidFill>
                <a:round/>
                <a:headEnd/>
                <a:tailEnd/>
              </a:ln>
              <a:extLst>
                <a:ext uri="{909E8E84-426E-40DD-AFC4-6F175D3DCCD1}">
                  <a14:hiddenFill xmlns:a14="http://schemas.microsoft.com/office/drawing/2010/main">
                    <a:noFill/>
                  </a14:hiddenFill>
                </a:ext>
              </a:extLst>
            </p:spPr>
            <p:txBody>
              <a:bodyPr/>
              <a:lstStyle/>
              <a:p>
                <a:endParaRPr lang="el-GR">
                  <a:solidFill>
                    <a:schemeClr val="bg1">
                      <a:lumMod val="95000"/>
                      <a:lumOff val="5000"/>
                    </a:schemeClr>
                  </a:solidFill>
                </a:endParaRPr>
              </a:p>
            </p:txBody>
          </p:sp>
          <p:sp>
            <p:nvSpPr>
              <p:cNvPr id="36391" name="Freeform 445">
                <a:extLst>
                  <a:ext uri="{FF2B5EF4-FFF2-40B4-BE49-F238E27FC236}">
                    <a16:creationId xmlns:a16="http://schemas.microsoft.com/office/drawing/2014/main" id="{C8A9D7DB-8CBE-FBFF-4825-56425E1A72A1}"/>
                  </a:ext>
                </a:extLst>
              </p:cNvPr>
              <p:cNvSpPr>
                <a:spLocks/>
              </p:cNvSpPr>
              <p:nvPr/>
            </p:nvSpPr>
            <p:spPr bwMode="auto">
              <a:xfrm>
                <a:off x="4047" y="2609"/>
                <a:ext cx="969" cy="19"/>
              </a:xfrm>
              <a:custGeom>
                <a:avLst/>
                <a:gdLst>
                  <a:gd name="T0" fmla="*/ 0 w 969"/>
                  <a:gd name="T1" fmla="*/ 19 h 19"/>
                  <a:gd name="T2" fmla="*/ 23 w 969"/>
                  <a:gd name="T3" fmla="*/ 19 h 19"/>
                  <a:gd name="T4" fmla="*/ 50 w 969"/>
                  <a:gd name="T5" fmla="*/ 19 h 19"/>
                  <a:gd name="T6" fmla="*/ 76 w 969"/>
                  <a:gd name="T7" fmla="*/ 17 h 19"/>
                  <a:gd name="T8" fmla="*/ 104 w 969"/>
                  <a:gd name="T9" fmla="*/ 16 h 19"/>
                  <a:gd name="T10" fmla="*/ 134 w 969"/>
                  <a:gd name="T11" fmla="*/ 16 h 19"/>
                  <a:gd name="T12" fmla="*/ 163 w 969"/>
                  <a:gd name="T13" fmla="*/ 15 h 19"/>
                  <a:gd name="T14" fmla="*/ 194 w 969"/>
                  <a:gd name="T15" fmla="*/ 13 h 19"/>
                  <a:gd name="T16" fmla="*/ 228 w 969"/>
                  <a:gd name="T17" fmla="*/ 12 h 19"/>
                  <a:gd name="T18" fmla="*/ 260 w 969"/>
                  <a:gd name="T19" fmla="*/ 12 h 19"/>
                  <a:gd name="T20" fmla="*/ 295 w 969"/>
                  <a:gd name="T21" fmla="*/ 10 h 19"/>
                  <a:gd name="T22" fmla="*/ 330 w 969"/>
                  <a:gd name="T23" fmla="*/ 9 h 19"/>
                  <a:gd name="T24" fmla="*/ 367 w 969"/>
                  <a:gd name="T25" fmla="*/ 7 h 19"/>
                  <a:gd name="T26" fmla="*/ 405 w 969"/>
                  <a:gd name="T27" fmla="*/ 6 h 19"/>
                  <a:gd name="T28" fmla="*/ 445 w 969"/>
                  <a:gd name="T29" fmla="*/ 4 h 19"/>
                  <a:gd name="T30" fmla="*/ 485 w 969"/>
                  <a:gd name="T31" fmla="*/ 3 h 19"/>
                  <a:gd name="T32" fmla="*/ 526 w 969"/>
                  <a:gd name="T33" fmla="*/ 3 h 19"/>
                  <a:gd name="T34" fmla="*/ 568 w 969"/>
                  <a:gd name="T35" fmla="*/ 1 h 19"/>
                  <a:gd name="T36" fmla="*/ 609 w 969"/>
                  <a:gd name="T37" fmla="*/ 1 h 19"/>
                  <a:gd name="T38" fmla="*/ 652 w 969"/>
                  <a:gd name="T39" fmla="*/ 1 h 19"/>
                  <a:gd name="T40" fmla="*/ 690 w 969"/>
                  <a:gd name="T41" fmla="*/ 0 h 19"/>
                  <a:gd name="T42" fmla="*/ 862 w 969"/>
                  <a:gd name="T43" fmla="*/ 0 h 19"/>
                  <a:gd name="T44" fmla="*/ 888 w 969"/>
                  <a:gd name="T45" fmla="*/ 1 h 19"/>
                  <a:gd name="T46" fmla="*/ 959 w 969"/>
                  <a:gd name="T47" fmla="*/ 1 h 19"/>
                  <a:gd name="T48" fmla="*/ 966 w 969"/>
                  <a:gd name="T49" fmla="*/ 1 h 19"/>
                  <a:gd name="T50" fmla="*/ 969 w 969"/>
                  <a:gd name="T51" fmla="*/ 1 h 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69"/>
                  <a:gd name="T79" fmla="*/ 0 h 19"/>
                  <a:gd name="T80" fmla="*/ 969 w 969"/>
                  <a:gd name="T81" fmla="*/ 19 h 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69" h="19">
                    <a:moveTo>
                      <a:pt x="0" y="19"/>
                    </a:moveTo>
                    <a:lnTo>
                      <a:pt x="23" y="19"/>
                    </a:lnTo>
                    <a:lnTo>
                      <a:pt x="50" y="19"/>
                    </a:lnTo>
                    <a:lnTo>
                      <a:pt x="76" y="17"/>
                    </a:lnTo>
                    <a:lnTo>
                      <a:pt x="104" y="16"/>
                    </a:lnTo>
                    <a:lnTo>
                      <a:pt x="134" y="16"/>
                    </a:lnTo>
                    <a:lnTo>
                      <a:pt x="163" y="15"/>
                    </a:lnTo>
                    <a:lnTo>
                      <a:pt x="194" y="13"/>
                    </a:lnTo>
                    <a:lnTo>
                      <a:pt x="228" y="12"/>
                    </a:lnTo>
                    <a:lnTo>
                      <a:pt x="260" y="12"/>
                    </a:lnTo>
                    <a:lnTo>
                      <a:pt x="295" y="10"/>
                    </a:lnTo>
                    <a:lnTo>
                      <a:pt x="330" y="9"/>
                    </a:lnTo>
                    <a:lnTo>
                      <a:pt x="367" y="7"/>
                    </a:lnTo>
                    <a:lnTo>
                      <a:pt x="405" y="6"/>
                    </a:lnTo>
                    <a:lnTo>
                      <a:pt x="445" y="4"/>
                    </a:lnTo>
                    <a:lnTo>
                      <a:pt x="485" y="3"/>
                    </a:lnTo>
                    <a:lnTo>
                      <a:pt x="526" y="3"/>
                    </a:lnTo>
                    <a:lnTo>
                      <a:pt x="568" y="1"/>
                    </a:lnTo>
                    <a:lnTo>
                      <a:pt x="609" y="1"/>
                    </a:lnTo>
                    <a:lnTo>
                      <a:pt x="652" y="1"/>
                    </a:lnTo>
                    <a:lnTo>
                      <a:pt x="690" y="0"/>
                    </a:lnTo>
                    <a:lnTo>
                      <a:pt x="862" y="0"/>
                    </a:lnTo>
                    <a:lnTo>
                      <a:pt x="888" y="1"/>
                    </a:lnTo>
                    <a:lnTo>
                      <a:pt x="959" y="1"/>
                    </a:lnTo>
                    <a:lnTo>
                      <a:pt x="966" y="1"/>
                    </a:lnTo>
                    <a:lnTo>
                      <a:pt x="969" y="1"/>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392" name="Freeform 446">
                <a:extLst>
                  <a:ext uri="{FF2B5EF4-FFF2-40B4-BE49-F238E27FC236}">
                    <a16:creationId xmlns:a16="http://schemas.microsoft.com/office/drawing/2014/main" id="{C8AD38DA-DAEB-833A-1294-F4F4FB1ABF65}"/>
                  </a:ext>
                </a:extLst>
              </p:cNvPr>
              <p:cNvSpPr>
                <a:spLocks/>
              </p:cNvSpPr>
              <p:nvPr/>
            </p:nvSpPr>
            <p:spPr bwMode="auto">
              <a:xfrm>
                <a:off x="4837" y="2487"/>
                <a:ext cx="38" cy="245"/>
              </a:xfrm>
              <a:custGeom>
                <a:avLst/>
                <a:gdLst>
                  <a:gd name="T0" fmla="*/ 0 w 38"/>
                  <a:gd name="T1" fmla="*/ 245 h 245"/>
                  <a:gd name="T2" fmla="*/ 6 w 38"/>
                  <a:gd name="T3" fmla="*/ 231 h 245"/>
                  <a:gd name="T4" fmla="*/ 7 w 38"/>
                  <a:gd name="T5" fmla="*/ 216 h 245"/>
                  <a:gd name="T6" fmla="*/ 7 w 38"/>
                  <a:gd name="T7" fmla="*/ 198 h 245"/>
                  <a:gd name="T8" fmla="*/ 7 w 38"/>
                  <a:gd name="T9" fmla="*/ 173 h 245"/>
                  <a:gd name="T10" fmla="*/ 12 w 38"/>
                  <a:gd name="T11" fmla="*/ 132 h 245"/>
                  <a:gd name="T12" fmla="*/ 21 w 38"/>
                  <a:gd name="T13" fmla="*/ 79 h 245"/>
                  <a:gd name="T14" fmla="*/ 31 w 38"/>
                  <a:gd name="T15" fmla="*/ 31 h 245"/>
                  <a:gd name="T16" fmla="*/ 38 w 38"/>
                  <a:gd name="T17" fmla="*/ 0 h 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245"/>
                  <a:gd name="T29" fmla="*/ 38 w 38"/>
                  <a:gd name="T30" fmla="*/ 245 h 2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245">
                    <a:moveTo>
                      <a:pt x="0" y="245"/>
                    </a:moveTo>
                    <a:lnTo>
                      <a:pt x="6" y="231"/>
                    </a:lnTo>
                    <a:lnTo>
                      <a:pt x="7" y="216"/>
                    </a:lnTo>
                    <a:lnTo>
                      <a:pt x="7" y="198"/>
                    </a:lnTo>
                    <a:lnTo>
                      <a:pt x="7" y="173"/>
                    </a:lnTo>
                    <a:lnTo>
                      <a:pt x="12" y="132"/>
                    </a:lnTo>
                    <a:lnTo>
                      <a:pt x="21" y="79"/>
                    </a:lnTo>
                    <a:lnTo>
                      <a:pt x="31" y="31"/>
                    </a:lnTo>
                    <a:lnTo>
                      <a:pt x="38" y="0"/>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393" name="Line 447">
                <a:extLst>
                  <a:ext uri="{FF2B5EF4-FFF2-40B4-BE49-F238E27FC236}">
                    <a16:creationId xmlns:a16="http://schemas.microsoft.com/office/drawing/2014/main" id="{97ABC761-200A-F57C-D162-EC768CA92824}"/>
                  </a:ext>
                </a:extLst>
              </p:cNvPr>
              <p:cNvSpPr>
                <a:spLocks noChangeShapeType="1"/>
              </p:cNvSpPr>
              <p:nvPr/>
            </p:nvSpPr>
            <p:spPr bwMode="auto">
              <a:xfrm flipV="1">
                <a:off x="4053" y="2649"/>
                <a:ext cx="239" cy="10"/>
              </a:xfrm>
              <a:prstGeom prst="line">
                <a:avLst/>
              </a:prstGeom>
              <a:noFill/>
              <a:ln w="0">
                <a:solidFill>
                  <a:srgbClr val="002060"/>
                </a:solidFill>
                <a:round/>
                <a:headEnd/>
                <a:tailEnd/>
              </a:ln>
              <a:extLst>
                <a:ext uri="{909E8E84-426E-40DD-AFC4-6F175D3DCCD1}">
                  <a14:hiddenFill xmlns:a14="http://schemas.microsoft.com/office/drawing/2010/main">
                    <a:noFill/>
                  </a14:hiddenFill>
                </a:ext>
              </a:extLst>
            </p:spPr>
            <p:txBody>
              <a:bodyPr/>
              <a:lstStyle/>
              <a:p>
                <a:endParaRPr lang="el-GR">
                  <a:solidFill>
                    <a:schemeClr val="bg1">
                      <a:lumMod val="95000"/>
                      <a:lumOff val="5000"/>
                    </a:schemeClr>
                  </a:solidFill>
                </a:endParaRPr>
              </a:p>
            </p:txBody>
          </p:sp>
          <p:sp>
            <p:nvSpPr>
              <p:cNvPr id="36394" name="Line 448">
                <a:extLst>
                  <a:ext uri="{FF2B5EF4-FFF2-40B4-BE49-F238E27FC236}">
                    <a16:creationId xmlns:a16="http://schemas.microsoft.com/office/drawing/2014/main" id="{0407A513-0501-3A65-0FD4-C729483907FD}"/>
                  </a:ext>
                </a:extLst>
              </p:cNvPr>
              <p:cNvSpPr>
                <a:spLocks noChangeShapeType="1"/>
              </p:cNvSpPr>
              <p:nvPr/>
            </p:nvSpPr>
            <p:spPr bwMode="auto">
              <a:xfrm flipH="1">
                <a:off x="4053" y="2678"/>
                <a:ext cx="36" cy="1"/>
              </a:xfrm>
              <a:prstGeom prst="line">
                <a:avLst/>
              </a:prstGeom>
              <a:noFill/>
              <a:ln w="0">
                <a:solidFill>
                  <a:srgbClr val="002060"/>
                </a:solidFill>
                <a:round/>
                <a:headEnd/>
                <a:tailEnd/>
              </a:ln>
              <a:extLst>
                <a:ext uri="{909E8E84-426E-40DD-AFC4-6F175D3DCCD1}">
                  <a14:hiddenFill xmlns:a14="http://schemas.microsoft.com/office/drawing/2010/main">
                    <a:noFill/>
                  </a14:hiddenFill>
                </a:ext>
              </a:extLst>
            </p:spPr>
            <p:txBody>
              <a:bodyPr/>
              <a:lstStyle/>
              <a:p>
                <a:endParaRPr lang="el-GR">
                  <a:solidFill>
                    <a:schemeClr val="bg1">
                      <a:lumMod val="95000"/>
                      <a:lumOff val="5000"/>
                    </a:schemeClr>
                  </a:solidFill>
                </a:endParaRPr>
              </a:p>
            </p:txBody>
          </p:sp>
          <p:sp>
            <p:nvSpPr>
              <p:cNvPr id="36395" name="Freeform 449">
                <a:extLst>
                  <a:ext uri="{FF2B5EF4-FFF2-40B4-BE49-F238E27FC236}">
                    <a16:creationId xmlns:a16="http://schemas.microsoft.com/office/drawing/2014/main" id="{387D0CBE-3BAF-7870-B0EA-46D24ABB389A}"/>
                  </a:ext>
                </a:extLst>
              </p:cNvPr>
              <p:cNvSpPr>
                <a:spLocks/>
              </p:cNvSpPr>
              <p:nvPr/>
            </p:nvSpPr>
            <p:spPr bwMode="auto">
              <a:xfrm>
                <a:off x="4129" y="2701"/>
                <a:ext cx="179" cy="174"/>
              </a:xfrm>
              <a:custGeom>
                <a:avLst/>
                <a:gdLst>
                  <a:gd name="T0" fmla="*/ 179 w 179"/>
                  <a:gd name="T1" fmla="*/ 71 h 174"/>
                  <a:gd name="T2" fmla="*/ 175 w 179"/>
                  <a:gd name="T3" fmla="*/ 64 h 174"/>
                  <a:gd name="T4" fmla="*/ 169 w 179"/>
                  <a:gd name="T5" fmla="*/ 53 h 174"/>
                  <a:gd name="T6" fmla="*/ 160 w 179"/>
                  <a:gd name="T7" fmla="*/ 41 h 174"/>
                  <a:gd name="T8" fmla="*/ 151 w 179"/>
                  <a:gd name="T9" fmla="*/ 30 h 174"/>
                  <a:gd name="T10" fmla="*/ 140 w 179"/>
                  <a:gd name="T11" fmla="*/ 18 h 174"/>
                  <a:gd name="T12" fmla="*/ 125 w 179"/>
                  <a:gd name="T13" fmla="*/ 9 h 174"/>
                  <a:gd name="T14" fmla="*/ 109 w 179"/>
                  <a:gd name="T15" fmla="*/ 3 h 174"/>
                  <a:gd name="T16" fmla="*/ 88 w 179"/>
                  <a:gd name="T17" fmla="*/ 0 h 174"/>
                  <a:gd name="T18" fmla="*/ 69 w 179"/>
                  <a:gd name="T19" fmla="*/ 3 h 174"/>
                  <a:gd name="T20" fmla="*/ 52 w 179"/>
                  <a:gd name="T21" fmla="*/ 11 h 174"/>
                  <a:gd name="T22" fmla="*/ 35 w 179"/>
                  <a:gd name="T23" fmla="*/ 22 h 174"/>
                  <a:gd name="T24" fmla="*/ 24 w 179"/>
                  <a:gd name="T25" fmla="*/ 36 h 174"/>
                  <a:gd name="T26" fmla="*/ 13 w 179"/>
                  <a:gd name="T27" fmla="*/ 53 h 174"/>
                  <a:gd name="T28" fmla="*/ 6 w 179"/>
                  <a:gd name="T29" fmla="*/ 69 h 174"/>
                  <a:gd name="T30" fmla="*/ 2 w 179"/>
                  <a:gd name="T31" fmla="*/ 87 h 174"/>
                  <a:gd name="T32" fmla="*/ 0 w 179"/>
                  <a:gd name="T33" fmla="*/ 105 h 174"/>
                  <a:gd name="T34" fmla="*/ 2 w 179"/>
                  <a:gd name="T35" fmla="*/ 155 h 174"/>
                  <a:gd name="T36" fmla="*/ 7 w 179"/>
                  <a:gd name="T37" fmla="*/ 174 h 1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9"/>
                  <a:gd name="T58" fmla="*/ 0 h 174"/>
                  <a:gd name="T59" fmla="*/ 179 w 179"/>
                  <a:gd name="T60" fmla="*/ 174 h 1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9" h="174">
                    <a:moveTo>
                      <a:pt x="179" y="71"/>
                    </a:moveTo>
                    <a:lnTo>
                      <a:pt x="175" y="64"/>
                    </a:lnTo>
                    <a:lnTo>
                      <a:pt x="169" y="53"/>
                    </a:lnTo>
                    <a:lnTo>
                      <a:pt x="160" y="41"/>
                    </a:lnTo>
                    <a:lnTo>
                      <a:pt x="151" y="30"/>
                    </a:lnTo>
                    <a:lnTo>
                      <a:pt x="140" y="18"/>
                    </a:lnTo>
                    <a:lnTo>
                      <a:pt x="125" y="9"/>
                    </a:lnTo>
                    <a:lnTo>
                      <a:pt x="109" y="3"/>
                    </a:lnTo>
                    <a:lnTo>
                      <a:pt x="88" y="0"/>
                    </a:lnTo>
                    <a:lnTo>
                      <a:pt x="69" y="3"/>
                    </a:lnTo>
                    <a:lnTo>
                      <a:pt x="52" y="11"/>
                    </a:lnTo>
                    <a:lnTo>
                      <a:pt x="35" y="22"/>
                    </a:lnTo>
                    <a:lnTo>
                      <a:pt x="24" y="36"/>
                    </a:lnTo>
                    <a:lnTo>
                      <a:pt x="13" y="53"/>
                    </a:lnTo>
                    <a:lnTo>
                      <a:pt x="6" y="69"/>
                    </a:lnTo>
                    <a:lnTo>
                      <a:pt x="2" y="87"/>
                    </a:lnTo>
                    <a:lnTo>
                      <a:pt x="0" y="105"/>
                    </a:lnTo>
                    <a:lnTo>
                      <a:pt x="2" y="155"/>
                    </a:lnTo>
                    <a:lnTo>
                      <a:pt x="7" y="174"/>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396" name="Line 450">
                <a:extLst>
                  <a:ext uri="{FF2B5EF4-FFF2-40B4-BE49-F238E27FC236}">
                    <a16:creationId xmlns:a16="http://schemas.microsoft.com/office/drawing/2014/main" id="{2E4C1BB2-8F7B-14AB-1E00-F77D8D061912}"/>
                  </a:ext>
                </a:extLst>
              </p:cNvPr>
              <p:cNvSpPr>
                <a:spLocks noChangeShapeType="1"/>
              </p:cNvSpPr>
              <p:nvPr/>
            </p:nvSpPr>
            <p:spPr bwMode="auto">
              <a:xfrm>
                <a:off x="5432" y="2654"/>
                <a:ext cx="13" cy="84"/>
              </a:xfrm>
              <a:prstGeom prst="line">
                <a:avLst/>
              </a:prstGeom>
              <a:noFill/>
              <a:ln w="0">
                <a:solidFill>
                  <a:srgbClr val="002060"/>
                </a:solidFill>
                <a:round/>
                <a:headEnd/>
                <a:tailEnd/>
              </a:ln>
              <a:extLst>
                <a:ext uri="{909E8E84-426E-40DD-AFC4-6F175D3DCCD1}">
                  <a14:hiddenFill xmlns:a14="http://schemas.microsoft.com/office/drawing/2010/main">
                    <a:noFill/>
                  </a14:hiddenFill>
                </a:ext>
              </a:extLst>
            </p:spPr>
            <p:txBody>
              <a:bodyPr/>
              <a:lstStyle/>
              <a:p>
                <a:endParaRPr lang="el-GR">
                  <a:solidFill>
                    <a:schemeClr val="bg1">
                      <a:lumMod val="95000"/>
                      <a:lumOff val="5000"/>
                    </a:schemeClr>
                  </a:solidFill>
                </a:endParaRPr>
              </a:p>
            </p:txBody>
          </p:sp>
          <p:sp>
            <p:nvSpPr>
              <p:cNvPr id="36397" name="Line 451">
                <a:extLst>
                  <a:ext uri="{FF2B5EF4-FFF2-40B4-BE49-F238E27FC236}">
                    <a16:creationId xmlns:a16="http://schemas.microsoft.com/office/drawing/2014/main" id="{74BE1A74-ED36-97E0-3E5F-0CF59CDD739E}"/>
                  </a:ext>
                </a:extLst>
              </p:cNvPr>
              <p:cNvSpPr>
                <a:spLocks noChangeShapeType="1"/>
              </p:cNvSpPr>
              <p:nvPr/>
            </p:nvSpPr>
            <p:spPr bwMode="auto">
              <a:xfrm>
                <a:off x="5198" y="2647"/>
                <a:ext cx="21" cy="91"/>
              </a:xfrm>
              <a:prstGeom prst="line">
                <a:avLst/>
              </a:prstGeom>
              <a:noFill/>
              <a:ln w="0">
                <a:solidFill>
                  <a:srgbClr val="002060"/>
                </a:solidFill>
                <a:round/>
                <a:headEnd/>
                <a:tailEnd/>
              </a:ln>
              <a:extLst>
                <a:ext uri="{909E8E84-426E-40DD-AFC4-6F175D3DCCD1}">
                  <a14:hiddenFill xmlns:a14="http://schemas.microsoft.com/office/drawing/2010/main">
                    <a:noFill/>
                  </a14:hiddenFill>
                </a:ext>
              </a:extLst>
            </p:spPr>
            <p:txBody>
              <a:bodyPr/>
              <a:lstStyle/>
              <a:p>
                <a:endParaRPr lang="el-GR">
                  <a:solidFill>
                    <a:schemeClr val="bg1">
                      <a:lumMod val="95000"/>
                      <a:lumOff val="5000"/>
                    </a:schemeClr>
                  </a:solidFill>
                </a:endParaRPr>
              </a:p>
            </p:txBody>
          </p:sp>
          <p:sp>
            <p:nvSpPr>
              <p:cNvPr id="36398" name="Line 452">
                <a:extLst>
                  <a:ext uri="{FF2B5EF4-FFF2-40B4-BE49-F238E27FC236}">
                    <a16:creationId xmlns:a16="http://schemas.microsoft.com/office/drawing/2014/main" id="{FEBD2220-76AA-B14C-E474-67AF0A29D01A}"/>
                  </a:ext>
                </a:extLst>
              </p:cNvPr>
              <p:cNvSpPr>
                <a:spLocks noChangeShapeType="1"/>
              </p:cNvSpPr>
              <p:nvPr/>
            </p:nvSpPr>
            <p:spPr bwMode="auto">
              <a:xfrm flipH="1" flipV="1">
                <a:off x="5096" y="2729"/>
                <a:ext cx="383" cy="3"/>
              </a:xfrm>
              <a:prstGeom prst="line">
                <a:avLst/>
              </a:prstGeom>
              <a:noFill/>
              <a:ln w="0">
                <a:solidFill>
                  <a:srgbClr val="002060"/>
                </a:solidFill>
                <a:round/>
                <a:headEnd/>
                <a:tailEnd/>
              </a:ln>
              <a:extLst>
                <a:ext uri="{909E8E84-426E-40DD-AFC4-6F175D3DCCD1}">
                  <a14:hiddenFill xmlns:a14="http://schemas.microsoft.com/office/drawing/2010/main">
                    <a:noFill/>
                  </a14:hiddenFill>
                </a:ext>
              </a:extLst>
            </p:spPr>
            <p:txBody>
              <a:bodyPr/>
              <a:lstStyle/>
              <a:p>
                <a:endParaRPr lang="el-GR">
                  <a:solidFill>
                    <a:schemeClr val="bg1">
                      <a:lumMod val="95000"/>
                      <a:lumOff val="5000"/>
                    </a:schemeClr>
                  </a:solidFill>
                </a:endParaRPr>
              </a:p>
            </p:txBody>
          </p:sp>
          <p:sp>
            <p:nvSpPr>
              <p:cNvPr id="36399" name="Freeform 453">
                <a:extLst>
                  <a:ext uri="{FF2B5EF4-FFF2-40B4-BE49-F238E27FC236}">
                    <a16:creationId xmlns:a16="http://schemas.microsoft.com/office/drawing/2014/main" id="{9E253748-3A7F-18C6-1E4D-63F7A2AD1DFE}"/>
                  </a:ext>
                </a:extLst>
              </p:cNvPr>
              <p:cNvSpPr>
                <a:spLocks/>
              </p:cNvSpPr>
              <p:nvPr/>
            </p:nvSpPr>
            <p:spPr bwMode="auto">
              <a:xfrm>
                <a:off x="5004" y="2414"/>
                <a:ext cx="219" cy="118"/>
              </a:xfrm>
              <a:custGeom>
                <a:avLst/>
                <a:gdLst>
                  <a:gd name="T0" fmla="*/ 5 w 219"/>
                  <a:gd name="T1" fmla="*/ 25 h 118"/>
                  <a:gd name="T2" fmla="*/ 17 w 219"/>
                  <a:gd name="T3" fmla="*/ 80 h 118"/>
                  <a:gd name="T4" fmla="*/ 42 w 219"/>
                  <a:gd name="T5" fmla="*/ 107 h 118"/>
                  <a:gd name="T6" fmla="*/ 46 w 219"/>
                  <a:gd name="T7" fmla="*/ 101 h 118"/>
                  <a:gd name="T8" fmla="*/ 55 w 219"/>
                  <a:gd name="T9" fmla="*/ 91 h 118"/>
                  <a:gd name="T10" fmla="*/ 70 w 219"/>
                  <a:gd name="T11" fmla="*/ 79 h 118"/>
                  <a:gd name="T12" fmla="*/ 87 w 219"/>
                  <a:gd name="T13" fmla="*/ 76 h 118"/>
                  <a:gd name="T14" fmla="*/ 106 w 219"/>
                  <a:gd name="T15" fmla="*/ 85 h 118"/>
                  <a:gd name="T16" fmla="*/ 108 w 219"/>
                  <a:gd name="T17" fmla="*/ 91 h 118"/>
                  <a:gd name="T18" fmla="*/ 115 w 219"/>
                  <a:gd name="T19" fmla="*/ 91 h 118"/>
                  <a:gd name="T20" fmla="*/ 125 w 219"/>
                  <a:gd name="T21" fmla="*/ 92 h 118"/>
                  <a:gd name="T22" fmla="*/ 141 w 219"/>
                  <a:gd name="T23" fmla="*/ 94 h 118"/>
                  <a:gd name="T24" fmla="*/ 162 w 219"/>
                  <a:gd name="T25" fmla="*/ 95 h 118"/>
                  <a:gd name="T26" fmla="*/ 178 w 219"/>
                  <a:gd name="T27" fmla="*/ 96 h 118"/>
                  <a:gd name="T28" fmla="*/ 188 w 219"/>
                  <a:gd name="T29" fmla="*/ 99 h 118"/>
                  <a:gd name="T30" fmla="*/ 197 w 219"/>
                  <a:gd name="T31" fmla="*/ 110 h 118"/>
                  <a:gd name="T32" fmla="*/ 206 w 219"/>
                  <a:gd name="T33" fmla="*/ 118 h 118"/>
                  <a:gd name="T34" fmla="*/ 216 w 219"/>
                  <a:gd name="T35" fmla="*/ 118 h 118"/>
                  <a:gd name="T36" fmla="*/ 216 w 219"/>
                  <a:gd name="T37" fmla="*/ 116 h 118"/>
                  <a:gd name="T38" fmla="*/ 203 w 219"/>
                  <a:gd name="T39" fmla="*/ 99 h 118"/>
                  <a:gd name="T40" fmla="*/ 184 w 219"/>
                  <a:gd name="T41" fmla="*/ 76 h 118"/>
                  <a:gd name="T42" fmla="*/ 162 w 219"/>
                  <a:gd name="T43" fmla="*/ 51 h 118"/>
                  <a:gd name="T44" fmla="*/ 146 w 219"/>
                  <a:gd name="T45" fmla="*/ 33 h 118"/>
                  <a:gd name="T46" fmla="*/ 134 w 219"/>
                  <a:gd name="T47" fmla="*/ 20 h 118"/>
                  <a:gd name="T48" fmla="*/ 124 w 219"/>
                  <a:gd name="T49" fmla="*/ 11 h 118"/>
                  <a:gd name="T50" fmla="*/ 114 w 219"/>
                  <a:gd name="T51" fmla="*/ 7 h 118"/>
                  <a:gd name="T52" fmla="*/ 100 w 219"/>
                  <a:gd name="T53" fmla="*/ 4 h 118"/>
                  <a:gd name="T54" fmla="*/ 81 w 219"/>
                  <a:gd name="T55" fmla="*/ 2 h 118"/>
                  <a:gd name="T56" fmla="*/ 59 w 219"/>
                  <a:gd name="T57" fmla="*/ 1 h 118"/>
                  <a:gd name="T58" fmla="*/ 45 w 219"/>
                  <a:gd name="T59" fmla="*/ 0 h 118"/>
                  <a:gd name="T60" fmla="*/ 39 w 219"/>
                  <a:gd name="T61" fmla="*/ 5 h 118"/>
                  <a:gd name="T62" fmla="*/ 25 w 219"/>
                  <a:gd name="T63" fmla="*/ 5 h 118"/>
                  <a:gd name="T64" fmla="*/ 0 w 219"/>
                  <a:gd name="T65" fmla="*/ 5 h 1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9"/>
                  <a:gd name="T100" fmla="*/ 0 h 118"/>
                  <a:gd name="T101" fmla="*/ 219 w 219"/>
                  <a:gd name="T102" fmla="*/ 118 h 1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9" h="118">
                    <a:moveTo>
                      <a:pt x="0" y="5"/>
                    </a:moveTo>
                    <a:lnTo>
                      <a:pt x="5" y="25"/>
                    </a:lnTo>
                    <a:lnTo>
                      <a:pt x="11" y="51"/>
                    </a:lnTo>
                    <a:lnTo>
                      <a:pt x="17" y="80"/>
                    </a:lnTo>
                    <a:lnTo>
                      <a:pt x="21" y="105"/>
                    </a:lnTo>
                    <a:lnTo>
                      <a:pt x="42" y="107"/>
                    </a:lnTo>
                    <a:lnTo>
                      <a:pt x="43" y="105"/>
                    </a:lnTo>
                    <a:lnTo>
                      <a:pt x="46" y="101"/>
                    </a:lnTo>
                    <a:lnTo>
                      <a:pt x="50" y="96"/>
                    </a:lnTo>
                    <a:lnTo>
                      <a:pt x="55" y="91"/>
                    </a:lnTo>
                    <a:lnTo>
                      <a:pt x="62" y="85"/>
                    </a:lnTo>
                    <a:lnTo>
                      <a:pt x="70" y="79"/>
                    </a:lnTo>
                    <a:lnTo>
                      <a:pt x="78" y="76"/>
                    </a:lnTo>
                    <a:lnTo>
                      <a:pt x="87" y="76"/>
                    </a:lnTo>
                    <a:lnTo>
                      <a:pt x="100" y="79"/>
                    </a:lnTo>
                    <a:lnTo>
                      <a:pt x="106" y="85"/>
                    </a:lnTo>
                    <a:lnTo>
                      <a:pt x="108" y="89"/>
                    </a:lnTo>
                    <a:lnTo>
                      <a:pt x="108" y="91"/>
                    </a:lnTo>
                    <a:lnTo>
                      <a:pt x="111" y="91"/>
                    </a:lnTo>
                    <a:lnTo>
                      <a:pt x="115" y="91"/>
                    </a:lnTo>
                    <a:lnTo>
                      <a:pt x="121" y="91"/>
                    </a:lnTo>
                    <a:lnTo>
                      <a:pt x="125" y="92"/>
                    </a:lnTo>
                    <a:lnTo>
                      <a:pt x="133" y="92"/>
                    </a:lnTo>
                    <a:lnTo>
                      <a:pt x="141" y="94"/>
                    </a:lnTo>
                    <a:lnTo>
                      <a:pt x="152" y="94"/>
                    </a:lnTo>
                    <a:lnTo>
                      <a:pt x="162" y="95"/>
                    </a:lnTo>
                    <a:lnTo>
                      <a:pt x="171" y="96"/>
                    </a:lnTo>
                    <a:lnTo>
                      <a:pt x="178" y="96"/>
                    </a:lnTo>
                    <a:lnTo>
                      <a:pt x="183" y="98"/>
                    </a:lnTo>
                    <a:lnTo>
                      <a:pt x="188" y="99"/>
                    </a:lnTo>
                    <a:lnTo>
                      <a:pt x="193" y="104"/>
                    </a:lnTo>
                    <a:lnTo>
                      <a:pt x="197" y="110"/>
                    </a:lnTo>
                    <a:lnTo>
                      <a:pt x="202" y="116"/>
                    </a:lnTo>
                    <a:lnTo>
                      <a:pt x="206" y="118"/>
                    </a:lnTo>
                    <a:lnTo>
                      <a:pt x="212" y="118"/>
                    </a:lnTo>
                    <a:lnTo>
                      <a:pt x="216" y="118"/>
                    </a:lnTo>
                    <a:lnTo>
                      <a:pt x="219" y="117"/>
                    </a:lnTo>
                    <a:lnTo>
                      <a:pt x="216" y="116"/>
                    </a:lnTo>
                    <a:lnTo>
                      <a:pt x="212" y="108"/>
                    </a:lnTo>
                    <a:lnTo>
                      <a:pt x="203" y="99"/>
                    </a:lnTo>
                    <a:lnTo>
                      <a:pt x="194" y="88"/>
                    </a:lnTo>
                    <a:lnTo>
                      <a:pt x="184" y="76"/>
                    </a:lnTo>
                    <a:lnTo>
                      <a:pt x="172" y="63"/>
                    </a:lnTo>
                    <a:lnTo>
                      <a:pt x="162" y="51"/>
                    </a:lnTo>
                    <a:lnTo>
                      <a:pt x="153" y="42"/>
                    </a:lnTo>
                    <a:lnTo>
                      <a:pt x="146" y="33"/>
                    </a:lnTo>
                    <a:lnTo>
                      <a:pt x="139" y="26"/>
                    </a:lnTo>
                    <a:lnTo>
                      <a:pt x="134" y="20"/>
                    </a:lnTo>
                    <a:lnTo>
                      <a:pt x="128" y="16"/>
                    </a:lnTo>
                    <a:lnTo>
                      <a:pt x="124" y="11"/>
                    </a:lnTo>
                    <a:lnTo>
                      <a:pt x="118" y="8"/>
                    </a:lnTo>
                    <a:lnTo>
                      <a:pt x="114" y="7"/>
                    </a:lnTo>
                    <a:lnTo>
                      <a:pt x="108" y="5"/>
                    </a:lnTo>
                    <a:lnTo>
                      <a:pt x="100" y="4"/>
                    </a:lnTo>
                    <a:lnTo>
                      <a:pt x="92" y="2"/>
                    </a:lnTo>
                    <a:lnTo>
                      <a:pt x="81" y="2"/>
                    </a:lnTo>
                    <a:lnTo>
                      <a:pt x="70" y="1"/>
                    </a:lnTo>
                    <a:lnTo>
                      <a:pt x="59" y="1"/>
                    </a:lnTo>
                    <a:lnTo>
                      <a:pt x="52" y="0"/>
                    </a:lnTo>
                    <a:lnTo>
                      <a:pt x="45" y="0"/>
                    </a:lnTo>
                    <a:lnTo>
                      <a:pt x="42" y="2"/>
                    </a:lnTo>
                    <a:lnTo>
                      <a:pt x="39" y="5"/>
                    </a:lnTo>
                    <a:lnTo>
                      <a:pt x="34" y="5"/>
                    </a:lnTo>
                    <a:lnTo>
                      <a:pt x="25" y="5"/>
                    </a:lnTo>
                    <a:lnTo>
                      <a:pt x="15" y="5"/>
                    </a:lnTo>
                    <a:lnTo>
                      <a:pt x="0" y="5"/>
                    </a:lnTo>
                    <a:close/>
                  </a:path>
                </a:pathLst>
              </a:custGeom>
              <a:solidFill>
                <a:srgbClr val="FFFFFF"/>
              </a:solidFill>
              <a:ln w="0">
                <a:solidFill>
                  <a:srgbClr val="002060"/>
                </a:solidFill>
                <a:round/>
                <a:headEnd/>
                <a:tailEnd/>
              </a:ln>
            </p:spPr>
            <p:txBody>
              <a:bodyPr/>
              <a:lstStyle/>
              <a:p>
                <a:endParaRPr lang="el-GR">
                  <a:solidFill>
                    <a:schemeClr val="bg1">
                      <a:lumMod val="95000"/>
                      <a:lumOff val="5000"/>
                    </a:schemeClr>
                  </a:solidFill>
                </a:endParaRPr>
              </a:p>
            </p:txBody>
          </p:sp>
          <p:sp>
            <p:nvSpPr>
              <p:cNvPr id="36400" name="Freeform 454">
                <a:extLst>
                  <a:ext uri="{FF2B5EF4-FFF2-40B4-BE49-F238E27FC236}">
                    <a16:creationId xmlns:a16="http://schemas.microsoft.com/office/drawing/2014/main" id="{0524A394-430C-94D0-5725-DA99688DEB2C}"/>
                  </a:ext>
                </a:extLst>
              </p:cNvPr>
              <p:cNvSpPr>
                <a:spLocks/>
              </p:cNvSpPr>
              <p:nvPr/>
            </p:nvSpPr>
            <p:spPr bwMode="auto">
              <a:xfrm>
                <a:off x="5094" y="2496"/>
                <a:ext cx="12" cy="14"/>
              </a:xfrm>
              <a:custGeom>
                <a:avLst/>
                <a:gdLst>
                  <a:gd name="T0" fmla="*/ 0 w 12"/>
                  <a:gd name="T1" fmla="*/ 0 h 14"/>
                  <a:gd name="T2" fmla="*/ 0 w 12"/>
                  <a:gd name="T3" fmla="*/ 14 h 14"/>
                  <a:gd name="T4" fmla="*/ 3 w 12"/>
                  <a:gd name="T5" fmla="*/ 10 h 14"/>
                  <a:gd name="T6" fmla="*/ 7 w 12"/>
                  <a:gd name="T7" fmla="*/ 9 h 14"/>
                  <a:gd name="T8" fmla="*/ 9 w 12"/>
                  <a:gd name="T9" fmla="*/ 7 h 14"/>
                  <a:gd name="T10" fmla="*/ 12 w 12"/>
                  <a:gd name="T11" fmla="*/ 7 h 14"/>
                  <a:gd name="T12" fmla="*/ 9 w 12"/>
                  <a:gd name="T13" fmla="*/ 4 h 14"/>
                  <a:gd name="T14" fmla="*/ 4 w 12"/>
                  <a:gd name="T15" fmla="*/ 3 h 14"/>
                  <a:gd name="T16" fmla="*/ 0 w 12"/>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4"/>
                  <a:gd name="T29" fmla="*/ 12 w 12"/>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4">
                    <a:moveTo>
                      <a:pt x="0" y="0"/>
                    </a:moveTo>
                    <a:lnTo>
                      <a:pt x="0" y="14"/>
                    </a:lnTo>
                    <a:lnTo>
                      <a:pt x="3" y="10"/>
                    </a:lnTo>
                    <a:lnTo>
                      <a:pt x="7" y="9"/>
                    </a:lnTo>
                    <a:lnTo>
                      <a:pt x="9" y="7"/>
                    </a:lnTo>
                    <a:lnTo>
                      <a:pt x="12" y="7"/>
                    </a:lnTo>
                    <a:lnTo>
                      <a:pt x="9" y="4"/>
                    </a:lnTo>
                    <a:lnTo>
                      <a:pt x="4" y="3"/>
                    </a:lnTo>
                    <a:lnTo>
                      <a:pt x="0" y="0"/>
                    </a:lnTo>
                    <a:close/>
                  </a:path>
                </a:pathLst>
              </a:custGeom>
              <a:solidFill>
                <a:srgbClr val="FFFFFF"/>
              </a:solidFill>
              <a:ln w="0">
                <a:solidFill>
                  <a:srgbClr val="002060"/>
                </a:solidFill>
                <a:round/>
                <a:headEnd/>
                <a:tailEnd/>
              </a:ln>
            </p:spPr>
            <p:txBody>
              <a:bodyPr/>
              <a:lstStyle/>
              <a:p>
                <a:endParaRPr lang="el-GR">
                  <a:solidFill>
                    <a:schemeClr val="bg1">
                      <a:lumMod val="95000"/>
                      <a:lumOff val="5000"/>
                    </a:schemeClr>
                  </a:solidFill>
                </a:endParaRPr>
              </a:p>
            </p:txBody>
          </p:sp>
          <p:sp>
            <p:nvSpPr>
              <p:cNvPr id="36401" name="Freeform 455">
                <a:extLst>
                  <a:ext uri="{FF2B5EF4-FFF2-40B4-BE49-F238E27FC236}">
                    <a16:creationId xmlns:a16="http://schemas.microsoft.com/office/drawing/2014/main" id="{473806CA-6BF0-2F83-1150-1437E1CAAE31}"/>
                  </a:ext>
                </a:extLst>
              </p:cNvPr>
              <p:cNvSpPr>
                <a:spLocks/>
              </p:cNvSpPr>
              <p:nvPr/>
            </p:nvSpPr>
            <p:spPr bwMode="auto">
              <a:xfrm>
                <a:off x="5057" y="2508"/>
                <a:ext cx="18" cy="14"/>
              </a:xfrm>
              <a:custGeom>
                <a:avLst/>
                <a:gdLst>
                  <a:gd name="T0" fmla="*/ 8 w 18"/>
                  <a:gd name="T1" fmla="*/ 0 h 14"/>
                  <a:gd name="T2" fmla="*/ 18 w 18"/>
                  <a:gd name="T3" fmla="*/ 8 h 14"/>
                  <a:gd name="T4" fmla="*/ 15 w 18"/>
                  <a:gd name="T5" fmla="*/ 14 h 14"/>
                  <a:gd name="T6" fmla="*/ 0 w 18"/>
                  <a:gd name="T7" fmla="*/ 10 h 14"/>
                  <a:gd name="T8" fmla="*/ 3 w 18"/>
                  <a:gd name="T9" fmla="*/ 7 h 14"/>
                  <a:gd name="T10" fmla="*/ 5 w 18"/>
                  <a:gd name="T11" fmla="*/ 4 h 14"/>
                  <a:gd name="T12" fmla="*/ 6 w 18"/>
                  <a:gd name="T13" fmla="*/ 1 h 14"/>
                  <a:gd name="T14" fmla="*/ 8 w 18"/>
                  <a:gd name="T15" fmla="*/ 0 h 14"/>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14"/>
                  <a:gd name="T26" fmla="*/ 18 w 18"/>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14">
                    <a:moveTo>
                      <a:pt x="8" y="0"/>
                    </a:moveTo>
                    <a:lnTo>
                      <a:pt x="18" y="8"/>
                    </a:lnTo>
                    <a:lnTo>
                      <a:pt x="15" y="14"/>
                    </a:lnTo>
                    <a:lnTo>
                      <a:pt x="0" y="10"/>
                    </a:lnTo>
                    <a:lnTo>
                      <a:pt x="3" y="7"/>
                    </a:lnTo>
                    <a:lnTo>
                      <a:pt x="5" y="4"/>
                    </a:lnTo>
                    <a:lnTo>
                      <a:pt x="6" y="1"/>
                    </a:lnTo>
                    <a:lnTo>
                      <a:pt x="8" y="0"/>
                    </a:lnTo>
                    <a:close/>
                  </a:path>
                </a:pathLst>
              </a:custGeom>
              <a:solidFill>
                <a:srgbClr val="FFFFFF"/>
              </a:solidFill>
              <a:ln w="0">
                <a:solidFill>
                  <a:srgbClr val="002060"/>
                </a:solidFill>
                <a:round/>
                <a:headEnd/>
                <a:tailEnd/>
              </a:ln>
            </p:spPr>
            <p:txBody>
              <a:bodyPr/>
              <a:lstStyle/>
              <a:p>
                <a:endParaRPr lang="el-GR">
                  <a:solidFill>
                    <a:schemeClr val="bg1">
                      <a:lumMod val="95000"/>
                      <a:lumOff val="5000"/>
                    </a:schemeClr>
                  </a:solidFill>
                </a:endParaRPr>
              </a:p>
            </p:txBody>
          </p:sp>
          <p:sp>
            <p:nvSpPr>
              <p:cNvPr id="36402" name="Freeform 456">
                <a:extLst>
                  <a:ext uri="{FF2B5EF4-FFF2-40B4-BE49-F238E27FC236}">
                    <a16:creationId xmlns:a16="http://schemas.microsoft.com/office/drawing/2014/main" id="{B974D34B-051A-680C-407A-A2746C9EB7DB}"/>
                  </a:ext>
                </a:extLst>
              </p:cNvPr>
              <p:cNvSpPr>
                <a:spLocks/>
              </p:cNvSpPr>
              <p:nvPr/>
            </p:nvSpPr>
            <p:spPr bwMode="auto">
              <a:xfrm>
                <a:off x="5071" y="2496"/>
                <a:ext cx="17" cy="19"/>
              </a:xfrm>
              <a:custGeom>
                <a:avLst/>
                <a:gdLst>
                  <a:gd name="T0" fmla="*/ 17 w 17"/>
                  <a:gd name="T1" fmla="*/ 0 h 19"/>
                  <a:gd name="T2" fmla="*/ 13 w 17"/>
                  <a:gd name="T3" fmla="*/ 0 h 19"/>
                  <a:gd name="T4" fmla="*/ 8 w 17"/>
                  <a:gd name="T5" fmla="*/ 3 h 19"/>
                  <a:gd name="T6" fmla="*/ 4 w 17"/>
                  <a:gd name="T7" fmla="*/ 4 h 19"/>
                  <a:gd name="T8" fmla="*/ 0 w 17"/>
                  <a:gd name="T9" fmla="*/ 7 h 19"/>
                  <a:gd name="T10" fmla="*/ 10 w 17"/>
                  <a:gd name="T11" fmla="*/ 19 h 19"/>
                  <a:gd name="T12" fmla="*/ 11 w 17"/>
                  <a:gd name="T13" fmla="*/ 16 h 19"/>
                  <a:gd name="T14" fmla="*/ 16 w 17"/>
                  <a:gd name="T15" fmla="*/ 14 h 19"/>
                  <a:gd name="T16" fmla="*/ 17 w 17"/>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9"/>
                  <a:gd name="T29" fmla="*/ 17 w 17"/>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9">
                    <a:moveTo>
                      <a:pt x="17" y="0"/>
                    </a:moveTo>
                    <a:lnTo>
                      <a:pt x="13" y="0"/>
                    </a:lnTo>
                    <a:lnTo>
                      <a:pt x="8" y="3"/>
                    </a:lnTo>
                    <a:lnTo>
                      <a:pt x="4" y="4"/>
                    </a:lnTo>
                    <a:lnTo>
                      <a:pt x="0" y="7"/>
                    </a:lnTo>
                    <a:lnTo>
                      <a:pt x="10" y="19"/>
                    </a:lnTo>
                    <a:lnTo>
                      <a:pt x="11" y="16"/>
                    </a:lnTo>
                    <a:lnTo>
                      <a:pt x="16" y="14"/>
                    </a:lnTo>
                    <a:lnTo>
                      <a:pt x="17" y="0"/>
                    </a:lnTo>
                    <a:close/>
                  </a:path>
                </a:pathLst>
              </a:custGeom>
              <a:solidFill>
                <a:srgbClr val="FFFFFF"/>
              </a:solidFill>
              <a:ln w="0">
                <a:solidFill>
                  <a:srgbClr val="002060"/>
                </a:solidFill>
                <a:round/>
                <a:headEnd/>
                <a:tailEnd/>
              </a:ln>
            </p:spPr>
            <p:txBody>
              <a:bodyPr/>
              <a:lstStyle/>
              <a:p>
                <a:endParaRPr lang="el-GR">
                  <a:solidFill>
                    <a:schemeClr val="bg1">
                      <a:lumMod val="95000"/>
                      <a:lumOff val="5000"/>
                    </a:schemeClr>
                  </a:solidFill>
                </a:endParaRPr>
              </a:p>
            </p:txBody>
          </p:sp>
        </p:grpSp>
        <p:sp>
          <p:nvSpPr>
            <p:cNvPr id="36228" name="Line 457">
              <a:extLst>
                <a:ext uri="{FF2B5EF4-FFF2-40B4-BE49-F238E27FC236}">
                  <a16:creationId xmlns:a16="http://schemas.microsoft.com/office/drawing/2014/main" id="{1AB13372-C2FB-77E7-09AA-17B7E6139A7E}"/>
                </a:ext>
              </a:extLst>
            </p:cNvPr>
            <p:cNvSpPr>
              <a:spLocks noChangeShapeType="1"/>
            </p:cNvSpPr>
            <p:nvPr/>
          </p:nvSpPr>
          <p:spPr bwMode="auto">
            <a:xfrm>
              <a:off x="3984" y="2160"/>
              <a:ext cx="720" cy="576"/>
            </a:xfrm>
            <a:prstGeom prst="line">
              <a:avLst/>
            </a:prstGeom>
            <a:noFill/>
            <a:ln w="28575">
              <a:solidFill>
                <a:srgbClr val="002060"/>
              </a:solidFill>
              <a:round/>
              <a:headEnd/>
              <a:tailEnd type="triangle" w="med" len="med"/>
            </a:ln>
            <a:extLst>
              <a:ext uri="{909E8E84-426E-40DD-AFC4-6F175D3DCCD1}">
                <a14:hiddenFill xmlns:a14="http://schemas.microsoft.com/office/drawing/2010/main">
                  <a:noFill/>
                </a14:hiddenFill>
              </a:ext>
            </a:extLst>
          </p:spPr>
          <p:txBody>
            <a:bodyPr/>
            <a:lstStyle/>
            <a:p>
              <a:endParaRPr lang="el-GR">
                <a:solidFill>
                  <a:schemeClr val="bg1">
                    <a:lumMod val="95000"/>
                    <a:lumOff val="5000"/>
                  </a:schemeClr>
                </a:solidFill>
              </a:endParaRPr>
            </a:p>
          </p:txBody>
        </p:sp>
        <p:sp>
          <p:nvSpPr>
            <p:cNvPr id="36229" name="Line 458">
              <a:extLst>
                <a:ext uri="{FF2B5EF4-FFF2-40B4-BE49-F238E27FC236}">
                  <a16:creationId xmlns:a16="http://schemas.microsoft.com/office/drawing/2014/main" id="{C7F0512D-92F6-6329-B1C4-C51ED8856D6C}"/>
                </a:ext>
              </a:extLst>
            </p:cNvPr>
            <p:cNvSpPr>
              <a:spLocks noChangeShapeType="1"/>
            </p:cNvSpPr>
            <p:nvPr/>
          </p:nvSpPr>
          <p:spPr bwMode="auto">
            <a:xfrm flipV="1">
              <a:off x="3984" y="1968"/>
              <a:ext cx="768" cy="192"/>
            </a:xfrm>
            <a:prstGeom prst="line">
              <a:avLst/>
            </a:prstGeom>
            <a:noFill/>
            <a:ln w="28575">
              <a:solidFill>
                <a:srgbClr val="002060"/>
              </a:solidFill>
              <a:round/>
              <a:headEnd/>
              <a:tailEnd type="triangle" w="med" len="med"/>
            </a:ln>
            <a:extLst>
              <a:ext uri="{909E8E84-426E-40DD-AFC4-6F175D3DCCD1}">
                <a14:hiddenFill xmlns:a14="http://schemas.microsoft.com/office/drawing/2010/main">
                  <a:noFill/>
                </a14:hiddenFill>
              </a:ext>
            </a:extLst>
          </p:spPr>
          <p:txBody>
            <a:bodyPr/>
            <a:lstStyle/>
            <a:p>
              <a:endParaRPr lang="el-GR">
                <a:solidFill>
                  <a:schemeClr val="bg1">
                    <a:lumMod val="95000"/>
                    <a:lumOff val="5000"/>
                  </a:schemeClr>
                </a:solidFill>
              </a:endParaRPr>
            </a:p>
          </p:txBody>
        </p:sp>
        <p:grpSp>
          <p:nvGrpSpPr>
            <p:cNvPr id="36230" name="Group 459">
              <a:extLst>
                <a:ext uri="{FF2B5EF4-FFF2-40B4-BE49-F238E27FC236}">
                  <a16:creationId xmlns:a16="http://schemas.microsoft.com/office/drawing/2014/main" id="{55F63AD8-28BF-0B57-C25C-EEB8E371D2D6}"/>
                </a:ext>
              </a:extLst>
            </p:cNvPr>
            <p:cNvGrpSpPr>
              <a:grpSpLocks/>
            </p:cNvGrpSpPr>
            <p:nvPr/>
          </p:nvGrpSpPr>
          <p:grpSpPr bwMode="auto">
            <a:xfrm>
              <a:off x="4128" y="2311"/>
              <a:ext cx="422" cy="185"/>
              <a:chOff x="4019" y="2346"/>
              <a:chExt cx="1500" cy="651"/>
            </a:xfrm>
          </p:grpSpPr>
          <p:sp>
            <p:nvSpPr>
              <p:cNvPr id="36231" name="Freeform 460">
                <a:extLst>
                  <a:ext uri="{FF2B5EF4-FFF2-40B4-BE49-F238E27FC236}">
                    <a16:creationId xmlns:a16="http://schemas.microsoft.com/office/drawing/2014/main" id="{D53B492F-B0AC-D77F-2FE7-55E294465E69}"/>
                  </a:ext>
                </a:extLst>
              </p:cNvPr>
              <p:cNvSpPr>
                <a:spLocks/>
              </p:cNvSpPr>
              <p:nvPr/>
            </p:nvSpPr>
            <p:spPr bwMode="auto">
              <a:xfrm>
                <a:off x="4019" y="2346"/>
                <a:ext cx="1498" cy="530"/>
              </a:xfrm>
              <a:custGeom>
                <a:avLst/>
                <a:gdLst>
                  <a:gd name="T0" fmla="*/ 1495 w 1498"/>
                  <a:gd name="T1" fmla="*/ 480 h 530"/>
                  <a:gd name="T2" fmla="*/ 1497 w 1498"/>
                  <a:gd name="T3" fmla="*/ 432 h 530"/>
                  <a:gd name="T4" fmla="*/ 1470 w 1498"/>
                  <a:gd name="T5" fmla="*/ 424 h 530"/>
                  <a:gd name="T6" fmla="*/ 1470 w 1498"/>
                  <a:gd name="T7" fmla="*/ 394 h 530"/>
                  <a:gd name="T8" fmla="*/ 1445 w 1498"/>
                  <a:gd name="T9" fmla="*/ 294 h 530"/>
                  <a:gd name="T10" fmla="*/ 1397 w 1498"/>
                  <a:gd name="T11" fmla="*/ 256 h 530"/>
                  <a:gd name="T12" fmla="*/ 1282 w 1498"/>
                  <a:gd name="T13" fmla="*/ 213 h 530"/>
                  <a:gd name="T14" fmla="*/ 1259 w 1498"/>
                  <a:gd name="T15" fmla="*/ 198 h 530"/>
                  <a:gd name="T16" fmla="*/ 1175 w 1498"/>
                  <a:gd name="T17" fmla="*/ 113 h 530"/>
                  <a:gd name="T18" fmla="*/ 1109 w 1498"/>
                  <a:gd name="T19" fmla="*/ 51 h 530"/>
                  <a:gd name="T20" fmla="*/ 1077 w 1498"/>
                  <a:gd name="T21" fmla="*/ 37 h 530"/>
                  <a:gd name="T22" fmla="*/ 1013 w 1498"/>
                  <a:gd name="T23" fmla="*/ 21 h 530"/>
                  <a:gd name="T24" fmla="*/ 908 w 1498"/>
                  <a:gd name="T25" fmla="*/ 7 h 530"/>
                  <a:gd name="T26" fmla="*/ 768 w 1498"/>
                  <a:gd name="T27" fmla="*/ 1 h 530"/>
                  <a:gd name="T28" fmla="*/ 630 w 1498"/>
                  <a:gd name="T29" fmla="*/ 1 h 530"/>
                  <a:gd name="T30" fmla="*/ 493 w 1498"/>
                  <a:gd name="T31" fmla="*/ 9 h 530"/>
                  <a:gd name="T32" fmla="*/ 363 w 1498"/>
                  <a:gd name="T33" fmla="*/ 21 h 530"/>
                  <a:gd name="T34" fmla="*/ 250 w 1498"/>
                  <a:gd name="T35" fmla="*/ 35 h 530"/>
                  <a:gd name="T36" fmla="*/ 173 w 1498"/>
                  <a:gd name="T37" fmla="*/ 46 h 530"/>
                  <a:gd name="T38" fmla="*/ 128 w 1498"/>
                  <a:gd name="T39" fmla="*/ 51 h 530"/>
                  <a:gd name="T40" fmla="*/ 104 w 1498"/>
                  <a:gd name="T41" fmla="*/ 56 h 530"/>
                  <a:gd name="T42" fmla="*/ 73 w 1498"/>
                  <a:gd name="T43" fmla="*/ 97 h 530"/>
                  <a:gd name="T44" fmla="*/ 32 w 1498"/>
                  <a:gd name="T45" fmla="*/ 239 h 530"/>
                  <a:gd name="T46" fmla="*/ 21 w 1498"/>
                  <a:gd name="T47" fmla="*/ 360 h 530"/>
                  <a:gd name="T48" fmla="*/ 16 w 1498"/>
                  <a:gd name="T49" fmla="*/ 458 h 530"/>
                  <a:gd name="T50" fmla="*/ 1 w 1498"/>
                  <a:gd name="T51" fmla="*/ 474 h 530"/>
                  <a:gd name="T52" fmla="*/ 16 w 1498"/>
                  <a:gd name="T53" fmla="*/ 510 h 530"/>
                  <a:gd name="T54" fmla="*/ 44 w 1498"/>
                  <a:gd name="T55" fmla="*/ 515 h 530"/>
                  <a:gd name="T56" fmla="*/ 88 w 1498"/>
                  <a:gd name="T57" fmla="*/ 524 h 530"/>
                  <a:gd name="T58" fmla="*/ 129 w 1498"/>
                  <a:gd name="T59" fmla="*/ 520 h 530"/>
                  <a:gd name="T60" fmla="*/ 126 w 1498"/>
                  <a:gd name="T61" fmla="*/ 426 h 530"/>
                  <a:gd name="T62" fmla="*/ 214 w 1498"/>
                  <a:gd name="T63" fmla="*/ 386 h 530"/>
                  <a:gd name="T64" fmla="*/ 289 w 1498"/>
                  <a:gd name="T65" fmla="*/ 451 h 530"/>
                  <a:gd name="T66" fmla="*/ 322 w 1498"/>
                  <a:gd name="T67" fmla="*/ 517 h 530"/>
                  <a:gd name="T68" fmla="*/ 818 w 1498"/>
                  <a:gd name="T69" fmla="*/ 517 h 530"/>
                  <a:gd name="T70" fmla="*/ 812 w 1498"/>
                  <a:gd name="T71" fmla="*/ 461 h 530"/>
                  <a:gd name="T72" fmla="*/ 868 w 1498"/>
                  <a:gd name="T73" fmla="*/ 373 h 530"/>
                  <a:gd name="T74" fmla="*/ 990 w 1498"/>
                  <a:gd name="T75" fmla="*/ 394 h 530"/>
                  <a:gd name="T76" fmla="*/ 1034 w 1498"/>
                  <a:gd name="T77" fmla="*/ 449 h 530"/>
                  <a:gd name="T78" fmla="*/ 1072 w 1498"/>
                  <a:gd name="T79" fmla="*/ 493 h 530"/>
                  <a:gd name="T80" fmla="*/ 1121 w 1498"/>
                  <a:gd name="T81" fmla="*/ 492 h 530"/>
                  <a:gd name="T82" fmla="*/ 1196 w 1498"/>
                  <a:gd name="T83" fmla="*/ 492 h 530"/>
                  <a:gd name="T84" fmla="*/ 1223 w 1498"/>
                  <a:gd name="T85" fmla="*/ 486 h 530"/>
                  <a:gd name="T86" fmla="*/ 1228 w 1498"/>
                  <a:gd name="T87" fmla="*/ 438 h 530"/>
                  <a:gd name="T88" fmla="*/ 1250 w 1498"/>
                  <a:gd name="T89" fmla="*/ 439 h 530"/>
                  <a:gd name="T90" fmla="*/ 1253 w 1498"/>
                  <a:gd name="T91" fmla="*/ 492 h 530"/>
                  <a:gd name="T92" fmla="*/ 1319 w 1498"/>
                  <a:gd name="T93" fmla="*/ 490 h 530"/>
                  <a:gd name="T94" fmla="*/ 1322 w 1498"/>
                  <a:gd name="T95" fmla="*/ 470 h 530"/>
                  <a:gd name="T96" fmla="*/ 1329 w 1498"/>
                  <a:gd name="T97" fmla="*/ 449 h 530"/>
                  <a:gd name="T98" fmla="*/ 1408 w 1498"/>
                  <a:gd name="T99" fmla="*/ 458 h 530"/>
                  <a:gd name="T100" fmla="*/ 1445 w 1498"/>
                  <a:gd name="T101" fmla="*/ 486 h 530"/>
                  <a:gd name="T102" fmla="*/ 1451 w 1498"/>
                  <a:gd name="T103" fmla="*/ 439 h 530"/>
                  <a:gd name="T104" fmla="*/ 1466 w 1498"/>
                  <a:gd name="T105" fmla="*/ 435 h 530"/>
                  <a:gd name="T106" fmla="*/ 1476 w 1498"/>
                  <a:gd name="T107" fmla="*/ 485 h 53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98"/>
                  <a:gd name="T163" fmla="*/ 0 h 530"/>
                  <a:gd name="T164" fmla="*/ 1498 w 1498"/>
                  <a:gd name="T165" fmla="*/ 530 h 53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98" h="530">
                    <a:moveTo>
                      <a:pt x="1476" y="486"/>
                    </a:moveTo>
                    <a:lnTo>
                      <a:pt x="1483" y="486"/>
                    </a:lnTo>
                    <a:lnTo>
                      <a:pt x="1491" y="485"/>
                    </a:lnTo>
                    <a:lnTo>
                      <a:pt x="1495" y="480"/>
                    </a:lnTo>
                    <a:lnTo>
                      <a:pt x="1497" y="473"/>
                    </a:lnTo>
                    <a:lnTo>
                      <a:pt x="1498" y="452"/>
                    </a:lnTo>
                    <a:lnTo>
                      <a:pt x="1498" y="436"/>
                    </a:lnTo>
                    <a:lnTo>
                      <a:pt x="1497" y="432"/>
                    </a:lnTo>
                    <a:lnTo>
                      <a:pt x="1492" y="429"/>
                    </a:lnTo>
                    <a:lnTo>
                      <a:pt x="1483" y="427"/>
                    </a:lnTo>
                    <a:lnTo>
                      <a:pt x="1470" y="427"/>
                    </a:lnTo>
                    <a:lnTo>
                      <a:pt x="1470" y="424"/>
                    </a:lnTo>
                    <a:lnTo>
                      <a:pt x="1472" y="421"/>
                    </a:lnTo>
                    <a:lnTo>
                      <a:pt x="1475" y="417"/>
                    </a:lnTo>
                    <a:lnTo>
                      <a:pt x="1475" y="410"/>
                    </a:lnTo>
                    <a:lnTo>
                      <a:pt x="1470" y="394"/>
                    </a:lnTo>
                    <a:lnTo>
                      <a:pt x="1464" y="363"/>
                    </a:lnTo>
                    <a:lnTo>
                      <a:pt x="1455" y="329"/>
                    </a:lnTo>
                    <a:lnTo>
                      <a:pt x="1450" y="303"/>
                    </a:lnTo>
                    <a:lnTo>
                      <a:pt x="1445" y="294"/>
                    </a:lnTo>
                    <a:lnTo>
                      <a:pt x="1439" y="285"/>
                    </a:lnTo>
                    <a:lnTo>
                      <a:pt x="1429" y="276"/>
                    </a:lnTo>
                    <a:lnTo>
                      <a:pt x="1416" y="266"/>
                    </a:lnTo>
                    <a:lnTo>
                      <a:pt x="1397" y="256"/>
                    </a:lnTo>
                    <a:lnTo>
                      <a:pt x="1372" y="245"/>
                    </a:lnTo>
                    <a:lnTo>
                      <a:pt x="1341" y="233"/>
                    </a:lnTo>
                    <a:lnTo>
                      <a:pt x="1303" y="220"/>
                    </a:lnTo>
                    <a:lnTo>
                      <a:pt x="1282" y="213"/>
                    </a:lnTo>
                    <a:lnTo>
                      <a:pt x="1270" y="207"/>
                    </a:lnTo>
                    <a:lnTo>
                      <a:pt x="1265" y="204"/>
                    </a:lnTo>
                    <a:lnTo>
                      <a:pt x="1263" y="204"/>
                    </a:lnTo>
                    <a:lnTo>
                      <a:pt x="1259" y="198"/>
                    </a:lnTo>
                    <a:lnTo>
                      <a:pt x="1244" y="184"/>
                    </a:lnTo>
                    <a:lnTo>
                      <a:pt x="1223" y="163"/>
                    </a:lnTo>
                    <a:lnTo>
                      <a:pt x="1200" y="138"/>
                    </a:lnTo>
                    <a:lnTo>
                      <a:pt x="1175" y="113"/>
                    </a:lnTo>
                    <a:lnTo>
                      <a:pt x="1151" y="90"/>
                    </a:lnTo>
                    <a:lnTo>
                      <a:pt x="1131" y="70"/>
                    </a:lnTo>
                    <a:lnTo>
                      <a:pt x="1118" y="60"/>
                    </a:lnTo>
                    <a:lnTo>
                      <a:pt x="1109" y="51"/>
                    </a:lnTo>
                    <a:lnTo>
                      <a:pt x="1103" y="48"/>
                    </a:lnTo>
                    <a:lnTo>
                      <a:pt x="1096" y="46"/>
                    </a:lnTo>
                    <a:lnTo>
                      <a:pt x="1087" y="41"/>
                    </a:lnTo>
                    <a:lnTo>
                      <a:pt x="1077" y="37"/>
                    </a:lnTo>
                    <a:lnTo>
                      <a:pt x="1063" y="32"/>
                    </a:lnTo>
                    <a:lnTo>
                      <a:pt x="1050" y="28"/>
                    </a:lnTo>
                    <a:lnTo>
                      <a:pt x="1032" y="25"/>
                    </a:lnTo>
                    <a:lnTo>
                      <a:pt x="1013" y="21"/>
                    </a:lnTo>
                    <a:lnTo>
                      <a:pt x="991" y="16"/>
                    </a:lnTo>
                    <a:lnTo>
                      <a:pt x="966" y="13"/>
                    </a:lnTo>
                    <a:lnTo>
                      <a:pt x="938" y="9"/>
                    </a:lnTo>
                    <a:lnTo>
                      <a:pt x="908" y="7"/>
                    </a:lnTo>
                    <a:lnTo>
                      <a:pt x="874" y="4"/>
                    </a:lnTo>
                    <a:lnTo>
                      <a:pt x="839" y="3"/>
                    </a:lnTo>
                    <a:lnTo>
                      <a:pt x="803" y="1"/>
                    </a:lnTo>
                    <a:lnTo>
                      <a:pt x="768" y="1"/>
                    </a:lnTo>
                    <a:lnTo>
                      <a:pt x="733" y="0"/>
                    </a:lnTo>
                    <a:lnTo>
                      <a:pt x="699" y="0"/>
                    </a:lnTo>
                    <a:lnTo>
                      <a:pt x="664" y="1"/>
                    </a:lnTo>
                    <a:lnTo>
                      <a:pt x="630" y="1"/>
                    </a:lnTo>
                    <a:lnTo>
                      <a:pt x="595" y="3"/>
                    </a:lnTo>
                    <a:lnTo>
                      <a:pt x="561" y="4"/>
                    </a:lnTo>
                    <a:lnTo>
                      <a:pt x="526" y="7"/>
                    </a:lnTo>
                    <a:lnTo>
                      <a:pt x="493" y="9"/>
                    </a:lnTo>
                    <a:lnTo>
                      <a:pt x="461" y="12"/>
                    </a:lnTo>
                    <a:lnTo>
                      <a:pt x="427" y="15"/>
                    </a:lnTo>
                    <a:lnTo>
                      <a:pt x="395" y="18"/>
                    </a:lnTo>
                    <a:lnTo>
                      <a:pt x="363" y="21"/>
                    </a:lnTo>
                    <a:lnTo>
                      <a:pt x="332" y="25"/>
                    </a:lnTo>
                    <a:lnTo>
                      <a:pt x="303" y="28"/>
                    </a:lnTo>
                    <a:lnTo>
                      <a:pt x="275" y="32"/>
                    </a:lnTo>
                    <a:lnTo>
                      <a:pt x="250" y="35"/>
                    </a:lnTo>
                    <a:lnTo>
                      <a:pt x="228" y="38"/>
                    </a:lnTo>
                    <a:lnTo>
                      <a:pt x="209" y="40"/>
                    </a:lnTo>
                    <a:lnTo>
                      <a:pt x="189" y="43"/>
                    </a:lnTo>
                    <a:lnTo>
                      <a:pt x="173" y="46"/>
                    </a:lnTo>
                    <a:lnTo>
                      <a:pt x="160" y="47"/>
                    </a:lnTo>
                    <a:lnTo>
                      <a:pt x="147" y="48"/>
                    </a:lnTo>
                    <a:lnTo>
                      <a:pt x="137" y="50"/>
                    </a:lnTo>
                    <a:lnTo>
                      <a:pt x="128" y="51"/>
                    </a:lnTo>
                    <a:lnTo>
                      <a:pt x="120" y="53"/>
                    </a:lnTo>
                    <a:lnTo>
                      <a:pt x="113" y="54"/>
                    </a:lnTo>
                    <a:lnTo>
                      <a:pt x="109" y="54"/>
                    </a:lnTo>
                    <a:lnTo>
                      <a:pt x="104" y="56"/>
                    </a:lnTo>
                    <a:lnTo>
                      <a:pt x="101" y="56"/>
                    </a:lnTo>
                    <a:lnTo>
                      <a:pt x="93" y="62"/>
                    </a:lnTo>
                    <a:lnTo>
                      <a:pt x="84" y="76"/>
                    </a:lnTo>
                    <a:lnTo>
                      <a:pt x="73" y="97"/>
                    </a:lnTo>
                    <a:lnTo>
                      <a:pt x="62" y="125"/>
                    </a:lnTo>
                    <a:lnTo>
                      <a:pt x="50" y="160"/>
                    </a:lnTo>
                    <a:lnTo>
                      <a:pt x="40" y="197"/>
                    </a:lnTo>
                    <a:lnTo>
                      <a:pt x="32" y="239"/>
                    </a:lnTo>
                    <a:lnTo>
                      <a:pt x="26" y="285"/>
                    </a:lnTo>
                    <a:lnTo>
                      <a:pt x="23" y="300"/>
                    </a:lnTo>
                    <a:lnTo>
                      <a:pt x="21" y="330"/>
                    </a:lnTo>
                    <a:lnTo>
                      <a:pt x="21" y="360"/>
                    </a:lnTo>
                    <a:lnTo>
                      <a:pt x="21" y="376"/>
                    </a:lnTo>
                    <a:lnTo>
                      <a:pt x="22" y="401"/>
                    </a:lnTo>
                    <a:lnTo>
                      <a:pt x="25" y="458"/>
                    </a:lnTo>
                    <a:lnTo>
                      <a:pt x="16" y="458"/>
                    </a:lnTo>
                    <a:lnTo>
                      <a:pt x="7" y="458"/>
                    </a:lnTo>
                    <a:lnTo>
                      <a:pt x="1" y="461"/>
                    </a:lnTo>
                    <a:lnTo>
                      <a:pt x="0" y="466"/>
                    </a:lnTo>
                    <a:lnTo>
                      <a:pt x="1" y="474"/>
                    </a:lnTo>
                    <a:lnTo>
                      <a:pt x="3" y="488"/>
                    </a:lnTo>
                    <a:lnTo>
                      <a:pt x="6" y="499"/>
                    </a:lnTo>
                    <a:lnTo>
                      <a:pt x="9" y="507"/>
                    </a:lnTo>
                    <a:lnTo>
                      <a:pt x="16" y="510"/>
                    </a:lnTo>
                    <a:lnTo>
                      <a:pt x="23" y="512"/>
                    </a:lnTo>
                    <a:lnTo>
                      <a:pt x="32" y="514"/>
                    </a:lnTo>
                    <a:lnTo>
                      <a:pt x="38" y="512"/>
                    </a:lnTo>
                    <a:lnTo>
                      <a:pt x="44" y="515"/>
                    </a:lnTo>
                    <a:lnTo>
                      <a:pt x="51" y="518"/>
                    </a:lnTo>
                    <a:lnTo>
                      <a:pt x="62" y="520"/>
                    </a:lnTo>
                    <a:lnTo>
                      <a:pt x="75" y="523"/>
                    </a:lnTo>
                    <a:lnTo>
                      <a:pt x="88" y="524"/>
                    </a:lnTo>
                    <a:lnTo>
                      <a:pt x="103" y="527"/>
                    </a:lnTo>
                    <a:lnTo>
                      <a:pt x="117" y="529"/>
                    </a:lnTo>
                    <a:lnTo>
                      <a:pt x="134" y="530"/>
                    </a:lnTo>
                    <a:lnTo>
                      <a:pt x="129" y="520"/>
                    </a:lnTo>
                    <a:lnTo>
                      <a:pt x="125" y="502"/>
                    </a:lnTo>
                    <a:lnTo>
                      <a:pt x="120" y="479"/>
                    </a:lnTo>
                    <a:lnTo>
                      <a:pt x="122" y="452"/>
                    </a:lnTo>
                    <a:lnTo>
                      <a:pt x="126" y="426"/>
                    </a:lnTo>
                    <a:lnTo>
                      <a:pt x="138" y="402"/>
                    </a:lnTo>
                    <a:lnTo>
                      <a:pt x="156" y="388"/>
                    </a:lnTo>
                    <a:lnTo>
                      <a:pt x="182" y="380"/>
                    </a:lnTo>
                    <a:lnTo>
                      <a:pt x="214" y="386"/>
                    </a:lnTo>
                    <a:lnTo>
                      <a:pt x="241" y="396"/>
                    </a:lnTo>
                    <a:lnTo>
                      <a:pt x="261" y="414"/>
                    </a:lnTo>
                    <a:lnTo>
                      <a:pt x="278" y="432"/>
                    </a:lnTo>
                    <a:lnTo>
                      <a:pt x="289" y="451"/>
                    </a:lnTo>
                    <a:lnTo>
                      <a:pt x="297" y="467"/>
                    </a:lnTo>
                    <a:lnTo>
                      <a:pt x="301" y="479"/>
                    </a:lnTo>
                    <a:lnTo>
                      <a:pt x="303" y="483"/>
                    </a:lnTo>
                    <a:lnTo>
                      <a:pt x="322" y="517"/>
                    </a:lnTo>
                    <a:lnTo>
                      <a:pt x="825" y="520"/>
                    </a:lnTo>
                    <a:lnTo>
                      <a:pt x="824" y="520"/>
                    </a:lnTo>
                    <a:lnTo>
                      <a:pt x="822" y="518"/>
                    </a:lnTo>
                    <a:lnTo>
                      <a:pt x="818" y="517"/>
                    </a:lnTo>
                    <a:lnTo>
                      <a:pt x="815" y="511"/>
                    </a:lnTo>
                    <a:lnTo>
                      <a:pt x="814" y="502"/>
                    </a:lnTo>
                    <a:lnTo>
                      <a:pt x="812" y="485"/>
                    </a:lnTo>
                    <a:lnTo>
                      <a:pt x="812" y="461"/>
                    </a:lnTo>
                    <a:lnTo>
                      <a:pt x="817" y="436"/>
                    </a:lnTo>
                    <a:lnTo>
                      <a:pt x="827" y="411"/>
                    </a:lnTo>
                    <a:lnTo>
                      <a:pt x="843" y="388"/>
                    </a:lnTo>
                    <a:lnTo>
                      <a:pt x="868" y="373"/>
                    </a:lnTo>
                    <a:lnTo>
                      <a:pt x="902" y="367"/>
                    </a:lnTo>
                    <a:lnTo>
                      <a:pt x="938" y="370"/>
                    </a:lnTo>
                    <a:lnTo>
                      <a:pt x="968" y="380"/>
                    </a:lnTo>
                    <a:lnTo>
                      <a:pt x="990" y="394"/>
                    </a:lnTo>
                    <a:lnTo>
                      <a:pt x="1009" y="410"/>
                    </a:lnTo>
                    <a:lnTo>
                      <a:pt x="1021" y="424"/>
                    </a:lnTo>
                    <a:lnTo>
                      <a:pt x="1030" y="439"/>
                    </a:lnTo>
                    <a:lnTo>
                      <a:pt x="1034" y="449"/>
                    </a:lnTo>
                    <a:lnTo>
                      <a:pt x="1035" y="452"/>
                    </a:lnTo>
                    <a:lnTo>
                      <a:pt x="1053" y="495"/>
                    </a:lnTo>
                    <a:lnTo>
                      <a:pt x="1063" y="495"/>
                    </a:lnTo>
                    <a:lnTo>
                      <a:pt x="1072" y="493"/>
                    </a:lnTo>
                    <a:lnTo>
                      <a:pt x="1084" y="493"/>
                    </a:lnTo>
                    <a:lnTo>
                      <a:pt x="1094" y="493"/>
                    </a:lnTo>
                    <a:lnTo>
                      <a:pt x="1107" y="493"/>
                    </a:lnTo>
                    <a:lnTo>
                      <a:pt x="1121" y="492"/>
                    </a:lnTo>
                    <a:lnTo>
                      <a:pt x="1137" y="492"/>
                    </a:lnTo>
                    <a:lnTo>
                      <a:pt x="1151" y="492"/>
                    </a:lnTo>
                    <a:lnTo>
                      <a:pt x="1182" y="492"/>
                    </a:lnTo>
                    <a:lnTo>
                      <a:pt x="1196" y="492"/>
                    </a:lnTo>
                    <a:lnTo>
                      <a:pt x="1216" y="492"/>
                    </a:lnTo>
                    <a:lnTo>
                      <a:pt x="1219" y="490"/>
                    </a:lnTo>
                    <a:lnTo>
                      <a:pt x="1222" y="489"/>
                    </a:lnTo>
                    <a:lnTo>
                      <a:pt x="1223" y="486"/>
                    </a:lnTo>
                    <a:lnTo>
                      <a:pt x="1223" y="468"/>
                    </a:lnTo>
                    <a:lnTo>
                      <a:pt x="1222" y="445"/>
                    </a:lnTo>
                    <a:lnTo>
                      <a:pt x="1225" y="441"/>
                    </a:lnTo>
                    <a:lnTo>
                      <a:pt x="1228" y="438"/>
                    </a:lnTo>
                    <a:lnTo>
                      <a:pt x="1234" y="436"/>
                    </a:lnTo>
                    <a:lnTo>
                      <a:pt x="1238" y="436"/>
                    </a:lnTo>
                    <a:lnTo>
                      <a:pt x="1244" y="438"/>
                    </a:lnTo>
                    <a:lnTo>
                      <a:pt x="1250" y="439"/>
                    </a:lnTo>
                    <a:lnTo>
                      <a:pt x="1254" y="442"/>
                    </a:lnTo>
                    <a:lnTo>
                      <a:pt x="1257" y="445"/>
                    </a:lnTo>
                    <a:lnTo>
                      <a:pt x="1257" y="486"/>
                    </a:lnTo>
                    <a:lnTo>
                      <a:pt x="1253" y="492"/>
                    </a:lnTo>
                    <a:lnTo>
                      <a:pt x="1273" y="492"/>
                    </a:lnTo>
                    <a:lnTo>
                      <a:pt x="1284" y="492"/>
                    </a:lnTo>
                    <a:lnTo>
                      <a:pt x="1314" y="492"/>
                    </a:lnTo>
                    <a:lnTo>
                      <a:pt x="1319" y="490"/>
                    </a:lnTo>
                    <a:lnTo>
                      <a:pt x="1323" y="485"/>
                    </a:lnTo>
                    <a:lnTo>
                      <a:pt x="1322" y="476"/>
                    </a:lnTo>
                    <a:lnTo>
                      <a:pt x="1320" y="473"/>
                    </a:lnTo>
                    <a:lnTo>
                      <a:pt x="1322" y="470"/>
                    </a:lnTo>
                    <a:lnTo>
                      <a:pt x="1322" y="464"/>
                    </a:lnTo>
                    <a:lnTo>
                      <a:pt x="1322" y="460"/>
                    </a:lnTo>
                    <a:lnTo>
                      <a:pt x="1323" y="452"/>
                    </a:lnTo>
                    <a:lnTo>
                      <a:pt x="1329" y="449"/>
                    </a:lnTo>
                    <a:lnTo>
                      <a:pt x="1400" y="449"/>
                    </a:lnTo>
                    <a:lnTo>
                      <a:pt x="1404" y="451"/>
                    </a:lnTo>
                    <a:lnTo>
                      <a:pt x="1407" y="454"/>
                    </a:lnTo>
                    <a:lnTo>
                      <a:pt x="1408" y="458"/>
                    </a:lnTo>
                    <a:lnTo>
                      <a:pt x="1408" y="490"/>
                    </a:lnTo>
                    <a:lnTo>
                      <a:pt x="1442" y="486"/>
                    </a:lnTo>
                    <a:lnTo>
                      <a:pt x="1445" y="486"/>
                    </a:lnTo>
                    <a:lnTo>
                      <a:pt x="1450" y="485"/>
                    </a:lnTo>
                    <a:lnTo>
                      <a:pt x="1450" y="482"/>
                    </a:lnTo>
                    <a:lnTo>
                      <a:pt x="1450" y="445"/>
                    </a:lnTo>
                    <a:lnTo>
                      <a:pt x="1451" y="439"/>
                    </a:lnTo>
                    <a:lnTo>
                      <a:pt x="1453" y="436"/>
                    </a:lnTo>
                    <a:lnTo>
                      <a:pt x="1455" y="435"/>
                    </a:lnTo>
                    <a:lnTo>
                      <a:pt x="1460" y="435"/>
                    </a:lnTo>
                    <a:lnTo>
                      <a:pt x="1466" y="435"/>
                    </a:lnTo>
                    <a:lnTo>
                      <a:pt x="1472" y="436"/>
                    </a:lnTo>
                    <a:lnTo>
                      <a:pt x="1475" y="438"/>
                    </a:lnTo>
                    <a:lnTo>
                      <a:pt x="1476" y="442"/>
                    </a:lnTo>
                    <a:lnTo>
                      <a:pt x="1476" y="485"/>
                    </a:lnTo>
                    <a:lnTo>
                      <a:pt x="1476" y="486"/>
                    </a:lnTo>
                    <a:close/>
                  </a:path>
                </a:pathLst>
              </a:custGeom>
              <a:solidFill>
                <a:srgbClr val="CC990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232" name="Freeform 461">
                <a:extLst>
                  <a:ext uri="{FF2B5EF4-FFF2-40B4-BE49-F238E27FC236}">
                    <a16:creationId xmlns:a16="http://schemas.microsoft.com/office/drawing/2014/main" id="{FCB5A288-C737-0890-AD75-9607D0346921}"/>
                  </a:ext>
                </a:extLst>
              </p:cNvPr>
              <p:cNvSpPr>
                <a:spLocks/>
              </p:cNvSpPr>
              <p:nvPr/>
            </p:nvSpPr>
            <p:spPr bwMode="auto">
              <a:xfrm>
                <a:off x="4126" y="2715"/>
                <a:ext cx="1371" cy="282"/>
              </a:xfrm>
              <a:custGeom>
                <a:avLst/>
                <a:gdLst>
                  <a:gd name="T0" fmla="*/ 13 w 1371"/>
                  <a:gd name="T1" fmla="*/ 183 h 282"/>
                  <a:gd name="T2" fmla="*/ 35 w 1371"/>
                  <a:gd name="T3" fmla="*/ 210 h 282"/>
                  <a:gd name="T4" fmla="*/ 87 w 1371"/>
                  <a:gd name="T5" fmla="*/ 267 h 282"/>
                  <a:gd name="T6" fmla="*/ 185 w 1371"/>
                  <a:gd name="T7" fmla="*/ 260 h 282"/>
                  <a:gd name="T8" fmla="*/ 218 w 1371"/>
                  <a:gd name="T9" fmla="*/ 208 h 282"/>
                  <a:gd name="T10" fmla="*/ 223 w 1371"/>
                  <a:gd name="T11" fmla="*/ 196 h 282"/>
                  <a:gd name="T12" fmla="*/ 247 w 1371"/>
                  <a:gd name="T13" fmla="*/ 190 h 282"/>
                  <a:gd name="T14" fmla="*/ 294 w 1371"/>
                  <a:gd name="T15" fmla="*/ 190 h 282"/>
                  <a:gd name="T16" fmla="*/ 319 w 1371"/>
                  <a:gd name="T17" fmla="*/ 195 h 282"/>
                  <a:gd name="T18" fmla="*/ 344 w 1371"/>
                  <a:gd name="T19" fmla="*/ 190 h 282"/>
                  <a:gd name="T20" fmla="*/ 372 w 1371"/>
                  <a:gd name="T21" fmla="*/ 185 h 282"/>
                  <a:gd name="T22" fmla="*/ 386 w 1371"/>
                  <a:gd name="T23" fmla="*/ 182 h 282"/>
                  <a:gd name="T24" fmla="*/ 417 w 1371"/>
                  <a:gd name="T25" fmla="*/ 185 h 282"/>
                  <a:gd name="T26" fmla="*/ 429 w 1371"/>
                  <a:gd name="T27" fmla="*/ 195 h 282"/>
                  <a:gd name="T28" fmla="*/ 448 w 1371"/>
                  <a:gd name="T29" fmla="*/ 207 h 282"/>
                  <a:gd name="T30" fmla="*/ 483 w 1371"/>
                  <a:gd name="T31" fmla="*/ 252 h 282"/>
                  <a:gd name="T32" fmla="*/ 573 w 1371"/>
                  <a:gd name="T33" fmla="*/ 260 h 282"/>
                  <a:gd name="T34" fmla="*/ 616 w 1371"/>
                  <a:gd name="T35" fmla="*/ 208 h 282"/>
                  <a:gd name="T36" fmla="*/ 620 w 1371"/>
                  <a:gd name="T37" fmla="*/ 183 h 282"/>
                  <a:gd name="T38" fmla="*/ 632 w 1371"/>
                  <a:gd name="T39" fmla="*/ 182 h 282"/>
                  <a:gd name="T40" fmla="*/ 666 w 1371"/>
                  <a:gd name="T41" fmla="*/ 168 h 282"/>
                  <a:gd name="T42" fmla="*/ 690 w 1371"/>
                  <a:gd name="T43" fmla="*/ 183 h 282"/>
                  <a:gd name="T44" fmla="*/ 732 w 1371"/>
                  <a:gd name="T45" fmla="*/ 180 h 282"/>
                  <a:gd name="T46" fmla="*/ 757 w 1371"/>
                  <a:gd name="T47" fmla="*/ 246 h 282"/>
                  <a:gd name="T48" fmla="*/ 827 w 1371"/>
                  <a:gd name="T49" fmla="*/ 282 h 282"/>
                  <a:gd name="T50" fmla="*/ 949 w 1371"/>
                  <a:gd name="T51" fmla="*/ 254 h 282"/>
                  <a:gd name="T52" fmla="*/ 984 w 1371"/>
                  <a:gd name="T53" fmla="*/ 196 h 282"/>
                  <a:gd name="T54" fmla="*/ 1002 w 1371"/>
                  <a:gd name="T55" fmla="*/ 195 h 282"/>
                  <a:gd name="T56" fmla="*/ 1042 w 1371"/>
                  <a:gd name="T57" fmla="*/ 190 h 282"/>
                  <a:gd name="T58" fmla="*/ 1090 w 1371"/>
                  <a:gd name="T59" fmla="*/ 188 h 282"/>
                  <a:gd name="T60" fmla="*/ 1102 w 1371"/>
                  <a:gd name="T61" fmla="*/ 210 h 282"/>
                  <a:gd name="T62" fmla="*/ 1153 w 1371"/>
                  <a:gd name="T63" fmla="*/ 257 h 282"/>
                  <a:gd name="T64" fmla="*/ 1266 w 1371"/>
                  <a:gd name="T65" fmla="*/ 248 h 282"/>
                  <a:gd name="T66" fmla="*/ 1315 w 1371"/>
                  <a:gd name="T67" fmla="*/ 180 h 282"/>
                  <a:gd name="T68" fmla="*/ 1318 w 1371"/>
                  <a:gd name="T69" fmla="*/ 136 h 282"/>
                  <a:gd name="T70" fmla="*/ 1329 w 1371"/>
                  <a:gd name="T71" fmla="*/ 124 h 282"/>
                  <a:gd name="T72" fmla="*/ 1360 w 1371"/>
                  <a:gd name="T73" fmla="*/ 123 h 282"/>
                  <a:gd name="T74" fmla="*/ 1371 w 1371"/>
                  <a:gd name="T75" fmla="*/ 116 h 282"/>
                  <a:gd name="T76" fmla="*/ 1348 w 1371"/>
                  <a:gd name="T77" fmla="*/ 67 h 282"/>
                  <a:gd name="T78" fmla="*/ 1343 w 1371"/>
                  <a:gd name="T79" fmla="*/ 116 h 282"/>
                  <a:gd name="T80" fmla="*/ 1301 w 1371"/>
                  <a:gd name="T81" fmla="*/ 123 h 282"/>
                  <a:gd name="T82" fmla="*/ 1294 w 1371"/>
                  <a:gd name="T83" fmla="*/ 82 h 282"/>
                  <a:gd name="T84" fmla="*/ 1215 w 1371"/>
                  <a:gd name="T85" fmla="*/ 97 h 282"/>
                  <a:gd name="T86" fmla="*/ 1216 w 1371"/>
                  <a:gd name="T87" fmla="*/ 116 h 282"/>
                  <a:gd name="T88" fmla="*/ 1146 w 1371"/>
                  <a:gd name="T89" fmla="*/ 124 h 282"/>
                  <a:gd name="T90" fmla="*/ 1147 w 1371"/>
                  <a:gd name="T91" fmla="*/ 74 h 282"/>
                  <a:gd name="T92" fmla="*/ 1127 w 1371"/>
                  <a:gd name="T93" fmla="*/ 69 h 282"/>
                  <a:gd name="T94" fmla="*/ 1116 w 1371"/>
                  <a:gd name="T95" fmla="*/ 101 h 282"/>
                  <a:gd name="T96" fmla="*/ 1109 w 1371"/>
                  <a:gd name="T97" fmla="*/ 124 h 282"/>
                  <a:gd name="T98" fmla="*/ 977 w 1371"/>
                  <a:gd name="T99" fmla="*/ 126 h 282"/>
                  <a:gd name="T100" fmla="*/ 928 w 1371"/>
                  <a:gd name="T101" fmla="*/ 83 h 282"/>
                  <a:gd name="T102" fmla="*/ 902 w 1371"/>
                  <a:gd name="T103" fmla="*/ 42 h 282"/>
                  <a:gd name="T104" fmla="*/ 795 w 1371"/>
                  <a:gd name="T105" fmla="*/ 0 h 282"/>
                  <a:gd name="T106" fmla="*/ 711 w 1371"/>
                  <a:gd name="T107" fmla="*/ 67 h 282"/>
                  <a:gd name="T108" fmla="*/ 708 w 1371"/>
                  <a:gd name="T109" fmla="*/ 143 h 282"/>
                  <a:gd name="T110" fmla="*/ 718 w 1371"/>
                  <a:gd name="T111" fmla="*/ 152 h 282"/>
                  <a:gd name="T112" fmla="*/ 190 w 1371"/>
                  <a:gd name="T113" fmla="*/ 99 h 282"/>
                  <a:gd name="T114" fmla="*/ 134 w 1371"/>
                  <a:gd name="T115" fmla="*/ 29 h 282"/>
                  <a:gd name="T116" fmla="*/ 31 w 1371"/>
                  <a:gd name="T117" fmla="*/ 35 h 282"/>
                  <a:gd name="T118" fmla="*/ 18 w 1371"/>
                  <a:gd name="T119" fmla="*/ 135 h 2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71"/>
                  <a:gd name="T181" fmla="*/ 0 h 282"/>
                  <a:gd name="T182" fmla="*/ 1371 w 1371"/>
                  <a:gd name="T183" fmla="*/ 282 h 2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71" h="282">
                    <a:moveTo>
                      <a:pt x="27" y="161"/>
                    </a:moveTo>
                    <a:lnTo>
                      <a:pt x="27" y="168"/>
                    </a:lnTo>
                    <a:lnTo>
                      <a:pt x="0" y="173"/>
                    </a:lnTo>
                    <a:lnTo>
                      <a:pt x="13" y="183"/>
                    </a:lnTo>
                    <a:lnTo>
                      <a:pt x="27" y="182"/>
                    </a:lnTo>
                    <a:lnTo>
                      <a:pt x="28" y="185"/>
                    </a:lnTo>
                    <a:lnTo>
                      <a:pt x="31" y="195"/>
                    </a:lnTo>
                    <a:lnTo>
                      <a:pt x="35" y="210"/>
                    </a:lnTo>
                    <a:lnTo>
                      <a:pt x="44" y="226"/>
                    </a:lnTo>
                    <a:lnTo>
                      <a:pt x="55" y="242"/>
                    </a:lnTo>
                    <a:lnTo>
                      <a:pt x="69" y="257"/>
                    </a:lnTo>
                    <a:lnTo>
                      <a:pt x="87" y="267"/>
                    </a:lnTo>
                    <a:lnTo>
                      <a:pt x="107" y="271"/>
                    </a:lnTo>
                    <a:lnTo>
                      <a:pt x="147" y="271"/>
                    </a:lnTo>
                    <a:lnTo>
                      <a:pt x="169" y="267"/>
                    </a:lnTo>
                    <a:lnTo>
                      <a:pt x="185" y="260"/>
                    </a:lnTo>
                    <a:lnTo>
                      <a:pt x="198" y="246"/>
                    </a:lnTo>
                    <a:lnTo>
                      <a:pt x="207" y="233"/>
                    </a:lnTo>
                    <a:lnTo>
                      <a:pt x="213" y="220"/>
                    </a:lnTo>
                    <a:lnTo>
                      <a:pt x="218" y="208"/>
                    </a:lnTo>
                    <a:lnTo>
                      <a:pt x="219" y="199"/>
                    </a:lnTo>
                    <a:lnTo>
                      <a:pt x="219" y="196"/>
                    </a:lnTo>
                    <a:lnTo>
                      <a:pt x="221" y="195"/>
                    </a:lnTo>
                    <a:lnTo>
                      <a:pt x="223" y="196"/>
                    </a:lnTo>
                    <a:lnTo>
                      <a:pt x="226" y="198"/>
                    </a:lnTo>
                    <a:lnTo>
                      <a:pt x="231" y="199"/>
                    </a:lnTo>
                    <a:lnTo>
                      <a:pt x="238" y="198"/>
                    </a:lnTo>
                    <a:lnTo>
                      <a:pt x="247" y="190"/>
                    </a:lnTo>
                    <a:lnTo>
                      <a:pt x="253" y="183"/>
                    </a:lnTo>
                    <a:lnTo>
                      <a:pt x="256" y="179"/>
                    </a:lnTo>
                    <a:lnTo>
                      <a:pt x="282" y="180"/>
                    </a:lnTo>
                    <a:lnTo>
                      <a:pt x="294" y="190"/>
                    </a:lnTo>
                    <a:lnTo>
                      <a:pt x="298" y="195"/>
                    </a:lnTo>
                    <a:lnTo>
                      <a:pt x="303" y="196"/>
                    </a:lnTo>
                    <a:lnTo>
                      <a:pt x="312" y="196"/>
                    </a:lnTo>
                    <a:lnTo>
                      <a:pt x="319" y="195"/>
                    </a:lnTo>
                    <a:lnTo>
                      <a:pt x="325" y="195"/>
                    </a:lnTo>
                    <a:lnTo>
                      <a:pt x="331" y="192"/>
                    </a:lnTo>
                    <a:lnTo>
                      <a:pt x="338" y="192"/>
                    </a:lnTo>
                    <a:lnTo>
                      <a:pt x="344" y="190"/>
                    </a:lnTo>
                    <a:lnTo>
                      <a:pt x="351" y="190"/>
                    </a:lnTo>
                    <a:lnTo>
                      <a:pt x="360" y="189"/>
                    </a:lnTo>
                    <a:lnTo>
                      <a:pt x="366" y="188"/>
                    </a:lnTo>
                    <a:lnTo>
                      <a:pt x="372" y="185"/>
                    </a:lnTo>
                    <a:lnTo>
                      <a:pt x="376" y="183"/>
                    </a:lnTo>
                    <a:lnTo>
                      <a:pt x="381" y="183"/>
                    </a:lnTo>
                    <a:lnTo>
                      <a:pt x="385" y="182"/>
                    </a:lnTo>
                    <a:lnTo>
                      <a:pt x="386" y="182"/>
                    </a:lnTo>
                    <a:lnTo>
                      <a:pt x="409" y="180"/>
                    </a:lnTo>
                    <a:lnTo>
                      <a:pt x="411" y="182"/>
                    </a:lnTo>
                    <a:lnTo>
                      <a:pt x="414" y="183"/>
                    </a:lnTo>
                    <a:lnTo>
                      <a:pt x="417" y="185"/>
                    </a:lnTo>
                    <a:lnTo>
                      <a:pt x="423" y="185"/>
                    </a:lnTo>
                    <a:lnTo>
                      <a:pt x="426" y="189"/>
                    </a:lnTo>
                    <a:lnTo>
                      <a:pt x="428" y="190"/>
                    </a:lnTo>
                    <a:lnTo>
                      <a:pt x="429" y="195"/>
                    </a:lnTo>
                    <a:lnTo>
                      <a:pt x="435" y="195"/>
                    </a:lnTo>
                    <a:lnTo>
                      <a:pt x="444" y="195"/>
                    </a:lnTo>
                    <a:lnTo>
                      <a:pt x="445" y="198"/>
                    </a:lnTo>
                    <a:lnTo>
                      <a:pt x="448" y="207"/>
                    </a:lnTo>
                    <a:lnTo>
                      <a:pt x="454" y="217"/>
                    </a:lnTo>
                    <a:lnTo>
                      <a:pt x="461" y="229"/>
                    </a:lnTo>
                    <a:lnTo>
                      <a:pt x="472" y="240"/>
                    </a:lnTo>
                    <a:lnTo>
                      <a:pt x="483" y="252"/>
                    </a:lnTo>
                    <a:lnTo>
                      <a:pt x="497" y="260"/>
                    </a:lnTo>
                    <a:lnTo>
                      <a:pt x="511" y="262"/>
                    </a:lnTo>
                    <a:lnTo>
                      <a:pt x="550" y="262"/>
                    </a:lnTo>
                    <a:lnTo>
                      <a:pt x="573" y="260"/>
                    </a:lnTo>
                    <a:lnTo>
                      <a:pt x="589" y="249"/>
                    </a:lnTo>
                    <a:lnTo>
                      <a:pt x="601" y="237"/>
                    </a:lnTo>
                    <a:lnTo>
                      <a:pt x="610" y="223"/>
                    </a:lnTo>
                    <a:lnTo>
                      <a:pt x="616" y="208"/>
                    </a:lnTo>
                    <a:lnTo>
                      <a:pt x="619" y="195"/>
                    </a:lnTo>
                    <a:lnTo>
                      <a:pt x="620" y="186"/>
                    </a:lnTo>
                    <a:lnTo>
                      <a:pt x="620" y="183"/>
                    </a:lnTo>
                    <a:lnTo>
                      <a:pt x="621" y="183"/>
                    </a:lnTo>
                    <a:lnTo>
                      <a:pt x="624" y="183"/>
                    </a:lnTo>
                    <a:lnTo>
                      <a:pt x="627" y="183"/>
                    </a:lnTo>
                    <a:lnTo>
                      <a:pt x="632" y="182"/>
                    </a:lnTo>
                    <a:lnTo>
                      <a:pt x="633" y="180"/>
                    </a:lnTo>
                    <a:lnTo>
                      <a:pt x="635" y="180"/>
                    </a:lnTo>
                    <a:lnTo>
                      <a:pt x="636" y="179"/>
                    </a:lnTo>
                    <a:lnTo>
                      <a:pt x="666" y="168"/>
                    </a:lnTo>
                    <a:lnTo>
                      <a:pt x="668" y="171"/>
                    </a:lnTo>
                    <a:lnTo>
                      <a:pt x="674" y="176"/>
                    </a:lnTo>
                    <a:lnTo>
                      <a:pt x="683" y="182"/>
                    </a:lnTo>
                    <a:lnTo>
                      <a:pt x="690" y="183"/>
                    </a:lnTo>
                    <a:lnTo>
                      <a:pt x="701" y="183"/>
                    </a:lnTo>
                    <a:lnTo>
                      <a:pt x="714" y="182"/>
                    </a:lnTo>
                    <a:lnTo>
                      <a:pt x="726" y="180"/>
                    </a:lnTo>
                    <a:lnTo>
                      <a:pt x="732" y="180"/>
                    </a:lnTo>
                    <a:lnTo>
                      <a:pt x="733" y="196"/>
                    </a:lnTo>
                    <a:lnTo>
                      <a:pt x="737" y="214"/>
                    </a:lnTo>
                    <a:lnTo>
                      <a:pt x="745" y="230"/>
                    </a:lnTo>
                    <a:lnTo>
                      <a:pt x="757" y="246"/>
                    </a:lnTo>
                    <a:lnTo>
                      <a:pt x="770" y="261"/>
                    </a:lnTo>
                    <a:lnTo>
                      <a:pt x="786" y="271"/>
                    </a:lnTo>
                    <a:lnTo>
                      <a:pt x="807" y="279"/>
                    </a:lnTo>
                    <a:lnTo>
                      <a:pt x="827" y="282"/>
                    </a:lnTo>
                    <a:lnTo>
                      <a:pt x="876" y="282"/>
                    </a:lnTo>
                    <a:lnTo>
                      <a:pt x="905" y="277"/>
                    </a:lnTo>
                    <a:lnTo>
                      <a:pt x="930" y="267"/>
                    </a:lnTo>
                    <a:lnTo>
                      <a:pt x="949" y="254"/>
                    </a:lnTo>
                    <a:lnTo>
                      <a:pt x="964" y="237"/>
                    </a:lnTo>
                    <a:lnTo>
                      <a:pt x="974" y="221"/>
                    </a:lnTo>
                    <a:lnTo>
                      <a:pt x="980" y="207"/>
                    </a:lnTo>
                    <a:lnTo>
                      <a:pt x="984" y="196"/>
                    </a:lnTo>
                    <a:lnTo>
                      <a:pt x="986" y="192"/>
                    </a:lnTo>
                    <a:lnTo>
                      <a:pt x="987" y="192"/>
                    </a:lnTo>
                    <a:lnTo>
                      <a:pt x="993" y="193"/>
                    </a:lnTo>
                    <a:lnTo>
                      <a:pt x="1002" y="195"/>
                    </a:lnTo>
                    <a:lnTo>
                      <a:pt x="1014" y="195"/>
                    </a:lnTo>
                    <a:lnTo>
                      <a:pt x="1025" y="195"/>
                    </a:lnTo>
                    <a:lnTo>
                      <a:pt x="1034" y="192"/>
                    </a:lnTo>
                    <a:lnTo>
                      <a:pt x="1042" y="190"/>
                    </a:lnTo>
                    <a:lnTo>
                      <a:pt x="1080" y="190"/>
                    </a:lnTo>
                    <a:lnTo>
                      <a:pt x="1084" y="190"/>
                    </a:lnTo>
                    <a:lnTo>
                      <a:pt x="1089" y="189"/>
                    </a:lnTo>
                    <a:lnTo>
                      <a:pt x="1090" y="188"/>
                    </a:lnTo>
                    <a:lnTo>
                      <a:pt x="1091" y="188"/>
                    </a:lnTo>
                    <a:lnTo>
                      <a:pt x="1093" y="190"/>
                    </a:lnTo>
                    <a:lnTo>
                      <a:pt x="1096" y="198"/>
                    </a:lnTo>
                    <a:lnTo>
                      <a:pt x="1102" y="210"/>
                    </a:lnTo>
                    <a:lnTo>
                      <a:pt x="1111" y="223"/>
                    </a:lnTo>
                    <a:lnTo>
                      <a:pt x="1122" y="237"/>
                    </a:lnTo>
                    <a:lnTo>
                      <a:pt x="1137" y="249"/>
                    </a:lnTo>
                    <a:lnTo>
                      <a:pt x="1153" y="257"/>
                    </a:lnTo>
                    <a:lnTo>
                      <a:pt x="1174" y="261"/>
                    </a:lnTo>
                    <a:lnTo>
                      <a:pt x="1224" y="261"/>
                    </a:lnTo>
                    <a:lnTo>
                      <a:pt x="1247" y="257"/>
                    </a:lnTo>
                    <a:lnTo>
                      <a:pt x="1266" y="248"/>
                    </a:lnTo>
                    <a:lnTo>
                      <a:pt x="1282" y="233"/>
                    </a:lnTo>
                    <a:lnTo>
                      <a:pt x="1297" y="217"/>
                    </a:lnTo>
                    <a:lnTo>
                      <a:pt x="1307" y="198"/>
                    </a:lnTo>
                    <a:lnTo>
                      <a:pt x="1315" y="180"/>
                    </a:lnTo>
                    <a:lnTo>
                      <a:pt x="1318" y="164"/>
                    </a:lnTo>
                    <a:lnTo>
                      <a:pt x="1318" y="149"/>
                    </a:lnTo>
                    <a:lnTo>
                      <a:pt x="1322" y="146"/>
                    </a:lnTo>
                    <a:lnTo>
                      <a:pt x="1318" y="136"/>
                    </a:lnTo>
                    <a:lnTo>
                      <a:pt x="1318" y="133"/>
                    </a:lnTo>
                    <a:lnTo>
                      <a:pt x="1319" y="129"/>
                    </a:lnTo>
                    <a:lnTo>
                      <a:pt x="1322" y="124"/>
                    </a:lnTo>
                    <a:lnTo>
                      <a:pt x="1329" y="124"/>
                    </a:lnTo>
                    <a:lnTo>
                      <a:pt x="1337" y="123"/>
                    </a:lnTo>
                    <a:lnTo>
                      <a:pt x="1346" y="123"/>
                    </a:lnTo>
                    <a:lnTo>
                      <a:pt x="1354" y="123"/>
                    </a:lnTo>
                    <a:lnTo>
                      <a:pt x="1360" y="123"/>
                    </a:lnTo>
                    <a:lnTo>
                      <a:pt x="1363" y="121"/>
                    </a:lnTo>
                    <a:lnTo>
                      <a:pt x="1368" y="120"/>
                    </a:lnTo>
                    <a:lnTo>
                      <a:pt x="1369" y="119"/>
                    </a:lnTo>
                    <a:lnTo>
                      <a:pt x="1371" y="116"/>
                    </a:lnTo>
                    <a:lnTo>
                      <a:pt x="1371" y="73"/>
                    </a:lnTo>
                    <a:lnTo>
                      <a:pt x="1369" y="70"/>
                    </a:lnTo>
                    <a:lnTo>
                      <a:pt x="1365" y="67"/>
                    </a:lnTo>
                    <a:lnTo>
                      <a:pt x="1348" y="67"/>
                    </a:lnTo>
                    <a:lnTo>
                      <a:pt x="1346" y="69"/>
                    </a:lnTo>
                    <a:lnTo>
                      <a:pt x="1344" y="72"/>
                    </a:lnTo>
                    <a:lnTo>
                      <a:pt x="1344" y="114"/>
                    </a:lnTo>
                    <a:lnTo>
                      <a:pt x="1343" y="116"/>
                    </a:lnTo>
                    <a:lnTo>
                      <a:pt x="1338" y="117"/>
                    </a:lnTo>
                    <a:lnTo>
                      <a:pt x="1335" y="119"/>
                    </a:lnTo>
                    <a:lnTo>
                      <a:pt x="1301" y="123"/>
                    </a:lnTo>
                    <a:lnTo>
                      <a:pt x="1301" y="91"/>
                    </a:lnTo>
                    <a:lnTo>
                      <a:pt x="1300" y="86"/>
                    </a:lnTo>
                    <a:lnTo>
                      <a:pt x="1297" y="83"/>
                    </a:lnTo>
                    <a:lnTo>
                      <a:pt x="1294" y="82"/>
                    </a:lnTo>
                    <a:lnTo>
                      <a:pt x="1222" y="82"/>
                    </a:lnTo>
                    <a:lnTo>
                      <a:pt x="1216" y="83"/>
                    </a:lnTo>
                    <a:lnTo>
                      <a:pt x="1215" y="91"/>
                    </a:lnTo>
                    <a:lnTo>
                      <a:pt x="1215" y="97"/>
                    </a:lnTo>
                    <a:lnTo>
                      <a:pt x="1215" y="102"/>
                    </a:lnTo>
                    <a:lnTo>
                      <a:pt x="1213" y="105"/>
                    </a:lnTo>
                    <a:lnTo>
                      <a:pt x="1215" y="107"/>
                    </a:lnTo>
                    <a:lnTo>
                      <a:pt x="1216" y="116"/>
                    </a:lnTo>
                    <a:lnTo>
                      <a:pt x="1212" y="123"/>
                    </a:lnTo>
                    <a:lnTo>
                      <a:pt x="1200" y="123"/>
                    </a:lnTo>
                    <a:lnTo>
                      <a:pt x="1190" y="124"/>
                    </a:lnTo>
                    <a:lnTo>
                      <a:pt x="1146" y="124"/>
                    </a:lnTo>
                    <a:lnTo>
                      <a:pt x="1150" y="119"/>
                    </a:lnTo>
                    <a:lnTo>
                      <a:pt x="1150" y="116"/>
                    </a:lnTo>
                    <a:lnTo>
                      <a:pt x="1150" y="77"/>
                    </a:lnTo>
                    <a:lnTo>
                      <a:pt x="1147" y="74"/>
                    </a:lnTo>
                    <a:lnTo>
                      <a:pt x="1143" y="72"/>
                    </a:lnTo>
                    <a:lnTo>
                      <a:pt x="1137" y="69"/>
                    </a:lnTo>
                    <a:lnTo>
                      <a:pt x="1131" y="69"/>
                    </a:lnTo>
                    <a:lnTo>
                      <a:pt x="1127" y="69"/>
                    </a:lnTo>
                    <a:lnTo>
                      <a:pt x="1121" y="70"/>
                    </a:lnTo>
                    <a:lnTo>
                      <a:pt x="1118" y="73"/>
                    </a:lnTo>
                    <a:lnTo>
                      <a:pt x="1115" y="77"/>
                    </a:lnTo>
                    <a:lnTo>
                      <a:pt x="1116" y="101"/>
                    </a:lnTo>
                    <a:lnTo>
                      <a:pt x="1116" y="117"/>
                    </a:lnTo>
                    <a:lnTo>
                      <a:pt x="1115" y="121"/>
                    </a:lnTo>
                    <a:lnTo>
                      <a:pt x="1112" y="123"/>
                    </a:lnTo>
                    <a:lnTo>
                      <a:pt x="1109" y="124"/>
                    </a:lnTo>
                    <a:lnTo>
                      <a:pt x="1015" y="124"/>
                    </a:lnTo>
                    <a:lnTo>
                      <a:pt x="1000" y="124"/>
                    </a:lnTo>
                    <a:lnTo>
                      <a:pt x="987" y="126"/>
                    </a:lnTo>
                    <a:lnTo>
                      <a:pt x="977" y="126"/>
                    </a:lnTo>
                    <a:lnTo>
                      <a:pt x="967" y="126"/>
                    </a:lnTo>
                    <a:lnTo>
                      <a:pt x="958" y="127"/>
                    </a:lnTo>
                    <a:lnTo>
                      <a:pt x="946" y="127"/>
                    </a:lnTo>
                    <a:lnTo>
                      <a:pt x="928" y="83"/>
                    </a:lnTo>
                    <a:lnTo>
                      <a:pt x="927" y="80"/>
                    </a:lnTo>
                    <a:lnTo>
                      <a:pt x="923" y="70"/>
                    </a:lnTo>
                    <a:lnTo>
                      <a:pt x="914" y="57"/>
                    </a:lnTo>
                    <a:lnTo>
                      <a:pt x="902" y="42"/>
                    </a:lnTo>
                    <a:lnTo>
                      <a:pt x="883" y="26"/>
                    </a:lnTo>
                    <a:lnTo>
                      <a:pt x="861" y="11"/>
                    </a:lnTo>
                    <a:lnTo>
                      <a:pt x="831" y="3"/>
                    </a:lnTo>
                    <a:lnTo>
                      <a:pt x="795" y="0"/>
                    </a:lnTo>
                    <a:lnTo>
                      <a:pt x="761" y="4"/>
                    </a:lnTo>
                    <a:lnTo>
                      <a:pt x="736" y="20"/>
                    </a:lnTo>
                    <a:lnTo>
                      <a:pt x="720" y="42"/>
                    </a:lnTo>
                    <a:lnTo>
                      <a:pt x="711" y="67"/>
                    </a:lnTo>
                    <a:lnTo>
                      <a:pt x="705" y="94"/>
                    </a:lnTo>
                    <a:lnTo>
                      <a:pt x="705" y="117"/>
                    </a:lnTo>
                    <a:lnTo>
                      <a:pt x="707" y="135"/>
                    </a:lnTo>
                    <a:lnTo>
                      <a:pt x="708" y="143"/>
                    </a:lnTo>
                    <a:lnTo>
                      <a:pt x="711" y="148"/>
                    </a:lnTo>
                    <a:lnTo>
                      <a:pt x="715" y="151"/>
                    </a:lnTo>
                    <a:lnTo>
                      <a:pt x="717" y="152"/>
                    </a:lnTo>
                    <a:lnTo>
                      <a:pt x="718" y="152"/>
                    </a:lnTo>
                    <a:lnTo>
                      <a:pt x="215" y="148"/>
                    </a:lnTo>
                    <a:lnTo>
                      <a:pt x="196" y="116"/>
                    </a:lnTo>
                    <a:lnTo>
                      <a:pt x="194" y="111"/>
                    </a:lnTo>
                    <a:lnTo>
                      <a:pt x="190" y="99"/>
                    </a:lnTo>
                    <a:lnTo>
                      <a:pt x="182" y="83"/>
                    </a:lnTo>
                    <a:lnTo>
                      <a:pt x="171" y="64"/>
                    </a:lnTo>
                    <a:lnTo>
                      <a:pt x="154" y="45"/>
                    </a:lnTo>
                    <a:lnTo>
                      <a:pt x="134" y="29"/>
                    </a:lnTo>
                    <a:lnTo>
                      <a:pt x="107" y="19"/>
                    </a:lnTo>
                    <a:lnTo>
                      <a:pt x="75" y="14"/>
                    </a:lnTo>
                    <a:lnTo>
                      <a:pt x="50" y="20"/>
                    </a:lnTo>
                    <a:lnTo>
                      <a:pt x="31" y="35"/>
                    </a:lnTo>
                    <a:lnTo>
                      <a:pt x="21" y="58"/>
                    </a:lnTo>
                    <a:lnTo>
                      <a:pt x="15" y="83"/>
                    </a:lnTo>
                    <a:lnTo>
                      <a:pt x="15" y="111"/>
                    </a:lnTo>
                    <a:lnTo>
                      <a:pt x="18" y="135"/>
                    </a:lnTo>
                    <a:lnTo>
                      <a:pt x="22" y="152"/>
                    </a:lnTo>
                    <a:lnTo>
                      <a:pt x="27" y="161"/>
                    </a:lnTo>
                    <a:close/>
                  </a:path>
                </a:pathLst>
              </a:custGeom>
              <a:solidFill>
                <a:srgbClr val="00000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233" name="Freeform 462">
                <a:extLst>
                  <a:ext uri="{FF2B5EF4-FFF2-40B4-BE49-F238E27FC236}">
                    <a16:creationId xmlns:a16="http://schemas.microsoft.com/office/drawing/2014/main" id="{30060AFA-E1FC-ADF9-72F7-ACD8F9CA1EDF}"/>
                  </a:ext>
                </a:extLst>
              </p:cNvPr>
              <p:cNvSpPr>
                <a:spLocks/>
              </p:cNvSpPr>
              <p:nvPr/>
            </p:nvSpPr>
            <p:spPr bwMode="auto">
              <a:xfrm>
                <a:off x="4606" y="2368"/>
                <a:ext cx="272" cy="192"/>
              </a:xfrm>
              <a:custGeom>
                <a:avLst/>
                <a:gdLst>
                  <a:gd name="T0" fmla="*/ 34 w 272"/>
                  <a:gd name="T1" fmla="*/ 9 h 192"/>
                  <a:gd name="T2" fmla="*/ 27 w 272"/>
                  <a:gd name="T3" fmla="*/ 35 h 192"/>
                  <a:gd name="T4" fmla="*/ 17 w 272"/>
                  <a:gd name="T5" fmla="*/ 78 h 192"/>
                  <a:gd name="T6" fmla="*/ 8 w 272"/>
                  <a:gd name="T7" fmla="*/ 134 h 192"/>
                  <a:gd name="T8" fmla="*/ 0 w 272"/>
                  <a:gd name="T9" fmla="*/ 192 h 192"/>
                  <a:gd name="T10" fmla="*/ 215 w 272"/>
                  <a:gd name="T11" fmla="*/ 187 h 192"/>
                  <a:gd name="T12" fmla="*/ 216 w 272"/>
                  <a:gd name="T13" fmla="*/ 187 h 192"/>
                  <a:gd name="T14" fmla="*/ 221 w 272"/>
                  <a:gd name="T15" fmla="*/ 187 h 192"/>
                  <a:gd name="T16" fmla="*/ 227 w 272"/>
                  <a:gd name="T17" fmla="*/ 187 h 192"/>
                  <a:gd name="T18" fmla="*/ 234 w 272"/>
                  <a:gd name="T19" fmla="*/ 185 h 192"/>
                  <a:gd name="T20" fmla="*/ 243 w 272"/>
                  <a:gd name="T21" fmla="*/ 185 h 192"/>
                  <a:gd name="T22" fmla="*/ 253 w 272"/>
                  <a:gd name="T23" fmla="*/ 184 h 192"/>
                  <a:gd name="T24" fmla="*/ 262 w 272"/>
                  <a:gd name="T25" fmla="*/ 182 h 192"/>
                  <a:gd name="T26" fmla="*/ 272 w 272"/>
                  <a:gd name="T27" fmla="*/ 179 h 192"/>
                  <a:gd name="T28" fmla="*/ 257 w 272"/>
                  <a:gd name="T29" fmla="*/ 150 h 192"/>
                  <a:gd name="T30" fmla="*/ 243 w 272"/>
                  <a:gd name="T31" fmla="*/ 125 h 192"/>
                  <a:gd name="T32" fmla="*/ 231 w 272"/>
                  <a:gd name="T33" fmla="*/ 101 h 192"/>
                  <a:gd name="T34" fmla="*/ 219 w 272"/>
                  <a:gd name="T35" fmla="*/ 81 h 192"/>
                  <a:gd name="T36" fmla="*/ 208 w 272"/>
                  <a:gd name="T37" fmla="*/ 63 h 192"/>
                  <a:gd name="T38" fmla="*/ 199 w 272"/>
                  <a:gd name="T39" fmla="*/ 48 h 192"/>
                  <a:gd name="T40" fmla="*/ 191 w 272"/>
                  <a:gd name="T41" fmla="*/ 37 h 192"/>
                  <a:gd name="T42" fmla="*/ 186 w 272"/>
                  <a:gd name="T43" fmla="*/ 28 h 192"/>
                  <a:gd name="T44" fmla="*/ 181 w 272"/>
                  <a:gd name="T45" fmla="*/ 22 h 192"/>
                  <a:gd name="T46" fmla="*/ 177 w 272"/>
                  <a:gd name="T47" fmla="*/ 16 h 192"/>
                  <a:gd name="T48" fmla="*/ 172 w 272"/>
                  <a:gd name="T49" fmla="*/ 10 h 192"/>
                  <a:gd name="T50" fmla="*/ 166 w 272"/>
                  <a:gd name="T51" fmla="*/ 7 h 192"/>
                  <a:gd name="T52" fmla="*/ 161 w 272"/>
                  <a:gd name="T53" fmla="*/ 4 h 192"/>
                  <a:gd name="T54" fmla="*/ 152 w 272"/>
                  <a:gd name="T55" fmla="*/ 1 h 192"/>
                  <a:gd name="T56" fmla="*/ 143 w 272"/>
                  <a:gd name="T57" fmla="*/ 0 h 192"/>
                  <a:gd name="T58" fmla="*/ 71 w 272"/>
                  <a:gd name="T59" fmla="*/ 0 h 192"/>
                  <a:gd name="T60" fmla="*/ 64 w 272"/>
                  <a:gd name="T61" fmla="*/ 1 h 192"/>
                  <a:gd name="T62" fmla="*/ 56 w 272"/>
                  <a:gd name="T63" fmla="*/ 1 h 192"/>
                  <a:gd name="T64" fmla="*/ 50 w 272"/>
                  <a:gd name="T65" fmla="*/ 1 h 192"/>
                  <a:gd name="T66" fmla="*/ 42 w 272"/>
                  <a:gd name="T67" fmla="*/ 3 h 192"/>
                  <a:gd name="T68" fmla="*/ 37 w 272"/>
                  <a:gd name="T69" fmla="*/ 6 h 192"/>
                  <a:gd name="T70" fmla="*/ 34 w 272"/>
                  <a:gd name="T71" fmla="*/ 7 h 192"/>
                  <a:gd name="T72" fmla="*/ 34 w 272"/>
                  <a:gd name="T73" fmla="*/ 9 h 1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2"/>
                  <a:gd name="T112" fmla="*/ 0 h 192"/>
                  <a:gd name="T113" fmla="*/ 272 w 272"/>
                  <a:gd name="T114" fmla="*/ 192 h 1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2" h="192">
                    <a:moveTo>
                      <a:pt x="34" y="9"/>
                    </a:moveTo>
                    <a:lnTo>
                      <a:pt x="27" y="35"/>
                    </a:lnTo>
                    <a:lnTo>
                      <a:pt x="17" y="78"/>
                    </a:lnTo>
                    <a:lnTo>
                      <a:pt x="8" y="134"/>
                    </a:lnTo>
                    <a:lnTo>
                      <a:pt x="0" y="192"/>
                    </a:lnTo>
                    <a:lnTo>
                      <a:pt x="215" y="187"/>
                    </a:lnTo>
                    <a:lnTo>
                      <a:pt x="216" y="187"/>
                    </a:lnTo>
                    <a:lnTo>
                      <a:pt x="221" y="187"/>
                    </a:lnTo>
                    <a:lnTo>
                      <a:pt x="227" y="187"/>
                    </a:lnTo>
                    <a:lnTo>
                      <a:pt x="234" y="185"/>
                    </a:lnTo>
                    <a:lnTo>
                      <a:pt x="243" y="185"/>
                    </a:lnTo>
                    <a:lnTo>
                      <a:pt x="253" y="184"/>
                    </a:lnTo>
                    <a:lnTo>
                      <a:pt x="262" y="182"/>
                    </a:lnTo>
                    <a:lnTo>
                      <a:pt x="272" y="179"/>
                    </a:lnTo>
                    <a:lnTo>
                      <a:pt x="257" y="150"/>
                    </a:lnTo>
                    <a:lnTo>
                      <a:pt x="243" y="125"/>
                    </a:lnTo>
                    <a:lnTo>
                      <a:pt x="231" y="101"/>
                    </a:lnTo>
                    <a:lnTo>
                      <a:pt x="219" y="81"/>
                    </a:lnTo>
                    <a:lnTo>
                      <a:pt x="208" y="63"/>
                    </a:lnTo>
                    <a:lnTo>
                      <a:pt x="199" y="48"/>
                    </a:lnTo>
                    <a:lnTo>
                      <a:pt x="191" y="37"/>
                    </a:lnTo>
                    <a:lnTo>
                      <a:pt x="186" y="28"/>
                    </a:lnTo>
                    <a:lnTo>
                      <a:pt x="181" y="22"/>
                    </a:lnTo>
                    <a:lnTo>
                      <a:pt x="177" y="16"/>
                    </a:lnTo>
                    <a:lnTo>
                      <a:pt x="172" y="10"/>
                    </a:lnTo>
                    <a:lnTo>
                      <a:pt x="166" y="7"/>
                    </a:lnTo>
                    <a:lnTo>
                      <a:pt x="161" y="4"/>
                    </a:lnTo>
                    <a:lnTo>
                      <a:pt x="152" y="1"/>
                    </a:lnTo>
                    <a:lnTo>
                      <a:pt x="143" y="0"/>
                    </a:lnTo>
                    <a:lnTo>
                      <a:pt x="71" y="0"/>
                    </a:lnTo>
                    <a:lnTo>
                      <a:pt x="64" y="1"/>
                    </a:lnTo>
                    <a:lnTo>
                      <a:pt x="56" y="1"/>
                    </a:lnTo>
                    <a:lnTo>
                      <a:pt x="50" y="1"/>
                    </a:lnTo>
                    <a:lnTo>
                      <a:pt x="42" y="3"/>
                    </a:lnTo>
                    <a:lnTo>
                      <a:pt x="37" y="6"/>
                    </a:lnTo>
                    <a:lnTo>
                      <a:pt x="34" y="7"/>
                    </a:lnTo>
                    <a:lnTo>
                      <a:pt x="34" y="9"/>
                    </a:lnTo>
                    <a:close/>
                  </a:path>
                </a:pathLst>
              </a:custGeom>
              <a:solidFill>
                <a:srgbClr val="CC990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234" name="Freeform 463">
                <a:extLst>
                  <a:ext uri="{FF2B5EF4-FFF2-40B4-BE49-F238E27FC236}">
                    <a16:creationId xmlns:a16="http://schemas.microsoft.com/office/drawing/2014/main" id="{3EAF09AE-B7D3-46A4-5E70-E75C6DBB7BAE}"/>
                  </a:ext>
                </a:extLst>
              </p:cNvPr>
              <p:cNvSpPr>
                <a:spLocks/>
              </p:cNvSpPr>
              <p:nvPr/>
            </p:nvSpPr>
            <p:spPr bwMode="auto">
              <a:xfrm>
                <a:off x="4797" y="2367"/>
                <a:ext cx="495" cy="189"/>
              </a:xfrm>
              <a:custGeom>
                <a:avLst/>
                <a:gdLst>
                  <a:gd name="T0" fmla="*/ 12 w 495"/>
                  <a:gd name="T1" fmla="*/ 17 h 189"/>
                  <a:gd name="T2" fmla="*/ 40 w 495"/>
                  <a:gd name="T3" fmla="*/ 61 h 189"/>
                  <a:gd name="T4" fmla="*/ 71 w 495"/>
                  <a:gd name="T5" fmla="*/ 113 h 189"/>
                  <a:gd name="T6" fmla="*/ 97 w 495"/>
                  <a:gd name="T7" fmla="*/ 158 h 189"/>
                  <a:gd name="T8" fmla="*/ 112 w 495"/>
                  <a:gd name="T9" fmla="*/ 177 h 189"/>
                  <a:gd name="T10" fmla="*/ 124 w 495"/>
                  <a:gd name="T11" fmla="*/ 176 h 189"/>
                  <a:gd name="T12" fmla="*/ 143 w 495"/>
                  <a:gd name="T13" fmla="*/ 174 h 189"/>
                  <a:gd name="T14" fmla="*/ 168 w 495"/>
                  <a:gd name="T15" fmla="*/ 173 h 189"/>
                  <a:gd name="T16" fmla="*/ 196 w 495"/>
                  <a:gd name="T17" fmla="*/ 171 h 189"/>
                  <a:gd name="T18" fmla="*/ 228 w 495"/>
                  <a:gd name="T19" fmla="*/ 171 h 189"/>
                  <a:gd name="T20" fmla="*/ 263 w 495"/>
                  <a:gd name="T21" fmla="*/ 171 h 189"/>
                  <a:gd name="T22" fmla="*/ 297 w 495"/>
                  <a:gd name="T23" fmla="*/ 171 h 189"/>
                  <a:gd name="T24" fmla="*/ 332 w 495"/>
                  <a:gd name="T25" fmla="*/ 173 h 189"/>
                  <a:gd name="T26" fmla="*/ 368 w 495"/>
                  <a:gd name="T27" fmla="*/ 174 h 189"/>
                  <a:gd name="T28" fmla="*/ 401 w 495"/>
                  <a:gd name="T29" fmla="*/ 179 h 189"/>
                  <a:gd name="T30" fmla="*/ 431 w 495"/>
                  <a:gd name="T31" fmla="*/ 182 h 189"/>
                  <a:gd name="T32" fmla="*/ 457 w 495"/>
                  <a:gd name="T33" fmla="*/ 185 h 189"/>
                  <a:gd name="T34" fmla="*/ 478 w 495"/>
                  <a:gd name="T35" fmla="*/ 186 h 189"/>
                  <a:gd name="T36" fmla="*/ 491 w 495"/>
                  <a:gd name="T37" fmla="*/ 188 h 189"/>
                  <a:gd name="T38" fmla="*/ 495 w 495"/>
                  <a:gd name="T39" fmla="*/ 189 h 189"/>
                  <a:gd name="T40" fmla="*/ 491 w 495"/>
                  <a:gd name="T41" fmla="*/ 186 h 189"/>
                  <a:gd name="T42" fmla="*/ 479 w 495"/>
                  <a:gd name="T43" fmla="*/ 176 h 189"/>
                  <a:gd name="T44" fmla="*/ 457 w 495"/>
                  <a:gd name="T45" fmla="*/ 152 h 189"/>
                  <a:gd name="T46" fmla="*/ 415 w 495"/>
                  <a:gd name="T47" fmla="*/ 110 h 189"/>
                  <a:gd name="T48" fmla="*/ 371 w 495"/>
                  <a:gd name="T49" fmla="*/ 66 h 189"/>
                  <a:gd name="T50" fmla="*/ 340 w 495"/>
                  <a:gd name="T51" fmla="*/ 39 h 189"/>
                  <a:gd name="T52" fmla="*/ 331 w 495"/>
                  <a:gd name="T53" fmla="*/ 33 h 189"/>
                  <a:gd name="T54" fmla="*/ 319 w 495"/>
                  <a:gd name="T55" fmla="*/ 29 h 189"/>
                  <a:gd name="T56" fmla="*/ 304 w 495"/>
                  <a:gd name="T57" fmla="*/ 23 h 189"/>
                  <a:gd name="T58" fmla="*/ 285 w 495"/>
                  <a:gd name="T59" fmla="*/ 19 h 189"/>
                  <a:gd name="T60" fmla="*/ 263 w 495"/>
                  <a:gd name="T61" fmla="*/ 13 h 189"/>
                  <a:gd name="T62" fmla="*/ 235 w 495"/>
                  <a:gd name="T63" fmla="*/ 10 h 189"/>
                  <a:gd name="T64" fmla="*/ 202 w 495"/>
                  <a:gd name="T65" fmla="*/ 5 h 189"/>
                  <a:gd name="T66" fmla="*/ 160 w 495"/>
                  <a:gd name="T67" fmla="*/ 2 h 189"/>
                  <a:gd name="T68" fmla="*/ 87 w 495"/>
                  <a:gd name="T69" fmla="*/ 0 h 189"/>
                  <a:gd name="T70" fmla="*/ 37 w 495"/>
                  <a:gd name="T71" fmla="*/ 0 h 189"/>
                  <a:gd name="T72" fmla="*/ 9 w 495"/>
                  <a:gd name="T73" fmla="*/ 1 h 189"/>
                  <a:gd name="T74" fmla="*/ 0 w 495"/>
                  <a:gd name="T75" fmla="*/ 1 h 1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5"/>
                  <a:gd name="T115" fmla="*/ 0 h 189"/>
                  <a:gd name="T116" fmla="*/ 495 w 495"/>
                  <a:gd name="T117" fmla="*/ 189 h 1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5" h="189">
                    <a:moveTo>
                      <a:pt x="0" y="1"/>
                    </a:moveTo>
                    <a:lnTo>
                      <a:pt x="12" y="17"/>
                    </a:lnTo>
                    <a:lnTo>
                      <a:pt x="25" y="36"/>
                    </a:lnTo>
                    <a:lnTo>
                      <a:pt x="40" y="61"/>
                    </a:lnTo>
                    <a:lnTo>
                      <a:pt x="56" y="86"/>
                    </a:lnTo>
                    <a:lnTo>
                      <a:pt x="71" y="113"/>
                    </a:lnTo>
                    <a:lnTo>
                      <a:pt x="86" y="136"/>
                    </a:lnTo>
                    <a:lnTo>
                      <a:pt x="97" y="158"/>
                    </a:lnTo>
                    <a:lnTo>
                      <a:pt x="108" y="177"/>
                    </a:lnTo>
                    <a:lnTo>
                      <a:pt x="112" y="177"/>
                    </a:lnTo>
                    <a:lnTo>
                      <a:pt x="116" y="176"/>
                    </a:lnTo>
                    <a:lnTo>
                      <a:pt x="124" y="176"/>
                    </a:lnTo>
                    <a:lnTo>
                      <a:pt x="133" y="176"/>
                    </a:lnTo>
                    <a:lnTo>
                      <a:pt x="143" y="174"/>
                    </a:lnTo>
                    <a:lnTo>
                      <a:pt x="155" y="174"/>
                    </a:lnTo>
                    <a:lnTo>
                      <a:pt x="168" y="173"/>
                    </a:lnTo>
                    <a:lnTo>
                      <a:pt x="181" y="173"/>
                    </a:lnTo>
                    <a:lnTo>
                      <a:pt x="196" y="171"/>
                    </a:lnTo>
                    <a:lnTo>
                      <a:pt x="212" y="171"/>
                    </a:lnTo>
                    <a:lnTo>
                      <a:pt x="228" y="171"/>
                    </a:lnTo>
                    <a:lnTo>
                      <a:pt x="246" y="171"/>
                    </a:lnTo>
                    <a:lnTo>
                      <a:pt x="263" y="171"/>
                    </a:lnTo>
                    <a:lnTo>
                      <a:pt x="279" y="171"/>
                    </a:lnTo>
                    <a:lnTo>
                      <a:pt x="297" y="171"/>
                    </a:lnTo>
                    <a:lnTo>
                      <a:pt x="315" y="171"/>
                    </a:lnTo>
                    <a:lnTo>
                      <a:pt x="332" y="173"/>
                    </a:lnTo>
                    <a:lnTo>
                      <a:pt x="350" y="174"/>
                    </a:lnTo>
                    <a:lnTo>
                      <a:pt x="368" y="174"/>
                    </a:lnTo>
                    <a:lnTo>
                      <a:pt x="385" y="176"/>
                    </a:lnTo>
                    <a:lnTo>
                      <a:pt x="401" y="179"/>
                    </a:lnTo>
                    <a:lnTo>
                      <a:pt x="418" y="180"/>
                    </a:lnTo>
                    <a:lnTo>
                      <a:pt x="431" y="182"/>
                    </a:lnTo>
                    <a:lnTo>
                      <a:pt x="445" y="182"/>
                    </a:lnTo>
                    <a:lnTo>
                      <a:pt x="457" y="185"/>
                    </a:lnTo>
                    <a:lnTo>
                      <a:pt x="469" y="185"/>
                    </a:lnTo>
                    <a:lnTo>
                      <a:pt x="478" y="186"/>
                    </a:lnTo>
                    <a:lnTo>
                      <a:pt x="485" y="188"/>
                    </a:lnTo>
                    <a:lnTo>
                      <a:pt x="491" y="188"/>
                    </a:lnTo>
                    <a:lnTo>
                      <a:pt x="494" y="188"/>
                    </a:lnTo>
                    <a:lnTo>
                      <a:pt x="495" y="189"/>
                    </a:lnTo>
                    <a:lnTo>
                      <a:pt x="494" y="188"/>
                    </a:lnTo>
                    <a:lnTo>
                      <a:pt x="491" y="186"/>
                    </a:lnTo>
                    <a:lnTo>
                      <a:pt x="485" y="183"/>
                    </a:lnTo>
                    <a:lnTo>
                      <a:pt x="479" y="176"/>
                    </a:lnTo>
                    <a:lnTo>
                      <a:pt x="472" y="168"/>
                    </a:lnTo>
                    <a:lnTo>
                      <a:pt x="457" y="152"/>
                    </a:lnTo>
                    <a:lnTo>
                      <a:pt x="438" y="133"/>
                    </a:lnTo>
                    <a:lnTo>
                      <a:pt x="415" y="110"/>
                    </a:lnTo>
                    <a:lnTo>
                      <a:pt x="391" y="88"/>
                    </a:lnTo>
                    <a:lnTo>
                      <a:pt x="371" y="66"/>
                    </a:lnTo>
                    <a:lnTo>
                      <a:pt x="351" y="49"/>
                    </a:lnTo>
                    <a:lnTo>
                      <a:pt x="340" y="39"/>
                    </a:lnTo>
                    <a:lnTo>
                      <a:pt x="335" y="36"/>
                    </a:lnTo>
                    <a:lnTo>
                      <a:pt x="331" y="33"/>
                    </a:lnTo>
                    <a:lnTo>
                      <a:pt x="325" y="32"/>
                    </a:lnTo>
                    <a:lnTo>
                      <a:pt x="319" y="29"/>
                    </a:lnTo>
                    <a:lnTo>
                      <a:pt x="312" y="26"/>
                    </a:lnTo>
                    <a:lnTo>
                      <a:pt x="304" y="23"/>
                    </a:lnTo>
                    <a:lnTo>
                      <a:pt x="296" y="22"/>
                    </a:lnTo>
                    <a:lnTo>
                      <a:pt x="285" y="19"/>
                    </a:lnTo>
                    <a:lnTo>
                      <a:pt x="275" y="16"/>
                    </a:lnTo>
                    <a:lnTo>
                      <a:pt x="263" y="13"/>
                    </a:lnTo>
                    <a:lnTo>
                      <a:pt x="250" y="11"/>
                    </a:lnTo>
                    <a:lnTo>
                      <a:pt x="235" y="10"/>
                    </a:lnTo>
                    <a:lnTo>
                      <a:pt x="219" y="7"/>
                    </a:lnTo>
                    <a:lnTo>
                      <a:pt x="202" y="5"/>
                    </a:lnTo>
                    <a:lnTo>
                      <a:pt x="183" y="4"/>
                    </a:lnTo>
                    <a:lnTo>
                      <a:pt x="160" y="2"/>
                    </a:lnTo>
                    <a:lnTo>
                      <a:pt x="121" y="1"/>
                    </a:lnTo>
                    <a:lnTo>
                      <a:pt x="87" y="0"/>
                    </a:lnTo>
                    <a:lnTo>
                      <a:pt x="59" y="0"/>
                    </a:lnTo>
                    <a:lnTo>
                      <a:pt x="37" y="0"/>
                    </a:lnTo>
                    <a:lnTo>
                      <a:pt x="19" y="0"/>
                    </a:lnTo>
                    <a:lnTo>
                      <a:pt x="9" y="1"/>
                    </a:lnTo>
                    <a:lnTo>
                      <a:pt x="3" y="1"/>
                    </a:lnTo>
                    <a:lnTo>
                      <a:pt x="0" y="1"/>
                    </a:lnTo>
                    <a:close/>
                  </a:path>
                </a:pathLst>
              </a:custGeom>
              <a:solidFill>
                <a:srgbClr val="00000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235" name="Freeform 464">
                <a:extLst>
                  <a:ext uri="{FF2B5EF4-FFF2-40B4-BE49-F238E27FC236}">
                    <a16:creationId xmlns:a16="http://schemas.microsoft.com/office/drawing/2014/main" id="{2153EEA9-76C0-5294-E808-B053C9BA11A3}"/>
                  </a:ext>
                </a:extLst>
              </p:cNvPr>
              <p:cNvSpPr>
                <a:spLocks/>
              </p:cNvSpPr>
              <p:nvPr/>
            </p:nvSpPr>
            <p:spPr bwMode="auto">
              <a:xfrm>
                <a:off x="5081" y="2638"/>
                <a:ext cx="402" cy="103"/>
              </a:xfrm>
              <a:custGeom>
                <a:avLst/>
                <a:gdLst>
                  <a:gd name="T0" fmla="*/ 402 w 402"/>
                  <a:gd name="T1" fmla="*/ 103 h 103"/>
                  <a:gd name="T2" fmla="*/ 401 w 402"/>
                  <a:gd name="T3" fmla="*/ 91 h 103"/>
                  <a:gd name="T4" fmla="*/ 393 w 402"/>
                  <a:gd name="T5" fmla="*/ 63 h 103"/>
                  <a:gd name="T6" fmla="*/ 388 w 402"/>
                  <a:gd name="T7" fmla="*/ 33 h 103"/>
                  <a:gd name="T8" fmla="*/ 382 w 402"/>
                  <a:gd name="T9" fmla="*/ 13 h 103"/>
                  <a:gd name="T10" fmla="*/ 380 w 402"/>
                  <a:gd name="T11" fmla="*/ 13 h 103"/>
                  <a:gd name="T12" fmla="*/ 379 w 402"/>
                  <a:gd name="T13" fmla="*/ 13 h 103"/>
                  <a:gd name="T14" fmla="*/ 376 w 402"/>
                  <a:gd name="T15" fmla="*/ 13 h 103"/>
                  <a:gd name="T16" fmla="*/ 370 w 402"/>
                  <a:gd name="T17" fmla="*/ 12 h 103"/>
                  <a:gd name="T18" fmla="*/ 364 w 402"/>
                  <a:gd name="T19" fmla="*/ 12 h 103"/>
                  <a:gd name="T20" fmla="*/ 357 w 402"/>
                  <a:gd name="T21" fmla="*/ 12 h 103"/>
                  <a:gd name="T22" fmla="*/ 348 w 402"/>
                  <a:gd name="T23" fmla="*/ 11 h 103"/>
                  <a:gd name="T24" fmla="*/ 338 w 402"/>
                  <a:gd name="T25" fmla="*/ 11 h 103"/>
                  <a:gd name="T26" fmla="*/ 326 w 402"/>
                  <a:gd name="T27" fmla="*/ 9 h 103"/>
                  <a:gd name="T28" fmla="*/ 313 w 402"/>
                  <a:gd name="T29" fmla="*/ 8 h 103"/>
                  <a:gd name="T30" fmla="*/ 297 w 402"/>
                  <a:gd name="T31" fmla="*/ 8 h 103"/>
                  <a:gd name="T32" fmla="*/ 280 w 402"/>
                  <a:gd name="T33" fmla="*/ 6 h 103"/>
                  <a:gd name="T34" fmla="*/ 263 w 402"/>
                  <a:gd name="T35" fmla="*/ 6 h 103"/>
                  <a:gd name="T36" fmla="*/ 242 w 402"/>
                  <a:gd name="T37" fmla="*/ 5 h 103"/>
                  <a:gd name="T38" fmla="*/ 220 w 402"/>
                  <a:gd name="T39" fmla="*/ 5 h 103"/>
                  <a:gd name="T40" fmla="*/ 195 w 402"/>
                  <a:gd name="T41" fmla="*/ 5 h 103"/>
                  <a:gd name="T42" fmla="*/ 172 w 402"/>
                  <a:gd name="T43" fmla="*/ 3 h 103"/>
                  <a:gd name="T44" fmla="*/ 150 w 402"/>
                  <a:gd name="T45" fmla="*/ 3 h 103"/>
                  <a:gd name="T46" fmla="*/ 129 w 402"/>
                  <a:gd name="T47" fmla="*/ 3 h 103"/>
                  <a:gd name="T48" fmla="*/ 110 w 402"/>
                  <a:gd name="T49" fmla="*/ 2 h 103"/>
                  <a:gd name="T50" fmla="*/ 94 w 402"/>
                  <a:gd name="T51" fmla="*/ 2 h 103"/>
                  <a:gd name="T52" fmla="*/ 78 w 402"/>
                  <a:gd name="T53" fmla="*/ 2 h 103"/>
                  <a:gd name="T54" fmla="*/ 53 w 402"/>
                  <a:gd name="T55" fmla="*/ 2 h 103"/>
                  <a:gd name="T56" fmla="*/ 42 w 402"/>
                  <a:gd name="T57" fmla="*/ 2 h 103"/>
                  <a:gd name="T58" fmla="*/ 25 w 402"/>
                  <a:gd name="T59" fmla="*/ 2 h 103"/>
                  <a:gd name="T60" fmla="*/ 19 w 402"/>
                  <a:gd name="T61" fmla="*/ 0 h 103"/>
                  <a:gd name="T62" fmla="*/ 7 w 402"/>
                  <a:gd name="T63" fmla="*/ 0 h 103"/>
                  <a:gd name="T64" fmla="*/ 3 w 402"/>
                  <a:gd name="T65" fmla="*/ 2 h 103"/>
                  <a:gd name="T66" fmla="*/ 0 w 402"/>
                  <a:gd name="T67" fmla="*/ 6 h 103"/>
                  <a:gd name="T68" fmla="*/ 0 w 402"/>
                  <a:gd name="T69" fmla="*/ 18 h 103"/>
                  <a:gd name="T70" fmla="*/ 3 w 402"/>
                  <a:gd name="T71" fmla="*/ 31 h 103"/>
                  <a:gd name="T72" fmla="*/ 7 w 402"/>
                  <a:gd name="T73" fmla="*/ 52 h 103"/>
                  <a:gd name="T74" fmla="*/ 10 w 402"/>
                  <a:gd name="T75" fmla="*/ 72 h 103"/>
                  <a:gd name="T76" fmla="*/ 13 w 402"/>
                  <a:gd name="T77" fmla="*/ 84 h 103"/>
                  <a:gd name="T78" fmla="*/ 15 w 402"/>
                  <a:gd name="T79" fmla="*/ 93 h 103"/>
                  <a:gd name="T80" fmla="*/ 17 w 402"/>
                  <a:gd name="T81" fmla="*/ 97 h 103"/>
                  <a:gd name="T82" fmla="*/ 23 w 402"/>
                  <a:gd name="T83" fmla="*/ 102 h 103"/>
                  <a:gd name="T84" fmla="*/ 31 w 402"/>
                  <a:gd name="T85" fmla="*/ 102 h 103"/>
                  <a:gd name="T86" fmla="*/ 38 w 402"/>
                  <a:gd name="T87" fmla="*/ 102 h 103"/>
                  <a:gd name="T88" fmla="*/ 51 w 402"/>
                  <a:gd name="T89" fmla="*/ 103 h 103"/>
                  <a:gd name="T90" fmla="*/ 255 w 402"/>
                  <a:gd name="T91" fmla="*/ 103 h 103"/>
                  <a:gd name="T92" fmla="*/ 289 w 402"/>
                  <a:gd name="T93" fmla="*/ 103 h 103"/>
                  <a:gd name="T94" fmla="*/ 402 w 402"/>
                  <a:gd name="T95" fmla="*/ 103 h 1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2"/>
                  <a:gd name="T145" fmla="*/ 0 h 103"/>
                  <a:gd name="T146" fmla="*/ 402 w 402"/>
                  <a:gd name="T147" fmla="*/ 103 h 10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2" h="103">
                    <a:moveTo>
                      <a:pt x="402" y="103"/>
                    </a:moveTo>
                    <a:lnTo>
                      <a:pt x="401" y="91"/>
                    </a:lnTo>
                    <a:lnTo>
                      <a:pt x="393" y="63"/>
                    </a:lnTo>
                    <a:lnTo>
                      <a:pt x="388" y="33"/>
                    </a:lnTo>
                    <a:lnTo>
                      <a:pt x="382" y="13"/>
                    </a:lnTo>
                    <a:lnTo>
                      <a:pt x="380" y="13"/>
                    </a:lnTo>
                    <a:lnTo>
                      <a:pt x="379" y="13"/>
                    </a:lnTo>
                    <a:lnTo>
                      <a:pt x="376" y="13"/>
                    </a:lnTo>
                    <a:lnTo>
                      <a:pt x="370" y="12"/>
                    </a:lnTo>
                    <a:lnTo>
                      <a:pt x="364" y="12"/>
                    </a:lnTo>
                    <a:lnTo>
                      <a:pt x="357" y="12"/>
                    </a:lnTo>
                    <a:lnTo>
                      <a:pt x="348" y="11"/>
                    </a:lnTo>
                    <a:lnTo>
                      <a:pt x="338" y="11"/>
                    </a:lnTo>
                    <a:lnTo>
                      <a:pt x="326" y="9"/>
                    </a:lnTo>
                    <a:lnTo>
                      <a:pt x="313" y="8"/>
                    </a:lnTo>
                    <a:lnTo>
                      <a:pt x="297" y="8"/>
                    </a:lnTo>
                    <a:lnTo>
                      <a:pt x="280" y="6"/>
                    </a:lnTo>
                    <a:lnTo>
                      <a:pt x="263" y="6"/>
                    </a:lnTo>
                    <a:lnTo>
                      <a:pt x="242" y="5"/>
                    </a:lnTo>
                    <a:lnTo>
                      <a:pt x="220" y="5"/>
                    </a:lnTo>
                    <a:lnTo>
                      <a:pt x="195" y="5"/>
                    </a:lnTo>
                    <a:lnTo>
                      <a:pt x="172" y="3"/>
                    </a:lnTo>
                    <a:lnTo>
                      <a:pt x="150" y="3"/>
                    </a:lnTo>
                    <a:lnTo>
                      <a:pt x="129" y="3"/>
                    </a:lnTo>
                    <a:lnTo>
                      <a:pt x="110" y="2"/>
                    </a:lnTo>
                    <a:lnTo>
                      <a:pt x="94" y="2"/>
                    </a:lnTo>
                    <a:lnTo>
                      <a:pt x="78" y="2"/>
                    </a:lnTo>
                    <a:lnTo>
                      <a:pt x="53" y="2"/>
                    </a:lnTo>
                    <a:lnTo>
                      <a:pt x="42" y="2"/>
                    </a:lnTo>
                    <a:lnTo>
                      <a:pt x="25" y="2"/>
                    </a:lnTo>
                    <a:lnTo>
                      <a:pt x="19" y="0"/>
                    </a:lnTo>
                    <a:lnTo>
                      <a:pt x="7" y="0"/>
                    </a:lnTo>
                    <a:lnTo>
                      <a:pt x="3" y="2"/>
                    </a:lnTo>
                    <a:lnTo>
                      <a:pt x="0" y="6"/>
                    </a:lnTo>
                    <a:lnTo>
                      <a:pt x="0" y="18"/>
                    </a:lnTo>
                    <a:lnTo>
                      <a:pt x="3" y="31"/>
                    </a:lnTo>
                    <a:lnTo>
                      <a:pt x="7" y="52"/>
                    </a:lnTo>
                    <a:lnTo>
                      <a:pt x="10" y="72"/>
                    </a:lnTo>
                    <a:lnTo>
                      <a:pt x="13" y="84"/>
                    </a:lnTo>
                    <a:lnTo>
                      <a:pt x="15" y="93"/>
                    </a:lnTo>
                    <a:lnTo>
                      <a:pt x="17" y="97"/>
                    </a:lnTo>
                    <a:lnTo>
                      <a:pt x="23" y="102"/>
                    </a:lnTo>
                    <a:lnTo>
                      <a:pt x="31" y="102"/>
                    </a:lnTo>
                    <a:lnTo>
                      <a:pt x="38" y="102"/>
                    </a:lnTo>
                    <a:lnTo>
                      <a:pt x="51" y="103"/>
                    </a:lnTo>
                    <a:lnTo>
                      <a:pt x="255" y="103"/>
                    </a:lnTo>
                    <a:lnTo>
                      <a:pt x="289" y="103"/>
                    </a:lnTo>
                    <a:lnTo>
                      <a:pt x="402" y="103"/>
                    </a:lnTo>
                    <a:close/>
                  </a:path>
                </a:pathLst>
              </a:custGeom>
              <a:solidFill>
                <a:srgbClr val="80808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236" name="Freeform 465">
                <a:extLst>
                  <a:ext uri="{FF2B5EF4-FFF2-40B4-BE49-F238E27FC236}">
                    <a16:creationId xmlns:a16="http://schemas.microsoft.com/office/drawing/2014/main" id="{D2B5E1BF-954D-5E78-BE4D-DCE14E2BBB57}"/>
                  </a:ext>
                </a:extLst>
              </p:cNvPr>
              <p:cNvSpPr>
                <a:spLocks/>
              </p:cNvSpPr>
              <p:nvPr/>
            </p:nvSpPr>
            <p:spPr bwMode="auto">
              <a:xfrm>
                <a:off x="5245" y="2745"/>
                <a:ext cx="69" cy="14"/>
              </a:xfrm>
              <a:custGeom>
                <a:avLst/>
                <a:gdLst>
                  <a:gd name="T0" fmla="*/ 68 w 69"/>
                  <a:gd name="T1" fmla="*/ 14 h 14"/>
                  <a:gd name="T2" fmla="*/ 69 w 69"/>
                  <a:gd name="T3" fmla="*/ 12 h 14"/>
                  <a:gd name="T4" fmla="*/ 68 w 69"/>
                  <a:gd name="T5" fmla="*/ 2 h 14"/>
                  <a:gd name="T6" fmla="*/ 68 w 69"/>
                  <a:gd name="T7" fmla="*/ 0 h 14"/>
                  <a:gd name="T8" fmla="*/ 66 w 69"/>
                  <a:gd name="T9" fmla="*/ 0 h 14"/>
                  <a:gd name="T10" fmla="*/ 2 w 69"/>
                  <a:gd name="T11" fmla="*/ 0 h 14"/>
                  <a:gd name="T12" fmla="*/ 0 w 69"/>
                  <a:gd name="T13" fmla="*/ 0 h 14"/>
                  <a:gd name="T14" fmla="*/ 0 w 69"/>
                  <a:gd name="T15" fmla="*/ 2 h 14"/>
                  <a:gd name="T16" fmla="*/ 2 w 69"/>
                  <a:gd name="T17" fmla="*/ 12 h 14"/>
                  <a:gd name="T18" fmla="*/ 3 w 69"/>
                  <a:gd name="T19" fmla="*/ 14 h 14"/>
                  <a:gd name="T20" fmla="*/ 3 w 69"/>
                  <a:gd name="T21" fmla="*/ 14 h 14"/>
                  <a:gd name="T22" fmla="*/ 68 w 69"/>
                  <a:gd name="T23" fmla="*/ 14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9"/>
                  <a:gd name="T37" fmla="*/ 0 h 14"/>
                  <a:gd name="T38" fmla="*/ 69 w 69"/>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9" h="14">
                    <a:moveTo>
                      <a:pt x="68" y="14"/>
                    </a:moveTo>
                    <a:lnTo>
                      <a:pt x="69" y="12"/>
                    </a:lnTo>
                    <a:lnTo>
                      <a:pt x="68" y="2"/>
                    </a:lnTo>
                    <a:lnTo>
                      <a:pt x="68" y="0"/>
                    </a:lnTo>
                    <a:lnTo>
                      <a:pt x="66" y="0"/>
                    </a:lnTo>
                    <a:lnTo>
                      <a:pt x="2" y="0"/>
                    </a:lnTo>
                    <a:lnTo>
                      <a:pt x="0" y="0"/>
                    </a:lnTo>
                    <a:lnTo>
                      <a:pt x="0" y="2"/>
                    </a:lnTo>
                    <a:lnTo>
                      <a:pt x="2" y="12"/>
                    </a:lnTo>
                    <a:lnTo>
                      <a:pt x="3" y="14"/>
                    </a:lnTo>
                    <a:lnTo>
                      <a:pt x="68" y="14"/>
                    </a:lnTo>
                    <a:close/>
                  </a:path>
                </a:pathLst>
              </a:custGeom>
              <a:solidFill>
                <a:srgbClr val="00000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237" name="Freeform 466">
                <a:extLst>
                  <a:ext uri="{FF2B5EF4-FFF2-40B4-BE49-F238E27FC236}">
                    <a16:creationId xmlns:a16="http://schemas.microsoft.com/office/drawing/2014/main" id="{019DBB5A-A3D3-8DAA-E1F1-2E6CE6D8C8A0}"/>
                  </a:ext>
                </a:extLst>
              </p:cNvPr>
              <p:cNvSpPr>
                <a:spLocks/>
              </p:cNvSpPr>
              <p:nvPr/>
            </p:nvSpPr>
            <p:spPr bwMode="auto">
              <a:xfrm>
                <a:off x="5322" y="2745"/>
                <a:ext cx="69" cy="14"/>
              </a:xfrm>
              <a:custGeom>
                <a:avLst/>
                <a:gdLst>
                  <a:gd name="T0" fmla="*/ 69 w 69"/>
                  <a:gd name="T1" fmla="*/ 14 h 14"/>
                  <a:gd name="T2" fmla="*/ 69 w 69"/>
                  <a:gd name="T3" fmla="*/ 14 h 14"/>
                  <a:gd name="T4" fmla="*/ 69 w 69"/>
                  <a:gd name="T5" fmla="*/ 12 h 14"/>
                  <a:gd name="T6" fmla="*/ 69 w 69"/>
                  <a:gd name="T7" fmla="*/ 2 h 14"/>
                  <a:gd name="T8" fmla="*/ 67 w 69"/>
                  <a:gd name="T9" fmla="*/ 0 h 14"/>
                  <a:gd name="T10" fmla="*/ 1 w 69"/>
                  <a:gd name="T11" fmla="*/ 0 h 14"/>
                  <a:gd name="T12" fmla="*/ 0 w 69"/>
                  <a:gd name="T13" fmla="*/ 2 h 14"/>
                  <a:gd name="T14" fmla="*/ 1 w 69"/>
                  <a:gd name="T15" fmla="*/ 12 h 14"/>
                  <a:gd name="T16" fmla="*/ 3 w 69"/>
                  <a:gd name="T17" fmla="*/ 14 h 14"/>
                  <a:gd name="T18" fmla="*/ 3 w 69"/>
                  <a:gd name="T19" fmla="*/ 14 h 14"/>
                  <a:gd name="T20" fmla="*/ 69 w 69"/>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
                  <a:gd name="T34" fmla="*/ 0 h 14"/>
                  <a:gd name="T35" fmla="*/ 69 w 6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 h="14">
                    <a:moveTo>
                      <a:pt x="69" y="14"/>
                    </a:moveTo>
                    <a:lnTo>
                      <a:pt x="69" y="14"/>
                    </a:lnTo>
                    <a:lnTo>
                      <a:pt x="69" y="12"/>
                    </a:lnTo>
                    <a:lnTo>
                      <a:pt x="69" y="2"/>
                    </a:lnTo>
                    <a:lnTo>
                      <a:pt x="67" y="0"/>
                    </a:lnTo>
                    <a:lnTo>
                      <a:pt x="1" y="0"/>
                    </a:lnTo>
                    <a:lnTo>
                      <a:pt x="0" y="2"/>
                    </a:lnTo>
                    <a:lnTo>
                      <a:pt x="1" y="12"/>
                    </a:lnTo>
                    <a:lnTo>
                      <a:pt x="3" y="14"/>
                    </a:lnTo>
                    <a:lnTo>
                      <a:pt x="69" y="14"/>
                    </a:lnTo>
                    <a:close/>
                  </a:path>
                </a:pathLst>
              </a:custGeom>
              <a:solidFill>
                <a:srgbClr val="00000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238" name="Freeform 467">
                <a:extLst>
                  <a:ext uri="{FF2B5EF4-FFF2-40B4-BE49-F238E27FC236}">
                    <a16:creationId xmlns:a16="http://schemas.microsoft.com/office/drawing/2014/main" id="{B971D1DC-F148-9963-3BCD-E4350E1408D5}"/>
                  </a:ext>
                </a:extLst>
              </p:cNvPr>
              <p:cNvSpPr>
                <a:spLocks/>
              </p:cNvSpPr>
              <p:nvPr/>
            </p:nvSpPr>
            <p:spPr bwMode="auto">
              <a:xfrm>
                <a:off x="5398" y="2745"/>
                <a:ext cx="44" cy="14"/>
              </a:xfrm>
              <a:custGeom>
                <a:avLst/>
                <a:gdLst>
                  <a:gd name="T0" fmla="*/ 43 w 44"/>
                  <a:gd name="T1" fmla="*/ 14 h 14"/>
                  <a:gd name="T2" fmla="*/ 44 w 44"/>
                  <a:gd name="T3" fmla="*/ 12 h 14"/>
                  <a:gd name="T4" fmla="*/ 44 w 44"/>
                  <a:gd name="T5" fmla="*/ 2 h 14"/>
                  <a:gd name="T6" fmla="*/ 43 w 44"/>
                  <a:gd name="T7" fmla="*/ 0 h 14"/>
                  <a:gd name="T8" fmla="*/ 2 w 44"/>
                  <a:gd name="T9" fmla="*/ 0 h 14"/>
                  <a:gd name="T10" fmla="*/ 0 w 44"/>
                  <a:gd name="T11" fmla="*/ 2 h 14"/>
                  <a:gd name="T12" fmla="*/ 0 w 44"/>
                  <a:gd name="T13" fmla="*/ 12 h 14"/>
                  <a:gd name="T14" fmla="*/ 0 w 44"/>
                  <a:gd name="T15" fmla="*/ 14 h 14"/>
                  <a:gd name="T16" fmla="*/ 2 w 44"/>
                  <a:gd name="T17" fmla="*/ 14 h 14"/>
                  <a:gd name="T18" fmla="*/ 43 w 44"/>
                  <a:gd name="T19" fmla="*/ 14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4"/>
                  <a:gd name="T32" fmla="*/ 44 w 44"/>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4">
                    <a:moveTo>
                      <a:pt x="43" y="14"/>
                    </a:moveTo>
                    <a:lnTo>
                      <a:pt x="44" y="12"/>
                    </a:lnTo>
                    <a:lnTo>
                      <a:pt x="44" y="2"/>
                    </a:lnTo>
                    <a:lnTo>
                      <a:pt x="43" y="0"/>
                    </a:lnTo>
                    <a:lnTo>
                      <a:pt x="2" y="0"/>
                    </a:lnTo>
                    <a:lnTo>
                      <a:pt x="0" y="2"/>
                    </a:lnTo>
                    <a:lnTo>
                      <a:pt x="0" y="12"/>
                    </a:lnTo>
                    <a:lnTo>
                      <a:pt x="0" y="14"/>
                    </a:lnTo>
                    <a:lnTo>
                      <a:pt x="2" y="14"/>
                    </a:lnTo>
                    <a:lnTo>
                      <a:pt x="43" y="14"/>
                    </a:lnTo>
                    <a:close/>
                  </a:path>
                </a:pathLst>
              </a:custGeom>
              <a:solidFill>
                <a:srgbClr val="00000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239" name="Freeform 468">
                <a:extLst>
                  <a:ext uri="{FF2B5EF4-FFF2-40B4-BE49-F238E27FC236}">
                    <a16:creationId xmlns:a16="http://schemas.microsoft.com/office/drawing/2014/main" id="{8388A7A1-0ECF-9132-B8ED-05280D17EEFE}"/>
                  </a:ext>
                </a:extLst>
              </p:cNvPr>
              <p:cNvSpPr>
                <a:spLocks/>
              </p:cNvSpPr>
              <p:nvPr/>
            </p:nvSpPr>
            <p:spPr bwMode="auto">
              <a:xfrm>
                <a:off x="5141" y="2656"/>
                <a:ext cx="44" cy="48"/>
              </a:xfrm>
              <a:custGeom>
                <a:avLst/>
                <a:gdLst>
                  <a:gd name="T0" fmla="*/ 4 w 44"/>
                  <a:gd name="T1" fmla="*/ 0 h 48"/>
                  <a:gd name="T2" fmla="*/ 0 w 44"/>
                  <a:gd name="T3" fmla="*/ 3 h 48"/>
                  <a:gd name="T4" fmla="*/ 0 w 44"/>
                  <a:gd name="T5" fmla="*/ 6 h 48"/>
                  <a:gd name="T6" fmla="*/ 9 w 44"/>
                  <a:gd name="T7" fmla="*/ 48 h 48"/>
                  <a:gd name="T8" fmla="*/ 38 w 44"/>
                  <a:gd name="T9" fmla="*/ 48 h 48"/>
                  <a:gd name="T10" fmla="*/ 43 w 44"/>
                  <a:gd name="T11" fmla="*/ 45 h 48"/>
                  <a:gd name="T12" fmla="*/ 44 w 44"/>
                  <a:gd name="T13" fmla="*/ 42 h 48"/>
                  <a:gd name="T14" fmla="*/ 44 w 44"/>
                  <a:gd name="T15" fmla="*/ 7 h 48"/>
                  <a:gd name="T16" fmla="*/ 43 w 44"/>
                  <a:gd name="T17" fmla="*/ 1 h 48"/>
                  <a:gd name="T18" fmla="*/ 37 w 44"/>
                  <a:gd name="T19" fmla="*/ 0 h 48"/>
                  <a:gd name="T20" fmla="*/ 4 w 44"/>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48"/>
                  <a:gd name="T35" fmla="*/ 44 w 44"/>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48">
                    <a:moveTo>
                      <a:pt x="4" y="0"/>
                    </a:moveTo>
                    <a:lnTo>
                      <a:pt x="0" y="3"/>
                    </a:lnTo>
                    <a:lnTo>
                      <a:pt x="0" y="6"/>
                    </a:lnTo>
                    <a:lnTo>
                      <a:pt x="9" y="48"/>
                    </a:lnTo>
                    <a:lnTo>
                      <a:pt x="38" y="48"/>
                    </a:lnTo>
                    <a:lnTo>
                      <a:pt x="43" y="45"/>
                    </a:lnTo>
                    <a:lnTo>
                      <a:pt x="44" y="42"/>
                    </a:lnTo>
                    <a:lnTo>
                      <a:pt x="44" y="7"/>
                    </a:lnTo>
                    <a:lnTo>
                      <a:pt x="43" y="1"/>
                    </a:lnTo>
                    <a:lnTo>
                      <a:pt x="37" y="0"/>
                    </a:lnTo>
                    <a:lnTo>
                      <a:pt x="4" y="0"/>
                    </a:lnTo>
                    <a:close/>
                  </a:path>
                </a:pathLst>
              </a:custGeom>
              <a:solidFill>
                <a:srgbClr val="FFFFFF"/>
              </a:solidFill>
              <a:ln w="0">
                <a:solidFill>
                  <a:srgbClr val="002060"/>
                </a:solidFill>
                <a:round/>
                <a:headEnd/>
                <a:tailEnd/>
              </a:ln>
            </p:spPr>
            <p:txBody>
              <a:bodyPr/>
              <a:lstStyle/>
              <a:p>
                <a:endParaRPr lang="el-GR">
                  <a:solidFill>
                    <a:schemeClr val="bg1">
                      <a:lumMod val="95000"/>
                      <a:lumOff val="5000"/>
                    </a:schemeClr>
                  </a:solidFill>
                </a:endParaRPr>
              </a:p>
            </p:txBody>
          </p:sp>
          <p:sp>
            <p:nvSpPr>
              <p:cNvPr id="36240" name="Freeform 469">
                <a:extLst>
                  <a:ext uri="{FF2B5EF4-FFF2-40B4-BE49-F238E27FC236}">
                    <a16:creationId xmlns:a16="http://schemas.microsoft.com/office/drawing/2014/main" id="{7EF3FD9E-C3DF-2389-0DF4-5E2FE7457277}"/>
                  </a:ext>
                </a:extLst>
              </p:cNvPr>
              <p:cNvSpPr>
                <a:spLocks/>
              </p:cNvSpPr>
              <p:nvPr/>
            </p:nvSpPr>
            <p:spPr bwMode="auto">
              <a:xfrm>
                <a:off x="5435" y="2663"/>
                <a:ext cx="26" cy="44"/>
              </a:xfrm>
              <a:custGeom>
                <a:avLst/>
                <a:gdLst>
                  <a:gd name="T0" fmla="*/ 0 w 26"/>
                  <a:gd name="T1" fmla="*/ 0 h 44"/>
                  <a:gd name="T2" fmla="*/ 6 w 26"/>
                  <a:gd name="T3" fmla="*/ 44 h 44"/>
                  <a:gd name="T4" fmla="*/ 20 w 26"/>
                  <a:gd name="T5" fmla="*/ 44 h 44"/>
                  <a:gd name="T6" fmla="*/ 26 w 26"/>
                  <a:gd name="T7" fmla="*/ 41 h 44"/>
                  <a:gd name="T8" fmla="*/ 26 w 26"/>
                  <a:gd name="T9" fmla="*/ 8 h 44"/>
                  <a:gd name="T10" fmla="*/ 25 w 26"/>
                  <a:gd name="T11" fmla="*/ 3 h 44"/>
                  <a:gd name="T12" fmla="*/ 19 w 26"/>
                  <a:gd name="T13" fmla="*/ 0 h 44"/>
                  <a:gd name="T14" fmla="*/ 0 w 26"/>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44"/>
                  <a:gd name="T26" fmla="*/ 26 w 26"/>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44">
                    <a:moveTo>
                      <a:pt x="0" y="0"/>
                    </a:moveTo>
                    <a:lnTo>
                      <a:pt x="6" y="44"/>
                    </a:lnTo>
                    <a:lnTo>
                      <a:pt x="20" y="44"/>
                    </a:lnTo>
                    <a:lnTo>
                      <a:pt x="26" y="41"/>
                    </a:lnTo>
                    <a:lnTo>
                      <a:pt x="26" y="8"/>
                    </a:lnTo>
                    <a:lnTo>
                      <a:pt x="25" y="3"/>
                    </a:lnTo>
                    <a:lnTo>
                      <a:pt x="19" y="0"/>
                    </a:lnTo>
                    <a:lnTo>
                      <a:pt x="0" y="0"/>
                    </a:lnTo>
                    <a:close/>
                  </a:path>
                </a:pathLst>
              </a:custGeom>
              <a:solidFill>
                <a:srgbClr val="FFFFFF"/>
              </a:solidFill>
              <a:ln w="0">
                <a:solidFill>
                  <a:srgbClr val="002060"/>
                </a:solidFill>
                <a:round/>
                <a:headEnd/>
                <a:tailEnd/>
              </a:ln>
            </p:spPr>
            <p:txBody>
              <a:bodyPr/>
              <a:lstStyle/>
              <a:p>
                <a:endParaRPr lang="el-GR">
                  <a:solidFill>
                    <a:schemeClr val="bg1">
                      <a:lumMod val="95000"/>
                      <a:lumOff val="5000"/>
                    </a:schemeClr>
                  </a:solidFill>
                </a:endParaRPr>
              </a:p>
            </p:txBody>
          </p:sp>
          <p:sp>
            <p:nvSpPr>
              <p:cNvPr id="36241" name="Freeform 470">
                <a:extLst>
                  <a:ext uri="{FF2B5EF4-FFF2-40B4-BE49-F238E27FC236}">
                    <a16:creationId xmlns:a16="http://schemas.microsoft.com/office/drawing/2014/main" id="{1EFABE12-4912-5102-2F1C-C46969F0E5F9}"/>
                  </a:ext>
                </a:extLst>
              </p:cNvPr>
              <p:cNvSpPr>
                <a:spLocks/>
              </p:cNvSpPr>
              <p:nvPr/>
            </p:nvSpPr>
            <p:spPr bwMode="auto">
              <a:xfrm>
                <a:off x="5090" y="2650"/>
                <a:ext cx="63" cy="76"/>
              </a:xfrm>
              <a:custGeom>
                <a:avLst/>
                <a:gdLst>
                  <a:gd name="T0" fmla="*/ 41 w 63"/>
                  <a:gd name="T1" fmla="*/ 0 h 76"/>
                  <a:gd name="T2" fmla="*/ 22 w 63"/>
                  <a:gd name="T3" fmla="*/ 0 h 76"/>
                  <a:gd name="T4" fmla="*/ 11 w 63"/>
                  <a:gd name="T5" fmla="*/ 0 h 76"/>
                  <a:gd name="T6" fmla="*/ 4 w 63"/>
                  <a:gd name="T7" fmla="*/ 1 h 76"/>
                  <a:gd name="T8" fmla="*/ 0 w 63"/>
                  <a:gd name="T9" fmla="*/ 4 h 76"/>
                  <a:gd name="T10" fmla="*/ 0 w 63"/>
                  <a:gd name="T11" fmla="*/ 10 h 76"/>
                  <a:gd name="T12" fmla="*/ 11 w 63"/>
                  <a:gd name="T13" fmla="*/ 68 h 76"/>
                  <a:gd name="T14" fmla="*/ 13 w 63"/>
                  <a:gd name="T15" fmla="*/ 72 h 76"/>
                  <a:gd name="T16" fmla="*/ 16 w 63"/>
                  <a:gd name="T17" fmla="*/ 75 h 76"/>
                  <a:gd name="T18" fmla="*/ 20 w 63"/>
                  <a:gd name="T19" fmla="*/ 75 h 76"/>
                  <a:gd name="T20" fmla="*/ 25 w 63"/>
                  <a:gd name="T21" fmla="*/ 76 h 76"/>
                  <a:gd name="T22" fmla="*/ 55 w 63"/>
                  <a:gd name="T23" fmla="*/ 76 h 76"/>
                  <a:gd name="T24" fmla="*/ 61 w 63"/>
                  <a:gd name="T25" fmla="*/ 75 h 76"/>
                  <a:gd name="T26" fmla="*/ 63 w 63"/>
                  <a:gd name="T27" fmla="*/ 72 h 76"/>
                  <a:gd name="T28" fmla="*/ 63 w 63"/>
                  <a:gd name="T29" fmla="*/ 68 h 76"/>
                  <a:gd name="T30" fmla="*/ 63 w 63"/>
                  <a:gd name="T31" fmla="*/ 63 h 76"/>
                  <a:gd name="T32" fmla="*/ 48 w 63"/>
                  <a:gd name="T33" fmla="*/ 9 h 76"/>
                  <a:gd name="T34" fmla="*/ 48 w 63"/>
                  <a:gd name="T35" fmla="*/ 4 h 76"/>
                  <a:gd name="T36" fmla="*/ 45 w 63"/>
                  <a:gd name="T37" fmla="*/ 1 h 76"/>
                  <a:gd name="T38" fmla="*/ 42 w 63"/>
                  <a:gd name="T39" fmla="*/ 0 h 76"/>
                  <a:gd name="T40" fmla="*/ 41 w 63"/>
                  <a:gd name="T41" fmla="*/ 0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76"/>
                  <a:gd name="T65" fmla="*/ 63 w 63"/>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76">
                    <a:moveTo>
                      <a:pt x="41" y="0"/>
                    </a:moveTo>
                    <a:lnTo>
                      <a:pt x="22" y="0"/>
                    </a:lnTo>
                    <a:lnTo>
                      <a:pt x="11" y="0"/>
                    </a:lnTo>
                    <a:lnTo>
                      <a:pt x="4" y="1"/>
                    </a:lnTo>
                    <a:lnTo>
                      <a:pt x="0" y="4"/>
                    </a:lnTo>
                    <a:lnTo>
                      <a:pt x="0" y="10"/>
                    </a:lnTo>
                    <a:lnTo>
                      <a:pt x="11" y="68"/>
                    </a:lnTo>
                    <a:lnTo>
                      <a:pt x="13" y="72"/>
                    </a:lnTo>
                    <a:lnTo>
                      <a:pt x="16" y="75"/>
                    </a:lnTo>
                    <a:lnTo>
                      <a:pt x="20" y="75"/>
                    </a:lnTo>
                    <a:lnTo>
                      <a:pt x="25" y="76"/>
                    </a:lnTo>
                    <a:lnTo>
                      <a:pt x="55" y="76"/>
                    </a:lnTo>
                    <a:lnTo>
                      <a:pt x="61" y="75"/>
                    </a:lnTo>
                    <a:lnTo>
                      <a:pt x="63" y="72"/>
                    </a:lnTo>
                    <a:lnTo>
                      <a:pt x="63" y="68"/>
                    </a:lnTo>
                    <a:lnTo>
                      <a:pt x="63" y="63"/>
                    </a:lnTo>
                    <a:lnTo>
                      <a:pt x="48" y="9"/>
                    </a:lnTo>
                    <a:lnTo>
                      <a:pt x="48" y="4"/>
                    </a:lnTo>
                    <a:lnTo>
                      <a:pt x="45" y="1"/>
                    </a:lnTo>
                    <a:lnTo>
                      <a:pt x="42" y="0"/>
                    </a:lnTo>
                    <a:lnTo>
                      <a:pt x="41" y="0"/>
                    </a:lnTo>
                    <a:close/>
                  </a:path>
                </a:pathLst>
              </a:custGeom>
              <a:solidFill>
                <a:srgbClr val="C0C0C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242" name="Freeform 471">
                <a:extLst>
                  <a:ext uri="{FF2B5EF4-FFF2-40B4-BE49-F238E27FC236}">
                    <a16:creationId xmlns:a16="http://schemas.microsoft.com/office/drawing/2014/main" id="{B9A16CA0-C5AA-6694-CB39-1D523B00D8DD}"/>
                  </a:ext>
                </a:extLst>
              </p:cNvPr>
              <p:cNvSpPr>
                <a:spLocks/>
              </p:cNvSpPr>
              <p:nvPr/>
            </p:nvSpPr>
            <p:spPr bwMode="auto">
              <a:xfrm>
                <a:off x="4537" y="2624"/>
                <a:ext cx="12" cy="44"/>
              </a:xfrm>
              <a:custGeom>
                <a:avLst/>
                <a:gdLst>
                  <a:gd name="T0" fmla="*/ 8 w 12"/>
                  <a:gd name="T1" fmla="*/ 44 h 44"/>
                  <a:gd name="T2" fmla="*/ 9 w 12"/>
                  <a:gd name="T3" fmla="*/ 44 h 44"/>
                  <a:gd name="T4" fmla="*/ 11 w 12"/>
                  <a:gd name="T5" fmla="*/ 42 h 44"/>
                  <a:gd name="T6" fmla="*/ 12 w 12"/>
                  <a:gd name="T7" fmla="*/ 1 h 44"/>
                  <a:gd name="T8" fmla="*/ 12 w 12"/>
                  <a:gd name="T9" fmla="*/ 0 h 44"/>
                  <a:gd name="T10" fmla="*/ 11 w 12"/>
                  <a:gd name="T11" fmla="*/ 0 h 44"/>
                  <a:gd name="T12" fmla="*/ 6 w 12"/>
                  <a:gd name="T13" fmla="*/ 0 h 44"/>
                  <a:gd name="T14" fmla="*/ 5 w 12"/>
                  <a:gd name="T15" fmla="*/ 0 h 44"/>
                  <a:gd name="T16" fmla="*/ 3 w 12"/>
                  <a:gd name="T17" fmla="*/ 1 h 44"/>
                  <a:gd name="T18" fmla="*/ 0 w 12"/>
                  <a:gd name="T19" fmla="*/ 42 h 44"/>
                  <a:gd name="T20" fmla="*/ 0 w 12"/>
                  <a:gd name="T21" fmla="*/ 44 h 44"/>
                  <a:gd name="T22" fmla="*/ 3 w 12"/>
                  <a:gd name="T23" fmla="*/ 44 h 44"/>
                  <a:gd name="T24" fmla="*/ 8 w 12"/>
                  <a:gd name="T25" fmla="*/ 44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44"/>
                  <a:gd name="T41" fmla="*/ 12 w 12"/>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44">
                    <a:moveTo>
                      <a:pt x="8" y="44"/>
                    </a:moveTo>
                    <a:lnTo>
                      <a:pt x="9" y="44"/>
                    </a:lnTo>
                    <a:lnTo>
                      <a:pt x="11" y="42"/>
                    </a:lnTo>
                    <a:lnTo>
                      <a:pt x="12" y="1"/>
                    </a:lnTo>
                    <a:lnTo>
                      <a:pt x="12" y="0"/>
                    </a:lnTo>
                    <a:lnTo>
                      <a:pt x="11" y="0"/>
                    </a:lnTo>
                    <a:lnTo>
                      <a:pt x="6" y="0"/>
                    </a:lnTo>
                    <a:lnTo>
                      <a:pt x="5" y="0"/>
                    </a:lnTo>
                    <a:lnTo>
                      <a:pt x="3" y="1"/>
                    </a:lnTo>
                    <a:lnTo>
                      <a:pt x="0" y="42"/>
                    </a:lnTo>
                    <a:lnTo>
                      <a:pt x="0" y="44"/>
                    </a:lnTo>
                    <a:lnTo>
                      <a:pt x="3" y="44"/>
                    </a:lnTo>
                    <a:lnTo>
                      <a:pt x="8" y="44"/>
                    </a:lnTo>
                    <a:close/>
                  </a:path>
                </a:pathLst>
              </a:custGeom>
              <a:solidFill>
                <a:srgbClr val="00000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243" name="Freeform 472">
                <a:extLst>
                  <a:ext uri="{FF2B5EF4-FFF2-40B4-BE49-F238E27FC236}">
                    <a16:creationId xmlns:a16="http://schemas.microsoft.com/office/drawing/2014/main" id="{81E5AEA1-9A65-A6FA-4B3A-05E41A3F50CC}"/>
                  </a:ext>
                </a:extLst>
              </p:cNvPr>
              <p:cNvSpPr>
                <a:spLocks/>
              </p:cNvSpPr>
              <p:nvPr/>
            </p:nvSpPr>
            <p:spPr bwMode="auto">
              <a:xfrm>
                <a:off x="4584" y="2624"/>
                <a:ext cx="12" cy="44"/>
              </a:xfrm>
              <a:custGeom>
                <a:avLst/>
                <a:gdLst>
                  <a:gd name="T0" fmla="*/ 8 w 12"/>
                  <a:gd name="T1" fmla="*/ 44 h 44"/>
                  <a:gd name="T2" fmla="*/ 9 w 12"/>
                  <a:gd name="T3" fmla="*/ 44 h 44"/>
                  <a:gd name="T4" fmla="*/ 9 w 12"/>
                  <a:gd name="T5" fmla="*/ 42 h 44"/>
                  <a:gd name="T6" fmla="*/ 12 w 12"/>
                  <a:gd name="T7" fmla="*/ 1 h 44"/>
                  <a:gd name="T8" fmla="*/ 12 w 12"/>
                  <a:gd name="T9" fmla="*/ 0 h 44"/>
                  <a:gd name="T10" fmla="*/ 9 w 12"/>
                  <a:gd name="T11" fmla="*/ 0 h 44"/>
                  <a:gd name="T12" fmla="*/ 5 w 12"/>
                  <a:gd name="T13" fmla="*/ 0 h 44"/>
                  <a:gd name="T14" fmla="*/ 3 w 12"/>
                  <a:gd name="T15" fmla="*/ 0 h 44"/>
                  <a:gd name="T16" fmla="*/ 2 w 12"/>
                  <a:gd name="T17" fmla="*/ 1 h 44"/>
                  <a:gd name="T18" fmla="*/ 0 w 12"/>
                  <a:gd name="T19" fmla="*/ 42 h 44"/>
                  <a:gd name="T20" fmla="*/ 0 w 12"/>
                  <a:gd name="T21" fmla="*/ 44 h 44"/>
                  <a:gd name="T22" fmla="*/ 2 w 12"/>
                  <a:gd name="T23" fmla="*/ 44 h 44"/>
                  <a:gd name="T24" fmla="*/ 8 w 12"/>
                  <a:gd name="T25" fmla="*/ 44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44"/>
                  <a:gd name="T41" fmla="*/ 12 w 12"/>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44">
                    <a:moveTo>
                      <a:pt x="8" y="44"/>
                    </a:moveTo>
                    <a:lnTo>
                      <a:pt x="9" y="44"/>
                    </a:lnTo>
                    <a:lnTo>
                      <a:pt x="9" y="42"/>
                    </a:lnTo>
                    <a:lnTo>
                      <a:pt x="12" y="1"/>
                    </a:lnTo>
                    <a:lnTo>
                      <a:pt x="12" y="0"/>
                    </a:lnTo>
                    <a:lnTo>
                      <a:pt x="9" y="0"/>
                    </a:lnTo>
                    <a:lnTo>
                      <a:pt x="5" y="0"/>
                    </a:lnTo>
                    <a:lnTo>
                      <a:pt x="3" y="0"/>
                    </a:lnTo>
                    <a:lnTo>
                      <a:pt x="2" y="1"/>
                    </a:lnTo>
                    <a:lnTo>
                      <a:pt x="0" y="42"/>
                    </a:lnTo>
                    <a:lnTo>
                      <a:pt x="0" y="44"/>
                    </a:lnTo>
                    <a:lnTo>
                      <a:pt x="2" y="44"/>
                    </a:lnTo>
                    <a:lnTo>
                      <a:pt x="8" y="44"/>
                    </a:lnTo>
                    <a:close/>
                  </a:path>
                </a:pathLst>
              </a:custGeom>
              <a:solidFill>
                <a:srgbClr val="00000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244" name="Freeform 473">
                <a:extLst>
                  <a:ext uri="{FF2B5EF4-FFF2-40B4-BE49-F238E27FC236}">
                    <a16:creationId xmlns:a16="http://schemas.microsoft.com/office/drawing/2014/main" id="{A8130F5A-3D95-B662-B350-C1AB297EB196}"/>
                  </a:ext>
                </a:extLst>
              </p:cNvPr>
              <p:cNvSpPr>
                <a:spLocks/>
              </p:cNvSpPr>
              <p:nvPr/>
            </p:nvSpPr>
            <p:spPr bwMode="auto">
              <a:xfrm>
                <a:off x="4530" y="2619"/>
                <a:ext cx="25" cy="52"/>
              </a:xfrm>
              <a:custGeom>
                <a:avLst/>
                <a:gdLst>
                  <a:gd name="T0" fmla="*/ 19 w 25"/>
                  <a:gd name="T1" fmla="*/ 52 h 52"/>
                  <a:gd name="T2" fmla="*/ 22 w 25"/>
                  <a:gd name="T3" fmla="*/ 50 h 52"/>
                  <a:gd name="T4" fmla="*/ 24 w 25"/>
                  <a:gd name="T5" fmla="*/ 49 h 52"/>
                  <a:gd name="T6" fmla="*/ 25 w 25"/>
                  <a:gd name="T7" fmla="*/ 3 h 52"/>
                  <a:gd name="T8" fmla="*/ 25 w 25"/>
                  <a:gd name="T9" fmla="*/ 2 h 52"/>
                  <a:gd name="T10" fmla="*/ 24 w 25"/>
                  <a:gd name="T11" fmla="*/ 0 h 52"/>
                  <a:gd name="T12" fmla="*/ 6 w 25"/>
                  <a:gd name="T13" fmla="*/ 0 h 52"/>
                  <a:gd name="T14" fmla="*/ 5 w 25"/>
                  <a:gd name="T15" fmla="*/ 2 h 52"/>
                  <a:gd name="T16" fmla="*/ 3 w 25"/>
                  <a:gd name="T17" fmla="*/ 3 h 52"/>
                  <a:gd name="T18" fmla="*/ 0 w 25"/>
                  <a:gd name="T19" fmla="*/ 49 h 52"/>
                  <a:gd name="T20" fmla="*/ 0 w 25"/>
                  <a:gd name="T21" fmla="*/ 50 h 52"/>
                  <a:gd name="T22" fmla="*/ 3 w 25"/>
                  <a:gd name="T23" fmla="*/ 52 h 52"/>
                  <a:gd name="T24" fmla="*/ 19 w 25"/>
                  <a:gd name="T25" fmla="*/ 5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2"/>
                  <a:gd name="T41" fmla="*/ 25 w 25"/>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2">
                    <a:moveTo>
                      <a:pt x="19" y="52"/>
                    </a:moveTo>
                    <a:lnTo>
                      <a:pt x="22" y="50"/>
                    </a:lnTo>
                    <a:lnTo>
                      <a:pt x="24" y="49"/>
                    </a:lnTo>
                    <a:lnTo>
                      <a:pt x="25" y="3"/>
                    </a:lnTo>
                    <a:lnTo>
                      <a:pt x="25" y="2"/>
                    </a:lnTo>
                    <a:lnTo>
                      <a:pt x="24" y="0"/>
                    </a:lnTo>
                    <a:lnTo>
                      <a:pt x="6" y="0"/>
                    </a:lnTo>
                    <a:lnTo>
                      <a:pt x="5" y="2"/>
                    </a:lnTo>
                    <a:lnTo>
                      <a:pt x="3" y="3"/>
                    </a:lnTo>
                    <a:lnTo>
                      <a:pt x="0" y="49"/>
                    </a:lnTo>
                    <a:lnTo>
                      <a:pt x="0" y="50"/>
                    </a:lnTo>
                    <a:lnTo>
                      <a:pt x="3" y="52"/>
                    </a:lnTo>
                    <a:lnTo>
                      <a:pt x="19" y="52"/>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245" name="Freeform 474">
                <a:extLst>
                  <a:ext uri="{FF2B5EF4-FFF2-40B4-BE49-F238E27FC236}">
                    <a16:creationId xmlns:a16="http://schemas.microsoft.com/office/drawing/2014/main" id="{A46DA8AE-7F45-9A56-9CA6-846E7C9C94D1}"/>
                  </a:ext>
                </a:extLst>
              </p:cNvPr>
              <p:cNvSpPr>
                <a:spLocks/>
              </p:cNvSpPr>
              <p:nvPr/>
            </p:nvSpPr>
            <p:spPr bwMode="auto">
              <a:xfrm>
                <a:off x="4583" y="2621"/>
                <a:ext cx="21" cy="50"/>
              </a:xfrm>
              <a:custGeom>
                <a:avLst/>
                <a:gdLst>
                  <a:gd name="T0" fmla="*/ 15 w 21"/>
                  <a:gd name="T1" fmla="*/ 50 h 50"/>
                  <a:gd name="T2" fmla="*/ 18 w 21"/>
                  <a:gd name="T3" fmla="*/ 48 h 50"/>
                  <a:gd name="T4" fmla="*/ 18 w 21"/>
                  <a:gd name="T5" fmla="*/ 47 h 50"/>
                  <a:gd name="T6" fmla="*/ 21 w 21"/>
                  <a:gd name="T7" fmla="*/ 3 h 50"/>
                  <a:gd name="T8" fmla="*/ 21 w 21"/>
                  <a:gd name="T9" fmla="*/ 1 h 50"/>
                  <a:gd name="T10" fmla="*/ 18 w 21"/>
                  <a:gd name="T11" fmla="*/ 0 h 50"/>
                  <a:gd name="T12" fmla="*/ 6 w 21"/>
                  <a:gd name="T13" fmla="*/ 0 h 50"/>
                  <a:gd name="T14" fmla="*/ 3 w 21"/>
                  <a:gd name="T15" fmla="*/ 1 h 50"/>
                  <a:gd name="T16" fmla="*/ 1 w 21"/>
                  <a:gd name="T17" fmla="*/ 3 h 50"/>
                  <a:gd name="T18" fmla="*/ 0 w 21"/>
                  <a:gd name="T19" fmla="*/ 47 h 50"/>
                  <a:gd name="T20" fmla="*/ 0 w 21"/>
                  <a:gd name="T21" fmla="*/ 48 h 50"/>
                  <a:gd name="T22" fmla="*/ 3 w 21"/>
                  <a:gd name="T23" fmla="*/ 50 h 50"/>
                  <a:gd name="T24" fmla="*/ 15 w 21"/>
                  <a:gd name="T25" fmla="*/ 50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50"/>
                  <a:gd name="T41" fmla="*/ 21 w 21"/>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50">
                    <a:moveTo>
                      <a:pt x="15" y="50"/>
                    </a:moveTo>
                    <a:lnTo>
                      <a:pt x="18" y="48"/>
                    </a:lnTo>
                    <a:lnTo>
                      <a:pt x="18" y="47"/>
                    </a:lnTo>
                    <a:lnTo>
                      <a:pt x="21" y="3"/>
                    </a:lnTo>
                    <a:lnTo>
                      <a:pt x="21" y="1"/>
                    </a:lnTo>
                    <a:lnTo>
                      <a:pt x="18" y="0"/>
                    </a:lnTo>
                    <a:lnTo>
                      <a:pt x="6" y="0"/>
                    </a:lnTo>
                    <a:lnTo>
                      <a:pt x="3" y="1"/>
                    </a:lnTo>
                    <a:lnTo>
                      <a:pt x="1" y="3"/>
                    </a:lnTo>
                    <a:lnTo>
                      <a:pt x="0" y="47"/>
                    </a:lnTo>
                    <a:lnTo>
                      <a:pt x="0" y="48"/>
                    </a:lnTo>
                    <a:lnTo>
                      <a:pt x="3" y="50"/>
                    </a:lnTo>
                    <a:lnTo>
                      <a:pt x="15" y="50"/>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246" name="Freeform 475">
                <a:extLst>
                  <a:ext uri="{FF2B5EF4-FFF2-40B4-BE49-F238E27FC236}">
                    <a16:creationId xmlns:a16="http://schemas.microsoft.com/office/drawing/2014/main" id="{8FF983D0-7821-C7F8-E16A-739E0241B88A}"/>
                  </a:ext>
                </a:extLst>
              </p:cNvPr>
              <p:cNvSpPr>
                <a:spLocks/>
              </p:cNvSpPr>
              <p:nvPr/>
            </p:nvSpPr>
            <p:spPr bwMode="auto">
              <a:xfrm>
                <a:off x="4536" y="2676"/>
                <a:ext cx="10" cy="14"/>
              </a:xfrm>
              <a:custGeom>
                <a:avLst/>
                <a:gdLst>
                  <a:gd name="T0" fmla="*/ 4 w 10"/>
                  <a:gd name="T1" fmla="*/ 14 h 14"/>
                  <a:gd name="T2" fmla="*/ 9 w 10"/>
                  <a:gd name="T3" fmla="*/ 12 h 14"/>
                  <a:gd name="T4" fmla="*/ 10 w 10"/>
                  <a:gd name="T5" fmla="*/ 8 h 14"/>
                  <a:gd name="T6" fmla="*/ 9 w 10"/>
                  <a:gd name="T7" fmla="*/ 3 h 14"/>
                  <a:gd name="T8" fmla="*/ 6 w 10"/>
                  <a:gd name="T9" fmla="*/ 0 h 14"/>
                  <a:gd name="T10" fmla="*/ 1 w 10"/>
                  <a:gd name="T11" fmla="*/ 2 h 14"/>
                  <a:gd name="T12" fmla="*/ 0 w 10"/>
                  <a:gd name="T13" fmla="*/ 6 h 14"/>
                  <a:gd name="T14" fmla="*/ 1 w 10"/>
                  <a:gd name="T15" fmla="*/ 12 h 14"/>
                  <a:gd name="T16" fmla="*/ 4 w 10"/>
                  <a:gd name="T17" fmla="*/ 14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4"/>
                  <a:gd name="T29" fmla="*/ 10 w 10"/>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4">
                    <a:moveTo>
                      <a:pt x="4" y="14"/>
                    </a:moveTo>
                    <a:lnTo>
                      <a:pt x="9" y="12"/>
                    </a:lnTo>
                    <a:lnTo>
                      <a:pt x="10" y="8"/>
                    </a:lnTo>
                    <a:lnTo>
                      <a:pt x="9" y="3"/>
                    </a:lnTo>
                    <a:lnTo>
                      <a:pt x="6" y="0"/>
                    </a:lnTo>
                    <a:lnTo>
                      <a:pt x="1" y="2"/>
                    </a:lnTo>
                    <a:lnTo>
                      <a:pt x="0" y="6"/>
                    </a:lnTo>
                    <a:lnTo>
                      <a:pt x="1" y="12"/>
                    </a:lnTo>
                    <a:lnTo>
                      <a:pt x="4" y="14"/>
                    </a:lnTo>
                    <a:close/>
                  </a:path>
                </a:pathLst>
              </a:custGeom>
              <a:solidFill>
                <a:srgbClr val="00000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247" name="Freeform 476">
                <a:extLst>
                  <a:ext uri="{FF2B5EF4-FFF2-40B4-BE49-F238E27FC236}">
                    <a16:creationId xmlns:a16="http://schemas.microsoft.com/office/drawing/2014/main" id="{FB941DB9-5C70-A2DC-C1EA-9577BC3B3750}"/>
                  </a:ext>
                </a:extLst>
              </p:cNvPr>
              <p:cNvSpPr>
                <a:spLocks/>
              </p:cNvSpPr>
              <p:nvPr/>
            </p:nvSpPr>
            <p:spPr bwMode="auto">
              <a:xfrm>
                <a:off x="4584" y="2676"/>
                <a:ext cx="9" cy="15"/>
              </a:xfrm>
              <a:custGeom>
                <a:avLst/>
                <a:gdLst>
                  <a:gd name="T0" fmla="*/ 5 w 9"/>
                  <a:gd name="T1" fmla="*/ 15 h 15"/>
                  <a:gd name="T2" fmla="*/ 8 w 9"/>
                  <a:gd name="T3" fmla="*/ 12 h 15"/>
                  <a:gd name="T4" fmla="*/ 9 w 9"/>
                  <a:gd name="T5" fmla="*/ 8 h 15"/>
                  <a:gd name="T6" fmla="*/ 9 w 9"/>
                  <a:gd name="T7" fmla="*/ 2 h 15"/>
                  <a:gd name="T8" fmla="*/ 5 w 9"/>
                  <a:gd name="T9" fmla="*/ 0 h 15"/>
                  <a:gd name="T10" fmla="*/ 2 w 9"/>
                  <a:gd name="T11" fmla="*/ 2 h 15"/>
                  <a:gd name="T12" fmla="*/ 0 w 9"/>
                  <a:gd name="T13" fmla="*/ 8 h 15"/>
                  <a:gd name="T14" fmla="*/ 0 w 9"/>
                  <a:gd name="T15" fmla="*/ 12 h 15"/>
                  <a:gd name="T16" fmla="*/ 5 w 9"/>
                  <a:gd name="T17" fmla="*/ 15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5"/>
                  <a:gd name="T29" fmla="*/ 9 w 9"/>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5">
                    <a:moveTo>
                      <a:pt x="5" y="15"/>
                    </a:moveTo>
                    <a:lnTo>
                      <a:pt x="8" y="12"/>
                    </a:lnTo>
                    <a:lnTo>
                      <a:pt x="9" y="8"/>
                    </a:lnTo>
                    <a:lnTo>
                      <a:pt x="9" y="2"/>
                    </a:lnTo>
                    <a:lnTo>
                      <a:pt x="5" y="0"/>
                    </a:lnTo>
                    <a:lnTo>
                      <a:pt x="2" y="2"/>
                    </a:lnTo>
                    <a:lnTo>
                      <a:pt x="0" y="8"/>
                    </a:lnTo>
                    <a:lnTo>
                      <a:pt x="0" y="12"/>
                    </a:lnTo>
                    <a:lnTo>
                      <a:pt x="5" y="15"/>
                    </a:lnTo>
                    <a:close/>
                  </a:path>
                </a:pathLst>
              </a:custGeom>
              <a:solidFill>
                <a:srgbClr val="00000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248" name="Freeform 477">
                <a:extLst>
                  <a:ext uri="{FF2B5EF4-FFF2-40B4-BE49-F238E27FC236}">
                    <a16:creationId xmlns:a16="http://schemas.microsoft.com/office/drawing/2014/main" id="{B4F3FCBC-D9E9-FFC1-69D9-6F6762E4C96B}"/>
                  </a:ext>
                </a:extLst>
              </p:cNvPr>
              <p:cNvSpPr>
                <a:spLocks/>
              </p:cNvSpPr>
              <p:nvPr/>
            </p:nvSpPr>
            <p:spPr bwMode="auto">
              <a:xfrm>
                <a:off x="4900" y="2797"/>
                <a:ext cx="144" cy="157"/>
              </a:xfrm>
              <a:custGeom>
                <a:avLst/>
                <a:gdLst>
                  <a:gd name="T0" fmla="*/ 71 w 144"/>
                  <a:gd name="T1" fmla="*/ 157 h 157"/>
                  <a:gd name="T2" fmla="*/ 87 w 144"/>
                  <a:gd name="T3" fmla="*/ 155 h 157"/>
                  <a:gd name="T4" fmla="*/ 100 w 144"/>
                  <a:gd name="T5" fmla="*/ 151 h 157"/>
                  <a:gd name="T6" fmla="*/ 112 w 144"/>
                  <a:gd name="T7" fmla="*/ 144 h 157"/>
                  <a:gd name="T8" fmla="*/ 124 w 144"/>
                  <a:gd name="T9" fmla="*/ 133 h 157"/>
                  <a:gd name="T10" fmla="*/ 131 w 144"/>
                  <a:gd name="T11" fmla="*/ 123 h 157"/>
                  <a:gd name="T12" fmla="*/ 138 w 144"/>
                  <a:gd name="T13" fmla="*/ 108 h 157"/>
                  <a:gd name="T14" fmla="*/ 143 w 144"/>
                  <a:gd name="T15" fmla="*/ 94 h 157"/>
                  <a:gd name="T16" fmla="*/ 144 w 144"/>
                  <a:gd name="T17" fmla="*/ 78 h 157"/>
                  <a:gd name="T18" fmla="*/ 143 w 144"/>
                  <a:gd name="T19" fmla="*/ 63 h 157"/>
                  <a:gd name="T20" fmla="*/ 138 w 144"/>
                  <a:gd name="T21" fmla="*/ 48 h 157"/>
                  <a:gd name="T22" fmla="*/ 131 w 144"/>
                  <a:gd name="T23" fmla="*/ 35 h 157"/>
                  <a:gd name="T24" fmla="*/ 124 w 144"/>
                  <a:gd name="T25" fmla="*/ 23 h 157"/>
                  <a:gd name="T26" fmla="*/ 112 w 144"/>
                  <a:gd name="T27" fmla="*/ 13 h 157"/>
                  <a:gd name="T28" fmla="*/ 100 w 144"/>
                  <a:gd name="T29" fmla="*/ 6 h 157"/>
                  <a:gd name="T30" fmla="*/ 87 w 144"/>
                  <a:gd name="T31" fmla="*/ 1 h 157"/>
                  <a:gd name="T32" fmla="*/ 71 w 144"/>
                  <a:gd name="T33" fmla="*/ 0 h 157"/>
                  <a:gd name="T34" fmla="*/ 57 w 144"/>
                  <a:gd name="T35" fmla="*/ 1 h 157"/>
                  <a:gd name="T36" fmla="*/ 43 w 144"/>
                  <a:gd name="T37" fmla="*/ 6 h 157"/>
                  <a:gd name="T38" fmla="*/ 31 w 144"/>
                  <a:gd name="T39" fmla="*/ 13 h 157"/>
                  <a:gd name="T40" fmla="*/ 21 w 144"/>
                  <a:gd name="T41" fmla="*/ 23 h 157"/>
                  <a:gd name="T42" fmla="*/ 12 w 144"/>
                  <a:gd name="T43" fmla="*/ 35 h 157"/>
                  <a:gd name="T44" fmla="*/ 5 w 144"/>
                  <a:gd name="T45" fmla="*/ 48 h 157"/>
                  <a:gd name="T46" fmla="*/ 0 w 144"/>
                  <a:gd name="T47" fmla="*/ 63 h 157"/>
                  <a:gd name="T48" fmla="*/ 0 w 144"/>
                  <a:gd name="T49" fmla="*/ 78 h 157"/>
                  <a:gd name="T50" fmla="*/ 0 w 144"/>
                  <a:gd name="T51" fmla="*/ 94 h 157"/>
                  <a:gd name="T52" fmla="*/ 5 w 144"/>
                  <a:gd name="T53" fmla="*/ 108 h 157"/>
                  <a:gd name="T54" fmla="*/ 12 w 144"/>
                  <a:gd name="T55" fmla="*/ 123 h 157"/>
                  <a:gd name="T56" fmla="*/ 21 w 144"/>
                  <a:gd name="T57" fmla="*/ 133 h 157"/>
                  <a:gd name="T58" fmla="*/ 31 w 144"/>
                  <a:gd name="T59" fmla="*/ 144 h 157"/>
                  <a:gd name="T60" fmla="*/ 43 w 144"/>
                  <a:gd name="T61" fmla="*/ 151 h 157"/>
                  <a:gd name="T62" fmla="*/ 57 w 144"/>
                  <a:gd name="T63" fmla="*/ 155 h 157"/>
                  <a:gd name="T64" fmla="*/ 71 w 144"/>
                  <a:gd name="T65" fmla="*/ 157 h 1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4"/>
                  <a:gd name="T100" fmla="*/ 0 h 157"/>
                  <a:gd name="T101" fmla="*/ 144 w 144"/>
                  <a:gd name="T102" fmla="*/ 157 h 1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4" h="157">
                    <a:moveTo>
                      <a:pt x="71" y="157"/>
                    </a:moveTo>
                    <a:lnTo>
                      <a:pt x="87" y="155"/>
                    </a:lnTo>
                    <a:lnTo>
                      <a:pt x="100" y="151"/>
                    </a:lnTo>
                    <a:lnTo>
                      <a:pt x="112" y="144"/>
                    </a:lnTo>
                    <a:lnTo>
                      <a:pt x="124" y="133"/>
                    </a:lnTo>
                    <a:lnTo>
                      <a:pt x="131" y="123"/>
                    </a:lnTo>
                    <a:lnTo>
                      <a:pt x="138" y="108"/>
                    </a:lnTo>
                    <a:lnTo>
                      <a:pt x="143" y="94"/>
                    </a:lnTo>
                    <a:lnTo>
                      <a:pt x="144" y="78"/>
                    </a:lnTo>
                    <a:lnTo>
                      <a:pt x="143" y="63"/>
                    </a:lnTo>
                    <a:lnTo>
                      <a:pt x="138" y="48"/>
                    </a:lnTo>
                    <a:lnTo>
                      <a:pt x="131" y="35"/>
                    </a:lnTo>
                    <a:lnTo>
                      <a:pt x="124" y="23"/>
                    </a:lnTo>
                    <a:lnTo>
                      <a:pt x="112" y="13"/>
                    </a:lnTo>
                    <a:lnTo>
                      <a:pt x="100" y="6"/>
                    </a:lnTo>
                    <a:lnTo>
                      <a:pt x="87" y="1"/>
                    </a:lnTo>
                    <a:lnTo>
                      <a:pt x="71" y="0"/>
                    </a:lnTo>
                    <a:lnTo>
                      <a:pt x="57" y="1"/>
                    </a:lnTo>
                    <a:lnTo>
                      <a:pt x="43" y="6"/>
                    </a:lnTo>
                    <a:lnTo>
                      <a:pt x="31" y="13"/>
                    </a:lnTo>
                    <a:lnTo>
                      <a:pt x="21" y="23"/>
                    </a:lnTo>
                    <a:lnTo>
                      <a:pt x="12" y="35"/>
                    </a:lnTo>
                    <a:lnTo>
                      <a:pt x="5" y="48"/>
                    </a:lnTo>
                    <a:lnTo>
                      <a:pt x="0" y="63"/>
                    </a:lnTo>
                    <a:lnTo>
                      <a:pt x="0" y="78"/>
                    </a:lnTo>
                    <a:lnTo>
                      <a:pt x="0" y="94"/>
                    </a:lnTo>
                    <a:lnTo>
                      <a:pt x="5" y="108"/>
                    </a:lnTo>
                    <a:lnTo>
                      <a:pt x="12" y="123"/>
                    </a:lnTo>
                    <a:lnTo>
                      <a:pt x="21" y="133"/>
                    </a:lnTo>
                    <a:lnTo>
                      <a:pt x="31" y="144"/>
                    </a:lnTo>
                    <a:lnTo>
                      <a:pt x="43" y="151"/>
                    </a:lnTo>
                    <a:lnTo>
                      <a:pt x="57" y="155"/>
                    </a:lnTo>
                    <a:lnTo>
                      <a:pt x="71" y="157"/>
                    </a:lnTo>
                    <a:close/>
                  </a:path>
                </a:pathLst>
              </a:custGeom>
              <a:solidFill>
                <a:srgbClr val="FFFFFF"/>
              </a:solidFill>
              <a:ln w="0">
                <a:solidFill>
                  <a:srgbClr val="002060"/>
                </a:solidFill>
                <a:round/>
                <a:headEnd/>
                <a:tailEnd/>
              </a:ln>
            </p:spPr>
            <p:txBody>
              <a:bodyPr/>
              <a:lstStyle/>
              <a:p>
                <a:endParaRPr lang="el-GR">
                  <a:solidFill>
                    <a:schemeClr val="bg1">
                      <a:lumMod val="95000"/>
                      <a:lumOff val="5000"/>
                    </a:schemeClr>
                  </a:solidFill>
                </a:endParaRPr>
              </a:p>
            </p:txBody>
          </p:sp>
          <p:sp>
            <p:nvSpPr>
              <p:cNvPr id="36249" name="Freeform 478">
                <a:extLst>
                  <a:ext uri="{FF2B5EF4-FFF2-40B4-BE49-F238E27FC236}">
                    <a16:creationId xmlns:a16="http://schemas.microsoft.com/office/drawing/2014/main" id="{540A692D-3CF7-75F7-D5D6-4322A10F975A}"/>
                  </a:ext>
                </a:extLst>
              </p:cNvPr>
              <p:cNvSpPr>
                <a:spLocks/>
              </p:cNvSpPr>
              <p:nvPr/>
            </p:nvSpPr>
            <p:spPr bwMode="auto">
              <a:xfrm>
                <a:off x="4962" y="2863"/>
                <a:ext cx="25" cy="28"/>
              </a:xfrm>
              <a:custGeom>
                <a:avLst/>
                <a:gdLst>
                  <a:gd name="T0" fmla="*/ 12 w 25"/>
                  <a:gd name="T1" fmla="*/ 28 h 28"/>
                  <a:gd name="T2" fmla="*/ 18 w 25"/>
                  <a:gd name="T3" fmla="*/ 26 h 28"/>
                  <a:gd name="T4" fmla="*/ 22 w 25"/>
                  <a:gd name="T5" fmla="*/ 23 h 28"/>
                  <a:gd name="T6" fmla="*/ 25 w 25"/>
                  <a:gd name="T7" fmla="*/ 19 h 28"/>
                  <a:gd name="T8" fmla="*/ 25 w 25"/>
                  <a:gd name="T9" fmla="*/ 15 h 28"/>
                  <a:gd name="T10" fmla="*/ 25 w 25"/>
                  <a:gd name="T11" fmla="*/ 9 h 28"/>
                  <a:gd name="T12" fmla="*/ 22 w 25"/>
                  <a:gd name="T13" fmla="*/ 4 h 28"/>
                  <a:gd name="T14" fmla="*/ 18 w 25"/>
                  <a:gd name="T15" fmla="*/ 1 h 28"/>
                  <a:gd name="T16" fmla="*/ 12 w 25"/>
                  <a:gd name="T17" fmla="*/ 0 h 28"/>
                  <a:gd name="T18" fmla="*/ 7 w 25"/>
                  <a:gd name="T19" fmla="*/ 1 h 28"/>
                  <a:gd name="T20" fmla="*/ 3 w 25"/>
                  <a:gd name="T21" fmla="*/ 4 h 28"/>
                  <a:gd name="T22" fmla="*/ 0 w 25"/>
                  <a:gd name="T23" fmla="*/ 9 h 28"/>
                  <a:gd name="T24" fmla="*/ 0 w 25"/>
                  <a:gd name="T25" fmla="*/ 15 h 28"/>
                  <a:gd name="T26" fmla="*/ 0 w 25"/>
                  <a:gd name="T27" fmla="*/ 19 h 28"/>
                  <a:gd name="T28" fmla="*/ 3 w 25"/>
                  <a:gd name="T29" fmla="*/ 23 h 28"/>
                  <a:gd name="T30" fmla="*/ 7 w 25"/>
                  <a:gd name="T31" fmla="*/ 26 h 28"/>
                  <a:gd name="T32" fmla="*/ 12 w 25"/>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8"/>
                  <a:gd name="T53" fmla="*/ 25 w 25"/>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8">
                    <a:moveTo>
                      <a:pt x="12" y="28"/>
                    </a:moveTo>
                    <a:lnTo>
                      <a:pt x="18" y="26"/>
                    </a:lnTo>
                    <a:lnTo>
                      <a:pt x="22" y="23"/>
                    </a:lnTo>
                    <a:lnTo>
                      <a:pt x="25" y="19"/>
                    </a:lnTo>
                    <a:lnTo>
                      <a:pt x="25" y="15"/>
                    </a:lnTo>
                    <a:lnTo>
                      <a:pt x="25" y="9"/>
                    </a:lnTo>
                    <a:lnTo>
                      <a:pt x="22" y="4"/>
                    </a:lnTo>
                    <a:lnTo>
                      <a:pt x="18" y="1"/>
                    </a:lnTo>
                    <a:lnTo>
                      <a:pt x="12" y="0"/>
                    </a:lnTo>
                    <a:lnTo>
                      <a:pt x="7" y="1"/>
                    </a:lnTo>
                    <a:lnTo>
                      <a:pt x="3" y="4"/>
                    </a:lnTo>
                    <a:lnTo>
                      <a:pt x="0" y="9"/>
                    </a:lnTo>
                    <a:lnTo>
                      <a:pt x="0" y="15"/>
                    </a:lnTo>
                    <a:lnTo>
                      <a:pt x="0" y="19"/>
                    </a:lnTo>
                    <a:lnTo>
                      <a:pt x="3" y="23"/>
                    </a:lnTo>
                    <a:lnTo>
                      <a:pt x="7" y="26"/>
                    </a:lnTo>
                    <a:lnTo>
                      <a:pt x="12" y="28"/>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250" name="Freeform 479">
                <a:extLst>
                  <a:ext uri="{FF2B5EF4-FFF2-40B4-BE49-F238E27FC236}">
                    <a16:creationId xmlns:a16="http://schemas.microsoft.com/office/drawing/2014/main" id="{2837F23B-C462-657A-2C6C-4730540B71E7}"/>
                  </a:ext>
                </a:extLst>
              </p:cNvPr>
              <p:cNvSpPr>
                <a:spLocks/>
              </p:cNvSpPr>
              <p:nvPr/>
            </p:nvSpPr>
            <p:spPr bwMode="auto">
              <a:xfrm>
                <a:off x="4953" y="2864"/>
                <a:ext cx="27" cy="28"/>
              </a:xfrm>
              <a:custGeom>
                <a:avLst/>
                <a:gdLst>
                  <a:gd name="T0" fmla="*/ 13 w 27"/>
                  <a:gd name="T1" fmla="*/ 28 h 28"/>
                  <a:gd name="T2" fmla="*/ 18 w 27"/>
                  <a:gd name="T3" fmla="*/ 28 h 28"/>
                  <a:gd name="T4" fmla="*/ 22 w 27"/>
                  <a:gd name="T5" fmla="*/ 24 h 28"/>
                  <a:gd name="T6" fmla="*/ 27 w 27"/>
                  <a:gd name="T7" fmla="*/ 21 h 28"/>
                  <a:gd name="T8" fmla="*/ 27 w 27"/>
                  <a:gd name="T9" fmla="*/ 15 h 28"/>
                  <a:gd name="T10" fmla="*/ 27 w 27"/>
                  <a:gd name="T11" fmla="*/ 9 h 28"/>
                  <a:gd name="T12" fmla="*/ 22 w 27"/>
                  <a:gd name="T13" fmla="*/ 5 h 28"/>
                  <a:gd name="T14" fmla="*/ 18 w 27"/>
                  <a:gd name="T15" fmla="*/ 2 h 28"/>
                  <a:gd name="T16" fmla="*/ 13 w 27"/>
                  <a:gd name="T17" fmla="*/ 0 h 28"/>
                  <a:gd name="T18" fmla="*/ 9 w 27"/>
                  <a:gd name="T19" fmla="*/ 2 h 28"/>
                  <a:gd name="T20" fmla="*/ 4 w 27"/>
                  <a:gd name="T21" fmla="*/ 5 h 28"/>
                  <a:gd name="T22" fmla="*/ 2 w 27"/>
                  <a:gd name="T23" fmla="*/ 9 h 28"/>
                  <a:gd name="T24" fmla="*/ 0 w 27"/>
                  <a:gd name="T25" fmla="*/ 15 h 28"/>
                  <a:gd name="T26" fmla="*/ 2 w 27"/>
                  <a:gd name="T27" fmla="*/ 21 h 28"/>
                  <a:gd name="T28" fmla="*/ 4 w 27"/>
                  <a:gd name="T29" fmla="*/ 24 h 28"/>
                  <a:gd name="T30" fmla="*/ 9 w 27"/>
                  <a:gd name="T31" fmla="*/ 28 h 28"/>
                  <a:gd name="T32" fmla="*/ 13 w 27"/>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8"/>
                  <a:gd name="T53" fmla="*/ 27 w 2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8">
                    <a:moveTo>
                      <a:pt x="13" y="28"/>
                    </a:moveTo>
                    <a:lnTo>
                      <a:pt x="18" y="28"/>
                    </a:lnTo>
                    <a:lnTo>
                      <a:pt x="22" y="24"/>
                    </a:lnTo>
                    <a:lnTo>
                      <a:pt x="27" y="21"/>
                    </a:lnTo>
                    <a:lnTo>
                      <a:pt x="27" y="15"/>
                    </a:lnTo>
                    <a:lnTo>
                      <a:pt x="27" y="9"/>
                    </a:lnTo>
                    <a:lnTo>
                      <a:pt x="22" y="5"/>
                    </a:lnTo>
                    <a:lnTo>
                      <a:pt x="18" y="2"/>
                    </a:lnTo>
                    <a:lnTo>
                      <a:pt x="13" y="0"/>
                    </a:lnTo>
                    <a:lnTo>
                      <a:pt x="9" y="2"/>
                    </a:lnTo>
                    <a:lnTo>
                      <a:pt x="4" y="5"/>
                    </a:lnTo>
                    <a:lnTo>
                      <a:pt x="2" y="9"/>
                    </a:lnTo>
                    <a:lnTo>
                      <a:pt x="0" y="15"/>
                    </a:lnTo>
                    <a:lnTo>
                      <a:pt x="2" y="21"/>
                    </a:lnTo>
                    <a:lnTo>
                      <a:pt x="4" y="24"/>
                    </a:lnTo>
                    <a:lnTo>
                      <a:pt x="9" y="28"/>
                    </a:lnTo>
                    <a:lnTo>
                      <a:pt x="13" y="28"/>
                    </a:lnTo>
                    <a:close/>
                  </a:path>
                </a:pathLst>
              </a:custGeom>
              <a:solidFill>
                <a:srgbClr val="00000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251" name="Freeform 480">
                <a:extLst>
                  <a:ext uri="{FF2B5EF4-FFF2-40B4-BE49-F238E27FC236}">
                    <a16:creationId xmlns:a16="http://schemas.microsoft.com/office/drawing/2014/main" id="{AE7C1234-2317-E845-232F-A335645AA307}"/>
                  </a:ext>
                </a:extLst>
              </p:cNvPr>
              <p:cNvSpPr>
                <a:spLocks/>
              </p:cNvSpPr>
              <p:nvPr/>
            </p:nvSpPr>
            <p:spPr bwMode="auto">
              <a:xfrm>
                <a:off x="4957" y="2876"/>
                <a:ext cx="18" cy="6"/>
              </a:xfrm>
              <a:custGeom>
                <a:avLst/>
                <a:gdLst>
                  <a:gd name="T0" fmla="*/ 17 w 18"/>
                  <a:gd name="T1" fmla="*/ 6 h 6"/>
                  <a:gd name="T2" fmla="*/ 18 w 18"/>
                  <a:gd name="T3" fmla="*/ 0 h 6"/>
                  <a:gd name="T4" fmla="*/ 2 w 18"/>
                  <a:gd name="T5" fmla="*/ 0 h 6"/>
                  <a:gd name="T6" fmla="*/ 0 w 18"/>
                  <a:gd name="T7" fmla="*/ 6 h 6"/>
                  <a:gd name="T8" fmla="*/ 17 w 18"/>
                  <a:gd name="T9" fmla="*/ 6 h 6"/>
                  <a:gd name="T10" fmla="*/ 0 60000 65536"/>
                  <a:gd name="T11" fmla="*/ 0 60000 65536"/>
                  <a:gd name="T12" fmla="*/ 0 60000 65536"/>
                  <a:gd name="T13" fmla="*/ 0 60000 65536"/>
                  <a:gd name="T14" fmla="*/ 0 60000 65536"/>
                  <a:gd name="T15" fmla="*/ 0 w 18"/>
                  <a:gd name="T16" fmla="*/ 0 h 6"/>
                  <a:gd name="T17" fmla="*/ 18 w 18"/>
                  <a:gd name="T18" fmla="*/ 6 h 6"/>
                </a:gdLst>
                <a:ahLst/>
                <a:cxnLst>
                  <a:cxn ang="T10">
                    <a:pos x="T0" y="T1"/>
                  </a:cxn>
                  <a:cxn ang="T11">
                    <a:pos x="T2" y="T3"/>
                  </a:cxn>
                  <a:cxn ang="T12">
                    <a:pos x="T4" y="T5"/>
                  </a:cxn>
                  <a:cxn ang="T13">
                    <a:pos x="T6" y="T7"/>
                  </a:cxn>
                  <a:cxn ang="T14">
                    <a:pos x="T8" y="T9"/>
                  </a:cxn>
                </a:cxnLst>
                <a:rect l="T15" t="T16" r="T17" b="T18"/>
                <a:pathLst>
                  <a:path w="18" h="6">
                    <a:moveTo>
                      <a:pt x="17" y="6"/>
                    </a:moveTo>
                    <a:lnTo>
                      <a:pt x="18" y="0"/>
                    </a:lnTo>
                    <a:lnTo>
                      <a:pt x="2" y="0"/>
                    </a:lnTo>
                    <a:lnTo>
                      <a:pt x="0" y="6"/>
                    </a:lnTo>
                    <a:lnTo>
                      <a:pt x="17" y="6"/>
                    </a:lnTo>
                    <a:close/>
                  </a:path>
                </a:pathLst>
              </a:custGeom>
              <a:solidFill>
                <a:srgbClr val="FFFFFF"/>
              </a:solidFill>
              <a:ln w="0">
                <a:solidFill>
                  <a:srgbClr val="002060"/>
                </a:solidFill>
                <a:round/>
                <a:headEnd/>
                <a:tailEnd/>
              </a:ln>
            </p:spPr>
            <p:txBody>
              <a:bodyPr/>
              <a:lstStyle/>
              <a:p>
                <a:endParaRPr lang="el-GR">
                  <a:solidFill>
                    <a:schemeClr val="bg1">
                      <a:lumMod val="95000"/>
                      <a:lumOff val="5000"/>
                    </a:schemeClr>
                  </a:solidFill>
                </a:endParaRPr>
              </a:p>
            </p:txBody>
          </p:sp>
          <p:sp>
            <p:nvSpPr>
              <p:cNvPr id="36252" name="Rectangle 481">
                <a:extLst>
                  <a:ext uri="{FF2B5EF4-FFF2-40B4-BE49-F238E27FC236}">
                    <a16:creationId xmlns:a16="http://schemas.microsoft.com/office/drawing/2014/main" id="{666AB9CB-658A-BD20-ACBF-843418BEA0B3}"/>
                  </a:ext>
                </a:extLst>
              </p:cNvPr>
              <p:cNvSpPr>
                <a:spLocks noChangeArrowheads="1"/>
              </p:cNvSpPr>
              <p:nvPr/>
            </p:nvSpPr>
            <p:spPr bwMode="auto">
              <a:xfrm>
                <a:off x="4963" y="2875"/>
                <a:ext cx="6" cy="8"/>
              </a:xfrm>
              <a:prstGeom prst="rect">
                <a:avLst/>
              </a:prstGeom>
              <a:solidFill>
                <a:srgbClr val="FFFFFF"/>
              </a:solidFill>
              <a:ln w="0">
                <a:solidFill>
                  <a:srgbClr val="00206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253" name="Freeform 482">
                <a:extLst>
                  <a:ext uri="{FF2B5EF4-FFF2-40B4-BE49-F238E27FC236}">
                    <a16:creationId xmlns:a16="http://schemas.microsoft.com/office/drawing/2014/main" id="{FE8D3747-1780-8361-7DB7-300B07B0B209}"/>
                  </a:ext>
                </a:extLst>
              </p:cNvPr>
              <p:cNvSpPr>
                <a:spLocks/>
              </p:cNvSpPr>
              <p:nvPr/>
            </p:nvSpPr>
            <p:spPr bwMode="auto">
              <a:xfrm>
                <a:off x="4993" y="2873"/>
                <a:ext cx="9" cy="9"/>
              </a:xfrm>
              <a:custGeom>
                <a:avLst/>
                <a:gdLst>
                  <a:gd name="T0" fmla="*/ 4 w 9"/>
                  <a:gd name="T1" fmla="*/ 9 h 9"/>
                  <a:gd name="T2" fmla="*/ 7 w 9"/>
                  <a:gd name="T3" fmla="*/ 8 h 9"/>
                  <a:gd name="T4" fmla="*/ 9 w 9"/>
                  <a:gd name="T5" fmla="*/ 5 h 9"/>
                  <a:gd name="T6" fmla="*/ 7 w 9"/>
                  <a:gd name="T7" fmla="*/ 0 h 9"/>
                  <a:gd name="T8" fmla="*/ 4 w 9"/>
                  <a:gd name="T9" fmla="*/ 0 h 9"/>
                  <a:gd name="T10" fmla="*/ 1 w 9"/>
                  <a:gd name="T11" fmla="*/ 0 h 9"/>
                  <a:gd name="T12" fmla="*/ 0 w 9"/>
                  <a:gd name="T13" fmla="*/ 5 h 9"/>
                  <a:gd name="T14" fmla="*/ 1 w 9"/>
                  <a:gd name="T15" fmla="*/ 8 h 9"/>
                  <a:gd name="T16" fmla="*/ 4 w 9"/>
                  <a:gd name="T17" fmla="*/ 9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9"/>
                  <a:gd name="T29" fmla="*/ 9 w 9"/>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9">
                    <a:moveTo>
                      <a:pt x="4" y="9"/>
                    </a:moveTo>
                    <a:lnTo>
                      <a:pt x="7" y="8"/>
                    </a:lnTo>
                    <a:lnTo>
                      <a:pt x="9" y="5"/>
                    </a:lnTo>
                    <a:lnTo>
                      <a:pt x="7" y="0"/>
                    </a:lnTo>
                    <a:lnTo>
                      <a:pt x="4" y="0"/>
                    </a:lnTo>
                    <a:lnTo>
                      <a:pt x="1" y="0"/>
                    </a:lnTo>
                    <a:lnTo>
                      <a:pt x="0" y="5"/>
                    </a:lnTo>
                    <a:lnTo>
                      <a:pt x="1" y="8"/>
                    </a:lnTo>
                    <a:lnTo>
                      <a:pt x="4" y="9"/>
                    </a:lnTo>
                    <a:close/>
                  </a:path>
                </a:pathLst>
              </a:custGeom>
              <a:solidFill>
                <a:srgbClr val="00000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254" name="Freeform 483">
                <a:extLst>
                  <a:ext uri="{FF2B5EF4-FFF2-40B4-BE49-F238E27FC236}">
                    <a16:creationId xmlns:a16="http://schemas.microsoft.com/office/drawing/2014/main" id="{B7451D8F-659B-C355-36D5-0D5571DB5281}"/>
                  </a:ext>
                </a:extLst>
              </p:cNvPr>
              <p:cNvSpPr>
                <a:spLocks/>
              </p:cNvSpPr>
              <p:nvPr/>
            </p:nvSpPr>
            <p:spPr bwMode="auto">
              <a:xfrm>
                <a:off x="4978" y="2850"/>
                <a:ext cx="9" cy="8"/>
              </a:xfrm>
              <a:custGeom>
                <a:avLst/>
                <a:gdLst>
                  <a:gd name="T0" fmla="*/ 9 w 9"/>
                  <a:gd name="T1" fmla="*/ 6 h 8"/>
                  <a:gd name="T2" fmla="*/ 9 w 9"/>
                  <a:gd name="T3" fmla="*/ 3 h 8"/>
                  <a:gd name="T4" fmla="*/ 6 w 9"/>
                  <a:gd name="T5" fmla="*/ 0 h 8"/>
                  <a:gd name="T6" fmla="*/ 3 w 9"/>
                  <a:gd name="T7" fmla="*/ 1 h 8"/>
                  <a:gd name="T8" fmla="*/ 0 w 9"/>
                  <a:gd name="T9" fmla="*/ 4 h 8"/>
                  <a:gd name="T10" fmla="*/ 0 w 9"/>
                  <a:gd name="T11" fmla="*/ 7 h 8"/>
                  <a:gd name="T12" fmla="*/ 3 w 9"/>
                  <a:gd name="T13" fmla="*/ 8 h 8"/>
                  <a:gd name="T14" fmla="*/ 6 w 9"/>
                  <a:gd name="T15" fmla="*/ 8 h 8"/>
                  <a:gd name="T16" fmla="*/ 9 w 9"/>
                  <a:gd name="T17" fmla="*/ 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8"/>
                  <a:gd name="T29" fmla="*/ 9 w 9"/>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8">
                    <a:moveTo>
                      <a:pt x="9" y="6"/>
                    </a:moveTo>
                    <a:lnTo>
                      <a:pt x="9" y="3"/>
                    </a:lnTo>
                    <a:lnTo>
                      <a:pt x="6" y="0"/>
                    </a:lnTo>
                    <a:lnTo>
                      <a:pt x="3" y="1"/>
                    </a:lnTo>
                    <a:lnTo>
                      <a:pt x="0" y="4"/>
                    </a:lnTo>
                    <a:lnTo>
                      <a:pt x="0" y="7"/>
                    </a:lnTo>
                    <a:lnTo>
                      <a:pt x="3" y="8"/>
                    </a:lnTo>
                    <a:lnTo>
                      <a:pt x="6" y="8"/>
                    </a:lnTo>
                    <a:lnTo>
                      <a:pt x="9" y="6"/>
                    </a:lnTo>
                    <a:close/>
                  </a:path>
                </a:pathLst>
              </a:custGeom>
              <a:solidFill>
                <a:srgbClr val="00000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255" name="Freeform 484">
                <a:extLst>
                  <a:ext uri="{FF2B5EF4-FFF2-40B4-BE49-F238E27FC236}">
                    <a16:creationId xmlns:a16="http://schemas.microsoft.com/office/drawing/2014/main" id="{EB94F85D-BF6C-02D2-7FD6-4609FD00B3FF}"/>
                  </a:ext>
                </a:extLst>
              </p:cNvPr>
              <p:cNvSpPr>
                <a:spLocks/>
              </p:cNvSpPr>
              <p:nvPr/>
            </p:nvSpPr>
            <p:spPr bwMode="auto">
              <a:xfrm>
                <a:off x="4953" y="2858"/>
                <a:ext cx="9" cy="9"/>
              </a:xfrm>
              <a:custGeom>
                <a:avLst/>
                <a:gdLst>
                  <a:gd name="T0" fmla="*/ 7 w 9"/>
                  <a:gd name="T1" fmla="*/ 0 h 9"/>
                  <a:gd name="T2" fmla="*/ 4 w 9"/>
                  <a:gd name="T3" fmla="*/ 0 h 9"/>
                  <a:gd name="T4" fmla="*/ 0 w 9"/>
                  <a:gd name="T5" fmla="*/ 2 h 9"/>
                  <a:gd name="T6" fmla="*/ 0 w 9"/>
                  <a:gd name="T7" fmla="*/ 5 h 9"/>
                  <a:gd name="T8" fmla="*/ 2 w 9"/>
                  <a:gd name="T9" fmla="*/ 8 h 9"/>
                  <a:gd name="T10" fmla="*/ 4 w 9"/>
                  <a:gd name="T11" fmla="*/ 9 h 9"/>
                  <a:gd name="T12" fmla="*/ 9 w 9"/>
                  <a:gd name="T13" fmla="*/ 6 h 9"/>
                  <a:gd name="T14" fmla="*/ 9 w 9"/>
                  <a:gd name="T15" fmla="*/ 5 h 9"/>
                  <a:gd name="T16" fmla="*/ 7 w 9"/>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9"/>
                  <a:gd name="T29" fmla="*/ 9 w 9"/>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9">
                    <a:moveTo>
                      <a:pt x="7" y="0"/>
                    </a:moveTo>
                    <a:lnTo>
                      <a:pt x="4" y="0"/>
                    </a:lnTo>
                    <a:lnTo>
                      <a:pt x="0" y="2"/>
                    </a:lnTo>
                    <a:lnTo>
                      <a:pt x="0" y="5"/>
                    </a:lnTo>
                    <a:lnTo>
                      <a:pt x="2" y="8"/>
                    </a:lnTo>
                    <a:lnTo>
                      <a:pt x="4" y="9"/>
                    </a:lnTo>
                    <a:lnTo>
                      <a:pt x="9" y="6"/>
                    </a:lnTo>
                    <a:lnTo>
                      <a:pt x="9" y="5"/>
                    </a:lnTo>
                    <a:lnTo>
                      <a:pt x="7" y="0"/>
                    </a:lnTo>
                    <a:close/>
                  </a:path>
                </a:pathLst>
              </a:custGeom>
              <a:solidFill>
                <a:srgbClr val="00000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256" name="Freeform 485">
                <a:extLst>
                  <a:ext uri="{FF2B5EF4-FFF2-40B4-BE49-F238E27FC236}">
                    <a16:creationId xmlns:a16="http://schemas.microsoft.com/office/drawing/2014/main" id="{BCBB373C-B879-0274-E2E9-5E1DB44C3973}"/>
                  </a:ext>
                </a:extLst>
              </p:cNvPr>
              <p:cNvSpPr>
                <a:spLocks/>
              </p:cNvSpPr>
              <p:nvPr/>
            </p:nvSpPr>
            <p:spPr bwMode="auto">
              <a:xfrm>
                <a:off x="4953" y="2885"/>
                <a:ext cx="9" cy="10"/>
              </a:xfrm>
              <a:custGeom>
                <a:avLst/>
                <a:gdLst>
                  <a:gd name="T0" fmla="*/ 2 w 9"/>
                  <a:gd name="T1" fmla="*/ 1 h 10"/>
                  <a:gd name="T2" fmla="*/ 0 w 9"/>
                  <a:gd name="T3" fmla="*/ 4 h 10"/>
                  <a:gd name="T4" fmla="*/ 0 w 9"/>
                  <a:gd name="T5" fmla="*/ 7 h 10"/>
                  <a:gd name="T6" fmla="*/ 3 w 9"/>
                  <a:gd name="T7" fmla="*/ 10 h 10"/>
                  <a:gd name="T8" fmla="*/ 6 w 9"/>
                  <a:gd name="T9" fmla="*/ 9 h 10"/>
                  <a:gd name="T10" fmla="*/ 9 w 9"/>
                  <a:gd name="T11" fmla="*/ 6 h 10"/>
                  <a:gd name="T12" fmla="*/ 7 w 9"/>
                  <a:gd name="T13" fmla="*/ 3 h 10"/>
                  <a:gd name="T14" fmla="*/ 4 w 9"/>
                  <a:gd name="T15" fmla="*/ 0 h 10"/>
                  <a:gd name="T16" fmla="*/ 2 w 9"/>
                  <a:gd name="T17" fmla="*/ 1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0"/>
                  <a:gd name="T29" fmla="*/ 9 w 9"/>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0">
                    <a:moveTo>
                      <a:pt x="2" y="1"/>
                    </a:moveTo>
                    <a:lnTo>
                      <a:pt x="0" y="4"/>
                    </a:lnTo>
                    <a:lnTo>
                      <a:pt x="0" y="7"/>
                    </a:lnTo>
                    <a:lnTo>
                      <a:pt x="3" y="10"/>
                    </a:lnTo>
                    <a:lnTo>
                      <a:pt x="6" y="9"/>
                    </a:lnTo>
                    <a:lnTo>
                      <a:pt x="9" y="6"/>
                    </a:lnTo>
                    <a:lnTo>
                      <a:pt x="7" y="3"/>
                    </a:lnTo>
                    <a:lnTo>
                      <a:pt x="4" y="0"/>
                    </a:lnTo>
                    <a:lnTo>
                      <a:pt x="2" y="1"/>
                    </a:lnTo>
                    <a:close/>
                  </a:path>
                </a:pathLst>
              </a:custGeom>
              <a:solidFill>
                <a:srgbClr val="00000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257" name="Freeform 486">
                <a:extLst>
                  <a:ext uri="{FF2B5EF4-FFF2-40B4-BE49-F238E27FC236}">
                    <a16:creationId xmlns:a16="http://schemas.microsoft.com/office/drawing/2014/main" id="{41C60D4C-F862-FD86-988B-27EA56FAD401}"/>
                  </a:ext>
                </a:extLst>
              </p:cNvPr>
              <p:cNvSpPr>
                <a:spLocks/>
              </p:cNvSpPr>
              <p:nvPr/>
            </p:nvSpPr>
            <p:spPr bwMode="auto">
              <a:xfrm>
                <a:off x="4977" y="2895"/>
                <a:ext cx="8" cy="9"/>
              </a:xfrm>
              <a:custGeom>
                <a:avLst/>
                <a:gdLst>
                  <a:gd name="T0" fmla="*/ 0 w 8"/>
                  <a:gd name="T1" fmla="*/ 5 h 9"/>
                  <a:gd name="T2" fmla="*/ 3 w 8"/>
                  <a:gd name="T3" fmla="*/ 8 h 9"/>
                  <a:gd name="T4" fmla="*/ 5 w 8"/>
                  <a:gd name="T5" fmla="*/ 9 h 9"/>
                  <a:gd name="T6" fmla="*/ 8 w 8"/>
                  <a:gd name="T7" fmla="*/ 6 h 9"/>
                  <a:gd name="T8" fmla="*/ 8 w 8"/>
                  <a:gd name="T9" fmla="*/ 3 h 9"/>
                  <a:gd name="T10" fmla="*/ 7 w 8"/>
                  <a:gd name="T11" fmla="*/ 0 h 9"/>
                  <a:gd name="T12" fmla="*/ 4 w 8"/>
                  <a:gd name="T13" fmla="*/ 0 h 9"/>
                  <a:gd name="T14" fmla="*/ 0 w 8"/>
                  <a:gd name="T15" fmla="*/ 2 h 9"/>
                  <a:gd name="T16" fmla="*/ 0 w 8"/>
                  <a:gd name="T17" fmla="*/ 5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9"/>
                  <a:gd name="T29" fmla="*/ 8 w 8"/>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9">
                    <a:moveTo>
                      <a:pt x="0" y="5"/>
                    </a:moveTo>
                    <a:lnTo>
                      <a:pt x="3" y="8"/>
                    </a:lnTo>
                    <a:lnTo>
                      <a:pt x="5" y="9"/>
                    </a:lnTo>
                    <a:lnTo>
                      <a:pt x="8" y="6"/>
                    </a:lnTo>
                    <a:lnTo>
                      <a:pt x="8" y="3"/>
                    </a:lnTo>
                    <a:lnTo>
                      <a:pt x="7" y="0"/>
                    </a:lnTo>
                    <a:lnTo>
                      <a:pt x="4" y="0"/>
                    </a:lnTo>
                    <a:lnTo>
                      <a:pt x="0" y="2"/>
                    </a:lnTo>
                    <a:lnTo>
                      <a:pt x="0" y="5"/>
                    </a:lnTo>
                    <a:close/>
                  </a:path>
                </a:pathLst>
              </a:custGeom>
              <a:solidFill>
                <a:srgbClr val="00000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258" name="Freeform 487">
                <a:extLst>
                  <a:ext uri="{FF2B5EF4-FFF2-40B4-BE49-F238E27FC236}">
                    <a16:creationId xmlns:a16="http://schemas.microsoft.com/office/drawing/2014/main" id="{FF69B53B-3E9B-60B5-B48E-40E84D4A6081}"/>
                  </a:ext>
                </a:extLst>
              </p:cNvPr>
              <p:cNvSpPr>
                <a:spLocks/>
              </p:cNvSpPr>
              <p:nvPr/>
            </p:nvSpPr>
            <p:spPr bwMode="auto">
              <a:xfrm>
                <a:off x="4903" y="2801"/>
                <a:ext cx="137" cy="149"/>
              </a:xfrm>
              <a:custGeom>
                <a:avLst/>
                <a:gdLst>
                  <a:gd name="T0" fmla="*/ 68 w 137"/>
                  <a:gd name="T1" fmla="*/ 149 h 149"/>
                  <a:gd name="T2" fmla="*/ 82 w 137"/>
                  <a:gd name="T3" fmla="*/ 147 h 149"/>
                  <a:gd name="T4" fmla="*/ 96 w 137"/>
                  <a:gd name="T5" fmla="*/ 144 h 149"/>
                  <a:gd name="T6" fmla="*/ 106 w 137"/>
                  <a:gd name="T7" fmla="*/ 135 h 149"/>
                  <a:gd name="T8" fmla="*/ 116 w 137"/>
                  <a:gd name="T9" fmla="*/ 128 h 149"/>
                  <a:gd name="T10" fmla="*/ 125 w 137"/>
                  <a:gd name="T11" fmla="*/ 116 h 149"/>
                  <a:gd name="T12" fmla="*/ 131 w 137"/>
                  <a:gd name="T13" fmla="*/ 104 h 149"/>
                  <a:gd name="T14" fmla="*/ 135 w 137"/>
                  <a:gd name="T15" fmla="*/ 88 h 149"/>
                  <a:gd name="T16" fmla="*/ 137 w 137"/>
                  <a:gd name="T17" fmla="*/ 74 h 149"/>
                  <a:gd name="T18" fmla="*/ 135 w 137"/>
                  <a:gd name="T19" fmla="*/ 59 h 149"/>
                  <a:gd name="T20" fmla="*/ 131 w 137"/>
                  <a:gd name="T21" fmla="*/ 46 h 149"/>
                  <a:gd name="T22" fmla="*/ 125 w 137"/>
                  <a:gd name="T23" fmla="*/ 33 h 149"/>
                  <a:gd name="T24" fmla="*/ 116 w 137"/>
                  <a:gd name="T25" fmla="*/ 22 h 149"/>
                  <a:gd name="T26" fmla="*/ 106 w 137"/>
                  <a:gd name="T27" fmla="*/ 12 h 149"/>
                  <a:gd name="T28" fmla="*/ 96 w 137"/>
                  <a:gd name="T29" fmla="*/ 6 h 149"/>
                  <a:gd name="T30" fmla="*/ 82 w 137"/>
                  <a:gd name="T31" fmla="*/ 2 h 149"/>
                  <a:gd name="T32" fmla="*/ 68 w 137"/>
                  <a:gd name="T33" fmla="*/ 0 h 149"/>
                  <a:gd name="T34" fmla="*/ 54 w 137"/>
                  <a:gd name="T35" fmla="*/ 2 h 149"/>
                  <a:gd name="T36" fmla="*/ 41 w 137"/>
                  <a:gd name="T37" fmla="*/ 6 h 149"/>
                  <a:gd name="T38" fmla="*/ 31 w 137"/>
                  <a:gd name="T39" fmla="*/ 12 h 149"/>
                  <a:gd name="T40" fmla="*/ 21 w 137"/>
                  <a:gd name="T41" fmla="*/ 22 h 149"/>
                  <a:gd name="T42" fmla="*/ 12 w 137"/>
                  <a:gd name="T43" fmla="*/ 33 h 149"/>
                  <a:gd name="T44" fmla="*/ 6 w 137"/>
                  <a:gd name="T45" fmla="*/ 46 h 149"/>
                  <a:gd name="T46" fmla="*/ 2 w 137"/>
                  <a:gd name="T47" fmla="*/ 59 h 149"/>
                  <a:gd name="T48" fmla="*/ 0 w 137"/>
                  <a:gd name="T49" fmla="*/ 74 h 149"/>
                  <a:gd name="T50" fmla="*/ 2 w 137"/>
                  <a:gd name="T51" fmla="*/ 88 h 149"/>
                  <a:gd name="T52" fmla="*/ 6 w 137"/>
                  <a:gd name="T53" fmla="*/ 104 h 149"/>
                  <a:gd name="T54" fmla="*/ 12 w 137"/>
                  <a:gd name="T55" fmla="*/ 116 h 149"/>
                  <a:gd name="T56" fmla="*/ 21 w 137"/>
                  <a:gd name="T57" fmla="*/ 128 h 149"/>
                  <a:gd name="T58" fmla="*/ 31 w 137"/>
                  <a:gd name="T59" fmla="*/ 135 h 149"/>
                  <a:gd name="T60" fmla="*/ 41 w 137"/>
                  <a:gd name="T61" fmla="*/ 144 h 149"/>
                  <a:gd name="T62" fmla="*/ 54 w 137"/>
                  <a:gd name="T63" fmla="*/ 147 h 149"/>
                  <a:gd name="T64" fmla="*/ 68 w 137"/>
                  <a:gd name="T65" fmla="*/ 149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49"/>
                  <a:gd name="T101" fmla="*/ 137 w 137"/>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49">
                    <a:moveTo>
                      <a:pt x="68" y="149"/>
                    </a:moveTo>
                    <a:lnTo>
                      <a:pt x="82" y="147"/>
                    </a:lnTo>
                    <a:lnTo>
                      <a:pt x="96" y="144"/>
                    </a:lnTo>
                    <a:lnTo>
                      <a:pt x="106" y="135"/>
                    </a:lnTo>
                    <a:lnTo>
                      <a:pt x="116" y="128"/>
                    </a:lnTo>
                    <a:lnTo>
                      <a:pt x="125" y="116"/>
                    </a:lnTo>
                    <a:lnTo>
                      <a:pt x="131" y="104"/>
                    </a:lnTo>
                    <a:lnTo>
                      <a:pt x="135" y="88"/>
                    </a:lnTo>
                    <a:lnTo>
                      <a:pt x="137" y="74"/>
                    </a:lnTo>
                    <a:lnTo>
                      <a:pt x="135" y="59"/>
                    </a:lnTo>
                    <a:lnTo>
                      <a:pt x="131" y="46"/>
                    </a:lnTo>
                    <a:lnTo>
                      <a:pt x="125" y="33"/>
                    </a:lnTo>
                    <a:lnTo>
                      <a:pt x="116" y="22"/>
                    </a:lnTo>
                    <a:lnTo>
                      <a:pt x="106" y="12"/>
                    </a:lnTo>
                    <a:lnTo>
                      <a:pt x="96" y="6"/>
                    </a:lnTo>
                    <a:lnTo>
                      <a:pt x="82" y="2"/>
                    </a:lnTo>
                    <a:lnTo>
                      <a:pt x="68" y="0"/>
                    </a:lnTo>
                    <a:lnTo>
                      <a:pt x="54" y="2"/>
                    </a:lnTo>
                    <a:lnTo>
                      <a:pt x="41" y="6"/>
                    </a:lnTo>
                    <a:lnTo>
                      <a:pt x="31" y="12"/>
                    </a:lnTo>
                    <a:lnTo>
                      <a:pt x="21" y="22"/>
                    </a:lnTo>
                    <a:lnTo>
                      <a:pt x="12" y="33"/>
                    </a:lnTo>
                    <a:lnTo>
                      <a:pt x="6" y="46"/>
                    </a:lnTo>
                    <a:lnTo>
                      <a:pt x="2" y="59"/>
                    </a:lnTo>
                    <a:lnTo>
                      <a:pt x="0" y="74"/>
                    </a:lnTo>
                    <a:lnTo>
                      <a:pt x="2" y="88"/>
                    </a:lnTo>
                    <a:lnTo>
                      <a:pt x="6" y="104"/>
                    </a:lnTo>
                    <a:lnTo>
                      <a:pt x="12" y="116"/>
                    </a:lnTo>
                    <a:lnTo>
                      <a:pt x="21" y="128"/>
                    </a:lnTo>
                    <a:lnTo>
                      <a:pt x="31" y="135"/>
                    </a:lnTo>
                    <a:lnTo>
                      <a:pt x="41" y="144"/>
                    </a:lnTo>
                    <a:lnTo>
                      <a:pt x="54" y="147"/>
                    </a:lnTo>
                    <a:lnTo>
                      <a:pt x="68" y="149"/>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259" name="Freeform 488">
                <a:extLst>
                  <a:ext uri="{FF2B5EF4-FFF2-40B4-BE49-F238E27FC236}">
                    <a16:creationId xmlns:a16="http://schemas.microsoft.com/office/drawing/2014/main" id="{576D7572-2C71-E67C-7F1D-B958AE08461E}"/>
                  </a:ext>
                </a:extLst>
              </p:cNvPr>
              <p:cNvSpPr>
                <a:spLocks/>
              </p:cNvSpPr>
              <p:nvPr/>
            </p:nvSpPr>
            <p:spPr bwMode="auto">
              <a:xfrm>
                <a:off x="4921" y="2817"/>
                <a:ext cx="108" cy="118"/>
              </a:xfrm>
              <a:custGeom>
                <a:avLst/>
                <a:gdLst>
                  <a:gd name="T0" fmla="*/ 54 w 108"/>
                  <a:gd name="T1" fmla="*/ 118 h 118"/>
                  <a:gd name="T2" fmla="*/ 64 w 108"/>
                  <a:gd name="T3" fmla="*/ 115 h 118"/>
                  <a:gd name="T4" fmla="*/ 76 w 108"/>
                  <a:gd name="T5" fmla="*/ 112 h 118"/>
                  <a:gd name="T6" fmla="*/ 85 w 108"/>
                  <a:gd name="T7" fmla="*/ 108 h 118"/>
                  <a:gd name="T8" fmla="*/ 92 w 108"/>
                  <a:gd name="T9" fmla="*/ 100 h 118"/>
                  <a:gd name="T10" fmla="*/ 98 w 108"/>
                  <a:gd name="T11" fmla="*/ 91 h 118"/>
                  <a:gd name="T12" fmla="*/ 104 w 108"/>
                  <a:gd name="T13" fmla="*/ 81 h 118"/>
                  <a:gd name="T14" fmla="*/ 107 w 108"/>
                  <a:gd name="T15" fmla="*/ 71 h 118"/>
                  <a:gd name="T16" fmla="*/ 108 w 108"/>
                  <a:gd name="T17" fmla="*/ 59 h 118"/>
                  <a:gd name="T18" fmla="*/ 107 w 108"/>
                  <a:gd name="T19" fmla="*/ 46 h 118"/>
                  <a:gd name="T20" fmla="*/ 104 w 108"/>
                  <a:gd name="T21" fmla="*/ 37 h 118"/>
                  <a:gd name="T22" fmla="*/ 98 w 108"/>
                  <a:gd name="T23" fmla="*/ 27 h 118"/>
                  <a:gd name="T24" fmla="*/ 92 w 108"/>
                  <a:gd name="T25" fmla="*/ 17 h 118"/>
                  <a:gd name="T26" fmla="*/ 85 w 108"/>
                  <a:gd name="T27" fmla="*/ 11 h 118"/>
                  <a:gd name="T28" fmla="*/ 76 w 108"/>
                  <a:gd name="T29" fmla="*/ 5 h 118"/>
                  <a:gd name="T30" fmla="*/ 64 w 108"/>
                  <a:gd name="T31" fmla="*/ 2 h 118"/>
                  <a:gd name="T32" fmla="*/ 54 w 108"/>
                  <a:gd name="T33" fmla="*/ 0 h 118"/>
                  <a:gd name="T34" fmla="*/ 44 w 108"/>
                  <a:gd name="T35" fmla="*/ 2 h 118"/>
                  <a:gd name="T36" fmla="*/ 34 w 108"/>
                  <a:gd name="T37" fmla="*/ 5 h 118"/>
                  <a:gd name="T38" fmla="*/ 25 w 108"/>
                  <a:gd name="T39" fmla="*/ 11 h 118"/>
                  <a:gd name="T40" fmla="*/ 16 w 108"/>
                  <a:gd name="T41" fmla="*/ 17 h 118"/>
                  <a:gd name="T42" fmla="*/ 10 w 108"/>
                  <a:gd name="T43" fmla="*/ 27 h 118"/>
                  <a:gd name="T44" fmla="*/ 4 w 108"/>
                  <a:gd name="T45" fmla="*/ 37 h 118"/>
                  <a:gd name="T46" fmla="*/ 1 w 108"/>
                  <a:gd name="T47" fmla="*/ 46 h 118"/>
                  <a:gd name="T48" fmla="*/ 0 w 108"/>
                  <a:gd name="T49" fmla="*/ 59 h 118"/>
                  <a:gd name="T50" fmla="*/ 1 w 108"/>
                  <a:gd name="T51" fmla="*/ 71 h 118"/>
                  <a:gd name="T52" fmla="*/ 4 w 108"/>
                  <a:gd name="T53" fmla="*/ 81 h 118"/>
                  <a:gd name="T54" fmla="*/ 10 w 108"/>
                  <a:gd name="T55" fmla="*/ 91 h 118"/>
                  <a:gd name="T56" fmla="*/ 16 w 108"/>
                  <a:gd name="T57" fmla="*/ 100 h 118"/>
                  <a:gd name="T58" fmla="*/ 25 w 108"/>
                  <a:gd name="T59" fmla="*/ 108 h 118"/>
                  <a:gd name="T60" fmla="*/ 34 w 108"/>
                  <a:gd name="T61" fmla="*/ 112 h 118"/>
                  <a:gd name="T62" fmla="*/ 44 w 108"/>
                  <a:gd name="T63" fmla="*/ 115 h 118"/>
                  <a:gd name="T64" fmla="*/ 54 w 108"/>
                  <a:gd name="T65" fmla="*/ 118 h 1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8"/>
                  <a:gd name="T100" fmla="*/ 0 h 118"/>
                  <a:gd name="T101" fmla="*/ 108 w 108"/>
                  <a:gd name="T102" fmla="*/ 118 h 1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8" h="118">
                    <a:moveTo>
                      <a:pt x="54" y="118"/>
                    </a:moveTo>
                    <a:lnTo>
                      <a:pt x="64" y="115"/>
                    </a:lnTo>
                    <a:lnTo>
                      <a:pt x="76" y="112"/>
                    </a:lnTo>
                    <a:lnTo>
                      <a:pt x="85" y="108"/>
                    </a:lnTo>
                    <a:lnTo>
                      <a:pt x="92" y="100"/>
                    </a:lnTo>
                    <a:lnTo>
                      <a:pt x="98" y="91"/>
                    </a:lnTo>
                    <a:lnTo>
                      <a:pt x="104" y="81"/>
                    </a:lnTo>
                    <a:lnTo>
                      <a:pt x="107" y="71"/>
                    </a:lnTo>
                    <a:lnTo>
                      <a:pt x="108" y="59"/>
                    </a:lnTo>
                    <a:lnTo>
                      <a:pt x="107" y="46"/>
                    </a:lnTo>
                    <a:lnTo>
                      <a:pt x="104" y="37"/>
                    </a:lnTo>
                    <a:lnTo>
                      <a:pt x="98" y="27"/>
                    </a:lnTo>
                    <a:lnTo>
                      <a:pt x="92" y="17"/>
                    </a:lnTo>
                    <a:lnTo>
                      <a:pt x="85" y="11"/>
                    </a:lnTo>
                    <a:lnTo>
                      <a:pt x="76" y="5"/>
                    </a:lnTo>
                    <a:lnTo>
                      <a:pt x="64" y="2"/>
                    </a:lnTo>
                    <a:lnTo>
                      <a:pt x="54" y="0"/>
                    </a:lnTo>
                    <a:lnTo>
                      <a:pt x="44" y="2"/>
                    </a:lnTo>
                    <a:lnTo>
                      <a:pt x="34" y="5"/>
                    </a:lnTo>
                    <a:lnTo>
                      <a:pt x="25" y="11"/>
                    </a:lnTo>
                    <a:lnTo>
                      <a:pt x="16" y="17"/>
                    </a:lnTo>
                    <a:lnTo>
                      <a:pt x="10" y="27"/>
                    </a:lnTo>
                    <a:lnTo>
                      <a:pt x="4" y="37"/>
                    </a:lnTo>
                    <a:lnTo>
                      <a:pt x="1" y="46"/>
                    </a:lnTo>
                    <a:lnTo>
                      <a:pt x="0" y="59"/>
                    </a:lnTo>
                    <a:lnTo>
                      <a:pt x="1" y="71"/>
                    </a:lnTo>
                    <a:lnTo>
                      <a:pt x="4" y="81"/>
                    </a:lnTo>
                    <a:lnTo>
                      <a:pt x="10" y="91"/>
                    </a:lnTo>
                    <a:lnTo>
                      <a:pt x="16" y="100"/>
                    </a:lnTo>
                    <a:lnTo>
                      <a:pt x="25" y="108"/>
                    </a:lnTo>
                    <a:lnTo>
                      <a:pt x="34" y="112"/>
                    </a:lnTo>
                    <a:lnTo>
                      <a:pt x="44" y="115"/>
                    </a:lnTo>
                    <a:lnTo>
                      <a:pt x="54" y="118"/>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260" name="Freeform 489">
                <a:extLst>
                  <a:ext uri="{FF2B5EF4-FFF2-40B4-BE49-F238E27FC236}">
                    <a16:creationId xmlns:a16="http://schemas.microsoft.com/office/drawing/2014/main" id="{BE45F942-41AF-B64D-1E20-180D9D01164B}"/>
                  </a:ext>
                </a:extLst>
              </p:cNvPr>
              <p:cNvSpPr>
                <a:spLocks/>
              </p:cNvSpPr>
              <p:nvPr/>
            </p:nvSpPr>
            <p:spPr bwMode="auto">
              <a:xfrm>
                <a:off x="4916" y="2812"/>
                <a:ext cx="118" cy="127"/>
              </a:xfrm>
              <a:custGeom>
                <a:avLst/>
                <a:gdLst>
                  <a:gd name="T0" fmla="*/ 59 w 118"/>
                  <a:gd name="T1" fmla="*/ 127 h 127"/>
                  <a:gd name="T2" fmla="*/ 71 w 118"/>
                  <a:gd name="T3" fmla="*/ 126 h 127"/>
                  <a:gd name="T4" fmla="*/ 83 w 118"/>
                  <a:gd name="T5" fmla="*/ 123 h 127"/>
                  <a:gd name="T6" fmla="*/ 91 w 118"/>
                  <a:gd name="T7" fmla="*/ 117 h 127"/>
                  <a:gd name="T8" fmla="*/ 100 w 118"/>
                  <a:gd name="T9" fmla="*/ 110 h 127"/>
                  <a:gd name="T10" fmla="*/ 108 w 118"/>
                  <a:gd name="T11" fmla="*/ 99 h 127"/>
                  <a:gd name="T12" fmla="*/ 113 w 118"/>
                  <a:gd name="T13" fmla="*/ 89 h 127"/>
                  <a:gd name="T14" fmla="*/ 116 w 118"/>
                  <a:gd name="T15" fmla="*/ 76 h 127"/>
                  <a:gd name="T16" fmla="*/ 118 w 118"/>
                  <a:gd name="T17" fmla="*/ 64 h 127"/>
                  <a:gd name="T18" fmla="*/ 116 w 118"/>
                  <a:gd name="T19" fmla="*/ 51 h 127"/>
                  <a:gd name="T20" fmla="*/ 113 w 118"/>
                  <a:gd name="T21" fmla="*/ 39 h 127"/>
                  <a:gd name="T22" fmla="*/ 108 w 118"/>
                  <a:gd name="T23" fmla="*/ 27 h 127"/>
                  <a:gd name="T24" fmla="*/ 100 w 118"/>
                  <a:gd name="T25" fmla="*/ 19 h 127"/>
                  <a:gd name="T26" fmla="*/ 91 w 118"/>
                  <a:gd name="T27" fmla="*/ 10 h 127"/>
                  <a:gd name="T28" fmla="*/ 83 w 118"/>
                  <a:gd name="T29" fmla="*/ 4 h 127"/>
                  <a:gd name="T30" fmla="*/ 71 w 118"/>
                  <a:gd name="T31" fmla="*/ 1 h 127"/>
                  <a:gd name="T32" fmla="*/ 59 w 118"/>
                  <a:gd name="T33" fmla="*/ 0 h 127"/>
                  <a:gd name="T34" fmla="*/ 47 w 118"/>
                  <a:gd name="T35" fmla="*/ 1 h 127"/>
                  <a:gd name="T36" fmla="*/ 36 w 118"/>
                  <a:gd name="T37" fmla="*/ 4 h 127"/>
                  <a:gd name="T38" fmla="*/ 27 w 118"/>
                  <a:gd name="T39" fmla="*/ 10 h 127"/>
                  <a:gd name="T40" fmla="*/ 18 w 118"/>
                  <a:gd name="T41" fmla="*/ 19 h 127"/>
                  <a:gd name="T42" fmla="*/ 11 w 118"/>
                  <a:gd name="T43" fmla="*/ 27 h 127"/>
                  <a:gd name="T44" fmla="*/ 5 w 118"/>
                  <a:gd name="T45" fmla="*/ 39 h 127"/>
                  <a:gd name="T46" fmla="*/ 2 w 118"/>
                  <a:gd name="T47" fmla="*/ 51 h 127"/>
                  <a:gd name="T48" fmla="*/ 0 w 118"/>
                  <a:gd name="T49" fmla="*/ 64 h 127"/>
                  <a:gd name="T50" fmla="*/ 2 w 118"/>
                  <a:gd name="T51" fmla="*/ 76 h 127"/>
                  <a:gd name="T52" fmla="*/ 5 w 118"/>
                  <a:gd name="T53" fmla="*/ 89 h 127"/>
                  <a:gd name="T54" fmla="*/ 11 w 118"/>
                  <a:gd name="T55" fmla="*/ 99 h 127"/>
                  <a:gd name="T56" fmla="*/ 18 w 118"/>
                  <a:gd name="T57" fmla="*/ 110 h 127"/>
                  <a:gd name="T58" fmla="*/ 27 w 118"/>
                  <a:gd name="T59" fmla="*/ 117 h 127"/>
                  <a:gd name="T60" fmla="*/ 36 w 118"/>
                  <a:gd name="T61" fmla="*/ 123 h 127"/>
                  <a:gd name="T62" fmla="*/ 47 w 118"/>
                  <a:gd name="T63" fmla="*/ 126 h 127"/>
                  <a:gd name="T64" fmla="*/ 59 w 118"/>
                  <a:gd name="T65" fmla="*/ 127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8"/>
                  <a:gd name="T100" fmla="*/ 0 h 127"/>
                  <a:gd name="T101" fmla="*/ 118 w 118"/>
                  <a:gd name="T102" fmla="*/ 127 h 1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8" h="127">
                    <a:moveTo>
                      <a:pt x="59" y="127"/>
                    </a:moveTo>
                    <a:lnTo>
                      <a:pt x="71" y="126"/>
                    </a:lnTo>
                    <a:lnTo>
                      <a:pt x="83" y="123"/>
                    </a:lnTo>
                    <a:lnTo>
                      <a:pt x="91" y="117"/>
                    </a:lnTo>
                    <a:lnTo>
                      <a:pt x="100" y="110"/>
                    </a:lnTo>
                    <a:lnTo>
                      <a:pt x="108" y="99"/>
                    </a:lnTo>
                    <a:lnTo>
                      <a:pt x="113" y="89"/>
                    </a:lnTo>
                    <a:lnTo>
                      <a:pt x="116" y="76"/>
                    </a:lnTo>
                    <a:lnTo>
                      <a:pt x="118" y="64"/>
                    </a:lnTo>
                    <a:lnTo>
                      <a:pt x="116" y="51"/>
                    </a:lnTo>
                    <a:lnTo>
                      <a:pt x="113" y="39"/>
                    </a:lnTo>
                    <a:lnTo>
                      <a:pt x="108" y="27"/>
                    </a:lnTo>
                    <a:lnTo>
                      <a:pt x="100" y="19"/>
                    </a:lnTo>
                    <a:lnTo>
                      <a:pt x="91" y="10"/>
                    </a:lnTo>
                    <a:lnTo>
                      <a:pt x="83" y="4"/>
                    </a:lnTo>
                    <a:lnTo>
                      <a:pt x="71" y="1"/>
                    </a:lnTo>
                    <a:lnTo>
                      <a:pt x="59" y="0"/>
                    </a:lnTo>
                    <a:lnTo>
                      <a:pt x="47" y="1"/>
                    </a:lnTo>
                    <a:lnTo>
                      <a:pt x="36" y="4"/>
                    </a:lnTo>
                    <a:lnTo>
                      <a:pt x="27" y="10"/>
                    </a:lnTo>
                    <a:lnTo>
                      <a:pt x="18" y="19"/>
                    </a:lnTo>
                    <a:lnTo>
                      <a:pt x="11" y="27"/>
                    </a:lnTo>
                    <a:lnTo>
                      <a:pt x="5" y="39"/>
                    </a:lnTo>
                    <a:lnTo>
                      <a:pt x="2" y="51"/>
                    </a:lnTo>
                    <a:lnTo>
                      <a:pt x="0" y="64"/>
                    </a:lnTo>
                    <a:lnTo>
                      <a:pt x="2" y="76"/>
                    </a:lnTo>
                    <a:lnTo>
                      <a:pt x="5" y="89"/>
                    </a:lnTo>
                    <a:lnTo>
                      <a:pt x="11" y="99"/>
                    </a:lnTo>
                    <a:lnTo>
                      <a:pt x="18" y="110"/>
                    </a:lnTo>
                    <a:lnTo>
                      <a:pt x="27" y="117"/>
                    </a:lnTo>
                    <a:lnTo>
                      <a:pt x="36" y="123"/>
                    </a:lnTo>
                    <a:lnTo>
                      <a:pt x="47" y="126"/>
                    </a:lnTo>
                    <a:lnTo>
                      <a:pt x="59" y="127"/>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261" name="Freeform 490">
                <a:extLst>
                  <a:ext uri="{FF2B5EF4-FFF2-40B4-BE49-F238E27FC236}">
                    <a16:creationId xmlns:a16="http://schemas.microsoft.com/office/drawing/2014/main" id="{5B37F96E-6744-4BC1-2B0A-CD5A1FCB0CCB}"/>
                  </a:ext>
                </a:extLst>
              </p:cNvPr>
              <p:cNvSpPr>
                <a:spLocks/>
              </p:cNvSpPr>
              <p:nvPr/>
            </p:nvSpPr>
            <p:spPr bwMode="auto">
              <a:xfrm>
                <a:off x="4943" y="2841"/>
                <a:ext cx="63" cy="69"/>
              </a:xfrm>
              <a:custGeom>
                <a:avLst/>
                <a:gdLst>
                  <a:gd name="T0" fmla="*/ 32 w 63"/>
                  <a:gd name="T1" fmla="*/ 69 h 69"/>
                  <a:gd name="T2" fmla="*/ 44 w 63"/>
                  <a:gd name="T3" fmla="*/ 66 h 69"/>
                  <a:gd name="T4" fmla="*/ 56 w 63"/>
                  <a:gd name="T5" fmla="*/ 59 h 69"/>
                  <a:gd name="T6" fmla="*/ 61 w 63"/>
                  <a:gd name="T7" fmla="*/ 48 h 69"/>
                  <a:gd name="T8" fmla="*/ 63 w 63"/>
                  <a:gd name="T9" fmla="*/ 35 h 69"/>
                  <a:gd name="T10" fmla="*/ 61 w 63"/>
                  <a:gd name="T11" fmla="*/ 22 h 69"/>
                  <a:gd name="T12" fmla="*/ 56 w 63"/>
                  <a:gd name="T13" fmla="*/ 10 h 69"/>
                  <a:gd name="T14" fmla="*/ 44 w 63"/>
                  <a:gd name="T15" fmla="*/ 3 h 69"/>
                  <a:gd name="T16" fmla="*/ 32 w 63"/>
                  <a:gd name="T17" fmla="*/ 0 h 69"/>
                  <a:gd name="T18" fmla="*/ 20 w 63"/>
                  <a:gd name="T19" fmla="*/ 3 h 69"/>
                  <a:gd name="T20" fmla="*/ 10 w 63"/>
                  <a:gd name="T21" fmla="*/ 10 h 69"/>
                  <a:gd name="T22" fmla="*/ 3 w 63"/>
                  <a:gd name="T23" fmla="*/ 22 h 69"/>
                  <a:gd name="T24" fmla="*/ 0 w 63"/>
                  <a:gd name="T25" fmla="*/ 35 h 69"/>
                  <a:gd name="T26" fmla="*/ 3 w 63"/>
                  <a:gd name="T27" fmla="*/ 48 h 69"/>
                  <a:gd name="T28" fmla="*/ 10 w 63"/>
                  <a:gd name="T29" fmla="*/ 59 h 69"/>
                  <a:gd name="T30" fmla="*/ 20 w 63"/>
                  <a:gd name="T31" fmla="*/ 66 h 69"/>
                  <a:gd name="T32" fmla="*/ 32 w 63"/>
                  <a:gd name="T33" fmla="*/ 69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69"/>
                  <a:gd name="T53" fmla="*/ 63 w 63"/>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69">
                    <a:moveTo>
                      <a:pt x="32" y="69"/>
                    </a:moveTo>
                    <a:lnTo>
                      <a:pt x="44" y="66"/>
                    </a:lnTo>
                    <a:lnTo>
                      <a:pt x="56" y="59"/>
                    </a:lnTo>
                    <a:lnTo>
                      <a:pt x="61" y="48"/>
                    </a:lnTo>
                    <a:lnTo>
                      <a:pt x="63" y="35"/>
                    </a:lnTo>
                    <a:lnTo>
                      <a:pt x="61" y="22"/>
                    </a:lnTo>
                    <a:lnTo>
                      <a:pt x="56" y="10"/>
                    </a:lnTo>
                    <a:lnTo>
                      <a:pt x="44" y="3"/>
                    </a:lnTo>
                    <a:lnTo>
                      <a:pt x="32" y="0"/>
                    </a:lnTo>
                    <a:lnTo>
                      <a:pt x="20" y="3"/>
                    </a:lnTo>
                    <a:lnTo>
                      <a:pt x="10" y="10"/>
                    </a:lnTo>
                    <a:lnTo>
                      <a:pt x="3" y="22"/>
                    </a:lnTo>
                    <a:lnTo>
                      <a:pt x="0" y="35"/>
                    </a:lnTo>
                    <a:lnTo>
                      <a:pt x="3" y="48"/>
                    </a:lnTo>
                    <a:lnTo>
                      <a:pt x="10" y="59"/>
                    </a:lnTo>
                    <a:lnTo>
                      <a:pt x="20" y="66"/>
                    </a:lnTo>
                    <a:lnTo>
                      <a:pt x="32" y="69"/>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262" name="Freeform 491">
                <a:extLst>
                  <a:ext uri="{FF2B5EF4-FFF2-40B4-BE49-F238E27FC236}">
                    <a16:creationId xmlns:a16="http://schemas.microsoft.com/office/drawing/2014/main" id="{0110F98C-5546-088B-4E73-BB7674DFBAD0}"/>
                  </a:ext>
                </a:extLst>
              </p:cNvPr>
              <p:cNvSpPr>
                <a:spLocks/>
              </p:cNvSpPr>
              <p:nvPr/>
            </p:nvSpPr>
            <p:spPr bwMode="auto">
              <a:xfrm>
                <a:off x="4938" y="2836"/>
                <a:ext cx="74" cy="78"/>
              </a:xfrm>
              <a:custGeom>
                <a:avLst/>
                <a:gdLst>
                  <a:gd name="T0" fmla="*/ 37 w 74"/>
                  <a:gd name="T1" fmla="*/ 78 h 78"/>
                  <a:gd name="T2" fmla="*/ 52 w 74"/>
                  <a:gd name="T3" fmla="*/ 77 h 78"/>
                  <a:gd name="T4" fmla="*/ 62 w 74"/>
                  <a:gd name="T5" fmla="*/ 68 h 78"/>
                  <a:gd name="T6" fmla="*/ 71 w 74"/>
                  <a:gd name="T7" fmla="*/ 55 h 78"/>
                  <a:gd name="T8" fmla="*/ 74 w 74"/>
                  <a:gd name="T9" fmla="*/ 40 h 78"/>
                  <a:gd name="T10" fmla="*/ 71 w 74"/>
                  <a:gd name="T11" fmla="*/ 24 h 78"/>
                  <a:gd name="T12" fmla="*/ 62 w 74"/>
                  <a:gd name="T13" fmla="*/ 12 h 78"/>
                  <a:gd name="T14" fmla="*/ 52 w 74"/>
                  <a:gd name="T15" fmla="*/ 3 h 78"/>
                  <a:gd name="T16" fmla="*/ 37 w 74"/>
                  <a:gd name="T17" fmla="*/ 0 h 78"/>
                  <a:gd name="T18" fmla="*/ 24 w 74"/>
                  <a:gd name="T19" fmla="*/ 3 h 78"/>
                  <a:gd name="T20" fmla="*/ 12 w 74"/>
                  <a:gd name="T21" fmla="*/ 12 h 78"/>
                  <a:gd name="T22" fmla="*/ 5 w 74"/>
                  <a:gd name="T23" fmla="*/ 24 h 78"/>
                  <a:gd name="T24" fmla="*/ 0 w 74"/>
                  <a:gd name="T25" fmla="*/ 40 h 78"/>
                  <a:gd name="T26" fmla="*/ 5 w 74"/>
                  <a:gd name="T27" fmla="*/ 55 h 78"/>
                  <a:gd name="T28" fmla="*/ 12 w 74"/>
                  <a:gd name="T29" fmla="*/ 68 h 78"/>
                  <a:gd name="T30" fmla="*/ 24 w 74"/>
                  <a:gd name="T31" fmla="*/ 77 h 78"/>
                  <a:gd name="T32" fmla="*/ 37 w 74"/>
                  <a:gd name="T33" fmla="*/ 78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78"/>
                  <a:gd name="T53" fmla="*/ 74 w 74"/>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78">
                    <a:moveTo>
                      <a:pt x="37" y="78"/>
                    </a:moveTo>
                    <a:lnTo>
                      <a:pt x="52" y="77"/>
                    </a:lnTo>
                    <a:lnTo>
                      <a:pt x="62" y="68"/>
                    </a:lnTo>
                    <a:lnTo>
                      <a:pt x="71" y="55"/>
                    </a:lnTo>
                    <a:lnTo>
                      <a:pt x="74" y="40"/>
                    </a:lnTo>
                    <a:lnTo>
                      <a:pt x="71" y="24"/>
                    </a:lnTo>
                    <a:lnTo>
                      <a:pt x="62" y="12"/>
                    </a:lnTo>
                    <a:lnTo>
                      <a:pt x="52" y="3"/>
                    </a:lnTo>
                    <a:lnTo>
                      <a:pt x="37" y="0"/>
                    </a:lnTo>
                    <a:lnTo>
                      <a:pt x="24" y="3"/>
                    </a:lnTo>
                    <a:lnTo>
                      <a:pt x="12" y="12"/>
                    </a:lnTo>
                    <a:lnTo>
                      <a:pt x="5" y="24"/>
                    </a:lnTo>
                    <a:lnTo>
                      <a:pt x="0" y="40"/>
                    </a:lnTo>
                    <a:lnTo>
                      <a:pt x="5" y="55"/>
                    </a:lnTo>
                    <a:lnTo>
                      <a:pt x="12" y="68"/>
                    </a:lnTo>
                    <a:lnTo>
                      <a:pt x="24" y="77"/>
                    </a:lnTo>
                    <a:lnTo>
                      <a:pt x="37" y="78"/>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263" name="Freeform 492">
                <a:extLst>
                  <a:ext uri="{FF2B5EF4-FFF2-40B4-BE49-F238E27FC236}">
                    <a16:creationId xmlns:a16="http://schemas.microsoft.com/office/drawing/2014/main" id="{DB9EE2C3-AE32-0DC8-F824-B25A583441BC}"/>
                  </a:ext>
                </a:extLst>
              </p:cNvPr>
              <p:cNvSpPr>
                <a:spLocks/>
              </p:cNvSpPr>
              <p:nvPr/>
            </p:nvSpPr>
            <p:spPr bwMode="auto">
              <a:xfrm>
                <a:off x="4905" y="2803"/>
                <a:ext cx="132" cy="73"/>
              </a:xfrm>
              <a:custGeom>
                <a:avLst/>
                <a:gdLst>
                  <a:gd name="T0" fmla="*/ 0 w 132"/>
                  <a:gd name="T1" fmla="*/ 73 h 73"/>
                  <a:gd name="T2" fmla="*/ 1 w 132"/>
                  <a:gd name="T3" fmla="*/ 60 h 73"/>
                  <a:gd name="T4" fmla="*/ 5 w 132"/>
                  <a:gd name="T5" fmla="*/ 47 h 73"/>
                  <a:gd name="T6" fmla="*/ 11 w 132"/>
                  <a:gd name="T7" fmla="*/ 33 h 73"/>
                  <a:gd name="T8" fmla="*/ 19 w 132"/>
                  <a:gd name="T9" fmla="*/ 22 h 73"/>
                  <a:gd name="T10" fmla="*/ 29 w 132"/>
                  <a:gd name="T11" fmla="*/ 13 h 73"/>
                  <a:gd name="T12" fmla="*/ 39 w 132"/>
                  <a:gd name="T13" fmla="*/ 6 h 73"/>
                  <a:gd name="T14" fmla="*/ 51 w 132"/>
                  <a:gd name="T15" fmla="*/ 1 h 73"/>
                  <a:gd name="T16" fmla="*/ 64 w 132"/>
                  <a:gd name="T17" fmla="*/ 0 h 73"/>
                  <a:gd name="T18" fmla="*/ 76 w 132"/>
                  <a:gd name="T19" fmla="*/ 1 h 73"/>
                  <a:gd name="T20" fmla="*/ 88 w 132"/>
                  <a:gd name="T21" fmla="*/ 4 h 73"/>
                  <a:gd name="T22" fmla="*/ 98 w 132"/>
                  <a:gd name="T23" fmla="*/ 9 h 73"/>
                  <a:gd name="T24" fmla="*/ 108 w 132"/>
                  <a:gd name="T25" fmla="*/ 16 h 73"/>
                  <a:gd name="T26" fmla="*/ 116 w 132"/>
                  <a:gd name="T27" fmla="*/ 25 h 73"/>
                  <a:gd name="T28" fmla="*/ 123 w 132"/>
                  <a:gd name="T29" fmla="*/ 35 h 73"/>
                  <a:gd name="T30" fmla="*/ 127 w 132"/>
                  <a:gd name="T31" fmla="*/ 45 h 73"/>
                  <a:gd name="T32" fmla="*/ 132 w 132"/>
                  <a:gd name="T33" fmla="*/ 58 h 73"/>
                  <a:gd name="T34" fmla="*/ 117 w 132"/>
                  <a:gd name="T35" fmla="*/ 33 h 73"/>
                  <a:gd name="T36" fmla="*/ 116 w 132"/>
                  <a:gd name="T37" fmla="*/ 32 h 73"/>
                  <a:gd name="T38" fmla="*/ 114 w 132"/>
                  <a:gd name="T39" fmla="*/ 29 h 73"/>
                  <a:gd name="T40" fmla="*/ 110 w 132"/>
                  <a:gd name="T41" fmla="*/ 26 h 73"/>
                  <a:gd name="T42" fmla="*/ 104 w 132"/>
                  <a:gd name="T43" fmla="*/ 22 h 73"/>
                  <a:gd name="T44" fmla="*/ 98 w 132"/>
                  <a:gd name="T45" fmla="*/ 17 h 73"/>
                  <a:gd name="T46" fmla="*/ 89 w 132"/>
                  <a:gd name="T47" fmla="*/ 13 h 73"/>
                  <a:gd name="T48" fmla="*/ 79 w 132"/>
                  <a:gd name="T49" fmla="*/ 10 h 73"/>
                  <a:gd name="T50" fmla="*/ 69 w 132"/>
                  <a:gd name="T51" fmla="*/ 9 h 73"/>
                  <a:gd name="T52" fmla="*/ 57 w 132"/>
                  <a:gd name="T53" fmla="*/ 10 h 73"/>
                  <a:gd name="T54" fmla="*/ 48 w 132"/>
                  <a:gd name="T55" fmla="*/ 13 h 73"/>
                  <a:gd name="T56" fmla="*/ 39 w 132"/>
                  <a:gd name="T57" fmla="*/ 19 h 73"/>
                  <a:gd name="T58" fmla="*/ 32 w 132"/>
                  <a:gd name="T59" fmla="*/ 26 h 73"/>
                  <a:gd name="T60" fmla="*/ 26 w 132"/>
                  <a:gd name="T61" fmla="*/ 33 h 73"/>
                  <a:gd name="T62" fmla="*/ 20 w 132"/>
                  <a:gd name="T63" fmla="*/ 41 h 73"/>
                  <a:gd name="T64" fmla="*/ 16 w 132"/>
                  <a:gd name="T65" fmla="*/ 48 h 73"/>
                  <a:gd name="T66" fmla="*/ 13 w 132"/>
                  <a:gd name="T67" fmla="*/ 55 h 73"/>
                  <a:gd name="T68" fmla="*/ 8 w 132"/>
                  <a:gd name="T69" fmla="*/ 60 h 73"/>
                  <a:gd name="T70" fmla="*/ 5 w 132"/>
                  <a:gd name="T71" fmla="*/ 66 h 73"/>
                  <a:gd name="T72" fmla="*/ 1 w 132"/>
                  <a:gd name="T73" fmla="*/ 72 h 73"/>
                  <a:gd name="T74" fmla="*/ 0 w 132"/>
                  <a:gd name="T75" fmla="*/ 73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
                  <a:gd name="T115" fmla="*/ 0 h 73"/>
                  <a:gd name="T116" fmla="*/ 132 w 132"/>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 h="73">
                    <a:moveTo>
                      <a:pt x="0" y="73"/>
                    </a:moveTo>
                    <a:lnTo>
                      <a:pt x="1" y="60"/>
                    </a:lnTo>
                    <a:lnTo>
                      <a:pt x="5" y="47"/>
                    </a:lnTo>
                    <a:lnTo>
                      <a:pt x="11" y="33"/>
                    </a:lnTo>
                    <a:lnTo>
                      <a:pt x="19" y="22"/>
                    </a:lnTo>
                    <a:lnTo>
                      <a:pt x="29" y="13"/>
                    </a:lnTo>
                    <a:lnTo>
                      <a:pt x="39" y="6"/>
                    </a:lnTo>
                    <a:lnTo>
                      <a:pt x="51" y="1"/>
                    </a:lnTo>
                    <a:lnTo>
                      <a:pt x="64" y="0"/>
                    </a:lnTo>
                    <a:lnTo>
                      <a:pt x="76" y="1"/>
                    </a:lnTo>
                    <a:lnTo>
                      <a:pt x="88" y="4"/>
                    </a:lnTo>
                    <a:lnTo>
                      <a:pt x="98" y="9"/>
                    </a:lnTo>
                    <a:lnTo>
                      <a:pt x="108" y="16"/>
                    </a:lnTo>
                    <a:lnTo>
                      <a:pt x="116" y="25"/>
                    </a:lnTo>
                    <a:lnTo>
                      <a:pt x="123" y="35"/>
                    </a:lnTo>
                    <a:lnTo>
                      <a:pt x="127" y="45"/>
                    </a:lnTo>
                    <a:lnTo>
                      <a:pt x="132" y="58"/>
                    </a:lnTo>
                    <a:lnTo>
                      <a:pt x="117" y="33"/>
                    </a:lnTo>
                    <a:lnTo>
                      <a:pt x="116" y="32"/>
                    </a:lnTo>
                    <a:lnTo>
                      <a:pt x="114" y="29"/>
                    </a:lnTo>
                    <a:lnTo>
                      <a:pt x="110" y="26"/>
                    </a:lnTo>
                    <a:lnTo>
                      <a:pt x="104" y="22"/>
                    </a:lnTo>
                    <a:lnTo>
                      <a:pt x="98" y="17"/>
                    </a:lnTo>
                    <a:lnTo>
                      <a:pt x="89" y="13"/>
                    </a:lnTo>
                    <a:lnTo>
                      <a:pt x="79" y="10"/>
                    </a:lnTo>
                    <a:lnTo>
                      <a:pt x="69" y="9"/>
                    </a:lnTo>
                    <a:lnTo>
                      <a:pt x="57" y="10"/>
                    </a:lnTo>
                    <a:lnTo>
                      <a:pt x="48" y="13"/>
                    </a:lnTo>
                    <a:lnTo>
                      <a:pt x="39" y="19"/>
                    </a:lnTo>
                    <a:lnTo>
                      <a:pt x="32" y="26"/>
                    </a:lnTo>
                    <a:lnTo>
                      <a:pt x="26" y="33"/>
                    </a:lnTo>
                    <a:lnTo>
                      <a:pt x="20" y="41"/>
                    </a:lnTo>
                    <a:lnTo>
                      <a:pt x="16" y="48"/>
                    </a:lnTo>
                    <a:lnTo>
                      <a:pt x="13" y="55"/>
                    </a:lnTo>
                    <a:lnTo>
                      <a:pt x="8" y="60"/>
                    </a:lnTo>
                    <a:lnTo>
                      <a:pt x="5" y="66"/>
                    </a:lnTo>
                    <a:lnTo>
                      <a:pt x="1" y="72"/>
                    </a:lnTo>
                    <a:lnTo>
                      <a:pt x="0" y="73"/>
                    </a:lnTo>
                    <a:close/>
                  </a:path>
                </a:pathLst>
              </a:custGeom>
              <a:solidFill>
                <a:srgbClr val="00000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264" name="Freeform 493">
                <a:extLst>
                  <a:ext uri="{FF2B5EF4-FFF2-40B4-BE49-F238E27FC236}">
                    <a16:creationId xmlns:a16="http://schemas.microsoft.com/office/drawing/2014/main" id="{01AC59C3-7245-F4F9-0FC3-EE14BB3596CB}"/>
                  </a:ext>
                </a:extLst>
              </p:cNvPr>
              <p:cNvSpPr>
                <a:spLocks/>
              </p:cNvSpPr>
              <p:nvPr/>
            </p:nvSpPr>
            <p:spPr bwMode="auto">
              <a:xfrm>
                <a:off x="4931" y="2905"/>
                <a:ext cx="91" cy="34"/>
              </a:xfrm>
              <a:custGeom>
                <a:avLst/>
                <a:gdLst>
                  <a:gd name="T0" fmla="*/ 0 w 91"/>
                  <a:gd name="T1" fmla="*/ 5 h 34"/>
                  <a:gd name="T2" fmla="*/ 7 w 91"/>
                  <a:gd name="T3" fmla="*/ 14 h 34"/>
                  <a:gd name="T4" fmla="*/ 18 w 91"/>
                  <a:gd name="T5" fmla="*/ 21 h 34"/>
                  <a:gd name="T6" fmla="*/ 28 w 91"/>
                  <a:gd name="T7" fmla="*/ 25 h 34"/>
                  <a:gd name="T8" fmla="*/ 40 w 91"/>
                  <a:gd name="T9" fmla="*/ 28 h 34"/>
                  <a:gd name="T10" fmla="*/ 53 w 91"/>
                  <a:gd name="T11" fmla="*/ 28 h 34"/>
                  <a:gd name="T12" fmla="*/ 68 w 91"/>
                  <a:gd name="T13" fmla="*/ 24 h 34"/>
                  <a:gd name="T14" fmla="*/ 79 w 91"/>
                  <a:gd name="T15" fmla="*/ 15 h 34"/>
                  <a:gd name="T16" fmla="*/ 91 w 91"/>
                  <a:gd name="T17" fmla="*/ 0 h 34"/>
                  <a:gd name="T18" fmla="*/ 91 w 91"/>
                  <a:gd name="T19" fmla="*/ 0 h 34"/>
                  <a:gd name="T20" fmla="*/ 88 w 91"/>
                  <a:gd name="T21" fmla="*/ 5 h 34"/>
                  <a:gd name="T22" fmla="*/ 85 w 91"/>
                  <a:gd name="T23" fmla="*/ 11 h 34"/>
                  <a:gd name="T24" fmla="*/ 81 w 91"/>
                  <a:gd name="T25" fmla="*/ 17 h 34"/>
                  <a:gd name="T26" fmla="*/ 75 w 91"/>
                  <a:gd name="T27" fmla="*/ 24 h 34"/>
                  <a:gd name="T28" fmla="*/ 66 w 91"/>
                  <a:gd name="T29" fmla="*/ 30 h 34"/>
                  <a:gd name="T30" fmla="*/ 56 w 91"/>
                  <a:gd name="T31" fmla="*/ 33 h 34"/>
                  <a:gd name="T32" fmla="*/ 44 w 91"/>
                  <a:gd name="T33" fmla="*/ 34 h 34"/>
                  <a:gd name="T34" fmla="*/ 32 w 91"/>
                  <a:gd name="T35" fmla="*/ 33 h 34"/>
                  <a:gd name="T36" fmla="*/ 22 w 91"/>
                  <a:gd name="T37" fmla="*/ 30 h 34"/>
                  <a:gd name="T38" fmla="*/ 15 w 91"/>
                  <a:gd name="T39" fmla="*/ 25 h 34"/>
                  <a:gd name="T40" fmla="*/ 10 w 91"/>
                  <a:gd name="T41" fmla="*/ 20 h 34"/>
                  <a:gd name="T42" fmla="*/ 4 w 91"/>
                  <a:gd name="T43" fmla="*/ 14 h 34"/>
                  <a:gd name="T44" fmla="*/ 3 w 91"/>
                  <a:gd name="T45" fmla="*/ 9 h 34"/>
                  <a:gd name="T46" fmla="*/ 2 w 91"/>
                  <a:gd name="T47" fmla="*/ 6 h 34"/>
                  <a:gd name="T48" fmla="*/ 0 w 91"/>
                  <a:gd name="T49" fmla="*/ 5 h 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1"/>
                  <a:gd name="T76" fmla="*/ 0 h 34"/>
                  <a:gd name="T77" fmla="*/ 91 w 91"/>
                  <a:gd name="T78" fmla="*/ 34 h 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1" h="34">
                    <a:moveTo>
                      <a:pt x="0" y="5"/>
                    </a:moveTo>
                    <a:lnTo>
                      <a:pt x="7" y="14"/>
                    </a:lnTo>
                    <a:lnTo>
                      <a:pt x="18" y="21"/>
                    </a:lnTo>
                    <a:lnTo>
                      <a:pt x="28" y="25"/>
                    </a:lnTo>
                    <a:lnTo>
                      <a:pt x="40" y="28"/>
                    </a:lnTo>
                    <a:lnTo>
                      <a:pt x="53" y="28"/>
                    </a:lnTo>
                    <a:lnTo>
                      <a:pt x="68" y="24"/>
                    </a:lnTo>
                    <a:lnTo>
                      <a:pt x="79" y="15"/>
                    </a:lnTo>
                    <a:lnTo>
                      <a:pt x="91" y="0"/>
                    </a:lnTo>
                    <a:lnTo>
                      <a:pt x="88" y="5"/>
                    </a:lnTo>
                    <a:lnTo>
                      <a:pt x="85" y="11"/>
                    </a:lnTo>
                    <a:lnTo>
                      <a:pt x="81" y="17"/>
                    </a:lnTo>
                    <a:lnTo>
                      <a:pt x="75" y="24"/>
                    </a:lnTo>
                    <a:lnTo>
                      <a:pt x="66" y="30"/>
                    </a:lnTo>
                    <a:lnTo>
                      <a:pt x="56" y="33"/>
                    </a:lnTo>
                    <a:lnTo>
                      <a:pt x="44" y="34"/>
                    </a:lnTo>
                    <a:lnTo>
                      <a:pt x="32" y="33"/>
                    </a:lnTo>
                    <a:lnTo>
                      <a:pt x="22" y="30"/>
                    </a:lnTo>
                    <a:lnTo>
                      <a:pt x="15" y="25"/>
                    </a:lnTo>
                    <a:lnTo>
                      <a:pt x="10" y="20"/>
                    </a:lnTo>
                    <a:lnTo>
                      <a:pt x="4" y="14"/>
                    </a:lnTo>
                    <a:lnTo>
                      <a:pt x="3" y="9"/>
                    </a:lnTo>
                    <a:lnTo>
                      <a:pt x="2" y="6"/>
                    </a:lnTo>
                    <a:lnTo>
                      <a:pt x="0" y="5"/>
                    </a:lnTo>
                    <a:close/>
                  </a:path>
                </a:pathLst>
              </a:custGeom>
              <a:solidFill>
                <a:srgbClr val="00000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265" name="Freeform 494">
                <a:extLst>
                  <a:ext uri="{FF2B5EF4-FFF2-40B4-BE49-F238E27FC236}">
                    <a16:creationId xmlns:a16="http://schemas.microsoft.com/office/drawing/2014/main" id="{BA83F359-CF5D-4E9E-596A-DF738B29CE41}"/>
                  </a:ext>
                </a:extLst>
              </p:cNvPr>
              <p:cNvSpPr>
                <a:spLocks/>
              </p:cNvSpPr>
              <p:nvPr/>
            </p:nvSpPr>
            <p:spPr bwMode="auto">
              <a:xfrm>
                <a:off x="4185" y="2806"/>
                <a:ext cx="88" cy="139"/>
              </a:xfrm>
              <a:custGeom>
                <a:avLst/>
                <a:gdLst>
                  <a:gd name="T0" fmla="*/ 44 w 88"/>
                  <a:gd name="T1" fmla="*/ 139 h 139"/>
                  <a:gd name="T2" fmla="*/ 53 w 88"/>
                  <a:gd name="T3" fmla="*/ 138 h 139"/>
                  <a:gd name="T4" fmla="*/ 62 w 88"/>
                  <a:gd name="T5" fmla="*/ 132 h 139"/>
                  <a:gd name="T6" fmla="*/ 69 w 88"/>
                  <a:gd name="T7" fmla="*/ 126 h 139"/>
                  <a:gd name="T8" fmla="*/ 75 w 88"/>
                  <a:gd name="T9" fmla="*/ 117 h 139"/>
                  <a:gd name="T10" fmla="*/ 81 w 88"/>
                  <a:gd name="T11" fmla="*/ 107 h 139"/>
                  <a:gd name="T12" fmla="*/ 85 w 88"/>
                  <a:gd name="T13" fmla="*/ 97 h 139"/>
                  <a:gd name="T14" fmla="*/ 87 w 88"/>
                  <a:gd name="T15" fmla="*/ 82 h 139"/>
                  <a:gd name="T16" fmla="*/ 88 w 88"/>
                  <a:gd name="T17" fmla="*/ 69 h 139"/>
                  <a:gd name="T18" fmla="*/ 87 w 88"/>
                  <a:gd name="T19" fmla="*/ 55 h 139"/>
                  <a:gd name="T20" fmla="*/ 85 w 88"/>
                  <a:gd name="T21" fmla="*/ 42 h 139"/>
                  <a:gd name="T22" fmla="*/ 81 w 88"/>
                  <a:gd name="T23" fmla="*/ 30 h 139"/>
                  <a:gd name="T24" fmla="*/ 75 w 88"/>
                  <a:gd name="T25" fmla="*/ 20 h 139"/>
                  <a:gd name="T26" fmla="*/ 69 w 88"/>
                  <a:gd name="T27" fmla="*/ 11 h 139"/>
                  <a:gd name="T28" fmla="*/ 62 w 88"/>
                  <a:gd name="T29" fmla="*/ 6 h 139"/>
                  <a:gd name="T30" fmla="*/ 53 w 88"/>
                  <a:gd name="T31" fmla="*/ 1 h 139"/>
                  <a:gd name="T32" fmla="*/ 44 w 88"/>
                  <a:gd name="T33" fmla="*/ 0 h 139"/>
                  <a:gd name="T34" fmla="*/ 35 w 88"/>
                  <a:gd name="T35" fmla="*/ 1 h 139"/>
                  <a:gd name="T36" fmla="*/ 26 w 88"/>
                  <a:gd name="T37" fmla="*/ 6 h 139"/>
                  <a:gd name="T38" fmla="*/ 19 w 88"/>
                  <a:gd name="T39" fmla="*/ 11 h 139"/>
                  <a:gd name="T40" fmla="*/ 13 w 88"/>
                  <a:gd name="T41" fmla="*/ 20 h 139"/>
                  <a:gd name="T42" fmla="*/ 7 w 88"/>
                  <a:gd name="T43" fmla="*/ 30 h 139"/>
                  <a:gd name="T44" fmla="*/ 3 w 88"/>
                  <a:gd name="T45" fmla="*/ 42 h 139"/>
                  <a:gd name="T46" fmla="*/ 0 w 88"/>
                  <a:gd name="T47" fmla="*/ 55 h 139"/>
                  <a:gd name="T48" fmla="*/ 0 w 88"/>
                  <a:gd name="T49" fmla="*/ 69 h 139"/>
                  <a:gd name="T50" fmla="*/ 0 w 88"/>
                  <a:gd name="T51" fmla="*/ 82 h 139"/>
                  <a:gd name="T52" fmla="*/ 3 w 88"/>
                  <a:gd name="T53" fmla="*/ 97 h 139"/>
                  <a:gd name="T54" fmla="*/ 7 w 88"/>
                  <a:gd name="T55" fmla="*/ 107 h 139"/>
                  <a:gd name="T56" fmla="*/ 13 w 88"/>
                  <a:gd name="T57" fmla="*/ 117 h 139"/>
                  <a:gd name="T58" fmla="*/ 19 w 88"/>
                  <a:gd name="T59" fmla="*/ 126 h 139"/>
                  <a:gd name="T60" fmla="*/ 26 w 88"/>
                  <a:gd name="T61" fmla="*/ 132 h 139"/>
                  <a:gd name="T62" fmla="*/ 35 w 88"/>
                  <a:gd name="T63" fmla="*/ 138 h 139"/>
                  <a:gd name="T64" fmla="*/ 44 w 88"/>
                  <a:gd name="T65" fmla="*/ 139 h 1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139"/>
                  <a:gd name="T101" fmla="*/ 88 w 88"/>
                  <a:gd name="T102" fmla="*/ 139 h 1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139">
                    <a:moveTo>
                      <a:pt x="44" y="139"/>
                    </a:moveTo>
                    <a:lnTo>
                      <a:pt x="53" y="138"/>
                    </a:lnTo>
                    <a:lnTo>
                      <a:pt x="62" y="132"/>
                    </a:lnTo>
                    <a:lnTo>
                      <a:pt x="69" y="126"/>
                    </a:lnTo>
                    <a:lnTo>
                      <a:pt x="75" y="117"/>
                    </a:lnTo>
                    <a:lnTo>
                      <a:pt x="81" y="107"/>
                    </a:lnTo>
                    <a:lnTo>
                      <a:pt x="85" y="97"/>
                    </a:lnTo>
                    <a:lnTo>
                      <a:pt x="87" y="82"/>
                    </a:lnTo>
                    <a:lnTo>
                      <a:pt x="88" y="69"/>
                    </a:lnTo>
                    <a:lnTo>
                      <a:pt x="87" y="55"/>
                    </a:lnTo>
                    <a:lnTo>
                      <a:pt x="85" y="42"/>
                    </a:lnTo>
                    <a:lnTo>
                      <a:pt x="81" y="30"/>
                    </a:lnTo>
                    <a:lnTo>
                      <a:pt x="75" y="20"/>
                    </a:lnTo>
                    <a:lnTo>
                      <a:pt x="69" y="11"/>
                    </a:lnTo>
                    <a:lnTo>
                      <a:pt x="62" y="6"/>
                    </a:lnTo>
                    <a:lnTo>
                      <a:pt x="53" y="1"/>
                    </a:lnTo>
                    <a:lnTo>
                      <a:pt x="44" y="0"/>
                    </a:lnTo>
                    <a:lnTo>
                      <a:pt x="35" y="1"/>
                    </a:lnTo>
                    <a:lnTo>
                      <a:pt x="26" y="6"/>
                    </a:lnTo>
                    <a:lnTo>
                      <a:pt x="19" y="11"/>
                    </a:lnTo>
                    <a:lnTo>
                      <a:pt x="13" y="20"/>
                    </a:lnTo>
                    <a:lnTo>
                      <a:pt x="7" y="30"/>
                    </a:lnTo>
                    <a:lnTo>
                      <a:pt x="3" y="42"/>
                    </a:lnTo>
                    <a:lnTo>
                      <a:pt x="0" y="55"/>
                    </a:lnTo>
                    <a:lnTo>
                      <a:pt x="0" y="69"/>
                    </a:lnTo>
                    <a:lnTo>
                      <a:pt x="0" y="82"/>
                    </a:lnTo>
                    <a:lnTo>
                      <a:pt x="3" y="97"/>
                    </a:lnTo>
                    <a:lnTo>
                      <a:pt x="7" y="107"/>
                    </a:lnTo>
                    <a:lnTo>
                      <a:pt x="13" y="117"/>
                    </a:lnTo>
                    <a:lnTo>
                      <a:pt x="19" y="126"/>
                    </a:lnTo>
                    <a:lnTo>
                      <a:pt x="26" y="132"/>
                    </a:lnTo>
                    <a:lnTo>
                      <a:pt x="35" y="138"/>
                    </a:lnTo>
                    <a:lnTo>
                      <a:pt x="44" y="139"/>
                    </a:lnTo>
                    <a:close/>
                  </a:path>
                </a:pathLst>
              </a:custGeom>
              <a:solidFill>
                <a:srgbClr val="FFFFFF"/>
              </a:solidFill>
              <a:ln w="0">
                <a:solidFill>
                  <a:srgbClr val="002060"/>
                </a:solidFill>
                <a:round/>
                <a:headEnd/>
                <a:tailEnd/>
              </a:ln>
            </p:spPr>
            <p:txBody>
              <a:bodyPr/>
              <a:lstStyle/>
              <a:p>
                <a:endParaRPr lang="el-GR">
                  <a:solidFill>
                    <a:schemeClr val="bg1">
                      <a:lumMod val="95000"/>
                      <a:lumOff val="5000"/>
                    </a:schemeClr>
                  </a:solidFill>
                </a:endParaRPr>
              </a:p>
            </p:txBody>
          </p:sp>
          <p:sp>
            <p:nvSpPr>
              <p:cNvPr id="36266" name="Freeform 495">
                <a:extLst>
                  <a:ext uri="{FF2B5EF4-FFF2-40B4-BE49-F238E27FC236}">
                    <a16:creationId xmlns:a16="http://schemas.microsoft.com/office/drawing/2014/main" id="{DCB82EFF-B743-D608-C28A-686716153340}"/>
                  </a:ext>
                </a:extLst>
              </p:cNvPr>
              <p:cNvSpPr>
                <a:spLocks/>
              </p:cNvSpPr>
              <p:nvPr/>
            </p:nvSpPr>
            <p:spPr bwMode="auto">
              <a:xfrm>
                <a:off x="4230" y="2864"/>
                <a:ext cx="15" cy="24"/>
              </a:xfrm>
              <a:custGeom>
                <a:avLst/>
                <a:gdLst>
                  <a:gd name="T0" fmla="*/ 8 w 15"/>
                  <a:gd name="T1" fmla="*/ 24 h 24"/>
                  <a:gd name="T2" fmla="*/ 11 w 15"/>
                  <a:gd name="T3" fmla="*/ 24 h 24"/>
                  <a:gd name="T4" fmla="*/ 14 w 15"/>
                  <a:gd name="T5" fmla="*/ 21 h 24"/>
                  <a:gd name="T6" fmla="*/ 15 w 15"/>
                  <a:gd name="T7" fmla="*/ 17 h 24"/>
                  <a:gd name="T8" fmla="*/ 15 w 15"/>
                  <a:gd name="T9" fmla="*/ 12 h 24"/>
                  <a:gd name="T10" fmla="*/ 15 w 15"/>
                  <a:gd name="T11" fmla="*/ 8 h 24"/>
                  <a:gd name="T12" fmla="*/ 14 w 15"/>
                  <a:gd name="T13" fmla="*/ 5 h 24"/>
                  <a:gd name="T14" fmla="*/ 11 w 15"/>
                  <a:gd name="T15" fmla="*/ 0 h 24"/>
                  <a:gd name="T16" fmla="*/ 8 w 15"/>
                  <a:gd name="T17" fmla="*/ 0 h 24"/>
                  <a:gd name="T18" fmla="*/ 5 w 15"/>
                  <a:gd name="T19" fmla="*/ 0 h 24"/>
                  <a:gd name="T20" fmla="*/ 2 w 15"/>
                  <a:gd name="T21" fmla="*/ 5 h 24"/>
                  <a:gd name="T22" fmla="*/ 0 w 15"/>
                  <a:gd name="T23" fmla="*/ 8 h 24"/>
                  <a:gd name="T24" fmla="*/ 0 w 15"/>
                  <a:gd name="T25" fmla="*/ 12 h 24"/>
                  <a:gd name="T26" fmla="*/ 0 w 15"/>
                  <a:gd name="T27" fmla="*/ 17 h 24"/>
                  <a:gd name="T28" fmla="*/ 2 w 15"/>
                  <a:gd name="T29" fmla="*/ 21 h 24"/>
                  <a:gd name="T30" fmla="*/ 5 w 15"/>
                  <a:gd name="T31" fmla="*/ 24 h 24"/>
                  <a:gd name="T32" fmla="*/ 8 w 15"/>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24"/>
                  <a:gd name="T53" fmla="*/ 15 w 15"/>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24">
                    <a:moveTo>
                      <a:pt x="8" y="24"/>
                    </a:moveTo>
                    <a:lnTo>
                      <a:pt x="11" y="24"/>
                    </a:lnTo>
                    <a:lnTo>
                      <a:pt x="14" y="21"/>
                    </a:lnTo>
                    <a:lnTo>
                      <a:pt x="15" y="17"/>
                    </a:lnTo>
                    <a:lnTo>
                      <a:pt x="15" y="12"/>
                    </a:lnTo>
                    <a:lnTo>
                      <a:pt x="15" y="8"/>
                    </a:lnTo>
                    <a:lnTo>
                      <a:pt x="14" y="5"/>
                    </a:lnTo>
                    <a:lnTo>
                      <a:pt x="11" y="0"/>
                    </a:lnTo>
                    <a:lnTo>
                      <a:pt x="8" y="0"/>
                    </a:lnTo>
                    <a:lnTo>
                      <a:pt x="5" y="0"/>
                    </a:lnTo>
                    <a:lnTo>
                      <a:pt x="2" y="5"/>
                    </a:lnTo>
                    <a:lnTo>
                      <a:pt x="0" y="8"/>
                    </a:lnTo>
                    <a:lnTo>
                      <a:pt x="0" y="12"/>
                    </a:lnTo>
                    <a:lnTo>
                      <a:pt x="0" y="17"/>
                    </a:lnTo>
                    <a:lnTo>
                      <a:pt x="2" y="21"/>
                    </a:lnTo>
                    <a:lnTo>
                      <a:pt x="5" y="24"/>
                    </a:lnTo>
                    <a:lnTo>
                      <a:pt x="8" y="24"/>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267" name="Freeform 496">
                <a:extLst>
                  <a:ext uri="{FF2B5EF4-FFF2-40B4-BE49-F238E27FC236}">
                    <a16:creationId xmlns:a16="http://schemas.microsoft.com/office/drawing/2014/main" id="{38040CFB-CB47-FAE3-C0A4-762FFB145947}"/>
                  </a:ext>
                </a:extLst>
              </p:cNvPr>
              <p:cNvSpPr>
                <a:spLocks/>
              </p:cNvSpPr>
              <p:nvPr/>
            </p:nvSpPr>
            <p:spPr bwMode="auto">
              <a:xfrm>
                <a:off x="4225" y="2866"/>
                <a:ext cx="16" cy="23"/>
              </a:xfrm>
              <a:custGeom>
                <a:avLst/>
                <a:gdLst>
                  <a:gd name="T0" fmla="*/ 8 w 16"/>
                  <a:gd name="T1" fmla="*/ 23 h 23"/>
                  <a:gd name="T2" fmla="*/ 11 w 16"/>
                  <a:gd name="T3" fmla="*/ 23 h 23"/>
                  <a:gd name="T4" fmla="*/ 14 w 16"/>
                  <a:gd name="T5" fmla="*/ 20 h 23"/>
                  <a:gd name="T6" fmla="*/ 16 w 16"/>
                  <a:gd name="T7" fmla="*/ 16 h 23"/>
                  <a:gd name="T8" fmla="*/ 16 w 16"/>
                  <a:gd name="T9" fmla="*/ 13 h 23"/>
                  <a:gd name="T10" fmla="*/ 16 w 16"/>
                  <a:gd name="T11" fmla="*/ 7 h 23"/>
                  <a:gd name="T12" fmla="*/ 14 w 16"/>
                  <a:gd name="T13" fmla="*/ 4 h 23"/>
                  <a:gd name="T14" fmla="*/ 11 w 16"/>
                  <a:gd name="T15" fmla="*/ 0 h 23"/>
                  <a:gd name="T16" fmla="*/ 8 w 16"/>
                  <a:gd name="T17" fmla="*/ 0 h 23"/>
                  <a:gd name="T18" fmla="*/ 5 w 16"/>
                  <a:gd name="T19" fmla="*/ 0 h 23"/>
                  <a:gd name="T20" fmla="*/ 3 w 16"/>
                  <a:gd name="T21" fmla="*/ 4 h 23"/>
                  <a:gd name="T22" fmla="*/ 1 w 16"/>
                  <a:gd name="T23" fmla="*/ 7 h 23"/>
                  <a:gd name="T24" fmla="*/ 0 w 16"/>
                  <a:gd name="T25" fmla="*/ 13 h 23"/>
                  <a:gd name="T26" fmla="*/ 1 w 16"/>
                  <a:gd name="T27" fmla="*/ 16 h 23"/>
                  <a:gd name="T28" fmla="*/ 3 w 16"/>
                  <a:gd name="T29" fmla="*/ 20 h 23"/>
                  <a:gd name="T30" fmla="*/ 5 w 16"/>
                  <a:gd name="T31" fmla="*/ 23 h 23"/>
                  <a:gd name="T32" fmla="*/ 8 w 16"/>
                  <a:gd name="T33" fmla="*/ 2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23"/>
                  <a:gd name="T53" fmla="*/ 16 w 16"/>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23">
                    <a:moveTo>
                      <a:pt x="8" y="23"/>
                    </a:moveTo>
                    <a:lnTo>
                      <a:pt x="11" y="23"/>
                    </a:lnTo>
                    <a:lnTo>
                      <a:pt x="14" y="20"/>
                    </a:lnTo>
                    <a:lnTo>
                      <a:pt x="16" y="16"/>
                    </a:lnTo>
                    <a:lnTo>
                      <a:pt x="16" y="13"/>
                    </a:lnTo>
                    <a:lnTo>
                      <a:pt x="16" y="7"/>
                    </a:lnTo>
                    <a:lnTo>
                      <a:pt x="14" y="4"/>
                    </a:lnTo>
                    <a:lnTo>
                      <a:pt x="11" y="0"/>
                    </a:lnTo>
                    <a:lnTo>
                      <a:pt x="8" y="0"/>
                    </a:lnTo>
                    <a:lnTo>
                      <a:pt x="5" y="0"/>
                    </a:lnTo>
                    <a:lnTo>
                      <a:pt x="3" y="4"/>
                    </a:lnTo>
                    <a:lnTo>
                      <a:pt x="1" y="7"/>
                    </a:lnTo>
                    <a:lnTo>
                      <a:pt x="0" y="13"/>
                    </a:lnTo>
                    <a:lnTo>
                      <a:pt x="1" y="16"/>
                    </a:lnTo>
                    <a:lnTo>
                      <a:pt x="3" y="20"/>
                    </a:lnTo>
                    <a:lnTo>
                      <a:pt x="5" y="23"/>
                    </a:lnTo>
                    <a:lnTo>
                      <a:pt x="8" y="23"/>
                    </a:lnTo>
                    <a:close/>
                  </a:path>
                </a:pathLst>
              </a:custGeom>
              <a:solidFill>
                <a:srgbClr val="00000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268" name="Freeform 497">
                <a:extLst>
                  <a:ext uri="{FF2B5EF4-FFF2-40B4-BE49-F238E27FC236}">
                    <a16:creationId xmlns:a16="http://schemas.microsoft.com/office/drawing/2014/main" id="{0D106DE3-4B9A-9AE4-3CB5-78D01946B987}"/>
                  </a:ext>
                </a:extLst>
              </p:cNvPr>
              <p:cNvSpPr>
                <a:spLocks/>
              </p:cNvSpPr>
              <p:nvPr/>
            </p:nvSpPr>
            <p:spPr bwMode="auto">
              <a:xfrm>
                <a:off x="4228" y="2876"/>
                <a:ext cx="11" cy="5"/>
              </a:xfrm>
              <a:custGeom>
                <a:avLst/>
                <a:gdLst>
                  <a:gd name="T0" fmla="*/ 10 w 11"/>
                  <a:gd name="T1" fmla="*/ 5 h 5"/>
                  <a:gd name="T2" fmla="*/ 11 w 11"/>
                  <a:gd name="T3" fmla="*/ 0 h 5"/>
                  <a:gd name="T4" fmla="*/ 1 w 11"/>
                  <a:gd name="T5" fmla="*/ 0 h 5"/>
                  <a:gd name="T6" fmla="*/ 0 w 11"/>
                  <a:gd name="T7" fmla="*/ 5 h 5"/>
                  <a:gd name="T8" fmla="*/ 10 w 11"/>
                  <a:gd name="T9" fmla="*/ 5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0" y="5"/>
                    </a:moveTo>
                    <a:lnTo>
                      <a:pt x="11" y="0"/>
                    </a:lnTo>
                    <a:lnTo>
                      <a:pt x="1" y="0"/>
                    </a:lnTo>
                    <a:lnTo>
                      <a:pt x="0" y="5"/>
                    </a:lnTo>
                    <a:lnTo>
                      <a:pt x="10" y="5"/>
                    </a:lnTo>
                    <a:close/>
                  </a:path>
                </a:pathLst>
              </a:custGeom>
              <a:solidFill>
                <a:srgbClr val="FFFFFF"/>
              </a:solidFill>
              <a:ln w="0">
                <a:solidFill>
                  <a:srgbClr val="002060"/>
                </a:solidFill>
                <a:round/>
                <a:headEnd/>
                <a:tailEnd/>
              </a:ln>
            </p:spPr>
            <p:txBody>
              <a:bodyPr/>
              <a:lstStyle/>
              <a:p>
                <a:endParaRPr lang="el-GR">
                  <a:solidFill>
                    <a:schemeClr val="bg1">
                      <a:lumMod val="95000"/>
                      <a:lumOff val="5000"/>
                    </a:schemeClr>
                  </a:solidFill>
                </a:endParaRPr>
              </a:p>
            </p:txBody>
          </p:sp>
          <p:sp>
            <p:nvSpPr>
              <p:cNvPr id="36269" name="Rectangle 498">
                <a:extLst>
                  <a:ext uri="{FF2B5EF4-FFF2-40B4-BE49-F238E27FC236}">
                    <a16:creationId xmlns:a16="http://schemas.microsoft.com/office/drawing/2014/main" id="{5E4AD3FC-1984-9021-0326-C130ACC3597A}"/>
                  </a:ext>
                </a:extLst>
              </p:cNvPr>
              <p:cNvSpPr>
                <a:spLocks noChangeArrowheads="1"/>
              </p:cNvSpPr>
              <p:nvPr/>
            </p:nvSpPr>
            <p:spPr bwMode="auto">
              <a:xfrm>
                <a:off x="4232" y="2875"/>
                <a:ext cx="3" cy="7"/>
              </a:xfrm>
              <a:prstGeom prst="rect">
                <a:avLst/>
              </a:prstGeom>
              <a:solidFill>
                <a:srgbClr val="FFFFFF"/>
              </a:solidFill>
              <a:ln w="0">
                <a:solidFill>
                  <a:srgbClr val="00206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270" name="Freeform 499">
                <a:extLst>
                  <a:ext uri="{FF2B5EF4-FFF2-40B4-BE49-F238E27FC236}">
                    <a16:creationId xmlns:a16="http://schemas.microsoft.com/office/drawing/2014/main" id="{77606822-85A4-C5AE-A428-CC1CB778C0FA}"/>
                  </a:ext>
                </a:extLst>
              </p:cNvPr>
              <p:cNvSpPr>
                <a:spLocks/>
              </p:cNvSpPr>
              <p:nvPr/>
            </p:nvSpPr>
            <p:spPr bwMode="auto">
              <a:xfrm>
                <a:off x="4248" y="2873"/>
                <a:ext cx="7" cy="8"/>
              </a:xfrm>
              <a:custGeom>
                <a:avLst/>
                <a:gdLst>
                  <a:gd name="T0" fmla="*/ 5 w 7"/>
                  <a:gd name="T1" fmla="*/ 8 h 8"/>
                  <a:gd name="T2" fmla="*/ 6 w 7"/>
                  <a:gd name="T3" fmla="*/ 6 h 8"/>
                  <a:gd name="T4" fmla="*/ 7 w 7"/>
                  <a:gd name="T5" fmla="*/ 3 h 8"/>
                  <a:gd name="T6" fmla="*/ 6 w 7"/>
                  <a:gd name="T7" fmla="*/ 0 h 8"/>
                  <a:gd name="T8" fmla="*/ 5 w 7"/>
                  <a:gd name="T9" fmla="*/ 0 h 8"/>
                  <a:gd name="T10" fmla="*/ 2 w 7"/>
                  <a:gd name="T11" fmla="*/ 0 h 8"/>
                  <a:gd name="T12" fmla="*/ 0 w 7"/>
                  <a:gd name="T13" fmla="*/ 3 h 8"/>
                  <a:gd name="T14" fmla="*/ 2 w 7"/>
                  <a:gd name="T15" fmla="*/ 6 h 8"/>
                  <a:gd name="T16" fmla="*/ 5 w 7"/>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8"/>
                  <a:gd name="T29" fmla="*/ 7 w 7"/>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8">
                    <a:moveTo>
                      <a:pt x="5" y="8"/>
                    </a:moveTo>
                    <a:lnTo>
                      <a:pt x="6" y="6"/>
                    </a:lnTo>
                    <a:lnTo>
                      <a:pt x="7" y="3"/>
                    </a:lnTo>
                    <a:lnTo>
                      <a:pt x="6" y="0"/>
                    </a:lnTo>
                    <a:lnTo>
                      <a:pt x="5" y="0"/>
                    </a:lnTo>
                    <a:lnTo>
                      <a:pt x="2" y="0"/>
                    </a:lnTo>
                    <a:lnTo>
                      <a:pt x="0" y="3"/>
                    </a:lnTo>
                    <a:lnTo>
                      <a:pt x="2" y="6"/>
                    </a:lnTo>
                    <a:lnTo>
                      <a:pt x="5" y="8"/>
                    </a:lnTo>
                    <a:close/>
                  </a:path>
                </a:pathLst>
              </a:custGeom>
              <a:solidFill>
                <a:srgbClr val="00000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271" name="Freeform 500">
                <a:extLst>
                  <a:ext uri="{FF2B5EF4-FFF2-40B4-BE49-F238E27FC236}">
                    <a16:creationId xmlns:a16="http://schemas.microsoft.com/office/drawing/2014/main" id="{024E1CA7-7695-1644-0A81-94EB3FC8C5D5}"/>
                  </a:ext>
                </a:extLst>
              </p:cNvPr>
              <p:cNvSpPr>
                <a:spLocks/>
              </p:cNvSpPr>
              <p:nvPr/>
            </p:nvSpPr>
            <p:spPr bwMode="auto">
              <a:xfrm>
                <a:off x="4239" y="2853"/>
                <a:ext cx="6" cy="8"/>
              </a:xfrm>
              <a:custGeom>
                <a:avLst/>
                <a:gdLst>
                  <a:gd name="T0" fmla="*/ 6 w 6"/>
                  <a:gd name="T1" fmla="*/ 4 h 8"/>
                  <a:gd name="T2" fmla="*/ 6 w 6"/>
                  <a:gd name="T3" fmla="*/ 3 h 8"/>
                  <a:gd name="T4" fmla="*/ 5 w 6"/>
                  <a:gd name="T5" fmla="*/ 0 h 8"/>
                  <a:gd name="T6" fmla="*/ 2 w 6"/>
                  <a:gd name="T7" fmla="*/ 0 h 8"/>
                  <a:gd name="T8" fmla="*/ 0 w 6"/>
                  <a:gd name="T9" fmla="*/ 3 h 8"/>
                  <a:gd name="T10" fmla="*/ 2 w 6"/>
                  <a:gd name="T11" fmla="*/ 5 h 8"/>
                  <a:gd name="T12" fmla="*/ 3 w 6"/>
                  <a:gd name="T13" fmla="*/ 8 h 8"/>
                  <a:gd name="T14" fmla="*/ 5 w 6"/>
                  <a:gd name="T15" fmla="*/ 7 h 8"/>
                  <a:gd name="T16" fmla="*/ 6 w 6"/>
                  <a:gd name="T17" fmla="*/ 4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8"/>
                  <a:gd name="T29" fmla="*/ 6 w 6"/>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8">
                    <a:moveTo>
                      <a:pt x="6" y="4"/>
                    </a:moveTo>
                    <a:lnTo>
                      <a:pt x="6" y="3"/>
                    </a:lnTo>
                    <a:lnTo>
                      <a:pt x="5" y="0"/>
                    </a:lnTo>
                    <a:lnTo>
                      <a:pt x="2" y="0"/>
                    </a:lnTo>
                    <a:lnTo>
                      <a:pt x="0" y="3"/>
                    </a:lnTo>
                    <a:lnTo>
                      <a:pt x="2" y="5"/>
                    </a:lnTo>
                    <a:lnTo>
                      <a:pt x="3" y="8"/>
                    </a:lnTo>
                    <a:lnTo>
                      <a:pt x="5" y="7"/>
                    </a:lnTo>
                    <a:lnTo>
                      <a:pt x="6" y="4"/>
                    </a:lnTo>
                    <a:close/>
                  </a:path>
                </a:pathLst>
              </a:custGeom>
              <a:solidFill>
                <a:srgbClr val="00000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272" name="Freeform 501">
                <a:extLst>
                  <a:ext uri="{FF2B5EF4-FFF2-40B4-BE49-F238E27FC236}">
                    <a16:creationId xmlns:a16="http://schemas.microsoft.com/office/drawing/2014/main" id="{FD4B59D1-1863-2705-CCCE-ADE5F38BBA08}"/>
                  </a:ext>
                </a:extLst>
              </p:cNvPr>
              <p:cNvSpPr>
                <a:spLocks/>
              </p:cNvSpPr>
              <p:nvPr/>
            </p:nvSpPr>
            <p:spPr bwMode="auto">
              <a:xfrm>
                <a:off x="4225" y="2860"/>
                <a:ext cx="5" cy="7"/>
              </a:xfrm>
              <a:custGeom>
                <a:avLst/>
                <a:gdLst>
                  <a:gd name="T0" fmla="*/ 4 w 5"/>
                  <a:gd name="T1" fmla="*/ 0 h 7"/>
                  <a:gd name="T2" fmla="*/ 3 w 5"/>
                  <a:gd name="T3" fmla="*/ 0 h 7"/>
                  <a:gd name="T4" fmla="*/ 1 w 5"/>
                  <a:gd name="T5" fmla="*/ 1 h 7"/>
                  <a:gd name="T6" fmla="*/ 0 w 5"/>
                  <a:gd name="T7" fmla="*/ 4 h 7"/>
                  <a:gd name="T8" fmla="*/ 1 w 5"/>
                  <a:gd name="T9" fmla="*/ 7 h 7"/>
                  <a:gd name="T10" fmla="*/ 3 w 5"/>
                  <a:gd name="T11" fmla="*/ 7 h 7"/>
                  <a:gd name="T12" fmla="*/ 5 w 5"/>
                  <a:gd name="T13" fmla="*/ 6 h 7"/>
                  <a:gd name="T14" fmla="*/ 5 w 5"/>
                  <a:gd name="T15" fmla="*/ 3 h 7"/>
                  <a:gd name="T16" fmla="*/ 4 w 5"/>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7"/>
                  <a:gd name="T29" fmla="*/ 5 w 5"/>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7">
                    <a:moveTo>
                      <a:pt x="4" y="0"/>
                    </a:moveTo>
                    <a:lnTo>
                      <a:pt x="3" y="0"/>
                    </a:lnTo>
                    <a:lnTo>
                      <a:pt x="1" y="1"/>
                    </a:lnTo>
                    <a:lnTo>
                      <a:pt x="0" y="4"/>
                    </a:lnTo>
                    <a:lnTo>
                      <a:pt x="1" y="7"/>
                    </a:lnTo>
                    <a:lnTo>
                      <a:pt x="3" y="7"/>
                    </a:lnTo>
                    <a:lnTo>
                      <a:pt x="5" y="6"/>
                    </a:lnTo>
                    <a:lnTo>
                      <a:pt x="5" y="3"/>
                    </a:lnTo>
                    <a:lnTo>
                      <a:pt x="4" y="0"/>
                    </a:lnTo>
                    <a:close/>
                  </a:path>
                </a:pathLst>
              </a:custGeom>
              <a:solidFill>
                <a:srgbClr val="00000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273" name="Freeform 502">
                <a:extLst>
                  <a:ext uri="{FF2B5EF4-FFF2-40B4-BE49-F238E27FC236}">
                    <a16:creationId xmlns:a16="http://schemas.microsoft.com/office/drawing/2014/main" id="{4BF8984F-921D-C147-63A9-E7D767EB4FEC}"/>
                  </a:ext>
                </a:extLst>
              </p:cNvPr>
              <p:cNvSpPr>
                <a:spLocks/>
              </p:cNvSpPr>
              <p:nvPr/>
            </p:nvSpPr>
            <p:spPr bwMode="auto">
              <a:xfrm>
                <a:off x="4225" y="2883"/>
                <a:ext cx="5" cy="9"/>
              </a:xfrm>
              <a:custGeom>
                <a:avLst/>
                <a:gdLst>
                  <a:gd name="T0" fmla="*/ 1 w 5"/>
                  <a:gd name="T1" fmla="*/ 2 h 9"/>
                  <a:gd name="T2" fmla="*/ 0 w 5"/>
                  <a:gd name="T3" fmla="*/ 5 h 9"/>
                  <a:gd name="T4" fmla="*/ 0 w 5"/>
                  <a:gd name="T5" fmla="*/ 6 h 9"/>
                  <a:gd name="T6" fmla="*/ 3 w 5"/>
                  <a:gd name="T7" fmla="*/ 9 h 9"/>
                  <a:gd name="T8" fmla="*/ 4 w 5"/>
                  <a:gd name="T9" fmla="*/ 8 h 9"/>
                  <a:gd name="T10" fmla="*/ 5 w 5"/>
                  <a:gd name="T11" fmla="*/ 5 h 9"/>
                  <a:gd name="T12" fmla="*/ 4 w 5"/>
                  <a:gd name="T13" fmla="*/ 3 h 9"/>
                  <a:gd name="T14" fmla="*/ 3 w 5"/>
                  <a:gd name="T15" fmla="*/ 0 h 9"/>
                  <a:gd name="T16" fmla="*/ 1 w 5"/>
                  <a:gd name="T17" fmla="*/ 2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9"/>
                  <a:gd name="T29" fmla="*/ 5 w 5"/>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9">
                    <a:moveTo>
                      <a:pt x="1" y="2"/>
                    </a:moveTo>
                    <a:lnTo>
                      <a:pt x="0" y="5"/>
                    </a:lnTo>
                    <a:lnTo>
                      <a:pt x="0" y="6"/>
                    </a:lnTo>
                    <a:lnTo>
                      <a:pt x="3" y="9"/>
                    </a:lnTo>
                    <a:lnTo>
                      <a:pt x="4" y="8"/>
                    </a:lnTo>
                    <a:lnTo>
                      <a:pt x="5" y="5"/>
                    </a:lnTo>
                    <a:lnTo>
                      <a:pt x="4" y="3"/>
                    </a:lnTo>
                    <a:lnTo>
                      <a:pt x="3" y="0"/>
                    </a:lnTo>
                    <a:lnTo>
                      <a:pt x="1" y="2"/>
                    </a:lnTo>
                    <a:close/>
                  </a:path>
                </a:pathLst>
              </a:custGeom>
              <a:solidFill>
                <a:srgbClr val="00000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274" name="Freeform 503">
                <a:extLst>
                  <a:ext uri="{FF2B5EF4-FFF2-40B4-BE49-F238E27FC236}">
                    <a16:creationId xmlns:a16="http://schemas.microsoft.com/office/drawing/2014/main" id="{EA2E074A-D292-5B8F-E698-0F70C117DBD2}"/>
                  </a:ext>
                </a:extLst>
              </p:cNvPr>
              <p:cNvSpPr>
                <a:spLocks/>
              </p:cNvSpPr>
              <p:nvPr/>
            </p:nvSpPr>
            <p:spPr bwMode="auto">
              <a:xfrm>
                <a:off x="4239" y="2892"/>
                <a:ext cx="6" cy="8"/>
              </a:xfrm>
              <a:custGeom>
                <a:avLst/>
                <a:gdLst>
                  <a:gd name="T0" fmla="*/ 0 w 6"/>
                  <a:gd name="T1" fmla="*/ 6 h 8"/>
                  <a:gd name="T2" fmla="*/ 2 w 6"/>
                  <a:gd name="T3" fmla="*/ 8 h 8"/>
                  <a:gd name="T4" fmla="*/ 3 w 6"/>
                  <a:gd name="T5" fmla="*/ 8 h 8"/>
                  <a:gd name="T6" fmla="*/ 6 w 6"/>
                  <a:gd name="T7" fmla="*/ 6 h 8"/>
                  <a:gd name="T8" fmla="*/ 6 w 6"/>
                  <a:gd name="T9" fmla="*/ 3 h 8"/>
                  <a:gd name="T10" fmla="*/ 5 w 6"/>
                  <a:gd name="T11" fmla="*/ 0 h 8"/>
                  <a:gd name="T12" fmla="*/ 2 w 6"/>
                  <a:gd name="T13" fmla="*/ 0 h 8"/>
                  <a:gd name="T14" fmla="*/ 0 w 6"/>
                  <a:gd name="T15" fmla="*/ 2 h 8"/>
                  <a:gd name="T16" fmla="*/ 0 w 6"/>
                  <a:gd name="T17" fmla="*/ 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8"/>
                  <a:gd name="T29" fmla="*/ 6 w 6"/>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8">
                    <a:moveTo>
                      <a:pt x="0" y="6"/>
                    </a:moveTo>
                    <a:lnTo>
                      <a:pt x="2" y="8"/>
                    </a:lnTo>
                    <a:lnTo>
                      <a:pt x="3" y="8"/>
                    </a:lnTo>
                    <a:lnTo>
                      <a:pt x="6" y="6"/>
                    </a:lnTo>
                    <a:lnTo>
                      <a:pt x="6" y="3"/>
                    </a:lnTo>
                    <a:lnTo>
                      <a:pt x="5" y="0"/>
                    </a:lnTo>
                    <a:lnTo>
                      <a:pt x="2" y="0"/>
                    </a:lnTo>
                    <a:lnTo>
                      <a:pt x="0" y="2"/>
                    </a:lnTo>
                    <a:lnTo>
                      <a:pt x="0" y="6"/>
                    </a:lnTo>
                    <a:close/>
                  </a:path>
                </a:pathLst>
              </a:custGeom>
              <a:solidFill>
                <a:srgbClr val="00000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275" name="Freeform 504">
                <a:extLst>
                  <a:ext uri="{FF2B5EF4-FFF2-40B4-BE49-F238E27FC236}">
                    <a16:creationId xmlns:a16="http://schemas.microsoft.com/office/drawing/2014/main" id="{2AA6EAC0-D268-421A-48FC-62C825AAE40B}"/>
                  </a:ext>
                </a:extLst>
              </p:cNvPr>
              <p:cNvSpPr>
                <a:spLocks/>
              </p:cNvSpPr>
              <p:nvPr/>
            </p:nvSpPr>
            <p:spPr bwMode="auto">
              <a:xfrm>
                <a:off x="4186" y="2810"/>
                <a:ext cx="84" cy="131"/>
              </a:xfrm>
              <a:custGeom>
                <a:avLst/>
                <a:gdLst>
                  <a:gd name="T0" fmla="*/ 43 w 84"/>
                  <a:gd name="T1" fmla="*/ 131 h 131"/>
                  <a:gd name="T2" fmla="*/ 52 w 84"/>
                  <a:gd name="T3" fmla="*/ 129 h 131"/>
                  <a:gd name="T4" fmla="*/ 59 w 84"/>
                  <a:gd name="T5" fmla="*/ 125 h 131"/>
                  <a:gd name="T6" fmla="*/ 67 w 84"/>
                  <a:gd name="T7" fmla="*/ 119 h 131"/>
                  <a:gd name="T8" fmla="*/ 72 w 84"/>
                  <a:gd name="T9" fmla="*/ 112 h 131"/>
                  <a:gd name="T10" fmla="*/ 78 w 84"/>
                  <a:gd name="T11" fmla="*/ 101 h 131"/>
                  <a:gd name="T12" fmla="*/ 81 w 84"/>
                  <a:gd name="T13" fmla="*/ 90 h 131"/>
                  <a:gd name="T14" fmla="*/ 84 w 84"/>
                  <a:gd name="T15" fmla="*/ 78 h 131"/>
                  <a:gd name="T16" fmla="*/ 84 w 84"/>
                  <a:gd name="T17" fmla="*/ 65 h 131"/>
                  <a:gd name="T18" fmla="*/ 84 w 84"/>
                  <a:gd name="T19" fmla="*/ 51 h 131"/>
                  <a:gd name="T20" fmla="*/ 81 w 84"/>
                  <a:gd name="T21" fmla="*/ 40 h 131"/>
                  <a:gd name="T22" fmla="*/ 78 w 84"/>
                  <a:gd name="T23" fmla="*/ 28 h 131"/>
                  <a:gd name="T24" fmla="*/ 72 w 84"/>
                  <a:gd name="T25" fmla="*/ 19 h 131"/>
                  <a:gd name="T26" fmla="*/ 67 w 84"/>
                  <a:gd name="T27" fmla="*/ 10 h 131"/>
                  <a:gd name="T28" fmla="*/ 59 w 84"/>
                  <a:gd name="T29" fmla="*/ 4 h 131"/>
                  <a:gd name="T30" fmla="*/ 52 w 84"/>
                  <a:gd name="T31" fmla="*/ 0 h 131"/>
                  <a:gd name="T32" fmla="*/ 43 w 84"/>
                  <a:gd name="T33" fmla="*/ 0 h 131"/>
                  <a:gd name="T34" fmla="*/ 34 w 84"/>
                  <a:gd name="T35" fmla="*/ 0 h 131"/>
                  <a:gd name="T36" fmla="*/ 27 w 84"/>
                  <a:gd name="T37" fmla="*/ 4 h 131"/>
                  <a:gd name="T38" fmla="*/ 20 w 84"/>
                  <a:gd name="T39" fmla="*/ 10 h 131"/>
                  <a:gd name="T40" fmla="*/ 14 w 84"/>
                  <a:gd name="T41" fmla="*/ 19 h 131"/>
                  <a:gd name="T42" fmla="*/ 8 w 84"/>
                  <a:gd name="T43" fmla="*/ 28 h 131"/>
                  <a:gd name="T44" fmla="*/ 3 w 84"/>
                  <a:gd name="T45" fmla="*/ 40 h 131"/>
                  <a:gd name="T46" fmla="*/ 2 w 84"/>
                  <a:gd name="T47" fmla="*/ 51 h 131"/>
                  <a:gd name="T48" fmla="*/ 0 w 84"/>
                  <a:gd name="T49" fmla="*/ 65 h 131"/>
                  <a:gd name="T50" fmla="*/ 2 w 84"/>
                  <a:gd name="T51" fmla="*/ 78 h 131"/>
                  <a:gd name="T52" fmla="*/ 3 w 84"/>
                  <a:gd name="T53" fmla="*/ 90 h 131"/>
                  <a:gd name="T54" fmla="*/ 8 w 84"/>
                  <a:gd name="T55" fmla="*/ 101 h 131"/>
                  <a:gd name="T56" fmla="*/ 14 w 84"/>
                  <a:gd name="T57" fmla="*/ 112 h 131"/>
                  <a:gd name="T58" fmla="*/ 20 w 84"/>
                  <a:gd name="T59" fmla="*/ 119 h 131"/>
                  <a:gd name="T60" fmla="*/ 27 w 84"/>
                  <a:gd name="T61" fmla="*/ 125 h 131"/>
                  <a:gd name="T62" fmla="*/ 34 w 84"/>
                  <a:gd name="T63" fmla="*/ 129 h 131"/>
                  <a:gd name="T64" fmla="*/ 43 w 84"/>
                  <a:gd name="T65" fmla="*/ 131 h 1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131"/>
                  <a:gd name="T101" fmla="*/ 84 w 84"/>
                  <a:gd name="T102" fmla="*/ 131 h 1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131">
                    <a:moveTo>
                      <a:pt x="43" y="131"/>
                    </a:moveTo>
                    <a:lnTo>
                      <a:pt x="52" y="129"/>
                    </a:lnTo>
                    <a:lnTo>
                      <a:pt x="59" y="125"/>
                    </a:lnTo>
                    <a:lnTo>
                      <a:pt x="67" y="119"/>
                    </a:lnTo>
                    <a:lnTo>
                      <a:pt x="72" y="112"/>
                    </a:lnTo>
                    <a:lnTo>
                      <a:pt x="78" y="101"/>
                    </a:lnTo>
                    <a:lnTo>
                      <a:pt x="81" y="90"/>
                    </a:lnTo>
                    <a:lnTo>
                      <a:pt x="84" y="78"/>
                    </a:lnTo>
                    <a:lnTo>
                      <a:pt x="84" y="65"/>
                    </a:lnTo>
                    <a:lnTo>
                      <a:pt x="84" y="51"/>
                    </a:lnTo>
                    <a:lnTo>
                      <a:pt x="81" y="40"/>
                    </a:lnTo>
                    <a:lnTo>
                      <a:pt x="78" y="28"/>
                    </a:lnTo>
                    <a:lnTo>
                      <a:pt x="72" y="19"/>
                    </a:lnTo>
                    <a:lnTo>
                      <a:pt x="67" y="10"/>
                    </a:lnTo>
                    <a:lnTo>
                      <a:pt x="59" y="4"/>
                    </a:lnTo>
                    <a:lnTo>
                      <a:pt x="52" y="0"/>
                    </a:lnTo>
                    <a:lnTo>
                      <a:pt x="43" y="0"/>
                    </a:lnTo>
                    <a:lnTo>
                      <a:pt x="34" y="0"/>
                    </a:lnTo>
                    <a:lnTo>
                      <a:pt x="27" y="4"/>
                    </a:lnTo>
                    <a:lnTo>
                      <a:pt x="20" y="10"/>
                    </a:lnTo>
                    <a:lnTo>
                      <a:pt x="14" y="19"/>
                    </a:lnTo>
                    <a:lnTo>
                      <a:pt x="8" y="28"/>
                    </a:lnTo>
                    <a:lnTo>
                      <a:pt x="3" y="40"/>
                    </a:lnTo>
                    <a:lnTo>
                      <a:pt x="2" y="51"/>
                    </a:lnTo>
                    <a:lnTo>
                      <a:pt x="0" y="65"/>
                    </a:lnTo>
                    <a:lnTo>
                      <a:pt x="2" y="78"/>
                    </a:lnTo>
                    <a:lnTo>
                      <a:pt x="3" y="90"/>
                    </a:lnTo>
                    <a:lnTo>
                      <a:pt x="8" y="101"/>
                    </a:lnTo>
                    <a:lnTo>
                      <a:pt x="14" y="112"/>
                    </a:lnTo>
                    <a:lnTo>
                      <a:pt x="20" y="119"/>
                    </a:lnTo>
                    <a:lnTo>
                      <a:pt x="27" y="125"/>
                    </a:lnTo>
                    <a:lnTo>
                      <a:pt x="34" y="129"/>
                    </a:lnTo>
                    <a:lnTo>
                      <a:pt x="43" y="131"/>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276" name="Freeform 505">
                <a:extLst>
                  <a:ext uri="{FF2B5EF4-FFF2-40B4-BE49-F238E27FC236}">
                    <a16:creationId xmlns:a16="http://schemas.microsoft.com/office/drawing/2014/main" id="{6341A939-2F9C-5BE3-CEF3-99BFA1F3DA0E}"/>
                  </a:ext>
                </a:extLst>
              </p:cNvPr>
              <p:cNvSpPr>
                <a:spLocks/>
              </p:cNvSpPr>
              <p:nvPr/>
            </p:nvSpPr>
            <p:spPr bwMode="auto">
              <a:xfrm>
                <a:off x="4198" y="2825"/>
                <a:ext cx="66" cy="103"/>
              </a:xfrm>
              <a:custGeom>
                <a:avLst/>
                <a:gdLst>
                  <a:gd name="T0" fmla="*/ 34 w 66"/>
                  <a:gd name="T1" fmla="*/ 103 h 103"/>
                  <a:gd name="T2" fmla="*/ 46 w 66"/>
                  <a:gd name="T3" fmla="*/ 98 h 103"/>
                  <a:gd name="T4" fmla="*/ 56 w 66"/>
                  <a:gd name="T5" fmla="*/ 86 h 103"/>
                  <a:gd name="T6" fmla="*/ 63 w 66"/>
                  <a:gd name="T7" fmla="*/ 70 h 103"/>
                  <a:gd name="T8" fmla="*/ 66 w 66"/>
                  <a:gd name="T9" fmla="*/ 50 h 103"/>
                  <a:gd name="T10" fmla="*/ 63 w 66"/>
                  <a:gd name="T11" fmla="*/ 31 h 103"/>
                  <a:gd name="T12" fmla="*/ 56 w 66"/>
                  <a:gd name="T13" fmla="*/ 14 h 103"/>
                  <a:gd name="T14" fmla="*/ 46 w 66"/>
                  <a:gd name="T15" fmla="*/ 4 h 103"/>
                  <a:gd name="T16" fmla="*/ 34 w 66"/>
                  <a:gd name="T17" fmla="*/ 0 h 103"/>
                  <a:gd name="T18" fmla="*/ 21 w 66"/>
                  <a:gd name="T19" fmla="*/ 4 h 103"/>
                  <a:gd name="T20" fmla="*/ 10 w 66"/>
                  <a:gd name="T21" fmla="*/ 14 h 103"/>
                  <a:gd name="T22" fmla="*/ 3 w 66"/>
                  <a:gd name="T23" fmla="*/ 31 h 103"/>
                  <a:gd name="T24" fmla="*/ 0 w 66"/>
                  <a:gd name="T25" fmla="*/ 50 h 103"/>
                  <a:gd name="T26" fmla="*/ 3 w 66"/>
                  <a:gd name="T27" fmla="*/ 70 h 103"/>
                  <a:gd name="T28" fmla="*/ 10 w 66"/>
                  <a:gd name="T29" fmla="*/ 86 h 103"/>
                  <a:gd name="T30" fmla="*/ 21 w 66"/>
                  <a:gd name="T31" fmla="*/ 98 h 103"/>
                  <a:gd name="T32" fmla="*/ 34 w 66"/>
                  <a:gd name="T33" fmla="*/ 103 h 1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03"/>
                  <a:gd name="T53" fmla="*/ 66 w 66"/>
                  <a:gd name="T54" fmla="*/ 103 h 10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03">
                    <a:moveTo>
                      <a:pt x="34" y="103"/>
                    </a:moveTo>
                    <a:lnTo>
                      <a:pt x="46" y="98"/>
                    </a:lnTo>
                    <a:lnTo>
                      <a:pt x="56" y="86"/>
                    </a:lnTo>
                    <a:lnTo>
                      <a:pt x="63" y="70"/>
                    </a:lnTo>
                    <a:lnTo>
                      <a:pt x="66" y="50"/>
                    </a:lnTo>
                    <a:lnTo>
                      <a:pt x="63" y="31"/>
                    </a:lnTo>
                    <a:lnTo>
                      <a:pt x="56" y="14"/>
                    </a:lnTo>
                    <a:lnTo>
                      <a:pt x="46" y="4"/>
                    </a:lnTo>
                    <a:lnTo>
                      <a:pt x="34" y="0"/>
                    </a:lnTo>
                    <a:lnTo>
                      <a:pt x="21" y="4"/>
                    </a:lnTo>
                    <a:lnTo>
                      <a:pt x="10" y="14"/>
                    </a:lnTo>
                    <a:lnTo>
                      <a:pt x="3" y="31"/>
                    </a:lnTo>
                    <a:lnTo>
                      <a:pt x="0" y="50"/>
                    </a:lnTo>
                    <a:lnTo>
                      <a:pt x="3" y="70"/>
                    </a:lnTo>
                    <a:lnTo>
                      <a:pt x="10" y="86"/>
                    </a:lnTo>
                    <a:lnTo>
                      <a:pt x="21" y="98"/>
                    </a:lnTo>
                    <a:lnTo>
                      <a:pt x="34" y="103"/>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277" name="Freeform 506">
                <a:extLst>
                  <a:ext uri="{FF2B5EF4-FFF2-40B4-BE49-F238E27FC236}">
                    <a16:creationId xmlns:a16="http://schemas.microsoft.com/office/drawing/2014/main" id="{B36B8DAE-4EFD-1B38-67A7-05741776C975}"/>
                  </a:ext>
                </a:extLst>
              </p:cNvPr>
              <p:cNvSpPr>
                <a:spLocks/>
              </p:cNvSpPr>
              <p:nvPr/>
            </p:nvSpPr>
            <p:spPr bwMode="auto">
              <a:xfrm>
                <a:off x="4195" y="2819"/>
                <a:ext cx="72" cy="113"/>
              </a:xfrm>
              <a:custGeom>
                <a:avLst/>
                <a:gdLst>
                  <a:gd name="T0" fmla="*/ 37 w 72"/>
                  <a:gd name="T1" fmla="*/ 113 h 113"/>
                  <a:gd name="T2" fmla="*/ 50 w 72"/>
                  <a:gd name="T3" fmla="*/ 109 h 113"/>
                  <a:gd name="T4" fmla="*/ 62 w 72"/>
                  <a:gd name="T5" fmla="*/ 95 h 113"/>
                  <a:gd name="T6" fmla="*/ 69 w 72"/>
                  <a:gd name="T7" fmla="*/ 79 h 113"/>
                  <a:gd name="T8" fmla="*/ 72 w 72"/>
                  <a:gd name="T9" fmla="*/ 56 h 113"/>
                  <a:gd name="T10" fmla="*/ 69 w 72"/>
                  <a:gd name="T11" fmla="*/ 35 h 113"/>
                  <a:gd name="T12" fmla="*/ 62 w 72"/>
                  <a:gd name="T13" fmla="*/ 17 h 113"/>
                  <a:gd name="T14" fmla="*/ 50 w 72"/>
                  <a:gd name="T15" fmla="*/ 4 h 113"/>
                  <a:gd name="T16" fmla="*/ 37 w 72"/>
                  <a:gd name="T17" fmla="*/ 0 h 113"/>
                  <a:gd name="T18" fmla="*/ 22 w 72"/>
                  <a:gd name="T19" fmla="*/ 4 h 113"/>
                  <a:gd name="T20" fmla="*/ 11 w 72"/>
                  <a:gd name="T21" fmla="*/ 17 h 113"/>
                  <a:gd name="T22" fmla="*/ 3 w 72"/>
                  <a:gd name="T23" fmla="*/ 35 h 113"/>
                  <a:gd name="T24" fmla="*/ 0 w 72"/>
                  <a:gd name="T25" fmla="*/ 56 h 113"/>
                  <a:gd name="T26" fmla="*/ 3 w 72"/>
                  <a:gd name="T27" fmla="*/ 79 h 113"/>
                  <a:gd name="T28" fmla="*/ 11 w 72"/>
                  <a:gd name="T29" fmla="*/ 95 h 113"/>
                  <a:gd name="T30" fmla="*/ 22 w 72"/>
                  <a:gd name="T31" fmla="*/ 109 h 113"/>
                  <a:gd name="T32" fmla="*/ 37 w 72"/>
                  <a:gd name="T33" fmla="*/ 113 h 1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113"/>
                  <a:gd name="T53" fmla="*/ 72 w 72"/>
                  <a:gd name="T54" fmla="*/ 113 h 1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113">
                    <a:moveTo>
                      <a:pt x="37" y="113"/>
                    </a:moveTo>
                    <a:lnTo>
                      <a:pt x="50" y="109"/>
                    </a:lnTo>
                    <a:lnTo>
                      <a:pt x="62" y="95"/>
                    </a:lnTo>
                    <a:lnTo>
                      <a:pt x="69" y="79"/>
                    </a:lnTo>
                    <a:lnTo>
                      <a:pt x="72" y="56"/>
                    </a:lnTo>
                    <a:lnTo>
                      <a:pt x="69" y="35"/>
                    </a:lnTo>
                    <a:lnTo>
                      <a:pt x="62" y="17"/>
                    </a:lnTo>
                    <a:lnTo>
                      <a:pt x="50" y="4"/>
                    </a:lnTo>
                    <a:lnTo>
                      <a:pt x="37" y="0"/>
                    </a:lnTo>
                    <a:lnTo>
                      <a:pt x="22" y="4"/>
                    </a:lnTo>
                    <a:lnTo>
                      <a:pt x="11" y="17"/>
                    </a:lnTo>
                    <a:lnTo>
                      <a:pt x="3" y="35"/>
                    </a:lnTo>
                    <a:lnTo>
                      <a:pt x="0" y="56"/>
                    </a:lnTo>
                    <a:lnTo>
                      <a:pt x="3" y="79"/>
                    </a:lnTo>
                    <a:lnTo>
                      <a:pt x="11" y="95"/>
                    </a:lnTo>
                    <a:lnTo>
                      <a:pt x="22" y="109"/>
                    </a:lnTo>
                    <a:lnTo>
                      <a:pt x="37" y="113"/>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278" name="Freeform 507">
                <a:extLst>
                  <a:ext uri="{FF2B5EF4-FFF2-40B4-BE49-F238E27FC236}">
                    <a16:creationId xmlns:a16="http://schemas.microsoft.com/office/drawing/2014/main" id="{30752492-B579-7588-09C0-6CBFADBB3C29}"/>
                  </a:ext>
                </a:extLst>
              </p:cNvPr>
              <p:cNvSpPr>
                <a:spLocks/>
              </p:cNvSpPr>
              <p:nvPr/>
            </p:nvSpPr>
            <p:spPr bwMode="auto">
              <a:xfrm>
                <a:off x="4219" y="2845"/>
                <a:ext cx="39" cy="60"/>
              </a:xfrm>
              <a:custGeom>
                <a:avLst/>
                <a:gdLst>
                  <a:gd name="T0" fmla="*/ 20 w 39"/>
                  <a:gd name="T1" fmla="*/ 60 h 60"/>
                  <a:gd name="T2" fmla="*/ 26 w 39"/>
                  <a:gd name="T3" fmla="*/ 59 h 60"/>
                  <a:gd name="T4" fmla="*/ 34 w 39"/>
                  <a:gd name="T5" fmla="*/ 52 h 60"/>
                  <a:gd name="T6" fmla="*/ 38 w 39"/>
                  <a:gd name="T7" fmla="*/ 43 h 60"/>
                  <a:gd name="T8" fmla="*/ 39 w 39"/>
                  <a:gd name="T9" fmla="*/ 30 h 60"/>
                  <a:gd name="T10" fmla="*/ 38 w 39"/>
                  <a:gd name="T11" fmla="*/ 18 h 60"/>
                  <a:gd name="T12" fmla="*/ 34 w 39"/>
                  <a:gd name="T13" fmla="*/ 9 h 60"/>
                  <a:gd name="T14" fmla="*/ 26 w 39"/>
                  <a:gd name="T15" fmla="*/ 3 h 60"/>
                  <a:gd name="T16" fmla="*/ 20 w 39"/>
                  <a:gd name="T17" fmla="*/ 0 h 60"/>
                  <a:gd name="T18" fmla="*/ 11 w 39"/>
                  <a:gd name="T19" fmla="*/ 3 h 60"/>
                  <a:gd name="T20" fmla="*/ 6 w 39"/>
                  <a:gd name="T21" fmla="*/ 9 h 60"/>
                  <a:gd name="T22" fmla="*/ 1 w 39"/>
                  <a:gd name="T23" fmla="*/ 18 h 60"/>
                  <a:gd name="T24" fmla="*/ 0 w 39"/>
                  <a:gd name="T25" fmla="*/ 30 h 60"/>
                  <a:gd name="T26" fmla="*/ 1 w 39"/>
                  <a:gd name="T27" fmla="*/ 43 h 60"/>
                  <a:gd name="T28" fmla="*/ 6 w 39"/>
                  <a:gd name="T29" fmla="*/ 52 h 60"/>
                  <a:gd name="T30" fmla="*/ 11 w 39"/>
                  <a:gd name="T31" fmla="*/ 59 h 60"/>
                  <a:gd name="T32" fmla="*/ 20 w 39"/>
                  <a:gd name="T33" fmla="*/ 6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60"/>
                  <a:gd name="T53" fmla="*/ 39 w 39"/>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60">
                    <a:moveTo>
                      <a:pt x="20" y="60"/>
                    </a:moveTo>
                    <a:lnTo>
                      <a:pt x="26" y="59"/>
                    </a:lnTo>
                    <a:lnTo>
                      <a:pt x="34" y="52"/>
                    </a:lnTo>
                    <a:lnTo>
                      <a:pt x="38" y="43"/>
                    </a:lnTo>
                    <a:lnTo>
                      <a:pt x="39" y="30"/>
                    </a:lnTo>
                    <a:lnTo>
                      <a:pt x="38" y="18"/>
                    </a:lnTo>
                    <a:lnTo>
                      <a:pt x="34" y="9"/>
                    </a:lnTo>
                    <a:lnTo>
                      <a:pt x="26" y="3"/>
                    </a:lnTo>
                    <a:lnTo>
                      <a:pt x="20" y="0"/>
                    </a:lnTo>
                    <a:lnTo>
                      <a:pt x="11" y="3"/>
                    </a:lnTo>
                    <a:lnTo>
                      <a:pt x="6" y="9"/>
                    </a:lnTo>
                    <a:lnTo>
                      <a:pt x="1" y="18"/>
                    </a:lnTo>
                    <a:lnTo>
                      <a:pt x="0" y="30"/>
                    </a:lnTo>
                    <a:lnTo>
                      <a:pt x="1" y="43"/>
                    </a:lnTo>
                    <a:lnTo>
                      <a:pt x="6" y="52"/>
                    </a:lnTo>
                    <a:lnTo>
                      <a:pt x="11" y="59"/>
                    </a:lnTo>
                    <a:lnTo>
                      <a:pt x="20" y="60"/>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279" name="Freeform 508">
                <a:extLst>
                  <a:ext uri="{FF2B5EF4-FFF2-40B4-BE49-F238E27FC236}">
                    <a16:creationId xmlns:a16="http://schemas.microsoft.com/office/drawing/2014/main" id="{51DBCE81-8D72-CA69-4727-2F8684E94EDC}"/>
                  </a:ext>
                </a:extLst>
              </p:cNvPr>
              <p:cNvSpPr>
                <a:spLocks/>
              </p:cNvSpPr>
              <p:nvPr/>
            </p:nvSpPr>
            <p:spPr bwMode="auto">
              <a:xfrm>
                <a:off x="4216" y="2839"/>
                <a:ext cx="44" cy="71"/>
              </a:xfrm>
              <a:custGeom>
                <a:avLst/>
                <a:gdLst>
                  <a:gd name="T0" fmla="*/ 23 w 44"/>
                  <a:gd name="T1" fmla="*/ 71 h 71"/>
                  <a:gd name="T2" fmla="*/ 31 w 44"/>
                  <a:gd name="T3" fmla="*/ 68 h 71"/>
                  <a:gd name="T4" fmla="*/ 38 w 44"/>
                  <a:gd name="T5" fmla="*/ 61 h 71"/>
                  <a:gd name="T6" fmla="*/ 42 w 44"/>
                  <a:gd name="T7" fmla="*/ 50 h 71"/>
                  <a:gd name="T8" fmla="*/ 44 w 44"/>
                  <a:gd name="T9" fmla="*/ 36 h 71"/>
                  <a:gd name="T10" fmla="*/ 42 w 44"/>
                  <a:gd name="T11" fmla="*/ 22 h 71"/>
                  <a:gd name="T12" fmla="*/ 38 w 44"/>
                  <a:gd name="T13" fmla="*/ 12 h 71"/>
                  <a:gd name="T14" fmla="*/ 31 w 44"/>
                  <a:gd name="T15" fmla="*/ 5 h 71"/>
                  <a:gd name="T16" fmla="*/ 23 w 44"/>
                  <a:gd name="T17" fmla="*/ 0 h 71"/>
                  <a:gd name="T18" fmla="*/ 14 w 44"/>
                  <a:gd name="T19" fmla="*/ 5 h 71"/>
                  <a:gd name="T20" fmla="*/ 7 w 44"/>
                  <a:gd name="T21" fmla="*/ 12 h 71"/>
                  <a:gd name="T22" fmla="*/ 3 w 44"/>
                  <a:gd name="T23" fmla="*/ 22 h 71"/>
                  <a:gd name="T24" fmla="*/ 0 w 44"/>
                  <a:gd name="T25" fmla="*/ 36 h 71"/>
                  <a:gd name="T26" fmla="*/ 3 w 44"/>
                  <a:gd name="T27" fmla="*/ 50 h 71"/>
                  <a:gd name="T28" fmla="*/ 7 w 44"/>
                  <a:gd name="T29" fmla="*/ 61 h 71"/>
                  <a:gd name="T30" fmla="*/ 14 w 44"/>
                  <a:gd name="T31" fmla="*/ 68 h 71"/>
                  <a:gd name="T32" fmla="*/ 23 w 44"/>
                  <a:gd name="T33" fmla="*/ 71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71"/>
                  <a:gd name="T53" fmla="*/ 44 w 44"/>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71">
                    <a:moveTo>
                      <a:pt x="23" y="71"/>
                    </a:moveTo>
                    <a:lnTo>
                      <a:pt x="31" y="68"/>
                    </a:lnTo>
                    <a:lnTo>
                      <a:pt x="38" y="61"/>
                    </a:lnTo>
                    <a:lnTo>
                      <a:pt x="42" y="50"/>
                    </a:lnTo>
                    <a:lnTo>
                      <a:pt x="44" y="36"/>
                    </a:lnTo>
                    <a:lnTo>
                      <a:pt x="42" y="22"/>
                    </a:lnTo>
                    <a:lnTo>
                      <a:pt x="38" y="12"/>
                    </a:lnTo>
                    <a:lnTo>
                      <a:pt x="31" y="5"/>
                    </a:lnTo>
                    <a:lnTo>
                      <a:pt x="23" y="0"/>
                    </a:lnTo>
                    <a:lnTo>
                      <a:pt x="14" y="5"/>
                    </a:lnTo>
                    <a:lnTo>
                      <a:pt x="7" y="12"/>
                    </a:lnTo>
                    <a:lnTo>
                      <a:pt x="3" y="22"/>
                    </a:lnTo>
                    <a:lnTo>
                      <a:pt x="0" y="36"/>
                    </a:lnTo>
                    <a:lnTo>
                      <a:pt x="3" y="50"/>
                    </a:lnTo>
                    <a:lnTo>
                      <a:pt x="7" y="61"/>
                    </a:lnTo>
                    <a:lnTo>
                      <a:pt x="14" y="68"/>
                    </a:lnTo>
                    <a:lnTo>
                      <a:pt x="23" y="71"/>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280" name="Freeform 509">
                <a:extLst>
                  <a:ext uri="{FF2B5EF4-FFF2-40B4-BE49-F238E27FC236}">
                    <a16:creationId xmlns:a16="http://schemas.microsoft.com/office/drawing/2014/main" id="{35F523C6-3246-A550-FB9A-BC8D4AF07E88}"/>
                  </a:ext>
                </a:extLst>
              </p:cNvPr>
              <p:cNvSpPr>
                <a:spLocks/>
              </p:cNvSpPr>
              <p:nvPr/>
            </p:nvSpPr>
            <p:spPr bwMode="auto">
              <a:xfrm>
                <a:off x="4188" y="2812"/>
                <a:ext cx="81" cy="64"/>
              </a:xfrm>
              <a:custGeom>
                <a:avLst/>
                <a:gdLst>
                  <a:gd name="T0" fmla="*/ 0 w 81"/>
                  <a:gd name="T1" fmla="*/ 64 h 64"/>
                  <a:gd name="T2" fmla="*/ 3 w 81"/>
                  <a:gd name="T3" fmla="*/ 39 h 64"/>
                  <a:gd name="T4" fmla="*/ 12 w 81"/>
                  <a:gd name="T5" fmla="*/ 19 h 64"/>
                  <a:gd name="T6" fmla="*/ 25 w 81"/>
                  <a:gd name="T7" fmla="*/ 4 h 64"/>
                  <a:gd name="T8" fmla="*/ 40 w 81"/>
                  <a:gd name="T9" fmla="*/ 0 h 64"/>
                  <a:gd name="T10" fmla="*/ 47 w 81"/>
                  <a:gd name="T11" fmla="*/ 1 h 64"/>
                  <a:gd name="T12" fmla="*/ 54 w 81"/>
                  <a:gd name="T13" fmla="*/ 2 h 64"/>
                  <a:gd name="T14" fmla="*/ 60 w 81"/>
                  <a:gd name="T15" fmla="*/ 7 h 64"/>
                  <a:gd name="T16" fmla="*/ 66 w 81"/>
                  <a:gd name="T17" fmla="*/ 13 h 64"/>
                  <a:gd name="T18" fmla="*/ 72 w 81"/>
                  <a:gd name="T19" fmla="*/ 20 h 64"/>
                  <a:gd name="T20" fmla="*/ 75 w 81"/>
                  <a:gd name="T21" fmla="*/ 29 h 64"/>
                  <a:gd name="T22" fmla="*/ 79 w 81"/>
                  <a:gd name="T23" fmla="*/ 39 h 64"/>
                  <a:gd name="T24" fmla="*/ 81 w 81"/>
                  <a:gd name="T25" fmla="*/ 51 h 64"/>
                  <a:gd name="T26" fmla="*/ 72 w 81"/>
                  <a:gd name="T27" fmla="*/ 27 h 64"/>
                  <a:gd name="T28" fmla="*/ 70 w 81"/>
                  <a:gd name="T29" fmla="*/ 24 h 64"/>
                  <a:gd name="T30" fmla="*/ 65 w 81"/>
                  <a:gd name="T31" fmla="*/ 19 h 64"/>
                  <a:gd name="T32" fmla="*/ 56 w 81"/>
                  <a:gd name="T33" fmla="*/ 10 h 64"/>
                  <a:gd name="T34" fmla="*/ 42 w 81"/>
                  <a:gd name="T35" fmla="*/ 7 h 64"/>
                  <a:gd name="T36" fmla="*/ 29 w 81"/>
                  <a:gd name="T37" fmla="*/ 11 h 64"/>
                  <a:gd name="T38" fmla="*/ 19 w 81"/>
                  <a:gd name="T39" fmla="*/ 22 h 64"/>
                  <a:gd name="T40" fmla="*/ 13 w 81"/>
                  <a:gd name="T41" fmla="*/ 35 h 64"/>
                  <a:gd name="T42" fmla="*/ 9 w 81"/>
                  <a:gd name="T43" fmla="*/ 48 h 64"/>
                  <a:gd name="T44" fmla="*/ 6 w 81"/>
                  <a:gd name="T45" fmla="*/ 51 h 64"/>
                  <a:gd name="T46" fmla="*/ 3 w 81"/>
                  <a:gd name="T47" fmla="*/ 57 h 64"/>
                  <a:gd name="T48" fmla="*/ 1 w 81"/>
                  <a:gd name="T49" fmla="*/ 63 h 64"/>
                  <a:gd name="T50" fmla="*/ 0 w 81"/>
                  <a:gd name="T51" fmla="*/ 64 h 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1"/>
                  <a:gd name="T79" fmla="*/ 0 h 64"/>
                  <a:gd name="T80" fmla="*/ 81 w 81"/>
                  <a:gd name="T81" fmla="*/ 64 h 6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1" h="64">
                    <a:moveTo>
                      <a:pt x="0" y="64"/>
                    </a:moveTo>
                    <a:lnTo>
                      <a:pt x="3" y="39"/>
                    </a:lnTo>
                    <a:lnTo>
                      <a:pt x="12" y="19"/>
                    </a:lnTo>
                    <a:lnTo>
                      <a:pt x="25" y="4"/>
                    </a:lnTo>
                    <a:lnTo>
                      <a:pt x="40" y="0"/>
                    </a:lnTo>
                    <a:lnTo>
                      <a:pt x="47" y="1"/>
                    </a:lnTo>
                    <a:lnTo>
                      <a:pt x="54" y="2"/>
                    </a:lnTo>
                    <a:lnTo>
                      <a:pt x="60" y="7"/>
                    </a:lnTo>
                    <a:lnTo>
                      <a:pt x="66" y="13"/>
                    </a:lnTo>
                    <a:lnTo>
                      <a:pt x="72" y="20"/>
                    </a:lnTo>
                    <a:lnTo>
                      <a:pt x="75" y="29"/>
                    </a:lnTo>
                    <a:lnTo>
                      <a:pt x="79" y="39"/>
                    </a:lnTo>
                    <a:lnTo>
                      <a:pt x="81" y="51"/>
                    </a:lnTo>
                    <a:lnTo>
                      <a:pt x="72" y="27"/>
                    </a:lnTo>
                    <a:lnTo>
                      <a:pt x="70" y="24"/>
                    </a:lnTo>
                    <a:lnTo>
                      <a:pt x="65" y="19"/>
                    </a:lnTo>
                    <a:lnTo>
                      <a:pt x="56" y="10"/>
                    </a:lnTo>
                    <a:lnTo>
                      <a:pt x="42" y="7"/>
                    </a:lnTo>
                    <a:lnTo>
                      <a:pt x="29" y="11"/>
                    </a:lnTo>
                    <a:lnTo>
                      <a:pt x="19" y="22"/>
                    </a:lnTo>
                    <a:lnTo>
                      <a:pt x="13" y="35"/>
                    </a:lnTo>
                    <a:lnTo>
                      <a:pt x="9" y="48"/>
                    </a:lnTo>
                    <a:lnTo>
                      <a:pt x="6" y="51"/>
                    </a:lnTo>
                    <a:lnTo>
                      <a:pt x="3" y="57"/>
                    </a:lnTo>
                    <a:lnTo>
                      <a:pt x="1" y="63"/>
                    </a:lnTo>
                    <a:lnTo>
                      <a:pt x="0" y="64"/>
                    </a:lnTo>
                    <a:close/>
                  </a:path>
                </a:pathLst>
              </a:custGeom>
              <a:solidFill>
                <a:srgbClr val="00000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281" name="Freeform 510">
                <a:extLst>
                  <a:ext uri="{FF2B5EF4-FFF2-40B4-BE49-F238E27FC236}">
                    <a16:creationId xmlns:a16="http://schemas.microsoft.com/office/drawing/2014/main" id="{008B488A-D0AA-5F1B-1021-1CD0AA7D856D}"/>
                  </a:ext>
                </a:extLst>
              </p:cNvPr>
              <p:cNvSpPr>
                <a:spLocks/>
              </p:cNvSpPr>
              <p:nvPr/>
            </p:nvSpPr>
            <p:spPr bwMode="auto">
              <a:xfrm>
                <a:off x="4204" y="2901"/>
                <a:ext cx="56" cy="31"/>
              </a:xfrm>
              <a:custGeom>
                <a:avLst/>
                <a:gdLst>
                  <a:gd name="T0" fmla="*/ 0 w 56"/>
                  <a:gd name="T1" fmla="*/ 4 h 31"/>
                  <a:gd name="T2" fmla="*/ 4 w 56"/>
                  <a:gd name="T3" fmla="*/ 12 h 31"/>
                  <a:gd name="T4" fmla="*/ 10 w 56"/>
                  <a:gd name="T5" fmla="*/ 19 h 31"/>
                  <a:gd name="T6" fmla="*/ 18 w 56"/>
                  <a:gd name="T7" fmla="*/ 24 h 31"/>
                  <a:gd name="T8" fmla="*/ 25 w 56"/>
                  <a:gd name="T9" fmla="*/ 27 h 31"/>
                  <a:gd name="T10" fmla="*/ 34 w 56"/>
                  <a:gd name="T11" fmla="*/ 25 h 31"/>
                  <a:gd name="T12" fmla="*/ 41 w 56"/>
                  <a:gd name="T13" fmla="*/ 21 h 31"/>
                  <a:gd name="T14" fmla="*/ 50 w 56"/>
                  <a:gd name="T15" fmla="*/ 12 h 31"/>
                  <a:gd name="T16" fmla="*/ 56 w 56"/>
                  <a:gd name="T17" fmla="*/ 0 h 31"/>
                  <a:gd name="T18" fmla="*/ 54 w 56"/>
                  <a:gd name="T19" fmla="*/ 4 h 31"/>
                  <a:gd name="T20" fmla="*/ 50 w 56"/>
                  <a:gd name="T21" fmla="*/ 15 h 31"/>
                  <a:gd name="T22" fmla="*/ 41 w 56"/>
                  <a:gd name="T23" fmla="*/ 27 h 31"/>
                  <a:gd name="T24" fmla="*/ 28 w 56"/>
                  <a:gd name="T25" fmla="*/ 31 h 31"/>
                  <a:gd name="T26" fmla="*/ 13 w 56"/>
                  <a:gd name="T27" fmla="*/ 27 h 31"/>
                  <a:gd name="T28" fmla="*/ 6 w 56"/>
                  <a:gd name="T29" fmla="*/ 18 h 31"/>
                  <a:gd name="T30" fmla="*/ 2 w 56"/>
                  <a:gd name="T31" fmla="*/ 9 h 31"/>
                  <a:gd name="T32" fmla="*/ 0 w 56"/>
                  <a:gd name="T33" fmla="*/ 4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31"/>
                  <a:gd name="T53" fmla="*/ 56 w 56"/>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31">
                    <a:moveTo>
                      <a:pt x="0" y="4"/>
                    </a:moveTo>
                    <a:lnTo>
                      <a:pt x="4" y="12"/>
                    </a:lnTo>
                    <a:lnTo>
                      <a:pt x="10" y="19"/>
                    </a:lnTo>
                    <a:lnTo>
                      <a:pt x="18" y="24"/>
                    </a:lnTo>
                    <a:lnTo>
                      <a:pt x="25" y="27"/>
                    </a:lnTo>
                    <a:lnTo>
                      <a:pt x="34" y="25"/>
                    </a:lnTo>
                    <a:lnTo>
                      <a:pt x="41" y="21"/>
                    </a:lnTo>
                    <a:lnTo>
                      <a:pt x="50" y="12"/>
                    </a:lnTo>
                    <a:lnTo>
                      <a:pt x="56" y="0"/>
                    </a:lnTo>
                    <a:lnTo>
                      <a:pt x="54" y="4"/>
                    </a:lnTo>
                    <a:lnTo>
                      <a:pt x="50" y="15"/>
                    </a:lnTo>
                    <a:lnTo>
                      <a:pt x="41" y="27"/>
                    </a:lnTo>
                    <a:lnTo>
                      <a:pt x="28" y="31"/>
                    </a:lnTo>
                    <a:lnTo>
                      <a:pt x="13" y="27"/>
                    </a:lnTo>
                    <a:lnTo>
                      <a:pt x="6" y="18"/>
                    </a:lnTo>
                    <a:lnTo>
                      <a:pt x="2" y="9"/>
                    </a:lnTo>
                    <a:lnTo>
                      <a:pt x="0" y="4"/>
                    </a:lnTo>
                    <a:close/>
                  </a:path>
                </a:pathLst>
              </a:custGeom>
              <a:solidFill>
                <a:srgbClr val="00000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282" name="Line 511">
                <a:extLst>
                  <a:ext uri="{FF2B5EF4-FFF2-40B4-BE49-F238E27FC236}">
                    <a16:creationId xmlns:a16="http://schemas.microsoft.com/office/drawing/2014/main" id="{3233E57E-B1A2-7CD0-2035-1F49E808335D}"/>
                  </a:ext>
                </a:extLst>
              </p:cNvPr>
              <p:cNvSpPr>
                <a:spLocks noChangeShapeType="1"/>
              </p:cNvSpPr>
              <p:nvPr/>
            </p:nvSpPr>
            <p:spPr bwMode="auto">
              <a:xfrm flipH="1">
                <a:off x="4089" y="2671"/>
                <a:ext cx="203" cy="7"/>
              </a:xfrm>
              <a:prstGeom prst="line">
                <a:avLst/>
              </a:prstGeom>
              <a:noFill/>
              <a:ln w="0">
                <a:solidFill>
                  <a:srgbClr val="002060"/>
                </a:solidFill>
                <a:round/>
                <a:headEnd/>
                <a:tailEnd/>
              </a:ln>
              <a:extLst>
                <a:ext uri="{909E8E84-426E-40DD-AFC4-6F175D3DCCD1}">
                  <a14:hiddenFill xmlns:a14="http://schemas.microsoft.com/office/drawing/2010/main">
                    <a:noFill/>
                  </a14:hiddenFill>
                </a:ext>
              </a:extLst>
            </p:spPr>
            <p:txBody>
              <a:bodyPr/>
              <a:lstStyle/>
              <a:p>
                <a:endParaRPr lang="el-GR">
                  <a:solidFill>
                    <a:schemeClr val="bg1">
                      <a:lumMod val="95000"/>
                      <a:lumOff val="5000"/>
                    </a:schemeClr>
                  </a:solidFill>
                </a:endParaRPr>
              </a:p>
            </p:txBody>
          </p:sp>
          <p:sp>
            <p:nvSpPr>
              <p:cNvPr id="36283" name="Freeform 512">
                <a:extLst>
                  <a:ext uri="{FF2B5EF4-FFF2-40B4-BE49-F238E27FC236}">
                    <a16:creationId xmlns:a16="http://schemas.microsoft.com/office/drawing/2014/main" id="{D5552492-11B6-8B7B-0363-7ADB748F675C}"/>
                  </a:ext>
                </a:extLst>
              </p:cNvPr>
              <p:cNvSpPr>
                <a:spLocks/>
              </p:cNvSpPr>
              <p:nvPr/>
            </p:nvSpPr>
            <p:spPr bwMode="auto">
              <a:xfrm>
                <a:off x="4040" y="2628"/>
                <a:ext cx="14" cy="85"/>
              </a:xfrm>
              <a:custGeom>
                <a:avLst/>
                <a:gdLst>
                  <a:gd name="T0" fmla="*/ 7 w 14"/>
                  <a:gd name="T1" fmla="*/ 0 h 85"/>
                  <a:gd name="T2" fmla="*/ 14 w 14"/>
                  <a:gd name="T3" fmla="*/ 0 h 85"/>
                  <a:gd name="T4" fmla="*/ 13 w 14"/>
                  <a:gd name="T5" fmla="*/ 38 h 85"/>
                  <a:gd name="T6" fmla="*/ 13 w 14"/>
                  <a:gd name="T7" fmla="*/ 85 h 85"/>
                  <a:gd name="T8" fmla="*/ 0 w 14"/>
                  <a:gd name="T9" fmla="*/ 85 h 85"/>
                  <a:gd name="T10" fmla="*/ 0 w 14"/>
                  <a:gd name="T11" fmla="*/ 69 h 85"/>
                  <a:gd name="T12" fmla="*/ 1 w 14"/>
                  <a:gd name="T13" fmla="*/ 41 h 85"/>
                  <a:gd name="T14" fmla="*/ 4 w 14"/>
                  <a:gd name="T15" fmla="*/ 15 h 85"/>
                  <a:gd name="T16" fmla="*/ 7 w 14"/>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85"/>
                  <a:gd name="T29" fmla="*/ 14 w 14"/>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85">
                    <a:moveTo>
                      <a:pt x="7" y="0"/>
                    </a:moveTo>
                    <a:lnTo>
                      <a:pt x="14" y="0"/>
                    </a:lnTo>
                    <a:lnTo>
                      <a:pt x="13" y="38"/>
                    </a:lnTo>
                    <a:lnTo>
                      <a:pt x="13" y="85"/>
                    </a:lnTo>
                    <a:lnTo>
                      <a:pt x="0" y="85"/>
                    </a:lnTo>
                    <a:lnTo>
                      <a:pt x="0" y="69"/>
                    </a:lnTo>
                    <a:lnTo>
                      <a:pt x="1" y="41"/>
                    </a:lnTo>
                    <a:lnTo>
                      <a:pt x="4" y="15"/>
                    </a:lnTo>
                    <a:lnTo>
                      <a:pt x="7" y="0"/>
                    </a:lnTo>
                    <a:close/>
                  </a:path>
                </a:pathLst>
              </a:custGeom>
              <a:solidFill>
                <a:srgbClr val="FF000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284" name="Freeform 513">
                <a:extLst>
                  <a:ext uri="{FF2B5EF4-FFF2-40B4-BE49-F238E27FC236}">
                    <a16:creationId xmlns:a16="http://schemas.microsoft.com/office/drawing/2014/main" id="{2EE86533-25DF-45C3-C457-5D6B648A5EEA}"/>
                  </a:ext>
                </a:extLst>
              </p:cNvPr>
              <p:cNvSpPr>
                <a:spLocks/>
              </p:cNvSpPr>
              <p:nvPr/>
            </p:nvSpPr>
            <p:spPr bwMode="auto">
              <a:xfrm>
                <a:off x="4044" y="2804"/>
                <a:ext cx="13" cy="54"/>
              </a:xfrm>
              <a:custGeom>
                <a:avLst/>
                <a:gdLst>
                  <a:gd name="T0" fmla="*/ 0 w 13"/>
                  <a:gd name="T1" fmla="*/ 0 h 54"/>
                  <a:gd name="T2" fmla="*/ 6 w 13"/>
                  <a:gd name="T3" fmla="*/ 9 h 54"/>
                  <a:gd name="T4" fmla="*/ 10 w 13"/>
                  <a:gd name="T5" fmla="*/ 27 h 54"/>
                  <a:gd name="T6" fmla="*/ 13 w 13"/>
                  <a:gd name="T7" fmla="*/ 46 h 54"/>
                  <a:gd name="T8" fmla="*/ 13 w 13"/>
                  <a:gd name="T9" fmla="*/ 54 h 54"/>
                  <a:gd name="T10" fmla="*/ 0 60000 65536"/>
                  <a:gd name="T11" fmla="*/ 0 60000 65536"/>
                  <a:gd name="T12" fmla="*/ 0 60000 65536"/>
                  <a:gd name="T13" fmla="*/ 0 60000 65536"/>
                  <a:gd name="T14" fmla="*/ 0 60000 65536"/>
                  <a:gd name="T15" fmla="*/ 0 w 13"/>
                  <a:gd name="T16" fmla="*/ 0 h 54"/>
                  <a:gd name="T17" fmla="*/ 13 w 13"/>
                  <a:gd name="T18" fmla="*/ 54 h 54"/>
                </a:gdLst>
                <a:ahLst/>
                <a:cxnLst>
                  <a:cxn ang="T10">
                    <a:pos x="T0" y="T1"/>
                  </a:cxn>
                  <a:cxn ang="T11">
                    <a:pos x="T2" y="T3"/>
                  </a:cxn>
                  <a:cxn ang="T12">
                    <a:pos x="T4" y="T5"/>
                  </a:cxn>
                  <a:cxn ang="T13">
                    <a:pos x="T6" y="T7"/>
                  </a:cxn>
                  <a:cxn ang="T14">
                    <a:pos x="T8" y="T9"/>
                  </a:cxn>
                </a:cxnLst>
                <a:rect l="T15" t="T16" r="T17" b="T18"/>
                <a:pathLst>
                  <a:path w="13" h="54">
                    <a:moveTo>
                      <a:pt x="0" y="0"/>
                    </a:moveTo>
                    <a:lnTo>
                      <a:pt x="6" y="9"/>
                    </a:lnTo>
                    <a:lnTo>
                      <a:pt x="10" y="27"/>
                    </a:lnTo>
                    <a:lnTo>
                      <a:pt x="13" y="46"/>
                    </a:lnTo>
                    <a:lnTo>
                      <a:pt x="13" y="54"/>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285" name="Freeform 514">
                <a:extLst>
                  <a:ext uri="{FF2B5EF4-FFF2-40B4-BE49-F238E27FC236}">
                    <a16:creationId xmlns:a16="http://schemas.microsoft.com/office/drawing/2014/main" id="{62A29258-4403-C08C-87C5-F5DE0F46EBC6}"/>
                  </a:ext>
                </a:extLst>
              </p:cNvPr>
              <p:cNvSpPr>
                <a:spLocks/>
              </p:cNvSpPr>
              <p:nvPr/>
            </p:nvSpPr>
            <p:spPr bwMode="auto">
              <a:xfrm>
                <a:off x="4618" y="2375"/>
                <a:ext cx="216" cy="177"/>
              </a:xfrm>
              <a:custGeom>
                <a:avLst/>
                <a:gdLst>
                  <a:gd name="T0" fmla="*/ 35 w 216"/>
                  <a:gd name="T1" fmla="*/ 3 h 177"/>
                  <a:gd name="T2" fmla="*/ 30 w 216"/>
                  <a:gd name="T3" fmla="*/ 8 h 177"/>
                  <a:gd name="T4" fmla="*/ 22 w 216"/>
                  <a:gd name="T5" fmla="*/ 40 h 177"/>
                  <a:gd name="T6" fmla="*/ 6 w 216"/>
                  <a:gd name="T7" fmla="*/ 125 h 177"/>
                  <a:gd name="T8" fmla="*/ 2 w 216"/>
                  <a:gd name="T9" fmla="*/ 177 h 177"/>
                  <a:gd name="T10" fmla="*/ 18 w 216"/>
                  <a:gd name="T11" fmla="*/ 175 h 177"/>
                  <a:gd name="T12" fmla="*/ 44 w 216"/>
                  <a:gd name="T13" fmla="*/ 175 h 177"/>
                  <a:gd name="T14" fmla="*/ 78 w 216"/>
                  <a:gd name="T15" fmla="*/ 174 h 177"/>
                  <a:gd name="T16" fmla="*/ 113 w 216"/>
                  <a:gd name="T17" fmla="*/ 174 h 177"/>
                  <a:gd name="T18" fmla="*/ 149 w 216"/>
                  <a:gd name="T19" fmla="*/ 174 h 177"/>
                  <a:gd name="T20" fmla="*/ 176 w 216"/>
                  <a:gd name="T21" fmla="*/ 172 h 177"/>
                  <a:gd name="T22" fmla="*/ 200 w 216"/>
                  <a:gd name="T23" fmla="*/ 172 h 177"/>
                  <a:gd name="T24" fmla="*/ 201 w 216"/>
                  <a:gd name="T25" fmla="*/ 169 h 177"/>
                  <a:gd name="T26" fmla="*/ 193 w 216"/>
                  <a:gd name="T27" fmla="*/ 168 h 177"/>
                  <a:gd name="T28" fmla="*/ 172 w 216"/>
                  <a:gd name="T29" fmla="*/ 168 h 177"/>
                  <a:gd name="T30" fmla="*/ 144 w 216"/>
                  <a:gd name="T31" fmla="*/ 166 h 177"/>
                  <a:gd name="T32" fmla="*/ 118 w 216"/>
                  <a:gd name="T33" fmla="*/ 165 h 177"/>
                  <a:gd name="T34" fmla="*/ 96 w 216"/>
                  <a:gd name="T35" fmla="*/ 159 h 177"/>
                  <a:gd name="T36" fmla="*/ 90 w 216"/>
                  <a:gd name="T37" fmla="*/ 137 h 177"/>
                  <a:gd name="T38" fmla="*/ 99 w 216"/>
                  <a:gd name="T39" fmla="*/ 121 h 177"/>
                  <a:gd name="T40" fmla="*/ 106 w 216"/>
                  <a:gd name="T41" fmla="*/ 113 h 177"/>
                  <a:gd name="T42" fmla="*/ 113 w 216"/>
                  <a:gd name="T43" fmla="*/ 109 h 177"/>
                  <a:gd name="T44" fmla="*/ 128 w 216"/>
                  <a:gd name="T45" fmla="*/ 108 h 177"/>
                  <a:gd name="T46" fmla="*/ 163 w 216"/>
                  <a:gd name="T47" fmla="*/ 106 h 177"/>
                  <a:gd name="T48" fmla="*/ 185 w 216"/>
                  <a:gd name="T49" fmla="*/ 109 h 177"/>
                  <a:gd name="T50" fmla="*/ 200 w 216"/>
                  <a:gd name="T51" fmla="*/ 116 h 177"/>
                  <a:gd name="T52" fmla="*/ 207 w 216"/>
                  <a:gd name="T53" fmla="*/ 131 h 177"/>
                  <a:gd name="T54" fmla="*/ 212 w 216"/>
                  <a:gd name="T55" fmla="*/ 131 h 177"/>
                  <a:gd name="T56" fmla="*/ 216 w 216"/>
                  <a:gd name="T57" fmla="*/ 105 h 177"/>
                  <a:gd name="T58" fmla="*/ 159 w 216"/>
                  <a:gd name="T59" fmla="*/ 15 h 177"/>
                  <a:gd name="T60" fmla="*/ 152 w 216"/>
                  <a:gd name="T61" fmla="*/ 9 h 177"/>
                  <a:gd name="T62" fmla="*/ 141 w 216"/>
                  <a:gd name="T63" fmla="*/ 5 h 177"/>
                  <a:gd name="T64" fmla="*/ 127 w 216"/>
                  <a:gd name="T65" fmla="*/ 2 h 177"/>
                  <a:gd name="T66" fmla="*/ 107 w 216"/>
                  <a:gd name="T67" fmla="*/ 0 h 177"/>
                  <a:gd name="T68" fmla="*/ 50 w 216"/>
                  <a:gd name="T69" fmla="*/ 2 h 1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
                  <a:gd name="T106" fmla="*/ 0 h 177"/>
                  <a:gd name="T107" fmla="*/ 216 w 216"/>
                  <a:gd name="T108" fmla="*/ 177 h 17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 h="177">
                    <a:moveTo>
                      <a:pt x="41" y="2"/>
                    </a:moveTo>
                    <a:lnTo>
                      <a:pt x="35" y="3"/>
                    </a:lnTo>
                    <a:lnTo>
                      <a:pt x="33" y="5"/>
                    </a:lnTo>
                    <a:lnTo>
                      <a:pt x="30" y="8"/>
                    </a:lnTo>
                    <a:lnTo>
                      <a:pt x="28" y="14"/>
                    </a:lnTo>
                    <a:lnTo>
                      <a:pt x="22" y="40"/>
                    </a:lnTo>
                    <a:lnTo>
                      <a:pt x="13" y="80"/>
                    </a:lnTo>
                    <a:lnTo>
                      <a:pt x="6" y="125"/>
                    </a:lnTo>
                    <a:lnTo>
                      <a:pt x="0" y="177"/>
                    </a:lnTo>
                    <a:lnTo>
                      <a:pt x="2" y="177"/>
                    </a:lnTo>
                    <a:lnTo>
                      <a:pt x="8" y="175"/>
                    </a:lnTo>
                    <a:lnTo>
                      <a:pt x="18" y="175"/>
                    </a:lnTo>
                    <a:lnTo>
                      <a:pt x="30" y="175"/>
                    </a:lnTo>
                    <a:lnTo>
                      <a:pt x="44" y="175"/>
                    </a:lnTo>
                    <a:lnTo>
                      <a:pt x="60" y="175"/>
                    </a:lnTo>
                    <a:lnTo>
                      <a:pt x="78" y="174"/>
                    </a:lnTo>
                    <a:lnTo>
                      <a:pt x="96" y="174"/>
                    </a:lnTo>
                    <a:lnTo>
                      <a:pt x="113" y="174"/>
                    </a:lnTo>
                    <a:lnTo>
                      <a:pt x="131" y="174"/>
                    </a:lnTo>
                    <a:lnTo>
                      <a:pt x="149" y="174"/>
                    </a:lnTo>
                    <a:lnTo>
                      <a:pt x="163" y="172"/>
                    </a:lnTo>
                    <a:lnTo>
                      <a:pt x="176" y="172"/>
                    </a:lnTo>
                    <a:lnTo>
                      <a:pt x="187" y="172"/>
                    </a:lnTo>
                    <a:lnTo>
                      <a:pt x="200" y="172"/>
                    </a:lnTo>
                    <a:lnTo>
                      <a:pt x="203" y="171"/>
                    </a:lnTo>
                    <a:lnTo>
                      <a:pt x="201" y="169"/>
                    </a:lnTo>
                    <a:lnTo>
                      <a:pt x="198" y="168"/>
                    </a:lnTo>
                    <a:lnTo>
                      <a:pt x="193" y="168"/>
                    </a:lnTo>
                    <a:lnTo>
                      <a:pt x="184" y="168"/>
                    </a:lnTo>
                    <a:lnTo>
                      <a:pt x="172" y="168"/>
                    </a:lnTo>
                    <a:lnTo>
                      <a:pt x="159" y="166"/>
                    </a:lnTo>
                    <a:lnTo>
                      <a:pt x="144" y="166"/>
                    </a:lnTo>
                    <a:lnTo>
                      <a:pt x="129" y="166"/>
                    </a:lnTo>
                    <a:lnTo>
                      <a:pt x="118" y="165"/>
                    </a:lnTo>
                    <a:lnTo>
                      <a:pt x="109" y="165"/>
                    </a:lnTo>
                    <a:lnTo>
                      <a:pt x="96" y="159"/>
                    </a:lnTo>
                    <a:lnTo>
                      <a:pt x="90" y="149"/>
                    </a:lnTo>
                    <a:lnTo>
                      <a:pt x="90" y="137"/>
                    </a:lnTo>
                    <a:lnTo>
                      <a:pt x="94" y="125"/>
                    </a:lnTo>
                    <a:lnTo>
                      <a:pt x="99" y="121"/>
                    </a:lnTo>
                    <a:lnTo>
                      <a:pt x="102" y="116"/>
                    </a:lnTo>
                    <a:lnTo>
                      <a:pt x="106" y="113"/>
                    </a:lnTo>
                    <a:lnTo>
                      <a:pt x="109" y="111"/>
                    </a:lnTo>
                    <a:lnTo>
                      <a:pt x="113" y="109"/>
                    </a:lnTo>
                    <a:lnTo>
                      <a:pt x="119" y="108"/>
                    </a:lnTo>
                    <a:lnTo>
                      <a:pt x="128" y="108"/>
                    </a:lnTo>
                    <a:lnTo>
                      <a:pt x="138" y="106"/>
                    </a:lnTo>
                    <a:lnTo>
                      <a:pt x="163" y="106"/>
                    </a:lnTo>
                    <a:lnTo>
                      <a:pt x="175" y="108"/>
                    </a:lnTo>
                    <a:lnTo>
                      <a:pt x="185" y="109"/>
                    </a:lnTo>
                    <a:lnTo>
                      <a:pt x="194" y="112"/>
                    </a:lnTo>
                    <a:lnTo>
                      <a:pt x="200" y="116"/>
                    </a:lnTo>
                    <a:lnTo>
                      <a:pt x="204" y="122"/>
                    </a:lnTo>
                    <a:lnTo>
                      <a:pt x="207" y="131"/>
                    </a:lnTo>
                    <a:lnTo>
                      <a:pt x="209" y="134"/>
                    </a:lnTo>
                    <a:lnTo>
                      <a:pt x="212" y="131"/>
                    </a:lnTo>
                    <a:lnTo>
                      <a:pt x="215" y="116"/>
                    </a:lnTo>
                    <a:lnTo>
                      <a:pt x="216" y="105"/>
                    </a:lnTo>
                    <a:lnTo>
                      <a:pt x="162" y="18"/>
                    </a:lnTo>
                    <a:lnTo>
                      <a:pt x="159" y="15"/>
                    </a:lnTo>
                    <a:lnTo>
                      <a:pt x="156" y="12"/>
                    </a:lnTo>
                    <a:lnTo>
                      <a:pt x="152" y="9"/>
                    </a:lnTo>
                    <a:lnTo>
                      <a:pt x="147" y="6"/>
                    </a:lnTo>
                    <a:lnTo>
                      <a:pt x="141" y="5"/>
                    </a:lnTo>
                    <a:lnTo>
                      <a:pt x="134" y="3"/>
                    </a:lnTo>
                    <a:lnTo>
                      <a:pt x="127" y="2"/>
                    </a:lnTo>
                    <a:lnTo>
                      <a:pt x="118" y="2"/>
                    </a:lnTo>
                    <a:lnTo>
                      <a:pt x="107" y="0"/>
                    </a:lnTo>
                    <a:lnTo>
                      <a:pt x="58" y="0"/>
                    </a:lnTo>
                    <a:lnTo>
                      <a:pt x="50" y="2"/>
                    </a:lnTo>
                    <a:lnTo>
                      <a:pt x="41" y="2"/>
                    </a:lnTo>
                    <a:close/>
                  </a:path>
                </a:pathLst>
              </a:custGeom>
              <a:solidFill>
                <a:srgbClr val="000000"/>
              </a:solidFill>
              <a:ln w="0">
                <a:solidFill>
                  <a:srgbClr val="002060"/>
                </a:solidFill>
                <a:round/>
                <a:headEnd/>
                <a:tailEnd/>
              </a:ln>
            </p:spPr>
            <p:txBody>
              <a:bodyPr/>
              <a:lstStyle/>
              <a:p>
                <a:endParaRPr lang="el-GR">
                  <a:solidFill>
                    <a:schemeClr val="bg1">
                      <a:lumMod val="95000"/>
                      <a:lumOff val="5000"/>
                    </a:schemeClr>
                  </a:solidFill>
                </a:endParaRPr>
              </a:p>
            </p:txBody>
          </p:sp>
          <p:sp>
            <p:nvSpPr>
              <p:cNvPr id="36286" name="Freeform 515">
                <a:extLst>
                  <a:ext uri="{FF2B5EF4-FFF2-40B4-BE49-F238E27FC236}">
                    <a16:creationId xmlns:a16="http://schemas.microsoft.com/office/drawing/2014/main" id="{4F345212-38AE-C189-6471-013388DAF14C}"/>
                  </a:ext>
                </a:extLst>
              </p:cNvPr>
              <p:cNvSpPr>
                <a:spLocks/>
              </p:cNvSpPr>
              <p:nvPr/>
            </p:nvSpPr>
            <p:spPr bwMode="auto">
              <a:xfrm>
                <a:off x="4821" y="2510"/>
                <a:ext cx="32" cy="33"/>
              </a:xfrm>
              <a:custGeom>
                <a:avLst/>
                <a:gdLst>
                  <a:gd name="T0" fmla="*/ 6 w 32"/>
                  <a:gd name="T1" fmla="*/ 0 h 33"/>
                  <a:gd name="T2" fmla="*/ 12 w 32"/>
                  <a:gd name="T3" fmla="*/ 2 h 33"/>
                  <a:gd name="T4" fmla="*/ 19 w 32"/>
                  <a:gd name="T5" fmla="*/ 5 h 33"/>
                  <a:gd name="T6" fmla="*/ 25 w 32"/>
                  <a:gd name="T7" fmla="*/ 11 h 33"/>
                  <a:gd name="T8" fmla="*/ 31 w 32"/>
                  <a:gd name="T9" fmla="*/ 18 h 33"/>
                  <a:gd name="T10" fmla="*/ 32 w 32"/>
                  <a:gd name="T11" fmla="*/ 24 h 33"/>
                  <a:gd name="T12" fmla="*/ 25 w 32"/>
                  <a:gd name="T13" fmla="*/ 28 h 33"/>
                  <a:gd name="T14" fmla="*/ 13 w 32"/>
                  <a:gd name="T15" fmla="*/ 31 h 33"/>
                  <a:gd name="T16" fmla="*/ 0 w 32"/>
                  <a:gd name="T17" fmla="*/ 33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33"/>
                  <a:gd name="T29" fmla="*/ 32 w 32"/>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33">
                    <a:moveTo>
                      <a:pt x="6" y="0"/>
                    </a:moveTo>
                    <a:lnTo>
                      <a:pt x="12" y="2"/>
                    </a:lnTo>
                    <a:lnTo>
                      <a:pt x="19" y="5"/>
                    </a:lnTo>
                    <a:lnTo>
                      <a:pt x="25" y="11"/>
                    </a:lnTo>
                    <a:lnTo>
                      <a:pt x="31" y="18"/>
                    </a:lnTo>
                    <a:lnTo>
                      <a:pt x="32" y="24"/>
                    </a:lnTo>
                    <a:lnTo>
                      <a:pt x="25" y="28"/>
                    </a:lnTo>
                    <a:lnTo>
                      <a:pt x="13" y="31"/>
                    </a:lnTo>
                    <a:lnTo>
                      <a:pt x="0" y="33"/>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287" name="Freeform 516">
                <a:extLst>
                  <a:ext uri="{FF2B5EF4-FFF2-40B4-BE49-F238E27FC236}">
                    <a16:creationId xmlns:a16="http://schemas.microsoft.com/office/drawing/2014/main" id="{5904B48D-FF02-E74C-671A-7C5C6ABF8F6E}"/>
                  </a:ext>
                </a:extLst>
              </p:cNvPr>
              <p:cNvSpPr>
                <a:spLocks/>
              </p:cNvSpPr>
              <p:nvPr/>
            </p:nvSpPr>
            <p:spPr bwMode="auto">
              <a:xfrm>
                <a:off x="4818" y="2508"/>
                <a:ext cx="44" cy="39"/>
              </a:xfrm>
              <a:custGeom>
                <a:avLst/>
                <a:gdLst>
                  <a:gd name="T0" fmla="*/ 0 w 44"/>
                  <a:gd name="T1" fmla="*/ 39 h 39"/>
                  <a:gd name="T2" fmla="*/ 22 w 44"/>
                  <a:gd name="T3" fmla="*/ 39 h 39"/>
                  <a:gd name="T4" fmla="*/ 32 w 44"/>
                  <a:gd name="T5" fmla="*/ 39 h 39"/>
                  <a:gd name="T6" fmla="*/ 40 w 44"/>
                  <a:gd name="T7" fmla="*/ 38 h 39"/>
                  <a:gd name="T8" fmla="*/ 43 w 44"/>
                  <a:gd name="T9" fmla="*/ 32 h 39"/>
                  <a:gd name="T10" fmla="*/ 44 w 44"/>
                  <a:gd name="T11" fmla="*/ 24 h 39"/>
                  <a:gd name="T12" fmla="*/ 43 w 44"/>
                  <a:gd name="T13" fmla="*/ 16 h 39"/>
                  <a:gd name="T14" fmla="*/ 35 w 44"/>
                  <a:gd name="T15" fmla="*/ 7 h 39"/>
                  <a:gd name="T16" fmla="*/ 28 w 44"/>
                  <a:gd name="T17" fmla="*/ 4 h 39"/>
                  <a:gd name="T18" fmla="*/ 21 w 44"/>
                  <a:gd name="T19" fmla="*/ 1 h 39"/>
                  <a:gd name="T20" fmla="*/ 15 w 44"/>
                  <a:gd name="T21" fmla="*/ 0 h 39"/>
                  <a:gd name="T22" fmla="*/ 12 w 44"/>
                  <a:gd name="T23" fmla="*/ 0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39"/>
                  <a:gd name="T38" fmla="*/ 44 w 44"/>
                  <a:gd name="T39" fmla="*/ 39 h 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39">
                    <a:moveTo>
                      <a:pt x="0" y="39"/>
                    </a:moveTo>
                    <a:lnTo>
                      <a:pt x="22" y="39"/>
                    </a:lnTo>
                    <a:lnTo>
                      <a:pt x="32" y="39"/>
                    </a:lnTo>
                    <a:lnTo>
                      <a:pt x="40" y="38"/>
                    </a:lnTo>
                    <a:lnTo>
                      <a:pt x="43" y="32"/>
                    </a:lnTo>
                    <a:lnTo>
                      <a:pt x="44" y="24"/>
                    </a:lnTo>
                    <a:lnTo>
                      <a:pt x="43" y="16"/>
                    </a:lnTo>
                    <a:lnTo>
                      <a:pt x="35" y="7"/>
                    </a:lnTo>
                    <a:lnTo>
                      <a:pt x="28" y="4"/>
                    </a:lnTo>
                    <a:lnTo>
                      <a:pt x="21" y="1"/>
                    </a:lnTo>
                    <a:lnTo>
                      <a:pt x="15" y="0"/>
                    </a:lnTo>
                    <a:lnTo>
                      <a:pt x="12" y="0"/>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288" name="Freeform 517">
                <a:extLst>
                  <a:ext uri="{FF2B5EF4-FFF2-40B4-BE49-F238E27FC236}">
                    <a16:creationId xmlns:a16="http://schemas.microsoft.com/office/drawing/2014/main" id="{35CFF8D5-BB68-6DDD-5F95-11822F96A700}"/>
                  </a:ext>
                </a:extLst>
              </p:cNvPr>
              <p:cNvSpPr>
                <a:spLocks/>
              </p:cNvSpPr>
              <p:nvPr/>
            </p:nvSpPr>
            <p:spPr bwMode="auto">
              <a:xfrm>
                <a:off x="4714" y="2497"/>
                <a:ext cx="32" cy="28"/>
              </a:xfrm>
              <a:custGeom>
                <a:avLst/>
                <a:gdLst>
                  <a:gd name="T0" fmla="*/ 0 w 32"/>
                  <a:gd name="T1" fmla="*/ 28 h 28"/>
                  <a:gd name="T2" fmla="*/ 4 w 32"/>
                  <a:gd name="T3" fmla="*/ 28 h 28"/>
                  <a:gd name="T4" fmla="*/ 13 w 32"/>
                  <a:gd name="T5" fmla="*/ 28 h 28"/>
                  <a:gd name="T6" fmla="*/ 32 w 32"/>
                  <a:gd name="T7" fmla="*/ 28 h 28"/>
                  <a:gd name="T8" fmla="*/ 32 w 32"/>
                  <a:gd name="T9" fmla="*/ 25 h 28"/>
                  <a:gd name="T10" fmla="*/ 25 w 32"/>
                  <a:gd name="T11" fmla="*/ 16 h 28"/>
                  <a:gd name="T12" fmla="*/ 17 w 32"/>
                  <a:gd name="T13" fmla="*/ 8 h 28"/>
                  <a:gd name="T14" fmla="*/ 11 w 32"/>
                  <a:gd name="T15" fmla="*/ 2 h 28"/>
                  <a:gd name="T16" fmla="*/ 9 w 32"/>
                  <a:gd name="T17" fmla="*/ 0 h 28"/>
                  <a:gd name="T18" fmla="*/ 6 w 32"/>
                  <a:gd name="T19" fmla="*/ 3 h 28"/>
                  <a:gd name="T20" fmla="*/ 4 w 32"/>
                  <a:gd name="T21" fmla="*/ 6 h 28"/>
                  <a:gd name="T22" fmla="*/ 1 w 32"/>
                  <a:gd name="T23" fmla="*/ 12 h 28"/>
                  <a:gd name="T24" fmla="*/ 0 w 32"/>
                  <a:gd name="T25" fmla="*/ 22 h 28"/>
                  <a:gd name="T26" fmla="*/ 0 w 32"/>
                  <a:gd name="T27" fmla="*/ 28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28"/>
                  <a:gd name="T44" fmla="*/ 32 w 32"/>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28">
                    <a:moveTo>
                      <a:pt x="0" y="28"/>
                    </a:moveTo>
                    <a:lnTo>
                      <a:pt x="4" y="28"/>
                    </a:lnTo>
                    <a:lnTo>
                      <a:pt x="13" y="28"/>
                    </a:lnTo>
                    <a:lnTo>
                      <a:pt x="32" y="28"/>
                    </a:lnTo>
                    <a:lnTo>
                      <a:pt x="32" y="25"/>
                    </a:lnTo>
                    <a:lnTo>
                      <a:pt x="25" y="16"/>
                    </a:lnTo>
                    <a:lnTo>
                      <a:pt x="17" y="8"/>
                    </a:lnTo>
                    <a:lnTo>
                      <a:pt x="11" y="2"/>
                    </a:lnTo>
                    <a:lnTo>
                      <a:pt x="9" y="0"/>
                    </a:lnTo>
                    <a:lnTo>
                      <a:pt x="6" y="3"/>
                    </a:lnTo>
                    <a:lnTo>
                      <a:pt x="4" y="6"/>
                    </a:lnTo>
                    <a:lnTo>
                      <a:pt x="1" y="12"/>
                    </a:lnTo>
                    <a:lnTo>
                      <a:pt x="0" y="22"/>
                    </a:lnTo>
                    <a:lnTo>
                      <a:pt x="0" y="28"/>
                    </a:lnTo>
                    <a:close/>
                  </a:path>
                </a:pathLst>
              </a:custGeom>
              <a:solidFill>
                <a:srgbClr val="FFFFFF"/>
              </a:solidFill>
              <a:ln w="9525">
                <a:solidFill>
                  <a:srgbClr val="000000"/>
                </a:solidFill>
                <a:round/>
                <a:headEnd/>
                <a:tailEnd/>
              </a:ln>
            </p:spPr>
            <p:txBody>
              <a:bodyPr/>
              <a:lstStyle/>
              <a:p>
                <a:endParaRPr lang="el-GR">
                  <a:solidFill>
                    <a:schemeClr val="bg1">
                      <a:lumMod val="95000"/>
                      <a:lumOff val="5000"/>
                    </a:schemeClr>
                  </a:solidFill>
                </a:endParaRPr>
              </a:p>
            </p:txBody>
          </p:sp>
          <p:sp>
            <p:nvSpPr>
              <p:cNvPr id="36289" name="Freeform 518">
                <a:extLst>
                  <a:ext uri="{FF2B5EF4-FFF2-40B4-BE49-F238E27FC236}">
                    <a16:creationId xmlns:a16="http://schemas.microsoft.com/office/drawing/2014/main" id="{D4FABE96-9DB1-4BCD-9BAD-F10FFA4B3F4C}"/>
                  </a:ext>
                </a:extLst>
              </p:cNvPr>
              <p:cNvSpPr>
                <a:spLocks/>
              </p:cNvSpPr>
              <p:nvPr/>
            </p:nvSpPr>
            <p:spPr bwMode="auto">
              <a:xfrm>
                <a:off x="4809" y="2372"/>
                <a:ext cx="472" cy="180"/>
              </a:xfrm>
              <a:custGeom>
                <a:avLst/>
                <a:gdLst>
                  <a:gd name="T0" fmla="*/ 10 w 472"/>
                  <a:gd name="T1" fmla="*/ 17 h 180"/>
                  <a:gd name="T2" fmla="*/ 38 w 472"/>
                  <a:gd name="T3" fmla="*/ 58 h 180"/>
                  <a:gd name="T4" fmla="*/ 68 w 472"/>
                  <a:gd name="T5" fmla="*/ 108 h 180"/>
                  <a:gd name="T6" fmla="*/ 93 w 472"/>
                  <a:gd name="T7" fmla="*/ 152 h 180"/>
                  <a:gd name="T8" fmla="*/ 101 w 472"/>
                  <a:gd name="T9" fmla="*/ 169 h 180"/>
                  <a:gd name="T10" fmla="*/ 110 w 472"/>
                  <a:gd name="T11" fmla="*/ 168 h 180"/>
                  <a:gd name="T12" fmla="*/ 126 w 472"/>
                  <a:gd name="T13" fmla="*/ 168 h 180"/>
                  <a:gd name="T14" fmla="*/ 147 w 472"/>
                  <a:gd name="T15" fmla="*/ 166 h 180"/>
                  <a:gd name="T16" fmla="*/ 172 w 472"/>
                  <a:gd name="T17" fmla="*/ 165 h 180"/>
                  <a:gd name="T18" fmla="*/ 201 w 472"/>
                  <a:gd name="T19" fmla="*/ 163 h 180"/>
                  <a:gd name="T20" fmla="*/ 234 w 472"/>
                  <a:gd name="T21" fmla="*/ 163 h 180"/>
                  <a:gd name="T22" fmla="*/ 282 w 472"/>
                  <a:gd name="T23" fmla="*/ 163 h 180"/>
                  <a:gd name="T24" fmla="*/ 316 w 472"/>
                  <a:gd name="T25" fmla="*/ 165 h 180"/>
                  <a:gd name="T26" fmla="*/ 350 w 472"/>
                  <a:gd name="T27" fmla="*/ 166 h 180"/>
                  <a:gd name="T28" fmla="*/ 381 w 472"/>
                  <a:gd name="T29" fmla="*/ 169 h 180"/>
                  <a:gd name="T30" fmla="*/ 410 w 472"/>
                  <a:gd name="T31" fmla="*/ 172 h 180"/>
                  <a:gd name="T32" fmla="*/ 435 w 472"/>
                  <a:gd name="T33" fmla="*/ 175 h 180"/>
                  <a:gd name="T34" fmla="*/ 454 w 472"/>
                  <a:gd name="T35" fmla="*/ 178 h 180"/>
                  <a:gd name="T36" fmla="*/ 467 w 472"/>
                  <a:gd name="T37" fmla="*/ 180 h 180"/>
                  <a:gd name="T38" fmla="*/ 472 w 472"/>
                  <a:gd name="T39" fmla="*/ 180 h 180"/>
                  <a:gd name="T40" fmla="*/ 467 w 472"/>
                  <a:gd name="T41" fmla="*/ 178 h 180"/>
                  <a:gd name="T42" fmla="*/ 455 w 472"/>
                  <a:gd name="T43" fmla="*/ 169 h 180"/>
                  <a:gd name="T44" fmla="*/ 435 w 472"/>
                  <a:gd name="T45" fmla="*/ 147 h 180"/>
                  <a:gd name="T46" fmla="*/ 394 w 472"/>
                  <a:gd name="T47" fmla="*/ 105 h 180"/>
                  <a:gd name="T48" fmla="*/ 351 w 472"/>
                  <a:gd name="T49" fmla="*/ 62 h 180"/>
                  <a:gd name="T50" fmla="*/ 322 w 472"/>
                  <a:gd name="T51" fmla="*/ 37 h 180"/>
                  <a:gd name="T52" fmla="*/ 301 w 472"/>
                  <a:gd name="T53" fmla="*/ 27 h 180"/>
                  <a:gd name="T54" fmla="*/ 270 w 472"/>
                  <a:gd name="T55" fmla="*/ 18 h 180"/>
                  <a:gd name="T56" fmla="*/ 222 w 472"/>
                  <a:gd name="T57" fmla="*/ 11 h 180"/>
                  <a:gd name="T58" fmla="*/ 153 w 472"/>
                  <a:gd name="T59" fmla="*/ 5 h 180"/>
                  <a:gd name="T60" fmla="*/ 81 w 472"/>
                  <a:gd name="T61" fmla="*/ 2 h 180"/>
                  <a:gd name="T62" fmla="*/ 19 w 472"/>
                  <a:gd name="T63" fmla="*/ 0 h 180"/>
                  <a:gd name="T64" fmla="*/ 0 w 472"/>
                  <a:gd name="T65" fmla="*/ 2 h 1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2"/>
                  <a:gd name="T100" fmla="*/ 0 h 180"/>
                  <a:gd name="T101" fmla="*/ 472 w 472"/>
                  <a:gd name="T102" fmla="*/ 180 h 1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2" h="180">
                    <a:moveTo>
                      <a:pt x="0" y="2"/>
                    </a:moveTo>
                    <a:lnTo>
                      <a:pt x="10" y="17"/>
                    </a:lnTo>
                    <a:lnTo>
                      <a:pt x="25" y="36"/>
                    </a:lnTo>
                    <a:lnTo>
                      <a:pt x="38" y="58"/>
                    </a:lnTo>
                    <a:lnTo>
                      <a:pt x="53" y="83"/>
                    </a:lnTo>
                    <a:lnTo>
                      <a:pt x="68" y="108"/>
                    </a:lnTo>
                    <a:lnTo>
                      <a:pt x="81" y="131"/>
                    </a:lnTo>
                    <a:lnTo>
                      <a:pt x="93" y="152"/>
                    </a:lnTo>
                    <a:lnTo>
                      <a:pt x="101" y="169"/>
                    </a:lnTo>
                    <a:lnTo>
                      <a:pt x="106" y="169"/>
                    </a:lnTo>
                    <a:lnTo>
                      <a:pt x="110" y="168"/>
                    </a:lnTo>
                    <a:lnTo>
                      <a:pt x="118" y="168"/>
                    </a:lnTo>
                    <a:lnTo>
                      <a:pt x="126" y="168"/>
                    </a:lnTo>
                    <a:lnTo>
                      <a:pt x="135" y="166"/>
                    </a:lnTo>
                    <a:lnTo>
                      <a:pt x="147" y="166"/>
                    </a:lnTo>
                    <a:lnTo>
                      <a:pt x="159" y="165"/>
                    </a:lnTo>
                    <a:lnTo>
                      <a:pt x="172" y="165"/>
                    </a:lnTo>
                    <a:lnTo>
                      <a:pt x="187" y="163"/>
                    </a:lnTo>
                    <a:lnTo>
                      <a:pt x="201" y="163"/>
                    </a:lnTo>
                    <a:lnTo>
                      <a:pt x="216" y="163"/>
                    </a:lnTo>
                    <a:lnTo>
                      <a:pt x="234" y="163"/>
                    </a:lnTo>
                    <a:lnTo>
                      <a:pt x="266" y="163"/>
                    </a:lnTo>
                    <a:lnTo>
                      <a:pt x="282" y="163"/>
                    </a:lnTo>
                    <a:lnTo>
                      <a:pt x="300" y="163"/>
                    </a:lnTo>
                    <a:lnTo>
                      <a:pt x="316" y="165"/>
                    </a:lnTo>
                    <a:lnTo>
                      <a:pt x="332" y="165"/>
                    </a:lnTo>
                    <a:lnTo>
                      <a:pt x="350" y="166"/>
                    </a:lnTo>
                    <a:lnTo>
                      <a:pt x="366" y="168"/>
                    </a:lnTo>
                    <a:lnTo>
                      <a:pt x="381" y="169"/>
                    </a:lnTo>
                    <a:lnTo>
                      <a:pt x="395" y="171"/>
                    </a:lnTo>
                    <a:lnTo>
                      <a:pt x="410" y="172"/>
                    </a:lnTo>
                    <a:lnTo>
                      <a:pt x="423" y="174"/>
                    </a:lnTo>
                    <a:lnTo>
                      <a:pt x="435" y="175"/>
                    </a:lnTo>
                    <a:lnTo>
                      <a:pt x="445" y="177"/>
                    </a:lnTo>
                    <a:lnTo>
                      <a:pt x="454" y="178"/>
                    </a:lnTo>
                    <a:lnTo>
                      <a:pt x="461" y="180"/>
                    </a:lnTo>
                    <a:lnTo>
                      <a:pt x="467" y="180"/>
                    </a:lnTo>
                    <a:lnTo>
                      <a:pt x="470" y="180"/>
                    </a:lnTo>
                    <a:lnTo>
                      <a:pt x="472" y="180"/>
                    </a:lnTo>
                    <a:lnTo>
                      <a:pt x="470" y="180"/>
                    </a:lnTo>
                    <a:lnTo>
                      <a:pt x="467" y="178"/>
                    </a:lnTo>
                    <a:lnTo>
                      <a:pt x="461" y="175"/>
                    </a:lnTo>
                    <a:lnTo>
                      <a:pt x="455" y="169"/>
                    </a:lnTo>
                    <a:lnTo>
                      <a:pt x="448" y="162"/>
                    </a:lnTo>
                    <a:lnTo>
                      <a:pt x="435" y="147"/>
                    </a:lnTo>
                    <a:lnTo>
                      <a:pt x="416" y="127"/>
                    </a:lnTo>
                    <a:lnTo>
                      <a:pt x="394" y="105"/>
                    </a:lnTo>
                    <a:lnTo>
                      <a:pt x="372" y="83"/>
                    </a:lnTo>
                    <a:lnTo>
                      <a:pt x="351" y="62"/>
                    </a:lnTo>
                    <a:lnTo>
                      <a:pt x="334" y="46"/>
                    </a:lnTo>
                    <a:lnTo>
                      <a:pt x="322" y="37"/>
                    </a:lnTo>
                    <a:lnTo>
                      <a:pt x="312" y="31"/>
                    </a:lnTo>
                    <a:lnTo>
                      <a:pt x="301" y="27"/>
                    </a:lnTo>
                    <a:lnTo>
                      <a:pt x="288" y="22"/>
                    </a:lnTo>
                    <a:lnTo>
                      <a:pt x="270" y="18"/>
                    </a:lnTo>
                    <a:lnTo>
                      <a:pt x="248" y="14"/>
                    </a:lnTo>
                    <a:lnTo>
                      <a:pt x="222" y="11"/>
                    </a:lnTo>
                    <a:lnTo>
                      <a:pt x="190" y="6"/>
                    </a:lnTo>
                    <a:lnTo>
                      <a:pt x="153" y="5"/>
                    </a:lnTo>
                    <a:lnTo>
                      <a:pt x="113" y="2"/>
                    </a:lnTo>
                    <a:lnTo>
                      <a:pt x="81" y="2"/>
                    </a:lnTo>
                    <a:lnTo>
                      <a:pt x="54" y="0"/>
                    </a:lnTo>
                    <a:lnTo>
                      <a:pt x="19" y="0"/>
                    </a:lnTo>
                    <a:lnTo>
                      <a:pt x="9" y="2"/>
                    </a:lnTo>
                    <a:lnTo>
                      <a:pt x="0" y="2"/>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290" name="Freeform 519">
                <a:extLst>
                  <a:ext uri="{FF2B5EF4-FFF2-40B4-BE49-F238E27FC236}">
                    <a16:creationId xmlns:a16="http://schemas.microsoft.com/office/drawing/2014/main" id="{4A7AEA88-0EA1-C643-CFBF-8D904BF73531}"/>
                  </a:ext>
                </a:extLst>
              </p:cNvPr>
              <p:cNvSpPr>
                <a:spLocks/>
              </p:cNvSpPr>
              <p:nvPr/>
            </p:nvSpPr>
            <p:spPr bwMode="auto">
              <a:xfrm>
                <a:off x="4927" y="2543"/>
                <a:ext cx="205" cy="97"/>
              </a:xfrm>
              <a:custGeom>
                <a:avLst/>
                <a:gdLst>
                  <a:gd name="T0" fmla="*/ 205 w 205"/>
                  <a:gd name="T1" fmla="*/ 97 h 97"/>
                  <a:gd name="T2" fmla="*/ 202 w 205"/>
                  <a:gd name="T3" fmla="*/ 89 h 97"/>
                  <a:gd name="T4" fmla="*/ 199 w 205"/>
                  <a:gd name="T5" fmla="*/ 82 h 97"/>
                  <a:gd name="T6" fmla="*/ 195 w 205"/>
                  <a:gd name="T7" fmla="*/ 76 h 97"/>
                  <a:gd name="T8" fmla="*/ 191 w 205"/>
                  <a:gd name="T9" fmla="*/ 69 h 97"/>
                  <a:gd name="T10" fmla="*/ 185 w 205"/>
                  <a:gd name="T11" fmla="*/ 64 h 97"/>
                  <a:gd name="T12" fmla="*/ 179 w 205"/>
                  <a:gd name="T13" fmla="*/ 59 h 97"/>
                  <a:gd name="T14" fmla="*/ 171 w 205"/>
                  <a:gd name="T15" fmla="*/ 54 h 97"/>
                  <a:gd name="T16" fmla="*/ 163 w 205"/>
                  <a:gd name="T17" fmla="*/ 50 h 97"/>
                  <a:gd name="T18" fmla="*/ 147 w 205"/>
                  <a:gd name="T19" fmla="*/ 44 h 97"/>
                  <a:gd name="T20" fmla="*/ 123 w 205"/>
                  <a:gd name="T21" fmla="*/ 36 h 97"/>
                  <a:gd name="T22" fmla="*/ 97 w 205"/>
                  <a:gd name="T23" fmla="*/ 29 h 97"/>
                  <a:gd name="T24" fmla="*/ 70 w 205"/>
                  <a:gd name="T25" fmla="*/ 20 h 97"/>
                  <a:gd name="T26" fmla="*/ 42 w 205"/>
                  <a:gd name="T27" fmla="*/ 13 h 97"/>
                  <a:gd name="T28" fmla="*/ 20 w 205"/>
                  <a:gd name="T29" fmla="*/ 7 h 97"/>
                  <a:gd name="T30" fmla="*/ 6 w 205"/>
                  <a:gd name="T31" fmla="*/ 3 h 97"/>
                  <a:gd name="T32" fmla="*/ 0 w 205"/>
                  <a:gd name="T33" fmla="*/ 0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5"/>
                  <a:gd name="T52" fmla="*/ 0 h 97"/>
                  <a:gd name="T53" fmla="*/ 205 w 205"/>
                  <a:gd name="T54" fmla="*/ 97 h 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5" h="97">
                    <a:moveTo>
                      <a:pt x="205" y="97"/>
                    </a:moveTo>
                    <a:lnTo>
                      <a:pt x="202" y="89"/>
                    </a:lnTo>
                    <a:lnTo>
                      <a:pt x="199" y="82"/>
                    </a:lnTo>
                    <a:lnTo>
                      <a:pt x="195" y="76"/>
                    </a:lnTo>
                    <a:lnTo>
                      <a:pt x="191" y="69"/>
                    </a:lnTo>
                    <a:lnTo>
                      <a:pt x="185" y="64"/>
                    </a:lnTo>
                    <a:lnTo>
                      <a:pt x="179" y="59"/>
                    </a:lnTo>
                    <a:lnTo>
                      <a:pt x="171" y="54"/>
                    </a:lnTo>
                    <a:lnTo>
                      <a:pt x="163" y="50"/>
                    </a:lnTo>
                    <a:lnTo>
                      <a:pt x="147" y="44"/>
                    </a:lnTo>
                    <a:lnTo>
                      <a:pt x="123" y="36"/>
                    </a:lnTo>
                    <a:lnTo>
                      <a:pt x="97" y="29"/>
                    </a:lnTo>
                    <a:lnTo>
                      <a:pt x="70" y="20"/>
                    </a:lnTo>
                    <a:lnTo>
                      <a:pt x="42" y="13"/>
                    </a:lnTo>
                    <a:lnTo>
                      <a:pt x="20" y="7"/>
                    </a:lnTo>
                    <a:lnTo>
                      <a:pt x="6" y="3"/>
                    </a:lnTo>
                    <a:lnTo>
                      <a:pt x="0" y="0"/>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291" name="Freeform 520">
                <a:extLst>
                  <a:ext uri="{FF2B5EF4-FFF2-40B4-BE49-F238E27FC236}">
                    <a16:creationId xmlns:a16="http://schemas.microsoft.com/office/drawing/2014/main" id="{F6B52E5B-C424-EF94-1304-70F8E6AAF3B5}"/>
                  </a:ext>
                </a:extLst>
              </p:cNvPr>
              <p:cNvSpPr>
                <a:spLocks/>
              </p:cNvSpPr>
              <p:nvPr/>
            </p:nvSpPr>
            <p:spPr bwMode="auto">
              <a:xfrm>
                <a:off x="5429" y="2609"/>
                <a:ext cx="34" cy="42"/>
              </a:xfrm>
              <a:custGeom>
                <a:avLst/>
                <a:gdLst>
                  <a:gd name="T0" fmla="*/ 34 w 34"/>
                  <a:gd name="T1" fmla="*/ 42 h 42"/>
                  <a:gd name="T2" fmla="*/ 31 w 34"/>
                  <a:gd name="T3" fmla="*/ 34 h 42"/>
                  <a:gd name="T4" fmla="*/ 26 w 34"/>
                  <a:gd name="T5" fmla="*/ 23 h 42"/>
                  <a:gd name="T6" fmla="*/ 16 w 34"/>
                  <a:gd name="T7" fmla="*/ 12 h 42"/>
                  <a:gd name="T8" fmla="*/ 0 w 34"/>
                  <a:gd name="T9" fmla="*/ 0 h 42"/>
                  <a:gd name="T10" fmla="*/ 0 60000 65536"/>
                  <a:gd name="T11" fmla="*/ 0 60000 65536"/>
                  <a:gd name="T12" fmla="*/ 0 60000 65536"/>
                  <a:gd name="T13" fmla="*/ 0 60000 65536"/>
                  <a:gd name="T14" fmla="*/ 0 60000 65536"/>
                  <a:gd name="T15" fmla="*/ 0 w 34"/>
                  <a:gd name="T16" fmla="*/ 0 h 42"/>
                  <a:gd name="T17" fmla="*/ 34 w 34"/>
                  <a:gd name="T18" fmla="*/ 42 h 42"/>
                </a:gdLst>
                <a:ahLst/>
                <a:cxnLst>
                  <a:cxn ang="T10">
                    <a:pos x="T0" y="T1"/>
                  </a:cxn>
                  <a:cxn ang="T11">
                    <a:pos x="T2" y="T3"/>
                  </a:cxn>
                  <a:cxn ang="T12">
                    <a:pos x="T4" y="T5"/>
                  </a:cxn>
                  <a:cxn ang="T13">
                    <a:pos x="T6" y="T7"/>
                  </a:cxn>
                  <a:cxn ang="T14">
                    <a:pos x="T8" y="T9"/>
                  </a:cxn>
                </a:cxnLst>
                <a:rect l="T15" t="T16" r="T17" b="T18"/>
                <a:pathLst>
                  <a:path w="34" h="42">
                    <a:moveTo>
                      <a:pt x="34" y="42"/>
                    </a:moveTo>
                    <a:lnTo>
                      <a:pt x="31" y="34"/>
                    </a:lnTo>
                    <a:lnTo>
                      <a:pt x="26" y="23"/>
                    </a:lnTo>
                    <a:lnTo>
                      <a:pt x="16" y="12"/>
                    </a:lnTo>
                    <a:lnTo>
                      <a:pt x="0" y="0"/>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292" name="Freeform 521">
                <a:extLst>
                  <a:ext uri="{FF2B5EF4-FFF2-40B4-BE49-F238E27FC236}">
                    <a16:creationId xmlns:a16="http://schemas.microsoft.com/office/drawing/2014/main" id="{DD3A7859-FB8A-77CC-93EF-C971C84AA4AC}"/>
                  </a:ext>
                </a:extLst>
              </p:cNvPr>
              <p:cNvSpPr>
                <a:spLocks/>
              </p:cNvSpPr>
              <p:nvPr/>
            </p:nvSpPr>
            <p:spPr bwMode="auto">
              <a:xfrm>
                <a:off x="5104" y="2775"/>
                <a:ext cx="385" cy="66"/>
              </a:xfrm>
              <a:custGeom>
                <a:avLst/>
                <a:gdLst>
                  <a:gd name="T0" fmla="*/ 19 w 385"/>
                  <a:gd name="T1" fmla="*/ 66 h 66"/>
                  <a:gd name="T2" fmla="*/ 14 w 385"/>
                  <a:gd name="T3" fmla="*/ 56 h 66"/>
                  <a:gd name="T4" fmla="*/ 8 w 385"/>
                  <a:gd name="T5" fmla="*/ 39 h 66"/>
                  <a:gd name="T6" fmla="*/ 2 w 385"/>
                  <a:gd name="T7" fmla="*/ 23 h 66"/>
                  <a:gd name="T8" fmla="*/ 0 w 385"/>
                  <a:gd name="T9" fmla="*/ 12 h 66"/>
                  <a:gd name="T10" fmla="*/ 5 w 385"/>
                  <a:gd name="T11" fmla="*/ 6 h 66"/>
                  <a:gd name="T12" fmla="*/ 11 w 385"/>
                  <a:gd name="T13" fmla="*/ 4 h 66"/>
                  <a:gd name="T14" fmla="*/ 21 w 385"/>
                  <a:gd name="T15" fmla="*/ 4 h 66"/>
                  <a:gd name="T16" fmla="*/ 135 w 385"/>
                  <a:gd name="T17" fmla="*/ 6 h 66"/>
                  <a:gd name="T18" fmla="*/ 259 w 385"/>
                  <a:gd name="T19" fmla="*/ 6 h 66"/>
                  <a:gd name="T20" fmla="*/ 278 w 385"/>
                  <a:gd name="T21" fmla="*/ 4 h 66"/>
                  <a:gd name="T22" fmla="*/ 315 w 385"/>
                  <a:gd name="T23" fmla="*/ 4 h 66"/>
                  <a:gd name="T24" fmla="*/ 331 w 385"/>
                  <a:gd name="T25" fmla="*/ 3 h 66"/>
                  <a:gd name="T26" fmla="*/ 344 w 385"/>
                  <a:gd name="T27" fmla="*/ 3 h 66"/>
                  <a:gd name="T28" fmla="*/ 357 w 385"/>
                  <a:gd name="T29" fmla="*/ 3 h 66"/>
                  <a:gd name="T30" fmla="*/ 368 w 385"/>
                  <a:gd name="T31" fmla="*/ 3 h 66"/>
                  <a:gd name="T32" fmla="*/ 376 w 385"/>
                  <a:gd name="T33" fmla="*/ 1 h 66"/>
                  <a:gd name="T34" fmla="*/ 382 w 385"/>
                  <a:gd name="T35" fmla="*/ 0 h 66"/>
                  <a:gd name="T36" fmla="*/ 385 w 385"/>
                  <a:gd name="T37" fmla="*/ 0 h 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5"/>
                  <a:gd name="T58" fmla="*/ 0 h 66"/>
                  <a:gd name="T59" fmla="*/ 385 w 385"/>
                  <a:gd name="T60" fmla="*/ 66 h 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5" h="66">
                    <a:moveTo>
                      <a:pt x="19" y="66"/>
                    </a:moveTo>
                    <a:lnTo>
                      <a:pt x="14" y="56"/>
                    </a:lnTo>
                    <a:lnTo>
                      <a:pt x="8" y="39"/>
                    </a:lnTo>
                    <a:lnTo>
                      <a:pt x="2" y="23"/>
                    </a:lnTo>
                    <a:lnTo>
                      <a:pt x="0" y="12"/>
                    </a:lnTo>
                    <a:lnTo>
                      <a:pt x="5" y="6"/>
                    </a:lnTo>
                    <a:lnTo>
                      <a:pt x="11" y="4"/>
                    </a:lnTo>
                    <a:lnTo>
                      <a:pt x="21" y="4"/>
                    </a:lnTo>
                    <a:lnTo>
                      <a:pt x="135" y="6"/>
                    </a:lnTo>
                    <a:lnTo>
                      <a:pt x="259" y="6"/>
                    </a:lnTo>
                    <a:lnTo>
                      <a:pt x="278" y="4"/>
                    </a:lnTo>
                    <a:lnTo>
                      <a:pt x="315" y="4"/>
                    </a:lnTo>
                    <a:lnTo>
                      <a:pt x="331" y="3"/>
                    </a:lnTo>
                    <a:lnTo>
                      <a:pt x="344" y="3"/>
                    </a:lnTo>
                    <a:lnTo>
                      <a:pt x="357" y="3"/>
                    </a:lnTo>
                    <a:lnTo>
                      <a:pt x="368" y="3"/>
                    </a:lnTo>
                    <a:lnTo>
                      <a:pt x="376" y="1"/>
                    </a:lnTo>
                    <a:lnTo>
                      <a:pt x="382" y="0"/>
                    </a:lnTo>
                    <a:lnTo>
                      <a:pt x="385" y="0"/>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293" name="Line 522">
                <a:extLst>
                  <a:ext uri="{FF2B5EF4-FFF2-40B4-BE49-F238E27FC236}">
                    <a16:creationId xmlns:a16="http://schemas.microsoft.com/office/drawing/2014/main" id="{A7158029-3CA0-8453-955E-F5536C67076E}"/>
                  </a:ext>
                </a:extLst>
              </p:cNvPr>
              <p:cNvSpPr>
                <a:spLocks noChangeShapeType="1"/>
              </p:cNvSpPr>
              <p:nvPr/>
            </p:nvSpPr>
            <p:spPr bwMode="auto">
              <a:xfrm>
                <a:off x="5251" y="2775"/>
                <a:ext cx="59" cy="1"/>
              </a:xfrm>
              <a:prstGeom prst="line">
                <a:avLst/>
              </a:prstGeom>
              <a:noFill/>
              <a:ln w="0">
                <a:solidFill>
                  <a:srgbClr val="002060"/>
                </a:solidFill>
                <a:round/>
                <a:headEnd/>
                <a:tailEnd/>
              </a:ln>
              <a:extLst>
                <a:ext uri="{909E8E84-426E-40DD-AFC4-6F175D3DCCD1}">
                  <a14:hiddenFill xmlns:a14="http://schemas.microsoft.com/office/drawing/2010/main">
                    <a:noFill/>
                  </a14:hiddenFill>
                </a:ext>
              </a:extLst>
            </p:spPr>
            <p:txBody>
              <a:bodyPr/>
              <a:lstStyle/>
              <a:p>
                <a:endParaRPr lang="el-GR">
                  <a:solidFill>
                    <a:schemeClr val="bg1">
                      <a:lumMod val="95000"/>
                      <a:lumOff val="5000"/>
                    </a:schemeClr>
                  </a:solidFill>
                </a:endParaRPr>
              </a:p>
            </p:txBody>
          </p:sp>
          <p:sp>
            <p:nvSpPr>
              <p:cNvPr id="36294" name="Line 523">
                <a:extLst>
                  <a:ext uri="{FF2B5EF4-FFF2-40B4-BE49-F238E27FC236}">
                    <a16:creationId xmlns:a16="http://schemas.microsoft.com/office/drawing/2014/main" id="{0414A171-6531-33D7-7EAD-A9B06C0B4DA8}"/>
                  </a:ext>
                </a:extLst>
              </p:cNvPr>
              <p:cNvSpPr>
                <a:spLocks noChangeShapeType="1"/>
              </p:cNvSpPr>
              <p:nvPr/>
            </p:nvSpPr>
            <p:spPr bwMode="auto">
              <a:xfrm>
                <a:off x="5322" y="2775"/>
                <a:ext cx="66" cy="1"/>
              </a:xfrm>
              <a:prstGeom prst="line">
                <a:avLst/>
              </a:prstGeom>
              <a:noFill/>
              <a:ln w="0">
                <a:solidFill>
                  <a:srgbClr val="002060"/>
                </a:solidFill>
                <a:round/>
                <a:headEnd/>
                <a:tailEnd/>
              </a:ln>
              <a:extLst>
                <a:ext uri="{909E8E84-426E-40DD-AFC4-6F175D3DCCD1}">
                  <a14:hiddenFill xmlns:a14="http://schemas.microsoft.com/office/drawing/2010/main">
                    <a:noFill/>
                  </a14:hiddenFill>
                </a:ext>
              </a:extLst>
            </p:spPr>
            <p:txBody>
              <a:bodyPr/>
              <a:lstStyle/>
              <a:p>
                <a:endParaRPr lang="el-GR">
                  <a:solidFill>
                    <a:schemeClr val="bg1">
                      <a:lumMod val="95000"/>
                      <a:lumOff val="5000"/>
                    </a:schemeClr>
                  </a:solidFill>
                </a:endParaRPr>
              </a:p>
            </p:txBody>
          </p:sp>
          <p:sp>
            <p:nvSpPr>
              <p:cNvPr id="36295" name="Line 524">
                <a:extLst>
                  <a:ext uri="{FF2B5EF4-FFF2-40B4-BE49-F238E27FC236}">
                    <a16:creationId xmlns:a16="http://schemas.microsoft.com/office/drawing/2014/main" id="{680594E8-8C06-D1B2-4F92-80A5FFCD9FEC}"/>
                  </a:ext>
                </a:extLst>
              </p:cNvPr>
              <p:cNvSpPr>
                <a:spLocks noChangeShapeType="1"/>
              </p:cNvSpPr>
              <p:nvPr/>
            </p:nvSpPr>
            <p:spPr bwMode="auto">
              <a:xfrm>
                <a:off x="5398" y="2775"/>
                <a:ext cx="38" cy="1"/>
              </a:xfrm>
              <a:prstGeom prst="line">
                <a:avLst/>
              </a:prstGeom>
              <a:noFill/>
              <a:ln w="0">
                <a:solidFill>
                  <a:srgbClr val="002060"/>
                </a:solidFill>
                <a:round/>
                <a:headEnd/>
                <a:tailEnd/>
              </a:ln>
              <a:extLst>
                <a:ext uri="{909E8E84-426E-40DD-AFC4-6F175D3DCCD1}">
                  <a14:hiddenFill xmlns:a14="http://schemas.microsoft.com/office/drawing/2010/main">
                    <a:noFill/>
                  </a14:hiddenFill>
                </a:ext>
              </a:extLst>
            </p:spPr>
            <p:txBody>
              <a:bodyPr/>
              <a:lstStyle/>
              <a:p>
                <a:endParaRPr lang="el-GR">
                  <a:solidFill>
                    <a:schemeClr val="bg1">
                      <a:lumMod val="95000"/>
                      <a:lumOff val="5000"/>
                    </a:schemeClr>
                  </a:solidFill>
                </a:endParaRPr>
              </a:p>
            </p:txBody>
          </p:sp>
          <p:sp>
            <p:nvSpPr>
              <p:cNvPr id="36296" name="Freeform 525">
                <a:extLst>
                  <a:ext uri="{FF2B5EF4-FFF2-40B4-BE49-F238E27FC236}">
                    <a16:creationId xmlns:a16="http://schemas.microsoft.com/office/drawing/2014/main" id="{96C3555F-78F9-9894-AE3D-F2C7863AB4B7}"/>
                  </a:ext>
                </a:extLst>
              </p:cNvPr>
              <p:cNvSpPr>
                <a:spLocks/>
              </p:cNvSpPr>
              <p:nvPr/>
            </p:nvSpPr>
            <p:spPr bwMode="auto">
              <a:xfrm>
                <a:off x="5121" y="2782"/>
                <a:ext cx="398" cy="7"/>
              </a:xfrm>
              <a:custGeom>
                <a:avLst/>
                <a:gdLst>
                  <a:gd name="T0" fmla="*/ 0 w 398"/>
                  <a:gd name="T1" fmla="*/ 6 h 7"/>
                  <a:gd name="T2" fmla="*/ 10 w 398"/>
                  <a:gd name="T3" fmla="*/ 7 h 7"/>
                  <a:gd name="T4" fmla="*/ 23 w 398"/>
                  <a:gd name="T5" fmla="*/ 7 h 7"/>
                  <a:gd name="T6" fmla="*/ 39 w 398"/>
                  <a:gd name="T7" fmla="*/ 7 h 7"/>
                  <a:gd name="T8" fmla="*/ 99 w 398"/>
                  <a:gd name="T9" fmla="*/ 7 h 7"/>
                  <a:gd name="T10" fmla="*/ 123 w 398"/>
                  <a:gd name="T11" fmla="*/ 7 h 7"/>
                  <a:gd name="T12" fmla="*/ 312 w 398"/>
                  <a:gd name="T13" fmla="*/ 7 h 7"/>
                  <a:gd name="T14" fmla="*/ 324 w 398"/>
                  <a:gd name="T15" fmla="*/ 6 h 7"/>
                  <a:gd name="T16" fmla="*/ 361 w 398"/>
                  <a:gd name="T17" fmla="*/ 6 h 7"/>
                  <a:gd name="T18" fmla="*/ 376 w 398"/>
                  <a:gd name="T19" fmla="*/ 6 h 7"/>
                  <a:gd name="T20" fmla="*/ 387 w 398"/>
                  <a:gd name="T21" fmla="*/ 3 h 7"/>
                  <a:gd name="T22" fmla="*/ 395 w 398"/>
                  <a:gd name="T23" fmla="*/ 2 h 7"/>
                  <a:gd name="T24" fmla="*/ 398 w 398"/>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8"/>
                  <a:gd name="T40" fmla="*/ 0 h 7"/>
                  <a:gd name="T41" fmla="*/ 398 w 398"/>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8" h="7">
                    <a:moveTo>
                      <a:pt x="0" y="6"/>
                    </a:moveTo>
                    <a:lnTo>
                      <a:pt x="10" y="7"/>
                    </a:lnTo>
                    <a:lnTo>
                      <a:pt x="23" y="7"/>
                    </a:lnTo>
                    <a:lnTo>
                      <a:pt x="39" y="7"/>
                    </a:lnTo>
                    <a:lnTo>
                      <a:pt x="99" y="7"/>
                    </a:lnTo>
                    <a:lnTo>
                      <a:pt x="123" y="7"/>
                    </a:lnTo>
                    <a:lnTo>
                      <a:pt x="312" y="7"/>
                    </a:lnTo>
                    <a:lnTo>
                      <a:pt x="324" y="6"/>
                    </a:lnTo>
                    <a:lnTo>
                      <a:pt x="361" y="6"/>
                    </a:lnTo>
                    <a:lnTo>
                      <a:pt x="376" y="6"/>
                    </a:lnTo>
                    <a:lnTo>
                      <a:pt x="387" y="3"/>
                    </a:lnTo>
                    <a:lnTo>
                      <a:pt x="395" y="2"/>
                    </a:lnTo>
                    <a:lnTo>
                      <a:pt x="398" y="0"/>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297" name="Freeform 526">
                <a:extLst>
                  <a:ext uri="{FF2B5EF4-FFF2-40B4-BE49-F238E27FC236}">
                    <a16:creationId xmlns:a16="http://schemas.microsoft.com/office/drawing/2014/main" id="{2E3DA102-549A-D011-1887-DFF059FEC2DA}"/>
                  </a:ext>
                </a:extLst>
              </p:cNvPr>
              <p:cNvSpPr>
                <a:spLocks/>
              </p:cNvSpPr>
              <p:nvPr/>
            </p:nvSpPr>
            <p:spPr bwMode="auto">
              <a:xfrm>
                <a:off x="5132" y="2813"/>
                <a:ext cx="384" cy="7"/>
              </a:xfrm>
              <a:custGeom>
                <a:avLst/>
                <a:gdLst>
                  <a:gd name="T0" fmla="*/ 0 w 384"/>
                  <a:gd name="T1" fmla="*/ 7 h 7"/>
                  <a:gd name="T2" fmla="*/ 171 w 384"/>
                  <a:gd name="T3" fmla="*/ 7 h 7"/>
                  <a:gd name="T4" fmla="*/ 188 w 384"/>
                  <a:gd name="T5" fmla="*/ 6 h 7"/>
                  <a:gd name="T6" fmla="*/ 221 w 384"/>
                  <a:gd name="T7" fmla="*/ 6 h 7"/>
                  <a:gd name="T8" fmla="*/ 235 w 384"/>
                  <a:gd name="T9" fmla="*/ 6 h 7"/>
                  <a:gd name="T10" fmla="*/ 263 w 384"/>
                  <a:gd name="T11" fmla="*/ 4 h 7"/>
                  <a:gd name="T12" fmla="*/ 290 w 384"/>
                  <a:gd name="T13" fmla="*/ 4 h 7"/>
                  <a:gd name="T14" fmla="*/ 313 w 384"/>
                  <a:gd name="T15" fmla="*/ 4 h 7"/>
                  <a:gd name="T16" fmla="*/ 334 w 384"/>
                  <a:gd name="T17" fmla="*/ 3 h 7"/>
                  <a:gd name="T18" fmla="*/ 353 w 384"/>
                  <a:gd name="T19" fmla="*/ 3 h 7"/>
                  <a:gd name="T20" fmla="*/ 367 w 384"/>
                  <a:gd name="T21" fmla="*/ 1 h 7"/>
                  <a:gd name="T22" fmla="*/ 378 w 384"/>
                  <a:gd name="T23" fmla="*/ 0 h 7"/>
                  <a:gd name="T24" fmla="*/ 384 w 384"/>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4"/>
                  <a:gd name="T40" fmla="*/ 0 h 7"/>
                  <a:gd name="T41" fmla="*/ 384 w 384"/>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4" h="7">
                    <a:moveTo>
                      <a:pt x="0" y="7"/>
                    </a:moveTo>
                    <a:lnTo>
                      <a:pt x="171" y="7"/>
                    </a:lnTo>
                    <a:lnTo>
                      <a:pt x="188" y="6"/>
                    </a:lnTo>
                    <a:lnTo>
                      <a:pt x="221" y="6"/>
                    </a:lnTo>
                    <a:lnTo>
                      <a:pt x="235" y="6"/>
                    </a:lnTo>
                    <a:lnTo>
                      <a:pt x="263" y="4"/>
                    </a:lnTo>
                    <a:lnTo>
                      <a:pt x="290" y="4"/>
                    </a:lnTo>
                    <a:lnTo>
                      <a:pt x="313" y="4"/>
                    </a:lnTo>
                    <a:lnTo>
                      <a:pt x="334" y="3"/>
                    </a:lnTo>
                    <a:lnTo>
                      <a:pt x="353" y="3"/>
                    </a:lnTo>
                    <a:lnTo>
                      <a:pt x="367" y="1"/>
                    </a:lnTo>
                    <a:lnTo>
                      <a:pt x="378" y="0"/>
                    </a:lnTo>
                    <a:lnTo>
                      <a:pt x="384" y="0"/>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298" name="Freeform 527">
                <a:extLst>
                  <a:ext uri="{FF2B5EF4-FFF2-40B4-BE49-F238E27FC236}">
                    <a16:creationId xmlns:a16="http://schemas.microsoft.com/office/drawing/2014/main" id="{C6E56776-97CA-C271-B88E-1E32049372DE}"/>
                  </a:ext>
                </a:extLst>
              </p:cNvPr>
              <p:cNvSpPr>
                <a:spLocks/>
              </p:cNvSpPr>
              <p:nvPr/>
            </p:nvSpPr>
            <p:spPr bwMode="auto">
              <a:xfrm>
                <a:off x="5079" y="2765"/>
                <a:ext cx="415" cy="7"/>
              </a:xfrm>
              <a:custGeom>
                <a:avLst/>
                <a:gdLst>
                  <a:gd name="T0" fmla="*/ 0 w 415"/>
                  <a:gd name="T1" fmla="*/ 2 h 7"/>
                  <a:gd name="T2" fmla="*/ 24 w 415"/>
                  <a:gd name="T3" fmla="*/ 2 h 7"/>
                  <a:gd name="T4" fmla="*/ 39 w 415"/>
                  <a:gd name="T5" fmla="*/ 4 h 7"/>
                  <a:gd name="T6" fmla="*/ 55 w 415"/>
                  <a:gd name="T7" fmla="*/ 4 h 7"/>
                  <a:gd name="T8" fmla="*/ 190 w 415"/>
                  <a:gd name="T9" fmla="*/ 4 h 7"/>
                  <a:gd name="T10" fmla="*/ 213 w 415"/>
                  <a:gd name="T11" fmla="*/ 4 h 7"/>
                  <a:gd name="T12" fmla="*/ 240 w 415"/>
                  <a:gd name="T13" fmla="*/ 2 h 7"/>
                  <a:gd name="T14" fmla="*/ 316 w 415"/>
                  <a:gd name="T15" fmla="*/ 2 h 7"/>
                  <a:gd name="T16" fmla="*/ 340 w 415"/>
                  <a:gd name="T17" fmla="*/ 2 h 7"/>
                  <a:gd name="T18" fmla="*/ 360 w 415"/>
                  <a:gd name="T19" fmla="*/ 2 h 7"/>
                  <a:gd name="T20" fmla="*/ 379 w 415"/>
                  <a:gd name="T21" fmla="*/ 1 h 7"/>
                  <a:gd name="T22" fmla="*/ 395 w 415"/>
                  <a:gd name="T23" fmla="*/ 1 h 7"/>
                  <a:gd name="T24" fmla="*/ 407 w 415"/>
                  <a:gd name="T25" fmla="*/ 1 h 7"/>
                  <a:gd name="T26" fmla="*/ 415 w 415"/>
                  <a:gd name="T27" fmla="*/ 0 h 7"/>
                  <a:gd name="T28" fmla="*/ 413 w 415"/>
                  <a:gd name="T29" fmla="*/ 0 h 7"/>
                  <a:gd name="T30" fmla="*/ 412 w 415"/>
                  <a:gd name="T31" fmla="*/ 1 h 7"/>
                  <a:gd name="T32" fmla="*/ 409 w 415"/>
                  <a:gd name="T33" fmla="*/ 1 h 7"/>
                  <a:gd name="T34" fmla="*/ 406 w 415"/>
                  <a:gd name="T35" fmla="*/ 1 h 7"/>
                  <a:gd name="T36" fmla="*/ 398 w 415"/>
                  <a:gd name="T37" fmla="*/ 2 h 7"/>
                  <a:gd name="T38" fmla="*/ 391 w 415"/>
                  <a:gd name="T39" fmla="*/ 2 h 7"/>
                  <a:gd name="T40" fmla="*/ 382 w 415"/>
                  <a:gd name="T41" fmla="*/ 2 h 7"/>
                  <a:gd name="T42" fmla="*/ 368 w 415"/>
                  <a:gd name="T43" fmla="*/ 4 h 7"/>
                  <a:gd name="T44" fmla="*/ 353 w 415"/>
                  <a:gd name="T45" fmla="*/ 5 h 7"/>
                  <a:gd name="T46" fmla="*/ 334 w 415"/>
                  <a:gd name="T47" fmla="*/ 5 h 7"/>
                  <a:gd name="T48" fmla="*/ 312 w 415"/>
                  <a:gd name="T49" fmla="*/ 5 h 7"/>
                  <a:gd name="T50" fmla="*/ 287 w 415"/>
                  <a:gd name="T51" fmla="*/ 7 h 7"/>
                  <a:gd name="T52" fmla="*/ 257 w 415"/>
                  <a:gd name="T53" fmla="*/ 7 h 7"/>
                  <a:gd name="T54" fmla="*/ 225 w 415"/>
                  <a:gd name="T55" fmla="*/ 7 h 7"/>
                  <a:gd name="T56" fmla="*/ 144 w 415"/>
                  <a:gd name="T57" fmla="*/ 7 h 7"/>
                  <a:gd name="T58" fmla="*/ 124 w 415"/>
                  <a:gd name="T59" fmla="*/ 7 h 7"/>
                  <a:gd name="T60" fmla="*/ 102 w 415"/>
                  <a:gd name="T61" fmla="*/ 7 h 7"/>
                  <a:gd name="T62" fmla="*/ 77 w 415"/>
                  <a:gd name="T63" fmla="*/ 5 h 7"/>
                  <a:gd name="T64" fmla="*/ 53 w 415"/>
                  <a:gd name="T65" fmla="*/ 5 h 7"/>
                  <a:gd name="T66" fmla="*/ 33 w 415"/>
                  <a:gd name="T67" fmla="*/ 5 h 7"/>
                  <a:gd name="T68" fmla="*/ 15 w 415"/>
                  <a:gd name="T69" fmla="*/ 4 h 7"/>
                  <a:gd name="T70" fmla="*/ 3 w 415"/>
                  <a:gd name="T71" fmla="*/ 2 h 7"/>
                  <a:gd name="T72" fmla="*/ 0 w 415"/>
                  <a:gd name="T73" fmla="*/ 2 h 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5"/>
                  <a:gd name="T112" fmla="*/ 0 h 7"/>
                  <a:gd name="T113" fmla="*/ 415 w 415"/>
                  <a:gd name="T114" fmla="*/ 7 h 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5" h="7">
                    <a:moveTo>
                      <a:pt x="0" y="2"/>
                    </a:moveTo>
                    <a:lnTo>
                      <a:pt x="24" y="2"/>
                    </a:lnTo>
                    <a:lnTo>
                      <a:pt x="39" y="4"/>
                    </a:lnTo>
                    <a:lnTo>
                      <a:pt x="55" y="4"/>
                    </a:lnTo>
                    <a:lnTo>
                      <a:pt x="190" y="4"/>
                    </a:lnTo>
                    <a:lnTo>
                      <a:pt x="213" y="4"/>
                    </a:lnTo>
                    <a:lnTo>
                      <a:pt x="240" y="2"/>
                    </a:lnTo>
                    <a:lnTo>
                      <a:pt x="316" y="2"/>
                    </a:lnTo>
                    <a:lnTo>
                      <a:pt x="340" y="2"/>
                    </a:lnTo>
                    <a:lnTo>
                      <a:pt x="360" y="2"/>
                    </a:lnTo>
                    <a:lnTo>
                      <a:pt x="379" y="1"/>
                    </a:lnTo>
                    <a:lnTo>
                      <a:pt x="395" y="1"/>
                    </a:lnTo>
                    <a:lnTo>
                      <a:pt x="407" y="1"/>
                    </a:lnTo>
                    <a:lnTo>
                      <a:pt x="415" y="0"/>
                    </a:lnTo>
                    <a:lnTo>
                      <a:pt x="413" y="0"/>
                    </a:lnTo>
                    <a:lnTo>
                      <a:pt x="412" y="1"/>
                    </a:lnTo>
                    <a:lnTo>
                      <a:pt x="409" y="1"/>
                    </a:lnTo>
                    <a:lnTo>
                      <a:pt x="406" y="1"/>
                    </a:lnTo>
                    <a:lnTo>
                      <a:pt x="398" y="2"/>
                    </a:lnTo>
                    <a:lnTo>
                      <a:pt x="391" y="2"/>
                    </a:lnTo>
                    <a:lnTo>
                      <a:pt x="382" y="2"/>
                    </a:lnTo>
                    <a:lnTo>
                      <a:pt x="368" y="4"/>
                    </a:lnTo>
                    <a:lnTo>
                      <a:pt x="353" y="5"/>
                    </a:lnTo>
                    <a:lnTo>
                      <a:pt x="334" y="5"/>
                    </a:lnTo>
                    <a:lnTo>
                      <a:pt x="312" y="5"/>
                    </a:lnTo>
                    <a:lnTo>
                      <a:pt x="287" y="7"/>
                    </a:lnTo>
                    <a:lnTo>
                      <a:pt x="257" y="7"/>
                    </a:lnTo>
                    <a:lnTo>
                      <a:pt x="225" y="7"/>
                    </a:lnTo>
                    <a:lnTo>
                      <a:pt x="144" y="7"/>
                    </a:lnTo>
                    <a:lnTo>
                      <a:pt x="124" y="7"/>
                    </a:lnTo>
                    <a:lnTo>
                      <a:pt x="102" y="7"/>
                    </a:lnTo>
                    <a:lnTo>
                      <a:pt x="77" y="5"/>
                    </a:lnTo>
                    <a:lnTo>
                      <a:pt x="53" y="5"/>
                    </a:lnTo>
                    <a:lnTo>
                      <a:pt x="33" y="5"/>
                    </a:lnTo>
                    <a:lnTo>
                      <a:pt x="15" y="4"/>
                    </a:lnTo>
                    <a:lnTo>
                      <a:pt x="3" y="2"/>
                    </a:lnTo>
                    <a:lnTo>
                      <a:pt x="0" y="2"/>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299" name="Freeform 528">
                <a:extLst>
                  <a:ext uri="{FF2B5EF4-FFF2-40B4-BE49-F238E27FC236}">
                    <a16:creationId xmlns:a16="http://schemas.microsoft.com/office/drawing/2014/main" id="{9C048D2D-F86A-7268-6CB8-F4DE32D76F6E}"/>
                  </a:ext>
                </a:extLst>
              </p:cNvPr>
              <p:cNvSpPr>
                <a:spLocks/>
              </p:cNvSpPr>
              <p:nvPr/>
            </p:nvSpPr>
            <p:spPr bwMode="auto">
              <a:xfrm>
                <a:off x="4292" y="2369"/>
                <a:ext cx="804" cy="488"/>
              </a:xfrm>
              <a:custGeom>
                <a:avLst/>
                <a:gdLst>
                  <a:gd name="T0" fmla="*/ 804 w 804"/>
                  <a:gd name="T1" fmla="*/ 475 h 488"/>
                  <a:gd name="T2" fmla="*/ 798 w 804"/>
                  <a:gd name="T3" fmla="*/ 459 h 488"/>
                  <a:gd name="T4" fmla="*/ 792 w 804"/>
                  <a:gd name="T5" fmla="*/ 437 h 488"/>
                  <a:gd name="T6" fmla="*/ 783 w 804"/>
                  <a:gd name="T7" fmla="*/ 410 h 488"/>
                  <a:gd name="T8" fmla="*/ 768 w 804"/>
                  <a:gd name="T9" fmla="*/ 382 h 488"/>
                  <a:gd name="T10" fmla="*/ 748 w 804"/>
                  <a:gd name="T11" fmla="*/ 356 h 488"/>
                  <a:gd name="T12" fmla="*/ 721 w 804"/>
                  <a:gd name="T13" fmla="*/ 335 h 488"/>
                  <a:gd name="T14" fmla="*/ 686 w 804"/>
                  <a:gd name="T15" fmla="*/ 321 h 488"/>
                  <a:gd name="T16" fmla="*/ 641 w 804"/>
                  <a:gd name="T17" fmla="*/ 315 h 488"/>
                  <a:gd name="T18" fmla="*/ 596 w 804"/>
                  <a:gd name="T19" fmla="*/ 322 h 488"/>
                  <a:gd name="T20" fmla="*/ 564 w 804"/>
                  <a:gd name="T21" fmla="*/ 340 h 488"/>
                  <a:gd name="T22" fmla="*/ 544 w 804"/>
                  <a:gd name="T23" fmla="*/ 366 h 488"/>
                  <a:gd name="T24" fmla="*/ 530 w 804"/>
                  <a:gd name="T25" fmla="*/ 396 h 488"/>
                  <a:gd name="T26" fmla="*/ 524 w 804"/>
                  <a:gd name="T27" fmla="*/ 426 h 488"/>
                  <a:gd name="T28" fmla="*/ 522 w 804"/>
                  <a:gd name="T29" fmla="*/ 456 h 488"/>
                  <a:gd name="T30" fmla="*/ 523 w 804"/>
                  <a:gd name="T31" fmla="*/ 476 h 488"/>
                  <a:gd name="T32" fmla="*/ 524 w 804"/>
                  <a:gd name="T33" fmla="*/ 488 h 488"/>
                  <a:gd name="T34" fmla="*/ 53 w 804"/>
                  <a:gd name="T35" fmla="*/ 484 h 488"/>
                  <a:gd name="T36" fmla="*/ 49 w 804"/>
                  <a:gd name="T37" fmla="*/ 473 h 488"/>
                  <a:gd name="T38" fmla="*/ 40 w 804"/>
                  <a:gd name="T39" fmla="*/ 448 h 488"/>
                  <a:gd name="T40" fmla="*/ 28 w 804"/>
                  <a:gd name="T41" fmla="*/ 420 h 488"/>
                  <a:gd name="T42" fmla="*/ 16 w 804"/>
                  <a:gd name="T43" fmla="*/ 401 h 488"/>
                  <a:gd name="T44" fmla="*/ 8 w 804"/>
                  <a:gd name="T45" fmla="*/ 388 h 488"/>
                  <a:gd name="T46" fmla="*/ 3 w 804"/>
                  <a:gd name="T47" fmla="*/ 372 h 488"/>
                  <a:gd name="T48" fmla="*/ 0 w 804"/>
                  <a:gd name="T49" fmla="*/ 343 h 488"/>
                  <a:gd name="T50" fmla="*/ 0 w 804"/>
                  <a:gd name="T51" fmla="*/ 294 h 488"/>
                  <a:gd name="T52" fmla="*/ 2 w 804"/>
                  <a:gd name="T53" fmla="*/ 271 h 488"/>
                  <a:gd name="T54" fmla="*/ 5 w 804"/>
                  <a:gd name="T55" fmla="*/ 256 h 488"/>
                  <a:gd name="T56" fmla="*/ 8 w 804"/>
                  <a:gd name="T57" fmla="*/ 249 h 488"/>
                  <a:gd name="T58" fmla="*/ 8 w 804"/>
                  <a:gd name="T59" fmla="*/ 246 h 488"/>
                  <a:gd name="T60" fmla="*/ 19 w 804"/>
                  <a:gd name="T61" fmla="*/ 177 h 488"/>
                  <a:gd name="T62" fmla="*/ 28 w 804"/>
                  <a:gd name="T63" fmla="*/ 121 h 488"/>
                  <a:gd name="T64" fmla="*/ 35 w 804"/>
                  <a:gd name="T65" fmla="*/ 78 h 488"/>
                  <a:gd name="T66" fmla="*/ 44 w 804"/>
                  <a:gd name="T67" fmla="*/ 46 h 488"/>
                  <a:gd name="T68" fmla="*/ 50 w 804"/>
                  <a:gd name="T69" fmla="*/ 24 h 488"/>
                  <a:gd name="T70" fmla="*/ 56 w 804"/>
                  <a:gd name="T71" fmla="*/ 11 h 488"/>
                  <a:gd name="T72" fmla="*/ 63 w 804"/>
                  <a:gd name="T73" fmla="*/ 3 h 488"/>
                  <a:gd name="T74" fmla="*/ 71 w 804"/>
                  <a:gd name="T75" fmla="*/ 0 h 4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04"/>
                  <a:gd name="T115" fmla="*/ 0 h 488"/>
                  <a:gd name="T116" fmla="*/ 804 w 804"/>
                  <a:gd name="T117" fmla="*/ 488 h 4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04" h="488">
                    <a:moveTo>
                      <a:pt x="804" y="475"/>
                    </a:moveTo>
                    <a:lnTo>
                      <a:pt x="798" y="459"/>
                    </a:lnTo>
                    <a:lnTo>
                      <a:pt x="792" y="437"/>
                    </a:lnTo>
                    <a:lnTo>
                      <a:pt x="783" y="410"/>
                    </a:lnTo>
                    <a:lnTo>
                      <a:pt x="768" y="382"/>
                    </a:lnTo>
                    <a:lnTo>
                      <a:pt x="748" y="356"/>
                    </a:lnTo>
                    <a:lnTo>
                      <a:pt x="721" y="335"/>
                    </a:lnTo>
                    <a:lnTo>
                      <a:pt x="686" y="321"/>
                    </a:lnTo>
                    <a:lnTo>
                      <a:pt x="641" y="315"/>
                    </a:lnTo>
                    <a:lnTo>
                      <a:pt x="596" y="322"/>
                    </a:lnTo>
                    <a:lnTo>
                      <a:pt x="564" y="340"/>
                    </a:lnTo>
                    <a:lnTo>
                      <a:pt x="544" y="366"/>
                    </a:lnTo>
                    <a:lnTo>
                      <a:pt x="530" y="396"/>
                    </a:lnTo>
                    <a:lnTo>
                      <a:pt x="524" y="426"/>
                    </a:lnTo>
                    <a:lnTo>
                      <a:pt x="522" y="456"/>
                    </a:lnTo>
                    <a:lnTo>
                      <a:pt x="523" y="476"/>
                    </a:lnTo>
                    <a:lnTo>
                      <a:pt x="524" y="488"/>
                    </a:lnTo>
                    <a:lnTo>
                      <a:pt x="53" y="484"/>
                    </a:lnTo>
                    <a:lnTo>
                      <a:pt x="49" y="473"/>
                    </a:lnTo>
                    <a:lnTo>
                      <a:pt x="40" y="448"/>
                    </a:lnTo>
                    <a:lnTo>
                      <a:pt x="28" y="420"/>
                    </a:lnTo>
                    <a:lnTo>
                      <a:pt x="16" y="401"/>
                    </a:lnTo>
                    <a:lnTo>
                      <a:pt x="8" y="388"/>
                    </a:lnTo>
                    <a:lnTo>
                      <a:pt x="3" y="372"/>
                    </a:lnTo>
                    <a:lnTo>
                      <a:pt x="0" y="343"/>
                    </a:lnTo>
                    <a:lnTo>
                      <a:pt x="0" y="294"/>
                    </a:lnTo>
                    <a:lnTo>
                      <a:pt x="2" y="271"/>
                    </a:lnTo>
                    <a:lnTo>
                      <a:pt x="5" y="256"/>
                    </a:lnTo>
                    <a:lnTo>
                      <a:pt x="8" y="249"/>
                    </a:lnTo>
                    <a:lnTo>
                      <a:pt x="8" y="246"/>
                    </a:lnTo>
                    <a:lnTo>
                      <a:pt x="19" y="177"/>
                    </a:lnTo>
                    <a:lnTo>
                      <a:pt x="28" y="121"/>
                    </a:lnTo>
                    <a:lnTo>
                      <a:pt x="35" y="78"/>
                    </a:lnTo>
                    <a:lnTo>
                      <a:pt x="44" y="46"/>
                    </a:lnTo>
                    <a:lnTo>
                      <a:pt x="50" y="24"/>
                    </a:lnTo>
                    <a:lnTo>
                      <a:pt x="56" y="11"/>
                    </a:lnTo>
                    <a:lnTo>
                      <a:pt x="63" y="3"/>
                    </a:lnTo>
                    <a:lnTo>
                      <a:pt x="71" y="0"/>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300" name="Freeform 529">
                <a:extLst>
                  <a:ext uri="{FF2B5EF4-FFF2-40B4-BE49-F238E27FC236}">
                    <a16:creationId xmlns:a16="http://schemas.microsoft.com/office/drawing/2014/main" id="{CCA1459D-433E-D746-5BDD-3CEA640116AE}"/>
                  </a:ext>
                </a:extLst>
              </p:cNvPr>
              <p:cNvSpPr>
                <a:spLocks/>
              </p:cNvSpPr>
              <p:nvPr/>
            </p:nvSpPr>
            <p:spPr bwMode="auto">
              <a:xfrm>
                <a:off x="4103" y="2371"/>
                <a:ext cx="556" cy="211"/>
              </a:xfrm>
              <a:custGeom>
                <a:avLst/>
                <a:gdLst>
                  <a:gd name="T0" fmla="*/ 503 w 556"/>
                  <a:gd name="T1" fmla="*/ 189 h 211"/>
                  <a:gd name="T2" fmla="*/ 29 w 556"/>
                  <a:gd name="T3" fmla="*/ 211 h 211"/>
                  <a:gd name="T4" fmla="*/ 14 w 556"/>
                  <a:gd name="T5" fmla="*/ 211 h 211"/>
                  <a:gd name="T6" fmla="*/ 4 w 556"/>
                  <a:gd name="T7" fmla="*/ 208 h 211"/>
                  <a:gd name="T8" fmla="*/ 0 w 556"/>
                  <a:gd name="T9" fmla="*/ 201 h 211"/>
                  <a:gd name="T10" fmla="*/ 0 w 556"/>
                  <a:gd name="T11" fmla="*/ 182 h 211"/>
                  <a:gd name="T12" fmla="*/ 6 w 556"/>
                  <a:gd name="T13" fmla="*/ 153 h 211"/>
                  <a:gd name="T14" fmla="*/ 17 w 556"/>
                  <a:gd name="T15" fmla="*/ 115 h 211"/>
                  <a:gd name="T16" fmla="*/ 29 w 556"/>
                  <a:gd name="T17" fmla="*/ 79 h 211"/>
                  <a:gd name="T18" fmla="*/ 39 w 556"/>
                  <a:gd name="T19" fmla="*/ 57 h 211"/>
                  <a:gd name="T20" fmla="*/ 42 w 556"/>
                  <a:gd name="T21" fmla="*/ 53 h 211"/>
                  <a:gd name="T22" fmla="*/ 47 w 556"/>
                  <a:gd name="T23" fmla="*/ 48 h 211"/>
                  <a:gd name="T24" fmla="*/ 51 w 556"/>
                  <a:gd name="T25" fmla="*/ 45 h 211"/>
                  <a:gd name="T26" fmla="*/ 58 w 556"/>
                  <a:gd name="T27" fmla="*/ 44 h 211"/>
                  <a:gd name="T28" fmla="*/ 66 w 556"/>
                  <a:gd name="T29" fmla="*/ 43 h 211"/>
                  <a:gd name="T30" fmla="*/ 76 w 556"/>
                  <a:gd name="T31" fmla="*/ 41 h 211"/>
                  <a:gd name="T32" fmla="*/ 86 w 556"/>
                  <a:gd name="T33" fmla="*/ 40 h 211"/>
                  <a:gd name="T34" fmla="*/ 100 w 556"/>
                  <a:gd name="T35" fmla="*/ 40 h 211"/>
                  <a:gd name="T36" fmla="*/ 108 w 556"/>
                  <a:gd name="T37" fmla="*/ 38 h 211"/>
                  <a:gd name="T38" fmla="*/ 123 w 556"/>
                  <a:gd name="T39" fmla="*/ 38 h 211"/>
                  <a:gd name="T40" fmla="*/ 142 w 556"/>
                  <a:gd name="T41" fmla="*/ 35 h 211"/>
                  <a:gd name="T42" fmla="*/ 166 w 556"/>
                  <a:gd name="T43" fmla="*/ 34 h 211"/>
                  <a:gd name="T44" fmla="*/ 192 w 556"/>
                  <a:gd name="T45" fmla="*/ 31 h 211"/>
                  <a:gd name="T46" fmla="*/ 221 w 556"/>
                  <a:gd name="T47" fmla="*/ 28 h 211"/>
                  <a:gd name="T48" fmla="*/ 252 w 556"/>
                  <a:gd name="T49" fmla="*/ 25 h 211"/>
                  <a:gd name="T50" fmla="*/ 286 w 556"/>
                  <a:gd name="T51" fmla="*/ 22 h 211"/>
                  <a:gd name="T52" fmla="*/ 321 w 556"/>
                  <a:gd name="T53" fmla="*/ 19 h 211"/>
                  <a:gd name="T54" fmla="*/ 357 w 556"/>
                  <a:gd name="T55" fmla="*/ 16 h 211"/>
                  <a:gd name="T56" fmla="*/ 392 w 556"/>
                  <a:gd name="T57" fmla="*/ 13 h 211"/>
                  <a:gd name="T58" fmla="*/ 429 w 556"/>
                  <a:gd name="T59" fmla="*/ 9 h 211"/>
                  <a:gd name="T60" fmla="*/ 464 w 556"/>
                  <a:gd name="T61" fmla="*/ 6 h 211"/>
                  <a:gd name="T62" fmla="*/ 496 w 556"/>
                  <a:gd name="T63" fmla="*/ 4 h 211"/>
                  <a:gd name="T64" fmla="*/ 528 w 556"/>
                  <a:gd name="T65" fmla="*/ 1 h 211"/>
                  <a:gd name="T66" fmla="*/ 556 w 556"/>
                  <a:gd name="T67" fmla="*/ 0 h 2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6"/>
                  <a:gd name="T103" fmla="*/ 0 h 211"/>
                  <a:gd name="T104" fmla="*/ 556 w 556"/>
                  <a:gd name="T105" fmla="*/ 211 h 2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6" h="211">
                    <a:moveTo>
                      <a:pt x="503" y="189"/>
                    </a:moveTo>
                    <a:lnTo>
                      <a:pt x="29" y="211"/>
                    </a:lnTo>
                    <a:lnTo>
                      <a:pt x="14" y="211"/>
                    </a:lnTo>
                    <a:lnTo>
                      <a:pt x="4" y="208"/>
                    </a:lnTo>
                    <a:lnTo>
                      <a:pt x="0" y="201"/>
                    </a:lnTo>
                    <a:lnTo>
                      <a:pt x="0" y="182"/>
                    </a:lnTo>
                    <a:lnTo>
                      <a:pt x="6" y="153"/>
                    </a:lnTo>
                    <a:lnTo>
                      <a:pt x="17" y="115"/>
                    </a:lnTo>
                    <a:lnTo>
                      <a:pt x="29" y="79"/>
                    </a:lnTo>
                    <a:lnTo>
                      <a:pt x="39" y="57"/>
                    </a:lnTo>
                    <a:lnTo>
                      <a:pt x="42" y="53"/>
                    </a:lnTo>
                    <a:lnTo>
                      <a:pt x="47" y="48"/>
                    </a:lnTo>
                    <a:lnTo>
                      <a:pt x="51" y="45"/>
                    </a:lnTo>
                    <a:lnTo>
                      <a:pt x="58" y="44"/>
                    </a:lnTo>
                    <a:lnTo>
                      <a:pt x="66" y="43"/>
                    </a:lnTo>
                    <a:lnTo>
                      <a:pt x="76" y="41"/>
                    </a:lnTo>
                    <a:lnTo>
                      <a:pt x="86" y="40"/>
                    </a:lnTo>
                    <a:lnTo>
                      <a:pt x="100" y="40"/>
                    </a:lnTo>
                    <a:lnTo>
                      <a:pt x="108" y="38"/>
                    </a:lnTo>
                    <a:lnTo>
                      <a:pt x="123" y="38"/>
                    </a:lnTo>
                    <a:lnTo>
                      <a:pt x="142" y="35"/>
                    </a:lnTo>
                    <a:lnTo>
                      <a:pt x="166" y="34"/>
                    </a:lnTo>
                    <a:lnTo>
                      <a:pt x="192" y="31"/>
                    </a:lnTo>
                    <a:lnTo>
                      <a:pt x="221" y="28"/>
                    </a:lnTo>
                    <a:lnTo>
                      <a:pt x="252" y="25"/>
                    </a:lnTo>
                    <a:lnTo>
                      <a:pt x="286" y="22"/>
                    </a:lnTo>
                    <a:lnTo>
                      <a:pt x="321" y="19"/>
                    </a:lnTo>
                    <a:lnTo>
                      <a:pt x="357" y="16"/>
                    </a:lnTo>
                    <a:lnTo>
                      <a:pt x="392" y="13"/>
                    </a:lnTo>
                    <a:lnTo>
                      <a:pt x="429" y="9"/>
                    </a:lnTo>
                    <a:lnTo>
                      <a:pt x="464" y="6"/>
                    </a:lnTo>
                    <a:lnTo>
                      <a:pt x="496" y="4"/>
                    </a:lnTo>
                    <a:lnTo>
                      <a:pt x="528" y="1"/>
                    </a:lnTo>
                    <a:lnTo>
                      <a:pt x="556" y="0"/>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301" name="Freeform 530">
                <a:extLst>
                  <a:ext uri="{FF2B5EF4-FFF2-40B4-BE49-F238E27FC236}">
                    <a16:creationId xmlns:a16="http://schemas.microsoft.com/office/drawing/2014/main" id="{7C945654-B704-3FE6-863B-B3973E6BF0A3}"/>
                  </a:ext>
                </a:extLst>
              </p:cNvPr>
              <p:cNvSpPr>
                <a:spLocks/>
              </p:cNvSpPr>
              <p:nvPr/>
            </p:nvSpPr>
            <p:spPr bwMode="auto">
              <a:xfrm>
                <a:off x="4749" y="2347"/>
                <a:ext cx="51" cy="22"/>
              </a:xfrm>
              <a:custGeom>
                <a:avLst/>
                <a:gdLst>
                  <a:gd name="T0" fmla="*/ 51 w 51"/>
                  <a:gd name="T1" fmla="*/ 22 h 22"/>
                  <a:gd name="T2" fmla="*/ 48 w 51"/>
                  <a:gd name="T3" fmla="*/ 18 h 22"/>
                  <a:gd name="T4" fmla="*/ 45 w 51"/>
                  <a:gd name="T5" fmla="*/ 15 h 22"/>
                  <a:gd name="T6" fmla="*/ 40 w 51"/>
                  <a:gd name="T7" fmla="*/ 11 h 22"/>
                  <a:gd name="T8" fmla="*/ 34 w 51"/>
                  <a:gd name="T9" fmla="*/ 8 h 22"/>
                  <a:gd name="T10" fmla="*/ 28 w 51"/>
                  <a:gd name="T11" fmla="*/ 5 h 22"/>
                  <a:gd name="T12" fmla="*/ 19 w 51"/>
                  <a:gd name="T13" fmla="*/ 2 h 22"/>
                  <a:gd name="T14" fmla="*/ 10 w 51"/>
                  <a:gd name="T15" fmla="*/ 0 h 22"/>
                  <a:gd name="T16" fmla="*/ 0 w 51"/>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22"/>
                  <a:gd name="T29" fmla="*/ 51 w 51"/>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22">
                    <a:moveTo>
                      <a:pt x="51" y="22"/>
                    </a:moveTo>
                    <a:lnTo>
                      <a:pt x="48" y="18"/>
                    </a:lnTo>
                    <a:lnTo>
                      <a:pt x="45" y="15"/>
                    </a:lnTo>
                    <a:lnTo>
                      <a:pt x="40" y="11"/>
                    </a:lnTo>
                    <a:lnTo>
                      <a:pt x="34" y="8"/>
                    </a:lnTo>
                    <a:lnTo>
                      <a:pt x="28" y="5"/>
                    </a:lnTo>
                    <a:lnTo>
                      <a:pt x="19" y="2"/>
                    </a:lnTo>
                    <a:lnTo>
                      <a:pt x="10" y="0"/>
                    </a:lnTo>
                    <a:lnTo>
                      <a:pt x="0" y="0"/>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302" name="Freeform 531">
                <a:extLst>
                  <a:ext uri="{FF2B5EF4-FFF2-40B4-BE49-F238E27FC236}">
                    <a16:creationId xmlns:a16="http://schemas.microsoft.com/office/drawing/2014/main" id="{32873EB1-8158-0F88-B67E-6F571F49309C}"/>
                  </a:ext>
                </a:extLst>
              </p:cNvPr>
              <p:cNvSpPr>
                <a:spLocks/>
              </p:cNvSpPr>
              <p:nvPr/>
            </p:nvSpPr>
            <p:spPr bwMode="auto">
              <a:xfrm>
                <a:off x="4568" y="2350"/>
                <a:ext cx="77" cy="504"/>
              </a:xfrm>
              <a:custGeom>
                <a:avLst/>
                <a:gdLst>
                  <a:gd name="T0" fmla="*/ 77 w 77"/>
                  <a:gd name="T1" fmla="*/ 0 h 504"/>
                  <a:gd name="T2" fmla="*/ 63 w 77"/>
                  <a:gd name="T3" fmla="*/ 2 h 504"/>
                  <a:gd name="T4" fmla="*/ 53 w 77"/>
                  <a:gd name="T5" fmla="*/ 11 h 504"/>
                  <a:gd name="T6" fmla="*/ 44 w 77"/>
                  <a:gd name="T7" fmla="*/ 24 h 504"/>
                  <a:gd name="T8" fmla="*/ 38 w 77"/>
                  <a:gd name="T9" fmla="*/ 46 h 504"/>
                  <a:gd name="T10" fmla="*/ 33 w 77"/>
                  <a:gd name="T11" fmla="*/ 86 h 504"/>
                  <a:gd name="T12" fmla="*/ 24 w 77"/>
                  <a:gd name="T13" fmla="*/ 140 h 504"/>
                  <a:gd name="T14" fmla="*/ 14 w 77"/>
                  <a:gd name="T15" fmla="*/ 202 h 504"/>
                  <a:gd name="T16" fmla="*/ 6 w 77"/>
                  <a:gd name="T17" fmla="*/ 256 h 504"/>
                  <a:gd name="T18" fmla="*/ 2 w 77"/>
                  <a:gd name="T19" fmla="*/ 278 h 504"/>
                  <a:gd name="T20" fmla="*/ 0 w 77"/>
                  <a:gd name="T21" fmla="*/ 322 h 504"/>
                  <a:gd name="T22" fmla="*/ 2 w 77"/>
                  <a:gd name="T23" fmla="*/ 373 h 504"/>
                  <a:gd name="T24" fmla="*/ 6 w 77"/>
                  <a:gd name="T25" fmla="*/ 422 h 504"/>
                  <a:gd name="T26" fmla="*/ 9 w 77"/>
                  <a:gd name="T27" fmla="*/ 432 h 504"/>
                  <a:gd name="T28" fmla="*/ 11 w 77"/>
                  <a:gd name="T29" fmla="*/ 439 h 504"/>
                  <a:gd name="T30" fmla="*/ 12 w 77"/>
                  <a:gd name="T31" fmla="*/ 464 h 504"/>
                  <a:gd name="T32" fmla="*/ 15 w 77"/>
                  <a:gd name="T33" fmla="*/ 504 h 5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504"/>
                  <a:gd name="T53" fmla="*/ 77 w 77"/>
                  <a:gd name="T54" fmla="*/ 504 h 5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504">
                    <a:moveTo>
                      <a:pt x="77" y="0"/>
                    </a:moveTo>
                    <a:lnTo>
                      <a:pt x="63" y="2"/>
                    </a:lnTo>
                    <a:lnTo>
                      <a:pt x="53" y="11"/>
                    </a:lnTo>
                    <a:lnTo>
                      <a:pt x="44" y="24"/>
                    </a:lnTo>
                    <a:lnTo>
                      <a:pt x="38" y="46"/>
                    </a:lnTo>
                    <a:lnTo>
                      <a:pt x="33" y="86"/>
                    </a:lnTo>
                    <a:lnTo>
                      <a:pt x="24" y="140"/>
                    </a:lnTo>
                    <a:lnTo>
                      <a:pt x="14" y="202"/>
                    </a:lnTo>
                    <a:lnTo>
                      <a:pt x="6" y="256"/>
                    </a:lnTo>
                    <a:lnTo>
                      <a:pt x="2" y="278"/>
                    </a:lnTo>
                    <a:lnTo>
                      <a:pt x="0" y="322"/>
                    </a:lnTo>
                    <a:lnTo>
                      <a:pt x="2" y="373"/>
                    </a:lnTo>
                    <a:lnTo>
                      <a:pt x="6" y="422"/>
                    </a:lnTo>
                    <a:lnTo>
                      <a:pt x="9" y="432"/>
                    </a:lnTo>
                    <a:lnTo>
                      <a:pt x="11" y="439"/>
                    </a:lnTo>
                    <a:lnTo>
                      <a:pt x="12" y="464"/>
                    </a:lnTo>
                    <a:lnTo>
                      <a:pt x="15" y="504"/>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303" name="Line 532">
                <a:extLst>
                  <a:ext uri="{FF2B5EF4-FFF2-40B4-BE49-F238E27FC236}">
                    <a16:creationId xmlns:a16="http://schemas.microsoft.com/office/drawing/2014/main" id="{57E154C5-A3ED-23E3-5D90-FB8E71E3E7D8}"/>
                  </a:ext>
                </a:extLst>
              </p:cNvPr>
              <p:cNvSpPr>
                <a:spLocks noChangeShapeType="1"/>
              </p:cNvSpPr>
              <p:nvPr/>
            </p:nvSpPr>
            <p:spPr bwMode="auto">
              <a:xfrm flipV="1">
                <a:off x="4311" y="2773"/>
                <a:ext cx="508" cy="2"/>
              </a:xfrm>
              <a:prstGeom prst="line">
                <a:avLst/>
              </a:prstGeom>
              <a:noFill/>
              <a:ln w="0">
                <a:solidFill>
                  <a:srgbClr val="002060"/>
                </a:solidFill>
                <a:round/>
                <a:headEnd/>
                <a:tailEnd/>
              </a:ln>
              <a:extLst>
                <a:ext uri="{909E8E84-426E-40DD-AFC4-6F175D3DCCD1}">
                  <a14:hiddenFill xmlns:a14="http://schemas.microsoft.com/office/drawing/2010/main">
                    <a:noFill/>
                  </a14:hiddenFill>
                </a:ext>
              </a:extLst>
            </p:spPr>
            <p:txBody>
              <a:bodyPr/>
              <a:lstStyle/>
              <a:p>
                <a:endParaRPr lang="el-GR">
                  <a:solidFill>
                    <a:schemeClr val="bg1">
                      <a:lumMod val="95000"/>
                      <a:lumOff val="5000"/>
                    </a:schemeClr>
                  </a:solidFill>
                </a:endParaRPr>
              </a:p>
            </p:txBody>
          </p:sp>
          <p:sp>
            <p:nvSpPr>
              <p:cNvPr id="36304" name="Line 533">
                <a:extLst>
                  <a:ext uri="{FF2B5EF4-FFF2-40B4-BE49-F238E27FC236}">
                    <a16:creationId xmlns:a16="http://schemas.microsoft.com/office/drawing/2014/main" id="{4E6D8F02-3351-52DA-3FF9-F115E491C2C2}"/>
                  </a:ext>
                </a:extLst>
              </p:cNvPr>
              <p:cNvSpPr>
                <a:spLocks noChangeShapeType="1"/>
              </p:cNvSpPr>
              <p:nvPr/>
            </p:nvSpPr>
            <p:spPr bwMode="auto">
              <a:xfrm>
                <a:off x="4319" y="2787"/>
                <a:ext cx="497" cy="1"/>
              </a:xfrm>
              <a:prstGeom prst="line">
                <a:avLst/>
              </a:prstGeom>
              <a:noFill/>
              <a:ln w="0">
                <a:solidFill>
                  <a:srgbClr val="002060"/>
                </a:solidFill>
                <a:round/>
                <a:headEnd/>
                <a:tailEnd/>
              </a:ln>
              <a:extLst>
                <a:ext uri="{909E8E84-426E-40DD-AFC4-6F175D3DCCD1}">
                  <a14:hiddenFill xmlns:a14="http://schemas.microsoft.com/office/drawing/2010/main">
                    <a:noFill/>
                  </a14:hiddenFill>
                </a:ext>
              </a:extLst>
            </p:spPr>
            <p:txBody>
              <a:bodyPr/>
              <a:lstStyle/>
              <a:p>
                <a:endParaRPr lang="el-GR">
                  <a:solidFill>
                    <a:schemeClr val="bg1">
                      <a:lumMod val="95000"/>
                      <a:lumOff val="5000"/>
                    </a:schemeClr>
                  </a:solidFill>
                </a:endParaRPr>
              </a:p>
            </p:txBody>
          </p:sp>
          <p:sp>
            <p:nvSpPr>
              <p:cNvPr id="36305" name="Freeform 534">
                <a:extLst>
                  <a:ext uri="{FF2B5EF4-FFF2-40B4-BE49-F238E27FC236}">
                    <a16:creationId xmlns:a16="http://schemas.microsoft.com/office/drawing/2014/main" id="{E39C15FF-6464-46CC-41F7-392246B11D46}"/>
                  </a:ext>
                </a:extLst>
              </p:cNvPr>
              <p:cNvSpPr>
                <a:spLocks/>
              </p:cNvSpPr>
              <p:nvPr/>
            </p:nvSpPr>
            <p:spPr bwMode="auto">
              <a:xfrm>
                <a:off x="4047" y="2609"/>
                <a:ext cx="969" cy="19"/>
              </a:xfrm>
              <a:custGeom>
                <a:avLst/>
                <a:gdLst>
                  <a:gd name="T0" fmla="*/ 0 w 969"/>
                  <a:gd name="T1" fmla="*/ 19 h 19"/>
                  <a:gd name="T2" fmla="*/ 23 w 969"/>
                  <a:gd name="T3" fmla="*/ 19 h 19"/>
                  <a:gd name="T4" fmla="*/ 50 w 969"/>
                  <a:gd name="T5" fmla="*/ 19 h 19"/>
                  <a:gd name="T6" fmla="*/ 76 w 969"/>
                  <a:gd name="T7" fmla="*/ 17 h 19"/>
                  <a:gd name="T8" fmla="*/ 104 w 969"/>
                  <a:gd name="T9" fmla="*/ 16 h 19"/>
                  <a:gd name="T10" fmla="*/ 134 w 969"/>
                  <a:gd name="T11" fmla="*/ 16 h 19"/>
                  <a:gd name="T12" fmla="*/ 163 w 969"/>
                  <a:gd name="T13" fmla="*/ 15 h 19"/>
                  <a:gd name="T14" fmla="*/ 194 w 969"/>
                  <a:gd name="T15" fmla="*/ 13 h 19"/>
                  <a:gd name="T16" fmla="*/ 228 w 969"/>
                  <a:gd name="T17" fmla="*/ 12 h 19"/>
                  <a:gd name="T18" fmla="*/ 260 w 969"/>
                  <a:gd name="T19" fmla="*/ 12 h 19"/>
                  <a:gd name="T20" fmla="*/ 295 w 969"/>
                  <a:gd name="T21" fmla="*/ 10 h 19"/>
                  <a:gd name="T22" fmla="*/ 330 w 969"/>
                  <a:gd name="T23" fmla="*/ 9 h 19"/>
                  <a:gd name="T24" fmla="*/ 367 w 969"/>
                  <a:gd name="T25" fmla="*/ 7 h 19"/>
                  <a:gd name="T26" fmla="*/ 405 w 969"/>
                  <a:gd name="T27" fmla="*/ 6 h 19"/>
                  <a:gd name="T28" fmla="*/ 445 w 969"/>
                  <a:gd name="T29" fmla="*/ 4 h 19"/>
                  <a:gd name="T30" fmla="*/ 485 w 969"/>
                  <a:gd name="T31" fmla="*/ 3 h 19"/>
                  <a:gd name="T32" fmla="*/ 526 w 969"/>
                  <a:gd name="T33" fmla="*/ 3 h 19"/>
                  <a:gd name="T34" fmla="*/ 568 w 969"/>
                  <a:gd name="T35" fmla="*/ 1 h 19"/>
                  <a:gd name="T36" fmla="*/ 609 w 969"/>
                  <a:gd name="T37" fmla="*/ 1 h 19"/>
                  <a:gd name="T38" fmla="*/ 652 w 969"/>
                  <a:gd name="T39" fmla="*/ 1 h 19"/>
                  <a:gd name="T40" fmla="*/ 690 w 969"/>
                  <a:gd name="T41" fmla="*/ 0 h 19"/>
                  <a:gd name="T42" fmla="*/ 862 w 969"/>
                  <a:gd name="T43" fmla="*/ 0 h 19"/>
                  <a:gd name="T44" fmla="*/ 888 w 969"/>
                  <a:gd name="T45" fmla="*/ 1 h 19"/>
                  <a:gd name="T46" fmla="*/ 959 w 969"/>
                  <a:gd name="T47" fmla="*/ 1 h 19"/>
                  <a:gd name="T48" fmla="*/ 966 w 969"/>
                  <a:gd name="T49" fmla="*/ 1 h 19"/>
                  <a:gd name="T50" fmla="*/ 969 w 969"/>
                  <a:gd name="T51" fmla="*/ 1 h 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69"/>
                  <a:gd name="T79" fmla="*/ 0 h 19"/>
                  <a:gd name="T80" fmla="*/ 969 w 969"/>
                  <a:gd name="T81" fmla="*/ 19 h 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69" h="19">
                    <a:moveTo>
                      <a:pt x="0" y="19"/>
                    </a:moveTo>
                    <a:lnTo>
                      <a:pt x="23" y="19"/>
                    </a:lnTo>
                    <a:lnTo>
                      <a:pt x="50" y="19"/>
                    </a:lnTo>
                    <a:lnTo>
                      <a:pt x="76" y="17"/>
                    </a:lnTo>
                    <a:lnTo>
                      <a:pt x="104" y="16"/>
                    </a:lnTo>
                    <a:lnTo>
                      <a:pt x="134" y="16"/>
                    </a:lnTo>
                    <a:lnTo>
                      <a:pt x="163" y="15"/>
                    </a:lnTo>
                    <a:lnTo>
                      <a:pt x="194" y="13"/>
                    </a:lnTo>
                    <a:lnTo>
                      <a:pt x="228" y="12"/>
                    </a:lnTo>
                    <a:lnTo>
                      <a:pt x="260" y="12"/>
                    </a:lnTo>
                    <a:lnTo>
                      <a:pt x="295" y="10"/>
                    </a:lnTo>
                    <a:lnTo>
                      <a:pt x="330" y="9"/>
                    </a:lnTo>
                    <a:lnTo>
                      <a:pt x="367" y="7"/>
                    </a:lnTo>
                    <a:lnTo>
                      <a:pt x="405" y="6"/>
                    </a:lnTo>
                    <a:lnTo>
                      <a:pt x="445" y="4"/>
                    </a:lnTo>
                    <a:lnTo>
                      <a:pt x="485" y="3"/>
                    </a:lnTo>
                    <a:lnTo>
                      <a:pt x="526" y="3"/>
                    </a:lnTo>
                    <a:lnTo>
                      <a:pt x="568" y="1"/>
                    </a:lnTo>
                    <a:lnTo>
                      <a:pt x="609" y="1"/>
                    </a:lnTo>
                    <a:lnTo>
                      <a:pt x="652" y="1"/>
                    </a:lnTo>
                    <a:lnTo>
                      <a:pt x="690" y="0"/>
                    </a:lnTo>
                    <a:lnTo>
                      <a:pt x="862" y="0"/>
                    </a:lnTo>
                    <a:lnTo>
                      <a:pt x="888" y="1"/>
                    </a:lnTo>
                    <a:lnTo>
                      <a:pt x="959" y="1"/>
                    </a:lnTo>
                    <a:lnTo>
                      <a:pt x="966" y="1"/>
                    </a:lnTo>
                    <a:lnTo>
                      <a:pt x="969" y="1"/>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306" name="Freeform 535">
                <a:extLst>
                  <a:ext uri="{FF2B5EF4-FFF2-40B4-BE49-F238E27FC236}">
                    <a16:creationId xmlns:a16="http://schemas.microsoft.com/office/drawing/2014/main" id="{47EB9D86-569C-E28F-777F-7D497949090A}"/>
                  </a:ext>
                </a:extLst>
              </p:cNvPr>
              <p:cNvSpPr>
                <a:spLocks/>
              </p:cNvSpPr>
              <p:nvPr/>
            </p:nvSpPr>
            <p:spPr bwMode="auto">
              <a:xfrm>
                <a:off x="4837" y="2487"/>
                <a:ext cx="38" cy="245"/>
              </a:xfrm>
              <a:custGeom>
                <a:avLst/>
                <a:gdLst>
                  <a:gd name="T0" fmla="*/ 0 w 38"/>
                  <a:gd name="T1" fmla="*/ 245 h 245"/>
                  <a:gd name="T2" fmla="*/ 6 w 38"/>
                  <a:gd name="T3" fmla="*/ 231 h 245"/>
                  <a:gd name="T4" fmla="*/ 7 w 38"/>
                  <a:gd name="T5" fmla="*/ 216 h 245"/>
                  <a:gd name="T6" fmla="*/ 7 w 38"/>
                  <a:gd name="T7" fmla="*/ 198 h 245"/>
                  <a:gd name="T8" fmla="*/ 7 w 38"/>
                  <a:gd name="T9" fmla="*/ 173 h 245"/>
                  <a:gd name="T10" fmla="*/ 12 w 38"/>
                  <a:gd name="T11" fmla="*/ 132 h 245"/>
                  <a:gd name="T12" fmla="*/ 21 w 38"/>
                  <a:gd name="T13" fmla="*/ 79 h 245"/>
                  <a:gd name="T14" fmla="*/ 31 w 38"/>
                  <a:gd name="T15" fmla="*/ 31 h 245"/>
                  <a:gd name="T16" fmla="*/ 38 w 38"/>
                  <a:gd name="T17" fmla="*/ 0 h 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245"/>
                  <a:gd name="T29" fmla="*/ 38 w 38"/>
                  <a:gd name="T30" fmla="*/ 245 h 2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245">
                    <a:moveTo>
                      <a:pt x="0" y="245"/>
                    </a:moveTo>
                    <a:lnTo>
                      <a:pt x="6" y="231"/>
                    </a:lnTo>
                    <a:lnTo>
                      <a:pt x="7" y="216"/>
                    </a:lnTo>
                    <a:lnTo>
                      <a:pt x="7" y="198"/>
                    </a:lnTo>
                    <a:lnTo>
                      <a:pt x="7" y="173"/>
                    </a:lnTo>
                    <a:lnTo>
                      <a:pt x="12" y="132"/>
                    </a:lnTo>
                    <a:lnTo>
                      <a:pt x="21" y="79"/>
                    </a:lnTo>
                    <a:lnTo>
                      <a:pt x="31" y="31"/>
                    </a:lnTo>
                    <a:lnTo>
                      <a:pt x="38" y="0"/>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307" name="Line 536">
                <a:extLst>
                  <a:ext uri="{FF2B5EF4-FFF2-40B4-BE49-F238E27FC236}">
                    <a16:creationId xmlns:a16="http://schemas.microsoft.com/office/drawing/2014/main" id="{0A6A5065-5856-C7BB-0E36-AE731CD74BF1}"/>
                  </a:ext>
                </a:extLst>
              </p:cNvPr>
              <p:cNvSpPr>
                <a:spLocks noChangeShapeType="1"/>
              </p:cNvSpPr>
              <p:nvPr/>
            </p:nvSpPr>
            <p:spPr bwMode="auto">
              <a:xfrm flipV="1">
                <a:off x="4053" y="2649"/>
                <a:ext cx="239" cy="10"/>
              </a:xfrm>
              <a:prstGeom prst="line">
                <a:avLst/>
              </a:prstGeom>
              <a:noFill/>
              <a:ln w="0">
                <a:solidFill>
                  <a:srgbClr val="002060"/>
                </a:solidFill>
                <a:round/>
                <a:headEnd/>
                <a:tailEnd/>
              </a:ln>
              <a:extLst>
                <a:ext uri="{909E8E84-426E-40DD-AFC4-6F175D3DCCD1}">
                  <a14:hiddenFill xmlns:a14="http://schemas.microsoft.com/office/drawing/2010/main">
                    <a:noFill/>
                  </a14:hiddenFill>
                </a:ext>
              </a:extLst>
            </p:spPr>
            <p:txBody>
              <a:bodyPr/>
              <a:lstStyle/>
              <a:p>
                <a:endParaRPr lang="el-GR">
                  <a:solidFill>
                    <a:schemeClr val="bg1">
                      <a:lumMod val="95000"/>
                      <a:lumOff val="5000"/>
                    </a:schemeClr>
                  </a:solidFill>
                </a:endParaRPr>
              </a:p>
            </p:txBody>
          </p:sp>
          <p:sp>
            <p:nvSpPr>
              <p:cNvPr id="36308" name="Line 537">
                <a:extLst>
                  <a:ext uri="{FF2B5EF4-FFF2-40B4-BE49-F238E27FC236}">
                    <a16:creationId xmlns:a16="http://schemas.microsoft.com/office/drawing/2014/main" id="{AD5DFD17-E454-1EFA-65A3-E562B7B059B7}"/>
                  </a:ext>
                </a:extLst>
              </p:cNvPr>
              <p:cNvSpPr>
                <a:spLocks noChangeShapeType="1"/>
              </p:cNvSpPr>
              <p:nvPr/>
            </p:nvSpPr>
            <p:spPr bwMode="auto">
              <a:xfrm flipH="1">
                <a:off x="4053" y="2678"/>
                <a:ext cx="36" cy="1"/>
              </a:xfrm>
              <a:prstGeom prst="line">
                <a:avLst/>
              </a:prstGeom>
              <a:noFill/>
              <a:ln w="0">
                <a:solidFill>
                  <a:srgbClr val="002060"/>
                </a:solidFill>
                <a:round/>
                <a:headEnd/>
                <a:tailEnd/>
              </a:ln>
              <a:extLst>
                <a:ext uri="{909E8E84-426E-40DD-AFC4-6F175D3DCCD1}">
                  <a14:hiddenFill xmlns:a14="http://schemas.microsoft.com/office/drawing/2010/main">
                    <a:noFill/>
                  </a14:hiddenFill>
                </a:ext>
              </a:extLst>
            </p:spPr>
            <p:txBody>
              <a:bodyPr/>
              <a:lstStyle/>
              <a:p>
                <a:endParaRPr lang="el-GR">
                  <a:solidFill>
                    <a:schemeClr val="bg1">
                      <a:lumMod val="95000"/>
                      <a:lumOff val="5000"/>
                    </a:schemeClr>
                  </a:solidFill>
                </a:endParaRPr>
              </a:p>
            </p:txBody>
          </p:sp>
          <p:sp>
            <p:nvSpPr>
              <p:cNvPr id="36309" name="Freeform 538">
                <a:extLst>
                  <a:ext uri="{FF2B5EF4-FFF2-40B4-BE49-F238E27FC236}">
                    <a16:creationId xmlns:a16="http://schemas.microsoft.com/office/drawing/2014/main" id="{F7F3DEF0-6B25-3BBC-9092-54F05D72BF83}"/>
                  </a:ext>
                </a:extLst>
              </p:cNvPr>
              <p:cNvSpPr>
                <a:spLocks/>
              </p:cNvSpPr>
              <p:nvPr/>
            </p:nvSpPr>
            <p:spPr bwMode="auto">
              <a:xfrm>
                <a:off x="4129" y="2701"/>
                <a:ext cx="179" cy="174"/>
              </a:xfrm>
              <a:custGeom>
                <a:avLst/>
                <a:gdLst>
                  <a:gd name="T0" fmla="*/ 179 w 179"/>
                  <a:gd name="T1" fmla="*/ 71 h 174"/>
                  <a:gd name="T2" fmla="*/ 175 w 179"/>
                  <a:gd name="T3" fmla="*/ 64 h 174"/>
                  <a:gd name="T4" fmla="*/ 169 w 179"/>
                  <a:gd name="T5" fmla="*/ 53 h 174"/>
                  <a:gd name="T6" fmla="*/ 160 w 179"/>
                  <a:gd name="T7" fmla="*/ 41 h 174"/>
                  <a:gd name="T8" fmla="*/ 151 w 179"/>
                  <a:gd name="T9" fmla="*/ 30 h 174"/>
                  <a:gd name="T10" fmla="*/ 140 w 179"/>
                  <a:gd name="T11" fmla="*/ 18 h 174"/>
                  <a:gd name="T12" fmla="*/ 125 w 179"/>
                  <a:gd name="T13" fmla="*/ 9 h 174"/>
                  <a:gd name="T14" fmla="*/ 109 w 179"/>
                  <a:gd name="T15" fmla="*/ 3 h 174"/>
                  <a:gd name="T16" fmla="*/ 88 w 179"/>
                  <a:gd name="T17" fmla="*/ 0 h 174"/>
                  <a:gd name="T18" fmla="*/ 69 w 179"/>
                  <a:gd name="T19" fmla="*/ 3 h 174"/>
                  <a:gd name="T20" fmla="*/ 52 w 179"/>
                  <a:gd name="T21" fmla="*/ 11 h 174"/>
                  <a:gd name="T22" fmla="*/ 35 w 179"/>
                  <a:gd name="T23" fmla="*/ 22 h 174"/>
                  <a:gd name="T24" fmla="*/ 24 w 179"/>
                  <a:gd name="T25" fmla="*/ 36 h 174"/>
                  <a:gd name="T26" fmla="*/ 13 w 179"/>
                  <a:gd name="T27" fmla="*/ 53 h 174"/>
                  <a:gd name="T28" fmla="*/ 6 w 179"/>
                  <a:gd name="T29" fmla="*/ 69 h 174"/>
                  <a:gd name="T30" fmla="*/ 2 w 179"/>
                  <a:gd name="T31" fmla="*/ 87 h 174"/>
                  <a:gd name="T32" fmla="*/ 0 w 179"/>
                  <a:gd name="T33" fmla="*/ 105 h 174"/>
                  <a:gd name="T34" fmla="*/ 2 w 179"/>
                  <a:gd name="T35" fmla="*/ 155 h 174"/>
                  <a:gd name="T36" fmla="*/ 7 w 179"/>
                  <a:gd name="T37" fmla="*/ 174 h 1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9"/>
                  <a:gd name="T58" fmla="*/ 0 h 174"/>
                  <a:gd name="T59" fmla="*/ 179 w 179"/>
                  <a:gd name="T60" fmla="*/ 174 h 1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9" h="174">
                    <a:moveTo>
                      <a:pt x="179" y="71"/>
                    </a:moveTo>
                    <a:lnTo>
                      <a:pt x="175" y="64"/>
                    </a:lnTo>
                    <a:lnTo>
                      <a:pt x="169" y="53"/>
                    </a:lnTo>
                    <a:lnTo>
                      <a:pt x="160" y="41"/>
                    </a:lnTo>
                    <a:lnTo>
                      <a:pt x="151" y="30"/>
                    </a:lnTo>
                    <a:lnTo>
                      <a:pt x="140" y="18"/>
                    </a:lnTo>
                    <a:lnTo>
                      <a:pt x="125" y="9"/>
                    </a:lnTo>
                    <a:lnTo>
                      <a:pt x="109" y="3"/>
                    </a:lnTo>
                    <a:lnTo>
                      <a:pt x="88" y="0"/>
                    </a:lnTo>
                    <a:lnTo>
                      <a:pt x="69" y="3"/>
                    </a:lnTo>
                    <a:lnTo>
                      <a:pt x="52" y="11"/>
                    </a:lnTo>
                    <a:lnTo>
                      <a:pt x="35" y="22"/>
                    </a:lnTo>
                    <a:lnTo>
                      <a:pt x="24" y="36"/>
                    </a:lnTo>
                    <a:lnTo>
                      <a:pt x="13" y="53"/>
                    </a:lnTo>
                    <a:lnTo>
                      <a:pt x="6" y="69"/>
                    </a:lnTo>
                    <a:lnTo>
                      <a:pt x="2" y="87"/>
                    </a:lnTo>
                    <a:lnTo>
                      <a:pt x="0" y="105"/>
                    </a:lnTo>
                    <a:lnTo>
                      <a:pt x="2" y="155"/>
                    </a:lnTo>
                    <a:lnTo>
                      <a:pt x="7" y="174"/>
                    </a:lnTo>
                  </a:path>
                </a:pathLst>
              </a:custGeom>
              <a:noFill/>
              <a:ln w="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solidFill>
                    <a:schemeClr val="bg1">
                      <a:lumMod val="95000"/>
                      <a:lumOff val="5000"/>
                    </a:schemeClr>
                  </a:solidFill>
                </a:endParaRPr>
              </a:p>
            </p:txBody>
          </p:sp>
          <p:sp>
            <p:nvSpPr>
              <p:cNvPr id="36310" name="Line 539">
                <a:extLst>
                  <a:ext uri="{FF2B5EF4-FFF2-40B4-BE49-F238E27FC236}">
                    <a16:creationId xmlns:a16="http://schemas.microsoft.com/office/drawing/2014/main" id="{97ED1430-3679-E541-AA24-9ED3F98D357B}"/>
                  </a:ext>
                </a:extLst>
              </p:cNvPr>
              <p:cNvSpPr>
                <a:spLocks noChangeShapeType="1"/>
              </p:cNvSpPr>
              <p:nvPr/>
            </p:nvSpPr>
            <p:spPr bwMode="auto">
              <a:xfrm>
                <a:off x="5432" y="2654"/>
                <a:ext cx="13" cy="84"/>
              </a:xfrm>
              <a:prstGeom prst="line">
                <a:avLst/>
              </a:prstGeom>
              <a:noFill/>
              <a:ln w="0">
                <a:solidFill>
                  <a:srgbClr val="002060"/>
                </a:solidFill>
                <a:round/>
                <a:headEnd/>
                <a:tailEnd/>
              </a:ln>
              <a:extLst>
                <a:ext uri="{909E8E84-426E-40DD-AFC4-6F175D3DCCD1}">
                  <a14:hiddenFill xmlns:a14="http://schemas.microsoft.com/office/drawing/2010/main">
                    <a:noFill/>
                  </a14:hiddenFill>
                </a:ext>
              </a:extLst>
            </p:spPr>
            <p:txBody>
              <a:bodyPr/>
              <a:lstStyle/>
              <a:p>
                <a:endParaRPr lang="el-GR">
                  <a:solidFill>
                    <a:schemeClr val="bg1">
                      <a:lumMod val="95000"/>
                      <a:lumOff val="5000"/>
                    </a:schemeClr>
                  </a:solidFill>
                </a:endParaRPr>
              </a:p>
            </p:txBody>
          </p:sp>
          <p:sp>
            <p:nvSpPr>
              <p:cNvPr id="36311" name="Line 540">
                <a:extLst>
                  <a:ext uri="{FF2B5EF4-FFF2-40B4-BE49-F238E27FC236}">
                    <a16:creationId xmlns:a16="http://schemas.microsoft.com/office/drawing/2014/main" id="{9A33D9E7-C060-CD6A-479F-8B343C698D91}"/>
                  </a:ext>
                </a:extLst>
              </p:cNvPr>
              <p:cNvSpPr>
                <a:spLocks noChangeShapeType="1"/>
              </p:cNvSpPr>
              <p:nvPr/>
            </p:nvSpPr>
            <p:spPr bwMode="auto">
              <a:xfrm>
                <a:off x="5198" y="2647"/>
                <a:ext cx="21" cy="91"/>
              </a:xfrm>
              <a:prstGeom prst="line">
                <a:avLst/>
              </a:prstGeom>
              <a:noFill/>
              <a:ln w="0">
                <a:solidFill>
                  <a:srgbClr val="002060"/>
                </a:solidFill>
                <a:round/>
                <a:headEnd/>
                <a:tailEnd/>
              </a:ln>
              <a:extLst>
                <a:ext uri="{909E8E84-426E-40DD-AFC4-6F175D3DCCD1}">
                  <a14:hiddenFill xmlns:a14="http://schemas.microsoft.com/office/drawing/2010/main">
                    <a:noFill/>
                  </a14:hiddenFill>
                </a:ext>
              </a:extLst>
            </p:spPr>
            <p:txBody>
              <a:bodyPr/>
              <a:lstStyle/>
              <a:p>
                <a:endParaRPr lang="el-GR">
                  <a:solidFill>
                    <a:schemeClr val="bg1">
                      <a:lumMod val="95000"/>
                      <a:lumOff val="5000"/>
                    </a:schemeClr>
                  </a:solidFill>
                </a:endParaRPr>
              </a:p>
            </p:txBody>
          </p:sp>
          <p:sp>
            <p:nvSpPr>
              <p:cNvPr id="36312" name="Line 541">
                <a:extLst>
                  <a:ext uri="{FF2B5EF4-FFF2-40B4-BE49-F238E27FC236}">
                    <a16:creationId xmlns:a16="http://schemas.microsoft.com/office/drawing/2014/main" id="{F6DBE7B2-3A53-152A-A061-F1E8A672E4D0}"/>
                  </a:ext>
                </a:extLst>
              </p:cNvPr>
              <p:cNvSpPr>
                <a:spLocks noChangeShapeType="1"/>
              </p:cNvSpPr>
              <p:nvPr/>
            </p:nvSpPr>
            <p:spPr bwMode="auto">
              <a:xfrm flipH="1" flipV="1">
                <a:off x="5096" y="2729"/>
                <a:ext cx="383" cy="3"/>
              </a:xfrm>
              <a:prstGeom prst="line">
                <a:avLst/>
              </a:prstGeom>
              <a:noFill/>
              <a:ln w="0">
                <a:solidFill>
                  <a:srgbClr val="002060"/>
                </a:solidFill>
                <a:round/>
                <a:headEnd/>
                <a:tailEnd/>
              </a:ln>
              <a:extLst>
                <a:ext uri="{909E8E84-426E-40DD-AFC4-6F175D3DCCD1}">
                  <a14:hiddenFill xmlns:a14="http://schemas.microsoft.com/office/drawing/2010/main">
                    <a:noFill/>
                  </a14:hiddenFill>
                </a:ext>
              </a:extLst>
            </p:spPr>
            <p:txBody>
              <a:bodyPr/>
              <a:lstStyle/>
              <a:p>
                <a:endParaRPr lang="el-GR">
                  <a:solidFill>
                    <a:schemeClr val="bg1">
                      <a:lumMod val="95000"/>
                      <a:lumOff val="5000"/>
                    </a:schemeClr>
                  </a:solidFill>
                </a:endParaRPr>
              </a:p>
            </p:txBody>
          </p:sp>
          <p:sp>
            <p:nvSpPr>
              <p:cNvPr id="36313" name="Freeform 542">
                <a:extLst>
                  <a:ext uri="{FF2B5EF4-FFF2-40B4-BE49-F238E27FC236}">
                    <a16:creationId xmlns:a16="http://schemas.microsoft.com/office/drawing/2014/main" id="{E5DC1457-077C-47A4-35F1-51A75FCFE1FC}"/>
                  </a:ext>
                </a:extLst>
              </p:cNvPr>
              <p:cNvSpPr>
                <a:spLocks/>
              </p:cNvSpPr>
              <p:nvPr/>
            </p:nvSpPr>
            <p:spPr bwMode="auto">
              <a:xfrm>
                <a:off x="5004" y="2414"/>
                <a:ext cx="219" cy="118"/>
              </a:xfrm>
              <a:custGeom>
                <a:avLst/>
                <a:gdLst>
                  <a:gd name="T0" fmla="*/ 5 w 219"/>
                  <a:gd name="T1" fmla="*/ 25 h 118"/>
                  <a:gd name="T2" fmla="*/ 17 w 219"/>
                  <a:gd name="T3" fmla="*/ 80 h 118"/>
                  <a:gd name="T4" fmla="*/ 42 w 219"/>
                  <a:gd name="T5" fmla="*/ 107 h 118"/>
                  <a:gd name="T6" fmla="*/ 46 w 219"/>
                  <a:gd name="T7" fmla="*/ 101 h 118"/>
                  <a:gd name="T8" fmla="*/ 55 w 219"/>
                  <a:gd name="T9" fmla="*/ 91 h 118"/>
                  <a:gd name="T10" fmla="*/ 70 w 219"/>
                  <a:gd name="T11" fmla="*/ 79 h 118"/>
                  <a:gd name="T12" fmla="*/ 87 w 219"/>
                  <a:gd name="T13" fmla="*/ 76 h 118"/>
                  <a:gd name="T14" fmla="*/ 106 w 219"/>
                  <a:gd name="T15" fmla="*/ 85 h 118"/>
                  <a:gd name="T16" fmla="*/ 108 w 219"/>
                  <a:gd name="T17" fmla="*/ 91 h 118"/>
                  <a:gd name="T18" fmla="*/ 115 w 219"/>
                  <a:gd name="T19" fmla="*/ 91 h 118"/>
                  <a:gd name="T20" fmla="*/ 125 w 219"/>
                  <a:gd name="T21" fmla="*/ 92 h 118"/>
                  <a:gd name="T22" fmla="*/ 141 w 219"/>
                  <a:gd name="T23" fmla="*/ 94 h 118"/>
                  <a:gd name="T24" fmla="*/ 162 w 219"/>
                  <a:gd name="T25" fmla="*/ 95 h 118"/>
                  <a:gd name="T26" fmla="*/ 178 w 219"/>
                  <a:gd name="T27" fmla="*/ 96 h 118"/>
                  <a:gd name="T28" fmla="*/ 188 w 219"/>
                  <a:gd name="T29" fmla="*/ 99 h 118"/>
                  <a:gd name="T30" fmla="*/ 197 w 219"/>
                  <a:gd name="T31" fmla="*/ 110 h 118"/>
                  <a:gd name="T32" fmla="*/ 206 w 219"/>
                  <a:gd name="T33" fmla="*/ 118 h 118"/>
                  <a:gd name="T34" fmla="*/ 216 w 219"/>
                  <a:gd name="T35" fmla="*/ 118 h 118"/>
                  <a:gd name="T36" fmla="*/ 216 w 219"/>
                  <a:gd name="T37" fmla="*/ 116 h 118"/>
                  <a:gd name="T38" fmla="*/ 203 w 219"/>
                  <a:gd name="T39" fmla="*/ 99 h 118"/>
                  <a:gd name="T40" fmla="*/ 184 w 219"/>
                  <a:gd name="T41" fmla="*/ 76 h 118"/>
                  <a:gd name="T42" fmla="*/ 162 w 219"/>
                  <a:gd name="T43" fmla="*/ 51 h 118"/>
                  <a:gd name="T44" fmla="*/ 146 w 219"/>
                  <a:gd name="T45" fmla="*/ 33 h 118"/>
                  <a:gd name="T46" fmla="*/ 134 w 219"/>
                  <a:gd name="T47" fmla="*/ 20 h 118"/>
                  <a:gd name="T48" fmla="*/ 124 w 219"/>
                  <a:gd name="T49" fmla="*/ 11 h 118"/>
                  <a:gd name="T50" fmla="*/ 114 w 219"/>
                  <a:gd name="T51" fmla="*/ 7 h 118"/>
                  <a:gd name="T52" fmla="*/ 100 w 219"/>
                  <a:gd name="T53" fmla="*/ 4 h 118"/>
                  <a:gd name="T54" fmla="*/ 81 w 219"/>
                  <a:gd name="T55" fmla="*/ 2 h 118"/>
                  <a:gd name="T56" fmla="*/ 59 w 219"/>
                  <a:gd name="T57" fmla="*/ 1 h 118"/>
                  <a:gd name="T58" fmla="*/ 45 w 219"/>
                  <a:gd name="T59" fmla="*/ 0 h 118"/>
                  <a:gd name="T60" fmla="*/ 39 w 219"/>
                  <a:gd name="T61" fmla="*/ 5 h 118"/>
                  <a:gd name="T62" fmla="*/ 25 w 219"/>
                  <a:gd name="T63" fmla="*/ 5 h 118"/>
                  <a:gd name="T64" fmla="*/ 0 w 219"/>
                  <a:gd name="T65" fmla="*/ 5 h 1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9"/>
                  <a:gd name="T100" fmla="*/ 0 h 118"/>
                  <a:gd name="T101" fmla="*/ 219 w 219"/>
                  <a:gd name="T102" fmla="*/ 118 h 1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9" h="118">
                    <a:moveTo>
                      <a:pt x="0" y="5"/>
                    </a:moveTo>
                    <a:lnTo>
                      <a:pt x="5" y="25"/>
                    </a:lnTo>
                    <a:lnTo>
                      <a:pt x="11" y="51"/>
                    </a:lnTo>
                    <a:lnTo>
                      <a:pt x="17" y="80"/>
                    </a:lnTo>
                    <a:lnTo>
                      <a:pt x="21" y="105"/>
                    </a:lnTo>
                    <a:lnTo>
                      <a:pt x="42" y="107"/>
                    </a:lnTo>
                    <a:lnTo>
                      <a:pt x="43" y="105"/>
                    </a:lnTo>
                    <a:lnTo>
                      <a:pt x="46" y="101"/>
                    </a:lnTo>
                    <a:lnTo>
                      <a:pt x="50" y="96"/>
                    </a:lnTo>
                    <a:lnTo>
                      <a:pt x="55" y="91"/>
                    </a:lnTo>
                    <a:lnTo>
                      <a:pt x="62" y="85"/>
                    </a:lnTo>
                    <a:lnTo>
                      <a:pt x="70" y="79"/>
                    </a:lnTo>
                    <a:lnTo>
                      <a:pt x="78" y="76"/>
                    </a:lnTo>
                    <a:lnTo>
                      <a:pt x="87" y="76"/>
                    </a:lnTo>
                    <a:lnTo>
                      <a:pt x="100" y="79"/>
                    </a:lnTo>
                    <a:lnTo>
                      <a:pt x="106" y="85"/>
                    </a:lnTo>
                    <a:lnTo>
                      <a:pt x="108" y="89"/>
                    </a:lnTo>
                    <a:lnTo>
                      <a:pt x="108" y="91"/>
                    </a:lnTo>
                    <a:lnTo>
                      <a:pt x="111" y="91"/>
                    </a:lnTo>
                    <a:lnTo>
                      <a:pt x="115" y="91"/>
                    </a:lnTo>
                    <a:lnTo>
                      <a:pt x="121" y="91"/>
                    </a:lnTo>
                    <a:lnTo>
                      <a:pt x="125" y="92"/>
                    </a:lnTo>
                    <a:lnTo>
                      <a:pt x="133" y="92"/>
                    </a:lnTo>
                    <a:lnTo>
                      <a:pt x="141" y="94"/>
                    </a:lnTo>
                    <a:lnTo>
                      <a:pt x="152" y="94"/>
                    </a:lnTo>
                    <a:lnTo>
                      <a:pt x="162" y="95"/>
                    </a:lnTo>
                    <a:lnTo>
                      <a:pt x="171" y="96"/>
                    </a:lnTo>
                    <a:lnTo>
                      <a:pt x="178" y="96"/>
                    </a:lnTo>
                    <a:lnTo>
                      <a:pt x="183" y="98"/>
                    </a:lnTo>
                    <a:lnTo>
                      <a:pt x="188" y="99"/>
                    </a:lnTo>
                    <a:lnTo>
                      <a:pt x="193" y="104"/>
                    </a:lnTo>
                    <a:lnTo>
                      <a:pt x="197" y="110"/>
                    </a:lnTo>
                    <a:lnTo>
                      <a:pt x="202" y="116"/>
                    </a:lnTo>
                    <a:lnTo>
                      <a:pt x="206" y="118"/>
                    </a:lnTo>
                    <a:lnTo>
                      <a:pt x="212" y="118"/>
                    </a:lnTo>
                    <a:lnTo>
                      <a:pt x="216" y="118"/>
                    </a:lnTo>
                    <a:lnTo>
                      <a:pt x="219" y="117"/>
                    </a:lnTo>
                    <a:lnTo>
                      <a:pt x="216" y="116"/>
                    </a:lnTo>
                    <a:lnTo>
                      <a:pt x="212" y="108"/>
                    </a:lnTo>
                    <a:lnTo>
                      <a:pt x="203" y="99"/>
                    </a:lnTo>
                    <a:lnTo>
                      <a:pt x="194" y="88"/>
                    </a:lnTo>
                    <a:lnTo>
                      <a:pt x="184" y="76"/>
                    </a:lnTo>
                    <a:lnTo>
                      <a:pt x="172" y="63"/>
                    </a:lnTo>
                    <a:lnTo>
                      <a:pt x="162" y="51"/>
                    </a:lnTo>
                    <a:lnTo>
                      <a:pt x="153" y="42"/>
                    </a:lnTo>
                    <a:lnTo>
                      <a:pt x="146" y="33"/>
                    </a:lnTo>
                    <a:lnTo>
                      <a:pt x="139" y="26"/>
                    </a:lnTo>
                    <a:lnTo>
                      <a:pt x="134" y="20"/>
                    </a:lnTo>
                    <a:lnTo>
                      <a:pt x="128" y="16"/>
                    </a:lnTo>
                    <a:lnTo>
                      <a:pt x="124" y="11"/>
                    </a:lnTo>
                    <a:lnTo>
                      <a:pt x="118" y="8"/>
                    </a:lnTo>
                    <a:lnTo>
                      <a:pt x="114" y="7"/>
                    </a:lnTo>
                    <a:lnTo>
                      <a:pt x="108" y="5"/>
                    </a:lnTo>
                    <a:lnTo>
                      <a:pt x="100" y="4"/>
                    </a:lnTo>
                    <a:lnTo>
                      <a:pt x="92" y="2"/>
                    </a:lnTo>
                    <a:lnTo>
                      <a:pt x="81" y="2"/>
                    </a:lnTo>
                    <a:lnTo>
                      <a:pt x="70" y="1"/>
                    </a:lnTo>
                    <a:lnTo>
                      <a:pt x="59" y="1"/>
                    </a:lnTo>
                    <a:lnTo>
                      <a:pt x="52" y="0"/>
                    </a:lnTo>
                    <a:lnTo>
                      <a:pt x="45" y="0"/>
                    </a:lnTo>
                    <a:lnTo>
                      <a:pt x="42" y="2"/>
                    </a:lnTo>
                    <a:lnTo>
                      <a:pt x="39" y="5"/>
                    </a:lnTo>
                    <a:lnTo>
                      <a:pt x="34" y="5"/>
                    </a:lnTo>
                    <a:lnTo>
                      <a:pt x="25" y="5"/>
                    </a:lnTo>
                    <a:lnTo>
                      <a:pt x="15" y="5"/>
                    </a:lnTo>
                    <a:lnTo>
                      <a:pt x="0" y="5"/>
                    </a:lnTo>
                    <a:close/>
                  </a:path>
                </a:pathLst>
              </a:custGeom>
              <a:solidFill>
                <a:srgbClr val="FFFFFF"/>
              </a:solidFill>
              <a:ln w="0">
                <a:solidFill>
                  <a:srgbClr val="002060"/>
                </a:solidFill>
                <a:round/>
                <a:headEnd/>
                <a:tailEnd/>
              </a:ln>
            </p:spPr>
            <p:txBody>
              <a:bodyPr/>
              <a:lstStyle/>
              <a:p>
                <a:endParaRPr lang="el-GR">
                  <a:solidFill>
                    <a:schemeClr val="bg1">
                      <a:lumMod val="95000"/>
                      <a:lumOff val="5000"/>
                    </a:schemeClr>
                  </a:solidFill>
                </a:endParaRPr>
              </a:p>
            </p:txBody>
          </p:sp>
          <p:sp>
            <p:nvSpPr>
              <p:cNvPr id="36314" name="Freeform 543">
                <a:extLst>
                  <a:ext uri="{FF2B5EF4-FFF2-40B4-BE49-F238E27FC236}">
                    <a16:creationId xmlns:a16="http://schemas.microsoft.com/office/drawing/2014/main" id="{C64502A2-C581-B6B2-8FE0-925B99E89CD0}"/>
                  </a:ext>
                </a:extLst>
              </p:cNvPr>
              <p:cNvSpPr>
                <a:spLocks/>
              </p:cNvSpPr>
              <p:nvPr/>
            </p:nvSpPr>
            <p:spPr bwMode="auto">
              <a:xfrm>
                <a:off x="5094" y="2496"/>
                <a:ext cx="12" cy="14"/>
              </a:xfrm>
              <a:custGeom>
                <a:avLst/>
                <a:gdLst>
                  <a:gd name="T0" fmla="*/ 0 w 12"/>
                  <a:gd name="T1" fmla="*/ 0 h 14"/>
                  <a:gd name="T2" fmla="*/ 0 w 12"/>
                  <a:gd name="T3" fmla="*/ 14 h 14"/>
                  <a:gd name="T4" fmla="*/ 3 w 12"/>
                  <a:gd name="T5" fmla="*/ 10 h 14"/>
                  <a:gd name="T6" fmla="*/ 7 w 12"/>
                  <a:gd name="T7" fmla="*/ 9 h 14"/>
                  <a:gd name="T8" fmla="*/ 9 w 12"/>
                  <a:gd name="T9" fmla="*/ 7 h 14"/>
                  <a:gd name="T10" fmla="*/ 12 w 12"/>
                  <a:gd name="T11" fmla="*/ 7 h 14"/>
                  <a:gd name="T12" fmla="*/ 9 w 12"/>
                  <a:gd name="T13" fmla="*/ 4 h 14"/>
                  <a:gd name="T14" fmla="*/ 4 w 12"/>
                  <a:gd name="T15" fmla="*/ 3 h 14"/>
                  <a:gd name="T16" fmla="*/ 0 w 12"/>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4"/>
                  <a:gd name="T29" fmla="*/ 12 w 12"/>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4">
                    <a:moveTo>
                      <a:pt x="0" y="0"/>
                    </a:moveTo>
                    <a:lnTo>
                      <a:pt x="0" y="14"/>
                    </a:lnTo>
                    <a:lnTo>
                      <a:pt x="3" y="10"/>
                    </a:lnTo>
                    <a:lnTo>
                      <a:pt x="7" y="9"/>
                    </a:lnTo>
                    <a:lnTo>
                      <a:pt x="9" y="7"/>
                    </a:lnTo>
                    <a:lnTo>
                      <a:pt x="12" y="7"/>
                    </a:lnTo>
                    <a:lnTo>
                      <a:pt x="9" y="4"/>
                    </a:lnTo>
                    <a:lnTo>
                      <a:pt x="4" y="3"/>
                    </a:lnTo>
                    <a:lnTo>
                      <a:pt x="0" y="0"/>
                    </a:lnTo>
                    <a:close/>
                  </a:path>
                </a:pathLst>
              </a:custGeom>
              <a:solidFill>
                <a:srgbClr val="FFFFFF"/>
              </a:solidFill>
              <a:ln w="0">
                <a:solidFill>
                  <a:srgbClr val="002060"/>
                </a:solidFill>
                <a:round/>
                <a:headEnd/>
                <a:tailEnd/>
              </a:ln>
            </p:spPr>
            <p:txBody>
              <a:bodyPr/>
              <a:lstStyle/>
              <a:p>
                <a:endParaRPr lang="el-GR">
                  <a:solidFill>
                    <a:schemeClr val="bg1">
                      <a:lumMod val="95000"/>
                      <a:lumOff val="5000"/>
                    </a:schemeClr>
                  </a:solidFill>
                </a:endParaRPr>
              </a:p>
            </p:txBody>
          </p:sp>
          <p:sp>
            <p:nvSpPr>
              <p:cNvPr id="36315" name="Freeform 544">
                <a:extLst>
                  <a:ext uri="{FF2B5EF4-FFF2-40B4-BE49-F238E27FC236}">
                    <a16:creationId xmlns:a16="http://schemas.microsoft.com/office/drawing/2014/main" id="{54225ED2-2526-784D-CBB3-D352E82D343C}"/>
                  </a:ext>
                </a:extLst>
              </p:cNvPr>
              <p:cNvSpPr>
                <a:spLocks/>
              </p:cNvSpPr>
              <p:nvPr/>
            </p:nvSpPr>
            <p:spPr bwMode="auto">
              <a:xfrm>
                <a:off x="5057" y="2508"/>
                <a:ext cx="18" cy="14"/>
              </a:xfrm>
              <a:custGeom>
                <a:avLst/>
                <a:gdLst>
                  <a:gd name="T0" fmla="*/ 8 w 18"/>
                  <a:gd name="T1" fmla="*/ 0 h 14"/>
                  <a:gd name="T2" fmla="*/ 18 w 18"/>
                  <a:gd name="T3" fmla="*/ 8 h 14"/>
                  <a:gd name="T4" fmla="*/ 15 w 18"/>
                  <a:gd name="T5" fmla="*/ 14 h 14"/>
                  <a:gd name="T6" fmla="*/ 0 w 18"/>
                  <a:gd name="T7" fmla="*/ 10 h 14"/>
                  <a:gd name="T8" fmla="*/ 3 w 18"/>
                  <a:gd name="T9" fmla="*/ 7 h 14"/>
                  <a:gd name="T10" fmla="*/ 5 w 18"/>
                  <a:gd name="T11" fmla="*/ 4 h 14"/>
                  <a:gd name="T12" fmla="*/ 6 w 18"/>
                  <a:gd name="T13" fmla="*/ 1 h 14"/>
                  <a:gd name="T14" fmla="*/ 8 w 18"/>
                  <a:gd name="T15" fmla="*/ 0 h 14"/>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14"/>
                  <a:gd name="T26" fmla="*/ 18 w 18"/>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14">
                    <a:moveTo>
                      <a:pt x="8" y="0"/>
                    </a:moveTo>
                    <a:lnTo>
                      <a:pt x="18" y="8"/>
                    </a:lnTo>
                    <a:lnTo>
                      <a:pt x="15" y="14"/>
                    </a:lnTo>
                    <a:lnTo>
                      <a:pt x="0" y="10"/>
                    </a:lnTo>
                    <a:lnTo>
                      <a:pt x="3" y="7"/>
                    </a:lnTo>
                    <a:lnTo>
                      <a:pt x="5" y="4"/>
                    </a:lnTo>
                    <a:lnTo>
                      <a:pt x="6" y="1"/>
                    </a:lnTo>
                    <a:lnTo>
                      <a:pt x="8" y="0"/>
                    </a:lnTo>
                    <a:close/>
                  </a:path>
                </a:pathLst>
              </a:custGeom>
              <a:solidFill>
                <a:srgbClr val="FFFFFF"/>
              </a:solidFill>
              <a:ln w="0">
                <a:solidFill>
                  <a:srgbClr val="002060"/>
                </a:solidFill>
                <a:round/>
                <a:headEnd/>
                <a:tailEnd/>
              </a:ln>
            </p:spPr>
            <p:txBody>
              <a:bodyPr/>
              <a:lstStyle/>
              <a:p>
                <a:endParaRPr lang="el-GR">
                  <a:solidFill>
                    <a:schemeClr val="bg1">
                      <a:lumMod val="95000"/>
                      <a:lumOff val="5000"/>
                    </a:schemeClr>
                  </a:solidFill>
                </a:endParaRPr>
              </a:p>
            </p:txBody>
          </p:sp>
          <p:sp>
            <p:nvSpPr>
              <p:cNvPr id="36316" name="Freeform 545">
                <a:extLst>
                  <a:ext uri="{FF2B5EF4-FFF2-40B4-BE49-F238E27FC236}">
                    <a16:creationId xmlns:a16="http://schemas.microsoft.com/office/drawing/2014/main" id="{83DCFCA2-9E84-53C6-4A38-ECF2801712BB}"/>
                  </a:ext>
                </a:extLst>
              </p:cNvPr>
              <p:cNvSpPr>
                <a:spLocks/>
              </p:cNvSpPr>
              <p:nvPr/>
            </p:nvSpPr>
            <p:spPr bwMode="auto">
              <a:xfrm>
                <a:off x="5071" y="2496"/>
                <a:ext cx="17" cy="19"/>
              </a:xfrm>
              <a:custGeom>
                <a:avLst/>
                <a:gdLst>
                  <a:gd name="T0" fmla="*/ 17 w 17"/>
                  <a:gd name="T1" fmla="*/ 0 h 19"/>
                  <a:gd name="T2" fmla="*/ 13 w 17"/>
                  <a:gd name="T3" fmla="*/ 0 h 19"/>
                  <a:gd name="T4" fmla="*/ 8 w 17"/>
                  <a:gd name="T5" fmla="*/ 3 h 19"/>
                  <a:gd name="T6" fmla="*/ 4 w 17"/>
                  <a:gd name="T7" fmla="*/ 4 h 19"/>
                  <a:gd name="T8" fmla="*/ 0 w 17"/>
                  <a:gd name="T9" fmla="*/ 7 h 19"/>
                  <a:gd name="T10" fmla="*/ 10 w 17"/>
                  <a:gd name="T11" fmla="*/ 19 h 19"/>
                  <a:gd name="T12" fmla="*/ 11 w 17"/>
                  <a:gd name="T13" fmla="*/ 16 h 19"/>
                  <a:gd name="T14" fmla="*/ 16 w 17"/>
                  <a:gd name="T15" fmla="*/ 14 h 19"/>
                  <a:gd name="T16" fmla="*/ 17 w 17"/>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9"/>
                  <a:gd name="T29" fmla="*/ 17 w 17"/>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9">
                    <a:moveTo>
                      <a:pt x="17" y="0"/>
                    </a:moveTo>
                    <a:lnTo>
                      <a:pt x="13" y="0"/>
                    </a:lnTo>
                    <a:lnTo>
                      <a:pt x="8" y="3"/>
                    </a:lnTo>
                    <a:lnTo>
                      <a:pt x="4" y="4"/>
                    </a:lnTo>
                    <a:lnTo>
                      <a:pt x="0" y="7"/>
                    </a:lnTo>
                    <a:lnTo>
                      <a:pt x="10" y="19"/>
                    </a:lnTo>
                    <a:lnTo>
                      <a:pt x="11" y="16"/>
                    </a:lnTo>
                    <a:lnTo>
                      <a:pt x="16" y="14"/>
                    </a:lnTo>
                    <a:lnTo>
                      <a:pt x="17" y="0"/>
                    </a:lnTo>
                    <a:close/>
                  </a:path>
                </a:pathLst>
              </a:custGeom>
              <a:solidFill>
                <a:srgbClr val="FFFFFF"/>
              </a:solidFill>
              <a:ln w="0">
                <a:solidFill>
                  <a:srgbClr val="002060"/>
                </a:solidFill>
                <a:round/>
                <a:headEnd/>
                <a:tailEnd/>
              </a:ln>
            </p:spPr>
            <p:txBody>
              <a:bodyPr/>
              <a:lstStyle/>
              <a:p>
                <a:endParaRPr lang="el-GR">
                  <a:solidFill>
                    <a:schemeClr val="bg1">
                      <a:lumMod val="95000"/>
                      <a:lumOff val="5000"/>
                    </a:schemeClr>
                  </a:solidFill>
                </a:endParaRPr>
              </a:p>
            </p:txBody>
          </p:sp>
        </p:grpSp>
      </p:grpSp>
      <p:sp>
        <p:nvSpPr>
          <p:cNvPr id="35851" name="AutoShape 549">
            <a:extLst>
              <a:ext uri="{FF2B5EF4-FFF2-40B4-BE49-F238E27FC236}">
                <a16:creationId xmlns:a16="http://schemas.microsoft.com/office/drawing/2014/main" id="{612ADCAA-3FDB-941A-380D-8F2B1A9498F6}"/>
              </a:ext>
            </a:extLst>
          </p:cNvPr>
          <p:cNvSpPr>
            <a:spLocks noChangeArrowheads="1"/>
          </p:cNvSpPr>
          <p:nvPr/>
        </p:nvSpPr>
        <p:spPr bwMode="auto">
          <a:xfrm>
            <a:off x="3071813" y="3786188"/>
            <a:ext cx="1524000" cy="228600"/>
          </a:xfrm>
          <a:prstGeom prst="curvedDownArrow">
            <a:avLst>
              <a:gd name="adj1" fmla="val 133333"/>
              <a:gd name="adj2" fmla="val 266667"/>
              <a:gd name="adj3" fmla="val 33333"/>
            </a:avLst>
          </a:prstGeom>
          <a:solidFill>
            <a:schemeClr val="tx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cxnSp>
        <p:nvCxnSpPr>
          <p:cNvPr id="35852" name="AutoShape 551">
            <a:extLst>
              <a:ext uri="{FF2B5EF4-FFF2-40B4-BE49-F238E27FC236}">
                <a16:creationId xmlns:a16="http://schemas.microsoft.com/office/drawing/2014/main" id="{08C210CB-4E33-BADB-EB66-39A40499FEA8}"/>
              </a:ext>
            </a:extLst>
          </p:cNvPr>
          <p:cNvCxnSpPr>
            <a:cxnSpLocks noChangeShapeType="1"/>
          </p:cNvCxnSpPr>
          <p:nvPr/>
        </p:nvCxnSpPr>
        <p:spPr bwMode="auto">
          <a:xfrm rot="16200000" flipH="1">
            <a:off x="499268" y="2301082"/>
            <a:ext cx="1871663" cy="1193800"/>
          </a:xfrm>
          <a:prstGeom prst="curvedConnector3">
            <a:avLst>
              <a:gd name="adj1" fmla="val 50000"/>
            </a:avLst>
          </a:prstGeom>
          <a:noFill/>
          <a:ln w="38100">
            <a:solidFill>
              <a:srgbClr val="002060"/>
            </a:solidFill>
            <a:round/>
            <a:headEnd type="none" w="sm" len="sm"/>
            <a:tailEnd type="triangle" w="sm" len="sm"/>
          </a:ln>
          <a:extLst>
            <a:ext uri="{909E8E84-426E-40DD-AFC4-6F175D3DCCD1}">
              <a14:hiddenFill xmlns:a14="http://schemas.microsoft.com/office/drawing/2010/main">
                <a:noFill/>
              </a14:hiddenFill>
            </a:ext>
          </a:extLst>
        </p:spPr>
      </p:cxnSp>
      <p:grpSp>
        <p:nvGrpSpPr>
          <p:cNvPr id="35853" name="Group 553">
            <a:extLst>
              <a:ext uri="{FF2B5EF4-FFF2-40B4-BE49-F238E27FC236}">
                <a16:creationId xmlns:a16="http://schemas.microsoft.com/office/drawing/2014/main" id="{E1D0B7C5-42F1-5603-95D2-383EE1D1ACF0}"/>
              </a:ext>
            </a:extLst>
          </p:cNvPr>
          <p:cNvGrpSpPr>
            <a:grpSpLocks noChangeAspect="1"/>
          </p:cNvGrpSpPr>
          <p:nvPr/>
        </p:nvGrpSpPr>
        <p:grpSpPr bwMode="auto">
          <a:xfrm>
            <a:off x="1549400" y="2406650"/>
            <a:ext cx="844550" cy="612775"/>
            <a:chOff x="3134" y="629"/>
            <a:chExt cx="747" cy="406"/>
          </a:xfrm>
        </p:grpSpPr>
        <p:sp>
          <p:nvSpPr>
            <p:cNvPr id="36137" name="Freeform 554">
              <a:extLst>
                <a:ext uri="{FF2B5EF4-FFF2-40B4-BE49-F238E27FC236}">
                  <a16:creationId xmlns:a16="http://schemas.microsoft.com/office/drawing/2014/main" id="{72B41FB5-1246-14E2-087F-146E08FECAA6}"/>
                </a:ext>
              </a:extLst>
            </p:cNvPr>
            <p:cNvSpPr>
              <a:spLocks noChangeAspect="1"/>
            </p:cNvSpPr>
            <p:nvPr/>
          </p:nvSpPr>
          <p:spPr bwMode="auto">
            <a:xfrm>
              <a:off x="3648" y="673"/>
              <a:ext cx="19" cy="18"/>
            </a:xfrm>
            <a:custGeom>
              <a:avLst/>
              <a:gdLst>
                <a:gd name="T0" fmla="*/ 1 w 38"/>
                <a:gd name="T1" fmla="*/ 0 h 37"/>
                <a:gd name="T2" fmla="*/ 1 w 38"/>
                <a:gd name="T3" fmla="*/ 0 h 37"/>
                <a:gd name="T4" fmla="*/ 1 w 38"/>
                <a:gd name="T5" fmla="*/ 0 h 37"/>
                <a:gd name="T6" fmla="*/ 1 w 38"/>
                <a:gd name="T7" fmla="*/ 0 h 37"/>
                <a:gd name="T8" fmla="*/ 1 w 38"/>
                <a:gd name="T9" fmla="*/ 0 h 37"/>
                <a:gd name="T10" fmla="*/ 1 w 38"/>
                <a:gd name="T11" fmla="*/ 0 h 37"/>
                <a:gd name="T12" fmla="*/ 1 w 38"/>
                <a:gd name="T13" fmla="*/ 0 h 37"/>
                <a:gd name="T14" fmla="*/ 1 w 38"/>
                <a:gd name="T15" fmla="*/ 0 h 37"/>
                <a:gd name="T16" fmla="*/ 1 w 38"/>
                <a:gd name="T17" fmla="*/ 0 h 37"/>
                <a:gd name="T18" fmla="*/ 1 w 38"/>
                <a:gd name="T19" fmla="*/ 0 h 37"/>
                <a:gd name="T20" fmla="*/ 1 w 38"/>
                <a:gd name="T21" fmla="*/ 0 h 37"/>
                <a:gd name="T22" fmla="*/ 1 w 38"/>
                <a:gd name="T23" fmla="*/ 0 h 37"/>
                <a:gd name="T24" fmla="*/ 1 w 38"/>
                <a:gd name="T25" fmla="*/ 0 h 37"/>
                <a:gd name="T26" fmla="*/ 0 w 38"/>
                <a:gd name="T27" fmla="*/ 0 h 37"/>
                <a:gd name="T28" fmla="*/ 0 w 38"/>
                <a:gd name="T29" fmla="*/ 0 h 37"/>
                <a:gd name="T30" fmla="*/ 0 w 38"/>
                <a:gd name="T31" fmla="*/ 0 h 37"/>
                <a:gd name="T32" fmla="*/ 1 w 38"/>
                <a:gd name="T33" fmla="*/ 0 h 37"/>
                <a:gd name="T34" fmla="*/ 1 w 38"/>
                <a:gd name="T35" fmla="*/ 0 h 37"/>
                <a:gd name="T36" fmla="*/ 1 w 38"/>
                <a:gd name="T37" fmla="*/ 0 h 37"/>
                <a:gd name="T38" fmla="*/ 1 w 38"/>
                <a:gd name="T39" fmla="*/ 0 h 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
                <a:gd name="T61" fmla="*/ 0 h 37"/>
                <a:gd name="T62" fmla="*/ 38 w 38"/>
                <a:gd name="T63" fmla="*/ 37 h 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 h="37">
                  <a:moveTo>
                    <a:pt x="38" y="25"/>
                  </a:moveTo>
                  <a:lnTo>
                    <a:pt x="18" y="3"/>
                  </a:lnTo>
                  <a:lnTo>
                    <a:pt x="16" y="2"/>
                  </a:lnTo>
                  <a:lnTo>
                    <a:pt x="15" y="0"/>
                  </a:lnTo>
                  <a:lnTo>
                    <a:pt x="13" y="0"/>
                  </a:lnTo>
                  <a:lnTo>
                    <a:pt x="11" y="0"/>
                  </a:lnTo>
                  <a:lnTo>
                    <a:pt x="10" y="0"/>
                  </a:lnTo>
                  <a:lnTo>
                    <a:pt x="8" y="2"/>
                  </a:lnTo>
                  <a:lnTo>
                    <a:pt x="5" y="3"/>
                  </a:lnTo>
                  <a:lnTo>
                    <a:pt x="2" y="6"/>
                  </a:lnTo>
                  <a:lnTo>
                    <a:pt x="2" y="9"/>
                  </a:lnTo>
                  <a:lnTo>
                    <a:pt x="0" y="13"/>
                  </a:lnTo>
                  <a:lnTo>
                    <a:pt x="0" y="16"/>
                  </a:lnTo>
                  <a:lnTo>
                    <a:pt x="0" y="19"/>
                  </a:lnTo>
                  <a:lnTo>
                    <a:pt x="2" y="22"/>
                  </a:lnTo>
                  <a:lnTo>
                    <a:pt x="2" y="25"/>
                  </a:lnTo>
                  <a:lnTo>
                    <a:pt x="15" y="37"/>
                  </a:lnTo>
                  <a:lnTo>
                    <a:pt x="38" y="25"/>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38" name="Freeform 555">
              <a:extLst>
                <a:ext uri="{FF2B5EF4-FFF2-40B4-BE49-F238E27FC236}">
                  <a16:creationId xmlns:a16="http://schemas.microsoft.com/office/drawing/2014/main" id="{FF86B5A5-85B3-F667-F278-ECBDE5C9C36A}"/>
                </a:ext>
              </a:extLst>
            </p:cNvPr>
            <p:cNvSpPr>
              <a:spLocks noChangeAspect="1"/>
            </p:cNvSpPr>
            <p:nvPr/>
          </p:nvSpPr>
          <p:spPr bwMode="auto">
            <a:xfrm>
              <a:off x="3651" y="673"/>
              <a:ext cx="13" cy="14"/>
            </a:xfrm>
            <a:custGeom>
              <a:avLst/>
              <a:gdLst>
                <a:gd name="T0" fmla="*/ 1 w 24"/>
                <a:gd name="T1" fmla="*/ 1 h 28"/>
                <a:gd name="T2" fmla="*/ 1 w 24"/>
                <a:gd name="T3" fmla="*/ 1 h 28"/>
                <a:gd name="T4" fmla="*/ 1 w 24"/>
                <a:gd name="T5" fmla="*/ 1 h 28"/>
                <a:gd name="T6" fmla="*/ 1 w 24"/>
                <a:gd name="T7" fmla="*/ 0 h 28"/>
                <a:gd name="T8" fmla="*/ 1 w 24"/>
                <a:gd name="T9" fmla="*/ 0 h 28"/>
                <a:gd name="T10" fmla="*/ 1 w 24"/>
                <a:gd name="T11" fmla="*/ 1 h 28"/>
                <a:gd name="T12" fmla="*/ 1 w 24"/>
                <a:gd name="T13" fmla="*/ 1 h 28"/>
                <a:gd name="T14" fmla="*/ 1 w 24"/>
                <a:gd name="T15" fmla="*/ 1 h 28"/>
                <a:gd name="T16" fmla="*/ 0 w 24"/>
                <a:gd name="T17" fmla="*/ 1 h 28"/>
                <a:gd name="T18" fmla="*/ 0 w 24"/>
                <a:gd name="T19" fmla="*/ 1 h 28"/>
                <a:gd name="T20" fmla="*/ 0 w 24"/>
                <a:gd name="T21" fmla="*/ 1 h 28"/>
                <a:gd name="T22" fmla="*/ 0 w 24"/>
                <a:gd name="T23" fmla="*/ 1 h 28"/>
                <a:gd name="T24" fmla="*/ 0 w 24"/>
                <a:gd name="T25" fmla="*/ 1 h 28"/>
                <a:gd name="T26" fmla="*/ 1 w 24"/>
                <a:gd name="T27" fmla="*/ 1 h 28"/>
                <a:gd name="T28" fmla="*/ 1 w 24"/>
                <a:gd name="T29" fmla="*/ 1 h 28"/>
                <a:gd name="T30" fmla="*/ 1 w 24"/>
                <a:gd name="T31" fmla="*/ 1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28"/>
                <a:gd name="T50" fmla="*/ 24 w 24"/>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28">
                  <a:moveTo>
                    <a:pt x="24" y="25"/>
                  </a:moveTo>
                  <a:lnTo>
                    <a:pt x="6" y="2"/>
                  </a:lnTo>
                  <a:lnTo>
                    <a:pt x="4" y="2"/>
                  </a:lnTo>
                  <a:lnTo>
                    <a:pt x="4" y="0"/>
                  </a:lnTo>
                  <a:lnTo>
                    <a:pt x="3" y="0"/>
                  </a:lnTo>
                  <a:lnTo>
                    <a:pt x="3" y="2"/>
                  </a:lnTo>
                  <a:lnTo>
                    <a:pt x="1" y="2"/>
                  </a:lnTo>
                  <a:lnTo>
                    <a:pt x="1" y="3"/>
                  </a:lnTo>
                  <a:lnTo>
                    <a:pt x="0" y="5"/>
                  </a:lnTo>
                  <a:lnTo>
                    <a:pt x="0" y="6"/>
                  </a:lnTo>
                  <a:lnTo>
                    <a:pt x="0" y="7"/>
                  </a:lnTo>
                  <a:lnTo>
                    <a:pt x="0" y="9"/>
                  </a:lnTo>
                  <a:lnTo>
                    <a:pt x="1" y="9"/>
                  </a:lnTo>
                  <a:lnTo>
                    <a:pt x="16" y="28"/>
                  </a:lnTo>
                  <a:lnTo>
                    <a:pt x="24" y="25"/>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39" name="Freeform 556">
              <a:extLst>
                <a:ext uri="{FF2B5EF4-FFF2-40B4-BE49-F238E27FC236}">
                  <a16:creationId xmlns:a16="http://schemas.microsoft.com/office/drawing/2014/main" id="{E9485578-10BC-9A2A-9C6A-1C6E87C9CBF1}"/>
                </a:ext>
              </a:extLst>
            </p:cNvPr>
            <p:cNvSpPr>
              <a:spLocks noChangeAspect="1"/>
            </p:cNvSpPr>
            <p:nvPr/>
          </p:nvSpPr>
          <p:spPr bwMode="auto">
            <a:xfrm>
              <a:off x="3655" y="685"/>
              <a:ext cx="13" cy="103"/>
            </a:xfrm>
            <a:custGeom>
              <a:avLst/>
              <a:gdLst>
                <a:gd name="T0" fmla="*/ 0 w 24"/>
                <a:gd name="T1" fmla="*/ 0 h 207"/>
                <a:gd name="T2" fmla="*/ 1 w 24"/>
                <a:gd name="T3" fmla="*/ 0 h 207"/>
                <a:gd name="T4" fmla="*/ 1 w 24"/>
                <a:gd name="T5" fmla="*/ 0 h 207"/>
                <a:gd name="T6" fmla="*/ 1 w 24"/>
                <a:gd name="T7" fmla="*/ 0 h 207"/>
                <a:gd name="T8" fmla="*/ 1 w 24"/>
                <a:gd name="T9" fmla="*/ 0 h 207"/>
                <a:gd name="T10" fmla="*/ 1 w 24"/>
                <a:gd name="T11" fmla="*/ 0 h 207"/>
                <a:gd name="T12" fmla="*/ 1 w 24"/>
                <a:gd name="T13" fmla="*/ 0 h 207"/>
                <a:gd name="T14" fmla="*/ 1 w 24"/>
                <a:gd name="T15" fmla="*/ 0 h 207"/>
                <a:gd name="T16" fmla="*/ 1 w 24"/>
                <a:gd name="T17" fmla="*/ 0 h 207"/>
                <a:gd name="T18" fmla="*/ 0 w 24"/>
                <a:gd name="T19" fmla="*/ 0 h 207"/>
                <a:gd name="T20" fmla="*/ 0 w 24"/>
                <a:gd name="T21" fmla="*/ 0 h 207"/>
                <a:gd name="T22" fmla="*/ 0 w 24"/>
                <a:gd name="T23" fmla="*/ 0 h 2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207"/>
                <a:gd name="T38" fmla="*/ 24 w 24"/>
                <a:gd name="T39" fmla="*/ 207 h 2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207">
                  <a:moveTo>
                    <a:pt x="0" y="207"/>
                  </a:moveTo>
                  <a:lnTo>
                    <a:pt x="24" y="207"/>
                  </a:lnTo>
                  <a:lnTo>
                    <a:pt x="24" y="3"/>
                  </a:lnTo>
                  <a:lnTo>
                    <a:pt x="23" y="1"/>
                  </a:lnTo>
                  <a:lnTo>
                    <a:pt x="20" y="0"/>
                  </a:lnTo>
                  <a:lnTo>
                    <a:pt x="15" y="1"/>
                  </a:lnTo>
                  <a:lnTo>
                    <a:pt x="11" y="3"/>
                  </a:lnTo>
                  <a:lnTo>
                    <a:pt x="6" y="6"/>
                  </a:lnTo>
                  <a:lnTo>
                    <a:pt x="3" y="8"/>
                  </a:lnTo>
                  <a:lnTo>
                    <a:pt x="0" y="10"/>
                  </a:lnTo>
                  <a:lnTo>
                    <a:pt x="0" y="13"/>
                  </a:lnTo>
                  <a:lnTo>
                    <a:pt x="0" y="207"/>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40" name="Freeform 557">
              <a:extLst>
                <a:ext uri="{FF2B5EF4-FFF2-40B4-BE49-F238E27FC236}">
                  <a16:creationId xmlns:a16="http://schemas.microsoft.com/office/drawing/2014/main" id="{690A75ED-0DD7-D581-1427-4679CA4079DC}"/>
                </a:ext>
              </a:extLst>
            </p:cNvPr>
            <p:cNvSpPr>
              <a:spLocks noChangeAspect="1"/>
            </p:cNvSpPr>
            <p:nvPr/>
          </p:nvSpPr>
          <p:spPr bwMode="auto">
            <a:xfrm>
              <a:off x="3659" y="686"/>
              <a:ext cx="5" cy="102"/>
            </a:xfrm>
            <a:custGeom>
              <a:avLst/>
              <a:gdLst>
                <a:gd name="T0" fmla="*/ 0 w 8"/>
                <a:gd name="T1" fmla="*/ 0 h 206"/>
                <a:gd name="T2" fmla="*/ 1 w 8"/>
                <a:gd name="T3" fmla="*/ 0 h 206"/>
                <a:gd name="T4" fmla="*/ 1 w 8"/>
                <a:gd name="T5" fmla="*/ 0 h 206"/>
                <a:gd name="T6" fmla="*/ 0 w 8"/>
                <a:gd name="T7" fmla="*/ 0 h 206"/>
                <a:gd name="T8" fmla="*/ 0 w 8"/>
                <a:gd name="T9" fmla="*/ 0 h 206"/>
                <a:gd name="T10" fmla="*/ 0 60000 65536"/>
                <a:gd name="T11" fmla="*/ 0 60000 65536"/>
                <a:gd name="T12" fmla="*/ 0 60000 65536"/>
                <a:gd name="T13" fmla="*/ 0 60000 65536"/>
                <a:gd name="T14" fmla="*/ 0 60000 65536"/>
                <a:gd name="T15" fmla="*/ 0 w 8"/>
                <a:gd name="T16" fmla="*/ 0 h 206"/>
                <a:gd name="T17" fmla="*/ 8 w 8"/>
                <a:gd name="T18" fmla="*/ 206 h 206"/>
              </a:gdLst>
              <a:ahLst/>
              <a:cxnLst>
                <a:cxn ang="T10">
                  <a:pos x="T0" y="T1"/>
                </a:cxn>
                <a:cxn ang="T11">
                  <a:pos x="T2" y="T3"/>
                </a:cxn>
                <a:cxn ang="T12">
                  <a:pos x="T4" y="T5"/>
                </a:cxn>
                <a:cxn ang="T13">
                  <a:pos x="T6" y="T7"/>
                </a:cxn>
                <a:cxn ang="T14">
                  <a:pos x="T8" y="T9"/>
                </a:cxn>
              </a:cxnLst>
              <a:rect l="T15" t="T16" r="T17" b="T18"/>
              <a:pathLst>
                <a:path w="8" h="206">
                  <a:moveTo>
                    <a:pt x="0" y="206"/>
                  </a:moveTo>
                  <a:lnTo>
                    <a:pt x="8" y="206"/>
                  </a:lnTo>
                  <a:lnTo>
                    <a:pt x="8" y="0"/>
                  </a:lnTo>
                  <a:lnTo>
                    <a:pt x="0" y="3"/>
                  </a:lnTo>
                  <a:lnTo>
                    <a:pt x="0" y="206"/>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41" name="Freeform 558">
              <a:extLst>
                <a:ext uri="{FF2B5EF4-FFF2-40B4-BE49-F238E27FC236}">
                  <a16:creationId xmlns:a16="http://schemas.microsoft.com/office/drawing/2014/main" id="{6FD0536A-8E76-82C1-20EC-70B6B235C66B}"/>
                </a:ext>
              </a:extLst>
            </p:cNvPr>
            <p:cNvSpPr>
              <a:spLocks noChangeAspect="1"/>
            </p:cNvSpPr>
            <p:nvPr/>
          </p:nvSpPr>
          <p:spPr bwMode="auto">
            <a:xfrm>
              <a:off x="3630" y="981"/>
              <a:ext cx="167" cy="29"/>
            </a:xfrm>
            <a:custGeom>
              <a:avLst/>
              <a:gdLst>
                <a:gd name="T0" fmla="*/ 1 w 334"/>
                <a:gd name="T1" fmla="*/ 1 h 57"/>
                <a:gd name="T2" fmla="*/ 1 w 334"/>
                <a:gd name="T3" fmla="*/ 1 h 57"/>
                <a:gd name="T4" fmla="*/ 1 w 334"/>
                <a:gd name="T5" fmla="*/ 1 h 57"/>
                <a:gd name="T6" fmla="*/ 1 w 334"/>
                <a:gd name="T7" fmla="*/ 1 h 57"/>
                <a:gd name="T8" fmla="*/ 1 w 334"/>
                <a:gd name="T9" fmla="*/ 1 h 57"/>
                <a:gd name="T10" fmla="*/ 1 w 334"/>
                <a:gd name="T11" fmla="*/ 1 h 57"/>
                <a:gd name="T12" fmla="*/ 1 w 334"/>
                <a:gd name="T13" fmla="*/ 1 h 57"/>
                <a:gd name="T14" fmla="*/ 1 w 334"/>
                <a:gd name="T15" fmla="*/ 1 h 57"/>
                <a:gd name="T16" fmla="*/ 1 w 334"/>
                <a:gd name="T17" fmla="*/ 1 h 57"/>
                <a:gd name="T18" fmla="*/ 1 w 334"/>
                <a:gd name="T19" fmla="*/ 1 h 57"/>
                <a:gd name="T20" fmla="*/ 1 w 334"/>
                <a:gd name="T21" fmla="*/ 1 h 57"/>
                <a:gd name="T22" fmla="*/ 1 w 334"/>
                <a:gd name="T23" fmla="*/ 1 h 57"/>
                <a:gd name="T24" fmla="*/ 1 w 334"/>
                <a:gd name="T25" fmla="*/ 1 h 57"/>
                <a:gd name="T26" fmla="*/ 1 w 334"/>
                <a:gd name="T27" fmla="*/ 1 h 57"/>
                <a:gd name="T28" fmla="*/ 1 w 334"/>
                <a:gd name="T29" fmla="*/ 1 h 57"/>
                <a:gd name="T30" fmla="*/ 1 w 334"/>
                <a:gd name="T31" fmla="*/ 1 h 57"/>
                <a:gd name="T32" fmla="*/ 1 w 334"/>
                <a:gd name="T33" fmla="*/ 1 h 57"/>
                <a:gd name="T34" fmla="*/ 1 w 334"/>
                <a:gd name="T35" fmla="*/ 1 h 57"/>
                <a:gd name="T36" fmla="*/ 1 w 334"/>
                <a:gd name="T37" fmla="*/ 1 h 57"/>
                <a:gd name="T38" fmla="*/ 1 w 334"/>
                <a:gd name="T39" fmla="*/ 1 h 57"/>
                <a:gd name="T40" fmla="*/ 1 w 334"/>
                <a:gd name="T41" fmla="*/ 1 h 57"/>
                <a:gd name="T42" fmla="*/ 1 w 334"/>
                <a:gd name="T43" fmla="*/ 1 h 57"/>
                <a:gd name="T44" fmla="*/ 1 w 334"/>
                <a:gd name="T45" fmla="*/ 1 h 57"/>
                <a:gd name="T46" fmla="*/ 1 w 334"/>
                <a:gd name="T47" fmla="*/ 1 h 57"/>
                <a:gd name="T48" fmla="*/ 1 w 334"/>
                <a:gd name="T49" fmla="*/ 1 h 57"/>
                <a:gd name="T50" fmla="*/ 1 w 334"/>
                <a:gd name="T51" fmla="*/ 1 h 57"/>
                <a:gd name="T52" fmla="*/ 1 w 334"/>
                <a:gd name="T53" fmla="*/ 1 h 57"/>
                <a:gd name="T54" fmla="*/ 0 w 334"/>
                <a:gd name="T55" fmla="*/ 1 h 57"/>
                <a:gd name="T56" fmla="*/ 1 w 334"/>
                <a:gd name="T57" fmla="*/ 1 h 57"/>
                <a:gd name="T58" fmla="*/ 1 w 334"/>
                <a:gd name="T59" fmla="*/ 1 h 57"/>
                <a:gd name="T60" fmla="*/ 1 w 334"/>
                <a:gd name="T61" fmla="*/ 1 h 57"/>
                <a:gd name="T62" fmla="*/ 1 w 334"/>
                <a:gd name="T63" fmla="*/ 1 h 57"/>
                <a:gd name="T64" fmla="*/ 1 w 334"/>
                <a:gd name="T65" fmla="*/ 1 h 57"/>
                <a:gd name="T66" fmla="*/ 1 w 334"/>
                <a:gd name="T67" fmla="*/ 1 h 57"/>
                <a:gd name="T68" fmla="*/ 1 w 334"/>
                <a:gd name="T69" fmla="*/ 1 h 57"/>
                <a:gd name="T70" fmla="*/ 1 w 334"/>
                <a:gd name="T71" fmla="*/ 1 h 57"/>
                <a:gd name="T72" fmla="*/ 1 w 334"/>
                <a:gd name="T73" fmla="*/ 1 h 57"/>
                <a:gd name="T74" fmla="*/ 1 w 334"/>
                <a:gd name="T75" fmla="*/ 1 h 57"/>
                <a:gd name="T76" fmla="*/ 1 w 334"/>
                <a:gd name="T77" fmla="*/ 1 h 57"/>
                <a:gd name="T78" fmla="*/ 1 w 334"/>
                <a:gd name="T79" fmla="*/ 1 h 57"/>
                <a:gd name="T80" fmla="*/ 1 w 334"/>
                <a:gd name="T81" fmla="*/ 0 h 57"/>
                <a:gd name="T82" fmla="*/ 1 w 334"/>
                <a:gd name="T83" fmla="*/ 1 h 57"/>
                <a:gd name="T84" fmla="*/ 1 w 334"/>
                <a:gd name="T85" fmla="*/ 1 h 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4"/>
                <a:gd name="T130" fmla="*/ 0 h 57"/>
                <a:gd name="T131" fmla="*/ 334 w 334"/>
                <a:gd name="T132" fmla="*/ 57 h 5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4" h="57">
                  <a:moveTo>
                    <a:pt x="334" y="7"/>
                  </a:moveTo>
                  <a:lnTo>
                    <a:pt x="330" y="9"/>
                  </a:lnTo>
                  <a:lnTo>
                    <a:pt x="327" y="10"/>
                  </a:lnTo>
                  <a:lnTo>
                    <a:pt x="324" y="12"/>
                  </a:lnTo>
                  <a:lnTo>
                    <a:pt x="322" y="13"/>
                  </a:lnTo>
                  <a:lnTo>
                    <a:pt x="319" y="16"/>
                  </a:lnTo>
                  <a:lnTo>
                    <a:pt x="317" y="18"/>
                  </a:lnTo>
                  <a:lnTo>
                    <a:pt x="314" y="20"/>
                  </a:lnTo>
                  <a:lnTo>
                    <a:pt x="312" y="22"/>
                  </a:lnTo>
                  <a:lnTo>
                    <a:pt x="311" y="25"/>
                  </a:lnTo>
                  <a:lnTo>
                    <a:pt x="307" y="28"/>
                  </a:lnTo>
                  <a:lnTo>
                    <a:pt x="306" y="29"/>
                  </a:lnTo>
                  <a:lnTo>
                    <a:pt x="304" y="32"/>
                  </a:lnTo>
                  <a:lnTo>
                    <a:pt x="301" y="35"/>
                  </a:lnTo>
                  <a:lnTo>
                    <a:pt x="299" y="37"/>
                  </a:lnTo>
                  <a:lnTo>
                    <a:pt x="297" y="40"/>
                  </a:lnTo>
                  <a:lnTo>
                    <a:pt x="294" y="41"/>
                  </a:lnTo>
                  <a:lnTo>
                    <a:pt x="287" y="41"/>
                  </a:lnTo>
                  <a:lnTo>
                    <a:pt x="281" y="41"/>
                  </a:lnTo>
                  <a:lnTo>
                    <a:pt x="273" y="41"/>
                  </a:lnTo>
                  <a:lnTo>
                    <a:pt x="266" y="41"/>
                  </a:lnTo>
                  <a:lnTo>
                    <a:pt x="260" y="40"/>
                  </a:lnTo>
                  <a:lnTo>
                    <a:pt x="251" y="40"/>
                  </a:lnTo>
                  <a:lnTo>
                    <a:pt x="243" y="40"/>
                  </a:lnTo>
                  <a:lnTo>
                    <a:pt x="237" y="40"/>
                  </a:lnTo>
                  <a:lnTo>
                    <a:pt x="230" y="38"/>
                  </a:lnTo>
                  <a:lnTo>
                    <a:pt x="223" y="38"/>
                  </a:lnTo>
                  <a:lnTo>
                    <a:pt x="215" y="38"/>
                  </a:lnTo>
                  <a:lnTo>
                    <a:pt x="209" y="40"/>
                  </a:lnTo>
                  <a:lnTo>
                    <a:pt x="202" y="40"/>
                  </a:lnTo>
                  <a:lnTo>
                    <a:pt x="195" y="41"/>
                  </a:lnTo>
                  <a:lnTo>
                    <a:pt x="187" y="43"/>
                  </a:lnTo>
                  <a:lnTo>
                    <a:pt x="181" y="44"/>
                  </a:lnTo>
                  <a:lnTo>
                    <a:pt x="179" y="43"/>
                  </a:lnTo>
                  <a:lnTo>
                    <a:pt x="177" y="41"/>
                  </a:lnTo>
                  <a:lnTo>
                    <a:pt x="176" y="38"/>
                  </a:lnTo>
                  <a:lnTo>
                    <a:pt x="174" y="35"/>
                  </a:lnTo>
                  <a:lnTo>
                    <a:pt x="172" y="32"/>
                  </a:lnTo>
                  <a:lnTo>
                    <a:pt x="171" y="29"/>
                  </a:lnTo>
                  <a:lnTo>
                    <a:pt x="169" y="28"/>
                  </a:lnTo>
                  <a:lnTo>
                    <a:pt x="167" y="26"/>
                  </a:lnTo>
                  <a:lnTo>
                    <a:pt x="161" y="26"/>
                  </a:lnTo>
                  <a:lnTo>
                    <a:pt x="153" y="26"/>
                  </a:lnTo>
                  <a:lnTo>
                    <a:pt x="146" y="28"/>
                  </a:lnTo>
                  <a:lnTo>
                    <a:pt x="140" y="29"/>
                  </a:lnTo>
                  <a:lnTo>
                    <a:pt x="133" y="31"/>
                  </a:lnTo>
                  <a:lnTo>
                    <a:pt x="126" y="32"/>
                  </a:lnTo>
                  <a:lnTo>
                    <a:pt x="120" y="35"/>
                  </a:lnTo>
                  <a:lnTo>
                    <a:pt x="113" y="38"/>
                  </a:lnTo>
                  <a:lnTo>
                    <a:pt x="108" y="40"/>
                  </a:lnTo>
                  <a:lnTo>
                    <a:pt x="102" y="43"/>
                  </a:lnTo>
                  <a:lnTo>
                    <a:pt x="94" y="44"/>
                  </a:lnTo>
                  <a:lnTo>
                    <a:pt x="89" y="47"/>
                  </a:lnTo>
                  <a:lnTo>
                    <a:pt x="82" y="48"/>
                  </a:lnTo>
                  <a:lnTo>
                    <a:pt x="75" y="51"/>
                  </a:lnTo>
                  <a:lnTo>
                    <a:pt x="71" y="53"/>
                  </a:lnTo>
                  <a:lnTo>
                    <a:pt x="62" y="54"/>
                  </a:lnTo>
                  <a:lnTo>
                    <a:pt x="61" y="54"/>
                  </a:lnTo>
                  <a:lnTo>
                    <a:pt x="57" y="54"/>
                  </a:lnTo>
                  <a:lnTo>
                    <a:pt x="54" y="54"/>
                  </a:lnTo>
                  <a:lnTo>
                    <a:pt x="51" y="54"/>
                  </a:lnTo>
                  <a:lnTo>
                    <a:pt x="47" y="56"/>
                  </a:lnTo>
                  <a:lnTo>
                    <a:pt x="44" y="56"/>
                  </a:lnTo>
                  <a:lnTo>
                    <a:pt x="43" y="56"/>
                  </a:lnTo>
                  <a:lnTo>
                    <a:pt x="38" y="56"/>
                  </a:lnTo>
                  <a:lnTo>
                    <a:pt x="36" y="56"/>
                  </a:lnTo>
                  <a:lnTo>
                    <a:pt x="34" y="56"/>
                  </a:lnTo>
                  <a:lnTo>
                    <a:pt x="33" y="56"/>
                  </a:lnTo>
                  <a:lnTo>
                    <a:pt x="31" y="56"/>
                  </a:lnTo>
                  <a:lnTo>
                    <a:pt x="28" y="56"/>
                  </a:lnTo>
                  <a:lnTo>
                    <a:pt x="26" y="56"/>
                  </a:lnTo>
                  <a:lnTo>
                    <a:pt x="23" y="56"/>
                  </a:lnTo>
                  <a:lnTo>
                    <a:pt x="21" y="56"/>
                  </a:lnTo>
                  <a:lnTo>
                    <a:pt x="18" y="57"/>
                  </a:lnTo>
                  <a:lnTo>
                    <a:pt x="15" y="57"/>
                  </a:lnTo>
                  <a:lnTo>
                    <a:pt x="13" y="57"/>
                  </a:lnTo>
                  <a:lnTo>
                    <a:pt x="11" y="57"/>
                  </a:lnTo>
                  <a:lnTo>
                    <a:pt x="6" y="56"/>
                  </a:lnTo>
                  <a:lnTo>
                    <a:pt x="5" y="56"/>
                  </a:lnTo>
                  <a:lnTo>
                    <a:pt x="3" y="56"/>
                  </a:lnTo>
                  <a:lnTo>
                    <a:pt x="1" y="54"/>
                  </a:lnTo>
                  <a:lnTo>
                    <a:pt x="0" y="50"/>
                  </a:lnTo>
                  <a:lnTo>
                    <a:pt x="0" y="44"/>
                  </a:lnTo>
                  <a:lnTo>
                    <a:pt x="0" y="38"/>
                  </a:lnTo>
                  <a:lnTo>
                    <a:pt x="1" y="32"/>
                  </a:lnTo>
                  <a:lnTo>
                    <a:pt x="1" y="28"/>
                  </a:lnTo>
                  <a:lnTo>
                    <a:pt x="3" y="22"/>
                  </a:lnTo>
                  <a:lnTo>
                    <a:pt x="6" y="18"/>
                  </a:lnTo>
                  <a:lnTo>
                    <a:pt x="8" y="13"/>
                  </a:lnTo>
                  <a:lnTo>
                    <a:pt x="18" y="13"/>
                  </a:lnTo>
                  <a:lnTo>
                    <a:pt x="28" y="13"/>
                  </a:lnTo>
                  <a:lnTo>
                    <a:pt x="36" y="13"/>
                  </a:lnTo>
                  <a:lnTo>
                    <a:pt x="47" y="13"/>
                  </a:lnTo>
                  <a:lnTo>
                    <a:pt x="56" y="13"/>
                  </a:lnTo>
                  <a:lnTo>
                    <a:pt x="66" y="13"/>
                  </a:lnTo>
                  <a:lnTo>
                    <a:pt x="75" y="13"/>
                  </a:lnTo>
                  <a:lnTo>
                    <a:pt x="85" y="13"/>
                  </a:lnTo>
                  <a:lnTo>
                    <a:pt x="94" y="13"/>
                  </a:lnTo>
                  <a:lnTo>
                    <a:pt x="105" y="13"/>
                  </a:lnTo>
                  <a:lnTo>
                    <a:pt x="115" y="13"/>
                  </a:lnTo>
                  <a:lnTo>
                    <a:pt x="123" y="13"/>
                  </a:lnTo>
                  <a:lnTo>
                    <a:pt x="135" y="13"/>
                  </a:lnTo>
                  <a:lnTo>
                    <a:pt x="143" y="13"/>
                  </a:lnTo>
                  <a:lnTo>
                    <a:pt x="153" y="13"/>
                  </a:lnTo>
                  <a:lnTo>
                    <a:pt x="164" y="13"/>
                  </a:lnTo>
                  <a:lnTo>
                    <a:pt x="172" y="12"/>
                  </a:lnTo>
                  <a:lnTo>
                    <a:pt x="182" y="12"/>
                  </a:lnTo>
                  <a:lnTo>
                    <a:pt x="192" y="12"/>
                  </a:lnTo>
                  <a:lnTo>
                    <a:pt x="202" y="12"/>
                  </a:lnTo>
                  <a:lnTo>
                    <a:pt x="210" y="10"/>
                  </a:lnTo>
                  <a:lnTo>
                    <a:pt x="222" y="10"/>
                  </a:lnTo>
                  <a:lnTo>
                    <a:pt x="230" y="9"/>
                  </a:lnTo>
                  <a:lnTo>
                    <a:pt x="240" y="9"/>
                  </a:lnTo>
                  <a:lnTo>
                    <a:pt x="250" y="7"/>
                  </a:lnTo>
                  <a:lnTo>
                    <a:pt x="260" y="7"/>
                  </a:lnTo>
                  <a:lnTo>
                    <a:pt x="268" y="6"/>
                  </a:lnTo>
                  <a:lnTo>
                    <a:pt x="278" y="4"/>
                  </a:lnTo>
                  <a:lnTo>
                    <a:pt x="287" y="4"/>
                  </a:lnTo>
                  <a:lnTo>
                    <a:pt x="297" y="3"/>
                  </a:lnTo>
                  <a:lnTo>
                    <a:pt x="306" y="1"/>
                  </a:lnTo>
                  <a:lnTo>
                    <a:pt x="315" y="0"/>
                  </a:lnTo>
                  <a:lnTo>
                    <a:pt x="319" y="0"/>
                  </a:lnTo>
                  <a:lnTo>
                    <a:pt x="322" y="0"/>
                  </a:lnTo>
                  <a:lnTo>
                    <a:pt x="325" y="0"/>
                  </a:lnTo>
                  <a:lnTo>
                    <a:pt x="327" y="1"/>
                  </a:lnTo>
                  <a:lnTo>
                    <a:pt x="330" y="3"/>
                  </a:lnTo>
                  <a:lnTo>
                    <a:pt x="332" y="4"/>
                  </a:lnTo>
                  <a:lnTo>
                    <a:pt x="334" y="6"/>
                  </a:lnTo>
                  <a:lnTo>
                    <a:pt x="334"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42" name="Freeform 559">
              <a:extLst>
                <a:ext uri="{FF2B5EF4-FFF2-40B4-BE49-F238E27FC236}">
                  <a16:creationId xmlns:a16="http://schemas.microsoft.com/office/drawing/2014/main" id="{4E1A092F-3146-2E5F-BE7E-A42F7B2040D0}"/>
                </a:ext>
              </a:extLst>
            </p:cNvPr>
            <p:cNvSpPr>
              <a:spLocks noChangeAspect="1"/>
            </p:cNvSpPr>
            <p:nvPr/>
          </p:nvSpPr>
          <p:spPr bwMode="auto">
            <a:xfrm>
              <a:off x="3140" y="885"/>
              <a:ext cx="275" cy="75"/>
            </a:xfrm>
            <a:custGeom>
              <a:avLst/>
              <a:gdLst>
                <a:gd name="T0" fmla="*/ 0 w 551"/>
                <a:gd name="T1" fmla="*/ 0 h 150"/>
                <a:gd name="T2" fmla="*/ 0 w 551"/>
                <a:gd name="T3" fmla="*/ 1 h 150"/>
                <a:gd name="T4" fmla="*/ 0 w 551"/>
                <a:gd name="T5" fmla="*/ 1 h 150"/>
                <a:gd name="T6" fmla="*/ 0 w 551"/>
                <a:gd name="T7" fmla="*/ 1 h 150"/>
                <a:gd name="T8" fmla="*/ 0 w 551"/>
                <a:gd name="T9" fmla="*/ 1 h 150"/>
                <a:gd name="T10" fmla="*/ 0 w 551"/>
                <a:gd name="T11" fmla="*/ 1 h 150"/>
                <a:gd name="T12" fmla="*/ 0 w 551"/>
                <a:gd name="T13" fmla="*/ 1 h 150"/>
                <a:gd name="T14" fmla="*/ 0 w 551"/>
                <a:gd name="T15" fmla="*/ 1 h 150"/>
                <a:gd name="T16" fmla="*/ 0 w 551"/>
                <a:gd name="T17" fmla="*/ 1 h 150"/>
                <a:gd name="T18" fmla="*/ 0 w 551"/>
                <a:gd name="T19" fmla="*/ 1 h 150"/>
                <a:gd name="T20" fmla="*/ 0 w 551"/>
                <a:gd name="T21" fmla="*/ 1 h 150"/>
                <a:gd name="T22" fmla="*/ 0 w 551"/>
                <a:gd name="T23" fmla="*/ 1 h 150"/>
                <a:gd name="T24" fmla="*/ 0 w 551"/>
                <a:gd name="T25" fmla="*/ 1 h 150"/>
                <a:gd name="T26" fmla="*/ 0 w 551"/>
                <a:gd name="T27" fmla="*/ 1 h 150"/>
                <a:gd name="T28" fmla="*/ 0 w 551"/>
                <a:gd name="T29" fmla="*/ 1 h 150"/>
                <a:gd name="T30" fmla="*/ 0 w 551"/>
                <a:gd name="T31" fmla="*/ 1 h 150"/>
                <a:gd name="T32" fmla="*/ 0 w 551"/>
                <a:gd name="T33" fmla="*/ 1 h 150"/>
                <a:gd name="T34" fmla="*/ 0 w 551"/>
                <a:gd name="T35" fmla="*/ 1 h 150"/>
                <a:gd name="T36" fmla="*/ 0 w 551"/>
                <a:gd name="T37" fmla="*/ 1 h 150"/>
                <a:gd name="T38" fmla="*/ 0 w 551"/>
                <a:gd name="T39" fmla="*/ 1 h 150"/>
                <a:gd name="T40" fmla="*/ 0 w 551"/>
                <a:gd name="T41" fmla="*/ 1 h 150"/>
                <a:gd name="T42" fmla="*/ 0 w 551"/>
                <a:gd name="T43" fmla="*/ 1 h 150"/>
                <a:gd name="T44" fmla="*/ 0 w 551"/>
                <a:gd name="T45" fmla="*/ 1 h 150"/>
                <a:gd name="T46" fmla="*/ 0 w 551"/>
                <a:gd name="T47" fmla="*/ 1 h 150"/>
                <a:gd name="T48" fmla="*/ 0 w 551"/>
                <a:gd name="T49" fmla="*/ 1 h 150"/>
                <a:gd name="T50" fmla="*/ 0 w 551"/>
                <a:gd name="T51" fmla="*/ 1 h 150"/>
                <a:gd name="T52" fmla="*/ 0 w 551"/>
                <a:gd name="T53" fmla="*/ 1 h 150"/>
                <a:gd name="T54" fmla="*/ 0 w 551"/>
                <a:gd name="T55" fmla="*/ 1 h 150"/>
                <a:gd name="T56" fmla="*/ 0 w 551"/>
                <a:gd name="T57" fmla="*/ 1 h 150"/>
                <a:gd name="T58" fmla="*/ 0 w 551"/>
                <a:gd name="T59" fmla="*/ 1 h 150"/>
                <a:gd name="T60" fmla="*/ 0 w 551"/>
                <a:gd name="T61" fmla="*/ 1 h 150"/>
                <a:gd name="T62" fmla="*/ 0 w 551"/>
                <a:gd name="T63" fmla="*/ 1 h 150"/>
                <a:gd name="T64" fmla="*/ 0 w 551"/>
                <a:gd name="T65" fmla="*/ 1 h 150"/>
                <a:gd name="T66" fmla="*/ 0 w 551"/>
                <a:gd name="T67" fmla="*/ 1 h 150"/>
                <a:gd name="T68" fmla="*/ 0 w 551"/>
                <a:gd name="T69" fmla="*/ 1 h 150"/>
                <a:gd name="T70" fmla="*/ 0 w 551"/>
                <a:gd name="T71" fmla="*/ 1 h 150"/>
                <a:gd name="T72" fmla="*/ 0 w 551"/>
                <a:gd name="T73" fmla="*/ 1 h 150"/>
                <a:gd name="T74" fmla="*/ 0 w 551"/>
                <a:gd name="T75" fmla="*/ 1 h 150"/>
                <a:gd name="T76" fmla="*/ 0 w 551"/>
                <a:gd name="T77" fmla="*/ 1 h 150"/>
                <a:gd name="T78" fmla="*/ 0 w 551"/>
                <a:gd name="T79" fmla="*/ 1 h 1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51"/>
                <a:gd name="T121" fmla="*/ 0 h 150"/>
                <a:gd name="T122" fmla="*/ 551 w 551"/>
                <a:gd name="T123" fmla="*/ 150 h 15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51" h="150">
                  <a:moveTo>
                    <a:pt x="0" y="6"/>
                  </a:moveTo>
                  <a:lnTo>
                    <a:pt x="551" y="0"/>
                  </a:lnTo>
                  <a:lnTo>
                    <a:pt x="497" y="150"/>
                  </a:lnTo>
                  <a:lnTo>
                    <a:pt x="283" y="116"/>
                  </a:lnTo>
                  <a:lnTo>
                    <a:pt x="281" y="114"/>
                  </a:lnTo>
                  <a:lnTo>
                    <a:pt x="278" y="114"/>
                  </a:lnTo>
                  <a:lnTo>
                    <a:pt x="276" y="113"/>
                  </a:lnTo>
                  <a:lnTo>
                    <a:pt x="271" y="112"/>
                  </a:lnTo>
                  <a:lnTo>
                    <a:pt x="268" y="112"/>
                  </a:lnTo>
                  <a:lnTo>
                    <a:pt x="265" y="110"/>
                  </a:lnTo>
                  <a:lnTo>
                    <a:pt x="261" y="110"/>
                  </a:lnTo>
                  <a:lnTo>
                    <a:pt x="260" y="110"/>
                  </a:lnTo>
                  <a:lnTo>
                    <a:pt x="256" y="112"/>
                  </a:lnTo>
                  <a:lnTo>
                    <a:pt x="255" y="113"/>
                  </a:lnTo>
                  <a:lnTo>
                    <a:pt x="252" y="116"/>
                  </a:lnTo>
                  <a:lnTo>
                    <a:pt x="248" y="119"/>
                  </a:lnTo>
                  <a:lnTo>
                    <a:pt x="247" y="122"/>
                  </a:lnTo>
                  <a:lnTo>
                    <a:pt x="242" y="126"/>
                  </a:lnTo>
                  <a:lnTo>
                    <a:pt x="240" y="129"/>
                  </a:lnTo>
                  <a:lnTo>
                    <a:pt x="240" y="132"/>
                  </a:lnTo>
                  <a:lnTo>
                    <a:pt x="238" y="132"/>
                  </a:lnTo>
                  <a:lnTo>
                    <a:pt x="237" y="131"/>
                  </a:lnTo>
                  <a:lnTo>
                    <a:pt x="233" y="131"/>
                  </a:lnTo>
                  <a:lnTo>
                    <a:pt x="232" y="131"/>
                  </a:lnTo>
                  <a:lnTo>
                    <a:pt x="230" y="131"/>
                  </a:lnTo>
                  <a:lnTo>
                    <a:pt x="229" y="131"/>
                  </a:lnTo>
                  <a:lnTo>
                    <a:pt x="227" y="129"/>
                  </a:lnTo>
                  <a:lnTo>
                    <a:pt x="227" y="128"/>
                  </a:lnTo>
                  <a:lnTo>
                    <a:pt x="225" y="125"/>
                  </a:lnTo>
                  <a:lnTo>
                    <a:pt x="225" y="122"/>
                  </a:lnTo>
                  <a:lnTo>
                    <a:pt x="224" y="120"/>
                  </a:lnTo>
                  <a:lnTo>
                    <a:pt x="222" y="117"/>
                  </a:lnTo>
                  <a:lnTo>
                    <a:pt x="220" y="116"/>
                  </a:lnTo>
                  <a:lnTo>
                    <a:pt x="219" y="113"/>
                  </a:lnTo>
                  <a:lnTo>
                    <a:pt x="217" y="112"/>
                  </a:lnTo>
                  <a:lnTo>
                    <a:pt x="207" y="112"/>
                  </a:lnTo>
                  <a:lnTo>
                    <a:pt x="206" y="110"/>
                  </a:lnTo>
                  <a:lnTo>
                    <a:pt x="206" y="107"/>
                  </a:lnTo>
                  <a:lnTo>
                    <a:pt x="204" y="106"/>
                  </a:lnTo>
                  <a:lnTo>
                    <a:pt x="202" y="103"/>
                  </a:lnTo>
                  <a:lnTo>
                    <a:pt x="201" y="101"/>
                  </a:lnTo>
                  <a:lnTo>
                    <a:pt x="199" y="100"/>
                  </a:lnTo>
                  <a:lnTo>
                    <a:pt x="197" y="97"/>
                  </a:lnTo>
                  <a:lnTo>
                    <a:pt x="196" y="95"/>
                  </a:lnTo>
                  <a:lnTo>
                    <a:pt x="138" y="95"/>
                  </a:lnTo>
                  <a:lnTo>
                    <a:pt x="136" y="95"/>
                  </a:lnTo>
                  <a:lnTo>
                    <a:pt x="135" y="94"/>
                  </a:lnTo>
                  <a:lnTo>
                    <a:pt x="135" y="92"/>
                  </a:lnTo>
                  <a:lnTo>
                    <a:pt x="133" y="91"/>
                  </a:lnTo>
                  <a:lnTo>
                    <a:pt x="132" y="89"/>
                  </a:lnTo>
                  <a:lnTo>
                    <a:pt x="130" y="88"/>
                  </a:lnTo>
                  <a:lnTo>
                    <a:pt x="130" y="87"/>
                  </a:lnTo>
                  <a:lnTo>
                    <a:pt x="125" y="84"/>
                  </a:lnTo>
                  <a:lnTo>
                    <a:pt x="117" y="79"/>
                  </a:lnTo>
                  <a:lnTo>
                    <a:pt x="110" y="76"/>
                  </a:lnTo>
                  <a:lnTo>
                    <a:pt x="104" y="75"/>
                  </a:lnTo>
                  <a:lnTo>
                    <a:pt x="97" y="72"/>
                  </a:lnTo>
                  <a:lnTo>
                    <a:pt x="89" y="70"/>
                  </a:lnTo>
                  <a:lnTo>
                    <a:pt x="81" y="67"/>
                  </a:lnTo>
                  <a:lnTo>
                    <a:pt x="74" y="66"/>
                  </a:lnTo>
                  <a:lnTo>
                    <a:pt x="66" y="65"/>
                  </a:lnTo>
                  <a:lnTo>
                    <a:pt x="58" y="62"/>
                  </a:lnTo>
                  <a:lnTo>
                    <a:pt x="51" y="60"/>
                  </a:lnTo>
                  <a:lnTo>
                    <a:pt x="43" y="57"/>
                  </a:lnTo>
                  <a:lnTo>
                    <a:pt x="36" y="54"/>
                  </a:lnTo>
                  <a:lnTo>
                    <a:pt x="30" y="51"/>
                  </a:lnTo>
                  <a:lnTo>
                    <a:pt x="23" y="47"/>
                  </a:lnTo>
                  <a:lnTo>
                    <a:pt x="18" y="42"/>
                  </a:lnTo>
                  <a:lnTo>
                    <a:pt x="18" y="35"/>
                  </a:lnTo>
                  <a:lnTo>
                    <a:pt x="15" y="32"/>
                  </a:lnTo>
                  <a:lnTo>
                    <a:pt x="7" y="32"/>
                  </a:lnTo>
                  <a:lnTo>
                    <a:pt x="5" y="29"/>
                  </a:lnTo>
                  <a:lnTo>
                    <a:pt x="2" y="26"/>
                  </a:lnTo>
                  <a:lnTo>
                    <a:pt x="2" y="22"/>
                  </a:lnTo>
                  <a:lnTo>
                    <a:pt x="0" y="17"/>
                  </a:lnTo>
                  <a:lnTo>
                    <a:pt x="0" y="15"/>
                  </a:lnTo>
                  <a:lnTo>
                    <a:pt x="0" y="12"/>
                  </a:lnTo>
                  <a:lnTo>
                    <a:pt x="0" y="9"/>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43" name="Freeform 560">
              <a:extLst>
                <a:ext uri="{FF2B5EF4-FFF2-40B4-BE49-F238E27FC236}">
                  <a16:creationId xmlns:a16="http://schemas.microsoft.com/office/drawing/2014/main" id="{E80B2A07-F3F6-C600-CBBC-27975AA60656}"/>
                </a:ext>
              </a:extLst>
            </p:cNvPr>
            <p:cNvSpPr>
              <a:spLocks noChangeAspect="1"/>
            </p:cNvSpPr>
            <p:nvPr/>
          </p:nvSpPr>
          <p:spPr bwMode="auto">
            <a:xfrm>
              <a:off x="3416" y="913"/>
              <a:ext cx="133" cy="72"/>
            </a:xfrm>
            <a:custGeom>
              <a:avLst/>
              <a:gdLst>
                <a:gd name="T0" fmla="*/ 0 w 265"/>
                <a:gd name="T1" fmla="*/ 0 h 142"/>
                <a:gd name="T2" fmla="*/ 1 w 265"/>
                <a:gd name="T3" fmla="*/ 1 h 142"/>
                <a:gd name="T4" fmla="*/ 1 w 265"/>
                <a:gd name="T5" fmla="*/ 1 h 142"/>
                <a:gd name="T6" fmla="*/ 1 w 265"/>
                <a:gd name="T7" fmla="*/ 1 h 142"/>
                <a:gd name="T8" fmla="*/ 1 w 265"/>
                <a:gd name="T9" fmla="*/ 1 h 142"/>
                <a:gd name="T10" fmla="*/ 0 w 265"/>
                <a:gd name="T11" fmla="*/ 0 h 142"/>
                <a:gd name="T12" fmla="*/ 0 60000 65536"/>
                <a:gd name="T13" fmla="*/ 0 60000 65536"/>
                <a:gd name="T14" fmla="*/ 0 60000 65536"/>
                <a:gd name="T15" fmla="*/ 0 60000 65536"/>
                <a:gd name="T16" fmla="*/ 0 60000 65536"/>
                <a:gd name="T17" fmla="*/ 0 60000 65536"/>
                <a:gd name="T18" fmla="*/ 0 w 265"/>
                <a:gd name="T19" fmla="*/ 0 h 142"/>
                <a:gd name="T20" fmla="*/ 265 w 265"/>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265" h="142">
                  <a:moveTo>
                    <a:pt x="0" y="0"/>
                  </a:moveTo>
                  <a:lnTo>
                    <a:pt x="265" y="20"/>
                  </a:lnTo>
                  <a:lnTo>
                    <a:pt x="235" y="138"/>
                  </a:lnTo>
                  <a:lnTo>
                    <a:pt x="161" y="142"/>
                  </a:lnTo>
                  <a:lnTo>
                    <a:pt x="55" y="12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44" name="Freeform 561">
              <a:extLst>
                <a:ext uri="{FF2B5EF4-FFF2-40B4-BE49-F238E27FC236}">
                  <a16:creationId xmlns:a16="http://schemas.microsoft.com/office/drawing/2014/main" id="{19160515-06DA-9176-82BE-5762B77410F5}"/>
                </a:ext>
              </a:extLst>
            </p:cNvPr>
            <p:cNvSpPr>
              <a:spLocks noChangeAspect="1"/>
            </p:cNvSpPr>
            <p:nvPr/>
          </p:nvSpPr>
          <p:spPr bwMode="auto">
            <a:xfrm>
              <a:off x="3761" y="919"/>
              <a:ext cx="91" cy="104"/>
            </a:xfrm>
            <a:custGeom>
              <a:avLst/>
              <a:gdLst>
                <a:gd name="T0" fmla="*/ 0 w 183"/>
                <a:gd name="T1" fmla="*/ 1 h 208"/>
                <a:gd name="T2" fmla="*/ 0 w 183"/>
                <a:gd name="T3" fmla="*/ 1 h 208"/>
                <a:gd name="T4" fmla="*/ 0 w 183"/>
                <a:gd name="T5" fmla="*/ 1 h 208"/>
                <a:gd name="T6" fmla="*/ 0 w 183"/>
                <a:gd name="T7" fmla="*/ 1 h 208"/>
                <a:gd name="T8" fmla="*/ 0 w 183"/>
                <a:gd name="T9" fmla="*/ 0 h 208"/>
                <a:gd name="T10" fmla="*/ 0 w 183"/>
                <a:gd name="T11" fmla="*/ 0 h 208"/>
                <a:gd name="T12" fmla="*/ 0 w 183"/>
                <a:gd name="T13" fmla="*/ 0 h 208"/>
                <a:gd name="T14" fmla="*/ 0 w 183"/>
                <a:gd name="T15" fmla="*/ 0 h 208"/>
                <a:gd name="T16" fmla="*/ 0 w 183"/>
                <a:gd name="T17" fmla="*/ 1 h 208"/>
                <a:gd name="T18" fmla="*/ 0 w 183"/>
                <a:gd name="T19" fmla="*/ 1 h 208"/>
                <a:gd name="T20" fmla="*/ 0 w 183"/>
                <a:gd name="T21" fmla="*/ 1 h 208"/>
                <a:gd name="T22" fmla="*/ 0 w 183"/>
                <a:gd name="T23" fmla="*/ 1 h 208"/>
                <a:gd name="T24" fmla="*/ 0 w 183"/>
                <a:gd name="T25" fmla="*/ 1 h 208"/>
                <a:gd name="T26" fmla="*/ 0 w 183"/>
                <a:gd name="T27" fmla="*/ 1 h 208"/>
                <a:gd name="T28" fmla="*/ 0 w 183"/>
                <a:gd name="T29" fmla="*/ 1 h 208"/>
                <a:gd name="T30" fmla="*/ 0 w 183"/>
                <a:gd name="T31" fmla="*/ 1 h 208"/>
                <a:gd name="T32" fmla="*/ 0 w 183"/>
                <a:gd name="T33" fmla="*/ 1 h 208"/>
                <a:gd name="T34" fmla="*/ 0 w 183"/>
                <a:gd name="T35" fmla="*/ 1 h 208"/>
                <a:gd name="T36" fmla="*/ 0 w 183"/>
                <a:gd name="T37" fmla="*/ 1 h 208"/>
                <a:gd name="T38" fmla="*/ 0 w 183"/>
                <a:gd name="T39" fmla="*/ 1 h 208"/>
                <a:gd name="T40" fmla="*/ 0 w 183"/>
                <a:gd name="T41" fmla="*/ 1 h 208"/>
                <a:gd name="T42" fmla="*/ 0 w 183"/>
                <a:gd name="T43" fmla="*/ 1 h 208"/>
                <a:gd name="T44" fmla="*/ 0 w 183"/>
                <a:gd name="T45" fmla="*/ 1 h 208"/>
                <a:gd name="T46" fmla="*/ 0 w 183"/>
                <a:gd name="T47" fmla="*/ 1 h 208"/>
                <a:gd name="T48" fmla="*/ 0 w 183"/>
                <a:gd name="T49" fmla="*/ 1 h 208"/>
                <a:gd name="T50" fmla="*/ 0 w 183"/>
                <a:gd name="T51" fmla="*/ 1 h 208"/>
                <a:gd name="T52" fmla="*/ 0 w 183"/>
                <a:gd name="T53" fmla="*/ 1 h 208"/>
                <a:gd name="T54" fmla="*/ 0 w 183"/>
                <a:gd name="T55" fmla="*/ 1 h 208"/>
                <a:gd name="T56" fmla="*/ 0 w 183"/>
                <a:gd name="T57" fmla="*/ 1 h 208"/>
                <a:gd name="T58" fmla="*/ 0 w 183"/>
                <a:gd name="T59" fmla="*/ 1 h 208"/>
                <a:gd name="T60" fmla="*/ 0 w 183"/>
                <a:gd name="T61" fmla="*/ 1 h 208"/>
                <a:gd name="T62" fmla="*/ 0 w 183"/>
                <a:gd name="T63" fmla="*/ 1 h 208"/>
                <a:gd name="T64" fmla="*/ 0 w 183"/>
                <a:gd name="T65" fmla="*/ 1 h 208"/>
                <a:gd name="T66" fmla="*/ 0 w 183"/>
                <a:gd name="T67" fmla="*/ 1 h 208"/>
                <a:gd name="T68" fmla="*/ 0 w 183"/>
                <a:gd name="T69" fmla="*/ 1 h 208"/>
                <a:gd name="T70" fmla="*/ 0 w 183"/>
                <a:gd name="T71" fmla="*/ 1 h 208"/>
                <a:gd name="T72" fmla="*/ 0 w 183"/>
                <a:gd name="T73" fmla="*/ 1 h 208"/>
                <a:gd name="T74" fmla="*/ 0 w 183"/>
                <a:gd name="T75" fmla="*/ 1 h 208"/>
                <a:gd name="T76" fmla="*/ 0 w 183"/>
                <a:gd name="T77" fmla="*/ 1 h 208"/>
                <a:gd name="T78" fmla="*/ 0 w 183"/>
                <a:gd name="T79" fmla="*/ 1 h 208"/>
                <a:gd name="T80" fmla="*/ 0 w 183"/>
                <a:gd name="T81" fmla="*/ 1 h 208"/>
                <a:gd name="T82" fmla="*/ 0 w 183"/>
                <a:gd name="T83" fmla="*/ 1 h 208"/>
                <a:gd name="T84" fmla="*/ 0 w 183"/>
                <a:gd name="T85" fmla="*/ 1 h 208"/>
                <a:gd name="T86" fmla="*/ 0 w 183"/>
                <a:gd name="T87" fmla="*/ 1 h 208"/>
                <a:gd name="T88" fmla="*/ 0 w 183"/>
                <a:gd name="T89" fmla="*/ 1 h 208"/>
                <a:gd name="T90" fmla="*/ 0 w 183"/>
                <a:gd name="T91" fmla="*/ 1 h 208"/>
                <a:gd name="T92" fmla="*/ 0 w 183"/>
                <a:gd name="T93" fmla="*/ 1 h 208"/>
                <a:gd name="T94" fmla="*/ 0 w 183"/>
                <a:gd name="T95" fmla="*/ 1 h 2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3"/>
                <a:gd name="T145" fmla="*/ 0 h 208"/>
                <a:gd name="T146" fmla="*/ 183 w 183"/>
                <a:gd name="T147" fmla="*/ 208 h 20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3" h="208">
                  <a:moveTo>
                    <a:pt x="56" y="2"/>
                  </a:moveTo>
                  <a:lnTo>
                    <a:pt x="56" y="2"/>
                  </a:lnTo>
                  <a:lnTo>
                    <a:pt x="58" y="2"/>
                  </a:lnTo>
                  <a:lnTo>
                    <a:pt x="61" y="2"/>
                  </a:lnTo>
                  <a:lnTo>
                    <a:pt x="66" y="2"/>
                  </a:lnTo>
                  <a:lnTo>
                    <a:pt x="71" y="2"/>
                  </a:lnTo>
                  <a:lnTo>
                    <a:pt x="76" y="2"/>
                  </a:lnTo>
                  <a:lnTo>
                    <a:pt x="84" y="2"/>
                  </a:lnTo>
                  <a:lnTo>
                    <a:pt x="89" y="0"/>
                  </a:lnTo>
                  <a:lnTo>
                    <a:pt x="96" y="0"/>
                  </a:lnTo>
                  <a:lnTo>
                    <a:pt x="100" y="0"/>
                  </a:lnTo>
                  <a:lnTo>
                    <a:pt x="109" y="0"/>
                  </a:lnTo>
                  <a:lnTo>
                    <a:pt x="114" y="0"/>
                  </a:lnTo>
                  <a:lnTo>
                    <a:pt x="117" y="0"/>
                  </a:lnTo>
                  <a:lnTo>
                    <a:pt x="120" y="0"/>
                  </a:lnTo>
                  <a:lnTo>
                    <a:pt x="123" y="0"/>
                  </a:lnTo>
                  <a:lnTo>
                    <a:pt x="128" y="2"/>
                  </a:lnTo>
                  <a:lnTo>
                    <a:pt x="133" y="3"/>
                  </a:lnTo>
                  <a:lnTo>
                    <a:pt x="142" y="6"/>
                  </a:lnTo>
                  <a:lnTo>
                    <a:pt x="147" y="11"/>
                  </a:lnTo>
                  <a:lnTo>
                    <a:pt x="150" y="15"/>
                  </a:lnTo>
                  <a:lnTo>
                    <a:pt x="155" y="21"/>
                  </a:lnTo>
                  <a:lnTo>
                    <a:pt x="160" y="27"/>
                  </a:lnTo>
                  <a:lnTo>
                    <a:pt x="163" y="31"/>
                  </a:lnTo>
                  <a:lnTo>
                    <a:pt x="166" y="39"/>
                  </a:lnTo>
                  <a:lnTo>
                    <a:pt x="171" y="46"/>
                  </a:lnTo>
                  <a:lnTo>
                    <a:pt x="174" y="55"/>
                  </a:lnTo>
                  <a:lnTo>
                    <a:pt x="176" y="64"/>
                  </a:lnTo>
                  <a:lnTo>
                    <a:pt x="179" y="72"/>
                  </a:lnTo>
                  <a:lnTo>
                    <a:pt x="181" y="81"/>
                  </a:lnTo>
                  <a:lnTo>
                    <a:pt x="181" y="92"/>
                  </a:lnTo>
                  <a:lnTo>
                    <a:pt x="183" y="102"/>
                  </a:lnTo>
                  <a:lnTo>
                    <a:pt x="183" y="111"/>
                  </a:lnTo>
                  <a:lnTo>
                    <a:pt x="183" y="121"/>
                  </a:lnTo>
                  <a:lnTo>
                    <a:pt x="181" y="130"/>
                  </a:lnTo>
                  <a:lnTo>
                    <a:pt x="181" y="140"/>
                  </a:lnTo>
                  <a:lnTo>
                    <a:pt x="178" y="149"/>
                  </a:lnTo>
                  <a:lnTo>
                    <a:pt x="176" y="158"/>
                  </a:lnTo>
                  <a:lnTo>
                    <a:pt x="173" y="165"/>
                  </a:lnTo>
                  <a:lnTo>
                    <a:pt x="171" y="174"/>
                  </a:lnTo>
                  <a:lnTo>
                    <a:pt x="165" y="180"/>
                  </a:lnTo>
                  <a:lnTo>
                    <a:pt x="161" y="187"/>
                  </a:lnTo>
                  <a:lnTo>
                    <a:pt x="158" y="191"/>
                  </a:lnTo>
                  <a:lnTo>
                    <a:pt x="153" y="196"/>
                  </a:lnTo>
                  <a:lnTo>
                    <a:pt x="148" y="200"/>
                  </a:lnTo>
                  <a:lnTo>
                    <a:pt x="143" y="203"/>
                  </a:lnTo>
                  <a:lnTo>
                    <a:pt x="138" y="205"/>
                  </a:lnTo>
                  <a:lnTo>
                    <a:pt x="132" y="206"/>
                  </a:lnTo>
                  <a:lnTo>
                    <a:pt x="130" y="206"/>
                  </a:lnTo>
                  <a:lnTo>
                    <a:pt x="128" y="206"/>
                  </a:lnTo>
                  <a:lnTo>
                    <a:pt x="125" y="206"/>
                  </a:lnTo>
                  <a:lnTo>
                    <a:pt x="122" y="206"/>
                  </a:lnTo>
                  <a:lnTo>
                    <a:pt x="117" y="206"/>
                  </a:lnTo>
                  <a:lnTo>
                    <a:pt x="112" y="206"/>
                  </a:lnTo>
                  <a:lnTo>
                    <a:pt x="104" y="206"/>
                  </a:lnTo>
                  <a:lnTo>
                    <a:pt x="99" y="208"/>
                  </a:lnTo>
                  <a:lnTo>
                    <a:pt x="92" y="208"/>
                  </a:lnTo>
                  <a:lnTo>
                    <a:pt x="87" y="208"/>
                  </a:lnTo>
                  <a:lnTo>
                    <a:pt x="82" y="208"/>
                  </a:lnTo>
                  <a:lnTo>
                    <a:pt x="76" y="208"/>
                  </a:lnTo>
                  <a:lnTo>
                    <a:pt x="71" y="208"/>
                  </a:lnTo>
                  <a:lnTo>
                    <a:pt x="69" y="208"/>
                  </a:lnTo>
                  <a:lnTo>
                    <a:pt x="66" y="208"/>
                  </a:lnTo>
                  <a:lnTo>
                    <a:pt x="59" y="208"/>
                  </a:lnTo>
                  <a:lnTo>
                    <a:pt x="54" y="206"/>
                  </a:lnTo>
                  <a:lnTo>
                    <a:pt x="50" y="203"/>
                  </a:lnTo>
                  <a:lnTo>
                    <a:pt x="41" y="200"/>
                  </a:lnTo>
                  <a:lnTo>
                    <a:pt x="36" y="196"/>
                  </a:lnTo>
                  <a:lnTo>
                    <a:pt x="31" y="191"/>
                  </a:lnTo>
                  <a:lnTo>
                    <a:pt x="26" y="187"/>
                  </a:lnTo>
                  <a:lnTo>
                    <a:pt x="23" y="180"/>
                  </a:lnTo>
                  <a:lnTo>
                    <a:pt x="17" y="172"/>
                  </a:lnTo>
                  <a:lnTo>
                    <a:pt x="13" y="165"/>
                  </a:lnTo>
                  <a:lnTo>
                    <a:pt x="10" y="156"/>
                  </a:lnTo>
                  <a:lnTo>
                    <a:pt x="7" y="147"/>
                  </a:lnTo>
                  <a:lnTo>
                    <a:pt x="5" y="137"/>
                  </a:lnTo>
                  <a:lnTo>
                    <a:pt x="3" y="127"/>
                  </a:lnTo>
                  <a:lnTo>
                    <a:pt x="2" y="117"/>
                  </a:lnTo>
                  <a:lnTo>
                    <a:pt x="2" y="108"/>
                  </a:lnTo>
                  <a:lnTo>
                    <a:pt x="0" y="97"/>
                  </a:lnTo>
                  <a:lnTo>
                    <a:pt x="2" y="87"/>
                  </a:lnTo>
                  <a:lnTo>
                    <a:pt x="2" y="77"/>
                  </a:lnTo>
                  <a:lnTo>
                    <a:pt x="3" y="67"/>
                  </a:lnTo>
                  <a:lnTo>
                    <a:pt x="5" y="58"/>
                  </a:lnTo>
                  <a:lnTo>
                    <a:pt x="8" y="49"/>
                  </a:lnTo>
                  <a:lnTo>
                    <a:pt x="10" y="40"/>
                  </a:lnTo>
                  <a:lnTo>
                    <a:pt x="13" y="33"/>
                  </a:lnTo>
                  <a:lnTo>
                    <a:pt x="20" y="27"/>
                  </a:lnTo>
                  <a:lnTo>
                    <a:pt x="23" y="21"/>
                  </a:lnTo>
                  <a:lnTo>
                    <a:pt x="28" y="15"/>
                  </a:lnTo>
                  <a:lnTo>
                    <a:pt x="33" y="11"/>
                  </a:lnTo>
                  <a:lnTo>
                    <a:pt x="38" y="8"/>
                  </a:lnTo>
                  <a:lnTo>
                    <a:pt x="43" y="5"/>
                  </a:lnTo>
                  <a:lnTo>
                    <a:pt x="50" y="2"/>
                  </a:lnTo>
                  <a:lnTo>
                    <a:pt x="5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45" name="Freeform 562">
              <a:extLst>
                <a:ext uri="{FF2B5EF4-FFF2-40B4-BE49-F238E27FC236}">
                  <a16:creationId xmlns:a16="http://schemas.microsoft.com/office/drawing/2014/main" id="{E85FB5DE-91A5-1BC3-E143-2CD10A2C43B4}"/>
                </a:ext>
              </a:extLst>
            </p:cNvPr>
            <p:cNvSpPr>
              <a:spLocks noChangeAspect="1"/>
            </p:cNvSpPr>
            <p:nvPr/>
          </p:nvSpPr>
          <p:spPr bwMode="auto">
            <a:xfrm>
              <a:off x="3609" y="938"/>
              <a:ext cx="261" cy="19"/>
            </a:xfrm>
            <a:custGeom>
              <a:avLst/>
              <a:gdLst>
                <a:gd name="T0" fmla="*/ 0 w 521"/>
                <a:gd name="T1" fmla="*/ 1 h 38"/>
                <a:gd name="T2" fmla="*/ 1 w 521"/>
                <a:gd name="T3" fmla="*/ 1 h 38"/>
                <a:gd name="T4" fmla="*/ 1 w 521"/>
                <a:gd name="T5" fmla="*/ 0 h 38"/>
                <a:gd name="T6" fmla="*/ 1 w 521"/>
                <a:gd name="T7" fmla="*/ 1 h 38"/>
                <a:gd name="T8" fmla="*/ 0 w 521"/>
                <a:gd name="T9" fmla="*/ 1 h 38"/>
                <a:gd name="T10" fmla="*/ 0 w 521"/>
                <a:gd name="T11" fmla="*/ 1 h 38"/>
                <a:gd name="T12" fmla="*/ 0 60000 65536"/>
                <a:gd name="T13" fmla="*/ 0 60000 65536"/>
                <a:gd name="T14" fmla="*/ 0 60000 65536"/>
                <a:gd name="T15" fmla="*/ 0 60000 65536"/>
                <a:gd name="T16" fmla="*/ 0 60000 65536"/>
                <a:gd name="T17" fmla="*/ 0 60000 65536"/>
                <a:gd name="T18" fmla="*/ 0 w 521"/>
                <a:gd name="T19" fmla="*/ 0 h 38"/>
                <a:gd name="T20" fmla="*/ 521 w 521"/>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521" h="38">
                  <a:moveTo>
                    <a:pt x="0" y="26"/>
                  </a:moveTo>
                  <a:lnTo>
                    <a:pt x="108" y="14"/>
                  </a:lnTo>
                  <a:lnTo>
                    <a:pt x="521" y="0"/>
                  </a:lnTo>
                  <a:lnTo>
                    <a:pt x="519" y="10"/>
                  </a:lnTo>
                  <a:lnTo>
                    <a:pt x="0" y="38"/>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46" name="Freeform 563">
              <a:extLst>
                <a:ext uri="{FF2B5EF4-FFF2-40B4-BE49-F238E27FC236}">
                  <a16:creationId xmlns:a16="http://schemas.microsoft.com/office/drawing/2014/main" id="{F3915C0B-71FB-B5C7-C6E4-F00120FEE243}"/>
                </a:ext>
              </a:extLst>
            </p:cNvPr>
            <p:cNvSpPr>
              <a:spLocks noChangeAspect="1"/>
            </p:cNvSpPr>
            <p:nvPr/>
          </p:nvSpPr>
          <p:spPr bwMode="auto">
            <a:xfrm>
              <a:off x="3812" y="891"/>
              <a:ext cx="64" cy="51"/>
            </a:xfrm>
            <a:custGeom>
              <a:avLst/>
              <a:gdLst>
                <a:gd name="T0" fmla="*/ 0 w 126"/>
                <a:gd name="T1" fmla="*/ 0 h 103"/>
                <a:gd name="T2" fmla="*/ 1 w 126"/>
                <a:gd name="T3" fmla="*/ 0 h 103"/>
                <a:gd name="T4" fmla="*/ 1 w 126"/>
                <a:gd name="T5" fmla="*/ 0 h 103"/>
                <a:gd name="T6" fmla="*/ 1 w 126"/>
                <a:gd name="T7" fmla="*/ 0 h 103"/>
                <a:gd name="T8" fmla="*/ 1 w 126"/>
                <a:gd name="T9" fmla="*/ 0 h 103"/>
                <a:gd name="T10" fmla="*/ 1 w 126"/>
                <a:gd name="T11" fmla="*/ 0 h 103"/>
                <a:gd name="T12" fmla="*/ 1 w 126"/>
                <a:gd name="T13" fmla="*/ 0 h 103"/>
                <a:gd name="T14" fmla="*/ 1 w 126"/>
                <a:gd name="T15" fmla="*/ 0 h 103"/>
                <a:gd name="T16" fmla="*/ 1 w 126"/>
                <a:gd name="T17" fmla="*/ 0 h 103"/>
                <a:gd name="T18" fmla="*/ 1 w 126"/>
                <a:gd name="T19" fmla="*/ 0 h 103"/>
                <a:gd name="T20" fmla="*/ 1 w 126"/>
                <a:gd name="T21" fmla="*/ 0 h 103"/>
                <a:gd name="T22" fmla="*/ 1 w 126"/>
                <a:gd name="T23" fmla="*/ 0 h 103"/>
                <a:gd name="T24" fmla="*/ 1 w 126"/>
                <a:gd name="T25" fmla="*/ 0 h 103"/>
                <a:gd name="T26" fmla="*/ 1 w 126"/>
                <a:gd name="T27" fmla="*/ 0 h 103"/>
                <a:gd name="T28" fmla="*/ 1 w 126"/>
                <a:gd name="T29" fmla="*/ 0 h 103"/>
                <a:gd name="T30" fmla="*/ 1 w 126"/>
                <a:gd name="T31" fmla="*/ 0 h 103"/>
                <a:gd name="T32" fmla="*/ 1 w 126"/>
                <a:gd name="T33" fmla="*/ 0 h 103"/>
                <a:gd name="T34" fmla="*/ 1 w 126"/>
                <a:gd name="T35" fmla="*/ 0 h 103"/>
                <a:gd name="T36" fmla="*/ 1 w 126"/>
                <a:gd name="T37" fmla="*/ 0 h 103"/>
                <a:gd name="T38" fmla="*/ 1 w 126"/>
                <a:gd name="T39" fmla="*/ 0 h 103"/>
                <a:gd name="T40" fmla="*/ 1 w 126"/>
                <a:gd name="T41" fmla="*/ 0 h 103"/>
                <a:gd name="T42" fmla="*/ 1 w 126"/>
                <a:gd name="T43" fmla="*/ 0 h 103"/>
                <a:gd name="T44" fmla="*/ 1 w 126"/>
                <a:gd name="T45" fmla="*/ 0 h 103"/>
                <a:gd name="T46" fmla="*/ 1 w 126"/>
                <a:gd name="T47" fmla="*/ 0 h 103"/>
                <a:gd name="T48" fmla="*/ 1 w 126"/>
                <a:gd name="T49" fmla="*/ 0 h 103"/>
                <a:gd name="T50" fmla="*/ 1 w 126"/>
                <a:gd name="T51" fmla="*/ 0 h 103"/>
                <a:gd name="T52" fmla="*/ 0 w 126"/>
                <a:gd name="T53" fmla="*/ 0 h 103"/>
                <a:gd name="T54" fmla="*/ 0 w 126"/>
                <a:gd name="T55" fmla="*/ 0 h 10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6"/>
                <a:gd name="T85" fmla="*/ 0 h 103"/>
                <a:gd name="T86" fmla="*/ 126 w 126"/>
                <a:gd name="T87" fmla="*/ 103 h 10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6" h="103">
                  <a:moveTo>
                    <a:pt x="0" y="103"/>
                  </a:moveTo>
                  <a:lnTo>
                    <a:pt x="126" y="99"/>
                  </a:lnTo>
                  <a:lnTo>
                    <a:pt x="121" y="90"/>
                  </a:lnTo>
                  <a:lnTo>
                    <a:pt x="118" y="84"/>
                  </a:lnTo>
                  <a:lnTo>
                    <a:pt x="115" y="77"/>
                  </a:lnTo>
                  <a:lnTo>
                    <a:pt x="112" y="68"/>
                  </a:lnTo>
                  <a:lnTo>
                    <a:pt x="108" y="60"/>
                  </a:lnTo>
                  <a:lnTo>
                    <a:pt x="105" y="53"/>
                  </a:lnTo>
                  <a:lnTo>
                    <a:pt x="102" y="46"/>
                  </a:lnTo>
                  <a:lnTo>
                    <a:pt x="97" y="38"/>
                  </a:lnTo>
                  <a:lnTo>
                    <a:pt x="95" y="34"/>
                  </a:lnTo>
                  <a:lnTo>
                    <a:pt x="90" y="30"/>
                  </a:lnTo>
                  <a:lnTo>
                    <a:pt x="87" y="27"/>
                  </a:lnTo>
                  <a:lnTo>
                    <a:pt x="84" y="22"/>
                  </a:lnTo>
                  <a:lnTo>
                    <a:pt x="80" y="19"/>
                  </a:lnTo>
                  <a:lnTo>
                    <a:pt x="77" y="15"/>
                  </a:lnTo>
                  <a:lnTo>
                    <a:pt x="74" y="12"/>
                  </a:lnTo>
                  <a:lnTo>
                    <a:pt x="69" y="9"/>
                  </a:lnTo>
                  <a:lnTo>
                    <a:pt x="67" y="6"/>
                  </a:lnTo>
                  <a:lnTo>
                    <a:pt x="62" y="5"/>
                  </a:lnTo>
                  <a:lnTo>
                    <a:pt x="59" y="5"/>
                  </a:lnTo>
                  <a:lnTo>
                    <a:pt x="56" y="3"/>
                  </a:lnTo>
                  <a:lnTo>
                    <a:pt x="52" y="2"/>
                  </a:lnTo>
                  <a:lnTo>
                    <a:pt x="49" y="2"/>
                  </a:lnTo>
                  <a:lnTo>
                    <a:pt x="46" y="0"/>
                  </a:lnTo>
                  <a:lnTo>
                    <a:pt x="43" y="0"/>
                  </a:lnTo>
                  <a:lnTo>
                    <a:pt x="0" y="0"/>
                  </a:lnTo>
                  <a:lnTo>
                    <a:pt x="0" y="103"/>
                  </a:lnTo>
                  <a:close/>
                </a:path>
              </a:pathLst>
            </a:custGeom>
            <a:solidFill>
              <a:srgbClr val="FF61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47" name="Freeform 564">
              <a:extLst>
                <a:ext uri="{FF2B5EF4-FFF2-40B4-BE49-F238E27FC236}">
                  <a16:creationId xmlns:a16="http://schemas.microsoft.com/office/drawing/2014/main" id="{4730BD6A-7962-08B0-B153-50BDB50D601E}"/>
                </a:ext>
              </a:extLst>
            </p:cNvPr>
            <p:cNvSpPr>
              <a:spLocks noChangeAspect="1"/>
            </p:cNvSpPr>
            <p:nvPr/>
          </p:nvSpPr>
          <p:spPr bwMode="auto">
            <a:xfrm>
              <a:off x="3278" y="903"/>
              <a:ext cx="68" cy="79"/>
            </a:xfrm>
            <a:custGeom>
              <a:avLst/>
              <a:gdLst>
                <a:gd name="T0" fmla="*/ 0 w 137"/>
                <a:gd name="T1" fmla="*/ 0 h 159"/>
                <a:gd name="T2" fmla="*/ 0 w 137"/>
                <a:gd name="T3" fmla="*/ 0 h 159"/>
                <a:gd name="T4" fmla="*/ 0 w 137"/>
                <a:gd name="T5" fmla="*/ 0 h 159"/>
                <a:gd name="T6" fmla="*/ 0 w 137"/>
                <a:gd name="T7" fmla="*/ 0 h 159"/>
                <a:gd name="T8" fmla="*/ 0 w 137"/>
                <a:gd name="T9" fmla="*/ 0 h 159"/>
                <a:gd name="T10" fmla="*/ 0 w 137"/>
                <a:gd name="T11" fmla="*/ 0 h 159"/>
                <a:gd name="T12" fmla="*/ 0 w 137"/>
                <a:gd name="T13" fmla="*/ 0 h 159"/>
                <a:gd name="T14" fmla="*/ 0 w 137"/>
                <a:gd name="T15" fmla="*/ 0 h 159"/>
                <a:gd name="T16" fmla="*/ 0 w 137"/>
                <a:gd name="T17" fmla="*/ 0 h 159"/>
                <a:gd name="T18" fmla="*/ 0 w 137"/>
                <a:gd name="T19" fmla="*/ 0 h 159"/>
                <a:gd name="T20" fmla="*/ 0 w 137"/>
                <a:gd name="T21" fmla="*/ 0 h 159"/>
                <a:gd name="T22" fmla="*/ 0 w 137"/>
                <a:gd name="T23" fmla="*/ 0 h 159"/>
                <a:gd name="T24" fmla="*/ 0 w 137"/>
                <a:gd name="T25" fmla="*/ 0 h 159"/>
                <a:gd name="T26" fmla="*/ 0 w 137"/>
                <a:gd name="T27" fmla="*/ 0 h 159"/>
                <a:gd name="T28" fmla="*/ 0 w 137"/>
                <a:gd name="T29" fmla="*/ 0 h 159"/>
                <a:gd name="T30" fmla="*/ 0 w 137"/>
                <a:gd name="T31" fmla="*/ 0 h 159"/>
                <a:gd name="T32" fmla="*/ 0 w 137"/>
                <a:gd name="T33" fmla="*/ 0 h 159"/>
                <a:gd name="T34" fmla="*/ 0 w 137"/>
                <a:gd name="T35" fmla="*/ 0 h 159"/>
                <a:gd name="T36" fmla="*/ 0 w 137"/>
                <a:gd name="T37" fmla="*/ 0 h 159"/>
                <a:gd name="T38" fmla="*/ 0 w 137"/>
                <a:gd name="T39" fmla="*/ 0 h 159"/>
                <a:gd name="T40" fmla="*/ 0 w 137"/>
                <a:gd name="T41" fmla="*/ 0 h 159"/>
                <a:gd name="T42" fmla="*/ 0 w 137"/>
                <a:gd name="T43" fmla="*/ 0 h 159"/>
                <a:gd name="T44" fmla="*/ 0 w 137"/>
                <a:gd name="T45" fmla="*/ 0 h 159"/>
                <a:gd name="T46" fmla="*/ 0 w 137"/>
                <a:gd name="T47" fmla="*/ 0 h 159"/>
                <a:gd name="T48" fmla="*/ 0 w 137"/>
                <a:gd name="T49" fmla="*/ 0 h 159"/>
                <a:gd name="T50" fmla="*/ 0 w 137"/>
                <a:gd name="T51" fmla="*/ 0 h 159"/>
                <a:gd name="T52" fmla="*/ 0 w 137"/>
                <a:gd name="T53" fmla="*/ 0 h 159"/>
                <a:gd name="T54" fmla="*/ 0 w 137"/>
                <a:gd name="T55" fmla="*/ 0 h 159"/>
                <a:gd name="T56" fmla="*/ 0 w 137"/>
                <a:gd name="T57" fmla="*/ 0 h 159"/>
                <a:gd name="T58" fmla="*/ 0 w 137"/>
                <a:gd name="T59" fmla="*/ 0 h 159"/>
                <a:gd name="T60" fmla="*/ 0 w 137"/>
                <a:gd name="T61" fmla="*/ 0 h 159"/>
                <a:gd name="T62" fmla="*/ 0 w 137"/>
                <a:gd name="T63" fmla="*/ 0 h 159"/>
                <a:gd name="T64" fmla="*/ 0 w 137"/>
                <a:gd name="T65" fmla="*/ 0 h 159"/>
                <a:gd name="T66" fmla="*/ 0 w 137"/>
                <a:gd name="T67" fmla="*/ 0 h 159"/>
                <a:gd name="T68" fmla="*/ 0 w 137"/>
                <a:gd name="T69" fmla="*/ 0 h 159"/>
                <a:gd name="T70" fmla="*/ 0 w 137"/>
                <a:gd name="T71" fmla="*/ 0 h 159"/>
                <a:gd name="T72" fmla="*/ 0 w 137"/>
                <a:gd name="T73" fmla="*/ 0 h 159"/>
                <a:gd name="T74" fmla="*/ 0 w 137"/>
                <a:gd name="T75" fmla="*/ 0 h 159"/>
                <a:gd name="T76" fmla="*/ 0 w 137"/>
                <a:gd name="T77" fmla="*/ 0 h 159"/>
                <a:gd name="T78" fmla="*/ 0 w 137"/>
                <a:gd name="T79" fmla="*/ 0 h 159"/>
                <a:gd name="T80" fmla="*/ 0 w 137"/>
                <a:gd name="T81" fmla="*/ 0 h 159"/>
                <a:gd name="T82" fmla="*/ 0 w 137"/>
                <a:gd name="T83" fmla="*/ 0 h 159"/>
                <a:gd name="T84" fmla="*/ 0 w 137"/>
                <a:gd name="T85" fmla="*/ 0 h 159"/>
                <a:gd name="T86" fmla="*/ 0 w 137"/>
                <a:gd name="T87" fmla="*/ 0 h 159"/>
                <a:gd name="T88" fmla="*/ 0 w 137"/>
                <a:gd name="T89" fmla="*/ 0 h 159"/>
                <a:gd name="T90" fmla="*/ 0 w 137"/>
                <a:gd name="T91" fmla="*/ 0 h 159"/>
                <a:gd name="T92" fmla="*/ 0 w 137"/>
                <a:gd name="T93" fmla="*/ 0 h 159"/>
                <a:gd name="T94" fmla="*/ 0 w 137"/>
                <a:gd name="T95" fmla="*/ 0 h 1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7"/>
                <a:gd name="T145" fmla="*/ 0 h 159"/>
                <a:gd name="T146" fmla="*/ 137 w 137"/>
                <a:gd name="T147" fmla="*/ 159 h 15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7" h="159">
                  <a:moveTo>
                    <a:pt x="41" y="2"/>
                  </a:moveTo>
                  <a:lnTo>
                    <a:pt x="41" y="2"/>
                  </a:lnTo>
                  <a:lnTo>
                    <a:pt x="43" y="2"/>
                  </a:lnTo>
                  <a:lnTo>
                    <a:pt x="46" y="2"/>
                  </a:lnTo>
                  <a:lnTo>
                    <a:pt x="48" y="2"/>
                  </a:lnTo>
                  <a:lnTo>
                    <a:pt x="53" y="2"/>
                  </a:lnTo>
                  <a:lnTo>
                    <a:pt x="58" y="2"/>
                  </a:lnTo>
                  <a:lnTo>
                    <a:pt x="63" y="2"/>
                  </a:lnTo>
                  <a:lnTo>
                    <a:pt x="68" y="2"/>
                  </a:lnTo>
                  <a:lnTo>
                    <a:pt x="71" y="2"/>
                  </a:lnTo>
                  <a:lnTo>
                    <a:pt x="76" y="0"/>
                  </a:lnTo>
                  <a:lnTo>
                    <a:pt x="79" y="0"/>
                  </a:lnTo>
                  <a:lnTo>
                    <a:pt x="84" y="0"/>
                  </a:lnTo>
                  <a:lnTo>
                    <a:pt x="89" y="0"/>
                  </a:lnTo>
                  <a:lnTo>
                    <a:pt x="91" y="0"/>
                  </a:lnTo>
                  <a:lnTo>
                    <a:pt x="92" y="0"/>
                  </a:lnTo>
                  <a:lnTo>
                    <a:pt x="94" y="0"/>
                  </a:lnTo>
                  <a:lnTo>
                    <a:pt x="97" y="2"/>
                  </a:lnTo>
                  <a:lnTo>
                    <a:pt x="100" y="3"/>
                  </a:lnTo>
                  <a:lnTo>
                    <a:pt x="105" y="6"/>
                  </a:lnTo>
                  <a:lnTo>
                    <a:pt x="109" y="9"/>
                  </a:lnTo>
                  <a:lnTo>
                    <a:pt x="112" y="12"/>
                  </a:lnTo>
                  <a:lnTo>
                    <a:pt x="117" y="16"/>
                  </a:lnTo>
                  <a:lnTo>
                    <a:pt x="120" y="21"/>
                  </a:lnTo>
                  <a:lnTo>
                    <a:pt x="124" y="25"/>
                  </a:lnTo>
                  <a:lnTo>
                    <a:pt x="127" y="31"/>
                  </a:lnTo>
                  <a:lnTo>
                    <a:pt x="128" y="37"/>
                  </a:lnTo>
                  <a:lnTo>
                    <a:pt x="132" y="43"/>
                  </a:lnTo>
                  <a:lnTo>
                    <a:pt x="133" y="50"/>
                  </a:lnTo>
                  <a:lnTo>
                    <a:pt x="135" y="56"/>
                  </a:lnTo>
                  <a:lnTo>
                    <a:pt x="137" y="62"/>
                  </a:lnTo>
                  <a:lnTo>
                    <a:pt x="137" y="69"/>
                  </a:lnTo>
                  <a:lnTo>
                    <a:pt x="137" y="77"/>
                  </a:lnTo>
                  <a:lnTo>
                    <a:pt x="137" y="85"/>
                  </a:lnTo>
                  <a:lnTo>
                    <a:pt x="137" y="93"/>
                  </a:lnTo>
                  <a:lnTo>
                    <a:pt x="137" y="100"/>
                  </a:lnTo>
                  <a:lnTo>
                    <a:pt x="135" y="107"/>
                  </a:lnTo>
                  <a:lnTo>
                    <a:pt x="133" y="115"/>
                  </a:lnTo>
                  <a:lnTo>
                    <a:pt x="132" y="121"/>
                  </a:lnTo>
                  <a:lnTo>
                    <a:pt x="130" y="126"/>
                  </a:lnTo>
                  <a:lnTo>
                    <a:pt x="128" y="132"/>
                  </a:lnTo>
                  <a:lnTo>
                    <a:pt x="125" y="138"/>
                  </a:lnTo>
                  <a:lnTo>
                    <a:pt x="122" y="141"/>
                  </a:lnTo>
                  <a:lnTo>
                    <a:pt x="119" y="146"/>
                  </a:lnTo>
                  <a:lnTo>
                    <a:pt x="114" y="149"/>
                  </a:lnTo>
                  <a:lnTo>
                    <a:pt x="110" y="151"/>
                  </a:lnTo>
                  <a:lnTo>
                    <a:pt x="107" y="154"/>
                  </a:lnTo>
                  <a:lnTo>
                    <a:pt x="104" y="156"/>
                  </a:lnTo>
                  <a:lnTo>
                    <a:pt x="99" y="157"/>
                  </a:lnTo>
                  <a:lnTo>
                    <a:pt x="97" y="157"/>
                  </a:lnTo>
                  <a:lnTo>
                    <a:pt x="94" y="157"/>
                  </a:lnTo>
                  <a:lnTo>
                    <a:pt x="91" y="157"/>
                  </a:lnTo>
                  <a:lnTo>
                    <a:pt x="87" y="157"/>
                  </a:lnTo>
                  <a:lnTo>
                    <a:pt x="82" y="157"/>
                  </a:lnTo>
                  <a:lnTo>
                    <a:pt x="77" y="157"/>
                  </a:lnTo>
                  <a:lnTo>
                    <a:pt x="74" y="157"/>
                  </a:lnTo>
                  <a:lnTo>
                    <a:pt x="69" y="157"/>
                  </a:lnTo>
                  <a:lnTo>
                    <a:pt x="64" y="157"/>
                  </a:lnTo>
                  <a:lnTo>
                    <a:pt x="61" y="159"/>
                  </a:lnTo>
                  <a:lnTo>
                    <a:pt x="58" y="159"/>
                  </a:lnTo>
                  <a:lnTo>
                    <a:pt x="53" y="159"/>
                  </a:lnTo>
                  <a:lnTo>
                    <a:pt x="51" y="159"/>
                  </a:lnTo>
                  <a:lnTo>
                    <a:pt x="50" y="159"/>
                  </a:lnTo>
                  <a:lnTo>
                    <a:pt x="48" y="159"/>
                  </a:lnTo>
                  <a:lnTo>
                    <a:pt x="45" y="159"/>
                  </a:lnTo>
                  <a:lnTo>
                    <a:pt x="40" y="157"/>
                  </a:lnTo>
                  <a:lnTo>
                    <a:pt x="36" y="156"/>
                  </a:lnTo>
                  <a:lnTo>
                    <a:pt x="31" y="153"/>
                  </a:lnTo>
                  <a:lnTo>
                    <a:pt x="28" y="150"/>
                  </a:lnTo>
                  <a:lnTo>
                    <a:pt x="22" y="146"/>
                  </a:lnTo>
                  <a:lnTo>
                    <a:pt x="18" y="141"/>
                  </a:lnTo>
                  <a:lnTo>
                    <a:pt x="15" y="138"/>
                  </a:lnTo>
                  <a:lnTo>
                    <a:pt x="12" y="132"/>
                  </a:lnTo>
                  <a:lnTo>
                    <a:pt x="10" y="126"/>
                  </a:lnTo>
                  <a:lnTo>
                    <a:pt x="7" y="119"/>
                  </a:lnTo>
                  <a:lnTo>
                    <a:pt x="5" y="113"/>
                  </a:lnTo>
                  <a:lnTo>
                    <a:pt x="4" y="106"/>
                  </a:lnTo>
                  <a:lnTo>
                    <a:pt x="2" y="99"/>
                  </a:lnTo>
                  <a:lnTo>
                    <a:pt x="0" y="90"/>
                  </a:lnTo>
                  <a:lnTo>
                    <a:pt x="0" y="82"/>
                  </a:lnTo>
                  <a:lnTo>
                    <a:pt x="0" y="74"/>
                  </a:lnTo>
                  <a:lnTo>
                    <a:pt x="0" y="66"/>
                  </a:lnTo>
                  <a:lnTo>
                    <a:pt x="2" y="59"/>
                  </a:lnTo>
                  <a:lnTo>
                    <a:pt x="2" y="52"/>
                  </a:lnTo>
                  <a:lnTo>
                    <a:pt x="4" y="46"/>
                  </a:lnTo>
                  <a:lnTo>
                    <a:pt x="5" y="38"/>
                  </a:lnTo>
                  <a:lnTo>
                    <a:pt x="7" y="32"/>
                  </a:lnTo>
                  <a:lnTo>
                    <a:pt x="10" y="27"/>
                  </a:lnTo>
                  <a:lnTo>
                    <a:pt x="13" y="21"/>
                  </a:lnTo>
                  <a:lnTo>
                    <a:pt x="17" y="16"/>
                  </a:lnTo>
                  <a:lnTo>
                    <a:pt x="20" y="12"/>
                  </a:lnTo>
                  <a:lnTo>
                    <a:pt x="23" y="9"/>
                  </a:lnTo>
                  <a:lnTo>
                    <a:pt x="28" y="6"/>
                  </a:lnTo>
                  <a:lnTo>
                    <a:pt x="31" y="3"/>
                  </a:lnTo>
                  <a:lnTo>
                    <a:pt x="36" y="2"/>
                  </a:lnTo>
                  <a:lnTo>
                    <a:pt x="4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48" name="Freeform 565">
              <a:extLst>
                <a:ext uri="{FF2B5EF4-FFF2-40B4-BE49-F238E27FC236}">
                  <a16:creationId xmlns:a16="http://schemas.microsoft.com/office/drawing/2014/main" id="{17F09A85-1C9A-C201-3054-900B75A35E21}"/>
                </a:ext>
              </a:extLst>
            </p:cNvPr>
            <p:cNvSpPr>
              <a:spLocks noChangeAspect="1"/>
            </p:cNvSpPr>
            <p:nvPr/>
          </p:nvSpPr>
          <p:spPr bwMode="auto">
            <a:xfrm>
              <a:off x="3139" y="896"/>
              <a:ext cx="49" cy="58"/>
            </a:xfrm>
            <a:custGeom>
              <a:avLst/>
              <a:gdLst>
                <a:gd name="T0" fmla="*/ 1 w 97"/>
                <a:gd name="T1" fmla="*/ 0 h 118"/>
                <a:gd name="T2" fmla="*/ 1 w 97"/>
                <a:gd name="T3" fmla="*/ 0 h 118"/>
                <a:gd name="T4" fmla="*/ 1 w 97"/>
                <a:gd name="T5" fmla="*/ 0 h 118"/>
                <a:gd name="T6" fmla="*/ 1 w 97"/>
                <a:gd name="T7" fmla="*/ 0 h 118"/>
                <a:gd name="T8" fmla="*/ 1 w 97"/>
                <a:gd name="T9" fmla="*/ 0 h 118"/>
                <a:gd name="T10" fmla="*/ 1 w 97"/>
                <a:gd name="T11" fmla="*/ 0 h 118"/>
                <a:gd name="T12" fmla="*/ 1 w 97"/>
                <a:gd name="T13" fmla="*/ 0 h 118"/>
                <a:gd name="T14" fmla="*/ 1 w 97"/>
                <a:gd name="T15" fmla="*/ 0 h 118"/>
                <a:gd name="T16" fmla="*/ 1 w 97"/>
                <a:gd name="T17" fmla="*/ 0 h 118"/>
                <a:gd name="T18" fmla="*/ 1 w 97"/>
                <a:gd name="T19" fmla="*/ 0 h 118"/>
                <a:gd name="T20" fmla="*/ 1 w 97"/>
                <a:gd name="T21" fmla="*/ 0 h 118"/>
                <a:gd name="T22" fmla="*/ 1 w 97"/>
                <a:gd name="T23" fmla="*/ 0 h 118"/>
                <a:gd name="T24" fmla="*/ 1 w 97"/>
                <a:gd name="T25" fmla="*/ 0 h 118"/>
                <a:gd name="T26" fmla="*/ 1 w 97"/>
                <a:gd name="T27" fmla="*/ 0 h 118"/>
                <a:gd name="T28" fmla="*/ 1 w 97"/>
                <a:gd name="T29" fmla="*/ 0 h 118"/>
                <a:gd name="T30" fmla="*/ 1 w 97"/>
                <a:gd name="T31" fmla="*/ 0 h 118"/>
                <a:gd name="T32" fmla="*/ 1 w 97"/>
                <a:gd name="T33" fmla="*/ 0 h 118"/>
                <a:gd name="T34" fmla="*/ 1 w 97"/>
                <a:gd name="T35" fmla="*/ 0 h 118"/>
                <a:gd name="T36" fmla="*/ 1 w 97"/>
                <a:gd name="T37" fmla="*/ 0 h 118"/>
                <a:gd name="T38" fmla="*/ 1 w 97"/>
                <a:gd name="T39" fmla="*/ 0 h 118"/>
                <a:gd name="T40" fmla="*/ 1 w 97"/>
                <a:gd name="T41" fmla="*/ 0 h 118"/>
                <a:gd name="T42" fmla="*/ 1 w 97"/>
                <a:gd name="T43" fmla="*/ 0 h 118"/>
                <a:gd name="T44" fmla="*/ 1 w 97"/>
                <a:gd name="T45" fmla="*/ 0 h 118"/>
                <a:gd name="T46" fmla="*/ 1 w 97"/>
                <a:gd name="T47" fmla="*/ 0 h 118"/>
                <a:gd name="T48" fmla="*/ 1 w 97"/>
                <a:gd name="T49" fmla="*/ 0 h 118"/>
                <a:gd name="T50" fmla="*/ 1 w 97"/>
                <a:gd name="T51" fmla="*/ 0 h 118"/>
                <a:gd name="T52" fmla="*/ 1 w 97"/>
                <a:gd name="T53" fmla="*/ 0 h 118"/>
                <a:gd name="T54" fmla="*/ 1 w 97"/>
                <a:gd name="T55" fmla="*/ 0 h 118"/>
                <a:gd name="T56" fmla="*/ 1 w 97"/>
                <a:gd name="T57" fmla="*/ 0 h 118"/>
                <a:gd name="T58" fmla="*/ 1 w 97"/>
                <a:gd name="T59" fmla="*/ 0 h 118"/>
                <a:gd name="T60" fmla="*/ 1 w 97"/>
                <a:gd name="T61" fmla="*/ 0 h 118"/>
                <a:gd name="T62" fmla="*/ 0 w 97"/>
                <a:gd name="T63" fmla="*/ 0 h 118"/>
                <a:gd name="T64" fmla="*/ 0 w 97"/>
                <a:gd name="T65" fmla="*/ 0 h 118"/>
                <a:gd name="T66" fmla="*/ 1 w 97"/>
                <a:gd name="T67" fmla="*/ 0 h 118"/>
                <a:gd name="T68" fmla="*/ 1 w 97"/>
                <a:gd name="T69" fmla="*/ 0 h 118"/>
                <a:gd name="T70" fmla="*/ 1 w 97"/>
                <a:gd name="T71" fmla="*/ 0 h 1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7"/>
                <a:gd name="T109" fmla="*/ 0 h 118"/>
                <a:gd name="T110" fmla="*/ 97 w 97"/>
                <a:gd name="T111" fmla="*/ 118 h 1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7" h="118">
                  <a:moveTo>
                    <a:pt x="28" y="0"/>
                  </a:moveTo>
                  <a:lnTo>
                    <a:pt x="30" y="0"/>
                  </a:lnTo>
                  <a:lnTo>
                    <a:pt x="32" y="0"/>
                  </a:lnTo>
                  <a:lnTo>
                    <a:pt x="37" y="0"/>
                  </a:lnTo>
                  <a:lnTo>
                    <a:pt x="38" y="0"/>
                  </a:lnTo>
                  <a:lnTo>
                    <a:pt x="41" y="0"/>
                  </a:lnTo>
                  <a:lnTo>
                    <a:pt x="45" y="0"/>
                  </a:lnTo>
                  <a:lnTo>
                    <a:pt x="48" y="0"/>
                  </a:lnTo>
                  <a:lnTo>
                    <a:pt x="51" y="0"/>
                  </a:lnTo>
                  <a:lnTo>
                    <a:pt x="53" y="0"/>
                  </a:lnTo>
                  <a:lnTo>
                    <a:pt x="56" y="0"/>
                  </a:lnTo>
                  <a:lnTo>
                    <a:pt x="60" y="0"/>
                  </a:lnTo>
                  <a:lnTo>
                    <a:pt x="61" y="0"/>
                  </a:lnTo>
                  <a:lnTo>
                    <a:pt x="63" y="0"/>
                  </a:lnTo>
                  <a:lnTo>
                    <a:pt x="66" y="0"/>
                  </a:lnTo>
                  <a:lnTo>
                    <a:pt x="73" y="2"/>
                  </a:lnTo>
                  <a:lnTo>
                    <a:pt x="78" y="6"/>
                  </a:lnTo>
                  <a:lnTo>
                    <a:pt x="83" y="12"/>
                  </a:lnTo>
                  <a:lnTo>
                    <a:pt x="86" y="18"/>
                  </a:lnTo>
                  <a:lnTo>
                    <a:pt x="89" y="27"/>
                  </a:lnTo>
                  <a:lnTo>
                    <a:pt x="92" y="37"/>
                  </a:lnTo>
                  <a:lnTo>
                    <a:pt x="94" y="47"/>
                  </a:lnTo>
                  <a:lnTo>
                    <a:pt x="97" y="58"/>
                  </a:lnTo>
                  <a:lnTo>
                    <a:pt x="97" y="69"/>
                  </a:lnTo>
                  <a:lnTo>
                    <a:pt x="94" y="80"/>
                  </a:lnTo>
                  <a:lnTo>
                    <a:pt x="92" y="89"/>
                  </a:lnTo>
                  <a:lnTo>
                    <a:pt x="89" y="97"/>
                  </a:lnTo>
                  <a:lnTo>
                    <a:pt x="86" y="105"/>
                  </a:lnTo>
                  <a:lnTo>
                    <a:pt x="81" y="111"/>
                  </a:lnTo>
                  <a:lnTo>
                    <a:pt x="76" y="115"/>
                  </a:lnTo>
                  <a:lnTo>
                    <a:pt x="71" y="117"/>
                  </a:lnTo>
                  <a:lnTo>
                    <a:pt x="69" y="117"/>
                  </a:lnTo>
                  <a:lnTo>
                    <a:pt x="69" y="118"/>
                  </a:lnTo>
                  <a:lnTo>
                    <a:pt x="68" y="118"/>
                  </a:lnTo>
                  <a:lnTo>
                    <a:pt x="63" y="118"/>
                  </a:lnTo>
                  <a:lnTo>
                    <a:pt x="61" y="118"/>
                  </a:lnTo>
                  <a:lnTo>
                    <a:pt x="58" y="118"/>
                  </a:lnTo>
                  <a:lnTo>
                    <a:pt x="55" y="118"/>
                  </a:lnTo>
                  <a:lnTo>
                    <a:pt x="53" y="118"/>
                  </a:lnTo>
                  <a:lnTo>
                    <a:pt x="50" y="118"/>
                  </a:lnTo>
                  <a:lnTo>
                    <a:pt x="46" y="118"/>
                  </a:lnTo>
                  <a:lnTo>
                    <a:pt x="43" y="118"/>
                  </a:lnTo>
                  <a:lnTo>
                    <a:pt x="41" y="118"/>
                  </a:lnTo>
                  <a:lnTo>
                    <a:pt x="40" y="118"/>
                  </a:lnTo>
                  <a:lnTo>
                    <a:pt x="38" y="118"/>
                  </a:lnTo>
                  <a:lnTo>
                    <a:pt x="37" y="118"/>
                  </a:lnTo>
                  <a:lnTo>
                    <a:pt x="32" y="118"/>
                  </a:lnTo>
                  <a:lnTo>
                    <a:pt x="28" y="118"/>
                  </a:lnTo>
                  <a:lnTo>
                    <a:pt x="25" y="117"/>
                  </a:lnTo>
                  <a:lnTo>
                    <a:pt x="23" y="114"/>
                  </a:lnTo>
                  <a:lnTo>
                    <a:pt x="20" y="112"/>
                  </a:lnTo>
                  <a:lnTo>
                    <a:pt x="17" y="109"/>
                  </a:lnTo>
                  <a:lnTo>
                    <a:pt x="15" y="106"/>
                  </a:lnTo>
                  <a:lnTo>
                    <a:pt x="14" y="102"/>
                  </a:lnTo>
                  <a:lnTo>
                    <a:pt x="10" y="97"/>
                  </a:lnTo>
                  <a:lnTo>
                    <a:pt x="9" y="93"/>
                  </a:lnTo>
                  <a:lnTo>
                    <a:pt x="7" y="89"/>
                  </a:lnTo>
                  <a:lnTo>
                    <a:pt x="4" y="83"/>
                  </a:lnTo>
                  <a:lnTo>
                    <a:pt x="4" y="78"/>
                  </a:lnTo>
                  <a:lnTo>
                    <a:pt x="2" y="74"/>
                  </a:lnTo>
                  <a:lnTo>
                    <a:pt x="0" y="68"/>
                  </a:lnTo>
                  <a:lnTo>
                    <a:pt x="0" y="62"/>
                  </a:lnTo>
                  <a:lnTo>
                    <a:pt x="0" y="49"/>
                  </a:lnTo>
                  <a:lnTo>
                    <a:pt x="2" y="39"/>
                  </a:lnTo>
                  <a:lnTo>
                    <a:pt x="4" y="28"/>
                  </a:lnTo>
                  <a:lnTo>
                    <a:pt x="9" y="20"/>
                  </a:lnTo>
                  <a:lnTo>
                    <a:pt x="14" y="12"/>
                  </a:lnTo>
                  <a:lnTo>
                    <a:pt x="18" y="6"/>
                  </a:lnTo>
                  <a:lnTo>
                    <a:pt x="23" y="2"/>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49" name="Freeform 566">
              <a:extLst>
                <a:ext uri="{FF2B5EF4-FFF2-40B4-BE49-F238E27FC236}">
                  <a16:creationId xmlns:a16="http://schemas.microsoft.com/office/drawing/2014/main" id="{6F9C6F0C-5420-6079-5241-ABEDC78929E0}"/>
                </a:ext>
              </a:extLst>
            </p:cNvPr>
            <p:cNvSpPr>
              <a:spLocks noChangeAspect="1"/>
            </p:cNvSpPr>
            <p:nvPr/>
          </p:nvSpPr>
          <p:spPr bwMode="auto">
            <a:xfrm>
              <a:off x="3284" y="916"/>
              <a:ext cx="31" cy="54"/>
            </a:xfrm>
            <a:custGeom>
              <a:avLst/>
              <a:gdLst>
                <a:gd name="T0" fmla="*/ 1 w 62"/>
                <a:gd name="T1" fmla="*/ 0 h 109"/>
                <a:gd name="T2" fmla="*/ 1 w 62"/>
                <a:gd name="T3" fmla="*/ 0 h 109"/>
                <a:gd name="T4" fmla="*/ 1 w 62"/>
                <a:gd name="T5" fmla="*/ 0 h 109"/>
                <a:gd name="T6" fmla="*/ 1 w 62"/>
                <a:gd name="T7" fmla="*/ 0 h 109"/>
                <a:gd name="T8" fmla="*/ 1 w 62"/>
                <a:gd name="T9" fmla="*/ 0 h 109"/>
                <a:gd name="T10" fmla="*/ 1 w 62"/>
                <a:gd name="T11" fmla="*/ 0 h 109"/>
                <a:gd name="T12" fmla="*/ 1 w 62"/>
                <a:gd name="T13" fmla="*/ 0 h 109"/>
                <a:gd name="T14" fmla="*/ 1 w 62"/>
                <a:gd name="T15" fmla="*/ 0 h 109"/>
                <a:gd name="T16" fmla="*/ 1 w 62"/>
                <a:gd name="T17" fmla="*/ 0 h 109"/>
                <a:gd name="T18" fmla="*/ 1 w 62"/>
                <a:gd name="T19" fmla="*/ 0 h 109"/>
                <a:gd name="T20" fmla="*/ 1 w 62"/>
                <a:gd name="T21" fmla="*/ 0 h 109"/>
                <a:gd name="T22" fmla="*/ 1 w 62"/>
                <a:gd name="T23" fmla="*/ 0 h 109"/>
                <a:gd name="T24" fmla="*/ 1 w 62"/>
                <a:gd name="T25" fmla="*/ 0 h 109"/>
                <a:gd name="T26" fmla="*/ 1 w 62"/>
                <a:gd name="T27" fmla="*/ 0 h 109"/>
                <a:gd name="T28" fmla="*/ 1 w 62"/>
                <a:gd name="T29" fmla="*/ 0 h 109"/>
                <a:gd name="T30" fmla="*/ 1 w 62"/>
                <a:gd name="T31" fmla="*/ 0 h 109"/>
                <a:gd name="T32" fmla="*/ 1 w 62"/>
                <a:gd name="T33" fmla="*/ 0 h 109"/>
                <a:gd name="T34" fmla="*/ 1 w 62"/>
                <a:gd name="T35" fmla="*/ 0 h 109"/>
                <a:gd name="T36" fmla="*/ 1 w 62"/>
                <a:gd name="T37" fmla="*/ 0 h 109"/>
                <a:gd name="T38" fmla="*/ 1 w 62"/>
                <a:gd name="T39" fmla="*/ 0 h 109"/>
                <a:gd name="T40" fmla="*/ 1 w 62"/>
                <a:gd name="T41" fmla="*/ 0 h 109"/>
                <a:gd name="T42" fmla="*/ 1 w 62"/>
                <a:gd name="T43" fmla="*/ 0 h 109"/>
                <a:gd name="T44" fmla="*/ 1 w 62"/>
                <a:gd name="T45" fmla="*/ 0 h 109"/>
                <a:gd name="T46" fmla="*/ 1 w 62"/>
                <a:gd name="T47" fmla="*/ 0 h 109"/>
                <a:gd name="T48" fmla="*/ 1 w 62"/>
                <a:gd name="T49" fmla="*/ 0 h 109"/>
                <a:gd name="T50" fmla="*/ 1 w 62"/>
                <a:gd name="T51" fmla="*/ 0 h 109"/>
                <a:gd name="T52" fmla="*/ 1 w 62"/>
                <a:gd name="T53" fmla="*/ 0 h 109"/>
                <a:gd name="T54" fmla="*/ 1 w 62"/>
                <a:gd name="T55" fmla="*/ 0 h 109"/>
                <a:gd name="T56" fmla="*/ 1 w 62"/>
                <a:gd name="T57" fmla="*/ 0 h 109"/>
                <a:gd name="T58" fmla="*/ 1 w 62"/>
                <a:gd name="T59" fmla="*/ 0 h 109"/>
                <a:gd name="T60" fmla="*/ 1 w 62"/>
                <a:gd name="T61" fmla="*/ 0 h 109"/>
                <a:gd name="T62" fmla="*/ 1 w 62"/>
                <a:gd name="T63" fmla="*/ 0 h 109"/>
                <a:gd name="T64" fmla="*/ 1 w 62"/>
                <a:gd name="T65" fmla="*/ 0 h 109"/>
                <a:gd name="T66" fmla="*/ 1 w 62"/>
                <a:gd name="T67" fmla="*/ 0 h 109"/>
                <a:gd name="T68" fmla="*/ 1 w 62"/>
                <a:gd name="T69" fmla="*/ 0 h 109"/>
                <a:gd name="T70" fmla="*/ 1 w 62"/>
                <a:gd name="T71" fmla="*/ 0 h 109"/>
                <a:gd name="T72" fmla="*/ 1 w 62"/>
                <a:gd name="T73" fmla="*/ 0 h 109"/>
                <a:gd name="T74" fmla="*/ 1 w 62"/>
                <a:gd name="T75" fmla="*/ 0 h 109"/>
                <a:gd name="T76" fmla="*/ 1 w 62"/>
                <a:gd name="T77" fmla="*/ 0 h 109"/>
                <a:gd name="T78" fmla="*/ 0 w 62"/>
                <a:gd name="T79" fmla="*/ 0 h 109"/>
                <a:gd name="T80" fmla="*/ 0 w 62"/>
                <a:gd name="T81" fmla="*/ 0 h 109"/>
                <a:gd name="T82" fmla="*/ 0 w 62"/>
                <a:gd name="T83" fmla="*/ 0 h 109"/>
                <a:gd name="T84" fmla="*/ 1 w 62"/>
                <a:gd name="T85" fmla="*/ 0 h 109"/>
                <a:gd name="T86" fmla="*/ 1 w 62"/>
                <a:gd name="T87" fmla="*/ 0 h 109"/>
                <a:gd name="T88" fmla="*/ 1 w 62"/>
                <a:gd name="T89" fmla="*/ 0 h 109"/>
                <a:gd name="T90" fmla="*/ 1 w 62"/>
                <a:gd name="T91" fmla="*/ 0 h 109"/>
                <a:gd name="T92" fmla="*/ 1 w 62"/>
                <a:gd name="T93" fmla="*/ 0 h 109"/>
                <a:gd name="T94" fmla="*/ 1 w 62"/>
                <a:gd name="T95" fmla="*/ 0 h 109"/>
                <a:gd name="T96" fmla="*/ 1 w 62"/>
                <a:gd name="T97" fmla="*/ 0 h 10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
                <a:gd name="T148" fmla="*/ 0 h 109"/>
                <a:gd name="T149" fmla="*/ 62 w 62"/>
                <a:gd name="T150" fmla="*/ 109 h 10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 h="109">
                  <a:moveTo>
                    <a:pt x="28" y="0"/>
                  </a:moveTo>
                  <a:lnTo>
                    <a:pt x="31" y="2"/>
                  </a:lnTo>
                  <a:lnTo>
                    <a:pt x="34" y="2"/>
                  </a:lnTo>
                  <a:lnTo>
                    <a:pt x="36" y="3"/>
                  </a:lnTo>
                  <a:lnTo>
                    <a:pt x="39" y="5"/>
                  </a:lnTo>
                  <a:lnTo>
                    <a:pt x="42" y="7"/>
                  </a:lnTo>
                  <a:lnTo>
                    <a:pt x="47" y="9"/>
                  </a:lnTo>
                  <a:lnTo>
                    <a:pt x="49" y="12"/>
                  </a:lnTo>
                  <a:lnTo>
                    <a:pt x="51" y="16"/>
                  </a:lnTo>
                  <a:lnTo>
                    <a:pt x="54" y="19"/>
                  </a:lnTo>
                  <a:lnTo>
                    <a:pt x="56" y="24"/>
                  </a:lnTo>
                  <a:lnTo>
                    <a:pt x="57" y="28"/>
                  </a:lnTo>
                  <a:lnTo>
                    <a:pt x="59" y="32"/>
                  </a:lnTo>
                  <a:lnTo>
                    <a:pt x="61" y="37"/>
                  </a:lnTo>
                  <a:lnTo>
                    <a:pt x="61" y="41"/>
                  </a:lnTo>
                  <a:lnTo>
                    <a:pt x="62" y="47"/>
                  </a:lnTo>
                  <a:lnTo>
                    <a:pt x="62" y="53"/>
                  </a:lnTo>
                  <a:lnTo>
                    <a:pt x="62" y="65"/>
                  </a:lnTo>
                  <a:lnTo>
                    <a:pt x="62" y="75"/>
                  </a:lnTo>
                  <a:lnTo>
                    <a:pt x="59" y="84"/>
                  </a:lnTo>
                  <a:lnTo>
                    <a:pt x="56" y="93"/>
                  </a:lnTo>
                  <a:lnTo>
                    <a:pt x="52" y="99"/>
                  </a:lnTo>
                  <a:lnTo>
                    <a:pt x="47" y="104"/>
                  </a:lnTo>
                  <a:lnTo>
                    <a:pt x="41" y="107"/>
                  </a:lnTo>
                  <a:lnTo>
                    <a:pt x="34" y="109"/>
                  </a:lnTo>
                  <a:lnTo>
                    <a:pt x="31" y="109"/>
                  </a:lnTo>
                  <a:lnTo>
                    <a:pt x="28" y="109"/>
                  </a:lnTo>
                  <a:lnTo>
                    <a:pt x="26" y="107"/>
                  </a:lnTo>
                  <a:lnTo>
                    <a:pt x="23" y="106"/>
                  </a:lnTo>
                  <a:lnTo>
                    <a:pt x="19" y="103"/>
                  </a:lnTo>
                  <a:lnTo>
                    <a:pt x="18" y="100"/>
                  </a:lnTo>
                  <a:lnTo>
                    <a:pt x="13" y="97"/>
                  </a:lnTo>
                  <a:lnTo>
                    <a:pt x="11" y="94"/>
                  </a:lnTo>
                  <a:lnTo>
                    <a:pt x="10" y="90"/>
                  </a:lnTo>
                  <a:lnTo>
                    <a:pt x="6" y="85"/>
                  </a:lnTo>
                  <a:lnTo>
                    <a:pt x="5" y="81"/>
                  </a:lnTo>
                  <a:lnTo>
                    <a:pt x="3" y="77"/>
                  </a:lnTo>
                  <a:lnTo>
                    <a:pt x="3" y="72"/>
                  </a:lnTo>
                  <a:lnTo>
                    <a:pt x="1" y="66"/>
                  </a:lnTo>
                  <a:lnTo>
                    <a:pt x="0" y="62"/>
                  </a:lnTo>
                  <a:lnTo>
                    <a:pt x="0" y="56"/>
                  </a:lnTo>
                  <a:lnTo>
                    <a:pt x="0" y="44"/>
                  </a:lnTo>
                  <a:lnTo>
                    <a:pt x="1" y="35"/>
                  </a:lnTo>
                  <a:lnTo>
                    <a:pt x="3" y="27"/>
                  </a:lnTo>
                  <a:lnTo>
                    <a:pt x="6" y="18"/>
                  </a:lnTo>
                  <a:lnTo>
                    <a:pt x="10" y="10"/>
                  </a:lnTo>
                  <a:lnTo>
                    <a:pt x="16" y="6"/>
                  </a:lnTo>
                  <a:lnTo>
                    <a:pt x="21" y="2"/>
                  </a:lnTo>
                  <a:lnTo>
                    <a:pt x="28" y="0"/>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50" name="Freeform 567">
              <a:extLst>
                <a:ext uri="{FF2B5EF4-FFF2-40B4-BE49-F238E27FC236}">
                  <a16:creationId xmlns:a16="http://schemas.microsoft.com/office/drawing/2014/main" id="{FBC331A8-9BF8-E28D-DCAA-928467B05A80}"/>
                </a:ext>
              </a:extLst>
            </p:cNvPr>
            <p:cNvSpPr>
              <a:spLocks noChangeAspect="1"/>
            </p:cNvSpPr>
            <p:nvPr/>
          </p:nvSpPr>
          <p:spPr bwMode="auto">
            <a:xfrm>
              <a:off x="3144" y="905"/>
              <a:ext cx="22" cy="40"/>
            </a:xfrm>
            <a:custGeom>
              <a:avLst/>
              <a:gdLst>
                <a:gd name="T0" fmla="*/ 1 w 43"/>
                <a:gd name="T1" fmla="*/ 0 h 79"/>
                <a:gd name="T2" fmla="*/ 1 w 43"/>
                <a:gd name="T3" fmla="*/ 0 h 79"/>
                <a:gd name="T4" fmla="*/ 1 w 43"/>
                <a:gd name="T5" fmla="*/ 1 h 79"/>
                <a:gd name="T6" fmla="*/ 1 w 43"/>
                <a:gd name="T7" fmla="*/ 1 h 79"/>
                <a:gd name="T8" fmla="*/ 1 w 43"/>
                <a:gd name="T9" fmla="*/ 1 h 79"/>
                <a:gd name="T10" fmla="*/ 1 w 43"/>
                <a:gd name="T11" fmla="*/ 1 h 79"/>
                <a:gd name="T12" fmla="*/ 1 w 43"/>
                <a:gd name="T13" fmla="*/ 1 h 79"/>
                <a:gd name="T14" fmla="*/ 1 w 43"/>
                <a:gd name="T15" fmla="*/ 1 h 79"/>
                <a:gd name="T16" fmla="*/ 1 w 43"/>
                <a:gd name="T17" fmla="*/ 1 h 79"/>
                <a:gd name="T18" fmla="*/ 1 w 43"/>
                <a:gd name="T19" fmla="*/ 1 h 79"/>
                <a:gd name="T20" fmla="*/ 1 w 43"/>
                <a:gd name="T21" fmla="*/ 1 h 79"/>
                <a:gd name="T22" fmla="*/ 1 w 43"/>
                <a:gd name="T23" fmla="*/ 1 h 79"/>
                <a:gd name="T24" fmla="*/ 1 w 43"/>
                <a:gd name="T25" fmla="*/ 1 h 79"/>
                <a:gd name="T26" fmla="*/ 1 w 43"/>
                <a:gd name="T27" fmla="*/ 1 h 79"/>
                <a:gd name="T28" fmla="*/ 1 w 43"/>
                <a:gd name="T29" fmla="*/ 1 h 79"/>
                <a:gd name="T30" fmla="*/ 1 w 43"/>
                <a:gd name="T31" fmla="*/ 1 h 79"/>
                <a:gd name="T32" fmla="*/ 1 w 43"/>
                <a:gd name="T33" fmla="*/ 1 h 79"/>
                <a:gd name="T34" fmla="*/ 1 w 43"/>
                <a:gd name="T35" fmla="*/ 1 h 79"/>
                <a:gd name="T36" fmla="*/ 1 w 43"/>
                <a:gd name="T37" fmla="*/ 1 h 79"/>
                <a:gd name="T38" fmla="*/ 1 w 43"/>
                <a:gd name="T39" fmla="*/ 1 h 79"/>
                <a:gd name="T40" fmla="*/ 1 w 43"/>
                <a:gd name="T41" fmla="*/ 1 h 79"/>
                <a:gd name="T42" fmla="*/ 1 w 43"/>
                <a:gd name="T43" fmla="*/ 1 h 79"/>
                <a:gd name="T44" fmla="*/ 1 w 43"/>
                <a:gd name="T45" fmla="*/ 1 h 79"/>
                <a:gd name="T46" fmla="*/ 1 w 43"/>
                <a:gd name="T47" fmla="*/ 1 h 79"/>
                <a:gd name="T48" fmla="*/ 0 w 43"/>
                <a:gd name="T49" fmla="*/ 1 h 79"/>
                <a:gd name="T50" fmla="*/ 0 w 43"/>
                <a:gd name="T51" fmla="*/ 1 h 79"/>
                <a:gd name="T52" fmla="*/ 1 w 43"/>
                <a:gd name="T53" fmla="*/ 1 h 79"/>
                <a:gd name="T54" fmla="*/ 1 w 43"/>
                <a:gd name="T55" fmla="*/ 1 h 79"/>
                <a:gd name="T56" fmla="*/ 1 w 43"/>
                <a:gd name="T57" fmla="*/ 1 h 79"/>
                <a:gd name="T58" fmla="*/ 1 w 43"/>
                <a:gd name="T59" fmla="*/ 1 h 79"/>
                <a:gd name="T60" fmla="*/ 1 w 43"/>
                <a:gd name="T61" fmla="*/ 1 h 79"/>
                <a:gd name="T62" fmla="*/ 1 w 43"/>
                <a:gd name="T63" fmla="*/ 1 h 79"/>
                <a:gd name="T64" fmla="*/ 1 w 43"/>
                <a:gd name="T65" fmla="*/ 0 h 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3"/>
                <a:gd name="T100" fmla="*/ 0 h 79"/>
                <a:gd name="T101" fmla="*/ 43 w 43"/>
                <a:gd name="T102" fmla="*/ 79 h 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3" h="79">
                  <a:moveTo>
                    <a:pt x="18" y="0"/>
                  </a:moveTo>
                  <a:lnTo>
                    <a:pt x="23" y="0"/>
                  </a:lnTo>
                  <a:lnTo>
                    <a:pt x="28" y="2"/>
                  </a:lnTo>
                  <a:lnTo>
                    <a:pt x="31" y="5"/>
                  </a:lnTo>
                  <a:lnTo>
                    <a:pt x="35" y="11"/>
                  </a:lnTo>
                  <a:lnTo>
                    <a:pt x="38" y="16"/>
                  </a:lnTo>
                  <a:lnTo>
                    <a:pt x="40" y="23"/>
                  </a:lnTo>
                  <a:lnTo>
                    <a:pt x="41" y="30"/>
                  </a:lnTo>
                  <a:lnTo>
                    <a:pt x="43" y="39"/>
                  </a:lnTo>
                  <a:lnTo>
                    <a:pt x="43" y="47"/>
                  </a:lnTo>
                  <a:lnTo>
                    <a:pt x="43" y="55"/>
                  </a:lnTo>
                  <a:lnTo>
                    <a:pt x="41" y="60"/>
                  </a:lnTo>
                  <a:lnTo>
                    <a:pt x="38" y="67"/>
                  </a:lnTo>
                  <a:lnTo>
                    <a:pt x="36" y="72"/>
                  </a:lnTo>
                  <a:lnTo>
                    <a:pt x="33" y="76"/>
                  </a:lnTo>
                  <a:lnTo>
                    <a:pt x="28" y="79"/>
                  </a:lnTo>
                  <a:lnTo>
                    <a:pt x="23" y="79"/>
                  </a:lnTo>
                  <a:lnTo>
                    <a:pt x="18" y="79"/>
                  </a:lnTo>
                  <a:lnTo>
                    <a:pt x="15" y="76"/>
                  </a:lnTo>
                  <a:lnTo>
                    <a:pt x="12" y="73"/>
                  </a:lnTo>
                  <a:lnTo>
                    <a:pt x="8" y="69"/>
                  </a:lnTo>
                  <a:lnTo>
                    <a:pt x="5" y="63"/>
                  </a:lnTo>
                  <a:lnTo>
                    <a:pt x="4" y="55"/>
                  </a:lnTo>
                  <a:lnTo>
                    <a:pt x="2" y="49"/>
                  </a:lnTo>
                  <a:lnTo>
                    <a:pt x="0" y="41"/>
                  </a:lnTo>
                  <a:lnTo>
                    <a:pt x="0" y="33"/>
                  </a:lnTo>
                  <a:lnTo>
                    <a:pt x="2" y="25"/>
                  </a:lnTo>
                  <a:lnTo>
                    <a:pt x="2" y="19"/>
                  </a:lnTo>
                  <a:lnTo>
                    <a:pt x="5" y="11"/>
                  </a:lnTo>
                  <a:lnTo>
                    <a:pt x="7" y="7"/>
                  </a:lnTo>
                  <a:lnTo>
                    <a:pt x="10" y="2"/>
                  </a:lnTo>
                  <a:lnTo>
                    <a:pt x="15" y="1"/>
                  </a:lnTo>
                  <a:lnTo>
                    <a:pt x="18" y="0"/>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51" name="Freeform 568">
              <a:extLst>
                <a:ext uri="{FF2B5EF4-FFF2-40B4-BE49-F238E27FC236}">
                  <a16:creationId xmlns:a16="http://schemas.microsoft.com/office/drawing/2014/main" id="{0EDD5FB9-C5E5-3646-1803-2ECDD4C338FD}"/>
                </a:ext>
              </a:extLst>
            </p:cNvPr>
            <p:cNvSpPr>
              <a:spLocks noChangeAspect="1"/>
            </p:cNvSpPr>
            <p:nvPr/>
          </p:nvSpPr>
          <p:spPr bwMode="auto">
            <a:xfrm>
              <a:off x="3284" y="918"/>
              <a:ext cx="29" cy="50"/>
            </a:xfrm>
            <a:custGeom>
              <a:avLst/>
              <a:gdLst>
                <a:gd name="T0" fmla="*/ 1 w 57"/>
                <a:gd name="T1" fmla="*/ 0 h 101"/>
                <a:gd name="T2" fmla="*/ 1 w 57"/>
                <a:gd name="T3" fmla="*/ 0 h 101"/>
                <a:gd name="T4" fmla="*/ 1 w 57"/>
                <a:gd name="T5" fmla="*/ 0 h 101"/>
                <a:gd name="T6" fmla="*/ 1 w 57"/>
                <a:gd name="T7" fmla="*/ 0 h 101"/>
                <a:gd name="T8" fmla="*/ 1 w 57"/>
                <a:gd name="T9" fmla="*/ 0 h 101"/>
                <a:gd name="T10" fmla="*/ 1 w 57"/>
                <a:gd name="T11" fmla="*/ 0 h 101"/>
                <a:gd name="T12" fmla="*/ 1 w 57"/>
                <a:gd name="T13" fmla="*/ 0 h 101"/>
                <a:gd name="T14" fmla="*/ 1 w 57"/>
                <a:gd name="T15" fmla="*/ 0 h 101"/>
                <a:gd name="T16" fmla="*/ 1 w 57"/>
                <a:gd name="T17" fmla="*/ 0 h 101"/>
                <a:gd name="T18" fmla="*/ 1 w 57"/>
                <a:gd name="T19" fmla="*/ 0 h 101"/>
                <a:gd name="T20" fmla="*/ 1 w 57"/>
                <a:gd name="T21" fmla="*/ 0 h 101"/>
                <a:gd name="T22" fmla="*/ 1 w 57"/>
                <a:gd name="T23" fmla="*/ 0 h 101"/>
                <a:gd name="T24" fmla="*/ 1 w 57"/>
                <a:gd name="T25" fmla="*/ 0 h 101"/>
                <a:gd name="T26" fmla="*/ 1 w 57"/>
                <a:gd name="T27" fmla="*/ 0 h 101"/>
                <a:gd name="T28" fmla="*/ 1 w 57"/>
                <a:gd name="T29" fmla="*/ 0 h 101"/>
                <a:gd name="T30" fmla="*/ 1 w 57"/>
                <a:gd name="T31" fmla="*/ 0 h 101"/>
                <a:gd name="T32" fmla="*/ 1 w 57"/>
                <a:gd name="T33" fmla="*/ 0 h 101"/>
                <a:gd name="T34" fmla="*/ 1 w 57"/>
                <a:gd name="T35" fmla="*/ 0 h 101"/>
                <a:gd name="T36" fmla="*/ 1 w 57"/>
                <a:gd name="T37" fmla="*/ 0 h 101"/>
                <a:gd name="T38" fmla="*/ 1 w 57"/>
                <a:gd name="T39" fmla="*/ 0 h 101"/>
                <a:gd name="T40" fmla="*/ 1 w 57"/>
                <a:gd name="T41" fmla="*/ 0 h 101"/>
                <a:gd name="T42" fmla="*/ 1 w 57"/>
                <a:gd name="T43" fmla="*/ 0 h 101"/>
                <a:gd name="T44" fmla="*/ 1 w 57"/>
                <a:gd name="T45" fmla="*/ 0 h 101"/>
                <a:gd name="T46" fmla="*/ 0 w 57"/>
                <a:gd name="T47" fmla="*/ 0 h 101"/>
                <a:gd name="T48" fmla="*/ 0 w 57"/>
                <a:gd name="T49" fmla="*/ 0 h 101"/>
                <a:gd name="T50" fmla="*/ 0 w 57"/>
                <a:gd name="T51" fmla="*/ 0 h 101"/>
                <a:gd name="T52" fmla="*/ 0 w 57"/>
                <a:gd name="T53" fmla="*/ 0 h 101"/>
                <a:gd name="T54" fmla="*/ 1 w 57"/>
                <a:gd name="T55" fmla="*/ 0 h 101"/>
                <a:gd name="T56" fmla="*/ 1 w 57"/>
                <a:gd name="T57" fmla="*/ 0 h 101"/>
                <a:gd name="T58" fmla="*/ 1 w 57"/>
                <a:gd name="T59" fmla="*/ 0 h 101"/>
                <a:gd name="T60" fmla="*/ 1 w 57"/>
                <a:gd name="T61" fmla="*/ 0 h 101"/>
                <a:gd name="T62" fmla="*/ 1 w 57"/>
                <a:gd name="T63" fmla="*/ 0 h 101"/>
                <a:gd name="T64" fmla="*/ 1 w 57"/>
                <a:gd name="T65" fmla="*/ 0 h 1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7"/>
                <a:gd name="T100" fmla="*/ 0 h 101"/>
                <a:gd name="T101" fmla="*/ 57 w 57"/>
                <a:gd name="T102" fmla="*/ 101 h 1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7" h="101">
                  <a:moveTo>
                    <a:pt x="26" y="0"/>
                  </a:moveTo>
                  <a:lnTo>
                    <a:pt x="31" y="0"/>
                  </a:lnTo>
                  <a:lnTo>
                    <a:pt x="36" y="2"/>
                  </a:lnTo>
                  <a:lnTo>
                    <a:pt x="41" y="7"/>
                  </a:lnTo>
                  <a:lnTo>
                    <a:pt x="47" y="13"/>
                  </a:lnTo>
                  <a:lnTo>
                    <a:pt x="52" y="22"/>
                  </a:lnTo>
                  <a:lnTo>
                    <a:pt x="54" y="29"/>
                  </a:lnTo>
                  <a:lnTo>
                    <a:pt x="57" y="38"/>
                  </a:lnTo>
                  <a:lnTo>
                    <a:pt x="57" y="48"/>
                  </a:lnTo>
                  <a:lnTo>
                    <a:pt x="57" y="58"/>
                  </a:lnTo>
                  <a:lnTo>
                    <a:pt x="57" y="69"/>
                  </a:lnTo>
                  <a:lnTo>
                    <a:pt x="56" y="77"/>
                  </a:lnTo>
                  <a:lnTo>
                    <a:pt x="52" y="85"/>
                  </a:lnTo>
                  <a:lnTo>
                    <a:pt x="49" y="92"/>
                  </a:lnTo>
                  <a:lnTo>
                    <a:pt x="42" y="96"/>
                  </a:lnTo>
                  <a:lnTo>
                    <a:pt x="38" y="99"/>
                  </a:lnTo>
                  <a:lnTo>
                    <a:pt x="31" y="101"/>
                  </a:lnTo>
                  <a:lnTo>
                    <a:pt x="26" y="99"/>
                  </a:lnTo>
                  <a:lnTo>
                    <a:pt x="21" y="96"/>
                  </a:lnTo>
                  <a:lnTo>
                    <a:pt x="16" y="92"/>
                  </a:lnTo>
                  <a:lnTo>
                    <a:pt x="10" y="86"/>
                  </a:lnTo>
                  <a:lnTo>
                    <a:pt x="6" y="79"/>
                  </a:lnTo>
                  <a:lnTo>
                    <a:pt x="3" y="70"/>
                  </a:lnTo>
                  <a:lnTo>
                    <a:pt x="0" y="61"/>
                  </a:lnTo>
                  <a:lnTo>
                    <a:pt x="0" y="51"/>
                  </a:lnTo>
                  <a:lnTo>
                    <a:pt x="0" y="41"/>
                  </a:lnTo>
                  <a:lnTo>
                    <a:pt x="0" y="30"/>
                  </a:lnTo>
                  <a:lnTo>
                    <a:pt x="1" y="23"/>
                  </a:lnTo>
                  <a:lnTo>
                    <a:pt x="5" y="16"/>
                  </a:lnTo>
                  <a:lnTo>
                    <a:pt x="10" y="8"/>
                  </a:lnTo>
                  <a:lnTo>
                    <a:pt x="13" y="4"/>
                  </a:lnTo>
                  <a:lnTo>
                    <a:pt x="19" y="1"/>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52" name="Freeform 569">
              <a:extLst>
                <a:ext uri="{FF2B5EF4-FFF2-40B4-BE49-F238E27FC236}">
                  <a16:creationId xmlns:a16="http://schemas.microsoft.com/office/drawing/2014/main" id="{9FEEC59D-7075-1DD6-3B6D-ADC8D84A5650}"/>
                </a:ext>
              </a:extLst>
            </p:cNvPr>
            <p:cNvSpPr>
              <a:spLocks noChangeAspect="1"/>
            </p:cNvSpPr>
            <p:nvPr/>
          </p:nvSpPr>
          <p:spPr bwMode="auto">
            <a:xfrm>
              <a:off x="3144" y="906"/>
              <a:ext cx="20" cy="38"/>
            </a:xfrm>
            <a:custGeom>
              <a:avLst/>
              <a:gdLst>
                <a:gd name="T0" fmla="*/ 1 w 40"/>
                <a:gd name="T1" fmla="*/ 0 h 76"/>
                <a:gd name="T2" fmla="*/ 1 w 40"/>
                <a:gd name="T3" fmla="*/ 1 h 76"/>
                <a:gd name="T4" fmla="*/ 1 w 40"/>
                <a:gd name="T5" fmla="*/ 1 h 76"/>
                <a:gd name="T6" fmla="*/ 1 w 40"/>
                <a:gd name="T7" fmla="*/ 1 h 76"/>
                <a:gd name="T8" fmla="*/ 1 w 40"/>
                <a:gd name="T9" fmla="*/ 1 h 76"/>
                <a:gd name="T10" fmla="*/ 1 w 40"/>
                <a:gd name="T11" fmla="*/ 1 h 76"/>
                <a:gd name="T12" fmla="*/ 1 w 40"/>
                <a:gd name="T13" fmla="*/ 1 h 76"/>
                <a:gd name="T14" fmla="*/ 1 w 40"/>
                <a:gd name="T15" fmla="*/ 1 h 76"/>
                <a:gd name="T16" fmla="*/ 1 w 40"/>
                <a:gd name="T17" fmla="*/ 1 h 76"/>
                <a:gd name="T18" fmla="*/ 1 w 40"/>
                <a:gd name="T19" fmla="*/ 1 h 76"/>
                <a:gd name="T20" fmla="*/ 1 w 40"/>
                <a:gd name="T21" fmla="*/ 1 h 76"/>
                <a:gd name="T22" fmla="*/ 1 w 40"/>
                <a:gd name="T23" fmla="*/ 1 h 76"/>
                <a:gd name="T24" fmla="*/ 1 w 40"/>
                <a:gd name="T25" fmla="*/ 1 h 76"/>
                <a:gd name="T26" fmla="*/ 1 w 40"/>
                <a:gd name="T27" fmla="*/ 1 h 76"/>
                <a:gd name="T28" fmla="*/ 1 w 40"/>
                <a:gd name="T29" fmla="*/ 1 h 76"/>
                <a:gd name="T30" fmla="*/ 1 w 40"/>
                <a:gd name="T31" fmla="*/ 1 h 76"/>
                <a:gd name="T32" fmla="*/ 1 w 40"/>
                <a:gd name="T33" fmla="*/ 1 h 76"/>
                <a:gd name="T34" fmla="*/ 1 w 40"/>
                <a:gd name="T35" fmla="*/ 1 h 76"/>
                <a:gd name="T36" fmla="*/ 1 w 40"/>
                <a:gd name="T37" fmla="*/ 1 h 76"/>
                <a:gd name="T38" fmla="*/ 1 w 40"/>
                <a:gd name="T39" fmla="*/ 1 h 76"/>
                <a:gd name="T40" fmla="*/ 1 w 40"/>
                <a:gd name="T41" fmla="*/ 1 h 76"/>
                <a:gd name="T42" fmla="*/ 1 w 40"/>
                <a:gd name="T43" fmla="*/ 1 h 76"/>
                <a:gd name="T44" fmla="*/ 1 w 40"/>
                <a:gd name="T45" fmla="*/ 1 h 76"/>
                <a:gd name="T46" fmla="*/ 0 w 40"/>
                <a:gd name="T47" fmla="*/ 1 h 76"/>
                <a:gd name="T48" fmla="*/ 0 w 40"/>
                <a:gd name="T49" fmla="*/ 1 h 76"/>
                <a:gd name="T50" fmla="*/ 0 w 40"/>
                <a:gd name="T51" fmla="*/ 1 h 76"/>
                <a:gd name="T52" fmla="*/ 0 w 40"/>
                <a:gd name="T53" fmla="*/ 1 h 76"/>
                <a:gd name="T54" fmla="*/ 1 w 40"/>
                <a:gd name="T55" fmla="*/ 1 h 76"/>
                <a:gd name="T56" fmla="*/ 1 w 40"/>
                <a:gd name="T57" fmla="*/ 1 h 76"/>
                <a:gd name="T58" fmla="*/ 1 w 40"/>
                <a:gd name="T59" fmla="*/ 1 h 76"/>
                <a:gd name="T60" fmla="*/ 1 w 40"/>
                <a:gd name="T61" fmla="*/ 1 h 76"/>
                <a:gd name="T62" fmla="*/ 1 w 40"/>
                <a:gd name="T63" fmla="*/ 1 h 76"/>
                <a:gd name="T64" fmla="*/ 1 w 40"/>
                <a:gd name="T65" fmla="*/ 0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
                <a:gd name="T100" fmla="*/ 0 h 76"/>
                <a:gd name="T101" fmla="*/ 40 w 40"/>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 h="76">
                  <a:moveTo>
                    <a:pt x="17" y="0"/>
                  </a:moveTo>
                  <a:lnTo>
                    <a:pt x="20" y="1"/>
                  </a:lnTo>
                  <a:lnTo>
                    <a:pt x="27" y="3"/>
                  </a:lnTo>
                  <a:lnTo>
                    <a:pt x="30" y="6"/>
                  </a:lnTo>
                  <a:lnTo>
                    <a:pt x="33" y="12"/>
                  </a:lnTo>
                  <a:lnTo>
                    <a:pt x="35" y="16"/>
                  </a:lnTo>
                  <a:lnTo>
                    <a:pt x="38" y="24"/>
                  </a:lnTo>
                  <a:lnTo>
                    <a:pt x="38" y="31"/>
                  </a:lnTo>
                  <a:lnTo>
                    <a:pt x="40" y="38"/>
                  </a:lnTo>
                  <a:lnTo>
                    <a:pt x="40" y="46"/>
                  </a:lnTo>
                  <a:lnTo>
                    <a:pt x="40" y="53"/>
                  </a:lnTo>
                  <a:lnTo>
                    <a:pt x="38" y="59"/>
                  </a:lnTo>
                  <a:lnTo>
                    <a:pt x="36" y="63"/>
                  </a:lnTo>
                  <a:lnTo>
                    <a:pt x="33" y="69"/>
                  </a:lnTo>
                  <a:lnTo>
                    <a:pt x="30" y="72"/>
                  </a:lnTo>
                  <a:lnTo>
                    <a:pt x="27" y="75"/>
                  </a:lnTo>
                  <a:lnTo>
                    <a:pt x="22" y="76"/>
                  </a:lnTo>
                  <a:lnTo>
                    <a:pt x="17" y="75"/>
                  </a:lnTo>
                  <a:lnTo>
                    <a:pt x="13" y="73"/>
                  </a:lnTo>
                  <a:lnTo>
                    <a:pt x="10" y="69"/>
                  </a:lnTo>
                  <a:lnTo>
                    <a:pt x="7" y="65"/>
                  </a:lnTo>
                  <a:lnTo>
                    <a:pt x="4" y="60"/>
                  </a:lnTo>
                  <a:lnTo>
                    <a:pt x="2" y="54"/>
                  </a:lnTo>
                  <a:lnTo>
                    <a:pt x="0" y="47"/>
                  </a:lnTo>
                  <a:lnTo>
                    <a:pt x="0" y="40"/>
                  </a:lnTo>
                  <a:lnTo>
                    <a:pt x="0" y="32"/>
                  </a:lnTo>
                  <a:lnTo>
                    <a:pt x="0" y="25"/>
                  </a:lnTo>
                  <a:lnTo>
                    <a:pt x="2" y="18"/>
                  </a:lnTo>
                  <a:lnTo>
                    <a:pt x="4" y="12"/>
                  </a:lnTo>
                  <a:lnTo>
                    <a:pt x="7" y="7"/>
                  </a:lnTo>
                  <a:lnTo>
                    <a:pt x="10" y="4"/>
                  </a:lnTo>
                  <a:lnTo>
                    <a:pt x="13" y="1"/>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53" name="Freeform 570">
              <a:extLst>
                <a:ext uri="{FF2B5EF4-FFF2-40B4-BE49-F238E27FC236}">
                  <a16:creationId xmlns:a16="http://schemas.microsoft.com/office/drawing/2014/main" id="{6BCD9840-974C-BB22-E90B-FD250F6CBFF5}"/>
                </a:ext>
              </a:extLst>
            </p:cNvPr>
            <p:cNvSpPr>
              <a:spLocks noChangeAspect="1"/>
            </p:cNvSpPr>
            <p:nvPr/>
          </p:nvSpPr>
          <p:spPr bwMode="auto">
            <a:xfrm>
              <a:off x="3285" y="920"/>
              <a:ext cx="27" cy="46"/>
            </a:xfrm>
            <a:custGeom>
              <a:avLst/>
              <a:gdLst>
                <a:gd name="T0" fmla="*/ 0 w 55"/>
                <a:gd name="T1" fmla="*/ 0 h 91"/>
                <a:gd name="T2" fmla="*/ 0 w 55"/>
                <a:gd name="T3" fmla="*/ 1 h 91"/>
                <a:gd name="T4" fmla="*/ 0 w 55"/>
                <a:gd name="T5" fmla="*/ 1 h 91"/>
                <a:gd name="T6" fmla="*/ 0 w 55"/>
                <a:gd name="T7" fmla="*/ 1 h 91"/>
                <a:gd name="T8" fmla="*/ 0 w 55"/>
                <a:gd name="T9" fmla="*/ 1 h 91"/>
                <a:gd name="T10" fmla="*/ 0 w 55"/>
                <a:gd name="T11" fmla="*/ 1 h 91"/>
                <a:gd name="T12" fmla="*/ 0 w 55"/>
                <a:gd name="T13" fmla="*/ 1 h 91"/>
                <a:gd name="T14" fmla="*/ 0 w 55"/>
                <a:gd name="T15" fmla="*/ 1 h 91"/>
                <a:gd name="T16" fmla="*/ 0 w 55"/>
                <a:gd name="T17" fmla="*/ 1 h 91"/>
                <a:gd name="T18" fmla="*/ 0 w 55"/>
                <a:gd name="T19" fmla="*/ 1 h 91"/>
                <a:gd name="T20" fmla="*/ 0 w 55"/>
                <a:gd name="T21" fmla="*/ 1 h 91"/>
                <a:gd name="T22" fmla="*/ 0 w 55"/>
                <a:gd name="T23" fmla="*/ 1 h 91"/>
                <a:gd name="T24" fmla="*/ 0 w 55"/>
                <a:gd name="T25" fmla="*/ 1 h 91"/>
                <a:gd name="T26" fmla="*/ 0 w 55"/>
                <a:gd name="T27" fmla="*/ 1 h 91"/>
                <a:gd name="T28" fmla="*/ 0 w 55"/>
                <a:gd name="T29" fmla="*/ 1 h 91"/>
                <a:gd name="T30" fmla="*/ 0 w 55"/>
                <a:gd name="T31" fmla="*/ 1 h 91"/>
                <a:gd name="T32" fmla="*/ 0 w 55"/>
                <a:gd name="T33" fmla="*/ 1 h 91"/>
                <a:gd name="T34" fmla="*/ 0 w 55"/>
                <a:gd name="T35" fmla="*/ 1 h 91"/>
                <a:gd name="T36" fmla="*/ 0 w 55"/>
                <a:gd name="T37" fmla="*/ 1 h 91"/>
                <a:gd name="T38" fmla="*/ 0 w 55"/>
                <a:gd name="T39" fmla="*/ 1 h 91"/>
                <a:gd name="T40" fmla="*/ 0 w 55"/>
                <a:gd name="T41" fmla="*/ 1 h 91"/>
                <a:gd name="T42" fmla="*/ 0 w 55"/>
                <a:gd name="T43" fmla="*/ 1 h 91"/>
                <a:gd name="T44" fmla="*/ 0 w 55"/>
                <a:gd name="T45" fmla="*/ 1 h 91"/>
                <a:gd name="T46" fmla="*/ 0 w 55"/>
                <a:gd name="T47" fmla="*/ 1 h 91"/>
                <a:gd name="T48" fmla="*/ 0 w 55"/>
                <a:gd name="T49" fmla="*/ 1 h 91"/>
                <a:gd name="T50" fmla="*/ 0 w 55"/>
                <a:gd name="T51" fmla="*/ 1 h 91"/>
                <a:gd name="T52" fmla="*/ 0 w 55"/>
                <a:gd name="T53" fmla="*/ 1 h 91"/>
                <a:gd name="T54" fmla="*/ 0 w 55"/>
                <a:gd name="T55" fmla="*/ 1 h 91"/>
                <a:gd name="T56" fmla="*/ 0 w 55"/>
                <a:gd name="T57" fmla="*/ 1 h 91"/>
                <a:gd name="T58" fmla="*/ 0 w 55"/>
                <a:gd name="T59" fmla="*/ 1 h 91"/>
                <a:gd name="T60" fmla="*/ 0 w 55"/>
                <a:gd name="T61" fmla="*/ 1 h 91"/>
                <a:gd name="T62" fmla="*/ 0 w 55"/>
                <a:gd name="T63" fmla="*/ 1 h 91"/>
                <a:gd name="T64" fmla="*/ 0 w 55"/>
                <a:gd name="T65" fmla="*/ 0 h 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
                <a:gd name="T100" fmla="*/ 0 h 91"/>
                <a:gd name="T101" fmla="*/ 55 w 55"/>
                <a:gd name="T102" fmla="*/ 91 h 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 h="91">
                  <a:moveTo>
                    <a:pt x="25" y="0"/>
                  </a:moveTo>
                  <a:lnTo>
                    <a:pt x="30" y="1"/>
                  </a:lnTo>
                  <a:lnTo>
                    <a:pt x="35" y="3"/>
                  </a:lnTo>
                  <a:lnTo>
                    <a:pt x="40" y="7"/>
                  </a:lnTo>
                  <a:lnTo>
                    <a:pt x="45" y="13"/>
                  </a:lnTo>
                  <a:lnTo>
                    <a:pt x="48" y="19"/>
                  </a:lnTo>
                  <a:lnTo>
                    <a:pt x="51" y="26"/>
                  </a:lnTo>
                  <a:lnTo>
                    <a:pt x="53" y="35"/>
                  </a:lnTo>
                  <a:lnTo>
                    <a:pt x="55" y="44"/>
                  </a:lnTo>
                  <a:lnTo>
                    <a:pt x="55" y="53"/>
                  </a:lnTo>
                  <a:lnTo>
                    <a:pt x="53" y="62"/>
                  </a:lnTo>
                  <a:lnTo>
                    <a:pt x="51" y="70"/>
                  </a:lnTo>
                  <a:lnTo>
                    <a:pt x="50" y="78"/>
                  </a:lnTo>
                  <a:lnTo>
                    <a:pt x="46" y="84"/>
                  </a:lnTo>
                  <a:lnTo>
                    <a:pt x="40" y="88"/>
                  </a:lnTo>
                  <a:lnTo>
                    <a:pt x="35" y="91"/>
                  </a:lnTo>
                  <a:lnTo>
                    <a:pt x="30" y="91"/>
                  </a:lnTo>
                  <a:lnTo>
                    <a:pt x="25" y="91"/>
                  </a:lnTo>
                  <a:lnTo>
                    <a:pt x="20" y="88"/>
                  </a:lnTo>
                  <a:lnTo>
                    <a:pt x="17" y="84"/>
                  </a:lnTo>
                  <a:lnTo>
                    <a:pt x="10" y="79"/>
                  </a:lnTo>
                  <a:lnTo>
                    <a:pt x="7" y="72"/>
                  </a:lnTo>
                  <a:lnTo>
                    <a:pt x="4" y="65"/>
                  </a:lnTo>
                  <a:lnTo>
                    <a:pt x="2" y="56"/>
                  </a:lnTo>
                  <a:lnTo>
                    <a:pt x="0" y="45"/>
                  </a:lnTo>
                  <a:lnTo>
                    <a:pt x="0" y="37"/>
                  </a:lnTo>
                  <a:lnTo>
                    <a:pt x="2" y="28"/>
                  </a:lnTo>
                  <a:lnTo>
                    <a:pt x="4" y="22"/>
                  </a:lnTo>
                  <a:lnTo>
                    <a:pt x="7" y="15"/>
                  </a:lnTo>
                  <a:lnTo>
                    <a:pt x="10" y="9"/>
                  </a:lnTo>
                  <a:lnTo>
                    <a:pt x="15" y="4"/>
                  </a:lnTo>
                  <a:lnTo>
                    <a:pt x="20" y="1"/>
                  </a:lnTo>
                  <a:lnTo>
                    <a:pt x="25" y="0"/>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54" name="Freeform 571">
              <a:extLst>
                <a:ext uri="{FF2B5EF4-FFF2-40B4-BE49-F238E27FC236}">
                  <a16:creationId xmlns:a16="http://schemas.microsoft.com/office/drawing/2014/main" id="{79C39724-61C4-3AA2-4ECC-77219B77067E}"/>
                </a:ext>
              </a:extLst>
            </p:cNvPr>
            <p:cNvSpPr>
              <a:spLocks noChangeAspect="1"/>
            </p:cNvSpPr>
            <p:nvPr/>
          </p:nvSpPr>
          <p:spPr bwMode="auto">
            <a:xfrm>
              <a:off x="3145" y="908"/>
              <a:ext cx="18" cy="34"/>
            </a:xfrm>
            <a:custGeom>
              <a:avLst/>
              <a:gdLst>
                <a:gd name="T0" fmla="*/ 1 w 36"/>
                <a:gd name="T1" fmla="*/ 0 h 68"/>
                <a:gd name="T2" fmla="*/ 1 w 36"/>
                <a:gd name="T3" fmla="*/ 0 h 68"/>
                <a:gd name="T4" fmla="*/ 1 w 36"/>
                <a:gd name="T5" fmla="*/ 1 h 68"/>
                <a:gd name="T6" fmla="*/ 1 w 36"/>
                <a:gd name="T7" fmla="*/ 1 h 68"/>
                <a:gd name="T8" fmla="*/ 1 w 36"/>
                <a:gd name="T9" fmla="*/ 1 h 68"/>
                <a:gd name="T10" fmla="*/ 1 w 36"/>
                <a:gd name="T11" fmla="*/ 1 h 68"/>
                <a:gd name="T12" fmla="*/ 1 w 36"/>
                <a:gd name="T13" fmla="*/ 1 h 68"/>
                <a:gd name="T14" fmla="*/ 1 w 36"/>
                <a:gd name="T15" fmla="*/ 1 h 68"/>
                <a:gd name="T16" fmla="*/ 1 w 36"/>
                <a:gd name="T17" fmla="*/ 1 h 68"/>
                <a:gd name="T18" fmla="*/ 1 w 36"/>
                <a:gd name="T19" fmla="*/ 1 h 68"/>
                <a:gd name="T20" fmla="*/ 1 w 36"/>
                <a:gd name="T21" fmla="*/ 1 h 68"/>
                <a:gd name="T22" fmla="*/ 1 w 36"/>
                <a:gd name="T23" fmla="*/ 1 h 68"/>
                <a:gd name="T24" fmla="*/ 1 w 36"/>
                <a:gd name="T25" fmla="*/ 1 h 68"/>
                <a:gd name="T26" fmla="*/ 1 w 36"/>
                <a:gd name="T27" fmla="*/ 1 h 68"/>
                <a:gd name="T28" fmla="*/ 1 w 36"/>
                <a:gd name="T29" fmla="*/ 1 h 68"/>
                <a:gd name="T30" fmla="*/ 1 w 36"/>
                <a:gd name="T31" fmla="*/ 1 h 68"/>
                <a:gd name="T32" fmla="*/ 1 w 36"/>
                <a:gd name="T33" fmla="*/ 1 h 68"/>
                <a:gd name="T34" fmla="*/ 1 w 36"/>
                <a:gd name="T35" fmla="*/ 1 h 68"/>
                <a:gd name="T36" fmla="*/ 1 w 36"/>
                <a:gd name="T37" fmla="*/ 1 h 68"/>
                <a:gd name="T38" fmla="*/ 1 w 36"/>
                <a:gd name="T39" fmla="*/ 1 h 68"/>
                <a:gd name="T40" fmla="*/ 1 w 36"/>
                <a:gd name="T41" fmla="*/ 1 h 68"/>
                <a:gd name="T42" fmla="*/ 1 w 36"/>
                <a:gd name="T43" fmla="*/ 1 h 68"/>
                <a:gd name="T44" fmla="*/ 1 w 36"/>
                <a:gd name="T45" fmla="*/ 1 h 68"/>
                <a:gd name="T46" fmla="*/ 0 w 36"/>
                <a:gd name="T47" fmla="*/ 1 h 68"/>
                <a:gd name="T48" fmla="*/ 0 w 36"/>
                <a:gd name="T49" fmla="*/ 1 h 68"/>
                <a:gd name="T50" fmla="*/ 0 w 36"/>
                <a:gd name="T51" fmla="*/ 1 h 68"/>
                <a:gd name="T52" fmla="*/ 0 w 36"/>
                <a:gd name="T53" fmla="*/ 1 h 68"/>
                <a:gd name="T54" fmla="*/ 1 w 36"/>
                <a:gd name="T55" fmla="*/ 1 h 68"/>
                <a:gd name="T56" fmla="*/ 1 w 36"/>
                <a:gd name="T57" fmla="*/ 1 h 68"/>
                <a:gd name="T58" fmla="*/ 1 w 36"/>
                <a:gd name="T59" fmla="*/ 1 h 68"/>
                <a:gd name="T60" fmla="*/ 1 w 36"/>
                <a:gd name="T61" fmla="*/ 1 h 68"/>
                <a:gd name="T62" fmla="*/ 1 w 36"/>
                <a:gd name="T63" fmla="*/ 1 h 68"/>
                <a:gd name="T64" fmla="*/ 1 w 36"/>
                <a:gd name="T65" fmla="*/ 0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68"/>
                <a:gd name="T101" fmla="*/ 36 w 36"/>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68">
                  <a:moveTo>
                    <a:pt x="15" y="0"/>
                  </a:moveTo>
                  <a:lnTo>
                    <a:pt x="20" y="0"/>
                  </a:lnTo>
                  <a:lnTo>
                    <a:pt x="25" y="3"/>
                  </a:lnTo>
                  <a:lnTo>
                    <a:pt x="26" y="6"/>
                  </a:lnTo>
                  <a:lnTo>
                    <a:pt x="29" y="11"/>
                  </a:lnTo>
                  <a:lnTo>
                    <a:pt x="33" y="15"/>
                  </a:lnTo>
                  <a:lnTo>
                    <a:pt x="34" y="21"/>
                  </a:lnTo>
                  <a:lnTo>
                    <a:pt x="36" y="27"/>
                  </a:lnTo>
                  <a:lnTo>
                    <a:pt x="36" y="34"/>
                  </a:lnTo>
                  <a:lnTo>
                    <a:pt x="36" y="42"/>
                  </a:lnTo>
                  <a:lnTo>
                    <a:pt x="36" y="47"/>
                  </a:lnTo>
                  <a:lnTo>
                    <a:pt x="34" y="52"/>
                  </a:lnTo>
                  <a:lnTo>
                    <a:pt x="33" y="58"/>
                  </a:lnTo>
                  <a:lnTo>
                    <a:pt x="29" y="62"/>
                  </a:lnTo>
                  <a:lnTo>
                    <a:pt x="28" y="65"/>
                  </a:lnTo>
                  <a:lnTo>
                    <a:pt x="25" y="67"/>
                  </a:lnTo>
                  <a:lnTo>
                    <a:pt x="20" y="68"/>
                  </a:lnTo>
                  <a:lnTo>
                    <a:pt x="16" y="68"/>
                  </a:lnTo>
                  <a:lnTo>
                    <a:pt x="13" y="65"/>
                  </a:lnTo>
                  <a:lnTo>
                    <a:pt x="10" y="62"/>
                  </a:lnTo>
                  <a:lnTo>
                    <a:pt x="6" y="58"/>
                  </a:lnTo>
                  <a:lnTo>
                    <a:pt x="5" y="53"/>
                  </a:lnTo>
                  <a:lnTo>
                    <a:pt x="2" y="49"/>
                  </a:lnTo>
                  <a:lnTo>
                    <a:pt x="0" y="43"/>
                  </a:lnTo>
                  <a:lnTo>
                    <a:pt x="0" y="36"/>
                  </a:lnTo>
                  <a:lnTo>
                    <a:pt x="0" y="28"/>
                  </a:lnTo>
                  <a:lnTo>
                    <a:pt x="0" y="22"/>
                  </a:lnTo>
                  <a:lnTo>
                    <a:pt x="2" y="17"/>
                  </a:lnTo>
                  <a:lnTo>
                    <a:pt x="3" y="11"/>
                  </a:lnTo>
                  <a:lnTo>
                    <a:pt x="6" y="6"/>
                  </a:lnTo>
                  <a:lnTo>
                    <a:pt x="8" y="3"/>
                  </a:lnTo>
                  <a:lnTo>
                    <a:pt x="11" y="2"/>
                  </a:lnTo>
                  <a:lnTo>
                    <a:pt x="15" y="0"/>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55" name="Freeform 572">
              <a:extLst>
                <a:ext uri="{FF2B5EF4-FFF2-40B4-BE49-F238E27FC236}">
                  <a16:creationId xmlns:a16="http://schemas.microsoft.com/office/drawing/2014/main" id="{D367BCBD-323E-806B-87B0-A8CE1489CD01}"/>
                </a:ext>
              </a:extLst>
            </p:cNvPr>
            <p:cNvSpPr>
              <a:spLocks noChangeAspect="1"/>
            </p:cNvSpPr>
            <p:nvPr/>
          </p:nvSpPr>
          <p:spPr bwMode="auto">
            <a:xfrm>
              <a:off x="3296" y="930"/>
              <a:ext cx="15" cy="25"/>
            </a:xfrm>
            <a:custGeom>
              <a:avLst/>
              <a:gdLst>
                <a:gd name="T0" fmla="*/ 1 w 30"/>
                <a:gd name="T1" fmla="*/ 0 h 50"/>
                <a:gd name="T2" fmla="*/ 1 w 30"/>
                <a:gd name="T3" fmla="*/ 0 h 50"/>
                <a:gd name="T4" fmla="*/ 1 w 30"/>
                <a:gd name="T5" fmla="*/ 1 h 50"/>
                <a:gd name="T6" fmla="*/ 1 w 30"/>
                <a:gd name="T7" fmla="*/ 1 h 50"/>
                <a:gd name="T8" fmla="*/ 1 w 30"/>
                <a:gd name="T9" fmla="*/ 1 h 50"/>
                <a:gd name="T10" fmla="*/ 1 w 30"/>
                <a:gd name="T11" fmla="*/ 1 h 50"/>
                <a:gd name="T12" fmla="*/ 1 w 30"/>
                <a:gd name="T13" fmla="*/ 1 h 50"/>
                <a:gd name="T14" fmla="*/ 1 w 30"/>
                <a:gd name="T15" fmla="*/ 1 h 50"/>
                <a:gd name="T16" fmla="*/ 1 w 30"/>
                <a:gd name="T17" fmla="*/ 1 h 50"/>
                <a:gd name="T18" fmla="*/ 1 w 30"/>
                <a:gd name="T19" fmla="*/ 1 h 50"/>
                <a:gd name="T20" fmla="*/ 1 w 30"/>
                <a:gd name="T21" fmla="*/ 1 h 50"/>
                <a:gd name="T22" fmla="*/ 1 w 30"/>
                <a:gd name="T23" fmla="*/ 1 h 50"/>
                <a:gd name="T24" fmla="*/ 1 w 30"/>
                <a:gd name="T25" fmla="*/ 1 h 50"/>
                <a:gd name="T26" fmla="*/ 1 w 30"/>
                <a:gd name="T27" fmla="*/ 1 h 50"/>
                <a:gd name="T28" fmla="*/ 1 w 30"/>
                <a:gd name="T29" fmla="*/ 1 h 50"/>
                <a:gd name="T30" fmla="*/ 1 w 30"/>
                <a:gd name="T31" fmla="*/ 1 h 50"/>
                <a:gd name="T32" fmla="*/ 1 w 30"/>
                <a:gd name="T33" fmla="*/ 1 h 50"/>
                <a:gd name="T34" fmla="*/ 1 w 30"/>
                <a:gd name="T35" fmla="*/ 1 h 50"/>
                <a:gd name="T36" fmla="*/ 1 w 30"/>
                <a:gd name="T37" fmla="*/ 1 h 50"/>
                <a:gd name="T38" fmla="*/ 1 w 30"/>
                <a:gd name="T39" fmla="*/ 1 h 50"/>
                <a:gd name="T40" fmla="*/ 1 w 30"/>
                <a:gd name="T41" fmla="*/ 1 h 50"/>
                <a:gd name="T42" fmla="*/ 1 w 30"/>
                <a:gd name="T43" fmla="*/ 1 h 50"/>
                <a:gd name="T44" fmla="*/ 1 w 30"/>
                <a:gd name="T45" fmla="*/ 1 h 50"/>
                <a:gd name="T46" fmla="*/ 1 w 30"/>
                <a:gd name="T47" fmla="*/ 1 h 50"/>
                <a:gd name="T48" fmla="*/ 0 w 30"/>
                <a:gd name="T49" fmla="*/ 1 h 50"/>
                <a:gd name="T50" fmla="*/ 0 w 30"/>
                <a:gd name="T51" fmla="*/ 1 h 50"/>
                <a:gd name="T52" fmla="*/ 1 w 30"/>
                <a:gd name="T53" fmla="*/ 1 h 50"/>
                <a:gd name="T54" fmla="*/ 1 w 30"/>
                <a:gd name="T55" fmla="*/ 1 h 50"/>
                <a:gd name="T56" fmla="*/ 1 w 30"/>
                <a:gd name="T57" fmla="*/ 1 h 50"/>
                <a:gd name="T58" fmla="*/ 1 w 30"/>
                <a:gd name="T59" fmla="*/ 1 h 50"/>
                <a:gd name="T60" fmla="*/ 1 w 30"/>
                <a:gd name="T61" fmla="*/ 1 h 50"/>
                <a:gd name="T62" fmla="*/ 1 w 30"/>
                <a:gd name="T63" fmla="*/ 0 h 50"/>
                <a:gd name="T64" fmla="*/ 1 w 30"/>
                <a:gd name="T65" fmla="*/ 0 h 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
                <a:gd name="T100" fmla="*/ 0 h 50"/>
                <a:gd name="T101" fmla="*/ 30 w 30"/>
                <a:gd name="T102" fmla="*/ 50 h 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 h="50">
                  <a:moveTo>
                    <a:pt x="14" y="0"/>
                  </a:moveTo>
                  <a:lnTo>
                    <a:pt x="17" y="0"/>
                  </a:lnTo>
                  <a:lnTo>
                    <a:pt x="18" y="2"/>
                  </a:lnTo>
                  <a:lnTo>
                    <a:pt x="23" y="3"/>
                  </a:lnTo>
                  <a:lnTo>
                    <a:pt x="25" y="6"/>
                  </a:lnTo>
                  <a:lnTo>
                    <a:pt x="28" y="9"/>
                  </a:lnTo>
                  <a:lnTo>
                    <a:pt x="28" y="14"/>
                  </a:lnTo>
                  <a:lnTo>
                    <a:pt x="30" y="18"/>
                  </a:lnTo>
                  <a:lnTo>
                    <a:pt x="30" y="24"/>
                  </a:lnTo>
                  <a:lnTo>
                    <a:pt x="30" y="30"/>
                  </a:lnTo>
                  <a:lnTo>
                    <a:pt x="30" y="34"/>
                  </a:lnTo>
                  <a:lnTo>
                    <a:pt x="30" y="39"/>
                  </a:lnTo>
                  <a:lnTo>
                    <a:pt x="28" y="43"/>
                  </a:lnTo>
                  <a:lnTo>
                    <a:pt x="27" y="46"/>
                  </a:lnTo>
                  <a:lnTo>
                    <a:pt x="23" y="49"/>
                  </a:lnTo>
                  <a:lnTo>
                    <a:pt x="22" y="50"/>
                  </a:lnTo>
                  <a:lnTo>
                    <a:pt x="17" y="50"/>
                  </a:lnTo>
                  <a:lnTo>
                    <a:pt x="14" y="50"/>
                  </a:lnTo>
                  <a:lnTo>
                    <a:pt x="12" y="49"/>
                  </a:lnTo>
                  <a:lnTo>
                    <a:pt x="9" y="46"/>
                  </a:lnTo>
                  <a:lnTo>
                    <a:pt x="7" y="43"/>
                  </a:lnTo>
                  <a:lnTo>
                    <a:pt x="4" y="40"/>
                  </a:lnTo>
                  <a:lnTo>
                    <a:pt x="2" y="36"/>
                  </a:lnTo>
                  <a:lnTo>
                    <a:pt x="2" y="31"/>
                  </a:lnTo>
                  <a:lnTo>
                    <a:pt x="0" y="25"/>
                  </a:lnTo>
                  <a:lnTo>
                    <a:pt x="0" y="20"/>
                  </a:lnTo>
                  <a:lnTo>
                    <a:pt x="2" y="15"/>
                  </a:lnTo>
                  <a:lnTo>
                    <a:pt x="2" y="11"/>
                  </a:lnTo>
                  <a:lnTo>
                    <a:pt x="4" y="6"/>
                  </a:lnTo>
                  <a:lnTo>
                    <a:pt x="5" y="5"/>
                  </a:lnTo>
                  <a:lnTo>
                    <a:pt x="9" y="2"/>
                  </a:lnTo>
                  <a:lnTo>
                    <a:pt x="10" y="0"/>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56" name="Freeform 573">
              <a:extLst>
                <a:ext uri="{FF2B5EF4-FFF2-40B4-BE49-F238E27FC236}">
                  <a16:creationId xmlns:a16="http://schemas.microsoft.com/office/drawing/2014/main" id="{87A9422D-86BF-B9A9-3355-278A8173D381}"/>
                </a:ext>
              </a:extLst>
            </p:cNvPr>
            <p:cNvSpPr>
              <a:spLocks noChangeAspect="1"/>
            </p:cNvSpPr>
            <p:nvPr/>
          </p:nvSpPr>
          <p:spPr bwMode="auto">
            <a:xfrm>
              <a:off x="3152" y="916"/>
              <a:ext cx="11" cy="18"/>
            </a:xfrm>
            <a:custGeom>
              <a:avLst/>
              <a:gdLst>
                <a:gd name="T0" fmla="*/ 1 w 21"/>
                <a:gd name="T1" fmla="*/ 0 h 37"/>
                <a:gd name="T2" fmla="*/ 1 w 21"/>
                <a:gd name="T3" fmla="*/ 0 h 37"/>
                <a:gd name="T4" fmla="*/ 1 w 21"/>
                <a:gd name="T5" fmla="*/ 0 h 37"/>
                <a:gd name="T6" fmla="*/ 1 w 21"/>
                <a:gd name="T7" fmla="*/ 0 h 37"/>
                <a:gd name="T8" fmla="*/ 1 w 21"/>
                <a:gd name="T9" fmla="*/ 0 h 37"/>
                <a:gd name="T10" fmla="*/ 1 w 21"/>
                <a:gd name="T11" fmla="*/ 0 h 37"/>
                <a:gd name="T12" fmla="*/ 1 w 21"/>
                <a:gd name="T13" fmla="*/ 0 h 37"/>
                <a:gd name="T14" fmla="*/ 1 w 21"/>
                <a:gd name="T15" fmla="*/ 0 h 37"/>
                <a:gd name="T16" fmla="*/ 1 w 21"/>
                <a:gd name="T17" fmla="*/ 0 h 37"/>
                <a:gd name="T18" fmla="*/ 1 w 21"/>
                <a:gd name="T19" fmla="*/ 0 h 37"/>
                <a:gd name="T20" fmla="*/ 1 w 21"/>
                <a:gd name="T21" fmla="*/ 0 h 37"/>
                <a:gd name="T22" fmla="*/ 1 w 21"/>
                <a:gd name="T23" fmla="*/ 0 h 37"/>
                <a:gd name="T24" fmla="*/ 1 w 21"/>
                <a:gd name="T25" fmla="*/ 0 h 37"/>
                <a:gd name="T26" fmla="*/ 1 w 21"/>
                <a:gd name="T27" fmla="*/ 0 h 37"/>
                <a:gd name="T28" fmla="*/ 1 w 21"/>
                <a:gd name="T29" fmla="*/ 0 h 37"/>
                <a:gd name="T30" fmla="*/ 1 w 21"/>
                <a:gd name="T31" fmla="*/ 0 h 37"/>
                <a:gd name="T32" fmla="*/ 1 w 21"/>
                <a:gd name="T33" fmla="*/ 0 h 37"/>
                <a:gd name="T34" fmla="*/ 1 w 21"/>
                <a:gd name="T35" fmla="*/ 0 h 37"/>
                <a:gd name="T36" fmla="*/ 1 w 21"/>
                <a:gd name="T37" fmla="*/ 0 h 37"/>
                <a:gd name="T38" fmla="*/ 1 w 21"/>
                <a:gd name="T39" fmla="*/ 0 h 37"/>
                <a:gd name="T40" fmla="*/ 1 w 21"/>
                <a:gd name="T41" fmla="*/ 0 h 37"/>
                <a:gd name="T42" fmla="*/ 1 w 21"/>
                <a:gd name="T43" fmla="*/ 0 h 37"/>
                <a:gd name="T44" fmla="*/ 1 w 21"/>
                <a:gd name="T45" fmla="*/ 0 h 37"/>
                <a:gd name="T46" fmla="*/ 0 w 21"/>
                <a:gd name="T47" fmla="*/ 0 h 37"/>
                <a:gd name="T48" fmla="*/ 0 w 21"/>
                <a:gd name="T49" fmla="*/ 0 h 37"/>
                <a:gd name="T50" fmla="*/ 0 w 21"/>
                <a:gd name="T51" fmla="*/ 0 h 37"/>
                <a:gd name="T52" fmla="*/ 0 w 21"/>
                <a:gd name="T53" fmla="*/ 0 h 37"/>
                <a:gd name="T54" fmla="*/ 1 w 21"/>
                <a:gd name="T55" fmla="*/ 0 h 37"/>
                <a:gd name="T56" fmla="*/ 1 w 21"/>
                <a:gd name="T57" fmla="*/ 0 h 37"/>
                <a:gd name="T58" fmla="*/ 1 w 21"/>
                <a:gd name="T59" fmla="*/ 0 h 37"/>
                <a:gd name="T60" fmla="*/ 1 w 21"/>
                <a:gd name="T61" fmla="*/ 0 h 37"/>
                <a:gd name="T62" fmla="*/ 1 w 21"/>
                <a:gd name="T63" fmla="*/ 0 h 37"/>
                <a:gd name="T64" fmla="*/ 1 w 21"/>
                <a:gd name="T65" fmla="*/ 0 h 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
                <a:gd name="T100" fmla="*/ 0 h 37"/>
                <a:gd name="T101" fmla="*/ 21 w 21"/>
                <a:gd name="T102" fmla="*/ 37 h 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 h="37">
                  <a:moveTo>
                    <a:pt x="10" y="0"/>
                  </a:moveTo>
                  <a:lnTo>
                    <a:pt x="11" y="0"/>
                  </a:lnTo>
                  <a:lnTo>
                    <a:pt x="14" y="2"/>
                  </a:lnTo>
                  <a:lnTo>
                    <a:pt x="16" y="3"/>
                  </a:lnTo>
                  <a:lnTo>
                    <a:pt x="18" y="6"/>
                  </a:lnTo>
                  <a:lnTo>
                    <a:pt x="18" y="9"/>
                  </a:lnTo>
                  <a:lnTo>
                    <a:pt x="19" y="12"/>
                  </a:lnTo>
                  <a:lnTo>
                    <a:pt x="21" y="15"/>
                  </a:lnTo>
                  <a:lnTo>
                    <a:pt x="21" y="19"/>
                  </a:lnTo>
                  <a:lnTo>
                    <a:pt x="21" y="22"/>
                  </a:lnTo>
                  <a:lnTo>
                    <a:pt x="21" y="27"/>
                  </a:lnTo>
                  <a:lnTo>
                    <a:pt x="19" y="29"/>
                  </a:lnTo>
                  <a:lnTo>
                    <a:pt x="19" y="32"/>
                  </a:lnTo>
                  <a:lnTo>
                    <a:pt x="18" y="35"/>
                  </a:lnTo>
                  <a:lnTo>
                    <a:pt x="16" y="35"/>
                  </a:lnTo>
                  <a:lnTo>
                    <a:pt x="14" y="37"/>
                  </a:lnTo>
                  <a:lnTo>
                    <a:pt x="13" y="37"/>
                  </a:lnTo>
                  <a:lnTo>
                    <a:pt x="11" y="37"/>
                  </a:lnTo>
                  <a:lnTo>
                    <a:pt x="6" y="35"/>
                  </a:lnTo>
                  <a:lnTo>
                    <a:pt x="5" y="35"/>
                  </a:lnTo>
                  <a:lnTo>
                    <a:pt x="3" y="34"/>
                  </a:lnTo>
                  <a:lnTo>
                    <a:pt x="3" y="31"/>
                  </a:lnTo>
                  <a:lnTo>
                    <a:pt x="1" y="27"/>
                  </a:lnTo>
                  <a:lnTo>
                    <a:pt x="0" y="24"/>
                  </a:lnTo>
                  <a:lnTo>
                    <a:pt x="0" y="19"/>
                  </a:lnTo>
                  <a:lnTo>
                    <a:pt x="0" y="16"/>
                  </a:lnTo>
                  <a:lnTo>
                    <a:pt x="0" y="12"/>
                  </a:lnTo>
                  <a:lnTo>
                    <a:pt x="1" y="9"/>
                  </a:lnTo>
                  <a:lnTo>
                    <a:pt x="1" y="6"/>
                  </a:lnTo>
                  <a:lnTo>
                    <a:pt x="3" y="3"/>
                  </a:lnTo>
                  <a:lnTo>
                    <a:pt x="5" y="2"/>
                  </a:lnTo>
                  <a:lnTo>
                    <a:pt x="6"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57" name="Freeform 574">
              <a:extLst>
                <a:ext uri="{FF2B5EF4-FFF2-40B4-BE49-F238E27FC236}">
                  <a16:creationId xmlns:a16="http://schemas.microsoft.com/office/drawing/2014/main" id="{BC370A6C-81C2-59FD-C78C-C19B2727A39B}"/>
                </a:ext>
              </a:extLst>
            </p:cNvPr>
            <p:cNvSpPr>
              <a:spLocks noChangeAspect="1"/>
            </p:cNvSpPr>
            <p:nvPr/>
          </p:nvSpPr>
          <p:spPr bwMode="auto">
            <a:xfrm>
              <a:off x="3362" y="905"/>
              <a:ext cx="80" cy="90"/>
            </a:xfrm>
            <a:custGeom>
              <a:avLst/>
              <a:gdLst>
                <a:gd name="T0" fmla="*/ 1 w 159"/>
                <a:gd name="T1" fmla="*/ 0 h 181"/>
                <a:gd name="T2" fmla="*/ 1 w 159"/>
                <a:gd name="T3" fmla="*/ 0 h 181"/>
                <a:gd name="T4" fmla="*/ 1 w 159"/>
                <a:gd name="T5" fmla="*/ 0 h 181"/>
                <a:gd name="T6" fmla="*/ 1 w 159"/>
                <a:gd name="T7" fmla="*/ 0 h 181"/>
                <a:gd name="T8" fmla="*/ 1 w 159"/>
                <a:gd name="T9" fmla="*/ 0 h 181"/>
                <a:gd name="T10" fmla="*/ 1 w 159"/>
                <a:gd name="T11" fmla="*/ 0 h 181"/>
                <a:gd name="T12" fmla="*/ 1 w 159"/>
                <a:gd name="T13" fmla="*/ 0 h 181"/>
                <a:gd name="T14" fmla="*/ 1 w 159"/>
                <a:gd name="T15" fmla="*/ 0 h 181"/>
                <a:gd name="T16" fmla="*/ 1 w 159"/>
                <a:gd name="T17" fmla="*/ 0 h 181"/>
                <a:gd name="T18" fmla="*/ 1 w 159"/>
                <a:gd name="T19" fmla="*/ 0 h 181"/>
                <a:gd name="T20" fmla="*/ 1 w 159"/>
                <a:gd name="T21" fmla="*/ 0 h 181"/>
                <a:gd name="T22" fmla="*/ 1 w 159"/>
                <a:gd name="T23" fmla="*/ 0 h 181"/>
                <a:gd name="T24" fmla="*/ 1 w 159"/>
                <a:gd name="T25" fmla="*/ 0 h 181"/>
                <a:gd name="T26" fmla="*/ 1 w 159"/>
                <a:gd name="T27" fmla="*/ 0 h 181"/>
                <a:gd name="T28" fmla="*/ 1 w 159"/>
                <a:gd name="T29" fmla="*/ 0 h 181"/>
                <a:gd name="T30" fmla="*/ 1 w 159"/>
                <a:gd name="T31" fmla="*/ 0 h 181"/>
                <a:gd name="T32" fmla="*/ 1 w 159"/>
                <a:gd name="T33" fmla="*/ 0 h 181"/>
                <a:gd name="T34" fmla="*/ 1 w 159"/>
                <a:gd name="T35" fmla="*/ 0 h 181"/>
                <a:gd name="T36" fmla="*/ 1 w 159"/>
                <a:gd name="T37" fmla="*/ 0 h 181"/>
                <a:gd name="T38" fmla="*/ 1 w 159"/>
                <a:gd name="T39" fmla="*/ 0 h 181"/>
                <a:gd name="T40" fmla="*/ 1 w 159"/>
                <a:gd name="T41" fmla="*/ 0 h 181"/>
                <a:gd name="T42" fmla="*/ 1 w 159"/>
                <a:gd name="T43" fmla="*/ 0 h 181"/>
                <a:gd name="T44" fmla="*/ 1 w 159"/>
                <a:gd name="T45" fmla="*/ 0 h 181"/>
                <a:gd name="T46" fmla="*/ 1 w 159"/>
                <a:gd name="T47" fmla="*/ 0 h 181"/>
                <a:gd name="T48" fmla="*/ 1 w 159"/>
                <a:gd name="T49" fmla="*/ 0 h 181"/>
                <a:gd name="T50" fmla="*/ 1 w 159"/>
                <a:gd name="T51" fmla="*/ 0 h 181"/>
                <a:gd name="T52" fmla="*/ 1 w 159"/>
                <a:gd name="T53" fmla="*/ 0 h 181"/>
                <a:gd name="T54" fmla="*/ 1 w 159"/>
                <a:gd name="T55" fmla="*/ 0 h 181"/>
                <a:gd name="T56" fmla="*/ 1 w 159"/>
                <a:gd name="T57" fmla="*/ 0 h 181"/>
                <a:gd name="T58" fmla="*/ 1 w 159"/>
                <a:gd name="T59" fmla="*/ 0 h 181"/>
                <a:gd name="T60" fmla="*/ 1 w 159"/>
                <a:gd name="T61" fmla="*/ 0 h 181"/>
                <a:gd name="T62" fmla="*/ 1 w 159"/>
                <a:gd name="T63" fmla="*/ 0 h 181"/>
                <a:gd name="T64" fmla="*/ 1 w 159"/>
                <a:gd name="T65" fmla="*/ 0 h 181"/>
                <a:gd name="T66" fmla="*/ 1 w 159"/>
                <a:gd name="T67" fmla="*/ 0 h 181"/>
                <a:gd name="T68" fmla="*/ 1 w 159"/>
                <a:gd name="T69" fmla="*/ 0 h 181"/>
                <a:gd name="T70" fmla="*/ 1 w 159"/>
                <a:gd name="T71" fmla="*/ 0 h 181"/>
                <a:gd name="T72" fmla="*/ 1 w 159"/>
                <a:gd name="T73" fmla="*/ 0 h 181"/>
                <a:gd name="T74" fmla="*/ 1 w 159"/>
                <a:gd name="T75" fmla="*/ 0 h 181"/>
                <a:gd name="T76" fmla="*/ 1 w 159"/>
                <a:gd name="T77" fmla="*/ 0 h 181"/>
                <a:gd name="T78" fmla="*/ 0 w 159"/>
                <a:gd name="T79" fmla="*/ 0 h 181"/>
                <a:gd name="T80" fmla="*/ 0 w 159"/>
                <a:gd name="T81" fmla="*/ 0 h 181"/>
                <a:gd name="T82" fmla="*/ 0 w 159"/>
                <a:gd name="T83" fmla="*/ 0 h 181"/>
                <a:gd name="T84" fmla="*/ 1 w 159"/>
                <a:gd name="T85" fmla="*/ 0 h 181"/>
                <a:gd name="T86" fmla="*/ 1 w 159"/>
                <a:gd name="T87" fmla="*/ 0 h 181"/>
                <a:gd name="T88" fmla="*/ 1 w 159"/>
                <a:gd name="T89" fmla="*/ 0 h 181"/>
                <a:gd name="T90" fmla="*/ 1 w 159"/>
                <a:gd name="T91" fmla="*/ 0 h 181"/>
                <a:gd name="T92" fmla="*/ 1 w 159"/>
                <a:gd name="T93" fmla="*/ 0 h 181"/>
                <a:gd name="T94" fmla="*/ 1 w 159"/>
                <a:gd name="T95" fmla="*/ 0 h 18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9"/>
                <a:gd name="T145" fmla="*/ 0 h 181"/>
                <a:gd name="T146" fmla="*/ 159 w 159"/>
                <a:gd name="T147" fmla="*/ 181 h 18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9" h="181">
                  <a:moveTo>
                    <a:pt x="48" y="0"/>
                  </a:moveTo>
                  <a:lnTo>
                    <a:pt x="48" y="0"/>
                  </a:lnTo>
                  <a:lnTo>
                    <a:pt x="49" y="0"/>
                  </a:lnTo>
                  <a:lnTo>
                    <a:pt x="53" y="0"/>
                  </a:lnTo>
                  <a:lnTo>
                    <a:pt x="56" y="0"/>
                  </a:lnTo>
                  <a:lnTo>
                    <a:pt x="61" y="0"/>
                  </a:lnTo>
                  <a:lnTo>
                    <a:pt x="66" y="0"/>
                  </a:lnTo>
                  <a:lnTo>
                    <a:pt x="72" y="0"/>
                  </a:lnTo>
                  <a:lnTo>
                    <a:pt x="77" y="0"/>
                  </a:lnTo>
                  <a:lnTo>
                    <a:pt x="82" y="0"/>
                  </a:lnTo>
                  <a:lnTo>
                    <a:pt x="87" y="0"/>
                  </a:lnTo>
                  <a:lnTo>
                    <a:pt x="92" y="0"/>
                  </a:lnTo>
                  <a:lnTo>
                    <a:pt x="99" y="0"/>
                  </a:lnTo>
                  <a:lnTo>
                    <a:pt x="102" y="0"/>
                  </a:lnTo>
                  <a:lnTo>
                    <a:pt x="103" y="0"/>
                  </a:lnTo>
                  <a:lnTo>
                    <a:pt x="107" y="0"/>
                  </a:lnTo>
                  <a:lnTo>
                    <a:pt x="112" y="0"/>
                  </a:lnTo>
                  <a:lnTo>
                    <a:pt x="117" y="3"/>
                  </a:lnTo>
                  <a:lnTo>
                    <a:pt x="120" y="4"/>
                  </a:lnTo>
                  <a:lnTo>
                    <a:pt x="125" y="9"/>
                  </a:lnTo>
                  <a:lnTo>
                    <a:pt x="130" y="12"/>
                  </a:lnTo>
                  <a:lnTo>
                    <a:pt x="135" y="18"/>
                  </a:lnTo>
                  <a:lnTo>
                    <a:pt x="138" y="22"/>
                  </a:lnTo>
                  <a:lnTo>
                    <a:pt x="141" y="28"/>
                  </a:lnTo>
                  <a:lnTo>
                    <a:pt x="145" y="34"/>
                  </a:lnTo>
                  <a:lnTo>
                    <a:pt x="148" y="41"/>
                  </a:lnTo>
                  <a:lnTo>
                    <a:pt x="149" y="49"/>
                  </a:lnTo>
                  <a:lnTo>
                    <a:pt x="153" y="56"/>
                  </a:lnTo>
                  <a:lnTo>
                    <a:pt x="154" y="62"/>
                  </a:lnTo>
                  <a:lnTo>
                    <a:pt x="156" y="71"/>
                  </a:lnTo>
                  <a:lnTo>
                    <a:pt x="156" y="79"/>
                  </a:lnTo>
                  <a:lnTo>
                    <a:pt x="159" y="88"/>
                  </a:lnTo>
                  <a:lnTo>
                    <a:pt x="159" y="97"/>
                  </a:lnTo>
                  <a:lnTo>
                    <a:pt x="159" y="106"/>
                  </a:lnTo>
                  <a:lnTo>
                    <a:pt x="156" y="115"/>
                  </a:lnTo>
                  <a:lnTo>
                    <a:pt x="154" y="122"/>
                  </a:lnTo>
                  <a:lnTo>
                    <a:pt x="153" y="131"/>
                  </a:lnTo>
                  <a:lnTo>
                    <a:pt x="151" y="138"/>
                  </a:lnTo>
                  <a:lnTo>
                    <a:pt x="149" y="144"/>
                  </a:lnTo>
                  <a:lnTo>
                    <a:pt x="146" y="150"/>
                  </a:lnTo>
                  <a:lnTo>
                    <a:pt x="143" y="156"/>
                  </a:lnTo>
                  <a:lnTo>
                    <a:pt x="140" y="162"/>
                  </a:lnTo>
                  <a:lnTo>
                    <a:pt x="136" y="166"/>
                  </a:lnTo>
                  <a:lnTo>
                    <a:pt x="133" y="171"/>
                  </a:lnTo>
                  <a:lnTo>
                    <a:pt x="126" y="173"/>
                  </a:lnTo>
                  <a:lnTo>
                    <a:pt x="123" y="176"/>
                  </a:lnTo>
                  <a:lnTo>
                    <a:pt x="118" y="179"/>
                  </a:lnTo>
                  <a:lnTo>
                    <a:pt x="113" y="179"/>
                  </a:lnTo>
                  <a:lnTo>
                    <a:pt x="112" y="179"/>
                  </a:lnTo>
                  <a:lnTo>
                    <a:pt x="108" y="179"/>
                  </a:lnTo>
                  <a:lnTo>
                    <a:pt x="105" y="181"/>
                  </a:lnTo>
                  <a:lnTo>
                    <a:pt x="100" y="181"/>
                  </a:lnTo>
                  <a:lnTo>
                    <a:pt x="95" y="181"/>
                  </a:lnTo>
                  <a:lnTo>
                    <a:pt x="90" y="181"/>
                  </a:lnTo>
                  <a:lnTo>
                    <a:pt x="85" y="181"/>
                  </a:lnTo>
                  <a:lnTo>
                    <a:pt x="79" y="181"/>
                  </a:lnTo>
                  <a:lnTo>
                    <a:pt x="76" y="181"/>
                  </a:lnTo>
                  <a:lnTo>
                    <a:pt x="71" y="181"/>
                  </a:lnTo>
                  <a:lnTo>
                    <a:pt x="64" y="181"/>
                  </a:lnTo>
                  <a:lnTo>
                    <a:pt x="61" y="181"/>
                  </a:lnTo>
                  <a:lnTo>
                    <a:pt x="59" y="181"/>
                  </a:lnTo>
                  <a:lnTo>
                    <a:pt x="57" y="181"/>
                  </a:lnTo>
                  <a:lnTo>
                    <a:pt x="56" y="181"/>
                  </a:lnTo>
                  <a:lnTo>
                    <a:pt x="51" y="181"/>
                  </a:lnTo>
                  <a:lnTo>
                    <a:pt x="46" y="179"/>
                  </a:lnTo>
                  <a:lnTo>
                    <a:pt x="41" y="178"/>
                  </a:lnTo>
                  <a:lnTo>
                    <a:pt x="34" y="175"/>
                  </a:lnTo>
                  <a:lnTo>
                    <a:pt x="31" y="172"/>
                  </a:lnTo>
                  <a:lnTo>
                    <a:pt x="26" y="168"/>
                  </a:lnTo>
                  <a:lnTo>
                    <a:pt x="23" y="162"/>
                  </a:lnTo>
                  <a:lnTo>
                    <a:pt x="18" y="156"/>
                  </a:lnTo>
                  <a:lnTo>
                    <a:pt x="15" y="150"/>
                  </a:lnTo>
                  <a:lnTo>
                    <a:pt x="11" y="143"/>
                  </a:lnTo>
                  <a:lnTo>
                    <a:pt x="10" y="137"/>
                  </a:lnTo>
                  <a:lnTo>
                    <a:pt x="5" y="128"/>
                  </a:lnTo>
                  <a:lnTo>
                    <a:pt x="3" y="121"/>
                  </a:lnTo>
                  <a:lnTo>
                    <a:pt x="2" y="112"/>
                  </a:lnTo>
                  <a:lnTo>
                    <a:pt x="0" y="103"/>
                  </a:lnTo>
                  <a:lnTo>
                    <a:pt x="0" y="93"/>
                  </a:lnTo>
                  <a:lnTo>
                    <a:pt x="0" y="84"/>
                  </a:lnTo>
                  <a:lnTo>
                    <a:pt x="0" y="75"/>
                  </a:lnTo>
                  <a:lnTo>
                    <a:pt x="0" y="66"/>
                  </a:lnTo>
                  <a:lnTo>
                    <a:pt x="2" y="57"/>
                  </a:lnTo>
                  <a:lnTo>
                    <a:pt x="3" y="50"/>
                  </a:lnTo>
                  <a:lnTo>
                    <a:pt x="5" y="43"/>
                  </a:lnTo>
                  <a:lnTo>
                    <a:pt x="10" y="35"/>
                  </a:lnTo>
                  <a:lnTo>
                    <a:pt x="11" y="29"/>
                  </a:lnTo>
                  <a:lnTo>
                    <a:pt x="15" y="24"/>
                  </a:lnTo>
                  <a:lnTo>
                    <a:pt x="18" y="18"/>
                  </a:lnTo>
                  <a:lnTo>
                    <a:pt x="23" y="13"/>
                  </a:lnTo>
                  <a:lnTo>
                    <a:pt x="26" y="9"/>
                  </a:lnTo>
                  <a:lnTo>
                    <a:pt x="31" y="6"/>
                  </a:lnTo>
                  <a:lnTo>
                    <a:pt x="36" y="3"/>
                  </a:lnTo>
                  <a:lnTo>
                    <a:pt x="43" y="2"/>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58" name="Freeform 575">
              <a:extLst>
                <a:ext uri="{FF2B5EF4-FFF2-40B4-BE49-F238E27FC236}">
                  <a16:creationId xmlns:a16="http://schemas.microsoft.com/office/drawing/2014/main" id="{00C3A91A-2A99-47C0-1D71-590844FA4E38}"/>
                </a:ext>
              </a:extLst>
            </p:cNvPr>
            <p:cNvSpPr>
              <a:spLocks noChangeAspect="1"/>
            </p:cNvSpPr>
            <p:nvPr/>
          </p:nvSpPr>
          <p:spPr bwMode="auto">
            <a:xfrm>
              <a:off x="3196" y="897"/>
              <a:ext cx="49" cy="63"/>
            </a:xfrm>
            <a:custGeom>
              <a:avLst/>
              <a:gdLst>
                <a:gd name="T0" fmla="*/ 1 w 98"/>
                <a:gd name="T1" fmla="*/ 1 h 125"/>
                <a:gd name="T2" fmla="*/ 1 w 98"/>
                <a:gd name="T3" fmla="*/ 1 h 125"/>
                <a:gd name="T4" fmla="*/ 1 w 98"/>
                <a:gd name="T5" fmla="*/ 1 h 125"/>
                <a:gd name="T6" fmla="*/ 1 w 98"/>
                <a:gd name="T7" fmla="*/ 0 h 125"/>
                <a:gd name="T8" fmla="*/ 1 w 98"/>
                <a:gd name="T9" fmla="*/ 0 h 125"/>
                <a:gd name="T10" fmla="*/ 1 w 98"/>
                <a:gd name="T11" fmla="*/ 0 h 125"/>
                <a:gd name="T12" fmla="*/ 1 w 98"/>
                <a:gd name="T13" fmla="*/ 0 h 125"/>
                <a:gd name="T14" fmla="*/ 1 w 98"/>
                <a:gd name="T15" fmla="*/ 0 h 125"/>
                <a:gd name="T16" fmla="*/ 1 w 98"/>
                <a:gd name="T17" fmla="*/ 1 h 125"/>
                <a:gd name="T18" fmla="*/ 1 w 98"/>
                <a:gd name="T19" fmla="*/ 1 h 125"/>
                <a:gd name="T20" fmla="*/ 1 w 98"/>
                <a:gd name="T21" fmla="*/ 1 h 125"/>
                <a:gd name="T22" fmla="*/ 1 w 98"/>
                <a:gd name="T23" fmla="*/ 1 h 125"/>
                <a:gd name="T24" fmla="*/ 1 w 98"/>
                <a:gd name="T25" fmla="*/ 1 h 125"/>
                <a:gd name="T26" fmla="*/ 1 w 98"/>
                <a:gd name="T27" fmla="*/ 1 h 125"/>
                <a:gd name="T28" fmla="*/ 1 w 98"/>
                <a:gd name="T29" fmla="*/ 1 h 125"/>
                <a:gd name="T30" fmla="*/ 1 w 98"/>
                <a:gd name="T31" fmla="*/ 1 h 125"/>
                <a:gd name="T32" fmla="*/ 1 w 98"/>
                <a:gd name="T33" fmla="*/ 1 h 125"/>
                <a:gd name="T34" fmla="*/ 1 w 98"/>
                <a:gd name="T35" fmla="*/ 1 h 125"/>
                <a:gd name="T36" fmla="*/ 1 w 98"/>
                <a:gd name="T37" fmla="*/ 1 h 125"/>
                <a:gd name="T38" fmla="*/ 1 w 98"/>
                <a:gd name="T39" fmla="*/ 1 h 125"/>
                <a:gd name="T40" fmla="*/ 1 w 98"/>
                <a:gd name="T41" fmla="*/ 1 h 125"/>
                <a:gd name="T42" fmla="*/ 1 w 98"/>
                <a:gd name="T43" fmla="*/ 1 h 125"/>
                <a:gd name="T44" fmla="*/ 1 w 98"/>
                <a:gd name="T45" fmla="*/ 1 h 125"/>
                <a:gd name="T46" fmla="*/ 1 w 98"/>
                <a:gd name="T47" fmla="*/ 1 h 125"/>
                <a:gd name="T48" fmla="*/ 1 w 98"/>
                <a:gd name="T49" fmla="*/ 1 h 125"/>
                <a:gd name="T50" fmla="*/ 1 w 98"/>
                <a:gd name="T51" fmla="*/ 1 h 125"/>
                <a:gd name="T52" fmla="*/ 1 w 98"/>
                <a:gd name="T53" fmla="*/ 1 h 125"/>
                <a:gd name="T54" fmla="*/ 1 w 98"/>
                <a:gd name="T55" fmla="*/ 1 h 125"/>
                <a:gd name="T56" fmla="*/ 1 w 98"/>
                <a:gd name="T57" fmla="*/ 1 h 125"/>
                <a:gd name="T58" fmla="*/ 1 w 98"/>
                <a:gd name="T59" fmla="*/ 1 h 125"/>
                <a:gd name="T60" fmla="*/ 1 w 98"/>
                <a:gd name="T61" fmla="*/ 1 h 125"/>
                <a:gd name="T62" fmla="*/ 0 w 98"/>
                <a:gd name="T63" fmla="*/ 1 h 125"/>
                <a:gd name="T64" fmla="*/ 0 w 98"/>
                <a:gd name="T65" fmla="*/ 1 h 125"/>
                <a:gd name="T66" fmla="*/ 1 w 98"/>
                <a:gd name="T67" fmla="*/ 1 h 125"/>
                <a:gd name="T68" fmla="*/ 1 w 98"/>
                <a:gd name="T69" fmla="*/ 1 h 125"/>
                <a:gd name="T70" fmla="*/ 1 w 98"/>
                <a:gd name="T71" fmla="*/ 1 h 1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8"/>
                <a:gd name="T109" fmla="*/ 0 h 125"/>
                <a:gd name="T110" fmla="*/ 98 w 98"/>
                <a:gd name="T111" fmla="*/ 125 h 1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8" h="125">
                  <a:moveTo>
                    <a:pt x="29" y="2"/>
                  </a:moveTo>
                  <a:lnTo>
                    <a:pt x="29" y="2"/>
                  </a:lnTo>
                  <a:lnTo>
                    <a:pt x="31" y="2"/>
                  </a:lnTo>
                  <a:lnTo>
                    <a:pt x="33" y="2"/>
                  </a:lnTo>
                  <a:lnTo>
                    <a:pt x="36" y="2"/>
                  </a:lnTo>
                  <a:lnTo>
                    <a:pt x="38" y="2"/>
                  </a:lnTo>
                  <a:lnTo>
                    <a:pt x="43" y="0"/>
                  </a:lnTo>
                  <a:lnTo>
                    <a:pt x="46" y="0"/>
                  </a:lnTo>
                  <a:lnTo>
                    <a:pt x="49" y="0"/>
                  </a:lnTo>
                  <a:lnTo>
                    <a:pt x="52" y="0"/>
                  </a:lnTo>
                  <a:lnTo>
                    <a:pt x="56" y="0"/>
                  </a:lnTo>
                  <a:lnTo>
                    <a:pt x="59" y="0"/>
                  </a:lnTo>
                  <a:lnTo>
                    <a:pt x="61" y="0"/>
                  </a:lnTo>
                  <a:lnTo>
                    <a:pt x="64" y="0"/>
                  </a:lnTo>
                  <a:lnTo>
                    <a:pt x="66" y="0"/>
                  </a:lnTo>
                  <a:lnTo>
                    <a:pt x="67" y="0"/>
                  </a:lnTo>
                  <a:lnTo>
                    <a:pt x="74" y="2"/>
                  </a:lnTo>
                  <a:lnTo>
                    <a:pt x="80" y="6"/>
                  </a:lnTo>
                  <a:lnTo>
                    <a:pt x="85" y="12"/>
                  </a:lnTo>
                  <a:lnTo>
                    <a:pt x="89" y="19"/>
                  </a:lnTo>
                  <a:lnTo>
                    <a:pt x="94" y="28"/>
                  </a:lnTo>
                  <a:lnTo>
                    <a:pt x="97" y="39"/>
                  </a:lnTo>
                  <a:lnTo>
                    <a:pt x="98" y="50"/>
                  </a:lnTo>
                  <a:lnTo>
                    <a:pt x="98" y="62"/>
                  </a:lnTo>
                  <a:lnTo>
                    <a:pt x="98" y="72"/>
                  </a:lnTo>
                  <a:lnTo>
                    <a:pt x="98" y="84"/>
                  </a:lnTo>
                  <a:lnTo>
                    <a:pt x="95" y="94"/>
                  </a:lnTo>
                  <a:lnTo>
                    <a:pt x="92" y="103"/>
                  </a:lnTo>
                  <a:lnTo>
                    <a:pt x="89" y="112"/>
                  </a:lnTo>
                  <a:lnTo>
                    <a:pt x="84" y="118"/>
                  </a:lnTo>
                  <a:lnTo>
                    <a:pt x="79" y="122"/>
                  </a:lnTo>
                  <a:lnTo>
                    <a:pt x="72" y="124"/>
                  </a:lnTo>
                  <a:lnTo>
                    <a:pt x="69" y="124"/>
                  </a:lnTo>
                  <a:lnTo>
                    <a:pt x="67" y="124"/>
                  </a:lnTo>
                  <a:lnTo>
                    <a:pt x="66" y="124"/>
                  </a:lnTo>
                  <a:lnTo>
                    <a:pt x="62" y="124"/>
                  </a:lnTo>
                  <a:lnTo>
                    <a:pt x="61" y="124"/>
                  </a:lnTo>
                  <a:lnTo>
                    <a:pt x="57" y="124"/>
                  </a:lnTo>
                  <a:lnTo>
                    <a:pt x="54" y="124"/>
                  </a:lnTo>
                  <a:lnTo>
                    <a:pt x="51" y="125"/>
                  </a:lnTo>
                  <a:lnTo>
                    <a:pt x="47" y="125"/>
                  </a:lnTo>
                  <a:lnTo>
                    <a:pt x="44" y="125"/>
                  </a:lnTo>
                  <a:lnTo>
                    <a:pt x="43" y="125"/>
                  </a:lnTo>
                  <a:lnTo>
                    <a:pt x="38" y="125"/>
                  </a:lnTo>
                  <a:lnTo>
                    <a:pt x="36" y="125"/>
                  </a:lnTo>
                  <a:lnTo>
                    <a:pt x="34" y="125"/>
                  </a:lnTo>
                  <a:lnTo>
                    <a:pt x="31" y="125"/>
                  </a:lnTo>
                  <a:lnTo>
                    <a:pt x="29" y="124"/>
                  </a:lnTo>
                  <a:lnTo>
                    <a:pt x="26" y="122"/>
                  </a:lnTo>
                  <a:lnTo>
                    <a:pt x="23" y="121"/>
                  </a:lnTo>
                  <a:lnTo>
                    <a:pt x="20" y="118"/>
                  </a:lnTo>
                  <a:lnTo>
                    <a:pt x="18" y="115"/>
                  </a:lnTo>
                  <a:lnTo>
                    <a:pt x="15" y="112"/>
                  </a:lnTo>
                  <a:lnTo>
                    <a:pt x="13" y="108"/>
                  </a:lnTo>
                  <a:lnTo>
                    <a:pt x="8" y="103"/>
                  </a:lnTo>
                  <a:lnTo>
                    <a:pt x="6" y="99"/>
                  </a:lnTo>
                  <a:lnTo>
                    <a:pt x="5" y="93"/>
                  </a:lnTo>
                  <a:lnTo>
                    <a:pt x="3" y="89"/>
                  </a:lnTo>
                  <a:lnTo>
                    <a:pt x="1" y="83"/>
                  </a:lnTo>
                  <a:lnTo>
                    <a:pt x="1" y="77"/>
                  </a:lnTo>
                  <a:lnTo>
                    <a:pt x="0" y="71"/>
                  </a:lnTo>
                  <a:lnTo>
                    <a:pt x="0" y="65"/>
                  </a:lnTo>
                  <a:lnTo>
                    <a:pt x="0" y="53"/>
                  </a:lnTo>
                  <a:lnTo>
                    <a:pt x="1" y="42"/>
                  </a:lnTo>
                  <a:lnTo>
                    <a:pt x="3" y="30"/>
                  </a:lnTo>
                  <a:lnTo>
                    <a:pt x="6" y="21"/>
                  </a:lnTo>
                  <a:lnTo>
                    <a:pt x="13" y="12"/>
                  </a:lnTo>
                  <a:lnTo>
                    <a:pt x="18" y="6"/>
                  </a:lnTo>
                  <a:lnTo>
                    <a:pt x="23" y="3"/>
                  </a:lnTo>
                  <a:lnTo>
                    <a:pt x="2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59" name="Freeform 576">
              <a:extLst>
                <a:ext uri="{FF2B5EF4-FFF2-40B4-BE49-F238E27FC236}">
                  <a16:creationId xmlns:a16="http://schemas.microsoft.com/office/drawing/2014/main" id="{3DDDAA10-D731-D518-F353-09AABCAE8A1E}"/>
                </a:ext>
              </a:extLst>
            </p:cNvPr>
            <p:cNvSpPr>
              <a:spLocks noChangeAspect="1"/>
            </p:cNvSpPr>
            <p:nvPr/>
          </p:nvSpPr>
          <p:spPr bwMode="auto">
            <a:xfrm>
              <a:off x="3364" y="629"/>
              <a:ext cx="258" cy="261"/>
            </a:xfrm>
            <a:custGeom>
              <a:avLst/>
              <a:gdLst>
                <a:gd name="T0" fmla="*/ 0 w 514"/>
                <a:gd name="T1" fmla="*/ 0 h 522"/>
                <a:gd name="T2" fmla="*/ 1 w 514"/>
                <a:gd name="T3" fmla="*/ 0 h 522"/>
                <a:gd name="T4" fmla="*/ 1 w 514"/>
                <a:gd name="T5" fmla="*/ 1 h 522"/>
                <a:gd name="T6" fmla="*/ 1 w 514"/>
                <a:gd name="T7" fmla="*/ 1 h 522"/>
                <a:gd name="T8" fmla="*/ 0 w 514"/>
                <a:gd name="T9" fmla="*/ 0 h 522"/>
                <a:gd name="T10" fmla="*/ 0 60000 65536"/>
                <a:gd name="T11" fmla="*/ 0 60000 65536"/>
                <a:gd name="T12" fmla="*/ 0 60000 65536"/>
                <a:gd name="T13" fmla="*/ 0 60000 65536"/>
                <a:gd name="T14" fmla="*/ 0 60000 65536"/>
                <a:gd name="T15" fmla="*/ 0 w 514"/>
                <a:gd name="T16" fmla="*/ 0 h 522"/>
                <a:gd name="T17" fmla="*/ 514 w 514"/>
                <a:gd name="T18" fmla="*/ 522 h 522"/>
              </a:gdLst>
              <a:ahLst/>
              <a:cxnLst>
                <a:cxn ang="T10">
                  <a:pos x="T0" y="T1"/>
                </a:cxn>
                <a:cxn ang="T11">
                  <a:pos x="T2" y="T3"/>
                </a:cxn>
                <a:cxn ang="T12">
                  <a:pos x="T4" y="T5"/>
                </a:cxn>
                <a:cxn ang="T13">
                  <a:pos x="T6" y="T7"/>
                </a:cxn>
                <a:cxn ang="T14">
                  <a:pos x="T8" y="T9"/>
                </a:cxn>
              </a:cxnLst>
              <a:rect l="T15" t="T16" r="T17" b="T18"/>
              <a:pathLst>
                <a:path w="514" h="522">
                  <a:moveTo>
                    <a:pt x="0" y="0"/>
                  </a:moveTo>
                  <a:lnTo>
                    <a:pt x="514" y="0"/>
                  </a:lnTo>
                  <a:lnTo>
                    <a:pt x="514" y="505"/>
                  </a:lnTo>
                  <a:lnTo>
                    <a:pt x="20" y="522"/>
                  </a:lnTo>
                  <a:lnTo>
                    <a:pt x="0" y="0"/>
                  </a:lnTo>
                  <a:close/>
                </a:path>
              </a:pathLst>
            </a:custGeom>
            <a:solidFill>
              <a:srgbClr val="C4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60" name="Freeform 577">
              <a:extLst>
                <a:ext uri="{FF2B5EF4-FFF2-40B4-BE49-F238E27FC236}">
                  <a16:creationId xmlns:a16="http://schemas.microsoft.com/office/drawing/2014/main" id="{541E54EB-7E62-2650-00E9-5575C2A37BFC}"/>
                </a:ext>
              </a:extLst>
            </p:cNvPr>
            <p:cNvSpPr>
              <a:spLocks noChangeAspect="1"/>
            </p:cNvSpPr>
            <p:nvPr/>
          </p:nvSpPr>
          <p:spPr bwMode="auto">
            <a:xfrm>
              <a:off x="3134" y="629"/>
              <a:ext cx="240" cy="261"/>
            </a:xfrm>
            <a:custGeom>
              <a:avLst/>
              <a:gdLst>
                <a:gd name="T0" fmla="*/ 1 w 480"/>
                <a:gd name="T1" fmla="*/ 0 h 522"/>
                <a:gd name="T2" fmla="*/ 0 w 480"/>
                <a:gd name="T3" fmla="*/ 1 h 522"/>
                <a:gd name="T4" fmla="*/ 1 w 480"/>
                <a:gd name="T5" fmla="*/ 1 h 522"/>
                <a:gd name="T6" fmla="*/ 1 w 480"/>
                <a:gd name="T7" fmla="*/ 1 h 522"/>
                <a:gd name="T8" fmla="*/ 1 w 480"/>
                <a:gd name="T9" fmla="*/ 0 h 522"/>
                <a:gd name="T10" fmla="*/ 0 60000 65536"/>
                <a:gd name="T11" fmla="*/ 0 60000 65536"/>
                <a:gd name="T12" fmla="*/ 0 60000 65536"/>
                <a:gd name="T13" fmla="*/ 0 60000 65536"/>
                <a:gd name="T14" fmla="*/ 0 60000 65536"/>
                <a:gd name="T15" fmla="*/ 0 w 480"/>
                <a:gd name="T16" fmla="*/ 0 h 522"/>
                <a:gd name="T17" fmla="*/ 480 w 480"/>
                <a:gd name="T18" fmla="*/ 522 h 522"/>
              </a:gdLst>
              <a:ahLst/>
              <a:cxnLst>
                <a:cxn ang="T10">
                  <a:pos x="T0" y="T1"/>
                </a:cxn>
                <a:cxn ang="T11">
                  <a:pos x="T2" y="T3"/>
                </a:cxn>
                <a:cxn ang="T12">
                  <a:pos x="T4" y="T5"/>
                </a:cxn>
                <a:cxn ang="T13">
                  <a:pos x="T6" y="T7"/>
                </a:cxn>
                <a:cxn ang="T14">
                  <a:pos x="T8" y="T9"/>
                </a:cxn>
              </a:cxnLst>
              <a:rect l="T15" t="T16" r="T17" b="T18"/>
              <a:pathLst>
                <a:path w="480" h="522">
                  <a:moveTo>
                    <a:pt x="460" y="0"/>
                  </a:moveTo>
                  <a:lnTo>
                    <a:pt x="0" y="143"/>
                  </a:lnTo>
                  <a:lnTo>
                    <a:pt x="13" y="522"/>
                  </a:lnTo>
                  <a:lnTo>
                    <a:pt x="480" y="522"/>
                  </a:lnTo>
                  <a:lnTo>
                    <a:pt x="460" y="0"/>
                  </a:lnTo>
                  <a:close/>
                </a:path>
              </a:pathLst>
            </a:custGeom>
            <a:solidFill>
              <a:srgbClr val="828A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61" name="Freeform 578">
              <a:extLst>
                <a:ext uri="{FF2B5EF4-FFF2-40B4-BE49-F238E27FC236}">
                  <a16:creationId xmlns:a16="http://schemas.microsoft.com/office/drawing/2014/main" id="{2E73F59D-D04A-A47A-1BB5-43A64026F6D6}"/>
                </a:ext>
              </a:extLst>
            </p:cNvPr>
            <p:cNvSpPr>
              <a:spLocks noChangeAspect="1"/>
            </p:cNvSpPr>
            <p:nvPr/>
          </p:nvSpPr>
          <p:spPr bwMode="auto">
            <a:xfrm>
              <a:off x="3318" y="905"/>
              <a:ext cx="81" cy="91"/>
            </a:xfrm>
            <a:custGeom>
              <a:avLst/>
              <a:gdLst>
                <a:gd name="T0" fmla="*/ 1 w 161"/>
                <a:gd name="T1" fmla="*/ 1 h 182"/>
                <a:gd name="T2" fmla="*/ 1 w 161"/>
                <a:gd name="T3" fmla="*/ 0 h 182"/>
                <a:gd name="T4" fmla="*/ 1 w 161"/>
                <a:gd name="T5" fmla="*/ 0 h 182"/>
                <a:gd name="T6" fmla="*/ 1 w 161"/>
                <a:gd name="T7" fmla="*/ 0 h 182"/>
                <a:gd name="T8" fmla="*/ 1 w 161"/>
                <a:gd name="T9" fmla="*/ 0 h 182"/>
                <a:gd name="T10" fmla="*/ 1 w 161"/>
                <a:gd name="T11" fmla="*/ 0 h 182"/>
                <a:gd name="T12" fmla="*/ 1 w 161"/>
                <a:gd name="T13" fmla="*/ 0 h 182"/>
                <a:gd name="T14" fmla="*/ 1 w 161"/>
                <a:gd name="T15" fmla="*/ 0 h 182"/>
                <a:gd name="T16" fmla="*/ 1 w 161"/>
                <a:gd name="T17" fmla="*/ 1 h 182"/>
                <a:gd name="T18" fmla="*/ 1 w 161"/>
                <a:gd name="T19" fmla="*/ 1 h 182"/>
                <a:gd name="T20" fmla="*/ 1 w 161"/>
                <a:gd name="T21" fmla="*/ 1 h 182"/>
                <a:gd name="T22" fmla="*/ 1 w 161"/>
                <a:gd name="T23" fmla="*/ 1 h 182"/>
                <a:gd name="T24" fmla="*/ 1 w 161"/>
                <a:gd name="T25" fmla="*/ 1 h 182"/>
                <a:gd name="T26" fmla="*/ 1 w 161"/>
                <a:gd name="T27" fmla="*/ 1 h 182"/>
                <a:gd name="T28" fmla="*/ 1 w 161"/>
                <a:gd name="T29" fmla="*/ 1 h 182"/>
                <a:gd name="T30" fmla="*/ 1 w 161"/>
                <a:gd name="T31" fmla="*/ 1 h 182"/>
                <a:gd name="T32" fmla="*/ 1 w 161"/>
                <a:gd name="T33" fmla="*/ 1 h 182"/>
                <a:gd name="T34" fmla="*/ 1 w 161"/>
                <a:gd name="T35" fmla="*/ 1 h 182"/>
                <a:gd name="T36" fmla="*/ 1 w 161"/>
                <a:gd name="T37" fmla="*/ 1 h 182"/>
                <a:gd name="T38" fmla="*/ 1 w 161"/>
                <a:gd name="T39" fmla="*/ 1 h 182"/>
                <a:gd name="T40" fmla="*/ 1 w 161"/>
                <a:gd name="T41" fmla="*/ 1 h 182"/>
                <a:gd name="T42" fmla="*/ 1 w 161"/>
                <a:gd name="T43" fmla="*/ 1 h 182"/>
                <a:gd name="T44" fmla="*/ 1 w 161"/>
                <a:gd name="T45" fmla="*/ 1 h 182"/>
                <a:gd name="T46" fmla="*/ 1 w 161"/>
                <a:gd name="T47" fmla="*/ 1 h 182"/>
                <a:gd name="T48" fmla="*/ 1 w 161"/>
                <a:gd name="T49" fmla="*/ 1 h 182"/>
                <a:gd name="T50" fmla="*/ 1 w 161"/>
                <a:gd name="T51" fmla="*/ 1 h 182"/>
                <a:gd name="T52" fmla="*/ 1 w 161"/>
                <a:gd name="T53" fmla="*/ 1 h 182"/>
                <a:gd name="T54" fmla="*/ 1 w 161"/>
                <a:gd name="T55" fmla="*/ 1 h 182"/>
                <a:gd name="T56" fmla="*/ 1 w 161"/>
                <a:gd name="T57" fmla="*/ 1 h 182"/>
                <a:gd name="T58" fmla="*/ 1 w 161"/>
                <a:gd name="T59" fmla="*/ 1 h 182"/>
                <a:gd name="T60" fmla="*/ 1 w 161"/>
                <a:gd name="T61" fmla="*/ 1 h 182"/>
                <a:gd name="T62" fmla="*/ 1 w 161"/>
                <a:gd name="T63" fmla="*/ 1 h 182"/>
                <a:gd name="T64" fmla="*/ 1 w 161"/>
                <a:gd name="T65" fmla="*/ 1 h 182"/>
                <a:gd name="T66" fmla="*/ 1 w 161"/>
                <a:gd name="T67" fmla="*/ 1 h 182"/>
                <a:gd name="T68" fmla="*/ 1 w 161"/>
                <a:gd name="T69" fmla="*/ 1 h 182"/>
                <a:gd name="T70" fmla="*/ 1 w 161"/>
                <a:gd name="T71" fmla="*/ 1 h 182"/>
                <a:gd name="T72" fmla="*/ 1 w 161"/>
                <a:gd name="T73" fmla="*/ 1 h 182"/>
                <a:gd name="T74" fmla="*/ 1 w 161"/>
                <a:gd name="T75" fmla="*/ 1 h 182"/>
                <a:gd name="T76" fmla="*/ 1 w 161"/>
                <a:gd name="T77" fmla="*/ 1 h 182"/>
                <a:gd name="T78" fmla="*/ 1 w 161"/>
                <a:gd name="T79" fmla="*/ 1 h 182"/>
                <a:gd name="T80" fmla="*/ 0 w 161"/>
                <a:gd name="T81" fmla="*/ 1 h 182"/>
                <a:gd name="T82" fmla="*/ 1 w 161"/>
                <a:gd name="T83" fmla="*/ 1 h 182"/>
                <a:gd name="T84" fmla="*/ 1 w 161"/>
                <a:gd name="T85" fmla="*/ 1 h 182"/>
                <a:gd name="T86" fmla="*/ 1 w 161"/>
                <a:gd name="T87" fmla="*/ 1 h 182"/>
                <a:gd name="T88" fmla="*/ 1 w 161"/>
                <a:gd name="T89" fmla="*/ 1 h 182"/>
                <a:gd name="T90" fmla="*/ 1 w 161"/>
                <a:gd name="T91" fmla="*/ 1 h 182"/>
                <a:gd name="T92" fmla="*/ 1 w 161"/>
                <a:gd name="T93" fmla="*/ 1 h 182"/>
                <a:gd name="T94" fmla="*/ 1 w 161"/>
                <a:gd name="T95" fmla="*/ 1 h 1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1"/>
                <a:gd name="T145" fmla="*/ 0 h 182"/>
                <a:gd name="T146" fmla="*/ 161 w 161"/>
                <a:gd name="T147" fmla="*/ 182 h 1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1" h="182">
                  <a:moveTo>
                    <a:pt x="47" y="1"/>
                  </a:moveTo>
                  <a:lnTo>
                    <a:pt x="49" y="1"/>
                  </a:lnTo>
                  <a:lnTo>
                    <a:pt x="51" y="1"/>
                  </a:lnTo>
                  <a:lnTo>
                    <a:pt x="54" y="0"/>
                  </a:lnTo>
                  <a:lnTo>
                    <a:pt x="57" y="0"/>
                  </a:lnTo>
                  <a:lnTo>
                    <a:pt x="62" y="0"/>
                  </a:lnTo>
                  <a:lnTo>
                    <a:pt x="67" y="0"/>
                  </a:lnTo>
                  <a:lnTo>
                    <a:pt x="72" y="0"/>
                  </a:lnTo>
                  <a:lnTo>
                    <a:pt x="79" y="0"/>
                  </a:lnTo>
                  <a:lnTo>
                    <a:pt x="84" y="0"/>
                  </a:lnTo>
                  <a:lnTo>
                    <a:pt x="89" y="0"/>
                  </a:lnTo>
                  <a:lnTo>
                    <a:pt x="93" y="0"/>
                  </a:lnTo>
                  <a:lnTo>
                    <a:pt x="98" y="0"/>
                  </a:lnTo>
                  <a:lnTo>
                    <a:pt x="102" y="0"/>
                  </a:lnTo>
                  <a:lnTo>
                    <a:pt x="105" y="0"/>
                  </a:lnTo>
                  <a:lnTo>
                    <a:pt x="107" y="0"/>
                  </a:lnTo>
                  <a:lnTo>
                    <a:pt x="108" y="0"/>
                  </a:lnTo>
                  <a:lnTo>
                    <a:pt x="113" y="1"/>
                  </a:lnTo>
                  <a:lnTo>
                    <a:pt x="116" y="2"/>
                  </a:lnTo>
                  <a:lnTo>
                    <a:pt x="121" y="5"/>
                  </a:lnTo>
                  <a:lnTo>
                    <a:pt x="128" y="8"/>
                  </a:lnTo>
                  <a:lnTo>
                    <a:pt x="131" y="11"/>
                  </a:lnTo>
                  <a:lnTo>
                    <a:pt x="136" y="17"/>
                  </a:lnTo>
                  <a:lnTo>
                    <a:pt x="140" y="22"/>
                  </a:lnTo>
                  <a:lnTo>
                    <a:pt x="143" y="27"/>
                  </a:lnTo>
                  <a:lnTo>
                    <a:pt x="146" y="33"/>
                  </a:lnTo>
                  <a:lnTo>
                    <a:pt x="149" y="41"/>
                  </a:lnTo>
                  <a:lnTo>
                    <a:pt x="151" y="48"/>
                  </a:lnTo>
                  <a:lnTo>
                    <a:pt x="153" y="55"/>
                  </a:lnTo>
                  <a:lnTo>
                    <a:pt x="158" y="61"/>
                  </a:lnTo>
                  <a:lnTo>
                    <a:pt x="158" y="70"/>
                  </a:lnTo>
                  <a:lnTo>
                    <a:pt x="159" y="79"/>
                  </a:lnTo>
                  <a:lnTo>
                    <a:pt x="159" y="88"/>
                  </a:lnTo>
                  <a:lnTo>
                    <a:pt x="161" y="97"/>
                  </a:lnTo>
                  <a:lnTo>
                    <a:pt x="159" y="105"/>
                  </a:lnTo>
                  <a:lnTo>
                    <a:pt x="159" y="114"/>
                  </a:lnTo>
                  <a:lnTo>
                    <a:pt x="158" y="121"/>
                  </a:lnTo>
                  <a:lnTo>
                    <a:pt x="156" y="130"/>
                  </a:lnTo>
                  <a:lnTo>
                    <a:pt x="153" y="136"/>
                  </a:lnTo>
                  <a:lnTo>
                    <a:pt x="151" y="144"/>
                  </a:lnTo>
                  <a:lnTo>
                    <a:pt x="148" y="149"/>
                  </a:lnTo>
                  <a:lnTo>
                    <a:pt x="144" y="155"/>
                  </a:lnTo>
                  <a:lnTo>
                    <a:pt x="141" y="161"/>
                  </a:lnTo>
                  <a:lnTo>
                    <a:pt x="138" y="166"/>
                  </a:lnTo>
                  <a:lnTo>
                    <a:pt x="135" y="170"/>
                  </a:lnTo>
                  <a:lnTo>
                    <a:pt x="130" y="173"/>
                  </a:lnTo>
                  <a:lnTo>
                    <a:pt x="126" y="176"/>
                  </a:lnTo>
                  <a:lnTo>
                    <a:pt x="120" y="179"/>
                  </a:lnTo>
                  <a:lnTo>
                    <a:pt x="115" y="179"/>
                  </a:lnTo>
                  <a:lnTo>
                    <a:pt x="113" y="179"/>
                  </a:lnTo>
                  <a:lnTo>
                    <a:pt x="112" y="179"/>
                  </a:lnTo>
                  <a:lnTo>
                    <a:pt x="110" y="179"/>
                  </a:lnTo>
                  <a:lnTo>
                    <a:pt x="107" y="180"/>
                  </a:lnTo>
                  <a:lnTo>
                    <a:pt x="102" y="180"/>
                  </a:lnTo>
                  <a:lnTo>
                    <a:pt x="97" y="180"/>
                  </a:lnTo>
                  <a:lnTo>
                    <a:pt x="90" y="180"/>
                  </a:lnTo>
                  <a:lnTo>
                    <a:pt x="85" y="180"/>
                  </a:lnTo>
                  <a:lnTo>
                    <a:pt x="80" y="180"/>
                  </a:lnTo>
                  <a:lnTo>
                    <a:pt x="75" y="180"/>
                  </a:lnTo>
                  <a:lnTo>
                    <a:pt x="72" y="180"/>
                  </a:lnTo>
                  <a:lnTo>
                    <a:pt x="67" y="180"/>
                  </a:lnTo>
                  <a:lnTo>
                    <a:pt x="62" y="180"/>
                  </a:lnTo>
                  <a:lnTo>
                    <a:pt x="59" y="182"/>
                  </a:lnTo>
                  <a:lnTo>
                    <a:pt x="57" y="182"/>
                  </a:lnTo>
                  <a:lnTo>
                    <a:pt x="52" y="180"/>
                  </a:lnTo>
                  <a:lnTo>
                    <a:pt x="47" y="179"/>
                  </a:lnTo>
                  <a:lnTo>
                    <a:pt x="43" y="177"/>
                  </a:lnTo>
                  <a:lnTo>
                    <a:pt x="38" y="174"/>
                  </a:lnTo>
                  <a:lnTo>
                    <a:pt x="31" y="171"/>
                  </a:lnTo>
                  <a:lnTo>
                    <a:pt x="28" y="167"/>
                  </a:lnTo>
                  <a:lnTo>
                    <a:pt x="23" y="161"/>
                  </a:lnTo>
                  <a:lnTo>
                    <a:pt x="19" y="155"/>
                  </a:lnTo>
                  <a:lnTo>
                    <a:pt x="16" y="149"/>
                  </a:lnTo>
                  <a:lnTo>
                    <a:pt x="13" y="142"/>
                  </a:lnTo>
                  <a:lnTo>
                    <a:pt x="10" y="136"/>
                  </a:lnTo>
                  <a:lnTo>
                    <a:pt x="8" y="127"/>
                  </a:lnTo>
                  <a:lnTo>
                    <a:pt x="6" y="120"/>
                  </a:lnTo>
                  <a:lnTo>
                    <a:pt x="3" y="111"/>
                  </a:lnTo>
                  <a:lnTo>
                    <a:pt x="1" y="102"/>
                  </a:lnTo>
                  <a:lnTo>
                    <a:pt x="0" y="92"/>
                  </a:lnTo>
                  <a:lnTo>
                    <a:pt x="0" y="83"/>
                  </a:lnTo>
                  <a:lnTo>
                    <a:pt x="1" y="74"/>
                  </a:lnTo>
                  <a:lnTo>
                    <a:pt x="1" y="66"/>
                  </a:lnTo>
                  <a:lnTo>
                    <a:pt x="3" y="57"/>
                  </a:lnTo>
                  <a:lnTo>
                    <a:pt x="6" y="49"/>
                  </a:lnTo>
                  <a:lnTo>
                    <a:pt x="8" y="42"/>
                  </a:lnTo>
                  <a:lnTo>
                    <a:pt x="10" y="35"/>
                  </a:lnTo>
                  <a:lnTo>
                    <a:pt x="13" y="29"/>
                  </a:lnTo>
                  <a:lnTo>
                    <a:pt x="16" y="23"/>
                  </a:lnTo>
                  <a:lnTo>
                    <a:pt x="19" y="17"/>
                  </a:lnTo>
                  <a:lnTo>
                    <a:pt x="24" y="13"/>
                  </a:lnTo>
                  <a:lnTo>
                    <a:pt x="28" y="8"/>
                  </a:lnTo>
                  <a:lnTo>
                    <a:pt x="33" y="5"/>
                  </a:lnTo>
                  <a:lnTo>
                    <a:pt x="39" y="2"/>
                  </a:lnTo>
                  <a:lnTo>
                    <a:pt x="43" y="1"/>
                  </a:lnTo>
                  <a:lnTo>
                    <a:pt x="4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62" name="Freeform 579">
              <a:extLst>
                <a:ext uri="{FF2B5EF4-FFF2-40B4-BE49-F238E27FC236}">
                  <a16:creationId xmlns:a16="http://schemas.microsoft.com/office/drawing/2014/main" id="{1E7253EB-E4ED-21A9-6DE9-45FBD91BB77C}"/>
                </a:ext>
              </a:extLst>
            </p:cNvPr>
            <p:cNvSpPr>
              <a:spLocks noChangeAspect="1"/>
            </p:cNvSpPr>
            <p:nvPr/>
          </p:nvSpPr>
          <p:spPr bwMode="auto">
            <a:xfrm>
              <a:off x="3326" y="919"/>
              <a:ext cx="36" cy="62"/>
            </a:xfrm>
            <a:custGeom>
              <a:avLst/>
              <a:gdLst>
                <a:gd name="T0" fmla="*/ 1 w 72"/>
                <a:gd name="T1" fmla="*/ 1 h 124"/>
                <a:gd name="T2" fmla="*/ 1 w 72"/>
                <a:gd name="T3" fmla="*/ 1 h 124"/>
                <a:gd name="T4" fmla="*/ 1 w 72"/>
                <a:gd name="T5" fmla="*/ 1 h 124"/>
                <a:gd name="T6" fmla="*/ 1 w 72"/>
                <a:gd name="T7" fmla="*/ 1 h 124"/>
                <a:gd name="T8" fmla="*/ 1 w 72"/>
                <a:gd name="T9" fmla="*/ 1 h 124"/>
                <a:gd name="T10" fmla="*/ 1 w 72"/>
                <a:gd name="T11" fmla="*/ 1 h 124"/>
                <a:gd name="T12" fmla="*/ 1 w 72"/>
                <a:gd name="T13" fmla="*/ 1 h 124"/>
                <a:gd name="T14" fmla="*/ 1 w 72"/>
                <a:gd name="T15" fmla="*/ 1 h 124"/>
                <a:gd name="T16" fmla="*/ 1 w 72"/>
                <a:gd name="T17" fmla="*/ 1 h 124"/>
                <a:gd name="T18" fmla="*/ 1 w 72"/>
                <a:gd name="T19" fmla="*/ 1 h 124"/>
                <a:gd name="T20" fmla="*/ 1 w 72"/>
                <a:gd name="T21" fmla="*/ 1 h 124"/>
                <a:gd name="T22" fmla="*/ 1 w 72"/>
                <a:gd name="T23" fmla="*/ 1 h 124"/>
                <a:gd name="T24" fmla="*/ 1 w 72"/>
                <a:gd name="T25" fmla="*/ 1 h 124"/>
                <a:gd name="T26" fmla="*/ 1 w 72"/>
                <a:gd name="T27" fmla="*/ 1 h 124"/>
                <a:gd name="T28" fmla="*/ 1 w 72"/>
                <a:gd name="T29" fmla="*/ 1 h 124"/>
                <a:gd name="T30" fmla="*/ 1 w 72"/>
                <a:gd name="T31" fmla="*/ 1 h 124"/>
                <a:gd name="T32" fmla="*/ 1 w 72"/>
                <a:gd name="T33" fmla="*/ 1 h 124"/>
                <a:gd name="T34" fmla="*/ 1 w 72"/>
                <a:gd name="T35" fmla="*/ 1 h 124"/>
                <a:gd name="T36" fmla="*/ 1 w 72"/>
                <a:gd name="T37" fmla="*/ 1 h 124"/>
                <a:gd name="T38" fmla="*/ 1 w 72"/>
                <a:gd name="T39" fmla="*/ 1 h 124"/>
                <a:gd name="T40" fmla="*/ 1 w 72"/>
                <a:gd name="T41" fmla="*/ 1 h 124"/>
                <a:gd name="T42" fmla="*/ 1 w 72"/>
                <a:gd name="T43" fmla="*/ 1 h 124"/>
                <a:gd name="T44" fmla="*/ 1 w 72"/>
                <a:gd name="T45" fmla="*/ 1 h 124"/>
                <a:gd name="T46" fmla="*/ 1 w 72"/>
                <a:gd name="T47" fmla="*/ 1 h 124"/>
                <a:gd name="T48" fmla="*/ 0 w 72"/>
                <a:gd name="T49" fmla="*/ 1 h 124"/>
                <a:gd name="T50" fmla="*/ 1 w 72"/>
                <a:gd name="T51" fmla="*/ 1 h 124"/>
                <a:gd name="T52" fmla="*/ 1 w 72"/>
                <a:gd name="T53" fmla="*/ 1 h 124"/>
                <a:gd name="T54" fmla="*/ 1 w 72"/>
                <a:gd name="T55" fmla="*/ 1 h 124"/>
                <a:gd name="T56" fmla="*/ 1 w 72"/>
                <a:gd name="T57" fmla="*/ 1 h 124"/>
                <a:gd name="T58" fmla="*/ 1 w 72"/>
                <a:gd name="T59" fmla="*/ 1 h 124"/>
                <a:gd name="T60" fmla="*/ 1 w 72"/>
                <a:gd name="T61" fmla="*/ 1 h 124"/>
                <a:gd name="T62" fmla="*/ 1 w 72"/>
                <a:gd name="T63" fmla="*/ 1 h 1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
                <a:gd name="T97" fmla="*/ 0 h 124"/>
                <a:gd name="T98" fmla="*/ 72 w 72"/>
                <a:gd name="T99" fmla="*/ 124 h 12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 h="124">
                  <a:moveTo>
                    <a:pt x="32" y="0"/>
                  </a:moveTo>
                  <a:lnTo>
                    <a:pt x="36" y="2"/>
                  </a:lnTo>
                  <a:lnTo>
                    <a:pt x="39" y="2"/>
                  </a:lnTo>
                  <a:lnTo>
                    <a:pt x="42" y="3"/>
                  </a:lnTo>
                  <a:lnTo>
                    <a:pt x="46" y="5"/>
                  </a:lnTo>
                  <a:lnTo>
                    <a:pt x="49" y="8"/>
                  </a:lnTo>
                  <a:lnTo>
                    <a:pt x="54" y="11"/>
                  </a:lnTo>
                  <a:lnTo>
                    <a:pt x="57" y="15"/>
                  </a:lnTo>
                  <a:lnTo>
                    <a:pt x="59" y="18"/>
                  </a:lnTo>
                  <a:lnTo>
                    <a:pt x="62" y="22"/>
                  </a:lnTo>
                  <a:lnTo>
                    <a:pt x="64" y="28"/>
                  </a:lnTo>
                  <a:lnTo>
                    <a:pt x="65" y="31"/>
                  </a:lnTo>
                  <a:lnTo>
                    <a:pt x="67" y="37"/>
                  </a:lnTo>
                  <a:lnTo>
                    <a:pt x="69" y="43"/>
                  </a:lnTo>
                  <a:lnTo>
                    <a:pt x="70" y="49"/>
                  </a:lnTo>
                  <a:lnTo>
                    <a:pt x="72" y="55"/>
                  </a:lnTo>
                  <a:lnTo>
                    <a:pt x="72" y="61"/>
                  </a:lnTo>
                  <a:lnTo>
                    <a:pt x="72" y="68"/>
                  </a:lnTo>
                  <a:lnTo>
                    <a:pt x="72" y="74"/>
                  </a:lnTo>
                  <a:lnTo>
                    <a:pt x="72" y="80"/>
                  </a:lnTo>
                  <a:lnTo>
                    <a:pt x="70" y="86"/>
                  </a:lnTo>
                  <a:lnTo>
                    <a:pt x="70" y="92"/>
                  </a:lnTo>
                  <a:lnTo>
                    <a:pt x="69" y="96"/>
                  </a:lnTo>
                  <a:lnTo>
                    <a:pt x="67" y="102"/>
                  </a:lnTo>
                  <a:lnTo>
                    <a:pt x="65" y="106"/>
                  </a:lnTo>
                  <a:lnTo>
                    <a:pt x="62" y="109"/>
                  </a:lnTo>
                  <a:lnTo>
                    <a:pt x="60" y="112"/>
                  </a:lnTo>
                  <a:lnTo>
                    <a:pt x="57" y="117"/>
                  </a:lnTo>
                  <a:lnTo>
                    <a:pt x="55" y="119"/>
                  </a:lnTo>
                  <a:lnTo>
                    <a:pt x="52" y="121"/>
                  </a:lnTo>
                  <a:lnTo>
                    <a:pt x="47" y="122"/>
                  </a:lnTo>
                  <a:lnTo>
                    <a:pt x="44" y="124"/>
                  </a:lnTo>
                  <a:lnTo>
                    <a:pt x="41" y="124"/>
                  </a:lnTo>
                  <a:lnTo>
                    <a:pt x="36" y="124"/>
                  </a:lnTo>
                  <a:lnTo>
                    <a:pt x="32" y="124"/>
                  </a:lnTo>
                  <a:lnTo>
                    <a:pt x="29" y="122"/>
                  </a:lnTo>
                  <a:lnTo>
                    <a:pt x="26" y="119"/>
                  </a:lnTo>
                  <a:lnTo>
                    <a:pt x="23" y="118"/>
                  </a:lnTo>
                  <a:lnTo>
                    <a:pt x="21" y="115"/>
                  </a:lnTo>
                  <a:lnTo>
                    <a:pt x="16" y="111"/>
                  </a:lnTo>
                  <a:lnTo>
                    <a:pt x="13" y="108"/>
                  </a:lnTo>
                  <a:lnTo>
                    <a:pt x="11" y="103"/>
                  </a:lnTo>
                  <a:lnTo>
                    <a:pt x="8" y="99"/>
                  </a:lnTo>
                  <a:lnTo>
                    <a:pt x="6" y="94"/>
                  </a:lnTo>
                  <a:lnTo>
                    <a:pt x="4" y="89"/>
                  </a:lnTo>
                  <a:lnTo>
                    <a:pt x="3" y="83"/>
                  </a:lnTo>
                  <a:lnTo>
                    <a:pt x="1" y="77"/>
                  </a:lnTo>
                  <a:lnTo>
                    <a:pt x="1" y="71"/>
                  </a:lnTo>
                  <a:lnTo>
                    <a:pt x="0" y="64"/>
                  </a:lnTo>
                  <a:lnTo>
                    <a:pt x="0" y="58"/>
                  </a:lnTo>
                  <a:lnTo>
                    <a:pt x="0" y="52"/>
                  </a:lnTo>
                  <a:lnTo>
                    <a:pt x="1" y="46"/>
                  </a:lnTo>
                  <a:lnTo>
                    <a:pt x="1" y="40"/>
                  </a:lnTo>
                  <a:lnTo>
                    <a:pt x="3" y="34"/>
                  </a:lnTo>
                  <a:lnTo>
                    <a:pt x="4" y="28"/>
                  </a:lnTo>
                  <a:lnTo>
                    <a:pt x="6" y="25"/>
                  </a:lnTo>
                  <a:lnTo>
                    <a:pt x="8" y="21"/>
                  </a:lnTo>
                  <a:lnTo>
                    <a:pt x="9" y="17"/>
                  </a:lnTo>
                  <a:lnTo>
                    <a:pt x="13" y="12"/>
                  </a:lnTo>
                  <a:lnTo>
                    <a:pt x="14" y="9"/>
                  </a:lnTo>
                  <a:lnTo>
                    <a:pt x="18" y="6"/>
                  </a:lnTo>
                  <a:lnTo>
                    <a:pt x="23" y="5"/>
                  </a:lnTo>
                  <a:lnTo>
                    <a:pt x="26" y="2"/>
                  </a:lnTo>
                  <a:lnTo>
                    <a:pt x="29" y="2"/>
                  </a:lnTo>
                  <a:lnTo>
                    <a:pt x="32" y="0"/>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63" name="Freeform 580">
              <a:extLst>
                <a:ext uri="{FF2B5EF4-FFF2-40B4-BE49-F238E27FC236}">
                  <a16:creationId xmlns:a16="http://schemas.microsoft.com/office/drawing/2014/main" id="{348BCC97-1759-3C3A-460E-EF18B81FEB83}"/>
                </a:ext>
              </a:extLst>
            </p:cNvPr>
            <p:cNvSpPr>
              <a:spLocks noChangeAspect="1"/>
            </p:cNvSpPr>
            <p:nvPr/>
          </p:nvSpPr>
          <p:spPr bwMode="auto">
            <a:xfrm>
              <a:off x="3326" y="921"/>
              <a:ext cx="33" cy="58"/>
            </a:xfrm>
            <a:custGeom>
              <a:avLst/>
              <a:gdLst>
                <a:gd name="T0" fmla="*/ 0 w 67"/>
                <a:gd name="T1" fmla="*/ 0 h 116"/>
                <a:gd name="T2" fmla="*/ 0 w 67"/>
                <a:gd name="T3" fmla="*/ 0 h 116"/>
                <a:gd name="T4" fmla="*/ 0 w 67"/>
                <a:gd name="T5" fmla="*/ 1 h 116"/>
                <a:gd name="T6" fmla="*/ 0 w 67"/>
                <a:gd name="T7" fmla="*/ 1 h 116"/>
                <a:gd name="T8" fmla="*/ 0 w 67"/>
                <a:gd name="T9" fmla="*/ 1 h 116"/>
                <a:gd name="T10" fmla="*/ 0 w 67"/>
                <a:gd name="T11" fmla="*/ 1 h 116"/>
                <a:gd name="T12" fmla="*/ 0 w 67"/>
                <a:gd name="T13" fmla="*/ 1 h 116"/>
                <a:gd name="T14" fmla="*/ 0 w 67"/>
                <a:gd name="T15" fmla="*/ 1 h 116"/>
                <a:gd name="T16" fmla="*/ 0 w 67"/>
                <a:gd name="T17" fmla="*/ 1 h 116"/>
                <a:gd name="T18" fmla="*/ 0 w 67"/>
                <a:gd name="T19" fmla="*/ 1 h 116"/>
                <a:gd name="T20" fmla="*/ 0 w 67"/>
                <a:gd name="T21" fmla="*/ 1 h 116"/>
                <a:gd name="T22" fmla="*/ 0 w 67"/>
                <a:gd name="T23" fmla="*/ 1 h 116"/>
                <a:gd name="T24" fmla="*/ 0 w 67"/>
                <a:gd name="T25" fmla="*/ 1 h 116"/>
                <a:gd name="T26" fmla="*/ 0 w 67"/>
                <a:gd name="T27" fmla="*/ 1 h 116"/>
                <a:gd name="T28" fmla="*/ 0 w 67"/>
                <a:gd name="T29" fmla="*/ 1 h 116"/>
                <a:gd name="T30" fmla="*/ 0 w 67"/>
                <a:gd name="T31" fmla="*/ 1 h 116"/>
                <a:gd name="T32" fmla="*/ 0 w 67"/>
                <a:gd name="T33" fmla="*/ 1 h 116"/>
                <a:gd name="T34" fmla="*/ 0 w 67"/>
                <a:gd name="T35" fmla="*/ 1 h 116"/>
                <a:gd name="T36" fmla="*/ 0 w 67"/>
                <a:gd name="T37" fmla="*/ 1 h 116"/>
                <a:gd name="T38" fmla="*/ 0 w 67"/>
                <a:gd name="T39" fmla="*/ 1 h 116"/>
                <a:gd name="T40" fmla="*/ 0 w 67"/>
                <a:gd name="T41" fmla="*/ 1 h 116"/>
                <a:gd name="T42" fmla="*/ 0 w 67"/>
                <a:gd name="T43" fmla="*/ 1 h 116"/>
                <a:gd name="T44" fmla="*/ 0 w 67"/>
                <a:gd name="T45" fmla="*/ 1 h 116"/>
                <a:gd name="T46" fmla="*/ 0 w 67"/>
                <a:gd name="T47" fmla="*/ 1 h 116"/>
                <a:gd name="T48" fmla="*/ 0 w 67"/>
                <a:gd name="T49" fmla="*/ 1 h 116"/>
                <a:gd name="T50" fmla="*/ 0 w 67"/>
                <a:gd name="T51" fmla="*/ 1 h 116"/>
                <a:gd name="T52" fmla="*/ 0 w 67"/>
                <a:gd name="T53" fmla="*/ 1 h 116"/>
                <a:gd name="T54" fmla="*/ 0 w 67"/>
                <a:gd name="T55" fmla="*/ 1 h 116"/>
                <a:gd name="T56" fmla="*/ 0 w 67"/>
                <a:gd name="T57" fmla="*/ 1 h 116"/>
                <a:gd name="T58" fmla="*/ 0 w 67"/>
                <a:gd name="T59" fmla="*/ 1 h 116"/>
                <a:gd name="T60" fmla="*/ 0 w 67"/>
                <a:gd name="T61" fmla="*/ 1 h 116"/>
                <a:gd name="T62" fmla="*/ 0 w 67"/>
                <a:gd name="T63" fmla="*/ 1 h 116"/>
                <a:gd name="T64" fmla="*/ 0 w 67"/>
                <a:gd name="T65" fmla="*/ 1 h 116"/>
                <a:gd name="T66" fmla="*/ 0 w 67"/>
                <a:gd name="T67" fmla="*/ 1 h 116"/>
                <a:gd name="T68" fmla="*/ 0 w 67"/>
                <a:gd name="T69" fmla="*/ 1 h 116"/>
                <a:gd name="T70" fmla="*/ 0 w 67"/>
                <a:gd name="T71" fmla="*/ 1 h 116"/>
                <a:gd name="T72" fmla="*/ 0 w 67"/>
                <a:gd name="T73" fmla="*/ 1 h 116"/>
                <a:gd name="T74" fmla="*/ 0 w 67"/>
                <a:gd name="T75" fmla="*/ 1 h 116"/>
                <a:gd name="T76" fmla="*/ 0 w 67"/>
                <a:gd name="T77" fmla="*/ 1 h 116"/>
                <a:gd name="T78" fmla="*/ 0 w 67"/>
                <a:gd name="T79" fmla="*/ 1 h 116"/>
                <a:gd name="T80" fmla="*/ 0 w 67"/>
                <a:gd name="T81" fmla="*/ 1 h 116"/>
                <a:gd name="T82" fmla="*/ 0 w 67"/>
                <a:gd name="T83" fmla="*/ 1 h 116"/>
                <a:gd name="T84" fmla="*/ 0 w 67"/>
                <a:gd name="T85" fmla="*/ 1 h 116"/>
                <a:gd name="T86" fmla="*/ 0 w 67"/>
                <a:gd name="T87" fmla="*/ 1 h 116"/>
                <a:gd name="T88" fmla="*/ 0 w 67"/>
                <a:gd name="T89" fmla="*/ 1 h 116"/>
                <a:gd name="T90" fmla="*/ 0 w 67"/>
                <a:gd name="T91" fmla="*/ 1 h 116"/>
                <a:gd name="T92" fmla="*/ 0 w 67"/>
                <a:gd name="T93" fmla="*/ 1 h 116"/>
                <a:gd name="T94" fmla="*/ 0 w 67"/>
                <a:gd name="T95" fmla="*/ 1 h 116"/>
                <a:gd name="T96" fmla="*/ 0 w 67"/>
                <a:gd name="T97" fmla="*/ 0 h 1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7"/>
                <a:gd name="T148" fmla="*/ 0 h 116"/>
                <a:gd name="T149" fmla="*/ 67 w 67"/>
                <a:gd name="T150" fmla="*/ 116 h 1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7" h="116">
                  <a:moveTo>
                    <a:pt x="29" y="0"/>
                  </a:moveTo>
                  <a:lnTo>
                    <a:pt x="32" y="0"/>
                  </a:lnTo>
                  <a:lnTo>
                    <a:pt x="36" y="1"/>
                  </a:lnTo>
                  <a:lnTo>
                    <a:pt x="39" y="1"/>
                  </a:lnTo>
                  <a:lnTo>
                    <a:pt x="42" y="4"/>
                  </a:lnTo>
                  <a:lnTo>
                    <a:pt x="46" y="6"/>
                  </a:lnTo>
                  <a:lnTo>
                    <a:pt x="47" y="9"/>
                  </a:lnTo>
                  <a:lnTo>
                    <a:pt x="52" y="13"/>
                  </a:lnTo>
                  <a:lnTo>
                    <a:pt x="55" y="16"/>
                  </a:lnTo>
                  <a:lnTo>
                    <a:pt x="57" y="20"/>
                  </a:lnTo>
                  <a:lnTo>
                    <a:pt x="59" y="23"/>
                  </a:lnTo>
                  <a:lnTo>
                    <a:pt x="60" y="28"/>
                  </a:lnTo>
                  <a:lnTo>
                    <a:pt x="62" y="34"/>
                  </a:lnTo>
                  <a:lnTo>
                    <a:pt x="64" y="38"/>
                  </a:lnTo>
                  <a:lnTo>
                    <a:pt x="65" y="44"/>
                  </a:lnTo>
                  <a:lnTo>
                    <a:pt x="65" y="50"/>
                  </a:lnTo>
                  <a:lnTo>
                    <a:pt x="67" y="56"/>
                  </a:lnTo>
                  <a:lnTo>
                    <a:pt x="67" y="67"/>
                  </a:lnTo>
                  <a:lnTo>
                    <a:pt x="65" y="79"/>
                  </a:lnTo>
                  <a:lnTo>
                    <a:pt x="64" y="89"/>
                  </a:lnTo>
                  <a:lnTo>
                    <a:pt x="60" y="98"/>
                  </a:lnTo>
                  <a:lnTo>
                    <a:pt x="55" y="104"/>
                  </a:lnTo>
                  <a:lnTo>
                    <a:pt x="49" y="110"/>
                  </a:lnTo>
                  <a:lnTo>
                    <a:pt x="42" y="114"/>
                  </a:lnTo>
                  <a:lnTo>
                    <a:pt x="37" y="116"/>
                  </a:lnTo>
                  <a:lnTo>
                    <a:pt x="34" y="116"/>
                  </a:lnTo>
                  <a:lnTo>
                    <a:pt x="31" y="114"/>
                  </a:lnTo>
                  <a:lnTo>
                    <a:pt x="28" y="113"/>
                  </a:lnTo>
                  <a:lnTo>
                    <a:pt x="24" y="112"/>
                  </a:lnTo>
                  <a:lnTo>
                    <a:pt x="21" y="109"/>
                  </a:lnTo>
                  <a:lnTo>
                    <a:pt x="16" y="106"/>
                  </a:lnTo>
                  <a:lnTo>
                    <a:pt x="14" y="104"/>
                  </a:lnTo>
                  <a:lnTo>
                    <a:pt x="11" y="100"/>
                  </a:lnTo>
                  <a:lnTo>
                    <a:pt x="9" y="97"/>
                  </a:lnTo>
                  <a:lnTo>
                    <a:pt x="6" y="92"/>
                  </a:lnTo>
                  <a:lnTo>
                    <a:pt x="4" y="87"/>
                  </a:lnTo>
                  <a:lnTo>
                    <a:pt x="3" y="82"/>
                  </a:lnTo>
                  <a:lnTo>
                    <a:pt x="1" y="76"/>
                  </a:lnTo>
                  <a:lnTo>
                    <a:pt x="1" y="70"/>
                  </a:lnTo>
                  <a:lnTo>
                    <a:pt x="0" y="65"/>
                  </a:lnTo>
                  <a:lnTo>
                    <a:pt x="0" y="59"/>
                  </a:lnTo>
                  <a:lnTo>
                    <a:pt x="0" y="47"/>
                  </a:lnTo>
                  <a:lnTo>
                    <a:pt x="1" y="37"/>
                  </a:lnTo>
                  <a:lnTo>
                    <a:pt x="3" y="26"/>
                  </a:lnTo>
                  <a:lnTo>
                    <a:pt x="6" y="17"/>
                  </a:lnTo>
                  <a:lnTo>
                    <a:pt x="11" y="10"/>
                  </a:lnTo>
                  <a:lnTo>
                    <a:pt x="16" y="6"/>
                  </a:lnTo>
                  <a:lnTo>
                    <a:pt x="23" y="1"/>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64" name="Freeform 581">
              <a:extLst>
                <a:ext uri="{FF2B5EF4-FFF2-40B4-BE49-F238E27FC236}">
                  <a16:creationId xmlns:a16="http://schemas.microsoft.com/office/drawing/2014/main" id="{54F16EDA-FA0B-0317-B460-9D8C3749A94F}"/>
                </a:ext>
              </a:extLst>
            </p:cNvPr>
            <p:cNvSpPr>
              <a:spLocks noChangeAspect="1"/>
            </p:cNvSpPr>
            <p:nvPr/>
          </p:nvSpPr>
          <p:spPr bwMode="auto">
            <a:xfrm>
              <a:off x="3327" y="924"/>
              <a:ext cx="31" cy="53"/>
            </a:xfrm>
            <a:custGeom>
              <a:avLst/>
              <a:gdLst>
                <a:gd name="T0" fmla="*/ 1 w 61"/>
                <a:gd name="T1" fmla="*/ 0 h 104"/>
                <a:gd name="T2" fmla="*/ 1 w 61"/>
                <a:gd name="T3" fmla="*/ 0 h 104"/>
                <a:gd name="T4" fmla="*/ 1 w 61"/>
                <a:gd name="T5" fmla="*/ 1 h 104"/>
                <a:gd name="T6" fmla="*/ 1 w 61"/>
                <a:gd name="T7" fmla="*/ 1 h 104"/>
                <a:gd name="T8" fmla="*/ 1 w 61"/>
                <a:gd name="T9" fmla="*/ 1 h 104"/>
                <a:gd name="T10" fmla="*/ 1 w 61"/>
                <a:gd name="T11" fmla="*/ 1 h 104"/>
                <a:gd name="T12" fmla="*/ 1 w 61"/>
                <a:gd name="T13" fmla="*/ 1 h 104"/>
                <a:gd name="T14" fmla="*/ 1 w 61"/>
                <a:gd name="T15" fmla="*/ 1 h 104"/>
                <a:gd name="T16" fmla="*/ 1 w 61"/>
                <a:gd name="T17" fmla="*/ 1 h 104"/>
                <a:gd name="T18" fmla="*/ 1 w 61"/>
                <a:gd name="T19" fmla="*/ 1 h 104"/>
                <a:gd name="T20" fmla="*/ 1 w 61"/>
                <a:gd name="T21" fmla="*/ 1 h 104"/>
                <a:gd name="T22" fmla="*/ 1 w 61"/>
                <a:gd name="T23" fmla="*/ 1 h 104"/>
                <a:gd name="T24" fmla="*/ 1 w 61"/>
                <a:gd name="T25" fmla="*/ 1 h 104"/>
                <a:gd name="T26" fmla="*/ 1 w 61"/>
                <a:gd name="T27" fmla="*/ 1 h 104"/>
                <a:gd name="T28" fmla="*/ 1 w 61"/>
                <a:gd name="T29" fmla="*/ 1 h 104"/>
                <a:gd name="T30" fmla="*/ 1 w 61"/>
                <a:gd name="T31" fmla="*/ 1 h 104"/>
                <a:gd name="T32" fmla="*/ 1 w 61"/>
                <a:gd name="T33" fmla="*/ 1 h 104"/>
                <a:gd name="T34" fmla="*/ 1 w 61"/>
                <a:gd name="T35" fmla="*/ 1 h 104"/>
                <a:gd name="T36" fmla="*/ 1 w 61"/>
                <a:gd name="T37" fmla="*/ 1 h 104"/>
                <a:gd name="T38" fmla="*/ 1 w 61"/>
                <a:gd name="T39" fmla="*/ 1 h 104"/>
                <a:gd name="T40" fmla="*/ 1 w 61"/>
                <a:gd name="T41" fmla="*/ 1 h 104"/>
                <a:gd name="T42" fmla="*/ 1 w 61"/>
                <a:gd name="T43" fmla="*/ 1 h 104"/>
                <a:gd name="T44" fmla="*/ 1 w 61"/>
                <a:gd name="T45" fmla="*/ 1 h 104"/>
                <a:gd name="T46" fmla="*/ 1 w 61"/>
                <a:gd name="T47" fmla="*/ 1 h 104"/>
                <a:gd name="T48" fmla="*/ 1 w 61"/>
                <a:gd name="T49" fmla="*/ 1 h 104"/>
                <a:gd name="T50" fmla="*/ 1 w 61"/>
                <a:gd name="T51" fmla="*/ 1 h 104"/>
                <a:gd name="T52" fmla="*/ 1 w 61"/>
                <a:gd name="T53" fmla="*/ 1 h 104"/>
                <a:gd name="T54" fmla="*/ 1 w 61"/>
                <a:gd name="T55" fmla="*/ 1 h 104"/>
                <a:gd name="T56" fmla="*/ 1 w 61"/>
                <a:gd name="T57" fmla="*/ 1 h 104"/>
                <a:gd name="T58" fmla="*/ 1 w 61"/>
                <a:gd name="T59" fmla="*/ 1 h 104"/>
                <a:gd name="T60" fmla="*/ 1 w 61"/>
                <a:gd name="T61" fmla="*/ 1 h 104"/>
                <a:gd name="T62" fmla="*/ 1 w 61"/>
                <a:gd name="T63" fmla="*/ 1 h 104"/>
                <a:gd name="T64" fmla="*/ 1 w 61"/>
                <a:gd name="T65" fmla="*/ 1 h 104"/>
                <a:gd name="T66" fmla="*/ 1 w 61"/>
                <a:gd name="T67" fmla="*/ 1 h 104"/>
                <a:gd name="T68" fmla="*/ 1 w 61"/>
                <a:gd name="T69" fmla="*/ 1 h 104"/>
                <a:gd name="T70" fmla="*/ 1 w 61"/>
                <a:gd name="T71" fmla="*/ 1 h 104"/>
                <a:gd name="T72" fmla="*/ 1 w 61"/>
                <a:gd name="T73" fmla="*/ 1 h 104"/>
                <a:gd name="T74" fmla="*/ 1 w 61"/>
                <a:gd name="T75" fmla="*/ 1 h 104"/>
                <a:gd name="T76" fmla="*/ 1 w 61"/>
                <a:gd name="T77" fmla="*/ 1 h 104"/>
                <a:gd name="T78" fmla="*/ 0 w 61"/>
                <a:gd name="T79" fmla="*/ 1 h 104"/>
                <a:gd name="T80" fmla="*/ 0 w 61"/>
                <a:gd name="T81" fmla="*/ 1 h 104"/>
                <a:gd name="T82" fmla="*/ 0 w 61"/>
                <a:gd name="T83" fmla="*/ 1 h 104"/>
                <a:gd name="T84" fmla="*/ 1 w 61"/>
                <a:gd name="T85" fmla="*/ 1 h 104"/>
                <a:gd name="T86" fmla="*/ 1 w 61"/>
                <a:gd name="T87" fmla="*/ 1 h 104"/>
                <a:gd name="T88" fmla="*/ 1 w 61"/>
                <a:gd name="T89" fmla="*/ 1 h 104"/>
                <a:gd name="T90" fmla="*/ 1 w 61"/>
                <a:gd name="T91" fmla="*/ 1 h 104"/>
                <a:gd name="T92" fmla="*/ 1 w 61"/>
                <a:gd name="T93" fmla="*/ 1 h 104"/>
                <a:gd name="T94" fmla="*/ 1 w 61"/>
                <a:gd name="T95" fmla="*/ 1 h 104"/>
                <a:gd name="T96" fmla="*/ 1 w 61"/>
                <a:gd name="T97" fmla="*/ 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1"/>
                <a:gd name="T148" fmla="*/ 0 h 104"/>
                <a:gd name="T149" fmla="*/ 61 w 61"/>
                <a:gd name="T150" fmla="*/ 104 h 1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1" h="104">
                  <a:moveTo>
                    <a:pt x="26" y="0"/>
                  </a:moveTo>
                  <a:lnTo>
                    <a:pt x="29" y="0"/>
                  </a:lnTo>
                  <a:lnTo>
                    <a:pt x="33" y="1"/>
                  </a:lnTo>
                  <a:lnTo>
                    <a:pt x="36" y="1"/>
                  </a:lnTo>
                  <a:lnTo>
                    <a:pt x="38" y="4"/>
                  </a:lnTo>
                  <a:lnTo>
                    <a:pt x="41" y="6"/>
                  </a:lnTo>
                  <a:lnTo>
                    <a:pt x="44" y="9"/>
                  </a:lnTo>
                  <a:lnTo>
                    <a:pt x="46" y="11"/>
                  </a:lnTo>
                  <a:lnTo>
                    <a:pt x="49" y="14"/>
                  </a:lnTo>
                  <a:lnTo>
                    <a:pt x="52" y="17"/>
                  </a:lnTo>
                  <a:lnTo>
                    <a:pt x="54" y="20"/>
                  </a:lnTo>
                  <a:lnTo>
                    <a:pt x="56" y="25"/>
                  </a:lnTo>
                  <a:lnTo>
                    <a:pt x="57" y="29"/>
                  </a:lnTo>
                  <a:lnTo>
                    <a:pt x="59" y="35"/>
                  </a:lnTo>
                  <a:lnTo>
                    <a:pt x="59" y="39"/>
                  </a:lnTo>
                  <a:lnTo>
                    <a:pt x="61" y="45"/>
                  </a:lnTo>
                  <a:lnTo>
                    <a:pt x="61" y="50"/>
                  </a:lnTo>
                  <a:lnTo>
                    <a:pt x="61" y="61"/>
                  </a:lnTo>
                  <a:lnTo>
                    <a:pt x="59" y="72"/>
                  </a:lnTo>
                  <a:lnTo>
                    <a:pt x="57" y="81"/>
                  </a:lnTo>
                  <a:lnTo>
                    <a:pt x="54" y="88"/>
                  </a:lnTo>
                  <a:lnTo>
                    <a:pt x="51" y="95"/>
                  </a:lnTo>
                  <a:lnTo>
                    <a:pt x="44" y="98"/>
                  </a:lnTo>
                  <a:lnTo>
                    <a:pt x="39" y="103"/>
                  </a:lnTo>
                  <a:lnTo>
                    <a:pt x="33" y="104"/>
                  </a:lnTo>
                  <a:lnTo>
                    <a:pt x="31" y="103"/>
                  </a:lnTo>
                  <a:lnTo>
                    <a:pt x="28" y="103"/>
                  </a:lnTo>
                  <a:lnTo>
                    <a:pt x="25" y="101"/>
                  </a:lnTo>
                  <a:lnTo>
                    <a:pt x="23" y="100"/>
                  </a:lnTo>
                  <a:lnTo>
                    <a:pt x="20" y="98"/>
                  </a:lnTo>
                  <a:lnTo>
                    <a:pt x="15" y="97"/>
                  </a:lnTo>
                  <a:lnTo>
                    <a:pt x="13" y="94"/>
                  </a:lnTo>
                  <a:lnTo>
                    <a:pt x="11" y="91"/>
                  </a:lnTo>
                  <a:lnTo>
                    <a:pt x="8" y="86"/>
                  </a:lnTo>
                  <a:lnTo>
                    <a:pt x="6" y="82"/>
                  </a:lnTo>
                  <a:lnTo>
                    <a:pt x="5" y="78"/>
                  </a:lnTo>
                  <a:lnTo>
                    <a:pt x="3" y="73"/>
                  </a:lnTo>
                  <a:lnTo>
                    <a:pt x="1" y="69"/>
                  </a:lnTo>
                  <a:lnTo>
                    <a:pt x="1" y="63"/>
                  </a:lnTo>
                  <a:lnTo>
                    <a:pt x="0" y="59"/>
                  </a:lnTo>
                  <a:lnTo>
                    <a:pt x="0" y="53"/>
                  </a:lnTo>
                  <a:lnTo>
                    <a:pt x="0" y="42"/>
                  </a:lnTo>
                  <a:lnTo>
                    <a:pt x="1" y="32"/>
                  </a:lnTo>
                  <a:lnTo>
                    <a:pt x="3" y="23"/>
                  </a:lnTo>
                  <a:lnTo>
                    <a:pt x="6" y="16"/>
                  </a:lnTo>
                  <a:lnTo>
                    <a:pt x="10" y="10"/>
                  </a:lnTo>
                  <a:lnTo>
                    <a:pt x="15" y="4"/>
                  </a:lnTo>
                  <a:lnTo>
                    <a:pt x="21" y="1"/>
                  </a:lnTo>
                  <a:lnTo>
                    <a:pt x="26" y="0"/>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65" name="Freeform 582">
              <a:extLst>
                <a:ext uri="{FF2B5EF4-FFF2-40B4-BE49-F238E27FC236}">
                  <a16:creationId xmlns:a16="http://schemas.microsoft.com/office/drawing/2014/main" id="{993E4342-A22B-55B1-DCD5-B729D5D576ED}"/>
                </a:ext>
              </a:extLst>
            </p:cNvPr>
            <p:cNvSpPr>
              <a:spLocks noChangeAspect="1"/>
            </p:cNvSpPr>
            <p:nvPr/>
          </p:nvSpPr>
          <p:spPr bwMode="auto">
            <a:xfrm>
              <a:off x="3341" y="935"/>
              <a:ext cx="17" cy="30"/>
            </a:xfrm>
            <a:custGeom>
              <a:avLst/>
              <a:gdLst>
                <a:gd name="T0" fmla="*/ 0 w 35"/>
                <a:gd name="T1" fmla="*/ 0 h 59"/>
                <a:gd name="T2" fmla="*/ 0 w 35"/>
                <a:gd name="T3" fmla="*/ 0 h 59"/>
                <a:gd name="T4" fmla="*/ 0 w 35"/>
                <a:gd name="T5" fmla="*/ 1 h 59"/>
                <a:gd name="T6" fmla="*/ 0 w 35"/>
                <a:gd name="T7" fmla="*/ 1 h 59"/>
                <a:gd name="T8" fmla="*/ 0 w 35"/>
                <a:gd name="T9" fmla="*/ 1 h 59"/>
                <a:gd name="T10" fmla="*/ 0 w 35"/>
                <a:gd name="T11" fmla="*/ 1 h 59"/>
                <a:gd name="T12" fmla="*/ 0 w 35"/>
                <a:gd name="T13" fmla="*/ 1 h 59"/>
                <a:gd name="T14" fmla="*/ 0 w 35"/>
                <a:gd name="T15" fmla="*/ 1 h 59"/>
                <a:gd name="T16" fmla="*/ 0 w 35"/>
                <a:gd name="T17" fmla="*/ 1 h 59"/>
                <a:gd name="T18" fmla="*/ 0 w 35"/>
                <a:gd name="T19" fmla="*/ 1 h 59"/>
                <a:gd name="T20" fmla="*/ 0 w 35"/>
                <a:gd name="T21" fmla="*/ 1 h 59"/>
                <a:gd name="T22" fmla="*/ 0 w 35"/>
                <a:gd name="T23" fmla="*/ 1 h 59"/>
                <a:gd name="T24" fmla="*/ 0 w 35"/>
                <a:gd name="T25" fmla="*/ 1 h 59"/>
                <a:gd name="T26" fmla="*/ 0 w 35"/>
                <a:gd name="T27" fmla="*/ 1 h 59"/>
                <a:gd name="T28" fmla="*/ 0 w 35"/>
                <a:gd name="T29" fmla="*/ 1 h 59"/>
                <a:gd name="T30" fmla="*/ 0 w 35"/>
                <a:gd name="T31" fmla="*/ 1 h 59"/>
                <a:gd name="T32" fmla="*/ 0 w 35"/>
                <a:gd name="T33" fmla="*/ 1 h 59"/>
                <a:gd name="T34" fmla="*/ 0 w 35"/>
                <a:gd name="T35" fmla="*/ 1 h 59"/>
                <a:gd name="T36" fmla="*/ 0 w 35"/>
                <a:gd name="T37" fmla="*/ 1 h 59"/>
                <a:gd name="T38" fmla="*/ 0 w 35"/>
                <a:gd name="T39" fmla="*/ 1 h 59"/>
                <a:gd name="T40" fmla="*/ 0 w 35"/>
                <a:gd name="T41" fmla="*/ 1 h 59"/>
                <a:gd name="T42" fmla="*/ 0 w 35"/>
                <a:gd name="T43" fmla="*/ 1 h 59"/>
                <a:gd name="T44" fmla="*/ 0 w 35"/>
                <a:gd name="T45" fmla="*/ 1 h 59"/>
                <a:gd name="T46" fmla="*/ 0 w 35"/>
                <a:gd name="T47" fmla="*/ 1 h 59"/>
                <a:gd name="T48" fmla="*/ 0 w 35"/>
                <a:gd name="T49" fmla="*/ 1 h 59"/>
                <a:gd name="T50" fmla="*/ 0 w 35"/>
                <a:gd name="T51" fmla="*/ 1 h 59"/>
                <a:gd name="T52" fmla="*/ 0 w 35"/>
                <a:gd name="T53" fmla="*/ 1 h 59"/>
                <a:gd name="T54" fmla="*/ 0 w 35"/>
                <a:gd name="T55" fmla="*/ 1 h 59"/>
                <a:gd name="T56" fmla="*/ 0 w 35"/>
                <a:gd name="T57" fmla="*/ 1 h 59"/>
                <a:gd name="T58" fmla="*/ 0 w 35"/>
                <a:gd name="T59" fmla="*/ 1 h 59"/>
                <a:gd name="T60" fmla="*/ 0 w 35"/>
                <a:gd name="T61" fmla="*/ 1 h 59"/>
                <a:gd name="T62" fmla="*/ 0 w 35"/>
                <a:gd name="T63" fmla="*/ 0 h 59"/>
                <a:gd name="T64" fmla="*/ 0 w 35"/>
                <a:gd name="T65" fmla="*/ 0 h 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
                <a:gd name="T100" fmla="*/ 0 h 59"/>
                <a:gd name="T101" fmla="*/ 35 w 35"/>
                <a:gd name="T102" fmla="*/ 59 h 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 h="59">
                  <a:moveTo>
                    <a:pt x="15" y="0"/>
                  </a:moveTo>
                  <a:lnTo>
                    <a:pt x="18" y="0"/>
                  </a:lnTo>
                  <a:lnTo>
                    <a:pt x="23" y="1"/>
                  </a:lnTo>
                  <a:lnTo>
                    <a:pt x="25" y="4"/>
                  </a:lnTo>
                  <a:lnTo>
                    <a:pt x="28" y="7"/>
                  </a:lnTo>
                  <a:lnTo>
                    <a:pt x="30" y="12"/>
                  </a:lnTo>
                  <a:lnTo>
                    <a:pt x="33" y="17"/>
                  </a:lnTo>
                  <a:lnTo>
                    <a:pt x="33" y="22"/>
                  </a:lnTo>
                  <a:lnTo>
                    <a:pt x="35" y="29"/>
                  </a:lnTo>
                  <a:lnTo>
                    <a:pt x="35" y="35"/>
                  </a:lnTo>
                  <a:lnTo>
                    <a:pt x="33" y="39"/>
                  </a:lnTo>
                  <a:lnTo>
                    <a:pt x="33" y="45"/>
                  </a:lnTo>
                  <a:lnTo>
                    <a:pt x="31" y="50"/>
                  </a:lnTo>
                  <a:lnTo>
                    <a:pt x="28" y="54"/>
                  </a:lnTo>
                  <a:lnTo>
                    <a:pt x="26" y="57"/>
                  </a:lnTo>
                  <a:lnTo>
                    <a:pt x="23" y="59"/>
                  </a:lnTo>
                  <a:lnTo>
                    <a:pt x="18" y="59"/>
                  </a:lnTo>
                  <a:lnTo>
                    <a:pt x="15" y="59"/>
                  </a:lnTo>
                  <a:lnTo>
                    <a:pt x="12" y="57"/>
                  </a:lnTo>
                  <a:lnTo>
                    <a:pt x="8" y="54"/>
                  </a:lnTo>
                  <a:lnTo>
                    <a:pt x="7" y="51"/>
                  </a:lnTo>
                  <a:lnTo>
                    <a:pt x="3" y="47"/>
                  </a:lnTo>
                  <a:lnTo>
                    <a:pt x="2" y="41"/>
                  </a:lnTo>
                  <a:lnTo>
                    <a:pt x="2" y="37"/>
                  </a:lnTo>
                  <a:lnTo>
                    <a:pt x="0" y="31"/>
                  </a:lnTo>
                  <a:lnTo>
                    <a:pt x="0" y="23"/>
                  </a:lnTo>
                  <a:lnTo>
                    <a:pt x="0" y="19"/>
                  </a:lnTo>
                  <a:lnTo>
                    <a:pt x="2" y="13"/>
                  </a:lnTo>
                  <a:lnTo>
                    <a:pt x="3" y="9"/>
                  </a:lnTo>
                  <a:lnTo>
                    <a:pt x="5" y="4"/>
                  </a:lnTo>
                  <a:lnTo>
                    <a:pt x="8" y="1"/>
                  </a:lnTo>
                  <a:lnTo>
                    <a:pt x="12" y="0"/>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66" name="Freeform 583">
              <a:extLst>
                <a:ext uri="{FF2B5EF4-FFF2-40B4-BE49-F238E27FC236}">
                  <a16:creationId xmlns:a16="http://schemas.microsoft.com/office/drawing/2014/main" id="{4A8C31C6-5AE1-6C3A-4E09-D92686E1CE11}"/>
                </a:ext>
              </a:extLst>
            </p:cNvPr>
            <p:cNvSpPr>
              <a:spLocks noChangeAspect="1"/>
            </p:cNvSpPr>
            <p:nvPr/>
          </p:nvSpPr>
          <p:spPr bwMode="auto">
            <a:xfrm>
              <a:off x="3169" y="898"/>
              <a:ext cx="51" cy="62"/>
            </a:xfrm>
            <a:custGeom>
              <a:avLst/>
              <a:gdLst>
                <a:gd name="T0" fmla="*/ 1 w 101"/>
                <a:gd name="T1" fmla="*/ 0 h 123"/>
                <a:gd name="T2" fmla="*/ 1 w 101"/>
                <a:gd name="T3" fmla="*/ 0 h 123"/>
                <a:gd name="T4" fmla="*/ 1 w 101"/>
                <a:gd name="T5" fmla="*/ 0 h 123"/>
                <a:gd name="T6" fmla="*/ 1 w 101"/>
                <a:gd name="T7" fmla="*/ 0 h 123"/>
                <a:gd name="T8" fmla="*/ 1 w 101"/>
                <a:gd name="T9" fmla="*/ 0 h 123"/>
                <a:gd name="T10" fmla="*/ 1 w 101"/>
                <a:gd name="T11" fmla="*/ 0 h 123"/>
                <a:gd name="T12" fmla="*/ 1 w 101"/>
                <a:gd name="T13" fmla="*/ 0 h 123"/>
                <a:gd name="T14" fmla="*/ 1 w 101"/>
                <a:gd name="T15" fmla="*/ 0 h 123"/>
                <a:gd name="T16" fmla="*/ 1 w 101"/>
                <a:gd name="T17" fmla="*/ 1 h 123"/>
                <a:gd name="T18" fmla="*/ 1 w 101"/>
                <a:gd name="T19" fmla="*/ 1 h 123"/>
                <a:gd name="T20" fmla="*/ 1 w 101"/>
                <a:gd name="T21" fmla="*/ 1 h 123"/>
                <a:gd name="T22" fmla="*/ 1 w 101"/>
                <a:gd name="T23" fmla="*/ 1 h 123"/>
                <a:gd name="T24" fmla="*/ 1 w 101"/>
                <a:gd name="T25" fmla="*/ 1 h 123"/>
                <a:gd name="T26" fmla="*/ 1 w 101"/>
                <a:gd name="T27" fmla="*/ 1 h 123"/>
                <a:gd name="T28" fmla="*/ 1 w 101"/>
                <a:gd name="T29" fmla="*/ 1 h 123"/>
                <a:gd name="T30" fmla="*/ 1 w 101"/>
                <a:gd name="T31" fmla="*/ 1 h 123"/>
                <a:gd name="T32" fmla="*/ 1 w 101"/>
                <a:gd name="T33" fmla="*/ 1 h 123"/>
                <a:gd name="T34" fmla="*/ 1 w 101"/>
                <a:gd name="T35" fmla="*/ 1 h 123"/>
                <a:gd name="T36" fmla="*/ 1 w 101"/>
                <a:gd name="T37" fmla="*/ 1 h 123"/>
                <a:gd name="T38" fmla="*/ 1 w 101"/>
                <a:gd name="T39" fmla="*/ 1 h 123"/>
                <a:gd name="T40" fmla="*/ 1 w 101"/>
                <a:gd name="T41" fmla="*/ 1 h 123"/>
                <a:gd name="T42" fmla="*/ 1 w 101"/>
                <a:gd name="T43" fmla="*/ 1 h 123"/>
                <a:gd name="T44" fmla="*/ 1 w 101"/>
                <a:gd name="T45" fmla="*/ 1 h 123"/>
                <a:gd name="T46" fmla="*/ 1 w 101"/>
                <a:gd name="T47" fmla="*/ 1 h 123"/>
                <a:gd name="T48" fmla="*/ 1 w 101"/>
                <a:gd name="T49" fmla="*/ 1 h 123"/>
                <a:gd name="T50" fmla="*/ 1 w 101"/>
                <a:gd name="T51" fmla="*/ 1 h 123"/>
                <a:gd name="T52" fmla="*/ 1 w 101"/>
                <a:gd name="T53" fmla="*/ 1 h 123"/>
                <a:gd name="T54" fmla="*/ 1 w 101"/>
                <a:gd name="T55" fmla="*/ 1 h 123"/>
                <a:gd name="T56" fmla="*/ 1 w 101"/>
                <a:gd name="T57" fmla="*/ 1 h 123"/>
                <a:gd name="T58" fmla="*/ 1 w 101"/>
                <a:gd name="T59" fmla="*/ 1 h 123"/>
                <a:gd name="T60" fmla="*/ 1 w 101"/>
                <a:gd name="T61" fmla="*/ 1 h 123"/>
                <a:gd name="T62" fmla="*/ 0 w 101"/>
                <a:gd name="T63" fmla="*/ 1 h 123"/>
                <a:gd name="T64" fmla="*/ 0 w 101"/>
                <a:gd name="T65" fmla="*/ 1 h 123"/>
                <a:gd name="T66" fmla="*/ 1 w 101"/>
                <a:gd name="T67" fmla="*/ 1 h 123"/>
                <a:gd name="T68" fmla="*/ 1 w 101"/>
                <a:gd name="T69" fmla="*/ 1 h 123"/>
                <a:gd name="T70" fmla="*/ 1 w 101"/>
                <a:gd name="T71" fmla="*/ 1 h 1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123"/>
                <a:gd name="T110" fmla="*/ 101 w 101"/>
                <a:gd name="T111" fmla="*/ 123 h 1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123">
                  <a:moveTo>
                    <a:pt x="29" y="0"/>
                  </a:moveTo>
                  <a:lnTo>
                    <a:pt x="29" y="0"/>
                  </a:lnTo>
                  <a:lnTo>
                    <a:pt x="31" y="0"/>
                  </a:lnTo>
                  <a:lnTo>
                    <a:pt x="32" y="0"/>
                  </a:lnTo>
                  <a:lnTo>
                    <a:pt x="37" y="0"/>
                  </a:lnTo>
                  <a:lnTo>
                    <a:pt x="39" y="0"/>
                  </a:lnTo>
                  <a:lnTo>
                    <a:pt x="42" y="0"/>
                  </a:lnTo>
                  <a:lnTo>
                    <a:pt x="46" y="0"/>
                  </a:lnTo>
                  <a:lnTo>
                    <a:pt x="49" y="0"/>
                  </a:lnTo>
                  <a:lnTo>
                    <a:pt x="52" y="0"/>
                  </a:lnTo>
                  <a:lnTo>
                    <a:pt x="55" y="0"/>
                  </a:lnTo>
                  <a:lnTo>
                    <a:pt x="59" y="0"/>
                  </a:lnTo>
                  <a:lnTo>
                    <a:pt x="60" y="0"/>
                  </a:lnTo>
                  <a:lnTo>
                    <a:pt x="64" y="0"/>
                  </a:lnTo>
                  <a:lnTo>
                    <a:pt x="67" y="0"/>
                  </a:lnTo>
                  <a:lnTo>
                    <a:pt x="69" y="0"/>
                  </a:lnTo>
                  <a:lnTo>
                    <a:pt x="74" y="1"/>
                  </a:lnTo>
                  <a:lnTo>
                    <a:pt x="80" y="6"/>
                  </a:lnTo>
                  <a:lnTo>
                    <a:pt x="85" y="12"/>
                  </a:lnTo>
                  <a:lnTo>
                    <a:pt x="88" y="19"/>
                  </a:lnTo>
                  <a:lnTo>
                    <a:pt x="93" y="28"/>
                  </a:lnTo>
                  <a:lnTo>
                    <a:pt x="98" y="38"/>
                  </a:lnTo>
                  <a:lnTo>
                    <a:pt x="100" y="48"/>
                  </a:lnTo>
                  <a:lnTo>
                    <a:pt x="101" y="60"/>
                  </a:lnTo>
                  <a:lnTo>
                    <a:pt x="101" y="72"/>
                  </a:lnTo>
                  <a:lnTo>
                    <a:pt x="100" y="82"/>
                  </a:lnTo>
                  <a:lnTo>
                    <a:pt x="97" y="94"/>
                  </a:lnTo>
                  <a:lnTo>
                    <a:pt x="92" y="103"/>
                  </a:lnTo>
                  <a:lnTo>
                    <a:pt x="88" y="110"/>
                  </a:lnTo>
                  <a:lnTo>
                    <a:pt x="83" y="116"/>
                  </a:lnTo>
                  <a:lnTo>
                    <a:pt x="78" y="120"/>
                  </a:lnTo>
                  <a:lnTo>
                    <a:pt x="72" y="123"/>
                  </a:lnTo>
                  <a:lnTo>
                    <a:pt x="70" y="123"/>
                  </a:lnTo>
                  <a:lnTo>
                    <a:pt x="69" y="123"/>
                  </a:lnTo>
                  <a:lnTo>
                    <a:pt x="67" y="123"/>
                  </a:lnTo>
                  <a:lnTo>
                    <a:pt x="62" y="123"/>
                  </a:lnTo>
                  <a:lnTo>
                    <a:pt x="60" y="123"/>
                  </a:lnTo>
                  <a:lnTo>
                    <a:pt x="57" y="123"/>
                  </a:lnTo>
                  <a:lnTo>
                    <a:pt x="54" y="123"/>
                  </a:lnTo>
                  <a:lnTo>
                    <a:pt x="51" y="123"/>
                  </a:lnTo>
                  <a:lnTo>
                    <a:pt x="47" y="123"/>
                  </a:lnTo>
                  <a:lnTo>
                    <a:pt x="44" y="123"/>
                  </a:lnTo>
                  <a:lnTo>
                    <a:pt x="42" y="123"/>
                  </a:lnTo>
                  <a:lnTo>
                    <a:pt x="39" y="123"/>
                  </a:lnTo>
                  <a:lnTo>
                    <a:pt x="37" y="123"/>
                  </a:lnTo>
                  <a:lnTo>
                    <a:pt x="34" y="123"/>
                  </a:lnTo>
                  <a:lnTo>
                    <a:pt x="32" y="123"/>
                  </a:lnTo>
                  <a:lnTo>
                    <a:pt x="29" y="123"/>
                  </a:lnTo>
                  <a:lnTo>
                    <a:pt x="26" y="122"/>
                  </a:lnTo>
                  <a:lnTo>
                    <a:pt x="23" y="119"/>
                  </a:lnTo>
                  <a:lnTo>
                    <a:pt x="19" y="117"/>
                  </a:lnTo>
                  <a:lnTo>
                    <a:pt x="18" y="114"/>
                  </a:lnTo>
                  <a:lnTo>
                    <a:pt x="14" y="110"/>
                  </a:lnTo>
                  <a:lnTo>
                    <a:pt x="13" y="107"/>
                  </a:lnTo>
                  <a:lnTo>
                    <a:pt x="9" y="103"/>
                  </a:lnTo>
                  <a:lnTo>
                    <a:pt x="8" y="97"/>
                  </a:lnTo>
                  <a:lnTo>
                    <a:pt x="6" y="92"/>
                  </a:lnTo>
                  <a:lnTo>
                    <a:pt x="3" y="87"/>
                  </a:lnTo>
                  <a:lnTo>
                    <a:pt x="1" y="81"/>
                  </a:lnTo>
                  <a:lnTo>
                    <a:pt x="1" y="75"/>
                  </a:lnTo>
                  <a:lnTo>
                    <a:pt x="0" y="70"/>
                  </a:lnTo>
                  <a:lnTo>
                    <a:pt x="0" y="64"/>
                  </a:lnTo>
                  <a:lnTo>
                    <a:pt x="0" y="51"/>
                  </a:lnTo>
                  <a:lnTo>
                    <a:pt x="1" y="40"/>
                  </a:lnTo>
                  <a:lnTo>
                    <a:pt x="3" y="29"/>
                  </a:lnTo>
                  <a:lnTo>
                    <a:pt x="8" y="19"/>
                  </a:lnTo>
                  <a:lnTo>
                    <a:pt x="13" y="12"/>
                  </a:lnTo>
                  <a:lnTo>
                    <a:pt x="18" y="6"/>
                  </a:lnTo>
                  <a:lnTo>
                    <a:pt x="23" y="1"/>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67" name="Freeform 584">
              <a:extLst>
                <a:ext uri="{FF2B5EF4-FFF2-40B4-BE49-F238E27FC236}">
                  <a16:creationId xmlns:a16="http://schemas.microsoft.com/office/drawing/2014/main" id="{C9019E52-C085-2980-94BD-56DCF73BA2C3}"/>
                </a:ext>
              </a:extLst>
            </p:cNvPr>
            <p:cNvSpPr>
              <a:spLocks noChangeAspect="1"/>
            </p:cNvSpPr>
            <p:nvPr/>
          </p:nvSpPr>
          <p:spPr bwMode="auto">
            <a:xfrm>
              <a:off x="3174" y="907"/>
              <a:ext cx="22" cy="43"/>
            </a:xfrm>
            <a:custGeom>
              <a:avLst/>
              <a:gdLst>
                <a:gd name="T0" fmla="*/ 0 w 45"/>
                <a:gd name="T1" fmla="*/ 0 h 85"/>
                <a:gd name="T2" fmla="*/ 0 w 45"/>
                <a:gd name="T3" fmla="*/ 1 h 85"/>
                <a:gd name="T4" fmla="*/ 0 w 45"/>
                <a:gd name="T5" fmla="*/ 1 h 85"/>
                <a:gd name="T6" fmla="*/ 0 w 45"/>
                <a:gd name="T7" fmla="*/ 1 h 85"/>
                <a:gd name="T8" fmla="*/ 0 w 45"/>
                <a:gd name="T9" fmla="*/ 1 h 85"/>
                <a:gd name="T10" fmla="*/ 0 w 45"/>
                <a:gd name="T11" fmla="*/ 1 h 85"/>
                <a:gd name="T12" fmla="*/ 0 w 45"/>
                <a:gd name="T13" fmla="*/ 1 h 85"/>
                <a:gd name="T14" fmla="*/ 0 w 45"/>
                <a:gd name="T15" fmla="*/ 1 h 85"/>
                <a:gd name="T16" fmla="*/ 0 w 45"/>
                <a:gd name="T17" fmla="*/ 1 h 85"/>
                <a:gd name="T18" fmla="*/ 0 w 45"/>
                <a:gd name="T19" fmla="*/ 1 h 85"/>
                <a:gd name="T20" fmla="*/ 0 w 45"/>
                <a:gd name="T21" fmla="*/ 1 h 85"/>
                <a:gd name="T22" fmla="*/ 0 w 45"/>
                <a:gd name="T23" fmla="*/ 1 h 85"/>
                <a:gd name="T24" fmla="*/ 0 w 45"/>
                <a:gd name="T25" fmla="*/ 1 h 85"/>
                <a:gd name="T26" fmla="*/ 0 w 45"/>
                <a:gd name="T27" fmla="*/ 1 h 85"/>
                <a:gd name="T28" fmla="*/ 0 w 45"/>
                <a:gd name="T29" fmla="*/ 1 h 85"/>
                <a:gd name="T30" fmla="*/ 0 w 45"/>
                <a:gd name="T31" fmla="*/ 1 h 85"/>
                <a:gd name="T32" fmla="*/ 0 w 45"/>
                <a:gd name="T33" fmla="*/ 1 h 85"/>
                <a:gd name="T34" fmla="*/ 0 w 45"/>
                <a:gd name="T35" fmla="*/ 1 h 85"/>
                <a:gd name="T36" fmla="*/ 0 w 45"/>
                <a:gd name="T37" fmla="*/ 1 h 85"/>
                <a:gd name="T38" fmla="*/ 0 w 45"/>
                <a:gd name="T39" fmla="*/ 1 h 85"/>
                <a:gd name="T40" fmla="*/ 0 w 45"/>
                <a:gd name="T41" fmla="*/ 1 h 85"/>
                <a:gd name="T42" fmla="*/ 0 w 45"/>
                <a:gd name="T43" fmla="*/ 1 h 85"/>
                <a:gd name="T44" fmla="*/ 0 w 45"/>
                <a:gd name="T45" fmla="*/ 1 h 85"/>
                <a:gd name="T46" fmla="*/ 0 w 45"/>
                <a:gd name="T47" fmla="*/ 1 h 85"/>
                <a:gd name="T48" fmla="*/ 0 w 45"/>
                <a:gd name="T49" fmla="*/ 1 h 85"/>
                <a:gd name="T50" fmla="*/ 0 w 45"/>
                <a:gd name="T51" fmla="*/ 1 h 85"/>
                <a:gd name="T52" fmla="*/ 0 w 45"/>
                <a:gd name="T53" fmla="*/ 1 h 85"/>
                <a:gd name="T54" fmla="*/ 0 w 45"/>
                <a:gd name="T55" fmla="*/ 1 h 85"/>
                <a:gd name="T56" fmla="*/ 0 w 45"/>
                <a:gd name="T57" fmla="*/ 1 h 85"/>
                <a:gd name="T58" fmla="*/ 0 w 45"/>
                <a:gd name="T59" fmla="*/ 1 h 85"/>
                <a:gd name="T60" fmla="*/ 0 w 45"/>
                <a:gd name="T61" fmla="*/ 1 h 85"/>
                <a:gd name="T62" fmla="*/ 0 w 45"/>
                <a:gd name="T63" fmla="*/ 1 h 85"/>
                <a:gd name="T64" fmla="*/ 0 w 45"/>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85"/>
                <a:gd name="T101" fmla="*/ 45 w 45"/>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85">
                  <a:moveTo>
                    <a:pt x="20" y="0"/>
                  </a:moveTo>
                  <a:lnTo>
                    <a:pt x="23" y="1"/>
                  </a:lnTo>
                  <a:lnTo>
                    <a:pt x="30" y="3"/>
                  </a:lnTo>
                  <a:lnTo>
                    <a:pt x="33" y="7"/>
                  </a:lnTo>
                  <a:lnTo>
                    <a:pt x="37" y="12"/>
                  </a:lnTo>
                  <a:lnTo>
                    <a:pt x="40" y="19"/>
                  </a:lnTo>
                  <a:lnTo>
                    <a:pt x="43" y="26"/>
                  </a:lnTo>
                  <a:lnTo>
                    <a:pt x="45" y="34"/>
                  </a:lnTo>
                  <a:lnTo>
                    <a:pt x="45" y="43"/>
                  </a:lnTo>
                  <a:lnTo>
                    <a:pt x="45" y="51"/>
                  </a:lnTo>
                  <a:lnTo>
                    <a:pt x="45" y="57"/>
                  </a:lnTo>
                  <a:lnTo>
                    <a:pt x="43" y="65"/>
                  </a:lnTo>
                  <a:lnTo>
                    <a:pt x="40" y="72"/>
                  </a:lnTo>
                  <a:lnTo>
                    <a:pt x="38" y="78"/>
                  </a:lnTo>
                  <a:lnTo>
                    <a:pt x="35" y="81"/>
                  </a:lnTo>
                  <a:lnTo>
                    <a:pt x="30" y="84"/>
                  </a:lnTo>
                  <a:lnTo>
                    <a:pt x="25" y="85"/>
                  </a:lnTo>
                  <a:lnTo>
                    <a:pt x="20" y="84"/>
                  </a:lnTo>
                  <a:lnTo>
                    <a:pt x="15" y="82"/>
                  </a:lnTo>
                  <a:lnTo>
                    <a:pt x="12" y="78"/>
                  </a:lnTo>
                  <a:lnTo>
                    <a:pt x="9" y="73"/>
                  </a:lnTo>
                  <a:lnTo>
                    <a:pt x="5" y="68"/>
                  </a:lnTo>
                  <a:lnTo>
                    <a:pt x="4" y="60"/>
                  </a:lnTo>
                  <a:lnTo>
                    <a:pt x="2" y="51"/>
                  </a:lnTo>
                  <a:lnTo>
                    <a:pt x="0" y="44"/>
                  </a:lnTo>
                  <a:lnTo>
                    <a:pt x="0" y="35"/>
                  </a:lnTo>
                  <a:lnTo>
                    <a:pt x="2" y="28"/>
                  </a:lnTo>
                  <a:lnTo>
                    <a:pt x="2" y="21"/>
                  </a:lnTo>
                  <a:lnTo>
                    <a:pt x="5" y="13"/>
                  </a:lnTo>
                  <a:lnTo>
                    <a:pt x="9" y="9"/>
                  </a:lnTo>
                  <a:lnTo>
                    <a:pt x="12" y="4"/>
                  </a:lnTo>
                  <a:lnTo>
                    <a:pt x="15" y="1"/>
                  </a:lnTo>
                  <a:lnTo>
                    <a:pt x="20" y="0"/>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68" name="Freeform 585">
              <a:extLst>
                <a:ext uri="{FF2B5EF4-FFF2-40B4-BE49-F238E27FC236}">
                  <a16:creationId xmlns:a16="http://schemas.microsoft.com/office/drawing/2014/main" id="{F9089582-79B5-8C28-38AF-0D918D493229}"/>
                </a:ext>
              </a:extLst>
            </p:cNvPr>
            <p:cNvSpPr>
              <a:spLocks noChangeAspect="1"/>
            </p:cNvSpPr>
            <p:nvPr/>
          </p:nvSpPr>
          <p:spPr bwMode="auto">
            <a:xfrm>
              <a:off x="3174" y="909"/>
              <a:ext cx="20" cy="40"/>
            </a:xfrm>
            <a:custGeom>
              <a:avLst/>
              <a:gdLst>
                <a:gd name="T0" fmla="*/ 0 w 42"/>
                <a:gd name="T1" fmla="*/ 0 h 79"/>
                <a:gd name="T2" fmla="*/ 0 w 42"/>
                <a:gd name="T3" fmla="*/ 0 h 79"/>
                <a:gd name="T4" fmla="*/ 0 w 42"/>
                <a:gd name="T5" fmla="*/ 1 h 79"/>
                <a:gd name="T6" fmla="*/ 0 w 42"/>
                <a:gd name="T7" fmla="*/ 1 h 79"/>
                <a:gd name="T8" fmla="*/ 0 w 42"/>
                <a:gd name="T9" fmla="*/ 1 h 79"/>
                <a:gd name="T10" fmla="*/ 0 w 42"/>
                <a:gd name="T11" fmla="*/ 1 h 79"/>
                <a:gd name="T12" fmla="*/ 0 w 42"/>
                <a:gd name="T13" fmla="*/ 1 h 79"/>
                <a:gd name="T14" fmla="*/ 0 w 42"/>
                <a:gd name="T15" fmla="*/ 1 h 79"/>
                <a:gd name="T16" fmla="*/ 0 w 42"/>
                <a:gd name="T17" fmla="*/ 1 h 79"/>
                <a:gd name="T18" fmla="*/ 0 w 42"/>
                <a:gd name="T19" fmla="*/ 1 h 79"/>
                <a:gd name="T20" fmla="*/ 0 w 42"/>
                <a:gd name="T21" fmla="*/ 1 h 79"/>
                <a:gd name="T22" fmla="*/ 0 w 42"/>
                <a:gd name="T23" fmla="*/ 1 h 79"/>
                <a:gd name="T24" fmla="*/ 0 w 42"/>
                <a:gd name="T25" fmla="*/ 1 h 79"/>
                <a:gd name="T26" fmla="*/ 0 w 42"/>
                <a:gd name="T27" fmla="*/ 1 h 79"/>
                <a:gd name="T28" fmla="*/ 0 w 42"/>
                <a:gd name="T29" fmla="*/ 1 h 79"/>
                <a:gd name="T30" fmla="*/ 0 w 42"/>
                <a:gd name="T31" fmla="*/ 1 h 79"/>
                <a:gd name="T32" fmla="*/ 0 w 42"/>
                <a:gd name="T33" fmla="*/ 1 h 79"/>
                <a:gd name="T34" fmla="*/ 0 w 42"/>
                <a:gd name="T35" fmla="*/ 1 h 79"/>
                <a:gd name="T36" fmla="*/ 0 w 42"/>
                <a:gd name="T37" fmla="*/ 1 h 79"/>
                <a:gd name="T38" fmla="*/ 0 w 42"/>
                <a:gd name="T39" fmla="*/ 1 h 79"/>
                <a:gd name="T40" fmla="*/ 0 w 42"/>
                <a:gd name="T41" fmla="*/ 1 h 79"/>
                <a:gd name="T42" fmla="*/ 0 w 42"/>
                <a:gd name="T43" fmla="*/ 1 h 79"/>
                <a:gd name="T44" fmla="*/ 0 w 42"/>
                <a:gd name="T45" fmla="*/ 1 h 79"/>
                <a:gd name="T46" fmla="*/ 0 w 42"/>
                <a:gd name="T47" fmla="*/ 1 h 79"/>
                <a:gd name="T48" fmla="*/ 0 w 42"/>
                <a:gd name="T49" fmla="*/ 1 h 79"/>
                <a:gd name="T50" fmla="*/ 0 w 42"/>
                <a:gd name="T51" fmla="*/ 1 h 79"/>
                <a:gd name="T52" fmla="*/ 0 w 42"/>
                <a:gd name="T53" fmla="*/ 1 h 79"/>
                <a:gd name="T54" fmla="*/ 0 w 42"/>
                <a:gd name="T55" fmla="*/ 1 h 79"/>
                <a:gd name="T56" fmla="*/ 0 w 42"/>
                <a:gd name="T57" fmla="*/ 1 h 79"/>
                <a:gd name="T58" fmla="*/ 0 w 42"/>
                <a:gd name="T59" fmla="*/ 1 h 79"/>
                <a:gd name="T60" fmla="*/ 0 w 42"/>
                <a:gd name="T61" fmla="*/ 1 h 79"/>
                <a:gd name="T62" fmla="*/ 0 w 42"/>
                <a:gd name="T63" fmla="*/ 1 h 79"/>
                <a:gd name="T64" fmla="*/ 0 w 42"/>
                <a:gd name="T65" fmla="*/ 0 h 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79"/>
                <a:gd name="T101" fmla="*/ 42 w 42"/>
                <a:gd name="T102" fmla="*/ 79 h 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79">
                  <a:moveTo>
                    <a:pt x="17" y="0"/>
                  </a:moveTo>
                  <a:lnTo>
                    <a:pt x="22" y="0"/>
                  </a:lnTo>
                  <a:lnTo>
                    <a:pt x="25" y="3"/>
                  </a:lnTo>
                  <a:lnTo>
                    <a:pt x="32" y="6"/>
                  </a:lnTo>
                  <a:lnTo>
                    <a:pt x="35" y="12"/>
                  </a:lnTo>
                  <a:lnTo>
                    <a:pt x="37" y="18"/>
                  </a:lnTo>
                  <a:lnTo>
                    <a:pt x="40" y="23"/>
                  </a:lnTo>
                  <a:lnTo>
                    <a:pt x="42" y="31"/>
                  </a:lnTo>
                  <a:lnTo>
                    <a:pt x="42" y="40"/>
                  </a:lnTo>
                  <a:lnTo>
                    <a:pt x="42" y="47"/>
                  </a:lnTo>
                  <a:lnTo>
                    <a:pt x="42" y="54"/>
                  </a:lnTo>
                  <a:lnTo>
                    <a:pt x="40" y="60"/>
                  </a:lnTo>
                  <a:lnTo>
                    <a:pt x="38" y="66"/>
                  </a:lnTo>
                  <a:lnTo>
                    <a:pt x="35" y="72"/>
                  </a:lnTo>
                  <a:lnTo>
                    <a:pt x="32" y="76"/>
                  </a:lnTo>
                  <a:lnTo>
                    <a:pt x="28" y="78"/>
                  </a:lnTo>
                  <a:lnTo>
                    <a:pt x="22" y="79"/>
                  </a:lnTo>
                  <a:lnTo>
                    <a:pt x="19" y="79"/>
                  </a:lnTo>
                  <a:lnTo>
                    <a:pt x="14" y="76"/>
                  </a:lnTo>
                  <a:lnTo>
                    <a:pt x="10" y="73"/>
                  </a:lnTo>
                  <a:lnTo>
                    <a:pt x="7" y="67"/>
                  </a:lnTo>
                  <a:lnTo>
                    <a:pt x="4" y="62"/>
                  </a:lnTo>
                  <a:lnTo>
                    <a:pt x="2" y="56"/>
                  </a:lnTo>
                  <a:lnTo>
                    <a:pt x="0" y="48"/>
                  </a:lnTo>
                  <a:lnTo>
                    <a:pt x="0" y="41"/>
                  </a:lnTo>
                  <a:lnTo>
                    <a:pt x="0" y="34"/>
                  </a:lnTo>
                  <a:lnTo>
                    <a:pt x="0" y="25"/>
                  </a:lnTo>
                  <a:lnTo>
                    <a:pt x="2" y="19"/>
                  </a:lnTo>
                  <a:lnTo>
                    <a:pt x="4" y="13"/>
                  </a:lnTo>
                  <a:lnTo>
                    <a:pt x="7" y="7"/>
                  </a:lnTo>
                  <a:lnTo>
                    <a:pt x="10" y="3"/>
                  </a:lnTo>
                  <a:lnTo>
                    <a:pt x="14" y="1"/>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69" name="Freeform 586">
              <a:extLst>
                <a:ext uri="{FF2B5EF4-FFF2-40B4-BE49-F238E27FC236}">
                  <a16:creationId xmlns:a16="http://schemas.microsoft.com/office/drawing/2014/main" id="{B19B2B99-F7E0-506C-0162-E1DC55F896AB}"/>
                </a:ext>
              </a:extLst>
            </p:cNvPr>
            <p:cNvSpPr>
              <a:spLocks noChangeAspect="1"/>
            </p:cNvSpPr>
            <p:nvPr/>
          </p:nvSpPr>
          <p:spPr bwMode="auto">
            <a:xfrm>
              <a:off x="3175" y="911"/>
              <a:ext cx="18" cy="35"/>
            </a:xfrm>
            <a:custGeom>
              <a:avLst/>
              <a:gdLst>
                <a:gd name="T0" fmla="*/ 0 w 38"/>
                <a:gd name="T1" fmla="*/ 0 h 71"/>
                <a:gd name="T2" fmla="*/ 0 w 38"/>
                <a:gd name="T3" fmla="*/ 0 h 71"/>
                <a:gd name="T4" fmla="*/ 0 w 38"/>
                <a:gd name="T5" fmla="*/ 0 h 71"/>
                <a:gd name="T6" fmla="*/ 0 w 38"/>
                <a:gd name="T7" fmla="*/ 0 h 71"/>
                <a:gd name="T8" fmla="*/ 0 w 38"/>
                <a:gd name="T9" fmla="*/ 0 h 71"/>
                <a:gd name="T10" fmla="*/ 0 w 38"/>
                <a:gd name="T11" fmla="*/ 0 h 71"/>
                <a:gd name="T12" fmla="*/ 0 w 38"/>
                <a:gd name="T13" fmla="*/ 0 h 71"/>
                <a:gd name="T14" fmla="*/ 0 w 38"/>
                <a:gd name="T15" fmla="*/ 0 h 71"/>
                <a:gd name="T16" fmla="*/ 0 w 38"/>
                <a:gd name="T17" fmla="*/ 0 h 71"/>
                <a:gd name="T18" fmla="*/ 0 w 38"/>
                <a:gd name="T19" fmla="*/ 0 h 71"/>
                <a:gd name="T20" fmla="*/ 0 w 38"/>
                <a:gd name="T21" fmla="*/ 0 h 71"/>
                <a:gd name="T22" fmla="*/ 0 w 38"/>
                <a:gd name="T23" fmla="*/ 0 h 71"/>
                <a:gd name="T24" fmla="*/ 0 w 38"/>
                <a:gd name="T25" fmla="*/ 0 h 71"/>
                <a:gd name="T26" fmla="*/ 0 w 38"/>
                <a:gd name="T27" fmla="*/ 0 h 71"/>
                <a:gd name="T28" fmla="*/ 0 w 38"/>
                <a:gd name="T29" fmla="*/ 0 h 71"/>
                <a:gd name="T30" fmla="*/ 0 w 38"/>
                <a:gd name="T31" fmla="*/ 0 h 71"/>
                <a:gd name="T32" fmla="*/ 0 w 38"/>
                <a:gd name="T33" fmla="*/ 0 h 71"/>
                <a:gd name="T34" fmla="*/ 0 w 38"/>
                <a:gd name="T35" fmla="*/ 0 h 71"/>
                <a:gd name="T36" fmla="*/ 0 w 38"/>
                <a:gd name="T37" fmla="*/ 0 h 71"/>
                <a:gd name="T38" fmla="*/ 0 w 38"/>
                <a:gd name="T39" fmla="*/ 0 h 71"/>
                <a:gd name="T40" fmla="*/ 0 w 38"/>
                <a:gd name="T41" fmla="*/ 0 h 71"/>
                <a:gd name="T42" fmla="*/ 0 w 38"/>
                <a:gd name="T43" fmla="*/ 0 h 71"/>
                <a:gd name="T44" fmla="*/ 0 w 38"/>
                <a:gd name="T45" fmla="*/ 0 h 71"/>
                <a:gd name="T46" fmla="*/ 0 w 38"/>
                <a:gd name="T47" fmla="*/ 0 h 71"/>
                <a:gd name="T48" fmla="*/ 0 w 38"/>
                <a:gd name="T49" fmla="*/ 0 h 71"/>
                <a:gd name="T50" fmla="*/ 0 w 38"/>
                <a:gd name="T51" fmla="*/ 0 h 71"/>
                <a:gd name="T52" fmla="*/ 0 w 38"/>
                <a:gd name="T53" fmla="*/ 0 h 71"/>
                <a:gd name="T54" fmla="*/ 0 w 38"/>
                <a:gd name="T55" fmla="*/ 0 h 71"/>
                <a:gd name="T56" fmla="*/ 0 w 38"/>
                <a:gd name="T57" fmla="*/ 0 h 71"/>
                <a:gd name="T58" fmla="*/ 0 w 38"/>
                <a:gd name="T59" fmla="*/ 0 h 71"/>
                <a:gd name="T60" fmla="*/ 0 w 38"/>
                <a:gd name="T61" fmla="*/ 0 h 71"/>
                <a:gd name="T62" fmla="*/ 0 w 38"/>
                <a:gd name="T63" fmla="*/ 0 h 71"/>
                <a:gd name="T64" fmla="*/ 0 w 38"/>
                <a:gd name="T65" fmla="*/ 0 h 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71"/>
                <a:gd name="T101" fmla="*/ 38 w 38"/>
                <a:gd name="T102" fmla="*/ 71 h 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71">
                  <a:moveTo>
                    <a:pt x="17" y="0"/>
                  </a:moveTo>
                  <a:lnTo>
                    <a:pt x="20" y="0"/>
                  </a:lnTo>
                  <a:lnTo>
                    <a:pt x="23" y="2"/>
                  </a:lnTo>
                  <a:lnTo>
                    <a:pt x="28" y="6"/>
                  </a:lnTo>
                  <a:lnTo>
                    <a:pt x="31" y="11"/>
                  </a:lnTo>
                  <a:lnTo>
                    <a:pt x="33" y="15"/>
                  </a:lnTo>
                  <a:lnTo>
                    <a:pt x="36" y="21"/>
                  </a:lnTo>
                  <a:lnTo>
                    <a:pt x="38" y="28"/>
                  </a:lnTo>
                  <a:lnTo>
                    <a:pt x="38" y="36"/>
                  </a:lnTo>
                  <a:lnTo>
                    <a:pt x="38" y="43"/>
                  </a:lnTo>
                  <a:lnTo>
                    <a:pt x="38" y="49"/>
                  </a:lnTo>
                  <a:lnTo>
                    <a:pt x="36" y="55"/>
                  </a:lnTo>
                  <a:lnTo>
                    <a:pt x="35" y="61"/>
                  </a:lnTo>
                  <a:lnTo>
                    <a:pt x="31" y="65"/>
                  </a:lnTo>
                  <a:lnTo>
                    <a:pt x="28" y="68"/>
                  </a:lnTo>
                  <a:lnTo>
                    <a:pt x="23" y="71"/>
                  </a:lnTo>
                  <a:lnTo>
                    <a:pt x="20" y="71"/>
                  </a:lnTo>
                  <a:lnTo>
                    <a:pt x="17" y="71"/>
                  </a:lnTo>
                  <a:lnTo>
                    <a:pt x="13" y="69"/>
                  </a:lnTo>
                  <a:lnTo>
                    <a:pt x="10" y="65"/>
                  </a:lnTo>
                  <a:lnTo>
                    <a:pt x="7" y="61"/>
                  </a:lnTo>
                  <a:lnTo>
                    <a:pt x="3" y="56"/>
                  </a:lnTo>
                  <a:lnTo>
                    <a:pt x="2" y="50"/>
                  </a:lnTo>
                  <a:lnTo>
                    <a:pt x="0" y="44"/>
                  </a:lnTo>
                  <a:lnTo>
                    <a:pt x="0" y="37"/>
                  </a:lnTo>
                  <a:lnTo>
                    <a:pt x="0" y="30"/>
                  </a:lnTo>
                  <a:lnTo>
                    <a:pt x="0" y="22"/>
                  </a:lnTo>
                  <a:lnTo>
                    <a:pt x="2" y="16"/>
                  </a:lnTo>
                  <a:lnTo>
                    <a:pt x="3" y="11"/>
                  </a:lnTo>
                  <a:lnTo>
                    <a:pt x="7" y="6"/>
                  </a:lnTo>
                  <a:lnTo>
                    <a:pt x="8" y="3"/>
                  </a:lnTo>
                  <a:lnTo>
                    <a:pt x="13" y="0"/>
                  </a:lnTo>
                  <a:lnTo>
                    <a:pt x="17" y="0"/>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70" name="Freeform 587">
              <a:extLst>
                <a:ext uri="{FF2B5EF4-FFF2-40B4-BE49-F238E27FC236}">
                  <a16:creationId xmlns:a16="http://schemas.microsoft.com/office/drawing/2014/main" id="{6BA93157-1F1E-8A99-3244-F7C261FD19B6}"/>
                </a:ext>
              </a:extLst>
            </p:cNvPr>
            <p:cNvSpPr>
              <a:spLocks noChangeAspect="1"/>
            </p:cNvSpPr>
            <p:nvPr/>
          </p:nvSpPr>
          <p:spPr bwMode="auto">
            <a:xfrm>
              <a:off x="3182" y="918"/>
              <a:ext cx="11" cy="20"/>
            </a:xfrm>
            <a:custGeom>
              <a:avLst/>
              <a:gdLst>
                <a:gd name="T0" fmla="*/ 0 w 23"/>
                <a:gd name="T1" fmla="*/ 0 h 40"/>
                <a:gd name="T2" fmla="*/ 0 w 23"/>
                <a:gd name="T3" fmla="*/ 1 h 40"/>
                <a:gd name="T4" fmla="*/ 0 w 23"/>
                <a:gd name="T5" fmla="*/ 1 h 40"/>
                <a:gd name="T6" fmla="*/ 0 w 23"/>
                <a:gd name="T7" fmla="*/ 1 h 40"/>
                <a:gd name="T8" fmla="*/ 0 w 23"/>
                <a:gd name="T9" fmla="*/ 1 h 40"/>
                <a:gd name="T10" fmla="*/ 0 w 23"/>
                <a:gd name="T11" fmla="*/ 1 h 40"/>
                <a:gd name="T12" fmla="*/ 0 w 23"/>
                <a:gd name="T13" fmla="*/ 1 h 40"/>
                <a:gd name="T14" fmla="*/ 0 w 23"/>
                <a:gd name="T15" fmla="*/ 1 h 40"/>
                <a:gd name="T16" fmla="*/ 0 w 23"/>
                <a:gd name="T17" fmla="*/ 1 h 40"/>
                <a:gd name="T18" fmla="*/ 0 w 23"/>
                <a:gd name="T19" fmla="*/ 1 h 40"/>
                <a:gd name="T20" fmla="*/ 0 w 23"/>
                <a:gd name="T21" fmla="*/ 1 h 40"/>
                <a:gd name="T22" fmla="*/ 0 w 23"/>
                <a:gd name="T23" fmla="*/ 1 h 40"/>
                <a:gd name="T24" fmla="*/ 0 w 23"/>
                <a:gd name="T25" fmla="*/ 1 h 40"/>
                <a:gd name="T26" fmla="*/ 0 w 23"/>
                <a:gd name="T27" fmla="*/ 1 h 40"/>
                <a:gd name="T28" fmla="*/ 0 w 23"/>
                <a:gd name="T29" fmla="*/ 1 h 40"/>
                <a:gd name="T30" fmla="*/ 0 w 23"/>
                <a:gd name="T31" fmla="*/ 1 h 40"/>
                <a:gd name="T32" fmla="*/ 0 w 23"/>
                <a:gd name="T33" fmla="*/ 1 h 40"/>
                <a:gd name="T34" fmla="*/ 0 w 23"/>
                <a:gd name="T35" fmla="*/ 1 h 40"/>
                <a:gd name="T36" fmla="*/ 0 w 23"/>
                <a:gd name="T37" fmla="*/ 1 h 40"/>
                <a:gd name="T38" fmla="*/ 0 w 23"/>
                <a:gd name="T39" fmla="*/ 1 h 40"/>
                <a:gd name="T40" fmla="*/ 0 w 23"/>
                <a:gd name="T41" fmla="*/ 1 h 40"/>
                <a:gd name="T42" fmla="*/ 0 w 23"/>
                <a:gd name="T43" fmla="*/ 1 h 40"/>
                <a:gd name="T44" fmla="*/ 0 w 23"/>
                <a:gd name="T45" fmla="*/ 1 h 40"/>
                <a:gd name="T46" fmla="*/ 0 w 23"/>
                <a:gd name="T47" fmla="*/ 1 h 40"/>
                <a:gd name="T48" fmla="*/ 0 w 23"/>
                <a:gd name="T49" fmla="*/ 1 h 40"/>
                <a:gd name="T50" fmla="*/ 0 w 23"/>
                <a:gd name="T51" fmla="*/ 1 h 40"/>
                <a:gd name="T52" fmla="*/ 0 w 23"/>
                <a:gd name="T53" fmla="*/ 1 h 40"/>
                <a:gd name="T54" fmla="*/ 0 w 23"/>
                <a:gd name="T55" fmla="*/ 1 h 40"/>
                <a:gd name="T56" fmla="*/ 0 w 23"/>
                <a:gd name="T57" fmla="*/ 1 h 40"/>
                <a:gd name="T58" fmla="*/ 0 w 23"/>
                <a:gd name="T59" fmla="*/ 1 h 40"/>
                <a:gd name="T60" fmla="*/ 0 w 23"/>
                <a:gd name="T61" fmla="*/ 1 h 40"/>
                <a:gd name="T62" fmla="*/ 0 w 23"/>
                <a:gd name="T63" fmla="*/ 1 h 40"/>
                <a:gd name="T64" fmla="*/ 0 w 23"/>
                <a:gd name="T65" fmla="*/ 0 h 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40"/>
                <a:gd name="T101" fmla="*/ 23 w 23"/>
                <a:gd name="T102" fmla="*/ 40 h 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40">
                  <a:moveTo>
                    <a:pt x="11" y="0"/>
                  </a:moveTo>
                  <a:lnTo>
                    <a:pt x="13" y="1"/>
                  </a:lnTo>
                  <a:lnTo>
                    <a:pt x="15" y="1"/>
                  </a:lnTo>
                  <a:lnTo>
                    <a:pt x="18" y="3"/>
                  </a:lnTo>
                  <a:lnTo>
                    <a:pt x="20" y="6"/>
                  </a:lnTo>
                  <a:lnTo>
                    <a:pt x="20" y="9"/>
                  </a:lnTo>
                  <a:lnTo>
                    <a:pt x="21" y="12"/>
                  </a:lnTo>
                  <a:lnTo>
                    <a:pt x="23" y="16"/>
                  </a:lnTo>
                  <a:lnTo>
                    <a:pt x="23" y="21"/>
                  </a:lnTo>
                  <a:lnTo>
                    <a:pt x="23" y="25"/>
                  </a:lnTo>
                  <a:lnTo>
                    <a:pt x="23" y="28"/>
                  </a:lnTo>
                  <a:lnTo>
                    <a:pt x="21" y="31"/>
                  </a:lnTo>
                  <a:lnTo>
                    <a:pt x="21" y="34"/>
                  </a:lnTo>
                  <a:lnTo>
                    <a:pt x="20" y="37"/>
                  </a:lnTo>
                  <a:lnTo>
                    <a:pt x="18" y="38"/>
                  </a:lnTo>
                  <a:lnTo>
                    <a:pt x="16" y="40"/>
                  </a:lnTo>
                  <a:lnTo>
                    <a:pt x="13" y="40"/>
                  </a:lnTo>
                  <a:lnTo>
                    <a:pt x="11" y="40"/>
                  </a:lnTo>
                  <a:lnTo>
                    <a:pt x="8" y="38"/>
                  </a:lnTo>
                  <a:lnTo>
                    <a:pt x="6" y="37"/>
                  </a:lnTo>
                  <a:lnTo>
                    <a:pt x="5" y="34"/>
                  </a:lnTo>
                  <a:lnTo>
                    <a:pt x="3" y="31"/>
                  </a:lnTo>
                  <a:lnTo>
                    <a:pt x="2" y="29"/>
                  </a:lnTo>
                  <a:lnTo>
                    <a:pt x="2" y="25"/>
                  </a:lnTo>
                  <a:lnTo>
                    <a:pt x="0" y="22"/>
                  </a:lnTo>
                  <a:lnTo>
                    <a:pt x="0" y="18"/>
                  </a:lnTo>
                  <a:lnTo>
                    <a:pt x="2" y="13"/>
                  </a:lnTo>
                  <a:lnTo>
                    <a:pt x="2" y="10"/>
                  </a:lnTo>
                  <a:lnTo>
                    <a:pt x="3" y="7"/>
                  </a:lnTo>
                  <a:lnTo>
                    <a:pt x="5" y="4"/>
                  </a:lnTo>
                  <a:lnTo>
                    <a:pt x="6" y="3"/>
                  </a:lnTo>
                  <a:lnTo>
                    <a:pt x="8" y="1"/>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71" name="Freeform 588">
              <a:extLst>
                <a:ext uri="{FF2B5EF4-FFF2-40B4-BE49-F238E27FC236}">
                  <a16:creationId xmlns:a16="http://schemas.microsoft.com/office/drawing/2014/main" id="{AE8C44BA-B77A-98C4-A5B9-2DE1B9219D85}"/>
                </a:ext>
              </a:extLst>
            </p:cNvPr>
            <p:cNvSpPr>
              <a:spLocks noChangeAspect="1"/>
            </p:cNvSpPr>
            <p:nvPr/>
          </p:nvSpPr>
          <p:spPr bwMode="auto">
            <a:xfrm>
              <a:off x="3549" y="925"/>
              <a:ext cx="96" cy="110"/>
            </a:xfrm>
            <a:custGeom>
              <a:avLst/>
              <a:gdLst>
                <a:gd name="T0" fmla="*/ 1 w 190"/>
                <a:gd name="T1" fmla="*/ 1 h 219"/>
                <a:gd name="T2" fmla="*/ 1 w 190"/>
                <a:gd name="T3" fmla="*/ 1 h 219"/>
                <a:gd name="T4" fmla="*/ 1 w 190"/>
                <a:gd name="T5" fmla="*/ 1 h 219"/>
                <a:gd name="T6" fmla="*/ 1 w 190"/>
                <a:gd name="T7" fmla="*/ 1 h 219"/>
                <a:gd name="T8" fmla="*/ 1 w 190"/>
                <a:gd name="T9" fmla="*/ 0 h 219"/>
                <a:gd name="T10" fmla="*/ 1 w 190"/>
                <a:gd name="T11" fmla="*/ 0 h 219"/>
                <a:gd name="T12" fmla="*/ 1 w 190"/>
                <a:gd name="T13" fmla="*/ 0 h 219"/>
                <a:gd name="T14" fmla="*/ 1 w 190"/>
                <a:gd name="T15" fmla="*/ 0 h 219"/>
                <a:gd name="T16" fmla="*/ 1 w 190"/>
                <a:gd name="T17" fmla="*/ 1 h 219"/>
                <a:gd name="T18" fmla="*/ 1 w 190"/>
                <a:gd name="T19" fmla="*/ 1 h 219"/>
                <a:gd name="T20" fmla="*/ 1 w 190"/>
                <a:gd name="T21" fmla="*/ 1 h 219"/>
                <a:gd name="T22" fmla="*/ 1 w 190"/>
                <a:gd name="T23" fmla="*/ 1 h 219"/>
                <a:gd name="T24" fmla="*/ 1 w 190"/>
                <a:gd name="T25" fmla="*/ 1 h 219"/>
                <a:gd name="T26" fmla="*/ 1 w 190"/>
                <a:gd name="T27" fmla="*/ 1 h 219"/>
                <a:gd name="T28" fmla="*/ 1 w 190"/>
                <a:gd name="T29" fmla="*/ 1 h 219"/>
                <a:gd name="T30" fmla="*/ 1 w 190"/>
                <a:gd name="T31" fmla="*/ 1 h 219"/>
                <a:gd name="T32" fmla="*/ 1 w 190"/>
                <a:gd name="T33" fmla="*/ 1 h 219"/>
                <a:gd name="T34" fmla="*/ 1 w 190"/>
                <a:gd name="T35" fmla="*/ 1 h 219"/>
                <a:gd name="T36" fmla="*/ 1 w 190"/>
                <a:gd name="T37" fmla="*/ 1 h 219"/>
                <a:gd name="T38" fmla="*/ 1 w 190"/>
                <a:gd name="T39" fmla="*/ 1 h 219"/>
                <a:gd name="T40" fmla="*/ 1 w 190"/>
                <a:gd name="T41" fmla="*/ 1 h 219"/>
                <a:gd name="T42" fmla="*/ 1 w 190"/>
                <a:gd name="T43" fmla="*/ 1 h 219"/>
                <a:gd name="T44" fmla="*/ 1 w 190"/>
                <a:gd name="T45" fmla="*/ 1 h 219"/>
                <a:gd name="T46" fmla="*/ 1 w 190"/>
                <a:gd name="T47" fmla="*/ 1 h 219"/>
                <a:gd name="T48" fmla="*/ 1 w 190"/>
                <a:gd name="T49" fmla="*/ 1 h 219"/>
                <a:gd name="T50" fmla="*/ 1 w 190"/>
                <a:gd name="T51" fmla="*/ 1 h 219"/>
                <a:gd name="T52" fmla="*/ 1 w 190"/>
                <a:gd name="T53" fmla="*/ 1 h 219"/>
                <a:gd name="T54" fmla="*/ 1 w 190"/>
                <a:gd name="T55" fmla="*/ 1 h 219"/>
                <a:gd name="T56" fmla="*/ 1 w 190"/>
                <a:gd name="T57" fmla="*/ 1 h 219"/>
                <a:gd name="T58" fmla="*/ 1 w 190"/>
                <a:gd name="T59" fmla="*/ 1 h 219"/>
                <a:gd name="T60" fmla="*/ 1 w 190"/>
                <a:gd name="T61" fmla="*/ 1 h 219"/>
                <a:gd name="T62" fmla="*/ 1 w 190"/>
                <a:gd name="T63" fmla="*/ 1 h 219"/>
                <a:gd name="T64" fmla="*/ 1 w 190"/>
                <a:gd name="T65" fmla="*/ 1 h 219"/>
                <a:gd name="T66" fmla="*/ 1 w 190"/>
                <a:gd name="T67" fmla="*/ 1 h 219"/>
                <a:gd name="T68" fmla="*/ 1 w 190"/>
                <a:gd name="T69" fmla="*/ 1 h 219"/>
                <a:gd name="T70" fmla="*/ 1 w 190"/>
                <a:gd name="T71" fmla="*/ 1 h 219"/>
                <a:gd name="T72" fmla="*/ 1 w 190"/>
                <a:gd name="T73" fmla="*/ 1 h 219"/>
                <a:gd name="T74" fmla="*/ 1 w 190"/>
                <a:gd name="T75" fmla="*/ 1 h 219"/>
                <a:gd name="T76" fmla="*/ 1 w 190"/>
                <a:gd name="T77" fmla="*/ 1 h 219"/>
                <a:gd name="T78" fmla="*/ 1 w 190"/>
                <a:gd name="T79" fmla="*/ 1 h 219"/>
                <a:gd name="T80" fmla="*/ 0 w 190"/>
                <a:gd name="T81" fmla="*/ 1 h 219"/>
                <a:gd name="T82" fmla="*/ 1 w 190"/>
                <a:gd name="T83" fmla="*/ 1 h 219"/>
                <a:gd name="T84" fmla="*/ 1 w 190"/>
                <a:gd name="T85" fmla="*/ 1 h 219"/>
                <a:gd name="T86" fmla="*/ 1 w 190"/>
                <a:gd name="T87" fmla="*/ 1 h 219"/>
                <a:gd name="T88" fmla="*/ 1 w 190"/>
                <a:gd name="T89" fmla="*/ 1 h 219"/>
                <a:gd name="T90" fmla="*/ 1 w 190"/>
                <a:gd name="T91" fmla="*/ 1 h 219"/>
                <a:gd name="T92" fmla="*/ 1 w 190"/>
                <a:gd name="T93" fmla="*/ 1 h 219"/>
                <a:gd name="T94" fmla="*/ 1 w 190"/>
                <a:gd name="T95" fmla="*/ 1 h 2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0"/>
                <a:gd name="T145" fmla="*/ 0 h 219"/>
                <a:gd name="T146" fmla="*/ 190 w 190"/>
                <a:gd name="T147" fmla="*/ 219 h 2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0" h="219">
                  <a:moveTo>
                    <a:pt x="57" y="2"/>
                  </a:moveTo>
                  <a:lnTo>
                    <a:pt x="59" y="2"/>
                  </a:lnTo>
                  <a:lnTo>
                    <a:pt x="61" y="2"/>
                  </a:lnTo>
                  <a:lnTo>
                    <a:pt x="64" y="2"/>
                  </a:lnTo>
                  <a:lnTo>
                    <a:pt x="69" y="2"/>
                  </a:lnTo>
                  <a:lnTo>
                    <a:pt x="74" y="2"/>
                  </a:lnTo>
                  <a:lnTo>
                    <a:pt x="79" y="2"/>
                  </a:lnTo>
                  <a:lnTo>
                    <a:pt x="87" y="2"/>
                  </a:lnTo>
                  <a:lnTo>
                    <a:pt x="93" y="2"/>
                  </a:lnTo>
                  <a:lnTo>
                    <a:pt x="100" y="0"/>
                  </a:lnTo>
                  <a:lnTo>
                    <a:pt x="105" y="0"/>
                  </a:lnTo>
                  <a:lnTo>
                    <a:pt x="113" y="0"/>
                  </a:lnTo>
                  <a:lnTo>
                    <a:pt x="118" y="0"/>
                  </a:lnTo>
                  <a:lnTo>
                    <a:pt x="121" y="0"/>
                  </a:lnTo>
                  <a:lnTo>
                    <a:pt x="126" y="0"/>
                  </a:lnTo>
                  <a:lnTo>
                    <a:pt x="128" y="0"/>
                  </a:lnTo>
                  <a:lnTo>
                    <a:pt x="130" y="0"/>
                  </a:lnTo>
                  <a:lnTo>
                    <a:pt x="135" y="2"/>
                  </a:lnTo>
                  <a:lnTo>
                    <a:pt x="139" y="3"/>
                  </a:lnTo>
                  <a:lnTo>
                    <a:pt x="148" y="8"/>
                  </a:lnTo>
                  <a:lnTo>
                    <a:pt x="153" y="10"/>
                  </a:lnTo>
                  <a:lnTo>
                    <a:pt x="158" y="16"/>
                  </a:lnTo>
                  <a:lnTo>
                    <a:pt x="162" y="19"/>
                  </a:lnTo>
                  <a:lnTo>
                    <a:pt x="166" y="27"/>
                  </a:lnTo>
                  <a:lnTo>
                    <a:pt x="172" y="33"/>
                  </a:lnTo>
                  <a:lnTo>
                    <a:pt x="176" y="41"/>
                  </a:lnTo>
                  <a:lnTo>
                    <a:pt x="179" y="49"/>
                  </a:lnTo>
                  <a:lnTo>
                    <a:pt x="182" y="58"/>
                  </a:lnTo>
                  <a:lnTo>
                    <a:pt x="185" y="66"/>
                  </a:lnTo>
                  <a:lnTo>
                    <a:pt x="187" y="77"/>
                  </a:lnTo>
                  <a:lnTo>
                    <a:pt x="189" y="85"/>
                  </a:lnTo>
                  <a:lnTo>
                    <a:pt x="190" y="96"/>
                  </a:lnTo>
                  <a:lnTo>
                    <a:pt x="190" y="106"/>
                  </a:lnTo>
                  <a:lnTo>
                    <a:pt x="190" y="116"/>
                  </a:lnTo>
                  <a:lnTo>
                    <a:pt x="190" y="127"/>
                  </a:lnTo>
                  <a:lnTo>
                    <a:pt x="190" y="137"/>
                  </a:lnTo>
                  <a:lnTo>
                    <a:pt x="189" y="147"/>
                  </a:lnTo>
                  <a:lnTo>
                    <a:pt x="187" y="157"/>
                  </a:lnTo>
                  <a:lnTo>
                    <a:pt x="184" y="166"/>
                  </a:lnTo>
                  <a:lnTo>
                    <a:pt x="182" y="175"/>
                  </a:lnTo>
                  <a:lnTo>
                    <a:pt x="179" y="181"/>
                  </a:lnTo>
                  <a:lnTo>
                    <a:pt x="174" y="188"/>
                  </a:lnTo>
                  <a:lnTo>
                    <a:pt x="169" y="196"/>
                  </a:lnTo>
                  <a:lnTo>
                    <a:pt x="164" y="202"/>
                  </a:lnTo>
                  <a:lnTo>
                    <a:pt x="159" y="206"/>
                  </a:lnTo>
                  <a:lnTo>
                    <a:pt x="154" y="210"/>
                  </a:lnTo>
                  <a:lnTo>
                    <a:pt x="149" y="213"/>
                  </a:lnTo>
                  <a:lnTo>
                    <a:pt x="144" y="216"/>
                  </a:lnTo>
                  <a:lnTo>
                    <a:pt x="136" y="218"/>
                  </a:lnTo>
                  <a:lnTo>
                    <a:pt x="133" y="218"/>
                  </a:lnTo>
                  <a:lnTo>
                    <a:pt x="131" y="218"/>
                  </a:lnTo>
                  <a:lnTo>
                    <a:pt x="126" y="218"/>
                  </a:lnTo>
                  <a:lnTo>
                    <a:pt x="121" y="218"/>
                  </a:lnTo>
                  <a:lnTo>
                    <a:pt x="116" y="218"/>
                  </a:lnTo>
                  <a:lnTo>
                    <a:pt x="108" y="218"/>
                  </a:lnTo>
                  <a:lnTo>
                    <a:pt x="102" y="218"/>
                  </a:lnTo>
                  <a:lnTo>
                    <a:pt x="97" y="218"/>
                  </a:lnTo>
                  <a:lnTo>
                    <a:pt x="90" y="219"/>
                  </a:lnTo>
                  <a:lnTo>
                    <a:pt x="85" y="219"/>
                  </a:lnTo>
                  <a:lnTo>
                    <a:pt x="79" y="219"/>
                  </a:lnTo>
                  <a:lnTo>
                    <a:pt x="74" y="219"/>
                  </a:lnTo>
                  <a:lnTo>
                    <a:pt x="70" y="219"/>
                  </a:lnTo>
                  <a:lnTo>
                    <a:pt x="69" y="219"/>
                  </a:lnTo>
                  <a:lnTo>
                    <a:pt x="62" y="219"/>
                  </a:lnTo>
                  <a:lnTo>
                    <a:pt x="56" y="218"/>
                  </a:lnTo>
                  <a:lnTo>
                    <a:pt x="49" y="215"/>
                  </a:lnTo>
                  <a:lnTo>
                    <a:pt x="42" y="212"/>
                  </a:lnTo>
                  <a:lnTo>
                    <a:pt x="38" y="207"/>
                  </a:lnTo>
                  <a:lnTo>
                    <a:pt x="33" y="202"/>
                  </a:lnTo>
                  <a:lnTo>
                    <a:pt x="28" y="196"/>
                  </a:lnTo>
                  <a:lnTo>
                    <a:pt x="23" y="188"/>
                  </a:lnTo>
                  <a:lnTo>
                    <a:pt x="18" y="181"/>
                  </a:lnTo>
                  <a:lnTo>
                    <a:pt x="13" y="174"/>
                  </a:lnTo>
                  <a:lnTo>
                    <a:pt x="10" y="165"/>
                  </a:lnTo>
                  <a:lnTo>
                    <a:pt x="8" y="155"/>
                  </a:lnTo>
                  <a:lnTo>
                    <a:pt x="5" y="144"/>
                  </a:lnTo>
                  <a:lnTo>
                    <a:pt x="3" y="134"/>
                  </a:lnTo>
                  <a:lnTo>
                    <a:pt x="1" y="124"/>
                  </a:lnTo>
                  <a:lnTo>
                    <a:pt x="0" y="112"/>
                  </a:lnTo>
                  <a:lnTo>
                    <a:pt x="0" y="100"/>
                  </a:lnTo>
                  <a:lnTo>
                    <a:pt x="1" y="91"/>
                  </a:lnTo>
                  <a:lnTo>
                    <a:pt x="1" y="81"/>
                  </a:lnTo>
                  <a:lnTo>
                    <a:pt x="3" y="71"/>
                  </a:lnTo>
                  <a:lnTo>
                    <a:pt x="5" y="60"/>
                  </a:lnTo>
                  <a:lnTo>
                    <a:pt x="8" y="52"/>
                  </a:lnTo>
                  <a:lnTo>
                    <a:pt x="10" y="43"/>
                  </a:lnTo>
                  <a:lnTo>
                    <a:pt x="15" y="34"/>
                  </a:lnTo>
                  <a:lnTo>
                    <a:pt x="18" y="27"/>
                  </a:lnTo>
                  <a:lnTo>
                    <a:pt x="23" y="21"/>
                  </a:lnTo>
                  <a:lnTo>
                    <a:pt x="28" y="16"/>
                  </a:lnTo>
                  <a:lnTo>
                    <a:pt x="33" y="12"/>
                  </a:lnTo>
                  <a:lnTo>
                    <a:pt x="38" y="8"/>
                  </a:lnTo>
                  <a:lnTo>
                    <a:pt x="44" y="5"/>
                  </a:lnTo>
                  <a:lnTo>
                    <a:pt x="49" y="3"/>
                  </a:lnTo>
                  <a:lnTo>
                    <a:pt x="5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72" name="Freeform 589">
              <a:extLst>
                <a:ext uri="{FF2B5EF4-FFF2-40B4-BE49-F238E27FC236}">
                  <a16:creationId xmlns:a16="http://schemas.microsoft.com/office/drawing/2014/main" id="{E9808D3C-86C5-C0E1-95C5-0B60216BD118}"/>
                </a:ext>
              </a:extLst>
            </p:cNvPr>
            <p:cNvSpPr>
              <a:spLocks noChangeAspect="1"/>
            </p:cNvSpPr>
            <p:nvPr/>
          </p:nvSpPr>
          <p:spPr bwMode="auto">
            <a:xfrm>
              <a:off x="3558" y="942"/>
              <a:ext cx="43" cy="75"/>
            </a:xfrm>
            <a:custGeom>
              <a:avLst/>
              <a:gdLst>
                <a:gd name="T0" fmla="*/ 0 w 87"/>
                <a:gd name="T1" fmla="*/ 0 h 150"/>
                <a:gd name="T2" fmla="*/ 0 w 87"/>
                <a:gd name="T3" fmla="*/ 1 h 150"/>
                <a:gd name="T4" fmla="*/ 0 w 87"/>
                <a:gd name="T5" fmla="*/ 1 h 150"/>
                <a:gd name="T6" fmla="*/ 0 w 87"/>
                <a:gd name="T7" fmla="*/ 1 h 150"/>
                <a:gd name="T8" fmla="*/ 0 w 87"/>
                <a:gd name="T9" fmla="*/ 1 h 150"/>
                <a:gd name="T10" fmla="*/ 0 w 87"/>
                <a:gd name="T11" fmla="*/ 1 h 150"/>
                <a:gd name="T12" fmla="*/ 0 w 87"/>
                <a:gd name="T13" fmla="*/ 1 h 150"/>
                <a:gd name="T14" fmla="*/ 0 w 87"/>
                <a:gd name="T15" fmla="*/ 1 h 150"/>
                <a:gd name="T16" fmla="*/ 0 w 87"/>
                <a:gd name="T17" fmla="*/ 1 h 150"/>
                <a:gd name="T18" fmla="*/ 0 w 87"/>
                <a:gd name="T19" fmla="*/ 1 h 150"/>
                <a:gd name="T20" fmla="*/ 0 w 87"/>
                <a:gd name="T21" fmla="*/ 1 h 150"/>
                <a:gd name="T22" fmla="*/ 0 w 87"/>
                <a:gd name="T23" fmla="*/ 1 h 150"/>
                <a:gd name="T24" fmla="*/ 0 w 87"/>
                <a:gd name="T25" fmla="*/ 1 h 150"/>
                <a:gd name="T26" fmla="*/ 0 w 87"/>
                <a:gd name="T27" fmla="*/ 1 h 150"/>
                <a:gd name="T28" fmla="*/ 0 w 87"/>
                <a:gd name="T29" fmla="*/ 1 h 150"/>
                <a:gd name="T30" fmla="*/ 0 w 87"/>
                <a:gd name="T31" fmla="*/ 1 h 150"/>
                <a:gd name="T32" fmla="*/ 0 w 87"/>
                <a:gd name="T33" fmla="*/ 1 h 150"/>
                <a:gd name="T34" fmla="*/ 0 w 87"/>
                <a:gd name="T35" fmla="*/ 1 h 150"/>
                <a:gd name="T36" fmla="*/ 0 w 87"/>
                <a:gd name="T37" fmla="*/ 1 h 150"/>
                <a:gd name="T38" fmla="*/ 0 w 87"/>
                <a:gd name="T39" fmla="*/ 1 h 150"/>
                <a:gd name="T40" fmla="*/ 0 w 87"/>
                <a:gd name="T41" fmla="*/ 1 h 150"/>
                <a:gd name="T42" fmla="*/ 0 w 87"/>
                <a:gd name="T43" fmla="*/ 1 h 150"/>
                <a:gd name="T44" fmla="*/ 0 w 87"/>
                <a:gd name="T45" fmla="*/ 1 h 150"/>
                <a:gd name="T46" fmla="*/ 0 w 87"/>
                <a:gd name="T47" fmla="*/ 1 h 150"/>
                <a:gd name="T48" fmla="*/ 0 w 87"/>
                <a:gd name="T49" fmla="*/ 1 h 150"/>
                <a:gd name="T50" fmla="*/ 0 w 87"/>
                <a:gd name="T51" fmla="*/ 1 h 150"/>
                <a:gd name="T52" fmla="*/ 0 w 87"/>
                <a:gd name="T53" fmla="*/ 1 h 150"/>
                <a:gd name="T54" fmla="*/ 0 w 87"/>
                <a:gd name="T55" fmla="*/ 1 h 150"/>
                <a:gd name="T56" fmla="*/ 0 w 87"/>
                <a:gd name="T57" fmla="*/ 1 h 150"/>
                <a:gd name="T58" fmla="*/ 0 w 87"/>
                <a:gd name="T59" fmla="*/ 1 h 150"/>
                <a:gd name="T60" fmla="*/ 0 w 87"/>
                <a:gd name="T61" fmla="*/ 1 h 150"/>
                <a:gd name="T62" fmla="*/ 0 w 87"/>
                <a:gd name="T63" fmla="*/ 0 h 1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7"/>
                <a:gd name="T97" fmla="*/ 0 h 150"/>
                <a:gd name="T98" fmla="*/ 87 w 87"/>
                <a:gd name="T99" fmla="*/ 150 h 1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7" h="150">
                  <a:moveTo>
                    <a:pt x="40" y="0"/>
                  </a:moveTo>
                  <a:lnTo>
                    <a:pt x="45" y="0"/>
                  </a:lnTo>
                  <a:lnTo>
                    <a:pt x="48" y="1"/>
                  </a:lnTo>
                  <a:lnTo>
                    <a:pt x="53" y="3"/>
                  </a:lnTo>
                  <a:lnTo>
                    <a:pt x="56" y="4"/>
                  </a:lnTo>
                  <a:lnTo>
                    <a:pt x="59" y="9"/>
                  </a:lnTo>
                  <a:lnTo>
                    <a:pt x="66" y="12"/>
                  </a:lnTo>
                  <a:lnTo>
                    <a:pt x="69" y="16"/>
                  </a:lnTo>
                  <a:lnTo>
                    <a:pt x="72" y="21"/>
                  </a:lnTo>
                  <a:lnTo>
                    <a:pt x="74" y="26"/>
                  </a:lnTo>
                  <a:lnTo>
                    <a:pt x="77" y="32"/>
                  </a:lnTo>
                  <a:lnTo>
                    <a:pt x="81" y="38"/>
                  </a:lnTo>
                  <a:lnTo>
                    <a:pt x="82" y="44"/>
                  </a:lnTo>
                  <a:lnTo>
                    <a:pt x="84" y="51"/>
                  </a:lnTo>
                  <a:lnTo>
                    <a:pt x="86" y="59"/>
                  </a:lnTo>
                  <a:lnTo>
                    <a:pt x="87" y="65"/>
                  </a:lnTo>
                  <a:lnTo>
                    <a:pt x="87" y="73"/>
                  </a:lnTo>
                  <a:lnTo>
                    <a:pt x="87" y="81"/>
                  </a:lnTo>
                  <a:lnTo>
                    <a:pt x="87" y="88"/>
                  </a:lnTo>
                  <a:lnTo>
                    <a:pt x="87" y="96"/>
                  </a:lnTo>
                  <a:lnTo>
                    <a:pt x="86" y="103"/>
                  </a:lnTo>
                  <a:lnTo>
                    <a:pt x="84" y="109"/>
                  </a:lnTo>
                  <a:lnTo>
                    <a:pt x="82" y="116"/>
                  </a:lnTo>
                  <a:lnTo>
                    <a:pt x="81" y="122"/>
                  </a:lnTo>
                  <a:lnTo>
                    <a:pt x="79" y="128"/>
                  </a:lnTo>
                  <a:lnTo>
                    <a:pt x="76" y="132"/>
                  </a:lnTo>
                  <a:lnTo>
                    <a:pt x="72" y="137"/>
                  </a:lnTo>
                  <a:lnTo>
                    <a:pt x="69" y="141"/>
                  </a:lnTo>
                  <a:lnTo>
                    <a:pt x="66" y="144"/>
                  </a:lnTo>
                  <a:lnTo>
                    <a:pt x="61" y="145"/>
                  </a:lnTo>
                  <a:lnTo>
                    <a:pt x="58" y="147"/>
                  </a:lnTo>
                  <a:lnTo>
                    <a:pt x="53" y="148"/>
                  </a:lnTo>
                  <a:lnTo>
                    <a:pt x="49" y="150"/>
                  </a:lnTo>
                  <a:lnTo>
                    <a:pt x="45" y="150"/>
                  </a:lnTo>
                  <a:lnTo>
                    <a:pt x="41" y="148"/>
                  </a:lnTo>
                  <a:lnTo>
                    <a:pt x="36" y="147"/>
                  </a:lnTo>
                  <a:lnTo>
                    <a:pt x="31" y="144"/>
                  </a:lnTo>
                  <a:lnTo>
                    <a:pt x="28" y="143"/>
                  </a:lnTo>
                  <a:lnTo>
                    <a:pt x="23" y="138"/>
                  </a:lnTo>
                  <a:lnTo>
                    <a:pt x="20" y="135"/>
                  </a:lnTo>
                  <a:lnTo>
                    <a:pt x="17" y="129"/>
                  </a:lnTo>
                  <a:lnTo>
                    <a:pt x="13" y="125"/>
                  </a:lnTo>
                  <a:lnTo>
                    <a:pt x="12" y="119"/>
                  </a:lnTo>
                  <a:lnTo>
                    <a:pt x="8" y="113"/>
                  </a:lnTo>
                  <a:lnTo>
                    <a:pt x="7" y="106"/>
                  </a:lnTo>
                  <a:lnTo>
                    <a:pt x="3" y="98"/>
                  </a:lnTo>
                  <a:lnTo>
                    <a:pt x="2" y="91"/>
                  </a:lnTo>
                  <a:lnTo>
                    <a:pt x="0" y="84"/>
                  </a:lnTo>
                  <a:lnTo>
                    <a:pt x="0" y="76"/>
                  </a:lnTo>
                  <a:lnTo>
                    <a:pt x="0" y="69"/>
                  </a:lnTo>
                  <a:lnTo>
                    <a:pt x="0" y="62"/>
                  </a:lnTo>
                  <a:lnTo>
                    <a:pt x="0" y="54"/>
                  </a:lnTo>
                  <a:lnTo>
                    <a:pt x="2" y="48"/>
                  </a:lnTo>
                  <a:lnTo>
                    <a:pt x="3" y="41"/>
                  </a:lnTo>
                  <a:lnTo>
                    <a:pt x="7" y="35"/>
                  </a:lnTo>
                  <a:lnTo>
                    <a:pt x="8" y="29"/>
                  </a:lnTo>
                  <a:lnTo>
                    <a:pt x="10" y="24"/>
                  </a:lnTo>
                  <a:lnTo>
                    <a:pt x="13" y="18"/>
                  </a:lnTo>
                  <a:lnTo>
                    <a:pt x="17" y="13"/>
                  </a:lnTo>
                  <a:lnTo>
                    <a:pt x="20" y="10"/>
                  </a:lnTo>
                  <a:lnTo>
                    <a:pt x="23" y="6"/>
                  </a:lnTo>
                  <a:lnTo>
                    <a:pt x="26" y="4"/>
                  </a:lnTo>
                  <a:lnTo>
                    <a:pt x="30" y="1"/>
                  </a:lnTo>
                  <a:lnTo>
                    <a:pt x="36" y="0"/>
                  </a:lnTo>
                  <a:lnTo>
                    <a:pt x="40" y="0"/>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73" name="Freeform 590">
              <a:extLst>
                <a:ext uri="{FF2B5EF4-FFF2-40B4-BE49-F238E27FC236}">
                  <a16:creationId xmlns:a16="http://schemas.microsoft.com/office/drawing/2014/main" id="{FC574098-B243-8906-C294-F364EB225D1F}"/>
                </a:ext>
              </a:extLst>
            </p:cNvPr>
            <p:cNvSpPr>
              <a:spLocks noChangeAspect="1"/>
            </p:cNvSpPr>
            <p:nvPr/>
          </p:nvSpPr>
          <p:spPr bwMode="auto">
            <a:xfrm>
              <a:off x="3557" y="944"/>
              <a:ext cx="41" cy="70"/>
            </a:xfrm>
            <a:custGeom>
              <a:avLst/>
              <a:gdLst>
                <a:gd name="T0" fmla="*/ 1 w 82"/>
                <a:gd name="T1" fmla="*/ 0 h 140"/>
                <a:gd name="T2" fmla="*/ 1 w 82"/>
                <a:gd name="T3" fmla="*/ 1 h 140"/>
                <a:gd name="T4" fmla="*/ 1 w 82"/>
                <a:gd name="T5" fmla="*/ 1 h 140"/>
                <a:gd name="T6" fmla="*/ 1 w 82"/>
                <a:gd name="T7" fmla="*/ 1 h 140"/>
                <a:gd name="T8" fmla="*/ 1 w 82"/>
                <a:gd name="T9" fmla="*/ 1 h 140"/>
                <a:gd name="T10" fmla="*/ 1 w 82"/>
                <a:gd name="T11" fmla="*/ 1 h 140"/>
                <a:gd name="T12" fmla="*/ 1 w 82"/>
                <a:gd name="T13" fmla="*/ 1 h 140"/>
                <a:gd name="T14" fmla="*/ 1 w 82"/>
                <a:gd name="T15" fmla="*/ 1 h 140"/>
                <a:gd name="T16" fmla="*/ 1 w 82"/>
                <a:gd name="T17" fmla="*/ 1 h 140"/>
                <a:gd name="T18" fmla="*/ 1 w 82"/>
                <a:gd name="T19" fmla="*/ 1 h 140"/>
                <a:gd name="T20" fmla="*/ 1 w 82"/>
                <a:gd name="T21" fmla="*/ 1 h 140"/>
                <a:gd name="T22" fmla="*/ 1 w 82"/>
                <a:gd name="T23" fmla="*/ 1 h 140"/>
                <a:gd name="T24" fmla="*/ 1 w 82"/>
                <a:gd name="T25" fmla="*/ 1 h 140"/>
                <a:gd name="T26" fmla="*/ 1 w 82"/>
                <a:gd name="T27" fmla="*/ 1 h 140"/>
                <a:gd name="T28" fmla="*/ 1 w 82"/>
                <a:gd name="T29" fmla="*/ 1 h 140"/>
                <a:gd name="T30" fmla="*/ 1 w 82"/>
                <a:gd name="T31" fmla="*/ 1 h 140"/>
                <a:gd name="T32" fmla="*/ 1 w 82"/>
                <a:gd name="T33" fmla="*/ 1 h 140"/>
                <a:gd name="T34" fmla="*/ 1 w 82"/>
                <a:gd name="T35" fmla="*/ 1 h 140"/>
                <a:gd name="T36" fmla="*/ 1 w 82"/>
                <a:gd name="T37" fmla="*/ 1 h 140"/>
                <a:gd name="T38" fmla="*/ 1 w 82"/>
                <a:gd name="T39" fmla="*/ 1 h 140"/>
                <a:gd name="T40" fmla="*/ 1 w 82"/>
                <a:gd name="T41" fmla="*/ 1 h 140"/>
                <a:gd name="T42" fmla="*/ 1 w 82"/>
                <a:gd name="T43" fmla="*/ 1 h 140"/>
                <a:gd name="T44" fmla="*/ 1 w 82"/>
                <a:gd name="T45" fmla="*/ 1 h 140"/>
                <a:gd name="T46" fmla="*/ 1 w 82"/>
                <a:gd name="T47" fmla="*/ 1 h 140"/>
                <a:gd name="T48" fmla="*/ 0 w 82"/>
                <a:gd name="T49" fmla="*/ 1 h 140"/>
                <a:gd name="T50" fmla="*/ 0 w 82"/>
                <a:gd name="T51" fmla="*/ 1 h 140"/>
                <a:gd name="T52" fmla="*/ 1 w 82"/>
                <a:gd name="T53" fmla="*/ 1 h 140"/>
                <a:gd name="T54" fmla="*/ 1 w 82"/>
                <a:gd name="T55" fmla="*/ 1 h 140"/>
                <a:gd name="T56" fmla="*/ 1 w 82"/>
                <a:gd name="T57" fmla="*/ 1 h 140"/>
                <a:gd name="T58" fmla="*/ 1 w 82"/>
                <a:gd name="T59" fmla="*/ 1 h 140"/>
                <a:gd name="T60" fmla="*/ 1 w 82"/>
                <a:gd name="T61" fmla="*/ 1 h 140"/>
                <a:gd name="T62" fmla="*/ 1 w 82"/>
                <a:gd name="T63" fmla="*/ 0 h 1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2"/>
                <a:gd name="T97" fmla="*/ 0 h 140"/>
                <a:gd name="T98" fmla="*/ 82 w 82"/>
                <a:gd name="T99" fmla="*/ 140 h 1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2" h="140">
                  <a:moveTo>
                    <a:pt x="37" y="0"/>
                  </a:moveTo>
                  <a:lnTo>
                    <a:pt x="41" y="0"/>
                  </a:lnTo>
                  <a:lnTo>
                    <a:pt x="46" y="0"/>
                  </a:lnTo>
                  <a:lnTo>
                    <a:pt x="49" y="3"/>
                  </a:lnTo>
                  <a:lnTo>
                    <a:pt x="52" y="5"/>
                  </a:lnTo>
                  <a:lnTo>
                    <a:pt x="55" y="8"/>
                  </a:lnTo>
                  <a:lnTo>
                    <a:pt x="59" y="11"/>
                  </a:lnTo>
                  <a:lnTo>
                    <a:pt x="64" y="15"/>
                  </a:lnTo>
                  <a:lnTo>
                    <a:pt x="67" y="20"/>
                  </a:lnTo>
                  <a:lnTo>
                    <a:pt x="70" y="25"/>
                  </a:lnTo>
                  <a:lnTo>
                    <a:pt x="73" y="30"/>
                  </a:lnTo>
                  <a:lnTo>
                    <a:pt x="75" y="36"/>
                  </a:lnTo>
                  <a:lnTo>
                    <a:pt x="77" y="42"/>
                  </a:lnTo>
                  <a:lnTo>
                    <a:pt x="78" y="49"/>
                  </a:lnTo>
                  <a:lnTo>
                    <a:pt x="80" y="56"/>
                  </a:lnTo>
                  <a:lnTo>
                    <a:pt x="82" y="61"/>
                  </a:lnTo>
                  <a:lnTo>
                    <a:pt x="82" y="68"/>
                  </a:lnTo>
                  <a:lnTo>
                    <a:pt x="82" y="75"/>
                  </a:lnTo>
                  <a:lnTo>
                    <a:pt x="82" y="83"/>
                  </a:lnTo>
                  <a:lnTo>
                    <a:pt x="82" y="90"/>
                  </a:lnTo>
                  <a:lnTo>
                    <a:pt x="80" y="96"/>
                  </a:lnTo>
                  <a:lnTo>
                    <a:pt x="80" y="103"/>
                  </a:lnTo>
                  <a:lnTo>
                    <a:pt x="78" y="109"/>
                  </a:lnTo>
                  <a:lnTo>
                    <a:pt x="75" y="115"/>
                  </a:lnTo>
                  <a:lnTo>
                    <a:pt x="73" y="119"/>
                  </a:lnTo>
                  <a:lnTo>
                    <a:pt x="72" y="124"/>
                  </a:lnTo>
                  <a:lnTo>
                    <a:pt x="69" y="128"/>
                  </a:lnTo>
                  <a:lnTo>
                    <a:pt x="64" y="133"/>
                  </a:lnTo>
                  <a:lnTo>
                    <a:pt x="60" y="136"/>
                  </a:lnTo>
                  <a:lnTo>
                    <a:pt x="57" y="139"/>
                  </a:lnTo>
                  <a:lnTo>
                    <a:pt x="54" y="140"/>
                  </a:lnTo>
                  <a:lnTo>
                    <a:pt x="50" y="140"/>
                  </a:lnTo>
                  <a:lnTo>
                    <a:pt x="46" y="140"/>
                  </a:lnTo>
                  <a:lnTo>
                    <a:pt x="42" y="140"/>
                  </a:lnTo>
                  <a:lnTo>
                    <a:pt x="39" y="140"/>
                  </a:lnTo>
                  <a:lnTo>
                    <a:pt x="32" y="139"/>
                  </a:lnTo>
                  <a:lnTo>
                    <a:pt x="29" y="137"/>
                  </a:lnTo>
                  <a:lnTo>
                    <a:pt x="26" y="134"/>
                  </a:lnTo>
                  <a:lnTo>
                    <a:pt x="23" y="131"/>
                  </a:lnTo>
                  <a:lnTo>
                    <a:pt x="19" y="127"/>
                  </a:lnTo>
                  <a:lnTo>
                    <a:pt x="16" y="122"/>
                  </a:lnTo>
                  <a:lnTo>
                    <a:pt x="13" y="117"/>
                  </a:lnTo>
                  <a:lnTo>
                    <a:pt x="11" y="112"/>
                  </a:lnTo>
                  <a:lnTo>
                    <a:pt x="8" y="106"/>
                  </a:lnTo>
                  <a:lnTo>
                    <a:pt x="4" y="100"/>
                  </a:lnTo>
                  <a:lnTo>
                    <a:pt x="3" y="93"/>
                  </a:lnTo>
                  <a:lnTo>
                    <a:pt x="1" y="86"/>
                  </a:lnTo>
                  <a:lnTo>
                    <a:pt x="1" y="80"/>
                  </a:lnTo>
                  <a:lnTo>
                    <a:pt x="0" y="72"/>
                  </a:lnTo>
                  <a:lnTo>
                    <a:pt x="0" y="65"/>
                  </a:lnTo>
                  <a:lnTo>
                    <a:pt x="0" y="59"/>
                  </a:lnTo>
                  <a:lnTo>
                    <a:pt x="0" y="52"/>
                  </a:lnTo>
                  <a:lnTo>
                    <a:pt x="1" y="46"/>
                  </a:lnTo>
                  <a:lnTo>
                    <a:pt x="3" y="39"/>
                  </a:lnTo>
                  <a:lnTo>
                    <a:pt x="4" y="33"/>
                  </a:lnTo>
                  <a:lnTo>
                    <a:pt x="8" y="27"/>
                  </a:lnTo>
                  <a:lnTo>
                    <a:pt x="9" y="22"/>
                  </a:lnTo>
                  <a:lnTo>
                    <a:pt x="13" y="18"/>
                  </a:lnTo>
                  <a:lnTo>
                    <a:pt x="14" y="14"/>
                  </a:lnTo>
                  <a:lnTo>
                    <a:pt x="18" y="9"/>
                  </a:lnTo>
                  <a:lnTo>
                    <a:pt x="21" y="6"/>
                  </a:lnTo>
                  <a:lnTo>
                    <a:pt x="24" y="3"/>
                  </a:lnTo>
                  <a:lnTo>
                    <a:pt x="27" y="2"/>
                  </a:lnTo>
                  <a:lnTo>
                    <a:pt x="32" y="0"/>
                  </a:lnTo>
                  <a:lnTo>
                    <a:pt x="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74" name="Freeform 591">
              <a:extLst>
                <a:ext uri="{FF2B5EF4-FFF2-40B4-BE49-F238E27FC236}">
                  <a16:creationId xmlns:a16="http://schemas.microsoft.com/office/drawing/2014/main" id="{2EB48A3D-DDF8-1E9A-E12B-821D7811567E}"/>
                </a:ext>
              </a:extLst>
            </p:cNvPr>
            <p:cNvSpPr>
              <a:spLocks noChangeAspect="1"/>
            </p:cNvSpPr>
            <p:nvPr/>
          </p:nvSpPr>
          <p:spPr bwMode="auto">
            <a:xfrm>
              <a:off x="3559" y="948"/>
              <a:ext cx="37" cy="63"/>
            </a:xfrm>
            <a:custGeom>
              <a:avLst/>
              <a:gdLst>
                <a:gd name="T0" fmla="*/ 1 w 74"/>
                <a:gd name="T1" fmla="*/ 0 h 126"/>
                <a:gd name="T2" fmla="*/ 1 w 74"/>
                <a:gd name="T3" fmla="*/ 1 h 126"/>
                <a:gd name="T4" fmla="*/ 1 w 74"/>
                <a:gd name="T5" fmla="*/ 1 h 126"/>
                <a:gd name="T6" fmla="*/ 1 w 74"/>
                <a:gd name="T7" fmla="*/ 1 h 126"/>
                <a:gd name="T8" fmla="*/ 1 w 74"/>
                <a:gd name="T9" fmla="*/ 1 h 126"/>
                <a:gd name="T10" fmla="*/ 1 w 74"/>
                <a:gd name="T11" fmla="*/ 1 h 126"/>
                <a:gd name="T12" fmla="*/ 1 w 74"/>
                <a:gd name="T13" fmla="*/ 1 h 126"/>
                <a:gd name="T14" fmla="*/ 1 w 74"/>
                <a:gd name="T15" fmla="*/ 1 h 126"/>
                <a:gd name="T16" fmla="*/ 1 w 74"/>
                <a:gd name="T17" fmla="*/ 1 h 126"/>
                <a:gd name="T18" fmla="*/ 1 w 74"/>
                <a:gd name="T19" fmla="*/ 1 h 126"/>
                <a:gd name="T20" fmla="*/ 1 w 74"/>
                <a:gd name="T21" fmla="*/ 1 h 126"/>
                <a:gd name="T22" fmla="*/ 1 w 74"/>
                <a:gd name="T23" fmla="*/ 1 h 126"/>
                <a:gd name="T24" fmla="*/ 1 w 74"/>
                <a:gd name="T25" fmla="*/ 1 h 126"/>
                <a:gd name="T26" fmla="*/ 1 w 74"/>
                <a:gd name="T27" fmla="*/ 1 h 126"/>
                <a:gd name="T28" fmla="*/ 1 w 74"/>
                <a:gd name="T29" fmla="*/ 1 h 126"/>
                <a:gd name="T30" fmla="*/ 1 w 74"/>
                <a:gd name="T31" fmla="*/ 1 h 126"/>
                <a:gd name="T32" fmla="*/ 1 w 74"/>
                <a:gd name="T33" fmla="*/ 1 h 126"/>
                <a:gd name="T34" fmla="*/ 1 w 74"/>
                <a:gd name="T35" fmla="*/ 1 h 126"/>
                <a:gd name="T36" fmla="*/ 1 w 74"/>
                <a:gd name="T37" fmla="*/ 1 h 126"/>
                <a:gd name="T38" fmla="*/ 1 w 74"/>
                <a:gd name="T39" fmla="*/ 1 h 126"/>
                <a:gd name="T40" fmla="*/ 1 w 74"/>
                <a:gd name="T41" fmla="*/ 1 h 126"/>
                <a:gd name="T42" fmla="*/ 1 w 74"/>
                <a:gd name="T43" fmla="*/ 1 h 126"/>
                <a:gd name="T44" fmla="*/ 1 w 74"/>
                <a:gd name="T45" fmla="*/ 1 h 126"/>
                <a:gd name="T46" fmla="*/ 0 w 74"/>
                <a:gd name="T47" fmla="*/ 1 h 126"/>
                <a:gd name="T48" fmla="*/ 0 w 74"/>
                <a:gd name="T49" fmla="*/ 1 h 126"/>
                <a:gd name="T50" fmla="*/ 0 w 74"/>
                <a:gd name="T51" fmla="*/ 1 h 126"/>
                <a:gd name="T52" fmla="*/ 1 w 74"/>
                <a:gd name="T53" fmla="*/ 1 h 126"/>
                <a:gd name="T54" fmla="*/ 1 w 74"/>
                <a:gd name="T55" fmla="*/ 1 h 126"/>
                <a:gd name="T56" fmla="*/ 1 w 74"/>
                <a:gd name="T57" fmla="*/ 1 h 126"/>
                <a:gd name="T58" fmla="*/ 1 w 74"/>
                <a:gd name="T59" fmla="*/ 1 h 126"/>
                <a:gd name="T60" fmla="*/ 1 w 74"/>
                <a:gd name="T61" fmla="*/ 1 h 126"/>
                <a:gd name="T62" fmla="*/ 1 w 74"/>
                <a:gd name="T63" fmla="*/ 0 h 1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126"/>
                <a:gd name="T98" fmla="*/ 74 w 74"/>
                <a:gd name="T99" fmla="*/ 126 h 1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126">
                  <a:moveTo>
                    <a:pt x="35" y="0"/>
                  </a:moveTo>
                  <a:lnTo>
                    <a:pt x="38" y="0"/>
                  </a:lnTo>
                  <a:lnTo>
                    <a:pt x="42" y="0"/>
                  </a:lnTo>
                  <a:lnTo>
                    <a:pt x="45" y="1"/>
                  </a:lnTo>
                  <a:lnTo>
                    <a:pt x="48" y="4"/>
                  </a:lnTo>
                  <a:lnTo>
                    <a:pt x="51" y="6"/>
                  </a:lnTo>
                  <a:lnTo>
                    <a:pt x="55" y="10"/>
                  </a:lnTo>
                  <a:lnTo>
                    <a:pt x="56" y="13"/>
                  </a:lnTo>
                  <a:lnTo>
                    <a:pt x="60" y="17"/>
                  </a:lnTo>
                  <a:lnTo>
                    <a:pt x="65" y="22"/>
                  </a:lnTo>
                  <a:lnTo>
                    <a:pt x="66" y="26"/>
                  </a:lnTo>
                  <a:lnTo>
                    <a:pt x="68" y="32"/>
                  </a:lnTo>
                  <a:lnTo>
                    <a:pt x="69" y="36"/>
                  </a:lnTo>
                  <a:lnTo>
                    <a:pt x="71" y="42"/>
                  </a:lnTo>
                  <a:lnTo>
                    <a:pt x="73" y="50"/>
                  </a:lnTo>
                  <a:lnTo>
                    <a:pt x="74" y="54"/>
                  </a:lnTo>
                  <a:lnTo>
                    <a:pt x="74" y="60"/>
                  </a:lnTo>
                  <a:lnTo>
                    <a:pt x="74" y="67"/>
                  </a:lnTo>
                  <a:lnTo>
                    <a:pt x="74" y="73"/>
                  </a:lnTo>
                  <a:lnTo>
                    <a:pt x="74" y="81"/>
                  </a:lnTo>
                  <a:lnTo>
                    <a:pt x="73" y="86"/>
                  </a:lnTo>
                  <a:lnTo>
                    <a:pt x="73" y="91"/>
                  </a:lnTo>
                  <a:lnTo>
                    <a:pt x="71" y="97"/>
                  </a:lnTo>
                  <a:lnTo>
                    <a:pt x="69" y="103"/>
                  </a:lnTo>
                  <a:lnTo>
                    <a:pt x="68" y="107"/>
                  </a:lnTo>
                  <a:lnTo>
                    <a:pt x="65" y="111"/>
                  </a:lnTo>
                  <a:lnTo>
                    <a:pt x="63" y="114"/>
                  </a:lnTo>
                  <a:lnTo>
                    <a:pt x="58" y="119"/>
                  </a:lnTo>
                  <a:lnTo>
                    <a:pt x="55" y="120"/>
                  </a:lnTo>
                  <a:lnTo>
                    <a:pt x="51" y="123"/>
                  </a:lnTo>
                  <a:lnTo>
                    <a:pt x="50" y="125"/>
                  </a:lnTo>
                  <a:lnTo>
                    <a:pt x="45" y="126"/>
                  </a:lnTo>
                  <a:lnTo>
                    <a:pt x="42" y="126"/>
                  </a:lnTo>
                  <a:lnTo>
                    <a:pt x="38" y="126"/>
                  </a:lnTo>
                  <a:lnTo>
                    <a:pt x="35" y="126"/>
                  </a:lnTo>
                  <a:lnTo>
                    <a:pt x="30" y="125"/>
                  </a:lnTo>
                  <a:lnTo>
                    <a:pt x="27" y="122"/>
                  </a:lnTo>
                  <a:lnTo>
                    <a:pt x="23" y="120"/>
                  </a:lnTo>
                  <a:lnTo>
                    <a:pt x="20" y="116"/>
                  </a:lnTo>
                  <a:lnTo>
                    <a:pt x="17" y="113"/>
                  </a:lnTo>
                  <a:lnTo>
                    <a:pt x="15" y="109"/>
                  </a:lnTo>
                  <a:lnTo>
                    <a:pt x="12" y="104"/>
                  </a:lnTo>
                  <a:lnTo>
                    <a:pt x="10" y="100"/>
                  </a:lnTo>
                  <a:lnTo>
                    <a:pt x="9" y="94"/>
                  </a:lnTo>
                  <a:lnTo>
                    <a:pt x="5" y="89"/>
                  </a:lnTo>
                  <a:lnTo>
                    <a:pt x="4" y="84"/>
                  </a:lnTo>
                  <a:lnTo>
                    <a:pt x="4" y="76"/>
                  </a:lnTo>
                  <a:lnTo>
                    <a:pt x="0" y="70"/>
                  </a:lnTo>
                  <a:lnTo>
                    <a:pt x="0" y="64"/>
                  </a:lnTo>
                  <a:lnTo>
                    <a:pt x="0" y="57"/>
                  </a:lnTo>
                  <a:lnTo>
                    <a:pt x="0" y="51"/>
                  </a:lnTo>
                  <a:lnTo>
                    <a:pt x="0" y="45"/>
                  </a:lnTo>
                  <a:lnTo>
                    <a:pt x="4" y="39"/>
                  </a:lnTo>
                  <a:lnTo>
                    <a:pt x="4" y="35"/>
                  </a:lnTo>
                  <a:lnTo>
                    <a:pt x="5" y="29"/>
                  </a:lnTo>
                  <a:lnTo>
                    <a:pt x="7" y="23"/>
                  </a:lnTo>
                  <a:lnTo>
                    <a:pt x="9" y="19"/>
                  </a:lnTo>
                  <a:lnTo>
                    <a:pt x="12" y="14"/>
                  </a:lnTo>
                  <a:lnTo>
                    <a:pt x="14" y="12"/>
                  </a:lnTo>
                  <a:lnTo>
                    <a:pt x="17" y="7"/>
                  </a:lnTo>
                  <a:lnTo>
                    <a:pt x="19" y="6"/>
                  </a:lnTo>
                  <a:lnTo>
                    <a:pt x="22" y="3"/>
                  </a:lnTo>
                  <a:lnTo>
                    <a:pt x="25" y="1"/>
                  </a:lnTo>
                  <a:lnTo>
                    <a:pt x="28" y="0"/>
                  </a:lnTo>
                  <a:lnTo>
                    <a:pt x="35" y="0"/>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75" name="Freeform 592">
              <a:extLst>
                <a:ext uri="{FF2B5EF4-FFF2-40B4-BE49-F238E27FC236}">
                  <a16:creationId xmlns:a16="http://schemas.microsoft.com/office/drawing/2014/main" id="{8E48E5B5-67FA-644D-560E-B11C395FD844}"/>
                </a:ext>
              </a:extLst>
            </p:cNvPr>
            <p:cNvSpPr>
              <a:spLocks noChangeAspect="1"/>
            </p:cNvSpPr>
            <p:nvPr/>
          </p:nvSpPr>
          <p:spPr bwMode="auto">
            <a:xfrm>
              <a:off x="3576" y="962"/>
              <a:ext cx="20" cy="35"/>
            </a:xfrm>
            <a:custGeom>
              <a:avLst/>
              <a:gdLst>
                <a:gd name="T0" fmla="*/ 0 w 41"/>
                <a:gd name="T1" fmla="*/ 0 h 70"/>
                <a:gd name="T2" fmla="*/ 0 w 41"/>
                <a:gd name="T3" fmla="*/ 0 h 70"/>
                <a:gd name="T4" fmla="*/ 0 w 41"/>
                <a:gd name="T5" fmla="*/ 1 h 70"/>
                <a:gd name="T6" fmla="*/ 0 w 41"/>
                <a:gd name="T7" fmla="*/ 1 h 70"/>
                <a:gd name="T8" fmla="*/ 0 w 41"/>
                <a:gd name="T9" fmla="*/ 1 h 70"/>
                <a:gd name="T10" fmla="*/ 0 w 41"/>
                <a:gd name="T11" fmla="*/ 1 h 70"/>
                <a:gd name="T12" fmla="*/ 0 w 41"/>
                <a:gd name="T13" fmla="*/ 1 h 70"/>
                <a:gd name="T14" fmla="*/ 0 w 41"/>
                <a:gd name="T15" fmla="*/ 1 h 70"/>
                <a:gd name="T16" fmla="*/ 0 w 41"/>
                <a:gd name="T17" fmla="*/ 1 h 70"/>
                <a:gd name="T18" fmla="*/ 0 w 41"/>
                <a:gd name="T19" fmla="*/ 1 h 70"/>
                <a:gd name="T20" fmla="*/ 0 w 41"/>
                <a:gd name="T21" fmla="*/ 1 h 70"/>
                <a:gd name="T22" fmla="*/ 0 w 41"/>
                <a:gd name="T23" fmla="*/ 1 h 70"/>
                <a:gd name="T24" fmla="*/ 0 w 41"/>
                <a:gd name="T25" fmla="*/ 1 h 70"/>
                <a:gd name="T26" fmla="*/ 0 w 41"/>
                <a:gd name="T27" fmla="*/ 1 h 70"/>
                <a:gd name="T28" fmla="*/ 0 w 41"/>
                <a:gd name="T29" fmla="*/ 1 h 70"/>
                <a:gd name="T30" fmla="*/ 0 w 41"/>
                <a:gd name="T31" fmla="*/ 1 h 70"/>
                <a:gd name="T32" fmla="*/ 0 w 41"/>
                <a:gd name="T33" fmla="*/ 1 h 70"/>
                <a:gd name="T34" fmla="*/ 0 w 41"/>
                <a:gd name="T35" fmla="*/ 1 h 70"/>
                <a:gd name="T36" fmla="*/ 0 w 41"/>
                <a:gd name="T37" fmla="*/ 1 h 70"/>
                <a:gd name="T38" fmla="*/ 0 w 41"/>
                <a:gd name="T39" fmla="*/ 1 h 70"/>
                <a:gd name="T40" fmla="*/ 0 w 41"/>
                <a:gd name="T41" fmla="*/ 1 h 70"/>
                <a:gd name="T42" fmla="*/ 0 w 41"/>
                <a:gd name="T43" fmla="*/ 1 h 70"/>
                <a:gd name="T44" fmla="*/ 0 w 41"/>
                <a:gd name="T45" fmla="*/ 1 h 70"/>
                <a:gd name="T46" fmla="*/ 0 w 41"/>
                <a:gd name="T47" fmla="*/ 1 h 70"/>
                <a:gd name="T48" fmla="*/ 0 w 41"/>
                <a:gd name="T49" fmla="*/ 1 h 70"/>
                <a:gd name="T50" fmla="*/ 0 w 41"/>
                <a:gd name="T51" fmla="*/ 1 h 70"/>
                <a:gd name="T52" fmla="*/ 0 w 41"/>
                <a:gd name="T53" fmla="*/ 1 h 70"/>
                <a:gd name="T54" fmla="*/ 0 w 41"/>
                <a:gd name="T55" fmla="*/ 1 h 70"/>
                <a:gd name="T56" fmla="*/ 0 w 41"/>
                <a:gd name="T57" fmla="*/ 1 h 70"/>
                <a:gd name="T58" fmla="*/ 0 w 41"/>
                <a:gd name="T59" fmla="*/ 1 h 70"/>
                <a:gd name="T60" fmla="*/ 0 w 41"/>
                <a:gd name="T61" fmla="*/ 1 h 70"/>
                <a:gd name="T62" fmla="*/ 0 w 41"/>
                <a:gd name="T63" fmla="*/ 0 h 70"/>
                <a:gd name="T64" fmla="*/ 0 w 41"/>
                <a:gd name="T65" fmla="*/ 0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70"/>
                <a:gd name="T101" fmla="*/ 41 w 41"/>
                <a:gd name="T102" fmla="*/ 70 h 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70">
                  <a:moveTo>
                    <a:pt x="17" y="0"/>
                  </a:moveTo>
                  <a:lnTo>
                    <a:pt x="22" y="0"/>
                  </a:lnTo>
                  <a:lnTo>
                    <a:pt x="25" y="1"/>
                  </a:lnTo>
                  <a:lnTo>
                    <a:pt x="30" y="4"/>
                  </a:lnTo>
                  <a:lnTo>
                    <a:pt x="33" y="8"/>
                  </a:lnTo>
                  <a:lnTo>
                    <a:pt x="36" y="14"/>
                  </a:lnTo>
                  <a:lnTo>
                    <a:pt x="38" y="20"/>
                  </a:lnTo>
                  <a:lnTo>
                    <a:pt x="40" y="26"/>
                  </a:lnTo>
                  <a:lnTo>
                    <a:pt x="41" y="33"/>
                  </a:lnTo>
                  <a:lnTo>
                    <a:pt x="41" y="39"/>
                  </a:lnTo>
                  <a:lnTo>
                    <a:pt x="40" y="47"/>
                  </a:lnTo>
                  <a:lnTo>
                    <a:pt x="38" y="53"/>
                  </a:lnTo>
                  <a:lnTo>
                    <a:pt x="36" y="58"/>
                  </a:lnTo>
                  <a:lnTo>
                    <a:pt x="35" y="63"/>
                  </a:lnTo>
                  <a:lnTo>
                    <a:pt x="32" y="67"/>
                  </a:lnTo>
                  <a:lnTo>
                    <a:pt x="27" y="69"/>
                  </a:lnTo>
                  <a:lnTo>
                    <a:pt x="22" y="70"/>
                  </a:lnTo>
                  <a:lnTo>
                    <a:pt x="18" y="69"/>
                  </a:lnTo>
                  <a:lnTo>
                    <a:pt x="13" y="67"/>
                  </a:lnTo>
                  <a:lnTo>
                    <a:pt x="10" y="64"/>
                  </a:lnTo>
                  <a:lnTo>
                    <a:pt x="7" y="60"/>
                  </a:lnTo>
                  <a:lnTo>
                    <a:pt x="5" y="54"/>
                  </a:lnTo>
                  <a:lnTo>
                    <a:pt x="2" y="48"/>
                  </a:lnTo>
                  <a:lnTo>
                    <a:pt x="0" y="42"/>
                  </a:lnTo>
                  <a:lnTo>
                    <a:pt x="0" y="35"/>
                  </a:lnTo>
                  <a:lnTo>
                    <a:pt x="0" y="28"/>
                  </a:lnTo>
                  <a:lnTo>
                    <a:pt x="0" y="22"/>
                  </a:lnTo>
                  <a:lnTo>
                    <a:pt x="2" y="16"/>
                  </a:lnTo>
                  <a:lnTo>
                    <a:pt x="4" y="10"/>
                  </a:lnTo>
                  <a:lnTo>
                    <a:pt x="7" y="6"/>
                  </a:lnTo>
                  <a:lnTo>
                    <a:pt x="10" y="3"/>
                  </a:lnTo>
                  <a:lnTo>
                    <a:pt x="13" y="0"/>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76" name="Freeform 593">
              <a:extLst>
                <a:ext uri="{FF2B5EF4-FFF2-40B4-BE49-F238E27FC236}">
                  <a16:creationId xmlns:a16="http://schemas.microsoft.com/office/drawing/2014/main" id="{149946B5-73D8-9738-4159-D8E8586E7BAC}"/>
                </a:ext>
              </a:extLst>
            </p:cNvPr>
            <p:cNvSpPr>
              <a:spLocks noChangeAspect="1"/>
            </p:cNvSpPr>
            <p:nvPr/>
          </p:nvSpPr>
          <p:spPr bwMode="auto">
            <a:xfrm>
              <a:off x="3391" y="748"/>
              <a:ext cx="309" cy="249"/>
            </a:xfrm>
            <a:custGeom>
              <a:avLst/>
              <a:gdLst>
                <a:gd name="T0" fmla="*/ 0 w 619"/>
                <a:gd name="T1" fmla="*/ 1 h 498"/>
                <a:gd name="T2" fmla="*/ 0 w 619"/>
                <a:gd name="T3" fmla="*/ 1 h 498"/>
                <a:gd name="T4" fmla="*/ 0 w 619"/>
                <a:gd name="T5" fmla="*/ 1 h 498"/>
                <a:gd name="T6" fmla="*/ 0 w 619"/>
                <a:gd name="T7" fmla="*/ 1 h 498"/>
                <a:gd name="T8" fmla="*/ 0 w 619"/>
                <a:gd name="T9" fmla="*/ 1 h 498"/>
                <a:gd name="T10" fmla="*/ 0 w 619"/>
                <a:gd name="T11" fmla="*/ 1 h 498"/>
                <a:gd name="T12" fmla="*/ 0 w 619"/>
                <a:gd name="T13" fmla="*/ 1 h 498"/>
                <a:gd name="T14" fmla="*/ 0 w 619"/>
                <a:gd name="T15" fmla="*/ 1 h 498"/>
                <a:gd name="T16" fmla="*/ 0 w 619"/>
                <a:gd name="T17" fmla="*/ 1 h 498"/>
                <a:gd name="T18" fmla="*/ 0 w 619"/>
                <a:gd name="T19" fmla="*/ 1 h 498"/>
                <a:gd name="T20" fmla="*/ 0 w 619"/>
                <a:gd name="T21" fmla="*/ 1 h 498"/>
                <a:gd name="T22" fmla="*/ 0 w 619"/>
                <a:gd name="T23" fmla="*/ 1 h 498"/>
                <a:gd name="T24" fmla="*/ 0 w 619"/>
                <a:gd name="T25" fmla="*/ 1 h 498"/>
                <a:gd name="T26" fmla="*/ 0 w 619"/>
                <a:gd name="T27" fmla="*/ 1 h 498"/>
                <a:gd name="T28" fmla="*/ 0 w 619"/>
                <a:gd name="T29" fmla="*/ 1 h 498"/>
                <a:gd name="T30" fmla="*/ 0 w 619"/>
                <a:gd name="T31" fmla="*/ 1 h 498"/>
                <a:gd name="T32" fmla="*/ 0 w 619"/>
                <a:gd name="T33" fmla="*/ 1 h 498"/>
                <a:gd name="T34" fmla="*/ 0 w 619"/>
                <a:gd name="T35" fmla="*/ 1 h 498"/>
                <a:gd name="T36" fmla="*/ 0 w 619"/>
                <a:gd name="T37" fmla="*/ 1 h 498"/>
                <a:gd name="T38" fmla="*/ 0 w 619"/>
                <a:gd name="T39" fmla="*/ 1 h 498"/>
                <a:gd name="T40" fmla="*/ 0 w 619"/>
                <a:gd name="T41" fmla="*/ 1 h 498"/>
                <a:gd name="T42" fmla="*/ 0 w 619"/>
                <a:gd name="T43" fmla="*/ 1 h 498"/>
                <a:gd name="T44" fmla="*/ 0 w 619"/>
                <a:gd name="T45" fmla="*/ 1 h 498"/>
                <a:gd name="T46" fmla="*/ 0 w 619"/>
                <a:gd name="T47" fmla="*/ 1 h 498"/>
                <a:gd name="T48" fmla="*/ 0 w 619"/>
                <a:gd name="T49" fmla="*/ 1 h 498"/>
                <a:gd name="T50" fmla="*/ 0 w 619"/>
                <a:gd name="T51" fmla="*/ 1 h 498"/>
                <a:gd name="T52" fmla="*/ 0 w 619"/>
                <a:gd name="T53" fmla="*/ 1 h 498"/>
                <a:gd name="T54" fmla="*/ 0 w 619"/>
                <a:gd name="T55" fmla="*/ 1 h 498"/>
                <a:gd name="T56" fmla="*/ 0 w 619"/>
                <a:gd name="T57" fmla="*/ 1 h 498"/>
                <a:gd name="T58" fmla="*/ 0 w 619"/>
                <a:gd name="T59" fmla="*/ 1 h 498"/>
                <a:gd name="T60" fmla="*/ 0 w 619"/>
                <a:gd name="T61" fmla="*/ 1 h 498"/>
                <a:gd name="T62" fmla="*/ 0 w 619"/>
                <a:gd name="T63" fmla="*/ 1 h 498"/>
                <a:gd name="T64" fmla="*/ 0 w 619"/>
                <a:gd name="T65" fmla="*/ 1 h 498"/>
                <a:gd name="T66" fmla="*/ 0 w 619"/>
                <a:gd name="T67" fmla="*/ 1 h 498"/>
                <a:gd name="T68" fmla="*/ 0 w 619"/>
                <a:gd name="T69" fmla="*/ 1 h 498"/>
                <a:gd name="T70" fmla="*/ 0 w 619"/>
                <a:gd name="T71" fmla="*/ 1 h 498"/>
                <a:gd name="T72" fmla="*/ 0 w 619"/>
                <a:gd name="T73" fmla="*/ 1 h 498"/>
                <a:gd name="T74" fmla="*/ 0 w 619"/>
                <a:gd name="T75" fmla="*/ 1 h 498"/>
                <a:gd name="T76" fmla="*/ 0 w 619"/>
                <a:gd name="T77" fmla="*/ 1 h 498"/>
                <a:gd name="T78" fmla="*/ 0 w 619"/>
                <a:gd name="T79" fmla="*/ 1 h 498"/>
                <a:gd name="T80" fmla="*/ 0 w 619"/>
                <a:gd name="T81" fmla="*/ 1 h 498"/>
                <a:gd name="T82" fmla="*/ 0 w 619"/>
                <a:gd name="T83" fmla="*/ 1 h 498"/>
                <a:gd name="T84" fmla="*/ 0 w 619"/>
                <a:gd name="T85" fmla="*/ 1 h 498"/>
                <a:gd name="T86" fmla="*/ 0 w 619"/>
                <a:gd name="T87" fmla="*/ 1 h 498"/>
                <a:gd name="T88" fmla="*/ 0 w 619"/>
                <a:gd name="T89" fmla="*/ 1 h 498"/>
                <a:gd name="T90" fmla="*/ 0 w 619"/>
                <a:gd name="T91" fmla="*/ 1 h 498"/>
                <a:gd name="T92" fmla="*/ 0 w 619"/>
                <a:gd name="T93" fmla="*/ 1 h 498"/>
                <a:gd name="T94" fmla="*/ 0 w 619"/>
                <a:gd name="T95" fmla="*/ 1 h 498"/>
                <a:gd name="T96" fmla="*/ 0 w 619"/>
                <a:gd name="T97" fmla="*/ 1 h 498"/>
                <a:gd name="T98" fmla="*/ 0 w 619"/>
                <a:gd name="T99" fmla="*/ 1 h 4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19"/>
                <a:gd name="T151" fmla="*/ 0 h 498"/>
                <a:gd name="T152" fmla="*/ 619 w 619"/>
                <a:gd name="T153" fmla="*/ 498 h 4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19" h="498">
                  <a:moveTo>
                    <a:pt x="561" y="398"/>
                  </a:moveTo>
                  <a:lnTo>
                    <a:pt x="561" y="182"/>
                  </a:lnTo>
                  <a:lnTo>
                    <a:pt x="561" y="178"/>
                  </a:lnTo>
                  <a:lnTo>
                    <a:pt x="563" y="173"/>
                  </a:lnTo>
                  <a:lnTo>
                    <a:pt x="563" y="169"/>
                  </a:lnTo>
                  <a:lnTo>
                    <a:pt x="566" y="165"/>
                  </a:lnTo>
                  <a:lnTo>
                    <a:pt x="568" y="160"/>
                  </a:lnTo>
                  <a:lnTo>
                    <a:pt x="571" y="157"/>
                  </a:lnTo>
                  <a:lnTo>
                    <a:pt x="574" y="154"/>
                  </a:lnTo>
                  <a:lnTo>
                    <a:pt x="577" y="153"/>
                  </a:lnTo>
                  <a:lnTo>
                    <a:pt x="619" y="144"/>
                  </a:lnTo>
                  <a:lnTo>
                    <a:pt x="597" y="40"/>
                  </a:lnTo>
                  <a:lnTo>
                    <a:pt x="597" y="34"/>
                  </a:lnTo>
                  <a:lnTo>
                    <a:pt x="596" y="28"/>
                  </a:lnTo>
                  <a:lnTo>
                    <a:pt x="592" y="22"/>
                  </a:lnTo>
                  <a:lnTo>
                    <a:pt x="591" y="16"/>
                  </a:lnTo>
                  <a:lnTo>
                    <a:pt x="587" y="10"/>
                  </a:lnTo>
                  <a:lnTo>
                    <a:pt x="582" y="6"/>
                  </a:lnTo>
                  <a:lnTo>
                    <a:pt x="576" y="3"/>
                  </a:lnTo>
                  <a:lnTo>
                    <a:pt x="571" y="3"/>
                  </a:lnTo>
                  <a:lnTo>
                    <a:pt x="379" y="0"/>
                  </a:lnTo>
                  <a:lnTo>
                    <a:pt x="259" y="3"/>
                  </a:lnTo>
                  <a:lnTo>
                    <a:pt x="185" y="7"/>
                  </a:lnTo>
                  <a:lnTo>
                    <a:pt x="92" y="7"/>
                  </a:lnTo>
                  <a:lnTo>
                    <a:pt x="32" y="9"/>
                  </a:lnTo>
                  <a:lnTo>
                    <a:pt x="27" y="9"/>
                  </a:lnTo>
                  <a:lnTo>
                    <a:pt x="20" y="12"/>
                  </a:lnTo>
                  <a:lnTo>
                    <a:pt x="15" y="15"/>
                  </a:lnTo>
                  <a:lnTo>
                    <a:pt x="12" y="19"/>
                  </a:lnTo>
                  <a:lnTo>
                    <a:pt x="7" y="24"/>
                  </a:lnTo>
                  <a:lnTo>
                    <a:pt x="4" y="29"/>
                  </a:lnTo>
                  <a:lnTo>
                    <a:pt x="2" y="34"/>
                  </a:lnTo>
                  <a:lnTo>
                    <a:pt x="0" y="40"/>
                  </a:lnTo>
                  <a:lnTo>
                    <a:pt x="4" y="316"/>
                  </a:lnTo>
                  <a:lnTo>
                    <a:pt x="5" y="319"/>
                  </a:lnTo>
                  <a:lnTo>
                    <a:pt x="7" y="323"/>
                  </a:lnTo>
                  <a:lnTo>
                    <a:pt x="9" y="326"/>
                  </a:lnTo>
                  <a:lnTo>
                    <a:pt x="14" y="331"/>
                  </a:lnTo>
                  <a:lnTo>
                    <a:pt x="19" y="334"/>
                  </a:lnTo>
                  <a:lnTo>
                    <a:pt x="22" y="335"/>
                  </a:lnTo>
                  <a:lnTo>
                    <a:pt x="27" y="338"/>
                  </a:lnTo>
                  <a:lnTo>
                    <a:pt x="32" y="338"/>
                  </a:lnTo>
                  <a:lnTo>
                    <a:pt x="273" y="353"/>
                  </a:lnTo>
                  <a:lnTo>
                    <a:pt x="270" y="360"/>
                  </a:lnTo>
                  <a:lnTo>
                    <a:pt x="267" y="366"/>
                  </a:lnTo>
                  <a:lnTo>
                    <a:pt x="265" y="370"/>
                  </a:lnTo>
                  <a:lnTo>
                    <a:pt x="263" y="376"/>
                  </a:lnTo>
                  <a:lnTo>
                    <a:pt x="262" y="382"/>
                  </a:lnTo>
                  <a:lnTo>
                    <a:pt x="260" y="388"/>
                  </a:lnTo>
                  <a:lnTo>
                    <a:pt x="260" y="394"/>
                  </a:lnTo>
                  <a:lnTo>
                    <a:pt x="259" y="400"/>
                  </a:lnTo>
                  <a:lnTo>
                    <a:pt x="259" y="412"/>
                  </a:lnTo>
                  <a:lnTo>
                    <a:pt x="259" y="425"/>
                  </a:lnTo>
                  <a:lnTo>
                    <a:pt x="257" y="436"/>
                  </a:lnTo>
                  <a:lnTo>
                    <a:pt x="257" y="450"/>
                  </a:lnTo>
                  <a:lnTo>
                    <a:pt x="257" y="461"/>
                  </a:lnTo>
                  <a:lnTo>
                    <a:pt x="259" y="473"/>
                  </a:lnTo>
                  <a:lnTo>
                    <a:pt x="260" y="486"/>
                  </a:lnTo>
                  <a:lnTo>
                    <a:pt x="262" y="498"/>
                  </a:lnTo>
                  <a:lnTo>
                    <a:pt x="321" y="489"/>
                  </a:lnTo>
                  <a:lnTo>
                    <a:pt x="319" y="475"/>
                  </a:lnTo>
                  <a:lnTo>
                    <a:pt x="318" y="459"/>
                  </a:lnTo>
                  <a:lnTo>
                    <a:pt x="318" y="442"/>
                  </a:lnTo>
                  <a:lnTo>
                    <a:pt x="318" y="426"/>
                  </a:lnTo>
                  <a:lnTo>
                    <a:pt x="319" y="412"/>
                  </a:lnTo>
                  <a:lnTo>
                    <a:pt x="323" y="397"/>
                  </a:lnTo>
                  <a:lnTo>
                    <a:pt x="326" y="384"/>
                  </a:lnTo>
                  <a:lnTo>
                    <a:pt x="333" y="373"/>
                  </a:lnTo>
                  <a:lnTo>
                    <a:pt x="336" y="370"/>
                  </a:lnTo>
                  <a:lnTo>
                    <a:pt x="341" y="366"/>
                  </a:lnTo>
                  <a:lnTo>
                    <a:pt x="344" y="362"/>
                  </a:lnTo>
                  <a:lnTo>
                    <a:pt x="347" y="357"/>
                  </a:lnTo>
                  <a:lnTo>
                    <a:pt x="351" y="354"/>
                  </a:lnTo>
                  <a:lnTo>
                    <a:pt x="354" y="350"/>
                  </a:lnTo>
                  <a:lnTo>
                    <a:pt x="357" y="347"/>
                  </a:lnTo>
                  <a:lnTo>
                    <a:pt x="360" y="344"/>
                  </a:lnTo>
                  <a:lnTo>
                    <a:pt x="364" y="341"/>
                  </a:lnTo>
                  <a:lnTo>
                    <a:pt x="370" y="340"/>
                  </a:lnTo>
                  <a:lnTo>
                    <a:pt x="374" y="338"/>
                  </a:lnTo>
                  <a:lnTo>
                    <a:pt x="377" y="337"/>
                  </a:lnTo>
                  <a:lnTo>
                    <a:pt x="380" y="335"/>
                  </a:lnTo>
                  <a:lnTo>
                    <a:pt x="383" y="335"/>
                  </a:lnTo>
                  <a:lnTo>
                    <a:pt x="387" y="337"/>
                  </a:lnTo>
                  <a:lnTo>
                    <a:pt x="392" y="338"/>
                  </a:lnTo>
                  <a:lnTo>
                    <a:pt x="393" y="338"/>
                  </a:lnTo>
                  <a:lnTo>
                    <a:pt x="395" y="341"/>
                  </a:lnTo>
                  <a:lnTo>
                    <a:pt x="397" y="342"/>
                  </a:lnTo>
                  <a:lnTo>
                    <a:pt x="402" y="345"/>
                  </a:lnTo>
                  <a:lnTo>
                    <a:pt x="403" y="348"/>
                  </a:lnTo>
                  <a:lnTo>
                    <a:pt x="406" y="350"/>
                  </a:lnTo>
                  <a:lnTo>
                    <a:pt x="408" y="353"/>
                  </a:lnTo>
                  <a:lnTo>
                    <a:pt x="410" y="356"/>
                  </a:lnTo>
                  <a:lnTo>
                    <a:pt x="413" y="362"/>
                  </a:lnTo>
                  <a:lnTo>
                    <a:pt x="416" y="366"/>
                  </a:lnTo>
                  <a:lnTo>
                    <a:pt x="418" y="370"/>
                  </a:lnTo>
                  <a:lnTo>
                    <a:pt x="421" y="376"/>
                  </a:lnTo>
                  <a:lnTo>
                    <a:pt x="425" y="384"/>
                  </a:lnTo>
                  <a:lnTo>
                    <a:pt x="428" y="391"/>
                  </a:lnTo>
                  <a:lnTo>
                    <a:pt x="433" y="400"/>
                  </a:lnTo>
                  <a:lnTo>
                    <a:pt x="438" y="409"/>
                  </a:lnTo>
                  <a:lnTo>
                    <a:pt x="561" y="398"/>
                  </a:lnTo>
                  <a:close/>
                </a:path>
              </a:pathLst>
            </a:custGeom>
            <a:solidFill>
              <a:srgbClr val="FF61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77" name="Freeform 594">
              <a:extLst>
                <a:ext uri="{FF2B5EF4-FFF2-40B4-BE49-F238E27FC236}">
                  <a16:creationId xmlns:a16="http://schemas.microsoft.com/office/drawing/2014/main" id="{9D6D7F12-410D-42A9-539A-C7BB60570704}"/>
                </a:ext>
              </a:extLst>
            </p:cNvPr>
            <p:cNvSpPr>
              <a:spLocks noChangeAspect="1"/>
            </p:cNvSpPr>
            <p:nvPr/>
          </p:nvSpPr>
          <p:spPr bwMode="auto">
            <a:xfrm>
              <a:off x="3391" y="749"/>
              <a:ext cx="281" cy="248"/>
            </a:xfrm>
            <a:custGeom>
              <a:avLst/>
              <a:gdLst>
                <a:gd name="T0" fmla="*/ 0 w 563"/>
                <a:gd name="T1" fmla="*/ 1 h 495"/>
                <a:gd name="T2" fmla="*/ 0 w 563"/>
                <a:gd name="T3" fmla="*/ 1 h 495"/>
                <a:gd name="T4" fmla="*/ 0 w 563"/>
                <a:gd name="T5" fmla="*/ 1 h 495"/>
                <a:gd name="T6" fmla="*/ 0 w 563"/>
                <a:gd name="T7" fmla="*/ 1 h 495"/>
                <a:gd name="T8" fmla="*/ 0 w 563"/>
                <a:gd name="T9" fmla="*/ 1 h 495"/>
                <a:gd name="T10" fmla="*/ 0 w 563"/>
                <a:gd name="T11" fmla="*/ 1 h 495"/>
                <a:gd name="T12" fmla="*/ 0 w 563"/>
                <a:gd name="T13" fmla="*/ 1 h 495"/>
                <a:gd name="T14" fmla="*/ 0 w 563"/>
                <a:gd name="T15" fmla="*/ 1 h 495"/>
                <a:gd name="T16" fmla="*/ 0 w 563"/>
                <a:gd name="T17" fmla="*/ 1 h 495"/>
                <a:gd name="T18" fmla="*/ 0 w 563"/>
                <a:gd name="T19" fmla="*/ 1 h 495"/>
                <a:gd name="T20" fmla="*/ 0 w 563"/>
                <a:gd name="T21" fmla="*/ 1 h 495"/>
                <a:gd name="T22" fmla="*/ 0 w 563"/>
                <a:gd name="T23" fmla="*/ 1 h 495"/>
                <a:gd name="T24" fmla="*/ 0 w 563"/>
                <a:gd name="T25" fmla="*/ 1 h 495"/>
                <a:gd name="T26" fmla="*/ 0 w 563"/>
                <a:gd name="T27" fmla="*/ 1 h 495"/>
                <a:gd name="T28" fmla="*/ 0 w 563"/>
                <a:gd name="T29" fmla="*/ 1 h 495"/>
                <a:gd name="T30" fmla="*/ 0 w 563"/>
                <a:gd name="T31" fmla="*/ 1 h 495"/>
                <a:gd name="T32" fmla="*/ 0 w 563"/>
                <a:gd name="T33" fmla="*/ 1 h 495"/>
                <a:gd name="T34" fmla="*/ 0 w 563"/>
                <a:gd name="T35" fmla="*/ 1 h 495"/>
                <a:gd name="T36" fmla="*/ 0 w 563"/>
                <a:gd name="T37" fmla="*/ 1 h 495"/>
                <a:gd name="T38" fmla="*/ 0 w 563"/>
                <a:gd name="T39" fmla="*/ 1 h 495"/>
                <a:gd name="T40" fmla="*/ 0 w 563"/>
                <a:gd name="T41" fmla="*/ 1 h 495"/>
                <a:gd name="T42" fmla="*/ 0 w 563"/>
                <a:gd name="T43" fmla="*/ 1 h 495"/>
                <a:gd name="T44" fmla="*/ 0 w 563"/>
                <a:gd name="T45" fmla="*/ 1 h 495"/>
                <a:gd name="T46" fmla="*/ 0 w 563"/>
                <a:gd name="T47" fmla="*/ 1 h 495"/>
                <a:gd name="T48" fmla="*/ 0 w 563"/>
                <a:gd name="T49" fmla="*/ 1 h 495"/>
                <a:gd name="T50" fmla="*/ 0 w 563"/>
                <a:gd name="T51" fmla="*/ 1 h 495"/>
                <a:gd name="T52" fmla="*/ 0 w 563"/>
                <a:gd name="T53" fmla="*/ 1 h 495"/>
                <a:gd name="T54" fmla="*/ 0 w 563"/>
                <a:gd name="T55" fmla="*/ 1 h 495"/>
                <a:gd name="T56" fmla="*/ 0 w 563"/>
                <a:gd name="T57" fmla="*/ 1 h 495"/>
                <a:gd name="T58" fmla="*/ 0 w 563"/>
                <a:gd name="T59" fmla="*/ 1 h 495"/>
                <a:gd name="T60" fmla="*/ 0 w 563"/>
                <a:gd name="T61" fmla="*/ 1 h 495"/>
                <a:gd name="T62" fmla="*/ 0 w 563"/>
                <a:gd name="T63" fmla="*/ 1 h 495"/>
                <a:gd name="T64" fmla="*/ 0 w 563"/>
                <a:gd name="T65" fmla="*/ 1 h 495"/>
                <a:gd name="T66" fmla="*/ 0 w 563"/>
                <a:gd name="T67" fmla="*/ 1 h 495"/>
                <a:gd name="T68" fmla="*/ 0 w 563"/>
                <a:gd name="T69" fmla="*/ 1 h 495"/>
                <a:gd name="T70" fmla="*/ 0 w 563"/>
                <a:gd name="T71" fmla="*/ 1 h 495"/>
                <a:gd name="T72" fmla="*/ 0 w 563"/>
                <a:gd name="T73" fmla="*/ 1 h 495"/>
                <a:gd name="T74" fmla="*/ 0 w 563"/>
                <a:gd name="T75" fmla="*/ 1 h 495"/>
                <a:gd name="T76" fmla="*/ 0 w 563"/>
                <a:gd name="T77" fmla="*/ 1 h 495"/>
                <a:gd name="T78" fmla="*/ 0 w 563"/>
                <a:gd name="T79" fmla="*/ 1 h 495"/>
                <a:gd name="T80" fmla="*/ 0 w 563"/>
                <a:gd name="T81" fmla="*/ 1 h 495"/>
                <a:gd name="T82" fmla="*/ 0 w 563"/>
                <a:gd name="T83" fmla="*/ 1 h 495"/>
                <a:gd name="T84" fmla="*/ 0 w 563"/>
                <a:gd name="T85" fmla="*/ 1 h 4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3"/>
                <a:gd name="T130" fmla="*/ 0 h 495"/>
                <a:gd name="T131" fmla="*/ 563 w 563"/>
                <a:gd name="T132" fmla="*/ 495 h 4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3" h="495">
                  <a:moveTo>
                    <a:pt x="561" y="395"/>
                  </a:moveTo>
                  <a:lnTo>
                    <a:pt x="563" y="181"/>
                  </a:lnTo>
                  <a:lnTo>
                    <a:pt x="357" y="178"/>
                  </a:lnTo>
                  <a:lnTo>
                    <a:pt x="352" y="153"/>
                  </a:lnTo>
                  <a:lnTo>
                    <a:pt x="321" y="140"/>
                  </a:lnTo>
                  <a:lnTo>
                    <a:pt x="296" y="12"/>
                  </a:lnTo>
                  <a:lnTo>
                    <a:pt x="259" y="0"/>
                  </a:lnTo>
                  <a:lnTo>
                    <a:pt x="185" y="4"/>
                  </a:lnTo>
                  <a:lnTo>
                    <a:pt x="92" y="4"/>
                  </a:lnTo>
                  <a:lnTo>
                    <a:pt x="32" y="6"/>
                  </a:lnTo>
                  <a:lnTo>
                    <a:pt x="27" y="6"/>
                  </a:lnTo>
                  <a:lnTo>
                    <a:pt x="20" y="9"/>
                  </a:lnTo>
                  <a:lnTo>
                    <a:pt x="15" y="12"/>
                  </a:lnTo>
                  <a:lnTo>
                    <a:pt x="12" y="16"/>
                  </a:lnTo>
                  <a:lnTo>
                    <a:pt x="7" y="21"/>
                  </a:lnTo>
                  <a:lnTo>
                    <a:pt x="4" y="26"/>
                  </a:lnTo>
                  <a:lnTo>
                    <a:pt x="2" y="31"/>
                  </a:lnTo>
                  <a:lnTo>
                    <a:pt x="0" y="37"/>
                  </a:lnTo>
                  <a:lnTo>
                    <a:pt x="4" y="313"/>
                  </a:lnTo>
                  <a:lnTo>
                    <a:pt x="5" y="316"/>
                  </a:lnTo>
                  <a:lnTo>
                    <a:pt x="7" y="320"/>
                  </a:lnTo>
                  <a:lnTo>
                    <a:pt x="9" y="323"/>
                  </a:lnTo>
                  <a:lnTo>
                    <a:pt x="14" y="328"/>
                  </a:lnTo>
                  <a:lnTo>
                    <a:pt x="19" y="331"/>
                  </a:lnTo>
                  <a:lnTo>
                    <a:pt x="22" y="332"/>
                  </a:lnTo>
                  <a:lnTo>
                    <a:pt x="27" y="335"/>
                  </a:lnTo>
                  <a:lnTo>
                    <a:pt x="32" y="335"/>
                  </a:lnTo>
                  <a:lnTo>
                    <a:pt x="273" y="350"/>
                  </a:lnTo>
                  <a:lnTo>
                    <a:pt x="270" y="357"/>
                  </a:lnTo>
                  <a:lnTo>
                    <a:pt x="267" y="363"/>
                  </a:lnTo>
                  <a:lnTo>
                    <a:pt x="265" y="367"/>
                  </a:lnTo>
                  <a:lnTo>
                    <a:pt x="263" y="373"/>
                  </a:lnTo>
                  <a:lnTo>
                    <a:pt x="262" y="379"/>
                  </a:lnTo>
                  <a:lnTo>
                    <a:pt x="260" y="385"/>
                  </a:lnTo>
                  <a:lnTo>
                    <a:pt x="260" y="391"/>
                  </a:lnTo>
                  <a:lnTo>
                    <a:pt x="259" y="397"/>
                  </a:lnTo>
                  <a:lnTo>
                    <a:pt x="259" y="409"/>
                  </a:lnTo>
                  <a:lnTo>
                    <a:pt x="259" y="422"/>
                  </a:lnTo>
                  <a:lnTo>
                    <a:pt x="257" y="433"/>
                  </a:lnTo>
                  <a:lnTo>
                    <a:pt x="257" y="447"/>
                  </a:lnTo>
                  <a:lnTo>
                    <a:pt x="257" y="458"/>
                  </a:lnTo>
                  <a:lnTo>
                    <a:pt x="259" y="470"/>
                  </a:lnTo>
                  <a:lnTo>
                    <a:pt x="260" y="483"/>
                  </a:lnTo>
                  <a:lnTo>
                    <a:pt x="262" y="495"/>
                  </a:lnTo>
                  <a:lnTo>
                    <a:pt x="321" y="486"/>
                  </a:lnTo>
                  <a:lnTo>
                    <a:pt x="319" y="472"/>
                  </a:lnTo>
                  <a:lnTo>
                    <a:pt x="318" y="456"/>
                  </a:lnTo>
                  <a:lnTo>
                    <a:pt x="318" y="439"/>
                  </a:lnTo>
                  <a:lnTo>
                    <a:pt x="318" y="423"/>
                  </a:lnTo>
                  <a:lnTo>
                    <a:pt x="319" y="409"/>
                  </a:lnTo>
                  <a:lnTo>
                    <a:pt x="323" y="394"/>
                  </a:lnTo>
                  <a:lnTo>
                    <a:pt x="326" y="381"/>
                  </a:lnTo>
                  <a:lnTo>
                    <a:pt x="333" y="370"/>
                  </a:lnTo>
                  <a:lnTo>
                    <a:pt x="336" y="367"/>
                  </a:lnTo>
                  <a:lnTo>
                    <a:pt x="341" y="363"/>
                  </a:lnTo>
                  <a:lnTo>
                    <a:pt x="344" y="359"/>
                  </a:lnTo>
                  <a:lnTo>
                    <a:pt x="347" y="354"/>
                  </a:lnTo>
                  <a:lnTo>
                    <a:pt x="351" y="351"/>
                  </a:lnTo>
                  <a:lnTo>
                    <a:pt x="354" y="347"/>
                  </a:lnTo>
                  <a:lnTo>
                    <a:pt x="357" y="344"/>
                  </a:lnTo>
                  <a:lnTo>
                    <a:pt x="360" y="341"/>
                  </a:lnTo>
                  <a:lnTo>
                    <a:pt x="364" y="338"/>
                  </a:lnTo>
                  <a:lnTo>
                    <a:pt x="370" y="337"/>
                  </a:lnTo>
                  <a:lnTo>
                    <a:pt x="374" y="335"/>
                  </a:lnTo>
                  <a:lnTo>
                    <a:pt x="377" y="334"/>
                  </a:lnTo>
                  <a:lnTo>
                    <a:pt x="380" y="332"/>
                  </a:lnTo>
                  <a:lnTo>
                    <a:pt x="383" y="332"/>
                  </a:lnTo>
                  <a:lnTo>
                    <a:pt x="387" y="334"/>
                  </a:lnTo>
                  <a:lnTo>
                    <a:pt x="392" y="335"/>
                  </a:lnTo>
                  <a:lnTo>
                    <a:pt x="393" y="335"/>
                  </a:lnTo>
                  <a:lnTo>
                    <a:pt x="395" y="338"/>
                  </a:lnTo>
                  <a:lnTo>
                    <a:pt x="397" y="339"/>
                  </a:lnTo>
                  <a:lnTo>
                    <a:pt x="402" y="342"/>
                  </a:lnTo>
                  <a:lnTo>
                    <a:pt x="403" y="345"/>
                  </a:lnTo>
                  <a:lnTo>
                    <a:pt x="406" y="347"/>
                  </a:lnTo>
                  <a:lnTo>
                    <a:pt x="408" y="350"/>
                  </a:lnTo>
                  <a:lnTo>
                    <a:pt x="410" y="353"/>
                  </a:lnTo>
                  <a:lnTo>
                    <a:pt x="413" y="359"/>
                  </a:lnTo>
                  <a:lnTo>
                    <a:pt x="416" y="363"/>
                  </a:lnTo>
                  <a:lnTo>
                    <a:pt x="418" y="367"/>
                  </a:lnTo>
                  <a:lnTo>
                    <a:pt x="421" y="373"/>
                  </a:lnTo>
                  <a:lnTo>
                    <a:pt x="425" y="381"/>
                  </a:lnTo>
                  <a:lnTo>
                    <a:pt x="428" y="388"/>
                  </a:lnTo>
                  <a:lnTo>
                    <a:pt x="433" y="397"/>
                  </a:lnTo>
                  <a:lnTo>
                    <a:pt x="438" y="406"/>
                  </a:lnTo>
                  <a:lnTo>
                    <a:pt x="561" y="395"/>
                  </a:lnTo>
                  <a:close/>
                </a:path>
              </a:pathLst>
            </a:custGeom>
            <a:solidFill>
              <a:srgbClr val="B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78" name="Freeform 595">
              <a:extLst>
                <a:ext uri="{FF2B5EF4-FFF2-40B4-BE49-F238E27FC236}">
                  <a16:creationId xmlns:a16="http://schemas.microsoft.com/office/drawing/2014/main" id="{2F12D7AF-E6C7-ABB6-B032-CCB4E2283A84}"/>
                </a:ext>
              </a:extLst>
            </p:cNvPr>
            <p:cNvSpPr>
              <a:spLocks noChangeAspect="1"/>
            </p:cNvSpPr>
            <p:nvPr/>
          </p:nvSpPr>
          <p:spPr bwMode="auto">
            <a:xfrm>
              <a:off x="3391" y="818"/>
              <a:ext cx="281" cy="129"/>
            </a:xfrm>
            <a:custGeom>
              <a:avLst/>
              <a:gdLst>
                <a:gd name="T0" fmla="*/ 0 w 563"/>
                <a:gd name="T1" fmla="*/ 1 h 258"/>
                <a:gd name="T2" fmla="*/ 0 w 563"/>
                <a:gd name="T3" fmla="*/ 1 h 258"/>
                <a:gd name="T4" fmla="*/ 0 w 563"/>
                <a:gd name="T5" fmla="*/ 1 h 258"/>
                <a:gd name="T6" fmla="*/ 0 w 563"/>
                <a:gd name="T7" fmla="*/ 1 h 258"/>
                <a:gd name="T8" fmla="*/ 0 w 563"/>
                <a:gd name="T9" fmla="*/ 1 h 258"/>
                <a:gd name="T10" fmla="*/ 0 w 563"/>
                <a:gd name="T11" fmla="*/ 1 h 258"/>
                <a:gd name="T12" fmla="*/ 0 w 563"/>
                <a:gd name="T13" fmla="*/ 1 h 258"/>
                <a:gd name="T14" fmla="*/ 0 w 563"/>
                <a:gd name="T15" fmla="*/ 1 h 258"/>
                <a:gd name="T16" fmla="*/ 0 w 563"/>
                <a:gd name="T17" fmla="*/ 1 h 258"/>
                <a:gd name="T18" fmla="*/ 0 w 563"/>
                <a:gd name="T19" fmla="*/ 1 h 258"/>
                <a:gd name="T20" fmla="*/ 0 w 563"/>
                <a:gd name="T21" fmla="*/ 1 h 258"/>
                <a:gd name="T22" fmla="*/ 0 w 563"/>
                <a:gd name="T23" fmla="*/ 1 h 258"/>
                <a:gd name="T24" fmla="*/ 0 w 563"/>
                <a:gd name="T25" fmla="*/ 1 h 258"/>
                <a:gd name="T26" fmla="*/ 0 w 563"/>
                <a:gd name="T27" fmla="*/ 1 h 258"/>
                <a:gd name="T28" fmla="*/ 0 w 563"/>
                <a:gd name="T29" fmla="*/ 1 h 258"/>
                <a:gd name="T30" fmla="*/ 0 w 563"/>
                <a:gd name="T31" fmla="*/ 1 h 258"/>
                <a:gd name="T32" fmla="*/ 0 w 563"/>
                <a:gd name="T33" fmla="*/ 1 h 258"/>
                <a:gd name="T34" fmla="*/ 0 w 563"/>
                <a:gd name="T35" fmla="*/ 1 h 258"/>
                <a:gd name="T36" fmla="*/ 0 w 563"/>
                <a:gd name="T37" fmla="*/ 1 h 258"/>
                <a:gd name="T38" fmla="*/ 0 w 563"/>
                <a:gd name="T39" fmla="*/ 1 h 258"/>
                <a:gd name="T40" fmla="*/ 0 w 563"/>
                <a:gd name="T41" fmla="*/ 1 h 258"/>
                <a:gd name="T42" fmla="*/ 0 w 563"/>
                <a:gd name="T43" fmla="*/ 1 h 258"/>
                <a:gd name="T44" fmla="*/ 0 w 563"/>
                <a:gd name="T45" fmla="*/ 1 h 258"/>
                <a:gd name="T46" fmla="*/ 0 w 563"/>
                <a:gd name="T47" fmla="*/ 1 h 258"/>
                <a:gd name="T48" fmla="*/ 0 w 563"/>
                <a:gd name="T49" fmla="*/ 1 h 258"/>
                <a:gd name="T50" fmla="*/ 0 w 563"/>
                <a:gd name="T51" fmla="*/ 1 h 258"/>
                <a:gd name="T52" fmla="*/ 0 w 563"/>
                <a:gd name="T53" fmla="*/ 1 h 258"/>
                <a:gd name="T54" fmla="*/ 0 w 563"/>
                <a:gd name="T55" fmla="*/ 1 h 258"/>
                <a:gd name="T56" fmla="*/ 0 w 563"/>
                <a:gd name="T57" fmla="*/ 1 h 258"/>
                <a:gd name="T58" fmla="*/ 0 w 563"/>
                <a:gd name="T59" fmla="*/ 1 h 258"/>
                <a:gd name="T60" fmla="*/ 0 w 563"/>
                <a:gd name="T61" fmla="*/ 1 h 258"/>
                <a:gd name="T62" fmla="*/ 0 w 563"/>
                <a:gd name="T63" fmla="*/ 1 h 258"/>
                <a:gd name="T64" fmla="*/ 0 w 563"/>
                <a:gd name="T65" fmla="*/ 1 h 258"/>
                <a:gd name="T66" fmla="*/ 0 w 563"/>
                <a:gd name="T67" fmla="*/ 1 h 258"/>
                <a:gd name="T68" fmla="*/ 0 w 563"/>
                <a:gd name="T69" fmla="*/ 1 h 258"/>
                <a:gd name="T70" fmla="*/ 0 w 563"/>
                <a:gd name="T71" fmla="*/ 1 h 258"/>
                <a:gd name="T72" fmla="*/ 0 w 563"/>
                <a:gd name="T73" fmla="*/ 1 h 258"/>
                <a:gd name="T74" fmla="*/ 0 w 563"/>
                <a:gd name="T75" fmla="*/ 1 h 258"/>
                <a:gd name="T76" fmla="*/ 0 w 563"/>
                <a:gd name="T77" fmla="*/ 0 h 258"/>
                <a:gd name="T78" fmla="*/ 0 w 563"/>
                <a:gd name="T79" fmla="*/ 1 h 258"/>
                <a:gd name="T80" fmla="*/ 0 w 563"/>
                <a:gd name="T81" fmla="*/ 1 h 258"/>
                <a:gd name="T82" fmla="*/ 0 w 563"/>
                <a:gd name="T83" fmla="*/ 1 h 258"/>
                <a:gd name="T84" fmla="*/ 0 w 563"/>
                <a:gd name="T85" fmla="*/ 1 h 258"/>
                <a:gd name="T86" fmla="*/ 0 w 563"/>
                <a:gd name="T87" fmla="*/ 1 h 258"/>
                <a:gd name="T88" fmla="*/ 0 w 563"/>
                <a:gd name="T89" fmla="*/ 1 h 258"/>
                <a:gd name="T90" fmla="*/ 0 w 563"/>
                <a:gd name="T91" fmla="*/ 1 h 258"/>
                <a:gd name="T92" fmla="*/ 0 w 563"/>
                <a:gd name="T93" fmla="*/ 1 h 258"/>
                <a:gd name="T94" fmla="*/ 0 w 563"/>
                <a:gd name="T95" fmla="*/ 1 h 258"/>
                <a:gd name="T96" fmla="*/ 0 w 563"/>
                <a:gd name="T97" fmla="*/ 1 h 258"/>
                <a:gd name="T98" fmla="*/ 0 w 563"/>
                <a:gd name="T99" fmla="*/ 1 h 258"/>
                <a:gd name="T100" fmla="*/ 0 w 563"/>
                <a:gd name="T101" fmla="*/ 1 h 258"/>
                <a:gd name="T102" fmla="*/ 0 w 563"/>
                <a:gd name="T103" fmla="*/ 1 h 258"/>
                <a:gd name="T104" fmla="*/ 0 w 563"/>
                <a:gd name="T105" fmla="*/ 1 h 258"/>
                <a:gd name="T106" fmla="*/ 0 w 563"/>
                <a:gd name="T107" fmla="*/ 1 h 258"/>
                <a:gd name="T108" fmla="*/ 0 w 563"/>
                <a:gd name="T109" fmla="*/ 1 h 258"/>
                <a:gd name="T110" fmla="*/ 0 w 563"/>
                <a:gd name="T111" fmla="*/ 1 h 258"/>
                <a:gd name="T112" fmla="*/ 0 w 563"/>
                <a:gd name="T113" fmla="*/ 1 h 258"/>
                <a:gd name="T114" fmla="*/ 0 w 563"/>
                <a:gd name="T115" fmla="*/ 1 h 258"/>
                <a:gd name="T116" fmla="*/ 0 w 563"/>
                <a:gd name="T117" fmla="*/ 1 h 258"/>
                <a:gd name="T118" fmla="*/ 0 w 563"/>
                <a:gd name="T119" fmla="*/ 1 h 258"/>
                <a:gd name="T120" fmla="*/ 0 w 563"/>
                <a:gd name="T121" fmla="*/ 1 h 258"/>
                <a:gd name="T122" fmla="*/ 0 w 563"/>
                <a:gd name="T123" fmla="*/ 1 h 258"/>
                <a:gd name="T124" fmla="*/ 0 w 563"/>
                <a:gd name="T125" fmla="*/ 1 h 2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63"/>
                <a:gd name="T190" fmla="*/ 0 h 258"/>
                <a:gd name="T191" fmla="*/ 563 w 563"/>
                <a:gd name="T192" fmla="*/ 258 h 2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63" h="258">
                  <a:moveTo>
                    <a:pt x="561" y="258"/>
                  </a:moveTo>
                  <a:lnTo>
                    <a:pt x="563" y="133"/>
                  </a:lnTo>
                  <a:lnTo>
                    <a:pt x="554" y="130"/>
                  </a:lnTo>
                  <a:lnTo>
                    <a:pt x="546" y="126"/>
                  </a:lnTo>
                  <a:lnTo>
                    <a:pt x="538" y="123"/>
                  </a:lnTo>
                  <a:lnTo>
                    <a:pt x="531" y="120"/>
                  </a:lnTo>
                  <a:lnTo>
                    <a:pt x="525" y="117"/>
                  </a:lnTo>
                  <a:lnTo>
                    <a:pt x="517" y="113"/>
                  </a:lnTo>
                  <a:lnTo>
                    <a:pt x="508" y="110"/>
                  </a:lnTo>
                  <a:lnTo>
                    <a:pt x="502" y="107"/>
                  </a:lnTo>
                  <a:lnTo>
                    <a:pt x="495" y="103"/>
                  </a:lnTo>
                  <a:lnTo>
                    <a:pt x="485" y="100"/>
                  </a:lnTo>
                  <a:lnTo>
                    <a:pt x="479" y="97"/>
                  </a:lnTo>
                  <a:lnTo>
                    <a:pt x="472" y="94"/>
                  </a:lnTo>
                  <a:lnTo>
                    <a:pt x="464" y="92"/>
                  </a:lnTo>
                  <a:lnTo>
                    <a:pt x="456" y="89"/>
                  </a:lnTo>
                  <a:lnTo>
                    <a:pt x="448" y="88"/>
                  </a:lnTo>
                  <a:lnTo>
                    <a:pt x="439" y="86"/>
                  </a:lnTo>
                  <a:lnTo>
                    <a:pt x="434" y="85"/>
                  </a:lnTo>
                  <a:lnTo>
                    <a:pt x="431" y="85"/>
                  </a:lnTo>
                  <a:lnTo>
                    <a:pt x="425" y="85"/>
                  </a:lnTo>
                  <a:lnTo>
                    <a:pt x="420" y="85"/>
                  </a:lnTo>
                  <a:lnTo>
                    <a:pt x="416" y="86"/>
                  </a:lnTo>
                  <a:lnTo>
                    <a:pt x="411" y="86"/>
                  </a:lnTo>
                  <a:lnTo>
                    <a:pt x="406" y="88"/>
                  </a:lnTo>
                  <a:lnTo>
                    <a:pt x="403" y="89"/>
                  </a:lnTo>
                  <a:lnTo>
                    <a:pt x="397" y="91"/>
                  </a:lnTo>
                  <a:lnTo>
                    <a:pt x="392" y="91"/>
                  </a:lnTo>
                  <a:lnTo>
                    <a:pt x="387" y="92"/>
                  </a:lnTo>
                  <a:lnTo>
                    <a:pt x="383" y="94"/>
                  </a:lnTo>
                  <a:lnTo>
                    <a:pt x="379" y="94"/>
                  </a:lnTo>
                  <a:lnTo>
                    <a:pt x="374" y="95"/>
                  </a:lnTo>
                  <a:lnTo>
                    <a:pt x="367" y="95"/>
                  </a:lnTo>
                  <a:lnTo>
                    <a:pt x="364" y="95"/>
                  </a:lnTo>
                  <a:lnTo>
                    <a:pt x="357" y="95"/>
                  </a:lnTo>
                  <a:lnTo>
                    <a:pt x="352" y="95"/>
                  </a:lnTo>
                  <a:lnTo>
                    <a:pt x="347" y="95"/>
                  </a:lnTo>
                  <a:lnTo>
                    <a:pt x="342" y="95"/>
                  </a:lnTo>
                  <a:lnTo>
                    <a:pt x="336" y="95"/>
                  </a:lnTo>
                  <a:lnTo>
                    <a:pt x="329" y="95"/>
                  </a:lnTo>
                  <a:lnTo>
                    <a:pt x="324" y="95"/>
                  </a:lnTo>
                  <a:lnTo>
                    <a:pt x="319" y="94"/>
                  </a:lnTo>
                  <a:lnTo>
                    <a:pt x="314" y="94"/>
                  </a:lnTo>
                  <a:lnTo>
                    <a:pt x="308" y="94"/>
                  </a:lnTo>
                  <a:lnTo>
                    <a:pt x="301" y="92"/>
                  </a:lnTo>
                  <a:lnTo>
                    <a:pt x="296" y="92"/>
                  </a:lnTo>
                  <a:lnTo>
                    <a:pt x="291" y="91"/>
                  </a:lnTo>
                  <a:lnTo>
                    <a:pt x="286" y="89"/>
                  </a:lnTo>
                  <a:lnTo>
                    <a:pt x="282" y="88"/>
                  </a:lnTo>
                  <a:lnTo>
                    <a:pt x="275" y="86"/>
                  </a:lnTo>
                  <a:lnTo>
                    <a:pt x="272" y="83"/>
                  </a:lnTo>
                  <a:lnTo>
                    <a:pt x="268" y="82"/>
                  </a:lnTo>
                  <a:lnTo>
                    <a:pt x="263" y="79"/>
                  </a:lnTo>
                  <a:lnTo>
                    <a:pt x="260" y="76"/>
                  </a:lnTo>
                  <a:lnTo>
                    <a:pt x="257" y="75"/>
                  </a:lnTo>
                  <a:lnTo>
                    <a:pt x="254" y="72"/>
                  </a:lnTo>
                  <a:lnTo>
                    <a:pt x="249" y="69"/>
                  </a:lnTo>
                  <a:lnTo>
                    <a:pt x="245" y="66"/>
                  </a:lnTo>
                  <a:lnTo>
                    <a:pt x="242" y="63"/>
                  </a:lnTo>
                  <a:lnTo>
                    <a:pt x="239" y="60"/>
                  </a:lnTo>
                  <a:lnTo>
                    <a:pt x="236" y="57"/>
                  </a:lnTo>
                  <a:lnTo>
                    <a:pt x="232" y="54"/>
                  </a:lnTo>
                  <a:lnTo>
                    <a:pt x="229" y="51"/>
                  </a:lnTo>
                  <a:lnTo>
                    <a:pt x="226" y="48"/>
                  </a:lnTo>
                  <a:lnTo>
                    <a:pt x="222" y="45"/>
                  </a:lnTo>
                  <a:lnTo>
                    <a:pt x="217" y="42"/>
                  </a:lnTo>
                  <a:lnTo>
                    <a:pt x="214" y="41"/>
                  </a:lnTo>
                  <a:lnTo>
                    <a:pt x="211" y="39"/>
                  </a:lnTo>
                  <a:lnTo>
                    <a:pt x="206" y="38"/>
                  </a:lnTo>
                  <a:lnTo>
                    <a:pt x="203" y="36"/>
                  </a:lnTo>
                  <a:lnTo>
                    <a:pt x="199" y="35"/>
                  </a:lnTo>
                  <a:lnTo>
                    <a:pt x="194" y="35"/>
                  </a:lnTo>
                  <a:lnTo>
                    <a:pt x="191" y="35"/>
                  </a:lnTo>
                  <a:lnTo>
                    <a:pt x="185" y="35"/>
                  </a:lnTo>
                  <a:lnTo>
                    <a:pt x="181" y="36"/>
                  </a:lnTo>
                  <a:lnTo>
                    <a:pt x="176" y="36"/>
                  </a:lnTo>
                  <a:lnTo>
                    <a:pt x="173" y="38"/>
                  </a:lnTo>
                  <a:lnTo>
                    <a:pt x="170" y="41"/>
                  </a:lnTo>
                  <a:lnTo>
                    <a:pt x="165" y="42"/>
                  </a:lnTo>
                  <a:lnTo>
                    <a:pt x="162" y="44"/>
                  </a:lnTo>
                  <a:lnTo>
                    <a:pt x="155" y="47"/>
                  </a:lnTo>
                  <a:lnTo>
                    <a:pt x="152" y="48"/>
                  </a:lnTo>
                  <a:lnTo>
                    <a:pt x="148" y="50"/>
                  </a:lnTo>
                  <a:lnTo>
                    <a:pt x="143" y="53"/>
                  </a:lnTo>
                  <a:lnTo>
                    <a:pt x="140" y="54"/>
                  </a:lnTo>
                  <a:lnTo>
                    <a:pt x="137" y="55"/>
                  </a:lnTo>
                  <a:lnTo>
                    <a:pt x="132" y="55"/>
                  </a:lnTo>
                  <a:lnTo>
                    <a:pt x="127" y="57"/>
                  </a:lnTo>
                  <a:lnTo>
                    <a:pt x="122" y="57"/>
                  </a:lnTo>
                  <a:lnTo>
                    <a:pt x="119" y="57"/>
                  </a:lnTo>
                  <a:lnTo>
                    <a:pt x="116" y="57"/>
                  </a:lnTo>
                  <a:lnTo>
                    <a:pt x="112" y="55"/>
                  </a:lnTo>
                  <a:lnTo>
                    <a:pt x="107" y="55"/>
                  </a:lnTo>
                  <a:lnTo>
                    <a:pt x="104" y="54"/>
                  </a:lnTo>
                  <a:lnTo>
                    <a:pt x="99" y="53"/>
                  </a:lnTo>
                  <a:lnTo>
                    <a:pt x="97" y="50"/>
                  </a:lnTo>
                  <a:lnTo>
                    <a:pt x="94" y="48"/>
                  </a:lnTo>
                  <a:lnTo>
                    <a:pt x="91" y="47"/>
                  </a:lnTo>
                  <a:lnTo>
                    <a:pt x="88" y="44"/>
                  </a:lnTo>
                  <a:lnTo>
                    <a:pt x="84" y="42"/>
                  </a:lnTo>
                  <a:lnTo>
                    <a:pt x="81" y="39"/>
                  </a:lnTo>
                  <a:lnTo>
                    <a:pt x="79" y="36"/>
                  </a:lnTo>
                  <a:lnTo>
                    <a:pt x="76" y="35"/>
                  </a:lnTo>
                  <a:lnTo>
                    <a:pt x="73" y="32"/>
                  </a:lnTo>
                  <a:lnTo>
                    <a:pt x="68" y="31"/>
                  </a:lnTo>
                  <a:lnTo>
                    <a:pt x="66" y="28"/>
                  </a:lnTo>
                  <a:lnTo>
                    <a:pt x="61" y="25"/>
                  </a:lnTo>
                  <a:lnTo>
                    <a:pt x="58" y="22"/>
                  </a:lnTo>
                  <a:lnTo>
                    <a:pt x="55" y="19"/>
                  </a:lnTo>
                  <a:lnTo>
                    <a:pt x="50" y="14"/>
                  </a:lnTo>
                  <a:lnTo>
                    <a:pt x="46" y="11"/>
                  </a:lnTo>
                  <a:lnTo>
                    <a:pt x="43" y="8"/>
                  </a:lnTo>
                  <a:lnTo>
                    <a:pt x="38" y="6"/>
                  </a:lnTo>
                  <a:lnTo>
                    <a:pt x="35" y="1"/>
                  </a:lnTo>
                  <a:lnTo>
                    <a:pt x="32" y="0"/>
                  </a:lnTo>
                  <a:lnTo>
                    <a:pt x="30" y="0"/>
                  </a:lnTo>
                  <a:lnTo>
                    <a:pt x="27" y="0"/>
                  </a:lnTo>
                  <a:lnTo>
                    <a:pt x="25" y="1"/>
                  </a:lnTo>
                  <a:lnTo>
                    <a:pt x="22" y="3"/>
                  </a:lnTo>
                  <a:lnTo>
                    <a:pt x="20" y="6"/>
                  </a:lnTo>
                  <a:lnTo>
                    <a:pt x="17" y="7"/>
                  </a:lnTo>
                  <a:lnTo>
                    <a:pt x="15" y="10"/>
                  </a:lnTo>
                  <a:lnTo>
                    <a:pt x="12" y="13"/>
                  </a:lnTo>
                  <a:lnTo>
                    <a:pt x="9" y="17"/>
                  </a:lnTo>
                  <a:lnTo>
                    <a:pt x="7" y="20"/>
                  </a:lnTo>
                  <a:lnTo>
                    <a:pt x="4" y="23"/>
                  </a:lnTo>
                  <a:lnTo>
                    <a:pt x="4" y="26"/>
                  </a:lnTo>
                  <a:lnTo>
                    <a:pt x="2" y="29"/>
                  </a:lnTo>
                  <a:lnTo>
                    <a:pt x="2" y="32"/>
                  </a:lnTo>
                  <a:lnTo>
                    <a:pt x="0" y="35"/>
                  </a:lnTo>
                  <a:lnTo>
                    <a:pt x="4" y="176"/>
                  </a:lnTo>
                  <a:lnTo>
                    <a:pt x="5" y="179"/>
                  </a:lnTo>
                  <a:lnTo>
                    <a:pt x="7" y="183"/>
                  </a:lnTo>
                  <a:lnTo>
                    <a:pt x="9" y="186"/>
                  </a:lnTo>
                  <a:lnTo>
                    <a:pt x="15" y="191"/>
                  </a:lnTo>
                  <a:lnTo>
                    <a:pt x="19" y="194"/>
                  </a:lnTo>
                  <a:lnTo>
                    <a:pt x="22" y="195"/>
                  </a:lnTo>
                  <a:lnTo>
                    <a:pt x="27" y="198"/>
                  </a:lnTo>
                  <a:lnTo>
                    <a:pt x="32" y="198"/>
                  </a:lnTo>
                  <a:lnTo>
                    <a:pt x="273" y="213"/>
                  </a:lnTo>
                  <a:lnTo>
                    <a:pt x="283" y="197"/>
                  </a:lnTo>
                  <a:lnTo>
                    <a:pt x="286" y="191"/>
                  </a:lnTo>
                  <a:lnTo>
                    <a:pt x="291" y="186"/>
                  </a:lnTo>
                  <a:lnTo>
                    <a:pt x="295" y="182"/>
                  </a:lnTo>
                  <a:lnTo>
                    <a:pt x="300" y="177"/>
                  </a:lnTo>
                  <a:lnTo>
                    <a:pt x="305" y="173"/>
                  </a:lnTo>
                  <a:lnTo>
                    <a:pt x="313" y="170"/>
                  </a:lnTo>
                  <a:lnTo>
                    <a:pt x="318" y="167"/>
                  </a:lnTo>
                  <a:lnTo>
                    <a:pt x="324" y="166"/>
                  </a:lnTo>
                  <a:lnTo>
                    <a:pt x="331" y="163"/>
                  </a:lnTo>
                  <a:lnTo>
                    <a:pt x="337" y="161"/>
                  </a:lnTo>
                  <a:lnTo>
                    <a:pt x="346" y="160"/>
                  </a:lnTo>
                  <a:lnTo>
                    <a:pt x="352" y="158"/>
                  </a:lnTo>
                  <a:lnTo>
                    <a:pt x="359" y="158"/>
                  </a:lnTo>
                  <a:lnTo>
                    <a:pt x="365" y="157"/>
                  </a:lnTo>
                  <a:lnTo>
                    <a:pt x="374" y="157"/>
                  </a:lnTo>
                  <a:lnTo>
                    <a:pt x="379" y="157"/>
                  </a:lnTo>
                  <a:lnTo>
                    <a:pt x="388" y="157"/>
                  </a:lnTo>
                  <a:lnTo>
                    <a:pt x="400" y="157"/>
                  </a:lnTo>
                  <a:lnTo>
                    <a:pt x="408" y="157"/>
                  </a:lnTo>
                  <a:lnTo>
                    <a:pt x="416" y="157"/>
                  </a:lnTo>
                  <a:lnTo>
                    <a:pt x="425" y="157"/>
                  </a:lnTo>
                  <a:lnTo>
                    <a:pt x="433" y="157"/>
                  </a:lnTo>
                  <a:lnTo>
                    <a:pt x="441" y="158"/>
                  </a:lnTo>
                  <a:lnTo>
                    <a:pt x="448" y="158"/>
                  </a:lnTo>
                  <a:lnTo>
                    <a:pt x="454" y="160"/>
                  </a:lnTo>
                  <a:lnTo>
                    <a:pt x="462" y="161"/>
                  </a:lnTo>
                  <a:lnTo>
                    <a:pt x="469" y="163"/>
                  </a:lnTo>
                  <a:lnTo>
                    <a:pt x="474" y="164"/>
                  </a:lnTo>
                  <a:lnTo>
                    <a:pt x="480" y="166"/>
                  </a:lnTo>
                  <a:lnTo>
                    <a:pt x="485" y="169"/>
                  </a:lnTo>
                  <a:lnTo>
                    <a:pt x="492" y="170"/>
                  </a:lnTo>
                  <a:lnTo>
                    <a:pt x="497" y="173"/>
                  </a:lnTo>
                  <a:lnTo>
                    <a:pt x="502" y="176"/>
                  </a:lnTo>
                  <a:lnTo>
                    <a:pt x="507" y="179"/>
                  </a:lnTo>
                  <a:lnTo>
                    <a:pt x="512" y="183"/>
                  </a:lnTo>
                  <a:lnTo>
                    <a:pt x="515" y="186"/>
                  </a:lnTo>
                  <a:lnTo>
                    <a:pt x="522" y="191"/>
                  </a:lnTo>
                  <a:lnTo>
                    <a:pt x="525" y="195"/>
                  </a:lnTo>
                  <a:lnTo>
                    <a:pt x="530" y="200"/>
                  </a:lnTo>
                  <a:lnTo>
                    <a:pt x="533" y="205"/>
                  </a:lnTo>
                  <a:lnTo>
                    <a:pt x="536" y="211"/>
                  </a:lnTo>
                  <a:lnTo>
                    <a:pt x="540" y="217"/>
                  </a:lnTo>
                  <a:lnTo>
                    <a:pt x="543" y="223"/>
                  </a:lnTo>
                  <a:lnTo>
                    <a:pt x="546" y="229"/>
                  </a:lnTo>
                  <a:lnTo>
                    <a:pt x="551" y="235"/>
                  </a:lnTo>
                  <a:lnTo>
                    <a:pt x="554" y="242"/>
                  </a:lnTo>
                  <a:lnTo>
                    <a:pt x="558" y="249"/>
                  </a:lnTo>
                  <a:lnTo>
                    <a:pt x="561" y="258"/>
                  </a:lnTo>
                  <a:close/>
                </a:path>
              </a:pathLst>
            </a:custGeom>
            <a:solidFill>
              <a:srgbClr val="6B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79" name="Freeform 596">
              <a:extLst>
                <a:ext uri="{FF2B5EF4-FFF2-40B4-BE49-F238E27FC236}">
                  <a16:creationId xmlns:a16="http://schemas.microsoft.com/office/drawing/2014/main" id="{579399EF-0875-9C36-EF68-E59F5E9DC8DE}"/>
                </a:ext>
              </a:extLst>
            </p:cNvPr>
            <p:cNvSpPr>
              <a:spLocks noChangeAspect="1"/>
            </p:cNvSpPr>
            <p:nvPr/>
          </p:nvSpPr>
          <p:spPr bwMode="auto">
            <a:xfrm>
              <a:off x="3523" y="907"/>
              <a:ext cx="72" cy="90"/>
            </a:xfrm>
            <a:custGeom>
              <a:avLst/>
              <a:gdLst>
                <a:gd name="T0" fmla="*/ 0 w 145"/>
                <a:gd name="T1" fmla="*/ 1 h 179"/>
                <a:gd name="T2" fmla="*/ 0 w 145"/>
                <a:gd name="T3" fmla="*/ 1 h 179"/>
                <a:gd name="T4" fmla="*/ 0 w 145"/>
                <a:gd name="T5" fmla="*/ 1 h 179"/>
                <a:gd name="T6" fmla="*/ 0 w 145"/>
                <a:gd name="T7" fmla="*/ 1 h 179"/>
                <a:gd name="T8" fmla="*/ 0 w 145"/>
                <a:gd name="T9" fmla="*/ 1 h 179"/>
                <a:gd name="T10" fmla="*/ 0 w 145"/>
                <a:gd name="T11" fmla="*/ 1 h 179"/>
                <a:gd name="T12" fmla="*/ 0 w 145"/>
                <a:gd name="T13" fmla="*/ 1 h 179"/>
                <a:gd name="T14" fmla="*/ 0 w 145"/>
                <a:gd name="T15" fmla="*/ 1 h 179"/>
                <a:gd name="T16" fmla="*/ 0 w 145"/>
                <a:gd name="T17" fmla="*/ 0 h 179"/>
                <a:gd name="T18" fmla="*/ 0 w 145"/>
                <a:gd name="T19" fmla="*/ 0 h 179"/>
                <a:gd name="T20" fmla="*/ 0 w 145"/>
                <a:gd name="T21" fmla="*/ 1 h 179"/>
                <a:gd name="T22" fmla="*/ 0 w 145"/>
                <a:gd name="T23" fmla="*/ 1 h 179"/>
                <a:gd name="T24" fmla="*/ 0 w 145"/>
                <a:gd name="T25" fmla="*/ 1 h 179"/>
                <a:gd name="T26" fmla="*/ 0 w 145"/>
                <a:gd name="T27" fmla="*/ 1 h 179"/>
                <a:gd name="T28" fmla="*/ 0 w 145"/>
                <a:gd name="T29" fmla="*/ 1 h 179"/>
                <a:gd name="T30" fmla="*/ 0 w 145"/>
                <a:gd name="T31" fmla="*/ 1 h 179"/>
                <a:gd name="T32" fmla="*/ 0 w 145"/>
                <a:gd name="T33" fmla="*/ 1 h 179"/>
                <a:gd name="T34" fmla="*/ 0 w 145"/>
                <a:gd name="T35" fmla="*/ 1 h 179"/>
                <a:gd name="T36" fmla="*/ 0 w 145"/>
                <a:gd name="T37" fmla="*/ 1 h 179"/>
                <a:gd name="T38" fmla="*/ 0 w 145"/>
                <a:gd name="T39" fmla="*/ 1 h 179"/>
                <a:gd name="T40" fmla="*/ 0 w 145"/>
                <a:gd name="T41" fmla="*/ 1 h 179"/>
                <a:gd name="T42" fmla="*/ 0 w 145"/>
                <a:gd name="T43" fmla="*/ 1 h 179"/>
                <a:gd name="T44" fmla="*/ 0 w 145"/>
                <a:gd name="T45" fmla="*/ 1 h 179"/>
                <a:gd name="T46" fmla="*/ 0 w 145"/>
                <a:gd name="T47" fmla="*/ 1 h 179"/>
                <a:gd name="T48" fmla="*/ 0 w 145"/>
                <a:gd name="T49" fmla="*/ 1 h 179"/>
                <a:gd name="T50" fmla="*/ 0 w 145"/>
                <a:gd name="T51" fmla="*/ 1 h 179"/>
                <a:gd name="T52" fmla="*/ 0 w 145"/>
                <a:gd name="T53" fmla="*/ 1 h 179"/>
                <a:gd name="T54" fmla="*/ 0 w 145"/>
                <a:gd name="T55" fmla="*/ 1 h 179"/>
                <a:gd name="T56" fmla="*/ 0 w 145"/>
                <a:gd name="T57" fmla="*/ 1 h 179"/>
                <a:gd name="T58" fmla="*/ 0 w 145"/>
                <a:gd name="T59" fmla="*/ 1 h 179"/>
                <a:gd name="T60" fmla="*/ 0 w 145"/>
                <a:gd name="T61" fmla="*/ 1 h 179"/>
                <a:gd name="T62" fmla="*/ 0 w 145"/>
                <a:gd name="T63" fmla="*/ 1 h 179"/>
                <a:gd name="T64" fmla="*/ 0 w 145"/>
                <a:gd name="T65" fmla="*/ 1 h 179"/>
                <a:gd name="T66" fmla="*/ 0 w 145"/>
                <a:gd name="T67" fmla="*/ 1 h 179"/>
                <a:gd name="T68" fmla="*/ 0 w 145"/>
                <a:gd name="T69" fmla="*/ 1 h 179"/>
                <a:gd name="T70" fmla="*/ 0 w 145"/>
                <a:gd name="T71" fmla="*/ 1 h 179"/>
                <a:gd name="T72" fmla="*/ 0 w 145"/>
                <a:gd name="T73" fmla="*/ 1 h 179"/>
                <a:gd name="T74" fmla="*/ 0 w 145"/>
                <a:gd name="T75" fmla="*/ 1 h 179"/>
                <a:gd name="T76" fmla="*/ 0 w 145"/>
                <a:gd name="T77" fmla="*/ 1 h 179"/>
                <a:gd name="T78" fmla="*/ 0 w 145"/>
                <a:gd name="T79" fmla="*/ 1 h 179"/>
                <a:gd name="T80" fmla="*/ 0 w 145"/>
                <a:gd name="T81" fmla="*/ 1 h 179"/>
                <a:gd name="T82" fmla="*/ 0 w 145"/>
                <a:gd name="T83" fmla="*/ 1 h 179"/>
                <a:gd name="T84" fmla="*/ 0 w 145"/>
                <a:gd name="T85" fmla="*/ 1 h 179"/>
                <a:gd name="T86" fmla="*/ 0 w 145"/>
                <a:gd name="T87" fmla="*/ 1 h 179"/>
                <a:gd name="T88" fmla="*/ 0 w 145"/>
                <a:gd name="T89" fmla="*/ 1 h 179"/>
                <a:gd name="T90" fmla="*/ 0 w 145"/>
                <a:gd name="T91" fmla="*/ 1 h 179"/>
                <a:gd name="T92" fmla="*/ 0 w 145"/>
                <a:gd name="T93" fmla="*/ 1 h 179"/>
                <a:gd name="T94" fmla="*/ 0 w 145"/>
                <a:gd name="T95" fmla="*/ 1 h 179"/>
                <a:gd name="T96" fmla="*/ 0 w 145"/>
                <a:gd name="T97" fmla="*/ 1 h 179"/>
                <a:gd name="T98" fmla="*/ 0 w 145"/>
                <a:gd name="T99" fmla="*/ 1 h 1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5"/>
                <a:gd name="T151" fmla="*/ 0 h 179"/>
                <a:gd name="T152" fmla="*/ 145 w 145"/>
                <a:gd name="T153" fmla="*/ 179 h 1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5" h="179">
                  <a:moveTo>
                    <a:pt x="145" y="37"/>
                  </a:moveTo>
                  <a:lnTo>
                    <a:pt x="143" y="34"/>
                  </a:lnTo>
                  <a:lnTo>
                    <a:pt x="141" y="31"/>
                  </a:lnTo>
                  <a:lnTo>
                    <a:pt x="138" y="26"/>
                  </a:lnTo>
                  <a:lnTo>
                    <a:pt x="135" y="23"/>
                  </a:lnTo>
                  <a:lnTo>
                    <a:pt x="130" y="21"/>
                  </a:lnTo>
                  <a:lnTo>
                    <a:pt x="127" y="18"/>
                  </a:lnTo>
                  <a:lnTo>
                    <a:pt x="123" y="15"/>
                  </a:lnTo>
                  <a:lnTo>
                    <a:pt x="120" y="13"/>
                  </a:lnTo>
                  <a:lnTo>
                    <a:pt x="117" y="10"/>
                  </a:lnTo>
                  <a:lnTo>
                    <a:pt x="112" y="9"/>
                  </a:lnTo>
                  <a:lnTo>
                    <a:pt x="107" y="6"/>
                  </a:lnTo>
                  <a:lnTo>
                    <a:pt x="102" y="4"/>
                  </a:lnTo>
                  <a:lnTo>
                    <a:pt x="97" y="3"/>
                  </a:lnTo>
                  <a:lnTo>
                    <a:pt x="94" y="1"/>
                  </a:lnTo>
                  <a:lnTo>
                    <a:pt x="89" y="1"/>
                  </a:lnTo>
                  <a:lnTo>
                    <a:pt x="84" y="0"/>
                  </a:lnTo>
                  <a:lnTo>
                    <a:pt x="81" y="0"/>
                  </a:lnTo>
                  <a:lnTo>
                    <a:pt x="77" y="0"/>
                  </a:lnTo>
                  <a:lnTo>
                    <a:pt x="72" y="0"/>
                  </a:lnTo>
                  <a:lnTo>
                    <a:pt x="69" y="1"/>
                  </a:lnTo>
                  <a:lnTo>
                    <a:pt x="66" y="1"/>
                  </a:lnTo>
                  <a:lnTo>
                    <a:pt x="63" y="3"/>
                  </a:lnTo>
                  <a:lnTo>
                    <a:pt x="59" y="4"/>
                  </a:lnTo>
                  <a:lnTo>
                    <a:pt x="56" y="6"/>
                  </a:lnTo>
                  <a:lnTo>
                    <a:pt x="53" y="7"/>
                  </a:lnTo>
                  <a:lnTo>
                    <a:pt x="49" y="10"/>
                  </a:lnTo>
                  <a:lnTo>
                    <a:pt x="48" y="12"/>
                  </a:lnTo>
                  <a:lnTo>
                    <a:pt x="43" y="15"/>
                  </a:lnTo>
                  <a:lnTo>
                    <a:pt x="40" y="16"/>
                  </a:lnTo>
                  <a:lnTo>
                    <a:pt x="38" y="19"/>
                  </a:lnTo>
                  <a:lnTo>
                    <a:pt x="35" y="21"/>
                  </a:lnTo>
                  <a:lnTo>
                    <a:pt x="33" y="23"/>
                  </a:lnTo>
                  <a:lnTo>
                    <a:pt x="30" y="29"/>
                  </a:lnTo>
                  <a:lnTo>
                    <a:pt x="26" y="34"/>
                  </a:lnTo>
                  <a:lnTo>
                    <a:pt x="23" y="40"/>
                  </a:lnTo>
                  <a:lnTo>
                    <a:pt x="18" y="44"/>
                  </a:lnTo>
                  <a:lnTo>
                    <a:pt x="13" y="50"/>
                  </a:lnTo>
                  <a:lnTo>
                    <a:pt x="12" y="54"/>
                  </a:lnTo>
                  <a:lnTo>
                    <a:pt x="8" y="60"/>
                  </a:lnTo>
                  <a:lnTo>
                    <a:pt x="8" y="66"/>
                  </a:lnTo>
                  <a:lnTo>
                    <a:pt x="5" y="78"/>
                  </a:lnTo>
                  <a:lnTo>
                    <a:pt x="3" y="90"/>
                  </a:lnTo>
                  <a:lnTo>
                    <a:pt x="3" y="103"/>
                  </a:lnTo>
                  <a:lnTo>
                    <a:pt x="2" y="115"/>
                  </a:lnTo>
                  <a:lnTo>
                    <a:pt x="2" y="126"/>
                  </a:lnTo>
                  <a:lnTo>
                    <a:pt x="0" y="138"/>
                  </a:lnTo>
                  <a:lnTo>
                    <a:pt x="0" y="150"/>
                  </a:lnTo>
                  <a:lnTo>
                    <a:pt x="0" y="162"/>
                  </a:lnTo>
                  <a:lnTo>
                    <a:pt x="0" y="166"/>
                  </a:lnTo>
                  <a:lnTo>
                    <a:pt x="0" y="170"/>
                  </a:lnTo>
                  <a:lnTo>
                    <a:pt x="2" y="175"/>
                  </a:lnTo>
                  <a:lnTo>
                    <a:pt x="2" y="179"/>
                  </a:lnTo>
                  <a:lnTo>
                    <a:pt x="5" y="178"/>
                  </a:lnTo>
                  <a:lnTo>
                    <a:pt x="8" y="178"/>
                  </a:lnTo>
                  <a:lnTo>
                    <a:pt x="12" y="176"/>
                  </a:lnTo>
                  <a:lnTo>
                    <a:pt x="17" y="176"/>
                  </a:lnTo>
                  <a:lnTo>
                    <a:pt x="20" y="176"/>
                  </a:lnTo>
                  <a:lnTo>
                    <a:pt x="23" y="175"/>
                  </a:lnTo>
                  <a:lnTo>
                    <a:pt x="25" y="175"/>
                  </a:lnTo>
                  <a:lnTo>
                    <a:pt x="28" y="175"/>
                  </a:lnTo>
                  <a:lnTo>
                    <a:pt x="31" y="173"/>
                  </a:lnTo>
                  <a:lnTo>
                    <a:pt x="35" y="173"/>
                  </a:lnTo>
                  <a:lnTo>
                    <a:pt x="38" y="173"/>
                  </a:lnTo>
                  <a:lnTo>
                    <a:pt x="41" y="172"/>
                  </a:lnTo>
                  <a:lnTo>
                    <a:pt x="46" y="172"/>
                  </a:lnTo>
                  <a:lnTo>
                    <a:pt x="49" y="170"/>
                  </a:lnTo>
                  <a:lnTo>
                    <a:pt x="53" y="170"/>
                  </a:lnTo>
                  <a:lnTo>
                    <a:pt x="56" y="170"/>
                  </a:lnTo>
                  <a:lnTo>
                    <a:pt x="54" y="159"/>
                  </a:lnTo>
                  <a:lnTo>
                    <a:pt x="54" y="147"/>
                  </a:lnTo>
                  <a:lnTo>
                    <a:pt x="54" y="135"/>
                  </a:lnTo>
                  <a:lnTo>
                    <a:pt x="56" y="125"/>
                  </a:lnTo>
                  <a:lnTo>
                    <a:pt x="58" y="115"/>
                  </a:lnTo>
                  <a:lnTo>
                    <a:pt x="59" y="103"/>
                  </a:lnTo>
                  <a:lnTo>
                    <a:pt x="61" y="91"/>
                  </a:lnTo>
                  <a:lnTo>
                    <a:pt x="64" y="79"/>
                  </a:lnTo>
                  <a:lnTo>
                    <a:pt x="64" y="75"/>
                  </a:lnTo>
                  <a:lnTo>
                    <a:pt x="68" y="70"/>
                  </a:lnTo>
                  <a:lnTo>
                    <a:pt x="69" y="66"/>
                  </a:lnTo>
                  <a:lnTo>
                    <a:pt x="72" y="62"/>
                  </a:lnTo>
                  <a:lnTo>
                    <a:pt x="77" y="57"/>
                  </a:lnTo>
                  <a:lnTo>
                    <a:pt x="81" y="53"/>
                  </a:lnTo>
                  <a:lnTo>
                    <a:pt x="86" y="50"/>
                  </a:lnTo>
                  <a:lnTo>
                    <a:pt x="89" y="47"/>
                  </a:lnTo>
                  <a:lnTo>
                    <a:pt x="91" y="45"/>
                  </a:lnTo>
                  <a:lnTo>
                    <a:pt x="94" y="43"/>
                  </a:lnTo>
                  <a:lnTo>
                    <a:pt x="95" y="43"/>
                  </a:lnTo>
                  <a:lnTo>
                    <a:pt x="99" y="41"/>
                  </a:lnTo>
                  <a:lnTo>
                    <a:pt x="102" y="40"/>
                  </a:lnTo>
                  <a:lnTo>
                    <a:pt x="107" y="40"/>
                  </a:lnTo>
                  <a:lnTo>
                    <a:pt x="109" y="38"/>
                  </a:lnTo>
                  <a:lnTo>
                    <a:pt x="112" y="38"/>
                  </a:lnTo>
                  <a:lnTo>
                    <a:pt x="117" y="38"/>
                  </a:lnTo>
                  <a:lnTo>
                    <a:pt x="120" y="38"/>
                  </a:lnTo>
                  <a:lnTo>
                    <a:pt x="123" y="37"/>
                  </a:lnTo>
                  <a:lnTo>
                    <a:pt x="128" y="37"/>
                  </a:lnTo>
                  <a:lnTo>
                    <a:pt x="132" y="37"/>
                  </a:lnTo>
                  <a:lnTo>
                    <a:pt x="138" y="37"/>
                  </a:lnTo>
                  <a:lnTo>
                    <a:pt x="141" y="37"/>
                  </a:lnTo>
                  <a:lnTo>
                    <a:pt x="145" y="37"/>
                  </a:lnTo>
                  <a:close/>
                </a:path>
              </a:pathLst>
            </a:custGeom>
            <a:solidFill>
              <a:srgbClr val="57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80" name="Freeform 597">
              <a:extLst>
                <a:ext uri="{FF2B5EF4-FFF2-40B4-BE49-F238E27FC236}">
                  <a16:creationId xmlns:a16="http://schemas.microsoft.com/office/drawing/2014/main" id="{050798A8-0F8A-7FF9-7D74-BD533A0EFC12}"/>
                </a:ext>
              </a:extLst>
            </p:cNvPr>
            <p:cNvSpPr>
              <a:spLocks noChangeAspect="1"/>
            </p:cNvSpPr>
            <p:nvPr/>
          </p:nvSpPr>
          <p:spPr bwMode="auto">
            <a:xfrm>
              <a:off x="3671" y="819"/>
              <a:ext cx="144" cy="130"/>
            </a:xfrm>
            <a:custGeom>
              <a:avLst/>
              <a:gdLst>
                <a:gd name="T0" fmla="*/ 0 w 288"/>
                <a:gd name="T1" fmla="*/ 0 h 262"/>
                <a:gd name="T2" fmla="*/ 0 w 288"/>
                <a:gd name="T3" fmla="*/ 0 h 262"/>
                <a:gd name="T4" fmla="*/ 1 w 288"/>
                <a:gd name="T5" fmla="*/ 0 h 262"/>
                <a:gd name="T6" fmla="*/ 1 w 288"/>
                <a:gd name="T7" fmla="*/ 0 h 262"/>
                <a:gd name="T8" fmla="*/ 1 w 288"/>
                <a:gd name="T9" fmla="*/ 0 h 262"/>
                <a:gd name="T10" fmla="*/ 1 w 288"/>
                <a:gd name="T11" fmla="*/ 0 h 262"/>
                <a:gd name="T12" fmla="*/ 1 w 288"/>
                <a:gd name="T13" fmla="*/ 0 h 262"/>
                <a:gd name="T14" fmla="*/ 1 w 288"/>
                <a:gd name="T15" fmla="*/ 0 h 262"/>
                <a:gd name="T16" fmla="*/ 1 w 288"/>
                <a:gd name="T17" fmla="*/ 0 h 262"/>
                <a:gd name="T18" fmla="*/ 1 w 288"/>
                <a:gd name="T19" fmla="*/ 0 h 262"/>
                <a:gd name="T20" fmla="*/ 1 w 288"/>
                <a:gd name="T21" fmla="*/ 0 h 262"/>
                <a:gd name="T22" fmla="*/ 1 w 288"/>
                <a:gd name="T23" fmla="*/ 0 h 262"/>
                <a:gd name="T24" fmla="*/ 1 w 288"/>
                <a:gd name="T25" fmla="*/ 0 h 262"/>
                <a:gd name="T26" fmla="*/ 1 w 288"/>
                <a:gd name="T27" fmla="*/ 0 h 262"/>
                <a:gd name="T28" fmla="*/ 1 w 288"/>
                <a:gd name="T29" fmla="*/ 0 h 262"/>
                <a:gd name="T30" fmla="*/ 1 w 288"/>
                <a:gd name="T31" fmla="*/ 0 h 262"/>
                <a:gd name="T32" fmla="*/ 1 w 288"/>
                <a:gd name="T33" fmla="*/ 0 h 262"/>
                <a:gd name="T34" fmla="*/ 1 w 288"/>
                <a:gd name="T35" fmla="*/ 0 h 262"/>
                <a:gd name="T36" fmla="*/ 1 w 288"/>
                <a:gd name="T37" fmla="*/ 0 h 262"/>
                <a:gd name="T38" fmla="*/ 1 w 288"/>
                <a:gd name="T39" fmla="*/ 0 h 262"/>
                <a:gd name="T40" fmla="*/ 1 w 288"/>
                <a:gd name="T41" fmla="*/ 0 h 262"/>
                <a:gd name="T42" fmla="*/ 1 w 288"/>
                <a:gd name="T43" fmla="*/ 0 h 262"/>
                <a:gd name="T44" fmla="*/ 1 w 288"/>
                <a:gd name="T45" fmla="*/ 0 h 262"/>
                <a:gd name="T46" fmla="*/ 1 w 288"/>
                <a:gd name="T47" fmla="*/ 0 h 262"/>
                <a:gd name="T48" fmla="*/ 1 w 288"/>
                <a:gd name="T49" fmla="*/ 0 h 262"/>
                <a:gd name="T50" fmla="*/ 1 w 288"/>
                <a:gd name="T51" fmla="*/ 0 h 262"/>
                <a:gd name="T52" fmla="*/ 1 w 288"/>
                <a:gd name="T53" fmla="*/ 0 h 262"/>
                <a:gd name="T54" fmla="*/ 1 w 288"/>
                <a:gd name="T55" fmla="*/ 0 h 262"/>
                <a:gd name="T56" fmla="*/ 1 w 288"/>
                <a:gd name="T57" fmla="*/ 0 h 262"/>
                <a:gd name="T58" fmla="*/ 1 w 288"/>
                <a:gd name="T59" fmla="*/ 0 h 262"/>
                <a:gd name="T60" fmla="*/ 1 w 288"/>
                <a:gd name="T61" fmla="*/ 0 h 262"/>
                <a:gd name="T62" fmla="*/ 1 w 288"/>
                <a:gd name="T63" fmla="*/ 0 h 262"/>
                <a:gd name="T64" fmla="*/ 1 w 288"/>
                <a:gd name="T65" fmla="*/ 0 h 262"/>
                <a:gd name="T66" fmla="*/ 1 w 288"/>
                <a:gd name="T67" fmla="*/ 0 h 2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8"/>
                <a:gd name="T103" fmla="*/ 0 h 262"/>
                <a:gd name="T104" fmla="*/ 288 w 288"/>
                <a:gd name="T105" fmla="*/ 262 h 2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8" h="262">
                  <a:moveTo>
                    <a:pt x="0" y="257"/>
                  </a:moveTo>
                  <a:lnTo>
                    <a:pt x="0" y="41"/>
                  </a:lnTo>
                  <a:lnTo>
                    <a:pt x="0" y="37"/>
                  </a:lnTo>
                  <a:lnTo>
                    <a:pt x="0" y="31"/>
                  </a:lnTo>
                  <a:lnTo>
                    <a:pt x="2" y="27"/>
                  </a:lnTo>
                  <a:lnTo>
                    <a:pt x="2" y="22"/>
                  </a:lnTo>
                  <a:lnTo>
                    <a:pt x="3" y="18"/>
                  </a:lnTo>
                  <a:lnTo>
                    <a:pt x="7" y="15"/>
                  </a:lnTo>
                  <a:lnTo>
                    <a:pt x="8" y="12"/>
                  </a:lnTo>
                  <a:lnTo>
                    <a:pt x="13" y="9"/>
                  </a:lnTo>
                  <a:lnTo>
                    <a:pt x="16" y="9"/>
                  </a:lnTo>
                  <a:lnTo>
                    <a:pt x="21" y="7"/>
                  </a:lnTo>
                  <a:lnTo>
                    <a:pt x="26" y="6"/>
                  </a:lnTo>
                  <a:lnTo>
                    <a:pt x="30" y="6"/>
                  </a:lnTo>
                  <a:lnTo>
                    <a:pt x="33" y="5"/>
                  </a:lnTo>
                  <a:lnTo>
                    <a:pt x="38" y="5"/>
                  </a:lnTo>
                  <a:lnTo>
                    <a:pt x="41" y="3"/>
                  </a:lnTo>
                  <a:lnTo>
                    <a:pt x="46" y="3"/>
                  </a:lnTo>
                  <a:lnTo>
                    <a:pt x="51" y="3"/>
                  </a:lnTo>
                  <a:lnTo>
                    <a:pt x="56" y="2"/>
                  </a:lnTo>
                  <a:lnTo>
                    <a:pt x="59" y="2"/>
                  </a:lnTo>
                  <a:lnTo>
                    <a:pt x="64" y="2"/>
                  </a:lnTo>
                  <a:lnTo>
                    <a:pt x="67" y="2"/>
                  </a:lnTo>
                  <a:lnTo>
                    <a:pt x="72" y="2"/>
                  </a:lnTo>
                  <a:lnTo>
                    <a:pt x="76" y="0"/>
                  </a:lnTo>
                  <a:lnTo>
                    <a:pt x="82" y="0"/>
                  </a:lnTo>
                  <a:lnTo>
                    <a:pt x="85" y="0"/>
                  </a:lnTo>
                  <a:lnTo>
                    <a:pt x="90" y="0"/>
                  </a:lnTo>
                  <a:lnTo>
                    <a:pt x="95" y="0"/>
                  </a:lnTo>
                  <a:lnTo>
                    <a:pt x="99" y="0"/>
                  </a:lnTo>
                  <a:lnTo>
                    <a:pt x="104" y="0"/>
                  </a:lnTo>
                  <a:lnTo>
                    <a:pt x="109" y="0"/>
                  </a:lnTo>
                  <a:lnTo>
                    <a:pt x="113" y="0"/>
                  </a:lnTo>
                  <a:lnTo>
                    <a:pt x="117" y="0"/>
                  </a:lnTo>
                  <a:lnTo>
                    <a:pt x="122" y="0"/>
                  </a:lnTo>
                  <a:lnTo>
                    <a:pt x="125" y="0"/>
                  </a:lnTo>
                  <a:lnTo>
                    <a:pt x="130" y="0"/>
                  </a:lnTo>
                  <a:lnTo>
                    <a:pt x="133" y="0"/>
                  </a:lnTo>
                  <a:lnTo>
                    <a:pt x="140" y="0"/>
                  </a:lnTo>
                  <a:lnTo>
                    <a:pt x="143" y="0"/>
                  </a:lnTo>
                  <a:lnTo>
                    <a:pt x="146" y="2"/>
                  </a:lnTo>
                  <a:lnTo>
                    <a:pt x="151" y="2"/>
                  </a:lnTo>
                  <a:lnTo>
                    <a:pt x="158" y="2"/>
                  </a:lnTo>
                  <a:lnTo>
                    <a:pt x="168" y="2"/>
                  </a:lnTo>
                  <a:lnTo>
                    <a:pt x="174" y="2"/>
                  </a:lnTo>
                  <a:lnTo>
                    <a:pt x="182" y="2"/>
                  </a:lnTo>
                  <a:lnTo>
                    <a:pt x="189" y="2"/>
                  </a:lnTo>
                  <a:lnTo>
                    <a:pt x="196" y="2"/>
                  </a:lnTo>
                  <a:lnTo>
                    <a:pt x="204" y="2"/>
                  </a:lnTo>
                  <a:lnTo>
                    <a:pt x="212" y="3"/>
                  </a:lnTo>
                  <a:lnTo>
                    <a:pt x="219" y="3"/>
                  </a:lnTo>
                  <a:lnTo>
                    <a:pt x="225" y="3"/>
                  </a:lnTo>
                  <a:lnTo>
                    <a:pt x="235" y="5"/>
                  </a:lnTo>
                  <a:lnTo>
                    <a:pt x="242" y="6"/>
                  </a:lnTo>
                  <a:lnTo>
                    <a:pt x="248" y="7"/>
                  </a:lnTo>
                  <a:lnTo>
                    <a:pt x="255" y="9"/>
                  </a:lnTo>
                  <a:lnTo>
                    <a:pt x="265" y="10"/>
                  </a:lnTo>
                  <a:lnTo>
                    <a:pt x="271" y="12"/>
                  </a:lnTo>
                  <a:lnTo>
                    <a:pt x="275" y="13"/>
                  </a:lnTo>
                  <a:lnTo>
                    <a:pt x="278" y="16"/>
                  </a:lnTo>
                  <a:lnTo>
                    <a:pt x="281" y="19"/>
                  </a:lnTo>
                  <a:lnTo>
                    <a:pt x="283" y="24"/>
                  </a:lnTo>
                  <a:lnTo>
                    <a:pt x="284" y="27"/>
                  </a:lnTo>
                  <a:lnTo>
                    <a:pt x="288" y="31"/>
                  </a:lnTo>
                  <a:lnTo>
                    <a:pt x="288" y="35"/>
                  </a:lnTo>
                  <a:lnTo>
                    <a:pt x="288" y="40"/>
                  </a:lnTo>
                  <a:lnTo>
                    <a:pt x="283" y="247"/>
                  </a:lnTo>
                  <a:lnTo>
                    <a:pt x="30" y="262"/>
                  </a:lnTo>
                  <a:lnTo>
                    <a:pt x="0" y="257"/>
                  </a:lnTo>
                  <a:close/>
                </a:path>
              </a:pathLst>
            </a:custGeom>
            <a:solidFill>
              <a:srgbClr val="AD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81" name="Freeform 598">
              <a:extLst>
                <a:ext uri="{FF2B5EF4-FFF2-40B4-BE49-F238E27FC236}">
                  <a16:creationId xmlns:a16="http://schemas.microsoft.com/office/drawing/2014/main" id="{B6DBA28B-630E-937F-E0B4-CF901426F3F1}"/>
                </a:ext>
              </a:extLst>
            </p:cNvPr>
            <p:cNvSpPr>
              <a:spLocks noChangeAspect="1"/>
            </p:cNvSpPr>
            <p:nvPr/>
          </p:nvSpPr>
          <p:spPr bwMode="auto">
            <a:xfrm>
              <a:off x="3686" y="819"/>
              <a:ext cx="129" cy="130"/>
            </a:xfrm>
            <a:custGeom>
              <a:avLst/>
              <a:gdLst>
                <a:gd name="T0" fmla="*/ 0 w 258"/>
                <a:gd name="T1" fmla="*/ 1 h 260"/>
                <a:gd name="T2" fmla="*/ 0 w 258"/>
                <a:gd name="T3" fmla="*/ 1 h 260"/>
                <a:gd name="T4" fmla="*/ 0 w 258"/>
                <a:gd name="T5" fmla="*/ 1 h 260"/>
                <a:gd name="T6" fmla="*/ 0 w 258"/>
                <a:gd name="T7" fmla="*/ 1 h 260"/>
                <a:gd name="T8" fmla="*/ 1 w 258"/>
                <a:gd name="T9" fmla="*/ 1 h 260"/>
                <a:gd name="T10" fmla="*/ 1 w 258"/>
                <a:gd name="T11" fmla="*/ 1 h 260"/>
                <a:gd name="T12" fmla="*/ 1 w 258"/>
                <a:gd name="T13" fmla="*/ 1 h 260"/>
                <a:gd name="T14" fmla="*/ 1 w 258"/>
                <a:gd name="T15" fmla="*/ 1 h 260"/>
                <a:gd name="T16" fmla="*/ 1 w 258"/>
                <a:gd name="T17" fmla="*/ 1 h 260"/>
                <a:gd name="T18" fmla="*/ 1 w 258"/>
                <a:gd name="T19" fmla="*/ 1 h 260"/>
                <a:gd name="T20" fmla="*/ 1 w 258"/>
                <a:gd name="T21" fmla="*/ 1 h 260"/>
                <a:gd name="T22" fmla="*/ 1 w 258"/>
                <a:gd name="T23" fmla="*/ 1 h 260"/>
                <a:gd name="T24" fmla="*/ 1 w 258"/>
                <a:gd name="T25" fmla="*/ 1 h 260"/>
                <a:gd name="T26" fmla="*/ 1 w 258"/>
                <a:gd name="T27" fmla="*/ 1 h 260"/>
                <a:gd name="T28" fmla="*/ 1 w 258"/>
                <a:gd name="T29" fmla="*/ 1 h 260"/>
                <a:gd name="T30" fmla="*/ 1 w 258"/>
                <a:gd name="T31" fmla="*/ 1 h 260"/>
                <a:gd name="T32" fmla="*/ 1 w 258"/>
                <a:gd name="T33" fmla="*/ 1 h 260"/>
                <a:gd name="T34" fmla="*/ 1 w 258"/>
                <a:gd name="T35" fmla="*/ 1 h 260"/>
                <a:gd name="T36" fmla="*/ 1 w 258"/>
                <a:gd name="T37" fmla="*/ 1 h 260"/>
                <a:gd name="T38" fmla="*/ 1 w 258"/>
                <a:gd name="T39" fmla="*/ 0 h 260"/>
                <a:gd name="T40" fmla="*/ 1 w 258"/>
                <a:gd name="T41" fmla="*/ 0 h 260"/>
                <a:gd name="T42" fmla="*/ 1 w 258"/>
                <a:gd name="T43" fmla="*/ 0 h 260"/>
                <a:gd name="T44" fmla="*/ 1 w 258"/>
                <a:gd name="T45" fmla="*/ 0 h 260"/>
                <a:gd name="T46" fmla="*/ 1 w 258"/>
                <a:gd name="T47" fmla="*/ 0 h 260"/>
                <a:gd name="T48" fmla="*/ 1 w 258"/>
                <a:gd name="T49" fmla="*/ 0 h 260"/>
                <a:gd name="T50" fmla="*/ 1 w 258"/>
                <a:gd name="T51" fmla="*/ 0 h 260"/>
                <a:gd name="T52" fmla="*/ 1 w 258"/>
                <a:gd name="T53" fmla="*/ 0 h 260"/>
                <a:gd name="T54" fmla="*/ 1 w 258"/>
                <a:gd name="T55" fmla="*/ 0 h 260"/>
                <a:gd name="T56" fmla="*/ 1 w 258"/>
                <a:gd name="T57" fmla="*/ 0 h 260"/>
                <a:gd name="T58" fmla="*/ 1 w 258"/>
                <a:gd name="T59" fmla="*/ 0 h 260"/>
                <a:gd name="T60" fmla="*/ 1 w 258"/>
                <a:gd name="T61" fmla="*/ 0 h 260"/>
                <a:gd name="T62" fmla="*/ 1 w 258"/>
                <a:gd name="T63" fmla="*/ 0 h 260"/>
                <a:gd name="T64" fmla="*/ 1 w 258"/>
                <a:gd name="T65" fmla="*/ 0 h 260"/>
                <a:gd name="T66" fmla="*/ 1 w 258"/>
                <a:gd name="T67" fmla="*/ 1 h 260"/>
                <a:gd name="T68" fmla="*/ 1 w 258"/>
                <a:gd name="T69" fmla="*/ 1 h 260"/>
                <a:gd name="T70" fmla="*/ 1 w 258"/>
                <a:gd name="T71" fmla="*/ 1 h 260"/>
                <a:gd name="T72" fmla="*/ 1 w 258"/>
                <a:gd name="T73" fmla="*/ 1 h 260"/>
                <a:gd name="T74" fmla="*/ 1 w 258"/>
                <a:gd name="T75" fmla="*/ 1 h 260"/>
                <a:gd name="T76" fmla="*/ 1 w 258"/>
                <a:gd name="T77" fmla="*/ 1 h 260"/>
                <a:gd name="T78" fmla="*/ 1 w 258"/>
                <a:gd name="T79" fmla="*/ 1 h 260"/>
                <a:gd name="T80" fmla="*/ 1 w 258"/>
                <a:gd name="T81" fmla="*/ 1 h 260"/>
                <a:gd name="T82" fmla="*/ 1 w 258"/>
                <a:gd name="T83" fmla="*/ 1 h 260"/>
                <a:gd name="T84" fmla="*/ 1 w 258"/>
                <a:gd name="T85" fmla="*/ 1 h 260"/>
                <a:gd name="T86" fmla="*/ 1 w 258"/>
                <a:gd name="T87" fmla="*/ 1 h 260"/>
                <a:gd name="T88" fmla="*/ 1 w 258"/>
                <a:gd name="T89" fmla="*/ 1 h 260"/>
                <a:gd name="T90" fmla="*/ 1 w 258"/>
                <a:gd name="T91" fmla="*/ 1 h 260"/>
                <a:gd name="T92" fmla="*/ 1 w 258"/>
                <a:gd name="T93" fmla="*/ 1 h 260"/>
                <a:gd name="T94" fmla="*/ 1 w 258"/>
                <a:gd name="T95" fmla="*/ 1 h 260"/>
                <a:gd name="T96" fmla="*/ 1 w 258"/>
                <a:gd name="T97" fmla="*/ 1 h 260"/>
                <a:gd name="T98" fmla="*/ 1 w 258"/>
                <a:gd name="T99" fmla="*/ 1 h 260"/>
                <a:gd name="T100" fmla="*/ 1 w 258"/>
                <a:gd name="T101" fmla="*/ 1 h 260"/>
                <a:gd name="T102" fmla="*/ 0 w 258"/>
                <a:gd name="T103" fmla="*/ 1 h 2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58"/>
                <a:gd name="T157" fmla="*/ 0 h 260"/>
                <a:gd name="T158" fmla="*/ 258 w 258"/>
                <a:gd name="T159" fmla="*/ 260 h 2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58" h="260">
                  <a:moveTo>
                    <a:pt x="0" y="260"/>
                  </a:moveTo>
                  <a:lnTo>
                    <a:pt x="0" y="36"/>
                  </a:lnTo>
                  <a:lnTo>
                    <a:pt x="0" y="32"/>
                  </a:lnTo>
                  <a:lnTo>
                    <a:pt x="0" y="29"/>
                  </a:lnTo>
                  <a:lnTo>
                    <a:pt x="1" y="25"/>
                  </a:lnTo>
                  <a:lnTo>
                    <a:pt x="1" y="22"/>
                  </a:lnTo>
                  <a:lnTo>
                    <a:pt x="3" y="19"/>
                  </a:lnTo>
                  <a:lnTo>
                    <a:pt x="5" y="16"/>
                  </a:lnTo>
                  <a:lnTo>
                    <a:pt x="8" y="14"/>
                  </a:lnTo>
                  <a:lnTo>
                    <a:pt x="13" y="11"/>
                  </a:lnTo>
                  <a:lnTo>
                    <a:pt x="21" y="10"/>
                  </a:lnTo>
                  <a:lnTo>
                    <a:pt x="28" y="8"/>
                  </a:lnTo>
                  <a:lnTo>
                    <a:pt x="34" y="7"/>
                  </a:lnTo>
                  <a:lnTo>
                    <a:pt x="41" y="5"/>
                  </a:lnTo>
                  <a:lnTo>
                    <a:pt x="49" y="4"/>
                  </a:lnTo>
                  <a:lnTo>
                    <a:pt x="54" y="3"/>
                  </a:lnTo>
                  <a:lnTo>
                    <a:pt x="60" y="1"/>
                  </a:lnTo>
                  <a:lnTo>
                    <a:pt x="65" y="1"/>
                  </a:lnTo>
                  <a:lnTo>
                    <a:pt x="72" y="1"/>
                  </a:lnTo>
                  <a:lnTo>
                    <a:pt x="79" y="0"/>
                  </a:lnTo>
                  <a:lnTo>
                    <a:pt x="85" y="0"/>
                  </a:lnTo>
                  <a:lnTo>
                    <a:pt x="92" y="0"/>
                  </a:lnTo>
                  <a:lnTo>
                    <a:pt x="98" y="0"/>
                  </a:lnTo>
                  <a:lnTo>
                    <a:pt x="105" y="0"/>
                  </a:lnTo>
                  <a:lnTo>
                    <a:pt x="113" y="0"/>
                  </a:lnTo>
                  <a:lnTo>
                    <a:pt x="121" y="0"/>
                  </a:lnTo>
                  <a:lnTo>
                    <a:pt x="128" y="0"/>
                  </a:lnTo>
                  <a:lnTo>
                    <a:pt x="138" y="0"/>
                  </a:lnTo>
                  <a:lnTo>
                    <a:pt x="144" y="0"/>
                  </a:lnTo>
                  <a:lnTo>
                    <a:pt x="152" y="0"/>
                  </a:lnTo>
                  <a:lnTo>
                    <a:pt x="159" y="0"/>
                  </a:lnTo>
                  <a:lnTo>
                    <a:pt x="166" y="0"/>
                  </a:lnTo>
                  <a:lnTo>
                    <a:pt x="174" y="0"/>
                  </a:lnTo>
                  <a:lnTo>
                    <a:pt x="182" y="1"/>
                  </a:lnTo>
                  <a:lnTo>
                    <a:pt x="189" y="1"/>
                  </a:lnTo>
                  <a:lnTo>
                    <a:pt x="195" y="1"/>
                  </a:lnTo>
                  <a:lnTo>
                    <a:pt x="205" y="3"/>
                  </a:lnTo>
                  <a:lnTo>
                    <a:pt x="212" y="4"/>
                  </a:lnTo>
                  <a:lnTo>
                    <a:pt x="218" y="5"/>
                  </a:lnTo>
                  <a:lnTo>
                    <a:pt x="225" y="7"/>
                  </a:lnTo>
                  <a:lnTo>
                    <a:pt x="235" y="8"/>
                  </a:lnTo>
                  <a:lnTo>
                    <a:pt x="241" y="10"/>
                  </a:lnTo>
                  <a:lnTo>
                    <a:pt x="245" y="11"/>
                  </a:lnTo>
                  <a:lnTo>
                    <a:pt x="248" y="14"/>
                  </a:lnTo>
                  <a:lnTo>
                    <a:pt x="251" y="17"/>
                  </a:lnTo>
                  <a:lnTo>
                    <a:pt x="253" y="22"/>
                  </a:lnTo>
                  <a:lnTo>
                    <a:pt x="254" y="25"/>
                  </a:lnTo>
                  <a:lnTo>
                    <a:pt x="258" y="29"/>
                  </a:lnTo>
                  <a:lnTo>
                    <a:pt x="258" y="33"/>
                  </a:lnTo>
                  <a:lnTo>
                    <a:pt x="258" y="38"/>
                  </a:lnTo>
                  <a:lnTo>
                    <a:pt x="253" y="245"/>
                  </a:lnTo>
                  <a:lnTo>
                    <a:pt x="0" y="260"/>
                  </a:lnTo>
                  <a:close/>
                </a:path>
              </a:pathLst>
            </a:custGeom>
            <a:solidFill>
              <a:srgbClr val="61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82" name="Freeform 599">
              <a:extLst>
                <a:ext uri="{FF2B5EF4-FFF2-40B4-BE49-F238E27FC236}">
                  <a16:creationId xmlns:a16="http://schemas.microsoft.com/office/drawing/2014/main" id="{11B768B6-7268-6569-548F-CFF76197F123}"/>
                </a:ext>
              </a:extLst>
            </p:cNvPr>
            <p:cNvSpPr>
              <a:spLocks noChangeAspect="1"/>
            </p:cNvSpPr>
            <p:nvPr/>
          </p:nvSpPr>
          <p:spPr bwMode="auto">
            <a:xfrm>
              <a:off x="3609" y="942"/>
              <a:ext cx="272" cy="58"/>
            </a:xfrm>
            <a:custGeom>
              <a:avLst/>
              <a:gdLst>
                <a:gd name="T0" fmla="*/ 1 w 544"/>
                <a:gd name="T1" fmla="*/ 0 h 116"/>
                <a:gd name="T2" fmla="*/ 1 w 544"/>
                <a:gd name="T3" fmla="*/ 0 h 116"/>
                <a:gd name="T4" fmla="*/ 1 w 544"/>
                <a:gd name="T5" fmla="*/ 1 h 116"/>
                <a:gd name="T6" fmla="*/ 1 w 544"/>
                <a:gd name="T7" fmla="*/ 1 h 116"/>
                <a:gd name="T8" fmla="*/ 1 w 544"/>
                <a:gd name="T9" fmla="*/ 1 h 116"/>
                <a:gd name="T10" fmla="*/ 1 w 544"/>
                <a:gd name="T11" fmla="*/ 1 h 116"/>
                <a:gd name="T12" fmla="*/ 1 w 544"/>
                <a:gd name="T13" fmla="*/ 1 h 116"/>
                <a:gd name="T14" fmla="*/ 1 w 544"/>
                <a:gd name="T15" fmla="*/ 1 h 116"/>
                <a:gd name="T16" fmla="*/ 1 w 544"/>
                <a:gd name="T17" fmla="*/ 1 h 116"/>
                <a:gd name="T18" fmla="*/ 1 w 544"/>
                <a:gd name="T19" fmla="*/ 1 h 116"/>
                <a:gd name="T20" fmla="*/ 1 w 544"/>
                <a:gd name="T21" fmla="*/ 1 h 116"/>
                <a:gd name="T22" fmla="*/ 1 w 544"/>
                <a:gd name="T23" fmla="*/ 1 h 116"/>
                <a:gd name="T24" fmla="*/ 1 w 544"/>
                <a:gd name="T25" fmla="*/ 1 h 116"/>
                <a:gd name="T26" fmla="*/ 1 w 544"/>
                <a:gd name="T27" fmla="*/ 1 h 116"/>
                <a:gd name="T28" fmla="*/ 1 w 544"/>
                <a:gd name="T29" fmla="*/ 1 h 116"/>
                <a:gd name="T30" fmla="*/ 1 w 544"/>
                <a:gd name="T31" fmla="*/ 1 h 116"/>
                <a:gd name="T32" fmla="*/ 1 w 544"/>
                <a:gd name="T33" fmla="*/ 1 h 116"/>
                <a:gd name="T34" fmla="*/ 1 w 544"/>
                <a:gd name="T35" fmla="*/ 1 h 116"/>
                <a:gd name="T36" fmla="*/ 1 w 544"/>
                <a:gd name="T37" fmla="*/ 1 h 116"/>
                <a:gd name="T38" fmla="*/ 1 w 544"/>
                <a:gd name="T39" fmla="*/ 1 h 116"/>
                <a:gd name="T40" fmla="*/ 1 w 544"/>
                <a:gd name="T41" fmla="*/ 1 h 116"/>
                <a:gd name="T42" fmla="*/ 1 w 544"/>
                <a:gd name="T43" fmla="*/ 1 h 116"/>
                <a:gd name="T44" fmla="*/ 1 w 544"/>
                <a:gd name="T45" fmla="*/ 1 h 116"/>
                <a:gd name="T46" fmla="*/ 1 w 544"/>
                <a:gd name="T47" fmla="*/ 1 h 116"/>
                <a:gd name="T48" fmla="*/ 1 w 544"/>
                <a:gd name="T49" fmla="*/ 1 h 116"/>
                <a:gd name="T50" fmla="*/ 1 w 544"/>
                <a:gd name="T51" fmla="*/ 1 h 116"/>
                <a:gd name="T52" fmla="*/ 1 w 544"/>
                <a:gd name="T53" fmla="*/ 1 h 116"/>
                <a:gd name="T54" fmla="*/ 1 w 544"/>
                <a:gd name="T55" fmla="*/ 1 h 116"/>
                <a:gd name="T56" fmla="*/ 1 w 544"/>
                <a:gd name="T57" fmla="*/ 1 h 116"/>
                <a:gd name="T58" fmla="*/ 1 w 544"/>
                <a:gd name="T59" fmla="*/ 1 h 116"/>
                <a:gd name="T60" fmla="*/ 1 w 544"/>
                <a:gd name="T61" fmla="*/ 1 h 116"/>
                <a:gd name="T62" fmla="*/ 1 w 544"/>
                <a:gd name="T63" fmla="*/ 1 h 116"/>
                <a:gd name="T64" fmla="*/ 1 w 544"/>
                <a:gd name="T65" fmla="*/ 1 h 116"/>
                <a:gd name="T66" fmla="*/ 1 w 544"/>
                <a:gd name="T67" fmla="*/ 1 h 116"/>
                <a:gd name="T68" fmla="*/ 1 w 544"/>
                <a:gd name="T69" fmla="*/ 1 h 116"/>
                <a:gd name="T70" fmla="*/ 1 w 544"/>
                <a:gd name="T71" fmla="*/ 1 h 116"/>
                <a:gd name="T72" fmla="*/ 1 w 544"/>
                <a:gd name="T73" fmla="*/ 1 h 116"/>
                <a:gd name="T74" fmla="*/ 1 w 544"/>
                <a:gd name="T75" fmla="*/ 1 h 116"/>
                <a:gd name="T76" fmla="*/ 0 w 544"/>
                <a:gd name="T77" fmla="*/ 1 h 116"/>
                <a:gd name="T78" fmla="*/ 0 w 544"/>
                <a:gd name="T79" fmla="*/ 1 h 116"/>
                <a:gd name="T80" fmla="*/ 1 w 544"/>
                <a:gd name="T81" fmla="*/ 1 h 116"/>
                <a:gd name="T82" fmla="*/ 1 w 544"/>
                <a:gd name="T83" fmla="*/ 1 h 1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4"/>
                <a:gd name="T127" fmla="*/ 0 h 116"/>
                <a:gd name="T128" fmla="*/ 544 w 544"/>
                <a:gd name="T129" fmla="*/ 116 h 1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4" h="116">
                  <a:moveTo>
                    <a:pt x="6" y="25"/>
                  </a:moveTo>
                  <a:lnTo>
                    <a:pt x="534" y="0"/>
                  </a:lnTo>
                  <a:lnTo>
                    <a:pt x="536" y="0"/>
                  </a:lnTo>
                  <a:lnTo>
                    <a:pt x="537" y="0"/>
                  </a:lnTo>
                  <a:lnTo>
                    <a:pt x="539" y="1"/>
                  </a:lnTo>
                  <a:lnTo>
                    <a:pt x="541" y="3"/>
                  </a:lnTo>
                  <a:lnTo>
                    <a:pt x="542" y="4"/>
                  </a:lnTo>
                  <a:lnTo>
                    <a:pt x="544" y="6"/>
                  </a:lnTo>
                  <a:lnTo>
                    <a:pt x="544" y="7"/>
                  </a:lnTo>
                  <a:lnTo>
                    <a:pt x="544" y="9"/>
                  </a:lnTo>
                  <a:lnTo>
                    <a:pt x="544" y="60"/>
                  </a:lnTo>
                  <a:lnTo>
                    <a:pt x="544" y="63"/>
                  </a:lnTo>
                  <a:lnTo>
                    <a:pt x="542" y="63"/>
                  </a:lnTo>
                  <a:lnTo>
                    <a:pt x="542" y="65"/>
                  </a:lnTo>
                  <a:lnTo>
                    <a:pt x="541" y="66"/>
                  </a:lnTo>
                  <a:lnTo>
                    <a:pt x="537" y="68"/>
                  </a:lnTo>
                  <a:lnTo>
                    <a:pt x="536" y="69"/>
                  </a:lnTo>
                  <a:lnTo>
                    <a:pt x="534" y="69"/>
                  </a:lnTo>
                  <a:lnTo>
                    <a:pt x="532" y="71"/>
                  </a:lnTo>
                  <a:lnTo>
                    <a:pt x="524" y="72"/>
                  </a:lnTo>
                  <a:lnTo>
                    <a:pt x="519" y="73"/>
                  </a:lnTo>
                  <a:lnTo>
                    <a:pt x="513" y="76"/>
                  </a:lnTo>
                  <a:lnTo>
                    <a:pt x="508" y="78"/>
                  </a:lnTo>
                  <a:lnTo>
                    <a:pt x="503" y="79"/>
                  </a:lnTo>
                  <a:lnTo>
                    <a:pt x="495" y="82"/>
                  </a:lnTo>
                  <a:lnTo>
                    <a:pt x="490" y="84"/>
                  </a:lnTo>
                  <a:lnTo>
                    <a:pt x="483" y="85"/>
                  </a:lnTo>
                  <a:lnTo>
                    <a:pt x="478" y="87"/>
                  </a:lnTo>
                  <a:lnTo>
                    <a:pt x="473" y="88"/>
                  </a:lnTo>
                  <a:lnTo>
                    <a:pt x="465" y="90"/>
                  </a:lnTo>
                  <a:lnTo>
                    <a:pt x="460" y="91"/>
                  </a:lnTo>
                  <a:lnTo>
                    <a:pt x="453" y="93"/>
                  </a:lnTo>
                  <a:lnTo>
                    <a:pt x="449" y="94"/>
                  </a:lnTo>
                  <a:lnTo>
                    <a:pt x="442" y="94"/>
                  </a:lnTo>
                  <a:lnTo>
                    <a:pt x="434" y="96"/>
                  </a:lnTo>
                  <a:lnTo>
                    <a:pt x="169" y="115"/>
                  </a:lnTo>
                  <a:lnTo>
                    <a:pt x="166" y="116"/>
                  </a:lnTo>
                  <a:lnTo>
                    <a:pt x="161" y="116"/>
                  </a:lnTo>
                  <a:lnTo>
                    <a:pt x="156" y="116"/>
                  </a:lnTo>
                  <a:lnTo>
                    <a:pt x="151" y="116"/>
                  </a:lnTo>
                  <a:lnTo>
                    <a:pt x="148" y="116"/>
                  </a:lnTo>
                  <a:lnTo>
                    <a:pt x="143" y="116"/>
                  </a:lnTo>
                  <a:lnTo>
                    <a:pt x="136" y="116"/>
                  </a:lnTo>
                  <a:lnTo>
                    <a:pt x="133" y="116"/>
                  </a:lnTo>
                  <a:lnTo>
                    <a:pt x="128" y="116"/>
                  </a:lnTo>
                  <a:lnTo>
                    <a:pt x="123" y="116"/>
                  </a:lnTo>
                  <a:lnTo>
                    <a:pt x="118" y="115"/>
                  </a:lnTo>
                  <a:lnTo>
                    <a:pt x="115" y="115"/>
                  </a:lnTo>
                  <a:lnTo>
                    <a:pt x="108" y="115"/>
                  </a:lnTo>
                  <a:lnTo>
                    <a:pt x="103" y="115"/>
                  </a:lnTo>
                  <a:lnTo>
                    <a:pt x="98" y="113"/>
                  </a:lnTo>
                  <a:lnTo>
                    <a:pt x="95" y="113"/>
                  </a:lnTo>
                  <a:lnTo>
                    <a:pt x="90" y="113"/>
                  </a:lnTo>
                  <a:lnTo>
                    <a:pt x="85" y="112"/>
                  </a:lnTo>
                  <a:lnTo>
                    <a:pt x="82" y="112"/>
                  </a:lnTo>
                  <a:lnTo>
                    <a:pt x="75" y="112"/>
                  </a:lnTo>
                  <a:lnTo>
                    <a:pt x="70" y="110"/>
                  </a:lnTo>
                  <a:lnTo>
                    <a:pt x="65" y="110"/>
                  </a:lnTo>
                  <a:lnTo>
                    <a:pt x="62" y="109"/>
                  </a:lnTo>
                  <a:lnTo>
                    <a:pt x="57" y="109"/>
                  </a:lnTo>
                  <a:lnTo>
                    <a:pt x="52" y="109"/>
                  </a:lnTo>
                  <a:lnTo>
                    <a:pt x="47" y="107"/>
                  </a:lnTo>
                  <a:lnTo>
                    <a:pt x="42" y="107"/>
                  </a:lnTo>
                  <a:lnTo>
                    <a:pt x="38" y="106"/>
                  </a:lnTo>
                  <a:lnTo>
                    <a:pt x="33" y="106"/>
                  </a:lnTo>
                  <a:lnTo>
                    <a:pt x="29" y="106"/>
                  </a:lnTo>
                  <a:lnTo>
                    <a:pt x="24" y="104"/>
                  </a:lnTo>
                  <a:lnTo>
                    <a:pt x="18" y="104"/>
                  </a:lnTo>
                  <a:lnTo>
                    <a:pt x="16" y="103"/>
                  </a:lnTo>
                  <a:lnTo>
                    <a:pt x="13" y="103"/>
                  </a:lnTo>
                  <a:lnTo>
                    <a:pt x="11" y="101"/>
                  </a:lnTo>
                  <a:lnTo>
                    <a:pt x="8" y="100"/>
                  </a:lnTo>
                  <a:lnTo>
                    <a:pt x="6" y="98"/>
                  </a:lnTo>
                  <a:lnTo>
                    <a:pt x="5" y="97"/>
                  </a:lnTo>
                  <a:lnTo>
                    <a:pt x="3" y="96"/>
                  </a:lnTo>
                  <a:lnTo>
                    <a:pt x="3" y="93"/>
                  </a:lnTo>
                  <a:lnTo>
                    <a:pt x="0" y="40"/>
                  </a:lnTo>
                  <a:lnTo>
                    <a:pt x="0" y="38"/>
                  </a:lnTo>
                  <a:lnTo>
                    <a:pt x="0" y="35"/>
                  </a:lnTo>
                  <a:lnTo>
                    <a:pt x="0" y="32"/>
                  </a:lnTo>
                  <a:lnTo>
                    <a:pt x="1" y="31"/>
                  </a:lnTo>
                  <a:lnTo>
                    <a:pt x="1" y="29"/>
                  </a:lnTo>
                  <a:lnTo>
                    <a:pt x="3" y="26"/>
                  </a:lnTo>
                  <a:lnTo>
                    <a:pt x="5" y="26"/>
                  </a:lnTo>
                  <a:lnTo>
                    <a:pt x="6" y="25"/>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83" name="Freeform 600">
              <a:extLst>
                <a:ext uri="{FF2B5EF4-FFF2-40B4-BE49-F238E27FC236}">
                  <a16:creationId xmlns:a16="http://schemas.microsoft.com/office/drawing/2014/main" id="{65FA850B-BA58-E48A-3C51-6761CCB4A192}"/>
                </a:ext>
              </a:extLst>
            </p:cNvPr>
            <p:cNvSpPr>
              <a:spLocks noChangeAspect="1"/>
            </p:cNvSpPr>
            <p:nvPr/>
          </p:nvSpPr>
          <p:spPr bwMode="auto">
            <a:xfrm>
              <a:off x="3542" y="766"/>
              <a:ext cx="155" cy="53"/>
            </a:xfrm>
            <a:custGeom>
              <a:avLst/>
              <a:gdLst>
                <a:gd name="T0" fmla="*/ 0 w 311"/>
                <a:gd name="T1" fmla="*/ 1 h 106"/>
                <a:gd name="T2" fmla="*/ 0 w 311"/>
                <a:gd name="T3" fmla="*/ 1 h 106"/>
                <a:gd name="T4" fmla="*/ 0 w 311"/>
                <a:gd name="T5" fmla="*/ 1 h 106"/>
                <a:gd name="T6" fmla="*/ 0 w 311"/>
                <a:gd name="T7" fmla="*/ 1 h 106"/>
                <a:gd name="T8" fmla="*/ 0 w 311"/>
                <a:gd name="T9" fmla="*/ 1 h 106"/>
                <a:gd name="T10" fmla="*/ 0 w 311"/>
                <a:gd name="T11" fmla="*/ 1 h 106"/>
                <a:gd name="T12" fmla="*/ 0 w 311"/>
                <a:gd name="T13" fmla="*/ 1 h 106"/>
                <a:gd name="T14" fmla="*/ 0 w 311"/>
                <a:gd name="T15" fmla="*/ 0 h 106"/>
                <a:gd name="T16" fmla="*/ 0 w 311"/>
                <a:gd name="T17" fmla="*/ 0 h 106"/>
                <a:gd name="T18" fmla="*/ 0 w 311"/>
                <a:gd name="T19" fmla="*/ 0 h 106"/>
                <a:gd name="T20" fmla="*/ 0 w 311"/>
                <a:gd name="T21" fmla="*/ 0 h 106"/>
                <a:gd name="T22" fmla="*/ 0 w 311"/>
                <a:gd name="T23" fmla="*/ 0 h 106"/>
                <a:gd name="T24" fmla="*/ 0 w 311"/>
                <a:gd name="T25" fmla="*/ 0 h 106"/>
                <a:gd name="T26" fmla="*/ 0 w 311"/>
                <a:gd name="T27" fmla="*/ 1 h 106"/>
                <a:gd name="T28" fmla="*/ 0 w 311"/>
                <a:gd name="T29" fmla="*/ 1 h 106"/>
                <a:gd name="T30" fmla="*/ 0 w 311"/>
                <a:gd name="T31" fmla="*/ 1 h 106"/>
                <a:gd name="T32" fmla="*/ 0 w 311"/>
                <a:gd name="T33" fmla="*/ 1 h 106"/>
                <a:gd name="T34" fmla="*/ 0 w 311"/>
                <a:gd name="T35" fmla="*/ 1 h 106"/>
                <a:gd name="T36" fmla="*/ 0 w 311"/>
                <a:gd name="T37" fmla="*/ 1 h 106"/>
                <a:gd name="T38" fmla="*/ 0 w 311"/>
                <a:gd name="T39" fmla="*/ 1 h 106"/>
                <a:gd name="T40" fmla="*/ 0 w 311"/>
                <a:gd name="T41" fmla="*/ 1 h 106"/>
                <a:gd name="T42" fmla="*/ 0 w 311"/>
                <a:gd name="T43" fmla="*/ 1 h 106"/>
                <a:gd name="T44" fmla="*/ 0 w 311"/>
                <a:gd name="T45" fmla="*/ 1 h 106"/>
                <a:gd name="T46" fmla="*/ 0 w 311"/>
                <a:gd name="T47" fmla="*/ 1 h 106"/>
                <a:gd name="T48" fmla="*/ 0 w 311"/>
                <a:gd name="T49" fmla="*/ 1 h 106"/>
                <a:gd name="T50" fmla="*/ 0 w 311"/>
                <a:gd name="T51" fmla="*/ 1 h 106"/>
                <a:gd name="T52" fmla="*/ 0 w 311"/>
                <a:gd name="T53" fmla="*/ 1 h 106"/>
                <a:gd name="T54" fmla="*/ 0 w 311"/>
                <a:gd name="T55" fmla="*/ 1 h 106"/>
                <a:gd name="T56" fmla="*/ 0 w 311"/>
                <a:gd name="T57" fmla="*/ 1 h 106"/>
                <a:gd name="T58" fmla="*/ 0 w 311"/>
                <a:gd name="T59" fmla="*/ 1 h 106"/>
                <a:gd name="T60" fmla="*/ 0 w 311"/>
                <a:gd name="T61" fmla="*/ 1 h 106"/>
                <a:gd name="T62" fmla="*/ 0 w 311"/>
                <a:gd name="T63" fmla="*/ 1 h 106"/>
                <a:gd name="T64" fmla="*/ 0 w 311"/>
                <a:gd name="T65" fmla="*/ 1 h 106"/>
                <a:gd name="T66" fmla="*/ 0 w 311"/>
                <a:gd name="T67" fmla="*/ 1 h 106"/>
                <a:gd name="T68" fmla="*/ 0 w 311"/>
                <a:gd name="T69" fmla="*/ 1 h 106"/>
                <a:gd name="T70" fmla="*/ 0 w 311"/>
                <a:gd name="T71" fmla="*/ 1 h 106"/>
                <a:gd name="T72" fmla="*/ 0 w 311"/>
                <a:gd name="T73" fmla="*/ 1 h 1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1"/>
                <a:gd name="T112" fmla="*/ 0 h 106"/>
                <a:gd name="T113" fmla="*/ 311 w 311"/>
                <a:gd name="T114" fmla="*/ 106 h 1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1" h="106">
                  <a:moveTo>
                    <a:pt x="18" y="103"/>
                  </a:moveTo>
                  <a:lnTo>
                    <a:pt x="0" y="6"/>
                  </a:lnTo>
                  <a:lnTo>
                    <a:pt x="0" y="4"/>
                  </a:lnTo>
                  <a:lnTo>
                    <a:pt x="0" y="3"/>
                  </a:lnTo>
                  <a:lnTo>
                    <a:pt x="2" y="3"/>
                  </a:lnTo>
                  <a:lnTo>
                    <a:pt x="2" y="1"/>
                  </a:lnTo>
                  <a:lnTo>
                    <a:pt x="3" y="1"/>
                  </a:lnTo>
                  <a:lnTo>
                    <a:pt x="5" y="0"/>
                  </a:lnTo>
                  <a:lnTo>
                    <a:pt x="8" y="0"/>
                  </a:lnTo>
                  <a:lnTo>
                    <a:pt x="10" y="0"/>
                  </a:lnTo>
                  <a:lnTo>
                    <a:pt x="283" y="0"/>
                  </a:lnTo>
                  <a:lnTo>
                    <a:pt x="284" y="0"/>
                  </a:lnTo>
                  <a:lnTo>
                    <a:pt x="286" y="0"/>
                  </a:lnTo>
                  <a:lnTo>
                    <a:pt x="288" y="1"/>
                  </a:lnTo>
                  <a:lnTo>
                    <a:pt x="289" y="1"/>
                  </a:lnTo>
                  <a:lnTo>
                    <a:pt x="289" y="3"/>
                  </a:lnTo>
                  <a:lnTo>
                    <a:pt x="291" y="3"/>
                  </a:lnTo>
                  <a:lnTo>
                    <a:pt x="291" y="4"/>
                  </a:lnTo>
                  <a:lnTo>
                    <a:pt x="291" y="6"/>
                  </a:lnTo>
                  <a:lnTo>
                    <a:pt x="311" y="97"/>
                  </a:lnTo>
                  <a:lnTo>
                    <a:pt x="309" y="98"/>
                  </a:lnTo>
                  <a:lnTo>
                    <a:pt x="307" y="100"/>
                  </a:lnTo>
                  <a:lnTo>
                    <a:pt x="304" y="100"/>
                  </a:lnTo>
                  <a:lnTo>
                    <a:pt x="302" y="101"/>
                  </a:lnTo>
                  <a:lnTo>
                    <a:pt x="301" y="101"/>
                  </a:lnTo>
                  <a:lnTo>
                    <a:pt x="25" y="106"/>
                  </a:lnTo>
                  <a:lnTo>
                    <a:pt x="23" y="106"/>
                  </a:lnTo>
                  <a:lnTo>
                    <a:pt x="21" y="106"/>
                  </a:lnTo>
                  <a:lnTo>
                    <a:pt x="20" y="106"/>
                  </a:lnTo>
                  <a:lnTo>
                    <a:pt x="20" y="104"/>
                  </a:lnTo>
                  <a:lnTo>
                    <a:pt x="18" y="104"/>
                  </a:lnTo>
                  <a:lnTo>
                    <a:pt x="18" y="103"/>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84" name="Freeform 601">
              <a:extLst>
                <a:ext uri="{FF2B5EF4-FFF2-40B4-BE49-F238E27FC236}">
                  <a16:creationId xmlns:a16="http://schemas.microsoft.com/office/drawing/2014/main" id="{F8DCA15D-85B0-511F-13AF-51C3E3D831ED}"/>
                </a:ext>
              </a:extLst>
            </p:cNvPr>
            <p:cNvSpPr>
              <a:spLocks noChangeAspect="1"/>
            </p:cNvSpPr>
            <p:nvPr/>
          </p:nvSpPr>
          <p:spPr bwMode="auto">
            <a:xfrm>
              <a:off x="3544" y="769"/>
              <a:ext cx="149" cy="49"/>
            </a:xfrm>
            <a:custGeom>
              <a:avLst/>
              <a:gdLst>
                <a:gd name="T0" fmla="*/ 1 w 297"/>
                <a:gd name="T1" fmla="*/ 0 h 99"/>
                <a:gd name="T2" fmla="*/ 0 w 297"/>
                <a:gd name="T3" fmla="*/ 0 h 99"/>
                <a:gd name="T4" fmla="*/ 0 w 297"/>
                <a:gd name="T5" fmla="*/ 0 h 99"/>
                <a:gd name="T6" fmla="*/ 1 w 297"/>
                <a:gd name="T7" fmla="*/ 0 h 99"/>
                <a:gd name="T8" fmla="*/ 1 w 297"/>
                <a:gd name="T9" fmla="*/ 0 h 99"/>
                <a:gd name="T10" fmla="*/ 1 w 297"/>
                <a:gd name="T11" fmla="*/ 0 h 99"/>
                <a:gd name="T12" fmla="*/ 1 w 297"/>
                <a:gd name="T13" fmla="*/ 0 h 99"/>
                <a:gd name="T14" fmla="*/ 1 w 297"/>
                <a:gd name="T15" fmla="*/ 0 h 99"/>
                <a:gd name="T16" fmla="*/ 1 w 297"/>
                <a:gd name="T17" fmla="*/ 0 h 99"/>
                <a:gd name="T18" fmla="*/ 1 w 297"/>
                <a:gd name="T19" fmla="*/ 0 h 99"/>
                <a:gd name="T20" fmla="*/ 1 w 297"/>
                <a:gd name="T21" fmla="*/ 0 h 99"/>
                <a:gd name="T22" fmla="*/ 1 w 297"/>
                <a:gd name="T23" fmla="*/ 0 h 99"/>
                <a:gd name="T24" fmla="*/ 1 w 297"/>
                <a:gd name="T25" fmla="*/ 0 h 99"/>
                <a:gd name="T26" fmla="*/ 1 w 297"/>
                <a:gd name="T27" fmla="*/ 0 h 99"/>
                <a:gd name="T28" fmla="*/ 1 w 297"/>
                <a:gd name="T29" fmla="*/ 0 h 99"/>
                <a:gd name="T30" fmla="*/ 1 w 297"/>
                <a:gd name="T31" fmla="*/ 0 h 99"/>
                <a:gd name="T32" fmla="*/ 1 w 297"/>
                <a:gd name="T33" fmla="*/ 0 h 99"/>
                <a:gd name="T34" fmla="*/ 1 w 297"/>
                <a:gd name="T35" fmla="*/ 0 h 99"/>
                <a:gd name="T36" fmla="*/ 1 w 297"/>
                <a:gd name="T37" fmla="*/ 0 h 99"/>
                <a:gd name="T38" fmla="*/ 1 w 297"/>
                <a:gd name="T39" fmla="*/ 0 h 99"/>
                <a:gd name="T40" fmla="*/ 1 w 297"/>
                <a:gd name="T41" fmla="*/ 0 h 99"/>
                <a:gd name="T42" fmla="*/ 1 w 297"/>
                <a:gd name="T43" fmla="*/ 0 h 99"/>
                <a:gd name="T44" fmla="*/ 1 w 297"/>
                <a:gd name="T45" fmla="*/ 0 h 99"/>
                <a:gd name="T46" fmla="*/ 1 w 297"/>
                <a:gd name="T47" fmla="*/ 0 h 99"/>
                <a:gd name="T48" fmla="*/ 1 w 297"/>
                <a:gd name="T49" fmla="*/ 0 h 99"/>
                <a:gd name="T50" fmla="*/ 1 w 297"/>
                <a:gd name="T51" fmla="*/ 0 h 99"/>
                <a:gd name="T52" fmla="*/ 1 w 297"/>
                <a:gd name="T53" fmla="*/ 0 h 99"/>
                <a:gd name="T54" fmla="*/ 1 w 297"/>
                <a:gd name="T55" fmla="*/ 0 h 99"/>
                <a:gd name="T56" fmla="*/ 1 w 297"/>
                <a:gd name="T57" fmla="*/ 0 h 99"/>
                <a:gd name="T58" fmla="*/ 1 w 297"/>
                <a:gd name="T59" fmla="*/ 0 h 99"/>
                <a:gd name="T60" fmla="*/ 1 w 297"/>
                <a:gd name="T61" fmla="*/ 0 h 99"/>
                <a:gd name="T62" fmla="*/ 1 w 297"/>
                <a:gd name="T63" fmla="*/ 0 h 99"/>
                <a:gd name="T64" fmla="*/ 1 w 297"/>
                <a:gd name="T65" fmla="*/ 0 h 99"/>
                <a:gd name="T66" fmla="*/ 1 w 297"/>
                <a:gd name="T67" fmla="*/ 0 h 99"/>
                <a:gd name="T68" fmla="*/ 1 w 297"/>
                <a:gd name="T69" fmla="*/ 0 h 99"/>
                <a:gd name="T70" fmla="*/ 1 w 297"/>
                <a:gd name="T71" fmla="*/ 0 h 99"/>
                <a:gd name="T72" fmla="*/ 1 w 297"/>
                <a:gd name="T73" fmla="*/ 0 h 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7"/>
                <a:gd name="T112" fmla="*/ 0 h 99"/>
                <a:gd name="T113" fmla="*/ 297 w 297"/>
                <a:gd name="T114" fmla="*/ 99 h 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7" h="99">
                  <a:moveTo>
                    <a:pt x="18" y="94"/>
                  </a:moveTo>
                  <a:lnTo>
                    <a:pt x="0" y="5"/>
                  </a:lnTo>
                  <a:lnTo>
                    <a:pt x="3" y="5"/>
                  </a:lnTo>
                  <a:lnTo>
                    <a:pt x="3" y="3"/>
                  </a:lnTo>
                  <a:lnTo>
                    <a:pt x="5" y="2"/>
                  </a:lnTo>
                  <a:lnTo>
                    <a:pt x="6" y="2"/>
                  </a:lnTo>
                  <a:lnTo>
                    <a:pt x="8" y="0"/>
                  </a:lnTo>
                  <a:lnTo>
                    <a:pt x="10" y="0"/>
                  </a:lnTo>
                  <a:lnTo>
                    <a:pt x="274" y="0"/>
                  </a:lnTo>
                  <a:lnTo>
                    <a:pt x="276" y="2"/>
                  </a:lnTo>
                  <a:lnTo>
                    <a:pt x="278" y="2"/>
                  </a:lnTo>
                  <a:lnTo>
                    <a:pt x="279" y="2"/>
                  </a:lnTo>
                  <a:lnTo>
                    <a:pt x="279" y="3"/>
                  </a:lnTo>
                  <a:lnTo>
                    <a:pt x="281" y="5"/>
                  </a:lnTo>
                  <a:lnTo>
                    <a:pt x="283" y="5"/>
                  </a:lnTo>
                  <a:lnTo>
                    <a:pt x="297" y="88"/>
                  </a:lnTo>
                  <a:lnTo>
                    <a:pt x="297" y="90"/>
                  </a:lnTo>
                  <a:lnTo>
                    <a:pt x="297" y="91"/>
                  </a:lnTo>
                  <a:lnTo>
                    <a:pt x="296" y="91"/>
                  </a:lnTo>
                  <a:lnTo>
                    <a:pt x="294" y="93"/>
                  </a:lnTo>
                  <a:lnTo>
                    <a:pt x="292" y="93"/>
                  </a:lnTo>
                  <a:lnTo>
                    <a:pt x="291" y="93"/>
                  </a:lnTo>
                  <a:lnTo>
                    <a:pt x="25" y="99"/>
                  </a:lnTo>
                  <a:lnTo>
                    <a:pt x="23" y="99"/>
                  </a:lnTo>
                  <a:lnTo>
                    <a:pt x="21" y="97"/>
                  </a:lnTo>
                  <a:lnTo>
                    <a:pt x="20" y="97"/>
                  </a:lnTo>
                  <a:lnTo>
                    <a:pt x="18" y="96"/>
                  </a:lnTo>
                  <a:lnTo>
                    <a:pt x="18" y="94"/>
                  </a:lnTo>
                  <a:close/>
                </a:path>
              </a:pathLst>
            </a:custGeom>
            <a:solidFill>
              <a:srgbClr val="AD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85" name="Freeform 602">
              <a:extLst>
                <a:ext uri="{FF2B5EF4-FFF2-40B4-BE49-F238E27FC236}">
                  <a16:creationId xmlns:a16="http://schemas.microsoft.com/office/drawing/2014/main" id="{87C17CDF-7CD5-1D5F-684A-76DA07C9EF5C}"/>
                </a:ext>
              </a:extLst>
            </p:cNvPr>
            <p:cNvSpPr>
              <a:spLocks noChangeAspect="1"/>
            </p:cNvSpPr>
            <p:nvPr/>
          </p:nvSpPr>
          <p:spPr bwMode="auto">
            <a:xfrm>
              <a:off x="3625" y="766"/>
              <a:ext cx="16" cy="52"/>
            </a:xfrm>
            <a:custGeom>
              <a:avLst/>
              <a:gdLst>
                <a:gd name="T0" fmla="*/ 0 w 31"/>
                <a:gd name="T1" fmla="*/ 0 h 103"/>
                <a:gd name="T2" fmla="*/ 1 w 31"/>
                <a:gd name="T3" fmla="*/ 0 h 103"/>
                <a:gd name="T4" fmla="*/ 1 w 31"/>
                <a:gd name="T5" fmla="*/ 1 h 103"/>
                <a:gd name="T6" fmla="*/ 1 w 31"/>
                <a:gd name="T7" fmla="*/ 1 h 103"/>
                <a:gd name="T8" fmla="*/ 0 w 31"/>
                <a:gd name="T9" fmla="*/ 0 h 103"/>
                <a:gd name="T10" fmla="*/ 0 60000 65536"/>
                <a:gd name="T11" fmla="*/ 0 60000 65536"/>
                <a:gd name="T12" fmla="*/ 0 60000 65536"/>
                <a:gd name="T13" fmla="*/ 0 60000 65536"/>
                <a:gd name="T14" fmla="*/ 0 60000 65536"/>
                <a:gd name="T15" fmla="*/ 0 w 31"/>
                <a:gd name="T16" fmla="*/ 0 h 103"/>
                <a:gd name="T17" fmla="*/ 31 w 31"/>
                <a:gd name="T18" fmla="*/ 103 h 103"/>
              </a:gdLst>
              <a:ahLst/>
              <a:cxnLst>
                <a:cxn ang="T10">
                  <a:pos x="T0" y="T1"/>
                </a:cxn>
                <a:cxn ang="T11">
                  <a:pos x="T2" y="T3"/>
                </a:cxn>
                <a:cxn ang="T12">
                  <a:pos x="T4" y="T5"/>
                </a:cxn>
                <a:cxn ang="T13">
                  <a:pos x="T6" y="T7"/>
                </a:cxn>
                <a:cxn ang="T14">
                  <a:pos x="T8" y="T9"/>
                </a:cxn>
              </a:cxnLst>
              <a:rect l="T15" t="T16" r="T17" b="T18"/>
              <a:pathLst>
                <a:path w="31" h="103">
                  <a:moveTo>
                    <a:pt x="0" y="0"/>
                  </a:moveTo>
                  <a:lnTo>
                    <a:pt x="13" y="0"/>
                  </a:lnTo>
                  <a:lnTo>
                    <a:pt x="31" y="103"/>
                  </a:lnTo>
                  <a:lnTo>
                    <a:pt x="16" y="103"/>
                  </a:lnTo>
                  <a:lnTo>
                    <a:pt x="0" y="0"/>
                  </a:lnTo>
                  <a:close/>
                </a:path>
              </a:pathLst>
            </a:custGeom>
            <a:solidFill>
              <a:srgbClr val="B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86" name="Freeform 603">
              <a:extLst>
                <a:ext uri="{FF2B5EF4-FFF2-40B4-BE49-F238E27FC236}">
                  <a16:creationId xmlns:a16="http://schemas.microsoft.com/office/drawing/2014/main" id="{BD307333-9649-FE43-4236-E695353BCAA6}"/>
                </a:ext>
              </a:extLst>
            </p:cNvPr>
            <p:cNvSpPr>
              <a:spLocks noChangeAspect="1"/>
            </p:cNvSpPr>
            <p:nvPr/>
          </p:nvSpPr>
          <p:spPr bwMode="auto">
            <a:xfrm>
              <a:off x="3627" y="766"/>
              <a:ext cx="14" cy="52"/>
            </a:xfrm>
            <a:custGeom>
              <a:avLst/>
              <a:gdLst>
                <a:gd name="T0" fmla="*/ 0 w 28"/>
                <a:gd name="T1" fmla="*/ 0 h 103"/>
                <a:gd name="T2" fmla="*/ 1 w 28"/>
                <a:gd name="T3" fmla="*/ 0 h 103"/>
                <a:gd name="T4" fmla="*/ 1 w 28"/>
                <a:gd name="T5" fmla="*/ 1 h 103"/>
                <a:gd name="T6" fmla="*/ 1 w 28"/>
                <a:gd name="T7" fmla="*/ 1 h 103"/>
                <a:gd name="T8" fmla="*/ 0 w 28"/>
                <a:gd name="T9" fmla="*/ 0 h 103"/>
                <a:gd name="T10" fmla="*/ 0 60000 65536"/>
                <a:gd name="T11" fmla="*/ 0 60000 65536"/>
                <a:gd name="T12" fmla="*/ 0 60000 65536"/>
                <a:gd name="T13" fmla="*/ 0 60000 65536"/>
                <a:gd name="T14" fmla="*/ 0 60000 65536"/>
                <a:gd name="T15" fmla="*/ 0 w 28"/>
                <a:gd name="T16" fmla="*/ 0 h 103"/>
                <a:gd name="T17" fmla="*/ 28 w 28"/>
                <a:gd name="T18" fmla="*/ 103 h 103"/>
              </a:gdLst>
              <a:ahLst/>
              <a:cxnLst>
                <a:cxn ang="T10">
                  <a:pos x="T0" y="T1"/>
                </a:cxn>
                <a:cxn ang="T11">
                  <a:pos x="T2" y="T3"/>
                </a:cxn>
                <a:cxn ang="T12">
                  <a:pos x="T4" y="T5"/>
                </a:cxn>
                <a:cxn ang="T13">
                  <a:pos x="T6" y="T7"/>
                </a:cxn>
                <a:cxn ang="T14">
                  <a:pos x="T8" y="T9"/>
                </a:cxn>
              </a:cxnLst>
              <a:rect l="T15" t="T16" r="T17" b="T18"/>
              <a:pathLst>
                <a:path w="28" h="103">
                  <a:moveTo>
                    <a:pt x="0" y="0"/>
                  </a:moveTo>
                  <a:lnTo>
                    <a:pt x="10" y="0"/>
                  </a:lnTo>
                  <a:lnTo>
                    <a:pt x="28" y="103"/>
                  </a:lnTo>
                  <a:lnTo>
                    <a:pt x="18" y="10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87" name="Freeform 604">
              <a:extLst>
                <a:ext uri="{FF2B5EF4-FFF2-40B4-BE49-F238E27FC236}">
                  <a16:creationId xmlns:a16="http://schemas.microsoft.com/office/drawing/2014/main" id="{5FA2AC66-A304-E9F2-F7C8-D820B0B5DEDB}"/>
                </a:ext>
              </a:extLst>
            </p:cNvPr>
            <p:cNvSpPr>
              <a:spLocks noChangeAspect="1"/>
            </p:cNvSpPr>
            <p:nvPr/>
          </p:nvSpPr>
          <p:spPr bwMode="auto">
            <a:xfrm>
              <a:off x="3628" y="766"/>
              <a:ext cx="11" cy="52"/>
            </a:xfrm>
            <a:custGeom>
              <a:avLst/>
              <a:gdLst>
                <a:gd name="T0" fmla="*/ 0 w 21"/>
                <a:gd name="T1" fmla="*/ 0 h 103"/>
                <a:gd name="T2" fmla="*/ 1 w 21"/>
                <a:gd name="T3" fmla="*/ 0 h 103"/>
                <a:gd name="T4" fmla="*/ 1 w 21"/>
                <a:gd name="T5" fmla="*/ 1 h 103"/>
                <a:gd name="T6" fmla="*/ 1 w 21"/>
                <a:gd name="T7" fmla="*/ 1 h 103"/>
                <a:gd name="T8" fmla="*/ 0 w 21"/>
                <a:gd name="T9" fmla="*/ 0 h 103"/>
                <a:gd name="T10" fmla="*/ 0 60000 65536"/>
                <a:gd name="T11" fmla="*/ 0 60000 65536"/>
                <a:gd name="T12" fmla="*/ 0 60000 65536"/>
                <a:gd name="T13" fmla="*/ 0 60000 65536"/>
                <a:gd name="T14" fmla="*/ 0 60000 65536"/>
                <a:gd name="T15" fmla="*/ 0 w 21"/>
                <a:gd name="T16" fmla="*/ 0 h 103"/>
                <a:gd name="T17" fmla="*/ 21 w 21"/>
                <a:gd name="T18" fmla="*/ 103 h 103"/>
              </a:gdLst>
              <a:ahLst/>
              <a:cxnLst>
                <a:cxn ang="T10">
                  <a:pos x="T0" y="T1"/>
                </a:cxn>
                <a:cxn ang="T11">
                  <a:pos x="T2" y="T3"/>
                </a:cxn>
                <a:cxn ang="T12">
                  <a:pos x="T4" y="T5"/>
                </a:cxn>
                <a:cxn ang="T13">
                  <a:pos x="T6" y="T7"/>
                </a:cxn>
                <a:cxn ang="T14">
                  <a:pos x="T8" y="T9"/>
                </a:cxn>
              </a:cxnLst>
              <a:rect l="T15" t="T16" r="T17" b="T18"/>
              <a:pathLst>
                <a:path w="21" h="103">
                  <a:moveTo>
                    <a:pt x="0" y="0"/>
                  </a:moveTo>
                  <a:lnTo>
                    <a:pt x="3" y="0"/>
                  </a:lnTo>
                  <a:lnTo>
                    <a:pt x="21" y="103"/>
                  </a:lnTo>
                  <a:lnTo>
                    <a:pt x="18" y="10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88" name="Freeform 605">
              <a:extLst>
                <a:ext uri="{FF2B5EF4-FFF2-40B4-BE49-F238E27FC236}">
                  <a16:creationId xmlns:a16="http://schemas.microsoft.com/office/drawing/2014/main" id="{4A1E0454-6648-9396-51EA-8895141220C3}"/>
                </a:ext>
              </a:extLst>
            </p:cNvPr>
            <p:cNvSpPr>
              <a:spLocks noChangeAspect="1"/>
            </p:cNvSpPr>
            <p:nvPr/>
          </p:nvSpPr>
          <p:spPr bwMode="auto">
            <a:xfrm>
              <a:off x="3474" y="767"/>
              <a:ext cx="64" cy="52"/>
            </a:xfrm>
            <a:custGeom>
              <a:avLst/>
              <a:gdLst>
                <a:gd name="T0" fmla="*/ 0 w 129"/>
                <a:gd name="T1" fmla="*/ 0 h 105"/>
                <a:gd name="T2" fmla="*/ 0 w 129"/>
                <a:gd name="T3" fmla="*/ 0 h 105"/>
                <a:gd name="T4" fmla="*/ 0 w 129"/>
                <a:gd name="T5" fmla="*/ 0 h 105"/>
                <a:gd name="T6" fmla="*/ 0 w 129"/>
                <a:gd name="T7" fmla="*/ 0 h 105"/>
                <a:gd name="T8" fmla="*/ 0 w 129"/>
                <a:gd name="T9" fmla="*/ 0 h 105"/>
                <a:gd name="T10" fmla="*/ 0 w 129"/>
                <a:gd name="T11" fmla="*/ 0 h 105"/>
                <a:gd name="T12" fmla="*/ 0 w 129"/>
                <a:gd name="T13" fmla="*/ 0 h 105"/>
                <a:gd name="T14" fmla="*/ 0 w 129"/>
                <a:gd name="T15" fmla="*/ 0 h 105"/>
                <a:gd name="T16" fmla="*/ 0 w 129"/>
                <a:gd name="T17" fmla="*/ 0 h 105"/>
                <a:gd name="T18" fmla="*/ 0 w 129"/>
                <a:gd name="T19" fmla="*/ 0 h 105"/>
                <a:gd name="T20" fmla="*/ 0 w 129"/>
                <a:gd name="T21" fmla="*/ 0 h 105"/>
                <a:gd name="T22" fmla="*/ 0 w 129"/>
                <a:gd name="T23" fmla="*/ 0 h 105"/>
                <a:gd name="T24" fmla="*/ 0 w 129"/>
                <a:gd name="T25" fmla="*/ 0 h 105"/>
                <a:gd name="T26" fmla="*/ 0 w 129"/>
                <a:gd name="T27" fmla="*/ 0 h 105"/>
                <a:gd name="T28" fmla="*/ 0 w 129"/>
                <a:gd name="T29" fmla="*/ 0 h 105"/>
                <a:gd name="T30" fmla="*/ 0 w 129"/>
                <a:gd name="T31" fmla="*/ 0 h 105"/>
                <a:gd name="T32" fmla="*/ 0 w 129"/>
                <a:gd name="T33" fmla="*/ 0 h 105"/>
                <a:gd name="T34" fmla="*/ 0 w 129"/>
                <a:gd name="T35" fmla="*/ 0 h 105"/>
                <a:gd name="T36" fmla="*/ 0 w 129"/>
                <a:gd name="T37" fmla="*/ 0 h 105"/>
                <a:gd name="T38" fmla="*/ 0 w 129"/>
                <a:gd name="T39" fmla="*/ 0 h 105"/>
                <a:gd name="T40" fmla="*/ 0 w 129"/>
                <a:gd name="T41" fmla="*/ 0 h 105"/>
                <a:gd name="T42" fmla="*/ 0 w 129"/>
                <a:gd name="T43" fmla="*/ 0 h 105"/>
                <a:gd name="T44" fmla="*/ 0 w 129"/>
                <a:gd name="T45" fmla="*/ 0 h 105"/>
                <a:gd name="T46" fmla="*/ 0 w 129"/>
                <a:gd name="T47" fmla="*/ 0 h 105"/>
                <a:gd name="T48" fmla="*/ 0 w 129"/>
                <a:gd name="T49" fmla="*/ 0 h 105"/>
                <a:gd name="T50" fmla="*/ 0 w 129"/>
                <a:gd name="T51" fmla="*/ 0 h 105"/>
                <a:gd name="T52" fmla="*/ 0 w 129"/>
                <a:gd name="T53" fmla="*/ 0 h 105"/>
                <a:gd name="T54" fmla="*/ 0 w 129"/>
                <a:gd name="T55" fmla="*/ 0 h 105"/>
                <a:gd name="T56" fmla="*/ 0 w 129"/>
                <a:gd name="T57" fmla="*/ 0 h 105"/>
                <a:gd name="T58" fmla="*/ 0 w 129"/>
                <a:gd name="T59" fmla="*/ 0 h 105"/>
                <a:gd name="T60" fmla="*/ 0 w 129"/>
                <a:gd name="T61" fmla="*/ 0 h 105"/>
                <a:gd name="T62" fmla="*/ 0 w 129"/>
                <a:gd name="T63" fmla="*/ 0 h 105"/>
                <a:gd name="T64" fmla="*/ 0 w 129"/>
                <a:gd name="T65" fmla="*/ 0 h 105"/>
                <a:gd name="T66" fmla="*/ 0 w 129"/>
                <a:gd name="T67" fmla="*/ 0 h 105"/>
                <a:gd name="T68" fmla="*/ 0 w 129"/>
                <a:gd name="T69" fmla="*/ 0 h 105"/>
                <a:gd name="T70" fmla="*/ 0 w 129"/>
                <a:gd name="T71" fmla="*/ 0 h 105"/>
                <a:gd name="T72" fmla="*/ 0 w 129"/>
                <a:gd name="T73" fmla="*/ 0 h 1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9"/>
                <a:gd name="T112" fmla="*/ 0 h 105"/>
                <a:gd name="T113" fmla="*/ 129 w 129"/>
                <a:gd name="T114" fmla="*/ 105 h 10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9" h="105">
                  <a:moveTo>
                    <a:pt x="129" y="96"/>
                  </a:moveTo>
                  <a:lnTo>
                    <a:pt x="112" y="9"/>
                  </a:lnTo>
                  <a:lnTo>
                    <a:pt x="112" y="8"/>
                  </a:lnTo>
                  <a:lnTo>
                    <a:pt x="112" y="6"/>
                  </a:lnTo>
                  <a:lnTo>
                    <a:pt x="111" y="5"/>
                  </a:lnTo>
                  <a:lnTo>
                    <a:pt x="109" y="3"/>
                  </a:lnTo>
                  <a:lnTo>
                    <a:pt x="107" y="2"/>
                  </a:lnTo>
                  <a:lnTo>
                    <a:pt x="104" y="0"/>
                  </a:lnTo>
                  <a:lnTo>
                    <a:pt x="102" y="0"/>
                  </a:lnTo>
                  <a:lnTo>
                    <a:pt x="101" y="0"/>
                  </a:lnTo>
                  <a:lnTo>
                    <a:pt x="9" y="5"/>
                  </a:lnTo>
                  <a:lnTo>
                    <a:pt x="7" y="5"/>
                  </a:lnTo>
                  <a:lnTo>
                    <a:pt x="5" y="5"/>
                  </a:lnTo>
                  <a:lnTo>
                    <a:pt x="4" y="6"/>
                  </a:lnTo>
                  <a:lnTo>
                    <a:pt x="2" y="8"/>
                  </a:lnTo>
                  <a:lnTo>
                    <a:pt x="0" y="9"/>
                  </a:lnTo>
                  <a:lnTo>
                    <a:pt x="0" y="11"/>
                  </a:lnTo>
                  <a:lnTo>
                    <a:pt x="0" y="96"/>
                  </a:lnTo>
                  <a:lnTo>
                    <a:pt x="0" y="97"/>
                  </a:lnTo>
                  <a:lnTo>
                    <a:pt x="2" y="99"/>
                  </a:lnTo>
                  <a:lnTo>
                    <a:pt x="4" y="100"/>
                  </a:lnTo>
                  <a:lnTo>
                    <a:pt x="4" y="102"/>
                  </a:lnTo>
                  <a:lnTo>
                    <a:pt x="5" y="103"/>
                  </a:lnTo>
                  <a:lnTo>
                    <a:pt x="9" y="105"/>
                  </a:lnTo>
                  <a:lnTo>
                    <a:pt x="10" y="105"/>
                  </a:lnTo>
                  <a:lnTo>
                    <a:pt x="12" y="105"/>
                  </a:lnTo>
                  <a:lnTo>
                    <a:pt x="119" y="105"/>
                  </a:lnTo>
                  <a:lnTo>
                    <a:pt x="120" y="105"/>
                  </a:lnTo>
                  <a:lnTo>
                    <a:pt x="124" y="105"/>
                  </a:lnTo>
                  <a:lnTo>
                    <a:pt x="125" y="103"/>
                  </a:lnTo>
                  <a:lnTo>
                    <a:pt x="127" y="102"/>
                  </a:lnTo>
                  <a:lnTo>
                    <a:pt x="127" y="100"/>
                  </a:lnTo>
                  <a:lnTo>
                    <a:pt x="129" y="99"/>
                  </a:lnTo>
                  <a:lnTo>
                    <a:pt x="129" y="97"/>
                  </a:lnTo>
                  <a:lnTo>
                    <a:pt x="12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89" name="Freeform 606">
              <a:extLst>
                <a:ext uri="{FF2B5EF4-FFF2-40B4-BE49-F238E27FC236}">
                  <a16:creationId xmlns:a16="http://schemas.microsoft.com/office/drawing/2014/main" id="{E2DDDB73-8827-4C7E-92CB-3DA1D369B424}"/>
                </a:ext>
              </a:extLst>
            </p:cNvPr>
            <p:cNvSpPr>
              <a:spLocks noChangeAspect="1"/>
            </p:cNvSpPr>
            <p:nvPr/>
          </p:nvSpPr>
          <p:spPr bwMode="auto">
            <a:xfrm>
              <a:off x="3476" y="769"/>
              <a:ext cx="59" cy="48"/>
            </a:xfrm>
            <a:custGeom>
              <a:avLst/>
              <a:gdLst>
                <a:gd name="T0" fmla="*/ 0 w 119"/>
                <a:gd name="T1" fmla="*/ 1 h 95"/>
                <a:gd name="T2" fmla="*/ 0 w 119"/>
                <a:gd name="T3" fmla="*/ 1 h 95"/>
                <a:gd name="T4" fmla="*/ 0 w 119"/>
                <a:gd name="T5" fmla="*/ 1 h 95"/>
                <a:gd name="T6" fmla="*/ 0 w 119"/>
                <a:gd name="T7" fmla="*/ 1 h 95"/>
                <a:gd name="T8" fmla="*/ 0 w 119"/>
                <a:gd name="T9" fmla="*/ 1 h 95"/>
                <a:gd name="T10" fmla="*/ 0 w 119"/>
                <a:gd name="T11" fmla="*/ 1 h 95"/>
                <a:gd name="T12" fmla="*/ 0 w 119"/>
                <a:gd name="T13" fmla="*/ 1 h 95"/>
                <a:gd name="T14" fmla="*/ 0 w 119"/>
                <a:gd name="T15" fmla="*/ 0 h 95"/>
                <a:gd name="T16" fmla="*/ 0 w 119"/>
                <a:gd name="T17" fmla="*/ 0 h 95"/>
                <a:gd name="T18" fmla="*/ 0 w 119"/>
                <a:gd name="T19" fmla="*/ 0 h 95"/>
                <a:gd name="T20" fmla="*/ 0 w 119"/>
                <a:gd name="T21" fmla="*/ 1 h 95"/>
                <a:gd name="T22" fmla="*/ 0 w 119"/>
                <a:gd name="T23" fmla="*/ 1 h 95"/>
                <a:gd name="T24" fmla="*/ 0 w 119"/>
                <a:gd name="T25" fmla="*/ 1 h 95"/>
                <a:gd name="T26" fmla="*/ 0 w 119"/>
                <a:gd name="T27" fmla="*/ 1 h 95"/>
                <a:gd name="T28" fmla="*/ 0 w 119"/>
                <a:gd name="T29" fmla="*/ 1 h 95"/>
                <a:gd name="T30" fmla="*/ 0 w 119"/>
                <a:gd name="T31" fmla="*/ 1 h 95"/>
                <a:gd name="T32" fmla="*/ 0 w 119"/>
                <a:gd name="T33" fmla="*/ 1 h 95"/>
                <a:gd name="T34" fmla="*/ 0 w 119"/>
                <a:gd name="T35" fmla="*/ 1 h 95"/>
                <a:gd name="T36" fmla="*/ 0 w 119"/>
                <a:gd name="T37" fmla="*/ 1 h 95"/>
                <a:gd name="T38" fmla="*/ 0 w 119"/>
                <a:gd name="T39" fmla="*/ 1 h 95"/>
                <a:gd name="T40" fmla="*/ 0 w 119"/>
                <a:gd name="T41" fmla="*/ 1 h 95"/>
                <a:gd name="T42" fmla="*/ 0 w 119"/>
                <a:gd name="T43" fmla="*/ 1 h 95"/>
                <a:gd name="T44" fmla="*/ 0 w 119"/>
                <a:gd name="T45" fmla="*/ 1 h 95"/>
                <a:gd name="T46" fmla="*/ 0 w 119"/>
                <a:gd name="T47" fmla="*/ 1 h 95"/>
                <a:gd name="T48" fmla="*/ 0 w 119"/>
                <a:gd name="T49" fmla="*/ 1 h 95"/>
                <a:gd name="T50" fmla="*/ 0 w 119"/>
                <a:gd name="T51" fmla="*/ 1 h 95"/>
                <a:gd name="T52" fmla="*/ 0 w 119"/>
                <a:gd name="T53" fmla="*/ 1 h 95"/>
                <a:gd name="T54" fmla="*/ 0 w 119"/>
                <a:gd name="T55" fmla="*/ 1 h 95"/>
                <a:gd name="T56" fmla="*/ 0 w 119"/>
                <a:gd name="T57" fmla="*/ 1 h 95"/>
                <a:gd name="T58" fmla="*/ 0 w 119"/>
                <a:gd name="T59" fmla="*/ 1 h 95"/>
                <a:gd name="T60" fmla="*/ 0 w 119"/>
                <a:gd name="T61" fmla="*/ 1 h 95"/>
                <a:gd name="T62" fmla="*/ 0 w 119"/>
                <a:gd name="T63" fmla="*/ 1 h 95"/>
                <a:gd name="T64" fmla="*/ 0 w 119"/>
                <a:gd name="T65" fmla="*/ 1 h 95"/>
                <a:gd name="T66" fmla="*/ 0 w 119"/>
                <a:gd name="T67" fmla="*/ 1 h 95"/>
                <a:gd name="T68" fmla="*/ 0 w 119"/>
                <a:gd name="T69" fmla="*/ 1 h 95"/>
                <a:gd name="T70" fmla="*/ 0 w 119"/>
                <a:gd name="T71" fmla="*/ 1 h 95"/>
                <a:gd name="T72" fmla="*/ 0 w 119"/>
                <a:gd name="T73" fmla="*/ 1 h 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9"/>
                <a:gd name="T112" fmla="*/ 0 h 95"/>
                <a:gd name="T113" fmla="*/ 119 w 119"/>
                <a:gd name="T114" fmla="*/ 95 h 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9" h="95">
                  <a:moveTo>
                    <a:pt x="119" y="86"/>
                  </a:moveTo>
                  <a:lnTo>
                    <a:pt x="104" y="7"/>
                  </a:lnTo>
                  <a:lnTo>
                    <a:pt x="104" y="6"/>
                  </a:lnTo>
                  <a:lnTo>
                    <a:pt x="102" y="4"/>
                  </a:lnTo>
                  <a:lnTo>
                    <a:pt x="101" y="3"/>
                  </a:lnTo>
                  <a:lnTo>
                    <a:pt x="99" y="3"/>
                  </a:lnTo>
                  <a:lnTo>
                    <a:pt x="97" y="1"/>
                  </a:lnTo>
                  <a:lnTo>
                    <a:pt x="96" y="0"/>
                  </a:lnTo>
                  <a:lnTo>
                    <a:pt x="94" y="0"/>
                  </a:lnTo>
                  <a:lnTo>
                    <a:pt x="92" y="0"/>
                  </a:lnTo>
                  <a:lnTo>
                    <a:pt x="7" y="3"/>
                  </a:lnTo>
                  <a:lnTo>
                    <a:pt x="5" y="3"/>
                  </a:lnTo>
                  <a:lnTo>
                    <a:pt x="4" y="4"/>
                  </a:lnTo>
                  <a:lnTo>
                    <a:pt x="2" y="6"/>
                  </a:lnTo>
                  <a:lnTo>
                    <a:pt x="2" y="7"/>
                  </a:lnTo>
                  <a:lnTo>
                    <a:pt x="2" y="8"/>
                  </a:lnTo>
                  <a:lnTo>
                    <a:pt x="0" y="10"/>
                  </a:lnTo>
                  <a:lnTo>
                    <a:pt x="0" y="86"/>
                  </a:lnTo>
                  <a:lnTo>
                    <a:pt x="2" y="88"/>
                  </a:lnTo>
                  <a:lnTo>
                    <a:pt x="2" y="89"/>
                  </a:lnTo>
                  <a:lnTo>
                    <a:pt x="4" y="91"/>
                  </a:lnTo>
                  <a:lnTo>
                    <a:pt x="4" y="92"/>
                  </a:lnTo>
                  <a:lnTo>
                    <a:pt x="5" y="94"/>
                  </a:lnTo>
                  <a:lnTo>
                    <a:pt x="7" y="94"/>
                  </a:lnTo>
                  <a:lnTo>
                    <a:pt x="9" y="95"/>
                  </a:lnTo>
                  <a:lnTo>
                    <a:pt x="10" y="95"/>
                  </a:lnTo>
                  <a:lnTo>
                    <a:pt x="107" y="95"/>
                  </a:lnTo>
                  <a:lnTo>
                    <a:pt x="111" y="95"/>
                  </a:lnTo>
                  <a:lnTo>
                    <a:pt x="114" y="94"/>
                  </a:lnTo>
                  <a:lnTo>
                    <a:pt x="115" y="92"/>
                  </a:lnTo>
                  <a:lnTo>
                    <a:pt x="117" y="91"/>
                  </a:lnTo>
                  <a:lnTo>
                    <a:pt x="119" y="89"/>
                  </a:lnTo>
                  <a:lnTo>
                    <a:pt x="119" y="88"/>
                  </a:lnTo>
                  <a:lnTo>
                    <a:pt x="119" y="86"/>
                  </a:lnTo>
                  <a:close/>
                </a:path>
              </a:pathLst>
            </a:custGeom>
            <a:solidFill>
              <a:srgbClr val="47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90" name="Freeform 607">
              <a:extLst>
                <a:ext uri="{FF2B5EF4-FFF2-40B4-BE49-F238E27FC236}">
                  <a16:creationId xmlns:a16="http://schemas.microsoft.com/office/drawing/2014/main" id="{CADC3458-B33D-0F29-B9BF-7809FA2C56A5}"/>
                </a:ext>
              </a:extLst>
            </p:cNvPr>
            <p:cNvSpPr>
              <a:spLocks noChangeAspect="1"/>
            </p:cNvSpPr>
            <p:nvPr/>
          </p:nvSpPr>
          <p:spPr bwMode="auto">
            <a:xfrm>
              <a:off x="3423" y="752"/>
              <a:ext cx="60" cy="166"/>
            </a:xfrm>
            <a:custGeom>
              <a:avLst/>
              <a:gdLst>
                <a:gd name="T0" fmla="*/ 1 w 120"/>
                <a:gd name="T1" fmla="*/ 0 h 334"/>
                <a:gd name="T2" fmla="*/ 1 w 120"/>
                <a:gd name="T3" fmla="*/ 0 h 334"/>
                <a:gd name="T4" fmla="*/ 1 w 120"/>
                <a:gd name="T5" fmla="*/ 0 h 334"/>
                <a:gd name="T6" fmla="*/ 1 w 120"/>
                <a:gd name="T7" fmla="*/ 0 h 334"/>
                <a:gd name="T8" fmla="*/ 1 w 120"/>
                <a:gd name="T9" fmla="*/ 0 h 334"/>
                <a:gd name="T10" fmla="*/ 1 w 120"/>
                <a:gd name="T11" fmla="*/ 0 h 334"/>
                <a:gd name="T12" fmla="*/ 1 w 120"/>
                <a:gd name="T13" fmla="*/ 0 h 334"/>
                <a:gd name="T14" fmla="*/ 1 w 120"/>
                <a:gd name="T15" fmla="*/ 0 h 334"/>
                <a:gd name="T16" fmla="*/ 1 w 120"/>
                <a:gd name="T17" fmla="*/ 0 h 334"/>
                <a:gd name="T18" fmla="*/ 1 w 120"/>
                <a:gd name="T19" fmla="*/ 0 h 334"/>
                <a:gd name="T20" fmla="*/ 1 w 120"/>
                <a:gd name="T21" fmla="*/ 0 h 334"/>
                <a:gd name="T22" fmla="*/ 1 w 120"/>
                <a:gd name="T23" fmla="*/ 0 h 334"/>
                <a:gd name="T24" fmla="*/ 1 w 120"/>
                <a:gd name="T25" fmla="*/ 0 h 334"/>
                <a:gd name="T26" fmla="*/ 1 w 120"/>
                <a:gd name="T27" fmla="*/ 0 h 334"/>
                <a:gd name="T28" fmla="*/ 1 w 120"/>
                <a:gd name="T29" fmla="*/ 0 h 334"/>
                <a:gd name="T30" fmla="*/ 1 w 120"/>
                <a:gd name="T31" fmla="*/ 0 h 334"/>
                <a:gd name="T32" fmla="*/ 1 w 120"/>
                <a:gd name="T33" fmla="*/ 0 h 334"/>
                <a:gd name="T34" fmla="*/ 1 w 120"/>
                <a:gd name="T35" fmla="*/ 0 h 334"/>
                <a:gd name="T36" fmla="*/ 1 w 120"/>
                <a:gd name="T37" fmla="*/ 0 h 334"/>
                <a:gd name="T38" fmla="*/ 1 w 120"/>
                <a:gd name="T39" fmla="*/ 0 h 334"/>
                <a:gd name="T40" fmla="*/ 1 w 120"/>
                <a:gd name="T41" fmla="*/ 0 h 334"/>
                <a:gd name="T42" fmla="*/ 1 w 120"/>
                <a:gd name="T43" fmla="*/ 0 h 334"/>
                <a:gd name="T44" fmla="*/ 1 w 120"/>
                <a:gd name="T45" fmla="*/ 0 h 334"/>
                <a:gd name="T46" fmla="*/ 1 w 120"/>
                <a:gd name="T47" fmla="*/ 0 h 334"/>
                <a:gd name="T48" fmla="*/ 1 w 120"/>
                <a:gd name="T49" fmla="*/ 0 h 334"/>
                <a:gd name="T50" fmla="*/ 1 w 120"/>
                <a:gd name="T51" fmla="*/ 0 h 334"/>
                <a:gd name="T52" fmla="*/ 1 w 120"/>
                <a:gd name="T53" fmla="*/ 0 h 334"/>
                <a:gd name="T54" fmla="*/ 0 w 120"/>
                <a:gd name="T55" fmla="*/ 0 h 334"/>
                <a:gd name="T56" fmla="*/ 1 w 120"/>
                <a:gd name="T57" fmla="*/ 0 h 334"/>
                <a:gd name="T58" fmla="*/ 1 w 120"/>
                <a:gd name="T59" fmla="*/ 0 h 334"/>
                <a:gd name="T60" fmla="*/ 1 w 120"/>
                <a:gd name="T61" fmla="*/ 0 h 334"/>
                <a:gd name="T62" fmla="*/ 1 w 120"/>
                <a:gd name="T63" fmla="*/ 0 h 334"/>
                <a:gd name="T64" fmla="*/ 1 w 120"/>
                <a:gd name="T65" fmla="*/ 0 h 334"/>
                <a:gd name="T66" fmla="*/ 1 w 120"/>
                <a:gd name="T67" fmla="*/ 0 h 334"/>
                <a:gd name="T68" fmla="*/ 1 w 120"/>
                <a:gd name="T69" fmla="*/ 0 h 334"/>
                <a:gd name="T70" fmla="*/ 1 w 120"/>
                <a:gd name="T71" fmla="*/ 0 h 334"/>
                <a:gd name="T72" fmla="*/ 1 w 120"/>
                <a:gd name="T73" fmla="*/ 0 h 334"/>
                <a:gd name="T74" fmla="*/ 1 w 120"/>
                <a:gd name="T75" fmla="*/ 0 h 334"/>
                <a:gd name="T76" fmla="*/ 1 w 120"/>
                <a:gd name="T77" fmla="*/ 0 h 3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0"/>
                <a:gd name="T118" fmla="*/ 0 h 334"/>
                <a:gd name="T119" fmla="*/ 120 w 120"/>
                <a:gd name="T120" fmla="*/ 334 h 33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0" h="334">
                  <a:moveTo>
                    <a:pt x="83" y="288"/>
                  </a:moveTo>
                  <a:lnTo>
                    <a:pt x="83" y="30"/>
                  </a:lnTo>
                  <a:lnTo>
                    <a:pt x="83" y="27"/>
                  </a:lnTo>
                  <a:lnTo>
                    <a:pt x="83" y="24"/>
                  </a:lnTo>
                  <a:lnTo>
                    <a:pt x="83" y="21"/>
                  </a:lnTo>
                  <a:lnTo>
                    <a:pt x="85" y="19"/>
                  </a:lnTo>
                  <a:lnTo>
                    <a:pt x="85" y="17"/>
                  </a:lnTo>
                  <a:lnTo>
                    <a:pt x="87" y="15"/>
                  </a:lnTo>
                  <a:lnTo>
                    <a:pt x="88" y="12"/>
                  </a:lnTo>
                  <a:lnTo>
                    <a:pt x="90" y="11"/>
                  </a:lnTo>
                  <a:lnTo>
                    <a:pt x="93" y="9"/>
                  </a:lnTo>
                  <a:lnTo>
                    <a:pt x="97" y="6"/>
                  </a:lnTo>
                  <a:lnTo>
                    <a:pt x="100" y="5"/>
                  </a:lnTo>
                  <a:lnTo>
                    <a:pt x="103" y="5"/>
                  </a:lnTo>
                  <a:lnTo>
                    <a:pt x="106" y="3"/>
                  </a:lnTo>
                  <a:lnTo>
                    <a:pt x="111" y="2"/>
                  </a:lnTo>
                  <a:lnTo>
                    <a:pt x="115" y="2"/>
                  </a:lnTo>
                  <a:lnTo>
                    <a:pt x="120" y="0"/>
                  </a:lnTo>
                  <a:lnTo>
                    <a:pt x="90" y="0"/>
                  </a:lnTo>
                  <a:lnTo>
                    <a:pt x="31" y="2"/>
                  </a:lnTo>
                  <a:lnTo>
                    <a:pt x="24" y="2"/>
                  </a:lnTo>
                  <a:lnTo>
                    <a:pt x="19" y="5"/>
                  </a:lnTo>
                  <a:lnTo>
                    <a:pt x="14" y="8"/>
                  </a:lnTo>
                  <a:lnTo>
                    <a:pt x="11" y="12"/>
                  </a:lnTo>
                  <a:lnTo>
                    <a:pt x="4" y="17"/>
                  </a:lnTo>
                  <a:lnTo>
                    <a:pt x="3" y="22"/>
                  </a:lnTo>
                  <a:lnTo>
                    <a:pt x="1" y="27"/>
                  </a:lnTo>
                  <a:lnTo>
                    <a:pt x="0" y="33"/>
                  </a:lnTo>
                  <a:lnTo>
                    <a:pt x="3" y="310"/>
                  </a:lnTo>
                  <a:lnTo>
                    <a:pt x="3" y="315"/>
                  </a:lnTo>
                  <a:lnTo>
                    <a:pt x="8" y="319"/>
                  </a:lnTo>
                  <a:lnTo>
                    <a:pt x="9" y="322"/>
                  </a:lnTo>
                  <a:lnTo>
                    <a:pt x="13" y="325"/>
                  </a:lnTo>
                  <a:lnTo>
                    <a:pt x="18" y="330"/>
                  </a:lnTo>
                  <a:lnTo>
                    <a:pt x="21" y="331"/>
                  </a:lnTo>
                  <a:lnTo>
                    <a:pt x="26" y="333"/>
                  </a:lnTo>
                  <a:lnTo>
                    <a:pt x="29" y="334"/>
                  </a:lnTo>
                  <a:lnTo>
                    <a:pt x="88" y="334"/>
                  </a:lnTo>
                  <a:lnTo>
                    <a:pt x="83" y="288"/>
                  </a:lnTo>
                  <a:close/>
                </a:path>
              </a:pathLst>
            </a:custGeom>
            <a:solidFill>
              <a:srgbClr val="0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91" name="Freeform 608">
              <a:extLst>
                <a:ext uri="{FF2B5EF4-FFF2-40B4-BE49-F238E27FC236}">
                  <a16:creationId xmlns:a16="http://schemas.microsoft.com/office/drawing/2014/main" id="{4114C662-68E2-EF44-341A-3FC227C09459}"/>
                </a:ext>
              </a:extLst>
            </p:cNvPr>
            <p:cNvSpPr>
              <a:spLocks noChangeAspect="1"/>
            </p:cNvSpPr>
            <p:nvPr/>
          </p:nvSpPr>
          <p:spPr bwMode="auto">
            <a:xfrm>
              <a:off x="3570" y="827"/>
              <a:ext cx="103" cy="14"/>
            </a:xfrm>
            <a:custGeom>
              <a:avLst/>
              <a:gdLst>
                <a:gd name="T0" fmla="*/ 1 w 205"/>
                <a:gd name="T1" fmla="*/ 1 h 26"/>
                <a:gd name="T2" fmla="*/ 1 w 205"/>
                <a:gd name="T3" fmla="*/ 0 h 26"/>
                <a:gd name="T4" fmla="*/ 1 w 205"/>
                <a:gd name="T5" fmla="*/ 1 h 26"/>
                <a:gd name="T6" fmla="*/ 1 w 205"/>
                <a:gd name="T7" fmla="*/ 1 h 26"/>
                <a:gd name="T8" fmla="*/ 1 w 205"/>
                <a:gd name="T9" fmla="*/ 1 h 26"/>
                <a:gd name="T10" fmla="*/ 1 w 205"/>
                <a:gd name="T11" fmla="*/ 1 h 26"/>
                <a:gd name="T12" fmla="*/ 1 w 205"/>
                <a:gd name="T13" fmla="*/ 1 h 26"/>
                <a:gd name="T14" fmla="*/ 1 w 205"/>
                <a:gd name="T15" fmla="*/ 1 h 26"/>
                <a:gd name="T16" fmla="*/ 1 w 205"/>
                <a:gd name="T17" fmla="*/ 1 h 26"/>
                <a:gd name="T18" fmla="*/ 0 w 205"/>
                <a:gd name="T19" fmla="*/ 1 h 26"/>
                <a:gd name="T20" fmla="*/ 0 w 205"/>
                <a:gd name="T21" fmla="*/ 1 h 26"/>
                <a:gd name="T22" fmla="*/ 1 w 205"/>
                <a:gd name="T23" fmla="*/ 1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5"/>
                <a:gd name="T37" fmla="*/ 0 h 26"/>
                <a:gd name="T38" fmla="*/ 205 w 205"/>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5" h="26">
                  <a:moveTo>
                    <a:pt x="200" y="26"/>
                  </a:moveTo>
                  <a:lnTo>
                    <a:pt x="205" y="0"/>
                  </a:lnTo>
                  <a:lnTo>
                    <a:pt x="18" y="1"/>
                  </a:lnTo>
                  <a:lnTo>
                    <a:pt x="15" y="3"/>
                  </a:lnTo>
                  <a:lnTo>
                    <a:pt x="11" y="4"/>
                  </a:lnTo>
                  <a:lnTo>
                    <a:pt x="6" y="6"/>
                  </a:lnTo>
                  <a:lnTo>
                    <a:pt x="5" y="7"/>
                  </a:lnTo>
                  <a:lnTo>
                    <a:pt x="3" y="10"/>
                  </a:lnTo>
                  <a:lnTo>
                    <a:pt x="1" y="13"/>
                  </a:lnTo>
                  <a:lnTo>
                    <a:pt x="0" y="17"/>
                  </a:lnTo>
                  <a:lnTo>
                    <a:pt x="0" y="20"/>
                  </a:lnTo>
                  <a:lnTo>
                    <a:pt x="200" y="26"/>
                  </a:lnTo>
                  <a:close/>
                </a:path>
              </a:pathLst>
            </a:custGeom>
            <a:solidFill>
              <a:srgbClr val="FAA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92" name="Freeform 609">
              <a:extLst>
                <a:ext uri="{FF2B5EF4-FFF2-40B4-BE49-F238E27FC236}">
                  <a16:creationId xmlns:a16="http://schemas.microsoft.com/office/drawing/2014/main" id="{F56B6001-ADC8-1887-D9DB-0B28EEB157FE}"/>
                </a:ext>
              </a:extLst>
            </p:cNvPr>
            <p:cNvSpPr>
              <a:spLocks noChangeAspect="1"/>
            </p:cNvSpPr>
            <p:nvPr/>
          </p:nvSpPr>
          <p:spPr bwMode="auto">
            <a:xfrm>
              <a:off x="3725" y="841"/>
              <a:ext cx="22" cy="93"/>
            </a:xfrm>
            <a:custGeom>
              <a:avLst/>
              <a:gdLst>
                <a:gd name="T0" fmla="*/ 0 w 42"/>
                <a:gd name="T1" fmla="*/ 0 h 187"/>
                <a:gd name="T2" fmla="*/ 1 w 42"/>
                <a:gd name="T3" fmla="*/ 0 h 187"/>
                <a:gd name="T4" fmla="*/ 1 w 42"/>
                <a:gd name="T5" fmla="*/ 0 h 187"/>
                <a:gd name="T6" fmla="*/ 0 w 42"/>
                <a:gd name="T7" fmla="*/ 0 h 187"/>
                <a:gd name="T8" fmla="*/ 0 w 42"/>
                <a:gd name="T9" fmla="*/ 0 h 187"/>
                <a:gd name="T10" fmla="*/ 0 60000 65536"/>
                <a:gd name="T11" fmla="*/ 0 60000 65536"/>
                <a:gd name="T12" fmla="*/ 0 60000 65536"/>
                <a:gd name="T13" fmla="*/ 0 60000 65536"/>
                <a:gd name="T14" fmla="*/ 0 60000 65536"/>
                <a:gd name="T15" fmla="*/ 0 w 42"/>
                <a:gd name="T16" fmla="*/ 0 h 187"/>
                <a:gd name="T17" fmla="*/ 42 w 42"/>
                <a:gd name="T18" fmla="*/ 187 h 187"/>
              </a:gdLst>
              <a:ahLst/>
              <a:cxnLst>
                <a:cxn ang="T10">
                  <a:pos x="T0" y="T1"/>
                </a:cxn>
                <a:cxn ang="T11">
                  <a:pos x="T2" y="T3"/>
                </a:cxn>
                <a:cxn ang="T12">
                  <a:pos x="T4" y="T5"/>
                </a:cxn>
                <a:cxn ang="T13">
                  <a:pos x="T6" y="T7"/>
                </a:cxn>
                <a:cxn ang="T14">
                  <a:pos x="T8" y="T9"/>
                </a:cxn>
              </a:cxnLst>
              <a:rect l="T15" t="T16" r="T17" b="T18"/>
              <a:pathLst>
                <a:path w="42" h="187">
                  <a:moveTo>
                    <a:pt x="0" y="2"/>
                  </a:moveTo>
                  <a:lnTo>
                    <a:pt x="42" y="0"/>
                  </a:lnTo>
                  <a:lnTo>
                    <a:pt x="42" y="187"/>
                  </a:lnTo>
                  <a:lnTo>
                    <a:pt x="0" y="187"/>
                  </a:lnTo>
                  <a:lnTo>
                    <a:pt x="0" y="2"/>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93" name="Freeform 610">
              <a:extLst>
                <a:ext uri="{FF2B5EF4-FFF2-40B4-BE49-F238E27FC236}">
                  <a16:creationId xmlns:a16="http://schemas.microsoft.com/office/drawing/2014/main" id="{C445C54A-D115-167B-2FAC-A79DCFFFF2CE}"/>
                </a:ext>
              </a:extLst>
            </p:cNvPr>
            <p:cNvSpPr>
              <a:spLocks noChangeAspect="1"/>
            </p:cNvSpPr>
            <p:nvPr/>
          </p:nvSpPr>
          <p:spPr bwMode="auto">
            <a:xfrm>
              <a:off x="3755" y="840"/>
              <a:ext cx="20" cy="93"/>
            </a:xfrm>
            <a:custGeom>
              <a:avLst/>
              <a:gdLst>
                <a:gd name="T0" fmla="*/ 0 w 41"/>
                <a:gd name="T1" fmla="*/ 1 h 186"/>
                <a:gd name="T2" fmla="*/ 0 w 41"/>
                <a:gd name="T3" fmla="*/ 0 h 186"/>
                <a:gd name="T4" fmla="*/ 0 w 41"/>
                <a:gd name="T5" fmla="*/ 1 h 186"/>
                <a:gd name="T6" fmla="*/ 0 w 41"/>
                <a:gd name="T7" fmla="*/ 1 h 186"/>
                <a:gd name="T8" fmla="*/ 0 w 41"/>
                <a:gd name="T9" fmla="*/ 1 h 186"/>
                <a:gd name="T10" fmla="*/ 0 60000 65536"/>
                <a:gd name="T11" fmla="*/ 0 60000 65536"/>
                <a:gd name="T12" fmla="*/ 0 60000 65536"/>
                <a:gd name="T13" fmla="*/ 0 60000 65536"/>
                <a:gd name="T14" fmla="*/ 0 60000 65536"/>
                <a:gd name="T15" fmla="*/ 0 w 41"/>
                <a:gd name="T16" fmla="*/ 0 h 186"/>
                <a:gd name="T17" fmla="*/ 41 w 41"/>
                <a:gd name="T18" fmla="*/ 186 h 186"/>
              </a:gdLst>
              <a:ahLst/>
              <a:cxnLst>
                <a:cxn ang="T10">
                  <a:pos x="T0" y="T1"/>
                </a:cxn>
                <a:cxn ang="T11">
                  <a:pos x="T2" y="T3"/>
                </a:cxn>
                <a:cxn ang="T12">
                  <a:pos x="T4" y="T5"/>
                </a:cxn>
                <a:cxn ang="T13">
                  <a:pos x="T6" y="T7"/>
                </a:cxn>
                <a:cxn ang="T14">
                  <a:pos x="T8" y="T9"/>
                </a:cxn>
              </a:cxnLst>
              <a:rect l="T15" t="T16" r="T17" b="T18"/>
              <a:pathLst>
                <a:path w="41" h="186">
                  <a:moveTo>
                    <a:pt x="0" y="1"/>
                  </a:moveTo>
                  <a:lnTo>
                    <a:pt x="41" y="0"/>
                  </a:lnTo>
                  <a:lnTo>
                    <a:pt x="41" y="186"/>
                  </a:lnTo>
                  <a:lnTo>
                    <a:pt x="0" y="186"/>
                  </a:lnTo>
                  <a:lnTo>
                    <a:pt x="0" y="1"/>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94" name="Freeform 611">
              <a:extLst>
                <a:ext uri="{FF2B5EF4-FFF2-40B4-BE49-F238E27FC236}">
                  <a16:creationId xmlns:a16="http://schemas.microsoft.com/office/drawing/2014/main" id="{10E2CCFC-621B-3201-DC0E-7F03C6D2CA51}"/>
                </a:ext>
              </a:extLst>
            </p:cNvPr>
            <p:cNvSpPr>
              <a:spLocks noChangeAspect="1"/>
            </p:cNvSpPr>
            <p:nvPr/>
          </p:nvSpPr>
          <p:spPr bwMode="auto">
            <a:xfrm>
              <a:off x="3783" y="839"/>
              <a:ext cx="21" cy="94"/>
            </a:xfrm>
            <a:custGeom>
              <a:avLst/>
              <a:gdLst>
                <a:gd name="T0" fmla="*/ 0 w 42"/>
                <a:gd name="T1" fmla="*/ 1 h 188"/>
                <a:gd name="T2" fmla="*/ 1 w 42"/>
                <a:gd name="T3" fmla="*/ 0 h 188"/>
                <a:gd name="T4" fmla="*/ 1 w 42"/>
                <a:gd name="T5" fmla="*/ 1 h 188"/>
                <a:gd name="T6" fmla="*/ 0 w 42"/>
                <a:gd name="T7" fmla="*/ 1 h 188"/>
                <a:gd name="T8" fmla="*/ 0 w 42"/>
                <a:gd name="T9" fmla="*/ 1 h 188"/>
                <a:gd name="T10" fmla="*/ 0 60000 65536"/>
                <a:gd name="T11" fmla="*/ 0 60000 65536"/>
                <a:gd name="T12" fmla="*/ 0 60000 65536"/>
                <a:gd name="T13" fmla="*/ 0 60000 65536"/>
                <a:gd name="T14" fmla="*/ 0 60000 65536"/>
                <a:gd name="T15" fmla="*/ 0 w 42"/>
                <a:gd name="T16" fmla="*/ 0 h 188"/>
                <a:gd name="T17" fmla="*/ 42 w 42"/>
                <a:gd name="T18" fmla="*/ 188 h 188"/>
              </a:gdLst>
              <a:ahLst/>
              <a:cxnLst>
                <a:cxn ang="T10">
                  <a:pos x="T0" y="T1"/>
                </a:cxn>
                <a:cxn ang="T11">
                  <a:pos x="T2" y="T3"/>
                </a:cxn>
                <a:cxn ang="T12">
                  <a:pos x="T4" y="T5"/>
                </a:cxn>
                <a:cxn ang="T13">
                  <a:pos x="T6" y="T7"/>
                </a:cxn>
                <a:cxn ang="T14">
                  <a:pos x="T8" y="T9"/>
                </a:cxn>
              </a:cxnLst>
              <a:rect l="T15" t="T16" r="T17" b="T18"/>
              <a:pathLst>
                <a:path w="42" h="188">
                  <a:moveTo>
                    <a:pt x="0" y="2"/>
                  </a:moveTo>
                  <a:lnTo>
                    <a:pt x="42" y="0"/>
                  </a:lnTo>
                  <a:lnTo>
                    <a:pt x="42" y="188"/>
                  </a:lnTo>
                  <a:lnTo>
                    <a:pt x="0" y="188"/>
                  </a:lnTo>
                  <a:lnTo>
                    <a:pt x="0" y="2"/>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95" name="Freeform 612">
              <a:extLst>
                <a:ext uri="{FF2B5EF4-FFF2-40B4-BE49-F238E27FC236}">
                  <a16:creationId xmlns:a16="http://schemas.microsoft.com/office/drawing/2014/main" id="{F5E3EDE2-3116-6346-F14C-B0D24D618269}"/>
                </a:ext>
              </a:extLst>
            </p:cNvPr>
            <p:cNvSpPr>
              <a:spLocks noChangeAspect="1"/>
            </p:cNvSpPr>
            <p:nvPr/>
          </p:nvSpPr>
          <p:spPr bwMode="auto">
            <a:xfrm>
              <a:off x="3696" y="841"/>
              <a:ext cx="22" cy="94"/>
            </a:xfrm>
            <a:custGeom>
              <a:avLst/>
              <a:gdLst>
                <a:gd name="T0" fmla="*/ 0 w 43"/>
                <a:gd name="T1" fmla="*/ 1 h 186"/>
                <a:gd name="T2" fmla="*/ 1 w 43"/>
                <a:gd name="T3" fmla="*/ 0 h 186"/>
                <a:gd name="T4" fmla="*/ 1 w 43"/>
                <a:gd name="T5" fmla="*/ 1 h 186"/>
                <a:gd name="T6" fmla="*/ 0 w 43"/>
                <a:gd name="T7" fmla="*/ 1 h 186"/>
                <a:gd name="T8" fmla="*/ 0 w 43"/>
                <a:gd name="T9" fmla="*/ 1 h 186"/>
                <a:gd name="T10" fmla="*/ 0 60000 65536"/>
                <a:gd name="T11" fmla="*/ 0 60000 65536"/>
                <a:gd name="T12" fmla="*/ 0 60000 65536"/>
                <a:gd name="T13" fmla="*/ 0 60000 65536"/>
                <a:gd name="T14" fmla="*/ 0 60000 65536"/>
                <a:gd name="T15" fmla="*/ 0 w 43"/>
                <a:gd name="T16" fmla="*/ 0 h 186"/>
                <a:gd name="T17" fmla="*/ 43 w 43"/>
                <a:gd name="T18" fmla="*/ 186 h 186"/>
              </a:gdLst>
              <a:ahLst/>
              <a:cxnLst>
                <a:cxn ang="T10">
                  <a:pos x="T0" y="T1"/>
                </a:cxn>
                <a:cxn ang="T11">
                  <a:pos x="T2" y="T3"/>
                </a:cxn>
                <a:cxn ang="T12">
                  <a:pos x="T4" y="T5"/>
                </a:cxn>
                <a:cxn ang="T13">
                  <a:pos x="T6" y="T7"/>
                </a:cxn>
                <a:cxn ang="T14">
                  <a:pos x="T8" y="T9"/>
                </a:cxn>
              </a:cxnLst>
              <a:rect l="T15" t="T16" r="T17" b="T18"/>
              <a:pathLst>
                <a:path w="43" h="186">
                  <a:moveTo>
                    <a:pt x="0" y="1"/>
                  </a:moveTo>
                  <a:lnTo>
                    <a:pt x="43" y="0"/>
                  </a:lnTo>
                  <a:lnTo>
                    <a:pt x="43" y="186"/>
                  </a:lnTo>
                  <a:lnTo>
                    <a:pt x="0" y="186"/>
                  </a:lnTo>
                  <a:lnTo>
                    <a:pt x="0" y="1"/>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96" name="Freeform 613">
              <a:extLst>
                <a:ext uri="{FF2B5EF4-FFF2-40B4-BE49-F238E27FC236}">
                  <a16:creationId xmlns:a16="http://schemas.microsoft.com/office/drawing/2014/main" id="{14EB56D2-CC90-786B-3CD5-809DDAB74271}"/>
                </a:ext>
              </a:extLst>
            </p:cNvPr>
            <p:cNvSpPr>
              <a:spLocks noChangeAspect="1"/>
            </p:cNvSpPr>
            <p:nvPr/>
          </p:nvSpPr>
          <p:spPr bwMode="auto">
            <a:xfrm>
              <a:off x="3741" y="826"/>
              <a:ext cx="20" cy="7"/>
            </a:xfrm>
            <a:custGeom>
              <a:avLst/>
              <a:gdLst>
                <a:gd name="T0" fmla="*/ 1 w 39"/>
                <a:gd name="T1" fmla="*/ 0 h 15"/>
                <a:gd name="T2" fmla="*/ 1 w 39"/>
                <a:gd name="T3" fmla="*/ 0 h 15"/>
                <a:gd name="T4" fmla="*/ 1 w 39"/>
                <a:gd name="T5" fmla="*/ 0 h 15"/>
                <a:gd name="T6" fmla="*/ 1 w 39"/>
                <a:gd name="T7" fmla="*/ 0 h 15"/>
                <a:gd name="T8" fmla="*/ 1 w 39"/>
                <a:gd name="T9" fmla="*/ 0 h 15"/>
                <a:gd name="T10" fmla="*/ 1 w 39"/>
                <a:gd name="T11" fmla="*/ 0 h 15"/>
                <a:gd name="T12" fmla="*/ 1 w 39"/>
                <a:gd name="T13" fmla="*/ 0 h 15"/>
                <a:gd name="T14" fmla="*/ 1 w 39"/>
                <a:gd name="T15" fmla="*/ 0 h 15"/>
                <a:gd name="T16" fmla="*/ 1 w 39"/>
                <a:gd name="T17" fmla="*/ 0 h 15"/>
                <a:gd name="T18" fmla="*/ 1 w 39"/>
                <a:gd name="T19" fmla="*/ 0 h 15"/>
                <a:gd name="T20" fmla="*/ 1 w 39"/>
                <a:gd name="T21" fmla="*/ 0 h 15"/>
                <a:gd name="T22" fmla="*/ 1 w 39"/>
                <a:gd name="T23" fmla="*/ 0 h 15"/>
                <a:gd name="T24" fmla="*/ 1 w 39"/>
                <a:gd name="T25" fmla="*/ 0 h 15"/>
                <a:gd name="T26" fmla="*/ 1 w 39"/>
                <a:gd name="T27" fmla="*/ 0 h 15"/>
                <a:gd name="T28" fmla="*/ 1 w 39"/>
                <a:gd name="T29" fmla="*/ 0 h 15"/>
                <a:gd name="T30" fmla="*/ 1 w 39"/>
                <a:gd name="T31" fmla="*/ 0 h 15"/>
                <a:gd name="T32" fmla="*/ 1 w 39"/>
                <a:gd name="T33" fmla="*/ 0 h 15"/>
                <a:gd name="T34" fmla="*/ 1 w 39"/>
                <a:gd name="T35" fmla="*/ 0 h 15"/>
                <a:gd name="T36" fmla="*/ 1 w 39"/>
                <a:gd name="T37" fmla="*/ 0 h 15"/>
                <a:gd name="T38" fmla="*/ 1 w 39"/>
                <a:gd name="T39" fmla="*/ 0 h 15"/>
                <a:gd name="T40" fmla="*/ 1 w 39"/>
                <a:gd name="T41" fmla="*/ 0 h 15"/>
                <a:gd name="T42" fmla="*/ 1 w 39"/>
                <a:gd name="T43" fmla="*/ 0 h 15"/>
                <a:gd name="T44" fmla="*/ 1 w 39"/>
                <a:gd name="T45" fmla="*/ 0 h 15"/>
                <a:gd name="T46" fmla="*/ 0 w 39"/>
                <a:gd name="T47" fmla="*/ 0 h 15"/>
                <a:gd name="T48" fmla="*/ 0 w 39"/>
                <a:gd name="T49" fmla="*/ 0 h 15"/>
                <a:gd name="T50" fmla="*/ 0 w 39"/>
                <a:gd name="T51" fmla="*/ 0 h 15"/>
                <a:gd name="T52" fmla="*/ 1 w 39"/>
                <a:gd name="T53" fmla="*/ 0 h 15"/>
                <a:gd name="T54" fmla="*/ 1 w 39"/>
                <a:gd name="T55" fmla="*/ 0 h 15"/>
                <a:gd name="T56" fmla="*/ 1 w 39"/>
                <a:gd name="T57" fmla="*/ 0 h 15"/>
                <a:gd name="T58" fmla="*/ 1 w 39"/>
                <a:gd name="T59" fmla="*/ 0 h 15"/>
                <a:gd name="T60" fmla="*/ 1 w 39"/>
                <a:gd name="T61" fmla="*/ 0 h 15"/>
                <a:gd name="T62" fmla="*/ 1 w 39"/>
                <a:gd name="T63" fmla="*/ 0 h 15"/>
                <a:gd name="T64" fmla="*/ 1 w 39"/>
                <a:gd name="T65" fmla="*/ 0 h 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
                <a:gd name="T100" fmla="*/ 0 h 15"/>
                <a:gd name="T101" fmla="*/ 39 w 39"/>
                <a:gd name="T102" fmla="*/ 15 h 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 h="15">
                  <a:moveTo>
                    <a:pt x="18" y="0"/>
                  </a:moveTo>
                  <a:lnTo>
                    <a:pt x="23" y="0"/>
                  </a:lnTo>
                  <a:lnTo>
                    <a:pt x="28" y="0"/>
                  </a:lnTo>
                  <a:lnTo>
                    <a:pt x="31" y="1"/>
                  </a:lnTo>
                  <a:lnTo>
                    <a:pt x="34" y="1"/>
                  </a:lnTo>
                  <a:lnTo>
                    <a:pt x="36" y="3"/>
                  </a:lnTo>
                  <a:lnTo>
                    <a:pt x="38" y="4"/>
                  </a:lnTo>
                  <a:lnTo>
                    <a:pt x="39" y="6"/>
                  </a:lnTo>
                  <a:lnTo>
                    <a:pt x="39" y="7"/>
                  </a:lnTo>
                  <a:lnTo>
                    <a:pt x="39" y="9"/>
                  </a:lnTo>
                  <a:lnTo>
                    <a:pt x="38" y="10"/>
                  </a:lnTo>
                  <a:lnTo>
                    <a:pt x="36" y="12"/>
                  </a:lnTo>
                  <a:lnTo>
                    <a:pt x="34" y="12"/>
                  </a:lnTo>
                  <a:lnTo>
                    <a:pt x="31" y="13"/>
                  </a:lnTo>
                  <a:lnTo>
                    <a:pt x="28" y="13"/>
                  </a:lnTo>
                  <a:lnTo>
                    <a:pt x="23" y="15"/>
                  </a:lnTo>
                  <a:lnTo>
                    <a:pt x="18" y="15"/>
                  </a:lnTo>
                  <a:lnTo>
                    <a:pt x="15" y="15"/>
                  </a:lnTo>
                  <a:lnTo>
                    <a:pt x="11" y="13"/>
                  </a:lnTo>
                  <a:lnTo>
                    <a:pt x="8" y="13"/>
                  </a:lnTo>
                  <a:lnTo>
                    <a:pt x="5" y="12"/>
                  </a:lnTo>
                  <a:lnTo>
                    <a:pt x="3" y="12"/>
                  </a:lnTo>
                  <a:lnTo>
                    <a:pt x="1" y="10"/>
                  </a:lnTo>
                  <a:lnTo>
                    <a:pt x="0" y="9"/>
                  </a:lnTo>
                  <a:lnTo>
                    <a:pt x="0" y="7"/>
                  </a:lnTo>
                  <a:lnTo>
                    <a:pt x="0" y="6"/>
                  </a:lnTo>
                  <a:lnTo>
                    <a:pt x="1" y="4"/>
                  </a:lnTo>
                  <a:lnTo>
                    <a:pt x="3" y="3"/>
                  </a:lnTo>
                  <a:lnTo>
                    <a:pt x="5" y="1"/>
                  </a:lnTo>
                  <a:lnTo>
                    <a:pt x="8" y="1"/>
                  </a:lnTo>
                  <a:lnTo>
                    <a:pt x="11" y="0"/>
                  </a:lnTo>
                  <a:lnTo>
                    <a:pt x="15" y="0"/>
                  </a:lnTo>
                  <a:lnTo>
                    <a:pt x="18" y="0"/>
                  </a:lnTo>
                  <a:close/>
                </a:path>
              </a:pathLst>
            </a:custGeom>
            <a:solidFill>
              <a:srgbClr val="47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97" name="Freeform 614">
              <a:extLst>
                <a:ext uri="{FF2B5EF4-FFF2-40B4-BE49-F238E27FC236}">
                  <a16:creationId xmlns:a16="http://schemas.microsoft.com/office/drawing/2014/main" id="{4DE4A965-5155-6B30-DBA1-6DFCC30F356A}"/>
                </a:ext>
              </a:extLst>
            </p:cNvPr>
            <p:cNvSpPr>
              <a:spLocks noChangeAspect="1"/>
            </p:cNvSpPr>
            <p:nvPr/>
          </p:nvSpPr>
          <p:spPr bwMode="auto">
            <a:xfrm>
              <a:off x="3387" y="921"/>
              <a:ext cx="68" cy="64"/>
            </a:xfrm>
            <a:custGeom>
              <a:avLst/>
              <a:gdLst>
                <a:gd name="T0" fmla="*/ 0 w 137"/>
                <a:gd name="T1" fmla="*/ 1 h 128"/>
                <a:gd name="T2" fmla="*/ 0 w 137"/>
                <a:gd name="T3" fmla="*/ 0 h 128"/>
                <a:gd name="T4" fmla="*/ 0 w 137"/>
                <a:gd name="T5" fmla="*/ 0 h 128"/>
                <a:gd name="T6" fmla="*/ 0 w 137"/>
                <a:gd name="T7" fmla="*/ 1 h 128"/>
                <a:gd name="T8" fmla="*/ 0 w 137"/>
                <a:gd name="T9" fmla="*/ 1 h 128"/>
                <a:gd name="T10" fmla="*/ 0 w 137"/>
                <a:gd name="T11" fmla="*/ 1 h 128"/>
                <a:gd name="T12" fmla="*/ 0 w 137"/>
                <a:gd name="T13" fmla="*/ 1 h 128"/>
                <a:gd name="T14" fmla="*/ 0 w 137"/>
                <a:gd name="T15" fmla="*/ 1 h 128"/>
                <a:gd name="T16" fmla="*/ 0 w 137"/>
                <a:gd name="T17" fmla="*/ 1 h 128"/>
                <a:gd name="T18" fmla="*/ 0 w 137"/>
                <a:gd name="T19" fmla="*/ 1 h 128"/>
                <a:gd name="T20" fmla="*/ 0 w 137"/>
                <a:gd name="T21" fmla="*/ 1 h 128"/>
                <a:gd name="T22" fmla="*/ 0 w 137"/>
                <a:gd name="T23" fmla="*/ 1 h 128"/>
                <a:gd name="T24" fmla="*/ 0 w 137"/>
                <a:gd name="T25" fmla="*/ 1 h 128"/>
                <a:gd name="T26" fmla="*/ 0 w 137"/>
                <a:gd name="T27" fmla="*/ 1 h 128"/>
                <a:gd name="T28" fmla="*/ 0 w 137"/>
                <a:gd name="T29" fmla="*/ 1 h 128"/>
                <a:gd name="T30" fmla="*/ 0 w 137"/>
                <a:gd name="T31" fmla="*/ 1 h 128"/>
                <a:gd name="T32" fmla="*/ 0 w 137"/>
                <a:gd name="T33" fmla="*/ 1 h 128"/>
                <a:gd name="T34" fmla="*/ 0 w 137"/>
                <a:gd name="T35" fmla="*/ 1 h 128"/>
                <a:gd name="T36" fmla="*/ 0 w 137"/>
                <a:gd name="T37" fmla="*/ 1 h 128"/>
                <a:gd name="T38" fmla="*/ 0 w 137"/>
                <a:gd name="T39" fmla="*/ 1 h 128"/>
                <a:gd name="T40" fmla="*/ 0 w 137"/>
                <a:gd name="T41" fmla="*/ 1 h 128"/>
                <a:gd name="T42" fmla="*/ 0 w 137"/>
                <a:gd name="T43" fmla="*/ 1 h 128"/>
                <a:gd name="T44" fmla="*/ 0 w 137"/>
                <a:gd name="T45" fmla="*/ 1 h 128"/>
                <a:gd name="T46" fmla="*/ 0 w 137"/>
                <a:gd name="T47" fmla="*/ 1 h 128"/>
                <a:gd name="T48" fmla="*/ 0 w 137"/>
                <a:gd name="T49" fmla="*/ 1 h 128"/>
                <a:gd name="T50" fmla="*/ 0 w 137"/>
                <a:gd name="T51" fmla="*/ 1 h 128"/>
                <a:gd name="T52" fmla="*/ 0 w 137"/>
                <a:gd name="T53" fmla="*/ 1 h 128"/>
                <a:gd name="T54" fmla="*/ 0 w 137"/>
                <a:gd name="T55" fmla="*/ 1 h 128"/>
                <a:gd name="T56" fmla="*/ 0 w 137"/>
                <a:gd name="T57" fmla="*/ 1 h 128"/>
                <a:gd name="T58" fmla="*/ 0 w 137"/>
                <a:gd name="T59" fmla="*/ 1 h 128"/>
                <a:gd name="T60" fmla="*/ 0 w 137"/>
                <a:gd name="T61" fmla="*/ 1 h 128"/>
                <a:gd name="T62" fmla="*/ 0 w 137"/>
                <a:gd name="T63" fmla="*/ 1 h 128"/>
                <a:gd name="T64" fmla="*/ 0 w 137"/>
                <a:gd name="T65" fmla="*/ 1 h 128"/>
                <a:gd name="T66" fmla="*/ 0 w 137"/>
                <a:gd name="T67" fmla="*/ 1 h 128"/>
                <a:gd name="T68" fmla="*/ 0 w 137"/>
                <a:gd name="T69" fmla="*/ 1 h 128"/>
                <a:gd name="T70" fmla="*/ 0 w 137"/>
                <a:gd name="T71" fmla="*/ 1 h 1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7"/>
                <a:gd name="T109" fmla="*/ 0 h 128"/>
                <a:gd name="T110" fmla="*/ 137 w 137"/>
                <a:gd name="T111" fmla="*/ 128 h 1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7" h="128">
                  <a:moveTo>
                    <a:pt x="137" y="2"/>
                  </a:moveTo>
                  <a:lnTo>
                    <a:pt x="56" y="0"/>
                  </a:lnTo>
                  <a:lnTo>
                    <a:pt x="51" y="0"/>
                  </a:lnTo>
                  <a:lnTo>
                    <a:pt x="45" y="2"/>
                  </a:lnTo>
                  <a:lnTo>
                    <a:pt x="40" y="3"/>
                  </a:lnTo>
                  <a:lnTo>
                    <a:pt x="35" y="5"/>
                  </a:lnTo>
                  <a:lnTo>
                    <a:pt x="31" y="8"/>
                  </a:lnTo>
                  <a:lnTo>
                    <a:pt x="27" y="11"/>
                  </a:lnTo>
                  <a:lnTo>
                    <a:pt x="23" y="15"/>
                  </a:lnTo>
                  <a:lnTo>
                    <a:pt x="17" y="18"/>
                  </a:lnTo>
                  <a:lnTo>
                    <a:pt x="13" y="22"/>
                  </a:lnTo>
                  <a:lnTo>
                    <a:pt x="10" y="25"/>
                  </a:lnTo>
                  <a:lnTo>
                    <a:pt x="7" y="30"/>
                  </a:lnTo>
                  <a:lnTo>
                    <a:pt x="5" y="36"/>
                  </a:lnTo>
                  <a:lnTo>
                    <a:pt x="4" y="40"/>
                  </a:lnTo>
                  <a:lnTo>
                    <a:pt x="2" y="44"/>
                  </a:lnTo>
                  <a:lnTo>
                    <a:pt x="0" y="49"/>
                  </a:lnTo>
                  <a:lnTo>
                    <a:pt x="0" y="53"/>
                  </a:lnTo>
                  <a:lnTo>
                    <a:pt x="0" y="59"/>
                  </a:lnTo>
                  <a:lnTo>
                    <a:pt x="0" y="64"/>
                  </a:lnTo>
                  <a:lnTo>
                    <a:pt x="0" y="69"/>
                  </a:lnTo>
                  <a:lnTo>
                    <a:pt x="2" y="75"/>
                  </a:lnTo>
                  <a:lnTo>
                    <a:pt x="4" y="80"/>
                  </a:lnTo>
                  <a:lnTo>
                    <a:pt x="5" y="86"/>
                  </a:lnTo>
                  <a:lnTo>
                    <a:pt x="7" y="91"/>
                  </a:lnTo>
                  <a:lnTo>
                    <a:pt x="10" y="96"/>
                  </a:lnTo>
                  <a:lnTo>
                    <a:pt x="13" y="102"/>
                  </a:lnTo>
                  <a:lnTo>
                    <a:pt x="17" y="106"/>
                  </a:lnTo>
                  <a:lnTo>
                    <a:pt x="22" y="109"/>
                  </a:lnTo>
                  <a:lnTo>
                    <a:pt x="27" y="112"/>
                  </a:lnTo>
                  <a:lnTo>
                    <a:pt x="30" y="115"/>
                  </a:lnTo>
                  <a:lnTo>
                    <a:pt x="35" y="118"/>
                  </a:lnTo>
                  <a:lnTo>
                    <a:pt x="40" y="119"/>
                  </a:lnTo>
                  <a:lnTo>
                    <a:pt x="45" y="121"/>
                  </a:lnTo>
                  <a:lnTo>
                    <a:pt x="128" y="128"/>
                  </a:lnTo>
                  <a:lnTo>
                    <a:pt x="137" y="2"/>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98" name="Freeform 615">
              <a:extLst>
                <a:ext uri="{FF2B5EF4-FFF2-40B4-BE49-F238E27FC236}">
                  <a16:creationId xmlns:a16="http://schemas.microsoft.com/office/drawing/2014/main" id="{EF2631E4-617F-686B-89B5-B258936E2EBB}"/>
                </a:ext>
              </a:extLst>
            </p:cNvPr>
            <p:cNvSpPr>
              <a:spLocks noChangeAspect="1"/>
            </p:cNvSpPr>
            <p:nvPr/>
          </p:nvSpPr>
          <p:spPr bwMode="auto">
            <a:xfrm>
              <a:off x="3419" y="922"/>
              <a:ext cx="68" cy="63"/>
            </a:xfrm>
            <a:custGeom>
              <a:avLst/>
              <a:gdLst>
                <a:gd name="T0" fmla="*/ 0 w 137"/>
                <a:gd name="T1" fmla="*/ 1 h 125"/>
                <a:gd name="T2" fmla="*/ 0 w 137"/>
                <a:gd name="T3" fmla="*/ 1 h 125"/>
                <a:gd name="T4" fmla="*/ 0 w 137"/>
                <a:gd name="T5" fmla="*/ 1 h 125"/>
                <a:gd name="T6" fmla="*/ 0 w 137"/>
                <a:gd name="T7" fmla="*/ 1 h 125"/>
                <a:gd name="T8" fmla="*/ 0 w 137"/>
                <a:gd name="T9" fmla="*/ 1 h 125"/>
                <a:gd name="T10" fmla="*/ 0 w 137"/>
                <a:gd name="T11" fmla="*/ 1 h 125"/>
                <a:gd name="T12" fmla="*/ 0 w 137"/>
                <a:gd name="T13" fmla="*/ 1 h 125"/>
                <a:gd name="T14" fmla="*/ 0 w 137"/>
                <a:gd name="T15" fmla="*/ 1 h 125"/>
                <a:gd name="T16" fmla="*/ 0 w 137"/>
                <a:gd name="T17" fmla="*/ 1 h 125"/>
                <a:gd name="T18" fmla="*/ 0 w 137"/>
                <a:gd name="T19" fmla="*/ 1 h 125"/>
                <a:gd name="T20" fmla="*/ 0 w 137"/>
                <a:gd name="T21" fmla="*/ 1 h 125"/>
                <a:gd name="T22" fmla="*/ 0 w 137"/>
                <a:gd name="T23" fmla="*/ 1 h 125"/>
                <a:gd name="T24" fmla="*/ 0 w 137"/>
                <a:gd name="T25" fmla="*/ 1 h 125"/>
                <a:gd name="T26" fmla="*/ 0 w 137"/>
                <a:gd name="T27" fmla="*/ 1 h 125"/>
                <a:gd name="T28" fmla="*/ 0 w 137"/>
                <a:gd name="T29" fmla="*/ 1 h 125"/>
                <a:gd name="T30" fmla="*/ 0 w 137"/>
                <a:gd name="T31" fmla="*/ 1 h 125"/>
                <a:gd name="T32" fmla="*/ 0 w 137"/>
                <a:gd name="T33" fmla="*/ 1 h 125"/>
                <a:gd name="T34" fmla="*/ 0 w 137"/>
                <a:gd name="T35" fmla="*/ 1 h 125"/>
                <a:gd name="T36" fmla="*/ 0 w 137"/>
                <a:gd name="T37" fmla="*/ 1 h 125"/>
                <a:gd name="T38" fmla="*/ 0 w 137"/>
                <a:gd name="T39" fmla="*/ 1 h 125"/>
                <a:gd name="T40" fmla="*/ 0 w 137"/>
                <a:gd name="T41" fmla="*/ 1 h 125"/>
                <a:gd name="T42" fmla="*/ 0 w 137"/>
                <a:gd name="T43" fmla="*/ 1 h 125"/>
                <a:gd name="T44" fmla="*/ 0 w 137"/>
                <a:gd name="T45" fmla="*/ 1 h 125"/>
                <a:gd name="T46" fmla="*/ 0 w 137"/>
                <a:gd name="T47" fmla="*/ 1 h 125"/>
                <a:gd name="T48" fmla="*/ 0 w 137"/>
                <a:gd name="T49" fmla="*/ 1 h 125"/>
                <a:gd name="T50" fmla="*/ 0 w 137"/>
                <a:gd name="T51" fmla="*/ 1 h 125"/>
                <a:gd name="T52" fmla="*/ 0 w 137"/>
                <a:gd name="T53" fmla="*/ 1 h 125"/>
                <a:gd name="T54" fmla="*/ 0 w 137"/>
                <a:gd name="T55" fmla="*/ 1 h 125"/>
                <a:gd name="T56" fmla="*/ 0 w 137"/>
                <a:gd name="T57" fmla="*/ 1 h 125"/>
                <a:gd name="T58" fmla="*/ 0 w 137"/>
                <a:gd name="T59" fmla="*/ 1 h 125"/>
                <a:gd name="T60" fmla="*/ 0 w 137"/>
                <a:gd name="T61" fmla="*/ 0 h 125"/>
                <a:gd name="T62" fmla="*/ 0 w 137"/>
                <a:gd name="T63" fmla="*/ 0 h 1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7"/>
                <a:gd name="T97" fmla="*/ 0 h 125"/>
                <a:gd name="T98" fmla="*/ 137 w 137"/>
                <a:gd name="T99" fmla="*/ 125 h 1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7" h="125">
                  <a:moveTo>
                    <a:pt x="79" y="0"/>
                  </a:moveTo>
                  <a:lnTo>
                    <a:pt x="84" y="2"/>
                  </a:lnTo>
                  <a:lnTo>
                    <a:pt x="91" y="3"/>
                  </a:lnTo>
                  <a:lnTo>
                    <a:pt x="97" y="5"/>
                  </a:lnTo>
                  <a:lnTo>
                    <a:pt x="102" y="8"/>
                  </a:lnTo>
                  <a:lnTo>
                    <a:pt x="109" y="12"/>
                  </a:lnTo>
                  <a:lnTo>
                    <a:pt x="114" y="15"/>
                  </a:lnTo>
                  <a:lnTo>
                    <a:pt x="119" y="19"/>
                  </a:lnTo>
                  <a:lnTo>
                    <a:pt x="122" y="22"/>
                  </a:lnTo>
                  <a:lnTo>
                    <a:pt x="125" y="28"/>
                  </a:lnTo>
                  <a:lnTo>
                    <a:pt x="129" y="33"/>
                  </a:lnTo>
                  <a:lnTo>
                    <a:pt x="130" y="39"/>
                  </a:lnTo>
                  <a:lnTo>
                    <a:pt x="132" y="44"/>
                  </a:lnTo>
                  <a:lnTo>
                    <a:pt x="135" y="50"/>
                  </a:lnTo>
                  <a:lnTo>
                    <a:pt x="137" y="58"/>
                  </a:lnTo>
                  <a:lnTo>
                    <a:pt x="137" y="64"/>
                  </a:lnTo>
                  <a:lnTo>
                    <a:pt x="135" y="71"/>
                  </a:lnTo>
                  <a:lnTo>
                    <a:pt x="135" y="77"/>
                  </a:lnTo>
                  <a:lnTo>
                    <a:pt x="130" y="83"/>
                  </a:lnTo>
                  <a:lnTo>
                    <a:pt x="129" y="88"/>
                  </a:lnTo>
                  <a:lnTo>
                    <a:pt x="125" y="94"/>
                  </a:lnTo>
                  <a:lnTo>
                    <a:pt x="122" y="100"/>
                  </a:lnTo>
                  <a:lnTo>
                    <a:pt x="119" y="103"/>
                  </a:lnTo>
                  <a:lnTo>
                    <a:pt x="114" y="108"/>
                  </a:lnTo>
                  <a:lnTo>
                    <a:pt x="109" y="112"/>
                  </a:lnTo>
                  <a:lnTo>
                    <a:pt x="102" y="115"/>
                  </a:lnTo>
                  <a:lnTo>
                    <a:pt x="97" y="119"/>
                  </a:lnTo>
                  <a:lnTo>
                    <a:pt x="91" y="121"/>
                  </a:lnTo>
                  <a:lnTo>
                    <a:pt x="86" y="124"/>
                  </a:lnTo>
                  <a:lnTo>
                    <a:pt x="79" y="125"/>
                  </a:lnTo>
                  <a:lnTo>
                    <a:pt x="71" y="125"/>
                  </a:lnTo>
                  <a:lnTo>
                    <a:pt x="64" y="125"/>
                  </a:lnTo>
                  <a:lnTo>
                    <a:pt x="58" y="125"/>
                  </a:lnTo>
                  <a:lnTo>
                    <a:pt x="51" y="124"/>
                  </a:lnTo>
                  <a:lnTo>
                    <a:pt x="46" y="122"/>
                  </a:lnTo>
                  <a:lnTo>
                    <a:pt x="38" y="121"/>
                  </a:lnTo>
                  <a:lnTo>
                    <a:pt x="33" y="118"/>
                  </a:lnTo>
                  <a:lnTo>
                    <a:pt x="28" y="115"/>
                  </a:lnTo>
                  <a:lnTo>
                    <a:pt x="23" y="111"/>
                  </a:lnTo>
                  <a:lnTo>
                    <a:pt x="18" y="106"/>
                  </a:lnTo>
                  <a:lnTo>
                    <a:pt x="13" y="103"/>
                  </a:lnTo>
                  <a:lnTo>
                    <a:pt x="10" y="97"/>
                  </a:lnTo>
                  <a:lnTo>
                    <a:pt x="7" y="93"/>
                  </a:lnTo>
                  <a:lnTo>
                    <a:pt x="5" y="87"/>
                  </a:lnTo>
                  <a:lnTo>
                    <a:pt x="2" y="81"/>
                  </a:lnTo>
                  <a:lnTo>
                    <a:pt x="2" y="75"/>
                  </a:lnTo>
                  <a:lnTo>
                    <a:pt x="0" y="69"/>
                  </a:lnTo>
                  <a:lnTo>
                    <a:pt x="0" y="62"/>
                  </a:lnTo>
                  <a:lnTo>
                    <a:pt x="0" y="56"/>
                  </a:lnTo>
                  <a:lnTo>
                    <a:pt x="2" y="49"/>
                  </a:lnTo>
                  <a:lnTo>
                    <a:pt x="4" y="43"/>
                  </a:lnTo>
                  <a:lnTo>
                    <a:pt x="7" y="37"/>
                  </a:lnTo>
                  <a:lnTo>
                    <a:pt x="10" y="31"/>
                  </a:lnTo>
                  <a:lnTo>
                    <a:pt x="13" y="27"/>
                  </a:lnTo>
                  <a:lnTo>
                    <a:pt x="18" y="22"/>
                  </a:lnTo>
                  <a:lnTo>
                    <a:pt x="23" y="18"/>
                  </a:lnTo>
                  <a:lnTo>
                    <a:pt x="28" y="14"/>
                  </a:lnTo>
                  <a:lnTo>
                    <a:pt x="33" y="11"/>
                  </a:lnTo>
                  <a:lnTo>
                    <a:pt x="38" y="8"/>
                  </a:lnTo>
                  <a:lnTo>
                    <a:pt x="46" y="5"/>
                  </a:lnTo>
                  <a:lnTo>
                    <a:pt x="51" y="2"/>
                  </a:lnTo>
                  <a:lnTo>
                    <a:pt x="58" y="0"/>
                  </a:lnTo>
                  <a:lnTo>
                    <a:pt x="64" y="0"/>
                  </a:lnTo>
                  <a:lnTo>
                    <a:pt x="71" y="0"/>
                  </a:lnTo>
                  <a:lnTo>
                    <a:pt x="79" y="0"/>
                  </a:lnTo>
                  <a:close/>
                </a:path>
              </a:pathLst>
            </a:custGeom>
            <a:solidFill>
              <a:srgbClr val="AD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199" name="Freeform 616">
              <a:extLst>
                <a:ext uri="{FF2B5EF4-FFF2-40B4-BE49-F238E27FC236}">
                  <a16:creationId xmlns:a16="http://schemas.microsoft.com/office/drawing/2014/main" id="{2F684759-AC2D-FA80-E7D2-7E9153B2AC5A}"/>
                </a:ext>
              </a:extLst>
            </p:cNvPr>
            <p:cNvSpPr>
              <a:spLocks noChangeAspect="1"/>
            </p:cNvSpPr>
            <p:nvPr/>
          </p:nvSpPr>
          <p:spPr bwMode="auto">
            <a:xfrm>
              <a:off x="3424" y="925"/>
              <a:ext cx="60" cy="57"/>
            </a:xfrm>
            <a:custGeom>
              <a:avLst/>
              <a:gdLst>
                <a:gd name="T0" fmla="*/ 0 w 122"/>
                <a:gd name="T1" fmla="*/ 0 h 115"/>
                <a:gd name="T2" fmla="*/ 0 w 122"/>
                <a:gd name="T3" fmla="*/ 0 h 115"/>
                <a:gd name="T4" fmla="*/ 0 w 122"/>
                <a:gd name="T5" fmla="*/ 0 h 115"/>
                <a:gd name="T6" fmla="*/ 0 w 122"/>
                <a:gd name="T7" fmla="*/ 0 h 115"/>
                <a:gd name="T8" fmla="*/ 0 w 122"/>
                <a:gd name="T9" fmla="*/ 0 h 115"/>
                <a:gd name="T10" fmla="*/ 0 w 122"/>
                <a:gd name="T11" fmla="*/ 0 h 115"/>
                <a:gd name="T12" fmla="*/ 0 w 122"/>
                <a:gd name="T13" fmla="*/ 0 h 115"/>
                <a:gd name="T14" fmla="*/ 0 w 122"/>
                <a:gd name="T15" fmla="*/ 0 h 115"/>
                <a:gd name="T16" fmla="*/ 0 w 122"/>
                <a:gd name="T17" fmla="*/ 0 h 115"/>
                <a:gd name="T18" fmla="*/ 0 w 122"/>
                <a:gd name="T19" fmla="*/ 0 h 115"/>
                <a:gd name="T20" fmla="*/ 0 w 122"/>
                <a:gd name="T21" fmla="*/ 0 h 115"/>
                <a:gd name="T22" fmla="*/ 0 w 122"/>
                <a:gd name="T23" fmla="*/ 0 h 115"/>
                <a:gd name="T24" fmla="*/ 0 w 122"/>
                <a:gd name="T25" fmla="*/ 0 h 115"/>
                <a:gd name="T26" fmla="*/ 0 w 122"/>
                <a:gd name="T27" fmla="*/ 0 h 115"/>
                <a:gd name="T28" fmla="*/ 0 w 122"/>
                <a:gd name="T29" fmla="*/ 0 h 115"/>
                <a:gd name="T30" fmla="*/ 0 w 122"/>
                <a:gd name="T31" fmla="*/ 0 h 115"/>
                <a:gd name="T32" fmla="*/ 0 w 122"/>
                <a:gd name="T33" fmla="*/ 0 h 115"/>
                <a:gd name="T34" fmla="*/ 0 w 122"/>
                <a:gd name="T35" fmla="*/ 0 h 115"/>
                <a:gd name="T36" fmla="*/ 0 w 122"/>
                <a:gd name="T37" fmla="*/ 0 h 115"/>
                <a:gd name="T38" fmla="*/ 0 w 122"/>
                <a:gd name="T39" fmla="*/ 0 h 115"/>
                <a:gd name="T40" fmla="*/ 0 w 122"/>
                <a:gd name="T41" fmla="*/ 0 h 115"/>
                <a:gd name="T42" fmla="*/ 0 w 122"/>
                <a:gd name="T43" fmla="*/ 0 h 115"/>
                <a:gd name="T44" fmla="*/ 0 w 122"/>
                <a:gd name="T45" fmla="*/ 0 h 115"/>
                <a:gd name="T46" fmla="*/ 0 w 122"/>
                <a:gd name="T47" fmla="*/ 0 h 115"/>
                <a:gd name="T48" fmla="*/ 0 w 122"/>
                <a:gd name="T49" fmla="*/ 0 h 115"/>
                <a:gd name="T50" fmla="*/ 0 w 122"/>
                <a:gd name="T51" fmla="*/ 0 h 115"/>
                <a:gd name="T52" fmla="*/ 0 w 122"/>
                <a:gd name="T53" fmla="*/ 0 h 115"/>
                <a:gd name="T54" fmla="*/ 0 w 122"/>
                <a:gd name="T55" fmla="*/ 0 h 115"/>
                <a:gd name="T56" fmla="*/ 0 w 122"/>
                <a:gd name="T57" fmla="*/ 0 h 115"/>
                <a:gd name="T58" fmla="*/ 0 w 122"/>
                <a:gd name="T59" fmla="*/ 0 h 115"/>
                <a:gd name="T60" fmla="*/ 0 w 122"/>
                <a:gd name="T61" fmla="*/ 0 h 115"/>
                <a:gd name="T62" fmla="*/ 0 w 122"/>
                <a:gd name="T63" fmla="*/ 0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2"/>
                <a:gd name="T97" fmla="*/ 0 h 115"/>
                <a:gd name="T98" fmla="*/ 122 w 122"/>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2" h="115">
                  <a:moveTo>
                    <a:pt x="71" y="0"/>
                  </a:moveTo>
                  <a:lnTo>
                    <a:pt x="77" y="2"/>
                  </a:lnTo>
                  <a:lnTo>
                    <a:pt x="82" y="3"/>
                  </a:lnTo>
                  <a:lnTo>
                    <a:pt x="87" y="5"/>
                  </a:lnTo>
                  <a:lnTo>
                    <a:pt x="92" y="8"/>
                  </a:lnTo>
                  <a:lnTo>
                    <a:pt x="99" y="10"/>
                  </a:lnTo>
                  <a:lnTo>
                    <a:pt x="104" y="15"/>
                  </a:lnTo>
                  <a:lnTo>
                    <a:pt x="107" y="16"/>
                  </a:lnTo>
                  <a:lnTo>
                    <a:pt x="110" y="21"/>
                  </a:lnTo>
                  <a:lnTo>
                    <a:pt x="114" y="25"/>
                  </a:lnTo>
                  <a:lnTo>
                    <a:pt x="117" y="30"/>
                  </a:lnTo>
                  <a:lnTo>
                    <a:pt x="119" y="35"/>
                  </a:lnTo>
                  <a:lnTo>
                    <a:pt x="120" y="41"/>
                  </a:lnTo>
                  <a:lnTo>
                    <a:pt x="122" y="46"/>
                  </a:lnTo>
                  <a:lnTo>
                    <a:pt x="122" y="52"/>
                  </a:lnTo>
                  <a:lnTo>
                    <a:pt x="122" y="58"/>
                  </a:lnTo>
                  <a:lnTo>
                    <a:pt x="122" y="63"/>
                  </a:lnTo>
                  <a:lnTo>
                    <a:pt x="120" y="69"/>
                  </a:lnTo>
                  <a:lnTo>
                    <a:pt x="119" y="75"/>
                  </a:lnTo>
                  <a:lnTo>
                    <a:pt x="117" y="81"/>
                  </a:lnTo>
                  <a:lnTo>
                    <a:pt x="114" y="85"/>
                  </a:lnTo>
                  <a:lnTo>
                    <a:pt x="110" y="91"/>
                  </a:lnTo>
                  <a:lnTo>
                    <a:pt x="107" y="96"/>
                  </a:lnTo>
                  <a:lnTo>
                    <a:pt x="104" y="97"/>
                  </a:lnTo>
                  <a:lnTo>
                    <a:pt x="99" y="102"/>
                  </a:lnTo>
                  <a:lnTo>
                    <a:pt x="92" y="105"/>
                  </a:lnTo>
                  <a:lnTo>
                    <a:pt x="89" y="107"/>
                  </a:lnTo>
                  <a:lnTo>
                    <a:pt x="82" y="110"/>
                  </a:lnTo>
                  <a:lnTo>
                    <a:pt x="77" y="112"/>
                  </a:lnTo>
                  <a:lnTo>
                    <a:pt x="73" y="113"/>
                  </a:lnTo>
                  <a:lnTo>
                    <a:pt x="66" y="113"/>
                  </a:lnTo>
                  <a:lnTo>
                    <a:pt x="59" y="115"/>
                  </a:lnTo>
                  <a:lnTo>
                    <a:pt x="53" y="113"/>
                  </a:lnTo>
                  <a:lnTo>
                    <a:pt x="48" y="113"/>
                  </a:lnTo>
                  <a:lnTo>
                    <a:pt x="43" y="112"/>
                  </a:lnTo>
                  <a:lnTo>
                    <a:pt x="36" y="109"/>
                  </a:lnTo>
                  <a:lnTo>
                    <a:pt x="30" y="106"/>
                  </a:lnTo>
                  <a:lnTo>
                    <a:pt x="25" y="103"/>
                  </a:lnTo>
                  <a:lnTo>
                    <a:pt x="22" y="100"/>
                  </a:lnTo>
                  <a:lnTo>
                    <a:pt x="17" y="97"/>
                  </a:lnTo>
                  <a:lnTo>
                    <a:pt x="13" y="94"/>
                  </a:lnTo>
                  <a:lnTo>
                    <a:pt x="10" y="88"/>
                  </a:lnTo>
                  <a:lnTo>
                    <a:pt x="8" y="84"/>
                  </a:lnTo>
                  <a:lnTo>
                    <a:pt x="7" y="80"/>
                  </a:lnTo>
                  <a:lnTo>
                    <a:pt x="2" y="74"/>
                  </a:lnTo>
                  <a:lnTo>
                    <a:pt x="2" y="68"/>
                  </a:lnTo>
                  <a:lnTo>
                    <a:pt x="0" y="62"/>
                  </a:lnTo>
                  <a:lnTo>
                    <a:pt x="0" y="56"/>
                  </a:lnTo>
                  <a:lnTo>
                    <a:pt x="2" y="50"/>
                  </a:lnTo>
                  <a:lnTo>
                    <a:pt x="2" y="44"/>
                  </a:lnTo>
                  <a:lnTo>
                    <a:pt x="3" y="40"/>
                  </a:lnTo>
                  <a:lnTo>
                    <a:pt x="8" y="34"/>
                  </a:lnTo>
                  <a:lnTo>
                    <a:pt x="10" y="28"/>
                  </a:lnTo>
                  <a:lnTo>
                    <a:pt x="13" y="24"/>
                  </a:lnTo>
                  <a:lnTo>
                    <a:pt x="17" y="19"/>
                  </a:lnTo>
                  <a:lnTo>
                    <a:pt x="22" y="16"/>
                  </a:lnTo>
                  <a:lnTo>
                    <a:pt x="26" y="13"/>
                  </a:lnTo>
                  <a:lnTo>
                    <a:pt x="30" y="10"/>
                  </a:lnTo>
                  <a:lnTo>
                    <a:pt x="36" y="8"/>
                  </a:lnTo>
                  <a:lnTo>
                    <a:pt x="41" y="5"/>
                  </a:lnTo>
                  <a:lnTo>
                    <a:pt x="48" y="3"/>
                  </a:lnTo>
                  <a:lnTo>
                    <a:pt x="53" y="2"/>
                  </a:lnTo>
                  <a:lnTo>
                    <a:pt x="58" y="0"/>
                  </a:lnTo>
                  <a:lnTo>
                    <a:pt x="66" y="0"/>
                  </a:lnTo>
                  <a:lnTo>
                    <a:pt x="71" y="0"/>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200" name="Freeform 617">
              <a:extLst>
                <a:ext uri="{FF2B5EF4-FFF2-40B4-BE49-F238E27FC236}">
                  <a16:creationId xmlns:a16="http://schemas.microsoft.com/office/drawing/2014/main" id="{892837AE-E387-0AEC-517E-24F317332876}"/>
                </a:ext>
              </a:extLst>
            </p:cNvPr>
            <p:cNvSpPr>
              <a:spLocks noChangeAspect="1"/>
            </p:cNvSpPr>
            <p:nvPr/>
          </p:nvSpPr>
          <p:spPr bwMode="auto">
            <a:xfrm>
              <a:off x="3475" y="941"/>
              <a:ext cx="39" cy="36"/>
            </a:xfrm>
            <a:custGeom>
              <a:avLst/>
              <a:gdLst>
                <a:gd name="T0" fmla="*/ 0 w 79"/>
                <a:gd name="T1" fmla="*/ 1 h 70"/>
                <a:gd name="T2" fmla="*/ 0 w 79"/>
                <a:gd name="T3" fmla="*/ 1 h 70"/>
                <a:gd name="T4" fmla="*/ 0 w 79"/>
                <a:gd name="T5" fmla="*/ 0 h 70"/>
                <a:gd name="T6" fmla="*/ 0 w 79"/>
                <a:gd name="T7" fmla="*/ 1 h 70"/>
                <a:gd name="T8" fmla="*/ 0 w 79"/>
                <a:gd name="T9" fmla="*/ 1 h 70"/>
                <a:gd name="T10" fmla="*/ 0 60000 65536"/>
                <a:gd name="T11" fmla="*/ 0 60000 65536"/>
                <a:gd name="T12" fmla="*/ 0 60000 65536"/>
                <a:gd name="T13" fmla="*/ 0 60000 65536"/>
                <a:gd name="T14" fmla="*/ 0 60000 65536"/>
                <a:gd name="T15" fmla="*/ 0 w 79"/>
                <a:gd name="T16" fmla="*/ 0 h 70"/>
                <a:gd name="T17" fmla="*/ 79 w 79"/>
                <a:gd name="T18" fmla="*/ 70 h 70"/>
              </a:gdLst>
              <a:ahLst/>
              <a:cxnLst>
                <a:cxn ang="T10">
                  <a:pos x="T0" y="T1"/>
                </a:cxn>
                <a:cxn ang="T11">
                  <a:pos x="T2" y="T3"/>
                </a:cxn>
                <a:cxn ang="T12">
                  <a:pos x="T4" y="T5"/>
                </a:cxn>
                <a:cxn ang="T13">
                  <a:pos x="T6" y="T7"/>
                </a:cxn>
                <a:cxn ang="T14">
                  <a:pos x="T8" y="T9"/>
                </a:cxn>
              </a:cxnLst>
              <a:rect l="T15" t="T16" r="T17" b="T18"/>
              <a:pathLst>
                <a:path w="79" h="70">
                  <a:moveTo>
                    <a:pt x="79" y="70"/>
                  </a:moveTo>
                  <a:lnTo>
                    <a:pt x="79" y="10"/>
                  </a:lnTo>
                  <a:lnTo>
                    <a:pt x="0" y="0"/>
                  </a:lnTo>
                  <a:lnTo>
                    <a:pt x="0" y="57"/>
                  </a:lnTo>
                  <a:lnTo>
                    <a:pt x="79" y="70"/>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201" name="Freeform 618">
              <a:extLst>
                <a:ext uri="{FF2B5EF4-FFF2-40B4-BE49-F238E27FC236}">
                  <a16:creationId xmlns:a16="http://schemas.microsoft.com/office/drawing/2014/main" id="{2BD7E022-0219-E30B-02A8-BE0DFDFA2130}"/>
                </a:ext>
              </a:extLst>
            </p:cNvPr>
            <p:cNvSpPr>
              <a:spLocks noChangeAspect="1"/>
            </p:cNvSpPr>
            <p:nvPr/>
          </p:nvSpPr>
          <p:spPr bwMode="auto">
            <a:xfrm>
              <a:off x="3475" y="939"/>
              <a:ext cx="46" cy="7"/>
            </a:xfrm>
            <a:custGeom>
              <a:avLst/>
              <a:gdLst>
                <a:gd name="T0" fmla="*/ 0 w 94"/>
                <a:gd name="T1" fmla="*/ 0 h 15"/>
                <a:gd name="T2" fmla="*/ 0 w 94"/>
                <a:gd name="T3" fmla="*/ 0 h 15"/>
                <a:gd name="T4" fmla="*/ 0 w 94"/>
                <a:gd name="T5" fmla="*/ 0 h 15"/>
                <a:gd name="T6" fmla="*/ 0 w 94"/>
                <a:gd name="T7" fmla="*/ 0 h 15"/>
                <a:gd name="T8" fmla="*/ 0 w 94"/>
                <a:gd name="T9" fmla="*/ 0 h 15"/>
                <a:gd name="T10" fmla="*/ 0 w 94"/>
                <a:gd name="T11" fmla="*/ 0 h 15"/>
                <a:gd name="T12" fmla="*/ 0 60000 65536"/>
                <a:gd name="T13" fmla="*/ 0 60000 65536"/>
                <a:gd name="T14" fmla="*/ 0 60000 65536"/>
                <a:gd name="T15" fmla="*/ 0 60000 65536"/>
                <a:gd name="T16" fmla="*/ 0 60000 65536"/>
                <a:gd name="T17" fmla="*/ 0 60000 65536"/>
                <a:gd name="T18" fmla="*/ 0 w 94"/>
                <a:gd name="T19" fmla="*/ 0 h 15"/>
                <a:gd name="T20" fmla="*/ 94 w 94"/>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94" h="15">
                  <a:moveTo>
                    <a:pt x="94" y="0"/>
                  </a:moveTo>
                  <a:lnTo>
                    <a:pt x="92" y="12"/>
                  </a:lnTo>
                  <a:lnTo>
                    <a:pt x="79" y="15"/>
                  </a:lnTo>
                  <a:lnTo>
                    <a:pt x="0" y="5"/>
                  </a:lnTo>
                  <a:lnTo>
                    <a:pt x="77" y="0"/>
                  </a:lnTo>
                  <a:lnTo>
                    <a:pt x="94" y="0"/>
                  </a:lnTo>
                  <a:close/>
                </a:path>
              </a:pathLst>
            </a:custGeom>
            <a:solidFill>
              <a:srgbClr val="91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202" name="Freeform 619">
              <a:extLst>
                <a:ext uri="{FF2B5EF4-FFF2-40B4-BE49-F238E27FC236}">
                  <a16:creationId xmlns:a16="http://schemas.microsoft.com/office/drawing/2014/main" id="{60A1966D-66F3-3274-78AE-598B97E5EA8C}"/>
                </a:ext>
              </a:extLst>
            </p:cNvPr>
            <p:cNvSpPr>
              <a:spLocks noChangeAspect="1"/>
            </p:cNvSpPr>
            <p:nvPr/>
          </p:nvSpPr>
          <p:spPr bwMode="auto">
            <a:xfrm>
              <a:off x="3443" y="971"/>
              <a:ext cx="76" cy="12"/>
            </a:xfrm>
            <a:custGeom>
              <a:avLst/>
              <a:gdLst>
                <a:gd name="T0" fmla="*/ 1 w 151"/>
                <a:gd name="T1" fmla="*/ 0 h 23"/>
                <a:gd name="T2" fmla="*/ 0 w 151"/>
                <a:gd name="T3" fmla="*/ 1 h 23"/>
                <a:gd name="T4" fmla="*/ 0 w 151"/>
                <a:gd name="T5" fmla="*/ 1 h 23"/>
                <a:gd name="T6" fmla="*/ 1 w 151"/>
                <a:gd name="T7" fmla="*/ 1 h 23"/>
                <a:gd name="T8" fmla="*/ 1 w 151"/>
                <a:gd name="T9" fmla="*/ 1 h 23"/>
                <a:gd name="T10" fmla="*/ 1 w 151"/>
                <a:gd name="T11" fmla="*/ 1 h 23"/>
                <a:gd name="T12" fmla="*/ 1 w 151"/>
                <a:gd name="T13" fmla="*/ 1 h 23"/>
                <a:gd name="T14" fmla="*/ 1 w 151"/>
                <a:gd name="T15" fmla="*/ 0 h 23"/>
                <a:gd name="T16" fmla="*/ 0 60000 65536"/>
                <a:gd name="T17" fmla="*/ 0 60000 65536"/>
                <a:gd name="T18" fmla="*/ 0 60000 65536"/>
                <a:gd name="T19" fmla="*/ 0 60000 65536"/>
                <a:gd name="T20" fmla="*/ 0 60000 65536"/>
                <a:gd name="T21" fmla="*/ 0 60000 65536"/>
                <a:gd name="T22" fmla="*/ 0 60000 65536"/>
                <a:gd name="T23" fmla="*/ 0 60000 65536"/>
                <a:gd name="T24" fmla="*/ 0 w 151"/>
                <a:gd name="T25" fmla="*/ 0 h 23"/>
                <a:gd name="T26" fmla="*/ 151 w 151"/>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1" h="23">
                  <a:moveTo>
                    <a:pt x="67" y="0"/>
                  </a:moveTo>
                  <a:lnTo>
                    <a:pt x="0" y="4"/>
                  </a:lnTo>
                  <a:lnTo>
                    <a:pt x="0" y="9"/>
                  </a:lnTo>
                  <a:lnTo>
                    <a:pt x="106" y="23"/>
                  </a:lnTo>
                  <a:lnTo>
                    <a:pt x="151" y="20"/>
                  </a:lnTo>
                  <a:lnTo>
                    <a:pt x="151" y="12"/>
                  </a:lnTo>
                  <a:lnTo>
                    <a:pt x="141" y="13"/>
                  </a:lnTo>
                  <a:lnTo>
                    <a:pt x="67" y="0"/>
                  </a:lnTo>
                  <a:close/>
                </a:path>
              </a:pathLst>
            </a:custGeom>
            <a:solidFill>
              <a:srgbClr val="C4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203" name="Freeform 620">
              <a:extLst>
                <a:ext uri="{FF2B5EF4-FFF2-40B4-BE49-F238E27FC236}">
                  <a16:creationId xmlns:a16="http://schemas.microsoft.com/office/drawing/2014/main" id="{83743331-C941-FD12-FF5C-67E08E4AD45A}"/>
                </a:ext>
              </a:extLst>
            </p:cNvPr>
            <p:cNvSpPr>
              <a:spLocks noChangeAspect="1"/>
            </p:cNvSpPr>
            <p:nvPr/>
          </p:nvSpPr>
          <p:spPr bwMode="auto">
            <a:xfrm>
              <a:off x="3437" y="789"/>
              <a:ext cx="27" cy="123"/>
            </a:xfrm>
            <a:custGeom>
              <a:avLst/>
              <a:gdLst>
                <a:gd name="T0" fmla="*/ 0 w 55"/>
                <a:gd name="T1" fmla="*/ 1 h 246"/>
                <a:gd name="T2" fmla="*/ 0 w 55"/>
                <a:gd name="T3" fmla="*/ 1 h 246"/>
                <a:gd name="T4" fmla="*/ 0 w 55"/>
                <a:gd name="T5" fmla="*/ 1 h 246"/>
                <a:gd name="T6" fmla="*/ 0 w 55"/>
                <a:gd name="T7" fmla="*/ 1 h 246"/>
                <a:gd name="T8" fmla="*/ 0 w 55"/>
                <a:gd name="T9" fmla="*/ 1 h 246"/>
                <a:gd name="T10" fmla="*/ 0 w 55"/>
                <a:gd name="T11" fmla="*/ 1 h 246"/>
                <a:gd name="T12" fmla="*/ 0 w 55"/>
                <a:gd name="T13" fmla="*/ 1 h 246"/>
                <a:gd name="T14" fmla="*/ 0 w 55"/>
                <a:gd name="T15" fmla="*/ 1 h 246"/>
                <a:gd name="T16" fmla="*/ 0 w 55"/>
                <a:gd name="T17" fmla="*/ 1 h 246"/>
                <a:gd name="T18" fmla="*/ 0 w 55"/>
                <a:gd name="T19" fmla="*/ 1 h 246"/>
                <a:gd name="T20" fmla="*/ 0 w 55"/>
                <a:gd name="T21" fmla="*/ 1 h 246"/>
                <a:gd name="T22" fmla="*/ 0 w 55"/>
                <a:gd name="T23" fmla="*/ 1 h 246"/>
                <a:gd name="T24" fmla="*/ 0 w 55"/>
                <a:gd name="T25" fmla="*/ 1 h 246"/>
                <a:gd name="T26" fmla="*/ 0 w 55"/>
                <a:gd name="T27" fmla="*/ 1 h 246"/>
                <a:gd name="T28" fmla="*/ 0 w 55"/>
                <a:gd name="T29" fmla="*/ 1 h 246"/>
                <a:gd name="T30" fmla="*/ 0 w 55"/>
                <a:gd name="T31" fmla="*/ 1 h 246"/>
                <a:gd name="T32" fmla="*/ 0 w 55"/>
                <a:gd name="T33" fmla="*/ 1 h 246"/>
                <a:gd name="T34" fmla="*/ 0 w 55"/>
                <a:gd name="T35" fmla="*/ 1 h 246"/>
                <a:gd name="T36" fmla="*/ 0 w 55"/>
                <a:gd name="T37" fmla="*/ 1 h 246"/>
                <a:gd name="T38" fmla="*/ 0 w 55"/>
                <a:gd name="T39" fmla="*/ 1 h 246"/>
                <a:gd name="T40" fmla="*/ 0 w 55"/>
                <a:gd name="T41" fmla="*/ 1 h 246"/>
                <a:gd name="T42" fmla="*/ 0 w 55"/>
                <a:gd name="T43" fmla="*/ 1 h 246"/>
                <a:gd name="T44" fmla="*/ 0 w 55"/>
                <a:gd name="T45" fmla="*/ 1 h 246"/>
                <a:gd name="T46" fmla="*/ 0 w 55"/>
                <a:gd name="T47" fmla="*/ 1 h 246"/>
                <a:gd name="T48" fmla="*/ 0 w 55"/>
                <a:gd name="T49" fmla="*/ 1 h 246"/>
                <a:gd name="T50" fmla="*/ 0 w 55"/>
                <a:gd name="T51" fmla="*/ 1 h 246"/>
                <a:gd name="T52" fmla="*/ 0 w 55"/>
                <a:gd name="T53" fmla="*/ 0 h 246"/>
                <a:gd name="T54" fmla="*/ 0 w 55"/>
                <a:gd name="T55" fmla="*/ 0 h 246"/>
                <a:gd name="T56" fmla="*/ 0 w 55"/>
                <a:gd name="T57" fmla="*/ 0 h 246"/>
                <a:gd name="T58" fmla="*/ 0 w 55"/>
                <a:gd name="T59" fmla="*/ 0 h 246"/>
                <a:gd name="T60" fmla="*/ 0 w 55"/>
                <a:gd name="T61" fmla="*/ 1 h 246"/>
                <a:gd name="T62" fmla="*/ 0 w 55"/>
                <a:gd name="T63" fmla="*/ 1 h 246"/>
                <a:gd name="T64" fmla="*/ 0 w 55"/>
                <a:gd name="T65" fmla="*/ 1 h 246"/>
                <a:gd name="T66" fmla="*/ 0 w 55"/>
                <a:gd name="T67" fmla="*/ 1 h 246"/>
                <a:gd name="T68" fmla="*/ 0 w 55"/>
                <a:gd name="T69" fmla="*/ 1 h 246"/>
                <a:gd name="T70" fmla="*/ 0 w 55"/>
                <a:gd name="T71" fmla="*/ 1 h 246"/>
                <a:gd name="T72" fmla="*/ 0 w 55"/>
                <a:gd name="T73" fmla="*/ 1 h 2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
                <a:gd name="T112" fmla="*/ 0 h 246"/>
                <a:gd name="T113" fmla="*/ 55 w 55"/>
                <a:gd name="T114" fmla="*/ 246 h 2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 h="246">
                  <a:moveTo>
                    <a:pt x="0" y="14"/>
                  </a:moveTo>
                  <a:lnTo>
                    <a:pt x="0" y="235"/>
                  </a:lnTo>
                  <a:lnTo>
                    <a:pt x="2" y="237"/>
                  </a:lnTo>
                  <a:lnTo>
                    <a:pt x="2" y="240"/>
                  </a:lnTo>
                  <a:lnTo>
                    <a:pt x="4" y="241"/>
                  </a:lnTo>
                  <a:lnTo>
                    <a:pt x="5" y="243"/>
                  </a:lnTo>
                  <a:lnTo>
                    <a:pt x="7" y="244"/>
                  </a:lnTo>
                  <a:lnTo>
                    <a:pt x="10" y="244"/>
                  </a:lnTo>
                  <a:lnTo>
                    <a:pt x="12" y="246"/>
                  </a:lnTo>
                  <a:lnTo>
                    <a:pt x="14" y="246"/>
                  </a:lnTo>
                  <a:lnTo>
                    <a:pt x="45" y="246"/>
                  </a:lnTo>
                  <a:lnTo>
                    <a:pt x="47" y="246"/>
                  </a:lnTo>
                  <a:lnTo>
                    <a:pt x="48" y="244"/>
                  </a:lnTo>
                  <a:lnTo>
                    <a:pt x="50" y="244"/>
                  </a:lnTo>
                  <a:lnTo>
                    <a:pt x="51" y="243"/>
                  </a:lnTo>
                  <a:lnTo>
                    <a:pt x="53" y="240"/>
                  </a:lnTo>
                  <a:lnTo>
                    <a:pt x="55" y="238"/>
                  </a:lnTo>
                  <a:lnTo>
                    <a:pt x="55" y="237"/>
                  </a:lnTo>
                  <a:lnTo>
                    <a:pt x="55" y="235"/>
                  </a:lnTo>
                  <a:lnTo>
                    <a:pt x="55" y="12"/>
                  </a:lnTo>
                  <a:lnTo>
                    <a:pt x="55" y="11"/>
                  </a:lnTo>
                  <a:lnTo>
                    <a:pt x="55" y="8"/>
                  </a:lnTo>
                  <a:lnTo>
                    <a:pt x="55" y="6"/>
                  </a:lnTo>
                  <a:lnTo>
                    <a:pt x="53" y="5"/>
                  </a:lnTo>
                  <a:lnTo>
                    <a:pt x="51" y="2"/>
                  </a:lnTo>
                  <a:lnTo>
                    <a:pt x="50" y="2"/>
                  </a:lnTo>
                  <a:lnTo>
                    <a:pt x="48" y="0"/>
                  </a:lnTo>
                  <a:lnTo>
                    <a:pt x="47" y="0"/>
                  </a:lnTo>
                  <a:lnTo>
                    <a:pt x="10" y="0"/>
                  </a:lnTo>
                  <a:lnTo>
                    <a:pt x="7" y="0"/>
                  </a:lnTo>
                  <a:lnTo>
                    <a:pt x="5" y="2"/>
                  </a:lnTo>
                  <a:lnTo>
                    <a:pt x="4" y="3"/>
                  </a:lnTo>
                  <a:lnTo>
                    <a:pt x="4" y="5"/>
                  </a:lnTo>
                  <a:lnTo>
                    <a:pt x="2" y="6"/>
                  </a:lnTo>
                  <a:lnTo>
                    <a:pt x="2" y="9"/>
                  </a:lnTo>
                  <a:lnTo>
                    <a:pt x="2" y="11"/>
                  </a:lnTo>
                  <a:lnTo>
                    <a:pt x="0" y="14"/>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204" name="Freeform 621">
              <a:extLst>
                <a:ext uri="{FF2B5EF4-FFF2-40B4-BE49-F238E27FC236}">
                  <a16:creationId xmlns:a16="http://schemas.microsoft.com/office/drawing/2014/main" id="{2E6B96F7-DCA3-29B2-3655-A4B4CA550103}"/>
                </a:ext>
              </a:extLst>
            </p:cNvPr>
            <p:cNvSpPr>
              <a:spLocks noChangeAspect="1"/>
            </p:cNvSpPr>
            <p:nvPr/>
          </p:nvSpPr>
          <p:spPr bwMode="auto">
            <a:xfrm>
              <a:off x="3438" y="788"/>
              <a:ext cx="23" cy="124"/>
            </a:xfrm>
            <a:custGeom>
              <a:avLst/>
              <a:gdLst>
                <a:gd name="T0" fmla="*/ 0 w 44"/>
                <a:gd name="T1" fmla="*/ 1 h 247"/>
                <a:gd name="T2" fmla="*/ 0 w 44"/>
                <a:gd name="T3" fmla="*/ 1 h 247"/>
                <a:gd name="T4" fmla="*/ 0 w 44"/>
                <a:gd name="T5" fmla="*/ 1 h 247"/>
                <a:gd name="T6" fmla="*/ 1 w 44"/>
                <a:gd name="T7" fmla="*/ 1 h 247"/>
                <a:gd name="T8" fmla="*/ 1 w 44"/>
                <a:gd name="T9" fmla="*/ 1 h 247"/>
                <a:gd name="T10" fmla="*/ 1 w 44"/>
                <a:gd name="T11" fmla="*/ 1 h 247"/>
                <a:gd name="T12" fmla="*/ 1 w 44"/>
                <a:gd name="T13" fmla="*/ 1 h 247"/>
                <a:gd name="T14" fmla="*/ 1 w 44"/>
                <a:gd name="T15" fmla="*/ 1 h 247"/>
                <a:gd name="T16" fmla="*/ 1 w 44"/>
                <a:gd name="T17" fmla="*/ 1 h 247"/>
                <a:gd name="T18" fmla="*/ 1 w 44"/>
                <a:gd name="T19" fmla="*/ 1 h 247"/>
                <a:gd name="T20" fmla="*/ 1 w 44"/>
                <a:gd name="T21" fmla="*/ 1 h 247"/>
                <a:gd name="T22" fmla="*/ 1 w 44"/>
                <a:gd name="T23" fmla="*/ 1 h 247"/>
                <a:gd name="T24" fmla="*/ 1 w 44"/>
                <a:gd name="T25" fmla="*/ 1 h 247"/>
                <a:gd name="T26" fmla="*/ 1 w 44"/>
                <a:gd name="T27" fmla="*/ 1 h 247"/>
                <a:gd name="T28" fmla="*/ 1 w 44"/>
                <a:gd name="T29" fmla="*/ 1 h 247"/>
                <a:gd name="T30" fmla="*/ 1 w 44"/>
                <a:gd name="T31" fmla="*/ 1 h 247"/>
                <a:gd name="T32" fmla="*/ 1 w 44"/>
                <a:gd name="T33" fmla="*/ 1 h 247"/>
                <a:gd name="T34" fmla="*/ 1 w 44"/>
                <a:gd name="T35" fmla="*/ 1 h 247"/>
                <a:gd name="T36" fmla="*/ 1 w 44"/>
                <a:gd name="T37" fmla="*/ 1 h 247"/>
                <a:gd name="T38" fmla="*/ 1 w 44"/>
                <a:gd name="T39" fmla="*/ 1 h 247"/>
                <a:gd name="T40" fmla="*/ 1 w 44"/>
                <a:gd name="T41" fmla="*/ 1 h 247"/>
                <a:gd name="T42" fmla="*/ 1 w 44"/>
                <a:gd name="T43" fmla="*/ 1 h 247"/>
                <a:gd name="T44" fmla="*/ 1 w 44"/>
                <a:gd name="T45" fmla="*/ 1 h 247"/>
                <a:gd name="T46" fmla="*/ 1 w 44"/>
                <a:gd name="T47" fmla="*/ 1 h 247"/>
                <a:gd name="T48" fmla="*/ 1 w 44"/>
                <a:gd name="T49" fmla="*/ 1 h 247"/>
                <a:gd name="T50" fmla="*/ 1 w 44"/>
                <a:gd name="T51" fmla="*/ 1 h 247"/>
                <a:gd name="T52" fmla="*/ 1 w 44"/>
                <a:gd name="T53" fmla="*/ 0 h 247"/>
                <a:gd name="T54" fmla="*/ 1 w 44"/>
                <a:gd name="T55" fmla="*/ 0 h 247"/>
                <a:gd name="T56" fmla="*/ 1 w 44"/>
                <a:gd name="T57" fmla="*/ 0 h 247"/>
                <a:gd name="T58" fmla="*/ 1 w 44"/>
                <a:gd name="T59" fmla="*/ 0 h 247"/>
                <a:gd name="T60" fmla="*/ 1 w 44"/>
                <a:gd name="T61" fmla="*/ 1 h 247"/>
                <a:gd name="T62" fmla="*/ 1 w 44"/>
                <a:gd name="T63" fmla="*/ 1 h 247"/>
                <a:gd name="T64" fmla="*/ 1 w 44"/>
                <a:gd name="T65" fmla="*/ 1 h 247"/>
                <a:gd name="T66" fmla="*/ 1 w 44"/>
                <a:gd name="T67" fmla="*/ 1 h 247"/>
                <a:gd name="T68" fmla="*/ 0 w 44"/>
                <a:gd name="T69" fmla="*/ 1 h 247"/>
                <a:gd name="T70" fmla="*/ 0 w 44"/>
                <a:gd name="T71" fmla="*/ 1 h 247"/>
                <a:gd name="T72" fmla="*/ 0 w 44"/>
                <a:gd name="T73" fmla="*/ 1 h 2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
                <a:gd name="T112" fmla="*/ 0 h 247"/>
                <a:gd name="T113" fmla="*/ 44 w 44"/>
                <a:gd name="T114" fmla="*/ 247 h 24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 h="247">
                  <a:moveTo>
                    <a:pt x="0" y="13"/>
                  </a:moveTo>
                  <a:lnTo>
                    <a:pt x="0" y="236"/>
                  </a:lnTo>
                  <a:lnTo>
                    <a:pt x="0" y="238"/>
                  </a:lnTo>
                  <a:lnTo>
                    <a:pt x="1" y="241"/>
                  </a:lnTo>
                  <a:lnTo>
                    <a:pt x="1" y="242"/>
                  </a:lnTo>
                  <a:lnTo>
                    <a:pt x="3" y="244"/>
                  </a:lnTo>
                  <a:lnTo>
                    <a:pt x="6" y="245"/>
                  </a:lnTo>
                  <a:lnTo>
                    <a:pt x="8" y="245"/>
                  </a:lnTo>
                  <a:lnTo>
                    <a:pt x="10" y="247"/>
                  </a:lnTo>
                  <a:lnTo>
                    <a:pt x="11" y="247"/>
                  </a:lnTo>
                  <a:lnTo>
                    <a:pt x="36" y="247"/>
                  </a:lnTo>
                  <a:lnTo>
                    <a:pt x="38" y="247"/>
                  </a:lnTo>
                  <a:lnTo>
                    <a:pt x="39" y="245"/>
                  </a:lnTo>
                  <a:lnTo>
                    <a:pt x="41" y="245"/>
                  </a:lnTo>
                  <a:lnTo>
                    <a:pt x="41" y="244"/>
                  </a:lnTo>
                  <a:lnTo>
                    <a:pt x="43" y="241"/>
                  </a:lnTo>
                  <a:lnTo>
                    <a:pt x="44" y="239"/>
                  </a:lnTo>
                  <a:lnTo>
                    <a:pt x="44" y="238"/>
                  </a:lnTo>
                  <a:lnTo>
                    <a:pt x="44" y="236"/>
                  </a:lnTo>
                  <a:lnTo>
                    <a:pt x="44" y="12"/>
                  </a:lnTo>
                  <a:lnTo>
                    <a:pt x="44" y="10"/>
                  </a:lnTo>
                  <a:lnTo>
                    <a:pt x="44" y="9"/>
                  </a:lnTo>
                  <a:lnTo>
                    <a:pt x="43" y="6"/>
                  </a:lnTo>
                  <a:lnTo>
                    <a:pt x="43" y="4"/>
                  </a:lnTo>
                  <a:lnTo>
                    <a:pt x="41" y="3"/>
                  </a:lnTo>
                  <a:lnTo>
                    <a:pt x="39" y="1"/>
                  </a:lnTo>
                  <a:lnTo>
                    <a:pt x="39" y="0"/>
                  </a:lnTo>
                  <a:lnTo>
                    <a:pt x="38" y="0"/>
                  </a:lnTo>
                  <a:lnTo>
                    <a:pt x="8" y="0"/>
                  </a:lnTo>
                  <a:lnTo>
                    <a:pt x="6" y="0"/>
                  </a:lnTo>
                  <a:lnTo>
                    <a:pt x="3" y="1"/>
                  </a:lnTo>
                  <a:lnTo>
                    <a:pt x="3" y="3"/>
                  </a:lnTo>
                  <a:lnTo>
                    <a:pt x="1" y="4"/>
                  </a:lnTo>
                  <a:lnTo>
                    <a:pt x="1" y="7"/>
                  </a:lnTo>
                  <a:lnTo>
                    <a:pt x="0" y="9"/>
                  </a:lnTo>
                  <a:lnTo>
                    <a:pt x="0" y="12"/>
                  </a:lnTo>
                  <a:lnTo>
                    <a:pt x="0" y="13"/>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205" name="Freeform 622">
              <a:extLst>
                <a:ext uri="{FF2B5EF4-FFF2-40B4-BE49-F238E27FC236}">
                  <a16:creationId xmlns:a16="http://schemas.microsoft.com/office/drawing/2014/main" id="{7737C922-A6D6-A4E1-8863-FA34410E2A8D}"/>
                </a:ext>
              </a:extLst>
            </p:cNvPr>
            <p:cNvSpPr>
              <a:spLocks noChangeAspect="1"/>
            </p:cNvSpPr>
            <p:nvPr/>
          </p:nvSpPr>
          <p:spPr bwMode="auto">
            <a:xfrm>
              <a:off x="3440" y="790"/>
              <a:ext cx="14" cy="119"/>
            </a:xfrm>
            <a:custGeom>
              <a:avLst/>
              <a:gdLst>
                <a:gd name="T0" fmla="*/ 0 w 28"/>
                <a:gd name="T1" fmla="*/ 1 h 238"/>
                <a:gd name="T2" fmla="*/ 0 w 28"/>
                <a:gd name="T3" fmla="*/ 1 h 238"/>
                <a:gd name="T4" fmla="*/ 0 w 28"/>
                <a:gd name="T5" fmla="*/ 1 h 238"/>
                <a:gd name="T6" fmla="*/ 1 w 28"/>
                <a:gd name="T7" fmla="*/ 1 h 238"/>
                <a:gd name="T8" fmla="*/ 1 w 28"/>
                <a:gd name="T9" fmla="*/ 1 h 238"/>
                <a:gd name="T10" fmla="*/ 1 w 28"/>
                <a:gd name="T11" fmla="*/ 1 h 238"/>
                <a:gd name="T12" fmla="*/ 1 w 28"/>
                <a:gd name="T13" fmla="*/ 1 h 238"/>
                <a:gd name="T14" fmla="*/ 1 w 28"/>
                <a:gd name="T15" fmla="*/ 1 h 238"/>
                <a:gd name="T16" fmla="*/ 1 w 28"/>
                <a:gd name="T17" fmla="*/ 1 h 238"/>
                <a:gd name="T18" fmla="*/ 1 w 28"/>
                <a:gd name="T19" fmla="*/ 1 h 238"/>
                <a:gd name="T20" fmla="*/ 1 w 28"/>
                <a:gd name="T21" fmla="*/ 1 h 238"/>
                <a:gd name="T22" fmla="*/ 1 w 28"/>
                <a:gd name="T23" fmla="*/ 1 h 238"/>
                <a:gd name="T24" fmla="*/ 1 w 28"/>
                <a:gd name="T25" fmla="*/ 1 h 238"/>
                <a:gd name="T26" fmla="*/ 1 w 28"/>
                <a:gd name="T27" fmla="*/ 1 h 238"/>
                <a:gd name="T28" fmla="*/ 1 w 28"/>
                <a:gd name="T29" fmla="*/ 1 h 238"/>
                <a:gd name="T30" fmla="*/ 1 w 28"/>
                <a:gd name="T31" fmla="*/ 0 h 238"/>
                <a:gd name="T32" fmla="*/ 1 w 28"/>
                <a:gd name="T33" fmla="*/ 0 h 238"/>
                <a:gd name="T34" fmla="*/ 1 w 28"/>
                <a:gd name="T35" fmla="*/ 1 h 238"/>
                <a:gd name="T36" fmla="*/ 0 w 28"/>
                <a:gd name="T37" fmla="*/ 1 h 238"/>
                <a:gd name="T38" fmla="*/ 0 w 28"/>
                <a:gd name="T39" fmla="*/ 1 h 238"/>
                <a:gd name="T40" fmla="*/ 0 w 28"/>
                <a:gd name="T41" fmla="*/ 1 h 2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238"/>
                <a:gd name="T65" fmla="*/ 28 w 28"/>
                <a:gd name="T66" fmla="*/ 238 h 2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238">
                  <a:moveTo>
                    <a:pt x="0" y="13"/>
                  </a:moveTo>
                  <a:lnTo>
                    <a:pt x="0" y="229"/>
                  </a:lnTo>
                  <a:lnTo>
                    <a:pt x="0" y="232"/>
                  </a:lnTo>
                  <a:lnTo>
                    <a:pt x="3" y="235"/>
                  </a:lnTo>
                  <a:lnTo>
                    <a:pt x="5" y="238"/>
                  </a:lnTo>
                  <a:lnTo>
                    <a:pt x="7" y="238"/>
                  </a:lnTo>
                  <a:lnTo>
                    <a:pt x="23" y="238"/>
                  </a:lnTo>
                  <a:lnTo>
                    <a:pt x="25" y="238"/>
                  </a:lnTo>
                  <a:lnTo>
                    <a:pt x="26" y="235"/>
                  </a:lnTo>
                  <a:lnTo>
                    <a:pt x="28" y="232"/>
                  </a:lnTo>
                  <a:lnTo>
                    <a:pt x="28" y="228"/>
                  </a:lnTo>
                  <a:lnTo>
                    <a:pt x="28" y="12"/>
                  </a:lnTo>
                  <a:lnTo>
                    <a:pt x="28" y="7"/>
                  </a:lnTo>
                  <a:lnTo>
                    <a:pt x="26" y="4"/>
                  </a:lnTo>
                  <a:lnTo>
                    <a:pt x="26" y="1"/>
                  </a:lnTo>
                  <a:lnTo>
                    <a:pt x="23" y="0"/>
                  </a:lnTo>
                  <a:lnTo>
                    <a:pt x="5" y="0"/>
                  </a:lnTo>
                  <a:lnTo>
                    <a:pt x="3" y="1"/>
                  </a:lnTo>
                  <a:lnTo>
                    <a:pt x="0" y="4"/>
                  </a:lnTo>
                  <a:lnTo>
                    <a:pt x="0" y="9"/>
                  </a:lnTo>
                  <a:lnTo>
                    <a:pt x="0" y="13"/>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206" name="Freeform 623">
              <a:extLst>
                <a:ext uri="{FF2B5EF4-FFF2-40B4-BE49-F238E27FC236}">
                  <a16:creationId xmlns:a16="http://schemas.microsoft.com/office/drawing/2014/main" id="{A3CD1593-E16A-E6DF-36FB-798AA1306A6B}"/>
                </a:ext>
              </a:extLst>
            </p:cNvPr>
            <p:cNvSpPr>
              <a:spLocks noChangeAspect="1"/>
            </p:cNvSpPr>
            <p:nvPr/>
          </p:nvSpPr>
          <p:spPr bwMode="auto">
            <a:xfrm>
              <a:off x="3437" y="663"/>
              <a:ext cx="20" cy="20"/>
            </a:xfrm>
            <a:custGeom>
              <a:avLst/>
              <a:gdLst>
                <a:gd name="T0" fmla="*/ 0 w 42"/>
                <a:gd name="T1" fmla="*/ 0 h 41"/>
                <a:gd name="T2" fmla="*/ 0 w 42"/>
                <a:gd name="T3" fmla="*/ 0 h 41"/>
                <a:gd name="T4" fmla="*/ 0 w 42"/>
                <a:gd name="T5" fmla="*/ 0 h 41"/>
                <a:gd name="T6" fmla="*/ 0 w 42"/>
                <a:gd name="T7" fmla="*/ 0 h 41"/>
                <a:gd name="T8" fmla="*/ 0 w 42"/>
                <a:gd name="T9" fmla="*/ 0 h 41"/>
                <a:gd name="T10" fmla="*/ 0 w 42"/>
                <a:gd name="T11" fmla="*/ 0 h 41"/>
                <a:gd name="T12" fmla="*/ 0 w 42"/>
                <a:gd name="T13" fmla="*/ 0 h 41"/>
                <a:gd name="T14" fmla="*/ 0 w 42"/>
                <a:gd name="T15" fmla="*/ 0 h 41"/>
                <a:gd name="T16" fmla="*/ 0 w 42"/>
                <a:gd name="T17" fmla="*/ 0 h 41"/>
                <a:gd name="T18" fmla="*/ 0 w 42"/>
                <a:gd name="T19" fmla="*/ 0 h 41"/>
                <a:gd name="T20" fmla="*/ 0 w 42"/>
                <a:gd name="T21" fmla="*/ 0 h 41"/>
                <a:gd name="T22" fmla="*/ 0 w 42"/>
                <a:gd name="T23" fmla="*/ 0 h 41"/>
                <a:gd name="T24" fmla="*/ 0 w 42"/>
                <a:gd name="T25" fmla="*/ 0 h 41"/>
                <a:gd name="T26" fmla="*/ 0 w 42"/>
                <a:gd name="T27" fmla="*/ 0 h 41"/>
                <a:gd name="T28" fmla="*/ 0 w 42"/>
                <a:gd name="T29" fmla="*/ 0 h 41"/>
                <a:gd name="T30" fmla="*/ 0 w 42"/>
                <a:gd name="T31" fmla="*/ 0 h 41"/>
                <a:gd name="T32" fmla="*/ 0 w 42"/>
                <a:gd name="T33" fmla="*/ 0 h 41"/>
                <a:gd name="T34" fmla="*/ 0 w 42"/>
                <a:gd name="T35" fmla="*/ 0 h 41"/>
                <a:gd name="T36" fmla="*/ 0 w 42"/>
                <a:gd name="T37" fmla="*/ 0 h 41"/>
                <a:gd name="T38" fmla="*/ 0 w 42"/>
                <a:gd name="T39" fmla="*/ 0 h 41"/>
                <a:gd name="T40" fmla="*/ 0 w 42"/>
                <a:gd name="T41" fmla="*/ 0 h 41"/>
                <a:gd name="T42" fmla="*/ 0 w 42"/>
                <a:gd name="T43" fmla="*/ 0 h 41"/>
                <a:gd name="T44" fmla="*/ 0 w 42"/>
                <a:gd name="T45" fmla="*/ 0 h 41"/>
                <a:gd name="T46" fmla="*/ 0 w 42"/>
                <a:gd name="T47" fmla="*/ 0 h 4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
                <a:gd name="T73" fmla="*/ 0 h 41"/>
                <a:gd name="T74" fmla="*/ 42 w 42"/>
                <a:gd name="T75" fmla="*/ 41 h 4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 h="41">
                  <a:moveTo>
                    <a:pt x="42" y="26"/>
                  </a:moveTo>
                  <a:lnTo>
                    <a:pt x="20" y="3"/>
                  </a:lnTo>
                  <a:lnTo>
                    <a:pt x="19" y="1"/>
                  </a:lnTo>
                  <a:lnTo>
                    <a:pt x="17" y="0"/>
                  </a:lnTo>
                  <a:lnTo>
                    <a:pt x="15" y="0"/>
                  </a:lnTo>
                  <a:lnTo>
                    <a:pt x="14" y="0"/>
                  </a:lnTo>
                  <a:lnTo>
                    <a:pt x="12" y="0"/>
                  </a:lnTo>
                  <a:lnTo>
                    <a:pt x="10" y="0"/>
                  </a:lnTo>
                  <a:lnTo>
                    <a:pt x="7" y="0"/>
                  </a:lnTo>
                  <a:lnTo>
                    <a:pt x="7" y="1"/>
                  </a:lnTo>
                  <a:lnTo>
                    <a:pt x="5" y="1"/>
                  </a:lnTo>
                  <a:lnTo>
                    <a:pt x="4" y="3"/>
                  </a:lnTo>
                  <a:lnTo>
                    <a:pt x="4" y="4"/>
                  </a:lnTo>
                  <a:lnTo>
                    <a:pt x="2" y="5"/>
                  </a:lnTo>
                  <a:lnTo>
                    <a:pt x="2" y="8"/>
                  </a:lnTo>
                  <a:lnTo>
                    <a:pt x="0" y="10"/>
                  </a:lnTo>
                  <a:lnTo>
                    <a:pt x="0" y="11"/>
                  </a:lnTo>
                  <a:lnTo>
                    <a:pt x="0" y="13"/>
                  </a:lnTo>
                  <a:lnTo>
                    <a:pt x="0" y="16"/>
                  </a:lnTo>
                  <a:lnTo>
                    <a:pt x="0" y="20"/>
                  </a:lnTo>
                  <a:lnTo>
                    <a:pt x="0" y="23"/>
                  </a:lnTo>
                  <a:lnTo>
                    <a:pt x="2" y="26"/>
                  </a:lnTo>
                  <a:lnTo>
                    <a:pt x="15" y="41"/>
                  </a:lnTo>
                  <a:lnTo>
                    <a:pt x="42" y="26"/>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207" name="Freeform 624">
              <a:extLst>
                <a:ext uri="{FF2B5EF4-FFF2-40B4-BE49-F238E27FC236}">
                  <a16:creationId xmlns:a16="http://schemas.microsoft.com/office/drawing/2014/main" id="{FF057AA1-A73D-4070-E2FF-F83E6334FEEE}"/>
                </a:ext>
              </a:extLst>
            </p:cNvPr>
            <p:cNvSpPr>
              <a:spLocks noChangeAspect="1"/>
            </p:cNvSpPr>
            <p:nvPr/>
          </p:nvSpPr>
          <p:spPr bwMode="auto">
            <a:xfrm>
              <a:off x="3439" y="663"/>
              <a:ext cx="14" cy="14"/>
            </a:xfrm>
            <a:custGeom>
              <a:avLst/>
              <a:gdLst>
                <a:gd name="T0" fmla="*/ 1 w 28"/>
                <a:gd name="T1" fmla="*/ 0 h 29"/>
                <a:gd name="T2" fmla="*/ 1 w 28"/>
                <a:gd name="T3" fmla="*/ 0 h 29"/>
                <a:gd name="T4" fmla="*/ 1 w 28"/>
                <a:gd name="T5" fmla="*/ 0 h 29"/>
                <a:gd name="T6" fmla="*/ 1 w 28"/>
                <a:gd name="T7" fmla="*/ 0 h 29"/>
                <a:gd name="T8" fmla="*/ 1 w 28"/>
                <a:gd name="T9" fmla="*/ 0 h 29"/>
                <a:gd name="T10" fmla="*/ 1 w 28"/>
                <a:gd name="T11" fmla="*/ 0 h 29"/>
                <a:gd name="T12" fmla="*/ 1 w 28"/>
                <a:gd name="T13" fmla="*/ 0 h 29"/>
                <a:gd name="T14" fmla="*/ 1 w 28"/>
                <a:gd name="T15" fmla="*/ 0 h 29"/>
                <a:gd name="T16" fmla="*/ 0 w 28"/>
                <a:gd name="T17" fmla="*/ 0 h 29"/>
                <a:gd name="T18" fmla="*/ 0 w 28"/>
                <a:gd name="T19" fmla="*/ 0 h 29"/>
                <a:gd name="T20" fmla="*/ 0 w 28"/>
                <a:gd name="T21" fmla="*/ 0 h 29"/>
                <a:gd name="T22" fmla="*/ 0 w 28"/>
                <a:gd name="T23" fmla="*/ 0 h 29"/>
                <a:gd name="T24" fmla="*/ 0 w 28"/>
                <a:gd name="T25" fmla="*/ 0 h 29"/>
                <a:gd name="T26" fmla="*/ 1 w 28"/>
                <a:gd name="T27" fmla="*/ 0 h 29"/>
                <a:gd name="T28" fmla="*/ 1 w 28"/>
                <a:gd name="T29" fmla="*/ 0 h 29"/>
                <a:gd name="T30" fmla="*/ 1 w 28"/>
                <a:gd name="T31" fmla="*/ 0 h 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29"/>
                <a:gd name="T50" fmla="*/ 28 w 28"/>
                <a:gd name="T51" fmla="*/ 29 h 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29">
                  <a:moveTo>
                    <a:pt x="28" y="26"/>
                  </a:moveTo>
                  <a:lnTo>
                    <a:pt x="9" y="1"/>
                  </a:lnTo>
                  <a:lnTo>
                    <a:pt x="7" y="0"/>
                  </a:lnTo>
                  <a:lnTo>
                    <a:pt x="5" y="0"/>
                  </a:lnTo>
                  <a:lnTo>
                    <a:pt x="2" y="1"/>
                  </a:lnTo>
                  <a:lnTo>
                    <a:pt x="2" y="3"/>
                  </a:lnTo>
                  <a:lnTo>
                    <a:pt x="0" y="4"/>
                  </a:lnTo>
                  <a:lnTo>
                    <a:pt x="0" y="5"/>
                  </a:lnTo>
                  <a:lnTo>
                    <a:pt x="0" y="7"/>
                  </a:lnTo>
                  <a:lnTo>
                    <a:pt x="0" y="8"/>
                  </a:lnTo>
                  <a:lnTo>
                    <a:pt x="2" y="8"/>
                  </a:lnTo>
                  <a:lnTo>
                    <a:pt x="19" y="29"/>
                  </a:lnTo>
                  <a:lnTo>
                    <a:pt x="28" y="26"/>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208" name="Freeform 625">
              <a:extLst>
                <a:ext uri="{FF2B5EF4-FFF2-40B4-BE49-F238E27FC236}">
                  <a16:creationId xmlns:a16="http://schemas.microsoft.com/office/drawing/2014/main" id="{2B7024D0-46B6-F788-13A8-3412A0263D1C}"/>
                </a:ext>
              </a:extLst>
            </p:cNvPr>
            <p:cNvSpPr>
              <a:spLocks noChangeAspect="1"/>
            </p:cNvSpPr>
            <p:nvPr/>
          </p:nvSpPr>
          <p:spPr bwMode="auto">
            <a:xfrm>
              <a:off x="3444" y="676"/>
              <a:ext cx="13" cy="112"/>
            </a:xfrm>
            <a:custGeom>
              <a:avLst/>
              <a:gdLst>
                <a:gd name="T0" fmla="*/ 0 w 27"/>
                <a:gd name="T1" fmla="*/ 0 h 225"/>
                <a:gd name="T2" fmla="*/ 0 w 27"/>
                <a:gd name="T3" fmla="*/ 0 h 225"/>
                <a:gd name="T4" fmla="*/ 0 w 27"/>
                <a:gd name="T5" fmla="*/ 0 h 225"/>
                <a:gd name="T6" fmla="*/ 0 w 27"/>
                <a:gd name="T7" fmla="*/ 0 h 225"/>
                <a:gd name="T8" fmla="*/ 0 w 27"/>
                <a:gd name="T9" fmla="*/ 0 h 225"/>
                <a:gd name="T10" fmla="*/ 0 w 27"/>
                <a:gd name="T11" fmla="*/ 0 h 225"/>
                <a:gd name="T12" fmla="*/ 0 w 27"/>
                <a:gd name="T13" fmla="*/ 0 h 225"/>
                <a:gd name="T14" fmla="*/ 0 w 27"/>
                <a:gd name="T15" fmla="*/ 0 h 225"/>
                <a:gd name="T16" fmla="*/ 0 w 27"/>
                <a:gd name="T17" fmla="*/ 0 h 225"/>
                <a:gd name="T18" fmla="*/ 0 w 27"/>
                <a:gd name="T19" fmla="*/ 0 h 225"/>
                <a:gd name="T20" fmla="*/ 0 w 27"/>
                <a:gd name="T21" fmla="*/ 0 h 225"/>
                <a:gd name="T22" fmla="*/ 0 w 27"/>
                <a:gd name="T23" fmla="*/ 0 h 2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
                <a:gd name="T37" fmla="*/ 0 h 225"/>
                <a:gd name="T38" fmla="*/ 27 w 27"/>
                <a:gd name="T39" fmla="*/ 225 h 2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 h="225">
                  <a:moveTo>
                    <a:pt x="0" y="225"/>
                  </a:moveTo>
                  <a:lnTo>
                    <a:pt x="27" y="225"/>
                  </a:lnTo>
                  <a:lnTo>
                    <a:pt x="27" y="3"/>
                  </a:lnTo>
                  <a:lnTo>
                    <a:pt x="27" y="0"/>
                  </a:lnTo>
                  <a:lnTo>
                    <a:pt x="22" y="0"/>
                  </a:lnTo>
                  <a:lnTo>
                    <a:pt x="17" y="0"/>
                  </a:lnTo>
                  <a:lnTo>
                    <a:pt x="12" y="3"/>
                  </a:lnTo>
                  <a:lnTo>
                    <a:pt x="9" y="4"/>
                  </a:lnTo>
                  <a:lnTo>
                    <a:pt x="4" y="9"/>
                  </a:lnTo>
                  <a:lnTo>
                    <a:pt x="2" y="12"/>
                  </a:lnTo>
                  <a:lnTo>
                    <a:pt x="0" y="15"/>
                  </a:lnTo>
                  <a:lnTo>
                    <a:pt x="0" y="225"/>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209" name="Freeform 626">
              <a:extLst>
                <a:ext uri="{FF2B5EF4-FFF2-40B4-BE49-F238E27FC236}">
                  <a16:creationId xmlns:a16="http://schemas.microsoft.com/office/drawing/2014/main" id="{4FF199DF-CBCD-FAD7-DCFB-37EE0A7504C3}"/>
                </a:ext>
              </a:extLst>
            </p:cNvPr>
            <p:cNvSpPr>
              <a:spLocks noChangeAspect="1"/>
            </p:cNvSpPr>
            <p:nvPr/>
          </p:nvSpPr>
          <p:spPr bwMode="auto">
            <a:xfrm>
              <a:off x="3449" y="676"/>
              <a:ext cx="4" cy="112"/>
            </a:xfrm>
            <a:custGeom>
              <a:avLst/>
              <a:gdLst>
                <a:gd name="T0" fmla="*/ 0 w 8"/>
                <a:gd name="T1" fmla="*/ 0 h 225"/>
                <a:gd name="T2" fmla="*/ 1 w 8"/>
                <a:gd name="T3" fmla="*/ 0 h 225"/>
                <a:gd name="T4" fmla="*/ 1 w 8"/>
                <a:gd name="T5" fmla="*/ 0 h 225"/>
                <a:gd name="T6" fmla="*/ 0 w 8"/>
                <a:gd name="T7" fmla="*/ 0 h 225"/>
                <a:gd name="T8" fmla="*/ 0 w 8"/>
                <a:gd name="T9" fmla="*/ 0 h 225"/>
                <a:gd name="T10" fmla="*/ 0 60000 65536"/>
                <a:gd name="T11" fmla="*/ 0 60000 65536"/>
                <a:gd name="T12" fmla="*/ 0 60000 65536"/>
                <a:gd name="T13" fmla="*/ 0 60000 65536"/>
                <a:gd name="T14" fmla="*/ 0 60000 65536"/>
                <a:gd name="T15" fmla="*/ 0 w 8"/>
                <a:gd name="T16" fmla="*/ 0 h 225"/>
                <a:gd name="T17" fmla="*/ 8 w 8"/>
                <a:gd name="T18" fmla="*/ 225 h 225"/>
              </a:gdLst>
              <a:ahLst/>
              <a:cxnLst>
                <a:cxn ang="T10">
                  <a:pos x="T0" y="T1"/>
                </a:cxn>
                <a:cxn ang="T11">
                  <a:pos x="T2" y="T3"/>
                </a:cxn>
                <a:cxn ang="T12">
                  <a:pos x="T4" y="T5"/>
                </a:cxn>
                <a:cxn ang="T13">
                  <a:pos x="T6" y="T7"/>
                </a:cxn>
                <a:cxn ang="T14">
                  <a:pos x="T8" y="T9"/>
                </a:cxn>
              </a:cxnLst>
              <a:rect l="T15" t="T16" r="T17" b="T18"/>
              <a:pathLst>
                <a:path w="8" h="225">
                  <a:moveTo>
                    <a:pt x="0" y="225"/>
                  </a:moveTo>
                  <a:lnTo>
                    <a:pt x="8" y="225"/>
                  </a:lnTo>
                  <a:lnTo>
                    <a:pt x="8" y="0"/>
                  </a:lnTo>
                  <a:lnTo>
                    <a:pt x="0" y="4"/>
                  </a:lnTo>
                  <a:lnTo>
                    <a:pt x="0" y="225"/>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210" name="Freeform 627">
              <a:extLst>
                <a:ext uri="{FF2B5EF4-FFF2-40B4-BE49-F238E27FC236}">
                  <a16:creationId xmlns:a16="http://schemas.microsoft.com/office/drawing/2014/main" id="{E2B1A07E-ED11-8712-F697-671ED4296F39}"/>
                </a:ext>
              </a:extLst>
            </p:cNvPr>
            <p:cNvSpPr>
              <a:spLocks noChangeAspect="1"/>
            </p:cNvSpPr>
            <p:nvPr/>
          </p:nvSpPr>
          <p:spPr bwMode="auto">
            <a:xfrm>
              <a:off x="3609" y="896"/>
              <a:ext cx="55" cy="26"/>
            </a:xfrm>
            <a:custGeom>
              <a:avLst/>
              <a:gdLst>
                <a:gd name="T0" fmla="*/ 1 w 110"/>
                <a:gd name="T1" fmla="*/ 0 h 53"/>
                <a:gd name="T2" fmla="*/ 1 w 110"/>
                <a:gd name="T3" fmla="*/ 0 h 53"/>
                <a:gd name="T4" fmla="*/ 1 w 110"/>
                <a:gd name="T5" fmla="*/ 0 h 53"/>
                <a:gd name="T6" fmla="*/ 1 w 110"/>
                <a:gd name="T7" fmla="*/ 0 h 53"/>
                <a:gd name="T8" fmla="*/ 1 w 110"/>
                <a:gd name="T9" fmla="*/ 0 h 53"/>
                <a:gd name="T10" fmla="*/ 1 w 110"/>
                <a:gd name="T11" fmla="*/ 0 h 53"/>
                <a:gd name="T12" fmla="*/ 1 w 110"/>
                <a:gd name="T13" fmla="*/ 0 h 53"/>
                <a:gd name="T14" fmla="*/ 1 w 110"/>
                <a:gd name="T15" fmla="*/ 0 h 53"/>
                <a:gd name="T16" fmla="*/ 1 w 110"/>
                <a:gd name="T17" fmla="*/ 0 h 53"/>
                <a:gd name="T18" fmla="*/ 1 w 110"/>
                <a:gd name="T19" fmla="*/ 0 h 53"/>
                <a:gd name="T20" fmla="*/ 1 w 110"/>
                <a:gd name="T21" fmla="*/ 0 h 53"/>
                <a:gd name="T22" fmla="*/ 1 w 110"/>
                <a:gd name="T23" fmla="*/ 0 h 53"/>
                <a:gd name="T24" fmla="*/ 1 w 110"/>
                <a:gd name="T25" fmla="*/ 0 h 53"/>
                <a:gd name="T26" fmla="*/ 1 w 110"/>
                <a:gd name="T27" fmla="*/ 0 h 53"/>
                <a:gd name="T28" fmla="*/ 1 w 110"/>
                <a:gd name="T29" fmla="*/ 0 h 53"/>
                <a:gd name="T30" fmla="*/ 1 w 110"/>
                <a:gd name="T31" fmla="*/ 0 h 53"/>
                <a:gd name="T32" fmla="*/ 1 w 110"/>
                <a:gd name="T33" fmla="*/ 0 h 53"/>
                <a:gd name="T34" fmla="*/ 1 w 110"/>
                <a:gd name="T35" fmla="*/ 0 h 53"/>
                <a:gd name="T36" fmla="*/ 1 w 110"/>
                <a:gd name="T37" fmla="*/ 0 h 53"/>
                <a:gd name="T38" fmla="*/ 1 w 110"/>
                <a:gd name="T39" fmla="*/ 0 h 53"/>
                <a:gd name="T40" fmla="*/ 1 w 110"/>
                <a:gd name="T41" fmla="*/ 0 h 53"/>
                <a:gd name="T42" fmla="*/ 1 w 110"/>
                <a:gd name="T43" fmla="*/ 0 h 53"/>
                <a:gd name="T44" fmla="*/ 1 w 110"/>
                <a:gd name="T45" fmla="*/ 0 h 53"/>
                <a:gd name="T46" fmla="*/ 1 w 110"/>
                <a:gd name="T47" fmla="*/ 0 h 53"/>
                <a:gd name="T48" fmla="*/ 1 w 110"/>
                <a:gd name="T49" fmla="*/ 0 h 53"/>
                <a:gd name="T50" fmla="*/ 1 w 110"/>
                <a:gd name="T51" fmla="*/ 0 h 53"/>
                <a:gd name="T52" fmla="*/ 0 w 110"/>
                <a:gd name="T53" fmla="*/ 0 h 53"/>
                <a:gd name="T54" fmla="*/ 0 w 110"/>
                <a:gd name="T55" fmla="*/ 0 h 53"/>
                <a:gd name="T56" fmla="*/ 0 w 110"/>
                <a:gd name="T57" fmla="*/ 0 h 53"/>
                <a:gd name="T58" fmla="*/ 0 w 110"/>
                <a:gd name="T59" fmla="*/ 0 h 53"/>
                <a:gd name="T60" fmla="*/ 1 w 110"/>
                <a:gd name="T61" fmla="*/ 0 h 53"/>
                <a:gd name="T62" fmla="*/ 1 w 110"/>
                <a:gd name="T63" fmla="*/ 0 h 53"/>
                <a:gd name="T64" fmla="*/ 1 w 110"/>
                <a:gd name="T65" fmla="*/ 0 h 53"/>
                <a:gd name="T66" fmla="*/ 1 w 110"/>
                <a:gd name="T67" fmla="*/ 0 h 53"/>
                <a:gd name="T68" fmla="*/ 1 w 110"/>
                <a:gd name="T69" fmla="*/ 0 h 53"/>
                <a:gd name="T70" fmla="*/ 1 w 110"/>
                <a:gd name="T71" fmla="*/ 0 h 53"/>
                <a:gd name="T72" fmla="*/ 1 w 110"/>
                <a:gd name="T73" fmla="*/ 0 h 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0"/>
                <a:gd name="T112" fmla="*/ 0 h 53"/>
                <a:gd name="T113" fmla="*/ 110 w 110"/>
                <a:gd name="T114" fmla="*/ 53 h 5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0" h="53">
                  <a:moveTo>
                    <a:pt x="18" y="2"/>
                  </a:moveTo>
                  <a:lnTo>
                    <a:pt x="90" y="0"/>
                  </a:lnTo>
                  <a:lnTo>
                    <a:pt x="95" y="0"/>
                  </a:lnTo>
                  <a:lnTo>
                    <a:pt x="99" y="0"/>
                  </a:lnTo>
                  <a:lnTo>
                    <a:pt x="102" y="2"/>
                  </a:lnTo>
                  <a:lnTo>
                    <a:pt x="105" y="5"/>
                  </a:lnTo>
                  <a:lnTo>
                    <a:pt x="107" y="6"/>
                  </a:lnTo>
                  <a:lnTo>
                    <a:pt x="109" y="9"/>
                  </a:lnTo>
                  <a:lnTo>
                    <a:pt x="110" y="12"/>
                  </a:lnTo>
                  <a:lnTo>
                    <a:pt x="110" y="17"/>
                  </a:lnTo>
                  <a:lnTo>
                    <a:pt x="110" y="36"/>
                  </a:lnTo>
                  <a:lnTo>
                    <a:pt x="110" y="39"/>
                  </a:lnTo>
                  <a:lnTo>
                    <a:pt x="109" y="42"/>
                  </a:lnTo>
                  <a:lnTo>
                    <a:pt x="107" y="45"/>
                  </a:lnTo>
                  <a:lnTo>
                    <a:pt x="105" y="47"/>
                  </a:lnTo>
                  <a:lnTo>
                    <a:pt x="102" y="49"/>
                  </a:lnTo>
                  <a:lnTo>
                    <a:pt x="99" y="50"/>
                  </a:lnTo>
                  <a:lnTo>
                    <a:pt x="95" y="52"/>
                  </a:lnTo>
                  <a:lnTo>
                    <a:pt x="90" y="52"/>
                  </a:lnTo>
                  <a:lnTo>
                    <a:pt x="18" y="53"/>
                  </a:lnTo>
                  <a:lnTo>
                    <a:pt x="15" y="53"/>
                  </a:lnTo>
                  <a:lnTo>
                    <a:pt x="12" y="53"/>
                  </a:lnTo>
                  <a:lnTo>
                    <a:pt x="8" y="52"/>
                  </a:lnTo>
                  <a:lnTo>
                    <a:pt x="5" y="49"/>
                  </a:lnTo>
                  <a:lnTo>
                    <a:pt x="3" y="47"/>
                  </a:lnTo>
                  <a:lnTo>
                    <a:pt x="2" y="45"/>
                  </a:lnTo>
                  <a:lnTo>
                    <a:pt x="0" y="42"/>
                  </a:lnTo>
                  <a:lnTo>
                    <a:pt x="0" y="39"/>
                  </a:lnTo>
                  <a:lnTo>
                    <a:pt x="0" y="20"/>
                  </a:lnTo>
                  <a:lnTo>
                    <a:pt x="0" y="15"/>
                  </a:lnTo>
                  <a:lnTo>
                    <a:pt x="2" y="12"/>
                  </a:lnTo>
                  <a:lnTo>
                    <a:pt x="3" y="9"/>
                  </a:lnTo>
                  <a:lnTo>
                    <a:pt x="5" y="6"/>
                  </a:lnTo>
                  <a:lnTo>
                    <a:pt x="8" y="5"/>
                  </a:lnTo>
                  <a:lnTo>
                    <a:pt x="12" y="3"/>
                  </a:lnTo>
                  <a:lnTo>
                    <a:pt x="15" y="2"/>
                  </a:lnTo>
                  <a:lnTo>
                    <a:pt x="18" y="2"/>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211" name="Freeform 628">
              <a:extLst>
                <a:ext uri="{FF2B5EF4-FFF2-40B4-BE49-F238E27FC236}">
                  <a16:creationId xmlns:a16="http://schemas.microsoft.com/office/drawing/2014/main" id="{2BB92A41-3E18-5FC5-BAFF-85796B49F429}"/>
                </a:ext>
              </a:extLst>
            </p:cNvPr>
            <p:cNvSpPr>
              <a:spLocks noChangeAspect="1"/>
            </p:cNvSpPr>
            <p:nvPr/>
          </p:nvSpPr>
          <p:spPr bwMode="auto">
            <a:xfrm>
              <a:off x="3618" y="896"/>
              <a:ext cx="43" cy="25"/>
            </a:xfrm>
            <a:custGeom>
              <a:avLst/>
              <a:gdLst>
                <a:gd name="T0" fmla="*/ 1 w 85"/>
                <a:gd name="T1" fmla="*/ 1 h 48"/>
                <a:gd name="T2" fmla="*/ 1 w 85"/>
                <a:gd name="T3" fmla="*/ 0 h 48"/>
                <a:gd name="T4" fmla="*/ 1 w 85"/>
                <a:gd name="T5" fmla="*/ 0 h 48"/>
                <a:gd name="T6" fmla="*/ 1 w 85"/>
                <a:gd name="T7" fmla="*/ 1 h 48"/>
                <a:gd name="T8" fmla="*/ 1 w 85"/>
                <a:gd name="T9" fmla="*/ 1 h 48"/>
                <a:gd name="T10" fmla="*/ 1 w 85"/>
                <a:gd name="T11" fmla="*/ 1 h 48"/>
                <a:gd name="T12" fmla="*/ 1 w 85"/>
                <a:gd name="T13" fmla="*/ 1 h 48"/>
                <a:gd name="T14" fmla="*/ 1 w 85"/>
                <a:gd name="T15" fmla="*/ 1 h 48"/>
                <a:gd name="T16" fmla="*/ 1 w 85"/>
                <a:gd name="T17" fmla="*/ 1 h 48"/>
                <a:gd name="T18" fmla="*/ 1 w 85"/>
                <a:gd name="T19" fmla="*/ 1 h 48"/>
                <a:gd name="T20" fmla="*/ 1 w 85"/>
                <a:gd name="T21" fmla="*/ 1 h 48"/>
                <a:gd name="T22" fmla="*/ 1 w 85"/>
                <a:gd name="T23" fmla="*/ 1 h 48"/>
                <a:gd name="T24" fmla="*/ 1 w 85"/>
                <a:gd name="T25" fmla="*/ 1 h 48"/>
                <a:gd name="T26" fmla="*/ 1 w 85"/>
                <a:gd name="T27" fmla="*/ 1 h 48"/>
                <a:gd name="T28" fmla="*/ 1 w 85"/>
                <a:gd name="T29" fmla="*/ 1 h 48"/>
                <a:gd name="T30" fmla="*/ 1 w 85"/>
                <a:gd name="T31" fmla="*/ 1 h 48"/>
                <a:gd name="T32" fmla="*/ 1 w 85"/>
                <a:gd name="T33" fmla="*/ 1 h 48"/>
                <a:gd name="T34" fmla="*/ 1 w 85"/>
                <a:gd name="T35" fmla="*/ 1 h 48"/>
                <a:gd name="T36" fmla="*/ 1 w 85"/>
                <a:gd name="T37" fmla="*/ 1 h 48"/>
                <a:gd name="T38" fmla="*/ 1 w 85"/>
                <a:gd name="T39" fmla="*/ 1 h 48"/>
                <a:gd name="T40" fmla="*/ 1 w 85"/>
                <a:gd name="T41" fmla="*/ 1 h 48"/>
                <a:gd name="T42" fmla="*/ 1 w 85"/>
                <a:gd name="T43" fmla="*/ 1 h 48"/>
                <a:gd name="T44" fmla="*/ 1 w 85"/>
                <a:gd name="T45" fmla="*/ 1 h 48"/>
                <a:gd name="T46" fmla="*/ 1 w 85"/>
                <a:gd name="T47" fmla="*/ 1 h 48"/>
                <a:gd name="T48" fmla="*/ 1 w 85"/>
                <a:gd name="T49" fmla="*/ 1 h 48"/>
                <a:gd name="T50" fmla="*/ 1 w 85"/>
                <a:gd name="T51" fmla="*/ 1 h 48"/>
                <a:gd name="T52" fmla="*/ 0 w 85"/>
                <a:gd name="T53" fmla="*/ 1 h 48"/>
                <a:gd name="T54" fmla="*/ 0 w 85"/>
                <a:gd name="T55" fmla="*/ 1 h 48"/>
                <a:gd name="T56" fmla="*/ 0 w 85"/>
                <a:gd name="T57" fmla="*/ 1 h 48"/>
                <a:gd name="T58" fmla="*/ 0 w 85"/>
                <a:gd name="T59" fmla="*/ 1 h 48"/>
                <a:gd name="T60" fmla="*/ 1 w 85"/>
                <a:gd name="T61" fmla="*/ 1 h 48"/>
                <a:gd name="T62" fmla="*/ 1 w 85"/>
                <a:gd name="T63" fmla="*/ 1 h 48"/>
                <a:gd name="T64" fmla="*/ 1 w 85"/>
                <a:gd name="T65" fmla="*/ 1 h 48"/>
                <a:gd name="T66" fmla="*/ 1 w 85"/>
                <a:gd name="T67" fmla="*/ 1 h 48"/>
                <a:gd name="T68" fmla="*/ 1 w 85"/>
                <a:gd name="T69" fmla="*/ 1 h 48"/>
                <a:gd name="T70" fmla="*/ 1 w 85"/>
                <a:gd name="T71" fmla="*/ 1 h 48"/>
                <a:gd name="T72" fmla="*/ 1 w 85"/>
                <a:gd name="T73" fmla="*/ 1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5"/>
                <a:gd name="T112" fmla="*/ 0 h 48"/>
                <a:gd name="T113" fmla="*/ 85 w 85"/>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5" h="48">
                  <a:moveTo>
                    <a:pt x="20" y="1"/>
                  </a:moveTo>
                  <a:lnTo>
                    <a:pt x="67" y="0"/>
                  </a:lnTo>
                  <a:lnTo>
                    <a:pt x="70" y="0"/>
                  </a:lnTo>
                  <a:lnTo>
                    <a:pt x="75" y="1"/>
                  </a:lnTo>
                  <a:lnTo>
                    <a:pt x="77" y="3"/>
                  </a:lnTo>
                  <a:lnTo>
                    <a:pt x="80" y="4"/>
                  </a:lnTo>
                  <a:lnTo>
                    <a:pt x="82" y="7"/>
                  </a:lnTo>
                  <a:lnTo>
                    <a:pt x="85" y="9"/>
                  </a:lnTo>
                  <a:lnTo>
                    <a:pt x="85" y="12"/>
                  </a:lnTo>
                  <a:lnTo>
                    <a:pt x="85" y="15"/>
                  </a:lnTo>
                  <a:lnTo>
                    <a:pt x="85" y="32"/>
                  </a:lnTo>
                  <a:lnTo>
                    <a:pt x="85" y="35"/>
                  </a:lnTo>
                  <a:lnTo>
                    <a:pt x="85" y="38"/>
                  </a:lnTo>
                  <a:lnTo>
                    <a:pt x="82" y="41"/>
                  </a:lnTo>
                  <a:lnTo>
                    <a:pt x="80" y="43"/>
                  </a:lnTo>
                  <a:lnTo>
                    <a:pt x="77" y="45"/>
                  </a:lnTo>
                  <a:lnTo>
                    <a:pt x="75" y="47"/>
                  </a:lnTo>
                  <a:lnTo>
                    <a:pt x="70" y="47"/>
                  </a:lnTo>
                  <a:lnTo>
                    <a:pt x="67" y="47"/>
                  </a:lnTo>
                  <a:lnTo>
                    <a:pt x="20" y="48"/>
                  </a:lnTo>
                  <a:lnTo>
                    <a:pt x="15" y="48"/>
                  </a:lnTo>
                  <a:lnTo>
                    <a:pt x="11" y="48"/>
                  </a:lnTo>
                  <a:lnTo>
                    <a:pt x="10" y="47"/>
                  </a:lnTo>
                  <a:lnTo>
                    <a:pt x="6" y="45"/>
                  </a:lnTo>
                  <a:lnTo>
                    <a:pt x="5" y="43"/>
                  </a:lnTo>
                  <a:lnTo>
                    <a:pt x="1" y="40"/>
                  </a:lnTo>
                  <a:lnTo>
                    <a:pt x="0" y="38"/>
                  </a:lnTo>
                  <a:lnTo>
                    <a:pt x="0" y="34"/>
                  </a:lnTo>
                  <a:lnTo>
                    <a:pt x="0" y="18"/>
                  </a:lnTo>
                  <a:lnTo>
                    <a:pt x="0" y="15"/>
                  </a:lnTo>
                  <a:lnTo>
                    <a:pt x="1" y="12"/>
                  </a:lnTo>
                  <a:lnTo>
                    <a:pt x="5" y="9"/>
                  </a:lnTo>
                  <a:lnTo>
                    <a:pt x="6" y="6"/>
                  </a:lnTo>
                  <a:lnTo>
                    <a:pt x="10" y="4"/>
                  </a:lnTo>
                  <a:lnTo>
                    <a:pt x="11" y="3"/>
                  </a:lnTo>
                  <a:lnTo>
                    <a:pt x="15" y="1"/>
                  </a:lnTo>
                  <a:lnTo>
                    <a:pt x="20" y="1"/>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212" name="Freeform 629">
              <a:extLst>
                <a:ext uri="{FF2B5EF4-FFF2-40B4-BE49-F238E27FC236}">
                  <a16:creationId xmlns:a16="http://schemas.microsoft.com/office/drawing/2014/main" id="{5CEE3B13-39DA-85DA-A0F4-27789C32FEE0}"/>
                </a:ext>
              </a:extLst>
            </p:cNvPr>
            <p:cNvSpPr>
              <a:spLocks noChangeAspect="1"/>
            </p:cNvSpPr>
            <p:nvPr/>
          </p:nvSpPr>
          <p:spPr bwMode="auto">
            <a:xfrm>
              <a:off x="3622" y="899"/>
              <a:ext cx="19" cy="19"/>
            </a:xfrm>
            <a:custGeom>
              <a:avLst/>
              <a:gdLst>
                <a:gd name="T0" fmla="*/ 1 w 38"/>
                <a:gd name="T1" fmla="*/ 0 h 40"/>
                <a:gd name="T2" fmla="*/ 1 w 38"/>
                <a:gd name="T3" fmla="*/ 0 h 40"/>
                <a:gd name="T4" fmla="*/ 1 w 38"/>
                <a:gd name="T5" fmla="*/ 0 h 40"/>
                <a:gd name="T6" fmla="*/ 1 w 38"/>
                <a:gd name="T7" fmla="*/ 0 h 40"/>
                <a:gd name="T8" fmla="*/ 1 w 38"/>
                <a:gd name="T9" fmla="*/ 0 h 40"/>
                <a:gd name="T10" fmla="*/ 1 w 38"/>
                <a:gd name="T11" fmla="*/ 0 h 40"/>
                <a:gd name="T12" fmla="*/ 1 w 38"/>
                <a:gd name="T13" fmla="*/ 0 h 40"/>
                <a:gd name="T14" fmla="*/ 1 w 38"/>
                <a:gd name="T15" fmla="*/ 0 h 40"/>
                <a:gd name="T16" fmla="*/ 1 w 38"/>
                <a:gd name="T17" fmla="*/ 0 h 40"/>
                <a:gd name="T18" fmla="*/ 1 w 38"/>
                <a:gd name="T19" fmla="*/ 0 h 40"/>
                <a:gd name="T20" fmla="*/ 1 w 38"/>
                <a:gd name="T21" fmla="*/ 0 h 40"/>
                <a:gd name="T22" fmla="*/ 1 w 38"/>
                <a:gd name="T23" fmla="*/ 0 h 40"/>
                <a:gd name="T24" fmla="*/ 1 w 38"/>
                <a:gd name="T25" fmla="*/ 0 h 40"/>
                <a:gd name="T26" fmla="*/ 1 w 38"/>
                <a:gd name="T27" fmla="*/ 0 h 40"/>
                <a:gd name="T28" fmla="*/ 1 w 38"/>
                <a:gd name="T29" fmla="*/ 0 h 40"/>
                <a:gd name="T30" fmla="*/ 1 w 38"/>
                <a:gd name="T31" fmla="*/ 0 h 40"/>
                <a:gd name="T32" fmla="*/ 1 w 38"/>
                <a:gd name="T33" fmla="*/ 0 h 40"/>
                <a:gd name="T34" fmla="*/ 1 w 38"/>
                <a:gd name="T35" fmla="*/ 0 h 40"/>
                <a:gd name="T36" fmla="*/ 1 w 38"/>
                <a:gd name="T37" fmla="*/ 0 h 40"/>
                <a:gd name="T38" fmla="*/ 1 w 38"/>
                <a:gd name="T39" fmla="*/ 0 h 40"/>
                <a:gd name="T40" fmla="*/ 1 w 38"/>
                <a:gd name="T41" fmla="*/ 0 h 40"/>
                <a:gd name="T42" fmla="*/ 1 w 38"/>
                <a:gd name="T43" fmla="*/ 0 h 40"/>
                <a:gd name="T44" fmla="*/ 1 w 38"/>
                <a:gd name="T45" fmla="*/ 0 h 40"/>
                <a:gd name="T46" fmla="*/ 0 w 38"/>
                <a:gd name="T47" fmla="*/ 0 h 40"/>
                <a:gd name="T48" fmla="*/ 0 w 38"/>
                <a:gd name="T49" fmla="*/ 0 h 40"/>
                <a:gd name="T50" fmla="*/ 0 w 38"/>
                <a:gd name="T51" fmla="*/ 0 h 40"/>
                <a:gd name="T52" fmla="*/ 1 w 38"/>
                <a:gd name="T53" fmla="*/ 0 h 40"/>
                <a:gd name="T54" fmla="*/ 1 w 38"/>
                <a:gd name="T55" fmla="*/ 0 h 40"/>
                <a:gd name="T56" fmla="*/ 1 w 38"/>
                <a:gd name="T57" fmla="*/ 0 h 40"/>
                <a:gd name="T58" fmla="*/ 1 w 38"/>
                <a:gd name="T59" fmla="*/ 0 h 40"/>
                <a:gd name="T60" fmla="*/ 1 w 38"/>
                <a:gd name="T61" fmla="*/ 0 h 40"/>
                <a:gd name="T62" fmla="*/ 1 w 38"/>
                <a:gd name="T63" fmla="*/ 0 h 40"/>
                <a:gd name="T64" fmla="*/ 1 w 38"/>
                <a:gd name="T65" fmla="*/ 0 h 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40"/>
                <a:gd name="T101" fmla="*/ 38 w 38"/>
                <a:gd name="T102" fmla="*/ 40 h 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40">
                  <a:moveTo>
                    <a:pt x="18" y="0"/>
                  </a:moveTo>
                  <a:lnTo>
                    <a:pt x="22" y="2"/>
                  </a:lnTo>
                  <a:lnTo>
                    <a:pt x="25" y="2"/>
                  </a:lnTo>
                  <a:lnTo>
                    <a:pt x="30" y="3"/>
                  </a:lnTo>
                  <a:lnTo>
                    <a:pt x="33" y="6"/>
                  </a:lnTo>
                  <a:lnTo>
                    <a:pt x="35" y="9"/>
                  </a:lnTo>
                  <a:lnTo>
                    <a:pt x="37" y="12"/>
                  </a:lnTo>
                  <a:lnTo>
                    <a:pt x="37" y="16"/>
                  </a:lnTo>
                  <a:lnTo>
                    <a:pt x="38" y="19"/>
                  </a:lnTo>
                  <a:lnTo>
                    <a:pt x="37" y="24"/>
                  </a:lnTo>
                  <a:lnTo>
                    <a:pt x="37" y="27"/>
                  </a:lnTo>
                  <a:lnTo>
                    <a:pt x="35" y="31"/>
                  </a:lnTo>
                  <a:lnTo>
                    <a:pt x="33" y="34"/>
                  </a:lnTo>
                  <a:lnTo>
                    <a:pt x="30" y="36"/>
                  </a:lnTo>
                  <a:lnTo>
                    <a:pt x="25" y="39"/>
                  </a:lnTo>
                  <a:lnTo>
                    <a:pt x="22" y="40"/>
                  </a:lnTo>
                  <a:lnTo>
                    <a:pt x="18" y="40"/>
                  </a:lnTo>
                  <a:lnTo>
                    <a:pt x="15" y="40"/>
                  </a:lnTo>
                  <a:lnTo>
                    <a:pt x="12" y="39"/>
                  </a:lnTo>
                  <a:lnTo>
                    <a:pt x="9" y="37"/>
                  </a:lnTo>
                  <a:lnTo>
                    <a:pt x="5" y="34"/>
                  </a:lnTo>
                  <a:lnTo>
                    <a:pt x="4" y="31"/>
                  </a:lnTo>
                  <a:lnTo>
                    <a:pt x="2" y="28"/>
                  </a:lnTo>
                  <a:lnTo>
                    <a:pt x="0" y="25"/>
                  </a:lnTo>
                  <a:lnTo>
                    <a:pt x="0" y="21"/>
                  </a:lnTo>
                  <a:lnTo>
                    <a:pt x="0" y="16"/>
                  </a:lnTo>
                  <a:lnTo>
                    <a:pt x="2" y="14"/>
                  </a:lnTo>
                  <a:lnTo>
                    <a:pt x="4" y="11"/>
                  </a:lnTo>
                  <a:lnTo>
                    <a:pt x="5" y="8"/>
                  </a:lnTo>
                  <a:lnTo>
                    <a:pt x="9" y="5"/>
                  </a:lnTo>
                  <a:lnTo>
                    <a:pt x="12" y="3"/>
                  </a:lnTo>
                  <a:lnTo>
                    <a:pt x="15" y="2"/>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213" name="Freeform 630">
              <a:extLst>
                <a:ext uri="{FF2B5EF4-FFF2-40B4-BE49-F238E27FC236}">
                  <a16:creationId xmlns:a16="http://schemas.microsoft.com/office/drawing/2014/main" id="{920D7FC9-DAAB-6BC2-F88D-692661232FD7}"/>
                </a:ext>
              </a:extLst>
            </p:cNvPr>
            <p:cNvSpPr>
              <a:spLocks noChangeAspect="1"/>
            </p:cNvSpPr>
            <p:nvPr/>
          </p:nvSpPr>
          <p:spPr bwMode="auto">
            <a:xfrm>
              <a:off x="3642" y="899"/>
              <a:ext cx="18" cy="19"/>
            </a:xfrm>
            <a:custGeom>
              <a:avLst/>
              <a:gdLst>
                <a:gd name="T0" fmla="*/ 0 w 37"/>
                <a:gd name="T1" fmla="*/ 0 h 39"/>
                <a:gd name="T2" fmla="*/ 0 w 37"/>
                <a:gd name="T3" fmla="*/ 0 h 39"/>
                <a:gd name="T4" fmla="*/ 0 w 37"/>
                <a:gd name="T5" fmla="*/ 0 h 39"/>
                <a:gd name="T6" fmla="*/ 0 w 37"/>
                <a:gd name="T7" fmla="*/ 0 h 39"/>
                <a:gd name="T8" fmla="*/ 0 w 37"/>
                <a:gd name="T9" fmla="*/ 0 h 39"/>
                <a:gd name="T10" fmla="*/ 0 w 37"/>
                <a:gd name="T11" fmla="*/ 0 h 39"/>
                <a:gd name="T12" fmla="*/ 0 w 37"/>
                <a:gd name="T13" fmla="*/ 0 h 39"/>
                <a:gd name="T14" fmla="*/ 0 w 37"/>
                <a:gd name="T15" fmla="*/ 0 h 39"/>
                <a:gd name="T16" fmla="*/ 0 w 37"/>
                <a:gd name="T17" fmla="*/ 0 h 39"/>
                <a:gd name="T18" fmla="*/ 0 w 37"/>
                <a:gd name="T19" fmla="*/ 0 h 39"/>
                <a:gd name="T20" fmla="*/ 0 w 37"/>
                <a:gd name="T21" fmla="*/ 0 h 39"/>
                <a:gd name="T22" fmla="*/ 0 w 37"/>
                <a:gd name="T23" fmla="*/ 0 h 39"/>
                <a:gd name="T24" fmla="*/ 0 w 37"/>
                <a:gd name="T25" fmla="*/ 0 h 39"/>
                <a:gd name="T26" fmla="*/ 0 w 37"/>
                <a:gd name="T27" fmla="*/ 0 h 39"/>
                <a:gd name="T28" fmla="*/ 0 w 37"/>
                <a:gd name="T29" fmla="*/ 0 h 39"/>
                <a:gd name="T30" fmla="*/ 0 w 37"/>
                <a:gd name="T31" fmla="*/ 0 h 39"/>
                <a:gd name="T32" fmla="*/ 0 w 37"/>
                <a:gd name="T33" fmla="*/ 0 h 39"/>
                <a:gd name="T34" fmla="*/ 0 w 37"/>
                <a:gd name="T35" fmla="*/ 0 h 39"/>
                <a:gd name="T36" fmla="*/ 0 w 37"/>
                <a:gd name="T37" fmla="*/ 0 h 39"/>
                <a:gd name="T38" fmla="*/ 0 w 37"/>
                <a:gd name="T39" fmla="*/ 0 h 39"/>
                <a:gd name="T40" fmla="*/ 0 w 37"/>
                <a:gd name="T41" fmla="*/ 0 h 39"/>
                <a:gd name="T42" fmla="*/ 0 w 37"/>
                <a:gd name="T43" fmla="*/ 0 h 39"/>
                <a:gd name="T44" fmla="*/ 0 w 37"/>
                <a:gd name="T45" fmla="*/ 0 h 39"/>
                <a:gd name="T46" fmla="*/ 0 w 37"/>
                <a:gd name="T47" fmla="*/ 0 h 39"/>
                <a:gd name="T48" fmla="*/ 0 w 37"/>
                <a:gd name="T49" fmla="*/ 0 h 39"/>
                <a:gd name="T50" fmla="*/ 0 w 37"/>
                <a:gd name="T51" fmla="*/ 0 h 39"/>
                <a:gd name="T52" fmla="*/ 0 w 37"/>
                <a:gd name="T53" fmla="*/ 0 h 39"/>
                <a:gd name="T54" fmla="*/ 0 w 37"/>
                <a:gd name="T55" fmla="*/ 0 h 39"/>
                <a:gd name="T56" fmla="*/ 0 w 37"/>
                <a:gd name="T57" fmla="*/ 0 h 39"/>
                <a:gd name="T58" fmla="*/ 0 w 37"/>
                <a:gd name="T59" fmla="*/ 0 h 39"/>
                <a:gd name="T60" fmla="*/ 0 w 37"/>
                <a:gd name="T61" fmla="*/ 0 h 39"/>
                <a:gd name="T62" fmla="*/ 0 w 37"/>
                <a:gd name="T63" fmla="*/ 0 h 39"/>
                <a:gd name="T64" fmla="*/ 0 w 37"/>
                <a:gd name="T65" fmla="*/ 0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39"/>
                <a:gd name="T101" fmla="*/ 37 w 37"/>
                <a:gd name="T102" fmla="*/ 39 h 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39">
                  <a:moveTo>
                    <a:pt x="19" y="0"/>
                  </a:moveTo>
                  <a:lnTo>
                    <a:pt x="23" y="0"/>
                  </a:lnTo>
                  <a:lnTo>
                    <a:pt x="27" y="2"/>
                  </a:lnTo>
                  <a:lnTo>
                    <a:pt x="28" y="3"/>
                  </a:lnTo>
                  <a:lnTo>
                    <a:pt x="32" y="5"/>
                  </a:lnTo>
                  <a:lnTo>
                    <a:pt x="33" y="8"/>
                  </a:lnTo>
                  <a:lnTo>
                    <a:pt x="35" y="11"/>
                  </a:lnTo>
                  <a:lnTo>
                    <a:pt x="37" y="15"/>
                  </a:lnTo>
                  <a:lnTo>
                    <a:pt x="37" y="19"/>
                  </a:lnTo>
                  <a:lnTo>
                    <a:pt x="37" y="22"/>
                  </a:lnTo>
                  <a:lnTo>
                    <a:pt x="35" y="27"/>
                  </a:lnTo>
                  <a:lnTo>
                    <a:pt x="33" y="30"/>
                  </a:lnTo>
                  <a:lnTo>
                    <a:pt x="32" y="33"/>
                  </a:lnTo>
                  <a:lnTo>
                    <a:pt x="28" y="36"/>
                  </a:lnTo>
                  <a:lnTo>
                    <a:pt x="27" y="37"/>
                  </a:lnTo>
                  <a:lnTo>
                    <a:pt x="23" y="39"/>
                  </a:lnTo>
                  <a:lnTo>
                    <a:pt x="19" y="39"/>
                  </a:lnTo>
                  <a:lnTo>
                    <a:pt x="14" y="39"/>
                  </a:lnTo>
                  <a:lnTo>
                    <a:pt x="10" y="37"/>
                  </a:lnTo>
                  <a:lnTo>
                    <a:pt x="7" y="36"/>
                  </a:lnTo>
                  <a:lnTo>
                    <a:pt x="5" y="34"/>
                  </a:lnTo>
                  <a:lnTo>
                    <a:pt x="2" y="31"/>
                  </a:lnTo>
                  <a:lnTo>
                    <a:pt x="0" y="27"/>
                  </a:lnTo>
                  <a:lnTo>
                    <a:pt x="0" y="24"/>
                  </a:lnTo>
                  <a:lnTo>
                    <a:pt x="0" y="19"/>
                  </a:lnTo>
                  <a:lnTo>
                    <a:pt x="0" y="16"/>
                  </a:lnTo>
                  <a:lnTo>
                    <a:pt x="0" y="12"/>
                  </a:lnTo>
                  <a:lnTo>
                    <a:pt x="2" y="9"/>
                  </a:lnTo>
                  <a:lnTo>
                    <a:pt x="5" y="6"/>
                  </a:lnTo>
                  <a:lnTo>
                    <a:pt x="7" y="3"/>
                  </a:lnTo>
                  <a:lnTo>
                    <a:pt x="10" y="2"/>
                  </a:lnTo>
                  <a:lnTo>
                    <a:pt x="14" y="0"/>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214" name="Freeform 631">
              <a:extLst>
                <a:ext uri="{FF2B5EF4-FFF2-40B4-BE49-F238E27FC236}">
                  <a16:creationId xmlns:a16="http://schemas.microsoft.com/office/drawing/2014/main" id="{DAA4C1F1-30B5-058F-2D70-391CC1D67411}"/>
                </a:ext>
              </a:extLst>
            </p:cNvPr>
            <p:cNvSpPr>
              <a:spLocks noChangeAspect="1"/>
            </p:cNvSpPr>
            <p:nvPr/>
          </p:nvSpPr>
          <p:spPr bwMode="auto">
            <a:xfrm>
              <a:off x="3816" y="890"/>
              <a:ext cx="45" cy="20"/>
            </a:xfrm>
            <a:custGeom>
              <a:avLst/>
              <a:gdLst>
                <a:gd name="T0" fmla="*/ 1 w 89"/>
                <a:gd name="T1" fmla="*/ 0 h 39"/>
                <a:gd name="T2" fmla="*/ 1 w 89"/>
                <a:gd name="T3" fmla="*/ 0 h 39"/>
                <a:gd name="T4" fmla="*/ 1 w 89"/>
                <a:gd name="T5" fmla="*/ 0 h 39"/>
                <a:gd name="T6" fmla="*/ 1 w 89"/>
                <a:gd name="T7" fmla="*/ 0 h 39"/>
                <a:gd name="T8" fmla="*/ 1 w 89"/>
                <a:gd name="T9" fmla="*/ 1 h 39"/>
                <a:gd name="T10" fmla="*/ 1 w 89"/>
                <a:gd name="T11" fmla="*/ 1 h 39"/>
                <a:gd name="T12" fmla="*/ 1 w 89"/>
                <a:gd name="T13" fmla="*/ 1 h 39"/>
                <a:gd name="T14" fmla="*/ 1 w 89"/>
                <a:gd name="T15" fmla="*/ 1 h 39"/>
                <a:gd name="T16" fmla="*/ 1 w 89"/>
                <a:gd name="T17" fmla="*/ 1 h 39"/>
                <a:gd name="T18" fmla="*/ 1 w 89"/>
                <a:gd name="T19" fmla="*/ 1 h 39"/>
                <a:gd name="T20" fmla="*/ 1 w 89"/>
                <a:gd name="T21" fmla="*/ 1 h 39"/>
                <a:gd name="T22" fmla="*/ 1 w 89"/>
                <a:gd name="T23" fmla="*/ 1 h 39"/>
                <a:gd name="T24" fmla="*/ 1 w 89"/>
                <a:gd name="T25" fmla="*/ 1 h 39"/>
                <a:gd name="T26" fmla="*/ 1 w 89"/>
                <a:gd name="T27" fmla="*/ 1 h 39"/>
                <a:gd name="T28" fmla="*/ 1 w 89"/>
                <a:gd name="T29" fmla="*/ 1 h 39"/>
                <a:gd name="T30" fmla="*/ 1 w 89"/>
                <a:gd name="T31" fmla="*/ 1 h 39"/>
                <a:gd name="T32" fmla="*/ 1 w 89"/>
                <a:gd name="T33" fmla="*/ 1 h 39"/>
                <a:gd name="T34" fmla="*/ 1 w 89"/>
                <a:gd name="T35" fmla="*/ 1 h 39"/>
                <a:gd name="T36" fmla="*/ 1 w 89"/>
                <a:gd name="T37" fmla="*/ 1 h 39"/>
                <a:gd name="T38" fmla="*/ 1 w 89"/>
                <a:gd name="T39" fmla="*/ 1 h 39"/>
                <a:gd name="T40" fmla="*/ 1 w 89"/>
                <a:gd name="T41" fmla="*/ 1 h 39"/>
                <a:gd name="T42" fmla="*/ 1 w 89"/>
                <a:gd name="T43" fmla="*/ 1 h 39"/>
                <a:gd name="T44" fmla="*/ 1 w 89"/>
                <a:gd name="T45" fmla="*/ 1 h 39"/>
                <a:gd name="T46" fmla="*/ 1 w 89"/>
                <a:gd name="T47" fmla="*/ 1 h 39"/>
                <a:gd name="T48" fmla="*/ 1 w 89"/>
                <a:gd name="T49" fmla="*/ 1 h 39"/>
                <a:gd name="T50" fmla="*/ 1 w 89"/>
                <a:gd name="T51" fmla="*/ 1 h 39"/>
                <a:gd name="T52" fmla="*/ 0 w 89"/>
                <a:gd name="T53" fmla="*/ 1 h 39"/>
                <a:gd name="T54" fmla="*/ 0 w 89"/>
                <a:gd name="T55" fmla="*/ 1 h 39"/>
                <a:gd name="T56" fmla="*/ 0 w 89"/>
                <a:gd name="T57" fmla="*/ 1 h 39"/>
                <a:gd name="T58" fmla="*/ 0 w 89"/>
                <a:gd name="T59" fmla="*/ 1 h 39"/>
                <a:gd name="T60" fmla="*/ 1 w 89"/>
                <a:gd name="T61" fmla="*/ 1 h 39"/>
                <a:gd name="T62" fmla="*/ 1 w 89"/>
                <a:gd name="T63" fmla="*/ 1 h 39"/>
                <a:gd name="T64" fmla="*/ 1 w 89"/>
                <a:gd name="T65" fmla="*/ 1 h 39"/>
                <a:gd name="T66" fmla="*/ 1 w 89"/>
                <a:gd name="T67" fmla="*/ 1 h 39"/>
                <a:gd name="T68" fmla="*/ 1 w 89"/>
                <a:gd name="T69" fmla="*/ 1 h 39"/>
                <a:gd name="T70" fmla="*/ 1 w 89"/>
                <a:gd name="T71" fmla="*/ 0 h 39"/>
                <a:gd name="T72" fmla="*/ 1 w 89"/>
                <a:gd name="T73" fmla="*/ 0 h 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9"/>
                <a:gd name="T112" fmla="*/ 0 h 39"/>
                <a:gd name="T113" fmla="*/ 89 w 89"/>
                <a:gd name="T114" fmla="*/ 39 h 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9" h="39">
                  <a:moveTo>
                    <a:pt x="15" y="0"/>
                  </a:moveTo>
                  <a:lnTo>
                    <a:pt x="72" y="0"/>
                  </a:lnTo>
                  <a:lnTo>
                    <a:pt x="76" y="0"/>
                  </a:lnTo>
                  <a:lnTo>
                    <a:pt x="77" y="0"/>
                  </a:lnTo>
                  <a:lnTo>
                    <a:pt x="81" y="1"/>
                  </a:lnTo>
                  <a:lnTo>
                    <a:pt x="82" y="3"/>
                  </a:lnTo>
                  <a:lnTo>
                    <a:pt x="84" y="4"/>
                  </a:lnTo>
                  <a:lnTo>
                    <a:pt x="87" y="6"/>
                  </a:lnTo>
                  <a:lnTo>
                    <a:pt x="89" y="8"/>
                  </a:lnTo>
                  <a:lnTo>
                    <a:pt x="89" y="11"/>
                  </a:lnTo>
                  <a:lnTo>
                    <a:pt x="89" y="26"/>
                  </a:lnTo>
                  <a:lnTo>
                    <a:pt x="89" y="29"/>
                  </a:lnTo>
                  <a:lnTo>
                    <a:pt x="87" y="31"/>
                  </a:lnTo>
                  <a:lnTo>
                    <a:pt x="84" y="33"/>
                  </a:lnTo>
                  <a:lnTo>
                    <a:pt x="82" y="35"/>
                  </a:lnTo>
                  <a:lnTo>
                    <a:pt x="81" y="36"/>
                  </a:lnTo>
                  <a:lnTo>
                    <a:pt x="77" y="38"/>
                  </a:lnTo>
                  <a:lnTo>
                    <a:pt x="76" y="38"/>
                  </a:lnTo>
                  <a:lnTo>
                    <a:pt x="72" y="39"/>
                  </a:lnTo>
                  <a:lnTo>
                    <a:pt x="15" y="39"/>
                  </a:lnTo>
                  <a:lnTo>
                    <a:pt x="11" y="39"/>
                  </a:lnTo>
                  <a:lnTo>
                    <a:pt x="10" y="38"/>
                  </a:lnTo>
                  <a:lnTo>
                    <a:pt x="7" y="38"/>
                  </a:lnTo>
                  <a:lnTo>
                    <a:pt x="5" y="35"/>
                  </a:lnTo>
                  <a:lnTo>
                    <a:pt x="3" y="33"/>
                  </a:lnTo>
                  <a:lnTo>
                    <a:pt x="2" y="32"/>
                  </a:lnTo>
                  <a:lnTo>
                    <a:pt x="0" y="29"/>
                  </a:lnTo>
                  <a:lnTo>
                    <a:pt x="0" y="26"/>
                  </a:lnTo>
                  <a:lnTo>
                    <a:pt x="0" y="11"/>
                  </a:lnTo>
                  <a:lnTo>
                    <a:pt x="0" y="8"/>
                  </a:lnTo>
                  <a:lnTo>
                    <a:pt x="2" y="6"/>
                  </a:lnTo>
                  <a:lnTo>
                    <a:pt x="3" y="6"/>
                  </a:lnTo>
                  <a:lnTo>
                    <a:pt x="5" y="3"/>
                  </a:lnTo>
                  <a:lnTo>
                    <a:pt x="7" y="1"/>
                  </a:lnTo>
                  <a:lnTo>
                    <a:pt x="10" y="1"/>
                  </a:lnTo>
                  <a:lnTo>
                    <a:pt x="11" y="0"/>
                  </a:lnTo>
                  <a:lnTo>
                    <a:pt x="15" y="0"/>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215" name="Freeform 632">
              <a:extLst>
                <a:ext uri="{FF2B5EF4-FFF2-40B4-BE49-F238E27FC236}">
                  <a16:creationId xmlns:a16="http://schemas.microsoft.com/office/drawing/2014/main" id="{218CB045-D027-38ED-DD0C-86FE89D663BB}"/>
                </a:ext>
              </a:extLst>
            </p:cNvPr>
            <p:cNvSpPr>
              <a:spLocks noChangeAspect="1"/>
            </p:cNvSpPr>
            <p:nvPr/>
          </p:nvSpPr>
          <p:spPr bwMode="auto">
            <a:xfrm>
              <a:off x="3825" y="891"/>
              <a:ext cx="33" cy="18"/>
            </a:xfrm>
            <a:custGeom>
              <a:avLst/>
              <a:gdLst>
                <a:gd name="T0" fmla="*/ 0 w 68"/>
                <a:gd name="T1" fmla="*/ 0 h 37"/>
                <a:gd name="T2" fmla="*/ 0 w 68"/>
                <a:gd name="T3" fmla="*/ 0 h 37"/>
                <a:gd name="T4" fmla="*/ 0 w 68"/>
                <a:gd name="T5" fmla="*/ 0 h 37"/>
                <a:gd name="T6" fmla="*/ 0 w 68"/>
                <a:gd name="T7" fmla="*/ 0 h 37"/>
                <a:gd name="T8" fmla="*/ 0 w 68"/>
                <a:gd name="T9" fmla="*/ 0 h 37"/>
                <a:gd name="T10" fmla="*/ 0 w 68"/>
                <a:gd name="T11" fmla="*/ 0 h 37"/>
                <a:gd name="T12" fmla="*/ 0 w 68"/>
                <a:gd name="T13" fmla="*/ 0 h 37"/>
                <a:gd name="T14" fmla="*/ 0 w 68"/>
                <a:gd name="T15" fmla="*/ 0 h 37"/>
                <a:gd name="T16" fmla="*/ 0 w 68"/>
                <a:gd name="T17" fmla="*/ 0 h 37"/>
                <a:gd name="T18" fmla="*/ 0 w 68"/>
                <a:gd name="T19" fmla="*/ 0 h 37"/>
                <a:gd name="T20" fmla="*/ 0 w 68"/>
                <a:gd name="T21" fmla="*/ 0 h 37"/>
                <a:gd name="T22" fmla="*/ 0 w 68"/>
                <a:gd name="T23" fmla="*/ 0 h 37"/>
                <a:gd name="T24" fmla="*/ 0 w 68"/>
                <a:gd name="T25" fmla="*/ 0 h 37"/>
                <a:gd name="T26" fmla="*/ 0 w 68"/>
                <a:gd name="T27" fmla="*/ 0 h 37"/>
                <a:gd name="T28" fmla="*/ 0 w 68"/>
                <a:gd name="T29" fmla="*/ 0 h 37"/>
                <a:gd name="T30" fmla="*/ 0 w 68"/>
                <a:gd name="T31" fmla="*/ 0 h 37"/>
                <a:gd name="T32" fmla="*/ 0 w 68"/>
                <a:gd name="T33" fmla="*/ 0 h 37"/>
                <a:gd name="T34" fmla="*/ 0 w 68"/>
                <a:gd name="T35" fmla="*/ 0 h 37"/>
                <a:gd name="T36" fmla="*/ 0 w 68"/>
                <a:gd name="T37" fmla="*/ 0 h 37"/>
                <a:gd name="T38" fmla="*/ 0 w 68"/>
                <a:gd name="T39" fmla="*/ 0 h 37"/>
                <a:gd name="T40" fmla="*/ 0 w 68"/>
                <a:gd name="T41" fmla="*/ 0 h 37"/>
                <a:gd name="T42" fmla="*/ 0 w 68"/>
                <a:gd name="T43" fmla="*/ 0 h 37"/>
                <a:gd name="T44" fmla="*/ 0 w 68"/>
                <a:gd name="T45" fmla="*/ 0 h 37"/>
                <a:gd name="T46" fmla="*/ 0 w 68"/>
                <a:gd name="T47" fmla="*/ 0 h 37"/>
                <a:gd name="T48" fmla="*/ 0 w 68"/>
                <a:gd name="T49" fmla="*/ 0 h 37"/>
                <a:gd name="T50" fmla="*/ 0 w 68"/>
                <a:gd name="T51" fmla="*/ 0 h 37"/>
                <a:gd name="T52" fmla="*/ 0 w 68"/>
                <a:gd name="T53" fmla="*/ 0 h 37"/>
                <a:gd name="T54" fmla="*/ 0 w 68"/>
                <a:gd name="T55" fmla="*/ 0 h 37"/>
                <a:gd name="T56" fmla="*/ 0 w 68"/>
                <a:gd name="T57" fmla="*/ 0 h 37"/>
                <a:gd name="T58" fmla="*/ 0 w 68"/>
                <a:gd name="T59" fmla="*/ 0 h 37"/>
                <a:gd name="T60" fmla="*/ 0 w 68"/>
                <a:gd name="T61" fmla="*/ 0 h 37"/>
                <a:gd name="T62" fmla="*/ 0 w 68"/>
                <a:gd name="T63" fmla="*/ 0 h 37"/>
                <a:gd name="T64" fmla="*/ 0 w 68"/>
                <a:gd name="T65" fmla="*/ 0 h 37"/>
                <a:gd name="T66" fmla="*/ 0 w 68"/>
                <a:gd name="T67" fmla="*/ 0 h 37"/>
                <a:gd name="T68" fmla="*/ 0 w 68"/>
                <a:gd name="T69" fmla="*/ 0 h 37"/>
                <a:gd name="T70" fmla="*/ 0 w 68"/>
                <a:gd name="T71" fmla="*/ 0 h 37"/>
                <a:gd name="T72" fmla="*/ 0 w 68"/>
                <a:gd name="T73" fmla="*/ 0 h 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8"/>
                <a:gd name="T112" fmla="*/ 0 h 37"/>
                <a:gd name="T113" fmla="*/ 68 w 68"/>
                <a:gd name="T114" fmla="*/ 37 h 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8" h="37">
                  <a:moveTo>
                    <a:pt x="15" y="0"/>
                  </a:moveTo>
                  <a:lnTo>
                    <a:pt x="53" y="0"/>
                  </a:lnTo>
                  <a:lnTo>
                    <a:pt x="56" y="0"/>
                  </a:lnTo>
                  <a:lnTo>
                    <a:pt x="60" y="0"/>
                  </a:lnTo>
                  <a:lnTo>
                    <a:pt x="61" y="2"/>
                  </a:lnTo>
                  <a:lnTo>
                    <a:pt x="63" y="3"/>
                  </a:lnTo>
                  <a:lnTo>
                    <a:pt x="65" y="5"/>
                  </a:lnTo>
                  <a:lnTo>
                    <a:pt x="66" y="6"/>
                  </a:lnTo>
                  <a:lnTo>
                    <a:pt x="68" y="7"/>
                  </a:lnTo>
                  <a:lnTo>
                    <a:pt x="68" y="10"/>
                  </a:lnTo>
                  <a:lnTo>
                    <a:pt x="68" y="24"/>
                  </a:lnTo>
                  <a:lnTo>
                    <a:pt x="68" y="27"/>
                  </a:lnTo>
                  <a:lnTo>
                    <a:pt x="66" y="28"/>
                  </a:lnTo>
                  <a:lnTo>
                    <a:pt x="65" y="31"/>
                  </a:lnTo>
                  <a:lnTo>
                    <a:pt x="63" y="32"/>
                  </a:lnTo>
                  <a:lnTo>
                    <a:pt x="61" y="34"/>
                  </a:lnTo>
                  <a:lnTo>
                    <a:pt x="60" y="35"/>
                  </a:lnTo>
                  <a:lnTo>
                    <a:pt x="56" y="35"/>
                  </a:lnTo>
                  <a:lnTo>
                    <a:pt x="53" y="35"/>
                  </a:lnTo>
                  <a:lnTo>
                    <a:pt x="15" y="37"/>
                  </a:lnTo>
                  <a:lnTo>
                    <a:pt x="14" y="35"/>
                  </a:lnTo>
                  <a:lnTo>
                    <a:pt x="10" y="35"/>
                  </a:lnTo>
                  <a:lnTo>
                    <a:pt x="5" y="34"/>
                  </a:lnTo>
                  <a:lnTo>
                    <a:pt x="4" y="32"/>
                  </a:lnTo>
                  <a:lnTo>
                    <a:pt x="2" y="31"/>
                  </a:lnTo>
                  <a:lnTo>
                    <a:pt x="0" y="30"/>
                  </a:lnTo>
                  <a:lnTo>
                    <a:pt x="0" y="27"/>
                  </a:lnTo>
                  <a:lnTo>
                    <a:pt x="0" y="24"/>
                  </a:lnTo>
                  <a:lnTo>
                    <a:pt x="0" y="10"/>
                  </a:lnTo>
                  <a:lnTo>
                    <a:pt x="0" y="9"/>
                  </a:lnTo>
                  <a:lnTo>
                    <a:pt x="0" y="6"/>
                  </a:lnTo>
                  <a:lnTo>
                    <a:pt x="2" y="5"/>
                  </a:lnTo>
                  <a:lnTo>
                    <a:pt x="4" y="3"/>
                  </a:lnTo>
                  <a:lnTo>
                    <a:pt x="5" y="2"/>
                  </a:lnTo>
                  <a:lnTo>
                    <a:pt x="10" y="2"/>
                  </a:lnTo>
                  <a:lnTo>
                    <a:pt x="14" y="0"/>
                  </a:lnTo>
                  <a:lnTo>
                    <a:pt x="15" y="0"/>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216" name="Freeform 633">
              <a:extLst>
                <a:ext uri="{FF2B5EF4-FFF2-40B4-BE49-F238E27FC236}">
                  <a16:creationId xmlns:a16="http://schemas.microsoft.com/office/drawing/2014/main" id="{2928C14E-416F-24DA-6A84-65994506EB04}"/>
                </a:ext>
              </a:extLst>
            </p:cNvPr>
            <p:cNvSpPr>
              <a:spLocks noChangeAspect="1"/>
            </p:cNvSpPr>
            <p:nvPr/>
          </p:nvSpPr>
          <p:spPr bwMode="auto">
            <a:xfrm>
              <a:off x="3826" y="892"/>
              <a:ext cx="15" cy="15"/>
            </a:xfrm>
            <a:custGeom>
              <a:avLst/>
              <a:gdLst>
                <a:gd name="T0" fmla="*/ 1 w 29"/>
                <a:gd name="T1" fmla="*/ 0 h 29"/>
                <a:gd name="T2" fmla="*/ 1 w 29"/>
                <a:gd name="T3" fmla="*/ 0 h 29"/>
                <a:gd name="T4" fmla="*/ 1 w 29"/>
                <a:gd name="T5" fmla="*/ 1 h 29"/>
                <a:gd name="T6" fmla="*/ 1 w 29"/>
                <a:gd name="T7" fmla="*/ 1 h 29"/>
                <a:gd name="T8" fmla="*/ 1 w 29"/>
                <a:gd name="T9" fmla="*/ 1 h 29"/>
                <a:gd name="T10" fmla="*/ 1 w 29"/>
                <a:gd name="T11" fmla="*/ 1 h 29"/>
                <a:gd name="T12" fmla="*/ 1 w 29"/>
                <a:gd name="T13" fmla="*/ 1 h 29"/>
                <a:gd name="T14" fmla="*/ 1 w 29"/>
                <a:gd name="T15" fmla="*/ 1 h 29"/>
                <a:gd name="T16" fmla="*/ 1 w 29"/>
                <a:gd name="T17" fmla="*/ 1 h 29"/>
                <a:gd name="T18" fmla="*/ 1 w 29"/>
                <a:gd name="T19" fmla="*/ 1 h 29"/>
                <a:gd name="T20" fmla="*/ 1 w 29"/>
                <a:gd name="T21" fmla="*/ 1 h 29"/>
                <a:gd name="T22" fmla="*/ 1 w 29"/>
                <a:gd name="T23" fmla="*/ 1 h 29"/>
                <a:gd name="T24" fmla="*/ 1 w 29"/>
                <a:gd name="T25" fmla="*/ 1 h 29"/>
                <a:gd name="T26" fmla="*/ 1 w 29"/>
                <a:gd name="T27" fmla="*/ 1 h 29"/>
                <a:gd name="T28" fmla="*/ 1 w 29"/>
                <a:gd name="T29" fmla="*/ 1 h 29"/>
                <a:gd name="T30" fmla="*/ 1 w 29"/>
                <a:gd name="T31" fmla="*/ 1 h 29"/>
                <a:gd name="T32" fmla="*/ 1 w 29"/>
                <a:gd name="T33" fmla="*/ 1 h 29"/>
                <a:gd name="T34" fmla="*/ 1 w 29"/>
                <a:gd name="T35" fmla="*/ 1 h 29"/>
                <a:gd name="T36" fmla="*/ 1 w 29"/>
                <a:gd name="T37" fmla="*/ 1 h 29"/>
                <a:gd name="T38" fmla="*/ 1 w 29"/>
                <a:gd name="T39" fmla="*/ 1 h 29"/>
                <a:gd name="T40" fmla="*/ 1 w 29"/>
                <a:gd name="T41" fmla="*/ 1 h 29"/>
                <a:gd name="T42" fmla="*/ 1 w 29"/>
                <a:gd name="T43" fmla="*/ 1 h 29"/>
                <a:gd name="T44" fmla="*/ 1 w 29"/>
                <a:gd name="T45" fmla="*/ 1 h 29"/>
                <a:gd name="T46" fmla="*/ 1 w 29"/>
                <a:gd name="T47" fmla="*/ 1 h 29"/>
                <a:gd name="T48" fmla="*/ 0 w 29"/>
                <a:gd name="T49" fmla="*/ 1 h 29"/>
                <a:gd name="T50" fmla="*/ 1 w 29"/>
                <a:gd name="T51" fmla="*/ 1 h 29"/>
                <a:gd name="T52" fmla="*/ 1 w 29"/>
                <a:gd name="T53" fmla="*/ 1 h 29"/>
                <a:gd name="T54" fmla="*/ 1 w 29"/>
                <a:gd name="T55" fmla="*/ 1 h 29"/>
                <a:gd name="T56" fmla="*/ 1 w 29"/>
                <a:gd name="T57" fmla="*/ 1 h 29"/>
                <a:gd name="T58" fmla="*/ 1 w 29"/>
                <a:gd name="T59" fmla="*/ 1 h 29"/>
                <a:gd name="T60" fmla="*/ 1 w 29"/>
                <a:gd name="T61" fmla="*/ 1 h 29"/>
                <a:gd name="T62" fmla="*/ 1 w 29"/>
                <a:gd name="T63" fmla="*/ 0 h 29"/>
                <a:gd name="T64" fmla="*/ 1 w 29"/>
                <a:gd name="T65" fmla="*/ 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16" y="0"/>
                  </a:moveTo>
                  <a:lnTo>
                    <a:pt x="19" y="0"/>
                  </a:lnTo>
                  <a:lnTo>
                    <a:pt x="21" y="2"/>
                  </a:lnTo>
                  <a:lnTo>
                    <a:pt x="24" y="2"/>
                  </a:lnTo>
                  <a:lnTo>
                    <a:pt x="26" y="3"/>
                  </a:lnTo>
                  <a:lnTo>
                    <a:pt x="28" y="4"/>
                  </a:lnTo>
                  <a:lnTo>
                    <a:pt x="29" y="7"/>
                  </a:lnTo>
                  <a:lnTo>
                    <a:pt x="29" y="10"/>
                  </a:lnTo>
                  <a:lnTo>
                    <a:pt x="29" y="13"/>
                  </a:lnTo>
                  <a:lnTo>
                    <a:pt x="29" y="16"/>
                  </a:lnTo>
                  <a:lnTo>
                    <a:pt x="29" y="19"/>
                  </a:lnTo>
                  <a:lnTo>
                    <a:pt x="28" y="22"/>
                  </a:lnTo>
                  <a:lnTo>
                    <a:pt x="26" y="25"/>
                  </a:lnTo>
                  <a:lnTo>
                    <a:pt x="24" y="27"/>
                  </a:lnTo>
                  <a:lnTo>
                    <a:pt x="21" y="28"/>
                  </a:lnTo>
                  <a:lnTo>
                    <a:pt x="19" y="29"/>
                  </a:lnTo>
                  <a:lnTo>
                    <a:pt x="16" y="29"/>
                  </a:lnTo>
                  <a:lnTo>
                    <a:pt x="13" y="29"/>
                  </a:lnTo>
                  <a:lnTo>
                    <a:pt x="11" y="28"/>
                  </a:lnTo>
                  <a:lnTo>
                    <a:pt x="8" y="27"/>
                  </a:lnTo>
                  <a:lnTo>
                    <a:pt x="6" y="25"/>
                  </a:lnTo>
                  <a:lnTo>
                    <a:pt x="3" y="22"/>
                  </a:lnTo>
                  <a:lnTo>
                    <a:pt x="1" y="21"/>
                  </a:lnTo>
                  <a:lnTo>
                    <a:pt x="1" y="18"/>
                  </a:lnTo>
                  <a:lnTo>
                    <a:pt x="0" y="15"/>
                  </a:lnTo>
                  <a:lnTo>
                    <a:pt x="1" y="10"/>
                  </a:lnTo>
                  <a:lnTo>
                    <a:pt x="1" y="7"/>
                  </a:lnTo>
                  <a:lnTo>
                    <a:pt x="3" y="6"/>
                  </a:lnTo>
                  <a:lnTo>
                    <a:pt x="6" y="3"/>
                  </a:lnTo>
                  <a:lnTo>
                    <a:pt x="8" y="2"/>
                  </a:lnTo>
                  <a:lnTo>
                    <a:pt x="11" y="2"/>
                  </a:lnTo>
                  <a:lnTo>
                    <a:pt x="13"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217" name="Freeform 634">
              <a:extLst>
                <a:ext uri="{FF2B5EF4-FFF2-40B4-BE49-F238E27FC236}">
                  <a16:creationId xmlns:a16="http://schemas.microsoft.com/office/drawing/2014/main" id="{1DF29932-599E-770C-A516-5C1F8F6B3234}"/>
                </a:ext>
              </a:extLst>
            </p:cNvPr>
            <p:cNvSpPr>
              <a:spLocks noChangeAspect="1"/>
            </p:cNvSpPr>
            <p:nvPr/>
          </p:nvSpPr>
          <p:spPr bwMode="auto">
            <a:xfrm>
              <a:off x="3843" y="892"/>
              <a:ext cx="15" cy="15"/>
            </a:xfrm>
            <a:custGeom>
              <a:avLst/>
              <a:gdLst>
                <a:gd name="T0" fmla="*/ 1 w 29"/>
                <a:gd name="T1" fmla="*/ 0 h 29"/>
                <a:gd name="T2" fmla="*/ 1 w 29"/>
                <a:gd name="T3" fmla="*/ 0 h 29"/>
                <a:gd name="T4" fmla="*/ 1 w 29"/>
                <a:gd name="T5" fmla="*/ 0 h 29"/>
                <a:gd name="T6" fmla="*/ 1 w 29"/>
                <a:gd name="T7" fmla="*/ 1 h 29"/>
                <a:gd name="T8" fmla="*/ 1 w 29"/>
                <a:gd name="T9" fmla="*/ 1 h 29"/>
                <a:gd name="T10" fmla="*/ 1 w 29"/>
                <a:gd name="T11" fmla="*/ 1 h 29"/>
                <a:gd name="T12" fmla="*/ 1 w 29"/>
                <a:gd name="T13" fmla="*/ 1 h 29"/>
                <a:gd name="T14" fmla="*/ 1 w 29"/>
                <a:gd name="T15" fmla="*/ 1 h 29"/>
                <a:gd name="T16" fmla="*/ 1 w 29"/>
                <a:gd name="T17" fmla="*/ 1 h 29"/>
                <a:gd name="T18" fmla="*/ 1 w 29"/>
                <a:gd name="T19" fmla="*/ 1 h 29"/>
                <a:gd name="T20" fmla="*/ 1 w 29"/>
                <a:gd name="T21" fmla="*/ 1 h 29"/>
                <a:gd name="T22" fmla="*/ 1 w 29"/>
                <a:gd name="T23" fmla="*/ 1 h 29"/>
                <a:gd name="T24" fmla="*/ 1 w 29"/>
                <a:gd name="T25" fmla="*/ 1 h 29"/>
                <a:gd name="T26" fmla="*/ 1 w 29"/>
                <a:gd name="T27" fmla="*/ 1 h 29"/>
                <a:gd name="T28" fmla="*/ 1 w 29"/>
                <a:gd name="T29" fmla="*/ 1 h 29"/>
                <a:gd name="T30" fmla="*/ 1 w 29"/>
                <a:gd name="T31" fmla="*/ 1 h 29"/>
                <a:gd name="T32" fmla="*/ 1 w 29"/>
                <a:gd name="T33" fmla="*/ 1 h 29"/>
                <a:gd name="T34" fmla="*/ 1 w 29"/>
                <a:gd name="T35" fmla="*/ 1 h 29"/>
                <a:gd name="T36" fmla="*/ 1 w 29"/>
                <a:gd name="T37" fmla="*/ 1 h 29"/>
                <a:gd name="T38" fmla="*/ 1 w 29"/>
                <a:gd name="T39" fmla="*/ 1 h 29"/>
                <a:gd name="T40" fmla="*/ 1 w 29"/>
                <a:gd name="T41" fmla="*/ 1 h 29"/>
                <a:gd name="T42" fmla="*/ 1 w 29"/>
                <a:gd name="T43" fmla="*/ 1 h 29"/>
                <a:gd name="T44" fmla="*/ 1 w 29"/>
                <a:gd name="T45" fmla="*/ 1 h 29"/>
                <a:gd name="T46" fmla="*/ 0 w 29"/>
                <a:gd name="T47" fmla="*/ 1 h 29"/>
                <a:gd name="T48" fmla="*/ 0 w 29"/>
                <a:gd name="T49" fmla="*/ 1 h 29"/>
                <a:gd name="T50" fmla="*/ 0 w 29"/>
                <a:gd name="T51" fmla="*/ 1 h 29"/>
                <a:gd name="T52" fmla="*/ 1 w 29"/>
                <a:gd name="T53" fmla="*/ 1 h 29"/>
                <a:gd name="T54" fmla="*/ 1 w 29"/>
                <a:gd name="T55" fmla="*/ 1 h 29"/>
                <a:gd name="T56" fmla="*/ 1 w 29"/>
                <a:gd name="T57" fmla="*/ 1 h 29"/>
                <a:gd name="T58" fmla="*/ 1 w 29"/>
                <a:gd name="T59" fmla="*/ 1 h 29"/>
                <a:gd name="T60" fmla="*/ 1 w 29"/>
                <a:gd name="T61" fmla="*/ 0 h 29"/>
                <a:gd name="T62" fmla="*/ 1 w 29"/>
                <a:gd name="T63" fmla="*/ 0 h 29"/>
                <a:gd name="T64" fmla="*/ 1 w 29"/>
                <a:gd name="T65" fmla="*/ 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14" y="0"/>
                  </a:moveTo>
                  <a:lnTo>
                    <a:pt x="18" y="0"/>
                  </a:lnTo>
                  <a:lnTo>
                    <a:pt x="21" y="0"/>
                  </a:lnTo>
                  <a:lnTo>
                    <a:pt x="23" y="2"/>
                  </a:lnTo>
                  <a:lnTo>
                    <a:pt x="24" y="3"/>
                  </a:lnTo>
                  <a:lnTo>
                    <a:pt x="28" y="4"/>
                  </a:lnTo>
                  <a:lnTo>
                    <a:pt x="28" y="7"/>
                  </a:lnTo>
                  <a:lnTo>
                    <a:pt x="29" y="10"/>
                  </a:lnTo>
                  <a:lnTo>
                    <a:pt x="29" y="13"/>
                  </a:lnTo>
                  <a:lnTo>
                    <a:pt x="29" y="16"/>
                  </a:lnTo>
                  <a:lnTo>
                    <a:pt x="28" y="19"/>
                  </a:lnTo>
                  <a:lnTo>
                    <a:pt x="28" y="22"/>
                  </a:lnTo>
                  <a:lnTo>
                    <a:pt x="24" y="25"/>
                  </a:lnTo>
                  <a:lnTo>
                    <a:pt x="23" y="27"/>
                  </a:lnTo>
                  <a:lnTo>
                    <a:pt x="21" y="28"/>
                  </a:lnTo>
                  <a:lnTo>
                    <a:pt x="18" y="29"/>
                  </a:lnTo>
                  <a:lnTo>
                    <a:pt x="14" y="29"/>
                  </a:lnTo>
                  <a:lnTo>
                    <a:pt x="13" y="29"/>
                  </a:lnTo>
                  <a:lnTo>
                    <a:pt x="9" y="28"/>
                  </a:lnTo>
                  <a:lnTo>
                    <a:pt x="8" y="27"/>
                  </a:lnTo>
                  <a:lnTo>
                    <a:pt x="5" y="25"/>
                  </a:lnTo>
                  <a:lnTo>
                    <a:pt x="1" y="22"/>
                  </a:lnTo>
                  <a:lnTo>
                    <a:pt x="1" y="19"/>
                  </a:lnTo>
                  <a:lnTo>
                    <a:pt x="0" y="16"/>
                  </a:lnTo>
                  <a:lnTo>
                    <a:pt x="0" y="13"/>
                  </a:lnTo>
                  <a:lnTo>
                    <a:pt x="0" y="10"/>
                  </a:lnTo>
                  <a:lnTo>
                    <a:pt x="1" y="7"/>
                  </a:lnTo>
                  <a:lnTo>
                    <a:pt x="1" y="4"/>
                  </a:lnTo>
                  <a:lnTo>
                    <a:pt x="5" y="3"/>
                  </a:lnTo>
                  <a:lnTo>
                    <a:pt x="8" y="2"/>
                  </a:lnTo>
                  <a:lnTo>
                    <a:pt x="9" y="0"/>
                  </a:lnTo>
                  <a:lnTo>
                    <a:pt x="13"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218" name="Freeform 635">
              <a:extLst>
                <a:ext uri="{FF2B5EF4-FFF2-40B4-BE49-F238E27FC236}">
                  <a16:creationId xmlns:a16="http://schemas.microsoft.com/office/drawing/2014/main" id="{73424EF3-8291-9C10-A82A-566674065CC9}"/>
                </a:ext>
              </a:extLst>
            </p:cNvPr>
            <p:cNvSpPr>
              <a:spLocks noChangeAspect="1"/>
            </p:cNvSpPr>
            <p:nvPr/>
          </p:nvSpPr>
          <p:spPr bwMode="auto">
            <a:xfrm>
              <a:off x="3672" y="946"/>
              <a:ext cx="180" cy="50"/>
            </a:xfrm>
            <a:custGeom>
              <a:avLst/>
              <a:gdLst>
                <a:gd name="T0" fmla="*/ 1 w 360"/>
                <a:gd name="T1" fmla="*/ 1 h 98"/>
                <a:gd name="T2" fmla="*/ 1 w 360"/>
                <a:gd name="T3" fmla="*/ 0 h 98"/>
                <a:gd name="T4" fmla="*/ 1 w 360"/>
                <a:gd name="T5" fmla="*/ 0 h 98"/>
                <a:gd name="T6" fmla="*/ 1 w 360"/>
                <a:gd name="T7" fmla="*/ 0 h 98"/>
                <a:gd name="T8" fmla="*/ 1 w 360"/>
                <a:gd name="T9" fmla="*/ 1 h 98"/>
                <a:gd name="T10" fmla="*/ 1 w 360"/>
                <a:gd name="T11" fmla="*/ 1 h 98"/>
                <a:gd name="T12" fmla="*/ 1 w 360"/>
                <a:gd name="T13" fmla="*/ 1 h 98"/>
                <a:gd name="T14" fmla="*/ 1 w 360"/>
                <a:gd name="T15" fmla="*/ 1 h 98"/>
                <a:gd name="T16" fmla="*/ 1 w 360"/>
                <a:gd name="T17" fmla="*/ 1 h 98"/>
                <a:gd name="T18" fmla="*/ 1 w 360"/>
                <a:gd name="T19" fmla="*/ 1 h 98"/>
                <a:gd name="T20" fmla="*/ 1 w 360"/>
                <a:gd name="T21" fmla="*/ 1 h 98"/>
                <a:gd name="T22" fmla="*/ 1 w 360"/>
                <a:gd name="T23" fmla="*/ 1 h 98"/>
                <a:gd name="T24" fmla="*/ 1 w 360"/>
                <a:gd name="T25" fmla="*/ 1 h 98"/>
                <a:gd name="T26" fmla="*/ 1 w 360"/>
                <a:gd name="T27" fmla="*/ 1 h 98"/>
                <a:gd name="T28" fmla="*/ 1 w 360"/>
                <a:gd name="T29" fmla="*/ 1 h 98"/>
                <a:gd name="T30" fmla="*/ 1 w 360"/>
                <a:gd name="T31" fmla="*/ 1 h 98"/>
                <a:gd name="T32" fmla="*/ 1 w 360"/>
                <a:gd name="T33" fmla="*/ 1 h 98"/>
                <a:gd name="T34" fmla="*/ 1 w 360"/>
                <a:gd name="T35" fmla="*/ 1 h 98"/>
                <a:gd name="T36" fmla="*/ 1 w 360"/>
                <a:gd name="T37" fmla="*/ 1 h 98"/>
                <a:gd name="T38" fmla="*/ 1 w 360"/>
                <a:gd name="T39" fmla="*/ 1 h 98"/>
                <a:gd name="T40" fmla="*/ 1 w 360"/>
                <a:gd name="T41" fmla="*/ 1 h 98"/>
                <a:gd name="T42" fmla="*/ 1 w 360"/>
                <a:gd name="T43" fmla="*/ 1 h 98"/>
                <a:gd name="T44" fmla="*/ 1 w 360"/>
                <a:gd name="T45" fmla="*/ 1 h 98"/>
                <a:gd name="T46" fmla="*/ 1 w 360"/>
                <a:gd name="T47" fmla="*/ 1 h 98"/>
                <a:gd name="T48" fmla="*/ 1 w 360"/>
                <a:gd name="T49" fmla="*/ 1 h 98"/>
                <a:gd name="T50" fmla="*/ 1 w 360"/>
                <a:gd name="T51" fmla="*/ 1 h 98"/>
                <a:gd name="T52" fmla="*/ 0 w 360"/>
                <a:gd name="T53" fmla="*/ 1 h 98"/>
                <a:gd name="T54" fmla="*/ 0 w 360"/>
                <a:gd name="T55" fmla="*/ 1 h 98"/>
                <a:gd name="T56" fmla="*/ 0 w 360"/>
                <a:gd name="T57" fmla="*/ 1 h 98"/>
                <a:gd name="T58" fmla="*/ 0 w 360"/>
                <a:gd name="T59" fmla="*/ 1 h 98"/>
                <a:gd name="T60" fmla="*/ 1 w 360"/>
                <a:gd name="T61" fmla="*/ 1 h 98"/>
                <a:gd name="T62" fmla="*/ 1 w 360"/>
                <a:gd name="T63" fmla="*/ 1 h 98"/>
                <a:gd name="T64" fmla="*/ 1 w 360"/>
                <a:gd name="T65" fmla="*/ 1 h 98"/>
                <a:gd name="T66" fmla="*/ 1 w 360"/>
                <a:gd name="T67" fmla="*/ 1 h 98"/>
                <a:gd name="T68" fmla="*/ 1 w 360"/>
                <a:gd name="T69" fmla="*/ 1 h 98"/>
                <a:gd name="T70" fmla="*/ 1 w 360"/>
                <a:gd name="T71" fmla="*/ 1 h 98"/>
                <a:gd name="T72" fmla="*/ 1 w 360"/>
                <a:gd name="T73" fmla="*/ 1 h 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0"/>
                <a:gd name="T112" fmla="*/ 0 h 98"/>
                <a:gd name="T113" fmla="*/ 360 w 360"/>
                <a:gd name="T114" fmla="*/ 98 h 9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0" h="98">
                  <a:moveTo>
                    <a:pt x="11" y="23"/>
                  </a:moveTo>
                  <a:lnTo>
                    <a:pt x="348" y="0"/>
                  </a:lnTo>
                  <a:lnTo>
                    <a:pt x="350" y="0"/>
                  </a:lnTo>
                  <a:lnTo>
                    <a:pt x="353" y="0"/>
                  </a:lnTo>
                  <a:lnTo>
                    <a:pt x="355" y="1"/>
                  </a:lnTo>
                  <a:lnTo>
                    <a:pt x="356" y="3"/>
                  </a:lnTo>
                  <a:lnTo>
                    <a:pt x="358" y="4"/>
                  </a:lnTo>
                  <a:lnTo>
                    <a:pt x="358" y="6"/>
                  </a:lnTo>
                  <a:lnTo>
                    <a:pt x="360" y="7"/>
                  </a:lnTo>
                  <a:lnTo>
                    <a:pt x="360" y="9"/>
                  </a:lnTo>
                  <a:lnTo>
                    <a:pt x="360" y="64"/>
                  </a:lnTo>
                  <a:lnTo>
                    <a:pt x="360" y="66"/>
                  </a:lnTo>
                  <a:lnTo>
                    <a:pt x="358" y="67"/>
                  </a:lnTo>
                  <a:lnTo>
                    <a:pt x="358" y="70"/>
                  </a:lnTo>
                  <a:lnTo>
                    <a:pt x="356" y="72"/>
                  </a:lnTo>
                  <a:lnTo>
                    <a:pt x="355" y="73"/>
                  </a:lnTo>
                  <a:lnTo>
                    <a:pt x="353" y="73"/>
                  </a:lnTo>
                  <a:lnTo>
                    <a:pt x="350" y="75"/>
                  </a:lnTo>
                  <a:lnTo>
                    <a:pt x="348" y="75"/>
                  </a:lnTo>
                  <a:lnTo>
                    <a:pt x="11" y="98"/>
                  </a:lnTo>
                  <a:lnTo>
                    <a:pt x="10" y="98"/>
                  </a:lnTo>
                  <a:lnTo>
                    <a:pt x="6" y="97"/>
                  </a:lnTo>
                  <a:lnTo>
                    <a:pt x="5" y="97"/>
                  </a:lnTo>
                  <a:lnTo>
                    <a:pt x="3" y="95"/>
                  </a:lnTo>
                  <a:lnTo>
                    <a:pt x="1" y="94"/>
                  </a:lnTo>
                  <a:lnTo>
                    <a:pt x="1" y="92"/>
                  </a:lnTo>
                  <a:lnTo>
                    <a:pt x="0" y="91"/>
                  </a:lnTo>
                  <a:lnTo>
                    <a:pt x="0" y="88"/>
                  </a:lnTo>
                  <a:lnTo>
                    <a:pt x="0" y="34"/>
                  </a:lnTo>
                  <a:lnTo>
                    <a:pt x="0" y="32"/>
                  </a:lnTo>
                  <a:lnTo>
                    <a:pt x="1" y="29"/>
                  </a:lnTo>
                  <a:lnTo>
                    <a:pt x="1" y="28"/>
                  </a:lnTo>
                  <a:lnTo>
                    <a:pt x="3" y="26"/>
                  </a:lnTo>
                  <a:lnTo>
                    <a:pt x="5" y="25"/>
                  </a:lnTo>
                  <a:lnTo>
                    <a:pt x="6" y="23"/>
                  </a:lnTo>
                  <a:lnTo>
                    <a:pt x="10" y="23"/>
                  </a:lnTo>
                  <a:lnTo>
                    <a:pt x="11" y="23"/>
                  </a:lnTo>
                  <a:close/>
                </a:path>
              </a:pathLst>
            </a:custGeom>
            <a:solidFill>
              <a:srgbClr val="9E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219" name="Freeform 636">
              <a:extLst>
                <a:ext uri="{FF2B5EF4-FFF2-40B4-BE49-F238E27FC236}">
                  <a16:creationId xmlns:a16="http://schemas.microsoft.com/office/drawing/2014/main" id="{24BA43D4-A072-6E87-6D6A-6BF760F5473A}"/>
                </a:ext>
              </a:extLst>
            </p:cNvPr>
            <p:cNvSpPr>
              <a:spLocks noChangeAspect="1"/>
            </p:cNvSpPr>
            <p:nvPr/>
          </p:nvSpPr>
          <p:spPr bwMode="auto">
            <a:xfrm>
              <a:off x="3512" y="738"/>
              <a:ext cx="14" cy="11"/>
            </a:xfrm>
            <a:custGeom>
              <a:avLst/>
              <a:gdLst>
                <a:gd name="T0" fmla="*/ 1 w 26"/>
                <a:gd name="T1" fmla="*/ 0 h 22"/>
                <a:gd name="T2" fmla="*/ 1 w 26"/>
                <a:gd name="T3" fmla="*/ 1 h 22"/>
                <a:gd name="T4" fmla="*/ 1 w 26"/>
                <a:gd name="T5" fmla="*/ 1 h 22"/>
                <a:gd name="T6" fmla="*/ 1 w 26"/>
                <a:gd name="T7" fmla="*/ 1 h 22"/>
                <a:gd name="T8" fmla="*/ 1 w 26"/>
                <a:gd name="T9" fmla="*/ 1 h 22"/>
                <a:gd name="T10" fmla="*/ 1 w 26"/>
                <a:gd name="T11" fmla="*/ 1 h 22"/>
                <a:gd name="T12" fmla="*/ 1 w 26"/>
                <a:gd name="T13" fmla="*/ 1 h 22"/>
                <a:gd name="T14" fmla="*/ 1 w 26"/>
                <a:gd name="T15" fmla="*/ 1 h 22"/>
                <a:gd name="T16" fmla="*/ 1 w 26"/>
                <a:gd name="T17" fmla="*/ 1 h 22"/>
                <a:gd name="T18" fmla="*/ 1 w 26"/>
                <a:gd name="T19" fmla="*/ 1 h 22"/>
                <a:gd name="T20" fmla="*/ 1 w 26"/>
                <a:gd name="T21" fmla="*/ 1 h 22"/>
                <a:gd name="T22" fmla="*/ 1 w 26"/>
                <a:gd name="T23" fmla="*/ 1 h 22"/>
                <a:gd name="T24" fmla="*/ 1 w 26"/>
                <a:gd name="T25" fmla="*/ 1 h 22"/>
                <a:gd name="T26" fmla="*/ 1 w 26"/>
                <a:gd name="T27" fmla="*/ 1 h 22"/>
                <a:gd name="T28" fmla="*/ 1 w 26"/>
                <a:gd name="T29" fmla="*/ 1 h 22"/>
                <a:gd name="T30" fmla="*/ 1 w 26"/>
                <a:gd name="T31" fmla="*/ 1 h 22"/>
                <a:gd name="T32" fmla="*/ 1 w 26"/>
                <a:gd name="T33" fmla="*/ 1 h 22"/>
                <a:gd name="T34" fmla="*/ 1 w 26"/>
                <a:gd name="T35" fmla="*/ 1 h 22"/>
                <a:gd name="T36" fmla="*/ 1 w 26"/>
                <a:gd name="T37" fmla="*/ 1 h 22"/>
                <a:gd name="T38" fmla="*/ 1 w 26"/>
                <a:gd name="T39" fmla="*/ 1 h 22"/>
                <a:gd name="T40" fmla="*/ 1 w 26"/>
                <a:gd name="T41" fmla="*/ 1 h 22"/>
                <a:gd name="T42" fmla="*/ 1 w 26"/>
                <a:gd name="T43" fmla="*/ 1 h 22"/>
                <a:gd name="T44" fmla="*/ 1 w 26"/>
                <a:gd name="T45" fmla="*/ 1 h 22"/>
                <a:gd name="T46" fmla="*/ 1 w 26"/>
                <a:gd name="T47" fmla="*/ 1 h 22"/>
                <a:gd name="T48" fmla="*/ 0 w 26"/>
                <a:gd name="T49" fmla="*/ 1 h 22"/>
                <a:gd name="T50" fmla="*/ 1 w 26"/>
                <a:gd name="T51" fmla="*/ 1 h 22"/>
                <a:gd name="T52" fmla="*/ 1 w 26"/>
                <a:gd name="T53" fmla="*/ 1 h 22"/>
                <a:gd name="T54" fmla="*/ 1 w 26"/>
                <a:gd name="T55" fmla="*/ 1 h 22"/>
                <a:gd name="T56" fmla="*/ 1 w 26"/>
                <a:gd name="T57" fmla="*/ 1 h 22"/>
                <a:gd name="T58" fmla="*/ 1 w 26"/>
                <a:gd name="T59" fmla="*/ 1 h 22"/>
                <a:gd name="T60" fmla="*/ 1 w 26"/>
                <a:gd name="T61" fmla="*/ 1 h 22"/>
                <a:gd name="T62" fmla="*/ 1 w 26"/>
                <a:gd name="T63" fmla="*/ 1 h 22"/>
                <a:gd name="T64" fmla="*/ 1 w 26"/>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22"/>
                <a:gd name="T101" fmla="*/ 26 w 26"/>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22">
                  <a:moveTo>
                    <a:pt x="15" y="0"/>
                  </a:moveTo>
                  <a:lnTo>
                    <a:pt x="16" y="1"/>
                  </a:lnTo>
                  <a:lnTo>
                    <a:pt x="19" y="1"/>
                  </a:lnTo>
                  <a:lnTo>
                    <a:pt x="21" y="3"/>
                  </a:lnTo>
                  <a:lnTo>
                    <a:pt x="23" y="4"/>
                  </a:lnTo>
                  <a:lnTo>
                    <a:pt x="24" y="6"/>
                  </a:lnTo>
                  <a:lnTo>
                    <a:pt x="24" y="7"/>
                  </a:lnTo>
                  <a:lnTo>
                    <a:pt x="26" y="10"/>
                  </a:lnTo>
                  <a:lnTo>
                    <a:pt x="26" y="12"/>
                  </a:lnTo>
                  <a:lnTo>
                    <a:pt x="26" y="15"/>
                  </a:lnTo>
                  <a:lnTo>
                    <a:pt x="24" y="16"/>
                  </a:lnTo>
                  <a:lnTo>
                    <a:pt x="24" y="18"/>
                  </a:lnTo>
                  <a:lnTo>
                    <a:pt x="23" y="19"/>
                  </a:lnTo>
                  <a:lnTo>
                    <a:pt x="19" y="21"/>
                  </a:lnTo>
                  <a:lnTo>
                    <a:pt x="18" y="22"/>
                  </a:lnTo>
                  <a:lnTo>
                    <a:pt x="16" y="22"/>
                  </a:lnTo>
                  <a:lnTo>
                    <a:pt x="13" y="22"/>
                  </a:lnTo>
                  <a:lnTo>
                    <a:pt x="11" y="22"/>
                  </a:lnTo>
                  <a:lnTo>
                    <a:pt x="10" y="22"/>
                  </a:lnTo>
                  <a:lnTo>
                    <a:pt x="5" y="21"/>
                  </a:lnTo>
                  <a:lnTo>
                    <a:pt x="3" y="19"/>
                  </a:lnTo>
                  <a:lnTo>
                    <a:pt x="3" y="18"/>
                  </a:lnTo>
                  <a:lnTo>
                    <a:pt x="1" y="16"/>
                  </a:lnTo>
                  <a:lnTo>
                    <a:pt x="1" y="13"/>
                  </a:lnTo>
                  <a:lnTo>
                    <a:pt x="0" y="12"/>
                  </a:lnTo>
                  <a:lnTo>
                    <a:pt x="1" y="9"/>
                  </a:lnTo>
                  <a:lnTo>
                    <a:pt x="1" y="7"/>
                  </a:lnTo>
                  <a:lnTo>
                    <a:pt x="3" y="6"/>
                  </a:lnTo>
                  <a:lnTo>
                    <a:pt x="5" y="3"/>
                  </a:lnTo>
                  <a:lnTo>
                    <a:pt x="8" y="3"/>
                  </a:lnTo>
                  <a:lnTo>
                    <a:pt x="10" y="1"/>
                  </a:lnTo>
                  <a:lnTo>
                    <a:pt x="13" y="1"/>
                  </a:lnTo>
                  <a:lnTo>
                    <a:pt x="15" y="0"/>
                  </a:lnTo>
                  <a:close/>
                </a:path>
              </a:pathLst>
            </a:custGeom>
            <a:solidFill>
              <a:srgbClr val="7A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220" name="Freeform 637">
              <a:extLst>
                <a:ext uri="{FF2B5EF4-FFF2-40B4-BE49-F238E27FC236}">
                  <a16:creationId xmlns:a16="http://schemas.microsoft.com/office/drawing/2014/main" id="{22AFA49C-279B-35C9-19D4-447F25D2CE60}"/>
                </a:ext>
              </a:extLst>
            </p:cNvPr>
            <p:cNvSpPr>
              <a:spLocks noChangeAspect="1"/>
            </p:cNvSpPr>
            <p:nvPr/>
          </p:nvSpPr>
          <p:spPr bwMode="auto">
            <a:xfrm>
              <a:off x="3614" y="737"/>
              <a:ext cx="13" cy="11"/>
            </a:xfrm>
            <a:custGeom>
              <a:avLst/>
              <a:gdLst>
                <a:gd name="T0" fmla="*/ 1 w 26"/>
                <a:gd name="T1" fmla="*/ 0 h 22"/>
                <a:gd name="T2" fmla="*/ 1 w 26"/>
                <a:gd name="T3" fmla="*/ 1 h 22"/>
                <a:gd name="T4" fmla="*/ 1 w 26"/>
                <a:gd name="T5" fmla="*/ 1 h 22"/>
                <a:gd name="T6" fmla="*/ 1 w 26"/>
                <a:gd name="T7" fmla="*/ 1 h 22"/>
                <a:gd name="T8" fmla="*/ 1 w 26"/>
                <a:gd name="T9" fmla="*/ 1 h 22"/>
                <a:gd name="T10" fmla="*/ 1 w 26"/>
                <a:gd name="T11" fmla="*/ 1 h 22"/>
                <a:gd name="T12" fmla="*/ 1 w 26"/>
                <a:gd name="T13" fmla="*/ 1 h 22"/>
                <a:gd name="T14" fmla="*/ 1 w 26"/>
                <a:gd name="T15" fmla="*/ 1 h 22"/>
                <a:gd name="T16" fmla="*/ 1 w 26"/>
                <a:gd name="T17" fmla="*/ 1 h 22"/>
                <a:gd name="T18" fmla="*/ 1 w 26"/>
                <a:gd name="T19" fmla="*/ 1 h 22"/>
                <a:gd name="T20" fmla="*/ 1 w 26"/>
                <a:gd name="T21" fmla="*/ 1 h 22"/>
                <a:gd name="T22" fmla="*/ 1 w 26"/>
                <a:gd name="T23" fmla="*/ 1 h 22"/>
                <a:gd name="T24" fmla="*/ 1 w 26"/>
                <a:gd name="T25" fmla="*/ 1 h 22"/>
                <a:gd name="T26" fmla="*/ 1 w 26"/>
                <a:gd name="T27" fmla="*/ 1 h 22"/>
                <a:gd name="T28" fmla="*/ 1 w 26"/>
                <a:gd name="T29" fmla="*/ 1 h 22"/>
                <a:gd name="T30" fmla="*/ 1 w 26"/>
                <a:gd name="T31" fmla="*/ 1 h 22"/>
                <a:gd name="T32" fmla="*/ 1 w 26"/>
                <a:gd name="T33" fmla="*/ 1 h 22"/>
                <a:gd name="T34" fmla="*/ 1 w 26"/>
                <a:gd name="T35" fmla="*/ 1 h 22"/>
                <a:gd name="T36" fmla="*/ 1 w 26"/>
                <a:gd name="T37" fmla="*/ 1 h 22"/>
                <a:gd name="T38" fmla="*/ 1 w 26"/>
                <a:gd name="T39" fmla="*/ 1 h 22"/>
                <a:gd name="T40" fmla="*/ 1 w 26"/>
                <a:gd name="T41" fmla="*/ 1 h 22"/>
                <a:gd name="T42" fmla="*/ 1 w 26"/>
                <a:gd name="T43" fmla="*/ 1 h 22"/>
                <a:gd name="T44" fmla="*/ 0 w 26"/>
                <a:gd name="T45" fmla="*/ 1 h 22"/>
                <a:gd name="T46" fmla="*/ 0 w 26"/>
                <a:gd name="T47" fmla="*/ 1 h 22"/>
                <a:gd name="T48" fmla="*/ 0 w 26"/>
                <a:gd name="T49" fmla="*/ 1 h 22"/>
                <a:gd name="T50" fmla="*/ 0 w 26"/>
                <a:gd name="T51" fmla="*/ 1 h 22"/>
                <a:gd name="T52" fmla="*/ 1 w 26"/>
                <a:gd name="T53" fmla="*/ 1 h 22"/>
                <a:gd name="T54" fmla="*/ 1 w 26"/>
                <a:gd name="T55" fmla="*/ 1 h 22"/>
                <a:gd name="T56" fmla="*/ 1 w 26"/>
                <a:gd name="T57" fmla="*/ 1 h 22"/>
                <a:gd name="T58" fmla="*/ 1 w 26"/>
                <a:gd name="T59" fmla="*/ 1 h 22"/>
                <a:gd name="T60" fmla="*/ 1 w 26"/>
                <a:gd name="T61" fmla="*/ 1 h 22"/>
                <a:gd name="T62" fmla="*/ 1 w 26"/>
                <a:gd name="T63" fmla="*/ 0 h 22"/>
                <a:gd name="T64" fmla="*/ 1 w 26"/>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22"/>
                <a:gd name="T101" fmla="*/ 26 w 26"/>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22">
                  <a:moveTo>
                    <a:pt x="14" y="0"/>
                  </a:moveTo>
                  <a:lnTo>
                    <a:pt x="16" y="1"/>
                  </a:lnTo>
                  <a:lnTo>
                    <a:pt x="19" y="1"/>
                  </a:lnTo>
                  <a:lnTo>
                    <a:pt x="21" y="3"/>
                  </a:lnTo>
                  <a:lnTo>
                    <a:pt x="23" y="4"/>
                  </a:lnTo>
                  <a:lnTo>
                    <a:pt x="24" y="6"/>
                  </a:lnTo>
                  <a:lnTo>
                    <a:pt x="24" y="9"/>
                  </a:lnTo>
                  <a:lnTo>
                    <a:pt x="26" y="10"/>
                  </a:lnTo>
                  <a:lnTo>
                    <a:pt x="26" y="13"/>
                  </a:lnTo>
                  <a:lnTo>
                    <a:pt x="24" y="15"/>
                  </a:lnTo>
                  <a:lnTo>
                    <a:pt x="24" y="18"/>
                  </a:lnTo>
                  <a:lnTo>
                    <a:pt x="23" y="19"/>
                  </a:lnTo>
                  <a:lnTo>
                    <a:pt x="21" y="21"/>
                  </a:lnTo>
                  <a:lnTo>
                    <a:pt x="19" y="22"/>
                  </a:lnTo>
                  <a:lnTo>
                    <a:pt x="18" y="22"/>
                  </a:lnTo>
                  <a:lnTo>
                    <a:pt x="14" y="22"/>
                  </a:lnTo>
                  <a:lnTo>
                    <a:pt x="13" y="22"/>
                  </a:lnTo>
                  <a:lnTo>
                    <a:pt x="8" y="22"/>
                  </a:lnTo>
                  <a:lnTo>
                    <a:pt x="6" y="22"/>
                  </a:lnTo>
                  <a:lnTo>
                    <a:pt x="5" y="21"/>
                  </a:lnTo>
                  <a:lnTo>
                    <a:pt x="3" y="19"/>
                  </a:lnTo>
                  <a:lnTo>
                    <a:pt x="1" y="18"/>
                  </a:lnTo>
                  <a:lnTo>
                    <a:pt x="0" y="15"/>
                  </a:lnTo>
                  <a:lnTo>
                    <a:pt x="0" y="13"/>
                  </a:lnTo>
                  <a:lnTo>
                    <a:pt x="0" y="10"/>
                  </a:lnTo>
                  <a:lnTo>
                    <a:pt x="0" y="9"/>
                  </a:lnTo>
                  <a:lnTo>
                    <a:pt x="1" y="6"/>
                  </a:lnTo>
                  <a:lnTo>
                    <a:pt x="1" y="4"/>
                  </a:lnTo>
                  <a:lnTo>
                    <a:pt x="3" y="3"/>
                  </a:lnTo>
                  <a:lnTo>
                    <a:pt x="6" y="1"/>
                  </a:lnTo>
                  <a:lnTo>
                    <a:pt x="8" y="1"/>
                  </a:lnTo>
                  <a:lnTo>
                    <a:pt x="9" y="0"/>
                  </a:lnTo>
                  <a:lnTo>
                    <a:pt x="14" y="0"/>
                  </a:lnTo>
                  <a:close/>
                </a:path>
              </a:pathLst>
            </a:custGeom>
            <a:solidFill>
              <a:srgbClr val="7A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221" name="Freeform 638">
              <a:extLst>
                <a:ext uri="{FF2B5EF4-FFF2-40B4-BE49-F238E27FC236}">
                  <a16:creationId xmlns:a16="http://schemas.microsoft.com/office/drawing/2014/main" id="{0C1DAD7B-1649-586B-D041-1497D82348FC}"/>
                </a:ext>
              </a:extLst>
            </p:cNvPr>
            <p:cNvSpPr>
              <a:spLocks noChangeAspect="1"/>
            </p:cNvSpPr>
            <p:nvPr/>
          </p:nvSpPr>
          <p:spPr bwMode="auto">
            <a:xfrm>
              <a:off x="3517" y="726"/>
              <a:ext cx="41" cy="21"/>
            </a:xfrm>
            <a:custGeom>
              <a:avLst/>
              <a:gdLst>
                <a:gd name="T0" fmla="*/ 1 w 82"/>
                <a:gd name="T1" fmla="*/ 0 h 43"/>
                <a:gd name="T2" fmla="*/ 1 w 82"/>
                <a:gd name="T3" fmla="*/ 0 h 43"/>
                <a:gd name="T4" fmla="*/ 0 w 82"/>
                <a:gd name="T5" fmla="*/ 0 h 43"/>
                <a:gd name="T6" fmla="*/ 0 w 82"/>
                <a:gd name="T7" fmla="*/ 0 h 43"/>
                <a:gd name="T8" fmla="*/ 0 w 82"/>
                <a:gd name="T9" fmla="*/ 0 h 43"/>
                <a:gd name="T10" fmla="*/ 0 w 82"/>
                <a:gd name="T11" fmla="*/ 0 h 43"/>
                <a:gd name="T12" fmla="*/ 1 w 82"/>
                <a:gd name="T13" fmla="*/ 0 h 43"/>
                <a:gd name="T14" fmla="*/ 1 w 82"/>
                <a:gd name="T15" fmla="*/ 0 h 43"/>
                <a:gd name="T16" fmla="*/ 1 w 82"/>
                <a:gd name="T17" fmla="*/ 0 h 43"/>
                <a:gd name="T18" fmla="*/ 1 w 82"/>
                <a:gd name="T19" fmla="*/ 0 h 43"/>
                <a:gd name="T20" fmla="*/ 1 w 82"/>
                <a:gd name="T21" fmla="*/ 0 h 43"/>
                <a:gd name="T22" fmla="*/ 1 w 82"/>
                <a:gd name="T23" fmla="*/ 0 h 43"/>
                <a:gd name="T24" fmla="*/ 1 w 82"/>
                <a:gd name="T25" fmla="*/ 0 h 43"/>
                <a:gd name="T26" fmla="*/ 1 w 82"/>
                <a:gd name="T27" fmla="*/ 0 h 43"/>
                <a:gd name="T28" fmla="*/ 1 w 82"/>
                <a:gd name="T29" fmla="*/ 0 h 43"/>
                <a:gd name="T30" fmla="*/ 1 w 82"/>
                <a:gd name="T31" fmla="*/ 0 h 43"/>
                <a:gd name="T32" fmla="*/ 1 w 82"/>
                <a:gd name="T33" fmla="*/ 0 h 43"/>
                <a:gd name="T34" fmla="*/ 1 w 82"/>
                <a:gd name="T35" fmla="*/ 0 h 43"/>
                <a:gd name="T36" fmla="*/ 1 w 82"/>
                <a:gd name="T37" fmla="*/ 0 h 43"/>
                <a:gd name="T38" fmla="*/ 1 w 82"/>
                <a:gd name="T39" fmla="*/ 0 h 43"/>
                <a:gd name="T40" fmla="*/ 1 w 82"/>
                <a:gd name="T41" fmla="*/ 0 h 43"/>
                <a:gd name="T42" fmla="*/ 1 w 82"/>
                <a:gd name="T43" fmla="*/ 0 h 43"/>
                <a:gd name="T44" fmla="*/ 1 w 82"/>
                <a:gd name="T45" fmla="*/ 0 h 43"/>
                <a:gd name="T46" fmla="*/ 1 w 82"/>
                <a:gd name="T47" fmla="*/ 0 h 43"/>
                <a:gd name="T48" fmla="*/ 1 w 82"/>
                <a:gd name="T49" fmla="*/ 0 h 43"/>
                <a:gd name="T50" fmla="*/ 1 w 82"/>
                <a:gd name="T51" fmla="*/ 0 h 43"/>
                <a:gd name="T52" fmla="*/ 1 w 82"/>
                <a:gd name="T53" fmla="*/ 0 h 43"/>
                <a:gd name="T54" fmla="*/ 1 w 82"/>
                <a:gd name="T55" fmla="*/ 0 h 43"/>
                <a:gd name="T56" fmla="*/ 1 w 82"/>
                <a:gd name="T57" fmla="*/ 0 h 43"/>
                <a:gd name="T58" fmla="*/ 1 w 82"/>
                <a:gd name="T59" fmla="*/ 0 h 43"/>
                <a:gd name="T60" fmla="*/ 1 w 82"/>
                <a:gd name="T61" fmla="*/ 0 h 43"/>
                <a:gd name="T62" fmla="*/ 1 w 82"/>
                <a:gd name="T63" fmla="*/ 0 h 43"/>
                <a:gd name="T64" fmla="*/ 1 w 82"/>
                <a:gd name="T65" fmla="*/ 0 h 43"/>
                <a:gd name="T66" fmla="*/ 1 w 82"/>
                <a:gd name="T67" fmla="*/ 0 h 43"/>
                <a:gd name="T68" fmla="*/ 1 w 82"/>
                <a:gd name="T69" fmla="*/ 0 h 43"/>
                <a:gd name="T70" fmla="*/ 1 w 82"/>
                <a:gd name="T71" fmla="*/ 0 h 43"/>
                <a:gd name="T72" fmla="*/ 1 w 82"/>
                <a:gd name="T73" fmla="*/ 0 h 43"/>
                <a:gd name="T74" fmla="*/ 1 w 82"/>
                <a:gd name="T75" fmla="*/ 0 h 43"/>
                <a:gd name="T76" fmla="*/ 1 w 82"/>
                <a:gd name="T77" fmla="*/ 0 h 43"/>
                <a:gd name="T78" fmla="*/ 1 w 82"/>
                <a:gd name="T79" fmla="*/ 0 h 43"/>
                <a:gd name="T80" fmla="*/ 1 w 82"/>
                <a:gd name="T81" fmla="*/ 0 h 43"/>
                <a:gd name="T82" fmla="*/ 1 w 82"/>
                <a:gd name="T83" fmla="*/ 0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
                <a:gd name="T127" fmla="*/ 0 h 43"/>
                <a:gd name="T128" fmla="*/ 82 w 82"/>
                <a:gd name="T129" fmla="*/ 43 h 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 h="43">
                  <a:moveTo>
                    <a:pt x="3" y="31"/>
                  </a:moveTo>
                  <a:lnTo>
                    <a:pt x="1" y="32"/>
                  </a:lnTo>
                  <a:lnTo>
                    <a:pt x="0" y="34"/>
                  </a:lnTo>
                  <a:lnTo>
                    <a:pt x="0" y="35"/>
                  </a:lnTo>
                  <a:lnTo>
                    <a:pt x="0" y="37"/>
                  </a:lnTo>
                  <a:lnTo>
                    <a:pt x="0" y="38"/>
                  </a:lnTo>
                  <a:lnTo>
                    <a:pt x="1" y="40"/>
                  </a:lnTo>
                  <a:lnTo>
                    <a:pt x="3" y="41"/>
                  </a:lnTo>
                  <a:lnTo>
                    <a:pt x="5" y="41"/>
                  </a:lnTo>
                  <a:lnTo>
                    <a:pt x="9" y="40"/>
                  </a:lnTo>
                  <a:lnTo>
                    <a:pt x="13" y="38"/>
                  </a:lnTo>
                  <a:lnTo>
                    <a:pt x="18" y="37"/>
                  </a:lnTo>
                  <a:lnTo>
                    <a:pt x="23" y="35"/>
                  </a:lnTo>
                  <a:lnTo>
                    <a:pt x="29" y="35"/>
                  </a:lnTo>
                  <a:lnTo>
                    <a:pt x="34" y="34"/>
                  </a:lnTo>
                  <a:lnTo>
                    <a:pt x="39" y="34"/>
                  </a:lnTo>
                  <a:lnTo>
                    <a:pt x="44" y="34"/>
                  </a:lnTo>
                  <a:lnTo>
                    <a:pt x="49" y="34"/>
                  </a:lnTo>
                  <a:lnTo>
                    <a:pt x="54" y="35"/>
                  </a:lnTo>
                  <a:lnTo>
                    <a:pt x="60" y="35"/>
                  </a:lnTo>
                  <a:lnTo>
                    <a:pt x="65" y="37"/>
                  </a:lnTo>
                  <a:lnTo>
                    <a:pt x="70" y="38"/>
                  </a:lnTo>
                  <a:lnTo>
                    <a:pt x="74" y="40"/>
                  </a:lnTo>
                  <a:lnTo>
                    <a:pt x="79" y="41"/>
                  </a:lnTo>
                  <a:lnTo>
                    <a:pt x="82" y="43"/>
                  </a:lnTo>
                  <a:lnTo>
                    <a:pt x="77" y="0"/>
                  </a:lnTo>
                  <a:lnTo>
                    <a:pt x="74" y="4"/>
                  </a:lnTo>
                  <a:lnTo>
                    <a:pt x="70" y="9"/>
                  </a:lnTo>
                  <a:lnTo>
                    <a:pt x="67" y="10"/>
                  </a:lnTo>
                  <a:lnTo>
                    <a:pt x="64" y="13"/>
                  </a:lnTo>
                  <a:lnTo>
                    <a:pt x="59" y="16"/>
                  </a:lnTo>
                  <a:lnTo>
                    <a:pt x="54" y="19"/>
                  </a:lnTo>
                  <a:lnTo>
                    <a:pt x="49" y="22"/>
                  </a:lnTo>
                  <a:lnTo>
                    <a:pt x="46" y="23"/>
                  </a:lnTo>
                  <a:lnTo>
                    <a:pt x="41" y="26"/>
                  </a:lnTo>
                  <a:lnTo>
                    <a:pt x="36" y="28"/>
                  </a:lnTo>
                  <a:lnTo>
                    <a:pt x="31" y="29"/>
                  </a:lnTo>
                  <a:lnTo>
                    <a:pt x="24" y="29"/>
                  </a:lnTo>
                  <a:lnTo>
                    <a:pt x="19" y="31"/>
                  </a:lnTo>
                  <a:lnTo>
                    <a:pt x="14" y="31"/>
                  </a:lnTo>
                  <a:lnTo>
                    <a:pt x="9" y="31"/>
                  </a:lnTo>
                  <a:lnTo>
                    <a:pt x="3" y="31"/>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222" name="Freeform 639">
              <a:extLst>
                <a:ext uri="{FF2B5EF4-FFF2-40B4-BE49-F238E27FC236}">
                  <a16:creationId xmlns:a16="http://schemas.microsoft.com/office/drawing/2014/main" id="{C57F6941-D0C4-402E-201E-C357642A1AA7}"/>
                </a:ext>
              </a:extLst>
            </p:cNvPr>
            <p:cNvSpPr>
              <a:spLocks noChangeAspect="1"/>
            </p:cNvSpPr>
            <p:nvPr/>
          </p:nvSpPr>
          <p:spPr bwMode="auto">
            <a:xfrm>
              <a:off x="3618" y="727"/>
              <a:ext cx="42" cy="21"/>
            </a:xfrm>
            <a:custGeom>
              <a:avLst/>
              <a:gdLst>
                <a:gd name="T0" fmla="*/ 0 w 86"/>
                <a:gd name="T1" fmla="*/ 0 h 43"/>
                <a:gd name="T2" fmla="*/ 0 w 86"/>
                <a:gd name="T3" fmla="*/ 0 h 43"/>
                <a:gd name="T4" fmla="*/ 0 w 86"/>
                <a:gd name="T5" fmla="*/ 0 h 43"/>
                <a:gd name="T6" fmla="*/ 0 w 86"/>
                <a:gd name="T7" fmla="*/ 0 h 43"/>
                <a:gd name="T8" fmla="*/ 0 w 86"/>
                <a:gd name="T9" fmla="*/ 0 h 43"/>
                <a:gd name="T10" fmla="*/ 0 w 86"/>
                <a:gd name="T11" fmla="*/ 0 h 43"/>
                <a:gd name="T12" fmla="*/ 0 w 86"/>
                <a:gd name="T13" fmla="*/ 0 h 43"/>
                <a:gd name="T14" fmla="*/ 0 w 86"/>
                <a:gd name="T15" fmla="*/ 0 h 43"/>
                <a:gd name="T16" fmla="*/ 0 w 86"/>
                <a:gd name="T17" fmla="*/ 0 h 43"/>
                <a:gd name="T18" fmla="*/ 0 w 86"/>
                <a:gd name="T19" fmla="*/ 0 h 43"/>
                <a:gd name="T20" fmla="*/ 0 w 86"/>
                <a:gd name="T21" fmla="*/ 0 h 43"/>
                <a:gd name="T22" fmla="*/ 0 w 86"/>
                <a:gd name="T23" fmla="*/ 0 h 43"/>
                <a:gd name="T24" fmla="*/ 0 w 86"/>
                <a:gd name="T25" fmla="*/ 0 h 43"/>
                <a:gd name="T26" fmla="*/ 0 w 86"/>
                <a:gd name="T27" fmla="*/ 0 h 43"/>
                <a:gd name="T28" fmla="*/ 0 w 86"/>
                <a:gd name="T29" fmla="*/ 0 h 43"/>
                <a:gd name="T30" fmla="*/ 0 w 86"/>
                <a:gd name="T31" fmla="*/ 0 h 43"/>
                <a:gd name="T32" fmla="*/ 0 w 86"/>
                <a:gd name="T33" fmla="*/ 0 h 43"/>
                <a:gd name="T34" fmla="*/ 0 w 86"/>
                <a:gd name="T35" fmla="*/ 0 h 43"/>
                <a:gd name="T36" fmla="*/ 0 w 86"/>
                <a:gd name="T37" fmla="*/ 0 h 43"/>
                <a:gd name="T38" fmla="*/ 0 w 86"/>
                <a:gd name="T39" fmla="*/ 0 h 43"/>
                <a:gd name="T40" fmla="*/ 0 w 86"/>
                <a:gd name="T41" fmla="*/ 0 h 43"/>
                <a:gd name="T42" fmla="*/ 0 w 86"/>
                <a:gd name="T43" fmla="*/ 0 h 43"/>
                <a:gd name="T44" fmla="*/ 0 w 86"/>
                <a:gd name="T45" fmla="*/ 0 h 43"/>
                <a:gd name="T46" fmla="*/ 0 w 86"/>
                <a:gd name="T47" fmla="*/ 0 h 43"/>
                <a:gd name="T48" fmla="*/ 0 w 86"/>
                <a:gd name="T49" fmla="*/ 0 h 43"/>
                <a:gd name="T50" fmla="*/ 0 w 86"/>
                <a:gd name="T51" fmla="*/ 0 h 43"/>
                <a:gd name="T52" fmla="*/ 0 w 86"/>
                <a:gd name="T53" fmla="*/ 0 h 43"/>
                <a:gd name="T54" fmla="*/ 0 w 86"/>
                <a:gd name="T55" fmla="*/ 0 h 43"/>
                <a:gd name="T56" fmla="*/ 0 w 86"/>
                <a:gd name="T57" fmla="*/ 0 h 43"/>
                <a:gd name="T58" fmla="*/ 0 w 86"/>
                <a:gd name="T59" fmla="*/ 0 h 43"/>
                <a:gd name="T60" fmla="*/ 0 w 86"/>
                <a:gd name="T61" fmla="*/ 0 h 43"/>
                <a:gd name="T62" fmla="*/ 0 w 86"/>
                <a:gd name="T63" fmla="*/ 0 h 43"/>
                <a:gd name="T64" fmla="*/ 0 w 86"/>
                <a:gd name="T65" fmla="*/ 0 h 43"/>
                <a:gd name="T66" fmla="*/ 0 w 86"/>
                <a:gd name="T67" fmla="*/ 0 h 43"/>
                <a:gd name="T68" fmla="*/ 0 w 86"/>
                <a:gd name="T69" fmla="*/ 0 h 43"/>
                <a:gd name="T70" fmla="*/ 0 w 86"/>
                <a:gd name="T71" fmla="*/ 0 h 43"/>
                <a:gd name="T72" fmla="*/ 0 w 86"/>
                <a:gd name="T73" fmla="*/ 0 h 43"/>
                <a:gd name="T74" fmla="*/ 0 w 86"/>
                <a:gd name="T75" fmla="*/ 0 h 43"/>
                <a:gd name="T76" fmla="*/ 0 w 86"/>
                <a:gd name="T77" fmla="*/ 0 h 43"/>
                <a:gd name="T78" fmla="*/ 0 w 86"/>
                <a:gd name="T79" fmla="*/ 0 h 43"/>
                <a:gd name="T80" fmla="*/ 0 w 86"/>
                <a:gd name="T81" fmla="*/ 0 h 43"/>
                <a:gd name="T82" fmla="*/ 0 w 86"/>
                <a:gd name="T83" fmla="*/ 0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6"/>
                <a:gd name="T127" fmla="*/ 0 h 43"/>
                <a:gd name="T128" fmla="*/ 86 w 86"/>
                <a:gd name="T129" fmla="*/ 43 h 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6" h="43">
                  <a:moveTo>
                    <a:pt x="7" y="27"/>
                  </a:moveTo>
                  <a:lnTo>
                    <a:pt x="3" y="28"/>
                  </a:lnTo>
                  <a:lnTo>
                    <a:pt x="2" y="30"/>
                  </a:lnTo>
                  <a:lnTo>
                    <a:pt x="2" y="31"/>
                  </a:lnTo>
                  <a:lnTo>
                    <a:pt x="0" y="33"/>
                  </a:lnTo>
                  <a:lnTo>
                    <a:pt x="2" y="34"/>
                  </a:lnTo>
                  <a:lnTo>
                    <a:pt x="2" y="36"/>
                  </a:lnTo>
                  <a:lnTo>
                    <a:pt x="3" y="37"/>
                  </a:lnTo>
                  <a:lnTo>
                    <a:pt x="8" y="39"/>
                  </a:lnTo>
                  <a:lnTo>
                    <a:pt x="12" y="36"/>
                  </a:lnTo>
                  <a:lnTo>
                    <a:pt x="17" y="34"/>
                  </a:lnTo>
                  <a:lnTo>
                    <a:pt x="22" y="34"/>
                  </a:lnTo>
                  <a:lnTo>
                    <a:pt x="26" y="33"/>
                  </a:lnTo>
                  <a:lnTo>
                    <a:pt x="31" y="33"/>
                  </a:lnTo>
                  <a:lnTo>
                    <a:pt x="38" y="33"/>
                  </a:lnTo>
                  <a:lnTo>
                    <a:pt x="43" y="33"/>
                  </a:lnTo>
                  <a:lnTo>
                    <a:pt x="48" y="33"/>
                  </a:lnTo>
                  <a:lnTo>
                    <a:pt x="51" y="33"/>
                  </a:lnTo>
                  <a:lnTo>
                    <a:pt x="56" y="34"/>
                  </a:lnTo>
                  <a:lnTo>
                    <a:pt x="61" y="34"/>
                  </a:lnTo>
                  <a:lnTo>
                    <a:pt x="68" y="36"/>
                  </a:lnTo>
                  <a:lnTo>
                    <a:pt x="72" y="37"/>
                  </a:lnTo>
                  <a:lnTo>
                    <a:pt x="77" y="39"/>
                  </a:lnTo>
                  <a:lnTo>
                    <a:pt x="81" y="42"/>
                  </a:lnTo>
                  <a:lnTo>
                    <a:pt x="86" y="43"/>
                  </a:lnTo>
                  <a:lnTo>
                    <a:pt x="82" y="0"/>
                  </a:lnTo>
                  <a:lnTo>
                    <a:pt x="79" y="5"/>
                  </a:lnTo>
                  <a:lnTo>
                    <a:pt x="74" y="8"/>
                  </a:lnTo>
                  <a:lnTo>
                    <a:pt x="71" y="9"/>
                  </a:lnTo>
                  <a:lnTo>
                    <a:pt x="68" y="12"/>
                  </a:lnTo>
                  <a:lnTo>
                    <a:pt x="61" y="15"/>
                  </a:lnTo>
                  <a:lnTo>
                    <a:pt x="58" y="18"/>
                  </a:lnTo>
                  <a:lnTo>
                    <a:pt x="53" y="21"/>
                  </a:lnTo>
                  <a:lnTo>
                    <a:pt x="48" y="22"/>
                  </a:lnTo>
                  <a:lnTo>
                    <a:pt x="45" y="24"/>
                  </a:lnTo>
                  <a:lnTo>
                    <a:pt x="40" y="25"/>
                  </a:lnTo>
                  <a:lnTo>
                    <a:pt x="33" y="27"/>
                  </a:lnTo>
                  <a:lnTo>
                    <a:pt x="28" y="27"/>
                  </a:lnTo>
                  <a:lnTo>
                    <a:pt x="23" y="27"/>
                  </a:lnTo>
                  <a:lnTo>
                    <a:pt x="17" y="27"/>
                  </a:lnTo>
                  <a:lnTo>
                    <a:pt x="12" y="27"/>
                  </a:lnTo>
                  <a:lnTo>
                    <a:pt x="7" y="27"/>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223" name="Freeform 640">
              <a:extLst>
                <a:ext uri="{FF2B5EF4-FFF2-40B4-BE49-F238E27FC236}">
                  <a16:creationId xmlns:a16="http://schemas.microsoft.com/office/drawing/2014/main" id="{0737D904-766D-D3B1-916F-895AD9E3AB49}"/>
                </a:ext>
              </a:extLst>
            </p:cNvPr>
            <p:cNvSpPr>
              <a:spLocks noChangeAspect="1"/>
            </p:cNvSpPr>
            <p:nvPr/>
          </p:nvSpPr>
          <p:spPr bwMode="auto">
            <a:xfrm>
              <a:off x="3549" y="726"/>
              <a:ext cx="23" cy="21"/>
            </a:xfrm>
            <a:custGeom>
              <a:avLst/>
              <a:gdLst>
                <a:gd name="T0" fmla="*/ 1 w 44"/>
                <a:gd name="T1" fmla="*/ 0 h 43"/>
                <a:gd name="T2" fmla="*/ 1 w 44"/>
                <a:gd name="T3" fmla="*/ 0 h 43"/>
                <a:gd name="T4" fmla="*/ 1 w 44"/>
                <a:gd name="T5" fmla="*/ 0 h 43"/>
                <a:gd name="T6" fmla="*/ 1 w 44"/>
                <a:gd name="T7" fmla="*/ 0 h 43"/>
                <a:gd name="T8" fmla="*/ 1 w 44"/>
                <a:gd name="T9" fmla="*/ 0 h 43"/>
                <a:gd name="T10" fmla="*/ 1 w 44"/>
                <a:gd name="T11" fmla="*/ 0 h 43"/>
                <a:gd name="T12" fmla="*/ 1 w 44"/>
                <a:gd name="T13" fmla="*/ 0 h 43"/>
                <a:gd name="T14" fmla="*/ 1 w 44"/>
                <a:gd name="T15" fmla="*/ 0 h 43"/>
                <a:gd name="T16" fmla="*/ 1 w 44"/>
                <a:gd name="T17" fmla="*/ 0 h 43"/>
                <a:gd name="T18" fmla="*/ 1 w 44"/>
                <a:gd name="T19" fmla="*/ 0 h 43"/>
                <a:gd name="T20" fmla="*/ 1 w 44"/>
                <a:gd name="T21" fmla="*/ 0 h 43"/>
                <a:gd name="T22" fmla="*/ 1 w 44"/>
                <a:gd name="T23" fmla="*/ 0 h 43"/>
                <a:gd name="T24" fmla="*/ 1 w 44"/>
                <a:gd name="T25" fmla="*/ 0 h 43"/>
                <a:gd name="T26" fmla="*/ 1 w 44"/>
                <a:gd name="T27" fmla="*/ 0 h 43"/>
                <a:gd name="T28" fmla="*/ 1 w 44"/>
                <a:gd name="T29" fmla="*/ 0 h 43"/>
                <a:gd name="T30" fmla="*/ 1 w 44"/>
                <a:gd name="T31" fmla="*/ 0 h 43"/>
                <a:gd name="T32" fmla="*/ 1 w 44"/>
                <a:gd name="T33" fmla="*/ 0 h 43"/>
                <a:gd name="T34" fmla="*/ 1 w 44"/>
                <a:gd name="T35" fmla="*/ 0 h 43"/>
                <a:gd name="T36" fmla="*/ 1 w 44"/>
                <a:gd name="T37" fmla="*/ 0 h 43"/>
                <a:gd name="T38" fmla="*/ 1 w 44"/>
                <a:gd name="T39" fmla="*/ 0 h 43"/>
                <a:gd name="T40" fmla="*/ 1 w 44"/>
                <a:gd name="T41" fmla="*/ 0 h 43"/>
                <a:gd name="T42" fmla="*/ 1 w 44"/>
                <a:gd name="T43" fmla="*/ 0 h 43"/>
                <a:gd name="T44" fmla="*/ 0 w 44"/>
                <a:gd name="T45" fmla="*/ 0 h 43"/>
                <a:gd name="T46" fmla="*/ 0 w 44"/>
                <a:gd name="T47" fmla="*/ 0 h 43"/>
                <a:gd name="T48" fmla="*/ 0 w 44"/>
                <a:gd name="T49" fmla="*/ 0 h 43"/>
                <a:gd name="T50" fmla="*/ 0 w 44"/>
                <a:gd name="T51" fmla="*/ 0 h 43"/>
                <a:gd name="T52" fmla="*/ 1 w 44"/>
                <a:gd name="T53" fmla="*/ 0 h 43"/>
                <a:gd name="T54" fmla="*/ 1 w 44"/>
                <a:gd name="T55" fmla="*/ 0 h 43"/>
                <a:gd name="T56" fmla="*/ 1 w 44"/>
                <a:gd name="T57" fmla="*/ 0 h 43"/>
                <a:gd name="T58" fmla="*/ 1 w 44"/>
                <a:gd name="T59" fmla="*/ 0 h 43"/>
                <a:gd name="T60" fmla="*/ 1 w 44"/>
                <a:gd name="T61" fmla="*/ 0 h 43"/>
                <a:gd name="T62" fmla="*/ 1 w 44"/>
                <a:gd name="T63" fmla="*/ 0 h 43"/>
                <a:gd name="T64" fmla="*/ 1 w 44"/>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3"/>
                <a:gd name="T101" fmla="*/ 44 w 44"/>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3">
                  <a:moveTo>
                    <a:pt x="24" y="0"/>
                  </a:moveTo>
                  <a:lnTo>
                    <a:pt x="29" y="0"/>
                  </a:lnTo>
                  <a:lnTo>
                    <a:pt x="33" y="1"/>
                  </a:lnTo>
                  <a:lnTo>
                    <a:pt x="36" y="4"/>
                  </a:lnTo>
                  <a:lnTo>
                    <a:pt x="39" y="7"/>
                  </a:lnTo>
                  <a:lnTo>
                    <a:pt x="41" y="9"/>
                  </a:lnTo>
                  <a:lnTo>
                    <a:pt x="42" y="13"/>
                  </a:lnTo>
                  <a:lnTo>
                    <a:pt x="44" y="18"/>
                  </a:lnTo>
                  <a:lnTo>
                    <a:pt x="44" y="22"/>
                  </a:lnTo>
                  <a:lnTo>
                    <a:pt x="42" y="26"/>
                  </a:lnTo>
                  <a:lnTo>
                    <a:pt x="41" y="31"/>
                  </a:lnTo>
                  <a:lnTo>
                    <a:pt x="39" y="34"/>
                  </a:lnTo>
                  <a:lnTo>
                    <a:pt x="36" y="38"/>
                  </a:lnTo>
                  <a:lnTo>
                    <a:pt x="33" y="40"/>
                  </a:lnTo>
                  <a:lnTo>
                    <a:pt x="29" y="41"/>
                  </a:lnTo>
                  <a:lnTo>
                    <a:pt x="24" y="43"/>
                  </a:lnTo>
                  <a:lnTo>
                    <a:pt x="18" y="43"/>
                  </a:lnTo>
                  <a:lnTo>
                    <a:pt x="15" y="43"/>
                  </a:lnTo>
                  <a:lnTo>
                    <a:pt x="11" y="41"/>
                  </a:lnTo>
                  <a:lnTo>
                    <a:pt x="6" y="38"/>
                  </a:lnTo>
                  <a:lnTo>
                    <a:pt x="5" y="35"/>
                  </a:lnTo>
                  <a:lnTo>
                    <a:pt x="1" y="32"/>
                  </a:lnTo>
                  <a:lnTo>
                    <a:pt x="0" y="28"/>
                  </a:lnTo>
                  <a:lnTo>
                    <a:pt x="0" y="23"/>
                  </a:lnTo>
                  <a:lnTo>
                    <a:pt x="0" y="19"/>
                  </a:lnTo>
                  <a:lnTo>
                    <a:pt x="0" y="15"/>
                  </a:lnTo>
                  <a:lnTo>
                    <a:pt x="1" y="10"/>
                  </a:lnTo>
                  <a:lnTo>
                    <a:pt x="5" y="7"/>
                  </a:lnTo>
                  <a:lnTo>
                    <a:pt x="8" y="4"/>
                  </a:lnTo>
                  <a:lnTo>
                    <a:pt x="11" y="3"/>
                  </a:lnTo>
                  <a:lnTo>
                    <a:pt x="15" y="0"/>
                  </a:lnTo>
                  <a:lnTo>
                    <a:pt x="18" y="0"/>
                  </a:lnTo>
                  <a:lnTo>
                    <a:pt x="24" y="0"/>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224" name="Freeform 641">
              <a:extLst>
                <a:ext uri="{FF2B5EF4-FFF2-40B4-BE49-F238E27FC236}">
                  <a16:creationId xmlns:a16="http://schemas.microsoft.com/office/drawing/2014/main" id="{3818EDAA-8BEF-F07C-526D-0BC8A0E1A646}"/>
                </a:ext>
              </a:extLst>
            </p:cNvPr>
            <p:cNvSpPr>
              <a:spLocks noChangeAspect="1"/>
            </p:cNvSpPr>
            <p:nvPr/>
          </p:nvSpPr>
          <p:spPr bwMode="auto">
            <a:xfrm>
              <a:off x="3651" y="726"/>
              <a:ext cx="22" cy="22"/>
            </a:xfrm>
            <a:custGeom>
              <a:avLst/>
              <a:gdLst>
                <a:gd name="T0" fmla="*/ 1 w 44"/>
                <a:gd name="T1" fmla="*/ 1 h 44"/>
                <a:gd name="T2" fmla="*/ 1 w 44"/>
                <a:gd name="T3" fmla="*/ 1 h 44"/>
                <a:gd name="T4" fmla="*/ 1 w 44"/>
                <a:gd name="T5" fmla="*/ 1 h 44"/>
                <a:gd name="T6" fmla="*/ 1 w 44"/>
                <a:gd name="T7" fmla="*/ 1 h 44"/>
                <a:gd name="T8" fmla="*/ 1 w 44"/>
                <a:gd name="T9" fmla="*/ 1 h 44"/>
                <a:gd name="T10" fmla="*/ 1 w 44"/>
                <a:gd name="T11" fmla="*/ 1 h 44"/>
                <a:gd name="T12" fmla="*/ 1 w 44"/>
                <a:gd name="T13" fmla="*/ 1 h 44"/>
                <a:gd name="T14" fmla="*/ 1 w 44"/>
                <a:gd name="T15" fmla="*/ 1 h 44"/>
                <a:gd name="T16" fmla="*/ 1 w 44"/>
                <a:gd name="T17" fmla="*/ 1 h 44"/>
                <a:gd name="T18" fmla="*/ 1 w 44"/>
                <a:gd name="T19" fmla="*/ 1 h 44"/>
                <a:gd name="T20" fmla="*/ 1 w 44"/>
                <a:gd name="T21" fmla="*/ 1 h 44"/>
                <a:gd name="T22" fmla="*/ 1 w 44"/>
                <a:gd name="T23" fmla="*/ 1 h 44"/>
                <a:gd name="T24" fmla="*/ 1 w 44"/>
                <a:gd name="T25" fmla="*/ 1 h 44"/>
                <a:gd name="T26" fmla="*/ 1 w 44"/>
                <a:gd name="T27" fmla="*/ 1 h 44"/>
                <a:gd name="T28" fmla="*/ 1 w 44"/>
                <a:gd name="T29" fmla="*/ 1 h 44"/>
                <a:gd name="T30" fmla="*/ 1 w 44"/>
                <a:gd name="T31" fmla="*/ 1 h 44"/>
                <a:gd name="T32" fmla="*/ 1 w 44"/>
                <a:gd name="T33" fmla="*/ 1 h 44"/>
                <a:gd name="T34" fmla="*/ 1 w 44"/>
                <a:gd name="T35" fmla="*/ 1 h 44"/>
                <a:gd name="T36" fmla="*/ 1 w 44"/>
                <a:gd name="T37" fmla="*/ 1 h 44"/>
                <a:gd name="T38" fmla="*/ 1 w 44"/>
                <a:gd name="T39" fmla="*/ 1 h 44"/>
                <a:gd name="T40" fmla="*/ 1 w 44"/>
                <a:gd name="T41" fmla="*/ 1 h 44"/>
                <a:gd name="T42" fmla="*/ 1 w 44"/>
                <a:gd name="T43" fmla="*/ 1 h 44"/>
                <a:gd name="T44" fmla="*/ 0 w 44"/>
                <a:gd name="T45" fmla="*/ 1 h 44"/>
                <a:gd name="T46" fmla="*/ 0 w 44"/>
                <a:gd name="T47" fmla="*/ 1 h 44"/>
                <a:gd name="T48" fmla="*/ 0 w 44"/>
                <a:gd name="T49" fmla="*/ 1 h 44"/>
                <a:gd name="T50" fmla="*/ 0 w 44"/>
                <a:gd name="T51" fmla="*/ 1 h 44"/>
                <a:gd name="T52" fmla="*/ 1 w 44"/>
                <a:gd name="T53" fmla="*/ 1 h 44"/>
                <a:gd name="T54" fmla="*/ 1 w 44"/>
                <a:gd name="T55" fmla="*/ 1 h 44"/>
                <a:gd name="T56" fmla="*/ 1 w 44"/>
                <a:gd name="T57" fmla="*/ 1 h 44"/>
                <a:gd name="T58" fmla="*/ 1 w 44"/>
                <a:gd name="T59" fmla="*/ 1 h 44"/>
                <a:gd name="T60" fmla="*/ 1 w 44"/>
                <a:gd name="T61" fmla="*/ 1 h 44"/>
                <a:gd name="T62" fmla="*/ 1 w 44"/>
                <a:gd name="T63" fmla="*/ 0 h 44"/>
                <a:gd name="T64" fmla="*/ 1 w 44"/>
                <a:gd name="T65" fmla="*/ 1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4"/>
                <a:gd name="T101" fmla="*/ 44 w 44"/>
                <a:gd name="T102" fmla="*/ 44 h 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4">
                  <a:moveTo>
                    <a:pt x="24" y="1"/>
                  </a:moveTo>
                  <a:lnTo>
                    <a:pt x="29" y="1"/>
                  </a:lnTo>
                  <a:lnTo>
                    <a:pt x="32" y="4"/>
                  </a:lnTo>
                  <a:lnTo>
                    <a:pt x="36" y="6"/>
                  </a:lnTo>
                  <a:lnTo>
                    <a:pt x="39" y="9"/>
                  </a:lnTo>
                  <a:lnTo>
                    <a:pt x="41" y="12"/>
                  </a:lnTo>
                  <a:lnTo>
                    <a:pt x="42" y="16"/>
                  </a:lnTo>
                  <a:lnTo>
                    <a:pt x="44" y="21"/>
                  </a:lnTo>
                  <a:lnTo>
                    <a:pt x="44" y="25"/>
                  </a:lnTo>
                  <a:lnTo>
                    <a:pt x="42" y="29"/>
                  </a:lnTo>
                  <a:lnTo>
                    <a:pt x="41" y="34"/>
                  </a:lnTo>
                  <a:lnTo>
                    <a:pt x="37" y="37"/>
                  </a:lnTo>
                  <a:lnTo>
                    <a:pt x="34" y="40"/>
                  </a:lnTo>
                  <a:lnTo>
                    <a:pt x="31" y="43"/>
                  </a:lnTo>
                  <a:lnTo>
                    <a:pt x="28" y="44"/>
                  </a:lnTo>
                  <a:lnTo>
                    <a:pt x="21" y="44"/>
                  </a:lnTo>
                  <a:lnTo>
                    <a:pt x="18" y="44"/>
                  </a:lnTo>
                  <a:lnTo>
                    <a:pt x="13" y="44"/>
                  </a:lnTo>
                  <a:lnTo>
                    <a:pt x="9" y="41"/>
                  </a:lnTo>
                  <a:lnTo>
                    <a:pt x="6" y="40"/>
                  </a:lnTo>
                  <a:lnTo>
                    <a:pt x="3" y="35"/>
                  </a:lnTo>
                  <a:lnTo>
                    <a:pt x="1" y="32"/>
                  </a:lnTo>
                  <a:lnTo>
                    <a:pt x="0" y="28"/>
                  </a:lnTo>
                  <a:lnTo>
                    <a:pt x="0" y="23"/>
                  </a:lnTo>
                  <a:lnTo>
                    <a:pt x="0" y="19"/>
                  </a:lnTo>
                  <a:lnTo>
                    <a:pt x="0" y="15"/>
                  </a:lnTo>
                  <a:lnTo>
                    <a:pt x="1" y="10"/>
                  </a:lnTo>
                  <a:lnTo>
                    <a:pt x="4" y="9"/>
                  </a:lnTo>
                  <a:lnTo>
                    <a:pt x="8" y="6"/>
                  </a:lnTo>
                  <a:lnTo>
                    <a:pt x="11" y="3"/>
                  </a:lnTo>
                  <a:lnTo>
                    <a:pt x="14" y="1"/>
                  </a:lnTo>
                  <a:lnTo>
                    <a:pt x="19" y="0"/>
                  </a:lnTo>
                  <a:lnTo>
                    <a:pt x="24" y="1"/>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225" name="Freeform 642">
              <a:extLst>
                <a:ext uri="{FF2B5EF4-FFF2-40B4-BE49-F238E27FC236}">
                  <a16:creationId xmlns:a16="http://schemas.microsoft.com/office/drawing/2014/main" id="{1017F227-2C74-6234-26D3-3B57B817E9BA}"/>
                </a:ext>
              </a:extLst>
            </p:cNvPr>
            <p:cNvSpPr>
              <a:spLocks noChangeAspect="1"/>
            </p:cNvSpPr>
            <p:nvPr/>
          </p:nvSpPr>
          <p:spPr bwMode="auto">
            <a:xfrm>
              <a:off x="3552" y="726"/>
              <a:ext cx="20" cy="19"/>
            </a:xfrm>
            <a:custGeom>
              <a:avLst/>
              <a:gdLst>
                <a:gd name="T0" fmla="*/ 1 w 39"/>
                <a:gd name="T1" fmla="*/ 0 h 38"/>
                <a:gd name="T2" fmla="*/ 1 w 39"/>
                <a:gd name="T3" fmla="*/ 0 h 38"/>
                <a:gd name="T4" fmla="*/ 1 w 39"/>
                <a:gd name="T5" fmla="*/ 1 h 38"/>
                <a:gd name="T6" fmla="*/ 1 w 39"/>
                <a:gd name="T7" fmla="*/ 1 h 38"/>
                <a:gd name="T8" fmla="*/ 1 w 39"/>
                <a:gd name="T9" fmla="*/ 1 h 38"/>
                <a:gd name="T10" fmla="*/ 1 w 39"/>
                <a:gd name="T11" fmla="*/ 1 h 38"/>
                <a:gd name="T12" fmla="*/ 1 w 39"/>
                <a:gd name="T13" fmla="*/ 1 h 38"/>
                <a:gd name="T14" fmla="*/ 1 w 39"/>
                <a:gd name="T15" fmla="*/ 1 h 38"/>
                <a:gd name="T16" fmla="*/ 1 w 39"/>
                <a:gd name="T17" fmla="*/ 1 h 38"/>
                <a:gd name="T18" fmla="*/ 1 w 39"/>
                <a:gd name="T19" fmla="*/ 1 h 38"/>
                <a:gd name="T20" fmla="*/ 1 w 39"/>
                <a:gd name="T21" fmla="*/ 1 h 38"/>
                <a:gd name="T22" fmla="*/ 1 w 39"/>
                <a:gd name="T23" fmla="*/ 1 h 38"/>
                <a:gd name="T24" fmla="*/ 1 w 39"/>
                <a:gd name="T25" fmla="*/ 1 h 38"/>
                <a:gd name="T26" fmla="*/ 1 w 39"/>
                <a:gd name="T27" fmla="*/ 1 h 38"/>
                <a:gd name="T28" fmla="*/ 1 w 39"/>
                <a:gd name="T29" fmla="*/ 1 h 38"/>
                <a:gd name="T30" fmla="*/ 1 w 39"/>
                <a:gd name="T31" fmla="*/ 1 h 38"/>
                <a:gd name="T32" fmla="*/ 1 w 39"/>
                <a:gd name="T33" fmla="*/ 1 h 38"/>
                <a:gd name="T34" fmla="*/ 1 w 39"/>
                <a:gd name="T35" fmla="*/ 1 h 38"/>
                <a:gd name="T36" fmla="*/ 1 w 39"/>
                <a:gd name="T37" fmla="*/ 1 h 38"/>
                <a:gd name="T38" fmla="*/ 1 w 39"/>
                <a:gd name="T39" fmla="*/ 1 h 38"/>
                <a:gd name="T40" fmla="*/ 1 w 39"/>
                <a:gd name="T41" fmla="*/ 1 h 38"/>
                <a:gd name="T42" fmla="*/ 1 w 39"/>
                <a:gd name="T43" fmla="*/ 1 h 38"/>
                <a:gd name="T44" fmla="*/ 0 w 39"/>
                <a:gd name="T45" fmla="*/ 1 h 38"/>
                <a:gd name="T46" fmla="*/ 0 w 39"/>
                <a:gd name="T47" fmla="*/ 1 h 38"/>
                <a:gd name="T48" fmla="*/ 0 w 39"/>
                <a:gd name="T49" fmla="*/ 1 h 38"/>
                <a:gd name="T50" fmla="*/ 0 w 39"/>
                <a:gd name="T51" fmla="*/ 1 h 38"/>
                <a:gd name="T52" fmla="*/ 1 w 39"/>
                <a:gd name="T53" fmla="*/ 1 h 38"/>
                <a:gd name="T54" fmla="*/ 1 w 39"/>
                <a:gd name="T55" fmla="*/ 1 h 38"/>
                <a:gd name="T56" fmla="*/ 1 w 39"/>
                <a:gd name="T57" fmla="*/ 1 h 38"/>
                <a:gd name="T58" fmla="*/ 1 w 39"/>
                <a:gd name="T59" fmla="*/ 1 h 38"/>
                <a:gd name="T60" fmla="*/ 1 w 39"/>
                <a:gd name="T61" fmla="*/ 0 h 38"/>
                <a:gd name="T62" fmla="*/ 1 w 39"/>
                <a:gd name="T63" fmla="*/ 0 h 38"/>
                <a:gd name="T64" fmla="*/ 1 w 39"/>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
                <a:gd name="T100" fmla="*/ 0 h 38"/>
                <a:gd name="T101" fmla="*/ 39 w 39"/>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 h="38">
                  <a:moveTo>
                    <a:pt x="23" y="0"/>
                  </a:moveTo>
                  <a:lnTo>
                    <a:pt x="26" y="0"/>
                  </a:lnTo>
                  <a:lnTo>
                    <a:pt x="29" y="1"/>
                  </a:lnTo>
                  <a:lnTo>
                    <a:pt x="33" y="4"/>
                  </a:lnTo>
                  <a:lnTo>
                    <a:pt x="34" y="6"/>
                  </a:lnTo>
                  <a:lnTo>
                    <a:pt x="37" y="9"/>
                  </a:lnTo>
                  <a:lnTo>
                    <a:pt x="39" y="12"/>
                  </a:lnTo>
                  <a:lnTo>
                    <a:pt x="39" y="16"/>
                  </a:lnTo>
                  <a:lnTo>
                    <a:pt x="39" y="21"/>
                  </a:lnTo>
                  <a:lnTo>
                    <a:pt x="37" y="23"/>
                  </a:lnTo>
                  <a:lnTo>
                    <a:pt x="37" y="28"/>
                  </a:lnTo>
                  <a:lnTo>
                    <a:pt x="34" y="31"/>
                  </a:lnTo>
                  <a:lnTo>
                    <a:pt x="33" y="34"/>
                  </a:lnTo>
                  <a:lnTo>
                    <a:pt x="29" y="37"/>
                  </a:lnTo>
                  <a:lnTo>
                    <a:pt x="26" y="38"/>
                  </a:lnTo>
                  <a:lnTo>
                    <a:pt x="23" y="38"/>
                  </a:lnTo>
                  <a:lnTo>
                    <a:pt x="18" y="38"/>
                  </a:lnTo>
                  <a:lnTo>
                    <a:pt x="13" y="38"/>
                  </a:lnTo>
                  <a:lnTo>
                    <a:pt x="10" y="37"/>
                  </a:lnTo>
                  <a:lnTo>
                    <a:pt x="6" y="35"/>
                  </a:lnTo>
                  <a:lnTo>
                    <a:pt x="3" y="32"/>
                  </a:lnTo>
                  <a:lnTo>
                    <a:pt x="1" y="29"/>
                  </a:lnTo>
                  <a:lnTo>
                    <a:pt x="0" y="25"/>
                  </a:lnTo>
                  <a:lnTo>
                    <a:pt x="0" y="21"/>
                  </a:lnTo>
                  <a:lnTo>
                    <a:pt x="0" y="18"/>
                  </a:lnTo>
                  <a:lnTo>
                    <a:pt x="0" y="13"/>
                  </a:lnTo>
                  <a:lnTo>
                    <a:pt x="1" y="9"/>
                  </a:lnTo>
                  <a:lnTo>
                    <a:pt x="3" y="7"/>
                  </a:lnTo>
                  <a:lnTo>
                    <a:pt x="6" y="4"/>
                  </a:lnTo>
                  <a:lnTo>
                    <a:pt x="10" y="3"/>
                  </a:lnTo>
                  <a:lnTo>
                    <a:pt x="13" y="0"/>
                  </a:lnTo>
                  <a:lnTo>
                    <a:pt x="18" y="0"/>
                  </a:lnTo>
                  <a:lnTo>
                    <a:pt x="23" y="0"/>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sp>
          <p:nvSpPr>
            <p:cNvPr id="36226" name="Freeform 643">
              <a:extLst>
                <a:ext uri="{FF2B5EF4-FFF2-40B4-BE49-F238E27FC236}">
                  <a16:creationId xmlns:a16="http://schemas.microsoft.com/office/drawing/2014/main" id="{7D0BB45B-DCDE-21E5-EC1A-A8D9C245D792}"/>
                </a:ext>
              </a:extLst>
            </p:cNvPr>
            <p:cNvSpPr>
              <a:spLocks noChangeAspect="1"/>
            </p:cNvSpPr>
            <p:nvPr/>
          </p:nvSpPr>
          <p:spPr bwMode="auto">
            <a:xfrm>
              <a:off x="3654" y="727"/>
              <a:ext cx="19" cy="20"/>
            </a:xfrm>
            <a:custGeom>
              <a:avLst/>
              <a:gdLst>
                <a:gd name="T0" fmla="*/ 0 w 40"/>
                <a:gd name="T1" fmla="*/ 0 h 40"/>
                <a:gd name="T2" fmla="*/ 0 w 40"/>
                <a:gd name="T3" fmla="*/ 1 h 40"/>
                <a:gd name="T4" fmla="*/ 0 w 40"/>
                <a:gd name="T5" fmla="*/ 1 h 40"/>
                <a:gd name="T6" fmla="*/ 0 w 40"/>
                <a:gd name="T7" fmla="*/ 1 h 40"/>
                <a:gd name="T8" fmla="*/ 0 w 40"/>
                <a:gd name="T9" fmla="*/ 1 h 40"/>
                <a:gd name="T10" fmla="*/ 0 w 40"/>
                <a:gd name="T11" fmla="*/ 1 h 40"/>
                <a:gd name="T12" fmla="*/ 0 w 40"/>
                <a:gd name="T13" fmla="*/ 1 h 40"/>
                <a:gd name="T14" fmla="*/ 0 w 40"/>
                <a:gd name="T15" fmla="*/ 1 h 40"/>
                <a:gd name="T16" fmla="*/ 0 w 40"/>
                <a:gd name="T17" fmla="*/ 1 h 40"/>
                <a:gd name="T18" fmla="*/ 0 w 40"/>
                <a:gd name="T19" fmla="*/ 1 h 40"/>
                <a:gd name="T20" fmla="*/ 0 w 40"/>
                <a:gd name="T21" fmla="*/ 1 h 40"/>
                <a:gd name="T22" fmla="*/ 0 w 40"/>
                <a:gd name="T23" fmla="*/ 1 h 40"/>
                <a:gd name="T24" fmla="*/ 0 w 40"/>
                <a:gd name="T25" fmla="*/ 1 h 40"/>
                <a:gd name="T26" fmla="*/ 0 w 40"/>
                <a:gd name="T27" fmla="*/ 1 h 40"/>
                <a:gd name="T28" fmla="*/ 0 w 40"/>
                <a:gd name="T29" fmla="*/ 1 h 40"/>
                <a:gd name="T30" fmla="*/ 0 w 40"/>
                <a:gd name="T31" fmla="*/ 1 h 40"/>
                <a:gd name="T32" fmla="*/ 0 w 40"/>
                <a:gd name="T33" fmla="*/ 1 h 40"/>
                <a:gd name="T34" fmla="*/ 0 w 40"/>
                <a:gd name="T35" fmla="*/ 1 h 40"/>
                <a:gd name="T36" fmla="*/ 0 w 40"/>
                <a:gd name="T37" fmla="*/ 1 h 40"/>
                <a:gd name="T38" fmla="*/ 0 w 40"/>
                <a:gd name="T39" fmla="*/ 1 h 40"/>
                <a:gd name="T40" fmla="*/ 0 w 40"/>
                <a:gd name="T41" fmla="*/ 1 h 40"/>
                <a:gd name="T42" fmla="*/ 0 w 40"/>
                <a:gd name="T43" fmla="*/ 1 h 40"/>
                <a:gd name="T44" fmla="*/ 0 w 40"/>
                <a:gd name="T45" fmla="*/ 1 h 40"/>
                <a:gd name="T46" fmla="*/ 0 w 40"/>
                <a:gd name="T47" fmla="*/ 1 h 40"/>
                <a:gd name="T48" fmla="*/ 0 w 40"/>
                <a:gd name="T49" fmla="*/ 1 h 40"/>
                <a:gd name="T50" fmla="*/ 0 w 40"/>
                <a:gd name="T51" fmla="*/ 1 h 40"/>
                <a:gd name="T52" fmla="*/ 0 w 40"/>
                <a:gd name="T53" fmla="*/ 1 h 40"/>
                <a:gd name="T54" fmla="*/ 0 w 40"/>
                <a:gd name="T55" fmla="*/ 1 h 40"/>
                <a:gd name="T56" fmla="*/ 0 w 40"/>
                <a:gd name="T57" fmla="*/ 1 h 40"/>
                <a:gd name="T58" fmla="*/ 0 w 40"/>
                <a:gd name="T59" fmla="*/ 1 h 40"/>
                <a:gd name="T60" fmla="*/ 0 w 40"/>
                <a:gd name="T61" fmla="*/ 0 h 40"/>
                <a:gd name="T62" fmla="*/ 0 w 40"/>
                <a:gd name="T63" fmla="*/ 0 h 40"/>
                <a:gd name="T64" fmla="*/ 0 w 40"/>
                <a:gd name="T65" fmla="*/ 0 h 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
                <a:gd name="T100" fmla="*/ 0 h 40"/>
                <a:gd name="T101" fmla="*/ 40 w 40"/>
                <a:gd name="T102" fmla="*/ 40 h 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 h="40">
                  <a:moveTo>
                    <a:pt x="24" y="0"/>
                  </a:moveTo>
                  <a:lnTo>
                    <a:pt x="27" y="2"/>
                  </a:lnTo>
                  <a:lnTo>
                    <a:pt x="30" y="3"/>
                  </a:lnTo>
                  <a:lnTo>
                    <a:pt x="33" y="5"/>
                  </a:lnTo>
                  <a:lnTo>
                    <a:pt x="37" y="8"/>
                  </a:lnTo>
                  <a:lnTo>
                    <a:pt x="38" y="11"/>
                  </a:lnTo>
                  <a:lnTo>
                    <a:pt x="40" y="14"/>
                  </a:lnTo>
                  <a:lnTo>
                    <a:pt x="40" y="18"/>
                  </a:lnTo>
                  <a:lnTo>
                    <a:pt x="40" y="22"/>
                  </a:lnTo>
                  <a:lnTo>
                    <a:pt x="38" y="25"/>
                  </a:lnTo>
                  <a:lnTo>
                    <a:pt x="37" y="30"/>
                  </a:lnTo>
                  <a:lnTo>
                    <a:pt x="35" y="33"/>
                  </a:lnTo>
                  <a:lnTo>
                    <a:pt x="32" y="36"/>
                  </a:lnTo>
                  <a:lnTo>
                    <a:pt x="28" y="37"/>
                  </a:lnTo>
                  <a:lnTo>
                    <a:pt x="25" y="39"/>
                  </a:lnTo>
                  <a:lnTo>
                    <a:pt x="20" y="40"/>
                  </a:lnTo>
                  <a:lnTo>
                    <a:pt x="17" y="40"/>
                  </a:lnTo>
                  <a:lnTo>
                    <a:pt x="12" y="39"/>
                  </a:lnTo>
                  <a:lnTo>
                    <a:pt x="9" y="37"/>
                  </a:lnTo>
                  <a:lnTo>
                    <a:pt x="5" y="34"/>
                  </a:lnTo>
                  <a:lnTo>
                    <a:pt x="4" y="31"/>
                  </a:lnTo>
                  <a:lnTo>
                    <a:pt x="2" y="28"/>
                  </a:lnTo>
                  <a:lnTo>
                    <a:pt x="0" y="25"/>
                  </a:lnTo>
                  <a:lnTo>
                    <a:pt x="0" y="21"/>
                  </a:lnTo>
                  <a:lnTo>
                    <a:pt x="0" y="17"/>
                  </a:lnTo>
                  <a:lnTo>
                    <a:pt x="0" y="12"/>
                  </a:lnTo>
                  <a:lnTo>
                    <a:pt x="2" y="9"/>
                  </a:lnTo>
                  <a:lnTo>
                    <a:pt x="5" y="8"/>
                  </a:lnTo>
                  <a:lnTo>
                    <a:pt x="7" y="5"/>
                  </a:lnTo>
                  <a:lnTo>
                    <a:pt x="10" y="3"/>
                  </a:lnTo>
                  <a:lnTo>
                    <a:pt x="14" y="0"/>
                  </a:lnTo>
                  <a:lnTo>
                    <a:pt x="19" y="0"/>
                  </a:lnTo>
                  <a:lnTo>
                    <a:pt x="24" y="0"/>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solidFill>
                  <a:schemeClr val="bg1">
                    <a:lumMod val="95000"/>
                    <a:lumOff val="5000"/>
                  </a:schemeClr>
                </a:solidFill>
              </a:endParaRPr>
            </a:p>
          </p:txBody>
        </p:sp>
      </p:grpSp>
      <p:graphicFrame>
        <p:nvGraphicFramePr>
          <p:cNvPr id="35854" name="Object 645">
            <a:extLst>
              <a:ext uri="{FF2B5EF4-FFF2-40B4-BE49-F238E27FC236}">
                <a16:creationId xmlns:a16="http://schemas.microsoft.com/office/drawing/2014/main" id="{AD5705F3-4C3C-E5BA-AB8C-0794EA93C14D}"/>
              </a:ext>
            </a:extLst>
          </p:cNvPr>
          <p:cNvGraphicFramePr>
            <a:graphicFrameLocks noChangeAspect="1"/>
          </p:cNvGraphicFramePr>
          <p:nvPr>
            <p:extLst>
              <p:ext uri="{D42A27DB-BD31-4B8C-83A1-F6EECF244321}">
                <p14:modId xmlns:p14="http://schemas.microsoft.com/office/powerpoint/2010/main" val="4105159744"/>
              </p:ext>
            </p:extLst>
          </p:nvPr>
        </p:nvGraphicFramePr>
        <p:xfrm>
          <a:off x="82550" y="2362200"/>
          <a:ext cx="963613" cy="569913"/>
        </p:xfrm>
        <a:graphic>
          <a:graphicData uri="http://schemas.openxmlformats.org/presentationml/2006/ole">
            <mc:AlternateContent xmlns:mc="http://schemas.openxmlformats.org/markup-compatibility/2006">
              <mc:Choice xmlns:v="urn:schemas-microsoft-com:vml" Requires="v">
                <p:oleObj name="VISIO" r:id="rId3" imgW="5733360" imgH="2800080" progId="Visio.Drawing.5">
                  <p:embed/>
                </p:oleObj>
              </mc:Choice>
              <mc:Fallback>
                <p:oleObj name="VISIO" r:id="rId3" imgW="5733360" imgH="2800080" progId="Visio.Drawing.5">
                  <p:embed/>
                  <p:pic>
                    <p:nvPicPr>
                      <p:cNvPr id="35854" name="Object 645">
                        <a:extLst>
                          <a:ext uri="{FF2B5EF4-FFF2-40B4-BE49-F238E27FC236}">
                            <a16:creationId xmlns:a16="http://schemas.microsoft.com/office/drawing/2014/main" id="{AD5705F3-4C3C-E5BA-AB8C-0794EA93C1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50" y="2362200"/>
                        <a:ext cx="963613" cy="569913"/>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55" name="WordArt 2">
            <a:extLst>
              <a:ext uri="{FF2B5EF4-FFF2-40B4-BE49-F238E27FC236}">
                <a16:creationId xmlns:a16="http://schemas.microsoft.com/office/drawing/2014/main" id="{35145B8E-9E1E-BB84-EB0B-5712DFC9F5E8}"/>
              </a:ext>
            </a:extLst>
          </p:cNvPr>
          <p:cNvSpPr>
            <a:spLocks noChangeArrowheads="1" noChangeShapeType="1" noTextEdit="1"/>
          </p:cNvSpPr>
          <p:nvPr/>
        </p:nvSpPr>
        <p:spPr bwMode="auto">
          <a:xfrm>
            <a:off x="1143000" y="285750"/>
            <a:ext cx="6500813" cy="285750"/>
          </a:xfrm>
          <a:prstGeom prst="rect">
            <a:avLst/>
          </a:prstGeom>
        </p:spPr>
        <p:txBody>
          <a:bodyPr wrap="none" fromWordArt="1">
            <a:prstTxWarp prst="textPlain">
              <a:avLst>
                <a:gd name="adj" fmla="val 50000"/>
              </a:avLst>
            </a:prstTxWarp>
          </a:bodyPr>
          <a:lstStyle/>
          <a:p>
            <a:pPr algn="ctr"/>
            <a:endParaRPr lang="el-GR" sz="3600" kern="10">
              <a:ln w="19050">
                <a:solidFill>
                  <a:srgbClr val="0000FF"/>
                </a:solidFill>
                <a:round/>
                <a:headEnd/>
                <a:tailEnd/>
              </a:ln>
              <a:solidFill>
                <a:srgbClr val="0066FF"/>
              </a:solidFill>
              <a:effectLst>
                <a:outerShdw dist="35921" dir="2700000" algn="ctr" rotWithShape="0">
                  <a:srgbClr val="990000"/>
                </a:outerShdw>
              </a:effectLst>
              <a:latin typeface="Impact" panose="020B0806030902050204" pitchFamily="34" charset="0"/>
            </a:endParaRPr>
          </a:p>
        </p:txBody>
      </p:sp>
      <p:sp>
        <p:nvSpPr>
          <p:cNvPr id="35856" name="Text Box 297">
            <a:extLst>
              <a:ext uri="{FF2B5EF4-FFF2-40B4-BE49-F238E27FC236}">
                <a16:creationId xmlns:a16="http://schemas.microsoft.com/office/drawing/2014/main" id="{F30C9F45-5FCC-D376-D2AB-A66689468761}"/>
              </a:ext>
            </a:extLst>
          </p:cNvPr>
          <p:cNvSpPr txBox="1">
            <a:spLocks noChangeArrowheads="1"/>
          </p:cNvSpPr>
          <p:nvPr/>
        </p:nvSpPr>
        <p:spPr bwMode="auto">
          <a:xfrm>
            <a:off x="4143375" y="5000625"/>
            <a:ext cx="22145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l-GR" sz="1600">
                <a:solidFill>
                  <a:schemeClr val="bg1">
                    <a:lumMod val="95000"/>
                    <a:lumOff val="5000"/>
                  </a:schemeClr>
                </a:solidFill>
              </a:rPr>
              <a:t>ΚΕΝΤΡΟ ΔΙΑΝΟΜΗΣ</a:t>
            </a:r>
          </a:p>
        </p:txBody>
      </p:sp>
      <p:grpSp>
        <p:nvGrpSpPr>
          <p:cNvPr id="35857" name="Group 4">
            <a:extLst>
              <a:ext uri="{FF2B5EF4-FFF2-40B4-BE49-F238E27FC236}">
                <a16:creationId xmlns:a16="http://schemas.microsoft.com/office/drawing/2014/main" id="{680E7F4D-038F-0199-CC95-54ACE7A6A9CD}"/>
              </a:ext>
            </a:extLst>
          </p:cNvPr>
          <p:cNvGrpSpPr>
            <a:grpSpLocks/>
          </p:cNvGrpSpPr>
          <p:nvPr/>
        </p:nvGrpSpPr>
        <p:grpSpPr bwMode="auto">
          <a:xfrm>
            <a:off x="4143375" y="4000500"/>
            <a:ext cx="1744663" cy="922338"/>
            <a:chOff x="2413" y="1439"/>
            <a:chExt cx="1050" cy="424"/>
          </a:xfrm>
        </p:grpSpPr>
        <p:sp>
          <p:nvSpPr>
            <p:cNvPr id="36002" name="Freeform 5">
              <a:extLst>
                <a:ext uri="{FF2B5EF4-FFF2-40B4-BE49-F238E27FC236}">
                  <a16:creationId xmlns:a16="http://schemas.microsoft.com/office/drawing/2014/main" id="{1ED63DB1-479B-E459-65D8-00B04ECE04B1}"/>
                </a:ext>
              </a:extLst>
            </p:cNvPr>
            <p:cNvSpPr>
              <a:spLocks/>
            </p:cNvSpPr>
            <p:nvPr/>
          </p:nvSpPr>
          <p:spPr bwMode="auto">
            <a:xfrm>
              <a:off x="2417" y="1439"/>
              <a:ext cx="491" cy="54"/>
            </a:xfrm>
            <a:custGeom>
              <a:avLst/>
              <a:gdLst>
                <a:gd name="T0" fmla="*/ 491 w 491"/>
                <a:gd name="T1" fmla="*/ 0 h 54"/>
                <a:gd name="T2" fmla="*/ 118 w 491"/>
                <a:gd name="T3" fmla="*/ 41 h 54"/>
                <a:gd name="T4" fmla="*/ 9 w 491"/>
                <a:gd name="T5" fmla="*/ 54 h 54"/>
                <a:gd name="T6" fmla="*/ 0 w 491"/>
                <a:gd name="T7" fmla="*/ 49 h 54"/>
                <a:gd name="T8" fmla="*/ 489 w 491"/>
                <a:gd name="T9" fmla="*/ 0 h 54"/>
                <a:gd name="T10" fmla="*/ 491 w 491"/>
                <a:gd name="T11" fmla="*/ 0 h 54"/>
                <a:gd name="T12" fmla="*/ 491 w 491"/>
                <a:gd name="T13" fmla="*/ 0 h 54"/>
                <a:gd name="T14" fmla="*/ 0 60000 65536"/>
                <a:gd name="T15" fmla="*/ 0 60000 65536"/>
                <a:gd name="T16" fmla="*/ 0 60000 65536"/>
                <a:gd name="T17" fmla="*/ 0 60000 65536"/>
                <a:gd name="T18" fmla="*/ 0 60000 65536"/>
                <a:gd name="T19" fmla="*/ 0 60000 65536"/>
                <a:gd name="T20" fmla="*/ 0 60000 65536"/>
                <a:gd name="T21" fmla="*/ 0 w 491"/>
                <a:gd name="T22" fmla="*/ 0 h 54"/>
                <a:gd name="T23" fmla="*/ 491 w 491"/>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1" h="54">
                  <a:moveTo>
                    <a:pt x="491" y="0"/>
                  </a:moveTo>
                  <a:lnTo>
                    <a:pt x="118" y="41"/>
                  </a:lnTo>
                  <a:lnTo>
                    <a:pt x="9" y="54"/>
                  </a:lnTo>
                  <a:lnTo>
                    <a:pt x="0" y="49"/>
                  </a:lnTo>
                  <a:lnTo>
                    <a:pt x="489" y="0"/>
                  </a:lnTo>
                  <a:lnTo>
                    <a:pt x="491" y="0"/>
                  </a:lnTo>
                  <a:close/>
                </a:path>
              </a:pathLst>
            </a:custGeom>
            <a:solidFill>
              <a:srgbClr val="838383"/>
            </a:solidFill>
            <a:ln w="0">
              <a:solidFill>
                <a:srgbClr val="000000"/>
              </a:solidFill>
              <a:round/>
              <a:headEnd/>
              <a:tailEnd/>
            </a:ln>
          </p:spPr>
          <p:txBody>
            <a:bodyPr/>
            <a:lstStyle/>
            <a:p>
              <a:endParaRPr lang="el-GR">
                <a:solidFill>
                  <a:schemeClr val="bg1">
                    <a:lumMod val="95000"/>
                    <a:lumOff val="5000"/>
                  </a:schemeClr>
                </a:solidFill>
              </a:endParaRPr>
            </a:p>
          </p:txBody>
        </p:sp>
        <p:sp>
          <p:nvSpPr>
            <p:cNvPr id="36003" name="Freeform 6">
              <a:extLst>
                <a:ext uri="{FF2B5EF4-FFF2-40B4-BE49-F238E27FC236}">
                  <a16:creationId xmlns:a16="http://schemas.microsoft.com/office/drawing/2014/main" id="{790D54BA-6D54-6FF2-7344-299495274453}"/>
                </a:ext>
              </a:extLst>
            </p:cNvPr>
            <p:cNvSpPr>
              <a:spLocks/>
            </p:cNvSpPr>
            <p:nvPr/>
          </p:nvSpPr>
          <p:spPr bwMode="auto">
            <a:xfrm>
              <a:off x="2912" y="1439"/>
              <a:ext cx="547" cy="118"/>
            </a:xfrm>
            <a:custGeom>
              <a:avLst/>
              <a:gdLst>
                <a:gd name="T0" fmla="*/ 547 w 547"/>
                <a:gd name="T1" fmla="*/ 114 h 118"/>
                <a:gd name="T2" fmla="*/ 535 w 547"/>
                <a:gd name="T3" fmla="*/ 118 h 118"/>
                <a:gd name="T4" fmla="*/ 531 w 547"/>
                <a:gd name="T5" fmla="*/ 116 h 118"/>
                <a:gd name="T6" fmla="*/ 382 w 547"/>
                <a:gd name="T7" fmla="*/ 83 h 118"/>
                <a:gd name="T8" fmla="*/ 235 w 547"/>
                <a:gd name="T9" fmla="*/ 51 h 118"/>
                <a:gd name="T10" fmla="*/ 52 w 547"/>
                <a:gd name="T11" fmla="*/ 12 h 118"/>
                <a:gd name="T12" fmla="*/ 0 w 547"/>
                <a:gd name="T13" fmla="*/ 2 h 118"/>
                <a:gd name="T14" fmla="*/ 0 w 547"/>
                <a:gd name="T15" fmla="*/ 0 h 118"/>
                <a:gd name="T16" fmla="*/ 330 w 547"/>
                <a:gd name="T17" fmla="*/ 68 h 118"/>
                <a:gd name="T18" fmla="*/ 547 w 547"/>
                <a:gd name="T19" fmla="*/ 114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7"/>
                <a:gd name="T31" fmla="*/ 0 h 118"/>
                <a:gd name="T32" fmla="*/ 547 w 547"/>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7" h="118">
                  <a:moveTo>
                    <a:pt x="547" y="114"/>
                  </a:moveTo>
                  <a:lnTo>
                    <a:pt x="535" y="118"/>
                  </a:lnTo>
                  <a:lnTo>
                    <a:pt x="531" y="116"/>
                  </a:lnTo>
                  <a:lnTo>
                    <a:pt x="382" y="83"/>
                  </a:lnTo>
                  <a:lnTo>
                    <a:pt x="235" y="51"/>
                  </a:lnTo>
                  <a:lnTo>
                    <a:pt x="52" y="12"/>
                  </a:lnTo>
                  <a:lnTo>
                    <a:pt x="0" y="2"/>
                  </a:lnTo>
                  <a:lnTo>
                    <a:pt x="0" y="0"/>
                  </a:lnTo>
                  <a:lnTo>
                    <a:pt x="330" y="68"/>
                  </a:lnTo>
                  <a:lnTo>
                    <a:pt x="547" y="114"/>
                  </a:lnTo>
                  <a:close/>
                </a:path>
              </a:pathLst>
            </a:custGeom>
            <a:solidFill>
              <a:srgbClr val="D9D9D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004" name="Freeform 7">
              <a:extLst>
                <a:ext uri="{FF2B5EF4-FFF2-40B4-BE49-F238E27FC236}">
                  <a16:creationId xmlns:a16="http://schemas.microsoft.com/office/drawing/2014/main" id="{4D461049-7503-E772-36EB-2844A2462350}"/>
                </a:ext>
              </a:extLst>
            </p:cNvPr>
            <p:cNvSpPr>
              <a:spLocks/>
            </p:cNvSpPr>
            <p:nvPr/>
          </p:nvSpPr>
          <p:spPr bwMode="auto">
            <a:xfrm>
              <a:off x="2430" y="1443"/>
              <a:ext cx="1011" cy="224"/>
            </a:xfrm>
            <a:custGeom>
              <a:avLst/>
              <a:gdLst>
                <a:gd name="T0" fmla="*/ 445 w 1011"/>
                <a:gd name="T1" fmla="*/ 6 h 224"/>
                <a:gd name="T2" fmla="*/ 325 w 1011"/>
                <a:gd name="T3" fmla="*/ 21 h 224"/>
                <a:gd name="T4" fmla="*/ 323 w 1011"/>
                <a:gd name="T5" fmla="*/ 23 h 224"/>
                <a:gd name="T6" fmla="*/ 323 w 1011"/>
                <a:gd name="T7" fmla="*/ 35 h 224"/>
                <a:gd name="T8" fmla="*/ 327 w 1011"/>
                <a:gd name="T9" fmla="*/ 43 h 224"/>
                <a:gd name="T10" fmla="*/ 337 w 1011"/>
                <a:gd name="T11" fmla="*/ 47 h 224"/>
                <a:gd name="T12" fmla="*/ 393 w 1011"/>
                <a:gd name="T13" fmla="*/ 39 h 224"/>
                <a:gd name="T14" fmla="*/ 516 w 1011"/>
                <a:gd name="T15" fmla="*/ 25 h 224"/>
                <a:gd name="T16" fmla="*/ 516 w 1011"/>
                <a:gd name="T17" fmla="*/ 25 h 224"/>
                <a:gd name="T18" fmla="*/ 518 w 1011"/>
                <a:gd name="T19" fmla="*/ 21 h 224"/>
                <a:gd name="T20" fmla="*/ 520 w 1011"/>
                <a:gd name="T21" fmla="*/ 16 h 224"/>
                <a:gd name="T22" fmla="*/ 520 w 1011"/>
                <a:gd name="T23" fmla="*/ 8 h 224"/>
                <a:gd name="T24" fmla="*/ 661 w 1011"/>
                <a:gd name="T25" fmla="*/ 39 h 224"/>
                <a:gd name="T26" fmla="*/ 756 w 1011"/>
                <a:gd name="T27" fmla="*/ 58 h 224"/>
                <a:gd name="T28" fmla="*/ 756 w 1011"/>
                <a:gd name="T29" fmla="*/ 58 h 224"/>
                <a:gd name="T30" fmla="*/ 565 w 1011"/>
                <a:gd name="T31" fmla="*/ 87 h 224"/>
                <a:gd name="T32" fmla="*/ 565 w 1011"/>
                <a:gd name="T33" fmla="*/ 89 h 224"/>
                <a:gd name="T34" fmla="*/ 565 w 1011"/>
                <a:gd name="T35" fmla="*/ 103 h 224"/>
                <a:gd name="T36" fmla="*/ 565 w 1011"/>
                <a:gd name="T37" fmla="*/ 105 h 224"/>
                <a:gd name="T38" fmla="*/ 569 w 1011"/>
                <a:gd name="T39" fmla="*/ 114 h 224"/>
                <a:gd name="T40" fmla="*/ 584 w 1011"/>
                <a:gd name="T41" fmla="*/ 116 h 224"/>
                <a:gd name="T42" fmla="*/ 772 w 1011"/>
                <a:gd name="T43" fmla="*/ 85 h 224"/>
                <a:gd name="T44" fmla="*/ 787 w 1011"/>
                <a:gd name="T45" fmla="*/ 83 h 224"/>
                <a:gd name="T46" fmla="*/ 791 w 1011"/>
                <a:gd name="T47" fmla="*/ 76 h 224"/>
                <a:gd name="T48" fmla="*/ 791 w 1011"/>
                <a:gd name="T49" fmla="*/ 66 h 224"/>
                <a:gd name="T50" fmla="*/ 1011 w 1011"/>
                <a:gd name="T51" fmla="*/ 114 h 224"/>
                <a:gd name="T52" fmla="*/ 942 w 1011"/>
                <a:gd name="T53" fmla="*/ 126 h 224"/>
                <a:gd name="T54" fmla="*/ 615 w 1011"/>
                <a:gd name="T55" fmla="*/ 184 h 224"/>
                <a:gd name="T56" fmla="*/ 391 w 1011"/>
                <a:gd name="T57" fmla="*/ 224 h 224"/>
                <a:gd name="T58" fmla="*/ 178 w 1011"/>
                <a:gd name="T59" fmla="*/ 128 h 224"/>
                <a:gd name="T60" fmla="*/ 0 w 1011"/>
                <a:gd name="T61" fmla="*/ 52 h 224"/>
                <a:gd name="T62" fmla="*/ 232 w 1011"/>
                <a:gd name="T63" fmla="*/ 25 h 224"/>
                <a:gd name="T64" fmla="*/ 300 w 1011"/>
                <a:gd name="T65" fmla="*/ 18 h 224"/>
                <a:gd name="T66" fmla="*/ 313 w 1011"/>
                <a:gd name="T67" fmla="*/ 16 h 224"/>
                <a:gd name="T68" fmla="*/ 319 w 1011"/>
                <a:gd name="T69" fmla="*/ 16 h 224"/>
                <a:gd name="T70" fmla="*/ 350 w 1011"/>
                <a:gd name="T71" fmla="*/ 12 h 224"/>
                <a:gd name="T72" fmla="*/ 476 w 1011"/>
                <a:gd name="T73" fmla="*/ 0 h 224"/>
                <a:gd name="T74" fmla="*/ 493 w 1011"/>
                <a:gd name="T75" fmla="*/ 2 h 224"/>
                <a:gd name="T76" fmla="*/ 445 w 1011"/>
                <a:gd name="T77" fmla="*/ 6 h 2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11"/>
                <a:gd name="T118" fmla="*/ 0 h 224"/>
                <a:gd name="T119" fmla="*/ 1011 w 1011"/>
                <a:gd name="T120" fmla="*/ 224 h 22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11" h="224">
                  <a:moveTo>
                    <a:pt x="445" y="6"/>
                  </a:moveTo>
                  <a:lnTo>
                    <a:pt x="325" y="21"/>
                  </a:lnTo>
                  <a:lnTo>
                    <a:pt x="323" y="23"/>
                  </a:lnTo>
                  <a:lnTo>
                    <a:pt x="323" y="35"/>
                  </a:lnTo>
                  <a:lnTo>
                    <a:pt x="327" y="43"/>
                  </a:lnTo>
                  <a:lnTo>
                    <a:pt x="337" y="47"/>
                  </a:lnTo>
                  <a:lnTo>
                    <a:pt x="393" y="39"/>
                  </a:lnTo>
                  <a:lnTo>
                    <a:pt x="516" y="25"/>
                  </a:lnTo>
                  <a:lnTo>
                    <a:pt x="518" y="21"/>
                  </a:lnTo>
                  <a:lnTo>
                    <a:pt x="520" y="16"/>
                  </a:lnTo>
                  <a:lnTo>
                    <a:pt x="520" y="8"/>
                  </a:lnTo>
                  <a:lnTo>
                    <a:pt x="661" y="39"/>
                  </a:lnTo>
                  <a:lnTo>
                    <a:pt x="756" y="58"/>
                  </a:lnTo>
                  <a:lnTo>
                    <a:pt x="565" y="87"/>
                  </a:lnTo>
                  <a:lnTo>
                    <a:pt x="565" y="89"/>
                  </a:lnTo>
                  <a:lnTo>
                    <a:pt x="565" y="103"/>
                  </a:lnTo>
                  <a:lnTo>
                    <a:pt x="565" y="105"/>
                  </a:lnTo>
                  <a:lnTo>
                    <a:pt x="569" y="114"/>
                  </a:lnTo>
                  <a:lnTo>
                    <a:pt x="584" y="116"/>
                  </a:lnTo>
                  <a:lnTo>
                    <a:pt x="772" y="85"/>
                  </a:lnTo>
                  <a:lnTo>
                    <a:pt x="787" y="83"/>
                  </a:lnTo>
                  <a:lnTo>
                    <a:pt x="791" y="76"/>
                  </a:lnTo>
                  <a:lnTo>
                    <a:pt x="791" y="66"/>
                  </a:lnTo>
                  <a:lnTo>
                    <a:pt x="1011" y="114"/>
                  </a:lnTo>
                  <a:lnTo>
                    <a:pt x="942" y="126"/>
                  </a:lnTo>
                  <a:lnTo>
                    <a:pt x="615" y="184"/>
                  </a:lnTo>
                  <a:lnTo>
                    <a:pt x="391" y="224"/>
                  </a:lnTo>
                  <a:lnTo>
                    <a:pt x="178" y="128"/>
                  </a:lnTo>
                  <a:lnTo>
                    <a:pt x="0" y="52"/>
                  </a:lnTo>
                  <a:lnTo>
                    <a:pt x="232" y="25"/>
                  </a:lnTo>
                  <a:lnTo>
                    <a:pt x="300" y="18"/>
                  </a:lnTo>
                  <a:lnTo>
                    <a:pt x="313" y="16"/>
                  </a:lnTo>
                  <a:lnTo>
                    <a:pt x="319" y="16"/>
                  </a:lnTo>
                  <a:lnTo>
                    <a:pt x="350" y="12"/>
                  </a:lnTo>
                  <a:lnTo>
                    <a:pt x="476" y="0"/>
                  </a:lnTo>
                  <a:lnTo>
                    <a:pt x="493" y="2"/>
                  </a:lnTo>
                  <a:lnTo>
                    <a:pt x="445" y="6"/>
                  </a:lnTo>
                  <a:close/>
                </a:path>
              </a:pathLst>
            </a:custGeom>
            <a:solidFill>
              <a:srgbClr val="59595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005" name="Freeform 8">
              <a:extLst>
                <a:ext uri="{FF2B5EF4-FFF2-40B4-BE49-F238E27FC236}">
                  <a16:creationId xmlns:a16="http://schemas.microsoft.com/office/drawing/2014/main" id="{687BDD61-1862-C1D1-F7C4-86AF34A36017}"/>
                </a:ext>
              </a:extLst>
            </p:cNvPr>
            <p:cNvSpPr>
              <a:spLocks/>
            </p:cNvSpPr>
            <p:nvPr/>
          </p:nvSpPr>
          <p:spPr bwMode="auto">
            <a:xfrm>
              <a:off x="2761" y="1447"/>
              <a:ext cx="178" cy="23"/>
            </a:xfrm>
            <a:custGeom>
              <a:avLst/>
              <a:gdLst>
                <a:gd name="T0" fmla="*/ 178 w 178"/>
                <a:gd name="T1" fmla="*/ 2 h 23"/>
                <a:gd name="T2" fmla="*/ 9 w 178"/>
                <a:gd name="T3" fmla="*/ 23 h 23"/>
                <a:gd name="T4" fmla="*/ 0 w 178"/>
                <a:gd name="T5" fmla="*/ 19 h 23"/>
                <a:gd name="T6" fmla="*/ 168 w 178"/>
                <a:gd name="T7" fmla="*/ 0 h 23"/>
                <a:gd name="T8" fmla="*/ 178 w 178"/>
                <a:gd name="T9" fmla="*/ 2 h 23"/>
                <a:gd name="T10" fmla="*/ 178 w 178"/>
                <a:gd name="T11" fmla="*/ 2 h 23"/>
                <a:gd name="T12" fmla="*/ 0 60000 65536"/>
                <a:gd name="T13" fmla="*/ 0 60000 65536"/>
                <a:gd name="T14" fmla="*/ 0 60000 65536"/>
                <a:gd name="T15" fmla="*/ 0 60000 65536"/>
                <a:gd name="T16" fmla="*/ 0 60000 65536"/>
                <a:gd name="T17" fmla="*/ 0 60000 65536"/>
                <a:gd name="T18" fmla="*/ 0 w 178"/>
                <a:gd name="T19" fmla="*/ 0 h 23"/>
                <a:gd name="T20" fmla="*/ 178 w 178"/>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178" h="23">
                  <a:moveTo>
                    <a:pt x="178" y="2"/>
                  </a:moveTo>
                  <a:lnTo>
                    <a:pt x="9" y="23"/>
                  </a:lnTo>
                  <a:lnTo>
                    <a:pt x="0" y="19"/>
                  </a:lnTo>
                  <a:lnTo>
                    <a:pt x="168" y="0"/>
                  </a:lnTo>
                  <a:lnTo>
                    <a:pt x="178" y="2"/>
                  </a:lnTo>
                  <a:close/>
                </a:path>
              </a:pathLst>
            </a:custGeom>
            <a:solidFill>
              <a:srgbClr val="ABABAB"/>
            </a:solidFill>
            <a:ln w="0">
              <a:solidFill>
                <a:srgbClr val="000000"/>
              </a:solidFill>
              <a:round/>
              <a:headEnd/>
              <a:tailEnd/>
            </a:ln>
          </p:spPr>
          <p:txBody>
            <a:bodyPr/>
            <a:lstStyle/>
            <a:p>
              <a:endParaRPr lang="el-GR">
                <a:solidFill>
                  <a:schemeClr val="bg1">
                    <a:lumMod val="95000"/>
                    <a:lumOff val="5000"/>
                  </a:schemeClr>
                </a:solidFill>
              </a:endParaRPr>
            </a:p>
          </p:txBody>
        </p:sp>
        <p:sp>
          <p:nvSpPr>
            <p:cNvPr id="36006" name="Freeform 9">
              <a:extLst>
                <a:ext uri="{FF2B5EF4-FFF2-40B4-BE49-F238E27FC236}">
                  <a16:creationId xmlns:a16="http://schemas.microsoft.com/office/drawing/2014/main" id="{7E64777B-ED45-E0C3-224B-E4DDAD3ADA23}"/>
                </a:ext>
              </a:extLst>
            </p:cNvPr>
            <p:cNvSpPr>
              <a:spLocks/>
            </p:cNvSpPr>
            <p:nvPr/>
          </p:nvSpPr>
          <p:spPr bwMode="auto">
            <a:xfrm>
              <a:off x="2772" y="1451"/>
              <a:ext cx="178" cy="29"/>
            </a:xfrm>
            <a:custGeom>
              <a:avLst/>
              <a:gdLst>
                <a:gd name="T0" fmla="*/ 178 w 178"/>
                <a:gd name="T1" fmla="*/ 6 h 29"/>
                <a:gd name="T2" fmla="*/ 176 w 178"/>
                <a:gd name="T3" fmla="*/ 6 h 29"/>
                <a:gd name="T4" fmla="*/ 176 w 178"/>
                <a:gd name="T5" fmla="*/ 8 h 29"/>
                <a:gd name="T6" fmla="*/ 0 w 178"/>
                <a:gd name="T7" fmla="*/ 29 h 29"/>
                <a:gd name="T8" fmla="*/ 2 w 178"/>
                <a:gd name="T9" fmla="*/ 21 h 29"/>
                <a:gd name="T10" fmla="*/ 165 w 178"/>
                <a:gd name="T11" fmla="*/ 0 h 29"/>
                <a:gd name="T12" fmla="*/ 174 w 178"/>
                <a:gd name="T13" fmla="*/ 0 h 29"/>
                <a:gd name="T14" fmla="*/ 176 w 178"/>
                <a:gd name="T15" fmla="*/ 0 h 29"/>
                <a:gd name="T16" fmla="*/ 178 w 178"/>
                <a:gd name="T17" fmla="*/ 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8"/>
                <a:gd name="T28" fmla="*/ 0 h 29"/>
                <a:gd name="T29" fmla="*/ 178 w 178"/>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8" h="29">
                  <a:moveTo>
                    <a:pt x="178" y="6"/>
                  </a:moveTo>
                  <a:lnTo>
                    <a:pt x="176" y="6"/>
                  </a:lnTo>
                  <a:lnTo>
                    <a:pt x="176" y="8"/>
                  </a:lnTo>
                  <a:lnTo>
                    <a:pt x="0" y="29"/>
                  </a:lnTo>
                  <a:lnTo>
                    <a:pt x="2" y="21"/>
                  </a:lnTo>
                  <a:lnTo>
                    <a:pt x="165" y="0"/>
                  </a:lnTo>
                  <a:lnTo>
                    <a:pt x="174" y="0"/>
                  </a:lnTo>
                  <a:lnTo>
                    <a:pt x="176" y="0"/>
                  </a:lnTo>
                  <a:lnTo>
                    <a:pt x="178" y="6"/>
                  </a:lnTo>
                  <a:close/>
                </a:path>
              </a:pathLst>
            </a:custGeom>
            <a:solidFill>
              <a:srgbClr val="838383"/>
            </a:solidFill>
            <a:ln w="0">
              <a:solidFill>
                <a:srgbClr val="000000"/>
              </a:solidFill>
              <a:round/>
              <a:headEnd/>
              <a:tailEnd/>
            </a:ln>
          </p:spPr>
          <p:txBody>
            <a:bodyPr/>
            <a:lstStyle/>
            <a:p>
              <a:endParaRPr lang="el-GR">
                <a:solidFill>
                  <a:schemeClr val="bg1">
                    <a:lumMod val="95000"/>
                    <a:lumOff val="5000"/>
                  </a:schemeClr>
                </a:solidFill>
              </a:endParaRPr>
            </a:p>
          </p:txBody>
        </p:sp>
        <p:sp>
          <p:nvSpPr>
            <p:cNvPr id="36007" name="Freeform 10">
              <a:extLst>
                <a:ext uri="{FF2B5EF4-FFF2-40B4-BE49-F238E27FC236}">
                  <a16:creationId xmlns:a16="http://schemas.microsoft.com/office/drawing/2014/main" id="{2F5E4F90-931F-C128-A57A-90C2A8034553}"/>
                </a:ext>
              </a:extLst>
            </p:cNvPr>
            <p:cNvSpPr>
              <a:spLocks/>
            </p:cNvSpPr>
            <p:nvPr/>
          </p:nvSpPr>
          <p:spPr bwMode="auto">
            <a:xfrm>
              <a:off x="2770" y="1461"/>
              <a:ext cx="176" cy="25"/>
            </a:xfrm>
            <a:custGeom>
              <a:avLst/>
              <a:gdLst>
                <a:gd name="T0" fmla="*/ 176 w 176"/>
                <a:gd name="T1" fmla="*/ 5 h 25"/>
                <a:gd name="T2" fmla="*/ 0 w 176"/>
                <a:gd name="T3" fmla="*/ 25 h 25"/>
                <a:gd name="T4" fmla="*/ 0 w 176"/>
                <a:gd name="T5" fmla="*/ 21 h 25"/>
                <a:gd name="T6" fmla="*/ 169 w 176"/>
                <a:gd name="T7" fmla="*/ 0 h 25"/>
                <a:gd name="T8" fmla="*/ 174 w 176"/>
                <a:gd name="T9" fmla="*/ 0 h 25"/>
                <a:gd name="T10" fmla="*/ 176 w 176"/>
                <a:gd name="T11" fmla="*/ 0 h 25"/>
                <a:gd name="T12" fmla="*/ 176 w 176"/>
                <a:gd name="T13" fmla="*/ 5 h 25"/>
                <a:gd name="T14" fmla="*/ 0 60000 65536"/>
                <a:gd name="T15" fmla="*/ 0 60000 65536"/>
                <a:gd name="T16" fmla="*/ 0 60000 65536"/>
                <a:gd name="T17" fmla="*/ 0 60000 65536"/>
                <a:gd name="T18" fmla="*/ 0 60000 65536"/>
                <a:gd name="T19" fmla="*/ 0 60000 65536"/>
                <a:gd name="T20" fmla="*/ 0 60000 65536"/>
                <a:gd name="T21" fmla="*/ 0 w 176"/>
                <a:gd name="T22" fmla="*/ 0 h 25"/>
                <a:gd name="T23" fmla="*/ 176 w 176"/>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6" h="25">
                  <a:moveTo>
                    <a:pt x="176" y="5"/>
                  </a:moveTo>
                  <a:lnTo>
                    <a:pt x="0" y="25"/>
                  </a:lnTo>
                  <a:lnTo>
                    <a:pt x="0" y="21"/>
                  </a:lnTo>
                  <a:lnTo>
                    <a:pt x="169" y="0"/>
                  </a:lnTo>
                  <a:lnTo>
                    <a:pt x="174" y="0"/>
                  </a:lnTo>
                  <a:lnTo>
                    <a:pt x="176" y="0"/>
                  </a:lnTo>
                  <a:lnTo>
                    <a:pt x="176" y="5"/>
                  </a:lnTo>
                  <a:close/>
                </a:path>
              </a:pathLst>
            </a:custGeom>
            <a:solidFill>
              <a:srgbClr val="59595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008" name="Freeform 11">
              <a:extLst>
                <a:ext uri="{FF2B5EF4-FFF2-40B4-BE49-F238E27FC236}">
                  <a16:creationId xmlns:a16="http://schemas.microsoft.com/office/drawing/2014/main" id="{572F25B8-F097-52C2-4D94-8843AE07476E}"/>
                </a:ext>
              </a:extLst>
            </p:cNvPr>
            <p:cNvSpPr>
              <a:spLocks/>
            </p:cNvSpPr>
            <p:nvPr/>
          </p:nvSpPr>
          <p:spPr bwMode="auto">
            <a:xfrm>
              <a:off x="2757" y="1468"/>
              <a:ext cx="13" cy="18"/>
            </a:xfrm>
            <a:custGeom>
              <a:avLst/>
              <a:gdLst>
                <a:gd name="T0" fmla="*/ 13 w 13"/>
                <a:gd name="T1" fmla="*/ 4 h 18"/>
                <a:gd name="T2" fmla="*/ 13 w 13"/>
                <a:gd name="T3" fmla="*/ 12 h 18"/>
                <a:gd name="T4" fmla="*/ 8 w 13"/>
                <a:gd name="T5" fmla="*/ 16 h 18"/>
                <a:gd name="T6" fmla="*/ 8 w 13"/>
                <a:gd name="T7" fmla="*/ 18 h 18"/>
                <a:gd name="T8" fmla="*/ 6 w 13"/>
                <a:gd name="T9" fmla="*/ 18 h 18"/>
                <a:gd name="T10" fmla="*/ 2 w 13"/>
                <a:gd name="T11" fmla="*/ 16 h 18"/>
                <a:gd name="T12" fmla="*/ 2 w 13"/>
                <a:gd name="T13" fmla="*/ 16 h 18"/>
                <a:gd name="T14" fmla="*/ 0 w 13"/>
                <a:gd name="T15" fmla="*/ 10 h 18"/>
                <a:gd name="T16" fmla="*/ 0 w 13"/>
                <a:gd name="T17" fmla="*/ 0 h 18"/>
                <a:gd name="T18" fmla="*/ 13 w 13"/>
                <a:gd name="T19" fmla="*/ 2 h 18"/>
                <a:gd name="T20" fmla="*/ 13 w 13"/>
                <a:gd name="T21" fmla="*/ 4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8"/>
                <a:gd name="T35" fmla="*/ 13 w 13"/>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8">
                  <a:moveTo>
                    <a:pt x="13" y="4"/>
                  </a:moveTo>
                  <a:lnTo>
                    <a:pt x="13" y="12"/>
                  </a:lnTo>
                  <a:lnTo>
                    <a:pt x="8" y="16"/>
                  </a:lnTo>
                  <a:lnTo>
                    <a:pt x="8" y="18"/>
                  </a:lnTo>
                  <a:lnTo>
                    <a:pt x="6" y="18"/>
                  </a:lnTo>
                  <a:lnTo>
                    <a:pt x="2" y="16"/>
                  </a:lnTo>
                  <a:lnTo>
                    <a:pt x="0" y="10"/>
                  </a:lnTo>
                  <a:lnTo>
                    <a:pt x="0" y="0"/>
                  </a:lnTo>
                  <a:lnTo>
                    <a:pt x="13" y="2"/>
                  </a:lnTo>
                  <a:lnTo>
                    <a:pt x="13" y="4"/>
                  </a:lnTo>
                  <a:close/>
                </a:path>
              </a:pathLst>
            </a:custGeom>
            <a:solidFill>
              <a:srgbClr val="D9D9D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009" name="Freeform 12">
              <a:extLst>
                <a:ext uri="{FF2B5EF4-FFF2-40B4-BE49-F238E27FC236}">
                  <a16:creationId xmlns:a16="http://schemas.microsoft.com/office/drawing/2014/main" id="{EC9AFC90-84F5-6E8C-0427-653AC62DBF74}"/>
                </a:ext>
              </a:extLst>
            </p:cNvPr>
            <p:cNvSpPr>
              <a:spLocks/>
            </p:cNvSpPr>
            <p:nvPr/>
          </p:nvSpPr>
          <p:spPr bwMode="auto">
            <a:xfrm>
              <a:off x="2521" y="1476"/>
              <a:ext cx="159" cy="41"/>
            </a:xfrm>
            <a:custGeom>
              <a:avLst/>
              <a:gdLst>
                <a:gd name="T0" fmla="*/ 157 w 159"/>
                <a:gd name="T1" fmla="*/ 4 h 41"/>
                <a:gd name="T2" fmla="*/ 159 w 159"/>
                <a:gd name="T3" fmla="*/ 6 h 41"/>
                <a:gd name="T4" fmla="*/ 157 w 159"/>
                <a:gd name="T5" fmla="*/ 17 h 41"/>
                <a:gd name="T6" fmla="*/ 155 w 159"/>
                <a:gd name="T7" fmla="*/ 21 h 41"/>
                <a:gd name="T8" fmla="*/ 155 w 159"/>
                <a:gd name="T9" fmla="*/ 23 h 41"/>
                <a:gd name="T10" fmla="*/ 149 w 159"/>
                <a:gd name="T11" fmla="*/ 25 h 41"/>
                <a:gd name="T12" fmla="*/ 8 w 159"/>
                <a:gd name="T13" fmla="*/ 41 h 41"/>
                <a:gd name="T14" fmla="*/ 2 w 159"/>
                <a:gd name="T15" fmla="*/ 39 h 41"/>
                <a:gd name="T16" fmla="*/ 2 w 159"/>
                <a:gd name="T17" fmla="*/ 31 h 41"/>
                <a:gd name="T18" fmla="*/ 0 w 159"/>
                <a:gd name="T19" fmla="*/ 27 h 41"/>
                <a:gd name="T20" fmla="*/ 0 w 159"/>
                <a:gd name="T21" fmla="*/ 17 h 41"/>
                <a:gd name="T22" fmla="*/ 2 w 159"/>
                <a:gd name="T23" fmla="*/ 14 h 41"/>
                <a:gd name="T24" fmla="*/ 137 w 159"/>
                <a:gd name="T25" fmla="*/ 0 h 41"/>
                <a:gd name="T26" fmla="*/ 145 w 159"/>
                <a:gd name="T27" fmla="*/ 0 h 41"/>
                <a:gd name="T28" fmla="*/ 157 w 159"/>
                <a:gd name="T29" fmla="*/ 4 h 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9"/>
                <a:gd name="T46" fmla="*/ 0 h 41"/>
                <a:gd name="T47" fmla="*/ 159 w 159"/>
                <a:gd name="T48" fmla="*/ 41 h 4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9" h="41">
                  <a:moveTo>
                    <a:pt x="157" y="4"/>
                  </a:moveTo>
                  <a:lnTo>
                    <a:pt x="159" y="6"/>
                  </a:lnTo>
                  <a:lnTo>
                    <a:pt x="157" y="17"/>
                  </a:lnTo>
                  <a:lnTo>
                    <a:pt x="155" y="21"/>
                  </a:lnTo>
                  <a:lnTo>
                    <a:pt x="155" y="23"/>
                  </a:lnTo>
                  <a:lnTo>
                    <a:pt x="149" y="25"/>
                  </a:lnTo>
                  <a:lnTo>
                    <a:pt x="8" y="41"/>
                  </a:lnTo>
                  <a:lnTo>
                    <a:pt x="2" y="39"/>
                  </a:lnTo>
                  <a:lnTo>
                    <a:pt x="2" y="31"/>
                  </a:lnTo>
                  <a:lnTo>
                    <a:pt x="0" y="27"/>
                  </a:lnTo>
                  <a:lnTo>
                    <a:pt x="0" y="17"/>
                  </a:lnTo>
                  <a:lnTo>
                    <a:pt x="2" y="14"/>
                  </a:lnTo>
                  <a:lnTo>
                    <a:pt x="137" y="0"/>
                  </a:lnTo>
                  <a:lnTo>
                    <a:pt x="145" y="0"/>
                  </a:lnTo>
                  <a:lnTo>
                    <a:pt x="157" y="4"/>
                  </a:lnTo>
                  <a:close/>
                </a:path>
              </a:pathLst>
            </a:custGeom>
            <a:solidFill>
              <a:srgbClr val="0000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6010" name="Freeform 13">
              <a:extLst>
                <a:ext uri="{FF2B5EF4-FFF2-40B4-BE49-F238E27FC236}">
                  <a16:creationId xmlns:a16="http://schemas.microsoft.com/office/drawing/2014/main" id="{0A06EEEB-644F-FFA1-B897-E367515C3F0E}"/>
                </a:ext>
              </a:extLst>
            </p:cNvPr>
            <p:cNvSpPr>
              <a:spLocks/>
            </p:cNvSpPr>
            <p:nvPr/>
          </p:nvSpPr>
          <p:spPr bwMode="auto">
            <a:xfrm>
              <a:off x="2527" y="1478"/>
              <a:ext cx="145" cy="19"/>
            </a:xfrm>
            <a:custGeom>
              <a:avLst/>
              <a:gdLst>
                <a:gd name="T0" fmla="*/ 145 w 145"/>
                <a:gd name="T1" fmla="*/ 2 h 19"/>
                <a:gd name="T2" fmla="*/ 8 w 145"/>
                <a:gd name="T3" fmla="*/ 19 h 19"/>
                <a:gd name="T4" fmla="*/ 0 w 145"/>
                <a:gd name="T5" fmla="*/ 15 h 19"/>
                <a:gd name="T6" fmla="*/ 104 w 145"/>
                <a:gd name="T7" fmla="*/ 2 h 19"/>
                <a:gd name="T8" fmla="*/ 133 w 145"/>
                <a:gd name="T9" fmla="*/ 0 h 19"/>
                <a:gd name="T10" fmla="*/ 137 w 145"/>
                <a:gd name="T11" fmla="*/ 0 h 19"/>
                <a:gd name="T12" fmla="*/ 145 w 145"/>
                <a:gd name="T13" fmla="*/ 2 h 19"/>
                <a:gd name="T14" fmla="*/ 0 60000 65536"/>
                <a:gd name="T15" fmla="*/ 0 60000 65536"/>
                <a:gd name="T16" fmla="*/ 0 60000 65536"/>
                <a:gd name="T17" fmla="*/ 0 60000 65536"/>
                <a:gd name="T18" fmla="*/ 0 60000 65536"/>
                <a:gd name="T19" fmla="*/ 0 60000 65536"/>
                <a:gd name="T20" fmla="*/ 0 60000 65536"/>
                <a:gd name="T21" fmla="*/ 0 w 145"/>
                <a:gd name="T22" fmla="*/ 0 h 19"/>
                <a:gd name="T23" fmla="*/ 145 w 145"/>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19">
                  <a:moveTo>
                    <a:pt x="145" y="2"/>
                  </a:moveTo>
                  <a:lnTo>
                    <a:pt x="8" y="19"/>
                  </a:lnTo>
                  <a:lnTo>
                    <a:pt x="0" y="15"/>
                  </a:lnTo>
                  <a:lnTo>
                    <a:pt x="104" y="2"/>
                  </a:lnTo>
                  <a:lnTo>
                    <a:pt x="133" y="0"/>
                  </a:lnTo>
                  <a:lnTo>
                    <a:pt x="137" y="0"/>
                  </a:lnTo>
                  <a:lnTo>
                    <a:pt x="145" y="2"/>
                  </a:lnTo>
                  <a:close/>
                </a:path>
              </a:pathLst>
            </a:custGeom>
            <a:solidFill>
              <a:srgbClr val="ABABAB"/>
            </a:solidFill>
            <a:ln w="0">
              <a:solidFill>
                <a:srgbClr val="000000"/>
              </a:solidFill>
              <a:round/>
              <a:headEnd/>
              <a:tailEnd/>
            </a:ln>
          </p:spPr>
          <p:txBody>
            <a:bodyPr/>
            <a:lstStyle/>
            <a:p>
              <a:endParaRPr lang="el-GR">
                <a:solidFill>
                  <a:schemeClr val="bg1">
                    <a:lumMod val="95000"/>
                    <a:lumOff val="5000"/>
                  </a:schemeClr>
                </a:solidFill>
              </a:endParaRPr>
            </a:p>
          </p:txBody>
        </p:sp>
        <p:sp>
          <p:nvSpPr>
            <p:cNvPr id="36011" name="Freeform 14">
              <a:extLst>
                <a:ext uri="{FF2B5EF4-FFF2-40B4-BE49-F238E27FC236}">
                  <a16:creationId xmlns:a16="http://schemas.microsoft.com/office/drawing/2014/main" id="{F4F27D6F-1166-2D27-CED1-296C56C7E215}"/>
                </a:ext>
              </a:extLst>
            </p:cNvPr>
            <p:cNvSpPr>
              <a:spLocks/>
            </p:cNvSpPr>
            <p:nvPr/>
          </p:nvSpPr>
          <p:spPr bwMode="auto">
            <a:xfrm>
              <a:off x="2535" y="1482"/>
              <a:ext cx="143" cy="27"/>
            </a:xfrm>
            <a:custGeom>
              <a:avLst/>
              <a:gdLst>
                <a:gd name="T0" fmla="*/ 143 w 143"/>
                <a:gd name="T1" fmla="*/ 8 h 27"/>
                <a:gd name="T2" fmla="*/ 0 w 143"/>
                <a:gd name="T3" fmla="*/ 27 h 27"/>
                <a:gd name="T4" fmla="*/ 3 w 143"/>
                <a:gd name="T5" fmla="*/ 17 h 27"/>
                <a:gd name="T6" fmla="*/ 141 w 143"/>
                <a:gd name="T7" fmla="*/ 0 h 27"/>
                <a:gd name="T8" fmla="*/ 143 w 143"/>
                <a:gd name="T9" fmla="*/ 2 h 27"/>
                <a:gd name="T10" fmla="*/ 143 w 143"/>
                <a:gd name="T11" fmla="*/ 8 h 27"/>
                <a:gd name="T12" fmla="*/ 0 60000 65536"/>
                <a:gd name="T13" fmla="*/ 0 60000 65536"/>
                <a:gd name="T14" fmla="*/ 0 60000 65536"/>
                <a:gd name="T15" fmla="*/ 0 60000 65536"/>
                <a:gd name="T16" fmla="*/ 0 60000 65536"/>
                <a:gd name="T17" fmla="*/ 0 60000 65536"/>
                <a:gd name="T18" fmla="*/ 0 w 143"/>
                <a:gd name="T19" fmla="*/ 0 h 27"/>
                <a:gd name="T20" fmla="*/ 143 w 143"/>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43" h="27">
                  <a:moveTo>
                    <a:pt x="143" y="8"/>
                  </a:moveTo>
                  <a:lnTo>
                    <a:pt x="0" y="27"/>
                  </a:lnTo>
                  <a:lnTo>
                    <a:pt x="3" y="17"/>
                  </a:lnTo>
                  <a:lnTo>
                    <a:pt x="141" y="0"/>
                  </a:lnTo>
                  <a:lnTo>
                    <a:pt x="143" y="2"/>
                  </a:lnTo>
                  <a:lnTo>
                    <a:pt x="143" y="8"/>
                  </a:lnTo>
                  <a:close/>
                </a:path>
              </a:pathLst>
            </a:custGeom>
            <a:solidFill>
              <a:srgbClr val="838383"/>
            </a:solidFill>
            <a:ln w="0">
              <a:solidFill>
                <a:srgbClr val="000000"/>
              </a:solidFill>
              <a:round/>
              <a:headEnd/>
              <a:tailEnd/>
            </a:ln>
          </p:spPr>
          <p:txBody>
            <a:bodyPr/>
            <a:lstStyle/>
            <a:p>
              <a:endParaRPr lang="el-GR">
                <a:solidFill>
                  <a:schemeClr val="bg1">
                    <a:lumMod val="95000"/>
                    <a:lumOff val="5000"/>
                  </a:schemeClr>
                </a:solidFill>
              </a:endParaRPr>
            </a:p>
          </p:txBody>
        </p:sp>
        <p:sp>
          <p:nvSpPr>
            <p:cNvPr id="36012" name="Freeform 15">
              <a:extLst>
                <a:ext uri="{FF2B5EF4-FFF2-40B4-BE49-F238E27FC236}">
                  <a16:creationId xmlns:a16="http://schemas.microsoft.com/office/drawing/2014/main" id="{5CEFC7AE-C856-3504-E911-777A9ACF970B}"/>
                </a:ext>
              </a:extLst>
            </p:cNvPr>
            <p:cNvSpPr>
              <a:spLocks/>
            </p:cNvSpPr>
            <p:nvPr/>
          </p:nvSpPr>
          <p:spPr bwMode="auto">
            <a:xfrm>
              <a:off x="2413" y="1488"/>
              <a:ext cx="408" cy="311"/>
            </a:xfrm>
            <a:custGeom>
              <a:avLst/>
              <a:gdLst>
                <a:gd name="T0" fmla="*/ 406 w 408"/>
                <a:gd name="T1" fmla="*/ 179 h 311"/>
                <a:gd name="T2" fmla="*/ 406 w 408"/>
                <a:gd name="T3" fmla="*/ 181 h 311"/>
                <a:gd name="T4" fmla="*/ 408 w 408"/>
                <a:gd name="T5" fmla="*/ 311 h 311"/>
                <a:gd name="T6" fmla="*/ 406 w 408"/>
                <a:gd name="T7" fmla="*/ 311 h 311"/>
                <a:gd name="T8" fmla="*/ 383 w 408"/>
                <a:gd name="T9" fmla="*/ 299 h 311"/>
                <a:gd name="T10" fmla="*/ 151 w 408"/>
                <a:gd name="T11" fmla="*/ 168 h 311"/>
                <a:gd name="T12" fmla="*/ 0 w 408"/>
                <a:gd name="T13" fmla="*/ 83 h 311"/>
                <a:gd name="T14" fmla="*/ 0 w 408"/>
                <a:gd name="T15" fmla="*/ 2 h 311"/>
                <a:gd name="T16" fmla="*/ 0 w 408"/>
                <a:gd name="T17" fmla="*/ 0 h 311"/>
                <a:gd name="T18" fmla="*/ 319 w 408"/>
                <a:gd name="T19" fmla="*/ 141 h 311"/>
                <a:gd name="T20" fmla="*/ 406 w 408"/>
                <a:gd name="T21" fmla="*/ 179 h 3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8"/>
                <a:gd name="T34" fmla="*/ 0 h 311"/>
                <a:gd name="T35" fmla="*/ 408 w 408"/>
                <a:gd name="T36" fmla="*/ 311 h 3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8" h="311">
                  <a:moveTo>
                    <a:pt x="406" y="179"/>
                  </a:moveTo>
                  <a:lnTo>
                    <a:pt x="406" y="181"/>
                  </a:lnTo>
                  <a:lnTo>
                    <a:pt x="408" y="311"/>
                  </a:lnTo>
                  <a:lnTo>
                    <a:pt x="406" y="311"/>
                  </a:lnTo>
                  <a:lnTo>
                    <a:pt x="383" y="299"/>
                  </a:lnTo>
                  <a:lnTo>
                    <a:pt x="151" y="168"/>
                  </a:lnTo>
                  <a:lnTo>
                    <a:pt x="0" y="83"/>
                  </a:lnTo>
                  <a:lnTo>
                    <a:pt x="0" y="2"/>
                  </a:lnTo>
                  <a:lnTo>
                    <a:pt x="0" y="0"/>
                  </a:lnTo>
                  <a:lnTo>
                    <a:pt x="319" y="141"/>
                  </a:lnTo>
                  <a:lnTo>
                    <a:pt x="406" y="179"/>
                  </a:lnTo>
                  <a:close/>
                </a:path>
              </a:pathLst>
            </a:custGeom>
            <a:solidFill>
              <a:srgbClr val="D9D9D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013" name="Freeform 16">
              <a:extLst>
                <a:ext uri="{FF2B5EF4-FFF2-40B4-BE49-F238E27FC236}">
                  <a16:creationId xmlns:a16="http://schemas.microsoft.com/office/drawing/2014/main" id="{A0BBED5B-3DE0-D33E-B4B9-3B7BC040107B}"/>
                </a:ext>
              </a:extLst>
            </p:cNvPr>
            <p:cNvSpPr>
              <a:spLocks/>
            </p:cNvSpPr>
            <p:nvPr/>
          </p:nvSpPr>
          <p:spPr bwMode="auto">
            <a:xfrm>
              <a:off x="2523" y="1495"/>
              <a:ext cx="12" cy="20"/>
            </a:xfrm>
            <a:custGeom>
              <a:avLst/>
              <a:gdLst>
                <a:gd name="T0" fmla="*/ 10 w 12"/>
                <a:gd name="T1" fmla="*/ 14 h 20"/>
                <a:gd name="T2" fmla="*/ 8 w 12"/>
                <a:gd name="T3" fmla="*/ 16 h 20"/>
                <a:gd name="T4" fmla="*/ 6 w 12"/>
                <a:gd name="T5" fmla="*/ 20 h 20"/>
                <a:gd name="T6" fmla="*/ 2 w 12"/>
                <a:gd name="T7" fmla="*/ 18 h 20"/>
                <a:gd name="T8" fmla="*/ 0 w 12"/>
                <a:gd name="T9" fmla="*/ 8 h 20"/>
                <a:gd name="T10" fmla="*/ 0 w 12"/>
                <a:gd name="T11" fmla="*/ 0 h 20"/>
                <a:gd name="T12" fmla="*/ 12 w 12"/>
                <a:gd name="T13" fmla="*/ 4 h 20"/>
                <a:gd name="T14" fmla="*/ 10 w 12"/>
                <a:gd name="T15" fmla="*/ 14 h 20"/>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20"/>
                <a:gd name="T26" fmla="*/ 12 w 12"/>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20">
                  <a:moveTo>
                    <a:pt x="10" y="14"/>
                  </a:moveTo>
                  <a:lnTo>
                    <a:pt x="8" y="16"/>
                  </a:lnTo>
                  <a:lnTo>
                    <a:pt x="6" y="20"/>
                  </a:lnTo>
                  <a:lnTo>
                    <a:pt x="2" y="18"/>
                  </a:lnTo>
                  <a:lnTo>
                    <a:pt x="0" y="8"/>
                  </a:lnTo>
                  <a:lnTo>
                    <a:pt x="0" y="0"/>
                  </a:lnTo>
                  <a:lnTo>
                    <a:pt x="12" y="4"/>
                  </a:lnTo>
                  <a:lnTo>
                    <a:pt x="10" y="14"/>
                  </a:lnTo>
                  <a:close/>
                </a:path>
              </a:pathLst>
            </a:custGeom>
            <a:solidFill>
              <a:srgbClr val="D9D9D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014" name="Freeform 17">
              <a:extLst>
                <a:ext uri="{FF2B5EF4-FFF2-40B4-BE49-F238E27FC236}">
                  <a16:creationId xmlns:a16="http://schemas.microsoft.com/office/drawing/2014/main" id="{DC07D558-7C86-EC8B-87F7-58F1DBAB181B}"/>
                </a:ext>
              </a:extLst>
            </p:cNvPr>
            <p:cNvSpPr>
              <a:spLocks/>
            </p:cNvSpPr>
            <p:nvPr/>
          </p:nvSpPr>
          <p:spPr bwMode="auto">
            <a:xfrm>
              <a:off x="2531" y="1495"/>
              <a:ext cx="143" cy="20"/>
            </a:xfrm>
            <a:custGeom>
              <a:avLst/>
              <a:gdLst>
                <a:gd name="T0" fmla="*/ 143 w 143"/>
                <a:gd name="T1" fmla="*/ 2 h 20"/>
                <a:gd name="T2" fmla="*/ 141 w 143"/>
                <a:gd name="T3" fmla="*/ 4 h 20"/>
                <a:gd name="T4" fmla="*/ 0 w 143"/>
                <a:gd name="T5" fmla="*/ 20 h 20"/>
                <a:gd name="T6" fmla="*/ 2 w 143"/>
                <a:gd name="T7" fmla="*/ 16 h 20"/>
                <a:gd name="T8" fmla="*/ 7 w 143"/>
                <a:gd name="T9" fmla="*/ 16 h 20"/>
                <a:gd name="T10" fmla="*/ 141 w 143"/>
                <a:gd name="T11" fmla="*/ 0 h 20"/>
                <a:gd name="T12" fmla="*/ 143 w 143"/>
                <a:gd name="T13" fmla="*/ 0 h 20"/>
                <a:gd name="T14" fmla="*/ 143 w 143"/>
                <a:gd name="T15" fmla="*/ 2 h 20"/>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20"/>
                <a:gd name="T26" fmla="*/ 143 w 143"/>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20">
                  <a:moveTo>
                    <a:pt x="143" y="2"/>
                  </a:moveTo>
                  <a:lnTo>
                    <a:pt x="141" y="4"/>
                  </a:lnTo>
                  <a:lnTo>
                    <a:pt x="0" y="20"/>
                  </a:lnTo>
                  <a:lnTo>
                    <a:pt x="2" y="16"/>
                  </a:lnTo>
                  <a:lnTo>
                    <a:pt x="7" y="16"/>
                  </a:lnTo>
                  <a:lnTo>
                    <a:pt x="141" y="0"/>
                  </a:lnTo>
                  <a:lnTo>
                    <a:pt x="143" y="0"/>
                  </a:lnTo>
                  <a:lnTo>
                    <a:pt x="143" y="2"/>
                  </a:lnTo>
                  <a:close/>
                </a:path>
              </a:pathLst>
            </a:custGeom>
            <a:solidFill>
              <a:srgbClr val="59595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015" name="Freeform 18">
              <a:extLst>
                <a:ext uri="{FF2B5EF4-FFF2-40B4-BE49-F238E27FC236}">
                  <a16:creationId xmlns:a16="http://schemas.microsoft.com/office/drawing/2014/main" id="{39DF69AB-50CF-208E-D98F-EC9A972D508B}"/>
                </a:ext>
              </a:extLst>
            </p:cNvPr>
            <p:cNvSpPr>
              <a:spLocks/>
            </p:cNvSpPr>
            <p:nvPr/>
          </p:nvSpPr>
          <p:spPr bwMode="auto">
            <a:xfrm>
              <a:off x="2896" y="1495"/>
              <a:ext cx="39" cy="16"/>
            </a:xfrm>
            <a:custGeom>
              <a:avLst/>
              <a:gdLst>
                <a:gd name="T0" fmla="*/ 37 w 39"/>
                <a:gd name="T1" fmla="*/ 8 h 16"/>
                <a:gd name="T2" fmla="*/ 39 w 39"/>
                <a:gd name="T3" fmla="*/ 10 h 16"/>
                <a:gd name="T4" fmla="*/ 39 w 39"/>
                <a:gd name="T5" fmla="*/ 12 h 16"/>
                <a:gd name="T6" fmla="*/ 35 w 39"/>
                <a:gd name="T7" fmla="*/ 14 h 16"/>
                <a:gd name="T8" fmla="*/ 19 w 39"/>
                <a:gd name="T9" fmla="*/ 16 h 16"/>
                <a:gd name="T10" fmla="*/ 0 w 39"/>
                <a:gd name="T11" fmla="*/ 10 h 16"/>
                <a:gd name="T12" fmla="*/ 0 w 39"/>
                <a:gd name="T13" fmla="*/ 8 h 16"/>
                <a:gd name="T14" fmla="*/ 4 w 39"/>
                <a:gd name="T15" fmla="*/ 4 h 16"/>
                <a:gd name="T16" fmla="*/ 8 w 39"/>
                <a:gd name="T17" fmla="*/ 2 h 16"/>
                <a:gd name="T18" fmla="*/ 12 w 39"/>
                <a:gd name="T19" fmla="*/ 0 h 16"/>
                <a:gd name="T20" fmla="*/ 21 w 39"/>
                <a:gd name="T21" fmla="*/ 2 h 16"/>
                <a:gd name="T22" fmla="*/ 37 w 39"/>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16"/>
                <a:gd name="T38" fmla="*/ 39 w 39"/>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16">
                  <a:moveTo>
                    <a:pt x="37" y="8"/>
                  </a:moveTo>
                  <a:lnTo>
                    <a:pt x="39" y="10"/>
                  </a:lnTo>
                  <a:lnTo>
                    <a:pt x="39" y="12"/>
                  </a:lnTo>
                  <a:lnTo>
                    <a:pt x="35" y="14"/>
                  </a:lnTo>
                  <a:lnTo>
                    <a:pt x="19" y="16"/>
                  </a:lnTo>
                  <a:lnTo>
                    <a:pt x="0" y="10"/>
                  </a:lnTo>
                  <a:lnTo>
                    <a:pt x="0" y="8"/>
                  </a:lnTo>
                  <a:lnTo>
                    <a:pt x="4" y="4"/>
                  </a:lnTo>
                  <a:lnTo>
                    <a:pt x="8" y="2"/>
                  </a:lnTo>
                  <a:lnTo>
                    <a:pt x="12" y="0"/>
                  </a:lnTo>
                  <a:lnTo>
                    <a:pt x="21" y="2"/>
                  </a:lnTo>
                  <a:lnTo>
                    <a:pt x="37" y="8"/>
                  </a:lnTo>
                  <a:close/>
                </a:path>
              </a:pathLst>
            </a:custGeom>
            <a:solidFill>
              <a:srgbClr val="0000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6016" name="Freeform 19">
              <a:extLst>
                <a:ext uri="{FF2B5EF4-FFF2-40B4-BE49-F238E27FC236}">
                  <a16:creationId xmlns:a16="http://schemas.microsoft.com/office/drawing/2014/main" id="{39A5DB15-8674-CF96-C3AD-1FD1E60A4FA5}"/>
                </a:ext>
              </a:extLst>
            </p:cNvPr>
            <p:cNvSpPr>
              <a:spLocks/>
            </p:cNvSpPr>
            <p:nvPr/>
          </p:nvSpPr>
          <p:spPr bwMode="auto">
            <a:xfrm>
              <a:off x="2900" y="1497"/>
              <a:ext cx="25" cy="12"/>
            </a:xfrm>
            <a:custGeom>
              <a:avLst/>
              <a:gdLst>
                <a:gd name="T0" fmla="*/ 25 w 25"/>
                <a:gd name="T1" fmla="*/ 4 h 12"/>
                <a:gd name="T2" fmla="*/ 17 w 25"/>
                <a:gd name="T3" fmla="*/ 6 h 12"/>
                <a:gd name="T4" fmla="*/ 15 w 25"/>
                <a:gd name="T5" fmla="*/ 10 h 12"/>
                <a:gd name="T6" fmla="*/ 15 w 25"/>
                <a:gd name="T7" fmla="*/ 12 h 12"/>
                <a:gd name="T8" fmla="*/ 0 w 25"/>
                <a:gd name="T9" fmla="*/ 8 h 12"/>
                <a:gd name="T10" fmla="*/ 0 w 25"/>
                <a:gd name="T11" fmla="*/ 6 h 12"/>
                <a:gd name="T12" fmla="*/ 2 w 25"/>
                <a:gd name="T13" fmla="*/ 2 h 12"/>
                <a:gd name="T14" fmla="*/ 4 w 25"/>
                <a:gd name="T15" fmla="*/ 2 h 12"/>
                <a:gd name="T16" fmla="*/ 6 w 25"/>
                <a:gd name="T17" fmla="*/ 2 h 12"/>
                <a:gd name="T18" fmla="*/ 8 w 25"/>
                <a:gd name="T19" fmla="*/ 0 h 12"/>
                <a:gd name="T20" fmla="*/ 15 w 25"/>
                <a:gd name="T21" fmla="*/ 2 h 12"/>
                <a:gd name="T22" fmla="*/ 25 w 25"/>
                <a:gd name="T23" fmla="*/ 4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12"/>
                <a:gd name="T38" fmla="*/ 25 w 25"/>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12">
                  <a:moveTo>
                    <a:pt x="25" y="4"/>
                  </a:moveTo>
                  <a:lnTo>
                    <a:pt x="17" y="6"/>
                  </a:lnTo>
                  <a:lnTo>
                    <a:pt x="15" y="10"/>
                  </a:lnTo>
                  <a:lnTo>
                    <a:pt x="15" y="12"/>
                  </a:lnTo>
                  <a:lnTo>
                    <a:pt x="0" y="8"/>
                  </a:lnTo>
                  <a:lnTo>
                    <a:pt x="0" y="6"/>
                  </a:lnTo>
                  <a:lnTo>
                    <a:pt x="2" y="2"/>
                  </a:lnTo>
                  <a:lnTo>
                    <a:pt x="4" y="2"/>
                  </a:lnTo>
                  <a:lnTo>
                    <a:pt x="6" y="2"/>
                  </a:lnTo>
                  <a:lnTo>
                    <a:pt x="8" y="0"/>
                  </a:lnTo>
                  <a:lnTo>
                    <a:pt x="15" y="2"/>
                  </a:lnTo>
                  <a:lnTo>
                    <a:pt x="25" y="4"/>
                  </a:lnTo>
                  <a:close/>
                </a:path>
              </a:pathLst>
            </a:custGeom>
            <a:solidFill>
              <a:srgbClr val="ABABAB"/>
            </a:solidFill>
            <a:ln w="0">
              <a:solidFill>
                <a:srgbClr val="000000"/>
              </a:solidFill>
              <a:round/>
              <a:headEnd/>
              <a:tailEnd/>
            </a:ln>
          </p:spPr>
          <p:txBody>
            <a:bodyPr/>
            <a:lstStyle/>
            <a:p>
              <a:endParaRPr lang="el-GR">
                <a:solidFill>
                  <a:schemeClr val="bg1">
                    <a:lumMod val="95000"/>
                    <a:lumOff val="5000"/>
                  </a:schemeClr>
                </a:solidFill>
              </a:endParaRPr>
            </a:p>
          </p:txBody>
        </p:sp>
        <p:sp>
          <p:nvSpPr>
            <p:cNvPr id="36017" name="Freeform 20">
              <a:extLst>
                <a:ext uri="{FF2B5EF4-FFF2-40B4-BE49-F238E27FC236}">
                  <a16:creationId xmlns:a16="http://schemas.microsoft.com/office/drawing/2014/main" id="{10F4F3F6-05E8-BF2D-F06B-BD336AD232F5}"/>
                </a:ext>
              </a:extLst>
            </p:cNvPr>
            <p:cNvSpPr>
              <a:spLocks/>
            </p:cNvSpPr>
            <p:nvPr/>
          </p:nvSpPr>
          <p:spPr bwMode="auto">
            <a:xfrm>
              <a:off x="3004" y="1503"/>
              <a:ext cx="207" cy="33"/>
            </a:xfrm>
            <a:custGeom>
              <a:avLst/>
              <a:gdLst>
                <a:gd name="T0" fmla="*/ 205 w 207"/>
                <a:gd name="T1" fmla="*/ 4 h 33"/>
                <a:gd name="T2" fmla="*/ 207 w 207"/>
                <a:gd name="T3" fmla="*/ 4 h 33"/>
                <a:gd name="T4" fmla="*/ 64 w 207"/>
                <a:gd name="T5" fmla="*/ 25 h 33"/>
                <a:gd name="T6" fmla="*/ 14 w 207"/>
                <a:gd name="T7" fmla="*/ 33 h 33"/>
                <a:gd name="T8" fmla="*/ 0 w 207"/>
                <a:gd name="T9" fmla="*/ 29 h 33"/>
                <a:gd name="T10" fmla="*/ 97 w 207"/>
                <a:gd name="T11" fmla="*/ 14 h 33"/>
                <a:gd name="T12" fmla="*/ 186 w 207"/>
                <a:gd name="T13" fmla="*/ 0 h 33"/>
                <a:gd name="T14" fmla="*/ 198 w 207"/>
                <a:gd name="T15" fmla="*/ 2 h 33"/>
                <a:gd name="T16" fmla="*/ 205 w 207"/>
                <a:gd name="T17" fmla="*/ 4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7"/>
                <a:gd name="T28" fmla="*/ 0 h 33"/>
                <a:gd name="T29" fmla="*/ 207 w 207"/>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7" h="33">
                  <a:moveTo>
                    <a:pt x="205" y="4"/>
                  </a:moveTo>
                  <a:lnTo>
                    <a:pt x="207" y="4"/>
                  </a:lnTo>
                  <a:lnTo>
                    <a:pt x="64" y="25"/>
                  </a:lnTo>
                  <a:lnTo>
                    <a:pt x="14" y="33"/>
                  </a:lnTo>
                  <a:lnTo>
                    <a:pt x="0" y="29"/>
                  </a:lnTo>
                  <a:lnTo>
                    <a:pt x="97" y="14"/>
                  </a:lnTo>
                  <a:lnTo>
                    <a:pt x="186" y="0"/>
                  </a:lnTo>
                  <a:lnTo>
                    <a:pt x="198" y="2"/>
                  </a:lnTo>
                  <a:lnTo>
                    <a:pt x="205" y="4"/>
                  </a:lnTo>
                  <a:close/>
                </a:path>
              </a:pathLst>
            </a:custGeom>
            <a:solidFill>
              <a:srgbClr val="ABABAB"/>
            </a:solidFill>
            <a:ln w="0">
              <a:solidFill>
                <a:srgbClr val="000000"/>
              </a:solidFill>
              <a:round/>
              <a:headEnd/>
              <a:tailEnd/>
            </a:ln>
          </p:spPr>
          <p:txBody>
            <a:bodyPr/>
            <a:lstStyle/>
            <a:p>
              <a:endParaRPr lang="el-GR">
                <a:solidFill>
                  <a:schemeClr val="bg1">
                    <a:lumMod val="95000"/>
                    <a:lumOff val="5000"/>
                  </a:schemeClr>
                </a:solidFill>
              </a:endParaRPr>
            </a:p>
          </p:txBody>
        </p:sp>
        <p:sp>
          <p:nvSpPr>
            <p:cNvPr id="36018" name="Freeform 21">
              <a:extLst>
                <a:ext uri="{FF2B5EF4-FFF2-40B4-BE49-F238E27FC236}">
                  <a16:creationId xmlns:a16="http://schemas.microsoft.com/office/drawing/2014/main" id="{59ED2A9E-5353-5C03-7D6D-2471346B8966}"/>
                </a:ext>
              </a:extLst>
            </p:cNvPr>
            <p:cNvSpPr>
              <a:spLocks/>
            </p:cNvSpPr>
            <p:nvPr/>
          </p:nvSpPr>
          <p:spPr bwMode="auto">
            <a:xfrm>
              <a:off x="2917" y="1503"/>
              <a:ext cx="16" cy="6"/>
            </a:xfrm>
            <a:custGeom>
              <a:avLst/>
              <a:gdLst>
                <a:gd name="T0" fmla="*/ 16 w 16"/>
                <a:gd name="T1" fmla="*/ 4 h 6"/>
                <a:gd name="T2" fmla="*/ 12 w 16"/>
                <a:gd name="T3" fmla="*/ 4 h 6"/>
                <a:gd name="T4" fmla="*/ 0 w 16"/>
                <a:gd name="T5" fmla="*/ 6 h 6"/>
                <a:gd name="T6" fmla="*/ 0 w 16"/>
                <a:gd name="T7" fmla="*/ 2 h 6"/>
                <a:gd name="T8" fmla="*/ 8 w 16"/>
                <a:gd name="T9" fmla="*/ 0 h 6"/>
                <a:gd name="T10" fmla="*/ 14 w 16"/>
                <a:gd name="T11" fmla="*/ 0 h 6"/>
                <a:gd name="T12" fmla="*/ 16 w 16"/>
                <a:gd name="T13" fmla="*/ 4 h 6"/>
                <a:gd name="T14" fmla="*/ 0 60000 65536"/>
                <a:gd name="T15" fmla="*/ 0 60000 65536"/>
                <a:gd name="T16" fmla="*/ 0 60000 65536"/>
                <a:gd name="T17" fmla="*/ 0 60000 65536"/>
                <a:gd name="T18" fmla="*/ 0 60000 65536"/>
                <a:gd name="T19" fmla="*/ 0 60000 65536"/>
                <a:gd name="T20" fmla="*/ 0 60000 65536"/>
                <a:gd name="T21" fmla="*/ 0 w 16"/>
                <a:gd name="T22" fmla="*/ 0 h 6"/>
                <a:gd name="T23" fmla="*/ 16 w 1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
                  <a:moveTo>
                    <a:pt x="16" y="4"/>
                  </a:moveTo>
                  <a:lnTo>
                    <a:pt x="12" y="4"/>
                  </a:lnTo>
                  <a:lnTo>
                    <a:pt x="0" y="6"/>
                  </a:lnTo>
                  <a:lnTo>
                    <a:pt x="0" y="2"/>
                  </a:lnTo>
                  <a:lnTo>
                    <a:pt x="8" y="0"/>
                  </a:lnTo>
                  <a:lnTo>
                    <a:pt x="14" y="0"/>
                  </a:lnTo>
                  <a:lnTo>
                    <a:pt x="16" y="4"/>
                  </a:lnTo>
                  <a:close/>
                </a:path>
              </a:pathLst>
            </a:custGeom>
            <a:solidFill>
              <a:srgbClr val="838383"/>
            </a:solidFill>
            <a:ln w="0">
              <a:solidFill>
                <a:srgbClr val="000000"/>
              </a:solidFill>
              <a:round/>
              <a:headEnd/>
              <a:tailEnd/>
            </a:ln>
          </p:spPr>
          <p:txBody>
            <a:bodyPr/>
            <a:lstStyle/>
            <a:p>
              <a:endParaRPr lang="el-GR">
                <a:solidFill>
                  <a:schemeClr val="bg1">
                    <a:lumMod val="95000"/>
                    <a:lumOff val="5000"/>
                  </a:schemeClr>
                </a:solidFill>
              </a:endParaRPr>
            </a:p>
          </p:txBody>
        </p:sp>
        <p:sp>
          <p:nvSpPr>
            <p:cNvPr id="36019" name="Freeform 22">
              <a:extLst>
                <a:ext uri="{FF2B5EF4-FFF2-40B4-BE49-F238E27FC236}">
                  <a16:creationId xmlns:a16="http://schemas.microsoft.com/office/drawing/2014/main" id="{74CB1CA4-1C01-AEFC-A1F8-0E97ACBFEE21}"/>
                </a:ext>
              </a:extLst>
            </p:cNvPr>
            <p:cNvSpPr>
              <a:spLocks/>
            </p:cNvSpPr>
            <p:nvPr/>
          </p:nvSpPr>
          <p:spPr bwMode="auto">
            <a:xfrm>
              <a:off x="3020" y="1507"/>
              <a:ext cx="199" cy="41"/>
            </a:xfrm>
            <a:custGeom>
              <a:avLst/>
              <a:gdLst>
                <a:gd name="T0" fmla="*/ 199 w 199"/>
                <a:gd name="T1" fmla="*/ 6 h 41"/>
                <a:gd name="T2" fmla="*/ 199 w 199"/>
                <a:gd name="T3" fmla="*/ 12 h 41"/>
                <a:gd name="T4" fmla="*/ 58 w 199"/>
                <a:gd name="T5" fmla="*/ 33 h 41"/>
                <a:gd name="T6" fmla="*/ 2 w 199"/>
                <a:gd name="T7" fmla="*/ 41 h 41"/>
                <a:gd name="T8" fmla="*/ 0 w 199"/>
                <a:gd name="T9" fmla="*/ 41 h 41"/>
                <a:gd name="T10" fmla="*/ 0 w 199"/>
                <a:gd name="T11" fmla="*/ 31 h 41"/>
                <a:gd name="T12" fmla="*/ 0 w 199"/>
                <a:gd name="T13" fmla="*/ 31 h 41"/>
                <a:gd name="T14" fmla="*/ 195 w 199"/>
                <a:gd name="T15" fmla="*/ 0 h 41"/>
                <a:gd name="T16" fmla="*/ 197 w 199"/>
                <a:gd name="T17" fmla="*/ 2 h 41"/>
                <a:gd name="T18" fmla="*/ 199 w 199"/>
                <a:gd name="T19" fmla="*/ 6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9"/>
                <a:gd name="T31" fmla="*/ 0 h 41"/>
                <a:gd name="T32" fmla="*/ 199 w 199"/>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9" h="41">
                  <a:moveTo>
                    <a:pt x="199" y="6"/>
                  </a:moveTo>
                  <a:lnTo>
                    <a:pt x="199" y="12"/>
                  </a:lnTo>
                  <a:lnTo>
                    <a:pt x="58" y="33"/>
                  </a:lnTo>
                  <a:lnTo>
                    <a:pt x="2" y="41"/>
                  </a:lnTo>
                  <a:lnTo>
                    <a:pt x="0" y="41"/>
                  </a:lnTo>
                  <a:lnTo>
                    <a:pt x="0" y="31"/>
                  </a:lnTo>
                  <a:lnTo>
                    <a:pt x="195" y="0"/>
                  </a:lnTo>
                  <a:lnTo>
                    <a:pt x="197" y="2"/>
                  </a:lnTo>
                  <a:lnTo>
                    <a:pt x="199" y="6"/>
                  </a:lnTo>
                  <a:close/>
                </a:path>
              </a:pathLst>
            </a:custGeom>
            <a:solidFill>
              <a:srgbClr val="838383"/>
            </a:solidFill>
            <a:ln w="0">
              <a:solidFill>
                <a:srgbClr val="000000"/>
              </a:solidFill>
              <a:round/>
              <a:headEnd/>
              <a:tailEnd/>
            </a:ln>
          </p:spPr>
          <p:txBody>
            <a:bodyPr/>
            <a:lstStyle/>
            <a:p>
              <a:endParaRPr lang="el-GR">
                <a:solidFill>
                  <a:schemeClr val="bg1">
                    <a:lumMod val="95000"/>
                    <a:lumOff val="5000"/>
                  </a:schemeClr>
                </a:solidFill>
              </a:endParaRPr>
            </a:p>
          </p:txBody>
        </p:sp>
        <p:sp>
          <p:nvSpPr>
            <p:cNvPr id="36020" name="Freeform 23">
              <a:extLst>
                <a:ext uri="{FF2B5EF4-FFF2-40B4-BE49-F238E27FC236}">
                  <a16:creationId xmlns:a16="http://schemas.microsoft.com/office/drawing/2014/main" id="{439AACF8-7E46-D20C-BA9C-6BA19A4EBD74}"/>
                </a:ext>
              </a:extLst>
            </p:cNvPr>
            <p:cNvSpPr>
              <a:spLocks/>
            </p:cNvSpPr>
            <p:nvPr/>
          </p:nvSpPr>
          <p:spPr bwMode="auto">
            <a:xfrm>
              <a:off x="2763" y="1509"/>
              <a:ext cx="38" cy="15"/>
            </a:xfrm>
            <a:custGeom>
              <a:avLst/>
              <a:gdLst>
                <a:gd name="T0" fmla="*/ 33 w 38"/>
                <a:gd name="T1" fmla="*/ 6 h 15"/>
                <a:gd name="T2" fmla="*/ 38 w 38"/>
                <a:gd name="T3" fmla="*/ 10 h 15"/>
                <a:gd name="T4" fmla="*/ 38 w 38"/>
                <a:gd name="T5" fmla="*/ 13 h 15"/>
                <a:gd name="T6" fmla="*/ 38 w 38"/>
                <a:gd name="T7" fmla="*/ 13 h 15"/>
                <a:gd name="T8" fmla="*/ 17 w 38"/>
                <a:gd name="T9" fmla="*/ 15 h 15"/>
                <a:gd name="T10" fmla="*/ 0 w 38"/>
                <a:gd name="T11" fmla="*/ 10 h 15"/>
                <a:gd name="T12" fmla="*/ 0 w 38"/>
                <a:gd name="T13" fmla="*/ 8 h 15"/>
                <a:gd name="T14" fmla="*/ 4 w 38"/>
                <a:gd name="T15" fmla="*/ 4 h 15"/>
                <a:gd name="T16" fmla="*/ 11 w 38"/>
                <a:gd name="T17" fmla="*/ 2 h 15"/>
                <a:gd name="T18" fmla="*/ 15 w 38"/>
                <a:gd name="T19" fmla="*/ 0 h 15"/>
                <a:gd name="T20" fmla="*/ 25 w 38"/>
                <a:gd name="T21" fmla="*/ 2 h 15"/>
                <a:gd name="T22" fmla="*/ 33 w 38"/>
                <a:gd name="T23" fmla="*/ 6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
                <a:gd name="T37" fmla="*/ 0 h 15"/>
                <a:gd name="T38" fmla="*/ 38 w 38"/>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 h="15">
                  <a:moveTo>
                    <a:pt x="33" y="6"/>
                  </a:moveTo>
                  <a:lnTo>
                    <a:pt x="38" y="10"/>
                  </a:lnTo>
                  <a:lnTo>
                    <a:pt x="38" y="13"/>
                  </a:lnTo>
                  <a:lnTo>
                    <a:pt x="17" y="15"/>
                  </a:lnTo>
                  <a:lnTo>
                    <a:pt x="0" y="10"/>
                  </a:lnTo>
                  <a:lnTo>
                    <a:pt x="0" y="8"/>
                  </a:lnTo>
                  <a:lnTo>
                    <a:pt x="4" y="4"/>
                  </a:lnTo>
                  <a:lnTo>
                    <a:pt x="11" y="2"/>
                  </a:lnTo>
                  <a:lnTo>
                    <a:pt x="15" y="0"/>
                  </a:lnTo>
                  <a:lnTo>
                    <a:pt x="25" y="2"/>
                  </a:lnTo>
                  <a:lnTo>
                    <a:pt x="33" y="6"/>
                  </a:lnTo>
                  <a:close/>
                </a:path>
              </a:pathLst>
            </a:custGeom>
            <a:solidFill>
              <a:srgbClr val="0000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6021" name="Freeform 24">
              <a:extLst>
                <a:ext uri="{FF2B5EF4-FFF2-40B4-BE49-F238E27FC236}">
                  <a16:creationId xmlns:a16="http://schemas.microsoft.com/office/drawing/2014/main" id="{3FD2F264-67E0-2686-B743-5E6AD4E7E53E}"/>
                </a:ext>
              </a:extLst>
            </p:cNvPr>
            <p:cNvSpPr>
              <a:spLocks/>
            </p:cNvSpPr>
            <p:nvPr/>
          </p:nvSpPr>
          <p:spPr bwMode="auto">
            <a:xfrm>
              <a:off x="2767" y="1511"/>
              <a:ext cx="23" cy="13"/>
            </a:xfrm>
            <a:custGeom>
              <a:avLst/>
              <a:gdLst>
                <a:gd name="T0" fmla="*/ 23 w 23"/>
                <a:gd name="T1" fmla="*/ 4 h 13"/>
                <a:gd name="T2" fmla="*/ 17 w 23"/>
                <a:gd name="T3" fmla="*/ 6 h 13"/>
                <a:gd name="T4" fmla="*/ 15 w 23"/>
                <a:gd name="T5" fmla="*/ 8 h 13"/>
                <a:gd name="T6" fmla="*/ 13 w 23"/>
                <a:gd name="T7" fmla="*/ 13 h 13"/>
                <a:gd name="T8" fmla="*/ 0 w 23"/>
                <a:gd name="T9" fmla="*/ 6 h 13"/>
                <a:gd name="T10" fmla="*/ 0 w 23"/>
                <a:gd name="T11" fmla="*/ 4 h 13"/>
                <a:gd name="T12" fmla="*/ 7 w 23"/>
                <a:gd name="T13" fmla="*/ 0 h 13"/>
                <a:gd name="T14" fmla="*/ 13 w 23"/>
                <a:gd name="T15" fmla="*/ 0 h 13"/>
                <a:gd name="T16" fmla="*/ 23 w 23"/>
                <a:gd name="T17" fmla="*/ 4 h 13"/>
                <a:gd name="T18" fmla="*/ 23 w 23"/>
                <a:gd name="T19" fmla="*/ 4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13"/>
                <a:gd name="T32" fmla="*/ 23 w 23"/>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13">
                  <a:moveTo>
                    <a:pt x="23" y="4"/>
                  </a:moveTo>
                  <a:lnTo>
                    <a:pt x="17" y="6"/>
                  </a:lnTo>
                  <a:lnTo>
                    <a:pt x="15" y="8"/>
                  </a:lnTo>
                  <a:lnTo>
                    <a:pt x="13" y="13"/>
                  </a:lnTo>
                  <a:lnTo>
                    <a:pt x="0" y="6"/>
                  </a:lnTo>
                  <a:lnTo>
                    <a:pt x="0" y="4"/>
                  </a:lnTo>
                  <a:lnTo>
                    <a:pt x="7" y="0"/>
                  </a:lnTo>
                  <a:lnTo>
                    <a:pt x="13" y="0"/>
                  </a:lnTo>
                  <a:lnTo>
                    <a:pt x="23" y="4"/>
                  </a:lnTo>
                  <a:close/>
                </a:path>
              </a:pathLst>
            </a:custGeom>
            <a:solidFill>
              <a:srgbClr val="ABABAB"/>
            </a:solidFill>
            <a:ln w="0">
              <a:solidFill>
                <a:srgbClr val="000000"/>
              </a:solidFill>
              <a:round/>
              <a:headEnd/>
              <a:tailEnd/>
            </a:ln>
          </p:spPr>
          <p:txBody>
            <a:bodyPr/>
            <a:lstStyle/>
            <a:p>
              <a:endParaRPr lang="el-GR">
                <a:solidFill>
                  <a:schemeClr val="bg1">
                    <a:lumMod val="95000"/>
                    <a:lumOff val="5000"/>
                  </a:schemeClr>
                </a:solidFill>
              </a:endParaRPr>
            </a:p>
          </p:txBody>
        </p:sp>
        <p:sp>
          <p:nvSpPr>
            <p:cNvPr id="36022" name="Freeform 25">
              <a:extLst>
                <a:ext uri="{FF2B5EF4-FFF2-40B4-BE49-F238E27FC236}">
                  <a16:creationId xmlns:a16="http://schemas.microsoft.com/office/drawing/2014/main" id="{DD2FAF8F-73FC-ED0D-DA26-57C6C395AC66}"/>
                </a:ext>
              </a:extLst>
            </p:cNvPr>
            <p:cNvSpPr>
              <a:spLocks/>
            </p:cNvSpPr>
            <p:nvPr/>
          </p:nvSpPr>
          <p:spPr bwMode="auto">
            <a:xfrm>
              <a:off x="2417" y="1511"/>
              <a:ext cx="386" cy="203"/>
            </a:xfrm>
            <a:custGeom>
              <a:avLst/>
              <a:gdLst>
                <a:gd name="T0" fmla="*/ 386 w 386"/>
                <a:gd name="T1" fmla="*/ 182 h 203"/>
                <a:gd name="T2" fmla="*/ 386 w 386"/>
                <a:gd name="T3" fmla="*/ 203 h 203"/>
                <a:gd name="T4" fmla="*/ 373 w 386"/>
                <a:gd name="T5" fmla="*/ 197 h 203"/>
                <a:gd name="T6" fmla="*/ 214 w 386"/>
                <a:gd name="T7" fmla="*/ 120 h 203"/>
                <a:gd name="T8" fmla="*/ 0 w 386"/>
                <a:gd name="T9" fmla="*/ 15 h 203"/>
                <a:gd name="T10" fmla="*/ 0 w 386"/>
                <a:gd name="T11" fmla="*/ 2 h 203"/>
                <a:gd name="T12" fmla="*/ 0 w 386"/>
                <a:gd name="T13" fmla="*/ 0 h 203"/>
                <a:gd name="T14" fmla="*/ 282 w 386"/>
                <a:gd name="T15" fmla="*/ 133 h 203"/>
                <a:gd name="T16" fmla="*/ 386 w 386"/>
                <a:gd name="T17" fmla="*/ 182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6"/>
                <a:gd name="T28" fmla="*/ 0 h 203"/>
                <a:gd name="T29" fmla="*/ 386 w 386"/>
                <a:gd name="T30" fmla="*/ 203 h 2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6" h="203">
                  <a:moveTo>
                    <a:pt x="386" y="182"/>
                  </a:moveTo>
                  <a:lnTo>
                    <a:pt x="386" y="203"/>
                  </a:lnTo>
                  <a:lnTo>
                    <a:pt x="373" y="197"/>
                  </a:lnTo>
                  <a:lnTo>
                    <a:pt x="214" y="120"/>
                  </a:lnTo>
                  <a:lnTo>
                    <a:pt x="0" y="15"/>
                  </a:lnTo>
                  <a:lnTo>
                    <a:pt x="0" y="2"/>
                  </a:lnTo>
                  <a:lnTo>
                    <a:pt x="0" y="0"/>
                  </a:lnTo>
                  <a:lnTo>
                    <a:pt x="282" y="133"/>
                  </a:lnTo>
                  <a:lnTo>
                    <a:pt x="386" y="182"/>
                  </a:lnTo>
                  <a:close/>
                </a:path>
              </a:pathLst>
            </a:custGeom>
            <a:solidFill>
              <a:srgbClr val="0000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6023" name="Freeform 26">
              <a:extLst>
                <a:ext uri="{FF2B5EF4-FFF2-40B4-BE49-F238E27FC236}">
                  <a16:creationId xmlns:a16="http://schemas.microsoft.com/office/drawing/2014/main" id="{A8C85FEE-F9B8-AA57-7377-E439FBA1E0A8}"/>
                </a:ext>
              </a:extLst>
            </p:cNvPr>
            <p:cNvSpPr>
              <a:spLocks/>
            </p:cNvSpPr>
            <p:nvPr/>
          </p:nvSpPr>
          <p:spPr bwMode="auto">
            <a:xfrm>
              <a:off x="2419" y="1515"/>
              <a:ext cx="384" cy="197"/>
            </a:xfrm>
            <a:custGeom>
              <a:avLst/>
              <a:gdLst>
                <a:gd name="T0" fmla="*/ 384 w 384"/>
                <a:gd name="T1" fmla="*/ 178 h 197"/>
                <a:gd name="T2" fmla="*/ 382 w 384"/>
                <a:gd name="T3" fmla="*/ 197 h 197"/>
                <a:gd name="T4" fmla="*/ 259 w 384"/>
                <a:gd name="T5" fmla="*/ 137 h 197"/>
                <a:gd name="T6" fmla="*/ 166 w 384"/>
                <a:gd name="T7" fmla="*/ 91 h 197"/>
                <a:gd name="T8" fmla="*/ 0 w 384"/>
                <a:gd name="T9" fmla="*/ 9 h 197"/>
                <a:gd name="T10" fmla="*/ 0 w 384"/>
                <a:gd name="T11" fmla="*/ 0 h 197"/>
                <a:gd name="T12" fmla="*/ 268 w 384"/>
                <a:gd name="T13" fmla="*/ 125 h 197"/>
                <a:gd name="T14" fmla="*/ 384 w 384"/>
                <a:gd name="T15" fmla="*/ 178 h 197"/>
                <a:gd name="T16" fmla="*/ 0 60000 65536"/>
                <a:gd name="T17" fmla="*/ 0 60000 65536"/>
                <a:gd name="T18" fmla="*/ 0 60000 65536"/>
                <a:gd name="T19" fmla="*/ 0 60000 65536"/>
                <a:gd name="T20" fmla="*/ 0 60000 65536"/>
                <a:gd name="T21" fmla="*/ 0 60000 65536"/>
                <a:gd name="T22" fmla="*/ 0 60000 65536"/>
                <a:gd name="T23" fmla="*/ 0 60000 65536"/>
                <a:gd name="T24" fmla="*/ 0 w 384"/>
                <a:gd name="T25" fmla="*/ 0 h 197"/>
                <a:gd name="T26" fmla="*/ 384 w 384"/>
                <a:gd name="T27" fmla="*/ 197 h 1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4" h="197">
                  <a:moveTo>
                    <a:pt x="384" y="178"/>
                  </a:moveTo>
                  <a:lnTo>
                    <a:pt x="382" y="197"/>
                  </a:lnTo>
                  <a:lnTo>
                    <a:pt x="259" y="137"/>
                  </a:lnTo>
                  <a:lnTo>
                    <a:pt x="166" y="91"/>
                  </a:lnTo>
                  <a:lnTo>
                    <a:pt x="0" y="9"/>
                  </a:lnTo>
                  <a:lnTo>
                    <a:pt x="0" y="0"/>
                  </a:lnTo>
                  <a:lnTo>
                    <a:pt x="268" y="125"/>
                  </a:lnTo>
                  <a:lnTo>
                    <a:pt x="384" y="178"/>
                  </a:lnTo>
                  <a:close/>
                </a:path>
              </a:pathLst>
            </a:custGeom>
            <a:solidFill>
              <a:srgbClr val="ABABAB"/>
            </a:solidFill>
            <a:ln w="0">
              <a:solidFill>
                <a:srgbClr val="000000"/>
              </a:solidFill>
              <a:round/>
              <a:headEnd/>
              <a:tailEnd/>
            </a:ln>
          </p:spPr>
          <p:txBody>
            <a:bodyPr/>
            <a:lstStyle/>
            <a:p>
              <a:endParaRPr lang="el-GR">
                <a:solidFill>
                  <a:schemeClr val="bg1">
                    <a:lumMod val="95000"/>
                    <a:lumOff val="5000"/>
                  </a:schemeClr>
                </a:solidFill>
              </a:endParaRPr>
            </a:p>
          </p:txBody>
        </p:sp>
        <p:sp>
          <p:nvSpPr>
            <p:cNvPr id="36024" name="Freeform 27">
              <a:extLst>
                <a:ext uri="{FF2B5EF4-FFF2-40B4-BE49-F238E27FC236}">
                  <a16:creationId xmlns:a16="http://schemas.microsoft.com/office/drawing/2014/main" id="{A78DF75A-194D-C12E-645D-11E7F03B374B}"/>
                </a:ext>
              </a:extLst>
            </p:cNvPr>
            <p:cNvSpPr>
              <a:spLocks/>
            </p:cNvSpPr>
            <p:nvPr/>
          </p:nvSpPr>
          <p:spPr bwMode="auto">
            <a:xfrm>
              <a:off x="2419" y="1517"/>
              <a:ext cx="382" cy="191"/>
            </a:xfrm>
            <a:custGeom>
              <a:avLst/>
              <a:gdLst>
                <a:gd name="T0" fmla="*/ 382 w 382"/>
                <a:gd name="T1" fmla="*/ 179 h 191"/>
                <a:gd name="T2" fmla="*/ 380 w 382"/>
                <a:gd name="T3" fmla="*/ 189 h 191"/>
                <a:gd name="T4" fmla="*/ 380 w 382"/>
                <a:gd name="T5" fmla="*/ 191 h 191"/>
                <a:gd name="T6" fmla="*/ 230 w 382"/>
                <a:gd name="T7" fmla="*/ 118 h 191"/>
                <a:gd name="T8" fmla="*/ 0 w 382"/>
                <a:gd name="T9" fmla="*/ 7 h 191"/>
                <a:gd name="T10" fmla="*/ 0 w 382"/>
                <a:gd name="T11" fmla="*/ 0 h 191"/>
                <a:gd name="T12" fmla="*/ 108 w 382"/>
                <a:gd name="T13" fmla="*/ 50 h 191"/>
                <a:gd name="T14" fmla="*/ 382 w 382"/>
                <a:gd name="T15" fmla="*/ 179 h 191"/>
                <a:gd name="T16" fmla="*/ 0 60000 65536"/>
                <a:gd name="T17" fmla="*/ 0 60000 65536"/>
                <a:gd name="T18" fmla="*/ 0 60000 65536"/>
                <a:gd name="T19" fmla="*/ 0 60000 65536"/>
                <a:gd name="T20" fmla="*/ 0 60000 65536"/>
                <a:gd name="T21" fmla="*/ 0 60000 65536"/>
                <a:gd name="T22" fmla="*/ 0 60000 65536"/>
                <a:gd name="T23" fmla="*/ 0 60000 65536"/>
                <a:gd name="T24" fmla="*/ 0 w 382"/>
                <a:gd name="T25" fmla="*/ 0 h 191"/>
                <a:gd name="T26" fmla="*/ 382 w 382"/>
                <a:gd name="T27" fmla="*/ 191 h 1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2" h="191">
                  <a:moveTo>
                    <a:pt x="382" y="179"/>
                  </a:moveTo>
                  <a:lnTo>
                    <a:pt x="380" y="189"/>
                  </a:lnTo>
                  <a:lnTo>
                    <a:pt x="380" y="191"/>
                  </a:lnTo>
                  <a:lnTo>
                    <a:pt x="230" y="118"/>
                  </a:lnTo>
                  <a:lnTo>
                    <a:pt x="0" y="7"/>
                  </a:lnTo>
                  <a:lnTo>
                    <a:pt x="0" y="0"/>
                  </a:lnTo>
                  <a:lnTo>
                    <a:pt x="108" y="50"/>
                  </a:lnTo>
                  <a:lnTo>
                    <a:pt x="382" y="179"/>
                  </a:lnTo>
                  <a:close/>
                </a:path>
              </a:pathLst>
            </a:custGeom>
            <a:solidFill>
              <a:srgbClr val="0000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6025" name="Freeform 28">
              <a:extLst>
                <a:ext uri="{FF2B5EF4-FFF2-40B4-BE49-F238E27FC236}">
                  <a16:creationId xmlns:a16="http://schemas.microsoft.com/office/drawing/2014/main" id="{4B938233-7CCF-5757-71C3-302F68E05108}"/>
                </a:ext>
              </a:extLst>
            </p:cNvPr>
            <p:cNvSpPr>
              <a:spLocks/>
            </p:cNvSpPr>
            <p:nvPr/>
          </p:nvSpPr>
          <p:spPr bwMode="auto">
            <a:xfrm>
              <a:off x="2782" y="1517"/>
              <a:ext cx="17" cy="5"/>
            </a:xfrm>
            <a:custGeom>
              <a:avLst/>
              <a:gdLst>
                <a:gd name="T0" fmla="*/ 17 w 17"/>
                <a:gd name="T1" fmla="*/ 2 h 5"/>
                <a:gd name="T2" fmla="*/ 17 w 17"/>
                <a:gd name="T3" fmla="*/ 5 h 5"/>
                <a:gd name="T4" fmla="*/ 0 w 17"/>
                <a:gd name="T5" fmla="*/ 5 h 5"/>
                <a:gd name="T6" fmla="*/ 0 w 17"/>
                <a:gd name="T7" fmla="*/ 2 h 5"/>
                <a:gd name="T8" fmla="*/ 8 w 17"/>
                <a:gd name="T9" fmla="*/ 0 h 5"/>
                <a:gd name="T10" fmla="*/ 10 w 17"/>
                <a:gd name="T11" fmla="*/ 0 h 5"/>
                <a:gd name="T12" fmla="*/ 14 w 17"/>
                <a:gd name="T13" fmla="*/ 0 h 5"/>
                <a:gd name="T14" fmla="*/ 17 w 17"/>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5"/>
                <a:gd name="T26" fmla="*/ 17 w 1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5">
                  <a:moveTo>
                    <a:pt x="17" y="2"/>
                  </a:moveTo>
                  <a:lnTo>
                    <a:pt x="17" y="5"/>
                  </a:lnTo>
                  <a:lnTo>
                    <a:pt x="0" y="5"/>
                  </a:lnTo>
                  <a:lnTo>
                    <a:pt x="0" y="2"/>
                  </a:lnTo>
                  <a:lnTo>
                    <a:pt x="8" y="0"/>
                  </a:lnTo>
                  <a:lnTo>
                    <a:pt x="10" y="0"/>
                  </a:lnTo>
                  <a:lnTo>
                    <a:pt x="14" y="0"/>
                  </a:lnTo>
                  <a:lnTo>
                    <a:pt x="17" y="2"/>
                  </a:lnTo>
                  <a:close/>
                </a:path>
              </a:pathLst>
            </a:custGeom>
            <a:solidFill>
              <a:srgbClr val="838383"/>
            </a:solidFill>
            <a:ln w="0">
              <a:solidFill>
                <a:srgbClr val="000000"/>
              </a:solidFill>
              <a:round/>
              <a:headEnd/>
              <a:tailEnd/>
            </a:ln>
          </p:spPr>
          <p:txBody>
            <a:bodyPr/>
            <a:lstStyle/>
            <a:p>
              <a:endParaRPr lang="el-GR">
                <a:solidFill>
                  <a:schemeClr val="bg1">
                    <a:lumMod val="95000"/>
                    <a:lumOff val="5000"/>
                  </a:schemeClr>
                </a:solidFill>
              </a:endParaRPr>
            </a:p>
          </p:txBody>
        </p:sp>
        <p:sp>
          <p:nvSpPr>
            <p:cNvPr id="36026" name="Freeform 29">
              <a:extLst>
                <a:ext uri="{FF2B5EF4-FFF2-40B4-BE49-F238E27FC236}">
                  <a16:creationId xmlns:a16="http://schemas.microsoft.com/office/drawing/2014/main" id="{8366E27D-9E8D-6AF8-A022-41D97F0BCB4F}"/>
                </a:ext>
              </a:extLst>
            </p:cNvPr>
            <p:cNvSpPr>
              <a:spLocks/>
            </p:cNvSpPr>
            <p:nvPr/>
          </p:nvSpPr>
          <p:spPr bwMode="auto">
            <a:xfrm>
              <a:off x="2422" y="1519"/>
              <a:ext cx="6" cy="5"/>
            </a:xfrm>
            <a:custGeom>
              <a:avLst/>
              <a:gdLst>
                <a:gd name="T0" fmla="*/ 4 w 6"/>
                <a:gd name="T1" fmla="*/ 5 h 5"/>
                <a:gd name="T2" fmla="*/ 0 w 6"/>
                <a:gd name="T3" fmla="*/ 5 h 5"/>
                <a:gd name="T4" fmla="*/ 0 w 6"/>
                <a:gd name="T5" fmla="*/ 0 h 5"/>
                <a:gd name="T6" fmla="*/ 6 w 6"/>
                <a:gd name="T7" fmla="*/ 3 h 5"/>
                <a:gd name="T8" fmla="*/ 4 w 6"/>
                <a:gd name="T9" fmla="*/ 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4" y="5"/>
                  </a:moveTo>
                  <a:lnTo>
                    <a:pt x="0" y="5"/>
                  </a:lnTo>
                  <a:lnTo>
                    <a:pt x="0" y="0"/>
                  </a:lnTo>
                  <a:lnTo>
                    <a:pt x="6" y="3"/>
                  </a:lnTo>
                  <a:lnTo>
                    <a:pt x="4" y="5"/>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027" name="Freeform 30">
              <a:extLst>
                <a:ext uri="{FF2B5EF4-FFF2-40B4-BE49-F238E27FC236}">
                  <a16:creationId xmlns:a16="http://schemas.microsoft.com/office/drawing/2014/main" id="{1B3B6C8E-B827-72A0-A929-DFF7C6299415}"/>
                </a:ext>
              </a:extLst>
            </p:cNvPr>
            <p:cNvSpPr>
              <a:spLocks/>
            </p:cNvSpPr>
            <p:nvPr/>
          </p:nvSpPr>
          <p:spPr bwMode="auto">
            <a:xfrm>
              <a:off x="3016" y="1524"/>
              <a:ext cx="199" cy="33"/>
            </a:xfrm>
            <a:custGeom>
              <a:avLst/>
              <a:gdLst>
                <a:gd name="T0" fmla="*/ 199 w 199"/>
                <a:gd name="T1" fmla="*/ 0 h 33"/>
                <a:gd name="T2" fmla="*/ 120 w 199"/>
                <a:gd name="T3" fmla="*/ 12 h 33"/>
                <a:gd name="T4" fmla="*/ 2 w 199"/>
                <a:gd name="T5" fmla="*/ 33 h 33"/>
                <a:gd name="T6" fmla="*/ 0 w 199"/>
                <a:gd name="T7" fmla="*/ 33 h 33"/>
                <a:gd name="T8" fmla="*/ 0 w 199"/>
                <a:gd name="T9" fmla="*/ 29 h 33"/>
                <a:gd name="T10" fmla="*/ 12 w 199"/>
                <a:gd name="T11" fmla="*/ 27 h 33"/>
                <a:gd name="T12" fmla="*/ 197 w 199"/>
                <a:gd name="T13" fmla="*/ 0 h 33"/>
                <a:gd name="T14" fmla="*/ 199 w 199"/>
                <a:gd name="T15" fmla="*/ 0 h 33"/>
                <a:gd name="T16" fmla="*/ 199 w 199"/>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9"/>
                <a:gd name="T28" fmla="*/ 0 h 33"/>
                <a:gd name="T29" fmla="*/ 199 w 199"/>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9" h="33">
                  <a:moveTo>
                    <a:pt x="199" y="0"/>
                  </a:moveTo>
                  <a:lnTo>
                    <a:pt x="120" y="12"/>
                  </a:lnTo>
                  <a:lnTo>
                    <a:pt x="2" y="33"/>
                  </a:lnTo>
                  <a:lnTo>
                    <a:pt x="0" y="33"/>
                  </a:lnTo>
                  <a:lnTo>
                    <a:pt x="0" y="29"/>
                  </a:lnTo>
                  <a:lnTo>
                    <a:pt x="12" y="27"/>
                  </a:lnTo>
                  <a:lnTo>
                    <a:pt x="197" y="0"/>
                  </a:lnTo>
                  <a:lnTo>
                    <a:pt x="199" y="0"/>
                  </a:lnTo>
                  <a:close/>
                </a:path>
              </a:pathLst>
            </a:custGeom>
            <a:solidFill>
              <a:srgbClr val="59595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028" name="Freeform 31">
              <a:extLst>
                <a:ext uri="{FF2B5EF4-FFF2-40B4-BE49-F238E27FC236}">
                  <a16:creationId xmlns:a16="http://schemas.microsoft.com/office/drawing/2014/main" id="{BF41F793-34C7-875C-5ABA-86D995860A62}"/>
                </a:ext>
              </a:extLst>
            </p:cNvPr>
            <p:cNvSpPr>
              <a:spLocks/>
            </p:cNvSpPr>
            <p:nvPr/>
          </p:nvSpPr>
          <p:spPr bwMode="auto">
            <a:xfrm>
              <a:off x="2428" y="1524"/>
              <a:ext cx="6" cy="4"/>
            </a:xfrm>
            <a:custGeom>
              <a:avLst/>
              <a:gdLst>
                <a:gd name="T0" fmla="*/ 6 w 6"/>
                <a:gd name="T1" fmla="*/ 2 h 4"/>
                <a:gd name="T2" fmla="*/ 6 w 6"/>
                <a:gd name="T3" fmla="*/ 4 h 4"/>
                <a:gd name="T4" fmla="*/ 0 w 6"/>
                <a:gd name="T5" fmla="*/ 2 h 4"/>
                <a:gd name="T6" fmla="*/ 0 w 6"/>
                <a:gd name="T7" fmla="*/ 0 h 4"/>
                <a:gd name="T8" fmla="*/ 4 w 6"/>
                <a:gd name="T9" fmla="*/ 0 h 4"/>
                <a:gd name="T10" fmla="*/ 6 w 6"/>
                <a:gd name="T11" fmla="*/ 2 h 4"/>
                <a:gd name="T12" fmla="*/ 0 60000 65536"/>
                <a:gd name="T13" fmla="*/ 0 60000 65536"/>
                <a:gd name="T14" fmla="*/ 0 60000 65536"/>
                <a:gd name="T15" fmla="*/ 0 60000 65536"/>
                <a:gd name="T16" fmla="*/ 0 60000 65536"/>
                <a:gd name="T17" fmla="*/ 0 60000 65536"/>
                <a:gd name="T18" fmla="*/ 0 w 6"/>
                <a:gd name="T19" fmla="*/ 0 h 4"/>
                <a:gd name="T20" fmla="*/ 6 w 6"/>
                <a:gd name="T21" fmla="*/ 4 h 4"/>
              </a:gdLst>
              <a:ahLst/>
              <a:cxnLst>
                <a:cxn ang="T12">
                  <a:pos x="T0" y="T1"/>
                </a:cxn>
                <a:cxn ang="T13">
                  <a:pos x="T2" y="T3"/>
                </a:cxn>
                <a:cxn ang="T14">
                  <a:pos x="T4" y="T5"/>
                </a:cxn>
                <a:cxn ang="T15">
                  <a:pos x="T6" y="T7"/>
                </a:cxn>
                <a:cxn ang="T16">
                  <a:pos x="T8" y="T9"/>
                </a:cxn>
                <a:cxn ang="T17">
                  <a:pos x="T10" y="T11"/>
                </a:cxn>
              </a:cxnLst>
              <a:rect l="T18" t="T19" r="T20" b="T21"/>
              <a:pathLst>
                <a:path w="6" h="4">
                  <a:moveTo>
                    <a:pt x="6" y="2"/>
                  </a:moveTo>
                  <a:lnTo>
                    <a:pt x="6" y="4"/>
                  </a:lnTo>
                  <a:lnTo>
                    <a:pt x="0" y="2"/>
                  </a:lnTo>
                  <a:lnTo>
                    <a:pt x="0" y="0"/>
                  </a:lnTo>
                  <a:lnTo>
                    <a:pt x="4" y="0"/>
                  </a:lnTo>
                  <a:lnTo>
                    <a:pt x="6" y="2"/>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029" name="Freeform 32">
              <a:extLst>
                <a:ext uri="{FF2B5EF4-FFF2-40B4-BE49-F238E27FC236}">
                  <a16:creationId xmlns:a16="http://schemas.microsoft.com/office/drawing/2014/main" id="{339F9118-1BF7-ADCB-8CEC-11EF9055E4E2}"/>
                </a:ext>
              </a:extLst>
            </p:cNvPr>
            <p:cNvSpPr>
              <a:spLocks/>
            </p:cNvSpPr>
            <p:nvPr/>
          </p:nvSpPr>
          <p:spPr bwMode="auto">
            <a:xfrm>
              <a:off x="2436" y="1526"/>
              <a:ext cx="4" cy="4"/>
            </a:xfrm>
            <a:custGeom>
              <a:avLst/>
              <a:gdLst>
                <a:gd name="T0" fmla="*/ 4 w 4"/>
                <a:gd name="T1" fmla="*/ 4 h 4"/>
                <a:gd name="T2" fmla="*/ 4 w 4"/>
                <a:gd name="T3" fmla="*/ 4 h 4"/>
                <a:gd name="T4" fmla="*/ 0 w 4"/>
                <a:gd name="T5" fmla="*/ 4 h 4"/>
                <a:gd name="T6" fmla="*/ 0 w 4"/>
                <a:gd name="T7" fmla="*/ 0 h 4"/>
                <a:gd name="T8" fmla="*/ 2 w 4"/>
                <a:gd name="T9" fmla="*/ 2 h 4"/>
                <a:gd name="T10" fmla="*/ 4 w 4"/>
                <a:gd name="T11" fmla="*/ 4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4" y="4"/>
                  </a:moveTo>
                  <a:lnTo>
                    <a:pt x="4" y="4"/>
                  </a:lnTo>
                  <a:lnTo>
                    <a:pt x="0" y="4"/>
                  </a:lnTo>
                  <a:lnTo>
                    <a:pt x="0" y="0"/>
                  </a:lnTo>
                  <a:lnTo>
                    <a:pt x="2" y="2"/>
                  </a:lnTo>
                  <a:lnTo>
                    <a:pt x="4" y="4"/>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030" name="Freeform 33">
              <a:extLst>
                <a:ext uri="{FF2B5EF4-FFF2-40B4-BE49-F238E27FC236}">
                  <a16:creationId xmlns:a16="http://schemas.microsoft.com/office/drawing/2014/main" id="{ED94508B-F6C9-8ADC-A2C2-BFE1AE09B726}"/>
                </a:ext>
              </a:extLst>
            </p:cNvPr>
            <p:cNvSpPr>
              <a:spLocks/>
            </p:cNvSpPr>
            <p:nvPr/>
          </p:nvSpPr>
          <p:spPr bwMode="auto">
            <a:xfrm>
              <a:off x="2442" y="1530"/>
              <a:ext cx="4" cy="4"/>
            </a:xfrm>
            <a:custGeom>
              <a:avLst/>
              <a:gdLst>
                <a:gd name="T0" fmla="*/ 4 w 4"/>
                <a:gd name="T1" fmla="*/ 4 h 4"/>
                <a:gd name="T2" fmla="*/ 0 w 4"/>
                <a:gd name="T3" fmla="*/ 2 h 4"/>
                <a:gd name="T4" fmla="*/ 0 w 4"/>
                <a:gd name="T5" fmla="*/ 2 h 4"/>
                <a:gd name="T6" fmla="*/ 0 w 4"/>
                <a:gd name="T7" fmla="*/ 0 h 4"/>
                <a:gd name="T8" fmla="*/ 4 w 4"/>
                <a:gd name="T9" fmla="*/ 2 h 4"/>
                <a:gd name="T10" fmla="*/ 4 w 4"/>
                <a:gd name="T11" fmla="*/ 4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4" y="4"/>
                  </a:moveTo>
                  <a:lnTo>
                    <a:pt x="0" y="2"/>
                  </a:lnTo>
                  <a:lnTo>
                    <a:pt x="0" y="0"/>
                  </a:lnTo>
                  <a:lnTo>
                    <a:pt x="4" y="2"/>
                  </a:lnTo>
                  <a:lnTo>
                    <a:pt x="4" y="4"/>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031" name="Freeform 34">
              <a:extLst>
                <a:ext uri="{FF2B5EF4-FFF2-40B4-BE49-F238E27FC236}">
                  <a16:creationId xmlns:a16="http://schemas.microsoft.com/office/drawing/2014/main" id="{46028C01-75B1-43B3-4952-8EEB5CFA8C36}"/>
                </a:ext>
              </a:extLst>
            </p:cNvPr>
            <p:cNvSpPr>
              <a:spLocks/>
            </p:cNvSpPr>
            <p:nvPr/>
          </p:nvSpPr>
          <p:spPr bwMode="auto">
            <a:xfrm>
              <a:off x="2448" y="1532"/>
              <a:ext cx="7" cy="6"/>
            </a:xfrm>
            <a:custGeom>
              <a:avLst/>
              <a:gdLst>
                <a:gd name="T0" fmla="*/ 7 w 7"/>
                <a:gd name="T1" fmla="*/ 4 h 6"/>
                <a:gd name="T2" fmla="*/ 7 w 7"/>
                <a:gd name="T3" fmla="*/ 6 h 6"/>
                <a:gd name="T4" fmla="*/ 3 w 7"/>
                <a:gd name="T5" fmla="*/ 4 h 6"/>
                <a:gd name="T6" fmla="*/ 0 w 7"/>
                <a:gd name="T7" fmla="*/ 4 h 6"/>
                <a:gd name="T8" fmla="*/ 0 w 7"/>
                <a:gd name="T9" fmla="*/ 0 h 6"/>
                <a:gd name="T10" fmla="*/ 5 w 7"/>
                <a:gd name="T11" fmla="*/ 2 h 6"/>
                <a:gd name="T12" fmla="*/ 7 w 7"/>
                <a:gd name="T13" fmla="*/ 4 h 6"/>
                <a:gd name="T14" fmla="*/ 0 60000 65536"/>
                <a:gd name="T15" fmla="*/ 0 60000 65536"/>
                <a:gd name="T16" fmla="*/ 0 60000 65536"/>
                <a:gd name="T17" fmla="*/ 0 60000 65536"/>
                <a:gd name="T18" fmla="*/ 0 60000 65536"/>
                <a:gd name="T19" fmla="*/ 0 60000 65536"/>
                <a:gd name="T20" fmla="*/ 0 60000 65536"/>
                <a:gd name="T21" fmla="*/ 0 w 7"/>
                <a:gd name="T22" fmla="*/ 0 h 6"/>
                <a:gd name="T23" fmla="*/ 7 w 7"/>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6">
                  <a:moveTo>
                    <a:pt x="7" y="4"/>
                  </a:moveTo>
                  <a:lnTo>
                    <a:pt x="7" y="6"/>
                  </a:lnTo>
                  <a:lnTo>
                    <a:pt x="3" y="4"/>
                  </a:lnTo>
                  <a:lnTo>
                    <a:pt x="0" y="4"/>
                  </a:lnTo>
                  <a:lnTo>
                    <a:pt x="0" y="0"/>
                  </a:lnTo>
                  <a:lnTo>
                    <a:pt x="5" y="2"/>
                  </a:lnTo>
                  <a:lnTo>
                    <a:pt x="7" y="4"/>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032" name="Freeform 35">
              <a:extLst>
                <a:ext uri="{FF2B5EF4-FFF2-40B4-BE49-F238E27FC236}">
                  <a16:creationId xmlns:a16="http://schemas.microsoft.com/office/drawing/2014/main" id="{9AF70AB5-B7A4-8442-04AD-4D2A13EB8670}"/>
                </a:ext>
              </a:extLst>
            </p:cNvPr>
            <p:cNvSpPr>
              <a:spLocks/>
            </p:cNvSpPr>
            <p:nvPr/>
          </p:nvSpPr>
          <p:spPr bwMode="auto">
            <a:xfrm>
              <a:off x="2997" y="1532"/>
              <a:ext cx="21" cy="25"/>
            </a:xfrm>
            <a:custGeom>
              <a:avLst/>
              <a:gdLst>
                <a:gd name="T0" fmla="*/ 21 w 21"/>
                <a:gd name="T1" fmla="*/ 16 h 25"/>
                <a:gd name="T2" fmla="*/ 19 w 21"/>
                <a:gd name="T3" fmla="*/ 19 h 25"/>
                <a:gd name="T4" fmla="*/ 15 w 21"/>
                <a:gd name="T5" fmla="*/ 23 h 25"/>
                <a:gd name="T6" fmla="*/ 15 w 21"/>
                <a:gd name="T7" fmla="*/ 25 h 25"/>
                <a:gd name="T8" fmla="*/ 5 w 21"/>
                <a:gd name="T9" fmla="*/ 21 h 25"/>
                <a:gd name="T10" fmla="*/ 0 w 21"/>
                <a:gd name="T11" fmla="*/ 14 h 25"/>
                <a:gd name="T12" fmla="*/ 0 w 21"/>
                <a:gd name="T13" fmla="*/ 0 h 25"/>
                <a:gd name="T14" fmla="*/ 19 w 21"/>
                <a:gd name="T15" fmla="*/ 6 h 25"/>
                <a:gd name="T16" fmla="*/ 21 w 21"/>
                <a:gd name="T17" fmla="*/ 16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5"/>
                <a:gd name="T29" fmla="*/ 21 w 21"/>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5">
                  <a:moveTo>
                    <a:pt x="21" y="16"/>
                  </a:moveTo>
                  <a:lnTo>
                    <a:pt x="19" y="19"/>
                  </a:lnTo>
                  <a:lnTo>
                    <a:pt x="15" y="23"/>
                  </a:lnTo>
                  <a:lnTo>
                    <a:pt x="15" y="25"/>
                  </a:lnTo>
                  <a:lnTo>
                    <a:pt x="5" y="21"/>
                  </a:lnTo>
                  <a:lnTo>
                    <a:pt x="0" y="14"/>
                  </a:lnTo>
                  <a:lnTo>
                    <a:pt x="0" y="0"/>
                  </a:lnTo>
                  <a:lnTo>
                    <a:pt x="19" y="6"/>
                  </a:lnTo>
                  <a:lnTo>
                    <a:pt x="21" y="16"/>
                  </a:lnTo>
                  <a:close/>
                </a:path>
              </a:pathLst>
            </a:custGeom>
            <a:solidFill>
              <a:srgbClr val="D9D9D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033" name="Freeform 36">
              <a:extLst>
                <a:ext uri="{FF2B5EF4-FFF2-40B4-BE49-F238E27FC236}">
                  <a16:creationId xmlns:a16="http://schemas.microsoft.com/office/drawing/2014/main" id="{F84C6CE0-87A3-BE9F-3892-A173C7C220AF}"/>
                </a:ext>
              </a:extLst>
            </p:cNvPr>
            <p:cNvSpPr>
              <a:spLocks/>
            </p:cNvSpPr>
            <p:nvPr/>
          </p:nvSpPr>
          <p:spPr bwMode="auto">
            <a:xfrm>
              <a:off x="2457" y="1536"/>
              <a:ext cx="4" cy="4"/>
            </a:xfrm>
            <a:custGeom>
              <a:avLst/>
              <a:gdLst>
                <a:gd name="T0" fmla="*/ 4 w 4"/>
                <a:gd name="T1" fmla="*/ 2 h 4"/>
                <a:gd name="T2" fmla="*/ 4 w 4"/>
                <a:gd name="T3" fmla="*/ 4 h 4"/>
                <a:gd name="T4" fmla="*/ 0 w 4"/>
                <a:gd name="T5" fmla="*/ 4 h 4"/>
                <a:gd name="T6" fmla="*/ 0 w 4"/>
                <a:gd name="T7" fmla="*/ 2 h 4"/>
                <a:gd name="T8" fmla="*/ 0 w 4"/>
                <a:gd name="T9" fmla="*/ 0 h 4"/>
                <a:gd name="T10" fmla="*/ 4 w 4"/>
                <a:gd name="T11" fmla="*/ 2 h 4"/>
                <a:gd name="T12" fmla="*/ 4 w 4"/>
                <a:gd name="T13" fmla="*/ 2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4" y="2"/>
                  </a:moveTo>
                  <a:lnTo>
                    <a:pt x="4" y="4"/>
                  </a:lnTo>
                  <a:lnTo>
                    <a:pt x="0" y="4"/>
                  </a:lnTo>
                  <a:lnTo>
                    <a:pt x="0" y="2"/>
                  </a:lnTo>
                  <a:lnTo>
                    <a:pt x="0" y="0"/>
                  </a:lnTo>
                  <a:lnTo>
                    <a:pt x="4" y="2"/>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034" name="Freeform 37">
              <a:extLst>
                <a:ext uri="{FF2B5EF4-FFF2-40B4-BE49-F238E27FC236}">
                  <a16:creationId xmlns:a16="http://schemas.microsoft.com/office/drawing/2014/main" id="{61097959-3034-C181-444D-D1AAFFE99A12}"/>
                </a:ext>
              </a:extLst>
            </p:cNvPr>
            <p:cNvSpPr>
              <a:spLocks/>
            </p:cNvSpPr>
            <p:nvPr/>
          </p:nvSpPr>
          <p:spPr bwMode="auto">
            <a:xfrm>
              <a:off x="2463" y="1538"/>
              <a:ext cx="6" cy="6"/>
            </a:xfrm>
            <a:custGeom>
              <a:avLst/>
              <a:gdLst>
                <a:gd name="T0" fmla="*/ 6 w 6"/>
                <a:gd name="T1" fmla="*/ 6 h 6"/>
                <a:gd name="T2" fmla="*/ 6 w 6"/>
                <a:gd name="T3" fmla="*/ 6 h 6"/>
                <a:gd name="T4" fmla="*/ 0 w 6"/>
                <a:gd name="T5" fmla="*/ 4 h 6"/>
                <a:gd name="T6" fmla="*/ 0 w 6"/>
                <a:gd name="T7" fmla="*/ 0 h 6"/>
                <a:gd name="T8" fmla="*/ 4 w 6"/>
                <a:gd name="T9" fmla="*/ 2 h 6"/>
                <a:gd name="T10" fmla="*/ 6 w 6"/>
                <a:gd name="T11" fmla="*/ 6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6" y="6"/>
                  </a:lnTo>
                  <a:lnTo>
                    <a:pt x="0" y="4"/>
                  </a:lnTo>
                  <a:lnTo>
                    <a:pt x="0" y="0"/>
                  </a:lnTo>
                  <a:lnTo>
                    <a:pt x="4" y="2"/>
                  </a:lnTo>
                  <a:lnTo>
                    <a:pt x="6" y="6"/>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035" name="Freeform 38">
              <a:extLst>
                <a:ext uri="{FF2B5EF4-FFF2-40B4-BE49-F238E27FC236}">
                  <a16:creationId xmlns:a16="http://schemas.microsoft.com/office/drawing/2014/main" id="{38C1CD04-FC71-3BAF-4BD4-033EA28D8F77}"/>
                </a:ext>
              </a:extLst>
            </p:cNvPr>
            <p:cNvSpPr>
              <a:spLocks/>
            </p:cNvSpPr>
            <p:nvPr/>
          </p:nvSpPr>
          <p:spPr bwMode="auto">
            <a:xfrm>
              <a:off x="2471" y="1542"/>
              <a:ext cx="6" cy="6"/>
            </a:xfrm>
            <a:custGeom>
              <a:avLst/>
              <a:gdLst>
                <a:gd name="T0" fmla="*/ 6 w 6"/>
                <a:gd name="T1" fmla="*/ 6 h 6"/>
                <a:gd name="T2" fmla="*/ 0 w 6"/>
                <a:gd name="T3" fmla="*/ 4 h 6"/>
                <a:gd name="T4" fmla="*/ 0 w 6"/>
                <a:gd name="T5" fmla="*/ 0 h 6"/>
                <a:gd name="T6" fmla="*/ 4 w 6"/>
                <a:gd name="T7" fmla="*/ 2 h 6"/>
                <a:gd name="T8" fmla="*/ 6 w 6"/>
                <a:gd name="T9" fmla="*/ 6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6"/>
                  </a:moveTo>
                  <a:lnTo>
                    <a:pt x="0" y="4"/>
                  </a:lnTo>
                  <a:lnTo>
                    <a:pt x="0" y="0"/>
                  </a:lnTo>
                  <a:lnTo>
                    <a:pt x="4" y="2"/>
                  </a:lnTo>
                  <a:lnTo>
                    <a:pt x="6" y="6"/>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036" name="Freeform 39">
              <a:extLst>
                <a:ext uri="{FF2B5EF4-FFF2-40B4-BE49-F238E27FC236}">
                  <a16:creationId xmlns:a16="http://schemas.microsoft.com/office/drawing/2014/main" id="{16A843D5-7C19-C3D2-AC0D-F775C78C501E}"/>
                </a:ext>
              </a:extLst>
            </p:cNvPr>
            <p:cNvSpPr>
              <a:spLocks/>
            </p:cNvSpPr>
            <p:nvPr/>
          </p:nvSpPr>
          <p:spPr bwMode="auto">
            <a:xfrm>
              <a:off x="2724" y="1546"/>
              <a:ext cx="188" cy="56"/>
            </a:xfrm>
            <a:custGeom>
              <a:avLst/>
              <a:gdLst>
                <a:gd name="T0" fmla="*/ 188 w 188"/>
                <a:gd name="T1" fmla="*/ 19 h 56"/>
                <a:gd name="T2" fmla="*/ 188 w 188"/>
                <a:gd name="T3" fmla="*/ 21 h 56"/>
                <a:gd name="T4" fmla="*/ 184 w 188"/>
                <a:gd name="T5" fmla="*/ 27 h 56"/>
                <a:gd name="T6" fmla="*/ 184 w 188"/>
                <a:gd name="T7" fmla="*/ 29 h 56"/>
                <a:gd name="T8" fmla="*/ 182 w 188"/>
                <a:gd name="T9" fmla="*/ 29 h 56"/>
                <a:gd name="T10" fmla="*/ 12 w 188"/>
                <a:gd name="T11" fmla="*/ 56 h 56"/>
                <a:gd name="T12" fmla="*/ 6 w 188"/>
                <a:gd name="T13" fmla="*/ 54 h 56"/>
                <a:gd name="T14" fmla="*/ 2 w 188"/>
                <a:gd name="T15" fmla="*/ 44 h 56"/>
                <a:gd name="T16" fmla="*/ 0 w 188"/>
                <a:gd name="T17" fmla="*/ 40 h 56"/>
                <a:gd name="T18" fmla="*/ 0 w 188"/>
                <a:gd name="T19" fmla="*/ 25 h 56"/>
                <a:gd name="T20" fmla="*/ 66 w 188"/>
                <a:gd name="T21" fmla="*/ 15 h 56"/>
                <a:gd name="T22" fmla="*/ 168 w 188"/>
                <a:gd name="T23" fmla="*/ 0 h 56"/>
                <a:gd name="T24" fmla="*/ 188 w 188"/>
                <a:gd name="T25" fmla="*/ 7 h 56"/>
                <a:gd name="T26" fmla="*/ 188 w 188"/>
                <a:gd name="T27" fmla="*/ 19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8"/>
                <a:gd name="T43" fmla="*/ 0 h 56"/>
                <a:gd name="T44" fmla="*/ 188 w 188"/>
                <a:gd name="T45" fmla="*/ 56 h 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8" h="56">
                  <a:moveTo>
                    <a:pt x="188" y="19"/>
                  </a:moveTo>
                  <a:lnTo>
                    <a:pt x="188" y="21"/>
                  </a:lnTo>
                  <a:lnTo>
                    <a:pt x="184" y="27"/>
                  </a:lnTo>
                  <a:lnTo>
                    <a:pt x="184" y="29"/>
                  </a:lnTo>
                  <a:lnTo>
                    <a:pt x="182" y="29"/>
                  </a:lnTo>
                  <a:lnTo>
                    <a:pt x="12" y="56"/>
                  </a:lnTo>
                  <a:lnTo>
                    <a:pt x="6" y="54"/>
                  </a:lnTo>
                  <a:lnTo>
                    <a:pt x="2" y="44"/>
                  </a:lnTo>
                  <a:lnTo>
                    <a:pt x="0" y="40"/>
                  </a:lnTo>
                  <a:lnTo>
                    <a:pt x="0" y="25"/>
                  </a:lnTo>
                  <a:lnTo>
                    <a:pt x="66" y="15"/>
                  </a:lnTo>
                  <a:lnTo>
                    <a:pt x="168" y="0"/>
                  </a:lnTo>
                  <a:lnTo>
                    <a:pt x="188" y="7"/>
                  </a:lnTo>
                  <a:lnTo>
                    <a:pt x="188" y="19"/>
                  </a:lnTo>
                  <a:close/>
                </a:path>
              </a:pathLst>
            </a:custGeom>
            <a:solidFill>
              <a:srgbClr val="0000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6037" name="Freeform 40">
              <a:extLst>
                <a:ext uri="{FF2B5EF4-FFF2-40B4-BE49-F238E27FC236}">
                  <a16:creationId xmlns:a16="http://schemas.microsoft.com/office/drawing/2014/main" id="{433C1148-B6DA-4F27-50F6-2F77E3CB8A7B}"/>
                </a:ext>
              </a:extLst>
            </p:cNvPr>
            <p:cNvSpPr>
              <a:spLocks/>
            </p:cNvSpPr>
            <p:nvPr/>
          </p:nvSpPr>
          <p:spPr bwMode="auto">
            <a:xfrm>
              <a:off x="2480" y="1546"/>
              <a:ext cx="6" cy="7"/>
            </a:xfrm>
            <a:custGeom>
              <a:avLst/>
              <a:gdLst>
                <a:gd name="T0" fmla="*/ 6 w 6"/>
                <a:gd name="T1" fmla="*/ 7 h 7"/>
                <a:gd name="T2" fmla="*/ 6 w 6"/>
                <a:gd name="T3" fmla="*/ 7 h 7"/>
                <a:gd name="T4" fmla="*/ 0 w 6"/>
                <a:gd name="T5" fmla="*/ 5 h 7"/>
                <a:gd name="T6" fmla="*/ 0 w 6"/>
                <a:gd name="T7" fmla="*/ 0 h 7"/>
                <a:gd name="T8" fmla="*/ 6 w 6"/>
                <a:gd name="T9" fmla="*/ 2 h 7"/>
                <a:gd name="T10" fmla="*/ 6 w 6"/>
                <a:gd name="T11" fmla="*/ 7 h 7"/>
                <a:gd name="T12" fmla="*/ 0 60000 65536"/>
                <a:gd name="T13" fmla="*/ 0 60000 65536"/>
                <a:gd name="T14" fmla="*/ 0 60000 65536"/>
                <a:gd name="T15" fmla="*/ 0 60000 65536"/>
                <a:gd name="T16" fmla="*/ 0 60000 65536"/>
                <a:gd name="T17" fmla="*/ 0 60000 65536"/>
                <a:gd name="T18" fmla="*/ 0 w 6"/>
                <a:gd name="T19" fmla="*/ 0 h 7"/>
                <a:gd name="T20" fmla="*/ 6 w 6"/>
                <a:gd name="T21" fmla="*/ 7 h 7"/>
              </a:gdLst>
              <a:ahLst/>
              <a:cxnLst>
                <a:cxn ang="T12">
                  <a:pos x="T0" y="T1"/>
                </a:cxn>
                <a:cxn ang="T13">
                  <a:pos x="T2" y="T3"/>
                </a:cxn>
                <a:cxn ang="T14">
                  <a:pos x="T4" y="T5"/>
                </a:cxn>
                <a:cxn ang="T15">
                  <a:pos x="T6" y="T7"/>
                </a:cxn>
                <a:cxn ang="T16">
                  <a:pos x="T8" y="T9"/>
                </a:cxn>
                <a:cxn ang="T17">
                  <a:pos x="T10" y="T11"/>
                </a:cxn>
              </a:cxnLst>
              <a:rect l="T18" t="T19" r="T20" b="T21"/>
              <a:pathLst>
                <a:path w="6" h="7">
                  <a:moveTo>
                    <a:pt x="6" y="7"/>
                  </a:moveTo>
                  <a:lnTo>
                    <a:pt x="6" y="7"/>
                  </a:lnTo>
                  <a:lnTo>
                    <a:pt x="0" y="5"/>
                  </a:lnTo>
                  <a:lnTo>
                    <a:pt x="0" y="0"/>
                  </a:lnTo>
                  <a:lnTo>
                    <a:pt x="6" y="2"/>
                  </a:lnTo>
                  <a:lnTo>
                    <a:pt x="6" y="7"/>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038" name="Freeform 41">
              <a:extLst>
                <a:ext uri="{FF2B5EF4-FFF2-40B4-BE49-F238E27FC236}">
                  <a16:creationId xmlns:a16="http://schemas.microsoft.com/office/drawing/2014/main" id="{239F77FB-4E6F-3D46-525C-1B16F3668D79}"/>
                </a:ext>
              </a:extLst>
            </p:cNvPr>
            <p:cNvSpPr>
              <a:spLocks/>
            </p:cNvSpPr>
            <p:nvPr/>
          </p:nvSpPr>
          <p:spPr bwMode="auto">
            <a:xfrm>
              <a:off x="2732" y="1548"/>
              <a:ext cx="174" cy="29"/>
            </a:xfrm>
            <a:custGeom>
              <a:avLst/>
              <a:gdLst>
                <a:gd name="T0" fmla="*/ 174 w 174"/>
                <a:gd name="T1" fmla="*/ 5 h 29"/>
                <a:gd name="T2" fmla="*/ 11 w 174"/>
                <a:gd name="T3" fmla="*/ 29 h 29"/>
                <a:gd name="T4" fmla="*/ 0 w 174"/>
                <a:gd name="T5" fmla="*/ 23 h 29"/>
                <a:gd name="T6" fmla="*/ 160 w 174"/>
                <a:gd name="T7" fmla="*/ 0 h 29"/>
                <a:gd name="T8" fmla="*/ 174 w 174"/>
                <a:gd name="T9" fmla="*/ 3 h 29"/>
                <a:gd name="T10" fmla="*/ 174 w 174"/>
                <a:gd name="T11" fmla="*/ 5 h 29"/>
                <a:gd name="T12" fmla="*/ 0 60000 65536"/>
                <a:gd name="T13" fmla="*/ 0 60000 65536"/>
                <a:gd name="T14" fmla="*/ 0 60000 65536"/>
                <a:gd name="T15" fmla="*/ 0 60000 65536"/>
                <a:gd name="T16" fmla="*/ 0 60000 65536"/>
                <a:gd name="T17" fmla="*/ 0 60000 65536"/>
                <a:gd name="T18" fmla="*/ 0 w 174"/>
                <a:gd name="T19" fmla="*/ 0 h 29"/>
                <a:gd name="T20" fmla="*/ 174 w 174"/>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174" h="29">
                  <a:moveTo>
                    <a:pt x="174" y="5"/>
                  </a:moveTo>
                  <a:lnTo>
                    <a:pt x="11" y="29"/>
                  </a:lnTo>
                  <a:lnTo>
                    <a:pt x="0" y="23"/>
                  </a:lnTo>
                  <a:lnTo>
                    <a:pt x="160" y="0"/>
                  </a:lnTo>
                  <a:lnTo>
                    <a:pt x="174" y="3"/>
                  </a:lnTo>
                  <a:lnTo>
                    <a:pt x="174" y="5"/>
                  </a:lnTo>
                  <a:close/>
                </a:path>
              </a:pathLst>
            </a:custGeom>
            <a:solidFill>
              <a:srgbClr val="ABABAB"/>
            </a:solidFill>
            <a:ln w="0">
              <a:solidFill>
                <a:srgbClr val="000000"/>
              </a:solidFill>
              <a:round/>
              <a:headEnd/>
              <a:tailEnd/>
            </a:ln>
          </p:spPr>
          <p:txBody>
            <a:bodyPr/>
            <a:lstStyle/>
            <a:p>
              <a:endParaRPr lang="el-GR">
                <a:solidFill>
                  <a:schemeClr val="bg1">
                    <a:lumMod val="95000"/>
                    <a:lumOff val="5000"/>
                  </a:schemeClr>
                </a:solidFill>
              </a:endParaRPr>
            </a:p>
          </p:txBody>
        </p:sp>
        <p:sp>
          <p:nvSpPr>
            <p:cNvPr id="36039" name="Freeform 42">
              <a:extLst>
                <a:ext uri="{FF2B5EF4-FFF2-40B4-BE49-F238E27FC236}">
                  <a16:creationId xmlns:a16="http://schemas.microsoft.com/office/drawing/2014/main" id="{89F1A5F6-FE6C-D6E7-5533-7283ECC0E369}"/>
                </a:ext>
              </a:extLst>
            </p:cNvPr>
            <p:cNvSpPr>
              <a:spLocks/>
            </p:cNvSpPr>
            <p:nvPr/>
          </p:nvSpPr>
          <p:spPr bwMode="auto">
            <a:xfrm>
              <a:off x="2488" y="1551"/>
              <a:ext cx="8" cy="8"/>
            </a:xfrm>
            <a:custGeom>
              <a:avLst/>
              <a:gdLst>
                <a:gd name="T0" fmla="*/ 8 w 8"/>
                <a:gd name="T1" fmla="*/ 6 h 8"/>
                <a:gd name="T2" fmla="*/ 8 w 8"/>
                <a:gd name="T3" fmla="*/ 8 h 8"/>
                <a:gd name="T4" fmla="*/ 0 w 8"/>
                <a:gd name="T5" fmla="*/ 4 h 8"/>
                <a:gd name="T6" fmla="*/ 0 w 8"/>
                <a:gd name="T7" fmla="*/ 0 h 8"/>
                <a:gd name="T8" fmla="*/ 6 w 8"/>
                <a:gd name="T9" fmla="*/ 4 h 8"/>
                <a:gd name="T10" fmla="*/ 8 w 8"/>
                <a:gd name="T11" fmla="*/ 6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8" y="6"/>
                  </a:moveTo>
                  <a:lnTo>
                    <a:pt x="8" y="8"/>
                  </a:lnTo>
                  <a:lnTo>
                    <a:pt x="0" y="4"/>
                  </a:lnTo>
                  <a:lnTo>
                    <a:pt x="0" y="0"/>
                  </a:lnTo>
                  <a:lnTo>
                    <a:pt x="6" y="4"/>
                  </a:lnTo>
                  <a:lnTo>
                    <a:pt x="8" y="6"/>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040" name="Freeform 43">
              <a:extLst>
                <a:ext uri="{FF2B5EF4-FFF2-40B4-BE49-F238E27FC236}">
                  <a16:creationId xmlns:a16="http://schemas.microsoft.com/office/drawing/2014/main" id="{01885879-F630-724F-136D-0B152004F515}"/>
                </a:ext>
              </a:extLst>
            </p:cNvPr>
            <p:cNvSpPr>
              <a:spLocks/>
            </p:cNvSpPr>
            <p:nvPr/>
          </p:nvSpPr>
          <p:spPr bwMode="auto">
            <a:xfrm>
              <a:off x="2747" y="1555"/>
              <a:ext cx="163" cy="37"/>
            </a:xfrm>
            <a:custGeom>
              <a:avLst/>
              <a:gdLst>
                <a:gd name="T0" fmla="*/ 163 w 163"/>
                <a:gd name="T1" fmla="*/ 10 h 37"/>
                <a:gd name="T2" fmla="*/ 159 w 163"/>
                <a:gd name="T3" fmla="*/ 12 h 37"/>
                <a:gd name="T4" fmla="*/ 120 w 163"/>
                <a:gd name="T5" fmla="*/ 18 h 37"/>
                <a:gd name="T6" fmla="*/ 0 w 163"/>
                <a:gd name="T7" fmla="*/ 37 h 37"/>
                <a:gd name="T8" fmla="*/ 0 w 163"/>
                <a:gd name="T9" fmla="*/ 25 h 37"/>
                <a:gd name="T10" fmla="*/ 12 w 163"/>
                <a:gd name="T11" fmla="*/ 22 h 37"/>
                <a:gd name="T12" fmla="*/ 163 w 163"/>
                <a:gd name="T13" fmla="*/ 0 h 37"/>
                <a:gd name="T14" fmla="*/ 163 w 163"/>
                <a:gd name="T15" fmla="*/ 10 h 37"/>
                <a:gd name="T16" fmla="*/ 163 w 163"/>
                <a:gd name="T17" fmla="*/ 1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3"/>
                <a:gd name="T28" fmla="*/ 0 h 37"/>
                <a:gd name="T29" fmla="*/ 163 w 163"/>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3" h="37">
                  <a:moveTo>
                    <a:pt x="163" y="10"/>
                  </a:moveTo>
                  <a:lnTo>
                    <a:pt x="159" y="12"/>
                  </a:lnTo>
                  <a:lnTo>
                    <a:pt x="120" y="18"/>
                  </a:lnTo>
                  <a:lnTo>
                    <a:pt x="0" y="37"/>
                  </a:lnTo>
                  <a:lnTo>
                    <a:pt x="0" y="25"/>
                  </a:lnTo>
                  <a:lnTo>
                    <a:pt x="12" y="22"/>
                  </a:lnTo>
                  <a:lnTo>
                    <a:pt x="163" y="0"/>
                  </a:lnTo>
                  <a:lnTo>
                    <a:pt x="163" y="10"/>
                  </a:lnTo>
                  <a:close/>
                </a:path>
              </a:pathLst>
            </a:custGeom>
            <a:solidFill>
              <a:srgbClr val="838383"/>
            </a:solidFill>
            <a:ln w="0">
              <a:solidFill>
                <a:srgbClr val="000000"/>
              </a:solidFill>
              <a:round/>
              <a:headEnd/>
              <a:tailEnd/>
            </a:ln>
          </p:spPr>
          <p:txBody>
            <a:bodyPr/>
            <a:lstStyle/>
            <a:p>
              <a:endParaRPr lang="el-GR">
                <a:solidFill>
                  <a:schemeClr val="bg1">
                    <a:lumMod val="95000"/>
                    <a:lumOff val="5000"/>
                  </a:schemeClr>
                </a:solidFill>
              </a:endParaRPr>
            </a:p>
          </p:txBody>
        </p:sp>
        <p:sp>
          <p:nvSpPr>
            <p:cNvPr id="36041" name="Freeform 44">
              <a:extLst>
                <a:ext uri="{FF2B5EF4-FFF2-40B4-BE49-F238E27FC236}">
                  <a16:creationId xmlns:a16="http://schemas.microsoft.com/office/drawing/2014/main" id="{FF47D9FE-7438-D6ED-C6DF-CB915CF85185}"/>
                </a:ext>
              </a:extLst>
            </p:cNvPr>
            <p:cNvSpPr>
              <a:spLocks/>
            </p:cNvSpPr>
            <p:nvPr/>
          </p:nvSpPr>
          <p:spPr bwMode="auto">
            <a:xfrm>
              <a:off x="3068" y="1555"/>
              <a:ext cx="47" cy="18"/>
            </a:xfrm>
            <a:custGeom>
              <a:avLst/>
              <a:gdLst>
                <a:gd name="T0" fmla="*/ 41 w 47"/>
                <a:gd name="T1" fmla="*/ 6 h 18"/>
                <a:gd name="T2" fmla="*/ 47 w 47"/>
                <a:gd name="T3" fmla="*/ 10 h 18"/>
                <a:gd name="T4" fmla="*/ 47 w 47"/>
                <a:gd name="T5" fmla="*/ 12 h 18"/>
                <a:gd name="T6" fmla="*/ 47 w 47"/>
                <a:gd name="T7" fmla="*/ 14 h 18"/>
                <a:gd name="T8" fmla="*/ 23 w 47"/>
                <a:gd name="T9" fmla="*/ 18 h 18"/>
                <a:gd name="T10" fmla="*/ 0 w 47"/>
                <a:gd name="T11" fmla="*/ 12 h 18"/>
                <a:gd name="T12" fmla="*/ 0 w 47"/>
                <a:gd name="T13" fmla="*/ 8 h 18"/>
                <a:gd name="T14" fmla="*/ 4 w 47"/>
                <a:gd name="T15" fmla="*/ 4 h 18"/>
                <a:gd name="T16" fmla="*/ 10 w 47"/>
                <a:gd name="T17" fmla="*/ 2 h 18"/>
                <a:gd name="T18" fmla="*/ 18 w 47"/>
                <a:gd name="T19" fmla="*/ 0 h 18"/>
                <a:gd name="T20" fmla="*/ 29 w 47"/>
                <a:gd name="T21" fmla="*/ 2 h 18"/>
                <a:gd name="T22" fmla="*/ 41 w 47"/>
                <a:gd name="T23" fmla="*/ 6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
                <a:gd name="T37" fmla="*/ 0 h 18"/>
                <a:gd name="T38" fmla="*/ 47 w 47"/>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 h="18">
                  <a:moveTo>
                    <a:pt x="41" y="6"/>
                  </a:moveTo>
                  <a:lnTo>
                    <a:pt x="47" y="10"/>
                  </a:lnTo>
                  <a:lnTo>
                    <a:pt x="47" y="12"/>
                  </a:lnTo>
                  <a:lnTo>
                    <a:pt x="47" y="14"/>
                  </a:lnTo>
                  <a:lnTo>
                    <a:pt x="23" y="18"/>
                  </a:lnTo>
                  <a:lnTo>
                    <a:pt x="0" y="12"/>
                  </a:lnTo>
                  <a:lnTo>
                    <a:pt x="0" y="8"/>
                  </a:lnTo>
                  <a:lnTo>
                    <a:pt x="4" y="4"/>
                  </a:lnTo>
                  <a:lnTo>
                    <a:pt x="10" y="2"/>
                  </a:lnTo>
                  <a:lnTo>
                    <a:pt x="18" y="0"/>
                  </a:lnTo>
                  <a:lnTo>
                    <a:pt x="29" y="2"/>
                  </a:lnTo>
                  <a:lnTo>
                    <a:pt x="41" y="6"/>
                  </a:lnTo>
                  <a:close/>
                </a:path>
              </a:pathLst>
            </a:custGeom>
            <a:solidFill>
              <a:srgbClr val="0000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6042" name="Freeform 45">
              <a:extLst>
                <a:ext uri="{FF2B5EF4-FFF2-40B4-BE49-F238E27FC236}">
                  <a16:creationId xmlns:a16="http://schemas.microsoft.com/office/drawing/2014/main" id="{1857737F-315C-EEA8-E48A-45689B4DC0B4}"/>
                </a:ext>
              </a:extLst>
            </p:cNvPr>
            <p:cNvSpPr>
              <a:spLocks/>
            </p:cNvSpPr>
            <p:nvPr/>
          </p:nvSpPr>
          <p:spPr bwMode="auto">
            <a:xfrm>
              <a:off x="2821" y="1555"/>
              <a:ext cx="642" cy="244"/>
            </a:xfrm>
            <a:custGeom>
              <a:avLst/>
              <a:gdLst>
                <a:gd name="T0" fmla="*/ 636 w 642"/>
                <a:gd name="T1" fmla="*/ 12 h 244"/>
                <a:gd name="T2" fmla="*/ 630 w 642"/>
                <a:gd name="T3" fmla="*/ 22 h 244"/>
                <a:gd name="T4" fmla="*/ 624 w 642"/>
                <a:gd name="T5" fmla="*/ 20 h 244"/>
                <a:gd name="T6" fmla="*/ 618 w 642"/>
                <a:gd name="T7" fmla="*/ 16 h 244"/>
                <a:gd name="T8" fmla="*/ 607 w 642"/>
                <a:gd name="T9" fmla="*/ 37 h 244"/>
                <a:gd name="T10" fmla="*/ 599 w 642"/>
                <a:gd name="T11" fmla="*/ 31 h 244"/>
                <a:gd name="T12" fmla="*/ 591 w 642"/>
                <a:gd name="T13" fmla="*/ 25 h 244"/>
                <a:gd name="T14" fmla="*/ 582 w 642"/>
                <a:gd name="T15" fmla="*/ 41 h 244"/>
                <a:gd name="T16" fmla="*/ 574 w 642"/>
                <a:gd name="T17" fmla="*/ 51 h 244"/>
                <a:gd name="T18" fmla="*/ 568 w 642"/>
                <a:gd name="T19" fmla="*/ 35 h 244"/>
                <a:gd name="T20" fmla="*/ 560 w 642"/>
                <a:gd name="T21" fmla="*/ 41 h 244"/>
                <a:gd name="T22" fmla="*/ 553 w 642"/>
                <a:gd name="T23" fmla="*/ 120 h 244"/>
                <a:gd name="T24" fmla="*/ 547 w 642"/>
                <a:gd name="T25" fmla="*/ 122 h 244"/>
                <a:gd name="T26" fmla="*/ 543 w 642"/>
                <a:gd name="T27" fmla="*/ 122 h 244"/>
                <a:gd name="T28" fmla="*/ 537 w 642"/>
                <a:gd name="T29" fmla="*/ 124 h 244"/>
                <a:gd name="T30" fmla="*/ 529 w 642"/>
                <a:gd name="T31" fmla="*/ 126 h 244"/>
                <a:gd name="T32" fmla="*/ 520 w 642"/>
                <a:gd name="T33" fmla="*/ 128 h 244"/>
                <a:gd name="T34" fmla="*/ 512 w 642"/>
                <a:gd name="T35" fmla="*/ 130 h 244"/>
                <a:gd name="T36" fmla="*/ 504 w 642"/>
                <a:gd name="T37" fmla="*/ 132 h 244"/>
                <a:gd name="T38" fmla="*/ 495 w 642"/>
                <a:gd name="T39" fmla="*/ 134 h 244"/>
                <a:gd name="T40" fmla="*/ 487 w 642"/>
                <a:gd name="T41" fmla="*/ 134 h 244"/>
                <a:gd name="T42" fmla="*/ 479 w 642"/>
                <a:gd name="T43" fmla="*/ 136 h 244"/>
                <a:gd name="T44" fmla="*/ 471 w 642"/>
                <a:gd name="T45" fmla="*/ 138 h 244"/>
                <a:gd name="T46" fmla="*/ 464 w 642"/>
                <a:gd name="T47" fmla="*/ 141 h 244"/>
                <a:gd name="T48" fmla="*/ 456 w 642"/>
                <a:gd name="T49" fmla="*/ 143 h 244"/>
                <a:gd name="T50" fmla="*/ 448 w 642"/>
                <a:gd name="T51" fmla="*/ 143 h 244"/>
                <a:gd name="T52" fmla="*/ 4 w 642"/>
                <a:gd name="T53" fmla="*/ 114 h 244"/>
                <a:gd name="T54" fmla="*/ 13 w 642"/>
                <a:gd name="T55" fmla="*/ 112 h 244"/>
                <a:gd name="T56" fmla="*/ 21 w 642"/>
                <a:gd name="T57" fmla="*/ 109 h 244"/>
                <a:gd name="T58" fmla="*/ 29 w 642"/>
                <a:gd name="T59" fmla="*/ 109 h 244"/>
                <a:gd name="T60" fmla="*/ 36 w 642"/>
                <a:gd name="T61" fmla="*/ 107 h 244"/>
                <a:gd name="T62" fmla="*/ 44 w 642"/>
                <a:gd name="T63" fmla="*/ 105 h 244"/>
                <a:gd name="T64" fmla="*/ 54 w 642"/>
                <a:gd name="T65" fmla="*/ 103 h 244"/>
                <a:gd name="T66" fmla="*/ 65 w 642"/>
                <a:gd name="T67" fmla="*/ 103 h 244"/>
                <a:gd name="T68" fmla="*/ 71 w 642"/>
                <a:gd name="T69" fmla="*/ 101 h 244"/>
                <a:gd name="T70" fmla="*/ 81 w 642"/>
                <a:gd name="T71" fmla="*/ 99 h 244"/>
                <a:gd name="T72" fmla="*/ 87 w 642"/>
                <a:gd name="T73" fmla="*/ 99 h 244"/>
                <a:gd name="T74" fmla="*/ 94 w 642"/>
                <a:gd name="T75" fmla="*/ 97 h 244"/>
                <a:gd name="T76" fmla="*/ 102 w 642"/>
                <a:gd name="T77" fmla="*/ 95 h 244"/>
                <a:gd name="T78" fmla="*/ 110 w 642"/>
                <a:gd name="T79" fmla="*/ 93 h 244"/>
                <a:gd name="T80" fmla="*/ 118 w 642"/>
                <a:gd name="T81" fmla="*/ 93 h 244"/>
                <a:gd name="T82" fmla="*/ 129 w 642"/>
                <a:gd name="T83" fmla="*/ 91 h 244"/>
                <a:gd name="T84" fmla="*/ 131 w 642"/>
                <a:gd name="T85" fmla="*/ 91 h 244"/>
                <a:gd name="T86" fmla="*/ 137 w 642"/>
                <a:gd name="T87" fmla="*/ 89 h 244"/>
                <a:gd name="T88" fmla="*/ 147 w 642"/>
                <a:gd name="T89" fmla="*/ 89 h 244"/>
                <a:gd name="T90" fmla="*/ 156 w 642"/>
                <a:gd name="T91" fmla="*/ 87 h 244"/>
                <a:gd name="T92" fmla="*/ 164 w 642"/>
                <a:gd name="T93" fmla="*/ 85 h 244"/>
                <a:gd name="T94" fmla="*/ 172 w 642"/>
                <a:gd name="T95" fmla="*/ 85 h 244"/>
                <a:gd name="T96" fmla="*/ 178 w 642"/>
                <a:gd name="T97" fmla="*/ 83 h 2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2"/>
                <a:gd name="T148" fmla="*/ 0 h 244"/>
                <a:gd name="T149" fmla="*/ 642 w 642"/>
                <a:gd name="T150" fmla="*/ 244 h 2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2" h="244">
                  <a:moveTo>
                    <a:pt x="642" y="101"/>
                  </a:moveTo>
                  <a:lnTo>
                    <a:pt x="640" y="101"/>
                  </a:lnTo>
                  <a:lnTo>
                    <a:pt x="640" y="12"/>
                  </a:lnTo>
                  <a:lnTo>
                    <a:pt x="636" y="12"/>
                  </a:lnTo>
                  <a:lnTo>
                    <a:pt x="636" y="101"/>
                  </a:lnTo>
                  <a:lnTo>
                    <a:pt x="632" y="103"/>
                  </a:lnTo>
                  <a:lnTo>
                    <a:pt x="632" y="20"/>
                  </a:lnTo>
                  <a:lnTo>
                    <a:pt x="630" y="22"/>
                  </a:lnTo>
                  <a:lnTo>
                    <a:pt x="630" y="103"/>
                  </a:lnTo>
                  <a:lnTo>
                    <a:pt x="626" y="103"/>
                  </a:lnTo>
                  <a:lnTo>
                    <a:pt x="626" y="18"/>
                  </a:lnTo>
                  <a:lnTo>
                    <a:pt x="624" y="20"/>
                  </a:lnTo>
                  <a:lnTo>
                    <a:pt x="622" y="105"/>
                  </a:lnTo>
                  <a:lnTo>
                    <a:pt x="618" y="105"/>
                  </a:lnTo>
                  <a:lnTo>
                    <a:pt x="618" y="16"/>
                  </a:lnTo>
                  <a:lnTo>
                    <a:pt x="616" y="107"/>
                  </a:lnTo>
                  <a:lnTo>
                    <a:pt x="609" y="107"/>
                  </a:lnTo>
                  <a:lnTo>
                    <a:pt x="609" y="33"/>
                  </a:lnTo>
                  <a:lnTo>
                    <a:pt x="607" y="37"/>
                  </a:lnTo>
                  <a:lnTo>
                    <a:pt x="607" y="109"/>
                  </a:lnTo>
                  <a:lnTo>
                    <a:pt x="601" y="109"/>
                  </a:lnTo>
                  <a:lnTo>
                    <a:pt x="601" y="29"/>
                  </a:lnTo>
                  <a:lnTo>
                    <a:pt x="599" y="31"/>
                  </a:lnTo>
                  <a:lnTo>
                    <a:pt x="599" y="109"/>
                  </a:lnTo>
                  <a:lnTo>
                    <a:pt x="593" y="112"/>
                  </a:lnTo>
                  <a:lnTo>
                    <a:pt x="593" y="25"/>
                  </a:lnTo>
                  <a:lnTo>
                    <a:pt x="591" y="25"/>
                  </a:lnTo>
                  <a:lnTo>
                    <a:pt x="591" y="112"/>
                  </a:lnTo>
                  <a:lnTo>
                    <a:pt x="584" y="114"/>
                  </a:lnTo>
                  <a:lnTo>
                    <a:pt x="584" y="41"/>
                  </a:lnTo>
                  <a:lnTo>
                    <a:pt x="582" y="41"/>
                  </a:lnTo>
                  <a:lnTo>
                    <a:pt x="582" y="114"/>
                  </a:lnTo>
                  <a:lnTo>
                    <a:pt x="576" y="116"/>
                  </a:lnTo>
                  <a:lnTo>
                    <a:pt x="576" y="51"/>
                  </a:lnTo>
                  <a:lnTo>
                    <a:pt x="574" y="51"/>
                  </a:lnTo>
                  <a:lnTo>
                    <a:pt x="574" y="116"/>
                  </a:lnTo>
                  <a:lnTo>
                    <a:pt x="568" y="118"/>
                  </a:lnTo>
                  <a:lnTo>
                    <a:pt x="568" y="37"/>
                  </a:lnTo>
                  <a:lnTo>
                    <a:pt x="568" y="35"/>
                  </a:lnTo>
                  <a:lnTo>
                    <a:pt x="566" y="118"/>
                  </a:lnTo>
                  <a:lnTo>
                    <a:pt x="560" y="118"/>
                  </a:lnTo>
                  <a:lnTo>
                    <a:pt x="560" y="41"/>
                  </a:lnTo>
                  <a:lnTo>
                    <a:pt x="558" y="64"/>
                  </a:lnTo>
                  <a:lnTo>
                    <a:pt x="558" y="120"/>
                  </a:lnTo>
                  <a:lnTo>
                    <a:pt x="553" y="120"/>
                  </a:lnTo>
                  <a:lnTo>
                    <a:pt x="553" y="64"/>
                  </a:lnTo>
                  <a:lnTo>
                    <a:pt x="551" y="64"/>
                  </a:lnTo>
                  <a:lnTo>
                    <a:pt x="551" y="122"/>
                  </a:lnTo>
                  <a:lnTo>
                    <a:pt x="547" y="122"/>
                  </a:lnTo>
                  <a:lnTo>
                    <a:pt x="545" y="122"/>
                  </a:lnTo>
                  <a:lnTo>
                    <a:pt x="545" y="72"/>
                  </a:lnTo>
                  <a:lnTo>
                    <a:pt x="543" y="122"/>
                  </a:lnTo>
                  <a:lnTo>
                    <a:pt x="539" y="124"/>
                  </a:lnTo>
                  <a:lnTo>
                    <a:pt x="539" y="66"/>
                  </a:lnTo>
                  <a:lnTo>
                    <a:pt x="537" y="66"/>
                  </a:lnTo>
                  <a:lnTo>
                    <a:pt x="537" y="124"/>
                  </a:lnTo>
                  <a:lnTo>
                    <a:pt x="531" y="126"/>
                  </a:lnTo>
                  <a:lnTo>
                    <a:pt x="531" y="74"/>
                  </a:lnTo>
                  <a:lnTo>
                    <a:pt x="529" y="74"/>
                  </a:lnTo>
                  <a:lnTo>
                    <a:pt x="529" y="126"/>
                  </a:lnTo>
                  <a:lnTo>
                    <a:pt x="522" y="128"/>
                  </a:lnTo>
                  <a:lnTo>
                    <a:pt x="522" y="74"/>
                  </a:lnTo>
                  <a:lnTo>
                    <a:pt x="520" y="74"/>
                  </a:lnTo>
                  <a:lnTo>
                    <a:pt x="520" y="128"/>
                  </a:lnTo>
                  <a:lnTo>
                    <a:pt x="514" y="128"/>
                  </a:lnTo>
                  <a:lnTo>
                    <a:pt x="514" y="83"/>
                  </a:lnTo>
                  <a:lnTo>
                    <a:pt x="512" y="85"/>
                  </a:lnTo>
                  <a:lnTo>
                    <a:pt x="512" y="130"/>
                  </a:lnTo>
                  <a:lnTo>
                    <a:pt x="506" y="132"/>
                  </a:lnTo>
                  <a:lnTo>
                    <a:pt x="506" y="103"/>
                  </a:lnTo>
                  <a:lnTo>
                    <a:pt x="504" y="103"/>
                  </a:lnTo>
                  <a:lnTo>
                    <a:pt x="504" y="132"/>
                  </a:lnTo>
                  <a:lnTo>
                    <a:pt x="497" y="132"/>
                  </a:lnTo>
                  <a:lnTo>
                    <a:pt x="497" y="103"/>
                  </a:lnTo>
                  <a:lnTo>
                    <a:pt x="495" y="107"/>
                  </a:lnTo>
                  <a:lnTo>
                    <a:pt x="495" y="134"/>
                  </a:lnTo>
                  <a:lnTo>
                    <a:pt x="489" y="134"/>
                  </a:lnTo>
                  <a:lnTo>
                    <a:pt x="489" y="87"/>
                  </a:lnTo>
                  <a:lnTo>
                    <a:pt x="487" y="87"/>
                  </a:lnTo>
                  <a:lnTo>
                    <a:pt x="487" y="134"/>
                  </a:lnTo>
                  <a:lnTo>
                    <a:pt x="483" y="136"/>
                  </a:lnTo>
                  <a:lnTo>
                    <a:pt x="483" y="95"/>
                  </a:lnTo>
                  <a:lnTo>
                    <a:pt x="481" y="95"/>
                  </a:lnTo>
                  <a:lnTo>
                    <a:pt x="479" y="136"/>
                  </a:lnTo>
                  <a:lnTo>
                    <a:pt x="475" y="138"/>
                  </a:lnTo>
                  <a:lnTo>
                    <a:pt x="475" y="109"/>
                  </a:lnTo>
                  <a:lnTo>
                    <a:pt x="471" y="109"/>
                  </a:lnTo>
                  <a:lnTo>
                    <a:pt x="471" y="138"/>
                  </a:lnTo>
                  <a:lnTo>
                    <a:pt x="466" y="141"/>
                  </a:lnTo>
                  <a:lnTo>
                    <a:pt x="466" y="101"/>
                  </a:lnTo>
                  <a:lnTo>
                    <a:pt x="464" y="101"/>
                  </a:lnTo>
                  <a:lnTo>
                    <a:pt x="464" y="141"/>
                  </a:lnTo>
                  <a:lnTo>
                    <a:pt x="458" y="141"/>
                  </a:lnTo>
                  <a:lnTo>
                    <a:pt x="458" y="118"/>
                  </a:lnTo>
                  <a:lnTo>
                    <a:pt x="456" y="118"/>
                  </a:lnTo>
                  <a:lnTo>
                    <a:pt x="456" y="143"/>
                  </a:lnTo>
                  <a:lnTo>
                    <a:pt x="450" y="143"/>
                  </a:lnTo>
                  <a:lnTo>
                    <a:pt x="450" y="130"/>
                  </a:lnTo>
                  <a:lnTo>
                    <a:pt x="448" y="130"/>
                  </a:lnTo>
                  <a:lnTo>
                    <a:pt x="448" y="143"/>
                  </a:lnTo>
                  <a:lnTo>
                    <a:pt x="444" y="145"/>
                  </a:lnTo>
                  <a:lnTo>
                    <a:pt x="0" y="244"/>
                  </a:lnTo>
                  <a:lnTo>
                    <a:pt x="0" y="114"/>
                  </a:lnTo>
                  <a:lnTo>
                    <a:pt x="4" y="114"/>
                  </a:lnTo>
                  <a:lnTo>
                    <a:pt x="7" y="219"/>
                  </a:lnTo>
                  <a:lnTo>
                    <a:pt x="9" y="219"/>
                  </a:lnTo>
                  <a:lnTo>
                    <a:pt x="7" y="112"/>
                  </a:lnTo>
                  <a:lnTo>
                    <a:pt x="13" y="112"/>
                  </a:lnTo>
                  <a:lnTo>
                    <a:pt x="13" y="219"/>
                  </a:lnTo>
                  <a:lnTo>
                    <a:pt x="15" y="217"/>
                  </a:lnTo>
                  <a:lnTo>
                    <a:pt x="15" y="112"/>
                  </a:lnTo>
                  <a:lnTo>
                    <a:pt x="21" y="109"/>
                  </a:lnTo>
                  <a:lnTo>
                    <a:pt x="21" y="232"/>
                  </a:lnTo>
                  <a:lnTo>
                    <a:pt x="23" y="232"/>
                  </a:lnTo>
                  <a:lnTo>
                    <a:pt x="23" y="109"/>
                  </a:lnTo>
                  <a:lnTo>
                    <a:pt x="29" y="109"/>
                  </a:lnTo>
                  <a:lnTo>
                    <a:pt x="29" y="225"/>
                  </a:lnTo>
                  <a:lnTo>
                    <a:pt x="31" y="223"/>
                  </a:lnTo>
                  <a:lnTo>
                    <a:pt x="31" y="107"/>
                  </a:lnTo>
                  <a:lnTo>
                    <a:pt x="36" y="107"/>
                  </a:lnTo>
                  <a:lnTo>
                    <a:pt x="36" y="215"/>
                  </a:lnTo>
                  <a:lnTo>
                    <a:pt x="40" y="215"/>
                  </a:lnTo>
                  <a:lnTo>
                    <a:pt x="40" y="107"/>
                  </a:lnTo>
                  <a:lnTo>
                    <a:pt x="44" y="105"/>
                  </a:lnTo>
                  <a:lnTo>
                    <a:pt x="46" y="205"/>
                  </a:lnTo>
                  <a:lnTo>
                    <a:pt x="48" y="105"/>
                  </a:lnTo>
                  <a:lnTo>
                    <a:pt x="54" y="103"/>
                  </a:lnTo>
                  <a:lnTo>
                    <a:pt x="54" y="184"/>
                  </a:lnTo>
                  <a:lnTo>
                    <a:pt x="56" y="186"/>
                  </a:lnTo>
                  <a:lnTo>
                    <a:pt x="56" y="103"/>
                  </a:lnTo>
                  <a:lnTo>
                    <a:pt x="65" y="103"/>
                  </a:lnTo>
                  <a:lnTo>
                    <a:pt x="65" y="186"/>
                  </a:lnTo>
                  <a:lnTo>
                    <a:pt x="67" y="186"/>
                  </a:lnTo>
                  <a:lnTo>
                    <a:pt x="67" y="101"/>
                  </a:lnTo>
                  <a:lnTo>
                    <a:pt x="71" y="101"/>
                  </a:lnTo>
                  <a:lnTo>
                    <a:pt x="71" y="170"/>
                  </a:lnTo>
                  <a:lnTo>
                    <a:pt x="73" y="170"/>
                  </a:lnTo>
                  <a:lnTo>
                    <a:pt x="75" y="101"/>
                  </a:lnTo>
                  <a:lnTo>
                    <a:pt x="81" y="99"/>
                  </a:lnTo>
                  <a:lnTo>
                    <a:pt x="79" y="163"/>
                  </a:lnTo>
                  <a:lnTo>
                    <a:pt x="81" y="163"/>
                  </a:lnTo>
                  <a:lnTo>
                    <a:pt x="81" y="99"/>
                  </a:lnTo>
                  <a:lnTo>
                    <a:pt x="87" y="99"/>
                  </a:lnTo>
                  <a:lnTo>
                    <a:pt x="87" y="180"/>
                  </a:lnTo>
                  <a:lnTo>
                    <a:pt x="89" y="180"/>
                  </a:lnTo>
                  <a:lnTo>
                    <a:pt x="89" y="97"/>
                  </a:lnTo>
                  <a:lnTo>
                    <a:pt x="94" y="97"/>
                  </a:lnTo>
                  <a:lnTo>
                    <a:pt x="94" y="201"/>
                  </a:lnTo>
                  <a:lnTo>
                    <a:pt x="96" y="199"/>
                  </a:lnTo>
                  <a:lnTo>
                    <a:pt x="96" y="97"/>
                  </a:lnTo>
                  <a:lnTo>
                    <a:pt x="102" y="95"/>
                  </a:lnTo>
                  <a:lnTo>
                    <a:pt x="102" y="170"/>
                  </a:lnTo>
                  <a:lnTo>
                    <a:pt x="104" y="165"/>
                  </a:lnTo>
                  <a:lnTo>
                    <a:pt x="104" y="95"/>
                  </a:lnTo>
                  <a:lnTo>
                    <a:pt x="110" y="93"/>
                  </a:lnTo>
                  <a:lnTo>
                    <a:pt x="110" y="159"/>
                  </a:lnTo>
                  <a:lnTo>
                    <a:pt x="112" y="159"/>
                  </a:lnTo>
                  <a:lnTo>
                    <a:pt x="114" y="93"/>
                  </a:lnTo>
                  <a:lnTo>
                    <a:pt x="118" y="93"/>
                  </a:lnTo>
                  <a:lnTo>
                    <a:pt x="118" y="147"/>
                  </a:lnTo>
                  <a:lnTo>
                    <a:pt x="120" y="147"/>
                  </a:lnTo>
                  <a:lnTo>
                    <a:pt x="120" y="93"/>
                  </a:lnTo>
                  <a:lnTo>
                    <a:pt x="129" y="91"/>
                  </a:lnTo>
                  <a:lnTo>
                    <a:pt x="129" y="143"/>
                  </a:lnTo>
                  <a:lnTo>
                    <a:pt x="129" y="145"/>
                  </a:lnTo>
                  <a:lnTo>
                    <a:pt x="131" y="143"/>
                  </a:lnTo>
                  <a:lnTo>
                    <a:pt x="131" y="91"/>
                  </a:lnTo>
                  <a:lnTo>
                    <a:pt x="135" y="91"/>
                  </a:lnTo>
                  <a:lnTo>
                    <a:pt x="135" y="122"/>
                  </a:lnTo>
                  <a:lnTo>
                    <a:pt x="139" y="120"/>
                  </a:lnTo>
                  <a:lnTo>
                    <a:pt x="137" y="89"/>
                  </a:lnTo>
                  <a:lnTo>
                    <a:pt x="145" y="89"/>
                  </a:lnTo>
                  <a:lnTo>
                    <a:pt x="145" y="134"/>
                  </a:lnTo>
                  <a:lnTo>
                    <a:pt x="147" y="132"/>
                  </a:lnTo>
                  <a:lnTo>
                    <a:pt x="147" y="89"/>
                  </a:lnTo>
                  <a:lnTo>
                    <a:pt x="152" y="87"/>
                  </a:lnTo>
                  <a:lnTo>
                    <a:pt x="154" y="124"/>
                  </a:lnTo>
                  <a:lnTo>
                    <a:pt x="156" y="124"/>
                  </a:lnTo>
                  <a:lnTo>
                    <a:pt x="156" y="87"/>
                  </a:lnTo>
                  <a:lnTo>
                    <a:pt x="162" y="85"/>
                  </a:lnTo>
                  <a:lnTo>
                    <a:pt x="162" y="112"/>
                  </a:lnTo>
                  <a:lnTo>
                    <a:pt x="164" y="112"/>
                  </a:lnTo>
                  <a:lnTo>
                    <a:pt x="164" y="85"/>
                  </a:lnTo>
                  <a:lnTo>
                    <a:pt x="170" y="85"/>
                  </a:lnTo>
                  <a:lnTo>
                    <a:pt x="170" y="107"/>
                  </a:lnTo>
                  <a:lnTo>
                    <a:pt x="172" y="107"/>
                  </a:lnTo>
                  <a:lnTo>
                    <a:pt x="172" y="85"/>
                  </a:lnTo>
                  <a:lnTo>
                    <a:pt x="176" y="83"/>
                  </a:lnTo>
                  <a:lnTo>
                    <a:pt x="176" y="97"/>
                  </a:lnTo>
                  <a:lnTo>
                    <a:pt x="178" y="97"/>
                  </a:lnTo>
                  <a:lnTo>
                    <a:pt x="178" y="83"/>
                  </a:lnTo>
                  <a:lnTo>
                    <a:pt x="642" y="0"/>
                  </a:lnTo>
                  <a:lnTo>
                    <a:pt x="642" y="101"/>
                  </a:lnTo>
                  <a:close/>
                </a:path>
              </a:pathLst>
            </a:custGeom>
            <a:solidFill>
              <a:srgbClr val="838383"/>
            </a:solidFill>
            <a:ln w="0">
              <a:solidFill>
                <a:srgbClr val="000000"/>
              </a:solidFill>
              <a:round/>
              <a:headEnd/>
              <a:tailEnd/>
            </a:ln>
          </p:spPr>
          <p:txBody>
            <a:bodyPr/>
            <a:lstStyle/>
            <a:p>
              <a:endParaRPr lang="el-GR">
                <a:solidFill>
                  <a:schemeClr val="bg1">
                    <a:lumMod val="95000"/>
                    <a:lumOff val="5000"/>
                  </a:schemeClr>
                </a:solidFill>
              </a:endParaRPr>
            </a:p>
          </p:txBody>
        </p:sp>
        <p:sp>
          <p:nvSpPr>
            <p:cNvPr id="36043" name="Freeform 46">
              <a:extLst>
                <a:ext uri="{FF2B5EF4-FFF2-40B4-BE49-F238E27FC236}">
                  <a16:creationId xmlns:a16="http://schemas.microsoft.com/office/drawing/2014/main" id="{4C5DE6BF-AAAA-CEDB-24D0-3E5105E6F231}"/>
                </a:ext>
              </a:extLst>
            </p:cNvPr>
            <p:cNvSpPr>
              <a:spLocks/>
            </p:cNvSpPr>
            <p:nvPr/>
          </p:nvSpPr>
          <p:spPr bwMode="auto">
            <a:xfrm>
              <a:off x="2498" y="1555"/>
              <a:ext cx="6" cy="8"/>
            </a:xfrm>
            <a:custGeom>
              <a:avLst/>
              <a:gdLst>
                <a:gd name="T0" fmla="*/ 6 w 6"/>
                <a:gd name="T1" fmla="*/ 4 h 8"/>
                <a:gd name="T2" fmla="*/ 6 w 6"/>
                <a:gd name="T3" fmla="*/ 8 h 8"/>
                <a:gd name="T4" fmla="*/ 0 w 6"/>
                <a:gd name="T5" fmla="*/ 4 h 8"/>
                <a:gd name="T6" fmla="*/ 0 w 6"/>
                <a:gd name="T7" fmla="*/ 0 h 8"/>
                <a:gd name="T8" fmla="*/ 4 w 6"/>
                <a:gd name="T9" fmla="*/ 4 h 8"/>
                <a:gd name="T10" fmla="*/ 6 w 6"/>
                <a:gd name="T11" fmla="*/ 4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6" y="4"/>
                  </a:moveTo>
                  <a:lnTo>
                    <a:pt x="6" y="8"/>
                  </a:lnTo>
                  <a:lnTo>
                    <a:pt x="0" y="4"/>
                  </a:lnTo>
                  <a:lnTo>
                    <a:pt x="0" y="0"/>
                  </a:lnTo>
                  <a:lnTo>
                    <a:pt x="4" y="4"/>
                  </a:lnTo>
                  <a:lnTo>
                    <a:pt x="6" y="4"/>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044" name="Freeform 47">
              <a:extLst>
                <a:ext uri="{FF2B5EF4-FFF2-40B4-BE49-F238E27FC236}">
                  <a16:creationId xmlns:a16="http://schemas.microsoft.com/office/drawing/2014/main" id="{CE4B4D52-76E5-A2F3-BBEC-80A4203C2BEE}"/>
                </a:ext>
              </a:extLst>
            </p:cNvPr>
            <p:cNvSpPr>
              <a:spLocks/>
            </p:cNvSpPr>
            <p:nvPr/>
          </p:nvSpPr>
          <p:spPr bwMode="auto">
            <a:xfrm>
              <a:off x="3070" y="1557"/>
              <a:ext cx="33" cy="14"/>
            </a:xfrm>
            <a:custGeom>
              <a:avLst/>
              <a:gdLst>
                <a:gd name="T0" fmla="*/ 33 w 33"/>
                <a:gd name="T1" fmla="*/ 4 h 14"/>
                <a:gd name="T2" fmla="*/ 23 w 33"/>
                <a:gd name="T3" fmla="*/ 6 h 14"/>
                <a:gd name="T4" fmla="*/ 19 w 33"/>
                <a:gd name="T5" fmla="*/ 10 h 14"/>
                <a:gd name="T6" fmla="*/ 19 w 33"/>
                <a:gd name="T7" fmla="*/ 14 h 14"/>
                <a:gd name="T8" fmla="*/ 14 w 33"/>
                <a:gd name="T9" fmla="*/ 14 h 14"/>
                <a:gd name="T10" fmla="*/ 0 w 33"/>
                <a:gd name="T11" fmla="*/ 10 h 14"/>
                <a:gd name="T12" fmla="*/ 2 w 33"/>
                <a:gd name="T13" fmla="*/ 6 h 14"/>
                <a:gd name="T14" fmla="*/ 4 w 33"/>
                <a:gd name="T15" fmla="*/ 4 h 14"/>
                <a:gd name="T16" fmla="*/ 14 w 33"/>
                <a:gd name="T17" fmla="*/ 0 h 14"/>
                <a:gd name="T18" fmla="*/ 27 w 33"/>
                <a:gd name="T19" fmla="*/ 2 h 14"/>
                <a:gd name="T20" fmla="*/ 33 w 33"/>
                <a:gd name="T21" fmla="*/ 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14"/>
                <a:gd name="T35" fmla="*/ 33 w 33"/>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14">
                  <a:moveTo>
                    <a:pt x="33" y="4"/>
                  </a:moveTo>
                  <a:lnTo>
                    <a:pt x="23" y="6"/>
                  </a:lnTo>
                  <a:lnTo>
                    <a:pt x="19" y="10"/>
                  </a:lnTo>
                  <a:lnTo>
                    <a:pt x="19" y="14"/>
                  </a:lnTo>
                  <a:lnTo>
                    <a:pt x="14" y="14"/>
                  </a:lnTo>
                  <a:lnTo>
                    <a:pt x="0" y="10"/>
                  </a:lnTo>
                  <a:lnTo>
                    <a:pt x="2" y="6"/>
                  </a:lnTo>
                  <a:lnTo>
                    <a:pt x="4" y="4"/>
                  </a:lnTo>
                  <a:lnTo>
                    <a:pt x="14" y="0"/>
                  </a:lnTo>
                  <a:lnTo>
                    <a:pt x="27" y="2"/>
                  </a:lnTo>
                  <a:lnTo>
                    <a:pt x="33" y="4"/>
                  </a:lnTo>
                  <a:close/>
                </a:path>
              </a:pathLst>
            </a:custGeom>
            <a:solidFill>
              <a:srgbClr val="ABABAB"/>
            </a:solidFill>
            <a:ln w="0">
              <a:solidFill>
                <a:srgbClr val="000000"/>
              </a:solidFill>
              <a:round/>
              <a:headEnd/>
              <a:tailEnd/>
            </a:ln>
          </p:spPr>
          <p:txBody>
            <a:bodyPr/>
            <a:lstStyle/>
            <a:p>
              <a:endParaRPr lang="el-GR">
                <a:solidFill>
                  <a:schemeClr val="bg1">
                    <a:lumMod val="95000"/>
                    <a:lumOff val="5000"/>
                  </a:schemeClr>
                </a:solidFill>
              </a:endParaRPr>
            </a:p>
          </p:txBody>
        </p:sp>
        <p:sp>
          <p:nvSpPr>
            <p:cNvPr id="36045" name="Freeform 48">
              <a:extLst>
                <a:ext uri="{FF2B5EF4-FFF2-40B4-BE49-F238E27FC236}">
                  <a16:creationId xmlns:a16="http://schemas.microsoft.com/office/drawing/2014/main" id="{3FB3830A-42F6-91D1-4416-AD2EFCFAECD9}"/>
                </a:ext>
              </a:extLst>
            </p:cNvPr>
            <p:cNvSpPr>
              <a:spLocks/>
            </p:cNvSpPr>
            <p:nvPr/>
          </p:nvSpPr>
          <p:spPr bwMode="auto">
            <a:xfrm>
              <a:off x="2506" y="1559"/>
              <a:ext cx="9" cy="8"/>
            </a:xfrm>
            <a:custGeom>
              <a:avLst/>
              <a:gdLst>
                <a:gd name="T0" fmla="*/ 9 w 9"/>
                <a:gd name="T1" fmla="*/ 8 h 8"/>
                <a:gd name="T2" fmla="*/ 0 w 9"/>
                <a:gd name="T3" fmla="*/ 4 h 8"/>
                <a:gd name="T4" fmla="*/ 0 w 9"/>
                <a:gd name="T5" fmla="*/ 0 h 8"/>
                <a:gd name="T6" fmla="*/ 9 w 9"/>
                <a:gd name="T7" fmla="*/ 4 h 8"/>
                <a:gd name="T8" fmla="*/ 9 w 9"/>
                <a:gd name="T9" fmla="*/ 8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9" y="8"/>
                  </a:moveTo>
                  <a:lnTo>
                    <a:pt x="0" y="4"/>
                  </a:lnTo>
                  <a:lnTo>
                    <a:pt x="0" y="0"/>
                  </a:lnTo>
                  <a:lnTo>
                    <a:pt x="9" y="4"/>
                  </a:lnTo>
                  <a:lnTo>
                    <a:pt x="9" y="8"/>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046" name="Freeform 49">
              <a:extLst>
                <a:ext uri="{FF2B5EF4-FFF2-40B4-BE49-F238E27FC236}">
                  <a16:creationId xmlns:a16="http://schemas.microsoft.com/office/drawing/2014/main" id="{D6A999D2-FD69-C41A-FE1C-A7BF6D2A0683}"/>
                </a:ext>
              </a:extLst>
            </p:cNvPr>
            <p:cNvSpPr>
              <a:spLocks/>
            </p:cNvSpPr>
            <p:nvPr/>
          </p:nvSpPr>
          <p:spPr bwMode="auto">
            <a:xfrm>
              <a:off x="3091" y="1563"/>
              <a:ext cx="22" cy="8"/>
            </a:xfrm>
            <a:custGeom>
              <a:avLst/>
              <a:gdLst>
                <a:gd name="T0" fmla="*/ 22 w 22"/>
                <a:gd name="T1" fmla="*/ 4 h 8"/>
                <a:gd name="T2" fmla="*/ 22 w 22"/>
                <a:gd name="T3" fmla="*/ 4 h 8"/>
                <a:gd name="T4" fmla="*/ 22 w 22"/>
                <a:gd name="T5" fmla="*/ 4 h 8"/>
                <a:gd name="T6" fmla="*/ 0 w 22"/>
                <a:gd name="T7" fmla="*/ 8 h 8"/>
                <a:gd name="T8" fmla="*/ 2 w 22"/>
                <a:gd name="T9" fmla="*/ 4 h 8"/>
                <a:gd name="T10" fmla="*/ 8 w 22"/>
                <a:gd name="T11" fmla="*/ 2 h 8"/>
                <a:gd name="T12" fmla="*/ 12 w 22"/>
                <a:gd name="T13" fmla="*/ 0 h 8"/>
                <a:gd name="T14" fmla="*/ 18 w 22"/>
                <a:gd name="T15" fmla="*/ 2 h 8"/>
                <a:gd name="T16" fmla="*/ 22 w 22"/>
                <a:gd name="T17" fmla="*/ 4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8"/>
                <a:gd name="T29" fmla="*/ 22 w 22"/>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8">
                  <a:moveTo>
                    <a:pt x="22" y="4"/>
                  </a:moveTo>
                  <a:lnTo>
                    <a:pt x="22" y="4"/>
                  </a:lnTo>
                  <a:lnTo>
                    <a:pt x="0" y="8"/>
                  </a:lnTo>
                  <a:lnTo>
                    <a:pt x="2" y="4"/>
                  </a:lnTo>
                  <a:lnTo>
                    <a:pt x="8" y="2"/>
                  </a:lnTo>
                  <a:lnTo>
                    <a:pt x="12" y="0"/>
                  </a:lnTo>
                  <a:lnTo>
                    <a:pt x="18" y="2"/>
                  </a:lnTo>
                  <a:lnTo>
                    <a:pt x="22" y="4"/>
                  </a:lnTo>
                  <a:close/>
                </a:path>
              </a:pathLst>
            </a:custGeom>
            <a:solidFill>
              <a:srgbClr val="838383"/>
            </a:solidFill>
            <a:ln w="0">
              <a:solidFill>
                <a:srgbClr val="000000"/>
              </a:solidFill>
              <a:round/>
              <a:headEnd/>
              <a:tailEnd/>
            </a:ln>
          </p:spPr>
          <p:txBody>
            <a:bodyPr/>
            <a:lstStyle/>
            <a:p>
              <a:endParaRPr lang="el-GR">
                <a:solidFill>
                  <a:schemeClr val="bg1">
                    <a:lumMod val="95000"/>
                    <a:lumOff val="5000"/>
                  </a:schemeClr>
                </a:solidFill>
              </a:endParaRPr>
            </a:p>
          </p:txBody>
        </p:sp>
        <p:sp>
          <p:nvSpPr>
            <p:cNvPr id="36047" name="Freeform 50">
              <a:extLst>
                <a:ext uri="{FF2B5EF4-FFF2-40B4-BE49-F238E27FC236}">
                  <a16:creationId xmlns:a16="http://schemas.microsoft.com/office/drawing/2014/main" id="{5A77D399-5CCB-0417-9944-5EFD0D0433B1}"/>
                </a:ext>
              </a:extLst>
            </p:cNvPr>
            <p:cNvSpPr>
              <a:spLocks/>
            </p:cNvSpPr>
            <p:nvPr/>
          </p:nvSpPr>
          <p:spPr bwMode="auto">
            <a:xfrm>
              <a:off x="2517" y="1565"/>
              <a:ext cx="8" cy="6"/>
            </a:xfrm>
            <a:custGeom>
              <a:avLst/>
              <a:gdLst>
                <a:gd name="T0" fmla="*/ 8 w 8"/>
                <a:gd name="T1" fmla="*/ 6 h 6"/>
                <a:gd name="T2" fmla="*/ 6 w 8"/>
                <a:gd name="T3" fmla="*/ 6 h 6"/>
                <a:gd name="T4" fmla="*/ 0 w 8"/>
                <a:gd name="T5" fmla="*/ 4 h 6"/>
                <a:gd name="T6" fmla="*/ 0 w 8"/>
                <a:gd name="T7" fmla="*/ 0 h 6"/>
                <a:gd name="T8" fmla="*/ 6 w 8"/>
                <a:gd name="T9" fmla="*/ 2 h 6"/>
                <a:gd name="T10" fmla="*/ 8 w 8"/>
                <a:gd name="T11" fmla="*/ 6 h 6"/>
                <a:gd name="T12" fmla="*/ 0 60000 65536"/>
                <a:gd name="T13" fmla="*/ 0 60000 65536"/>
                <a:gd name="T14" fmla="*/ 0 60000 65536"/>
                <a:gd name="T15" fmla="*/ 0 60000 65536"/>
                <a:gd name="T16" fmla="*/ 0 60000 65536"/>
                <a:gd name="T17" fmla="*/ 0 60000 65536"/>
                <a:gd name="T18" fmla="*/ 0 w 8"/>
                <a:gd name="T19" fmla="*/ 0 h 6"/>
                <a:gd name="T20" fmla="*/ 8 w 8"/>
                <a:gd name="T21" fmla="*/ 6 h 6"/>
              </a:gdLst>
              <a:ahLst/>
              <a:cxnLst>
                <a:cxn ang="T12">
                  <a:pos x="T0" y="T1"/>
                </a:cxn>
                <a:cxn ang="T13">
                  <a:pos x="T2" y="T3"/>
                </a:cxn>
                <a:cxn ang="T14">
                  <a:pos x="T4" y="T5"/>
                </a:cxn>
                <a:cxn ang="T15">
                  <a:pos x="T6" y="T7"/>
                </a:cxn>
                <a:cxn ang="T16">
                  <a:pos x="T8" y="T9"/>
                </a:cxn>
                <a:cxn ang="T17">
                  <a:pos x="T10" y="T11"/>
                </a:cxn>
              </a:cxnLst>
              <a:rect l="T18" t="T19" r="T20" b="T21"/>
              <a:pathLst>
                <a:path w="8" h="6">
                  <a:moveTo>
                    <a:pt x="8" y="6"/>
                  </a:moveTo>
                  <a:lnTo>
                    <a:pt x="6" y="6"/>
                  </a:lnTo>
                  <a:lnTo>
                    <a:pt x="0" y="4"/>
                  </a:lnTo>
                  <a:lnTo>
                    <a:pt x="0" y="0"/>
                  </a:lnTo>
                  <a:lnTo>
                    <a:pt x="6" y="2"/>
                  </a:lnTo>
                  <a:lnTo>
                    <a:pt x="8" y="6"/>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048" name="Freeform 51">
              <a:extLst>
                <a:ext uri="{FF2B5EF4-FFF2-40B4-BE49-F238E27FC236}">
                  <a16:creationId xmlns:a16="http://schemas.microsoft.com/office/drawing/2014/main" id="{DDC13D77-598B-4EF4-E3B2-688953368A2B}"/>
                </a:ext>
              </a:extLst>
            </p:cNvPr>
            <p:cNvSpPr>
              <a:spLocks/>
            </p:cNvSpPr>
            <p:nvPr/>
          </p:nvSpPr>
          <p:spPr bwMode="auto">
            <a:xfrm>
              <a:off x="2743" y="1569"/>
              <a:ext cx="165" cy="31"/>
            </a:xfrm>
            <a:custGeom>
              <a:avLst/>
              <a:gdLst>
                <a:gd name="T0" fmla="*/ 163 w 165"/>
                <a:gd name="T1" fmla="*/ 4 h 31"/>
                <a:gd name="T2" fmla="*/ 153 w 165"/>
                <a:gd name="T3" fmla="*/ 6 h 31"/>
                <a:gd name="T4" fmla="*/ 70 w 165"/>
                <a:gd name="T5" fmla="*/ 21 h 31"/>
                <a:gd name="T6" fmla="*/ 0 w 165"/>
                <a:gd name="T7" fmla="*/ 31 h 31"/>
                <a:gd name="T8" fmla="*/ 4 w 165"/>
                <a:gd name="T9" fmla="*/ 25 h 31"/>
                <a:gd name="T10" fmla="*/ 163 w 165"/>
                <a:gd name="T11" fmla="*/ 0 h 31"/>
                <a:gd name="T12" fmla="*/ 165 w 165"/>
                <a:gd name="T13" fmla="*/ 0 h 31"/>
                <a:gd name="T14" fmla="*/ 163 w 165"/>
                <a:gd name="T15" fmla="*/ 4 h 31"/>
                <a:gd name="T16" fmla="*/ 0 60000 65536"/>
                <a:gd name="T17" fmla="*/ 0 60000 65536"/>
                <a:gd name="T18" fmla="*/ 0 60000 65536"/>
                <a:gd name="T19" fmla="*/ 0 60000 65536"/>
                <a:gd name="T20" fmla="*/ 0 60000 65536"/>
                <a:gd name="T21" fmla="*/ 0 60000 65536"/>
                <a:gd name="T22" fmla="*/ 0 60000 65536"/>
                <a:gd name="T23" fmla="*/ 0 60000 65536"/>
                <a:gd name="T24" fmla="*/ 0 w 165"/>
                <a:gd name="T25" fmla="*/ 0 h 31"/>
                <a:gd name="T26" fmla="*/ 165 w 165"/>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5" h="31">
                  <a:moveTo>
                    <a:pt x="163" y="4"/>
                  </a:moveTo>
                  <a:lnTo>
                    <a:pt x="153" y="6"/>
                  </a:lnTo>
                  <a:lnTo>
                    <a:pt x="70" y="21"/>
                  </a:lnTo>
                  <a:lnTo>
                    <a:pt x="0" y="31"/>
                  </a:lnTo>
                  <a:lnTo>
                    <a:pt x="4" y="25"/>
                  </a:lnTo>
                  <a:lnTo>
                    <a:pt x="163" y="0"/>
                  </a:lnTo>
                  <a:lnTo>
                    <a:pt x="165" y="0"/>
                  </a:lnTo>
                  <a:lnTo>
                    <a:pt x="163" y="4"/>
                  </a:lnTo>
                  <a:close/>
                </a:path>
              </a:pathLst>
            </a:custGeom>
            <a:solidFill>
              <a:srgbClr val="59595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049" name="Freeform 52">
              <a:extLst>
                <a:ext uri="{FF2B5EF4-FFF2-40B4-BE49-F238E27FC236}">
                  <a16:creationId xmlns:a16="http://schemas.microsoft.com/office/drawing/2014/main" id="{BDB27C16-22F4-41C6-DA93-677811796EF6}"/>
                </a:ext>
              </a:extLst>
            </p:cNvPr>
            <p:cNvSpPr>
              <a:spLocks/>
            </p:cNvSpPr>
            <p:nvPr/>
          </p:nvSpPr>
          <p:spPr bwMode="auto">
            <a:xfrm>
              <a:off x="2527" y="1569"/>
              <a:ext cx="8" cy="8"/>
            </a:xfrm>
            <a:custGeom>
              <a:avLst/>
              <a:gdLst>
                <a:gd name="T0" fmla="*/ 8 w 8"/>
                <a:gd name="T1" fmla="*/ 6 h 8"/>
                <a:gd name="T2" fmla="*/ 8 w 8"/>
                <a:gd name="T3" fmla="*/ 8 h 8"/>
                <a:gd name="T4" fmla="*/ 0 w 8"/>
                <a:gd name="T5" fmla="*/ 4 h 8"/>
                <a:gd name="T6" fmla="*/ 0 w 8"/>
                <a:gd name="T7" fmla="*/ 0 h 8"/>
                <a:gd name="T8" fmla="*/ 6 w 8"/>
                <a:gd name="T9" fmla="*/ 2 h 8"/>
                <a:gd name="T10" fmla="*/ 8 w 8"/>
                <a:gd name="T11" fmla="*/ 6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8" y="6"/>
                  </a:moveTo>
                  <a:lnTo>
                    <a:pt x="8" y="8"/>
                  </a:lnTo>
                  <a:lnTo>
                    <a:pt x="0" y="4"/>
                  </a:lnTo>
                  <a:lnTo>
                    <a:pt x="0" y="0"/>
                  </a:lnTo>
                  <a:lnTo>
                    <a:pt x="6" y="2"/>
                  </a:lnTo>
                  <a:lnTo>
                    <a:pt x="8" y="6"/>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050" name="Freeform 53">
              <a:extLst>
                <a:ext uri="{FF2B5EF4-FFF2-40B4-BE49-F238E27FC236}">
                  <a16:creationId xmlns:a16="http://schemas.microsoft.com/office/drawing/2014/main" id="{88408ABD-97F2-284A-2739-87ECDB253588}"/>
                </a:ext>
              </a:extLst>
            </p:cNvPr>
            <p:cNvSpPr>
              <a:spLocks/>
            </p:cNvSpPr>
            <p:nvPr/>
          </p:nvSpPr>
          <p:spPr bwMode="auto">
            <a:xfrm>
              <a:off x="2726" y="1571"/>
              <a:ext cx="19" cy="29"/>
            </a:xfrm>
            <a:custGeom>
              <a:avLst/>
              <a:gdLst>
                <a:gd name="T0" fmla="*/ 17 w 19"/>
                <a:gd name="T1" fmla="*/ 11 h 29"/>
                <a:gd name="T2" fmla="*/ 19 w 19"/>
                <a:gd name="T3" fmla="*/ 21 h 29"/>
                <a:gd name="T4" fmla="*/ 12 w 19"/>
                <a:gd name="T5" fmla="*/ 29 h 29"/>
                <a:gd name="T6" fmla="*/ 10 w 19"/>
                <a:gd name="T7" fmla="*/ 29 h 29"/>
                <a:gd name="T8" fmla="*/ 4 w 19"/>
                <a:gd name="T9" fmla="*/ 27 h 29"/>
                <a:gd name="T10" fmla="*/ 4 w 19"/>
                <a:gd name="T11" fmla="*/ 21 h 29"/>
                <a:gd name="T12" fmla="*/ 0 w 19"/>
                <a:gd name="T13" fmla="*/ 17 h 29"/>
                <a:gd name="T14" fmla="*/ 0 w 19"/>
                <a:gd name="T15" fmla="*/ 0 h 29"/>
                <a:gd name="T16" fmla="*/ 17 w 19"/>
                <a:gd name="T17" fmla="*/ 6 h 29"/>
                <a:gd name="T18" fmla="*/ 17 w 19"/>
                <a:gd name="T19" fmla="*/ 11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29"/>
                <a:gd name="T32" fmla="*/ 19 w 19"/>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29">
                  <a:moveTo>
                    <a:pt x="17" y="11"/>
                  </a:moveTo>
                  <a:lnTo>
                    <a:pt x="19" y="21"/>
                  </a:lnTo>
                  <a:lnTo>
                    <a:pt x="12" y="29"/>
                  </a:lnTo>
                  <a:lnTo>
                    <a:pt x="10" y="29"/>
                  </a:lnTo>
                  <a:lnTo>
                    <a:pt x="4" y="27"/>
                  </a:lnTo>
                  <a:lnTo>
                    <a:pt x="4" y="21"/>
                  </a:lnTo>
                  <a:lnTo>
                    <a:pt x="0" y="17"/>
                  </a:lnTo>
                  <a:lnTo>
                    <a:pt x="0" y="0"/>
                  </a:lnTo>
                  <a:lnTo>
                    <a:pt x="17" y="6"/>
                  </a:lnTo>
                  <a:lnTo>
                    <a:pt x="17" y="11"/>
                  </a:lnTo>
                  <a:close/>
                </a:path>
              </a:pathLst>
            </a:custGeom>
            <a:solidFill>
              <a:srgbClr val="D9D9D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051" name="Freeform 54">
              <a:extLst>
                <a:ext uri="{FF2B5EF4-FFF2-40B4-BE49-F238E27FC236}">
                  <a16:creationId xmlns:a16="http://schemas.microsoft.com/office/drawing/2014/main" id="{0199ED1B-48A4-A546-377B-CC24894386FE}"/>
                </a:ext>
              </a:extLst>
            </p:cNvPr>
            <p:cNvSpPr>
              <a:spLocks/>
            </p:cNvSpPr>
            <p:nvPr/>
          </p:nvSpPr>
          <p:spPr bwMode="auto">
            <a:xfrm>
              <a:off x="2538" y="1573"/>
              <a:ext cx="6" cy="9"/>
            </a:xfrm>
            <a:custGeom>
              <a:avLst/>
              <a:gdLst>
                <a:gd name="T0" fmla="*/ 6 w 6"/>
                <a:gd name="T1" fmla="*/ 4 h 9"/>
                <a:gd name="T2" fmla="*/ 6 w 6"/>
                <a:gd name="T3" fmla="*/ 9 h 9"/>
                <a:gd name="T4" fmla="*/ 0 w 6"/>
                <a:gd name="T5" fmla="*/ 4 h 9"/>
                <a:gd name="T6" fmla="*/ 0 w 6"/>
                <a:gd name="T7" fmla="*/ 0 h 9"/>
                <a:gd name="T8" fmla="*/ 6 w 6"/>
                <a:gd name="T9" fmla="*/ 4 h 9"/>
                <a:gd name="T10" fmla="*/ 6 w 6"/>
                <a:gd name="T11" fmla="*/ 4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4"/>
                  </a:moveTo>
                  <a:lnTo>
                    <a:pt x="6" y="9"/>
                  </a:lnTo>
                  <a:lnTo>
                    <a:pt x="0" y="4"/>
                  </a:lnTo>
                  <a:lnTo>
                    <a:pt x="0" y="0"/>
                  </a:lnTo>
                  <a:lnTo>
                    <a:pt x="6" y="4"/>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052" name="Freeform 55">
              <a:extLst>
                <a:ext uri="{FF2B5EF4-FFF2-40B4-BE49-F238E27FC236}">
                  <a16:creationId xmlns:a16="http://schemas.microsoft.com/office/drawing/2014/main" id="{784D392F-6ACB-0D44-228F-8F3278FD7859}"/>
                </a:ext>
              </a:extLst>
            </p:cNvPr>
            <p:cNvSpPr>
              <a:spLocks/>
            </p:cNvSpPr>
            <p:nvPr/>
          </p:nvSpPr>
          <p:spPr bwMode="auto">
            <a:xfrm>
              <a:off x="2548" y="1580"/>
              <a:ext cx="8" cy="8"/>
            </a:xfrm>
            <a:custGeom>
              <a:avLst/>
              <a:gdLst>
                <a:gd name="T0" fmla="*/ 8 w 8"/>
                <a:gd name="T1" fmla="*/ 8 h 8"/>
                <a:gd name="T2" fmla="*/ 0 w 8"/>
                <a:gd name="T3" fmla="*/ 4 h 8"/>
                <a:gd name="T4" fmla="*/ 0 w 8"/>
                <a:gd name="T5" fmla="*/ 0 h 8"/>
                <a:gd name="T6" fmla="*/ 8 w 8"/>
                <a:gd name="T7" fmla="*/ 4 h 8"/>
                <a:gd name="T8" fmla="*/ 8 w 8"/>
                <a:gd name="T9" fmla="*/ 8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8" y="8"/>
                  </a:moveTo>
                  <a:lnTo>
                    <a:pt x="0" y="4"/>
                  </a:lnTo>
                  <a:lnTo>
                    <a:pt x="0" y="0"/>
                  </a:lnTo>
                  <a:lnTo>
                    <a:pt x="8" y="4"/>
                  </a:lnTo>
                  <a:lnTo>
                    <a:pt x="8" y="8"/>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053" name="Freeform 56">
              <a:extLst>
                <a:ext uri="{FF2B5EF4-FFF2-40B4-BE49-F238E27FC236}">
                  <a16:creationId xmlns:a16="http://schemas.microsoft.com/office/drawing/2014/main" id="{270CAEA8-E8BD-847C-201C-4F8C50AE05EF}"/>
                </a:ext>
              </a:extLst>
            </p:cNvPr>
            <p:cNvSpPr>
              <a:spLocks/>
            </p:cNvSpPr>
            <p:nvPr/>
          </p:nvSpPr>
          <p:spPr bwMode="auto">
            <a:xfrm>
              <a:off x="2558" y="1584"/>
              <a:ext cx="6" cy="6"/>
            </a:xfrm>
            <a:custGeom>
              <a:avLst/>
              <a:gdLst>
                <a:gd name="T0" fmla="*/ 6 w 6"/>
                <a:gd name="T1" fmla="*/ 6 h 6"/>
                <a:gd name="T2" fmla="*/ 6 w 6"/>
                <a:gd name="T3" fmla="*/ 6 h 6"/>
                <a:gd name="T4" fmla="*/ 4 w 6"/>
                <a:gd name="T5" fmla="*/ 6 h 6"/>
                <a:gd name="T6" fmla="*/ 0 w 6"/>
                <a:gd name="T7" fmla="*/ 4 h 6"/>
                <a:gd name="T8" fmla="*/ 0 w 6"/>
                <a:gd name="T9" fmla="*/ 0 h 6"/>
                <a:gd name="T10" fmla="*/ 6 w 6"/>
                <a:gd name="T11" fmla="*/ 2 h 6"/>
                <a:gd name="T12" fmla="*/ 6 w 6"/>
                <a:gd name="T13" fmla="*/ 6 h 6"/>
                <a:gd name="T14" fmla="*/ 0 60000 65536"/>
                <a:gd name="T15" fmla="*/ 0 60000 65536"/>
                <a:gd name="T16" fmla="*/ 0 60000 65536"/>
                <a:gd name="T17" fmla="*/ 0 60000 65536"/>
                <a:gd name="T18" fmla="*/ 0 60000 65536"/>
                <a:gd name="T19" fmla="*/ 0 60000 65536"/>
                <a:gd name="T20" fmla="*/ 0 60000 65536"/>
                <a:gd name="T21" fmla="*/ 0 w 6"/>
                <a:gd name="T22" fmla="*/ 0 h 6"/>
                <a:gd name="T23" fmla="*/ 6 w 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6">
                  <a:moveTo>
                    <a:pt x="6" y="6"/>
                  </a:moveTo>
                  <a:lnTo>
                    <a:pt x="6" y="6"/>
                  </a:lnTo>
                  <a:lnTo>
                    <a:pt x="4" y="6"/>
                  </a:lnTo>
                  <a:lnTo>
                    <a:pt x="0" y="4"/>
                  </a:lnTo>
                  <a:lnTo>
                    <a:pt x="0" y="0"/>
                  </a:lnTo>
                  <a:lnTo>
                    <a:pt x="6" y="2"/>
                  </a:lnTo>
                  <a:lnTo>
                    <a:pt x="6" y="6"/>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054" name="Freeform 57">
              <a:extLst>
                <a:ext uri="{FF2B5EF4-FFF2-40B4-BE49-F238E27FC236}">
                  <a16:creationId xmlns:a16="http://schemas.microsoft.com/office/drawing/2014/main" id="{17C0B9FC-1587-8C7C-098F-FC6CF033EF6B}"/>
                </a:ext>
              </a:extLst>
            </p:cNvPr>
            <p:cNvSpPr>
              <a:spLocks/>
            </p:cNvSpPr>
            <p:nvPr/>
          </p:nvSpPr>
          <p:spPr bwMode="auto">
            <a:xfrm>
              <a:off x="2567" y="1588"/>
              <a:ext cx="6" cy="8"/>
            </a:xfrm>
            <a:custGeom>
              <a:avLst/>
              <a:gdLst>
                <a:gd name="T0" fmla="*/ 6 w 6"/>
                <a:gd name="T1" fmla="*/ 4 h 8"/>
                <a:gd name="T2" fmla="*/ 6 w 6"/>
                <a:gd name="T3" fmla="*/ 6 h 8"/>
                <a:gd name="T4" fmla="*/ 6 w 6"/>
                <a:gd name="T5" fmla="*/ 8 h 8"/>
                <a:gd name="T6" fmla="*/ 0 w 6"/>
                <a:gd name="T7" fmla="*/ 4 h 8"/>
                <a:gd name="T8" fmla="*/ 0 w 6"/>
                <a:gd name="T9" fmla="*/ 0 h 8"/>
                <a:gd name="T10" fmla="*/ 6 w 6"/>
                <a:gd name="T11" fmla="*/ 2 h 8"/>
                <a:gd name="T12" fmla="*/ 6 w 6"/>
                <a:gd name="T13" fmla="*/ 4 h 8"/>
                <a:gd name="T14" fmla="*/ 0 60000 65536"/>
                <a:gd name="T15" fmla="*/ 0 60000 65536"/>
                <a:gd name="T16" fmla="*/ 0 60000 65536"/>
                <a:gd name="T17" fmla="*/ 0 60000 65536"/>
                <a:gd name="T18" fmla="*/ 0 60000 65536"/>
                <a:gd name="T19" fmla="*/ 0 60000 65536"/>
                <a:gd name="T20" fmla="*/ 0 60000 65536"/>
                <a:gd name="T21" fmla="*/ 0 w 6"/>
                <a:gd name="T22" fmla="*/ 0 h 8"/>
                <a:gd name="T23" fmla="*/ 6 w 6"/>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8">
                  <a:moveTo>
                    <a:pt x="6" y="4"/>
                  </a:moveTo>
                  <a:lnTo>
                    <a:pt x="6" y="6"/>
                  </a:lnTo>
                  <a:lnTo>
                    <a:pt x="6" y="8"/>
                  </a:lnTo>
                  <a:lnTo>
                    <a:pt x="0" y="4"/>
                  </a:lnTo>
                  <a:lnTo>
                    <a:pt x="0" y="0"/>
                  </a:lnTo>
                  <a:lnTo>
                    <a:pt x="6" y="2"/>
                  </a:lnTo>
                  <a:lnTo>
                    <a:pt x="6" y="4"/>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055" name="Freeform 58">
              <a:extLst>
                <a:ext uri="{FF2B5EF4-FFF2-40B4-BE49-F238E27FC236}">
                  <a16:creationId xmlns:a16="http://schemas.microsoft.com/office/drawing/2014/main" id="{736BA770-1255-1C04-E99D-A472108E2ED5}"/>
                </a:ext>
              </a:extLst>
            </p:cNvPr>
            <p:cNvSpPr>
              <a:spLocks/>
            </p:cNvSpPr>
            <p:nvPr/>
          </p:nvSpPr>
          <p:spPr bwMode="auto">
            <a:xfrm>
              <a:off x="2575" y="1592"/>
              <a:ext cx="8" cy="8"/>
            </a:xfrm>
            <a:custGeom>
              <a:avLst/>
              <a:gdLst>
                <a:gd name="T0" fmla="*/ 8 w 8"/>
                <a:gd name="T1" fmla="*/ 8 h 8"/>
                <a:gd name="T2" fmla="*/ 4 w 8"/>
                <a:gd name="T3" fmla="*/ 6 h 8"/>
                <a:gd name="T4" fmla="*/ 0 w 8"/>
                <a:gd name="T5" fmla="*/ 4 h 8"/>
                <a:gd name="T6" fmla="*/ 0 w 8"/>
                <a:gd name="T7" fmla="*/ 0 h 8"/>
                <a:gd name="T8" fmla="*/ 8 w 8"/>
                <a:gd name="T9" fmla="*/ 4 h 8"/>
                <a:gd name="T10" fmla="*/ 8 w 8"/>
                <a:gd name="T11" fmla="*/ 8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8" y="8"/>
                  </a:moveTo>
                  <a:lnTo>
                    <a:pt x="4" y="6"/>
                  </a:lnTo>
                  <a:lnTo>
                    <a:pt x="0" y="4"/>
                  </a:lnTo>
                  <a:lnTo>
                    <a:pt x="0" y="0"/>
                  </a:lnTo>
                  <a:lnTo>
                    <a:pt x="8" y="4"/>
                  </a:lnTo>
                  <a:lnTo>
                    <a:pt x="8" y="8"/>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056" name="Freeform 59">
              <a:extLst>
                <a:ext uri="{FF2B5EF4-FFF2-40B4-BE49-F238E27FC236}">
                  <a16:creationId xmlns:a16="http://schemas.microsoft.com/office/drawing/2014/main" id="{E73D29C2-B0C0-1203-C003-20438CB187FA}"/>
                </a:ext>
              </a:extLst>
            </p:cNvPr>
            <p:cNvSpPr>
              <a:spLocks/>
            </p:cNvSpPr>
            <p:nvPr/>
          </p:nvSpPr>
          <p:spPr bwMode="auto">
            <a:xfrm>
              <a:off x="2587" y="1598"/>
              <a:ext cx="11" cy="8"/>
            </a:xfrm>
            <a:custGeom>
              <a:avLst/>
              <a:gdLst>
                <a:gd name="T0" fmla="*/ 11 w 11"/>
                <a:gd name="T1" fmla="*/ 4 h 8"/>
                <a:gd name="T2" fmla="*/ 11 w 11"/>
                <a:gd name="T3" fmla="*/ 8 h 8"/>
                <a:gd name="T4" fmla="*/ 0 w 11"/>
                <a:gd name="T5" fmla="*/ 4 h 8"/>
                <a:gd name="T6" fmla="*/ 0 w 11"/>
                <a:gd name="T7" fmla="*/ 0 h 8"/>
                <a:gd name="T8" fmla="*/ 9 w 11"/>
                <a:gd name="T9" fmla="*/ 4 h 8"/>
                <a:gd name="T10" fmla="*/ 11 w 11"/>
                <a:gd name="T11" fmla="*/ 4 h 8"/>
                <a:gd name="T12" fmla="*/ 0 60000 65536"/>
                <a:gd name="T13" fmla="*/ 0 60000 65536"/>
                <a:gd name="T14" fmla="*/ 0 60000 65536"/>
                <a:gd name="T15" fmla="*/ 0 60000 65536"/>
                <a:gd name="T16" fmla="*/ 0 60000 65536"/>
                <a:gd name="T17" fmla="*/ 0 60000 65536"/>
                <a:gd name="T18" fmla="*/ 0 w 11"/>
                <a:gd name="T19" fmla="*/ 0 h 8"/>
                <a:gd name="T20" fmla="*/ 11 w 1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1" h="8">
                  <a:moveTo>
                    <a:pt x="11" y="4"/>
                  </a:moveTo>
                  <a:lnTo>
                    <a:pt x="11" y="8"/>
                  </a:lnTo>
                  <a:lnTo>
                    <a:pt x="0" y="4"/>
                  </a:lnTo>
                  <a:lnTo>
                    <a:pt x="0" y="0"/>
                  </a:lnTo>
                  <a:lnTo>
                    <a:pt x="9" y="4"/>
                  </a:lnTo>
                  <a:lnTo>
                    <a:pt x="11" y="4"/>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057" name="Freeform 60">
              <a:extLst>
                <a:ext uri="{FF2B5EF4-FFF2-40B4-BE49-F238E27FC236}">
                  <a16:creationId xmlns:a16="http://schemas.microsoft.com/office/drawing/2014/main" id="{FD03DFF5-2BD8-F0BD-263D-99126D9CCBB3}"/>
                </a:ext>
              </a:extLst>
            </p:cNvPr>
            <p:cNvSpPr>
              <a:spLocks/>
            </p:cNvSpPr>
            <p:nvPr/>
          </p:nvSpPr>
          <p:spPr bwMode="auto">
            <a:xfrm>
              <a:off x="2600" y="1604"/>
              <a:ext cx="8" cy="9"/>
            </a:xfrm>
            <a:custGeom>
              <a:avLst/>
              <a:gdLst>
                <a:gd name="T0" fmla="*/ 8 w 8"/>
                <a:gd name="T1" fmla="*/ 9 h 9"/>
                <a:gd name="T2" fmla="*/ 0 w 8"/>
                <a:gd name="T3" fmla="*/ 5 h 9"/>
                <a:gd name="T4" fmla="*/ 0 w 8"/>
                <a:gd name="T5" fmla="*/ 2 h 9"/>
                <a:gd name="T6" fmla="*/ 0 w 8"/>
                <a:gd name="T7" fmla="*/ 0 h 9"/>
                <a:gd name="T8" fmla="*/ 8 w 8"/>
                <a:gd name="T9" fmla="*/ 5 h 9"/>
                <a:gd name="T10" fmla="*/ 8 w 8"/>
                <a:gd name="T11" fmla="*/ 9 h 9"/>
                <a:gd name="T12" fmla="*/ 0 60000 65536"/>
                <a:gd name="T13" fmla="*/ 0 60000 65536"/>
                <a:gd name="T14" fmla="*/ 0 60000 65536"/>
                <a:gd name="T15" fmla="*/ 0 60000 65536"/>
                <a:gd name="T16" fmla="*/ 0 60000 65536"/>
                <a:gd name="T17" fmla="*/ 0 60000 65536"/>
                <a:gd name="T18" fmla="*/ 0 w 8"/>
                <a:gd name="T19" fmla="*/ 0 h 9"/>
                <a:gd name="T20" fmla="*/ 8 w 8"/>
                <a:gd name="T21" fmla="*/ 9 h 9"/>
              </a:gdLst>
              <a:ahLst/>
              <a:cxnLst>
                <a:cxn ang="T12">
                  <a:pos x="T0" y="T1"/>
                </a:cxn>
                <a:cxn ang="T13">
                  <a:pos x="T2" y="T3"/>
                </a:cxn>
                <a:cxn ang="T14">
                  <a:pos x="T4" y="T5"/>
                </a:cxn>
                <a:cxn ang="T15">
                  <a:pos x="T6" y="T7"/>
                </a:cxn>
                <a:cxn ang="T16">
                  <a:pos x="T8" y="T9"/>
                </a:cxn>
                <a:cxn ang="T17">
                  <a:pos x="T10" y="T11"/>
                </a:cxn>
              </a:cxnLst>
              <a:rect l="T18" t="T19" r="T20" b="T21"/>
              <a:pathLst>
                <a:path w="8" h="9">
                  <a:moveTo>
                    <a:pt x="8" y="9"/>
                  </a:moveTo>
                  <a:lnTo>
                    <a:pt x="0" y="5"/>
                  </a:lnTo>
                  <a:lnTo>
                    <a:pt x="0" y="2"/>
                  </a:lnTo>
                  <a:lnTo>
                    <a:pt x="0" y="0"/>
                  </a:lnTo>
                  <a:lnTo>
                    <a:pt x="8" y="5"/>
                  </a:lnTo>
                  <a:lnTo>
                    <a:pt x="8" y="9"/>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058" name="Freeform 61">
              <a:extLst>
                <a:ext uri="{FF2B5EF4-FFF2-40B4-BE49-F238E27FC236}">
                  <a16:creationId xmlns:a16="http://schemas.microsoft.com/office/drawing/2014/main" id="{5CDB83B3-B596-4F0A-30B6-59B3795F2E77}"/>
                </a:ext>
              </a:extLst>
            </p:cNvPr>
            <p:cNvSpPr>
              <a:spLocks/>
            </p:cNvSpPr>
            <p:nvPr/>
          </p:nvSpPr>
          <p:spPr bwMode="auto">
            <a:xfrm>
              <a:off x="2467" y="1604"/>
              <a:ext cx="19" cy="34"/>
            </a:xfrm>
            <a:custGeom>
              <a:avLst/>
              <a:gdLst>
                <a:gd name="T0" fmla="*/ 19 w 19"/>
                <a:gd name="T1" fmla="*/ 11 h 34"/>
                <a:gd name="T2" fmla="*/ 17 w 19"/>
                <a:gd name="T3" fmla="*/ 34 h 34"/>
                <a:gd name="T4" fmla="*/ 0 w 19"/>
                <a:gd name="T5" fmla="*/ 21 h 34"/>
                <a:gd name="T6" fmla="*/ 0 w 19"/>
                <a:gd name="T7" fmla="*/ 0 h 34"/>
                <a:gd name="T8" fmla="*/ 17 w 19"/>
                <a:gd name="T9" fmla="*/ 11 h 34"/>
                <a:gd name="T10" fmla="*/ 19 w 19"/>
                <a:gd name="T11" fmla="*/ 11 h 34"/>
                <a:gd name="T12" fmla="*/ 0 60000 65536"/>
                <a:gd name="T13" fmla="*/ 0 60000 65536"/>
                <a:gd name="T14" fmla="*/ 0 60000 65536"/>
                <a:gd name="T15" fmla="*/ 0 60000 65536"/>
                <a:gd name="T16" fmla="*/ 0 60000 65536"/>
                <a:gd name="T17" fmla="*/ 0 60000 65536"/>
                <a:gd name="T18" fmla="*/ 0 w 19"/>
                <a:gd name="T19" fmla="*/ 0 h 34"/>
                <a:gd name="T20" fmla="*/ 19 w 19"/>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9" h="34">
                  <a:moveTo>
                    <a:pt x="19" y="11"/>
                  </a:moveTo>
                  <a:lnTo>
                    <a:pt x="17" y="34"/>
                  </a:lnTo>
                  <a:lnTo>
                    <a:pt x="0" y="21"/>
                  </a:lnTo>
                  <a:lnTo>
                    <a:pt x="0" y="0"/>
                  </a:lnTo>
                  <a:lnTo>
                    <a:pt x="17" y="11"/>
                  </a:lnTo>
                  <a:lnTo>
                    <a:pt x="19" y="11"/>
                  </a:lnTo>
                  <a:close/>
                </a:path>
              </a:pathLst>
            </a:custGeom>
            <a:solidFill>
              <a:srgbClr val="D9D9D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059" name="Freeform 62">
              <a:extLst>
                <a:ext uri="{FF2B5EF4-FFF2-40B4-BE49-F238E27FC236}">
                  <a16:creationId xmlns:a16="http://schemas.microsoft.com/office/drawing/2014/main" id="{8AFE778F-852B-056C-C5F1-AC23A9BAAD91}"/>
                </a:ext>
              </a:extLst>
            </p:cNvPr>
            <p:cNvSpPr>
              <a:spLocks/>
            </p:cNvSpPr>
            <p:nvPr/>
          </p:nvSpPr>
          <p:spPr bwMode="auto">
            <a:xfrm>
              <a:off x="2610" y="1609"/>
              <a:ext cx="10" cy="10"/>
            </a:xfrm>
            <a:custGeom>
              <a:avLst/>
              <a:gdLst>
                <a:gd name="T0" fmla="*/ 10 w 10"/>
                <a:gd name="T1" fmla="*/ 10 h 10"/>
                <a:gd name="T2" fmla="*/ 2 w 10"/>
                <a:gd name="T3" fmla="*/ 6 h 10"/>
                <a:gd name="T4" fmla="*/ 0 w 10"/>
                <a:gd name="T5" fmla="*/ 4 h 10"/>
                <a:gd name="T6" fmla="*/ 0 w 10"/>
                <a:gd name="T7" fmla="*/ 0 h 10"/>
                <a:gd name="T8" fmla="*/ 10 w 10"/>
                <a:gd name="T9" fmla="*/ 4 h 10"/>
                <a:gd name="T10" fmla="*/ 10 w 10"/>
                <a:gd name="T11" fmla="*/ 10 h 10"/>
                <a:gd name="T12" fmla="*/ 0 60000 65536"/>
                <a:gd name="T13" fmla="*/ 0 60000 65536"/>
                <a:gd name="T14" fmla="*/ 0 60000 65536"/>
                <a:gd name="T15" fmla="*/ 0 60000 65536"/>
                <a:gd name="T16" fmla="*/ 0 60000 65536"/>
                <a:gd name="T17" fmla="*/ 0 60000 65536"/>
                <a:gd name="T18" fmla="*/ 0 w 10"/>
                <a:gd name="T19" fmla="*/ 0 h 10"/>
                <a:gd name="T20" fmla="*/ 10 w 10"/>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0" h="10">
                  <a:moveTo>
                    <a:pt x="10" y="10"/>
                  </a:moveTo>
                  <a:lnTo>
                    <a:pt x="2" y="6"/>
                  </a:lnTo>
                  <a:lnTo>
                    <a:pt x="0" y="4"/>
                  </a:lnTo>
                  <a:lnTo>
                    <a:pt x="0" y="0"/>
                  </a:lnTo>
                  <a:lnTo>
                    <a:pt x="10" y="4"/>
                  </a:lnTo>
                  <a:lnTo>
                    <a:pt x="10" y="10"/>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060" name="Freeform 63">
              <a:extLst>
                <a:ext uri="{FF2B5EF4-FFF2-40B4-BE49-F238E27FC236}">
                  <a16:creationId xmlns:a16="http://schemas.microsoft.com/office/drawing/2014/main" id="{5C5C40E9-D6BA-B519-FC22-1A910CFA3BB7}"/>
                </a:ext>
              </a:extLst>
            </p:cNvPr>
            <p:cNvSpPr>
              <a:spLocks/>
            </p:cNvSpPr>
            <p:nvPr/>
          </p:nvSpPr>
          <p:spPr bwMode="auto">
            <a:xfrm>
              <a:off x="2622" y="1615"/>
              <a:ext cx="11" cy="10"/>
            </a:xfrm>
            <a:custGeom>
              <a:avLst/>
              <a:gdLst>
                <a:gd name="T0" fmla="*/ 11 w 11"/>
                <a:gd name="T1" fmla="*/ 10 h 10"/>
                <a:gd name="T2" fmla="*/ 0 w 11"/>
                <a:gd name="T3" fmla="*/ 4 h 10"/>
                <a:gd name="T4" fmla="*/ 3 w 11"/>
                <a:gd name="T5" fmla="*/ 0 h 10"/>
                <a:gd name="T6" fmla="*/ 11 w 11"/>
                <a:gd name="T7" fmla="*/ 4 h 10"/>
                <a:gd name="T8" fmla="*/ 11 w 11"/>
                <a:gd name="T9" fmla="*/ 10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11" y="10"/>
                  </a:moveTo>
                  <a:lnTo>
                    <a:pt x="0" y="4"/>
                  </a:lnTo>
                  <a:lnTo>
                    <a:pt x="3" y="0"/>
                  </a:lnTo>
                  <a:lnTo>
                    <a:pt x="11" y="4"/>
                  </a:lnTo>
                  <a:lnTo>
                    <a:pt x="11" y="10"/>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061" name="Freeform 64">
              <a:extLst>
                <a:ext uri="{FF2B5EF4-FFF2-40B4-BE49-F238E27FC236}">
                  <a16:creationId xmlns:a16="http://schemas.microsoft.com/office/drawing/2014/main" id="{E005D9A8-8540-1DAC-ECB8-82AB686C9DCA}"/>
                </a:ext>
              </a:extLst>
            </p:cNvPr>
            <p:cNvSpPr>
              <a:spLocks/>
            </p:cNvSpPr>
            <p:nvPr/>
          </p:nvSpPr>
          <p:spPr bwMode="auto">
            <a:xfrm>
              <a:off x="2488" y="1617"/>
              <a:ext cx="31" cy="23"/>
            </a:xfrm>
            <a:custGeom>
              <a:avLst/>
              <a:gdLst>
                <a:gd name="T0" fmla="*/ 4 w 31"/>
                <a:gd name="T1" fmla="*/ 21 h 23"/>
                <a:gd name="T2" fmla="*/ 0 w 31"/>
                <a:gd name="T3" fmla="*/ 23 h 23"/>
                <a:gd name="T4" fmla="*/ 0 w 31"/>
                <a:gd name="T5" fmla="*/ 23 h 23"/>
                <a:gd name="T6" fmla="*/ 0 w 31"/>
                <a:gd name="T7" fmla="*/ 21 h 23"/>
                <a:gd name="T8" fmla="*/ 0 w 31"/>
                <a:gd name="T9" fmla="*/ 0 h 23"/>
                <a:gd name="T10" fmla="*/ 31 w 31"/>
                <a:gd name="T11" fmla="*/ 16 h 23"/>
                <a:gd name="T12" fmla="*/ 4 w 31"/>
                <a:gd name="T13" fmla="*/ 21 h 23"/>
                <a:gd name="T14" fmla="*/ 0 60000 65536"/>
                <a:gd name="T15" fmla="*/ 0 60000 65536"/>
                <a:gd name="T16" fmla="*/ 0 60000 65536"/>
                <a:gd name="T17" fmla="*/ 0 60000 65536"/>
                <a:gd name="T18" fmla="*/ 0 60000 65536"/>
                <a:gd name="T19" fmla="*/ 0 60000 65536"/>
                <a:gd name="T20" fmla="*/ 0 60000 65536"/>
                <a:gd name="T21" fmla="*/ 0 w 31"/>
                <a:gd name="T22" fmla="*/ 0 h 23"/>
                <a:gd name="T23" fmla="*/ 31 w 3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23">
                  <a:moveTo>
                    <a:pt x="4" y="21"/>
                  </a:moveTo>
                  <a:lnTo>
                    <a:pt x="0" y="23"/>
                  </a:lnTo>
                  <a:lnTo>
                    <a:pt x="0" y="21"/>
                  </a:lnTo>
                  <a:lnTo>
                    <a:pt x="0" y="0"/>
                  </a:lnTo>
                  <a:lnTo>
                    <a:pt x="31" y="16"/>
                  </a:lnTo>
                  <a:lnTo>
                    <a:pt x="4" y="21"/>
                  </a:lnTo>
                  <a:close/>
                </a:path>
              </a:pathLst>
            </a:custGeom>
            <a:solidFill>
              <a:srgbClr val="838383"/>
            </a:solidFill>
            <a:ln w="0">
              <a:solidFill>
                <a:srgbClr val="000000"/>
              </a:solidFill>
              <a:round/>
              <a:headEnd/>
              <a:tailEnd/>
            </a:ln>
          </p:spPr>
          <p:txBody>
            <a:bodyPr/>
            <a:lstStyle/>
            <a:p>
              <a:endParaRPr lang="el-GR">
                <a:solidFill>
                  <a:schemeClr val="bg1">
                    <a:lumMod val="95000"/>
                    <a:lumOff val="5000"/>
                  </a:schemeClr>
                </a:solidFill>
              </a:endParaRPr>
            </a:p>
          </p:txBody>
        </p:sp>
        <p:sp>
          <p:nvSpPr>
            <p:cNvPr id="36062" name="Freeform 65">
              <a:extLst>
                <a:ext uri="{FF2B5EF4-FFF2-40B4-BE49-F238E27FC236}">
                  <a16:creationId xmlns:a16="http://schemas.microsoft.com/office/drawing/2014/main" id="{6F6D8375-68DE-3D2D-A6C1-AB68161B49DC}"/>
                </a:ext>
              </a:extLst>
            </p:cNvPr>
            <p:cNvSpPr>
              <a:spLocks/>
            </p:cNvSpPr>
            <p:nvPr/>
          </p:nvSpPr>
          <p:spPr bwMode="auto">
            <a:xfrm>
              <a:off x="2637" y="1621"/>
              <a:ext cx="10" cy="10"/>
            </a:xfrm>
            <a:custGeom>
              <a:avLst/>
              <a:gdLst>
                <a:gd name="T0" fmla="*/ 10 w 10"/>
                <a:gd name="T1" fmla="*/ 8 h 10"/>
                <a:gd name="T2" fmla="*/ 10 w 10"/>
                <a:gd name="T3" fmla="*/ 8 h 10"/>
                <a:gd name="T4" fmla="*/ 10 w 10"/>
                <a:gd name="T5" fmla="*/ 10 h 10"/>
                <a:gd name="T6" fmla="*/ 0 w 10"/>
                <a:gd name="T7" fmla="*/ 6 h 10"/>
                <a:gd name="T8" fmla="*/ 0 w 10"/>
                <a:gd name="T9" fmla="*/ 0 h 10"/>
                <a:gd name="T10" fmla="*/ 10 w 10"/>
                <a:gd name="T11" fmla="*/ 4 h 10"/>
                <a:gd name="T12" fmla="*/ 10 w 10"/>
                <a:gd name="T13" fmla="*/ 8 h 10"/>
                <a:gd name="T14" fmla="*/ 0 60000 65536"/>
                <a:gd name="T15" fmla="*/ 0 60000 65536"/>
                <a:gd name="T16" fmla="*/ 0 60000 65536"/>
                <a:gd name="T17" fmla="*/ 0 60000 65536"/>
                <a:gd name="T18" fmla="*/ 0 60000 65536"/>
                <a:gd name="T19" fmla="*/ 0 60000 65536"/>
                <a:gd name="T20" fmla="*/ 0 60000 65536"/>
                <a:gd name="T21" fmla="*/ 0 w 10"/>
                <a:gd name="T22" fmla="*/ 0 h 10"/>
                <a:gd name="T23" fmla="*/ 10 w 10"/>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0">
                  <a:moveTo>
                    <a:pt x="10" y="8"/>
                  </a:moveTo>
                  <a:lnTo>
                    <a:pt x="10" y="8"/>
                  </a:lnTo>
                  <a:lnTo>
                    <a:pt x="10" y="10"/>
                  </a:lnTo>
                  <a:lnTo>
                    <a:pt x="0" y="6"/>
                  </a:lnTo>
                  <a:lnTo>
                    <a:pt x="0" y="0"/>
                  </a:lnTo>
                  <a:lnTo>
                    <a:pt x="10" y="4"/>
                  </a:lnTo>
                  <a:lnTo>
                    <a:pt x="10" y="8"/>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063" name="Freeform 66">
              <a:extLst>
                <a:ext uri="{FF2B5EF4-FFF2-40B4-BE49-F238E27FC236}">
                  <a16:creationId xmlns:a16="http://schemas.microsoft.com/office/drawing/2014/main" id="{4A36F380-736B-B84A-D708-CDCDBD4D603A}"/>
                </a:ext>
              </a:extLst>
            </p:cNvPr>
            <p:cNvSpPr>
              <a:spLocks/>
            </p:cNvSpPr>
            <p:nvPr/>
          </p:nvSpPr>
          <p:spPr bwMode="auto">
            <a:xfrm>
              <a:off x="2651" y="1629"/>
              <a:ext cx="11" cy="11"/>
            </a:xfrm>
            <a:custGeom>
              <a:avLst/>
              <a:gdLst>
                <a:gd name="T0" fmla="*/ 11 w 11"/>
                <a:gd name="T1" fmla="*/ 11 h 11"/>
                <a:gd name="T2" fmla="*/ 0 w 11"/>
                <a:gd name="T3" fmla="*/ 4 h 11"/>
                <a:gd name="T4" fmla="*/ 0 w 11"/>
                <a:gd name="T5" fmla="*/ 0 h 11"/>
                <a:gd name="T6" fmla="*/ 11 w 11"/>
                <a:gd name="T7" fmla="*/ 4 h 11"/>
                <a:gd name="T8" fmla="*/ 11 w 11"/>
                <a:gd name="T9" fmla="*/ 11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11" y="11"/>
                  </a:moveTo>
                  <a:lnTo>
                    <a:pt x="0" y="4"/>
                  </a:lnTo>
                  <a:lnTo>
                    <a:pt x="0" y="0"/>
                  </a:lnTo>
                  <a:lnTo>
                    <a:pt x="11" y="4"/>
                  </a:lnTo>
                  <a:lnTo>
                    <a:pt x="11" y="11"/>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064" name="Freeform 67">
              <a:extLst>
                <a:ext uri="{FF2B5EF4-FFF2-40B4-BE49-F238E27FC236}">
                  <a16:creationId xmlns:a16="http://schemas.microsoft.com/office/drawing/2014/main" id="{ACE9C2E9-35E7-E8F3-6423-91884D258319}"/>
                </a:ext>
              </a:extLst>
            </p:cNvPr>
            <p:cNvSpPr>
              <a:spLocks/>
            </p:cNvSpPr>
            <p:nvPr/>
          </p:nvSpPr>
          <p:spPr bwMode="auto">
            <a:xfrm>
              <a:off x="2504" y="1635"/>
              <a:ext cx="77" cy="58"/>
            </a:xfrm>
            <a:custGeom>
              <a:avLst/>
              <a:gdLst>
                <a:gd name="T0" fmla="*/ 77 w 77"/>
                <a:gd name="T1" fmla="*/ 54 h 58"/>
                <a:gd name="T2" fmla="*/ 73 w 77"/>
                <a:gd name="T3" fmla="*/ 52 h 58"/>
                <a:gd name="T4" fmla="*/ 71 w 77"/>
                <a:gd name="T5" fmla="*/ 54 h 58"/>
                <a:gd name="T6" fmla="*/ 71 w 77"/>
                <a:gd name="T7" fmla="*/ 58 h 58"/>
                <a:gd name="T8" fmla="*/ 31 w 77"/>
                <a:gd name="T9" fmla="*/ 36 h 58"/>
                <a:gd name="T10" fmla="*/ 13 w 77"/>
                <a:gd name="T11" fmla="*/ 25 h 58"/>
                <a:gd name="T12" fmla="*/ 13 w 77"/>
                <a:gd name="T13" fmla="*/ 7 h 58"/>
                <a:gd name="T14" fmla="*/ 11 w 77"/>
                <a:gd name="T15" fmla="*/ 5 h 58"/>
                <a:gd name="T16" fmla="*/ 0 w 77"/>
                <a:gd name="T17" fmla="*/ 3 h 58"/>
                <a:gd name="T18" fmla="*/ 0 w 77"/>
                <a:gd name="T19" fmla="*/ 3 h 58"/>
                <a:gd name="T20" fmla="*/ 0 w 77"/>
                <a:gd name="T21" fmla="*/ 3 h 58"/>
                <a:gd name="T22" fmla="*/ 15 w 77"/>
                <a:gd name="T23" fmla="*/ 0 h 58"/>
                <a:gd name="T24" fmla="*/ 17 w 77"/>
                <a:gd name="T25" fmla="*/ 0 h 58"/>
                <a:gd name="T26" fmla="*/ 77 w 77"/>
                <a:gd name="T27" fmla="*/ 34 h 58"/>
                <a:gd name="T28" fmla="*/ 77 w 77"/>
                <a:gd name="T29" fmla="*/ 54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7"/>
                <a:gd name="T46" fmla="*/ 0 h 58"/>
                <a:gd name="T47" fmla="*/ 77 w 77"/>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7" h="58">
                  <a:moveTo>
                    <a:pt x="77" y="54"/>
                  </a:moveTo>
                  <a:lnTo>
                    <a:pt x="73" y="52"/>
                  </a:lnTo>
                  <a:lnTo>
                    <a:pt x="71" y="54"/>
                  </a:lnTo>
                  <a:lnTo>
                    <a:pt x="71" y="58"/>
                  </a:lnTo>
                  <a:lnTo>
                    <a:pt x="31" y="36"/>
                  </a:lnTo>
                  <a:lnTo>
                    <a:pt x="13" y="25"/>
                  </a:lnTo>
                  <a:lnTo>
                    <a:pt x="13" y="7"/>
                  </a:lnTo>
                  <a:lnTo>
                    <a:pt x="11" y="5"/>
                  </a:lnTo>
                  <a:lnTo>
                    <a:pt x="0" y="3"/>
                  </a:lnTo>
                  <a:lnTo>
                    <a:pt x="15" y="0"/>
                  </a:lnTo>
                  <a:lnTo>
                    <a:pt x="17" y="0"/>
                  </a:lnTo>
                  <a:lnTo>
                    <a:pt x="77" y="34"/>
                  </a:lnTo>
                  <a:lnTo>
                    <a:pt x="77" y="54"/>
                  </a:lnTo>
                  <a:close/>
                </a:path>
              </a:pathLst>
            </a:custGeom>
            <a:solidFill>
              <a:srgbClr val="59595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065" name="Freeform 68">
              <a:extLst>
                <a:ext uri="{FF2B5EF4-FFF2-40B4-BE49-F238E27FC236}">
                  <a16:creationId xmlns:a16="http://schemas.microsoft.com/office/drawing/2014/main" id="{1BD7958C-2859-4594-A053-AD8986736DC5}"/>
                </a:ext>
              </a:extLst>
            </p:cNvPr>
            <p:cNvSpPr>
              <a:spLocks/>
            </p:cNvSpPr>
            <p:nvPr/>
          </p:nvSpPr>
          <p:spPr bwMode="auto">
            <a:xfrm>
              <a:off x="2666" y="1635"/>
              <a:ext cx="10" cy="11"/>
            </a:xfrm>
            <a:custGeom>
              <a:avLst/>
              <a:gdLst>
                <a:gd name="T0" fmla="*/ 10 w 10"/>
                <a:gd name="T1" fmla="*/ 11 h 11"/>
                <a:gd name="T2" fmla="*/ 0 w 10"/>
                <a:gd name="T3" fmla="*/ 7 h 11"/>
                <a:gd name="T4" fmla="*/ 0 w 10"/>
                <a:gd name="T5" fmla="*/ 0 h 11"/>
                <a:gd name="T6" fmla="*/ 10 w 10"/>
                <a:gd name="T7" fmla="*/ 5 h 11"/>
                <a:gd name="T8" fmla="*/ 10 w 10"/>
                <a:gd name="T9" fmla="*/ 11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10" y="11"/>
                  </a:moveTo>
                  <a:lnTo>
                    <a:pt x="0" y="7"/>
                  </a:lnTo>
                  <a:lnTo>
                    <a:pt x="0" y="0"/>
                  </a:lnTo>
                  <a:lnTo>
                    <a:pt x="10" y="5"/>
                  </a:lnTo>
                  <a:lnTo>
                    <a:pt x="10" y="11"/>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066" name="Freeform 69">
              <a:extLst>
                <a:ext uri="{FF2B5EF4-FFF2-40B4-BE49-F238E27FC236}">
                  <a16:creationId xmlns:a16="http://schemas.microsoft.com/office/drawing/2014/main" id="{1E66B27E-8452-C566-1DA1-A2E1A47E4779}"/>
                </a:ext>
              </a:extLst>
            </p:cNvPr>
            <p:cNvSpPr>
              <a:spLocks/>
            </p:cNvSpPr>
            <p:nvPr/>
          </p:nvSpPr>
          <p:spPr bwMode="auto">
            <a:xfrm>
              <a:off x="2428" y="1638"/>
              <a:ext cx="83" cy="31"/>
            </a:xfrm>
            <a:custGeom>
              <a:avLst/>
              <a:gdLst>
                <a:gd name="T0" fmla="*/ 66 w 83"/>
                <a:gd name="T1" fmla="*/ 12 h 31"/>
                <a:gd name="T2" fmla="*/ 16 w 83"/>
                <a:gd name="T3" fmla="*/ 31 h 31"/>
                <a:gd name="T4" fmla="*/ 0 w 83"/>
                <a:gd name="T5" fmla="*/ 24 h 31"/>
                <a:gd name="T6" fmla="*/ 66 w 83"/>
                <a:gd name="T7" fmla="*/ 2 h 31"/>
                <a:gd name="T8" fmla="*/ 66 w 83"/>
                <a:gd name="T9" fmla="*/ 0 h 31"/>
                <a:gd name="T10" fmla="*/ 83 w 83"/>
                <a:gd name="T11" fmla="*/ 4 h 31"/>
                <a:gd name="T12" fmla="*/ 66 w 83"/>
                <a:gd name="T13" fmla="*/ 12 h 31"/>
                <a:gd name="T14" fmla="*/ 0 60000 65536"/>
                <a:gd name="T15" fmla="*/ 0 60000 65536"/>
                <a:gd name="T16" fmla="*/ 0 60000 65536"/>
                <a:gd name="T17" fmla="*/ 0 60000 65536"/>
                <a:gd name="T18" fmla="*/ 0 60000 65536"/>
                <a:gd name="T19" fmla="*/ 0 60000 65536"/>
                <a:gd name="T20" fmla="*/ 0 60000 65536"/>
                <a:gd name="T21" fmla="*/ 0 w 83"/>
                <a:gd name="T22" fmla="*/ 0 h 31"/>
                <a:gd name="T23" fmla="*/ 83 w 83"/>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31">
                  <a:moveTo>
                    <a:pt x="66" y="12"/>
                  </a:moveTo>
                  <a:lnTo>
                    <a:pt x="16" y="31"/>
                  </a:lnTo>
                  <a:lnTo>
                    <a:pt x="0" y="24"/>
                  </a:lnTo>
                  <a:lnTo>
                    <a:pt x="66" y="2"/>
                  </a:lnTo>
                  <a:lnTo>
                    <a:pt x="66" y="0"/>
                  </a:lnTo>
                  <a:lnTo>
                    <a:pt x="83" y="4"/>
                  </a:lnTo>
                  <a:lnTo>
                    <a:pt x="66" y="12"/>
                  </a:lnTo>
                  <a:close/>
                </a:path>
              </a:pathLst>
            </a:custGeom>
            <a:solidFill>
              <a:srgbClr val="00C2C2"/>
            </a:solidFill>
            <a:ln w="0">
              <a:solidFill>
                <a:srgbClr val="000000"/>
              </a:solidFill>
              <a:round/>
              <a:headEnd/>
              <a:tailEnd/>
            </a:ln>
          </p:spPr>
          <p:txBody>
            <a:bodyPr/>
            <a:lstStyle/>
            <a:p>
              <a:endParaRPr lang="el-GR">
                <a:solidFill>
                  <a:schemeClr val="bg1">
                    <a:lumMod val="95000"/>
                    <a:lumOff val="5000"/>
                  </a:schemeClr>
                </a:solidFill>
              </a:endParaRPr>
            </a:p>
          </p:txBody>
        </p:sp>
        <p:sp>
          <p:nvSpPr>
            <p:cNvPr id="36067" name="Freeform 70">
              <a:extLst>
                <a:ext uri="{FF2B5EF4-FFF2-40B4-BE49-F238E27FC236}">
                  <a16:creationId xmlns:a16="http://schemas.microsoft.com/office/drawing/2014/main" id="{6DDBDDD6-4451-7632-3F1D-195A747B8225}"/>
                </a:ext>
              </a:extLst>
            </p:cNvPr>
            <p:cNvSpPr>
              <a:spLocks/>
            </p:cNvSpPr>
            <p:nvPr/>
          </p:nvSpPr>
          <p:spPr bwMode="auto">
            <a:xfrm>
              <a:off x="2678" y="1642"/>
              <a:ext cx="11" cy="10"/>
            </a:xfrm>
            <a:custGeom>
              <a:avLst/>
              <a:gdLst>
                <a:gd name="T0" fmla="*/ 11 w 11"/>
                <a:gd name="T1" fmla="*/ 10 h 10"/>
                <a:gd name="T2" fmla="*/ 0 w 11"/>
                <a:gd name="T3" fmla="*/ 6 h 10"/>
                <a:gd name="T4" fmla="*/ 0 w 11"/>
                <a:gd name="T5" fmla="*/ 0 h 10"/>
                <a:gd name="T6" fmla="*/ 11 w 11"/>
                <a:gd name="T7" fmla="*/ 4 h 10"/>
                <a:gd name="T8" fmla="*/ 11 w 11"/>
                <a:gd name="T9" fmla="*/ 10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11" y="10"/>
                  </a:moveTo>
                  <a:lnTo>
                    <a:pt x="0" y="6"/>
                  </a:lnTo>
                  <a:lnTo>
                    <a:pt x="0" y="0"/>
                  </a:lnTo>
                  <a:lnTo>
                    <a:pt x="11" y="4"/>
                  </a:lnTo>
                  <a:lnTo>
                    <a:pt x="11" y="10"/>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068" name="Freeform 71">
              <a:extLst>
                <a:ext uri="{FF2B5EF4-FFF2-40B4-BE49-F238E27FC236}">
                  <a16:creationId xmlns:a16="http://schemas.microsoft.com/office/drawing/2014/main" id="{186D032A-B34E-5D1A-0AF6-D5FAA1E9D9F6}"/>
                </a:ext>
              </a:extLst>
            </p:cNvPr>
            <p:cNvSpPr>
              <a:spLocks/>
            </p:cNvSpPr>
            <p:nvPr/>
          </p:nvSpPr>
          <p:spPr bwMode="auto">
            <a:xfrm>
              <a:off x="2446" y="1644"/>
              <a:ext cx="69" cy="49"/>
            </a:xfrm>
            <a:custGeom>
              <a:avLst/>
              <a:gdLst>
                <a:gd name="T0" fmla="*/ 69 w 69"/>
                <a:gd name="T1" fmla="*/ 25 h 49"/>
                <a:gd name="T2" fmla="*/ 2 w 69"/>
                <a:gd name="T3" fmla="*/ 49 h 49"/>
                <a:gd name="T4" fmla="*/ 0 w 69"/>
                <a:gd name="T5" fmla="*/ 41 h 49"/>
                <a:gd name="T6" fmla="*/ 0 w 69"/>
                <a:gd name="T7" fmla="*/ 27 h 49"/>
                <a:gd name="T8" fmla="*/ 67 w 69"/>
                <a:gd name="T9" fmla="*/ 0 h 49"/>
                <a:gd name="T10" fmla="*/ 69 w 69"/>
                <a:gd name="T11" fmla="*/ 0 h 49"/>
                <a:gd name="T12" fmla="*/ 69 w 69"/>
                <a:gd name="T13" fmla="*/ 25 h 49"/>
                <a:gd name="T14" fmla="*/ 0 60000 65536"/>
                <a:gd name="T15" fmla="*/ 0 60000 65536"/>
                <a:gd name="T16" fmla="*/ 0 60000 65536"/>
                <a:gd name="T17" fmla="*/ 0 60000 65536"/>
                <a:gd name="T18" fmla="*/ 0 60000 65536"/>
                <a:gd name="T19" fmla="*/ 0 60000 65536"/>
                <a:gd name="T20" fmla="*/ 0 60000 65536"/>
                <a:gd name="T21" fmla="*/ 0 w 69"/>
                <a:gd name="T22" fmla="*/ 0 h 49"/>
                <a:gd name="T23" fmla="*/ 69 w 69"/>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49">
                  <a:moveTo>
                    <a:pt x="69" y="25"/>
                  </a:moveTo>
                  <a:lnTo>
                    <a:pt x="2" y="49"/>
                  </a:lnTo>
                  <a:lnTo>
                    <a:pt x="0" y="41"/>
                  </a:lnTo>
                  <a:lnTo>
                    <a:pt x="0" y="27"/>
                  </a:lnTo>
                  <a:lnTo>
                    <a:pt x="67" y="0"/>
                  </a:lnTo>
                  <a:lnTo>
                    <a:pt x="69" y="0"/>
                  </a:lnTo>
                  <a:lnTo>
                    <a:pt x="69" y="25"/>
                  </a:lnTo>
                  <a:close/>
                </a:path>
              </a:pathLst>
            </a:custGeom>
            <a:solidFill>
              <a:srgbClr val="028585"/>
            </a:solidFill>
            <a:ln w="0">
              <a:solidFill>
                <a:srgbClr val="000000"/>
              </a:solidFill>
              <a:round/>
              <a:headEnd/>
              <a:tailEnd/>
            </a:ln>
          </p:spPr>
          <p:txBody>
            <a:bodyPr/>
            <a:lstStyle/>
            <a:p>
              <a:endParaRPr lang="el-GR">
                <a:solidFill>
                  <a:schemeClr val="bg1">
                    <a:lumMod val="95000"/>
                    <a:lumOff val="5000"/>
                  </a:schemeClr>
                </a:solidFill>
              </a:endParaRPr>
            </a:p>
          </p:txBody>
        </p:sp>
        <p:sp>
          <p:nvSpPr>
            <p:cNvPr id="36069" name="Freeform 72">
              <a:extLst>
                <a:ext uri="{FF2B5EF4-FFF2-40B4-BE49-F238E27FC236}">
                  <a16:creationId xmlns:a16="http://schemas.microsoft.com/office/drawing/2014/main" id="{9E239F66-9548-A4B7-39AC-B09C126786F8}"/>
                </a:ext>
              </a:extLst>
            </p:cNvPr>
            <p:cNvSpPr>
              <a:spLocks/>
            </p:cNvSpPr>
            <p:nvPr/>
          </p:nvSpPr>
          <p:spPr bwMode="auto">
            <a:xfrm>
              <a:off x="2693" y="1648"/>
              <a:ext cx="12" cy="10"/>
            </a:xfrm>
            <a:custGeom>
              <a:avLst/>
              <a:gdLst>
                <a:gd name="T0" fmla="*/ 12 w 12"/>
                <a:gd name="T1" fmla="*/ 10 h 10"/>
                <a:gd name="T2" fmla="*/ 10 w 12"/>
                <a:gd name="T3" fmla="*/ 10 h 10"/>
                <a:gd name="T4" fmla="*/ 0 w 12"/>
                <a:gd name="T5" fmla="*/ 6 h 10"/>
                <a:gd name="T6" fmla="*/ 0 w 12"/>
                <a:gd name="T7" fmla="*/ 2 h 10"/>
                <a:gd name="T8" fmla="*/ 0 w 12"/>
                <a:gd name="T9" fmla="*/ 0 h 10"/>
                <a:gd name="T10" fmla="*/ 10 w 12"/>
                <a:gd name="T11" fmla="*/ 4 h 10"/>
                <a:gd name="T12" fmla="*/ 12 w 12"/>
                <a:gd name="T13" fmla="*/ 10 h 10"/>
                <a:gd name="T14" fmla="*/ 0 60000 65536"/>
                <a:gd name="T15" fmla="*/ 0 60000 65536"/>
                <a:gd name="T16" fmla="*/ 0 60000 65536"/>
                <a:gd name="T17" fmla="*/ 0 60000 65536"/>
                <a:gd name="T18" fmla="*/ 0 60000 65536"/>
                <a:gd name="T19" fmla="*/ 0 60000 65536"/>
                <a:gd name="T20" fmla="*/ 0 60000 65536"/>
                <a:gd name="T21" fmla="*/ 0 w 12"/>
                <a:gd name="T22" fmla="*/ 0 h 10"/>
                <a:gd name="T23" fmla="*/ 12 w 12"/>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0">
                  <a:moveTo>
                    <a:pt x="12" y="10"/>
                  </a:moveTo>
                  <a:lnTo>
                    <a:pt x="10" y="10"/>
                  </a:lnTo>
                  <a:lnTo>
                    <a:pt x="0" y="6"/>
                  </a:lnTo>
                  <a:lnTo>
                    <a:pt x="0" y="2"/>
                  </a:lnTo>
                  <a:lnTo>
                    <a:pt x="0" y="0"/>
                  </a:lnTo>
                  <a:lnTo>
                    <a:pt x="10" y="4"/>
                  </a:lnTo>
                  <a:lnTo>
                    <a:pt x="12" y="10"/>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070" name="Freeform 73">
              <a:extLst>
                <a:ext uri="{FF2B5EF4-FFF2-40B4-BE49-F238E27FC236}">
                  <a16:creationId xmlns:a16="http://schemas.microsoft.com/office/drawing/2014/main" id="{DD4497E5-1830-95C4-8381-2A73D6FCFBC9}"/>
                </a:ext>
              </a:extLst>
            </p:cNvPr>
            <p:cNvSpPr>
              <a:spLocks/>
            </p:cNvSpPr>
            <p:nvPr/>
          </p:nvSpPr>
          <p:spPr bwMode="auto">
            <a:xfrm>
              <a:off x="2707" y="1654"/>
              <a:ext cx="11" cy="10"/>
            </a:xfrm>
            <a:custGeom>
              <a:avLst/>
              <a:gdLst>
                <a:gd name="T0" fmla="*/ 11 w 11"/>
                <a:gd name="T1" fmla="*/ 10 h 10"/>
                <a:gd name="T2" fmla="*/ 0 w 11"/>
                <a:gd name="T3" fmla="*/ 6 h 10"/>
                <a:gd name="T4" fmla="*/ 0 w 11"/>
                <a:gd name="T5" fmla="*/ 2 h 10"/>
                <a:gd name="T6" fmla="*/ 0 w 11"/>
                <a:gd name="T7" fmla="*/ 0 h 10"/>
                <a:gd name="T8" fmla="*/ 11 w 11"/>
                <a:gd name="T9" fmla="*/ 6 h 10"/>
                <a:gd name="T10" fmla="*/ 11 w 11"/>
                <a:gd name="T11" fmla="*/ 10 h 10"/>
                <a:gd name="T12" fmla="*/ 0 60000 65536"/>
                <a:gd name="T13" fmla="*/ 0 60000 65536"/>
                <a:gd name="T14" fmla="*/ 0 60000 65536"/>
                <a:gd name="T15" fmla="*/ 0 60000 65536"/>
                <a:gd name="T16" fmla="*/ 0 60000 65536"/>
                <a:gd name="T17" fmla="*/ 0 60000 65536"/>
                <a:gd name="T18" fmla="*/ 0 w 11"/>
                <a:gd name="T19" fmla="*/ 0 h 10"/>
                <a:gd name="T20" fmla="*/ 11 w 11"/>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1" h="10">
                  <a:moveTo>
                    <a:pt x="11" y="10"/>
                  </a:moveTo>
                  <a:lnTo>
                    <a:pt x="0" y="6"/>
                  </a:lnTo>
                  <a:lnTo>
                    <a:pt x="0" y="2"/>
                  </a:lnTo>
                  <a:lnTo>
                    <a:pt x="0" y="0"/>
                  </a:lnTo>
                  <a:lnTo>
                    <a:pt x="11" y="6"/>
                  </a:lnTo>
                  <a:lnTo>
                    <a:pt x="11" y="10"/>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071" name="Freeform 74">
              <a:extLst>
                <a:ext uri="{FF2B5EF4-FFF2-40B4-BE49-F238E27FC236}">
                  <a16:creationId xmlns:a16="http://schemas.microsoft.com/office/drawing/2014/main" id="{1CA8B5AB-C32D-4556-4DF1-A1FA91359C0B}"/>
                </a:ext>
              </a:extLst>
            </p:cNvPr>
            <p:cNvSpPr>
              <a:spLocks/>
            </p:cNvSpPr>
            <p:nvPr/>
          </p:nvSpPr>
          <p:spPr bwMode="auto">
            <a:xfrm>
              <a:off x="2720" y="1660"/>
              <a:ext cx="12" cy="13"/>
            </a:xfrm>
            <a:custGeom>
              <a:avLst/>
              <a:gdLst>
                <a:gd name="T0" fmla="*/ 12 w 12"/>
                <a:gd name="T1" fmla="*/ 11 h 13"/>
                <a:gd name="T2" fmla="*/ 12 w 12"/>
                <a:gd name="T3" fmla="*/ 13 h 13"/>
                <a:gd name="T4" fmla="*/ 2 w 12"/>
                <a:gd name="T5" fmla="*/ 9 h 13"/>
                <a:gd name="T6" fmla="*/ 0 w 12"/>
                <a:gd name="T7" fmla="*/ 4 h 13"/>
                <a:gd name="T8" fmla="*/ 0 w 12"/>
                <a:gd name="T9" fmla="*/ 0 h 13"/>
                <a:gd name="T10" fmla="*/ 12 w 12"/>
                <a:gd name="T11" fmla="*/ 7 h 13"/>
                <a:gd name="T12" fmla="*/ 12 w 12"/>
                <a:gd name="T13" fmla="*/ 11 h 13"/>
                <a:gd name="T14" fmla="*/ 0 60000 65536"/>
                <a:gd name="T15" fmla="*/ 0 60000 65536"/>
                <a:gd name="T16" fmla="*/ 0 60000 65536"/>
                <a:gd name="T17" fmla="*/ 0 60000 65536"/>
                <a:gd name="T18" fmla="*/ 0 60000 65536"/>
                <a:gd name="T19" fmla="*/ 0 60000 65536"/>
                <a:gd name="T20" fmla="*/ 0 60000 65536"/>
                <a:gd name="T21" fmla="*/ 0 w 12"/>
                <a:gd name="T22" fmla="*/ 0 h 13"/>
                <a:gd name="T23" fmla="*/ 12 w 12"/>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3">
                  <a:moveTo>
                    <a:pt x="12" y="11"/>
                  </a:moveTo>
                  <a:lnTo>
                    <a:pt x="12" y="13"/>
                  </a:lnTo>
                  <a:lnTo>
                    <a:pt x="2" y="9"/>
                  </a:lnTo>
                  <a:lnTo>
                    <a:pt x="0" y="4"/>
                  </a:lnTo>
                  <a:lnTo>
                    <a:pt x="0" y="0"/>
                  </a:lnTo>
                  <a:lnTo>
                    <a:pt x="12" y="7"/>
                  </a:lnTo>
                  <a:lnTo>
                    <a:pt x="12" y="11"/>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072" name="Freeform 75">
              <a:extLst>
                <a:ext uri="{FF2B5EF4-FFF2-40B4-BE49-F238E27FC236}">
                  <a16:creationId xmlns:a16="http://schemas.microsoft.com/office/drawing/2014/main" id="{65A0F2D3-AFCD-C18D-C305-5E05C3E616C1}"/>
                </a:ext>
              </a:extLst>
            </p:cNvPr>
            <p:cNvSpPr>
              <a:spLocks/>
            </p:cNvSpPr>
            <p:nvPr/>
          </p:nvSpPr>
          <p:spPr bwMode="auto">
            <a:xfrm>
              <a:off x="2424" y="1664"/>
              <a:ext cx="20" cy="21"/>
            </a:xfrm>
            <a:custGeom>
              <a:avLst/>
              <a:gdLst>
                <a:gd name="T0" fmla="*/ 20 w 20"/>
                <a:gd name="T1" fmla="*/ 21 h 21"/>
                <a:gd name="T2" fmla="*/ 14 w 20"/>
                <a:gd name="T3" fmla="*/ 21 h 21"/>
                <a:gd name="T4" fmla="*/ 4 w 20"/>
                <a:gd name="T5" fmla="*/ 21 h 21"/>
                <a:gd name="T6" fmla="*/ 2 w 20"/>
                <a:gd name="T7" fmla="*/ 13 h 21"/>
                <a:gd name="T8" fmla="*/ 0 w 20"/>
                <a:gd name="T9" fmla="*/ 11 h 21"/>
                <a:gd name="T10" fmla="*/ 2 w 20"/>
                <a:gd name="T11" fmla="*/ 0 h 21"/>
                <a:gd name="T12" fmla="*/ 20 w 20"/>
                <a:gd name="T13" fmla="*/ 7 h 21"/>
                <a:gd name="T14" fmla="*/ 20 w 20"/>
                <a:gd name="T15" fmla="*/ 21 h 21"/>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21"/>
                <a:gd name="T26" fmla="*/ 20 w 20"/>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21">
                  <a:moveTo>
                    <a:pt x="20" y="21"/>
                  </a:moveTo>
                  <a:lnTo>
                    <a:pt x="14" y="21"/>
                  </a:lnTo>
                  <a:lnTo>
                    <a:pt x="4" y="21"/>
                  </a:lnTo>
                  <a:lnTo>
                    <a:pt x="2" y="13"/>
                  </a:lnTo>
                  <a:lnTo>
                    <a:pt x="0" y="11"/>
                  </a:lnTo>
                  <a:lnTo>
                    <a:pt x="2" y="0"/>
                  </a:lnTo>
                  <a:lnTo>
                    <a:pt x="20" y="7"/>
                  </a:lnTo>
                  <a:lnTo>
                    <a:pt x="20" y="21"/>
                  </a:lnTo>
                  <a:close/>
                </a:path>
              </a:pathLst>
            </a:custGeom>
            <a:solidFill>
              <a:srgbClr val="83FFFF"/>
            </a:solidFill>
            <a:ln w="0">
              <a:solidFill>
                <a:srgbClr val="000000"/>
              </a:solidFill>
              <a:round/>
              <a:headEnd/>
              <a:tailEnd/>
            </a:ln>
          </p:spPr>
          <p:txBody>
            <a:bodyPr/>
            <a:lstStyle/>
            <a:p>
              <a:endParaRPr lang="el-GR">
                <a:solidFill>
                  <a:schemeClr val="bg1">
                    <a:lumMod val="95000"/>
                    <a:lumOff val="5000"/>
                  </a:schemeClr>
                </a:solidFill>
              </a:endParaRPr>
            </a:p>
          </p:txBody>
        </p:sp>
        <p:sp>
          <p:nvSpPr>
            <p:cNvPr id="36073" name="Freeform 76">
              <a:extLst>
                <a:ext uri="{FF2B5EF4-FFF2-40B4-BE49-F238E27FC236}">
                  <a16:creationId xmlns:a16="http://schemas.microsoft.com/office/drawing/2014/main" id="{5B25EA33-6157-8B88-BC4F-792C0E4D9E02}"/>
                </a:ext>
              </a:extLst>
            </p:cNvPr>
            <p:cNvSpPr>
              <a:spLocks/>
            </p:cNvSpPr>
            <p:nvPr/>
          </p:nvSpPr>
          <p:spPr bwMode="auto">
            <a:xfrm>
              <a:off x="3078" y="1667"/>
              <a:ext cx="346" cy="95"/>
            </a:xfrm>
            <a:custGeom>
              <a:avLst/>
              <a:gdLst>
                <a:gd name="T0" fmla="*/ 346 w 346"/>
                <a:gd name="T1" fmla="*/ 14 h 95"/>
                <a:gd name="T2" fmla="*/ 48 w 346"/>
                <a:gd name="T3" fmla="*/ 82 h 95"/>
                <a:gd name="T4" fmla="*/ 0 w 346"/>
                <a:gd name="T5" fmla="*/ 95 h 95"/>
                <a:gd name="T6" fmla="*/ 0 w 346"/>
                <a:gd name="T7" fmla="*/ 95 h 95"/>
                <a:gd name="T8" fmla="*/ 0 w 346"/>
                <a:gd name="T9" fmla="*/ 76 h 95"/>
                <a:gd name="T10" fmla="*/ 342 w 346"/>
                <a:gd name="T11" fmla="*/ 0 h 95"/>
                <a:gd name="T12" fmla="*/ 346 w 346"/>
                <a:gd name="T13" fmla="*/ 0 h 95"/>
                <a:gd name="T14" fmla="*/ 346 w 346"/>
                <a:gd name="T15" fmla="*/ 14 h 95"/>
                <a:gd name="T16" fmla="*/ 0 60000 65536"/>
                <a:gd name="T17" fmla="*/ 0 60000 65536"/>
                <a:gd name="T18" fmla="*/ 0 60000 65536"/>
                <a:gd name="T19" fmla="*/ 0 60000 65536"/>
                <a:gd name="T20" fmla="*/ 0 60000 65536"/>
                <a:gd name="T21" fmla="*/ 0 60000 65536"/>
                <a:gd name="T22" fmla="*/ 0 60000 65536"/>
                <a:gd name="T23" fmla="*/ 0 60000 65536"/>
                <a:gd name="T24" fmla="*/ 0 w 346"/>
                <a:gd name="T25" fmla="*/ 0 h 95"/>
                <a:gd name="T26" fmla="*/ 346 w 346"/>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6" h="95">
                  <a:moveTo>
                    <a:pt x="346" y="14"/>
                  </a:moveTo>
                  <a:lnTo>
                    <a:pt x="48" y="82"/>
                  </a:lnTo>
                  <a:lnTo>
                    <a:pt x="0" y="95"/>
                  </a:lnTo>
                  <a:lnTo>
                    <a:pt x="0" y="76"/>
                  </a:lnTo>
                  <a:lnTo>
                    <a:pt x="342" y="0"/>
                  </a:lnTo>
                  <a:lnTo>
                    <a:pt x="346" y="0"/>
                  </a:lnTo>
                  <a:lnTo>
                    <a:pt x="346" y="14"/>
                  </a:lnTo>
                  <a:close/>
                </a:path>
              </a:pathLst>
            </a:custGeom>
            <a:solidFill>
              <a:srgbClr val="59595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074" name="Freeform 77">
              <a:extLst>
                <a:ext uri="{FF2B5EF4-FFF2-40B4-BE49-F238E27FC236}">
                  <a16:creationId xmlns:a16="http://schemas.microsoft.com/office/drawing/2014/main" id="{BF8733FE-3FF2-994C-0BB9-3FF28C284A0F}"/>
                </a:ext>
              </a:extLst>
            </p:cNvPr>
            <p:cNvSpPr>
              <a:spLocks/>
            </p:cNvSpPr>
            <p:nvPr/>
          </p:nvSpPr>
          <p:spPr bwMode="auto">
            <a:xfrm>
              <a:off x="2734" y="1669"/>
              <a:ext cx="11" cy="10"/>
            </a:xfrm>
            <a:custGeom>
              <a:avLst/>
              <a:gdLst>
                <a:gd name="T0" fmla="*/ 11 w 11"/>
                <a:gd name="T1" fmla="*/ 2 h 10"/>
                <a:gd name="T2" fmla="*/ 11 w 11"/>
                <a:gd name="T3" fmla="*/ 4 h 10"/>
                <a:gd name="T4" fmla="*/ 11 w 11"/>
                <a:gd name="T5" fmla="*/ 10 h 10"/>
                <a:gd name="T6" fmla="*/ 0 w 11"/>
                <a:gd name="T7" fmla="*/ 6 h 10"/>
                <a:gd name="T8" fmla="*/ 0 w 11"/>
                <a:gd name="T9" fmla="*/ 0 h 10"/>
                <a:gd name="T10" fmla="*/ 9 w 11"/>
                <a:gd name="T11" fmla="*/ 2 h 10"/>
                <a:gd name="T12" fmla="*/ 11 w 11"/>
                <a:gd name="T13" fmla="*/ 2 h 10"/>
                <a:gd name="T14" fmla="*/ 0 60000 65536"/>
                <a:gd name="T15" fmla="*/ 0 60000 65536"/>
                <a:gd name="T16" fmla="*/ 0 60000 65536"/>
                <a:gd name="T17" fmla="*/ 0 60000 65536"/>
                <a:gd name="T18" fmla="*/ 0 60000 65536"/>
                <a:gd name="T19" fmla="*/ 0 60000 65536"/>
                <a:gd name="T20" fmla="*/ 0 60000 65536"/>
                <a:gd name="T21" fmla="*/ 0 w 11"/>
                <a:gd name="T22" fmla="*/ 0 h 10"/>
                <a:gd name="T23" fmla="*/ 11 w 11"/>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0">
                  <a:moveTo>
                    <a:pt x="11" y="2"/>
                  </a:moveTo>
                  <a:lnTo>
                    <a:pt x="11" y="4"/>
                  </a:lnTo>
                  <a:lnTo>
                    <a:pt x="11" y="10"/>
                  </a:lnTo>
                  <a:lnTo>
                    <a:pt x="0" y="6"/>
                  </a:lnTo>
                  <a:lnTo>
                    <a:pt x="0" y="0"/>
                  </a:lnTo>
                  <a:lnTo>
                    <a:pt x="9" y="2"/>
                  </a:lnTo>
                  <a:lnTo>
                    <a:pt x="11" y="2"/>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075" name="Freeform 78">
              <a:extLst>
                <a:ext uri="{FF2B5EF4-FFF2-40B4-BE49-F238E27FC236}">
                  <a16:creationId xmlns:a16="http://schemas.microsoft.com/office/drawing/2014/main" id="{3B88EF5B-0C3E-735F-5CA0-DC601691D20E}"/>
                </a:ext>
              </a:extLst>
            </p:cNvPr>
            <p:cNvSpPr>
              <a:spLocks/>
            </p:cNvSpPr>
            <p:nvPr/>
          </p:nvSpPr>
          <p:spPr bwMode="auto">
            <a:xfrm>
              <a:off x="2583" y="1671"/>
              <a:ext cx="2" cy="27"/>
            </a:xfrm>
            <a:custGeom>
              <a:avLst/>
              <a:gdLst>
                <a:gd name="T0" fmla="*/ 2 w 2"/>
                <a:gd name="T1" fmla="*/ 27 h 27"/>
                <a:gd name="T2" fmla="*/ 0 w 2"/>
                <a:gd name="T3" fmla="*/ 25 h 27"/>
                <a:gd name="T4" fmla="*/ 2 w 2"/>
                <a:gd name="T5" fmla="*/ 0 h 27"/>
                <a:gd name="T6" fmla="*/ 2 w 2"/>
                <a:gd name="T7" fmla="*/ 0 h 27"/>
                <a:gd name="T8" fmla="*/ 2 w 2"/>
                <a:gd name="T9" fmla="*/ 27 h 27"/>
                <a:gd name="T10" fmla="*/ 0 60000 65536"/>
                <a:gd name="T11" fmla="*/ 0 60000 65536"/>
                <a:gd name="T12" fmla="*/ 0 60000 65536"/>
                <a:gd name="T13" fmla="*/ 0 60000 65536"/>
                <a:gd name="T14" fmla="*/ 0 60000 65536"/>
                <a:gd name="T15" fmla="*/ 0 w 2"/>
                <a:gd name="T16" fmla="*/ 0 h 27"/>
                <a:gd name="T17" fmla="*/ 2 w 2"/>
                <a:gd name="T18" fmla="*/ 27 h 27"/>
              </a:gdLst>
              <a:ahLst/>
              <a:cxnLst>
                <a:cxn ang="T10">
                  <a:pos x="T0" y="T1"/>
                </a:cxn>
                <a:cxn ang="T11">
                  <a:pos x="T2" y="T3"/>
                </a:cxn>
                <a:cxn ang="T12">
                  <a:pos x="T4" y="T5"/>
                </a:cxn>
                <a:cxn ang="T13">
                  <a:pos x="T6" y="T7"/>
                </a:cxn>
                <a:cxn ang="T14">
                  <a:pos x="T8" y="T9"/>
                </a:cxn>
              </a:cxnLst>
              <a:rect l="T15" t="T16" r="T17" b="T18"/>
              <a:pathLst>
                <a:path w="2" h="27">
                  <a:moveTo>
                    <a:pt x="2" y="27"/>
                  </a:moveTo>
                  <a:lnTo>
                    <a:pt x="0" y="25"/>
                  </a:lnTo>
                  <a:lnTo>
                    <a:pt x="2" y="0"/>
                  </a:lnTo>
                  <a:lnTo>
                    <a:pt x="2" y="27"/>
                  </a:lnTo>
                  <a:close/>
                </a:path>
              </a:pathLst>
            </a:custGeom>
            <a:solidFill>
              <a:srgbClr val="D9D9D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076" name="Freeform 79">
              <a:extLst>
                <a:ext uri="{FF2B5EF4-FFF2-40B4-BE49-F238E27FC236}">
                  <a16:creationId xmlns:a16="http://schemas.microsoft.com/office/drawing/2014/main" id="{E2C8EDFF-3FF6-C10F-C460-56DE2E5E6FB9}"/>
                </a:ext>
              </a:extLst>
            </p:cNvPr>
            <p:cNvSpPr>
              <a:spLocks/>
            </p:cNvSpPr>
            <p:nvPr/>
          </p:nvSpPr>
          <p:spPr bwMode="auto">
            <a:xfrm>
              <a:off x="2587" y="1673"/>
              <a:ext cx="4" cy="29"/>
            </a:xfrm>
            <a:custGeom>
              <a:avLst/>
              <a:gdLst>
                <a:gd name="T0" fmla="*/ 4 w 4"/>
                <a:gd name="T1" fmla="*/ 29 h 29"/>
                <a:gd name="T2" fmla="*/ 2 w 4"/>
                <a:gd name="T3" fmla="*/ 27 h 29"/>
                <a:gd name="T4" fmla="*/ 0 w 4"/>
                <a:gd name="T5" fmla="*/ 25 h 29"/>
                <a:gd name="T6" fmla="*/ 2 w 4"/>
                <a:gd name="T7" fmla="*/ 0 h 29"/>
                <a:gd name="T8" fmla="*/ 4 w 4"/>
                <a:gd name="T9" fmla="*/ 2 h 29"/>
                <a:gd name="T10" fmla="*/ 4 w 4"/>
                <a:gd name="T11" fmla="*/ 29 h 29"/>
                <a:gd name="T12" fmla="*/ 0 60000 65536"/>
                <a:gd name="T13" fmla="*/ 0 60000 65536"/>
                <a:gd name="T14" fmla="*/ 0 60000 65536"/>
                <a:gd name="T15" fmla="*/ 0 60000 65536"/>
                <a:gd name="T16" fmla="*/ 0 60000 65536"/>
                <a:gd name="T17" fmla="*/ 0 60000 65536"/>
                <a:gd name="T18" fmla="*/ 0 w 4"/>
                <a:gd name="T19" fmla="*/ 0 h 29"/>
                <a:gd name="T20" fmla="*/ 4 w 4"/>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4" h="29">
                  <a:moveTo>
                    <a:pt x="4" y="29"/>
                  </a:moveTo>
                  <a:lnTo>
                    <a:pt x="2" y="27"/>
                  </a:lnTo>
                  <a:lnTo>
                    <a:pt x="0" y="25"/>
                  </a:lnTo>
                  <a:lnTo>
                    <a:pt x="2" y="0"/>
                  </a:lnTo>
                  <a:lnTo>
                    <a:pt x="4" y="2"/>
                  </a:lnTo>
                  <a:lnTo>
                    <a:pt x="4" y="29"/>
                  </a:lnTo>
                  <a:close/>
                </a:path>
              </a:pathLst>
            </a:custGeom>
            <a:solidFill>
              <a:srgbClr val="59595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077" name="Freeform 80">
              <a:extLst>
                <a:ext uri="{FF2B5EF4-FFF2-40B4-BE49-F238E27FC236}">
                  <a16:creationId xmlns:a16="http://schemas.microsoft.com/office/drawing/2014/main" id="{44819F7B-293D-5F96-FEDA-099248C445C7}"/>
                </a:ext>
              </a:extLst>
            </p:cNvPr>
            <p:cNvSpPr>
              <a:spLocks/>
            </p:cNvSpPr>
            <p:nvPr/>
          </p:nvSpPr>
          <p:spPr bwMode="auto">
            <a:xfrm>
              <a:off x="2504" y="1673"/>
              <a:ext cx="5" cy="8"/>
            </a:xfrm>
            <a:custGeom>
              <a:avLst/>
              <a:gdLst>
                <a:gd name="T0" fmla="*/ 2 w 5"/>
                <a:gd name="T1" fmla="*/ 8 h 8"/>
                <a:gd name="T2" fmla="*/ 0 w 5"/>
                <a:gd name="T3" fmla="*/ 8 h 8"/>
                <a:gd name="T4" fmla="*/ 0 w 5"/>
                <a:gd name="T5" fmla="*/ 6 h 8"/>
                <a:gd name="T6" fmla="*/ 0 w 5"/>
                <a:gd name="T7" fmla="*/ 2 h 8"/>
                <a:gd name="T8" fmla="*/ 2 w 5"/>
                <a:gd name="T9" fmla="*/ 0 h 8"/>
                <a:gd name="T10" fmla="*/ 5 w 5"/>
                <a:gd name="T11" fmla="*/ 4 h 8"/>
                <a:gd name="T12" fmla="*/ 2 w 5"/>
                <a:gd name="T13" fmla="*/ 8 h 8"/>
                <a:gd name="T14" fmla="*/ 0 60000 65536"/>
                <a:gd name="T15" fmla="*/ 0 60000 65536"/>
                <a:gd name="T16" fmla="*/ 0 60000 65536"/>
                <a:gd name="T17" fmla="*/ 0 60000 65536"/>
                <a:gd name="T18" fmla="*/ 0 60000 65536"/>
                <a:gd name="T19" fmla="*/ 0 60000 65536"/>
                <a:gd name="T20" fmla="*/ 0 60000 65536"/>
                <a:gd name="T21" fmla="*/ 0 w 5"/>
                <a:gd name="T22" fmla="*/ 0 h 8"/>
                <a:gd name="T23" fmla="*/ 5 w 5"/>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8">
                  <a:moveTo>
                    <a:pt x="2" y="8"/>
                  </a:moveTo>
                  <a:lnTo>
                    <a:pt x="0" y="8"/>
                  </a:lnTo>
                  <a:lnTo>
                    <a:pt x="0" y="6"/>
                  </a:lnTo>
                  <a:lnTo>
                    <a:pt x="0" y="2"/>
                  </a:lnTo>
                  <a:lnTo>
                    <a:pt x="2" y="0"/>
                  </a:lnTo>
                  <a:lnTo>
                    <a:pt x="5" y="4"/>
                  </a:lnTo>
                  <a:lnTo>
                    <a:pt x="2" y="8"/>
                  </a:lnTo>
                  <a:close/>
                </a:path>
              </a:pathLst>
            </a:custGeom>
            <a:solidFill>
              <a:srgbClr val="838383"/>
            </a:solidFill>
            <a:ln w="0">
              <a:solidFill>
                <a:srgbClr val="000000"/>
              </a:solidFill>
              <a:round/>
              <a:headEnd/>
              <a:tailEnd/>
            </a:ln>
          </p:spPr>
          <p:txBody>
            <a:bodyPr/>
            <a:lstStyle/>
            <a:p>
              <a:endParaRPr lang="el-GR">
                <a:solidFill>
                  <a:schemeClr val="bg1">
                    <a:lumMod val="95000"/>
                    <a:lumOff val="5000"/>
                  </a:schemeClr>
                </a:solidFill>
              </a:endParaRPr>
            </a:p>
          </p:txBody>
        </p:sp>
        <p:sp>
          <p:nvSpPr>
            <p:cNvPr id="36078" name="Freeform 81">
              <a:extLst>
                <a:ext uri="{FF2B5EF4-FFF2-40B4-BE49-F238E27FC236}">
                  <a16:creationId xmlns:a16="http://schemas.microsoft.com/office/drawing/2014/main" id="{C0F80FA7-49C6-AD01-D9A8-F6FAF2BC17F9}"/>
                </a:ext>
              </a:extLst>
            </p:cNvPr>
            <p:cNvSpPr>
              <a:spLocks/>
            </p:cNvSpPr>
            <p:nvPr/>
          </p:nvSpPr>
          <p:spPr bwMode="auto">
            <a:xfrm>
              <a:off x="2747" y="1673"/>
              <a:ext cx="12" cy="12"/>
            </a:xfrm>
            <a:custGeom>
              <a:avLst/>
              <a:gdLst>
                <a:gd name="T0" fmla="*/ 12 w 12"/>
                <a:gd name="T1" fmla="*/ 12 h 12"/>
                <a:gd name="T2" fmla="*/ 0 w 12"/>
                <a:gd name="T3" fmla="*/ 8 h 12"/>
                <a:gd name="T4" fmla="*/ 0 w 12"/>
                <a:gd name="T5" fmla="*/ 0 h 12"/>
                <a:gd name="T6" fmla="*/ 12 w 12"/>
                <a:gd name="T7" fmla="*/ 6 h 12"/>
                <a:gd name="T8" fmla="*/ 12 w 12"/>
                <a:gd name="T9" fmla="*/ 12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12" y="12"/>
                  </a:moveTo>
                  <a:lnTo>
                    <a:pt x="0" y="8"/>
                  </a:lnTo>
                  <a:lnTo>
                    <a:pt x="0" y="0"/>
                  </a:lnTo>
                  <a:lnTo>
                    <a:pt x="12" y="6"/>
                  </a:lnTo>
                  <a:lnTo>
                    <a:pt x="12" y="12"/>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079" name="Freeform 82">
              <a:extLst>
                <a:ext uri="{FF2B5EF4-FFF2-40B4-BE49-F238E27FC236}">
                  <a16:creationId xmlns:a16="http://schemas.microsoft.com/office/drawing/2014/main" id="{9F490C7C-9CF7-70C9-D6EF-52862A7055EA}"/>
                </a:ext>
              </a:extLst>
            </p:cNvPr>
            <p:cNvSpPr>
              <a:spLocks/>
            </p:cNvSpPr>
            <p:nvPr/>
          </p:nvSpPr>
          <p:spPr bwMode="auto">
            <a:xfrm>
              <a:off x="2593" y="1675"/>
              <a:ext cx="21" cy="37"/>
            </a:xfrm>
            <a:custGeom>
              <a:avLst/>
              <a:gdLst>
                <a:gd name="T0" fmla="*/ 21 w 21"/>
                <a:gd name="T1" fmla="*/ 33 h 37"/>
                <a:gd name="T2" fmla="*/ 19 w 21"/>
                <a:gd name="T3" fmla="*/ 35 h 37"/>
                <a:gd name="T4" fmla="*/ 19 w 21"/>
                <a:gd name="T5" fmla="*/ 37 h 37"/>
                <a:gd name="T6" fmla="*/ 0 w 21"/>
                <a:gd name="T7" fmla="*/ 27 h 37"/>
                <a:gd name="T8" fmla="*/ 0 w 21"/>
                <a:gd name="T9" fmla="*/ 0 h 37"/>
                <a:gd name="T10" fmla="*/ 21 w 21"/>
                <a:gd name="T11" fmla="*/ 12 h 37"/>
                <a:gd name="T12" fmla="*/ 21 w 21"/>
                <a:gd name="T13" fmla="*/ 33 h 37"/>
                <a:gd name="T14" fmla="*/ 0 60000 65536"/>
                <a:gd name="T15" fmla="*/ 0 60000 65536"/>
                <a:gd name="T16" fmla="*/ 0 60000 65536"/>
                <a:gd name="T17" fmla="*/ 0 60000 65536"/>
                <a:gd name="T18" fmla="*/ 0 60000 65536"/>
                <a:gd name="T19" fmla="*/ 0 60000 65536"/>
                <a:gd name="T20" fmla="*/ 0 60000 65536"/>
                <a:gd name="T21" fmla="*/ 0 w 21"/>
                <a:gd name="T22" fmla="*/ 0 h 37"/>
                <a:gd name="T23" fmla="*/ 21 w 21"/>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37">
                  <a:moveTo>
                    <a:pt x="21" y="33"/>
                  </a:moveTo>
                  <a:lnTo>
                    <a:pt x="19" y="35"/>
                  </a:lnTo>
                  <a:lnTo>
                    <a:pt x="19" y="37"/>
                  </a:lnTo>
                  <a:lnTo>
                    <a:pt x="0" y="27"/>
                  </a:lnTo>
                  <a:lnTo>
                    <a:pt x="0" y="0"/>
                  </a:lnTo>
                  <a:lnTo>
                    <a:pt x="21" y="12"/>
                  </a:lnTo>
                  <a:lnTo>
                    <a:pt x="21" y="33"/>
                  </a:lnTo>
                  <a:close/>
                </a:path>
              </a:pathLst>
            </a:custGeom>
            <a:solidFill>
              <a:srgbClr val="D9D9D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080" name="Freeform 83">
              <a:extLst>
                <a:ext uri="{FF2B5EF4-FFF2-40B4-BE49-F238E27FC236}">
                  <a16:creationId xmlns:a16="http://schemas.microsoft.com/office/drawing/2014/main" id="{E3B2F0AF-DAC7-9635-BBBB-961090D413AB}"/>
                </a:ext>
              </a:extLst>
            </p:cNvPr>
            <p:cNvSpPr>
              <a:spLocks/>
            </p:cNvSpPr>
            <p:nvPr/>
          </p:nvSpPr>
          <p:spPr bwMode="auto">
            <a:xfrm>
              <a:off x="2496" y="1677"/>
              <a:ext cx="4" cy="8"/>
            </a:xfrm>
            <a:custGeom>
              <a:avLst/>
              <a:gdLst>
                <a:gd name="T0" fmla="*/ 4 w 4"/>
                <a:gd name="T1" fmla="*/ 6 h 8"/>
                <a:gd name="T2" fmla="*/ 2 w 4"/>
                <a:gd name="T3" fmla="*/ 8 h 8"/>
                <a:gd name="T4" fmla="*/ 0 w 4"/>
                <a:gd name="T5" fmla="*/ 8 h 8"/>
                <a:gd name="T6" fmla="*/ 0 w 4"/>
                <a:gd name="T7" fmla="*/ 6 h 8"/>
                <a:gd name="T8" fmla="*/ 0 w 4"/>
                <a:gd name="T9" fmla="*/ 2 h 8"/>
                <a:gd name="T10" fmla="*/ 2 w 4"/>
                <a:gd name="T11" fmla="*/ 0 h 8"/>
                <a:gd name="T12" fmla="*/ 4 w 4"/>
                <a:gd name="T13" fmla="*/ 0 h 8"/>
                <a:gd name="T14" fmla="*/ 4 w 4"/>
                <a:gd name="T15" fmla="*/ 6 h 8"/>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8"/>
                <a:gd name="T26" fmla="*/ 4 w 4"/>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8">
                  <a:moveTo>
                    <a:pt x="4" y="6"/>
                  </a:moveTo>
                  <a:lnTo>
                    <a:pt x="2" y="8"/>
                  </a:lnTo>
                  <a:lnTo>
                    <a:pt x="0" y="8"/>
                  </a:lnTo>
                  <a:lnTo>
                    <a:pt x="0" y="6"/>
                  </a:lnTo>
                  <a:lnTo>
                    <a:pt x="0" y="2"/>
                  </a:lnTo>
                  <a:lnTo>
                    <a:pt x="2" y="0"/>
                  </a:lnTo>
                  <a:lnTo>
                    <a:pt x="4" y="0"/>
                  </a:lnTo>
                  <a:lnTo>
                    <a:pt x="4" y="6"/>
                  </a:lnTo>
                  <a:close/>
                </a:path>
              </a:pathLst>
            </a:custGeom>
            <a:solidFill>
              <a:srgbClr val="838383"/>
            </a:solidFill>
            <a:ln w="0">
              <a:solidFill>
                <a:srgbClr val="000000"/>
              </a:solidFill>
              <a:round/>
              <a:headEnd/>
              <a:tailEnd/>
            </a:ln>
          </p:spPr>
          <p:txBody>
            <a:bodyPr/>
            <a:lstStyle/>
            <a:p>
              <a:endParaRPr lang="el-GR">
                <a:solidFill>
                  <a:schemeClr val="bg1">
                    <a:lumMod val="95000"/>
                    <a:lumOff val="5000"/>
                  </a:schemeClr>
                </a:solidFill>
              </a:endParaRPr>
            </a:p>
          </p:txBody>
        </p:sp>
        <p:sp>
          <p:nvSpPr>
            <p:cNvPr id="36081" name="Freeform 84">
              <a:extLst>
                <a:ext uri="{FF2B5EF4-FFF2-40B4-BE49-F238E27FC236}">
                  <a16:creationId xmlns:a16="http://schemas.microsoft.com/office/drawing/2014/main" id="{A5228DFE-2917-8A0D-38CA-34F1E18DAAB9}"/>
                </a:ext>
              </a:extLst>
            </p:cNvPr>
            <p:cNvSpPr>
              <a:spLocks/>
            </p:cNvSpPr>
            <p:nvPr/>
          </p:nvSpPr>
          <p:spPr bwMode="auto">
            <a:xfrm>
              <a:off x="2511" y="1677"/>
              <a:ext cx="2" cy="2"/>
            </a:xfrm>
            <a:custGeom>
              <a:avLst/>
              <a:gdLst>
                <a:gd name="T0" fmla="*/ 2 w 2"/>
                <a:gd name="T1" fmla="*/ 2 h 2"/>
                <a:gd name="T2" fmla="*/ 0 w 2"/>
                <a:gd name="T3" fmla="*/ 2 h 2"/>
                <a:gd name="T4" fmla="*/ 0 w 2"/>
                <a:gd name="T5" fmla="*/ 2 h 2"/>
                <a:gd name="T6" fmla="*/ 0 w 2"/>
                <a:gd name="T7" fmla="*/ 0 h 2"/>
                <a:gd name="T8" fmla="*/ 2 w 2"/>
                <a:gd name="T9" fmla="*/ 0 h 2"/>
                <a:gd name="T10" fmla="*/ 2 w 2"/>
                <a:gd name="T11" fmla="*/ 2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2"/>
                  </a:moveTo>
                  <a:lnTo>
                    <a:pt x="0" y="2"/>
                  </a:lnTo>
                  <a:lnTo>
                    <a:pt x="0" y="0"/>
                  </a:lnTo>
                  <a:lnTo>
                    <a:pt x="2" y="0"/>
                  </a:lnTo>
                  <a:lnTo>
                    <a:pt x="2" y="2"/>
                  </a:lnTo>
                  <a:close/>
                </a:path>
              </a:pathLst>
            </a:custGeom>
            <a:solidFill>
              <a:srgbClr val="0000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6082" name="Freeform 85">
              <a:extLst>
                <a:ext uri="{FF2B5EF4-FFF2-40B4-BE49-F238E27FC236}">
                  <a16:creationId xmlns:a16="http://schemas.microsoft.com/office/drawing/2014/main" id="{FAF1D766-5C18-9549-B28D-D77B6E62FA45}"/>
                </a:ext>
              </a:extLst>
            </p:cNvPr>
            <p:cNvSpPr>
              <a:spLocks/>
            </p:cNvSpPr>
            <p:nvPr/>
          </p:nvSpPr>
          <p:spPr bwMode="auto">
            <a:xfrm>
              <a:off x="2761" y="1679"/>
              <a:ext cx="9" cy="12"/>
            </a:xfrm>
            <a:custGeom>
              <a:avLst/>
              <a:gdLst>
                <a:gd name="T0" fmla="*/ 9 w 9"/>
                <a:gd name="T1" fmla="*/ 12 h 12"/>
                <a:gd name="T2" fmla="*/ 0 w 9"/>
                <a:gd name="T3" fmla="*/ 8 h 12"/>
                <a:gd name="T4" fmla="*/ 0 w 9"/>
                <a:gd name="T5" fmla="*/ 6 h 12"/>
                <a:gd name="T6" fmla="*/ 0 w 9"/>
                <a:gd name="T7" fmla="*/ 0 h 12"/>
                <a:gd name="T8" fmla="*/ 9 w 9"/>
                <a:gd name="T9" fmla="*/ 6 h 12"/>
                <a:gd name="T10" fmla="*/ 9 w 9"/>
                <a:gd name="T11" fmla="*/ 12 h 12"/>
                <a:gd name="T12" fmla="*/ 0 60000 65536"/>
                <a:gd name="T13" fmla="*/ 0 60000 65536"/>
                <a:gd name="T14" fmla="*/ 0 60000 65536"/>
                <a:gd name="T15" fmla="*/ 0 60000 65536"/>
                <a:gd name="T16" fmla="*/ 0 60000 65536"/>
                <a:gd name="T17" fmla="*/ 0 60000 65536"/>
                <a:gd name="T18" fmla="*/ 0 w 9"/>
                <a:gd name="T19" fmla="*/ 0 h 12"/>
                <a:gd name="T20" fmla="*/ 9 w 9"/>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9" h="12">
                  <a:moveTo>
                    <a:pt x="9" y="12"/>
                  </a:moveTo>
                  <a:lnTo>
                    <a:pt x="0" y="8"/>
                  </a:lnTo>
                  <a:lnTo>
                    <a:pt x="0" y="6"/>
                  </a:lnTo>
                  <a:lnTo>
                    <a:pt x="0" y="0"/>
                  </a:lnTo>
                  <a:lnTo>
                    <a:pt x="9" y="6"/>
                  </a:lnTo>
                  <a:lnTo>
                    <a:pt x="9" y="12"/>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083" name="Freeform 86">
              <a:extLst>
                <a:ext uri="{FF2B5EF4-FFF2-40B4-BE49-F238E27FC236}">
                  <a16:creationId xmlns:a16="http://schemas.microsoft.com/office/drawing/2014/main" id="{2364C734-C766-8814-5E3B-A9A2EE1FF508}"/>
                </a:ext>
              </a:extLst>
            </p:cNvPr>
            <p:cNvSpPr>
              <a:spLocks/>
            </p:cNvSpPr>
            <p:nvPr/>
          </p:nvSpPr>
          <p:spPr bwMode="auto">
            <a:xfrm>
              <a:off x="2424" y="1681"/>
              <a:ext cx="1" cy="17"/>
            </a:xfrm>
            <a:custGeom>
              <a:avLst/>
              <a:gdLst>
                <a:gd name="T0" fmla="*/ 0 w 1"/>
                <a:gd name="T1" fmla="*/ 17 h 17"/>
                <a:gd name="T2" fmla="*/ 0 w 1"/>
                <a:gd name="T3" fmla="*/ 0 h 17"/>
                <a:gd name="T4" fmla="*/ 0 w 1"/>
                <a:gd name="T5" fmla="*/ 0 h 17"/>
                <a:gd name="T6" fmla="*/ 0 w 1"/>
                <a:gd name="T7" fmla="*/ 8 h 17"/>
                <a:gd name="T8" fmla="*/ 0 w 1"/>
                <a:gd name="T9" fmla="*/ 17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17"/>
                  </a:moveTo>
                  <a:lnTo>
                    <a:pt x="0" y="0"/>
                  </a:lnTo>
                  <a:lnTo>
                    <a:pt x="0" y="8"/>
                  </a:lnTo>
                  <a:lnTo>
                    <a:pt x="0" y="17"/>
                  </a:lnTo>
                  <a:close/>
                </a:path>
              </a:pathLst>
            </a:custGeom>
            <a:solidFill>
              <a:srgbClr val="D9D9D9"/>
            </a:solidFill>
            <a:ln w="0">
              <a:solidFill>
                <a:srgbClr val="D9D9D9"/>
              </a:solidFill>
              <a:round/>
              <a:headEnd/>
              <a:tailEnd/>
            </a:ln>
          </p:spPr>
          <p:txBody>
            <a:bodyPr/>
            <a:lstStyle/>
            <a:p>
              <a:endParaRPr lang="el-GR">
                <a:solidFill>
                  <a:schemeClr val="bg1">
                    <a:lumMod val="95000"/>
                    <a:lumOff val="5000"/>
                  </a:schemeClr>
                </a:solidFill>
              </a:endParaRPr>
            </a:p>
          </p:txBody>
        </p:sp>
        <p:sp>
          <p:nvSpPr>
            <p:cNvPr id="36084" name="Freeform 87">
              <a:extLst>
                <a:ext uri="{FF2B5EF4-FFF2-40B4-BE49-F238E27FC236}">
                  <a16:creationId xmlns:a16="http://schemas.microsoft.com/office/drawing/2014/main" id="{19A28E39-C43D-E9E8-DE2E-F7897820B5EF}"/>
                </a:ext>
              </a:extLst>
            </p:cNvPr>
            <p:cNvSpPr>
              <a:spLocks/>
            </p:cNvSpPr>
            <p:nvPr/>
          </p:nvSpPr>
          <p:spPr bwMode="auto">
            <a:xfrm>
              <a:off x="2448" y="1681"/>
              <a:ext cx="46" cy="37"/>
            </a:xfrm>
            <a:custGeom>
              <a:avLst/>
              <a:gdLst>
                <a:gd name="T0" fmla="*/ 42 w 46"/>
                <a:gd name="T1" fmla="*/ 2 h 37"/>
                <a:gd name="T2" fmla="*/ 46 w 46"/>
                <a:gd name="T3" fmla="*/ 6 h 37"/>
                <a:gd name="T4" fmla="*/ 32 w 46"/>
                <a:gd name="T5" fmla="*/ 12 h 37"/>
                <a:gd name="T6" fmla="*/ 15 w 46"/>
                <a:gd name="T7" fmla="*/ 19 h 37"/>
                <a:gd name="T8" fmla="*/ 15 w 46"/>
                <a:gd name="T9" fmla="*/ 19 h 37"/>
                <a:gd name="T10" fmla="*/ 15 w 46"/>
                <a:gd name="T11" fmla="*/ 21 h 37"/>
                <a:gd name="T12" fmla="*/ 17 w 46"/>
                <a:gd name="T13" fmla="*/ 21 h 37"/>
                <a:gd name="T14" fmla="*/ 17 w 46"/>
                <a:gd name="T15" fmla="*/ 25 h 37"/>
                <a:gd name="T16" fmla="*/ 11 w 46"/>
                <a:gd name="T17" fmla="*/ 29 h 37"/>
                <a:gd name="T18" fmla="*/ 9 w 46"/>
                <a:gd name="T19" fmla="*/ 33 h 37"/>
                <a:gd name="T20" fmla="*/ 0 w 46"/>
                <a:gd name="T21" fmla="*/ 37 h 37"/>
                <a:gd name="T22" fmla="*/ 0 w 46"/>
                <a:gd name="T23" fmla="*/ 35 h 37"/>
                <a:gd name="T24" fmla="*/ 5 w 46"/>
                <a:gd name="T25" fmla="*/ 27 h 37"/>
                <a:gd name="T26" fmla="*/ 3 w 46"/>
                <a:gd name="T27" fmla="*/ 17 h 37"/>
                <a:gd name="T28" fmla="*/ 3 w 46"/>
                <a:gd name="T29" fmla="*/ 17 h 37"/>
                <a:gd name="T30" fmla="*/ 3 w 46"/>
                <a:gd name="T31" fmla="*/ 15 h 37"/>
                <a:gd name="T32" fmla="*/ 3 w 46"/>
                <a:gd name="T33" fmla="*/ 15 h 37"/>
                <a:gd name="T34" fmla="*/ 9 w 46"/>
                <a:gd name="T35" fmla="*/ 19 h 37"/>
                <a:gd name="T36" fmla="*/ 9 w 46"/>
                <a:gd name="T37" fmla="*/ 19 h 37"/>
                <a:gd name="T38" fmla="*/ 9 w 46"/>
                <a:gd name="T39" fmla="*/ 12 h 37"/>
                <a:gd name="T40" fmla="*/ 9 w 46"/>
                <a:gd name="T41" fmla="*/ 12 h 37"/>
                <a:gd name="T42" fmla="*/ 42 w 46"/>
                <a:gd name="T43" fmla="*/ 0 h 37"/>
                <a:gd name="T44" fmla="*/ 42 w 46"/>
                <a:gd name="T45" fmla="*/ 0 h 37"/>
                <a:gd name="T46" fmla="*/ 42 w 46"/>
                <a:gd name="T47" fmla="*/ 2 h 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6"/>
                <a:gd name="T73" fmla="*/ 0 h 37"/>
                <a:gd name="T74" fmla="*/ 46 w 46"/>
                <a:gd name="T75" fmla="*/ 37 h 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6" h="37">
                  <a:moveTo>
                    <a:pt x="42" y="2"/>
                  </a:moveTo>
                  <a:lnTo>
                    <a:pt x="46" y="6"/>
                  </a:lnTo>
                  <a:lnTo>
                    <a:pt x="32" y="12"/>
                  </a:lnTo>
                  <a:lnTo>
                    <a:pt x="15" y="19"/>
                  </a:lnTo>
                  <a:lnTo>
                    <a:pt x="15" y="21"/>
                  </a:lnTo>
                  <a:lnTo>
                    <a:pt x="17" y="21"/>
                  </a:lnTo>
                  <a:lnTo>
                    <a:pt x="17" y="25"/>
                  </a:lnTo>
                  <a:lnTo>
                    <a:pt x="11" y="29"/>
                  </a:lnTo>
                  <a:lnTo>
                    <a:pt x="9" y="33"/>
                  </a:lnTo>
                  <a:lnTo>
                    <a:pt x="0" y="37"/>
                  </a:lnTo>
                  <a:lnTo>
                    <a:pt x="0" y="35"/>
                  </a:lnTo>
                  <a:lnTo>
                    <a:pt x="5" y="27"/>
                  </a:lnTo>
                  <a:lnTo>
                    <a:pt x="3" y="17"/>
                  </a:lnTo>
                  <a:lnTo>
                    <a:pt x="3" y="15"/>
                  </a:lnTo>
                  <a:lnTo>
                    <a:pt x="9" y="19"/>
                  </a:lnTo>
                  <a:lnTo>
                    <a:pt x="9" y="12"/>
                  </a:lnTo>
                  <a:lnTo>
                    <a:pt x="42" y="0"/>
                  </a:lnTo>
                  <a:lnTo>
                    <a:pt x="42" y="2"/>
                  </a:lnTo>
                  <a:close/>
                </a:path>
              </a:pathLst>
            </a:custGeom>
            <a:solidFill>
              <a:srgbClr val="0000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6085" name="Rectangle 88">
              <a:extLst>
                <a:ext uri="{FF2B5EF4-FFF2-40B4-BE49-F238E27FC236}">
                  <a16:creationId xmlns:a16="http://schemas.microsoft.com/office/drawing/2014/main" id="{C228E8EB-6E6C-80F1-2701-A5ECD5FDF604}"/>
                </a:ext>
              </a:extLst>
            </p:cNvPr>
            <p:cNvSpPr>
              <a:spLocks noChangeArrowheads="1"/>
            </p:cNvSpPr>
            <p:nvPr/>
          </p:nvSpPr>
          <p:spPr bwMode="auto">
            <a:xfrm>
              <a:off x="2502" y="1683"/>
              <a:ext cx="0" cy="0"/>
            </a:xfrm>
            <a:prstGeom prst="rect">
              <a:avLst/>
            </a:prstGeom>
            <a:solidFill>
              <a:srgbClr val="000000"/>
            </a:solidFill>
            <a:ln w="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086" name="Freeform 89">
              <a:extLst>
                <a:ext uri="{FF2B5EF4-FFF2-40B4-BE49-F238E27FC236}">
                  <a16:creationId xmlns:a16="http://schemas.microsoft.com/office/drawing/2014/main" id="{0FF60745-9897-0547-35A1-6CB648E1BF7F}"/>
                </a:ext>
              </a:extLst>
            </p:cNvPr>
            <p:cNvSpPr>
              <a:spLocks/>
            </p:cNvSpPr>
            <p:nvPr/>
          </p:nvSpPr>
          <p:spPr bwMode="auto">
            <a:xfrm>
              <a:off x="3078" y="1683"/>
              <a:ext cx="346" cy="120"/>
            </a:xfrm>
            <a:custGeom>
              <a:avLst/>
              <a:gdLst>
                <a:gd name="T0" fmla="*/ 346 w 346"/>
                <a:gd name="T1" fmla="*/ 42 h 120"/>
                <a:gd name="T2" fmla="*/ 62 w 346"/>
                <a:gd name="T3" fmla="*/ 112 h 120"/>
                <a:gd name="T4" fmla="*/ 25 w 346"/>
                <a:gd name="T5" fmla="*/ 120 h 120"/>
                <a:gd name="T6" fmla="*/ 2 w 346"/>
                <a:gd name="T7" fmla="*/ 110 h 120"/>
                <a:gd name="T8" fmla="*/ 0 w 346"/>
                <a:gd name="T9" fmla="*/ 108 h 120"/>
                <a:gd name="T10" fmla="*/ 0 w 346"/>
                <a:gd name="T11" fmla="*/ 81 h 120"/>
                <a:gd name="T12" fmla="*/ 46 w 346"/>
                <a:gd name="T13" fmla="*/ 71 h 120"/>
                <a:gd name="T14" fmla="*/ 298 w 346"/>
                <a:gd name="T15" fmla="*/ 10 h 120"/>
                <a:gd name="T16" fmla="*/ 344 w 346"/>
                <a:gd name="T17" fmla="*/ 0 h 120"/>
                <a:gd name="T18" fmla="*/ 346 w 346"/>
                <a:gd name="T19" fmla="*/ 0 h 120"/>
                <a:gd name="T20" fmla="*/ 346 w 346"/>
                <a:gd name="T21" fmla="*/ 42 h 1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6"/>
                <a:gd name="T34" fmla="*/ 0 h 120"/>
                <a:gd name="T35" fmla="*/ 346 w 346"/>
                <a:gd name="T36" fmla="*/ 120 h 1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6" h="120">
                  <a:moveTo>
                    <a:pt x="346" y="42"/>
                  </a:moveTo>
                  <a:lnTo>
                    <a:pt x="62" y="112"/>
                  </a:lnTo>
                  <a:lnTo>
                    <a:pt x="25" y="120"/>
                  </a:lnTo>
                  <a:lnTo>
                    <a:pt x="2" y="110"/>
                  </a:lnTo>
                  <a:lnTo>
                    <a:pt x="0" y="108"/>
                  </a:lnTo>
                  <a:lnTo>
                    <a:pt x="0" y="81"/>
                  </a:lnTo>
                  <a:lnTo>
                    <a:pt x="46" y="71"/>
                  </a:lnTo>
                  <a:lnTo>
                    <a:pt x="298" y="10"/>
                  </a:lnTo>
                  <a:lnTo>
                    <a:pt x="344" y="0"/>
                  </a:lnTo>
                  <a:lnTo>
                    <a:pt x="346" y="0"/>
                  </a:lnTo>
                  <a:lnTo>
                    <a:pt x="346" y="42"/>
                  </a:lnTo>
                  <a:close/>
                </a:path>
              </a:pathLst>
            </a:custGeom>
            <a:solidFill>
              <a:srgbClr val="838383"/>
            </a:solidFill>
            <a:ln w="0">
              <a:solidFill>
                <a:srgbClr val="000000"/>
              </a:solidFill>
              <a:round/>
              <a:headEnd/>
              <a:tailEnd/>
            </a:ln>
          </p:spPr>
          <p:txBody>
            <a:bodyPr/>
            <a:lstStyle/>
            <a:p>
              <a:endParaRPr lang="el-GR">
                <a:solidFill>
                  <a:schemeClr val="bg1">
                    <a:lumMod val="95000"/>
                    <a:lumOff val="5000"/>
                  </a:schemeClr>
                </a:solidFill>
              </a:endParaRPr>
            </a:p>
          </p:txBody>
        </p:sp>
        <p:sp>
          <p:nvSpPr>
            <p:cNvPr id="36087" name="Freeform 90">
              <a:extLst>
                <a:ext uri="{FF2B5EF4-FFF2-40B4-BE49-F238E27FC236}">
                  <a16:creationId xmlns:a16="http://schemas.microsoft.com/office/drawing/2014/main" id="{441D2B9B-C91F-BBF6-4663-CB36EBE63B9B}"/>
                </a:ext>
              </a:extLst>
            </p:cNvPr>
            <p:cNvSpPr>
              <a:spLocks/>
            </p:cNvSpPr>
            <p:nvPr/>
          </p:nvSpPr>
          <p:spPr bwMode="auto">
            <a:xfrm>
              <a:off x="2774" y="1685"/>
              <a:ext cx="8" cy="11"/>
            </a:xfrm>
            <a:custGeom>
              <a:avLst/>
              <a:gdLst>
                <a:gd name="T0" fmla="*/ 6 w 8"/>
                <a:gd name="T1" fmla="*/ 11 h 11"/>
                <a:gd name="T2" fmla="*/ 6 w 8"/>
                <a:gd name="T3" fmla="*/ 11 h 11"/>
                <a:gd name="T4" fmla="*/ 2 w 8"/>
                <a:gd name="T5" fmla="*/ 8 h 11"/>
                <a:gd name="T6" fmla="*/ 0 w 8"/>
                <a:gd name="T7" fmla="*/ 8 h 11"/>
                <a:gd name="T8" fmla="*/ 0 w 8"/>
                <a:gd name="T9" fmla="*/ 0 h 11"/>
                <a:gd name="T10" fmla="*/ 8 w 8"/>
                <a:gd name="T11" fmla="*/ 4 h 11"/>
                <a:gd name="T12" fmla="*/ 6 w 8"/>
                <a:gd name="T13" fmla="*/ 11 h 11"/>
                <a:gd name="T14" fmla="*/ 0 60000 65536"/>
                <a:gd name="T15" fmla="*/ 0 60000 65536"/>
                <a:gd name="T16" fmla="*/ 0 60000 65536"/>
                <a:gd name="T17" fmla="*/ 0 60000 65536"/>
                <a:gd name="T18" fmla="*/ 0 60000 65536"/>
                <a:gd name="T19" fmla="*/ 0 60000 65536"/>
                <a:gd name="T20" fmla="*/ 0 60000 65536"/>
                <a:gd name="T21" fmla="*/ 0 w 8"/>
                <a:gd name="T22" fmla="*/ 0 h 11"/>
                <a:gd name="T23" fmla="*/ 8 w 8"/>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1">
                  <a:moveTo>
                    <a:pt x="6" y="11"/>
                  </a:moveTo>
                  <a:lnTo>
                    <a:pt x="6" y="11"/>
                  </a:lnTo>
                  <a:lnTo>
                    <a:pt x="2" y="8"/>
                  </a:lnTo>
                  <a:lnTo>
                    <a:pt x="0" y="8"/>
                  </a:lnTo>
                  <a:lnTo>
                    <a:pt x="0" y="0"/>
                  </a:lnTo>
                  <a:lnTo>
                    <a:pt x="8" y="4"/>
                  </a:lnTo>
                  <a:lnTo>
                    <a:pt x="6" y="11"/>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088" name="Freeform 91">
              <a:extLst>
                <a:ext uri="{FF2B5EF4-FFF2-40B4-BE49-F238E27FC236}">
                  <a16:creationId xmlns:a16="http://schemas.microsoft.com/office/drawing/2014/main" id="{C23EE686-12D3-F60E-B614-E478289D4DE5}"/>
                </a:ext>
              </a:extLst>
            </p:cNvPr>
            <p:cNvSpPr>
              <a:spLocks/>
            </p:cNvSpPr>
            <p:nvPr/>
          </p:nvSpPr>
          <p:spPr bwMode="auto">
            <a:xfrm>
              <a:off x="2426" y="1687"/>
              <a:ext cx="16" cy="2"/>
            </a:xfrm>
            <a:custGeom>
              <a:avLst/>
              <a:gdLst>
                <a:gd name="T0" fmla="*/ 16 w 16"/>
                <a:gd name="T1" fmla="*/ 0 h 2"/>
                <a:gd name="T2" fmla="*/ 16 w 16"/>
                <a:gd name="T3" fmla="*/ 2 h 2"/>
                <a:gd name="T4" fmla="*/ 14 w 16"/>
                <a:gd name="T5" fmla="*/ 2 h 2"/>
                <a:gd name="T6" fmla="*/ 0 w 16"/>
                <a:gd name="T7" fmla="*/ 2 h 2"/>
                <a:gd name="T8" fmla="*/ 2 w 16"/>
                <a:gd name="T9" fmla="*/ 0 h 2"/>
                <a:gd name="T10" fmla="*/ 4 w 16"/>
                <a:gd name="T11" fmla="*/ 0 h 2"/>
                <a:gd name="T12" fmla="*/ 16 w 16"/>
                <a:gd name="T13" fmla="*/ 0 h 2"/>
                <a:gd name="T14" fmla="*/ 16 w 1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2"/>
                <a:gd name="T26" fmla="*/ 16 w 1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2">
                  <a:moveTo>
                    <a:pt x="16" y="0"/>
                  </a:moveTo>
                  <a:lnTo>
                    <a:pt x="16" y="2"/>
                  </a:lnTo>
                  <a:lnTo>
                    <a:pt x="14" y="2"/>
                  </a:lnTo>
                  <a:lnTo>
                    <a:pt x="0" y="2"/>
                  </a:lnTo>
                  <a:lnTo>
                    <a:pt x="2" y="0"/>
                  </a:lnTo>
                  <a:lnTo>
                    <a:pt x="4" y="0"/>
                  </a:lnTo>
                  <a:lnTo>
                    <a:pt x="16" y="0"/>
                  </a:lnTo>
                  <a:close/>
                </a:path>
              </a:pathLst>
            </a:custGeom>
            <a:solidFill>
              <a:srgbClr val="83FFFF"/>
            </a:solidFill>
            <a:ln w="0">
              <a:solidFill>
                <a:srgbClr val="000000"/>
              </a:solidFill>
              <a:round/>
              <a:headEnd/>
              <a:tailEnd/>
            </a:ln>
          </p:spPr>
          <p:txBody>
            <a:bodyPr/>
            <a:lstStyle/>
            <a:p>
              <a:endParaRPr lang="el-GR">
                <a:solidFill>
                  <a:schemeClr val="bg1">
                    <a:lumMod val="95000"/>
                    <a:lumOff val="5000"/>
                  </a:schemeClr>
                </a:solidFill>
              </a:endParaRPr>
            </a:p>
          </p:txBody>
        </p:sp>
        <p:sp>
          <p:nvSpPr>
            <p:cNvPr id="36089" name="Freeform 92">
              <a:extLst>
                <a:ext uri="{FF2B5EF4-FFF2-40B4-BE49-F238E27FC236}">
                  <a16:creationId xmlns:a16="http://schemas.microsoft.com/office/drawing/2014/main" id="{F3B8EE1D-0DE4-8DCE-8C62-1A8451927D3F}"/>
                </a:ext>
              </a:extLst>
            </p:cNvPr>
            <p:cNvSpPr>
              <a:spLocks/>
            </p:cNvSpPr>
            <p:nvPr/>
          </p:nvSpPr>
          <p:spPr bwMode="auto">
            <a:xfrm>
              <a:off x="2616" y="1687"/>
              <a:ext cx="6" cy="31"/>
            </a:xfrm>
            <a:custGeom>
              <a:avLst/>
              <a:gdLst>
                <a:gd name="T0" fmla="*/ 6 w 6"/>
                <a:gd name="T1" fmla="*/ 6 h 31"/>
                <a:gd name="T2" fmla="*/ 4 w 6"/>
                <a:gd name="T3" fmla="*/ 29 h 31"/>
                <a:gd name="T4" fmla="*/ 4 w 6"/>
                <a:gd name="T5" fmla="*/ 31 h 31"/>
                <a:gd name="T6" fmla="*/ 4 w 6"/>
                <a:gd name="T7" fmla="*/ 31 h 31"/>
                <a:gd name="T8" fmla="*/ 2 w 6"/>
                <a:gd name="T9" fmla="*/ 29 h 31"/>
                <a:gd name="T10" fmla="*/ 2 w 6"/>
                <a:gd name="T11" fmla="*/ 25 h 31"/>
                <a:gd name="T12" fmla="*/ 2 w 6"/>
                <a:gd name="T13" fmla="*/ 23 h 31"/>
                <a:gd name="T14" fmla="*/ 0 w 6"/>
                <a:gd name="T15" fmla="*/ 23 h 31"/>
                <a:gd name="T16" fmla="*/ 0 w 6"/>
                <a:gd name="T17" fmla="*/ 23 h 31"/>
                <a:gd name="T18" fmla="*/ 0 w 6"/>
                <a:gd name="T19" fmla="*/ 0 h 31"/>
                <a:gd name="T20" fmla="*/ 4 w 6"/>
                <a:gd name="T21" fmla="*/ 4 h 31"/>
                <a:gd name="T22" fmla="*/ 6 w 6"/>
                <a:gd name="T23" fmla="*/ 6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31"/>
                <a:gd name="T38" fmla="*/ 6 w 6"/>
                <a:gd name="T39" fmla="*/ 31 h 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31">
                  <a:moveTo>
                    <a:pt x="6" y="6"/>
                  </a:moveTo>
                  <a:lnTo>
                    <a:pt x="4" y="29"/>
                  </a:lnTo>
                  <a:lnTo>
                    <a:pt x="4" y="31"/>
                  </a:lnTo>
                  <a:lnTo>
                    <a:pt x="2" y="29"/>
                  </a:lnTo>
                  <a:lnTo>
                    <a:pt x="2" y="25"/>
                  </a:lnTo>
                  <a:lnTo>
                    <a:pt x="2" y="23"/>
                  </a:lnTo>
                  <a:lnTo>
                    <a:pt x="0" y="23"/>
                  </a:lnTo>
                  <a:lnTo>
                    <a:pt x="0" y="0"/>
                  </a:lnTo>
                  <a:lnTo>
                    <a:pt x="4" y="4"/>
                  </a:lnTo>
                  <a:lnTo>
                    <a:pt x="6" y="6"/>
                  </a:lnTo>
                  <a:close/>
                </a:path>
              </a:pathLst>
            </a:custGeom>
            <a:solidFill>
              <a:srgbClr val="59595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090" name="Freeform 93">
              <a:extLst>
                <a:ext uri="{FF2B5EF4-FFF2-40B4-BE49-F238E27FC236}">
                  <a16:creationId xmlns:a16="http://schemas.microsoft.com/office/drawing/2014/main" id="{92CAFAE0-CABF-8DB5-D00B-592DC641B10E}"/>
                </a:ext>
              </a:extLst>
            </p:cNvPr>
            <p:cNvSpPr>
              <a:spLocks/>
            </p:cNvSpPr>
            <p:nvPr/>
          </p:nvSpPr>
          <p:spPr bwMode="auto">
            <a:xfrm>
              <a:off x="2438" y="1689"/>
              <a:ext cx="10" cy="19"/>
            </a:xfrm>
            <a:custGeom>
              <a:avLst/>
              <a:gdLst>
                <a:gd name="T0" fmla="*/ 8 w 10"/>
                <a:gd name="T1" fmla="*/ 7 h 19"/>
                <a:gd name="T2" fmla="*/ 10 w 10"/>
                <a:gd name="T3" fmla="*/ 11 h 19"/>
                <a:gd name="T4" fmla="*/ 4 w 10"/>
                <a:gd name="T5" fmla="*/ 11 h 19"/>
                <a:gd name="T6" fmla="*/ 0 w 10"/>
                <a:gd name="T7" fmla="*/ 15 h 19"/>
                <a:gd name="T8" fmla="*/ 0 w 10"/>
                <a:gd name="T9" fmla="*/ 19 h 19"/>
                <a:gd name="T10" fmla="*/ 0 w 10"/>
                <a:gd name="T11" fmla="*/ 15 h 19"/>
                <a:gd name="T12" fmla="*/ 4 w 10"/>
                <a:gd name="T13" fmla="*/ 11 h 19"/>
                <a:gd name="T14" fmla="*/ 4 w 10"/>
                <a:gd name="T15" fmla="*/ 9 h 19"/>
                <a:gd name="T16" fmla="*/ 4 w 10"/>
                <a:gd name="T17" fmla="*/ 4 h 19"/>
                <a:gd name="T18" fmla="*/ 4 w 10"/>
                <a:gd name="T19" fmla="*/ 4 h 19"/>
                <a:gd name="T20" fmla="*/ 4 w 10"/>
                <a:gd name="T21" fmla="*/ 7 h 19"/>
                <a:gd name="T22" fmla="*/ 6 w 10"/>
                <a:gd name="T23" fmla="*/ 9 h 19"/>
                <a:gd name="T24" fmla="*/ 6 w 10"/>
                <a:gd name="T25" fmla="*/ 9 h 19"/>
                <a:gd name="T26" fmla="*/ 8 w 10"/>
                <a:gd name="T27" fmla="*/ 7 h 19"/>
                <a:gd name="T28" fmla="*/ 8 w 10"/>
                <a:gd name="T29" fmla="*/ 2 h 19"/>
                <a:gd name="T30" fmla="*/ 6 w 10"/>
                <a:gd name="T31" fmla="*/ 0 h 19"/>
                <a:gd name="T32" fmla="*/ 6 w 10"/>
                <a:gd name="T33" fmla="*/ 0 h 19"/>
                <a:gd name="T34" fmla="*/ 8 w 10"/>
                <a:gd name="T35" fmla="*/ 4 h 19"/>
                <a:gd name="T36" fmla="*/ 8 w 10"/>
                <a:gd name="T37" fmla="*/ 7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
                <a:gd name="T58" fmla="*/ 0 h 19"/>
                <a:gd name="T59" fmla="*/ 10 w 10"/>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 h="19">
                  <a:moveTo>
                    <a:pt x="8" y="7"/>
                  </a:moveTo>
                  <a:lnTo>
                    <a:pt x="10" y="11"/>
                  </a:lnTo>
                  <a:lnTo>
                    <a:pt x="4" y="11"/>
                  </a:lnTo>
                  <a:lnTo>
                    <a:pt x="0" y="15"/>
                  </a:lnTo>
                  <a:lnTo>
                    <a:pt x="0" y="19"/>
                  </a:lnTo>
                  <a:lnTo>
                    <a:pt x="0" y="15"/>
                  </a:lnTo>
                  <a:lnTo>
                    <a:pt x="4" y="11"/>
                  </a:lnTo>
                  <a:lnTo>
                    <a:pt x="4" y="9"/>
                  </a:lnTo>
                  <a:lnTo>
                    <a:pt x="4" y="4"/>
                  </a:lnTo>
                  <a:lnTo>
                    <a:pt x="4" y="7"/>
                  </a:lnTo>
                  <a:lnTo>
                    <a:pt x="6" y="9"/>
                  </a:lnTo>
                  <a:lnTo>
                    <a:pt x="8" y="7"/>
                  </a:lnTo>
                  <a:lnTo>
                    <a:pt x="8" y="2"/>
                  </a:lnTo>
                  <a:lnTo>
                    <a:pt x="6" y="0"/>
                  </a:lnTo>
                  <a:lnTo>
                    <a:pt x="8" y="4"/>
                  </a:lnTo>
                  <a:lnTo>
                    <a:pt x="8" y="7"/>
                  </a:lnTo>
                  <a:close/>
                </a:path>
              </a:pathLst>
            </a:custGeom>
            <a:solidFill>
              <a:srgbClr val="00C2C2"/>
            </a:solidFill>
            <a:ln w="0">
              <a:solidFill>
                <a:srgbClr val="000000"/>
              </a:solidFill>
              <a:round/>
              <a:headEnd/>
              <a:tailEnd/>
            </a:ln>
          </p:spPr>
          <p:txBody>
            <a:bodyPr/>
            <a:lstStyle/>
            <a:p>
              <a:endParaRPr lang="el-GR">
                <a:solidFill>
                  <a:schemeClr val="bg1">
                    <a:lumMod val="95000"/>
                    <a:lumOff val="5000"/>
                  </a:schemeClr>
                </a:solidFill>
              </a:endParaRPr>
            </a:p>
          </p:txBody>
        </p:sp>
        <p:sp>
          <p:nvSpPr>
            <p:cNvPr id="36091" name="Freeform 94">
              <a:extLst>
                <a:ext uri="{FF2B5EF4-FFF2-40B4-BE49-F238E27FC236}">
                  <a16:creationId xmlns:a16="http://schemas.microsoft.com/office/drawing/2014/main" id="{2FAA407E-9D2C-2B54-A8F0-12C82521FCEF}"/>
                </a:ext>
              </a:extLst>
            </p:cNvPr>
            <p:cNvSpPr>
              <a:spLocks/>
            </p:cNvSpPr>
            <p:nvPr/>
          </p:nvSpPr>
          <p:spPr bwMode="auto">
            <a:xfrm>
              <a:off x="2579" y="1689"/>
              <a:ext cx="2" cy="15"/>
            </a:xfrm>
            <a:custGeom>
              <a:avLst/>
              <a:gdLst>
                <a:gd name="T0" fmla="*/ 0 w 2"/>
                <a:gd name="T1" fmla="*/ 15 h 15"/>
                <a:gd name="T2" fmla="*/ 0 w 2"/>
                <a:gd name="T3" fmla="*/ 15 h 15"/>
                <a:gd name="T4" fmla="*/ 0 w 2"/>
                <a:gd name="T5" fmla="*/ 0 h 15"/>
                <a:gd name="T6" fmla="*/ 2 w 2"/>
                <a:gd name="T7" fmla="*/ 2 h 15"/>
                <a:gd name="T8" fmla="*/ 0 w 2"/>
                <a:gd name="T9" fmla="*/ 15 h 15"/>
                <a:gd name="T10" fmla="*/ 0 60000 65536"/>
                <a:gd name="T11" fmla="*/ 0 60000 65536"/>
                <a:gd name="T12" fmla="*/ 0 60000 65536"/>
                <a:gd name="T13" fmla="*/ 0 60000 65536"/>
                <a:gd name="T14" fmla="*/ 0 60000 65536"/>
                <a:gd name="T15" fmla="*/ 0 w 2"/>
                <a:gd name="T16" fmla="*/ 0 h 15"/>
                <a:gd name="T17" fmla="*/ 2 w 2"/>
                <a:gd name="T18" fmla="*/ 15 h 15"/>
              </a:gdLst>
              <a:ahLst/>
              <a:cxnLst>
                <a:cxn ang="T10">
                  <a:pos x="T0" y="T1"/>
                </a:cxn>
                <a:cxn ang="T11">
                  <a:pos x="T2" y="T3"/>
                </a:cxn>
                <a:cxn ang="T12">
                  <a:pos x="T4" y="T5"/>
                </a:cxn>
                <a:cxn ang="T13">
                  <a:pos x="T6" y="T7"/>
                </a:cxn>
                <a:cxn ang="T14">
                  <a:pos x="T8" y="T9"/>
                </a:cxn>
              </a:cxnLst>
              <a:rect l="T15" t="T16" r="T17" b="T18"/>
              <a:pathLst>
                <a:path w="2" h="15">
                  <a:moveTo>
                    <a:pt x="0" y="15"/>
                  </a:moveTo>
                  <a:lnTo>
                    <a:pt x="0" y="15"/>
                  </a:lnTo>
                  <a:lnTo>
                    <a:pt x="0" y="0"/>
                  </a:lnTo>
                  <a:lnTo>
                    <a:pt x="2" y="2"/>
                  </a:lnTo>
                  <a:lnTo>
                    <a:pt x="0" y="15"/>
                  </a:lnTo>
                  <a:close/>
                </a:path>
              </a:pathLst>
            </a:custGeom>
            <a:solidFill>
              <a:srgbClr val="FFFF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6092" name="Freeform 95">
              <a:extLst>
                <a:ext uri="{FF2B5EF4-FFF2-40B4-BE49-F238E27FC236}">
                  <a16:creationId xmlns:a16="http://schemas.microsoft.com/office/drawing/2014/main" id="{C959C01F-2DD4-8B39-5246-7D1612528784}"/>
                </a:ext>
              </a:extLst>
            </p:cNvPr>
            <p:cNvSpPr>
              <a:spLocks/>
            </p:cNvSpPr>
            <p:nvPr/>
          </p:nvSpPr>
          <p:spPr bwMode="auto">
            <a:xfrm>
              <a:off x="2782" y="1691"/>
              <a:ext cx="8" cy="11"/>
            </a:xfrm>
            <a:custGeom>
              <a:avLst/>
              <a:gdLst>
                <a:gd name="T0" fmla="*/ 8 w 8"/>
                <a:gd name="T1" fmla="*/ 11 h 11"/>
                <a:gd name="T2" fmla="*/ 0 w 8"/>
                <a:gd name="T3" fmla="*/ 7 h 11"/>
                <a:gd name="T4" fmla="*/ 0 w 8"/>
                <a:gd name="T5" fmla="*/ 0 h 11"/>
                <a:gd name="T6" fmla="*/ 8 w 8"/>
                <a:gd name="T7" fmla="*/ 2 h 11"/>
                <a:gd name="T8" fmla="*/ 8 w 8"/>
                <a:gd name="T9" fmla="*/ 11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8" y="11"/>
                  </a:moveTo>
                  <a:lnTo>
                    <a:pt x="0" y="7"/>
                  </a:lnTo>
                  <a:lnTo>
                    <a:pt x="0" y="0"/>
                  </a:lnTo>
                  <a:lnTo>
                    <a:pt x="8" y="2"/>
                  </a:lnTo>
                  <a:lnTo>
                    <a:pt x="8" y="11"/>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093" name="Freeform 96">
              <a:extLst>
                <a:ext uri="{FF2B5EF4-FFF2-40B4-BE49-F238E27FC236}">
                  <a16:creationId xmlns:a16="http://schemas.microsoft.com/office/drawing/2014/main" id="{28AA6AD7-B7E2-3DB5-84B4-921ED19DF5AB}"/>
                </a:ext>
              </a:extLst>
            </p:cNvPr>
            <p:cNvSpPr>
              <a:spLocks/>
            </p:cNvSpPr>
            <p:nvPr/>
          </p:nvSpPr>
          <p:spPr bwMode="auto">
            <a:xfrm>
              <a:off x="2426" y="1691"/>
              <a:ext cx="6" cy="5"/>
            </a:xfrm>
            <a:custGeom>
              <a:avLst/>
              <a:gdLst>
                <a:gd name="T0" fmla="*/ 6 w 6"/>
                <a:gd name="T1" fmla="*/ 0 h 5"/>
                <a:gd name="T2" fmla="*/ 6 w 6"/>
                <a:gd name="T3" fmla="*/ 5 h 5"/>
                <a:gd name="T4" fmla="*/ 0 w 6"/>
                <a:gd name="T5" fmla="*/ 5 h 5"/>
                <a:gd name="T6" fmla="*/ 0 w 6"/>
                <a:gd name="T7" fmla="*/ 0 h 5"/>
                <a:gd name="T8" fmla="*/ 4 w 6"/>
                <a:gd name="T9" fmla="*/ 0 h 5"/>
                <a:gd name="T10" fmla="*/ 6 w 6"/>
                <a:gd name="T11" fmla="*/ 0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6" y="0"/>
                  </a:moveTo>
                  <a:lnTo>
                    <a:pt x="6" y="5"/>
                  </a:lnTo>
                  <a:lnTo>
                    <a:pt x="0" y="5"/>
                  </a:lnTo>
                  <a:lnTo>
                    <a:pt x="0" y="0"/>
                  </a:lnTo>
                  <a:lnTo>
                    <a:pt x="4" y="0"/>
                  </a:lnTo>
                  <a:lnTo>
                    <a:pt x="6" y="0"/>
                  </a:lnTo>
                  <a:close/>
                </a:path>
              </a:pathLst>
            </a:custGeom>
            <a:solidFill>
              <a:srgbClr val="838383"/>
            </a:solidFill>
            <a:ln w="0">
              <a:solidFill>
                <a:srgbClr val="838383"/>
              </a:solidFill>
              <a:round/>
              <a:headEnd/>
              <a:tailEnd/>
            </a:ln>
          </p:spPr>
          <p:txBody>
            <a:bodyPr/>
            <a:lstStyle/>
            <a:p>
              <a:endParaRPr lang="el-GR">
                <a:solidFill>
                  <a:schemeClr val="bg1">
                    <a:lumMod val="95000"/>
                    <a:lumOff val="5000"/>
                  </a:schemeClr>
                </a:solidFill>
              </a:endParaRPr>
            </a:p>
          </p:txBody>
        </p:sp>
        <p:sp>
          <p:nvSpPr>
            <p:cNvPr id="36094" name="Freeform 97">
              <a:extLst>
                <a:ext uri="{FF2B5EF4-FFF2-40B4-BE49-F238E27FC236}">
                  <a16:creationId xmlns:a16="http://schemas.microsoft.com/office/drawing/2014/main" id="{0575AAA9-51B5-8C77-AD8E-933381D59737}"/>
                </a:ext>
              </a:extLst>
            </p:cNvPr>
            <p:cNvSpPr>
              <a:spLocks/>
            </p:cNvSpPr>
            <p:nvPr/>
          </p:nvSpPr>
          <p:spPr bwMode="auto">
            <a:xfrm>
              <a:off x="2625" y="1691"/>
              <a:ext cx="8" cy="31"/>
            </a:xfrm>
            <a:custGeom>
              <a:avLst/>
              <a:gdLst>
                <a:gd name="T0" fmla="*/ 8 w 8"/>
                <a:gd name="T1" fmla="*/ 7 h 31"/>
                <a:gd name="T2" fmla="*/ 8 w 8"/>
                <a:gd name="T3" fmla="*/ 27 h 31"/>
                <a:gd name="T4" fmla="*/ 6 w 8"/>
                <a:gd name="T5" fmla="*/ 27 h 31"/>
                <a:gd name="T6" fmla="*/ 6 w 8"/>
                <a:gd name="T7" fmla="*/ 29 h 31"/>
                <a:gd name="T8" fmla="*/ 6 w 8"/>
                <a:gd name="T9" fmla="*/ 31 h 31"/>
                <a:gd name="T10" fmla="*/ 0 w 8"/>
                <a:gd name="T11" fmla="*/ 29 h 31"/>
                <a:gd name="T12" fmla="*/ 0 w 8"/>
                <a:gd name="T13" fmla="*/ 0 h 31"/>
                <a:gd name="T14" fmla="*/ 6 w 8"/>
                <a:gd name="T15" fmla="*/ 5 h 31"/>
                <a:gd name="T16" fmla="*/ 8 w 8"/>
                <a:gd name="T17" fmla="*/ 7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31"/>
                <a:gd name="T29" fmla="*/ 8 w 8"/>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31">
                  <a:moveTo>
                    <a:pt x="8" y="7"/>
                  </a:moveTo>
                  <a:lnTo>
                    <a:pt x="8" y="27"/>
                  </a:lnTo>
                  <a:lnTo>
                    <a:pt x="6" y="27"/>
                  </a:lnTo>
                  <a:lnTo>
                    <a:pt x="6" y="29"/>
                  </a:lnTo>
                  <a:lnTo>
                    <a:pt x="6" y="31"/>
                  </a:lnTo>
                  <a:lnTo>
                    <a:pt x="0" y="29"/>
                  </a:lnTo>
                  <a:lnTo>
                    <a:pt x="0" y="0"/>
                  </a:lnTo>
                  <a:lnTo>
                    <a:pt x="6" y="5"/>
                  </a:lnTo>
                  <a:lnTo>
                    <a:pt x="8" y="7"/>
                  </a:lnTo>
                  <a:close/>
                </a:path>
              </a:pathLst>
            </a:custGeom>
            <a:solidFill>
              <a:srgbClr val="D9D9D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095" name="Freeform 98">
              <a:extLst>
                <a:ext uri="{FF2B5EF4-FFF2-40B4-BE49-F238E27FC236}">
                  <a16:creationId xmlns:a16="http://schemas.microsoft.com/office/drawing/2014/main" id="{03916142-57FE-E1BC-76B2-55B122DFA92D}"/>
                </a:ext>
              </a:extLst>
            </p:cNvPr>
            <p:cNvSpPr>
              <a:spLocks/>
            </p:cNvSpPr>
            <p:nvPr/>
          </p:nvSpPr>
          <p:spPr bwMode="auto">
            <a:xfrm>
              <a:off x="2434" y="1693"/>
              <a:ext cx="6" cy="3"/>
            </a:xfrm>
            <a:custGeom>
              <a:avLst/>
              <a:gdLst>
                <a:gd name="T0" fmla="*/ 6 w 6"/>
                <a:gd name="T1" fmla="*/ 3 h 3"/>
                <a:gd name="T2" fmla="*/ 0 w 6"/>
                <a:gd name="T3" fmla="*/ 3 h 3"/>
                <a:gd name="T4" fmla="*/ 0 w 6"/>
                <a:gd name="T5" fmla="*/ 3 h 3"/>
                <a:gd name="T6" fmla="*/ 0 w 6"/>
                <a:gd name="T7" fmla="*/ 0 h 3"/>
                <a:gd name="T8" fmla="*/ 6 w 6"/>
                <a:gd name="T9" fmla="*/ 0 h 3"/>
                <a:gd name="T10" fmla="*/ 6 w 6"/>
                <a:gd name="T11" fmla="*/ 3 h 3"/>
                <a:gd name="T12" fmla="*/ 0 60000 65536"/>
                <a:gd name="T13" fmla="*/ 0 60000 65536"/>
                <a:gd name="T14" fmla="*/ 0 60000 65536"/>
                <a:gd name="T15" fmla="*/ 0 60000 65536"/>
                <a:gd name="T16" fmla="*/ 0 60000 65536"/>
                <a:gd name="T17" fmla="*/ 0 60000 65536"/>
                <a:gd name="T18" fmla="*/ 0 w 6"/>
                <a:gd name="T19" fmla="*/ 0 h 3"/>
                <a:gd name="T20" fmla="*/ 6 w 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 h="3">
                  <a:moveTo>
                    <a:pt x="6" y="3"/>
                  </a:moveTo>
                  <a:lnTo>
                    <a:pt x="0" y="3"/>
                  </a:lnTo>
                  <a:lnTo>
                    <a:pt x="0" y="0"/>
                  </a:lnTo>
                  <a:lnTo>
                    <a:pt x="6" y="0"/>
                  </a:lnTo>
                  <a:lnTo>
                    <a:pt x="6" y="3"/>
                  </a:lnTo>
                  <a:close/>
                </a:path>
              </a:pathLst>
            </a:custGeom>
            <a:solidFill>
              <a:srgbClr val="838383"/>
            </a:solidFill>
            <a:ln w="0">
              <a:solidFill>
                <a:srgbClr val="838383"/>
              </a:solidFill>
              <a:round/>
              <a:headEnd/>
              <a:tailEnd/>
            </a:ln>
          </p:spPr>
          <p:txBody>
            <a:bodyPr/>
            <a:lstStyle/>
            <a:p>
              <a:endParaRPr lang="el-GR">
                <a:solidFill>
                  <a:schemeClr val="bg1">
                    <a:lumMod val="95000"/>
                    <a:lumOff val="5000"/>
                  </a:schemeClr>
                </a:solidFill>
              </a:endParaRPr>
            </a:p>
          </p:txBody>
        </p:sp>
        <p:sp>
          <p:nvSpPr>
            <p:cNvPr id="36096" name="Freeform 99">
              <a:extLst>
                <a:ext uri="{FF2B5EF4-FFF2-40B4-BE49-F238E27FC236}">
                  <a16:creationId xmlns:a16="http://schemas.microsoft.com/office/drawing/2014/main" id="{0BF34D1A-6C8D-926A-CF1F-1F481EE7FB7C}"/>
                </a:ext>
              </a:extLst>
            </p:cNvPr>
            <p:cNvSpPr>
              <a:spLocks/>
            </p:cNvSpPr>
            <p:nvPr/>
          </p:nvSpPr>
          <p:spPr bwMode="auto">
            <a:xfrm>
              <a:off x="2792" y="1696"/>
              <a:ext cx="7" cy="8"/>
            </a:xfrm>
            <a:custGeom>
              <a:avLst/>
              <a:gdLst>
                <a:gd name="T0" fmla="*/ 7 w 7"/>
                <a:gd name="T1" fmla="*/ 8 h 8"/>
                <a:gd name="T2" fmla="*/ 0 w 7"/>
                <a:gd name="T3" fmla="*/ 8 h 8"/>
                <a:gd name="T4" fmla="*/ 0 w 7"/>
                <a:gd name="T5" fmla="*/ 0 h 8"/>
                <a:gd name="T6" fmla="*/ 7 w 7"/>
                <a:gd name="T7" fmla="*/ 2 h 8"/>
                <a:gd name="T8" fmla="*/ 7 w 7"/>
                <a:gd name="T9" fmla="*/ 8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7" y="8"/>
                  </a:moveTo>
                  <a:lnTo>
                    <a:pt x="0" y="8"/>
                  </a:lnTo>
                  <a:lnTo>
                    <a:pt x="0" y="0"/>
                  </a:lnTo>
                  <a:lnTo>
                    <a:pt x="7" y="2"/>
                  </a:lnTo>
                  <a:lnTo>
                    <a:pt x="7" y="8"/>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6097" name="Freeform 100">
              <a:extLst>
                <a:ext uri="{FF2B5EF4-FFF2-40B4-BE49-F238E27FC236}">
                  <a16:creationId xmlns:a16="http://schemas.microsoft.com/office/drawing/2014/main" id="{A1775F86-B9DA-FF93-EC66-A2B8D78AC62C}"/>
                </a:ext>
              </a:extLst>
            </p:cNvPr>
            <p:cNvSpPr>
              <a:spLocks/>
            </p:cNvSpPr>
            <p:nvPr/>
          </p:nvSpPr>
          <p:spPr bwMode="auto">
            <a:xfrm>
              <a:off x="2426" y="1698"/>
              <a:ext cx="12" cy="6"/>
            </a:xfrm>
            <a:custGeom>
              <a:avLst/>
              <a:gdLst>
                <a:gd name="T0" fmla="*/ 6 w 12"/>
                <a:gd name="T1" fmla="*/ 2 h 6"/>
                <a:gd name="T2" fmla="*/ 12 w 12"/>
                <a:gd name="T3" fmla="*/ 0 h 6"/>
                <a:gd name="T4" fmla="*/ 10 w 12"/>
                <a:gd name="T5" fmla="*/ 4 h 6"/>
                <a:gd name="T6" fmla="*/ 10 w 12"/>
                <a:gd name="T7" fmla="*/ 6 h 6"/>
                <a:gd name="T8" fmla="*/ 0 w 12"/>
                <a:gd name="T9" fmla="*/ 4 h 6"/>
                <a:gd name="T10" fmla="*/ 0 w 12"/>
                <a:gd name="T11" fmla="*/ 0 h 6"/>
                <a:gd name="T12" fmla="*/ 4 w 12"/>
                <a:gd name="T13" fmla="*/ 0 h 6"/>
                <a:gd name="T14" fmla="*/ 6 w 12"/>
                <a:gd name="T15" fmla="*/ 2 h 6"/>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6"/>
                <a:gd name="T26" fmla="*/ 12 w 12"/>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6">
                  <a:moveTo>
                    <a:pt x="6" y="2"/>
                  </a:moveTo>
                  <a:lnTo>
                    <a:pt x="12" y="0"/>
                  </a:lnTo>
                  <a:lnTo>
                    <a:pt x="10" y="4"/>
                  </a:lnTo>
                  <a:lnTo>
                    <a:pt x="10" y="6"/>
                  </a:lnTo>
                  <a:lnTo>
                    <a:pt x="0" y="4"/>
                  </a:lnTo>
                  <a:lnTo>
                    <a:pt x="0" y="0"/>
                  </a:lnTo>
                  <a:lnTo>
                    <a:pt x="4" y="0"/>
                  </a:lnTo>
                  <a:lnTo>
                    <a:pt x="6" y="2"/>
                  </a:lnTo>
                  <a:close/>
                </a:path>
              </a:pathLst>
            </a:custGeom>
            <a:solidFill>
              <a:srgbClr val="3FFFFF"/>
            </a:solidFill>
            <a:ln w="0">
              <a:solidFill>
                <a:srgbClr val="000000"/>
              </a:solidFill>
              <a:round/>
              <a:headEnd/>
              <a:tailEnd/>
            </a:ln>
          </p:spPr>
          <p:txBody>
            <a:bodyPr/>
            <a:lstStyle/>
            <a:p>
              <a:endParaRPr lang="el-GR">
                <a:solidFill>
                  <a:schemeClr val="bg1">
                    <a:lumMod val="95000"/>
                    <a:lumOff val="5000"/>
                  </a:schemeClr>
                </a:solidFill>
              </a:endParaRPr>
            </a:p>
          </p:txBody>
        </p:sp>
        <p:sp>
          <p:nvSpPr>
            <p:cNvPr id="36098" name="Freeform 101">
              <a:extLst>
                <a:ext uri="{FF2B5EF4-FFF2-40B4-BE49-F238E27FC236}">
                  <a16:creationId xmlns:a16="http://schemas.microsoft.com/office/drawing/2014/main" id="{96AC27CA-9D7F-CEBA-E6BC-1B7746CDCD30}"/>
                </a:ext>
              </a:extLst>
            </p:cNvPr>
            <p:cNvSpPr>
              <a:spLocks/>
            </p:cNvSpPr>
            <p:nvPr/>
          </p:nvSpPr>
          <p:spPr bwMode="auto">
            <a:xfrm>
              <a:off x="2583" y="1698"/>
              <a:ext cx="29" cy="18"/>
            </a:xfrm>
            <a:custGeom>
              <a:avLst/>
              <a:gdLst>
                <a:gd name="T0" fmla="*/ 29 w 29"/>
                <a:gd name="T1" fmla="*/ 18 h 18"/>
                <a:gd name="T2" fmla="*/ 0 w 29"/>
                <a:gd name="T3" fmla="*/ 0 h 18"/>
                <a:gd name="T4" fmla="*/ 0 w 29"/>
                <a:gd name="T5" fmla="*/ 0 h 18"/>
                <a:gd name="T6" fmla="*/ 29 w 29"/>
                <a:gd name="T7" fmla="*/ 18 h 18"/>
                <a:gd name="T8" fmla="*/ 0 60000 65536"/>
                <a:gd name="T9" fmla="*/ 0 60000 65536"/>
                <a:gd name="T10" fmla="*/ 0 60000 65536"/>
                <a:gd name="T11" fmla="*/ 0 60000 65536"/>
                <a:gd name="T12" fmla="*/ 0 w 29"/>
                <a:gd name="T13" fmla="*/ 0 h 18"/>
                <a:gd name="T14" fmla="*/ 29 w 29"/>
                <a:gd name="T15" fmla="*/ 18 h 18"/>
              </a:gdLst>
              <a:ahLst/>
              <a:cxnLst>
                <a:cxn ang="T8">
                  <a:pos x="T0" y="T1"/>
                </a:cxn>
                <a:cxn ang="T9">
                  <a:pos x="T2" y="T3"/>
                </a:cxn>
                <a:cxn ang="T10">
                  <a:pos x="T4" y="T5"/>
                </a:cxn>
                <a:cxn ang="T11">
                  <a:pos x="T6" y="T7"/>
                </a:cxn>
              </a:cxnLst>
              <a:rect l="T12" t="T13" r="T14" b="T15"/>
              <a:pathLst>
                <a:path w="29" h="18">
                  <a:moveTo>
                    <a:pt x="29" y="18"/>
                  </a:moveTo>
                  <a:lnTo>
                    <a:pt x="0" y="0"/>
                  </a:lnTo>
                  <a:lnTo>
                    <a:pt x="29" y="18"/>
                  </a:lnTo>
                  <a:close/>
                </a:path>
              </a:pathLst>
            </a:custGeom>
            <a:solidFill>
              <a:srgbClr val="ABABAB"/>
            </a:solidFill>
            <a:ln w="0">
              <a:solidFill>
                <a:srgbClr val="000000"/>
              </a:solidFill>
              <a:round/>
              <a:headEnd/>
              <a:tailEnd/>
            </a:ln>
          </p:spPr>
          <p:txBody>
            <a:bodyPr/>
            <a:lstStyle/>
            <a:p>
              <a:endParaRPr lang="el-GR">
                <a:solidFill>
                  <a:schemeClr val="bg1">
                    <a:lumMod val="95000"/>
                    <a:lumOff val="5000"/>
                  </a:schemeClr>
                </a:solidFill>
              </a:endParaRPr>
            </a:p>
          </p:txBody>
        </p:sp>
        <p:sp>
          <p:nvSpPr>
            <p:cNvPr id="36099" name="Freeform 102">
              <a:extLst>
                <a:ext uri="{FF2B5EF4-FFF2-40B4-BE49-F238E27FC236}">
                  <a16:creationId xmlns:a16="http://schemas.microsoft.com/office/drawing/2014/main" id="{02923864-D9EC-BD27-E17F-37FA975CCB32}"/>
                </a:ext>
              </a:extLst>
            </p:cNvPr>
            <p:cNvSpPr>
              <a:spLocks/>
            </p:cNvSpPr>
            <p:nvPr/>
          </p:nvSpPr>
          <p:spPr bwMode="auto">
            <a:xfrm>
              <a:off x="2635" y="1698"/>
              <a:ext cx="16" cy="35"/>
            </a:xfrm>
            <a:custGeom>
              <a:avLst/>
              <a:gdLst>
                <a:gd name="T0" fmla="*/ 16 w 16"/>
                <a:gd name="T1" fmla="*/ 10 h 35"/>
                <a:gd name="T2" fmla="*/ 16 w 16"/>
                <a:gd name="T3" fmla="*/ 31 h 35"/>
                <a:gd name="T4" fmla="*/ 16 w 16"/>
                <a:gd name="T5" fmla="*/ 31 h 35"/>
                <a:gd name="T6" fmla="*/ 14 w 16"/>
                <a:gd name="T7" fmla="*/ 31 h 35"/>
                <a:gd name="T8" fmla="*/ 14 w 16"/>
                <a:gd name="T9" fmla="*/ 33 h 35"/>
                <a:gd name="T10" fmla="*/ 14 w 16"/>
                <a:gd name="T11" fmla="*/ 35 h 35"/>
                <a:gd name="T12" fmla="*/ 0 w 16"/>
                <a:gd name="T13" fmla="*/ 29 h 35"/>
                <a:gd name="T14" fmla="*/ 0 w 16"/>
                <a:gd name="T15" fmla="*/ 24 h 35"/>
                <a:gd name="T16" fmla="*/ 2 w 16"/>
                <a:gd name="T17" fmla="*/ 24 h 35"/>
                <a:gd name="T18" fmla="*/ 2 w 16"/>
                <a:gd name="T19" fmla="*/ 24 h 35"/>
                <a:gd name="T20" fmla="*/ 2 w 16"/>
                <a:gd name="T21" fmla="*/ 22 h 35"/>
                <a:gd name="T22" fmla="*/ 0 w 16"/>
                <a:gd name="T23" fmla="*/ 22 h 35"/>
                <a:gd name="T24" fmla="*/ 0 w 16"/>
                <a:gd name="T25" fmla="*/ 20 h 35"/>
                <a:gd name="T26" fmla="*/ 0 w 16"/>
                <a:gd name="T27" fmla="*/ 0 h 35"/>
                <a:gd name="T28" fmla="*/ 16 w 16"/>
                <a:gd name="T29" fmla="*/ 10 h 35"/>
                <a:gd name="T30" fmla="*/ 16 w 16"/>
                <a:gd name="T31" fmla="*/ 10 h 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35"/>
                <a:gd name="T50" fmla="*/ 16 w 16"/>
                <a:gd name="T51" fmla="*/ 35 h 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35">
                  <a:moveTo>
                    <a:pt x="16" y="10"/>
                  </a:moveTo>
                  <a:lnTo>
                    <a:pt x="16" y="31"/>
                  </a:lnTo>
                  <a:lnTo>
                    <a:pt x="14" y="31"/>
                  </a:lnTo>
                  <a:lnTo>
                    <a:pt x="14" y="33"/>
                  </a:lnTo>
                  <a:lnTo>
                    <a:pt x="14" y="35"/>
                  </a:lnTo>
                  <a:lnTo>
                    <a:pt x="0" y="29"/>
                  </a:lnTo>
                  <a:lnTo>
                    <a:pt x="0" y="24"/>
                  </a:lnTo>
                  <a:lnTo>
                    <a:pt x="2" y="24"/>
                  </a:lnTo>
                  <a:lnTo>
                    <a:pt x="2" y="22"/>
                  </a:lnTo>
                  <a:lnTo>
                    <a:pt x="0" y="22"/>
                  </a:lnTo>
                  <a:lnTo>
                    <a:pt x="0" y="20"/>
                  </a:lnTo>
                  <a:lnTo>
                    <a:pt x="0" y="0"/>
                  </a:lnTo>
                  <a:lnTo>
                    <a:pt x="16" y="10"/>
                  </a:lnTo>
                  <a:close/>
                </a:path>
              </a:pathLst>
            </a:custGeom>
            <a:solidFill>
              <a:srgbClr val="59595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100" name="Freeform 103">
              <a:extLst>
                <a:ext uri="{FF2B5EF4-FFF2-40B4-BE49-F238E27FC236}">
                  <a16:creationId xmlns:a16="http://schemas.microsoft.com/office/drawing/2014/main" id="{4C11C5B7-78AA-3B18-CD85-4C07AAB558AB}"/>
                </a:ext>
              </a:extLst>
            </p:cNvPr>
            <p:cNvSpPr>
              <a:spLocks/>
            </p:cNvSpPr>
            <p:nvPr/>
          </p:nvSpPr>
          <p:spPr bwMode="auto">
            <a:xfrm>
              <a:off x="2438" y="1702"/>
              <a:ext cx="10" cy="12"/>
            </a:xfrm>
            <a:custGeom>
              <a:avLst/>
              <a:gdLst>
                <a:gd name="T0" fmla="*/ 10 w 10"/>
                <a:gd name="T1" fmla="*/ 2 h 12"/>
                <a:gd name="T2" fmla="*/ 10 w 10"/>
                <a:gd name="T3" fmla="*/ 4 h 12"/>
                <a:gd name="T4" fmla="*/ 10 w 10"/>
                <a:gd name="T5" fmla="*/ 2 h 12"/>
                <a:gd name="T6" fmla="*/ 8 w 10"/>
                <a:gd name="T7" fmla="*/ 2 h 12"/>
                <a:gd name="T8" fmla="*/ 6 w 10"/>
                <a:gd name="T9" fmla="*/ 8 h 12"/>
                <a:gd name="T10" fmla="*/ 6 w 10"/>
                <a:gd name="T11" fmla="*/ 12 h 12"/>
                <a:gd name="T12" fmla="*/ 6 w 10"/>
                <a:gd name="T13" fmla="*/ 12 h 12"/>
                <a:gd name="T14" fmla="*/ 0 w 10"/>
                <a:gd name="T15" fmla="*/ 12 h 12"/>
                <a:gd name="T16" fmla="*/ 0 w 10"/>
                <a:gd name="T17" fmla="*/ 8 h 12"/>
                <a:gd name="T18" fmla="*/ 0 w 10"/>
                <a:gd name="T19" fmla="*/ 10 h 12"/>
                <a:gd name="T20" fmla="*/ 6 w 10"/>
                <a:gd name="T21" fmla="*/ 10 h 12"/>
                <a:gd name="T22" fmla="*/ 6 w 10"/>
                <a:gd name="T23" fmla="*/ 8 h 12"/>
                <a:gd name="T24" fmla="*/ 4 w 10"/>
                <a:gd name="T25" fmla="*/ 8 h 12"/>
                <a:gd name="T26" fmla="*/ 0 w 10"/>
                <a:gd name="T27" fmla="*/ 8 h 12"/>
                <a:gd name="T28" fmla="*/ 2 w 10"/>
                <a:gd name="T29" fmla="*/ 2 h 12"/>
                <a:gd name="T30" fmla="*/ 4 w 10"/>
                <a:gd name="T31" fmla="*/ 2 h 12"/>
                <a:gd name="T32" fmla="*/ 4 w 10"/>
                <a:gd name="T33" fmla="*/ 0 h 12"/>
                <a:gd name="T34" fmla="*/ 6 w 10"/>
                <a:gd name="T35" fmla="*/ 0 h 12"/>
                <a:gd name="T36" fmla="*/ 10 w 10"/>
                <a:gd name="T37" fmla="*/ 0 h 12"/>
                <a:gd name="T38" fmla="*/ 10 w 10"/>
                <a:gd name="T39" fmla="*/ 2 h 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
                <a:gd name="T61" fmla="*/ 0 h 12"/>
                <a:gd name="T62" fmla="*/ 10 w 10"/>
                <a:gd name="T63" fmla="*/ 12 h 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 h="12">
                  <a:moveTo>
                    <a:pt x="10" y="2"/>
                  </a:moveTo>
                  <a:lnTo>
                    <a:pt x="10" y="4"/>
                  </a:lnTo>
                  <a:lnTo>
                    <a:pt x="10" y="2"/>
                  </a:lnTo>
                  <a:lnTo>
                    <a:pt x="8" y="2"/>
                  </a:lnTo>
                  <a:lnTo>
                    <a:pt x="6" y="8"/>
                  </a:lnTo>
                  <a:lnTo>
                    <a:pt x="6" y="12"/>
                  </a:lnTo>
                  <a:lnTo>
                    <a:pt x="0" y="12"/>
                  </a:lnTo>
                  <a:lnTo>
                    <a:pt x="0" y="8"/>
                  </a:lnTo>
                  <a:lnTo>
                    <a:pt x="0" y="10"/>
                  </a:lnTo>
                  <a:lnTo>
                    <a:pt x="6" y="10"/>
                  </a:lnTo>
                  <a:lnTo>
                    <a:pt x="6" y="8"/>
                  </a:lnTo>
                  <a:lnTo>
                    <a:pt x="4" y="8"/>
                  </a:lnTo>
                  <a:lnTo>
                    <a:pt x="0" y="8"/>
                  </a:lnTo>
                  <a:lnTo>
                    <a:pt x="2" y="2"/>
                  </a:lnTo>
                  <a:lnTo>
                    <a:pt x="4" y="2"/>
                  </a:lnTo>
                  <a:lnTo>
                    <a:pt x="4" y="0"/>
                  </a:lnTo>
                  <a:lnTo>
                    <a:pt x="6" y="0"/>
                  </a:lnTo>
                  <a:lnTo>
                    <a:pt x="10" y="0"/>
                  </a:lnTo>
                  <a:lnTo>
                    <a:pt x="10" y="2"/>
                  </a:lnTo>
                  <a:close/>
                </a:path>
              </a:pathLst>
            </a:custGeom>
            <a:solidFill>
              <a:srgbClr val="00FFFF"/>
            </a:solidFill>
            <a:ln w="0">
              <a:solidFill>
                <a:srgbClr val="000000"/>
              </a:solidFill>
              <a:round/>
              <a:headEnd/>
              <a:tailEnd/>
            </a:ln>
          </p:spPr>
          <p:txBody>
            <a:bodyPr/>
            <a:lstStyle/>
            <a:p>
              <a:endParaRPr lang="el-GR">
                <a:solidFill>
                  <a:schemeClr val="bg1">
                    <a:lumMod val="95000"/>
                    <a:lumOff val="5000"/>
                  </a:schemeClr>
                </a:solidFill>
              </a:endParaRPr>
            </a:p>
          </p:txBody>
        </p:sp>
        <p:sp>
          <p:nvSpPr>
            <p:cNvPr id="36101" name="Freeform 104">
              <a:extLst>
                <a:ext uri="{FF2B5EF4-FFF2-40B4-BE49-F238E27FC236}">
                  <a16:creationId xmlns:a16="http://schemas.microsoft.com/office/drawing/2014/main" id="{DE4DC904-CE90-2DC5-BD9D-FA716A975B3D}"/>
                </a:ext>
              </a:extLst>
            </p:cNvPr>
            <p:cNvSpPr>
              <a:spLocks/>
            </p:cNvSpPr>
            <p:nvPr/>
          </p:nvSpPr>
          <p:spPr bwMode="auto">
            <a:xfrm>
              <a:off x="2419" y="1704"/>
              <a:ext cx="5" cy="6"/>
            </a:xfrm>
            <a:custGeom>
              <a:avLst/>
              <a:gdLst>
                <a:gd name="T0" fmla="*/ 5 w 5"/>
                <a:gd name="T1" fmla="*/ 6 h 6"/>
                <a:gd name="T2" fmla="*/ 3 w 5"/>
                <a:gd name="T3" fmla="*/ 6 h 6"/>
                <a:gd name="T4" fmla="*/ 0 w 5"/>
                <a:gd name="T5" fmla="*/ 6 h 6"/>
                <a:gd name="T6" fmla="*/ 0 w 5"/>
                <a:gd name="T7" fmla="*/ 2 h 6"/>
                <a:gd name="T8" fmla="*/ 3 w 5"/>
                <a:gd name="T9" fmla="*/ 0 h 6"/>
                <a:gd name="T10" fmla="*/ 5 w 5"/>
                <a:gd name="T11" fmla="*/ 2 h 6"/>
                <a:gd name="T12" fmla="*/ 5 w 5"/>
                <a:gd name="T13" fmla="*/ 6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5" y="6"/>
                  </a:moveTo>
                  <a:lnTo>
                    <a:pt x="3" y="6"/>
                  </a:lnTo>
                  <a:lnTo>
                    <a:pt x="0" y="6"/>
                  </a:lnTo>
                  <a:lnTo>
                    <a:pt x="0" y="2"/>
                  </a:lnTo>
                  <a:lnTo>
                    <a:pt x="3" y="0"/>
                  </a:lnTo>
                  <a:lnTo>
                    <a:pt x="5" y="2"/>
                  </a:lnTo>
                  <a:lnTo>
                    <a:pt x="5" y="6"/>
                  </a:lnTo>
                  <a:close/>
                </a:path>
              </a:pathLst>
            </a:custGeom>
            <a:solidFill>
              <a:srgbClr val="C2FFFF"/>
            </a:solidFill>
            <a:ln w="0">
              <a:solidFill>
                <a:srgbClr val="000000"/>
              </a:solidFill>
              <a:round/>
              <a:headEnd/>
              <a:tailEnd/>
            </a:ln>
          </p:spPr>
          <p:txBody>
            <a:bodyPr/>
            <a:lstStyle/>
            <a:p>
              <a:endParaRPr lang="el-GR">
                <a:solidFill>
                  <a:schemeClr val="bg1">
                    <a:lumMod val="95000"/>
                    <a:lumOff val="5000"/>
                  </a:schemeClr>
                </a:solidFill>
              </a:endParaRPr>
            </a:p>
          </p:txBody>
        </p:sp>
        <p:sp>
          <p:nvSpPr>
            <p:cNvPr id="36102" name="Freeform 105">
              <a:extLst>
                <a:ext uri="{FF2B5EF4-FFF2-40B4-BE49-F238E27FC236}">
                  <a16:creationId xmlns:a16="http://schemas.microsoft.com/office/drawing/2014/main" id="{091E0A06-A7CA-8EEE-6B6D-FF176C8ACA80}"/>
                </a:ext>
              </a:extLst>
            </p:cNvPr>
            <p:cNvSpPr>
              <a:spLocks/>
            </p:cNvSpPr>
            <p:nvPr/>
          </p:nvSpPr>
          <p:spPr bwMode="auto">
            <a:xfrm>
              <a:off x="2428" y="1704"/>
              <a:ext cx="6" cy="2"/>
            </a:xfrm>
            <a:custGeom>
              <a:avLst/>
              <a:gdLst>
                <a:gd name="T0" fmla="*/ 0 w 6"/>
                <a:gd name="T1" fmla="*/ 2 h 2"/>
                <a:gd name="T2" fmla="*/ 2 w 6"/>
                <a:gd name="T3" fmla="*/ 0 h 2"/>
                <a:gd name="T4" fmla="*/ 6 w 6"/>
                <a:gd name="T5" fmla="*/ 2 h 2"/>
                <a:gd name="T6" fmla="*/ 0 w 6"/>
                <a:gd name="T7" fmla="*/ 2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0" y="2"/>
                  </a:moveTo>
                  <a:lnTo>
                    <a:pt x="2" y="0"/>
                  </a:lnTo>
                  <a:lnTo>
                    <a:pt x="6" y="2"/>
                  </a:lnTo>
                  <a:lnTo>
                    <a:pt x="0" y="2"/>
                  </a:lnTo>
                  <a:close/>
                </a:path>
              </a:pathLst>
            </a:custGeom>
            <a:solidFill>
              <a:srgbClr val="D9D9D9"/>
            </a:solidFill>
            <a:ln w="0">
              <a:solidFill>
                <a:srgbClr val="D9D9D9"/>
              </a:solidFill>
              <a:round/>
              <a:headEnd/>
              <a:tailEnd/>
            </a:ln>
          </p:spPr>
          <p:txBody>
            <a:bodyPr/>
            <a:lstStyle/>
            <a:p>
              <a:endParaRPr lang="el-GR">
                <a:solidFill>
                  <a:schemeClr val="bg1">
                    <a:lumMod val="95000"/>
                    <a:lumOff val="5000"/>
                  </a:schemeClr>
                </a:solidFill>
              </a:endParaRPr>
            </a:p>
          </p:txBody>
        </p:sp>
        <p:sp>
          <p:nvSpPr>
            <p:cNvPr id="36103" name="Rectangle 106">
              <a:extLst>
                <a:ext uri="{FF2B5EF4-FFF2-40B4-BE49-F238E27FC236}">
                  <a16:creationId xmlns:a16="http://schemas.microsoft.com/office/drawing/2014/main" id="{0F5CBBFE-225F-5668-E7F9-3C4DFAE37A89}"/>
                </a:ext>
              </a:extLst>
            </p:cNvPr>
            <p:cNvSpPr>
              <a:spLocks noChangeArrowheads="1"/>
            </p:cNvSpPr>
            <p:nvPr/>
          </p:nvSpPr>
          <p:spPr bwMode="auto">
            <a:xfrm>
              <a:off x="2426" y="1708"/>
              <a:ext cx="10" cy="6"/>
            </a:xfrm>
            <a:prstGeom prst="rect">
              <a:avLst/>
            </a:prstGeom>
            <a:solidFill>
              <a:srgbClr val="D9D9D9"/>
            </a:solidFill>
            <a:ln w="0">
              <a:solidFill>
                <a:srgbClr val="D9D9D9"/>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104" name="Rectangle 107">
              <a:extLst>
                <a:ext uri="{FF2B5EF4-FFF2-40B4-BE49-F238E27FC236}">
                  <a16:creationId xmlns:a16="http://schemas.microsoft.com/office/drawing/2014/main" id="{ECBF223D-8FA2-B226-1088-56D979572E2B}"/>
                </a:ext>
              </a:extLst>
            </p:cNvPr>
            <p:cNvSpPr>
              <a:spLocks noChangeArrowheads="1"/>
            </p:cNvSpPr>
            <p:nvPr/>
          </p:nvSpPr>
          <p:spPr bwMode="auto">
            <a:xfrm>
              <a:off x="2448" y="1708"/>
              <a:ext cx="0" cy="2"/>
            </a:xfrm>
            <a:prstGeom prst="rect">
              <a:avLst/>
            </a:prstGeom>
            <a:solidFill>
              <a:srgbClr val="3FFFFF"/>
            </a:solidFill>
            <a:ln w="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105" name="Freeform 108">
              <a:extLst>
                <a:ext uri="{FF2B5EF4-FFF2-40B4-BE49-F238E27FC236}">
                  <a16:creationId xmlns:a16="http://schemas.microsoft.com/office/drawing/2014/main" id="{C69DAC28-8E0B-22A4-1688-F65C61AE67FE}"/>
                </a:ext>
              </a:extLst>
            </p:cNvPr>
            <p:cNvSpPr>
              <a:spLocks/>
            </p:cNvSpPr>
            <p:nvPr/>
          </p:nvSpPr>
          <p:spPr bwMode="auto">
            <a:xfrm>
              <a:off x="2654" y="1710"/>
              <a:ext cx="2" cy="21"/>
            </a:xfrm>
            <a:custGeom>
              <a:avLst/>
              <a:gdLst>
                <a:gd name="T0" fmla="*/ 0 w 2"/>
                <a:gd name="T1" fmla="*/ 21 h 21"/>
                <a:gd name="T2" fmla="*/ 0 w 2"/>
                <a:gd name="T3" fmla="*/ 21 h 21"/>
                <a:gd name="T4" fmla="*/ 0 w 2"/>
                <a:gd name="T5" fmla="*/ 21 h 21"/>
                <a:gd name="T6" fmla="*/ 0 w 2"/>
                <a:gd name="T7" fmla="*/ 0 h 21"/>
                <a:gd name="T8" fmla="*/ 2 w 2"/>
                <a:gd name="T9" fmla="*/ 0 h 21"/>
                <a:gd name="T10" fmla="*/ 0 w 2"/>
                <a:gd name="T11" fmla="*/ 21 h 21"/>
                <a:gd name="T12" fmla="*/ 0 60000 65536"/>
                <a:gd name="T13" fmla="*/ 0 60000 65536"/>
                <a:gd name="T14" fmla="*/ 0 60000 65536"/>
                <a:gd name="T15" fmla="*/ 0 60000 65536"/>
                <a:gd name="T16" fmla="*/ 0 60000 65536"/>
                <a:gd name="T17" fmla="*/ 0 60000 65536"/>
                <a:gd name="T18" fmla="*/ 0 w 2"/>
                <a:gd name="T19" fmla="*/ 0 h 21"/>
                <a:gd name="T20" fmla="*/ 2 w 2"/>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 h="21">
                  <a:moveTo>
                    <a:pt x="0" y="21"/>
                  </a:moveTo>
                  <a:lnTo>
                    <a:pt x="0" y="21"/>
                  </a:lnTo>
                  <a:lnTo>
                    <a:pt x="0" y="0"/>
                  </a:lnTo>
                  <a:lnTo>
                    <a:pt x="2" y="0"/>
                  </a:lnTo>
                  <a:lnTo>
                    <a:pt x="0" y="21"/>
                  </a:lnTo>
                  <a:close/>
                </a:path>
              </a:pathLst>
            </a:custGeom>
            <a:solidFill>
              <a:srgbClr val="D9D9D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106" name="Freeform 109">
              <a:extLst>
                <a:ext uri="{FF2B5EF4-FFF2-40B4-BE49-F238E27FC236}">
                  <a16:creationId xmlns:a16="http://schemas.microsoft.com/office/drawing/2014/main" id="{30A511AB-51D3-B348-A09B-D94A531840BB}"/>
                </a:ext>
              </a:extLst>
            </p:cNvPr>
            <p:cNvSpPr>
              <a:spLocks/>
            </p:cNvSpPr>
            <p:nvPr/>
          </p:nvSpPr>
          <p:spPr bwMode="auto">
            <a:xfrm>
              <a:off x="2419" y="1710"/>
              <a:ext cx="3" cy="1"/>
            </a:xfrm>
            <a:custGeom>
              <a:avLst/>
              <a:gdLst>
                <a:gd name="T0" fmla="*/ 0 w 3"/>
                <a:gd name="T1" fmla="*/ 0 h 1"/>
                <a:gd name="T2" fmla="*/ 3 w 3"/>
                <a:gd name="T3" fmla="*/ 0 h 1"/>
                <a:gd name="T4" fmla="*/ 0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0" y="0"/>
                  </a:moveTo>
                  <a:lnTo>
                    <a:pt x="3" y="0"/>
                  </a:lnTo>
                  <a:lnTo>
                    <a:pt x="0" y="0"/>
                  </a:lnTo>
                  <a:close/>
                </a:path>
              </a:pathLst>
            </a:custGeom>
            <a:solidFill>
              <a:srgbClr val="FFFFFF"/>
            </a:solidFill>
            <a:ln w="0">
              <a:solidFill>
                <a:srgbClr val="FFFFFF"/>
              </a:solidFill>
              <a:round/>
              <a:headEnd/>
              <a:tailEnd/>
            </a:ln>
          </p:spPr>
          <p:txBody>
            <a:bodyPr/>
            <a:lstStyle/>
            <a:p>
              <a:endParaRPr lang="el-GR">
                <a:solidFill>
                  <a:schemeClr val="bg1">
                    <a:lumMod val="95000"/>
                    <a:lumOff val="5000"/>
                  </a:schemeClr>
                </a:solidFill>
              </a:endParaRPr>
            </a:p>
          </p:txBody>
        </p:sp>
        <p:sp>
          <p:nvSpPr>
            <p:cNvPr id="36107" name="Freeform 110">
              <a:extLst>
                <a:ext uri="{FF2B5EF4-FFF2-40B4-BE49-F238E27FC236}">
                  <a16:creationId xmlns:a16="http://schemas.microsoft.com/office/drawing/2014/main" id="{DFEE7B9A-BD96-8FA6-BEC1-4D623E3226B3}"/>
                </a:ext>
              </a:extLst>
            </p:cNvPr>
            <p:cNvSpPr>
              <a:spLocks/>
            </p:cNvSpPr>
            <p:nvPr/>
          </p:nvSpPr>
          <p:spPr bwMode="auto">
            <a:xfrm>
              <a:off x="2440" y="1710"/>
              <a:ext cx="2" cy="1"/>
            </a:xfrm>
            <a:custGeom>
              <a:avLst/>
              <a:gdLst>
                <a:gd name="T0" fmla="*/ 0 w 2"/>
                <a:gd name="T1" fmla="*/ 0 h 1"/>
                <a:gd name="T2" fmla="*/ 2 w 2"/>
                <a:gd name="T3" fmla="*/ 0 h 1"/>
                <a:gd name="T4" fmla="*/ 0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lnTo>
                    <a:pt x="0" y="0"/>
                  </a:lnTo>
                  <a:close/>
                </a:path>
              </a:pathLst>
            </a:custGeom>
            <a:solidFill>
              <a:srgbClr val="FFFFFF"/>
            </a:solidFill>
            <a:ln w="0">
              <a:solidFill>
                <a:srgbClr val="FFFFFF"/>
              </a:solidFill>
              <a:round/>
              <a:headEnd/>
              <a:tailEnd/>
            </a:ln>
          </p:spPr>
          <p:txBody>
            <a:bodyPr/>
            <a:lstStyle/>
            <a:p>
              <a:endParaRPr lang="el-GR">
                <a:solidFill>
                  <a:schemeClr val="bg1">
                    <a:lumMod val="95000"/>
                    <a:lumOff val="5000"/>
                  </a:schemeClr>
                </a:solidFill>
              </a:endParaRPr>
            </a:p>
          </p:txBody>
        </p:sp>
        <p:sp>
          <p:nvSpPr>
            <p:cNvPr id="36108" name="Freeform 111">
              <a:extLst>
                <a:ext uri="{FF2B5EF4-FFF2-40B4-BE49-F238E27FC236}">
                  <a16:creationId xmlns:a16="http://schemas.microsoft.com/office/drawing/2014/main" id="{AA34E66E-10E4-7DAB-78D1-1B3E781D4DCC}"/>
                </a:ext>
              </a:extLst>
            </p:cNvPr>
            <p:cNvSpPr>
              <a:spLocks/>
            </p:cNvSpPr>
            <p:nvPr/>
          </p:nvSpPr>
          <p:spPr bwMode="auto">
            <a:xfrm>
              <a:off x="2658" y="1710"/>
              <a:ext cx="4" cy="31"/>
            </a:xfrm>
            <a:custGeom>
              <a:avLst/>
              <a:gdLst>
                <a:gd name="T0" fmla="*/ 4 w 4"/>
                <a:gd name="T1" fmla="*/ 4 h 31"/>
                <a:gd name="T2" fmla="*/ 4 w 4"/>
                <a:gd name="T3" fmla="*/ 31 h 31"/>
                <a:gd name="T4" fmla="*/ 0 w 4"/>
                <a:gd name="T5" fmla="*/ 29 h 31"/>
                <a:gd name="T6" fmla="*/ 0 w 4"/>
                <a:gd name="T7" fmla="*/ 25 h 31"/>
                <a:gd name="T8" fmla="*/ 0 w 4"/>
                <a:gd name="T9" fmla="*/ 0 h 31"/>
                <a:gd name="T10" fmla="*/ 4 w 4"/>
                <a:gd name="T11" fmla="*/ 2 h 31"/>
                <a:gd name="T12" fmla="*/ 4 w 4"/>
                <a:gd name="T13" fmla="*/ 4 h 31"/>
                <a:gd name="T14" fmla="*/ 0 60000 65536"/>
                <a:gd name="T15" fmla="*/ 0 60000 65536"/>
                <a:gd name="T16" fmla="*/ 0 60000 65536"/>
                <a:gd name="T17" fmla="*/ 0 60000 65536"/>
                <a:gd name="T18" fmla="*/ 0 60000 65536"/>
                <a:gd name="T19" fmla="*/ 0 60000 65536"/>
                <a:gd name="T20" fmla="*/ 0 60000 65536"/>
                <a:gd name="T21" fmla="*/ 0 w 4"/>
                <a:gd name="T22" fmla="*/ 0 h 31"/>
                <a:gd name="T23" fmla="*/ 4 w 4"/>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31">
                  <a:moveTo>
                    <a:pt x="4" y="4"/>
                  </a:moveTo>
                  <a:lnTo>
                    <a:pt x="4" y="31"/>
                  </a:lnTo>
                  <a:lnTo>
                    <a:pt x="0" y="29"/>
                  </a:lnTo>
                  <a:lnTo>
                    <a:pt x="0" y="25"/>
                  </a:lnTo>
                  <a:lnTo>
                    <a:pt x="0" y="0"/>
                  </a:lnTo>
                  <a:lnTo>
                    <a:pt x="4" y="2"/>
                  </a:lnTo>
                  <a:lnTo>
                    <a:pt x="4" y="4"/>
                  </a:lnTo>
                  <a:close/>
                </a:path>
              </a:pathLst>
            </a:custGeom>
            <a:solidFill>
              <a:srgbClr val="59595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109" name="Freeform 112">
              <a:extLst>
                <a:ext uri="{FF2B5EF4-FFF2-40B4-BE49-F238E27FC236}">
                  <a16:creationId xmlns:a16="http://schemas.microsoft.com/office/drawing/2014/main" id="{445E544E-BBEA-7396-A8B6-9B6A6BDC3F35}"/>
                </a:ext>
              </a:extLst>
            </p:cNvPr>
            <p:cNvSpPr>
              <a:spLocks/>
            </p:cNvSpPr>
            <p:nvPr/>
          </p:nvSpPr>
          <p:spPr bwMode="auto">
            <a:xfrm>
              <a:off x="2614" y="1712"/>
              <a:ext cx="2" cy="15"/>
            </a:xfrm>
            <a:custGeom>
              <a:avLst/>
              <a:gdLst>
                <a:gd name="T0" fmla="*/ 2 w 2"/>
                <a:gd name="T1" fmla="*/ 0 h 15"/>
                <a:gd name="T2" fmla="*/ 2 w 2"/>
                <a:gd name="T3" fmla="*/ 6 h 15"/>
                <a:gd name="T4" fmla="*/ 2 w 2"/>
                <a:gd name="T5" fmla="*/ 15 h 15"/>
                <a:gd name="T6" fmla="*/ 0 w 2"/>
                <a:gd name="T7" fmla="*/ 15 h 15"/>
                <a:gd name="T8" fmla="*/ 0 w 2"/>
                <a:gd name="T9" fmla="*/ 13 h 15"/>
                <a:gd name="T10" fmla="*/ 0 w 2"/>
                <a:gd name="T11" fmla="*/ 0 h 15"/>
                <a:gd name="T12" fmla="*/ 2 w 2"/>
                <a:gd name="T13" fmla="*/ 0 h 15"/>
                <a:gd name="T14" fmla="*/ 2 w 2"/>
                <a:gd name="T15" fmla="*/ 0 h 15"/>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15"/>
                <a:gd name="T26" fmla="*/ 2 w 2"/>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15">
                  <a:moveTo>
                    <a:pt x="2" y="0"/>
                  </a:moveTo>
                  <a:lnTo>
                    <a:pt x="2" y="6"/>
                  </a:lnTo>
                  <a:lnTo>
                    <a:pt x="2" y="15"/>
                  </a:lnTo>
                  <a:lnTo>
                    <a:pt x="0" y="15"/>
                  </a:lnTo>
                  <a:lnTo>
                    <a:pt x="0" y="13"/>
                  </a:lnTo>
                  <a:lnTo>
                    <a:pt x="0" y="0"/>
                  </a:lnTo>
                  <a:lnTo>
                    <a:pt x="2" y="0"/>
                  </a:lnTo>
                  <a:close/>
                </a:path>
              </a:pathLst>
            </a:custGeom>
            <a:solidFill>
              <a:srgbClr val="FFFF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6110" name="Freeform 113">
              <a:extLst>
                <a:ext uri="{FF2B5EF4-FFF2-40B4-BE49-F238E27FC236}">
                  <a16:creationId xmlns:a16="http://schemas.microsoft.com/office/drawing/2014/main" id="{2BDFC58D-1921-8E1C-78DB-97AE4F5190D5}"/>
                </a:ext>
              </a:extLst>
            </p:cNvPr>
            <p:cNvSpPr>
              <a:spLocks/>
            </p:cNvSpPr>
            <p:nvPr/>
          </p:nvSpPr>
          <p:spPr bwMode="auto">
            <a:xfrm>
              <a:off x="2419" y="1712"/>
              <a:ext cx="5" cy="1"/>
            </a:xfrm>
            <a:custGeom>
              <a:avLst/>
              <a:gdLst>
                <a:gd name="T0" fmla="*/ 0 w 5"/>
                <a:gd name="T1" fmla="*/ 0 h 1"/>
                <a:gd name="T2" fmla="*/ 5 w 5"/>
                <a:gd name="T3" fmla="*/ 0 h 1"/>
                <a:gd name="T4" fmla="*/ 0 w 5"/>
                <a:gd name="T5" fmla="*/ 0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0" y="0"/>
                  </a:moveTo>
                  <a:lnTo>
                    <a:pt x="5" y="0"/>
                  </a:lnTo>
                  <a:lnTo>
                    <a:pt x="0" y="0"/>
                  </a:lnTo>
                  <a:close/>
                </a:path>
              </a:pathLst>
            </a:custGeom>
            <a:solidFill>
              <a:srgbClr val="FFFFFF"/>
            </a:solidFill>
            <a:ln w="0">
              <a:solidFill>
                <a:srgbClr val="FFFFFF"/>
              </a:solidFill>
              <a:round/>
              <a:headEnd/>
              <a:tailEnd/>
            </a:ln>
          </p:spPr>
          <p:txBody>
            <a:bodyPr/>
            <a:lstStyle/>
            <a:p>
              <a:endParaRPr lang="el-GR">
                <a:solidFill>
                  <a:schemeClr val="bg1">
                    <a:lumMod val="95000"/>
                    <a:lumOff val="5000"/>
                  </a:schemeClr>
                </a:solidFill>
              </a:endParaRPr>
            </a:p>
          </p:txBody>
        </p:sp>
        <p:sp>
          <p:nvSpPr>
            <p:cNvPr id="36111" name="Freeform 114">
              <a:extLst>
                <a:ext uri="{FF2B5EF4-FFF2-40B4-BE49-F238E27FC236}">
                  <a16:creationId xmlns:a16="http://schemas.microsoft.com/office/drawing/2014/main" id="{2DA7D5E1-0272-803F-C103-C86BDE754F04}"/>
                </a:ext>
              </a:extLst>
            </p:cNvPr>
            <p:cNvSpPr>
              <a:spLocks/>
            </p:cNvSpPr>
            <p:nvPr/>
          </p:nvSpPr>
          <p:spPr bwMode="auto">
            <a:xfrm>
              <a:off x="2664" y="1714"/>
              <a:ext cx="66" cy="69"/>
            </a:xfrm>
            <a:custGeom>
              <a:avLst/>
              <a:gdLst>
                <a:gd name="T0" fmla="*/ 66 w 66"/>
                <a:gd name="T1" fmla="*/ 37 h 69"/>
                <a:gd name="T2" fmla="*/ 66 w 66"/>
                <a:gd name="T3" fmla="*/ 69 h 69"/>
                <a:gd name="T4" fmla="*/ 45 w 66"/>
                <a:gd name="T5" fmla="*/ 56 h 69"/>
                <a:gd name="T6" fmla="*/ 45 w 66"/>
                <a:gd name="T7" fmla="*/ 50 h 69"/>
                <a:gd name="T8" fmla="*/ 41 w 66"/>
                <a:gd name="T9" fmla="*/ 48 h 69"/>
                <a:gd name="T10" fmla="*/ 39 w 66"/>
                <a:gd name="T11" fmla="*/ 48 h 69"/>
                <a:gd name="T12" fmla="*/ 39 w 66"/>
                <a:gd name="T13" fmla="*/ 48 h 69"/>
                <a:gd name="T14" fmla="*/ 39 w 66"/>
                <a:gd name="T15" fmla="*/ 48 h 69"/>
                <a:gd name="T16" fmla="*/ 39 w 66"/>
                <a:gd name="T17" fmla="*/ 52 h 69"/>
                <a:gd name="T18" fmla="*/ 25 w 66"/>
                <a:gd name="T19" fmla="*/ 44 h 69"/>
                <a:gd name="T20" fmla="*/ 25 w 66"/>
                <a:gd name="T21" fmla="*/ 44 h 69"/>
                <a:gd name="T22" fmla="*/ 25 w 66"/>
                <a:gd name="T23" fmla="*/ 37 h 69"/>
                <a:gd name="T24" fmla="*/ 19 w 66"/>
                <a:gd name="T25" fmla="*/ 33 h 69"/>
                <a:gd name="T26" fmla="*/ 19 w 66"/>
                <a:gd name="T27" fmla="*/ 33 h 69"/>
                <a:gd name="T28" fmla="*/ 19 w 66"/>
                <a:gd name="T29" fmla="*/ 35 h 69"/>
                <a:gd name="T30" fmla="*/ 19 w 66"/>
                <a:gd name="T31" fmla="*/ 40 h 69"/>
                <a:gd name="T32" fmla="*/ 0 w 66"/>
                <a:gd name="T33" fmla="*/ 29 h 69"/>
                <a:gd name="T34" fmla="*/ 0 w 66"/>
                <a:gd name="T35" fmla="*/ 0 h 69"/>
                <a:gd name="T36" fmla="*/ 66 w 66"/>
                <a:gd name="T37" fmla="*/ 37 h 69"/>
                <a:gd name="T38" fmla="*/ 66 w 66"/>
                <a:gd name="T39" fmla="*/ 37 h 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6"/>
                <a:gd name="T61" fmla="*/ 0 h 69"/>
                <a:gd name="T62" fmla="*/ 66 w 66"/>
                <a:gd name="T63" fmla="*/ 69 h 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6" h="69">
                  <a:moveTo>
                    <a:pt x="66" y="37"/>
                  </a:moveTo>
                  <a:lnTo>
                    <a:pt x="66" y="69"/>
                  </a:lnTo>
                  <a:lnTo>
                    <a:pt x="45" y="56"/>
                  </a:lnTo>
                  <a:lnTo>
                    <a:pt x="45" y="50"/>
                  </a:lnTo>
                  <a:lnTo>
                    <a:pt x="41" y="48"/>
                  </a:lnTo>
                  <a:lnTo>
                    <a:pt x="39" y="48"/>
                  </a:lnTo>
                  <a:lnTo>
                    <a:pt x="39" y="52"/>
                  </a:lnTo>
                  <a:lnTo>
                    <a:pt x="25" y="44"/>
                  </a:lnTo>
                  <a:lnTo>
                    <a:pt x="25" y="37"/>
                  </a:lnTo>
                  <a:lnTo>
                    <a:pt x="19" y="33"/>
                  </a:lnTo>
                  <a:lnTo>
                    <a:pt x="19" y="35"/>
                  </a:lnTo>
                  <a:lnTo>
                    <a:pt x="19" y="40"/>
                  </a:lnTo>
                  <a:lnTo>
                    <a:pt x="0" y="29"/>
                  </a:lnTo>
                  <a:lnTo>
                    <a:pt x="0" y="0"/>
                  </a:lnTo>
                  <a:lnTo>
                    <a:pt x="66" y="37"/>
                  </a:lnTo>
                  <a:close/>
                </a:path>
              </a:pathLst>
            </a:custGeom>
            <a:solidFill>
              <a:srgbClr val="D9D9D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112" name="Freeform 115">
              <a:extLst>
                <a:ext uri="{FF2B5EF4-FFF2-40B4-BE49-F238E27FC236}">
                  <a16:creationId xmlns:a16="http://schemas.microsoft.com/office/drawing/2014/main" id="{F6F4CA6F-7D25-D928-F8DB-868BA6565B5C}"/>
                </a:ext>
              </a:extLst>
            </p:cNvPr>
            <p:cNvSpPr>
              <a:spLocks/>
            </p:cNvSpPr>
            <p:nvPr/>
          </p:nvSpPr>
          <p:spPr bwMode="auto">
            <a:xfrm>
              <a:off x="2419" y="1714"/>
              <a:ext cx="25" cy="2"/>
            </a:xfrm>
            <a:custGeom>
              <a:avLst/>
              <a:gdLst>
                <a:gd name="T0" fmla="*/ 9 w 25"/>
                <a:gd name="T1" fmla="*/ 2 h 2"/>
                <a:gd name="T2" fmla="*/ 0 w 25"/>
                <a:gd name="T3" fmla="*/ 2 h 2"/>
                <a:gd name="T4" fmla="*/ 0 w 25"/>
                <a:gd name="T5" fmla="*/ 0 h 2"/>
                <a:gd name="T6" fmla="*/ 25 w 25"/>
                <a:gd name="T7" fmla="*/ 2 h 2"/>
                <a:gd name="T8" fmla="*/ 9 w 25"/>
                <a:gd name="T9" fmla="*/ 2 h 2"/>
                <a:gd name="T10" fmla="*/ 0 60000 65536"/>
                <a:gd name="T11" fmla="*/ 0 60000 65536"/>
                <a:gd name="T12" fmla="*/ 0 60000 65536"/>
                <a:gd name="T13" fmla="*/ 0 60000 65536"/>
                <a:gd name="T14" fmla="*/ 0 60000 65536"/>
                <a:gd name="T15" fmla="*/ 0 w 25"/>
                <a:gd name="T16" fmla="*/ 0 h 2"/>
                <a:gd name="T17" fmla="*/ 25 w 25"/>
                <a:gd name="T18" fmla="*/ 2 h 2"/>
              </a:gdLst>
              <a:ahLst/>
              <a:cxnLst>
                <a:cxn ang="T10">
                  <a:pos x="T0" y="T1"/>
                </a:cxn>
                <a:cxn ang="T11">
                  <a:pos x="T2" y="T3"/>
                </a:cxn>
                <a:cxn ang="T12">
                  <a:pos x="T4" y="T5"/>
                </a:cxn>
                <a:cxn ang="T13">
                  <a:pos x="T6" y="T7"/>
                </a:cxn>
                <a:cxn ang="T14">
                  <a:pos x="T8" y="T9"/>
                </a:cxn>
              </a:cxnLst>
              <a:rect l="T15" t="T16" r="T17" b="T18"/>
              <a:pathLst>
                <a:path w="25" h="2">
                  <a:moveTo>
                    <a:pt x="9" y="2"/>
                  </a:moveTo>
                  <a:lnTo>
                    <a:pt x="0" y="2"/>
                  </a:lnTo>
                  <a:lnTo>
                    <a:pt x="0" y="0"/>
                  </a:lnTo>
                  <a:lnTo>
                    <a:pt x="25" y="2"/>
                  </a:lnTo>
                  <a:lnTo>
                    <a:pt x="9" y="2"/>
                  </a:lnTo>
                  <a:close/>
                </a:path>
              </a:pathLst>
            </a:custGeom>
            <a:solidFill>
              <a:srgbClr val="FFFFFF"/>
            </a:solidFill>
            <a:ln w="0">
              <a:solidFill>
                <a:srgbClr val="000000"/>
              </a:solidFill>
              <a:round/>
              <a:headEnd/>
              <a:tailEnd/>
            </a:ln>
          </p:spPr>
          <p:txBody>
            <a:bodyPr/>
            <a:lstStyle/>
            <a:p>
              <a:endParaRPr lang="el-GR">
                <a:solidFill>
                  <a:schemeClr val="bg1">
                    <a:lumMod val="95000"/>
                    <a:lumOff val="5000"/>
                  </a:schemeClr>
                </a:solidFill>
              </a:endParaRPr>
            </a:p>
          </p:txBody>
        </p:sp>
        <p:sp>
          <p:nvSpPr>
            <p:cNvPr id="36113" name="Freeform 116">
              <a:extLst>
                <a:ext uri="{FF2B5EF4-FFF2-40B4-BE49-F238E27FC236}">
                  <a16:creationId xmlns:a16="http://schemas.microsoft.com/office/drawing/2014/main" id="{86495642-8FA3-14C6-134D-8C803821AC70}"/>
                </a:ext>
              </a:extLst>
            </p:cNvPr>
            <p:cNvSpPr>
              <a:spLocks/>
            </p:cNvSpPr>
            <p:nvPr/>
          </p:nvSpPr>
          <p:spPr bwMode="auto">
            <a:xfrm>
              <a:off x="2618" y="1718"/>
              <a:ext cx="13" cy="9"/>
            </a:xfrm>
            <a:custGeom>
              <a:avLst/>
              <a:gdLst>
                <a:gd name="T0" fmla="*/ 0 w 13"/>
                <a:gd name="T1" fmla="*/ 2 h 9"/>
                <a:gd name="T2" fmla="*/ 0 w 13"/>
                <a:gd name="T3" fmla="*/ 0 h 9"/>
                <a:gd name="T4" fmla="*/ 13 w 13"/>
                <a:gd name="T5" fmla="*/ 9 h 9"/>
                <a:gd name="T6" fmla="*/ 0 w 13"/>
                <a:gd name="T7" fmla="*/ 2 h 9"/>
                <a:gd name="T8" fmla="*/ 0 60000 65536"/>
                <a:gd name="T9" fmla="*/ 0 60000 65536"/>
                <a:gd name="T10" fmla="*/ 0 60000 65536"/>
                <a:gd name="T11" fmla="*/ 0 60000 65536"/>
                <a:gd name="T12" fmla="*/ 0 w 13"/>
                <a:gd name="T13" fmla="*/ 0 h 9"/>
                <a:gd name="T14" fmla="*/ 13 w 13"/>
                <a:gd name="T15" fmla="*/ 9 h 9"/>
              </a:gdLst>
              <a:ahLst/>
              <a:cxnLst>
                <a:cxn ang="T8">
                  <a:pos x="T0" y="T1"/>
                </a:cxn>
                <a:cxn ang="T9">
                  <a:pos x="T2" y="T3"/>
                </a:cxn>
                <a:cxn ang="T10">
                  <a:pos x="T4" y="T5"/>
                </a:cxn>
                <a:cxn ang="T11">
                  <a:pos x="T6" y="T7"/>
                </a:cxn>
              </a:cxnLst>
              <a:rect l="T12" t="T13" r="T14" b="T15"/>
              <a:pathLst>
                <a:path w="13" h="9">
                  <a:moveTo>
                    <a:pt x="0" y="2"/>
                  </a:moveTo>
                  <a:lnTo>
                    <a:pt x="0" y="0"/>
                  </a:lnTo>
                  <a:lnTo>
                    <a:pt x="13" y="9"/>
                  </a:lnTo>
                  <a:lnTo>
                    <a:pt x="0" y="2"/>
                  </a:lnTo>
                  <a:close/>
                </a:path>
              </a:pathLst>
            </a:custGeom>
            <a:solidFill>
              <a:srgbClr val="00FF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6114" name="Freeform 117">
              <a:extLst>
                <a:ext uri="{FF2B5EF4-FFF2-40B4-BE49-F238E27FC236}">
                  <a16:creationId xmlns:a16="http://schemas.microsoft.com/office/drawing/2014/main" id="{1ED59AC4-B3D3-C5A8-15C5-CEC391040AB5}"/>
                </a:ext>
              </a:extLst>
            </p:cNvPr>
            <p:cNvSpPr>
              <a:spLocks/>
            </p:cNvSpPr>
            <p:nvPr/>
          </p:nvSpPr>
          <p:spPr bwMode="auto">
            <a:xfrm>
              <a:off x="2631" y="1720"/>
              <a:ext cx="2" cy="17"/>
            </a:xfrm>
            <a:custGeom>
              <a:avLst/>
              <a:gdLst>
                <a:gd name="T0" fmla="*/ 2 w 2"/>
                <a:gd name="T1" fmla="*/ 2 h 17"/>
                <a:gd name="T2" fmla="*/ 2 w 2"/>
                <a:gd name="T3" fmla="*/ 9 h 17"/>
                <a:gd name="T4" fmla="*/ 0 w 2"/>
                <a:gd name="T5" fmla="*/ 9 h 17"/>
                <a:gd name="T6" fmla="*/ 2 w 2"/>
                <a:gd name="T7" fmla="*/ 11 h 17"/>
                <a:gd name="T8" fmla="*/ 2 w 2"/>
                <a:gd name="T9" fmla="*/ 17 h 17"/>
                <a:gd name="T10" fmla="*/ 2 w 2"/>
                <a:gd name="T11" fmla="*/ 17 h 17"/>
                <a:gd name="T12" fmla="*/ 0 w 2"/>
                <a:gd name="T13" fmla="*/ 15 h 17"/>
                <a:gd name="T14" fmla="*/ 0 w 2"/>
                <a:gd name="T15" fmla="*/ 0 h 17"/>
                <a:gd name="T16" fmla="*/ 2 w 2"/>
                <a:gd name="T17" fmla="*/ 0 h 17"/>
                <a:gd name="T18" fmla="*/ 2 w 2"/>
                <a:gd name="T19" fmla="*/ 2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17"/>
                <a:gd name="T32" fmla="*/ 2 w 2"/>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17">
                  <a:moveTo>
                    <a:pt x="2" y="2"/>
                  </a:moveTo>
                  <a:lnTo>
                    <a:pt x="2" y="9"/>
                  </a:lnTo>
                  <a:lnTo>
                    <a:pt x="0" y="9"/>
                  </a:lnTo>
                  <a:lnTo>
                    <a:pt x="2" y="11"/>
                  </a:lnTo>
                  <a:lnTo>
                    <a:pt x="2" y="17"/>
                  </a:lnTo>
                  <a:lnTo>
                    <a:pt x="0" y="15"/>
                  </a:lnTo>
                  <a:lnTo>
                    <a:pt x="0" y="0"/>
                  </a:lnTo>
                  <a:lnTo>
                    <a:pt x="2" y="0"/>
                  </a:lnTo>
                  <a:lnTo>
                    <a:pt x="2" y="2"/>
                  </a:lnTo>
                  <a:close/>
                </a:path>
              </a:pathLst>
            </a:custGeom>
            <a:solidFill>
              <a:srgbClr val="FFFF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6115" name="Freeform 118">
              <a:extLst>
                <a:ext uri="{FF2B5EF4-FFF2-40B4-BE49-F238E27FC236}">
                  <a16:creationId xmlns:a16="http://schemas.microsoft.com/office/drawing/2014/main" id="{50B780B0-F065-7717-DF76-97C9C8D34B40}"/>
                </a:ext>
              </a:extLst>
            </p:cNvPr>
            <p:cNvSpPr>
              <a:spLocks/>
            </p:cNvSpPr>
            <p:nvPr/>
          </p:nvSpPr>
          <p:spPr bwMode="auto">
            <a:xfrm>
              <a:off x="2635" y="1729"/>
              <a:ext cx="14" cy="8"/>
            </a:xfrm>
            <a:custGeom>
              <a:avLst/>
              <a:gdLst>
                <a:gd name="T0" fmla="*/ 14 w 14"/>
                <a:gd name="T1" fmla="*/ 8 h 8"/>
                <a:gd name="T2" fmla="*/ 14 w 14"/>
                <a:gd name="T3" fmla="*/ 8 h 8"/>
                <a:gd name="T4" fmla="*/ 2 w 14"/>
                <a:gd name="T5" fmla="*/ 2 h 8"/>
                <a:gd name="T6" fmla="*/ 0 w 14"/>
                <a:gd name="T7" fmla="*/ 0 h 8"/>
                <a:gd name="T8" fmla="*/ 14 w 14"/>
                <a:gd name="T9" fmla="*/ 8 h 8"/>
                <a:gd name="T10" fmla="*/ 14 w 14"/>
                <a:gd name="T11" fmla="*/ 8 h 8"/>
                <a:gd name="T12" fmla="*/ 0 60000 65536"/>
                <a:gd name="T13" fmla="*/ 0 60000 65536"/>
                <a:gd name="T14" fmla="*/ 0 60000 65536"/>
                <a:gd name="T15" fmla="*/ 0 60000 65536"/>
                <a:gd name="T16" fmla="*/ 0 60000 65536"/>
                <a:gd name="T17" fmla="*/ 0 60000 65536"/>
                <a:gd name="T18" fmla="*/ 0 w 14"/>
                <a:gd name="T19" fmla="*/ 0 h 8"/>
                <a:gd name="T20" fmla="*/ 14 w 14"/>
                <a:gd name="T21" fmla="*/ 8 h 8"/>
              </a:gdLst>
              <a:ahLst/>
              <a:cxnLst>
                <a:cxn ang="T12">
                  <a:pos x="T0" y="T1"/>
                </a:cxn>
                <a:cxn ang="T13">
                  <a:pos x="T2" y="T3"/>
                </a:cxn>
                <a:cxn ang="T14">
                  <a:pos x="T4" y="T5"/>
                </a:cxn>
                <a:cxn ang="T15">
                  <a:pos x="T6" y="T7"/>
                </a:cxn>
                <a:cxn ang="T16">
                  <a:pos x="T8" y="T9"/>
                </a:cxn>
                <a:cxn ang="T17">
                  <a:pos x="T10" y="T11"/>
                </a:cxn>
              </a:cxnLst>
              <a:rect l="T18" t="T19" r="T20" b="T21"/>
              <a:pathLst>
                <a:path w="14" h="8">
                  <a:moveTo>
                    <a:pt x="14" y="8"/>
                  </a:moveTo>
                  <a:lnTo>
                    <a:pt x="14" y="8"/>
                  </a:lnTo>
                  <a:lnTo>
                    <a:pt x="2" y="2"/>
                  </a:lnTo>
                  <a:lnTo>
                    <a:pt x="0" y="0"/>
                  </a:lnTo>
                  <a:lnTo>
                    <a:pt x="14" y="8"/>
                  </a:lnTo>
                  <a:close/>
                </a:path>
              </a:pathLst>
            </a:custGeom>
            <a:solidFill>
              <a:srgbClr val="00FF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6116" name="Freeform 119">
              <a:extLst>
                <a:ext uri="{FF2B5EF4-FFF2-40B4-BE49-F238E27FC236}">
                  <a16:creationId xmlns:a16="http://schemas.microsoft.com/office/drawing/2014/main" id="{EF9E579F-2324-2949-9F4B-9AAEA3987A3C}"/>
                </a:ext>
              </a:extLst>
            </p:cNvPr>
            <p:cNvSpPr>
              <a:spLocks/>
            </p:cNvSpPr>
            <p:nvPr/>
          </p:nvSpPr>
          <p:spPr bwMode="auto">
            <a:xfrm>
              <a:off x="2651" y="1733"/>
              <a:ext cx="1" cy="16"/>
            </a:xfrm>
            <a:custGeom>
              <a:avLst/>
              <a:gdLst>
                <a:gd name="T0" fmla="*/ 0 w 1"/>
                <a:gd name="T1" fmla="*/ 16 h 16"/>
                <a:gd name="T2" fmla="*/ 0 w 1"/>
                <a:gd name="T3" fmla="*/ 14 h 16"/>
                <a:gd name="T4" fmla="*/ 0 w 1"/>
                <a:gd name="T5" fmla="*/ 14 h 16"/>
                <a:gd name="T6" fmla="*/ 0 w 1"/>
                <a:gd name="T7" fmla="*/ 0 h 16"/>
                <a:gd name="T8" fmla="*/ 0 w 1"/>
                <a:gd name="T9" fmla="*/ 0 h 16"/>
                <a:gd name="T10" fmla="*/ 0 w 1"/>
                <a:gd name="T11" fmla="*/ 16 h 16"/>
                <a:gd name="T12" fmla="*/ 0 60000 65536"/>
                <a:gd name="T13" fmla="*/ 0 60000 65536"/>
                <a:gd name="T14" fmla="*/ 0 60000 65536"/>
                <a:gd name="T15" fmla="*/ 0 60000 65536"/>
                <a:gd name="T16" fmla="*/ 0 60000 65536"/>
                <a:gd name="T17" fmla="*/ 0 60000 65536"/>
                <a:gd name="T18" fmla="*/ 0 w 1"/>
                <a:gd name="T19" fmla="*/ 0 h 16"/>
                <a:gd name="T20" fmla="*/ 1 w 1"/>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 h="16">
                  <a:moveTo>
                    <a:pt x="0" y="16"/>
                  </a:moveTo>
                  <a:lnTo>
                    <a:pt x="0" y="14"/>
                  </a:lnTo>
                  <a:lnTo>
                    <a:pt x="0" y="0"/>
                  </a:lnTo>
                  <a:lnTo>
                    <a:pt x="0" y="16"/>
                  </a:lnTo>
                  <a:close/>
                </a:path>
              </a:pathLst>
            </a:custGeom>
            <a:solidFill>
              <a:srgbClr val="FFFF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6117" name="Freeform 120">
              <a:extLst>
                <a:ext uri="{FF2B5EF4-FFF2-40B4-BE49-F238E27FC236}">
                  <a16:creationId xmlns:a16="http://schemas.microsoft.com/office/drawing/2014/main" id="{D530868B-C157-6769-0574-47E0F7BCAF66}"/>
                </a:ext>
              </a:extLst>
            </p:cNvPr>
            <p:cNvSpPr>
              <a:spLocks/>
            </p:cNvSpPr>
            <p:nvPr/>
          </p:nvSpPr>
          <p:spPr bwMode="auto">
            <a:xfrm>
              <a:off x="2654" y="1741"/>
              <a:ext cx="29" cy="17"/>
            </a:xfrm>
            <a:custGeom>
              <a:avLst/>
              <a:gdLst>
                <a:gd name="T0" fmla="*/ 29 w 29"/>
                <a:gd name="T1" fmla="*/ 15 h 17"/>
                <a:gd name="T2" fmla="*/ 29 w 29"/>
                <a:gd name="T3" fmla="*/ 17 h 17"/>
                <a:gd name="T4" fmla="*/ 2 w 29"/>
                <a:gd name="T5" fmla="*/ 0 h 17"/>
                <a:gd name="T6" fmla="*/ 2 w 29"/>
                <a:gd name="T7" fmla="*/ 0 h 17"/>
                <a:gd name="T8" fmla="*/ 0 w 29"/>
                <a:gd name="T9" fmla="*/ 0 h 17"/>
                <a:gd name="T10" fmla="*/ 6 w 29"/>
                <a:gd name="T11" fmla="*/ 2 h 17"/>
                <a:gd name="T12" fmla="*/ 29 w 29"/>
                <a:gd name="T13" fmla="*/ 15 h 17"/>
                <a:gd name="T14" fmla="*/ 0 60000 65536"/>
                <a:gd name="T15" fmla="*/ 0 60000 65536"/>
                <a:gd name="T16" fmla="*/ 0 60000 65536"/>
                <a:gd name="T17" fmla="*/ 0 60000 65536"/>
                <a:gd name="T18" fmla="*/ 0 60000 65536"/>
                <a:gd name="T19" fmla="*/ 0 60000 65536"/>
                <a:gd name="T20" fmla="*/ 0 60000 65536"/>
                <a:gd name="T21" fmla="*/ 0 w 29"/>
                <a:gd name="T22" fmla="*/ 0 h 17"/>
                <a:gd name="T23" fmla="*/ 29 w 29"/>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7">
                  <a:moveTo>
                    <a:pt x="29" y="15"/>
                  </a:moveTo>
                  <a:lnTo>
                    <a:pt x="29" y="17"/>
                  </a:lnTo>
                  <a:lnTo>
                    <a:pt x="2" y="0"/>
                  </a:lnTo>
                  <a:lnTo>
                    <a:pt x="0" y="0"/>
                  </a:lnTo>
                  <a:lnTo>
                    <a:pt x="6" y="2"/>
                  </a:lnTo>
                  <a:lnTo>
                    <a:pt x="29" y="15"/>
                  </a:lnTo>
                  <a:close/>
                </a:path>
              </a:pathLst>
            </a:custGeom>
            <a:solidFill>
              <a:srgbClr val="00FF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6118" name="Freeform 121">
              <a:extLst>
                <a:ext uri="{FF2B5EF4-FFF2-40B4-BE49-F238E27FC236}">
                  <a16:creationId xmlns:a16="http://schemas.microsoft.com/office/drawing/2014/main" id="{E2044BBC-588A-BD50-8BC9-31FECDEE49DB}"/>
                </a:ext>
              </a:extLst>
            </p:cNvPr>
            <p:cNvSpPr>
              <a:spLocks/>
            </p:cNvSpPr>
            <p:nvPr/>
          </p:nvSpPr>
          <p:spPr bwMode="auto">
            <a:xfrm>
              <a:off x="3064" y="1745"/>
              <a:ext cx="12" cy="46"/>
            </a:xfrm>
            <a:custGeom>
              <a:avLst/>
              <a:gdLst>
                <a:gd name="T0" fmla="*/ 12 w 12"/>
                <a:gd name="T1" fmla="*/ 46 h 46"/>
                <a:gd name="T2" fmla="*/ 2 w 12"/>
                <a:gd name="T3" fmla="*/ 42 h 46"/>
                <a:gd name="T4" fmla="*/ 0 w 12"/>
                <a:gd name="T5" fmla="*/ 2 h 46"/>
                <a:gd name="T6" fmla="*/ 2 w 12"/>
                <a:gd name="T7" fmla="*/ 2 h 46"/>
                <a:gd name="T8" fmla="*/ 2 w 12"/>
                <a:gd name="T9" fmla="*/ 2 h 46"/>
                <a:gd name="T10" fmla="*/ 10 w 12"/>
                <a:gd name="T11" fmla="*/ 0 h 46"/>
                <a:gd name="T12" fmla="*/ 12 w 12"/>
                <a:gd name="T13" fmla="*/ 0 h 46"/>
                <a:gd name="T14" fmla="*/ 12 w 12"/>
                <a:gd name="T15" fmla="*/ 46 h 46"/>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46"/>
                <a:gd name="T26" fmla="*/ 12 w 12"/>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46">
                  <a:moveTo>
                    <a:pt x="12" y="46"/>
                  </a:moveTo>
                  <a:lnTo>
                    <a:pt x="2" y="42"/>
                  </a:lnTo>
                  <a:lnTo>
                    <a:pt x="0" y="2"/>
                  </a:lnTo>
                  <a:lnTo>
                    <a:pt x="2" y="2"/>
                  </a:lnTo>
                  <a:lnTo>
                    <a:pt x="10" y="0"/>
                  </a:lnTo>
                  <a:lnTo>
                    <a:pt x="12" y="0"/>
                  </a:lnTo>
                  <a:lnTo>
                    <a:pt x="12" y="46"/>
                  </a:lnTo>
                  <a:close/>
                </a:path>
              </a:pathLst>
            </a:custGeom>
            <a:solidFill>
              <a:srgbClr val="ABABAB"/>
            </a:solidFill>
            <a:ln w="0">
              <a:solidFill>
                <a:srgbClr val="000000"/>
              </a:solidFill>
              <a:round/>
              <a:headEnd/>
              <a:tailEnd/>
            </a:ln>
          </p:spPr>
          <p:txBody>
            <a:bodyPr/>
            <a:lstStyle/>
            <a:p>
              <a:endParaRPr lang="el-GR">
                <a:solidFill>
                  <a:schemeClr val="bg1">
                    <a:lumMod val="95000"/>
                    <a:lumOff val="5000"/>
                  </a:schemeClr>
                </a:solidFill>
              </a:endParaRPr>
            </a:p>
          </p:txBody>
        </p:sp>
        <p:sp>
          <p:nvSpPr>
            <p:cNvPr id="36119" name="Freeform 122">
              <a:extLst>
                <a:ext uri="{FF2B5EF4-FFF2-40B4-BE49-F238E27FC236}">
                  <a16:creationId xmlns:a16="http://schemas.microsoft.com/office/drawing/2014/main" id="{8303E6B5-8287-86F3-19D2-474F241A64B1}"/>
                </a:ext>
              </a:extLst>
            </p:cNvPr>
            <p:cNvSpPr>
              <a:spLocks/>
            </p:cNvSpPr>
            <p:nvPr/>
          </p:nvSpPr>
          <p:spPr bwMode="auto">
            <a:xfrm>
              <a:off x="2997" y="1747"/>
              <a:ext cx="75" cy="65"/>
            </a:xfrm>
            <a:custGeom>
              <a:avLst/>
              <a:gdLst>
                <a:gd name="T0" fmla="*/ 65 w 75"/>
                <a:gd name="T1" fmla="*/ 40 h 65"/>
                <a:gd name="T2" fmla="*/ 67 w 75"/>
                <a:gd name="T3" fmla="*/ 40 h 65"/>
                <a:gd name="T4" fmla="*/ 75 w 75"/>
                <a:gd name="T5" fmla="*/ 46 h 65"/>
                <a:gd name="T6" fmla="*/ 2 w 75"/>
                <a:gd name="T7" fmla="*/ 65 h 65"/>
                <a:gd name="T8" fmla="*/ 0 w 75"/>
                <a:gd name="T9" fmla="*/ 15 h 65"/>
                <a:gd name="T10" fmla="*/ 65 w 75"/>
                <a:gd name="T11" fmla="*/ 0 h 65"/>
                <a:gd name="T12" fmla="*/ 65 w 75"/>
                <a:gd name="T13" fmla="*/ 0 h 65"/>
                <a:gd name="T14" fmla="*/ 65 w 75"/>
                <a:gd name="T15" fmla="*/ 40 h 65"/>
                <a:gd name="T16" fmla="*/ 0 60000 65536"/>
                <a:gd name="T17" fmla="*/ 0 60000 65536"/>
                <a:gd name="T18" fmla="*/ 0 60000 65536"/>
                <a:gd name="T19" fmla="*/ 0 60000 65536"/>
                <a:gd name="T20" fmla="*/ 0 60000 65536"/>
                <a:gd name="T21" fmla="*/ 0 60000 65536"/>
                <a:gd name="T22" fmla="*/ 0 60000 65536"/>
                <a:gd name="T23" fmla="*/ 0 60000 65536"/>
                <a:gd name="T24" fmla="*/ 0 w 75"/>
                <a:gd name="T25" fmla="*/ 0 h 65"/>
                <a:gd name="T26" fmla="*/ 75 w 7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 h="65">
                  <a:moveTo>
                    <a:pt x="65" y="40"/>
                  </a:moveTo>
                  <a:lnTo>
                    <a:pt x="67" y="40"/>
                  </a:lnTo>
                  <a:lnTo>
                    <a:pt x="75" y="46"/>
                  </a:lnTo>
                  <a:lnTo>
                    <a:pt x="2" y="65"/>
                  </a:lnTo>
                  <a:lnTo>
                    <a:pt x="0" y="15"/>
                  </a:lnTo>
                  <a:lnTo>
                    <a:pt x="65" y="0"/>
                  </a:lnTo>
                  <a:lnTo>
                    <a:pt x="65" y="40"/>
                  </a:lnTo>
                  <a:close/>
                </a:path>
              </a:pathLst>
            </a:custGeom>
            <a:solidFill>
              <a:srgbClr val="59595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120" name="Freeform 123">
              <a:extLst>
                <a:ext uri="{FF2B5EF4-FFF2-40B4-BE49-F238E27FC236}">
                  <a16:creationId xmlns:a16="http://schemas.microsoft.com/office/drawing/2014/main" id="{C0011A80-A9BC-B761-B73F-C8CC735E81E8}"/>
                </a:ext>
              </a:extLst>
            </p:cNvPr>
            <p:cNvSpPr>
              <a:spLocks/>
            </p:cNvSpPr>
            <p:nvPr/>
          </p:nvSpPr>
          <p:spPr bwMode="auto">
            <a:xfrm>
              <a:off x="2685" y="1751"/>
              <a:ext cx="2" cy="19"/>
            </a:xfrm>
            <a:custGeom>
              <a:avLst/>
              <a:gdLst>
                <a:gd name="T0" fmla="*/ 2 w 2"/>
                <a:gd name="T1" fmla="*/ 19 h 19"/>
                <a:gd name="T2" fmla="*/ 0 w 2"/>
                <a:gd name="T3" fmla="*/ 17 h 19"/>
                <a:gd name="T4" fmla="*/ 0 w 2"/>
                <a:gd name="T5" fmla="*/ 0 h 19"/>
                <a:gd name="T6" fmla="*/ 2 w 2"/>
                <a:gd name="T7" fmla="*/ 0 h 19"/>
                <a:gd name="T8" fmla="*/ 2 w 2"/>
                <a:gd name="T9" fmla="*/ 19 h 19"/>
                <a:gd name="T10" fmla="*/ 0 60000 65536"/>
                <a:gd name="T11" fmla="*/ 0 60000 65536"/>
                <a:gd name="T12" fmla="*/ 0 60000 65536"/>
                <a:gd name="T13" fmla="*/ 0 60000 65536"/>
                <a:gd name="T14" fmla="*/ 0 60000 65536"/>
                <a:gd name="T15" fmla="*/ 0 w 2"/>
                <a:gd name="T16" fmla="*/ 0 h 19"/>
                <a:gd name="T17" fmla="*/ 2 w 2"/>
                <a:gd name="T18" fmla="*/ 19 h 19"/>
              </a:gdLst>
              <a:ahLst/>
              <a:cxnLst>
                <a:cxn ang="T10">
                  <a:pos x="T0" y="T1"/>
                </a:cxn>
                <a:cxn ang="T11">
                  <a:pos x="T2" y="T3"/>
                </a:cxn>
                <a:cxn ang="T12">
                  <a:pos x="T4" y="T5"/>
                </a:cxn>
                <a:cxn ang="T13">
                  <a:pos x="T6" y="T7"/>
                </a:cxn>
                <a:cxn ang="T14">
                  <a:pos x="T8" y="T9"/>
                </a:cxn>
              </a:cxnLst>
              <a:rect l="T15" t="T16" r="T17" b="T18"/>
              <a:pathLst>
                <a:path w="2" h="19">
                  <a:moveTo>
                    <a:pt x="2" y="19"/>
                  </a:moveTo>
                  <a:lnTo>
                    <a:pt x="0" y="17"/>
                  </a:lnTo>
                  <a:lnTo>
                    <a:pt x="0" y="0"/>
                  </a:lnTo>
                  <a:lnTo>
                    <a:pt x="2" y="0"/>
                  </a:lnTo>
                  <a:lnTo>
                    <a:pt x="2" y="19"/>
                  </a:lnTo>
                  <a:close/>
                </a:path>
              </a:pathLst>
            </a:custGeom>
            <a:solidFill>
              <a:srgbClr val="FFFF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6121" name="Freeform 124">
              <a:extLst>
                <a:ext uri="{FF2B5EF4-FFF2-40B4-BE49-F238E27FC236}">
                  <a16:creationId xmlns:a16="http://schemas.microsoft.com/office/drawing/2014/main" id="{FB89FD83-35BC-730A-C45A-F2B37121345A}"/>
                </a:ext>
              </a:extLst>
            </p:cNvPr>
            <p:cNvSpPr>
              <a:spLocks/>
            </p:cNvSpPr>
            <p:nvPr/>
          </p:nvSpPr>
          <p:spPr bwMode="auto">
            <a:xfrm>
              <a:off x="2732" y="1754"/>
              <a:ext cx="9" cy="33"/>
            </a:xfrm>
            <a:custGeom>
              <a:avLst/>
              <a:gdLst>
                <a:gd name="T0" fmla="*/ 9 w 9"/>
                <a:gd name="T1" fmla="*/ 4 h 33"/>
                <a:gd name="T2" fmla="*/ 9 w 9"/>
                <a:gd name="T3" fmla="*/ 33 h 33"/>
                <a:gd name="T4" fmla="*/ 0 w 9"/>
                <a:gd name="T5" fmla="*/ 31 h 33"/>
                <a:gd name="T6" fmla="*/ 0 w 9"/>
                <a:gd name="T7" fmla="*/ 29 h 33"/>
                <a:gd name="T8" fmla="*/ 0 w 9"/>
                <a:gd name="T9" fmla="*/ 0 h 33"/>
                <a:gd name="T10" fmla="*/ 6 w 9"/>
                <a:gd name="T11" fmla="*/ 2 h 33"/>
                <a:gd name="T12" fmla="*/ 9 w 9"/>
                <a:gd name="T13" fmla="*/ 4 h 33"/>
                <a:gd name="T14" fmla="*/ 0 60000 65536"/>
                <a:gd name="T15" fmla="*/ 0 60000 65536"/>
                <a:gd name="T16" fmla="*/ 0 60000 65536"/>
                <a:gd name="T17" fmla="*/ 0 60000 65536"/>
                <a:gd name="T18" fmla="*/ 0 60000 65536"/>
                <a:gd name="T19" fmla="*/ 0 60000 65536"/>
                <a:gd name="T20" fmla="*/ 0 60000 65536"/>
                <a:gd name="T21" fmla="*/ 0 w 9"/>
                <a:gd name="T22" fmla="*/ 0 h 33"/>
                <a:gd name="T23" fmla="*/ 9 w 9"/>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33">
                  <a:moveTo>
                    <a:pt x="9" y="4"/>
                  </a:moveTo>
                  <a:lnTo>
                    <a:pt x="9" y="33"/>
                  </a:lnTo>
                  <a:lnTo>
                    <a:pt x="0" y="31"/>
                  </a:lnTo>
                  <a:lnTo>
                    <a:pt x="0" y="29"/>
                  </a:lnTo>
                  <a:lnTo>
                    <a:pt x="0" y="0"/>
                  </a:lnTo>
                  <a:lnTo>
                    <a:pt x="6" y="2"/>
                  </a:lnTo>
                  <a:lnTo>
                    <a:pt x="9" y="4"/>
                  </a:lnTo>
                  <a:close/>
                </a:path>
              </a:pathLst>
            </a:custGeom>
            <a:solidFill>
              <a:srgbClr val="59595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122" name="Freeform 125">
              <a:extLst>
                <a:ext uri="{FF2B5EF4-FFF2-40B4-BE49-F238E27FC236}">
                  <a16:creationId xmlns:a16="http://schemas.microsoft.com/office/drawing/2014/main" id="{683B3A03-8858-95E5-7471-D209BA5E6741}"/>
                </a:ext>
              </a:extLst>
            </p:cNvPr>
            <p:cNvSpPr>
              <a:spLocks/>
            </p:cNvSpPr>
            <p:nvPr/>
          </p:nvSpPr>
          <p:spPr bwMode="auto">
            <a:xfrm>
              <a:off x="2743" y="1758"/>
              <a:ext cx="8" cy="35"/>
            </a:xfrm>
            <a:custGeom>
              <a:avLst/>
              <a:gdLst>
                <a:gd name="T0" fmla="*/ 8 w 8"/>
                <a:gd name="T1" fmla="*/ 35 h 35"/>
                <a:gd name="T2" fmla="*/ 0 w 8"/>
                <a:gd name="T3" fmla="*/ 31 h 35"/>
                <a:gd name="T4" fmla="*/ 0 w 8"/>
                <a:gd name="T5" fmla="*/ 0 h 35"/>
                <a:gd name="T6" fmla="*/ 6 w 8"/>
                <a:gd name="T7" fmla="*/ 4 h 35"/>
                <a:gd name="T8" fmla="*/ 8 w 8"/>
                <a:gd name="T9" fmla="*/ 35 h 35"/>
                <a:gd name="T10" fmla="*/ 0 60000 65536"/>
                <a:gd name="T11" fmla="*/ 0 60000 65536"/>
                <a:gd name="T12" fmla="*/ 0 60000 65536"/>
                <a:gd name="T13" fmla="*/ 0 60000 65536"/>
                <a:gd name="T14" fmla="*/ 0 60000 65536"/>
                <a:gd name="T15" fmla="*/ 0 w 8"/>
                <a:gd name="T16" fmla="*/ 0 h 35"/>
                <a:gd name="T17" fmla="*/ 8 w 8"/>
                <a:gd name="T18" fmla="*/ 35 h 35"/>
              </a:gdLst>
              <a:ahLst/>
              <a:cxnLst>
                <a:cxn ang="T10">
                  <a:pos x="T0" y="T1"/>
                </a:cxn>
                <a:cxn ang="T11">
                  <a:pos x="T2" y="T3"/>
                </a:cxn>
                <a:cxn ang="T12">
                  <a:pos x="T4" y="T5"/>
                </a:cxn>
                <a:cxn ang="T13">
                  <a:pos x="T6" y="T7"/>
                </a:cxn>
                <a:cxn ang="T14">
                  <a:pos x="T8" y="T9"/>
                </a:cxn>
              </a:cxnLst>
              <a:rect l="T15" t="T16" r="T17" b="T18"/>
              <a:pathLst>
                <a:path w="8" h="35">
                  <a:moveTo>
                    <a:pt x="8" y="35"/>
                  </a:moveTo>
                  <a:lnTo>
                    <a:pt x="0" y="31"/>
                  </a:lnTo>
                  <a:lnTo>
                    <a:pt x="0" y="0"/>
                  </a:lnTo>
                  <a:lnTo>
                    <a:pt x="6" y="4"/>
                  </a:lnTo>
                  <a:lnTo>
                    <a:pt x="8" y="35"/>
                  </a:lnTo>
                  <a:close/>
                </a:path>
              </a:pathLst>
            </a:custGeom>
            <a:solidFill>
              <a:srgbClr val="D9D9D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123" name="Freeform 126">
              <a:extLst>
                <a:ext uri="{FF2B5EF4-FFF2-40B4-BE49-F238E27FC236}">
                  <a16:creationId xmlns:a16="http://schemas.microsoft.com/office/drawing/2014/main" id="{5C6ADC78-6D18-08FE-5265-AB0D58FD924A}"/>
                </a:ext>
              </a:extLst>
            </p:cNvPr>
            <p:cNvSpPr>
              <a:spLocks/>
            </p:cNvSpPr>
            <p:nvPr/>
          </p:nvSpPr>
          <p:spPr bwMode="auto">
            <a:xfrm>
              <a:off x="2689" y="1760"/>
              <a:ext cx="14" cy="10"/>
            </a:xfrm>
            <a:custGeom>
              <a:avLst/>
              <a:gdLst>
                <a:gd name="T0" fmla="*/ 14 w 14"/>
                <a:gd name="T1" fmla="*/ 10 h 10"/>
                <a:gd name="T2" fmla="*/ 4 w 14"/>
                <a:gd name="T3" fmla="*/ 4 h 10"/>
                <a:gd name="T4" fmla="*/ 0 w 14"/>
                <a:gd name="T5" fmla="*/ 2 h 10"/>
                <a:gd name="T6" fmla="*/ 0 w 14"/>
                <a:gd name="T7" fmla="*/ 0 h 10"/>
                <a:gd name="T8" fmla="*/ 14 w 14"/>
                <a:gd name="T9" fmla="*/ 8 h 10"/>
                <a:gd name="T10" fmla="*/ 14 w 14"/>
                <a:gd name="T11" fmla="*/ 10 h 10"/>
                <a:gd name="T12" fmla="*/ 0 60000 65536"/>
                <a:gd name="T13" fmla="*/ 0 60000 65536"/>
                <a:gd name="T14" fmla="*/ 0 60000 65536"/>
                <a:gd name="T15" fmla="*/ 0 60000 65536"/>
                <a:gd name="T16" fmla="*/ 0 60000 65536"/>
                <a:gd name="T17" fmla="*/ 0 60000 65536"/>
                <a:gd name="T18" fmla="*/ 0 w 14"/>
                <a:gd name="T19" fmla="*/ 0 h 10"/>
                <a:gd name="T20" fmla="*/ 14 w 14"/>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4" h="10">
                  <a:moveTo>
                    <a:pt x="14" y="10"/>
                  </a:moveTo>
                  <a:lnTo>
                    <a:pt x="4" y="4"/>
                  </a:lnTo>
                  <a:lnTo>
                    <a:pt x="0" y="2"/>
                  </a:lnTo>
                  <a:lnTo>
                    <a:pt x="0" y="0"/>
                  </a:lnTo>
                  <a:lnTo>
                    <a:pt x="14" y="8"/>
                  </a:lnTo>
                  <a:lnTo>
                    <a:pt x="14" y="10"/>
                  </a:lnTo>
                  <a:close/>
                </a:path>
              </a:pathLst>
            </a:custGeom>
            <a:solidFill>
              <a:srgbClr val="00FF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6124" name="Freeform 127">
              <a:extLst>
                <a:ext uri="{FF2B5EF4-FFF2-40B4-BE49-F238E27FC236}">
                  <a16:creationId xmlns:a16="http://schemas.microsoft.com/office/drawing/2014/main" id="{C654B5BC-BA52-BCFF-78B7-55FC59A67797}"/>
                </a:ext>
              </a:extLst>
            </p:cNvPr>
            <p:cNvSpPr>
              <a:spLocks/>
            </p:cNvSpPr>
            <p:nvPr/>
          </p:nvSpPr>
          <p:spPr bwMode="auto">
            <a:xfrm>
              <a:off x="2869" y="1764"/>
              <a:ext cx="126" cy="45"/>
            </a:xfrm>
            <a:custGeom>
              <a:avLst/>
              <a:gdLst>
                <a:gd name="T0" fmla="*/ 126 w 126"/>
                <a:gd name="T1" fmla="*/ 16 h 45"/>
                <a:gd name="T2" fmla="*/ 6 w 126"/>
                <a:gd name="T3" fmla="*/ 45 h 45"/>
                <a:gd name="T4" fmla="*/ 0 w 126"/>
                <a:gd name="T5" fmla="*/ 45 h 45"/>
                <a:gd name="T6" fmla="*/ 0 w 126"/>
                <a:gd name="T7" fmla="*/ 45 h 45"/>
                <a:gd name="T8" fmla="*/ 0 w 126"/>
                <a:gd name="T9" fmla="*/ 27 h 45"/>
                <a:gd name="T10" fmla="*/ 124 w 126"/>
                <a:gd name="T11" fmla="*/ 0 h 45"/>
                <a:gd name="T12" fmla="*/ 126 w 126"/>
                <a:gd name="T13" fmla="*/ 0 h 45"/>
                <a:gd name="T14" fmla="*/ 126 w 126"/>
                <a:gd name="T15" fmla="*/ 16 h 4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45"/>
                <a:gd name="T26" fmla="*/ 126 w 126"/>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45">
                  <a:moveTo>
                    <a:pt x="126" y="16"/>
                  </a:moveTo>
                  <a:lnTo>
                    <a:pt x="6" y="45"/>
                  </a:lnTo>
                  <a:lnTo>
                    <a:pt x="0" y="45"/>
                  </a:lnTo>
                  <a:lnTo>
                    <a:pt x="0" y="27"/>
                  </a:lnTo>
                  <a:lnTo>
                    <a:pt x="124" y="0"/>
                  </a:lnTo>
                  <a:lnTo>
                    <a:pt x="126" y="0"/>
                  </a:lnTo>
                  <a:lnTo>
                    <a:pt x="126" y="16"/>
                  </a:lnTo>
                  <a:close/>
                </a:path>
              </a:pathLst>
            </a:custGeom>
            <a:solidFill>
              <a:srgbClr val="59595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125" name="Rectangle 128">
              <a:extLst>
                <a:ext uri="{FF2B5EF4-FFF2-40B4-BE49-F238E27FC236}">
                  <a16:creationId xmlns:a16="http://schemas.microsoft.com/office/drawing/2014/main" id="{9C85BBE9-C414-10E3-08C5-04E638F7CE8E}"/>
                </a:ext>
              </a:extLst>
            </p:cNvPr>
            <p:cNvSpPr>
              <a:spLocks noChangeArrowheads="1"/>
            </p:cNvSpPr>
            <p:nvPr/>
          </p:nvSpPr>
          <p:spPr bwMode="auto">
            <a:xfrm>
              <a:off x="2705" y="1764"/>
              <a:ext cx="0" cy="16"/>
            </a:xfrm>
            <a:prstGeom prst="rect">
              <a:avLst/>
            </a:prstGeom>
            <a:solidFill>
              <a:srgbClr val="FFFF00"/>
            </a:solidFill>
            <a:ln w="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6126" name="Freeform 129">
              <a:extLst>
                <a:ext uri="{FF2B5EF4-FFF2-40B4-BE49-F238E27FC236}">
                  <a16:creationId xmlns:a16="http://schemas.microsoft.com/office/drawing/2014/main" id="{409DA3A6-5D8D-2BCC-2DED-A7C5985A0EC8}"/>
                </a:ext>
              </a:extLst>
            </p:cNvPr>
            <p:cNvSpPr>
              <a:spLocks/>
            </p:cNvSpPr>
            <p:nvPr/>
          </p:nvSpPr>
          <p:spPr bwMode="auto">
            <a:xfrm>
              <a:off x="2753" y="1764"/>
              <a:ext cx="21" cy="43"/>
            </a:xfrm>
            <a:custGeom>
              <a:avLst/>
              <a:gdLst>
                <a:gd name="T0" fmla="*/ 21 w 21"/>
                <a:gd name="T1" fmla="*/ 12 h 43"/>
                <a:gd name="T2" fmla="*/ 21 w 21"/>
                <a:gd name="T3" fmla="*/ 43 h 43"/>
                <a:gd name="T4" fmla="*/ 0 w 21"/>
                <a:gd name="T5" fmla="*/ 31 h 43"/>
                <a:gd name="T6" fmla="*/ 0 w 21"/>
                <a:gd name="T7" fmla="*/ 31 h 43"/>
                <a:gd name="T8" fmla="*/ 0 w 21"/>
                <a:gd name="T9" fmla="*/ 0 h 43"/>
                <a:gd name="T10" fmla="*/ 21 w 21"/>
                <a:gd name="T11" fmla="*/ 10 h 43"/>
                <a:gd name="T12" fmla="*/ 21 w 21"/>
                <a:gd name="T13" fmla="*/ 12 h 43"/>
                <a:gd name="T14" fmla="*/ 0 60000 65536"/>
                <a:gd name="T15" fmla="*/ 0 60000 65536"/>
                <a:gd name="T16" fmla="*/ 0 60000 65536"/>
                <a:gd name="T17" fmla="*/ 0 60000 65536"/>
                <a:gd name="T18" fmla="*/ 0 60000 65536"/>
                <a:gd name="T19" fmla="*/ 0 60000 65536"/>
                <a:gd name="T20" fmla="*/ 0 60000 65536"/>
                <a:gd name="T21" fmla="*/ 0 w 21"/>
                <a:gd name="T22" fmla="*/ 0 h 43"/>
                <a:gd name="T23" fmla="*/ 21 w 21"/>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43">
                  <a:moveTo>
                    <a:pt x="21" y="12"/>
                  </a:moveTo>
                  <a:lnTo>
                    <a:pt x="21" y="43"/>
                  </a:lnTo>
                  <a:lnTo>
                    <a:pt x="0" y="31"/>
                  </a:lnTo>
                  <a:lnTo>
                    <a:pt x="0" y="0"/>
                  </a:lnTo>
                  <a:lnTo>
                    <a:pt x="21" y="10"/>
                  </a:lnTo>
                  <a:lnTo>
                    <a:pt x="21" y="12"/>
                  </a:lnTo>
                  <a:close/>
                </a:path>
              </a:pathLst>
            </a:custGeom>
            <a:solidFill>
              <a:srgbClr val="59595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127" name="Freeform 130">
              <a:extLst>
                <a:ext uri="{FF2B5EF4-FFF2-40B4-BE49-F238E27FC236}">
                  <a16:creationId xmlns:a16="http://schemas.microsoft.com/office/drawing/2014/main" id="{ACCD9060-2817-FB84-89DF-5783C4C9B5CF}"/>
                </a:ext>
              </a:extLst>
            </p:cNvPr>
            <p:cNvSpPr>
              <a:spLocks/>
            </p:cNvSpPr>
            <p:nvPr/>
          </p:nvSpPr>
          <p:spPr bwMode="auto">
            <a:xfrm>
              <a:off x="2709" y="1772"/>
              <a:ext cx="81" cy="52"/>
            </a:xfrm>
            <a:custGeom>
              <a:avLst/>
              <a:gdLst>
                <a:gd name="T0" fmla="*/ 81 w 81"/>
                <a:gd name="T1" fmla="*/ 48 h 52"/>
                <a:gd name="T2" fmla="*/ 81 w 81"/>
                <a:gd name="T3" fmla="*/ 50 h 52"/>
                <a:gd name="T4" fmla="*/ 81 w 81"/>
                <a:gd name="T5" fmla="*/ 52 h 52"/>
                <a:gd name="T6" fmla="*/ 0 w 81"/>
                <a:gd name="T7" fmla="*/ 2 h 52"/>
                <a:gd name="T8" fmla="*/ 0 w 81"/>
                <a:gd name="T9" fmla="*/ 0 h 52"/>
                <a:gd name="T10" fmla="*/ 3 w 81"/>
                <a:gd name="T11" fmla="*/ 2 h 52"/>
                <a:gd name="T12" fmla="*/ 81 w 81"/>
                <a:gd name="T13" fmla="*/ 48 h 52"/>
                <a:gd name="T14" fmla="*/ 0 60000 65536"/>
                <a:gd name="T15" fmla="*/ 0 60000 65536"/>
                <a:gd name="T16" fmla="*/ 0 60000 65536"/>
                <a:gd name="T17" fmla="*/ 0 60000 65536"/>
                <a:gd name="T18" fmla="*/ 0 60000 65536"/>
                <a:gd name="T19" fmla="*/ 0 60000 65536"/>
                <a:gd name="T20" fmla="*/ 0 60000 65536"/>
                <a:gd name="T21" fmla="*/ 0 w 81"/>
                <a:gd name="T22" fmla="*/ 0 h 52"/>
                <a:gd name="T23" fmla="*/ 81 w 81"/>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 h="52">
                  <a:moveTo>
                    <a:pt x="81" y="48"/>
                  </a:moveTo>
                  <a:lnTo>
                    <a:pt x="81" y="50"/>
                  </a:lnTo>
                  <a:lnTo>
                    <a:pt x="81" y="52"/>
                  </a:lnTo>
                  <a:lnTo>
                    <a:pt x="0" y="2"/>
                  </a:lnTo>
                  <a:lnTo>
                    <a:pt x="0" y="0"/>
                  </a:lnTo>
                  <a:lnTo>
                    <a:pt x="3" y="2"/>
                  </a:lnTo>
                  <a:lnTo>
                    <a:pt x="81" y="48"/>
                  </a:lnTo>
                  <a:close/>
                </a:path>
              </a:pathLst>
            </a:custGeom>
            <a:solidFill>
              <a:srgbClr val="00FF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6128" name="Freeform 131">
              <a:extLst>
                <a:ext uri="{FF2B5EF4-FFF2-40B4-BE49-F238E27FC236}">
                  <a16:creationId xmlns:a16="http://schemas.microsoft.com/office/drawing/2014/main" id="{FE22CF6E-9110-4927-90C5-EA30E59005B0}"/>
                </a:ext>
              </a:extLst>
            </p:cNvPr>
            <p:cNvSpPr>
              <a:spLocks/>
            </p:cNvSpPr>
            <p:nvPr/>
          </p:nvSpPr>
          <p:spPr bwMode="auto">
            <a:xfrm>
              <a:off x="2776" y="1776"/>
              <a:ext cx="91" cy="85"/>
            </a:xfrm>
            <a:custGeom>
              <a:avLst/>
              <a:gdLst>
                <a:gd name="T0" fmla="*/ 45 w 91"/>
                <a:gd name="T1" fmla="*/ 25 h 85"/>
                <a:gd name="T2" fmla="*/ 64 w 91"/>
                <a:gd name="T3" fmla="*/ 21 h 85"/>
                <a:gd name="T4" fmla="*/ 89 w 91"/>
                <a:gd name="T5" fmla="*/ 36 h 85"/>
                <a:gd name="T6" fmla="*/ 91 w 91"/>
                <a:gd name="T7" fmla="*/ 85 h 85"/>
                <a:gd name="T8" fmla="*/ 91 w 91"/>
                <a:gd name="T9" fmla="*/ 85 h 85"/>
                <a:gd name="T10" fmla="*/ 89 w 91"/>
                <a:gd name="T11" fmla="*/ 85 h 85"/>
                <a:gd name="T12" fmla="*/ 41 w 91"/>
                <a:gd name="T13" fmla="*/ 58 h 85"/>
                <a:gd name="T14" fmla="*/ 41 w 91"/>
                <a:gd name="T15" fmla="*/ 50 h 85"/>
                <a:gd name="T16" fmla="*/ 37 w 91"/>
                <a:gd name="T17" fmla="*/ 48 h 85"/>
                <a:gd name="T18" fmla="*/ 35 w 91"/>
                <a:gd name="T19" fmla="*/ 48 h 85"/>
                <a:gd name="T20" fmla="*/ 35 w 91"/>
                <a:gd name="T21" fmla="*/ 50 h 85"/>
                <a:gd name="T22" fmla="*/ 35 w 91"/>
                <a:gd name="T23" fmla="*/ 54 h 85"/>
                <a:gd name="T24" fmla="*/ 23 w 91"/>
                <a:gd name="T25" fmla="*/ 46 h 85"/>
                <a:gd name="T26" fmla="*/ 20 w 91"/>
                <a:gd name="T27" fmla="*/ 40 h 85"/>
                <a:gd name="T28" fmla="*/ 16 w 91"/>
                <a:gd name="T29" fmla="*/ 36 h 85"/>
                <a:gd name="T30" fmla="*/ 16 w 91"/>
                <a:gd name="T31" fmla="*/ 36 h 85"/>
                <a:gd name="T32" fmla="*/ 14 w 91"/>
                <a:gd name="T33" fmla="*/ 42 h 85"/>
                <a:gd name="T34" fmla="*/ 0 w 91"/>
                <a:gd name="T35" fmla="*/ 33 h 85"/>
                <a:gd name="T36" fmla="*/ 0 w 91"/>
                <a:gd name="T37" fmla="*/ 0 h 85"/>
                <a:gd name="T38" fmla="*/ 43 w 91"/>
                <a:gd name="T39" fmla="*/ 25 h 85"/>
                <a:gd name="T40" fmla="*/ 45 w 91"/>
                <a:gd name="T41" fmla="*/ 25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1"/>
                <a:gd name="T64" fmla="*/ 0 h 85"/>
                <a:gd name="T65" fmla="*/ 91 w 91"/>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1" h="85">
                  <a:moveTo>
                    <a:pt x="45" y="25"/>
                  </a:moveTo>
                  <a:lnTo>
                    <a:pt x="64" y="21"/>
                  </a:lnTo>
                  <a:lnTo>
                    <a:pt x="89" y="36"/>
                  </a:lnTo>
                  <a:lnTo>
                    <a:pt x="91" y="85"/>
                  </a:lnTo>
                  <a:lnTo>
                    <a:pt x="89" y="85"/>
                  </a:lnTo>
                  <a:lnTo>
                    <a:pt x="41" y="58"/>
                  </a:lnTo>
                  <a:lnTo>
                    <a:pt x="41" y="50"/>
                  </a:lnTo>
                  <a:lnTo>
                    <a:pt x="37" y="48"/>
                  </a:lnTo>
                  <a:lnTo>
                    <a:pt x="35" y="48"/>
                  </a:lnTo>
                  <a:lnTo>
                    <a:pt x="35" y="50"/>
                  </a:lnTo>
                  <a:lnTo>
                    <a:pt x="35" y="54"/>
                  </a:lnTo>
                  <a:lnTo>
                    <a:pt x="23" y="46"/>
                  </a:lnTo>
                  <a:lnTo>
                    <a:pt x="20" y="40"/>
                  </a:lnTo>
                  <a:lnTo>
                    <a:pt x="16" y="36"/>
                  </a:lnTo>
                  <a:lnTo>
                    <a:pt x="14" y="42"/>
                  </a:lnTo>
                  <a:lnTo>
                    <a:pt x="0" y="33"/>
                  </a:lnTo>
                  <a:lnTo>
                    <a:pt x="0" y="0"/>
                  </a:lnTo>
                  <a:lnTo>
                    <a:pt x="43" y="25"/>
                  </a:lnTo>
                  <a:lnTo>
                    <a:pt x="45" y="25"/>
                  </a:lnTo>
                  <a:close/>
                </a:path>
              </a:pathLst>
            </a:custGeom>
            <a:solidFill>
              <a:srgbClr val="D9D9D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129" name="Freeform 132">
              <a:extLst>
                <a:ext uri="{FF2B5EF4-FFF2-40B4-BE49-F238E27FC236}">
                  <a16:creationId xmlns:a16="http://schemas.microsoft.com/office/drawing/2014/main" id="{E9C29223-8BF1-CB4C-4926-93E9B1F55EB4}"/>
                </a:ext>
              </a:extLst>
            </p:cNvPr>
            <p:cNvSpPr>
              <a:spLocks/>
            </p:cNvSpPr>
            <p:nvPr/>
          </p:nvSpPr>
          <p:spPr bwMode="auto">
            <a:xfrm>
              <a:off x="2869" y="1783"/>
              <a:ext cx="128" cy="80"/>
            </a:xfrm>
            <a:custGeom>
              <a:avLst/>
              <a:gdLst>
                <a:gd name="T0" fmla="*/ 128 w 128"/>
                <a:gd name="T1" fmla="*/ 49 h 80"/>
                <a:gd name="T2" fmla="*/ 66 w 128"/>
                <a:gd name="T3" fmla="*/ 64 h 80"/>
                <a:gd name="T4" fmla="*/ 0 w 128"/>
                <a:gd name="T5" fmla="*/ 80 h 80"/>
                <a:gd name="T6" fmla="*/ 0 w 128"/>
                <a:gd name="T7" fmla="*/ 31 h 80"/>
                <a:gd name="T8" fmla="*/ 0 w 128"/>
                <a:gd name="T9" fmla="*/ 29 h 80"/>
                <a:gd name="T10" fmla="*/ 79 w 128"/>
                <a:gd name="T11" fmla="*/ 10 h 80"/>
                <a:gd name="T12" fmla="*/ 126 w 128"/>
                <a:gd name="T13" fmla="*/ 0 h 80"/>
                <a:gd name="T14" fmla="*/ 126 w 128"/>
                <a:gd name="T15" fmla="*/ 0 h 80"/>
                <a:gd name="T16" fmla="*/ 128 w 128"/>
                <a:gd name="T17" fmla="*/ 49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
                <a:gd name="T28" fmla="*/ 0 h 80"/>
                <a:gd name="T29" fmla="*/ 128 w 128"/>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 h="80">
                  <a:moveTo>
                    <a:pt x="128" y="49"/>
                  </a:moveTo>
                  <a:lnTo>
                    <a:pt x="66" y="64"/>
                  </a:lnTo>
                  <a:lnTo>
                    <a:pt x="0" y="80"/>
                  </a:lnTo>
                  <a:lnTo>
                    <a:pt x="0" y="31"/>
                  </a:lnTo>
                  <a:lnTo>
                    <a:pt x="0" y="29"/>
                  </a:lnTo>
                  <a:lnTo>
                    <a:pt x="79" y="10"/>
                  </a:lnTo>
                  <a:lnTo>
                    <a:pt x="126" y="0"/>
                  </a:lnTo>
                  <a:lnTo>
                    <a:pt x="128" y="49"/>
                  </a:lnTo>
                  <a:close/>
                </a:path>
              </a:pathLst>
            </a:custGeom>
            <a:solidFill>
              <a:srgbClr val="838383"/>
            </a:solidFill>
            <a:ln w="0">
              <a:solidFill>
                <a:srgbClr val="000000"/>
              </a:solidFill>
              <a:round/>
              <a:headEnd/>
              <a:tailEnd/>
            </a:ln>
          </p:spPr>
          <p:txBody>
            <a:bodyPr/>
            <a:lstStyle/>
            <a:p>
              <a:endParaRPr lang="el-GR">
                <a:solidFill>
                  <a:schemeClr val="bg1">
                    <a:lumMod val="95000"/>
                    <a:lumOff val="5000"/>
                  </a:schemeClr>
                </a:solidFill>
              </a:endParaRPr>
            </a:p>
          </p:txBody>
        </p:sp>
        <p:sp>
          <p:nvSpPr>
            <p:cNvPr id="36130" name="Freeform 133">
              <a:extLst>
                <a:ext uri="{FF2B5EF4-FFF2-40B4-BE49-F238E27FC236}">
                  <a16:creationId xmlns:a16="http://schemas.microsoft.com/office/drawing/2014/main" id="{BA64D32A-B227-6E3F-1213-9269FFAB6728}"/>
                </a:ext>
              </a:extLst>
            </p:cNvPr>
            <p:cNvSpPr>
              <a:spLocks/>
            </p:cNvSpPr>
            <p:nvPr/>
          </p:nvSpPr>
          <p:spPr bwMode="auto">
            <a:xfrm>
              <a:off x="2844" y="1793"/>
              <a:ext cx="23" cy="16"/>
            </a:xfrm>
            <a:custGeom>
              <a:avLst/>
              <a:gdLst>
                <a:gd name="T0" fmla="*/ 23 w 23"/>
                <a:gd name="T1" fmla="*/ 16 h 16"/>
                <a:gd name="T2" fmla="*/ 21 w 23"/>
                <a:gd name="T3" fmla="*/ 16 h 16"/>
                <a:gd name="T4" fmla="*/ 0 w 23"/>
                <a:gd name="T5" fmla="*/ 4 h 16"/>
                <a:gd name="T6" fmla="*/ 21 w 23"/>
                <a:gd name="T7" fmla="*/ 0 h 16"/>
                <a:gd name="T8" fmla="*/ 21 w 23"/>
                <a:gd name="T9" fmla="*/ 0 h 16"/>
                <a:gd name="T10" fmla="*/ 23 w 23"/>
                <a:gd name="T11" fmla="*/ 16 h 16"/>
                <a:gd name="T12" fmla="*/ 0 60000 65536"/>
                <a:gd name="T13" fmla="*/ 0 60000 65536"/>
                <a:gd name="T14" fmla="*/ 0 60000 65536"/>
                <a:gd name="T15" fmla="*/ 0 60000 65536"/>
                <a:gd name="T16" fmla="*/ 0 60000 65536"/>
                <a:gd name="T17" fmla="*/ 0 60000 65536"/>
                <a:gd name="T18" fmla="*/ 0 w 23"/>
                <a:gd name="T19" fmla="*/ 0 h 16"/>
                <a:gd name="T20" fmla="*/ 23 w 23"/>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3" h="16">
                  <a:moveTo>
                    <a:pt x="23" y="16"/>
                  </a:moveTo>
                  <a:lnTo>
                    <a:pt x="21" y="16"/>
                  </a:lnTo>
                  <a:lnTo>
                    <a:pt x="0" y="4"/>
                  </a:lnTo>
                  <a:lnTo>
                    <a:pt x="21" y="0"/>
                  </a:lnTo>
                  <a:lnTo>
                    <a:pt x="23" y="16"/>
                  </a:lnTo>
                  <a:close/>
                </a:path>
              </a:pathLst>
            </a:custGeom>
            <a:solidFill>
              <a:srgbClr val="59595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131" name="Freeform 134">
              <a:extLst>
                <a:ext uri="{FF2B5EF4-FFF2-40B4-BE49-F238E27FC236}">
                  <a16:creationId xmlns:a16="http://schemas.microsoft.com/office/drawing/2014/main" id="{97FA8077-8FEE-A5C0-8AA6-2CB58ACE3657}"/>
                </a:ext>
              </a:extLst>
            </p:cNvPr>
            <p:cNvSpPr>
              <a:spLocks/>
            </p:cNvSpPr>
            <p:nvPr/>
          </p:nvSpPr>
          <p:spPr bwMode="auto">
            <a:xfrm>
              <a:off x="3002" y="1795"/>
              <a:ext cx="116" cy="37"/>
            </a:xfrm>
            <a:custGeom>
              <a:avLst/>
              <a:gdLst>
                <a:gd name="T0" fmla="*/ 116 w 116"/>
                <a:gd name="T1" fmla="*/ 19 h 37"/>
                <a:gd name="T2" fmla="*/ 37 w 116"/>
                <a:gd name="T3" fmla="*/ 37 h 37"/>
                <a:gd name="T4" fmla="*/ 0 w 116"/>
                <a:gd name="T5" fmla="*/ 19 h 37"/>
                <a:gd name="T6" fmla="*/ 72 w 116"/>
                <a:gd name="T7" fmla="*/ 0 h 37"/>
                <a:gd name="T8" fmla="*/ 76 w 116"/>
                <a:gd name="T9" fmla="*/ 0 h 37"/>
                <a:gd name="T10" fmla="*/ 116 w 116"/>
                <a:gd name="T11" fmla="*/ 19 h 37"/>
                <a:gd name="T12" fmla="*/ 0 60000 65536"/>
                <a:gd name="T13" fmla="*/ 0 60000 65536"/>
                <a:gd name="T14" fmla="*/ 0 60000 65536"/>
                <a:gd name="T15" fmla="*/ 0 60000 65536"/>
                <a:gd name="T16" fmla="*/ 0 60000 65536"/>
                <a:gd name="T17" fmla="*/ 0 60000 65536"/>
                <a:gd name="T18" fmla="*/ 0 w 116"/>
                <a:gd name="T19" fmla="*/ 0 h 37"/>
                <a:gd name="T20" fmla="*/ 116 w 116"/>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116" h="37">
                  <a:moveTo>
                    <a:pt x="116" y="19"/>
                  </a:moveTo>
                  <a:lnTo>
                    <a:pt x="37" y="37"/>
                  </a:lnTo>
                  <a:lnTo>
                    <a:pt x="0" y="19"/>
                  </a:lnTo>
                  <a:lnTo>
                    <a:pt x="72" y="0"/>
                  </a:lnTo>
                  <a:lnTo>
                    <a:pt x="76" y="0"/>
                  </a:lnTo>
                  <a:lnTo>
                    <a:pt x="116" y="19"/>
                  </a:lnTo>
                  <a:close/>
                </a:path>
              </a:pathLst>
            </a:custGeom>
            <a:solidFill>
              <a:srgbClr val="ABABAB"/>
            </a:solidFill>
            <a:ln w="0">
              <a:solidFill>
                <a:srgbClr val="000000"/>
              </a:solidFill>
              <a:round/>
              <a:headEnd/>
              <a:tailEnd/>
            </a:ln>
          </p:spPr>
          <p:txBody>
            <a:bodyPr/>
            <a:lstStyle/>
            <a:p>
              <a:endParaRPr lang="el-GR">
                <a:solidFill>
                  <a:schemeClr val="bg1">
                    <a:lumMod val="95000"/>
                    <a:lumOff val="5000"/>
                  </a:schemeClr>
                </a:solidFill>
              </a:endParaRPr>
            </a:p>
          </p:txBody>
        </p:sp>
        <p:sp>
          <p:nvSpPr>
            <p:cNvPr id="36132" name="Freeform 135">
              <a:extLst>
                <a:ext uri="{FF2B5EF4-FFF2-40B4-BE49-F238E27FC236}">
                  <a16:creationId xmlns:a16="http://schemas.microsoft.com/office/drawing/2014/main" id="{A5E78A5F-8D1F-7A59-E26E-027FB0F60371}"/>
                </a:ext>
              </a:extLst>
            </p:cNvPr>
            <p:cNvSpPr>
              <a:spLocks/>
            </p:cNvSpPr>
            <p:nvPr/>
          </p:nvSpPr>
          <p:spPr bwMode="auto">
            <a:xfrm>
              <a:off x="2999" y="1814"/>
              <a:ext cx="40" cy="37"/>
            </a:xfrm>
            <a:custGeom>
              <a:avLst/>
              <a:gdLst>
                <a:gd name="T0" fmla="*/ 40 w 40"/>
                <a:gd name="T1" fmla="*/ 37 h 37"/>
                <a:gd name="T2" fmla="*/ 40 w 40"/>
                <a:gd name="T3" fmla="*/ 37 h 37"/>
                <a:gd name="T4" fmla="*/ 0 w 40"/>
                <a:gd name="T5" fmla="*/ 16 h 37"/>
                <a:gd name="T6" fmla="*/ 0 w 40"/>
                <a:gd name="T7" fmla="*/ 0 h 37"/>
                <a:gd name="T8" fmla="*/ 40 w 40"/>
                <a:gd name="T9" fmla="*/ 20 h 37"/>
                <a:gd name="T10" fmla="*/ 40 w 40"/>
                <a:gd name="T11" fmla="*/ 37 h 37"/>
                <a:gd name="T12" fmla="*/ 0 60000 65536"/>
                <a:gd name="T13" fmla="*/ 0 60000 65536"/>
                <a:gd name="T14" fmla="*/ 0 60000 65536"/>
                <a:gd name="T15" fmla="*/ 0 60000 65536"/>
                <a:gd name="T16" fmla="*/ 0 60000 65536"/>
                <a:gd name="T17" fmla="*/ 0 60000 65536"/>
                <a:gd name="T18" fmla="*/ 0 w 40"/>
                <a:gd name="T19" fmla="*/ 0 h 37"/>
                <a:gd name="T20" fmla="*/ 40 w 40"/>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40" h="37">
                  <a:moveTo>
                    <a:pt x="40" y="37"/>
                  </a:moveTo>
                  <a:lnTo>
                    <a:pt x="40" y="37"/>
                  </a:lnTo>
                  <a:lnTo>
                    <a:pt x="0" y="16"/>
                  </a:lnTo>
                  <a:lnTo>
                    <a:pt x="0" y="0"/>
                  </a:lnTo>
                  <a:lnTo>
                    <a:pt x="40" y="20"/>
                  </a:lnTo>
                  <a:lnTo>
                    <a:pt x="40" y="37"/>
                  </a:lnTo>
                  <a:close/>
                </a:path>
              </a:pathLst>
            </a:custGeom>
            <a:solidFill>
              <a:srgbClr val="D9D9D9"/>
            </a:solidFill>
            <a:ln w="0">
              <a:solidFill>
                <a:srgbClr val="000000"/>
              </a:solidFill>
              <a:round/>
              <a:headEnd/>
              <a:tailEnd/>
            </a:ln>
          </p:spPr>
          <p:txBody>
            <a:bodyPr/>
            <a:lstStyle/>
            <a:p>
              <a:endParaRPr lang="el-GR">
                <a:solidFill>
                  <a:schemeClr val="bg1">
                    <a:lumMod val="95000"/>
                    <a:lumOff val="5000"/>
                  </a:schemeClr>
                </a:solidFill>
              </a:endParaRPr>
            </a:p>
          </p:txBody>
        </p:sp>
        <p:sp>
          <p:nvSpPr>
            <p:cNvPr id="36133" name="Freeform 136">
              <a:extLst>
                <a:ext uri="{FF2B5EF4-FFF2-40B4-BE49-F238E27FC236}">
                  <a16:creationId xmlns:a16="http://schemas.microsoft.com/office/drawing/2014/main" id="{C6493136-6E73-EC57-0E9C-893357B958CC}"/>
                </a:ext>
              </a:extLst>
            </p:cNvPr>
            <p:cNvSpPr>
              <a:spLocks/>
            </p:cNvSpPr>
            <p:nvPr/>
          </p:nvSpPr>
          <p:spPr bwMode="auto">
            <a:xfrm>
              <a:off x="2792" y="1814"/>
              <a:ext cx="2" cy="20"/>
            </a:xfrm>
            <a:custGeom>
              <a:avLst/>
              <a:gdLst>
                <a:gd name="T0" fmla="*/ 2 w 2"/>
                <a:gd name="T1" fmla="*/ 20 h 20"/>
                <a:gd name="T2" fmla="*/ 0 w 2"/>
                <a:gd name="T3" fmla="*/ 20 h 20"/>
                <a:gd name="T4" fmla="*/ 0 w 2"/>
                <a:gd name="T5" fmla="*/ 0 h 20"/>
                <a:gd name="T6" fmla="*/ 2 w 2"/>
                <a:gd name="T7" fmla="*/ 2 h 20"/>
                <a:gd name="T8" fmla="*/ 2 w 2"/>
                <a:gd name="T9" fmla="*/ 20 h 20"/>
                <a:gd name="T10" fmla="*/ 0 60000 65536"/>
                <a:gd name="T11" fmla="*/ 0 60000 65536"/>
                <a:gd name="T12" fmla="*/ 0 60000 65536"/>
                <a:gd name="T13" fmla="*/ 0 60000 65536"/>
                <a:gd name="T14" fmla="*/ 0 60000 65536"/>
                <a:gd name="T15" fmla="*/ 0 w 2"/>
                <a:gd name="T16" fmla="*/ 0 h 20"/>
                <a:gd name="T17" fmla="*/ 2 w 2"/>
                <a:gd name="T18" fmla="*/ 20 h 20"/>
              </a:gdLst>
              <a:ahLst/>
              <a:cxnLst>
                <a:cxn ang="T10">
                  <a:pos x="T0" y="T1"/>
                </a:cxn>
                <a:cxn ang="T11">
                  <a:pos x="T2" y="T3"/>
                </a:cxn>
                <a:cxn ang="T12">
                  <a:pos x="T4" y="T5"/>
                </a:cxn>
                <a:cxn ang="T13">
                  <a:pos x="T6" y="T7"/>
                </a:cxn>
                <a:cxn ang="T14">
                  <a:pos x="T8" y="T9"/>
                </a:cxn>
              </a:cxnLst>
              <a:rect l="T15" t="T16" r="T17" b="T18"/>
              <a:pathLst>
                <a:path w="2" h="20">
                  <a:moveTo>
                    <a:pt x="2" y="20"/>
                  </a:moveTo>
                  <a:lnTo>
                    <a:pt x="0" y="20"/>
                  </a:lnTo>
                  <a:lnTo>
                    <a:pt x="0" y="0"/>
                  </a:lnTo>
                  <a:lnTo>
                    <a:pt x="2" y="2"/>
                  </a:lnTo>
                  <a:lnTo>
                    <a:pt x="2" y="20"/>
                  </a:lnTo>
                  <a:close/>
                </a:path>
              </a:pathLst>
            </a:custGeom>
            <a:solidFill>
              <a:srgbClr val="FFFF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6134" name="Freeform 137">
              <a:extLst>
                <a:ext uri="{FF2B5EF4-FFF2-40B4-BE49-F238E27FC236}">
                  <a16:creationId xmlns:a16="http://schemas.microsoft.com/office/drawing/2014/main" id="{4D978D93-B5D8-38FF-32E1-CCC0169B5E1B}"/>
                </a:ext>
              </a:extLst>
            </p:cNvPr>
            <p:cNvSpPr>
              <a:spLocks/>
            </p:cNvSpPr>
            <p:nvPr/>
          </p:nvSpPr>
          <p:spPr bwMode="auto">
            <a:xfrm>
              <a:off x="3041" y="1814"/>
              <a:ext cx="79" cy="39"/>
            </a:xfrm>
            <a:custGeom>
              <a:avLst/>
              <a:gdLst>
                <a:gd name="T0" fmla="*/ 79 w 79"/>
                <a:gd name="T1" fmla="*/ 18 h 39"/>
                <a:gd name="T2" fmla="*/ 0 w 79"/>
                <a:gd name="T3" fmla="*/ 39 h 39"/>
                <a:gd name="T4" fmla="*/ 0 w 79"/>
                <a:gd name="T5" fmla="*/ 20 h 39"/>
                <a:gd name="T6" fmla="*/ 79 w 79"/>
                <a:gd name="T7" fmla="*/ 0 h 39"/>
                <a:gd name="T8" fmla="*/ 79 w 79"/>
                <a:gd name="T9" fmla="*/ 2 h 39"/>
                <a:gd name="T10" fmla="*/ 79 w 79"/>
                <a:gd name="T11" fmla="*/ 18 h 39"/>
                <a:gd name="T12" fmla="*/ 0 60000 65536"/>
                <a:gd name="T13" fmla="*/ 0 60000 65536"/>
                <a:gd name="T14" fmla="*/ 0 60000 65536"/>
                <a:gd name="T15" fmla="*/ 0 60000 65536"/>
                <a:gd name="T16" fmla="*/ 0 60000 65536"/>
                <a:gd name="T17" fmla="*/ 0 60000 65536"/>
                <a:gd name="T18" fmla="*/ 0 w 79"/>
                <a:gd name="T19" fmla="*/ 0 h 39"/>
                <a:gd name="T20" fmla="*/ 79 w 79"/>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79" h="39">
                  <a:moveTo>
                    <a:pt x="79" y="18"/>
                  </a:moveTo>
                  <a:lnTo>
                    <a:pt x="0" y="39"/>
                  </a:lnTo>
                  <a:lnTo>
                    <a:pt x="0" y="20"/>
                  </a:lnTo>
                  <a:lnTo>
                    <a:pt x="79" y="0"/>
                  </a:lnTo>
                  <a:lnTo>
                    <a:pt x="79" y="2"/>
                  </a:lnTo>
                  <a:lnTo>
                    <a:pt x="79" y="18"/>
                  </a:lnTo>
                  <a:close/>
                </a:path>
              </a:pathLst>
            </a:custGeom>
            <a:solidFill>
              <a:srgbClr val="838383"/>
            </a:solidFill>
            <a:ln w="0">
              <a:solidFill>
                <a:srgbClr val="000000"/>
              </a:solidFill>
              <a:round/>
              <a:headEnd/>
              <a:tailEnd/>
            </a:ln>
          </p:spPr>
          <p:txBody>
            <a:bodyPr/>
            <a:lstStyle/>
            <a:p>
              <a:endParaRPr lang="el-GR">
                <a:solidFill>
                  <a:schemeClr val="bg1">
                    <a:lumMod val="95000"/>
                    <a:lumOff val="5000"/>
                  </a:schemeClr>
                </a:solidFill>
              </a:endParaRPr>
            </a:p>
          </p:txBody>
        </p:sp>
        <p:sp>
          <p:nvSpPr>
            <p:cNvPr id="36135" name="Freeform 138">
              <a:extLst>
                <a:ext uri="{FF2B5EF4-FFF2-40B4-BE49-F238E27FC236}">
                  <a16:creationId xmlns:a16="http://schemas.microsoft.com/office/drawing/2014/main" id="{C6A6E787-1E24-FD20-464F-24A3EBE38EC0}"/>
                </a:ext>
              </a:extLst>
            </p:cNvPr>
            <p:cNvSpPr>
              <a:spLocks/>
            </p:cNvSpPr>
            <p:nvPr/>
          </p:nvSpPr>
          <p:spPr bwMode="auto">
            <a:xfrm>
              <a:off x="2796" y="1826"/>
              <a:ext cx="15" cy="8"/>
            </a:xfrm>
            <a:custGeom>
              <a:avLst/>
              <a:gdLst>
                <a:gd name="T0" fmla="*/ 15 w 15"/>
                <a:gd name="T1" fmla="*/ 8 h 8"/>
                <a:gd name="T2" fmla="*/ 0 w 15"/>
                <a:gd name="T3" fmla="*/ 0 h 8"/>
                <a:gd name="T4" fmla="*/ 0 w 15"/>
                <a:gd name="T5" fmla="*/ 0 h 8"/>
                <a:gd name="T6" fmla="*/ 15 w 15"/>
                <a:gd name="T7" fmla="*/ 6 h 8"/>
                <a:gd name="T8" fmla="*/ 15 w 15"/>
                <a:gd name="T9" fmla="*/ 8 h 8"/>
                <a:gd name="T10" fmla="*/ 0 60000 65536"/>
                <a:gd name="T11" fmla="*/ 0 60000 65536"/>
                <a:gd name="T12" fmla="*/ 0 60000 65536"/>
                <a:gd name="T13" fmla="*/ 0 60000 65536"/>
                <a:gd name="T14" fmla="*/ 0 60000 65536"/>
                <a:gd name="T15" fmla="*/ 0 w 15"/>
                <a:gd name="T16" fmla="*/ 0 h 8"/>
                <a:gd name="T17" fmla="*/ 15 w 15"/>
                <a:gd name="T18" fmla="*/ 8 h 8"/>
              </a:gdLst>
              <a:ahLst/>
              <a:cxnLst>
                <a:cxn ang="T10">
                  <a:pos x="T0" y="T1"/>
                </a:cxn>
                <a:cxn ang="T11">
                  <a:pos x="T2" y="T3"/>
                </a:cxn>
                <a:cxn ang="T12">
                  <a:pos x="T4" y="T5"/>
                </a:cxn>
                <a:cxn ang="T13">
                  <a:pos x="T6" y="T7"/>
                </a:cxn>
                <a:cxn ang="T14">
                  <a:pos x="T8" y="T9"/>
                </a:cxn>
              </a:cxnLst>
              <a:rect l="T15" t="T16" r="T17" b="T18"/>
              <a:pathLst>
                <a:path w="15" h="8">
                  <a:moveTo>
                    <a:pt x="15" y="8"/>
                  </a:moveTo>
                  <a:lnTo>
                    <a:pt x="0" y="0"/>
                  </a:lnTo>
                  <a:lnTo>
                    <a:pt x="15" y="6"/>
                  </a:lnTo>
                  <a:lnTo>
                    <a:pt x="15" y="8"/>
                  </a:lnTo>
                  <a:close/>
                </a:path>
              </a:pathLst>
            </a:custGeom>
            <a:solidFill>
              <a:srgbClr val="00FF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6136" name="Rectangle 139">
              <a:extLst>
                <a:ext uri="{FF2B5EF4-FFF2-40B4-BE49-F238E27FC236}">
                  <a16:creationId xmlns:a16="http://schemas.microsoft.com/office/drawing/2014/main" id="{5D13DBA7-E373-6E4A-EA33-3B29C83F1312}"/>
                </a:ext>
              </a:extLst>
            </p:cNvPr>
            <p:cNvSpPr>
              <a:spLocks noChangeArrowheads="1"/>
            </p:cNvSpPr>
            <p:nvPr/>
          </p:nvSpPr>
          <p:spPr bwMode="auto">
            <a:xfrm>
              <a:off x="2813" y="1826"/>
              <a:ext cx="2" cy="21"/>
            </a:xfrm>
            <a:prstGeom prst="rect">
              <a:avLst/>
            </a:prstGeom>
            <a:solidFill>
              <a:srgbClr val="FFFF00"/>
            </a:solidFill>
            <a:ln w="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grpSp>
      <p:sp>
        <p:nvSpPr>
          <p:cNvPr id="735" name="TextBox 734">
            <a:extLst>
              <a:ext uri="{FF2B5EF4-FFF2-40B4-BE49-F238E27FC236}">
                <a16:creationId xmlns:a16="http://schemas.microsoft.com/office/drawing/2014/main" id="{E6CC8A75-A6CC-9A9C-C1FF-02AC56A00651}"/>
              </a:ext>
            </a:extLst>
          </p:cNvPr>
          <p:cNvSpPr txBox="1"/>
          <p:nvPr/>
        </p:nvSpPr>
        <p:spPr>
          <a:xfrm>
            <a:off x="3915713" y="1300757"/>
            <a:ext cx="4986987" cy="923330"/>
          </a:xfrm>
          <a:prstGeom prst="rect">
            <a:avLst/>
          </a:prstGeom>
          <a:noFill/>
        </p:spPr>
        <p:txBody>
          <a:bodyPr wrap="square">
            <a:spAutoFit/>
          </a:bodyPr>
          <a:lstStyle/>
          <a:p>
            <a:pPr algn="ctr" eaLnBrk="1" hangingPunct="1">
              <a:defRPr/>
            </a:pPr>
            <a:r>
              <a:rPr lang="el-GR" b="1" u="sng" dirty="0">
                <a:solidFill>
                  <a:srgbClr val="002060"/>
                </a:solidFill>
                <a:effectLst>
                  <a:outerShdw blurRad="38100" dist="38100" dir="2700000" algn="tl">
                    <a:srgbClr val="000000">
                      <a:alpha val="43137"/>
                    </a:srgbClr>
                  </a:outerShdw>
                </a:effectLst>
                <a:latin typeface="Arial" charset="0"/>
              </a:rPr>
              <a:t>ΚΛΑΣΣΙΚΟ ΠΑΡΑΔΕΙΓΜΑ  ΡΟΗΣ  ΑΓΑΘΩΝ ΑΠΟ ΤΗΝ ΠΑΡΑΓΩΓΗ </a:t>
            </a:r>
          </a:p>
          <a:p>
            <a:pPr algn="ctr" eaLnBrk="1" hangingPunct="1">
              <a:defRPr/>
            </a:pPr>
            <a:r>
              <a:rPr lang="el-GR" b="1" u="sng" dirty="0">
                <a:solidFill>
                  <a:srgbClr val="002060"/>
                </a:solidFill>
                <a:effectLst>
                  <a:outerShdw blurRad="38100" dist="38100" dir="2700000" algn="tl">
                    <a:srgbClr val="000000">
                      <a:alpha val="43137"/>
                    </a:srgbClr>
                  </a:outerShdw>
                </a:effectLst>
                <a:latin typeface="Arial" charset="0"/>
              </a:rPr>
              <a:t>ΣΕ ΑΛΛΗ ΧΩΡΑ ΠΡΟΣ ΤΗΝ ΕΛΛΑΔΑ</a:t>
            </a:r>
            <a:endParaRPr lang="en-US" b="1" u="sng" dirty="0">
              <a:solidFill>
                <a:srgbClr val="002060"/>
              </a:solidFill>
              <a:effectLst>
                <a:outerShdw blurRad="38100" dist="38100" dir="2700000" algn="tl">
                  <a:srgbClr val="000000">
                    <a:alpha val="43137"/>
                  </a:srgbClr>
                </a:outerShdw>
              </a:effectLst>
              <a:latin typeface="Arial" charset="0"/>
            </a:endParaRPr>
          </a:p>
        </p:txBody>
      </p:sp>
      <p:grpSp>
        <p:nvGrpSpPr>
          <p:cNvPr id="35859" name="Group 4">
            <a:extLst>
              <a:ext uri="{FF2B5EF4-FFF2-40B4-BE49-F238E27FC236}">
                <a16:creationId xmlns:a16="http://schemas.microsoft.com/office/drawing/2014/main" id="{55279F67-21EC-6535-2B47-43DC4F3763EC}"/>
              </a:ext>
            </a:extLst>
          </p:cNvPr>
          <p:cNvGrpSpPr>
            <a:grpSpLocks/>
          </p:cNvGrpSpPr>
          <p:nvPr/>
        </p:nvGrpSpPr>
        <p:grpSpPr bwMode="auto">
          <a:xfrm>
            <a:off x="1602537" y="1451767"/>
            <a:ext cx="944563" cy="477837"/>
            <a:chOff x="2413" y="1439"/>
            <a:chExt cx="1050" cy="424"/>
          </a:xfrm>
        </p:grpSpPr>
        <p:sp>
          <p:nvSpPr>
            <p:cNvPr id="35867" name="Freeform 5">
              <a:extLst>
                <a:ext uri="{FF2B5EF4-FFF2-40B4-BE49-F238E27FC236}">
                  <a16:creationId xmlns:a16="http://schemas.microsoft.com/office/drawing/2014/main" id="{3F5A5E36-85A4-84B0-5E04-D11EA36E5B55}"/>
                </a:ext>
              </a:extLst>
            </p:cNvPr>
            <p:cNvSpPr>
              <a:spLocks/>
            </p:cNvSpPr>
            <p:nvPr/>
          </p:nvSpPr>
          <p:spPr bwMode="auto">
            <a:xfrm>
              <a:off x="2417" y="1439"/>
              <a:ext cx="491" cy="54"/>
            </a:xfrm>
            <a:custGeom>
              <a:avLst/>
              <a:gdLst>
                <a:gd name="T0" fmla="*/ 491 w 491"/>
                <a:gd name="T1" fmla="*/ 0 h 54"/>
                <a:gd name="T2" fmla="*/ 118 w 491"/>
                <a:gd name="T3" fmla="*/ 41 h 54"/>
                <a:gd name="T4" fmla="*/ 9 w 491"/>
                <a:gd name="T5" fmla="*/ 54 h 54"/>
                <a:gd name="T6" fmla="*/ 0 w 491"/>
                <a:gd name="T7" fmla="*/ 49 h 54"/>
                <a:gd name="T8" fmla="*/ 489 w 491"/>
                <a:gd name="T9" fmla="*/ 0 h 54"/>
                <a:gd name="T10" fmla="*/ 491 w 491"/>
                <a:gd name="T11" fmla="*/ 0 h 54"/>
                <a:gd name="T12" fmla="*/ 491 w 491"/>
                <a:gd name="T13" fmla="*/ 0 h 54"/>
                <a:gd name="T14" fmla="*/ 0 60000 65536"/>
                <a:gd name="T15" fmla="*/ 0 60000 65536"/>
                <a:gd name="T16" fmla="*/ 0 60000 65536"/>
                <a:gd name="T17" fmla="*/ 0 60000 65536"/>
                <a:gd name="T18" fmla="*/ 0 60000 65536"/>
                <a:gd name="T19" fmla="*/ 0 60000 65536"/>
                <a:gd name="T20" fmla="*/ 0 60000 65536"/>
                <a:gd name="T21" fmla="*/ 0 w 491"/>
                <a:gd name="T22" fmla="*/ 0 h 54"/>
                <a:gd name="T23" fmla="*/ 491 w 491"/>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1" h="54">
                  <a:moveTo>
                    <a:pt x="491" y="0"/>
                  </a:moveTo>
                  <a:lnTo>
                    <a:pt x="118" y="41"/>
                  </a:lnTo>
                  <a:lnTo>
                    <a:pt x="9" y="54"/>
                  </a:lnTo>
                  <a:lnTo>
                    <a:pt x="0" y="49"/>
                  </a:lnTo>
                  <a:lnTo>
                    <a:pt x="489" y="0"/>
                  </a:lnTo>
                  <a:lnTo>
                    <a:pt x="491" y="0"/>
                  </a:lnTo>
                  <a:close/>
                </a:path>
              </a:pathLst>
            </a:custGeom>
            <a:solidFill>
              <a:srgbClr val="838383"/>
            </a:solidFill>
            <a:ln w="0">
              <a:solidFill>
                <a:srgbClr val="000000"/>
              </a:solidFill>
              <a:round/>
              <a:headEnd/>
              <a:tailEnd/>
            </a:ln>
          </p:spPr>
          <p:txBody>
            <a:bodyPr/>
            <a:lstStyle/>
            <a:p>
              <a:endParaRPr lang="el-GR">
                <a:solidFill>
                  <a:schemeClr val="bg1">
                    <a:lumMod val="95000"/>
                    <a:lumOff val="5000"/>
                  </a:schemeClr>
                </a:solidFill>
              </a:endParaRPr>
            </a:p>
          </p:txBody>
        </p:sp>
        <p:sp>
          <p:nvSpPr>
            <p:cNvPr id="35868" name="Freeform 6">
              <a:extLst>
                <a:ext uri="{FF2B5EF4-FFF2-40B4-BE49-F238E27FC236}">
                  <a16:creationId xmlns:a16="http://schemas.microsoft.com/office/drawing/2014/main" id="{25B48908-A5DF-ACD8-6061-C6AA381BAD64}"/>
                </a:ext>
              </a:extLst>
            </p:cNvPr>
            <p:cNvSpPr>
              <a:spLocks/>
            </p:cNvSpPr>
            <p:nvPr/>
          </p:nvSpPr>
          <p:spPr bwMode="auto">
            <a:xfrm>
              <a:off x="2912" y="1439"/>
              <a:ext cx="547" cy="118"/>
            </a:xfrm>
            <a:custGeom>
              <a:avLst/>
              <a:gdLst>
                <a:gd name="T0" fmla="*/ 547 w 547"/>
                <a:gd name="T1" fmla="*/ 114 h 118"/>
                <a:gd name="T2" fmla="*/ 535 w 547"/>
                <a:gd name="T3" fmla="*/ 118 h 118"/>
                <a:gd name="T4" fmla="*/ 531 w 547"/>
                <a:gd name="T5" fmla="*/ 116 h 118"/>
                <a:gd name="T6" fmla="*/ 382 w 547"/>
                <a:gd name="T7" fmla="*/ 83 h 118"/>
                <a:gd name="T8" fmla="*/ 235 w 547"/>
                <a:gd name="T9" fmla="*/ 51 h 118"/>
                <a:gd name="T10" fmla="*/ 52 w 547"/>
                <a:gd name="T11" fmla="*/ 12 h 118"/>
                <a:gd name="T12" fmla="*/ 0 w 547"/>
                <a:gd name="T13" fmla="*/ 2 h 118"/>
                <a:gd name="T14" fmla="*/ 0 w 547"/>
                <a:gd name="T15" fmla="*/ 0 h 118"/>
                <a:gd name="T16" fmla="*/ 330 w 547"/>
                <a:gd name="T17" fmla="*/ 68 h 118"/>
                <a:gd name="T18" fmla="*/ 547 w 547"/>
                <a:gd name="T19" fmla="*/ 114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7"/>
                <a:gd name="T31" fmla="*/ 0 h 118"/>
                <a:gd name="T32" fmla="*/ 547 w 547"/>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7" h="118">
                  <a:moveTo>
                    <a:pt x="547" y="114"/>
                  </a:moveTo>
                  <a:lnTo>
                    <a:pt x="535" y="118"/>
                  </a:lnTo>
                  <a:lnTo>
                    <a:pt x="531" y="116"/>
                  </a:lnTo>
                  <a:lnTo>
                    <a:pt x="382" y="83"/>
                  </a:lnTo>
                  <a:lnTo>
                    <a:pt x="235" y="51"/>
                  </a:lnTo>
                  <a:lnTo>
                    <a:pt x="52" y="12"/>
                  </a:lnTo>
                  <a:lnTo>
                    <a:pt x="0" y="2"/>
                  </a:lnTo>
                  <a:lnTo>
                    <a:pt x="0" y="0"/>
                  </a:lnTo>
                  <a:lnTo>
                    <a:pt x="330" y="68"/>
                  </a:lnTo>
                  <a:lnTo>
                    <a:pt x="547" y="114"/>
                  </a:lnTo>
                  <a:close/>
                </a:path>
              </a:pathLst>
            </a:custGeom>
            <a:solidFill>
              <a:srgbClr val="D9D9D9"/>
            </a:solidFill>
            <a:ln w="0">
              <a:solidFill>
                <a:srgbClr val="000000"/>
              </a:solidFill>
              <a:round/>
              <a:headEnd/>
              <a:tailEnd/>
            </a:ln>
          </p:spPr>
          <p:txBody>
            <a:bodyPr/>
            <a:lstStyle/>
            <a:p>
              <a:endParaRPr lang="el-GR">
                <a:solidFill>
                  <a:schemeClr val="bg1">
                    <a:lumMod val="95000"/>
                    <a:lumOff val="5000"/>
                  </a:schemeClr>
                </a:solidFill>
              </a:endParaRPr>
            </a:p>
          </p:txBody>
        </p:sp>
        <p:sp>
          <p:nvSpPr>
            <p:cNvPr id="35869" name="Freeform 7">
              <a:extLst>
                <a:ext uri="{FF2B5EF4-FFF2-40B4-BE49-F238E27FC236}">
                  <a16:creationId xmlns:a16="http://schemas.microsoft.com/office/drawing/2014/main" id="{71CCF587-F4AE-AFC6-322B-918EB68B0E5D}"/>
                </a:ext>
              </a:extLst>
            </p:cNvPr>
            <p:cNvSpPr>
              <a:spLocks/>
            </p:cNvSpPr>
            <p:nvPr/>
          </p:nvSpPr>
          <p:spPr bwMode="auto">
            <a:xfrm>
              <a:off x="2430" y="1443"/>
              <a:ext cx="1011" cy="224"/>
            </a:xfrm>
            <a:custGeom>
              <a:avLst/>
              <a:gdLst>
                <a:gd name="T0" fmla="*/ 445 w 1011"/>
                <a:gd name="T1" fmla="*/ 6 h 224"/>
                <a:gd name="T2" fmla="*/ 325 w 1011"/>
                <a:gd name="T3" fmla="*/ 21 h 224"/>
                <a:gd name="T4" fmla="*/ 323 w 1011"/>
                <a:gd name="T5" fmla="*/ 23 h 224"/>
                <a:gd name="T6" fmla="*/ 323 w 1011"/>
                <a:gd name="T7" fmla="*/ 35 h 224"/>
                <a:gd name="T8" fmla="*/ 327 w 1011"/>
                <a:gd name="T9" fmla="*/ 43 h 224"/>
                <a:gd name="T10" fmla="*/ 337 w 1011"/>
                <a:gd name="T11" fmla="*/ 47 h 224"/>
                <a:gd name="T12" fmla="*/ 393 w 1011"/>
                <a:gd name="T13" fmla="*/ 39 h 224"/>
                <a:gd name="T14" fmla="*/ 516 w 1011"/>
                <a:gd name="T15" fmla="*/ 25 h 224"/>
                <a:gd name="T16" fmla="*/ 516 w 1011"/>
                <a:gd name="T17" fmla="*/ 25 h 224"/>
                <a:gd name="T18" fmla="*/ 518 w 1011"/>
                <a:gd name="T19" fmla="*/ 21 h 224"/>
                <a:gd name="T20" fmla="*/ 520 w 1011"/>
                <a:gd name="T21" fmla="*/ 16 h 224"/>
                <a:gd name="T22" fmla="*/ 520 w 1011"/>
                <a:gd name="T23" fmla="*/ 8 h 224"/>
                <a:gd name="T24" fmla="*/ 661 w 1011"/>
                <a:gd name="T25" fmla="*/ 39 h 224"/>
                <a:gd name="T26" fmla="*/ 756 w 1011"/>
                <a:gd name="T27" fmla="*/ 58 h 224"/>
                <a:gd name="T28" fmla="*/ 756 w 1011"/>
                <a:gd name="T29" fmla="*/ 58 h 224"/>
                <a:gd name="T30" fmla="*/ 565 w 1011"/>
                <a:gd name="T31" fmla="*/ 87 h 224"/>
                <a:gd name="T32" fmla="*/ 565 w 1011"/>
                <a:gd name="T33" fmla="*/ 89 h 224"/>
                <a:gd name="T34" fmla="*/ 565 w 1011"/>
                <a:gd name="T35" fmla="*/ 103 h 224"/>
                <a:gd name="T36" fmla="*/ 565 w 1011"/>
                <a:gd name="T37" fmla="*/ 105 h 224"/>
                <a:gd name="T38" fmla="*/ 569 w 1011"/>
                <a:gd name="T39" fmla="*/ 114 h 224"/>
                <a:gd name="T40" fmla="*/ 584 w 1011"/>
                <a:gd name="T41" fmla="*/ 116 h 224"/>
                <a:gd name="T42" fmla="*/ 772 w 1011"/>
                <a:gd name="T43" fmla="*/ 85 h 224"/>
                <a:gd name="T44" fmla="*/ 787 w 1011"/>
                <a:gd name="T45" fmla="*/ 83 h 224"/>
                <a:gd name="T46" fmla="*/ 791 w 1011"/>
                <a:gd name="T47" fmla="*/ 76 h 224"/>
                <a:gd name="T48" fmla="*/ 791 w 1011"/>
                <a:gd name="T49" fmla="*/ 66 h 224"/>
                <a:gd name="T50" fmla="*/ 1011 w 1011"/>
                <a:gd name="T51" fmla="*/ 114 h 224"/>
                <a:gd name="T52" fmla="*/ 942 w 1011"/>
                <a:gd name="T53" fmla="*/ 126 h 224"/>
                <a:gd name="T54" fmla="*/ 615 w 1011"/>
                <a:gd name="T55" fmla="*/ 184 h 224"/>
                <a:gd name="T56" fmla="*/ 391 w 1011"/>
                <a:gd name="T57" fmla="*/ 224 h 224"/>
                <a:gd name="T58" fmla="*/ 178 w 1011"/>
                <a:gd name="T59" fmla="*/ 128 h 224"/>
                <a:gd name="T60" fmla="*/ 0 w 1011"/>
                <a:gd name="T61" fmla="*/ 52 h 224"/>
                <a:gd name="T62" fmla="*/ 232 w 1011"/>
                <a:gd name="T63" fmla="*/ 25 h 224"/>
                <a:gd name="T64" fmla="*/ 300 w 1011"/>
                <a:gd name="T65" fmla="*/ 18 h 224"/>
                <a:gd name="T66" fmla="*/ 313 w 1011"/>
                <a:gd name="T67" fmla="*/ 16 h 224"/>
                <a:gd name="T68" fmla="*/ 319 w 1011"/>
                <a:gd name="T69" fmla="*/ 16 h 224"/>
                <a:gd name="T70" fmla="*/ 350 w 1011"/>
                <a:gd name="T71" fmla="*/ 12 h 224"/>
                <a:gd name="T72" fmla="*/ 476 w 1011"/>
                <a:gd name="T73" fmla="*/ 0 h 224"/>
                <a:gd name="T74" fmla="*/ 493 w 1011"/>
                <a:gd name="T75" fmla="*/ 2 h 224"/>
                <a:gd name="T76" fmla="*/ 445 w 1011"/>
                <a:gd name="T77" fmla="*/ 6 h 2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11"/>
                <a:gd name="T118" fmla="*/ 0 h 224"/>
                <a:gd name="T119" fmla="*/ 1011 w 1011"/>
                <a:gd name="T120" fmla="*/ 224 h 22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11" h="224">
                  <a:moveTo>
                    <a:pt x="445" y="6"/>
                  </a:moveTo>
                  <a:lnTo>
                    <a:pt x="325" y="21"/>
                  </a:lnTo>
                  <a:lnTo>
                    <a:pt x="323" y="23"/>
                  </a:lnTo>
                  <a:lnTo>
                    <a:pt x="323" y="35"/>
                  </a:lnTo>
                  <a:lnTo>
                    <a:pt x="327" y="43"/>
                  </a:lnTo>
                  <a:lnTo>
                    <a:pt x="337" y="47"/>
                  </a:lnTo>
                  <a:lnTo>
                    <a:pt x="393" y="39"/>
                  </a:lnTo>
                  <a:lnTo>
                    <a:pt x="516" y="25"/>
                  </a:lnTo>
                  <a:lnTo>
                    <a:pt x="518" y="21"/>
                  </a:lnTo>
                  <a:lnTo>
                    <a:pt x="520" y="16"/>
                  </a:lnTo>
                  <a:lnTo>
                    <a:pt x="520" y="8"/>
                  </a:lnTo>
                  <a:lnTo>
                    <a:pt x="661" y="39"/>
                  </a:lnTo>
                  <a:lnTo>
                    <a:pt x="756" y="58"/>
                  </a:lnTo>
                  <a:lnTo>
                    <a:pt x="565" y="87"/>
                  </a:lnTo>
                  <a:lnTo>
                    <a:pt x="565" y="89"/>
                  </a:lnTo>
                  <a:lnTo>
                    <a:pt x="565" y="103"/>
                  </a:lnTo>
                  <a:lnTo>
                    <a:pt x="565" y="105"/>
                  </a:lnTo>
                  <a:lnTo>
                    <a:pt x="569" y="114"/>
                  </a:lnTo>
                  <a:lnTo>
                    <a:pt x="584" y="116"/>
                  </a:lnTo>
                  <a:lnTo>
                    <a:pt x="772" y="85"/>
                  </a:lnTo>
                  <a:lnTo>
                    <a:pt x="787" y="83"/>
                  </a:lnTo>
                  <a:lnTo>
                    <a:pt x="791" y="76"/>
                  </a:lnTo>
                  <a:lnTo>
                    <a:pt x="791" y="66"/>
                  </a:lnTo>
                  <a:lnTo>
                    <a:pt x="1011" y="114"/>
                  </a:lnTo>
                  <a:lnTo>
                    <a:pt x="942" y="126"/>
                  </a:lnTo>
                  <a:lnTo>
                    <a:pt x="615" y="184"/>
                  </a:lnTo>
                  <a:lnTo>
                    <a:pt x="391" y="224"/>
                  </a:lnTo>
                  <a:lnTo>
                    <a:pt x="178" y="128"/>
                  </a:lnTo>
                  <a:lnTo>
                    <a:pt x="0" y="52"/>
                  </a:lnTo>
                  <a:lnTo>
                    <a:pt x="232" y="25"/>
                  </a:lnTo>
                  <a:lnTo>
                    <a:pt x="300" y="18"/>
                  </a:lnTo>
                  <a:lnTo>
                    <a:pt x="313" y="16"/>
                  </a:lnTo>
                  <a:lnTo>
                    <a:pt x="319" y="16"/>
                  </a:lnTo>
                  <a:lnTo>
                    <a:pt x="350" y="12"/>
                  </a:lnTo>
                  <a:lnTo>
                    <a:pt x="476" y="0"/>
                  </a:lnTo>
                  <a:lnTo>
                    <a:pt x="493" y="2"/>
                  </a:lnTo>
                  <a:lnTo>
                    <a:pt x="445" y="6"/>
                  </a:lnTo>
                  <a:close/>
                </a:path>
              </a:pathLst>
            </a:custGeom>
            <a:solidFill>
              <a:srgbClr val="595959"/>
            </a:solidFill>
            <a:ln w="0">
              <a:solidFill>
                <a:srgbClr val="000000"/>
              </a:solidFill>
              <a:round/>
              <a:headEnd/>
              <a:tailEnd/>
            </a:ln>
          </p:spPr>
          <p:txBody>
            <a:bodyPr/>
            <a:lstStyle/>
            <a:p>
              <a:endParaRPr lang="el-GR">
                <a:solidFill>
                  <a:schemeClr val="bg1">
                    <a:lumMod val="95000"/>
                    <a:lumOff val="5000"/>
                  </a:schemeClr>
                </a:solidFill>
              </a:endParaRPr>
            </a:p>
          </p:txBody>
        </p:sp>
        <p:sp>
          <p:nvSpPr>
            <p:cNvPr id="35870" name="Freeform 8">
              <a:extLst>
                <a:ext uri="{FF2B5EF4-FFF2-40B4-BE49-F238E27FC236}">
                  <a16:creationId xmlns:a16="http://schemas.microsoft.com/office/drawing/2014/main" id="{98174159-53D6-FA60-912F-E6799A7EC4CC}"/>
                </a:ext>
              </a:extLst>
            </p:cNvPr>
            <p:cNvSpPr>
              <a:spLocks/>
            </p:cNvSpPr>
            <p:nvPr/>
          </p:nvSpPr>
          <p:spPr bwMode="auto">
            <a:xfrm>
              <a:off x="2761" y="1447"/>
              <a:ext cx="178" cy="23"/>
            </a:xfrm>
            <a:custGeom>
              <a:avLst/>
              <a:gdLst>
                <a:gd name="T0" fmla="*/ 178 w 178"/>
                <a:gd name="T1" fmla="*/ 2 h 23"/>
                <a:gd name="T2" fmla="*/ 9 w 178"/>
                <a:gd name="T3" fmla="*/ 23 h 23"/>
                <a:gd name="T4" fmla="*/ 0 w 178"/>
                <a:gd name="T5" fmla="*/ 19 h 23"/>
                <a:gd name="T6" fmla="*/ 168 w 178"/>
                <a:gd name="T7" fmla="*/ 0 h 23"/>
                <a:gd name="T8" fmla="*/ 178 w 178"/>
                <a:gd name="T9" fmla="*/ 2 h 23"/>
                <a:gd name="T10" fmla="*/ 178 w 178"/>
                <a:gd name="T11" fmla="*/ 2 h 23"/>
                <a:gd name="T12" fmla="*/ 0 60000 65536"/>
                <a:gd name="T13" fmla="*/ 0 60000 65536"/>
                <a:gd name="T14" fmla="*/ 0 60000 65536"/>
                <a:gd name="T15" fmla="*/ 0 60000 65536"/>
                <a:gd name="T16" fmla="*/ 0 60000 65536"/>
                <a:gd name="T17" fmla="*/ 0 60000 65536"/>
                <a:gd name="T18" fmla="*/ 0 w 178"/>
                <a:gd name="T19" fmla="*/ 0 h 23"/>
                <a:gd name="T20" fmla="*/ 178 w 178"/>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178" h="23">
                  <a:moveTo>
                    <a:pt x="178" y="2"/>
                  </a:moveTo>
                  <a:lnTo>
                    <a:pt x="9" y="23"/>
                  </a:lnTo>
                  <a:lnTo>
                    <a:pt x="0" y="19"/>
                  </a:lnTo>
                  <a:lnTo>
                    <a:pt x="168" y="0"/>
                  </a:lnTo>
                  <a:lnTo>
                    <a:pt x="178" y="2"/>
                  </a:lnTo>
                  <a:close/>
                </a:path>
              </a:pathLst>
            </a:custGeom>
            <a:solidFill>
              <a:srgbClr val="ABABAB"/>
            </a:solidFill>
            <a:ln w="0">
              <a:solidFill>
                <a:srgbClr val="000000"/>
              </a:solidFill>
              <a:round/>
              <a:headEnd/>
              <a:tailEnd/>
            </a:ln>
          </p:spPr>
          <p:txBody>
            <a:bodyPr/>
            <a:lstStyle/>
            <a:p>
              <a:endParaRPr lang="el-GR">
                <a:solidFill>
                  <a:schemeClr val="bg1">
                    <a:lumMod val="95000"/>
                    <a:lumOff val="5000"/>
                  </a:schemeClr>
                </a:solidFill>
              </a:endParaRPr>
            </a:p>
          </p:txBody>
        </p:sp>
        <p:sp>
          <p:nvSpPr>
            <p:cNvPr id="35871" name="Freeform 9">
              <a:extLst>
                <a:ext uri="{FF2B5EF4-FFF2-40B4-BE49-F238E27FC236}">
                  <a16:creationId xmlns:a16="http://schemas.microsoft.com/office/drawing/2014/main" id="{4E4E0AB2-E1AD-7DB4-DD00-A78636AB6EC3}"/>
                </a:ext>
              </a:extLst>
            </p:cNvPr>
            <p:cNvSpPr>
              <a:spLocks/>
            </p:cNvSpPr>
            <p:nvPr/>
          </p:nvSpPr>
          <p:spPr bwMode="auto">
            <a:xfrm>
              <a:off x="2772" y="1451"/>
              <a:ext cx="178" cy="29"/>
            </a:xfrm>
            <a:custGeom>
              <a:avLst/>
              <a:gdLst>
                <a:gd name="T0" fmla="*/ 178 w 178"/>
                <a:gd name="T1" fmla="*/ 6 h 29"/>
                <a:gd name="T2" fmla="*/ 176 w 178"/>
                <a:gd name="T3" fmla="*/ 6 h 29"/>
                <a:gd name="T4" fmla="*/ 176 w 178"/>
                <a:gd name="T5" fmla="*/ 8 h 29"/>
                <a:gd name="T6" fmla="*/ 0 w 178"/>
                <a:gd name="T7" fmla="*/ 29 h 29"/>
                <a:gd name="T8" fmla="*/ 2 w 178"/>
                <a:gd name="T9" fmla="*/ 21 h 29"/>
                <a:gd name="T10" fmla="*/ 165 w 178"/>
                <a:gd name="T11" fmla="*/ 0 h 29"/>
                <a:gd name="T12" fmla="*/ 174 w 178"/>
                <a:gd name="T13" fmla="*/ 0 h 29"/>
                <a:gd name="T14" fmla="*/ 176 w 178"/>
                <a:gd name="T15" fmla="*/ 0 h 29"/>
                <a:gd name="T16" fmla="*/ 178 w 178"/>
                <a:gd name="T17" fmla="*/ 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8"/>
                <a:gd name="T28" fmla="*/ 0 h 29"/>
                <a:gd name="T29" fmla="*/ 178 w 178"/>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8" h="29">
                  <a:moveTo>
                    <a:pt x="178" y="6"/>
                  </a:moveTo>
                  <a:lnTo>
                    <a:pt x="176" y="6"/>
                  </a:lnTo>
                  <a:lnTo>
                    <a:pt x="176" y="8"/>
                  </a:lnTo>
                  <a:lnTo>
                    <a:pt x="0" y="29"/>
                  </a:lnTo>
                  <a:lnTo>
                    <a:pt x="2" y="21"/>
                  </a:lnTo>
                  <a:lnTo>
                    <a:pt x="165" y="0"/>
                  </a:lnTo>
                  <a:lnTo>
                    <a:pt x="174" y="0"/>
                  </a:lnTo>
                  <a:lnTo>
                    <a:pt x="176" y="0"/>
                  </a:lnTo>
                  <a:lnTo>
                    <a:pt x="178" y="6"/>
                  </a:lnTo>
                  <a:close/>
                </a:path>
              </a:pathLst>
            </a:custGeom>
            <a:solidFill>
              <a:srgbClr val="838383"/>
            </a:solidFill>
            <a:ln w="0">
              <a:solidFill>
                <a:srgbClr val="000000"/>
              </a:solidFill>
              <a:round/>
              <a:headEnd/>
              <a:tailEnd/>
            </a:ln>
          </p:spPr>
          <p:txBody>
            <a:bodyPr/>
            <a:lstStyle/>
            <a:p>
              <a:endParaRPr lang="el-GR">
                <a:solidFill>
                  <a:schemeClr val="bg1">
                    <a:lumMod val="95000"/>
                    <a:lumOff val="5000"/>
                  </a:schemeClr>
                </a:solidFill>
              </a:endParaRPr>
            </a:p>
          </p:txBody>
        </p:sp>
        <p:sp>
          <p:nvSpPr>
            <p:cNvPr id="35872" name="Freeform 10">
              <a:extLst>
                <a:ext uri="{FF2B5EF4-FFF2-40B4-BE49-F238E27FC236}">
                  <a16:creationId xmlns:a16="http://schemas.microsoft.com/office/drawing/2014/main" id="{6948B9A3-1E8C-D0DF-8BBA-E99B8290CE96}"/>
                </a:ext>
              </a:extLst>
            </p:cNvPr>
            <p:cNvSpPr>
              <a:spLocks/>
            </p:cNvSpPr>
            <p:nvPr/>
          </p:nvSpPr>
          <p:spPr bwMode="auto">
            <a:xfrm>
              <a:off x="2770" y="1461"/>
              <a:ext cx="176" cy="25"/>
            </a:xfrm>
            <a:custGeom>
              <a:avLst/>
              <a:gdLst>
                <a:gd name="T0" fmla="*/ 176 w 176"/>
                <a:gd name="T1" fmla="*/ 5 h 25"/>
                <a:gd name="T2" fmla="*/ 0 w 176"/>
                <a:gd name="T3" fmla="*/ 25 h 25"/>
                <a:gd name="T4" fmla="*/ 0 w 176"/>
                <a:gd name="T5" fmla="*/ 21 h 25"/>
                <a:gd name="T6" fmla="*/ 169 w 176"/>
                <a:gd name="T7" fmla="*/ 0 h 25"/>
                <a:gd name="T8" fmla="*/ 174 w 176"/>
                <a:gd name="T9" fmla="*/ 0 h 25"/>
                <a:gd name="T10" fmla="*/ 176 w 176"/>
                <a:gd name="T11" fmla="*/ 0 h 25"/>
                <a:gd name="T12" fmla="*/ 176 w 176"/>
                <a:gd name="T13" fmla="*/ 5 h 25"/>
                <a:gd name="T14" fmla="*/ 0 60000 65536"/>
                <a:gd name="T15" fmla="*/ 0 60000 65536"/>
                <a:gd name="T16" fmla="*/ 0 60000 65536"/>
                <a:gd name="T17" fmla="*/ 0 60000 65536"/>
                <a:gd name="T18" fmla="*/ 0 60000 65536"/>
                <a:gd name="T19" fmla="*/ 0 60000 65536"/>
                <a:gd name="T20" fmla="*/ 0 60000 65536"/>
                <a:gd name="T21" fmla="*/ 0 w 176"/>
                <a:gd name="T22" fmla="*/ 0 h 25"/>
                <a:gd name="T23" fmla="*/ 176 w 176"/>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6" h="25">
                  <a:moveTo>
                    <a:pt x="176" y="5"/>
                  </a:moveTo>
                  <a:lnTo>
                    <a:pt x="0" y="25"/>
                  </a:lnTo>
                  <a:lnTo>
                    <a:pt x="0" y="21"/>
                  </a:lnTo>
                  <a:lnTo>
                    <a:pt x="169" y="0"/>
                  </a:lnTo>
                  <a:lnTo>
                    <a:pt x="174" y="0"/>
                  </a:lnTo>
                  <a:lnTo>
                    <a:pt x="176" y="0"/>
                  </a:lnTo>
                  <a:lnTo>
                    <a:pt x="176" y="5"/>
                  </a:lnTo>
                  <a:close/>
                </a:path>
              </a:pathLst>
            </a:custGeom>
            <a:solidFill>
              <a:srgbClr val="595959"/>
            </a:solidFill>
            <a:ln w="0">
              <a:solidFill>
                <a:srgbClr val="000000"/>
              </a:solidFill>
              <a:round/>
              <a:headEnd/>
              <a:tailEnd/>
            </a:ln>
          </p:spPr>
          <p:txBody>
            <a:bodyPr/>
            <a:lstStyle/>
            <a:p>
              <a:endParaRPr lang="el-GR">
                <a:solidFill>
                  <a:schemeClr val="bg1">
                    <a:lumMod val="95000"/>
                    <a:lumOff val="5000"/>
                  </a:schemeClr>
                </a:solidFill>
              </a:endParaRPr>
            </a:p>
          </p:txBody>
        </p:sp>
        <p:sp>
          <p:nvSpPr>
            <p:cNvPr id="35873" name="Freeform 11">
              <a:extLst>
                <a:ext uri="{FF2B5EF4-FFF2-40B4-BE49-F238E27FC236}">
                  <a16:creationId xmlns:a16="http://schemas.microsoft.com/office/drawing/2014/main" id="{DC736677-BA07-8890-99F2-D872184C26AE}"/>
                </a:ext>
              </a:extLst>
            </p:cNvPr>
            <p:cNvSpPr>
              <a:spLocks/>
            </p:cNvSpPr>
            <p:nvPr/>
          </p:nvSpPr>
          <p:spPr bwMode="auto">
            <a:xfrm>
              <a:off x="2757" y="1468"/>
              <a:ext cx="13" cy="18"/>
            </a:xfrm>
            <a:custGeom>
              <a:avLst/>
              <a:gdLst>
                <a:gd name="T0" fmla="*/ 13 w 13"/>
                <a:gd name="T1" fmla="*/ 4 h 18"/>
                <a:gd name="T2" fmla="*/ 13 w 13"/>
                <a:gd name="T3" fmla="*/ 12 h 18"/>
                <a:gd name="T4" fmla="*/ 8 w 13"/>
                <a:gd name="T5" fmla="*/ 16 h 18"/>
                <a:gd name="T6" fmla="*/ 8 w 13"/>
                <a:gd name="T7" fmla="*/ 18 h 18"/>
                <a:gd name="T8" fmla="*/ 6 w 13"/>
                <a:gd name="T9" fmla="*/ 18 h 18"/>
                <a:gd name="T10" fmla="*/ 2 w 13"/>
                <a:gd name="T11" fmla="*/ 16 h 18"/>
                <a:gd name="T12" fmla="*/ 2 w 13"/>
                <a:gd name="T13" fmla="*/ 16 h 18"/>
                <a:gd name="T14" fmla="*/ 0 w 13"/>
                <a:gd name="T15" fmla="*/ 10 h 18"/>
                <a:gd name="T16" fmla="*/ 0 w 13"/>
                <a:gd name="T17" fmla="*/ 0 h 18"/>
                <a:gd name="T18" fmla="*/ 13 w 13"/>
                <a:gd name="T19" fmla="*/ 2 h 18"/>
                <a:gd name="T20" fmla="*/ 13 w 13"/>
                <a:gd name="T21" fmla="*/ 4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8"/>
                <a:gd name="T35" fmla="*/ 13 w 13"/>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8">
                  <a:moveTo>
                    <a:pt x="13" y="4"/>
                  </a:moveTo>
                  <a:lnTo>
                    <a:pt x="13" y="12"/>
                  </a:lnTo>
                  <a:lnTo>
                    <a:pt x="8" y="16"/>
                  </a:lnTo>
                  <a:lnTo>
                    <a:pt x="8" y="18"/>
                  </a:lnTo>
                  <a:lnTo>
                    <a:pt x="6" y="18"/>
                  </a:lnTo>
                  <a:lnTo>
                    <a:pt x="2" y="16"/>
                  </a:lnTo>
                  <a:lnTo>
                    <a:pt x="0" y="10"/>
                  </a:lnTo>
                  <a:lnTo>
                    <a:pt x="0" y="0"/>
                  </a:lnTo>
                  <a:lnTo>
                    <a:pt x="13" y="2"/>
                  </a:lnTo>
                  <a:lnTo>
                    <a:pt x="13" y="4"/>
                  </a:lnTo>
                  <a:close/>
                </a:path>
              </a:pathLst>
            </a:custGeom>
            <a:solidFill>
              <a:srgbClr val="D9D9D9"/>
            </a:solidFill>
            <a:ln w="0">
              <a:solidFill>
                <a:srgbClr val="000000"/>
              </a:solidFill>
              <a:round/>
              <a:headEnd/>
              <a:tailEnd/>
            </a:ln>
          </p:spPr>
          <p:txBody>
            <a:bodyPr/>
            <a:lstStyle/>
            <a:p>
              <a:endParaRPr lang="el-GR">
                <a:solidFill>
                  <a:schemeClr val="bg1">
                    <a:lumMod val="95000"/>
                    <a:lumOff val="5000"/>
                  </a:schemeClr>
                </a:solidFill>
              </a:endParaRPr>
            </a:p>
          </p:txBody>
        </p:sp>
        <p:sp>
          <p:nvSpPr>
            <p:cNvPr id="35874" name="Freeform 12">
              <a:extLst>
                <a:ext uri="{FF2B5EF4-FFF2-40B4-BE49-F238E27FC236}">
                  <a16:creationId xmlns:a16="http://schemas.microsoft.com/office/drawing/2014/main" id="{2494AFCB-A358-9292-D7DC-4CED6F0B5657}"/>
                </a:ext>
              </a:extLst>
            </p:cNvPr>
            <p:cNvSpPr>
              <a:spLocks/>
            </p:cNvSpPr>
            <p:nvPr/>
          </p:nvSpPr>
          <p:spPr bwMode="auto">
            <a:xfrm>
              <a:off x="2521" y="1476"/>
              <a:ext cx="159" cy="41"/>
            </a:xfrm>
            <a:custGeom>
              <a:avLst/>
              <a:gdLst>
                <a:gd name="T0" fmla="*/ 157 w 159"/>
                <a:gd name="T1" fmla="*/ 4 h 41"/>
                <a:gd name="T2" fmla="*/ 159 w 159"/>
                <a:gd name="T3" fmla="*/ 6 h 41"/>
                <a:gd name="T4" fmla="*/ 157 w 159"/>
                <a:gd name="T5" fmla="*/ 17 h 41"/>
                <a:gd name="T6" fmla="*/ 155 w 159"/>
                <a:gd name="T7" fmla="*/ 21 h 41"/>
                <a:gd name="T8" fmla="*/ 155 w 159"/>
                <a:gd name="T9" fmla="*/ 23 h 41"/>
                <a:gd name="T10" fmla="*/ 149 w 159"/>
                <a:gd name="T11" fmla="*/ 25 h 41"/>
                <a:gd name="T12" fmla="*/ 8 w 159"/>
                <a:gd name="T13" fmla="*/ 41 h 41"/>
                <a:gd name="T14" fmla="*/ 2 w 159"/>
                <a:gd name="T15" fmla="*/ 39 h 41"/>
                <a:gd name="T16" fmla="*/ 2 w 159"/>
                <a:gd name="T17" fmla="*/ 31 h 41"/>
                <a:gd name="T18" fmla="*/ 0 w 159"/>
                <a:gd name="T19" fmla="*/ 27 h 41"/>
                <a:gd name="T20" fmla="*/ 0 w 159"/>
                <a:gd name="T21" fmla="*/ 17 h 41"/>
                <a:gd name="T22" fmla="*/ 2 w 159"/>
                <a:gd name="T23" fmla="*/ 14 h 41"/>
                <a:gd name="T24" fmla="*/ 137 w 159"/>
                <a:gd name="T25" fmla="*/ 0 h 41"/>
                <a:gd name="T26" fmla="*/ 145 w 159"/>
                <a:gd name="T27" fmla="*/ 0 h 41"/>
                <a:gd name="T28" fmla="*/ 157 w 159"/>
                <a:gd name="T29" fmla="*/ 4 h 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9"/>
                <a:gd name="T46" fmla="*/ 0 h 41"/>
                <a:gd name="T47" fmla="*/ 159 w 159"/>
                <a:gd name="T48" fmla="*/ 41 h 4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9" h="41">
                  <a:moveTo>
                    <a:pt x="157" y="4"/>
                  </a:moveTo>
                  <a:lnTo>
                    <a:pt x="159" y="6"/>
                  </a:lnTo>
                  <a:lnTo>
                    <a:pt x="157" y="17"/>
                  </a:lnTo>
                  <a:lnTo>
                    <a:pt x="155" y="21"/>
                  </a:lnTo>
                  <a:lnTo>
                    <a:pt x="155" y="23"/>
                  </a:lnTo>
                  <a:lnTo>
                    <a:pt x="149" y="25"/>
                  </a:lnTo>
                  <a:lnTo>
                    <a:pt x="8" y="41"/>
                  </a:lnTo>
                  <a:lnTo>
                    <a:pt x="2" y="39"/>
                  </a:lnTo>
                  <a:lnTo>
                    <a:pt x="2" y="31"/>
                  </a:lnTo>
                  <a:lnTo>
                    <a:pt x="0" y="27"/>
                  </a:lnTo>
                  <a:lnTo>
                    <a:pt x="0" y="17"/>
                  </a:lnTo>
                  <a:lnTo>
                    <a:pt x="2" y="14"/>
                  </a:lnTo>
                  <a:lnTo>
                    <a:pt x="137" y="0"/>
                  </a:lnTo>
                  <a:lnTo>
                    <a:pt x="145" y="0"/>
                  </a:lnTo>
                  <a:lnTo>
                    <a:pt x="157" y="4"/>
                  </a:lnTo>
                  <a:close/>
                </a:path>
              </a:pathLst>
            </a:custGeom>
            <a:solidFill>
              <a:srgbClr val="0000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5875" name="Freeform 13">
              <a:extLst>
                <a:ext uri="{FF2B5EF4-FFF2-40B4-BE49-F238E27FC236}">
                  <a16:creationId xmlns:a16="http://schemas.microsoft.com/office/drawing/2014/main" id="{380751A3-0EEF-1AC2-CD1A-1FC6F9E530A3}"/>
                </a:ext>
              </a:extLst>
            </p:cNvPr>
            <p:cNvSpPr>
              <a:spLocks/>
            </p:cNvSpPr>
            <p:nvPr/>
          </p:nvSpPr>
          <p:spPr bwMode="auto">
            <a:xfrm>
              <a:off x="2527" y="1478"/>
              <a:ext cx="145" cy="19"/>
            </a:xfrm>
            <a:custGeom>
              <a:avLst/>
              <a:gdLst>
                <a:gd name="T0" fmla="*/ 145 w 145"/>
                <a:gd name="T1" fmla="*/ 2 h 19"/>
                <a:gd name="T2" fmla="*/ 8 w 145"/>
                <a:gd name="T3" fmla="*/ 19 h 19"/>
                <a:gd name="T4" fmla="*/ 0 w 145"/>
                <a:gd name="T5" fmla="*/ 15 h 19"/>
                <a:gd name="T6" fmla="*/ 104 w 145"/>
                <a:gd name="T7" fmla="*/ 2 h 19"/>
                <a:gd name="T8" fmla="*/ 133 w 145"/>
                <a:gd name="T9" fmla="*/ 0 h 19"/>
                <a:gd name="T10" fmla="*/ 137 w 145"/>
                <a:gd name="T11" fmla="*/ 0 h 19"/>
                <a:gd name="T12" fmla="*/ 145 w 145"/>
                <a:gd name="T13" fmla="*/ 2 h 19"/>
                <a:gd name="T14" fmla="*/ 0 60000 65536"/>
                <a:gd name="T15" fmla="*/ 0 60000 65536"/>
                <a:gd name="T16" fmla="*/ 0 60000 65536"/>
                <a:gd name="T17" fmla="*/ 0 60000 65536"/>
                <a:gd name="T18" fmla="*/ 0 60000 65536"/>
                <a:gd name="T19" fmla="*/ 0 60000 65536"/>
                <a:gd name="T20" fmla="*/ 0 60000 65536"/>
                <a:gd name="T21" fmla="*/ 0 w 145"/>
                <a:gd name="T22" fmla="*/ 0 h 19"/>
                <a:gd name="T23" fmla="*/ 145 w 145"/>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19">
                  <a:moveTo>
                    <a:pt x="145" y="2"/>
                  </a:moveTo>
                  <a:lnTo>
                    <a:pt x="8" y="19"/>
                  </a:lnTo>
                  <a:lnTo>
                    <a:pt x="0" y="15"/>
                  </a:lnTo>
                  <a:lnTo>
                    <a:pt x="104" y="2"/>
                  </a:lnTo>
                  <a:lnTo>
                    <a:pt x="133" y="0"/>
                  </a:lnTo>
                  <a:lnTo>
                    <a:pt x="137" y="0"/>
                  </a:lnTo>
                  <a:lnTo>
                    <a:pt x="145" y="2"/>
                  </a:lnTo>
                  <a:close/>
                </a:path>
              </a:pathLst>
            </a:custGeom>
            <a:solidFill>
              <a:srgbClr val="ABABAB"/>
            </a:solidFill>
            <a:ln w="0">
              <a:solidFill>
                <a:srgbClr val="000000"/>
              </a:solidFill>
              <a:round/>
              <a:headEnd/>
              <a:tailEnd/>
            </a:ln>
          </p:spPr>
          <p:txBody>
            <a:bodyPr/>
            <a:lstStyle/>
            <a:p>
              <a:endParaRPr lang="el-GR">
                <a:solidFill>
                  <a:schemeClr val="bg1">
                    <a:lumMod val="95000"/>
                    <a:lumOff val="5000"/>
                  </a:schemeClr>
                </a:solidFill>
              </a:endParaRPr>
            </a:p>
          </p:txBody>
        </p:sp>
        <p:sp>
          <p:nvSpPr>
            <p:cNvPr id="35876" name="Freeform 14">
              <a:extLst>
                <a:ext uri="{FF2B5EF4-FFF2-40B4-BE49-F238E27FC236}">
                  <a16:creationId xmlns:a16="http://schemas.microsoft.com/office/drawing/2014/main" id="{DCFE60F8-5189-473B-6DCB-595D59F7DE7E}"/>
                </a:ext>
              </a:extLst>
            </p:cNvPr>
            <p:cNvSpPr>
              <a:spLocks/>
            </p:cNvSpPr>
            <p:nvPr/>
          </p:nvSpPr>
          <p:spPr bwMode="auto">
            <a:xfrm>
              <a:off x="2535" y="1482"/>
              <a:ext cx="143" cy="27"/>
            </a:xfrm>
            <a:custGeom>
              <a:avLst/>
              <a:gdLst>
                <a:gd name="T0" fmla="*/ 143 w 143"/>
                <a:gd name="T1" fmla="*/ 8 h 27"/>
                <a:gd name="T2" fmla="*/ 0 w 143"/>
                <a:gd name="T3" fmla="*/ 27 h 27"/>
                <a:gd name="T4" fmla="*/ 3 w 143"/>
                <a:gd name="T5" fmla="*/ 17 h 27"/>
                <a:gd name="T6" fmla="*/ 141 w 143"/>
                <a:gd name="T7" fmla="*/ 0 h 27"/>
                <a:gd name="T8" fmla="*/ 143 w 143"/>
                <a:gd name="T9" fmla="*/ 2 h 27"/>
                <a:gd name="T10" fmla="*/ 143 w 143"/>
                <a:gd name="T11" fmla="*/ 8 h 27"/>
                <a:gd name="T12" fmla="*/ 0 60000 65536"/>
                <a:gd name="T13" fmla="*/ 0 60000 65536"/>
                <a:gd name="T14" fmla="*/ 0 60000 65536"/>
                <a:gd name="T15" fmla="*/ 0 60000 65536"/>
                <a:gd name="T16" fmla="*/ 0 60000 65536"/>
                <a:gd name="T17" fmla="*/ 0 60000 65536"/>
                <a:gd name="T18" fmla="*/ 0 w 143"/>
                <a:gd name="T19" fmla="*/ 0 h 27"/>
                <a:gd name="T20" fmla="*/ 143 w 143"/>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43" h="27">
                  <a:moveTo>
                    <a:pt x="143" y="8"/>
                  </a:moveTo>
                  <a:lnTo>
                    <a:pt x="0" y="27"/>
                  </a:lnTo>
                  <a:lnTo>
                    <a:pt x="3" y="17"/>
                  </a:lnTo>
                  <a:lnTo>
                    <a:pt x="141" y="0"/>
                  </a:lnTo>
                  <a:lnTo>
                    <a:pt x="143" y="2"/>
                  </a:lnTo>
                  <a:lnTo>
                    <a:pt x="143" y="8"/>
                  </a:lnTo>
                  <a:close/>
                </a:path>
              </a:pathLst>
            </a:custGeom>
            <a:solidFill>
              <a:srgbClr val="838383"/>
            </a:solidFill>
            <a:ln w="0">
              <a:solidFill>
                <a:srgbClr val="000000"/>
              </a:solidFill>
              <a:round/>
              <a:headEnd/>
              <a:tailEnd/>
            </a:ln>
          </p:spPr>
          <p:txBody>
            <a:bodyPr/>
            <a:lstStyle/>
            <a:p>
              <a:endParaRPr lang="el-GR">
                <a:solidFill>
                  <a:schemeClr val="bg1">
                    <a:lumMod val="95000"/>
                    <a:lumOff val="5000"/>
                  </a:schemeClr>
                </a:solidFill>
              </a:endParaRPr>
            </a:p>
          </p:txBody>
        </p:sp>
        <p:sp>
          <p:nvSpPr>
            <p:cNvPr id="35877" name="Freeform 15">
              <a:extLst>
                <a:ext uri="{FF2B5EF4-FFF2-40B4-BE49-F238E27FC236}">
                  <a16:creationId xmlns:a16="http://schemas.microsoft.com/office/drawing/2014/main" id="{136BA800-6135-C242-D0FD-39FEA12010BA}"/>
                </a:ext>
              </a:extLst>
            </p:cNvPr>
            <p:cNvSpPr>
              <a:spLocks/>
            </p:cNvSpPr>
            <p:nvPr/>
          </p:nvSpPr>
          <p:spPr bwMode="auto">
            <a:xfrm>
              <a:off x="2413" y="1488"/>
              <a:ext cx="408" cy="311"/>
            </a:xfrm>
            <a:custGeom>
              <a:avLst/>
              <a:gdLst>
                <a:gd name="T0" fmla="*/ 406 w 408"/>
                <a:gd name="T1" fmla="*/ 179 h 311"/>
                <a:gd name="T2" fmla="*/ 406 w 408"/>
                <a:gd name="T3" fmla="*/ 181 h 311"/>
                <a:gd name="T4" fmla="*/ 408 w 408"/>
                <a:gd name="T5" fmla="*/ 311 h 311"/>
                <a:gd name="T6" fmla="*/ 406 w 408"/>
                <a:gd name="T7" fmla="*/ 311 h 311"/>
                <a:gd name="T8" fmla="*/ 383 w 408"/>
                <a:gd name="T9" fmla="*/ 299 h 311"/>
                <a:gd name="T10" fmla="*/ 151 w 408"/>
                <a:gd name="T11" fmla="*/ 168 h 311"/>
                <a:gd name="T12" fmla="*/ 0 w 408"/>
                <a:gd name="T13" fmla="*/ 83 h 311"/>
                <a:gd name="T14" fmla="*/ 0 w 408"/>
                <a:gd name="T15" fmla="*/ 2 h 311"/>
                <a:gd name="T16" fmla="*/ 0 w 408"/>
                <a:gd name="T17" fmla="*/ 0 h 311"/>
                <a:gd name="T18" fmla="*/ 319 w 408"/>
                <a:gd name="T19" fmla="*/ 141 h 311"/>
                <a:gd name="T20" fmla="*/ 406 w 408"/>
                <a:gd name="T21" fmla="*/ 179 h 3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8"/>
                <a:gd name="T34" fmla="*/ 0 h 311"/>
                <a:gd name="T35" fmla="*/ 408 w 408"/>
                <a:gd name="T36" fmla="*/ 311 h 3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8" h="311">
                  <a:moveTo>
                    <a:pt x="406" y="179"/>
                  </a:moveTo>
                  <a:lnTo>
                    <a:pt x="406" y="181"/>
                  </a:lnTo>
                  <a:lnTo>
                    <a:pt x="408" y="311"/>
                  </a:lnTo>
                  <a:lnTo>
                    <a:pt x="406" y="311"/>
                  </a:lnTo>
                  <a:lnTo>
                    <a:pt x="383" y="299"/>
                  </a:lnTo>
                  <a:lnTo>
                    <a:pt x="151" y="168"/>
                  </a:lnTo>
                  <a:lnTo>
                    <a:pt x="0" y="83"/>
                  </a:lnTo>
                  <a:lnTo>
                    <a:pt x="0" y="2"/>
                  </a:lnTo>
                  <a:lnTo>
                    <a:pt x="0" y="0"/>
                  </a:lnTo>
                  <a:lnTo>
                    <a:pt x="319" y="141"/>
                  </a:lnTo>
                  <a:lnTo>
                    <a:pt x="406" y="179"/>
                  </a:lnTo>
                  <a:close/>
                </a:path>
              </a:pathLst>
            </a:custGeom>
            <a:solidFill>
              <a:srgbClr val="D9D9D9"/>
            </a:solidFill>
            <a:ln w="0">
              <a:solidFill>
                <a:srgbClr val="000000"/>
              </a:solidFill>
              <a:round/>
              <a:headEnd/>
              <a:tailEnd/>
            </a:ln>
          </p:spPr>
          <p:txBody>
            <a:bodyPr/>
            <a:lstStyle/>
            <a:p>
              <a:endParaRPr lang="el-GR">
                <a:solidFill>
                  <a:schemeClr val="bg1">
                    <a:lumMod val="95000"/>
                    <a:lumOff val="5000"/>
                  </a:schemeClr>
                </a:solidFill>
              </a:endParaRPr>
            </a:p>
          </p:txBody>
        </p:sp>
        <p:sp>
          <p:nvSpPr>
            <p:cNvPr id="35878" name="Freeform 16">
              <a:extLst>
                <a:ext uri="{FF2B5EF4-FFF2-40B4-BE49-F238E27FC236}">
                  <a16:creationId xmlns:a16="http://schemas.microsoft.com/office/drawing/2014/main" id="{A7CF9068-83FC-7215-4780-9900240CE5C1}"/>
                </a:ext>
              </a:extLst>
            </p:cNvPr>
            <p:cNvSpPr>
              <a:spLocks/>
            </p:cNvSpPr>
            <p:nvPr/>
          </p:nvSpPr>
          <p:spPr bwMode="auto">
            <a:xfrm>
              <a:off x="2523" y="1495"/>
              <a:ext cx="12" cy="20"/>
            </a:xfrm>
            <a:custGeom>
              <a:avLst/>
              <a:gdLst>
                <a:gd name="T0" fmla="*/ 10 w 12"/>
                <a:gd name="T1" fmla="*/ 14 h 20"/>
                <a:gd name="T2" fmla="*/ 8 w 12"/>
                <a:gd name="T3" fmla="*/ 16 h 20"/>
                <a:gd name="T4" fmla="*/ 6 w 12"/>
                <a:gd name="T5" fmla="*/ 20 h 20"/>
                <a:gd name="T6" fmla="*/ 2 w 12"/>
                <a:gd name="T7" fmla="*/ 18 h 20"/>
                <a:gd name="T8" fmla="*/ 0 w 12"/>
                <a:gd name="T9" fmla="*/ 8 h 20"/>
                <a:gd name="T10" fmla="*/ 0 w 12"/>
                <a:gd name="T11" fmla="*/ 0 h 20"/>
                <a:gd name="T12" fmla="*/ 12 w 12"/>
                <a:gd name="T13" fmla="*/ 4 h 20"/>
                <a:gd name="T14" fmla="*/ 10 w 12"/>
                <a:gd name="T15" fmla="*/ 14 h 20"/>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20"/>
                <a:gd name="T26" fmla="*/ 12 w 12"/>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20">
                  <a:moveTo>
                    <a:pt x="10" y="14"/>
                  </a:moveTo>
                  <a:lnTo>
                    <a:pt x="8" y="16"/>
                  </a:lnTo>
                  <a:lnTo>
                    <a:pt x="6" y="20"/>
                  </a:lnTo>
                  <a:lnTo>
                    <a:pt x="2" y="18"/>
                  </a:lnTo>
                  <a:lnTo>
                    <a:pt x="0" y="8"/>
                  </a:lnTo>
                  <a:lnTo>
                    <a:pt x="0" y="0"/>
                  </a:lnTo>
                  <a:lnTo>
                    <a:pt x="12" y="4"/>
                  </a:lnTo>
                  <a:lnTo>
                    <a:pt x="10" y="14"/>
                  </a:lnTo>
                  <a:close/>
                </a:path>
              </a:pathLst>
            </a:custGeom>
            <a:solidFill>
              <a:srgbClr val="D9D9D9"/>
            </a:solidFill>
            <a:ln w="0">
              <a:solidFill>
                <a:srgbClr val="000000"/>
              </a:solidFill>
              <a:round/>
              <a:headEnd/>
              <a:tailEnd/>
            </a:ln>
          </p:spPr>
          <p:txBody>
            <a:bodyPr/>
            <a:lstStyle/>
            <a:p>
              <a:endParaRPr lang="el-GR">
                <a:solidFill>
                  <a:schemeClr val="bg1">
                    <a:lumMod val="95000"/>
                    <a:lumOff val="5000"/>
                  </a:schemeClr>
                </a:solidFill>
              </a:endParaRPr>
            </a:p>
          </p:txBody>
        </p:sp>
        <p:sp>
          <p:nvSpPr>
            <p:cNvPr id="35879" name="Freeform 17">
              <a:extLst>
                <a:ext uri="{FF2B5EF4-FFF2-40B4-BE49-F238E27FC236}">
                  <a16:creationId xmlns:a16="http://schemas.microsoft.com/office/drawing/2014/main" id="{AD852F92-22D2-41C3-0506-293C8AED7FF3}"/>
                </a:ext>
              </a:extLst>
            </p:cNvPr>
            <p:cNvSpPr>
              <a:spLocks/>
            </p:cNvSpPr>
            <p:nvPr/>
          </p:nvSpPr>
          <p:spPr bwMode="auto">
            <a:xfrm>
              <a:off x="2531" y="1495"/>
              <a:ext cx="143" cy="20"/>
            </a:xfrm>
            <a:custGeom>
              <a:avLst/>
              <a:gdLst>
                <a:gd name="T0" fmla="*/ 143 w 143"/>
                <a:gd name="T1" fmla="*/ 2 h 20"/>
                <a:gd name="T2" fmla="*/ 141 w 143"/>
                <a:gd name="T3" fmla="*/ 4 h 20"/>
                <a:gd name="T4" fmla="*/ 0 w 143"/>
                <a:gd name="T5" fmla="*/ 20 h 20"/>
                <a:gd name="T6" fmla="*/ 2 w 143"/>
                <a:gd name="T7" fmla="*/ 16 h 20"/>
                <a:gd name="T8" fmla="*/ 7 w 143"/>
                <a:gd name="T9" fmla="*/ 16 h 20"/>
                <a:gd name="T10" fmla="*/ 141 w 143"/>
                <a:gd name="T11" fmla="*/ 0 h 20"/>
                <a:gd name="T12" fmla="*/ 143 w 143"/>
                <a:gd name="T13" fmla="*/ 0 h 20"/>
                <a:gd name="T14" fmla="*/ 143 w 143"/>
                <a:gd name="T15" fmla="*/ 2 h 20"/>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20"/>
                <a:gd name="T26" fmla="*/ 143 w 143"/>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20">
                  <a:moveTo>
                    <a:pt x="143" y="2"/>
                  </a:moveTo>
                  <a:lnTo>
                    <a:pt x="141" y="4"/>
                  </a:lnTo>
                  <a:lnTo>
                    <a:pt x="0" y="20"/>
                  </a:lnTo>
                  <a:lnTo>
                    <a:pt x="2" y="16"/>
                  </a:lnTo>
                  <a:lnTo>
                    <a:pt x="7" y="16"/>
                  </a:lnTo>
                  <a:lnTo>
                    <a:pt x="141" y="0"/>
                  </a:lnTo>
                  <a:lnTo>
                    <a:pt x="143" y="0"/>
                  </a:lnTo>
                  <a:lnTo>
                    <a:pt x="143" y="2"/>
                  </a:lnTo>
                  <a:close/>
                </a:path>
              </a:pathLst>
            </a:custGeom>
            <a:solidFill>
              <a:srgbClr val="595959"/>
            </a:solidFill>
            <a:ln w="0">
              <a:solidFill>
                <a:srgbClr val="000000"/>
              </a:solidFill>
              <a:round/>
              <a:headEnd/>
              <a:tailEnd/>
            </a:ln>
          </p:spPr>
          <p:txBody>
            <a:bodyPr/>
            <a:lstStyle/>
            <a:p>
              <a:endParaRPr lang="el-GR">
                <a:solidFill>
                  <a:schemeClr val="bg1">
                    <a:lumMod val="95000"/>
                    <a:lumOff val="5000"/>
                  </a:schemeClr>
                </a:solidFill>
              </a:endParaRPr>
            </a:p>
          </p:txBody>
        </p:sp>
        <p:sp>
          <p:nvSpPr>
            <p:cNvPr id="35880" name="Freeform 18">
              <a:extLst>
                <a:ext uri="{FF2B5EF4-FFF2-40B4-BE49-F238E27FC236}">
                  <a16:creationId xmlns:a16="http://schemas.microsoft.com/office/drawing/2014/main" id="{DF23AF02-7C25-AFFB-D9CB-A9552CB7FEAC}"/>
                </a:ext>
              </a:extLst>
            </p:cNvPr>
            <p:cNvSpPr>
              <a:spLocks/>
            </p:cNvSpPr>
            <p:nvPr/>
          </p:nvSpPr>
          <p:spPr bwMode="auto">
            <a:xfrm>
              <a:off x="2896" y="1495"/>
              <a:ext cx="39" cy="16"/>
            </a:xfrm>
            <a:custGeom>
              <a:avLst/>
              <a:gdLst>
                <a:gd name="T0" fmla="*/ 37 w 39"/>
                <a:gd name="T1" fmla="*/ 8 h 16"/>
                <a:gd name="T2" fmla="*/ 39 w 39"/>
                <a:gd name="T3" fmla="*/ 10 h 16"/>
                <a:gd name="T4" fmla="*/ 39 w 39"/>
                <a:gd name="T5" fmla="*/ 12 h 16"/>
                <a:gd name="T6" fmla="*/ 35 w 39"/>
                <a:gd name="T7" fmla="*/ 14 h 16"/>
                <a:gd name="T8" fmla="*/ 19 w 39"/>
                <a:gd name="T9" fmla="*/ 16 h 16"/>
                <a:gd name="T10" fmla="*/ 0 w 39"/>
                <a:gd name="T11" fmla="*/ 10 h 16"/>
                <a:gd name="T12" fmla="*/ 0 w 39"/>
                <a:gd name="T13" fmla="*/ 8 h 16"/>
                <a:gd name="T14" fmla="*/ 4 w 39"/>
                <a:gd name="T15" fmla="*/ 4 h 16"/>
                <a:gd name="T16" fmla="*/ 8 w 39"/>
                <a:gd name="T17" fmla="*/ 2 h 16"/>
                <a:gd name="T18" fmla="*/ 12 w 39"/>
                <a:gd name="T19" fmla="*/ 0 h 16"/>
                <a:gd name="T20" fmla="*/ 21 w 39"/>
                <a:gd name="T21" fmla="*/ 2 h 16"/>
                <a:gd name="T22" fmla="*/ 37 w 39"/>
                <a:gd name="T23" fmla="*/ 8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16"/>
                <a:gd name="T38" fmla="*/ 39 w 39"/>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16">
                  <a:moveTo>
                    <a:pt x="37" y="8"/>
                  </a:moveTo>
                  <a:lnTo>
                    <a:pt x="39" y="10"/>
                  </a:lnTo>
                  <a:lnTo>
                    <a:pt x="39" y="12"/>
                  </a:lnTo>
                  <a:lnTo>
                    <a:pt x="35" y="14"/>
                  </a:lnTo>
                  <a:lnTo>
                    <a:pt x="19" y="16"/>
                  </a:lnTo>
                  <a:lnTo>
                    <a:pt x="0" y="10"/>
                  </a:lnTo>
                  <a:lnTo>
                    <a:pt x="0" y="8"/>
                  </a:lnTo>
                  <a:lnTo>
                    <a:pt x="4" y="4"/>
                  </a:lnTo>
                  <a:lnTo>
                    <a:pt x="8" y="2"/>
                  </a:lnTo>
                  <a:lnTo>
                    <a:pt x="12" y="0"/>
                  </a:lnTo>
                  <a:lnTo>
                    <a:pt x="21" y="2"/>
                  </a:lnTo>
                  <a:lnTo>
                    <a:pt x="37" y="8"/>
                  </a:lnTo>
                  <a:close/>
                </a:path>
              </a:pathLst>
            </a:custGeom>
            <a:solidFill>
              <a:srgbClr val="0000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5881" name="Freeform 19">
              <a:extLst>
                <a:ext uri="{FF2B5EF4-FFF2-40B4-BE49-F238E27FC236}">
                  <a16:creationId xmlns:a16="http://schemas.microsoft.com/office/drawing/2014/main" id="{47149C1C-E1C5-8029-66CD-BC2A8AF4CC36}"/>
                </a:ext>
              </a:extLst>
            </p:cNvPr>
            <p:cNvSpPr>
              <a:spLocks/>
            </p:cNvSpPr>
            <p:nvPr/>
          </p:nvSpPr>
          <p:spPr bwMode="auto">
            <a:xfrm>
              <a:off x="2900" y="1497"/>
              <a:ext cx="25" cy="12"/>
            </a:xfrm>
            <a:custGeom>
              <a:avLst/>
              <a:gdLst>
                <a:gd name="T0" fmla="*/ 25 w 25"/>
                <a:gd name="T1" fmla="*/ 4 h 12"/>
                <a:gd name="T2" fmla="*/ 17 w 25"/>
                <a:gd name="T3" fmla="*/ 6 h 12"/>
                <a:gd name="T4" fmla="*/ 15 w 25"/>
                <a:gd name="T5" fmla="*/ 10 h 12"/>
                <a:gd name="T6" fmla="*/ 15 w 25"/>
                <a:gd name="T7" fmla="*/ 12 h 12"/>
                <a:gd name="T8" fmla="*/ 0 w 25"/>
                <a:gd name="T9" fmla="*/ 8 h 12"/>
                <a:gd name="T10" fmla="*/ 0 w 25"/>
                <a:gd name="T11" fmla="*/ 6 h 12"/>
                <a:gd name="T12" fmla="*/ 2 w 25"/>
                <a:gd name="T13" fmla="*/ 2 h 12"/>
                <a:gd name="T14" fmla="*/ 4 w 25"/>
                <a:gd name="T15" fmla="*/ 2 h 12"/>
                <a:gd name="T16" fmla="*/ 6 w 25"/>
                <a:gd name="T17" fmla="*/ 2 h 12"/>
                <a:gd name="T18" fmla="*/ 8 w 25"/>
                <a:gd name="T19" fmla="*/ 0 h 12"/>
                <a:gd name="T20" fmla="*/ 15 w 25"/>
                <a:gd name="T21" fmla="*/ 2 h 12"/>
                <a:gd name="T22" fmla="*/ 25 w 25"/>
                <a:gd name="T23" fmla="*/ 4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12"/>
                <a:gd name="T38" fmla="*/ 25 w 25"/>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12">
                  <a:moveTo>
                    <a:pt x="25" y="4"/>
                  </a:moveTo>
                  <a:lnTo>
                    <a:pt x="17" y="6"/>
                  </a:lnTo>
                  <a:lnTo>
                    <a:pt x="15" y="10"/>
                  </a:lnTo>
                  <a:lnTo>
                    <a:pt x="15" y="12"/>
                  </a:lnTo>
                  <a:lnTo>
                    <a:pt x="0" y="8"/>
                  </a:lnTo>
                  <a:lnTo>
                    <a:pt x="0" y="6"/>
                  </a:lnTo>
                  <a:lnTo>
                    <a:pt x="2" y="2"/>
                  </a:lnTo>
                  <a:lnTo>
                    <a:pt x="4" y="2"/>
                  </a:lnTo>
                  <a:lnTo>
                    <a:pt x="6" y="2"/>
                  </a:lnTo>
                  <a:lnTo>
                    <a:pt x="8" y="0"/>
                  </a:lnTo>
                  <a:lnTo>
                    <a:pt x="15" y="2"/>
                  </a:lnTo>
                  <a:lnTo>
                    <a:pt x="25" y="4"/>
                  </a:lnTo>
                  <a:close/>
                </a:path>
              </a:pathLst>
            </a:custGeom>
            <a:solidFill>
              <a:srgbClr val="ABABAB"/>
            </a:solidFill>
            <a:ln w="0">
              <a:solidFill>
                <a:srgbClr val="000000"/>
              </a:solidFill>
              <a:round/>
              <a:headEnd/>
              <a:tailEnd/>
            </a:ln>
          </p:spPr>
          <p:txBody>
            <a:bodyPr/>
            <a:lstStyle/>
            <a:p>
              <a:endParaRPr lang="el-GR">
                <a:solidFill>
                  <a:schemeClr val="bg1">
                    <a:lumMod val="95000"/>
                    <a:lumOff val="5000"/>
                  </a:schemeClr>
                </a:solidFill>
              </a:endParaRPr>
            </a:p>
          </p:txBody>
        </p:sp>
        <p:sp>
          <p:nvSpPr>
            <p:cNvPr id="35882" name="Freeform 20">
              <a:extLst>
                <a:ext uri="{FF2B5EF4-FFF2-40B4-BE49-F238E27FC236}">
                  <a16:creationId xmlns:a16="http://schemas.microsoft.com/office/drawing/2014/main" id="{F87F2373-A4F1-36B4-8B27-062B99FEA10E}"/>
                </a:ext>
              </a:extLst>
            </p:cNvPr>
            <p:cNvSpPr>
              <a:spLocks/>
            </p:cNvSpPr>
            <p:nvPr/>
          </p:nvSpPr>
          <p:spPr bwMode="auto">
            <a:xfrm>
              <a:off x="3004" y="1503"/>
              <a:ext cx="207" cy="33"/>
            </a:xfrm>
            <a:custGeom>
              <a:avLst/>
              <a:gdLst>
                <a:gd name="T0" fmla="*/ 205 w 207"/>
                <a:gd name="T1" fmla="*/ 4 h 33"/>
                <a:gd name="T2" fmla="*/ 207 w 207"/>
                <a:gd name="T3" fmla="*/ 4 h 33"/>
                <a:gd name="T4" fmla="*/ 64 w 207"/>
                <a:gd name="T5" fmla="*/ 25 h 33"/>
                <a:gd name="T6" fmla="*/ 14 w 207"/>
                <a:gd name="T7" fmla="*/ 33 h 33"/>
                <a:gd name="T8" fmla="*/ 0 w 207"/>
                <a:gd name="T9" fmla="*/ 29 h 33"/>
                <a:gd name="T10" fmla="*/ 97 w 207"/>
                <a:gd name="T11" fmla="*/ 14 h 33"/>
                <a:gd name="T12" fmla="*/ 186 w 207"/>
                <a:gd name="T13" fmla="*/ 0 h 33"/>
                <a:gd name="T14" fmla="*/ 198 w 207"/>
                <a:gd name="T15" fmla="*/ 2 h 33"/>
                <a:gd name="T16" fmla="*/ 205 w 207"/>
                <a:gd name="T17" fmla="*/ 4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7"/>
                <a:gd name="T28" fmla="*/ 0 h 33"/>
                <a:gd name="T29" fmla="*/ 207 w 207"/>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7" h="33">
                  <a:moveTo>
                    <a:pt x="205" y="4"/>
                  </a:moveTo>
                  <a:lnTo>
                    <a:pt x="207" y="4"/>
                  </a:lnTo>
                  <a:lnTo>
                    <a:pt x="64" y="25"/>
                  </a:lnTo>
                  <a:lnTo>
                    <a:pt x="14" y="33"/>
                  </a:lnTo>
                  <a:lnTo>
                    <a:pt x="0" y="29"/>
                  </a:lnTo>
                  <a:lnTo>
                    <a:pt x="97" y="14"/>
                  </a:lnTo>
                  <a:lnTo>
                    <a:pt x="186" y="0"/>
                  </a:lnTo>
                  <a:lnTo>
                    <a:pt x="198" y="2"/>
                  </a:lnTo>
                  <a:lnTo>
                    <a:pt x="205" y="4"/>
                  </a:lnTo>
                  <a:close/>
                </a:path>
              </a:pathLst>
            </a:custGeom>
            <a:solidFill>
              <a:srgbClr val="ABABAB"/>
            </a:solidFill>
            <a:ln w="0">
              <a:solidFill>
                <a:srgbClr val="000000"/>
              </a:solidFill>
              <a:round/>
              <a:headEnd/>
              <a:tailEnd/>
            </a:ln>
          </p:spPr>
          <p:txBody>
            <a:bodyPr/>
            <a:lstStyle/>
            <a:p>
              <a:endParaRPr lang="el-GR">
                <a:solidFill>
                  <a:schemeClr val="bg1">
                    <a:lumMod val="95000"/>
                    <a:lumOff val="5000"/>
                  </a:schemeClr>
                </a:solidFill>
              </a:endParaRPr>
            </a:p>
          </p:txBody>
        </p:sp>
        <p:sp>
          <p:nvSpPr>
            <p:cNvPr id="35883" name="Freeform 21">
              <a:extLst>
                <a:ext uri="{FF2B5EF4-FFF2-40B4-BE49-F238E27FC236}">
                  <a16:creationId xmlns:a16="http://schemas.microsoft.com/office/drawing/2014/main" id="{18BF8F95-3FBA-03F6-E4A3-08BEA488E8DF}"/>
                </a:ext>
              </a:extLst>
            </p:cNvPr>
            <p:cNvSpPr>
              <a:spLocks/>
            </p:cNvSpPr>
            <p:nvPr/>
          </p:nvSpPr>
          <p:spPr bwMode="auto">
            <a:xfrm>
              <a:off x="2917" y="1503"/>
              <a:ext cx="16" cy="6"/>
            </a:xfrm>
            <a:custGeom>
              <a:avLst/>
              <a:gdLst>
                <a:gd name="T0" fmla="*/ 16 w 16"/>
                <a:gd name="T1" fmla="*/ 4 h 6"/>
                <a:gd name="T2" fmla="*/ 12 w 16"/>
                <a:gd name="T3" fmla="*/ 4 h 6"/>
                <a:gd name="T4" fmla="*/ 0 w 16"/>
                <a:gd name="T5" fmla="*/ 6 h 6"/>
                <a:gd name="T6" fmla="*/ 0 w 16"/>
                <a:gd name="T7" fmla="*/ 2 h 6"/>
                <a:gd name="T8" fmla="*/ 8 w 16"/>
                <a:gd name="T9" fmla="*/ 0 h 6"/>
                <a:gd name="T10" fmla="*/ 14 w 16"/>
                <a:gd name="T11" fmla="*/ 0 h 6"/>
                <a:gd name="T12" fmla="*/ 16 w 16"/>
                <a:gd name="T13" fmla="*/ 4 h 6"/>
                <a:gd name="T14" fmla="*/ 0 60000 65536"/>
                <a:gd name="T15" fmla="*/ 0 60000 65536"/>
                <a:gd name="T16" fmla="*/ 0 60000 65536"/>
                <a:gd name="T17" fmla="*/ 0 60000 65536"/>
                <a:gd name="T18" fmla="*/ 0 60000 65536"/>
                <a:gd name="T19" fmla="*/ 0 60000 65536"/>
                <a:gd name="T20" fmla="*/ 0 60000 65536"/>
                <a:gd name="T21" fmla="*/ 0 w 16"/>
                <a:gd name="T22" fmla="*/ 0 h 6"/>
                <a:gd name="T23" fmla="*/ 16 w 1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
                  <a:moveTo>
                    <a:pt x="16" y="4"/>
                  </a:moveTo>
                  <a:lnTo>
                    <a:pt x="12" y="4"/>
                  </a:lnTo>
                  <a:lnTo>
                    <a:pt x="0" y="6"/>
                  </a:lnTo>
                  <a:lnTo>
                    <a:pt x="0" y="2"/>
                  </a:lnTo>
                  <a:lnTo>
                    <a:pt x="8" y="0"/>
                  </a:lnTo>
                  <a:lnTo>
                    <a:pt x="14" y="0"/>
                  </a:lnTo>
                  <a:lnTo>
                    <a:pt x="16" y="4"/>
                  </a:lnTo>
                  <a:close/>
                </a:path>
              </a:pathLst>
            </a:custGeom>
            <a:solidFill>
              <a:srgbClr val="838383"/>
            </a:solidFill>
            <a:ln w="0">
              <a:solidFill>
                <a:srgbClr val="000000"/>
              </a:solidFill>
              <a:round/>
              <a:headEnd/>
              <a:tailEnd/>
            </a:ln>
          </p:spPr>
          <p:txBody>
            <a:bodyPr/>
            <a:lstStyle/>
            <a:p>
              <a:endParaRPr lang="el-GR">
                <a:solidFill>
                  <a:schemeClr val="bg1">
                    <a:lumMod val="95000"/>
                    <a:lumOff val="5000"/>
                  </a:schemeClr>
                </a:solidFill>
              </a:endParaRPr>
            </a:p>
          </p:txBody>
        </p:sp>
        <p:sp>
          <p:nvSpPr>
            <p:cNvPr id="35884" name="Freeform 22">
              <a:extLst>
                <a:ext uri="{FF2B5EF4-FFF2-40B4-BE49-F238E27FC236}">
                  <a16:creationId xmlns:a16="http://schemas.microsoft.com/office/drawing/2014/main" id="{4F2B7BEC-74BF-46FD-D37B-4659B2F51FD3}"/>
                </a:ext>
              </a:extLst>
            </p:cNvPr>
            <p:cNvSpPr>
              <a:spLocks/>
            </p:cNvSpPr>
            <p:nvPr/>
          </p:nvSpPr>
          <p:spPr bwMode="auto">
            <a:xfrm>
              <a:off x="3020" y="1507"/>
              <a:ext cx="199" cy="41"/>
            </a:xfrm>
            <a:custGeom>
              <a:avLst/>
              <a:gdLst>
                <a:gd name="T0" fmla="*/ 199 w 199"/>
                <a:gd name="T1" fmla="*/ 6 h 41"/>
                <a:gd name="T2" fmla="*/ 199 w 199"/>
                <a:gd name="T3" fmla="*/ 12 h 41"/>
                <a:gd name="T4" fmla="*/ 58 w 199"/>
                <a:gd name="T5" fmla="*/ 33 h 41"/>
                <a:gd name="T6" fmla="*/ 2 w 199"/>
                <a:gd name="T7" fmla="*/ 41 h 41"/>
                <a:gd name="T8" fmla="*/ 0 w 199"/>
                <a:gd name="T9" fmla="*/ 41 h 41"/>
                <a:gd name="T10" fmla="*/ 0 w 199"/>
                <a:gd name="T11" fmla="*/ 31 h 41"/>
                <a:gd name="T12" fmla="*/ 0 w 199"/>
                <a:gd name="T13" fmla="*/ 31 h 41"/>
                <a:gd name="T14" fmla="*/ 195 w 199"/>
                <a:gd name="T15" fmla="*/ 0 h 41"/>
                <a:gd name="T16" fmla="*/ 197 w 199"/>
                <a:gd name="T17" fmla="*/ 2 h 41"/>
                <a:gd name="T18" fmla="*/ 199 w 199"/>
                <a:gd name="T19" fmla="*/ 6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9"/>
                <a:gd name="T31" fmla="*/ 0 h 41"/>
                <a:gd name="T32" fmla="*/ 199 w 199"/>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9" h="41">
                  <a:moveTo>
                    <a:pt x="199" y="6"/>
                  </a:moveTo>
                  <a:lnTo>
                    <a:pt x="199" y="12"/>
                  </a:lnTo>
                  <a:lnTo>
                    <a:pt x="58" y="33"/>
                  </a:lnTo>
                  <a:lnTo>
                    <a:pt x="2" y="41"/>
                  </a:lnTo>
                  <a:lnTo>
                    <a:pt x="0" y="41"/>
                  </a:lnTo>
                  <a:lnTo>
                    <a:pt x="0" y="31"/>
                  </a:lnTo>
                  <a:lnTo>
                    <a:pt x="195" y="0"/>
                  </a:lnTo>
                  <a:lnTo>
                    <a:pt x="197" y="2"/>
                  </a:lnTo>
                  <a:lnTo>
                    <a:pt x="199" y="6"/>
                  </a:lnTo>
                  <a:close/>
                </a:path>
              </a:pathLst>
            </a:custGeom>
            <a:solidFill>
              <a:srgbClr val="838383"/>
            </a:solidFill>
            <a:ln w="0">
              <a:solidFill>
                <a:srgbClr val="000000"/>
              </a:solidFill>
              <a:round/>
              <a:headEnd/>
              <a:tailEnd/>
            </a:ln>
          </p:spPr>
          <p:txBody>
            <a:bodyPr/>
            <a:lstStyle/>
            <a:p>
              <a:endParaRPr lang="el-GR">
                <a:solidFill>
                  <a:schemeClr val="bg1">
                    <a:lumMod val="95000"/>
                    <a:lumOff val="5000"/>
                  </a:schemeClr>
                </a:solidFill>
              </a:endParaRPr>
            </a:p>
          </p:txBody>
        </p:sp>
        <p:sp>
          <p:nvSpPr>
            <p:cNvPr id="35885" name="Freeform 23">
              <a:extLst>
                <a:ext uri="{FF2B5EF4-FFF2-40B4-BE49-F238E27FC236}">
                  <a16:creationId xmlns:a16="http://schemas.microsoft.com/office/drawing/2014/main" id="{0FF90558-E8B4-A01D-93D4-4ABF99A4EE38}"/>
                </a:ext>
              </a:extLst>
            </p:cNvPr>
            <p:cNvSpPr>
              <a:spLocks/>
            </p:cNvSpPr>
            <p:nvPr/>
          </p:nvSpPr>
          <p:spPr bwMode="auto">
            <a:xfrm>
              <a:off x="2763" y="1509"/>
              <a:ext cx="38" cy="15"/>
            </a:xfrm>
            <a:custGeom>
              <a:avLst/>
              <a:gdLst>
                <a:gd name="T0" fmla="*/ 33 w 38"/>
                <a:gd name="T1" fmla="*/ 6 h 15"/>
                <a:gd name="T2" fmla="*/ 38 w 38"/>
                <a:gd name="T3" fmla="*/ 10 h 15"/>
                <a:gd name="T4" fmla="*/ 38 w 38"/>
                <a:gd name="T5" fmla="*/ 13 h 15"/>
                <a:gd name="T6" fmla="*/ 38 w 38"/>
                <a:gd name="T7" fmla="*/ 13 h 15"/>
                <a:gd name="T8" fmla="*/ 17 w 38"/>
                <a:gd name="T9" fmla="*/ 15 h 15"/>
                <a:gd name="T10" fmla="*/ 0 w 38"/>
                <a:gd name="T11" fmla="*/ 10 h 15"/>
                <a:gd name="T12" fmla="*/ 0 w 38"/>
                <a:gd name="T13" fmla="*/ 8 h 15"/>
                <a:gd name="T14" fmla="*/ 4 w 38"/>
                <a:gd name="T15" fmla="*/ 4 h 15"/>
                <a:gd name="T16" fmla="*/ 11 w 38"/>
                <a:gd name="T17" fmla="*/ 2 h 15"/>
                <a:gd name="T18" fmla="*/ 15 w 38"/>
                <a:gd name="T19" fmla="*/ 0 h 15"/>
                <a:gd name="T20" fmla="*/ 25 w 38"/>
                <a:gd name="T21" fmla="*/ 2 h 15"/>
                <a:gd name="T22" fmla="*/ 33 w 38"/>
                <a:gd name="T23" fmla="*/ 6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
                <a:gd name="T37" fmla="*/ 0 h 15"/>
                <a:gd name="T38" fmla="*/ 38 w 38"/>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 h="15">
                  <a:moveTo>
                    <a:pt x="33" y="6"/>
                  </a:moveTo>
                  <a:lnTo>
                    <a:pt x="38" y="10"/>
                  </a:lnTo>
                  <a:lnTo>
                    <a:pt x="38" y="13"/>
                  </a:lnTo>
                  <a:lnTo>
                    <a:pt x="17" y="15"/>
                  </a:lnTo>
                  <a:lnTo>
                    <a:pt x="0" y="10"/>
                  </a:lnTo>
                  <a:lnTo>
                    <a:pt x="0" y="8"/>
                  </a:lnTo>
                  <a:lnTo>
                    <a:pt x="4" y="4"/>
                  </a:lnTo>
                  <a:lnTo>
                    <a:pt x="11" y="2"/>
                  </a:lnTo>
                  <a:lnTo>
                    <a:pt x="15" y="0"/>
                  </a:lnTo>
                  <a:lnTo>
                    <a:pt x="25" y="2"/>
                  </a:lnTo>
                  <a:lnTo>
                    <a:pt x="33" y="6"/>
                  </a:lnTo>
                  <a:close/>
                </a:path>
              </a:pathLst>
            </a:custGeom>
            <a:solidFill>
              <a:srgbClr val="0000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5886" name="Freeform 24">
              <a:extLst>
                <a:ext uri="{FF2B5EF4-FFF2-40B4-BE49-F238E27FC236}">
                  <a16:creationId xmlns:a16="http://schemas.microsoft.com/office/drawing/2014/main" id="{A0E09E70-CB8C-1D9A-E281-B1D54925AC82}"/>
                </a:ext>
              </a:extLst>
            </p:cNvPr>
            <p:cNvSpPr>
              <a:spLocks/>
            </p:cNvSpPr>
            <p:nvPr/>
          </p:nvSpPr>
          <p:spPr bwMode="auto">
            <a:xfrm>
              <a:off x="2767" y="1511"/>
              <a:ext cx="23" cy="13"/>
            </a:xfrm>
            <a:custGeom>
              <a:avLst/>
              <a:gdLst>
                <a:gd name="T0" fmla="*/ 23 w 23"/>
                <a:gd name="T1" fmla="*/ 4 h 13"/>
                <a:gd name="T2" fmla="*/ 17 w 23"/>
                <a:gd name="T3" fmla="*/ 6 h 13"/>
                <a:gd name="T4" fmla="*/ 15 w 23"/>
                <a:gd name="T5" fmla="*/ 8 h 13"/>
                <a:gd name="T6" fmla="*/ 13 w 23"/>
                <a:gd name="T7" fmla="*/ 13 h 13"/>
                <a:gd name="T8" fmla="*/ 0 w 23"/>
                <a:gd name="T9" fmla="*/ 6 h 13"/>
                <a:gd name="T10" fmla="*/ 0 w 23"/>
                <a:gd name="T11" fmla="*/ 4 h 13"/>
                <a:gd name="T12" fmla="*/ 7 w 23"/>
                <a:gd name="T13" fmla="*/ 0 h 13"/>
                <a:gd name="T14" fmla="*/ 13 w 23"/>
                <a:gd name="T15" fmla="*/ 0 h 13"/>
                <a:gd name="T16" fmla="*/ 23 w 23"/>
                <a:gd name="T17" fmla="*/ 4 h 13"/>
                <a:gd name="T18" fmla="*/ 23 w 23"/>
                <a:gd name="T19" fmla="*/ 4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13"/>
                <a:gd name="T32" fmla="*/ 23 w 23"/>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13">
                  <a:moveTo>
                    <a:pt x="23" y="4"/>
                  </a:moveTo>
                  <a:lnTo>
                    <a:pt x="17" y="6"/>
                  </a:lnTo>
                  <a:lnTo>
                    <a:pt x="15" y="8"/>
                  </a:lnTo>
                  <a:lnTo>
                    <a:pt x="13" y="13"/>
                  </a:lnTo>
                  <a:lnTo>
                    <a:pt x="0" y="6"/>
                  </a:lnTo>
                  <a:lnTo>
                    <a:pt x="0" y="4"/>
                  </a:lnTo>
                  <a:lnTo>
                    <a:pt x="7" y="0"/>
                  </a:lnTo>
                  <a:lnTo>
                    <a:pt x="13" y="0"/>
                  </a:lnTo>
                  <a:lnTo>
                    <a:pt x="23" y="4"/>
                  </a:lnTo>
                  <a:close/>
                </a:path>
              </a:pathLst>
            </a:custGeom>
            <a:solidFill>
              <a:srgbClr val="ABABAB"/>
            </a:solidFill>
            <a:ln w="0">
              <a:solidFill>
                <a:srgbClr val="000000"/>
              </a:solidFill>
              <a:round/>
              <a:headEnd/>
              <a:tailEnd/>
            </a:ln>
          </p:spPr>
          <p:txBody>
            <a:bodyPr/>
            <a:lstStyle/>
            <a:p>
              <a:endParaRPr lang="el-GR">
                <a:solidFill>
                  <a:schemeClr val="bg1">
                    <a:lumMod val="95000"/>
                    <a:lumOff val="5000"/>
                  </a:schemeClr>
                </a:solidFill>
              </a:endParaRPr>
            </a:p>
          </p:txBody>
        </p:sp>
        <p:sp>
          <p:nvSpPr>
            <p:cNvPr id="35887" name="Freeform 25">
              <a:extLst>
                <a:ext uri="{FF2B5EF4-FFF2-40B4-BE49-F238E27FC236}">
                  <a16:creationId xmlns:a16="http://schemas.microsoft.com/office/drawing/2014/main" id="{C5C54BE1-59AB-7418-42AC-CFE076C54150}"/>
                </a:ext>
              </a:extLst>
            </p:cNvPr>
            <p:cNvSpPr>
              <a:spLocks/>
            </p:cNvSpPr>
            <p:nvPr/>
          </p:nvSpPr>
          <p:spPr bwMode="auto">
            <a:xfrm>
              <a:off x="2417" y="1511"/>
              <a:ext cx="386" cy="203"/>
            </a:xfrm>
            <a:custGeom>
              <a:avLst/>
              <a:gdLst>
                <a:gd name="T0" fmla="*/ 386 w 386"/>
                <a:gd name="T1" fmla="*/ 182 h 203"/>
                <a:gd name="T2" fmla="*/ 386 w 386"/>
                <a:gd name="T3" fmla="*/ 203 h 203"/>
                <a:gd name="T4" fmla="*/ 373 w 386"/>
                <a:gd name="T5" fmla="*/ 197 h 203"/>
                <a:gd name="T6" fmla="*/ 214 w 386"/>
                <a:gd name="T7" fmla="*/ 120 h 203"/>
                <a:gd name="T8" fmla="*/ 0 w 386"/>
                <a:gd name="T9" fmla="*/ 15 h 203"/>
                <a:gd name="T10" fmla="*/ 0 w 386"/>
                <a:gd name="T11" fmla="*/ 2 h 203"/>
                <a:gd name="T12" fmla="*/ 0 w 386"/>
                <a:gd name="T13" fmla="*/ 0 h 203"/>
                <a:gd name="T14" fmla="*/ 282 w 386"/>
                <a:gd name="T15" fmla="*/ 133 h 203"/>
                <a:gd name="T16" fmla="*/ 386 w 386"/>
                <a:gd name="T17" fmla="*/ 182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6"/>
                <a:gd name="T28" fmla="*/ 0 h 203"/>
                <a:gd name="T29" fmla="*/ 386 w 386"/>
                <a:gd name="T30" fmla="*/ 203 h 2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6" h="203">
                  <a:moveTo>
                    <a:pt x="386" y="182"/>
                  </a:moveTo>
                  <a:lnTo>
                    <a:pt x="386" y="203"/>
                  </a:lnTo>
                  <a:lnTo>
                    <a:pt x="373" y="197"/>
                  </a:lnTo>
                  <a:lnTo>
                    <a:pt x="214" y="120"/>
                  </a:lnTo>
                  <a:lnTo>
                    <a:pt x="0" y="15"/>
                  </a:lnTo>
                  <a:lnTo>
                    <a:pt x="0" y="2"/>
                  </a:lnTo>
                  <a:lnTo>
                    <a:pt x="0" y="0"/>
                  </a:lnTo>
                  <a:lnTo>
                    <a:pt x="282" y="133"/>
                  </a:lnTo>
                  <a:lnTo>
                    <a:pt x="386" y="182"/>
                  </a:lnTo>
                  <a:close/>
                </a:path>
              </a:pathLst>
            </a:custGeom>
            <a:solidFill>
              <a:srgbClr val="0000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5888" name="Freeform 26">
              <a:extLst>
                <a:ext uri="{FF2B5EF4-FFF2-40B4-BE49-F238E27FC236}">
                  <a16:creationId xmlns:a16="http://schemas.microsoft.com/office/drawing/2014/main" id="{79E2B3F8-4EE4-F0C1-63F8-06BB7A83E390}"/>
                </a:ext>
              </a:extLst>
            </p:cNvPr>
            <p:cNvSpPr>
              <a:spLocks/>
            </p:cNvSpPr>
            <p:nvPr/>
          </p:nvSpPr>
          <p:spPr bwMode="auto">
            <a:xfrm>
              <a:off x="2419" y="1515"/>
              <a:ext cx="384" cy="197"/>
            </a:xfrm>
            <a:custGeom>
              <a:avLst/>
              <a:gdLst>
                <a:gd name="T0" fmla="*/ 384 w 384"/>
                <a:gd name="T1" fmla="*/ 178 h 197"/>
                <a:gd name="T2" fmla="*/ 382 w 384"/>
                <a:gd name="T3" fmla="*/ 197 h 197"/>
                <a:gd name="T4" fmla="*/ 259 w 384"/>
                <a:gd name="T5" fmla="*/ 137 h 197"/>
                <a:gd name="T6" fmla="*/ 166 w 384"/>
                <a:gd name="T7" fmla="*/ 91 h 197"/>
                <a:gd name="T8" fmla="*/ 0 w 384"/>
                <a:gd name="T9" fmla="*/ 9 h 197"/>
                <a:gd name="T10" fmla="*/ 0 w 384"/>
                <a:gd name="T11" fmla="*/ 0 h 197"/>
                <a:gd name="T12" fmla="*/ 268 w 384"/>
                <a:gd name="T13" fmla="*/ 125 h 197"/>
                <a:gd name="T14" fmla="*/ 384 w 384"/>
                <a:gd name="T15" fmla="*/ 178 h 197"/>
                <a:gd name="T16" fmla="*/ 0 60000 65536"/>
                <a:gd name="T17" fmla="*/ 0 60000 65536"/>
                <a:gd name="T18" fmla="*/ 0 60000 65536"/>
                <a:gd name="T19" fmla="*/ 0 60000 65536"/>
                <a:gd name="T20" fmla="*/ 0 60000 65536"/>
                <a:gd name="T21" fmla="*/ 0 60000 65536"/>
                <a:gd name="T22" fmla="*/ 0 60000 65536"/>
                <a:gd name="T23" fmla="*/ 0 60000 65536"/>
                <a:gd name="T24" fmla="*/ 0 w 384"/>
                <a:gd name="T25" fmla="*/ 0 h 197"/>
                <a:gd name="T26" fmla="*/ 384 w 384"/>
                <a:gd name="T27" fmla="*/ 197 h 1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4" h="197">
                  <a:moveTo>
                    <a:pt x="384" y="178"/>
                  </a:moveTo>
                  <a:lnTo>
                    <a:pt x="382" y="197"/>
                  </a:lnTo>
                  <a:lnTo>
                    <a:pt x="259" y="137"/>
                  </a:lnTo>
                  <a:lnTo>
                    <a:pt x="166" y="91"/>
                  </a:lnTo>
                  <a:lnTo>
                    <a:pt x="0" y="9"/>
                  </a:lnTo>
                  <a:lnTo>
                    <a:pt x="0" y="0"/>
                  </a:lnTo>
                  <a:lnTo>
                    <a:pt x="268" y="125"/>
                  </a:lnTo>
                  <a:lnTo>
                    <a:pt x="384" y="178"/>
                  </a:lnTo>
                  <a:close/>
                </a:path>
              </a:pathLst>
            </a:custGeom>
            <a:solidFill>
              <a:srgbClr val="ABABAB"/>
            </a:solidFill>
            <a:ln w="0">
              <a:solidFill>
                <a:srgbClr val="000000"/>
              </a:solidFill>
              <a:round/>
              <a:headEnd/>
              <a:tailEnd/>
            </a:ln>
          </p:spPr>
          <p:txBody>
            <a:bodyPr/>
            <a:lstStyle/>
            <a:p>
              <a:endParaRPr lang="el-GR">
                <a:solidFill>
                  <a:schemeClr val="bg1">
                    <a:lumMod val="95000"/>
                    <a:lumOff val="5000"/>
                  </a:schemeClr>
                </a:solidFill>
              </a:endParaRPr>
            </a:p>
          </p:txBody>
        </p:sp>
        <p:sp>
          <p:nvSpPr>
            <p:cNvPr id="35889" name="Freeform 27">
              <a:extLst>
                <a:ext uri="{FF2B5EF4-FFF2-40B4-BE49-F238E27FC236}">
                  <a16:creationId xmlns:a16="http://schemas.microsoft.com/office/drawing/2014/main" id="{5AFC8A25-F05B-A9DE-89A0-59D61A8D283B}"/>
                </a:ext>
              </a:extLst>
            </p:cNvPr>
            <p:cNvSpPr>
              <a:spLocks/>
            </p:cNvSpPr>
            <p:nvPr/>
          </p:nvSpPr>
          <p:spPr bwMode="auto">
            <a:xfrm>
              <a:off x="2419" y="1517"/>
              <a:ext cx="382" cy="191"/>
            </a:xfrm>
            <a:custGeom>
              <a:avLst/>
              <a:gdLst>
                <a:gd name="T0" fmla="*/ 382 w 382"/>
                <a:gd name="T1" fmla="*/ 179 h 191"/>
                <a:gd name="T2" fmla="*/ 380 w 382"/>
                <a:gd name="T3" fmla="*/ 189 h 191"/>
                <a:gd name="T4" fmla="*/ 380 w 382"/>
                <a:gd name="T5" fmla="*/ 191 h 191"/>
                <a:gd name="T6" fmla="*/ 230 w 382"/>
                <a:gd name="T7" fmla="*/ 118 h 191"/>
                <a:gd name="T8" fmla="*/ 0 w 382"/>
                <a:gd name="T9" fmla="*/ 7 h 191"/>
                <a:gd name="T10" fmla="*/ 0 w 382"/>
                <a:gd name="T11" fmla="*/ 0 h 191"/>
                <a:gd name="T12" fmla="*/ 108 w 382"/>
                <a:gd name="T13" fmla="*/ 50 h 191"/>
                <a:gd name="T14" fmla="*/ 382 w 382"/>
                <a:gd name="T15" fmla="*/ 179 h 191"/>
                <a:gd name="T16" fmla="*/ 0 60000 65536"/>
                <a:gd name="T17" fmla="*/ 0 60000 65536"/>
                <a:gd name="T18" fmla="*/ 0 60000 65536"/>
                <a:gd name="T19" fmla="*/ 0 60000 65536"/>
                <a:gd name="T20" fmla="*/ 0 60000 65536"/>
                <a:gd name="T21" fmla="*/ 0 60000 65536"/>
                <a:gd name="T22" fmla="*/ 0 60000 65536"/>
                <a:gd name="T23" fmla="*/ 0 60000 65536"/>
                <a:gd name="T24" fmla="*/ 0 w 382"/>
                <a:gd name="T25" fmla="*/ 0 h 191"/>
                <a:gd name="T26" fmla="*/ 382 w 382"/>
                <a:gd name="T27" fmla="*/ 191 h 1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2" h="191">
                  <a:moveTo>
                    <a:pt x="382" y="179"/>
                  </a:moveTo>
                  <a:lnTo>
                    <a:pt x="380" y="189"/>
                  </a:lnTo>
                  <a:lnTo>
                    <a:pt x="380" y="191"/>
                  </a:lnTo>
                  <a:lnTo>
                    <a:pt x="230" y="118"/>
                  </a:lnTo>
                  <a:lnTo>
                    <a:pt x="0" y="7"/>
                  </a:lnTo>
                  <a:lnTo>
                    <a:pt x="0" y="0"/>
                  </a:lnTo>
                  <a:lnTo>
                    <a:pt x="108" y="50"/>
                  </a:lnTo>
                  <a:lnTo>
                    <a:pt x="382" y="179"/>
                  </a:lnTo>
                  <a:close/>
                </a:path>
              </a:pathLst>
            </a:custGeom>
            <a:solidFill>
              <a:srgbClr val="0000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5890" name="Freeform 28">
              <a:extLst>
                <a:ext uri="{FF2B5EF4-FFF2-40B4-BE49-F238E27FC236}">
                  <a16:creationId xmlns:a16="http://schemas.microsoft.com/office/drawing/2014/main" id="{18CD6E48-9888-1C7B-EFF8-9376596C2D35}"/>
                </a:ext>
              </a:extLst>
            </p:cNvPr>
            <p:cNvSpPr>
              <a:spLocks/>
            </p:cNvSpPr>
            <p:nvPr/>
          </p:nvSpPr>
          <p:spPr bwMode="auto">
            <a:xfrm>
              <a:off x="2782" y="1517"/>
              <a:ext cx="17" cy="5"/>
            </a:xfrm>
            <a:custGeom>
              <a:avLst/>
              <a:gdLst>
                <a:gd name="T0" fmla="*/ 17 w 17"/>
                <a:gd name="T1" fmla="*/ 2 h 5"/>
                <a:gd name="T2" fmla="*/ 17 w 17"/>
                <a:gd name="T3" fmla="*/ 5 h 5"/>
                <a:gd name="T4" fmla="*/ 0 w 17"/>
                <a:gd name="T5" fmla="*/ 5 h 5"/>
                <a:gd name="T6" fmla="*/ 0 w 17"/>
                <a:gd name="T7" fmla="*/ 2 h 5"/>
                <a:gd name="T8" fmla="*/ 8 w 17"/>
                <a:gd name="T9" fmla="*/ 0 h 5"/>
                <a:gd name="T10" fmla="*/ 10 w 17"/>
                <a:gd name="T11" fmla="*/ 0 h 5"/>
                <a:gd name="T12" fmla="*/ 14 w 17"/>
                <a:gd name="T13" fmla="*/ 0 h 5"/>
                <a:gd name="T14" fmla="*/ 17 w 17"/>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5"/>
                <a:gd name="T26" fmla="*/ 17 w 1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5">
                  <a:moveTo>
                    <a:pt x="17" y="2"/>
                  </a:moveTo>
                  <a:lnTo>
                    <a:pt x="17" y="5"/>
                  </a:lnTo>
                  <a:lnTo>
                    <a:pt x="0" y="5"/>
                  </a:lnTo>
                  <a:lnTo>
                    <a:pt x="0" y="2"/>
                  </a:lnTo>
                  <a:lnTo>
                    <a:pt x="8" y="0"/>
                  </a:lnTo>
                  <a:lnTo>
                    <a:pt x="10" y="0"/>
                  </a:lnTo>
                  <a:lnTo>
                    <a:pt x="14" y="0"/>
                  </a:lnTo>
                  <a:lnTo>
                    <a:pt x="17" y="2"/>
                  </a:lnTo>
                  <a:close/>
                </a:path>
              </a:pathLst>
            </a:custGeom>
            <a:solidFill>
              <a:srgbClr val="838383"/>
            </a:solidFill>
            <a:ln w="0">
              <a:solidFill>
                <a:srgbClr val="000000"/>
              </a:solidFill>
              <a:round/>
              <a:headEnd/>
              <a:tailEnd/>
            </a:ln>
          </p:spPr>
          <p:txBody>
            <a:bodyPr/>
            <a:lstStyle/>
            <a:p>
              <a:endParaRPr lang="el-GR">
                <a:solidFill>
                  <a:schemeClr val="bg1">
                    <a:lumMod val="95000"/>
                    <a:lumOff val="5000"/>
                  </a:schemeClr>
                </a:solidFill>
              </a:endParaRPr>
            </a:p>
          </p:txBody>
        </p:sp>
        <p:sp>
          <p:nvSpPr>
            <p:cNvPr id="35891" name="Freeform 29">
              <a:extLst>
                <a:ext uri="{FF2B5EF4-FFF2-40B4-BE49-F238E27FC236}">
                  <a16:creationId xmlns:a16="http://schemas.microsoft.com/office/drawing/2014/main" id="{5197C8C3-21E8-1A87-B7D4-3C51F791AD72}"/>
                </a:ext>
              </a:extLst>
            </p:cNvPr>
            <p:cNvSpPr>
              <a:spLocks/>
            </p:cNvSpPr>
            <p:nvPr/>
          </p:nvSpPr>
          <p:spPr bwMode="auto">
            <a:xfrm>
              <a:off x="2422" y="1519"/>
              <a:ext cx="6" cy="5"/>
            </a:xfrm>
            <a:custGeom>
              <a:avLst/>
              <a:gdLst>
                <a:gd name="T0" fmla="*/ 4 w 6"/>
                <a:gd name="T1" fmla="*/ 5 h 5"/>
                <a:gd name="T2" fmla="*/ 0 w 6"/>
                <a:gd name="T3" fmla="*/ 5 h 5"/>
                <a:gd name="T4" fmla="*/ 0 w 6"/>
                <a:gd name="T5" fmla="*/ 0 h 5"/>
                <a:gd name="T6" fmla="*/ 6 w 6"/>
                <a:gd name="T7" fmla="*/ 3 h 5"/>
                <a:gd name="T8" fmla="*/ 4 w 6"/>
                <a:gd name="T9" fmla="*/ 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4" y="5"/>
                  </a:moveTo>
                  <a:lnTo>
                    <a:pt x="0" y="5"/>
                  </a:lnTo>
                  <a:lnTo>
                    <a:pt x="0" y="0"/>
                  </a:lnTo>
                  <a:lnTo>
                    <a:pt x="6" y="3"/>
                  </a:lnTo>
                  <a:lnTo>
                    <a:pt x="4" y="5"/>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5892" name="Freeform 30">
              <a:extLst>
                <a:ext uri="{FF2B5EF4-FFF2-40B4-BE49-F238E27FC236}">
                  <a16:creationId xmlns:a16="http://schemas.microsoft.com/office/drawing/2014/main" id="{E8978F75-86D1-DC5A-DA46-CCB3E0C99399}"/>
                </a:ext>
              </a:extLst>
            </p:cNvPr>
            <p:cNvSpPr>
              <a:spLocks/>
            </p:cNvSpPr>
            <p:nvPr/>
          </p:nvSpPr>
          <p:spPr bwMode="auto">
            <a:xfrm>
              <a:off x="3016" y="1524"/>
              <a:ext cx="199" cy="33"/>
            </a:xfrm>
            <a:custGeom>
              <a:avLst/>
              <a:gdLst>
                <a:gd name="T0" fmla="*/ 199 w 199"/>
                <a:gd name="T1" fmla="*/ 0 h 33"/>
                <a:gd name="T2" fmla="*/ 120 w 199"/>
                <a:gd name="T3" fmla="*/ 12 h 33"/>
                <a:gd name="T4" fmla="*/ 2 w 199"/>
                <a:gd name="T5" fmla="*/ 33 h 33"/>
                <a:gd name="T6" fmla="*/ 0 w 199"/>
                <a:gd name="T7" fmla="*/ 33 h 33"/>
                <a:gd name="T8" fmla="*/ 0 w 199"/>
                <a:gd name="T9" fmla="*/ 29 h 33"/>
                <a:gd name="T10" fmla="*/ 12 w 199"/>
                <a:gd name="T11" fmla="*/ 27 h 33"/>
                <a:gd name="T12" fmla="*/ 197 w 199"/>
                <a:gd name="T13" fmla="*/ 0 h 33"/>
                <a:gd name="T14" fmla="*/ 199 w 199"/>
                <a:gd name="T15" fmla="*/ 0 h 33"/>
                <a:gd name="T16" fmla="*/ 199 w 199"/>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9"/>
                <a:gd name="T28" fmla="*/ 0 h 33"/>
                <a:gd name="T29" fmla="*/ 199 w 199"/>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9" h="33">
                  <a:moveTo>
                    <a:pt x="199" y="0"/>
                  </a:moveTo>
                  <a:lnTo>
                    <a:pt x="120" y="12"/>
                  </a:lnTo>
                  <a:lnTo>
                    <a:pt x="2" y="33"/>
                  </a:lnTo>
                  <a:lnTo>
                    <a:pt x="0" y="33"/>
                  </a:lnTo>
                  <a:lnTo>
                    <a:pt x="0" y="29"/>
                  </a:lnTo>
                  <a:lnTo>
                    <a:pt x="12" y="27"/>
                  </a:lnTo>
                  <a:lnTo>
                    <a:pt x="197" y="0"/>
                  </a:lnTo>
                  <a:lnTo>
                    <a:pt x="199" y="0"/>
                  </a:lnTo>
                  <a:close/>
                </a:path>
              </a:pathLst>
            </a:custGeom>
            <a:solidFill>
              <a:srgbClr val="595959"/>
            </a:solidFill>
            <a:ln w="0">
              <a:solidFill>
                <a:srgbClr val="000000"/>
              </a:solidFill>
              <a:round/>
              <a:headEnd/>
              <a:tailEnd/>
            </a:ln>
          </p:spPr>
          <p:txBody>
            <a:bodyPr/>
            <a:lstStyle/>
            <a:p>
              <a:endParaRPr lang="el-GR">
                <a:solidFill>
                  <a:schemeClr val="bg1">
                    <a:lumMod val="95000"/>
                    <a:lumOff val="5000"/>
                  </a:schemeClr>
                </a:solidFill>
              </a:endParaRPr>
            </a:p>
          </p:txBody>
        </p:sp>
        <p:sp>
          <p:nvSpPr>
            <p:cNvPr id="35893" name="Freeform 31">
              <a:extLst>
                <a:ext uri="{FF2B5EF4-FFF2-40B4-BE49-F238E27FC236}">
                  <a16:creationId xmlns:a16="http://schemas.microsoft.com/office/drawing/2014/main" id="{88E8EEAB-5D90-8EB5-9DB4-1B30AFFF60A4}"/>
                </a:ext>
              </a:extLst>
            </p:cNvPr>
            <p:cNvSpPr>
              <a:spLocks/>
            </p:cNvSpPr>
            <p:nvPr/>
          </p:nvSpPr>
          <p:spPr bwMode="auto">
            <a:xfrm>
              <a:off x="2428" y="1524"/>
              <a:ext cx="6" cy="4"/>
            </a:xfrm>
            <a:custGeom>
              <a:avLst/>
              <a:gdLst>
                <a:gd name="T0" fmla="*/ 6 w 6"/>
                <a:gd name="T1" fmla="*/ 2 h 4"/>
                <a:gd name="T2" fmla="*/ 6 w 6"/>
                <a:gd name="T3" fmla="*/ 4 h 4"/>
                <a:gd name="T4" fmla="*/ 0 w 6"/>
                <a:gd name="T5" fmla="*/ 2 h 4"/>
                <a:gd name="T6" fmla="*/ 0 w 6"/>
                <a:gd name="T7" fmla="*/ 0 h 4"/>
                <a:gd name="T8" fmla="*/ 4 w 6"/>
                <a:gd name="T9" fmla="*/ 0 h 4"/>
                <a:gd name="T10" fmla="*/ 6 w 6"/>
                <a:gd name="T11" fmla="*/ 2 h 4"/>
                <a:gd name="T12" fmla="*/ 0 60000 65536"/>
                <a:gd name="T13" fmla="*/ 0 60000 65536"/>
                <a:gd name="T14" fmla="*/ 0 60000 65536"/>
                <a:gd name="T15" fmla="*/ 0 60000 65536"/>
                <a:gd name="T16" fmla="*/ 0 60000 65536"/>
                <a:gd name="T17" fmla="*/ 0 60000 65536"/>
                <a:gd name="T18" fmla="*/ 0 w 6"/>
                <a:gd name="T19" fmla="*/ 0 h 4"/>
                <a:gd name="T20" fmla="*/ 6 w 6"/>
                <a:gd name="T21" fmla="*/ 4 h 4"/>
              </a:gdLst>
              <a:ahLst/>
              <a:cxnLst>
                <a:cxn ang="T12">
                  <a:pos x="T0" y="T1"/>
                </a:cxn>
                <a:cxn ang="T13">
                  <a:pos x="T2" y="T3"/>
                </a:cxn>
                <a:cxn ang="T14">
                  <a:pos x="T4" y="T5"/>
                </a:cxn>
                <a:cxn ang="T15">
                  <a:pos x="T6" y="T7"/>
                </a:cxn>
                <a:cxn ang="T16">
                  <a:pos x="T8" y="T9"/>
                </a:cxn>
                <a:cxn ang="T17">
                  <a:pos x="T10" y="T11"/>
                </a:cxn>
              </a:cxnLst>
              <a:rect l="T18" t="T19" r="T20" b="T21"/>
              <a:pathLst>
                <a:path w="6" h="4">
                  <a:moveTo>
                    <a:pt x="6" y="2"/>
                  </a:moveTo>
                  <a:lnTo>
                    <a:pt x="6" y="4"/>
                  </a:lnTo>
                  <a:lnTo>
                    <a:pt x="0" y="2"/>
                  </a:lnTo>
                  <a:lnTo>
                    <a:pt x="0" y="0"/>
                  </a:lnTo>
                  <a:lnTo>
                    <a:pt x="4" y="0"/>
                  </a:lnTo>
                  <a:lnTo>
                    <a:pt x="6" y="2"/>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5894" name="Freeform 32">
              <a:extLst>
                <a:ext uri="{FF2B5EF4-FFF2-40B4-BE49-F238E27FC236}">
                  <a16:creationId xmlns:a16="http://schemas.microsoft.com/office/drawing/2014/main" id="{5609D0D0-28FC-AC81-5986-A8DE0731AC0C}"/>
                </a:ext>
              </a:extLst>
            </p:cNvPr>
            <p:cNvSpPr>
              <a:spLocks/>
            </p:cNvSpPr>
            <p:nvPr/>
          </p:nvSpPr>
          <p:spPr bwMode="auto">
            <a:xfrm>
              <a:off x="2436" y="1526"/>
              <a:ext cx="4" cy="4"/>
            </a:xfrm>
            <a:custGeom>
              <a:avLst/>
              <a:gdLst>
                <a:gd name="T0" fmla="*/ 4 w 4"/>
                <a:gd name="T1" fmla="*/ 4 h 4"/>
                <a:gd name="T2" fmla="*/ 4 w 4"/>
                <a:gd name="T3" fmla="*/ 4 h 4"/>
                <a:gd name="T4" fmla="*/ 0 w 4"/>
                <a:gd name="T5" fmla="*/ 4 h 4"/>
                <a:gd name="T6" fmla="*/ 0 w 4"/>
                <a:gd name="T7" fmla="*/ 0 h 4"/>
                <a:gd name="T8" fmla="*/ 2 w 4"/>
                <a:gd name="T9" fmla="*/ 2 h 4"/>
                <a:gd name="T10" fmla="*/ 4 w 4"/>
                <a:gd name="T11" fmla="*/ 4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4" y="4"/>
                  </a:moveTo>
                  <a:lnTo>
                    <a:pt x="4" y="4"/>
                  </a:lnTo>
                  <a:lnTo>
                    <a:pt x="0" y="4"/>
                  </a:lnTo>
                  <a:lnTo>
                    <a:pt x="0" y="0"/>
                  </a:lnTo>
                  <a:lnTo>
                    <a:pt x="2" y="2"/>
                  </a:lnTo>
                  <a:lnTo>
                    <a:pt x="4" y="4"/>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5895" name="Freeform 33">
              <a:extLst>
                <a:ext uri="{FF2B5EF4-FFF2-40B4-BE49-F238E27FC236}">
                  <a16:creationId xmlns:a16="http://schemas.microsoft.com/office/drawing/2014/main" id="{85B6E9E3-0D41-36EB-60C1-6289EA2DA7FE}"/>
                </a:ext>
              </a:extLst>
            </p:cNvPr>
            <p:cNvSpPr>
              <a:spLocks/>
            </p:cNvSpPr>
            <p:nvPr/>
          </p:nvSpPr>
          <p:spPr bwMode="auto">
            <a:xfrm>
              <a:off x="2442" y="1530"/>
              <a:ext cx="4" cy="4"/>
            </a:xfrm>
            <a:custGeom>
              <a:avLst/>
              <a:gdLst>
                <a:gd name="T0" fmla="*/ 4 w 4"/>
                <a:gd name="T1" fmla="*/ 4 h 4"/>
                <a:gd name="T2" fmla="*/ 0 w 4"/>
                <a:gd name="T3" fmla="*/ 2 h 4"/>
                <a:gd name="T4" fmla="*/ 0 w 4"/>
                <a:gd name="T5" fmla="*/ 2 h 4"/>
                <a:gd name="T6" fmla="*/ 0 w 4"/>
                <a:gd name="T7" fmla="*/ 0 h 4"/>
                <a:gd name="T8" fmla="*/ 4 w 4"/>
                <a:gd name="T9" fmla="*/ 2 h 4"/>
                <a:gd name="T10" fmla="*/ 4 w 4"/>
                <a:gd name="T11" fmla="*/ 4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4" y="4"/>
                  </a:moveTo>
                  <a:lnTo>
                    <a:pt x="0" y="2"/>
                  </a:lnTo>
                  <a:lnTo>
                    <a:pt x="0" y="0"/>
                  </a:lnTo>
                  <a:lnTo>
                    <a:pt x="4" y="2"/>
                  </a:lnTo>
                  <a:lnTo>
                    <a:pt x="4" y="4"/>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5896" name="Freeform 34">
              <a:extLst>
                <a:ext uri="{FF2B5EF4-FFF2-40B4-BE49-F238E27FC236}">
                  <a16:creationId xmlns:a16="http://schemas.microsoft.com/office/drawing/2014/main" id="{C42D9B85-8944-D238-82F9-C98B36EE5DC7}"/>
                </a:ext>
              </a:extLst>
            </p:cNvPr>
            <p:cNvSpPr>
              <a:spLocks/>
            </p:cNvSpPr>
            <p:nvPr/>
          </p:nvSpPr>
          <p:spPr bwMode="auto">
            <a:xfrm>
              <a:off x="2448" y="1532"/>
              <a:ext cx="7" cy="6"/>
            </a:xfrm>
            <a:custGeom>
              <a:avLst/>
              <a:gdLst>
                <a:gd name="T0" fmla="*/ 7 w 7"/>
                <a:gd name="T1" fmla="*/ 4 h 6"/>
                <a:gd name="T2" fmla="*/ 7 w 7"/>
                <a:gd name="T3" fmla="*/ 6 h 6"/>
                <a:gd name="T4" fmla="*/ 3 w 7"/>
                <a:gd name="T5" fmla="*/ 4 h 6"/>
                <a:gd name="T6" fmla="*/ 0 w 7"/>
                <a:gd name="T7" fmla="*/ 4 h 6"/>
                <a:gd name="T8" fmla="*/ 0 w 7"/>
                <a:gd name="T9" fmla="*/ 0 h 6"/>
                <a:gd name="T10" fmla="*/ 5 w 7"/>
                <a:gd name="T11" fmla="*/ 2 h 6"/>
                <a:gd name="T12" fmla="*/ 7 w 7"/>
                <a:gd name="T13" fmla="*/ 4 h 6"/>
                <a:gd name="T14" fmla="*/ 0 60000 65536"/>
                <a:gd name="T15" fmla="*/ 0 60000 65536"/>
                <a:gd name="T16" fmla="*/ 0 60000 65536"/>
                <a:gd name="T17" fmla="*/ 0 60000 65536"/>
                <a:gd name="T18" fmla="*/ 0 60000 65536"/>
                <a:gd name="T19" fmla="*/ 0 60000 65536"/>
                <a:gd name="T20" fmla="*/ 0 60000 65536"/>
                <a:gd name="T21" fmla="*/ 0 w 7"/>
                <a:gd name="T22" fmla="*/ 0 h 6"/>
                <a:gd name="T23" fmla="*/ 7 w 7"/>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6">
                  <a:moveTo>
                    <a:pt x="7" y="4"/>
                  </a:moveTo>
                  <a:lnTo>
                    <a:pt x="7" y="6"/>
                  </a:lnTo>
                  <a:lnTo>
                    <a:pt x="3" y="4"/>
                  </a:lnTo>
                  <a:lnTo>
                    <a:pt x="0" y="4"/>
                  </a:lnTo>
                  <a:lnTo>
                    <a:pt x="0" y="0"/>
                  </a:lnTo>
                  <a:lnTo>
                    <a:pt x="5" y="2"/>
                  </a:lnTo>
                  <a:lnTo>
                    <a:pt x="7" y="4"/>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5897" name="Freeform 35">
              <a:extLst>
                <a:ext uri="{FF2B5EF4-FFF2-40B4-BE49-F238E27FC236}">
                  <a16:creationId xmlns:a16="http://schemas.microsoft.com/office/drawing/2014/main" id="{A19A11A2-D48F-5890-53A3-739D82DB4BA4}"/>
                </a:ext>
              </a:extLst>
            </p:cNvPr>
            <p:cNvSpPr>
              <a:spLocks/>
            </p:cNvSpPr>
            <p:nvPr/>
          </p:nvSpPr>
          <p:spPr bwMode="auto">
            <a:xfrm>
              <a:off x="2997" y="1532"/>
              <a:ext cx="21" cy="25"/>
            </a:xfrm>
            <a:custGeom>
              <a:avLst/>
              <a:gdLst>
                <a:gd name="T0" fmla="*/ 21 w 21"/>
                <a:gd name="T1" fmla="*/ 16 h 25"/>
                <a:gd name="T2" fmla="*/ 19 w 21"/>
                <a:gd name="T3" fmla="*/ 19 h 25"/>
                <a:gd name="T4" fmla="*/ 15 w 21"/>
                <a:gd name="T5" fmla="*/ 23 h 25"/>
                <a:gd name="T6" fmla="*/ 15 w 21"/>
                <a:gd name="T7" fmla="*/ 25 h 25"/>
                <a:gd name="T8" fmla="*/ 5 w 21"/>
                <a:gd name="T9" fmla="*/ 21 h 25"/>
                <a:gd name="T10" fmla="*/ 0 w 21"/>
                <a:gd name="T11" fmla="*/ 14 h 25"/>
                <a:gd name="T12" fmla="*/ 0 w 21"/>
                <a:gd name="T13" fmla="*/ 0 h 25"/>
                <a:gd name="T14" fmla="*/ 19 w 21"/>
                <a:gd name="T15" fmla="*/ 6 h 25"/>
                <a:gd name="T16" fmla="*/ 21 w 21"/>
                <a:gd name="T17" fmla="*/ 16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5"/>
                <a:gd name="T29" fmla="*/ 21 w 21"/>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5">
                  <a:moveTo>
                    <a:pt x="21" y="16"/>
                  </a:moveTo>
                  <a:lnTo>
                    <a:pt x="19" y="19"/>
                  </a:lnTo>
                  <a:lnTo>
                    <a:pt x="15" y="23"/>
                  </a:lnTo>
                  <a:lnTo>
                    <a:pt x="15" y="25"/>
                  </a:lnTo>
                  <a:lnTo>
                    <a:pt x="5" y="21"/>
                  </a:lnTo>
                  <a:lnTo>
                    <a:pt x="0" y="14"/>
                  </a:lnTo>
                  <a:lnTo>
                    <a:pt x="0" y="0"/>
                  </a:lnTo>
                  <a:lnTo>
                    <a:pt x="19" y="6"/>
                  </a:lnTo>
                  <a:lnTo>
                    <a:pt x="21" y="16"/>
                  </a:lnTo>
                  <a:close/>
                </a:path>
              </a:pathLst>
            </a:custGeom>
            <a:solidFill>
              <a:srgbClr val="D9D9D9"/>
            </a:solidFill>
            <a:ln w="0">
              <a:solidFill>
                <a:srgbClr val="000000"/>
              </a:solidFill>
              <a:round/>
              <a:headEnd/>
              <a:tailEnd/>
            </a:ln>
          </p:spPr>
          <p:txBody>
            <a:bodyPr/>
            <a:lstStyle/>
            <a:p>
              <a:endParaRPr lang="el-GR">
                <a:solidFill>
                  <a:schemeClr val="bg1">
                    <a:lumMod val="95000"/>
                    <a:lumOff val="5000"/>
                  </a:schemeClr>
                </a:solidFill>
              </a:endParaRPr>
            </a:p>
          </p:txBody>
        </p:sp>
        <p:sp>
          <p:nvSpPr>
            <p:cNvPr id="35898" name="Freeform 36">
              <a:extLst>
                <a:ext uri="{FF2B5EF4-FFF2-40B4-BE49-F238E27FC236}">
                  <a16:creationId xmlns:a16="http://schemas.microsoft.com/office/drawing/2014/main" id="{9975E465-2F6C-9011-1748-DB38DB99CE21}"/>
                </a:ext>
              </a:extLst>
            </p:cNvPr>
            <p:cNvSpPr>
              <a:spLocks/>
            </p:cNvSpPr>
            <p:nvPr/>
          </p:nvSpPr>
          <p:spPr bwMode="auto">
            <a:xfrm>
              <a:off x="2457" y="1536"/>
              <a:ext cx="4" cy="4"/>
            </a:xfrm>
            <a:custGeom>
              <a:avLst/>
              <a:gdLst>
                <a:gd name="T0" fmla="*/ 4 w 4"/>
                <a:gd name="T1" fmla="*/ 2 h 4"/>
                <a:gd name="T2" fmla="*/ 4 w 4"/>
                <a:gd name="T3" fmla="*/ 4 h 4"/>
                <a:gd name="T4" fmla="*/ 0 w 4"/>
                <a:gd name="T5" fmla="*/ 4 h 4"/>
                <a:gd name="T6" fmla="*/ 0 w 4"/>
                <a:gd name="T7" fmla="*/ 2 h 4"/>
                <a:gd name="T8" fmla="*/ 0 w 4"/>
                <a:gd name="T9" fmla="*/ 0 h 4"/>
                <a:gd name="T10" fmla="*/ 4 w 4"/>
                <a:gd name="T11" fmla="*/ 2 h 4"/>
                <a:gd name="T12" fmla="*/ 4 w 4"/>
                <a:gd name="T13" fmla="*/ 2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4" y="2"/>
                  </a:moveTo>
                  <a:lnTo>
                    <a:pt x="4" y="4"/>
                  </a:lnTo>
                  <a:lnTo>
                    <a:pt x="0" y="4"/>
                  </a:lnTo>
                  <a:lnTo>
                    <a:pt x="0" y="2"/>
                  </a:lnTo>
                  <a:lnTo>
                    <a:pt x="0" y="0"/>
                  </a:lnTo>
                  <a:lnTo>
                    <a:pt x="4" y="2"/>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5899" name="Freeform 37">
              <a:extLst>
                <a:ext uri="{FF2B5EF4-FFF2-40B4-BE49-F238E27FC236}">
                  <a16:creationId xmlns:a16="http://schemas.microsoft.com/office/drawing/2014/main" id="{DA1FE1B7-A353-8DDE-1701-AAB67E1E4FD2}"/>
                </a:ext>
              </a:extLst>
            </p:cNvPr>
            <p:cNvSpPr>
              <a:spLocks/>
            </p:cNvSpPr>
            <p:nvPr/>
          </p:nvSpPr>
          <p:spPr bwMode="auto">
            <a:xfrm>
              <a:off x="2463" y="1538"/>
              <a:ext cx="6" cy="6"/>
            </a:xfrm>
            <a:custGeom>
              <a:avLst/>
              <a:gdLst>
                <a:gd name="T0" fmla="*/ 6 w 6"/>
                <a:gd name="T1" fmla="*/ 6 h 6"/>
                <a:gd name="T2" fmla="*/ 6 w 6"/>
                <a:gd name="T3" fmla="*/ 6 h 6"/>
                <a:gd name="T4" fmla="*/ 0 w 6"/>
                <a:gd name="T5" fmla="*/ 4 h 6"/>
                <a:gd name="T6" fmla="*/ 0 w 6"/>
                <a:gd name="T7" fmla="*/ 0 h 6"/>
                <a:gd name="T8" fmla="*/ 4 w 6"/>
                <a:gd name="T9" fmla="*/ 2 h 6"/>
                <a:gd name="T10" fmla="*/ 6 w 6"/>
                <a:gd name="T11" fmla="*/ 6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6" y="6"/>
                  </a:lnTo>
                  <a:lnTo>
                    <a:pt x="0" y="4"/>
                  </a:lnTo>
                  <a:lnTo>
                    <a:pt x="0" y="0"/>
                  </a:lnTo>
                  <a:lnTo>
                    <a:pt x="4" y="2"/>
                  </a:lnTo>
                  <a:lnTo>
                    <a:pt x="6" y="6"/>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5900" name="Freeform 38">
              <a:extLst>
                <a:ext uri="{FF2B5EF4-FFF2-40B4-BE49-F238E27FC236}">
                  <a16:creationId xmlns:a16="http://schemas.microsoft.com/office/drawing/2014/main" id="{AB10388D-094C-4ACE-4D66-D180C43A3E14}"/>
                </a:ext>
              </a:extLst>
            </p:cNvPr>
            <p:cNvSpPr>
              <a:spLocks/>
            </p:cNvSpPr>
            <p:nvPr/>
          </p:nvSpPr>
          <p:spPr bwMode="auto">
            <a:xfrm>
              <a:off x="2471" y="1542"/>
              <a:ext cx="6" cy="6"/>
            </a:xfrm>
            <a:custGeom>
              <a:avLst/>
              <a:gdLst>
                <a:gd name="T0" fmla="*/ 6 w 6"/>
                <a:gd name="T1" fmla="*/ 6 h 6"/>
                <a:gd name="T2" fmla="*/ 0 w 6"/>
                <a:gd name="T3" fmla="*/ 4 h 6"/>
                <a:gd name="T4" fmla="*/ 0 w 6"/>
                <a:gd name="T5" fmla="*/ 0 h 6"/>
                <a:gd name="T6" fmla="*/ 4 w 6"/>
                <a:gd name="T7" fmla="*/ 2 h 6"/>
                <a:gd name="T8" fmla="*/ 6 w 6"/>
                <a:gd name="T9" fmla="*/ 6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6"/>
                  </a:moveTo>
                  <a:lnTo>
                    <a:pt x="0" y="4"/>
                  </a:lnTo>
                  <a:lnTo>
                    <a:pt x="0" y="0"/>
                  </a:lnTo>
                  <a:lnTo>
                    <a:pt x="4" y="2"/>
                  </a:lnTo>
                  <a:lnTo>
                    <a:pt x="6" y="6"/>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5901" name="Freeform 39">
              <a:extLst>
                <a:ext uri="{FF2B5EF4-FFF2-40B4-BE49-F238E27FC236}">
                  <a16:creationId xmlns:a16="http://schemas.microsoft.com/office/drawing/2014/main" id="{C9E0C894-A437-5374-43F1-52AA967CF9D8}"/>
                </a:ext>
              </a:extLst>
            </p:cNvPr>
            <p:cNvSpPr>
              <a:spLocks/>
            </p:cNvSpPr>
            <p:nvPr/>
          </p:nvSpPr>
          <p:spPr bwMode="auto">
            <a:xfrm>
              <a:off x="2724" y="1546"/>
              <a:ext cx="188" cy="56"/>
            </a:xfrm>
            <a:custGeom>
              <a:avLst/>
              <a:gdLst>
                <a:gd name="T0" fmla="*/ 188 w 188"/>
                <a:gd name="T1" fmla="*/ 19 h 56"/>
                <a:gd name="T2" fmla="*/ 188 w 188"/>
                <a:gd name="T3" fmla="*/ 21 h 56"/>
                <a:gd name="T4" fmla="*/ 184 w 188"/>
                <a:gd name="T5" fmla="*/ 27 h 56"/>
                <a:gd name="T6" fmla="*/ 184 w 188"/>
                <a:gd name="T7" fmla="*/ 29 h 56"/>
                <a:gd name="T8" fmla="*/ 182 w 188"/>
                <a:gd name="T9" fmla="*/ 29 h 56"/>
                <a:gd name="T10" fmla="*/ 12 w 188"/>
                <a:gd name="T11" fmla="*/ 56 h 56"/>
                <a:gd name="T12" fmla="*/ 6 w 188"/>
                <a:gd name="T13" fmla="*/ 54 h 56"/>
                <a:gd name="T14" fmla="*/ 2 w 188"/>
                <a:gd name="T15" fmla="*/ 44 h 56"/>
                <a:gd name="T16" fmla="*/ 0 w 188"/>
                <a:gd name="T17" fmla="*/ 40 h 56"/>
                <a:gd name="T18" fmla="*/ 0 w 188"/>
                <a:gd name="T19" fmla="*/ 25 h 56"/>
                <a:gd name="T20" fmla="*/ 66 w 188"/>
                <a:gd name="T21" fmla="*/ 15 h 56"/>
                <a:gd name="T22" fmla="*/ 168 w 188"/>
                <a:gd name="T23" fmla="*/ 0 h 56"/>
                <a:gd name="T24" fmla="*/ 188 w 188"/>
                <a:gd name="T25" fmla="*/ 7 h 56"/>
                <a:gd name="T26" fmla="*/ 188 w 188"/>
                <a:gd name="T27" fmla="*/ 19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8"/>
                <a:gd name="T43" fmla="*/ 0 h 56"/>
                <a:gd name="T44" fmla="*/ 188 w 188"/>
                <a:gd name="T45" fmla="*/ 56 h 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8" h="56">
                  <a:moveTo>
                    <a:pt x="188" y="19"/>
                  </a:moveTo>
                  <a:lnTo>
                    <a:pt x="188" y="21"/>
                  </a:lnTo>
                  <a:lnTo>
                    <a:pt x="184" y="27"/>
                  </a:lnTo>
                  <a:lnTo>
                    <a:pt x="184" y="29"/>
                  </a:lnTo>
                  <a:lnTo>
                    <a:pt x="182" y="29"/>
                  </a:lnTo>
                  <a:lnTo>
                    <a:pt x="12" y="56"/>
                  </a:lnTo>
                  <a:lnTo>
                    <a:pt x="6" y="54"/>
                  </a:lnTo>
                  <a:lnTo>
                    <a:pt x="2" y="44"/>
                  </a:lnTo>
                  <a:lnTo>
                    <a:pt x="0" y="40"/>
                  </a:lnTo>
                  <a:lnTo>
                    <a:pt x="0" y="25"/>
                  </a:lnTo>
                  <a:lnTo>
                    <a:pt x="66" y="15"/>
                  </a:lnTo>
                  <a:lnTo>
                    <a:pt x="168" y="0"/>
                  </a:lnTo>
                  <a:lnTo>
                    <a:pt x="188" y="7"/>
                  </a:lnTo>
                  <a:lnTo>
                    <a:pt x="188" y="19"/>
                  </a:lnTo>
                  <a:close/>
                </a:path>
              </a:pathLst>
            </a:custGeom>
            <a:solidFill>
              <a:srgbClr val="0000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5902" name="Freeform 40">
              <a:extLst>
                <a:ext uri="{FF2B5EF4-FFF2-40B4-BE49-F238E27FC236}">
                  <a16:creationId xmlns:a16="http://schemas.microsoft.com/office/drawing/2014/main" id="{CFD39142-C82F-DDD9-FB47-9D8E65535A69}"/>
                </a:ext>
              </a:extLst>
            </p:cNvPr>
            <p:cNvSpPr>
              <a:spLocks/>
            </p:cNvSpPr>
            <p:nvPr/>
          </p:nvSpPr>
          <p:spPr bwMode="auto">
            <a:xfrm>
              <a:off x="2480" y="1546"/>
              <a:ext cx="6" cy="7"/>
            </a:xfrm>
            <a:custGeom>
              <a:avLst/>
              <a:gdLst>
                <a:gd name="T0" fmla="*/ 6 w 6"/>
                <a:gd name="T1" fmla="*/ 7 h 7"/>
                <a:gd name="T2" fmla="*/ 6 w 6"/>
                <a:gd name="T3" fmla="*/ 7 h 7"/>
                <a:gd name="T4" fmla="*/ 0 w 6"/>
                <a:gd name="T5" fmla="*/ 5 h 7"/>
                <a:gd name="T6" fmla="*/ 0 w 6"/>
                <a:gd name="T7" fmla="*/ 0 h 7"/>
                <a:gd name="T8" fmla="*/ 6 w 6"/>
                <a:gd name="T9" fmla="*/ 2 h 7"/>
                <a:gd name="T10" fmla="*/ 6 w 6"/>
                <a:gd name="T11" fmla="*/ 7 h 7"/>
                <a:gd name="T12" fmla="*/ 0 60000 65536"/>
                <a:gd name="T13" fmla="*/ 0 60000 65536"/>
                <a:gd name="T14" fmla="*/ 0 60000 65536"/>
                <a:gd name="T15" fmla="*/ 0 60000 65536"/>
                <a:gd name="T16" fmla="*/ 0 60000 65536"/>
                <a:gd name="T17" fmla="*/ 0 60000 65536"/>
                <a:gd name="T18" fmla="*/ 0 w 6"/>
                <a:gd name="T19" fmla="*/ 0 h 7"/>
                <a:gd name="T20" fmla="*/ 6 w 6"/>
                <a:gd name="T21" fmla="*/ 7 h 7"/>
              </a:gdLst>
              <a:ahLst/>
              <a:cxnLst>
                <a:cxn ang="T12">
                  <a:pos x="T0" y="T1"/>
                </a:cxn>
                <a:cxn ang="T13">
                  <a:pos x="T2" y="T3"/>
                </a:cxn>
                <a:cxn ang="T14">
                  <a:pos x="T4" y="T5"/>
                </a:cxn>
                <a:cxn ang="T15">
                  <a:pos x="T6" y="T7"/>
                </a:cxn>
                <a:cxn ang="T16">
                  <a:pos x="T8" y="T9"/>
                </a:cxn>
                <a:cxn ang="T17">
                  <a:pos x="T10" y="T11"/>
                </a:cxn>
              </a:cxnLst>
              <a:rect l="T18" t="T19" r="T20" b="T21"/>
              <a:pathLst>
                <a:path w="6" h="7">
                  <a:moveTo>
                    <a:pt x="6" y="7"/>
                  </a:moveTo>
                  <a:lnTo>
                    <a:pt x="6" y="7"/>
                  </a:lnTo>
                  <a:lnTo>
                    <a:pt x="0" y="5"/>
                  </a:lnTo>
                  <a:lnTo>
                    <a:pt x="0" y="0"/>
                  </a:lnTo>
                  <a:lnTo>
                    <a:pt x="6" y="2"/>
                  </a:lnTo>
                  <a:lnTo>
                    <a:pt x="6" y="7"/>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5903" name="Freeform 41">
              <a:extLst>
                <a:ext uri="{FF2B5EF4-FFF2-40B4-BE49-F238E27FC236}">
                  <a16:creationId xmlns:a16="http://schemas.microsoft.com/office/drawing/2014/main" id="{AB7F28A4-30D9-A5C9-189D-3E72A97D895A}"/>
                </a:ext>
              </a:extLst>
            </p:cNvPr>
            <p:cNvSpPr>
              <a:spLocks/>
            </p:cNvSpPr>
            <p:nvPr/>
          </p:nvSpPr>
          <p:spPr bwMode="auto">
            <a:xfrm>
              <a:off x="2732" y="1548"/>
              <a:ext cx="174" cy="29"/>
            </a:xfrm>
            <a:custGeom>
              <a:avLst/>
              <a:gdLst>
                <a:gd name="T0" fmla="*/ 174 w 174"/>
                <a:gd name="T1" fmla="*/ 5 h 29"/>
                <a:gd name="T2" fmla="*/ 11 w 174"/>
                <a:gd name="T3" fmla="*/ 29 h 29"/>
                <a:gd name="T4" fmla="*/ 0 w 174"/>
                <a:gd name="T5" fmla="*/ 23 h 29"/>
                <a:gd name="T6" fmla="*/ 160 w 174"/>
                <a:gd name="T7" fmla="*/ 0 h 29"/>
                <a:gd name="T8" fmla="*/ 174 w 174"/>
                <a:gd name="T9" fmla="*/ 3 h 29"/>
                <a:gd name="T10" fmla="*/ 174 w 174"/>
                <a:gd name="T11" fmla="*/ 5 h 29"/>
                <a:gd name="T12" fmla="*/ 0 60000 65536"/>
                <a:gd name="T13" fmla="*/ 0 60000 65536"/>
                <a:gd name="T14" fmla="*/ 0 60000 65536"/>
                <a:gd name="T15" fmla="*/ 0 60000 65536"/>
                <a:gd name="T16" fmla="*/ 0 60000 65536"/>
                <a:gd name="T17" fmla="*/ 0 60000 65536"/>
                <a:gd name="T18" fmla="*/ 0 w 174"/>
                <a:gd name="T19" fmla="*/ 0 h 29"/>
                <a:gd name="T20" fmla="*/ 174 w 174"/>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174" h="29">
                  <a:moveTo>
                    <a:pt x="174" y="5"/>
                  </a:moveTo>
                  <a:lnTo>
                    <a:pt x="11" y="29"/>
                  </a:lnTo>
                  <a:lnTo>
                    <a:pt x="0" y="23"/>
                  </a:lnTo>
                  <a:lnTo>
                    <a:pt x="160" y="0"/>
                  </a:lnTo>
                  <a:lnTo>
                    <a:pt x="174" y="3"/>
                  </a:lnTo>
                  <a:lnTo>
                    <a:pt x="174" y="5"/>
                  </a:lnTo>
                  <a:close/>
                </a:path>
              </a:pathLst>
            </a:custGeom>
            <a:solidFill>
              <a:srgbClr val="ABABAB"/>
            </a:solidFill>
            <a:ln w="0">
              <a:solidFill>
                <a:srgbClr val="000000"/>
              </a:solidFill>
              <a:round/>
              <a:headEnd/>
              <a:tailEnd/>
            </a:ln>
          </p:spPr>
          <p:txBody>
            <a:bodyPr/>
            <a:lstStyle/>
            <a:p>
              <a:endParaRPr lang="el-GR">
                <a:solidFill>
                  <a:schemeClr val="bg1">
                    <a:lumMod val="95000"/>
                    <a:lumOff val="5000"/>
                  </a:schemeClr>
                </a:solidFill>
              </a:endParaRPr>
            </a:p>
          </p:txBody>
        </p:sp>
        <p:sp>
          <p:nvSpPr>
            <p:cNvPr id="35904" name="Freeform 42">
              <a:extLst>
                <a:ext uri="{FF2B5EF4-FFF2-40B4-BE49-F238E27FC236}">
                  <a16:creationId xmlns:a16="http://schemas.microsoft.com/office/drawing/2014/main" id="{977A24A6-EC14-0DAB-7541-2D750C72680E}"/>
                </a:ext>
              </a:extLst>
            </p:cNvPr>
            <p:cNvSpPr>
              <a:spLocks/>
            </p:cNvSpPr>
            <p:nvPr/>
          </p:nvSpPr>
          <p:spPr bwMode="auto">
            <a:xfrm>
              <a:off x="2488" y="1551"/>
              <a:ext cx="8" cy="8"/>
            </a:xfrm>
            <a:custGeom>
              <a:avLst/>
              <a:gdLst>
                <a:gd name="T0" fmla="*/ 8 w 8"/>
                <a:gd name="T1" fmla="*/ 6 h 8"/>
                <a:gd name="T2" fmla="*/ 8 w 8"/>
                <a:gd name="T3" fmla="*/ 8 h 8"/>
                <a:gd name="T4" fmla="*/ 0 w 8"/>
                <a:gd name="T5" fmla="*/ 4 h 8"/>
                <a:gd name="T6" fmla="*/ 0 w 8"/>
                <a:gd name="T7" fmla="*/ 0 h 8"/>
                <a:gd name="T8" fmla="*/ 6 w 8"/>
                <a:gd name="T9" fmla="*/ 4 h 8"/>
                <a:gd name="T10" fmla="*/ 8 w 8"/>
                <a:gd name="T11" fmla="*/ 6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8" y="6"/>
                  </a:moveTo>
                  <a:lnTo>
                    <a:pt x="8" y="8"/>
                  </a:lnTo>
                  <a:lnTo>
                    <a:pt x="0" y="4"/>
                  </a:lnTo>
                  <a:lnTo>
                    <a:pt x="0" y="0"/>
                  </a:lnTo>
                  <a:lnTo>
                    <a:pt x="6" y="4"/>
                  </a:lnTo>
                  <a:lnTo>
                    <a:pt x="8" y="6"/>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5905" name="Freeform 43">
              <a:extLst>
                <a:ext uri="{FF2B5EF4-FFF2-40B4-BE49-F238E27FC236}">
                  <a16:creationId xmlns:a16="http://schemas.microsoft.com/office/drawing/2014/main" id="{23737C41-C122-C789-DA3E-6A49ADF25598}"/>
                </a:ext>
              </a:extLst>
            </p:cNvPr>
            <p:cNvSpPr>
              <a:spLocks/>
            </p:cNvSpPr>
            <p:nvPr/>
          </p:nvSpPr>
          <p:spPr bwMode="auto">
            <a:xfrm>
              <a:off x="2747" y="1555"/>
              <a:ext cx="163" cy="37"/>
            </a:xfrm>
            <a:custGeom>
              <a:avLst/>
              <a:gdLst>
                <a:gd name="T0" fmla="*/ 163 w 163"/>
                <a:gd name="T1" fmla="*/ 10 h 37"/>
                <a:gd name="T2" fmla="*/ 159 w 163"/>
                <a:gd name="T3" fmla="*/ 12 h 37"/>
                <a:gd name="T4" fmla="*/ 120 w 163"/>
                <a:gd name="T5" fmla="*/ 18 h 37"/>
                <a:gd name="T6" fmla="*/ 0 w 163"/>
                <a:gd name="T7" fmla="*/ 37 h 37"/>
                <a:gd name="T8" fmla="*/ 0 w 163"/>
                <a:gd name="T9" fmla="*/ 25 h 37"/>
                <a:gd name="T10" fmla="*/ 12 w 163"/>
                <a:gd name="T11" fmla="*/ 22 h 37"/>
                <a:gd name="T12" fmla="*/ 163 w 163"/>
                <a:gd name="T13" fmla="*/ 0 h 37"/>
                <a:gd name="T14" fmla="*/ 163 w 163"/>
                <a:gd name="T15" fmla="*/ 10 h 37"/>
                <a:gd name="T16" fmla="*/ 163 w 163"/>
                <a:gd name="T17" fmla="*/ 1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3"/>
                <a:gd name="T28" fmla="*/ 0 h 37"/>
                <a:gd name="T29" fmla="*/ 163 w 163"/>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3" h="37">
                  <a:moveTo>
                    <a:pt x="163" y="10"/>
                  </a:moveTo>
                  <a:lnTo>
                    <a:pt x="159" y="12"/>
                  </a:lnTo>
                  <a:lnTo>
                    <a:pt x="120" y="18"/>
                  </a:lnTo>
                  <a:lnTo>
                    <a:pt x="0" y="37"/>
                  </a:lnTo>
                  <a:lnTo>
                    <a:pt x="0" y="25"/>
                  </a:lnTo>
                  <a:lnTo>
                    <a:pt x="12" y="22"/>
                  </a:lnTo>
                  <a:lnTo>
                    <a:pt x="163" y="0"/>
                  </a:lnTo>
                  <a:lnTo>
                    <a:pt x="163" y="10"/>
                  </a:lnTo>
                  <a:close/>
                </a:path>
              </a:pathLst>
            </a:custGeom>
            <a:solidFill>
              <a:srgbClr val="838383"/>
            </a:solidFill>
            <a:ln w="0">
              <a:solidFill>
                <a:srgbClr val="000000"/>
              </a:solidFill>
              <a:round/>
              <a:headEnd/>
              <a:tailEnd/>
            </a:ln>
          </p:spPr>
          <p:txBody>
            <a:bodyPr/>
            <a:lstStyle/>
            <a:p>
              <a:endParaRPr lang="el-GR">
                <a:solidFill>
                  <a:schemeClr val="bg1">
                    <a:lumMod val="95000"/>
                    <a:lumOff val="5000"/>
                  </a:schemeClr>
                </a:solidFill>
              </a:endParaRPr>
            </a:p>
          </p:txBody>
        </p:sp>
        <p:sp>
          <p:nvSpPr>
            <p:cNvPr id="35906" name="Freeform 44">
              <a:extLst>
                <a:ext uri="{FF2B5EF4-FFF2-40B4-BE49-F238E27FC236}">
                  <a16:creationId xmlns:a16="http://schemas.microsoft.com/office/drawing/2014/main" id="{5A827C12-A301-D44E-DCA4-86C4E0038879}"/>
                </a:ext>
              </a:extLst>
            </p:cNvPr>
            <p:cNvSpPr>
              <a:spLocks/>
            </p:cNvSpPr>
            <p:nvPr/>
          </p:nvSpPr>
          <p:spPr bwMode="auto">
            <a:xfrm>
              <a:off x="3068" y="1555"/>
              <a:ext cx="47" cy="18"/>
            </a:xfrm>
            <a:custGeom>
              <a:avLst/>
              <a:gdLst>
                <a:gd name="T0" fmla="*/ 41 w 47"/>
                <a:gd name="T1" fmla="*/ 6 h 18"/>
                <a:gd name="T2" fmla="*/ 47 w 47"/>
                <a:gd name="T3" fmla="*/ 10 h 18"/>
                <a:gd name="T4" fmla="*/ 47 w 47"/>
                <a:gd name="T5" fmla="*/ 12 h 18"/>
                <a:gd name="T6" fmla="*/ 47 w 47"/>
                <a:gd name="T7" fmla="*/ 14 h 18"/>
                <a:gd name="T8" fmla="*/ 23 w 47"/>
                <a:gd name="T9" fmla="*/ 18 h 18"/>
                <a:gd name="T10" fmla="*/ 0 w 47"/>
                <a:gd name="T11" fmla="*/ 12 h 18"/>
                <a:gd name="T12" fmla="*/ 0 w 47"/>
                <a:gd name="T13" fmla="*/ 8 h 18"/>
                <a:gd name="T14" fmla="*/ 4 w 47"/>
                <a:gd name="T15" fmla="*/ 4 h 18"/>
                <a:gd name="T16" fmla="*/ 10 w 47"/>
                <a:gd name="T17" fmla="*/ 2 h 18"/>
                <a:gd name="T18" fmla="*/ 18 w 47"/>
                <a:gd name="T19" fmla="*/ 0 h 18"/>
                <a:gd name="T20" fmla="*/ 29 w 47"/>
                <a:gd name="T21" fmla="*/ 2 h 18"/>
                <a:gd name="T22" fmla="*/ 41 w 47"/>
                <a:gd name="T23" fmla="*/ 6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
                <a:gd name="T37" fmla="*/ 0 h 18"/>
                <a:gd name="T38" fmla="*/ 47 w 47"/>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 h="18">
                  <a:moveTo>
                    <a:pt x="41" y="6"/>
                  </a:moveTo>
                  <a:lnTo>
                    <a:pt x="47" y="10"/>
                  </a:lnTo>
                  <a:lnTo>
                    <a:pt x="47" y="12"/>
                  </a:lnTo>
                  <a:lnTo>
                    <a:pt x="47" y="14"/>
                  </a:lnTo>
                  <a:lnTo>
                    <a:pt x="23" y="18"/>
                  </a:lnTo>
                  <a:lnTo>
                    <a:pt x="0" y="12"/>
                  </a:lnTo>
                  <a:lnTo>
                    <a:pt x="0" y="8"/>
                  </a:lnTo>
                  <a:lnTo>
                    <a:pt x="4" y="4"/>
                  </a:lnTo>
                  <a:lnTo>
                    <a:pt x="10" y="2"/>
                  </a:lnTo>
                  <a:lnTo>
                    <a:pt x="18" y="0"/>
                  </a:lnTo>
                  <a:lnTo>
                    <a:pt x="29" y="2"/>
                  </a:lnTo>
                  <a:lnTo>
                    <a:pt x="41" y="6"/>
                  </a:lnTo>
                  <a:close/>
                </a:path>
              </a:pathLst>
            </a:custGeom>
            <a:solidFill>
              <a:srgbClr val="0000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5907" name="Freeform 45">
              <a:extLst>
                <a:ext uri="{FF2B5EF4-FFF2-40B4-BE49-F238E27FC236}">
                  <a16:creationId xmlns:a16="http://schemas.microsoft.com/office/drawing/2014/main" id="{005F9351-E99E-D0D9-87C4-8CBA30AF8911}"/>
                </a:ext>
              </a:extLst>
            </p:cNvPr>
            <p:cNvSpPr>
              <a:spLocks/>
            </p:cNvSpPr>
            <p:nvPr/>
          </p:nvSpPr>
          <p:spPr bwMode="auto">
            <a:xfrm>
              <a:off x="2821" y="1555"/>
              <a:ext cx="642" cy="244"/>
            </a:xfrm>
            <a:custGeom>
              <a:avLst/>
              <a:gdLst>
                <a:gd name="T0" fmla="*/ 636 w 642"/>
                <a:gd name="T1" fmla="*/ 12 h 244"/>
                <a:gd name="T2" fmla="*/ 630 w 642"/>
                <a:gd name="T3" fmla="*/ 22 h 244"/>
                <a:gd name="T4" fmla="*/ 624 w 642"/>
                <a:gd name="T5" fmla="*/ 20 h 244"/>
                <a:gd name="T6" fmla="*/ 618 w 642"/>
                <a:gd name="T7" fmla="*/ 16 h 244"/>
                <a:gd name="T8" fmla="*/ 607 w 642"/>
                <a:gd name="T9" fmla="*/ 37 h 244"/>
                <a:gd name="T10" fmla="*/ 599 w 642"/>
                <a:gd name="T11" fmla="*/ 31 h 244"/>
                <a:gd name="T12" fmla="*/ 591 w 642"/>
                <a:gd name="T13" fmla="*/ 25 h 244"/>
                <a:gd name="T14" fmla="*/ 582 w 642"/>
                <a:gd name="T15" fmla="*/ 41 h 244"/>
                <a:gd name="T16" fmla="*/ 574 w 642"/>
                <a:gd name="T17" fmla="*/ 51 h 244"/>
                <a:gd name="T18" fmla="*/ 568 w 642"/>
                <a:gd name="T19" fmla="*/ 35 h 244"/>
                <a:gd name="T20" fmla="*/ 560 w 642"/>
                <a:gd name="T21" fmla="*/ 41 h 244"/>
                <a:gd name="T22" fmla="*/ 553 w 642"/>
                <a:gd name="T23" fmla="*/ 120 h 244"/>
                <a:gd name="T24" fmla="*/ 547 w 642"/>
                <a:gd name="T25" fmla="*/ 122 h 244"/>
                <a:gd name="T26" fmla="*/ 543 w 642"/>
                <a:gd name="T27" fmla="*/ 122 h 244"/>
                <a:gd name="T28" fmla="*/ 537 w 642"/>
                <a:gd name="T29" fmla="*/ 124 h 244"/>
                <a:gd name="T30" fmla="*/ 529 w 642"/>
                <a:gd name="T31" fmla="*/ 126 h 244"/>
                <a:gd name="T32" fmla="*/ 520 w 642"/>
                <a:gd name="T33" fmla="*/ 128 h 244"/>
                <a:gd name="T34" fmla="*/ 512 w 642"/>
                <a:gd name="T35" fmla="*/ 130 h 244"/>
                <a:gd name="T36" fmla="*/ 504 w 642"/>
                <a:gd name="T37" fmla="*/ 132 h 244"/>
                <a:gd name="T38" fmla="*/ 495 w 642"/>
                <a:gd name="T39" fmla="*/ 134 h 244"/>
                <a:gd name="T40" fmla="*/ 487 w 642"/>
                <a:gd name="T41" fmla="*/ 134 h 244"/>
                <a:gd name="T42" fmla="*/ 479 w 642"/>
                <a:gd name="T43" fmla="*/ 136 h 244"/>
                <a:gd name="T44" fmla="*/ 471 w 642"/>
                <a:gd name="T45" fmla="*/ 138 h 244"/>
                <a:gd name="T46" fmla="*/ 464 w 642"/>
                <a:gd name="T47" fmla="*/ 141 h 244"/>
                <a:gd name="T48" fmla="*/ 456 w 642"/>
                <a:gd name="T49" fmla="*/ 143 h 244"/>
                <a:gd name="T50" fmla="*/ 448 w 642"/>
                <a:gd name="T51" fmla="*/ 143 h 244"/>
                <a:gd name="T52" fmla="*/ 4 w 642"/>
                <a:gd name="T53" fmla="*/ 114 h 244"/>
                <a:gd name="T54" fmla="*/ 13 w 642"/>
                <a:gd name="T55" fmla="*/ 112 h 244"/>
                <a:gd name="T56" fmla="*/ 21 w 642"/>
                <a:gd name="T57" fmla="*/ 109 h 244"/>
                <a:gd name="T58" fmla="*/ 29 w 642"/>
                <a:gd name="T59" fmla="*/ 109 h 244"/>
                <a:gd name="T60" fmla="*/ 36 w 642"/>
                <a:gd name="T61" fmla="*/ 107 h 244"/>
                <a:gd name="T62" fmla="*/ 44 w 642"/>
                <a:gd name="T63" fmla="*/ 105 h 244"/>
                <a:gd name="T64" fmla="*/ 54 w 642"/>
                <a:gd name="T65" fmla="*/ 103 h 244"/>
                <a:gd name="T66" fmla="*/ 65 w 642"/>
                <a:gd name="T67" fmla="*/ 103 h 244"/>
                <a:gd name="T68" fmla="*/ 71 w 642"/>
                <a:gd name="T69" fmla="*/ 101 h 244"/>
                <a:gd name="T70" fmla="*/ 81 w 642"/>
                <a:gd name="T71" fmla="*/ 99 h 244"/>
                <a:gd name="T72" fmla="*/ 87 w 642"/>
                <a:gd name="T73" fmla="*/ 99 h 244"/>
                <a:gd name="T74" fmla="*/ 94 w 642"/>
                <a:gd name="T75" fmla="*/ 97 h 244"/>
                <a:gd name="T76" fmla="*/ 102 w 642"/>
                <a:gd name="T77" fmla="*/ 95 h 244"/>
                <a:gd name="T78" fmla="*/ 110 w 642"/>
                <a:gd name="T79" fmla="*/ 93 h 244"/>
                <a:gd name="T80" fmla="*/ 118 w 642"/>
                <a:gd name="T81" fmla="*/ 93 h 244"/>
                <a:gd name="T82" fmla="*/ 129 w 642"/>
                <a:gd name="T83" fmla="*/ 91 h 244"/>
                <a:gd name="T84" fmla="*/ 131 w 642"/>
                <a:gd name="T85" fmla="*/ 91 h 244"/>
                <a:gd name="T86" fmla="*/ 137 w 642"/>
                <a:gd name="T87" fmla="*/ 89 h 244"/>
                <a:gd name="T88" fmla="*/ 147 w 642"/>
                <a:gd name="T89" fmla="*/ 89 h 244"/>
                <a:gd name="T90" fmla="*/ 156 w 642"/>
                <a:gd name="T91" fmla="*/ 87 h 244"/>
                <a:gd name="T92" fmla="*/ 164 w 642"/>
                <a:gd name="T93" fmla="*/ 85 h 244"/>
                <a:gd name="T94" fmla="*/ 172 w 642"/>
                <a:gd name="T95" fmla="*/ 85 h 244"/>
                <a:gd name="T96" fmla="*/ 178 w 642"/>
                <a:gd name="T97" fmla="*/ 83 h 2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2"/>
                <a:gd name="T148" fmla="*/ 0 h 244"/>
                <a:gd name="T149" fmla="*/ 642 w 642"/>
                <a:gd name="T150" fmla="*/ 244 h 2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2" h="244">
                  <a:moveTo>
                    <a:pt x="642" y="101"/>
                  </a:moveTo>
                  <a:lnTo>
                    <a:pt x="640" y="101"/>
                  </a:lnTo>
                  <a:lnTo>
                    <a:pt x="640" y="12"/>
                  </a:lnTo>
                  <a:lnTo>
                    <a:pt x="636" y="12"/>
                  </a:lnTo>
                  <a:lnTo>
                    <a:pt x="636" y="101"/>
                  </a:lnTo>
                  <a:lnTo>
                    <a:pt x="632" y="103"/>
                  </a:lnTo>
                  <a:lnTo>
                    <a:pt x="632" y="20"/>
                  </a:lnTo>
                  <a:lnTo>
                    <a:pt x="630" y="22"/>
                  </a:lnTo>
                  <a:lnTo>
                    <a:pt x="630" y="103"/>
                  </a:lnTo>
                  <a:lnTo>
                    <a:pt x="626" y="103"/>
                  </a:lnTo>
                  <a:lnTo>
                    <a:pt x="626" y="18"/>
                  </a:lnTo>
                  <a:lnTo>
                    <a:pt x="624" y="20"/>
                  </a:lnTo>
                  <a:lnTo>
                    <a:pt x="622" y="105"/>
                  </a:lnTo>
                  <a:lnTo>
                    <a:pt x="618" y="105"/>
                  </a:lnTo>
                  <a:lnTo>
                    <a:pt x="618" y="16"/>
                  </a:lnTo>
                  <a:lnTo>
                    <a:pt x="616" y="107"/>
                  </a:lnTo>
                  <a:lnTo>
                    <a:pt x="609" y="107"/>
                  </a:lnTo>
                  <a:lnTo>
                    <a:pt x="609" y="33"/>
                  </a:lnTo>
                  <a:lnTo>
                    <a:pt x="607" y="37"/>
                  </a:lnTo>
                  <a:lnTo>
                    <a:pt x="607" y="109"/>
                  </a:lnTo>
                  <a:lnTo>
                    <a:pt x="601" y="109"/>
                  </a:lnTo>
                  <a:lnTo>
                    <a:pt x="601" y="29"/>
                  </a:lnTo>
                  <a:lnTo>
                    <a:pt x="599" y="31"/>
                  </a:lnTo>
                  <a:lnTo>
                    <a:pt x="599" y="109"/>
                  </a:lnTo>
                  <a:lnTo>
                    <a:pt x="593" y="112"/>
                  </a:lnTo>
                  <a:lnTo>
                    <a:pt x="593" y="25"/>
                  </a:lnTo>
                  <a:lnTo>
                    <a:pt x="591" y="25"/>
                  </a:lnTo>
                  <a:lnTo>
                    <a:pt x="591" y="112"/>
                  </a:lnTo>
                  <a:lnTo>
                    <a:pt x="584" y="114"/>
                  </a:lnTo>
                  <a:lnTo>
                    <a:pt x="584" y="41"/>
                  </a:lnTo>
                  <a:lnTo>
                    <a:pt x="582" y="41"/>
                  </a:lnTo>
                  <a:lnTo>
                    <a:pt x="582" y="114"/>
                  </a:lnTo>
                  <a:lnTo>
                    <a:pt x="576" y="116"/>
                  </a:lnTo>
                  <a:lnTo>
                    <a:pt x="576" y="51"/>
                  </a:lnTo>
                  <a:lnTo>
                    <a:pt x="574" y="51"/>
                  </a:lnTo>
                  <a:lnTo>
                    <a:pt x="574" y="116"/>
                  </a:lnTo>
                  <a:lnTo>
                    <a:pt x="568" y="118"/>
                  </a:lnTo>
                  <a:lnTo>
                    <a:pt x="568" y="37"/>
                  </a:lnTo>
                  <a:lnTo>
                    <a:pt x="568" y="35"/>
                  </a:lnTo>
                  <a:lnTo>
                    <a:pt x="566" y="118"/>
                  </a:lnTo>
                  <a:lnTo>
                    <a:pt x="560" y="118"/>
                  </a:lnTo>
                  <a:lnTo>
                    <a:pt x="560" y="41"/>
                  </a:lnTo>
                  <a:lnTo>
                    <a:pt x="558" y="64"/>
                  </a:lnTo>
                  <a:lnTo>
                    <a:pt x="558" y="120"/>
                  </a:lnTo>
                  <a:lnTo>
                    <a:pt x="553" y="120"/>
                  </a:lnTo>
                  <a:lnTo>
                    <a:pt x="553" y="64"/>
                  </a:lnTo>
                  <a:lnTo>
                    <a:pt x="551" y="64"/>
                  </a:lnTo>
                  <a:lnTo>
                    <a:pt x="551" y="122"/>
                  </a:lnTo>
                  <a:lnTo>
                    <a:pt x="547" y="122"/>
                  </a:lnTo>
                  <a:lnTo>
                    <a:pt x="545" y="122"/>
                  </a:lnTo>
                  <a:lnTo>
                    <a:pt x="545" y="72"/>
                  </a:lnTo>
                  <a:lnTo>
                    <a:pt x="543" y="122"/>
                  </a:lnTo>
                  <a:lnTo>
                    <a:pt x="539" y="124"/>
                  </a:lnTo>
                  <a:lnTo>
                    <a:pt x="539" y="66"/>
                  </a:lnTo>
                  <a:lnTo>
                    <a:pt x="537" y="66"/>
                  </a:lnTo>
                  <a:lnTo>
                    <a:pt x="537" y="124"/>
                  </a:lnTo>
                  <a:lnTo>
                    <a:pt x="531" y="126"/>
                  </a:lnTo>
                  <a:lnTo>
                    <a:pt x="531" y="74"/>
                  </a:lnTo>
                  <a:lnTo>
                    <a:pt x="529" y="74"/>
                  </a:lnTo>
                  <a:lnTo>
                    <a:pt x="529" y="126"/>
                  </a:lnTo>
                  <a:lnTo>
                    <a:pt x="522" y="128"/>
                  </a:lnTo>
                  <a:lnTo>
                    <a:pt x="522" y="74"/>
                  </a:lnTo>
                  <a:lnTo>
                    <a:pt x="520" y="74"/>
                  </a:lnTo>
                  <a:lnTo>
                    <a:pt x="520" y="128"/>
                  </a:lnTo>
                  <a:lnTo>
                    <a:pt x="514" y="128"/>
                  </a:lnTo>
                  <a:lnTo>
                    <a:pt x="514" y="83"/>
                  </a:lnTo>
                  <a:lnTo>
                    <a:pt x="512" y="85"/>
                  </a:lnTo>
                  <a:lnTo>
                    <a:pt x="512" y="130"/>
                  </a:lnTo>
                  <a:lnTo>
                    <a:pt x="506" y="132"/>
                  </a:lnTo>
                  <a:lnTo>
                    <a:pt x="506" y="103"/>
                  </a:lnTo>
                  <a:lnTo>
                    <a:pt x="504" y="103"/>
                  </a:lnTo>
                  <a:lnTo>
                    <a:pt x="504" y="132"/>
                  </a:lnTo>
                  <a:lnTo>
                    <a:pt x="497" y="132"/>
                  </a:lnTo>
                  <a:lnTo>
                    <a:pt x="497" y="103"/>
                  </a:lnTo>
                  <a:lnTo>
                    <a:pt x="495" y="107"/>
                  </a:lnTo>
                  <a:lnTo>
                    <a:pt x="495" y="134"/>
                  </a:lnTo>
                  <a:lnTo>
                    <a:pt x="489" y="134"/>
                  </a:lnTo>
                  <a:lnTo>
                    <a:pt x="489" y="87"/>
                  </a:lnTo>
                  <a:lnTo>
                    <a:pt x="487" y="87"/>
                  </a:lnTo>
                  <a:lnTo>
                    <a:pt x="487" y="134"/>
                  </a:lnTo>
                  <a:lnTo>
                    <a:pt x="483" y="136"/>
                  </a:lnTo>
                  <a:lnTo>
                    <a:pt x="483" y="95"/>
                  </a:lnTo>
                  <a:lnTo>
                    <a:pt x="481" y="95"/>
                  </a:lnTo>
                  <a:lnTo>
                    <a:pt x="479" y="136"/>
                  </a:lnTo>
                  <a:lnTo>
                    <a:pt x="475" y="138"/>
                  </a:lnTo>
                  <a:lnTo>
                    <a:pt x="475" y="109"/>
                  </a:lnTo>
                  <a:lnTo>
                    <a:pt x="471" y="109"/>
                  </a:lnTo>
                  <a:lnTo>
                    <a:pt x="471" y="138"/>
                  </a:lnTo>
                  <a:lnTo>
                    <a:pt x="466" y="141"/>
                  </a:lnTo>
                  <a:lnTo>
                    <a:pt x="466" y="101"/>
                  </a:lnTo>
                  <a:lnTo>
                    <a:pt x="464" y="101"/>
                  </a:lnTo>
                  <a:lnTo>
                    <a:pt x="464" y="141"/>
                  </a:lnTo>
                  <a:lnTo>
                    <a:pt x="458" y="141"/>
                  </a:lnTo>
                  <a:lnTo>
                    <a:pt x="458" y="118"/>
                  </a:lnTo>
                  <a:lnTo>
                    <a:pt x="456" y="118"/>
                  </a:lnTo>
                  <a:lnTo>
                    <a:pt x="456" y="143"/>
                  </a:lnTo>
                  <a:lnTo>
                    <a:pt x="450" y="143"/>
                  </a:lnTo>
                  <a:lnTo>
                    <a:pt x="450" y="130"/>
                  </a:lnTo>
                  <a:lnTo>
                    <a:pt x="448" y="130"/>
                  </a:lnTo>
                  <a:lnTo>
                    <a:pt x="448" y="143"/>
                  </a:lnTo>
                  <a:lnTo>
                    <a:pt x="444" y="145"/>
                  </a:lnTo>
                  <a:lnTo>
                    <a:pt x="0" y="244"/>
                  </a:lnTo>
                  <a:lnTo>
                    <a:pt x="0" y="114"/>
                  </a:lnTo>
                  <a:lnTo>
                    <a:pt x="4" y="114"/>
                  </a:lnTo>
                  <a:lnTo>
                    <a:pt x="7" y="219"/>
                  </a:lnTo>
                  <a:lnTo>
                    <a:pt x="9" y="219"/>
                  </a:lnTo>
                  <a:lnTo>
                    <a:pt x="7" y="112"/>
                  </a:lnTo>
                  <a:lnTo>
                    <a:pt x="13" y="112"/>
                  </a:lnTo>
                  <a:lnTo>
                    <a:pt x="13" y="219"/>
                  </a:lnTo>
                  <a:lnTo>
                    <a:pt x="15" y="217"/>
                  </a:lnTo>
                  <a:lnTo>
                    <a:pt x="15" y="112"/>
                  </a:lnTo>
                  <a:lnTo>
                    <a:pt x="21" y="109"/>
                  </a:lnTo>
                  <a:lnTo>
                    <a:pt x="21" y="232"/>
                  </a:lnTo>
                  <a:lnTo>
                    <a:pt x="23" y="232"/>
                  </a:lnTo>
                  <a:lnTo>
                    <a:pt x="23" y="109"/>
                  </a:lnTo>
                  <a:lnTo>
                    <a:pt x="29" y="109"/>
                  </a:lnTo>
                  <a:lnTo>
                    <a:pt x="29" y="225"/>
                  </a:lnTo>
                  <a:lnTo>
                    <a:pt x="31" y="223"/>
                  </a:lnTo>
                  <a:lnTo>
                    <a:pt x="31" y="107"/>
                  </a:lnTo>
                  <a:lnTo>
                    <a:pt x="36" y="107"/>
                  </a:lnTo>
                  <a:lnTo>
                    <a:pt x="36" y="215"/>
                  </a:lnTo>
                  <a:lnTo>
                    <a:pt x="40" y="215"/>
                  </a:lnTo>
                  <a:lnTo>
                    <a:pt x="40" y="107"/>
                  </a:lnTo>
                  <a:lnTo>
                    <a:pt x="44" y="105"/>
                  </a:lnTo>
                  <a:lnTo>
                    <a:pt x="46" y="205"/>
                  </a:lnTo>
                  <a:lnTo>
                    <a:pt x="48" y="105"/>
                  </a:lnTo>
                  <a:lnTo>
                    <a:pt x="54" y="103"/>
                  </a:lnTo>
                  <a:lnTo>
                    <a:pt x="54" y="184"/>
                  </a:lnTo>
                  <a:lnTo>
                    <a:pt x="56" y="186"/>
                  </a:lnTo>
                  <a:lnTo>
                    <a:pt x="56" y="103"/>
                  </a:lnTo>
                  <a:lnTo>
                    <a:pt x="65" y="103"/>
                  </a:lnTo>
                  <a:lnTo>
                    <a:pt x="65" y="186"/>
                  </a:lnTo>
                  <a:lnTo>
                    <a:pt x="67" y="186"/>
                  </a:lnTo>
                  <a:lnTo>
                    <a:pt x="67" y="101"/>
                  </a:lnTo>
                  <a:lnTo>
                    <a:pt x="71" y="101"/>
                  </a:lnTo>
                  <a:lnTo>
                    <a:pt x="71" y="170"/>
                  </a:lnTo>
                  <a:lnTo>
                    <a:pt x="73" y="170"/>
                  </a:lnTo>
                  <a:lnTo>
                    <a:pt x="75" y="101"/>
                  </a:lnTo>
                  <a:lnTo>
                    <a:pt x="81" y="99"/>
                  </a:lnTo>
                  <a:lnTo>
                    <a:pt x="79" y="163"/>
                  </a:lnTo>
                  <a:lnTo>
                    <a:pt x="81" y="163"/>
                  </a:lnTo>
                  <a:lnTo>
                    <a:pt x="81" y="99"/>
                  </a:lnTo>
                  <a:lnTo>
                    <a:pt x="87" y="99"/>
                  </a:lnTo>
                  <a:lnTo>
                    <a:pt x="87" y="180"/>
                  </a:lnTo>
                  <a:lnTo>
                    <a:pt x="89" y="180"/>
                  </a:lnTo>
                  <a:lnTo>
                    <a:pt x="89" y="97"/>
                  </a:lnTo>
                  <a:lnTo>
                    <a:pt x="94" y="97"/>
                  </a:lnTo>
                  <a:lnTo>
                    <a:pt x="94" y="201"/>
                  </a:lnTo>
                  <a:lnTo>
                    <a:pt x="96" y="199"/>
                  </a:lnTo>
                  <a:lnTo>
                    <a:pt x="96" y="97"/>
                  </a:lnTo>
                  <a:lnTo>
                    <a:pt x="102" y="95"/>
                  </a:lnTo>
                  <a:lnTo>
                    <a:pt x="102" y="170"/>
                  </a:lnTo>
                  <a:lnTo>
                    <a:pt x="104" y="165"/>
                  </a:lnTo>
                  <a:lnTo>
                    <a:pt x="104" y="95"/>
                  </a:lnTo>
                  <a:lnTo>
                    <a:pt x="110" y="93"/>
                  </a:lnTo>
                  <a:lnTo>
                    <a:pt x="110" y="159"/>
                  </a:lnTo>
                  <a:lnTo>
                    <a:pt x="112" y="159"/>
                  </a:lnTo>
                  <a:lnTo>
                    <a:pt x="114" y="93"/>
                  </a:lnTo>
                  <a:lnTo>
                    <a:pt x="118" y="93"/>
                  </a:lnTo>
                  <a:lnTo>
                    <a:pt x="118" y="147"/>
                  </a:lnTo>
                  <a:lnTo>
                    <a:pt x="120" y="147"/>
                  </a:lnTo>
                  <a:lnTo>
                    <a:pt x="120" y="93"/>
                  </a:lnTo>
                  <a:lnTo>
                    <a:pt x="129" y="91"/>
                  </a:lnTo>
                  <a:lnTo>
                    <a:pt x="129" y="143"/>
                  </a:lnTo>
                  <a:lnTo>
                    <a:pt x="129" y="145"/>
                  </a:lnTo>
                  <a:lnTo>
                    <a:pt x="131" y="143"/>
                  </a:lnTo>
                  <a:lnTo>
                    <a:pt x="131" y="91"/>
                  </a:lnTo>
                  <a:lnTo>
                    <a:pt x="135" y="91"/>
                  </a:lnTo>
                  <a:lnTo>
                    <a:pt x="135" y="122"/>
                  </a:lnTo>
                  <a:lnTo>
                    <a:pt x="139" y="120"/>
                  </a:lnTo>
                  <a:lnTo>
                    <a:pt x="137" y="89"/>
                  </a:lnTo>
                  <a:lnTo>
                    <a:pt x="145" y="89"/>
                  </a:lnTo>
                  <a:lnTo>
                    <a:pt x="145" y="134"/>
                  </a:lnTo>
                  <a:lnTo>
                    <a:pt x="147" y="132"/>
                  </a:lnTo>
                  <a:lnTo>
                    <a:pt x="147" y="89"/>
                  </a:lnTo>
                  <a:lnTo>
                    <a:pt x="152" y="87"/>
                  </a:lnTo>
                  <a:lnTo>
                    <a:pt x="154" y="124"/>
                  </a:lnTo>
                  <a:lnTo>
                    <a:pt x="156" y="124"/>
                  </a:lnTo>
                  <a:lnTo>
                    <a:pt x="156" y="87"/>
                  </a:lnTo>
                  <a:lnTo>
                    <a:pt x="162" y="85"/>
                  </a:lnTo>
                  <a:lnTo>
                    <a:pt x="162" y="112"/>
                  </a:lnTo>
                  <a:lnTo>
                    <a:pt x="164" y="112"/>
                  </a:lnTo>
                  <a:lnTo>
                    <a:pt x="164" y="85"/>
                  </a:lnTo>
                  <a:lnTo>
                    <a:pt x="170" y="85"/>
                  </a:lnTo>
                  <a:lnTo>
                    <a:pt x="170" y="107"/>
                  </a:lnTo>
                  <a:lnTo>
                    <a:pt x="172" y="107"/>
                  </a:lnTo>
                  <a:lnTo>
                    <a:pt x="172" y="85"/>
                  </a:lnTo>
                  <a:lnTo>
                    <a:pt x="176" y="83"/>
                  </a:lnTo>
                  <a:lnTo>
                    <a:pt x="176" y="97"/>
                  </a:lnTo>
                  <a:lnTo>
                    <a:pt x="178" y="97"/>
                  </a:lnTo>
                  <a:lnTo>
                    <a:pt x="178" y="83"/>
                  </a:lnTo>
                  <a:lnTo>
                    <a:pt x="642" y="0"/>
                  </a:lnTo>
                  <a:lnTo>
                    <a:pt x="642" y="101"/>
                  </a:lnTo>
                  <a:close/>
                </a:path>
              </a:pathLst>
            </a:custGeom>
            <a:solidFill>
              <a:srgbClr val="838383"/>
            </a:solidFill>
            <a:ln w="0">
              <a:solidFill>
                <a:srgbClr val="000000"/>
              </a:solidFill>
              <a:round/>
              <a:headEnd/>
              <a:tailEnd/>
            </a:ln>
          </p:spPr>
          <p:txBody>
            <a:bodyPr/>
            <a:lstStyle/>
            <a:p>
              <a:endParaRPr lang="el-GR">
                <a:solidFill>
                  <a:schemeClr val="bg1">
                    <a:lumMod val="95000"/>
                    <a:lumOff val="5000"/>
                  </a:schemeClr>
                </a:solidFill>
              </a:endParaRPr>
            </a:p>
          </p:txBody>
        </p:sp>
        <p:sp>
          <p:nvSpPr>
            <p:cNvPr id="35908" name="Freeform 46">
              <a:extLst>
                <a:ext uri="{FF2B5EF4-FFF2-40B4-BE49-F238E27FC236}">
                  <a16:creationId xmlns:a16="http://schemas.microsoft.com/office/drawing/2014/main" id="{E6AA1181-C113-4F06-6C2C-8CAB35B2C5A5}"/>
                </a:ext>
              </a:extLst>
            </p:cNvPr>
            <p:cNvSpPr>
              <a:spLocks/>
            </p:cNvSpPr>
            <p:nvPr/>
          </p:nvSpPr>
          <p:spPr bwMode="auto">
            <a:xfrm>
              <a:off x="2498" y="1555"/>
              <a:ext cx="6" cy="8"/>
            </a:xfrm>
            <a:custGeom>
              <a:avLst/>
              <a:gdLst>
                <a:gd name="T0" fmla="*/ 6 w 6"/>
                <a:gd name="T1" fmla="*/ 4 h 8"/>
                <a:gd name="T2" fmla="*/ 6 w 6"/>
                <a:gd name="T3" fmla="*/ 8 h 8"/>
                <a:gd name="T4" fmla="*/ 0 w 6"/>
                <a:gd name="T5" fmla="*/ 4 h 8"/>
                <a:gd name="T6" fmla="*/ 0 w 6"/>
                <a:gd name="T7" fmla="*/ 0 h 8"/>
                <a:gd name="T8" fmla="*/ 4 w 6"/>
                <a:gd name="T9" fmla="*/ 4 h 8"/>
                <a:gd name="T10" fmla="*/ 6 w 6"/>
                <a:gd name="T11" fmla="*/ 4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6" y="4"/>
                  </a:moveTo>
                  <a:lnTo>
                    <a:pt x="6" y="8"/>
                  </a:lnTo>
                  <a:lnTo>
                    <a:pt x="0" y="4"/>
                  </a:lnTo>
                  <a:lnTo>
                    <a:pt x="0" y="0"/>
                  </a:lnTo>
                  <a:lnTo>
                    <a:pt x="4" y="4"/>
                  </a:lnTo>
                  <a:lnTo>
                    <a:pt x="6" y="4"/>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5909" name="Freeform 47">
              <a:extLst>
                <a:ext uri="{FF2B5EF4-FFF2-40B4-BE49-F238E27FC236}">
                  <a16:creationId xmlns:a16="http://schemas.microsoft.com/office/drawing/2014/main" id="{8B521C36-4071-080A-381D-C00F0CAAAB2D}"/>
                </a:ext>
              </a:extLst>
            </p:cNvPr>
            <p:cNvSpPr>
              <a:spLocks/>
            </p:cNvSpPr>
            <p:nvPr/>
          </p:nvSpPr>
          <p:spPr bwMode="auto">
            <a:xfrm>
              <a:off x="3070" y="1557"/>
              <a:ext cx="33" cy="14"/>
            </a:xfrm>
            <a:custGeom>
              <a:avLst/>
              <a:gdLst>
                <a:gd name="T0" fmla="*/ 33 w 33"/>
                <a:gd name="T1" fmla="*/ 4 h 14"/>
                <a:gd name="T2" fmla="*/ 23 w 33"/>
                <a:gd name="T3" fmla="*/ 6 h 14"/>
                <a:gd name="T4" fmla="*/ 19 w 33"/>
                <a:gd name="T5" fmla="*/ 10 h 14"/>
                <a:gd name="T6" fmla="*/ 19 w 33"/>
                <a:gd name="T7" fmla="*/ 14 h 14"/>
                <a:gd name="T8" fmla="*/ 14 w 33"/>
                <a:gd name="T9" fmla="*/ 14 h 14"/>
                <a:gd name="T10" fmla="*/ 0 w 33"/>
                <a:gd name="T11" fmla="*/ 10 h 14"/>
                <a:gd name="T12" fmla="*/ 2 w 33"/>
                <a:gd name="T13" fmla="*/ 6 h 14"/>
                <a:gd name="T14" fmla="*/ 4 w 33"/>
                <a:gd name="T15" fmla="*/ 4 h 14"/>
                <a:gd name="T16" fmla="*/ 14 w 33"/>
                <a:gd name="T17" fmla="*/ 0 h 14"/>
                <a:gd name="T18" fmla="*/ 27 w 33"/>
                <a:gd name="T19" fmla="*/ 2 h 14"/>
                <a:gd name="T20" fmla="*/ 33 w 33"/>
                <a:gd name="T21" fmla="*/ 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14"/>
                <a:gd name="T35" fmla="*/ 33 w 33"/>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14">
                  <a:moveTo>
                    <a:pt x="33" y="4"/>
                  </a:moveTo>
                  <a:lnTo>
                    <a:pt x="23" y="6"/>
                  </a:lnTo>
                  <a:lnTo>
                    <a:pt x="19" y="10"/>
                  </a:lnTo>
                  <a:lnTo>
                    <a:pt x="19" y="14"/>
                  </a:lnTo>
                  <a:lnTo>
                    <a:pt x="14" y="14"/>
                  </a:lnTo>
                  <a:lnTo>
                    <a:pt x="0" y="10"/>
                  </a:lnTo>
                  <a:lnTo>
                    <a:pt x="2" y="6"/>
                  </a:lnTo>
                  <a:lnTo>
                    <a:pt x="4" y="4"/>
                  </a:lnTo>
                  <a:lnTo>
                    <a:pt x="14" y="0"/>
                  </a:lnTo>
                  <a:lnTo>
                    <a:pt x="27" y="2"/>
                  </a:lnTo>
                  <a:lnTo>
                    <a:pt x="33" y="4"/>
                  </a:lnTo>
                  <a:close/>
                </a:path>
              </a:pathLst>
            </a:custGeom>
            <a:solidFill>
              <a:srgbClr val="ABABAB"/>
            </a:solidFill>
            <a:ln w="0">
              <a:solidFill>
                <a:srgbClr val="000000"/>
              </a:solidFill>
              <a:round/>
              <a:headEnd/>
              <a:tailEnd/>
            </a:ln>
          </p:spPr>
          <p:txBody>
            <a:bodyPr/>
            <a:lstStyle/>
            <a:p>
              <a:endParaRPr lang="el-GR">
                <a:solidFill>
                  <a:schemeClr val="bg1">
                    <a:lumMod val="95000"/>
                    <a:lumOff val="5000"/>
                  </a:schemeClr>
                </a:solidFill>
              </a:endParaRPr>
            </a:p>
          </p:txBody>
        </p:sp>
        <p:sp>
          <p:nvSpPr>
            <p:cNvPr id="35910" name="Freeform 48">
              <a:extLst>
                <a:ext uri="{FF2B5EF4-FFF2-40B4-BE49-F238E27FC236}">
                  <a16:creationId xmlns:a16="http://schemas.microsoft.com/office/drawing/2014/main" id="{4C564B0F-6378-9DB4-0CF7-A7ECABA9BC17}"/>
                </a:ext>
              </a:extLst>
            </p:cNvPr>
            <p:cNvSpPr>
              <a:spLocks/>
            </p:cNvSpPr>
            <p:nvPr/>
          </p:nvSpPr>
          <p:spPr bwMode="auto">
            <a:xfrm>
              <a:off x="2506" y="1559"/>
              <a:ext cx="9" cy="8"/>
            </a:xfrm>
            <a:custGeom>
              <a:avLst/>
              <a:gdLst>
                <a:gd name="T0" fmla="*/ 9 w 9"/>
                <a:gd name="T1" fmla="*/ 8 h 8"/>
                <a:gd name="T2" fmla="*/ 0 w 9"/>
                <a:gd name="T3" fmla="*/ 4 h 8"/>
                <a:gd name="T4" fmla="*/ 0 w 9"/>
                <a:gd name="T5" fmla="*/ 0 h 8"/>
                <a:gd name="T6" fmla="*/ 9 w 9"/>
                <a:gd name="T7" fmla="*/ 4 h 8"/>
                <a:gd name="T8" fmla="*/ 9 w 9"/>
                <a:gd name="T9" fmla="*/ 8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9" y="8"/>
                  </a:moveTo>
                  <a:lnTo>
                    <a:pt x="0" y="4"/>
                  </a:lnTo>
                  <a:lnTo>
                    <a:pt x="0" y="0"/>
                  </a:lnTo>
                  <a:lnTo>
                    <a:pt x="9" y="4"/>
                  </a:lnTo>
                  <a:lnTo>
                    <a:pt x="9" y="8"/>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5911" name="Freeform 49">
              <a:extLst>
                <a:ext uri="{FF2B5EF4-FFF2-40B4-BE49-F238E27FC236}">
                  <a16:creationId xmlns:a16="http://schemas.microsoft.com/office/drawing/2014/main" id="{C697C595-4421-3D4B-0E9D-5B83509E6BD0}"/>
                </a:ext>
              </a:extLst>
            </p:cNvPr>
            <p:cNvSpPr>
              <a:spLocks/>
            </p:cNvSpPr>
            <p:nvPr/>
          </p:nvSpPr>
          <p:spPr bwMode="auto">
            <a:xfrm>
              <a:off x="3091" y="1563"/>
              <a:ext cx="22" cy="8"/>
            </a:xfrm>
            <a:custGeom>
              <a:avLst/>
              <a:gdLst>
                <a:gd name="T0" fmla="*/ 22 w 22"/>
                <a:gd name="T1" fmla="*/ 4 h 8"/>
                <a:gd name="T2" fmla="*/ 22 w 22"/>
                <a:gd name="T3" fmla="*/ 4 h 8"/>
                <a:gd name="T4" fmla="*/ 22 w 22"/>
                <a:gd name="T5" fmla="*/ 4 h 8"/>
                <a:gd name="T6" fmla="*/ 0 w 22"/>
                <a:gd name="T7" fmla="*/ 8 h 8"/>
                <a:gd name="T8" fmla="*/ 2 w 22"/>
                <a:gd name="T9" fmla="*/ 4 h 8"/>
                <a:gd name="T10" fmla="*/ 8 w 22"/>
                <a:gd name="T11" fmla="*/ 2 h 8"/>
                <a:gd name="T12" fmla="*/ 12 w 22"/>
                <a:gd name="T13" fmla="*/ 0 h 8"/>
                <a:gd name="T14" fmla="*/ 18 w 22"/>
                <a:gd name="T15" fmla="*/ 2 h 8"/>
                <a:gd name="T16" fmla="*/ 22 w 22"/>
                <a:gd name="T17" fmla="*/ 4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8"/>
                <a:gd name="T29" fmla="*/ 22 w 22"/>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8">
                  <a:moveTo>
                    <a:pt x="22" y="4"/>
                  </a:moveTo>
                  <a:lnTo>
                    <a:pt x="22" y="4"/>
                  </a:lnTo>
                  <a:lnTo>
                    <a:pt x="0" y="8"/>
                  </a:lnTo>
                  <a:lnTo>
                    <a:pt x="2" y="4"/>
                  </a:lnTo>
                  <a:lnTo>
                    <a:pt x="8" y="2"/>
                  </a:lnTo>
                  <a:lnTo>
                    <a:pt x="12" y="0"/>
                  </a:lnTo>
                  <a:lnTo>
                    <a:pt x="18" y="2"/>
                  </a:lnTo>
                  <a:lnTo>
                    <a:pt x="22" y="4"/>
                  </a:lnTo>
                  <a:close/>
                </a:path>
              </a:pathLst>
            </a:custGeom>
            <a:solidFill>
              <a:srgbClr val="838383"/>
            </a:solidFill>
            <a:ln w="0">
              <a:solidFill>
                <a:srgbClr val="000000"/>
              </a:solidFill>
              <a:round/>
              <a:headEnd/>
              <a:tailEnd/>
            </a:ln>
          </p:spPr>
          <p:txBody>
            <a:bodyPr/>
            <a:lstStyle/>
            <a:p>
              <a:endParaRPr lang="el-GR">
                <a:solidFill>
                  <a:schemeClr val="bg1">
                    <a:lumMod val="95000"/>
                    <a:lumOff val="5000"/>
                  </a:schemeClr>
                </a:solidFill>
              </a:endParaRPr>
            </a:p>
          </p:txBody>
        </p:sp>
        <p:sp>
          <p:nvSpPr>
            <p:cNvPr id="35912" name="Freeform 50">
              <a:extLst>
                <a:ext uri="{FF2B5EF4-FFF2-40B4-BE49-F238E27FC236}">
                  <a16:creationId xmlns:a16="http://schemas.microsoft.com/office/drawing/2014/main" id="{217BBC4B-08F9-3D6B-C485-FCB0BC958C11}"/>
                </a:ext>
              </a:extLst>
            </p:cNvPr>
            <p:cNvSpPr>
              <a:spLocks/>
            </p:cNvSpPr>
            <p:nvPr/>
          </p:nvSpPr>
          <p:spPr bwMode="auto">
            <a:xfrm>
              <a:off x="2517" y="1565"/>
              <a:ext cx="8" cy="6"/>
            </a:xfrm>
            <a:custGeom>
              <a:avLst/>
              <a:gdLst>
                <a:gd name="T0" fmla="*/ 8 w 8"/>
                <a:gd name="T1" fmla="*/ 6 h 6"/>
                <a:gd name="T2" fmla="*/ 6 w 8"/>
                <a:gd name="T3" fmla="*/ 6 h 6"/>
                <a:gd name="T4" fmla="*/ 0 w 8"/>
                <a:gd name="T5" fmla="*/ 4 h 6"/>
                <a:gd name="T6" fmla="*/ 0 w 8"/>
                <a:gd name="T7" fmla="*/ 0 h 6"/>
                <a:gd name="T8" fmla="*/ 6 w 8"/>
                <a:gd name="T9" fmla="*/ 2 h 6"/>
                <a:gd name="T10" fmla="*/ 8 w 8"/>
                <a:gd name="T11" fmla="*/ 6 h 6"/>
                <a:gd name="T12" fmla="*/ 0 60000 65536"/>
                <a:gd name="T13" fmla="*/ 0 60000 65536"/>
                <a:gd name="T14" fmla="*/ 0 60000 65536"/>
                <a:gd name="T15" fmla="*/ 0 60000 65536"/>
                <a:gd name="T16" fmla="*/ 0 60000 65536"/>
                <a:gd name="T17" fmla="*/ 0 60000 65536"/>
                <a:gd name="T18" fmla="*/ 0 w 8"/>
                <a:gd name="T19" fmla="*/ 0 h 6"/>
                <a:gd name="T20" fmla="*/ 8 w 8"/>
                <a:gd name="T21" fmla="*/ 6 h 6"/>
              </a:gdLst>
              <a:ahLst/>
              <a:cxnLst>
                <a:cxn ang="T12">
                  <a:pos x="T0" y="T1"/>
                </a:cxn>
                <a:cxn ang="T13">
                  <a:pos x="T2" y="T3"/>
                </a:cxn>
                <a:cxn ang="T14">
                  <a:pos x="T4" y="T5"/>
                </a:cxn>
                <a:cxn ang="T15">
                  <a:pos x="T6" y="T7"/>
                </a:cxn>
                <a:cxn ang="T16">
                  <a:pos x="T8" y="T9"/>
                </a:cxn>
                <a:cxn ang="T17">
                  <a:pos x="T10" y="T11"/>
                </a:cxn>
              </a:cxnLst>
              <a:rect l="T18" t="T19" r="T20" b="T21"/>
              <a:pathLst>
                <a:path w="8" h="6">
                  <a:moveTo>
                    <a:pt x="8" y="6"/>
                  </a:moveTo>
                  <a:lnTo>
                    <a:pt x="6" y="6"/>
                  </a:lnTo>
                  <a:lnTo>
                    <a:pt x="0" y="4"/>
                  </a:lnTo>
                  <a:lnTo>
                    <a:pt x="0" y="0"/>
                  </a:lnTo>
                  <a:lnTo>
                    <a:pt x="6" y="2"/>
                  </a:lnTo>
                  <a:lnTo>
                    <a:pt x="8" y="6"/>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5913" name="Freeform 51">
              <a:extLst>
                <a:ext uri="{FF2B5EF4-FFF2-40B4-BE49-F238E27FC236}">
                  <a16:creationId xmlns:a16="http://schemas.microsoft.com/office/drawing/2014/main" id="{80E8D005-7C0D-F59D-8993-16662F47AC0F}"/>
                </a:ext>
              </a:extLst>
            </p:cNvPr>
            <p:cNvSpPr>
              <a:spLocks/>
            </p:cNvSpPr>
            <p:nvPr/>
          </p:nvSpPr>
          <p:spPr bwMode="auto">
            <a:xfrm>
              <a:off x="2743" y="1569"/>
              <a:ext cx="165" cy="31"/>
            </a:xfrm>
            <a:custGeom>
              <a:avLst/>
              <a:gdLst>
                <a:gd name="T0" fmla="*/ 163 w 165"/>
                <a:gd name="T1" fmla="*/ 4 h 31"/>
                <a:gd name="T2" fmla="*/ 153 w 165"/>
                <a:gd name="T3" fmla="*/ 6 h 31"/>
                <a:gd name="T4" fmla="*/ 70 w 165"/>
                <a:gd name="T5" fmla="*/ 21 h 31"/>
                <a:gd name="T6" fmla="*/ 0 w 165"/>
                <a:gd name="T7" fmla="*/ 31 h 31"/>
                <a:gd name="T8" fmla="*/ 4 w 165"/>
                <a:gd name="T9" fmla="*/ 25 h 31"/>
                <a:gd name="T10" fmla="*/ 163 w 165"/>
                <a:gd name="T11" fmla="*/ 0 h 31"/>
                <a:gd name="T12" fmla="*/ 165 w 165"/>
                <a:gd name="T13" fmla="*/ 0 h 31"/>
                <a:gd name="T14" fmla="*/ 163 w 165"/>
                <a:gd name="T15" fmla="*/ 4 h 31"/>
                <a:gd name="T16" fmla="*/ 0 60000 65536"/>
                <a:gd name="T17" fmla="*/ 0 60000 65536"/>
                <a:gd name="T18" fmla="*/ 0 60000 65536"/>
                <a:gd name="T19" fmla="*/ 0 60000 65536"/>
                <a:gd name="T20" fmla="*/ 0 60000 65536"/>
                <a:gd name="T21" fmla="*/ 0 60000 65536"/>
                <a:gd name="T22" fmla="*/ 0 60000 65536"/>
                <a:gd name="T23" fmla="*/ 0 60000 65536"/>
                <a:gd name="T24" fmla="*/ 0 w 165"/>
                <a:gd name="T25" fmla="*/ 0 h 31"/>
                <a:gd name="T26" fmla="*/ 165 w 165"/>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5" h="31">
                  <a:moveTo>
                    <a:pt x="163" y="4"/>
                  </a:moveTo>
                  <a:lnTo>
                    <a:pt x="153" y="6"/>
                  </a:lnTo>
                  <a:lnTo>
                    <a:pt x="70" y="21"/>
                  </a:lnTo>
                  <a:lnTo>
                    <a:pt x="0" y="31"/>
                  </a:lnTo>
                  <a:lnTo>
                    <a:pt x="4" y="25"/>
                  </a:lnTo>
                  <a:lnTo>
                    <a:pt x="163" y="0"/>
                  </a:lnTo>
                  <a:lnTo>
                    <a:pt x="165" y="0"/>
                  </a:lnTo>
                  <a:lnTo>
                    <a:pt x="163" y="4"/>
                  </a:lnTo>
                  <a:close/>
                </a:path>
              </a:pathLst>
            </a:custGeom>
            <a:solidFill>
              <a:srgbClr val="595959"/>
            </a:solidFill>
            <a:ln w="0">
              <a:solidFill>
                <a:srgbClr val="000000"/>
              </a:solidFill>
              <a:round/>
              <a:headEnd/>
              <a:tailEnd/>
            </a:ln>
          </p:spPr>
          <p:txBody>
            <a:bodyPr/>
            <a:lstStyle/>
            <a:p>
              <a:endParaRPr lang="el-GR">
                <a:solidFill>
                  <a:schemeClr val="bg1">
                    <a:lumMod val="95000"/>
                    <a:lumOff val="5000"/>
                  </a:schemeClr>
                </a:solidFill>
              </a:endParaRPr>
            </a:p>
          </p:txBody>
        </p:sp>
        <p:sp>
          <p:nvSpPr>
            <p:cNvPr id="35914" name="Freeform 52">
              <a:extLst>
                <a:ext uri="{FF2B5EF4-FFF2-40B4-BE49-F238E27FC236}">
                  <a16:creationId xmlns:a16="http://schemas.microsoft.com/office/drawing/2014/main" id="{1E635A7C-40A9-EFD5-76E6-7A4A4E6D2528}"/>
                </a:ext>
              </a:extLst>
            </p:cNvPr>
            <p:cNvSpPr>
              <a:spLocks/>
            </p:cNvSpPr>
            <p:nvPr/>
          </p:nvSpPr>
          <p:spPr bwMode="auto">
            <a:xfrm>
              <a:off x="2527" y="1569"/>
              <a:ext cx="8" cy="8"/>
            </a:xfrm>
            <a:custGeom>
              <a:avLst/>
              <a:gdLst>
                <a:gd name="T0" fmla="*/ 8 w 8"/>
                <a:gd name="T1" fmla="*/ 6 h 8"/>
                <a:gd name="T2" fmla="*/ 8 w 8"/>
                <a:gd name="T3" fmla="*/ 8 h 8"/>
                <a:gd name="T4" fmla="*/ 0 w 8"/>
                <a:gd name="T5" fmla="*/ 4 h 8"/>
                <a:gd name="T6" fmla="*/ 0 w 8"/>
                <a:gd name="T7" fmla="*/ 0 h 8"/>
                <a:gd name="T8" fmla="*/ 6 w 8"/>
                <a:gd name="T9" fmla="*/ 2 h 8"/>
                <a:gd name="T10" fmla="*/ 8 w 8"/>
                <a:gd name="T11" fmla="*/ 6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8" y="6"/>
                  </a:moveTo>
                  <a:lnTo>
                    <a:pt x="8" y="8"/>
                  </a:lnTo>
                  <a:lnTo>
                    <a:pt x="0" y="4"/>
                  </a:lnTo>
                  <a:lnTo>
                    <a:pt x="0" y="0"/>
                  </a:lnTo>
                  <a:lnTo>
                    <a:pt x="6" y="2"/>
                  </a:lnTo>
                  <a:lnTo>
                    <a:pt x="8" y="6"/>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5915" name="Freeform 53">
              <a:extLst>
                <a:ext uri="{FF2B5EF4-FFF2-40B4-BE49-F238E27FC236}">
                  <a16:creationId xmlns:a16="http://schemas.microsoft.com/office/drawing/2014/main" id="{FD59AED2-1C48-9BB8-F88A-8356547E51DC}"/>
                </a:ext>
              </a:extLst>
            </p:cNvPr>
            <p:cNvSpPr>
              <a:spLocks/>
            </p:cNvSpPr>
            <p:nvPr/>
          </p:nvSpPr>
          <p:spPr bwMode="auto">
            <a:xfrm>
              <a:off x="2726" y="1571"/>
              <a:ext cx="19" cy="29"/>
            </a:xfrm>
            <a:custGeom>
              <a:avLst/>
              <a:gdLst>
                <a:gd name="T0" fmla="*/ 17 w 19"/>
                <a:gd name="T1" fmla="*/ 11 h 29"/>
                <a:gd name="T2" fmla="*/ 19 w 19"/>
                <a:gd name="T3" fmla="*/ 21 h 29"/>
                <a:gd name="T4" fmla="*/ 12 w 19"/>
                <a:gd name="T5" fmla="*/ 29 h 29"/>
                <a:gd name="T6" fmla="*/ 10 w 19"/>
                <a:gd name="T7" fmla="*/ 29 h 29"/>
                <a:gd name="T8" fmla="*/ 4 w 19"/>
                <a:gd name="T9" fmla="*/ 27 h 29"/>
                <a:gd name="T10" fmla="*/ 4 w 19"/>
                <a:gd name="T11" fmla="*/ 21 h 29"/>
                <a:gd name="T12" fmla="*/ 0 w 19"/>
                <a:gd name="T13" fmla="*/ 17 h 29"/>
                <a:gd name="T14" fmla="*/ 0 w 19"/>
                <a:gd name="T15" fmla="*/ 0 h 29"/>
                <a:gd name="T16" fmla="*/ 17 w 19"/>
                <a:gd name="T17" fmla="*/ 6 h 29"/>
                <a:gd name="T18" fmla="*/ 17 w 19"/>
                <a:gd name="T19" fmla="*/ 11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29"/>
                <a:gd name="T32" fmla="*/ 19 w 19"/>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29">
                  <a:moveTo>
                    <a:pt x="17" y="11"/>
                  </a:moveTo>
                  <a:lnTo>
                    <a:pt x="19" y="21"/>
                  </a:lnTo>
                  <a:lnTo>
                    <a:pt x="12" y="29"/>
                  </a:lnTo>
                  <a:lnTo>
                    <a:pt x="10" y="29"/>
                  </a:lnTo>
                  <a:lnTo>
                    <a:pt x="4" y="27"/>
                  </a:lnTo>
                  <a:lnTo>
                    <a:pt x="4" y="21"/>
                  </a:lnTo>
                  <a:lnTo>
                    <a:pt x="0" y="17"/>
                  </a:lnTo>
                  <a:lnTo>
                    <a:pt x="0" y="0"/>
                  </a:lnTo>
                  <a:lnTo>
                    <a:pt x="17" y="6"/>
                  </a:lnTo>
                  <a:lnTo>
                    <a:pt x="17" y="11"/>
                  </a:lnTo>
                  <a:close/>
                </a:path>
              </a:pathLst>
            </a:custGeom>
            <a:solidFill>
              <a:srgbClr val="D9D9D9"/>
            </a:solidFill>
            <a:ln w="0">
              <a:solidFill>
                <a:srgbClr val="000000"/>
              </a:solidFill>
              <a:round/>
              <a:headEnd/>
              <a:tailEnd/>
            </a:ln>
          </p:spPr>
          <p:txBody>
            <a:bodyPr/>
            <a:lstStyle/>
            <a:p>
              <a:endParaRPr lang="el-GR">
                <a:solidFill>
                  <a:schemeClr val="bg1">
                    <a:lumMod val="95000"/>
                    <a:lumOff val="5000"/>
                  </a:schemeClr>
                </a:solidFill>
              </a:endParaRPr>
            </a:p>
          </p:txBody>
        </p:sp>
        <p:sp>
          <p:nvSpPr>
            <p:cNvPr id="35916" name="Freeform 54">
              <a:extLst>
                <a:ext uri="{FF2B5EF4-FFF2-40B4-BE49-F238E27FC236}">
                  <a16:creationId xmlns:a16="http://schemas.microsoft.com/office/drawing/2014/main" id="{6AB897B1-12D9-19C0-1C6B-F4D476D322FC}"/>
                </a:ext>
              </a:extLst>
            </p:cNvPr>
            <p:cNvSpPr>
              <a:spLocks/>
            </p:cNvSpPr>
            <p:nvPr/>
          </p:nvSpPr>
          <p:spPr bwMode="auto">
            <a:xfrm>
              <a:off x="2538" y="1573"/>
              <a:ext cx="6" cy="9"/>
            </a:xfrm>
            <a:custGeom>
              <a:avLst/>
              <a:gdLst>
                <a:gd name="T0" fmla="*/ 6 w 6"/>
                <a:gd name="T1" fmla="*/ 4 h 9"/>
                <a:gd name="T2" fmla="*/ 6 w 6"/>
                <a:gd name="T3" fmla="*/ 9 h 9"/>
                <a:gd name="T4" fmla="*/ 0 w 6"/>
                <a:gd name="T5" fmla="*/ 4 h 9"/>
                <a:gd name="T6" fmla="*/ 0 w 6"/>
                <a:gd name="T7" fmla="*/ 0 h 9"/>
                <a:gd name="T8" fmla="*/ 6 w 6"/>
                <a:gd name="T9" fmla="*/ 4 h 9"/>
                <a:gd name="T10" fmla="*/ 6 w 6"/>
                <a:gd name="T11" fmla="*/ 4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4"/>
                  </a:moveTo>
                  <a:lnTo>
                    <a:pt x="6" y="9"/>
                  </a:lnTo>
                  <a:lnTo>
                    <a:pt x="0" y="4"/>
                  </a:lnTo>
                  <a:lnTo>
                    <a:pt x="0" y="0"/>
                  </a:lnTo>
                  <a:lnTo>
                    <a:pt x="6" y="4"/>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5917" name="Freeform 55">
              <a:extLst>
                <a:ext uri="{FF2B5EF4-FFF2-40B4-BE49-F238E27FC236}">
                  <a16:creationId xmlns:a16="http://schemas.microsoft.com/office/drawing/2014/main" id="{AF95402E-447E-414A-F770-33B100E1F337}"/>
                </a:ext>
              </a:extLst>
            </p:cNvPr>
            <p:cNvSpPr>
              <a:spLocks/>
            </p:cNvSpPr>
            <p:nvPr/>
          </p:nvSpPr>
          <p:spPr bwMode="auto">
            <a:xfrm>
              <a:off x="2548" y="1580"/>
              <a:ext cx="8" cy="8"/>
            </a:xfrm>
            <a:custGeom>
              <a:avLst/>
              <a:gdLst>
                <a:gd name="T0" fmla="*/ 8 w 8"/>
                <a:gd name="T1" fmla="*/ 8 h 8"/>
                <a:gd name="T2" fmla="*/ 0 w 8"/>
                <a:gd name="T3" fmla="*/ 4 h 8"/>
                <a:gd name="T4" fmla="*/ 0 w 8"/>
                <a:gd name="T5" fmla="*/ 0 h 8"/>
                <a:gd name="T6" fmla="*/ 8 w 8"/>
                <a:gd name="T7" fmla="*/ 4 h 8"/>
                <a:gd name="T8" fmla="*/ 8 w 8"/>
                <a:gd name="T9" fmla="*/ 8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8" y="8"/>
                  </a:moveTo>
                  <a:lnTo>
                    <a:pt x="0" y="4"/>
                  </a:lnTo>
                  <a:lnTo>
                    <a:pt x="0" y="0"/>
                  </a:lnTo>
                  <a:lnTo>
                    <a:pt x="8" y="4"/>
                  </a:lnTo>
                  <a:lnTo>
                    <a:pt x="8" y="8"/>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5918" name="Freeform 56">
              <a:extLst>
                <a:ext uri="{FF2B5EF4-FFF2-40B4-BE49-F238E27FC236}">
                  <a16:creationId xmlns:a16="http://schemas.microsoft.com/office/drawing/2014/main" id="{3576DF55-7CAD-8841-07D2-D86F13FEACD5}"/>
                </a:ext>
              </a:extLst>
            </p:cNvPr>
            <p:cNvSpPr>
              <a:spLocks/>
            </p:cNvSpPr>
            <p:nvPr/>
          </p:nvSpPr>
          <p:spPr bwMode="auto">
            <a:xfrm>
              <a:off x="2558" y="1584"/>
              <a:ext cx="6" cy="6"/>
            </a:xfrm>
            <a:custGeom>
              <a:avLst/>
              <a:gdLst>
                <a:gd name="T0" fmla="*/ 6 w 6"/>
                <a:gd name="T1" fmla="*/ 6 h 6"/>
                <a:gd name="T2" fmla="*/ 6 w 6"/>
                <a:gd name="T3" fmla="*/ 6 h 6"/>
                <a:gd name="T4" fmla="*/ 4 w 6"/>
                <a:gd name="T5" fmla="*/ 6 h 6"/>
                <a:gd name="T6" fmla="*/ 0 w 6"/>
                <a:gd name="T7" fmla="*/ 4 h 6"/>
                <a:gd name="T8" fmla="*/ 0 w 6"/>
                <a:gd name="T9" fmla="*/ 0 h 6"/>
                <a:gd name="T10" fmla="*/ 6 w 6"/>
                <a:gd name="T11" fmla="*/ 2 h 6"/>
                <a:gd name="T12" fmla="*/ 6 w 6"/>
                <a:gd name="T13" fmla="*/ 6 h 6"/>
                <a:gd name="T14" fmla="*/ 0 60000 65536"/>
                <a:gd name="T15" fmla="*/ 0 60000 65536"/>
                <a:gd name="T16" fmla="*/ 0 60000 65536"/>
                <a:gd name="T17" fmla="*/ 0 60000 65536"/>
                <a:gd name="T18" fmla="*/ 0 60000 65536"/>
                <a:gd name="T19" fmla="*/ 0 60000 65536"/>
                <a:gd name="T20" fmla="*/ 0 60000 65536"/>
                <a:gd name="T21" fmla="*/ 0 w 6"/>
                <a:gd name="T22" fmla="*/ 0 h 6"/>
                <a:gd name="T23" fmla="*/ 6 w 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6">
                  <a:moveTo>
                    <a:pt x="6" y="6"/>
                  </a:moveTo>
                  <a:lnTo>
                    <a:pt x="6" y="6"/>
                  </a:lnTo>
                  <a:lnTo>
                    <a:pt x="4" y="6"/>
                  </a:lnTo>
                  <a:lnTo>
                    <a:pt x="0" y="4"/>
                  </a:lnTo>
                  <a:lnTo>
                    <a:pt x="0" y="0"/>
                  </a:lnTo>
                  <a:lnTo>
                    <a:pt x="6" y="2"/>
                  </a:lnTo>
                  <a:lnTo>
                    <a:pt x="6" y="6"/>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5919" name="Freeform 57">
              <a:extLst>
                <a:ext uri="{FF2B5EF4-FFF2-40B4-BE49-F238E27FC236}">
                  <a16:creationId xmlns:a16="http://schemas.microsoft.com/office/drawing/2014/main" id="{8D8DF67F-9450-BC2A-5761-674885CEAFD8}"/>
                </a:ext>
              </a:extLst>
            </p:cNvPr>
            <p:cNvSpPr>
              <a:spLocks/>
            </p:cNvSpPr>
            <p:nvPr/>
          </p:nvSpPr>
          <p:spPr bwMode="auto">
            <a:xfrm>
              <a:off x="2567" y="1588"/>
              <a:ext cx="6" cy="8"/>
            </a:xfrm>
            <a:custGeom>
              <a:avLst/>
              <a:gdLst>
                <a:gd name="T0" fmla="*/ 6 w 6"/>
                <a:gd name="T1" fmla="*/ 4 h 8"/>
                <a:gd name="T2" fmla="*/ 6 w 6"/>
                <a:gd name="T3" fmla="*/ 6 h 8"/>
                <a:gd name="T4" fmla="*/ 6 w 6"/>
                <a:gd name="T5" fmla="*/ 8 h 8"/>
                <a:gd name="T6" fmla="*/ 0 w 6"/>
                <a:gd name="T7" fmla="*/ 4 h 8"/>
                <a:gd name="T8" fmla="*/ 0 w 6"/>
                <a:gd name="T9" fmla="*/ 0 h 8"/>
                <a:gd name="T10" fmla="*/ 6 w 6"/>
                <a:gd name="T11" fmla="*/ 2 h 8"/>
                <a:gd name="T12" fmla="*/ 6 w 6"/>
                <a:gd name="T13" fmla="*/ 4 h 8"/>
                <a:gd name="T14" fmla="*/ 0 60000 65536"/>
                <a:gd name="T15" fmla="*/ 0 60000 65536"/>
                <a:gd name="T16" fmla="*/ 0 60000 65536"/>
                <a:gd name="T17" fmla="*/ 0 60000 65536"/>
                <a:gd name="T18" fmla="*/ 0 60000 65536"/>
                <a:gd name="T19" fmla="*/ 0 60000 65536"/>
                <a:gd name="T20" fmla="*/ 0 60000 65536"/>
                <a:gd name="T21" fmla="*/ 0 w 6"/>
                <a:gd name="T22" fmla="*/ 0 h 8"/>
                <a:gd name="T23" fmla="*/ 6 w 6"/>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8">
                  <a:moveTo>
                    <a:pt x="6" y="4"/>
                  </a:moveTo>
                  <a:lnTo>
                    <a:pt x="6" y="6"/>
                  </a:lnTo>
                  <a:lnTo>
                    <a:pt x="6" y="8"/>
                  </a:lnTo>
                  <a:lnTo>
                    <a:pt x="0" y="4"/>
                  </a:lnTo>
                  <a:lnTo>
                    <a:pt x="0" y="0"/>
                  </a:lnTo>
                  <a:lnTo>
                    <a:pt x="6" y="2"/>
                  </a:lnTo>
                  <a:lnTo>
                    <a:pt x="6" y="4"/>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5920" name="Freeform 58">
              <a:extLst>
                <a:ext uri="{FF2B5EF4-FFF2-40B4-BE49-F238E27FC236}">
                  <a16:creationId xmlns:a16="http://schemas.microsoft.com/office/drawing/2014/main" id="{12FD7A56-1D6B-9364-60CB-CBB26344BAF3}"/>
                </a:ext>
              </a:extLst>
            </p:cNvPr>
            <p:cNvSpPr>
              <a:spLocks/>
            </p:cNvSpPr>
            <p:nvPr/>
          </p:nvSpPr>
          <p:spPr bwMode="auto">
            <a:xfrm>
              <a:off x="2575" y="1592"/>
              <a:ext cx="8" cy="8"/>
            </a:xfrm>
            <a:custGeom>
              <a:avLst/>
              <a:gdLst>
                <a:gd name="T0" fmla="*/ 8 w 8"/>
                <a:gd name="T1" fmla="*/ 8 h 8"/>
                <a:gd name="T2" fmla="*/ 4 w 8"/>
                <a:gd name="T3" fmla="*/ 6 h 8"/>
                <a:gd name="T4" fmla="*/ 0 w 8"/>
                <a:gd name="T5" fmla="*/ 4 h 8"/>
                <a:gd name="T6" fmla="*/ 0 w 8"/>
                <a:gd name="T7" fmla="*/ 0 h 8"/>
                <a:gd name="T8" fmla="*/ 8 w 8"/>
                <a:gd name="T9" fmla="*/ 4 h 8"/>
                <a:gd name="T10" fmla="*/ 8 w 8"/>
                <a:gd name="T11" fmla="*/ 8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8" y="8"/>
                  </a:moveTo>
                  <a:lnTo>
                    <a:pt x="4" y="6"/>
                  </a:lnTo>
                  <a:lnTo>
                    <a:pt x="0" y="4"/>
                  </a:lnTo>
                  <a:lnTo>
                    <a:pt x="0" y="0"/>
                  </a:lnTo>
                  <a:lnTo>
                    <a:pt x="8" y="4"/>
                  </a:lnTo>
                  <a:lnTo>
                    <a:pt x="8" y="8"/>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5921" name="Freeform 59">
              <a:extLst>
                <a:ext uri="{FF2B5EF4-FFF2-40B4-BE49-F238E27FC236}">
                  <a16:creationId xmlns:a16="http://schemas.microsoft.com/office/drawing/2014/main" id="{2C2805B2-DAD5-B8E3-C660-6FF1738E7A18}"/>
                </a:ext>
              </a:extLst>
            </p:cNvPr>
            <p:cNvSpPr>
              <a:spLocks/>
            </p:cNvSpPr>
            <p:nvPr/>
          </p:nvSpPr>
          <p:spPr bwMode="auto">
            <a:xfrm>
              <a:off x="2587" y="1598"/>
              <a:ext cx="11" cy="8"/>
            </a:xfrm>
            <a:custGeom>
              <a:avLst/>
              <a:gdLst>
                <a:gd name="T0" fmla="*/ 11 w 11"/>
                <a:gd name="T1" fmla="*/ 4 h 8"/>
                <a:gd name="T2" fmla="*/ 11 w 11"/>
                <a:gd name="T3" fmla="*/ 8 h 8"/>
                <a:gd name="T4" fmla="*/ 0 w 11"/>
                <a:gd name="T5" fmla="*/ 4 h 8"/>
                <a:gd name="T6" fmla="*/ 0 w 11"/>
                <a:gd name="T7" fmla="*/ 0 h 8"/>
                <a:gd name="T8" fmla="*/ 9 w 11"/>
                <a:gd name="T9" fmla="*/ 4 h 8"/>
                <a:gd name="T10" fmla="*/ 11 w 11"/>
                <a:gd name="T11" fmla="*/ 4 h 8"/>
                <a:gd name="T12" fmla="*/ 0 60000 65536"/>
                <a:gd name="T13" fmla="*/ 0 60000 65536"/>
                <a:gd name="T14" fmla="*/ 0 60000 65536"/>
                <a:gd name="T15" fmla="*/ 0 60000 65536"/>
                <a:gd name="T16" fmla="*/ 0 60000 65536"/>
                <a:gd name="T17" fmla="*/ 0 60000 65536"/>
                <a:gd name="T18" fmla="*/ 0 w 11"/>
                <a:gd name="T19" fmla="*/ 0 h 8"/>
                <a:gd name="T20" fmla="*/ 11 w 1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1" h="8">
                  <a:moveTo>
                    <a:pt x="11" y="4"/>
                  </a:moveTo>
                  <a:lnTo>
                    <a:pt x="11" y="8"/>
                  </a:lnTo>
                  <a:lnTo>
                    <a:pt x="0" y="4"/>
                  </a:lnTo>
                  <a:lnTo>
                    <a:pt x="0" y="0"/>
                  </a:lnTo>
                  <a:lnTo>
                    <a:pt x="9" y="4"/>
                  </a:lnTo>
                  <a:lnTo>
                    <a:pt x="11" y="4"/>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5922" name="Freeform 60">
              <a:extLst>
                <a:ext uri="{FF2B5EF4-FFF2-40B4-BE49-F238E27FC236}">
                  <a16:creationId xmlns:a16="http://schemas.microsoft.com/office/drawing/2014/main" id="{6CCB667E-5333-2350-45A2-B470A84C7257}"/>
                </a:ext>
              </a:extLst>
            </p:cNvPr>
            <p:cNvSpPr>
              <a:spLocks/>
            </p:cNvSpPr>
            <p:nvPr/>
          </p:nvSpPr>
          <p:spPr bwMode="auto">
            <a:xfrm>
              <a:off x="2600" y="1604"/>
              <a:ext cx="8" cy="9"/>
            </a:xfrm>
            <a:custGeom>
              <a:avLst/>
              <a:gdLst>
                <a:gd name="T0" fmla="*/ 8 w 8"/>
                <a:gd name="T1" fmla="*/ 9 h 9"/>
                <a:gd name="T2" fmla="*/ 0 w 8"/>
                <a:gd name="T3" fmla="*/ 5 h 9"/>
                <a:gd name="T4" fmla="*/ 0 w 8"/>
                <a:gd name="T5" fmla="*/ 2 h 9"/>
                <a:gd name="T6" fmla="*/ 0 w 8"/>
                <a:gd name="T7" fmla="*/ 0 h 9"/>
                <a:gd name="T8" fmla="*/ 8 w 8"/>
                <a:gd name="T9" fmla="*/ 5 h 9"/>
                <a:gd name="T10" fmla="*/ 8 w 8"/>
                <a:gd name="T11" fmla="*/ 9 h 9"/>
                <a:gd name="T12" fmla="*/ 0 60000 65536"/>
                <a:gd name="T13" fmla="*/ 0 60000 65536"/>
                <a:gd name="T14" fmla="*/ 0 60000 65536"/>
                <a:gd name="T15" fmla="*/ 0 60000 65536"/>
                <a:gd name="T16" fmla="*/ 0 60000 65536"/>
                <a:gd name="T17" fmla="*/ 0 60000 65536"/>
                <a:gd name="T18" fmla="*/ 0 w 8"/>
                <a:gd name="T19" fmla="*/ 0 h 9"/>
                <a:gd name="T20" fmla="*/ 8 w 8"/>
                <a:gd name="T21" fmla="*/ 9 h 9"/>
              </a:gdLst>
              <a:ahLst/>
              <a:cxnLst>
                <a:cxn ang="T12">
                  <a:pos x="T0" y="T1"/>
                </a:cxn>
                <a:cxn ang="T13">
                  <a:pos x="T2" y="T3"/>
                </a:cxn>
                <a:cxn ang="T14">
                  <a:pos x="T4" y="T5"/>
                </a:cxn>
                <a:cxn ang="T15">
                  <a:pos x="T6" y="T7"/>
                </a:cxn>
                <a:cxn ang="T16">
                  <a:pos x="T8" y="T9"/>
                </a:cxn>
                <a:cxn ang="T17">
                  <a:pos x="T10" y="T11"/>
                </a:cxn>
              </a:cxnLst>
              <a:rect l="T18" t="T19" r="T20" b="T21"/>
              <a:pathLst>
                <a:path w="8" h="9">
                  <a:moveTo>
                    <a:pt x="8" y="9"/>
                  </a:moveTo>
                  <a:lnTo>
                    <a:pt x="0" y="5"/>
                  </a:lnTo>
                  <a:lnTo>
                    <a:pt x="0" y="2"/>
                  </a:lnTo>
                  <a:lnTo>
                    <a:pt x="0" y="0"/>
                  </a:lnTo>
                  <a:lnTo>
                    <a:pt x="8" y="5"/>
                  </a:lnTo>
                  <a:lnTo>
                    <a:pt x="8" y="9"/>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5923" name="Freeform 61">
              <a:extLst>
                <a:ext uri="{FF2B5EF4-FFF2-40B4-BE49-F238E27FC236}">
                  <a16:creationId xmlns:a16="http://schemas.microsoft.com/office/drawing/2014/main" id="{D5C80EA3-F848-E276-7FB8-67BD4F92CE5A}"/>
                </a:ext>
              </a:extLst>
            </p:cNvPr>
            <p:cNvSpPr>
              <a:spLocks/>
            </p:cNvSpPr>
            <p:nvPr/>
          </p:nvSpPr>
          <p:spPr bwMode="auto">
            <a:xfrm>
              <a:off x="2467" y="1604"/>
              <a:ext cx="19" cy="34"/>
            </a:xfrm>
            <a:custGeom>
              <a:avLst/>
              <a:gdLst>
                <a:gd name="T0" fmla="*/ 19 w 19"/>
                <a:gd name="T1" fmla="*/ 11 h 34"/>
                <a:gd name="T2" fmla="*/ 17 w 19"/>
                <a:gd name="T3" fmla="*/ 34 h 34"/>
                <a:gd name="T4" fmla="*/ 0 w 19"/>
                <a:gd name="T5" fmla="*/ 21 h 34"/>
                <a:gd name="T6" fmla="*/ 0 w 19"/>
                <a:gd name="T7" fmla="*/ 0 h 34"/>
                <a:gd name="T8" fmla="*/ 17 w 19"/>
                <a:gd name="T9" fmla="*/ 11 h 34"/>
                <a:gd name="T10" fmla="*/ 19 w 19"/>
                <a:gd name="T11" fmla="*/ 11 h 34"/>
                <a:gd name="T12" fmla="*/ 0 60000 65536"/>
                <a:gd name="T13" fmla="*/ 0 60000 65536"/>
                <a:gd name="T14" fmla="*/ 0 60000 65536"/>
                <a:gd name="T15" fmla="*/ 0 60000 65536"/>
                <a:gd name="T16" fmla="*/ 0 60000 65536"/>
                <a:gd name="T17" fmla="*/ 0 60000 65536"/>
                <a:gd name="T18" fmla="*/ 0 w 19"/>
                <a:gd name="T19" fmla="*/ 0 h 34"/>
                <a:gd name="T20" fmla="*/ 19 w 19"/>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9" h="34">
                  <a:moveTo>
                    <a:pt x="19" y="11"/>
                  </a:moveTo>
                  <a:lnTo>
                    <a:pt x="17" y="34"/>
                  </a:lnTo>
                  <a:lnTo>
                    <a:pt x="0" y="21"/>
                  </a:lnTo>
                  <a:lnTo>
                    <a:pt x="0" y="0"/>
                  </a:lnTo>
                  <a:lnTo>
                    <a:pt x="17" y="11"/>
                  </a:lnTo>
                  <a:lnTo>
                    <a:pt x="19" y="11"/>
                  </a:lnTo>
                  <a:close/>
                </a:path>
              </a:pathLst>
            </a:custGeom>
            <a:solidFill>
              <a:srgbClr val="D9D9D9"/>
            </a:solidFill>
            <a:ln w="0">
              <a:solidFill>
                <a:srgbClr val="000000"/>
              </a:solidFill>
              <a:round/>
              <a:headEnd/>
              <a:tailEnd/>
            </a:ln>
          </p:spPr>
          <p:txBody>
            <a:bodyPr/>
            <a:lstStyle/>
            <a:p>
              <a:endParaRPr lang="el-GR">
                <a:solidFill>
                  <a:schemeClr val="bg1">
                    <a:lumMod val="95000"/>
                    <a:lumOff val="5000"/>
                  </a:schemeClr>
                </a:solidFill>
              </a:endParaRPr>
            </a:p>
          </p:txBody>
        </p:sp>
        <p:sp>
          <p:nvSpPr>
            <p:cNvPr id="35924" name="Freeform 62">
              <a:extLst>
                <a:ext uri="{FF2B5EF4-FFF2-40B4-BE49-F238E27FC236}">
                  <a16:creationId xmlns:a16="http://schemas.microsoft.com/office/drawing/2014/main" id="{DBA8BA73-E8FD-9144-B1D8-34C853FEFF36}"/>
                </a:ext>
              </a:extLst>
            </p:cNvPr>
            <p:cNvSpPr>
              <a:spLocks/>
            </p:cNvSpPr>
            <p:nvPr/>
          </p:nvSpPr>
          <p:spPr bwMode="auto">
            <a:xfrm>
              <a:off x="2610" y="1609"/>
              <a:ext cx="10" cy="10"/>
            </a:xfrm>
            <a:custGeom>
              <a:avLst/>
              <a:gdLst>
                <a:gd name="T0" fmla="*/ 10 w 10"/>
                <a:gd name="T1" fmla="*/ 10 h 10"/>
                <a:gd name="T2" fmla="*/ 2 w 10"/>
                <a:gd name="T3" fmla="*/ 6 h 10"/>
                <a:gd name="T4" fmla="*/ 0 w 10"/>
                <a:gd name="T5" fmla="*/ 4 h 10"/>
                <a:gd name="T6" fmla="*/ 0 w 10"/>
                <a:gd name="T7" fmla="*/ 0 h 10"/>
                <a:gd name="T8" fmla="*/ 10 w 10"/>
                <a:gd name="T9" fmla="*/ 4 h 10"/>
                <a:gd name="T10" fmla="*/ 10 w 10"/>
                <a:gd name="T11" fmla="*/ 10 h 10"/>
                <a:gd name="T12" fmla="*/ 0 60000 65536"/>
                <a:gd name="T13" fmla="*/ 0 60000 65536"/>
                <a:gd name="T14" fmla="*/ 0 60000 65536"/>
                <a:gd name="T15" fmla="*/ 0 60000 65536"/>
                <a:gd name="T16" fmla="*/ 0 60000 65536"/>
                <a:gd name="T17" fmla="*/ 0 60000 65536"/>
                <a:gd name="T18" fmla="*/ 0 w 10"/>
                <a:gd name="T19" fmla="*/ 0 h 10"/>
                <a:gd name="T20" fmla="*/ 10 w 10"/>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0" h="10">
                  <a:moveTo>
                    <a:pt x="10" y="10"/>
                  </a:moveTo>
                  <a:lnTo>
                    <a:pt x="2" y="6"/>
                  </a:lnTo>
                  <a:lnTo>
                    <a:pt x="0" y="4"/>
                  </a:lnTo>
                  <a:lnTo>
                    <a:pt x="0" y="0"/>
                  </a:lnTo>
                  <a:lnTo>
                    <a:pt x="10" y="4"/>
                  </a:lnTo>
                  <a:lnTo>
                    <a:pt x="10" y="10"/>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5925" name="Freeform 63">
              <a:extLst>
                <a:ext uri="{FF2B5EF4-FFF2-40B4-BE49-F238E27FC236}">
                  <a16:creationId xmlns:a16="http://schemas.microsoft.com/office/drawing/2014/main" id="{35E2CE7D-FD4C-C8BF-7325-1C30F1A89EC4}"/>
                </a:ext>
              </a:extLst>
            </p:cNvPr>
            <p:cNvSpPr>
              <a:spLocks/>
            </p:cNvSpPr>
            <p:nvPr/>
          </p:nvSpPr>
          <p:spPr bwMode="auto">
            <a:xfrm>
              <a:off x="2622" y="1615"/>
              <a:ext cx="11" cy="10"/>
            </a:xfrm>
            <a:custGeom>
              <a:avLst/>
              <a:gdLst>
                <a:gd name="T0" fmla="*/ 11 w 11"/>
                <a:gd name="T1" fmla="*/ 10 h 10"/>
                <a:gd name="T2" fmla="*/ 0 w 11"/>
                <a:gd name="T3" fmla="*/ 4 h 10"/>
                <a:gd name="T4" fmla="*/ 3 w 11"/>
                <a:gd name="T5" fmla="*/ 0 h 10"/>
                <a:gd name="T6" fmla="*/ 11 w 11"/>
                <a:gd name="T7" fmla="*/ 4 h 10"/>
                <a:gd name="T8" fmla="*/ 11 w 11"/>
                <a:gd name="T9" fmla="*/ 10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11" y="10"/>
                  </a:moveTo>
                  <a:lnTo>
                    <a:pt x="0" y="4"/>
                  </a:lnTo>
                  <a:lnTo>
                    <a:pt x="3" y="0"/>
                  </a:lnTo>
                  <a:lnTo>
                    <a:pt x="11" y="4"/>
                  </a:lnTo>
                  <a:lnTo>
                    <a:pt x="11" y="10"/>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5926" name="Freeform 64">
              <a:extLst>
                <a:ext uri="{FF2B5EF4-FFF2-40B4-BE49-F238E27FC236}">
                  <a16:creationId xmlns:a16="http://schemas.microsoft.com/office/drawing/2014/main" id="{27E5EE75-965B-41B8-6025-DC678333A92A}"/>
                </a:ext>
              </a:extLst>
            </p:cNvPr>
            <p:cNvSpPr>
              <a:spLocks/>
            </p:cNvSpPr>
            <p:nvPr/>
          </p:nvSpPr>
          <p:spPr bwMode="auto">
            <a:xfrm>
              <a:off x="2488" y="1617"/>
              <a:ext cx="31" cy="23"/>
            </a:xfrm>
            <a:custGeom>
              <a:avLst/>
              <a:gdLst>
                <a:gd name="T0" fmla="*/ 4 w 31"/>
                <a:gd name="T1" fmla="*/ 21 h 23"/>
                <a:gd name="T2" fmla="*/ 0 w 31"/>
                <a:gd name="T3" fmla="*/ 23 h 23"/>
                <a:gd name="T4" fmla="*/ 0 w 31"/>
                <a:gd name="T5" fmla="*/ 23 h 23"/>
                <a:gd name="T6" fmla="*/ 0 w 31"/>
                <a:gd name="T7" fmla="*/ 21 h 23"/>
                <a:gd name="T8" fmla="*/ 0 w 31"/>
                <a:gd name="T9" fmla="*/ 0 h 23"/>
                <a:gd name="T10" fmla="*/ 31 w 31"/>
                <a:gd name="T11" fmla="*/ 16 h 23"/>
                <a:gd name="T12" fmla="*/ 4 w 31"/>
                <a:gd name="T13" fmla="*/ 21 h 23"/>
                <a:gd name="T14" fmla="*/ 0 60000 65536"/>
                <a:gd name="T15" fmla="*/ 0 60000 65536"/>
                <a:gd name="T16" fmla="*/ 0 60000 65536"/>
                <a:gd name="T17" fmla="*/ 0 60000 65536"/>
                <a:gd name="T18" fmla="*/ 0 60000 65536"/>
                <a:gd name="T19" fmla="*/ 0 60000 65536"/>
                <a:gd name="T20" fmla="*/ 0 60000 65536"/>
                <a:gd name="T21" fmla="*/ 0 w 31"/>
                <a:gd name="T22" fmla="*/ 0 h 23"/>
                <a:gd name="T23" fmla="*/ 31 w 3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23">
                  <a:moveTo>
                    <a:pt x="4" y="21"/>
                  </a:moveTo>
                  <a:lnTo>
                    <a:pt x="0" y="23"/>
                  </a:lnTo>
                  <a:lnTo>
                    <a:pt x="0" y="21"/>
                  </a:lnTo>
                  <a:lnTo>
                    <a:pt x="0" y="0"/>
                  </a:lnTo>
                  <a:lnTo>
                    <a:pt x="31" y="16"/>
                  </a:lnTo>
                  <a:lnTo>
                    <a:pt x="4" y="21"/>
                  </a:lnTo>
                  <a:close/>
                </a:path>
              </a:pathLst>
            </a:custGeom>
            <a:solidFill>
              <a:srgbClr val="838383"/>
            </a:solidFill>
            <a:ln w="0">
              <a:solidFill>
                <a:srgbClr val="000000"/>
              </a:solidFill>
              <a:round/>
              <a:headEnd/>
              <a:tailEnd/>
            </a:ln>
          </p:spPr>
          <p:txBody>
            <a:bodyPr/>
            <a:lstStyle/>
            <a:p>
              <a:endParaRPr lang="el-GR">
                <a:solidFill>
                  <a:schemeClr val="bg1">
                    <a:lumMod val="95000"/>
                    <a:lumOff val="5000"/>
                  </a:schemeClr>
                </a:solidFill>
              </a:endParaRPr>
            </a:p>
          </p:txBody>
        </p:sp>
        <p:sp>
          <p:nvSpPr>
            <p:cNvPr id="35927" name="Freeform 65">
              <a:extLst>
                <a:ext uri="{FF2B5EF4-FFF2-40B4-BE49-F238E27FC236}">
                  <a16:creationId xmlns:a16="http://schemas.microsoft.com/office/drawing/2014/main" id="{06A064D2-2222-6C59-67BD-9D5BF88358E2}"/>
                </a:ext>
              </a:extLst>
            </p:cNvPr>
            <p:cNvSpPr>
              <a:spLocks/>
            </p:cNvSpPr>
            <p:nvPr/>
          </p:nvSpPr>
          <p:spPr bwMode="auto">
            <a:xfrm>
              <a:off x="2637" y="1621"/>
              <a:ext cx="10" cy="10"/>
            </a:xfrm>
            <a:custGeom>
              <a:avLst/>
              <a:gdLst>
                <a:gd name="T0" fmla="*/ 10 w 10"/>
                <a:gd name="T1" fmla="*/ 8 h 10"/>
                <a:gd name="T2" fmla="*/ 10 w 10"/>
                <a:gd name="T3" fmla="*/ 8 h 10"/>
                <a:gd name="T4" fmla="*/ 10 w 10"/>
                <a:gd name="T5" fmla="*/ 10 h 10"/>
                <a:gd name="T6" fmla="*/ 0 w 10"/>
                <a:gd name="T7" fmla="*/ 6 h 10"/>
                <a:gd name="T8" fmla="*/ 0 w 10"/>
                <a:gd name="T9" fmla="*/ 0 h 10"/>
                <a:gd name="T10" fmla="*/ 10 w 10"/>
                <a:gd name="T11" fmla="*/ 4 h 10"/>
                <a:gd name="T12" fmla="*/ 10 w 10"/>
                <a:gd name="T13" fmla="*/ 8 h 10"/>
                <a:gd name="T14" fmla="*/ 0 60000 65536"/>
                <a:gd name="T15" fmla="*/ 0 60000 65536"/>
                <a:gd name="T16" fmla="*/ 0 60000 65536"/>
                <a:gd name="T17" fmla="*/ 0 60000 65536"/>
                <a:gd name="T18" fmla="*/ 0 60000 65536"/>
                <a:gd name="T19" fmla="*/ 0 60000 65536"/>
                <a:gd name="T20" fmla="*/ 0 60000 65536"/>
                <a:gd name="T21" fmla="*/ 0 w 10"/>
                <a:gd name="T22" fmla="*/ 0 h 10"/>
                <a:gd name="T23" fmla="*/ 10 w 10"/>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0">
                  <a:moveTo>
                    <a:pt x="10" y="8"/>
                  </a:moveTo>
                  <a:lnTo>
                    <a:pt x="10" y="8"/>
                  </a:lnTo>
                  <a:lnTo>
                    <a:pt x="10" y="10"/>
                  </a:lnTo>
                  <a:lnTo>
                    <a:pt x="0" y="6"/>
                  </a:lnTo>
                  <a:lnTo>
                    <a:pt x="0" y="0"/>
                  </a:lnTo>
                  <a:lnTo>
                    <a:pt x="10" y="4"/>
                  </a:lnTo>
                  <a:lnTo>
                    <a:pt x="10" y="8"/>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5928" name="Freeform 66">
              <a:extLst>
                <a:ext uri="{FF2B5EF4-FFF2-40B4-BE49-F238E27FC236}">
                  <a16:creationId xmlns:a16="http://schemas.microsoft.com/office/drawing/2014/main" id="{B87A7248-8B9E-0F04-FB0D-D25F469D15DB}"/>
                </a:ext>
              </a:extLst>
            </p:cNvPr>
            <p:cNvSpPr>
              <a:spLocks/>
            </p:cNvSpPr>
            <p:nvPr/>
          </p:nvSpPr>
          <p:spPr bwMode="auto">
            <a:xfrm>
              <a:off x="2651" y="1629"/>
              <a:ext cx="11" cy="11"/>
            </a:xfrm>
            <a:custGeom>
              <a:avLst/>
              <a:gdLst>
                <a:gd name="T0" fmla="*/ 11 w 11"/>
                <a:gd name="T1" fmla="*/ 11 h 11"/>
                <a:gd name="T2" fmla="*/ 0 w 11"/>
                <a:gd name="T3" fmla="*/ 4 h 11"/>
                <a:gd name="T4" fmla="*/ 0 w 11"/>
                <a:gd name="T5" fmla="*/ 0 h 11"/>
                <a:gd name="T6" fmla="*/ 11 w 11"/>
                <a:gd name="T7" fmla="*/ 4 h 11"/>
                <a:gd name="T8" fmla="*/ 11 w 11"/>
                <a:gd name="T9" fmla="*/ 11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11" y="11"/>
                  </a:moveTo>
                  <a:lnTo>
                    <a:pt x="0" y="4"/>
                  </a:lnTo>
                  <a:lnTo>
                    <a:pt x="0" y="0"/>
                  </a:lnTo>
                  <a:lnTo>
                    <a:pt x="11" y="4"/>
                  </a:lnTo>
                  <a:lnTo>
                    <a:pt x="11" y="11"/>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5929" name="Freeform 67">
              <a:extLst>
                <a:ext uri="{FF2B5EF4-FFF2-40B4-BE49-F238E27FC236}">
                  <a16:creationId xmlns:a16="http://schemas.microsoft.com/office/drawing/2014/main" id="{F6AC243D-FFE0-B408-C4F2-07D5B431DFC1}"/>
                </a:ext>
              </a:extLst>
            </p:cNvPr>
            <p:cNvSpPr>
              <a:spLocks/>
            </p:cNvSpPr>
            <p:nvPr/>
          </p:nvSpPr>
          <p:spPr bwMode="auto">
            <a:xfrm>
              <a:off x="2504" y="1635"/>
              <a:ext cx="77" cy="58"/>
            </a:xfrm>
            <a:custGeom>
              <a:avLst/>
              <a:gdLst>
                <a:gd name="T0" fmla="*/ 77 w 77"/>
                <a:gd name="T1" fmla="*/ 54 h 58"/>
                <a:gd name="T2" fmla="*/ 73 w 77"/>
                <a:gd name="T3" fmla="*/ 52 h 58"/>
                <a:gd name="T4" fmla="*/ 71 w 77"/>
                <a:gd name="T5" fmla="*/ 54 h 58"/>
                <a:gd name="T6" fmla="*/ 71 w 77"/>
                <a:gd name="T7" fmla="*/ 58 h 58"/>
                <a:gd name="T8" fmla="*/ 31 w 77"/>
                <a:gd name="T9" fmla="*/ 36 h 58"/>
                <a:gd name="T10" fmla="*/ 13 w 77"/>
                <a:gd name="T11" fmla="*/ 25 h 58"/>
                <a:gd name="T12" fmla="*/ 13 w 77"/>
                <a:gd name="T13" fmla="*/ 7 h 58"/>
                <a:gd name="T14" fmla="*/ 11 w 77"/>
                <a:gd name="T15" fmla="*/ 5 h 58"/>
                <a:gd name="T16" fmla="*/ 0 w 77"/>
                <a:gd name="T17" fmla="*/ 3 h 58"/>
                <a:gd name="T18" fmla="*/ 0 w 77"/>
                <a:gd name="T19" fmla="*/ 3 h 58"/>
                <a:gd name="T20" fmla="*/ 0 w 77"/>
                <a:gd name="T21" fmla="*/ 3 h 58"/>
                <a:gd name="T22" fmla="*/ 15 w 77"/>
                <a:gd name="T23" fmla="*/ 0 h 58"/>
                <a:gd name="T24" fmla="*/ 17 w 77"/>
                <a:gd name="T25" fmla="*/ 0 h 58"/>
                <a:gd name="T26" fmla="*/ 77 w 77"/>
                <a:gd name="T27" fmla="*/ 34 h 58"/>
                <a:gd name="T28" fmla="*/ 77 w 77"/>
                <a:gd name="T29" fmla="*/ 54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7"/>
                <a:gd name="T46" fmla="*/ 0 h 58"/>
                <a:gd name="T47" fmla="*/ 77 w 77"/>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7" h="58">
                  <a:moveTo>
                    <a:pt x="77" y="54"/>
                  </a:moveTo>
                  <a:lnTo>
                    <a:pt x="73" y="52"/>
                  </a:lnTo>
                  <a:lnTo>
                    <a:pt x="71" y="54"/>
                  </a:lnTo>
                  <a:lnTo>
                    <a:pt x="71" y="58"/>
                  </a:lnTo>
                  <a:lnTo>
                    <a:pt x="31" y="36"/>
                  </a:lnTo>
                  <a:lnTo>
                    <a:pt x="13" y="25"/>
                  </a:lnTo>
                  <a:lnTo>
                    <a:pt x="13" y="7"/>
                  </a:lnTo>
                  <a:lnTo>
                    <a:pt x="11" y="5"/>
                  </a:lnTo>
                  <a:lnTo>
                    <a:pt x="0" y="3"/>
                  </a:lnTo>
                  <a:lnTo>
                    <a:pt x="15" y="0"/>
                  </a:lnTo>
                  <a:lnTo>
                    <a:pt x="17" y="0"/>
                  </a:lnTo>
                  <a:lnTo>
                    <a:pt x="77" y="34"/>
                  </a:lnTo>
                  <a:lnTo>
                    <a:pt x="77" y="54"/>
                  </a:lnTo>
                  <a:close/>
                </a:path>
              </a:pathLst>
            </a:custGeom>
            <a:solidFill>
              <a:srgbClr val="595959"/>
            </a:solidFill>
            <a:ln w="0">
              <a:solidFill>
                <a:srgbClr val="000000"/>
              </a:solidFill>
              <a:round/>
              <a:headEnd/>
              <a:tailEnd/>
            </a:ln>
          </p:spPr>
          <p:txBody>
            <a:bodyPr/>
            <a:lstStyle/>
            <a:p>
              <a:endParaRPr lang="el-GR">
                <a:solidFill>
                  <a:schemeClr val="bg1">
                    <a:lumMod val="95000"/>
                    <a:lumOff val="5000"/>
                  </a:schemeClr>
                </a:solidFill>
              </a:endParaRPr>
            </a:p>
          </p:txBody>
        </p:sp>
        <p:sp>
          <p:nvSpPr>
            <p:cNvPr id="35930" name="Freeform 68">
              <a:extLst>
                <a:ext uri="{FF2B5EF4-FFF2-40B4-BE49-F238E27FC236}">
                  <a16:creationId xmlns:a16="http://schemas.microsoft.com/office/drawing/2014/main" id="{7C74AF1C-D9D9-D7FD-F229-D0173742902C}"/>
                </a:ext>
              </a:extLst>
            </p:cNvPr>
            <p:cNvSpPr>
              <a:spLocks/>
            </p:cNvSpPr>
            <p:nvPr/>
          </p:nvSpPr>
          <p:spPr bwMode="auto">
            <a:xfrm>
              <a:off x="2666" y="1635"/>
              <a:ext cx="10" cy="11"/>
            </a:xfrm>
            <a:custGeom>
              <a:avLst/>
              <a:gdLst>
                <a:gd name="T0" fmla="*/ 10 w 10"/>
                <a:gd name="T1" fmla="*/ 11 h 11"/>
                <a:gd name="T2" fmla="*/ 0 w 10"/>
                <a:gd name="T3" fmla="*/ 7 h 11"/>
                <a:gd name="T4" fmla="*/ 0 w 10"/>
                <a:gd name="T5" fmla="*/ 0 h 11"/>
                <a:gd name="T6" fmla="*/ 10 w 10"/>
                <a:gd name="T7" fmla="*/ 5 h 11"/>
                <a:gd name="T8" fmla="*/ 10 w 10"/>
                <a:gd name="T9" fmla="*/ 11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10" y="11"/>
                  </a:moveTo>
                  <a:lnTo>
                    <a:pt x="0" y="7"/>
                  </a:lnTo>
                  <a:lnTo>
                    <a:pt x="0" y="0"/>
                  </a:lnTo>
                  <a:lnTo>
                    <a:pt x="10" y="5"/>
                  </a:lnTo>
                  <a:lnTo>
                    <a:pt x="10" y="11"/>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5931" name="Freeform 69">
              <a:extLst>
                <a:ext uri="{FF2B5EF4-FFF2-40B4-BE49-F238E27FC236}">
                  <a16:creationId xmlns:a16="http://schemas.microsoft.com/office/drawing/2014/main" id="{11460E83-F030-EBE7-389C-1C6D0CDCA498}"/>
                </a:ext>
              </a:extLst>
            </p:cNvPr>
            <p:cNvSpPr>
              <a:spLocks/>
            </p:cNvSpPr>
            <p:nvPr/>
          </p:nvSpPr>
          <p:spPr bwMode="auto">
            <a:xfrm>
              <a:off x="2428" y="1638"/>
              <a:ext cx="83" cy="31"/>
            </a:xfrm>
            <a:custGeom>
              <a:avLst/>
              <a:gdLst>
                <a:gd name="T0" fmla="*/ 66 w 83"/>
                <a:gd name="T1" fmla="*/ 12 h 31"/>
                <a:gd name="T2" fmla="*/ 16 w 83"/>
                <a:gd name="T3" fmla="*/ 31 h 31"/>
                <a:gd name="T4" fmla="*/ 0 w 83"/>
                <a:gd name="T5" fmla="*/ 24 h 31"/>
                <a:gd name="T6" fmla="*/ 66 w 83"/>
                <a:gd name="T7" fmla="*/ 2 h 31"/>
                <a:gd name="T8" fmla="*/ 66 w 83"/>
                <a:gd name="T9" fmla="*/ 0 h 31"/>
                <a:gd name="T10" fmla="*/ 83 w 83"/>
                <a:gd name="T11" fmla="*/ 4 h 31"/>
                <a:gd name="T12" fmla="*/ 66 w 83"/>
                <a:gd name="T13" fmla="*/ 12 h 31"/>
                <a:gd name="T14" fmla="*/ 0 60000 65536"/>
                <a:gd name="T15" fmla="*/ 0 60000 65536"/>
                <a:gd name="T16" fmla="*/ 0 60000 65536"/>
                <a:gd name="T17" fmla="*/ 0 60000 65536"/>
                <a:gd name="T18" fmla="*/ 0 60000 65536"/>
                <a:gd name="T19" fmla="*/ 0 60000 65536"/>
                <a:gd name="T20" fmla="*/ 0 60000 65536"/>
                <a:gd name="T21" fmla="*/ 0 w 83"/>
                <a:gd name="T22" fmla="*/ 0 h 31"/>
                <a:gd name="T23" fmla="*/ 83 w 83"/>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31">
                  <a:moveTo>
                    <a:pt x="66" y="12"/>
                  </a:moveTo>
                  <a:lnTo>
                    <a:pt x="16" y="31"/>
                  </a:lnTo>
                  <a:lnTo>
                    <a:pt x="0" y="24"/>
                  </a:lnTo>
                  <a:lnTo>
                    <a:pt x="66" y="2"/>
                  </a:lnTo>
                  <a:lnTo>
                    <a:pt x="66" y="0"/>
                  </a:lnTo>
                  <a:lnTo>
                    <a:pt x="83" y="4"/>
                  </a:lnTo>
                  <a:lnTo>
                    <a:pt x="66" y="12"/>
                  </a:lnTo>
                  <a:close/>
                </a:path>
              </a:pathLst>
            </a:custGeom>
            <a:solidFill>
              <a:srgbClr val="00C2C2"/>
            </a:solidFill>
            <a:ln w="0">
              <a:solidFill>
                <a:srgbClr val="000000"/>
              </a:solidFill>
              <a:round/>
              <a:headEnd/>
              <a:tailEnd/>
            </a:ln>
          </p:spPr>
          <p:txBody>
            <a:bodyPr/>
            <a:lstStyle/>
            <a:p>
              <a:endParaRPr lang="el-GR">
                <a:solidFill>
                  <a:schemeClr val="bg1">
                    <a:lumMod val="95000"/>
                    <a:lumOff val="5000"/>
                  </a:schemeClr>
                </a:solidFill>
              </a:endParaRPr>
            </a:p>
          </p:txBody>
        </p:sp>
        <p:sp>
          <p:nvSpPr>
            <p:cNvPr id="35932" name="Freeform 70">
              <a:extLst>
                <a:ext uri="{FF2B5EF4-FFF2-40B4-BE49-F238E27FC236}">
                  <a16:creationId xmlns:a16="http://schemas.microsoft.com/office/drawing/2014/main" id="{797207CE-060A-66B2-8C1F-EA390C095AB6}"/>
                </a:ext>
              </a:extLst>
            </p:cNvPr>
            <p:cNvSpPr>
              <a:spLocks/>
            </p:cNvSpPr>
            <p:nvPr/>
          </p:nvSpPr>
          <p:spPr bwMode="auto">
            <a:xfrm>
              <a:off x="2678" y="1642"/>
              <a:ext cx="11" cy="10"/>
            </a:xfrm>
            <a:custGeom>
              <a:avLst/>
              <a:gdLst>
                <a:gd name="T0" fmla="*/ 11 w 11"/>
                <a:gd name="T1" fmla="*/ 10 h 10"/>
                <a:gd name="T2" fmla="*/ 0 w 11"/>
                <a:gd name="T3" fmla="*/ 6 h 10"/>
                <a:gd name="T4" fmla="*/ 0 w 11"/>
                <a:gd name="T5" fmla="*/ 0 h 10"/>
                <a:gd name="T6" fmla="*/ 11 w 11"/>
                <a:gd name="T7" fmla="*/ 4 h 10"/>
                <a:gd name="T8" fmla="*/ 11 w 11"/>
                <a:gd name="T9" fmla="*/ 10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11" y="10"/>
                  </a:moveTo>
                  <a:lnTo>
                    <a:pt x="0" y="6"/>
                  </a:lnTo>
                  <a:lnTo>
                    <a:pt x="0" y="0"/>
                  </a:lnTo>
                  <a:lnTo>
                    <a:pt x="11" y="4"/>
                  </a:lnTo>
                  <a:lnTo>
                    <a:pt x="11" y="10"/>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5933" name="Freeform 71">
              <a:extLst>
                <a:ext uri="{FF2B5EF4-FFF2-40B4-BE49-F238E27FC236}">
                  <a16:creationId xmlns:a16="http://schemas.microsoft.com/office/drawing/2014/main" id="{2DB59BBF-6308-7A09-14D5-AB760D578E6A}"/>
                </a:ext>
              </a:extLst>
            </p:cNvPr>
            <p:cNvSpPr>
              <a:spLocks/>
            </p:cNvSpPr>
            <p:nvPr/>
          </p:nvSpPr>
          <p:spPr bwMode="auto">
            <a:xfrm>
              <a:off x="2446" y="1644"/>
              <a:ext cx="69" cy="49"/>
            </a:xfrm>
            <a:custGeom>
              <a:avLst/>
              <a:gdLst>
                <a:gd name="T0" fmla="*/ 69 w 69"/>
                <a:gd name="T1" fmla="*/ 25 h 49"/>
                <a:gd name="T2" fmla="*/ 2 w 69"/>
                <a:gd name="T3" fmla="*/ 49 h 49"/>
                <a:gd name="T4" fmla="*/ 0 w 69"/>
                <a:gd name="T5" fmla="*/ 41 h 49"/>
                <a:gd name="T6" fmla="*/ 0 w 69"/>
                <a:gd name="T7" fmla="*/ 27 h 49"/>
                <a:gd name="T8" fmla="*/ 67 w 69"/>
                <a:gd name="T9" fmla="*/ 0 h 49"/>
                <a:gd name="T10" fmla="*/ 69 w 69"/>
                <a:gd name="T11" fmla="*/ 0 h 49"/>
                <a:gd name="T12" fmla="*/ 69 w 69"/>
                <a:gd name="T13" fmla="*/ 25 h 49"/>
                <a:gd name="T14" fmla="*/ 0 60000 65536"/>
                <a:gd name="T15" fmla="*/ 0 60000 65536"/>
                <a:gd name="T16" fmla="*/ 0 60000 65536"/>
                <a:gd name="T17" fmla="*/ 0 60000 65536"/>
                <a:gd name="T18" fmla="*/ 0 60000 65536"/>
                <a:gd name="T19" fmla="*/ 0 60000 65536"/>
                <a:gd name="T20" fmla="*/ 0 60000 65536"/>
                <a:gd name="T21" fmla="*/ 0 w 69"/>
                <a:gd name="T22" fmla="*/ 0 h 49"/>
                <a:gd name="T23" fmla="*/ 69 w 69"/>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49">
                  <a:moveTo>
                    <a:pt x="69" y="25"/>
                  </a:moveTo>
                  <a:lnTo>
                    <a:pt x="2" y="49"/>
                  </a:lnTo>
                  <a:lnTo>
                    <a:pt x="0" y="41"/>
                  </a:lnTo>
                  <a:lnTo>
                    <a:pt x="0" y="27"/>
                  </a:lnTo>
                  <a:lnTo>
                    <a:pt x="67" y="0"/>
                  </a:lnTo>
                  <a:lnTo>
                    <a:pt x="69" y="0"/>
                  </a:lnTo>
                  <a:lnTo>
                    <a:pt x="69" y="25"/>
                  </a:lnTo>
                  <a:close/>
                </a:path>
              </a:pathLst>
            </a:custGeom>
            <a:solidFill>
              <a:srgbClr val="028585"/>
            </a:solidFill>
            <a:ln w="0">
              <a:solidFill>
                <a:srgbClr val="000000"/>
              </a:solidFill>
              <a:round/>
              <a:headEnd/>
              <a:tailEnd/>
            </a:ln>
          </p:spPr>
          <p:txBody>
            <a:bodyPr/>
            <a:lstStyle/>
            <a:p>
              <a:endParaRPr lang="el-GR">
                <a:solidFill>
                  <a:schemeClr val="bg1">
                    <a:lumMod val="95000"/>
                    <a:lumOff val="5000"/>
                  </a:schemeClr>
                </a:solidFill>
              </a:endParaRPr>
            </a:p>
          </p:txBody>
        </p:sp>
        <p:sp>
          <p:nvSpPr>
            <p:cNvPr id="35934" name="Freeform 72">
              <a:extLst>
                <a:ext uri="{FF2B5EF4-FFF2-40B4-BE49-F238E27FC236}">
                  <a16:creationId xmlns:a16="http://schemas.microsoft.com/office/drawing/2014/main" id="{3109F619-F9A4-3788-3D33-EC54C9FE7868}"/>
                </a:ext>
              </a:extLst>
            </p:cNvPr>
            <p:cNvSpPr>
              <a:spLocks/>
            </p:cNvSpPr>
            <p:nvPr/>
          </p:nvSpPr>
          <p:spPr bwMode="auto">
            <a:xfrm>
              <a:off x="2693" y="1648"/>
              <a:ext cx="12" cy="10"/>
            </a:xfrm>
            <a:custGeom>
              <a:avLst/>
              <a:gdLst>
                <a:gd name="T0" fmla="*/ 12 w 12"/>
                <a:gd name="T1" fmla="*/ 10 h 10"/>
                <a:gd name="T2" fmla="*/ 10 w 12"/>
                <a:gd name="T3" fmla="*/ 10 h 10"/>
                <a:gd name="T4" fmla="*/ 0 w 12"/>
                <a:gd name="T5" fmla="*/ 6 h 10"/>
                <a:gd name="T6" fmla="*/ 0 w 12"/>
                <a:gd name="T7" fmla="*/ 2 h 10"/>
                <a:gd name="T8" fmla="*/ 0 w 12"/>
                <a:gd name="T9" fmla="*/ 0 h 10"/>
                <a:gd name="T10" fmla="*/ 10 w 12"/>
                <a:gd name="T11" fmla="*/ 4 h 10"/>
                <a:gd name="T12" fmla="*/ 12 w 12"/>
                <a:gd name="T13" fmla="*/ 10 h 10"/>
                <a:gd name="T14" fmla="*/ 0 60000 65536"/>
                <a:gd name="T15" fmla="*/ 0 60000 65536"/>
                <a:gd name="T16" fmla="*/ 0 60000 65536"/>
                <a:gd name="T17" fmla="*/ 0 60000 65536"/>
                <a:gd name="T18" fmla="*/ 0 60000 65536"/>
                <a:gd name="T19" fmla="*/ 0 60000 65536"/>
                <a:gd name="T20" fmla="*/ 0 60000 65536"/>
                <a:gd name="T21" fmla="*/ 0 w 12"/>
                <a:gd name="T22" fmla="*/ 0 h 10"/>
                <a:gd name="T23" fmla="*/ 12 w 12"/>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0">
                  <a:moveTo>
                    <a:pt x="12" y="10"/>
                  </a:moveTo>
                  <a:lnTo>
                    <a:pt x="10" y="10"/>
                  </a:lnTo>
                  <a:lnTo>
                    <a:pt x="0" y="6"/>
                  </a:lnTo>
                  <a:lnTo>
                    <a:pt x="0" y="2"/>
                  </a:lnTo>
                  <a:lnTo>
                    <a:pt x="0" y="0"/>
                  </a:lnTo>
                  <a:lnTo>
                    <a:pt x="10" y="4"/>
                  </a:lnTo>
                  <a:lnTo>
                    <a:pt x="12" y="10"/>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5935" name="Freeform 73">
              <a:extLst>
                <a:ext uri="{FF2B5EF4-FFF2-40B4-BE49-F238E27FC236}">
                  <a16:creationId xmlns:a16="http://schemas.microsoft.com/office/drawing/2014/main" id="{FC960FD4-47A5-E9C8-4C5D-D3A825F6EC3E}"/>
                </a:ext>
              </a:extLst>
            </p:cNvPr>
            <p:cNvSpPr>
              <a:spLocks/>
            </p:cNvSpPr>
            <p:nvPr/>
          </p:nvSpPr>
          <p:spPr bwMode="auto">
            <a:xfrm>
              <a:off x="2707" y="1654"/>
              <a:ext cx="11" cy="10"/>
            </a:xfrm>
            <a:custGeom>
              <a:avLst/>
              <a:gdLst>
                <a:gd name="T0" fmla="*/ 11 w 11"/>
                <a:gd name="T1" fmla="*/ 10 h 10"/>
                <a:gd name="T2" fmla="*/ 0 w 11"/>
                <a:gd name="T3" fmla="*/ 6 h 10"/>
                <a:gd name="T4" fmla="*/ 0 w 11"/>
                <a:gd name="T5" fmla="*/ 2 h 10"/>
                <a:gd name="T6" fmla="*/ 0 w 11"/>
                <a:gd name="T7" fmla="*/ 0 h 10"/>
                <a:gd name="T8" fmla="*/ 11 w 11"/>
                <a:gd name="T9" fmla="*/ 6 h 10"/>
                <a:gd name="T10" fmla="*/ 11 w 11"/>
                <a:gd name="T11" fmla="*/ 10 h 10"/>
                <a:gd name="T12" fmla="*/ 0 60000 65536"/>
                <a:gd name="T13" fmla="*/ 0 60000 65536"/>
                <a:gd name="T14" fmla="*/ 0 60000 65536"/>
                <a:gd name="T15" fmla="*/ 0 60000 65536"/>
                <a:gd name="T16" fmla="*/ 0 60000 65536"/>
                <a:gd name="T17" fmla="*/ 0 60000 65536"/>
                <a:gd name="T18" fmla="*/ 0 w 11"/>
                <a:gd name="T19" fmla="*/ 0 h 10"/>
                <a:gd name="T20" fmla="*/ 11 w 11"/>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1" h="10">
                  <a:moveTo>
                    <a:pt x="11" y="10"/>
                  </a:moveTo>
                  <a:lnTo>
                    <a:pt x="0" y="6"/>
                  </a:lnTo>
                  <a:lnTo>
                    <a:pt x="0" y="2"/>
                  </a:lnTo>
                  <a:lnTo>
                    <a:pt x="0" y="0"/>
                  </a:lnTo>
                  <a:lnTo>
                    <a:pt x="11" y="6"/>
                  </a:lnTo>
                  <a:lnTo>
                    <a:pt x="11" y="10"/>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5936" name="Freeform 74">
              <a:extLst>
                <a:ext uri="{FF2B5EF4-FFF2-40B4-BE49-F238E27FC236}">
                  <a16:creationId xmlns:a16="http://schemas.microsoft.com/office/drawing/2014/main" id="{CF5F25B8-DEF9-B913-E066-33A9CA2F4A3A}"/>
                </a:ext>
              </a:extLst>
            </p:cNvPr>
            <p:cNvSpPr>
              <a:spLocks/>
            </p:cNvSpPr>
            <p:nvPr/>
          </p:nvSpPr>
          <p:spPr bwMode="auto">
            <a:xfrm>
              <a:off x="2720" y="1660"/>
              <a:ext cx="12" cy="13"/>
            </a:xfrm>
            <a:custGeom>
              <a:avLst/>
              <a:gdLst>
                <a:gd name="T0" fmla="*/ 12 w 12"/>
                <a:gd name="T1" fmla="*/ 11 h 13"/>
                <a:gd name="T2" fmla="*/ 12 w 12"/>
                <a:gd name="T3" fmla="*/ 13 h 13"/>
                <a:gd name="T4" fmla="*/ 2 w 12"/>
                <a:gd name="T5" fmla="*/ 9 h 13"/>
                <a:gd name="T6" fmla="*/ 0 w 12"/>
                <a:gd name="T7" fmla="*/ 4 h 13"/>
                <a:gd name="T8" fmla="*/ 0 w 12"/>
                <a:gd name="T9" fmla="*/ 0 h 13"/>
                <a:gd name="T10" fmla="*/ 12 w 12"/>
                <a:gd name="T11" fmla="*/ 7 h 13"/>
                <a:gd name="T12" fmla="*/ 12 w 12"/>
                <a:gd name="T13" fmla="*/ 11 h 13"/>
                <a:gd name="T14" fmla="*/ 0 60000 65536"/>
                <a:gd name="T15" fmla="*/ 0 60000 65536"/>
                <a:gd name="T16" fmla="*/ 0 60000 65536"/>
                <a:gd name="T17" fmla="*/ 0 60000 65536"/>
                <a:gd name="T18" fmla="*/ 0 60000 65536"/>
                <a:gd name="T19" fmla="*/ 0 60000 65536"/>
                <a:gd name="T20" fmla="*/ 0 60000 65536"/>
                <a:gd name="T21" fmla="*/ 0 w 12"/>
                <a:gd name="T22" fmla="*/ 0 h 13"/>
                <a:gd name="T23" fmla="*/ 12 w 12"/>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3">
                  <a:moveTo>
                    <a:pt x="12" y="11"/>
                  </a:moveTo>
                  <a:lnTo>
                    <a:pt x="12" y="13"/>
                  </a:lnTo>
                  <a:lnTo>
                    <a:pt x="2" y="9"/>
                  </a:lnTo>
                  <a:lnTo>
                    <a:pt x="0" y="4"/>
                  </a:lnTo>
                  <a:lnTo>
                    <a:pt x="0" y="0"/>
                  </a:lnTo>
                  <a:lnTo>
                    <a:pt x="12" y="7"/>
                  </a:lnTo>
                  <a:lnTo>
                    <a:pt x="12" y="11"/>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5937" name="Freeform 75">
              <a:extLst>
                <a:ext uri="{FF2B5EF4-FFF2-40B4-BE49-F238E27FC236}">
                  <a16:creationId xmlns:a16="http://schemas.microsoft.com/office/drawing/2014/main" id="{1E183BDC-CCB8-763F-7FA7-DBF3F2A586D3}"/>
                </a:ext>
              </a:extLst>
            </p:cNvPr>
            <p:cNvSpPr>
              <a:spLocks/>
            </p:cNvSpPr>
            <p:nvPr/>
          </p:nvSpPr>
          <p:spPr bwMode="auto">
            <a:xfrm>
              <a:off x="2424" y="1664"/>
              <a:ext cx="20" cy="21"/>
            </a:xfrm>
            <a:custGeom>
              <a:avLst/>
              <a:gdLst>
                <a:gd name="T0" fmla="*/ 20 w 20"/>
                <a:gd name="T1" fmla="*/ 21 h 21"/>
                <a:gd name="T2" fmla="*/ 14 w 20"/>
                <a:gd name="T3" fmla="*/ 21 h 21"/>
                <a:gd name="T4" fmla="*/ 4 w 20"/>
                <a:gd name="T5" fmla="*/ 21 h 21"/>
                <a:gd name="T6" fmla="*/ 2 w 20"/>
                <a:gd name="T7" fmla="*/ 13 h 21"/>
                <a:gd name="T8" fmla="*/ 0 w 20"/>
                <a:gd name="T9" fmla="*/ 11 h 21"/>
                <a:gd name="T10" fmla="*/ 2 w 20"/>
                <a:gd name="T11" fmla="*/ 0 h 21"/>
                <a:gd name="T12" fmla="*/ 20 w 20"/>
                <a:gd name="T13" fmla="*/ 7 h 21"/>
                <a:gd name="T14" fmla="*/ 20 w 20"/>
                <a:gd name="T15" fmla="*/ 21 h 21"/>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21"/>
                <a:gd name="T26" fmla="*/ 20 w 20"/>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21">
                  <a:moveTo>
                    <a:pt x="20" y="21"/>
                  </a:moveTo>
                  <a:lnTo>
                    <a:pt x="14" y="21"/>
                  </a:lnTo>
                  <a:lnTo>
                    <a:pt x="4" y="21"/>
                  </a:lnTo>
                  <a:lnTo>
                    <a:pt x="2" y="13"/>
                  </a:lnTo>
                  <a:lnTo>
                    <a:pt x="0" y="11"/>
                  </a:lnTo>
                  <a:lnTo>
                    <a:pt x="2" y="0"/>
                  </a:lnTo>
                  <a:lnTo>
                    <a:pt x="20" y="7"/>
                  </a:lnTo>
                  <a:lnTo>
                    <a:pt x="20" y="21"/>
                  </a:lnTo>
                  <a:close/>
                </a:path>
              </a:pathLst>
            </a:custGeom>
            <a:solidFill>
              <a:srgbClr val="83FFFF"/>
            </a:solidFill>
            <a:ln w="0">
              <a:solidFill>
                <a:srgbClr val="000000"/>
              </a:solidFill>
              <a:round/>
              <a:headEnd/>
              <a:tailEnd/>
            </a:ln>
          </p:spPr>
          <p:txBody>
            <a:bodyPr/>
            <a:lstStyle/>
            <a:p>
              <a:endParaRPr lang="el-GR">
                <a:solidFill>
                  <a:schemeClr val="bg1">
                    <a:lumMod val="95000"/>
                    <a:lumOff val="5000"/>
                  </a:schemeClr>
                </a:solidFill>
              </a:endParaRPr>
            </a:p>
          </p:txBody>
        </p:sp>
        <p:sp>
          <p:nvSpPr>
            <p:cNvPr id="35938" name="Freeform 76">
              <a:extLst>
                <a:ext uri="{FF2B5EF4-FFF2-40B4-BE49-F238E27FC236}">
                  <a16:creationId xmlns:a16="http://schemas.microsoft.com/office/drawing/2014/main" id="{5F743AD8-A976-895D-2E11-713D5E6205E2}"/>
                </a:ext>
              </a:extLst>
            </p:cNvPr>
            <p:cNvSpPr>
              <a:spLocks/>
            </p:cNvSpPr>
            <p:nvPr/>
          </p:nvSpPr>
          <p:spPr bwMode="auto">
            <a:xfrm>
              <a:off x="3078" y="1667"/>
              <a:ext cx="346" cy="95"/>
            </a:xfrm>
            <a:custGeom>
              <a:avLst/>
              <a:gdLst>
                <a:gd name="T0" fmla="*/ 346 w 346"/>
                <a:gd name="T1" fmla="*/ 14 h 95"/>
                <a:gd name="T2" fmla="*/ 48 w 346"/>
                <a:gd name="T3" fmla="*/ 82 h 95"/>
                <a:gd name="T4" fmla="*/ 0 w 346"/>
                <a:gd name="T5" fmla="*/ 95 h 95"/>
                <a:gd name="T6" fmla="*/ 0 w 346"/>
                <a:gd name="T7" fmla="*/ 95 h 95"/>
                <a:gd name="T8" fmla="*/ 0 w 346"/>
                <a:gd name="T9" fmla="*/ 76 h 95"/>
                <a:gd name="T10" fmla="*/ 342 w 346"/>
                <a:gd name="T11" fmla="*/ 0 h 95"/>
                <a:gd name="T12" fmla="*/ 346 w 346"/>
                <a:gd name="T13" fmla="*/ 0 h 95"/>
                <a:gd name="T14" fmla="*/ 346 w 346"/>
                <a:gd name="T15" fmla="*/ 14 h 95"/>
                <a:gd name="T16" fmla="*/ 0 60000 65536"/>
                <a:gd name="T17" fmla="*/ 0 60000 65536"/>
                <a:gd name="T18" fmla="*/ 0 60000 65536"/>
                <a:gd name="T19" fmla="*/ 0 60000 65536"/>
                <a:gd name="T20" fmla="*/ 0 60000 65536"/>
                <a:gd name="T21" fmla="*/ 0 60000 65536"/>
                <a:gd name="T22" fmla="*/ 0 60000 65536"/>
                <a:gd name="T23" fmla="*/ 0 60000 65536"/>
                <a:gd name="T24" fmla="*/ 0 w 346"/>
                <a:gd name="T25" fmla="*/ 0 h 95"/>
                <a:gd name="T26" fmla="*/ 346 w 346"/>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6" h="95">
                  <a:moveTo>
                    <a:pt x="346" y="14"/>
                  </a:moveTo>
                  <a:lnTo>
                    <a:pt x="48" y="82"/>
                  </a:lnTo>
                  <a:lnTo>
                    <a:pt x="0" y="95"/>
                  </a:lnTo>
                  <a:lnTo>
                    <a:pt x="0" y="76"/>
                  </a:lnTo>
                  <a:lnTo>
                    <a:pt x="342" y="0"/>
                  </a:lnTo>
                  <a:lnTo>
                    <a:pt x="346" y="0"/>
                  </a:lnTo>
                  <a:lnTo>
                    <a:pt x="346" y="14"/>
                  </a:lnTo>
                  <a:close/>
                </a:path>
              </a:pathLst>
            </a:custGeom>
            <a:solidFill>
              <a:srgbClr val="595959"/>
            </a:solidFill>
            <a:ln w="0">
              <a:solidFill>
                <a:srgbClr val="000000"/>
              </a:solidFill>
              <a:round/>
              <a:headEnd/>
              <a:tailEnd/>
            </a:ln>
          </p:spPr>
          <p:txBody>
            <a:bodyPr/>
            <a:lstStyle/>
            <a:p>
              <a:endParaRPr lang="el-GR">
                <a:solidFill>
                  <a:schemeClr val="bg1">
                    <a:lumMod val="95000"/>
                    <a:lumOff val="5000"/>
                  </a:schemeClr>
                </a:solidFill>
              </a:endParaRPr>
            </a:p>
          </p:txBody>
        </p:sp>
        <p:sp>
          <p:nvSpPr>
            <p:cNvPr id="35939" name="Freeform 77">
              <a:extLst>
                <a:ext uri="{FF2B5EF4-FFF2-40B4-BE49-F238E27FC236}">
                  <a16:creationId xmlns:a16="http://schemas.microsoft.com/office/drawing/2014/main" id="{CC4C00F8-69F7-4297-D99E-6058FF169E5F}"/>
                </a:ext>
              </a:extLst>
            </p:cNvPr>
            <p:cNvSpPr>
              <a:spLocks/>
            </p:cNvSpPr>
            <p:nvPr/>
          </p:nvSpPr>
          <p:spPr bwMode="auto">
            <a:xfrm>
              <a:off x="2734" y="1669"/>
              <a:ext cx="11" cy="10"/>
            </a:xfrm>
            <a:custGeom>
              <a:avLst/>
              <a:gdLst>
                <a:gd name="T0" fmla="*/ 11 w 11"/>
                <a:gd name="T1" fmla="*/ 2 h 10"/>
                <a:gd name="T2" fmla="*/ 11 w 11"/>
                <a:gd name="T3" fmla="*/ 4 h 10"/>
                <a:gd name="T4" fmla="*/ 11 w 11"/>
                <a:gd name="T5" fmla="*/ 10 h 10"/>
                <a:gd name="T6" fmla="*/ 0 w 11"/>
                <a:gd name="T7" fmla="*/ 6 h 10"/>
                <a:gd name="T8" fmla="*/ 0 w 11"/>
                <a:gd name="T9" fmla="*/ 0 h 10"/>
                <a:gd name="T10" fmla="*/ 9 w 11"/>
                <a:gd name="T11" fmla="*/ 2 h 10"/>
                <a:gd name="T12" fmla="*/ 11 w 11"/>
                <a:gd name="T13" fmla="*/ 2 h 10"/>
                <a:gd name="T14" fmla="*/ 0 60000 65536"/>
                <a:gd name="T15" fmla="*/ 0 60000 65536"/>
                <a:gd name="T16" fmla="*/ 0 60000 65536"/>
                <a:gd name="T17" fmla="*/ 0 60000 65536"/>
                <a:gd name="T18" fmla="*/ 0 60000 65536"/>
                <a:gd name="T19" fmla="*/ 0 60000 65536"/>
                <a:gd name="T20" fmla="*/ 0 60000 65536"/>
                <a:gd name="T21" fmla="*/ 0 w 11"/>
                <a:gd name="T22" fmla="*/ 0 h 10"/>
                <a:gd name="T23" fmla="*/ 11 w 11"/>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0">
                  <a:moveTo>
                    <a:pt x="11" y="2"/>
                  </a:moveTo>
                  <a:lnTo>
                    <a:pt x="11" y="4"/>
                  </a:lnTo>
                  <a:lnTo>
                    <a:pt x="11" y="10"/>
                  </a:lnTo>
                  <a:lnTo>
                    <a:pt x="0" y="6"/>
                  </a:lnTo>
                  <a:lnTo>
                    <a:pt x="0" y="0"/>
                  </a:lnTo>
                  <a:lnTo>
                    <a:pt x="9" y="2"/>
                  </a:lnTo>
                  <a:lnTo>
                    <a:pt x="11" y="2"/>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5940" name="Freeform 78">
              <a:extLst>
                <a:ext uri="{FF2B5EF4-FFF2-40B4-BE49-F238E27FC236}">
                  <a16:creationId xmlns:a16="http://schemas.microsoft.com/office/drawing/2014/main" id="{A4EACAD0-2580-CA0A-CD93-A48F831CFBBF}"/>
                </a:ext>
              </a:extLst>
            </p:cNvPr>
            <p:cNvSpPr>
              <a:spLocks/>
            </p:cNvSpPr>
            <p:nvPr/>
          </p:nvSpPr>
          <p:spPr bwMode="auto">
            <a:xfrm>
              <a:off x="2583" y="1671"/>
              <a:ext cx="2" cy="27"/>
            </a:xfrm>
            <a:custGeom>
              <a:avLst/>
              <a:gdLst>
                <a:gd name="T0" fmla="*/ 2 w 2"/>
                <a:gd name="T1" fmla="*/ 27 h 27"/>
                <a:gd name="T2" fmla="*/ 0 w 2"/>
                <a:gd name="T3" fmla="*/ 25 h 27"/>
                <a:gd name="T4" fmla="*/ 2 w 2"/>
                <a:gd name="T5" fmla="*/ 0 h 27"/>
                <a:gd name="T6" fmla="*/ 2 w 2"/>
                <a:gd name="T7" fmla="*/ 0 h 27"/>
                <a:gd name="T8" fmla="*/ 2 w 2"/>
                <a:gd name="T9" fmla="*/ 27 h 27"/>
                <a:gd name="T10" fmla="*/ 0 60000 65536"/>
                <a:gd name="T11" fmla="*/ 0 60000 65536"/>
                <a:gd name="T12" fmla="*/ 0 60000 65536"/>
                <a:gd name="T13" fmla="*/ 0 60000 65536"/>
                <a:gd name="T14" fmla="*/ 0 60000 65536"/>
                <a:gd name="T15" fmla="*/ 0 w 2"/>
                <a:gd name="T16" fmla="*/ 0 h 27"/>
                <a:gd name="T17" fmla="*/ 2 w 2"/>
                <a:gd name="T18" fmla="*/ 27 h 27"/>
              </a:gdLst>
              <a:ahLst/>
              <a:cxnLst>
                <a:cxn ang="T10">
                  <a:pos x="T0" y="T1"/>
                </a:cxn>
                <a:cxn ang="T11">
                  <a:pos x="T2" y="T3"/>
                </a:cxn>
                <a:cxn ang="T12">
                  <a:pos x="T4" y="T5"/>
                </a:cxn>
                <a:cxn ang="T13">
                  <a:pos x="T6" y="T7"/>
                </a:cxn>
                <a:cxn ang="T14">
                  <a:pos x="T8" y="T9"/>
                </a:cxn>
              </a:cxnLst>
              <a:rect l="T15" t="T16" r="T17" b="T18"/>
              <a:pathLst>
                <a:path w="2" h="27">
                  <a:moveTo>
                    <a:pt x="2" y="27"/>
                  </a:moveTo>
                  <a:lnTo>
                    <a:pt x="0" y="25"/>
                  </a:lnTo>
                  <a:lnTo>
                    <a:pt x="2" y="0"/>
                  </a:lnTo>
                  <a:lnTo>
                    <a:pt x="2" y="27"/>
                  </a:lnTo>
                  <a:close/>
                </a:path>
              </a:pathLst>
            </a:custGeom>
            <a:solidFill>
              <a:srgbClr val="D9D9D9"/>
            </a:solidFill>
            <a:ln w="0">
              <a:solidFill>
                <a:srgbClr val="000000"/>
              </a:solidFill>
              <a:round/>
              <a:headEnd/>
              <a:tailEnd/>
            </a:ln>
          </p:spPr>
          <p:txBody>
            <a:bodyPr/>
            <a:lstStyle/>
            <a:p>
              <a:endParaRPr lang="el-GR">
                <a:solidFill>
                  <a:schemeClr val="bg1">
                    <a:lumMod val="95000"/>
                    <a:lumOff val="5000"/>
                  </a:schemeClr>
                </a:solidFill>
              </a:endParaRPr>
            </a:p>
          </p:txBody>
        </p:sp>
        <p:sp>
          <p:nvSpPr>
            <p:cNvPr id="35941" name="Freeform 79">
              <a:extLst>
                <a:ext uri="{FF2B5EF4-FFF2-40B4-BE49-F238E27FC236}">
                  <a16:creationId xmlns:a16="http://schemas.microsoft.com/office/drawing/2014/main" id="{28314140-BF6C-62C1-C6BC-8DA052A0A2AD}"/>
                </a:ext>
              </a:extLst>
            </p:cNvPr>
            <p:cNvSpPr>
              <a:spLocks/>
            </p:cNvSpPr>
            <p:nvPr/>
          </p:nvSpPr>
          <p:spPr bwMode="auto">
            <a:xfrm>
              <a:off x="2587" y="1673"/>
              <a:ext cx="4" cy="29"/>
            </a:xfrm>
            <a:custGeom>
              <a:avLst/>
              <a:gdLst>
                <a:gd name="T0" fmla="*/ 4 w 4"/>
                <a:gd name="T1" fmla="*/ 29 h 29"/>
                <a:gd name="T2" fmla="*/ 2 w 4"/>
                <a:gd name="T3" fmla="*/ 27 h 29"/>
                <a:gd name="T4" fmla="*/ 0 w 4"/>
                <a:gd name="T5" fmla="*/ 25 h 29"/>
                <a:gd name="T6" fmla="*/ 2 w 4"/>
                <a:gd name="T7" fmla="*/ 0 h 29"/>
                <a:gd name="T8" fmla="*/ 4 w 4"/>
                <a:gd name="T9" fmla="*/ 2 h 29"/>
                <a:gd name="T10" fmla="*/ 4 w 4"/>
                <a:gd name="T11" fmla="*/ 29 h 29"/>
                <a:gd name="T12" fmla="*/ 0 60000 65536"/>
                <a:gd name="T13" fmla="*/ 0 60000 65536"/>
                <a:gd name="T14" fmla="*/ 0 60000 65536"/>
                <a:gd name="T15" fmla="*/ 0 60000 65536"/>
                <a:gd name="T16" fmla="*/ 0 60000 65536"/>
                <a:gd name="T17" fmla="*/ 0 60000 65536"/>
                <a:gd name="T18" fmla="*/ 0 w 4"/>
                <a:gd name="T19" fmla="*/ 0 h 29"/>
                <a:gd name="T20" fmla="*/ 4 w 4"/>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4" h="29">
                  <a:moveTo>
                    <a:pt x="4" y="29"/>
                  </a:moveTo>
                  <a:lnTo>
                    <a:pt x="2" y="27"/>
                  </a:lnTo>
                  <a:lnTo>
                    <a:pt x="0" y="25"/>
                  </a:lnTo>
                  <a:lnTo>
                    <a:pt x="2" y="0"/>
                  </a:lnTo>
                  <a:lnTo>
                    <a:pt x="4" y="2"/>
                  </a:lnTo>
                  <a:lnTo>
                    <a:pt x="4" y="29"/>
                  </a:lnTo>
                  <a:close/>
                </a:path>
              </a:pathLst>
            </a:custGeom>
            <a:solidFill>
              <a:srgbClr val="595959"/>
            </a:solidFill>
            <a:ln w="0">
              <a:solidFill>
                <a:srgbClr val="000000"/>
              </a:solidFill>
              <a:round/>
              <a:headEnd/>
              <a:tailEnd/>
            </a:ln>
          </p:spPr>
          <p:txBody>
            <a:bodyPr/>
            <a:lstStyle/>
            <a:p>
              <a:endParaRPr lang="el-GR">
                <a:solidFill>
                  <a:schemeClr val="bg1">
                    <a:lumMod val="95000"/>
                    <a:lumOff val="5000"/>
                  </a:schemeClr>
                </a:solidFill>
              </a:endParaRPr>
            </a:p>
          </p:txBody>
        </p:sp>
        <p:sp>
          <p:nvSpPr>
            <p:cNvPr id="35942" name="Freeform 80">
              <a:extLst>
                <a:ext uri="{FF2B5EF4-FFF2-40B4-BE49-F238E27FC236}">
                  <a16:creationId xmlns:a16="http://schemas.microsoft.com/office/drawing/2014/main" id="{33D7F40C-ECF2-545F-4568-C631EF140D93}"/>
                </a:ext>
              </a:extLst>
            </p:cNvPr>
            <p:cNvSpPr>
              <a:spLocks/>
            </p:cNvSpPr>
            <p:nvPr/>
          </p:nvSpPr>
          <p:spPr bwMode="auto">
            <a:xfrm>
              <a:off x="2504" y="1673"/>
              <a:ext cx="5" cy="8"/>
            </a:xfrm>
            <a:custGeom>
              <a:avLst/>
              <a:gdLst>
                <a:gd name="T0" fmla="*/ 2 w 5"/>
                <a:gd name="T1" fmla="*/ 8 h 8"/>
                <a:gd name="T2" fmla="*/ 0 w 5"/>
                <a:gd name="T3" fmla="*/ 8 h 8"/>
                <a:gd name="T4" fmla="*/ 0 w 5"/>
                <a:gd name="T5" fmla="*/ 6 h 8"/>
                <a:gd name="T6" fmla="*/ 0 w 5"/>
                <a:gd name="T7" fmla="*/ 2 h 8"/>
                <a:gd name="T8" fmla="*/ 2 w 5"/>
                <a:gd name="T9" fmla="*/ 0 h 8"/>
                <a:gd name="T10" fmla="*/ 5 w 5"/>
                <a:gd name="T11" fmla="*/ 4 h 8"/>
                <a:gd name="T12" fmla="*/ 2 w 5"/>
                <a:gd name="T13" fmla="*/ 8 h 8"/>
                <a:gd name="T14" fmla="*/ 0 60000 65536"/>
                <a:gd name="T15" fmla="*/ 0 60000 65536"/>
                <a:gd name="T16" fmla="*/ 0 60000 65536"/>
                <a:gd name="T17" fmla="*/ 0 60000 65536"/>
                <a:gd name="T18" fmla="*/ 0 60000 65536"/>
                <a:gd name="T19" fmla="*/ 0 60000 65536"/>
                <a:gd name="T20" fmla="*/ 0 60000 65536"/>
                <a:gd name="T21" fmla="*/ 0 w 5"/>
                <a:gd name="T22" fmla="*/ 0 h 8"/>
                <a:gd name="T23" fmla="*/ 5 w 5"/>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8">
                  <a:moveTo>
                    <a:pt x="2" y="8"/>
                  </a:moveTo>
                  <a:lnTo>
                    <a:pt x="0" y="8"/>
                  </a:lnTo>
                  <a:lnTo>
                    <a:pt x="0" y="6"/>
                  </a:lnTo>
                  <a:lnTo>
                    <a:pt x="0" y="2"/>
                  </a:lnTo>
                  <a:lnTo>
                    <a:pt x="2" y="0"/>
                  </a:lnTo>
                  <a:lnTo>
                    <a:pt x="5" y="4"/>
                  </a:lnTo>
                  <a:lnTo>
                    <a:pt x="2" y="8"/>
                  </a:lnTo>
                  <a:close/>
                </a:path>
              </a:pathLst>
            </a:custGeom>
            <a:solidFill>
              <a:srgbClr val="838383"/>
            </a:solidFill>
            <a:ln w="0">
              <a:solidFill>
                <a:srgbClr val="000000"/>
              </a:solidFill>
              <a:round/>
              <a:headEnd/>
              <a:tailEnd/>
            </a:ln>
          </p:spPr>
          <p:txBody>
            <a:bodyPr/>
            <a:lstStyle/>
            <a:p>
              <a:endParaRPr lang="el-GR">
                <a:solidFill>
                  <a:schemeClr val="bg1">
                    <a:lumMod val="95000"/>
                    <a:lumOff val="5000"/>
                  </a:schemeClr>
                </a:solidFill>
              </a:endParaRPr>
            </a:p>
          </p:txBody>
        </p:sp>
        <p:sp>
          <p:nvSpPr>
            <p:cNvPr id="35943" name="Freeform 81">
              <a:extLst>
                <a:ext uri="{FF2B5EF4-FFF2-40B4-BE49-F238E27FC236}">
                  <a16:creationId xmlns:a16="http://schemas.microsoft.com/office/drawing/2014/main" id="{5436CBC9-93C6-3B16-22EE-685BE1D0FF3F}"/>
                </a:ext>
              </a:extLst>
            </p:cNvPr>
            <p:cNvSpPr>
              <a:spLocks/>
            </p:cNvSpPr>
            <p:nvPr/>
          </p:nvSpPr>
          <p:spPr bwMode="auto">
            <a:xfrm>
              <a:off x="2747" y="1673"/>
              <a:ext cx="12" cy="12"/>
            </a:xfrm>
            <a:custGeom>
              <a:avLst/>
              <a:gdLst>
                <a:gd name="T0" fmla="*/ 12 w 12"/>
                <a:gd name="T1" fmla="*/ 12 h 12"/>
                <a:gd name="T2" fmla="*/ 0 w 12"/>
                <a:gd name="T3" fmla="*/ 8 h 12"/>
                <a:gd name="T4" fmla="*/ 0 w 12"/>
                <a:gd name="T5" fmla="*/ 0 h 12"/>
                <a:gd name="T6" fmla="*/ 12 w 12"/>
                <a:gd name="T7" fmla="*/ 6 h 12"/>
                <a:gd name="T8" fmla="*/ 12 w 12"/>
                <a:gd name="T9" fmla="*/ 12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12" y="12"/>
                  </a:moveTo>
                  <a:lnTo>
                    <a:pt x="0" y="8"/>
                  </a:lnTo>
                  <a:lnTo>
                    <a:pt x="0" y="0"/>
                  </a:lnTo>
                  <a:lnTo>
                    <a:pt x="12" y="6"/>
                  </a:lnTo>
                  <a:lnTo>
                    <a:pt x="12" y="12"/>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5944" name="Freeform 82">
              <a:extLst>
                <a:ext uri="{FF2B5EF4-FFF2-40B4-BE49-F238E27FC236}">
                  <a16:creationId xmlns:a16="http://schemas.microsoft.com/office/drawing/2014/main" id="{C66FBDD5-79E7-9FE2-5F95-69A330479C62}"/>
                </a:ext>
              </a:extLst>
            </p:cNvPr>
            <p:cNvSpPr>
              <a:spLocks/>
            </p:cNvSpPr>
            <p:nvPr/>
          </p:nvSpPr>
          <p:spPr bwMode="auto">
            <a:xfrm>
              <a:off x="2593" y="1675"/>
              <a:ext cx="21" cy="37"/>
            </a:xfrm>
            <a:custGeom>
              <a:avLst/>
              <a:gdLst>
                <a:gd name="T0" fmla="*/ 21 w 21"/>
                <a:gd name="T1" fmla="*/ 33 h 37"/>
                <a:gd name="T2" fmla="*/ 19 w 21"/>
                <a:gd name="T3" fmla="*/ 35 h 37"/>
                <a:gd name="T4" fmla="*/ 19 w 21"/>
                <a:gd name="T5" fmla="*/ 37 h 37"/>
                <a:gd name="T6" fmla="*/ 0 w 21"/>
                <a:gd name="T7" fmla="*/ 27 h 37"/>
                <a:gd name="T8" fmla="*/ 0 w 21"/>
                <a:gd name="T9" fmla="*/ 0 h 37"/>
                <a:gd name="T10" fmla="*/ 21 w 21"/>
                <a:gd name="T11" fmla="*/ 12 h 37"/>
                <a:gd name="T12" fmla="*/ 21 w 21"/>
                <a:gd name="T13" fmla="*/ 33 h 37"/>
                <a:gd name="T14" fmla="*/ 0 60000 65536"/>
                <a:gd name="T15" fmla="*/ 0 60000 65536"/>
                <a:gd name="T16" fmla="*/ 0 60000 65536"/>
                <a:gd name="T17" fmla="*/ 0 60000 65536"/>
                <a:gd name="T18" fmla="*/ 0 60000 65536"/>
                <a:gd name="T19" fmla="*/ 0 60000 65536"/>
                <a:gd name="T20" fmla="*/ 0 60000 65536"/>
                <a:gd name="T21" fmla="*/ 0 w 21"/>
                <a:gd name="T22" fmla="*/ 0 h 37"/>
                <a:gd name="T23" fmla="*/ 21 w 21"/>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37">
                  <a:moveTo>
                    <a:pt x="21" y="33"/>
                  </a:moveTo>
                  <a:lnTo>
                    <a:pt x="19" y="35"/>
                  </a:lnTo>
                  <a:lnTo>
                    <a:pt x="19" y="37"/>
                  </a:lnTo>
                  <a:lnTo>
                    <a:pt x="0" y="27"/>
                  </a:lnTo>
                  <a:lnTo>
                    <a:pt x="0" y="0"/>
                  </a:lnTo>
                  <a:lnTo>
                    <a:pt x="21" y="12"/>
                  </a:lnTo>
                  <a:lnTo>
                    <a:pt x="21" y="33"/>
                  </a:lnTo>
                  <a:close/>
                </a:path>
              </a:pathLst>
            </a:custGeom>
            <a:solidFill>
              <a:srgbClr val="D9D9D9"/>
            </a:solidFill>
            <a:ln w="0">
              <a:solidFill>
                <a:srgbClr val="000000"/>
              </a:solidFill>
              <a:round/>
              <a:headEnd/>
              <a:tailEnd/>
            </a:ln>
          </p:spPr>
          <p:txBody>
            <a:bodyPr/>
            <a:lstStyle/>
            <a:p>
              <a:endParaRPr lang="el-GR">
                <a:solidFill>
                  <a:schemeClr val="bg1">
                    <a:lumMod val="95000"/>
                    <a:lumOff val="5000"/>
                  </a:schemeClr>
                </a:solidFill>
              </a:endParaRPr>
            </a:p>
          </p:txBody>
        </p:sp>
        <p:sp>
          <p:nvSpPr>
            <p:cNvPr id="35945" name="Freeform 83">
              <a:extLst>
                <a:ext uri="{FF2B5EF4-FFF2-40B4-BE49-F238E27FC236}">
                  <a16:creationId xmlns:a16="http://schemas.microsoft.com/office/drawing/2014/main" id="{B436FA2D-CC7E-545C-17E6-BD79AACCE96B}"/>
                </a:ext>
              </a:extLst>
            </p:cNvPr>
            <p:cNvSpPr>
              <a:spLocks/>
            </p:cNvSpPr>
            <p:nvPr/>
          </p:nvSpPr>
          <p:spPr bwMode="auto">
            <a:xfrm>
              <a:off x="2496" y="1677"/>
              <a:ext cx="4" cy="8"/>
            </a:xfrm>
            <a:custGeom>
              <a:avLst/>
              <a:gdLst>
                <a:gd name="T0" fmla="*/ 4 w 4"/>
                <a:gd name="T1" fmla="*/ 6 h 8"/>
                <a:gd name="T2" fmla="*/ 2 w 4"/>
                <a:gd name="T3" fmla="*/ 8 h 8"/>
                <a:gd name="T4" fmla="*/ 0 w 4"/>
                <a:gd name="T5" fmla="*/ 8 h 8"/>
                <a:gd name="T6" fmla="*/ 0 w 4"/>
                <a:gd name="T7" fmla="*/ 6 h 8"/>
                <a:gd name="T8" fmla="*/ 0 w 4"/>
                <a:gd name="T9" fmla="*/ 2 h 8"/>
                <a:gd name="T10" fmla="*/ 2 w 4"/>
                <a:gd name="T11" fmla="*/ 0 h 8"/>
                <a:gd name="T12" fmla="*/ 4 w 4"/>
                <a:gd name="T13" fmla="*/ 0 h 8"/>
                <a:gd name="T14" fmla="*/ 4 w 4"/>
                <a:gd name="T15" fmla="*/ 6 h 8"/>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8"/>
                <a:gd name="T26" fmla="*/ 4 w 4"/>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8">
                  <a:moveTo>
                    <a:pt x="4" y="6"/>
                  </a:moveTo>
                  <a:lnTo>
                    <a:pt x="2" y="8"/>
                  </a:lnTo>
                  <a:lnTo>
                    <a:pt x="0" y="8"/>
                  </a:lnTo>
                  <a:lnTo>
                    <a:pt x="0" y="6"/>
                  </a:lnTo>
                  <a:lnTo>
                    <a:pt x="0" y="2"/>
                  </a:lnTo>
                  <a:lnTo>
                    <a:pt x="2" y="0"/>
                  </a:lnTo>
                  <a:lnTo>
                    <a:pt x="4" y="0"/>
                  </a:lnTo>
                  <a:lnTo>
                    <a:pt x="4" y="6"/>
                  </a:lnTo>
                  <a:close/>
                </a:path>
              </a:pathLst>
            </a:custGeom>
            <a:solidFill>
              <a:srgbClr val="838383"/>
            </a:solidFill>
            <a:ln w="0">
              <a:solidFill>
                <a:srgbClr val="000000"/>
              </a:solidFill>
              <a:round/>
              <a:headEnd/>
              <a:tailEnd/>
            </a:ln>
          </p:spPr>
          <p:txBody>
            <a:bodyPr/>
            <a:lstStyle/>
            <a:p>
              <a:endParaRPr lang="el-GR">
                <a:solidFill>
                  <a:schemeClr val="bg1">
                    <a:lumMod val="95000"/>
                    <a:lumOff val="5000"/>
                  </a:schemeClr>
                </a:solidFill>
              </a:endParaRPr>
            </a:p>
          </p:txBody>
        </p:sp>
        <p:sp>
          <p:nvSpPr>
            <p:cNvPr id="35946" name="Freeform 84">
              <a:extLst>
                <a:ext uri="{FF2B5EF4-FFF2-40B4-BE49-F238E27FC236}">
                  <a16:creationId xmlns:a16="http://schemas.microsoft.com/office/drawing/2014/main" id="{7E4C6F83-2B6D-934B-DFD5-E46DE73BA0D4}"/>
                </a:ext>
              </a:extLst>
            </p:cNvPr>
            <p:cNvSpPr>
              <a:spLocks/>
            </p:cNvSpPr>
            <p:nvPr/>
          </p:nvSpPr>
          <p:spPr bwMode="auto">
            <a:xfrm>
              <a:off x="2511" y="1677"/>
              <a:ext cx="2" cy="2"/>
            </a:xfrm>
            <a:custGeom>
              <a:avLst/>
              <a:gdLst>
                <a:gd name="T0" fmla="*/ 2 w 2"/>
                <a:gd name="T1" fmla="*/ 2 h 2"/>
                <a:gd name="T2" fmla="*/ 0 w 2"/>
                <a:gd name="T3" fmla="*/ 2 h 2"/>
                <a:gd name="T4" fmla="*/ 0 w 2"/>
                <a:gd name="T5" fmla="*/ 2 h 2"/>
                <a:gd name="T6" fmla="*/ 0 w 2"/>
                <a:gd name="T7" fmla="*/ 0 h 2"/>
                <a:gd name="T8" fmla="*/ 2 w 2"/>
                <a:gd name="T9" fmla="*/ 0 h 2"/>
                <a:gd name="T10" fmla="*/ 2 w 2"/>
                <a:gd name="T11" fmla="*/ 2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2"/>
                  </a:moveTo>
                  <a:lnTo>
                    <a:pt x="0" y="2"/>
                  </a:lnTo>
                  <a:lnTo>
                    <a:pt x="0" y="0"/>
                  </a:lnTo>
                  <a:lnTo>
                    <a:pt x="2" y="0"/>
                  </a:lnTo>
                  <a:lnTo>
                    <a:pt x="2" y="2"/>
                  </a:lnTo>
                  <a:close/>
                </a:path>
              </a:pathLst>
            </a:custGeom>
            <a:solidFill>
              <a:srgbClr val="0000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5947" name="Freeform 85">
              <a:extLst>
                <a:ext uri="{FF2B5EF4-FFF2-40B4-BE49-F238E27FC236}">
                  <a16:creationId xmlns:a16="http://schemas.microsoft.com/office/drawing/2014/main" id="{6D9014BD-F06F-DD3A-5877-3C536376B31C}"/>
                </a:ext>
              </a:extLst>
            </p:cNvPr>
            <p:cNvSpPr>
              <a:spLocks/>
            </p:cNvSpPr>
            <p:nvPr/>
          </p:nvSpPr>
          <p:spPr bwMode="auto">
            <a:xfrm>
              <a:off x="2761" y="1679"/>
              <a:ext cx="9" cy="12"/>
            </a:xfrm>
            <a:custGeom>
              <a:avLst/>
              <a:gdLst>
                <a:gd name="T0" fmla="*/ 9 w 9"/>
                <a:gd name="T1" fmla="*/ 12 h 12"/>
                <a:gd name="T2" fmla="*/ 0 w 9"/>
                <a:gd name="T3" fmla="*/ 8 h 12"/>
                <a:gd name="T4" fmla="*/ 0 w 9"/>
                <a:gd name="T5" fmla="*/ 6 h 12"/>
                <a:gd name="T6" fmla="*/ 0 w 9"/>
                <a:gd name="T7" fmla="*/ 0 h 12"/>
                <a:gd name="T8" fmla="*/ 9 w 9"/>
                <a:gd name="T9" fmla="*/ 6 h 12"/>
                <a:gd name="T10" fmla="*/ 9 w 9"/>
                <a:gd name="T11" fmla="*/ 12 h 12"/>
                <a:gd name="T12" fmla="*/ 0 60000 65536"/>
                <a:gd name="T13" fmla="*/ 0 60000 65536"/>
                <a:gd name="T14" fmla="*/ 0 60000 65536"/>
                <a:gd name="T15" fmla="*/ 0 60000 65536"/>
                <a:gd name="T16" fmla="*/ 0 60000 65536"/>
                <a:gd name="T17" fmla="*/ 0 60000 65536"/>
                <a:gd name="T18" fmla="*/ 0 w 9"/>
                <a:gd name="T19" fmla="*/ 0 h 12"/>
                <a:gd name="T20" fmla="*/ 9 w 9"/>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9" h="12">
                  <a:moveTo>
                    <a:pt x="9" y="12"/>
                  </a:moveTo>
                  <a:lnTo>
                    <a:pt x="0" y="8"/>
                  </a:lnTo>
                  <a:lnTo>
                    <a:pt x="0" y="6"/>
                  </a:lnTo>
                  <a:lnTo>
                    <a:pt x="0" y="0"/>
                  </a:lnTo>
                  <a:lnTo>
                    <a:pt x="9" y="6"/>
                  </a:lnTo>
                  <a:lnTo>
                    <a:pt x="9" y="12"/>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5948" name="Freeform 86">
              <a:extLst>
                <a:ext uri="{FF2B5EF4-FFF2-40B4-BE49-F238E27FC236}">
                  <a16:creationId xmlns:a16="http://schemas.microsoft.com/office/drawing/2014/main" id="{A04F3267-7378-3E42-8BEE-285EBD50D561}"/>
                </a:ext>
              </a:extLst>
            </p:cNvPr>
            <p:cNvSpPr>
              <a:spLocks/>
            </p:cNvSpPr>
            <p:nvPr/>
          </p:nvSpPr>
          <p:spPr bwMode="auto">
            <a:xfrm>
              <a:off x="2424" y="1681"/>
              <a:ext cx="1" cy="17"/>
            </a:xfrm>
            <a:custGeom>
              <a:avLst/>
              <a:gdLst>
                <a:gd name="T0" fmla="*/ 0 w 1"/>
                <a:gd name="T1" fmla="*/ 17 h 17"/>
                <a:gd name="T2" fmla="*/ 0 w 1"/>
                <a:gd name="T3" fmla="*/ 0 h 17"/>
                <a:gd name="T4" fmla="*/ 0 w 1"/>
                <a:gd name="T5" fmla="*/ 0 h 17"/>
                <a:gd name="T6" fmla="*/ 0 w 1"/>
                <a:gd name="T7" fmla="*/ 8 h 17"/>
                <a:gd name="T8" fmla="*/ 0 w 1"/>
                <a:gd name="T9" fmla="*/ 17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17"/>
                  </a:moveTo>
                  <a:lnTo>
                    <a:pt x="0" y="0"/>
                  </a:lnTo>
                  <a:lnTo>
                    <a:pt x="0" y="8"/>
                  </a:lnTo>
                  <a:lnTo>
                    <a:pt x="0" y="17"/>
                  </a:lnTo>
                  <a:close/>
                </a:path>
              </a:pathLst>
            </a:custGeom>
            <a:solidFill>
              <a:srgbClr val="D9D9D9"/>
            </a:solidFill>
            <a:ln w="0">
              <a:solidFill>
                <a:srgbClr val="D9D9D9"/>
              </a:solidFill>
              <a:round/>
              <a:headEnd/>
              <a:tailEnd/>
            </a:ln>
          </p:spPr>
          <p:txBody>
            <a:bodyPr/>
            <a:lstStyle/>
            <a:p>
              <a:endParaRPr lang="el-GR">
                <a:solidFill>
                  <a:schemeClr val="bg1">
                    <a:lumMod val="95000"/>
                    <a:lumOff val="5000"/>
                  </a:schemeClr>
                </a:solidFill>
              </a:endParaRPr>
            </a:p>
          </p:txBody>
        </p:sp>
        <p:sp>
          <p:nvSpPr>
            <p:cNvPr id="35949" name="Freeform 87">
              <a:extLst>
                <a:ext uri="{FF2B5EF4-FFF2-40B4-BE49-F238E27FC236}">
                  <a16:creationId xmlns:a16="http://schemas.microsoft.com/office/drawing/2014/main" id="{8BD6F153-E554-D2A1-AF05-21DF3D84C266}"/>
                </a:ext>
              </a:extLst>
            </p:cNvPr>
            <p:cNvSpPr>
              <a:spLocks/>
            </p:cNvSpPr>
            <p:nvPr/>
          </p:nvSpPr>
          <p:spPr bwMode="auto">
            <a:xfrm>
              <a:off x="2448" y="1681"/>
              <a:ext cx="46" cy="37"/>
            </a:xfrm>
            <a:custGeom>
              <a:avLst/>
              <a:gdLst>
                <a:gd name="T0" fmla="*/ 42 w 46"/>
                <a:gd name="T1" fmla="*/ 2 h 37"/>
                <a:gd name="T2" fmla="*/ 46 w 46"/>
                <a:gd name="T3" fmla="*/ 6 h 37"/>
                <a:gd name="T4" fmla="*/ 32 w 46"/>
                <a:gd name="T5" fmla="*/ 12 h 37"/>
                <a:gd name="T6" fmla="*/ 15 w 46"/>
                <a:gd name="T7" fmla="*/ 19 h 37"/>
                <a:gd name="T8" fmla="*/ 15 w 46"/>
                <a:gd name="T9" fmla="*/ 19 h 37"/>
                <a:gd name="T10" fmla="*/ 15 w 46"/>
                <a:gd name="T11" fmla="*/ 21 h 37"/>
                <a:gd name="T12" fmla="*/ 17 w 46"/>
                <a:gd name="T13" fmla="*/ 21 h 37"/>
                <a:gd name="T14" fmla="*/ 17 w 46"/>
                <a:gd name="T15" fmla="*/ 25 h 37"/>
                <a:gd name="T16" fmla="*/ 11 w 46"/>
                <a:gd name="T17" fmla="*/ 29 h 37"/>
                <a:gd name="T18" fmla="*/ 9 w 46"/>
                <a:gd name="T19" fmla="*/ 33 h 37"/>
                <a:gd name="T20" fmla="*/ 0 w 46"/>
                <a:gd name="T21" fmla="*/ 37 h 37"/>
                <a:gd name="T22" fmla="*/ 0 w 46"/>
                <a:gd name="T23" fmla="*/ 35 h 37"/>
                <a:gd name="T24" fmla="*/ 5 w 46"/>
                <a:gd name="T25" fmla="*/ 27 h 37"/>
                <a:gd name="T26" fmla="*/ 3 w 46"/>
                <a:gd name="T27" fmla="*/ 17 h 37"/>
                <a:gd name="T28" fmla="*/ 3 w 46"/>
                <a:gd name="T29" fmla="*/ 17 h 37"/>
                <a:gd name="T30" fmla="*/ 3 w 46"/>
                <a:gd name="T31" fmla="*/ 15 h 37"/>
                <a:gd name="T32" fmla="*/ 3 w 46"/>
                <a:gd name="T33" fmla="*/ 15 h 37"/>
                <a:gd name="T34" fmla="*/ 9 w 46"/>
                <a:gd name="T35" fmla="*/ 19 h 37"/>
                <a:gd name="T36" fmla="*/ 9 w 46"/>
                <a:gd name="T37" fmla="*/ 19 h 37"/>
                <a:gd name="T38" fmla="*/ 9 w 46"/>
                <a:gd name="T39" fmla="*/ 12 h 37"/>
                <a:gd name="T40" fmla="*/ 9 w 46"/>
                <a:gd name="T41" fmla="*/ 12 h 37"/>
                <a:gd name="T42" fmla="*/ 42 w 46"/>
                <a:gd name="T43" fmla="*/ 0 h 37"/>
                <a:gd name="T44" fmla="*/ 42 w 46"/>
                <a:gd name="T45" fmla="*/ 0 h 37"/>
                <a:gd name="T46" fmla="*/ 42 w 46"/>
                <a:gd name="T47" fmla="*/ 2 h 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6"/>
                <a:gd name="T73" fmla="*/ 0 h 37"/>
                <a:gd name="T74" fmla="*/ 46 w 46"/>
                <a:gd name="T75" fmla="*/ 37 h 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6" h="37">
                  <a:moveTo>
                    <a:pt x="42" y="2"/>
                  </a:moveTo>
                  <a:lnTo>
                    <a:pt x="46" y="6"/>
                  </a:lnTo>
                  <a:lnTo>
                    <a:pt x="32" y="12"/>
                  </a:lnTo>
                  <a:lnTo>
                    <a:pt x="15" y="19"/>
                  </a:lnTo>
                  <a:lnTo>
                    <a:pt x="15" y="21"/>
                  </a:lnTo>
                  <a:lnTo>
                    <a:pt x="17" y="21"/>
                  </a:lnTo>
                  <a:lnTo>
                    <a:pt x="17" y="25"/>
                  </a:lnTo>
                  <a:lnTo>
                    <a:pt x="11" y="29"/>
                  </a:lnTo>
                  <a:lnTo>
                    <a:pt x="9" y="33"/>
                  </a:lnTo>
                  <a:lnTo>
                    <a:pt x="0" y="37"/>
                  </a:lnTo>
                  <a:lnTo>
                    <a:pt x="0" y="35"/>
                  </a:lnTo>
                  <a:lnTo>
                    <a:pt x="5" y="27"/>
                  </a:lnTo>
                  <a:lnTo>
                    <a:pt x="3" y="17"/>
                  </a:lnTo>
                  <a:lnTo>
                    <a:pt x="3" y="15"/>
                  </a:lnTo>
                  <a:lnTo>
                    <a:pt x="9" y="19"/>
                  </a:lnTo>
                  <a:lnTo>
                    <a:pt x="9" y="12"/>
                  </a:lnTo>
                  <a:lnTo>
                    <a:pt x="42" y="0"/>
                  </a:lnTo>
                  <a:lnTo>
                    <a:pt x="42" y="2"/>
                  </a:lnTo>
                  <a:close/>
                </a:path>
              </a:pathLst>
            </a:custGeom>
            <a:solidFill>
              <a:srgbClr val="0000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5950" name="Rectangle 88">
              <a:extLst>
                <a:ext uri="{FF2B5EF4-FFF2-40B4-BE49-F238E27FC236}">
                  <a16:creationId xmlns:a16="http://schemas.microsoft.com/office/drawing/2014/main" id="{428B89F4-FDA5-2619-5C86-ADC0854F1B41}"/>
                </a:ext>
              </a:extLst>
            </p:cNvPr>
            <p:cNvSpPr>
              <a:spLocks noChangeArrowheads="1"/>
            </p:cNvSpPr>
            <p:nvPr/>
          </p:nvSpPr>
          <p:spPr bwMode="auto">
            <a:xfrm>
              <a:off x="2502" y="1683"/>
              <a:ext cx="0" cy="0"/>
            </a:xfrm>
            <a:prstGeom prst="rect">
              <a:avLst/>
            </a:prstGeom>
            <a:solidFill>
              <a:srgbClr val="000000"/>
            </a:solidFill>
            <a:ln w="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5951" name="Freeform 89">
              <a:extLst>
                <a:ext uri="{FF2B5EF4-FFF2-40B4-BE49-F238E27FC236}">
                  <a16:creationId xmlns:a16="http://schemas.microsoft.com/office/drawing/2014/main" id="{25F81C48-96B8-EB2B-10FF-00A2D0DB8E49}"/>
                </a:ext>
              </a:extLst>
            </p:cNvPr>
            <p:cNvSpPr>
              <a:spLocks/>
            </p:cNvSpPr>
            <p:nvPr/>
          </p:nvSpPr>
          <p:spPr bwMode="auto">
            <a:xfrm>
              <a:off x="3078" y="1683"/>
              <a:ext cx="346" cy="120"/>
            </a:xfrm>
            <a:custGeom>
              <a:avLst/>
              <a:gdLst>
                <a:gd name="T0" fmla="*/ 346 w 346"/>
                <a:gd name="T1" fmla="*/ 42 h 120"/>
                <a:gd name="T2" fmla="*/ 62 w 346"/>
                <a:gd name="T3" fmla="*/ 112 h 120"/>
                <a:gd name="T4" fmla="*/ 25 w 346"/>
                <a:gd name="T5" fmla="*/ 120 h 120"/>
                <a:gd name="T6" fmla="*/ 2 w 346"/>
                <a:gd name="T7" fmla="*/ 110 h 120"/>
                <a:gd name="T8" fmla="*/ 0 w 346"/>
                <a:gd name="T9" fmla="*/ 108 h 120"/>
                <a:gd name="T10" fmla="*/ 0 w 346"/>
                <a:gd name="T11" fmla="*/ 81 h 120"/>
                <a:gd name="T12" fmla="*/ 46 w 346"/>
                <a:gd name="T13" fmla="*/ 71 h 120"/>
                <a:gd name="T14" fmla="*/ 298 w 346"/>
                <a:gd name="T15" fmla="*/ 10 h 120"/>
                <a:gd name="T16" fmla="*/ 344 w 346"/>
                <a:gd name="T17" fmla="*/ 0 h 120"/>
                <a:gd name="T18" fmla="*/ 346 w 346"/>
                <a:gd name="T19" fmla="*/ 0 h 120"/>
                <a:gd name="T20" fmla="*/ 346 w 346"/>
                <a:gd name="T21" fmla="*/ 42 h 1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6"/>
                <a:gd name="T34" fmla="*/ 0 h 120"/>
                <a:gd name="T35" fmla="*/ 346 w 346"/>
                <a:gd name="T36" fmla="*/ 120 h 1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6" h="120">
                  <a:moveTo>
                    <a:pt x="346" y="42"/>
                  </a:moveTo>
                  <a:lnTo>
                    <a:pt x="62" y="112"/>
                  </a:lnTo>
                  <a:lnTo>
                    <a:pt x="25" y="120"/>
                  </a:lnTo>
                  <a:lnTo>
                    <a:pt x="2" y="110"/>
                  </a:lnTo>
                  <a:lnTo>
                    <a:pt x="0" y="108"/>
                  </a:lnTo>
                  <a:lnTo>
                    <a:pt x="0" y="81"/>
                  </a:lnTo>
                  <a:lnTo>
                    <a:pt x="46" y="71"/>
                  </a:lnTo>
                  <a:lnTo>
                    <a:pt x="298" y="10"/>
                  </a:lnTo>
                  <a:lnTo>
                    <a:pt x="344" y="0"/>
                  </a:lnTo>
                  <a:lnTo>
                    <a:pt x="346" y="0"/>
                  </a:lnTo>
                  <a:lnTo>
                    <a:pt x="346" y="42"/>
                  </a:lnTo>
                  <a:close/>
                </a:path>
              </a:pathLst>
            </a:custGeom>
            <a:solidFill>
              <a:srgbClr val="838383"/>
            </a:solidFill>
            <a:ln w="0">
              <a:solidFill>
                <a:srgbClr val="000000"/>
              </a:solidFill>
              <a:round/>
              <a:headEnd/>
              <a:tailEnd/>
            </a:ln>
          </p:spPr>
          <p:txBody>
            <a:bodyPr/>
            <a:lstStyle/>
            <a:p>
              <a:endParaRPr lang="el-GR">
                <a:solidFill>
                  <a:schemeClr val="bg1">
                    <a:lumMod val="95000"/>
                    <a:lumOff val="5000"/>
                  </a:schemeClr>
                </a:solidFill>
              </a:endParaRPr>
            </a:p>
          </p:txBody>
        </p:sp>
        <p:sp>
          <p:nvSpPr>
            <p:cNvPr id="35952" name="Freeform 90">
              <a:extLst>
                <a:ext uri="{FF2B5EF4-FFF2-40B4-BE49-F238E27FC236}">
                  <a16:creationId xmlns:a16="http://schemas.microsoft.com/office/drawing/2014/main" id="{EFA0A2C8-93EA-80C6-3E49-645D0E352429}"/>
                </a:ext>
              </a:extLst>
            </p:cNvPr>
            <p:cNvSpPr>
              <a:spLocks/>
            </p:cNvSpPr>
            <p:nvPr/>
          </p:nvSpPr>
          <p:spPr bwMode="auto">
            <a:xfrm>
              <a:off x="2774" y="1685"/>
              <a:ext cx="8" cy="11"/>
            </a:xfrm>
            <a:custGeom>
              <a:avLst/>
              <a:gdLst>
                <a:gd name="T0" fmla="*/ 6 w 8"/>
                <a:gd name="T1" fmla="*/ 11 h 11"/>
                <a:gd name="T2" fmla="*/ 6 w 8"/>
                <a:gd name="T3" fmla="*/ 11 h 11"/>
                <a:gd name="T4" fmla="*/ 2 w 8"/>
                <a:gd name="T5" fmla="*/ 8 h 11"/>
                <a:gd name="T6" fmla="*/ 0 w 8"/>
                <a:gd name="T7" fmla="*/ 8 h 11"/>
                <a:gd name="T8" fmla="*/ 0 w 8"/>
                <a:gd name="T9" fmla="*/ 0 h 11"/>
                <a:gd name="T10" fmla="*/ 8 w 8"/>
                <a:gd name="T11" fmla="*/ 4 h 11"/>
                <a:gd name="T12" fmla="*/ 6 w 8"/>
                <a:gd name="T13" fmla="*/ 11 h 11"/>
                <a:gd name="T14" fmla="*/ 0 60000 65536"/>
                <a:gd name="T15" fmla="*/ 0 60000 65536"/>
                <a:gd name="T16" fmla="*/ 0 60000 65536"/>
                <a:gd name="T17" fmla="*/ 0 60000 65536"/>
                <a:gd name="T18" fmla="*/ 0 60000 65536"/>
                <a:gd name="T19" fmla="*/ 0 60000 65536"/>
                <a:gd name="T20" fmla="*/ 0 60000 65536"/>
                <a:gd name="T21" fmla="*/ 0 w 8"/>
                <a:gd name="T22" fmla="*/ 0 h 11"/>
                <a:gd name="T23" fmla="*/ 8 w 8"/>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1">
                  <a:moveTo>
                    <a:pt x="6" y="11"/>
                  </a:moveTo>
                  <a:lnTo>
                    <a:pt x="6" y="11"/>
                  </a:lnTo>
                  <a:lnTo>
                    <a:pt x="2" y="8"/>
                  </a:lnTo>
                  <a:lnTo>
                    <a:pt x="0" y="8"/>
                  </a:lnTo>
                  <a:lnTo>
                    <a:pt x="0" y="0"/>
                  </a:lnTo>
                  <a:lnTo>
                    <a:pt x="8" y="4"/>
                  </a:lnTo>
                  <a:lnTo>
                    <a:pt x="6" y="11"/>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5953" name="Freeform 91">
              <a:extLst>
                <a:ext uri="{FF2B5EF4-FFF2-40B4-BE49-F238E27FC236}">
                  <a16:creationId xmlns:a16="http://schemas.microsoft.com/office/drawing/2014/main" id="{30F8B9A5-0ED7-0FF3-E655-7D7851AFF8D3}"/>
                </a:ext>
              </a:extLst>
            </p:cNvPr>
            <p:cNvSpPr>
              <a:spLocks/>
            </p:cNvSpPr>
            <p:nvPr/>
          </p:nvSpPr>
          <p:spPr bwMode="auto">
            <a:xfrm>
              <a:off x="2426" y="1687"/>
              <a:ext cx="16" cy="2"/>
            </a:xfrm>
            <a:custGeom>
              <a:avLst/>
              <a:gdLst>
                <a:gd name="T0" fmla="*/ 16 w 16"/>
                <a:gd name="T1" fmla="*/ 0 h 2"/>
                <a:gd name="T2" fmla="*/ 16 w 16"/>
                <a:gd name="T3" fmla="*/ 2 h 2"/>
                <a:gd name="T4" fmla="*/ 14 w 16"/>
                <a:gd name="T5" fmla="*/ 2 h 2"/>
                <a:gd name="T6" fmla="*/ 0 w 16"/>
                <a:gd name="T7" fmla="*/ 2 h 2"/>
                <a:gd name="T8" fmla="*/ 2 w 16"/>
                <a:gd name="T9" fmla="*/ 0 h 2"/>
                <a:gd name="T10" fmla="*/ 4 w 16"/>
                <a:gd name="T11" fmla="*/ 0 h 2"/>
                <a:gd name="T12" fmla="*/ 16 w 16"/>
                <a:gd name="T13" fmla="*/ 0 h 2"/>
                <a:gd name="T14" fmla="*/ 16 w 1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2"/>
                <a:gd name="T26" fmla="*/ 16 w 1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2">
                  <a:moveTo>
                    <a:pt x="16" y="0"/>
                  </a:moveTo>
                  <a:lnTo>
                    <a:pt x="16" y="2"/>
                  </a:lnTo>
                  <a:lnTo>
                    <a:pt x="14" y="2"/>
                  </a:lnTo>
                  <a:lnTo>
                    <a:pt x="0" y="2"/>
                  </a:lnTo>
                  <a:lnTo>
                    <a:pt x="2" y="0"/>
                  </a:lnTo>
                  <a:lnTo>
                    <a:pt x="4" y="0"/>
                  </a:lnTo>
                  <a:lnTo>
                    <a:pt x="16" y="0"/>
                  </a:lnTo>
                  <a:close/>
                </a:path>
              </a:pathLst>
            </a:custGeom>
            <a:solidFill>
              <a:srgbClr val="83FFFF"/>
            </a:solidFill>
            <a:ln w="0">
              <a:solidFill>
                <a:srgbClr val="000000"/>
              </a:solidFill>
              <a:round/>
              <a:headEnd/>
              <a:tailEnd/>
            </a:ln>
          </p:spPr>
          <p:txBody>
            <a:bodyPr/>
            <a:lstStyle/>
            <a:p>
              <a:endParaRPr lang="el-GR">
                <a:solidFill>
                  <a:schemeClr val="bg1">
                    <a:lumMod val="95000"/>
                    <a:lumOff val="5000"/>
                  </a:schemeClr>
                </a:solidFill>
              </a:endParaRPr>
            </a:p>
          </p:txBody>
        </p:sp>
        <p:sp>
          <p:nvSpPr>
            <p:cNvPr id="35954" name="Freeform 92">
              <a:extLst>
                <a:ext uri="{FF2B5EF4-FFF2-40B4-BE49-F238E27FC236}">
                  <a16:creationId xmlns:a16="http://schemas.microsoft.com/office/drawing/2014/main" id="{C95A64A9-5E5F-393A-5D68-73CED60A48DC}"/>
                </a:ext>
              </a:extLst>
            </p:cNvPr>
            <p:cNvSpPr>
              <a:spLocks/>
            </p:cNvSpPr>
            <p:nvPr/>
          </p:nvSpPr>
          <p:spPr bwMode="auto">
            <a:xfrm>
              <a:off x="2616" y="1687"/>
              <a:ext cx="6" cy="31"/>
            </a:xfrm>
            <a:custGeom>
              <a:avLst/>
              <a:gdLst>
                <a:gd name="T0" fmla="*/ 6 w 6"/>
                <a:gd name="T1" fmla="*/ 6 h 31"/>
                <a:gd name="T2" fmla="*/ 4 w 6"/>
                <a:gd name="T3" fmla="*/ 29 h 31"/>
                <a:gd name="T4" fmla="*/ 4 w 6"/>
                <a:gd name="T5" fmla="*/ 31 h 31"/>
                <a:gd name="T6" fmla="*/ 4 w 6"/>
                <a:gd name="T7" fmla="*/ 31 h 31"/>
                <a:gd name="T8" fmla="*/ 2 w 6"/>
                <a:gd name="T9" fmla="*/ 29 h 31"/>
                <a:gd name="T10" fmla="*/ 2 w 6"/>
                <a:gd name="T11" fmla="*/ 25 h 31"/>
                <a:gd name="T12" fmla="*/ 2 w 6"/>
                <a:gd name="T13" fmla="*/ 23 h 31"/>
                <a:gd name="T14" fmla="*/ 0 w 6"/>
                <a:gd name="T15" fmla="*/ 23 h 31"/>
                <a:gd name="T16" fmla="*/ 0 w 6"/>
                <a:gd name="T17" fmla="*/ 23 h 31"/>
                <a:gd name="T18" fmla="*/ 0 w 6"/>
                <a:gd name="T19" fmla="*/ 0 h 31"/>
                <a:gd name="T20" fmla="*/ 4 w 6"/>
                <a:gd name="T21" fmla="*/ 4 h 31"/>
                <a:gd name="T22" fmla="*/ 6 w 6"/>
                <a:gd name="T23" fmla="*/ 6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31"/>
                <a:gd name="T38" fmla="*/ 6 w 6"/>
                <a:gd name="T39" fmla="*/ 31 h 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31">
                  <a:moveTo>
                    <a:pt x="6" y="6"/>
                  </a:moveTo>
                  <a:lnTo>
                    <a:pt x="4" y="29"/>
                  </a:lnTo>
                  <a:lnTo>
                    <a:pt x="4" y="31"/>
                  </a:lnTo>
                  <a:lnTo>
                    <a:pt x="2" y="29"/>
                  </a:lnTo>
                  <a:lnTo>
                    <a:pt x="2" y="25"/>
                  </a:lnTo>
                  <a:lnTo>
                    <a:pt x="2" y="23"/>
                  </a:lnTo>
                  <a:lnTo>
                    <a:pt x="0" y="23"/>
                  </a:lnTo>
                  <a:lnTo>
                    <a:pt x="0" y="0"/>
                  </a:lnTo>
                  <a:lnTo>
                    <a:pt x="4" y="4"/>
                  </a:lnTo>
                  <a:lnTo>
                    <a:pt x="6" y="6"/>
                  </a:lnTo>
                  <a:close/>
                </a:path>
              </a:pathLst>
            </a:custGeom>
            <a:solidFill>
              <a:srgbClr val="595959"/>
            </a:solidFill>
            <a:ln w="0">
              <a:solidFill>
                <a:srgbClr val="000000"/>
              </a:solidFill>
              <a:round/>
              <a:headEnd/>
              <a:tailEnd/>
            </a:ln>
          </p:spPr>
          <p:txBody>
            <a:bodyPr/>
            <a:lstStyle/>
            <a:p>
              <a:endParaRPr lang="el-GR">
                <a:solidFill>
                  <a:schemeClr val="bg1">
                    <a:lumMod val="95000"/>
                    <a:lumOff val="5000"/>
                  </a:schemeClr>
                </a:solidFill>
              </a:endParaRPr>
            </a:p>
          </p:txBody>
        </p:sp>
        <p:sp>
          <p:nvSpPr>
            <p:cNvPr id="35955" name="Freeform 93">
              <a:extLst>
                <a:ext uri="{FF2B5EF4-FFF2-40B4-BE49-F238E27FC236}">
                  <a16:creationId xmlns:a16="http://schemas.microsoft.com/office/drawing/2014/main" id="{767DD4F2-511B-D10D-CA09-BF57DAC2EC8B}"/>
                </a:ext>
              </a:extLst>
            </p:cNvPr>
            <p:cNvSpPr>
              <a:spLocks/>
            </p:cNvSpPr>
            <p:nvPr/>
          </p:nvSpPr>
          <p:spPr bwMode="auto">
            <a:xfrm>
              <a:off x="2438" y="1689"/>
              <a:ext cx="10" cy="19"/>
            </a:xfrm>
            <a:custGeom>
              <a:avLst/>
              <a:gdLst>
                <a:gd name="T0" fmla="*/ 8 w 10"/>
                <a:gd name="T1" fmla="*/ 7 h 19"/>
                <a:gd name="T2" fmla="*/ 10 w 10"/>
                <a:gd name="T3" fmla="*/ 11 h 19"/>
                <a:gd name="T4" fmla="*/ 4 w 10"/>
                <a:gd name="T5" fmla="*/ 11 h 19"/>
                <a:gd name="T6" fmla="*/ 0 w 10"/>
                <a:gd name="T7" fmla="*/ 15 h 19"/>
                <a:gd name="T8" fmla="*/ 0 w 10"/>
                <a:gd name="T9" fmla="*/ 19 h 19"/>
                <a:gd name="T10" fmla="*/ 0 w 10"/>
                <a:gd name="T11" fmla="*/ 15 h 19"/>
                <a:gd name="T12" fmla="*/ 4 w 10"/>
                <a:gd name="T13" fmla="*/ 11 h 19"/>
                <a:gd name="T14" fmla="*/ 4 w 10"/>
                <a:gd name="T15" fmla="*/ 9 h 19"/>
                <a:gd name="T16" fmla="*/ 4 w 10"/>
                <a:gd name="T17" fmla="*/ 4 h 19"/>
                <a:gd name="T18" fmla="*/ 4 w 10"/>
                <a:gd name="T19" fmla="*/ 4 h 19"/>
                <a:gd name="T20" fmla="*/ 4 w 10"/>
                <a:gd name="T21" fmla="*/ 7 h 19"/>
                <a:gd name="T22" fmla="*/ 6 w 10"/>
                <a:gd name="T23" fmla="*/ 9 h 19"/>
                <a:gd name="T24" fmla="*/ 6 w 10"/>
                <a:gd name="T25" fmla="*/ 9 h 19"/>
                <a:gd name="T26" fmla="*/ 8 w 10"/>
                <a:gd name="T27" fmla="*/ 7 h 19"/>
                <a:gd name="T28" fmla="*/ 8 w 10"/>
                <a:gd name="T29" fmla="*/ 2 h 19"/>
                <a:gd name="T30" fmla="*/ 6 w 10"/>
                <a:gd name="T31" fmla="*/ 0 h 19"/>
                <a:gd name="T32" fmla="*/ 6 w 10"/>
                <a:gd name="T33" fmla="*/ 0 h 19"/>
                <a:gd name="T34" fmla="*/ 8 w 10"/>
                <a:gd name="T35" fmla="*/ 4 h 19"/>
                <a:gd name="T36" fmla="*/ 8 w 10"/>
                <a:gd name="T37" fmla="*/ 7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
                <a:gd name="T58" fmla="*/ 0 h 19"/>
                <a:gd name="T59" fmla="*/ 10 w 10"/>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 h="19">
                  <a:moveTo>
                    <a:pt x="8" y="7"/>
                  </a:moveTo>
                  <a:lnTo>
                    <a:pt x="10" y="11"/>
                  </a:lnTo>
                  <a:lnTo>
                    <a:pt x="4" y="11"/>
                  </a:lnTo>
                  <a:lnTo>
                    <a:pt x="0" y="15"/>
                  </a:lnTo>
                  <a:lnTo>
                    <a:pt x="0" y="19"/>
                  </a:lnTo>
                  <a:lnTo>
                    <a:pt x="0" y="15"/>
                  </a:lnTo>
                  <a:lnTo>
                    <a:pt x="4" y="11"/>
                  </a:lnTo>
                  <a:lnTo>
                    <a:pt x="4" y="9"/>
                  </a:lnTo>
                  <a:lnTo>
                    <a:pt x="4" y="4"/>
                  </a:lnTo>
                  <a:lnTo>
                    <a:pt x="4" y="7"/>
                  </a:lnTo>
                  <a:lnTo>
                    <a:pt x="6" y="9"/>
                  </a:lnTo>
                  <a:lnTo>
                    <a:pt x="8" y="7"/>
                  </a:lnTo>
                  <a:lnTo>
                    <a:pt x="8" y="2"/>
                  </a:lnTo>
                  <a:lnTo>
                    <a:pt x="6" y="0"/>
                  </a:lnTo>
                  <a:lnTo>
                    <a:pt x="8" y="4"/>
                  </a:lnTo>
                  <a:lnTo>
                    <a:pt x="8" y="7"/>
                  </a:lnTo>
                  <a:close/>
                </a:path>
              </a:pathLst>
            </a:custGeom>
            <a:solidFill>
              <a:srgbClr val="00C2C2"/>
            </a:solidFill>
            <a:ln w="0">
              <a:solidFill>
                <a:srgbClr val="000000"/>
              </a:solidFill>
              <a:round/>
              <a:headEnd/>
              <a:tailEnd/>
            </a:ln>
          </p:spPr>
          <p:txBody>
            <a:bodyPr/>
            <a:lstStyle/>
            <a:p>
              <a:endParaRPr lang="el-GR">
                <a:solidFill>
                  <a:schemeClr val="bg1">
                    <a:lumMod val="95000"/>
                    <a:lumOff val="5000"/>
                  </a:schemeClr>
                </a:solidFill>
              </a:endParaRPr>
            </a:p>
          </p:txBody>
        </p:sp>
        <p:sp>
          <p:nvSpPr>
            <p:cNvPr id="35956" name="Freeform 94">
              <a:extLst>
                <a:ext uri="{FF2B5EF4-FFF2-40B4-BE49-F238E27FC236}">
                  <a16:creationId xmlns:a16="http://schemas.microsoft.com/office/drawing/2014/main" id="{2C615012-26BC-A021-CE1C-AB72FD88FDB1}"/>
                </a:ext>
              </a:extLst>
            </p:cNvPr>
            <p:cNvSpPr>
              <a:spLocks/>
            </p:cNvSpPr>
            <p:nvPr/>
          </p:nvSpPr>
          <p:spPr bwMode="auto">
            <a:xfrm>
              <a:off x="2579" y="1689"/>
              <a:ext cx="2" cy="15"/>
            </a:xfrm>
            <a:custGeom>
              <a:avLst/>
              <a:gdLst>
                <a:gd name="T0" fmla="*/ 0 w 2"/>
                <a:gd name="T1" fmla="*/ 15 h 15"/>
                <a:gd name="T2" fmla="*/ 0 w 2"/>
                <a:gd name="T3" fmla="*/ 15 h 15"/>
                <a:gd name="T4" fmla="*/ 0 w 2"/>
                <a:gd name="T5" fmla="*/ 0 h 15"/>
                <a:gd name="T6" fmla="*/ 2 w 2"/>
                <a:gd name="T7" fmla="*/ 2 h 15"/>
                <a:gd name="T8" fmla="*/ 0 w 2"/>
                <a:gd name="T9" fmla="*/ 15 h 15"/>
                <a:gd name="T10" fmla="*/ 0 60000 65536"/>
                <a:gd name="T11" fmla="*/ 0 60000 65536"/>
                <a:gd name="T12" fmla="*/ 0 60000 65536"/>
                <a:gd name="T13" fmla="*/ 0 60000 65536"/>
                <a:gd name="T14" fmla="*/ 0 60000 65536"/>
                <a:gd name="T15" fmla="*/ 0 w 2"/>
                <a:gd name="T16" fmla="*/ 0 h 15"/>
                <a:gd name="T17" fmla="*/ 2 w 2"/>
                <a:gd name="T18" fmla="*/ 15 h 15"/>
              </a:gdLst>
              <a:ahLst/>
              <a:cxnLst>
                <a:cxn ang="T10">
                  <a:pos x="T0" y="T1"/>
                </a:cxn>
                <a:cxn ang="T11">
                  <a:pos x="T2" y="T3"/>
                </a:cxn>
                <a:cxn ang="T12">
                  <a:pos x="T4" y="T5"/>
                </a:cxn>
                <a:cxn ang="T13">
                  <a:pos x="T6" y="T7"/>
                </a:cxn>
                <a:cxn ang="T14">
                  <a:pos x="T8" y="T9"/>
                </a:cxn>
              </a:cxnLst>
              <a:rect l="T15" t="T16" r="T17" b="T18"/>
              <a:pathLst>
                <a:path w="2" h="15">
                  <a:moveTo>
                    <a:pt x="0" y="15"/>
                  </a:moveTo>
                  <a:lnTo>
                    <a:pt x="0" y="15"/>
                  </a:lnTo>
                  <a:lnTo>
                    <a:pt x="0" y="0"/>
                  </a:lnTo>
                  <a:lnTo>
                    <a:pt x="2" y="2"/>
                  </a:lnTo>
                  <a:lnTo>
                    <a:pt x="0" y="15"/>
                  </a:lnTo>
                  <a:close/>
                </a:path>
              </a:pathLst>
            </a:custGeom>
            <a:solidFill>
              <a:srgbClr val="FFFF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5957" name="Freeform 95">
              <a:extLst>
                <a:ext uri="{FF2B5EF4-FFF2-40B4-BE49-F238E27FC236}">
                  <a16:creationId xmlns:a16="http://schemas.microsoft.com/office/drawing/2014/main" id="{086CCC07-AAD2-D520-1D4E-7F7AFC2BCA1A}"/>
                </a:ext>
              </a:extLst>
            </p:cNvPr>
            <p:cNvSpPr>
              <a:spLocks/>
            </p:cNvSpPr>
            <p:nvPr/>
          </p:nvSpPr>
          <p:spPr bwMode="auto">
            <a:xfrm>
              <a:off x="2782" y="1691"/>
              <a:ext cx="8" cy="11"/>
            </a:xfrm>
            <a:custGeom>
              <a:avLst/>
              <a:gdLst>
                <a:gd name="T0" fmla="*/ 8 w 8"/>
                <a:gd name="T1" fmla="*/ 11 h 11"/>
                <a:gd name="T2" fmla="*/ 0 w 8"/>
                <a:gd name="T3" fmla="*/ 7 h 11"/>
                <a:gd name="T4" fmla="*/ 0 w 8"/>
                <a:gd name="T5" fmla="*/ 0 h 11"/>
                <a:gd name="T6" fmla="*/ 8 w 8"/>
                <a:gd name="T7" fmla="*/ 2 h 11"/>
                <a:gd name="T8" fmla="*/ 8 w 8"/>
                <a:gd name="T9" fmla="*/ 11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8" y="11"/>
                  </a:moveTo>
                  <a:lnTo>
                    <a:pt x="0" y="7"/>
                  </a:lnTo>
                  <a:lnTo>
                    <a:pt x="0" y="0"/>
                  </a:lnTo>
                  <a:lnTo>
                    <a:pt x="8" y="2"/>
                  </a:lnTo>
                  <a:lnTo>
                    <a:pt x="8" y="11"/>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5958" name="Freeform 96">
              <a:extLst>
                <a:ext uri="{FF2B5EF4-FFF2-40B4-BE49-F238E27FC236}">
                  <a16:creationId xmlns:a16="http://schemas.microsoft.com/office/drawing/2014/main" id="{8814CE96-0386-25FA-0679-E2B9D83ECDF1}"/>
                </a:ext>
              </a:extLst>
            </p:cNvPr>
            <p:cNvSpPr>
              <a:spLocks/>
            </p:cNvSpPr>
            <p:nvPr/>
          </p:nvSpPr>
          <p:spPr bwMode="auto">
            <a:xfrm>
              <a:off x="2426" y="1691"/>
              <a:ext cx="6" cy="5"/>
            </a:xfrm>
            <a:custGeom>
              <a:avLst/>
              <a:gdLst>
                <a:gd name="T0" fmla="*/ 6 w 6"/>
                <a:gd name="T1" fmla="*/ 0 h 5"/>
                <a:gd name="T2" fmla="*/ 6 w 6"/>
                <a:gd name="T3" fmla="*/ 5 h 5"/>
                <a:gd name="T4" fmla="*/ 0 w 6"/>
                <a:gd name="T5" fmla="*/ 5 h 5"/>
                <a:gd name="T6" fmla="*/ 0 w 6"/>
                <a:gd name="T7" fmla="*/ 0 h 5"/>
                <a:gd name="T8" fmla="*/ 4 w 6"/>
                <a:gd name="T9" fmla="*/ 0 h 5"/>
                <a:gd name="T10" fmla="*/ 6 w 6"/>
                <a:gd name="T11" fmla="*/ 0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6" y="0"/>
                  </a:moveTo>
                  <a:lnTo>
                    <a:pt x="6" y="5"/>
                  </a:lnTo>
                  <a:lnTo>
                    <a:pt x="0" y="5"/>
                  </a:lnTo>
                  <a:lnTo>
                    <a:pt x="0" y="0"/>
                  </a:lnTo>
                  <a:lnTo>
                    <a:pt x="4" y="0"/>
                  </a:lnTo>
                  <a:lnTo>
                    <a:pt x="6" y="0"/>
                  </a:lnTo>
                  <a:close/>
                </a:path>
              </a:pathLst>
            </a:custGeom>
            <a:solidFill>
              <a:srgbClr val="838383"/>
            </a:solidFill>
            <a:ln w="0">
              <a:solidFill>
                <a:srgbClr val="838383"/>
              </a:solidFill>
              <a:round/>
              <a:headEnd/>
              <a:tailEnd/>
            </a:ln>
          </p:spPr>
          <p:txBody>
            <a:bodyPr/>
            <a:lstStyle/>
            <a:p>
              <a:endParaRPr lang="el-GR">
                <a:solidFill>
                  <a:schemeClr val="bg1">
                    <a:lumMod val="95000"/>
                    <a:lumOff val="5000"/>
                  </a:schemeClr>
                </a:solidFill>
              </a:endParaRPr>
            </a:p>
          </p:txBody>
        </p:sp>
        <p:sp>
          <p:nvSpPr>
            <p:cNvPr id="35959" name="Freeform 97">
              <a:extLst>
                <a:ext uri="{FF2B5EF4-FFF2-40B4-BE49-F238E27FC236}">
                  <a16:creationId xmlns:a16="http://schemas.microsoft.com/office/drawing/2014/main" id="{DE6C1581-2094-B299-D918-6CCF1F8B8B87}"/>
                </a:ext>
              </a:extLst>
            </p:cNvPr>
            <p:cNvSpPr>
              <a:spLocks/>
            </p:cNvSpPr>
            <p:nvPr/>
          </p:nvSpPr>
          <p:spPr bwMode="auto">
            <a:xfrm>
              <a:off x="2625" y="1691"/>
              <a:ext cx="8" cy="31"/>
            </a:xfrm>
            <a:custGeom>
              <a:avLst/>
              <a:gdLst>
                <a:gd name="T0" fmla="*/ 8 w 8"/>
                <a:gd name="T1" fmla="*/ 7 h 31"/>
                <a:gd name="T2" fmla="*/ 8 w 8"/>
                <a:gd name="T3" fmla="*/ 27 h 31"/>
                <a:gd name="T4" fmla="*/ 6 w 8"/>
                <a:gd name="T5" fmla="*/ 27 h 31"/>
                <a:gd name="T6" fmla="*/ 6 w 8"/>
                <a:gd name="T7" fmla="*/ 29 h 31"/>
                <a:gd name="T8" fmla="*/ 6 w 8"/>
                <a:gd name="T9" fmla="*/ 31 h 31"/>
                <a:gd name="T10" fmla="*/ 0 w 8"/>
                <a:gd name="T11" fmla="*/ 29 h 31"/>
                <a:gd name="T12" fmla="*/ 0 w 8"/>
                <a:gd name="T13" fmla="*/ 0 h 31"/>
                <a:gd name="T14" fmla="*/ 6 w 8"/>
                <a:gd name="T15" fmla="*/ 5 h 31"/>
                <a:gd name="T16" fmla="*/ 8 w 8"/>
                <a:gd name="T17" fmla="*/ 7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31"/>
                <a:gd name="T29" fmla="*/ 8 w 8"/>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31">
                  <a:moveTo>
                    <a:pt x="8" y="7"/>
                  </a:moveTo>
                  <a:lnTo>
                    <a:pt x="8" y="27"/>
                  </a:lnTo>
                  <a:lnTo>
                    <a:pt x="6" y="27"/>
                  </a:lnTo>
                  <a:lnTo>
                    <a:pt x="6" y="29"/>
                  </a:lnTo>
                  <a:lnTo>
                    <a:pt x="6" y="31"/>
                  </a:lnTo>
                  <a:lnTo>
                    <a:pt x="0" y="29"/>
                  </a:lnTo>
                  <a:lnTo>
                    <a:pt x="0" y="0"/>
                  </a:lnTo>
                  <a:lnTo>
                    <a:pt x="6" y="5"/>
                  </a:lnTo>
                  <a:lnTo>
                    <a:pt x="8" y="7"/>
                  </a:lnTo>
                  <a:close/>
                </a:path>
              </a:pathLst>
            </a:custGeom>
            <a:solidFill>
              <a:srgbClr val="D9D9D9"/>
            </a:solidFill>
            <a:ln w="0">
              <a:solidFill>
                <a:srgbClr val="000000"/>
              </a:solidFill>
              <a:round/>
              <a:headEnd/>
              <a:tailEnd/>
            </a:ln>
          </p:spPr>
          <p:txBody>
            <a:bodyPr/>
            <a:lstStyle/>
            <a:p>
              <a:endParaRPr lang="el-GR">
                <a:solidFill>
                  <a:schemeClr val="bg1">
                    <a:lumMod val="95000"/>
                    <a:lumOff val="5000"/>
                  </a:schemeClr>
                </a:solidFill>
              </a:endParaRPr>
            </a:p>
          </p:txBody>
        </p:sp>
        <p:sp>
          <p:nvSpPr>
            <p:cNvPr id="35960" name="Freeform 98">
              <a:extLst>
                <a:ext uri="{FF2B5EF4-FFF2-40B4-BE49-F238E27FC236}">
                  <a16:creationId xmlns:a16="http://schemas.microsoft.com/office/drawing/2014/main" id="{4AEFC1A6-9A9C-A855-0CD1-100C37EFAE69}"/>
                </a:ext>
              </a:extLst>
            </p:cNvPr>
            <p:cNvSpPr>
              <a:spLocks/>
            </p:cNvSpPr>
            <p:nvPr/>
          </p:nvSpPr>
          <p:spPr bwMode="auto">
            <a:xfrm>
              <a:off x="2434" y="1693"/>
              <a:ext cx="6" cy="3"/>
            </a:xfrm>
            <a:custGeom>
              <a:avLst/>
              <a:gdLst>
                <a:gd name="T0" fmla="*/ 6 w 6"/>
                <a:gd name="T1" fmla="*/ 3 h 3"/>
                <a:gd name="T2" fmla="*/ 0 w 6"/>
                <a:gd name="T3" fmla="*/ 3 h 3"/>
                <a:gd name="T4" fmla="*/ 0 w 6"/>
                <a:gd name="T5" fmla="*/ 3 h 3"/>
                <a:gd name="T6" fmla="*/ 0 w 6"/>
                <a:gd name="T7" fmla="*/ 0 h 3"/>
                <a:gd name="T8" fmla="*/ 6 w 6"/>
                <a:gd name="T9" fmla="*/ 0 h 3"/>
                <a:gd name="T10" fmla="*/ 6 w 6"/>
                <a:gd name="T11" fmla="*/ 3 h 3"/>
                <a:gd name="T12" fmla="*/ 0 60000 65536"/>
                <a:gd name="T13" fmla="*/ 0 60000 65536"/>
                <a:gd name="T14" fmla="*/ 0 60000 65536"/>
                <a:gd name="T15" fmla="*/ 0 60000 65536"/>
                <a:gd name="T16" fmla="*/ 0 60000 65536"/>
                <a:gd name="T17" fmla="*/ 0 60000 65536"/>
                <a:gd name="T18" fmla="*/ 0 w 6"/>
                <a:gd name="T19" fmla="*/ 0 h 3"/>
                <a:gd name="T20" fmla="*/ 6 w 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 h="3">
                  <a:moveTo>
                    <a:pt x="6" y="3"/>
                  </a:moveTo>
                  <a:lnTo>
                    <a:pt x="0" y="3"/>
                  </a:lnTo>
                  <a:lnTo>
                    <a:pt x="0" y="0"/>
                  </a:lnTo>
                  <a:lnTo>
                    <a:pt x="6" y="0"/>
                  </a:lnTo>
                  <a:lnTo>
                    <a:pt x="6" y="3"/>
                  </a:lnTo>
                  <a:close/>
                </a:path>
              </a:pathLst>
            </a:custGeom>
            <a:solidFill>
              <a:srgbClr val="838383"/>
            </a:solidFill>
            <a:ln w="0">
              <a:solidFill>
                <a:srgbClr val="838383"/>
              </a:solidFill>
              <a:round/>
              <a:headEnd/>
              <a:tailEnd/>
            </a:ln>
          </p:spPr>
          <p:txBody>
            <a:bodyPr/>
            <a:lstStyle/>
            <a:p>
              <a:endParaRPr lang="el-GR">
                <a:solidFill>
                  <a:schemeClr val="bg1">
                    <a:lumMod val="95000"/>
                    <a:lumOff val="5000"/>
                  </a:schemeClr>
                </a:solidFill>
              </a:endParaRPr>
            </a:p>
          </p:txBody>
        </p:sp>
        <p:sp>
          <p:nvSpPr>
            <p:cNvPr id="35961" name="Freeform 99">
              <a:extLst>
                <a:ext uri="{FF2B5EF4-FFF2-40B4-BE49-F238E27FC236}">
                  <a16:creationId xmlns:a16="http://schemas.microsoft.com/office/drawing/2014/main" id="{73162368-8927-0740-FB81-3AD69966EBE7}"/>
                </a:ext>
              </a:extLst>
            </p:cNvPr>
            <p:cNvSpPr>
              <a:spLocks/>
            </p:cNvSpPr>
            <p:nvPr/>
          </p:nvSpPr>
          <p:spPr bwMode="auto">
            <a:xfrm>
              <a:off x="2792" y="1696"/>
              <a:ext cx="7" cy="8"/>
            </a:xfrm>
            <a:custGeom>
              <a:avLst/>
              <a:gdLst>
                <a:gd name="T0" fmla="*/ 7 w 7"/>
                <a:gd name="T1" fmla="*/ 8 h 8"/>
                <a:gd name="T2" fmla="*/ 0 w 7"/>
                <a:gd name="T3" fmla="*/ 8 h 8"/>
                <a:gd name="T4" fmla="*/ 0 w 7"/>
                <a:gd name="T5" fmla="*/ 0 h 8"/>
                <a:gd name="T6" fmla="*/ 7 w 7"/>
                <a:gd name="T7" fmla="*/ 2 h 8"/>
                <a:gd name="T8" fmla="*/ 7 w 7"/>
                <a:gd name="T9" fmla="*/ 8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7" y="8"/>
                  </a:moveTo>
                  <a:lnTo>
                    <a:pt x="0" y="8"/>
                  </a:lnTo>
                  <a:lnTo>
                    <a:pt x="0" y="0"/>
                  </a:lnTo>
                  <a:lnTo>
                    <a:pt x="7" y="2"/>
                  </a:lnTo>
                  <a:lnTo>
                    <a:pt x="7" y="8"/>
                  </a:lnTo>
                  <a:close/>
                </a:path>
              </a:pathLst>
            </a:custGeom>
            <a:solidFill>
              <a:srgbClr val="C2E3FF"/>
            </a:solidFill>
            <a:ln w="0">
              <a:solidFill>
                <a:srgbClr val="C2E3FF"/>
              </a:solidFill>
              <a:round/>
              <a:headEnd/>
              <a:tailEnd/>
            </a:ln>
          </p:spPr>
          <p:txBody>
            <a:bodyPr/>
            <a:lstStyle/>
            <a:p>
              <a:endParaRPr lang="el-GR">
                <a:solidFill>
                  <a:schemeClr val="bg1">
                    <a:lumMod val="95000"/>
                    <a:lumOff val="5000"/>
                  </a:schemeClr>
                </a:solidFill>
              </a:endParaRPr>
            </a:p>
          </p:txBody>
        </p:sp>
        <p:sp>
          <p:nvSpPr>
            <p:cNvPr id="35962" name="Freeform 100">
              <a:extLst>
                <a:ext uri="{FF2B5EF4-FFF2-40B4-BE49-F238E27FC236}">
                  <a16:creationId xmlns:a16="http://schemas.microsoft.com/office/drawing/2014/main" id="{FA32DB9C-6DBC-D94C-EEFE-A020585BB1C9}"/>
                </a:ext>
              </a:extLst>
            </p:cNvPr>
            <p:cNvSpPr>
              <a:spLocks/>
            </p:cNvSpPr>
            <p:nvPr/>
          </p:nvSpPr>
          <p:spPr bwMode="auto">
            <a:xfrm>
              <a:off x="2426" y="1698"/>
              <a:ext cx="12" cy="6"/>
            </a:xfrm>
            <a:custGeom>
              <a:avLst/>
              <a:gdLst>
                <a:gd name="T0" fmla="*/ 6 w 12"/>
                <a:gd name="T1" fmla="*/ 2 h 6"/>
                <a:gd name="T2" fmla="*/ 12 w 12"/>
                <a:gd name="T3" fmla="*/ 0 h 6"/>
                <a:gd name="T4" fmla="*/ 10 w 12"/>
                <a:gd name="T5" fmla="*/ 4 h 6"/>
                <a:gd name="T6" fmla="*/ 10 w 12"/>
                <a:gd name="T7" fmla="*/ 6 h 6"/>
                <a:gd name="T8" fmla="*/ 0 w 12"/>
                <a:gd name="T9" fmla="*/ 4 h 6"/>
                <a:gd name="T10" fmla="*/ 0 w 12"/>
                <a:gd name="T11" fmla="*/ 0 h 6"/>
                <a:gd name="T12" fmla="*/ 4 w 12"/>
                <a:gd name="T13" fmla="*/ 0 h 6"/>
                <a:gd name="T14" fmla="*/ 6 w 12"/>
                <a:gd name="T15" fmla="*/ 2 h 6"/>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6"/>
                <a:gd name="T26" fmla="*/ 12 w 12"/>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6">
                  <a:moveTo>
                    <a:pt x="6" y="2"/>
                  </a:moveTo>
                  <a:lnTo>
                    <a:pt x="12" y="0"/>
                  </a:lnTo>
                  <a:lnTo>
                    <a:pt x="10" y="4"/>
                  </a:lnTo>
                  <a:lnTo>
                    <a:pt x="10" y="6"/>
                  </a:lnTo>
                  <a:lnTo>
                    <a:pt x="0" y="4"/>
                  </a:lnTo>
                  <a:lnTo>
                    <a:pt x="0" y="0"/>
                  </a:lnTo>
                  <a:lnTo>
                    <a:pt x="4" y="0"/>
                  </a:lnTo>
                  <a:lnTo>
                    <a:pt x="6" y="2"/>
                  </a:lnTo>
                  <a:close/>
                </a:path>
              </a:pathLst>
            </a:custGeom>
            <a:solidFill>
              <a:srgbClr val="3FFFFF"/>
            </a:solidFill>
            <a:ln w="0">
              <a:solidFill>
                <a:srgbClr val="000000"/>
              </a:solidFill>
              <a:round/>
              <a:headEnd/>
              <a:tailEnd/>
            </a:ln>
          </p:spPr>
          <p:txBody>
            <a:bodyPr/>
            <a:lstStyle/>
            <a:p>
              <a:endParaRPr lang="el-GR">
                <a:solidFill>
                  <a:schemeClr val="bg1">
                    <a:lumMod val="95000"/>
                    <a:lumOff val="5000"/>
                  </a:schemeClr>
                </a:solidFill>
              </a:endParaRPr>
            </a:p>
          </p:txBody>
        </p:sp>
        <p:sp>
          <p:nvSpPr>
            <p:cNvPr id="35963" name="Freeform 101">
              <a:extLst>
                <a:ext uri="{FF2B5EF4-FFF2-40B4-BE49-F238E27FC236}">
                  <a16:creationId xmlns:a16="http://schemas.microsoft.com/office/drawing/2014/main" id="{B2C66706-EDEE-3686-0BFF-ABE757F0BFA0}"/>
                </a:ext>
              </a:extLst>
            </p:cNvPr>
            <p:cNvSpPr>
              <a:spLocks/>
            </p:cNvSpPr>
            <p:nvPr/>
          </p:nvSpPr>
          <p:spPr bwMode="auto">
            <a:xfrm>
              <a:off x="2583" y="1698"/>
              <a:ext cx="29" cy="18"/>
            </a:xfrm>
            <a:custGeom>
              <a:avLst/>
              <a:gdLst>
                <a:gd name="T0" fmla="*/ 29 w 29"/>
                <a:gd name="T1" fmla="*/ 18 h 18"/>
                <a:gd name="T2" fmla="*/ 0 w 29"/>
                <a:gd name="T3" fmla="*/ 0 h 18"/>
                <a:gd name="T4" fmla="*/ 0 w 29"/>
                <a:gd name="T5" fmla="*/ 0 h 18"/>
                <a:gd name="T6" fmla="*/ 29 w 29"/>
                <a:gd name="T7" fmla="*/ 18 h 18"/>
                <a:gd name="T8" fmla="*/ 0 60000 65536"/>
                <a:gd name="T9" fmla="*/ 0 60000 65536"/>
                <a:gd name="T10" fmla="*/ 0 60000 65536"/>
                <a:gd name="T11" fmla="*/ 0 60000 65536"/>
                <a:gd name="T12" fmla="*/ 0 w 29"/>
                <a:gd name="T13" fmla="*/ 0 h 18"/>
                <a:gd name="T14" fmla="*/ 29 w 29"/>
                <a:gd name="T15" fmla="*/ 18 h 18"/>
              </a:gdLst>
              <a:ahLst/>
              <a:cxnLst>
                <a:cxn ang="T8">
                  <a:pos x="T0" y="T1"/>
                </a:cxn>
                <a:cxn ang="T9">
                  <a:pos x="T2" y="T3"/>
                </a:cxn>
                <a:cxn ang="T10">
                  <a:pos x="T4" y="T5"/>
                </a:cxn>
                <a:cxn ang="T11">
                  <a:pos x="T6" y="T7"/>
                </a:cxn>
              </a:cxnLst>
              <a:rect l="T12" t="T13" r="T14" b="T15"/>
              <a:pathLst>
                <a:path w="29" h="18">
                  <a:moveTo>
                    <a:pt x="29" y="18"/>
                  </a:moveTo>
                  <a:lnTo>
                    <a:pt x="0" y="0"/>
                  </a:lnTo>
                  <a:lnTo>
                    <a:pt x="29" y="18"/>
                  </a:lnTo>
                  <a:close/>
                </a:path>
              </a:pathLst>
            </a:custGeom>
            <a:solidFill>
              <a:srgbClr val="ABABAB"/>
            </a:solidFill>
            <a:ln w="0">
              <a:solidFill>
                <a:srgbClr val="000000"/>
              </a:solidFill>
              <a:round/>
              <a:headEnd/>
              <a:tailEnd/>
            </a:ln>
          </p:spPr>
          <p:txBody>
            <a:bodyPr/>
            <a:lstStyle/>
            <a:p>
              <a:endParaRPr lang="el-GR">
                <a:solidFill>
                  <a:schemeClr val="bg1">
                    <a:lumMod val="95000"/>
                    <a:lumOff val="5000"/>
                  </a:schemeClr>
                </a:solidFill>
              </a:endParaRPr>
            </a:p>
          </p:txBody>
        </p:sp>
        <p:sp>
          <p:nvSpPr>
            <p:cNvPr id="35964" name="Freeform 102">
              <a:extLst>
                <a:ext uri="{FF2B5EF4-FFF2-40B4-BE49-F238E27FC236}">
                  <a16:creationId xmlns:a16="http://schemas.microsoft.com/office/drawing/2014/main" id="{3147C91C-4DC6-E53D-BFC0-1DBF96717263}"/>
                </a:ext>
              </a:extLst>
            </p:cNvPr>
            <p:cNvSpPr>
              <a:spLocks/>
            </p:cNvSpPr>
            <p:nvPr/>
          </p:nvSpPr>
          <p:spPr bwMode="auto">
            <a:xfrm>
              <a:off x="2635" y="1698"/>
              <a:ext cx="16" cy="35"/>
            </a:xfrm>
            <a:custGeom>
              <a:avLst/>
              <a:gdLst>
                <a:gd name="T0" fmla="*/ 16 w 16"/>
                <a:gd name="T1" fmla="*/ 10 h 35"/>
                <a:gd name="T2" fmla="*/ 16 w 16"/>
                <a:gd name="T3" fmla="*/ 31 h 35"/>
                <a:gd name="T4" fmla="*/ 16 w 16"/>
                <a:gd name="T5" fmla="*/ 31 h 35"/>
                <a:gd name="T6" fmla="*/ 14 w 16"/>
                <a:gd name="T7" fmla="*/ 31 h 35"/>
                <a:gd name="T8" fmla="*/ 14 w 16"/>
                <a:gd name="T9" fmla="*/ 33 h 35"/>
                <a:gd name="T10" fmla="*/ 14 w 16"/>
                <a:gd name="T11" fmla="*/ 35 h 35"/>
                <a:gd name="T12" fmla="*/ 0 w 16"/>
                <a:gd name="T13" fmla="*/ 29 h 35"/>
                <a:gd name="T14" fmla="*/ 0 w 16"/>
                <a:gd name="T15" fmla="*/ 24 h 35"/>
                <a:gd name="T16" fmla="*/ 2 w 16"/>
                <a:gd name="T17" fmla="*/ 24 h 35"/>
                <a:gd name="T18" fmla="*/ 2 w 16"/>
                <a:gd name="T19" fmla="*/ 24 h 35"/>
                <a:gd name="T20" fmla="*/ 2 w 16"/>
                <a:gd name="T21" fmla="*/ 22 h 35"/>
                <a:gd name="T22" fmla="*/ 0 w 16"/>
                <a:gd name="T23" fmla="*/ 22 h 35"/>
                <a:gd name="T24" fmla="*/ 0 w 16"/>
                <a:gd name="T25" fmla="*/ 20 h 35"/>
                <a:gd name="T26" fmla="*/ 0 w 16"/>
                <a:gd name="T27" fmla="*/ 0 h 35"/>
                <a:gd name="T28" fmla="*/ 16 w 16"/>
                <a:gd name="T29" fmla="*/ 10 h 35"/>
                <a:gd name="T30" fmla="*/ 16 w 16"/>
                <a:gd name="T31" fmla="*/ 10 h 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35"/>
                <a:gd name="T50" fmla="*/ 16 w 16"/>
                <a:gd name="T51" fmla="*/ 35 h 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35">
                  <a:moveTo>
                    <a:pt x="16" y="10"/>
                  </a:moveTo>
                  <a:lnTo>
                    <a:pt x="16" y="31"/>
                  </a:lnTo>
                  <a:lnTo>
                    <a:pt x="14" y="31"/>
                  </a:lnTo>
                  <a:lnTo>
                    <a:pt x="14" y="33"/>
                  </a:lnTo>
                  <a:lnTo>
                    <a:pt x="14" y="35"/>
                  </a:lnTo>
                  <a:lnTo>
                    <a:pt x="0" y="29"/>
                  </a:lnTo>
                  <a:lnTo>
                    <a:pt x="0" y="24"/>
                  </a:lnTo>
                  <a:lnTo>
                    <a:pt x="2" y="24"/>
                  </a:lnTo>
                  <a:lnTo>
                    <a:pt x="2" y="22"/>
                  </a:lnTo>
                  <a:lnTo>
                    <a:pt x="0" y="22"/>
                  </a:lnTo>
                  <a:lnTo>
                    <a:pt x="0" y="20"/>
                  </a:lnTo>
                  <a:lnTo>
                    <a:pt x="0" y="0"/>
                  </a:lnTo>
                  <a:lnTo>
                    <a:pt x="16" y="10"/>
                  </a:lnTo>
                  <a:close/>
                </a:path>
              </a:pathLst>
            </a:custGeom>
            <a:solidFill>
              <a:srgbClr val="595959"/>
            </a:solidFill>
            <a:ln w="0">
              <a:solidFill>
                <a:srgbClr val="000000"/>
              </a:solidFill>
              <a:round/>
              <a:headEnd/>
              <a:tailEnd/>
            </a:ln>
          </p:spPr>
          <p:txBody>
            <a:bodyPr/>
            <a:lstStyle/>
            <a:p>
              <a:endParaRPr lang="el-GR">
                <a:solidFill>
                  <a:schemeClr val="bg1">
                    <a:lumMod val="95000"/>
                    <a:lumOff val="5000"/>
                  </a:schemeClr>
                </a:solidFill>
              </a:endParaRPr>
            </a:p>
          </p:txBody>
        </p:sp>
        <p:sp>
          <p:nvSpPr>
            <p:cNvPr id="35965" name="Freeform 103">
              <a:extLst>
                <a:ext uri="{FF2B5EF4-FFF2-40B4-BE49-F238E27FC236}">
                  <a16:creationId xmlns:a16="http://schemas.microsoft.com/office/drawing/2014/main" id="{63324B49-D83F-E4C6-CD91-2231157724DE}"/>
                </a:ext>
              </a:extLst>
            </p:cNvPr>
            <p:cNvSpPr>
              <a:spLocks/>
            </p:cNvSpPr>
            <p:nvPr/>
          </p:nvSpPr>
          <p:spPr bwMode="auto">
            <a:xfrm>
              <a:off x="2438" y="1702"/>
              <a:ext cx="10" cy="12"/>
            </a:xfrm>
            <a:custGeom>
              <a:avLst/>
              <a:gdLst>
                <a:gd name="T0" fmla="*/ 10 w 10"/>
                <a:gd name="T1" fmla="*/ 2 h 12"/>
                <a:gd name="T2" fmla="*/ 10 w 10"/>
                <a:gd name="T3" fmla="*/ 4 h 12"/>
                <a:gd name="T4" fmla="*/ 10 w 10"/>
                <a:gd name="T5" fmla="*/ 2 h 12"/>
                <a:gd name="T6" fmla="*/ 8 w 10"/>
                <a:gd name="T7" fmla="*/ 2 h 12"/>
                <a:gd name="T8" fmla="*/ 6 w 10"/>
                <a:gd name="T9" fmla="*/ 8 h 12"/>
                <a:gd name="T10" fmla="*/ 6 w 10"/>
                <a:gd name="T11" fmla="*/ 12 h 12"/>
                <a:gd name="T12" fmla="*/ 6 w 10"/>
                <a:gd name="T13" fmla="*/ 12 h 12"/>
                <a:gd name="T14" fmla="*/ 0 w 10"/>
                <a:gd name="T15" fmla="*/ 12 h 12"/>
                <a:gd name="T16" fmla="*/ 0 w 10"/>
                <a:gd name="T17" fmla="*/ 8 h 12"/>
                <a:gd name="T18" fmla="*/ 0 w 10"/>
                <a:gd name="T19" fmla="*/ 10 h 12"/>
                <a:gd name="T20" fmla="*/ 6 w 10"/>
                <a:gd name="T21" fmla="*/ 10 h 12"/>
                <a:gd name="T22" fmla="*/ 6 w 10"/>
                <a:gd name="T23" fmla="*/ 8 h 12"/>
                <a:gd name="T24" fmla="*/ 4 w 10"/>
                <a:gd name="T25" fmla="*/ 8 h 12"/>
                <a:gd name="T26" fmla="*/ 0 w 10"/>
                <a:gd name="T27" fmla="*/ 8 h 12"/>
                <a:gd name="T28" fmla="*/ 2 w 10"/>
                <a:gd name="T29" fmla="*/ 2 h 12"/>
                <a:gd name="T30" fmla="*/ 4 w 10"/>
                <a:gd name="T31" fmla="*/ 2 h 12"/>
                <a:gd name="T32" fmla="*/ 4 w 10"/>
                <a:gd name="T33" fmla="*/ 0 h 12"/>
                <a:gd name="T34" fmla="*/ 6 w 10"/>
                <a:gd name="T35" fmla="*/ 0 h 12"/>
                <a:gd name="T36" fmla="*/ 10 w 10"/>
                <a:gd name="T37" fmla="*/ 0 h 12"/>
                <a:gd name="T38" fmla="*/ 10 w 10"/>
                <a:gd name="T39" fmla="*/ 2 h 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
                <a:gd name="T61" fmla="*/ 0 h 12"/>
                <a:gd name="T62" fmla="*/ 10 w 10"/>
                <a:gd name="T63" fmla="*/ 12 h 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 h="12">
                  <a:moveTo>
                    <a:pt x="10" y="2"/>
                  </a:moveTo>
                  <a:lnTo>
                    <a:pt x="10" y="4"/>
                  </a:lnTo>
                  <a:lnTo>
                    <a:pt x="10" y="2"/>
                  </a:lnTo>
                  <a:lnTo>
                    <a:pt x="8" y="2"/>
                  </a:lnTo>
                  <a:lnTo>
                    <a:pt x="6" y="8"/>
                  </a:lnTo>
                  <a:lnTo>
                    <a:pt x="6" y="12"/>
                  </a:lnTo>
                  <a:lnTo>
                    <a:pt x="0" y="12"/>
                  </a:lnTo>
                  <a:lnTo>
                    <a:pt x="0" y="8"/>
                  </a:lnTo>
                  <a:lnTo>
                    <a:pt x="0" y="10"/>
                  </a:lnTo>
                  <a:lnTo>
                    <a:pt x="6" y="10"/>
                  </a:lnTo>
                  <a:lnTo>
                    <a:pt x="6" y="8"/>
                  </a:lnTo>
                  <a:lnTo>
                    <a:pt x="4" y="8"/>
                  </a:lnTo>
                  <a:lnTo>
                    <a:pt x="0" y="8"/>
                  </a:lnTo>
                  <a:lnTo>
                    <a:pt x="2" y="2"/>
                  </a:lnTo>
                  <a:lnTo>
                    <a:pt x="4" y="2"/>
                  </a:lnTo>
                  <a:lnTo>
                    <a:pt x="4" y="0"/>
                  </a:lnTo>
                  <a:lnTo>
                    <a:pt x="6" y="0"/>
                  </a:lnTo>
                  <a:lnTo>
                    <a:pt x="10" y="0"/>
                  </a:lnTo>
                  <a:lnTo>
                    <a:pt x="10" y="2"/>
                  </a:lnTo>
                  <a:close/>
                </a:path>
              </a:pathLst>
            </a:custGeom>
            <a:solidFill>
              <a:srgbClr val="00FFFF"/>
            </a:solidFill>
            <a:ln w="0">
              <a:solidFill>
                <a:srgbClr val="000000"/>
              </a:solidFill>
              <a:round/>
              <a:headEnd/>
              <a:tailEnd/>
            </a:ln>
          </p:spPr>
          <p:txBody>
            <a:bodyPr/>
            <a:lstStyle/>
            <a:p>
              <a:endParaRPr lang="el-GR">
                <a:solidFill>
                  <a:schemeClr val="bg1">
                    <a:lumMod val="95000"/>
                    <a:lumOff val="5000"/>
                  </a:schemeClr>
                </a:solidFill>
              </a:endParaRPr>
            </a:p>
          </p:txBody>
        </p:sp>
        <p:sp>
          <p:nvSpPr>
            <p:cNvPr id="35966" name="Freeform 104">
              <a:extLst>
                <a:ext uri="{FF2B5EF4-FFF2-40B4-BE49-F238E27FC236}">
                  <a16:creationId xmlns:a16="http://schemas.microsoft.com/office/drawing/2014/main" id="{57030D8F-1AD4-6DDD-36DE-FE91FFB98BA8}"/>
                </a:ext>
              </a:extLst>
            </p:cNvPr>
            <p:cNvSpPr>
              <a:spLocks/>
            </p:cNvSpPr>
            <p:nvPr/>
          </p:nvSpPr>
          <p:spPr bwMode="auto">
            <a:xfrm>
              <a:off x="2419" y="1704"/>
              <a:ext cx="5" cy="6"/>
            </a:xfrm>
            <a:custGeom>
              <a:avLst/>
              <a:gdLst>
                <a:gd name="T0" fmla="*/ 5 w 5"/>
                <a:gd name="T1" fmla="*/ 6 h 6"/>
                <a:gd name="T2" fmla="*/ 3 w 5"/>
                <a:gd name="T3" fmla="*/ 6 h 6"/>
                <a:gd name="T4" fmla="*/ 0 w 5"/>
                <a:gd name="T5" fmla="*/ 6 h 6"/>
                <a:gd name="T6" fmla="*/ 0 w 5"/>
                <a:gd name="T7" fmla="*/ 2 h 6"/>
                <a:gd name="T8" fmla="*/ 3 w 5"/>
                <a:gd name="T9" fmla="*/ 0 h 6"/>
                <a:gd name="T10" fmla="*/ 5 w 5"/>
                <a:gd name="T11" fmla="*/ 2 h 6"/>
                <a:gd name="T12" fmla="*/ 5 w 5"/>
                <a:gd name="T13" fmla="*/ 6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5" y="6"/>
                  </a:moveTo>
                  <a:lnTo>
                    <a:pt x="3" y="6"/>
                  </a:lnTo>
                  <a:lnTo>
                    <a:pt x="0" y="6"/>
                  </a:lnTo>
                  <a:lnTo>
                    <a:pt x="0" y="2"/>
                  </a:lnTo>
                  <a:lnTo>
                    <a:pt x="3" y="0"/>
                  </a:lnTo>
                  <a:lnTo>
                    <a:pt x="5" y="2"/>
                  </a:lnTo>
                  <a:lnTo>
                    <a:pt x="5" y="6"/>
                  </a:lnTo>
                  <a:close/>
                </a:path>
              </a:pathLst>
            </a:custGeom>
            <a:solidFill>
              <a:srgbClr val="C2FFFF"/>
            </a:solidFill>
            <a:ln w="0">
              <a:solidFill>
                <a:srgbClr val="000000"/>
              </a:solidFill>
              <a:round/>
              <a:headEnd/>
              <a:tailEnd/>
            </a:ln>
          </p:spPr>
          <p:txBody>
            <a:bodyPr/>
            <a:lstStyle/>
            <a:p>
              <a:endParaRPr lang="el-GR">
                <a:solidFill>
                  <a:schemeClr val="bg1">
                    <a:lumMod val="95000"/>
                    <a:lumOff val="5000"/>
                  </a:schemeClr>
                </a:solidFill>
              </a:endParaRPr>
            </a:p>
          </p:txBody>
        </p:sp>
        <p:sp>
          <p:nvSpPr>
            <p:cNvPr id="35967" name="Freeform 105">
              <a:extLst>
                <a:ext uri="{FF2B5EF4-FFF2-40B4-BE49-F238E27FC236}">
                  <a16:creationId xmlns:a16="http://schemas.microsoft.com/office/drawing/2014/main" id="{2D81BBD8-47BF-1704-F0C0-8E348A0253CA}"/>
                </a:ext>
              </a:extLst>
            </p:cNvPr>
            <p:cNvSpPr>
              <a:spLocks/>
            </p:cNvSpPr>
            <p:nvPr/>
          </p:nvSpPr>
          <p:spPr bwMode="auto">
            <a:xfrm>
              <a:off x="2428" y="1704"/>
              <a:ext cx="6" cy="2"/>
            </a:xfrm>
            <a:custGeom>
              <a:avLst/>
              <a:gdLst>
                <a:gd name="T0" fmla="*/ 0 w 6"/>
                <a:gd name="T1" fmla="*/ 2 h 2"/>
                <a:gd name="T2" fmla="*/ 2 w 6"/>
                <a:gd name="T3" fmla="*/ 0 h 2"/>
                <a:gd name="T4" fmla="*/ 6 w 6"/>
                <a:gd name="T5" fmla="*/ 2 h 2"/>
                <a:gd name="T6" fmla="*/ 0 w 6"/>
                <a:gd name="T7" fmla="*/ 2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0" y="2"/>
                  </a:moveTo>
                  <a:lnTo>
                    <a:pt x="2" y="0"/>
                  </a:lnTo>
                  <a:lnTo>
                    <a:pt x="6" y="2"/>
                  </a:lnTo>
                  <a:lnTo>
                    <a:pt x="0" y="2"/>
                  </a:lnTo>
                  <a:close/>
                </a:path>
              </a:pathLst>
            </a:custGeom>
            <a:solidFill>
              <a:srgbClr val="D9D9D9"/>
            </a:solidFill>
            <a:ln w="0">
              <a:solidFill>
                <a:srgbClr val="D9D9D9"/>
              </a:solidFill>
              <a:round/>
              <a:headEnd/>
              <a:tailEnd/>
            </a:ln>
          </p:spPr>
          <p:txBody>
            <a:bodyPr/>
            <a:lstStyle/>
            <a:p>
              <a:endParaRPr lang="el-GR">
                <a:solidFill>
                  <a:schemeClr val="bg1">
                    <a:lumMod val="95000"/>
                    <a:lumOff val="5000"/>
                  </a:schemeClr>
                </a:solidFill>
              </a:endParaRPr>
            </a:p>
          </p:txBody>
        </p:sp>
        <p:sp>
          <p:nvSpPr>
            <p:cNvPr id="35968" name="Rectangle 106">
              <a:extLst>
                <a:ext uri="{FF2B5EF4-FFF2-40B4-BE49-F238E27FC236}">
                  <a16:creationId xmlns:a16="http://schemas.microsoft.com/office/drawing/2014/main" id="{6E59F26E-42F9-5F9C-A9D2-847E3EC80555}"/>
                </a:ext>
              </a:extLst>
            </p:cNvPr>
            <p:cNvSpPr>
              <a:spLocks noChangeArrowheads="1"/>
            </p:cNvSpPr>
            <p:nvPr/>
          </p:nvSpPr>
          <p:spPr bwMode="auto">
            <a:xfrm>
              <a:off x="2426" y="1708"/>
              <a:ext cx="10" cy="6"/>
            </a:xfrm>
            <a:prstGeom prst="rect">
              <a:avLst/>
            </a:prstGeom>
            <a:solidFill>
              <a:srgbClr val="D9D9D9"/>
            </a:solidFill>
            <a:ln w="0">
              <a:solidFill>
                <a:srgbClr val="D9D9D9"/>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5969" name="Rectangle 107">
              <a:extLst>
                <a:ext uri="{FF2B5EF4-FFF2-40B4-BE49-F238E27FC236}">
                  <a16:creationId xmlns:a16="http://schemas.microsoft.com/office/drawing/2014/main" id="{E5F69FB8-DCB9-CBE3-1513-39426EA73BE4}"/>
                </a:ext>
              </a:extLst>
            </p:cNvPr>
            <p:cNvSpPr>
              <a:spLocks noChangeArrowheads="1"/>
            </p:cNvSpPr>
            <p:nvPr/>
          </p:nvSpPr>
          <p:spPr bwMode="auto">
            <a:xfrm>
              <a:off x="2448" y="1708"/>
              <a:ext cx="0" cy="2"/>
            </a:xfrm>
            <a:prstGeom prst="rect">
              <a:avLst/>
            </a:prstGeom>
            <a:solidFill>
              <a:srgbClr val="3FFFFF"/>
            </a:solidFill>
            <a:ln w="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5970" name="Freeform 108">
              <a:extLst>
                <a:ext uri="{FF2B5EF4-FFF2-40B4-BE49-F238E27FC236}">
                  <a16:creationId xmlns:a16="http://schemas.microsoft.com/office/drawing/2014/main" id="{58E9AC3A-375B-2B81-AB81-A993800AE9B4}"/>
                </a:ext>
              </a:extLst>
            </p:cNvPr>
            <p:cNvSpPr>
              <a:spLocks/>
            </p:cNvSpPr>
            <p:nvPr/>
          </p:nvSpPr>
          <p:spPr bwMode="auto">
            <a:xfrm>
              <a:off x="2654" y="1710"/>
              <a:ext cx="2" cy="21"/>
            </a:xfrm>
            <a:custGeom>
              <a:avLst/>
              <a:gdLst>
                <a:gd name="T0" fmla="*/ 0 w 2"/>
                <a:gd name="T1" fmla="*/ 21 h 21"/>
                <a:gd name="T2" fmla="*/ 0 w 2"/>
                <a:gd name="T3" fmla="*/ 21 h 21"/>
                <a:gd name="T4" fmla="*/ 0 w 2"/>
                <a:gd name="T5" fmla="*/ 21 h 21"/>
                <a:gd name="T6" fmla="*/ 0 w 2"/>
                <a:gd name="T7" fmla="*/ 0 h 21"/>
                <a:gd name="T8" fmla="*/ 2 w 2"/>
                <a:gd name="T9" fmla="*/ 0 h 21"/>
                <a:gd name="T10" fmla="*/ 0 w 2"/>
                <a:gd name="T11" fmla="*/ 21 h 21"/>
                <a:gd name="T12" fmla="*/ 0 60000 65536"/>
                <a:gd name="T13" fmla="*/ 0 60000 65536"/>
                <a:gd name="T14" fmla="*/ 0 60000 65536"/>
                <a:gd name="T15" fmla="*/ 0 60000 65536"/>
                <a:gd name="T16" fmla="*/ 0 60000 65536"/>
                <a:gd name="T17" fmla="*/ 0 60000 65536"/>
                <a:gd name="T18" fmla="*/ 0 w 2"/>
                <a:gd name="T19" fmla="*/ 0 h 21"/>
                <a:gd name="T20" fmla="*/ 2 w 2"/>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 h="21">
                  <a:moveTo>
                    <a:pt x="0" y="21"/>
                  </a:moveTo>
                  <a:lnTo>
                    <a:pt x="0" y="21"/>
                  </a:lnTo>
                  <a:lnTo>
                    <a:pt x="0" y="0"/>
                  </a:lnTo>
                  <a:lnTo>
                    <a:pt x="2" y="0"/>
                  </a:lnTo>
                  <a:lnTo>
                    <a:pt x="0" y="21"/>
                  </a:lnTo>
                  <a:close/>
                </a:path>
              </a:pathLst>
            </a:custGeom>
            <a:solidFill>
              <a:srgbClr val="D9D9D9"/>
            </a:solidFill>
            <a:ln w="0">
              <a:solidFill>
                <a:srgbClr val="000000"/>
              </a:solidFill>
              <a:round/>
              <a:headEnd/>
              <a:tailEnd/>
            </a:ln>
          </p:spPr>
          <p:txBody>
            <a:bodyPr/>
            <a:lstStyle/>
            <a:p>
              <a:endParaRPr lang="el-GR">
                <a:solidFill>
                  <a:schemeClr val="bg1">
                    <a:lumMod val="95000"/>
                    <a:lumOff val="5000"/>
                  </a:schemeClr>
                </a:solidFill>
              </a:endParaRPr>
            </a:p>
          </p:txBody>
        </p:sp>
        <p:sp>
          <p:nvSpPr>
            <p:cNvPr id="35971" name="Freeform 109">
              <a:extLst>
                <a:ext uri="{FF2B5EF4-FFF2-40B4-BE49-F238E27FC236}">
                  <a16:creationId xmlns:a16="http://schemas.microsoft.com/office/drawing/2014/main" id="{BEAC8E73-2C82-7EAB-20BF-ED4F6B7AE156}"/>
                </a:ext>
              </a:extLst>
            </p:cNvPr>
            <p:cNvSpPr>
              <a:spLocks/>
            </p:cNvSpPr>
            <p:nvPr/>
          </p:nvSpPr>
          <p:spPr bwMode="auto">
            <a:xfrm>
              <a:off x="2419" y="1710"/>
              <a:ext cx="3" cy="1"/>
            </a:xfrm>
            <a:custGeom>
              <a:avLst/>
              <a:gdLst>
                <a:gd name="T0" fmla="*/ 0 w 3"/>
                <a:gd name="T1" fmla="*/ 0 h 1"/>
                <a:gd name="T2" fmla="*/ 3 w 3"/>
                <a:gd name="T3" fmla="*/ 0 h 1"/>
                <a:gd name="T4" fmla="*/ 0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0" y="0"/>
                  </a:moveTo>
                  <a:lnTo>
                    <a:pt x="3" y="0"/>
                  </a:lnTo>
                  <a:lnTo>
                    <a:pt x="0" y="0"/>
                  </a:lnTo>
                  <a:close/>
                </a:path>
              </a:pathLst>
            </a:custGeom>
            <a:solidFill>
              <a:srgbClr val="FFFFFF"/>
            </a:solidFill>
            <a:ln w="0">
              <a:solidFill>
                <a:srgbClr val="FFFFFF"/>
              </a:solidFill>
              <a:round/>
              <a:headEnd/>
              <a:tailEnd/>
            </a:ln>
          </p:spPr>
          <p:txBody>
            <a:bodyPr/>
            <a:lstStyle/>
            <a:p>
              <a:endParaRPr lang="el-GR">
                <a:solidFill>
                  <a:schemeClr val="bg1">
                    <a:lumMod val="95000"/>
                    <a:lumOff val="5000"/>
                  </a:schemeClr>
                </a:solidFill>
              </a:endParaRPr>
            </a:p>
          </p:txBody>
        </p:sp>
        <p:sp>
          <p:nvSpPr>
            <p:cNvPr id="35972" name="Freeform 110">
              <a:extLst>
                <a:ext uri="{FF2B5EF4-FFF2-40B4-BE49-F238E27FC236}">
                  <a16:creationId xmlns:a16="http://schemas.microsoft.com/office/drawing/2014/main" id="{BD410A6B-7B2B-CA27-6B50-DD8E7DEF38A5}"/>
                </a:ext>
              </a:extLst>
            </p:cNvPr>
            <p:cNvSpPr>
              <a:spLocks/>
            </p:cNvSpPr>
            <p:nvPr/>
          </p:nvSpPr>
          <p:spPr bwMode="auto">
            <a:xfrm>
              <a:off x="2440" y="1710"/>
              <a:ext cx="2" cy="1"/>
            </a:xfrm>
            <a:custGeom>
              <a:avLst/>
              <a:gdLst>
                <a:gd name="T0" fmla="*/ 0 w 2"/>
                <a:gd name="T1" fmla="*/ 0 h 1"/>
                <a:gd name="T2" fmla="*/ 2 w 2"/>
                <a:gd name="T3" fmla="*/ 0 h 1"/>
                <a:gd name="T4" fmla="*/ 0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lnTo>
                    <a:pt x="0" y="0"/>
                  </a:lnTo>
                  <a:close/>
                </a:path>
              </a:pathLst>
            </a:custGeom>
            <a:solidFill>
              <a:srgbClr val="FFFFFF"/>
            </a:solidFill>
            <a:ln w="0">
              <a:solidFill>
                <a:srgbClr val="FFFFFF"/>
              </a:solidFill>
              <a:round/>
              <a:headEnd/>
              <a:tailEnd/>
            </a:ln>
          </p:spPr>
          <p:txBody>
            <a:bodyPr/>
            <a:lstStyle/>
            <a:p>
              <a:endParaRPr lang="el-GR">
                <a:solidFill>
                  <a:schemeClr val="bg1">
                    <a:lumMod val="95000"/>
                    <a:lumOff val="5000"/>
                  </a:schemeClr>
                </a:solidFill>
              </a:endParaRPr>
            </a:p>
          </p:txBody>
        </p:sp>
        <p:sp>
          <p:nvSpPr>
            <p:cNvPr id="35973" name="Freeform 111">
              <a:extLst>
                <a:ext uri="{FF2B5EF4-FFF2-40B4-BE49-F238E27FC236}">
                  <a16:creationId xmlns:a16="http://schemas.microsoft.com/office/drawing/2014/main" id="{43B6E87A-991D-1F87-7BA6-5AB82015E460}"/>
                </a:ext>
              </a:extLst>
            </p:cNvPr>
            <p:cNvSpPr>
              <a:spLocks/>
            </p:cNvSpPr>
            <p:nvPr/>
          </p:nvSpPr>
          <p:spPr bwMode="auto">
            <a:xfrm>
              <a:off x="2658" y="1710"/>
              <a:ext cx="4" cy="31"/>
            </a:xfrm>
            <a:custGeom>
              <a:avLst/>
              <a:gdLst>
                <a:gd name="T0" fmla="*/ 4 w 4"/>
                <a:gd name="T1" fmla="*/ 4 h 31"/>
                <a:gd name="T2" fmla="*/ 4 w 4"/>
                <a:gd name="T3" fmla="*/ 31 h 31"/>
                <a:gd name="T4" fmla="*/ 0 w 4"/>
                <a:gd name="T5" fmla="*/ 29 h 31"/>
                <a:gd name="T6" fmla="*/ 0 w 4"/>
                <a:gd name="T7" fmla="*/ 25 h 31"/>
                <a:gd name="T8" fmla="*/ 0 w 4"/>
                <a:gd name="T9" fmla="*/ 0 h 31"/>
                <a:gd name="T10" fmla="*/ 4 w 4"/>
                <a:gd name="T11" fmla="*/ 2 h 31"/>
                <a:gd name="T12" fmla="*/ 4 w 4"/>
                <a:gd name="T13" fmla="*/ 4 h 31"/>
                <a:gd name="T14" fmla="*/ 0 60000 65536"/>
                <a:gd name="T15" fmla="*/ 0 60000 65536"/>
                <a:gd name="T16" fmla="*/ 0 60000 65536"/>
                <a:gd name="T17" fmla="*/ 0 60000 65536"/>
                <a:gd name="T18" fmla="*/ 0 60000 65536"/>
                <a:gd name="T19" fmla="*/ 0 60000 65536"/>
                <a:gd name="T20" fmla="*/ 0 60000 65536"/>
                <a:gd name="T21" fmla="*/ 0 w 4"/>
                <a:gd name="T22" fmla="*/ 0 h 31"/>
                <a:gd name="T23" fmla="*/ 4 w 4"/>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31">
                  <a:moveTo>
                    <a:pt x="4" y="4"/>
                  </a:moveTo>
                  <a:lnTo>
                    <a:pt x="4" y="31"/>
                  </a:lnTo>
                  <a:lnTo>
                    <a:pt x="0" y="29"/>
                  </a:lnTo>
                  <a:lnTo>
                    <a:pt x="0" y="25"/>
                  </a:lnTo>
                  <a:lnTo>
                    <a:pt x="0" y="0"/>
                  </a:lnTo>
                  <a:lnTo>
                    <a:pt x="4" y="2"/>
                  </a:lnTo>
                  <a:lnTo>
                    <a:pt x="4" y="4"/>
                  </a:lnTo>
                  <a:close/>
                </a:path>
              </a:pathLst>
            </a:custGeom>
            <a:solidFill>
              <a:srgbClr val="595959"/>
            </a:solidFill>
            <a:ln w="0">
              <a:solidFill>
                <a:srgbClr val="000000"/>
              </a:solidFill>
              <a:round/>
              <a:headEnd/>
              <a:tailEnd/>
            </a:ln>
          </p:spPr>
          <p:txBody>
            <a:bodyPr/>
            <a:lstStyle/>
            <a:p>
              <a:endParaRPr lang="el-GR">
                <a:solidFill>
                  <a:schemeClr val="bg1">
                    <a:lumMod val="95000"/>
                    <a:lumOff val="5000"/>
                  </a:schemeClr>
                </a:solidFill>
              </a:endParaRPr>
            </a:p>
          </p:txBody>
        </p:sp>
        <p:sp>
          <p:nvSpPr>
            <p:cNvPr id="35974" name="Freeform 112">
              <a:extLst>
                <a:ext uri="{FF2B5EF4-FFF2-40B4-BE49-F238E27FC236}">
                  <a16:creationId xmlns:a16="http://schemas.microsoft.com/office/drawing/2014/main" id="{0212B522-721A-7416-8E9D-9194893F4404}"/>
                </a:ext>
              </a:extLst>
            </p:cNvPr>
            <p:cNvSpPr>
              <a:spLocks/>
            </p:cNvSpPr>
            <p:nvPr/>
          </p:nvSpPr>
          <p:spPr bwMode="auto">
            <a:xfrm>
              <a:off x="2614" y="1712"/>
              <a:ext cx="2" cy="15"/>
            </a:xfrm>
            <a:custGeom>
              <a:avLst/>
              <a:gdLst>
                <a:gd name="T0" fmla="*/ 2 w 2"/>
                <a:gd name="T1" fmla="*/ 0 h 15"/>
                <a:gd name="T2" fmla="*/ 2 w 2"/>
                <a:gd name="T3" fmla="*/ 6 h 15"/>
                <a:gd name="T4" fmla="*/ 2 w 2"/>
                <a:gd name="T5" fmla="*/ 15 h 15"/>
                <a:gd name="T6" fmla="*/ 0 w 2"/>
                <a:gd name="T7" fmla="*/ 15 h 15"/>
                <a:gd name="T8" fmla="*/ 0 w 2"/>
                <a:gd name="T9" fmla="*/ 13 h 15"/>
                <a:gd name="T10" fmla="*/ 0 w 2"/>
                <a:gd name="T11" fmla="*/ 0 h 15"/>
                <a:gd name="T12" fmla="*/ 2 w 2"/>
                <a:gd name="T13" fmla="*/ 0 h 15"/>
                <a:gd name="T14" fmla="*/ 2 w 2"/>
                <a:gd name="T15" fmla="*/ 0 h 15"/>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15"/>
                <a:gd name="T26" fmla="*/ 2 w 2"/>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15">
                  <a:moveTo>
                    <a:pt x="2" y="0"/>
                  </a:moveTo>
                  <a:lnTo>
                    <a:pt x="2" y="6"/>
                  </a:lnTo>
                  <a:lnTo>
                    <a:pt x="2" y="15"/>
                  </a:lnTo>
                  <a:lnTo>
                    <a:pt x="0" y="15"/>
                  </a:lnTo>
                  <a:lnTo>
                    <a:pt x="0" y="13"/>
                  </a:lnTo>
                  <a:lnTo>
                    <a:pt x="0" y="0"/>
                  </a:lnTo>
                  <a:lnTo>
                    <a:pt x="2" y="0"/>
                  </a:lnTo>
                  <a:close/>
                </a:path>
              </a:pathLst>
            </a:custGeom>
            <a:solidFill>
              <a:srgbClr val="FFFF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5975" name="Freeform 113">
              <a:extLst>
                <a:ext uri="{FF2B5EF4-FFF2-40B4-BE49-F238E27FC236}">
                  <a16:creationId xmlns:a16="http://schemas.microsoft.com/office/drawing/2014/main" id="{3EC90443-B05E-E129-A2B5-789E66AB5F26}"/>
                </a:ext>
              </a:extLst>
            </p:cNvPr>
            <p:cNvSpPr>
              <a:spLocks/>
            </p:cNvSpPr>
            <p:nvPr/>
          </p:nvSpPr>
          <p:spPr bwMode="auto">
            <a:xfrm>
              <a:off x="2419" y="1712"/>
              <a:ext cx="5" cy="1"/>
            </a:xfrm>
            <a:custGeom>
              <a:avLst/>
              <a:gdLst>
                <a:gd name="T0" fmla="*/ 0 w 5"/>
                <a:gd name="T1" fmla="*/ 0 h 1"/>
                <a:gd name="T2" fmla="*/ 5 w 5"/>
                <a:gd name="T3" fmla="*/ 0 h 1"/>
                <a:gd name="T4" fmla="*/ 0 w 5"/>
                <a:gd name="T5" fmla="*/ 0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0" y="0"/>
                  </a:moveTo>
                  <a:lnTo>
                    <a:pt x="5" y="0"/>
                  </a:lnTo>
                  <a:lnTo>
                    <a:pt x="0" y="0"/>
                  </a:lnTo>
                  <a:close/>
                </a:path>
              </a:pathLst>
            </a:custGeom>
            <a:solidFill>
              <a:srgbClr val="FFFFFF"/>
            </a:solidFill>
            <a:ln w="0">
              <a:solidFill>
                <a:srgbClr val="FFFFFF"/>
              </a:solidFill>
              <a:round/>
              <a:headEnd/>
              <a:tailEnd/>
            </a:ln>
          </p:spPr>
          <p:txBody>
            <a:bodyPr/>
            <a:lstStyle/>
            <a:p>
              <a:endParaRPr lang="el-GR">
                <a:solidFill>
                  <a:schemeClr val="bg1">
                    <a:lumMod val="95000"/>
                    <a:lumOff val="5000"/>
                  </a:schemeClr>
                </a:solidFill>
              </a:endParaRPr>
            </a:p>
          </p:txBody>
        </p:sp>
        <p:sp>
          <p:nvSpPr>
            <p:cNvPr id="35976" name="Freeform 114">
              <a:extLst>
                <a:ext uri="{FF2B5EF4-FFF2-40B4-BE49-F238E27FC236}">
                  <a16:creationId xmlns:a16="http://schemas.microsoft.com/office/drawing/2014/main" id="{92A4B262-4C0D-9A40-FD01-B5DB967A0589}"/>
                </a:ext>
              </a:extLst>
            </p:cNvPr>
            <p:cNvSpPr>
              <a:spLocks/>
            </p:cNvSpPr>
            <p:nvPr/>
          </p:nvSpPr>
          <p:spPr bwMode="auto">
            <a:xfrm>
              <a:off x="2664" y="1714"/>
              <a:ext cx="66" cy="69"/>
            </a:xfrm>
            <a:custGeom>
              <a:avLst/>
              <a:gdLst>
                <a:gd name="T0" fmla="*/ 66 w 66"/>
                <a:gd name="T1" fmla="*/ 37 h 69"/>
                <a:gd name="T2" fmla="*/ 66 w 66"/>
                <a:gd name="T3" fmla="*/ 69 h 69"/>
                <a:gd name="T4" fmla="*/ 45 w 66"/>
                <a:gd name="T5" fmla="*/ 56 h 69"/>
                <a:gd name="T6" fmla="*/ 45 w 66"/>
                <a:gd name="T7" fmla="*/ 50 h 69"/>
                <a:gd name="T8" fmla="*/ 41 w 66"/>
                <a:gd name="T9" fmla="*/ 48 h 69"/>
                <a:gd name="T10" fmla="*/ 39 w 66"/>
                <a:gd name="T11" fmla="*/ 48 h 69"/>
                <a:gd name="T12" fmla="*/ 39 w 66"/>
                <a:gd name="T13" fmla="*/ 48 h 69"/>
                <a:gd name="T14" fmla="*/ 39 w 66"/>
                <a:gd name="T15" fmla="*/ 48 h 69"/>
                <a:gd name="T16" fmla="*/ 39 w 66"/>
                <a:gd name="T17" fmla="*/ 52 h 69"/>
                <a:gd name="T18" fmla="*/ 25 w 66"/>
                <a:gd name="T19" fmla="*/ 44 h 69"/>
                <a:gd name="T20" fmla="*/ 25 w 66"/>
                <a:gd name="T21" fmla="*/ 44 h 69"/>
                <a:gd name="T22" fmla="*/ 25 w 66"/>
                <a:gd name="T23" fmla="*/ 37 h 69"/>
                <a:gd name="T24" fmla="*/ 19 w 66"/>
                <a:gd name="T25" fmla="*/ 33 h 69"/>
                <a:gd name="T26" fmla="*/ 19 w 66"/>
                <a:gd name="T27" fmla="*/ 33 h 69"/>
                <a:gd name="T28" fmla="*/ 19 w 66"/>
                <a:gd name="T29" fmla="*/ 35 h 69"/>
                <a:gd name="T30" fmla="*/ 19 w 66"/>
                <a:gd name="T31" fmla="*/ 40 h 69"/>
                <a:gd name="T32" fmla="*/ 0 w 66"/>
                <a:gd name="T33" fmla="*/ 29 h 69"/>
                <a:gd name="T34" fmla="*/ 0 w 66"/>
                <a:gd name="T35" fmla="*/ 0 h 69"/>
                <a:gd name="T36" fmla="*/ 66 w 66"/>
                <a:gd name="T37" fmla="*/ 37 h 69"/>
                <a:gd name="T38" fmla="*/ 66 w 66"/>
                <a:gd name="T39" fmla="*/ 37 h 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6"/>
                <a:gd name="T61" fmla="*/ 0 h 69"/>
                <a:gd name="T62" fmla="*/ 66 w 66"/>
                <a:gd name="T63" fmla="*/ 69 h 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6" h="69">
                  <a:moveTo>
                    <a:pt x="66" y="37"/>
                  </a:moveTo>
                  <a:lnTo>
                    <a:pt x="66" y="69"/>
                  </a:lnTo>
                  <a:lnTo>
                    <a:pt x="45" y="56"/>
                  </a:lnTo>
                  <a:lnTo>
                    <a:pt x="45" y="50"/>
                  </a:lnTo>
                  <a:lnTo>
                    <a:pt x="41" y="48"/>
                  </a:lnTo>
                  <a:lnTo>
                    <a:pt x="39" y="48"/>
                  </a:lnTo>
                  <a:lnTo>
                    <a:pt x="39" y="52"/>
                  </a:lnTo>
                  <a:lnTo>
                    <a:pt x="25" y="44"/>
                  </a:lnTo>
                  <a:lnTo>
                    <a:pt x="25" y="37"/>
                  </a:lnTo>
                  <a:lnTo>
                    <a:pt x="19" y="33"/>
                  </a:lnTo>
                  <a:lnTo>
                    <a:pt x="19" y="35"/>
                  </a:lnTo>
                  <a:lnTo>
                    <a:pt x="19" y="40"/>
                  </a:lnTo>
                  <a:lnTo>
                    <a:pt x="0" y="29"/>
                  </a:lnTo>
                  <a:lnTo>
                    <a:pt x="0" y="0"/>
                  </a:lnTo>
                  <a:lnTo>
                    <a:pt x="66" y="37"/>
                  </a:lnTo>
                  <a:close/>
                </a:path>
              </a:pathLst>
            </a:custGeom>
            <a:solidFill>
              <a:srgbClr val="D9D9D9"/>
            </a:solidFill>
            <a:ln w="0">
              <a:solidFill>
                <a:srgbClr val="000000"/>
              </a:solidFill>
              <a:round/>
              <a:headEnd/>
              <a:tailEnd/>
            </a:ln>
          </p:spPr>
          <p:txBody>
            <a:bodyPr/>
            <a:lstStyle/>
            <a:p>
              <a:endParaRPr lang="el-GR">
                <a:solidFill>
                  <a:schemeClr val="bg1">
                    <a:lumMod val="95000"/>
                    <a:lumOff val="5000"/>
                  </a:schemeClr>
                </a:solidFill>
              </a:endParaRPr>
            </a:p>
          </p:txBody>
        </p:sp>
        <p:sp>
          <p:nvSpPr>
            <p:cNvPr id="35977" name="Freeform 115">
              <a:extLst>
                <a:ext uri="{FF2B5EF4-FFF2-40B4-BE49-F238E27FC236}">
                  <a16:creationId xmlns:a16="http://schemas.microsoft.com/office/drawing/2014/main" id="{F500278B-84E1-AD96-0DF2-A9D617205F91}"/>
                </a:ext>
              </a:extLst>
            </p:cNvPr>
            <p:cNvSpPr>
              <a:spLocks/>
            </p:cNvSpPr>
            <p:nvPr/>
          </p:nvSpPr>
          <p:spPr bwMode="auto">
            <a:xfrm>
              <a:off x="2419" y="1714"/>
              <a:ext cx="25" cy="2"/>
            </a:xfrm>
            <a:custGeom>
              <a:avLst/>
              <a:gdLst>
                <a:gd name="T0" fmla="*/ 9 w 25"/>
                <a:gd name="T1" fmla="*/ 2 h 2"/>
                <a:gd name="T2" fmla="*/ 0 w 25"/>
                <a:gd name="T3" fmla="*/ 2 h 2"/>
                <a:gd name="T4" fmla="*/ 0 w 25"/>
                <a:gd name="T5" fmla="*/ 0 h 2"/>
                <a:gd name="T6" fmla="*/ 25 w 25"/>
                <a:gd name="T7" fmla="*/ 2 h 2"/>
                <a:gd name="T8" fmla="*/ 9 w 25"/>
                <a:gd name="T9" fmla="*/ 2 h 2"/>
                <a:gd name="T10" fmla="*/ 0 60000 65536"/>
                <a:gd name="T11" fmla="*/ 0 60000 65536"/>
                <a:gd name="T12" fmla="*/ 0 60000 65536"/>
                <a:gd name="T13" fmla="*/ 0 60000 65536"/>
                <a:gd name="T14" fmla="*/ 0 60000 65536"/>
                <a:gd name="T15" fmla="*/ 0 w 25"/>
                <a:gd name="T16" fmla="*/ 0 h 2"/>
                <a:gd name="T17" fmla="*/ 25 w 25"/>
                <a:gd name="T18" fmla="*/ 2 h 2"/>
              </a:gdLst>
              <a:ahLst/>
              <a:cxnLst>
                <a:cxn ang="T10">
                  <a:pos x="T0" y="T1"/>
                </a:cxn>
                <a:cxn ang="T11">
                  <a:pos x="T2" y="T3"/>
                </a:cxn>
                <a:cxn ang="T12">
                  <a:pos x="T4" y="T5"/>
                </a:cxn>
                <a:cxn ang="T13">
                  <a:pos x="T6" y="T7"/>
                </a:cxn>
                <a:cxn ang="T14">
                  <a:pos x="T8" y="T9"/>
                </a:cxn>
              </a:cxnLst>
              <a:rect l="T15" t="T16" r="T17" b="T18"/>
              <a:pathLst>
                <a:path w="25" h="2">
                  <a:moveTo>
                    <a:pt x="9" y="2"/>
                  </a:moveTo>
                  <a:lnTo>
                    <a:pt x="0" y="2"/>
                  </a:lnTo>
                  <a:lnTo>
                    <a:pt x="0" y="0"/>
                  </a:lnTo>
                  <a:lnTo>
                    <a:pt x="25" y="2"/>
                  </a:lnTo>
                  <a:lnTo>
                    <a:pt x="9" y="2"/>
                  </a:lnTo>
                  <a:close/>
                </a:path>
              </a:pathLst>
            </a:custGeom>
            <a:solidFill>
              <a:srgbClr val="FFFFFF"/>
            </a:solidFill>
            <a:ln w="0">
              <a:solidFill>
                <a:srgbClr val="000000"/>
              </a:solidFill>
              <a:round/>
              <a:headEnd/>
              <a:tailEnd/>
            </a:ln>
          </p:spPr>
          <p:txBody>
            <a:bodyPr/>
            <a:lstStyle/>
            <a:p>
              <a:endParaRPr lang="el-GR">
                <a:solidFill>
                  <a:schemeClr val="bg1">
                    <a:lumMod val="95000"/>
                    <a:lumOff val="5000"/>
                  </a:schemeClr>
                </a:solidFill>
              </a:endParaRPr>
            </a:p>
          </p:txBody>
        </p:sp>
        <p:sp>
          <p:nvSpPr>
            <p:cNvPr id="35978" name="Freeform 116">
              <a:extLst>
                <a:ext uri="{FF2B5EF4-FFF2-40B4-BE49-F238E27FC236}">
                  <a16:creationId xmlns:a16="http://schemas.microsoft.com/office/drawing/2014/main" id="{212145E2-816D-9B18-3E0D-7CC6A6561B6A}"/>
                </a:ext>
              </a:extLst>
            </p:cNvPr>
            <p:cNvSpPr>
              <a:spLocks/>
            </p:cNvSpPr>
            <p:nvPr/>
          </p:nvSpPr>
          <p:spPr bwMode="auto">
            <a:xfrm>
              <a:off x="2618" y="1718"/>
              <a:ext cx="13" cy="9"/>
            </a:xfrm>
            <a:custGeom>
              <a:avLst/>
              <a:gdLst>
                <a:gd name="T0" fmla="*/ 0 w 13"/>
                <a:gd name="T1" fmla="*/ 2 h 9"/>
                <a:gd name="T2" fmla="*/ 0 w 13"/>
                <a:gd name="T3" fmla="*/ 0 h 9"/>
                <a:gd name="T4" fmla="*/ 13 w 13"/>
                <a:gd name="T5" fmla="*/ 9 h 9"/>
                <a:gd name="T6" fmla="*/ 0 w 13"/>
                <a:gd name="T7" fmla="*/ 2 h 9"/>
                <a:gd name="T8" fmla="*/ 0 60000 65536"/>
                <a:gd name="T9" fmla="*/ 0 60000 65536"/>
                <a:gd name="T10" fmla="*/ 0 60000 65536"/>
                <a:gd name="T11" fmla="*/ 0 60000 65536"/>
                <a:gd name="T12" fmla="*/ 0 w 13"/>
                <a:gd name="T13" fmla="*/ 0 h 9"/>
                <a:gd name="T14" fmla="*/ 13 w 13"/>
                <a:gd name="T15" fmla="*/ 9 h 9"/>
              </a:gdLst>
              <a:ahLst/>
              <a:cxnLst>
                <a:cxn ang="T8">
                  <a:pos x="T0" y="T1"/>
                </a:cxn>
                <a:cxn ang="T9">
                  <a:pos x="T2" y="T3"/>
                </a:cxn>
                <a:cxn ang="T10">
                  <a:pos x="T4" y="T5"/>
                </a:cxn>
                <a:cxn ang="T11">
                  <a:pos x="T6" y="T7"/>
                </a:cxn>
              </a:cxnLst>
              <a:rect l="T12" t="T13" r="T14" b="T15"/>
              <a:pathLst>
                <a:path w="13" h="9">
                  <a:moveTo>
                    <a:pt x="0" y="2"/>
                  </a:moveTo>
                  <a:lnTo>
                    <a:pt x="0" y="0"/>
                  </a:lnTo>
                  <a:lnTo>
                    <a:pt x="13" y="9"/>
                  </a:lnTo>
                  <a:lnTo>
                    <a:pt x="0" y="2"/>
                  </a:lnTo>
                  <a:close/>
                </a:path>
              </a:pathLst>
            </a:custGeom>
            <a:solidFill>
              <a:srgbClr val="00FF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5979" name="Freeform 117">
              <a:extLst>
                <a:ext uri="{FF2B5EF4-FFF2-40B4-BE49-F238E27FC236}">
                  <a16:creationId xmlns:a16="http://schemas.microsoft.com/office/drawing/2014/main" id="{80C5C78F-F4B0-4F97-E86B-403861751557}"/>
                </a:ext>
              </a:extLst>
            </p:cNvPr>
            <p:cNvSpPr>
              <a:spLocks/>
            </p:cNvSpPr>
            <p:nvPr/>
          </p:nvSpPr>
          <p:spPr bwMode="auto">
            <a:xfrm>
              <a:off x="2631" y="1720"/>
              <a:ext cx="2" cy="17"/>
            </a:xfrm>
            <a:custGeom>
              <a:avLst/>
              <a:gdLst>
                <a:gd name="T0" fmla="*/ 2 w 2"/>
                <a:gd name="T1" fmla="*/ 2 h 17"/>
                <a:gd name="T2" fmla="*/ 2 w 2"/>
                <a:gd name="T3" fmla="*/ 9 h 17"/>
                <a:gd name="T4" fmla="*/ 0 w 2"/>
                <a:gd name="T5" fmla="*/ 9 h 17"/>
                <a:gd name="T6" fmla="*/ 2 w 2"/>
                <a:gd name="T7" fmla="*/ 11 h 17"/>
                <a:gd name="T8" fmla="*/ 2 w 2"/>
                <a:gd name="T9" fmla="*/ 17 h 17"/>
                <a:gd name="T10" fmla="*/ 2 w 2"/>
                <a:gd name="T11" fmla="*/ 17 h 17"/>
                <a:gd name="T12" fmla="*/ 0 w 2"/>
                <a:gd name="T13" fmla="*/ 15 h 17"/>
                <a:gd name="T14" fmla="*/ 0 w 2"/>
                <a:gd name="T15" fmla="*/ 0 h 17"/>
                <a:gd name="T16" fmla="*/ 2 w 2"/>
                <a:gd name="T17" fmla="*/ 0 h 17"/>
                <a:gd name="T18" fmla="*/ 2 w 2"/>
                <a:gd name="T19" fmla="*/ 2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17"/>
                <a:gd name="T32" fmla="*/ 2 w 2"/>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17">
                  <a:moveTo>
                    <a:pt x="2" y="2"/>
                  </a:moveTo>
                  <a:lnTo>
                    <a:pt x="2" y="9"/>
                  </a:lnTo>
                  <a:lnTo>
                    <a:pt x="0" y="9"/>
                  </a:lnTo>
                  <a:lnTo>
                    <a:pt x="2" y="11"/>
                  </a:lnTo>
                  <a:lnTo>
                    <a:pt x="2" y="17"/>
                  </a:lnTo>
                  <a:lnTo>
                    <a:pt x="0" y="15"/>
                  </a:lnTo>
                  <a:lnTo>
                    <a:pt x="0" y="0"/>
                  </a:lnTo>
                  <a:lnTo>
                    <a:pt x="2" y="0"/>
                  </a:lnTo>
                  <a:lnTo>
                    <a:pt x="2" y="2"/>
                  </a:lnTo>
                  <a:close/>
                </a:path>
              </a:pathLst>
            </a:custGeom>
            <a:solidFill>
              <a:srgbClr val="FFFF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5980" name="Freeform 118">
              <a:extLst>
                <a:ext uri="{FF2B5EF4-FFF2-40B4-BE49-F238E27FC236}">
                  <a16:creationId xmlns:a16="http://schemas.microsoft.com/office/drawing/2014/main" id="{6C1C7769-F4A4-2120-CA99-89595493CC77}"/>
                </a:ext>
              </a:extLst>
            </p:cNvPr>
            <p:cNvSpPr>
              <a:spLocks/>
            </p:cNvSpPr>
            <p:nvPr/>
          </p:nvSpPr>
          <p:spPr bwMode="auto">
            <a:xfrm>
              <a:off x="2635" y="1729"/>
              <a:ext cx="14" cy="8"/>
            </a:xfrm>
            <a:custGeom>
              <a:avLst/>
              <a:gdLst>
                <a:gd name="T0" fmla="*/ 14 w 14"/>
                <a:gd name="T1" fmla="*/ 8 h 8"/>
                <a:gd name="T2" fmla="*/ 14 w 14"/>
                <a:gd name="T3" fmla="*/ 8 h 8"/>
                <a:gd name="T4" fmla="*/ 2 w 14"/>
                <a:gd name="T5" fmla="*/ 2 h 8"/>
                <a:gd name="T6" fmla="*/ 0 w 14"/>
                <a:gd name="T7" fmla="*/ 0 h 8"/>
                <a:gd name="T8" fmla="*/ 14 w 14"/>
                <a:gd name="T9" fmla="*/ 8 h 8"/>
                <a:gd name="T10" fmla="*/ 14 w 14"/>
                <a:gd name="T11" fmla="*/ 8 h 8"/>
                <a:gd name="T12" fmla="*/ 0 60000 65536"/>
                <a:gd name="T13" fmla="*/ 0 60000 65536"/>
                <a:gd name="T14" fmla="*/ 0 60000 65536"/>
                <a:gd name="T15" fmla="*/ 0 60000 65536"/>
                <a:gd name="T16" fmla="*/ 0 60000 65536"/>
                <a:gd name="T17" fmla="*/ 0 60000 65536"/>
                <a:gd name="T18" fmla="*/ 0 w 14"/>
                <a:gd name="T19" fmla="*/ 0 h 8"/>
                <a:gd name="T20" fmla="*/ 14 w 14"/>
                <a:gd name="T21" fmla="*/ 8 h 8"/>
              </a:gdLst>
              <a:ahLst/>
              <a:cxnLst>
                <a:cxn ang="T12">
                  <a:pos x="T0" y="T1"/>
                </a:cxn>
                <a:cxn ang="T13">
                  <a:pos x="T2" y="T3"/>
                </a:cxn>
                <a:cxn ang="T14">
                  <a:pos x="T4" y="T5"/>
                </a:cxn>
                <a:cxn ang="T15">
                  <a:pos x="T6" y="T7"/>
                </a:cxn>
                <a:cxn ang="T16">
                  <a:pos x="T8" y="T9"/>
                </a:cxn>
                <a:cxn ang="T17">
                  <a:pos x="T10" y="T11"/>
                </a:cxn>
              </a:cxnLst>
              <a:rect l="T18" t="T19" r="T20" b="T21"/>
              <a:pathLst>
                <a:path w="14" h="8">
                  <a:moveTo>
                    <a:pt x="14" y="8"/>
                  </a:moveTo>
                  <a:lnTo>
                    <a:pt x="14" y="8"/>
                  </a:lnTo>
                  <a:lnTo>
                    <a:pt x="2" y="2"/>
                  </a:lnTo>
                  <a:lnTo>
                    <a:pt x="0" y="0"/>
                  </a:lnTo>
                  <a:lnTo>
                    <a:pt x="14" y="8"/>
                  </a:lnTo>
                  <a:close/>
                </a:path>
              </a:pathLst>
            </a:custGeom>
            <a:solidFill>
              <a:srgbClr val="00FF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5981" name="Freeform 119">
              <a:extLst>
                <a:ext uri="{FF2B5EF4-FFF2-40B4-BE49-F238E27FC236}">
                  <a16:creationId xmlns:a16="http://schemas.microsoft.com/office/drawing/2014/main" id="{36FA59FD-FCF7-126D-0E74-52B1FF505702}"/>
                </a:ext>
              </a:extLst>
            </p:cNvPr>
            <p:cNvSpPr>
              <a:spLocks/>
            </p:cNvSpPr>
            <p:nvPr/>
          </p:nvSpPr>
          <p:spPr bwMode="auto">
            <a:xfrm>
              <a:off x="2651" y="1733"/>
              <a:ext cx="1" cy="16"/>
            </a:xfrm>
            <a:custGeom>
              <a:avLst/>
              <a:gdLst>
                <a:gd name="T0" fmla="*/ 0 w 1"/>
                <a:gd name="T1" fmla="*/ 16 h 16"/>
                <a:gd name="T2" fmla="*/ 0 w 1"/>
                <a:gd name="T3" fmla="*/ 14 h 16"/>
                <a:gd name="T4" fmla="*/ 0 w 1"/>
                <a:gd name="T5" fmla="*/ 14 h 16"/>
                <a:gd name="T6" fmla="*/ 0 w 1"/>
                <a:gd name="T7" fmla="*/ 0 h 16"/>
                <a:gd name="T8" fmla="*/ 0 w 1"/>
                <a:gd name="T9" fmla="*/ 0 h 16"/>
                <a:gd name="T10" fmla="*/ 0 w 1"/>
                <a:gd name="T11" fmla="*/ 16 h 16"/>
                <a:gd name="T12" fmla="*/ 0 60000 65536"/>
                <a:gd name="T13" fmla="*/ 0 60000 65536"/>
                <a:gd name="T14" fmla="*/ 0 60000 65536"/>
                <a:gd name="T15" fmla="*/ 0 60000 65536"/>
                <a:gd name="T16" fmla="*/ 0 60000 65536"/>
                <a:gd name="T17" fmla="*/ 0 60000 65536"/>
                <a:gd name="T18" fmla="*/ 0 w 1"/>
                <a:gd name="T19" fmla="*/ 0 h 16"/>
                <a:gd name="T20" fmla="*/ 1 w 1"/>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 h="16">
                  <a:moveTo>
                    <a:pt x="0" y="16"/>
                  </a:moveTo>
                  <a:lnTo>
                    <a:pt x="0" y="14"/>
                  </a:lnTo>
                  <a:lnTo>
                    <a:pt x="0" y="0"/>
                  </a:lnTo>
                  <a:lnTo>
                    <a:pt x="0" y="16"/>
                  </a:lnTo>
                  <a:close/>
                </a:path>
              </a:pathLst>
            </a:custGeom>
            <a:solidFill>
              <a:srgbClr val="FFFF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5982" name="Freeform 120">
              <a:extLst>
                <a:ext uri="{FF2B5EF4-FFF2-40B4-BE49-F238E27FC236}">
                  <a16:creationId xmlns:a16="http://schemas.microsoft.com/office/drawing/2014/main" id="{27514D91-749D-EF85-2D73-FC47477426B6}"/>
                </a:ext>
              </a:extLst>
            </p:cNvPr>
            <p:cNvSpPr>
              <a:spLocks/>
            </p:cNvSpPr>
            <p:nvPr/>
          </p:nvSpPr>
          <p:spPr bwMode="auto">
            <a:xfrm>
              <a:off x="2654" y="1741"/>
              <a:ext cx="29" cy="17"/>
            </a:xfrm>
            <a:custGeom>
              <a:avLst/>
              <a:gdLst>
                <a:gd name="T0" fmla="*/ 29 w 29"/>
                <a:gd name="T1" fmla="*/ 15 h 17"/>
                <a:gd name="T2" fmla="*/ 29 w 29"/>
                <a:gd name="T3" fmla="*/ 17 h 17"/>
                <a:gd name="T4" fmla="*/ 2 w 29"/>
                <a:gd name="T5" fmla="*/ 0 h 17"/>
                <a:gd name="T6" fmla="*/ 2 w 29"/>
                <a:gd name="T7" fmla="*/ 0 h 17"/>
                <a:gd name="T8" fmla="*/ 0 w 29"/>
                <a:gd name="T9" fmla="*/ 0 h 17"/>
                <a:gd name="T10" fmla="*/ 6 w 29"/>
                <a:gd name="T11" fmla="*/ 2 h 17"/>
                <a:gd name="T12" fmla="*/ 29 w 29"/>
                <a:gd name="T13" fmla="*/ 15 h 17"/>
                <a:gd name="T14" fmla="*/ 0 60000 65536"/>
                <a:gd name="T15" fmla="*/ 0 60000 65536"/>
                <a:gd name="T16" fmla="*/ 0 60000 65536"/>
                <a:gd name="T17" fmla="*/ 0 60000 65536"/>
                <a:gd name="T18" fmla="*/ 0 60000 65536"/>
                <a:gd name="T19" fmla="*/ 0 60000 65536"/>
                <a:gd name="T20" fmla="*/ 0 60000 65536"/>
                <a:gd name="T21" fmla="*/ 0 w 29"/>
                <a:gd name="T22" fmla="*/ 0 h 17"/>
                <a:gd name="T23" fmla="*/ 29 w 29"/>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7">
                  <a:moveTo>
                    <a:pt x="29" y="15"/>
                  </a:moveTo>
                  <a:lnTo>
                    <a:pt x="29" y="17"/>
                  </a:lnTo>
                  <a:lnTo>
                    <a:pt x="2" y="0"/>
                  </a:lnTo>
                  <a:lnTo>
                    <a:pt x="0" y="0"/>
                  </a:lnTo>
                  <a:lnTo>
                    <a:pt x="6" y="2"/>
                  </a:lnTo>
                  <a:lnTo>
                    <a:pt x="29" y="15"/>
                  </a:lnTo>
                  <a:close/>
                </a:path>
              </a:pathLst>
            </a:custGeom>
            <a:solidFill>
              <a:srgbClr val="00FF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5983" name="Freeform 121">
              <a:extLst>
                <a:ext uri="{FF2B5EF4-FFF2-40B4-BE49-F238E27FC236}">
                  <a16:creationId xmlns:a16="http://schemas.microsoft.com/office/drawing/2014/main" id="{108F3EDC-3DFA-9975-A576-42B40E52A502}"/>
                </a:ext>
              </a:extLst>
            </p:cNvPr>
            <p:cNvSpPr>
              <a:spLocks/>
            </p:cNvSpPr>
            <p:nvPr/>
          </p:nvSpPr>
          <p:spPr bwMode="auto">
            <a:xfrm>
              <a:off x="3064" y="1745"/>
              <a:ext cx="12" cy="46"/>
            </a:xfrm>
            <a:custGeom>
              <a:avLst/>
              <a:gdLst>
                <a:gd name="T0" fmla="*/ 12 w 12"/>
                <a:gd name="T1" fmla="*/ 46 h 46"/>
                <a:gd name="T2" fmla="*/ 2 w 12"/>
                <a:gd name="T3" fmla="*/ 42 h 46"/>
                <a:gd name="T4" fmla="*/ 0 w 12"/>
                <a:gd name="T5" fmla="*/ 2 h 46"/>
                <a:gd name="T6" fmla="*/ 2 w 12"/>
                <a:gd name="T7" fmla="*/ 2 h 46"/>
                <a:gd name="T8" fmla="*/ 2 w 12"/>
                <a:gd name="T9" fmla="*/ 2 h 46"/>
                <a:gd name="T10" fmla="*/ 10 w 12"/>
                <a:gd name="T11" fmla="*/ 0 h 46"/>
                <a:gd name="T12" fmla="*/ 12 w 12"/>
                <a:gd name="T13" fmla="*/ 0 h 46"/>
                <a:gd name="T14" fmla="*/ 12 w 12"/>
                <a:gd name="T15" fmla="*/ 46 h 46"/>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46"/>
                <a:gd name="T26" fmla="*/ 12 w 12"/>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46">
                  <a:moveTo>
                    <a:pt x="12" y="46"/>
                  </a:moveTo>
                  <a:lnTo>
                    <a:pt x="2" y="42"/>
                  </a:lnTo>
                  <a:lnTo>
                    <a:pt x="0" y="2"/>
                  </a:lnTo>
                  <a:lnTo>
                    <a:pt x="2" y="2"/>
                  </a:lnTo>
                  <a:lnTo>
                    <a:pt x="10" y="0"/>
                  </a:lnTo>
                  <a:lnTo>
                    <a:pt x="12" y="0"/>
                  </a:lnTo>
                  <a:lnTo>
                    <a:pt x="12" y="46"/>
                  </a:lnTo>
                  <a:close/>
                </a:path>
              </a:pathLst>
            </a:custGeom>
            <a:solidFill>
              <a:srgbClr val="ABABAB"/>
            </a:solidFill>
            <a:ln w="0">
              <a:solidFill>
                <a:srgbClr val="000000"/>
              </a:solidFill>
              <a:round/>
              <a:headEnd/>
              <a:tailEnd/>
            </a:ln>
          </p:spPr>
          <p:txBody>
            <a:bodyPr/>
            <a:lstStyle/>
            <a:p>
              <a:endParaRPr lang="el-GR">
                <a:solidFill>
                  <a:schemeClr val="bg1">
                    <a:lumMod val="95000"/>
                    <a:lumOff val="5000"/>
                  </a:schemeClr>
                </a:solidFill>
              </a:endParaRPr>
            </a:p>
          </p:txBody>
        </p:sp>
        <p:sp>
          <p:nvSpPr>
            <p:cNvPr id="35984" name="Freeform 122">
              <a:extLst>
                <a:ext uri="{FF2B5EF4-FFF2-40B4-BE49-F238E27FC236}">
                  <a16:creationId xmlns:a16="http://schemas.microsoft.com/office/drawing/2014/main" id="{431939EC-BC87-0BE6-ADBC-691F3F222527}"/>
                </a:ext>
              </a:extLst>
            </p:cNvPr>
            <p:cNvSpPr>
              <a:spLocks/>
            </p:cNvSpPr>
            <p:nvPr/>
          </p:nvSpPr>
          <p:spPr bwMode="auto">
            <a:xfrm>
              <a:off x="2997" y="1747"/>
              <a:ext cx="75" cy="65"/>
            </a:xfrm>
            <a:custGeom>
              <a:avLst/>
              <a:gdLst>
                <a:gd name="T0" fmla="*/ 65 w 75"/>
                <a:gd name="T1" fmla="*/ 40 h 65"/>
                <a:gd name="T2" fmla="*/ 67 w 75"/>
                <a:gd name="T3" fmla="*/ 40 h 65"/>
                <a:gd name="T4" fmla="*/ 75 w 75"/>
                <a:gd name="T5" fmla="*/ 46 h 65"/>
                <a:gd name="T6" fmla="*/ 2 w 75"/>
                <a:gd name="T7" fmla="*/ 65 h 65"/>
                <a:gd name="T8" fmla="*/ 0 w 75"/>
                <a:gd name="T9" fmla="*/ 15 h 65"/>
                <a:gd name="T10" fmla="*/ 65 w 75"/>
                <a:gd name="T11" fmla="*/ 0 h 65"/>
                <a:gd name="T12" fmla="*/ 65 w 75"/>
                <a:gd name="T13" fmla="*/ 0 h 65"/>
                <a:gd name="T14" fmla="*/ 65 w 75"/>
                <a:gd name="T15" fmla="*/ 40 h 65"/>
                <a:gd name="T16" fmla="*/ 0 60000 65536"/>
                <a:gd name="T17" fmla="*/ 0 60000 65536"/>
                <a:gd name="T18" fmla="*/ 0 60000 65536"/>
                <a:gd name="T19" fmla="*/ 0 60000 65536"/>
                <a:gd name="T20" fmla="*/ 0 60000 65536"/>
                <a:gd name="T21" fmla="*/ 0 60000 65536"/>
                <a:gd name="T22" fmla="*/ 0 60000 65536"/>
                <a:gd name="T23" fmla="*/ 0 60000 65536"/>
                <a:gd name="T24" fmla="*/ 0 w 75"/>
                <a:gd name="T25" fmla="*/ 0 h 65"/>
                <a:gd name="T26" fmla="*/ 75 w 7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 h="65">
                  <a:moveTo>
                    <a:pt x="65" y="40"/>
                  </a:moveTo>
                  <a:lnTo>
                    <a:pt x="67" y="40"/>
                  </a:lnTo>
                  <a:lnTo>
                    <a:pt x="75" y="46"/>
                  </a:lnTo>
                  <a:lnTo>
                    <a:pt x="2" y="65"/>
                  </a:lnTo>
                  <a:lnTo>
                    <a:pt x="0" y="15"/>
                  </a:lnTo>
                  <a:lnTo>
                    <a:pt x="65" y="0"/>
                  </a:lnTo>
                  <a:lnTo>
                    <a:pt x="65" y="40"/>
                  </a:lnTo>
                  <a:close/>
                </a:path>
              </a:pathLst>
            </a:custGeom>
            <a:solidFill>
              <a:srgbClr val="595959"/>
            </a:solidFill>
            <a:ln w="0">
              <a:solidFill>
                <a:srgbClr val="000000"/>
              </a:solidFill>
              <a:round/>
              <a:headEnd/>
              <a:tailEnd/>
            </a:ln>
          </p:spPr>
          <p:txBody>
            <a:bodyPr/>
            <a:lstStyle/>
            <a:p>
              <a:endParaRPr lang="el-GR">
                <a:solidFill>
                  <a:schemeClr val="bg1">
                    <a:lumMod val="95000"/>
                    <a:lumOff val="5000"/>
                  </a:schemeClr>
                </a:solidFill>
              </a:endParaRPr>
            </a:p>
          </p:txBody>
        </p:sp>
        <p:sp>
          <p:nvSpPr>
            <p:cNvPr id="35985" name="Freeform 123">
              <a:extLst>
                <a:ext uri="{FF2B5EF4-FFF2-40B4-BE49-F238E27FC236}">
                  <a16:creationId xmlns:a16="http://schemas.microsoft.com/office/drawing/2014/main" id="{2C4CD858-832D-E2CA-FA9F-F5F7EF478FC3}"/>
                </a:ext>
              </a:extLst>
            </p:cNvPr>
            <p:cNvSpPr>
              <a:spLocks/>
            </p:cNvSpPr>
            <p:nvPr/>
          </p:nvSpPr>
          <p:spPr bwMode="auto">
            <a:xfrm>
              <a:off x="2685" y="1751"/>
              <a:ext cx="2" cy="19"/>
            </a:xfrm>
            <a:custGeom>
              <a:avLst/>
              <a:gdLst>
                <a:gd name="T0" fmla="*/ 2 w 2"/>
                <a:gd name="T1" fmla="*/ 19 h 19"/>
                <a:gd name="T2" fmla="*/ 0 w 2"/>
                <a:gd name="T3" fmla="*/ 17 h 19"/>
                <a:gd name="T4" fmla="*/ 0 w 2"/>
                <a:gd name="T5" fmla="*/ 0 h 19"/>
                <a:gd name="T6" fmla="*/ 2 w 2"/>
                <a:gd name="T7" fmla="*/ 0 h 19"/>
                <a:gd name="T8" fmla="*/ 2 w 2"/>
                <a:gd name="T9" fmla="*/ 19 h 19"/>
                <a:gd name="T10" fmla="*/ 0 60000 65536"/>
                <a:gd name="T11" fmla="*/ 0 60000 65536"/>
                <a:gd name="T12" fmla="*/ 0 60000 65536"/>
                <a:gd name="T13" fmla="*/ 0 60000 65536"/>
                <a:gd name="T14" fmla="*/ 0 60000 65536"/>
                <a:gd name="T15" fmla="*/ 0 w 2"/>
                <a:gd name="T16" fmla="*/ 0 h 19"/>
                <a:gd name="T17" fmla="*/ 2 w 2"/>
                <a:gd name="T18" fmla="*/ 19 h 19"/>
              </a:gdLst>
              <a:ahLst/>
              <a:cxnLst>
                <a:cxn ang="T10">
                  <a:pos x="T0" y="T1"/>
                </a:cxn>
                <a:cxn ang="T11">
                  <a:pos x="T2" y="T3"/>
                </a:cxn>
                <a:cxn ang="T12">
                  <a:pos x="T4" y="T5"/>
                </a:cxn>
                <a:cxn ang="T13">
                  <a:pos x="T6" y="T7"/>
                </a:cxn>
                <a:cxn ang="T14">
                  <a:pos x="T8" y="T9"/>
                </a:cxn>
              </a:cxnLst>
              <a:rect l="T15" t="T16" r="T17" b="T18"/>
              <a:pathLst>
                <a:path w="2" h="19">
                  <a:moveTo>
                    <a:pt x="2" y="19"/>
                  </a:moveTo>
                  <a:lnTo>
                    <a:pt x="0" y="17"/>
                  </a:lnTo>
                  <a:lnTo>
                    <a:pt x="0" y="0"/>
                  </a:lnTo>
                  <a:lnTo>
                    <a:pt x="2" y="0"/>
                  </a:lnTo>
                  <a:lnTo>
                    <a:pt x="2" y="19"/>
                  </a:lnTo>
                  <a:close/>
                </a:path>
              </a:pathLst>
            </a:custGeom>
            <a:solidFill>
              <a:srgbClr val="FFFF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5986" name="Freeform 124">
              <a:extLst>
                <a:ext uri="{FF2B5EF4-FFF2-40B4-BE49-F238E27FC236}">
                  <a16:creationId xmlns:a16="http://schemas.microsoft.com/office/drawing/2014/main" id="{18D361B2-C8E9-B174-A37F-BB11F60751FE}"/>
                </a:ext>
              </a:extLst>
            </p:cNvPr>
            <p:cNvSpPr>
              <a:spLocks/>
            </p:cNvSpPr>
            <p:nvPr/>
          </p:nvSpPr>
          <p:spPr bwMode="auto">
            <a:xfrm>
              <a:off x="2732" y="1754"/>
              <a:ext cx="9" cy="33"/>
            </a:xfrm>
            <a:custGeom>
              <a:avLst/>
              <a:gdLst>
                <a:gd name="T0" fmla="*/ 9 w 9"/>
                <a:gd name="T1" fmla="*/ 4 h 33"/>
                <a:gd name="T2" fmla="*/ 9 w 9"/>
                <a:gd name="T3" fmla="*/ 33 h 33"/>
                <a:gd name="T4" fmla="*/ 0 w 9"/>
                <a:gd name="T5" fmla="*/ 31 h 33"/>
                <a:gd name="T6" fmla="*/ 0 w 9"/>
                <a:gd name="T7" fmla="*/ 29 h 33"/>
                <a:gd name="T8" fmla="*/ 0 w 9"/>
                <a:gd name="T9" fmla="*/ 0 h 33"/>
                <a:gd name="T10" fmla="*/ 6 w 9"/>
                <a:gd name="T11" fmla="*/ 2 h 33"/>
                <a:gd name="T12" fmla="*/ 9 w 9"/>
                <a:gd name="T13" fmla="*/ 4 h 33"/>
                <a:gd name="T14" fmla="*/ 0 60000 65536"/>
                <a:gd name="T15" fmla="*/ 0 60000 65536"/>
                <a:gd name="T16" fmla="*/ 0 60000 65536"/>
                <a:gd name="T17" fmla="*/ 0 60000 65536"/>
                <a:gd name="T18" fmla="*/ 0 60000 65536"/>
                <a:gd name="T19" fmla="*/ 0 60000 65536"/>
                <a:gd name="T20" fmla="*/ 0 60000 65536"/>
                <a:gd name="T21" fmla="*/ 0 w 9"/>
                <a:gd name="T22" fmla="*/ 0 h 33"/>
                <a:gd name="T23" fmla="*/ 9 w 9"/>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33">
                  <a:moveTo>
                    <a:pt x="9" y="4"/>
                  </a:moveTo>
                  <a:lnTo>
                    <a:pt x="9" y="33"/>
                  </a:lnTo>
                  <a:lnTo>
                    <a:pt x="0" y="31"/>
                  </a:lnTo>
                  <a:lnTo>
                    <a:pt x="0" y="29"/>
                  </a:lnTo>
                  <a:lnTo>
                    <a:pt x="0" y="0"/>
                  </a:lnTo>
                  <a:lnTo>
                    <a:pt x="6" y="2"/>
                  </a:lnTo>
                  <a:lnTo>
                    <a:pt x="9" y="4"/>
                  </a:lnTo>
                  <a:close/>
                </a:path>
              </a:pathLst>
            </a:custGeom>
            <a:solidFill>
              <a:srgbClr val="595959"/>
            </a:solidFill>
            <a:ln w="0">
              <a:solidFill>
                <a:srgbClr val="000000"/>
              </a:solidFill>
              <a:round/>
              <a:headEnd/>
              <a:tailEnd/>
            </a:ln>
          </p:spPr>
          <p:txBody>
            <a:bodyPr/>
            <a:lstStyle/>
            <a:p>
              <a:endParaRPr lang="el-GR">
                <a:solidFill>
                  <a:schemeClr val="bg1">
                    <a:lumMod val="95000"/>
                    <a:lumOff val="5000"/>
                  </a:schemeClr>
                </a:solidFill>
              </a:endParaRPr>
            </a:p>
          </p:txBody>
        </p:sp>
        <p:sp>
          <p:nvSpPr>
            <p:cNvPr id="35987" name="Freeform 125">
              <a:extLst>
                <a:ext uri="{FF2B5EF4-FFF2-40B4-BE49-F238E27FC236}">
                  <a16:creationId xmlns:a16="http://schemas.microsoft.com/office/drawing/2014/main" id="{6913D4D4-53EC-6C17-438E-ABE27614D179}"/>
                </a:ext>
              </a:extLst>
            </p:cNvPr>
            <p:cNvSpPr>
              <a:spLocks/>
            </p:cNvSpPr>
            <p:nvPr/>
          </p:nvSpPr>
          <p:spPr bwMode="auto">
            <a:xfrm>
              <a:off x="2743" y="1758"/>
              <a:ext cx="8" cy="35"/>
            </a:xfrm>
            <a:custGeom>
              <a:avLst/>
              <a:gdLst>
                <a:gd name="T0" fmla="*/ 8 w 8"/>
                <a:gd name="T1" fmla="*/ 35 h 35"/>
                <a:gd name="T2" fmla="*/ 0 w 8"/>
                <a:gd name="T3" fmla="*/ 31 h 35"/>
                <a:gd name="T4" fmla="*/ 0 w 8"/>
                <a:gd name="T5" fmla="*/ 0 h 35"/>
                <a:gd name="T6" fmla="*/ 6 w 8"/>
                <a:gd name="T7" fmla="*/ 4 h 35"/>
                <a:gd name="T8" fmla="*/ 8 w 8"/>
                <a:gd name="T9" fmla="*/ 35 h 35"/>
                <a:gd name="T10" fmla="*/ 0 60000 65536"/>
                <a:gd name="T11" fmla="*/ 0 60000 65536"/>
                <a:gd name="T12" fmla="*/ 0 60000 65536"/>
                <a:gd name="T13" fmla="*/ 0 60000 65536"/>
                <a:gd name="T14" fmla="*/ 0 60000 65536"/>
                <a:gd name="T15" fmla="*/ 0 w 8"/>
                <a:gd name="T16" fmla="*/ 0 h 35"/>
                <a:gd name="T17" fmla="*/ 8 w 8"/>
                <a:gd name="T18" fmla="*/ 35 h 35"/>
              </a:gdLst>
              <a:ahLst/>
              <a:cxnLst>
                <a:cxn ang="T10">
                  <a:pos x="T0" y="T1"/>
                </a:cxn>
                <a:cxn ang="T11">
                  <a:pos x="T2" y="T3"/>
                </a:cxn>
                <a:cxn ang="T12">
                  <a:pos x="T4" y="T5"/>
                </a:cxn>
                <a:cxn ang="T13">
                  <a:pos x="T6" y="T7"/>
                </a:cxn>
                <a:cxn ang="T14">
                  <a:pos x="T8" y="T9"/>
                </a:cxn>
              </a:cxnLst>
              <a:rect l="T15" t="T16" r="T17" b="T18"/>
              <a:pathLst>
                <a:path w="8" h="35">
                  <a:moveTo>
                    <a:pt x="8" y="35"/>
                  </a:moveTo>
                  <a:lnTo>
                    <a:pt x="0" y="31"/>
                  </a:lnTo>
                  <a:lnTo>
                    <a:pt x="0" y="0"/>
                  </a:lnTo>
                  <a:lnTo>
                    <a:pt x="6" y="4"/>
                  </a:lnTo>
                  <a:lnTo>
                    <a:pt x="8" y="35"/>
                  </a:lnTo>
                  <a:close/>
                </a:path>
              </a:pathLst>
            </a:custGeom>
            <a:solidFill>
              <a:srgbClr val="D9D9D9"/>
            </a:solidFill>
            <a:ln w="0">
              <a:solidFill>
                <a:srgbClr val="000000"/>
              </a:solidFill>
              <a:round/>
              <a:headEnd/>
              <a:tailEnd/>
            </a:ln>
          </p:spPr>
          <p:txBody>
            <a:bodyPr/>
            <a:lstStyle/>
            <a:p>
              <a:endParaRPr lang="el-GR">
                <a:solidFill>
                  <a:schemeClr val="bg1">
                    <a:lumMod val="95000"/>
                    <a:lumOff val="5000"/>
                  </a:schemeClr>
                </a:solidFill>
              </a:endParaRPr>
            </a:p>
          </p:txBody>
        </p:sp>
        <p:sp>
          <p:nvSpPr>
            <p:cNvPr id="35988" name="Freeform 126">
              <a:extLst>
                <a:ext uri="{FF2B5EF4-FFF2-40B4-BE49-F238E27FC236}">
                  <a16:creationId xmlns:a16="http://schemas.microsoft.com/office/drawing/2014/main" id="{47E3CD18-0AF0-20C4-E5E7-F98A38F57D78}"/>
                </a:ext>
              </a:extLst>
            </p:cNvPr>
            <p:cNvSpPr>
              <a:spLocks/>
            </p:cNvSpPr>
            <p:nvPr/>
          </p:nvSpPr>
          <p:spPr bwMode="auto">
            <a:xfrm>
              <a:off x="2689" y="1760"/>
              <a:ext cx="14" cy="10"/>
            </a:xfrm>
            <a:custGeom>
              <a:avLst/>
              <a:gdLst>
                <a:gd name="T0" fmla="*/ 14 w 14"/>
                <a:gd name="T1" fmla="*/ 10 h 10"/>
                <a:gd name="T2" fmla="*/ 4 w 14"/>
                <a:gd name="T3" fmla="*/ 4 h 10"/>
                <a:gd name="T4" fmla="*/ 0 w 14"/>
                <a:gd name="T5" fmla="*/ 2 h 10"/>
                <a:gd name="T6" fmla="*/ 0 w 14"/>
                <a:gd name="T7" fmla="*/ 0 h 10"/>
                <a:gd name="T8" fmla="*/ 14 w 14"/>
                <a:gd name="T9" fmla="*/ 8 h 10"/>
                <a:gd name="T10" fmla="*/ 14 w 14"/>
                <a:gd name="T11" fmla="*/ 10 h 10"/>
                <a:gd name="T12" fmla="*/ 0 60000 65536"/>
                <a:gd name="T13" fmla="*/ 0 60000 65536"/>
                <a:gd name="T14" fmla="*/ 0 60000 65536"/>
                <a:gd name="T15" fmla="*/ 0 60000 65536"/>
                <a:gd name="T16" fmla="*/ 0 60000 65536"/>
                <a:gd name="T17" fmla="*/ 0 60000 65536"/>
                <a:gd name="T18" fmla="*/ 0 w 14"/>
                <a:gd name="T19" fmla="*/ 0 h 10"/>
                <a:gd name="T20" fmla="*/ 14 w 14"/>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4" h="10">
                  <a:moveTo>
                    <a:pt x="14" y="10"/>
                  </a:moveTo>
                  <a:lnTo>
                    <a:pt x="4" y="4"/>
                  </a:lnTo>
                  <a:lnTo>
                    <a:pt x="0" y="2"/>
                  </a:lnTo>
                  <a:lnTo>
                    <a:pt x="0" y="0"/>
                  </a:lnTo>
                  <a:lnTo>
                    <a:pt x="14" y="8"/>
                  </a:lnTo>
                  <a:lnTo>
                    <a:pt x="14" y="10"/>
                  </a:lnTo>
                  <a:close/>
                </a:path>
              </a:pathLst>
            </a:custGeom>
            <a:solidFill>
              <a:srgbClr val="00FF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5989" name="Freeform 127">
              <a:extLst>
                <a:ext uri="{FF2B5EF4-FFF2-40B4-BE49-F238E27FC236}">
                  <a16:creationId xmlns:a16="http://schemas.microsoft.com/office/drawing/2014/main" id="{F2340C2F-CD86-1C94-268B-312B4D0F7A8A}"/>
                </a:ext>
              </a:extLst>
            </p:cNvPr>
            <p:cNvSpPr>
              <a:spLocks/>
            </p:cNvSpPr>
            <p:nvPr/>
          </p:nvSpPr>
          <p:spPr bwMode="auto">
            <a:xfrm>
              <a:off x="2869" y="1764"/>
              <a:ext cx="126" cy="45"/>
            </a:xfrm>
            <a:custGeom>
              <a:avLst/>
              <a:gdLst>
                <a:gd name="T0" fmla="*/ 126 w 126"/>
                <a:gd name="T1" fmla="*/ 16 h 45"/>
                <a:gd name="T2" fmla="*/ 6 w 126"/>
                <a:gd name="T3" fmla="*/ 45 h 45"/>
                <a:gd name="T4" fmla="*/ 0 w 126"/>
                <a:gd name="T5" fmla="*/ 45 h 45"/>
                <a:gd name="T6" fmla="*/ 0 w 126"/>
                <a:gd name="T7" fmla="*/ 45 h 45"/>
                <a:gd name="T8" fmla="*/ 0 w 126"/>
                <a:gd name="T9" fmla="*/ 27 h 45"/>
                <a:gd name="T10" fmla="*/ 124 w 126"/>
                <a:gd name="T11" fmla="*/ 0 h 45"/>
                <a:gd name="T12" fmla="*/ 126 w 126"/>
                <a:gd name="T13" fmla="*/ 0 h 45"/>
                <a:gd name="T14" fmla="*/ 126 w 126"/>
                <a:gd name="T15" fmla="*/ 16 h 45"/>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45"/>
                <a:gd name="T26" fmla="*/ 126 w 126"/>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45">
                  <a:moveTo>
                    <a:pt x="126" y="16"/>
                  </a:moveTo>
                  <a:lnTo>
                    <a:pt x="6" y="45"/>
                  </a:lnTo>
                  <a:lnTo>
                    <a:pt x="0" y="45"/>
                  </a:lnTo>
                  <a:lnTo>
                    <a:pt x="0" y="27"/>
                  </a:lnTo>
                  <a:lnTo>
                    <a:pt x="124" y="0"/>
                  </a:lnTo>
                  <a:lnTo>
                    <a:pt x="126" y="0"/>
                  </a:lnTo>
                  <a:lnTo>
                    <a:pt x="126" y="16"/>
                  </a:lnTo>
                  <a:close/>
                </a:path>
              </a:pathLst>
            </a:custGeom>
            <a:solidFill>
              <a:srgbClr val="595959"/>
            </a:solidFill>
            <a:ln w="0">
              <a:solidFill>
                <a:srgbClr val="000000"/>
              </a:solidFill>
              <a:round/>
              <a:headEnd/>
              <a:tailEnd/>
            </a:ln>
          </p:spPr>
          <p:txBody>
            <a:bodyPr/>
            <a:lstStyle/>
            <a:p>
              <a:endParaRPr lang="el-GR">
                <a:solidFill>
                  <a:schemeClr val="bg1">
                    <a:lumMod val="95000"/>
                    <a:lumOff val="5000"/>
                  </a:schemeClr>
                </a:solidFill>
              </a:endParaRPr>
            </a:p>
          </p:txBody>
        </p:sp>
        <p:sp>
          <p:nvSpPr>
            <p:cNvPr id="35990" name="Rectangle 128">
              <a:extLst>
                <a:ext uri="{FF2B5EF4-FFF2-40B4-BE49-F238E27FC236}">
                  <a16:creationId xmlns:a16="http://schemas.microsoft.com/office/drawing/2014/main" id="{276B40A5-2DBC-1EA8-D31E-C35A3E09778C}"/>
                </a:ext>
              </a:extLst>
            </p:cNvPr>
            <p:cNvSpPr>
              <a:spLocks noChangeArrowheads="1"/>
            </p:cNvSpPr>
            <p:nvPr/>
          </p:nvSpPr>
          <p:spPr bwMode="auto">
            <a:xfrm>
              <a:off x="2705" y="1764"/>
              <a:ext cx="0" cy="16"/>
            </a:xfrm>
            <a:prstGeom prst="rect">
              <a:avLst/>
            </a:prstGeom>
            <a:solidFill>
              <a:srgbClr val="FFFF00"/>
            </a:solidFill>
            <a:ln w="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sp>
          <p:nvSpPr>
            <p:cNvPr id="35991" name="Freeform 129">
              <a:extLst>
                <a:ext uri="{FF2B5EF4-FFF2-40B4-BE49-F238E27FC236}">
                  <a16:creationId xmlns:a16="http://schemas.microsoft.com/office/drawing/2014/main" id="{644420A9-9568-C70F-6B19-A320703357B7}"/>
                </a:ext>
              </a:extLst>
            </p:cNvPr>
            <p:cNvSpPr>
              <a:spLocks/>
            </p:cNvSpPr>
            <p:nvPr/>
          </p:nvSpPr>
          <p:spPr bwMode="auto">
            <a:xfrm>
              <a:off x="2753" y="1764"/>
              <a:ext cx="21" cy="43"/>
            </a:xfrm>
            <a:custGeom>
              <a:avLst/>
              <a:gdLst>
                <a:gd name="T0" fmla="*/ 21 w 21"/>
                <a:gd name="T1" fmla="*/ 12 h 43"/>
                <a:gd name="T2" fmla="*/ 21 w 21"/>
                <a:gd name="T3" fmla="*/ 43 h 43"/>
                <a:gd name="T4" fmla="*/ 0 w 21"/>
                <a:gd name="T5" fmla="*/ 31 h 43"/>
                <a:gd name="T6" fmla="*/ 0 w 21"/>
                <a:gd name="T7" fmla="*/ 31 h 43"/>
                <a:gd name="T8" fmla="*/ 0 w 21"/>
                <a:gd name="T9" fmla="*/ 0 h 43"/>
                <a:gd name="T10" fmla="*/ 21 w 21"/>
                <a:gd name="T11" fmla="*/ 10 h 43"/>
                <a:gd name="T12" fmla="*/ 21 w 21"/>
                <a:gd name="T13" fmla="*/ 12 h 43"/>
                <a:gd name="T14" fmla="*/ 0 60000 65536"/>
                <a:gd name="T15" fmla="*/ 0 60000 65536"/>
                <a:gd name="T16" fmla="*/ 0 60000 65536"/>
                <a:gd name="T17" fmla="*/ 0 60000 65536"/>
                <a:gd name="T18" fmla="*/ 0 60000 65536"/>
                <a:gd name="T19" fmla="*/ 0 60000 65536"/>
                <a:gd name="T20" fmla="*/ 0 60000 65536"/>
                <a:gd name="T21" fmla="*/ 0 w 21"/>
                <a:gd name="T22" fmla="*/ 0 h 43"/>
                <a:gd name="T23" fmla="*/ 21 w 21"/>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43">
                  <a:moveTo>
                    <a:pt x="21" y="12"/>
                  </a:moveTo>
                  <a:lnTo>
                    <a:pt x="21" y="43"/>
                  </a:lnTo>
                  <a:lnTo>
                    <a:pt x="0" y="31"/>
                  </a:lnTo>
                  <a:lnTo>
                    <a:pt x="0" y="0"/>
                  </a:lnTo>
                  <a:lnTo>
                    <a:pt x="21" y="10"/>
                  </a:lnTo>
                  <a:lnTo>
                    <a:pt x="21" y="12"/>
                  </a:lnTo>
                  <a:close/>
                </a:path>
              </a:pathLst>
            </a:custGeom>
            <a:solidFill>
              <a:srgbClr val="595959"/>
            </a:solidFill>
            <a:ln w="0">
              <a:solidFill>
                <a:srgbClr val="000000"/>
              </a:solidFill>
              <a:round/>
              <a:headEnd/>
              <a:tailEnd/>
            </a:ln>
          </p:spPr>
          <p:txBody>
            <a:bodyPr/>
            <a:lstStyle/>
            <a:p>
              <a:endParaRPr lang="el-GR">
                <a:solidFill>
                  <a:schemeClr val="bg1">
                    <a:lumMod val="95000"/>
                    <a:lumOff val="5000"/>
                  </a:schemeClr>
                </a:solidFill>
              </a:endParaRPr>
            </a:p>
          </p:txBody>
        </p:sp>
        <p:sp>
          <p:nvSpPr>
            <p:cNvPr id="35992" name="Freeform 130">
              <a:extLst>
                <a:ext uri="{FF2B5EF4-FFF2-40B4-BE49-F238E27FC236}">
                  <a16:creationId xmlns:a16="http://schemas.microsoft.com/office/drawing/2014/main" id="{1D7FC9C5-4C2A-3E8C-07BD-8B69DBAEDE60}"/>
                </a:ext>
              </a:extLst>
            </p:cNvPr>
            <p:cNvSpPr>
              <a:spLocks/>
            </p:cNvSpPr>
            <p:nvPr/>
          </p:nvSpPr>
          <p:spPr bwMode="auto">
            <a:xfrm>
              <a:off x="2709" y="1772"/>
              <a:ext cx="81" cy="52"/>
            </a:xfrm>
            <a:custGeom>
              <a:avLst/>
              <a:gdLst>
                <a:gd name="T0" fmla="*/ 81 w 81"/>
                <a:gd name="T1" fmla="*/ 48 h 52"/>
                <a:gd name="T2" fmla="*/ 81 w 81"/>
                <a:gd name="T3" fmla="*/ 50 h 52"/>
                <a:gd name="T4" fmla="*/ 81 w 81"/>
                <a:gd name="T5" fmla="*/ 52 h 52"/>
                <a:gd name="T6" fmla="*/ 0 w 81"/>
                <a:gd name="T7" fmla="*/ 2 h 52"/>
                <a:gd name="T8" fmla="*/ 0 w 81"/>
                <a:gd name="T9" fmla="*/ 0 h 52"/>
                <a:gd name="T10" fmla="*/ 3 w 81"/>
                <a:gd name="T11" fmla="*/ 2 h 52"/>
                <a:gd name="T12" fmla="*/ 81 w 81"/>
                <a:gd name="T13" fmla="*/ 48 h 52"/>
                <a:gd name="T14" fmla="*/ 0 60000 65536"/>
                <a:gd name="T15" fmla="*/ 0 60000 65536"/>
                <a:gd name="T16" fmla="*/ 0 60000 65536"/>
                <a:gd name="T17" fmla="*/ 0 60000 65536"/>
                <a:gd name="T18" fmla="*/ 0 60000 65536"/>
                <a:gd name="T19" fmla="*/ 0 60000 65536"/>
                <a:gd name="T20" fmla="*/ 0 60000 65536"/>
                <a:gd name="T21" fmla="*/ 0 w 81"/>
                <a:gd name="T22" fmla="*/ 0 h 52"/>
                <a:gd name="T23" fmla="*/ 81 w 81"/>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 h="52">
                  <a:moveTo>
                    <a:pt x="81" y="48"/>
                  </a:moveTo>
                  <a:lnTo>
                    <a:pt x="81" y="50"/>
                  </a:lnTo>
                  <a:lnTo>
                    <a:pt x="81" y="52"/>
                  </a:lnTo>
                  <a:lnTo>
                    <a:pt x="0" y="2"/>
                  </a:lnTo>
                  <a:lnTo>
                    <a:pt x="0" y="0"/>
                  </a:lnTo>
                  <a:lnTo>
                    <a:pt x="3" y="2"/>
                  </a:lnTo>
                  <a:lnTo>
                    <a:pt x="81" y="48"/>
                  </a:lnTo>
                  <a:close/>
                </a:path>
              </a:pathLst>
            </a:custGeom>
            <a:solidFill>
              <a:srgbClr val="00FF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5993" name="Freeform 131">
              <a:extLst>
                <a:ext uri="{FF2B5EF4-FFF2-40B4-BE49-F238E27FC236}">
                  <a16:creationId xmlns:a16="http://schemas.microsoft.com/office/drawing/2014/main" id="{B49572DF-BFEA-02AB-7C0A-B8C4C56D5F30}"/>
                </a:ext>
              </a:extLst>
            </p:cNvPr>
            <p:cNvSpPr>
              <a:spLocks/>
            </p:cNvSpPr>
            <p:nvPr/>
          </p:nvSpPr>
          <p:spPr bwMode="auto">
            <a:xfrm>
              <a:off x="2776" y="1776"/>
              <a:ext cx="91" cy="85"/>
            </a:xfrm>
            <a:custGeom>
              <a:avLst/>
              <a:gdLst>
                <a:gd name="T0" fmla="*/ 45 w 91"/>
                <a:gd name="T1" fmla="*/ 25 h 85"/>
                <a:gd name="T2" fmla="*/ 64 w 91"/>
                <a:gd name="T3" fmla="*/ 21 h 85"/>
                <a:gd name="T4" fmla="*/ 89 w 91"/>
                <a:gd name="T5" fmla="*/ 36 h 85"/>
                <a:gd name="T6" fmla="*/ 91 w 91"/>
                <a:gd name="T7" fmla="*/ 85 h 85"/>
                <a:gd name="T8" fmla="*/ 91 w 91"/>
                <a:gd name="T9" fmla="*/ 85 h 85"/>
                <a:gd name="T10" fmla="*/ 89 w 91"/>
                <a:gd name="T11" fmla="*/ 85 h 85"/>
                <a:gd name="T12" fmla="*/ 41 w 91"/>
                <a:gd name="T13" fmla="*/ 58 h 85"/>
                <a:gd name="T14" fmla="*/ 41 w 91"/>
                <a:gd name="T15" fmla="*/ 50 h 85"/>
                <a:gd name="T16" fmla="*/ 37 w 91"/>
                <a:gd name="T17" fmla="*/ 48 h 85"/>
                <a:gd name="T18" fmla="*/ 35 w 91"/>
                <a:gd name="T19" fmla="*/ 48 h 85"/>
                <a:gd name="T20" fmla="*/ 35 w 91"/>
                <a:gd name="T21" fmla="*/ 50 h 85"/>
                <a:gd name="T22" fmla="*/ 35 w 91"/>
                <a:gd name="T23" fmla="*/ 54 h 85"/>
                <a:gd name="T24" fmla="*/ 23 w 91"/>
                <a:gd name="T25" fmla="*/ 46 h 85"/>
                <a:gd name="T26" fmla="*/ 20 w 91"/>
                <a:gd name="T27" fmla="*/ 40 h 85"/>
                <a:gd name="T28" fmla="*/ 16 w 91"/>
                <a:gd name="T29" fmla="*/ 36 h 85"/>
                <a:gd name="T30" fmla="*/ 16 w 91"/>
                <a:gd name="T31" fmla="*/ 36 h 85"/>
                <a:gd name="T32" fmla="*/ 14 w 91"/>
                <a:gd name="T33" fmla="*/ 42 h 85"/>
                <a:gd name="T34" fmla="*/ 0 w 91"/>
                <a:gd name="T35" fmla="*/ 33 h 85"/>
                <a:gd name="T36" fmla="*/ 0 w 91"/>
                <a:gd name="T37" fmla="*/ 0 h 85"/>
                <a:gd name="T38" fmla="*/ 43 w 91"/>
                <a:gd name="T39" fmla="*/ 25 h 85"/>
                <a:gd name="T40" fmla="*/ 45 w 91"/>
                <a:gd name="T41" fmla="*/ 25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1"/>
                <a:gd name="T64" fmla="*/ 0 h 85"/>
                <a:gd name="T65" fmla="*/ 91 w 91"/>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1" h="85">
                  <a:moveTo>
                    <a:pt x="45" y="25"/>
                  </a:moveTo>
                  <a:lnTo>
                    <a:pt x="64" y="21"/>
                  </a:lnTo>
                  <a:lnTo>
                    <a:pt x="89" y="36"/>
                  </a:lnTo>
                  <a:lnTo>
                    <a:pt x="91" y="85"/>
                  </a:lnTo>
                  <a:lnTo>
                    <a:pt x="89" y="85"/>
                  </a:lnTo>
                  <a:lnTo>
                    <a:pt x="41" y="58"/>
                  </a:lnTo>
                  <a:lnTo>
                    <a:pt x="41" y="50"/>
                  </a:lnTo>
                  <a:lnTo>
                    <a:pt x="37" y="48"/>
                  </a:lnTo>
                  <a:lnTo>
                    <a:pt x="35" y="48"/>
                  </a:lnTo>
                  <a:lnTo>
                    <a:pt x="35" y="50"/>
                  </a:lnTo>
                  <a:lnTo>
                    <a:pt x="35" y="54"/>
                  </a:lnTo>
                  <a:lnTo>
                    <a:pt x="23" y="46"/>
                  </a:lnTo>
                  <a:lnTo>
                    <a:pt x="20" y="40"/>
                  </a:lnTo>
                  <a:lnTo>
                    <a:pt x="16" y="36"/>
                  </a:lnTo>
                  <a:lnTo>
                    <a:pt x="14" y="42"/>
                  </a:lnTo>
                  <a:lnTo>
                    <a:pt x="0" y="33"/>
                  </a:lnTo>
                  <a:lnTo>
                    <a:pt x="0" y="0"/>
                  </a:lnTo>
                  <a:lnTo>
                    <a:pt x="43" y="25"/>
                  </a:lnTo>
                  <a:lnTo>
                    <a:pt x="45" y="25"/>
                  </a:lnTo>
                  <a:close/>
                </a:path>
              </a:pathLst>
            </a:custGeom>
            <a:solidFill>
              <a:srgbClr val="D9D9D9"/>
            </a:solidFill>
            <a:ln w="0">
              <a:solidFill>
                <a:srgbClr val="000000"/>
              </a:solidFill>
              <a:round/>
              <a:headEnd/>
              <a:tailEnd/>
            </a:ln>
          </p:spPr>
          <p:txBody>
            <a:bodyPr/>
            <a:lstStyle/>
            <a:p>
              <a:endParaRPr lang="el-GR">
                <a:solidFill>
                  <a:schemeClr val="bg1">
                    <a:lumMod val="95000"/>
                    <a:lumOff val="5000"/>
                  </a:schemeClr>
                </a:solidFill>
              </a:endParaRPr>
            </a:p>
          </p:txBody>
        </p:sp>
        <p:sp>
          <p:nvSpPr>
            <p:cNvPr id="35994" name="Freeform 132">
              <a:extLst>
                <a:ext uri="{FF2B5EF4-FFF2-40B4-BE49-F238E27FC236}">
                  <a16:creationId xmlns:a16="http://schemas.microsoft.com/office/drawing/2014/main" id="{64A4F376-7653-A932-B31D-1E626C25DF8B}"/>
                </a:ext>
              </a:extLst>
            </p:cNvPr>
            <p:cNvSpPr>
              <a:spLocks/>
            </p:cNvSpPr>
            <p:nvPr/>
          </p:nvSpPr>
          <p:spPr bwMode="auto">
            <a:xfrm>
              <a:off x="2869" y="1783"/>
              <a:ext cx="128" cy="80"/>
            </a:xfrm>
            <a:custGeom>
              <a:avLst/>
              <a:gdLst>
                <a:gd name="T0" fmla="*/ 128 w 128"/>
                <a:gd name="T1" fmla="*/ 49 h 80"/>
                <a:gd name="T2" fmla="*/ 66 w 128"/>
                <a:gd name="T3" fmla="*/ 64 h 80"/>
                <a:gd name="T4" fmla="*/ 0 w 128"/>
                <a:gd name="T5" fmla="*/ 80 h 80"/>
                <a:gd name="T6" fmla="*/ 0 w 128"/>
                <a:gd name="T7" fmla="*/ 31 h 80"/>
                <a:gd name="T8" fmla="*/ 0 w 128"/>
                <a:gd name="T9" fmla="*/ 29 h 80"/>
                <a:gd name="T10" fmla="*/ 79 w 128"/>
                <a:gd name="T11" fmla="*/ 10 h 80"/>
                <a:gd name="T12" fmla="*/ 126 w 128"/>
                <a:gd name="T13" fmla="*/ 0 h 80"/>
                <a:gd name="T14" fmla="*/ 126 w 128"/>
                <a:gd name="T15" fmla="*/ 0 h 80"/>
                <a:gd name="T16" fmla="*/ 128 w 128"/>
                <a:gd name="T17" fmla="*/ 49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
                <a:gd name="T28" fmla="*/ 0 h 80"/>
                <a:gd name="T29" fmla="*/ 128 w 128"/>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 h="80">
                  <a:moveTo>
                    <a:pt x="128" y="49"/>
                  </a:moveTo>
                  <a:lnTo>
                    <a:pt x="66" y="64"/>
                  </a:lnTo>
                  <a:lnTo>
                    <a:pt x="0" y="80"/>
                  </a:lnTo>
                  <a:lnTo>
                    <a:pt x="0" y="31"/>
                  </a:lnTo>
                  <a:lnTo>
                    <a:pt x="0" y="29"/>
                  </a:lnTo>
                  <a:lnTo>
                    <a:pt x="79" y="10"/>
                  </a:lnTo>
                  <a:lnTo>
                    <a:pt x="126" y="0"/>
                  </a:lnTo>
                  <a:lnTo>
                    <a:pt x="128" y="49"/>
                  </a:lnTo>
                  <a:close/>
                </a:path>
              </a:pathLst>
            </a:custGeom>
            <a:solidFill>
              <a:srgbClr val="838383"/>
            </a:solidFill>
            <a:ln w="0">
              <a:solidFill>
                <a:srgbClr val="000000"/>
              </a:solidFill>
              <a:round/>
              <a:headEnd/>
              <a:tailEnd/>
            </a:ln>
          </p:spPr>
          <p:txBody>
            <a:bodyPr/>
            <a:lstStyle/>
            <a:p>
              <a:endParaRPr lang="el-GR">
                <a:solidFill>
                  <a:schemeClr val="bg1">
                    <a:lumMod val="95000"/>
                    <a:lumOff val="5000"/>
                  </a:schemeClr>
                </a:solidFill>
              </a:endParaRPr>
            </a:p>
          </p:txBody>
        </p:sp>
        <p:sp>
          <p:nvSpPr>
            <p:cNvPr id="35995" name="Freeform 133">
              <a:extLst>
                <a:ext uri="{FF2B5EF4-FFF2-40B4-BE49-F238E27FC236}">
                  <a16:creationId xmlns:a16="http://schemas.microsoft.com/office/drawing/2014/main" id="{B0510BFD-9BBE-6727-1C9B-729F74D6A4A7}"/>
                </a:ext>
              </a:extLst>
            </p:cNvPr>
            <p:cNvSpPr>
              <a:spLocks/>
            </p:cNvSpPr>
            <p:nvPr/>
          </p:nvSpPr>
          <p:spPr bwMode="auto">
            <a:xfrm>
              <a:off x="2844" y="1793"/>
              <a:ext cx="23" cy="16"/>
            </a:xfrm>
            <a:custGeom>
              <a:avLst/>
              <a:gdLst>
                <a:gd name="T0" fmla="*/ 23 w 23"/>
                <a:gd name="T1" fmla="*/ 16 h 16"/>
                <a:gd name="T2" fmla="*/ 21 w 23"/>
                <a:gd name="T3" fmla="*/ 16 h 16"/>
                <a:gd name="T4" fmla="*/ 0 w 23"/>
                <a:gd name="T5" fmla="*/ 4 h 16"/>
                <a:gd name="T6" fmla="*/ 21 w 23"/>
                <a:gd name="T7" fmla="*/ 0 h 16"/>
                <a:gd name="T8" fmla="*/ 21 w 23"/>
                <a:gd name="T9" fmla="*/ 0 h 16"/>
                <a:gd name="T10" fmla="*/ 23 w 23"/>
                <a:gd name="T11" fmla="*/ 16 h 16"/>
                <a:gd name="T12" fmla="*/ 0 60000 65536"/>
                <a:gd name="T13" fmla="*/ 0 60000 65536"/>
                <a:gd name="T14" fmla="*/ 0 60000 65536"/>
                <a:gd name="T15" fmla="*/ 0 60000 65536"/>
                <a:gd name="T16" fmla="*/ 0 60000 65536"/>
                <a:gd name="T17" fmla="*/ 0 60000 65536"/>
                <a:gd name="T18" fmla="*/ 0 w 23"/>
                <a:gd name="T19" fmla="*/ 0 h 16"/>
                <a:gd name="T20" fmla="*/ 23 w 23"/>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3" h="16">
                  <a:moveTo>
                    <a:pt x="23" y="16"/>
                  </a:moveTo>
                  <a:lnTo>
                    <a:pt x="21" y="16"/>
                  </a:lnTo>
                  <a:lnTo>
                    <a:pt x="0" y="4"/>
                  </a:lnTo>
                  <a:lnTo>
                    <a:pt x="21" y="0"/>
                  </a:lnTo>
                  <a:lnTo>
                    <a:pt x="23" y="16"/>
                  </a:lnTo>
                  <a:close/>
                </a:path>
              </a:pathLst>
            </a:custGeom>
            <a:solidFill>
              <a:srgbClr val="595959"/>
            </a:solidFill>
            <a:ln w="0">
              <a:solidFill>
                <a:srgbClr val="000000"/>
              </a:solidFill>
              <a:round/>
              <a:headEnd/>
              <a:tailEnd/>
            </a:ln>
          </p:spPr>
          <p:txBody>
            <a:bodyPr/>
            <a:lstStyle/>
            <a:p>
              <a:endParaRPr lang="el-GR">
                <a:solidFill>
                  <a:schemeClr val="bg1">
                    <a:lumMod val="95000"/>
                    <a:lumOff val="5000"/>
                  </a:schemeClr>
                </a:solidFill>
              </a:endParaRPr>
            </a:p>
          </p:txBody>
        </p:sp>
        <p:sp>
          <p:nvSpPr>
            <p:cNvPr id="35996" name="Freeform 134">
              <a:extLst>
                <a:ext uri="{FF2B5EF4-FFF2-40B4-BE49-F238E27FC236}">
                  <a16:creationId xmlns:a16="http://schemas.microsoft.com/office/drawing/2014/main" id="{321C59E1-E023-A7DF-AC51-B9CCADBB0479}"/>
                </a:ext>
              </a:extLst>
            </p:cNvPr>
            <p:cNvSpPr>
              <a:spLocks/>
            </p:cNvSpPr>
            <p:nvPr/>
          </p:nvSpPr>
          <p:spPr bwMode="auto">
            <a:xfrm>
              <a:off x="3002" y="1795"/>
              <a:ext cx="116" cy="37"/>
            </a:xfrm>
            <a:custGeom>
              <a:avLst/>
              <a:gdLst>
                <a:gd name="T0" fmla="*/ 116 w 116"/>
                <a:gd name="T1" fmla="*/ 19 h 37"/>
                <a:gd name="T2" fmla="*/ 37 w 116"/>
                <a:gd name="T3" fmla="*/ 37 h 37"/>
                <a:gd name="T4" fmla="*/ 0 w 116"/>
                <a:gd name="T5" fmla="*/ 19 h 37"/>
                <a:gd name="T6" fmla="*/ 72 w 116"/>
                <a:gd name="T7" fmla="*/ 0 h 37"/>
                <a:gd name="T8" fmla="*/ 76 w 116"/>
                <a:gd name="T9" fmla="*/ 0 h 37"/>
                <a:gd name="T10" fmla="*/ 116 w 116"/>
                <a:gd name="T11" fmla="*/ 19 h 37"/>
                <a:gd name="T12" fmla="*/ 0 60000 65536"/>
                <a:gd name="T13" fmla="*/ 0 60000 65536"/>
                <a:gd name="T14" fmla="*/ 0 60000 65536"/>
                <a:gd name="T15" fmla="*/ 0 60000 65536"/>
                <a:gd name="T16" fmla="*/ 0 60000 65536"/>
                <a:gd name="T17" fmla="*/ 0 60000 65536"/>
                <a:gd name="T18" fmla="*/ 0 w 116"/>
                <a:gd name="T19" fmla="*/ 0 h 37"/>
                <a:gd name="T20" fmla="*/ 116 w 116"/>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116" h="37">
                  <a:moveTo>
                    <a:pt x="116" y="19"/>
                  </a:moveTo>
                  <a:lnTo>
                    <a:pt x="37" y="37"/>
                  </a:lnTo>
                  <a:lnTo>
                    <a:pt x="0" y="19"/>
                  </a:lnTo>
                  <a:lnTo>
                    <a:pt x="72" y="0"/>
                  </a:lnTo>
                  <a:lnTo>
                    <a:pt x="76" y="0"/>
                  </a:lnTo>
                  <a:lnTo>
                    <a:pt x="116" y="19"/>
                  </a:lnTo>
                  <a:close/>
                </a:path>
              </a:pathLst>
            </a:custGeom>
            <a:solidFill>
              <a:srgbClr val="ABABAB"/>
            </a:solidFill>
            <a:ln w="0">
              <a:solidFill>
                <a:srgbClr val="000000"/>
              </a:solidFill>
              <a:round/>
              <a:headEnd/>
              <a:tailEnd/>
            </a:ln>
          </p:spPr>
          <p:txBody>
            <a:bodyPr/>
            <a:lstStyle/>
            <a:p>
              <a:endParaRPr lang="el-GR">
                <a:solidFill>
                  <a:schemeClr val="bg1">
                    <a:lumMod val="95000"/>
                    <a:lumOff val="5000"/>
                  </a:schemeClr>
                </a:solidFill>
              </a:endParaRPr>
            </a:p>
          </p:txBody>
        </p:sp>
        <p:sp>
          <p:nvSpPr>
            <p:cNvPr id="35997" name="Freeform 135">
              <a:extLst>
                <a:ext uri="{FF2B5EF4-FFF2-40B4-BE49-F238E27FC236}">
                  <a16:creationId xmlns:a16="http://schemas.microsoft.com/office/drawing/2014/main" id="{534CFBBC-AEDF-9CA6-FC53-4E8B910C73F4}"/>
                </a:ext>
              </a:extLst>
            </p:cNvPr>
            <p:cNvSpPr>
              <a:spLocks/>
            </p:cNvSpPr>
            <p:nvPr/>
          </p:nvSpPr>
          <p:spPr bwMode="auto">
            <a:xfrm>
              <a:off x="2999" y="1814"/>
              <a:ext cx="40" cy="37"/>
            </a:xfrm>
            <a:custGeom>
              <a:avLst/>
              <a:gdLst>
                <a:gd name="T0" fmla="*/ 40 w 40"/>
                <a:gd name="T1" fmla="*/ 37 h 37"/>
                <a:gd name="T2" fmla="*/ 40 w 40"/>
                <a:gd name="T3" fmla="*/ 37 h 37"/>
                <a:gd name="T4" fmla="*/ 0 w 40"/>
                <a:gd name="T5" fmla="*/ 16 h 37"/>
                <a:gd name="T6" fmla="*/ 0 w 40"/>
                <a:gd name="T7" fmla="*/ 0 h 37"/>
                <a:gd name="T8" fmla="*/ 40 w 40"/>
                <a:gd name="T9" fmla="*/ 20 h 37"/>
                <a:gd name="T10" fmla="*/ 40 w 40"/>
                <a:gd name="T11" fmla="*/ 37 h 37"/>
                <a:gd name="T12" fmla="*/ 0 60000 65536"/>
                <a:gd name="T13" fmla="*/ 0 60000 65536"/>
                <a:gd name="T14" fmla="*/ 0 60000 65536"/>
                <a:gd name="T15" fmla="*/ 0 60000 65536"/>
                <a:gd name="T16" fmla="*/ 0 60000 65536"/>
                <a:gd name="T17" fmla="*/ 0 60000 65536"/>
                <a:gd name="T18" fmla="*/ 0 w 40"/>
                <a:gd name="T19" fmla="*/ 0 h 37"/>
                <a:gd name="T20" fmla="*/ 40 w 40"/>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40" h="37">
                  <a:moveTo>
                    <a:pt x="40" y="37"/>
                  </a:moveTo>
                  <a:lnTo>
                    <a:pt x="40" y="37"/>
                  </a:lnTo>
                  <a:lnTo>
                    <a:pt x="0" y="16"/>
                  </a:lnTo>
                  <a:lnTo>
                    <a:pt x="0" y="0"/>
                  </a:lnTo>
                  <a:lnTo>
                    <a:pt x="40" y="20"/>
                  </a:lnTo>
                  <a:lnTo>
                    <a:pt x="40" y="37"/>
                  </a:lnTo>
                  <a:close/>
                </a:path>
              </a:pathLst>
            </a:custGeom>
            <a:solidFill>
              <a:srgbClr val="D9D9D9"/>
            </a:solidFill>
            <a:ln w="0">
              <a:solidFill>
                <a:srgbClr val="000000"/>
              </a:solidFill>
              <a:round/>
              <a:headEnd/>
              <a:tailEnd/>
            </a:ln>
          </p:spPr>
          <p:txBody>
            <a:bodyPr/>
            <a:lstStyle/>
            <a:p>
              <a:endParaRPr lang="el-GR">
                <a:solidFill>
                  <a:schemeClr val="bg1">
                    <a:lumMod val="95000"/>
                    <a:lumOff val="5000"/>
                  </a:schemeClr>
                </a:solidFill>
              </a:endParaRPr>
            </a:p>
          </p:txBody>
        </p:sp>
        <p:sp>
          <p:nvSpPr>
            <p:cNvPr id="35998" name="Freeform 136">
              <a:extLst>
                <a:ext uri="{FF2B5EF4-FFF2-40B4-BE49-F238E27FC236}">
                  <a16:creationId xmlns:a16="http://schemas.microsoft.com/office/drawing/2014/main" id="{6C44F77C-DEE2-DFD2-171F-11836B7F02B0}"/>
                </a:ext>
              </a:extLst>
            </p:cNvPr>
            <p:cNvSpPr>
              <a:spLocks/>
            </p:cNvSpPr>
            <p:nvPr/>
          </p:nvSpPr>
          <p:spPr bwMode="auto">
            <a:xfrm>
              <a:off x="2792" y="1814"/>
              <a:ext cx="2" cy="20"/>
            </a:xfrm>
            <a:custGeom>
              <a:avLst/>
              <a:gdLst>
                <a:gd name="T0" fmla="*/ 2 w 2"/>
                <a:gd name="T1" fmla="*/ 20 h 20"/>
                <a:gd name="T2" fmla="*/ 0 w 2"/>
                <a:gd name="T3" fmla="*/ 20 h 20"/>
                <a:gd name="T4" fmla="*/ 0 w 2"/>
                <a:gd name="T5" fmla="*/ 0 h 20"/>
                <a:gd name="T6" fmla="*/ 2 w 2"/>
                <a:gd name="T7" fmla="*/ 2 h 20"/>
                <a:gd name="T8" fmla="*/ 2 w 2"/>
                <a:gd name="T9" fmla="*/ 20 h 20"/>
                <a:gd name="T10" fmla="*/ 0 60000 65536"/>
                <a:gd name="T11" fmla="*/ 0 60000 65536"/>
                <a:gd name="T12" fmla="*/ 0 60000 65536"/>
                <a:gd name="T13" fmla="*/ 0 60000 65536"/>
                <a:gd name="T14" fmla="*/ 0 60000 65536"/>
                <a:gd name="T15" fmla="*/ 0 w 2"/>
                <a:gd name="T16" fmla="*/ 0 h 20"/>
                <a:gd name="T17" fmla="*/ 2 w 2"/>
                <a:gd name="T18" fmla="*/ 20 h 20"/>
              </a:gdLst>
              <a:ahLst/>
              <a:cxnLst>
                <a:cxn ang="T10">
                  <a:pos x="T0" y="T1"/>
                </a:cxn>
                <a:cxn ang="T11">
                  <a:pos x="T2" y="T3"/>
                </a:cxn>
                <a:cxn ang="T12">
                  <a:pos x="T4" y="T5"/>
                </a:cxn>
                <a:cxn ang="T13">
                  <a:pos x="T6" y="T7"/>
                </a:cxn>
                <a:cxn ang="T14">
                  <a:pos x="T8" y="T9"/>
                </a:cxn>
              </a:cxnLst>
              <a:rect l="T15" t="T16" r="T17" b="T18"/>
              <a:pathLst>
                <a:path w="2" h="20">
                  <a:moveTo>
                    <a:pt x="2" y="20"/>
                  </a:moveTo>
                  <a:lnTo>
                    <a:pt x="0" y="20"/>
                  </a:lnTo>
                  <a:lnTo>
                    <a:pt x="0" y="0"/>
                  </a:lnTo>
                  <a:lnTo>
                    <a:pt x="2" y="2"/>
                  </a:lnTo>
                  <a:lnTo>
                    <a:pt x="2" y="20"/>
                  </a:lnTo>
                  <a:close/>
                </a:path>
              </a:pathLst>
            </a:custGeom>
            <a:solidFill>
              <a:srgbClr val="FFFF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5999" name="Freeform 137">
              <a:extLst>
                <a:ext uri="{FF2B5EF4-FFF2-40B4-BE49-F238E27FC236}">
                  <a16:creationId xmlns:a16="http://schemas.microsoft.com/office/drawing/2014/main" id="{B7968F9D-4A68-F1EB-DE64-56A1B5C2A0B5}"/>
                </a:ext>
              </a:extLst>
            </p:cNvPr>
            <p:cNvSpPr>
              <a:spLocks/>
            </p:cNvSpPr>
            <p:nvPr/>
          </p:nvSpPr>
          <p:spPr bwMode="auto">
            <a:xfrm>
              <a:off x="3041" y="1814"/>
              <a:ext cx="79" cy="39"/>
            </a:xfrm>
            <a:custGeom>
              <a:avLst/>
              <a:gdLst>
                <a:gd name="T0" fmla="*/ 79 w 79"/>
                <a:gd name="T1" fmla="*/ 18 h 39"/>
                <a:gd name="T2" fmla="*/ 0 w 79"/>
                <a:gd name="T3" fmla="*/ 39 h 39"/>
                <a:gd name="T4" fmla="*/ 0 w 79"/>
                <a:gd name="T5" fmla="*/ 20 h 39"/>
                <a:gd name="T6" fmla="*/ 79 w 79"/>
                <a:gd name="T7" fmla="*/ 0 h 39"/>
                <a:gd name="T8" fmla="*/ 79 w 79"/>
                <a:gd name="T9" fmla="*/ 2 h 39"/>
                <a:gd name="T10" fmla="*/ 79 w 79"/>
                <a:gd name="T11" fmla="*/ 18 h 39"/>
                <a:gd name="T12" fmla="*/ 0 60000 65536"/>
                <a:gd name="T13" fmla="*/ 0 60000 65536"/>
                <a:gd name="T14" fmla="*/ 0 60000 65536"/>
                <a:gd name="T15" fmla="*/ 0 60000 65536"/>
                <a:gd name="T16" fmla="*/ 0 60000 65536"/>
                <a:gd name="T17" fmla="*/ 0 60000 65536"/>
                <a:gd name="T18" fmla="*/ 0 w 79"/>
                <a:gd name="T19" fmla="*/ 0 h 39"/>
                <a:gd name="T20" fmla="*/ 79 w 79"/>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79" h="39">
                  <a:moveTo>
                    <a:pt x="79" y="18"/>
                  </a:moveTo>
                  <a:lnTo>
                    <a:pt x="0" y="39"/>
                  </a:lnTo>
                  <a:lnTo>
                    <a:pt x="0" y="20"/>
                  </a:lnTo>
                  <a:lnTo>
                    <a:pt x="79" y="0"/>
                  </a:lnTo>
                  <a:lnTo>
                    <a:pt x="79" y="2"/>
                  </a:lnTo>
                  <a:lnTo>
                    <a:pt x="79" y="18"/>
                  </a:lnTo>
                  <a:close/>
                </a:path>
              </a:pathLst>
            </a:custGeom>
            <a:solidFill>
              <a:srgbClr val="838383"/>
            </a:solidFill>
            <a:ln w="0">
              <a:solidFill>
                <a:srgbClr val="000000"/>
              </a:solidFill>
              <a:round/>
              <a:headEnd/>
              <a:tailEnd/>
            </a:ln>
          </p:spPr>
          <p:txBody>
            <a:bodyPr/>
            <a:lstStyle/>
            <a:p>
              <a:endParaRPr lang="el-GR">
                <a:solidFill>
                  <a:schemeClr val="bg1">
                    <a:lumMod val="95000"/>
                    <a:lumOff val="5000"/>
                  </a:schemeClr>
                </a:solidFill>
              </a:endParaRPr>
            </a:p>
          </p:txBody>
        </p:sp>
        <p:sp>
          <p:nvSpPr>
            <p:cNvPr id="36000" name="Freeform 138">
              <a:extLst>
                <a:ext uri="{FF2B5EF4-FFF2-40B4-BE49-F238E27FC236}">
                  <a16:creationId xmlns:a16="http://schemas.microsoft.com/office/drawing/2014/main" id="{27205219-5311-EABD-BF72-C1AD62AFA672}"/>
                </a:ext>
              </a:extLst>
            </p:cNvPr>
            <p:cNvSpPr>
              <a:spLocks/>
            </p:cNvSpPr>
            <p:nvPr/>
          </p:nvSpPr>
          <p:spPr bwMode="auto">
            <a:xfrm>
              <a:off x="2796" y="1826"/>
              <a:ext cx="15" cy="8"/>
            </a:xfrm>
            <a:custGeom>
              <a:avLst/>
              <a:gdLst>
                <a:gd name="T0" fmla="*/ 15 w 15"/>
                <a:gd name="T1" fmla="*/ 8 h 8"/>
                <a:gd name="T2" fmla="*/ 0 w 15"/>
                <a:gd name="T3" fmla="*/ 0 h 8"/>
                <a:gd name="T4" fmla="*/ 0 w 15"/>
                <a:gd name="T5" fmla="*/ 0 h 8"/>
                <a:gd name="T6" fmla="*/ 15 w 15"/>
                <a:gd name="T7" fmla="*/ 6 h 8"/>
                <a:gd name="T8" fmla="*/ 15 w 15"/>
                <a:gd name="T9" fmla="*/ 8 h 8"/>
                <a:gd name="T10" fmla="*/ 0 60000 65536"/>
                <a:gd name="T11" fmla="*/ 0 60000 65536"/>
                <a:gd name="T12" fmla="*/ 0 60000 65536"/>
                <a:gd name="T13" fmla="*/ 0 60000 65536"/>
                <a:gd name="T14" fmla="*/ 0 60000 65536"/>
                <a:gd name="T15" fmla="*/ 0 w 15"/>
                <a:gd name="T16" fmla="*/ 0 h 8"/>
                <a:gd name="T17" fmla="*/ 15 w 15"/>
                <a:gd name="T18" fmla="*/ 8 h 8"/>
              </a:gdLst>
              <a:ahLst/>
              <a:cxnLst>
                <a:cxn ang="T10">
                  <a:pos x="T0" y="T1"/>
                </a:cxn>
                <a:cxn ang="T11">
                  <a:pos x="T2" y="T3"/>
                </a:cxn>
                <a:cxn ang="T12">
                  <a:pos x="T4" y="T5"/>
                </a:cxn>
                <a:cxn ang="T13">
                  <a:pos x="T6" y="T7"/>
                </a:cxn>
                <a:cxn ang="T14">
                  <a:pos x="T8" y="T9"/>
                </a:cxn>
              </a:cxnLst>
              <a:rect l="T15" t="T16" r="T17" b="T18"/>
              <a:pathLst>
                <a:path w="15" h="8">
                  <a:moveTo>
                    <a:pt x="15" y="8"/>
                  </a:moveTo>
                  <a:lnTo>
                    <a:pt x="0" y="0"/>
                  </a:lnTo>
                  <a:lnTo>
                    <a:pt x="15" y="6"/>
                  </a:lnTo>
                  <a:lnTo>
                    <a:pt x="15" y="8"/>
                  </a:lnTo>
                  <a:close/>
                </a:path>
              </a:pathLst>
            </a:custGeom>
            <a:solidFill>
              <a:srgbClr val="00FF00"/>
            </a:solidFill>
            <a:ln w="0">
              <a:solidFill>
                <a:srgbClr val="000000"/>
              </a:solidFill>
              <a:round/>
              <a:headEnd/>
              <a:tailEnd/>
            </a:ln>
          </p:spPr>
          <p:txBody>
            <a:bodyPr/>
            <a:lstStyle/>
            <a:p>
              <a:endParaRPr lang="el-GR">
                <a:solidFill>
                  <a:schemeClr val="bg1">
                    <a:lumMod val="95000"/>
                    <a:lumOff val="5000"/>
                  </a:schemeClr>
                </a:solidFill>
              </a:endParaRPr>
            </a:p>
          </p:txBody>
        </p:sp>
        <p:sp>
          <p:nvSpPr>
            <p:cNvPr id="36001" name="Rectangle 139">
              <a:extLst>
                <a:ext uri="{FF2B5EF4-FFF2-40B4-BE49-F238E27FC236}">
                  <a16:creationId xmlns:a16="http://schemas.microsoft.com/office/drawing/2014/main" id="{CF73E4CA-0FAF-F166-D726-F7A9B3761BFA}"/>
                </a:ext>
              </a:extLst>
            </p:cNvPr>
            <p:cNvSpPr>
              <a:spLocks noChangeArrowheads="1"/>
            </p:cNvSpPr>
            <p:nvPr/>
          </p:nvSpPr>
          <p:spPr bwMode="auto">
            <a:xfrm>
              <a:off x="2813" y="1826"/>
              <a:ext cx="2" cy="21"/>
            </a:xfrm>
            <a:prstGeom prst="rect">
              <a:avLst/>
            </a:prstGeom>
            <a:solidFill>
              <a:srgbClr val="FFFF00"/>
            </a:solidFill>
            <a:ln w="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l-GR">
                <a:solidFill>
                  <a:schemeClr val="bg1">
                    <a:lumMod val="95000"/>
                    <a:lumOff val="5000"/>
                  </a:schemeClr>
                </a:solidFill>
              </a:endParaRPr>
            </a:p>
          </p:txBody>
        </p:sp>
      </p:grpSp>
      <p:sp>
        <p:nvSpPr>
          <p:cNvPr id="35860" name="871 - TextBox">
            <a:extLst>
              <a:ext uri="{FF2B5EF4-FFF2-40B4-BE49-F238E27FC236}">
                <a16:creationId xmlns:a16="http://schemas.microsoft.com/office/drawing/2014/main" id="{6F49E614-7AE1-2E04-6631-7582693BA111}"/>
              </a:ext>
            </a:extLst>
          </p:cNvPr>
          <p:cNvSpPr txBox="1">
            <a:spLocks noChangeArrowheads="1"/>
          </p:cNvSpPr>
          <p:nvPr/>
        </p:nvSpPr>
        <p:spPr bwMode="auto">
          <a:xfrm>
            <a:off x="337949" y="1782959"/>
            <a:ext cx="10894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defRPr sz="1400">
                <a:solidFill>
                  <a:schemeClr val="bg1">
                    <a:lumMod val="95000"/>
                    <a:lumOff val="5000"/>
                  </a:schemeClr>
                </a:solidFill>
                <a:latin typeface="Arial" panose="020B0604020202020204" pitchFamily="34" charset="0"/>
              </a:defRPr>
            </a:lvl1pPr>
            <a:lvl2pPr marL="742950" indent="-285750">
              <a:defRPr>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defRPr>
            </a:lvl9pPr>
          </a:lstStyle>
          <a:p>
            <a:r>
              <a:rPr lang="el-GR" altLang="el-GR" dirty="0"/>
              <a:t>εργοστάσιο</a:t>
            </a:r>
          </a:p>
        </p:txBody>
      </p:sp>
      <p:sp>
        <p:nvSpPr>
          <p:cNvPr id="35861" name="872 - TextBox">
            <a:extLst>
              <a:ext uri="{FF2B5EF4-FFF2-40B4-BE49-F238E27FC236}">
                <a16:creationId xmlns:a16="http://schemas.microsoft.com/office/drawing/2014/main" id="{3DD8D48A-BDF2-EF9D-4B97-F298710AA5D9}"/>
              </a:ext>
            </a:extLst>
          </p:cNvPr>
          <p:cNvSpPr txBox="1">
            <a:spLocks noChangeArrowheads="1"/>
          </p:cNvSpPr>
          <p:nvPr/>
        </p:nvSpPr>
        <p:spPr bwMode="auto">
          <a:xfrm>
            <a:off x="2488276" y="1413627"/>
            <a:ext cx="1558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l-GR" sz="1400" dirty="0">
                <a:solidFill>
                  <a:schemeClr val="bg1">
                    <a:lumMod val="95000"/>
                    <a:lumOff val="5000"/>
                  </a:schemeClr>
                </a:solidFill>
              </a:rPr>
              <a:t>Αποθήκη εργοστασίου</a:t>
            </a:r>
          </a:p>
        </p:txBody>
      </p:sp>
      <p:sp>
        <p:nvSpPr>
          <p:cNvPr id="35862" name="AutoShape 737" descr="Image result for εμπορευματικό τρενο">
            <a:extLst>
              <a:ext uri="{FF2B5EF4-FFF2-40B4-BE49-F238E27FC236}">
                <a16:creationId xmlns:a16="http://schemas.microsoft.com/office/drawing/2014/main" id="{1AFBAD79-CD4E-D0B7-0349-0B0E96DBC047}"/>
              </a:ext>
            </a:extLst>
          </p:cNvPr>
          <p:cNvSpPr>
            <a:spLocks noChangeAspect="1" noChangeArrowheads="1"/>
          </p:cNvSpPr>
          <p:nvPr/>
        </p:nvSpPr>
        <p:spPr bwMode="auto">
          <a:xfrm>
            <a:off x="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35863" name="AutoShape 739" descr="Image result for εμπορευματικό τρενο">
            <a:extLst>
              <a:ext uri="{FF2B5EF4-FFF2-40B4-BE49-F238E27FC236}">
                <a16:creationId xmlns:a16="http://schemas.microsoft.com/office/drawing/2014/main" id="{AB375678-C222-1DBC-84E5-239A15B9D58A}"/>
              </a:ext>
            </a:extLst>
          </p:cNvPr>
          <p:cNvSpPr>
            <a:spLocks noChangeAspect="1" noChangeArrowheads="1"/>
          </p:cNvSpPr>
          <p:nvPr/>
        </p:nvSpPr>
        <p:spPr bwMode="auto">
          <a:xfrm>
            <a:off x="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pic>
        <p:nvPicPr>
          <p:cNvPr id="35864" name="Picture 740">
            <a:extLst>
              <a:ext uri="{FF2B5EF4-FFF2-40B4-BE49-F238E27FC236}">
                <a16:creationId xmlns:a16="http://schemas.microsoft.com/office/drawing/2014/main" id="{663CB720-8E7B-2285-872A-90CD47034F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2650" y="3095625"/>
            <a:ext cx="9334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8" name="877 - Ορθογώνιο">
            <a:extLst>
              <a:ext uri="{FF2B5EF4-FFF2-40B4-BE49-F238E27FC236}">
                <a16:creationId xmlns:a16="http://schemas.microsoft.com/office/drawing/2014/main" id="{4F1548AD-0C41-8394-BB7C-50EBB927FE06}"/>
              </a:ext>
            </a:extLst>
          </p:cNvPr>
          <p:cNvSpPr/>
          <p:nvPr/>
        </p:nvSpPr>
        <p:spPr>
          <a:xfrm>
            <a:off x="4054482" y="5371306"/>
            <a:ext cx="2311400" cy="1323439"/>
          </a:xfrm>
          <a:prstGeom prst="rect">
            <a:avLst/>
          </a:prstGeom>
          <a:solidFill>
            <a:schemeClr val="accent2">
              <a:lumMod val="40000"/>
              <a:lumOff val="60000"/>
            </a:schemeClr>
          </a:solidFill>
          <a:ln w="9525">
            <a:noFill/>
            <a:miter lim="800000"/>
            <a:headEnd/>
            <a:tailEnd/>
          </a:ln>
        </p:spPr>
        <p:txBody>
          <a:bodyPr>
            <a:spAutoFit/>
          </a:bodyPr>
          <a:lstStyle/>
          <a:p>
            <a:pPr algn="ctr" eaLnBrk="1" hangingPunct="1">
              <a:defRPr/>
            </a:pPr>
            <a:r>
              <a:rPr lang="el-GR" sz="1600" b="1" dirty="0">
                <a:solidFill>
                  <a:schemeClr val="bg1">
                    <a:lumMod val="95000"/>
                    <a:lumOff val="5000"/>
                  </a:schemeClr>
                </a:solidFill>
                <a:latin typeface="Arial" charset="0"/>
              </a:rPr>
              <a:t>ΛΙΑΝΙΚΗ (</a:t>
            </a:r>
            <a:r>
              <a:rPr lang="en-US" sz="1600" b="1" dirty="0">
                <a:solidFill>
                  <a:schemeClr val="bg1">
                    <a:lumMod val="95000"/>
                    <a:lumOff val="5000"/>
                  </a:schemeClr>
                </a:solidFill>
                <a:latin typeface="Arial" charset="0"/>
              </a:rPr>
              <a:t>RETAIL)</a:t>
            </a:r>
          </a:p>
          <a:p>
            <a:pPr algn="ctr" eaLnBrk="1" hangingPunct="1">
              <a:defRPr/>
            </a:pPr>
            <a:r>
              <a:rPr lang="en-US" sz="1600" b="1" dirty="0">
                <a:solidFill>
                  <a:schemeClr val="bg1">
                    <a:lumMod val="95000"/>
                    <a:lumOff val="5000"/>
                  </a:schemeClr>
                </a:solidFill>
                <a:latin typeface="Arial" charset="0"/>
              </a:rPr>
              <a:t>ME A</a:t>
            </a:r>
            <a:r>
              <a:rPr lang="el-GR" sz="1600" b="1" dirty="0">
                <a:solidFill>
                  <a:schemeClr val="bg1">
                    <a:lumMod val="95000"/>
                    <a:lumOff val="5000"/>
                  </a:schemeClr>
                </a:solidFill>
                <a:latin typeface="Arial" charset="0"/>
              </a:rPr>
              <a:t>ΛΥΣΙΔΕΣ ΚΑΤΑΣΤΗΜΑΤΩΝ</a:t>
            </a:r>
          </a:p>
          <a:p>
            <a:pPr algn="ctr" eaLnBrk="1" hangingPunct="1">
              <a:defRPr/>
            </a:pPr>
            <a:endParaRPr lang="el-GR" sz="1600" b="1" dirty="0">
              <a:solidFill>
                <a:schemeClr val="bg1">
                  <a:lumMod val="95000"/>
                  <a:lumOff val="5000"/>
                </a:schemeClr>
              </a:solidFill>
              <a:latin typeface="Arial" charset="0"/>
            </a:endParaRPr>
          </a:p>
          <a:p>
            <a:pPr algn="ctr" eaLnBrk="1" hangingPunct="1">
              <a:defRPr/>
            </a:pPr>
            <a:r>
              <a:rPr lang="el-GR" sz="1600" b="1" dirty="0">
                <a:solidFill>
                  <a:schemeClr val="bg1">
                    <a:lumMod val="95000"/>
                    <a:lumOff val="5000"/>
                  </a:schemeClr>
                </a:solidFill>
                <a:latin typeface="Arial" charset="0"/>
              </a:rPr>
              <a:t>Ελλάδα</a:t>
            </a:r>
          </a:p>
        </p:txBody>
      </p:sp>
      <p:sp>
        <p:nvSpPr>
          <p:cNvPr id="879" name="878 - Ορθογώνιο">
            <a:extLst>
              <a:ext uri="{FF2B5EF4-FFF2-40B4-BE49-F238E27FC236}">
                <a16:creationId xmlns:a16="http://schemas.microsoft.com/office/drawing/2014/main" id="{8D92E2A0-E16A-1709-EA24-7AC7C8DE1E72}"/>
              </a:ext>
            </a:extLst>
          </p:cNvPr>
          <p:cNvSpPr/>
          <p:nvPr/>
        </p:nvSpPr>
        <p:spPr>
          <a:xfrm>
            <a:off x="564356" y="5203825"/>
            <a:ext cx="3130550" cy="1323439"/>
          </a:xfrm>
          <a:prstGeom prst="rect">
            <a:avLst/>
          </a:prstGeom>
          <a:solidFill>
            <a:schemeClr val="accent2">
              <a:lumMod val="40000"/>
              <a:lumOff val="60000"/>
            </a:schemeClr>
          </a:solidFill>
          <a:ln w="9525">
            <a:noFill/>
            <a:miter lim="800000"/>
            <a:headEnd/>
            <a:tailEnd/>
          </a:ln>
        </p:spPr>
        <p:txBody>
          <a:bodyPr>
            <a:spAutoFit/>
          </a:bodyPr>
          <a:lstStyle/>
          <a:p>
            <a:pPr algn="ctr" eaLnBrk="1" hangingPunct="1">
              <a:defRPr/>
            </a:pPr>
            <a:r>
              <a:rPr lang="el-GR" sz="1600" b="1" dirty="0">
                <a:solidFill>
                  <a:schemeClr val="bg1">
                    <a:lumMod val="95000"/>
                    <a:lumOff val="5000"/>
                  </a:schemeClr>
                </a:solidFill>
                <a:latin typeface="Arial" charset="0"/>
              </a:rPr>
              <a:t>ΕΜΠΟΡΟΣ</a:t>
            </a:r>
            <a:r>
              <a:rPr lang="en-US" sz="1600" b="1" dirty="0">
                <a:solidFill>
                  <a:schemeClr val="bg1">
                    <a:lumMod val="95000"/>
                    <a:lumOff val="5000"/>
                  </a:schemeClr>
                </a:solidFill>
                <a:latin typeface="Arial" charset="0"/>
              </a:rPr>
              <a:t> (WHOLESHALE)</a:t>
            </a:r>
            <a:r>
              <a:rPr lang="el-GR" sz="1600" b="1" dirty="0">
                <a:solidFill>
                  <a:schemeClr val="bg1">
                    <a:lumMod val="95000"/>
                    <a:lumOff val="5000"/>
                  </a:schemeClr>
                </a:solidFill>
                <a:latin typeface="Arial" charset="0"/>
              </a:rPr>
              <a:t>    ΑΝΤΙΠΡΟΣΩΠΟΣ</a:t>
            </a:r>
            <a:r>
              <a:rPr lang="en-US" sz="1600" b="1" dirty="0">
                <a:solidFill>
                  <a:schemeClr val="bg1">
                    <a:lumMod val="95000"/>
                    <a:lumOff val="5000"/>
                  </a:schemeClr>
                </a:solidFill>
                <a:latin typeface="Arial" charset="0"/>
              </a:rPr>
              <a:t> </a:t>
            </a:r>
            <a:r>
              <a:rPr lang="el-GR" sz="1600" b="1" dirty="0">
                <a:solidFill>
                  <a:schemeClr val="bg1">
                    <a:lumMod val="95000"/>
                    <a:lumOff val="5000"/>
                  </a:schemeClr>
                </a:solidFill>
                <a:latin typeface="Arial" charset="0"/>
              </a:rPr>
              <a:t> </a:t>
            </a:r>
            <a:r>
              <a:rPr lang="en-US" sz="1600" b="1" dirty="0">
                <a:solidFill>
                  <a:schemeClr val="bg1">
                    <a:lumMod val="95000"/>
                    <a:lumOff val="5000"/>
                  </a:schemeClr>
                </a:solidFill>
                <a:latin typeface="Arial" charset="0"/>
              </a:rPr>
              <a:t>  </a:t>
            </a:r>
            <a:r>
              <a:rPr lang="el-GR" sz="1600" b="1" dirty="0">
                <a:solidFill>
                  <a:schemeClr val="bg1">
                    <a:lumMod val="95000"/>
                    <a:lumOff val="5000"/>
                  </a:schemeClr>
                </a:solidFill>
                <a:latin typeface="Arial" charset="0"/>
              </a:rPr>
              <a:t>ΘΥΓΑΤΡΙΚΗ</a:t>
            </a:r>
          </a:p>
          <a:p>
            <a:pPr algn="ctr" eaLnBrk="1" hangingPunct="1">
              <a:defRPr/>
            </a:pPr>
            <a:endParaRPr lang="el-GR" sz="1600" b="1" dirty="0">
              <a:solidFill>
                <a:schemeClr val="bg1">
                  <a:lumMod val="95000"/>
                  <a:lumOff val="5000"/>
                </a:schemeClr>
              </a:solidFill>
              <a:latin typeface="Arial" charset="0"/>
            </a:endParaRPr>
          </a:p>
          <a:p>
            <a:pPr algn="ctr" eaLnBrk="1" hangingPunct="1">
              <a:defRPr/>
            </a:pPr>
            <a:r>
              <a:rPr lang="el-GR" sz="1600" b="1" dirty="0">
                <a:solidFill>
                  <a:schemeClr val="bg1">
                    <a:lumMod val="95000"/>
                    <a:lumOff val="5000"/>
                  </a:schemeClr>
                </a:solidFill>
                <a:latin typeface="Arial" charset="0"/>
              </a:rPr>
              <a:t>Ελλάδα ή Βαλκάνια ή Β.Ιταλία</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739AC7-B0D1-E748-D58E-31FB7814FE63}"/>
              </a:ext>
            </a:extLst>
          </p:cNvPr>
          <p:cNvSpPr txBox="1"/>
          <p:nvPr/>
        </p:nvSpPr>
        <p:spPr>
          <a:xfrm>
            <a:off x="471747" y="1799181"/>
            <a:ext cx="8416637" cy="4247317"/>
          </a:xfrm>
          <a:prstGeom prst="rect">
            <a:avLst/>
          </a:prstGeom>
          <a:noFill/>
        </p:spPr>
        <p:txBody>
          <a:bodyPr wrap="square">
            <a:spAutoFit/>
          </a:bodyPr>
          <a:lstStyle/>
          <a:p>
            <a:pPr>
              <a:buNone/>
            </a:pPr>
            <a:r>
              <a:rPr lang="el-GR" b="1" dirty="0">
                <a:solidFill>
                  <a:schemeClr val="bg1">
                    <a:lumMod val="95000"/>
                    <a:lumOff val="5000"/>
                  </a:schemeClr>
                </a:solidFill>
              </a:rPr>
              <a:t>1. Συγκέντρωση και διαλογή προϊόντων</a:t>
            </a:r>
          </a:p>
          <a:p>
            <a:pPr>
              <a:buNone/>
            </a:pPr>
            <a:r>
              <a:rPr lang="el-GR" dirty="0">
                <a:solidFill>
                  <a:schemeClr val="bg1">
                    <a:lumMod val="95000"/>
                    <a:lumOff val="5000"/>
                  </a:schemeClr>
                </a:solidFill>
              </a:rPr>
              <a:t>Σε ένα κέντρο διανομής συγκεντρώνονται προϊόντα από πολλούς παραγωγούς και στη συνέχεια:</a:t>
            </a:r>
          </a:p>
          <a:p>
            <a:pPr marL="182563" indent="-182563">
              <a:buFont typeface="Arial" panose="020B0604020202020204" pitchFamily="34" charset="0"/>
              <a:buChar char="•"/>
            </a:pPr>
            <a:r>
              <a:rPr lang="el-GR" dirty="0">
                <a:solidFill>
                  <a:schemeClr val="bg1">
                    <a:lumMod val="95000"/>
                    <a:lumOff val="5000"/>
                  </a:schemeClr>
                </a:solidFill>
              </a:rPr>
              <a:t>ταξινομούνται,</a:t>
            </a:r>
          </a:p>
          <a:p>
            <a:pPr marL="182563" indent="-182563">
              <a:buFont typeface="Arial" panose="020B0604020202020204" pitchFamily="34" charset="0"/>
              <a:buChar char="•"/>
            </a:pPr>
            <a:r>
              <a:rPr lang="el-GR" dirty="0">
                <a:solidFill>
                  <a:schemeClr val="bg1">
                    <a:lumMod val="95000"/>
                    <a:lumOff val="5000"/>
                  </a:schemeClr>
                </a:solidFill>
              </a:rPr>
              <a:t>χωρίζονται ανά κατάστημα,</a:t>
            </a:r>
          </a:p>
          <a:p>
            <a:pPr marL="182563" indent="-182563">
              <a:buFont typeface="Arial" panose="020B0604020202020204" pitchFamily="34" charset="0"/>
              <a:buChar char="•"/>
            </a:pPr>
            <a:r>
              <a:rPr lang="el-GR" dirty="0">
                <a:solidFill>
                  <a:schemeClr val="bg1">
                    <a:lumMod val="95000"/>
                    <a:lumOff val="5000"/>
                  </a:schemeClr>
                </a:solidFill>
              </a:rPr>
              <a:t>και αποστέλλονται στις σωστές ποσότητες.</a:t>
            </a:r>
          </a:p>
          <a:p>
            <a:pPr>
              <a:buNone/>
            </a:pPr>
            <a:r>
              <a:rPr lang="el-GR" dirty="0">
                <a:solidFill>
                  <a:schemeClr val="bg1">
                    <a:lumMod val="95000"/>
                    <a:lumOff val="5000"/>
                  </a:schemeClr>
                </a:solidFill>
              </a:rPr>
              <a:t>Αν κάθε παραγωγός έστελνε απευθείας σε κάθε κατάστημα, θα υπήρχαν </a:t>
            </a:r>
            <a:r>
              <a:rPr lang="el-GR" b="1" dirty="0">
                <a:solidFill>
                  <a:schemeClr val="bg1">
                    <a:lumMod val="95000"/>
                    <a:lumOff val="5000"/>
                  </a:schemeClr>
                </a:solidFill>
              </a:rPr>
              <a:t>πολλά μικρά φορτία</a:t>
            </a:r>
            <a:r>
              <a:rPr lang="el-GR" dirty="0">
                <a:solidFill>
                  <a:schemeClr val="bg1">
                    <a:lumMod val="95000"/>
                    <a:lumOff val="5000"/>
                  </a:schemeClr>
                </a:solidFill>
              </a:rPr>
              <a:t> και πολύ πιο περίπλοκες μεταφορές.</a:t>
            </a:r>
          </a:p>
          <a:p>
            <a:pPr>
              <a:buNone/>
            </a:pPr>
            <a:endParaRPr lang="el-GR" dirty="0">
              <a:solidFill>
                <a:schemeClr val="bg1">
                  <a:lumMod val="95000"/>
                  <a:lumOff val="5000"/>
                </a:schemeClr>
              </a:solidFill>
            </a:endParaRPr>
          </a:p>
          <a:p>
            <a:pPr>
              <a:buNone/>
            </a:pPr>
            <a:r>
              <a:rPr lang="el-GR" b="1" dirty="0">
                <a:solidFill>
                  <a:schemeClr val="bg1">
                    <a:lumMod val="95000"/>
                    <a:lumOff val="5000"/>
                  </a:schemeClr>
                </a:solidFill>
              </a:rPr>
              <a:t>2. Μείωση κόστους μεταφοράς (οικονομίες κλίμακας)</a:t>
            </a:r>
          </a:p>
          <a:p>
            <a:pPr>
              <a:buNone/>
            </a:pPr>
            <a:r>
              <a:rPr lang="el-GR" dirty="0">
                <a:solidFill>
                  <a:schemeClr val="bg1">
                    <a:lumMod val="95000"/>
                    <a:lumOff val="5000"/>
                  </a:schemeClr>
                </a:solidFill>
              </a:rPr>
              <a:t>Τα κέντρα διανομής επιτρέπουν:</a:t>
            </a:r>
          </a:p>
          <a:p>
            <a:pPr marL="182563" indent="-182563">
              <a:buFont typeface="Arial" panose="020B0604020202020204" pitchFamily="34" charset="0"/>
              <a:buChar char="•"/>
            </a:pPr>
            <a:r>
              <a:rPr lang="el-GR" dirty="0">
                <a:solidFill>
                  <a:schemeClr val="bg1">
                    <a:lumMod val="95000"/>
                    <a:lumOff val="5000"/>
                  </a:schemeClr>
                </a:solidFill>
              </a:rPr>
              <a:t>μεγαλύτερα φορτία (π.χ. γεμάτα φορτηγά),</a:t>
            </a:r>
          </a:p>
          <a:p>
            <a:pPr marL="182563" indent="-182563">
              <a:buFont typeface="Arial" panose="020B0604020202020204" pitchFamily="34" charset="0"/>
              <a:buChar char="•"/>
            </a:pPr>
            <a:r>
              <a:rPr lang="el-GR" dirty="0">
                <a:solidFill>
                  <a:schemeClr val="bg1">
                    <a:lumMod val="95000"/>
                    <a:lumOff val="5000"/>
                  </a:schemeClr>
                </a:solidFill>
              </a:rPr>
              <a:t>λιγότερα δρομολόγια,</a:t>
            </a:r>
          </a:p>
          <a:p>
            <a:pPr marL="182563" indent="-182563">
              <a:buFont typeface="Arial" panose="020B0604020202020204" pitchFamily="34" charset="0"/>
              <a:buChar char="•"/>
            </a:pPr>
            <a:r>
              <a:rPr lang="el-GR" dirty="0">
                <a:solidFill>
                  <a:schemeClr val="bg1">
                    <a:lumMod val="95000"/>
                    <a:lumOff val="5000"/>
                  </a:schemeClr>
                </a:solidFill>
              </a:rPr>
              <a:t>καλύτερο προγραμματισμό μεταφορών.</a:t>
            </a:r>
          </a:p>
          <a:p>
            <a:pPr>
              <a:buNone/>
            </a:pPr>
            <a:r>
              <a:rPr lang="el-GR" dirty="0">
                <a:solidFill>
                  <a:schemeClr val="bg1">
                    <a:lumMod val="95000"/>
                    <a:lumOff val="5000"/>
                  </a:schemeClr>
                </a:solidFill>
              </a:rPr>
              <a:t>Αυτό μειώνει σημαντικά το κόστος για τις εταιρείες και τελικά και τις τιμές.</a:t>
            </a:r>
          </a:p>
        </p:txBody>
      </p:sp>
      <p:sp>
        <p:nvSpPr>
          <p:cNvPr id="4" name="TextBox 3">
            <a:extLst>
              <a:ext uri="{FF2B5EF4-FFF2-40B4-BE49-F238E27FC236}">
                <a16:creationId xmlns:a16="http://schemas.microsoft.com/office/drawing/2014/main" id="{5BB338EA-1CDE-C61D-D0CC-25DFFB708BAD}"/>
              </a:ext>
            </a:extLst>
          </p:cNvPr>
          <p:cNvSpPr txBox="1"/>
          <p:nvPr/>
        </p:nvSpPr>
        <p:spPr>
          <a:xfrm>
            <a:off x="1263952" y="1207559"/>
            <a:ext cx="4122695" cy="369332"/>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eaLnBrk="1" hangingPunct="1">
              <a:defRPr/>
            </a:pPr>
            <a:r>
              <a:rPr lang="el-GR"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charset="0"/>
              </a:rPr>
              <a:t>ΡΟΛΟΣ ΚΕΝΤΡΩΝ ΔΙΑΝΟΜΗΣ</a:t>
            </a:r>
            <a:endPar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charset="0"/>
            </a:endParaRPr>
          </a:p>
        </p:txBody>
      </p:sp>
      <p:sp>
        <p:nvSpPr>
          <p:cNvPr id="6" name="TextBox 5">
            <a:extLst>
              <a:ext uri="{FF2B5EF4-FFF2-40B4-BE49-F238E27FC236}">
                <a16:creationId xmlns:a16="http://schemas.microsoft.com/office/drawing/2014/main" id="{93C3AB85-09EC-6631-F596-C00AFA57EF77}"/>
              </a:ext>
            </a:extLst>
          </p:cNvPr>
          <p:cNvSpPr txBox="1"/>
          <p:nvPr/>
        </p:nvSpPr>
        <p:spPr>
          <a:xfrm>
            <a:off x="5939444" y="653561"/>
            <a:ext cx="3204556" cy="923330"/>
          </a:xfrm>
          <a:prstGeom prst="rect">
            <a:avLst/>
          </a:prstGeom>
          <a:noFill/>
        </p:spPr>
        <p:txBody>
          <a:bodyPr wrap="square">
            <a:spAutoFit/>
          </a:bodyPr>
          <a:lstStyle/>
          <a:p>
            <a:r>
              <a:rPr lang="el-GR" b="1" u="sng" dirty="0">
                <a:solidFill>
                  <a:srgbClr val="002060"/>
                </a:solidFill>
                <a:effectLst>
                  <a:outerShdw blurRad="38100" dist="38100" dir="2700000" algn="tl">
                    <a:srgbClr val="000000">
                      <a:alpha val="43137"/>
                    </a:srgbClr>
                  </a:outerShdw>
                </a:effectLst>
                <a:latin typeface="Arial" charset="0"/>
              </a:rPr>
              <a:t>(γιατί δεν πάνε απευθείας από τον παραγωγό στα καταστήματα τα προϊόντα )</a:t>
            </a:r>
            <a:endParaRPr lang="el-GR" dirty="0"/>
          </a:p>
        </p:txBody>
      </p:sp>
    </p:spTree>
    <p:extLst>
      <p:ext uri="{BB962C8B-B14F-4D97-AF65-F5344CB8AC3E}">
        <p14:creationId xmlns:p14="http://schemas.microsoft.com/office/powerpoint/2010/main" val="4051787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805A7D-D47F-1F0E-BF90-78878A13441A}"/>
              </a:ext>
            </a:extLst>
          </p:cNvPr>
          <p:cNvSpPr txBox="1"/>
          <p:nvPr/>
        </p:nvSpPr>
        <p:spPr>
          <a:xfrm>
            <a:off x="496685" y="1453958"/>
            <a:ext cx="8150630" cy="4801314"/>
          </a:xfrm>
          <a:prstGeom prst="rect">
            <a:avLst/>
          </a:prstGeom>
          <a:noFill/>
        </p:spPr>
        <p:txBody>
          <a:bodyPr wrap="square">
            <a:spAutoFit/>
          </a:bodyPr>
          <a:lstStyle/>
          <a:p>
            <a:pPr>
              <a:buNone/>
            </a:pPr>
            <a:r>
              <a:rPr lang="el-GR" b="1" dirty="0">
                <a:solidFill>
                  <a:schemeClr val="bg1">
                    <a:lumMod val="95000"/>
                    <a:lumOff val="5000"/>
                  </a:schemeClr>
                </a:solidFill>
              </a:rPr>
              <a:t>3. Διαχείριση αποθεμάτων</a:t>
            </a:r>
          </a:p>
          <a:p>
            <a:pPr>
              <a:buNone/>
            </a:pPr>
            <a:r>
              <a:rPr lang="el-GR" dirty="0">
                <a:solidFill>
                  <a:schemeClr val="bg1">
                    <a:lumMod val="95000"/>
                    <a:lumOff val="5000"/>
                  </a:schemeClr>
                </a:solidFill>
              </a:rPr>
              <a:t>Τα κέντρα λειτουργούν σαν “ενδιάμεση αποθήκη”, όπου:</a:t>
            </a:r>
          </a:p>
          <a:p>
            <a:pPr marL="182563" indent="-182563">
              <a:buFont typeface="Arial" panose="020B0604020202020204" pitchFamily="34" charset="0"/>
              <a:buChar char="•"/>
            </a:pPr>
            <a:r>
              <a:rPr lang="el-GR" dirty="0">
                <a:solidFill>
                  <a:schemeClr val="bg1">
                    <a:lumMod val="95000"/>
                    <a:lumOff val="5000"/>
                  </a:schemeClr>
                </a:solidFill>
              </a:rPr>
              <a:t>κρατούνται αποθέματα,</a:t>
            </a:r>
          </a:p>
          <a:p>
            <a:pPr marL="182563" indent="-182563">
              <a:buFont typeface="Arial" panose="020B0604020202020204" pitchFamily="34" charset="0"/>
              <a:buChar char="•"/>
            </a:pPr>
            <a:r>
              <a:rPr lang="el-GR" dirty="0">
                <a:solidFill>
                  <a:schemeClr val="bg1">
                    <a:lumMod val="95000"/>
                    <a:lumOff val="5000"/>
                  </a:schemeClr>
                </a:solidFill>
              </a:rPr>
              <a:t>παρακολουθείται η ζήτηση,</a:t>
            </a:r>
          </a:p>
          <a:p>
            <a:pPr marL="182563" indent="-182563">
              <a:buFont typeface="Arial" panose="020B0604020202020204" pitchFamily="34" charset="0"/>
              <a:buChar char="•"/>
            </a:pPr>
            <a:r>
              <a:rPr lang="el-GR" dirty="0">
                <a:solidFill>
                  <a:schemeClr val="bg1">
                    <a:lumMod val="95000"/>
                    <a:lumOff val="5000"/>
                  </a:schemeClr>
                </a:solidFill>
              </a:rPr>
              <a:t>γίνεται γρήγορη αναπλήρωση στα καταστήματα.</a:t>
            </a:r>
          </a:p>
          <a:p>
            <a:pPr>
              <a:buNone/>
            </a:pPr>
            <a:r>
              <a:rPr lang="el-GR" dirty="0">
                <a:solidFill>
                  <a:schemeClr val="bg1">
                    <a:lumMod val="95000"/>
                    <a:lumOff val="5000"/>
                  </a:schemeClr>
                </a:solidFill>
              </a:rPr>
              <a:t>Έτσι τα καταστήματα </a:t>
            </a:r>
            <a:r>
              <a:rPr lang="el-GR" dirty="0">
                <a:solidFill>
                  <a:schemeClr val="bg1">
                    <a:lumMod val="95000"/>
                    <a:lumOff val="5000"/>
                  </a:schemeClr>
                </a:solidFill>
                <a:highlight>
                  <a:srgbClr val="FFFF00"/>
                </a:highlight>
              </a:rPr>
              <a:t>δεν χρειάζεται να έχουν μεγάλες αποθήκες.</a:t>
            </a:r>
          </a:p>
          <a:p>
            <a:pPr>
              <a:buNone/>
            </a:pPr>
            <a:endParaRPr lang="el-GR" dirty="0">
              <a:solidFill>
                <a:schemeClr val="bg1">
                  <a:lumMod val="95000"/>
                  <a:lumOff val="5000"/>
                </a:schemeClr>
              </a:solidFill>
              <a:highlight>
                <a:srgbClr val="FFFF00"/>
              </a:highlight>
            </a:endParaRPr>
          </a:p>
          <a:p>
            <a:pPr>
              <a:buNone/>
            </a:pPr>
            <a:r>
              <a:rPr lang="el-GR" b="1" dirty="0">
                <a:solidFill>
                  <a:schemeClr val="bg1">
                    <a:lumMod val="95000"/>
                    <a:lumOff val="5000"/>
                  </a:schemeClr>
                </a:solidFill>
              </a:rPr>
              <a:t>4. Ταχύτερη εξυπηρέτηση καταστημάτων</a:t>
            </a:r>
          </a:p>
          <a:p>
            <a:pPr>
              <a:buNone/>
            </a:pPr>
            <a:r>
              <a:rPr lang="el-GR" dirty="0">
                <a:solidFill>
                  <a:schemeClr val="bg1">
                    <a:lumMod val="95000"/>
                    <a:lumOff val="5000"/>
                  </a:schemeClr>
                </a:solidFill>
              </a:rPr>
              <a:t>Τα καταστήματα μπορούν να παραγγέλνουν </a:t>
            </a:r>
            <a:r>
              <a:rPr lang="el-GR" b="1" dirty="0">
                <a:solidFill>
                  <a:schemeClr val="bg1">
                    <a:lumMod val="95000"/>
                    <a:lumOff val="5000"/>
                  </a:schemeClr>
                </a:solidFill>
              </a:rPr>
              <a:t>πολλά διαφορετικά προϊόντα από ένα σημείο</a:t>
            </a:r>
            <a:r>
              <a:rPr lang="el-GR" dirty="0">
                <a:solidFill>
                  <a:schemeClr val="bg1">
                    <a:lumMod val="95000"/>
                    <a:lumOff val="5000"/>
                  </a:schemeClr>
                </a:solidFill>
              </a:rPr>
              <a:t> αντί να επικοινωνούν με δεκάδες παραγωγούς.</a:t>
            </a:r>
          </a:p>
          <a:p>
            <a:pPr>
              <a:buNone/>
            </a:pPr>
            <a:endParaRPr lang="el-GR" dirty="0">
              <a:solidFill>
                <a:schemeClr val="bg1">
                  <a:lumMod val="95000"/>
                  <a:lumOff val="5000"/>
                </a:schemeClr>
              </a:solidFill>
            </a:endParaRPr>
          </a:p>
          <a:p>
            <a:pPr>
              <a:buNone/>
            </a:pPr>
            <a:r>
              <a:rPr lang="el-GR" b="1" dirty="0">
                <a:solidFill>
                  <a:schemeClr val="bg1">
                    <a:lumMod val="95000"/>
                    <a:lumOff val="5000"/>
                  </a:schemeClr>
                </a:solidFill>
              </a:rPr>
              <a:t>5. Έλεγχος ποιότητας και οργάνωση</a:t>
            </a:r>
          </a:p>
          <a:p>
            <a:pPr>
              <a:buNone/>
            </a:pPr>
            <a:r>
              <a:rPr lang="el-GR" dirty="0">
                <a:solidFill>
                  <a:schemeClr val="bg1">
                    <a:lumMod val="95000"/>
                    <a:lumOff val="5000"/>
                  </a:schemeClr>
                </a:solidFill>
              </a:rPr>
              <a:t>Σε πολλά κέντρα γίνεται:</a:t>
            </a:r>
          </a:p>
          <a:p>
            <a:pPr marL="182563" indent="-182563">
              <a:buFont typeface="Arial" panose="020B0604020202020204" pitchFamily="34" charset="0"/>
              <a:buChar char="•"/>
            </a:pPr>
            <a:r>
              <a:rPr lang="el-GR" dirty="0">
                <a:solidFill>
                  <a:schemeClr val="bg1">
                    <a:lumMod val="95000"/>
                    <a:lumOff val="5000"/>
                  </a:schemeClr>
                </a:solidFill>
              </a:rPr>
              <a:t>έλεγχος ποιότητας,</a:t>
            </a:r>
          </a:p>
          <a:p>
            <a:pPr marL="182563" indent="-182563">
              <a:buFont typeface="Arial" panose="020B0604020202020204" pitchFamily="34" charset="0"/>
              <a:buChar char="•"/>
            </a:pPr>
            <a:r>
              <a:rPr lang="el-GR" dirty="0">
                <a:solidFill>
                  <a:schemeClr val="bg1">
                    <a:lumMod val="95000"/>
                    <a:lumOff val="5000"/>
                  </a:schemeClr>
                </a:solidFill>
              </a:rPr>
              <a:t>συσκευασία ή επανασυσκευασία,</a:t>
            </a:r>
          </a:p>
          <a:p>
            <a:pPr marL="182563" indent="-182563">
              <a:buFont typeface="Arial" panose="020B0604020202020204" pitchFamily="34" charset="0"/>
              <a:buChar char="•"/>
            </a:pPr>
            <a:r>
              <a:rPr lang="el-GR" dirty="0">
                <a:solidFill>
                  <a:schemeClr val="bg1">
                    <a:lumMod val="95000"/>
                    <a:lumOff val="5000"/>
                  </a:schemeClr>
                </a:solidFill>
              </a:rPr>
              <a:t>ετικετοποίηση,</a:t>
            </a:r>
          </a:p>
          <a:p>
            <a:pPr marL="182563" indent="-182563">
              <a:buFont typeface="Arial" panose="020B0604020202020204" pitchFamily="34" charset="0"/>
              <a:buChar char="•"/>
            </a:pPr>
            <a:r>
              <a:rPr lang="el-GR" dirty="0">
                <a:solidFill>
                  <a:schemeClr val="bg1">
                    <a:lumMod val="95000"/>
                    <a:lumOff val="5000"/>
                  </a:schemeClr>
                </a:solidFill>
              </a:rPr>
              <a:t>προετοιμασία παραγγελιών.</a:t>
            </a:r>
          </a:p>
        </p:txBody>
      </p:sp>
      <p:sp>
        <p:nvSpPr>
          <p:cNvPr id="4" name="TextBox 3">
            <a:extLst>
              <a:ext uri="{FF2B5EF4-FFF2-40B4-BE49-F238E27FC236}">
                <a16:creationId xmlns:a16="http://schemas.microsoft.com/office/drawing/2014/main" id="{7A443D37-9C36-715A-641D-7484D1B84BF8}"/>
              </a:ext>
            </a:extLst>
          </p:cNvPr>
          <p:cNvSpPr txBox="1"/>
          <p:nvPr/>
        </p:nvSpPr>
        <p:spPr>
          <a:xfrm>
            <a:off x="2253167" y="943310"/>
            <a:ext cx="3823437" cy="369332"/>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defPPr>
              <a:defRPr lang="en-US"/>
            </a:defPPr>
            <a:lvl1pPr algn="ctr">
              <a:defRPr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l-GR" dirty="0"/>
              <a:t>ΡΟΛΟΣ </a:t>
            </a:r>
            <a:r>
              <a:rPr lang="el-GR"/>
              <a:t>ΚΕΝΤΡΩΝ ΔΙΑΝΟΜΗΣ</a:t>
            </a:r>
            <a:endParaRPr lang="en-US" dirty="0"/>
          </a:p>
        </p:txBody>
      </p:sp>
    </p:spTree>
    <p:extLst>
      <p:ext uri="{BB962C8B-B14F-4D97-AF65-F5344CB8AC3E}">
        <p14:creationId xmlns:p14="http://schemas.microsoft.com/office/powerpoint/2010/main" val="2951146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ChangeArrowheads="1"/>
          </p:cNvSpPr>
          <p:nvPr/>
        </p:nvSpPr>
        <p:spPr bwMode="auto">
          <a:xfrm>
            <a:off x="409576" y="1555730"/>
            <a:ext cx="8243973" cy="1187889"/>
          </a:xfrm>
          <a:prstGeom prst="rect">
            <a:avLst/>
          </a:prstGeom>
          <a:noFill/>
          <a:ln w="9525">
            <a:noFill/>
            <a:miter lim="800000"/>
            <a:headEnd/>
            <a:tailEnd/>
          </a:ln>
        </p:spPr>
        <p:txBody>
          <a:bodyPr wrap="square" anchor="ctr">
            <a:spAutoFit/>
          </a:bodyPr>
          <a:lstStyle/>
          <a:p>
            <a:pPr marL="200025" indent="-200025" algn="just">
              <a:lnSpc>
                <a:spcPct val="150000"/>
              </a:lnSpc>
              <a:buFont typeface="Wingdings" pitchFamily="2" charset="2"/>
              <a:buChar char="§"/>
              <a:tabLst>
                <a:tab pos="4388644" algn="l"/>
              </a:tabLst>
              <a:defRPr/>
            </a:pPr>
            <a:r>
              <a:rPr lang="el-GR" sz="1650" dirty="0">
                <a:solidFill>
                  <a:srgbClr val="000000"/>
                </a:solidFill>
              </a:rPr>
              <a:t>Με κριτήριο το χρονικό ορίζοντα (</a:t>
            </a:r>
            <a:r>
              <a:rPr lang="en-US" sz="1650" dirty="0">
                <a:solidFill>
                  <a:srgbClr val="000000"/>
                </a:solidFill>
              </a:rPr>
              <a:t>time horizon</a:t>
            </a:r>
            <a:r>
              <a:rPr lang="el-GR" sz="1650" dirty="0">
                <a:solidFill>
                  <a:srgbClr val="000000"/>
                </a:solidFill>
              </a:rPr>
              <a:t>) του επιχειρηματικού σχεδίου εισαγωγής ολοκληρωμένου συστήματος </a:t>
            </a:r>
            <a:r>
              <a:rPr lang="en-US" sz="1650" dirty="0">
                <a:solidFill>
                  <a:srgbClr val="000000"/>
                </a:solidFill>
              </a:rPr>
              <a:t>Logistics</a:t>
            </a:r>
            <a:r>
              <a:rPr lang="el-GR" sz="1650" dirty="0">
                <a:solidFill>
                  <a:srgbClr val="000000"/>
                </a:solidFill>
              </a:rPr>
              <a:t>, διακρίνουμε σε “</a:t>
            </a:r>
            <a:r>
              <a:rPr lang="el-GR" sz="1650" b="1" dirty="0">
                <a:solidFill>
                  <a:srgbClr val="000000"/>
                </a:solidFill>
              </a:rPr>
              <a:t>στρατηγικό</a:t>
            </a:r>
            <a:r>
              <a:rPr lang="el-GR" sz="1650" dirty="0">
                <a:solidFill>
                  <a:srgbClr val="000000"/>
                </a:solidFill>
              </a:rPr>
              <a:t>”  (</a:t>
            </a:r>
            <a:r>
              <a:rPr lang="en-US" sz="1650" dirty="0">
                <a:solidFill>
                  <a:srgbClr val="000000"/>
                </a:solidFill>
              </a:rPr>
              <a:t>strategic</a:t>
            </a:r>
            <a:r>
              <a:rPr lang="el-GR" sz="1650" dirty="0">
                <a:solidFill>
                  <a:srgbClr val="000000"/>
                </a:solidFill>
              </a:rPr>
              <a:t>), “</a:t>
            </a:r>
            <a:r>
              <a:rPr lang="el-GR" sz="1650" b="1" dirty="0">
                <a:solidFill>
                  <a:srgbClr val="000000"/>
                </a:solidFill>
              </a:rPr>
              <a:t>τακτικό</a:t>
            </a:r>
            <a:r>
              <a:rPr lang="el-GR" sz="1650" dirty="0">
                <a:solidFill>
                  <a:srgbClr val="000000"/>
                </a:solidFill>
              </a:rPr>
              <a:t>” (</a:t>
            </a:r>
            <a:r>
              <a:rPr lang="en-US" sz="1650" dirty="0">
                <a:solidFill>
                  <a:srgbClr val="000000"/>
                </a:solidFill>
              </a:rPr>
              <a:t>tactical</a:t>
            </a:r>
            <a:r>
              <a:rPr lang="el-GR" sz="1650" dirty="0">
                <a:solidFill>
                  <a:srgbClr val="000000"/>
                </a:solidFill>
              </a:rPr>
              <a:t>) και “</a:t>
            </a:r>
            <a:r>
              <a:rPr lang="el-GR" sz="1650" b="1" dirty="0">
                <a:solidFill>
                  <a:srgbClr val="000000"/>
                </a:solidFill>
              </a:rPr>
              <a:t>λειτουργικό</a:t>
            </a:r>
            <a:r>
              <a:rPr lang="el-GR" sz="1650" dirty="0">
                <a:solidFill>
                  <a:srgbClr val="000000"/>
                </a:solidFill>
              </a:rPr>
              <a:t>”  (</a:t>
            </a:r>
            <a:r>
              <a:rPr lang="en-US" sz="1650" dirty="0">
                <a:solidFill>
                  <a:srgbClr val="000000"/>
                </a:solidFill>
              </a:rPr>
              <a:t>operational</a:t>
            </a:r>
            <a:r>
              <a:rPr lang="el-GR" sz="1650" dirty="0">
                <a:solidFill>
                  <a:srgbClr val="000000"/>
                </a:solidFill>
              </a:rPr>
              <a:t>).</a:t>
            </a:r>
          </a:p>
        </p:txBody>
      </p:sp>
      <p:sp>
        <p:nvSpPr>
          <p:cNvPr id="46083" name="WordArt 5"/>
          <p:cNvSpPr>
            <a:spLocks noChangeArrowheads="1" noChangeShapeType="1" noTextEdit="1"/>
          </p:cNvSpPr>
          <p:nvPr/>
        </p:nvSpPr>
        <p:spPr bwMode="auto">
          <a:xfrm>
            <a:off x="1571625" y="1178719"/>
            <a:ext cx="5734050" cy="2428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el-GR" sz="2400" b="1" kern="10">
              <a:solidFill>
                <a:srgbClr val="002060"/>
              </a:solidFill>
              <a:latin typeface="+mj-lt"/>
              <a:ea typeface="+mj-lt"/>
              <a:cs typeface="+mj-lt"/>
            </a:endParaRPr>
          </a:p>
        </p:txBody>
      </p:sp>
      <p:pic>
        <p:nvPicPr>
          <p:cNvPr id="46084" name="Picture 7"/>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231900" y="3138487"/>
            <a:ext cx="6073775" cy="2647950"/>
          </a:xfrm>
          <a:noFill/>
        </p:spPr>
      </p:pic>
      <p:sp>
        <p:nvSpPr>
          <p:cNvPr id="6" name="5 - Ορθογώνιο"/>
          <p:cNvSpPr/>
          <p:nvPr/>
        </p:nvSpPr>
        <p:spPr>
          <a:xfrm>
            <a:off x="1669768" y="1071563"/>
            <a:ext cx="5442516" cy="461665"/>
          </a:xfrm>
          <a:prstGeom prst="rect">
            <a:avLst/>
          </a:prstGeom>
        </p:spPr>
        <p:txBody>
          <a:bodyPr wrap="none">
            <a:spAutoFit/>
          </a:bodyPr>
          <a:lstStyle/>
          <a:p>
            <a:pPr algn="ctr">
              <a:defRPr/>
            </a:pPr>
            <a:r>
              <a:rPr lang="el-GR" altLang="en-US" sz="2400" b="1" dirty="0">
                <a:solidFill>
                  <a:srgbClr val="002060"/>
                </a:solidFill>
              </a:rPr>
              <a:t>Σχεδιασμός </a:t>
            </a:r>
            <a:r>
              <a:rPr lang="en-US" altLang="en-US" sz="2400" b="1" dirty="0">
                <a:solidFill>
                  <a:srgbClr val="002060"/>
                </a:solidFill>
              </a:rPr>
              <a:t>E</a:t>
            </a:r>
            <a:r>
              <a:rPr lang="el-GR" altLang="en-US" sz="2400" b="1" dirty="0" err="1">
                <a:solidFill>
                  <a:srgbClr val="002060"/>
                </a:solidFill>
              </a:rPr>
              <a:t>φοδιαστικής</a:t>
            </a:r>
            <a:r>
              <a:rPr lang="el-GR" altLang="en-US" sz="2400" b="1" dirty="0">
                <a:solidFill>
                  <a:srgbClr val="002060"/>
                </a:solidFill>
              </a:rPr>
              <a:t>/</a:t>
            </a:r>
            <a:r>
              <a:rPr lang="en-US" altLang="en-US" sz="2400" b="1" dirty="0">
                <a:solidFill>
                  <a:srgbClr val="002060"/>
                </a:solidFill>
              </a:rPr>
              <a:t>Logistics</a:t>
            </a:r>
            <a:endParaRPr lang="el-GR" altLang="en-US" sz="2400" b="1" dirty="0">
              <a:solidFill>
                <a:srgbClr val="002060"/>
              </a:solidFill>
            </a:endParaRPr>
          </a:p>
        </p:txBody>
      </p:sp>
    </p:spTree>
    <p:extLst>
      <p:ext uri="{BB962C8B-B14F-4D97-AF65-F5344CB8AC3E}">
        <p14:creationId xmlns:p14="http://schemas.microsoft.com/office/powerpoint/2010/main" val="4107460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ChangeArrowheads="1"/>
          </p:cNvSpPr>
          <p:nvPr/>
        </p:nvSpPr>
        <p:spPr bwMode="auto">
          <a:xfrm>
            <a:off x="605937" y="1838035"/>
            <a:ext cx="7773292" cy="3901068"/>
          </a:xfrm>
          <a:prstGeom prst="rect">
            <a:avLst/>
          </a:prstGeom>
          <a:noFill/>
          <a:ln w="9525">
            <a:noFill/>
            <a:miter lim="800000"/>
            <a:headEnd/>
            <a:tailEnd/>
          </a:ln>
        </p:spPr>
        <p:txBody>
          <a:bodyPr wrap="square" anchor="ctr">
            <a:spAutoFit/>
          </a:bodyPr>
          <a:lstStyle/>
          <a:p>
            <a:pPr marL="257175" indent="-257175" algn="just">
              <a:buFont typeface="Wingdings" panose="05000000000000000000" pitchFamily="2" charset="2"/>
              <a:buChar char="q"/>
              <a:tabLst>
                <a:tab pos="4388644" algn="l"/>
              </a:tabLst>
              <a:defRPr/>
            </a:pPr>
            <a:r>
              <a:rPr lang="el-GR" sz="1650" b="1" dirty="0">
                <a:solidFill>
                  <a:srgbClr val="000000"/>
                </a:solidFill>
                <a:latin typeface="Arial" panose="020B0604020202020204" pitchFamily="34" charset="0"/>
                <a:cs typeface="Arial" panose="020B0604020202020204" pitchFamily="34" charset="0"/>
              </a:rPr>
              <a:t>“στρατηγικό”  (</a:t>
            </a:r>
            <a:r>
              <a:rPr lang="en-US" sz="1650" b="1" dirty="0">
                <a:solidFill>
                  <a:srgbClr val="000000"/>
                </a:solidFill>
                <a:latin typeface="Arial" panose="020B0604020202020204" pitchFamily="34" charset="0"/>
                <a:cs typeface="Arial" panose="020B0604020202020204" pitchFamily="34" charset="0"/>
              </a:rPr>
              <a:t>strategic</a:t>
            </a:r>
            <a:r>
              <a:rPr lang="el-GR" sz="1650" b="1" dirty="0">
                <a:solidFill>
                  <a:srgbClr val="000000"/>
                </a:solidFill>
                <a:latin typeface="Arial" panose="020B0604020202020204" pitchFamily="34" charset="0"/>
                <a:cs typeface="Arial" panose="020B0604020202020204" pitchFamily="34" charset="0"/>
              </a:rPr>
              <a:t>)  επίπεδο</a:t>
            </a:r>
          </a:p>
          <a:p>
            <a:pPr algn="just">
              <a:tabLst>
                <a:tab pos="4388644" algn="l"/>
              </a:tabLst>
              <a:defRPr/>
            </a:pPr>
            <a:endParaRPr lang="el-GR" sz="1650" dirty="0">
              <a:solidFill>
                <a:srgbClr val="000000"/>
              </a:solidFill>
              <a:latin typeface="Arial" panose="020B0604020202020204" pitchFamily="34" charset="0"/>
              <a:cs typeface="Arial" panose="020B0604020202020204" pitchFamily="34" charset="0"/>
            </a:endParaRPr>
          </a:p>
          <a:p>
            <a:pPr algn="just">
              <a:tabLst>
                <a:tab pos="4388644" algn="l"/>
              </a:tabLst>
              <a:defRPr/>
            </a:pPr>
            <a:r>
              <a:rPr lang="el-GR" sz="1650" dirty="0">
                <a:solidFill>
                  <a:srgbClr val="000000"/>
                </a:solidFill>
                <a:latin typeface="Arial" panose="020B0604020202020204" pitchFamily="34" charset="0"/>
                <a:cs typeface="Arial" panose="020B0604020202020204" pitchFamily="34" charset="0"/>
              </a:rPr>
              <a:t>Μακροπρόθεσμος σχεδιασμός: πώς φανταζόμαστε ότι θα είμαστε σε κάποια έτη μπροστά …  </a:t>
            </a:r>
          </a:p>
          <a:p>
            <a:pPr algn="just">
              <a:tabLst>
                <a:tab pos="4388644" algn="l"/>
              </a:tabLst>
              <a:defRPr/>
            </a:pPr>
            <a:endParaRPr lang="el-GR" sz="1650" dirty="0">
              <a:solidFill>
                <a:srgbClr val="000000"/>
              </a:solidFill>
              <a:latin typeface="Arial" panose="020B0604020202020204" pitchFamily="34" charset="0"/>
              <a:cs typeface="Arial" panose="020B0604020202020204" pitchFamily="34" charset="0"/>
            </a:endParaRPr>
          </a:p>
          <a:p>
            <a:pPr marL="257175" indent="-257175" algn="just">
              <a:buFont typeface="Wingdings" panose="05000000000000000000" pitchFamily="2" charset="2"/>
              <a:buChar char="q"/>
              <a:tabLst>
                <a:tab pos="4388644" algn="l"/>
              </a:tabLst>
              <a:defRPr/>
            </a:pPr>
            <a:r>
              <a:rPr lang="el-GR" sz="1650" b="1" dirty="0">
                <a:solidFill>
                  <a:srgbClr val="000000"/>
                </a:solidFill>
                <a:latin typeface="Arial" panose="020B0604020202020204" pitchFamily="34" charset="0"/>
                <a:cs typeface="Arial" panose="020B0604020202020204" pitchFamily="34" charset="0"/>
              </a:rPr>
              <a:t>“τακτικό” (</a:t>
            </a:r>
            <a:r>
              <a:rPr lang="en-US" sz="1650" b="1" dirty="0">
                <a:solidFill>
                  <a:srgbClr val="000000"/>
                </a:solidFill>
                <a:latin typeface="Arial" panose="020B0604020202020204" pitchFamily="34" charset="0"/>
                <a:cs typeface="Arial" panose="020B0604020202020204" pitchFamily="34" charset="0"/>
              </a:rPr>
              <a:t>tactical</a:t>
            </a:r>
            <a:r>
              <a:rPr lang="el-GR" sz="1650" b="1" dirty="0">
                <a:solidFill>
                  <a:srgbClr val="000000"/>
                </a:solidFill>
                <a:latin typeface="Arial" panose="020B0604020202020204" pitchFamily="34" charset="0"/>
                <a:cs typeface="Arial" panose="020B0604020202020204" pitchFamily="34" charset="0"/>
              </a:rPr>
              <a:t>)  επίπεδο </a:t>
            </a:r>
          </a:p>
          <a:p>
            <a:pPr algn="just">
              <a:tabLst>
                <a:tab pos="4388644" algn="l"/>
              </a:tabLst>
              <a:defRPr/>
            </a:pPr>
            <a:endParaRPr lang="el-GR" sz="1650" dirty="0">
              <a:solidFill>
                <a:srgbClr val="000000"/>
              </a:solidFill>
              <a:latin typeface="Arial" panose="020B0604020202020204" pitchFamily="34" charset="0"/>
              <a:cs typeface="Arial" panose="020B0604020202020204" pitchFamily="34" charset="0"/>
            </a:endParaRPr>
          </a:p>
          <a:p>
            <a:pPr algn="just">
              <a:tabLst>
                <a:tab pos="4388644" algn="l"/>
              </a:tabLst>
              <a:defRPr/>
            </a:pPr>
            <a:r>
              <a:rPr lang="el-GR" sz="1650" dirty="0">
                <a:solidFill>
                  <a:srgbClr val="000000"/>
                </a:solidFill>
                <a:latin typeface="Arial" panose="020B0604020202020204" pitchFamily="34" charset="0"/>
                <a:cs typeface="Arial" panose="020B0604020202020204" pitchFamily="34" charset="0"/>
              </a:rPr>
              <a:t>Οργάνωση υποδομών και λειτουργίας, προγραμματισμός πόρων (πώς θα λειτουργήσουμε ?)</a:t>
            </a:r>
          </a:p>
          <a:p>
            <a:pPr algn="just">
              <a:tabLst>
                <a:tab pos="4388644" algn="l"/>
              </a:tabLst>
              <a:defRPr/>
            </a:pPr>
            <a:endParaRPr lang="el-GR" sz="1650" dirty="0">
              <a:solidFill>
                <a:srgbClr val="000000"/>
              </a:solidFill>
              <a:latin typeface="Arial" panose="020B0604020202020204" pitchFamily="34" charset="0"/>
              <a:cs typeface="Arial" panose="020B0604020202020204" pitchFamily="34" charset="0"/>
            </a:endParaRPr>
          </a:p>
          <a:p>
            <a:pPr marL="257175" indent="-257175" algn="just">
              <a:buFont typeface="Wingdings" panose="05000000000000000000" pitchFamily="2" charset="2"/>
              <a:buChar char="q"/>
              <a:tabLst>
                <a:tab pos="4388644" algn="l"/>
              </a:tabLst>
              <a:defRPr/>
            </a:pPr>
            <a:r>
              <a:rPr lang="el-GR" sz="1650" dirty="0">
                <a:solidFill>
                  <a:srgbClr val="000000"/>
                </a:solidFill>
                <a:latin typeface="Arial" panose="020B0604020202020204" pitchFamily="34" charset="0"/>
                <a:cs typeface="Arial" panose="020B0604020202020204" pitchFamily="34" charset="0"/>
              </a:rPr>
              <a:t>“</a:t>
            </a:r>
            <a:r>
              <a:rPr lang="el-GR" sz="1650" b="1" dirty="0">
                <a:solidFill>
                  <a:srgbClr val="000000"/>
                </a:solidFill>
                <a:latin typeface="Arial" panose="020B0604020202020204" pitchFamily="34" charset="0"/>
                <a:cs typeface="Arial" panose="020B0604020202020204" pitchFamily="34" charset="0"/>
              </a:rPr>
              <a:t>λειτουργικό”  (</a:t>
            </a:r>
            <a:r>
              <a:rPr lang="en-US" sz="1650" b="1" dirty="0">
                <a:solidFill>
                  <a:srgbClr val="000000"/>
                </a:solidFill>
                <a:latin typeface="Arial" panose="020B0604020202020204" pitchFamily="34" charset="0"/>
                <a:cs typeface="Arial" panose="020B0604020202020204" pitchFamily="34" charset="0"/>
              </a:rPr>
              <a:t>operational</a:t>
            </a:r>
            <a:r>
              <a:rPr lang="el-GR" sz="1650" b="1" dirty="0">
                <a:solidFill>
                  <a:srgbClr val="000000"/>
                </a:solidFill>
                <a:latin typeface="Arial" panose="020B0604020202020204" pitchFamily="34" charset="0"/>
                <a:cs typeface="Arial" panose="020B0604020202020204" pitchFamily="34" charset="0"/>
              </a:rPr>
              <a:t>)  επίπεδο</a:t>
            </a:r>
          </a:p>
          <a:p>
            <a:pPr algn="just">
              <a:tabLst>
                <a:tab pos="4388644" algn="l"/>
              </a:tabLst>
              <a:defRPr/>
            </a:pPr>
            <a:endParaRPr lang="el-GR" sz="1650" dirty="0">
              <a:solidFill>
                <a:srgbClr val="000000"/>
              </a:solidFill>
              <a:latin typeface="Arial" panose="020B0604020202020204" pitchFamily="34" charset="0"/>
              <a:cs typeface="Arial" panose="020B0604020202020204" pitchFamily="34" charset="0"/>
            </a:endParaRPr>
          </a:p>
          <a:p>
            <a:pPr algn="just">
              <a:tabLst>
                <a:tab pos="4388644" algn="l"/>
              </a:tabLst>
              <a:defRPr/>
            </a:pPr>
            <a:r>
              <a:rPr lang="el-GR" sz="1650" dirty="0">
                <a:solidFill>
                  <a:srgbClr val="000000"/>
                </a:solidFill>
                <a:latin typeface="Arial" panose="020B0604020202020204" pitchFamily="34" charset="0"/>
                <a:cs typeface="Arial" panose="020B0604020202020204" pitchFamily="34" charset="0"/>
              </a:rPr>
              <a:t>Καθημερινές αποφάσεις σχετικά με τις ανάγκες εκτέλεσης συγκεκριμένων  ενεργειών , σχεδιασμένων στο τακτικό επίπεδο </a:t>
            </a:r>
          </a:p>
          <a:p>
            <a:pPr algn="just">
              <a:tabLst>
                <a:tab pos="4388644" algn="l"/>
              </a:tabLst>
              <a:defRPr/>
            </a:pPr>
            <a:endParaRPr lang="el-GR" sz="1650" dirty="0">
              <a:solidFill>
                <a:srgbClr val="000000"/>
              </a:solidFill>
              <a:latin typeface="Arial" panose="020B0604020202020204" pitchFamily="34" charset="0"/>
              <a:cs typeface="Arial" panose="020B0604020202020204" pitchFamily="34" charset="0"/>
            </a:endParaRPr>
          </a:p>
        </p:txBody>
      </p:sp>
      <p:sp>
        <p:nvSpPr>
          <p:cNvPr id="4" name="5 - Ορθογώνιο"/>
          <p:cNvSpPr/>
          <p:nvPr/>
        </p:nvSpPr>
        <p:spPr>
          <a:xfrm>
            <a:off x="1748165" y="1071563"/>
            <a:ext cx="5442516" cy="461665"/>
          </a:xfrm>
          <a:prstGeom prst="rect">
            <a:avLst/>
          </a:prstGeom>
        </p:spPr>
        <p:txBody>
          <a:bodyPr wrap="none">
            <a:spAutoFit/>
          </a:bodyPr>
          <a:lstStyle/>
          <a:p>
            <a:pPr algn="ctr">
              <a:defRPr/>
            </a:pPr>
            <a:r>
              <a:rPr lang="el-GR" altLang="en-US" sz="2400" b="1" dirty="0">
                <a:solidFill>
                  <a:srgbClr val="002060"/>
                </a:solidFill>
              </a:rPr>
              <a:t>Σχεδιασμός </a:t>
            </a:r>
            <a:r>
              <a:rPr lang="en-US" altLang="en-US" sz="2400" b="1" dirty="0">
                <a:solidFill>
                  <a:srgbClr val="002060"/>
                </a:solidFill>
              </a:rPr>
              <a:t>E</a:t>
            </a:r>
            <a:r>
              <a:rPr lang="el-GR" altLang="en-US" sz="2400" b="1" dirty="0" err="1">
                <a:solidFill>
                  <a:srgbClr val="002060"/>
                </a:solidFill>
              </a:rPr>
              <a:t>φοδιαστικής</a:t>
            </a:r>
            <a:r>
              <a:rPr lang="el-GR" altLang="en-US" sz="2400" b="1" dirty="0">
                <a:solidFill>
                  <a:srgbClr val="002060"/>
                </a:solidFill>
              </a:rPr>
              <a:t>/</a:t>
            </a:r>
            <a:r>
              <a:rPr lang="en-US" altLang="en-US" sz="2400" b="1" dirty="0">
                <a:solidFill>
                  <a:srgbClr val="002060"/>
                </a:solidFill>
              </a:rPr>
              <a:t>Logistics</a:t>
            </a:r>
            <a:endParaRPr lang="el-GR" altLang="en-US" sz="2400" b="1" dirty="0">
              <a:solidFill>
                <a:srgbClr val="002060"/>
              </a:solidFill>
            </a:endParaRPr>
          </a:p>
        </p:txBody>
      </p:sp>
    </p:spTree>
    <p:extLst>
      <p:ext uri="{BB962C8B-B14F-4D97-AF65-F5344CB8AC3E}">
        <p14:creationId xmlns:p14="http://schemas.microsoft.com/office/powerpoint/2010/main" val="2156407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5"/>
          <p:cNvSpPr txBox="1">
            <a:spLocks noChangeArrowheads="1"/>
          </p:cNvSpPr>
          <p:nvPr/>
        </p:nvSpPr>
        <p:spPr bwMode="auto">
          <a:xfrm>
            <a:off x="357189" y="1851423"/>
            <a:ext cx="8215312" cy="2786725"/>
          </a:xfrm>
          <a:prstGeom prst="rect">
            <a:avLst/>
          </a:prstGeom>
          <a:noFill/>
          <a:ln w="9525">
            <a:noFill/>
            <a:miter lim="800000"/>
            <a:headEnd/>
            <a:tailEnd/>
          </a:ln>
        </p:spPr>
        <p:txBody>
          <a:bodyPr>
            <a:spAutoFit/>
          </a:bodyPr>
          <a:lstStyle/>
          <a:p>
            <a:pPr>
              <a:lnSpc>
                <a:spcPct val="150000"/>
              </a:lnSpc>
              <a:buFont typeface="Wingdings" pitchFamily="2" charset="2"/>
              <a:buChar char="q"/>
              <a:defRPr/>
            </a:pPr>
            <a:r>
              <a:rPr lang="el-GR" sz="1650" b="1" i="1" dirty="0">
                <a:solidFill>
                  <a:srgbClr val="000000"/>
                </a:solidFill>
              </a:rPr>
              <a:t> Στρατηγικό επίπεδο</a:t>
            </a:r>
            <a:endParaRPr lang="el-GR" sz="1650" dirty="0">
              <a:solidFill>
                <a:srgbClr val="000000"/>
              </a:solidFill>
            </a:endParaRPr>
          </a:p>
          <a:p>
            <a:pPr>
              <a:lnSpc>
                <a:spcPct val="150000"/>
              </a:lnSpc>
              <a:defRPr/>
            </a:pPr>
            <a:r>
              <a:rPr lang="el-GR" sz="1650" i="1" dirty="0">
                <a:solidFill>
                  <a:srgbClr val="000000"/>
                </a:solidFill>
              </a:rPr>
              <a:t>Αποφάσεις σε σχέση με (ορίζοντας </a:t>
            </a:r>
            <a:r>
              <a:rPr lang="el-GR" sz="1650" dirty="0">
                <a:solidFill>
                  <a:srgbClr val="000000"/>
                </a:solidFill>
              </a:rPr>
              <a:t>1-5 έτη συνήθως)</a:t>
            </a:r>
            <a:endParaRPr lang="el-GR" sz="1650" i="1" dirty="0">
              <a:solidFill>
                <a:srgbClr val="000000"/>
              </a:solidFill>
            </a:endParaRPr>
          </a:p>
          <a:p>
            <a:pPr lvl="1">
              <a:lnSpc>
                <a:spcPct val="150000"/>
              </a:lnSpc>
              <a:spcBef>
                <a:spcPts val="450"/>
              </a:spcBef>
              <a:spcAft>
                <a:spcPts val="450"/>
              </a:spcAft>
              <a:buFont typeface="Wingdings" pitchFamily="2" charset="2"/>
              <a:buChar char="ü"/>
              <a:defRPr/>
            </a:pPr>
            <a:r>
              <a:rPr lang="el-GR" sz="1650" dirty="0">
                <a:solidFill>
                  <a:srgbClr val="000000"/>
                </a:solidFill>
              </a:rPr>
              <a:t>Τύπος διανομής σε σχέση με αποφάσεις πωλήσεων (αριθμός σημείων παράδοσης)</a:t>
            </a:r>
          </a:p>
          <a:p>
            <a:pPr lvl="1">
              <a:lnSpc>
                <a:spcPct val="150000"/>
              </a:lnSpc>
              <a:spcBef>
                <a:spcPts val="450"/>
              </a:spcBef>
              <a:spcAft>
                <a:spcPts val="450"/>
              </a:spcAft>
              <a:buFont typeface="Wingdings" pitchFamily="2" charset="2"/>
              <a:buChar char="ü"/>
              <a:defRPr/>
            </a:pPr>
            <a:r>
              <a:rPr lang="el-GR" sz="1650" dirty="0">
                <a:solidFill>
                  <a:srgbClr val="000000"/>
                </a:solidFill>
              </a:rPr>
              <a:t>  </a:t>
            </a:r>
            <a:r>
              <a:rPr lang="el-GR" sz="1650" dirty="0" err="1">
                <a:solidFill>
                  <a:srgbClr val="000000"/>
                </a:solidFill>
              </a:rPr>
              <a:t>Aριθμός</a:t>
            </a:r>
            <a:r>
              <a:rPr lang="el-GR" sz="1650" dirty="0">
                <a:solidFill>
                  <a:srgbClr val="000000"/>
                </a:solidFill>
              </a:rPr>
              <a:t> και θέση κέντρων διανομής </a:t>
            </a:r>
          </a:p>
          <a:p>
            <a:pPr lvl="1">
              <a:lnSpc>
                <a:spcPct val="150000"/>
              </a:lnSpc>
              <a:spcBef>
                <a:spcPts val="450"/>
              </a:spcBef>
              <a:spcAft>
                <a:spcPts val="450"/>
              </a:spcAft>
              <a:buFont typeface="Wingdings" pitchFamily="2" charset="2"/>
              <a:buChar char="ü"/>
              <a:defRPr/>
            </a:pPr>
            <a:r>
              <a:rPr lang="el-GR" sz="1650" dirty="0">
                <a:solidFill>
                  <a:srgbClr val="000000"/>
                </a:solidFill>
              </a:rPr>
              <a:t>   Εξυπηρέτηση σημείων ζήτησης κάθε πότε </a:t>
            </a:r>
          </a:p>
          <a:p>
            <a:pPr lvl="1">
              <a:lnSpc>
                <a:spcPct val="150000"/>
              </a:lnSpc>
              <a:spcBef>
                <a:spcPts val="450"/>
              </a:spcBef>
              <a:spcAft>
                <a:spcPts val="450"/>
              </a:spcAft>
              <a:buFont typeface="Wingdings" pitchFamily="2" charset="2"/>
              <a:buChar char="ü"/>
              <a:defRPr/>
            </a:pPr>
            <a:r>
              <a:rPr lang="el-GR" sz="1650" dirty="0">
                <a:solidFill>
                  <a:srgbClr val="000000"/>
                </a:solidFill>
              </a:rPr>
              <a:t>   Ιδιόκτητα Μέσα μεταφοράς/ αποθήκες ή ενοικίαση </a:t>
            </a:r>
          </a:p>
        </p:txBody>
      </p:sp>
      <p:sp>
        <p:nvSpPr>
          <p:cNvPr id="6" name="5 - Ορθογώνιο"/>
          <p:cNvSpPr/>
          <p:nvPr/>
        </p:nvSpPr>
        <p:spPr>
          <a:xfrm>
            <a:off x="908168" y="876794"/>
            <a:ext cx="7664333" cy="830997"/>
          </a:xfrm>
          <a:prstGeom prst="rect">
            <a:avLst/>
          </a:prstGeom>
        </p:spPr>
        <p:txBody>
          <a:bodyPr wrap="square">
            <a:spAutoFit/>
          </a:bodyPr>
          <a:lstStyle/>
          <a:p>
            <a:pPr algn="ctr">
              <a:defRPr/>
            </a:pPr>
            <a:r>
              <a:rPr lang="el-GR" altLang="en-US" sz="2400" b="1" dirty="0">
                <a:solidFill>
                  <a:srgbClr val="002060"/>
                </a:solidFill>
              </a:rPr>
              <a:t>Σχεδιασμός </a:t>
            </a:r>
            <a:r>
              <a:rPr lang="en-US" altLang="en-US" sz="2400" b="1" dirty="0">
                <a:solidFill>
                  <a:srgbClr val="002060"/>
                </a:solidFill>
              </a:rPr>
              <a:t>E</a:t>
            </a:r>
            <a:r>
              <a:rPr lang="el-GR" altLang="en-US" sz="2400" b="1" dirty="0" err="1">
                <a:solidFill>
                  <a:srgbClr val="002060"/>
                </a:solidFill>
              </a:rPr>
              <a:t>φοδιαστικής</a:t>
            </a:r>
            <a:r>
              <a:rPr lang="el-GR" altLang="en-US" sz="2400" b="1" dirty="0">
                <a:solidFill>
                  <a:srgbClr val="002060"/>
                </a:solidFill>
              </a:rPr>
              <a:t>– </a:t>
            </a:r>
          </a:p>
          <a:p>
            <a:pPr algn="ctr">
              <a:defRPr/>
            </a:pPr>
            <a:r>
              <a:rPr lang="el-GR" altLang="en-US" sz="2400" b="1" dirty="0">
                <a:solidFill>
                  <a:srgbClr val="002060"/>
                </a:solidFill>
              </a:rPr>
              <a:t>ενδεικτικά θέματα που αφορούν τις υποδομές </a:t>
            </a:r>
            <a:r>
              <a:rPr lang="en-US" altLang="en-US" sz="2400" b="1" dirty="0">
                <a:solidFill>
                  <a:srgbClr val="002060"/>
                </a:solidFill>
              </a:rPr>
              <a:t>Logistics</a:t>
            </a:r>
            <a:endParaRPr lang="el-GR" altLang="en-US" sz="2400" b="1" dirty="0">
              <a:solidFill>
                <a:srgbClr val="002060"/>
              </a:solidFill>
            </a:endParaRPr>
          </a:p>
        </p:txBody>
      </p:sp>
    </p:spTree>
    <p:extLst>
      <p:ext uri="{BB962C8B-B14F-4D97-AF65-F5344CB8AC3E}">
        <p14:creationId xmlns:p14="http://schemas.microsoft.com/office/powerpoint/2010/main" val="2562511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7"/>
          <p:cNvSpPr txBox="1">
            <a:spLocks noChangeArrowheads="1"/>
          </p:cNvSpPr>
          <p:nvPr/>
        </p:nvSpPr>
        <p:spPr bwMode="auto">
          <a:xfrm>
            <a:off x="357189" y="2089548"/>
            <a:ext cx="8424862" cy="1618392"/>
          </a:xfrm>
          <a:prstGeom prst="rect">
            <a:avLst/>
          </a:prstGeom>
          <a:noFill/>
          <a:ln w="9525">
            <a:noFill/>
            <a:miter lim="800000"/>
            <a:headEnd/>
            <a:tailEnd/>
          </a:ln>
        </p:spPr>
        <p:txBody>
          <a:bodyPr>
            <a:spAutoFit/>
          </a:bodyPr>
          <a:lstStyle/>
          <a:p>
            <a:pPr>
              <a:spcAft>
                <a:spcPts val="450"/>
              </a:spcAft>
              <a:buFont typeface="Wingdings" pitchFamily="2" charset="2"/>
              <a:buChar char="q"/>
              <a:defRPr/>
            </a:pPr>
            <a:r>
              <a:rPr lang="el-GR" sz="1650" b="1" i="1" dirty="0">
                <a:solidFill>
                  <a:srgbClr val="000000"/>
                </a:solidFill>
              </a:rPr>
              <a:t> Τακτικό επίπεδο</a:t>
            </a:r>
            <a:r>
              <a:rPr lang="el-GR" sz="1650" b="1" dirty="0">
                <a:solidFill>
                  <a:srgbClr val="000000"/>
                </a:solidFill>
              </a:rPr>
              <a:t>  </a:t>
            </a:r>
            <a:r>
              <a:rPr lang="el-GR" sz="1650" dirty="0">
                <a:solidFill>
                  <a:srgbClr val="000000"/>
                </a:solidFill>
              </a:rPr>
              <a:t>(συνήθως 6-12 μήνες)  </a:t>
            </a:r>
            <a:r>
              <a:rPr lang="el-GR" sz="1650" dirty="0">
                <a:solidFill>
                  <a:srgbClr val="000000"/>
                </a:solidFill>
                <a:sym typeface="Wingdings" pitchFamily="2" charset="2"/>
              </a:rPr>
              <a:t> ΟΡΓΑΝΩΣΗ</a:t>
            </a:r>
            <a:endParaRPr lang="el-GR" sz="1650" i="1" dirty="0">
              <a:solidFill>
                <a:srgbClr val="000000"/>
              </a:solidFill>
            </a:endParaRPr>
          </a:p>
          <a:p>
            <a:pPr marL="539750" lvl="1" indent="-196850">
              <a:spcAft>
                <a:spcPts val="450"/>
              </a:spcAft>
              <a:buFont typeface="Wingdings" pitchFamily="2" charset="2"/>
              <a:buChar char="ü"/>
              <a:defRPr/>
            </a:pPr>
            <a:r>
              <a:rPr lang="el-GR" sz="1650" dirty="0">
                <a:solidFill>
                  <a:srgbClr val="000000"/>
                </a:solidFill>
              </a:rPr>
              <a:t>  Πώς θα διεκπεραιώνονται  οι καθημερινές λειτουργίες;</a:t>
            </a:r>
          </a:p>
          <a:p>
            <a:pPr marL="539750" lvl="1" indent="-196850">
              <a:spcAft>
                <a:spcPts val="450"/>
              </a:spcAft>
              <a:buFont typeface="Wingdings" pitchFamily="2" charset="2"/>
              <a:buChar char="ü"/>
              <a:defRPr/>
            </a:pPr>
            <a:r>
              <a:rPr lang="el-GR" sz="1650" dirty="0">
                <a:solidFill>
                  <a:srgbClr val="000000"/>
                </a:solidFill>
              </a:rPr>
              <a:t>  Μεταφορικά μέσα (τύπος, χωρητικότητα)   </a:t>
            </a:r>
          </a:p>
          <a:p>
            <a:pPr marL="539750" lvl="1" indent="-196850">
              <a:spcAft>
                <a:spcPts val="450"/>
              </a:spcAft>
              <a:buFont typeface="Wingdings" pitchFamily="2" charset="2"/>
              <a:buChar char="ü"/>
              <a:defRPr/>
            </a:pPr>
            <a:r>
              <a:rPr lang="el-GR" sz="1650" dirty="0">
                <a:solidFill>
                  <a:srgbClr val="000000"/>
                </a:solidFill>
              </a:rPr>
              <a:t>  Σχεδίαση και οργάνωση αποθηκών</a:t>
            </a:r>
          </a:p>
          <a:p>
            <a:pPr marL="539750" lvl="1" indent="-196850">
              <a:spcAft>
                <a:spcPts val="450"/>
              </a:spcAft>
              <a:buFont typeface="Wingdings" pitchFamily="2" charset="2"/>
              <a:buChar char="ü"/>
              <a:defRPr/>
            </a:pPr>
            <a:r>
              <a:rPr lang="el-GR" sz="1650" dirty="0">
                <a:solidFill>
                  <a:srgbClr val="000000"/>
                </a:solidFill>
              </a:rPr>
              <a:t> Μηχανογραφική υποστήριξη διαδικασιών</a:t>
            </a:r>
          </a:p>
        </p:txBody>
      </p:sp>
      <p:sp>
        <p:nvSpPr>
          <p:cNvPr id="49156" name="Text Box 9"/>
          <p:cNvSpPr txBox="1">
            <a:spLocks noChangeArrowheads="1"/>
          </p:cNvSpPr>
          <p:nvPr/>
        </p:nvSpPr>
        <p:spPr bwMode="auto">
          <a:xfrm>
            <a:off x="357189" y="3845720"/>
            <a:ext cx="8424862" cy="1554272"/>
          </a:xfrm>
          <a:prstGeom prst="rect">
            <a:avLst/>
          </a:prstGeom>
          <a:noFill/>
          <a:ln w="9525">
            <a:noFill/>
            <a:miter lim="800000"/>
            <a:headEnd/>
            <a:tailEnd/>
          </a:ln>
        </p:spPr>
        <p:txBody>
          <a:bodyPr>
            <a:spAutoFit/>
          </a:bodyPr>
          <a:lstStyle/>
          <a:p>
            <a:pPr>
              <a:spcAft>
                <a:spcPts val="450"/>
              </a:spcAft>
              <a:buFont typeface="Wingdings" pitchFamily="2" charset="2"/>
              <a:buChar char="q"/>
              <a:defRPr/>
            </a:pPr>
            <a:r>
              <a:rPr lang="el-GR" sz="1650" b="1" i="1" dirty="0">
                <a:solidFill>
                  <a:srgbClr val="000000"/>
                </a:solidFill>
              </a:rPr>
              <a:t>  Λειτουργικό επίπεδο</a:t>
            </a:r>
            <a:r>
              <a:rPr lang="el-GR" sz="1650" b="1" dirty="0">
                <a:solidFill>
                  <a:srgbClr val="000000"/>
                </a:solidFill>
              </a:rPr>
              <a:t> </a:t>
            </a:r>
            <a:r>
              <a:rPr lang="el-GR" sz="1650" dirty="0">
                <a:solidFill>
                  <a:srgbClr val="000000"/>
                </a:solidFill>
              </a:rPr>
              <a:t>(Καθημερινή βάση) – </a:t>
            </a:r>
            <a:r>
              <a:rPr lang="el-GR" sz="1650" dirty="0">
                <a:solidFill>
                  <a:srgbClr val="000000"/>
                </a:solidFill>
                <a:sym typeface="Wingdings" pitchFamily="2" charset="2"/>
              </a:rPr>
              <a:t>Δυναμικές αποφάσεις</a:t>
            </a:r>
            <a:r>
              <a:rPr lang="el-GR" sz="1650" i="1" dirty="0">
                <a:solidFill>
                  <a:srgbClr val="000000"/>
                </a:solidFill>
              </a:rPr>
              <a:t>	 </a:t>
            </a:r>
          </a:p>
          <a:p>
            <a:pPr marL="467916" lvl="1" indent="-125016">
              <a:spcAft>
                <a:spcPts val="450"/>
              </a:spcAft>
              <a:buFont typeface="Wingdings" pitchFamily="2" charset="2"/>
              <a:buChar char="ü"/>
              <a:defRPr/>
            </a:pPr>
            <a:r>
              <a:rPr lang="el-GR" sz="1650" dirty="0">
                <a:solidFill>
                  <a:srgbClr val="000000"/>
                </a:solidFill>
              </a:rPr>
              <a:t> Συντονισμός και εκτέλεση παραγγελιών στην αποθήκη, παραλαβής από τους  προμηθευτές, κτλ</a:t>
            </a:r>
          </a:p>
          <a:p>
            <a:pPr marL="467916" lvl="1" indent="-125016">
              <a:spcAft>
                <a:spcPts val="450"/>
              </a:spcAft>
              <a:buFont typeface="Wingdings" pitchFamily="2" charset="2"/>
              <a:buChar char="ü"/>
              <a:defRPr/>
            </a:pPr>
            <a:r>
              <a:rPr lang="el-GR" sz="1650" dirty="0">
                <a:solidFill>
                  <a:srgbClr val="000000"/>
                </a:solidFill>
              </a:rPr>
              <a:t>  Σχεδίαση δρομολογίων ανάλογα με τη θέση των πελατών </a:t>
            </a:r>
          </a:p>
          <a:p>
            <a:pPr marL="467916" lvl="1" indent="-125016">
              <a:spcAft>
                <a:spcPts val="450"/>
              </a:spcAft>
              <a:buFont typeface="Wingdings" pitchFamily="2" charset="2"/>
              <a:buChar char="ü"/>
              <a:defRPr/>
            </a:pPr>
            <a:r>
              <a:rPr lang="el-GR" sz="1650" dirty="0">
                <a:solidFill>
                  <a:srgbClr val="000000"/>
                </a:solidFill>
              </a:rPr>
              <a:t>  Έλεγχος επιδόσεων </a:t>
            </a:r>
          </a:p>
        </p:txBody>
      </p:sp>
      <p:sp>
        <p:nvSpPr>
          <p:cNvPr id="5" name="5 - Ορθογώνιο"/>
          <p:cNvSpPr/>
          <p:nvPr/>
        </p:nvSpPr>
        <p:spPr>
          <a:xfrm>
            <a:off x="2002429" y="956286"/>
            <a:ext cx="4264309" cy="830997"/>
          </a:xfrm>
          <a:prstGeom prst="rect">
            <a:avLst/>
          </a:prstGeom>
        </p:spPr>
        <p:txBody>
          <a:bodyPr wrap="none">
            <a:spAutoFit/>
          </a:bodyPr>
          <a:lstStyle/>
          <a:p>
            <a:pPr algn="ctr">
              <a:defRPr/>
            </a:pPr>
            <a:r>
              <a:rPr lang="el-GR" altLang="en-US" sz="2400" b="1" dirty="0">
                <a:solidFill>
                  <a:srgbClr val="002060"/>
                </a:solidFill>
              </a:rPr>
              <a:t>Σχεδιασμός </a:t>
            </a:r>
            <a:r>
              <a:rPr lang="en-US" altLang="en-US" sz="2400" b="1" dirty="0">
                <a:solidFill>
                  <a:srgbClr val="002060"/>
                </a:solidFill>
              </a:rPr>
              <a:t>E</a:t>
            </a:r>
            <a:r>
              <a:rPr lang="el-GR" altLang="en-US" sz="2400" b="1" dirty="0" err="1">
                <a:solidFill>
                  <a:srgbClr val="002060"/>
                </a:solidFill>
              </a:rPr>
              <a:t>φοδιαστικής</a:t>
            </a:r>
            <a:r>
              <a:rPr lang="el-GR" altLang="en-US" sz="2400" b="1" dirty="0">
                <a:solidFill>
                  <a:srgbClr val="002060"/>
                </a:solidFill>
              </a:rPr>
              <a:t>– </a:t>
            </a:r>
          </a:p>
          <a:p>
            <a:pPr algn="ctr">
              <a:defRPr/>
            </a:pPr>
            <a:r>
              <a:rPr lang="el-GR" altLang="en-US" sz="2400" b="1" dirty="0">
                <a:solidFill>
                  <a:srgbClr val="002060"/>
                </a:solidFill>
              </a:rPr>
              <a:t>ενδεικτικά θέματα</a:t>
            </a:r>
          </a:p>
        </p:txBody>
      </p:sp>
    </p:spTree>
    <p:extLst>
      <p:ext uri="{BB962C8B-B14F-4D97-AF65-F5344CB8AC3E}">
        <p14:creationId xmlns:p14="http://schemas.microsoft.com/office/powerpoint/2010/main" val="12370180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themeOverride>
</file>

<file path=docProps/app.xml><?xml version="1.0" encoding="utf-8"?>
<Properties xmlns="http://schemas.openxmlformats.org/officeDocument/2006/extended-properties" xmlns:vt="http://schemas.openxmlformats.org/officeDocument/2006/docPropsVTypes">
  <Template/>
  <TotalTime>1346</TotalTime>
  <Words>1662</Words>
  <Application>Microsoft Office PowerPoint</Application>
  <PresentationFormat>On-screen Show (4:3)</PresentationFormat>
  <Paragraphs>205</Paragraphs>
  <Slides>27</Slides>
  <Notes>17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5" baseType="lpstr">
      <vt:lpstr>Arial</vt:lpstr>
      <vt:lpstr>Calibri</vt:lpstr>
      <vt:lpstr>Impact</vt:lpstr>
      <vt:lpstr>Times New Roman</vt:lpstr>
      <vt:lpstr>Tw Cen MT</vt:lpstr>
      <vt:lpstr>Wingdings</vt:lpstr>
      <vt:lpstr>Circuit</vt:lpstr>
      <vt:lpstr>VISIO 5 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Εντατικη (ευρεια) διανομη </vt:lpstr>
      <vt:lpstr> Επιλεκτικη (εκλεκτικη) διανομη </vt:lpstr>
      <vt:lpstr> εξειδικευμενη/Αποκλειστικη διανομη</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Μαλινδρέτος Γεώργιος</cp:lastModifiedBy>
  <cp:revision>11</cp:revision>
  <dcterms:created xsi:type="dcterms:W3CDTF">2022-04-19T07:02:42Z</dcterms:created>
  <dcterms:modified xsi:type="dcterms:W3CDTF">2026-02-28T10:30:41Z</dcterms:modified>
</cp:coreProperties>
</file>