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7" r:id="rId3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9900"/>
    <a:srgbClr val="CC3300"/>
    <a:srgbClr val="FFFF00"/>
    <a:srgbClr val="B2B2B2"/>
    <a:srgbClr val="C0C0C0"/>
    <a:srgbClr val="009900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6" name="Rectangle 4"/>
          <p:cNvSpPr>
            <a:spLocks noRo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01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/>
            <a:r>
              <a:rPr lang="el-GR" altLang="x-none" dirty="0"/>
              <a:t>Κάντε κλικ για να επεξεργαστείτε τα στυλ κειμένου του υποδείγματος</a:t>
            </a:r>
            <a:endParaRPr lang="el-GR" altLang="x-none" dirty="0"/>
          </a:p>
          <a:p>
            <a:pPr lvl="1"/>
            <a:r>
              <a:rPr lang="el-GR" altLang="x-none" dirty="0"/>
              <a:t>Δεύτερου επιπέδου</a:t>
            </a:r>
            <a:endParaRPr lang="el-GR" altLang="x-none" dirty="0"/>
          </a:p>
          <a:p>
            <a:pPr lvl="2"/>
            <a:r>
              <a:rPr lang="el-GR" altLang="x-none" dirty="0"/>
              <a:t>Τρίτου επιπέδου</a:t>
            </a:r>
            <a:endParaRPr lang="el-GR" altLang="x-none" dirty="0"/>
          </a:p>
          <a:p>
            <a:pPr lvl="3"/>
            <a:r>
              <a:rPr lang="el-GR" altLang="x-none" dirty="0"/>
              <a:t>Τέταρτου επιπέδου</a:t>
            </a:r>
            <a:endParaRPr lang="el-GR" altLang="x-none" dirty="0"/>
          </a:p>
          <a:p>
            <a:pPr lvl="4"/>
            <a:r>
              <a:rPr lang="el-GR" altLang="x-none" dirty="0"/>
              <a:t>Πέμπτου επιπέδου</a:t>
            </a:r>
            <a:endParaRPr lang="el-GR" altLang="x-none" dirty="0"/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p>
            <a:pPr lvl="0" algn="r" eaLnBrk="1" hangingPunct="1"/>
            <a:fld id="{9A0DB2DC-4C9A-4742-B13C-FB6460FD3503}" type="slidenum">
              <a:rPr lang="el-GR" altLang="x-none" sz="1200" dirty="0"/>
            </a:fld>
            <a:endParaRPr lang="el-GR" altLang="x-none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p>
            <a:pPr lvl="0" algn="r" eaLnBrk="1" hangingPunct="1"/>
            <a:fld id="{9A0DB2DC-4C9A-4742-B13C-FB6460FD3503}" type="slidenum">
              <a:rPr lang="el-GR" altLang="x-none" sz="1200" dirty="0"/>
            </a:fld>
            <a:endParaRPr lang="el-GR" altLang="x-none" sz="1200" dirty="0"/>
          </a:p>
        </p:txBody>
      </p:sp>
      <p:sp>
        <p:nvSpPr>
          <p:cNvPr id="14339" name="Rectangle 2"/>
          <p:cNvSpPr>
            <a:spLocks noRot="1" noTextEdit="1"/>
          </p:cNvSpPr>
          <p:nvPr>
            <p:ph type="sldImg"/>
          </p:nvPr>
        </p:nvSpPr>
        <p:spPr/>
      </p:sp>
      <p:sp>
        <p:nvSpPr>
          <p:cNvPr id="14340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p>
            <a:pPr lvl="0" eaLnBrk="1" hangingPunct="1"/>
            <a:endParaRPr lang="el-GR" altLang="x-non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Διαφάνεια τίτλου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40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l-GR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2057" name="Group 4"/>
            <p:cNvGrpSpPr/>
            <p:nvPr/>
          </p:nvGrpSpPr>
          <p:grpSpPr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42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3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4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5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6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7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8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49" name="Rectangle 12"/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0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1" name="Rectangle 14"/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2" name="Rectangle 15"/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16"/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4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5" name="Rectangle 18"/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6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7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8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59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0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1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2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3" name="Rectangle 26"/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4" name="Rectangle 27"/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5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6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7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8" name="Rectangle 31"/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69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70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3106" name="Rectangle 34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FFFF"/>
                </a:solidFill>
              </a:defRPr>
            </a:lvl1pPr>
          </a:lstStyle>
          <a:p>
            <a:r>
              <a:rPr lang="el-GR"/>
              <a:t>Κάντε κλικ για να επεξεργαστείτε τον τίτλο</a:t>
            </a:r>
            <a:endParaRPr lang="el-GR"/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828800" y="3886200"/>
            <a:ext cx="6400800" cy="1752600"/>
          </a:xfrm>
        </p:spPr>
        <p:txBody>
          <a:bodyPr lIns="92075" tIns="46038" rIns="92075" bIns="46038"/>
          <a:lstStyle>
            <a:lvl1pPr marL="0" indent="0" algn="ctr">
              <a:buFont typeface="Wingdings" panose="05000000000000000000" pitchFamily="2" charset="2"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71" name="Rectangle 36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2075" tIns="46038" rIns="92075" bIns="46038" numCol="1" anchor="ctr" anchorCtr="0" compatLnSpc="1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2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2075" tIns="46038" rIns="92075" bIns="46038" numCol="1" anchor="ctr" anchorCtr="0" compatLnSpc="1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3" name="Rectangle 3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2075" tIns="46038" rIns="92075" bIns="46038" numCol="1" anchor="ctr" anchorCtr="0" compatLnSpc="1"/>
          <a:p>
            <a:pPr algn="r"/>
            <a:fld id="{9A0DB2DC-4C9A-4742-B13C-FB6460FD3503}" type="slidenum">
              <a:rPr lang="el-GR" altLang="x-none" dirty="0">
                <a:solidFill>
                  <a:srgbClr val="FFFFFF"/>
                </a:solidFill>
              </a:rPr>
            </a:fld>
            <a:endParaRPr lang="el-GR" altLang="x-none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l-GR" altLang="x-none" dirty="0">
                <a:latin typeface="Times New Roman" panose="02020603050405020304" pitchFamily="18" charset="0"/>
              </a:rPr>
            </a:fld>
            <a:endParaRPr lang="el-GR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 hasCustomPrompt="1"/>
          </p:nvPr>
        </p:nvSpPr>
        <p:spPr>
          <a:xfrm>
            <a:off x="6992938" y="609600"/>
            <a:ext cx="1949450" cy="545147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 hasCustomPrompt="1"/>
          </p:nvPr>
        </p:nvSpPr>
        <p:spPr>
          <a:xfrm>
            <a:off x="1143000" y="609600"/>
            <a:ext cx="5697538" cy="545147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l-GR" altLang="x-none" dirty="0">
                <a:latin typeface="Times New Roman" panose="02020603050405020304" pitchFamily="18" charset="0"/>
              </a:rPr>
            </a:fld>
            <a:endParaRPr lang="el-GR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l-GR" altLang="x-none" dirty="0">
                <a:latin typeface="Times New Roman" panose="02020603050405020304" pitchFamily="18" charset="0"/>
              </a:rPr>
            </a:fld>
            <a:endParaRPr lang="el-GR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l-GR" altLang="x-none" dirty="0">
                <a:latin typeface="Times New Roman" panose="02020603050405020304" pitchFamily="18" charset="0"/>
              </a:rPr>
            </a:fld>
            <a:endParaRPr lang="el-GR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 hasCustomPrompt="1"/>
          </p:nvPr>
        </p:nvSpPr>
        <p:spPr>
          <a:xfrm>
            <a:off x="11699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5132388" y="19462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l-GR" altLang="x-none" dirty="0">
                <a:latin typeface="Times New Roman" panose="02020603050405020304" pitchFamily="18" charset="0"/>
              </a:rPr>
            </a:fld>
            <a:endParaRPr lang="el-GR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l-GR" altLang="x-none" dirty="0">
                <a:latin typeface="Times New Roman" panose="02020603050405020304" pitchFamily="18" charset="0"/>
              </a:rPr>
            </a:fld>
            <a:endParaRPr lang="el-GR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l-GR" altLang="x-none" dirty="0">
                <a:latin typeface="Times New Roman" panose="02020603050405020304" pitchFamily="18" charset="0"/>
              </a:rPr>
            </a:fld>
            <a:endParaRPr lang="el-GR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l-GR" altLang="x-none" dirty="0">
                <a:latin typeface="Times New Roman" panose="02020603050405020304" pitchFamily="18" charset="0"/>
              </a:rPr>
            </a:fld>
            <a:endParaRPr lang="el-GR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l-GR" altLang="x-none" dirty="0">
                <a:latin typeface="Times New Roman" panose="02020603050405020304" pitchFamily="18" charset="0"/>
              </a:rPr>
            </a:fld>
            <a:endParaRPr lang="el-GR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anose="05000000000000000000" pitchFamily="2" charset="2"/>
              <a:buNone/>
              <a:defRPr/>
            </a:pPr>
            <a:endParaRPr kumimoji="0" lang="el-GR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  <a:endParaRPr lang="el-GR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hangingPunct="1"/>
            <a:fld id="{9A0DB2DC-4C9A-4742-B13C-FB6460FD3503}" type="slidenum">
              <a:rPr lang="el-GR" altLang="x-none" dirty="0">
                <a:latin typeface="Times New Roman" panose="02020603050405020304" pitchFamily="18" charset="0"/>
              </a:rPr>
            </a:fld>
            <a:endParaRPr lang="el-GR" altLang="x-none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/>
          <p:nvPr/>
        </p:nvGrpSpPr>
        <p:grpSpPr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miter lim="800000"/>
            </a:ln>
            <a:effectLst/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l-GR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endParaRPr>
            </a:p>
          </p:txBody>
        </p:sp>
        <p:grpSp>
          <p:nvGrpSpPr>
            <p:cNvPr id="1033" name="Group 4"/>
            <p:cNvGrpSpPr/>
            <p:nvPr/>
          </p:nvGrpSpPr>
          <p:grpSpPr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2053" name="Rectangle 5"/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54" name="Rectangle 6"/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55" name="Rectangle 7"/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56" name="Rectangle 8"/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57" name="Rectangle 9"/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58" name="Rectangle 10"/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59" name="Rectangle 11"/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60" name="Rectangle 12"/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61" name="Rectangle 13"/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62" name="Rectangle 14"/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63" name="Rectangle 15"/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64" name="Rectangle 16"/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65" name="Rectangle 17"/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66" name="Rectangle 18"/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67" name="Rectangle 19"/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68" name="Rectangle 20"/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69" name="Rectangle 21"/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0" name="Rectangle 22"/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1" name="Rectangle 23"/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2" name="Rectangle 24"/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3" name="Rectangle 25"/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4" name="Rectangle 26"/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5" name="Rectangle 27"/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6" name="Rectangle 28"/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7" name="Rectangle 29"/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8" name="Rectangle 30"/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79" name="Rectangle 31"/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80" name="Rectangle 32"/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  <p:sp>
            <p:nvSpPr>
              <p:cNvPr id="2081" name="Rectangle 33"/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 w="9525">
                <a:noFill/>
                <a:miter lim="800000"/>
              </a:ln>
              <a:effectLst/>
            </p:spPr>
            <p:txBody>
              <a:bodyPr wrap="none" anchor="ctr"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l-GR" sz="24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027" name="Rectangle 34"/>
          <p:cNvSpPr>
            <a:spLocks noGrp="1"/>
          </p:cNvSpPr>
          <p:nvPr>
            <p:ph type="title"/>
          </p:nvPr>
        </p:nvSpPr>
        <p:spPr>
          <a:xfrm>
            <a:off x="11430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lIns="92075" tIns="46038" rIns="92075" bIns="46038" anchor="ctr" anchorCtr="0"/>
          <a:p>
            <a:pPr lvl="0"/>
            <a:r>
              <a:rPr lang="el-GR" altLang="x-none" dirty="0"/>
              <a:t>Κάντε κλικ για να επεξεργαστείτε τον τίτλο</a:t>
            </a:r>
            <a:endParaRPr lang="el-GR" altLang="x-none" dirty="0"/>
          </a:p>
        </p:txBody>
      </p:sp>
      <p:sp>
        <p:nvSpPr>
          <p:cNvPr id="2084" name="Rectangle 3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ctr" anchorCtr="0" compatLnSpc="1"/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85" name="Rectangle 3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ctr" anchorCtr="0" compatLnSpc="1"/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l-GR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86" name="Rectangle 3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ctr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l-GR" altLang="x-none" dirty="0">
                <a:latin typeface="Times New Roman" panose="02020603050405020304" pitchFamily="18" charset="0"/>
              </a:rPr>
            </a:fld>
            <a:endParaRPr lang="el-GR" altLang="x-none" dirty="0">
              <a:latin typeface="Times New Roman" panose="02020603050405020304" pitchFamily="18" charset="0"/>
            </a:endParaRPr>
          </a:p>
        </p:txBody>
      </p:sp>
      <p:sp>
        <p:nvSpPr>
          <p:cNvPr id="2087" name="Rectangle 3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8" y="1946275"/>
            <a:ext cx="7772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p>
            <a:pPr lvl="0"/>
            <a:r>
              <a:rPr lang="el-GR" altLang="x-none" dirty="0"/>
              <a:t>Κάντε κλικ για να επεξεργαστείτε τα στυλ κειμένου του υποδείγματος</a:t>
            </a:r>
            <a:endParaRPr lang="el-GR" altLang="x-none" dirty="0"/>
          </a:p>
          <a:p>
            <a:pPr lvl="1"/>
            <a:r>
              <a:rPr lang="el-GR" altLang="x-none" dirty="0"/>
              <a:t>Δεύτερου επιπέδου</a:t>
            </a:r>
            <a:endParaRPr lang="el-GR" altLang="x-none" dirty="0"/>
          </a:p>
          <a:p>
            <a:pPr lvl="2"/>
            <a:r>
              <a:rPr lang="el-GR" altLang="x-none" dirty="0"/>
              <a:t>Τρίτου επιπέδου</a:t>
            </a:r>
            <a:endParaRPr lang="el-GR" altLang="x-none" dirty="0"/>
          </a:p>
          <a:p>
            <a:pPr lvl="3"/>
            <a:r>
              <a:rPr lang="el-GR" altLang="x-none" dirty="0"/>
              <a:t>Τέταρτου επιπέδου</a:t>
            </a:r>
            <a:endParaRPr lang="el-GR" altLang="x-none" dirty="0"/>
          </a:p>
          <a:p>
            <a:pPr lvl="4"/>
            <a:r>
              <a:rPr lang="el-GR" altLang="x-none" dirty="0"/>
              <a:t>Πέμπτου επιπέδου</a:t>
            </a:r>
            <a:endParaRPr lang="el-GR" altLang="x-none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t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61442" name="Rectangle 2050"/>
          <p:cNvSpPr>
            <a:spLocks noChangeArrowheads="1"/>
          </p:cNvSpPr>
          <p:nvPr/>
        </p:nvSpPr>
        <p:spPr bwMode="auto">
          <a:xfrm>
            <a:off x="611188" y="620713"/>
            <a:ext cx="7848600" cy="5688013"/>
          </a:xfrm>
          <a:prstGeom prst="rect">
            <a:avLst/>
          </a:prstGeom>
          <a:solidFill>
            <a:srgbClr val="DDDDDD"/>
          </a:solidFill>
          <a:ln w="9525">
            <a:solidFill>
              <a:srgbClr val="C0C0C0"/>
            </a:solidFill>
            <a:miter lim="800000"/>
          </a:ln>
          <a:effectLst/>
        </p:spPr>
        <p:txBody>
          <a:bodyPr wrap="none" anchor="ctr"/>
          <a:p>
            <a:endParaRPr lang="el-GR" altLang="x-none" sz="1800" b="1" dirty="0">
              <a:solidFill>
                <a:schemeClr val="bg2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lang="el-GR" altLang="x-none" sz="1800" b="1" dirty="0">
              <a:solidFill>
                <a:schemeClr val="bg2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lang="el-GR" altLang="x-none" sz="1800" b="1" dirty="0">
              <a:solidFill>
                <a:schemeClr val="bg2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lang="el-GR" altLang="x-none" sz="1800" b="1" dirty="0">
              <a:solidFill>
                <a:schemeClr val="bg2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lang="el-GR" altLang="x-none" b="1" dirty="0">
              <a:latin typeface="Times New Roman" panose="02020603050405020304" pitchFamily="18" charset="0"/>
            </a:endParaRPr>
          </a:p>
          <a:p>
            <a:r>
              <a:rPr lang="el-GR" altLang="x-none" sz="2000" b="1" dirty="0">
                <a:solidFill>
                  <a:schemeClr val="bg2"/>
                </a:solidFill>
                <a:latin typeface="Arial" panose="020B0604020202020204" pitchFamily="34" charset="0"/>
              </a:rPr>
              <a:t>                          ΟΡΓΑΝΩΣΗ ΑΣΤΙΚΟΥ ΠΡΑΣΙΝΟΥ</a:t>
            </a:r>
            <a:endParaRPr lang="el-GR" altLang="x-none" sz="2000" b="1" dirty="0">
              <a:solidFill>
                <a:schemeClr val="bg2"/>
              </a:solidFill>
              <a:effectLst>
                <a:outerShdw blurRad="38100" dist="38100" dir="2700000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endParaRPr b="1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endParaRPr b="1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endParaRPr b="1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endParaRPr b="1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endParaRPr b="1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  <a:p>
            <a:r>
              <a:rPr sz="1600" b="1" dirty="0">
                <a:solidFill>
                  <a:schemeClr val="bg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			</a:t>
            </a:r>
            <a:r>
              <a:rPr lang="el-GR" altLang="x-none" sz="1400" dirty="0">
                <a:solidFill>
                  <a:schemeClr val="bg2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</a:rPr>
              <a:t>			</a:t>
            </a:r>
            <a:endParaRPr lang="el-GR" altLang="x-none" sz="1400" i="1" dirty="0">
              <a:solidFill>
                <a:schemeClr val="bg2"/>
              </a:solidFill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</a:endParaRPr>
          </a:p>
        </p:txBody>
      </p:sp>
      <p:sp>
        <p:nvSpPr>
          <p:cNvPr id="3075" name="Rectangle 2051"/>
          <p:cNvSpPr>
            <a:spLocks noGrp="1"/>
          </p:cNvSpPr>
          <p:nvPr>
            <p:ph type="ctrTitle" sz="quarter" hasCustomPrompt="1"/>
          </p:nvPr>
        </p:nvSpPr>
        <p:spPr>
          <a:xfrm>
            <a:off x="3924300" y="1341438"/>
            <a:ext cx="4524375" cy="5113337"/>
          </a:xfrm>
        </p:spPr>
        <p:txBody>
          <a:bodyPr vert="horz" wrap="square" lIns="92075" tIns="46038" rIns="92075" bIns="46038" anchor="ctr" anchorCtr="0"/>
          <a:p>
            <a:pPr algn="l" eaLnBrk="1" hangingPunct="1">
              <a:buClrTx/>
              <a:buSzTx/>
              <a:buFontTx/>
            </a:pP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                     </a:t>
            </a:r>
            <a:endParaRPr lang="el-GR" altLang="x-none" sz="1800" b="1" dirty="0">
              <a:solidFill>
                <a:schemeClr val="bg2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2290" name="Rectangle 2"/>
          <p:cNvSpPr>
            <a:spLocks noGrp="1"/>
          </p:cNvSpPr>
          <p:nvPr>
            <p:ph type="ctrTitle" sz="quarter" hasCustomPrompt="1"/>
          </p:nvPr>
        </p:nvSpPr>
        <p:spPr>
          <a:xfrm>
            <a:off x="228600" y="304800"/>
            <a:ext cx="8915400" cy="6019800"/>
          </a:xfrm>
        </p:spPr>
        <p:txBody>
          <a:bodyPr vert="horz" wrap="square" lIns="92075" tIns="46038" rIns="92075" bIns="46038" anchor="ctr" anchorCtr="0"/>
          <a:p>
            <a:pPr algn="l" eaLnBrk="1" hangingPunct="1">
              <a:buClrTx/>
              <a:buSzTx/>
              <a:buFontTx/>
            </a:pP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  </a:t>
            </a:r>
            <a:r>
              <a:rPr lang="el-GR" altLang="x-none" sz="2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+mj-cs"/>
              </a:rPr>
              <a:t>Δημιουργία Οργανισμού Πρασίνου</a:t>
            </a: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στις μεγάλες πόλεις όπου: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- θα καταγράψει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- θα οργανώσει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- θα υποστηρίξει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- θα επεκτείνει το πράσινο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   </a:t>
            </a:r>
            <a:r>
              <a:rPr lang="el-GR" altLang="x-none" sz="2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+mj-cs"/>
              </a:rPr>
              <a:t>Δικτύωση αυτών των Οργανισμών</a:t>
            </a: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σε: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- περιφερειακό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- εθνικό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- Ευρωπαϊκό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- διεθνές επίπεδο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endParaRPr lang="el-GR" altLang="x-none" sz="1800" b="1" dirty="0">
              <a:solidFill>
                <a:schemeClr val="bg2"/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12291" name="Line 10"/>
          <p:cNvSpPr/>
          <p:nvPr/>
        </p:nvSpPr>
        <p:spPr>
          <a:xfrm>
            <a:off x="838200" y="3429000"/>
            <a:ext cx="7162800" cy="0"/>
          </a:xfrm>
          <a:prstGeom prst="line">
            <a:avLst/>
          </a:prstGeom>
          <a:ln w="76200" cap="flat" cmpd="sng">
            <a:solidFill>
              <a:srgbClr val="CC3300"/>
            </a:solidFill>
            <a:prstDash val="sysDot"/>
            <a:headEnd type="none" w="med" len="med"/>
            <a:tailEnd type="none" w="med" len="me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4098" name="Rectangle 1031"/>
          <p:cNvSpPr/>
          <p:nvPr/>
        </p:nvSpPr>
        <p:spPr>
          <a:xfrm>
            <a:off x="1066800" y="3581400"/>
            <a:ext cx="6400800" cy="12954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l-GR" altLang="x-none" dirty="0">
              <a:latin typeface="Times New Roman" panose="02020603050405020304" pitchFamily="18" charset="0"/>
            </a:endParaRPr>
          </a:p>
        </p:txBody>
      </p:sp>
      <p:sp>
        <p:nvSpPr>
          <p:cNvPr id="4099" name="Rectangle 1026"/>
          <p:cNvSpPr/>
          <p:nvPr/>
        </p:nvSpPr>
        <p:spPr>
          <a:xfrm>
            <a:off x="1066800" y="2057400"/>
            <a:ext cx="6400800" cy="1066800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l-GR" altLang="x-none" dirty="0">
              <a:latin typeface="Times New Roman" panose="02020603050405020304" pitchFamily="18" charset="0"/>
            </a:endParaRPr>
          </a:p>
        </p:txBody>
      </p:sp>
      <p:sp>
        <p:nvSpPr>
          <p:cNvPr id="62467" name="Rectangle 1027"/>
          <p:cNvSpPr>
            <a:spLocks noGrp="1"/>
          </p:cNvSpPr>
          <p:nvPr>
            <p:ph type="ctrTitle" sz="quarter" hasCustomPrompt="1"/>
          </p:nvPr>
        </p:nvSpPr>
        <p:spPr>
          <a:xfrm>
            <a:off x="914400" y="457200"/>
            <a:ext cx="7391400" cy="5780088"/>
          </a:xfrm>
        </p:spPr>
        <p:txBody>
          <a:bodyPr vert="horz" wrap="square" lIns="92075" tIns="46038" rIns="92075" bIns="46038" anchor="ctr" anchorCtr="0"/>
          <a:p>
            <a:pPr algn="l" eaLnBrk="1" hangingPunct="1">
              <a:buClrTx/>
              <a:buSzTx/>
              <a:buFontTx/>
            </a:pP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</a:t>
            </a:r>
            <a:r>
              <a:rPr lang="el-GR" altLang="x-none" sz="2000" b="1" dirty="0">
                <a:solidFill>
                  <a:srgbClr val="CC3300"/>
                </a:solidFill>
                <a:latin typeface="Arial" panose="020B0604020202020204" pitchFamily="34" charset="0"/>
                <a:ea typeface="+mj-ea"/>
                <a:cs typeface="+mj-cs"/>
              </a:rPr>
              <a:t>ΒΑΣΙΚΑ ΖΗΤΗΜΑΤΑ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ΠΟΣΟΤΗΤΑ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</a:t>
            </a:r>
            <a:r>
              <a:rPr lang="el-GR" altLang="x-none" sz="16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ποσοστά των σύγχρονων πόλεων :	10 τ.μ. πρασίνου ανά κάτοικο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</a:t>
            </a:r>
            <a:r>
              <a:rPr lang="el-GR" altLang="x-none" sz="16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Αθήνα :			2,5 τ.μ. περίπου</a:t>
            </a:r>
            <a:br>
              <a:rPr lang="el-GR" altLang="x-none" sz="16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</a:t>
            </a:r>
            <a:br>
              <a:rPr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ΠΟΙΟΤΗΤΑ</a:t>
            </a:r>
            <a:br>
              <a:rPr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</a:t>
            </a:r>
            <a:r>
              <a:rPr sz="16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- σύνθεση των φυτικών ειδών (ξενόφερτα, μη ανθεκτικά κ.ά.)</a:t>
            </a:r>
            <a:br>
              <a:rPr sz="16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sz="16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- η κηποτεχνική διαμόρφωαη</a:t>
            </a:r>
            <a:br>
              <a:rPr sz="16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sz="16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- οι υποδομές για υποσήτιξη</a:t>
            </a:r>
            <a:br>
              <a:rPr sz="1600" dirty="0">
                <a:solidFill>
                  <a:srgbClr val="CC3300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rgbClr val="CC3300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endParaRPr lang="el-GR" altLang="x-none" sz="1600" dirty="0">
              <a:solidFill>
                <a:schemeClr val="bg2"/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62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5122" name="Rectangle 4"/>
          <p:cNvSpPr/>
          <p:nvPr/>
        </p:nvSpPr>
        <p:spPr>
          <a:xfrm>
            <a:off x="2895600" y="762000"/>
            <a:ext cx="2895600" cy="762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l-GR" altLang="x-none" dirty="0">
              <a:latin typeface="Times New Roman" panose="02020603050405020304" pitchFamily="18" charset="0"/>
            </a:endParaRPr>
          </a:p>
        </p:txBody>
      </p:sp>
      <p:sp>
        <p:nvSpPr>
          <p:cNvPr id="63490" name="Rectangle 2"/>
          <p:cNvSpPr>
            <a:spLocks noGrp="1"/>
          </p:cNvSpPr>
          <p:nvPr>
            <p:ph type="ctrTitle" sz="quarter" hasCustomPrompt="1"/>
          </p:nvPr>
        </p:nvSpPr>
        <p:spPr>
          <a:xfrm>
            <a:off x="304800" y="381000"/>
            <a:ext cx="8458200" cy="5856288"/>
          </a:xfrm>
        </p:spPr>
        <p:txBody>
          <a:bodyPr vert="horz" wrap="square" lIns="92075" tIns="46038" rIns="92075" bIns="46038" anchor="ctr" anchorCtr="0"/>
          <a:p>
            <a:pPr algn="l" eaLnBrk="1" hangingPunct="1">
              <a:buClrTx/>
              <a:buSzTx/>
              <a:buFontTx/>
            </a:pP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                               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 </a:t>
            </a: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ΤΟ ΑΣΤΙΚΟ ΠΡΑΣΙΝΟ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πάρκα          άλση          πλατείες          κεντρικές         ελεύθεροι          ιδιωτικοί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	          			     αρτηρίες           χώροι	         χώροι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	               φορέων            (αυλές,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			         μπαλκόνια)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endParaRPr lang="el-GR" altLang="x-none" sz="1600" b="1" dirty="0">
              <a:solidFill>
                <a:srgbClr val="CC3300"/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5124" name="Line 5"/>
          <p:cNvSpPr/>
          <p:nvPr/>
        </p:nvSpPr>
        <p:spPr>
          <a:xfrm flipH="1">
            <a:off x="1143000" y="1524000"/>
            <a:ext cx="1752600" cy="8382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25" name="Line 6"/>
          <p:cNvSpPr/>
          <p:nvPr/>
        </p:nvSpPr>
        <p:spPr>
          <a:xfrm flipH="1">
            <a:off x="990600" y="1447800"/>
            <a:ext cx="1981200" cy="1447800"/>
          </a:xfrm>
          <a:prstGeom prst="line">
            <a:avLst/>
          </a:prstGeom>
          <a:ln w="5715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26" name="Line 7"/>
          <p:cNvSpPr/>
          <p:nvPr/>
        </p:nvSpPr>
        <p:spPr>
          <a:xfrm>
            <a:off x="5715000" y="1447800"/>
            <a:ext cx="1828800" cy="1447800"/>
          </a:xfrm>
          <a:prstGeom prst="line">
            <a:avLst/>
          </a:prstGeom>
          <a:ln w="5715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27" name="Line 8"/>
          <p:cNvSpPr/>
          <p:nvPr/>
        </p:nvSpPr>
        <p:spPr>
          <a:xfrm flipH="1">
            <a:off x="2209800" y="1447800"/>
            <a:ext cx="1676400" cy="1447800"/>
          </a:xfrm>
          <a:prstGeom prst="line">
            <a:avLst/>
          </a:prstGeom>
          <a:ln w="5715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28" name="Line 9"/>
          <p:cNvSpPr/>
          <p:nvPr/>
        </p:nvSpPr>
        <p:spPr>
          <a:xfrm flipH="1">
            <a:off x="3505200" y="1447800"/>
            <a:ext cx="838200" cy="1447800"/>
          </a:xfrm>
          <a:prstGeom prst="line">
            <a:avLst/>
          </a:prstGeom>
          <a:ln w="5715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29" name="Line 10"/>
          <p:cNvSpPr/>
          <p:nvPr/>
        </p:nvSpPr>
        <p:spPr>
          <a:xfrm>
            <a:off x="4800600" y="1447800"/>
            <a:ext cx="1371600" cy="1447800"/>
          </a:xfrm>
          <a:prstGeom prst="line">
            <a:avLst/>
          </a:prstGeom>
          <a:ln w="5715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30" name="Line 11"/>
          <p:cNvSpPr/>
          <p:nvPr/>
        </p:nvSpPr>
        <p:spPr>
          <a:xfrm>
            <a:off x="4495800" y="1447800"/>
            <a:ext cx="228600" cy="1447800"/>
          </a:xfrm>
          <a:prstGeom prst="line">
            <a:avLst/>
          </a:prstGeom>
          <a:ln w="5715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31" name="Line 12"/>
          <p:cNvSpPr/>
          <p:nvPr/>
        </p:nvSpPr>
        <p:spPr>
          <a:xfrm flipV="1">
            <a:off x="914400" y="3581400"/>
            <a:ext cx="0" cy="2057400"/>
          </a:xfrm>
          <a:prstGeom prst="line">
            <a:avLst/>
          </a:prstGeom>
          <a:ln w="76200" cap="flat" cmpd="sng">
            <a:solidFill>
              <a:srgbClr val="CC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32" name="Line 13"/>
          <p:cNvSpPr/>
          <p:nvPr/>
        </p:nvSpPr>
        <p:spPr>
          <a:xfrm flipV="1">
            <a:off x="2133600" y="3581400"/>
            <a:ext cx="0" cy="2057400"/>
          </a:xfrm>
          <a:prstGeom prst="line">
            <a:avLst/>
          </a:prstGeom>
          <a:ln w="76200" cap="flat" cmpd="sng">
            <a:solidFill>
              <a:srgbClr val="CC3300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6146" name="Rectangle 13"/>
          <p:cNvSpPr/>
          <p:nvPr/>
        </p:nvSpPr>
        <p:spPr>
          <a:xfrm>
            <a:off x="5715000" y="762000"/>
            <a:ext cx="1371600" cy="457200"/>
          </a:xfrm>
          <a:prstGeom prst="rect">
            <a:avLst/>
          </a:prstGeom>
          <a:solidFill>
            <a:srgbClr val="C0C0C0"/>
          </a:solidFill>
          <a:ln w="9525" cap="flat" cmpd="sng">
            <a:solidFill>
              <a:srgbClr val="C0C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l-GR" altLang="x-none" dirty="0">
              <a:latin typeface="Times New Roman" panose="02020603050405020304" pitchFamily="18" charset="0"/>
            </a:endParaRPr>
          </a:p>
        </p:txBody>
      </p:sp>
      <p:sp>
        <p:nvSpPr>
          <p:cNvPr id="6147" name="Rectangle 12"/>
          <p:cNvSpPr/>
          <p:nvPr/>
        </p:nvSpPr>
        <p:spPr>
          <a:xfrm>
            <a:off x="1524000" y="762000"/>
            <a:ext cx="1371600" cy="457200"/>
          </a:xfrm>
          <a:prstGeom prst="rect">
            <a:avLst/>
          </a:prstGeom>
          <a:solidFill>
            <a:srgbClr val="C0C0C0"/>
          </a:solidFill>
          <a:ln w="9525" cap="flat" cmpd="sng">
            <a:solidFill>
              <a:srgbClr val="C0C0C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l-GR" altLang="x-none" dirty="0">
              <a:latin typeface="Times New Roman" panose="02020603050405020304" pitchFamily="18" charset="0"/>
            </a:endParaRPr>
          </a:p>
        </p:txBody>
      </p:sp>
      <p:sp>
        <p:nvSpPr>
          <p:cNvPr id="64514" name="Rectangle 2"/>
          <p:cNvSpPr>
            <a:spLocks noGrp="1"/>
          </p:cNvSpPr>
          <p:nvPr>
            <p:ph type="ctrTitle" sz="quarter" hasCustomPrompt="1"/>
          </p:nvPr>
        </p:nvSpPr>
        <p:spPr>
          <a:xfrm>
            <a:off x="304800" y="381000"/>
            <a:ext cx="8458200" cy="5856288"/>
          </a:xfrm>
        </p:spPr>
        <p:txBody>
          <a:bodyPr vert="horz" wrap="square" lIns="92075" tIns="46038" rIns="92075" bIns="46038" anchor="ctr" anchorCtr="0"/>
          <a:p>
            <a:pPr algn="l" defTabSz="914400" eaLnBrk="1" hangingPunct="1">
              <a:buClrTx/>
              <a:buSzTx/>
              <a:buFontTx/>
              <a:tabLst>
                <a:tab pos="4286250" algn="l"/>
              </a:tabLst>
            </a:pP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                   Π Α Ρ Κ Α                                                           Α Λ Σ Η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- σε πυκνοδομημένες περιοχές	- προέρχονται από παλαιότερες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- ποικίλες δυνατότητες αναψυχής	  αναδασώσεις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- η βιοκλιματική τους συμπεριφορά	- αμιγής, με κυρίαρχο είδος το πεύκο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εξαρτάται από τη διαμόρφωσή τους,	   και το κυπαρίσσι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τη σύνθεση και την πυκνότητα	- είναι συνήθως μη αρδευτικά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της βλάστησης 	- βρίσκονται σε αστικές, αλλά και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- διακρίνονται σε δύο κατηγορίες	  προαστιακές περιοχές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- χώροι πρασίνου με πυκνή 	- συνήθως καταλαμβάνουν επιφάνειες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πολυόροφη βλάστηση που  	  λόφων και περιβάλλονται από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διασχίζονται από διαδρόμους	  πυκνοδομημένες περιοχές με 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περιπάτου (μειωμένη θερμοκρασία)	  κυμαινόμενο κυκλοφοριακό φόρτο 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- διαμορφωμένοι χώροι πρασίνου με	- η θερμική διαφοροποίηση εξαρτάται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πολυόροφη αλλά αραιή αρδευόμενη	  από την πυκνότητα της βλάστησης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βλάστηση. Διασχίζονται συνήθως 	  (τη νύχτα είναι μεγαλύτερη)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από επιστρωμένους με άσφαλτο 	- η συμβολή τους είναι θετική στη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δρόμους (δεν έχουν πάντα μειωμένη	  βιοκλιματική κατάσταση της πόλης </a:t>
            </a: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θερμοκρασία)</a:t>
            </a:r>
            <a:endParaRPr lang="el-GR" altLang="x-none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149" name="Line 7"/>
          <p:cNvSpPr/>
          <p:nvPr/>
        </p:nvSpPr>
        <p:spPr>
          <a:xfrm>
            <a:off x="4495800" y="457200"/>
            <a:ext cx="0" cy="5943600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0" name="Line 8"/>
          <p:cNvSpPr/>
          <p:nvPr/>
        </p:nvSpPr>
        <p:spPr>
          <a:xfrm>
            <a:off x="304800" y="6400800"/>
            <a:ext cx="8610600" cy="0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1" name="Line 9"/>
          <p:cNvSpPr/>
          <p:nvPr/>
        </p:nvSpPr>
        <p:spPr>
          <a:xfrm>
            <a:off x="304800" y="457200"/>
            <a:ext cx="8610600" cy="0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2" name="Line 10"/>
          <p:cNvSpPr/>
          <p:nvPr/>
        </p:nvSpPr>
        <p:spPr>
          <a:xfrm>
            <a:off x="304800" y="457200"/>
            <a:ext cx="0" cy="5943600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6153" name="Line 11"/>
          <p:cNvSpPr/>
          <p:nvPr/>
        </p:nvSpPr>
        <p:spPr>
          <a:xfrm>
            <a:off x="8915400" y="457200"/>
            <a:ext cx="0" cy="5943600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77828" name="Rectangle 4"/>
          <p:cNvSpPr>
            <a:spLocks noGrp="1"/>
          </p:cNvSpPr>
          <p:nvPr>
            <p:ph type="ctrTitle" sz="quarter" hasCustomPrompt="1"/>
          </p:nvPr>
        </p:nvSpPr>
        <p:spPr>
          <a:xfrm>
            <a:off x="457200" y="609600"/>
            <a:ext cx="8305800" cy="5627688"/>
          </a:xfrm>
          <a:solidFill>
            <a:srgbClr val="DDDDDD">
              <a:alpha val="100000"/>
            </a:srgbClr>
          </a:solidFill>
        </p:spPr>
        <p:txBody>
          <a:bodyPr vert="horz" wrap="square" lIns="92075" tIns="46038" rIns="92075" bIns="46038" anchor="ctr" anchorCtr="0"/>
          <a:p>
            <a:pPr algn="l" defTabSz="914400" eaLnBrk="1" hangingPunct="1">
              <a:buClrTx/>
              <a:buSzTx/>
              <a:buFontTx/>
              <a:tabLst>
                <a:tab pos="1524000" algn="l"/>
              </a:tabLst>
            </a:pP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6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            </a:t>
            </a: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Π Ρ Ο Β Λ Η Μ Α Τ Α   Τ Ο Υ   Α Σ Τ Ι Κ Ο Υ   Π Ρ Α Σ Ι Ν Ο Υ</a:t>
            </a: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η κυκλοφορία αδέσποτων (ή συνοδευόμενων) σκύλων </a:t>
            </a: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αποτρέπει τη χρήση τους</a:t>
            </a: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η έλλειψη φωτισμού τη νύχτα</a:t>
            </a: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η έλλειψη γενικότερου ελέγχου και ασφάλειας </a:t>
            </a: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(εγκληματικότητα, ναρκομανείς κ.ά.</a:t>
            </a: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προβλήματα σχετικά με το νομικό πλαίσιο</a:t>
            </a: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προβλήματα σχετικά με την ιδιοκτησιακή κατάσταση</a:t>
            </a: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προβλήματα σχετικά με τη διαχείριση</a:t>
            </a:r>
            <a:b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endParaRPr lang="el-GR" altLang="x-none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171" name="Line 6"/>
          <p:cNvSpPr/>
          <p:nvPr/>
        </p:nvSpPr>
        <p:spPr>
          <a:xfrm>
            <a:off x="304800" y="6400800"/>
            <a:ext cx="8610600" cy="0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2" name="Line 7"/>
          <p:cNvSpPr/>
          <p:nvPr/>
        </p:nvSpPr>
        <p:spPr>
          <a:xfrm>
            <a:off x="304800" y="457200"/>
            <a:ext cx="8610600" cy="0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3" name="Line 8"/>
          <p:cNvSpPr/>
          <p:nvPr/>
        </p:nvSpPr>
        <p:spPr>
          <a:xfrm>
            <a:off x="304800" y="457200"/>
            <a:ext cx="0" cy="5943600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4" name="Line 9"/>
          <p:cNvSpPr/>
          <p:nvPr/>
        </p:nvSpPr>
        <p:spPr>
          <a:xfrm>
            <a:off x="8915400" y="457200"/>
            <a:ext cx="0" cy="5943600"/>
          </a:xfrm>
          <a:prstGeom prst="line">
            <a:avLst/>
          </a:prstGeom>
          <a:ln w="5715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5" name="Line 11"/>
          <p:cNvSpPr/>
          <p:nvPr/>
        </p:nvSpPr>
        <p:spPr>
          <a:xfrm>
            <a:off x="1447800" y="2133600"/>
            <a:ext cx="533400" cy="0"/>
          </a:xfrm>
          <a:prstGeom prst="line">
            <a:avLst/>
          </a:prstGeom>
          <a:ln w="76200" cap="flat" cmpd="sng">
            <a:solidFill>
              <a:srgbClr val="CC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176" name="Line 12"/>
          <p:cNvSpPr/>
          <p:nvPr/>
        </p:nvSpPr>
        <p:spPr>
          <a:xfrm>
            <a:off x="1447800" y="2971800"/>
            <a:ext cx="533400" cy="0"/>
          </a:xfrm>
          <a:prstGeom prst="line">
            <a:avLst/>
          </a:prstGeom>
          <a:ln w="76200" cap="flat" cmpd="sng">
            <a:solidFill>
              <a:srgbClr val="CC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177" name="Line 13"/>
          <p:cNvSpPr/>
          <p:nvPr/>
        </p:nvSpPr>
        <p:spPr>
          <a:xfrm>
            <a:off x="1447800" y="3505200"/>
            <a:ext cx="533400" cy="0"/>
          </a:xfrm>
          <a:prstGeom prst="line">
            <a:avLst/>
          </a:prstGeom>
          <a:ln w="76200" cap="flat" cmpd="sng">
            <a:solidFill>
              <a:srgbClr val="CC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178" name="Line 14"/>
          <p:cNvSpPr/>
          <p:nvPr/>
        </p:nvSpPr>
        <p:spPr>
          <a:xfrm>
            <a:off x="1447800" y="4343400"/>
            <a:ext cx="533400" cy="0"/>
          </a:xfrm>
          <a:prstGeom prst="line">
            <a:avLst/>
          </a:prstGeom>
          <a:ln w="76200" cap="flat" cmpd="sng">
            <a:solidFill>
              <a:srgbClr val="CC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179" name="Line 15"/>
          <p:cNvSpPr/>
          <p:nvPr/>
        </p:nvSpPr>
        <p:spPr>
          <a:xfrm>
            <a:off x="1447800" y="4876800"/>
            <a:ext cx="533400" cy="0"/>
          </a:xfrm>
          <a:prstGeom prst="line">
            <a:avLst/>
          </a:prstGeom>
          <a:ln w="76200" cap="flat" cmpd="sng">
            <a:solidFill>
              <a:srgbClr val="CC33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7180" name="Line 16"/>
          <p:cNvSpPr/>
          <p:nvPr/>
        </p:nvSpPr>
        <p:spPr>
          <a:xfrm>
            <a:off x="1447800" y="5410200"/>
            <a:ext cx="533400" cy="0"/>
          </a:xfrm>
          <a:prstGeom prst="line">
            <a:avLst/>
          </a:prstGeom>
          <a:ln w="76200" cap="flat" cmpd="sng">
            <a:solidFill>
              <a:srgbClr val="CC3300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77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8194" name="Rectangle 15"/>
          <p:cNvSpPr/>
          <p:nvPr/>
        </p:nvSpPr>
        <p:spPr>
          <a:xfrm>
            <a:off x="2057400" y="609600"/>
            <a:ext cx="4648200" cy="7620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l-GR" altLang="x-none" dirty="0">
              <a:latin typeface="Times New Roman" panose="02020603050405020304" pitchFamily="18" charset="0"/>
            </a:endParaRPr>
          </a:p>
        </p:txBody>
      </p:sp>
      <p:sp>
        <p:nvSpPr>
          <p:cNvPr id="8195" name="Rectangle 13"/>
          <p:cNvSpPr>
            <a:spLocks noGrp="1"/>
          </p:cNvSpPr>
          <p:nvPr>
            <p:ph type="ctrTitle" sz="quarter" hasCustomPrompt="1"/>
          </p:nvPr>
        </p:nvSpPr>
        <p:spPr>
          <a:xfrm>
            <a:off x="533400" y="838200"/>
            <a:ext cx="8153400" cy="5334000"/>
          </a:xfrm>
        </p:spPr>
        <p:txBody>
          <a:bodyPr vert="horz" wrap="square" lIns="92075" tIns="46038" rIns="92075" bIns="46038" anchor="ctr" anchorCtr="0"/>
          <a:p>
            <a:pPr algn="l" eaLnBrk="1" hangingPunct="1">
              <a:buClrTx/>
              <a:buSzTx/>
              <a:buFontTx/>
            </a:pP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                       ΤΟ  Π Ε Ρ Ι Α Σ Τ Ι Κ Ο   Π Ρ Α Σ Ι Ν Ο</a:t>
            </a: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δασικές εκτάσεις         αγροτικές εκτάσεις         ελεύθερες εκτάσεις       κ.ά.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</a:t>
            </a:r>
            <a:r>
              <a:rPr lang="el-GR" altLang="x-none" sz="1800" b="1" dirty="0">
                <a:solidFill>
                  <a:srgbClr val="CC3300"/>
                </a:solidFill>
                <a:latin typeface="Arial" panose="020B0604020202020204" pitchFamily="34" charset="0"/>
                <a:ea typeface="+mj-ea"/>
                <a:cs typeface="+mj-cs"/>
              </a:rPr>
              <a:t>Προβλήματα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- δύσκολες εδαφικές συνθήκες (για την ανάπτυξη της βλάστησης)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- κίνδυνοι πυρκαγιάς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- έλλειψη άρδευσης (δύσκολη η φυσική αναγέννηση μετά από πυρκαγιά)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- κίνδυνοι από τις καταπατήσεις από την αυθαίρετη δόμηση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- προβλήματα από την ατμοσφαιρική ρύπανση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- προβλήματα σχετικά με το νομικό πλαίσιο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- προβλήματα σχετικά με την ιδιοκτησιακή κατάσταση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- προβλήματα σχετικά με τη διαχείριση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endParaRPr lang="el-GR" altLang="x-none" sz="1800" b="1" dirty="0">
              <a:solidFill>
                <a:schemeClr val="bg2"/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8196" name="Line 21"/>
          <p:cNvSpPr/>
          <p:nvPr/>
        </p:nvSpPr>
        <p:spPr>
          <a:xfrm>
            <a:off x="762000" y="3505200"/>
            <a:ext cx="1447800" cy="0"/>
          </a:xfrm>
          <a:prstGeom prst="line">
            <a:avLst/>
          </a:prstGeom>
          <a:ln w="38100" cap="flat" cmpd="sng">
            <a:solidFill>
              <a:srgbClr val="CC33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7" name="Line 22"/>
          <p:cNvSpPr/>
          <p:nvPr/>
        </p:nvSpPr>
        <p:spPr>
          <a:xfrm flipH="1">
            <a:off x="2057400" y="1295400"/>
            <a:ext cx="2286000" cy="838200"/>
          </a:xfrm>
          <a:prstGeom prst="line">
            <a:avLst/>
          </a:prstGeom>
          <a:ln w="7620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198" name="Line 23"/>
          <p:cNvSpPr/>
          <p:nvPr/>
        </p:nvSpPr>
        <p:spPr>
          <a:xfrm flipH="1">
            <a:off x="3886200" y="1295400"/>
            <a:ext cx="457200" cy="914400"/>
          </a:xfrm>
          <a:prstGeom prst="line">
            <a:avLst/>
          </a:prstGeom>
          <a:ln w="7620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199" name="Line 24"/>
          <p:cNvSpPr/>
          <p:nvPr/>
        </p:nvSpPr>
        <p:spPr>
          <a:xfrm>
            <a:off x="4343400" y="1295400"/>
            <a:ext cx="1752600" cy="838200"/>
          </a:xfrm>
          <a:prstGeom prst="line">
            <a:avLst/>
          </a:prstGeom>
          <a:ln w="7620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8200" name="Line 25"/>
          <p:cNvSpPr/>
          <p:nvPr/>
        </p:nvSpPr>
        <p:spPr>
          <a:xfrm>
            <a:off x="4648200" y="1295400"/>
            <a:ext cx="3124200" cy="838200"/>
          </a:xfrm>
          <a:prstGeom prst="line">
            <a:avLst/>
          </a:prstGeom>
          <a:ln w="76200" cap="flat" cmpd="sng">
            <a:solidFill>
              <a:schemeClr val="accent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9218" name="Rectangle 11"/>
          <p:cNvSpPr/>
          <p:nvPr/>
        </p:nvSpPr>
        <p:spPr>
          <a:xfrm>
            <a:off x="1295400" y="4953000"/>
            <a:ext cx="6553200" cy="1371600"/>
          </a:xfrm>
          <a:prstGeom prst="rect">
            <a:avLst/>
          </a:prstGeom>
          <a:solidFill>
            <a:schemeClr val="tx1"/>
          </a:solidFill>
          <a:ln w="19050" cap="flat" cmpd="sng">
            <a:solidFill>
              <a:schemeClr val="bg2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l-GR" altLang="x-none" dirty="0">
              <a:latin typeface="Times New Roman" panose="02020603050405020304" pitchFamily="18" charset="0"/>
            </a:endParaRPr>
          </a:p>
        </p:txBody>
      </p:sp>
      <p:sp>
        <p:nvSpPr>
          <p:cNvPr id="9219" name="Rectangle 2"/>
          <p:cNvSpPr/>
          <p:nvPr/>
        </p:nvSpPr>
        <p:spPr>
          <a:xfrm>
            <a:off x="3048000" y="609600"/>
            <a:ext cx="2743200" cy="7620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p>
            <a:endParaRPr lang="el-GR" altLang="x-none" dirty="0">
              <a:latin typeface="Times New Roman" panose="02020603050405020304" pitchFamily="18" charset="0"/>
            </a:endParaRPr>
          </a:p>
        </p:txBody>
      </p:sp>
      <p:sp>
        <p:nvSpPr>
          <p:cNvPr id="9220" name="Rectangle 3"/>
          <p:cNvSpPr>
            <a:spLocks noGrp="1"/>
          </p:cNvSpPr>
          <p:nvPr>
            <p:ph type="ctrTitle" sz="quarter" hasCustomPrompt="1"/>
          </p:nvPr>
        </p:nvSpPr>
        <p:spPr>
          <a:xfrm>
            <a:off x="228600" y="304800"/>
            <a:ext cx="8915400" cy="6324600"/>
          </a:xfrm>
        </p:spPr>
        <p:txBody>
          <a:bodyPr vert="horz" wrap="square" lIns="92075" tIns="46038" rIns="92075" bIns="46038" anchor="ctr" anchorCtr="0"/>
          <a:p>
            <a:pPr algn="l" eaLnBrk="1" hangingPunct="1">
              <a:buClrTx/>
              <a:buSzTx/>
              <a:buFontTx/>
            </a:pPr>
            <a:r>
              <a:rPr lang="el-GR" altLang="x-none" sz="1800" b="1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                                          Η   Π Ρ Ο Σ Φ Ο Ρ Α</a:t>
            </a: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βιοκλιματική    αναψυχή    μείωση       σταθεροποίηση    κατακράτηση      επαφή με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προσφορά	             θορύβου     εδαφών                αιωρημάτων      το φυσικό  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	                 ατμόσφαιρας      περιβάλλον 	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                                                                         	  ΨΥΧΙΚΗ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                      ΠΟΙΟΤΗΤΑ ΖΩΗΣ ΚΑΙ ΥΓΕΙΑ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				  ΣΩΜΑΤΙΚΗ</a:t>
            </a:r>
            <a:endParaRPr lang="el-GR" altLang="x-none" sz="1800" b="1" dirty="0">
              <a:solidFill>
                <a:schemeClr val="bg2"/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9221" name="Line 5"/>
          <p:cNvSpPr/>
          <p:nvPr/>
        </p:nvSpPr>
        <p:spPr>
          <a:xfrm flipH="1">
            <a:off x="990600" y="1295400"/>
            <a:ext cx="3352800" cy="2209800"/>
          </a:xfrm>
          <a:prstGeom prst="line">
            <a:avLst/>
          </a:prstGeom>
          <a:ln w="76200" cap="flat" cmpd="sng">
            <a:solidFill>
              <a:srgbClr val="FFFF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22" name="Line 6"/>
          <p:cNvSpPr/>
          <p:nvPr/>
        </p:nvSpPr>
        <p:spPr>
          <a:xfrm flipH="1">
            <a:off x="2362200" y="1295400"/>
            <a:ext cx="1981200" cy="2286000"/>
          </a:xfrm>
          <a:prstGeom prst="line">
            <a:avLst/>
          </a:prstGeom>
          <a:ln w="76200" cap="flat" cmpd="sng">
            <a:solidFill>
              <a:srgbClr val="FFFF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23" name="Line 7"/>
          <p:cNvSpPr/>
          <p:nvPr/>
        </p:nvSpPr>
        <p:spPr>
          <a:xfrm flipH="1">
            <a:off x="3352800" y="1295400"/>
            <a:ext cx="990600" cy="2286000"/>
          </a:xfrm>
          <a:prstGeom prst="line">
            <a:avLst/>
          </a:prstGeom>
          <a:ln w="76200" cap="flat" cmpd="sng">
            <a:solidFill>
              <a:srgbClr val="FFFF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24" name="Line 8"/>
          <p:cNvSpPr/>
          <p:nvPr/>
        </p:nvSpPr>
        <p:spPr>
          <a:xfrm>
            <a:off x="4343400" y="1295400"/>
            <a:ext cx="609600" cy="2286000"/>
          </a:xfrm>
          <a:prstGeom prst="line">
            <a:avLst/>
          </a:prstGeom>
          <a:ln w="76200" cap="flat" cmpd="sng">
            <a:solidFill>
              <a:srgbClr val="FFFF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25" name="Line 9"/>
          <p:cNvSpPr/>
          <p:nvPr/>
        </p:nvSpPr>
        <p:spPr>
          <a:xfrm>
            <a:off x="4343400" y="1295400"/>
            <a:ext cx="2209800" cy="2286000"/>
          </a:xfrm>
          <a:prstGeom prst="line">
            <a:avLst/>
          </a:prstGeom>
          <a:ln w="76200" cap="flat" cmpd="sng">
            <a:solidFill>
              <a:srgbClr val="FFFF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26" name="Line 10"/>
          <p:cNvSpPr/>
          <p:nvPr/>
        </p:nvSpPr>
        <p:spPr>
          <a:xfrm>
            <a:off x="4343400" y="1295400"/>
            <a:ext cx="3581400" cy="2286000"/>
          </a:xfrm>
          <a:prstGeom prst="line">
            <a:avLst/>
          </a:prstGeom>
          <a:ln w="76200" cap="flat" cmpd="sng">
            <a:solidFill>
              <a:srgbClr val="FFFF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27" name="Line 13"/>
          <p:cNvSpPr/>
          <p:nvPr/>
        </p:nvSpPr>
        <p:spPr>
          <a:xfrm flipV="1">
            <a:off x="5105400" y="5410200"/>
            <a:ext cx="762000" cy="228600"/>
          </a:xfrm>
          <a:prstGeom prst="line">
            <a:avLst/>
          </a:prstGeom>
          <a:ln w="3810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28" name="Line 14"/>
          <p:cNvSpPr/>
          <p:nvPr/>
        </p:nvSpPr>
        <p:spPr>
          <a:xfrm>
            <a:off x="5105400" y="5638800"/>
            <a:ext cx="762000" cy="304800"/>
          </a:xfrm>
          <a:prstGeom prst="line">
            <a:avLst/>
          </a:prstGeom>
          <a:ln w="3810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29" name="Line 15"/>
          <p:cNvSpPr/>
          <p:nvPr/>
        </p:nvSpPr>
        <p:spPr>
          <a:xfrm>
            <a:off x="1371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0" name="Line 16"/>
          <p:cNvSpPr/>
          <p:nvPr/>
        </p:nvSpPr>
        <p:spPr>
          <a:xfrm>
            <a:off x="1752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1" name="Line 17"/>
          <p:cNvSpPr/>
          <p:nvPr/>
        </p:nvSpPr>
        <p:spPr>
          <a:xfrm>
            <a:off x="2133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2" name="Line 18"/>
          <p:cNvSpPr/>
          <p:nvPr/>
        </p:nvSpPr>
        <p:spPr>
          <a:xfrm>
            <a:off x="2514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3" name="Line 19"/>
          <p:cNvSpPr/>
          <p:nvPr/>
        </p:nvSpPr>
        <p:spPr>
          <a:xfrm>
            <a:off x="2895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4" name="Line 20"/>
          <p:cNvSpPr/>
          <p:nvPr/>
        </p:nvSpPr>
        <p:spPr>
          <a:xfrm>
            <a:off x="3276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5" name="Line 21"/>
          <p:cNvSpPr/>
          <p:nvPr/>
        </p:nvSpPr>
        <p:spPr>
          <a:xfrm>
            <a:off x="3657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6" name="Line 22"/>
          <p:cNvSpPr/>
          <p:nvPr/>
        </p:nvSpPr>
        <p:spPr>
          <a:xfrm>
            <a:off x="4038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7" name="Line 23"/>
          <p:cNvSpPr/>
          <p:nvPr/>
        </p:nvSpPr>
        <p:spPr>
          <a:xfrm>
            <a:off x="4419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8" name="Line 24"/>
          <p:cNvSpPr/>
          <p:nvPr/>
        </p:nvSpPr>
        <p:spPr>
          <a:xfrm>
            <a:off x="4800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9" name="Line 25"/>
          <p:cNvSpPr/>
          <p:nvPr/>
        </p:nvSpPr>
        <p:spPr>
          <a:xfrm>
            <a:off x="5181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0" name="Line 26"/>
          <p:cNvSpPr/>
          <p:nvPr/>
        </p:nvSpPr>
        <p:spPr>
          <a:xfrm>
            <a:off x="5562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1" name="Line 27"/>
          <p:cNvSpPr/>
          <p:nvPr/>
        </p:nvSpPr>
        <p:spPr>
          <a:xfrm>
            <a:off x="5943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2" name="Line 28"/>
          <p:cNvSpPr/>
          <p:nvPr/>
        </p:nvSpPr>
        <p:spPr>
          <a:xfrm>
            <a:off x="6324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3" name="Line 29"/>
          <p:cNvSpPr/>
          <p:nvPr/>
        </p:nvSpPr>
        <p:spPr>
          <a:xfrm>
            <a:off x="6705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4" name="Line 30"/>
          <p:cNvSpPr/>
          <p:nvPr/>
        </p:nvSpPr>
        <p:spPr>
          <a:xfrm>
            <a:off x="7086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5" name="Line 31"/>
          <p:cNvSpPr/>
          <p:nvPr/>
        </p:nvSpPr>
        <p:spPr>
          <a:xfrm>
            <a:off x="7467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6" name="Line 32"/>
          <p:cNvSpPr/>
          <p:nvPr/>
        </p:nvSpPr>
        <p:spPr>
          <a:xfrm>
            <a:off x="7848600" y="4495800"/>
            <a:ext cx="0" cy="304800"/>
          </a:xfrm>
          <a:prstGeom prst="line">
            <a:avLst/>
          </a:prstGeom>
          <a:ln w="57150" cap="flat" cmpd="sng">
            <a:solidFill>
              <a:schemeClr val="bg2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0242" name="Rectangle 4"/>
          <p:cNvSpPr>
            <a:spLocks noGrp="1"/>
          </p:cNvSpPr>
          <p:nvPr>
            <p:ph type="ctrTitle" sz="quarter" hasCustomPrompt="1"/>
          </p:nvPr>
        </p:nvSpPr>
        <p:spPr>
          <a:xfrm>
            <a:off x="228600" y="304800"/>
            <a:ext cx="8686800" cy="6324600"/>
          </a:xfrm>
        </p:spPr>
        <p:txBody>
          <a:bodyPr vert="horz" wrap="square" lIns="92075" tIns="46038" rIns="92075" bIns="46038" anchor="ctr" anchorCtr="0"/>
          <a:p>
            <a:pPr algn="l" eaLnBrk="1" hangingPunct="1">
              <a:buClrTx/>
              <a:buSzTx/>
              <a:buFontTx/>
            </a:pP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          Απαραίτητη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  η καταγραφή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  η οργάνωση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  η υποστήριξη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	  η επέκταση του αστικού και περιαστικού πρασίνου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endParaRPr lang="el-GR" altLang="x-none" sz="1800" b="1" dirty="0">
              <a:solidFill>
                <a:schemeClr val="bg2"/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10243" name="Line 31"/>
          <p:cNvSpPr/>
          <p:nvPr/>
        </p:nvSpPr>
        <p:spPr>
          <a:xfrm>
            <a:off x="1371600" y="2438400"/>
            <a:ext cx="685800" cy="0"/>
          </a:xfrm>
          <a:prstGeom prst="line">
            <a:avLst/>
          </a:prstGeom>
          <a:ln w="76200" cap="flat" cmpd="sng">
            <a:solidFill>
              <a:schemeClr val="bg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244" name="Line 32"/>
          <p:cNvSpPr/>
          <p:nvPr/>
        </p:nvSpPr>
        <p:spPr>
          <a:xfrm>
            <a:off x="1371600" y="3048000"/>
            <a:ext cx="685800" cy="0"/>
          </a:xfrm>
          <a:prstGeom prst="line">
            <a:avLst/>
          </a:prstGeom>
          <a:ln w="76200" cap="flat" cmpd="sng">
            <a:solidFill>
              <a:schemeClr val="bg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245" name="Line 33"/>
          <p:cNvSpPr/>
          <p:nvPr/>
        </p:nvSpPr>
        <p:spPr>
          <a:xfrm>
            <a:off x="1371600" y="3657600"/>
            <a:ext cx="685800" cy="0"/>
          </a:xfrm>
          <a:prstGeom prst="line">
            <a:avLst/>
          </a:prstGeom>
          <a:ln w="76200" cap="flat" cmpd="sng">
            <a:solidFill>
              <a:schemeClr val="bg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0246" name="Line 34"/>
          <p:cNvSpPr/>
          <p:nvPr/>
        </p:nvSpPr>
        <p:spPr>
          <a:xfrm>
            <a:off x="1371600" y="4267200"/>
            <a:ext cx="685800" cy="0"/>
          </a:xfrm>
          <a:prstGeom prst="line">
            <a:avLst/>
          </a:prstGeom>
          <a:ln w="76200" cap="flat" cmpd="sng">
            <a:solidFill>
              <a:schemeClr val="bg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/>
      <p:sp>
        <p:nvSpPr>
          <p:cNvPr id="11266" name="Rectangle 2"/>
          <p:cNvSpPr>
            <a:spLocks noGrp="1"/>
          </p:cNvSpPr>
          <p:nvPr>
            <p:ph type="ctrTitle" sz="quarter" hasCustomPrompt="1"/>
          </p:nvPr>
        </p:nvSpPr>
        <p:spPr>
          <a:xfrm>
            <a:off x="228600" y="304800"/>
            <a:ext cx="8915400" cy="6019800"/>
          </a:xfrm>
        </p:spPr>
        <p:txBody>
          <a:bodyPr vert="horz" wrap="square" lIns="92075" tIns="46038" rIns="92075" bIns="46038" anchor="ctr" anchorCtr="0"/>
          <a:p>
            <a:pPr algn="l" eaLnBrk="1" hangingPunct="1">
              <a:buClrTx/>
              <a:buSzTx/>
              <a:buFontTx/>
            </a:pP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Μετατροπή δασυλλίων σε πάρκα με: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βελτίωση	    εμπλουτισμός	στοιχειώδεις	           καθαριότητα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εδαφικών	    και βελτίωση		εξυπηρετήσεις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συνθηκών	    βλάστησης		(παγκάκια, </a:t>
            </a:r>
            <a:r>
              <a:rPr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WC)</a:t>
            </a: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b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20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 εξασφάλιση	         κηποτεχνικές 	   	 φωτισμός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  	 νερού		         διαμορφώσεις	   	 τη νύχτα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 (συστήματα</a:t>
            </a:r>
            <a:b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</a:br>
            <a:r>
              <a:rPr lang="el-GR" altLang="x-none" sz="1800" dirty="0">
                <a:solidFill>
                  <a:schemeClr val="bg2"/>
                </a:solidFill>
                <a:latin typeface="Arial" panose="020B0604020202020204" pitchFamily="34" charset="0"/>
                <a:ea typeface="+mj-ea"/>
                <a:cs typeface="+mj-cs"/>
              </a:rPr>
              <a:t>	 αδρεύσεων)</a:t>
            </a:r>
            <a:endParaRPr lang="el-GR" altLang="x-none" sz="1800" b="1" dirty="0">
              <a:solidFill>
                <a:schemeClr val="bg2"/>
              </a:solidFill>
              <a:latin typeface="Arial" panose="020B0604020202020204" pitchFamily="34" charset="0"/>
              <a:ea typeface="+mj-ea"/>
              <a:cs typeface="+mj-cs"/>
            </a:endParaRPr>
          </a:p>
        </p:txBody>
      </p:sp>
      <p:sp>
        <p:nvSpPr>
          <p:cNvPr id="11267" name="Line 7"/>
          <p:cNvSpPr/>
          <p:nvPr/>
        </p:nvSpPr>
        <p:spPr>
          <a:xfrm>
            <a:off x="838200" y="2057400"/>
            <a:ext cx="0" cy="4572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68" name="Line 8"/>
          <p:cNvSpPr/>
          <p:nvPr/>
        </p:nvSpPr>
        <p:spPr>
          <a:xfrm>
            <a:off x="3124200" y="2057400"/>
            <a:ext cx="0" cy="4572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69" name="Line 9"/>
          <p:cNvSpPr/>
          <p:nvPr/>
        </p:nvSpPr>
        <p:spPr>
          <a:xfrm>
            <a:off x="5562600" y="2057400"/>
            <a:ext cx="0" cy="4572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70" name="Line 10"/>
          <p:cNvSpPr/>
          <p:nvPr/>
        </p:nvSpPr>
        <p:spPr>
          <a:xfrm>
            <a:off x="8153400" y="2057400"/>
            <a:ext cx="0" cy="4572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71" name="Line 11"/>
          <p:cNvSpPr/>
          <p:nvPr/>
        </p:nvSpPr>
        <p:spPr>
          <a:xfrm>
            <a:off x="1828800" y="4191000"/>
            <a:ext cx="0" cy="4572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72" name="Line 12"/>
          <p:cNvSpPr/>
          <p:nvPr/>
        </p:nvSpPr>
        <p:spPr>
          <a:xfrm>
            <a:off x="4267200" y="4191000"/>
            <a:ext cx="0" cy="4572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11273" name="Line 13"/>
          <p:cNvSpPr/>
          <p:nvPr/>
        </p:nvSpPr>
        <p:spPr>
          <a:xfrm>
            <a:off x="7239000" y="4191000"/>
            <a:ext cx="0" cy="457200"/>
          </a:xfrm>
          <a:prstGeom prst="line">
            <a:avLst/>
          </a:prstGeom>
          <a:ln w="76200" cap="flat" cmpd="sng">
            <a:solidFill>
              <a:srgbClr val="009900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Κυανό">
  <a:themeElements>
    <a:clrScheme name="Κυανό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6666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5C5CE7"/>
      </a:accent6>
      <a:hlink>
        <a:srgbClr val="CCCCFF"/>
      </a:hlink>
      <a:folHlink>
        <a:srgbClr val="CC99FF"/>
      </a:folHlink>
    </a:clrScheme>
    <a:fontScheme name="Κυανό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Κυανό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6666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5C5CE7"/>
        </a:accent6>
        <a:hlink>
          <a:srgbClr val="CCCCFF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Κυανό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Κυανό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Designs\Κυανό.pot</Template>
  <TotalTime>0</TotalTime>
  <Words>3954</Words>
  <Application>WPS Presentation</Application>
  <PresentationFormat>Προβολή στην οθόνη (4:3)</PresentationFormat>
  <Paragraphs>32</Paragraphs>
  <Slides>10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Microsoft YaHei</vt:lpstr>
      <vt:lpstr>Arial Unicode MS</vt:lpstr>
      <vt:lpstr>Κυανό</vt:lpstr>
      <vt:lpstr>                          </vt:lpstr>
      <vt:lpstr>     ΒΑΣΙΚΑ ΖΗΤΗΜΑΤΑ        ΠΟΣΟΤΗΤΑ      ποσοστά των σύγχρονων πόλεων :	10 τ.μ. πρασίνου ανά κάτοικο      Αθήνα :			2,5 τ.μ. περίπου          ΠΟΙΟΤΗΤΑ      - σύνθεση των φυτικών ειδών (ξενόφερτα, μη ανθεκτικά κ.ά.)      - η κηποτεχνική διαμόρφωαη      - οι υποδομές για υποσήτιξη  </vt:lpstr>
      <vt:lpstr>                                       			 ΤΟ ΑΣΤΙΚΟ ΠΡΑΣΙΝΟ             πάρκα          άλση          πλατείες          κεντρικές         ελεύθεροι          ιδιωτικοί      	          			     αρτηρίες           χώροι	         χώροι 					               φορέων            (αυλές, 							         μπαλκόνια)          </vt:lpstr>
      <vt:lpstr>                        Π Α Ρ Κ Α                                                           Α Λ Σ Η 			  - σε πυκνοδομημένες περιοχές	- προέρχονται από παλαιότερες - ποικίλες δυνατότητες αναψυχής	  αναδασώσεις - η βιοκλιματική τους συμπεριφορά	- αμιγής, με κυρίαρχο είδος το πεύκο   εξαρτάται από τη διαμόρφωσή τους,	   και το κυπαρίσσι   τη σύνθεση και την πυκνότητα	- είναι συνήθως μη αρδευτικά   της βλάστησης 	- βρίσκονται σε αστικές, αλλά και - διακρίνονται σε δύο κατηγορίες	  προαστιακές περιοχές    - χώροι πρασίνου με πυκνή 	- συνήθως καταλαμβάνουν επιφάνειες      πολυόροφη βλάστηση που  	  λόφων και περιβάλλονται από      διασχίζονται από διαδρόμους	  πυκνοδομημένες περιοχές με       περιπάτου (μειωμένη θερμοκρασία)	  κυμαινόμενο κυκλοφοριακό φόρτο     - διαμορφωμένοι χώροι πρασίνου με	- η θερμική διαφοροποίηση εξαρτάται      πολυόροφη αλλά αραιή αρδευόμενη	  από την πυκνότητα της βλάστησης      βλάστηση. Διασχίζονται συνήθως 	  (τη νύχτα είναι μεγαλύτερη)      από επιστρωμένους με άσφαλτο 	- η συμβολή τους είναι θετική στη      δρόμους (δεν έχουν πάντα μειωμένη	  βιοκλιματική κατάσταση της πόλης       θερμοκρασία)</vt:lpstr>
      <vt:lpstr>                   Π Ρ Ο Β Λ Η Μ Α Τ Α   Τ Ο Υ   Α Σ Τ Ι Κ Ο Υ   Π Ρ Α Σ Ι Ν Ο Υ   	η κυκλοφορία αδέσποτων (ή συνοδευόμενων) σκύλων  	αποτρέπει τη χρήση τους  	η έλλειψη φωτισμού τη νύχτα  	η έλλειψη γενικότερου ελέγχου και ασφάλειας  	(εγκληματικότητα, ναρκομανείς κ.ά.  	προβλήματα σχετικά με το νομικό πλαίσιο  	προβλήματα σχετικά με την ιδιοκτησιακή κατάσταση  	προβλήματα σχετικά με τη διαχείριση </vt:lpstr>
      <vt:lpstr>                            ΤΟ  Π Ε Ρ Ι Α Σ Τ Ι Κ Ο   Π Ρ Α Σ Ι Ν Ο        δασικές εκτάσεις         αγροτικές εκτάσεις         ελεύθερες εκτάσεις       κ.ά.      Προβλήματα    - δύσκολες εδαφικές συνθήκες (για την ανάπτυξη της βλάστησης)   - κίνδυνοι πυρκαγιάς   - έλλειψη άρδευσης (δύσκολη η φυσική αναγέννηση μετά από πυρκαγιά)   - κίνδυνοι από τις καταπατήσεις από την αυθαίρετη δόμηση   - προβλήματα από την ατμοσφαιρική ρύπανση   - προβλήματα σχετικά με το νομικό πλαίσιο   - προβλήματα σχετικά με την ιδιοκτησιακή κατάσταση   - προβλήματα σχετικά με τη διαχείριση </vt:lpstr>
      <vt:lpstr>                                               Η   Π Ρ Ο Σ Φ Ο Ρ Α           βιοκλιματική    αναψυχή    μείωση       σταθεροποίηση    κατακράτηση      επαφή με προσφορά	             θορύβου     εδαφών                αιωρημάτων      το φυσικό   					                 ατμόσφαιρας      περιβάλλον 	 		                                                                                	  ΨΥΧΙΚΗ                            ΠΟΙΟΤΗΤΑ ΖΩΗΣ ΚΑΙ ΥΓΕΙΑ 						  ΣΩΜΑΤΙΚΗ</vt:lpstr>
      <vt:lpstr>             Απαραίτητη  		  η καταγραφή  		  η οργάνωση  		  η υποστήριξη  		  η επέκταση του αστικού και περιαστικού πρασίνου    </vt:lpstr>
      <vt:lpstr> Μετατροπή δασυλλίων σε πάρκα με:     βελτίωση	    εμπλουτισμός	στοιχειώδεις	           καθαριότητα εδαφικών	    και βελτίωση		εξυπηρετήσεις συνθηκών	    βλάστησης		(παγκάκια, WC)    	 	 εξασφάλιση	         κηποτεχνικές 	   	 φωτισμός   	 νερού		         διαμορφώσεις	   	 τη νύχτα 	 (συστήματα 	 αδρεύσεων)</vt:lpstr>
      <vt:lpstr>         Δημιουργία Οργανισμού Πρασίνου στις μεγάλες πόλεις όπου:  				- θα καταγράψει 				- θα οργανώσει 				- θα υποστηρίξει 				- θα επεκτείνει το πράσινο            Δικτύωση αυτών των Οργανισμών σε:  				- περιφερειακό 				- εθνικό 				- Ευρωπαϊκό 				- διεθνές επίπεδο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CONSEQUENCES OF THE EUROPEAN UNION ON THE PHYSIOGNOMY OF THE GREEK CITY</dc:title>
  <dc:creator>..</dc:creator>
  <cp:lastModifiedBy>google1587911622</cp:lastModifiedBy>
  <cp:revision>123</cp:revision>
  <cp:lastPrinted>2006-11-01T07:20:00Z</cp:lastPrinted>
  <dcterms:created xsi:type="dcterms:W3CDTF">2003-06-22T09:47:00Z</dcterms:created>
  <dcterms:modified xsi:type="dcterms:W3CDTF">2025-11-30T09:12:32Z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75B4D648F8FD4386B095F45747ED62CB_13</vt:lpwstr>
  </property>
  <property fmtid="{D5CDD505-2E9C-101B-9397-08002B2CF9AE}" pid="3" name="KSOProductBuildVer">
    <vt:lpwstr>2057-12.2.0.22549</vt:lpwstr>
  </property>
</Properties>
</file>