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646EFE-D771-4493-8468-C8133239B8B2}" type="datetimeFigureOut">
              <a:rPr lang="en-US" smtClean="0"/>
              <a:t>11/2/2016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602F50-2BE8-4FA5-812C-93B225B7E556}" type="slidenum">
              <a:rPr lang="en-US" smtClean="0"/>
              <a:t>‹#›</a:t>
            </a:fld>
            <a:endParaRPr lang="en-US"/>
          </a:p>
        </p:txBody>
      </p:sp>
    </p:spTree>
    <p:extLst>
      <p:ext uri="{BB962C8B-B14F-4D97-AF65-F5344CB8AC3E}">
        <p14:creationId xmlns:p14="http://schemas.microsoft.com/office/powerpoint/2010/main" val="1155040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7ECFF2C2-C30C-4BBA-BFFB-4A54ADAC4A1E}" type="slidenum">
              <a:rPr lang="el-GR" altLang="en-US" sz="1200"/>
              <a:pPr eaLnBrk="1" hangingPunct="1"/>
              <a:t>1</a:t>
            </a:fld>
            <a:endParaRPr lang="el-GR" altLang="en-US" sz="1200"/>
          </a:p>
        </p:txBody>
      </p:sp>
      <p:sp>
        <p:nvSpPr>
          <p:cNvPr id="35843" name="Rectangle 2"/>
          <p:cNvSpPr>
            <a:spLocks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Title</a:t>
            </a:r>
            <a:endParaRPr lang="el-GR"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AE3B63AA-A621-4A45-B56A-A45EEB4517DA}" type="slidenum">
              <a:rPr lang="el-GR" altLang="en-US" sz="1200"/>
              <a:pPr eaLnBrk="1" hangingPunct="1"/>
              <a:t>21</a:t>
            </a:fld>
            <a:endParaRPr lang="el-GR" altLang="en-US" sz="1200"/>
          </a:p>
        </p:txBody>
      </p:sp>
      <p:sp>
        <p:nvSpPr>
          <p:cNvPr id="45059" name="Rectangle 2"/>
          <p:cNvSpPr>
            <a:spLocks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Alternatively to stopping enteral feeding 2h before and after, s</a:t>
            </a:r>
            <a:r>
              <a:rPr lang="en-GB" altLang="en-US" smtClean="0">
                <a:cs typeface="Times New Roman" charset="0"/>
              </a:rPr>
              <a:t>uspend feed between 10pm and 6am (that is, during sleeping hours) and give phenytoin as a single daily dose at midnight (this allows for six hours drug absorption) </a:t>
            </a:r>
            <a:endParaRPr lang="el-GR" altLang="en-US" smtClean="0">
              <a:cs typeface="Times New Roman"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037A5751-C05A-447B-BABD-A7898F1FE422}" type="slidenum">
              <a:rPr lang="el-GR" altLang="en-US" sz="1200"/>
              <a:pPr eaLnBrk="1" hangingPunct="1"/>
              <a:t>22</a:t>
            </a:fld>
            <a:endParaRPr lang="el-GR" altLang="en-US" sz="1200"/>
          </a:p>
        </p:txBody>
      </p:sp>
      <p:sp>
        <p:nvSpPr>
          <p:cNvPr id="46083" name="Rectangle 2"/>
          <p:cNvSpPr>
            <a:spLocks noChangeArrowheads="1" noTextEdit="1"/>
          </p:cNvSpPr>
          <p:nvPr>
            <p:ph type="sldImg"/>
          </p:nvPr>
        </p:nvSpPr>
        <p:spPr>
          <a:solidFill>
            <a:srgbClr val="FFFFFF"/>
          </a:solidFill>
          <a:ln/>
        </p:spPr>
      </p:sp>
      <p:sp>
        <p:nvSpPr>
          <p:cNvPr id="46084" name="Rectangle 3"/>
          <p:cNvSpPr>
            <a:spLocks noChangeArrowheads="1"/>
          </p:cNvSpPr>
          <p:nvPr>
            <p:ph type="body" idx="1"/>
          </p:nvPr>
        </p:nvSpPr>
        <p:spPr>
          <a:solidFill>
            <a:srgbClr val="FFFFFF"/>
          </a:solidFill>
          <a:ln>
            <a:solidFill>
              <a:srgbClr val="000000"/>
            </a:solidFill>
          </a:ln>
        </p:spPr>
        <p:txBody>
          <a:bodyPr/>
          <a:lstStyle/>
          <a:p>
            <a:pPr eaLnBrk="1" hangingPunct="1"/>
            <a:r>
              <a:rPr lang="en-GB" altLang="en-US" smtClean="0">
                <a:cs typeface="Times New Roman" charset="0"/>
              </a:rPr>
              <a:t>(dilution up to 1:3 has also been recommended)</a:t>
            </a:r>
          </a:p>
          <a:p>
            <a:pPr eaLnBrk="1" hangingPunct="1"/>
            <a:r>
              <a:rPr lang="en-GB" altLang="en-US" smtClean="0">
                <a:cs typeface="Times New Roman" charset="0"/>
              </a:rPr>
              <a:t>The dosage form and volume of liquid should always be documented on the patient's prescription chart to avoid confusion  </a:t>
            </a:r>
            <a:endParaRPr lang="el-GR" altLang="en-US" smtClean="0"/>
          </a:p>
          <a:p>
            <a:pPr eaLnBrk="1" hangingPunct="1"/>
            <a:endParaRPr lang="el-GR" altLang="en-US" smtClean="0">
              <a:cs typeface="Times New Roman"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4311E73B-3287-4F02-9F8C-64B1F6D9C283}" type="slidenum">
              <a:rPr lang="el-GR" altLang="en-US" sz="1200"/>
              <a:pPr eaLnBrk="1" hangingPunct="1"/>
              <a:t>23</a:t>
            </a:fld>
            <a:endParaRPr lang="el-GR" altLang="en-US" sz="1200"/>
          </a:p>
        </p:txBody>
      </p:sp>
      <p:sp>
        <p:nvSpPr>
          <p:cNvPr id="47107" name="Rectangle 2"/>
          <p:cNvSpPr>
            <a:spLocks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cs typeface="Times New Roman" charset="0"/>
              </a:rPr>
              <a:t>Where possible, drugs should be given separately from the TPN solution but this is not always possible, particularly in areas where the number of IV drugs required exceeds the access sites available such as in cancer and intensive care unit (ICU) patients.</a:t>
            </a:r>
          </a:p>
          <a:p>
            <a:pPr eaLnBrk="1" hangingPunct="1"/>
            <a:endParaRPr lang="el-GR" altLang="en-US" smtClean="0">
              <a:cs typeface="Times New Roman"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24EDAB4E-2C06-4335-99A3-3D21531DDC4A}" type="slidenum">
              <a:rPr lang="el-GR" altLang="en-US" sz="1200"/>
              <a:pPr eaLnBrk="1" hangingPunct="1"/>
              <a:t>24</a:t>
            </a:fld>
            <a:endParaRPr lang="el-GR" altLang="en-US" sz="1200"/>
          </a:p>
        </p:txBody>
      </p:sp>
      <p:sp>
        <p:nvSpPr>
          <p:cNvPr id="48131" name="Rectangle 1026"/>
          <p:cNvSpPr>
            <a:spLocks noChangeArrowheads="1" noTextEdit="1"/>
          </p:cNvSpPr>
          <p:nvPr>
            <p:ph type="sldImg"/>
          </p:nvPr>
        </p:nvSpPr>
        <p:spPr>
          <a:solidFill>
            <a:srgbClr val="FFFFFF"/>
          </a:solidFill>
          <a:ln/>
        </p:spPr>
      </p:sp>
      <p:sp>
        <p:nvSpPr>
          <p:cNvPr id="48132" name="Rectangle 1027"/>
          <p:cNvSpPr>
            <a:spLocks noChangeArrowheads="1"/>
          </p:cNvSpPr>
          <p:nvPr>
            <p:ph type="body" idx="1"/>
          </p:nvPr>
        </p:nvSpPr>
        <p:spPr>
          <a:solidFill>
            <a:srgbClr val="FFFFFF"/>
          </a:solidFill>
          <a:ln>
            <a:solidFill>
              <a:srgbClr val="000000"/>
            </a:solidFill>
          </a:ln>
        </p:spPr>
        <p:txBody>
          <a:bodyPr/>
          <a:lstStyle/>
          <a:p>
            <a:pPr>
              <a:spcBef>
                <a:spcPct val="0"/>
              </a:spcBef>
            </a:pPr>
            <a:endParaRPr lang="en-US" altLang="en-US" smtClean="0">
              <a:cs typeface="Times New Roman"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B8387284-A789-4F80-8CA3-EC1137836F41}" type="slidenum">
              <a:rPr lang="el-GR" altLang="en-US" sz="1200"/>
              <a:pPr eaLnBrk="1" hangingPunct="1"/>
              <a:t>25</a:t>
            </a:fld>
            <a:endParaRPr lang="el-GR" altLang="en-US" sz="1200"/>
          </a:p>
        </p:txBody>
      </p:sp>
      <p:sp>
        <p:nvSpPr>
          <p:cNvPr id="49155" name="Rectangle 2"/>
          <p:cNvSpPr>
            <a:spLocks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D36086F7-DA86-48C1-9831-A2FB29A1E3FA}" type="slidenum">
              <a:rPr lang="el-GR" altLang="en-US" sz="1200"/>
              <a:pPr eaLnBrk="1" hangingPunct="1"/>
              <a:t>26</a:t>
            </a:fld>
            <a:endParaRPr lang="el-GR" altLang="en-US" sz="1200"/>
          </a:p>
        </p:txBody>
      </p:sp>
      <p:sp>
        <p:nvSpPr>
          <p:cNvPr id="50179" name="Rectangle 2"/>
          <p:cNvSpPr>
            <a:spLocks noChangeArrowheads="1" noTextEdit="1"/>
          </p:cNvSpPr>
          <p:nvPr>
            <p:ph type="sldImg"/>
          </p:nvPr>
        </p:nvSpPr>
        <p:spPr>
          <a:solidFill>
            <a:srgbClr val="FFFFFF"/>
          </a:solidFill>
          <a:ln/>
        </p:spPr>
      </p:sp>
      <p:sp>
        <p:nvSpPr>
          <p:cNvPr id="50180" name="Rectangle 3"/>
          <p:cNvSpPr>
            <a:spLocks noChangeArrowheads="1"/>
          </p:cNvSpPr>
          <p:nvPr>
            <p:ph type="body" idx="1"/>
          </p:nvPr>
        </p:nvSpPr>
        <p:spPr>
          <a:solidFill>
            <a:srgbClr val="FFFFFF"/>
          </a:solidFill>
          <a:ln>
            <a:solidFill>
              <a:srgbClr val="000000"/>
            </a:solidFill>
          </a:ln>
        </p:spPr>
        <p:txBody>
          <a:bodyPr/>
          <a:lstStyle/>
          <a:p>
            <a:pPr>
              <a:spcBef>
                <a:spcPct val="0"/>
              </a:spcBef>
            </a:pPr>
            <a:r>
              <a:rPr lang="en-GB" altLang="en-US" smtClean="0">
                <a:cs typeface="Times New Roman" charset="0"/>
              </a:rPr>
              <a:t>A significant risk is that of a precipitate forming but being obscured by the fat emulsion</a:t>
            </a:r>
            <a:endParaRPr lang="el-GR" altLang="en-US" smtClean="0">
              <a:cs typeface="Times New Roman"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438ADE2C-4EDF-4F11-BCA6-A3963161B56D}" type="slidenum">
              <a:rPr lang="el-GR" altLang="en-US" sz="1200"/>
              <a:pPr eaLnBrk="1" hangingPunct="1"/>
              <a:t>28</a:t>
            </a:fld>
            <a:endParaRPr lang="el-GR" altLang="en-US" sz="1200"/>
          </a:p>
        </p:txBody>
      </p:sp>
      <p:sp>
        <p:nvSpPr>
          <p:cNvPr id="51203" name="Rectangle 2"/>
          <p:cNvSpPr>
            <a:spLocks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Ranitidine is considered to be compatible (?)</a:t>
            </a:r>
            <a:endParaRPr lang="el-GR"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C29C96F6-B468-4066-99FF-4B67424DDC13}" type="slidenum">
              <a:rPr lang="el-GR" altLang="en-US" sz="1200"/>
              <a:pPr eaLnBrk="1" hangingPunct="1"/>
              <a:t>29</a:t>
            </a:fld>
            <a:endParaRPr lang="el-GR" altLang="en-US" sz="1200"/>
          </a:p>
        </p:txBody>
      </p:sp>
      <p:sp>
        <p:nvSpPr>
          <p:cNvPr id="52227" name="Rectangle 2"/>
          <p:cNvSpPr>
            <a:spLocks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1000" smtClean="0">
                <a:cs typeface="Tahoma" pitchFamily="34" charset="0"/>
              </a:rPr>
              <a:t>Few stop feeds before and after giving NG phenytoin</a:t>
            </a:r>
            <a:endParaRPr lang="el-GR" altLang="en-US" sz="1000" smtClean="0">
              <a:cs typeface="Tahoma"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8046677D-18DB-4A21-B2E4-4E9C747AEB87}" type="slidenum">
              <a:rPr lang="el-GR" altLang="en-US" sz="1200"/>
              <a:pPr eaLnBrk="1" hangingPunct="1"/>
              <a:t>3</a:t>
            </a:fld>
            <a:endParaRPr lang="el-GR" altLang="en-US" sz="1200"/>
          </a:p>
        </p:txBody>
      </p:sp>
      <p:sp>
        <p:nvSpPr>
          <p:cNvPr id="36867" name="Rectangle 2"/>
          <p:cNvSpPr>
            <a:spLocks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cs typeface="Times New Roman" charset="0"/>
              </a:rPr>
              <a:t>less is known about drug-parenteral feed incompatibilities. This is due partly to the huge variability in composition of TPN solutions, and the range and concentration of drugs which may be administered simultaneously</a:t>
            </a:r>
            <a:endParaRPr lang="el-GR" altLang="en-US" smtClean="0">
              <a:cs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36DC1385-20A6-463D-ABFA-92D7F06C31CE}" type="slidenum">
              <a:rPr lang="el-GR" altLang="en-US" sz="1200"/>
              <a:pPr eaLnBrk="1" hangingPunct="1"/>
              <a:t>4</a:t>
            </a:fld>
            <a:endParaRPr lang="el-GR" altLang="en-US" sz="1200"/>
          </a:p>
        </p:txBody>
      </p:sp>
      <p:sp>
        <p:nvSpPr>
          <p:cNvPr id="37891" name="Rectangle 2"/>
          <p:cNvSpPr>
            <a:spLocks noChangeArrowheads="1" noTextEdit="1"/>
          </p:cNvSpPr>
          <p:nvPr>
            <p:ph type="sldImg"/>
          </p:nvPr>
        </p:nvSpPr>
        <p:spPr>
          <a:solidFill>
            <a:srgbClr val="FFFFFF"/>
          </a:solidFill>
          <a:ln/>
        </p:spPr>
      </p:sp>
      <p:sp>
        <p:nvSpPr>
          <p:cNvPr id="37892"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altLang="en-US" smtClean="0">
              <a:cs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3EE0C006-4117-4744-A999-98489CE3116A}" type="slidenum">
              <a:rPr lang="el-GR" altLang="en-US" sz="1200"/>
              <a:pPr eaLnBrk="1" hangingPunct="1"/>
              <a:t>8</a:t>
            </a:fld>
            <a:endParaRPr lang="el-GR" altLang="en-US" sz="1200"/>
          </a:p>
        </p:txBody>
      </p:sp>
      <p:sp>
        <p:nvSpPr>
          <p:cNvPr id="38915" name="Rectangle 2"/>
          <p:cNvSpPr>
            <a:spLocks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latin typeface="Tahoma" pitchFamily="34" charset="0"/>
                <a:cs typeface="Tahoma" pitchFamily="34" charset="0"/>
              </a:rPr>
              <a:t>The preferred and easiest way to administer drugs through a tube is as a liquid preparation. </a:t>
            </a:r>
            <a:endParaRPr lang="el-GR" altLang="en-US" smtClean="0">
              <a:latin typeface="Tahoma" pitchFamily="34" charset="0"/>
              <a:cs typeface="Tahoma"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5B81D0F6-96F0-41D0-86E7-1B09A05423C7}" type="slidenum">
              <a:rPr lang="el-GR" altLang="en-US" sz="1200"/>
              <a:pPr eaLnBrk="1" hangingPunct="1"/>
              <a:t>10</a:t>
            </a:fld>
            <a:endParaRPr lang="el-GR" altLang="en-US" sz="1200"/>
          </a:p>
        </p:txBody>
      </p:sp>
      <p:sp>
        <p:nvSpPr>
          <p:cNvPr id="39939" name="Rectangle 2"/>
          <p:cNvSpPr>
            <a:spLocks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cs typeface="Tahoma" pitchFamily="34" charset="0"/>
              </a:rPr>
              <a:t>Examples: quinolones-Ca, Mg…</a:t>
            </a:r>
          </a:p>
          <a:p>
            <a:pPr eaLnBrk="1" hangingPunct="1"/>
            <a:r>
              <a:rPr lang="en-GB" altLang="en-US" smtClean="0">
                <a:cs typeface="Tahoma" pitchFamily="34" charset="0"/>
              </a:rPr>
              <a:t>Tube blockage may also require additional surgical intervention to replace tubes</a:t>
            </a:r>
          </a:p>
          <a:p>
            <a:pPr eaLnBrk="1" hangingPunct="1"/>
            <a:r>
              <a:rPr lang="en-GB" altLang="en-US" smtClean="0">
                <a:cs typeface="Tahoma" pitchFamily="34" charset="0"/>
              </a:rPr>
              <a:t>Tube blockage can guarantee increased health care costs</a:t>
            </a:r>
            <a:r>
              <a:rPr lang="el-GR" altLang="en-US" smtClean="0"/>
              <a:t> </a:t>
            </a:r>
          </a:p>
          <a:p>
            <a:pPr eaLnBrk="1" hangingPunct="1"/>
            <a:endParaRPr lang="el-GR" altLang="en-US" smtClean="0">
              <a:cs typeface="Tahoma"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CA2D179A-FD43-49A1-A17B-DD2C00C59C47}" type="slidenum">
              <a:rPr lang="el-GR" altLang="en-US" sz="1200"/>
              <a:pPr eaLnBrk="1" hangingPunct="1"/>
              <a:t>11</a:t>
            </a:fld>
            <a:endParaRPr lang="el-GR" altLang="en-US" sz="1200"/>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1000" smtClean="0">
                <a:cs typeface="Times New Roman" charset="0"/>
              </a:rPr>
              <a:t>Problems with liquid drugs:problems regarding the acidity, osmolality, sorbitol content of the formulation</a:t>
            </a:r>
          </a:p>
          <a:p>
            <a:pPr eaLnBrk="1" hangingPunct="1"/>
            <a:r>
              <a:rPr lang="en-GB" altLang="en-US" sz="1000" smtClean="0">
                <a:cs typeface="Times New Roman" charset="0"/>
              </a:rPr>
              <a:t>Narrow TI:Lithium, Digoxine, Phenytoin, Theophylline etc</a:t>
            </a:r>
            <a:endParaRPr lang="el-GR" altLang="en-US" sz="1000" smtClean="0">
              <a:cs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B7C38341-45D4-420A-A9AA-643234CD65A1}" type="slidenum">
              <a:rPr lang="el-GR" altLang="en-US" sz="1200"/>
              <a:pPr eaLnBrk="1" hangingPunct="1"/>
              <a:t>12</a:t>
            </a:fld>
            <a:endParaRPr lang="el-GR" altLang="en-US" sz="1200"/>
          </a:p>
        </p:txBody>
      </p:sp>
      <p:sp>
        <p:nvSpPr>
          <p:cNvPr id="41987" name="Rectangle 2"/>
          <p:cNvSpPr>
            <a:spLocks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cs typeface="Times New Roman" charset="0"/>
              </a:rPr>
              <a:t>Differences in pharmacokinetics may be related to the protein and carbohydrate contents of diet.</a:t>
            </a:r>
            <a:endParaRPr lang="el-GR" altLang="en-US" smtClean="0">
              <a:cs typeface="Times New Roman"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2228BA37-90B1-4505-90CA-21579AA4E18B}" type="slidenum">
              <a:rPr lang="el-GR" altLang="en-US" sz="1200"/>
              <a:pPr eaLnBrk="1" hangingPunct="1"/>
              <a:t>17</a:t>
            </a:fld>
            <a:endParaRPr lang="el-GR" altLang="en-US" sz="1200"/>
          </a:p>
        </p:txBody>
      </p:sp>
      <p:sp>
        <p:nvSpPr>
          <p:cNvPr id="43011" name="Rectangle 2"/>
          <p:cNvSpPr>
            <a:spLocks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cs typeface="Times New Roman" charset="0"/>
              </a:rPr>
              <a:t>In some cases parenteral therapy may be required, for example with intramuscular fosphenytoin</a:t>
            </a:r>
            <a:endParaRPr lang="el-GR" altLang="en-US" smtClean="0">
              <a:cs typeface="Times New Roman" charset="0"/>
            </a:endParaRPr>
          </a:p>
          <a:p>
            <a:pPr eaLnBrk="1" hangingPunct="1"/>
            <a:r>
              <a:rPr lang="en-GB" altLang="en-US" smtClean="0">
                <a:cs typeface="Times New Roman" charset="0"/>
              </a:rPr>
              <a:t>A recent study of the use of phenytoin sodium powder from capsules, instead of the acid salt in the liquid, found no evidence of improved absorption</a:t>
            </a:r>
            <a:endParaRPr lang="en-GB" altLang="en-US" smtClean="0">
              <a:latin typeface="Tahoma" pitchFamily="34" charset="0"/>
              <a:cs typeface="Tahoma" pitchFamily="34" charset="0"/>
            </a:endParaRPr>
          </a:p>
          <a:p>
            <a:pPr eaLnBrk="1" hangingPunct="1"/>
            <a:r>
              <a:rPr lang="en-GB" altLang="en-US" smtClean="0">
                <a:cs typeface="Times New Roman" charset="0"/>
              </a:rPr>
              <a:t> </a:t>
            </a:r>
            <a:endParaRPr lang="en-GB" altLang="en-US" smtClean="0">
              <a:latin typeface="Tahoma" pitchFamily="34" charset="0"/>
              <a:cs typeface="Tahoma" pitchFamily="34" charset="0"/>
            </a:endParaRPr>
          </a:p>
          <a:p>
            <a:pPr eaLnBrk="1" hangingPunct="1"/>
            <a:endParaRPr lang="el-GR"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fld id="{51332CDC-7D8A-4BFC-83B1-0A95E62FCF8E}" type="slidenum">
              <a:rPr lang="el-GR" altLang="en-US" sz="1200"/>
              <a:pPr eaLnBrk="1" hangingPunct="1"/>
              <a:t>19</a:t>
            </a:fld>
            <a:endParaRPr lang="el-GR" altLang="en-US" sz="1200"/>
          </a:p>
        </p:txBody>
      </p:sp>
      <p:sp>
        <p:nvSpPr>
          <p:cNvPr id="44035" name="Rectangle 2"/>
          <p:cNvSpPr>
            <a:spLocks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1000" smtClean="0">
                <a:cs typeface="Times New Roman" charset="0"/>
              </a:rPr>
              <a:t>inadequate dissolution due to the high pKa of phenytoin and the acidic nature of enteral formulae</a:t>
            </a:r>
          </a:p>
          <a:p>
            <a:pPr eaLnBrk="1" hangingPunct="1"/>
            <a:r>
              <a:rPr lang="en-GB" altLang="en-US" sz="1000" smtClean="0">
                <a:cs typeface="Times New Roman" charset="0"/>
              </a:rPr>
              <a:t>decreased transit time due to hyperosmolar feeds or enteral feed-associated diarrhoea</a:t>
            </a:r>
            <a:endParaRPr lang="el-GR" altLang="en-US" sz="1000" smtClean="0">
              <a:cs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8063E7-A23C-4826-B09D-511182671BD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1A768A-9774-4083-951A-3D20A3FDA793}" type="slidenum">
              <a:rPr lang="en-US" smtClean="0"/>
              <a:t>‹#›</a:t>
            </a:fld>
            <a:endParaRPr lang="en-US"/>
          </a:p>
        </p:txBody>
      </p:sp>
    </p:spTree>
    <p:extLst>
      <p:ext uri="{BB962C8B-B14F-4D97-AF65-F5344CB8AC3E}">
        <p14:creationId xmlns:p14="http://schemas.microsoft.com/office/powerpoint/2010/main" val="457057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8063E7-A23C-4826-B09D-511182671BD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1A768A-9774-4083-951A-3D20A3FDA793}" type="slidenum">
              <a:rPr lang="en-US" smtClean="0"/>
              <a:t>‹#›</a:t>
            </a:fld>
            <a:endParaRPr lang="en-US"/>
          </a:p>
        </p:txBody>
      </p:sp>
    </p:spTree>
    <p:extLst>
      <p:ext uri="{BB962C8B-B14F-4D97-AF65-F5344CB8AC3E}">
        <p14:creationId xmlns:p14="http://schemas.microsoft.com/office/powerpoint/2010/main" val="1375056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8063E7-A23C-4826-B09D-511182671BD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1A768A-9774-4083-951A-3D20A3FDA793}" type="slidenum">
              <a:rPr lang="en-US" smtClean="0"/>
              <a:t>‹#›</a:t>
            </a:fld>
            <a:endParaRPr lang="en-US"/>
          </a:p>
        </p:txBody>
      </p:sp>
    </p:spTree>
    <p:extLst>
      <p:ext uri="{BB962C8B-B14F-4D97-AF65-F5344CB8AC3E}">
        <p14:creationId xmlns:p14="http://schemas.microsoft.com/office/powerpoint/2010/main" val="2595333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8063E7-A23C-4826-B09D-511182671BD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1A768A-9774-4083-951A-3D20A3FDA793}" type="slidenum">
              <a:rPr lang="en-US" smtClean="0"/>
              <a:t>‹#›</a:t>
            </a:fld>
            <a:endParaRPr lang="en-US"/>
          </a:p>
        </p:txBody>
      </p:sp>
    </p:spTree>
    <p:extLst>
      <p:ext uri="{BB962C8B-B14F-4D97-AF65-F5344CB8AC3E}">
        <p14:creationId xmlns:p14="http://schemas.microsoft.com/office/powerpoint/2010/main" val="2529543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8063E7-A23C-4826-B09D-511182671BD2}" type="datetimeFigureOut">
              <a:rPr lang="en-US" smtClean="0"/>
              <a:t>11/2/2016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1A768A-9774-4083-951A-3D20A3FDA793}" type="slidenum">
              <a:rPr lang="en-US" smtClean="0"/>
              <a:t>‹#›</a:t>
            </a:fld>
            <a:endParaRPr lang="en-US"/>
          </a:p>
        </p:txBody>
      </p:sp>
    </p:spTree>
    <p:extLst>
      <p:ext uri="{BB962C8B-B14F-4D97-AF65-F5344CB8AC3E}">
        <p14:creationId xmlns:p14="http://schemas.microsoft.com/office/powerpoint/2010/main" val="2732987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8063E7-A23C-4826-B09D-511182671BD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1A768A-9774-4083-951A-3D20A3FDA793}" type="slidenum">
              <a:rPr lang="en-US" smtClean="0"/>
              <a:t>‹#›</a:t>
            </a:fld>
            <a:endParaRPr lang="en-US"/>
          </a:p>
        </p:txBody>
      </p:sp>
    </p:spTree>
    <p:extLst>
      <p:ext uri="{BB962C8B-B14F-4D97-AF65-F5344CB8AC3E}">
        <p14:creationId xmlns:p14="http://schemas.microsoft.com/office/powerpoint/2010/main" val="3647352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8063E7-A23C-4826-B09D-511182671BD2}" type="datetimeFigureOut">
              <a:rPr lang="en-US" smtClean="0"/>
              <a:t>11/2/2016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1A768A-9774-4083-951A-3D20A3FDA793}" type="slidenum">
              <a:rPr lang="en-US" smtClean="0"/>
              <a:t>‹#›</a:t>
            </a:fld>
            <a:endParaRPr lang="en-US"/>
          </a:p>
        </p:txBody>
      </p:sp>
    </p:spTree>
    <p:extLst>
      <p:ext uri="{BB962C8B-B14F-4D97-AF65-F5344CB8AC3E}">
        <p14:creationId xmlns:p14="http://schemas.microsoft.com/office/powerpoint/2010/main" val="2097492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8063E7-A23C-4826-B09D-511182671BD2}" type="datetimeFigureOut">
              <a:rPr lang="en-US" smtClean="0"/>
              <a:t>11/2/2016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1A768A-9774-4083-951A-3D20A3FDA793}" type="slidenum">
              <a:rPr lang="en-US" smtClean="0"/>
              <a:t>‹#›</a:t>
            </a:fld>
            <a:endParaRPr lang="en-US"/>
          </a:p>
        </p:txBody>
      </p:sp>
    </p:spTree>
    <p:extLst>
      <p:ext uri="{BB962C8B-B14F-4D97-AF65-F5344CB8AC3E}">
        <p14:creationId xmlns:p14="http://schemas.microsoft.com/office/powerpoint/2010/main" val="2777554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8063E7-A23C-4826-B09D-511182671BD2}" type="datetimeFigureOut">
              <a:rPr lang="en-US" smtClean="0"/>
              <a:t>11/2/2016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1A768A-9774-4083-951A-3D20A3FDA793}" type="slidenum">
              <a:rPr lang="en-US" smtClean="0"/>
              <a:t>‹#›</a:t>
            </a:fld>
            <a:endParaRPr lang="en-US"/>
          </a:p>
        </p:txBody>
      </p:sp>
    </p:spTree>
    <p:extLst>
      <p:ext uri="{BB962C8B-B14F-4D97-AF65-F5344CB8AC3E}">
        <p14:creationId xmlns:p14="http://schemas.microsoft.com/office/powerpoint/2010/main" val="3747627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8063E7-A23C-4826-B09D-511182671BD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1A768A-9774-4083-951A-3D20A3FDA793}" type="slidenum">
              <a:rPr lang="en-US" smtClean="0"/>
              <a:t>‹#›</a:t>
            </a:fld>
            <a:endParaRPr lang="en-US"/>
          </a:p>
        </p:txBody>
      </p:sp>
    </p:spTree>
    <p:extLst>
      <p:ext uri="{BB962C8B-B14F-4D97-AF65-F5344CB8AC3E}">
        <p14:creationId xmlns:p14="http://schemas.microsoft.com/office/powerpoint/2010/main" val="1418298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8063E7-A23C-4826-B09D-511182671BD2}" type="datetimeFigureOut">
              <a:rPr lang="en-US" smtClean="0"/>
              <a:t>11/2/2016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1A768A-9774-4083-951A-3D20A3FDA793}" type="slidenum">
              <a:rPr lang="en-US" smtClean="0"/>
              <a:t>‹#›</a:t>
            </a:fld>
            <a:endParaRPr lang="en-US"/>
          </a:p>
        </p:txBody>
      </p:sp>
    </p:spTree>
    <p:extLst>
      <p:ext uri="{BB962C8B-B14F-4D97-AF65-F5344CB8AC3E}">
        <p14:creationId xmlns:p14="http://schemas.microsoft.com/office/powerpoint/2010/main" val="454580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8063E7-A23C-4826-B09D-511182671BD2}" type="datetimeFigureOut">
              <a:rPr lang="en-US" smtClean="0"/>
              <a:t>11/2/2016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1A768A-9774-4083-951A-3D20A3FDA793}" type="slidenum">
              <a:rPr lang="en-US" smtClean="0"/>
              <a:t>‹#›</a:t>
            </a:fld>
            <a:endParaRPr lang="en-US"/>
          </a:p>
        </p:txBody>
      </p:sp>
    </p:spTree>
    <p:extLst>
      <p:ext uri="{BB962C8B-B14F-4D97-AF65-F5344CB8AC3E}">
        <p14:creationId xmlns:p14="http://schemas.microsoft.com/office/powerpoint/2010/main" val="192521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1143000" y="1828800"/>
            <a:ext cx="6629400"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algn="ctr" eaLnBrk="1" hangingPunct="1">
              <a:spcBef>
                <a:spcPct val="50000"/>
              </a:spcBef>
            </a:pPr>
            <a:r>
              <a:rPr lang="en-US" altLang="en-US" sz="5400" dirty="0">
                <a:solidFill>
                  <a:srgbClr val="FF0000"/>
                </a:solidFill>
              </a:rPr>
              <a:t>Effect of </a:t>
            </a:r>
            <a:r>
              <a:rPr lang="el-GR" altLang="en-US" sz="5400" dirty="0">
                <a:solidFill>
                  <a:srgbClr val="FF0000"/>
                </a:solidFill>
              </a:rPr>
              <a:t>         </a:t>
            </a:r>
            <a:r>
              <a:rPr lang="en-US" altLang="en-US" sz="5400" dirty="0">
                <a:solidFill>
                  <a:srgbClr val="FF0000"/>
                </a:solidFill>
              </a:rPr>
              <a:t>nutrient-devices        on drugs</a:t>
            </a:r>
            <a:endParaRPr lang="el-GR" altLang="en-US" sz="5400" dirty="0">
              <a:solidFill>
                <a:srgbClr val="FF0000"/>
              </a:solidFill>
            </a:endParaRPr>
          </a:p>
        </p:txBody>
      </p:sp>
      <p:sp>
        <p:nvSpPr>
          <p:cNvPr id="2051" name="Rectangle 4"/>
          <p:cNvSpPr>
            <a:spLocks noGrp="1" noChangeArrowheads="1"/>
          </p:cNvSpPr>
          <p:nvPr>
            <p:ph type="title" idx="4294967295"/>
          </p:nvPr>
        </p:nvSpPr>
        <p:spPr/>
        <p:txBody>
          <a:bodyPr/>
          <a:lstStyle/>
          <a:p>
            <a:pPr eaLnBrk="1" hangingPunct="1"/>
            <a:r>
              <a:rPr lang="en-US" altLang="en-US" smtClean="0"/>
              <a:t> </a:t>
            </a:r>
            <a:endParaRPr lang="el-GR" altLang="en-US" smtClean="0"/>
          </a:p>
        </p:txBody>
      </p:sp>
      <p:sp>
        <p:nvSpPr>
          <p:cNvPr id="2052" name="Text Box 5"/>
          <p:cNvSpPr txBox="1">
            <a:spLocks noChangeArrowheads="1"/>
          </p:cNvSpPr>
          <p:nvPr/>
        </p:nvSpPr>
        <p:spPr bwMode="auto">
          <a:xfrm>
            <a:off x="6705600" y="6172200"/>
            <a:ext cx="236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a:solidFill>
                  <a:schemeClr val="tx1"/>
                </a:solidFill>
              </a:rPr>
              <a:t>Skouroliakou M.</a:t>
            </a:r>
            <a:endParaRPr lang="el-GR" altLang="en-US">
              <a:solidFill>
                <a:schemeClr val="tx1"/>
              </a:solidFill>
            </a:endParaRPr>
          </a:p>
        </p:txBody>
      </p:sp>
    </p:spTree>
    <p:extLst>
      <p:ext uri="{BB962C8B-B14F-4D97-AF65-F5344CB8AC3E}">
        <p14:creationId xmlns:p14="http://schemas.microsoft.com/office/powerpoint/2010/main" val="3440185802"/>
      </p:ext>
    </p:extLst>
  </p:cSld>
  <p:clrMapOvr>
    <a:masterClrMapping/>
  </p:clrMapOvr>
  <p:transition>
    <p:checke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9600" y="1371600"/>
            <a:ext cx="7772400" cy="1143000"/>
          </a:xfrm>
        </p:spPr>
        <p:txBody>
          <a:bodyPr/>
          <a:lstStyle/>
          <a:p>
            <a:pPr eaLnBrk="1" hangingPunct="1"/>
            <a:r>
              <a:rPr lang="en-US" altLang="en-US" sz="3600" smtClean="0"/>
              <a:t>Interactions in enteral nutrition</a:t>
            </a:r>
            <a:endParaRPr lang="el-GR" altLang="en-US" sz="3600" smtClean="0"/>
          </a:p>
        </p:txBody>
      </p:sp>
      <p:sp>
        <p:nvSpPr>
          <p:cNvPr id="11267" name="Rectangle 3"/>
          <p:cNvSpPr>
            <a:spLocks noGrp="1" noChangeArrowheads="1"/>
          </p:cNvSpPr>
          <p:nvPr>
            <p:ph type="body" idx="1"/>
          </p:nvPr>
        </p:nvSpPr>
        <p:spPr>
          <a:xfrm>
            <a:off x="609600" y="2667000"/>
            <a:ext cx="7772400" cy="4114800"/>
          </a:xfrm>
        </p:spPr>
        <p:txBody>
          <a:bodyPr/>
          <a:lstStyle/>
          <a:p>
            <a:pPr eaLnBrk="1" hangingPunct="1"/>
            <a:r>
              <a:rPr lang="en-US" altLang="en-US" sz="2800" smtClean="0"/>
              <a:t>Interactions most usually encountered are related to </a:t>
            </a:r>
            <a:r>
              <a:rPr lang="en-US" altLang="en-US" sz="2800" smtClean="0">
                <a:solidFill>
                  <a:schemeClr val="accent1"/>
                </a:solidFill>
              </a:rPr>
              <a:t>drug precipitation, and chelation with mineral</a:t>
            </a:r>
            <a:r>
              <a:rPr lang="en-US" altLang="en-US" sz="2800" smtClean="0"/>
              <a:t> </a:t>
            </a:r>
            <a:r>
              <a:rPr lang="en-US" altLang="en-US" sz="2800" smtClean="0">
                <a:solidFill>
                  <a:schemeClr val="accent1"/>
                </a:solidFill>
              </a:rPr>
              <a:t>cations</a:t>
            </a:r>
            <a:r>
              <a:rPr lang="en-US" altLang="en-US" sz="2800" smtClean="0"/>
              <a:t>, which may result in inadequate absorption of the drug and impaired therapeutic effect</a:t>
            </a:r>
          </a:p>
          <a:p>
            <a:pPr eaLnBrk="1" hangingPunct="1"/>
            <a:r>
              <a:rPr lang="en-US" altLang="en-US" sz="2800" smtClean="0"/>
              <a:t>Furthermore, these may lead to tube </a:t>
            </a:r>
            <a:r>
              <a:rPr lang="en-GB" altLang="en-US" sz="2800" smtClean="0">
                <a:cs typeface="Tahoma" pitchFamily="34" charset="0"/>
              </a:rPr>
              <a:t>blockage (~15 % of patients) which occupies nursing time, limits feed and drug intake, and increases trauma to the patient</a:t>
            </a:r>
            <a:endParaRPr lang="el-GR" altLang="en-US" sz="2800" smtClean="0"/>
          </a:p>
        </p:txBody>
      </p:sp>
      <p:sp>
        <p:nvSpPr>
          <p:cNvPr id="11268"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3099798251"/>
      </p:ext>
    </p:extLst>
  </p:cSld>
  <p:clrMapOvr>
    <a:masterClrMapping/>
  </p:clrMapOvr>
  <p:transition>
    <p:strips dir="l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09600" y="1524000"/>
            <a:ext cx="7924800" cy="1143000"/>
          </a:xfrm>
        </p:spPr>
        <p:txBody>
          <a:bodyPr>
            <a:normAutofit fontScale="90000"/>
          </a:bodyPr>
          <a:lstStyle/>
          <a:p>
            <a:pPr eaLnBrk="1" hangingPunct="1"/>
            <a:r>
              <a:rPr lang="en-US" altLang="en-US" sz="3600" smtClean="0"/>
              <a:t>Increased probability of clinically significant interactions with: </a:t>
            </a:r>
            <a:endParaRPr lang="el-GR" altLang="en-US" sz="3600" smtClean="0"/>
          </a:p>
        </p:txBody>
      </p:sp>
      <p:sp>
        <p:nvSpPr>
          <p:cNvPr id="12291" name="Rectangle 3"/>
          <p:cNvSpPr>
            <a:spLocks noGrp="1" noChangeArrowheads="1"/>
          </p:cNvSpPr>
          <p:nvPr>
            <p:ph type="body" idx="1"/>
          </p:nvPr>
        </p:nvSpPr>
        <p:spPr>
          <a:xfrm>
            <a:off x="685800" y="2971800"/>
            <a:ext cx="7772400" cy="3581400"/>
          </a:xfrm>
        </p:spPr>
        <p:txBody>
          <a:bodyPr/>
          <a:lstStyle/>
          <a:p>
            <a:pPr eaLnBrk="1" hangingPunct="1"/>
            <a:r>
              <a:rPr lang="en-GB" altLang="en-US" sz="2800" smtClean="0">
                <a:cs typeface="Times New Roman" charset="0"/>
              </a:rPr>
              <a:t>Drugs interacting with food, vitamins or electrolytes </a:t>
            </a:r>
          </a:p>
          <a:p>
            <a:pPr eaLnBrk="1" hangingPunct="1"/>
            <a:r>
              <a:rPr lang="en-GB" altLang="en-US" sz="2800" smtClean="0">
                <a:cs typeface="Times New Roman" charset="0"/>
              </a:rPr>
              <a:t>Drugs that need to be given on an empty stomach </a:t>
            </a:r>
            <a:endParaRPr lang="en-GB" altLang="en-US" sz="2800" smtClean="0">
              <a:latin typeface="Tahoma" pitchFamily="34" charset="0"/>
              <a:cs typeface="Tahoma" pitchFamily="34" charset="0"/>
            </a:endParaRPr>
          </a:p>
          <a:p>
            <a:pPr eaLnBrk="1" hangingPunct="1"/>
            <a:r>
              <a:rPr lang="en-GB" altLang="en-US" sz="2800" smtClean="0">
                <a:cs typeface="Times New Roman" charset="0"/>
              </a:rPr>
              <a:t>Drugs which are given in liquid form particularly when multiple drugs or high volumes are given this way </a:t>
            </a:r>
            <a:endParaRPr lang="en-GB" altLang="en-US" sz="2800" smtClean="0">
              <a:latin typeface="Tahoma" pitchFamily="34" charset="0"/>
              <a:cs typeface="Tahoma" pitchFamily="34" charset="0"/>
            </a:endParaRPr>
          </a:p>
          <a:p>
            <a:pPr eaLnBrk="1" hangingPunct="1"/>
            <a:r>
              <a:rPr lang="en-GB" altLang="en-US" sz="2800" smtClean="0">
                <a:cs typeface="Times New Roman" charset="0"/>
              </a:rPr>
              <a:t>Drugs with a narrow therapeutic index </a:t>
            </a:r>
            <a:endParaRPr lang="el-GR" altLang="en-US" sz="2800" smtClean="0">
              <a:cs typeface="Times New Roman" charset="0"/>
            </a:endParaRPr>
          </a:p>
        </p:txBody>
      </p:sp>
      <p:sp>
        <p:nvSpPr>
          <p:cNvPr id="12292"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1558266191"/>
      </p:ext>
    </p:extLst>
  </p:cSld>
  <p:clrMapOvr>
    <a:masterClrMapping/>
  </p:clrMapOvr>
  <p:transition>
    <p:strips dir="l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1219200"/>
            <a:ext cx="7772400" cy="1143000"/>
          </a:xfrm>
        </p:spPr>
        <p:txBody>
          <a:bodyPr/>
          <a:lstStyle/>
          <a:p>
            <a:pPr eaLnBrk="1" hangingPunct="1"/>
            <a:r>
              <a:rPr lang="en-US" altLang="en-US" sz="3600" smtClean="0"/>
              <a:t>Examples of interactions (1):</a:t>
            </a:r>
            <a:endParaRPr lang="el-GR" altLang="en-US" sz="3600" smtClean="0"/>
          </a:p>
        </p:txBody>
      </p:sp>
      <p:sp>
        <p:nvSpPr>
          <p:cNvPr id="13315" name="Rectangle 3"/>
          <p:cNvSpPr>
            <a:spLocks noGrp="1" noChangeArrowheads="1"/>
          </p:cNvSpPr>
          <p:nvPr>
            <p:ph type="body" idx="1"/>
          </p:nvPr>
        </p:nvSpPr>
        <p:spPr>
          <a:xfrm>
            <a:off x="685800" y="2286000"/>
            <a:ext cx="7772400" cy="4267200"/>
          </a:xfrm>
        </p:spPr>
        <p:txBody>
          <a:bodyPr/>
          <a:lstStyle/>
          <a:p>
            <a:pPr eaLnBrk="1" hangingPunct="1">
              <a:lnSpc>
                <a:spcPct val="90000"/>
              </a:lnSpc>
              <a:buFontTx/>
              <a:buNone/>
            </a:pPr>
            <a:r>
              <a:rPr lang="en-GB" altLang="en-US" sz="2800" b="1" smtClean="0">
                <a:solidFill>
                  <a:schemeClr val="accent1"/>
                </a:solidFill>
                <a:cs typeface="Times New Roman" charset="0"/>
              </a:rPr>
              <a:t>Theophylline</a:t>
            </a:r>
            <a:r>
              <a:rPr lang="en-GB" altLang="en-US" sz="2800" smtClean="0">
                <a:cs typeface="Times New Roman" charset="0"/>
              </a:rPr>
              <a:t> </a:t>
            </a:r>
          </a:p>
          <a:p>
            <a:pPr eaLnBrk="1" hangingPunct="1">
              <a:lnSpc>
                <a:spcPct val="90000"/>
              </a:lnSpc>
            </a:pPr>
            <a:r>
              <a:rPr lang="en-GB" altLang="en-US" sz="2800" smtClean="0">
                <a:cs typeface="Times New Roman" charset="0"/>
              </a:rPr>
              <a:t>The bioavailability of theophylline may be altered by food. The mechanism may be related to changes in metabolism as a result of nutrient effects on stimulating and inhibiting cytochrome P450. Varying effects have been reported in patients on enteral feeds</a:t>
            </a:r>
          </a:p>
          <a:p>
            <a:pPr eaLnBrk="1" hangingPunct="1">
              <a:lnSpc>
                <a:spcPct val="90000"/>
              </a:lnSpc>
            </a:pPr>
            <a:r>
              <a:rPr lang="en-GB" altLang="en-US" sz="2800" smtClean="0">
                <a:cs typeface="Times New Roman" charset="0"/>
              </a:rPr>
              <a:t>Feeding should be stopped for one hour before and two hours after dose and drug levels should be monitored </a:t>
            </a:r>
            <a:endParaRPr lang="el-GR" altLang="en-US" sz="2800" smtClean="0">
              <a:cs typeface="Times New Roman" charset="0"/>
            </a:endParaRPr>
          </a:p>
        </p:txBody>
      </p:sp>
      <p:sp>
        <p:nvSpPr>
          <p:cNvPr id="13316"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16776524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685800" y="2286000"/>
            <a:ext cx="7772400" cy="4343400"/>
          </a:xfrm>
        </p:spPr>
        <p:txBody>
          <a:bodyPr/>
          <a:lstStyle/>
          <a:p>
            <a:pPr eaLnBrk="1" hangingPunct="1">
              <a:lnSpc>
                <a:spcPct val="90000"/>
              </a:lnSpc>
              <a:buFontTx/>
              <a:buNone/>
            </a:pPr>
            <a:r>
              <a:rPr lang="en-GB" altLang="en-US" sz="2800" b="1" smtClean="0">
                <a:solidFill>
                  <a:schemeClr val="accent1"/>
                </a:solidFill>
                <a:cs typeface="Times New Roman" charset="0"/>
              </a:rPr>
              <a:t>Aluminium-containing antacids</a:t>
            </a:r>
            <a:r>
              <a:rPr lang="en-GB" altLang="en-US" sz="2800" smtClean="0">
                <a:cs typeface="Times New Roman" charset="0"/>
              </a:rPr>
              <a:t> </a:t>
            </a:r>
          </a:p>
          <a:p>
            <a:pPr eaLnBrk="1" hangingPunct="1">
              <a:lnSpc>
                <a:spcPct val="90000"/>
              </a:lnSpc>
            </a:pPr>
            <a:r>
              <a:rPr lang="en-GB" altLang="en-US" sz="2800" smtClean="0">
                <a:cs typeface="Times New Roman" charset="0"/>
              </a:rPr>
              <a:t>While receiving high protein enteral feeds  an obstructing protein-aluminium complex oesophageal plug in patients may be formed </a:t>
            </a:r>
          </a:p>
          <a:p>
            <a:pPr eaLnBrk="1" hangingPunct="1">
              <a:lnSpc>
                <a:spcPct val="90000"/>
              </a:lnSpc>
            </a:pPr>
            <a:r>
              <a:rPr lang="en-GB" altLang="en-US" sz="2800" smtClean="0">
                <a:cs typeface="Times New Roman" charset="0"/>
              </a:rPr>
              <a:t>Antacids should not be given to patients receiving high molecular weight protein feeds or, if necessary, the feed should be stopped and the tube thoroughly flushed. </a:t>
            </a:r>
          </a:p>
          <a:p>
            <a:pPr eaLnBrk="1" hangingPunct="1">
              <a:lnSpc>
                <a:spcPct val="90000"/>
              </a:lnSpc>
            </a:pPr>
            <a:r>
              <a:rPr lang="en-GB" altLang="en-US" sz="2800" smtClean="0">
                <a:cs typeface="Times New Roman" charset="0"/>
              </a:rPr>
              <a:t>Antacids may also bind phosphate from enteral feeds, thereby causing </a:t>
            </a:r>
            <a:r>
              <a:rPr lang="en-GB" altLang="en-US" sz="2800" smtClean="0">
                <a:solidFill>
                  <a:schemeClr val="accent1"/>
                </a:solidFill>
                <a:cs typeface="Times New Roman" charset="0"/>
              </a:rPr>
              <a:t>hypophosphataemia</a:t>
            </a:r>
            <a:r>
              <a:rPr lang="el-GR" altLang="en-US" sz="2800" smtClean="0"/>
              <a:t> </a:t>
            </a:r>
          </a:p>
        </p:txBody>
      </p:sp>
      <p:sp>
        <p:nvSpPr>
          <p:cNvPr id="14339"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14340" name="Rectangle 6"/>
          <p:cNvSpPr>
            <a:spLocks noGrp="1" noChangeArrowheads="1"/>
          </p:cNvSpPr>
          <p:nvPr>
            <p:ph type="title"/>
          </p:nvPr>
        </p:nvSpPr>
        <p:spPr>
          <a:xfrm>
            <a:off x="685800" y="1219200"/>
            <a:ext cx="7772400" cy="1143000"/>
          </a:xfrm>
          <a:noFill/>
        </p:spPr>
        <p:txBody>
          <a:bodyPr/>
          <a:lstStyle/>
          <a:p>
            <a:pPr eaLnBrk="1" hangingPunct="1"/>
            <a:r>
              <a:rPr lang="en-US" altLang="en-US" sz="3600" smtClean="0"/>
              <a:t>Examples of interactions (2):</a:t>
            </a:r>
            <a:endParaRPr lang="el-GR" altLang="en-US" sz="3600" smtClean="0"/>
          </a:p>
        </p:txBody>
      </p:sp>
    </p:spTree>
    <p:extLst>
      <p:ext uri="{BB962C8B-B14F-4D97-AF65-F5344CB8AC3E}">
        <p14:creationId xmlns:p14="http://schemas.microsoft.com/office/powerpoint/2010/main" val="10714273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685800" y="2362200"/>
            <a:ext cx="7772400" cy="4114800"/>
          </a:xfrm>
        </p:spPr>
        <p:txBody>
          <a:bodyPr/>
          <a:lstStyle/>
          <a:p>
            <a:pPr eaLnBrk="1" hangingPunct="1">
              <a:lnSpc>
                <a:spcPct val="90000"/>
              </a:lnSpc>
              <a:buFontTx/>
              <a:buNone/>
            </a:pPr>
            <a:r>
              <a:rPr lang="en-GB" altLang="en-US" sz="2800" b="1" smtClean="0">
                <a:solidFill>
                  <a:schemeClr val="accent1"/>
                </a:solidFill>
                <a:cs typeface="Times New Roman" charset="0"/>
              </a:rPr>
              <a:t>Quinolone antibiotics</a:t>
            </a:r>
            <a:r>
              <a:rPr lang="en-GB" altLang="en-US" sz="2800" smtClean="0">
                <a:cs typeface="Times New Roman" charset="0"/>
              </a:rPr>
              <a:t> </a:t>
            </a:r>
          </a:p>
          <a:p>
            <a:pPr eaLnBrk="1" hangingPunct="1">
              <a:lnSpc>
                <a:spcPct val="90000"/>
              </a:lnSpc>
            </a:pPr>
            <a:r>
              <a:rPr lang="en-GB" altLang="en-US" sz="2800" smtClean="0">
                <a:cs typeface="Times New Roman" charset="0"/>
              </a:rPr>
              <a:t>Ciprofloxacin and ofloxacin possess good absorption characteristics, so they are usually given enterally rather than intravenously. However, in patients receiving enteral feeding, studies suggest that </a:t>
            </a:r>
            <a:r>
              <a:rPr lang="en-GB" altLang="en-US" sz="2800" smtClean="0">
                <a:solidFill>
                  <a:schemeClr val="accent1"/>
                </a:solidFill>
                <a:cs typeface="Times New Roman" charset="0"/>
              </a:rPr>
              <a:t>significantly lower plasma concentrations than expected are attained</a:t>
            </a:r>
            <a:r>
              <a:rPr lang="en-GB" altLang="en-US" sz="2800" smtClean="0">
                <a:cs typeface="Times New Roman" charset="0"/>
              </a:rPr>
              <a:t>. This is due to the formation of insoluble chelates with divalent ions (calcium, magnesium, etc) in the feeds, thus reducing absorption from the GI tract </a:t>
            </a:r>
            <a:endParaRPr lang="en-GB" altLang="en-US" sz="2800" smtClean="0">
              <a:latin typeface="Tahoma" pitchFamily="34" charset="0"/>
              <a:cs typeface="Tahoma" pitchFamily="34" charset="0"/>
            </a:endParaRPr>
          </a:p>
        </p:txBody>
      </p:sp>
      <p:sp>
        <p:nvSpPr>
          <p:cNvPr id="15363"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15364" name="Rectangle 6"/>
          <p:cNvSpPr>
            <a:spLocks noGrp="1" noChangeArrowheads="1"/>
          </p:cNvSpPr>
          <p:nvPr>
            <p:ph type="title"/>
          </p:nvPr>
        </p:nvSpPr>
        <p:spPr>
          <a:xfrm>
            <a:off x="685800" y="1219200"/>
            <a:ext cx="7772400" cy="1143000"/>
          </a:xfrm>
          <a:noFill/>
        </p:spPr>
        <p:txBody>
          <a:bodyPr/>
          <a:lstStyle/>
          <a:p>
            <a:pPr eaLnBrk="1" hangingPunct="1"/>
            <a:r>
              <a:rPr lang="en-US" altLang="en-US" sz="3600" smtClean="0"/>
              <a:t>Examples of interactions (3):</a:t>
            </a:r>
            <a:endParaRPr lang="el-GR" altLang="en-US" sz="3600" smtClean="0"/>
          </a:p>
        </p:txBody>
      </p:sp>
    </p:spTree>
    <p:extLst>
      <p:ext uri="{BB962C8B-B14F-4D97-AF65-F5344CB8AC3E}">
        <p14:creationId xmlns:p14="http://schemas.microsoft.com/office/powerpoint/2010/main" val="17000248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body" idx="1"/>
          </p:nvPr>
        </p:nvSpPr>
        <p:spPr>
          <a:xfrm>
            <a:off x="685800" y="2590800"/>
            <a:ext cx="7772400" cy="4114800"/>
          </a:xfrm>
        </p:spPr>
        <p:txBody>
          <a:bodyPr/>
          <a:lstStyle/>
          <a:p>
            <a:pPr eaLnBrk="1" hangingPunct="1">
              <a:buFontTx/>
              <a:buNone/>
            </a:pPr>
            <a:r>
              <a:rPr lang="en-GB" altLang="en-US" sz="2800" b="1" smtClean="0">
                <a:solidFill>
                  <a:schemeClr val="accent1"/>
                </a:solidFill>
                <a:cs typeface="Times New Roman" charset="0"/>
              </a:rPr>
              <a:t>Quinolone antibiotics</a:t>
            </a:r>
            <a:r>
              <a:rPr lang="en-GB" altLang="en-US" sz="2800" smtClean="0">
                <a:cs typeface="Times New Roman" charset="0"/>
              </a:rPr>
              <a:t> </a:t>
            </a:r>
          </a:p>
          <a:p>
            <a:pPr eaLnBrk="1" hangingPunct="1"/>
            <a:r>
              <a:rPr lang="en-GB" altLang="en-US" sz="2800" smtClean="0">
                <a:cs typeface="Times New Roman" charset="0"/>
              </a:rPr>
              <a:t>When a severe infection is being treated it has been suggested that NG tube administration to these patients should not be used unless facilities for plasma concentration monitoring are available. In other patients, consideration may be given to prescribing larger doses to be given through the enteral feeding tube. </a:t>
            </a:r>
            <a:endParaRPr lang="en-GB" altLang="en-US" sz="2800" smtClean="0">
              <a:latin typeface="Tahoma" pitchFamily="34" charset="0"/>
              <a:cs typeface="Tahoma" pitchFamily="34" charset="0"/>
            </a:endParaRPr>
          </a:p>
        </p:txBody>
      </p:sp>
      <p:sp>
        <p:nvSpPr>
          <p:cNvPr id="16387" name="Text Box 3"/>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16388" name="Rectangle 5"/>
          <p:cNvSpPr>
            <a:spLocks noGrp="1" noChangeArrowheads="1"/>
          </p:cNvSpPr>
          <p:nvPr>
            <p:ph type="title"/>
          </p:nvPr>
        </p:nvSpPr>
        <p:spPr>
          <a:xfrm>
            <a:off x="685800" y="1219200"/>
            <a:ext cx="7772400" cy="1143000"/>
          </a:xfrm>
          <a:noFill/>
        </p:spPr>
        <p:txBody>
          <a:bodyPr/>
          <a:lstStyle/>
          <a:p>
            <a:pPr eaLnBrk="1" hangingPunct="1"/>
            <a:r>
              <a:rPr lang="en-US" altLang="en-US" sz="3600" smtClean="0"/>
              <a:t>Examples of interactions (4):</a:t>
            </a:r>
            <a:endParaRPr lang="el-GR" altLang="en-US" sz="3600" smtClean="0"/>
          </a:p>
        </p:txBody>
      </p:sp>
    </p:spTree>
    <p:extLst>
      <p:ext uri="{BB962C8B-B14F-4D97-AF65-F5344CB8AC3E}">
        <p14:creationId xmlns:p14="http://schemas.microsoft.com/office/powerpoint/2010/main" val="10319693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xfrm>
            <a:off x="685800" y="2895600"/>
            <a:ext cx="7772400" cy="2667000"/>
          </a:xfrm>
        </p:spPr>
        <p:txBody>
          <a:bodyPr/>
          <a:lstStyle/>
          <a:p>
            <a:pPr eaLnBrk="1" hangingPunct="1">
              <a:buFontTx/>
              <a:buNone/>
            </a:pPr>
            <a:r>
              <a:rPr lang="en-GB" altLang="en-US" sz="2800" b="1" smtClean="0">
                <a:solidFill>
                  <a:schemeClr val="accent1"/>
                </a:solidFill>
                <a:cs typeface="Times New Roman" charset="0"/>
              </a:rPr>
              <a:t>Quinolone antibiotics</a:t>
            </a:r>
            <a:r>
              <a:rPr lang="en-GB" altLang="en-US" sz="2800" smtClean="0">
                <a:cs typeface="Times New Roman" charset="0"/>
              </a:rPr>
              <a:t> </a:t>
            </a:r>
          </a:p>
          <a:p>
            <a:pPr eaLnBrk="1" hangingPunct="1"/>
            <a:r>
              <a:rPr lang="en-GB" altLang="en-US" sz="2800" smtClean="0">
                <a:cs typeface="Times New Roman" charset="0"/>
              </a:rPr>
              <a:t>Although ofloxacin is considered to exhibit this phenomenon to a lesser extent, the interaction is thought to be a </a:t>
            </a:r>
            <a:r>
              <a:rPr lang="en-GB" altLang="en-US" sz="2800" smtClean="0">
                <a:solidFill>
                  <a:schemeClr val="accent1"/>
                </a:solidFill>
                <a:cs typeface="Times New Roman" charset="0"/>
              </a:rPr>
              <a:t>class effect</a:t>
            </a:r>
            <a:r>
              <a:rPr lang="en-GB" altLang="en-US" sz="2800" smtClean="0">
                <a:cs typeface="Times New Roman" charset="0"/>
              </a:rPr>
              <a:t> and should be managed accordingly</a:t>
            </a:r>
            <a:r>
              <a:rPr lang="el-GR" altLang="en-US" smtClean="0"/>
              <a:t> </a:t>
            </a:r>
          </a:p>
        </p:txBody>
      </p:sp>
      <p:sp>
        <p:nvSpPr>
          <p:cNvPr id="17411" name="Text Box 3"/>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17412" name="Rectangle 5"/>
          <p:cNvSpPr>
            <a:spLocks noGrp="1" noChangeArrowheads="1"/>
          </p:cNvSpPr>
          <p:nvPr>
            <p:ph type="title"/>
          </p:nvPr>
        </p:nvSpPr>
        <p:spPr>
          <a:xfrm>
            <a:off x="685800" y="1219200"/>
            <a:ext cx="7772400" cy="1143000"/>
          </a:xfrm>
          <a:noFill/>
        </p:spPr>
        <p:txBody>
          <a:bodyPr/>
          <a:lstStyle/>
          <a:p>
            <a:pPr eaLnBrk="1" hangingPunct="1"/>
            <a:r>
              <a:rPr lang="en-US" altLang="en-US" sz="3600" smtClean="0"/>
              <a:t>Examples of interactions (5):</a:t>
            </a:r>
            <a:endParaRPr lang="el-GR" altLang="en-US" sz="3600" smtClean="0"/>
          </a:p>
        </p:txBody>
      </p:sp>
    </p:spTree>
    <p:extLst>
      <p:ext uri="{BB962C8B-B14F-4D97-AF65-F5344CB8AC3E}">
        <p14:creationId xmlns:p14="http://schemas.microsoft.com/office/powerpoint/2010/main" val="6175051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685800" y="2514600"/>
            <a:ext cx="7772400" cy="4114800"/>
          </a:xfrm>
        </p:spPr>
        <p:txBody>
          <a:bodyPr/>
          <a:lstStyle/>
          <a:p>
            <a:pPr eaLnBrk="1" hangingPunct="1">
              <a:buFontTx/>
              <a:buNone/>
            </a:pPr>
            <a:r>
              <a:rPr lang="en-GB" altLang="en-US" sz="2800" b="1" smtClean="0">
                <a:solidFill>
                  <a:schemeClr val="accent1"/>
                </a:solidFill>
                <a:cs typeface="Times New Roman" charset="0"/>
              </a:rPr>
              <a:t>Phenytoin</a:t>
            </a:r>
            <a:r>
              <a:rPr lang="en-GB" altLang="en-US" sz="2800" smtClean="0">
                <a:cs typeface="Times New Roman" charset="0"/>
              </a:rPr>
              <a:t> </a:t>
            </a:r>
          </a:p>
          <a:p>
            <a:pPr eaLnBrk="1" hangingPunct="1"/>
            <a:r>
              <a:rPr lang="en-GB" altLang="en-US" sz="2800" smtClean="0">
                <a:cs typeface="Times New Roman" charset="0"/>
              </a:rPr>
              <a:t>Phenytoin may perhaps be the most researched drug in respect of its interactions with enteral feeding. Significant problems in attaining and maintaining therapeutic levels of phenytoin may arise in clinical practice, and various courses of action have been suggested in order to minimize this effect  </a:t>
            </a:r>
            <a:endParaRPr lang="el-GR" altLang="en-US" sz="2800" smtClean="0">
              <a:cs typeface="Times New Roman" charset="0"/>
            </a:endParaRPr>
          </a:p>
        </p:txBody>
      </p:sp>
      <p:sp>
        <p:nvSpPr>
          <p:cNvPr id="18435"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18436" name="Rectangle 6"/>
          <p:cNvSpPr>
            <a:spLocks noGrp="1" noChangeArrowheads="1"/>
          </p:cNvSpPr>
          <p:nvPr>
            <p:ph type="title"/>
          </p:nvPr>
        </p:nvSpPr>
        <p:spPr>
          <a:xfrm>
            <a:off x="685800" y="1219200"/>
            <a:ext cx="7772400" cy="1143000"/>
          </a:xfrm>
          <a:noFill/>
        </p:spPr>
        <p:txBody>
          <a:bodyPr/>
          <a:lstStyle/>
          <a:p>
            <a:pPr eaLnBrk="1" hangingPunct="1"/>
            <a:r>
              <a:rPr lang="en-US" altLang="en-US" sz="3600" smtClean="0"/>
              <a:t>Examples of interactions (6):</a:t>
            </a:r>
            <a:endParaRPr lang="el-GR" altLang="en-US" sz="3600" smtClean="0"/>
          </a:p>
        </p:txBody>
      </p:sp>
    </p:spTree>
    <p:extLst>
      <p:ext uri="{BB962C8B-B14F-4D97-AF65-F5344CB8AC3E}">
        <p14:creationId xmlns:p14="http://schemas.microsoft.com/office/powerpoint/2010/main" val="19757980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body" idx="1"/>
          </p:nvPr>
        </p:nvSpPr>
        <p:spPr>
          <a:xfrm>
            <a:off x="685800" y="2667000"/>
            <a:ext cx="7772400" cy="4114800"/>
          </a:xfrm>
        </p:spPr>
        <p:txBody>
          <a:bodyPr/>
          <a:lstStyle/>
          <a:p>
            <a:pPr eaLnBrk="1" hangingPunct="1">
              <a:buFontTx/>
              <a:buNone/>
            </a:pPr>
            <a:r>
              <a:rPr lang="en-GB" altLang="en-US" sz="2800" b="1" smtClean="0">
                <a:solidFill>
                  <a:schemeClr val="accent1"/>
                </a:solidFill>
                <a:cs typeface="Times New Roman" charset="0"/>
              </a:rPr>
              <a:t>Phenytoin</a:t>
            </a:r>
            <a:r>
              <a:rPr lang="en-GB" altLang="en-US" sz="2800" smtClean="0">
                <a:cs typeface="Times New Roman" charset="0"/>
              </a:rPr>
              <a:t> </a:t>
            </a:r>
          </a:p>
          <a:p>
            <a:pPr eaLnBrk="1" hangingPunct="1"/>
            <a:r>
              <a:rPr lang="en-GB" altLang="en-US" sz="2800" smtClean="0">
                <a:cs typeface="Times New Roman" charset="0"/>
              </a:rPr>
              <a:t>Administration of the undiluted suspension without flushing the tube first, may result in a 75% loss of the initial dose </a:t>
            </a:r>
          </a:p>
          <a:p>
            <a:pPr eaLnBrk="1" hangingPunct="1"/>
            <a:r>
              <a:rPr lang="en-GB" altLang="en-US" sz="2800" smtClean="0">
                <a:cs typeface="Times New Roman" charset="0"/>
              </a:rPr>
              <a:t>Administration of the liquid without shaking it first, may result in variable absorption due to its viscosity</a:t>
            </a:r>
          </a:p>
        </p:txBody>
      </p:sp>
      <p:sp>
        <p:nvSpPr>
          <p:cNvPr id="19459" name="Text Box 3"/>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19460" name="Rectangle 5"/>
          <p:cNvSpPr>
            <a:spLocks noGrp="1" noChangeArrowheads="1"/>
          </p:cNvSpPr>
          <p:nvPr>
            <p:ph type="title"/>
          </p:nvPr>
        </p:nvSpPr>
        <p:spPr>
          <a:xfrm>
            <a:off x="685800" y="1219200"/>
            <a:ext cx="7772400" cy="1143000"/>
          </a:xfrm>
          <a:noFill/>
        </p:spPr>
        <p:txBody>
          <a:bodyPr/>
          <a:lstStyle/>
          <a:p>
            <a:pPr eaLnBrk="1" hangingPunct="1"/>
            <a:r>
              <a:rPr lang="en-US" altLang="en-US" sz="3600" smtClean="0"/>
              <a:t>Examples of interactions (7):</a:t>
            </a:r>
            <a:endParaRPr lang="el-GR" altLang="en-US" sz="3600" smtClean="0"/>
          </a:p>
        </p:txBody>
      </p:sp>
    </p:spTree>
    <p:extLst>
      <p:ext uri="{BB962C8B-B14F-4D97-AF65-F5344CB8AC3E}">
        <p14:creationId xmlns:p14="http://schemas.microsoft.com/office/powerpoint/2010/main" val="25042514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body" idx="1"/>
          </p:nvPr>
        </p:nvSpPr>
        <p:spPr>
          <a:xfrm>
            <a:off x="685800" y="2667000"/>
            <a:ext cx="7772400" cy="4114800"/>
          </a:xfrm>
        </p:spPr>
        <p:txBody>
          <a:bodyPr/>
          <a:lstStyle/>
          <a:p>
            <a:pPr eaLnBrk="1" hangingPunct="1">
              <a:buFontTx/>
              <a:buNone/>
            </a:pPr>
            <a:r>
              <a:rPr lang="en-GB" altLang="en-US" sz="2800" b="1" smtClean="0">
                <a:solidFill>
                  <a:schemeClr val="accent1"/>
                </a:solidFill>
                <a:cs typeface="Times New Roman" charset="0"/>
              </a:rPr>
              <a:t>Phenytoin</a:t>
            </a:r>
            <a:r>
              <a:rPr lang="en-GB" altLang="en-US" sz="2800" smtClean="0">
                <a:cs typeface="Times New Roman" charset="0"/>
              </a:rPr>
              <a:t> </a:t>
            </a:r>
          </a:p>
          <a:p>
            <a:pPr eaLnBrk="1" hangingPunct="1"/>
            <a:r>
              <a:rPr lang="en-GB" altLang="en-US" sz="2800" smtClean="0">
                <a:cs typeface="Times New Roman" charset="0"/>
              </a:rPr>
              <a:t>Factors that may inhibit proper absorption of the drug include:</a:t>
            </a:r>
          </a:p>
          <a:p>
            <a:pPr eaLnBrk="1" hangingPunct="1"/>
            <a:r>
              <a:rPr lang="en-GB" altLang="en-US" sz="2800" b="1" i="1" smtClean="0">
                <a:cs typeface="Times New Roman" charset="0"/>
              </a:rPr>
              <a:t>binding to the feeding tube </a:t>
            </a:r>
          </a:p>
          <a:p>
            <a:pPr eaLnBrk="1" hangingPunct="1"/>
            <a:r>
              <a:rPr lang="en-GB" altLang="en-US" sz="2800" b="1" i="1" smtClean="0">
                <a:cs typeface="Times New Roman" charset="0"/>
              </a:rPr>
              <a:t>binding to proteins or electrolytes in the formula</a:t>
            </a:r>
            <a:endParaRPr lang="en-GB" altLang="en-US" sz="2800" b="1" i="1" smtClean="0">
              <a:latin typeface="Tahoma" pitchFamily="34" charset="0"/>
              <a:cs typeface="Tahoma" pitchFamily="34" charset="0"/>
            </a:endParaRPr>
          </a:p>
          <a:p>
            <a:pPr eaLnBrk="1" hangingPunct="1"/>
            <a:r>
              <a:rPr lang="en-GB" altLang="en-US" sz="2800" b="1" i="1" smtClean="0">
                <a:cs typeface="Times New Roman" charset="0"/>
              </a:rPr>
              <a:t>inadequate dissolution </a:t>
            </a:r>
          </a:p>
          <a:p>
            <a:pPr eaLnBrk="1" hangingPunct="1"/>
            <a:r>
              <a:rPr lang="en-GB" altLang="en-US" sz="2800" b="1" i="1" smtClean="0">
                <a:cs typeface="Times New Roman" charset="0"/>
              </a:rPr>
              <a:t>decreased transit time</a:t>
            </a:r>
            <a:endParaRPr lang="el-GR" altLang="en-US" sz="2800" b="1" i="1" smtClean="0">
              <a:cs typeface="Times New Roman" charset="0"/>
            </a:endParaRPr>
          </a:p>
        </p:txBody>
      </p:sp>
      <p:sp>
        <p:nvSpPr>
          <p:cNvPr id="20483" name="Text Box 3"/>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20484" name="Rectangle 5"/>
          <p:cNvSpPr>
            <a:spLocks noGrp="1" noChangeArrowheads="1"/>
          </p:cNvSpPr>
          <p:nvPr>
            <p:ph type="title"/>
          </p:nvPr>
        </p:nvSpPr>
        <p:spPr>
          <a:xfrm>
            <a:off x="685800" y="1219200"/>
            <a:ext cx="7772400" cy="1143000"/>
          </a:xfrm>
          <a:noFill/>
        </p:spPr>
        <p:txBody>
          <a:bodyPr/>
          <a:lstStyle/>
          <a:p>
            <a:pPr eaLnBrk="1" hangingPunct="1"/>
            <a:r>
              <a:rPr lang="en-US" altLang="en-US" sz="3600" smtClean="0"/>
              <a:t>Examples of interactions (8):</a:t>
            </a:r>
            <a:endParaRPr lang="el-GR" altLang="en-US" sz="3600" smtClean="0"/>
          </a:p>
        </p:txBody>
      </p:sp>
    </p:spTree>
    <p:extLst>
      <p:ext uri="{BB962C8B-B14F-4D97-AF65-F5344CB8AC3E}">
        <p14:creationId xmlns:p14="http://schemas.microsoft.com/office/powerpoint/2010/main" val="32388234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26"/>
          <p:cNvSpPr>
            <a:spLocks noGrp="1" noChangeArrowheads="1"/>
          </p:cNvSpPr>
          <p:nvPr>
            <p:ph type="title"/>
          </p:nvPr>
        </p:nvSpPr>
        <p:spPr/>
        <p:txBody>
          <a:bodyPr/>
          <a:lstStyle/>
          <a:p>
            <a:pPr eaLnBrk="1" hangingPunct="1"/>
            <a:r>
              <a:rPr lang="en-US" altLang="en-US" smtClean="0"/>
              <a:t> </a:t>
            </a:r>
            <a:endParaRPr lang="el-GR" altLang="en-US" smtClean="0"/>
          </a:p>
        </p:txBody>
      </p:sp>
      <p:sp>
        <p:nvSpPr>
          <p:cNvPr id="3075" name="Rectangle 1027"/>
          <p:cNvSpPr>
            <a:spLocks noGrp="1" noChangeArrowheads="1"/>
          </p:cNvSpPr>
          <p:nvPr>
            <p:ph type="body" idx="1"/>
          </p:nvPr>
        </p:nvSpPr>
        <p:spPr>
          <a:xfrm>
            <a:off x="609600" y="2362200"/>
            <a:ext cx="7772400" cy="3048000"/>
          </a:xfrm>
        </p:spPr>
        <p:txBody>
          <a:bodyPr/>
          <a:lstStyle/>
          <a:p>
            <a:pPr eaLnBrk="1" hangingPunct="1">
              <a:lnSpc>
                <a:spcPct val="120000"/>
              </a:lnSpc>
            </a:pPr>
            <a:r>
              <a:rPr lang="en-GB" altLang="en-US" smtClean="0">
                <a:cs typeface="Tahoma" pitchFamily="34" charset="0"/>
              </a:rPr>
              <a:t>One of the most frequent drug-related problems in patients receiving clinical nutrition is </a:t>
            </a:r>
            <a:r>
              <a:rPr lang="en-GB" altLang="en-US" smtClean="0">
                <a:solidFill>
                  <a:schemeClr val="accent1"/>
                </a:solidFill>
                <a:cs typeface="Tahoma" pitchFamily="34" charset="0"/>
              </a:rPr>
              <a:t>drug interactions with enteral or parenteral nutrition</a:t>
            </a:r>
            <a:r>
              <a:rPr lang="en-GB" altLang="en-US" smtClean="0">
                <a:cs typeface="Tahoma" pitchFamily="34" charset="0"/>
              </a:rPr>
              <a:t>, and inappropriate drug administration techniques</a:t>
            </a:r>
            <a:r>
              <a:rPr lang="el-GR" altLang="en-US" smtClean="0"/>
              <a:t> </a:t>
            </a:r>
          </a:p>
        </p:txBody>
      </p:sp>
      <p:sp>
        <p:nvSpPr>
          <p:cNvPr id="3076" name="Text Box 1028"/>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1547256730"/>
      </p:ext>
    </p:extLst>
  </p:cSld>
  <p:clrMapOvr>
    <a:masterClrMapping/>
  </p:clrMapOvr>
  <p:transition>
    <p:checke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26"/>
          <p:cNvSpPr>
            <a:spLocks noGrp="1" noChangeArrowheads="1"/>
          </p:cNvSpPr>
          <p:nvPr>
            <p:ph type="body" idx="1"/>
          </p:nvPr>
        </p:nvSpPr>
        <p:spPr>
          <a:xfrm>
            <a:off x="685800" y="2743200"/>
            <a:ext cx="7772400" cy="3200400"/>
          </a:xfrm>
        </p:spPr>
        <p:txBody>
          <a:bodyPr>
            <a:normAutofit fontScale="92500" lnSpcReduction="10000"/>
          </a:bodyPr>
          <a:lstStyle/>
          <a:p>
            <a:pPr eaLnBrk="1" hangingPunct="1">
              <a:lnSpc>
                <a:spcPct val="90000"/>
              </a:lnSpc>
              <a:buFontTx/>
              <a:buNone/>
            </a:pPr>
            <a:r>
              <a:rPr lang="en-GB" altLang="en-US" sz="2800" b="1" smtClean="0">
                <a:solidFill>
                  <a:schemeClr val="accent1"/>
                </a:solidFill>
                <a:cs typeface="Times New Roman" charset="0"/>
              </a:rPr>
              <a:t>Phenytoin</a:t>
            </a:r>
          </a:p>
          <a:p>
            <a:pPr eaLnBrk="1" hangingPunct="1">
              <a:lnSpc>
                <a:spcPct val="120000"/>
              </a:lnSpc>
            </a:pPr>
            <a:r>
              <a:rPr lang="en-GB" altLang="en-US" sz="2800" smtClean="0">
                <a:cs typeface="Times New Roman" charset="0"/>
              </a:rPr>
              <a:t>Further problems occur when the patient also receives </a:t>
            </a:r>
            <a:r>
              <a:rPr lang="en-GB" altLang="en-US" sz="2800" smtClean="0">
                <a:solidFill>
                  <a:schemeClr val="accent1"/>
                </a:solidFill>
                <a:cs typeface="Times New Roman" charset="0"/>
              </a:rPr>
              <a:t>other drugs which interact</a:t>
            </a:r>
            <a:r>
              <a:rPr lang="en-GB" altLang="en-US" sz="2800" smtClean="0">
                <a:cs typeface="Times New Roman" charset="0"/>
              </a:rPr>
              <a:t> with phenytoin, or when he/she is </a:t>
            </a:r>
            <a:r>
              <a:rPr lang="en-GB" altLang="en-US" sz="2800" smtClean="0">
                <a:solidFill>
                  <a:schemeClr val="accent1"/>
                </a:solidFill>
                <a:cs typeface="Times New Roman" charset="0"/>
              </a:rPr>
              <a:t>hypoalbuminaemic</a:t>
            </a:r>
            <a:r>
              <a:rPr lang="en-GB" altLang="en-US" sz="2800" smtClean="0">
                <a:cs typeface="Times New Roman" charset="0"/>
              </a:rPr>
              <a:t>. The result of such multiple interactions may sometimes be unpredictable </a:t>
            </a:r>
            <a:endParaRPr lang="el-GR" altLang="en-US" sz="2800" smtClean="0"/>
          </a:p>
          <a:p>
            <a:pPr eaLnBrk="1" hangingPunct="1">
              <a:lnSpc>
                <a:spcPct val="90000"/>
              </a:lnSpc>
              <a:buFontTx/>
              <a:buNone/>
            </a:pPr>
            <a:r>
              <a:rPr lang="en-GB" altLang="en-US" sz="2800" smtClean="0">
                <a:cs typeface="Times New Roman" charset="0"/>
              </a:rPr>
              <a:t> </a:t>
            </a:r>
          </a:p>
        </p:txBody>
      </p:sp>
      <p:sp>
        <p:nvSpPr>
          <p:cNvPr id="21507" name="Text Box 1027"/>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21508" name="Rectangle 1029"/>
          <p:cNvSpPr>
            <a:spLocks noGrp="1" noChangeArrowheads="1"/>
          </p:cNvSpPr>
          <p:nvPr>
            <p:ph type="title"/>
          </p:nvPr>
        </p:nvSpPr>
        <p:spPr>
          <a:xfrm>
            <a:off x="685800" y="1219200"/>
            <a:ext cx="7772400" cy="1143000"/>
          </a:xfrm>
          <a:noFill/>
        </p:spPr>
        <p:txBody>
          <a:bodyPr/>
          <a:lstStyle/>
          <a:p>
            <a:pPr eaLnBrk="1" hangingPunct="1"/>
            <a:r>
              <a:rPr lang="en-US" altLang="en-US" sz="3600" smtClean="0"/>
              <a:t>Examples of interactions (9):</a:t>
            </a:r>
            <a:endParaRPr lang="el-GR" altLang="en-US" sz="3600" smtClean="0"/>
          </a:p>
        </p:txBody>
      </p:sp>
    </p:spTree>
    <p:extLst>
      <p:ext uri="{BB962C8B-B14F-4D97-AF65-F5344CB8AC3E}">
        <p14:creationId xmlns:p14="http://schemas.microsoft.com/office/powerpoint/2010/main" val="3019260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a:xfrm>
            <a:off x="685800" y="2286000"/>
            <a:ext cx="7772400" cy="4114800"/>
          </a:xfrm>
        </p:spPr>
        <p:txBody>
          <a:bodyPr/>
          <a:lstStyle/>
          <a:p>
            <a:pPr eaLnBrk="1" hangingPunct="1">
              <a:lnSpc>
                <a:spcPct val="90000"/>
              </a:lnSpc>
              <a:buFontTx/>
              <a:buNone/>
            </a:pPr>
            <a:r>
              <a:rPr lang="en-GB" altLang="en-US" sz="2800" b="1" smtClean="0">
                <a:solidFill>
                  <a:schemeClr val="accent1"/>
                </a:solidFill>
                <a:cs typeface="Times New Roman" charset="0"/>
              </a:rPr>
              <a:t>Phenytoin</a:t>
            </a:r>
            <a:r>
              <a:rPr lang="en-GB" altLang="en-US" sz="2800" smtClean="0">
                <a:cs typeface="Times New Roman" charset="0"/>
              </a:rPr>
              <a:t> </a:t>
            </a:r>
          </a:p>
          <a:p>
            <a:pPr eaLnBrk="1" hangingPunct="1">
              <a:lnSpc>
                <a:spcPct val="90000"/>
              </a:lnSpc>
              <a:buFontTx/>
              <a:buNone/>
            </a:pPr>
            <a:r>
              <a:rPr lang="en-GB" altLang="en-US" sz="2800" smtClean="0">
                <a:cs typeface="Times New Roman" charset="0"/>
              </a:rPr>
              <a:t>Recommendations include (A):</a:t>
            </a:r>
            <a:endParaRPr lang="en-GB" altLang="en-US" sz="2800" smtClean="0">
              <a:latin typeface="Tahoma" pitchFamily="34" charset="0"/>
              <a:cs typeface="Tahoma" pitchFamily="34" charset="0"/>
            </a:endParaRPr>
          </a:p>
          <a:p>
            <a:pPr eaLnBrk="1" hangingPunct="1">
              <a:lnSpc>
                <a:spcPct val="90000"/>
              </a:lnSpc>
            </a:pPr>
            <a:r>
              <a:rPr lang="en-GB" altLang="en-US" sz="2800" smtClean="0">
                <a:cs typeface="Times New Roman" charset="0"/>
              </a:rPr>
              <a:t>Phenytoin to be administered as a single daily dose </a:t>
            </a:r>
            <a:endParaRPr lang="en-GB" altLang="en-US" sz="2800" smtClean="0">
              <a:latin typeface="Tahoma" pitchFamily="34" charset="0"/>
              <a:cs typeface="Tahoma" pitchFamily="34" charset="0"/>
            </a:endParaRPr>
          </a:p>
          <a:p>
            <a:pPr eaLnBrk="1" hangingPunct="1">
              <a:lnSpc>
                <a:spcPct val="90000"/>
              </a:lnSpc>
            </a:pPr>
            <a:r>
              <a:rPr lang="en-GB" altLang="en-US" sz="2800" smtClean="0">
                <a:cs typeface="Times New Roman" charset="0"/>
              </a:rPr>
              <a:t>Enteral feeding to be stopped two hours before administration of the drug and continue two hours after</a:t>
            </a:r>
          </a:p>
          <a:p>
            <a:pPr eaLnBrk="1" hangingPunct="1">
              <a:lnSpc>
                <a:spcPct val="90000"/>
              </a:lnSpc>
            </a:pPr>
            <a:r>
              <a:rPr lang="en-GB" altLang="en-US" sz="2800" smtClean="0">
                <a:cs typeface="Times New Roman" charset="0"/>
              </a:rPr>
              <a:t>Tube to be flushed with adequate amounts of water before and after administration</a:t>
            </a:r>
            <a:endParaRPr lang="en-GB" altLang="en-US" sz="2800" smtClean="0">
              <a:latin typeface="Tahoma" pitchFamily="34" charset="0"/>
              <a:cs typeface="Tahoma" pitchFamily="34" charset="0"/>
            </a:endParaRPr>
          </a:p>
        </p:txBody>
      </p:sp>
      <p:sp>
        <p:nvSpPr>
          <p:cNvPr id="22531" name="Text Box 3"/>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22532" name="Rectangle 5"/>
          <p:cNvSpPr>
            <a:spLocks noGrp="1" noChangeArrowheads="1"/>
          </p:cNvSpPr>
          <p:nvPr>
            <p:ph type="title"/>
          </p:nvPr>
        </p:nvSpPr>
        <p:spPr>
          <a:xfrm>
            <a:off x="762000" y="1219200"/>
            <a:ext cx="7772400" cy="1143000"/>
          </a:xfrm>
          <a:noFill/>
        </p:spPr>
        <p:txBody>
          <a:bodyPr/>
          <a:lstStyle/>
          <a:p>
            <a:pPr eaLnBrk="1" hangingPunct="1"/>
            <a:r>
              <a:rPr lang="en-US" altLang="en-US" sz="3600" smtClean="0"/>
              <a:t>Examples of interactions (10):</a:t>
            </a:r>
            <a:endParaRPr lang="el-GR" altLang="en-US" sz="3600" smtClean="0"/>
          </a:p>
        </p:txBody>
      </p:sp>
    </p:spTree>
    <p:extLst>
      <p:ext uri="{BB962C8B-B14F-4D97-AF65-F5344CB8AC3E}">
        <p14:creationId xmlns:p14="http://schemas.microsoft.com/office/powerpoint/2010/main" val="33986826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685800" y="2362200"/>
            <a:ext cx="7772400" cy="3962400"/>
          </a:xfrm>
        </p:spPr>
        <p:txBody>
          <a:bodyPr/>
          <a:lstStyle/>
          <a:p>
            <a:pPr eaLnBrk="1" hangingPunct="1">
              <a:buFontTx/>
              <a:buNone/>
            </a:pPr>
            <a:r>
              <a:rPr lang="en-GB" altLang="en-US" sz="2800" b="1" smtClean="0">
                <a:solidFill>
                  <a:schemeClr val="accent1"/>
                </a:solidFill>
                <a:cs typeface="Times New Roman" charset="0"/>
              </a:rPr>
              <a:t>Phenytoin</a:t>
            </a:r>
            <a:r>
              <a:rPr lang="en-GB" altLang="en-US" sz="2800" smtClean="0">
                <a:cs typeface="Times New Roman" charset="0"/>
              </a:rPr>
              <a:t> </a:t>
            </a:r>
          </a:p>
          <a:p>
            <a:pPr eaLnBrk="1" hangingPunct="1">
              <a:buFontTx/>
              <a:buNone/>
            </a:pPr>
            <a:r>
              <a:rPr lang="en-GB" altLang="en-US" sz="2800" smtClean="0">
                <a:cs typeface="Times New Roman" charset="0"/>
              </a:rPr>
              <a:t>Recommendations include (B):</a:t>
            </a:r>
            <a:endParaRPr lang="en-GB" altLang="en-US" sz="2800" smtClean="0">
              <a:latin typeface="Tahoma" pitchFamily="34" charset="0"/>
              <a:cs typeface="Tahoma" pitchFamily="34" charset="0"/>
            </a:endParaRPr>
          </a:p>
          <a:p>
            <a:pPr eaLnBrk="1" hangingPunct="1"/>
            <a:r>
              <a:rPr lang="en-GB" altLang="en-US" sz="2800" smtClean="0">
                <a:cs typeface="Times New Roman" charset="0"/>
              </a:rPr>
              <a:t>The liquid should be shaken before use</a:t>
            </a:r>
          </a:p>
          <a:p>
            <a:pPr eaLnBrk="1" hangingPunct="1"/>
            <a:r>
              <a:rPr lang="en-GB" altLang="en-US" sz="2800" smtClean="0">
                <a:cs typeface="Times New Roman" charset="0"/>
              </a:rPr>
              <a:t>Dilution of the suspension with at least equal parts or 20ml of water </a:t>
            </a:r>
            <a:endParaRPr lang="en-GB" altLang="en-US" sz="2800" smtClean="0">
              <a:latin typeface="Tahoma" pitchFamily="34" charset="0"/>
              <a:cs typeface="Tahoma" pitchFamily="34" charset="0"/>
            </a:endParaRPr>
          </a:p>
          <a:p>
            <a:pPr eaLnBrk="1" hangingPunct="1"/>
            <a:r>
              <a:rPr lang="en-GB" altLang="en-US" sz="2800" smtClean="0">
                <a:cs typeface="Times New Roman" charset="0"/>
              </a:rPr>
              <a:t>Serum level concentrations should be closely monitored especially when changing from one dosage form to another</a:t>
            </a:r>
            <a:endParaRPr lang="el-GR" altLang="en-US" sz="2800" smtClean="0">
              <a:cs typeface="Times New Roman" charset="0"/>
            </a:endParaRPr>
          </a:p>
        </p:txBody>
      </p:sp>
      <p:sp>
        <p:nvSpPr>
          <p:cNvPr id="23555" name="Text Box 3"/>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23556" name="Rectangle 5"/>
          <p:cNvSpPr>
            <a:spLocks noGrp="1" noChangeArrowheads="1"/>
          </p:cNvSpPr>
          <p:nvPr>
            <p:ph type="title"/>
          </p:nvPr>
        </p:nvSpPr>
        <p:spPr>
          <a:xfrm>
            <a:off x="762000" y="1219200"/>
            <a:ext cx="7772400" cy="1143000"/>
          </a:xfrm>
          <a:noFill/>
        </p:spPr>
        <p:txBody>
          <a:bodyPr/>
          <a:lstStyle/>
          <a:p>
            <a:pPr eaLnBrk="1" hangingPunct="1"/>
            <a:r>
              <a:rPr lang="en-US" altLang="en-US" sz="3600" smtClean="0"/>
              <a:t>Examples of interactions (11):</a:t>
            </a:r>
            <a:endParaRPr lang="el-GR" altLang="en-US" sz="3600" smtClean="0"/>
          </a:p>
        </p:txBody>
      </p:sp>
    </p:spTree>
    <p:extLst>
      <p:ext uri="{BB962C8B-B14F-4D97-AF65-F5344CB8AC3E}">
        <p14:creationId xmlns:p14="http://schemas.microsoft.com/office/powerpoint/2010/main" val="1736984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1752600"/>
            <a:ext cx="7772400" cy="1143000"/>
          </a:xfrm>
        </p:spPr>
        <p:txBody>
          <a:bodyPr/>
          <a:lstStyle/>
          <a:p>
            <a:pPr eaLnBrk="1" hangingPunct="1"/>
            <a:r>
              <a:rPr lang="en-US" altLang="en-US" sz="3600" smtClean="0"/>
              <a:t>Drug administration in TPN</a:t>
            </a:r>
            <a:endParaRPr lang="el-GR" altLang="en-US" sz="3600" smtClean="0"/>
          </a:p>
        </p:txBody>
      </p:sp>
      <p:sp>
        <p:nvSpPr>
          <p:cNvPr id="24579" name="Rectangle 3"/>
          <p:cNvSpPr>
            <a:spLocks noGrp="1" noChangeArrowheads="1"/>
          </p:cNvSpPr>
          <p:nvPr>
            <p:ph type="body" idx="1"/>
          </p:nvPr>
        </p:nvSpPr>
        <p:spPr>
          <a:xfrm>
            <a:off x="685800" y="3124200"/>
            <a:ext cx="7772400" cy="3124200"/>
          </a:xfrm>
        </p:spPr>
        <p:txBody>
          <a:bodyPr/>
          <a:lstStyle/>
          <a:p>
            <a:pPr eaLnBrk="1" hangingPunct="1"/>
            <a:r>
              <a:rPr lang="en-GB" altLang="en-US" sz="2800" smtClean="0">
                <a:cs typeface="Times New Roman" charset="0"/>
              </a:rPr>
              <a:t>When possible, drugs should not be given simultaneously with the TPN solution </a:t>
            </a:r>
          </a:p>
          <a:p>
            <a:pPr eaLnBrk="1" hangingPunct="1"/>
            <a:r>
              <a:rPr lang="en-GB" altLang="en-US" sz="2800" smtClean="0">
                <a:cs typeface="Times New Roman" charset="0"/>
              </a:rPr>
              <a:t>Y-site connection should only become a necessity when there is no other route or parenteral access available and when a multi-lumen catheter is being used to full capacity</a:t>
            </a:r>
            <a:r>
              <a:rPr lang="el-GR" altLang="en-US" sz="2800" smtClean="0">
                <a:cs typeface="Times New Roman" charset="0"/>
              </a:rPr>
              <a:t> </a:t>
            </a:r>
            <a:endParaRPr lang="en-GB" altLang="en-US" sz="2800" smtClean="0">
              <a:cs typeface="Times New Roman" charset="0"/>
            </a:endParaRPr>
          </a:p>
          <a:p>
            <a:pPr eaLnBrk="1" hangingPunct="1"/>
            <a:endParaRPr lang="el-GR" altLang="en-US" sz="2800" smtClean="0">
              <a:cs typeface="Times New Roman" charset="0"/>
            </a:endParaRPr>
          </a:p>
        </p:txBody>
      </p:sp>
      <p:sp>
        <p:nvSpPr>
          <p:cNvPr id="24580"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4094064437"/>
      </p:ext>
    </p:extLst>
  </p:cSld>
  <p:clrMapOvr>
    <a:masterClrMapping/>
  </p:clrMapOvr>
  <p:transition>
    <p:cover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1752600"/>
            <a:ext cx="7772400" cy="838200"/>
          </a:xfrm>
        </p:spPr>
        <p:txBody>
          <a:bodyPr/>
          <a:lstStyle/>
          <a:p>
            <a:pPr eaLnBrk="1" hangingPunct="1"/>
            <a:r>
              <a:rPr lang="en-US" altLang="en-US" sz="3600" smtClean="0"/>
              <a:t>Interactions in total parenteral nutrition </a:t>
            </a:r>
            <a:endParaRPr lang="el-GR" altLang="en-US" sz="3600" smtClean="0"/>
          </a:p>
        </p:txBody>
      </p:sp>
      <p:sp>
        <p:nvSpPr>
          <p:cNvPr id="25603" name="Rectangle 3"/>
          <p:cNvSpPr>
            <a:spLocks noGrp="1" noChangeArrowheads="1"/>
          </p:cNvSpPr>
          <p:nvPr>
            <p:ph type="body" idx="1"/>
          </p:nvPr>
        </p:nvSpPr>
        <p:spPr>
          <a:xfrm>
            <a:off x="685800" y="2971800"/>
            <a:ext cx="7772400" cy="3200400"/>
          </a:xfrm>
        </p:spPr>
        <p:txBody>
          <a:bodyPr/>
          <a:lstStyle/>
          <a:p>
            <a:pPr marL="0" indent="0" eaLnBrk="1" hangingPunct="1">
              <a:buFontTx/>
              <a:buNone/>
            </a:pPr>
            <a:r>
              <a:rPr lang="en-GB" altLang="en-US" sz="2800" smtClean="0">
                <a:cs typeface="Times New Roman" charset="0"/>
              </a:rPr>
              <a:t>The most frequently encountered drug-TPN solution interactions result in: </a:t>
            </a:r>
          </a:p>
          <a:p>
            <a:pPr marL="0" indent="0" eaLnBrk="1" hangingPunct="1"/>
            <a:r>
              <a:rPr lang="en-GB" altLang="en-US" sz="2800" smtClean="0">
                <a:solidFill>
                  <a:schemeClr val="accent1"/>
                </a:solidFill>
                <a:cs typeface="Times New Roman" charset="0"/>
              </a:rPr>
              <a:t>loss of stability</a:t>
            </a:r>
            <a:endParaRPr lang="en-GB" altLang="en-US" sz="2800" smtClean="0">
              <a:cs typeface="Times New Roman" charset="0"/>
            </a:endParaRPr>
          </a:p>
          <a:p>
            <a:pPr marL="0" indent="0" eaLnBrk="1" hangingPunct="1"/>
            <a:r>
              <a:rPr lang="en-GB" altLang="en-US" sz="2800" smtClean="0">
                <a:solidFill>
                  <a:schemeClr val="accent1"/>
                </a:solidFill>
                <a:cs typeface="Times New Roman" charset="0"/>
              </a:rPr>
              <a:t>precipitation</a:t>
            </a:r>
            <a:r>
              <a:rPr lang="en-GB" altLang="en-US" sz="2800" smtClean="0">
                <a:cs typeface="Times New Roman" charset="0"/>
              </a:rPr>
              <a:t> of the admixture</a:t>
            </a:r>
          </a:p>
          <a:p>
            <a:pPr marL="0" indent="0" eaLnBrk="1" hangingPunct="1">
              <a:buFontTx/>
              <a:buNone/>
            </a:pPr>
            <a:r>
              <a:rPr lang="en-GB" altLang="en-US" sz="2800" smtClean="0">
                <a:cs typeface="Times New Roman" charset="0"/>
              </a:rPr>
              <a:t>which may minimize absorption of the drug by the patient</a:t>
            </a:r>
          </a:p>
        </p:txBody>
      </p:sp>
      <p:sp>
        <p:nvSpPr>
          <p:cNvPr id="25604"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3390534260"/>
      </p:ext>
    </p:extLst>
  </p:cSld>
  <p:clrMapOvr>
    <a:masterClrMapping/>
  </p:clrMapOvr>
  <p:transition>
    <p:cover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1828800"/>
            <a:ext cx="7772400" cy="1676400"/>
          </a:xfrm>
        </p:spPr>
        <p:txBody>
          <a:bodyPr>
            <a:normAutofit fontScale="90000"/>
          </a:bodyPr>
          <a:lstStyle/>
          <a:p>
            <a:pPr eaLnBrk="1" hangingPunct="1"/>
            <a:r>
              <a:rPr lang="en-US" altLang="en-US" sz="3600" smtClean="0"/>
              <a:t>Factors which may largely affect interactions between drug-TPN solution (1) </a:t>
            </a:r>
            <a:endParaRPr lang="el-GR" altLang="en-US" sz="3600" smtClean="0"/>
          </a:p>
        </p:txBody>
      </p:sp>
      <p:sp>
        <p:nvSpPr>
          <p:cNvPr id="26627" name="Rectangle 3"/>
          <p:cNvSpPr>
            <a:spLocks noGrp="1" noChangeArrowheads="1"/>
          </p:cNvSpPr>
          <p:nvPr>
            <p:ph type="body" idx="1"/>
          </p:nvPr>
        </p:nvSpPr>
        <p:spPr>
          <a:xfrm>
            <a:off x="685800" y="3886200"/>
            <a:ext cx="7772400" cy="2438400"/>
          </a:xfrm>
        </p:spPr>
        <p:txBody>
          <a:bodyPr/>
          <a:lstStyle/>
          <a:p>
            <a:pPr eaLnBrk="1" hangingPunct="1"/>
            <a:r>
              <a:rPr lang="en-GB" altLang="en-US" sz="2800" smtClean="0">
                <a:solidFill>
                  <a:schemeClr val="accent1"/>
                </a:solidFill>
                <a:cs typeface="Times New Roman" charset="0"/>
              </a:rPr>
              <a:t>composition</a:t>
            </a:r>
            <a:r>
              <a:rPr lang="en-GB" altLang="en-US" sz="2800" smtClean="0">
                <a:cs typeface="Times New Roman" charset="0"/>
              </a:rPr>
              <a:t> of TPN regimen </a:t>
            </a:r>
            <a:endParaRPr lang="en-GB" altLang="en-US" sz="2800" smtClean="0">
              <a:latin typeface="Tahoma" pitchFamily="34" charset="0"/>
              <a:cs typeface="Tahoma" pitchFamily="34" charset="0"/>
            </a:endParaRPr>
          </a:p>
          <a:p>
            <a:pPr eaLnBrk="1" hangingPunct="1"/>
            <a:r>
              <a:rPr lang="en-GB" altLang="en-US" sz="2800" smtClean="0">
                <a:solidFill>
                  <a:schemeClr val="accent1"/>
                </a:solidFill>
                <a:cs typeface="Times New Roman" charset="0"/>
              </a:rPr>
              <a:t>contact time</a:t>
            </a:r>
            <a:r>
              <a:rPr lang="en-GB" altLang="en-US" sz="2800" smtClean="0">
                <a:cs typeface="Times New Roman" charset="0"/>
              </a:rPr>
              <a:t> between drug and TPN solution: </a:t>
            </a:r>
            <a:endParaRPr lang="en-GB" altLang="en-US" sz="2800" smtClean="0">
              <a:latin typeface="Tahoma" pitchFamily="34" charset="0"/>
              <a:cs typeface="Tahoma" pitchFamily="34" charset="0"/>
            </a:endParaRPr>
          </a:p>
          <a:p>
            <a:pPr eaLnBrk="1" hangingPunct="1"/>
            <a:r>
              <a:rPr lang="en-GB" altLang="en-US" sz="2800" smtClean="0">
                <a:solidFill>
                  <a:schemeClr val="accent1"/>
                </a:solidFill>
                <a:cs typeface="Times New Roman" charset="0"/>
              </a:rPr>
              <a:t>brand and concentration</a:t>
            </a:r>
            <a:r>
              <a:rPr lang="en-GB" altLang="en-US" sz="2800" smtClean="0">
                <a:cs typeface="Times New Roman" charset="0"/>
              </a:rPr>
              <a:t> of drug added </a:t>
            </a:r>
            <a:endParaRPr lang="en-GB" altLang="en-US" sz="2800" smtClean="0">
              <a:latin typeface="Tahoma" pitchFamily="34" charset="0"/>
              <a:cs typeface="Tahoma" pitchFamily="34" charset="0"/>
            </a:endParaRPr>
          </a:p>
          <a:p>
            <a:pPr eaLnBrk="1" hangingPunct="1"/>
            <a:r>
              <a:rPr lang="en-GB" altLang="en-US" sz="2800" smtClean="0">
                <a:cs typeface="Times New Roman" charset="0"/>
              </a:rPr>
              <a:t>exposure of admixture to </a:t>
            </a:r>
            <a:r>
              <a:rPr lang="en-GB" altLang="en-US" sz="2800" smtClean="0">
                <a:solidFill>
                  <a:schemeClr val="accent1"/>
                </a:solidFill>
                <a:cs typeface="Times New Roman" charset="0"/>
              </a:rPr>
              <a:t>light</a:t>
            </a:r>
            <a:r>
              <a:rPr lang="en-GB" altLang="en-US" sz="2800" smtClean="0">
                <a:cs typeface="Times New Roman" charset="0"/>
              </a:rPr>
              <a:t> </a:t>
            </a:r>
            <a:r>
              <a:rPr lang="en-GB" altLang="en-US" sz="2800" smtClean="0">
                <a:solidFill>
                  <a:schemeClr val="accent1"/>
                </a:solidFill>
                <a:cs typeface="Times New Roman" charset="0"/>
              </a:rPr>
              <a:t>and temperature </a:t>
            </a:r>
          </a:p>
        </p:txBody>
      </p:sp>
      <p:sp>
        <p:nvSpPr>
          <p:cNvPr id="26628"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2993144345"/>
      </p:ext>
    </p:extLst>
  </p:cSld>
  <p:clrMapOvr>
    <a:masterClrMapping/>
  </p:clrMapOvr>
  <p:transition>
    <p:cove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1752600"/>
            <a:ext cx="7772400" cy="1828800"/>
          </a:xfrm>
        </p:spPr>
        <p:txBody>
          <a:bodyPr/>
          <a:lstStyle/>
          <a:p>
            <a:pPr eaLnBrk="1" hangingPunct="1"/>
            <a:r>
              <a:rPr lang="en-US" altLang="en-US" sz="3600" smtClean="0"/>
              <a:t>Factors which may largely affect interactions between drug-TPN solution (2)</a:t>
            </a:r>
            <a:endParaRPr lang="el-GR" altLang="en-US" sz="3600" smtClean="0"/>
          </a:p>
        </p:txBody>
      </p:sp>
      <p:sp>
        <p:nvSpPr>
          <p:cNvPr id="27651" name="Rectangle 3"/>
          <p:cNvSpPr>
            <a:spLocks noGrp="1" noChangeArrowheads="1"/>
          </p:cNvSpPr>
          <p:nvPr>
            <p:ph type="body" idx="1"/>
          </p:nvPr>
        </p:nvSpPr>
        <p:spPr>
          <a:xfrm>
            <a:off x="685800" y="3886200"/>
            <a:ext cx="7772400" cy="2438400"/>
          </a:xfrm>
        </p:spPr>
        <p:txBody>
          <a:bodyPr/>
          <a:lstStyle/>
          <a:p>
            <a:pPr eaLnBrk="1" hangingPunct="1">
              <a:buFontTx/>
              <a:buNone/>
            </a:pPr>
            <a:r>
              <a:rPr lang="en-GB" altLang="en-US" sz="2800" smtClean="0">
                <a:cs typeface="Times New Roman" charset="0"/>
              </a:rPr>
              <a:t>For 3-in-1 TPN admixtures containing fat emulsion: </a:t>
            </a:r>
          </a:p>
          <a:p>
            <a:pPr eaLnBrk="1" hangingPunct="1"/>
            <a:r>
              <a:rPr lang="en-GB" altLang="en-US" sz="2800" smtClean="0">
                <a:cs typeface="Times New Roman" charset="0"/>
              </a:rPr>
              <a:t>stability of the emulsion</a:t>
            </a:r>
          </a:p>
          <a:p>
            <a:pPr eaLnBrk="1" hangingPunct="1"/>
            <a:r>
              <a:rPr lang="en-GB" altLang="en-US" sz="2800" smtClean="0">
                <a:cs typeface="Times New Roman" charset="0"/>
              </a:rPr>
              <a:t>bioavailability of drug from emulsion</a:t>
            </a:r>
          </a:p>
          <a:p>
            <a:pPr eaLnBrk="1" hangingPunct="1"/>
            <a:r>
              <a:rPr lang="en-GB" altLang="en-US" sz="2800" smtClean="0">
                <a:cs typeface="Times New Roman" charset="0"/>
              </a:rPr>
              <a:t>formation of precipitates</a:t>
            </a:r>
            <a:endParaRPr lang="en-GB" altLang="en-US" smtClean="0">
              <a:cs typeface="Times New Roman" charset="0"/>
            </a:endParaRPr>
          </a:p>
        </p:txBody>
      </p:sp>
      <p:sp>
        <p:nvSpPr>
          <p:cNvPr id="27652"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3221622049"/>
      </p:ext>
    </p:extLst>
  </p:cSld>
  <p:clrMapOvr>
    <a:masterClrMapping/>
  </p:clrMapOvr>
  <p:transition>
    <p:cove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85800" y="1371600"/>
            <a:ext cx="7772400" cy="1143000"/>
          </a:xfrm>
        </p:spPr>
        <p:txBody>
          <a:bodyPr/>
          <a:lstStyle/>
          <a:p>
            <a:pPr eaLnBrk="1" hangingPunct="1"/>
            <a:r>
              <a:rPr lang="en-US" altLang="en-US" sz="3600" smtClean="0"/>
              <a:t>Mixing drugs with TPN solutions (1)</a:t>
            </a:r>
            <a:endParaRPr lang="el-GR" altLang="en-US" sz="3600" smtClean="0"/>
          </a:p>
        </p:txBody>
      </p:sp>
      <p:sp>
        <p:nvSpPr>
          <p:cNvPr id="28675" name="Rectangle 3"/>
          <p:cNvSpPr>
            <a:spLocks noGrp="1" noChangeArrowheads="1"/>
          </p:cNvSpPr>
          <p:nvPr>
            <p:ph type="body" idx="1"/>
          </p:nvPr>
        </p:nvSpPr>
        <p:spPr>
          <a:xfrm>
            <a:off x="685800" y="2514600"/>
            <a:ext cx="7772400" cy="4114800"/>
          </a:xfrm>
        </p:spPr>
        <p:txBody>
          <a:bodyPr/>
          <a:lstStyle/>
          <a:p>
            <a:pPr eaLnBrk="1" hangingPunct="1"/>
            <a:r>
              <a:rPr lang="en-GB" altLang="en-US" sz="2800" smtClean="0">
                <a:cs typeface="Times New Roman" charset="0"/>
              </a:rPr>
              <a:t>A large number of the various substances found in a TPN solution may interact with drug additives. In the case of 3-in-1 admixtures, the potential risk of incompatibility and stability problems is even greater due to the addition of a fat emulsion. It has been recommended that no other drugs or solutions should be added to fat solutions due to the risk of disturbing the stability of the emulsion or affecting the bioavailability of the drug</a:t>
            </a:r>
            <a:endParaRPr lang="el-GR" altLang="en-US" sz="2800" smtClean="0"/>
          </a:p>
        </p:txBody>
      </p:sp>
      <p:sp>
        <p:nvSpPr>
          <p:cNvPr id="28676"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3762710484"/>
      </p:ext>
    </p:extLst>
  </p:cSld>
  <p:clrMapOvr>
    <a:masterClrMapping/>
  </p:clrMapOvr>
  <p:transition>
    <p:cover dir="l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1371600"/>
            <a:ext cx="7772400" cy="1143000"/>
          </a:xfrm>
        </p:spPr>
        <p:txBody>
          <a:bodyPr/>
          <a:lstStyle/>
          <a:p>
            <a:pPr eaLnBrk="1" hangingPunct="1"/>
            <a:r>
              <a:rPr lang="en-US" altLang="en-US" sz="3600" smtClean="0"/>
              <a:t>Mixing drugs with TPN solutions (2)</a:t>
            </a:r>
            <a:endParaRPr lang="el-GR" altLang="en-US" sz="3600" smtClean="0"/>
          </a:p>
        </p:txBody>
      </p:sp>
      <p:sp>
        <p:nvSpPr>
          <p:cNvPr id="29699" name="Rectangle 3"/>
          <p:cNvSpPr>
            <a:spLocks noGrp="1" noChangeArrowheads="1"/>
          </p:cNvSpPr>
          <p:nvPr>
            <p:ph type="body" idx="1"/>
          </p:nvPr>
        </p:nvSpPr>
        <p:spPr>
          <a:xfrm>
            <a:off x="685800" y="2590800"/>
            <a:ext cx="7772400" cy="3886200"/>
          </a:xfrm>
        </p:spPr>
        <p:txBody>
          <a:bodyPr/>
          <a:lstStyle/>
          <a:p>
            <a:pPr eaLnBrk="1" hangingPunct="1"/>
            <a:r>
              <a:rPr lang="en-GB" altLang="en-US" sz="2800" smtClean="0">
                <a:cs typeface="Times New Roman" charset="0"/>
              </a:rPr>
              <a:t>Mixing drugs with TPN solutions cannot be recommended without stability or compatibility data on specific TPN regimens and drug concentrations </a:t>
            </a:r>
            <a:endParaRPr lang="en-GB" altLang="en-US" sz="2800" smtClean="0">
              <a:latin typeface="Tahoma" pitchFamily="34" charset="0"/>
              <a:cs typeface="Tahoma" pitchFamily="34" charset="0"/>
            </a:endParaRPr>
          </a:p>
          <a:p>
            <a:pPr eaLnBrk="1" hangingPunct="1"/>
            <a:r>
              <a:rPr lang="en-GB" altLang="en-US" sz="2800" smtClean="0">
                <a:cs typeface="Times New Roman" charset="0"/>
              </a:rPr>
              <a:t>Exposure to temperature and light, as well as prolonged contact time of a drug-TPN admixture may increase the risk of stability and compatibility problems </a:t>
            </a:r>
            <a:endParaRPr lang="el-GR" altLang="en-US" sz="2800" smtClean="0">
              <a:cs typeface="Times New Roman" charset="0"/>
            </a:endParaRPr>
          </a:p>
        </p:txBody>
      </p:sp>
      <p:sp>
        <p:nvSpPr>
          <p:cNvPr id="29700"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2152584840"/>
      </p:ext>
    </p:extLst>
  </p:cSld>
  <p:clrMapOvr>
    <a:masterClrMapping/>
  </p:clrMapOvr>
  <p:transition>
    <p:cover dir="l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1447800"/>
            <a:ext cx="7772400" cy="1143000"/>
          </a:xfrm>
        </p:spPr>
        <p:txBody>
          <a:bodyPr/>
          <a:lstStyle/>
          <a:p>
            <a:pPr eaLnBrk="1" hangingPunct="1"/>
            <a:r>
              <a:rPr lang="en-US" altLang="en-US" sz="3600" smtClean="0"/>
              <a:t>Poor education</a:t>
            </a:r>
            <a:endParaRPr lang="el-GR" altLang="en-US" sz="3600" smtClean="0"/>
          </a:p>
        </p:txBody>
      </p:sp>
      <p:sp>
        <p:nvSpPr>
          <p:cNvPr id="30723" name="Rectangle 3"/>
          <p:cNvSpPr>
            <a:spLocks noGrp="1" noChangeArrowheads="1"/>
          </p:cNvSpPr>
          <p:nvPr>
            <p:ph type="body" idx="1"/>
          </p:nvPr>
        </p:nvSpPr>
        <p:spPr>
          <a:xfrm>
            <a:off x="685800" y="2971800"/>
            <a:ext cx="7772400" cy="2895600"/>
          </a:xfrm>
        </p:spPr>
        <p:txBody>
          <a:bodyPr/>
          <a:lstStyle/>
          <a:p>
            <a:pPr eaLnBrk="1" hangingPunct="1">
              <a:lnSpc>
                <a:spcPct val="110000"/>
              </a:lnSpc>
            </a:pPr>
            <a:r>
              <a:rPr lang="en-GB" altLang="en-US" sz="2800" smtClean="0">
                <a:cs typeface="Tahoma" pitchFamily="34" charset="0"/>
              </a:rPr>
              <a:t>Nursing staff who routinely administer drugs via feeding tubes usually possess inadequate level of knowledge</a:t>
            </a:r>
          </a:p>
          <a:p>
            <a:pPr eaLnBrk="1" hangingPunct="1">
              <a:lnSpc>
                <a:spcPct val="110000"/>
              </a:lnSpc>
            </a:pPr>
            <a:r>
              <a:rPr lang="en-GB" altLang="en-US" sz="2800" smtClean="0">
                <a:cs typeface="Tahoma" pitchFamily="34" charset="0"/>
              </a:rPr>
              <a:t>Clinical practice is based on "trial and error“</a:t>
            </a:r>
            <a:r>
              <a:rPr lang="en-US" altLang="en-US" sz="2800" smtClean="0"/>
              <a:t>, little  use or development of guidelines</a:t>
            </a:r>
            <a:endParaRPr lang="el-GR" altLang="en-US" sz="2800" smtClean="0"/>
          </a:p>
        </p:txBody>
      </p:sp>
      <p:sp>
        <p:nvSpPr>
          <p:cNvPr id="30724"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4146968495"/>
      </p:ext>
    </p:extLst>
  </p:cSld>
  <p:clrMapOvr>
    <a:masterClrMapping/>
  </p:clrMapOvr>
  <p:transition>
    <p:cover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1295400"/>
            <a:ext cx="7772400" cy="1143000"/>
          </a:xfrm>
        </p:spPr>
        <p:txBody>
          <a:bodyPr/>
          <a:lstStyle/>
          <a:p>
            <a:pPr eaLnBrk="1" hangingPunct="1"/>
            <a:r>
              <a:rPr lang="en-US" altLang="en-US" sz="3600" smtClean="0"/>
              <a:t>The problem (1)</a:t>
            </a:r>
            <a:endParaRPr lang="el-GR" altLang="en-US" sz="3600" smtClean="0"/>
          </a:p>
        </p:txBody>
      </p:sp>
      <p:sp>
        <p:nvSpPr>
          <p:cNvPr id="4099" name="Rectangle 3"/>
          <p:cNvSpPr>
            <a:spLocks noGrp="1" noChangeArrowheads="1"/>
          </p:cNvSpPr>
          <p:nvPr>
            <p:ph type="body" idx="1"/>
          </p:nvPr>
        </p:nvSpPr>
        <p:spPr>
          <a:xfrm>
            <a:off x="685800" y="2819400"/>
            <a:ext cx="7772400" cy="3505200"/>
          </a:xfrm>
        </p:spPr>
        <p:txBody>
          <a:bodyPr/>
          <a:lstStyle/>
          <a:p>
            <a:pPr eaLnBrk="1" hangingPunct="1"/>
            <a:r>
              <a:rPr lang="en-GB" altLang="en-US" sz="2800" smtClean="0">
                <a:cs typeface="Times New Roman" charset="0"/>
              </a:rPr>
              <a:t>Not much is known about drug and enteral or parenteral feed incompatibilities. This is due partly to the huge variability in composition of EN and, especially, TPN solutions, and the range and concentration of drugs which may be administered simultaneously</a:t>
            </a:r>
            <a:endParaRPr lang="el-GR" altLang="en-US" sz="2800" smtClean="0">
              <a:cs typeface="Times New Roman" charset="0"/>
            </a:endParaRPr>
          </a:p>
        </p:txBody>
      </p:sp>
      <p:sp>
        <p:nvSpPr>
          <p:cNvPr id="4100"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1134585881"/>
      </p:ext>
    </p:extLst>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1905000"/>
            <a:ext cx="7772400" cy="1143000"/>
          </a:xfrm>
        </p:spPr>
        <p:txBody>
          <a:bodyPr/>
          <a:lstStyle/>
          <a:p>
            <a:pPr eaLnBrk="1" hangingPunct="1"/>
            <a:r>
              <a:rPr lang="en-US" altLang="en-US" sz="3600" smtClean="0"/>
              <a:t>Sources of info</a:t>
            </a:r>
            <a:endParaRPr lang="el-GR" altLang="en-US" sz="3600" smtClean="0"/>
          </a:p>
        </p:txBody>
      </p:sp>
      <p:sp>
        <p:nvSpPr>
          <p:cNvPr id="33795" name="Rectangle 3"/>
          <p:cNvSpPr>
            <a:spLocks noGrp="1" noChangeArrowheads="1"/>
          </p:cNvSpPr>
          <p:nvPr>
            <p:ph type="body" idx="1"/>
          </p:nvPr>
        </p:nvSpPr>
        <p:spPr>
          <a:xfrm>
            <a:off x="685800" y="3429000"/>
            <a:ext cx="7772400" cy="2514600"/>
          </a:xfrm>
        </p:spPr>
        <p:txBody>
          <a:bodyPr/>
          <a:lstStyle/>
          <a:p>
            <a:pPr eaLnBrk="1" hangingPunct="1">
              <a:lnSpc>
                <a:spcPct val="90000"/>
              </a:lnSpc>
            </a:pPr>
            <a:r>
              <a:rPr lang="en-US" altLang="en-US" i="1" smtClean="0">
                <a:solidFill>
                  <a:schemeClr val="accent1"/>
                </a:solidFill>
              </a:rPr>
              <a:t>Ask the manufacturer!</a:t>
            </a:r>
          </a:p>
          <a:p>
            <a:pPr eaLnBrk="1" hangingPunct="1">
              <a:lnSpc>
                <a:spcPct val="90000"/>
              </a:lnSpc>
            </a:pPr>
            <a:r>
              <a:rPr lang="en-US" altLang="en-US" i="1" smtClean="0"/>
              <a:t>ESPEN, ASPEN, or other local organizations’ publications </a:t>
            </a:r>
          </a:p>
          <a:p>
            <a:pPr eaLnBrk="1" hangingPunct="1">
              <a:lnSpc>
                <a:spcPct val="90000"/>
              </a:lnSpc>
            </a:pPr>
            <a:r>
              <a:rPr lang="en-US" altLang="en-US" i="1" smtClean="0"/>
              <a:t>Drug databases over the internet or in CD-ROMs</a:t>
            </a:r>
          </a:p>
        </p:txBody>
      </p:sp>
      <p:sp>
        <p:nvSpPr>
          <p:cNvPr id="33796"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33797" name="Text Box 5"/>
          <p:cNvSpPr txBox="1">
            <a:spLocks noChangeArrowheads="1"/>
          </p:cNvSpPr>
          <p:nvPr/>
        </p:nvSpPr>
        <p:spPr bwMode="auto">
          <a:xfrm>
            <a:off x="5562600" y="228600"/>
            <a:ext cx="3429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algn="ctr" eaLnBrk="1" hangingPunct="1">
              <a:spcBef>
                <a:spcPct val="50000"/>
              </a:spcBef>
            </a:pPr>
            <a:r>
              <a:rPr lang="en-US" altLang="en-US" sz="2000">
                <a:solidFill>
                  <a:schemeClr val="bg1"/>
                </a:solidFill>
              </a:rPr>
              <a:t>u</a:t>
            </a:r>
            <a:endParaRPr lang="el-GR" altLang="en-US" sz="2000">
              <a:solidFill>
                <a:schemeClr val="bg1"/>
              </a:solidFill>
            </a:endParaRPr>
          </a:p>
        </p:txBody>
      </p:sp>
    </p:spTree>
    <p:extLst>
      <p:ext uri="{BB962C8B-B14F-4D97-AF65-F5344CB8AC3E}">
        <p14:creationId xmlns:p14="http://schemas.microsoft.com/office/powerpoint/2010/main" val="30052273"/>
      </p:ext>
    </p:extLst>
  </p:cSld>
  <p:clrMapOvr>
    <a:masterClrMapping/>
  </p:clrMapOvr>
  <p:transition>
    <p:spli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a:xfrm>
            <a:off x="685800" y="1295400"/>
            <a:ext cx="7772400" cy="1143000"/>
          </a:xfrm>
        </p:spPr>
        <p:txBody>
          <a:bodyPr/>
          <a:lstStyle/>
          <a:p>
            <a:pPr eaLnBrk="1" hangingPunct="1"/>
            <a:r>
              <a:rPr lang="en-US" altLang="en-US" sz="3600" smtClean="0"/>
              <a:t>The problem (2)</a:t>
            </a:r>
            <a:endParaRPr lang="el-GR" altLang="en-US" sz="3600" smtClean="0"/>
          </a:p>
        </p:txBody>
      </p:sp>
      <p:sp>
        <p:nvSpPr>
          <p:cNvPr id="5123" name="Rectangle 1027"/>
          <p:cNvSpPr>
            <a:spLocks noGrp="1" noChangeArrowheads="1"/>
          </p:cNvSpPr>
          <p:nvPr>
            <p:ph type="body" idx="1"/>
          </p:nvPr>
        </p:nvSpPr>
        <p:spPr>
          <a:xfrm>
            <a:off x="685800" y="2667000"/>
            <a:ext cx="7772400" cy="3505200"/>
          </a:xfrm>
        </p:spPr>
        <p:txBody>
          <a:bodyPr/>
          <a:lstStyle/>
          <a:p>
            <a:pPr eaLnBrk="1" hangingPunct="1">
              <a:lnSpc>
                <a:spcPct val="90000"/>
              </a:lnSpc>
            </a:pPr>
            <a:r>
              <a:rPr lang="en-GB" altLang="en-US" sz="2800" smtClean="0">
                <a:cs typeface="Tahoma" pitchFamily="34" charset="0"/>
              </a:rPr>
              <a:t>One can find few things in current literature or in the manufacturer’s product summary, therefore most recommendations are theoretical </a:t>
            </a:r>
          </a:p>
          <a:p>
            <a:pPr eaLnBrk="1" hangingPunct="1">
              <a:lnSpc>
                <a:spcPct val="90000"/>
              </a:lnSpc>
            </a:pPr>
            <a:r>
              <a:rPr lang="en-GB" altLang="en-US" sz="2800" smtClean="0">
                <a:cs typeface="Tahoma" pitchFamily="34" charset="0"/>
              </a:rPr>
              <a:t>Usually, drugs are not licensed for administration in EN or PN, so pharmacists need to combine theory with empiricism, knowing that in most cases they cannot rely on p</a:t>
            </a:r>
            <a:r>
              <a:rPr lang="en-GB" altLang="en-US" sz="2800" smtClean="0">
                <a:cs typeface="Times New Roman" charset="0"/>
              </a:rPr>
              <a:t>ublished data to confirm the safety of their actions.</a:t>
            </a:r>
            <a:r>
              <a:rPr lang="el-GR" altLang="en-US" sz="2800" smtClean="0">
                <a:cs typeface="Tahoma" pitchFamily="34" charset="0"/>
              </a:rPr>
              <a:t> </a:t>
            </a:r>
            <a:endParaRPr lang="el-GR" altLang="en-US" sz="2800" smtClean="0"/>
          </a:p>
          <a:p>
            <a:pPr eaLnBrk="1" hangingPunct="1">
              <a:lnSpc>
                <a:spcPct val="90000"/>
              </a:lnSpc>
            </a:pPr>
            <a:endParaRPr lang="el-GR" altLang="en-US" sz="2800" smtClean="0"/>
          </a:p>
        </p:txBody>
      </p:sp>
      <p:sp>
        <p:nvSpPr>
          <p:cNvPr id="5124" name="Text Box 1028"/>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4247051554"/>
      </p:ext>
    </p:extLst>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26"/>
          <p:cNvSpPr>
            <a:spLocks noGrp="1" noChangeArrowheads="1"/>
          </p:cNvSpPr>
          <p:nvPr>
            <p:ph type="title"/>
          </p:nvPr>
        </p:nvSpPr>
        <p:spPr>
          <a:xfrm>
            <a:off x="609600" y="1600200"/>
            <a:ext cx="7772400" cy="1143000"/>
          </a:xfrm>
        </p:spPr>
        <p:txBody>
          <a:bodyPr>
            <a:normAutofit fontScale="90000"/>
          </a:bodyPr>
          <a:lstStyle/>
          <a:p>
            <a:pPr eaLnBrk="1" hangingPunct="1"/>
            <a:r>
              <a:rPr lang="en-GB" altLang="en-US" sz="3600" smtClean="0">
                <a:cs typeface="Times New Roman" charset="0"/>
              </a:rPr>
              <a:t>General mechanisms of interactions </a:t>
            </a:r>
            <a:br>
              <a:rPr lang="en-GB" altLang="en-US" sz="3600" smtClean="0">
                <a:cs typeface="Times New Roman" charset="0"/>
              </a:rPr>
            </a:br>
            <a:r>
              <a:rPr lang="en-GB" altLang="en-US" sz="3600" smtClean="0">
                <a:cs typeface="Times New Roman" charset="0"/>
              </a:rPr>
              <a:t>between nutrients and drugs (1)</a:t>
            </a:r>
            <a:endParaRPr lang="el-GR" altLang="en-US" sz="3600" smtClean="0">
              <a:cs typeface="Times New Roman" charset="0"/>
            </a:endParaRPr>
          </a:p>
        </p:txBody>
      </p:sp>
      <p:sp>
        <p:nvSpPr>
          <p:cNvPr id="6147" name="Rectangle 1027"/>
          <p:cNvSpPr>
            <a:spLocks noGrp="1" noChangeArrowheads="1"/>
          </p:cNvSpPr>
          <p:nvPr>
            <p:ph type="body" idx="1"/>
          </p:nvPr>
        </p:nvSpPr>
        <p:spPr>
          <a:xfrm>
            <a:off x="685800" y="3276600"/>
            <a:ext cx="7772400" cy="3124200"/>
          </a:xfrm>
        </p:spPr>
        <p:txBody>
          <a:bodyPr/>
          <a:lstStyle/>
          <a:p>
            <a:pPr eaLnBrk="1" hangingPunct="1"/>
            <a:r>
              <a:rPr lang="en-GB" altLang="en-US" sz="2800" smtClean="0">
                <a:cs typeface="Tahoma" pitchFamily="34" charset="0"/>
              </a:rPr>
              <a:t>stimulation of splachnic capillary blood flow (increase in first-pass effect)</a:t>
            </a:r>
          </a:p>
          <a:p>
            <a:pPr eaLnBrk="1" hangingPunct="1"/>
            <a:r>
              <a:rPr lang="en-GB" altLang="en-US" sz="2800" smtClean="0">
                <a:cs typeface="Times New Roman" charset="0"/>
              </a:rPr>
              <a:t>chelation of drug molecules by minerals such as calcium and iron</a:t>
            </a:r>
            <a:r>
              <a:rPr lang="el-GR" altLang="en-US" sz="2800" smtClean="0">
                <a:cs typeface="Tahoma" pitchFamily="34" charset="0"/>
              </a:rPr>
              <a:t> </a:t>
            </a:r>
            <a:r>
              <a:rPr lang="en-US" altLang="en-US" sz="2800" smtClean="0">
                <a:cs typeface="Tahoma" pitchFamily="34" charset="0"/>
              </a:rPr>
              <a:t>(eg. quinolones)</a:t>
            </a:r>
          </a:p>
          <a:p>
            <a:pPr eaLnBrk="1" hangingPunct="1"/>
            <a:r>
              <a:rPr lang="en-GB" altLang="en-US" sz="2800" smtClean="0">
                <a:cs typeface="Times New Roman" charset="0"/>
              </a:rPr>
              <a:t>competing with the action of the drug                (eg. warfarin-vita K)</a:t>
            </a:r>
            <a:endParaRPr lang="el-GR" altLang="en-US" smtClean="0">
              <a:latin typeface="Tahoma" pitchFamily="34" charset="0"/>
              <a:cs typeface="Times New Roman" charset="0"/>
            </a:endParaRPr>
          </a:p>
        </p:txBody>
      </p:sp>
      <p:sp>
        <p:nvSpPr>
          <p:cNvPr id="6148" name="Text Box 1028"/>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6149" name="Text Box 1029"/>
          <p:cNvSpPr txBox="1">
            <a:spLocks noChangeArrowheads="1"/>
          </p:cNvSpPr>
          <p:nvPr/>
        </p:nvSpPr>
        <p:spPr bwMode="auto">
          <a:xfrm>
            <a:off x="5562600" y="228600"/>
            <a:ext cx="34290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algn="ctr" eaLnBrk="1" hangingPunct="1">
              <a:spcBef>
                <a:spcPct val="50000"/>
              </a:spcBef>
            </a:pPr>
            <a:r>
              <a:rPr lang="en-US" altLang="en-US" sz="2000">
                <a:solidFill>
                  <a:schemeClr val="bg1"/>
                </a:solidFill>
              </a:rPr>
              <a:t>European Association of Hospital Pharmacists</a:t>
            </a:r>
          </a:p>
          <a:p>
            <a:pPr algn="ctr" eaLnBrk="1" hangingPunct="1">
              <a:spcBef>
                <a:spcPct val="50000"/>
              </a:spcBef>
            </a:pPr>
            <a:r>
              <a:rPr lang="en-US" altLang="en-US" sz="2000">
                <a:solidFill>
                  <a:schemeClr val="bg1"/>
                </a:solidFill>
              </a:rPr>
              <a:t>Amsterdam 2001</a:t>
            </a:r>
            <a:endParaRPr lang="el-GR" altLang="en-US" sz="2000">
              <a:solidFill>
                <a:schemeClr val="bg1"/>
              </a:solidFill>
            </a:endParaRPr>
          </a:p>
        </p:txBody>
      </p:sp>
    </p:spTree>
    <p:extLst>
      <p:ext uri="{BB962C8B-B14F-4D97-AF65-F5344CB8AC3E}">
        <p14:creationId xmlns:p14="http://schemas.microsoft.com/office/powerpoint/2010/main" val="3444804803"/>
      </p:ext>
    </p:extLst>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27"/>
          <p:cNvSpPr>
            <a:spLocks noGrp="1" noChangeArrowheads="1"/>
          </p:cNvSpPr>
          <p:nvPr>
            <p:ph type="body" idx="1"/>
          </p:nvPr>
        </p:nvSpPr>
        <p:spPr>
          <a:xfrm>
            <a:off x="685800" y="3124200"/>
            <a:ext cx="7772400" cy="3200400"/>
          </a:xfrm>
        </p:spPr>
        <p:txBody>
          <a:bodyPr/>
          <a:lstStyle/>
          <a:p>
            <a:pPr eaLnBrk="1" hangingPunct="1"/>
            <a:r>
              <a:rPr lang="en-GB" altLang="en-US" sz="2800" smtClean="0">
                <a:cs typeface="Times New Roman" charset="0"/>
              </a:rPr>
              <a:t>changing the pH of the GI tract to increase or decrease absorption</a:t>
            </a:r>
            <a:r>
              <a:rPr lang="el-GR" altLang="en-US" sz="2800" smtClean="0">
                <a:cs typeface="Times New Roman" charset="0"/>
              </a:rPr>
              <a:t> </a:t>
            </a:r>
            <a:endParaRPr lang="en-US" altLang="en-US" sz="2800" smtClean="0">
              <a:cs typeface="Times New Roman" charset="0"/>
            </a:endParaRPr>
          </a:p>
          <a:p>
            <a:pPr eaLnBrk="1" hangingPunct="1"/>
            <a:r>
              <a:rPr lang="en-GB" altLang="en-US" sz="2800" smtClean="0">
                <a:cs typeface="Times New Roman" charset="0"/>
              </a:rPr>
              <a:t>inhibiting or enhancing drug metabolism </a:t>
            </a:r>
          </a:p>
          <a:p>
            <a:pPr eaLnBrk="1" hangingPunct="1"/>
            <a:r>
              <a:rPr lang="en-GB" altLang="en-US" sz="2800" smtClean="0">
                <a:cs typeface="Times New Roman" charset="0"/>
              </a:rPr>
              <a:t>changing GI motility to increase or decrease absorption</a:t>
            </a:r>
          </a:p>
          <a:p>
            <a:pPr eaLnBrk="1" hangingPunct="1"/>
            <a:r>
              <a:rPr lang="en-GB" altLang="en-US" sz="2800" smtClean="0">
                <a:cs typeface="Times New Roman" charset="0"/>
              </a:rPr>
              <a:t>enhancing drug solubility</a:t>
            </a:r>
            <a:r>
              <a:rPr lang="en-GB" altLang="en-US" sz="2800" b="1" smtClean="0">
                <a:cs typeface="Times New Roman" charset="0"/>
              </a:rPr>
              <a:t> </a:t>
            </a:r>
            <a:endParaRPr lang="en-US" altLang="en-US" smtClean="0">
              <a:latin typeface="Tahoma" pitchFamily="34" charset="0"/>
              <a:cs typeface="Times New Roman" charset="0"/>
            </a:endParaRPr>
          </a:p>
        </p:txBody>
      </p:sp>
      <p:sp>
        <p:nvSpPr>
          <p:cNvPr id="7171" name="Text Box 1028"/>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
        <p:nvSpPr>
          <p:cNvPr id="7172" name="Rectangle 1030"/>
          <p:cNvSpPr>
            <a:spLocks noGrp="1" noChangeArrowheads="1"/>
          </p:cNvSpPr>
          <p:nvPr>
            <p:ph type="title"/>
          </p:nvPr>
        </p:nvSpPr>
        <p:spPr>
          <a:xfrm>
            <a:off x="609600" y="1600200"/>
            <a:ext cx="7772400" cy="1143000"/>
          </a:xfrm>
          <a:noFill/>
        </p:spPr>
        <p:txBody>
          <a:bodyPr>
            <a:normAutofit fontScale="90000"/>
          </a:bodyPr>
          <a:lstStyle/>
          <a:p>
            <a:pPr eaLnBrk="1" hangingPunct="1"/>
            <a:r>
              <a:rPr lang="en-GB" altLang="en-US" sz="3600" smtClean="0">
                <a:cs typeface="Times New Roman" charset="0"/>
              </a:rPr>
              <a:t>General mechanisms of interactions </a:t>
            </a:r>
            <a:br>
              <a:rPr lang="en-GB" altLang="en-US" sz="3600" smtClean="0">
                <a:cs typeface="Times New Roman" charset="0"/>
              </a:rPr>
            </a:br>
            <a:r>
              <a:rPr lang="en-GB" altLang="en-US" sz="3600" smtClean="0">
                <a:cs typeface="Times New Roman" charset="0"/>
              </a:rPr>
              <a:t>between nutrients and drugs (2)</a:t>
            </a:r>
            <a:endParaRPr lang="el-GR" altLang="en-US" sz="3600" smtClean="0">
              <a:cs typeface="Times New Roman" charset="0"/>
            </a:endParaRPr>
          </a:p>
        </p:txBody>
      </p:sp>
    </p:spTree>
    <p:extLst>
      <p:ext uri="{BB962C8B-B14F-4D97-AF65-F5344CB8AC3E}">
        <p14:creationId xmlns:p14="http://schemas.microsoft.com/office/powerpoint/2010/main" val="2127041904"/>
      </p:ext>
    </p:extLst>
  </p:cSld>
  <p:clrMapOvr>
    <a:masterClrMapping/>
  </p:clrMapOvr>
  <p:transition>
    <p:wipe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a:xfrm>
            <a:off x="685800" y="1524000"/>
            <a:ext cx="7772400" cy="1143000"/>
          </a:xfrm>
        </p:spPr>
        <p:txBody>
          <a:bodyPr/>
          <a:lstStyle/>
          <a:p>
            <a:pPr eaLnBrk="1" hangingPunct="1"/>
            <a:r>
              <a:rPr lang="en-US" altLang="en-US" sz="3600" smtClean="0"/>
              <a:t>Role of therapeutic drug monitoring</a:t>
            </a:r>
            <a:endParaRPr lang="el-GR" altLang="en-US" sz="3600" smtClean="0"/>
          </a:p>
        </p:txBody>
      </p:sp>
      <p:sp>
        <p:nvSpPr>
          <p:cNvPr id="8195" name="Rectangle 1027"/>
          <p:cNvSpPr>
            <a:spLocks noGrp="1" noChangeArrowheads="1"/>
          </p:cNvSpPr>
          <p:nvPr>
            <p:ph type="body" idx="1"/>
          </p:nvPr>
        </p:nvSpPr>
        <p:spPr>
          <a:xfrm>
            <a:off x="685800" y="3124200"/>
            <a:ext cx="7772400" cy="3200400"/>
          </a:xfrm>
        </p:spPr>
        <p:txBody>
          <a:bodyPr/>
          <a:lstStyle/>
          <a:p>
            <a:pPr eaLnBrk="1" hangingPunct="1"/>
            <a:r>
              <a:rPr lang="en-GB" altLang="en-US" sz="2800" smtClean="0">
                <a:cs typeface="Times New Roman" charset="0"/>
              </a:rPr>
              <a:t>Appropriate monitoring for altered response or altered plasma levels of drugs (especially those with a narrow TI) is </a:t>
            </a:r>
            <a:r>
              <a:rPr lang="en-GB" altLang="en-US" sz="2800" smtClean="0">
                <a:solidFill>
                  <a:schemeClr val="accent1"/>
                </a:solidFill>
                <a:cs typeface="Times New Roman" charset="0"/>
              </a:rPr>
              <a:t>of vital importance</a:t>
            </a:r>
            <a:r>
              <a:rPr lang="en-GB" altLang="en-US" sz="2800" smtClean="0">
                <a:cs typeface="Times New Roman" charset="0"/>
              </a:rPr>
              <a:t>. If drug interactions are not identified but doses are adjusted due to lack of therapeutic response, toxicity may ensue when feeds are discontinued.</a:t>
            </a:r>
            <a:endParaRPr lang="el-GR" altLang="en-US" sz="2800" smtClean="0"/>
          </a:p>
          <a:p>
            <a:pPr eaLnBrk="1" hangingPunct="1"/>
            <a:endParaRPr lang="el-GR" altLang="en-US" smtClean="0"/>
          </a:p>
        </p:txBody>
      </p:sp>
      <p:sp>
        <p:nvSpPr>
          <p:cNvPr id="8196" name="Text Box 1028"/>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38302375"/>
      </p:ext>
    </p:extLst>
  </p:cSld>
  <p:clrMapOvr>
    <a:masterClrMapping/>
  </p:clrMapOvr>
  <p:transition>
    <p:strips dir="l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1447800"/>
            <a:ext cx="7772400" cy="1143000"/>
          </a:xfrm>
        </p:spPr>
        <p:txBody>
          <a:bodyPr/>
          <a:lstStyle/>
          <a:p>
            <a:pPr eaLnBrk="1" hangingPunct="1"/>
            <a:r>
              <a:rPr lang="en-US" altLang="en-US" sz="3600" smtClean="0"/>
              <a:t>Drug administration in enteral nutrition</a:t>
            </a:r>
            <a:endParaRPr lang="el-GR" altLang="en-US" sz="3600" smtClean="0"/>
          </a:p>
        </p:txBody>
      </p:sp>
      <p:sp>
        <p:nvSpPr>
          <p:cNvPr id="9219" name="Rectangle 3"/>
          <p:cNvSpPr>
            <a:spLocks noGrp="1" noChangeArrowheads="1"/>
          </p:cNvSpPr>
          <p:nvPr>
            <p:ph type="body" idx="1"/>
          </p:nvPr>
        </p:nvSpPr>
        <p:spPr>
          <a:xfrm>
            <a:off x="685800" y="2743200"/>
            <a:ext cx="7772400" cy="3048000"/>
          </a:xfrm>
        </p:spPr>
        <p:txBody>
          <a:bodyPr>
            <a:normAutofit lnSpcReduction="10000"/>
          </a:bodyPr>
          <a:lstStyle/>
          <a:p>
            <a:pPr eaLnBrk="1" hangingPunct="1">
              <a:lnSpc>
                <a:spcPct val="90000"/>
              </a:lnSpc>
              <a:buFontTx/>
              <a:buNone/>
            </a:pPr>
            <a:r>
              <a:rPr lang="en-GB" altLang="en-US" sz="2800" smtClean="0">
                <a:cs typeface="Tahoma" pitchFamily="34" charset="0"/>
              </a:rPr>
              <a:t>General considerations: </a:t>
            </a:r>
          </a:p>
          <a:p>
            <a:pPr eaLnBrk="1" hangingPunct="1">
              <a:lnSpc>
                <a:spcPct val="140000"/>
              </a:lnSpc>
            </a:pPr>
            <a:r>
              <a:rPr lang="en-GB" altLang="en-US" sz="2800" smtClean="0">
                <a:solidFill>
                  <a:schemeClr val="accent1"/>
                </a:solidFill>
                <a:cs typeface="Tahoma" pitchFamily="34" charset="0"/>
              </a:rPr>
              <a:t>Formulation</a:t>
            </a:r>
            <a:r>
              <a:rPr lang="en-GB" altLang="en-US" sz="2800" smtClean="0">
                <a:cs typeface="Tahoma" pitchFamily="34" charset="0"/>
              </a:rPr>
              <a:t> to be used </a:t>
            </a:r>
          </a:p>
          <a:p>
            <a:pPr eaLnBrk="1" hangingPunct="1">
              <a:lnSpc>
                <a:spcPct val="110000"/>
              </a:lnSpc>
            </a:pPr>
            <a:r>
              <a:rPr lang="en-GB" altLang="en-US" sz="2800" smtClean="0">
                <a:solidFill>
                  <a:schemeClr val="accent1"/>
                </a:solidFill>
                <a:cs typeface="Tahoma" pitchFamily="34" charset="0"/>
              </a:rPr>
              <a:t>Interaction</a:t>
            </a:r>
            <a:r>
              <a:rPr lang="en-GB" altLang="en-US" sz="2800" smtClean="0">
                <a:cs typeface="Tahoma" pitchFamily="34" charset="0"/>
              </a:rPr>
              <a:t> with the feed or other drugs</a:t>
            </a:r>
          </a:p>
          <a:p>
            <a:pPr eaLnBrk="1" hangingPunct="1">
              <a:lnSpc>
                <a:spcPct val="110000"/>
              </a:lnSpc>
            </a:pPr>
            <a:r>
              <a:rPr lang="en-US" altLang="en-US" sz="2800" smtClean="0">
                <a:solidFill>
                  <a:schemeClr val="accent1"/>
                </a:solidFill>
              </a:rPr>
              <a:t>Timing</a:t>
            </a:r>
            <a:r>
              <a:rPr lang="en-US" altLang="en-US" sz="2800" smtClean="0"/>
              <a:t> of drug administration</a:t>
            </a:r>
          </a:p>
          <a:p>
            <a:pPr eaLnBrk="1" hangingPunct="1">
              <a:lnSpc>
                <a:spcPct val="110000"/>
              </a:lnSpc>
            </a:pPr>
            <a:r>
              <a:rPr lang="en-GB" altLang="en-US" sz="2800" smtClean="0">
                <a:cs typeface="Tahoma" pitchFamily="34" charset="0"/>
              </a:rPr>
              <a:t>Moreover, type of tube, placement site, and the site of drug absorption </a:t>
            </a:r>
          </a:p>
        </p:txBody>
      </p:sp>
      <p:sp>
        <p:nvSpPr>
          <p:cNvPr id="9220"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3611719675"/>
      </p:ext>
    </p:extLst>
  </p:cSld>
  <p:clrMapOvr>
    <a:masterClrMapping/>
  </p:clrMapOvr>
  <p:transition>
    <p:strips dir="l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1447800"/>
            <a:ext cx="7772400" cy="1143000"/>
          </a:xfrm>
        </p:spPr>
        <p:txBody>
          <a:bodyPr/>
          <a:lstStyle/>
          <a:p>
            <a:pPr eaLnBrk="1" hangingPunct="1"/>
            <a:r>
              <a:rPr lang="en-US" altLang="en-US" sz="3600" smtClean="0"/>
              <a:t>Formulations commonly used in EN</a:t>
            </a:r>
            <a:endParaRPr lang="el-GR" altLang="en-US" sz="3600" smtClean="0"/>
          </a:p>
        </p:txBody>
      </p:sp>
      <p:sp>
        <p:nvSpPr>
          <p:cNvPr id="10243" name="Rectangle 3"/>
          <p:cNvSpPr>
            <a:spLocks noGrp="1" noChangeArrowheads="1"/>
          </p:cNvSpPr>
          <p:nvPr>
            <p:ph type="body" idx="1"/>
          </p:nvPr>
        </p:nvSpPr>
        <p:spPr>
          <a:xfrm>
            <a:off x="685800" y="2743200"/>
            <a:ext cx="7772400" cy="3505200"/>
          </a:xfrm>
        </p:spPr>
        <p:txBody>
          <a:bodyPr>
            <a:normAutofit lnSpcReduction="10000"/>
          </a:bodyPr>
          <a:lstStyle/>
          <a:p>
            <a:pPr eaLnBrk="1" hangingPunct="1"/>
            <a:r>
              <a:rPr lang="en-GB" altLang="en-US" sz="2800" smtClean="0">
                <a:solidFill>
                  <a:schemeClr val="accent1"/>
                </a:solidFill>
                <a:cs typeface="Times New Roman" charset="0"/>
              </a:rPr>
              <a:t>Liquid preparations</a:t>
            </a:r>
            <a:r>
              <a:rPr lang="en-GB" altLang="en-US" sz="2800" smtClean="0">
                <a:cs typeface="Times New Roman" charset="0"/>
              </a:rPr>
              <a:t> are easy to administer through a tube and are usually preferred to other forms. </a:t>
            </a:r>
            <a:endParaRPr lang="en-GB" altLang="en-US" sz="2800" smtClean="0">
              <a:cs typeface="Tahoma" pitchFamily="34" charset="0"/>
            </a:endParaRPr>
          </a:p>
          <a:p>
            <a:pPr eaLnBrk="1" hangingPunct="1"/>
            <a:r>
              <a:rPr lang="en-GB" altLang="en-US" sz="2800" smtClean="0">
                <a:cs typeface="Tahoma" pitchFamily="34" charset="0"/>
              </a:rPr>
              <a:t>soluble tablets </a:t>
            </a:r>
          </a:p>
          <a:p>
            <a:pPr eaLnBrk="1" hangingPunct="1"/>
            <a:r>
              <a:rPr lang="en-GB" altLang="en-US" sz="2800" smtClean="0">
                <a:cs typeface="Tahoma" pitchFamily="34" charset="0"/>
              </a:rPr>
              <a:t>dispersible tablets  </a:t>
            </a:r>
          </a:p>
          <a:p>
            <a:pPr eaLnBrk="1" hangingPunct="1"/>
            <a:r>
              <a:rPr lang="en-GB" altLang="en-US" sz="2800" smtClean="0">
                <a:cs typeface="Tahoma" pitchFamily="34" charset="0"/>
              </a:rPr>
              <a:t>capsule contents </a:t>
            </a:r>
          </a:p>
          <a:p>
            <a:pPr eaLnBrk="1" hangingPunct="1"/>
            <a:r>
              <a:rPr lang="en-GB" altLang="en-US" sz="2800" smtClean="0">
                <a:solidFill>
                  <a:schemeClr val="accent1"/>
                </a:solidFill>
                <a:cs typeface="Tahoma" pitchFamily="34" charset="0"/>
              </a:rPr>
              <a:t>When changing formulations, drugs may require dosage or frequency adjustments</a:t>
            </a:r>
            <a:r>
              <a:rPr lang="en-GB" altLang="en-US" sz="2800" smtClean="0">
                <a:latin typeface="Tahoma" pitchFamily="34" charset="0"/>
                <a:cs typeface="Tahoma" pitchFamily="34" charset="0"/>
              </a:rPr>
              <a:t> </a:t>
            </a:r>
            <a:endParaRPr lang="el-GR" altLang="en-US" sz="2800" smtClean="0">
              <a:latin typeface="Tahoma" pitchFamily="34" charset="0"/>
              <a:cs typeface="Tahoma" pitchFamily="34" charset="0"/>
            </a:endParaRPr>
          </a:p>
        </p:txBody>
      </p:sp>
      <p:sp>
        <p:nvSpPr>
          <p:cNvPr id="10244" name="Text Box 4"/>
          <p:cNvSpPr txBox="1">
            <a:spLocks noChangeArrowheads="1"/>
          </p:cNvSpPr>
          <p:nvPr/>
        </p:nvSpPr>
        <p:spPr bwMode="auto">
          <a:xfrm>
            <a:off x="228600" y="228600"/>
            <a:ext cx="4495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FFFF00"/>
                </a:solidFill>
                <a:latin typeface="Times New Roman" charset="0"/>
              </a:defRPr>
            </a:lvl1pPr>
            <a:lvl2pPr marL="742950" indent="-285750" eaLnBrk="0" hangingPunct="0">
              <a:defRPr sz="2400">
                <a:solidFill>
                  <a:srgbClr val="FFFF00"/>
                </a:solidFill>
                <a:latin typeface="Times New Roman" charset="0"/>
              </a:defRPr>
            </a:lvl2pPr>
            <a:lvl3pPr marL="1143000" indent="-228600" eaLnBrk="0" hangingPunct="0">
              <a:defRPr sz="2400">
                <a:solidFill>
                  <a:srgbClr val="FFFF00"/>
                </a:solidFill>
                <a:latin typeface="Times New Roman" charset="0"/>
              </a:defRPr>
            </a:lvl3pPr>
            <a:lvl4pPr marL="1600200" indent="-228600" eaLnBrk="0" hangingPunct="0">
              <a:defRPr sz="2400">
                <a:solidFill>
                  <a:srgbClr val="FFFF00"/>
                </a:solidFill>
                <a:latin typeface="Times New Roman" charset="0"/>
              </a:defRPr>
            </a:lvl4pPr>
            <a:lvl5pPr marL="2057400" indent="-228600" eaLnBrk="0" hangingPunct="0">
              <a:defRPr sz="2400">
                <a:solidFill>
                  <a:srgbClr val="FFFF00"/>
                </a:solidFill>
                <a:latin typeface="Times New Roman" charset="0"/>
              </a:defRPr>
            </a:lvl5pPr>
            <a:lvl6pPr marL="2514600" indent="-228600" eaLnBrk="0" fontAlgn="base" hangingPunct="0">
              <a:spcBef>
                <a:spcPct val="0"/>
              </a:spcBef>
              <a:spcAft>
                <a:spcPct val="0"/>
              </a:spcAft>
              <a:defRPr sz="2400">
                <a:solidFill>
                  <a:srgbClr val="FFFF00"/>
                </a:solidFill>
                <a:latin typeface="Times New Roman" charset="0"/>
              </a:defRPr>
            </a:lvl6pPr>
            <a:lvl7pPr marL="2971800" indent="-228600" eaLnBrk="0" fontAlgn="base" hangingPunct="0">
              <a:spcBef>
                <a:spcPct val="0"/>
              </a:spcBef>
              <a:spcAft>
                <a:spcPct val="0"/>
              </a:spcAft>
              <a:defRPr sz="2400">
                <a:solidFill>
                  <a:srgbClr val="FFFF00"/>
                </a:solidFill>
                <a:latin typeface="Times New Roman" charset="0"/>
              </a:defRPr>
            </a:lvl7pPr>
            <a:lvl8pPr marL="3429000" indent="-228600" eaLnBrk="0" fontAlgn="base" hangingPunct="0">
              <a:spcBef>
                <a:spcPct val="0"/>
              </a:spcBef>
              <a:spcAft>
                <a:spcPct val="0"/>
              </a:spcAft>
              <a:defRPr sz="2400">
                <a:solidFill>
                  <a:srgbClr val="FFFF00"/>
                </a:solidFill>
                <a:latin typeface="Times New Roman" charset="0"/>
              </a:defRPr>
            </a:lvl8pPr>
            <a:lvl9pPr marL="3886200" indent="-228600" eaLnBrk="0" fontAlgn="base" hangingPunct="0">
              <a:spcBef>
                <a:spcPct val="0"/>
              </a:spcBef>
              <a:spcAft>
                <a:spcPct val="0"/>
              </a:spcAft>
              <a:defRPr sz="2400">
                <a:solidFill>
                  <a:srgbClr val="FFFF00"/>
                </a:solidFill>
                <a:latin typeface="Times New Roman" charset="0"/>
              </a:defRPr>
            </a:lvl9pPr>
          </a:lstStyle>
          <a:p>
            <a:pPr eaLnBrk="1" hangingPunct="1">
              <a:spcBef>
                <a:spcPct val="50000"/>
              </a:spcBef>
            </a:pPr>
            <a:r>
              <a:rPr lang="en-US" altLang="en-US" sz="3200" dirty="0">
                <a:solidFill>
                  <a:srgbClr val="FF0000"/>
                </a:solidFill>
              </a:rPr>
              <a:t>Effect of nutrient-devices on drugs</a:t>
            </a:r>
            <a:endParaRPr lang="el-GR" altLang="en-US" sz="3200" dirty="0">
              <a:solidFill>
                <a:srgbClr val="FF0000"/>
              </a:solidFill>
            </a:endParaRPr>
          </a:p>
        </p:txBody>
      </p:sp>
    </p:spTree>
    <p:extLst>
      <p:ext uri="{BB962C8B-B14F-4D97-AF65-F5344CB8AC3E}">
        <p14:creationId xmlns:p14="http://schemas.microsoft.com/office/powerpoint/2010/main" val="1897621484"/>
      </p:ext>
    </p:extLst>
  </p:cSld>
  <p:clrMapOvr>
    <a:masterClrMapping/>
  </p:clrMapOvr>
  <p:transition>
    <p:strips dir="ld"/>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1905</Words>
  <Application>Microsoft Office PowerPoint</Application>
  <PresentationFormat>On-screen Show (4:3)</PresentationFormat>
  <Paragraphs>189</Paragraphs>
  <Slides>30</Slides>
  <Notes>17</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 </vt:lpstr>
      <vt:lpstr> </vt:lpstr>
      <vt:lpstr>The problem (1)</vt:lpstr>
      <vt:lpstr>The problem (2)</vt:lpstr>
      <vt:lpstr>General mechanisms of interactions  between nutrients and drugs (1)</vt:lpstr>
      <vt:lpstr>General mechanisms of interactions  between nutrients and drugs (2)</vt:lpstr>
      <vt:lpstr>Role of therapeutic drug monitoring</vt:lpstr>
      <vt:lpstr>Drug administration in enteral nutrition</vt:lpstr>
      <vt:lpstr>Formulations commonly used in EN</vt:lpstr>
      <vt:lpstr>Interactions in enteral nutrition</vt:lpstr>
      <vt:lpstr>Increased probability of clinically significant interactions with: </vt:lpstr>
      <vt:lpstr>Examples of interactions (1):</vt:lpstr>
      <vt:lpstr>Examples of interactions (2):</vt:lpstr>
      <vt:lpstr>Examples of interactions (3):</vt:lpstr>
      <vt:lpstr>Examples of interactions (4):</vt:lpstr>
      <vt:lpstr>Examples of interactions (5):</vt:lpstr>
      <vt:lpstr>Examples of interactions (6):</vt:lpstr>
      <vt:lpstr>Examples of interactions (7):</vt:lpstr>
      <vt:lpstr>Examples of interactions (8):</vt:lpstr>
      <vt:lpstr>Examples of interactions (9):</vt:lpstr>
      <vt:lpstr>Examples of interactions (10):</vt:lpstr>
      <vt:lpstr>Examples of interactions (11):</vt:lpstr>
      <vt:lpstr>Drug administration in TPN</vt:lpstr>
      <vt:lpstr>Interactions in total parenteral nutrition </vt:lpstr>
      <vt:lpstr>Factors which may largely affect interactions between drug-TPN solution (1) </vt:lpstr>
      <vt:lpstr>Factors which may largely affect interactions between drug-TPN solution (2)</vt:lpstr>
      <vt:lpstr>Mixing drugs with TPN solutions (1)</vt:lpstr>
      <vt:lpstr>Mixing drugs with TPN solutions (2)</vt:lpstr>
      <vt:lpstr>Poor education</vt:lpstr>
      <vt:lpstr>Sources of info</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maria</dc:creator>
  <cp:lastModifiedBy>maria</cp:lastModifiedBy>
  <cp:revision>1</cp:revision>
  <dcterms:created xsi:type="dcterms:W3CDTF">2016-11-02T13:02:03Z</dcterms:created>
  <dcterms:modified xsi:type="dcterms:W3CDTF">2016-11-02T13:05:18Z</dcterms:modified>
</cp:coreProperties>
</file>