
<file path=[Content_Types].xml><?xml version="1.0" encoding="utf-8"?>
<Types xmlns="http://schemas.openxmlformats.org/package/2006/content-types">
  <Default Extension="jpeg" ContentType="image/jpeg"/>
  <Default Extension="JPG" ContentType="image/.jp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1"/>
  </p:notesMasterIdLst>
  <p:sldIdLst>
    <p:sldId id="306" r:id="rId3"/>
    <p:sldId id="308" r:id="rId4"/>
    <p:sldId id="307" r:id="rId5"/>
    <p:sldId id="309" r:id="rId6"/>
    <p:sldId id="310" r:id="rId7"/>
    <p:sldId id="311" r:id="rId8"/>
    <p:sldId id="312" r:id="rId9"/>
    <p:sldId id="313" r:id="rId10"/>
    <p:sldId id="314" r:id="rId11"/>
    <p:sldId id="315" r:id="rId12"/>
    <p:sldId id="316" r:id="rId13"/>
    <p:sldId id="317" r:id="rId14"/>
    <p:sldId id="318" r:id="rId15"/>
    <p:sldId id="319" r:id="rId16"/>
    <p:sldId id="320" r:id="rId17"/>
    <p:sldId id="321" r:id="rId18"/>
    <p:sldId id="322" r:id="rId19"/>
    <p:sldId id="324" r:id="rId20"/>
    <p:sldId id="325" r:id="rId21"/>
    <p:sldId id="323" r:id="rId22"/>
    <p:sldId id="326" r:id="rId23"/>
    <p:sldId id="327" r:id="rId24"/>
    <p:sldId id="328" r:id="rId25"/>
    <p:sldId id="329" r:id="rId26"/>
    <p:sldId id="330" r:id="rId27"/>
    <p:sldId id="331" r:id="rId28"/>
    <p:sldId id="332" r:id="rId29"/>
    <p:sldId id="333" r:id="rId30"/>
    <p:sldId id="334" r:id="rId31"/>
    <p:sldId id="335" r:id="rId32"/>
    <p:sldId id="336" r:id="rId33"/>
    <p:sldId id="337" r:id="rId34"/>
    <p:sldId id="338" r:id="rId35"/>
    <p:sldId id="339" r:id="rId36"/>
    <p:sldId id="340" r:id="rId37"/>
    <p:sldId id="341" r:id="rId38"/>
    <p:sldId id="342" r:id="rId39"/>
    <p:sldId id="343" r:id="rId40"/>
  </p:sldIdLst>
  <p:sldSz cx="9144000" cy="6858000" type="screen4x3"/>
  <p:notesSz cx="6858000" cy="9144000"/>
  <p:defaultTextStyle>
    <a:defPPr>
      <a:defRPr lang="el-GR"/>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2D3CB"/>
    <a:srgbClr val="C1E8B6"/>
    <a:srgbClr val="009900"/>
    <a:srgbClr val="99FF66"/>
    <a:srgbClr val="0000CC"/>
    <a:srgbClr val="DBD7DB"/>
    <a:srgbClr val="FFFF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p:scale>
          <a:sx n="75" d="100"/>
          <a:sy n="75" d="100"/>
        </p:scale>
        <p:origin x="-2664" y="-85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4" Type="http://schemas.openxmlformats.org/officeDocument/2006/relationships/tableStyles" Target="tableStyles.xml"/><Relationship Id="rId43" Type="http://schemas.openxmlformats.org/officeDocument/2006/relationships/viewProps" Target="viewProps.xml"/><Relationship Id="rId42" Type="http://schemas.openxmlformats.org/officeDocument/2006/relationships/presProps" Target="presProps.xml"/><Relationship Id="rId41" Type="http://schemas.openxmlformats.org/officeDocument/2006/relationships/notesMaster" Target="notesMasters/notesMaster1.xml"/><Relationship Id="rId40" Type="http://schemas.openxmlformats.org/officeDocument/2006/relationships/slide" Target="slides/slide38.xml"/><Relationship Id="rId4" Type="http://schemas.openxmlformats.org/officeDocument/2006/relationships/slide" Target="slides/slide2.xml"/><Relationship Id="rId39" Type="http://schemas.openxmlformats.org/officeDocument/2006/relationships/slide" Target="slides/slide37.xml"/><Relationship Id="rId38" Type="http://schemas.openxmlformats.org/officeDocument/2006/relationships/slide" Target="slides/slide36.xml"/><Relationship Id="rId37" Type="http://schemas.openxmlformats.org/officeDocument/2006/relationships/slide" Target="slides/slide35.xml"/><Relationship Id="rId36" Type="http://schemas.openxmlformats.org/officeDocument/2006/relationships/slide" Target="slides/slide34.xml"/><Relationship Id="rId35" Type="http://schemas.openxmlformats.org/officeDocument/2006/relationships/slide" Target="slides/slide33.xml"/><Relationship Id="rId34" Type="http://schemas.openxmlformats.org/officeDocument/2006/relationships/slide" Target="slides/slide32.xml"/><Relationship Id="rId33" Type="http://schemas.openxmlformats.org/officeDocument/2006/relationships/slide" Target="slides/slide31.xml"/><Relationship Id="rId32" Type="http://schemas.openxmlformats.org/officeDocument/2006/relationships/slide" Target="slides/slide30.xml"/><Relationship Id="rId31" Type="http://schemas.openxmlformats.org/officeDocument/2006/relationships/slide" Target="slides/slide29.xml"/><Relationship Id="rId30" Type="http://schemas.openxmlformats.org/officeDocument/2006/relationships/slide" Target="slides/slide28.xml"/><Relationship Id="rId3" Type="http://schemas.openxmlformats.org/officeDocument/2006/relationships/slide" Target="slides/slide1.xml"/><Relationship Id="rId29" Type="http://schemas.openxmlformats.org/officeDocument/2006/relationships/slide" Target="slides/slide27.xml"/><Relationship Id="rId28" Type="http://schemas.openxmlformats.org/officeDocument/2006/relationships/slide" Target="slides/slide26.xml"/><Relationship Id="rId27" Type="http://schemas.openxmlformats.org/officeDocument/2006/relationships/slide" Target="slides/slide25.xml"/><Relationship Id="rId26" Type="http://schemas.openxmlformats.org/officeDocument/2006/relationships/slide" Target="slides/slide24.xml"/><Relationship Id="rId25" Type="http://schemas.openxmlformats.org/officeDocument/2006/relationships/slide" Target="slides/slide23.xml"/><Relationship Id="rId24" Type="http://schemas.openxmlformats.org/officeDocument/2006/relationships/slide" Target="slides/slide22.xml"/><Relationship Id="rId23" Type="http://schemas.openxmlformats.org/officeDocument/2006/relationships/slide" Target="slides/slide21.xml"/><Relationship Id="rId22" Type="http://schemas.openxmlformats.org/officeDocument/2006/relationships/slide" Target="slides/slide20.xml"/><Relationship Id="rId21" Type="http://schemas.openxmlformats.org/officeDocument/2006/relationships/slide" Target="slides/slide19.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3794" name="Rectangle 2"/>
          <p:cNvSpPr>
            <a:spLocks noGrp="1" noChangeArrowheads="1"/>
          </p:cNvSpPr>
          <p:nvPr>
            <p:ph type="hdr" sz="quarter"/>
          </p:nvPr>
        </p:nvSpPr>
        <p:spPr bwMode="auto">
          <a:xfrm>
            <a:off x="0" y="0"/>
            <a:ext cx="2971800" cy="457200"/>
          </a:xfrm>
          <a:prstGeom prst="rect">
            <a:avLst/>
          </a:prstGeom>
          <a:noFill/>
          <a:ln w="9525">
            <a:noFill/>
            <a:miter lim="800000"/>
          </a:ln>
          <a:effectLst/>
        </p:spPr>
        <p:txBody>
          <a:bodyPr vert="horz" wrap="square" lIns="91440" tIns="45720" rIns="91440" bIns="45720" numCol="1" anchor="t" anchorCtr="0" compatLnSpc="1"/>
          <a:lstStyle>
            <a:lvl1pPr>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33795" name="Rectangle 3"/>
          <p:cNvSpPr>
            <a:spLocks noGrp="1" noChangeArrowheads="1"/>
          </p:cNvSpPr>
          <p:nvPr>
            <p:ph type="dt" idx="1"/>
          </p:nvPr>
        </p:nvSpPr>
        <p:spPr bwMode="auto">
          <a:xfrm>
            <a:off x="3884613" y="0"/>
            <a:ext cx="2971800" cy="457200"/>
          </a:xfrm>
          <a:prstGeom prst="rect">
            <a:avLst/>
          </a:prstGeom>
          <a:noFill/>
          <a:ln w="9525">
            <a:noFill/>
            <a:miter lim="800000"/>
          </a:ln>
          <a:effectLst/>
        </p:spPr>
        <p:txBody>
          <a:bodyPr vert="horz" wrap="square" lIns="91440" tIns="45720" rIns="91440" bIns="45720" numCol="1" anchor="t" anchorCtr="0" compatLnSpc="1"/>
          <a:lstStyle>
            <a:lvl1pPr algn="r">
              <a:defRPr sz="1200"/>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el-GR"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40964" name="Rectangle 4"/>
          <p:cNvSpPr>
            <a:spLocks noRot="1" noTextEdit="1"/>
          </p:cNvSpPr>
          <p:nvPr>
            <p:ph type="sldImg" idx="2"/>
          </p:nvPr>
        </p:nvSpPr>
        <p:spPr>
          <a:xfrm>
            <a:off x="1143000" y="685800"/>
            <a:ext cx="4572000" cy="3429000"/>
          </a:xfrm>
          <a:prstGeom prst="rect">
            <a:avLst/>
          </a:prstGeom>
          <a:noFill/>
          <a:ln w="9525" cap="flat" cmpd="sng">
            <a:solidFill>
              <a:srgbClr val="000000"/>
            </a:solidFill>
            <a:prstDash val="solid"/>
            <a:miter/>
            <a:headEnd type="none" w="med" len="med"/>
            <a:tailEnd type="none" w="med" len="med"/>
          </a:ln>
        </p:spPr>
      </p:sp>
      <p:sp>
        <p:nvSpPr>
          <p:cNvPr id="33797" name="Rectangle 5"/>
          <p:cNvSpPr>
            <a:spLocks noGrp="1" noChangeArrowheads="1"/>
          </p:cNvSpPr>
          <p:nvPr>
            <p:ph type="body" sz="quarter" idx="3"/>
          </p:nvPr>
        </p:nvSpPr>
        <p:spPr bwMode="auto">
          <a:xfrm>
            <a:off x="685800" y="4343400"/>
            <a:ext cx="5486400" cy="4114800"/>
          </a:xfrm>
          <a:prstGeom prst="rect">
            <a:avLst/>
          </a:prstGeom>
          <a:noFill/>
          <a:ln w="9525">
            <a:noFill/>
            <a:miter lim="800000"/>
          </a:ln>
          <a:effectLst/>
        </p:spPr>
        <p:txBody>
          <a:bodyPr vert="horz" wrap="square" lIns="91440" tIns="45720" rIns="91440" bIns="45720" numCol="1" anchor="t" anchorCtr="0" compatLnSpc="1"/>
          <a:p>
            <a:pPr lvl="0"/>
            <a:r>
              <a:rPr dirty="0"/>
              <a:t>Κάντε κλικ για να επεξεργαστείτε τα στυλ κειμένου του υποδείγματος</a:t>
            </a:r>
            <a:endParaRPr dirty="0"/>
          </a:p>
          <a:p>
            <a:pPr lvl="1"/>
            <a:r>
              <a:rPr dirty="0"/>
              <a:t>Δεύτερου επιπέδου</a:t>
            </a:r>
            <a:endParaRPr dirty="0"/>
          </a:p>
          <a:p>
            <a:pPr lvl="2"/>
            <a:r>
              <a:rPr dirty="0"/>
              <a:t>Τρίτου επιπέδου</a:t>
            </a:r>
            <a:endParaRPr dirty="0"/>
          </a:p>
          <a:p>
            <a:pPr lvl="3"/>
            <a:r>
              <a:rPr dirty="0"/>
              <a:t>Τέταρτου επιπέδου</a:t>
            </a:r>
            <a:endParaRPr dirty="0"/>
          </a:p>
          <a:p>
            <a:pPr lvl="4"/>
            <a:r>
              <a:rPr dirty="0"/>
              <a:t>Πέμπτου επιπέδου</a:t>
            </a:r>
            <a:endParaRPr dirty="0"/>
          </a:p>
        </p:txBody>
      </p:sp>
      <p:sp>
        <p:nvSpPr>
          <p:cNvPr id="33798" name="Rectangle 6"/>
          <p:cNvSpPr>
            <a:spLocks noGrp="1" noChangeArrowheads="1"/>
          </p:cNvSpPr>
          <p:nvPr>
            <p:ph type="ftr" sz="quarter" idx="4"/>
          </p:nvPr>
        </p:nvSpPr>
        <p:spPr bwMode="auto">
          <a:xfrm>
            <a:off x="0" y="8685213"/>
            <a:ext cx="2971800" cy="457200"/>
          </a:xfrm>
          <a:prstGeom prst="rect">
            <a:avLst/>
          </a:prstGeom>
          <a:noFill/>
          <a:ln w="9525">
            <a:noFill/>
            <a:miter lim="800000"/>
          </a:ln>
          <a:effectLst/>
        </p:spPr>
        <p:txBody>
          <a:bodyPr vert="horz" wrap="square" lIns="91440" tIns="45720" rIns="91440" bIns="45720" numCol="1" anchor="b" anchorCtr="0" compatLnSpc="1"/>
          <a:lstStyle>
            <a:lvl1pPr>
              <a:defRPr sz="12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2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33799" name="Rectangle 7"/>
          <p:cNvSpPr>
            <a:spLocks noGrp="1" noChangeArrowheads="1"/>
          </p:cNvSpPr>
          <p:nvPr>
            <p:ph type="sldNum" sz="quarter" idx="5"/>
          </p:nvPr>
        </p:nvSpPr>
        <p:spPr bwMode="auto">
          <a:xfrm>
            <a:off x="3884613" y="8685213"/>
            <a:ext cx="2971800" cy="457200"/>
          </a:xfrm>
          <a:prstGeom prst="rect">
            <a:avLst/>
          </a:prstGeom>
          <a:noFill/>
          <a:ln w="9525">
            <a:noFill/>
            <a:miter lim="800000"/>
          </a:ln>
          <a:effectLst/>
        </p:spPr>
        <p:txBody>
          <a:bodyPr vert="horz" wrap="square" lIns="91440" tIns="45720" rIns="91440" bIns="45720" numCol="1" anchor="b" anchorCtr="0" compatLnSpc="1"/>
          <a:p>
            <a:pPr lvl="0" algn="r" eaLnBrk="1" hangingPunct="1"/>
            <a:fld id="{9A0DB2DC-4C9A-4742-B13C-FB6460FD3503}" type="slidenum">
              <a:rPr lang="el-GR" sz="1200" dirty="0"/>
            </a:fld>
            <a:endParaRPr lang="el-GR" sz="1200" dirty="0"/>
          </a:p>
        </p:txBody>
      </p:sp>
    </p:spTree>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hasCustomPrompt="1"/>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hasCustomPrompt="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GR" smtClean="0"/>
              <a:t>Κάντε κλικ για να επεξεργαστείτε τον υπότιτλο του υποδείγματος</a:t>
            </a:r>
            <a:endParaRPr lang="el-GR"/>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hasCustomPrompt="1"/>
          </p:nvPr>
        </p:nvSpPr>
        <p:spPr/>
        <p:txBody>
          <a:bodyPr vert="eaVert"/>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hasCustomPrompt="1"/>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hasCustomPrompt="1"/>
          </p:nvPr>
        </p:nvSpPr>
        <p:spPr>
          <a:xfrm>
            <a:off x="457200" y="274638"/>
            <a:ext cx="6019800" cy="5851525"/>
          </a:xfrm>
        </p:spPr>
        <p:txBody>
          <a:bodyPr vert="eaVert"/>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hasCustomPrompt="1"/>
          </p:nvPr>
        </p:nvSpPr>
        <p:spPr/>
        <p:txBody>
          <a:body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hasCustomPrompt="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Kλικ για επεξεργασία των στυλ του υποδείγματος</a:t>
            </a:r>
            <a:endParaRPr lang="el-GR" smtClean="0"/>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Slide Number Placeholder 5"/>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hasCustomPrompt="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3 - Θέση περιεχομένου"/>
          <p:cNvSpPr>
            <a:spLocks noGrp="1"/>
          </p:cNvSpPr>
          <p:nvPr>
            <p:ph sz="half" idx="2" hasCustomPrompt="1"/>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hasCustomPrompt="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endParaRPr lang="el-GR" smtClean="0"/>
          </a:p>
        </p:txBody>
      </p:sp>
      <p:sp>
        <p:nvSpPr>
          <p:cNvPr id="4" name="3 - Θέση περιεχομένου"/>
          <p:cNvSpPr>
            <a:spLocks noGrp="1"/>
          </p:cNvSpPr>
          <p:nvPr>
            <p:ph sz="half" idx="2" hasCustomPrompt="1"/>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5" name="4 - Θέση κειμένου"/>
          <p:cNvSpPr>
            <a:spLocks noGrp="1"/>
          </p:cNvSpPr>
          <p:nvPr>
            <p:ph type="body" sz="quarter" idx="3" hasCustomPrompt="1"/>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endParaRPr lang="el-GR" smtClean="0"/>
          </a:p>
        </p:txBody>
      </p:sp>
      <p:sp>
        <p:nvSpPr>
          <p:cNvPr id="6" name="5 - Θέση περιεχομένου"/>
          <p:cNvSpPr>
            <a:spLocks noGrp="1"/>
          </p:cNvSpPr>
          <p:nvPr>
            <p:ph sz="quarter" idx="4" hasCustomPrompt="1"/>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7" name="Date Placeholder 6"/>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8" name="Footer Placeholder 7"/>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9" name="Slide Number Placeholder 8"/>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p:txBody>
          <a:bodyPr/>
          <a:lstStyle/>
          <a:p>
            <a:r>
              <a:rPr lang="el-GR" smtClean="0"/>
              <a:t>Kλικ για επεξεργασία του τίτλου</a:t>
            </a:r>
            <a:endParaRPr lang="el-GR"/>
          </a:p>
        </p:txBody>
      </p:sp>
      <p:sp>
        <p:nvSpPr>
          <p:cNvPr id="3" name="Date Placeholder 2"/>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4" name="Footer Placeholder 3"/>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5" name="Slide Number Placeholder 4"/>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3" name="Footer Placeholder 2"/>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4" name="Slide Number Placeholder 3"/>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hasCustomPrompt="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endParaRPr lang="el-GR" smtClean="0"/>
          </a:p>
          <a:p>
            <a:pPr lvl="1"/>
            <a:r>
              <a:rPr lang="el-GR" smtClean="0"/>
              <a:t>Δεύτερου επιπέδου</a:t>
            </a:r>
            <a:endParaRPr lang="el-GR" smtClean="0"/>
          </a:p>
          <a:p>
            <a:pPr lvl="2"/>
            <a:r>
              <a:rPr lang="el-GR" smtClean="0"/>
              <a:t>Τρίτου επιπέδου</a:t>
            </a:r>
            <a:endParaRPr lang="el-GR" smtClean="0"/>
          </a:p>
          <a:p>
            <a:pPr lvl="3"/>
            <a:r>
              <a:rPr lang="el-GR" smtClean="0"/>
              <a:t>Τέταρτου επιπέδου</a:t>
            </a:r>
            <a:endParaRPr lang="el-GR" smtClean="0"/>
          </a:p>
          <a:p>
            <a:pPr lvl="4"/>
            <a:r>
              <a:rPr lang="el-GR" smtClean="0"/>
              <a:t>Πέμπτου επιπέδου</a:t>
            </a:r>
            <a:endParaRPr lang="el-GR"/>
          </a:p>
        </p:txBody>
      </p:sp>
      <p:sp>
        <p:nvSpPr>
          <p:cNvPr id="4" name="3 - Θέση κειμένου"/>
          <p:cNvSpPr>
            <a:spLocks noGrp="1"/>
          </p:cNvSpPr>
          <p:nvPr>
            <p:ph type="body" sz="half" idx="2" hasCustomPrompt="1"/>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endParaRPr lang="el-GR"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hasCustomPrompt="1"/>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l-GR" sz="3200" b="0" i="0" u="none" strike="noStrike" kern="0" cap="none" spc="0" normalizeH="0" baseline="0" noProof="0" smtClean="0">
              <a:ln>
                <a:noFill/>
              </a:ln>
              <a:solidFill>
                <a:schemeClr val="tx1"/>
              </a:solidFill>
              <a:effectLst/>
              <a:uLnTx/>
              <a:uFillTx/>
              <a:latin typeface="+mn-lt"/>
              <a:ea typeface="+mn-ea"/>
              <a:cs typeface="+mn-cs"/>
            </a:endParaRPr>
          </a:p>
        </p:txBody>
      </p:sp>
      <p:sp>
        <p:nvSpPr>
          <p:cNvPr id="4" name="3 - Θέση κειμένου"/>
          <p:cNvSpPr>
            <a:spLocks noGrp="1"/>
          </p:cNvSpPr>
          <p:nvPr>
            <p:ph type="body" sz="half" idx="2" hasCustomPrompt="1"/>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endParaRPr lang="el-GR"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7" name="Slide Number Placeholder 6"/>
          <p:cNvSpPr>
            <a:spLocks noGrp="1"/>
          </p:cNvSpPr>
          <p:nvPr>
            <p:ph type="sldNum" sz="quarter" idx="12"/>
          </p:nvPr>
        </p:nvSpPr>
        <p:spPr/>
        <p:txBody>
          <a:bodyPr/>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Rectangle 2"/>
          <p:cNvSpPr>
            <a:spLocks noGrp="1"/>
          </p:cNvSpPr>
          <p:nvPr>
            <p:ph type="title"/>
          </p:nvPr>
        </p:nvSpPr>
        <p:spPr>
          <a:xfrm>
            <a:off x="457200" y="274638"/>
            <a:ext cx="8229600" cy="1143000"/>
          </a:xfrm>
          <a:prstGeom prst="rect">
            <a:avLst/>
          </a:prstGeom>
          <a:noFill/>
          <a:ln w="9525">
            <a:noFill/>
          </a:ln>
        </p:spPr>
        <p:txBody>
          <a:bodyPr anchor="ctr"/>
          <a:p>
            <a:pPr lvl="0"/>
            <a:r>
              <a:rPr dirty="0"/>
              <a:t>Κάντε κλικ για επεξεργασία του τίτλου</a:t>
            </a:r>
            <a:endParaRPr dirty="0"/>
          </a:p>
        </p:txBody>
      </p:sp>
      <p:sp>
        <p:nvSpPr>
          <p:cNvPr id="1027" name="Rectangle 3"/>
          <p:cNvSpPr>
            <a:spLocks noGrp="1"/>
          </p:cNvSpPr>
          <p:nvPr>
            <p:ph type="body" idx="1"/>
          </p:nvPr>
        </p:nvSpPr>
        <p:spPr>
          <a:xfrm>
            <a:off x="457200" y="1600200"/>
            <a:ext cx="8229600" cy="4525963"/>
          </a:xfrm>
          <a:prstGeom prst="rect">
            <a:avLst/>
          </a:prstGeom>
          <a:noFill/>
          <a:ln w="9525">
            <a:noFill/>
          </a:ln>
        </p:spPr>
        <p:txBody>
          <a:bodyPr/>
          <a:p>
            <a:pPr lvl="0"/>
            <a:r>
              <a:rPr dirty="0"/>
              <a:t>Κάντε κλικ για να επεξεργαστείτε τα στυλ κειμένου του υποδείγματος</a:t>
            </a:r>
            <a:endParaRPr dirty="0"/>
          </a:p>
          <a:p>
            <a:pPr lvl="1"/>
            <a:r>
              <a:rPr dirty="0"/>
              <a:t>Δεύτερου επιπέδου</a:t>
            </a:r>
            <a:endParaRPr dirty="0"/>
          </a:p>
          <a:p>
            <a:pPr lvl="2"/>
            <a:r>
              <a:rPr dirty="0"/>
              <a:t>Τρίτου επιπέδου</a:t>
            </a:r>
            <a:endParaRPr dirty="0"/>
          </a:p>
          <a:p>
            <a:pPr lvl="3"/>
            <a:r>
              <a:rPr dirty="0"/>
              <a:t>Τέταρτου επιπέδου</a:t>
            </a:r>
            <a:endParaRPr dirty="0"/>
          </a:p>
          <a:p>
            <a:pPr lvl="4"/>
            <a:r>
              <a:rPr dirty="0"/>
              <a:t>Πέμπτου επιπέδου</a:t>
            </a:r>
            <a:endParaRPr dirty="0"/>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ln>
          <a:effectLst/>
        </p:spPr>
        <p:txBody>
          <a:bodyPr vert="horz" wrap="square" lIns="91440" tIns="45720" rIns="91440" bIns="45720" numCol="1" anchor="t" anchorCtr="0" compatLnSpc="1"/>
          <a:lstStyle>
            <a:lvl1pPr>
              <a:defRPr sz="1400"/>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ln>
          <a:effectLst/>
        </p:spPr>
        <p:txBody>
          <a:bodyPr vert="horz" wrap="square" lIns="91440" tIns="45720" rIns="91440" bIns="45720" numCol="1" anchor="t" anchorCtr="0" compatLnSpc="1"/>
          <a:lstStyle>
            <a:lvl1pPr algn="ctr">
              <a:defRPr sz="1400"/>
            </a:lvl1pPr>
          </a:lstStyle>
          <a:p>
            <a:pPr marL="0" marR="0" lvl="0" indent="0" algn="ctr" defTabSz="914400" rtl="0" eaLnBrk="1" fontAlgn="base" latinLnBrk="0" hangingPunct="1">
              <a:lnSpc>
                <a:spcPct val="100000"/>
              </a:lnSpc>
              <a:spcBef>
                <a:spcPct val="0"/>
              </a:spcBef>
              <a:spcAft>
                <a:spcPct val="0"/>
              </a:spcAft>
              <a:buClrTx/>
              <a:buSzTx/>
              <a:buFontTx/>
              <a:buNone/>
              <a:defRPr/>
            </a:pPr>
            <a:endParaRPr kumimoji="0" lang="el-GR" sz="1400" b="0" i="0" u="none" strike="noStrike" kern="1200" cap="none" spc="0" normalizeH="0" baseline="0" noProof="0" smtClean="0">
              <a:ln>
                <a:noFill/>
              </a:ln>
              <a:solidFill>
                <a:schemeClr val="tx1"/>
              </a:solidFill>
              <a:effectLst/>
              <a:uLnTx/>
              <a:uFillTx/>
              <a:latin typeface="Arial" panose="020B0604020202020204" pitchFamily="34" charset="0"/>
              <a:ea typeface="+mn-ea"/>
              <a:cs typeface="+mn-cs"/>
            </a:endParaRP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ln>
          <a:effectLst/>
        </p:spPr>
        <p:txBody>
          <a:bodyPr vert="horz" wrap="square" lIns="91440" tIns="45720" rIns="91440" bIns="45720" numCol="1" anchor="t" anchorCtr="0" compatLnSpc="1"/>
          <a:lstStyle>
            <a:lvl1pPr algn="r">
              <a:defRPr sz="1400"/>
            </a:lvl1pPr>
          </a:lstStyle>
          <a:p>
            <a:pPr lvl="0" eaLnBrk="1" hangingPunct="1"/>
            <a:fld id="{9A0DB2DC-4C9A-4742-B13C-FB6460FD3503}" type="slidenum">
              <a:rPr lang="el-GR" dirty="0">
                <a:latin typeface="Arial" panose="020B0604020202020204" pitchFamily="34" charset="0"/>
              </a:rPr>
            </a:fld>
            <a:endParaRPr lang="el-GR" dirty="0">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panose="020B0604020202020204" pitchFamily="34" charset="0"/>
        </a:defRPr>
      </a:lvl2pPr>
      <a:lvl3pPr algn="ctr" rtl="0" fontAlgn="base">
        <a:spcBef>
          <a:spcPct val="0"/>
        </a:spcBef>
        <a:spcAft>
          <a:spcPct val="0"/>
        </a:spcAft>
        <a:defRPr sz="4400">
          <a:solidFill>
            <a:schemeClr val="tx2"/>
          </a:solidFill>
          <a:latin typeface="Arial" panose="020B0604020202020204" pitchFamily="34" charset="0"/>
        </a:defRPr>
      </a:lvl3pPr>
      <a:lvl4pPr algn="ctr" rtl="0" fontAlgn="base">
        <a:spcBef>
          <a:spcPct val="0"/>
        </a:spcBef>
        <a:spcAft>
          <a:spcPct val="0"/>
        </a:spcAft>
        <a:defRPr sz="4400">
          <a:solidFill>
            <a:schemeClr val="tx2"/>
          </a:solidFill>
          <a:latin typeface="Arial" panose="020B0604020202020204" pitchFamily="34" charset="0"/>
        </a:defRPr>
      </a:lvl4pPr>
      <a:lvl5pPr algn="ctr" rtl="0" fontAlgn="base">
        <a:spcBef>
          <a:spcPct val="0"/>
        </a:spcBef>
        <a:spcAft>
          <a:spcPct val="0"/>
        </a:spcAft>
        <a:defRPr sz="4400">
          <a:solidFill>
            <a:schemeClr val="tx2"/>
          </a:solidFill>
          <a:latin typeface="Arial" panose="020B0604020202020204" pitchFamily="34" charset="0"/>
        </a:defRPr>
      </a:lvl5pPr>
      <a:lvl6pPr marL="457200" algn="ctr" rtl="0" fontAlgn="base">
        <a:spcBef>
          <a:spcPct val="0"/>
        </a:spcBef>
        <a:spcAft>
          <a:spcPct val="0"/>
        </a:spcAft>
        <a:defRPr sz="4400">
          <a:solidFill>
            <a:schemeClr val="tx2"/>
          </a:solidFill>
          <a:latin typeface="Arial" panose="020B0604020202020204" pitchFamily="34" charset="0"/>
        </a:defRPr>
      </a:lvl6pPr>
      <a:lvl7pPr marL="914400" algn="ctr" rtl="0" fontAlgn="base">
        <a:spcBef>
          <a:spcPct val="0"/>
        </a:spcBef>
        <a:spcAft>
          <a:spcPct val="0"/>
        </a:spcAft>
        <a:defRPr sz="4400">
          <a:solidFill>
            <a:schemeClr val="tx2"/>
          </a:solidFill>
          <a:latin typeface="Arial" panose="020B0604020202020204" pitchFamily="34" charset="0"/>
        </a:defRPr>
      </a:lvl7pPr>
      <a:lvl8pPr marL="1371600" algn="ctr" rtl="0" fontAlgn="base">
        <a:spcBef>
          <a:spcPct val="0"/>
        </a:spcBef>
        <a:spcAft>
          <a:spcPct val="0"/>
        </a:spcAft>
        <a:defRPr sz="4400">
          <a:solidFill>
            <a:schemeClr val="tx2"/>
          </a:solidFill>
          <a:latin typeface="Arial" panose="020B0604020202020204" pitchFamily="34" charset="0"/>
        </a:defRPr>
      </a:lvl8pPr>
      <a:lvl9pPr marL="1828800" algn="ctr" rtl="0" fontAlgn="base">
        <a:spcBef>
          <a:spcPct val="0"/>
        </a:spcBef>
        <a:spcAft>
          <a:spcPct val="0"/>
        </a:spcAft>
        <a:defRPr sz="4400">
          <a:solidFill>
            <a:schemeClr val="tx2"/>
          </a:solidFill>
          <a:latin typeface="Arial" panose="020B0604020202020204" pitchFamily="34"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50"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2051" name="Rectangle 3"/>
          <p:cNvSpPr>
            <a:spLocks noGrp="1"/>
          </p:cNvSpPr>
          <p:nvPr>
            <p:ph idx="1" hasCustomPrompt="1"/>
          </p:nvPr>
        </p:nvSpPr>
        <p:spPr>
          <a:xfrm>
            <a:off x="250825" y="765175"/>
            <a:ext cx="8229600" cy="5184775"/>
          </a:xfrm>
        </p:spPr>
        <p:txBody>
          <a:bodyPr vert="horz" wrap="square" lIns="91440" tIns="45720" rIns="91440" bIns="45720" anchor="t"/>
          <a:p>
            <a:pPr marL="609600" indent="-609600" eaLnBrk="1" hangingPunct="1">
              <a:lnSpc>
                <a:spcPct val="80000"/>
              </a:lnSpc>
              <a:buNone/>
            </a:pPr>
            <a:r>
              <a:rPr lang="en-US" altLang="x-none" sz="2400" b="1" dirty="0"/>
              <a:t>Hirschmann</a:t>
            </a:r>
            <a:r>
              <a:rPr sz="2400" b="1" dirty="0"/>
              <a:t> </a:t>
            </a:r>
            <a:r>
              <a:rPr sz="2400" dirty="0"/>
              <a:t>(1958):</a:t>
            </a:r>
            <a:endParaRPr sz="2400" dirty="0"/>
          </a:p>
          <a:p>
            <a:pPr marL="609600" indent="-609600" eaLnBrk="1" hangingPunct="1">
              <a:lnSpc>
                <a:spcPct val="80000"/>
              </a:lnSpc>
              <a:buNone/>
            </a:pPr>
            <a:endParaRPr sz="2400" dirty="0"/>
          </a:p>
          <a:p>
            <a:pPr marL="609600" indent="-609600" eaLnBrk="1" hangingPunct="1">
              <a:lnSpc>
                <a:spcPct val="80000"/>
              </a:lnSpc>
              <a:buNone/>
            </a:pPr>
            <a:r>
              <a:rPr sz="2400" dirty="0"/>
              <a:t>	«Στα </a:t>
            </a:r>
            <a:r>
              <a:rPr sz="2400" b="1" dirty="0"/>
              <a:t>αρχικά στάδια</a:t>
            </a:r>
            <a:r>
              <a:rPr sz="2400" dirty="0"/>
              <a:t> της ανάπτυξης λειτουργεί η </a:t>
            </a:r>
            <a:r>
              <a:rPr sz="2400" b="1" dirty="0"/>
              <a:t>διαδικασία της πόλωσης</a:t>
            </a:r>
            <a:r>
              <a:rPr sz="2400" dirty="0"/>
              <a:t> ανάμεσα στις αναπτυγμένες και υπανάπτυκτες περιφέρειες, που </a:t>
            </a:r>
            <a:r>
              <a:rPr sz="2400" b="1" dirty="0"/>
              <a:t>υποχωρεί κλιμακωτά</a:t>
            </a:r>
            <a:r>
              <a:rPr sz="2400" dirty="0"/>
              <a:t>, για να παραχωρήσει τη θέση της στα προωθημένα στάδια ανάπτυξης, στη διαδικασία ροής προς τα μικρότερα κέντρα, ιεραρχικά δηλαδή προς τα κάτω, που πρέπει να ενισχύεται στις θετικές της επιπτώσεις με μέτρα περιφερειακής πολιτικής»</a:t>
            </a:r>
            <a:endParaRPr sz="2400" dirty="0"/>
          </a:p>
          <a:p>
            <a:pPr marL="609600" indent="-609600" eaLnBrk="1" hangingPunct="1">
              <a:lnSpc>
                <a:spcPct val="80000"/>
              </a:lnSpc>
              <a:buNone/>
            </a:pPr>
            <a:endParaRPr sz="2400" dirty="0"/>
          </a:p>
          <a:p>
            <a:pPr marL="609600" indent="-609600" eaLnBrk="1" hangingPunct="1">
              <a:lnSpc>
                <a:spcPct val="80000"/>
              </a:lnSpc>
              <a:buNone/>
            </a:pPr>
            <a:r>
              <a:rPr sz="2400" dirty="0"/>
              <a:t>	«οι </a:t>
            </a:r>
            <a:r>
              <a:rPr sz="2400" b="1" dirty="0"/>
              <a:t>διεθνείς και οι περιφερειακές ανισότητες</a:t>
            </a:r>
            <a:r>
              <a:rPr sz="2400" dirty="0"/>
              <a:t> ανάπτυξης αποτελούν </a:t>
            </a:r>
            <a:r>
              <a:rPr sz="2400" b="1" dirty="0"/>
              <a:t>αναπόφευκτη συνέπεια</a:t>
            </a:r>
            <a:r>
              <a:rPr sz="2400" dirty="0"/>
              <a:t> και προϋπόθεση αυτής της ίδιας της ανάπτυξης»</a:t>
            </a:r>
            <a:endParaRPr sz="24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6"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11267" name="Rectangle 3"/>
          <p:cNvSpPr>
            <a:spLocks noGrp="1"/>
          </p:cNvSpPr>
          <p:nvPr>
            <p:ph idx="1" hasCustomPrompt="1"/>
          </p:nvPr>
        </p:nvSpPr>
        <p:spPr>
          <a:xfrm>
            <a:off x="1403350" y="476250"/>
            <a:ext cx="6337300" cy="5649913"/>
          </a:xfrm>
        </p:spPr>
        <p:txBody>
          <a:bodyPr vert="horz" wrap="square" lIns="91440" tIns="45720" rIns="91440" bIns="45720" anchor="t"/>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r>
              <a:rPr sz="1800" dirty="0"/>
              <a:t>	Η Κοινή Αγορά επιτρέπει πιο ορθολογική κατανομή των πόρων των χωρών μελών της, με βάση το συγκριτικό πλεονέκτημα </a:t>
            </a: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r>
              <a:rPr sz="1800" dirty="0"/>
              <a:t>	Η Κοινή Αγορά δημιουργεί οικονομίες κλίμακας για τις επιχειρήσεις, που προέρχονται από την αύξηση του μεγέθους της αγοράς κάθε μέλους και ταύτισής του με το μέγεθος όλων των χωρών-μελών </a:t>
            </a:r>
            <a:endParaRPr sz="1800" dirty="0"/>
          </a:p>
        </p:txBody>
      </p:sp>
      <p:sp>
        <p:nvSpPr>
          <p:cNvPr id="11268" name="Line 4"/>
          <p:cNvSpPr/>
          <p:nvPr/>
        </p:nvSpPr>
        <p:spPr>
          <a:xfrm>
            <a:off x="755650" y="1989138"/>
            <a:ext cx="936625" cy="0"/>
          </a:xfrm>
          <a:prstGeom prst="line">
            <a:avLst/>
          </a:prstGeom>
          <a:ln w="76200" cap="flat" cmpd="sng">
            <a:solidFill>
              <a:schemeClr val="accent2"/>
            </a:solidFill>
            <a:prstDash val="solid"/>
            <a:headEnd type="none" w="med" len="med"/>
            <a:tailEnd type="triangle" w="med" len="med"/>
          </a:ln>
        </p:spPr>
      </p:sp>
      <p:sp>
        <p:nvSpPr>
          <p:cNvPr id="11269" name="Line 5"/>
          <p:cNvSpPr/>
          <p:nvPr/>
        </p:nvSpPr>
        <p:spPr>
          <a:xfrm>
            <a:off x="755650" y="3860800"/>
            <a:ext cx="936625" cy="0"/>
          </a:xfrm>
          <a:prstGeom prst="line">
            <a:avLst/>
          </a:prstGeom>
          <a:ln w="76200" cap="flat" cmpd="sng">
            <a:solidFill>
              <a:schemeClr val="accent2"/>
            </a:solidFill>
            <a:prstDash val="solid"/>
            <a:headEnd type="none" w="med" len="med"/>
            <a:tailEnd type="triangle" w="med" len="med"/>
          </a:ln>
        </p:spPr>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90"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12291" name="Rectangle 3"/>
          <p:cNvSpPr>
            <a:spLocks noGrp="1"/>
          </p:cNvSpPr>
          <p:nvPr>
            <p:ph idx="1" hasCustomPrompt="1"/>
          </p:nvPr>
        </p:nvSpPr>
        <p:spPr>
          <a:xfrm>
            <a:off x="1763713" y="692150"/>
            <a:ext cx="5040312" cy="5434013"/>
          </a:xfrm>
        </p:spPr>
        <p:txBody>
          <a:bodyPr vert="horz" wrap="square" lIns="91440" tIns="45720" rIns="91440" bIns="45720" anchor="t"/>
          <a:p>
            <a:pPr eaLnBrk="1" hangingPunct="1">
              <a:buNone/>
            </a:pPr>
            <a:endParaRPr lang="en-US" altLang="x-none" sz="1800" dirty="0"/>
          </a:p>
          <a:p>
            <a:pPr eaLnBrk="1" hangingPunct="1">
              <a:buNone/>
            </a:pPr>
            <a:r>
              <a:rPr lang="en-US" altLang="x-none" sz="1800" dirty="0"/>
              <a:t>	</a:t>
            </a:r>
            <a:r>
              <a:rPr sz="1800" dirty="0"/>
              <a:t>Σε ένα ευρύτερο οικονομικό χώρο (ενοποίηση δύο κρατών) με ομοιογενή χαρακτηριστικά, χωρίς περιορισμούς στο εμπόριο και στην κινητικότητα των συντελεστών της παραγωγής, οι επιχειρήσεις συγκεντρώνονται στο κέντρο της αγοράς </a:t>
            </a:r>
            <a:r>
              <a:rPr lang="en-US" altLang="x-none" sz="1800" dirty="0"/>
              <a:t>(Giersch 9149)</a:t>
            </a: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r>
              <a:rPr lang="en-US" altLang="x-none" sz="1800" dirty="0"/>
              <a:t>	</a:t>
            </a:r>
            <a:r>
              <a:rPr sz="1800" dirty="0"/>
              <a:t>Επιτάχυνση της αποψίλωσης των καθυστερημένων περιφερειών</a:t>
            </a:r>
            <a:endParaRPr sz="1800" dirty="0"/>
          </a:p>
        </p:txBody>
      </p:sp>
      <p:sp>
        <p:nvSpPr>
          <p:cNvPr id="12292" name="Line 4"/>
          <p:cNvSpPr/>
          <p:nvPr/>
        </p:nvSpPr>
        <p:spPr>
          <a:xfrm>
            <a:off x="3635375" y="3141663"/>
            <a:ext cx="0" cy="1150937"/>
          </a:xfrm>
          <a:prstGeom prst="line">
            <a:avLst/>
          </a:prstGeom>
          <a:ln w="76200" cap="flat" cmpd="sng">
            <a:solidFill>
              <a:schemeClr val="tx1"/>
            </a:solidFill>
            <a:prstDash val="solid"/>
            <a:headEnd type="none" w="med" len="med"/>
            <a:tailEnd type="triangle" w="med" len="med"/>
          </a:ln>
        </p:spPr>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3314"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13315" name="Rectangle 2"/>
          <p:cNvSpPr>
            <a:spLocks noGrp="1"/>
          </p:cNvSpPr>
          <p:nvPr>
            <p:ph idx="1" hasCustomPrompt="1"/>
          </p:nvPr>
        </p:nvSpPr>
        <p:spPr>
          <a:xfrm>
            <a:off x="684213" y="692150"/>
            <a:ext cx="6119812" cy="5434013"/>
          </a:xfrm>
        </p:spPr>
        <p:txBody>
          <a:bodyPr vert="horz" wrap="square" lIns="91440" tIns="45720" rIns="91440" bIns="45720" anchor="t"/>
          <a:p>
            <a:pPr eaLnBrk="1" hangingPunct="1">
              <a:buNone/>
            </a:pPr>
            <a:endParaRPr sz="1800" dirty="0"/>
          </a:p>
          <a:p>
            <a:pPr eaLnBrk="1" hangingPunct="1">
              <a:buNone/>
            </a:pPr>
            <a:endParaRPr sz="1800" dirty="0"/>
          </a:p>
          <a:p>
            <a:pPr eaLnBrk="1" hangingPunct="1">
              <a:buNone/>
            </a:pPr>
            <a:endParaRPr lang="en-US" altLang="x-none" sz="1800" dirty="0"/>
          </a:p>
          <a:p>
            <a:pPr eaLnBrk="1" hangingPunct="1">
              <a:buNone/>
            </a:pPr>
            <a:r>
              <a:rPr lang="en-US" altLang="x-none" sz="1800" dirty="0"/>
              <a:t>	</a:t>
            </a:r>
            <a:r>
              <a:rPr sz="1800" dirty="0"/>
              <a:t>Οι αναπτυγμένες περιφέρειες διεισδύουν ευκολότερα στη διευρυμένη αγορά, ενώ οι καθυστερημένες έχουν λιγότερες δυνατότητες να επωφεληθούν από τις οικονομίες κλίμακας που δημιουργούν οι ενοποιήσεις</a:t>
            </a:r>
            <a:endParaRPr sz="1800" dirty="0"/>
          </a:p>
          <a:p>
            <a:pPr eaLnBrk="1" hangingPunct="1">
              <a:buNone/>
            </a:pPr>
            <a:endParaRPr sz="1800" dirty="0"/>
          </a:p>
          <a:p>
            <a:pPr eaLnBrk="1" hangingPunct="1">
              <a:buNone/>
            </a:pPr>
            <a:r>
              <a:rPr sz="1800" dirty="0"/>
              <a:t>	</a:t>
            </a:r>
            <a:endParaRPr sz="1800" dirty="0"/>
          </a:p>
          <a:p>
            <a:pPr eaLnBrk="1" hangingPunct="1">
              <a:buNone/>
            </a:pPr>
            <a:r>
              <a:rPr sz="1800" dirty="0"/>
              <a:t>	Η επίδραση της διαδικασίας ολοκλήρωσης στην παραγωγική δομή των περιφερειών συνδέεται μεσο-μακροπρόθεσμα με τα ποσοτικά και ποιοτικά χαρακτηριστικά της κινητικότητας του πληθυσμού και των κεφαλαίων. (</a:t>
            </a:r>
            <a:r>
              <a:rPr lang="en-US" altLang="x-none" sz="1800" dirty="0"/>
              <a:t>Frey 1971)</a:t>
            </a:r>
            <a:endParaRPr sz="1800" dirty="0"/>
          </a:p>
        </p:txBody>
      </p:sp>
      <p:sp>
        <p:nvSpPr>
          <p:cNvPr id="13316" name="Oval 4"/>
          <p:cNvSpPr/>
          <p:nvPr/>
        </p:nvSpPr>
        <p:spPr>
          <a:xfrm>
            <a:off x="684213" y="1773238"/>
            <a:ext cx="215900" cy="1008062"/>
          </a:xfrm>
          <a:prstGeom prst="ellipse">
            <a:avLst/>
          </a:prstGeom>
          <a:solidFill>
            <a:schemeClr val="accent1"/>
          </a:solidFill>
          <a:ln w="9525" cap="flat" cmpd="sng">
            <a:solidFill>
              <a:schemeClr val="accent2"/>
            </a:solidFill>
            <a:prstDash val="solid"/>
            <a:headEnd type="none" w="med" len="med"/>
            <a:tailEnd type="none" w="med" len="med"/>
          </a:ln>
        </p:spPr>
        <p:txBody>
          <a:bodyPr wrap="none" anchor="ctr"/>
          <a:p>
            <a:endParaRPr dirty="0">
              <a:latin typeface="Arial" panose="020B0604020202020204" pitchFamily="34" charset="0"/>
            </a:endParaRPr>
          </a:p>
        </p:txBody>
      </p:sp>
      <p:sp>
        <p:nvSpPr>
          <p:cNvPr id="13317" name="Oval 5"/>
          <p:cNvSpPr/>
          <p:nvPr/>
        </p:nvSpPr>
        <p:spPr>
          <a:xfrm>
            <a:off x="684213" y="3644900"/>
            <a:ext cx="215900" cy="1008063"/>
          </a:xfrm>
          <a:prstGeom prst="ellipse">
            <a:avLst/>
          </a:prstGeom>
          <a:solidFill>
            <a:schemeClr val="accent1"/>
          </a:solidFill>
          <a:ln w="9525" cap="flat" cmpd="sng">
            <a:solidFill>
              <a:schemeClr val="accent2"/>
            </a:solidFill>
            <a:prstDash val="solid"/>
            <a:headEnd type="none" w="med" len="med"/>
            <a:tailEnd type="none" w="med" len="med"/>
          </a:ln>
        </p:spPr>
        <p:txBody>
          <a:bodyPr wrap="none" anchor="ctr"/>
          <a:p>
            <a:endParaRPr dirty="0">
              <a:latin typeface="Arial" panose="020B0604020202020204" pitchFamily="34"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8"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14339" name="Rectangle 3"/>
          <p:cNvSpPr>
            <a:spLocks noGrp="1"/>
          </p:cNvSpPr>
          <p:nvPr>
            <p:ph idx="1" hasCustomPrompt="1"/>
          </p:nvPr>
        </p:nvSpPr>
        <p:spPr>
          <a:xfrm>
            <a:off x="457200" y="404813"/>
            <a:ext cx="8229600" cy="5721350"/>
          </a:xfrm>
        </p:spPr>
        <p:txBody>
          <a:bodyPr vert="horz" wrap="square" lIns="91440" tIns="45720" rIns="91440" bIns="45720" anchor="t"/>
          <a:p>
            <a:pPr eaLnBrk="1" hangingPunct="1">
              <a:buNone/>
            </a:pPr>
            <a:r>
              <a:rPr sz="1800" dirty="0"/>
              <a:t>	</a:t>
            </a:r>
            <a:endParaRPr sz="1800" dirty="0"/>
          </a:p>
          <a:p>
            <a:pPr eaLnBrk="1" hangingPunct="1">
              <a:buNone/>
            </a:pPr>
            <a:endParaRPr sz="1800" dirty="0"/>
          </a:p>
          <a:p>
            <a:pPr eaLnBrk="1" hangingPunct="1">
              <a:buNone/>
            </a:pPr>
            <a:r>
              <a:rPr sz="1800" dirty="0"/>
              <a:t>	</a:t>
            </a:r>
            <a:r>
              <a:rPr sz="1800" b="1" dirty="0"/>
              <a:t>Οι εμπορικές συναλλαγές είναι συμφέρουσες ακόμη και όταν δεν υπάρχουν διαφορές στο κόστος παραγωγής των αγαθών</a:t>
            </a:r>
            <a:r>
              <a:rPr sz="1800" dirty="0"/>
              <a:t>. (</a:t>
            </a:r>
            <a:r>
              <a:rPr lang="en-US" altLang="x-none" sz="1800" dirty="0"/>
              <a:t>Heckscher </a:t>
            </a:r>
            <a:r>
              <a:rPr sz="1800" dirty="0"/>
              <a:t>και </a:t>
            </a:r>
            <a:r>
              <a:rPr lang="en-US" altLang="x-none" sz="1800" dirty="0"/>
              <a:t>Ohlin)</a:t>
            </a:r>
            <a:endParaRPr lang="en-US" altLang="x-none" sz="1800" dirty="0"/>
          </a:p>
          <a:p>
            <a:pPr eaLnBrk="1" hangingPunct="1">
              <a:buNone/>
            </a:pPr>
            <a:endParaRPr lang="en-US" altLang="x-none" sz="1800" dirty="0"/>
          </a:p>
          <a:p>
            <a:pPr eaLnBrk="1" hangingPunct="1">
              <a:buNone/>
            </a:pPr>
            <a:r>
              <a:rPr sz="1800" dirty="0"/>
              <a:t>	γιατί</a:t>
            </a:r>
            <a:endParaRPr sz="1800" dirty="0"/>
          </a:p>
          <a:p>
            <a:pPr eaLnBrk="1" hangingPunct="1">
              <a:buNone/>
            </a:pPr>
            <a:endParaRPr sz="1800" dirty="0"/>
          </a:p>
          <a:p>
            <a:pPr eaLnBrk="1" hangingPunct="1">
              <a:buNone/>
            </a:pPr>
            <a:r>
              <a:rPr sz="1800" dirty="0"/>
              <a:t>	«μία χώρα ή μία περιφέρεια τείνει να ειδικευθεί στην παραγωγή εξαγώγιμων προϊόντων για την παραγωγή των οποίων χρησιμοποιεί μεγάλες ποσότητες συντελεστών της παραγωγής, που βρίσκονται σε σχετική αφθονία στη χώρα ή στην περιφέρεια και να πραγματοποιεί εισαγωγές προϊόντων,  για την παραγωγή των οποίων χρησιμοποιούνται μεγάλες ποσότητες συντελεστών της παραγωγής που είναι σε σχετική έλλειψη στο εσωτερικό της χώρας ή της περιφέρειας»</a:t>
            </a:r>
            <a:endParaRPr sz="1800" dirty="0"/>
          </a:p>
        </p:txBody>
      </p:sp>
      <p:sp>
        <p:nvSpPr>
          <p:cNvPr id="14340" name="Line 4"/>
          <p:cNvSpPr/>
          <p:nvPr/>
        </p:nvSpPr>
        <p:spPr>
          <a:xfrm>
            <a:off x="250825" y="1268413"/>
            <a:ext cx="504825" cy="0"/>
          </a:xfrm>
          <a:prstGeom prst="line">
            <a:avLst/>
          </a:prstGeom>
          <a:ln w="76200" cap="flat" cmpd="sng">
            <a:solidFill>
              <a:schemeClr val="tx1"/>
            </a:solidFill>
            <a:prstDash val="solid"/>
            <a:headEnd type="none" w="med" len="med"/>
            <a:tailEnd type="triangle" w="med" len="med"/>
          </a:ln>
        </p:spPr>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5362"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15363" name="Rectangle 3"/>
          <p:cNvSpPr>
            <a:spLocks noGrp="1"/>
          </p:cNvSpPr>
          <p:nvPr>
            <p:ph idx="1" hasCustomPrompt="1"/>
          </p:nvPr>
        </p:nvSpPr>
        <p:spPr>
          <a:xfrm>
            <a:off x="457200" y="404813"/>
            <a:ext cx="8229600" cy="5721350"/>
          </a:xfrm>
        </p:spPr>
        <p:txBody>
          <a:bodyPr vert="horz" wrap="square" lIns="91440" tIns="45720" rIns="91440" bIns="45720" anchor="t"/>
          <a:p>
            <a:pPr eaLnBrk="1" hangingPunct="1">
              <a:lnSpc>
                <a:spcPct val="90000"/>
              </a:lnSpc>
              <a:buNone/>
            </a:pPr>
            <a:r>
              <a:rPr sz="1800" dirty="0"/>
              <a:t>     ΘΕΩΡΙΑ ΕΛΛΕΙΨΗΣ ΚΑΙ ΑΦΘΟΝΙΑΣ ΤΩΝ ΦΥΣΙΚΩΝ ΠΟΡΩΝ</a:t>
            </a:r>
            <a:endParaRPr sz="1800" dirty="0"/>
          </a:p>
          <a:p>
            <a:pPr eaLnBrk="1" hangingPunct="1">
              <a:lnSpc>
                <a:spcPct val="90000"/>
              </a:lnSpc>
              <a:buNone/>
            </a:pPr>
            <a:endParaRPr sz="1800" dirty="0"/>
          </a:p>
          <a:p>
            <a:pPr eaLnBrk="1" hangingPunct="1">
              <a:lnSpc>
                <a:spcPct val="90000"/>
              </a:lnSpc>
              <a:buNone/>
            </a:pPr>
            <a:r>
              <a:rPr sz="1800" dirty="0"/>
              <a:t>		Όσες περιφέρειες βρίσκονται σε κατάσταση αφθονίας φυσικών πόρων, αναπτύσσονται περισσότερο από εκείνες που έχουν έλλειψη.</a:t>
            </a:r>
            <a:endParaRPr sz="1800" dirty="0"/>
          </a:p>
          <a:p>
            <a:pPr eaLnBrk="1" hangingPunct="1">
              <a:lnSpc>
                <a:spcPct val="90000"/>
              </a:lnSpc>
              <a:buNone/>
            </a:pPr>
            <a:endParaRPr sz="1800" dirty="0"/>
          </a:p>
          <a:p>
            <a:pPr eaLnBrk="1" hangingPunct="1">
              <a:lnSpc>
                <a:spcPct val="90000"/>
              </a:lnSpc>
              <a:buNone/>
            </a:pPr>
            <a:r>
              <a:rPr sz="1800" dirty="0"/>
              <a:t>		Οι περιφέρειες που έχουν γεωγραφικά πλεονεκτήματα (κλίμα, νερό, ορυκτά, μορφολογία εδάφους κ.ά.) και κατοίκους με σχετικές ικανότητες για να τα αξιοποιήσουν, μπορούν με τη συσσώρευση του κεφαλαίου και της τεχνολογικής προόδου να αυξήσουν την οικονομική τους ευημερία απέναντι στις φτωχές περιοχές που δεν τα διαθέτουν</a:t>
            </a:r>
            <a:endParaRPr sz="1800" dirty="0"/>
          </a:p>
          <a:p>
            <a:pPr eaLnBrk="1" hangingPunct="1">
              <a:lnSpc>
                <a:spcPct val="90000"/>
              </a:lnSpc>
              <a:buNone/>
            </a:pPr>
            <a:endParaRPr sz="1800" dirty="0"/>
          </a:p>
          <a:p>
            <a:pPr eaLnBrk="1" hangingPunct="1">
              <a:lnSpc>
                <a:spcPct val="90000"/>
              </a:lnSpc>
              <a:buNone/>
            </a:pPr>
            <a:r>
              <a:rPr sz="1800" dirty="0"/>
              <a:t>		Ο πλούτος των περιφερειών είναι ένα φαινόμενο τυχαίο. Άλλες περιφέρειες είναι καλότυχες και άλλες κακότυχες.</a:t>
            </a:r>
            <a:endParaRPr sz="1800" dirty="0"/>
          </a:p>
          <a:p>
            <a:pPr eaLnBrk="1" hangingPunct="1">
              <a:lnSpc>
                <a:spcPct val="90000"/>
              </a:lnSpc>
              <a:buNone/>
            </a:pPr>
            <a:endParaRPr sz="1800" dirty="0"/>
          </a:p>
          <a:p>
            <a:pPr eaLnBrk="1" hangingPunct="1">
              <a:lnSpc>
                <a:spcPct val="90000"/>
              </a:lnSpc>
              <a:buNone/>
            </a:pPr>
            <a:r>
              <a:rPr sz="1800" dirty="0"/>
              <a:t>	Όμως</a:t>
            </a:r>
            <a:endParaRPr sz="1800" dirty="0"/>
          </a:p>
          <a:p>
            <a:pPr eaLnBrk="1" hangingPunct="1">
              <a:lnSpc>
                <a:spcPct val="90000"/>
              </a:lnSpc>
              <a:buNone/>
            </a:pPr>
            <a:r>
              <a:rPr sz="1800" dirty="0"/>
              <a:t>	δεν εξηγείται γιατί από τις αναπτυσσόμενες χώρες (ή από τις καθυστερημένες περιφέρειες) εξάγονται ακατέργαστα ορυκτά και άλλες πρώτες ύλες, χωρίς καμιά εγχώρια επεξεργασία, με συνέπεια οι κάτοικοί τους να παραμένουν φτωχοί. </a:t>
            </a:r>
            <a:endParaRPr sz="1800" dirty="0"/>
          </a:p>
        </p:txBody>
      </p:sp>
      <p:sp>
        <p:nvSpPr>
          <p:cNvPr id="15364" name="Rectangle 4"/>
          <p:cNvSpPr/>
          <p:nvPr/>
        </p:nvSpPr>
        <p:spPr>
          <a:xfrm>
            <a:off x="900113" y="1125538"/>
            <a:ext cx="431800" cy="142875"/>
          </a:xfrm>
          <a:prstGeom prst="rect">
            <a:avLst/>
          </a:prstGeom>
          <a:solidFill>
            <a:srgbClr val="FFFF00"/>
          </a:solidFill>
          <a:ln w="9525" cap="flat" cmpd="sng">
            <a:solidFill>
              <a:schemeClr val="tx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15365" name="Rectangle 5"/>
          <p:cNvSpPr/>
          <p:nvPr/>
        </p:nvSpPr>
        <p:spPr>
          <a:xfrm>
            <a:off x="900113" y="1989138"/>
            <a:ext cx="431800" cy="142875"/>
          </a:xfrm>
          <a:prstGeom prst="rect">
            <a:avLst/>
          </a:prstGeom>
          <a:solidFill>
            <a:srgbClr val="FFFF00"/>
          </a:solidFill>
          <a:ln w="9525" cap="flat" cmpd="sng">
            <a:solidFill>
              <a:schemeClr val="tx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15366" name="Rectangle 6"/>
          <p:cNvSpPr/>
          <p:nvPr/>
        </p:nvSpPr>
        <p:spPr>
          <a:xfrm>
            <a:off x="900113" y="3573463"/>
            <a:ext cx="431800" cy="142875"/>
          </a:xfrm>
          <a:prstGeom prst="rect">
            <a:avLst/>
          </a:prstGeom>
          <a:solidFill>
            <a:srgbClr val="FFFF00"/>
          </a:solidFill>
          <a:ln w="9525" cap="flat" cmpd="sng">
            <a:solidFill>
              <a:schemeClr val="tx1"/>
            </a:solidFill>
            <a:prstDash val="solid"/>
            <a:miter/>
            <a:headEnd type="none" w="med" len="med"/>
            <a:tailEnd type="none" w="med" len="med"/>
          </a:ln>
        </p:spPr>
        <p:txBody>
          <a:bodyPr wrap="none" anchor="ctr"/>
          <a:p>
            <a:endParaRPr dirty="0">
              <a:latin typeface="Arial" panose="020B060402020202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6"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16387" name="Rectangle 3"/>
          <p:cNvSpPr>
            <a:spLocks noGrp="1"/>
          </p:cNvSpPr>
          <p:nvPr>
            <p:ph idx="1" hasCustomPrompt="1"/>
          </p:nvPr>
        </p:nvSpPr>
        <p:spPr>
          <a:xfrm>
            <a:off x="457200" y="333375"/>
            <a:ext cx="8229600" cy="5792788"/>
          </a:xfrm>
        </p:spPr>
        <p:txBody>
          <a:bodyPr vert="horz" wrap="square" lIns="91440" tIns="45720" rIns="91440" bIns="45720" anchor="t"/>
          <a:p>
            <a:pPr eaLnBrk="1" hangingPunct="1">
              <a:buNone/>
            </a:pPr>
            <a:r>
              <a:rPr sz="1800" dirty="0">
                <a:solidFill>
                  <a:srgbClr val="FF3300"/>
                </a:solidFill>
              </a:rPr>
              <a:t>	ΜΑΡΞΙΣΤΙΚΗ ΠΡΟΣΕΓΓΙΣΗ ΤΟΥ ΠΡΟΒΛΗΜΑΤΟΣ</a:t>
            </a:r>
            <a:endParaRPr sz="1800" dirty="0">
              <a:solidFill>
                <a:srgbClr val="FF3300"/>
              </a:solidFill>
            </a:endParaRPr>
          </a:p>
          <a:p>
            <a:pPr eaLnBrk="1" hangingPunct="1">
              <a:buNone/>
            </a:pPr>
            <a:endParaRPr sz="1800" dirty="0"/>
          </a:p>
          <a:p>
            <a:pPr eaLnBrk="1" hangingPunct="1">
              <a:buNone/>
            </a:pPr>
            <a:r>
              <a:rPr lang="en-US" altLang="x-none" sz="1800" dirty="0"/>
              <a:t>	</a:t>
            </a:r>
            <a:r>
              <a:rPr sz="1800" dirty="0"/>
              <a:t>«Η μαρξιστική θέση απέναντι στο πρόβλημα της σύζευξης του φυσικού και του κοινωνικού στοιχείου συνίσταται στην ανάλυση, από ιστορική άποψη, της διαλεκτικής της αλληλεπίδρασης της φύσης και της κοινωνίας, μέσα από τη διαδικασία της ανάπτυξης της παραγωγής και των κοινωνικών δεσμών και σχέσεων»</a:t>
            </a:r>
            <a:endParaRPr sz="1800" dirty="0"/>
          </a:p>
          <a:p>
            <a:pPr eaLnBrk="1" hangingPunct="1">
              <a:buNone/>
            </a:pPr>
            <a:endParaRPr sz="1800" dirty="0"/>
          </a:p>
          <a:p>
            <a:pPr eaLnBrk="1" hangingPunct="1">
              <a:buNone/>
            </a:pPr>
            <a:r>
              <a:rPr lang="en-US" altLang="x-none" sz="1800" dirty="0"/>
              <a:t>	</a:t>
            </a:r>
            <a:r>
              <a:rPr sz="1800" dirty="0"/>
              <a:t>Ο χώρος, αποτελεί το φυσικό υπόβαθρο της πάλης των τάξεων και το πεδίο κυριαρχίας του μονοπωλιακού καπιταλιστικού κράτους.</a:t>
            </a:r>
            <a:endParaRPr sz="1800" dirty="0"/>
          </a:p>
          <a:p>
            <a:pPr eaLnBrk="1" hangingPunct="1">
              <a:buNone/>
            </a:pPr>
            <a:endParaRPr sz="1800" dirty="0"/>
          </a:p>
          <a:p>
            <a:pPr eaLnBrk="1" hangingPunct="1">
              <a:buNone/>
            </a:pPr>
            <a:r>
              <a:rPr lang="en-US" altLang="x-none" sz="1800" dirty="0"/>
              <a:t>	</a:t>
            </a:r>
            <a:r>
              <a:rPr sz="1800" dirty="0"/>
              <a:t>Πάνω στο χώρο αρθρώνονται οι σχέσεις και οι τύποι παραγωγής, πραγματοποιούνται οι κοινωνικές συγκρούσεις και σχηματίζονται τα ιδιαίτερα χαρακτηριστικά του γεωγραφικού καταμερισμού της εργασίας για κάθε στάδιο εξέλιξης της μορφής της ιδιοκτησίας. Τα στάδια αυτά και η σχέση τους με το χώρο αναλύονται στο «Κεφάλαιο» (</a:t>
            </a:r>
            <a:r>
              <a:rPr lang="en-US" altLang="x-none" sz="1800" dirty="0"/>
              <a:t>Marx)</a:t>
            </a:r>
            <a:r>
              <a:rPr sz="1800" dirty="0"/>
              <a:t> και στη «Γερμανική Ιδεολογία (</a:t>
            </a:r>
            <a:r>
              <a:rPr lang="en-US" altLang="x-none" sz="1800" dirty="0"/>
              <a:t>Marx and Engels)</a:t>
            </a:r>
            <a:endParaRPr sz="18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7410"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17411" name="Rectangle 2"/>
          <p:cNvSpPr>
            <a:spLocks noGrp="1"/>
          </p:cNvSpPr>
          <p:nvPr>
            <p:ph idx="1" hasCustomPrompt="1"/>
          </p:nvPr>
        </p:nvSpPr>
        <p:spPr>
          <a:xfrm>
            <a:off x="457200" y="333375"/>
            <a:ext cx="8229600" cy="5792788"/>
          </a:xfrm>
        </p:spPr>
        <p:txBody>
          <a:bodyPr vert="horz" wrap="square" lIns="91440" tIns="45720" rIns="91440" bIns="45720" anchor="t"/>
          <a:p>
            <a:pPr eaLnBrk="1" hangingPunct="1">
              <a:lnSpc>
                <a:spcPct val="90000"/>
              </a:lnSpc>
              <a:buNone/>
            </a:pPr>
            <a:r>
              <a:rPr sz="1800" dirty="0">
                <a:solidFill>
                  <a:srgbClr val="FF3300"/>
                </a:solidFill>
              </a:rPr>
              <a:t>	ΜΑΡΞΙΣΤΙΚΗ ΠΡΟΣΕΓΓΙΣΗ ΤΟΥ ΠΡΟΒΛΗΜΑΤΟΣ</a:t>
            </a:r>
            <a:endParaRPr sz="1800" dirty="0">
              <a:solidFill>
                <a:srgbClr val="FF3300"/>
              </a:solidFill>
            </a:endParaRPr>
          </a:p>
          <a:p>
            <a:pPr eaLnBrk="1" hangingPunct="1">
              <a:lnSpc>
                <a:spcPct val="90000"/>
              </a:lnSpc>
              <a:buNone/>
            </a:pPr>
            <a:endParaRPr sz="1800" dirty="0"/>
          </a:p>
          <a:p>
            <a:pPr eaLnBrk="1" hangingPunct="1">
              <a:lnSpc>
                <a:spcPct val="90000"/>
              </a:lnSpc>
              <a:buNone/>
            </a:pPr>
            <a:r>
              <a:rPr sz="1800" dirty="0"/>
              <a:t>	Στο στάδιο της ιδιοκτησίας της φυλής ο καταμερισμός της εργασίας είναι ελάχιστα αναπτυγμένος. Το φυσικό περιβάλλον προσφέρει διαφορετικά μέσα παραγωγής και διατροφής που διευκολύνουν την ανταλλαγή των προϊόντων ανάμεσα στις ανθρώπινες ομάδες.</a:t>
            </a:r>
            <a:endParaRPr sz="1800" dirty="0"/>
          </a:p>
          <a:p>
            <a:pPr eaLnBrk="1" hangingPunct="1">
              <a:lnSpc>
                <a:spcPct val="90000"/>
              </a:lnSpc>
              <a:buNone/>
            </a:pPr>
            <a:endParaRPr sz="1800" dirty="0"/>
          </a:p>
          <a:p>
            <a:pPr eaLnBrk="1" hangingPunct="1">
              <a:lnSpc>
                <a:spcPct val="90000"/>
              </a:lnSpc>
              <a:buNone/>
            </a:pPr>
            <a:r>
              <a:rPr sz="1800" dirty="0"/>
              <a:t>	Ο καταμερισμός της εργασίας αναπτύσσεται στο δουλοκτητικό στάδιο. Τότε δημιουργούνται οι αντιπαραθέσεις τόσο πόλης και περιφέρειας, όσο και κρατών, που εκπροσωπούν πόλεις και άλλων κρατών, τα οποία αντιπροσωπεύουν τα συμφέροντα της περιφέρειας.</a:t>
            </a:r>
            <a:endParaRPr sz="1800" dirty="0"/>
          </a:p>
          <a:p>
            <a:pPr eaLnBrk="1" hangingPunct="1">
              <a:lnSpc>
                <a:spcPct val="90000"/>
              </a:lnSpc>
              <a:buNone/>
            </a:pPr>
            <a:endParaRPr sz="1800" dirty="0"/>
          </a:p>
          <a:p>
            <a:pPr eaLnBrk="1" hangingPunct="1">
              <a:lnSpc>
                <a:spcPct val="90000"/>
              </a:lnSpc>
              <a:buNone/>
            </a:pPr>
            <a:r>
              <a:rPr sz="1800" dirty="0"/>
              <a:t>	Με την ανάπτυξη των βιομηχανιών αναπτύχθηκαν ορισμένοι κλάδοι παραγωγής σε ορισμένες περιφέρειες και πόλης μιας χώρας, με σκοπό την εκμετάλλευση της ειδίκευσης και της εμπειρίας των εργατών.</a:t>
            </a:r>
            <a:endParaRPr sz="1800" dirty="0"/>
          </a:p>
          <a:p>
            <a:pPr eaLnBrk="1" hangingPunct="1">
              <a:lnSpc>
                <a:spcPct val="90000"/>
              </a:lnSpc>
              <a:buNone/>
            </a:pPr>
            <a:endParaRPr sz="1800" dirty="0"/>
          </a:p>
          <a:p>
            <a:pPr eaLnBrk="1" hangingPunct="1">
              <a:lnSpc>
                <a:spcPct val="90000"/>
              </a:lnSpc>
              <a:buNone/>
            </a:pPr>
            <a:r>
              <a:rPr sz="1800" dirty="0"/>
              <a:t>	Οι πόλεις αναπτύσσουν τις σχέσεις και τους δεσμούς μεταξύ τους στο βιομηχανικό και εμπορικό επίπεδο, με συνέπεια ο καταμερισμός της βιομηχανικής παραγωγής και του εμπορίου να μεταβάλλεται και να προκαλεί ένα νέο καταμερισμό παραγωγής ανάμεσα στις διάφορες πόλεις, που καθεμιά εκμεταλλεύεται ένα βιομηχανικό κλάδο.</a:t>
            </a:r>
            <a:endParaRPr sz="1800" dirty="0"/>
          </a:p>
          <a:p>
            <a:pPr eaLnBrk="1" hangingPunct="1">
              <a:lnSpc>
                <a:spcPct val="90000"/>
              </a:lnSpc>
              <a:buNone/>
            </a:pPr>
            <a:endParaRPr lang="en-US" altLang="x-none" sz="1800" dirty="0"/>
          </a:p>
          <a:p>
            <a:pPr eaLnBrk="1" hangingPunct="1">
              <a:lnSpc>
                <a:spcPct val="90000"/>
              </a:lnSpc>
              <a:buNone/>
            </a:pPr>
            <a:endParaRPr sz="18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4"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18435" name="Rectangle 2"/>
          <p:cNvSpPr>
            <a:spLocks noGrp="1"/>
          </p:cNvSpPr>
          <p:nvPr>
            <p:ph idx="1" hasCustomPrompt="1"/>
          </p:nvPr>
        </p:nvSpPr>
        <p:spPr>
          <a:xfrm>
            <a:off x="457200" y="333375"/>
            <a:ext cx="8229600" cy="5792788"/>
          </a:xfrm>
        </p:spPr>
        <p:txBody>
          <a:bodyPr vert="horz" wrap="square" lIns="91440" tIns="45720" rIns="91440" bIns="45720" anchor="t"/>
          <a:p>
            <a:pPr eaLnBrk="1" hangingPunct="1">
              <a:buNone/>
            </a:pPr>
            <a:endParaRPr sz="1800" dirty="0">
              <a:solidFill>
                <a:srgbClr val="FF3300"/>
              </a:solidFill>
            </a:endParaRPr>
          </a:p>
          <a:p>
            <a:pPr eaLnBrk="1" hangingPunct="1">
              <a:buNone/>
            </a:pPr>
            <a:endParaRPr sz="1800" dirty="0">
              <a:solidFill>
                <a:srgbClr val="FF3300"/>
              </a:solidFill>
            </a:endParaRPr>
          </a:p>
          <a:p>
            <a:pPr eaLnBrk="1" hangingPunct="1">
              <a:buNone/>
            </a:pPr>
            <a:endParaRPr sz="1800" dirty="0">
              <a:solidFill>
                <a:srgbClr val="FF3300"/>
              </a:solidFill>
            </a:endParaRPr>
          </a:p>
          <a:p>
            <a:pPr eaLnBrk="1" hangingPunct="1">
              <a:buNone/>
            </a:pPr>
            <a:r>
              <a:rPr sz="1800" dirty="0">
                <a:solidFill>
                  <a:srgbClr val="FF3300"/>
                </a:solidFill>
              </a:rPr>
              <a:t>	ΜΑΡΞΙΣΤΙΚΗ ΠΡΟΣΕΓΓΙΣΗ ΤΟΥ ΠΡΟΒΛΗΜΑΤΟΣ</a:t>
            </a:r>
            <a:endParaRPr sz="1800" dirty="0">
              <a:solidFill>
                <a:srgbClr val="FF3300"/>
              </a:solidFill>
            </a:endParaRPr>
          </a:p>
          <a:p>
            <a:pPr eaLnBrk="1" hangingPunct="1">
              <a:buNone/>
            </a:pPr>
            <a:endParaRPr sz="1800" dirty="0"/>
          </a:p>
          <a:p>
            <a:pPr eaLnBrk="1" hangingPunct="1">
              <a:buNone/>
            </a:pPr>
            <a:endParaRPr sz="1800" dirty="0"/>
          </a:p>
          <a:p>
            <a:pPr eaLnBrk="1" hangingPunct="1">
              <a:buNone/>
            </a:pPr>
            <a:r>
              <a:rPr sz="1800" dirty="0"/>
              <a:t>	Στη φάση της μαζικής (μεγάλης) καπιταλιστικής παραγωγής το εμπόριο επεκτείνεται σε παγκόσμια κλίμακα και οι πιο απομακρυσμένοι οικισμοί ενσωματώνονται στο περιφερειακό καταμερισμό της εργασίας.</a:t>
            </a:r>
            <a:endParaRPr sz="1800" dirty="0"/>
          </a:p>
          <a:p>
            <a:pPr eaLnBrk="1" hangingPunct="1">
              <a:buNone/>
            </a:pPr>
            <a:endParaRPr sz="1800" dirty="0"/>
          </a:p>
          <a:p>
            <a:pPr eaLnBrk="1" hangingPunct="1">
              <a:buNone/>
            </a:pPr>
            <a:r>
              <a:rPr sz="1800" dirty="0"/>
              <a:t>	Ο παλιός καταμερισμός της εργασίας καταστρέφεται και ο νέος, πιο αναπτυγμένης μορφής, χρησιμοποιεί το φυσικό περιβάλλον για τη βιομηχανική παραγωγή, της εκμηχάνιση και την τεχνολογική βελτίωση της βιομηχανίας.</a:t>
            </a:r>
            <a:endParaRPr sz="1800" dirty="0"/>
          </a:p>
          <a:p>
            <a:pPr eaLnBrk="1" hangingPunct="1">
              <a:buNone/>
            </a:pPr>
            <a:endParaRPr lang="en-US" altLang="x-none" sz="1800" dirty="0"/>
          </a:p>
          <a:p>
            <a:pPr eaLnBrk="1" hangingPunct="1">
              <a:buNone/>
            </a:pPr>
            <a:endParaRPr sz="1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9458"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19459" name="Rectangle 2"/>
          <p:cNvSpPr>
            <a:spLocks noGrp="1"/>
          </p:cNvSpPr>
          <p:nvPr>
            <p:ph idx="1" hasCustomPrompt="1"/>
          </p:nvPr>
        </p:nvSpPr>
        <p:spPr>
          <a:xfrm>
            <a:off x="457200" y="333375"/>
            <a:ext cx="8229600" cy="5792788"/>
          </a:xfrm>
        </p:spPr>
        <p:txBody>
          <a:bodyPr vert="horz" wrap="square" lIns="91440" tIns="45720" rIns="91440" bIns="45720" anchor="t"/>
          <a:p>
            <a:pPr eaLnBrk="1" hangingPunct="1">
              <a:buNone/>
            </a:pPr>
            <a:endParaRPr sz="1800" dirty="0">
              <a:solidFill>
                <a:srgbClr val="FF3300"/>
              </a:solidFill>
            </a:endParaRPr>
          </a:p>
          <a:p>
            <a:pPr eaLnBrk="1" hangingPunct="1">
              <a:buNone/>
            </a:pPr>
            <a:endParaRPr sz="1800" dirty="0">
              <a:solidFill>
                <a:srgbClr val="FF3300"/>
              </a:solidFill>
            </a:endParaRPr>
          </a:p>
          <a:p>
            <a:pPr eaLnBrk="1" hangingPunct="1">
              <a:buNone/>
            </a:pPr>
            <a:endParaRPr sz="1800" dirty="0">
              <a:solidFill>
                <a:srgbClr val="FF3300"/>
              </a:solidFill>
            </a:endParaRPr>
          </a:p>
          <a:p>
            <a:pPr eaLnBrk="1" hangingPunct="1">
              <a:buNone/>
            </a:pPr>
            <a:r>
              <a:rPr sz="1800" dirty="0">
                <a:solidFill>
                  <a:srgbClr val="FF3300"/>
                </a:solidFill>
              </a:rPr>
              <a:t>	ΜΑΡΞΙΣΤΙΚΗ ΠΡΟΣΕΓΓΙΣΗ ΤΟΥ ΠΡΟΒΛΗΜΑΤΟΣ</a:t>
            </a:r>
            <a:endParaRPr sz="1800" dirty="0">
              <a:solidFill>
                <a:srgbClr val="FF3300"/>
              </a:solidFill>
            </a:endParaRPr>
          </a:p>
          <a:p>
            <a:pPr eaLnBrk="1" hangingPunct="1">
              <a:buNone/>
            </a:pPr>
            <a:endParaRPr sz="1800" dirty="0"/>
          </a:p>
          <a:p>
            <a:pPr eaLnBrk="1" hangingPunct="1">
              <a:buNone/>
            </a:pPr>
            <a:endParaRPr sz="1800" dirty="0"/>
          </a:p>
          <a:p>
            <a:pPr eaLnBrk="1" hangingPunct="1">
              <a:buNone/>
            </a:pPr>
            <a:r>
              <a:rPr sz="1800" dirty="0"/>
              <a:t>	Το μονοπωλιακό κεφάλαιο χρειάζεται την επέμβαση του κράτους για τη συνεχή αναδιάρθρωση του χώρου. Η επέμβαση αυτή παίρνει δύο μορφές:</a:t>
            </a:r>
            <a:endParaRPr sz="1800" dirty="0"/>
          </a:p>
          <a:p>
            <a:pPr eaLnBrk="1" hangingPunct="1">
              <a:buNone/>
            </a:pPr>
            <a:endParaRPr sz="1800" dirty="0"/>
          </a:p>
          <a:p>
            <a:pPr eaLnBrk="1" hangingPunct="1">
              <a:buNone/>
            </a:pPr>
            <a:r>
              <a:rPr sz="1800" dirty="0"/>
              <a:t>	Η πρώτη υποκαθιστά την έλλειψη ενός νόμου της αξίας στο χώρο, με την οργάνωσή του και τον εξοπλισμό του με έργα υποδομής.</a:t>
            </a:r>
            <a:endParaRPr sz="1800" dirty="0"/>
          </a:p>
          <a:p>
            <a:pPr eaLnBrk="1" hangingPunct="1">
              <a:buNone/>
            </a:pPr>
            <a:endParaRPr sz="1800" dirty="0"/>
          </a:p>
          <a:p>
            <a:pPr eaLnBrk="1" hangingPunct="1">
              <a:buNone/>
            </a:pPr>
            <a:r>
              <a:rPr sz="1800" dirty="0"/>
              <a:t>	Η δεύτερη «επιβάλλει την καπιταλιστική λογική στο ενεπαρκές πλαίσιο  του νομικού χώρου». Το ιδιωτικό κεφάλαιο μόνο του «δεν μπορεί να εξασφαλίσει το καθεστώς της επέκτασής του στο χώρο. Η επέμβαση του κράτους είναι απαραίτητη» </a:t>
            </a:r>
            <a:endParaRPr sz="1800" dirty="0"/>
          </a:p>
          <a:p>
            <a:pPr eaLnBrk="1" hangingPunct="1">
              <a:buNone/>
            </a:pPr>
            <a:endParaRPr lang="en-US" altLang="x-none" sz="1800" dirty="0"/>
          </a:p>
          <a:p>
            <a:pPr eaLnBrk="1" hangingPunct="1">
              <a:buNone/>
            </a:pPr>
            <a:endParaRPr sz="18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2"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20483" name="Rectangle 2"/>
          <p:cNvSpPr>
            <a:spLocks noGrp="1"/>
          </p:cNvSpPr>
          <p:nvPr>
            <p:ph idx="1" hasCustomPrompt="1"/>
          </p:nvPr>
        </p:nvSpPr>
        <p:spPr>
          <a:xfrm>
            <a:off x="457200" y="333375"/>
            <a:ext cx="8229600" cy="5792788"/>
          </a:xfrm>
        </p:spPr>
        <p:txBody>
          <a:bodyPr vert="horz" wrap="square" lIns="91440" tIns="45720" rIns="91440" bIns="45720" anchor="t"/>
          <a:p>
            <a:pPr eaLnBrk="1" hangingPunct="1">
              <a:lnSpc>
                <a:spcPct val="90000"/>
              </a:lnSpc>
              <a:buNone/>
            </a:pPr>
            <a:endParaRPr sz="1800" dirty="0">
              <a:solidFill>
                <a:srgbClr val="FF3300"/>
              </a:solidFill>
            </a:endParaRPr>
          </a:p>
          <a:p>
            <a:pPr eaLnBrk="1" hangingPunct="1">
              <a:lnSpc>
                <a:spcPct val="90000"/>
              </a:lnSpc>
              <a:buNone/>
            </a:pPr>
            <a:endParaRPr sz="1800" dirty="0">
              <a:solidFill>
                <a:srgbClr val="FF3300"/>
              </a:solidFill>
            </a:endParaRPr>
          </a:p>
          <a:p>
            <a:pPr eaLnBrk="1" hangingPunct="1">
              <a:lnSpc>
                <a:spcPct val="90000"/>
              </a:lnSpc>
              <a:buNone/>
            </a:pPr>
            <a:endParaRPr sz="1800" dirty="0">
              <a:solidFill>
                <a:srgbClr val="FF3300"/>
              </a:solidFill>
            </a:endParaRPr>
          </a:p>
          <a:p>
            <a:pPr eaLnBrk="1" hangingPunct="1">
              <a:lnSpc>
                <a:spcPct val="90000"/>
              </a:lnSpc>
              <a:buNone/>
            </a:pPr>
            <a:r>
              <a:rPr sz="1800" dirty="0">
                <a:solidFill>
                  <a:srgbClr val="FF3300"/>
                </a:solidFill>
              </a:rPr>
              <a:t>	</a:t>
            </a:r>
            <a:r>
              <a:rPr sz="1800" b="1" dirty="0">
                <a:solidFill>
                  <a:srgbClr val="009900"/>
                </a:solidFill>
              </a:rPr>
              <a:t>Η ΘΕΩΡΙΑ ΤΗΣ ΕΞΑΡΤΗΣΗΣ</a:t>
            </a:r>
            <a:endParaRPr sz="1800" b="1" dirty="0">
              <a:solidFill>
                <a:srgbClr val="009900"/>
              </a:solidFill>
            </a:endParaRPr>
          </a:p>
          <a:p>
            <a:pPr eaLnBrk="1" hangingPunct="1">
              <a:lnSpc>
                <a:spcPct val="90000"/>
              </a:lnSpc>
              <a:buNone/>
            </a:pPr>
            <a:endParaRPr sz="1800" dirty="0"/>
          </a:p>
          <a:p>
            <a:pPr eaLnBrk="1" hangingPunct="1">
              <a:lnSpc>
                <a:spcPct val="90000"/>
              </a:lnSpc>
              <a:buNone/>
            </a:pPr>
            <a:endParaRPr sz="1800" dirty="0"/>
          </a:p>
          <a:p>
            <a:pPr eaLnBrk="1" hangingPunct="1">
              <a:lnSpc>
                <a:spcPct val="90000"/>
              </a:lnSpc>
              <a:buNone/>
            </a:pPr>
            <a:r>
              <a:rPr sz="1800" dirty="0"/>
              <a:t>	Οι εισπράξεις από τα προϊόντα της πρωτογενούς παραγωγής που παράγονται στις καθυστερημένες περιφέρειες αυξάνουν με πιο βραδύ ρυθμό από τα έσοδα που προέρχονται από τις πωλήσεις βιομηχανικών προϊόντων που εξάγονται από τις κεντρικές περιφέρειες.</a:t>
            </a:r>
            <a:endParaRPr sz="1800" dirty="0"/>
          </a:p>
          <a:p>
            <a:pPr eaLnBrk="1" hangingPunct="1">
              <a:lnSpc>
                <a:spcPct val="90000"/>
              </a:lnSpc>
              <a:buNone/>
            </a:pPr>
            <a:endParaRPr sz="1800" dirty="0"/>
          </a:p>
          <a:p>
            <a:pPr eaLnBrk="1" hangingPunct="1">
              <a:lnSpc>
                <a:spcPct val="90000"/>
              </a:lnSpc>
              <a:buNone/>
            </a:pPr>
            <a:r>
              <a:rPr sz="1800" dirty="0"/>
              <a:t>	Και αν ακόμη αναπτύσσονταν ταχύτερα οι περιφέρειες, το κέντρο θα εξακολουθούσε να τις εξουσιάζει, γιατί θα ήταν εξαρτημένες από την τεχνολογία, την επικοινωνία, τη διοίκηση, τη χρηματοδότηση και άλλες εκσυγχρονισμένες υπηρεσίες με τις οποίες το κέντρο εφοδιάζει με αυξανόμενο ρυθμό την περιφέρεια.</a:t>
            </a:r>
            <a:endParaRPr sz="1800" dirty="0"/>
          </a:p>
          <a:p>
            <a:pPr eaLnBrk="1" hangingPunct="1">
              <a:lnSpc>
                <a:spcPct val="90000"/>
              </a:lnSpc>
              <a:buNone/>
            </a:pPr>
            <a:endParaRPr sz="1800" dirty="0"/>
          </a:p>
          <a:p>
            <a:pPr eaLnBrk="1" hangingPunct="1">
              <a:lnSpc>
                <a:spcPct val="90000"/>
              </a:lnSpc>
              <a:buNone/>
            </a:pPr>
            <a:r>
              <a:rPr sz="1800" dirty="0"/>
              <a:t>	</a:t>
            </a:r>
            <a:r>
              <a:rPr sz="1800" b="1" dirty="0">
                <a:solidFill>
                  <a:srgbClr val="009900"/>
                </a:solidFill>
              </a:rPr>
              <a:t>Τέτοιες διαδικασίες προκαλούν άμεσα άνιση ανάπτυξη και μονιμοποιούν την εξάρτηση</a:t>
            </a:r>
            <a:endParaRPr sz="1800" b="1" dirty="0">
              <a:solidFill>
                <a:srgbClr val="009900"/>
              </a:solidFill>
            </a:endParaRPr>
          </a:p>
          <a:p>
            <a:pPr eaLnBrk="1" hangingPunct="1">
              <a:lnSpc>
                <a:spcPct val="90000"/>
              </a:lnSpc>
              <a:buNone/>
            </a:pPr>
            <a:endParaRPr sz="1800" b="1" dirty="0">
              <a:solidFill>
                <a:srgbClr val="0099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4"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3075" name="Rectangle 2"/>
          <p:cNvSpPr>
            <a:spLocks noGrp="1"/>
          </p:cNvSpPr>
          <p:nvPr>
            <p:ph idx="1" hasCustomPrompt="1"/>
          </p:nvPr>
        </p:nvSpPr>
        <p:spPr>
          <a:xfrm>
            <a:off x="250825" y="765175"/>
            <a:ext cx="8229600" cy="5184775"/>
          </a:xfrm>
        </p:spPr>
        <p:txBody>
          <a:bodyPr vert="horz" wrap="square" lIns="91440" tIns="45720" rIns="91440" bIns="45720" anchor="t"/>
          <a:p>
            <a:pPr marL="609600" indent="-609600" eaLnBrk="1" hangingPunct="1">
              <a:lnSpc>
                <a:spcPct val="80000"/>
              </a:lnSpc>
              <a:buNone/>
            </a:pPr>
            <a:r>
              <a:rPr lang="en-US" altLang="x-none" sz="2000" b="1" dirty="0"/>
              <a:t>Williamson</a:t>
            </a:r>
            <a:r>
              <a:rPr sz="2000" b="1" dirty="0"/>
              <a:t> </a:t>
            </a:r>
            <a:r>
              <a:rPr sz="2000" dirty="0"/>
              <a:t>(19</a:t>
            </a:r>
            <a:r>
              <a:rPr lang="en-US" altLang="x-none" sz="2000" dirty="0"/>
              <a:t>65</a:t>
            </a:r>
            <a:r>
              <a:rPr sz="2000" dirty="0"/>
              <a:t>):</a:t>
            </a:r>
            <a:endParaRPr sz="2000" dirty="0"/>
          </a:p>
          <a:p>
            <a:pPr marL="609600" indent="-609600" eaLnBrk="1" hangingPunct="1">
              <a:lnSpc>
                <a:spcPct val="80000"/>
              </a:lnSpc>
              <a:buNone/>
            </a:pPr>
            <a:endParaRPr sz="2000" dirty="0"/>
          </a:p>
          <a:p>
            <a:pPr marL="609600" indent="-609600" eaLnBrk="1" hangingPunct="1">
              <a:lnSpc>
                <a:spcPct val="80000"/>
              </a:lnSpc>
              <a:buNone/>
            </a:pPr>
            <a:r>
              <a:rPr sz="2000" dirty="0"/>
              <a:t>	Εξετάζει το «Πρόβλημα βορρά – νότου» (αναπτυγμένες – υπανάπτυκτες, περιφέρειες – κράτη)</a:t>
            </a:r>
            <a:endParaRPr sz="2000" dirty="0"/>
          </a:p>
          <a:p>
            <a:pPr marL="609600" indent="-609600" eaLnBrk="1" hangingPunct="1">
              <a:lnSpc>
                <a:spcPct val="80000"/>
              </a:lnSpc>
              <a:buNone/>
            </a:pPr>
            <a:endParaRPr sz="2000" dirty="0"/>
          </a:p>
          <a:p>
            <a:pPr marL="609600" indent="-609600" eaLnBrk="1" hangingPunct="1">
              <a:lnSpc>
                <a:spcPct val="80000"/>
              </a:lnSpc>
              <a:buNone/>
            </a:pPr>
            <a:r>
              <a:rPr sz="2000" dirty="0"/>
              <a:t>	«</a:t>
            </a:r>
            <a:r>
              <a:rPr sz="2000" b="1" dirty="0"/>
              <a:t>υπάρχει μία συστηματική σχέση ανάμεσα στα επίπεδα ανάπτυξης και στην περιφερειακή ανισότητα ή γεωγραφική διασπορά</a:t>
            </a:r>
            <a:r>
              <a:rPr sz="2000" dirty="0"/>
              <a:t>»</a:t>
            </a:r>
            <a:endParaRPr sz="2000" dirty="0"/>
          </a:p>
          <a:p>
            <a:pPr marL="609600" indent="-609600" eaLnBrk="1" hangingPunct="1">
              <a:lnSpc>
                <a:spcPct val="80000"/>
              </a:lnSpc>
              <a:buNone/>
            </a:pPr>
            <a:r>
              <a:rPr sz="2000" dirty="0"/>
              <a:t>	επομένως, η </a:t>
            </a:r>
            <a:r>
              <a:rPr sz="2000" b="1" dirty="0"/>
              <a:t>άνοδος του επιπέδου ανάπτυξης, μειώνει τις περιφερειακές ανισότητες</a:t>
            </a:r>
            <a:endParaRPr sz="2000" b="1" dirty="0"/>
          </a:p>
          <a:p>
            <a:pPr marL="609600" indent="-609600" eaLnBrk="1" hangingPunct="1">
              <a:lnSpc>
                <a:spcPct val="80000"/>
              </a:lnSpc>
              <a:buNone/>
            </a:pPr>
            <a:r>
              <a:rPr sz="2000" dirty="0"/>
              <a:t>	</a:t>
            </a:r>
            <a:endParaRPr sz="2000" dirty="0"/>
          </a:p>
          <a:p>
            <a:pPr marL="609600" indent="-609600" eaLnBrk="1" hangingPunct="1">
              <a:lnSpc>
                <a:spcPct val="80000"/>
              </a:lnSpc>
              <a:buNone/>
            </a:pPr>
            <a:r>
              <a:rPr sz="2000" dirty="0"/>
              <a:t>Όμως, αυτό συμβαίνει από το στάδιο της ωριμότητας και πέρα</a:t>
            </a:r>
            <a:endParaRPr sz="2000" dirty="0"/>
          </a:p>
          <a:p>
            <a:pPr marL="609600" indent="-609600" eaLnBrk="1" hangingPunct="1">
              <a:lnSpc>
                <a:spcPct val="80000"/>
              </a:lnSpc>
              <a:buNone/>
            </a:pPr>
            <a:r>
              <a:rPr sz="2000" dirty="0"/>
              <a:t>ενώ, στα πρώτα στάδια ανάπτυξης, οι περιφερειακές ανισότητες</a:t>
            </a:r>
            <a:endParaRPr sz="2000" dirty="0"/>
          </a:p>
          <a:p>
            <a:pPr marL="609600" indent="-609600" eaLnBrk="1" hangingPunct="1">
              <a:lnSpc>
                <a:spcPct val="80000"/>
              </a:lnSpc>
              <a:buNone/>
            </a:pPr>
            <a:r>
              <a:rPr sz="2000" dirty="0"/>
              <a:t>διευρύνονται.</a:t>
            </a:r>
            <a:endParaRPr sz="2000" dirty="0"/>
          </a:p>
          <a:p>
            <a:pPr marL="609600" indent="-609600" eaLnBrk="1" hangingPunct="1">
              <a:lnSpc>
                <a:spcPct val="80000"/>
              </a:lnSpc>
              <a:buNone/>
            </a:pPr>
            <a:endParaRPr sz="2000" dirty="0"/>
          </a:p>
          <a:p>
            <a:pPr marL="609600" indent="-609600" eaLnBrk="1" hangingPunct="1">
              <a:lnSpc>
                <a:spcPct val="80000"/>
              </a:lnSpc>
              <a:buNone/>
            </a:pPr>
            <a:r>
              <a:rPr sz="2000" dirty="0"/>
              <a:t>σε όλα τα παραπάνω, αναμφίβολα συμβάλλουν και άλλοι παράγοντες  </a:t>
            </a:r>
            <a:endParaRPr sz="2000" dirty="0"/>
          </a:p>
          <a:p>
            <a:pPr marL="609600" indent="-609600" eaLnBrk="1" hangingPunct="1">
              <a:lnSpc>
                <a:spcPct val="80000"/>
              </a:lnSpc>
              <a:buNone/>
            </a:pPr>
            <a:r>
              <a:rPr sz="2000" dirty="0"/>
              <a:t>	</a:t>
            </a:r>
            <a:endParaRPr sz="2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1506"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21507" name="Rectangle 7"/>
          <p:cNvSpPr/>
          <p:nvPr/>
        </p:nvSpPr>
        <p:spPr>
          <a:xfrm>
            <a:off x="611188" y="3357563"/>
            <a:ext cx="7993062" cy="1584325"/>
          </a:xfrm>
          <a:prstGeom prst="rect">
            <a:avLst/>
          </a:prstGeom>
          <a:solidFill>
            <a:schemeClr val="accent1"/>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1508" name="Rectangle 6"/>
          <p:cNvSpPr/>
          <p:nvPr/>
        </p:nvSpPr>
        <p:spPr>
          <a:xfrm>
            <a:off x="611188" y="2205038"/>
            <a:ext cx="7993062" cy="1008062"/>
          </a:xfrm>
          <a:prstGeom prst="rect">
            <a:avLst/>
          </a:prstGeom>
          <a:solidFill>
            <a:schemeClr val="accent1"/>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1509" name="Rectangle 5"/>
          <p:cNvSpPr/>
          <p:nvPr/>
        </p:nvSpPr>
        <p:spPr>
          <a:xfrm>
            <a:off x="684213" y="981075"/>
            <a:ext cx="7920037" cy="1008063"/>
          </a:xfrm>
          <a:prstGeom prst="rect">
            <a:avLst/>
          </a:prstGeom>
          <a:solidFill>
            <a:schemeClr val="accent1"/>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1510" name="Rectangle 3"/>
          <p:cNvSpPr>
            <a:spLocks noGrp="1"/>
          </p:cNvSpPr>
          <p:nvPr>
            <p:ph idx="1" hasCustomPrompt="1"/>
          </p:nvPr>
        </p:nvSpPr>
        <p:spPr>
          <a:xfrm>
            <a:off x="457200" y="333375"/>
            <a:ext cx="8229600" cy="6264275"/>
          </a:xfrm>
        </p:spPr>
        <p:txBody>
          <a:bodyPr vert="horz" wrap="square" lIns="91440" tIns="45720" rIns="91440" bIns="45720" anchor="t"/>
          <a:p>
            <a:pPr algn="ctr" eaLnBrk="1" hangingPunct="1">
              <a:buNone/>
            </a:pPr>
            <a:r>
              <a:rPr sz="1800" b="1" dirty="0"/>
              <a:t>ΘΕΩΡΙΑ ΤΟΥ </a:t>
            </a:r>
            <a:r>
              <a:rPr lang="en-GB" altLang="x-none" sz="1800" b="1" dirty="0"/>
              <a:t>KRUGMAN</a:t>
            </a:r>
            <a:endParaRPr lang="en-GB" altLang="x-none" sz="1800" b="1" dirty="0"/>
          </a:p>
          <a:p>
            <a:pPr eaLnBrk="1" hangingPunct="1">
              <a:buNone/>
            </a:pPr>
            <a:endParaRPr lang="en-GB" altLang="x-none" sz="1800" dirty="0"/>
          </a:p>
          <a:p>
            <a:pPr eaLnBrk="1" hangingPunct="1">
              <a:buNone/>
            </a:pPr>
            <a:r>
              <a:rPr sz="1800" dirty="0"/>
              <a:t>	Το διεθνές εμπόριο ενεργοποιείται, στο πλαίσιο του ατελούς ανταγωνισμού, περισσότερο από τις εξωτερικές οικονομίες κλίμακας που αυξάνουν τα κέρδη, παρά από το συγκριτικό πλεονέκτημα.</a:t>
            </a:r>
            <a:endParaRPr sz="1800" dirty="0"/>
          </a:p>
          <a:p>
            <a:pPr eaLnBrk="1" hangingPunct="1">
              <a:buNone/>
            </a:pPr>
            <a:r>
              <a:rPr sz="1800" dirty="0"/>
              <a:t>	</a:t>
            </a:r>
            <a:endParaRPr sz="1800" dirty="0"/>
          </a:p>
          <a:p>
            <a:pPr eaLnBrk="1" hangingPunct="1">
              <a:buNone/>
            </a:pPr>
            <a:r>
              <a:rPr sz="1800" dirty="0"/>
              <a:t>	Η αλληλεπίδραση των εξωτερικών οικονομιών κλίμακας και του μεταφορικού κόστους εξηγούν την περιφερειακή βιομηχανική συγκέντρωση και το σχηματισμό των περιφερειακών «κέντρων» και των «περιφερειών».</a:t>
            </a:r>
            <a:endParaRPr sz="1800" dirty="0"/>
          </a:p>
          <a:p>
            <a:pPr eaLnBrk="1" hangingPunct="1">
              <a:buNone/>
            </a:pPr>
            <a:r>
              <a:rPr sz="1800" dirty="0"/>
              <a:t>	</a:t>
            </a:r>
            <a:endParaRPr sz="1800" dirty="0"/>
          </a:p>
          <a:p>
            <a:pPr eaLnBrk="1" hangingPunct="1">
              <a:buNone/>
            </a:pPr>
            <a:r>
              <a:rPr sz="1800" dirty="0"/>
              <a:t>	Το υψηλό μεταφορικό κόστος αποκλείει τη γεωγραφική συγκέντρωση των παραγωγικών δραστηριοτήτων. Με τη μείωση όμως του μεταφορικού κόστους, οι επιχειρήσεις συγκεντρώνονται σε ένα ορισμένο σημείο για να πραγματοποιήσουν οικονομίες κλίμακας στο μεταφορικό κόστος και στη διαδικασία της παραγωγής.</a:t>
            </a:r>
            <a:endParaRPr sz="1800" dirty="0"/>
          </a:p>
          <a:p>
            <a:pPr eaLnBrk="1" hangingPunct="1">
              <a:buNone/>
            </a:pPr>
            <a:endParaRPr sz="1800" dirty="0"/>
          </a:p>
          <a:p>
            <a:pPr eaLnBrk="1" hangingPunct="1">
              <a:buNone/>
            </a:pPr>
            <a:r>
              <a:rPr sz="1800" dirty="0"/>
              <a:t>	                  </a:t>
            </a:r>
            <a:r>
              <a:rPr sz="1800" b="1" dirty="0">
                <a:solidFill>
                  <a:srgbClr val="FF3300"/>
                </a:solidFill>
              </a:rPr>
              <a:t>Μία εικόνα του κόσμου τη νύχτα από δορυφόρο, </a:t>
            </a:r>
            <a:endParaRPr sz="1800" b="1" dirty="0">
              <a:solidFill>
                <a:srgbClr val="FF3300"/>
              </a:solidFill>
            </a:endParaRPr>
          </a:p>
          <a:p>
            <a:pPr eaLnBrk="1" hangingPunct="1">
              <a:buNone/>
            </a:pPr>
            <a:r>
              <a:rPr sz="1800" b="1" dirty="0">
                <a:solidFill>
                  <a:srgbClr val="FF3300"/>
                </a:solidFill>
              </a:rPr>
              <a:t>         δείχνει περισσότερο περιφερειακές συγκεντρώσεις ανθρώπινων </a:t>
            </a:r>
            <a:endParaRPr sz="1800" b="1" dirty="0">
              <a:solidFill>
                <a:srgbClr val="FF3300"/>
              </a:solidFill>
            </a:endParaRPr>
          </a:p>
          <a:p>
            <a:pPr eaLnBrk="1" hangingPunct="1">
              <a:buNone/>
            </a:pPr>
            <a:r>
              <a:rPr sz="1800" b="1" dirty="0">
                <a:solidFill>
                  <a:srgbClr val="FF3300"/>
                </a:solidFill>
              </a:rPr>
              <a:t>                              και παραγωγικών δραστηριοτήτων, </a:t>
            </a:r>
            <a:endParaRPr sz="1800" b="1" dirty="0">
              <a:solidFill>
                <a:srgbClr val="FF3300"/>
              </a:solidFill>
            </a:endParaRPr>
          </a:p>
          <a:p>
            <a:pPr eaLnBrk="1" hangingPunct="1">
              <a:buNone/>
            </a:pPr>
            <a:r>
              <a:rPr sz="1800" b="1" dirty="0">
                <a:solidFill>
                  <a:srgbClr val="FF3300"/>
                </a:solidFill>
              </a:rPr>
              <a:t>         παρά συγκεντρώσεις προσδιορισμένες από τα εθνικά σύνορα. </a:t>
            </a:r>
            <a:endParaRPr lang="en-US" altLang="x-none" sz="1800" b="1" dirty="0">
              <a:solidFill>
                <a:srgbClr val="FF3300"/>
              </a:solidFill>
            </a:endParaRPr>
          </a:p>
        </p:txBody>
      </p:sp>
      <p:sp>
        <p:nvSpPr>
          <p:cNvPr id="21511" name="Line 8"/>
          <p:cNvSpPr/>
          <p:nvPr/>
        </p:nvSpPr>
        <p:spPr>
          <a:xfrm>
            <a:off x="3203575" y="692150"/>
            <a:ext cx="2808288" cy="0"/>
          </a:xfrm>
          <a:prstGeom prst="line">
            <a:avLst/>
          </a:prstGeom>
          <a:ln w="28575" cap="flat" cmpd="sng">
            <a:solidFill>
              <a:schemeClr val="tx1"/>
            </a:solidFill>
            <a:prstDash val="solid"/>
            <a:headEnd type="none" w="med" len="med"/>
            <a:tailEnd type="none" w="med" len="med"/>
          </a:ln>
        </p:spPr>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2530"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22531" name="Rectangle 5"/>
          <p:cNvSpPr/>
          <p:nvPr/>
        </p:nvSpPr>
        <p:spPr>
          <a:xfrm>
            <a:off x="755650" y="3429000"/>
            <a:ext cx="7920038" cy="1079500"/>
          </a:xfrm>
          <a:prstGeom prst="rect">
            <a:avLst/>
          </a:prstGeom>
          <a:solidFill>
            <a:srgbClr val="DBD7DB"/>
          </a:solidFill>
          <a:ln w="9525" cap="flat" cmpd="sng">
            <a:solidFill>
              <a:srgbClr val="DBD7DB"/>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32" name="Rectangle 4"/>
          <p:cNvSpPr/>
          <p:nvPr/>
        </p:nvSpPr>
        <p:spPr>
          <a:xfrm>
            <a:off x="755650" y="1628775"/>
            <a:ext cx="7920038" cy="1368425"/>
          </a:xfrm>
          <a:prstGeom prst="rect">
            <a:avLst/>
          </a:prstGeom>
          <a:solidFill>
            <a:srgbClr val="DBD7DB"/>
          </a:solidFill>
          <a:ln w="9525" cap="flat" cmpd="sng">
            <a:solidFill>
              <a:srgbClr val="DBD7DB"/>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2533" name="Rectangle 3"/>
          <p:cNvSpPr>
            <a:spLocks noGrp="1"/>
          </p:cNvSpPr>
          <p:nvPr>
            <p:ph idx="1" hasCustomPrompt="1"/>
          </p:nvPr>
        </p:nvSpPr>
        <p:spPr>
          <a:xfrm>
            <a:off x="457200" y="333375"/>
            <a:ext cx="8229600" cy="6191250"/>
          </a:xfrm>
        </p:spPr>
        <p:txBody>
          <a:bodyPr vert="horz" wrap="square" lIns="91440" tIns="45720" rIns="91440" bIns="45720" anchor="t"/>
          <a:p>
            <a:pPr algn="ctr" eaLnBrk="1" hangingPunct="1">
              <a:buNone/>
            </a:pPr>
            <a:endParaRPr sz="1800" b="1" dirty="0"/>
          </a:p>
          <a:p>
            <a:pPr algn="ctr" eaLnBrk="1" hangingPunct="1">
              <a:buNone/>
            </a:pPr>
            <a:r>
              <a:rPr sz="1800" b="1" dirty="0"/>
              <a:t>ΘΕΩΡΙΑ ΤΟΥ </a:t>
            </a:r>
            <a:r>
              <a:rPr lang="en-GB" altLang="x-none" sz="1800" b="1" dirty="0"/>
              <a:t>PORTER</a:t>
            </a:r>
            <a:endParaRPr lang="en-GB" altLang="x-none" sz="1800" dirty="0"/>
          </a:p>
          <a:p>
            <a:pPr algn="ctr" eaLnBrk="1" hangingPunct="1">
              <a:buNone/>
            </a:pPr>
            <a:endParaRPr lang="en-GB" altLang="x-none" sz="1800" dirty="0"/>
          </a:p>
          <a:p>
            <a:pPr eaLnBrk="1" hangingPunct="1">
              <a:buNone/>
            </a:pPr>
            <a:endParaRPr sz="1800" dirty="0"/>
          </a:p>
          <a:p>
            <a:pPr eaLnBrk="1" hangingPunct="1">
              <a:buNone/>
            </a:pPr>
            <a:r>
              <a:rPr sz="1800" dirty="0"/>
              <a:t>	Ο βαθμός της γεωγραφικής συγκέντρωσης της παραγωγής, στο πλαίσιο της εθνικής οικονομίας διαδραματίζει ένα σημαντικό ρόλο στον προσδιορισμό των κλάδων εκείνων που μπορούν να αποκτήσουν συγκριτικό πλεονέκτημα στην παγκόσμια οικονομία</a:t>
            </a:r>
            <a:endParaRPr sz="1800" dirty="0"/>
          </a:p>
          <a:p>
            <a:pPr eaLnBrk="1" hangingPunct="1">
              <a:buNone/>
            </a:pPr>
            <a:endParaRPr sz="1800" dirty="0"/>
          </a:p>
          <a:p>
            <a:pPr eaLnBrk="1" hangingPunct="1">
              <a:buNone/>
            </a:pPr>
            <a:endParaRPr sz="1800" dirty="0"/>
          </a:p>
          <a:p>
            <a:pPr eaLnBrk="1" hangingPunct="1">
              <a:buNone/>
            </a:pPr>
            <a:r>
              <a:rPr sz="1800" dirty="0"/>
              <a:t>	</a:t>
            </a:r>
            <a:r>
              <a:rPr sz="1800" dirty="0">
                <a:solidFill>
                  <a:srgbClr val="FF3300"/>
                </a:solidFill>
              </a:rPr>
              <a:t>Η απομόνωση και η έλλειψη ανταγωνιστικών προκλήσεων καθώς και καινοτομικών πρωτοβουλιών οδηγούν στην καθυστέρηση και τη στασιμότητα</a:t>
            </a:r>
            <a:endParaRPr lang="en-GB" altLang="x-none" sz="1800" dirty="0">
              <a:solidFill>
                <a:srgbClr val="FF3300"/>
              </a:solidFill>
            </a:endParaRPr>
          </a:p>
          <a:p>
            <a:pPr eaLnBrk="1" hangingPunct="1">
              <a:buNone/>
            </a:pPr>
            <a:endParaRPr lang="en-GB" altLang="x-none" sz="1800" dirty="0"/>
          </a:p>
          <a:p>
            <a:pPr eaLnBrk="1" hangingPunct="1">
              <a:buNone/>
            </a:pPr>
            <a:endParaRPr lang="en-US" altLang="x-none" sz="1800" dirty="0"/>
          </a:p>
        </p:txBody>
      </p:sp>
      <p:sp>
        <p:nvSpPr>
          <p:cNvPr id="22534" name="Line 6"/>
          <p:cNvSpPr/>
          <p:nvPr/>
        </p:nvSpPr>
        <p:spPr>
          <a:xfrm>
            <a:off x="3276600" y="1052513"/>
            <a:ext cx="2592388" cy="0"/>
          </a:xfrm>
          <a:prstGeom prst="line">
            <a:avLst/>
          </a:prstGeom>
          <a:ln w="38100" cap="flat" cmpd="sng">
            <a:solidFill>
              <a:schemeClr val="tx1"/>
            </a:solidFill>
            <a:prstDash val="solid"/>
            <a:headEnd type="none" w="med" len="med"/>
            <a:tailEnd type="none" w="med" len="med"/>
          </a:ln>
        </p:spPr>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3554"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23555" name="Oval 9"/>
          <p:cNvSpPr/>
          <p:nvPr/>
        </p:nvSpPr>
        <p:spPr>
          <a:xfrm>
            <a:off x="6659563" y="5589588"/>
            <a:ext cx="2160587" cy="720725"/>
          </a:xfrm>
          <a:prstGeom prst="ellipse">
            <a:avLst/>
          </a:prstGeom>
          <a:solidFill>
            <a:srgbClr val="DBD7DB"/>
          </a:solidFill>
          <a:ln w="9525" cap="flat" cmpd="sng">
            <a:solidFill>
              <a:srgbClr val="DBD7DB"/>
            </a:solidFill>
            <a:prstDash val="solid"/>
            <a:headEnd type="none" w="med" len="med"/>
            <a:tailEnd type="none" w="med" len="med"/>
          </a:ln>
        </p:spPr>
        <p:txBody>
          <a:bodyPr wrap="none" anchor="ctr"/>
          <a:p>
            <a:endParaRPr dirty="0">
              <a:latin typeface="Arial" panose="020B0604020202020204" pitchFamily="34" charset="0"/>
            </a:endParaRPr>
          </a:p>
        </p:txBody>
      </p:sp>
      <p:sp>
        <p:nvSpPr>
          <p:cNvPr id="23556" name="Oval 8"/>
          <p:cNvSpPr/>
          <p:nvPr/>
        </p:nvSpPr>
        <p:spPr>
          <a:xfrm>
            <a:off x="2986088" y="5589588"/>
            <a:ext cx="2809875" cy="720725"/>
          </a:xfrm>
          <a:prstGeom prst="ellipse">
            <a:avLst/>
          </a:prstGeom>
          <a:solidFill>
            <a:srgbClr val="DBD7DB"/>
          </a:solidFill>
          <a:ln w="9525" cap="flat" cmpd="sng">
            <a:solidFill>
              <a:srgbClr val="DBD7DB"/>
            </a:solidFill>
            <a:prstDash val="solid"/>
            <a:headEnd type="none" w="med" len="med"/>
            <a:tailEnd type="none" w="med" len="med"/>
          </a:ln>
        </p:spPr>
        <p:txBody>
          <a:bodyPr wrap="none" anchor="ctr"/>
          <a:p>
            <a:endParaRPr dirty="0">
              <a:latin typeface="Arial" panose="020B0604020202020204" pitchFamily="34" charset="0"/>
            </a:endParaRPr>
          </a:p>
        </p:txBody>
      </p:sp>
      <p:sp>
        <p:nvSpPr>
          <p:cNvPr id="23557" name="Oval 6"/>
          <p:cNvSpPr/>
          <p:nvPr/>
        </p:nvSpPr>
        <p:spPr>
          <a:xfrm>
            <a:off x="395288" y="5589588"/>
            <a:ext cx="1873250" cy="720725"/>
          </a:xfrm>
          <a:prstGeom prst="ellipse">
            <a:avLst/>
          </a:prstGeom>
          <a:solidFill>
            <a:srgbClr val="DBD7DB"/>
          </a:solidFill>
          <a:ln w="9525" cap="flat" cmpd="sng">
            <a:solidFill>
              <a:srgbClr val="DBD7DB"/>
            </a:solidFill>
            <a:prstDash val="solid"/>
            <a:headEnd type="none" w="med" len="med"/>
            <a:tailEnd type="none" w="med" len="med"/>
          </a:ln>
        </p:spPr>
        <p:txBody>
          <a:bodyPr wrap="none" anchor="ctr"/>
          <a:p>
            <a:endParaRPr dirty="0">
              <a:latin typeface="Arial" panose="020B0604020202020204" pitchFamily="34" charset="0"/>
            </a:endParaRPr>
          </a:p>
        </p:txBody>
      </p:sp>
      <p:sp>
        <p:nvSpPr>
          <p:cNvPr id="23558" name="Rectangle 2"/>
          <p:cNvSpPr/>
          <p:nvPr/>
        </p:nvSpPr>
        <p:spPr>
          <a:xfrm>
            <a:off x="755650" y="3429000"/>
            <a:ext cx="7920038" cy="1079500"/>
          </a:xfrm>
          <a:prstGeom prst="rect">
            <a:avLst/>
          </a:prstGeom>
          <a:solidFill>
            <a:srgbClr val="DBD7DB"/>
          </a:solidFill>
          <a:ln w="9525" cap="flat" cmpd="sng">
            <a:solidFill>
              <a:srgbClr val="DBD7DB"/>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3559" name="Rectangle 3"/>
          <p:cNvSpPr/>
          <p:nvPr/>
        </p:nvSpPr>
        <p:spPr>
          <a:xfrm>
            <a:off x="755650" y="1628775"/>
            <a:ext cx="7920038" cy="1368425"/>
          </a:xfrm>
          <a:prstGeom prst="rect">
            <a:avLst/>
          </a:prstGeom>
          <a:solidFill>
            <a:srgbClr val="DBD7DB"/>
          </a:solidFill>
          <a:ln w="9525" cap="flat" cmpd="sng">
            <a:solidFill>
              <a:srgbClr val="DBD7DB"/>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3560" name="Rectangle 4"/>
          <p:cNvSpPr>
            <a:spLocks noGrp="1"/>
          </p:cNvSpPr>
          <p:nvPr>
            <p:ph idx="1" hasCustomPrompt="1"/>
          </p:nvPr>
        </p:nvSpPr>
        <p:spPr>
          <a:xfrm>
            <a:off x="457200" y="333375"/>
            <a:ext cx="8229600" cy="6191250"/>
          </a:xfrm>
        </p:spPr>
        <p:txBody>
          <a:bodyPr vert="horz" wrap="square" lIns="91440" tIns="45720" rIns="91440" bIns="45720" anchor="t"/>
          <a:p>
            <a:pPr algn="ctr" eaLnBrk="1" hangingPunct="1">
              <a:buNone/>
            </a:pPr>
            <a:endParaRPr sz="1800" b="1" dirty="0"/>
          </a:p>
          <a:p>
            <a:pPr algn="ctr" eaLnBrk="1" hangingPunct="1">
              <a:buNone/>
            </a:pPr>
            <a:r>
              <a:rPr sz="1800" b="1" dirty="0">
                <a:solidFill>
                  <a:srgbClr val="FF3300"/>
                </a:solidFill>
              </a:rPr>
              <a:t>Η ΑΝΑΓΚΗ ΑΝΤΙΜΕΤΩΠΙΣΗΣ ΤΟΥ ΠΕΡΙΦΕΡΕΙΑΚΟΥ ΠΡΟΒΛΗΜΑΤΟΣ</a:t>
            </a:r>
            <a:endParaRPr lang="en-GB" altLang="x-none" sz="1800" dirty="0">
              <a:solidFill>
                <a:srgbClr val="FF3300"/>
              </a:solidFill>
            </a:endParaRPr>
          </a:p>
          <a:p>
            <a:pPr algn="ctr" eaLnBrk="1" hangingPunct="1">
              <a:buNone/>
            </a:pPr>
            <a:endParaRPr lang="en-GB" altLang="x-none" sz="1800" dirty="0"/>
          </a:p>
          <a:p>
            <a:pPr eaLnBrk="1" hangingPunct="1">
              <a:buNone/>
            </a:pPr>
            <a:endParaRPr sz="1800" dirty="0"/>
          </a:p>
          <a:p>
            <a:pPr eaLnBrk="1" hangingPunct="1">
              <a:buNone/>
            </a:pPr>
            <a:r>
              <a:rPr sz="1800" dirty="0"/>
              <a:t>	Οι περιφέρειες, ανάλογα με το βαθμό ανάπτυξής τους ή το βαθμό προβληματικότητάς τους, προκαλούν την εφαρμογή προγραμμάτων περιφερειακής ανάπτυξης με συγκεκριμένους ποιοτικούς και ποσοτικούς στόχους</a:t>
            </a:r>
            <a:endParaRPr sz="1800" dirty="0"/>
          </a:p>
          <a:p>
            <a:pPr eaLnBrk="1" hangingPunct="1">
              <a:buNone/>
            </a:pPr>
            <a:endParaRPr sz="1800" dirty="0"/>
          </a:p>
          <a:p>
            <a:pPr eaLnBrk="1" hangingPunct="1">
              <a:buNone/>
            </a:pPr>
            <a:endParaRPr sz="1800" dirty="0"/>
          </a:p>
          <a:p>
            <a:pPr eaLnBrk="1" hangingPunct="1">
              <a:buNone/>
            </a:pPr>
            <a:r>
              <a:rPr sz="1800" dirty="0"/>
              <a:t>	Οι ποιο σημαντικοί λόγοι, που δημιουργούν την ανάγκη αντιμετώπισης του περιφερειακού προβλήματος ταξινομούνται σε τρεις κατηγορίες:</a:t>
            </a:r>
            <a:endParaRPr lang="en-GB" altLang="x-none"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r>
              <a:rPr sz="1800" dirty="0"/>
              <a:t>    Οικονομικοί		   κοινωνικοπολιτικοί		περιβαλλοντικοί</a:t>
            </a:r>
            <a:endParaRPr lang="en-GB" altLang="x-none" sz="1800" dirty="0"/>
          </a:p>
          <a:p>
            <a:pPr eaLnBrk="1" hangingPunct="1">
              <a:buNone/>
            </a:pPr>
            <a:endParaRPr lang="en-US" altLang="x-none" sz="1800" dirty="0"/>
          </a:p>
        </p:txBody>
      </p:sp>
      <p:sp>
        <p:nvSpPr>
          <p:cNvPr id="23561" name="Line 5"/>
          <p:cNvSpPr/>
          <p:nvPr/>
        </p:nvSpPr>
        <p:spPr>
          <a:xfrm>
            <a:off x="827088" y="1052513"/>
            <a:ext cx="7489825" cy="0"/>
          </a:xfrm>
          <a:prstGeom prst="line">
            <a:avLst/>
          </a:prstGeom>
          <a:ln w="38100" cap="flat" cmpd="sng">
            <a:solidFill>
              <a:schemeClr val="tx1"/>
            </a:solidFill>
            <a:prstDash val="solid"/>
            <a:headEnd type="none" w="med" len="med"/>
            <a:tailEnd type="none" w="med" len="med"/>
          </a:ln>
        </p:spPr>
      </p:sp>
      <p:sp>
        <p:nvSpPr>
          <p:cNvPr id="23562" name="Line 10"/>
          <p:cNvSpPr/>
          <p:nvPr/>
        </p:nvSpPr>
        <p:spPr>
          <a:xfrm>
            <a:off x="4427538" y="4508500"/>
            <a:ext cx="0" cy="936625"/>
          </a:xfrm>
          <a:prstGeom prst="line">
            <a:avLst/>
          </a:prstGeom>
          <a:ln w="76200" cap="flat" cmpd="sng">
            <a:solidFill>
              <a:schemeClr val="tx1"/>
            </a:solidFill>
            <a:prstDash val="solid"/>
            <a:headEnd type="none" w="med" len="med"/>
            <a:tailEnd type="triangle" w="med" len="med"/>
          </a:ln>
        </p:spPr>
      </p:sp>
      <p:sp>
        <p:nvSpPr>
          <p:cNvPr id="23563" name="Line 11"/>
          <p:cNvSpPr/>
          <p:nvPr/>
        </p:nvSpPr>
        <p:spPr>
          <a:xfrm>
            <a:off x="4427538" y="4508500"/>
            <a:ext cx="3097212" cy="936625"/>
          </a:xfrm>
          <a:prstGeom prst="line">
            <a:avLst/>
          </a:prstGeom>
          <a:ln w="76200" cap="flat" cmpd="sng">
            <a:solidFill>
              <a:schemeClr val="tx1"/>
            </a:solidFill>
            <a:prstDash val="solid"/>
            <a:headEnd type="none" w="med" len="med"/>
            <a:tailEnd type="triangle" w="med" len="med"/>
          </a:ln>
        </p:spPr>
      </p:sp>
      <p:sp>
        <p:nvSpPr>
          <p:cNvPr id="23564" name="Line 12"/>
          <p:cNvSpPr/>
          <p:nvPr/>
        </p:nvSpPr>
        <p:spPr>
          <a:xfrm flipH="1">
            <a:off x="1476375" y="4508500"/>
            <a:ext cx="2951163" cy="936625"/>
          </a:xfrm>
          <a:prstGeom prst="line">
            <a:avLst/>
          </a:prstGeom>
          <a:ln w="76200" cap="flat" cmpd="sng">
            <a:solidFill>
              <a:schemeClr val="tx1"/>
            </a:solidFill>
            <a:prstDash val="solid"/>
            <a:headEnd type="none" w="med" len="med"/>
            <a:tailEnd type="triangle" w="med" len="med"/>
          </a:ln>
        </p:spPr>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8"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24579" name="Oval 5"/>
          <p:cNvSpPr/>
          <p:nvPr/>
        </p:nvSpPr>
        <p:spPr>
          <a:xfrm>
            <a:off x="2484438" y="188913"/>
            <a:ext cx="4175125" cy="792162"/>
          </a:xfrm>
          <a:prstGeom prst="ellipse">
            <a:avLst/>
          </a:prstGeom>
          <a:solidFill>
            <a:srgbClr val="C1E8B6"/>
          </a:solidFill>
          <a:ln w="9525" cap="flat" cmpd="sng">
            <a:solidFill>
              <a:srgbClr val="C1E8B6"/>
            </a:solidFill>
            <a:prstDash val="solid"/>
            <a:headEnd type="none" w="med" len="med"/>
            <a:tailEnd type="none" w="med" len="med"/>
          </a:ln>
        </p:spPr>
        <p:txBody>
          <a:bodyPr wrap="none" anchor="ctr"/>
          <a:p>
            <a:endParaRPr dirty="0">
              <a:latin typeface="Arial" panose="020B0604020202020204" pitchFamily="34" charset="0"/>
            </a:endParaRPr>
          </a:p>
        </p:txBody>
      </p:sp>
      <p:sp>
        <p:nvSpPr>
          <p:cNvPr id="24580" name="Rectangle 2"/>
          <p:cNvSpPr>
            <a:spLocks noGrp="1"/>
          </p:cNvSpPr>
          <p:nvPr>
            <p:ph type="title" hasCustomPrompt="1"/>
          </p:nvPr>
        </p:nvSpPr>
        <p:spPr>
          <a:xfrm>
            <a:off x="457200" y="274638"/>
            <a:ext cx="8229600" cy="633412"/>
          </a:xfrm>
        </p:spPr>
        <p:txBody>
          <a:bodyPr vert="horz" wrap="square" lIns="91440" tIns="45720" rIns="91440" bIns="45720" anchor="ctr"/>
          <a:p>
            <a:pPr eaLnBrk="1" hangingPunct="1"/>
            <a:r>
              <a:rPr sz="2000" b="1" dirty="0"/>
              <a:t>ΟΙΚΟΝΟΜΙΚΟΙ ΛΟΓΟΙ</a:t>
            </a:r>
            <a:endParaRPr lang="en-US" altLang="x-none" sz="2000" b="1" dirty="0"/>
          </a:p>
        </p:txBody>
      </p:sp>
      <p:sp>
        <p:nvSpPr>
          <p:cNvPr id="24581" name="Rectangle 3"/>
          <p:cNvSpPr>
            <a:spLocks noGrp="1"/>
          </p:cNvSpPr>
          <p:nvPr>
            <p:ph idx="1" hasCustomPrompt="1"/>
          </p:nvPr>
        </p:nvSpPr>
        <p:spPr>
          <a:xfrm>
            <a:off x="457200" y="1268413"/>
            <a:ext cx="8507413" cy="5400675"/>
          </a:xfrm>
        </p:spPr>
        <p:txBody>
          <a:bodyPr vert="horz" wrap="square" lIns="91440" tIns="45720" rIns="91440" bIns="45720" anchor="t"/>
          <a:p>
            <a:pPr eaLnBrk="1" hangingPunct="1">
              <a:buNone/>
            </a:pPr>
            <a:r>
              <a:rPr sz="1800" b="1" dirty="0">
                <a:solidFill>
                  <a:schemeClr val="hlink"/>
                </a:solidFill>
              </a:rPr>
              <a:t>Α. Διόρθωση της ανεπάρκειας των δυνάμεων της αγοράς</a:t>
            </a:r>
            <a:endParaRPr sz="1800" b="1" dirty="0">
              <a:solidFill>
                <a:schemeClr val="hlink"/>
              </a:solidFill>
            </a:endParaRPr>
          </a:p>
          <a:p>
            <a:pPr eaLnBrk="1" hangingPunct="1">
              <a:buNone/>
            </a:pPr>
            <a:endParaRPr sz="1800" b="1" dirty="0">
              <a:solidFill>
                <a:schemeClr val="hlink"/>
              </a:solidFill>
            </a:endParaRPr>
          </a:p>
          <a:p>
            <a:pPr eaLnBrk="1" hangingPunct="1">
              <a:buNone/>
            </a:pPr>
            <a:r>
              <a:rPr sz="1800" dirty="0"/>
              <a:t>Η υπόθεση ότι :</a:t>
            </a:r>
            <a:endParaRPr sz="1800" dirty="0"/>
          </a:p>
          <a:p>
            <a:pPr eaLnBrk="1" hangingPunct="1">
              <a:buNone/>
            </a:pPr>
            <a:r>
              <a:rPr sz="1800" dirty="0"/>
              <a:t>	σε όσες περιοχές οι πόροι είναι σχετικά σπάνιοι, 	       </a:t>
            </a:r>
            <a:endParaRPr sz="1800" dirty="0"/>
          </a:p>
          <a:p>
            <a:pPr eaLnBrk="1" hangingPunct="1">
              <a:buNone/>
            </a:pPr>
            <a:r>
              <a:rPr sz="1800" dirty="0"/>
              <a:t>	αυξάνονται οι τιμές τους με συνέπεια να μειωθεί </a:t>
            </a:r>
            <a:endParaRPr sz="1800" dirty="0"/>
          </a:p>
          <a:p>
            <a:pPr eaLnBrk="1" hangingPunct="1">
              <a:buNone/>
            </a:pPr>
            <a:r>
              <a:rPr sz="1800" dirty="0"/>
              <a:t>	η ζήτηση και να αυξηθεί η προσφορά 		           δεν αποδίδει</a:t>
            </a:r>
            <a:endParaRPr sz="1800" dirty="0"/>
          </a:p>
          <a:p>
            <a:pPr eaLnBrk="1" hangingPunct="1">
              <a:buNone/>
            </a:pPr>
            <a:r>
              <a:rPr sz="1800" dirty="0"/>
              <a:t>	και αντίθετα					           την πραγματικότητα</a:t>
            </a:r>
            <a:endParaRPr sz="1800" dirty="0"/>
          </a:p>
          <a:p>
            <a:pPr eaLnBrk="1" hangingPunct="1">
              <a:buNone/>
            </a:pPr>
            <a:r>
              <a:rPr sz="1800" dirty="0"/>
              <a:t>	σε όσες περιοχές οι πόροι υποαπασχολούνται, </a:t>
            </a:r>
            <a:endParaRPr sz="1800" dirty="0"/>
          </a:p>
          <a:p>
            <a:pPr eaLnBrk="1" hangingPunct="1">
              <a:buNone/>
            </a:pPr>
            <a:r>
              <a:rPr sz="1800" dirty="0"/>
              <a:t>	μειώνονται οι τιμές τους με αποτέλεσμα την </a:t>
            </a:r>
            <a:endParaRPr sz="1800" dirty="0"/>
          </a:p>
          <a:p>
            <a:pPr eaLnBrk="1" hangingPunct="1">
              <a:buNone/>
            </a:pPr>
            <a:r>
              <a:rPr sz="1800" dirty="0"/>
              <a:t>	αύξηση της ζήτησης και τη μείωση της προσφοράς</a:t>
            </a:r>
            <a:endParaRPr sz="1800" dirty="0"/>
          </a:p>
          <a:p>
            <a:pPr eaLnBrk="1" hangingPunct="1">
              <a:buNone/>
            </a:pPr>
            <a:endParaRPr sz="1800" dirty="0"/>
          </a:p>
          <a:p>
            <a:pPr eaLnBrk="1" hangingPunct="1">
              <a:buNone/>
            </a:pPr>
            <a:r>
              <a:rPr sz="1800" dirty="0"/>
              <a:t>	</a:t>
            </a:r>
            <a:r>
              <a:rPr sz="1600" dirty="0"/>
              <a:t>Η </a:t>
            </a:r>
            <a:r>
              <a:rPr sz="1600" u="sng" dirty="0"/>
              <a:t>παρέμβαση του κράτους</a:t>
            </a:r>
            <a:r>
              <a:rPr sz="1600" dirty="0"/>
              <a:t> είναι δικαιολογημένη </a:t>
            </a:r>
            <a:endParaRPr sz="1600" dirty="0"/>
          </a:p>
          <a:p>
            <a:pPr eaLnBrk="1" hangingPunct="1">
              <a:buNone/>
            </a:pPr>
            <a:r>
              <a:rPr sz="1600" dirty="0"/>
              <a:t>	Δεν έχει μόνο διορθωτικούς σκοπούς, αλλά και δεοντολογικούς, που προκύπτουν από την </a:t>
            </a:r>
            <a:r>
              <a:rPr sz="1600" b="1" dirty="0">
                <a:solidFill>
                  <a:srgbClr val="FF3300"/>
                </a:solidFill>
              </a:rPr>
              <a:t>εφαρμογή κοινωνικών κριτηρίων</a:t>
            </a:r>
            <a:r>
              <a:rPr sz="1600" dirty="0"/>
              <a:t> στις επιλογές των μέτρων επέμβασης του κράτους στην περιφερειακή οικονομία</a:t>
            </a:r>
            <a:endParaRPr sz="1600" dirty="0"/>
          </a:p>
          <a:p>
            <a:pPr eaLnBrk="1" hangingPunct="1">
              <a:buNone/>
            </a:pPr>
            <a:r>
              <a:rPr sz="1600" dirty="0"/>
              <a:t>	Έχει όμως και σκοπούς </a:t>
            </a:r>
            <a:r>
              <a:rPr sz="1600" b="1" dirty="0">
                <a:solidFill>
                  <a:srgbClr val="FF3300"/>
                </a:solidFill>
              </a:rPr>
              <a:t>σύντμησης του χρόνου</a:t>
            </a:r>
            <a:r>
              <a:rPr sz="1600" dirty="0"/>
              <a:t> που απαιτείται για να εξισορροπήσει η αγορά τις τιμές</a:t>
            </a:r>
            <a:endParaRPr lang="en-US" altLang="x-none" sz="1600" dirty="0"/>
          </a:p>
        </p:txBody>
      </p:sp>
      <p:sp>
        <p:nvSpPr>
          <p:cNvPr id="24582" name="Line 7"/>
          <p:cNvSpPr/>
          <p:nvPr/>
        </p:nvSpPr>
        <p:spPr>
          <a:xfrm>
            <a:off x="6084888" y="2349500"/>
            <a:ext cx="0" cy="2232025"/>
          </a:xfrm>
          <a:prstGeom prst="line">
            <a:avLst/>
          </a:prstGeom>
          <a:ln w="38100" cap="flat" cmpd="sng">
            <a:solidFill>
              <a:schemeClr val="tx1"/>
            </a:solidFill>
            <a:prstDash val="solid"/>
            <a:headEnd type="none" w="med" len="med"/>
            <a:tailEnd type="none" w="med" len="med"/>
          </a:ln>
        </p:spPr>
      </p:sp>
      <p:sp>
        <p:nvSpPr>
          <p:cNvPr id="24583" name="Line 8"/>
          <p:cNvSpPr/>
          <p:nvPr/>
        </p:nvSpPr>
        <p:spPr>
          <a:xfrm>
            <a:off x="6084888" y="3573463"/>
            <a:ext cx="574675" cy="0"/>
          </a:xfrm>
          <a:prstGeom prst="line">
            <a:avLst/>
          </a:prstGeom>
          <a:ln w="57150" cap="flat" cmpd="sng">
            <a:solidFill>
              <a:schemeClr val="tx1"/>
            </a:solidFill>
            <a:prstDash val="solid"/>
            <a:headEnd type="none" w="med" len="med"/>
            <a:tailEnd type="triangle" w="med" len="med"/>
          </a:ln>
        </p:spPr>
      </p:sp>
      <p:sp>
        <p:nvSpPr>
          <p:cNvPr id="24584" name="Oval 9"/>
          <p:cNvSpPr/>
          <p:nvPr/>
        </p:nvSpPr>
        <p:spPr>
          <a:xfrm>
            <a:off x="755650" y="2349500"/>
            <a:ext cx="73025" cy="862013"/>
          </a:xfrm>
          <a:prstGeom prst="ellipse">
            <a:avLst/>
          </a:prstGeom>
          <a:solidFill>
            <a:schemeClr val="tx1"/>
          </a:solidFill>
          <a:ln w="9525" cap="flat" cmpd="sng">
            <a:solidFill>
              <a:schemeClr val="tx1"/>
            </a:solidFill>
            <a:prstDash val="solid"/>
            <a:headEnd type="none" w="med" len="med"/>
            <a:tailEnd type="none" w="med" len="med"/>
          </a:ln>
        </p:spPr>
        <p:txBody>
          <a:bodyPr wrap="none" anchor="ctr"/>
          <a:p>
            <a:endParaRPr dirty="0">
              <a:latin typeface="Arial" panose="020B0604020202020204" pitchFamily="34" charset="0"/>
            </a:endParaRPr>
          </a:p>
        </p:txBody>
      </p:sp>
      <p:sp>
        <p:nvSpPr>
          <p:cNvPr id="24585" name="Oval 10"/>
          <p:cNvSpPr/>
          <p:nvPr/>
        </p:nvSpPr>
        <p:spPr>
          <a:xfrm>
            <a:off x="755650" y="3646488"/>
            <a:ext cx="73025" cy="862012"/>
          </a:xfrm>
          <a:prstGeom prst="ellipse">
            <a:avLst/>
          </a:prstGeom>
          <a:solidFill>
            <a:schemeClr val="tx1"/>
          </a:solidFill>
          <a:ln w="9525" cap="flat" cmpd="sng">
            <a:solidFill>
              <a:schemeClr val="tx1"/>
            </a:solidFill>
            <a:prstDash val="solid"/>
            <a:headEnd type="none" w="med" len="med"/>
            <a:tailEnd type="none" w="med" len="med"/>
          </a:ln>
        </p:spPr>
        <p:txBody>
          <a:bodyPr wrap="none" anchor="ctr"/>
          <a:p>
            <a:endParaRPr dirty="0">
              <a:latin typeface="Arial" panose="020B0604020202020204" pitchFamily="34" charset="0"/>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5602"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25603" name="Oval 2"/>
          <p:cNvSpPr/>
          <p:nvPr/>
        </p:nvSpPr>
        <p:spPr>
          <a:xfrm>
            <a:off x="2484438" y="188913"/>
            <a:ext cx="4175125" cy="792162"/>
          </a:xfrm>
          <a:prstGeom prst="ellipse">
            <a:avLst/>
          </a:prstGeom>
          <a:solidFill>
            <a:srgbClr val="C1E8B6"/>
          </a:solidFill>
          <a:ln w="9525" cap="flat" cmpd="sng">
            <a:solidFill>
              <a:srgbClr val="C1E8B6"/>
            </a:solidFill>
            <a:prstDash val="solid"/>
            <a:headEnd type="none" w="med" len="med"/>
            <a:tailEnd type="none" w="med" len="med"/>
          </a:ln>
        </p:spPr>
        <p:txBody>
          <a:bodyPr wrap="none" anchor="ctr"/>
          <a:p>
            <a:endParaRPr dirty="0">
              <a:latin typeface="Arial" panose="020B0604020202020204" pitchFamily="34" charset="0"/>
            </a:endParaRPr>
          </a:p>
        </p:txBody>
      </p:sp>
      <p:sp>
        <p:nvSpPr>
          <p:cNvPr id="25604" name="Rectangle 3"/>
          <p:cNvSpPr>
            <a:spLocks noGrp="1"/>
          </p:cNvSpPr>
          <p:nvPr>
            <p:ph type="title" hasCustomPrompt="1"/>
          </p:nvPr>
        </p:nvSpPr>
        <p:spPr>
          <a:xfrm>
            <a:off x="468313" y="260350"/>
            <a:ext cx="8229600" cy="633413"/>
          </a:xfrm>
        </p:spPr>
        <p:txBody>
          <a:bodyPr vert="horz" wrap="square" lIns="91440" tIns="45720" rIns="91440" bIns="45720" anchor="ctr"/>
          <a:p>
            <a:pPr eaLnBrk="1" hangingPunct="1"/>
            <a:r>
              <a:rPr sz="2000" b="1" dirty="0"/>
              <a:t>ΟΙΚΟΝΟΜΙΚΟΙ ΛΟΓΟΙ</a:t>
            </a:r>
            <a:endParaRPr lang="en-US" altLang="x-none" sz="2000" b="1" dirty="0"/>
          </a:p>
        </p:txBody>
      </p:sp>
      <p:sp>
        <p:nvSpPr>
          <p:cNvPr id="25605" name="Rectangle 4"/>
          <p:cNvSpPr>
            <a:spLocks noGrp="1"/>
          </p:cNvSpPr>
          <p:nvPr>
            <p:ph idx="1" hasCustomPrompt="1"/>
          </p:nvPr>
        </p:nvSpPr>
        <p:spPr>
          <a:xfrm>
            <a:off x="457200" y="1125538"/>
            <a:ext cx="8507413" cy="5543550"/>
          </a:xfrm>
        </p:spPr>
        <p:txBody>
          <a:bodyPr vert="horz" wrap="square" lIns="91440" tIns="45720" rIns="91440" bIns="45720" anchor="t"/>
          <a:p>
            <a:pPr eaLnBrk="1" hangingPunct="1">
              <a:lnSpc>
                <a:spcPct val="90000"/>
              </a:lnSpc>
              <a:buNone/>
            </a:pPr>
            <a:r>
              <a:rPr sz="1800" dirty="0">
                <a:solidFill>
                  <a:schemeClr val="hlink"/>
                </a:solidFill>
              </a:rPr>
              <a:t> </a:t>
            </a:r>
            <a:r>
              <a:rPr sz="1800" b="1" dirty="0">
                <a:solidFill>
                  <a:schemeClr val="hlink"/>
                </a:solidFill>
              </a:rPr>
              <a:t>Β. Πλήρης απασχόληση των συντελεστών της παραγωγής ή πρόληψη της υποαπασχόλησής τους</a:t>
            </a:r>
            <a:endParaRPr sz="1800" b="1" dirty="0">
              <a:solidFill>
                <a:schemeClr val="hlink"/>
              </a:solidFill>
            </a:endParaRPr>
          </a:p>
          <a:p>
            <a:pPr eaLnBrk="1" hangingPunct="1">
              <a:lnSpc>
                <a:spcPct val="90000"/>
              </a:lnSpc>
              <a:buNone/>
            </a:pPr>
            <a:endParaRPr sz="1800" b="1" dirty="0">
              <a:solidFill>
                <a:schemeClr val="hlink"/>
              </a:solidFill>
            </a:endParaRPr>
          </a:p>
          <a:p>
            <a:pPr eaLnBrk="1" hangingPunct="1">
              <a:lnSpc>
                <a:spcPct val="90000"/>
              </a:lnSpc>
              <a:buNone/>
            </a:pPr>
            <a:r>
              <a:rPr sz="1800" dirty="0"/>
              <a:t>	Η ύπαρξη αναξιοποίητων πόρων, έχει ως συνέπεια τη μείωση της ακαθάριστης εγχώριας παραγωγής, γι’αυτό και η επέμβαση τους κράτους, σε αυτήν την περίπτωση θεωρείται αυτονόητη.</a:t>
            </a:r>
            <a:endParaRPr sz="1800" dirty="0"/>
          </a:p>
          <a:p>
            <a:pPr eaLnBrk="1" hangingPunct="1">
              <a:lnSpc>
                <a:spcPct val="90000"/>
              </a:lnSpc>
              <a:buNone/>
            </a:pPr>
            <a:endParaRPr sz="1800" dirty="0"/>
          </a:p>
          <a:p>
            <a:pPr eaLnBrk="1" hangingPunct="1">
              <a:lnSpc>
                <a:spcPct val="90000"/>
              </a:lnSpc>
              <a:buNone/>
            </a:pPr>
            <a:r>
              <a:rPr sz="1800" dirty="0"/>
              <a:t>	Ιδιαίτερη σημασία έχει η άσκηση πολιτικής για τη μείωση της ανεργίας και της υποαπασχόλησης του εργατικού δυναμικού των προβληματικών περιφερειών.</a:t>
            </a:r>
            <a:endParaRPr sz="1800" dirty="0"/>
          </a:p>
          <a:p>
            <a:pPr eaLnBrk="1" hangingPunct="1">
              <a:lnSpc>
                <a:spcPct val="90000"/>
              </a:lnSpc>
              <a:buNone/>
            </a:pPr>
            <a:endParaRPr sz="1800" dirty="0"/>
          </a:p>
          <a:p>
            <a:pPr eaLnBrk="1" hangingPunct="1">
              <a:lnSpc>
                <a:spcPct val="90000"/>
              </a:lnSpc>
              <a:buNone/>
            </a:pPr>
            <a:r>
              <a:rPr sz="1800" dirty="0"/>
              <a:t>	Το πρόβλημα προσελκύει, συνήθως, το έντονο ενδιαφέρον του κράτους, όταν τα περιφερειακά ποσοστά ανεργίας υπερβούν σημαντικά τον εθνικό μέσο όρο.</a:t>
            </a:r>
            <a:endParaRPr sz="1800" dirty="0"/>
          </a:p>
          <a:p>
            <a:pPr eaLnBrk="1" hangingPunct="1">
              <a:lnSpc>
                <a:spcPct val="90000"/>
              </a:lnSpc>
              <a:buNone/>
            </a:pPr>
            <a:endParaRPr sz="1800" dirty="0"/>
          </a:p>
          <a:p>
            <a:pPr eaLnBrk="1" hangingPunct="1">
              <a:lnSpc>
                <a:spcPct val="90000"/>
              </a:lnSpc>
              <a:buNone/>
            </a:pPr>
            <a:r>
              <a:rPr sz="1800" dirty="0"/>
              <a:t>	Τότε ενεργοποιείται η μετανάστευση προς τις κεντρικές περιοχές. </a:t>
            </a:r>
            <a:endParaRPr sz="1800" dirty="0"/>
          </a:p>
          <a:p>
            <a:pPr eaLnBrk="1" hangingPunct="1">
              <a:lnSpc>
                <a:spcPct val="90000"/>
              </a:lnSpc>
              <a:buNone/>
            </a:pPr>
            <a:endParaRPr sz="1800" dirty="0"/>
          </a:p>
          <a:p>
            <a:pPr eaLnBrk="1" hangingPunct="1">
              <a:lnSpc>
                <a:spcPct val="90000"/>
              </a:lnSpc>
              <a:buNone/>
            </a:pPr>
            <a:r>
              <a:rPr sz="1800" dirty="0"/>
              <a:t>	Όμως κοινωνικοί και ψυχολογικοί δεσμοί με την περιφέρεια συγκρατούν τη μετακίνηση.</a:t>
            </a:r>
            <a:endParaRPr sz="1800" dirty="0"/>
          </a:p>
          <a:p>
            <a:pPr eaLnBrk="1" hangingPunct="1">
              <a:lnSpc>
                <a:spcPct val="90000"/>
              </a:lnSpc>
              <a:buNone/>
            </a:pPr>
            <a:endParaRPr sz="1800" dirty="0"/>
          </a:p>
          <a:p>
            <a:pPr eaLnBrk="1" hangingPunct="1">
              <a:lnSpc>
                <a:spcPct val="90000"/>
              </a:lnSpc>
              <a:buNone/>
            </a:pPr>
            <a:r>
              <a:rPr sz="1800" dirty="0"/>
              <a:t>	Ευκολότερα συνήθως μεταναστεύουν οι πιο ειδικευμένοι και ικανοί </a:t>
            </a:r>
            <a:endParaRPr sz="1800" dirty="0"/>
          </a:p>
        </p:txBody>
      </p:sp>
      <p:sp>
        <p:nvSpPr>
          <p:cNvPr id="25606" name="Oval 9"/>
          <p:cNvSpPr/>
          <p:nvPr/>
        </p:nvSpPr>
        <p:spPr>
          <a:xfrm>
            <a:off x="539750" y="2060575"/>
            <a:ext cx="215900" cy="215900"/>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p>
            <a:endParaRPr dirty="0">
              <a:latin typeface="Arial" panose="020B0604020202020204" pitchFamily="34" charset="0"/>
            </a:endParaRPr>
          </a:p>
        </p:txBody>
      </p:sp>
      <p:sp>
        <p:nvSpPr>
          <p:cNvPr id="25607" name="Oval 10"/>
          <p:cNvSpPr/>
          <p:nvPr/>
        </p:nvSpPr>
        <p:spPr>
          <a:xfrm>
            <a:off x="539750" y="3213100"/>
            <a:ext cx="215900" cy="215900"/>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p>
            <a:endParaRPr dirty="0">
              <a:latin typeface="Arial" panose="020B0604020202020204" pitchFamily="34" charset="0"/>
            </a:endParaRPr>
          </a:p>
        </p:txBody>
      </p:sp>
      <p:sp>
        <p:nvSpPr>
          <p:cNvPr id="25608" name="Oval 11"/>
          <p:cNvSpPr/>
          <p:nvPr/>
        </p:nvSpPr>
        <p:spPr>
          <a:xfrm>
            <a:off x="539750" y="4005263"/>
            <a:ext cx="215900" cy="215900"/>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p>
            <a:endParaRPr dirty="0">
              <a:latin typeface="Arial" panose="020B0604020202020204" pitchFamily="34" charset="0"/>
            </a:endParaRPr>
          </a:p>
        </p:txBody>
      </p:sp>
      <p:sp>
        <p:nvSpPr>
          <p:cNvPr id="25609" name="Oval 12"/>
          <p:cNvSpPr/>
          <p:nvPr/>
        </p:nvSpPr>
        <p:spPr>
          <a:xfrm>
            <a:off x="539750" y="4797425"/>
            <a:ext cx="215900" cy="215900"/>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p>
            <a:endParaRPr dirty="0">
              <a:latin typeface="Arial" panose="020B0604020202020204" pitchFamily="34" charset="0"/>
            </a:endParaRPr>
          </a:p>
        </p:txBody>
      </p:sp>
      <p:sp>
        <p:nvSpPr>
          <p:cNvPr id="25610" name="Oval 13"/>
          <p:cNvSpPr/>
          <p:nvPr/>
        </p:nvSpPr>
        <p:spPr>
          <a:xfrm>
            <a:off x="539750" y="5518150"/>
            <a:ext cx="215900" cy="215900"/>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p>
            <a:endParaRPr dirty="0">
              <a:latin typeface="Arial" panose="020B0604020202020204" pitchFamily="34" charset="0"/>
            </a:endParaRPr>
          </a:p>
        </p:txBody>
      </p:sp>
      <p:sp>
        <p:nvSpPr>
          <p:cNvPr id="25611" name="Oval 14"/>
          <p:cNvSpPr/>
          <p:nvPr/>
        </p:nvSpPr>
        <p:spPr>
          <a:xfrm>
            <a:off x="539750" y="6308725"/>
            <a:ext cx="215900" cy="215900"/>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p>
            <a:endParaRPr dirty="0">
              <a:latin typeface="Arial" panose="020B0604020202020204" pitchFamily="34"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6"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26627" name="Oval 7"/>
          <p:cNvSpPr/>
          <p:nvPr/>
        </p:nvSpPr>
        <p:spPr>
          <a:xfrm>
            <a:off x="2484438" y="188913"/>
            <a:ext cx="4175125" cy="792162"/>
          </a:xfrm>
          <a:prstGeom prst="ellipse">
            <a:avLst/>
          </a:prstGeom>
          <a:solidFill>
            <a:srgbClr val="C1E8B6"/>
          </a:solidFill>
          <a:ln w="9525" cap="flat" cmpd="sng">
            <a:solidFill>
              <a:srgbClr val="C1E8B6"/>
            </a:solidFill>
            <a:prstDash val="solid"/>
            <a:headEnd type="none" w="med" len="med"/>
            <a:tailEnd type="none" w="med" len="med"/>
          </a:ln>
        </p:spPr>
        <p:txBody>
          <a:bodyPr wrap="none" anchor="ctr"/>
          <a:p>
            <a:endParaRPr dirty="0">
              <a:latin typeface="Arial" panose="020B0604020202020204" pitchFamily="34" charset="0"/>
            </a:endParaRPr>
          </a:p>
        </p:txBody>
      </p:sp>
      <p:sp>
        <p:nvSpPr>
          <p:cNvPr id="26628" name="Rectangle 3"/>
          <p:cNvSpPr>
            <a:spLocks noGrp="1"/>
          </p:cNvSpPr>
          <p:nvPr>
            <p:ph idx="1" hasCustomPrompt="1"/>
          </p:nvPr>
        </p:nvSpPr>
        <p:spPr>
          <a:xfrm>
            <a:off x="457200" y="476250"/>
            <a:ext cx="8229600" cy="5649913"/>
          </a:xfrm>
        </p:spPr>
        <p:txBody>
          <a:bodyPr vert="horz" wrap="square" lIns="91440" tIns="45720" rIns="91440" bIns="45720" anchor="t"/>
          <a:p>
            <a:pPr eaLnBrk="1" hangingPunct="1">
              <a:buNone/>
            </a:pPr>
            <a:endParaRPr sz="1800" dirty="0"/>
          </a:p>
          <a:p>
            <a:pPr eaLnBrk="1" hangingPunct="1">
              <a:buNone/>
            </a:pPr>
            <a:endParaRPr sz="1800" dirty="0"/>
          </a:p>
          <a:p>
            <a:pPr eaLnBrk="1" hangingPunct="1">
              <a:buNone/>
            </a:pPr>
            <a:r>
              <a:rPr sz="1800" dirty="0"/>
              <a:t>	Η εκμετάλλευση του συντελεστή της παραγωγής εδάφους και γενικότερα η αξιοποίηση του φυσικού και πολιτιστικού περιβάλλοντος δεν είναι πλήρης σε πολλές περιφέρειες. Αυτό είναι συνήθως το αρνητικό πολλαπλασιαστικό αποτέλεσμα που προκαλείται από την υπερβολική μετανάστευση του εργατικού δυναμικού ή από την έλλειψη κεφαλαίων για επενδύσεις και βελτιώσεις στο χώρο.</a:t>
            </a:r>
            <a:endParaRPr sz="1800" dirty="0"/>
          </a:p>
          <a:p>
            <a:pPr eaLnBrk="1" hangingPunct="1">
              <a:buNone/>
            </a:pPr>
            <a:endParaRPr sz="1800" dirty="0"/>
          </a:p>
          <a:p>
            <a:pPr eaLnBrk="1" hangingPunct="1">
              <a:buNone/>
            </a:pPr>
            <a:r>
              <a:rPr sz="1800" dirty="0"/>
              <a:t>	Στις προβληματικές περιφέρειες είναι δυνατό να υποαπασχολείται κοινωνικό κεφάλαιο, υπό μορφή σχολείων, αρδευτικών φραγμάτων, δρόμων και άλλων έργων υποδομής. Αυτό συμβαίνει όταν μειώνεται ο πληθυσμός της περιφέρειας ή γίνονται λάθη στον προγραμματισμό των έργων και στις προβλέψεις για τη χρησιμοποίησή τους</a:t>
            </a:r>
            <a:endParaRPr lang="en-US" altLang="x-none" sz="1800" dirty="0"/>
          </a:p>
        </p:txBody>
      </p:sp>
      <p:sp>
        <p:nvSpPr>
          <p:cNvPr id="26629" name="Oval 4"/>
          <p:cNvSpPr/>
          <p:nvPr/>
        </p:nvSpPr>
        <p:spPr>
          <a:xfrm>
            <a:off x="539750" y="1268413"/>
            <a:ext cx="215900" cy="215900"/>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p>
            <a:endParaRPr dirty="0">
              <a:latin typeface="Arial" panose="020B0604020202020204" pitchFamily="34" charset="0"/>
            </a:endParaRPr>
          </a:p>
        </p:txBody>
      </p:sp>
      <p:sp>
        <p:nvSpPr>
          <p:cNvPr id="26630" name="Oval 5"/>
          <p:cNvSpPr/>
          <p:nvPr/>
        </p:nvSpPr>
        <p:spPr>
          <a:xfrm>
            <a:off x="539750" y="3284538"/>
            <a:ext cx="215900" cy="215900"/>
          </a:xfrm>
          <a:prstGeom prst="ellipse">
            <a:avLst/>
          </a:prstGeom>
          <a:solidFill>
            <a:schemeClr val="accent1"/>
          </a:solidFill>
          <a:ln w="9525" cap="flat" cmpd="sng">
            <a:solidFill>
              <a:schemeClr val="tx1"/>
            </a:solidFill>
            <a:prstDash val="solid"/>
            <a:headEnd type="none" w="med" len="med"/>
            <a:tailEnd type="none" w="med" len="med"/>
          </a:ln>
        </p:spPr>
        <p:txBody>
          <a:bodyPr wrap="none" anchor="ctr"/>
          <a:p>
            <a:endParaRPr dirty="0">
              <a:latin typeface="Arial" panose="020B0604020202020204" pitchFamily="34" charset="0"/>
            </a:endParaRPr>
          </a:p>
        </p:txBody>
      </p:sp>
      <p:sp>
        <p:nvSpPr>
          <p:cNvPr id="26631" name="Rectangle 6"/>
          <p:cNvSpPr>
            <a:spLocks noGrp="1"/>
          </p:cNvSpPr>
          <p:nvPr>
            <p:ph type="title" hasCustomPrompt="1"/>
          </p:nvPr>
        </p:nvSpPr>
        <p:spPr>
          <a:xfrm>
            <a:off x="457200" y="274638"/>
            <a:ext cx="8229600" cy="633412"/>
          </a:xfrm>
        </p:spPr>
        <p:txBody>
          <a:bodyPr vert="horz" wrap="square" lIns="91440" tIns="45720" rIns="91440" bIns="45720" anchor="ctr"/>
          <a:p>
            <a:pPr eaLnBrk="1" hangingPunct="1"/>
            <a:r>
              <a:rPr sz="2000" b="1" dirty="0"/>
              <a:t>ΟΙΚΟΝΟΜΙΚΟΙ ΛΟΓΟΙ</a:t>
            </a:r>
            <a:endParaRPr lang="en-US" altLang="x-none" sz="2000" b="1"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7650"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27651" name="Oval 7"/>
          <p:cNvSpPr/>
          <p:nvPr/>
        </p:nvSpPr>
        <p:spPr>
          <a:xfrm>
            <a:off x="2484438" y="188913"/>
            <a:ext cx="4175125" cy="792162"/>
          </a:xfrm>
          <a:prstGeom prst="ellipse">
            <a:avLst/>
          </a:prstGeom>
          <a:solidFill>
            <a:srgbClr val="C1E8B6"/>
          </a:solidFill>
          <a:ln w="9525" cap="flat" cmpd="sng">
            <a:solidFill>
              <a:srgbClr val="C1E8B6"/>
            </a:solidFill>
            <a:prstDash val="solid"/>
            <a:headEnd type="none" w="med" len="med"/>
            <a:tailEnd type="none" w="med" len="med"/>
          </a:ln>
        </p:spPr>
        <p:txBody>
          <a:bodyPr wrap="none" anchor="ctr"/>
          <a:p>
            <a:endParaRPr dirty="0">
              <a:latin typeface="Arial" panose="020B0604020202020204" pitchFamily="34" charset="0"/>
            </a:endParaRPr>
          </a:p>
        </p:txBody>
      </p:sp>
      <p:sp>
        <p:nvSpPr>
          <p:cNvPr id="27652" name="Rectangle 3"/>
          <p:cNvSpPr>
            <a:spLocks noGrp="1"/>
          </p:cNvSpPr>
          <p:nvPr>
            <p:ph idx="1" hasCustomPrompt="1"/>
          </p:nvPr>
        </p:nvSpPr>
        <p:spPr>
          <a:xfrm>
            <a:off x="457200" y="404813"/>
            <a:ext cx="8229600" cy="6048375"/>
          </a:xfrm>
        </p:spPr>
        <p:txBody>
          <a:bodyPr vert="horz" wrap="square" lIns="91440" tIns="45720" rIns="91440" bIns="45720" anchor="t"/>
          <a:p>
            <a:pPr algn="ctr" eaLnBrk="1" hangingPunct="1">
              <a:buNone/>
            </a:pPr>
            <a:r>
              <a:rPr sz="2000" b="1" dirty="0"/>
              <a:t>ΟΙΚΟΝΟΜΙΚΟΙ ΛΟΓΟΙ</a:t>
            </a:r>
            <a:endParaRPr sz="2000" b="1" dirty="0">
              <a:solidFill>
                <a:schemeClr val="hlink"/>
              </a:solidFill>
            </a:endParaRPr>
          </a:p>
          <a:p>
            <a:pPr eaLnBrk="1" hangingPunct="1">
              <a:buNone/>
            </a:pPr>
            <a:endParaRPr sz="1800" b="1" dirty="0">
              <a:solidFill>
                <a:schemeClr val="hlink"/>
              </a:solidFill>
            </a:endParaRPr>
          </a:p>
          <a:p>
            <a:pPr eaLnBrk="1" hangingPunct="1">
              <a:buNone/>
            </a:pPr>
            <a:endParaRPr sz="1800" b="1" dirty="0">
              <a:solidFill>
                <a:schemeClr val="hlink"/>
              </a:solidFill>
            </a:endParaRPr>
          </a:p>
          <a:p>
            <a:pPr eaLnBrk="1" hangingPunct="1">
              <a:buNone/>
            </a:pPr>
            <a:endParaRPr sz="1800" b="1" dirty="0">
              <a:solidFill>
                <a:schemeClr val="hlink"/>
              </a:solidFill>
            </a:endParaRPr>
          </a:p>
          <a:p>
            <a:pPr eaLnBrk="1" hangingPunct="1">
              <a:buNone/>
            </a:pPr>
            <a:r>
              <a:rPr sz="1800" b="1" dirty="0">
                <a:solidFill>
                  <a:schemeClr val="hlink"/>
                </a:solidFill>
              </a:rPr>
              <a:t>Γ.  Οικονομική μεγέθυνση των πόρων και ανακατανομή τους</a:t>
            </a:r>
            <a:endParaRPr sz="1800" b="1" dirty="0">
              <a:solidFill>
                <a:schemeClr val="hlink"/>
              </a:solidFill>
            </a:endParaRPr>
          </a:p>
          <a:p>
            <a:pPr eaLnBrk="1" hangingPunct="1">
              <a:buNone/>
            </a:pPr>
            <a:endParaRPr sz="1800" b="1" dirty="0"/>
          </a:p>
          <a:p>
            <a:pPr eaLnBrk="1" hangingPunct="1">
              <a:buNone/>
            </a:pPr>
            <a:r>
              <a:rPr sz="1800" dirty="0"/>
              <a:t>	Βασική αποστολή του παρεμβατικού κράτους είναι η συνεχής ανακατανομή των πόρων και η μεταβολή στη διάρθρωση της οικονομίας των περιφερειών που προκαλείται από αυτή</a:t>
            </a:r>
            <a:endParaRPr sz="1800" dirty="0"/>
          </a:p>
          <a:p>
            <a:pPr eaLnBrk="1" hangingPunct="1">
              <a:buNone/>
            </a:pPr>
            <a:endParaRPr sz="1800" dirty="0"/>
          </a:p>
          <a:p>
            <a:pPr eaLnBrk="1" hangingPunct="1">
              <a:buNone/>
            </a:pPr>
            <a:r>
              <a:rPr sz="1800" dirty="0"/>
              <a:t>	Η πολιτική της ενίσχυσης των προβληματικών περιφερειών έχει και ως στόχο τη διεύρυνση της ζήτησης προϊόντων και υπηρεσιών που παράγονται στις κεντρικές περιφέρειες. Πρόκειται δηλαδή για ένα ακόμη πολλαπλασιαστικό αποτέλεσμα</a:t>
            </a:r>
            <a:endParaRPr lang="en-US" altLang="x-none" sz="1800" dirty="0"/>
          </a:p>
        </p:txBody>
      </p:sp>
      <p:sp>
        <p:nvSpPr>
          <p:cNvPr id="27653" name="Oval 5"/>
          <p:cNvSpPr/>
          <p:nvPr/>
        </p:nvSpPr>
        <p:spPr>
          <a:xfrm>
            <a:off x="539750" y="2565400"/>
            <a:ext cx="215900" cy="215900"/>
          </a:xfrm>
          <a:prstGeom prst="ellipse">
            <a:avLst/>
          </a:prstGeom>
          <a:solidFill>
            <a:srgbClr val="FF3300"/>
          </a:solidFill>
          <a:ln w="9525" cap="flat" cmpd="sng">
            <a:solidFill>
              <a:schemeClr val="tx1"/>
            </a:solidFill>
            <a:prstDash val="solid"/>
            <a:headEnd type="none" w="med" len="med"/>
            <a:tailEnd type="none" w="med" len="med"/>
          </a:ln>
        </p:spPr>
        <p:txBody>
          <a:bodyPr wrap="none" anchor="ctr"/>
          <a:p>
            <a:endParaRPr dirty="0">
              <a:latin typeface="Arial" panose="020B0604020202020204" pitchFamily="34" charset="0"/>
            </a:endParaRPr>
          </a:p>
        </p:txBody>
      </p:sp>
      <p:sp>
        <p:nvSpPr>
          <p:cNvPr id="27654" name="Oval 6"/>
          <p:cNvSpPr/>
          <p:nvPr/>
        </p:nvSpPr>
        <p:spPr>
          <a:xfrm>
            <a:off x="539750" y="3716338"/>
            <a:ext cx="215900" cy="215900"/>
          </a:xfrm>
          <a:prstGeom prst="ellipse">
            <a:avLst/>
          </a:prstGeom>
          <a:solidFill>
            <a:srgbClr val="FF3300"/>
          </a:solidFill>
          <a:ln w="9525" cap="flat" cmpd="sng">
            <a:solidFill>
              <a:schemeClr val="tx1"/>
            </a:solidFill>
            <a:prstDash val="solid"/>
            <a:headEnd type="none" w="med" len="med"/>
            <a:tailEnd type="none" w="med" len="med"/>
          </a:ln>
        </p:spPr>
        <p:txBody>
          <a:bodyPr wrap="none" anchor="ctr"/>
          <a:p>
            <a:endParaRPr dirty="0">
              <a:latin typeface="Arial" panose="020B0604020202020204"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4"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28675" name="Oval 2"/>
          <p:cNvSpPr/>
          <p:nvPr/>
        </p:nvSpPr>
        <p:spPr>
          <a:xfrm>
            <a:off x="2484438" y="188913"/>
            <a:ext cx="4175125" cy="792162"/>
          </a:xfrm>
          <a:prstGeom prst="ellipse">
            <a:avLst/>
          </a:prstGeom>
          <a:solidFill>
            <a:srgbClr val="C1E8B6"/>
          </a:solidFill>
          <a:ln w="9525" cap="flat" cmpd="sng">
            <a:solidFill>
              <a:srgbClr val="C1E8B6"/>
            </a:solidFill>
            <a:prstDash val="solid"/>
            <a:headEnd type="none" w="med" len="med"/>
            <a:tailEnd type="none" w="med" len="med"/>
          </a:ln>
        </p:spPr>
        <p:txBody>
          <a:bodyPr wrap="none" anchor="ctr"/>
          <a:p>
            <a:endParaRPr dirty="0">
              <a:latin typeface="Arial" panose="020B0604020202020204" pitchFamily="34" charset="0"/>
            </a:endParaRPr>
          </a:p>
        </p:txBody>
      </p:sp>
      <p:sp>
        <p:nvSpPr>
          <p:cNvPr id="28676" name="Rectangle 3"/>
          <p:cNvSpPr>
            <a:spLocks noGrp="1"/>
          </p:cNvSpPr>
          <p:nvPr>
            <p:ph idx="1" hasCustomPrompt="1"/>
          </p:nvPr>
        </p:nvSpPr>
        <p:spPr>
          <a:xfrm>
            <a:off x="457200" y="404813"/>
            <a:ext cx="8229600" cy="6048375"/>
          </a:xfrm>
        </p:spPr>
        <p:txBody>
          <a:bodyPr vert="horz" wrap="square" lIns="91440" tIns="45720" rIns="91440" bIns="45720" anchor="t"/>
          <a:p>
            <a:pPr marL="609600" indent="-609600" algn="ctr" eaLnBrk="1" hangingPunct="1">
              <a:buNone/>
            </a:pPr>
            <a:r>
              <a:rPr sz="2000" b="1" dirty="0"/>
              <a:t>ΟΙΚΟΝΟΜΙΚΟΙ ΛΟΓΟΙ</a:t>
            </a:r>
            <a:endParaRPr sz="2000" b="1" dirty="0">
              <a:solidFill>
                <a:schemeClr val="hlink"/>
              </a:solidFill>
            </a:endParaRPr>
          </a:p>
          <a:p>
            <a:pPr marL="609600" indent="-609600" eaLnBrk="1" hangingPunct="1">
              <a:buNone/>
            </a:pPr>
            <a:endParaRPr sz="1800" b="1" dirty="0">
              <a:solidFill>
                <a:schemeClr val="hlink"/>
              </a:solidFill>
            </a:endParaRPr>
          </a:p>
          <a:p>
            <a:pPr marL="609600" indent="-609600" eaLnBrk="1" hangingPunct="1">
              <a:buNone/>
            </a:pPr>
            <a:r>
              <a:rPr sz="1800" b="1" dirty="0">
                <a:solidFill>
                  <a:schemeClr val="hlink"/>
                </a:solidFill>
              </a:rPr>
              <a:t>Δ.  Πρόληψη πληθωριστικών πιέσεων</a:t>
            </a:r>
            <a:endParaRPr sz="1800" b="1" dirty="0"/>
          </a:p>
          <a:p>
            <a:pPr marL="609600" indent="-609600" eaLnBrk="1" hangingPunct="1">
              <a:buNone/>
            </a:pPr>
            <a:endParaRPr sz="1800" dirty="0"/>
          </a:p>
          <a:p>
            <a:pPr marL="609600" indent="-609600" eaLnBrk="1" hangingPunct="1">
              <a:buNone/>
            </a:pPr>
            <a:r>
              <a:rPr sz="1600" dirty="0"/>
              <a:t>	</a:t>
            </a:r>
            <a:r>
              <a:rPr sz="1600" b="1" dirty="0"/>
              <a:t>Η σχέση που υπάρχει μεταξύ των περιφερειακών ανισορροπιών και της διακύμανσης των τιμών του πληθωρισμού οφείλεται σε </a:t>
            </a:r>
            <a:r>
              <a:rPr sz="1600" b="1" u="sng" dirty="0"/>
              <a:t>τρεις παράγοντες</a:t>
            </a:r>
            <a:r>
              <a:rPr sz="1600" b="1" dirty="0"/>
              <a:t>:</a:t>
            </a:r>
            <a:endParaRPr sz="1600" b="1" dirty="0"/>
          </a:p>
          <a:p>
            <a:pPr marL="609600" indent="-609600" eaLnBrk="1" hangingPunct="1">
              <a:buNone/>
            </a:pPr>
            <a:endParaRPr sz="1600" b="1" dirty="0"/>
          </a:p>
          <a:p>
            <a:pPr marL="609600" indent="-609600" eaLnBrk="1" hangingPunct="1">
              <a:buFontTx/>
              <a:buAutoNum type="arabicParenR"/>
            </a:pPr>
            <a:r>
              <a:rPr sz="1600" dirty="0"/>
              <a:t>Τα γενικά μέτρα δημοσιονομικής πολιτικής επηρεάζουν ανοδικά τα ποσοστά ανεργίας σε ολόκληρη τη χώρα, αλλά περισσότερο στις προβληματικές περιφέρειες, όπου η παραγωγικότητα είναι χαμηλή.</a:t>
            </a:r>
            <a:endParaRPr sz="1600" dirty="0"/>
          </a:p>
          <a:p>
            <a:pPr marL="609600" indent="-609600" eaLnBrk="1" hangingPunct="1">
              <a:buNone/>
            </a:pPr>
            <a:endParaRPr sz="1600" dirty="0"/>
          </a:p>
          <a:p>
            <a:pPr marL="609600" indent="-609600" eaLnBrk="1" hangingPunct="1">
              <a:buFontTx/>
              <a:buAutoNum type="arabicParenR" startAt="2"/>
            </a:pPr>
            <a:r>
              <a:rPr sz="1600" dirty="0"/>
              <a:t>Η εξωτερική ζήτηση προϊόντων που παράγονται από δυναμικούς κλάδους των κεντρικών περιφερειών προκαλεί πληθωριστικές πιέσεις που διαχέονται και στις καθυστερημένες περιφέρειες</a:t>
            </a:r>
            <a:endParaRPr sz="1600" dirty="0"/>
          </a:p>
          <a:p>
            <a:pPr marL="609600" indent="-609600" eaLnBrk="1" hangingPunct="1">
              <a:buNone/>
            </a:pPr>
            <a:endParaRPr sz="1600" dirty="0"/>
          </a:p>
          <a:p>
            <a:pPr marL="609600" indent="-609600" eaLnBrk="1" hangingPunct="1">
              <a:buNone/>
            </a:pPr>
            <a:r>
              <a:rPr sz="1600" dirty="0"/>
              <a:t>3)        Η τάση μίμησης του καταναλωτικού προτύπου της πρωτεύουσας και των δυναμικών περιφερειών από τον πληθυσμό των προβληματικών περιφερειών προκαλεί πληθωριστικές πιέσεις και αυξάνει την κοινωνική δυσαρέσκεια, που υποχωρεί μόνο με αύξηση της αμοιβής εργασίας</a:t>
            </a:r>
            <a:endParaRPr sz="1600" dirty="0"/>
          </a:p>
          <a:p>
            <a:pPr marL="609600" indent="-609600" eaLnBrk="1" hangingPunct="1">
              <a:buNone/>
            </a:pPr>
            <a:endParaRPr lang="en-US" altLang="x-none" sz="16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9698"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29699" name="Rectangle 5"/>
          <p:cNvSpPr/>
          <p:nvPr/>
        </p:nvSpPr>
        <p:spPr>
          <a:xfrm>
            <a:off x="4716463" y="2276475"/>
            <a:ext cx="4176712" cy="2447925"/>
          </a:xfrm>
          <a:prstGeom prst="rect">
            <a:avLst/>
          </a:prstGeom>
          <a:solidFill>
            <a:srgbClr val="DBD7DB"/>
          </a:solidFill>
          <a:ln w="9525" cap="flat" cmpd="sng">
            <a:solidFill>
              <a:srgbClr val="DBD7DB"/>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9700" name="Rectangle 4"/>
          <p:cNvSpPr/>
          <p:nvPr/>
        </p:nvSpPr>
        <p:spPr>
          <a:xfrm>
            <a:off x="250825" y="2276475"/>
            <a:ext cx="4176713" cy="2447925"/>
          </a:xfrm>
          <a:prstGeom prst="rect">
            <a:avLst/>
          </a:prstGeom>
          <a:solidFill>
            <a:srgbClr val="DBD7DB"/>
          </a:solidFill>
          <a:ln w="9525" cap="flat" cmpd="sng">
            <a:solidFill>
              <a:srgbClr val="DBD7DB"/>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29701" name="Oval 2"/>
          <p:cNvSpPr/>
          <p:nvPr/>
        </p:nvSpPr>
        <p:spPr>
          <a:xfrm>
            <a:off x="2484438" y="188913"/>
            <a:ext cx="4175125" cy="792162"/>
          </a:xfrm>
          <a:prstGeom prst="ellipse">
            <a:avLst/>
          </a:prstGeom>
          <a:solidFill>
            <a:srgbClr val="C1E8B6"/>
          </a:solidFill>
          <a:ln w="9525" cap="flat" cmpd="sng">
            <a:solidFill>
              <a:srgbClr val="C1E8B6"/>
            </a:solidFill>
            <a:prstDash val="solid"/>
            <a:headEnd type="none" w="med" len="med"/>
            <a:tailEnd type="none" w="med" len="med"/>
          </a:ln>
        </p:spPr>
        <p:txBody>
          <a:bodyPr wrap="none" anchor="ctr"/>
          <a:p>
            <a:endParaRPr dirty="0">
              <a:latin typeface="Arial" panose="020B0604020202020204" pitchFamily="34" charset="0"/>
            </a:endParaRPr>
          </a:p>
        </p:txBody>
      </p:sp>
      <p:sp>
        <p:nvSpPr>
          <p:cNvPr id="29702" name="Rectangle 3"/>
          <p:cNvSpPr>
            <a:spLocks noGrp="1"/>
          </p:cNvSpPr>
          <p:nvPr>
            <p:ph idx="1" hasCustomPrompt="1"/>
          </p:nvPr>
        </p:nvSpPr>
        <p:spPr>
          <a:xfrm>
            <a:off x="0" y="404813"/>
            <a:ext cx="9144000" cy="6048375"/>
          </a:xfrm>
        </p:spPr>
        <p:txBody>
          <a:bodyPr vert="horz" wrap="square" lIns="91440" tIns="45720" rIns="91440" bIns="45720" anchor="t"/>
          <a:p>
            <a:pPr algn="ctr" eaLnBrk="1" hangingPunct="1">
              <a:buNone/>
            </a:pPr>
            <a:r>
              <a:rPr sz="2000" b="1" dirty="0"/>
              <a:t>ΟΙΚΟΝΟΜΙΚΟΙ ΛΟΓΟΙ</a:t>
            </a:r>
            <a:endParaRPr sz="2000" b="1" dirty="0">
              <a:solidFill>
                <a:schemeClr val="hlink"/>
              </a:solidFill>
            </a:endParaRPr>
          </a:p>
          <a:p>
            <a:pPr eaLnBrk="1" hangingPunct="1">
              <a:buNone/>
            </a:pPr>
            <a:endParaRPr sz="1800" b="1" dirty="0">
              <a:solidFill>
                <a:schemeClr val="hlink"/>
              </a:solidFill>
            </a:endParaRPr>
          </a:p>
          <a:p>
            <a:pPr eaLnBrk="1" hangingPunct="1">
              <a:buNone/>
            </a:pPr>
            <a:endParaRPr sz="1800" b="1" dirty="0">
              <a:solidFill>
                <a:schemeClr val="hlink"/>
              </a:solidFill>
            </a:endParaRPr>
          </a:p>
          <a:p>
            <a:pPr eaLnBrk="1" hangingPunct="1">
              <a:buNone/>
            </a:pPr>
            <a:endParaRPr sz="1800" b="1" dirty="0">
              <a:solidFill>
                <a:schemeClr val="hlink"/>
              </a:solidFill>
            </a:endParaRPr>
          </a:p>
          <a:p>
            <a:pPr eaLnBrk="1" hangingPunct="1">
              <a:buNone/>
            </a:pPr>
            <a:endParaRPr sz="1800" b="1" dirty="0">
              <a:solidFill>
                <a:schemeClr val="hlink"/>
              </a:solidFill>
            </a:endParaRPr>
          </a:p>
          <a:p>
            <a:pPr eaLnBrk="1" hangingPunct="1">
              <a:buNone/>
            </a:pPr>
            <a:endParaRPr sz="1800" b="1" dirty="0">
              <a:solidFill>
                <a:schemeClr val="hlink"/>
              </a:solidFill>
            </a:endParaRPr>
          </a:p>
          <a:p>
            <a:pPr eaLnBrk="1" hangingPunct="1">
              <a:buNone/>
            </a:pPr>
            <a:r>
              <a:rPr sz="1800" dirty="0"/>
              <a:t>	</a:t>
            </a:r>
            <a:r>
              <a:rPr sz="1600" b="1" dirty="0"/>
              <a:t>Όσο μεγαλύτερες είναι οι περιφερειακές 	    Κύριος στόχος της περιφερειακής </a:t>
            </a:r>
            <a:endParaRPr sz="1600" b="1" dirty="0"/>
          </a:p>
          <a:p>
            <a:pPr eaLnBrk="1" hangingPunct="1">
              <a:buNone/>
            </a:pPr>
            <a:r>
              <a:rPr sz="1600" b="1" dirty="0"/>
              <a:t>	ανισότητες σε μία χώρα, 		    πολιτικής πρέπει να είναι η εφαρμογή</a:t>
            </a:r>
            <a:endParaRPr sz="1600" b="1" dirty="0"/>
          </a:p>
          <a:p>
            <a:pPr eaLnBrk="1" hangingPunct="1">
              <a:buNone/>
            </a:pPr>
            <a:r>
              <a:rPr sz="1600" b="1" dirty="0"/>
              <a:t>	τόσο μεγαλύτερη είναι η ροπή 		    δέσμης εξειδικευμένων μέτρων για</a:t>
            </a:r>
            <a:endParaRPr sz="1600" b="1" dirty="0"/>
          </a:p>
          <a:p>
            <a:pPr eaLnBrk="1" hangingPunct="1">
              <a:buNone/>
            </a:pPr>
            <a:r>
              <a:rPr sz="1600" b="1" dirty="0"/>
              <a:t>	προς αυξημένα ποσοστά πληθωρισμού	    τις καθυστερημένες περιφέρειες,</a:t>
            </a:r>
            <a:endParaRPr sz="1600" b="1" dirty="0"/>
          </a:p>
          <a:p>
            <a:pPr eaLnBrk="1" hangingPunct="1">
              <a:buNone/>
            </a:pPr>
            <a:r>
              <a:rPr sz="1600" b="1" dirty="0"/>
              <a:t>						    που να επιδρούν άμεσα ή έμμεσα στη</a:t>
            </a:r>
            <a:endParaRPr sz="1600" b="1" dirty="0"/>
          </a:p>
          <a:p>
            <a:pPr eaLnBrk="1" hangingPunct="1">
              <a:buNone/>
            </a:pPr>
            <a:r>
              <a:rPr sz="1600" b="1" dirty="0"/>
              <a:t>						    μείωση των επιπτώσεων </a:t>
            </a:r>
            <a:endParaRPr sz="1600" b="1" dirty="0"/>
          </a:p>
          <a:p>
            <a:pPr eaLnBrk="1" hangingPunct="1">
              <a:buNone/>
            </a:pPr>
            <a:r>
              <a:rPr sz="1600" b="1" dirty="0"/>
              <a:t>						    του πληθωρισμού</a:t>
            </a:r>
            <a:endParaRPr sz="1600" b="1"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0722"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30723" name="Rectangle 7"/>
          <p:cNvSpPr/>
          <p:nvPr/>
        </p:nvSpPr>
        <p:spPr>
          <a:xfrm>
            <a:off x="1042988" y="4435475"/>
            <a:ext cx="6553200" cy="2089150"/>
          </a:xfrm>
          <a:prstGeom prst="rect">
            <a:avLst/>
          </a:prstGeom>
          <a:solidFill>
            <a:srgbClr val="DBD7DB"/>
          </a:solidFill>
          <a:ln w="9525" cap="flat" cmpd="sng">
            <a:solidFill>
              <a:srgbClr val="DBD7DB"/>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30724" name="Rectangle 3"/>
          <p:cNvSpPr>
            <a:spLocks noGrp="1"/>
          </p:cNvSpPr>
          <p:nvPr>
            <p:ph idx="1" hasCustomPrompt="1"/>
          </p:nvPr>
        </p:nvSpPr>
        <p:spPr>
          <a:xfrm>
            <a:off x="250825" y="1341438"/>
            <a:ext cx="8518525" cy="4967287"/>
          </a:xfrm>
        </p:spPr>
        <p:txBody>
          <a:bodyPr vert="horz" wrap="square" lIns="91440" tIns="45720" rIns="91440" bIns="45720" anchor="t"/>
          <a:p>
            <a:pPr eaLnBrk="1" hangingPunct="1">
              <a:buNone/>
            </a:pPr>
            <a:endParaRPr sz="1800" dirty="0"/>
          </a:p>
          <a:p>
            <a:pPr eaLnBrk="1" hangingPunct="1">
              <a:buNone/>
            </a:pPr>
            <a:r>
              <a:rPr sz="1800" b="1" dirty="0">
                <a:solidFill>
                  <a:schemeClr val="hlink"/>
                </a:solidFill>
              </a:rPr>
              <a:t>Ε.  Χωροθέτηση των επιχειρήσεων</a:t>
            </a:r>
            <a:endParaRPr sz="1800" b="1" dirty="0"/>
          </a:p>
          <a:p>
            <a:pPr eaLnBrk="1" hangingPunct="1">
              <a:buNone/>
            </a:pPr>
            <a:endParaRPr sz="1800" dirty="0"/>
          </a:p>
          <a:p>
            <a:pPr eaLnBrk="1" hangingPunct="1">
              <a:buNone/>
            </a:pPr>
            <a:r>
              <a:rPr sz="1800" dirty="0"/>
              <a:t>	</a:t>
            </a:r>
            <a:r>
              <a:rPr sz="1600" dirty="0"/>
              <a:t>Ο άριστος τόπος εγκατάστασης μιας επιχείρησης από τη μικροοικονομική άποψη, μπορεί να μη συγκεντρώνει τα πλεονεκτήματα εκείνα που να τον καθιστούν άριστο και από την κοινωνική και μακροοικονομική άποψη.</a:t>
            </a:r>
            <a:endParaRPr sz="1600" dirty="0"/>
          </a:p>
          <a:p>
            <a:pPr eaLnBrk="1" hangingPunct="1">
              <a:buNone/>
            </a:pPr>
            <a:endParaRPr sz="1600" dirty="0"/>
          </a:p>
          <a:p>
            <a:pPr eaLnBrk="1" hangingPunct="1">
              <a:buNone/>
            </a:pPr>
            <a:r>
              <a:rPr sz="1600" dirty="0"/>
              <a:t>	Έτσι, οι τοποθεσίες που έχουν πρόσθετα πλεονεκτήματα από εξωτερικές οικονομίες, συγκεντρώνουν την προτίμηση των επιχειρηματιών.</a:t>
            </a:r>
            <a:endParaRPr sz="1600" dirty="0"/>
          </a:p>
          <a:p>
            <a:pPr eaLnBrk="1" hangingPunct="1">
              <a:buNone/>
            </a:pPr>
            <a:endParaRPr sz="1600" dirty="0"/>
          </a:p>
          <a:p>
            <a:pPr eaLnBrk="1" hangingPunct="1">
              <a:buNone/>
            </a:pPr>
            <a:endParaRPr sz="1800" dirty="0"/>
          </a:p>
          <a:p>
            <a:pPr eaLnBrk="1" hangingPunct="1">
              <a:buNone/>
            </a:pPr>
            <a:r>
              <a:rPr sz="1800" dirty="0"/>
              <a:t>		Η </a:t>
            </a:r>
            <a:r>
              <a:rPr sz="1800" dirty="0">
                <a:solidFill>
                  <a:srgbClr val="FF3300"/>
                </a:solidFill>
              </a:rPr>
              <a:t>επεμβατική πολιτική</a:t>
            </a:r>
            <a:r>
              <a:rPr sz="1800" dirty="0"/>
              <a:t> στη χωροθέτηση των επιχειρήσεων </a:t>
            </a:r>
            <a:endParaRPr sz="1800" dirty="0"/>
          </a:p>
          <a:p>
            <a:pPr eaLnBrk="1" hangingPunct="1">
              <a:buNone/>
            </a:pPr>
            <a:r>
              <a:rPr sz="1800" dirty="0"/>
              <a:t>		προσπαθεί να συμβιβάσει το κοινωνικά επιθυμητό με τις </a:t>
            </a:r>
            <a:endParaRPr sz="1800" dirty="0"/>
          </a:p>
          <a:p>
            <a:pPr eaLnBrk="1" hangingPunct="1">
              <a:buNone/>
            </a:pPr>
            <a:r>
              <a:rPr sz="1800" dirty="0"/>
              <a:t>		ανάγκες των επιχειρήσεων, </a:t>
            </a:r>
            <a:r>
              <a:rPr sz="1800" dirty="0">
                <a:solidFill>
                  <a:srgbClr val="FF3300"/>
                </a:solidFill>
              </a:rPr>
              <a:t>ασκώντας έλεγχο στην κατανομή </a:t>
            </a:r>
            <a:endParaRPr sz="1800" dirty="0">
              <a:solidFill>
                <a:srgbClr val="FF3300"/>
              </a:solidFill>
            </a:endParaRPr>
          </a:p>
          <a:p>
            <a:pPr eaLnBrk="1" hangingPunct="1">
              <a:buNone/>
            </a:pPr>
            <a:r>
              <a:rPr sz="1800" dirty="0">
                <a:solidFill>
                  <a:srgbClr val="FF3300"/>
                </a:solidFill>
              </a:rPr>
              <a:t>		των οικονομικών δραστηριοτήτων</a:t>
            </a:r>
            <a:r>
              <a:rPr sz="1800" dirty="0"/>
              <a:t>, με μέτρα απαγόρευσης </a:t>
            </a:r>
            <a:endParaRPr sz="1800" dirty="0"/>
          </a:p>
          <a:p>
            <a:pPr eaLnBrk="1" hangingPunct="1">
              <a:buNone/>
            </a:pPr>
            <a:r>
              <a:rPr sz="1800" dirty="0"/>
              <a:t>		ή κίνητρα ενθάρρυνσης που μειώνουν το ιδιωτικό κόστος</a:t>
            </a:r>
            <a:endParaRPr lang="en-US" altLang="x-none" sz="1800" dirty="0"/>
          </a:p>
        </p:txBody>
      </p:sp>
      <p:sp>
        <p:nvSpPr>
          <p:cNvPr id="30725" name="Oval 4"/>
          <p:cNvSpPr/>
          <p:nvPr>
            <p:ph type="title" hasCustomPrompt="1"/>
          </p:nvPr>
        </p:nvSpPr>
        <p:spPr>
          <a:xfrm>
            <a:off x="2555875" y="274638"/>
            <a:ext cx="3960813" cy="706437"/>
          </a:xfrm>
          <a:prstGeom prst="ellipse">
            <a:avLst/>
          </a:prstGeom>
          <a:solidFill>
            <a:srgbClr val="C1E8B6">
              <a:alpha val="100000"/>
            </a:srgbClr>
          </a:solidFill>
          <a:ln>
            <a:solidFill>
              <a:srgbClr val="C1E8B6">
                <a:alpha val="100000"/>
              </a:srgbClr>
            </a:solidFill>
          </a:ln>
        </p:spPr>
        <p:txBody>
          <a:bodyPr vert="horz" wrap="square" lIns="91440" tIns="45720" rIns="91440" bIns="45720" anchor="ctr"/>
          <a:p>
            <a:pPr eaLnBrk="1" hangingPunct="1"/>
            <a:r>
              <a:rPr sz="2000" b="1" dirty="0"/>
              <a:t>ΟΙΚΟΝΟΜΙΚΟΙ ΛΟΓΟΙ</a:t>
            </a:r>
            <a:endParaRPr lang="en-US" altLang="x-none" sz="2000" b="1" dirty="0"/>
          </a:p>
        </p:txBody>
      </p:sp>
      <p:sp>
        <p:nvSpPr>
          <p:cNvPr id="30726" name="Oval 5"/>
          <p:cNvSpPr/>
          <p:nvPr/>
        </p:nvSpPr>
        <p:spPr>
          <a:xfrm>
            <a:off x="395288" y="2349500"/>
            <a:ext cx="215900" cy="215900"/>
          </a:xfrm>
          <a:prstGeom prst="ellipse">
            <a:avLst/>
          </a:prstGeom>
          <a:solidFill>
            <a:srgbClr val="0000CC"/>
          </a:solidFill>
          <a:ln w="9525" cap="flat" cmpd="sng">
            <a:solidFill>
              <a:schemeClr val="tx1"/>
            </a:solidFill>
            <a:prstDash val="solid"/>
            <a:headEnd type="none" w="med" len="med"/>
            <a:tailEnd type="none" w="med" len="med"/>
          </a:ln>
        </p:spPr>
        <p:txBody>
          <a:bodyPr wrap="none" anchor="ctr"/>
          <a:p>
            <a:endParaRPr dirty="0">
              <a:latin typeface="Arial" panose="020B0604020202020204" pitchFamily="34" charset="0"/>
            </a:endParaRPr>
          </a:p>
        </p:txBody>
      </p:sp>
      <p:sp>
        <p:nvSpPr>
          <p:cNvPr id="30727" name="Oval 6"/>
          <p:cNvSpPr/>
          <p:nvPr/>
        </p:nvSpPr>
        <p:spPr>
          <a:xfrm>
            <a:off x="395288" y="3429000"/>
            <a:ext cx="215900" cy="215900"/>
          </a:xfrm>
          <a:prstGeom prst="ellipse">
            <a:avLst/>
          </a:prstGeom>
          <a:solidFill>
            <a:srgbClr val="0000CC"/>
          </a:solidFill>
          <a:ln w="9525" cap="flat" cmpd="sng">
            <a:solidFill>
              <a:schemeClr val="tx1"/>
            </a:solidFill>
            <a:prstDash val="solid"/>
            <a:headEnd type="none" w="med" len="med"/>
            <a:tailEnd type="none" w="med" len="med"/>
          </a:ln>
        </p:spPr>
        <p:txBody>
          <a:bodyPr wrap="none" anchor="ctr"/>
          <a:p>
            <a:endParaRPr dirty="0">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4099" name="Rectangle 2"/>
          <p:cNvSpPr>
            <a:spLocks noGrp="1"/>
          </p:cNvSpPr>
          <p:nvPr>
            <p:ph type="title" hasCustomPrompt="1"/>
          </p:nvPr>
        </p:nvSpPr>
        <p:spPr>
          <a:xfrm>
            <a:off x="457200" y="274638"/>
            <a:ext cx="8229600" cy="633412"/>
          </a:xfrm>
        </p:spPr>
        <p:txBody>
          <a:bodyPr vert="horz" wrap="square" lIns="91440" tIns="45720" rIns="91440" bIns="45720" anchor="ctr"/>
          <a:p>
            <a:pPr algn="l" eaLnBrk="1" hangingPunct="1"/>
            <a:r>
              <a:rPr sz="2000" b="1" dirty="0"/>
              <a:t>Θεωρία της «σωρευτικής αιτιότητας». </a:t>
            </a:r>
            <a:r>
              <a:rPr lang="en-US" altLang="x-none" sz="2000" b="1" dirty="0"/>
              <a:t>Myrdal (1969)</a:t>
            </a:r>
            <a:br>
              <a:rPr lang="en-US" altLang="x-none" sz="2000" b="1" dirty="0"/>
            </a:br>
            <a:r>
              <a:rPr sz="2000" dirty="0"/>
              <a:t>Κλασσικό υπόδειγμα για την ερμηνεία του περιφερειακού προβλήματος</a:t>
            </a:r>
            <a:endParaRPr sz="2000" b="1" dirty="0"/>
          </a:p>
        </p:txBody>
      </p:sp>
      <p:sp>
        <p:nvSpPr>
          <p:cNvPr id="4100" name="Rectangle 3"/>
          <p:cNvSpPr>
            <a:spLocks noGrp="1"/>
          </p:cNvSpPr>
          <p:nvPr>
            <p:ph idx="1" hasCustomPrompt="1"/>
          </p:nvPr>
        </p:nvSpPr>
        <p:spPr>
          <a:xfrm>
            <a:off x="142875" y="1341438"/>
            <a:ext cx="8893175" cy="5183187"/>
          </a:xfrm>
        </p:spPr>
        <p:txBody>
          <a:bodyPr vert="horz" wrap="square" lIns="91440" tIns="45720" rIns="91440" bIns="45720" anchor="t"/>
          <a:p>
            <a:pPr eaLnBrk="1" hangingPunct="1">
              <a:lnSpc>
                <a:spcPct val="90000"/>
              </a:lnSpc>
              <a:buNone/>
            </a:pPr>
            <a:r>
              <a:rPr sz="1800" dirty="0"/>
              <a:t>	Οι οικονομικές δυνάμεις της αγοράς τείνουν να αυξήσουν τις περιφερειακές ανισότητες παρά να τις μειώσουν</a:t>
            </a:r>
            <a:endParaRPr sz="1800" dirty="0"/>
          </a:p>
          <a:p>
            <a:pPr eaLnBrk="1" hangingPunct="1">
              <a:lnSpc>
                <a:spcPct val="90000"/>
              </a:lnSpc>
              <a:buNone/>
            </a:pPr>
            <a:endParaRPr sz="1800" dirty="0"/>
          </a:p>
          <a:p>
            <a:pPr eaLnBrk="1" hangingPunct="1">
              <a:lnSpc>
                <a:spcPct val="90000"/>
              </a:lnSpc>
              <a:buNone/>
            </a:pPr>
            <a:r>
              <a:rPr sz="1800" dirty="0"/>
              <a:t>      2 αλληλοσυνδεόμενες διαδικασίες που προκαλούν την άνιση ανάπτυξη</a:t>
            </a:r>
            <a:endParaRPr sz="1800" dirty="0"/>
          </a:p>
          <a:p>
            <a:pPr eaLnBrk="1" hangingPunct="1">
              <a:lnSpc>
                <a:spcPct val="90000"/>
              </a:lnSpc>
              <a:buNone/>
            </a:pPr>
            <a:endParaRPr sz="1800" dirty="0"/>
          </a:p>
          <a:p>
            <a:pPr eaLnBrk="1" hangingPunct="1">
              <a:lnSpc>
                <a:spcPct val="90000"/>
              </a:lnSpc>
              <a:buNone/>
            </a:pPr>
            <a:r>
              <a:rPr sz="1800" b="1" dirty="0">
                <a:solidFill>
                  <a:srgbClr val="FF3300"/>
                </a:solidFill>
              </a:rPr>
              <a:t>«σωρευτική αιτιότητα»</a:t>
            </a:r>
            <a:r>
              <a:rPr sz="1800" dirty="0"/>
              <a:t>			</a:t>
            </a:r>
            <a:r>
              <a:rPr sz="1800" b="1" dirty="0">
                <a:solidFill>
                  <a:srgbClr val="FF3300"/>
                </a:solidFill>
              </a:rPr>
              <a:t>χωροταξική αλληλεξάρτηση</a:t>
            </a:r>
            <a:endParaRPr sz="1800" b="1" dirty="0">
              <a:solidFill>
                <a:srgbClr val="FF3300"/>
              </a:solidFill>
            </a:endParaRPr>
          </a:p>
          <a:p>
            <a:pPr eaLnBrk="1" hangingPunct="1">
              <a:lnSpc>
                <a:spcPct val="90000"/>
              </a:lnSpc>
              <a:buNone/>
            </a:pPr>
            <a:r>
              <a:rPr sz="1800" dirty="0"/>
              <a:t>Η οικονομική ανάπτυξη πραγματοποιείται	Οι παράγοντες που επηρεάζουν την </a:t>
            </a:r>
            <a:endParaRPr sz="1800" dirty="0"/>
          </a:p>
          <a:p>
            <a:pPr eaLnBrk="1" hangingPunct="1">
              <a:lnSpc>
                <a:spcPct val="90000"/>
              </a:lnSpc>
              <a:buNone/>
            </a:pPr>
            <a:r>
              <a:rPr sz="1800" dirty="0"/>
              <a:t>σε ορισμένα κέντρα ανάπτυξης από μία	απόκλιση ανάμεσα στο κέντρο και την</a:t>
            </a:r>
            <a:endParaRPr sz="1800" dirty="0"/>
          </a:p>
          <a:p>
            <a:pPr eaLnBrk="1" hangingPunct="1">
              <a:lnSpc>
                <a:spcPct val="90000"/>
              </a:lnSpc>
              <a:buNone/>
            </a:pPr>
            <a:r>
              <a:rPr sz="1800" dirty="0"/>
              <a:t>συγκυρία συσσώρευσης φυσικών και	περιφέρεια είναι οι ιδιωτικές οικονομίες</a:t>
            </a:r>
            <a:endParaRPr sz="1800" dirty="0"/>
          </a:p>
          <a:p>
            <a:pPr eaLnBrk="1" hangingPunct="1">
              <a:lnSpc>
                <a:spcPct val="90000"/>
              </a:lnSpc>
              <a:buNone/>
            </a:pPr>
            <a:r>
              <a:rPr sz="1800" dirty="0"/>
              <a:t>επίκτητων πλεονεκτημάτων που έχουν	του τόπου εγκατάστασης, η ανεπάρκεια</a:t>
            </a:r>
            <a:endParaRPr sz="1800" dirty="0"/>
          </a:p>
          <a:p>
            <a:pPr eaLnBrk="1" hangingPunct="1">
              <a:lnSpc>
                <a:spcPct val="90000"/>
              </a:lnSpc>
              <a:buNone/>
            </a:pPr>
            <a:r>
              <a:rPr sz="1800" dirty="0"/>
              <a:t>γεωγραφικά και ιστορικά αίτια, με 		και ο επιλεκτικός χαρακτήρας των</a:t>
            </a:r>
            <a:endParaRPr sz="1800" dirty="0"/>
          </a:p>
          <a:p>
            <a:pPr eaLnBrk="1" hangingPunct="1">
              <a:lnSpc>
                <a:spcPct val="90000"/>
              </a:lnSpc>
              <a:buNone/>
            </a:pPr>
            <a:r>
              <a:rPr sz="1800" dirty="0"/>
              <a:t>συνέπεια να μεγαλώνει το χάσμα στο	διαπεριφερειακών ροών κεφαλαίου,</a:t>
            </a:r>
            <a:endParaRPr sz="1800" dirty="0"/>
          </a:p>
          <a:p>
            <a:pPr eaLnBrk="1" hangingPunct="1">
              <a:lnSpc>
                <a:spcPct val="90000"/>
              </a:lnSpc>
              <a:buNone/>
            </a:pPr>
            <a:r>
              <a:rPr sz="1800" dirty="0"/>
              <a:t>επίπεδο της ευημερίας κέντρου και		εργασίας, αγαθών και υπηρεσιών, η</a:t>
            </a:r>
            <a:endParaRPr sz="1800" dirty="0"/>
          </a:p>
          <a:p>
            <a:pPr eaLnBrk="1" hangingPunct="1">
              <a:lnSpc>
                <a:spcPct val="90000"/>
              </a:lnSpc>
              <a:buNone/>
            </a:pPr>
            <a:r>
              <a:rPr sz="1800" dirty="0"/>
              <a:t>περιφέρειας				έλλειψη ενημέρωσης των επιχειρήσεων </a:t>
            </a:r>
            <a:endParaRPr sz="1800" dirty="0"/>
          </a:p>
          <a:p>
            <a:pPr eaLnBrk="1" hangingPunct="1">
              <a:lnSpc>
                <a:spcPct val="90000"/>
              </a:lnSpc>
              <a:buNone/>
            </a:pPr>
            <a:r>
              <a:rPr sz="1800" dirty="0"/>
              <a:t>						για τα πλεονεκτήματα της περιφέρειας.</a:t>
            </a:r>
            <a:endParaRPr sz="1800" dirty="0"/>
          </a:p>
          <a:p>
            <a:pPr eaLnBrk="1" hangingPunct="1">
              <a:lnSpc>
                <a:spcPct val="90000"/>
              </a:lnSpc>
              <a:buNone/>
            </a:pPr>
            <a:r>
              <a:rPr sz="1800" dirty="0"/>
              <a:t>							Προκαλείται αποδυνάμωση της</a:t>
            </a:r>
            <a:endParaRPr sz="1800" dirty="0"/>
          </a:p>
          <a:p>
            <a:pPr eaLnBrk="1" hangingPunct="1">
              <a:lnSpc>
                <a:spcPct val="90000"/>
              </a:lnSpc>
              <a:buNone/>
            </a:pPr>
            <a:r>
              <a:rPr sz="1800" dirty="0"/>
              <a:t>							περιφέρειας</a:t>
            </a:r>
            <a:endParaRPr sz="1800" dirty="0"/>
          </a:p>
        </p:txBody>
      </p:sp>
      <p:sp>
        <p:nvSpPr>
          <p:cNvPr id="4101" name="Line 4"/>
          <p:cNvSpPr/>
          <p:nvPr/>
        </p:nvSpPr>
        <p:spPr>
          <a:xfrm>
            <a:off x="539750" y="2565400"/>
            <a:ext cx="7200900" cy="0"/>
          </a:xfrm>
          <a:prstGeom prst="line">
            <a:avLst/>
          </a:prstGeom>
          <a:ln w="9525" cap="flat" cmpd="sng">
            <a:solidFill>
              <a:schemeClr val="tx1"/>
            </a:solidFill>
            <a:prstDash val="solid"/>
            <a:headEnd type="none" w="med" len="med"/>
            <a:tailEnd type="none" w="med" len="med"/>
          </a:ln>
        </p:spPr>
      </p:sp>
      <p:sp>
        <p:nvSpPr>
          <p:cNvPr id="4102" name="Line 5"/>
          <p:cNvSpPr/>
          <p:nvPr/>
        </p:nvSpPr>
        <p:spPr>
          <a:xfrm>
            <a:off x="4787900" y="6021388"/>
            <a:ext cx="792163" cy="0"/>
          </a:xfrm>
          <a:prstGeom prst="line">
            <a:avLst/>
          </a:prstGeom>
          <a:ln w="57150" cap="flat" cmpd="sng">
            <a:solidFill>
              <a:schemeClr val="tx1"/>
            </a:solidFill>
            <a:prstDash val="solid"/>
            <a:headEnd type="none" w="med" len="med"/>
            <a:tailEnd type="triangle" w="med" len="med"/>
          </a:ln>
        </p:spPr>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1746"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31747" name="Rectangle 3"/>
          <p:cNvSpPr>
            <a:spLocks noGrp="1"/>
          </p:cNvSpPr>
          <p:nvPr>
            <p:ph idx="1" hasCustomPrompt="1"/>
          </p:nvPr>
        </p:nvSpPr>
        <p:spPr>
          <a:xfrm>
            <a:off x="0" y="1341438"/>
            <a:ext cx="8964613" cy="5516562"/>
          </a:xfrm>
        </p:spPr>
        <p:txBody>
          <a:bodyPr vert="horz" wrap="square" lIns="91440" tIns="45720" rIns="91440" bIns="45720" anchor="t"/>
          <a:p>
            <a:pPr eaLnBrk="1" hangingPunct="1">
              <a:buNone/>
            </a:pPr>
            <a:r>
              <a:rPr sz="1600" b="1" dirty="0">
                <a:solidFill>
                  <a:schemeClr val="hlink"/>
                </a:solidFill>
              </a:rPr>
              <a:t>ΣΤ.  Το κόστος συμφόρησης των αστικών κέντρων</a:t>
            </a:r>
            <a:endParaRPr sz="1600" dirty="0"/>
          </a:p>
          <a:p>
            <a:pPr eaLnBrk="1" hangingPunct="1">
              <a:buNone/>
            </a:pPr>
            <a:endParaRPr sz="1600" dirty="0"/>
          </a:p>
          <a:p>
            <a:pPr eaLnBrk="1" hangingPunct="1">
              <a:buNone/>
            </a:pPr>
            <a:r>
              <a:rPr sz="1600" dirty="0"/>
              <a:t>	Η χωροθέτηση των οικονομικών δραστηριοτήτων και η γεωγραφική κατανομή του πληθυσμού, αποτελούν μέσα της περιφερειακής πολιτικής, που η ενεργοποίησή τους μπορεί να προλάβει ή να μειώσει τη συμφόρηση ή τον κορεσμό στα αστικά κέντρα</a:t>
            </a:r>
            <a:endParaRPr sz="1600" dirty="0"/>
          </a:p>
          <a:p>
            <a:pPr eaLnBrk="1" hangingPunct="1">
              <a:buNone/>
            </a:pPr>
            <a:endParaRPr sz="1600" dirty="0"/>
          </a:p>
          <a:p>
            <a:pPr eaLnBrk="1" hangingPunct="1">
              <a:buNone/>
            </a:pPr>
            <a:r>
              <a:rPr sz="1600" dirty="0"/>
              <a:t>	Η υπερβολική συγκέντρωση βιομηχανικών και εμπορικών δραστηριοτήτων και η επέκταση του οικιστικού ιστού των μεγάλων αστικών συγκροτημάτων είναι μία από τις αρνητικές συνέπειες της περιφερειακής ανισορροπίας</a:t>
            </a:r>
            <a:endParaRPr sz="1600" b="1" dirty="0">
              <a:solidFill>
                <a:schemeClr val="hlink"/>
              </a:solidFill>
            </a:endParaRPr>
          </a:p>
          <a:p>
            <a:pPr eaLnBrk="1" hangingPunct="1">
              <a:buNone/>
            </a:pPr>
            <a:endParaRPr sz="1600" dirty="0"/>
          </a:p>
          <a:p>
            <a:pPr eaLnBrk="1" hangingPunct="1">
              <a:buNone/>
            </a:pPr>
            <a:r>
              <a:rPr sz="1600" dirty="0"/>
              <a:t>	Έτσι, δημιουργείται το </a:t>
            </a:r>
            <a:r>
              <a:rPr sz="1600" b="1" dirty="0">
                <a:solidFill>
                  <a:srgbClr val="FF3300"/>
                </a:solidFill>
              </a:rPr>
              <a:t>κόστος συμφόρησης</a:t>
            </a:r>
            <a:r>
              <a:rPr sz="1600" dirty="0"/>
              <a:t>, που η τιμή του εξαρτάται από τον αριθμό των κατοίκων</a:t>
            </a:r>
            <a:endParaRPr sz="1600" dirty="0"/>
          </a:p>
          <a:p>
            <a:pPr eaLnBrk="1" hangingPunct="1">
              <a:buNone/>
            </a:pPr>
            <a:endParaRPr sz="1600" dirty="0"/>
          </a:p>
          <a:p>
            <a:pPr eaLnBrk="1" hangingPunct="1">
              <a:buNone/>
            </a:pPr>
            <a:endParaRPr sz="1600" dirty="0"/>
          </a:p>
          <a:p>
            <a:pPr eaLnBrk="1" hangingPunct="1">
              <a:buNone/>
            </a:pPr>
            <a:r>
              <a:rPr sz="1600" b="1" dirty="0"/>
              <a:t>   Στην αρχή, το κοινωνικό κόστος κατά κεφαλή μειώνεται</a:t>
            </a:r>
            <a:r>
              <a:rPr sz="1600" dirty="0"/>
              <a:t>, όσο αυξάνει το μέγεθος της πόλης</a:t>
            </a:r>
            <a:endParaRPr sz="1600" dirty="0"/>
          </a:p>
          <a:p>
            <a:pPr eaLnBrk="1" hangingPunct="1">
              <a:buNone/>
            </a:pPr>
            <a:endParaRPr sz="1600" dirty="0"/>
          </a:p>
          <a:p>
            <a:pPr eaLnBrk="1" hangingPunct="1">
              <a:buNone/>
            </a:pPr>
            <a:r>
              <a:rPr sz="1600" b="1" dirty="0"/>
              <a:t>   Όταν όμως ξεπεράσει ένα ορισμένο επίπεδο</a:t>
            </a:r>
            <a:r>
              <a:rPr sz="1600" dirty="0"/>
              <a:t>, τότε αρχίζει να </a:t>
            </a:r>
            <a:r>
              <a:rPr sz="1600" b="1" dirty="0"/>
              <a:t>αυξάνεται σταδιακά</a:t>
            </a:r>
            <a:r>
              <a:rPr sz="1600" dirty="0"/>
              <a:t>.</a:t>
            </a:r>
            <a:endParaRPr sz="1600" dirty="0"/>
          </a:p>
          <a:p>
            <a:pPr eaLnBrk="1" hangingPunct="1">
              <a:buNone/>
            </a:pPr>
            <a:endParaRPr sz="1600" dirty="0"/>
          </a:p>
          <a:p>
            <a:pPr eaLnBrk="1" hangingPunct="1">
              <a:buNone/>
            </a:pPr>
            <a:r>
              <a:rPr sz="1600" dirty="0"/>
              <a:t>	</a:t>
            </a:r>
            <a:endParaRPr sz="1600" dirty="0"/>
          </a:p>
        </p:txBody>
      </p:sp>
      <p:sp>
        <p:nvSpPr>
          <p:cNvPr id="31748" name="Oval 4"/>
          <p:cNvSpPr/>
          <p:nvPr>
            <p:ph type="title" hasCustomPrompt="1"/>
          </p:nvPr>
        </p:nvSpPr>
        <p:spPr>
          <a:xfrm>
            <a:off x="2555875" y="274638"/>
            <a:ext cx="3960813" cy="706437"/>
          </a:xfrm>
          <a:prstGeom prst="ellipse">
            <a:avLst/>
          </a:prstGeom>
          <a:solidFill>
            <a:srgbClr val="C1E8B6">
              <a:alpha val="100000"/>
            </a:srgbClr>
          </a:solidFill>
          <a:ln>
            <a:solidFill>
              <a:srgbClr val="C1E8B6">
                <a:alpha val="100000"/>
              </a:srgbClr>
            </a:solidFill>
          </a:ln>
        </p:spPr>
        <p:txBody>
          <a:bodyPr vert="horz" wrap="square" lIns="91440" tIns="45720" rIns="91440" bIns="45720" anchor="ctr"/>
          <a:p>
            <a:pPr eaLnBrk="1" hangingPunct="1"/>
            <a:r>
              <a:rPr sz="2000" b="1" dirty="0"/>
              <a:t>ΟΙΚΟΝΟΜΙΚΟΙ ΛΟΓΟΙ</a:t>
            </a:r>
            <a:endParaRPr lang="en-US" altLang="x-none" sz="2000" b="1" dirty="0"/>
          </a:p>
        </p:txBody>
      </p:sp>
      <p:sp>
        <p:nvSpPr>
          <p:cNvPr id="31749" name="Line 8"/>
          <p:cNvSpPr/>
          <p:nvPr/>
        </p:nvSpPr>
        <p:spPr>
          <a:xfrm>
            <a:off x="468313" y="2852738"/>
            <a:ext cx="574675" cy="0"/>
          </a:xfrm>
          <a:prstGeom prst="line">
            <a:avLst/>
          </a:prstGeom>
          <a:ln w="38100" cap="flat" cmpd="sng">
            <a:solidFill>
              <a:schemeClr val="tx1"/>
            </a:solidFill>
            <a:prstDash val="solid"/>
            <a:headEnd type="none" w="med" len="med"/>
            <a:tailEnd type="triangle" w="med" len="med"/>
          </a:ln>
        </p:spPr>
      </p:sp>
      <p:sp>
        <p:nvSpPr>
          <p:cNvPr id="31750" name="Line 9"/>
          <p:cNvSpPr/>
          <p:nvPr/>
        </p:nvSpPr>
        <p:spPr>
          <a:xfrm>
            <a:off x="1189038" y="2852738"/>
            <a:ext cx="574675" cy="0"/>
          </a:xfrm>
          <a:prstGeom prst="line">
            <a:avLst/>
          </a:prstGeom>
          <a:ln w="38100" cap="flat" cmpd="sng">
            <a:solidFill>
              <a:schemeClr val="tx1"/>
            </a:solidFill>
            <a:prstDash val="solid"/>
            <a:headEnd type="none" w="med" len="med"/>
            <a:tailEnd type="triangle" w="med" len="med"/>
          </a:ln>
        </p:spPr>
      </p:sp>
      <p:sp>
        <p:nvSpPr>
          <p:cNvPr id="31751" name="Line 10"/>
          <p:cNvSpPr/>
          <p:nvPr/>
        </p:nvSpPr>
        <p:spPr>
          <a:xfrm>
            <a:off x="1909763" y="2852738"/>
            <a:ext cx="574675" cy="0"/>
          </a:xfrm>
          <a:prstGeom prst="line">
            <a:avLst/>
          </a:prstGeom>
          <a:ln w="38100" cap="flat" cmpd="sng">
            <a:solidFill>
              <a:schemeClr val="tx1"/>
            </a:solidFill>
            <a:prstDash val="solid"/>
            <a:headEnd type="none" w="med" len="med"/>
            <a:tailEnd type="triangle" w="med" len="med"/>
          </a:ln>
        </p:spPr>
      </p:sp>
      <p:sp>
        <p:nvSpPr>
          <p:cNvPr id="31752" name="Line 11"/>
          <p:cNvSpPr/>
          <p:nvPr/>
        </p:nvSpPr>
        <p:spPr>
          <a:xfrm>
            <a:off x="2628900" y="2852738"/>
            <a:ext cx="574675" cy="0"/>
          </a:xfrm>
          <a:prstGeom prst="line">
            <a:avLst/>
          </a:prstGeom>
          <a:ln w="38100" cap="flat" cmpd="sng">
            <a:solidFill>
              <a:schemeClr val="tx1"/>
            </a:solidFill>
            <a:prstDash val="solid"/>
            <a:headEnd type="none" w="med" len="med"/>
            <a:tailEnd type="triangle" w="med" len="med"/>
          </a:ln>
        </p:spPr>
      </p:sp>
      <p:sp>
        <p:nvSpPr>
          <p:cNvPr id="31753" name="Line 12"/>
          <p:cNvSpPr/>
          <p:nvPr/>
        </p:nvSpPr>
        <p:spPr>
          <a:xfrm>
            <a:off x="3349625" y="2852738"/>
            <a:ext cx="574675" cy="0"/>
          </a:xfrm>
          <a:prstGeom prst="line">
            <a:avLst/>
          </a:prstGeom>
          <a:ln w="38100" cap="flat" cmpd="sng">
            <a:solidFill>
              <a:schemeClr val="tx1"/>
            </a:solidFill>
            <a:prstDash val="solid"/>
            <a:headEnd type="none" w="med" len="med"/>
            <a:tailEnd type="triangle" w="med" len="med"/>
          </a:ln>
        </p:spPr>
      </p:sp>
      <p:sp>
        <p:nvSpPr>
          <p:cNvPr id="31754" name="Line 13"/>
          <p:cNvSpPr/>
          <p:nvPr/>
        </p:nvSpPr>
        <p:spPr>
          <a:xfrm>
            <a:off x="4068763" y="2852738"/>
            <a:ext cx="574675" cy="0"/>
          </a:xfrm>
          <a:prstGeom prst="line">
            <a:avLst/>
          </a:prstGeom>
          <a:ln w="38100" cap="flat" cmpd="sng">
            <a:solidFill>
              <a:schemeClr val="tx1"/>
            </a:solidFill>
            <a:prstDash val="solid"/>
            <a:headEnd type="none" w="med" len="med"/>
            <a:tailEnd type="triangle" w="med" len="med"/>
          </a:ln>
        </p:spPr>
      </p:sp>
      <p:sp>
        <p:nvSpPr>
          <p:cNvPr id="31755" name="Line 14"/>
          <p:cNvSpPr/>
          <p:nvPr/>
        </p:nvSpPr>
        <p:spPr>
          <a:xfrm>
            <a:off x="396875" y="3933825"/>
            <a:ext cx="574675" cy="0"/>
          </a:xfrm>
          <a:prstGeom prst="line">
            <a:avLst/>
          </a:prstGeom>
          <a:ln w="38100" cap="flat" cmpd="sng">
            <a:solidFill>
              <a:schemeClr val="tx1"/>
            </a:solidFill>
            <a:prstDash val="solid"/>
            <a:headEnd type="none" w="med" len="med"/>
            <a:tailEnd type="triangle" w="med" len="med"/>
          </a:ln>
        </p:spPr>
      </p:sp>
      <p:sp>
        <p:nvSpPr>
          <p:cNvPr id="31756" name="Line 15"/>
          <p:cNvSpPr/>
          <p:nvPr/>
        </p:nvSpPr>
        <p:spPr>
          <a:xfrm>
            <a:off x="1189038" y="3933825"/>
            <a:ext cx="574675" cy="0"/>
          </a:xfrm>
          <a:prstGeom prst="line">
            <a:avLst/>
          </a:prstGeom>
          <a:ln w="38100" cap="flat" cmpd="sng">
            <a:solidFill>
              <a:schemeClr val="tx1"/>
            </a:solidFill>
            <a:prstDash val="solid"/>
            <a:headEnd type="none" w="med" len="med"/>
            <a:tailEnd type="triangle" w="med" len="med"/>
          </a:ln>
        </p:spPr>
      </p:sp>
      <p:sp>
        <p:nvSpPr>
          <p:cNvPr id="31757" name="Line 16"/>
          <p:cNvSpPr/>
          <p:nvPr/>
        </p:nvSpPr>
        <p:spPr>
          <a:xfrm>
            <a:off x="1909763" y="3933825"/>
            <a:ext cx="574675" cy="0"/>
          </a:xfrm>
          <a:prstGeom prst="line">
            <a:avLst/>
          </a:prstGeom>
          <a:ln w="38100" cap="flat" cmpd="sng">
            <a:solidFill>
              <a:schemeClr val="tx1"/>
            </a:solidFill>
            <a:prstDash val="solid"/>
            <a:headEnd type="none" w="med" len="med"/>
            <a:tailEnd type="triangle" w="med" len="med"/>
          </a:ln>
        </p:spPr>
      </p:sp>
      <p:sp>
        <p:nvSpPr>
          <p:cNvPr id="31758" name="Line 17"/>
          <p:cNvSpPr/>
          <p:nvPr/>
        </p:nvSpPr>
        <p:spPr>
          <a:xfrm>
            <a:off x="2628900" y="3933825"/>
            <a:ext cx="574675" cy="0"/>
          </a:xfrm>
          <a:prstGeom prst="line">
            <a:avLst/>
          </a:prstGeom>
          <a:ln w="38100" cap="flat" cmpd="sng">
            <a:solidFill>
              <a:schemeClr val="tx1"/>
            </a:solidFill>
            <a:prstDash val="solid"/>
            <a:headEnd type="none" w="med" len="med"/>
            <a:tailEnd type="triangle" w="med" len="med"/>
          </a:ln>
        </p:spPr>
      </p:sp>
      <p:sp>
        <p:nvSpPr>
          <p:cNvPr id="31759" name="Line 18"/>
          <p:cNvSpPr/>
          <p:nvPr/>
        </p:nvSpPr>
        <p:spPr>
          <a:xfrm>
            <a:off x="3349625" y="3933825"/>
            <a:ext cx="574675" cy="0"/>
          </a:xfrm>
          <a:prstGeom prst="line">
            <a:avLst/>
          </a:prstGeom>
          <a:ln w="38100" cap="flat" cmpd="sng">
            <a:solidFill>
              <a:schemeClr val="tx1"/>
            </a:solidFill>
            <a:prstDash val="solid"/>
            <a:headEnd type="none" w="med" len="med"/>
            <a:tailEnd type="triangle" w="med" len="med"/>
          </a:ln>
        </p:spPr>
      </p:sp>
      <p:sp>
        <p:nvSpPr>
          <p:cNvPr id="31760" name="Line 19"/>
          <p:cNvSpPr/>
          <p:nvPr/>
        </p:nvSpPr>
        <p:spPr>
          <a:xfrm>
            <a:off x="4068763" y="3933825"/>
            <a:ext cx="574675" cy="0"/>
          </a:xfrm>
          <a:prstGeom prst="line">
            <a:avLst/>
          </a:prstGeom>
          <a:ln w="38100" cap="flat" cmpd="sng">
            <a:solidFill>
              <a:schemeClr val="tx1"/>
            </a:solidFill>
            <a:prstDash val="solid"/>
            <a:headEnd type="none" w="med" len="med"/>
            <a:tailEnd type="triangle" w="med" len="med"/>
          </a:ln>
        </p:spPr>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2770"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32771" name="Rectangle 3"/>
          <p:cNvSpPr>
            <a:spLocks noGrp="1"/>
          </p:cNvSpPr>
          <p:nvPr>
            <p:ph idx="1" hasCustomPrompt="1"/>
          </p:nvPr>
        </p:nvSpPr>
        <p:spPr>
          <a:xfrm>
            <a:off x="457200" y="1052513"/>
            <a:ext cx="8229600" cy="5073650"/>
          </a:xfrm>
        </p:spPr>
        <p:txBody>
          <a:bodyPr vert="horz" wrap="square" lIns="91440" tIns="45720" rIns="91440" bIns="45720" anchor="t"/>
          <a:p>
            <a:pPr eaLnBrk="1" hangingPunct="1">
              <a:buNone/>
            </a:pPr>
            <a:r>
              <a:rPr sz="1800" dirty="0"/>
              <a:t>	</a:t>
            </a:r>
            <a:endParaRPr sz="1800" dirty="0"/>
          </a:p>
          <a:p>
            <a:pPr eaLnBrk="1" hangingPunct="1">
              <a:buNone/>
            </a:pPr>
            <a:endParaRPr sz="1800" dirty="0"/>
          </a:p>
          <a:p>
            <a:pPr eaLnBrk="1" hangingPunct="1">
              <a:buNone/>
            </a:pPr>
            <a:endParaRPr sz="1800" dirty="0"/>
          </a:p>
          <a:p>
            <a:pPr eaLnBrk="1" hangingPunct="1">
              <a:buNone/>
            </a:pPr>
            <a:r>
              <a:rPr sz="1800" dirty="0"/>
              <a:t>	Απαιτείται η άσκηση περιφερειακής πολιτικής θα δημιουργεί τις προϋποθέσεις αρμονικών σχέσεων ανάμεσα στα άριστα μεγέθη των πόλεων και των μεγεθών ισορροπίας</a:t>
            </a:r>
            <a:endParaRPr sz="1800" dirty="0"/>
          </a:p>
          <a:p>
            <a:pPr eaLnBrk="1" hangingPunct="1">
              <a:buNone/>
            </a:pPr>
            <a:endParaRPr sz="1800" dirty="0"/>
          </a:p>
          <a:p>
            <a:pPr eaLnBrk="1" hangingPunct="1">
              <a:buNone/>
            </a:pPr>
            <a:endParaRPr sz="1800" dirty="0"/>
          </a:p>
          <a:p>
            <a:pPr eaLnBrk="1" hangingPunct="1">
              <a:buNone/>
            </a:pPr>
            <a:endParaRPr sz="1800" dirty="0"/>
          </a:p>
          <a:p>
            <a:pPr eaLnBrk="1" hangingPunct="1">
              <a:buNone/>
            </a:pPr>
            <a:r>
              <a:rPr sz="1800" dirty="0"/>
              <a:t>	</a:t>
            </a:r>
            <a:endParaRPr sz="1800" dirty="0"/>
          </a:p>
          <a:p>
            <a:pPr eaLnBrk="1" hangingPunct="1">
              <a:buNone/>
            </a:pPr>
            <a:r>
              <a:rPr sz="1800" dirty="0"/>
              <a:t>	Η πολιτική αυτή πρέπει να περιλαμβάνει μέτρα μείωσης της πίεσης στα συμφορημένα κέντρα και επιλεκτικής μόνο ενίσχυσης της μετακίνησης του πληθυσμού προς αυτά (π.χ. δημιουργία «πόλεων ισορροπίας», ενίσχυση μικρών πόλεων, ίδρυση «δορυφόρων» πόλεων κ.ά.)</a:t>
            </a:r>
            <a:endParaRPr lang="en-US" altLang="x-none" sz="1800" dirty="0"/>
          </a:p>
        </p:txBody>
      </p:sp>
      <p:sp>
        <p:nvSpPr>
          <p:cNvPr id="32772" name="Oval 4"/>
          <p:cNvSpPr/>
          <p:nvPr>
            <p:ph type="title" hasCustomPrompt="1"/>
          </p:nvPr>
        </p:nvSpPr>
        <p:spPr>
          <a:xfrm>
            <a:off x="2195513" y="274638"/>
            <a:ext cx="4105275" cy="633412"/>
          </a:xfrm>
          <a:prstGeom prst="ellipse">
            <a:avLst/>
          </a:prstGeom>
          <a:solidFill>
            <a:srgbClr val="C1E8B6">
              <a:alpha val="100000"/>
            </a:srgbClr>
          </a:solidFill>
          <a:ln>
            <a:solidFill>
              <a:srgbClr val="C1E8B6">
                <a:alpha val="100000"/>
              </a:srgbClr>
            </a:solidFill>
          </a:ln>
        </p:spPr>
        <p:txBody>
          <a:bodyPr vert="horz" wrap="square" lIns="91440" tIns="45720" rIns="91440" bIns="45720" anchor="ctr"/>
          <a:p>
            <a:pPr eaLnBrk="1" hangingPunct="1"/>
            <a:r>
              <a:rPr sz="2000" b="1" dirty="0"/>
              <a:t>ΟΙΚΟΝΟΜΙΚΟΙ ΛΟΓΟΙ</a:t>
            </a:r>
            <a:endParaRPr lang="en-US" altLang="x-none" sz="2000" b="1" dirty="0"/>
          </a:p>
        </p:txBody>
      </p:sp>
      <p:sp>
        <p:nvSpPr>
          <p:cNvPr id="32773" name="Line 5"/>
          <p:cNvSpPr/>
          <p:nvPr/>
        </p:nvSpPr>
        <p:spPr>
          <a:xfrm>
            <a:off x="1763713" y="3141663"/>
            <a:ext cx="0" cy="719137"/>
          </a:xfrm>
          <a:prstGeom prst="line">
            <a:avLst/>
          </a:prstGeom>
          <a:ln w="57150" cap="flat" cmpd="sng">
            <a:solidFill>
              <a:schemeClr val="tx1"/>
            </a:solidFill>
            <a:prstDash val="solid"/>
            <a:headEnd type="none" w="med" len="med"/>
            <a:tailEnd type="triangle" w="med" len="med"/>
          </a:ln>
        </p:spPr>
      </p:sp>
      <p:sp>
        <p:nvSpPr>
          <p:cNvPr id="32774" name="Line 6"/>
          <p:cNvSpPr/>
          <p:nvPr/>
        </p:nvSpPr>
        <p:spPr>
          <a:xfrm>
            <a:off x="2124075" y="3141663"/>
            <a:ext cx="0" cy="719137"/>
          </a:xfrm>
          <a:prstGeom prst="line">
            <a:avLst/>
          </a:prstGeom>
          <a:ln w="57150" cap="flat" cmpd="sng">
            <a:solidFill>
              <a:schemeClr val="tx1"/>
            </a:solidFill>
            <a:prstDash val="solid"/>
            <a:headEnd type="none" w="med" len="med"/>
            <a:tailEnd type="triangle" w="med" len="med"/>
          </a:ln>
        </p:spPr>
      </p:sp>
      <p:sp>
        <p:nvSpPr>
          <p:cNvPr id="32775" name="Line 7"/>
          <p:cNvSpPr/>
          <p:nvPr/>
        </p:nvSpPr>
        <p:spPr>
          <a:xfrm>
            <a:off x="2484438" y="3141663"/>
            <a:ext cx="0" cy="719137"/>
          </a:xfrm>
          <a:prstGeom prst="line">
            <a:avLst/>
          </a:prstGeom>
          <a:ln w="57150" cap="flat" cmpd="sng">
            <a:solidFill>
              <a:schemeClr val="tx1"/>
            </a:solidFill>
            <a:prstDash val="solid"/>
            <a:headEnd type="none" w="med" len="med"/>
            <a:tailEnd type="triangle" w="med" len="med"/>
          </a:ln>
        </p:spPr>
      </p:sp>
      <p:sp>
        <p:nvSpPr>
          <p:cNvPr id="32776" name="Line 8"/>
          <p:cNvSpPr/>
          <p:nvPr/>
        </p:nvSpPr>
        <p:spPr>
          <a:xfrm>
            <a:off x="2843213" y="3141663"/>
            <a:ext cx="0" cy="719137"/>
          </a:xfrm>
          <a:prstGeom prst="line">
            <a:avLst/>
          </a:prstGeom>
          <a:ln w="57150" cap="flat" cmpd="sng">
            <a:solidFill>
              <a:schemeClr val="tx1"/>
            </a:solidFill>
            <a:prstDash val="solid"/>
            <a:headEnd type="none" w="med" len="med"/>
            <a:tailEnd type="triangle" w="med" len="med"/>
          </a:ln>
        </p:spPr>
      </p:sp>
      <p:sp>
        <p:nvSpPr>
          <p:cNvPr id="32777" name="Line 9"/>
          <p:cNvSpPr/>
          <p:nvPr/>
        </p:nvSpPr>
        <p:spPr>
          <a:xfrm>
            <a:off x="3203575" y="3141663"/>
            <a:ext cx="0" cy="719137"/>
          </a:xfrm>
          <a:prstGeom prst="line">
            <a:avLst/>
          </a:prstGeom>
          <a:ln w="57150" cap="flat" cmpd="sng">
            <a:solidFill>
              <a:schemeClr val="tx1"/>
            </a:solidFill>
            <a:prstDash val="solid"/>
            <a:headEnd type="none" w="med" len="med"/>
            <a:tailEnd type="triangle" w="med" len="med"/>
          </a:ln>
        </p:spPr>
      </p:sp>
      <p:sp>
        <p:nvSpPr>
          <p:cNvPr id="32778" name="Line 10"/>
          <p:cNvSpPr/>
          <p:nvPr/>
        </p:nvSpPr>
        <p:spPr>
          <a:xfrm>
            <a:off x="3563938" y="3141663"/>
            <a:ext cx="0" cy="719137"/>
          </a:xfrm>
          <a:prstGeom prst="line">
            <a:avLst/>
          </a:prstGeom>
          <a:ln w="57150" cap="flat" cmpd="sng">
            <a:solidFill>
              <a:schemeClr val="tx1"/>
            </a:solidFill>
            <a:prstDash val="solid"/>
            <a:headEnd type="none" w="med" len="med"/>
            <a:tailEnd type="triangle" w="med" len="med"/>
          </a:ln>
        </p:spPr>
      </p:sp>
      <p:sp>
        <p:nvSpPr>
          <p:cNvPr id="32779" name="Line 11"/>
          <p:cNvSpPr/>
          <p:nvPr/>
        </p:nvSpPr>
        <p:spPr>
          <a:xfrm>
            <a:off x="3924300" y="3141663"/>
            <a:ext cx="0" cy="719137"/>
          </a:xfrm>
          <a:prstGeom prst="line">
            <a:avLst/>
          </a:prstGeom>
          <a:ln w="57150" cap="flat" cmpd="sng">
            <a:solidFill>
              <a:schemeClr val="tx1"/>
            </a:solidFill>
            <a:prstDash val="solid"/>
            <a:headEnd type="none" w="med" len="med"/>
            <a:tailEnd type="triangle" w="med" len="med"/>
          </a:ln>
        </p:spPr>
      </p:sp>
      <p:sp>
        <p:nvSpPr>
          <p:cNvPr id="32780" name="Line 12"/>
          <p:cNvSpPr/>
          <p:nvPr/>
        </p:nvSpPr>
        <p:spPr>
          <a:xfrm>
            <a:off x="4284663" y="3141663"/>
            <a:ext cx="0" cy="719137"/>
          </a:xfrm>
          <a:prstGeom prst="line">
            <a:avLst/>
          </a:prstGeom>
          <a:ln w="57150" cap="flat" cmpd="sng">
            <a:solidFill>
              <a:schemeClr val="tx1"/>
            </a:solidFill>
            <a:prstDash val="solid"/>
            <a:headEnd type="none" w="med" len="med"/>
            <a:tailEnd type="triangle" w="med" len="med"/>
          </a:ln>
        </p:spPr>
      </p:sp>
      <p:sp>
        <p:nvSpPr>
          <p:cNvPr id="32781" name="Line 13"/>
          <p:cNvSpPr/>
          <p:nvPr/>
        </p:nvSpPr>
        <p:spPr>
          <a:xfrm>
            <a:off x="4643438" y="3141663"/>
            <a:ext cx="0" cy="719137"/>
          </a:xfrm>
          <a:prstGeom prst="line">
            <a:avLst/>
          </a:prstGeom>
          <a:ln w="57150" cap="flat" cmpd="sng">
            <a:solidFill>
              <a:schemeClr val="tx1"/>
            </a:solidFill>
            <a:prstDash val="solid"/>
            <a:headEnd type="none" w="med" len="med"/>
            <a:tailEnd type="triangle" w="med" len="med"/>
          </a:ln>
        </p:spPr>
      </p:sp>
      <p:sp>
        <p:nvSpPr>
          <p:cNvPr id="32782" name="Line 14"/>
          <p:cNvSpPr/>
          <p:nvPr/>
        </p:nvSpPr>
        <p:spPr>
          <a:xfrm>
            <a:off x="5003800" y="3141663"/>
            <a:ext cx="0" cy="719137"/>
          </a:xfrm>
          <a:prstGeom prst="line">
            <a:avLst/>
          </a:prstGeom>
          <a:ln w="57150" cap="flat" cmpd="sng">
            <a:solidFill>
              <a:schemeClr val="tx1"/>
            </a:solidFill>
            <a:prstDash val="solid"/>
            <a:headEnd type="none" w="med" len="med"/>
            <a:tailEnd type="triangle" w="med" len="med"/>
          </a:ln>
        </p:spPr>
      </p:sp>
      <p:sp>
        <p:nvSpPr>
          <p:cNvPr id="32783" name="Line 15"/>
          <p:cNvSpPr/>
          <p:nvPr/>
        </p:nvSpPr>
        <p:spPr>
          <a:xfrm>
            <a:off x="5364163" y="3141663"/>
            <a:ext cx="0" cy="719137"/>
          </a:xfrm>
          <a:prstGeom prst="line">
            <a:avLst/>
          </a:prstGeom>
          <a:ln w="57150" cap="flat" cmpd="sng">
            <a:solidFill>
              <a:schemeClr val="tx1"/>
            </a:solidFill>
            <a:prstDash val="solid"/>
            <a:headEnd type="none" w="med" len="med"/>
            <a:tailEnd type="triangle" w="med" len="med"/>
          </a:ln>
        </p:spPr>
      </p:sp>
      <p:sp>
        <p:nvSpPr>
          <p:cNvPr id="32784" name="Line 16"/>
          <p:cNvSpPr/>
          <p:nvPr/>
        </p:nvSpPr>
        <p:spPr>
          <a:xfrm>
            <a:off x="5724525" y="3141663"/>
            <a:ext cx="0" cy="719137"/>
          </a:xfrm>
          <a:prstGeom prst="line">
            <a:avLst/>
          </a:prstGeom>
          <a:ln w="57150" cap="flat" cmpd="sng">
            <a:solidFill>
              <a:schemeClr val="tx1"/>
            </a:solidFill>
            <a:prstDash val="solid"/>
            <a:headEnd type="none" w="med" len="med"/>
            <a:tailEnd type="triangle" w="med" len="med"/>
          </a:ln>
        </p:spPr>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3794"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33795" name="Rectangle 3"/>
          <p:cNvSpPr>
            <a:spLocks noGrp="1"/>
          </p:cNvSpPr>
          <p:nvPr>
            <p:ph idx="1" hasCustomPrompt="1"/>
          </p:nvPr>
        </p:nvSpPr>
        <p:spPr>
          <a:xfrm>
            <a:off x="457200" y="1268413"/>
            <a:ext cx="8229600" cy="4857750"/>
          </a:xfrm>
        </p:spPr>
        <p:txBody>
          <a:bodyPr vert="horz" wrap="square" lIns="91440" tIns="45720" rIns="91440" bIns="45720" anchor="t"/>
          <a:p>
            <a:pPr eaLnBrk="1" hangingPunct="1">
              <a:buNone/>
            </a:pPr>
            <a:endParaRPr sz="1800" b="1" dirty="0">
              <a:solidFill>
                <a:schemeClr val="hlink"/>
              </a:solidFill>
            </a:endParaRPr>
          </a:p>
          <a:p>
            <a:pPr eaLnBrk="1" hangingPunct="1">
              <a:buNone/>
            </a:pPr>
            <a:endParaRPr sz="1800" b="1" dirty="0">
              <a:solidFill>
                <a:schemeClr val="hlink"/>
              </a:solidFill>
            </a:endParaRPr>
          </a:p>
          <a:p>
            <a:pPr eaLnBrk="1" hangingPunct="1">
              <a:buNone/>
            </a:pPr>
            <a:r>
              <a:rPr sz="1800" b="1" dirty="0">
                <a:solidFill>
                  <a:schemeClr val="hlink"/>
                </a:solidFill>
              </a:rPr>
              <a:t>Ζ.  Ενίσχυση της συνοχής των περιφερειών της Ευρωπαϊκής Ένωσης</a:t>
            </a:r>
            <a:endParaRPr sz="1800" dirty="0"/>
          </a:p>
          <a:p>
            <a:pPr eaLnBrk="1" hangingPunct="1">
              <a:buNone/>
            </a:pPr>
            <a:endParaRPr sz="1800" b="1" dirty="0">
              <a:solidFill>
                <a:schemeClr val="hlink"/>
              </a:solidFill>
            </a:endParaRPr>
          </a:p>
          <a:p>
            <a:pPr eaLnBrk="1" hangingPunct="1">
              <a:buNone/>
            </a:pPr>
            <a:endParaRPr sz="1800" b="1" dirty="0">
              <a:solidFill>
                <a:schemeClr val="hlink"/>
              </a:solidFill>
            </a:endParaRPr>
          </a:p>
          <a:p>
            <a:pPr eaLnBrk="1" hangingPunct="1">
              <a:buNone/>
            </a:pPr>
            <a:r>
              <a:rPr sz="1800" dirty="0"/>
              <a:t>	Η </a:t>
            </a:r>
            <a:r>
              <a:rPr sz="1800" u="sng" dirty="0"/>
              <a:t>μείωση των περιφερειακών ανισοτήτων</a:t>
            </a:r>
            <a:r>
              <a:rPr sz="1800" dirty="0"/>
              <a:t> στο χώρο της Ευρωπαϊκής Ένωσης αποτελεί βασικό αντικειμενικό </a:t>
            </a:r>
            <a:r>
              <a:rPr sz="1800" u="sng" dirty="0"/>
              <a:t>σκοπό της Κοινοτικής περιφερειακής πολιτικής</a:t>
            </a:r>
            <a:r>
              <a:rPr sz="1800" dirty="0"/>
              <a:t>, γιατί έτσι ενισχύεται η οικονομική και κοινωνική συνοχή μεταξύ των περιφερειών και αυξάνεται η οικονομική ευημερία </a:t>
            </a:r>
            <a:endParaRPr lang="en-US" altLang="x-none" sz="1800" dirty="0"/>
          </a:p>
        </p:txBody>
      </p:sp>
      <p:sp>
        <p:nvSpPr>
          <p:cNvPr id="33796" name="Oval 5"/>
          <p:cNvSpPr/>
          <p:nvPr>
            <p:ph type="title" hasCustomPrompt="1"/>
          </p:nvPr>
        </p:nvSpPr>
        <p:spPr>
          <a:xfrm>
            <a:off x="2268538" y="404813"/>
            <a:ext cx="4391025" cy="633412"/>
          </a:xfrm>
          <a:prstGeom prst="ellipse">
            <a:avLst/>
          </a:prstGeom>
          <a:solidFill>
            <a:srgbClr val="C1E8B6">
              <a:alpha val="100000"/>
            </a:srgbClr>
          </a:solidFill>
          <a:ln>
            <a:solidFill>
              <a:srgbClr val="C1E8B6">
                <a:alpha val="100000"/>
              </a:srgbClr>
            </a:solidFill>
          </a:ln>
        </p:spPr>
        <p:txBody>
          <a:bodyPr vert="horz" wrap="square" lIns="91440" tIns="45720" rIns="91440" bIns="45720" anchor="ctr"/>
          <a:p>
            <a:pPr eaLnBrk="1" hangingPunct="1"/>
            <a:r>
              <a:rPr sz="2000" b="1" dirty="0"/>
              <a:t>ΟΙΚΟΝΟΜΙΚΟΙ ΛΟΓΟΙ</a:t>
            </a:r>
            <a:endParaRPr lang="en-US" altLang="x-none" sz="2000" b="1"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4818"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34819" name="Rectangle 3"/>
          <p:cNvSpPr>
            <a:spLocks noGrp="1"/>
          </p:cNvSpPr>
          <p:nvPr>
            <p:ph idx="1" hasCustomPrompt="1"/>
          </p:nvPr>
        </p:nvSpPr>
        <p:spPr>
          <a:xfrm>
            <a:off x="457200" y="1052513"/>
            <a:ext cx="8229600" cy="5040312"/>
          </a:xfrm>
        </p:spPr>
        <p:txBody>
          <a:bodyPr vert="horz" wrap="square" lIns="91440" tIns="45720" rIns="91440" bIns="45720" anchor="t"/>
          <a:p>
            <a:pPr eaLnBrk="1" hangingPunct="1">
              <a:buNone/>
            </a:pPr>
            <a:r>
              <a:rPr sz="1800" b="1" dirty="0">
                <a:solidFill>
                  <a:srgbClr val="0000CC"/>
                </a:solidFill>
              </a:rPr>
              <a:t>Α. Περιφερειακή Ανεργία</a:t>
            </a:r>
            <a:endParaRPr sz="1800" b="1" dirty="0">
              <a:solidFill>
                <a:srgbClr val="0000CC"/>
              </a:solidFill>
            </a:endParaRPr>
          </a:p>
          <a:p>
            <a:pPr eaLnBrk="1" hangingPunct="1">
              <a:buNone/>
            </a:pPr>
            <a:endParaRPr sz="1800" b="1" dirty="0"/>
          </a:p>
          <a:p>
            <a:pPr eaLnBrk="1" hangingPunct="1">
              <a:buNone/>
            </a:pPr>
            <a:r>
              <a:rPr sz="1600" dirty="0"/>
              <a:t>	Η κοινωνική σπουδαιότητα της </a:t>
            </a:r>
            <a:r>
              <a:rPr sz="1600" b="1" u="sng" dirty="0"/>
              <a:t>μείωσης της ανεργίας</a:t>
            </a:r>
            <a:r>
              <a:rPr sz="1600" dirty="0"/>
              <a:t> ήταν η κυριότερη δύναμη που προώθησε και καθιέρωσε της Περιφερειακής Οικονομική Πολιτική, κυρίως μετά το Β’ Παγκόσμιο Πόλεμο. Το πρώτο κριτήριο που χρησιμοποιήθηκε ήταν οι δείκτες της περιφερειακής ανεργίας ως πιο αντιπροσωπευτικοί στην προσπάθεια εντοπισμού των περιφερειακών ανισοτήτων.</a:t>
            </a:r>
            <a:endParaRPr sz="1600" dirty="0"/>
          </a:p>
          <a:p>
            <a:pPr eaLnBrk="1" hangingPunct="1">
              <a:buNone/>
            </a:pPr>
            <a:endParaRPr sz="1600" dirty="0"/>
          </a:p>
          <a:p>
            <a:pPr eaLnBrk="1" hangingPunct="1">
              <a:buNone/>
            </a:pPr>
            <a:r>
              <a:rPr sz="1600" dirty="0"/>
              <a:t>	Αργότερα χρησιμοποιήθηκαν και άλλα κριτήρια για το χαρακτηρισμό των προβληματικών περιφερειών, όπως π.χ. η διαρθρωτική οπισθοδρόμηση της οικονομίας μιας περιφέρειας.</a:t>
            </a:r>
            <a:endParaRPr sz="1600" dirty="0"/>
          </a:p>
          <a:p>
            <a:pPr eaLnBrk="1" hangingPunct="1">
              <a:buNone/>
            </a:pPr>
            <a:endParaRPr sz="1600" dirty="0"/>
          </a:p>
          <a:p>
            <a:pPr eaLnBrk="1" hangingPunct="1">
              <a:buNone/>
            </a:pPr>
            <a:r>
              <a:rPr sz="1600" dirty="0"/>
              <a:t>		</a:t>
            </a:r>
            <a:r>
              <a:rPr sz="1600" b="1" dirty="0"/>
              <a:t>Η περιφερειακή ανεργία προέρχεται από τη μειωμένη ζήτηση εργασίας </a:t>
            </a:r>
            <a:endParaRPr sz="1600" b="1" dirty="0"/>
          </a:p>
          <a:p>
            <a:pPr eaLnBrk="1" hangingPunct="1">
              <a:buNone/>
            </a:pPr>
            <a:r>
              <a:rPr sz="1600" b="1" dirty="0"/>
              <a:t>		σε εθνικό επίπεδο και τη μειωμένη ζήτηση ορισμένων ειδικοτήτων ή </a:t>
            </a:r>
            <a:endParaRPr sz="1600" b="1" dirty="0"/>
          </a:p>
          <a:p>
            <a:pPr eaLnBrk="1" hangingPunct="1">
              <a:buNone/>
            </a:pPr>
            <a:r>
              <a:rPr sz="1600" b="1" dirty="0"/>
              <a:t>		ανειδίκευτων εργατών, καθώς και από τις σοβαρές επιπτώσεις της </a:t>
            </a:r>
            <a:endParaRPr sz="1600" b="1" dirty="0"/>
          </a:p>
          <a:p>
            <a:pPr eaLnBrk="1" hangingPunct="1">
              <a:buNone/>
            </a:pPr>
            <a:r>
              <a:rPr sz="1600" b="1" dirty="0"/>
              <a:t>		ύφεσης ή τις διαρθρωτικές διαταραχές της οικονομίας ορισμένων </a:t>
            </a:r>
            <a:endParaRPr sz="1600" b="1" dirty="0"/>
          </a:p>
          <a:p>
            <a:pPr eaLnBrk="1" hangingPunct="1">
              <a:buNone/>
            </a:pPr>
            <a:r>
              <a:rPr sz="1600" b="1" dirty="0"/>
              <a:t>		περιφερειών.</a:t>
            </a:r>
            <a:endParaRPr lang="en-US" altLang="x-none" sz="1600" b="1" dirty="0"/>
          </a:p>
        </p:txBody>
      </p:sp>
      <p:sp>
        <p:nvSpPr>
          <p:cNvPr id="34820" name="Oval 4"/>
          <p:cNvSpPr/>
          <p:nvPr>
            <p:ph type="title" hasCustomPrompt="1"/>
          </p:nvPr>
        </p:nvSpPr>
        <p:spPr>
          <a:xfrm>
            <a:off x="1403350" y="260350"/>
            <a:ext cx="6408738" cy="576263"/>
          </a:xfrm>
          <a:prstGeom prst="ellipse">
            <a:avLst/>
          </a:prstGeom>
          <a:solidFill>
            <a:schemeClr val="accent1">
              <a:alpha val="100000"/>
            </a:schemeClr>
          </a:solidFill>
          <a:ln>
            <a:solidFill>
              <a:srgbClr val="C1E8B6">
                <a:alpha val="100000"/>
              </a:srgbClr>
            </a:solidFill>
          </a:ln>
        </p:spPr>
        <p:txBody>
          <a:bodyPr vert="horz" wrap="square" lIns="91440" tIns="45720" rIns="91440" bIns="45720" anchor="ctr"/>
          <a:p>
            <a:pPr eaLnBrk="1" hangingPunct="1"/>
            <a:r>
              <a:rPr sz="2000" b="1" dirty="0"/>
              <a:t>ΚΟΙΝΩΝΙΚΟ – ΟΙΚΟΝΟΜΙΚΟΙ ΛΟΓΟΙ</a:t>
            </a:r>
            <a:endParaRPr lang="en-US" altLang="x-none" sz="2000" b="1"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5842"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35843" name="Rectangle 2"/>
          <p:cNvSpPr>
            <a:spLocks noGrp="1"/>
          </p:cNvSpPr>
          <p:nvPr>
            <p:ph idx="1" hasCustomPrompt="1"/>
          </p:nvPr>
        </p:nvSpPr>
        <p:spPr>
          <a:xfrm>
            <a:off x="457200" y="1916113"/>
            <a:ext cx="8229600" cy="4176712"/>
          </a:xfrm>
        </p:spPr>
        <p:txBody>
          <a:bodyPr vert="horz" wrap="square" lIns="91440" tIns="45720" rIns="91440" bIns="45720" anchor="t"/>
          <a:p>
            <a:pPr eaLnBrk="1" hangingPunct="1">
              <a:buNone/>
            </a:pPr>
            <a:r>
              <a:rPr sz="1800" b="1" dirty="0">
                <a:solidFill>
                  <a:srgbClr val="0000CC"/>
                </a:solidFill>
              </a:rPr>
              <a:t>Β. Δίκαιη διανομή του εισοδήματος</a:t>
            </a:r>
            <a:endParaRPr sz="1800" b="1" dirty="0">
              <a:solidFill>
                <a:srgbClr val="0000CC"/>
              </a:solidFill>
            </a:endParaRPr>
          </a:p>
          <a:p>
            <a:pPr eaLnBrk="1" hangingPunct="1">
              <a:buNone/>
            </a:pPr>
            <a:endParaRPr sz="1800" b="1" dirty="0"/>
          </a:p>
          <a:p>
            <a:pPr eaLnBrk="1" hangingPunct="1">
              <a:buNone/>
            </a:pPr>
            <a:r>
              <a:rPr sz="1800" dirty="0"/>
              <a:t>	Από κοινωνική άποψη, η έμφαση που δίνεται στη διαδικασία δίκαιης διανομής του εισοδήματος, είναι στο κριτήριο της χωροταξικής ισότητας ή δικαιοσύνης </a:t>
            </a:r>
            <a:endParaRPr lang="en-US" altLang="x-none" sz="1800" b="1" dirty="0"/>
          </a:p>
        </p:txBody>
      </p:sp>
      <p:sp>
        <p:nvSpPr>
          <p:cNvPr id="35844" name="Oval 3"/>
          <p:cNvSpPr/>
          <p:nvPr>
            <p:ph type="title" hasCustomPrompt="1"/>
          </p:nvPr>
        </p:nvSpPr>
        <p:spPr>
          <a:xfrm>
            <a:off x="1403350" y="260350"/>
            <a:ext cx="6408738" cy="576263"/>
          </a:xfrm>
          <a:prstGeom prst="ellipse">
            <a:avLst/>
          </a:prstGeom>
          <a:solidFill>
            <a:schemeClr val="accent1">
              <a:alpha val="100000"/>
            </a:schemeClr>
          </a:solidFill>
          <a:ln>
            <a:solidFill>
              <a:srgbClr val="C1E8B6">
                <a:alpha val="100000"/>
              </a:srgbClr>
            </a:solidFill>
          </a:ln>
        </p:spPr>
        <p:txBody>
          <a:bodyPr vert="horz" wrap="square" lIns="91440" tIns="45720" rIns="91440" bIns="45720" anchor="ctr"/>
          <a:p>
            <a:pPr eaLnBrk="1" hangingPunct="1"/>
            <a:r>
              <a:rPr sz="2000" b="1" dirty="0"/>
              <a:t>ΚΟΙΝΩΝΙΚΟ – ΟΙΚΟΝΟΜΙΚΟΙ ΛΟΓΟΙ</a:t>
            </a:r>
            <a:endParaRPr lang="en-US" altLang="x-none" sz="2000" b="1"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6866"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36867" name="Rectangle 2"/>
          <p:cNvSpPr>
            <a:spLocks noGrp="1"/>
          </p:cNvSpPr>
          <p:nvPr>
            <p:ph idx="1" hasCustomPrompt="1"/>
          </p:nvPr>
        </p:nvSpPr>
        <p:spPr>
          <a:xfrm>
            <a:off x="457200" y="1916113"/>
            <a:ext cx="8229600" cy="4176712"/>
          </a:xfrm>
        </p:spPr>
        <p:txBody>
          <a:bodyPr vert="horz" wrap="square" lIns="91440" tIns="45720" rIns="91440" bIns="45720" anchor="t"/>
          <a:p>
            <a:pPr eaLnBrk="1" hangingPunct="1">
              <a:buNone/>
            </a:pPr>
            <a:r>
              <a:rPr sz="1800" b="1" dirty="0">
                <a:solidFill>
                  <a:srgbClr val="0000CC"/>
                </a:solidFill>
              </a:rPr>
              <a:t>Β.  Ενίσχυση των κοινωνικών και πολιτιστικών περιφερειακών προτύπων</a:t>
            </a:r>
            <a:endParaRPr sz="1800" b="1" dirty="0">
              <a:solidFill>
                <a:srgbClr val="0000CC"/>
              </a:solidFill>
            </a:endParaRPr>
          </a:p>
          <a:p>
            <a:pPr eaLnBrk="1" hangingPunct="1">
              <a:buNone/>
            </a:pPr>
            <a:endParaRPr sz="1800" b="1" dirty="0"/>
          </a:p>
          <a:p>
            <a:pPr eaLnBrk="1" hangingPunct="1">
              <a:buNone/>
            </a:pPr>
            <a:r>
              <a:rPr sz="1800" dirty="0"/>
              <a:t>	Η ιδιαίτερη «πολιτιστική φυσιογνωμία» της κάθε περιφέρειας πρέπει να αποτελεί αντικείμενο της περιφερειακής πολιτικής για να ενισχύεται η διατήρησή της.</a:t>
            </a:r>
            <a:endParaRPr sz="1800" dirty="0"/>
          </a:p>
          <a:p>
            <a:pPr eaLnBrk="1" hangingPunct="1">
              <a:buNone/>
            </a:pPr>
            <a:endParaRPr sz="1800" dirty="0"/>
          </a:p>
          <a:p>
            <a:pPr eaLnBrk="1" hangingPunct="1">
              <a:buNone/>
            </a:pPr>
            <a:r>
              <a:rPr sz="1800" dirty="0"/>
              <a:t>	Ιδιαίτερα, όταν τα «κοινωνικά πρότυπα της πρωτεύουσας» (βλέπε Ελλάδα) που προβάλλονται σχεδόν αποκλειστικά από τα μέσα μαζικής ενημέρωσης, συμβάλουν στη σταδιακή ισοπέδωση και στην καθίζηση της τάσης για πρωτότυπη πολιτιστική δημιουργία   </a:t>
            </a:r>
            <a:endParaRPr lang="en-US" altLang="x-none" sz="1800" b="1" dirty="0"/>
          </a:p>
        </p:txBody>
      </p:sp>
      <p:sp>
        <p:nvSpPr>
          <p:cNvPr id="36868" name="Oval 3"/>
          <p:cNvSpPr/>
          <p:nvPr>
            <p:ph type="title" hasCustomPrompt="1"/>
          </p:nvPr>
        </p:nvSpPr>
        <p:spPr>
          <a:xfrm>
            <a:off x="1403350" y="260350"/>
            <a:ext cx="6408738" cy="576263"/>
          </a:xfrm>
          <a:prstGeom prst="ellipse">
            <a:avLst/>
          </a:prstGeom>
          <a:solidFill>
            <a:schemeClr val="accent1">
              <a:alpha val="100000"/>
            </a:schemeClr>
          </a:solidFill>
          <a:ln>
            <a:solidFill>
              <a:srgbClr val="C1E8B6">
                <a:alpha val="100000"/>
              </a:srgbClr>
            </a:solidFill>
          </a:ln>
        </p:spPr>
        <p:txBody>
          <a:bodyPr vert="horz" wrap="square" lIns="91440" tIns="45720" rIns="91440" bIns="45720" anchor="ctr"/>
          <a:p>
            <a:pPr eaLnBrk="1" hangingPunct="1"/>
            <a:r>
              <a:rPr sz="2000" b="1" dirty="0"/>
              <a:t>ΚΟΙΝΩΝΙΚΟ – ΟΙΚΟΝΟΜΙΚΟΙ ΛΟΓΟΙ</a:t>
            </a:r>
            <a:endParaRPr lang="en-US" altLang="x-none" sz="2000" b="1"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7890"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37891" name="Rectangle 2"/>
          <p:cNvSpPr>
            <a:spLocks noGrp="1"/>
          </p:cNvSpPr>
          <p:nvPr>
            <p:ph idx="1" hasCustomPrompt="1"/>
          </p:nvPr>
        </p:nvSpPr>
        <p:spPr>
          <a:xfrm>
            <a:off x="179388" y="1052513"/>
            <a:ext cx="8785225" cy="5616575"/>
          </a:xfrm>
        </p:spPr>
        <p:txBody>
          <a:bodyPr vert="horz" wrap="square" lIns="91440" tIns="45720" rIns="91440" bIns="45720" anchor="t"/>
          <a:p>
            <a:pPr eaLnBrk="1" hangingPunct="1">
              <a:buNone/>
            </a:pPr>
            <a:r>
              <a:rPr sz="1800" b="1" dirty="0">
                <a:solidFill>
                  <a:srgbClr val="0000CC"/>
                </a:solidFill>
              </a:rPr>
              <a:t>Β.  Πολιτική οργάνωση και ενεργοποίηση της συμμετοχής του πληθυσμού</a:t>
            </a:r>
            <a:endParaRPr sz="1800" b="1" dirty="0">
              <a:solidFill>
                <a:srgbClr val="0000CC"/>
              </a:solidFill>
            </a:endParaRPr>
          </a:p>
          <a:p>
            <a:pPr eaLnBrk="1" hangingPunct="1">
              <a:buNone/>
            </a:pPr>
            <a:endParaRPr sz="1800" b="1" dirty="0"/>
          </a:p>
          <a:p>
            <a:pPr eaLnBrk="1" hangingPunct="1">
              <a:buNone/>
            </a:pPr>
            <a:r>
              <a:rPr sz="1800" dirty="0"/>
              <a:t>Η περιφερειακή Οικονομική Πολιτική 	συμβάλλει	</a:t>
            </a:r>
            <a:endParaRPr sz="1800" dirty="0"/>
          </a:p>
          <a:p>
            <a:pPr eaLnBrk="1" hangingPunct="1">
              <a:buNone/>
            </a:pPr>
            <a:endParaRPr sz="1800" dirty="0"/>
          </a:p>
          <a:p>
            <a:pPr eaLnBrk="1" hangingPunct="1">
              <a:buNone/>
            </a:pPr>
            <a:r>
              <a:rPr sz="1800" dirty="0"/>
              <a:t>						στην ενίσχυση της επιβολής «δίκαιης»</a:t>
            </a:r>
            <a:endParaRPr sz="1800" dirty="0"/>
          </a:p>
          <a:p>
            <a:pPr eaLnBrk="1" hangingPunct="1">
              <a:buNone/>
            </a:pPr>
            <a:r>
              <a:rPr sz="1800" dirty="0"/>
              <a:t>						πολιτικής από το κράτος</a:t>
            </a:r>
            <a:endParaRPr sz="1800" dirty="0"/>
          </a:p>
          <a:p>
            <a:pPr eaLnBrk="1" hangingPunct="1">
              <a:buNone/>
            </a:pPr>
            <a:endParaRPr sz="1800" dirty="0"/>
          </a:p>
          <a:p>
            <a:pPr eaLnBrk="1" hangingPunct="1">
              <a:buNone/>
            </a:pPr>
            <a:r>
              <a:rPr sz="1800" dirty="0"/>
              <a:t>						ενεργοποιεί τη συμμετοχή του 	</a:t>
            </a:r>
            <a:endParaRPr sz="1800" dirty="0"/>
          </a:p>
          <a:p>
            <a:pPr eaLnBrk="1" hangingPunct="1">
              <a:buNone/>
            </a:pPr>
            <a:r>
              <a:rPr sz="1800" dirty="0"/>
              <a:t>						πληθυσμού στην πολιτική οργάνωση</a:t>
            </a:r>
            <a:endParaRPr sz="1800" dirty="0"/>
          </a:p>
          <a:p>
            <a:pPr eaLnBrk="1" hangingPunct="1">
              <a:buNone/>
            </a:pPr>
            <a:r>
              <a:rPr sz="1800" dirty="0"/>
              <a:t>						της χώρας</a:t>
            </a:r>
            <a:endParaRPr sz="1800" dirty="0"/>
          </a:p>
          <a:p>
            <a:pPr eaLnBrk="1" hangingPunct="1">
              <a:buNone/>
            </a:pPr>
            <a:endParaRPr sz="1800" dirty="0"/>
          </a:p>
          <a:p>
            <a:pPr eaLnBrk="1" hangingPunct="1">
              <a:buNone/>
            </a:pPr>
            <a:endParaRPr sz="1800" dirty="0"/>
          </a:p>
          <a:p>
            <a:pPr eaLnBrk="1" hangingPunct="1">
              <a:buNone/>
            </a:pPr>
            <a:r>
              <a:rPr sz="1800" dirty="0"/>
              <a:t>Η </a:t>
            </a:r>
            <a:r>
              <a:rPr sz="1800" dirty="0">
                <a:solidFill>
                  <a:srgbClr val="FF3300"/>
                </a:solidFill>
              </a:rPr>
              <a:t>συνειδητοποίηση της καθυστέρησης</a:t>
            </a:r>
            <a:r>
              <a:rPr sz="1800" dirty="0"/>
              <a:t> 	είναι </a:t>
            </a:r>
            <a:r>
              <a:rPr sz="1800" dirty="0">
                <a:solidFill>
                  <a:srgbClr val="FF3300"/>
                </a:solidFill>
              </a:rPr>
              <a:t>ισχυρό κίνητρο για μαζικές </a:t>
            </a:r>
            <a:endParaRPr sz="1800" dirty="0">
              <a:solidFill>
                <a:srgbClr val="FF3300"/>
              </a:solidFill>
            </a:endParaRPr>
          </a:p>
          <a:p>
            <a:pPr eaLnBrk="1" hangingPunct="1">
              <a:buNone/>
            </a:pPr>
            <a:r>
              <a:rPr sz="1800" dirty="0">
                <a:solidFill>
                  <a:srgbClr val="FF3300"/>
                </a:solidFill>
              </a:rPr>
              <a:t>						κινητοποιήσεις</a:t>
            </a:r>
            <a:r>
              <a:rPr sz="1800" dirty="0"/>
              <a:t> και άμεση συμμετοχή</a:t>
            </a:r>
            <a:endParaRPr sz="1800" dirty="0"/>
          </a:p>
          <a:p>
            <a:pPr eaLnBrk="1" hangingPunct="1">
              <a:buNone/>
            </a:pPr>
            <a:r>
              <a:rPr sz="1800" dirty="0"/>
              <a:t>						στις διαδικασίες άσκησης επιρροής</a:t>
            </a:r>
            <a:endParaRPr sz="1800" dirty="0"/>
          </a:p>
          <a:p>
            <a:pPr eaLnBrk="1" hangingPunct="1">
              <a:buNone/>
            </a:pPr>
            <a:r>
              <a:rPr sz="1800" dirty="0"/>
              <a:t>						και πολιτικής οργάνωσης </a:t>
            </a:r>
            <a:endParaRPr lang="en-US" altLang="x-none" sz="1800" b="1" dirty="0"/>
          </a:p>
        </p:txBody>
      </p:sp>
      <p:sp>
        <p:nvSpPr>
          <p:cNvPr id="37892" name="Oval 3"/>
          <p:cNvSpPr/>
          <p:nvPr>
            <p:ph type="title" hasCustomPrompt="1"/>
          </p:nvPr>
        </p:nvSpPr>
        <p:spPr>
          <a:xfrm>
            <a:off x="1403350" y="260350"/>
            <a:ext cx="6408738" cy="576263"/>
          </a:xfrm>
          <a:prstGeom prst="ellipse">
            <a:avLst/>
          </a:prstGeom>
          <a:solidFill>
            <a:schemeClr val="accent1">
              <a:alpha val="100000"/>
            </a:schemeClr>
          </a:solidFill>
          <a:ln>
            <a:solidFill>
              <a:srgbClr val="C1E8B6">
                <a:alpha val="100000"/>
              </a:srgbClr>
            </a:solidFill>
          </a:ln>
        </p:spPr>
        <p:txBody>
          <a:bodyPr vert="horz" wrap="square" lIns="91440" tIns="45720" rIns="91440" bIns="45720" anchor="ctr"/>
          <a:p>
            <a:pPr eaLnBrk="1" hangingPunct="1"/>
            <a:r>
              <a:rPr sz="2000" b="1" dirty="0"/>
              <a:t>ΚΟΙΝΩΝΙΚΟ – ΟΙΚΟΝΟΜΙΚΟΙ ΛΟΓΟΙ</a:t>
            </a:r>
            <a:endParaRPr lang="en-US" altLang="x-none" sz="2000" b="1" dirty="0"/>
          </a:p>
        </p:txBody>
      </p:sp>
      <p:sp>
        <p:nvSpPr>
          <p:cNvPr id="37893" name="Line 4"/>
          <p:cNvSpPr/>
          <p:nvPr/>
        </p:nvSpPr>
        <p:spPr>
          <a:xfrm>
            <a:off x="4067175" y="1916113"/>
            <a:ext cx="649288" cy="0"/>
          </a:xfrm>
          <a:prstGeom prst="line">
            <a:avLst/>
          </a:prstGeom>
          <a:ln w="57150" cap="flat" cmpd="sng">
            <a:solidFill>
              <a:schemeClr val="tx1"/>
            </a:solidFill>
            <a:prstDash val="solid"/>
            <a:headEnd type="none" w="med" len="med"/>
            <a:tailEnd type="triangle" w="med" len="med"/>
          </a:ln>
        </p:spPr>
      </p:sp>
      <p:sp>
        <p:nvSpPr>
          <p:cNvPr id="37894" name="Line 5"/>
          <p:cNvSpPr/>
          <p:nvPr/>
        </p:nvSpPr>
        <p:spPr>
          <a:xfrm>
            <a:off x="5146675" y="2060575"/>
            <a:ext cx="1588" cy="360363"/>
          </a:xfrm>
          <a:prstGeom prst="line">
            <a:avLst/>
          </a:prstGeom>
          <a:ln w="57150" cap="flat" cmpd="sng">
            <a:solidFill>
              <a:schemeClr val="tx1"/>
            </a:solidFill>
            <a:prstDash val="solid"/>
            <a:headEnd type="none" w="med" len="med"/>
            <a:tailEnd type="triangle" w="med" len="med"/>
          </a:ln>
        </p:spPr>
      </p:sp>
      <p:sp>
        <p:nvSpPr>
          <p:cNvPr id="37895" name="Line 6"/>
          <p:cNvSpPr/>
          <p:nvPr/>
        </p:nvSpPr>
        <p:spPr>
          <a:xfrm>
            <a:off x="5148263" y="2995613"/>
            <a:ext cx="0" cy="361950"/>
          </a:xfrm>
          <a:prstGeom prst="line">
            <a:avLst/>
          </a:prstGeom>
          <a:ln w="57150" cap="flat" cmpd="sng">
            <a:solidFill>
              <a:schemeClr val="tx1"/>
            </a:solidFill>
            <a:prstDash val="solid"/>
            <a:headEnd type="none" w="med" len="med"/>
            <a:tailEnd type="triangle" w="med" len="med"/>
          </a:ln>
        </p:spPr>
      </p:sp>
      <p:sp>
        <p:nvSpPr>
          <p:cNvPr id="37896" name="Line 7"/>
          <p:cNvSpPr/>
          <p:nvPr/>
        </p:nvSpPr>
        <p:spPr>
          <a:xfrm>
            <a:off x="4284663" y="5229225"/>
            <a:ext cx="433387" cy="0"/>
          </a:xfrm>
          <a:prstGeom prst="line">
            <a:avLst/>
          </a:prstGeom>
          <a:ln w="57150" cap="flat" cmpd="sng">
            <a:solidFill>
              <a:schemeClr val="tx1"/>
            </a:solidFill>
            <a:prstDash val="solid"/>
            <a:headEnd type="none" w="med" len="med"/>
            <a:tailEnd type="triangle" w="med" len="med"/>
          </a:ln>
        </p:spPr>
      </p:sp>
      <p:sp>
        <p:nvSpPr>
          <p:cNvPr id="37897" name="Line 8"/>
          <p:cNvSpPr/>
          <p:nvPr/>
        </p:nvSpPr>
        <p:spPr>
          <a:xfrm>
            <a:off x="250825" y="4724400"/>
            <a:ext cx="8642350" cy="0"/>
          </a:xfrm>
          <a:prstGeom prst="line">
            <a:avLst/>
          </a:prstGeom>
          <a:ln w="28575" cap="flat" cmpd="sng">
            <a:solidFill>
              <a:schemeClr val="tx1"/>
            </a:solidFill>
            <a:prstDash val="solid"/>
            <a:headEnd type="none" w="med" len="med"/>
            <a:tailEnd type="none" w="med" len="med"/>
          </a:ln>
        </p:spPr>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8914"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38915" name="Oval 4"/>
          <p:cNvSpPr/>
          <p:nvPr/>
        </p:nvSpPr>
        <p:spPr>
          <a:xfrm>
            <a:off x="1763713" y="188913"/>
            <a:ext cx="5761037" cy="719137"/>
          </a:xfrm>
          <a:prstGeom prst="ellipse">
            <a:avLst/>
          </a:prstGeom>
          <a:solidFill>
            <a:srgbClr val="009900"/>
          </a:solidFill>
          <a:ln w="9525" cap="flat" cmpd="sng">
            <a:solidFill>
              <a:srgbClr val="009900"/>
            </a:solidFill>
            <a:prstDash val="solid"/>
            <a:headEnd type="none" w="med" len="med"/>
            <a:tailEnd type="none" w="med" len="med"/>
          </a:ln>
        </p:spPr>
        <p:txBody>
          <a:bodyPr wrap="none" anchor="ctr"/>
          <a:p>
            <a:endParaRPr dirty="0">
              <a:latin typeface="Arial" panose="020B0604020202020204" pitchFamily="34" charset="0"/>
            </a:endParaRPr>
          </a:p>
        </p:txBody>
      </p:sp>
      <p:sp>
        <p:nvSpPr>
          <p:cNvPr id="38916" name="Rectangle 2"/>
          <p:cNvSpPr>
            <a:spLocks noGrp="1"/>
          </p:cNvSpPr>
          <p:nvPr>
            <p:ph type="title" hasCustomPrompt="1"/>
          </p:nvPr>
        </p:nvSpPr>
        <p:spPr>
          <a:xfrm>
            <a:off x="1403350" y="274638"/>
            <a:ext cx="6481763" cy="561975"/>
          </a:xfrm>
        </p:spPr>
        <p:txBody>
          <a:bodyPr vert="horz" wrap="square" lIns="91440" tIns="45720" rIns="91440" bIns="45720" anchor="ctr"/>
          <a:p>
            <a:pPr eaLnBrk="1" hangingPunct="1"/>
            <a:r>
              <a:rPr sz="2000" b="1" dirty="0">
                <a:solidFill>
                  <a:schemeClr val="bg1"/>
                </a:solidFill>
              </a:rPr>
              <a:t>ΠΕΡΙΒΑΛΛΟΝΤΙΚΟΙ ΛΟΓΟΙ</a:t>
            </a:r>
            <a:endParaRPr sz="2000" b="1" dirty="0">
              <a:solidFill>
                <a:schemeClr val="bg1"/>
              </a:solidFill>
            </a:endParaRPr>
          </a:p>
        </p:txBody>
      </p:sp>
      <p:sp>
        <p:nvSpPr>
          <p:cNvPr id="38917" name="Rectangle 3"/>
          <p:cNvSpPr>
            <a:spLocks noGrp="1"/>
          </p:cNvSpPr>
          <p:nvPr>
            <p:ph idx="1" hasCustomPrompt="1"/>
          </p:nvPr>
        </p:nvSpPr>
        <p:spPr>
          <a:xfrm>
            <a:off x="250825" y="1125538"/>
            <a:ext cx="8642350" cy="5000625"/>
          </a:xfrm>
        </p:spPr>
        <p:txBody>
          <a:bodyPr vert="horz" wrap="square" lIns="91440" tIns="45720" rIns="91440" bIns="45720" anchor="t"/>
          <a:p>
            <a:pPr eaLnBrk="1" hangingPunct="1">
              <a:lnSpc>
                <a:spcPct val="90000"/>
              </a:lnSpc>
              <a:buNone/>
            </a:pPr>
            <a:r>
              <a:rPr sz="2000" dirty="0"/>
              <a:t>Α. Προστασία και απορρύπανση του περιβάλλοντος</a:t>
            </a:r>
            <a:endParaRPr sz="2000" dirty="0"/>
          </a:p>
          <a:p>
            <a:pPr eaLnBrk="1" hangingPunct="1">
              <a:lnSpc>
                <a:spcPct val="90000"/>
              </a:lnSpc>
              <a:buNone/>
            </a:pPr>
            <a:endParaRPr sz="2000" dirty="0"/>
          </a:p>
          <a:p>
            <a:pPr eaLnBrk="1" hangingPunct="1">
              <a:lnSpc>
                <a:spcPct val="90000"/>
              </a:lnSpc>
              <a:buNone/>
            </a:pPr>
            <a:r>
              <a:rPr sz="2000" dirty="0"/>
              <a:t>	Η </a:t>
            </a:r>
            <a:r>
              <a:rPr sz="2000" u="sng" dirty="0">
                <a:solidFill>
                  <a:srgbClr val="009900"/>
                </a:solidFill>
              </a:rPr>
              <a:t>προστασία του περιβάλλοντος</a:t>
            </a:r>
            <a:r>
              <a:rPr sz="2000" dirty="0"/>
              <a:t> για όλες τις περιφέρειες της χώρας αποτελεί </a:t>
            </a:r>
            <a:r>
              <a:rPr sz="2000" u="sng" dirty="0">
                <a:solidFill>
                  <a:srgbClr val="009900"/>
                </a:solidFill>
              </a:rPr>
              <a:t>βασική ευθύνη του κράτους</a:t>
            </a:r>
            <a:r>
              <a:rPr sz="2000" dirty="0"/>
              <a:t>, που εκδηλώνεται με την περιφερειακή και περιβαλλοντική πολιτική του.</a:t>
            </a:r>
            <a:endParaRPr sz="2000" dirty="0"/>
          </a:p>
          <a:p>
            <a:pPr eaLnBrk="1" hangingPunct="1">
              <a:lnSpc>
                <a:spcPct val="90000"/>
              </a:lnSpc>
              <a:buNone/>
            </a:pPr>
            <a:endParaRPr sz="2000" dirty="0"/>
          </a:p>
          <a:p>
            <a:pPr eaLnBrk="1" hangingPunct="1">
              <a:lnSpc>
                <a:spcPct val="90000"/>
              </a:lnSpc>
              <a:buNone/>
            </a:pPr>
            <a:r>
              <a:rPr sz="2000" dirty="0"/>
              <a:t>Αντιμετωπίζονται προβλήματα όπως:	- πληθυσμιακές συγκεντρώσεις</a:t>
            </a:r>
            <a:endParaRPr sz="2000" dirty="0"/>
          </a:p>
          <a:p>
            <a:pPr eaLnBrk="1" hangingPunct="1">
              <a:lnSpc>
                <a:spcPct val="90000"/>
              </a:lnSpc>
              <a:buNone/>
            </a:pPr>
            <a:r>
              <a:rPr sz="2000" dirty="0"/>
              <a:t>						- αυξανόμενη συμφόρηση</a:t>
            </a:r>
            <a:endParaRPr sz="2000" dirty="0"/>
          </a:p>
          <a:p>
            <a:pPr eaLnBrk="1" hangingPunct="1">
              <a:lnSpc>
                <a:spcPct val="90000"/>
              </a:lnSpc>
              <a:buNone/>
            </a:pPr>
            <a:r>
              <a:rPr sz="2000" dirty="0"/>
              <a:t>						- ύδρευση </a:t>
            </a:r>
            <a:endParaRPr sz="2000" dirty="0"/>
          </a:p>
          <a:p>
            <a:pPr eaLnBrk="1" hangingPunct="1">
              <a:lnSpc>
                <a:spcPct val="90000"/>
              </a:lnSpc>
              <a:buNone/>
            </a:pPr>
            <a:r>
              <a:rPr sz="2000" dirty="0"/>
              <a:t>						- αποχέτευση</a:t>
            </a:r>
            <a:endParaRPr sz="2000" dirty="0"/>
          </a:p>
          <a:p>
            <a:pPr eaLnBrk="1" hangingPunct="1">
              <a:lnSpc>
                <a:spcPct val="90000"/>
              </a:lnSpc>
              <a:buNone/>
            </a:pPr>
            <a:r>
              <a:rPr sz="2000" dirty="0"/>
              <a:t>						- ρύπανση της ατμόσφαιρας</a:t>
            </a:r>
            <a:endParaRPr sz="2000" dirty="0"/>
          </a:p>
          <a:p>
            <a:pPr eaLnBrk="1" hangingPunct="1">
              <a:lnSpc>
                <a:spcPct val="90000"/>
              </a:lnSpc>
              <a:buNone/>
            </a:pPr>
            <a:r>
              <a:rPr sz="2000" dirty="0"/>
              <a:t>						- ρύπανση των νερών</a:t>
            </a:r>
            <a:endParaRPr sz="2000" dirty="0"/>
          </a:p>
          <a:p>
            <a:pPr eaLnBrk="1" hangingPunct="1">
              <a:lnSpc>
                <a:spcPct val="90000"/>
              </a:lnSpc>
              <a:buNone/>
            </a:pPr>
            <a:r>
              <a:rPr sz="2000" dirty="0"/>
              <a:t>						- ηχορύπανση</a:t>
            </a:r>
            <a:endParaRPr sz="2000" dirty="0"/>
          </a:p>
          <a:p>
            <a:pPr eaLnBrk="1" hangingPunct="1">
              <a:lnSpc>
                <a:spcPct val="90000"/>
              </a:lnSpc>
              <a:buNone/>
            </a:pPr>
            <a:r>
              <a:rPr sz="2000" dirty="0"/>
              <a:t>						- κυκλοφοριακός φόρτος κ.ά.</a:t>
            </a:r>
            <a:endParaRPr sz="2000" dirty="0"/>
          </a:p>
          <a:p>
            <a:pPr eaLnBrk="1" hangingPunct="1">
              <a:lnSpc>
                <a:spcPct val="90000"/>
              </a:lnSpc>
              <a:buNone/>
            </a:pPr>
            <a:r>
              <a:rPr sz="2000" dirty="0"/>
              <a:t>						</a:t>
            </a:r>
            <a:endParaRPr sz="2000" dirty="0"/>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9938"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39939" name="Oval 2"/>
          <p:cNvSpPr/>
          <p:nvPr/>
        </p:nvSpPr>
        <p:spPr>
          <a:xfrm>
            <a:off x="1763713" y="188913"/>
            <a:ext cx="5761037" cy="719137"/>
          </a:xfrm>
          <a:prstGeom prst="ellipse">
            <a:avLst/>
          </a:prstGeom>
          <a:solidFill>
            <a:srgbClr val="009900"/>
          </a:solidFill>
          <a:ln w="9525" cap="flat" cmpd="sng">
            <a:solidFill>
              <a:srgbClr val="009900"/>
            </a:solidFill>
            <a:prstDash val="solid"/>
            <a:headEnd type="none" w="med" len="med"/>
            <a:tailEnd type="none" w="med" len="med"/>
          </a:ln>
        </p:spPr>
        <p:txBody>
          <a:bodyPr wrap="none" anchor="ctr"/>
          <a:p>
            <a:endParaRPr dirty="0">
              <a:latin typeface="Arial" panose="020B0604020202020204" pitchFamily="34" charset="0"/>
            </a:endParaRPr>
          </a:p>
        </p:txBody>
      </p:sp>
      <p:sp>
        <p:nvSpPr>
          <p:cNvPr id="39940" name="Rectangle 3"/>
          <p:cNvSpPr>
            <a:spLocks noGrp="1"/>
          </p:cNvSpPr>
          <p:nvPr>
            <p:ph type="title" hasCustomPrompt="1"/>
          </p:nvPr>
        </p:nvSpPr>
        <p:spPr>
          <a:xfrm>
            <a:off x="1403350" y="274638"/>
            <a:ext cx="6481763" cy="561975"/>
          </a:xfrm>
        </p:spPr>
        <p:txBody>
          <a:bodyPr vert="horz" wrap="square" lIns="91440" tIns="45720" rIns="91440" bIns="45720" anchor="ctr"/>
          <a:p>
            <a:pPr eaLnBrk="1" hangingPunct="1"/>
            <a:r>
              <a:rPr sz="2000" b="1" dirty="0">
                <a:solidFill>
                  <a:schemeClr val="bg1"/>
                </a:solidFill>
              </a:rPr>
              <a:t>ΠΕΡΙΒΑΛΛΟΝΤΙΚΟΙ ΛΟΓΟΙ</a:t>
            </a:r>
            <a:endParaRPr sz="2000" b="1" dirty="0">
              <a:solidFill>
                <a:schemeClr val="bg1"/>
              </a:solidFill>
            </a:endParaRPr>
          </a:p>
        </p:txBody>
      </p:sp>
      <p:sp>
        <p:nvSpPr>
          <p:cNvPr id="39941" name="Rectangle 4"/>
          <p:cNvSpPr>
            <a:spLocks noGrp="1"/>
          </p:cNvSpPr>
          <p:nvPr>
            <p:ph idx="1" hasCustomPrompt="1"/>
          </p:nvPr>
        </p:nvSpPr>
        <p:spPr>
          <a:xfrm>
            <a:off x="250825" y="1125538"/>
            <a:ext cx="8642350" cy="5000625"/>
          </a:xfrm>
        </p:spPr>
        <p:txBody>
          <a:bodyPr vert="horz" wrap="square" lIns="91440" tIns="45720" rIns="91440" bIns="45720" anchor="t"/>
          <a:p>
            <a:pPr eaLnBrk="1" hangingPunct="1">
              <a:buNone/>
            </a:pPr>
            <a:endParaRPr sz="2000" dirty="0"/>
          </a:p>
          <a:p>
            <a:pPr eaLnBrk="1" hangingPunct="1">
              <a:buNone/>
            </a:pPr>
            <a:endParaRPr sz="2000" dirty="0"/>
          </a:p>
          <a:p>
            <a:pPr eaLnBrk="1" hangingPunct="1">
              <a:buNone/>
            </a:pPr>
            <a:r>
              <a:rPr sz="2000" dirty="0"/>
              <a:t>Α. Βιώσιμη (αειφόρος) ανάπτυξη</a:t>
            </a:r>
            <a:endParaRPr sz="2000" dirty="0"/>
          </a:p>
          <a:p>
            <a:pPr eaLnBrk="1" hangingPunct="1">
              <a:buNone/>
            </a:pPr>
            <a:endParaRPr sz="2000" dirty="0"/>
          </a:p>
          <a:p>
            <a:pPr eaLnBrk="1" hangingPunct="1">
              <a:buNone/>
            </a:pPr>
            <a:r>
              <a:rPr sz="2000" dirty="0"/>
              <a:t>	Η επίτευξη του αντικειμενικού </a:t>
            </a:r>
            <a:r>
              <a:rPr sz="2000" dirty="0">
                <a:solidFill>
                  <a:srgbClr val="FF3300"/>
                </a:solidFill>
              </a:rPr>
              <a:t>σκοπού της κοινωνικής ευημερίας</a:t>
            </a:r>
            <a:r>
              <a:rPr sz="2000" dirty="0"/>
              <a:t> επιβάλλει το </a:t>
            </a:r>
            <a:r>
              <a:rPr sz="2000" dirty="0">
                <a:solidFill>
                  <a:srgbClr val="FF3300"/>
                </a:solidFill>
              </a:rPr>
              <a:t>σχεδιασμό της κατάλληλης πολιτικής διαχείρισης του περιβάλλοντος</a:t>
            </a:r>
            <a:r>
              <a:rPr sz="2000" dirty="0"/>
              <a:t>, ώστε να μπορεί και αυτό να συμβάλλει στη βιώσιμη </a:t>
            </a:r>
            <a:r>
              <a:rPr sz="2000" dirty="0">
                <a:solidFill>
                  <a:srgbClr val="FF3300"/>
                </a:solidFill>
              </a:rPr>
              <a:t>(αειφόρο) οικονομική ανάπτυξη</a:t>
            </a:r>
            <a:r>
              <a:rPr sz="2000" dirty="0"/>
              <a:t> στο χώρο </a:t>
            </a:r>
            <a:endParaRPr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5122"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5123" name="Rectangle 3"/>
          <p:cNvSpPr>
            <a:spLocks noGrp="1"/>
          </p:cNvSpPr>
          <p:nvPr>
            <p:ph idx="1" hasCustomPrompt="1"/>
          </p:nvPr>
        </p:nvSpPr>
        <p:spPr>
          <a:xfrm>
            <a:off x="457200" y="549275"/>
            <a:ext cx="8229600" cy="5576888"/>
          </a:xfrm>
        </p:spPr>
        <p:txBody>
          <a:bodyPr vert="horz" wrap="square" lIns="91440" tIns="45720" rIns="91440" bIns="45720" anchor="t"/>
          <a:p>
            <a:pPr marL="609600" indent="-609600" eaLnBrk="1" hangingPunct="1">
              <a:buNone/>
            </a:pPr>
            <a:endParaRPr sz="2000" u="sng" dirty="0"/>
          </a:p>
          <a:p>
            <a:pPr marL="609600" indent="-609600" eaLnBrk="1" hangingPunct="1">
              <a:buNone/>
            </a:pPr>
            <a:r>
              <a:rPr sz="2000" u="sng" dirty="0"/>
              <a:t>3 στάδια οικονομικής εξέλιξης</a:t>
            </a:r>
            <a:r>
              <a:rPr sz="2000" dirty="0"/>
              <a:t> (θεωρία </a:t>
            </a:r>
            <a:r>
              <a:rPr lang="en-US" altLang="x-none" sz="2000" dirty="0"/>
              <a:t>Myrdal)</a:t>
            </a:r>
            <a:r>
              <a:rPr sz="2000" dirty="0"/>
              <a:t>:</a:t>
            </a:r>
            <a:endParaRPr sz="2000" dirty="0"/>
          </a:p>
          <a:p>
            <a:pPr marL="609600" indent="-609600" eaLnBrk="1" hangingPunct="1">
              <a:buNone/>
            </a:pPr>
            <a:endParaRPr sz="2000" dirty="0"/>
          </a:p>
          <a:p>
            <a:pPr marL="609600" indent="-609600" eaLnBrk="1" hangingPunct="1">
              <a:buNone/>
            </a:pPr>
            <a:endParaRPr sz="2000" dirty="0"/>
          </a:p>
          <a:p>
            <a:pPr marL="609600" indent="-609600" eaLnBrk="1" hangingPunct="1">
              <a:buNone/>
            </a:pPr>
            <a:r>
              <a:rPr sz="2000" dirty="0"/>
              <a:t>1. 	</a:t>
            </a:r>
            <a:r>
              <a:rPr sz="2000" b="1" dirty="0">
                <a:solidFill>
                  <a:schemeClr val="accent2"/>
                </a:solidFill>
              </a:rPr>
              <a:t>Προβιομηχανικό</a:t>
            </a:r>
            <a:r>
              <a:rPr sz="2000" dirty="0"/>
              <a:t>. Οι περιφερειακές ανισότητες είναι λίγες</a:t>
            </a:r>
            <a:endParaRPr sz="2000" dirty="0"/>
          </a:p>
          <a:p>
            <a:pPr marL="609600" indent="-609600" eaLnBrk="1" hangingPunct="1">
              <a:buNone/>
            </a:pPr>
            <a:endParaRPr sz="2000" dirty="0"/>
          </a:p>
          <a:p>
            <a:pPr marL="609600" indent="-609600" eaLnBrk="1" hangingPunct="1">
              <a:buNone/>
            </a:pPr>
            <a:r>
              <a:rPr sz="2000" dirty="0"/>
              <a:t>2.	</a:t>
            </a:r>
            <a:r>
              <a:rPr sz="2000" b="1" dirty="0">
                <a:solidFill>
                  <a:schemeClr val="accent2"/>
                </a:solidFill>
              </a:rPr>
              <a:t>Σωρευτικής αιτιότητας</a:t>
            </a:r>
            <a:r>
              <a:rPr sz="2000" dirty="0"/>
              <a:t>. Προκαλούνται μεγάλες ανισότητες, σε συνδυασμό με τα αποψιλωτικά αποτελέσματα, που προέρχονται από τη γρήγορά αναπτυσσόμενη οικονομία των κεντρικών περιφερειών.</a:t>
            </a:r>
            <a:endParaRPr sz="2000" dirty="0"/>
          </a:p>
          <a:p>
            <a:pPr marL="609600" indent="-609600" eaLnBrk="1" hangingPunct="1">
              <a:buNone/>
            </a:pPr>
            <a:endParaRPr sz="2000" dirty="0"/>
          </a:p>
          <a:p>
            <a:pPr marL="609600" indent="-609600" eaLnBrk="1" hangingPunct="1">
              <a:buNone/>
            </a:pPr>
            <a:r>
              <a:rPr sz="2000" dirty="0"/>
              <a:t>3.	</a:t>
            </a:r>
            <a:r>
              <a:rPr sz="2000" b="1" dirty="0">
                <a:solidFill>
                  <a:schemeClr val="accent2"/>
                </a:solidFill>
              </a:rPr>
              <a:t>Επέκτασης της ανάπτυξης</a:t>
            </a:r>
            <a:r>
              <a:rPr sz="2000" dirty="0"/>
              <a:t>. Μειώνονται οι περιφερειακές ανισότητες. Στο στάδιο αυτό πρέπει να ενισχυθεί η τάση διάχυσης με πολύ ισχυρά μέτρα περιφερειακής πολιτικής.</a:t>
            </a:r>
            <a:endParaRPr sz="2000" dirty="0"/>
          </a:p>
          <a:p>
            <a:pPr marL="609600" indent="-609600" eaLnBrk="1" hangingPunct="1">
              <a:buNone/>
            </a:pPr>
            <a:endParaRPr sz="2000" dirty="0"/>
          </a:p>
          <a:p>
            <a:pPr marL="609600" indent="-609600" eaLnBrk="1" hangingPunct="1">
              <a:buNone/>
            </a:pPr>
            <a:endParaRPr sz="20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6147" name="Rectangle 2"/>
          <p:cNvSpPr>
            <a:spLocks noGrp="1"/>
          </p:cNvSpPr>
          <p:nvPr>
            <p:ph idx="1" hasCustomPrompt="1"/>
          </p:nvPr>
        </p:nvSpPr>
        <p:spPr>
          <a:xfrm>
            <a:off x="457200" y="549275"/>
            <a:ext cx="8229600" cy="5576888"/>
          </a:xfrm>
        </p:spPr>
        <p:txBody>
          <a:bodyPr vert="horz" wrap="square" lIns="91440" tIns="45720" rIns="91440" bIns="45720" anchor="t"/>
          <a:p>
            <a:pPr marL="609600" indent="-609600" eaLnBrk="1" hangingPunct="1">
              <a:buNone/>
            </a:pPr>
            <a:endParaRPr sz="2000" dirty="0"/>
          </a:p>
          <a:p>
            <a:pPr marL="609600" indent="-609600" eaLnBrk="1" hangingPunct="1">
              <a:buNone/>
            </a:pPr>
            <a:r>
              <a:rPr sz="2000" dirty="0"/>
              <a:t>Η θεωρία του </a:t>
            </a:r>
            <a:r>
              <a:rPr lang="en-US" altLang="x-none" sz="2000" dirty="0"/>
              <a:t>Myrdal </a:t>
            </a:r>
            <a:r>
              <a:rPr sz="2000" dirty="0"/>
              <a:t>κρίθηκε ότι :</a:t>
            </a:r>
            <a:endParaRPr sz="2000" dirty="0"/>
          </a:p>
          <a:p>
            <a:pPr marL="609600" indent="-609600" eaLnBrk="1" hangingPunct="1">
              <a:buNone/>
            </a:pPr>
            <a:endParaRPr sz="2000" dirty="0"/>
          </a:p>
          <a:p>
            <a:pPr marL="609600" indent="-609600" eaLnBrk="1" hangingPunct="1">
              <a:buNone/>
            </a:pPr>
            <a:r>
              <a:rPr sz="2000" dirty="0"/>
              <a:t>Α) 	δεν διαπραγματεύεται με πληρότητα τη συνολική σύλληψη της διαδικασίας διεύρυνσης των περιφερειακών ανισοτήτων</a:t>
            </a:r>
            <a:endParaRPr sz="2000" dirty="0"/>
          </a:p>
          <a:p>
            <a:pPr marL="609600" indent="-609600" eaLnBrk="1" hangingPunct="1">
              <a:buNone/>
            </a:pPr>
            <a:endParaRPr sz="2000" dirty="0"/>
          </a:p>
          <a:p>
            <a:pPr marL="609600" indent="-609600" eaLnBrk="1" hangingPunct="1">
              <a:buNone/>
            </a:pPr>
            <a:r>
              <a:rPr sz="2000" dirty="0"/>
              <a:t>Β) 	δεν επισημαίνει τα εξισορροπητικά αποτελέσματα της μετακίνησης των συντελεστών της παραγωγής </a:t>
            </a:r>
            <a:endParaRPr sz="2000" dirty="0"/>
          </a:p>
          <a:p>
            <a:pPr marL="609600" indent="-609600" eaLnBrk="1" hangingPunct="1">
              <a:buNone/>
            </a:pPr>
            <a:endParaRPr sz="2000" dirty="0"/>
          </a:p>
          <a:p>
            <a:pPr marL="609600" indent="-609600" eaLnBrk="1" hangingPunct="1">
              <a:buNone/>
            </a:pPr>
            <a:r>
              <a:rPr sz="2000" dirty="0"/>
              <a:t>Γ) 	αγνοεί διάφορους φυσικούς και κοινωνικούς παράγοντες που κάτω από ορισμένες συνθήκες, προωθούν τη διαδικασία εξίσωσης των περιφερειακών εισοδημάτων</a:t>
            </a:r>
            <a:endParaRPr sz="2000" dirty="0"/>
          </a:p>
          <a:p>
            <a:pPr marL="609600" indent="-609600" eaLnBrk="1" hangingPunct="1">
              <a:buNone/>
            </a:pPr>
            <a:endParaRPr sz="2000" dirty="0"/>
          </a:p>
          <a:p>
            <a:pPr marL="609600" indent="-609600" eaLnBrk="1" hangingPunct="1">
              <a:buNone/>
            </a:pPr>
            <a:endParaRPr sz="2000" dirty="0"/>
          </a:p>
          <a:p>
            <a:pPr marL="609600" indent="-609600" eaLnBrk="1" hangingPunct="1">
              <a:buNone/>
            </a:pPr>
            <a:endParaRPr sz="2000" dirty="0"/>
          </a:p>
          <a:p>
            <a:pPr marL="609600" indent="-609600" eaLnBrk="1" hangingPunct="1">
              <a:buNone/>
            </a:pPr>
            <a:endParaRPr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7171" name="Rectangle 6"/>
          <p:cNvSpPr/>
          <p:nvPr/>
        </p:nvSpPr>
        <p:spPr>
          <a:xfrm>
            <a:off x="1619250" y="5230813"/>
            <a:ext cx="5473700" cy="1366837"/>
          </a:xfrm>
          <a:prstGeom prst="rect">
            <a:avLst/>
          </a:prstGeom>
          <a:solidFill>
            <a:schemeClr val="accent1"/>
          </a:solidFill>
          <a:ln w="9525" cap="flat" cmpd="sng">
            <a:solidFill>
              <a:schemeClr val="accent1"/>
            </a:solidFill>
            <a:prstDash val="solid"/>
            <a:miter/>
            <a:headEnd type="none" w="med" len="med"/>
            <a:tailEnd type="none" w="med" len="med"/>
          </a:ln>
        </p:spPr>
        <p:txBody>
          <a:bodyPr wrap="none" anchor="ctr"/>
          <a:p>
            <a:endParaRPr dirty="0">
              <a:latin typeface="Arial" panose="020B0604020202020204" pitchFamily="34" charset="0"/>
            </a:endParaRPr>
          </a:p>
        </p:txBody>
      </p:sp>
      <p:sp>
        <p:nvSpPr>
          <p:cNvPr id="7172" name="Rectangle 2"/>
          <p:cNvSpPr>
            <a:spLocks noGrp="1"/>
          </p:cNvSpPr>
          <p:nvPr>
            <p:ph type="title" hasCustomPrompt="1"/>
          </p:nvPr>
        </p:nvSpPr>
        <p:spPr>
          <a:xfrm>
            <a:off x="457200" y="274638"/>
            <a:ext cx="8229600" cy="490537"/>
          </a:xfrm>
        </p:spPr>
        <p:txBody>
          <a:bodyPr vert="horz" wrap="square" lIns="91440" tIns="45720" rIns="91440" bIns="45720" anchor="ctr"/>
          <a:p>
            <a:pPr algn="l" eaLnBrk="1" hangingPunct="1"/>
            <a:r>
              <a:rPr sz="1800" b="1" dirty="0"/>
              <a:t>ΘΕΩΡΙΑ ΤΟΥ ΔΙΑΠΕΡΙΦΕΡΕΙΑΚΟΥ (ΔΙΕΘΝΟΥΣ) ΕΜΠΟΡΙΟΥ</a:t>
            </a:r>
            <a:endParaRPr sz="1800" b="1" dirty="0"/>
          </a:p>
        </p:txBody>
      </p:sp>
      <p:sp>
        <p:nvSpPr>
          <p:cNvPr id="7173" name="Rectangle 3"/>
          <p:cNvSpPr>
            <a:spLocks noGrp="1"/>
          </p:cNvSpPr>
          <p:nvPr>
            <p:ph idx="1" hasCustomPrompt="1"/>
          </p:nvPr>
        </p:nvSpPr>
        <p:spPr>
          <a:xfrm>
            <a:off x="0" y="1052513"/>
            <a:ext cx="8964613" cy="5805487"/>
          </a:xfrm>
        </p:spPr>
        <p:txBody>
          <a:bodyPr vert="horz" wrap="square" lIns="91440" tIns="45720" rIns="91440" bIns="45720" anchor="t"/>
          <a:p>
            <a:pPr eaLnBrk="1" hangingPunct="1">
              <a:buNone/>
            </a:pPr>
            <a:r>
              <a:rPr lang="en-US" altLang="x-none" sz="1800" u="sng" dirty="0"/>
              <a:t>Ricardo </a:t>
            </a:r>
            <a:r>
              <a:rPr sz="1800" u="sng" dirty="0"/>
              <a:t>και</a:t>
            </a:r>
            <a:r>
              <a:rPr lang="en-US" altLang="x-none" sz="1800" u="sng" dirty="0"/>
              <a:t> Ohlin</a:t>
            </a:r>
            <a:r>
              <a:rPr sz="1800" u="sng" dirty="0"/>
              <a:t>	</a:t>
            </a:r>
            <a:r>
              <a:rPr sz="1800" dirty="0"/>
              <a:t>				αυτό οφείλεται</a:t>
            </a:r>
            <a:endParaRPr sz="1800" dirty="0"/>
          </a:p>
          <a:p>
            <a:pPr eaLnBrk="1" hangingPunct="1">
              <a:buNone/>
            </a:pPr>
            <a:r>
              <a:rPr sz="1800" dirty="0"/>
              <a:t>Οι περιφέρειες </a:t>
            </a:r>
            <a:r>
              <a:rPr sz="1800" b="1" dirty="0"/>
              <a:t>αποκτούν ειδίκευση</a:t>
            </a:r>
            <a:r>
              <a:rPr sz="1800" dirty="0"/>
              <a:t> </a:t>
            </a:r>
            <a:endParaRPr sz="1800" dirty="0"/>
          </a:p>
          <a:p>
            <a:pPr eaLnBrk="1" hangingPunct="1">
              <a:buNone/>
            </a:pPr>
            <a:r>
              <a:rPr sz="1800" dirty="0"/>
              <a:t>στην παραγωγή ορισμένων προϊόντων </a:t>
            </a:r>
            <a:endParaRPr sz="1800" dirty="0"/>
          </a:p>
          <a:p>
            <a:pPr eaLnBrk="1" hangingPunct="1">
              <a:buNone/>
            </a:pPr>
            <a:r>
              <a:rPr sz="1800" dirty="0"/>
              <a:t>και στην προσφορά ορισμένων υπηρεσιών		</a:t>
            </a:r>
            <a:endParaRPr sz="1800" dirty="0"/>
          </a:p>
          <a:p>
            <a:pPr eaLnBrk="1" hangingPunct="1">
              <a:buNone/>
            </a:pPr>
            <a:endParaRPr sz="1800" dirty="0"/>
          </a:p>
          <a:p>
            <a:pPr eaLnBrk="1" hangingPunct="1">
              <a:buNone/>
            </a:pPr>
            <a:r>
              <a:rPr sz="1800" dirty="0"/>
              <a:t>							στη διαφορετική δομή του παρα-</a:t>
            </a:r>
            <a:endParaRPr sz="1800" dirty="0"/>
          </a:p>
          <a:p>
            <a:pPr eaLnBrk="1" hangingPunct="1">
              <a:buNone/>
            </a:pPr>
            <a:r>
              <a:rPr sz="1800" dirty="0"/>
              <a:t>							γωγικού ιστού της κάθε περιφέ-</a:t>
            </a:r>
            <a:endParaRPr sz="1800" dirty="0"/>
          </a:p>
          <a:p>
            <a:pPr eaLnBrk="1" hangingPunct="1">
              <a:buNone/>
            </a:pPr>
            <a:r>
              <a:rPr sz="1800" dirty="0"/>
              <a:t>							ρειας (ή χώρας) που της</a:t>
            </a:r>
            <a:endParaRPr sz="1800" dirty="0"/>
          </a:p>
          <a:p>
            <a:pPr eaLnBrk="1" hangingPunct="1">
              <a:buNone/>
            </a:pPr>
            <a:r>
              <a:rPr sz="1800" dirty="0"/>
              <a:t>							εξασφαλίζει </a:t>
            </a:r>
            <a:r>
              <a:rPr sz="1800" b="1" dirty="0"/>
              <a:t>συγκριτικά</a:t>
            </a:r>
            <a:endParaRPr sz="1800" b="1" dirty="0"/>
          </a:p>
          <a:p>
            <a:pPr eaLnBrk="1" hangingPunct="1">
              <a:buNone/>
            </a:pPr>
            <a:r>
              <a:rPr sz="1800" b="1" dirty="0"/>
              <a:t>							πλεονεκτήματα</a:t>
            </a:r>
            <a:r>
              <a:rPr sz="1800" dirty="0"/>
              <a:t> έναντι των</a:t>
            </a:r>
            <a:endParaRPr sz="1800" dirty="0"/>
          </a:p>
          <a:p>
            <a:pPr eaLnBrk="1" hangingPunct="1">
              <a:buNone/>
            </a:pPr>
            <a:r>
              <a:rPr sz="1800" dirty="0"/>
              <a:t>							υπολοίπων</a:t>
            </a:r>
            <a:endParaRPr sz="1800" dirty="0"/>
          </a:p>
          <a:p>
            <a:pPr eaLnBrk="1" hangingPunct="1">
              <a:buNone/>
            </a:pPr>
            <a:endParaRPr sz="1800" dirty="0"/>
          </a:p>
          <a:p>
            <a:pPr eaLnBrk="1" hangingPunct="1">
              <a:buNone/>
            </a:pPr>
            <a:endParaRPr sz="1800" dirty="0"/>
          </a:p>
          <a:p>
            <a:pPr eaLnBrk="1" hangingPunct="1">
              <a:buNone/>
            </a:pPr>
            <a:r>
              <a:rPr sz="1800" dirty="0"/>
              <a:t>			Το πλεονέκτημα αυτό που εκφράζεται σε όρους </a:t>
            </a:r>
            <a:endParaRPr sz="1800" dirty="0"/>
          </a:p>
          <a:p>
            <a:pPr eaLnBrk="1" hangingPunct="1">
              <a:buNone/>
            </a:pPr>
            <a:r>
              <a:rPr sz="1800" dirty="0"/>
              <a:t>			κόστους και τιμών των συντελεστών παραγωγής, </a:t>
            </a:r>
            <a:endParaRPr sz="1800" dirty="0"/>
          </a:p>
          <a:p>
            <a:pPr eaLnBrk="1" hangingPunct="1">
              <a:buNone/>
            </a:pPr>
            <a:r>
              <a:rPr sz="1800" dirty="0"/>
              <a:t>			ενεργοποιεί το εμπόριο ανάμεσα στις περιφέρειες </a:t>
            </a:r>
            <a:endParaRPr sz="1800" dirty="0"/>
          </a:p>
        </p:txBody>
      </p:sp>
      <p:sp>
        <p:nvSpPr>
          <p:cNvPr id="7174" name="Line 4"/>
          <p:cNvSpPr/>
          <p:nvPr/>
        </p:nvSpPr>
        <p:spPr>
          <a:xfrm flipV="1">
            <a:off x="4572000" y="1412875"/>
            <a:ext cx="863600" cy="792163"/>
          </a:xfrm>
          <a:prstGeom prst="line">
            <a:avLst/>
          </a:prstGeom>
          <a:ln w="57150" cap="flat" cmpd="sng">
            <a:solidFill>
              <a:schemeClr val="tx1"/>
            </a:solidFill>
            <a:prstDash val="solid"/>
            <a:headEnd type="none" w="med" len="med"/>
            <a:tailEnd type="triangle" w="med" len="med"/>
          </a:ln>
        </p:spPr>
      </p:sp>
      <p:sp>
        <p:nvSpPr>
          <p:cNvPr id="7175" name="Line 5"/>
          <p:cNvSpPr/>
          <p:nvPr/>
        </p:nvSpPr>
        <p:spPr>
          <a:xfrm>
            <a:off x="6227763" y="1484313"/>
            <a:ext cx="0" cy="1223962"/>
          </a:xfrm>
          <a:prstGeom prst="line">
            <a:avLst/>
          </a:prstGeom>
          <a:ln w="57150" cap="flat" cmpd="sng">
            <a:solidFill>
              <a:schemeClr val="tx1"/>
            </a:solidFill>
            <a:prstDash val="solid"/>
            <a:headEnd type="none" w="med" len="med"/>
            <a:tailEnd type="triangle" w="med" len="med"/>
          </a:ln>
        </p:spPr>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4"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8195" name="Rectangle 2"/>
          <p:cNvSpPr>
            <a:spLocks noGrp="1"/>
          </p:cNvSpPr>
          <p:nvPr>
            <p:ph type="title" hasCustomPrompt="1"/>
          </p:nvPr>
        </p:nvSpPr>
        <p:spPr>
          <a:xfrm>
            <a:off x="457200" y="274638"/>
            <a:ext cx="8229600" cy="777875"/>
          </a:xfrm>
        </p:spPr>
        <p:txBody>
          <a:bodyPr vert="horz" wrap="square" lIns="91440" tIns="45720" rIns="91440" bIns="45720" anchor="ctr"/>
          <a:p>
            <a:pPr algn="l" eaLnBrk="1" hangingPunct="1"/>
            <a:r>
              <a:rPr sz="1800" b="1" dirty="0">
                <a:solidFill>
                  <a:srgbClr val="0000CC"/>
                </a:solidFill>
              </a:rPr>
              <a:t>ΠΑΡΑΓΟΝΤΕΣ ΠΟΥ ΣΥΝΤΕΛΟΥΝ ΣΤΙΣ ΔΙΑΦΟΡΕΣ </a:t>
            </a:r>
            <a:br>
              <a:rPr lang="en-US" altLang="x-none" sz="1800" b="1" dirty="0">
                <a:solidFill>
                  <a:srgbClr val="0000CC"/>
                </a:solidFill>
              </a:rPr>
            </a:br>
            <a:r>
              <a:rPr sz="1800" b="1" dirty="0">
                <a:solidFill>
                  <a:srgbClr val="0000CC"/>
                </a:solidFill>
              </a:rPr>
              <a:t>ΑΝΑΜΕΣΑ ΣΤΟΥΣ ΚΑΝΟΝΕΣ ΣΥΜΠΕΡΙΦΟΡΑΣ ΤΟΥ ΔΙΕΘΝΟΥΣ </a:t>
            </a:r>
            <a:br>
              <a:rPr lang="en-US" altLang="x-none" sz="1800" b="1" dirty="0">
                <a:solidFill>
                  <a:srgbClr val="0000CC"/>
                </a:solidFill>
              </a:rPr>
            </a:br>
            <a:r>
              <a:rPr sz="1800" b="1" dirty="0">
                <a:solidFill>
                  <a:srgbClr val="0000CC"/>
                </a:solidFill>
              </a:rPr>
              <a:t>ΚΑΙ ΠΕΡΙΦΕΡΕΙΑΚΟΥ ΕΜΠΟΡΙΟΥ</a:t>
            </a:r>
            <a:r>
              <a:rPr sz="1800" dirty="0"/>
              <a:t> </a:t>
            </a:r>
            <a:endParaRPr sz="1800" dirty="0"/>
          </a:p>
        </p:txBody>
      </p:sp>
      <p:sp>
        <p:nvSpPr>
          <p:cNvPr id="8196" name="Rectangle 3"/>
          <p:cNvSpPr>
            <a:spLocks noGrp="1"/>
          </p:cNvSpPr>
          <p:nvPr>
            <p:ph idx="1" hasCustomPrompt="1"/>
          </p:nvPr>
        </p:nvSpPr>
        <p:spPr>
          <a:xfrm>
            <a:off x="179388" y="1268413"/>
            <a:ext cx="8713787" cy="5589587"/>
          </a:xfrm>
        </p:spPr>
        <p:txBody>
          <a:bodyPr vert="horz" wrap="square" lIns="91440" tIns="45720" rIns="91440" bIns="45720" anchor="t"/>
          <a:p>
            <a:pPr eaLnBrk="1" hangingPunct="1">
              <a:buFontTx/>
              <a:buChar char="-"/>
            </a:pPr>
            <a:r>
              <a:rPr sz="1800" dirty="0"/>
              <a:t>Η </a:t>
            </a:r>
            <a:r>
              <a:rPr sz="1800" b="1" dirty="0"/>
              <a:t>ύπαρξη εθνικών συνόρων</a:t>
            </a:r>
            <a:r>
              <a:rPr sz="1800" dirty="0"/>
              <a:t>, επομένως καθιέρωση περιορισμών στη διακίνηση των συντελεστών της παραγωγής και στην εμφάνιση συγκρουόμενων συμφερόντων που συνήθως αντιμετωπίζονται με την υποστήριξη από τα κράτη του εθνικού συμφέροντος</a:t>
            </a:r>
            <a:endParaRPr sz="1800" dirty="0"/>
          </a:p>
          <a:p>
            <a:pPr eaLnBrk="1" hangingPunct="1">
              <a:buFontTx/>
              <a:buChar char="-"/>
            </a:pPr>
            <a:r>
              <a:rPr sz="1800" dirty="0"/>
              <a:t>Οι </a:t>
            </a:r>
            <a:r>
              <a:rPr sz="1800" b="1" dirty="0"/>
              <a:t>διαφορές της νομισματικής, δημοσιονομικής και εμπορικής πολιτικής</a:t>
            </a:r>
            <a:r>
              <a:rPr sz="1800" dirty="0"/>
              <a:t> των διαφόρων κρατών. Οι ισοτιμίες των νομισμάτων μεταβάλλονται και δημιουργούν αβεβαιότητα στις διεθνείς συναλλαγές. Επίσης, οι επιδοτήσεις των εξαγωγών, η επιβολή δασμών και η καθιέρωση ποσοτικών περιορισμών, επηρεάζουν άμεσα τις εμπορικές συναλλαγές των κρατών μεταξύ τους</a:t>
            </a:r>
            <a:endParaRPr sz="1800" dirty="0"/>
          </a:p>
          <a:p>
            <a:pPr eaLnBrk="1" hangingPunct="1">
              <a:buFontTx/>
              <a:buChar char="-"/>
            </a:pPr>
            <a:r>
              <a:rPr sz="1800" dirty="0"/>
              <a:t> Η </a:t>
            </a:r>
            <a:r>
              <a:rPr sz="1800" b="1" dirty="0"/>
              <a:t>ιδιομορφία των εθνικών αγορών</a:t>
            </a:r>
            <a:r>
              <a:rPr sz="1800" dirty="0"/>
              <a:t>, που δημιουργεί ελαστικότητες ζήτησης και προσφοράς των εξαγόμενων αγαθών, πολύ μεγαλύτερες από εκείνες που εμφανίζονται στην εσωτερική αγορά</a:t>
            </a:r>
            <a:endParaRPr sz="1800" dirty="0"/>
          </a:p>
          <a:p>
            <a:pPr eaLnBrk="1" hangingPunct="1">
              <a:buFontTx/>
              <a:buChar char="-"/>
            </a:pPr>
            <a:r>
              <a:rPr sz="1800" dirty="0"/>
              <a:t>Οι </a:t>
            </a:r>
            <a:r>
              <a:rPr sz="1800" b="1" dirty="0"/>
              <a:t>μεγάλες γεωγραφικές αποστάσεις</a:t>
            </a:r>
            <a:r>
              <a:rPr sz="1800" dirty="0"/>
              <a:t>, επομένως οι υψηλότερες δαπάνες για τη μεταφορά των αγαθών στο διεθνές εμπόριο. Στις συνοριακές περιοχές βέβαια, αυτό μειώνεται</a:t>
            </a:r>
            <a:endParaRPr sz="1800" dirty="0"/>
          </a:p>
          <a:p>
            <a:pPr eaLnBrk="1" hangingPunct="1">
              <a:buFontTx/>
              <a:buChar char="-"/>
            </a:pPr>
            <a:r>
              <a:rPr sz="1800" dirty="0"/>
              <a:t>Στην </a:t>
            </a:r>
            <a:r>
              <a:rPr sz="1800" b="1" dirty="0"/>
              <a:t>έλλειψη κινητικότητας των συντελεστών παραγωγής σε διεθνές επίπεδο</a:t>
            </a:r>
            <a:r>
              <a:rPr sz="1800" dirty="0"/>
              <a:t>, σε αντίθεση με την πλήρη κινητικότητα μέσα στα εθνικά όρια, όπως πίστευαν οι κλασσικοί οικονομολόγοι </a:t>
            </a:r>
            <a:endParaRPr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8"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9219" name="Rectangle 3"/>
          <p:cNvSpPr>
            <a:spLocks noGrp="1"/>
          </p:cNvSpPr>
          <p:nvPr>
            <p:ph idx="1" hasCustomPrompt="1"/>
          </p:nvPr>
        </p:nvSpPr>
        <p:spPr>
          <a:xfrm>
            <a:off x="179388" y="115888"/>
            <a:ext cx="8748712" cy="6670675"/>
          </a:xfrm>
        </p:spPr>
        <p:txBody>
          <a:bodyPr vert="horz" wrap="square" lIns="91440" tIns="45720" rIns="91440" bIns="45720" anchor="t"/>
          <a:p>
            <a:pPr eaLnBrk="1" hangingPunct="1">
              <a:lnSpc>
                <a:spcPct val="90000"/>
              </a:lnSpc>
              <a:buNone/>
            </a:pPr>
            <a:r>
              <a:rPr sz="1800" dirty="0"/>
              <a:t>	Η </a:t>
            </a:r>
            <a:r>
              <a:rPr sz="1800" b="1" dirty="0"/>
              <a:t>ελευθερία του διεθνούς εμπορίου δεν ωφελεί πάντα το σύνολο των περιφερειών</a:t>
            </a:r>
            <a:r>
              <a:rPr sz="1800" dirty="0"/>
              <a:t> μιας χώρας που συναλλάσσεται με άλλες χώρες</a:t>
            </a:r>
            <a:endParaRPr sz="1800" dirty="0"/>
          </a:p>
          <a:p>
            <a:pPr eaLnBrk="1" hangingPunct="1">
              <a:lnSpc>
                <a:spcPct val="90000"/>
              </a:lnSpc>
              <a:buNone/>
            </a:pPr>
            <a:endParaRPr sz="1800" dirty="0"/>
          </a:p>
          <a:p>
            <a:pPr eaLnBrk="1" hangingPunct="1">
              <a:lnSpc>
                <a:spcPct val="90000"/>
              </a:lnSpc>
              <a:buNone/>
            </a:pPr>
            <a:endParaRPr sz="1800" dirty="0"/>
          </a:p>
          <a:p>
            <a:pPr eaLnBrk="1" hangingPunct="1">
              <a:lnSpc>
                <a:spcPct val="90000"/>
              </a:lnSpc>
              <a:buNone/>
            </a:pPr>
            <a:r>
              <a:rPr sz="1800" dirty="0"/>
              <a:t>	Το </a:t>
            </a:r>
            <a:r>
              <a:rPr sz="1800" b="1" dirty="0"/>
              <a:t>φθηνότερο προϊόν</a:t>
            </a:r>
            <a:r>
              <a:rPr sz="1800" dirty="0"/>
              <a:t> που παράγεται σε μία χώρα εισάγεται σε μία άλλη και </a:t>
            </a:r>
            <a:r>
              <a:rPr sz="1800" b="1" dirty="0"/>
              <a:t>προκαλεί ανεργία</a:t>
            </a:r>
            <a:r>
              <a:rPr sz="1800" dirty="0"/>
              <a:t> στην περιφέρεια που παράγει το ίδιο προϊόν μέσα στη χώρα, αλλά με υψηλότερο κόστος</a:t>
            </a:r>
            <a:endParaRPr sz="1800" dirty="0"/>
          </a:p>
          <a:p>
            <a:pPr eaLnBrk="1" hangingPunct="1">
              <a:lnSpc>
                <a:spcPct val="90000"/>
              </a:lnSpc>
              <a:buNone/>
            </a:pPr>
            <a:endParaRPr sz="1800" dirty="0"/>
          </a:p>
          <a:p>
            <a:pPr eaLnBrk="1" hangingPunct="1">
              <a:lnSpc>
                <a:spcPct val="90000"/>
              </a:lnSpc>
              <a:buNone/>
            </a:pPr>
            <a:endParaRPr sz="1800" dirty="0"/>
          </a:p>
          <a:p>
            <a:pPr eaLnBrk="1" hangingPunct="1">
              <a:lnSpc>
                <a:spcPct val="90000"/>
              </a:lnSpc>
              <a:buNone/>
            </a:pPr>
            <a:r>
              <a:rPr sz="1800" dirty="0"/>
              <a:t>	Επομένως, </a:t>
            </a:r>
            <a:r>
              <a:rPr sz="1800" b="1" dirty="0">
                <a:solidFill>
                  <a:srgbClr val="FF3300"/>
                </a:solidFill>
              </a:rPr>
              <a:t>η περιφέρεια αυτή χάνει το συγκριτικό της πλεονέκτημα</a:t>
            </a:r>
            <a:endParaRPr sz="1800" b="1" dirty="0">
              <a:solidFill>
                <a:srgbClr val="FF3300"/>
              </a:solidFill>
            </a:endParaRPr>
          </a:p>
          <a:p>
            <a:pPr eaLnBrk="1" hangingPunct="1">
              <a:lnSpc>
                <a:spcPct val="90000"/>
              </a:lnSpc>
              <a:buNone/>
            </a:pPr>
            <a:r>
              <a:rPr sz="1800" dirty="0"/>
              <a:t> </a:t>
            </a:r>
            <a:endParaRPr sz="1800" dirty="0"/>
          </a:p>
          <a:p>
            <a:pPr eaLnBrk="1" hangingPunct="1">
              <a:lnSpc>
                <a:spcPct val="90000"/>
              </a:lnSpc>
              <a:buNone/>
            </a:pPr>
            <a:endParaRPr sz="1800" dirty="0"/>
          </a:p>
          <a:p>
            <a:pPr eaLnBrk="1" hangingPunct="1">
              <a:lnSpc>
                <a:spcPct val="90000"/>
              </a:lnSpc>
              <a:buNone/>
            </a:pPr>
            <a:endParaRPr sz="1800" dirty="0"/>
          </a:p>
          <a:p>
            <a:pPr eaLnBrk="1" hangingPunct="1">
              <a:lnSpc>
                <a:spcPct val="90000"/>
              </a:lnSpc>
              <a:buNone/>
            </a:pPr>
            <a:r>
              <a:rPr sz="1800" dirty="0"/>
              <a:t>Στην περίπτωση αυτή χρειάζεται η επέμβαση του 		άλλα μέτρα</a:t>
            </a:r>
            <a:endParaRPr sz="1800" dirty="0"/>
          </a:p>
          <a:p>
            <a:pPr eaLnBrk="1" hangingPunct="1">
              <a:lnSpc>
                <a:spcPct val="90000"/>
              </a:lnSpc>
              <a:buNone/>
            </a:pPr>
            <a:r>
              <a:rPr sz="1800" dirty="0"/>
              <a:t>κράτους με την </a:t>
            </a:r>
            <a:r>
              <a:rPr sz="1800" b="1" dirty="0"/>
              <a:t>άσκηση της περιφερειακής πολιτικής</a:t>
            </a:r>
            <a:endParaRPr sz="1800" b="1" dirty="0"/>
          </a:p>
          <a:p>
            <a:pPr eaLnBrk="1" hangingPunct="1">
              <a:lnSpc>
                <a:spcPct val="90000"/>
              </a:lnSpc>
              <a:buNone/>
            </a:pPr>
            <a:r>
              <a:rPr sz="1800" dirty="0"/>
              <a:t>που θα στοχεύει στην ανάπτυξη 			</a:t>
            </a:r>
            <a:endParaRPr sz="1800" dirty="0"/>
          </a:p>
          <a:p>
            <a:pPr eaLnBrk="1" hangingPunct="1">
              <a:lnSpc>
                <a:spcPct val="90000"/>
              </a:lnSpc>
              <a:buNone/>
            </a:pPr>
            <a:r>
              <a:rPr sz="1800" dirty="0"/>
              <a:t>άλλων κλάδων της οικονομίας 			- υποτίμηση νομίσματος</a:t>
            </a:r>
            <a:endParaRPr sz="1800" dirty="0"/>
          </a:p>
          <a:p>
            <a:pPr eaLnBrk="1" hangingPunct="1">
              <a:lnSpc>
                <a:spcPct val="90000"/>
              </a:lnSpc>
              <a:buNone/>
            </a:pPr>
            <a:r>
              <a:rPr sz="1800" dirty="0"/>
              <a:t>ώστε να ενισχυθούν οι εξαγωγές			- μείωση των εισαγωγών</a:t>
            </a:r>
            <a:endParaRPr sz="1800" dirty="0"/>
          </a:p>
          <a:p>
            <a:pPr eaLnBrk="1" hangingPunct="1">
              <a:lnSpc>
                <a:spcPct val="90000"/>
              </a:lnSpc>
              <a:buNone/>
            </a:pPr>
            <a:r>
              <a:rPr sz="1800" dirty="0"/>
              <a:t>							- αύξηση των δασμών</a:t>
            </a:r>
            <a:endParaRPr sz="1800" dirty="0"/>
          </a:p>
          <a:p>
            <a:pPr eaLnBrk="1" hangingPunct="1">
              <a:lnSpc>
                <a:spcPct val="90000"/>
              </a:lnSpc>
              <a:buNone/>
            </a:pPr>
            <a:r>
              <a:rPr sz="1800" dirty="0"/>
              <a:t>							- επιδοτήσεις των εξαγωγών</a:t>
            </a:r>
            <a:endParaRPr sz="1800" dirty="0"/>
          </a:p>
          <a:p>
            <a:pPr eaLnBrk="1" hangingPunct="1">
              <a:lnSpc>
                <a:spcPct val="90000"/>
              </a:lnSpc>
              <a:buNone/>
            </a:pPr>
            <a:r>
              <a:rPr sz="1800" dirty="0"/>
              <a:t>							</a:t>
            </a:r>
            <a:endParaRPr sz="1800" dirty="0"/>
          </a:p>
          <a:p>
            <a:pPr eaLnBrk="1" hangingPunct="1">
              <a:lnSpc>
                <a:spcPct val="90000"/>
              </a:lnSpc>
              <a:buNone/>
            </a:pPr>
            <a:r>
              <a:rPr sz="1800" dirty="0"/>
              <a:t>						    </a:t>
            </a:r>
            <a:r>
              <a:rPr sz="1800" dirty="0">
                <a:solidFill>
                  <a:srgbClr val="0000CC"/>
                </a:solidFill>
              </a:rPr>
              <a:t>άσκηση πολιτικής προστατευτισμού</a:t>
            </a:r>
            <a:endParaRPr sz="1800" dirty="0">
              <a:solidFill>
                <a:srgbClr val="0000CC"/>
              </a:solidFill>
            </a:endParaRPr>
          </a:p>
        </p:txBody>
      </p:sp>
      <p:sp>
        <p:nvSpPr>
          <p:cNvPr id="9220" name="Line 4"/>
          <p:cNvSpPr/>
          <p:nvPr/>
        </p:nvSpPr>
        <p:spPr>
          <a:xfrm>
            <a:off x="684213" y="765175"/>
            <a:ext cx="0" cy="431800"/>
          </a:xfrm>
          <a:prstGeom prst="line">
            <a:avLst/>
          </a:prstGeom>
          <a:ln w="57150" cap="flat" cmpd="sng">
            <a:solidFill>
              <a:schemeClr val="tx1"/>
            </a:solidFill>
            <a:prstDash val="solid"/>
            <a:headEnd type="none" w="med" len="med"/>
            <a:tailEnd type="triangle" w="med" len="med"/>
          </a:ln>
        </p:spPr>
      </p:sp>
      <p:sp>
        <p:nvSpPr>
          <p:cNvPr id="9221" name="Line 5"/>
          <p:cNvSpPr/>
          <p:nvPr/>
        </p:nvSpPr>
        <p:spPr>
          <a:xfrm>
            <a:off x="1042988" y="765175"/>
            <a:ext cx="0" cy="431800"/>
          </a:xfrm>
          <a:prstGeom prst="line">
            <a:avLst/>
          </a:prstGeom>
          <a:ln w="57150" cap="flat" cmpd="sng">
            <a:solidFill>
              <a:schemeClr val="tx1"/>
            </a:solidFill>
            <a:prstDash val="solid"/>
            <a:headEnd type="none" w="med" len="med"/>
            <a:tailEnd type="triangle" w="med" len="med"/>
          </a:ln>
        </p:spPr>
      </p:sp>
      <p:sp>
        <p:nvSpPr>
          <p:cNvPr id="9222" name="Line 6"/>
          <p:cNvSpPr/>
          <p:nvPr/>
        </p:nvSpPr>
        <p:spPr>
          <a:xfrm>
            <a:off x="1403350" y="765175"/>
            <a:ext cx="0" cy="431800"/>
          </a:xfrm>
          <a:prstGeom prst="line">
            <a:avLst/>
          </a:prstGeom>
          <a:ln w="57150" cap="flat" cmpd="sng">
            <a:solidFill>
              <a:schemeClr val="tx1"/>
            </a:solidFill>
            <a:prstDash val="solid"/>
            <a:headEnd type="none" w="med" len="med"/>
            <a:tailEnd type="triangle" w="med" len="med"/>
          </a:ln>
        </p:spPr>
      </p:sp>
      <p:sp>
        <p:nvSpPr>
          <p:cNvPr id="9223" name="Line 7"/>
          <p:cNvSpPr/>
          <p:nvPr/>
        </p:nvSpPr>
        <p:spPr>
          <a:xfrm>
            <a:off x="1763713" y="765175"/>
            <a:ext cx="0" cy="431800"/>
          </a:xfrm>
          <a:prstGeom prst="line">
            <a:avLst/>
          </a:prstGeom>
          <a:ln w="57150" cap="flat" cmpd="sng">
            <a:solidFill>
              <a:schemeClr val="tx1"/>
            </a:solidFill>
            <a:prstDash val="solid"/>
            <a:headEnd type="none" w="med" len="med"/>
            <a:tailEnd type="triangle" w="med" len="med"/>
          </a:ln>
        </p:spPr>
      </p:sp>
      <p:sp>
        <p:nvSpPr>
          <p:cNvPr id="9224" name="Line 8"/>
          <p:cNvSpPr/>
          <p:nvPr/>
        </p:nvSpPr>
        <p:spPr>
          <a:xfrm>
            <a:off x="2124075" y="765175"/>
            <a:ext cx="0" cy="431800"/>
          </a:xfrm>
          <a:prstGeom prst="line">
            <a:avLst/>
          </a:prstGeom>
          <a:ln w="57150" cap="flat" cmpd="sng">
            <a:solidFill>
              <a:schemeClr val="tx1"/>
            </a:solidFill>
            <a:prstDash val="solid"/>
            <a:headEnd type="none" w="med" len="med"/>
            <a:tailEnd type="triangle" w="med" len="med"/>
          </a:ln>
        </p:spPr>
      </p:sp>
      <p:sp>
        <p:nvSpPr>
          <p:cNvPr id="9225" name="Line 9"/>
          <p:cNvSpPr/>
          <p:nvPr/>
        </p:nvSpPr>
        <p:spPr>
          <a:xfrm>
            <a:off x="2484438" y="765175"/>
            <a:ext cx="0" cy="431800"/>
          </a:xfrm>
          <a:prstGeom prst="line">
            <a:avLst/>
          </a:prstGeom>
          <a:ln w="57150" cap="flat" cmpd="sng">
            <a:solidFill>
              <a:schemeClr val="tx1"/>
            </a:solidFill>
            <a:prstDash val="solid"/>
            <a:headEnd type="none" w="med" len="med"/>
            <a:tailEnd type="triangle" w="med" len="med"/>
          </a:ln>
        </p:spPr>
      </p:sp>
      <p:sp>
        <p:nvSpPr>
          <p:cNvPr id="9226" name="Line 10"/>
          <p:cNvSpPr/>
          <p:nvPr/>
        </p:nvSpPr>
        <p:spPr>
          <a:xfrm>
            <a:off x="2843213" y="765175"/>
            <a:ext cx="0" cy="431800"/>
          </a:xfrm>
          <a:prstGeom prst="line">
            <a:avLst/>
          </a:prstGeom>
          <a:ln w="57150" cap="flat" cmpd="sng">
            <a:solidFill>
              <a:schemeClr val="tx1"/>
            </a:solidFill>
            <a:prstDash val="solid"/>
            <a:headEnd type="none" w="med" len="med"/>
            <a:tailEnd type="triangle" w="med" len="med"/>
          </a:ln>
        </p:spPr>
      </p:sp>
      <p:sp>
        <p:nvSpPr>
          <p:cNvPr id="9227" name="Line 11"/>
          <p:cNvSpPr/>
          <p:nvPr/>
        </p:nvSpPr>
        <p:spPr>
          <a:xfrm>
            <a:off x="3203575" y="765175"/>
            <a:ext cx="0" cy="431800"/>
          </a:xfrm>
          <a:prstGeom prst="line">
            <a:avLst/>
          </a:prstGeom>
          <a:ln w="57150" cap="flat" cmpd="sng">
            <a:solidFill>
              <a:schemeClr val="tx1"/>
            </a:solidFill>
            <a:prstDash val="solid"/>
            <a:headEnd type="none" w="med" len="med"/>
            <a:tailEnd type="triangle" w="med" len="med"/>
          </a:ln>
        </p:spPr>
      </p:sp>
      <p:sp>
        <p:nvSpPr>
          <p:cNvPr id="9228" name="Line 12"/>
          <p:cNvSpPr/>
          <p:nvPr/>
        </p:nvSpPr>
        <p:spPr>
          <a:xfrm>
            <a:off x="684213" y="2133600"/>
            <a:ext cx="0" cy="431800"/>
          </a:xfrm>
          <a:prstGeom prst="line">
            <a:avLst/>
          </a:prstGeom>
          <a:ln w="57150" cap="flat" cmpd="sng">
            <a:solidFill>
              <a:schemeClr val="tx1"/>
            </a:solidFill>
            <a:prstDash val="solid"/>
            <a:headEnd type="none" w="med" len="med"/>
            <a:tailEnd type="triangle" w="med" len="med"/>
          </a:ln>
        </p:spPr>
      </p:sp>
      <p:sp>
        <p:nvSpPr>
          <p:cNvPr id="9229" name="Line 13"/>
          <p:cNvSpPr/>
          <p:nvPr/>
        </p:nvSpPr>
        <p:spPr>
          <a:xfrm>
            <a:off x="1042988" y="2133600"/>
            <a:ext cx="0" cy="431800"/>
          </a:xfrm>
          <a:prstGeom prst="line">
            <a:avLst/>
          </a:prstGeom>
          <a:ln w="57150" cap="flat" cmpd="sng">
            <a:solidFill>
              <a:schemeClr val="tx1"/>
            </a:solidFill>
            <a:prstDash val="solid"/>
            <a:headEnd type="none" w="med" len="med"/>
            <a:tailEnd type="triangle" w="med" len="med"/>
          </a:ln>
        </p:spPr>
      </p:sp>
      <p:sp>
        <p:nvSpPr>
          <p:cNvPr id="9230" name="Line 14"/>
          <p:cNvSpPr/>
          <p:nvPr/>
        </p:nvSpPr>
        <p:spPr>
          <a:xfrm>
            <a:off x="1403350" y="2133600"/>
            <a:ext cx="0" cy="431800"/>
          </a:xfrm>
          <a:prstGeom prst="line">
            <a:avLst/>
          </a:prstGeom>
          <a:ln w="57150" cap="flat" cmpd="sng">
            <a:solidFill>
              <a:schemeClr val="tx1"/>
            </a:solidFill>
            <a:prstDash val="solid"/>
            <a:headEnd type="none" w="med" len="med"/>
            <a:tailEnd type="triangle" w="med" len="med"/>
          </a:ln>
        </p:spPr>
      </p:sp>
      <p:sp>
        <p:nvSpPr>
          <p:cNvPr id="9231" name="Line 15"/>
          <p:cNvSpPr/>
          <p:nvPr/>
        </p:nvSpPr>
        <p:spPr>
          <a:xfrm>
            <a:off x="1763713" y="2133600"/>
            <a:ext cx="0" cy="431800"/>
          </a:xfrm>
          <a:prstGeom prst="line">
            <a:avLst/>
          </a:prstGeom>
          <a:ln w="57150" cap="flat" cmpd="sng">
            <a:solidFill>
              <a:schemeClr val="tx1"/>
            </a:solidFill>
            <a:prstDash val="solid"/>
            <a:headEnd type="none" w="med" len="med"/>
            <a:tailEnd type="triangle" w="med" len="med"/>
          </a:ln>
        </p:spPr>
      </p:sp>
      <p:sp>
        <p:nvSpPr>
          <p:cNvPr id="9232" name="Line 16"/>
          <p:cNvSpPr/>
          <p:nvPr/>
        </p:nvSpPr>
        <p:spPr>
          <a:xfrm>
            <a:off x="2124075" y="2133600"/>
            <a:ext cx="0" cy="431800"/>
          </a:xfrm>
          <a:prstGeom prst="line">
            <a:avLst/>
          </a:prstGeom>
          <a:ln w="57150" cap="flat" cmpd="sng">
            <a:solidFill>
              <a:schemeClr val="tx1"/>
            </a:solidFill>
            <a:prstDash val="solid"/>
            <a:headEnd type="none" w="med" len="med"/>
            <a:tailEnd type="triangle" w="med" len="med"/>
          </a:ln>
        </p:spPr>
      </p:sp>
      <p:sp>
        <p:nvSpPr>
          <p:cNvPr id="9233" name="Line 17"/>
          <p:cNvSpPr/>
          <p:nvPr/>
        </p:nvSpPr>
        <p:spPr>
          <a:xfrm>
            <a:off x="2484438" y="2133600"/>
            <a:ext cx="0" cy="431800"/>
          </a:xfrm>
          <a:prstGeom prst="line">
            <a:avLst/>
          </a:prstGeom>
          <a:ln w="57150" cap="flat" cmpd="sng">
            <a:solidFill>
              <a:schemeClr val="tx1"/>
            </a:solidFill>
            <a:prstDash val="solid"/>
            <a:headEnd type="none" w="med" len="med"/>
            <a:tailEnd type="triangle" w="med" len="med"/>
          </a:ln>
        </p:spPr>
      </p:sp>
      <p:sp>
        <p:nvSpPr>
          <p:cNvPr id="9234" name="Line 18"/>
          <p:cNvSpPr/>
          <p:nvPr/>
        </p:nvSpPr>
        <p:spPr>
          <a:xfrm>
            <a:off x="2843213" y="2133600"/>
            <a:ext cx="0" cy="431800"/>
          </a:xfrm>
          <a:prstGeom prst="line">
            <a:avLst/>
          </a:prstGeom>
          <a:ln w="57150" cap="flat" cmpd="sng">
            <a:solidFill>
              <a:schemeClr val="tx1"/>
            </a:solidFill>
            <a:prstDash val="solid"/>
            <a:headEnd type="none" w="med" len="med"/>
            <a:tailEnd type="triangle" w="med" len="med"/>
          </a:ln>
        </p:spPr>
      </p:sp>
      <p:sp>
        <p:nvSpPr>
          <p:cNvPr id="9235" name="Line 19"/>
          <p:cNvSpPr/>
          <p:nvPr/>
        </p:nvSpPr>
        <p:spPr>
          <a:xfrm>
            <a:off x="3203575" y="2133600"/>
            <a:ext cx="0" cy="431800"/>
          </a:xfrm>
          <a:prstGeom prst="line">
            <a:avLst/>
          </a:prstGeom>
          <a:ln w="57150" cap="flat" cmpd="sng">
            <a:solidFill>
              <a:schemeClr val="tx1"/>
            </a:solidFill>
            <a:prstDash val="solid"/>
            <a:headEnd type="none" w="med" len="med"/>
            <a:tailEnd type="triangle" w="med" len="med"/>
          </a:ln>
        </p:spPr>
      </p:sp>
      <p:sp>
        <p:nvSpPr>
          <p:cNvPr id="9236" name="Line 20"/>
          <p:cNvSpPr/>
          <p:nvPr/>
        </p:nvSpPr>
        <p:spPr>
          <a:xfrm>
            <a:off x="1763713" y="3068638"/>
            <a:ext cx="6192837" cy="0"/>
          </a:xfrm>
          <a:prstGeom prst="line">
            <a:avLst/>
          </a:prstGeom>
          <a:ln w="57150" cap="flat" cmpd="sng">
            <a:solidFill>
              <a:schemeClr val="tx1"/>
            </a:solidFill>
            <a:prstDash val="solid"/>
            <a:headEnd type="none" w="med" len="med"/>
            <a:tailEnd type="none" w="med" len="med"/>
          </a:ln>
        </p:spPr>
      </p:sp>
      <p:sp>
        <p:nvSpPr>
          <p:cNvPr id="9237" name="Line 21"/>
          <p:cNvSpPr/>
          <p:nvPr/>
        </p:nvSpPr>
        <p:spPr>
          <a:xfrm flipH="1">
            <a:off x="2700338" y="3068638"/>
            <a:ext cx="2087562" cy="792162"/>
          </a:xfrm>
          <a:prstGeom prst="line">
            <a:avLst/>
          </a:prstGeom>
          <a:ln w="57150" cap="flat" cmpd="sng">
            <a:solidFill>
              <a:schemeClr val="tx1"/>
            </a:solidFill>
            <a:prstDash val="solid"/>
            <a:headEnd type="none" w="med" len="med"/>
            <a:tailEnd type="triangle" w="med" len="med"/>
          </a:ln>
        </p:spPr>
      </p:sp>
      <p:sp>
        <p:nvSpPr>
          <p:cNvPr id="9238" name="Line 22"/>
          <p:cNvSpPr/>
          <p:nvPr/>
        </p:nvSpPr>
        <p:spPr>
          <a:xfrm>
            <a:off x="4643438" y="3068638"/>
            <a:ext cx="2160587" cy="792162"/>
          </a:xfrm>
          <a:prstGeom prst="line">
            <a:avLst/>
          </a:prstGeom>
          <a:ln w="57150" cap="flat" cmpd="sng">
            <a:solidFill>
              <a:schemeClr val="tx1"/>
            </a:solidFill>
            <a:prstDash val="solid"/>
            <a:headEnd type="none" w="med" len="med"/>
            <a:tailEnd type="triangle" w="med" len="med"/>
          </a:ln>
        </p:spPr>
      </p:sp>
      <p:sp>
        <p:nvSpPr>
          <p:cNvPr id="9239" name="Line 23"/>
          <p:cNvSpPr/>
          <p:nvPr/>
        </p:nvSpPr>
        <p:spPr>
          <a:xfrm>
            <a:off x="7164388" y="4292600"/>
            <a:ext cx="0" cy="431800"/>
          </a:xfrm>
          <a:prstGeom prst="line">
            <a:avLst/>
          </a:prstGeom>
          <a:ln w="57150" cap="flat" cmpd="sng">
            <a:solidFill>
              <a:schemeClr val="tx1"/>
            </a:solidFill>
            <a:prstDash val="solid"/>
            <a:headEnd type="none" w="med" len="med"/>
            <a:tailEnd type="triangle" w="med" len="med"/>
          </a:ln>
        </p:spPr>
      </p:sp>
      <p:sp>
        <p:nvSpPr>
          <p:cNvPr id="9240" name="Line 24"/>
          <p:cNvSpPr/>
          <p:nvPr/>
        </p:nvSpPr>
        <p:spPr>
          <a:xfrm>
            <a:off x="6732588" y="6021388"/>
            <a:ext cx="0" cy="287337"/>
          </a:xfrm>
          <a:prstGeom prst="line">
            <a:avLst/>
          </a:prstGeom>
          <a:ln w="57150" cap="flat" cmpd="sng">
            <a:solidFill>
              <a:schemeClr val="tx1"/>
            </a:solidFill>
            <a:prstDash val="solid"/>
            <a:headEnd type="none" w="med" len="med"/>
            <a:tailEnd type="triangle" w="med" len="med"/>
          </a:ln>
        </p:spPr>
      </p:sp>
      <p:sp>
        <p:nvSpPr>
          <p:cNvPr id="9241" name="Line 25"/>
          <p:cNvSpPr/>
          <p:nvPr/>
        </p:nvSpPr>
        <p:spPr>
          <a:xfrm>
            <a:off x="7019925" y="6021388"/>
            <a:ext cx="0" cy="287337"/>
          </a:xfrm>
          <a:prstGeom prst="line">
            <a:avLst/>
          </a:prstGeom>
          <a:ln w="57150" cap="flat" cmpd="sng">
            <a:solidFill>
              <a:schemeClr val="tx1"/>
            </a:solidFill>
            <a:prstDash val="solid"/>
            <a:headEnd type="none" w="med" len="med"/>
            <a:tailEnd type="triangle" w="med" len="med"/>
          </a:ln>
        </p:spPr>
      </p:sp>
      <p:sp>
        <p:nvSpPr>
          <p:cNvPr id="9242" name="Line 26"/>
          <p:cNvSpPr/>
          <p:nvPr/>
        </p:nvSpPr>
        <p:spPr>
          <a:xfrm>
            <a:off x="7308850" y="6021388"/>
            <a:ext cx="0" cy="287337"/>
          </a:xfrm>
          <a:prstGeom prst="line">
            <a:avLst/>
          </a:prstGeom>
          <a:ln w="57150" cap="flat" cmpd="sng">
            <a:solidFill>
              <a:schemeClr val="tx1"/>
            </a:solidFill>
            <a:prstDash val="solid"/>
            <a:headEnd type="none" w="med" len="med"/>
            <a:tailEnd type="triangle" w="med" len="med"/>
          </a:ln>
        </p:spPr>
      </p:sp>
      <p:sp>
        <p:nvSpPr>
          <p:cNvPr id="9243" name="Line 27"/>
          <p:cNvSpPr/>
          <p:nvPr/>
        </p:nvSpPr>
        <p:spPr>
          <a:xfrm>
            <a:off x="7596188" y="6021388"/>
            <a:ext cx="0" cy="287337"/>
          </a:xfrm>
          <a:prstGeom prst="line">
            <a:avLst/>
          </a:prstGeom>
          <a:ln w="57150" cap="flat" cmpd="sng">
            <a:solidFill>
              <a:schemeClr val="tx1"/>
            </a:solidFill>
            <a:prstDash val="solid"/>
            <a:headEnd type="none" w="med" len="med"/>
            <a:tailEnd type="triangle" w="med" len="med"/>
          </a:ln>
        </p:spPr>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2" name="5 - Θέση αριθμού διαφάνειας"/>
          <p:cNvSpPr txBox="1">
            <a:spLocks noGrp="1"/>
          </p:cNvSpPr>
          <p:nvPr>
            <p:ph type="sldNum" sz="quarter" idx="12"/>
          </p:nvPr>
        </p:nvSpPr>
        <p:spPr/>
        <p:txBody>
          <a:bodyPr/>
          <a:lstStyle>
            <a:lvl1pPr marL="0" lvl="0" indent="0" algn="l" defTabSz="914400" rtl="0" eaLnBrk="0" fontAlgn="base" latinLnBrk="0" hangingPunct="0">
              <a:lnSpc>
                <a:spcPct val="100000"/>
              </a:lnSpc>
              <a:spcBef>
                <a:spcPct val="0"/>
              </a:spcBef>
              <a:spcAft>
                <a:spcPct val="0"/>
              </a:spcAft>
              <a:buNone/>
              <a:defRPr sz="1800" b="0" i="0" u="none" kern="1200" baseline="0">
                <a:solidFill>
                  <a:schemeClr val="tx1"/>
                </a:solidFill>
                <a:latin typeface="Arial" panose="020B0604020202020204" pitchFamily="34" charset="0"/>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mn-ea"/>
                <a:cs typeface="+mn-cs"/>
              </a:defRPr>
            </a:lvl5pPr>
          </a:lstStyle>
          <a:p>
            <a:pPr lvl="0" algn="r" eaLnBrk="1" hangingPunct="1"/>
            <a:fld id="{9A0DB2DC-4C9A-4742-B13C-FB6460FD3503}" type="slidenum">
              <a:rPr lang="el-GR" sz="1400" dirty="0"/>
            </a:fld>
            <a:endParaRPr lang="el-GR" sz="1400" dirty="0"/>
          </a:p>
        </p:txBody>
      </p:sp>
      <p:sp>
        <p:nvSpPr>
          <p:cNvPr id="10243" name="Rectangle 3"/>
          <p:cNvSpPr>
            <a:spLocks noGrp="1"/>
          </p:cNvSpPr>
          <p:nvPr>
            <p:ph idx="1" hasCustomPrompt="1"/>
          </p:nvPr>
        </p:nvSpPr>
        <p:spPr>
          <a:xfrm>
            <a:off x="179388" y="404813"/>
            <a:ext cx="8713787" cy="6119812"/>
          </a:xfrm>
        </p:spPr>
        <p:txBody>
          <a:bodyPr vert="horz" wrap="square" lIns="91440" tIns="45720" rIns="91440" bIns="45720" anchor="t"/>
          <a:p>
            <a:pPr eaLnBrk="1" hangingPunct="1">
              <a:buNone/>
            </a:pPr>
            <a:r>
              <a:rPr sz="1800" dirty="0"/>
              <a:t>	Για την ενίσχυση του εμπορίου και για τη διεύρυνση της εθνικής αγοράς μπορούν να ληφθούν μέτρα που αποβλέπουν</a:t>
            </a:r>
            <a:endParaRPr sz="1800" dirty="0"/>
          </a:p>
          <a:p>
            <a:pPr eaLnBrk="1" hangingPunct="1">
              <a:buNone/>
            </a:pPr>
            <a:endParaRPr sz="1800" dirty="0"/>
          </a:p>
          <a:p>
            <a:pPr eaLnBrk="1" hangingPunct="1">
              <a:buNone/>
            </a:pPr>
            <a:r>
              <a:rPr sz="1800" dirty="0"/>
              <a:t>					στην </a:t>
            </a:r>
            <a:r>
              <a:rPr sz="1800" b="1" dirty="0">
                <a:solidFill>
                  <a:srgbClr val="FF3300"/>
                </a:solidFill>
              </a:rPr>
              <a:t>ΟΙΚΟΝΟΜΙΚΗ ΟΛΟΚΛΗΡΩΣΗ</a:t>
            </a:r>
            <a:r>
              <a:rPr sz="1800" dirty="0"/>
              <a:t> </a:t>
            </a:r>
            <a:endParaRPr sz="1800" dirty="0"/>
          </a:p>
          <a:p>
            <a:pPr eaLnBrk="1" hangingPunct="1">
              <a:buNone/>
            </a:pPr>
            <a:r>
              <a:rPr sz="1800" dirty="0"/>
              <a:t>					      ή </a:t>
            </a:r>
            <a:r>
              <a:rPr sz="1800" b="1" dirty="0">
                <a:solidFill>
                  <a:srgbClr val="FF3300"/>
                </a:solidFill>
              </a:rPr>
              <a:t>ΕΝΟΠΟΙΗΣΗ</a:t>
            </a:r>
            <a:endParaRPr sz="1800" b="1" dirty="0">
              <a:solidFill>
                <a:srgbClr val="FF3300"/>
              </a:solidFill>
            </a:endParaRPr>
          </a:p>
          <a:p>
            <a:pPr eaLnBrk="1" hangingPunct="1">
              <a:buNone/>
            </a:pPr>
            <a:endParaRPr sz="1800" dirty="0"/>
          </a:p>
          <a:p>
            <a:pPr eaLnBrk="1" hangingPunct="1">
              <a:buNone/>
            </a:pPr>
            <a:r>
              <a:rPr sz="1600" b="1" dirty="0">
                <a:solidFill>
                  <a:srgbClr val="0000CC"/>
                </a:solidFill>
              </a:rPr>
              <a:t>Ζώνες Ελεύθερου Εμπορίου και Βιομηχανίας</a:t>
            </a:r>
            <a:r>
              <a:rPr sz="1600" dirty="0"/>
              <a:t>. Εισάγονται ελεύθερα (χωρίς δασμούς) πρώτες ύλες και ημικατεργασμένα προϊόντα για να χρησιμοποιηθούν στην παραγωγή αγαθών, που εξάγονται στη συνέχεια, χωρίς να επιβάλλονται τοπικές ή άλλες επιβαρύνσεις</a:t>
            </a:r>
            <a:endParaRPr sz="1600" dirty="0"/>
          </a:p>
          <a:p>
            <a:pPr eaLnBrk="1" hangingPunct="1">
              <a:buNone/>
            </a:pPr>
            <a:r>
              <a:rPr sz="1600" b="1" dirty="0">
                <a:solidFill>
                  <a:srgbClr val="0000CC"/>
                </a:solidFill>
              </a:rPr>
              <a:t>Τελωνειακές Ενώσεις</a:t>
            </a:r>
            <a:r>
              <a:rPr sz="1600" dirty="0"/>
              <a:t>. Αποβλέπουν στην κατάργηση των δασμών στις εμπορικές συναλλαγές που διενεργούνται ανάμεσα στις χώρες-μέλη κάθε Ένωσης. Στις εισαγωγές τους από τρίτες χώρες καθιερώνεται κοινό δασμολόγιο.</a:t>
            </a:r>
            <a:endParaRPr sz="1600" dirty="0"/>
          </a:p>
          <a:p>
            <a:pPr eaLnBrk="1" hangingPunct="1">
              <a:buNone/>
            </a:pPr>
            <a:r>
              <a:rPr sz="1600" b="1" dirty="0">
                <a:solidFill>
                  <a:srgbClr val="0000CC"/>
                </a:solidFill>
              </a:rPr>
              <a:t>Ελεύθερες Ζώνες Συναλλαγών</a:t>
            </a:r>
            <a:r>
              <a:rPr sz="1600" dirty="0"/>
              <a:t>. Οι χώρες που τις αποτελούν καθιερώνουν μερική κατάργηση των δασμών μεταξύ τους, αλλά διατηρούν δικό τους δασμολόγιο στις εμπορικές τους συναλλαγές με τρίτες χώρες</a:t>
            </a:r>
            <a:endParaRPr sz="1600" dirty="0"/>
          </a:p>
          <a:p>
            <a:pPr eaLnBrk="1" hangingPunct="1">
              <a:buNone/>
            </a:pPr>
            <a:r>
              <a:rPr sz="1600" b="1" dirty="0">
                <a:solidFill>
                  <a:srgbClr val="0000CC"/>
                </a:solidFill>
              </a:rPr>
              <a:t>Κοινή Αγορά</a:t>
            </a:r>
            <a:r>
              <a:rPr sz="1600" dirty="0"/>
              <a:t>. Έχει όλα τα χαρακτηριστικά της Τελωνειακής Ένωσης (κατάργηση δασμών, κοινό δασμολόγιο) και επιπλέον προβλέπει την ελεύθερη διακίνηση των συντελεστών της παραγωγής ανάμεσα στις χώρες – μέλη.</a:t>
            </a:r>
            <a:endParaRPr sz="1600" dirty="0"/>
          </a:p>
          <a:p>
            <a:pPr eaLnBrk="1" hangingPunct="1">
              <a:buNone/>
            </a:pPr>
            <a:r>
              <a:rPr sz="1600" b="1" dirty="0">
                <a:solidFill>
                  <a:srgbClr val="0000CC"/>
                </a:solidFill>
              </a:rPr>
              <a:t>Οικονομική Ένωση</a:t>
            </a:r>
            <a:r>
              <a:rPr sz="1600" dirty="0"/>
              <a:t>. Διαφέρει από την Κοινή Αγορά γιατί επιβάλλει και συντονισμό των φορολογικών και νομισματικών συστημάτων των χωρών - μελών</a:t>
            </a:r>
            <a:endParaRPr sz="1600" dirty="0"/>
          </a:p>
          <a:p>
            <a:pPr eaLnBrk="1" hangingPunct="1">
              <a:buNone/>
            </a:pPr>
            <a:r>
              <a:rPr sz="1600" dirty="0"/>
              <a:t>  </a:t>
            </a:r>
            <a:endParaRPr sz="1600" dirty="0"/>
          </a:p>
          <a:p>
            <a:pPr eaLnBrk="1" hangingPunct="1">
              <a:buNone/>
            </a:pPr>
            <a:endParaRPr sz="1600" dirty="0"/>
          </a:p>
          <a:p>
            <a:pPr eaLnBrk="1" hangingPunct="1">
              <a:buNone/>
            </a:pPr>
            <a:endParaRPr sz="1600" dirty="0"/>
          </a:p>
        </p:txBody>
      </p:sp>
      <p:sp>
        <p:nvSpPr>
          <p:cNvPr id="10244" name="Line 4"/>
          <p:cNvSpPr/>
          <p:nvPr/>
        </p:nvSpPr>
        <p:spPr>
          <a:xfrm>
            <a:off x="4859338" y="1054100"/>
            <a:ext cx="0" cy="358775"/>
          </a:xfrm>
          <a:prstGeom prst="line">
            <a:avLst/>
          </a:prstGeom>
          <a:ln w="57150" cap="flat" cmpd="sng">
            <a:solidFill>
              <a:schemeClr val="tx1"/>
            </a:solidFill>
            <a:prstDash val="solid"/>
            <a:headEnd type="none" w="med" len="med"/>
            <a:tailEnd type="triangle" w="med" len="med"/>
          </a:ln>
        </p:spPr>
      </p:sp>
      <p:sp>
        <p:nvSpPr>
          <p:cNvPr id="10245" name="Line 6"/>
          <p:cNvSpPr/>
          <p:nvPr/>
        </p:nvSpPr>
        <p:spPr>
          <a:xfrm>
            <a:off x="250825" y="2133600"/>
            <a:ext cx="8497888" cy="0"/>
          </a:xfrm>
          <a:prstGeom prst="line">
            <a:avLst/>
          </a:prstGeom>
          <a:ln w="38100" cap="flat" cmpd="sng">
            <a:solidFill>
              <a:schemeClr val="tx1"/>
            </a:solidFill>
            <a:prstDash val="solid"/>
            <a:headEnd type="none" w="med" len="med"/>
            <a:tailEnd type="none" w="med" len="med"/>
          </a:ln>
        </p:spPr>
      </p:sp>
    </p:spTree>
  </p:cSld>
  <p:clrMapOvr>
    <a:masterClrMapping/>
  </p:clrMapOvr>
</p:sld>
</file>

<file path=ppt/theme/theme1.xml><?xml version="1.0" encoding="utf-8"?>
<a:theme xmlns:a="http://schemas.openxmlformats.org/drawingml/2006/main" name="Προεπιλεγμένη σχεδίαση">
  <a:themeElements>
    <a:clrScheme name="Προεπιλεγμένη σχεδίαση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Προεπιλεγμένη σχεδίαση">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raClrSchemeLst>
    <a:extraClrScheme>
      <a:clrScheme name="Προεπιλεγμένη σχεδίαση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Προεπιλεγμένη σχεδίαση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Προεπιλεγμένη σχεδίαση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Προεπιλεγμένη σχεδίαση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Προεπιλεγμένη σχεδίαση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Προεπιλεγμένη σχεδίαση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Προεπιλεγμένη σχεδίαση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Προεπιλεγμένη σχεδίαση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Προεπιλεγμένη σχεδίαση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Προεπιλεγμένη σχεδίαση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Προεπιλεγμένη σχεδίαση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Προεπιλεγμένη σχεδίαση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22983</Words>
  <Application>WPS Presentation</Application>
  <PresentationFormat>Προβολή στην οθόνη (4:3)</PresentationFormat>
  <Paragraphs>534</Paragraphs>
  <Slides>38</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38</vt:i4>
      </vt:variant>
    </vt:vector>
  </HeadingPairs>
  <TitlesOfParts>
    <vt:vector size="44" baseType="lpstr">
      <vt:lpstr>Arial</vt:lpstr>
      <vt:lpstr>SimSun</vt:lpstr>
      <vt:lpstr>Wingdings</vt:lpstr>
      <vt:lpstr>Microsoft YaHei</vt:lpstr>
      <vt:lpstr>Arial Unicode MS</vt:lpstr>
      <vt:lpstr>Προεπιλεγμένη σχεδίαση</vt:lpstr>
      <vt:lpstr>PowerPoint 演示文稿</vt:lpstr>
      <vt:lpstr>PowerPoint 演示文稿</vt:lpstr>
      <vt:lpstr>Θεωρία της «σωρευτικής αιτιότητας». Myrdal (1969) Κλασσικό υπόδειγμα για την ερμηνεία του περιφερειακού προβλήματος</vt:lpstr>
      <vt:lpstr>PowerPoint 演示文稿</vt:lpstr>
      <vt:lpstr>PowerPoint 演示文稿</vt:lpstr>
      <vt:lpstr>ΘΕΩΡΙΑ ΤΟΥ ΔΙΑΠΕΡΙΦΕΡΕΙΑΚΟΥ (ΔΙΕΘΝΟΥΣ) ΕΜΠΟΡΙΟΥ</vt:lpstr>
      <vt:lpstr>ΠΑΡΑΓΟΝΤΕΣ ΠΟΥ ΣΥΝΤΕΛΟΥΝ ΣΤΙΣ ΔΙΑΦΟΡΕΣ  ΑΝΑΜΕΣΑ ΣΤΟΥΣ ΚΑΝΟΝΕΣ ΣΥΜΠΕΡΙΦΟΡΑΣ ΤΟΥ ΔΙΕΘΝΟΥΣ  ΚΑΙ ΠΕΡΙΦΕΡΕΙΑΚΟΥ ΕΜΠΟΡΙΟΥ </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ΟΙΚΟΝΟΜΙΚΟΙ ΛΟΓΟΙ</vt:lpstr>
      <vt:lpstr>ΟΙΚΟΝΟΜΙΚΟΙ ΛΟΓΟΙ</vt:lpstr>
      <vt:lpstr>ΟΙΚΟΝΟΜΙΚΟΙ ΛΟΓΟΙ</vt:lpstr>
      <vt:lpstr>PowerPoint 演示文稿</vt:lpstr>
      <vt:lpstr>PowerPoint 演示文稿</vt:lpstr>
      <vt:lpstr>PowerPoint 演示文稿</vt:lpstr>
      <vt:lpstr>ΟΙΚΟΝΟΜΙΚΟΙ ΛΟΓΟΙ</vt:lpstr>
      <vt:lpstr>ΟΙΚΟΝΟΜΙΚΟΙ ΛΟΓΟΙ</vt:lpstr>
      <vt:lpstr>ΟΙΚΟΝΟΜΙΚΟΙ ΛΟΓΟΙ</vt:lpstr>
      <vt:lpstr>ΟΙΚΟΝΟΜΙΚΟΙ ΛΟΓΟΙ</vt:lpstr>
      <vt:lpstr>ΚΟΙΝΩΝΙΚΟ – ΟΙΚΟΝΟΜΙΚΟΙ ΛΟΓΟΙ</vt:lpstr>
      <vt:lpstr>ΚΟΙΝΩΝΙΚΟ – ΟΙΚΟΝΟΜΙΚΟΙ ΛΟΓΟΙ</vt:lpstr>
      <vt:lpstr>ΚΟΙΝΩΝΙΚΟ – ΟΙΚΟΝΟΜΙΚΟΙ ΛΟΓΟΙ</vt:lpstr>
      <vt:lpstr>ΚΟΙΝΩΝΙΚΟ – ΟΙΚΟΝΟΜΙΚΟΙ ΛΟΓΟΙ</vt:lpstr>
      <vt:lpstr>ΠΕΡΙΒΑΛΛΟΝΤΙΚΟΙ ΛΟΓΟΙ</vt:lpstr>
      <vt:lpstr>ΠΕΡΙΒΑΛΛΟΝΤΙΚΟΙ ΛΟΓΟΙ</vt:lpstr>
    </vt:vector>
  </TitlesOfParts>
  <Company>PPC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ag_ec</cp:lastModifiedBy>
  <cp:revision>5</cp:revision>
  <dcterms:created xsi:type="dcterms:W3CDTF">2011-03-02T05:43:00Z</dcterms:created>
  <dcterms:modified xsi:type="dcterms:W3CDTF">2024-11-21T05:59:08Z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2057-12.2.0.18911</vt:lpwstr>
  </property>
  <property fmtid="{D5CDD505-2E9C-101B-9397-08002B2CF9AE}" pid="3" name="ICV">
    <vt:lpwstr>3C743F5B2BA643AC81BEA452C4CB8A37_13</vt:lpwstr>
  </property>
</Properties>
</file>