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98" r:id="rId6"/>
    <p:sldId id="299" r:id="rId7"/>
    <p:sldId id="270" r:id="rId8"/>
    <p:sldId id="271" r:id="rId9"/>
    <p:sldId id="273" r:id="rId10"/>
    <p:sldId id="274" r:id="rId11"/>
    <p:sldId id="277" r:id="rId12"/>
    <p:sldId id="276" r:id="rId13"/>
    <p:sldId id="278" r:id="rId14"/>
    <p:sldId id="301" r:id="rId15"/>
    <p:sldId id="305" r:id="rId16"/>
    <p:sldId id="304" r:id="rId17"/>
    <p:sldId id="279" r:id="rId18"/>
    <p:sldId id="280" r:id="rId19"/>
    <p:sldId id="281" r:id="rId20"/>
    <p:sldId id="287" r:id="rId21"/>
    <p:sldId id="288" r:id="rId22"/>
    <p:sldId id="282" r:id="rId23"/>
    <p:sldId id="289" r:id="rId24"/>
    <p:sldId id="290" r:id="rId25"/>
    <p:sldId id="291" r:id="rId26"/>
    <p:sldId id="292" r:id="rId27"/>
    <p:sldId id="283" r:id="rId28"/>
    <p:sldId id="303" r:id="rId29"/>
    <p:sldId id="293" r:id="rId30"/>
    <p:sldId id="294" r:id="rId31"/>
    <p:sldId id="284" r:id="rId32"/>
    <p:sldId id="296" r:id="rId33"/>
    <p:sldId id="297" r:id="rId34"/>
    <p:sldId id="295"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6E7CC3C9-F71F-4393-B221-9A56E7E17E3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6E7CC3C9-F71F-4393-B221-9A56E7E17E3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6E7CC3C9-F71F-4393-B221-9A56E7E17E3F}"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123A55F-A652-4C5B-BE05-A0555D4251B8}" type="datetimeFigureOut">
              <a:rPr lang="el-GR" smtClean="0"/>
              <a:pPr/>
              <a:t>16/4/2024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E7CC3C9-F71F-4393-B221-9A56E7E17E3F}"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23A55F-A652-4C5B-BE05-A0555D4251B8}" type="datetimeFigureOut">
              <a:rPr lang="el-GR" smtClean="0"/>
              <a:pPr/>
              <a:t>16/4/2024</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E7CC3C9-F71F-4393-B221-9A56E7E17E3F}"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George </a:t>
            </a:r>
            <a:r>
              <a:rPr lang="en-US" dirty="0" err="1" smtClean="0"/>
              <a:t>Mavrommatis</a:t>
            </a:r>
            <a:r>
              <a:rPr lang="en-US" dirty="0" smtClean="0"/>
              <a:t> </a:t>
            </a:r>
            <a:endParaRPr lang="el-GR" dirty="0"/>
          </a:p>
        </p:txBody>
      </p:sp>
      <p:sp>
        <p:nvSpPr>
          <p:cNvPr id="3" name="2 - Υπότιτλος"/>
          <p:cNvSpPr>
            <a:spLocks noGrp="1"/>
          </p:cNvSpPr>
          <p:nvPr>
            <p:ph type="subTitle" idx="1"/>
          </p:nvPr>
        </p:nvSpPr>
        <p:spPr/>
        <p:txBody>
          <a:bodyPr/>
          <a:lstStyle/>
          <a:p>
            <a:r>
              <a:rPr lang="en-US" b="1" dirty="0" smtClean="0"/>
              <a:t>Cultural globalization and transnational tourism </a:t>
            </a:r>
            <a:endParaRPr lang="el-G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jewel </a:t>
            </a:r>
            <a:r>
              <a:rPr lang="en-US" dirty="0" err="1" smtClean="0"/>
              <a:t>changi</a:t>
            </a:r>
            <a:r>
              <a:rPr lang="en-US" dirty="0" smtClean="0"/>
              <a:t> airport Singapore </a:t>
            </a:r>
            <a:endParaRPr lang="el-GR" dirty="0"/>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0" y="1295400"/>
            <a:ext cx="5410200" cy="3962400"/>
          </a:xfrm>
        </p:spPr>
      </p:pic>
      <p:pic>
        <p:nvPicPr>
          <p:cNvPr id="7" name="6 - Εικόνα" descr="αρχείο λήψης (1).jpg"/>
          <p:cNvPicPr>
            <a:picLocks noChangeAspect="1"/>
          </p:cNvPicPr>
          <p:nvPr/>
        </p:nvPicPr>
        <p:blipFill>
          <a:blip r:embed="rId3" cstate="print"/>
          <a:stretch>
            <a:fillRect/>
          </a:stretch>
        </p:blipFill>
        <p:spPr>
          <a:xfrm>
            <a:off x="5410200" y="1371600"/>
            <a:ext cx="3733800" cy="548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toshiba\Desktop\slow food globalization\globalization-in-tourism-1-638.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From cultural globalization to the globalization of tourism.</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We talked about globalization but we have to refer also to the globalization of tourism that has been taking place </a:t>
            </a:r>
          </a:p>
          <a:p>
            <a:r>
              <a:rPr lang="en-US" dirty="0" smtClean="0"/>
              <a:t>By that again we mean more than one thing. </a:t>
            </a:r>
          </a:p>
          <a:p>
            <a:r>
              <a:rPr lang="en-US" dirty="0" smtClean="0"/>
              <a:t>On the one hand, more countries are getting touristic. New destinations emerge and flows change. </a:t>
            </a:r>
          </a:p>
          <a:p>
            <a:r>
              <a:rPr lang="en-US" dirty="0" smtClean="0"/>
              <a:t>On the other hand, the number or international arrivals increase. </a:t>
            </a:r>
          </a:p>
          <a:p>
            <a:r>
              <a:rPr lang="en-US" dirty="0" smtClean="0"/>
              <a:t>Within these numbers, new categories/ nationalities emerge. New people start travelling.</a:t>
            </a:r>
          </a:p>
          <a:p>
            <a:r>
              <a:rPr lang="en-US" dirty="0" smtClean="0"/>
              <a:t>Probably this is what we mean as the globalization of tourism.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WTO-chart-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1793.jpeg"/>
          <p:cNvPicPr>
            <a:picLocks noGrp="1" noChangeAspect="1"/>
          </p:cNvPicPr>
          <p:nvPr>
            <p:ph idx="1"/>
          </p:nvPr>
        </p:nvPicPr>
        <p:blipFill>
          <a:blip r:embed="rId2" cstate="print"/>
          <a:stretch>
            <a:fillRect/>
          </a:stretch>
        </p:blipFill>
        <p:spPr>
          <a:xfrm>
            <a:off x="228600" y="0"/>
            <a:ext cx="86106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9334-blank-355.png"/>
          <p:cNvPicPr>
            <a:picLocks noGrp="1" noChangeAspect="1"/>
          </p:cNvPicPr>
          <p:nvPr>
            <p:ph idx="1"/>
          </p:nvPr>
        </p:nvPicPr>
        <p:blipFill>
          <a:blip r:embed="rId2" cstate="print"/>
          <a:stretch>
            <a:fillRect/>
          </a:stretch>
        </p:blipFill>
        <p:spPr>
          <a:xfrm>
            <a:off x="152400" y="0"/>
            <a:ext cx="8839199"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GB" b="1" dirty="0" smtClean="0"/>
          </a:p>
          <a:p>
            <a:endParaRPr lang="en-US" dirty="0"/>
          </a:p>
        </p:txBody>
      </p:sp>
      <p:pic>
        <p:nvPicPr>
          <p:cNvPr id="4" name="Picture 3" descr="wptravel-5.jpg"/>
          <p:cNvPicPr>
            <a:picLocks noChangeAspect="1"/>
          </p:cNvPicPr>
          <p:nvPr/>
        </p:nvPicPr>
        <p:blipFill>
          <a:blip r:embed="rId2" cstate="print"/>
          <a:stretch>
            <a:fillRect/>
          </a:stretch>
        </p:blipFill>
        <p:spPr>
          <a:xfrm>
            <a:off x="228600" y="152400"/>
            <a:ext cx="8763000" cy="6553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ttp___cdn.cnn.com_cnnnext_dam_assets_160119145633-tourist-map-new.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Another way of seeing these things </a:t>
            </a:r>
            <a:endParaRPr lang="el-GR" dirty="0"/>
          </a:p>
        </p:txBody>
      </p:sp>
      <p:sp>
        <p:nvSpPr>
          <p:cNvPr id="3" name="2 - Θέση περιεχομένου"/>
          <p:cNvSpPr>
            <a:spLocks noGrp="1"/>
          </p:cNvSpPr>
          <p:nvPr>
            <p:ph idx="1"/>
          </p:nvPr>
        </p:nvSpPr>
        <p:spPr>
          <a:xfrm>
            <a:off x="304800" y="1554162"/>
            <a:ext cx="8686800" cy="5303838"/>
          </a:xfrm>
        </p:spPr>
        <p:txBody>
          <a:bodyPr>
            <a:normAutofit fontScale="77500" lnSpcReduction="20000"/>
          </a:bodyPr>
          <a:lstStyle/>
          <a:p>
            <a:r>
              <a:rPr lang="en-US" dirty="0" smtClean="0"/>
              <a:t>Can we conceive the relationship between processes of cultural globalization and processes of the globalization of tourism together?</a:t>
            </a:r>
          </a:p>
          <a:p>
            <a:r>
              <a:rPr lang="en-US" dirty="0" smtClean="0"/>
              <a:t>Probably it can be done by shedding light on the dialectical relationship between the global and the local. Global processes of globalization and tourism and its relationships with the local (tourist destination).</a:t>
            </a:r>
          </a:p>
          <a:p>
            <a:r>
              <a:rPr lang="en-US" dirty="0" smtClean="0"/>
              <a:t>These relationships are probably complex as they are conveyed through different prisms: the prism of authenticity and the authentic experience versus the prism of fusion and </a:t>
            </a:r>
            <a:r>
              <a:rPr lang="en-US" dirty="0" err="1" smtClean="0"/>
              <a:t>hybridity</a:t>
            </a:r>
            <a:r>
              <a:rPr lang="en-US" dirty="0" smtClean="0"/>
              <a:t>. </a:t>
            </a:r>
          </a:p>
          <a:p>
            <a:r>
              <a:rPr lang="en-US" dirty="0" smtClean="0"/>
              <a:t>Probably the best way would be not to view these processes as independent but maybe as in some cases taking place consecutively or even simultaneously. </a:t>
            </a:r>
          </a:p>
          <a:p>
            <a:r>
              <a:rPr lang="en-US" dirty="0" smtClean="0"/>
              <a:t>But let us investigate a little bit more their relationship.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global as local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dirty="0" smtClean="0"/>
              <a:t>In relation to tourism that probably refers to case where the global tourist brands expand and become part of the local/national ecology.</a:t>
            </a:r>
          </a:p>
          <a:p>
            <a:r>
              <a:rPr lang="en-US" dirty="0" smtClean="0"/>
              <a:t>The global does not adjust but instead expands geographically.</a:t>
            </a:r>
          </a:p>
          <a:p>
            <a:r>
              <a:rPr lang="en-US" dirty="0" smtClean="0"/>
              <a:t>This form of developing tourism is probably seen more in the era of mass tourism and not necessarily in the emerging experiential niche tourism of the moment</a:t>
            </a:r>
          </a:p>
          <a:p>
            <a:r>
              <a:rPr lang="en-US" dirty="0" smtClean="0"/>
              <a:t>We can think of many examples of such tends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Introduction </a:t>
            </a:r>
            <a:endParaRPr lang="el-GR" dirty="0"/>
          </a:p>
        </p:txBody>
      </p:sp>
      <p:sp>
        <p:nvSpPr>
          <p:cNvPr id="3" name="2 - Θέση περιεχομένου"/>
          <p:cNvSpPr>
            <a:spLocks noGrp="1"/>
          </p:cNvSpPr>
          <p:nvPr>
            <p:ph idx="1"/>
          </p:nvPr>
        </p:nvSpPr>
        <p:spPr>
          <a:xfrm>
            <a:off x="304800" y="1554162"/>
            <a:ext cx="8686800" cy="5303838"/>
          </a:xfrm>
        </p:spPr>
        <p:txBody>
          <a:bodyPr>
            <a:normAutofit fontScale="62500" lnSpcReduction="20000"/>
          </a:bodyPr>
          <a:lstStyle/>
          <a:p>
            <a:r>
              <a:rPr lang="en-US" dirty="0" smtClean="0"/>
              <a:t>Today’s lesson will try to touch on the issues of globalization and tourism</a:t>
            </a:r>
          </a:p>
          <a:p>
            <a:r>
              <a:rPr lang="en-US" dirty="0" smtClean="0"/>
              <a:t>There is a lot of talk about globalization these days and this word means different things to different people</a:t>
            </a:r>
          </a:p>
          <a:p>
            <a:r>
              <a:rPr lang="en-US" dirty="0" smtClean="0"/>
              <a:t>The way that we will try to approach globalization is from a standpoint of cultural globalization. </a:t>
            </a:r>
          </a:p>
          <a:p>
            <a:r>
              <a:rPr lang="en-US" dirty="0" smtClean="0"/>
              <a:t>What does cultural globalization means these days? And how can we conceptualize it? Is it about creating a homogenous environment or is it about creating more differences?</a:t>
            </a:r>
          </a:p>
          <a:p>
            <a:r>
              <a:rPr lang="en-US" dirty="0" smtClean="0"/>
              <a:t>Another feature that we will try to refer to is the globalization of the tourism industry that has taken place during the last decades. What does this globalization of tourism does to processes of cultural globalization? Or to put it another way, what are the relationships between cultural globalization and the globalization of tourism?</a:t>
            </a:r>
          </a:p>
          <a:p>
            <a:r>
              <a:rPr lang="en-US" dirty="0" smtClean="0"/>
              <a:t>One possible way to approach this relationship between cultural globalization and the globalization of tourism is through the relationship between the global and the local (tourist destination)</a:t>
            </a:r>
          </a:p>
          <a:p>
            <a:r>
              <a:rPr lang="en-US" dirty="0" smtClean="0"/>
              <a:t>Last but not least, we will refer to the creation of authentic or fused experiences that take place within this new landscape of touristic consumption that is emerging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Dubai tourism: gulf modernity  </a:t>
            </a:r>
            <a:endParaRPr lang="el-GR" dirty="0"/>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0" y="1295400"/>
            <a:ext cx="4953000" cy="3200400"/>
          </a:xfrm>
        </p:spPr>
      </p:pic>
      <p:pic>
        <p:nvPicPr>
          <p:cNvPr id="5" name="4 - Εικόνα" descr="αρχείο λήψης.jpg"/>
          <p:cNvPicPr>
            <a:picLocks noChangeAspect="1"/>
          </p:cNvPicPr>
          <p:nvPr/>
        </p:nvPicPr>
        <p:blipFill>
          <a:blip r:embed="rId3" cstate="print"/>
          <a:stretch>
            <a:fillRect/>
          </a:stretch>
        </p:blipFill>
        <p:spPr>
          <a:xfrm>
            <a:off x="4876800" y="2286001"/>
            <a:ext cx="42672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Ellinikon</a:t>
            </a:r>
            <a:r>
              <a:rPr lang="en-US" dirty="0" smtClean="0"/>
              <a:t> </a:t>
            </a:r>
            <a:r>
              <a:rPr lang="en-US" dirty="0" err="1" smtClean="0"/>
              <a:t>Lamda</a:t>
            </a:r>
            <a:r>
              <a:rPr lang="en-US" dirty="0" smtClean="0"/>
              <a:t> development </a:t>
            </a:r>
            <a:endParaRPr lang="el-GR" dirty="0"/>
          </a:p>
        </p:txBody>
      </p:sp>
      <p:pic>
        <p:nvPicPr>
          <p:cNvPr id="4" name="3 - Θέση περιεχομένου" descr="752_88_zoomed_2199-living-by-the-park-narinder.jpg"/>
          <p:cNvPicPr>
            <a:picLocks noGrp="1" noChangeAspect="1"/>
          </p:cNvPicPr>
          <p:nvPr>
            <p:ph idx="1"/>
          </p:nvPr>
        </p:nvPicPr>
        <p:blipFill>
          <a:blip r:embed="rId2" cstate="print"/>
          <a:stretch>
            <a:fillRect/>
          </a:stretch>
        </p:blipFill>
        <p:spPr>
          <a:xfrm>
            <a:off x="1" y="1143000"/>
            <a:ext cx="5105400" cy="5715000"/>
          </a:xfrm>
        </p:spPr>
      </p:pic>
      <p:pic>
        <p:nvPicPr>
          <p:cNvPr id="5" name="4 - Εικόνα" descr="752_284_zoomed_hellinikon6.jpg"/>
          <p:cNvPicPr>
            <a:picLocks noChangeAspect="1"/>
          </p:cNvPicPr>
          <p:nvPr/>
        </p:nvPicPr>
        <p:blipFill>
          <a:blip r:embed="rId3" cstate="print"/>
          <a:stretch>
            <a:fillRect/>
          </a:stretch>
        </p:blipFill>
        <p:spPr>
          <a:xfrm>
            <a:off x="4953000" y="1143000"/>
            <a:ext cx="4191000" cy="571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524000"/>
          </a:xfrm>
        </p:spPr>
        <p:txBody>
          <a:bodyPr>
            <a:normAutofit fontScale="90000"/>
          </a:bodyPr>
          <a:lstStyle/>
          <a:p>
            <a:r>
              <a:rPr lang="en-US" dirty="0" smtClean="0"/>
              <a:t>The local against the global: the creation of a totally authentic experience </a:t>
            </a:r>
            <a:endParaRPr lang="el-GR" dirty="0"/>
          </a:p>
        </p:txBody>
      </p:sp>
      <p:sp>
        <p:nvSpPr>
          <p:cNvPr id="3" name="2 - Θέση περιεχομένου"/>
          <p:cNvSpPr>
            <a:spLocks noGrp="1"/>
          </p:cNvSpPr>
          <p:nvPr>
            <p:ph idx="1"/>
          </p:nvPr>
        </p:nvSpPr>
        <p:spPr>
          <a:xfrm>
            <a:off x="304800" y="1554162"/>
            <a:ext cx="8686800" cy="5303838"/>
          </a:xfrm>
        </p:spPr>
        <p:txBody>
          <a:bodyPr>
            <a:normAutofit fontScale="85000" lnSpcReduction="10000"/>
          </a:bodyPr>
          <a:lstStyle/>
          <a:p>
            <a:r>
              <a:rPr lang="en-US" dirty="0" smtClean="0"/>
              <a:t>From slow food to slow tourism?</a:t>
            </a:r>
          </a:p>
          <a:p>
            <a:r>
              <a:rPr lang="en-US" dirty="0" smtClean="0"/>
              <a:t>The slow food movement and the politics of a ‘virtuous globalization’. Good, fair and clean food. Authentic local food that is far away from the practices of the global mass market food industry. Food, identity and culture. </a:t>
            </a:r>
          </a:p>
          <a:p>
            <a:r>
              <a:rPr lang="en-US" dirty="0" smtClean="0"/>
              <a:t>The diversity of places and the creation of ‘authentic experiences’</a:t>
            </a:r>
          </a:p>
          <a:p>
            <a:r>
              <a:rPr lang="en-US" dirty="0" smtClean="0"/>
              <a:t>The change from mass tourism to experiential tourism. </a:t>
            </a:r>
          </a:p>
          <a:p>
            <a:r>
              <a:rPr lang="en-US" dirty="0" smtClean="0"/>
              <a:t>How authentic is the produced ‘authentic experience’?</a:t>
            </a:r>
          </a:p>
          <a:p>
            <a:r>
              <a:rPr lang="en-US" dirty="0" smtClean="0"/>
              <a:t>Local food industries and the building of a culinary tradition. All produce should come from the locality. </a:t>
            </a:r>
          </a:p>
          <a:p>
            <a:r>
              <a:rPr lang="en-US" dirty="0" smtClean="0"/>
              <a:t>New ways of a sophisticated </a:t>
            </a:r>
            <a:r>
              <a:rPr lang="en-US" dirty="0" err="1" smtClean="0"/>
              <a:t>folklorism</a:t>
            </a:r>
            <a:r>
              <a:rPr lang="en-US" dirty="0" smtClean="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Slow food international </a:t>
            </a:r>
            <a:r>
              <a:rPr lang="en-US" dirty="0" err="1" smtClean="0"/>
              <a:t>chicago</a:t>
            </a:r>
            <a:r>
              <a:rPr lang="en-US" dirty="0" smtClean="0"/>
              <a:t> 1989</a:t>
            </a:r>
            <a:endParaRPr lang="el-GR" dirty="0"/>
          </a:p>
        </p:txBody>
      </p:sp>
      <p:pic>
        <p:nvPicPr>
          <p:cNvPr id="1026" name="Picture 2" descr="C:\Users\toshiba\Desktop\slow food globalization\αρχείο λήψης.png"/>
          <p:cNvPicPr>
            <a:picLocks noGrp="1" noChangeAspect="1" noChangeArrowheads="1"/>
          </p:cNvPicPr>
          <p:nvPr>
            <p:ph idx="1"/>
          </p:nvPr>
        </p:nvPicPr>
        <p:blipFill>
          <a:blip r:embed="rId2" cstate="print"/>
          <a:srcRect/>
          <a:stretch>
            <a:fillRect/>
          </a:stretch>
        </p:blipFill>
        <p:spPr bwMode="auto">
          <a:xfrm>
            <a:off x="0" y="1371600"/>
            <a:ext cx="5029200" cy="5486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Authentic experiences </a:t>
            </a:r>
            <a:endParaRPr lang="el-GR" dirty="0"/>
          </a:p>
        </p:txBody>
      </p:sp>
      <p:pic>
        <p:nvPicPr>
          <p:cNvPr id="6" name="5 - Θέση περιεχομένου" descr="αρχείο λήψης (2).jpg"/>
          <p:cNvPicPr>
            <a:picLocks noGrp="1" noChangeAspect="1"/>
          </p:cNvPicPr>
          <p:nvPr>
            <p:ph idx="1"/>
          </p:nvPr>
        </p:nvPicPr>
        <p:blipFill>
          <a:blip r:embed="rId2" cstate="print"/>
          <a:stretch>
            <a:fillRect/>
          </a:stretch>
        </p:blipFill>
        <p:spPr>
          <a:xfrm>
            <a:off x="304800" y="1447800"/>
            <a:ext cx="8610600" cy="54102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‘real’ thing </a:t>
            </a:r>
            <a:endParaRPr lang="el-GR" dirty="0"/>
          </a:p>
        </p:txBody>
      </p:sp>
      <p:pic>
        <p:nvPicPr>
          <p:cNvPr id="4" name="3 - Θέση περιεχομένου" descr="αρχείο λήψης (3).jpg"/>
          <p:cNvPicPr>
            <a:picLocks noGrp="1" noChangeAspect="1"/>
          </p:cNvPicPr>
          <p:nvPr>
            <p:ph idx="1"/>
          </p:nvPr>
        </p:nvPicPr>
        <p:blipFill>
          <a:blip r:embed="rId2" cstate="print"/>
          <a:stretch>
            <a:fillRect/>
          </a:stretch>
        </p:blipFill>
        <p:spPr>
          <a:xfrm>
            <a:off x="0" y="1295400"/>
            <a:ext cx="4800600" cy="3429000"/>
          </a:xfrm>
        </p:spPr>
      </p:pic>
      <p:pic>
        <p:nvPicPr>
          <p:cNvPr id="5" name="4 - Εικόνα" descr="αρχείο λήψης (4).jpg"/>
          <p:cNvPicPr>
            <a:picLocks noChangeAspect="1"/>
          </p:cNvPicPr>
          <p:nvPr/>
        </p:nvPicPr>
        <p:blipFill>
          <a:blip r:embed="rId3" cstate="print"/>
          <a:stretch>
            <a:fillRect/>
          </a:stretch>
        </p:blipFill>
        <p:spPr>
          <a:xfrm>
            <a:off x="4724400" y="1295400"/>
            <a:ext cx="2705100" cy="1695450"/>
          </a:xfrm>
          <a:prstGeom prst="rect">
            <a:avLst/>
          </a:prstGeom>
        </p:spPr>
      </p:pic>
      <p:pic>
        <p:nvPicPr>
          <p:cNvPr id="7" name="6 - Εικόνα" descr="αρχείο λήψης.jpg"/>
          <p:cNvPicPr>
            <a:picLocks noChangeAspect="1"/>
          </p:cNvPicPr>
          <p:nvPr/>
        </p:nvPicPr>
        <p:blipFill>
          <a:blip r:embed="rId4" cstate="print"/>
          <a:stretch>
            <a:fillRect/>
          </a:stretch>
        </p:blipFill>
        <p:spPr>
          <a:xfrm>
            <a:off x="4572000" y="2971800"/>
            <a:ext cx="4267200" cy="3886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niche market?</a:t>
            </a:r>
            <a:endParaRPr lang="el-GR" dirty="0"/>
          </a:p>
        </p:txBody>
      </p:sp>
      <p:pic>
        <p:nvPicPr>
          <p:cNvPr id="4" name="3 - Θέση περιεχομένου" descr="cvr9781847376954_9781847376954_hr.jpg"/>
          <p:cNvPicPr>
            <a:picLocks noGrp="1" noChangeAspect="1"/>
          </p:cNvPicPr>
          <p:nvPr>
            <p:ph idx="1"/>
          </p:nvPr>
        </p:nvPicPr>
        <p:blipFill>
          <a:blip r:embed="rId2" cstate="print"/>
          <a:stretch>
            <a:fillRect/>
          </a:stretch>
        </p:blipFill>
        <p:spPr>
          <a:xfrm>
            <a:off x="1447800" y="1554162"/>
            <a:ext cx="6096000" cy="530383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globalization of the local </a:t>
            </a:r>
            <a:endParaRPr lang="el-GR" dirty="0"/>
          </a:p>
        </p:txBody>
      </p:sp>
      <p:sp>
        <p:nvSpPr>
          <p:cNvPr id="3" name="2 - Θέση περιεχομένου"/>
          <p:cNvSpPr>
            <a:spLocks noGrp="1"/>
          </p:cNvSpPr>
          <p:nvPr>
            <p:ph idx="1"/>
          </p:nvPr>
        </p:nvSpPr>
        <p:spPr>
          <a:xfrm>
            <a:off x="304800" y="1554162"/>
            <a:ext cx="8686800" cy="5303838"/>
          </a:xfrm>
        </p:spPr>
        <p:txBody>
          <a:bodyPr>
            <a:normAutofit fontScale="85000" lnSpcReduction="10000"/>
          </a:bodyPr>
          <a:lstStyle/>
          <a:p>
            <a:r>
              <a:rPr lang="en-US" dirty="0" smtClean="0"/>
              <a:t>This is probably something else in relation to the local and the global. Of course it can also relate to the other processes, too.</a:t>
            </a:r>
          </a:p>
          <a:p>
            <a:r>
              <a:rPr lang="en-US" dirty="0" smtClean="0"/>
              <a:t>I can imagine the globalization of a local destination is when a locality becomes a global brand. A place that is globally recognized as having its own identity and referring to specific characteristics. </a:t>
            </a:r>
          </a:p>
          <a:p>
            <a:r>
              <a:rPr lang="en-US" dirty="0" smtClean="0"/>
              <a:t>I can also imagine that this local branding that became globally recognized in many cases has been the product of intensively organized processes of creating an authentic experience/ identity of the place.</a:t>
            </a:r>
          </a:p>
          <a:p>
            <a:r>
              <a:rPr lang="en-US" dirty="0" err="1" smtClean="0"/>
              <a:t>Santorini</a:t>
            </a:r>
            <a:r>
              <a:rPr lang="en-US" dirty="0" smtClean="0"/>
              <a:t> and the creation of a local cuisine, although the island does not have much local produce.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1982 </a:t>
            </a:r>
            <a:r>
              <a:rPr lang="en-GB" dirty="0" err="1" smtClean="0"/>
              <a:t>Santorini</a:t>
            </a:r>
            <a:endParaRPr lang="en-US" dirty="0"/>
          </a:p>
        </p:txBody>
      </p:sp>
      <p:pic>
        <p:nvPicPr>
          <p:cNvPr id="4" name="Content Placeholder 3" descr="SummerLovers.jpg"/>
          <p:cNvPicPr>
            <a:picLocks noGrp="1" noChangeAspect="1"/>
          </p:cNvPicPr>
          <p:nvPr>
            <p:ph idx="1"/>
          </p:nvPr>
        </p:nvPicPr>
        <p:blipFill>
          <a:blip r:embed="rId2" cstate="print"/>
          <a:stretch>
            <a:fillRect/>
          </a:stretch>
        </p:blipFill>
        <p:spPr>
          <a:xfrm>
            <a:off x="3139546" y="1554163"/>
            <a:ext cx="3017308" cy="45259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Greek Global tourist brands </a:t>
            </a:r>
            <a:endParaRPr lang="el-GR" dirty="0"/>
          </a:p>
        </p:txBody>
      </p:sp>
      <p:pic>
        <p:nvPicPr>
          <p:cNvPr id="4" name="3 - Θέση περιεχομένου" descr="images.jpg"/>
          <p:cNvPicPr>
            <a:picLocks noGrp="1" noChangeAspect="1"/>
          </p:cNvPicPr>
          <p:nvPr>
            <p:ph idx="1"/>
          </p:nvPr>
        </p:nvPicPr>
        <p:blipFill>
          <a:blip r:embed="rId2" cstate="print"/>
          <a:stretch>
            <a:fillRect/>
          </a:stretch>
        </p:blipFill>
        <p:spPr>
          <a:xfrm>
            <a:off x="0" y="1371600"/>
            <a:ext cx="4800600" cy="3657600"/>
          </a:xfrm>
        </p:spPr>
      </p:pic>
      <p:pic>
        <p:nvPicPr>
          <p:cNvPr id="5" name="4 - Εικόνα" descr="αρχείο λήψης (1).jpg"/>
          <p:cNvPicPr>
            <a:picLocks noChangeAspect="1"/>
          </p:cNvPicPr>
          <p:nvPr/>
        </p:nvPicPr>
        <p:blipFill>
          <a:blip r:embed="rId3" cstate="print"/>
          <a:stretch>
            <a:fillRect/>
          </a:stretch>
        </p:blipFill>
        <p:spPr>
          <a:xfrm>
            <a:off x="4343400" y="2667000"/>
            <a:ext cx="4800600" cy="419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Cultural globalization?</a:t>
            </a:r>
            <a:endParaRPr lang="el-GR" dirty="0"/>
          </a:p>
        </p:txBody>
      </p:sp>
      <p:pic>
        <p:nvPicPr>
          <p:cNvPr id="4" name="Picture 6" descr="p00sygmp"/>
          <p:cNvPicPr>
            <a:picLocks noGrp="1" noChangeAspect="1" noChangeArrowheads="1"/>
          </p:cNvPicPr>
          <p:nvPr>
            <p:ph idx="1"/>
          </p:nvPr>
        </p:nvPicPr>
        <p:blipFill>
          <a:blip r:embed="rId2" cstate="print"/>
          <a:srcRect/>
          <a:stretch>
            <a:fillRect/>
          </a:stretch>
        </p:blipFill>
        <p:spPr>
          <a:xfrm>
            <a:off x="0" y="1295400"/>
            <a:ext cx="9144000" cy="5562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Bali </a:t>
            </a:r>
            <a:endParaRPr lang="el-GR" dirty="0"/>
          </a:p>
        </p:txBody>
      </p:sp>
      <p:pic>
        <p:nvPicPr>
          <p:cNvPr id="4" name="3 - Θέση περιεχομένου" descr="αρχείο λήψης (5).jpg"/>
          <p:cNvPicPr>
            <a:picLocks noGrp="1" noChangeAspect="1"/>
          </p:cNvPicPr>
          <p:nvPr>
            <p:ph idx="1"/>
          </p:nvPr>
        </p:nvPicPr>
        <p:blipFill>
          <a:blip r:embed="rId2" cstate="print"/>
          <a:stretch>
            <a:fillRect/>
          </a:stretch>
        </p:blipFill>
        <p:spPr>
          <a:xfrm>
            <a:off x="838200" y="1600200"/>
            <a:ext cx="7696200" cy="50292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localization of the global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This is probably the language of fusion and </a:t>
            </a:r>
            <a:r>
              <a:rPr lang="en-US" dirty="0" err="1" smtClean="0"/>
              <a:t>hybridity</a:t>
            </a:r>
            <a:r>
              <a:rPr lang="en-US" dirty="0" smtClean="0"/>
              <a:t>.</a:t>
            </a:r>
          </a:p>
          <a:p>
            <a:r>
              <a:rPr lang="en-US" dirty="0" smtClean="0"/>
              <a:t>This is the case where the global adapts to the local and produces more differences </a:t>
            </a:r>
          </a:p>
          <a:p>
            <a:r>
              <a:rPr lang="en-US" dirty="0" smtClean="0"/>
              <a:t>This is another process that is further away from the authentic experience, although someone might argue that the unique coming together of the global and the local produces a new unique difference. </a:t>
            </a:r>
          </a:p>
          <a:p>
            <a:r>
              <a:rPr lang="en-US" dirty="0" smtClean="0"/>
              <a:t>This is a development that takes place extensively in the tourist industry . </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Jamie </a:t>
            </a:r>
            <a:r>
              <a:rPr lang="en-US" dirty="0" err="1" smtClean="0"/>
              <a:t>oliver’s</a:t>
            </a:r>
            <a:r>
              <a:rPr lang="en-US" dirty="0" smtClean="0"/>
              <a:t> multicultural </a:t>
            </a:r>
            <a:r>
              <a:rPr lang="en-US" dirty="0" err="1" smtClean="0"/>
              <a:t>gastronationalism</a:t>
            </a:r>
            <a:r>
              <a:rPr lang="en-US" dirty="0" smtClean="0"/>
              <a:t> </a:t>
            </a:r>
            <a:endParaRPr lang="el-GR" dirty="0"/>
          </a:p>
        </p:txBody>
      </p:sp>
      <p:pic>
        <p:nvPicPr>
          <p:cNvPr id="12" name="11 - Θέση περιεχομένου" descr="αρχείο λήψης (7).jpg"/>
          <p:cNvPicPr>
            <a:picLocks noGrp="1" noChangeAspect="1"/>
          </p:cNvPicPr>
          <p:nvPr>
            <p:ph idx="1"/>
          </p:nvPr>
        </p:nvPicPr>
        <p:blipFill>
          <a:blip r:embed="rId2" cstate="print"/>
          <a:stretch>
            <a:fillRect/>
          </a:stretch>
        </p:blipFill>
        <p:spPr>
          <a:xfrm>
            <a:off x="152400" y="1752600"/>
            <a:ext cx="4038600" cy="2590800"/>
          </a:xfrm>
        </p:spPr>
      </p:pic>
      <p:pic>
        <p:nvPicPr>
          <p:cNvPr id="13" name="12 - Εικόνα" descr="αρχείο λήψης (8).jpg"/>
          <p:cNvPicPr>
            <a:picLocks noChangeAspect="1"/>
          </p:cNvPicPr>
          <p:nvPr/>
        </p:nvPicPr>
        <p:blipFill>
          <a:blip r:embed="rId3" cstate="print"/>
          <a:stretch>
            <a:fillRect/>
          </a:stretch>
        </p:blipFill>
        <p:spPr>
          <a:xfrm>
            <a:off x="4191000" y="1676400"/>
            <a:ext cx="4724400" cy="4343400"/>
          </a:xfrm>
          <a:prstGeom prst="rect">
            <a:avLst/>
          </a:prstGeom>
        </p:spPr>
      </p:pic>
      <p:pic>
        <p:nvPicPr>
          <p:cNvPr id="14" name="13 - Εικόνα" descr="αρχείο λήψης (9).jpg"/>
          <p:cNvPicPr>
            <a:picLocks noChangeAspect="1"/>
          </p:cNvPicPr>
          <p:nvPr/>
        </p:nvPicPr>
        <p:blipFill>
          <a:blip r:embed="rId4" cstate="print"/>
          <a:stretch>
            <a:fillRect/>
          </a:stretch>
        </p:blipFill>
        <p:spPr>
          <a:xfrm>
            <a:off x="838200" y="4267200"/>
            <a:ext cx="3400425" cy="2590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CYCLADES style? </a:t>
            </a:r>
            <a:endParaRPr lang="el-GR" dirty="0"/>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228600" y="1447800"/>
            <a:ext cx="3581400" cy="5105400"/>
          </a:xfrm>
        </p:spPr>
      </p:pic>
      <p:pic>
        <p:nvPicPr>
          <p:cNvPr id="5" name="4 - Εικόνα" descr="αρχείο λήψης (2).jpg"/>
          <p:cNvPicPr>
            <a:picLocks noChangeAspect="1"/>
          </p:cNvPicPr>
          <p:nvPr/>
        </p:nvPicPr>
        <p:blipFill>
          <a:blip r:embed="rId3" cstate="print"/>
          <a:stretch>
            <a:fillRect/>
          </a:stretch>
        </p:blipFill>
        <p:spPr>
          <a:xfrm>
            <a:off x="3810000" y="1447800"/>
            <a:ext cx="5105400" cy="2819400"/>
          </a:xfrm>
          <a:prstGeom prst="rect">
            <a:avLst/>
          </a:prstGeom>
        </p:spPr>
      </p:pic>
      <p:pic>
        <p:nvPicPr>
          <p:cNvPr id="6" name="5 - Εικόνα" descr="αρχείο λήψης.jpg"/>
          <p:cNvPicPr>
            <a:picLocks noChangeAspect="1"/>
          </p:cNvPicPr>
          <p:nvPr/>
        </p:nvPicPr>
        <p:blipFill>
          <a:blip r:embed="rId4" cstate="print"/>
          <a:stretch>
            <a:fillRect/>
          </a:stretch>
        </p:blipFill>
        <p:spPr>
          <a:xfrm>
            <a:off x="3733800" y="4191000"/>
            <a:ext cx="5410200" cy="2667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Greek salad </a:t>
            </a:r>
            <a:r>
              <a:rPr lang="en-US" dirty="0" err="1" smtClean="0"/>
              <a:t>amazon</a:t>
            </a:r>
            <a:r>
              <a:rPr lang="en-US" dirty="0" smtClean="0"/>
              <a:t> prime 2023 </a:t>
            </a:r>
            <a:endParaRPr lang="el-GR" dirty="0"/>
          </a:p>
        </p:txBody>
      </p:sp>
      <p:pic>
        <p:nvPicPr>
          <p:cNvPr id="6" name="Content Placeholder 5" descr="images.jpg"/>
          <p:cNvPicPr>
            <a:picLocks noGrp="1" noChangeAspect="1"/>
          </p:cNvPicPr>
          <p:nvPr>
            <p:ph idx="1"/>
          </p:nvPr>
        </p:nvPicPr>
        <p:blipFill>
          <a:blip r:embed="rId2" cstate="print"/>
          <a:stretch>
            <a:fillRect/>
          </a:stretch>
        </p:blipFill>
        <p:spPr>
          <a:xfrm>
            <a:off x="1981200" y="1219200"/>
            <a:ext cx="5029200" cy="5486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Cultural globalization?</a:t>
            </a:r>
            <a:endParaRPr lang="el-GR" dirty="0"/>
          </a:p>
        </p:txBody>
      </p:sp>
      <p:pic>
        <p:nvPicPr>
          <p:cNvPr id="4" name="Picture 6" descr="understanding-cultural-globalization"/>
          <p:cNvPicPr>
            <a:picLocks noGrp="1" noChangeAspect="1" noChangeArrowheads="1"/>
          </p:cNvPicPr>
          <p:nvPr>
            <p:ph idx="1"/>
          </p:nvPr>
        </p:nvPicPr>
        <p:blipFill>
          <a:blip r:embed="rId2" cstate="print"/>
          <a:srcRect/>
          <a:stretch>
            <a:fillRect/>
          </a:stretch>
        </p:blipFill>
        <p:spPr>
          <a:xfrm>
            <a:off x="990600" y="1371600"/>
            <a:ext cx="3394472" cy="4525962"/>
          </a:xfrm>
          <a:noFill/>
        </p:spPr>
      </p:pic>
      <p:pic>
        <p:nvPicPr>
          <p:cNvPr id="5" name="Picture 8" descr="9781442214965_p0_v1_s260x420"/>
          <p:cNvPicPr>
            <a:picLocks noChangeAspect="1" noChangeArrowheads="1"/>
          </p:cNvPicPr>
          <p:nvPr/>
        </p:nvPicPr>
        <p:blipFill>
          <a:blip r:embed="rId3" cstate="print"/>
          <a:srcRect/>
          <a:stretch>
            <a:fillRect/>
          </a:stretch>
        </p:blipFill>
        <p:spPr bwMode="auto">
          <a:xfrm>
            <a:off x="4356100" y="1125538"/>
            <a:ext cx="4032250" cy="5543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fif"/>
          <p:cNvPicPr>
            <a:picLocks noGrp="1" noChangeAspect="1"/>
          </p:cNvPicPr>
          <p:nvPr>
            <p:ph idx="1"/>
          </p:nvPr>
        </p:nvPicPr>
        <p:blipFill>
          <a:blip r:embed="rId2" cstate="print"/>
          <a:stretch>
            <a:fillRect/>
          </a:stretch>
        </p:blipFill>
        <p:spPr>
          <a:xfrm>
            <a:off x="0" y="0"/>
            <a:ext cx="5410200" cy="6858000"/>
          </a:xfrm>
        </p:spPr>
      </p:pic>
      <p:pic>
        <p:nvPicPr>
          <p:cNvPr id="5" name="Picture 4" descr="download (2).jfif"/>
          <p:cNvPicPr>
            <a:picLocks noChangeAspect="1"/>
          </p:cNvPicPr>
          <p:nvPr/>
        </p:nvPicPr>
        <p:blipFill>
          <a:blip r:embed="rId3" cstate="print"/>
          <a:stretch>
            <a:fillRect/>
          </a:stretch>
        </p:blipFill>
        <p:spPr>
          <a:xfrm>
            <a:off x="5334000" y="0"/>
            <a:ext cx="3810000" cy="5486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Cultural globalization and </a:t>
            </a:r>
            <a:r>
              <a:rPr lang="en-GB" dirty="0" err="1" smtClean="0"/>
              <a:t>socialmedia</a:t>
            </a:r>
            <a:r>
              <a:rPr lang="en-GB" dirty="0" smtClean="0"/>
              <a:t> </a:t>
            </a:r>
            <a:endParaRPr lang="en-US" dirty="0"/>
          </a:p>
        </p:txBody>
      </p:sp>
      <p:pic>
        <p:nvPicPr>
          <p:cNvPr id="4" name="Content Placeholder 3" descr="download (1).jfif"/>
          <p:cNvPicPr>
            <a:picLocks noGrp="1" noChangeAspect="1"/>
          </p:cNvPicPr>
          <p:nvPr>
            <p:ph idx="1"/>
          </p:nvPr>
        </p:nvPicPr>
        <p:blipFill>
          <a:blip r:embed="rId2" cstate="print"/>
          <a:stretch>
            <a:fillRect/>
          </a:stretch>
        </p:blipFill>
        <p:spPr>
          <a:xfrm>
            <a:off x="0" y="1295400"/>
            <a:ext cx="5486400" cy="3810000"/>
          </a:xfrm>
        </p:spPr>
      </p:pic>
      <p:pic>
        <p:nvPicPr>
          <p:cNvPr id="5" name="Picture 4" descr="download.jfif"/>
          <p:cNvPicPr>
            <a:picLocks noChangeAspect="1"/>
          </p:cNvPicPr>
          <p:nvPr/>
        </p:nvPicPr>
        <p:blipFill>
          <a:blip r:embed="rId3" cstate="print"/>
          <a:stretch>
            <a:fillRect/>
          </a:stretch>
        </p:blipFill>
        <p:spPr>
          <a:xfrm>
            <a:off x="5410200" y="1219200"/>
            <a:ext cx="3733800" cy="5638800"/>
          </a:xfrm>
          <a:prstGeom prst="rect">
            <a:avLst/>
          </a:prstGeom>
        </p:spPr>
      </p:pic>
      <p:pic>
        <p:nvPicPr>
          <p:cNvPr id="6" name="Picture 5" descr="download.png"/>
          <p:cNvPicPr>
            <a:picLocks noChangeAspect="1"/>
          </p:cNvPicPr>
          <p:nvPr/>
        </p:nvPicPr>
        <p:blipFill>
          <a:blip r:embed="rId4" cstate="print"/>
          <a:stretch>
            <a:fillRect/>
          </a:stretch>
        </p:blipFill>
        <p:spPr>
          <a:xfrm>
            <a:off x="1371600" y="5029200"/>
            <a:ext cx="40386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homogenization theory </a:t>
            </a:r>
            <a:endParaRPr lang="el-GR" dirty="0"/>
          </a:p>
        </p:txBody>
      </p:sp>
      <p:sp>
        <p:nvSpPr>
          <p:cNvPr id="3" name="2 - Θέση περιεχομένου"/>
          <p:cNvSpPr>
            <a:spLocks noGrp="1"/>
          </p:cNvSpPr>
          <p:nvPr>
            <p:ph idx="1"/>
          </p:nvPr>
        </p:nvSpPr>
        <p:spPr>
          <a:xfrm>
            <a:off x="304800" y="1371600"/>
            <a:ext cx="8686800" cy="5257800"/>
          </a:xfrm>
        </p:spPr>
        <p:txBody>
          <a:bodyPr>
            <a:normAutofit fontScale="85000" lnSpcReduction="10000"/>
          </a:bodyPr>
          <a:lstStyle/>
          <a:p>
            <a:r>
              <a:rPr lang="en-US" dirty="0" smtClean="0"/>
              <a:t>The first theories about the effects of globalization were arguing that the world was becoming more of the same. </a:t>
            </a:r>
          </a:p>
          <a:p>
            <a:r>
              <a:rPr lang="en-US" dirty="0" err="1" smtClean="0"/>
              <a:t>Pelmuter</a:t>
            </a:r>
            <a:r>
              <a:rPr lang="en-US" dirty="0" smtClean="0"/>
              <a:t> (1991) and the homogenization theory</a:t>
            </a:r>
          </a:p>
          <a:p>
            <a:r>
              <a:rPr lang="en-US" dirty="0" smtClean="0"/>
              <a:t>According to such a view, the world was transforming  in relation to the American influence, all the world started looking the same. Mac </a:t>
            </a:r>
            <a:r>
              <a:rPr lang="en-US" dirty="0" err="1" smtClean="0"/>
              <a:t>Donalds</a:t>
            </a:r>
            <a:r>
              <a:rPr lang="en-US" dirty="0" smtClean="0"/>
              <a:t>, Star-backs, airports. </a:t>
            </a:r>
          </a:p>
          <a:p>
            <a:r>
              <a:rPr lang="en-US" dirty="0" smtClean="0"/>
              <a:t>The creation of a global village that slowly was losing its differences and started looking the same</a:t>
            </a:r>
          </a:p>
          <a:p>
            <a:r>
              <a:rPr lang="en-US" dirty="0" smtClean="0"/>
              <a:t>The destruction of local character. </a:t>
            </a:r>
          </a:p>
          <a:p>
            <a:r>
              <a:rPr lang="en-US" dirty="0" smtClean="0"/>
              <a:t>The role of the media and global consumption patterns </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92100"/>
            <a:ext cx="8229600" cy="688975"/>
          </a:xfrm>
        </p:spPr>
        <p:txBody>
          <a:bodyPr>
            <a:normAutofit fontScale="90000"/>
          </a:bodyPr>
          <a:lstStyle/>
          <a:p>
            <a:pPr eaLnBrk="1" hangingPunct="1">
              <a:defRPr/>
            </a:pPr>
            <a:r>
              <a:rPr lang="en-US" sz="4000" dirty="0" smtClean="0"/>
              <a:t>French anthropology </a:t>
            </a:r>
            <a:endParaRPr lang="el-GR" sz="4000" dirty="0" smtClean="0"/>
          </a:p>
        </p:txBody>
      </p:sp>
      <p:pic>
        <p:nvPicPr>
          <p:cNvPr id="15363" name="Picture 6" descr="NonPlaces"/>
          <p:cNvPicPr>
            <a:picLocks noGrp="1" noChangeAspect="1" noChangeArrowheads="1"/>
          </p:cNvPicPr>
          <p:nvPr>
            <p:ph type="body" idx="1"/>
          </p:nvPr>
        </p:nvPicPr>
        <p:blipFill>
          <a:blip r:embed="rId2" cstate="print"/>
          <a:srcRect/>
          <a:stretch>
            <a:fillRect/>
          </a:stretch>
        </p:blipFill>
        <p:spPr>
          <a:xfrm>
            <a:off x="2878138" y="1341438"/>
            <a:ext cx="3386137" cy="53276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Globalization seems to produce a more differentiated world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The global and the local seem to work together. The global does not necessarily obliterates the local, but instead, it changes it, it transforms it. As  a result more differences are produced. This world becomes even more differentiated (Stuart Hall). </a:t>
            </a:r>
          </a:p>
          <a:p>
            <a:r>
              <a:rPr lang="en-US" dirty="0" smtClean="0"/>
              <a:t>The global adjusts to the local and creates a new local, a newly constructed sense of local. </a:t>
            </a:r>
          </a:p>
          <a:p>
            <a:r>
              <a:rPr lang="en-US" dirty="0" smtClean="0"/>
              <a:t>In this sense the local and the global or the different locals under global influences create new versions of these locals, new identities and new characters. </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TotalTime>
  <Words>1072</Words>
  <Application>Microsoft Office PowerPoint</Application>
  <PresentationFormat>On-screen Show (4:3)</PresentationFormat>
  <Paragraphs>74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Διαστημικό</vt:lpstr>
      <vt:lpstr>George Mavrommatis </vt:lpstr>
      <vt:lpstr>Introduction </vt:lpstr>
      <vt:lpstr>Cultural globalization?</vt:lpstr>
      <vt:lpstr>Cultural globalization?</vt:lpstr>
      <vt:lpstr>Slide 5</vt:lpstr>
      <vt:lpstr>Cultural globalization and socialmedia </vt:lpstr>
      <vt:lpstr>The homogenization theory </vt:lpstr>
      <vt:lpstr>French anthropology </vt:lpstr>
      <vt:lpstr>Globalization seems to produce a more differentiated world </vt:lpstr>
      <vt:lpstr>The jewel changi airport Singapore </vt:lpstr>
      <vt:lpstr>Slide 11</vt:lpstr>
      <vt:lpstr>From cultural globalization to the globalization of tourism.</vt:lpstr>
      <vt:lpstr>Slide 13</vt:lpstr>
      <vt:lpstr>Slide 14</vt:lpstr>
      <vt:lpstr>Slide 15</vt:lpstr>
      <vt:lpstr>Slide 16</vt:lpstr>
      <vt:lpstr>Slide 17</vt:lpstr>
      <vt:lpstr>Another way of seeing these things </vt:lpstr>
      <vt:lpstr>The global as local </vt:lpstr>
      <vt:lpstr>Dubai tourism: gulf modernity  </vt:lpstr>
      <vt:lpstr>Ellinikon Lamda development </vt:lpstr>
      <vt:lpstr>The local against the global: the creation of a totally authentic experience </vt:lpstr>
      <vt:lpstr>Slow food international chicago 1989</vt:lpstr>
      <vt:lpstr>Authentic experiences </vt:lpstr>
      <vt:lpstr>The ‘real’ thing </vt:lpstr>
      <vt:lpstr>niche market?</vt:lpstr>
      <vt:lpstr>The globalization of the local </vt:lpstr>
      <vt:lpstr>1982 Santorini</vt:lpstr>
      <vt:lpstr>Greek Global tourist brands </vt:lpstr>
      <vt:lpstr>Bali </vt:lpstr>
      <vt:lpstr>The localization of the global </vt:lpstr>
      <vt:lpstr>Jamie oliver’s multicultural gastronationalism </vt:lpstr>
      <vt:lpstr>CYCLADES style? </vt:lpstr>
      <vt:lpstr>Greek salad amazon prime 2023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Mavrommatis </dc:title>
  <dc:creator>toshiba</dc:creator>
  <cp:lastModifiedBy>george</cp:lastModifiedBy>
  <cp:revision>30</cp:revision>
  <dcterms:created xsi:type="dcterms:W3CDTF">2019-01-21T08:20:17Z</dcterms:created>
  <dcterms:modified xsi:type="dcterms:W3CDTF">2024-04-16T13:02:53Z</dcterms:modified>
</cp:coreProperties>
</file>