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74" r:id="rId3"/>
    <p:sldId id="276" r:id="rId4"/>
    <p:sldId id="273" r:id="rId5"/>
    <p:sldId id="275" r:id="rId6"/>
    <p:sldId id="280" r:id="rId7"/>
    <p:sldId id="258" r:id="rId8"/>
    <p:sldId id="281" r:id="rId9"/>
    <p:sldId id="282" r:id="rId10"/>
    <p:sldId id="260" r:id="rId11"/>
    <p:sldId id="283" r:id="rId12"/>
    <p:sldId id="262" r:id="rId13"/>
    <p:sldId id="263" r:id="rId14"/>
    <p:sldId id="264" r:id="rId15"/>
    <p:sldId id="297" r:id="rId16"/>
    <p:sldId id="293" r:id="rId17"/>
    <p:sldId id="294" r:id="rId18"/>
    <p:sldId id="295" r:id="rId19"/>
    <p:sldId id="296" r:id="rId20"/>
    <p:sldId id="266" r:id="rId21"/>
    <p:sldId id="279" r:id="rId22"/>
    <p:sldId id="284" r:id="rId23"/>
    <p:sldId id="285" r:id="rId24"/>
    <p:sldId id="286" r:id="rId2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GB"/>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GB"/>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GB"/>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GB"/>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GB"/>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GB"/>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GB"/>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GB"/>
              </a:p>
            </p:txBody>
          </p:sp>
        </p:grpSp>
      </p:grpSp>
      <p:sp>
        <p:nvSpPr>
          <p:cNvPr id="5136" name="Rectangle 16"/>
          <p:cNvSpPr>
            <a:spLocks noGrp="1" noChangeArrowheads="1"/>
          </p:cNvSpPr>
          <p:nvPr>
            <p:ph type="ctrTitle" sz="quarter"/>
          </p:nvPr>
        </p:nvSpPr>
        <p:spPr>
          <a:xfrm>
            <a:off x="1066800" y="1997075"/>
            <a:ext cx="7086600" cy="1431925"/>
          </a:xfrm>
        </p:spPr>
        <p:txBody>
          <a:bodyPr anchor="b"/>
          <a:lstStyle>
            <a:lvl1pPr>
              <a:defRPr/>
            </a:lvl1pPr>
          </a:lstStyle>
          <a:p>
            <a:r>
              <a:rPr lang="el-GR"/>
              <a:t>Κάντε κλικ για επεξεργασία του τίτλου</a:t>
            </a:r>
          </a:p>
        </p:txBody>
      </p:sp>
      <p:sp>
        <p:nvSpPr>
          <p:cNvPr id="513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l-GR"/>
              <a:t>Κάντε κλικ για να επεξεργαστείτε τον υπότιτλο του υποδείγματος</a:t>
            </a:r>
          </a:p>
        </p:txBody>
      </p:sp>
      <p:sp>
        <p:nvSpPr>
          <p:cNvPr id="18" name="Rectangle 18"/>
          <p:cNvSpPr>
            <a:spLocks noGrp="1" noChangeArrowheads="1"/>
          </p:cNvSpPr>
          <p:nvPr>
            <p:ph type="dt" sz="quarter" idx="10"/>
          </p:nvPr>
        </p:nvSpPr>
        <p:spPr/>
        <p:txBody>
          <a:bodyPr/>
          <a:lstStyle>
            <a:lvl1pPr>
              <a:defRPr/>
            </a:lvl1pPr>
          </a:lstStyle>
          <a:p>
            <a:pPr>
              <a:defRPr/>
            </a:pPr>
            <a:endParaRPr lang="el-G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l-GR"/>
          </a:p>
        </p:txBody>
      </p:sp>
      <p:sp>
        <p:nvSpPr>
          <p:cNvPr id="20" name="Rectangle 20"/>
          <p:cNvSpPr>
            <a:spLocks noGrp="1" noChangeArrowheads="1"/>
          </p:cNvSpPr>
          <p:nvPr>
            <p:ph type="sldNum" sz="quarter" idx="12"/>
          </p:nvPr>
        </p:nvSpPr>
        <p:spPr/>
        <p:txBody>
          <a:bodyPr/>
          <a:lstStyle>
            <a:lvl1pPr>
              <a:defRPr/>
            </a:lvl1pPr>
          </a:lstStyle>
          <a:p>
            <a:pPr>
              <a:defRPr/>
            </a:pPr>
            <a:fld id="{09BB09D5-711F-4929-BE36-EA1183F2C7D2}"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l-GR"/>
          </a:p>
        </p:txBody>
      </p:sp>
      <p:sp>
        <p:nvSpPr>
          <p:cNvPr id="5" name="Rectangle 18"/>
          <p:cNvSpPr>
            <a:spLocks noGrp="1" noChangeArrowheads="1"/>
          </p:cNvSpPr>
          <p:nvPr>
            <p:ph type="ftr" sz="quarter" idx="11"/>
          </p:nvPr>
        </p:nvSpPr>
        <p:spPr>
          <a:ln/>
        </p:spPr>
        <p:txBody>
          <a:bodyPr/>
          <a:lstStyle>
            <a:lvl1pPr>
              <a:defRPr/>
            </a:lvl1pPr>
          </a:lstStyle>
          <a:p>
            <a:pPr>
              <a:defRPr/>
            </a:pPr>
            <a:endParaRPr lang="el-GR"/>
          </a:p>
        </p:txBody>
      </p:sp>
      <p:sp>
        <p:nvSpPr>
          <p:cNvPr id="6" name="Rectangle 19"/>
          <p:cNvSpPr>
            <a:spLocks noGrp="1" noChangeArrowheads="1"/>
          </p:cNvSpPr>
          <p:nvPr>
            <p:ph type="sldNum" sz="quarter" idx="12"/>
          </p:nvPr>
        </p:nvSpPr>
        <p:spPr>
          <a:ln/>
        </p:spPr>
        <p:txBody>
          <a:bodyPr/>
          <a:lstStyle>
            <a:lvl1pPr>
              <a:defRPr/>
            </a:lvl1pPr>
          </a:lstStyle>
          <a:p>
            <a:pPr>
              <a:defRPr/>
            </a:pPr>
            <a:fld id="{CE86ACD1-E8BA-4AB4-9E72-1E066058C4AF}"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l-GR"/>
          </a:p>
        </p:txBody>
      </p:sp>
      <p:sp>
        <p:nvSpPr>
          <p:cNvPr id="5" name="Rectangle 18"/>
          <p:cNvSpPr>
            <a:spLocks noGrp="1" noChangeArrowheads="1"/>
          </p:cNvSpPr>
          <p:nvPr>
            <p:ph type="ftr" sz="quarter" idx="11"/>
          </p:nvPr>
        </p:nvSpPr>
        <p:spPr>
          <a:ln/>
        </p:spPr>
        <p:txBody>
          <a:bodyPr/>
          <a:lstStyle>
            <a:lvl1pPr>
              <a:defRPr/>
            </a:lvl1pPr>
          </a:lstStyle>
          <a:p>
            <a:pPr>
              <a:defRPr/>
            </a:pPr>
            <a:endParaRPr lang="el-GR"/>
          </a:p>
        </p:txBody>
      </p:sp>
      <p:sp>
        <p:nvSpPr>
          <p:cNvPr id="6" name="Rectangle 19"/>
          <p:cNvSpPr>
            <a:spLocks noGrp="1" noChangeArrowheads="1"/>
          </p:cNvSpPr>
          <p:nvPr>
            <p:ph type="sldNum" sz="quarter" idx="12"/>
          </p:nvPr>
        </p:nvSpPr>
        <p:spPr>
          <a:ln/>
        </p:spPr>
        <p:txBody>
          <a:bodyPr/>
          <a:lstStyle>
            <a:lvl1pPr>
              <a:defRPr/>
            </a:lvl1pPr>
          </a:lstStyle>
          <a:p>
            <a:pPr>
              <a:defRPr/>
            </a:pPr>
            <a:fld id="{F2B741F7-77B3-4224-B786-C95338D082D9}"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l-GR"/>
          </a:p>
        </p:txBody>
      </p:sp>
      <p:sp>
        <p:nvSpPr>
          <p:cNvPr id="5" name="Rectangle 18"/>
          <p:cNvSpPr>
            <a:spLocks noGrp="1" noChangeArrowheads="1"/>
          </p:cNvSpPr>
          <p:nvPr>
            <p:ph type="ftr" sz="quarter" idx="11"/>
          </p:nvPr>
        </p:nvSpPr>
        <p:spPr>
          <a:ln/>
        </p:spPr>
        <p:txBody>
          <a:bodyPr/>
          <a:lstStyle>
            <a:lvl1pPr>
              <a:defRPr/>
            </a:lvl1pPr>
          </a:lstStyle>
          <a:p>
            <a:pPr>
              <a:defRPr/>
            </a:pPr>
            <a:endParaRPr lang="el-GR"/>
          </a:p>
        </p:txBody>
      </p:sp>
      <p:sp>
        <p:nvSpPr>
          <p:cNvPr id="6" name="Rectangle 19"/>
          <p:cNvSpPr>
            <a:spLocks noGrp="1" noChangeArrowheads="1"/>
          </p:cNvSpPr>
          <p:nvPr>
            <p:ph type="sldNum" sz="quarter" idx="12"/>
          </p:nvPr>
        </p:nvSpPr>
        <p:spPr>
          <a:ln/>
        </p:spPr>
        <p:txBody>
          <a:bodyPr/>
          <a:lstStyle>
            <a:lvl1pPr>
              <a:defRPr/>
            </a:lvl1pPr>
          </a:lstStyle>
          <a:p>
            <a:pPr>
              <a:defRPr/>
            </a:pPr>
            <a:fld id="{DEE605FF-C9DD-4304-8AEB-19FC1B57A23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l-GR"/>
          </a:p>
        </p:txBody>
      </p:sp>
      <p:sp>
        <p:nvSpPr>
          <p:cNvPr id="5" name="Rectangle 18"/>
          <p:cNvSpPr>
            <a:spLocks noGrp="1" noChangeArrowheads="1"/>
          </p:cNvSpPr>
          <p:nvPr>
            <p:ph type="ftr" sz="quarter" idx="11"/>
          </p:nvPr>
        </p:nvSpPr>
        <p:spPr>
          <a:ln/>
        </p:spPr>
        <p:txBody>
          <a:bodyPr/>
          <a:lstStyle>
            <a:lvl1pPr>
              <a:defRPr/>
            </a:lvl1pPr>
          </a:lstStyle>
          <a:p>
            <a:pPr>
              <a:defRPr/>
            </a:pPr>
            <a:endParaRPr lang="el-GR"/>
          </a:p>
        </p:txBody>
      </p:sp>
      <p:sp>
        <p:nvSpPr>
          <p:cNvPr id="6" name="Rectangle 19"/>
          <p:cNvSpPr>
            <a:spLocks noGrp="1" noChangeArrowheads="1"/>
          </p:cNvSpPr>
          <p:nvPr>
            <p:ph type="sldNum" sz="quarter" idx="12"/>
          </p:nvPr>
        </p:nvSpPr>
        <p:spPr>
          <a:ln/>
        </p:spPr>
        <p:txBody>
          <a:bodyPr/>
          <a:lstStyle>
            <a:lvl1pPr>
              <a:defRPr/>
            </a:lvl1pPr>
          </a:lstStyle>
          <a:p>
            <a:pPr>
              <a:defRPr/>
            </a:pPr>
            <a:fld id="{2C4D9320-AEB4-4329-88B6-08319DF12175}"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l-GR"/>
          </a:p>
        </p:txBody>
      </p:sp>
      <p:sp>
        <p:nvSpPr>
          <p:cNvPr id="6" name="Rectangle 18"/>
          <p:cNvSpPr>
            <a:spLocks noGrp="1" noChangeArrowheads="1"/>
          </p:cNvSpPr>
          <p:nvPr>
            <p:ph type="ftr" sz="quarter" idx="11"/>
          </p:nvPr>
        </p:nvSpPr>
        <p:spPr>
          <a:ln/>
        </p:spPr>
        <p:txBody>
          <a:bodyPr/>
          <a:lstStyle>
            <a:lvl1pPr>
              <a:defRPr/>
            </a:lvl1pPr>
          </a:lstStyle>
          <a:p>
            <a:pPr>
              <a:defRPr/>
            </a:pPr>
            <a:endParaRPr lang="el-GR"/>
          </a:p>
        </p:txBody>
      </p:sp>
      <p:sp>
        <p:nvSpPr>
          <p:cNvPr id="7" name="Rectangle 19"/>
          <p:cNvSpPr>
            <a:spLocks noGrp="1" noChangeArrowheads="1"/>
          </p:cNvSpPr>
          <p:nvPr>
            <p:ph type="sldNum" sz="quarter" idx="12"/>
          </p:nvPr>
        </p:nvSpPr>
        <p:spPr>
          <a:ln/>
        </p:spPr>
        <p:txBody>
          <a:bodyPr/>
          <a:lstStyle>
            <a:lvl1pPr>
              <a:defRPr/>
            </a:lvl1pPr>
          </a:lstStyle>
          <a:p>
            <a:pPr>
              <a:defRPr/>
            </a:pPr>
            <a:fld id="{CA64147E-E61F-4FC3-A73F-FF4F8FFD6D8C}"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7"/>
          <p:cNvSpPr>
            <a:spLocks noGrp="1" noChangeArrowheads="1"/>
          </p:cNvSpPr>
          <p:nvPr>
            <p:ph type="dt" sz="half" idx="10"/>
          </p:nvPr>
        </p:nvSpPr>
        <p:spPr>
          <a:ln/>
        </p:spPr>
        <p:txBody>
          <a:bodyPr/>
          <a:lstStyle>
            <a:lvl1pPr>
              <a:defRPr/>
            </a:lvl1pPr>
          </a:lstStyle>
          <a:p>
            <a:pPr>
              <a:defRPr/>
            </a:pPr>
            <a:endParaRPr lang="el-GR"/>
          </a:p>
        </p:txBody>
      </p:sp>
      <p:sp>
        <p:nvSpPr>
          <p:cNvPr id="8" name="Rectangle 18"/>
          <p:cNvSpPr>
            <a:spLocks noGrp="1" noChangeArrowheads="1"/>
          </p:cNvSpPr>
          <p:nvPr>
            <p:ph type="ftr" sz="quarter" idx="11"/>
          </p:nvPr>
        </p:nvSpPr>
        <p:spPr>
          <a:ln/>
        </p:spPr>
        <p:txBody>
          <a:bodyPr/>
          <a:lstStyle>
            <a:lvl1pPr>
              <a:defRPr/>
            </a:lvl1pPr>
          </a:lstStyle>
          <a:p>
            <a:pPr>
              <a:defRPr/>
            </a:pPr>
            <a:endParaRPr lang="el-GR"/>
          </a:p>
        </p:txBody>
      </p:sp>
      <p:sp>
        <p:nvSpPr>
          <p:cNvPr id="9" name="Rectangle 19"/>
          <p:cNvSpPr>
            <a:spLocks noGrp="1" noChangeArrowheads="1"/>
          </p:cNvSpPr>
          <p:nvPr>
            <p:ph type="sldNum" sz="quarter" idx="12"/>
          </p:nvPr>
        </p:nvSpPr>
        <p:spPr>
          <a:ln/>
        </p:spPr>
        <p:txBody>
          <a:bodyPr/>
          <a:lstStyle>
            <a:lvl1pPr>
              <a:defRPr/>
            </a:lvl1pPr>
          </a:lstStyle>
          <a:p>
            <a:pPr>
              <a:defRPr/>
            </a:pPr>
            <a:fld id="{22A17F23-11F5-431F-A2AD-9045E781255D}"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7"/>
          <p:cNvSpPr>
            <a:spLocks noGrp="1" noChangeArrowheads="1"/>
          </p:cNvSpPr>
          <p:nvPr>
            <p:ph type="dt" sz="half" idx="10"/>
          </p:nvPr>
        </p:nvSpPr>
        <p:spPr>
          <a:ln/>
        </p:spPr>
        <p:txBody>
          <a:bodyPr/>
          <a:lstStyle>
            <a:lvl1pPr>
              <a:defRPr/>
            </a:lvl1pPr>
          </a:lstStyle>
          <a:p>
            <a:pPr>
              <a:defRPr/>
            </a:pPr>
            <a:endParaRPr lang="el-GR"/>
          </a:p>
        </p:txBody>
      </p:sp>
      <p:sp>
        <p:nvSpPr>
          <p:cNvPr id="4" name="Rectangle 18"/>
          <p:cNvSpPr>
            <a:spLocks noGrp="1" noChangeArrowheads="1"/>
          </p:cNvSpPr>
          <p:nvPr>
            <p:ph type="ftr" sz="quarter" idx="11"/>
          </p:nvPr>
        </p:nvSpPr>
        <p:spPr>
          <a:ln/>
        </p:spPr>
        <p:txBody>
          <a:bodyPr/>
          <a:lstStyle>
            <a:lvl1pPr>
              <a:defRPr/>
            </a:lvl1pPr>
          </a:lstStyle>
          <a:p>
            <a:pPr>
              <a:defRPr/>
            </a:pPr>
            <a:endParaRPr lang="el-GR"/>
          </a:p>
        </p:txBody>
      </p:sp>
      <p:sp>
        <p:nvSpPr>
          <p:cNvPr id="5" name="Rectangle 19"/>
          <p:cNvSpPr>
            <a:spLocks noGrp="1" noChangeArrowheads="1"/>
          </p:cNvSpPr>
          <p:nvPr>
            <p:ph type="sldNum" sz="quarter" idx="12"/>
          </p:nvPr>
        </p:nvSpPr>
        <p:spPr>
          <a:ln/>
        </p:spPr>
        <p:txBody>
          <a:bodyPr/>
          <a:lstStyle>
            <a:lvl1pPr>
              <a:defRPr/>
            </a:lvl1pPr>
          </a:lstStyle>
          <a:p>
            <a:pPr>
              <a:defRPr/>
            </a:pPr>
            <a:fld id="{C1C6B01A-26BB-4A23-BD7B-4FDB87CD21B2}"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l-GR"/>
          </a:p>
        </p:txBody>
      </p:sp>
      <p:sp>
        <p:nvSpPr>
          <p:cNvPr id="3" name="Rectangle 18"/>
          <p:cNvSpPr>
            <a:spLocks noGrp="1" noChangeArrowheads="1"/>
          </p:cNvSpPr>
          <p:nvPr>
            <p:ph type="ftr" sz="quarter" idx="11"/>
          </p:nvPr>
        </p:nvSpPr>
        <p:spPr>
          <a:ln/>
        </p:spPr>
        <p:txBody>
          <a:bodyPr/>
          <a:lstStyle>
            <a:lvl1pPr>
              <a:defRPr/>
            </a:lvl1pPr>
          </a:lstStyle>
          <a:p>
            <a:pPr>
              <a:defRPr/>
            </a:pPr>
            <a:endParaRPr lang="el-GR"/>
          </a:p>
        </p:txBody>
      </p:sp>
      <p:sp>
        <p:nvSpPr>
          <p:cNvPr id="4" name="Rectangle 19"/>
          <p:cNvSpPr>
            <a:spLocks noGrp="1" noChangeArrowheads="1"/>
          </p:cNvSpPr>
          <p:nvPr>
            <p:ph type="sldNum" sz="quarter" idx="12"/>
          </p:nvPr>
        </p:nvSpPr>
        <p:spPr>
          <a:ln/>
        </p:spPr>
        <p:txBody>
          <a:bodyPr/>
          <a:lstStyle>
            <a:lvl1pPr>
              <a:defRPr/>
            </a:lvl1pPr>
          </a:lstStyle>
          <a:p>
            <a:pPr>
              <a:defRPr/>
            </a:pPr>
            <a:fld id="{5B7C23A3-2F4B-4549-8705-110167844437}"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l-GR"/>
          </a:p>
        </p:txBody>
      </p:sp>
      <p:sp>
        <p:nvSpPr>
          <p:cNvPr id="6" name="Rectangle 18"/>
          <p:cNvSpPr>
            <a:spLocks noGrp="1" noChangeArrowheads="1"/>
          </p:cNvSpPr>
          <p:nvPr>
            <p:ph type="ftr" sz="quarter" idx="11"/>
          </p:nvPr>
        </p:nvSpPr>
        <p:spPr>
          <a:ln/>
        </p:spPr>
        <p:txBody>
          <a:bodyPr/>
          <a:lstStyle>
            <a:lvl1pPr>
              <a:defRPr/>
            </a:lvl1pPr>
          </a:lstStyle>
          <a:p>
            <a:pPr>
              <a:defRPr/>
            </a:pPr>
            <a:endParaRPr lang="el-GR"/>
          </a:p>
        </p:txBody>
      </p:sp>
      <p:sp>
        <p:nvSpPr>
          <p:cNvPr id="7" name="Rectangle 19"/>
          <p:cNvSpPr>
            <a:spLocks noGrp="1" noChangeArrowheads="1"/>
          </p:cNvSpPr>
          <p:nvPr>
            <p:ph type="sldNum" sz="quarter" idx="12"/>
          </p:nvPr>
        </p:nvSpPr>
        <p:spPr>
          <a:ln/>
        </p:spPr>
        <p:txBody>
          <a:bodyPr/>
          <a:lstStyle>
            <a:lvl1pPr>
              <a:defRPr/>
            </a:lvl1pPr>
          </a:lstStyle>
          <a:p>
            <a:pPr>
              <a:defRPr/>
            </a:pPr>
            <a:fld id="{20902F90-59AF-4799-9A10-A8792BA97E06}"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l-GR"/>
          </a:p>
        </p:txBody>
      </p:sp>
      <p:sp>
        <p:nvSpPr>
          <p:cNvPr id="6" name="Rectangle 18"/>
          <p:cNvSpPr>
            <a:spLocks noGrp="1" noChangeArrowheads="1"/>
          </p:cNvSpPr>
          <p:nvPr>
            <p:ph type="ftr" sz="quarter" idx="11"/>
          </p:nvPr>
        </p:nvSpPr>
        <p:spPr>
          <a:ln/>
        </p:spPr>
        <p:txBody>
          <a:bodyPr/>
          <a:lstStyle>
            <a:lvl1pPr>
              <a:defRPr/>
            </a:lvl1pPr>
          </a:lstStyle>
          <a:p>
            <a:pPr>
              <a:defRPr/>
            </a:pPr>
            <a:endParaRPr lang="el-GR"/>
          </a:p>
        </p:txBody>
      </p:sp>
      <p:sp>
        <p:nvSpPr>
          <p:cNvPr id="7" name="Rectangle 19"/>
          <p:cNvSpPr>
            <a:spLocks noGrp="1" noChangeArrowheads="1"/>
          </p:cNvSpPr>
          <p:nvPr>
            <p:ph type="sldNum" sz="quarter" idx="12"/>
          </p:nvPr>
        </p:nvSpPr>
        <p:spPr>
          <a:ln/>
        </p:spPr>
        <p:txBody>
          <a:bodyPr/>
          <a:lstStyle>
            <a:lvl1pPr>
              <a:defRPr/>
            </a:lvl1pPr>
          </a:lstStyle>
          <a:p>
            <a:pPr>
              <a:defRPr/>
            </a:pPr>
            <a:fld id="{CD1741E3-BFF1-4100-95F1-FE0F44E4EF30}"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GB"/>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a:p>
          </p:txBody>
        </p:sp>
        <p:grpSp>
          <p:nvGrpSpPr>
            <p:cNvPr id="1034"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GB"/>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GB"/>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GB"/>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GB"/>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GB"/>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GB"/>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GB"/>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Κάντε κλικ για επεξεργασία του τίτλου</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l-GR"/>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l-GR"/>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ED6266C0-6CC1-4FFA-B75F-791B1FF1B791}" type="slidenum">
              <a:rPr lang="el-GR"/>
              <a:pPr>
                <a:defRPr/>
              </a:pPr>
              <a:t>‹#›</a:t>
            </a:fld>
            <a:endParaRPr lang="el-G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www.reddit.com/submit?url=http://www.guardian.co.uk/commentisfree/2011/jun/27/greece-bailout-eu-neocolonialism&amp;titl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gr/imgres?imgurl=http://upload.wikimedia.org/wikipedia/commons/thumb/7/77/Benjamin_west_Death_wolfe_noble_savage.jpg/517px-Benjamin_west_Death_wolfe_noble_savage.jpg&amp;imgrefurl=http://leighblackall.blogspot.com/2010/04/debunking-cengage-study-debunking.html&amp;usg=__YgngTwOPAjGJvGk-cZYmSuUEm-Y=&amp;h=599&amp;w=517&amp;sz=55&amp;hl=el&amp;start=57&amp;sig2=TIdj3vD8nJHOwtrmQ7W0KA&amp;zoom=1&amp;tbnid=XjGCff_bYaVDMM:&amp;tbnh=135&amp;tbnw=117&amp;ei=c2QiT-jrCKSm0QXW0rzOCg&amp;prev=/images?q=the+noble+savage++photos&amp;start=40&amp;hl=el&amp;sa=N&amp;gbv=2&amp;tbm=isch&amp;prmd=ivnso&amp;itbs=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l-GR" sz="2000" dirty="0">
                <a:latin typeface="Verdana" pitchFamily="34" charset="0"/>
              </a:rPr>
              <a:t>Οι πόλεμοι της ανεξαρτησίας και η μετά-αποικιοκρατία</a:t>
            </a:r>
            <a:r>
              <a:rPr lang="el-GR" sz="4000" dirty="0">
                <a:latin typeface="Verdana" pitchFamily="34" charset="0"/>
              </a:rPr>
              <a:t> </a:t>
            </a:r>
          </a:p>
        </p:txBody>
      </p:sp>
      <p:sp>
        <p:nvSpPr>
          <p:cNvPr id="2051" name="Rectangle 3"/>
          <p:cNvSpPr>
            <a:spLocks noGrp="1" noChangeArrowheads="1"/>
          </p:cNvSpPr>
          <p:nvPr>
            <p:ph type="subTitle" idx="1"/>
          </p:nvPr>
        </p:nvSpPr>
        <p:spPr>
          <a:xfrm>
            <a:off x="1066800" y="3886200"/>
            <a:ext cx="6400800" cy="1343025"/>
          </a:xfrm>
        </p:spPr>
        <p:txBody>
          <a:bodyPr/>
          <a:lstStyle/>
          <a:p>
            <a:pPr eaLnBrk="1" hangingPunct="1">
              <a:defRPr/>
            </a:pPr>
            <a:r>
              <a:rPr lang="el-GR"/>
              <a:t>Πολιτική γεωγραφία</a:t>
            </a:r>
          </a:p>
          <a:p>
            <a:pPr eaLnBrk="1" hangingPunct="1">
              <a:defRPr/>
            </a:pPr>
            <a:r>
              <a:rPr lang="el-GR"/>
              <a:t>Χαροκόπειο Πανεπιστήμιο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765175"/>
            <a:ext cx="7543800" cy="792163"/>
          </a:xfrm>
        </p:spPr>
        <p:txBody>
          <a:bodyPr/>
          <a:lstStyle/>
          <a:p>
            <a:pPr eaLnBrk="1" hangingPunct="1">
              <a:defRPr/>
            </a:pPr>
            <a:r>
              <a:rPr lang="el-GR" sz="2400"/>
              <a:t>Εξωτισμός και αποικιοκρατία:</a:t>
            </a:r>
            <a:r>
              <a:rPr lang="el-GR" sz="4000"/>
              <a:t> </a:t>
            </a:r>
            <a:r>
              <a:rPr lang="el-GR" sz="2000"/>
              <a:t>Μέση Ανατολή</a:t>
            </a:r>
            <a:r>
              <a:rPr lang="el-GR" sz="4000"/>
              <a:t> </a:t>
            </a:r>
          </a:p>
        </p:txBody>
      </p:sp>
      <p:pic>
        <p:nvPicPr>
          <p:cNvPr id="13315" name="Picture 3"/>
          <p:cNvPicPr>
            <a:picLocks noGrp="1" noChangeAspect="1" noChangeArrowheads="1"/>
          </p:cNvPicPr>
          <p:nvPr>
            <p:ph type="body" idx="1"/>
          </p:nvPr>
        </p:nvPicPr>
        <p:blipFill>
          <a:blip r:embed="rId2" cstate="print"/>
          <a:srcRect/>
          <a:stretch>
            <a:fillRect/>
          </a:stretch>
        </p:blipFill>
        <p:spPr>
          <a:xfrm>
            <a:off x="1066800" y="1773238"/>
            <a:ext cx="3360738" cy="4322762"/>
          </a:xfrm>
        </p:spPr>
      </p:pic>
      <p:pic>
        <p:nvPicPr>
          <p:cNvPr id="13316" name="Picture 5"/>
          <p:cNvPicPr>
            <a:picLocks noChangeAspect="1" noChangeArrowheads="1"/>
          </p:cNvPicPr>
          <p:nvPr/>
        </p:nvPicPr>
        <p:blipFill>
          <a:blip r:embed="rId3" cstate="print"/>
          <a:srcRect/>
          <a:stretch>
            <a:fillRect/>
          </a:stretch>
        </p:blipFill>
        <p:spPr bwMode="auto">
          <a:xfrm>
            <a:off x="4356100" y="4200525"/>
            <a:ext cx="3790950" cy="2657475"/>
          </a:xfrm>
          <a:prstGeom prst="rect">
            <a:avLst/>
          </a:prstGeom>
          <a:noFill/>
          <a:ln w="9525">
            <a:noFill/>
            <a:miter lim="800000"/>
            <a:headEnd/>
            <a:tailEnd/>
          </a:ln>
        </p:spPr>
      </p:pic>
      <p:pic>
        <p:nvPicPr>
          <p:cNvPr id="13317" name="Picture 6"/>
          <p:cNvPicPr>
            <a:picLocks noChangeAspect="1" noChangeArrowheads="1"/>
          </p:cNvPicPr>
          <p:nvPr/>
        </p:nvPicPr>
        <p:blipFill>
          <a:blip r:embed="rId4" cstate="print"/>
          <a:srcRect/>
          <a:stretch>
            <a:fillRect/>
          </a:stretch>
        </p:blipFill>
        <p:spPr bwMode="auto">
          <a:xfrm>
            <a:off x="4427538" y="1773238"/>
            <a:ext cx="4716462" cy="25352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z="2400"/>
              <a:t>Edward Said (1978) Orientalism</a:t>
            </a:r>
            <a:r>
              <a:rPr lang="en-US"/>
              <a:t> </a:t>
            </a:r>
            <a:endParaRPr lang="el-GR"/>
          </a:p>
        </p:txBody>
      </p:sp>
      <p:sp>
        <p:nvSpPr>
          <p:cNvPr id="38915" name="Rectangle 3"/>
          <p:cNvSpPr>
            <a:spLocks noGrp="1" noChangeArrowheads="1"/>
          </p:cNvSpPr>
          <p:nvPr>
            <p:ph type="body" idx="1"/>
          </p:nvPr>
        </p:nvSpPr>
        <p:spPr>
          <a:xfrm>
            <a:off x="1066800" y="1981200"/>
            <a:ext cx="7543800" cy="3608388"/>
          </a:xfrm>
        </p:spPr>
        <p:txBody>
          <a:bodyPr/>
          <a:lstStyle/>
          <a:p>
            <a:pPr eaLnBrk="1" hangingPunct="1">
              <a:lnSpc>
                <a:spcPct val="80000"/>
              </a:lnSpc>
              <a:defRPr/>
            </a:pPr>
            <a:r>
              <a:rPr lang="el-GR" sz="1600" dirty="0"/>
              <a:t>Το βιβλίο που συνάδει με τη δημιουργία της </a:t>
            </a:r>
            <a:r>
              <a:rPr lang="el-GR" sz="1600" dirty="0" err="1"/>
              <a:t>μεταποικιοκρατίας</a:t>
            </a:r>
            <a:r>
              <a:rPr lang="el-GR" sz="1600" dirty="0"/>
              <a:t> ως ακαδημαϊκής ενασχόλησης</a:t>
            </a:r>
          </a:p>
          <a:p>
            <a:pPr eaLnBrk="1" hangingPunct="1">
              <a:lnSpc>
                <a:spcPct val="80000"/>
              </a:lnSpc>
              <a:defRPr/>
            </a:pPr>
            <a:r>
              <a:rPr lang="el-GR" sz="1600" dirty="0"/>
              <a:t>Η σχέση της γνώσης/ δύναμης και η δημιουργία/ κατασκευή της Μέσης Ανατολής </a:t>
            </a:r>
          </a:p>
          <a:p>
            <a:pPr eaLnBrk="1" hangingPunct="1">
              <a:lnSpc>
                <a:spcPct val="80000"/>
              </a:lnSpc>
              <a:defRPr/>
            </a:pPr>
            <a:r>
              <a:rPr lang="el-GR" sz="1600" dirty="0"/>
              <a:t>Ένα σύνολο λόγων παράγουν το αντικείμενο Μέση Ανατολή μέσα από βιβλία, δηλώσεις, εικόνες κτλ.</a:t>
            </a:r>
          </a:p>
          <a:p>
            <a:pPr eaLnBrk="1" hangingPunct="1">
              <a:lnSpc>
                <a:spcPct val="80000"/>
              </a:lnSpc>
              <a:defRPr/>
            </a:pPr>
            <a:r>
              <a:rPr lang="el-GR" sz="1600" dirty="0"/>
              <a:t>Το να γνωρίζεις τη Μέση Ανατολή ήταν τρόπος ελέγχου της</a:t>
            </a:r>
          </a:p>
          <a:p>
            <a:pPr eaLnBrk="1" hangingPunct="1">
              <a:lnSpc>
                <a:spcPct val="80000"/>
              </a:lnSpc>
              <a:defRPr/>
            </a:pPr>
            <a:r>
              <a:rPr lang="el-GR" sz="1600" dirty="0"/>
              <a:t>Η Ανατολή ως ευρωπαϊκή κατασκευή που ξεκινάει από τις μέρες του Αισχύλου (Πέρσες), η Ανατολή έχει βοηθήσει στην κατασκευή της Δύσης </a:t>
            </a:r>
          </a:p>
          <a:p>
            <a:pPr eaLnBrk="1" hangingPunct="1">
              <a:lnSpc>
                <a:spcPct val="80000"/>
              </a:lnSpc>
              <a:defRPr/>
            </a:pPr>
            <a:r>
              <a:rPr lang="el-GR" sz="1600" dirty="0"/>
              <a:t>Οι Ανατολικές Σπουδές ως «</a:t>
            </a:r>
            <a:r>
              <a:rPr lang="el-GR" sz="1600" dirty="0" err="1"/>
              <a:t>Ανατολισμός</a:t>
            </a:r>
            <a:r>
              <a:rPr lang="el-GR" sz="1600" dirty="0"/>
              <a:t>» στην ακαδημία</a:t>
            </a:r>
          </a:p>
          <a:p>
            <a:pPr eaLnBrk="1" hangingPunct="1">
              <a:lnSpc>
                <a:spcPct val="80000"/>
              </a:lnSpc>
              <a:defRPr/>
            </a:pPr>
            <a:r>
              <a:rPr lang="el-GR" sz="1600" dirty="0"/>
              <a:t>Ο </a:t>
            </a:r>
            <a:r>
              <a:rPr lang="el-GR" sz="1600" dirty="0" err="1"/>
              <a:t>Ανατολισμός</a:t>
            </a:r>
            <a:r>
              <a:rPr lang="el-GR" sz="1600" dirty="0"/>
              <a:t> ως σύστημα σκέψης βασισμένο στη διαφορά μεταξύ ανατολής-δύσης που αναπτύχθηκε από ποιητές, λογοτέχνες, πολιτικούς, φιλόσοφους, αποικιοκρατικούς διαχειριστές κτλ.</a:t>
            </a:r>
          </a:p>
          <a:p>
            <a:pPr eaLnBrk="1" hangingPunct="1">
              <a:lnSpc>
                <a:spcPct val="80000"/>
              </a:lnSpc>
              <a:defRPr/>
            </a:pPr>
            <a:r>
              <a:rPr lang="el-GR" sz="1600" dirty="0"/>
              <a:t>Ο </a:t>
            </a:r>
            <a:r>
              <a:rPr lang="el-GR" sz="1600" dirty="0" err="1"/>
              <a:t>ανατολισμός</a:t>
            </a:r>
            <a:r>
              <a:rPr lang="el-GR" sz="1600" dirty="0"/>
              <a:t> βάζει το δυτικό υποκείμενο σε μια ευέλικτη θέση ανωτερότητας σε σχέση με την ανατολή, χωρίς αυτό να χάνει ποτέ το «πάνω χέρι»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304800"/>
            <a:ext cx="7543800" cy="1252538"/>
          </a:xfrm>
        </p:spPr>
        <p:txBody>
          <a:bodyPr/>
          <a:lstStyle/>
          <a:p>
            <a:pPr eaLnBrk="1" hangingPunct="1">
              <a:defRPr/>
            </a:pPr>
            <a:r>
              <a:rPr lang="el-GR" sz="1600"/>
              <a:t>Μια ματιά πάνω στην εθνογραφική κινηματογραφία:</a:t>
            </a:r>
            <a:r>
              <a:rPr lang="en-US" sz="1600"/>
              <a:t> Trinh T. Minh Ha Reseamblage 1982 (</a:t>
            </a:r>
            <a:r>
              <a:rPr lang="el-GR" sz="1600"/>
              <a:t>μια ιστορία για τη Σενεγάλη η οποία δεν έχει συνεκτική αφήγηση, δεν αποτελεί αφήγηση όπως οι εθνογραφικές ταινίες, δεν προσφέρει εξηγήσεις, δεν προσφέρει οπτική γωνία, ήχος και εικόνα δεν συνάδουν σε ορισμένες στιγμές)</a:t>
            </a:r>
          </a:p>
        </p:txBody>
      </p:sp>
      <p:pic>
        <p:nvPicPr>
          <p:cNvPr id="15363" name="Picture 3"/>
          <p:cNvPicPr>
            <a:picLocks noGrp="1" noChangeAspect="1" noChangeArrowheads="1"/>
          </p:cNvPicPr>
          <p:nvPr>
            <p:ph type="body" idx="1"/>
          </p:nvPr>
        </p:nvPicPr>
        <p:blipFill>
          <a:blip r:embed="rId2" cstate="print"/>
          <a:srcRect/>
          <a:stretch>
            <a:fillRect/>
          </a:stretch>
        </p:blipFill>
        <p:spPr>
          <a:xfrm>
            <a:off x="1066800" y="1981200"/>
            <a:ext cx="3289300" cy="4114800"/>
          </a:xfrm>
        </p:spPr>
      </p:pic>
      <p:pic>
        <p:nvPicPr>
          <p:cNvPr id="15364" name="Picture 4"/>
          <p:cNvPicPr>
            <a:picLocks noChangeAspect="1" noChangeArrowheads="1"/>
          </p:cNvPicPr>
          <p:nvPr/>
        </p:nvPicPr>
        <p:blipFill>
          <a:blip r:embed="rId3" cstate="print"/>
          <a:srcRect/>
          <a:stretch>
            <a:fillRect/>
          </a:stretch>
        </p:blipFill>
        <p:spPr bwMode="auto">
          <a:xfrm>
            <a:off x="4356100" y="1989138"/>
            <a:ext cx="4319588" cy="2592387"/>
          </a:xfrm>
          <a:prstGeom prst="rect">
            <a:avLst/>
          </a:prstGeom>
          <a:noFill/>
          <a:ln w="9525">
            <a:noFill/>
            <a:miter lim="800000"/>
            <a:headEnd/>
            <a:tailEnd/>
          </a:ln>
        </p:spPr>
      </p:pic>
      <p:pic>
        <p:nvPicPr>
          <p:cNvPr id="15365" name="Picture 5"/>
          <p:cNvPicPr>
            <a:picLocks noChangeAspect="1" noChangeArrowheads="1"/>
          </p:cNvPicPr>
          <p:nvPr/>
        </p:nvPicPr>
        <p:blipFill>
          <a:blip r:embed="rId4" cstate="print"/>
          <a:srcRect/>
          <a:stretch>
            <a:fillRect/>
          </a:stretch>
        </p:blipFill>
        <p:spPr bwMode="auto">
          <a:xfrm>
            <a:off x="4356100" y="4365625"/>
            <a:ext cx="4176713" cy="23034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304800"/>
            <a:ext cx="7543800" cy="1252538"/>
          </a:xfrm>
        </p:spPr>
        <p:txBody>
          <a:bodyPr/>
          <a:lstStyle/>
          <a:p>
            <a:pPr eaLnBrk="1" hangingPunct="1">
              <a:defRPr/>
            </a:pPr>
            <a:r>
              <a:rPr lang="el-GR" sz="2400"/>
              <a:t>Μια ματιά πάνω στην εθνογραφική κινηματογραφία:</a:t>
            </a:r>
            <a:r>
              <a:rPr lang="en-US" sz="2400"/>
              <a:t> Trinh T. Minh Ha Living is Round 1985 (</a:t>
            </a:r>
            <a:r>
              <a:rPr lang="el-GR" sz="2400"/>
              <a:t>)</a:t>
            </a:r>
          </a:p>
        </p:txBody>
      </p:sp>
      <p:pic>
        <p:nvPicPr>
          <p:cNvPr id="16387" name="Picture 3"/>
          <p:cNvPicPr>
            <a:picLocks noGrp="1" noChangeAspect="1" noChangeArrowheads="1"/>
          </p:cNvPicPr>
          <p:nvPr>
            <p:ph type="body" idx="1"/>
          </p:nvPr>
        </p:nvPicPr>
        <p:blipFill>
          <a:blip r:embed="rId2" cstate="print"/>
          <a:srcRect/>
          <a:stretch>
            <a:fillRect/>
          </a:stretch>
        </p:blipFill>
        <p:spPr>
          <a:xfrm>
            <a:off x="0" y="1773238"/>
            <a:ext cx="4764088" cy="2997200"/>
          </a:xfrm>
        </p:spPr>
      </p:pic>
      <p:pic>
        <p:nvPicPr>
          <p:cNvPr id="16388" name="Picture 4"/>
          <p:cNvPicPr>
            <a:picLocks noChangeAspect="1" noChangeArrowheads="1"/>
          </p:cNvPicPr>
          <p:nvPr/>
        </p:nvPicPr>
        <p:blipFill>
          <a:blip r:embed="rId3" cstate="print"/>
          <a:srcRect/>
          <a:stretch>
            <a:fillRect/>
          </a:stretch>
        </p:blipFill>
        <p:spPr bwMode="auto">
          <a:xfrm>
            <a:off x="4716463" y="2060575"/>
            <a:ext cx="4427537" cy="2232025"/>
          </a:xfrm>
          <a:prstGeom prst="rect">
            <a:avLst/>
          </a:prstGeom>
          <a:noFill/>
          <a:ln w="9525">
            <a:noFill/>
            <a:miter lim="800000"/>
            <a:headEnd/>
            <a:tailEnd/>
          </a:ln>
        </p:spPr>
      </p:pic>
      <p:pic>
        <p:nvPicPr>
          <p:cNvPr id="16389" name="Picture 5"/>
          <p:cNvPicPr>
            <a:picLocks noChangeAspect="1" noChangeArrowheads="1"/>
          </p:cNvPicPr>
          <p:nvPr/>
        </p:nvPicPr>
        <p:blipFill>
          <a:blip r:embed="rId4" cstate="print"/>
          <a:srcRect/>
          <a:stretch>
            <a:fillRect/>
          </a:stretch>
        </p:blipFill>
        <p:spPr bwMode="auto">
          <a:xfrm>
            <a:off x="3429000" y="4292600"/>
            <a:ext cx="5715000" cy="2565400"/>
          </a:xfrm>
          <a:prstGeom prst="rect">
            <a:avLst/>
          </a:prstGeom>
          <a:noFill/>
          <a:ln w="9525">
            <a:noFill/>
            <a:miter lim="800000"/>
            <a:headEnd/>
            <a:tailEnd/>
          </a:ln>
        </p:spPr>
      </p:pic>
      <p:pic>
        <p:nvPicPr>
          <p:cNvPr id="16390" name="Picture 6"/>
          <p:cNvPicPr>
            <a:picLocks noChangeAspect="1" noChangeArrowheads="1"/>
          </p:cNvPicPr>
          <p:nvPr/>
        </p:nvPicPr>
        <p:blipFill>
          <a:blip r:embed="rId5" cstate="print"/>
          <a:srcRect/>
          <a:stretch>
            <a:fillRect/>
          </a:stretch>
        </p:blipFill>
        <p:spPr bwMode="auto">
          <a:xfrm>
            <a:off x="0" y="4005263"/>
            <a:ext cx="3492500" cy="28527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l-GR" sz="2400"/>
              <a:t>Μετά-αποικιοκρατία και κινηματογράφος </a:t>
            </a:r>
          </a:p>
        </p:txBody>
      </p:sp>
      <p:pic>
        <p:nvPicPr>
          <p:cNvPr id="17411" name="Picture 3"/>
          <p:cNvPicPr>
            <a:picLocks noGrp="1" noChangeAspect="1" noChangeArrowheads="1"/>
          </p:cNvPicPr>
          <p:nvPr>
            <p:ph type="body" idx="1"/>
          </p:nvPr>
        </p:nvPicPr>
        <p:blipFill>
          <a:blip r:embed="rId2" cstate="print"/>
          <a:srcRect/>
          <a:stretch>
            <a:fillRect/>
          </a:stretch>
        </p:blipFill>
        <p:spPr>
          <a:xfrm>
            <a:off x="1066800" y="1981200"/>
            <a:ext cx="3576638" cy="4114800"/>
          </a:xfrm>
        </p:spPr>
      </p:pic>
      <p:pic>
        <p:nvPicPr>
          <p:cNvPr id="17412" name="Picture 4"/>
          <p:cNvPicPr>
            <a:picLocks noChangeAspect="1" noChangeArrowheads="1"/>
          </p:cNvPicPr>
          <p:nvPr/>
        </p:nvPicPr>
        <p:blipFill>
          <a:blip r:embed="rId3" cstate="print"/>
          <a:srcRect/>
          <a:stretch>
            <a:fillRect/>
          </a:stretch>
        </p:blipFill>
        <p:spPr bwMode="auto">
          <a:xfrm>
            <a:off x="4572000" y="1989138"/>
            <a:ext cx="2143125" cy="2143125"/>
          </a:xfrm>
          <a:prstGeom prst="rect">
            <a:avLst/>
          </a:prstGeom>
          <a:noFill/>
          <a:ln w="9525">
            <a:noFill/>
            <a:miter lim="800000"/>
            <a:headEnd/>
            <a:tailEnd/>
          </a:ln>
        </p:spPr>
      </p:pic>
      <p:pic>
        <p:nvPicPr>
          <p:cNvPr id="17413" name="Picture 5"/>
          <p:cNvPicPr>
            <a:picLocks noChangeAspect="1" noChangeArrowheads="1"/>
          </p:cNvPicPr>
          <p:nvPr/>
        </p:nvPicPr>
        <p:blipFill>
          <a:blip r:embed="rId4" cstate="print"/>
          <a:srcRect/>
          <a:stretch>
            <a:fillRect/>
          </a:stretch>
        </p:blipFill>
        <p:spPr bwMode="auto">
          <a:xfrm>
            <a:off x="4572000" y="4076700"/>
            <a:ext cx="3429000" cy="1333500"/>
          </a:xfrm>
          <a:prstGeom prst="rect">
            <a:avLst/>
          </a:prstGeom>
          <a:noFill/>
          <a:ln w="9525">
            <a:noFill/>
            <a:miter lim="800000"/>
            <a:headEnd/>
            <a:tailEnd/>
          </a:ln>
        </p:spPr>
      </p:pic>
      <p:pic>
        <p:nvPicPr>
          <p:cNvPr id="17414" name="Picture 6"/>
          <p:cNvPicPr>
            <a:picLocks noChangeAspect="1" noChangeArrowheads="1"/>
          </p:cNvPicPr>
          <p:nvPr/>
        </p:nvPicPr>
        <p:blipFill>
          <a:blip r:embed="rId5" cstate="print"/>
          <a:srcRect/>
          <a:stretch>
            <a:fillRect/>
          </a:stretch>
        </p:blipFill>
        <p:spPr bwMode="auto">
          <a:xfrm>
            <a:off x="6677025" y="2060575"/>
            <a:ext cx="2466975" cy="2016125"/>
          </a:xfrm>
          <a:prstGeom prst="rect">
            <a:avLst/>
          </a:prstGeom>
          <a:noFill/>
          <a:ln w="9525">
            <a:noFill/>
            <a:miter lim="800000"/>
            <a:headEnd/>
            <a:tailEnd/>
          </a:ln>
        </p:spPr>
      </p:pic>
      <p:pic>
        <p:nvPicPr>
          <p:cNvPr id="17415" name="Picture 7"/>
          <p:cNvPicPr>
            <a:picLocks noChangeAspect="1" noChangeArrowheads="1"/>
          </p:cNvPicPr>
          <p:nvPr/>
        </p:nvPicPr>
        <p:blipFill>
          <a:blip r:embed="rId6" cstate="print"/>
          <a:srcRect/>
          <a:stretch>
            <a:fillRect/>
          </a:stretch>
        </p:blipFill>
        <p:spPr bwMode="auto">
          <a:xfrm>
            <a:off x="4643438" y="5467350"/>
            <a:ext cx="3286125" cy="13906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3"/>
            <a:ext cx="9144000" cy="1224136"/>
          </a:xfrm>
        </p:spPr>
        <p:txBody>
          <a:bodyPr/>
          <a:lstStyle/>
          <a:p>
            <a:r>
              <a:rPr lang="el-GR" dirty="0"/>
              <a:t>Αμερικάνικα Πανεπιστήμια </a:t>
            </a:r>
            <a:endParaRPr lang="en-US" dirty="0"/>
          </a:p>
        </p:txBody>
      </p:sp>
      <p:pic>
        <p:nvPicPr>
          <p:cNvPr id="1026" name="Picture 2" descr="C:\Users\george\Desktop\download.png"/>
          <p:cNvPicPr>
            <a:picLocks noGrp="1" noChangeAspect="1" noChangeArrowheads="1"/>
          </p:cNvPicPr>
          <p:nvPr>
            <p:ph idx="1"/>
          </p:nvPr>
        </p:nvPicPr>
        <p:blipFill>
          <a:blip r:embed="rId2" cstate="print"/>
          <a:srcRect/>
          <a:stretch>
            <a:fillRect/>
          </a:stretch>
        </p:blipFill>
        <p:spPr bwMode="auto">
          <a:xfrm>
            <a:off x="0" y="1844824"/>
            <a:ext cx="2411760" cy="2520280"/>
          </a:xfrm>
          <a:prstGeom prst="rect">
            <a:avLst/>
          </a:prstGeom>
          <a:noFill/>
        </p:spPr>
      </p:pic>
      <p:pic>
        <p:nvPicPr>
          <p:cNvPr id="1027" name="Picture 3" descr="C:\Users\george\Desktop\download.jpg"/>
          <p:cNvPicPr>
            <a:picLocks noChangeAspect="1" noChangeArrowheads="1"/>
          </p:cNvPicPr>
          <p:nvPr/>
        </p:nvPicPr>
        <p:blipFill>
          <a:blip r:embed="rId3" cstate="print"/>
          <a:srcRect/>
          <a:stretch>
            <a:fillRect/>
          </a:stretch>
        </p:blipFill>
        <p:spPr bwMode="auto">
          <a:xfrm>
            <a:off x="2411760" y="1124744"/>
            <a:ext cx="2880320" cy="2600325"/>
          </a:xfrm>
          <a:prstGeom prst="rect">
            <a:avLst/>
          </a:prstGeom>
          <a:noFill/>
        </p:spPr>
      </p:pic>
      <p:pic>
        <p:nvPicPr>
          <p:cNvPr id="1028" name="Picture 4" descr="C:\Users\george\Desktop\download (1).jpg"/>
          <p:cNvPicPr>
            <a:picLocks noChangeAspect="1" noChangeArrowheads="1"/>
          </p:cNvPicPr>
          <p:nvPr/>
        </p:nvPicPr>
        <p:blipFill>
          <a:blip r:embed="rId4" cstate="print"/>
          <a:srcRect/>
          <a:stretch>
            <a:fillRect/>
          </a:stretch>
        </p:blipFill>
        <p:spPr bwMode="auto">
          <a:xfrm>
            <a:off x="5292080" y="1124744"/>
            <a:ext cx="3851920" cy="3672408"/>
          </a:xfrm>
          <a:prstGeom prst="rect">
            <a:avLst/>
          </a:prstGeom>
          <a:noFill/>
        </p:spPr>
      </p:pic>
      <p:pic>
        <p:nvPicPr>
          <p:cNvPr id="1029" name="Picture 5" descr="C:\Users\george\Desktop\download (2).jpg"/>
          <p:cNvPicPr>
            <a:picLocks noChangeAspect="1" noChangeArrowheads="1"/>
          </p:cNvPicPr>
          <p:nvPr/>
        </p:nvPicPr>
        <p:blipFill>
          <a:blip r:embed="rId5" cstate="print"/>
          <a:srcRect/>
          <a:stretch>
            <a:fillRect/>
          </a:stretch>
        </p:blipFill>
        <p:spPr bwMode="auto">
          <a:xfrm>
            <a:off x="2339752" y="3717032"/>
            <a:ext cx="3096344" cy="3140968"/>
          </a:xfrm>
          <a:prstGeom prst="rect">
            <a:avLst/>
          </a:prstGeom>
          <a:noFill/>
        </p:spPr>
      </p:pic>
      <p:pic>
        <p:nvPicPr>
          <p:cNvPr id="1030" name="Picture 6" descr="C:\Users\george\Desktop\download (3).jpg"/>
          <p:cNvPicPr>
            <a:picLocks noChangeAspect="1" noChangeArrowheads="1"/>
          </p:cNvPicPr>
          <p:nvPr/>
        </p:nvPicPr>
        <p:blipFill>
          <a:blip r:embed="rId6" cstate="print"/>
          <a:srcRect/>
          <a:stretch>
            <a:fillRect/>
          </a:stretch>
        </p:blipFill>
        <p:spPr bwMode="auto">
          <a:xfrm>
            <a:off x="5436096" y="4305300"/>
            <a:ext cx="3707904" cy="2552700"/>
          </a:xfrm>
          <a:prstGeom prst="rect">
            <a:avLst/>
          </a:prstGeom>
          <a:noFill/>
        </p:spPr>
      </p:pic>
      <p:pic>
        <p:nvPicPr>
          <p:cNvPr id="1031" name="Picture 7" descr="C:\Users\george\Desktop\download (1).png"/>
          <p:cNvPicPr>
            <a:picLocks noChangeAspect="1" noChangeArrowheads="1"/>
          </p:cNvPicPr>
          <p:nvPr/>
        </p:nvPicPr>
        <p:blipFill>
          <a:blip r:embed="rId7" cstate="print"/>
          <a:srcRect/>
          <a:stretch>
            <a:fillRect/>
          </a:stretch>
        </p:blipFill>
        <p:spPr bwMode="auto">
          <a:xfrm>
            <a:off x="251520" y="4077073"/>
            <a:ext cx="2143125" cy="2780928"/>
          </a:xfrm>
          <a:prstGeom prst="rect">
            <a:avLst/>
          </a:prstGeom>
          <a:noFill/>
        </p:spPr>
      </p:pic>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1"/>
            <a:ext cx="7543800" cy="819944"/>
          </a:xfrm>
        </p:spPr>
        <p:txBody>
          <a:bodyPr/>
          <a:lstStyle/>
          <a:p>
            <a:r>
              <a:rPr lang="en-GB" sz="2800" dirty="0"/>
              <a:t>1990s ‘</a:t>
            </a:r>
            <a:r>
              <a:rPr lang="el-GR" sz="2800" dirty="0"/>
              <a:t>Πολιτική ορθότητα</a:t>
            </a:r>
            <a:r>
              <a:rPr lang="en-GB" sz="2800" dirty="0"/>
              <a:t>’</a:t>
            </a:r>
            <a:endParaRPr lang="en-US" sz="2800" dirty="0"/>
          </a:p>
        </p:txBody>
      </p:sp>
      <p:pic>
        <p:nvPicPr>
          <p:cNvPr id="10" name="Content Placeholder 9" descr="download.jfif"/>
          <p:cNvPicPr>
            <a:picLocks noGrp="1" noChangeAspect="1"/>
          </p:cNvPicPr>
          <p:nvPr>
            <p:ph idx="1"/>
          </p:nvPr>
        </p:nvPicPr>
        <p:blipFill>
          <a:blip r:embed="rId2" cstate="print"/>
          <a:stretch>
            <a:fillRect/>
          </a:stretch>
        </p:blipFill>
        <p:spPr>
          <a:xfrm>
            <a:off x="683568" y="1268760"/>
            <a:ext cx="8136904" cy="558924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png"/>
          <p:cNvPicPr>
            <a:picLocks noGrp="1" noChangeAspect="1"/>
          </p:cNvPicPr>
          <p:nvPr>
            <p:ph idx="1"/>
          </p:nvPr>
        </p:nvPicPr>
        <p:blipFill>
          <a:blip r:embed="rId2" cstate="print"/>
          <a:stretch>
            <a:fillRect/>
          </a:stretch>
        </p:blipFill>
        <p:spPr>
          <a:xfrm>
            <a:off x="4276724" y="0"/>
            <a:ext cx="4687763" cy="6858000"/>
          </a:xfrm>
        </p:spPr>
      </p:pic>
      <p:pic>
        <p:nvPicPr>
          <p:cNvPr id="6" name="Picture 5" descr="images.jfif"/>
          <p:cNvPicPr>
            <a:picLocks noChangeAspect="1"/>
          </p:cNvPicPr>
          <p:nvPr/>
        </p:nvPicPr>
        <p:blipFill>
          <a:blip r:embed="rId3" cstate="print"/>
          <a:stretch>
            <a:fillRect/>
          </a:stretch>
        </p:blipFill>
        <p:spPr>
          <a:xfrm>
            <a:off x="0" y="0"/>
            <a:ext cx="4283968"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1"/>
            <a:ext cx="7543800" cy="891952"/>
          </a:xfrm>
        </p:spPr>
        <p:txBody>
          <a:bodyPr/>
          <a:lstStyle/>
          <a:p>
            <a:r>
              <a:rPr lang="el-GR" sz="2800" dirty="0"/>
              <a:t>Από τα πανεπιστήμια στα μέσα κοινωνικής δικτύωση;  </a:t>
            </a:r>
            <a:endParaRPr lang="en-US" sz="2800" dirty="0"/>
          </a:p>
        </p:txBody>
      </p:sp>
      <p:pic>
        <p:nvPicPr>
          <p:cNvPr id="4" name="Content Placeholder 3" descr="download.png"/>
          <p:cNvPicPr>
            <a:picLocks noGrp="1" noChangeAspect="1"/>
          </p:cNvPicPr>
          <p:nvPr>
            <p:ph idx="1"/>
          </p:nvPr>
        </p:nvPicPr>
        <p:blipFill>
          <a:blip r:embed="rId2" cstate="print"/>
          <a:stretch>
            <a:fillRect/>
          </a:stretch>
        </p:blipFill>
        <p:spPr>
          <a:xfrm>
            <a:off x="755576" y="1916832"/>
            <a:ext cx="7992888" cy="446449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descr="download (1).jfif"/>
          <p:cNvPicPr>
            <a:picLocks noGrp="1" noChangeAspect="1"/>
          </p:cNvPicPr>
          <p:nvPr>
            <p:ph idx="1"/>
          </p:nvPr>
        </p:nvPicPr>
        <p:blipFill>
          <a:blip r:embed="rId2" cstate="print"/>
          <a:stretch>
            <a:fillRect/>
          </a:stretch>
        </p:blipFill>
        <p:spPr>
          <a:xfrm>
            <a:off x="0" y="0"/>
            <a:ext cx="4572000" cy="6858000"/>
          </a:xfrm>
        </p:spPr>
      </p:pic>
      <p:pic>
        <p:nvPicPr>
          <p:cNvPr id="2050" name="Picture 2" descr="C:\Users\george\Desktop\download.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549275"/>
            <a:ext cx="7543800" cy="792163"/>
          </a:xfrm>
        </p:spPr>
        <p:txBody>
          <a:bodyPr/>
          <a:lstStyle/>
          <a:p>
            <a:pPr eaLnBrk="1" hangingPunct="1">
              <a:defRPr/>
            </a:pPr>
            <a:r>
              <a:rPr lang="el-GR" sz="2400" b="0"/>
              <a:t>Εισαγωγή: Αποικιοκρατία και διαφορά</a:t>
            </a:r>
          </a:p>
        </p:txBody>
      </p:sp>
      <p:sp>
        <p:nvSpPr>
          <p:cNvPr id="28675" name="Rectangle 3"/>
          <p:cNvSpPr>
            <a:spLocks noGrp="1" noChangeArrowheads="1"/>
          </p:cNvSpPr>
          <p:nvPr>
            <p:ph type="body" idx="1"/>
          </p:nvPr>
        </p:nvSpPr>
        <p:spPr>
          <a:xfrm>
            <a:off x="1066800" y="1981200"/>
            <a:ext cx="7543800" cy="3608388"/>
          </a:xfrm>
        </p:spPr>
        <p:txBody>
          <a:bodyPr/>
          <a:lstStyle/>
          <a:p>
            <a:pPr eaLnBrk="1" hangingPunct="1">
              <a:lnSpc>
                <a:spcPct val="80000"/>
              </a:lnSpc>
              <a:defRPr/>
            </a:pPr>
            <a:r>
              <a:rPr lang="el-GR" sz="1400"/>
              <a:t>Μ. </a:t>
            </a:r>
            <a:r>
              <a:rPr lang="en-US" sz="1400"/>
              <a:t>Foucault: </a:t>
            </a:r>
            <a:r>
              <a:rPr lang="el-GR" sz="1400"/>
              <a:t>γνώση, ισχύς, δύναμη. Η ιστορία των συστημάτων σκέψης και ο κόσμος ως αποτέλεσμα διαδικασιών ιστορικό-κοινωνικής κατασκευής και όχι τυχαίων γεγονότων.  </a:t>
            </a:r>
          </a:p>
          <a:p>
            <a:pPr eaLnBrk="1" hangingPunct="1">
              <a:lnSpc>
                <a:spcPct val="80000"/>
              </a:lnSpc>
              <a:defRPr/>
            </a:pPr>
            <a:r>
              <a:rPr lang="el-GR" sz="1400"/>
              <a:t>Λόγος (</a:t>
            </a:r>
            <a:r>
              <a:rPr lang="en-US" sz="1400"/>
              <a:t>discourse</a:t>
            </a:r>
            <a:r>
              <a:rPr lang="el-GR" sz="1400"/>
              <a:t>)-</a:t>
            </a:r>
            <a:r>
              <a:rPr lang="en-US" sz="1400"/>
              <a:t>Michel Foucault</a:t>
            </a:r>
            <a:r>
              <a:rPr lang="el-GR" sz="1400"/>
              <a:t>: δημιουργεί το αντικείμενο περιγράφοντας το. Ο Λόγος είναι μια αφήγηση, μια κατασκευή. Ο Λόγος εστιάζει και προβάλλει συγκεκριμένα επιχειρήματα/ στάσεις/ απόψεις ενώ αποκρύπτει και αποσιώπα άλλα. Ο Λόγος παράγει γνώση και η γνώση εξουσία/ δύναμη (discourse/ power/ knowledge). </a:t>
            </a:r>
          </a:p>
          <a:p>
            <a:pPr eaLnBrk="1" hangingPunct="1">
              <a:lnSpc>
                <a:spcPct val="80000"/>
              </a:lnSpc>
              <a:defRPr/>
            </a:pPr>
            <a:r>
              <a:rPr lang="el-GR" sz="1400"/>
              <a:t>Ο Λόγος της αποικιοκρατίας σε σχέση με τη φυλή/ράτσα. Η αποικιοκράτες είναι σίγουροι για την «ανωτερότητα» τους. Η επιστήμη του βιολογικού ρατσισμού παράγει γνώση ή οποία παράγει δύναμη. </a:t>
            </a:r>
          </a:p>
          <a:p>
            <a:pPr eaLnBrk="1" hangingPunct="1">
              <a:lnSpc>
                <a:spcPct val="80000"/>
              </a:lnSpc>
              <a:defRPr/>
            </a:pPr>
            <a:r>
              <a:rPr lang="el-GR" sz="1400"/>
              <a:t>Η κατασκευή του ‘αλλού’ (μη ευρωπαίου)</a:t>
            </a:r>
          </a:p>
          <a:p>
            <a:pPr eaLnBrk="1" hangingPunct="1">
              <a:lnSpc>
                <a:spcPct val="80000"/>
              </a:lnSpc>
              <a:defRPr/>
            </a:pPr>
            <a:r>
              <a:rPr lang="el-GR" sz="1400"/>
              <a:t>Ετεροπροσδιορισμός: </a:t>
            </a:r>
            <a:r>
              <a:rPr lang="en-US" sz="1400"/>
              <a:t>Hegel</a:t>
            </a:r>
            <a:r>
              <a:rPr lang="el-GR" sz="1400"/>
              <a:t>, η διαλεκτική του Κυρίου και του Δούλου, η οποία επηρέασε τον Μαρξ και την ιδέα του περί ταξικού αγώνα. Η φαινομενολογία του πνεύματος, η ιστορία του «Κυρίου» και του «Δούλου» και η έννοια της φαινομενολογίας ή υπαρξιακής εξάρτησης του ενός με τον άλλον. Η ύπαρξη του ενός καθορίζεται από τον άλλον. Η έννοια της αναγνώρισης. Ο Δούλος αναγνωρίζει τον Κύριο και δέχεται την δουλικότητα ενώ ο Κύριος δεν αναγνωρίζει τον Δούλο, αλλά ετεροπροσδιορίζεται ως μη δούλος. Αυτό θα το δούμε και στη συνέχεια </a:t>
            </a:r>
            <a:r>
              <a:rPr lang="en-US" sz="1400"/>
              <a:t>(Fannon, Mbembe)</a:t>
            </a:r>
            <a:r>
              <a:rPr lang="el-GR" sz="1400"/>
              <a:t>.  </a:t>
            </a:r>
            <a:endParaRPr lang="en-US" sz="1400"/>
          </a:p>
          <a:p>
            <a:pPr eaLnBrk="1" hangingPunct="1">
              <a:lnSpc>
                <a:spcPct val="80000"/>
              </a:lnSpc>
              <a:defRPr/>
            </a:pPr>
            <a:r>
              <a:rPr lang="el-GR" sz="1400"/>
              <a:t>Η δυική κατασκευή του ‘άλλου’: στοιχεία κατωτερότητας αλλά και φαντασιώσεις (εξωτισμός).</a:t>
            </a:r>
            <a:endParaRPr lang="en-US" sz="14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66800" y="549275"/>
            <a:ext cx="7543800" cy="935038"/>
          </a:xfrm>
        </p:spPr>
        <p:txBody>
          <a:bodyPr/>
          <a:lstStyle/>
          <a:p>
            <a:pPr eaLnBrk="1" hangingPunct="1">
              <a:defRPr/>
            </a:pPr>
            <a:r>
              <a:rPr lang="el-GR"/>
              <a:t>Νέο-αποικιοκρατία </a:t>
            </a:r>
          </a:p>
        </p:txBody>
      </p:sp>
      <p:pic>
        <p:nvPicPr>
          <p:cNvPr id="19459" name="Picture 3"/>
          <p:cNvPicPr>
            <a:picLocks noGrp="1" noChangeAspect="1" noChangeArrowheads="1"/>
          </p:cNvPicPr>
          <p:nvPr>
            <p:ph type="body" idx="1"/>
          </p:nvPr>
        </p:nvPicPr>
        <p:blipFill>
          <a:blip r:embed="rId2" cstate="print"/>
          <a:srcRect/>
          <a:stretch>
            <a:fillRect/>
          </a:stretch>
        </p:blipFill>
        <p:spPr>
          <a:xfrm>
            <a:off x="1066800" y="1844675"/>
            <a:ext cx="2568575" cy="4752975"/>
          </a:xfrm>
        </p:spPr>
      </p:pic>
      <p:pic>
        <p:nvPicPr>
          <p:cNvPr id="19460" name="Picture 4"/>
          <p:cNvPicPr>
            <a:picLocks noChangeAspect="1" noChangeArrowheads="1"/>
          </p:cNvPicPr>
          <p:nvPr/>
        </p:nvPicPr>
        <p:blipFill>
          <a:blip r:embed="rId3" cstate="print"/>
          <a:srcRect/>
          <a:stretch>
            <a:fillRect/>
          </a:stretch>
        </p:blipFill>
        <p:spPr bwMode="auto">
          <a:xfrm>
            <a:off x="3635375" y="1844675"/>
            <a:ext cx="2376488" cy="2879725"/>
          </a:xfrm>
          <a:prstGeom prst="rect">
            <a:avLst/>
          </a:prstGeom>
          <a:noFill/>
          <a:ln w="9525">
            <a:noFill/>
            <a:miter lim="800000"/>
            <a:headEnd/>
            <a:tailEnd/>
          </a:ln>
        </p:spPr>
      </p:pic>
      <p:pic>
        <p:nvPicPr>
          <p:cNvPr id="19461" name="Picture 7" descr="icon_reddit">
            <a:hlinkClick r:id="rId4"/>
          </p:cNvPr>
          <p:cNvPicPr>
            <a:picLocks noChangeAspect="1" noChangeArrowheads="1"/>
          </p:cNvPicPr>
          <p:nvPr/>
        </p:nvPicPr>
        <p:blipFill>
          <a:blip r:embed="rId5" cstate="print"/>
          <a:srcRect/>
          <a:stretch>
            <a:fillRect/>
          </a:stretch>
        </p:blipFill>
        <p:spPr bwMode="auto">
          <a:xfrm>
            <a:off x="3336925" y="2055813"/>
            <a:ext cx="152400" cy="152400"/>
          </a:xfrm>
          <a:prstGeom prst="rect">
            <a:avLst/>
          </a:prstGeom>
          <a:noFill/>
          <a:ln w="9525">
            <a:noFill/>
            <a:miter lim="800000"/>
            <a:headEnd/>
            <a:tailEnd/>
          </a:ln>
        </p:spPr>
      </p:pic>
      <p:pic>
        <p:nvPicPr>
          <p:cNvPr id="19462" name="Picture 8"/>
          <p:cNvPicPr>
            <a:picLocks noChangeAspect="1" noChangeArrowheads="1"/>
          </p:cNvPicPr>
          <p:nvPr/>
        </p:nvPicPr>
        <p:blipFill>
          <a:blip r:embed="rId6" cstate="print"/>
          <a:srcRect/>
          <a:stretch>
            <a:fillRect/>
          </a:stretch>
        </p:blipFill>
        <p:spPr bwMode="auto">
          <a:xfrm>
            <a:off x="3635375" y="4724400"/>
            <a:ext cx="2381250" cy="1944688"/>
          </a:xfrm>
          <a:prstGeom prst="rect">
            <a:avLst/>
          </a:prstGeom>
          <a:noFill/>
          <a:ln w="9525">
            <a:noFill/>
            <a:miter lim="800000"/>
            <a:headEnd/>
            <a:tailEnd/>
          </a:ln>
        </p:spPr>
      </p:pic>
      <p:pic>
        <p:nvPicPr>
          <p:cNvPr id="19463" name="Picture 9"/>
          <p:cNvPicPr>
            <a:picLocks noChangeAspect="1" noChangeArrowheads="1"/>
          </p:cNvPicPr>
          <p:nvPr/>
        </p:nvPicPr>
        <p:blipFill>
          <a:blip r:embed="rId7" cstate="print"/>
          <a:srcRect/>
          <a:stretch>
            <a:fillRect/>
          </a:stretch>
        </p:blipFill>
        <p:spPr bwMode="auto">
          <a:xfrm>
            <a:off x="6011863" y="1916113"/>
            <a:ext cx="3132137" cy="2524125"/>
          </a:xfrm>
          <a:prstGeom prst="rect">
            <a:avLst/>
          </a:prstGeom>
          <a:noFill/>
          <a:ln w="9525">
            <a:noFill/>
            <a:miter lim="800000"/>
            <a:headEnd/>
            <a:tailEnd/>
          </a:ln>
        </p:spPr>
      </p:pic>
      <p:pic>
        <p:nvPicPr>
          <p:cNvPr id="19464" name="Picture 11"/>
          <p:cNvPicPr>
            <a:picLocks noChangeAspect="1" noChangeArrowheads="1"/>
          </p:cNvPicPr>
          <p:nvPr/>
        </p:nvPicPr>
        <p:blipFill>
          <a:blip r:embed="rId8" cstate="print"/>
          <a:srcRect/>
          <a:stretch>
            <a:fillRect/>
          </a:stretch>
        </p:blipFill>
        <p:spPr bwMode="auto">
          <a:xfrm>
            <a:off x="6011863" y="4365625"/>
            <a:ext cx="3132137" cy="24923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908050"/>
            <a:ext cx="7543800" cy="576263"/>
          </a:xfrm>
        </p:spPr>
        <p:txBody>
          <a:bodyPr/>
          <a:lstStyle/>
          <a:p>
            <a:pPr eaLnBrk="1" hangingPunct="1">
              <a:defRPr/>
            </a:pPr>
            <a:r>
              <a:rPr lang="el-GR" sz="2000"/>
              <a:t>Η έννοια της νέο-αποικιοκρατίας</a:t>
            </a:r>
            <a:r>
              <a:rPr lang="el-GR" sz="4000"/>
              <a:t> </a:t>
            </a:r>
          </a:p>
        </p:txBody>
      </p:sp>
      <p:sp>
        <p:nvSpPr>
          <p:cNvPr id="33795" name="Rectangle 3"/>
          <p:cNvSpPr>
            <a:spLocks noGrp="1" noChangeArrowheads="1"/>
          </p:cNvSpPr>
          <p:nvPr>
            <p:ph type="body" idx="1"/>
          </p:nvPr>
        </p:nvSpPr>
        <p:spPr>
          <a:xfrm>
            <a:off x="1066800" y="1981200"/>
            <a:ext cx="7543800" cy="3752850"/>
          </a:xfrm>
        </p:spPr>
        <p:txBody>
          <a:bodyPr/>
          <a:lstStyle/>
          <a:p>
            <a:pPr eaLnBrk="1" hangingPunct="1">
              <a:lnSpc>
                <a:spcPct val="80000"/>
              </a:lnSpc>
              <a:defRPr/>
            </a:pPr>
            <a:r>
              <a:rPr lang="el-GR" sz="1800"/>
              <a:t>Η πρακτική χρησιμοποίηση της οικονομικής και πολιτιστικής δύναμης/ ισχύος για τον έλεγχο άλλων κρατών ή καλύτερα μετά-αποικιακών κρατών.</a:t>
            </a:r>
          </a:p>
          <a:p>
            <a:pPr eaLnBrk="1" hangingPunct="1">
              <a:lnSpc>
                <a:spcPct val="80000"/>
              </a:lnSpc>
              <a:defRPr/>
            </a:pPr>
            <a:r>
              <a:rPr lang="el-GR" sz="1800"/>
              <a:t>Ο όρος χρησιμοποιήθηκε πρώτη φορά από τον </a:t>
            </a:r>
            <a:r>
              <a:rPr lang="en-US" sz="1800"/>
              <a:t>Kwane Nkrumah </a:t>
            </a:r>
            <a:r>
              <a:rPr lang="el-GR" sz="1800"/>
              <a:t>τον πρώτο πρόεδρο της «ανεξαρτητοποιημένης» Γκάνας.  </a:t>
            </a:r>
          </a:p>
          <a:p>
            <a:pPr eaLnBrk="1" hangingPunct="1">
              <a:lnSpc>
                <a:spcPct val="80000"/>
              </a:lnSpc>
              <a:defRPr/>
            </a:pPr>
            <a:r>
              <a:rPr lang="el-GR" sz="1800"/>
              <a:t>Στο πλαίσιο του νέο-αποικιοκρατισμού υποστηρίζεται ότι οι δυτικές πολυεθνικές εταιρίες εκμεταλλεύονται οικονομικά τους φυσικούς πόρους των τέως αποικιών.</a:t>
            </a:r>
          </a:p>
          <a:p>
            <a:pPr eaLnBrk="1" hangingPunct="1">
              <a:lnSpc>
                <a:spcPct val="80000"/>
              </a:lnSpc>
              <a:defRPr/>
            </a:pPr>
            <a:r>
              <a:rPr lang="el-GR" sz="1800"/>
              <a:t>Μια μορφή μετάβασης από την πολιτική σε οικονομική αποικιοκρατία.</a:t>
            </a:r>
          </a:p>
          <a:p>
            <a:pPr eaLnBrk="1" hangingPunct="1">
              <a:lnSpc>
                <a:spcPct val="80000"/>
              </a:lnSpc>
              <a:defRPr/>
            </a:pPr>
            <a:r>
              <a:rPr lang="el-GR" sz="1800"/>
              <a:t>Το κεφάλαιο χρησιμοποιείται για την εκμετάλλευση και όχι την ανάπτυξη των λιγότερο αναπτυγμένων χωρών. </a:t>
            </a:r>
          </a:p>
          <a:p>
            <a:pPr eaLnBrk="1" hangingPunct="1">
              <a:lnSpc>
                <a:spcPct val="80000"/>
              </a:lnSpc>
              <a:defRPr/>
            </a:pPr>
            <a:r>
              <a:rPr lang="el-GR" sz="1800"/>
              <a:t>Νιγηρία,  το Δέλτα του Νίγηρα. Το 1950 η </a:t>
            </a:r>
            <a:r>
              <a:rPr lang="en-US" sz="1800"/>
              <a:t>Shell, </a:t>
            </a:r>
            <a:r>
              <a:rPr lang="el-GR" sz="1800"/>
              <a:t>Βρετανική-Ολλανδική εταιρεία, ανακαλύπτει πετρέλαιο. Ο ρόλος του Νιγηριανού κράτους και ο ένοπλος αγώνας των ντόπιων για ένα μερίδιο στα κέρδη. Η περιβαλλοντολογική καταστροφή της περιοχής.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66800" y="765175"/>
            <a:ext cx="7543800" cy="431800"/>
          </a:xfrm>
        </p:spPr>
        <p:txBody>
          <a:bodyPr/>
          <a:lstStyle/>
          <a:p>
            <a:pPr eaLnBrk="1" hangingPunct="1">
              <a:defRPr/>
            </a:pPr>
            <a:r>
              <a:rPr lang="el-GR" sz="1800"/>
              <a:t>Μια οπτική γωνία πάνω στην αφρικανική μετά-αποικία</a:t>
            </a:r>
            <a:r>
              <a:rPr lang="el-GR" sz="4000"/>
              <a:t> </a:t>
            </a:r>
          </a:p>
        </p:txBody>
      </p:sp>
      <p:sp>
        <p:nvSpPr>
          <p:cNvPr id="39939" name="Rectangle 3"/>
          <p:cNvSpPr>
            <a:spLocks noGrp="1" noChangeArrowheads="1"/>
          </p:cNvSpPr>
          <p:nvPr>
            <p:ph type="body" idx="1"/>
          </p:nvPr>
        </p:nvSpPr>
        <p:spPr>
          <a:xfrm>
            <a:off x="1066800" y="1412875"/>
            <a:ext cx="7543800" cy="5184775"/>
          </a:xfrm>
        </p:spPr>
        <p:txBody>
          <a:bodyPr/>
          <a:lstStyle/>
          <a:p>
            <a:pPr eaLnBrk="1" hangingPunct="1">
              <a:lnSpc>
                <a:spcPct val="80000"/>
              </a:lnSpc>
              <a:defRPr/>
            </a:pPr>
            <a:r>
              <a:rPr lang="en-US" sz="1600"/>
              <a:t>Achille Mbembe: On the postcolony</a:t>
            </a:r>
          </a:p>
          <a:p>
            <a:pPr eaLnBrk="1" hangingPunct="1">
              <a:lnSpc>
                <a:spcPct val="80000"/>
              </a:lnSpc>
              <a:defRPr/>
            </a:pPr>
            <a:r>
              <a:rPr lang="el-GR" sz="1600"/>
              <a:t>Μεταποικία, η πολιτική κατασκευή μετά την αποικία </a:t>
            </a:r>
          </a:p>
          <a:p>
            <a:pPr eaLnBrk="1" hangingPunct="1">
              <a:lnSpc>
                <a:spcPct val="80000"/>
              </a:lnSpc>
              <a:defRPr/>
            </a:pPr>
            <a:r>
              <a:rPr lang="el-GR" sz="1600"/>
              <a:t>Η επιστημολογία της αποικιοκρατίας, ο γηγενής ως μη άνθρωπος/ ζώο και η εξημέρωση του</a:t>
            </a:r>
          </a:p>
          <a:p>
            <a:pPr eaLnBrk="1" hangingPunct="1">
              <a:lnSpc>
                <a:spcPct val="80000"/>
              </a:lnSpc>
              <a:defRPr/>
            </a:pPr>
            <a:r>
              <a:rPr lang="el-GR" sz="1600"/>
              <a:t>Ξανά η φαινομενολογία του </a:t>
            </a:r>
            <a:r>
              <a:rPr lang="en-US" sz="1600"/>
              <a:t>Hegel, </a:t>
            </a:r>
            <a:r>
              <a:rPr lang="el-GR" sz="1600"/>
              <a:t>και η διαλεκτική ανθρώπου και ζώου, καθυπόταξης και εξημέρωσης </a:t>
            </a:r>
          </a:p>
          <a:p>
            <a:pPr eaLnBrk="1" hangingPunct="1">
              <a:lnSpc>
                <a:spcPct val="80000"/>
              </a:lnSpc>
              <a:defRPr/>
            </a:pPr>
            <a:r>
              <a:rPr lang="el-GR" sz="1600"/>
              <a:t>Διερωτάται: Μπορούμε πραγματικά να ισχυριστούμε ότι έχουμε αφήσει πίσω μας την αποικιοκρατία και να αναφερθούμε στην ύπαρξη ενός αυτό-προσδιορισμένου και αυτό-διευθετούμενο Αφρικανικού υποκειμένου; </a:t>
            </a:r>
          </a:p>
          <a:p>
            <a:pPr eaLnBrk="1" hangingPunct="1">
              <a:lnSpc>
                <a:spcPct val="80000"/>
              </a:lnSpc>
              <a:defRPr/>
            </a:pPr>
            <a:r>
              <a:rPr lang="el-GR" sz="1600"/>
              <a:t>Η Αφρική έχει λειτουργήσει ιστορικά για την Ευρώπη ως ο απόλυτος άλλος, η «μαύρη» ήπειρος</a:t>
            </a:r>
          </a:p>
          <a:p>
            <a:pPr eaLnBrk="1" hangingPunct="1">
              <a:lnSpc>
                <a:spcPct val="80000"/>
              </a:lnSpc>
              <a:defRPr/>
            </a:pPr>
            <a:r>
              <a:rPr lang="el-GR" sz="1600"/>
              <a:t>Η αποικιοκρατία ως συνεχόμενη βία, αποκτήνωση</a:t>
            </a:r>
          </a:p>
          <a:p>
            <a:pPr eaLnBrk="1" hangingPunct="1">
              <a:lnSpc>
                <a:spcPct val="80000"/>
              </a:lnSpc>
              <a:defRPr/>
            </a:pPr>
            <a:r>
              <a:rPr lang="el-GR" sz="1600"/>
              <a:t>Οι μετά-αποικίες στηρίχθηκαν στη λογική των αποικιών, δεν ενδιαφέρονται για τα δικαιώματα των πολιτών τους, δεν είναι εκεί για να τους προστατεύουνε </a:t>
            </a:r>
          </a:p>
          <a:p>
            <a:pPr eaLnBrk="1" hangingPunct="1">
              <a:lnSpc>
                <a:spcPct val="80000"/>
              </a:lnSpc>
              <a:defRPr/>
            </a:pPr>
            <a:r>
              <a:rPr lang="el-GR" sz="1600"/>
              <a:t>Η αποικιοκρατική αποκτηνωτική φιλοσοφία υιοθετήθηκε από τις μετά-αποικιοκρατικές ελίτ</a:t>
            </a:r>
          </a:p>
          <a:p>
            <a:pPr eaLnBrk="1" hangingPunct="1">
              <a:lnSpc>
                <a:spcPct val="80000"/>
              </a:lnSpc>
              <a:defRPr/>
            </a:pPr>
            <a:r>
              <a:rPr lang="el-GR" sz="1600"/>
              <a:t>Κατά την αποικιοκρατία δημιουργήθηκε μια κοινότητα γηγενών επιχειρηματιών που λειτουργούσαν στο οικονομικό πλαίσιο της εποχής</a:t>
            </a:r>
          </a:p>
          <a:p>
            <a:pPr eaLnBrk="1" hangingPunct="1">
              <a:lnSpc>
                <a:spcPct val="80000"/>
              </a:lnSpc>
              <a:defRPr/>
            </a:pPr>
            <a:endParaRPr lang="el-GR" sz="1600"/>
          </a:p>
          <a:p>
            <a:pPr eaLnBrk="1" hangingPunct="1">
              <a:lnSpc>
                <a:spcPct val="80000"/>
              </a:lnSpc>
              <a:defRPr/>
            </a:pPr>
            <a:endParaRPr lang="el-GR" sz="1600"/>
          </a:p>
          <a:p>
            <a:pPr eaLnBrk="1" hangingPunct="1">
              <a:lnSpc>
                <a:spcPct val="80000"/>
              </a:lnSpc>
              <a:defRPr/>
            </a:pPr>
            <a:endParaRPr lang="el-GR"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66800" y="620713"/>
            <a:ext cx="7543800" cy="792162"/>
          </a:xfrm>
        </p:spPr>
        <p:txBody>
          <a:bodyPr/>
          <a:lstStyle/>
          <a:p>
            <a:pPr eaLnBrk="1" hangingPunct="1">
              <a:defRPr/>
            </a:pPr>
            <a:r>
              <a:rPr lang="el-GR" sz="2000"/>
              <a:t>Μια οπτική γωνία πάνω στην αφρικανική μετά-αποικία</a:t>
            </a:r>
          </a:p>
        </p:txBody>
      </p:sp>
      <p:sp>
        <p:nvSpPr>
          <p:cNvPr id="40963" name="Rectangle 3"/>
          <p:cNvSpPr>
            <a:spLocks noGrp="1" noChangeArrowheads="1"/>
          </p:cNvSpPr>
          <p:nvPr>
            <p:ph type="body" idx="1"/>
          </p:nvPr>
        </p:nvSpPr>
        <p:spPr>
          <a:xfrm>
            <a:off x="1066800" y="1981200"/>
            <a:ext cx="7543800" cy="3679825"/>
          </a:xfrm>
        </p:spPr>
        <p:txBody>
          <a:bodyPr/>
          <a:lstStyle/>
          <a:p>
            <a:pPr eaLnBrk="1" hangingPunct="1">
              <a:lnSpc>
                <a:spcPct val="80000"/>
              </a:lnSpc>
              <a:defRPr/>
            </a:pPr>
            <a:r>
              <a:rPr lang="el-GR" sz="1400"/>
              <a:t>Οι αποικίες ως μετά-αποικίες ήταν μέρος ενός παγκόσμιου οικονομικού συστήματος και ενός διαχωρισμού της εργασίας τον οποίο και συνέχισαν οι νέες/ παλαιές ελίτ. </a:t>
            </a:r>
          </a:p>
          <a:p>
            <a:pPr eaLnBrk="1" hangingPunct="1">
              <a:lnSpc>
                <a:spcPct val="80000"/>
              </a:lnSpc>
              <a:defRPr/>
            </a:pPr>
            <a:r>
              <a:rPr lang="el-GR" sz="1400"/>
              <a:t>Δεν ισχύει φυσικά για όλες τις χώρες το ίδιο, υπάρχουν όμως κοινά χαρακτηριστικά. Σημαντική η ύπαρξη φυσικού πλούτου</a:t>
            </a:r>
          </a:p>
          <a:p>
            <a:pPr eaLnBrk="1" hangingPunct="1">
              <a:lnSpc>
                <a:spcPct val="80000"/>
              </a:lnSpc>
              <a:defRPr/>
            </a:pPr>
            <a:r>
              <a:rPr lang="el-GR" sz="1400"/>
              <a:t>Μέσα από τις αποικιοκρατικές οικονομικές σχέσεις δημιουργήθηκαν μετά-αποικιακά πολιτικά κατασκευάσματα τα οποία δημιούργησαν καινούριες  ανισότητες και καθεστώτα κυριαρχίας</a:t>
            </a:r>
          </a:p>
          <a:p>
            <a:pPr eaLnBrk="1" hangingPunct="1">
              <a:lnSpc>
                <a:spcPct val="80000"/>
              </a:lnSpc>
              <a:defRPr/>
            </a:pPr>
            <a:r>
              <a:rPr lang="el-GR" sz="1400"/>
              <a:t>Η ιθαγενοποίηση του αποικιοκρατικού μηχανισμού</a:t>
            </a:r>
          </a:p>
          <a:p>
            <a:pPr eaLnBrk="1" hangingPunct="1">
              <a:lnSpc>
                <a:spcPct val="80000"/>
              </a:lnSpc>
              <a:defRPr/>
            </a:pPr>
            <a:r>
              <a:rPr lang="el-GR" sz="1400"/>
              <a:t>Το κράτος δεν στηρίχθηκε σε μια μορφή κοινωνικού συμβολαίου, μη ύπαρξη πραγματικών δικαιωμάτων, βία και εξαναγκασμός. </a:t>
            </a:r>
          </a:p>
          <a:p>
            <a:pPr eaLnBrk="1" hangingPunct="1">
              <a:lnSpc>
                <a:spcPct val="80000"/>
              </a:lnSpc>
              <a:defRPr/>
            </a:pPr>
            <a:r>
              <a:rPr lang="el-GR" sz="1400"/>
              <a:t>Το κράτος μπόρεσε να διαχειριστεί φυλετικές και εθνικές τριβές, η δημιουργία του μύθου του «Μεγάλου Άντρα»</a:t>
            </a:r>
          </a:p>
          <a:p>
            <a:pPr eaLnBrk="1" hangingPunct="1">
              <a:lnSpc>
                <a:spcPct val="80000"/>
              </a:lnSpc>
              <a:defRPr/>
            </a:pPr>
            <a:r>
              <a:rPr lang="el-GR" sz="1400"/>
              <a:t>Η δημιουργία και η εκχώρηση προνομιών ως τρόπος ελέγχου πέραν της βίας, η μεταφορά χρημάτων σε ομάδες πληθυσμού ως τρόπου απόκτησης πολιτικού κεφαλαίου </a:t>
            </a:r>
          </a:p>
          <a:p>
            <a:pPr eaLnBrk="1" hangingPunct="1">
              <a:lnSpc>
                <a:spcPct val="80000"/>
              </a:lnSpc>
              <a:defRPr/>
            </a:pPr>
            <a:r>
              <a:rPr lang="el-GR" sz="1400"/>
              <a:t>Η τριάδα της βίας, εκχώρησης προνομίων και οικονομικών ανταλλαγμάτων έχει πάρει διαφορετικές μορφές σε διαφορετικές χώρες</a:t>
            </a:r>
          </a:p>
          <a:p>
            <a:pPr eaLnBrk="1" hangingPunct="1">
              <a:lnSpc>
                <a:spcPct val="80000"/>
              </a:lnSpc>
              <a:defRPr/>
            </a:pPr>
            <a:r>
              <a:rPr lang="el-GR" sz="1400"/>
              <a:t>Το κράτος ως μια μηχανή δημιουργίας και διατήρησης ανισοτήτων   </a:t>
            </a:r>
          </a:p>
          <a:p>
            <a:pPr eaLnBrk="1" hangingPunct="1">
              <a:lnSpc>
                <a:spcPct val="80000"/>
              </a:lnSpc>
              <a:defRPr/>
            </a:pPr>
            <a:endParaRPr lang="el-GR"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476250"/>
            <a:ext cx="7543800" cy="1152525"/>
          </a:xfrm>
        </p:spPr>
        <p:txBody>
          <a:bodyPr/>
          <a:lstStyle/>
          <a:p>
            <a:pPr eaLnBrk="1" hangingPunct="1">
              <a:defRPr/>
            </a:pPr>
            <a:r>
              <a:rPr lang="en-US" sz="2000"/>
              <a:t>The Yakoubian building</a:t>
            </a:r>
            <a:r>
              <a:rPr lang="el-GR" sz="2000"/>
              <a:t> (2002), η άνιση αιγυπτιακή κοινωνία και ένα κράτος που πρόδωσε τους πολίτες του και όχι μόνο (κεντρικό Κάιρο δεκαετία 1990)</a:t>
            </a:r>
          </a:p>
        </p:txBody>
      </p:sp>
      <p:pic>
        <p:nvPicPr>
          <p:cNvPr id="23555" name="Picture 4"/>
          <p:cNvPicPr>
            <a:picLocks noChangeAspect="1" noChangeArrowheads="1"/>
          </p:cNvPicPr>
          <p:nvPr/>
        </p:nvPicPr>
        <p:blipFill>
          <a:blip r:embed="rId2" cstate="print"/>
          <a:srcRect/>
          <a:stretch>
            <a:fillRect/>
          </a:stretch>
        </p:blipFill>
        <p:spPr bwMode="auto">
          <a:xfrm>
            <a:off x="5867400" y="1773238"/>
            <a:ext cx="3105150" cy="4762500"/>
          </a:xfrm>
          <a:prstGeom prst="rect">
            <a:avLst/>
          </a:prstGeom>
          <a:noFill/>
          <a:ln w="9525">
            <a:noFill/>
            <a:miter lim="800000"/>
            <a:headEnd/>
            <a:tailEnd/>
          </a:ln>
        </p:spPr>
      </p:pic>
      <p:pic>
        <p:nvPicPr>
          <p:cNvPr id="23556" name="Picture 5"/>
          <p:cNvPicPr>
            <a:picLocks noChangeAspect="1" noChangeArrowheads="1"/>
          </p:cNvPicPr>
          <p:nvPr/>
        </p:nvPicPr>
        <p:blipFill>
          <a:blip r:embed="rId3" cstate="print"/>
          <a:srcRect/>
          <a:stretch>
            <a:fillRect/>
          </a:stretch>
        </p:blipFill>
        <p:spPr bwMode="auto">
          <a:xfrm>
            <a:off x="1042988" y="1773238"/>
            <a:ext cx="2630487" cy="3486150"/>
          </a:xfrm>
          <a:prstGeom prst="rect">
            <a:avLst/>
          </a:prstGeom>
          <a:noFill/>
          <a:ln w="9525">
            <a:noFill/>
            <a:miter lim="800000"/>
            <a:headEnd/>
            <a:tailEnd/>
          </a:ln>
        </p:spPr>
      </p:pic>
      <p:pic>
        <p:nvPicPr>
          <p:cNvPr id="23557" name="Picture 8"/>
          <p:cNvPicPr>
            <a:picLocks noChangeAspect="1" noChangeArrowheads="1"/>
          </p:cNvPicPr>
          <p:nvPr/>
        </p:nvPicPr>
        <p:blipFill>
          <a:blip r:embed="rId4" cstate="print"/>
          <a:srcRect/>
          <a:stretch>
            <a:fillRect/>
          </a:stretch>
        </p:blipFill>
        <p:spPr bwMode="auto">
          <a:xfrm>
            <a:off x="3635375" y="4286250"/>
            <a:ext cx="2216150" cy="2571750"/>
          </a:xfrm>
          <a:prstGeom prst="rect">
            <a:avLst/>
          </a:prstGeom>
          <a:noFill/>
          <a:ln w="9525">
            <a:noFill/>
            <a:miter lim="800000"/>
            <a:headEnd/>
            <a:tailEnd/>
          </a:ln>
        </p:spPr>
      </p:pic>
      <p:pic>
        <p:nvPicPr>
          <p:cNvPr id="23558" name="Picture 9"/>
          <p:cNvPicPr>
            <a:picLocks noChangeAspect="1" noChangeArrowheads="1"/>
          </p:cNvPicPr>
          <p:nvPr/>
        </p:nvPicPr>
        <p:blipFill>
          <a:blip r:embed="rId5" cstate="print"/>
          <a:srcRect/>
          <a:stretch>
            <a:fillRect/>
          </a:stretch>
        </p:blipFill>
        <p:spPr bwMode="auto">
          <a:xfrm>
            <a:off x="1835150" y="5229225"/>
            <a:ext cx="1809750" cy="1428750"/>
          </a:xfrm>
          <a:prstGeom prst="rect">
            <a:avLst/>
          </a:prstGeom>
          <a:noFill/>
          <a:ln w="9525">
            <a:noFill/>
            <a:miter lim="800000"/>
            <a:headEnd/>
            <a:tailEnd/>
          </a:ln>
        </p:spPr>
      </p:pic>
      <p:pic>
        <p:nvPicPr>
          <p:cNvPr id="23559" name="Picture 10"/>
          <p:cNvPicPr>
            <a:picLocks noChangeAspect="1" noChangeArrowheads="1"/>
          </p:cNvPicPr>
          <p:nvPr/>
        </p:nvPicPr>
        <p:blipFill>
          <a:blip r:embed="rId6" cstate="print"/>
          <a:srcRect/>
          <a:stretch>
            <a:fillRect/>
          </a:stretch>
        </p:blipFill>
        <p:spPr bwMode="auto">
          <a:xfrm>
            <a:off x="3635375" y="1773238"/>
            <a:ext cx="2232025" cy="29654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l-GR" sz="2800"/>
              <a:t>Εξωτισμός και αποικιοκρατία: η μυθολογία του «ευγενή άγριου»</a:t>
            </a:r>
            <a:r>
              <a:rPr lang="el-GR"/>
              <a:t> </a:t>
            </a:r>
          </a:p>
        </p:txBody>
      </p:sp>
      <p:pic>
        <p:nvPicPr>
          <p:cNvPr id="5123" name="Picture 3"/>
          <p:cNvPicPr>
            <a:picLocks noGrp="1" noChangeAspect="1" noChangeArrowheads="1"/>
          </p:cNvPicPr>
          <p:nvPr>
            <p:ph type="body" idx="1"/>
          </p:nvPr>
        </p:nvPicPr>
        <p:blipFill>
          <a:blip r:embed="rId2" cstate="print"/>
          <a:srcRect/>
          <a:stretch>
            <a:fillRect/>
          </a:stretch>
        </p:blipFill>
        <p:spPr>
          <a:xfrm>
            <a:off x="1066800" y="1981200"/>
            <a:ext cx="3144838" cy="4114800"/>
          </a:xfrm>
        </p:spPr>
      </p:pic>
      <p:pic>
        <p:nvPicPr>
          <p:cNvPr id="5124" name="Picture 4" descr="The Brave"/>
          <p:cNvPicPr>
            <a:picLocks noChangeAspect="1" noChangeArrowheads="1"/>
          </p:cNvPicPr>
          <p:nvPr/>
        </p:nvPicPr>
        <p:blipFill>
          <a:blip r:embed="rId3" cstate="print"/>
          <a:srcRect/>
          <a:stretch>
            <a:fillRect/>
          </a:stretch>
        </p:blipFill>
        <p:spPr bwMode="auto">
          <a:xfrm>
            <a:off x="4140200" y="1989138"/>
            <a:ext cx="4248150" cy="2303462"/>
          </a:xfrm>
          <a:prstGeom prst="rect">
            <a:avLst/>
          </a:prstGeom>
          <a:noFill/>
          <a:ln w="9525">
            <a:noFill/>
            <a:miter lim="800000"/>
            <a:headEnd/>
            <a:tailEnd/>
          </a:ln>
        </p:spPr>
      </p:pic>
      <p:pic>
        <p:nvPicPr>
          <p:cNvPr id="5125" name="Picture 5" descr="ANd9GcRnGNaR5dHwGw8ssuoVx_LraK_0nsV4fQgl3_8DSwpIDt9FsGIJUHekcQft">
            <a:hlinkClick r:id="rId4"/>
          </p:cNvPr>
          <p:cNvPicPr>
            <a:picLocks noChangeAspect="1" noChangeArrowheads="1"/>
          </p:cNvPicPr>
          <p:nvPr/>
        </p:nvPicPr>
        <p:blipFill>
          <a:blip r:embed="rId5" cstate="print"/>
          <a:srcRect/>
          <a:stretch>
            <a:fillRect/>
          </a:stretch>
        </p:blipFill>
        <p:spPr bwMode="auto">
          <a:xfrm>
            <a:off x="4211638" y="4292600"/>
            <a:ext cx="3024187" cy="20891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404813"/>
            <a:ext cx="7543800" cy="1152525"/>
          </a:xfrm>
        </p:spPr>
        <p:txBody>
          <a:bodyPr/>
          <a:lstStyle/>
          <a:p>
            <a:pPr eaLnBrk="1" hangingPunct="1">
              <a:defRPr/>
            </a:pPr>
            <a:r>
              <a:rPr lang="el-GR" sz="2400" dirty="0"/>
              <a:t>Αποικιοκρατία και η γέννηση της γεωγραφίας</a:t>
            </a:r>
            <a:r>
              <a:rPr lang="en-US" sz="2400" dirty="0"/>
              <a:t> </a:t>
            </a:r>
            <a:r>
              <a:rPr lang="el-GR" sz="2400" dirty="0"/>
              <a:t>ως επιστήμης-πειθαρχίας</a:t>
            </a:r>
            <a:r>
              <a:rPr lang="el-GR" sz="4000" dirty="0"/>
              <a:t> </a:t>
            </a:r>
          </a:p>
        </p:txBody>
      </p:sp>
      <p:sp>
        <p:nvSpPr>
          <p:cNvPr id="27651" name="Rectangle 3"/>
          <p:cNvSpPr>
            <a:spLocks noGrp="1" noChangeArrowheads="1"/>
          </p:cNvSpPr>
          <p:nvPr>
            <p:ph type="body" idx="1"/>
          </p:nvPr>
        </p:nvSpPr>
        <p:spPr>
          <a:xfrm>
            <a:off x="1066800" y="1981200"/>
            <a:ext cx="7543800" cy="4162425"/>
          </a:xfrm>
        </p:spPr>
        <p:txBody>
          <a:bodyPr/>
          <a:lstStyle/>
          <a:p>
            <a:pPr eaLnBrk="1" hangingPunct="1">
              <a:lnSpc>
                <a:spcPct val="80000"/>
              </a:lnSpc>
              <a:defRPr/>
            </a:pPr>
            <a:r>
              <a:rPr lang="el-GR" sz="2000" dirty="0"/>
              <a:t>Η γέννηση της επιστήμης της γεωγραφίας είναι συνυφασμένη (όπως και της ανθρωπολογίας) με την αποικιοκρατία</a:t>
            </a:r>
          </a:p>
          <a:p>
            <a:pPr eaLnBrk="1" hangingPunct="1">
              <a:lnSpc>
                <a:spcPct val="80000"/>
              </a:lnSpc>
              <a:defRPr/>
            </a:pPr>
            <a:r>
              <a:rPr lang="el-GR" sz="2000" dirty="0"/>
              <a:t>Η χαρτογράφηση των αποικιών και η ονομασία τους ως μέσω ελέγχου ως παραγωγή γνώσης άρα και δύναμης (η Βομβάη μετονομάζεται σε </a:t>
            </a:r>
            <a:r>
              <a:rPr lang="el-GR" sz="2000" dirty="0" err="1"/>
              <a:t>Μουμπάι</a:t>
            </a:r>
            <a:r>
              <a:rPr lang="el-GR" sz="2000" dirty="0"/>
              <a:t> προκειμένου να απολεσθεί η αποικιοκρατική της ιστορία) </a:t>
            </a:r>
          </a:p>
          <a:p>
            <a:pPr eaLnBrk="1" hangingPunct="1">
              <a:lnSpc>
                <a:spcPct val="80000"/>
              </a:lnSpc>
              <a:defRPr/>
            </a:pPr>
            <a:r>
              <a:rPr lang="el-GR" sz="2000" dirty="0"/>
              <a:t>Η γεωγραφία και ο περιβαλλοντολογικός ντετερμινισμός. Στο πλαίσιο αυτό, το κλίμα παρουσιάζεται ως υπεύθυνο για τα χαρακτηριστικά των λαών. Το κλίμα σημαντικό για τη βιολογία των λαών. Είτε οι φυλές είναι αποτέλεσμα του κλίματος είτε ο Θεός τοποθέτησε τις φυλές σε διαφορετικά κλίματα κατά βούληση. </a:t>
            </a:r>
            <a:endParaRPr lang="en-US" sz="2000" dirty="0"/>
          </a:p>
          <a:p>
            <a:pPr eaLnBrk="1" hangingPunct="1">
              <a:lnSpc>
                <a:spcPct val="80000"/>
              </a:lnSpc>
              <a:defRPr/>
            </a:pPr>
            <a:r>
              <a:rPr lang="el-GR" sz="2000" dirty="0"/>
              <a:t>Η επιστήμη της γεωγραφίας ως τρόπος ελέγχου και </a:t>
            </a:r>
            <a:r>
              <a:rPr lang="el-GR" sz="2000" dirty="0" err="1"/>
              <a:t>νοηματοδότησης</a:t>
            </a:r>
            <a:r>
              <a:rPr lang="el-GR" sz="2000" dirty="0"/>
              <a:t> των περιοχών του κόσμου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l-GR" sz="2800"/>
              <a:t>Από την αποικιοκρατία στην ανεξαρτησία</a:t>
            </a:r>
            <a:r>
              <a:rPr lang="el-GR"/>
              <a:t> </a:t>
            </a:r>
          </a:p>
        </p:txBody>
      </p:sp>
      <p:pic>
        <p:nvPicPr>
          <p:cNvPr id="8195" name="Picture 3"/>
          <p:cNvPicPr>
            <a:picLocks noGrp="1" noChangeAspect="1" noChangeArrowheads="1"/>
          </p:cNvPicPr>
          <p:nvPr>
            <p:ph type="body" idx="1"/>
          </p:nvPr>
        </p:nvPicPr>
        <p:blipFill>
          <a:blip r:embed="rId2" cstate="print"/>
          <a:srcRect/>
          <a:stretch>
            <a:fillRect/>
          </a:stretch>
        </p:blipFill>
        <p:spPr>
          <a:xfrm>
            <a:off x="900113" y="1916113"/>
            <a:ext cx="7704137" cy="4465637"/>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66800" y="620713"/>
            <a:ext cx="7543800" cy="863600"/>
          </a:xfrm>
        </p:spPr>
        <p:txBody>
          <a:bodyPr/>
          <a:lstStyle/>
          <a:p>
            <a:pPr eaLnBrk="1" hangingPunct="1">
              <a:defRPr/>
            </a:pPr>
            <a:r>
              <a:rPr lang="el-GR" sz="2400" dirty="0"/>
              <a:t>Η διαδικασία της ανεξαρτητοποίησης</a:t>
            </a:r>
            <a:r>
              <a:rPr lang="en-GB" sz="2400" dirty="0"/>
              <a:t> </a:t>
            </a:r>
            <a:r>
              <a:rPr lang="el-GR" sz="2400" dirty="0"/>
              <a:t>μετά το τέλος του Β’ παγκοσμίου πολέμου</a:t>
            </a:r>
          </a:p>
        </p:txBody>
      </p:sp>
      <p:sp>
        <p:nvSpPr>
          <p:cNvPr id="35843" name="Rectangle 3"/>
          <p:cNvSpPr>
            <a:spLocks noGrp="1" noChangeArrowheads="1"/>
          </p:cNvSpPr>
          <p:nvPr>
            <p:ph type="body" idx="1"/>
          </p:nvPr>
        </p:nvSpPr>
        <p:spPr>
          <a:xfrm>
            <a:off x="1066800" y="1981200"/>
            <a:ext cx="7543800" cy="3608388"/>
          </a:xfrm>
        </p:spPr>
        <p:txBody>
          <a:bodyPr/>
          <a:lstStyle/>
          <a:p>
            <a:pPr eaLnBrk="1" hangingPunct="1">
              <a:lnSpc>
                <a:spcPct val="80000"/>
              </a:lnSpc>
              <a:defRPr/>
            </a:pPr>
            <a:r>
              <a:rPr lang="el-GR" sz="1800" dirty="0"/>
              <a:t>Παραδείγματα στη γειτονιά μας: ανεξαρτησία από την οθωμανική αυτοκρατορία (Ελλάδα, Βουλγαρία, Σερβία κτλ.)</a:t>
            </a:r>
          </a:p>
          <a:p>
            <a:pPr eaLnBrk="1" hangingPunct="1">
              <a:lnSpc>
                <a:spcPct val="80000"/>
              </a:lnSpc>
              <a:defRPr/>
            </a:pPr>
            <a:r>
              <a:rPr lang="el-GR" sz="1800" dirty="0"/>
              <a:t>Τέλος της αποικιοκρατίας, Λόγοι: η αποδυνάμωση των ευρωπαϊκών δυνάμεων εξαιτίας του πολέμου, αποικίες χάθηκαν και δεν ξανακερδήθηκαν, η ανάπτυξη εθνικιστικών κινημάτων στις αποικίες και εθνικού φρονήματος, η νοητική αλλαγή μετά τον πόλεμο και η φιλελευθεροποίηση της Ευρώπης εξαιτίας της Ναζισμού, οριστική εγκατάλειψη φυλετικών θεωριών.</a:t>
            </a:r>
          </a:p>
          <a:p>
            <a:pPr eaLnBrk="1" hangingPunct="1">
              <a:lnSpc>
                <a:spcPct val="80000"/>
              </a:lnSpc>
              <a:defRPr/>
            </a:pPr>
            <a:r>
              <a:rPr lang="el-GR" sz="1800" dirty="0"/>
              <a:t>Η Βρετανία ανακοίνωσε την ανεξαρτησία της Ινδίας το 1947, στην Αφρική η Γκάνα ήταν η πρώτη χώρα που ανεξαρτητοποιήθηκε </a:t>
            </a:r>
            <a:r>
              <a:rPr lang="en-GB" sz="1800" dirty="0"/>
              <a:t> 1957</a:t>
            </a:r>
            <a:endParaRPr lang="el-GR" sz="1800" dirty="0"/>
          </a:p>
          <a:p>
            <a:pPr eaLnBrk="1" hangingPunct="1">
              <a:lnSpc>
                <a:spcPct val="80000"/>
              </a:lnSpc>
              <a:defRPr/>
            </a:pPr>
            <a:r>
              <a:rPr lang="el-GR" sz="1800" dirty="0"/>
              <a:t> 1960 </a:t>
            </a:r>
            <a:r>
              <a:rPr lang="en-US" sz="1800" dirty="0"/>
              <a:t>Macmillan </a:t>
            </a:r>
            <a:r>
              <a:rPr lang="el-GR" sz="1800" dirty="0"/>
              <a:t>λόγος για τον «άνεμο της αλλαγής», «είτε μας αρέσει είτε όχι είναι πολιτικό γεγονός ότι ένας άνεμος αλλαγής και εθνικού φρονήματος διακατέχει την Ήπειρο της Αφρικής»</a:t>
            </a:r>
          </a:p>
          <a:p>
            <a:pPr eaLnBrk="1" hangingPunct="1">
              <a:lnSpc>
                <a:spcPct val="80000"/>
              </a:lnSpc>
              <a:defRPr/>
            </a:pPr>
            <a:r>
              <a:rPr lang="el-GR" sz="1800" dirty="0"/>
              <a:t>Γαλλική αυτοκρατορία: ανεξαρτητοποίηση Μαρόκο, Τυνησία 1956, οι σφοδροί πόλεμοι της Αλγερίας 1954-1962.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l-GR" sz="2800"/>
              <a:t>Η φύση των συνόρων</a:t>
            </a:r>
            <a:r>
              <a:rPr lang="el-GR"/>
              <a:t> </a:t>
            </a:r>
          </a:p>
        </p:txBody>
      </p:sp>
      <p:pic>
        <p:nvPicPr>
          <p:cNvPr id="10243" name="Picture 3"/>
          <p:cNvPicPr>
            <a:picLocks noGrp="1" noChangeAspect="1" noChangeArrowheads="1"/>
          </p:cNvPicPr>
          <p:nvPr>
            <p:ph type="body" idx="1"/>
          </p:nvPr>
        </p:nvPicPr>
        <p:blipFill>
          <a:blip r:embed="rId2" cstate="print"/>
          <a:srcRect/>
          <a:stretch>
            <a:fillRect/>
          </a:stretch>
        </p:blipFill>
        <p:spPr>
          <a:xfrm>
            <a:off x="1066800" y="1981200"/>
            <a:ext cx="7543800" cy="4876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l-GR" sz="2400"/>
              <a:t>Από την ανεξαρτησία των εδαφών στην ανεξαρτητοποίηση των μυαλών</a:t>
            </a:r>
            <a:r>
              <a:rPr lang="el-GR"/>
              <a:t> </a:t>
            </a:r>
          </a:p>
        </p:txBody>
      </p:sp>
      <p:sp>
        <p:nvSpPr>
          <p:cNvPr id="36867" name="Rectangle 3"/>
          <p:cNvSpPr>
            <a:spLocks noGrp="1" noChangeArrowheads="1"/>
          </p:cNvSpPr>
          <p:nvPr>
            <p:ph type="body" idx="1"/>
          </p:nvPr>
        </p:nvSpPr>
        <p:spPr>
          <a:xfrm>
            <a:off x="1066800" y="1981200"/>
            <a:ext cx="7543800" cy="3752850"/>
          </a:xfrm>
        </p:spPr>
        <p:txBody>
          <a:bodyPr/>
          <a:lstStyle/>
          <a:p>
            <a:pPr eaLnBrk="1" hangingPunct="1">
              <a:lnSpc>
                <a:spcPct val="80000"/>
              </a:lnSpc>
              <a:defRPr/>
            </a:pPr>
            <a:r>
              <a:rPr lang="el-GR" sz="1800"/>
              <a:t>Η αποικιοκρατία των μυαλών, η πολιτισμική καθυπόταξη των γηγενών</a:t>
            </a:r>
          </a:p>
          <a:p>
            <a:pPr eaLnBrk="1" hangingPunct="1">
              <a:lnSpc>
                <a:spcPct val="80000"/>
              </a:lnSpc>
              <a:defRPr/>
            </a:pPr>
            <a:r>
              <a:rPr lang="el-GR" sz="1800"/>
              <a:t>Το μεταποικιοκρατικό έργο</a:t>
            </a:r>
          </a:p>
          <a:p>
            <a:pPr eaLnBrk="1" hangingPunct="1">
              <a:lnSpc>
                <a:spcPct val="80000"/>
              </a:lnSpc>
              <a:defRPr/>
            </a:pPr>
            <a:r>
              <a:rPr lang="en-US" sz="1800"/>
              <a:t>Franz Fanon, </a:t>
            </a:r>
            <a:r>
              <a:rPr lang="el-GR" sz="1800"/>
              <a:t>ένας ψυχίατρος από τη Μαρτινίκα, δούλεψε σε ψυχιατρική κλινική στην Αλγερία και έγινε ενεργός μέλος στον αγώνα της ανεξαρτητοποίησης</a:t>
            </a:r>
            <a:endParaRPr lang="en-US" sz="1800"/>
          </a:p>
          <a:p>
            <a:pPr eaLnBrk="1" hangingPunct="1">
              <a:lnSpc>
                <a:spcPct val="80000"/>
              </a:lnSpc>
              <a:defRPr/>
            </a:pPr>
            <a:r>
              <a:rPr lang="en-US" sz="1800"/>
              <a:t>Black Skin, White Masks</a:t>
            </a:r>
            <a:r>
              <a:rPr lang="el-GR" sz="1800"/>
              <a:t> (1952)</a:t>
            </a:r>
            <a:r>
              <a:rPr lang="en-US" sz="1800"/>
              <a:t> </a:t>
            </a:r>
            <a:r>
              <a:rPr lang="el-GR" sz="1800"/>
              <a:t>η φαινομενολογία του </a:t>
            </a:r>
            <a:r>
              <a:rPr lang="en-US" sz="1800"/>
              <a:t>Hegel </a:t>
            </a:r>
            <a:r>
              <a:rPr lang="el-GR" sz="1800"/>
              <a:t>στο επίπεδο της φυλετικής διαφοράς, η ψυχολογική καθυπόταξη των μαύρων γηγενών πληθυσμών στο πλαίσιο της αποικιοκρατίας </a:t>
            </a:r>
          </a:p>
          <a:p>
            <a:pPr eaLnBrk="1" hangingPunct="1">
              <a:lnSpc>
                <a:spcPct val="80000"/>
              </a:lnSpc>
              <a:defRPr/>
            </a:pPr>
            <a:r>
              <a:rPr lang="en-US" sz="1800"/>
              <a:t>Franz Fannon, </a:t>
            </a:r>
            <a:r>
              <a:rPr lang="el-GR" sz="1800"/>
              <a:t>Τ</a:t>
            </a:r>
            <a:r>
              <a:rPr lang="en-US" sz="1800"/>
              <a:t>he</a:t>
            </a:r>
            <a:r>
              <a:rPr lang="el-GR" sz="1800"/>
              <a:t>  </a:t>
            </a:r>
            <a:r>
              <a:rPr lang="en-US" sz="1800"/>
              <a:t>wretched of the earth, </a:t>
            </a:r>
            <a:r>
              <a:rPr lang="el-GR" sz="1800"/>
              <a:t>οι γηγενείς έχουν δικαίωμα στην ένοπλη βία κατά των αποικιοκρατών καθώς αντιμετωπίζονται με απάνθρωπο τρόπο, έχουν δικαίωμα στη χρήση της τρομοκρατίας καθώς η βία είναι η γλώσσα του αποικιοκράτη. Το παράδοξο του ευρωπαϊκού φιλελευθερισμού βρίσκει την απάντηση του.</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66800" y="692150"/>
            <a:ext cx="7543800" cy="720725"/>
          </a:xfrm>
        </p:spPr>
        <p:txBody>
          <a:bodyPr/>
          <a:lstStyle/>
          <a:p>
            <a:pPr eaLnBrk="1" hangingPunct="1">
              <a:defRPr/>
            </a:pPr>
            <a:r>
              <a:rPr lang="el-GR" sz="2800"/>
              <a:t>Σημαντικά μεταποικιοκρατικά έργα </a:t>
            </a:r>
            <a:r>
              <a:rPr lang="el-GR" sz="4000"/>
              <a:t> </a:t>
            </a:r>
          </a:p>
        </p:txBody>
      </p:sp>
      <p:pic>
        <p:nvPicPr>
          <p:cNvPr id="12291" name="Picture 3"/>
          <p:cNvPicPr>
            <a:picLocks noChangeAspect="1" noChangeArrowheads="1"/>
          </p:cNvPicPr>
          <p:nvPr/>
        </p:nvPicPr>
        <p:blipFill>
          <a:blip r:embed="rId2" cstate="print"/>
          <a:srcRect/>
          <a:stretch>
            <a:fillRect/>
          </a:stretch>
        </p:blipFill>
        <p:spPr bwMode="auto">
          <a:xfrm>
            <a:off x="3492500" y="2420938"/>
            <a:ext cx="3024188" cy="4176712"/>
          </a:xfrm>
          <a:prstGeom prst="rect">
            <a:avLst/>
          </a:prstGeom>
          <a:noFill/>
          <a:ln w="9525">
            <a:noFill/>
            <a:miter lim="800000"/>
            <a:headEnd/>
            <a:tailEnd/>
          </a:ln>
        </p:spPr>
      </p:pic>
      <p:pic>
        <p:nvPicPr>
          <p:cNvPr id="12292" name="Picture 4"/>
          <p:cNvPicPr>
            <a:picLocks noChangeAspect="1" noChangeArrowheads="1"/>
          </p:cNvPicPr>
          <p:nvPr/>
        </p:nvPicPr>
        <p:blipFill>
          <a:blip r:embed="rId3" cstate="print"/>
          <a:srcRect/>
          <a:stretch>
            <a:fillRect/>
          </a:stretch>
        </p:blipFill>
        <p:spPr bwMode="auto">
          <a:xfrm>
            <a:off x="6443663" y="2708275"/>
            <a:ext cx="2233612" cy="2952750"/>
          </a:xfrm>
          <a:prstGeom prst="rect">
            <a:avLst/>
          </a:prstGeom>
          <a:noFill/>
          <a:ln w="9525">
            <a:noFill/>
            <a:miter lim="800000"/>
            <a:headEnd/>
            <a:tailEnd/>
          </a:ln>
        </p:spPr>
      </p:pic>
      <p:pic>
        <p:nvPicPr>
          <p:cNvPr id="12293" name="Picture 5"/>
          <p:cNvPicPr>
            <a:picLocks noChangeAspect="1" noChangeArrowheads="1"/>
          </p:cNvPicPr>
          <p:nvPr/>
        </p:nvPicPr>
        <p:blipFill>
          <a:blip r:embed="rId4" cstate="print"/>
          <a:srcRect/>
          <a:stretch>
            <a:fillRect/>
          </a:stretch>
        </p:blipFill>
        <p:spPr bwMode="auto">
          <a:xfrm>
            <a:off x="971550" y="2060575"/>
            <a:ext cx="2520950" cy="45672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Αναλαμπή">
  <a:themeElements>
    <a:clrScheme name="Αναλαμπή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Αναλαμπή">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Αναλαμπή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Αναλαμπή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Αναλαμπή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Αναλαμπή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Αναλαμπή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Αναλαμπή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Αναλαμπή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Αναλαμπή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Αναλαμπή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Shimmer</Template>
  <TotalTime>573</TotalTime>
  <Words>1390</Words>
  <Application>Microsoft Office PowerPoint</Application>
  <PresentationFormat>On-screen Show (4:3)</PresentationFormat>
  <Paragraphs>78</Paragraphs>
  <Slides>24</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Tahoma</vt:lpstr>
      <vt:lpstr>Verdana</vt:lpstr>
      <vt:lpstr>Wingdings</vt:lpstr>
      <vt:lpstr>Αναλαμπή</vt:lpstr>
      <vt:lpstr>Οι πόλεμοι της ανεξαρτησίας και η μετά-αποικιοκρατία </vt:lpstr>
      <vt:lpstr>Εισαγωγή: Αποικιοκρατία και διαφορά</vt:lpstr>
      <vt:lpstr>Εξωτισμός και αποικιοκρατία: η μυθολογία του «ευγενή άγριου» </vt:lpstr>
      <vt:lpstr>Αποικιοκρατία και η γέννηση της γεωγραφίας ως επιστήμης-πειθαρχίας </vt:lpstr>
      <vt:lpstr>Από την αποικιοκρατία στην ανεξαρτησία </vt:lpstr>
      <vt:lpstr>Η διαδικασία της ανεξαρτητοποίησης μετά το τέλος του Β’ παγκοσμίου πολέμου</vt:lpstr>
      <vt:lpstr>Η φύση των συνόρων </vt:lpstr>
      <vt:lpstr>Από την ανεξαρτησία των εδαφών στην ανεξαρτητοποίηση των μυαλών </vt:lpstr>
      <vt:lpstr>Σημαντικά μεταποικιοκρατικά έργα  </vt:lpstr>
      <vt:lpstr>Εξωτισμός και αποικιοκρατία: Μέση Ανατολή </vt:lpstr>
      <vt:lpstr>Edward Said (1978) Orientalism </vt:lpstr>
      <vt:lpstr>Μια ματιά πάνω στην εθνογραφική κινηματογραφία: Trinh T. Minh Ha Reseamblage 1982 (μια ιστορία για τη Σενεγάλη η οποία δεν έχει συνεκτική αφήγηση, δεν αποτελεί αφήγηση όπως οι εθνογραφικές ταινίες, δεν προσφέρει εξηγήσεις, δεν προσφέρει οπτική γωνία, ήχος και εικόνα δεν συνάδουν σε ορισμένες στιγμές)</vt:lpstr>
      <vt:lpstr>Μια ματιά πάνω στην εθνογραφική κινηματογραφία: Trinh T. Minh Ha Living is Round 1985 ()</vt:lpstr>
      <vt:lpstr>Μετά-αποικιοκρατία και κινηματογράφος </vt:lpstr>
      <vt:lpstr>Αμερικάνικα Πανεπιστήμια </vt:lpstr>
      <vt:lpstr>1990s ‘Πολιτική ορθότητα’</vt:lpstr>
      <vt:lpstr>PowerPoint Presentation</vt:lpstr>
      <vt:lpstr>Από τα πανεπιστήμια στα μέσα κοινωνικής δικτύωση;  </vt:lpstr>
      <vt:lpstr>PowerPoint Presentation</vt:lpstr>
      <vt:lpstr>Νέο-αποικιοκρατία </vt:lpstr>
      <vt:lpstr>Η έννοια της νέο-αποικιοκρατίας </vt:lpstr>
      <vt:lpstr>Μια οπτική γωνία πάνω στην αφρικανική μετά-αποικία </vt:lpstr>
      <vt:lpstr>Μια οπτική γωνία πάνω στην αφρικανική μετά-αποικία</vt:lpstr>
      <vt:lpstr>The Yakoubian building (2002), η άνιση αιγυπτιακή κοινωνία και ένα κράτος που πρόδωσε τους πολίτες του και όχι μόνο (κεντρικό Κάιρο δεκαετία 1990)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Ισχύς, γνώση γεωγραφία: Οι πόλεμοι της ανεξαρτησίας και μετααποικιοκρατία</dc:title>
  <dc:creator>User</dc:creator>
  <cp:lastModifiedBy>George Mavrommatis</cp:lastModifiedBy>
  <cp:revision>75</cp:revision>
  <dcterms:created xsi:type="dcterms:W3CDTF">2012-01-27T07:29:58Z</dcterms:created>
  <dcterms:modified xsi:type="dcterms:W3CDTF">2026-03-11T12:32:38Z</dcterms:modified>
</cp:coreProperties>
</file>