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5" r:id="rId3"/>
    <p:sldId id="258" r:id="rId4"/>
    <p:sldId id="267" r:id="rId5"/>
    <p:sldId id="266" r:id="rId6"/>
    <p:sldId id="257" r:id="rId7"/>
    <p:sldId id="259" r:id="rId8"/>
    <p:sldId id="270" r:id="rId9"/>
    <p:sldId id="261" r:id="rId10"/>
    <p:sldId id="262" r:id="rId11"/>
    <p:sldId id="263" r:id="rId12"/>
  </p:sldIdLst>
  <p:sldSz cx="10680700" cy="7556500"/>
  <p:notesSz cx="10680700" cy="7556500"/>
  <p:embeddedFontLst>
    <p:embeddedFont>
      <p:font typeface="ACHFFT+Arial" panose="020B0604020202020204" charset="0"/>
      <p:regular r:id="rId13"/>
    </p:embeddedFont>
    <p:embeddedFont>
      <p:font typeface="AIQLKO+Times New Roman Bold" panose="020B0604020202020204" charset="0"/>
      <p:regular r:id="rId14"/>
    </p:embeddedFont>
    <p:embeddedFont>
      <p:font typeface="EPOQPQ+Times New Roman" panose="020B0604020202020204" charset="0"/>
      <p:regular r:id="rId15"/>
    </p:embeddedFont>
    <p:embeddedFont>
      <p:font typeface="HQICVT+Symbol" panose="020B0604020202020204" charset="2"/>
      <p:regular r:id="rId16"/>
    </p:embeddedFont>
    <p:embeddedFont>
      <p:font typeface="HTHTCQ+Calibri Bold" panose="020B0604020202020204" charset="0"/>
      <p:regular r:id="rId17"/>
    </p:embeddedFont>
    <p:embeddedFont>
      <p:font typeface="PWLSCU+Calibri Light" panose="020B0604020202020204" charset="0"/>
      <p:regular r:id="rId18"/>
    </p:embeddedFont>
    <p:embeddedFont>
      <p:font typeface="WHIIHP+Calibri" panose="020B0604020202020204" charset="0"/>
      <p:regular r:id="rId19"/>
    </p:embeddedFont>
  </p:embeddedFont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12" y="67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1379910" y="681906"/>
            <a:ext cx="7919863" cy="59140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pic>
        <p:nvPicPr>
          <p:cNvPr id="1026" name="Εικόνα 2">
            <a:extLst>
              <a:ext uri="{FF2B5EF4-FFF2-40B4-BE49-F238E27FC236}">
                <a16:creationId xmlns:a16="http://schemas.microsoft.com/office/drawing/2014/main" id="{CE773FB5-E282-3E1D-FE62-E3B91E079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062" y="120228"/>
            <a:ext cx="755650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166DB27F-E6BB-F183-F2E9-D077DFC0E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08" y="435760"/>
            <a:ext cx="1068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2581C3-FE75-7A6F-5380-F0B9EA7E6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7065" y="161777"/>
            <a:ext cx="70990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ΧΑΡΟΚΟΠΕΙΟ ΠΑΝΕΠΙΣΤΗΜΙΟ</a:t>
            </a:r>
            <a:endParaRPr kumimoji="0" lang="el-GR" altLang="zh-CN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ΤΜΗΜΑ ΕΠΙΣΤΗΜΗΣ ΔΙΑΙΤΟΛΟΓΙΑΣ </a:t>
            </a:r>
            <a:r>
              <a:rPr kumimoji="0" lang="el-GR" altLang="zh-CN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</a:t>
            </a:r>
            <a:r>
              <a:rPr kumimoji="0" lang="el-GR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ΔΙΑΤΡΟΦΗΣ</a:t>
            </a:r>
            <a:endParaRPr kumimoji="0" lang="el-GR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4CFEB78-4D70-6078-6E8F-3828C972C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068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D3DEFB3-F07E-2F5C-C507-7A2748ECA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30" y="527369"/>
            <a:ext cx="1068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el-GR" altLang="el-G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ΕΡΓΑΣΤΗΡΙΟ ΧΗΜΕΙΑΣ-ΒΙΟΧΗΜΕΙΑΣ-ΦΥΣΙΚΟΧΗΜΕΙΑΣ ΤΡΟΦΙΜΩΝ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641612-24CF-157C-D41B-2B6EFA8A7823}"/>
              </a:ext>
            </a:extLst>
          </p:cNvPr>
          <p:cNvSpPr txBox="1"/>
          <p:nvPr/>
        </p:nvSpPr>
        <p:spPr>
          <a:xfrm>
            <a:off x="1307902" y="1113954"/>
            <a:ext cx="835292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900" b="1" dirty="0"/>
              <a:t>Χημεία Τροφίμων – Εργαστηριακές Ασκήσεις</a:t>
            </a:r>
          </a:p>
          <a:p>
            <a:pPr algn="ctr"/>
            <a:endParaRPr lang="el-GR" sz="1900" b="1" dirty="0"/>
          </a:p>
          <a:p>
            <a:pPr algn="ctr"/>
            <a:r>
              <a:rPr lang="el-GR" sz="1900" b="1" dirty="0"/>
              <a:t>Προσδιορισμός ολικής σκληρότητας πόσιμου νερού</a:t>
            </a:r>
          </a:p>
        </p:txBody>
      </p:sp>
      <p:pic>
        <p:nvPicPr>
          <p:cNvPr id="20" name="Picture 4" descr="Η σκληρότητα του νερού της Βέροιας">
            <a:extLst>
              <a:ext uri="{FF2B5EF4-FFF2-40B4-BE49-F238E27FC236}">
                <a16:creationId xmlns:a16="http://schemas.microsoft.com/office/drawing/2014/main" id="{FED88D70-204B-5A39-CB9E-046CB0953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8702" y="2309661"/>
            <a:ext cx="1518309" cy="152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9BD46B7-1CD0-CB86-C3EC-F8D9BA07F5A3}"/>
              </a:ext>
            </a:extLst>
          </p:cNvPr>
          <p:cNvSpPr txBox="1"/>
          <p:nvPr/>
        </p:nvSpPr>
        <p:spPr>
          <a:xfrm>
            <a:off x="4548262" y="680258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>
                    <a:lumMod val="75000"/>
                  </a:schemeClr>
                </a:solidFill>
              </a:rPr>
              <a:t>Αμαλία Γιάννη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772668" y="346455"/>
            <a:ext cx="9143999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75288" y="587043"/>
            <a:ext cx="4553385" cy="3736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800" b="1" spc="-22" dirty="0">
                <a:solidFill>
                  <a:schemeClr val="tx2">
                    <a:lumMod val="75000"/>
                  </a:schemeClr>
                </a:solidFill>
                <a:cs typeface="PWLSCU+Calibri Light"/>
              </a:rPr>
              <a:t>Αποτελέσματα - Υπολογισμοί</a:t>
            </a:r>
            <a:endParaRPr sz="2800" b="1" dirty="0">
              <a:solidFill>
                <a:schemeClr val="tx2">
                  <a:lumMod val="75000"/>
                </a:schemeClr>
              </a:solidFill>
              <a:cs typeface="WHIIHP+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73257" y="1442430"/>
            <a:ext cx="5758353" cy="27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1η</a:t>
            </a:r>
            <a:r>
              <a:rPr sz="18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ΟΓΚΟΜΕΤΡΗΣΗ</a:t>
            </a:r>
            <a:r>
              <a:rPr sz="1800" spc="136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2η</a:t>
            </a:r>
            <a:r>
              <a:rPr sz="18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ΟΓΚΟΜΕΤΡΗΣΗ</a:t>
            </a:r>
            <a:r>
              <a:rPr sz="1800" spc="136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3η</a:t>
            </a:r>
            <a:r>
              <a:rPr sz="18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ΟΓΚΟΜΕΤΡΗΣΗ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173257" y="1853975"/>
            <a:ext cx="737876" cy="10291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V</a:t>
            </a:r>
            <a:r>
              <a:rPr sz="1800" spc="-13" baseline="-2467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ΑΡΧΙΚΟ</a:t>
            </a:r>
          </a:p>
          <a:p>
            <a:pPr marL="0" marR="0">
              <a:lnSpc>
                <a:spcPts val="2197"/>
              </a:lnSpc>
              <a:spcBef>
                <a:spcPts val="759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V</a:t>
            </a:r>
            <a:r>
              <a:rPr sz="1800" spc="-12" baseline="-2467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ΤΕΛΙΚΟ</a:t>
            </a:r>
          </a:p>
          <a:p>
            <a:pPr marL="0" marR="0">
              <a:lnSpc>
                <a:spcPts val="2197"/>
              </a:lnSpc>
              <a:spcBef>
                <a:spcPts val="710"/>
              </a:spcBef>
              <a:spcAft>
                <a:spcPts val="0"/>
              </a:spcAft>
            </a:pP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ΔV</a:t>
            </a:r>
            <a:r>
              <a:rPr sz="1800" b="1" baseline="-24658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1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144023" y="1853975"/>
            <a:ext cx="753710" cy="11401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.….</a:t>
            </a:r>
            <a:r>
              <a:rPr sz="18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</a:t>
            </a:r>
          </a:p>
          <a:p>
            <a:pPr marL="0" marR="0">
              <a:lnSpc>
                <a:spcPts val="2197"/>
              </a:lnSpc>
              <a:spcBef>
                <a:spcPts val="1042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.….</a:t>
            </a:r>
            <a:r>
              <a:rPr sz="18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</a:t>
            </a:r>
          </a:p>
          <a:p>
            <a:pPr marL="0" marR="0">
              <a:lnSpc>
                <a:spcPts val="2197"/>
              </a:lnSpc>
              <a:spcBef>
                <a:spcPts val="1093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…..</a:t>
            </a:r>
            <a:r>
              <a:rPr sz="18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115571" y="1853975"/>
            <a:ext cx="738657" cy="10291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V</a:t>
            </a:r>
            <a:r>
              <a:rPr sz="1800" spc="-13" baseline="-2467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ΑΡΧΙΚΟ</a:t>
            </a:r>
          </a:p>
          <a:p>
            <a:pPr marL="0" marR="0">
              <a:lnSpc>
                <a:spcPts val="2197"/>
              </a:lnSpc>
              <a:spcBef>
                <a:spcPts val="759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V</a:t>
            </a:r>
            <a:r>
              <a:rPr sz="1800" spc="-12" baseline="-2467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ΤΕΛΙΚΟ</a:t>
            </a:r>
          </a:p>
          <a:p>
            <a:pPr marL="781" marR="0">
              <a:lnSpc>
                <a:spcPts val="2197"/>
              </a:lnSpc>
              <a:spcBef>
                <a:spcPts val="710"/>
              </a:spcBef>
              <a:spcAft>
                <a:spcPts val="0"/>
              </a:spcAft>
            </a:pP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ΔV</a:t>
            </a:r>
            <a:r>
              <a:rPr sz="1800" b="1" baseline="-24658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2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087118" y="1853975"/>
            <a:ext cx="753710" cy="11401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.….</a:t>
            </a:r>
            <a:r>
              <a:rPr sz="18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</a:t>
            </a:r>
          </a:p>
          <a:p>
            <a:pPr marL="0" marR="0">
              <a:lnSpc>
                <a:spcPts val="2197"/>
              </a:lnSpc>
              <a:spcBef>
                <a:spcPts val="1042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.….</a:t>
            </a:r>
            <a:r>
              <a:rPr sz="18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</a:t>
            </a:r>
          </a:p>
          <a:p>
            <a:pPr marL="0" marR="0">
              <a:lnSpc>
                <a:spcPts val="2197"/>
              </a:lnSpc>
              <a:spcBef>
                <a:spcPts val="1093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…..</a:t>
            </a:r>
            <a:r>
              <a:rPr sz="18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058665" y="1853975"/>
            <a:ext cx="738639" cy="10291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V</a:t>
            </a:r>
            <a:r>
              <a:rPr sz="1800" spc="-13" baseline="-2467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ΑΡΧΙΚΟ</a:t>
            </a:r>
          </a:p>
          <a:p>
            <a:pPr marL="0" marR="0">
              <a:lnSpc>
                <a:spcPts val="2197"/>
              </a:lnSpc>
              <a:spcBef>
                <a:spcPts val="759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V</a:t>
            </a:r>
            <a:r>
              <a:rPr sz="1800" spc="-12" baseline="-2467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ΤΕΛΙΚΟ</a:t>
            </a:r>
          </a:p>
          <a:p>
            <a:pPr marL="781" marR="0">
              <a:lnSpc>
                <a:spcPts val="2197"/>
              </a:lnSpc>
              <a:spcBef>
                <a:spcPts val="710"/>
              </a:spcBef>
              <a:spcAft>
                <a:spcPts val="0"/>
              </a:spcAft>
            </a:pP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ΔV</a:t>
            </a:r>
            <a:r>
              <a:rPr sz="1800" b="1" baseline="-24658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3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030226" y="1853975"/>
            <a:ext cx="753710" cy="11401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.….</a:t>
            </a:r>
            <a:r>
              <a:rPr sz="18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</a:t>
            </a:r>
          </a:p>
          <a:p>
            <a:pPr marL="0" marR="0">
              <a:lnSpc>
                <a:spcPts val="2197"/>
              </a:lnSpc>
              <a:spcBef>
                <a:spcPts val="1042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.….</a:t>
            </a:r>
            <a:r>
              <a:rPr sz="18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</a:t>
            </a:r>
          </a:p>
          <a:p>
            <a:pPr marL="0" marR="0">
              <a:lnSpc>
                <a:spcPts val="2197"/>
              </a:lnSpc>
              <a:spcBef>
                <a:spcPts val="1093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…..</a:t>
            </a:r>
            <a:r>
              <a:rPr sz="18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520878" y="3255679"/>
            <a:ext cx="3332861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b="1" spc="-16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M.O.=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spc="10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(ΔV</a:t>
            </a:r>
            <a:r>
              <a:rPr lang="el-GR" sz="1800" b="1" spc="10" baseline="-25000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1</a:t>
            </a:r>
            <a:r>
              <a:rPr sz="1800" b="1" spc="589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+</a:t>
            </a:r>
            <a:r>
              <a:rPr sz="1800" b="1" spc="1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ΔV</a:t>
            </a:r>
            <a:r>
              <a:rPr lang="el-GR" sz="1800" b="1" baseline="-25000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2</a:t>
            </a:r>
            <a:r>
              <a:rPr sz="1800" b="1" spc="607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+</a:t>
            </a:r>
            <a:r>
              <a:rPr sz="1800" b="1" spc="1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ΔV</a:t>
            </a:r>
            <a:r>
              <a:rPr lang="el-GR" sz="1800" b="1" baseline="-25000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3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)/3</a:t>
            </a:r>
            <a:r>
              <a:rPr sz="1800" b="1" spc="14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= </a:t>
            </a:r>
            <a:r>
              <a:rPr lang="el-GR" b="1" dirty="0">
                <a:solidFill>
                  <a:srgbClr val="C00000"/>
                </a:solidFill>
                <a:latin typeface="HTHTCQ+Calibri Bold"/>
                <a:cs typeface="HTHTCQ+Calibri Bold"/>
              </a:rPr>
              <a:t>α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mL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475180" y="3993831"/>
            <a:ext cx="8256224" cy="27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H σκληρότητα</a:t>
            </a:r>
            <a:r>
              <a:rPr sz="1800" spc="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του νερού</a:t>
            </a:r>
            <a:r>
              <a:rPr sz="1800" spc="2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εκφράζεται</a:t>
            </a:r>
            <a:r>
              <a:rPr sz="1800" spc="4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σε</a:t>
            </a:r>
            <a:r>
              <a:rPr sz="1800" spc="3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βαθμούς σκληρότητας</a:t>
            </a:r>
            <a:r>
              <a:rPr sz="1800" spc="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με</a:t>
            </a:r>
            <a:r>
              <a:rPr sz="1800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τους</a:t>
            </a:r>
            <a:r>
              <a:rPr sz="1800" spc="3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εξής</a:t>
            </a:r>
            <a:r>
              <a:rPr lang="el-GR"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τρόπους:</a:t>
            </a:r>
            <a:endParaRPr lang="el-GR" sz="1800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475180" y="4492621"/>
            <a:ext cx="7610466" cy="14266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•</a:t>
            </a:r>
            <a:r>
              <a:rPr sz="1800" spc="10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 σε</a:t>
            </a:r>
            <a:r>
              <a:rPr sz="1800" spc="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u="sng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Γαλλικούς</a:t>
            </a:r>
            <a:r>
              <a:rPr sz="1800" u="sng" spc="5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u="sng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Βαθμούς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(°f),</a:t>
            </a:r>
            <a:r>
              <a:rPr sz="1800" spc="2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όπου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1°f =</a:t>
            </a:r>
            <a:r>
              <a:rPr sz="1800" b="1" spc="29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1 mg CaCO</a:t>
            </a:r>
            <a:r>
              <a:rPr sz="1800" b="1" baseline="-29329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3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/100mL</a:t>
            </a:r>
            <a:r>
              <a:rPr sz="1800" b="1" spc="2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νερού</a:t>
            </a:r>
          </a:p>
          <a:p>
            <a:pPr marL="178370" marR="0">
              <a:lnSpc>
                <a:spcPts val="2197"/>
              </a:lnSpc>
              <a:spcBef>
                <a:spcPts val="676"/>
              </a:spcBef>
              <a:spcAft>
                <a:spcPts val="0"/>
              </a:spcAft>
            </a:pPr>
            <a:r>
              <a:rPr sz="1800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sz="1800" spc="2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σκληρότητα:</a:t>
            </a:r>
            <a:r>
              <a:rPr sz="1800" spc="4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°f</a:t>
            </a:r>
            <a:r>
              <a:rPr sz="1800" b="1" spc="18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=</a:t>
            </a:r>
            <a:r>
              <a:rPr sz="1800" b="1" spc="10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lang="el-GR" sz="1800" b="1" dirty="0">
                <a:solidFill>
                  <a:srgbClr val="C00000"/>
                </a:solidFill>
                <a:latin typeface="HTHTCQ+Calibri Bold"/>
                <a:cs typeface="HTHTCQ+Calibri Bold"/>
              </a:rPr>
              <a:t>α</a:t>
            </a:r>
            <a:r>
              <a:rPr sz="1800" b="1" dirty="0">
                <a:solidFill>
                  <a:srgbClr val="C00000"/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×</a:t>
            </a:r>
            <a:r>
              <a:rPr sz="1800" b="1" spc="1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1,001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(Mr</a:t>
            </a:r>
            <a:r>
              <a:rPr sz="1800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CaCO</a:t>
            </a:r>
            <a:r>
              <a:rPr sz="1800" baseline="-293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=100,1)</a:t>
            </a:r>
            <a:r>
              <a:rPr lang="el-GR"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</a:t>
            </a:r>
            <a:endParaRPr sz="1800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  <a:p>
            <a:pPr marL="0" marR="0">
              <a:lnSpc>
                <a:spcPts val="2197"/>
              </a:lnSpc>
              <a:spcBef>
                <a:spcPts val="625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•</a:t>
            </a:r>
            <a:r>
              <a:rPr sz="1800" spc="10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 σε</a:t>
            </a:r>
            <a:r>
              <a:rPr sz="1800" spc="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u="sng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Γερμανικούς</a:t>
            </a:r>
            <a:r>
              <a:rPr sz="1800" u="sng" spc="7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u="sng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Βαθμούς</a:t>
            </a:r>
            <a:r>
              <a:rPr sz="1800" u="sng" spc="2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(°d)</a:t>
            </a:r>
            <a:r>
              <a:rPr sz="1800" spc="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όπου</a:t>
            </a:r>
            <a:r>
              <a:rPr sz="1800" spc="2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1°d =</a:t>
            </a:r>
            <a:r>
              <a:rPr sz="1800" b="1" spc="1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1</a:t>
            </a:r>
            <a:r>
              <a:rPr sz="1800" b="1" spc="13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mg CaO/100mL νερού</a:t>
            </a:r>
          </a:p>
          <a:p>
            <a:pPr marL="178370" marR="0">
              <a:lnSpc>
                <a:spcPts val="2197"/>
              </a:lnSpc>
              <a:spcBef>
                <a:spcPts val="1092"/>
              </a:spcBef>
              <a:spcAft>
                <a:spcPts val="0"/>
              </a:spcAft>
            </a:pPr>
            <a:r>
              <a:rPr sz="1800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sz="1800" spc="2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σκληρότητα:</a:t>
            </a:r>
            <a:r>
              <a:rPr sz="1800" spc="4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°d</a:t>
            </a:r>
            <a:r>
              <a:rPr sz="1800" b="1" spc="17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= </a:t>
            </a:r>
            <a:r>
              <a:rPr lang="el-GR" sz="1800" b="1" dirty="0">
                <a:solidFill>
                  <a:srgbClr val="C00000"/>
                </a:solidFill>
                <a:latin typeface="HTHTCQ+Calibri Bold"/>
                <a:cs typeface="HTHTCQ+Calibri Bold"/>
              </a:rPr>
              <a:t>α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×</a:t>
            </a:r>
            <a:r>
              <a:rPr sz="1800" b="1" spc="1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0,56</a:t>
            </a:r>
            <a:r>
              <a:rPr sz="1800" b="1" spc="398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(Mr</a:t>
            </a:r>
            <a:r>
              <a:rPr sz="1800" spc="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CaO=56)</a:t>
            </a:r>
            <a:r>
              <a:rPr lang="el-GR"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</a:t>
            </a:r>
            <a:endParaRPr sz="1800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75180" y="6100175"/>
            <a:ext cx="7753602" cy="27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•</a:t>
            </a:r>
            <a:r>
              <a:rPr sz="1800" spc="10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Στις ΗΠΑ</a:t>
            </a:r>
            <a:r>
              <a:rPr sz="1800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η σκληρότητα</a:t>
            </a:r>
            <a:r>
              <a:rPr sz="1800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εκφράζεται</a:t>
            </a:r>
            <a:r>
              <a:rPr sz="1800" spc="6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σε</a:t>
            </a:r>
            <a:r>
              <a:rPr sz="1800" spc="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mg CaCO</a:t>
            </a:r>
            <a:r>
              <a:rPr sz="1800" b="1" baseline="-29325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3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/L</a:t>
            </a:r>
            <a:r>
              <a:rPr sz="1800" b="1" spc="19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νερού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,</a:t>
            </a:r>
            <a:r>
              <a:rPr sz="18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δηλαδή</a:t>
            </a:r>
            <a:r>
              <a:rPr sz="1800" spc="-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ppm</a:t>
            </a:r>
            <a:r>
              <a:rPr lang="el-GR" sz="18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CaCO</a:t>
            </a:r>
            <a:r>
              <a:rPr sz="1800" b="1" baseline="-2933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9137907" y="6825245"/>
            <a:ext cx="209549" cy="1646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898989"/>
                </a:solidFill>
                <a:latin typeface="EPOQPQ+Times New Roman"/>
                <a:cs typeface="EPOQPQ+Times New Roman"/>
              </a:rPr>
              <a:t>7</a:t>
            </a:r>
          </a:p>
        </p:txBody>
      </p:sp>
      <p:sp>
        <p:nvSpPr>
          <p:cNvPr id="21" name="Ορθογώνιο 20">
            <a:extLst>
              <a:ext uri="{FF2B5EF4-FFF2-40B4-BE49-F238E27FC236}">
                <a16:creationId xmlns:a16="http://schemas.microsoft.com/office/drawing/2014/main" id="{0872DFB4-0B6D-B84A-8A31-6E43BC863A1F}"/>
              </a:ext>
            </a:extLst>
          </p:cNvPr>
          <p:cNvSpPr/>
          <p:nvPr/>
        </p:nvSpPr>
        <p:spPr>
          <a:xfrm>
            <a:off x="227782" y="249858"/>
            <a:ext cx="10225136" cy="7056784"/>
          </a:xfrm>
          <a:prstGeom prst="rect">
            <a:avLst/>
          </a:prstGeom>
          <a:noFill/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772668" y="346455"/>
            <a:ext cx="9143999" cy="27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94268" y="623454"/>
            <a:ext cx="4667172" cy="360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algn="ctr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400" b="1" spc="-21" dirty="0">
                <a:solidFill>
                  <a:schemeClr val="tx2">
                    <a:lumMod val="75000"/>
                  </a:schemeClr>
                </a:solidFill>
                <a:latin typeface="+mj-lt"/>
                <a:cs typeface="PWLSCU+Calibri Light"/>
              </a:rPr>
              <a:t>Χαρακτηρισμός δείγματος νερού</a:t>
            </a:r>
            <a:endParaRPr sz="2400" b="1" spc="-18" dirty="0">
              <a:solidFill>
                <a:schemeClr val="tx2">
                  <a:lumMod val="75000"/>
                </a:schemeClr>
              </a:solidFill>
              <a:latin typeface="+mj-lt"/>
              <a:cs typeface="PWLSCU+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98779" y="1439416"/>
            <a:ext cx="7830003" cy="5546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Βάσει της υπολογισθείσας</a:t>
            </a:r>
            <a:r>
              <a:rPr sz="1800" spc="4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σκληρότητας</a:t>
            </a:r>
            <a:r>
              <a:rPr sz="1800" spc="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σε</a:t>
            </a:r>
            <a:r>
              <a:rPr sz="1800" spc="2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Γαλλικούς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βαθμούς</a:t>
            </a:r>
            <a:r>
              <a:rPr lang="el-GR"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έν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</a:t>
            </a:r>
            <a:r>
              <a:rPr sz="1800" spc="1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δείγμα</a:t>
            </a:r>
            <a:r>
              <a:rPr sz="1800" spc="1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νερού</a:t>
            </a:r>
            <a:r>
              <a:rPr sz="1800" spc="2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χαρακτηρίζεται</a:t>
            </a:r>
            <a:r>
              <a:rPr sz="1800" spc="4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ως</a:t>
            </a:r>
            <a:r>
              <a:rPr sz="1800" spc="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εξής:</a:t>
            </a:r>
          </a:p>
        </p:txBody>
      </p:sp>
      <p:graphicFrame>
        <p:nvGraphicFramePr>
          <p:cNvPr id="13" name="Πίνακας 12">
            <a:extLst>
              <a:ext uri="{FF2B5EF4-FFF2-40B4-BE49-F238E27FC236}">
                <a16:creationId xmlns:a16="http://schemas.microsoft.com/office/drawing/2014/main" id="{944E5EBA-BE03-CDE8-F088-6C43D24CC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864873"/>
              </p:ext>
            </p:extLst>
          </p:nvPr>
        </p:nvGraphicFramePr>
        <p:xfrm>
          <a:off x="1425348" y="2554114"/>
          <a:ext cx="7830003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0001">
                  <a:extLst>
                    <a:ext uri="{9D8B030D-6E8A-4147-A177-3AD203B41FA5}">
                      <a16:colId xmlns:a16="http://schemas.microsoft.com/office/drawing/2014/main" val="241251639"/>
                    </a:ext>
                  </a:extLst>
                </a:gridCol>
                <a:gridCol w="2610001">
                  <a:extLst>
                    <a:ext uri="{9D8B030D-6E8A-4147-A177-3AD203B41FA5}">
                      <a16:colId xmlns:a16="http://schemas.microsoft.com/office/drawing/2014/main" val="986640314"/>
                    </a:ext>
                  </a:extLst>
                </a:gridCol>
                <a:gridCol w="2610001">
                  <a:extLst>
                    <a:ext uri="{9D8B030D-6E8A-4147-A177-3AD203B41FA5}">
                      <a16:colId xmlns:a16="http://schemas.microsoft.com/office/drawing/2014/main" val="1951408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>
                          <a:solidFill>
                            <a:schemeClr val="bg2"/>
                          </a:solidFill>
                          <a:latin typeface="HTHTCQ+Calibri Bold"/>
                          <a:cs typeface="HTHTCQ+Calibri Bold"/>
                        </a:rPr>
                        <a:t>Χαρακτηρισμός</a:t>
                      </a:r>
                      <a:r>
                        <a:rPr lang="el-GR" sz="2000" b="1" spc="-41" dirty="0">
                          <a:solidFill>
                            <a:schemeClr val="bg2"/>
                          </a:solidFill>
                          <a:latin typeface="HTHTCQ+Calibri Bold"/>
                          <a:cs typeface="HTHTCQ+Calibri Bold"/>
                        </a:rPr>
                        <a:t> ν</a:t>
                      </a:r>
                      <a:r>
                        <a:rPr lang="el-GR" sz="2000" b="1" dirty="0">
                          <a:solidFill>
                            <a:schemeClr val="bg2"/>
                          </a:solidFill>
                          <a:latin typeface="HTHTCQ+Calibri Bold"/>
                          <a:cs typeface="HTHTCQ+Calibri Bold"/>
                        </a:rPr>
                        <a:t>ερού</a:t>
                      </a:r>
                    </a:p>
                    <a:p>
                      <a:pPr algn="l"/>
                      <a:endParaRPr lang="el-GR" sz="20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>
                          <a:solidFill>
                            <a:schemeClr val="bg2"/>
                          </a:solidFill>
                          <a:latin typeface="AIQLKO+Times New Roman Bold"/>
                          <a:cs typeface="AIQLKO+Times New Roman Bold"/>
                        </a:rPr>
                        <a:t>°</a:t>
                      </a:r>
                      <a:r>
                        <a:rPr lang="it-IT" sz="2000" b="1" dirty="0">
                          <a:solidFill>
                            <a:schemeClr val="bg2"/>
                          </a:solidFill>
                          <a:latin typeface="HTHTCQ+Calibri Bold"/>
                          <a:cs typeface="HTHTCQ+Calibri Bold"/>
                        </a:rPr>
                        <a:t>f</a:t>
                      </a:r>
                    </a:p>
                    <a:p>
                      <a:pPr algn="ctr"/>
                      <a:endParaRPr lang="el-GR" sz="20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>
                          <a:solidFill>
                            <a:schemeClr val="bg2"/>
                          </a:solidFill>
                          <a:latin typeface="HTHTCQ+Calibri Bold"/>
                          <a:cs typeface="HTHTCQ+Calibri Bold"/>
                        </a:rPr>
                        <a:t>ppm</a:t>
                      </a:r>
                      <a:r>
                        <a:rPr lang="it-IT" sz="2000" b="1" spc="-41" dirty="0">
                          <a:solidFill>
                            <a:schemeClr val="bg2"/>
                          </a:solidFill>
                          <a:latin typeface="HTHTCQ+Calibri Bold"/>
                          <a:cs typeface="HTHTCQ+Calibri Bold"/>
                        </a:rPr>
                        <a:t> </a:t>
                      </a:r>
                      <a:r>
                        <a:rPr lang="it-IT" sz="2000" b="1" dirty="0">
                          <a:solidFill>
                            <a:schemeClr val="bg2"/>
                          </a:solidFill>
                          <a:latin typeface="HTHTCQ+Calibri Bold"/>
                          <a:cs typeface="HTHTCQ+Calibri Bold"/>
                        </a:rPr>
                        <a:t>CaCO</a:t>
                      </a:r>
                      <a:r>
                        <a:rPr lang="it-IT" sz="2000" b="1" baseline="-24690" dirty="0">
                          <a:solidFill>
                            <a:schemeClr val="bg2"/>
                          </a:solidFill>
                          <a:latin typeface="HTHTCQ+Calibri Bold"/>
                          <a:cs typeface="HTHTCQ+Calibri Bold"/>
                        </a:rPr>
                        <a:t>3</a:t>
                      </a:r>
                    </a:p>
                    <a:p>
                      <a:pPr algn="ctr"/>
                      <a:endParaRPr lang="el-GR" sz="20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spc="-14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Πολύ</a:t>
                      </a:r>
                      <a:r>
                        <a:rPr lang="el-GR" sz="1800" spc="18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 </a:t>
                      </a:r>
                      <a:r>
                        <a:rPr lang="el-GR" sz="1800" spc="-2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μαλακό</a:t>
                      </a:r>
                    </a:p>
                    <a:p>
                      <a:pPr algn="l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0-7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0-70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871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spc="-2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Μαλακό</a:t>
                      </a:r>
                      <a:r>
                        <a:rPr lang="el-GR" sz="1800" spc="5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 </a:t>
                      </a: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(πόσιμο</a:t>
                      </a:r>
                      <a:r>
                        <a:rPr lang="el-GR" sz="1800" spc="33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 </a:t>
                      </a: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νερό)</a:t>
                      </a:r>
                    </a:p>
                    <a:p>
                      <a:pPr algn="l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7-15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70-150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184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Μέτρια</a:t>
                      </a:r>
                      <a:r>
                        <a:rPr lang="el-GR" sz="1800" spc="16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 </a:t>
                      </a: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σκληρό</a:t>
                      </a:r>
                    </a:p>
                    <a:p>
                      <a:pPr algn="l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15-32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150-320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61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Σκληρό</a:t>
                      </a:r>
                    </a:p>
                    <a:p>
                      <a:pPr algn="l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32-55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320-550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591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spc="-14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Πολύ</a:t>
                      </a:r>
                      <a:r>
                        <a:rPr lang="el-GR" sz="1800" spc="18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 σ</a:t>
                      </a: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κληρό</a:t>
                      </a:r>
                    </a:p>
                    <a:p>
                      <a:pPr algn="l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&gt;55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WHIIHP+Calibri"/>
                          <a:cs typeface="WHIIHP+Calibri"/>
                        </a:rPr>
                        <a:t>&gt;550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664071"/>
                  </a:ext>
                </a:extLst>
              </a:tr>
            </a:tbl>
          </a:graphicData>
        </a:graphic>
      </p:graphicFrame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777FEA05-3275-C44F-FDD2-5BE7BBFD127E}"/>
              </a:ext>
            </a:extLst>
          </p:cNvPr>
          <p:cNvSpPr/>
          <p:nvPr/>
        </p:nvSpPr>
        <p:spPr>
          <a:xfrm>
            <a:off x="227782" y="249858"/>
            <a:ext cx="10225136" cy="7056784"/>
          </a:xfrm>
          <a:prstGeom prst="rect">
            <a:avLst/>
          </a:prstGeom>
          <a:noFill/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83722-1FD3-DCCF-D067-C37323F8F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>
            <a:extLst>
              <a:ext uri="{FF2B5EF4-FFF2-40B4-BE49-F238E27FC236}">
                <a16:creationId xmlns:a16="http://schemas.microsoft.com/office/drawing/2014/main" id="{76F0BEAE-9738-F9AA-FA79-8EBDAE79984A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45D015B-672C-511A-FD6A-56966D9CD8FA}"/>
              </a:ext>
            </a:extLst>
          </p:cNvPr>
          <p:cNvSpPr txBox="1"/>
          <p:nvPr/>
        </p:nvSpPr>
        <p:spPr>
          <a:xfrm>
            <a:off x="731838" y="716594"/>
            <a:ext cx="7783892" cy="4217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6477" marR="0" algn="ctr">
              <a:lnSpc>
                <a:spcPts val="3413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8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 νερού</a:t>
            </a:r>
            <a:endParaRPr sz="2800" b="1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E8C0F54-DEE9-E777-7F14-C4A8A6F3615A}"/>
              </a:ext>
            </a:extLst>
          </p:cNvPr>
          <p:cNvSpPr txBox="1"/>
          <p:nvPr/>
        </p:nvSpPr>
        <p:spPr>
          <a:xfrm>
            <a:off x="955704" y="3634234"/>
            <a:ext cx="8633118" cy="25882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3525" indent="-263525" algn="just"/>
            <a:r>
              <a:rPr lang="el-GR" sz="2000" dirty="0">
                <a:solidFill>
                  <a:srgbClr val="000000"/>
                </a:solidFill>
                <a:latin typeface="ACHFFT+Arial"/>
                <a:cs typeface="ACHFFT+Arial"/>
              </a:rPr>
              <a:t>•</a:t>
            </a:r>
            <a:r>
              <a:rPr lang="el-GR" sz="2000" spc="10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Η</a:t>
            </a:r>
            <a:r>
              <a:rPr lang="el-GR" sz="2000" spc="-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</a:t>
            </a:r>
            <a:r>
              <a:rPr lang="el-GR" sz="2000" spc="-4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διακρίνεται</a:t>
            </a:r>
            <a:r>
              <a:rPr lang="el-GR" sz="2000" spc="-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σε: (α) </a:t>
            </a:r>
            <a:r>
              <a:rPr lang="el-GR" sz="20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μόνιμη</a:t>
            </a:r>
            <a:r>
              <a:rPr lang="el-GR" sz="2000" b="1" spc="-2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</a:t>
            </a:r>
            <a:r>
              <a:rPr lang="el-GR" sz="2000" b="1" spc="-4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b="1" spc="-44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που</a:t>
            </a:r>
            <a:r>
              <a:rPr lang="el-GR" sz="2000" spc="-1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οφείλεται</a:t>
            </a:r>
            <a:r>
              <a:rPr lang="el-GR" sz="2000" spc="-2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στα ευδιάλυτα </a:t>
            </a:r>
            <a:r>
              <a:rPr lang="el-GR" sz="2000" spc="-1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χλωριούχα</a:t>
            </a:r>
            <a:r>
              <a:rPr lang="el-GR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2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lang="el-GR" sz="2000" spc="2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θειικά</a:t>
            </a:r>
            <a:r>
              <a:rPr lang="el-GR" sz="2000" spc="-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άλατα των Ca</a:t>
            </a:r>
            <a:r>
              <a:rPr lang="el-GR" sz="2050" spc="-18" baseline="300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2+</a:t>
            </a:r>
            <a:r>
              <a:rPr lang="el-GR" sz="2050" baseline="300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lang="el-GR" sz="2000" spc="3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Mg</a:t>
            </a:r>
            <a:r>
              <a:rPr lang="el-GR" sz="2050" spc="-18" baseline="300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2+</a:t>
            </a:r>
            <a:r>
              <a:rPr lang="el-GR" sz="2050" spc="-163" baseline="300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(</a:t>
            </a:r>
            <a:r>
              <a:rPr lang="en-US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CaCl</a:t>
            </a:r>
            <a:r>
              <a:rPr lang="en-US" sz="2000" spc="-3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</a:t>
            </a:r>
            <a:r>
              <a:rPr lang="en-US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, Ca</a:t>
            </a:r>
            <a:r>
              <a:rPr lang="it-IT" sz="18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n-US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O</a:t>
            </a:r>
            <a:r>
              <a:rPr lang="en-US" sz="2000" spc="-3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4</a:t>
            </a:r>
            <a:r>
              <a:rPr lang="en-US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, Mg</a:t>
            </a:r>
            <a:r>
              <a:rPr lang="it-IT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n-US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O</a:t>
            </a:r>
            <a:r>
              <a:rPr lang="en-US" sz="2000" spc="-3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4</a:t>
            </a:r>
            <a:r>
              <a:rPr lang="en-US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)</a:t>
            </a:r>
            <a:r>
              <a:rPr lang="el-GR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, η οποία δεν απομακρύνεται με το βρασμό</a:t>
            </a:r>
            <a:r>
              <a:rPr lang="el-GR" sz="2000" spc="-4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lang="el-GR" sz="2000" spc="3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(β)</a:t>
            </a:r>
            <a:r>
              <a:rPr lang="el-GR" sz="2000" spc="-2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παροδική</a:t>
            </a:r>
            <a:r>
              <a:rPr lang="el-GR" sz="2000" b="1" spc="-2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b="1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(ή</a:t>
            </a:r>
            <a:r>
              <a:rPr lang="el-GR" sz="2000" b="1" spc="-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ανθρακική) σκληρότητα</a:t>
            </a:r>
            <a:r>
              <a:rPr lang="el-GR" sz="2000" b="1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που</a:t>
            </a:r>
            <a:r>
              <a:rPr lang="el-GR" sz="2000" spc="-1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οφείλεται</a:t>
            </a:r>
            <a:r>
              <a:rPr lang="el-GR" sz="2000" spc="-2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στα </a:t>
            </a:r>
            <a:r>
              <a:rPr lang="el-GR" sz="2000" spc="-1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όξινα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ανθρακικά</a:t>
            </a:r>
            <a:r>
              <a:rPr lang="el-GR" sz="2000" spc="-1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άλατα των Ca</a:t>
            </a:r>
            <a:r>
              <a:rPr lang="el-GR" sz="2050" spc="-18" baseline="3000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2+</a:t>
            </a:r>
            <a:r>
              <a:rPr lang="el-GR" sz="2050" baseline="3000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lang="el-GR" sz="2000" spc="3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Mg</a:t>
            </a:r>
            <a:r>
              <a:rPr lang="el-GR" sz="2050" spc="-18" baseline="3000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2+</a:t>
            </a:r>
            <a:r>
              <a:rPr lang="el-GR" sz="2050" spc="-163" baseline="3000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η οποία</a:t>
            </a:r>
            <a:r>
              <a:rPr lang="el-GR" sz="2000" spc="3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εξαφανίζεται</a:t>
            </a:r>
            <a:r>
              <a:rPr lang="el-GR" sz="2000" spc="-3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με </a:t>
            </a:r>
            <a:r>
              <a:rPr lang="el-GR" sz="2000" spc="-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</a:t>
            </a:r>
            <a:r>
              <a:rPr lang="el-GR" sz="20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βρασμό γιατί</a:t>
            </a:r>
            <a:r>
              <a:rPr lang="el-GR" sz="2000" spc="-4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τα</a:t>
            </a:r>
            <a:r>
              <a:rPr lang="el-GR" sz="2000" spc="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ευδιάλυτα</a:t>
            </a:r>
            <a:r>
              <a:rPr lang="el-GR" sz="2000" spc="2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όξινα</a:t>
            </a:r>
            <a:r>
              <a:rPr lang="el-GR" sz="2000" spc="-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ανθρακικά</a:t>
            </a:r>
            <a:r>
              <a:rPr lang="el-GR" sz="2000" spc="-1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άλατα μετατρέπονται</a:t>
            </a:r>
            <a:r>
              <a:rPr lang="el-GR" sz="2000" spc="-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1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σε</a:t>
            </a:r>
            <a:r>
              <a:rPr lang="el-GR" sz="2000" spc="-3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δυσδιάλυτα ανθρακικά</a:t>
            </a:r>
            <a:r>
              <a:rPr lang="el-GR" sz="2000" spc="-3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σχηματίζοντας</a:t>
            </a:r>
            <a:r>
              <a:rPr lang="el-GR" sz="2000" spc="-5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ιζήματα,</a:t>
            </a:r>
            <a:r>
              <a:rPr lang="el-GR" sz="20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σύμφωνα με τις αντιδράσεις:</a:t>
            </a:r>
            <a:endParaRPr sz="2000" dirty="0">
              <a:solidFill>
                <a:srgbClr val="000000"/>
              </a:solidFill>
              <a:latin typeface="WHIIHP+Calibri"/>
              <a:cs typeface="WHIIHP+Calibri"/>
            </a:endParaRPr>
          </a:p>
          <a:p>
            <a:pPr marL="2156484" marR="0" algn="just">
              <a:lnSpc>
                <a:spcPts val="2455"/>
              </a:lnSpc>
              <a:spcBef>
                <a:spcPts val="1047"/>
              </a:spcBef>
              <a:spcAft>
                <a:spcPts val="0"/>
              </a:spcAft>
            </a:pP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Ca(HCO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)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</a:t>
            </a:r>
            <a:r>
              <a:rPr sz="2000" spc="64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spc="-38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l-GR" sz="2000" spc="-38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  </a:t>
            </a:r>
            <a:r>
              <a:rPr sz="20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CaCO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</a:t>
            </a:r>
            <a:r>
              <a:rPr sz="2000" spc="-74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+ CO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</a:t>
            </a:r>
            <a:r>
              <a:rPr sz="2000" spc="-62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+ H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O</a:t>
            </a: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83C352E5-4705-2CE8-4DF9-2D701DB7C245}"/>
              </a:ext>
            </a:extLst>
          </p:cNvPr>
          <p:cNvSpPr txBox="1"/>
          <p:nvPr/>
        </p:nvSpPr>
        <p:spPr>
          <a:xfrm>
            <a:off x="3036094" y="6342546"/>
            <a:ext cx="4430626" cy="316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55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Mg(HCO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)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   </a:t>
            </a:r>
            <a:r>
              <a:rPr sz="2000" spc="-5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l-GR" sz="2000" spc="-5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   </a:t>
            </a:r>
            <a:r>
              <a:rPr sz="20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MgCO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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+</a:t>
            </a:r>
            <a:r>
              <a:rPr sz="2000" spc="-4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CO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</a:t>
            </a:r>
            <a:r>
              <a:rPr sz="2000" spc="-7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+ H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</a:t>
            </a:r>
            <a:endParaRPr sz="2000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7F185E-124A-6C25-061B-FCC20BA67CAC}"/>
              </a:ext>
            </a:extLst>
          </p:cNvPr>
          <p:cNvSpPr txBox="1"/>
          <p:nvPr/>
        </p:nvSpPr>
        <p:spPr>
          <a:xfrm>
            <a:off x="4116214" y="5713174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>
                <a:solidFill>
                  <a:schemeClr val="tx2">
                    <a:lumMod val="75000"/>
                  </a:schemeClr>
                </a:solidFill>
              </a:rPr>
              <a:t>Δ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FE909F-FF76-6DDF-1D28-D03F52F1F35A}"/>
              </a:ext>
            </a:extLst>
          </p:cNvPr>
          <p:cNvSpPr txBox="1"/>
          <p:nvPr/>
        </p:nvSpPr>
        <p:spPr>
          <a:xfrm>
            <a:off x="4188222" y="6154514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>
                <a:solidFill>
                  <a:schemeClr val="tx2">
                    <a:lumMod val="75000"/>
                  </a:schemeClr>
                </a:solidFill>
              </a:rPr>
              <a:t>Δ</a:t>
            </a:r>
          </a:p>
        </p:txBody>
      </p:sp>
      <p:pic>
        <p:nvPicPr>
          <p:cNvPr id="2056" name="Picture 8" descr="Μάθετε για το νερό - Avaton Water">
            <a:extLst>
              <a:ext uri="{FF2B5EF4-FFF2-40B4-BE49-F238E27FC236}">
                <a16:creationId xmlns:a16="http://schemas.microsoft.com/office/drawing/2014/main" id="{922CB42D-E832-7CD6-DB29-05025D181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566" y="5542446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Ομάδα 13">
            <a:extLst>
              <a:ext uri="{FF2B5EF4-FFF2-40B4-BE49-F238E27FC236}">
                <a16:creationId xmlns:a16="http://schemas.microsoft.com/office/drawing/2014/main" id="{8DB6CE42-7E36-9B46-A587-1802BD12A4E1}"/>
              </a:ext>
            </a:extLst>
          </p:cNvPr>
          <p:cNvGrpSpPr/>
          <p:nvPr/>
        </p:nvGrpSpPr>
        <p:grpSpPr>
          <a:xfrm>
            <a:off x="1019870" y="1690018"/>
            <a:ext cx="8568951" cy="2123658"/>
            <a:chOff x="1019870" y="1690018"/>
            <a:chExt cx="8568951" cy="2123658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160A1C0B-73E2-F3E1-6EBB-F838B6D0264B}"/>
                </a:ext>
              </a:extLst>
            </p:cNvPr>
            <p:cNvSpPr txBox="1"/>
            <p:nvPr/>
          </p:nvSpPr>
          <p:spPr>
            <a:xfrm>
              <a:off x="1019870" y="1690018"/>
              <a:ext cx="8568951" cy="212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263525" indent="-263525" algn="just">
                <a:lnSpc>
                  <a:spcPts val="2446"/>
                </a:lnSpc>
              </a:pP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ACHFFT+Arial"/>
                </a:rPr>
                <a:t>•</a:t>
              </a:r>
              <a:r>
                <a:rPr sz="2000" spc="1056" dirty="0">
                  <a:solidFill>
                    <a:schemeClr val="tx2">
                      <a:lumMod val="75000"/>
                    </a:schemeClr>
                  </a:solidFill>
                  <a:cs typeface="Times New Roman"/>
                </a:rPr>
                <a:t> 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Η</a:t>
              </a:r>
              <a:r>
                <a:rPr sz="2000" spc="-15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b="1" u="sng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ολική</a:t>
              </a:r>
              <a:r>
                <a:rPr sz="2000" b="1" u="sng" spc="-2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b="1" u="sng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σκληρότητα</a:t>
              </a:r>
              <a:r>
                <a:rPr sz="2000" b="1" spc="-33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αντιπροσωπεύει</a:t>
              </a:r>
              <a:r>
                <a:rPr sz="2000" spc="-41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spc="-13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το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σύνολο </a:t>
              </a:r>
              <a:r>
                <a:rPr sz="2000" spc="-11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των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αλάτων Ca</a:t>
              </a:r>
              <a:r>
                <a:rPr sz="2000" spc="-18" baseline="30021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2+</a:t>
              </a:r>
              <a:r>
                <a:rPr sz="2000" baseline="30021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spc="-3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και</a:t>
              </a:r>
              <a:r>
                <a:rPr lang="el-GR" sz="2000" spc="-3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 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Mg</a:t>
              </a:r>
              <a:r>
                <a:rPr sz="2000" spc="-18" baseline="30024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2+</a:t>
              </a:r>
              <a:r>
                <a:rPr sz="2000" spc="-176" baseline="30024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lang="el-GR" sz="2000" spc="-176" baseline="30024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lang="el-GR" sz="2000" spc="-3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που υπάρχουν στο νερό και </a:t>
              </a:r>
              <a:r>
                <a:rPr sz="2000" dirty="0" err="1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εκφράζετ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αι</a:t>
              </a:r>
              <a:r>
                <a:rPr sz="2000" spc="-35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lang="el-GR"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ως</a:t>
              </a:r>
              <a:r>
                <a:rPr sz="2000" spc="-1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ανθρακικό</a:t>
              </a:r>
              <a:r>
                <a:rPr sz="2000" spc="-16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ασβέστιο</a:t>
              </a:r>
              <a:r>
                <a:rPr sz="2000" spc="-46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(CaCO</a:t>
              </a:r>
              <a:r>
                <a:rPr sz="2000" spc="-13" baseline="-24859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3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)</a:t>
              </a:r>
              <a:r>
                <a:rPr sz="2000" spc="-17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ή </a:t>
              </a:r>
              <a:r>
                <a:rPr lang="el-GR"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ως</a:t>
              </a:r>
              <a:r>
                <a:rPr sz="2000" spc="-1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dirty="0" err="1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οξείδιο</a:t>
              </a:r>
              <a:r>
                <a:rPr sz="2000" spc="-22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dirty="0" err="1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του</a:t>
              </a:r>
              <a:r>
                <a:rPr lang="el-GR"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ασβ</a:t>
              </a:r>
              <a:r>
                <a:rPr sz="2000" dirty="0" err="1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εστίου</a:t>
              </a:r>
              <a:r>
                <a:rPr sz="2000" spc="-52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(</a:t>
              </a:r>
              <a:r>
                <a:rPr sz="2000" dirty="0" err="1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CaO</a:t>
              </a:r>
              <a:r>
                <a:rPr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).</a:t>
              </a:r>
              <a:r>
                <a:rPr lang="el-GR"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Τα ιόντα </a:t>
              </a:r>
              <a:r>
                <a:rPr lang="it-IT"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Ca</a:t>
              </a:r>
              <a:r>
                <a:rPr lang="it-IT" sz="2000" spc="-18" baseline="30021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2+</a:t>
              </a:r>
              <a:r>
                <a:rPr lang="it-IT" sz="2000" baseline="30021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lang="el-GR" sz="2000" spc="-3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και </a:t>
              </a:r>
              <a:r>
                <a:rPr lang="it-IT"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Mg</a:t>
              </a:r>
              <a:r>
                <a:rPr lang="it-IT" sz="2000" spc="-18" baseline="30024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2+</a:t>
              </a:r>
              <a:r>
                <a:rPr lang="it-IT" sz="2000" spc="-176" baseline="30024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r>
                <a:rPr lang="el-GR" sz="2000" spc="-176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προέρχονται από τη διάλυση αλάτων κατά τη διέλευση του νερού από πετρώματα όπως ο ασβεστόλιθος και ο δολομίτης. </a:t>
              </a:r>
            </a:p>
            <a:p>
              <a:endParaRPr lang="el-GR" dirty="0"/>
            </a:p>
            <a:p>
              <a:pPr algn="ctr"/>
              <a:r>
                <a:rPr lang="pt-BR" sz="2000" b="1" dirty="0">
                  <a:solidFill>
                    <a:schemeClr val="accent1">
                      <a:lumMod val="50000"/>
                    </a:schemeClr>
                  </a:solidFill>
                </a:rPr>
                <a:t>CaCO</a:t>
              </a:r>
              <a:r>
                <a:rPr lang="pt-BR" sz="2000" b="1" baseline="-25000" dirty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r>
                <a:rPr lang="pt-BR" sz="2000" b="1" dirty="0">
                  <a:solidFill>
                    <a:schemeClr val="accent1">
                      <a:lumMod val="50000"/>
                    </a:schemeClr>
                  </a:solidFill>
                </a:rPr>
                <a:t> + H</a:t>
              </a:r>
              <a:r>
                <a:rPr lang="pt-BR" sz="2000" b="1" baseline="-25000" dirty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r>
                <a:rPr lang="pt-BR" sz="2000" b="1" dirty="0">
                  <a:solidFill>
                    <a:schemeClr val="accent1">
                      <a:lumMod val="50000"/>
                    </a:schemeClr>
                  </a:solidFill>
                </a:rPr>
                <a:t>O + CO</a:t>
              </a:r>
              <a:r>
                <a:rPr lang="pt-BR" sz="2000" b="1" baseline="-25000" dirty="0">
                  <a:solidFill>
                    <a:schemeClr val="accent1">
                      <a:lumMod val="50000"/>
                    </a:schemeClr>
                  </a:solidFill>
                </a:rPr>
                <a:t>2  </a:t>
              </a:r>
              <a:r>
                <a:rPr lang="el-GR" sz="2000" b="1" dirty="0">
                  <a:solidFill>
                    <a:schemeClr val="accent1">
                      <a:lumMod val="50000"/>
                    </a:schemeClr>
                  </a:solidFill>
                </a:rPr>
                <a:t>       </a:t>
              </a:r>
              <a:r>
                <a:rPr lang="pt-BR" sz="2000" b="1" dirty="0">
                  <a:solidFill>
                    <a:schemeClr val="accent1">
                      <a:lumMod val="50000"/>
                    </a:schemeClr>
                  </a:solidFill>
                </a:rPr>
                <a:t>Ca</a:t>
              </a:r>
              <a:r>
                <a:rPr lang="pt-BR" sz="2000" b="1" baseline="30000" dirty="0">
                  <a:solidFill>
                    <a:schemeClr val="accent1">
                      <a:lumMod val="50000"/>
                    </a:schemeClr>
                  </a:solidFill>
                </a:rPr>
                <a:t>2+</a:t>
              </a:r>
              <a:r>
                <a:rPr lang="pt-BR" sz="2000" b="1" dirty="0">
                  <a:solidFill>
                    <a:schemeClr val="accent1">
                      <a:lumMod val="50000"/>
                    </a:schemeClr>
                  </a:solidFill>
                </a:rPr>
                <a:t> + 2HCO</a:t>
              </a:r>
              <a:r>
                <a:rPr lang="pt-BR" sz="2000" b="1" baseline="-25000" dirty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r>
                <a:rPr lang="pt-BR" sz="2000" b="1" baseline="30000" dirty="0">
                  <a:solidFill>
                    <a:schemeClr val="accent1">
                      <a:lumMod val="50000"/>
                    </a:schemeClr>
                  </a:solidFill>
                </a:rPr>
                <a:t>–</a:t>
              </a:r>
              <a:endParaRPr lang="el-GR" sz="2000" b="1" spc="-176" baseline="30000" dirty="0">
                <a:solidFill>
                  <a:schemeClr val="accent1">
                    <a:lumMod val="50000"/>
                  </a:schemeClr>
                </a:solidFill>
                <a:cs typeface="WHIIHP+Calibri"/>
              </a:endParaRPr>
            </a:p>
            <a:p>
              <a:pPr algn="just">
                <a:lnSpc>
                  <a:spcPts val="2446"/>
                </a:lnSpc>
              </a:pPr>
              <a:r>
                <a:rPr lang="el-GR" sz="2000" dirty="0">
                  <a:solidFill>
                    <a:schemeClr val="tx2">
                      <a:lumMod val="75000"/>
                    </a:schemeClr>
                  </a:solidFill>
                  <a:cs typeface="WHIIHP+Calibri"/>
                </a:rPr>
                <a:t> </a:t>
              </a:r>
              <a:endParaRPr sz="2000" dirty="0">
                <a:solidFill>
                  <a:schemeClr val="tx2">
                    <a:lumMod val="75000"/>
                  </a:schemeClr>
                </a:solidFill>
                <a:cs typeface="WHIIHP+Calibri"/>
              </a:endParaRPr>
            </a:p>
          </p:txBody>
        </p:sp>
        <p:cxnSp>
          <p:nvCxnSpPr>
            <p:cNvPr id="7" name="Ευθύγραμμο βέλος σύνδεσης 6">
              <a:extLst>
                <a:ext uri="{FF2B5EF4-FFF2-40B4-BE49-F238E27FC236}">
                  <a16:creationId xmlns:a16="http://schemas.microsoft.com/office/drawing/2014/main" id="{43C0B177-8368-ABBF-19E6-1068B762DEF8}"/>
                </a:ext>
              </a:extLst>
            </p:cNvPr>
            <p:cNvCxnSpPr/>
            <p:nvPr/>
          </p:nvCxnSpPr>
          <p:spPr>
            <a:xfrm>
              <a:off x="5340350" y="3274194"/>
              <a:ext cx="288032" cy="0"/>
            </a:xfrm>
            <a:prstGeom prst="straightConnector1">
              <a:avLst/>
            </a:prstGeom>
            <a:ln w="19050">
              <a:solidFill>
                <a:schemeClr val="tx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Ευθύγραμμο βέλος σύνδεσης 7">
              <a:extLst>
                <a:ext uri="{FF2B5EF4-FFF2-40B4-BE49-F238E27FC236}">
                  <a16:creationId xmlns:a16="http://schemas.microsoft.com/office/drawing/2014/main" id="{6401F30F-69BB-6B8E-9766-F409CFCAF7E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40350" y="3346202"/>
              <a:ext cx="288032" cy="0"/>
            </a:xfrm>
            <a:prstGeom prst="straightConnector1">
              <a:avLst/>
            </a:prstGeom>
            <a:ln w="19050"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0C9C98F3-448F-2346-70D4-7816C7921405}"/>
              </a:ext>
            </a:extLst>
          </p:cNvPr>
          <p:cNvCxnSpPr/>
          <p:nvPr/>
        </p:nvCxnSpPr>
        <p:spPr>
          <a:xfrm>
            <a:off x="4186228" y="6082506"/>
            <a:ext cx="288032" cy="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ύγραμμο βέλος σύνδεσης 12">
            <a:extLst>
              <a:ext uri="{FF2B5EF4-FFF2-40B4-BE49-F238E27FC236}">
                <a16:creationId xmlns:a16="http://schemas.microsoft.com/office/drawing/2014/main" id="{916291E3-87D1-51E3-DAAE-78092EE9FCE9}"/>
              </a:ext>
            </a:extLst>
          </p:cNvPr>
          <p:cNvCxnSpPr/>
          <p:nvPr/>
        </p:nvCxnSpPr>
        <p:spPr>
          <a:xfrm>
            <a:off x="4260230" y="6514554"/>
            <a:ext cx="288032" cy="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01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03847" y="596825"/>
            <a:ext cx="9001000" cy="46935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ts val="2197"/>
              </a:lnSpc>
            </a:pPr>
            <a:r>
              <a:rPr sz="2000" spc="-157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Το</a:t>
            </a:r>
            <a:r>
              <a:rPr sz="2000" spc="151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σκληρό</a:t>
            </a:r>
            <a:r>
              <a:rPr sz="2000" spc="14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νερό</a:t>
            </a:r>
            <a:r>
              <a:rPr sz="2000" spc="14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δημιουργεί</a:t>
            </a:r>
            <a:r>
              <a:rPr sz="2000" spc="4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προβλήματα</a:t>
            </a:r>
            <a:r>
              <a:rPr sz="2000" spc="52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σε</a:t>
            </a:r>
            <a:r>
              <a:rPr sz="2000" spc="18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spc="-16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οικιακό</a:t>
            </a:r>
            <a:r>
              <a:rPr sz="2000" spc="28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spc="-29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και</a:t>
            </a:r>
            <a:r>
              <a:rPr sz="2000" spc="46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spc="1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σε</a:t>
            </a:r>
            <a:r>
              <a:rPr sz="2000" spc="-18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spc="-13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βιομηχανικό</a:t>
            </a:r>
            <a:r>
              <a:rPr sz="2000" spc="43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επίπεδο.</a:t>
            </a:r>
            <a:r>
              <a:rPr sz="2000" spc="24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 err="1">
                <a:solidFill>
                  <a:schemeClr val="tx2">
                    <a:lumMod val="75000"/>
                  </a:schemeClr>
                </a:solidFill>
                <a:cs typeface="WHIIHP+Calibri"/>
              </a:rPr>
              <a:t>Είν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αι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spc="-1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ακα</a:t>
            </a:r>
            <a:r>
              <a:rPr sz="2000" spc="-10" dirty="0" err="1">
                <a:solidFill>
                  <a:schemeClr val="tx2">
                    <a:lumMod val="75000"/>
                  </a:schemeClr>
                </a:solidFill>
                <a:cs typeface="WHIIHP+Calibri"/>
              </a:rPr>
              <a:t>τάλληλο</a:t>
            </a:r>
            <a:r>
              <a:rPr sz="2000" spc="4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για</a:t>
            </a:r>
            <a:r>
              <a:rPr sz="2000" spc="12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πλύσιμο</a:t>
            </a:r>
            <a:r>
              <a:rPr sz="2000" spc="37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με</a:t>
            </a:r>
            <a:r>
              <a:rPr sz="2000" spc="1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spc="-2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κοινό</a:t>
            </a:r>
            <a:r>
              <a:rPr sz="2000" spc="5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σαπούνι</a:t>
            </a:r>
            <a:r>
              <a:rPr sz="2000" spc="38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γιατί</a:t>
            </a:r>
            <a:r>
              <a:rPr sz="2000" spc="33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τα ευδιάλυτα άλατα των λιπαρών οξέων </a:t>
            </a:r>
            <a:r>
              <a:rPr lang="el-GR" sz="2000" dirty="0" err="1">
                <a:solidFill>
                  <a:schemeClr val="tx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παλμιτικού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, στεατικού και </a:t>
            </a:r>
            <a:r>
              <a:rPr lang="el-GR" sz="2000" dirty="0" err="1">
                <a:solidFill>
                  <a:schemeClr val="tx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ελαϊκού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με νάτριο, τα οποία αποτελούν το σαπούνι, μετατρέπονται σε αδιάλυτα άλατα του ασβεστίου και του μαγνησίου. Έτσι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α</a:t>
            </a:r>
            <a:r>
              <a:rPr sz="2000" dirty="0" err="1">
                <a:solidFill>
                  <a:schemeClr val="tx2">
                    <a:lumMod val="75000"/>
                  </a:schemeClr>
                </a:solidFill>
                <a:cs typeface="WHIIHP+Calibri"/>
              </a:rPr>
              <a:t>ντί</a:t>
            </a:r>
            <a:r>
              <a:rPr sz="2000" spc="37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spc="-16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να</a:t>
            </a:r>
            <a:r>
              <a:rPr sz="2000" spc="27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σχηματίζεται</a:t>
            </a:r>
            <a:r>
              <a:rPr sz="2000" spc="37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αφρός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σαπ</a:t>
            </a:r>
            <a:r>
              <a:rPr sz="2000" dirty="0" err="1">
                <a:solidFill>
                  <a:schemeClr val="tx2">
                    <a:lumMod val="75000"/>
                  </a:schemeClr>
                </a:solidFill>
                <a:cs typeface="WHIIHP+Calibri"/>
              </a:rPr>
              <a:t>ουνιού</a:t>
            </a:r>
            <a:r>
              <a:rPr sz="2000" spc="23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σχηματίζονται</a:t>
            </a:r>
            <a:r>
              <a:rPr sz="2000" spc="3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αδιάλυτοι</a:t>
            </a:r>
            <a:r>
              <a:rPr sz="2000" spc="62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σάπωνες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: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endParaRPr lang="el-GR" sz="2000" b="0" i="0" u="none" strike="noStrike" baseline="0" dirty="0">
              <a:solidFill>
                <a:schemeClr val="tx2">
                  <a:lumMod val="75000"/>
                </a:schemeClr>
              </a:solidFill>
            </a:endParaRPr>
          </a:p>
          <a:p>
            <a:endParaRPr lang="el-GR" sz="2000" b="0" i="0" u="none" strike="noStrike" baseline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marR="22150" algn="ctr"/>
            <a:r>
              <a:rPr lang="pt-B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Ca</a:t>
            </a:r>
            <a:r>
              <a:rPr lang="pt-BR" sz="2000" i="0" u="none" strike="noStrike" baseline="30000" dirty="0">
                <a:solidFill>
                  <a:schemeClr val="tx2">
                    <a:lumMod val="75000"/>
                  </a:schemeClr>
                </a:solidFill>
              </a:rPr>
              <a:t>2+</a:t>
            </a:r>
            <a:r>
              <a:rPr lang="pt-B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 + 2C</a:t>
            </a:r>
            <a:r>
              <a:rPr lang="pt-BR" sz="2000" i="0" u="none" strike="noStrike" baseline="-25000" dirty="0">
                <a:solidFill>
                  <a:schemeClr val="tx2">
                    <a:lumMod val="75000"/>
                  </a:schemeClr>
                </a:solidFill>
              </a:rPr>
              <a:t>17</a:t>
            </a:r>
            <a:r>
              <a:rPr lang="pt-B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H</a:t>
            </a:r>
            <a:r>
              <a:rPr lang="pt-BR" sz="2000" i="0" u="none" strike="noStrike" baseline="-25000" dirty="0">
                <a:solidFill>
                  <a:schemeClr val="tx2">
                    <a:lumMod val="75000"/>
                  </a:schemeClr>
                </a:solidFill>
              </a:rPr>
              <a:t>35</a:t>
            </a:r>
            <a:r>
              <a:rPr lang="pt-B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COO</a:t>
            </a:r>
            <a:r>
              <a:rPr lang="pt-BR" sz="2000" i="0" u="none" strike="noStrike" baseline="30000" dirty="0">
                <a:solidFill>
                  <a:schemeClr val="tx2">
                    <a:lumMod val="75000"/>
                  </a:schemeClr>
                </a:solidFill>
              </a:rPr>
              <a:t>–</a:t>
            </a:r>
            <a:r>
              <a:rPr lang="pt-B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 →</a:t>
            </a:r>
            <a:r>
              <a:rPr lang="el-G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t-B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(C</a:t>
            </a:r>
            <a:r>
              <a:rPr lang="pt-BR" sz="2000" i="0" u="none" strike="noStrike" baseline="-25000" dirty="0">
                <a:solidFill>
                  <a:schemeClr val="tx2">
                    <a:lumMod val="75000"/>
                  </a:schemeClr>
                </a:solidFill>
              </a:rPr>
              <a:t>17</a:t>
            </a:r>
            <a:r>
              <a:rPr lang="pt-B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H</a:t>
            </a:r>
            <a:r>
              <a:rPr lang="pt-BR" sz="2000" i="0" u="none" strike="noStrike" baseline="-25000" dirty="0">
                <a:solidFill>
                  <a:schemeClr val="tx2">
                    <a:lumMod val="75000"/>
                  </a:schemeClr>
                </a:solidFill>
              </a:rPr>
              <a:t>35</a:t>
            </a:r>
            <a:r>
              <a:rPr lang="pt-B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COO)</a:t>
            </a:r>
            <a:r>
              <a:rPr lang="pt-BR" sz="2000" i="0" u="none" strike="noStrike" baseline="-25000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pt-BR" sz="2000" dirty="0">
                <a:solidFill>
                  <a:schemeClr val="tx2">
                    <a:lumMod val="75000"/>
                  </a:schemeClr>
                </a:solidFill>
              </a:rPr>
              <a:t>Ca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</a:t>
            </a:r>
            <a:r>
              <a:rPr lang="el-GR" sz="2000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 (στεατικό ασβέστιο)</a:t>
            </a:r>
          </a:p>
          <a:p>
            <a:pPr marR="22150" algn="ctr"/>
            <a:endParaRPr lang="el-GR" sz="2000" i="0" u="none" strike="noStrike" baseline="0" dirty="0">
              <a:solidFill>
                <a:schemeClr val="tx2">
                  <a:lumMod val="75000"/>
                </a:schemeClr>
              </a:solidFill>
            </a:endParaRPr>
          </a:p>
          <a:p>
            <a:pPr marR="22150" algn="ctr"/>
            <a:endParaRPr lang="el-GR" sz="2000" dirty="0">
              <a:solidFill>
                <a:schemeClr val="tx2">
                  <a:lumMod val="75000"/>
                </a:schemeClr>
              </a:solidFill>
              <a:cs typeface="WHIIHP+Calibri"/>
            </a:endParaRPr>
          </a:p>
          <a:p>
            <a:pPr algn="just">
              <a:lnSpc>
                <a:spcPts val="2197"/>
              </a:lnSpc>
              <a:spcBef>
                <a:spcPts val="1043"/>
              </a:spcBef>
            </a:pPr>
            <a:endParaRPr lang="el-GR" sz="2000" dirty="0">
              <a:solidFill>
                <a:schemeClr val="tx2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algn="just">
              <a:lnSpc>
                <a:spcPts val="2197"/>
              </a:lnSpc>
              <a:spcBef>
                <a:spcPts val="1043"/>
              </a:spcBef>
            </a:pPr>
            <a:endParaRPr lang="el-GR" sz="2000" dirty="0">
              <a:solidFill>
                <a:schemeClr val="tx2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algn="just">
              <a:lnSpc>
                <a:spcPts val="2197"/>
              </a:lnSpc>
              <a:spcBef>
                <a:spcPts val="1043"/>
              </a:spcBef>
            </a:pPr>
            <a:endParaRPr lang="el-GR" sz="2000" dirty="0">
              <a:solidFill>
                <a:schemeClr val="tx2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algn="just">
              <a:lnSpc>
                <a:spcPts val="2197"/>
              </a:lnSpc>
              <a:spcBef>
                <a:spcPts val="1043"/>
              </a:spcBef>
            </a:pPr>
            <a:endParaRPr lang="el-GR" sz="2000" dirty="0">
              <a:solidFill>
                <a:schemeClr val="tx2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algn="just">
              <a:lnSpc>
                <a:spcPts val="2197"/>
              </a:lnSpc>
              <a:spcBef>
                <a:spcPts val="1043"/>
              </a:spcBef>
            </a:pPr>
            <a:endParaRPr lang="el-GR" sz="2000" dirty="0">
              <a:solidFill>
                <a:schemeClr val="tx2">
                  <a:lumMod val="75000"/>
                </a:schemeClr>
              </a:solidFill>
              <a:ea typeface="Times New Roman" panose="02020603050405020304" pitchFamily="18" charset="0"/>
            </a:endParaRPr>
          </a:p>
        </p:txBody>
      </p:sp>
      <p:pic>
        <p:nvPicPr>
          <p:cNvPr id="3074" name="Picture 2" descr="Water hardness | Komunalna dejavnost Bled">
            <a:extLst>
              <a:ext uri="{FF2B5EF4-FFF2-40B4-BE49-F238E27FC236}">
                <a16:creationId xmlns:a16="http://schemas.microsoft.com/office/drawing/2014/main" id="{653CD4F0-F77F-0910-31BA-C6DBE4374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646" y="5650458"/>
            <a:ext cx="2371750" cy="1592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Boiler water - Aquatreat - Discover boiler water treatment">
            <a:extLst>
              <a:ext uri="{FF2B5EF4-FFF2-40B4-BE49-F238E27FC236}">
                <a16:creationId xmlns:a16="http://schemas.microsoft.com/office/drawing/2014/main" id="{814B84E5-111E-FAD0-019B-1D40EB2C2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553" y="305817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4211BA-5A9E-5143-2C90-5A5DD2C2FBA6}"/>
              </a:ext>
            </a:extLst>
          </p:cNvPr>
          <p:cNvSpPr txBox="1"/>
          <p:nvPr/>
        </p:nvSpPr>
        <p:spPr>
          <a:xfrm>
            <a:off x="803847" y="3096165"/>
            <a:ext cx="4896543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197"/>
              </a:lnSpc>
              <a:spcBef>
                <a:spcPts val="1043"/>
              </a:spcBef>
            </a:pP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Επιπλέον,</a:t>
            </a:r>
            <a:r>
              <a:rPr lang="el-GR" sz="2000" spc="4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 νερό</a:t>
            </a:r>
            <a:r>
              <a:rPr lang="el-GR" sz="2000" spc="1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προκαλεί</a:t>
            </a:r>
            <a:r>
              <a:rPr lang="el-GR" sz="2000" spc="6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σοβαρά</a:t>
            </a:r>
            <a:r>
              <a:rPr lang="el-GR" sz="2000" spc="3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προβλήματα</a:t>
            </a:r>
            <a:r>
              <a:rPr lang="el-GR" sz="2000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σε</a:t>
            </a:r>
            <a:r>
              <a:rPr lang="el-GR" sz="2000" spc="-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ατμολέβητες</a:t>
            </a:r>
            <a:r>
              <a:rPr lang="el-GR" sz="2000" spc="4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στη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βιομηχανία</a:t>
            </a:r>
            <a:r>
              <a:rPr lang="el-GR" sz="2000" spc="3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λόγω της</a:t>
            </a:r>
            <a:r>
              <a:rPr lang="el-GR" sz="2000" spc="-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απόθεσης </a:t>
            </a:r>
            <a:r>
              <a:rPr lang="el-GR" sz="2000" u="sng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λεβητολίθων</a:t>
            </a:r>
            <a:r>
              <a:rPr lang="el-GR" sz="2000" spc="4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στις επιφάνειες που έρχονται σε επαφή με το θερμό νερό, ιδιαίτερα στις σωληνώσεις των λεβήτων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 Κύρια συστατικά </a:t>
            </a:r>
            <a:r>
              <a:rPr lang="el-GR" sz="20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λεβητολίθων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: CaCΟ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, ΜgCO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, </a:t>
            </a:r>
            <a:r>
              <a:rPr lang="el-GR" sz="20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Μg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(OH)</a:t>
            </a:r>
            <a:r>
              <a:rPr lang="el-GR" sz="2000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l-GR" sz="2000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977B10-0038-1600-4653-696418C82DB0}"/>
              </a:ext>
            </a:extLst>
          </p:cNvPr>
          <p:cNvSpPr txBox="1"/>
          <p:nvPr/>
        </p:nvSpPr>
        <p:spPr>
          <a:xfrm>
            <a:off x="803847" y="5613036"/>
            <a:ext cx="6886449" cy="1621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197"/>
              </a:lnSpc>
              <a:spcBef>
                <a:spcPts val="1043"/>
              </a:spcBef>
            </a:pPr>
            <a:r>
              <a:rPr lang="el-GR" sz="2000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Επίσης δημιουργεί προβλήματα και στις οικιακές συσκευές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όπου χρησιμοποιείται θερμό</a:t>
            </a:r>
            <a:r>
              <a:rPr lang="el-GR" sz="2000" spc="1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νερό</a:t>
            </a:r>
            <a:r>
              <a:rPr lang="el-GR" sz="2000" spc="14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(όπως πλυντήρια,</a:t>
            </a:r>
            <a:r>
              <a:rPr lang="el-GR" sz="2000" spc="46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βραστήρες, ατμοσίδερα,</a:t>
            </a:r>
            <a:r>
              <a:rPr lang="el-GR" sz="2000" spc="3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καφετιέρες)</a:t>
            </a:r>
            <a:r>
              <a:rPr lang="el-GR" sz="2000" spc="44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.</a:t>
            </a:r>
            <a:endParaRPr lang="el-GR" sz="2000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  <a:p>
            <a:pPr algn="just">
              <a:lnSpc>
                <a:spcPts val="2197"/>
              </a:lnSpc>
              <a:spcBef>
                <a:spcPts val="1043"/>
              </a:spcBef>
            </a:pP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Η σκληρότητα</a:t>
            </a:r>
            <a:r>
              <a:rPr lang="el-GR" sz="2000" spc="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του νερού</a:t>
            </a:r>
            <a:r>
              <a:rPr lang="el-GR" sz="2000" spc="2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πρέπει να προσδιορίζεται και </a:t>
            </a:r>
            <a:r>
              <a:rPr lang="el-GR" sz="2000" spc="-1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να</a:t>
            </a:r>
            <a:r>
              <a:rPr lang="el-GR" sz="2000" spc="4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γίνεται αποσκλήρυνσή</a:t>
            </a:r>
            <a:r>
              <a:rPr lang="el-GR" sz="2000" spc="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του,</a:t>
            </a:r>
            <a:r>
              <a:rPr lang="el-GR" sz="2000" spc="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όταν</a:t>
            </a:r>
            <a:r>
              <a:rPr lang="el-GR" sz="2000" spc="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κρίνεται</a:t>
            </a:r>
            <a:r>
              <a:rPr lang="el-GR" sz="2000" spc="6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απαραίτητο.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994F9E-D688-C916-05B5-DB755C4D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0536" y="481925"/>
            <a:ext cx="3975060" cy="430887"/>
          </a:xfrm>
        </p:spPr>
        <p:txBody>
          <a:bodyPr/>
          <a:lstStyle/>
          <a:p>
            <a:r>
              <a:rPr lang="el-GR" sz="2800" b="1" dirty="0">
                <a:solidFill>
                  <a:schemeClr val="accent1">
                    <a:lumMod val="50000"/>
                  </a:schemeClr>
                </a:solidFill>
              </a:rPr>
              <a:t>Ασβεστολιθικά σπήλαια 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DA8190E-48BF-64E0-D850-72C5206F1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36304" y="1564175"/>
            <a:ext cx="7740550" cy="923330"/>
          </a:xfrm>
        </p:spPr>
        <p:txBody>
          <a:bodyPr/>
          <a:lstStyle/>
          <a:p>
            <a:endParaRPr lang="el-GR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l-GR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l-GR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CaCO</a:t>
            </a:r>
            <a:r>
              <a:rPr lang="pt-BR" sz="2000" b="1" baseline="-250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pt-BR" sz="2000" b="1" i="1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) + H</a:t>
            </a:r>
            <a:r>
              <a:rPr lang="pt-BR" sz="2000" b="1" baseline="-250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O(</a:t>
            </a:r>
            <a:r>
              <a:rPr lang="en-US" sz="2000" b="1" i="1" dirty="0">
                <a:solidFill>
                  <a:schemeClr val="accent1">
                    <a:lumMod val="50000"/>
                  </a:schemeClr>
                </a:solidFill>
              </a:rPr>
              <a:t>l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) + CO</a:t>
            </a:r>
            <a:r>
              <a:rPr lang="pt-BR" sz="2000" b="1" baseline="-250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pt-BR" sz="2000" b="1" i="1" dirty="0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)         </a:t>
            </a:r>
            <a:r>
              <a:rPr lang="el-GR" sz="2000" b="1" dirty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Ca</a:t>
            </a:r>
            <a:r>
              <a:rPr lang="pt-BR" sz="2000" b="1" baseline="30000" dirty="0">
                <a:solidFill>
                  <a:schemeClr val="accent1">
                    <a:lumMod val="50000"/>
                  </a:schemeClr>
                </a:solidFill>
              </a:rPr>
              <a:t>2+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pt-BR" sz="2000" b="1" i="1" dirty="0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) + 2HCO</a:t>
            </a:r>
            <a:r>
              <a:rPr lang="pt-BR" sz="2000" b="1" baseline="-250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pt-BR" sz="2000" b="1" baseline="30000" dirty="0">
                <a:solidFill>
                  <a:schemeClr val="accent1">
                    <a:lumMod val="50000"/>
                  </a:schemeClr>
                </a:solidFill>
              </a:rPr>
              <a:t>–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pt-BR" sz="2000" b="1" i="1" dirty="0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el-GR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2B53E15D-35B5-AABB-9F82-FD7C6CC5C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942" y="2750317"/>
            <a:ext cx="7200800" cy="408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58881F-C1CC-2BFD-7C6C-397AA0F8FBCC}"/>
              </a:ext>
            </a:extLst>
          </p:cNvPr>
          <p:cNvSpPr txBox="1"/>
          <p:nvPr/>
        </p:nvSpPr>
        <p:spPr>
          <a:xfrm>
            <a:off x="731838" y="1231705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Οι σταλακτίτες και σταλαγμίτες δημιουργούνται από την </a:t>
            </a:r>
            <a:r>
              <a:rPr lang="el-GR" sz="2000" dirty="0" err="1">
                <a:solidFill>
                  <a:schemeClr val="accent1">
                    <a:lumMod val="50000"/>
                  </a:schemeClr>
                </a:solidFill>
              </a:rPr>
              <a:t>επανακαθίζηση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 του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CaCO</a:t>
            </a:r>
            <a:r>
              <a:rPr lang="en-US" sz="2000" baseline="-250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  καθώς το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CO</a:t>
            </a:r>
            <a:r>
              <a:rPr lang="en-US" sz="2000" baseline="-250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φεύγει στον αέρα.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3F12D93A-EBCB-ECE0-9F90-1C74CEA34448}"/>
              </a:ext>
            </a:extLst>
          </p:cNvPr>
          <p:cNvCxnSpPr/>
          <p:nvPr/>
        </p:nvCxnSpPr>
        <p:spPr>
          <a:xfrm>
            <a:off x="4186228" y="6082506"/>
            <a:ext cx="288032" cy="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86AC3B59-5BEB-39FF-F0B3-B5385998EACA}"/>
              </a:ext>
            </a:extLst>
          </p:cNvPr>
          <p:cNvCxnSpPr>
            <a:cxnSpLocks/>
          </p:cNvCxnSpPr>
          <p:nvPr/>
        </p:nvCxnSpPr>
        <p:spPr>
          <a:xfrm>
            <a:off x="5268342" y="2338090"/>
            <a:ext cx="288032" cy="0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227942B6-C6F3-376A-634C-646DD47331AD}"/>
              </a:ext>
            </a:extLst>
          </p:cNvPr>
          <p:cNvCxnSpPr>
            <a:cxnSpLocks/>
          </p:cNvCxnSpPr>
          <p:nvPr/>
        </p:nvCxnSpPr>
        <p:spPr>
          <a:xfrm flipH="1">
            <a:off x="5268342" y="2410098"/>
            <a:ext cx="288032" cy="0"/>
          </a:xfrm>
          <a:prstGeom prst="straightConnector1">
            <a:avLst/>
          </a:prstGeom>
          <a:ln w="190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AF15F13-6755-145B-B5B1-30B6AB01BDA3}"/>
              </a:ext>
            </a:extLst>
          </p:cNvPr>
          <p:cNvSpPr txBox="1"/>
          <p:nvPr/>
        </p:nvSpPr>
        <p:spPr>
          <a:xfrm>
            <a:off x="1621642" y="692140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>
                <a:solidFill>
                  <a:schemeClr val="accent1">
                    <a:lumMod val="50000"/>
                  </a:schemeClr>
                </a:solidFill>
              </a:rPr>
              <a:t>Σπήλαιο </a:t>
            </a:r>
            <a:r>
              <a:rPr lang="el-GR" i="1" dirty="0" err="1">
                <a:solidFill>
                  <a:schemeClr val="accent1">
                    <a:lumMod val="50000"/>
                  </a:schemeClr>
                </a:solidFill>
              </a:rPr>
              <a:t>Δρογκαράτη</a:t>
            </a:r>
            <a:r>
              <a:rPr lang="el-GR" i="1" dirty="0">
                <a:solidFill>
                  <a:schemeClr val="accent1">
                    <a:lumMod val="50000"/>
                  </a:schemeClr>
                </a:solidFill>
              </a:rPr>
              <a:t>, Κεφαλλονιά</a:t>
            </a:r>
          </a:p>
        </p:txBody>
      </p:sp>
    </p:spTree>
    <p:extLst>
      <p:ext uri="{BB962C8B-B14F-4D97-AF65-F5344CB8AC3E}">
        <p14:creationId xmlns:p14="http://schemas.microsoft.com/office/powerpoint/2010/main" val="4234420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589A9-9645-C59F-41BC-EE0C69B9C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>
            <a:extLst>
              <a:ext uri="{FF2B5EF4-FFF2-40B4-BE49-F238E27FC236}">
                <a16:creationId xmlns:a16="http://schemas.microsoft.com/office/drawing/2014/main" id="{A3FCFC94-18FB-2022-62F8-899B48BADB7C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4DDAE76-27A7-AA51-1920-4DE6E38EB9BD}"/>
              </a:ext>
            </a:extLst>
          </p:cNvPr>
          <p:cNvSpPr txBox="1"/>
          <p:nvPr/>
        </p:nvSpPr>
        <p:spPr>
          <a:xfrm>
            <a:off x="784662" y="681906"/>
            <a:ext cx="7783892" cy="4217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6477" marR="0" algn="ctr">
              <a:lnSpc>
                <a:spcPts val="3413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8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 πόσιμου νερού</a:t>
            </a:r>
            <a:endParaRPr sz="2800" b="1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F55987C-97EF-15C5-DAF8-10393C2867CE}"/>
              </a:ext>
            </a:extLst>
          </p:cNvPr>
          <p:cNvSpPr txBox="1"/>
          <p:nvPr/>
        </p:nvSpPr>
        <p:spPr>
          <a:xfrm>
            <a:off x="784662" y="1521222"/>
            <a:ext cx="8895352" cy="4206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3525" indent="-263525" algn="just"/>
            <a:r>
              <a:rPr sz="2000" dirty="0">
                <a:solidFill>
                  <a:schemeClr val="accent1">
                    <a:lumMod val="50000"/>
                  </a:schemeClr>
                </a:solidFill>
                <a:cs typeface="ACHFFT+Arial"/>
              </a:rPr>
              <a:t>•</a:t>
            </a:r>
            <a:r>
              <a:rPr sz="2000" spc="1056" dirty="0">
                <a:solidFill>
                  <a:schemeClr val="accent1">
                    <a:lumMod val="50000"/>
                  </a:schemeClr>
                </a:solidFill>
                <a:cs typeface="Times New Roman"/>
              </a:rPr>
              <a:t> 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Τόσο το</a:t>
            </a:r>
            <a:r>
              <a:rPr sz="2000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Ca</a:t>
            </a:r>
            <a:r>
              <a:rPr lang="el-GR" sz="2000" spc="-18" baseline="30021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</a:t>
            </a:r>
            <a:r>
              <a:rPr sz="2000" baseline="30021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</a:t>
            </a:r>
            <a:r>
              <a:rPr lang="el-GR" sz="2000" baseline="30021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όσο </a:t>
            </a:r>
            <a:r>
              <a:rPr sz="2000" spc="-30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και</a:t>
            </a:r>
            <a:r>
              <a:rPr lang="el-GR" sz="2000" spc="-30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το </a:t>
            </a:r>
            <a:r>
              <a:rPr sz="2000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Mg</a:t>
            </a:r>
            <a:r>
              <a:rPr lang="el-GR" sz="2000" spc="-30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αποτελούν κύρια ανόργανα συστατικά για τον ανθρώπινο οργανισμό και το πόσιμο νερό συμβάλλει με ποσοστό 5-20% της πρόσληψής τους.</a:t>
            </a:r>
            <a:r>
              <a:rPr lang="el-GR" sz="2000" spc="-176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</a:t>
            </a:r>
          </a:p>
          <a:p>
            <a:pPr algn="just"/>
            <a:endParaRPr lang="el-GR" sz="2000" spc="-176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  <a:p>
            <a:pPr marL="263525" indent="-263525" algn="just">
              <a:buFont typeface="Arial" panose="020B0604020202020204" pitchFamily="34" charset="0"/>
              <a:buChar char="•"/>
            </a:pPr>
            <a:r>
              <a:rPr lang="el-GR" sz="2000" spc="-176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Πολλές επιδημιολογικές μελέτες αναφέρουν  χρόνιες επιπτώσεις στην  υγεία  από την κατανάλωση νερού με χαμηλή περιεκτικότητα σε </a:t>
            </a:r>
            <a:r>
              <a:rPr lang="it-IT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Ca</a:t>
            </a:r>
            <a:r>
              <a:rPr lang="it-IT" sz="2000" spc="-18" baseline="30021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2+</a:t>
            </a:r>
            <a:r>
              <a:rPr lang="it-IT" sz="2000" baseline="30021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spc="-3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και  </a:t>
            </a:r>
            <a:r>
              <a:rPr lang="it-IT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Mg</a:t>
            </a:r>
            <a:r>
              <a:rPr lang="it-IT" sz="2000" spc="-18" baseline="30024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2+</a:t>
            </a:r>
            <a:r>
              <a:rPr lang="it-IT" sz="2000" spc="-176" baseline="30024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spc="-18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.</a:t>
            </a:r>
            <a:r>
              <a:rPr lang="el-GR" sz="2000" spc="-176" baseline="30024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  </a:t>
            </a:r>
          </a:p>
          <a:p>
            <a:pPr algn="just"/>
            <a:endParaRPr lang="el-GR" sz="2000" spc="-176" baseline="30024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000" spc="-176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Σε αρκετές μελέτες έχει φανεί ότι η συγκέντρωση του </a:t>
            </a:r>
            <a:r>
              <a:rPr lang="it-IT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Mg</a:t>
            </a:r>
            <a:r>
              <a:rPr lang="it-IT" sz="2000" spc="-18" baseline="30024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2+ </a:t>
            </a:r>
            <a:r>
              <a:rPr lang="el-GR" sz="2000" spc="-176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στο πόσιμο νερό συσχετίζεται αρνητικά με την εμφάνιση καρδιαγγειακών παθήσεων.  Γενικά οι χαμηλές συγκεντρώσεις ασβεστίου και μαγνησίου στο νερό  έχουν συσχετιστεί με  ελλείψεις  στα οστά.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000" spc="-176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  <a:p>
            <a:endParaRPr lang="el-GR" sz="2000" spc="-176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  <a:p>
            <a:pPr marL="263525" indent="-263525" algn="just">
              <a:buFont typeface="Arial" panose="020B0604020202020204" pitchFamily="34" charset="0"/>
              <a:buChar char="•"/>
            </a:pPr>
            <a:endParaRPr lang="el-GR" sz="2000" spc="-176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  <a:p>
            <a:pPr algn="just"/>
            <a:endParaRPr lang="el-GR" sz="2000" spc="-176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  <a:p>
            <a:pPr algn="just"/>
            <a:endParaRPr sz="2000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</p:txBody>
      </p:sp>
      <p:pic>
        <p:nvPicPr>
          <p:cNvPr id="1026" name="Picture 2" descr="Σκληρότητα νερού: Πώς επηρεάζει την υγεία της καρδιάς">
            <a:extLst>
              <a:ext uri="{FF2B5EF4-FFF2-40B4-BE49-F238E27FC236}">
                <a16:creationId xmlns:a16="http://schemas.microsoft.com/office/drawing/2014/main" id="{97C673C4-1D26-5023-0CC4-2478F5E6FA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661" y="4622961"/>
            <a:ext cx="4022353" cy="2413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F55DDC-8211-4EE2-0408-648492EEE448}"/>
              </a:ext>
            </a:extLst>
          </p:cNvPr>
          <p:cNvSpPr txBox="1"/>
          <p:nvPr/>
        </p:nvSpPr>
        <p:spPr>
          <a:xfrm>
            <a:off x="685862" y="4498330"/>
            <a:ext cx="45464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000" spc="-176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Ωστόσο, σύμφωνα με τον Παγκόσμιο Οργανισμό Υγείας (ΠΟΥ), δ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εν υπάρχουν επαρκή δεδομένα που να υποδεικνύουν είτε ελάχιστες είτε μέγιστες συγκεντρώσεις και επομένως δεν προτείνονται τιμές συγκεντρώσεων για τα συγκεκριμένα ιόντα, προς το παρόν.</a:t>
            </a:r>
          </a:p>
        </p:txBody>
      </p:sp>
    </p:spTree>
    <p:extLst>
      <p:ext uri="{BB962C8B-B14F-4D97-AF65-F5344CB8AC3E}">
        <p14:creationId xmlns:p14="http://schemas.microsoft.com/office/powerpoint/2010/main" val="1367061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31838" y="753914"/>
            <a:ext cx="7783892" cy="4217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6477" marR="0" algn="ctr">
              <a:lnSpc>
                <a:spcPts val="3413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8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Σκληρότητα πόσιμου νερού</a:t>
            </a:r>
            <a:endParaRPr sz="2800" b="1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3846" y="1473994"/>
            <a:ext cx="9001000" cy="43088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3525" indent="-263525" algn="just"/>
            <a:endParaRPr lang="el-GR" sz="2000" spc="-176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  <a:p>
            <a:pPr marL="263525" indent="-263525" algn="just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Το </a:t>
            </a:r>
            <a:r>
              <a:rPr lang="el-GR" sz="2000" dirty="0" err="1">
                <a:solidFill>
                  <a:schemeClr val="accent1">
                    <a:lumMod val="50000"/>
                  </a:schemeClr>
                </a:solidFill>
              </a:rPr>
              <a:t>συνιστώμενο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 ανεκτό ανώτερο επίπεδο πρόσληψης </a:t>
            </a:r>
            <a:r>
              <a:rPr lang="el-GR" sz="2000" dirty="0" err="1">
                <a:solidFill>
                  <a:schemeClr val="accent1">
                    <a:lumMod val="50000"/>
                  </a:schemeClr>
                </a:solidFill>
                <a:cs typeface="WHIIHP+Calibri"/>
              </a:rPr>
              <a:t>Ca</a:t>
            </a:r>
            <a:r>
              <a:rPr lang="el-GR" sz="2000" spc="-18" baseline="30021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</a:t>
            </a:r>
            <a:r>
              <a:rPr lang="el-GR" sz="2000" spc="-30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και </a:t>
            </a:r>
            <a:r>
              <a:rPr lang="el-GR" sz="2000" dirty="0" err="1">
                <a:solidFill>
                  <a:schemeClr val="accent1">
                    <a:lumMod val="50000"/>
                  </a:schemeClr>
                </a:solidFill>
                <a:cs typeface="WHIIHP+Calibri"/>
              </a:rPr>
              <a:t>Mg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είναι 2.500 </a:t>
            </a:r>
            <a:r>
              <a:rPr lang="el-GR" sz="2000" dirty="0" err="1">
                <a:solidFill>
                  <a:schemeClr val="accent1">
                    <a:lumMod val="50000"/>
                  </a:schemeClr>
                </a:solidFill>
              </a:rPr>
              <a:t>mg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 (EFSA, 2012) και 250 </a:t>
            </a:r>
            <a:r>
              <a:rPr lang="el-GR" sz="2000" dirty="0" err="1">
                <a:solidFill>
                  <a:schemeClr val="accent1">
                    <a:lumMod val="50000"/>
                  </a:schemeClr>
                </a:solidFill>
              </a:rPr>
              <a:t>mg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 ανά άτομο (SCF, 2001), αντίστοιχα, για την αποφυγή αρνητικών επιπτώσεων στην υγεία, όπως χρόνια </a:t>
            </a:r>
            <a:r>
              <a:rPr lang="el-GR" sz="2000" dirty="0" err="1">
                <a:solidFill>
                  <a:schemeClr val="accent1">
                    <a:lumMod val="50000"/>
                  </a:schemeClr>
                </a:solidFill>
              </a:rPr>
              <a:t>υπερασβεστιουρία</a:t>
            </a: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, νεφρολιθίαση, καρδιαγγειακά νοσήματα λόγω πρόσληψης ασβεστίου και διάρροια λόγω πρόσληψης μαγνησίου.</a:t>
            </a:r>
          </a:p>
          <a:p>
            <a:pPr marL="263525" indent="-263525" algn="just">
              <a:buFont typeface="Arial" panose="020B0604020202020204" pitchFamily="34" charset="0"/>
              <a:buChar char="•"/>
            </a:pPr>
            <a:endParaRPr lang="el-G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263525" indent="-263525" algn="just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accent1">
                    <a:lumMod val="50000"/>
                  </a:schemeClr>
                </a:solidFill>
              </a:rPr>
              <a:t> Τα διαλυμένα μέταλλα συμβάλλουν στη γεύση του πόσιμου νερού σε ποικίλους βαθμούς. Η αποδοχή του νερού συνήθως εξαρτάται από τη γεύση και την εξοικείωση του κάθε χρήστη.</a:t>
            </a:r>
          </a:p>
          <a:p>
            <a:pPr marL="263525" indent="-263525" algn="just">
              <a:buFont typeface="Arial" panose="020B0604020202020204" pitchFamily="34" charset="0"/>
              <a:buChar char="•"/>
            </a:pPr>
            <a:endParaRPr lang="el-G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263525" indent="-263525" algn="just">
              <a:buFont typeface="Arial" panose="020B0604020202020204" pitchFamily="34" charset="0"/>
              <a:buChar char="•"/>
            </a:pPr>
            <a:endParaRPr lang="el-GR" sz="2000" spc="-176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  <a:p>
            <a:pPr algn="just"/>
            <a:endParaRPr lang="el-GR" sz="2000" spc="-176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  <a:p>
            <a:pPr algn="just"/>
            <a:endParaRPr sz="2000" dirty="0">
              <a:solidFill>
                <a:schemeClr val="accent1">
                  <a:lumMod val="50000"/>
                </a:schemeClr>
              </a:solidFill>
              <a:cs typeface="WHIIHP+Calibri"/>
            </a:endParaRPr>
          </a:p>
        </p:txBody>
      </p:sp>
      <p:pic>
        <p:nvPicPr>
          <p:cNvPr id="2050" name="Picture 2" descr="Η ποιότητα του νερού μετά την χρήση των φίλτρων | medΝutrition">
            <a:extLst>
              <a:ext uri="{FF2B5EF4-FFF2-40B4-BE49-F238E27FC236}">
                <a16:creationId xmlns:a16="http://schemas.microsoft.com/office/drawing/2014/main" id="{17964E18-DC02-E72B-0836-590EC9E2D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112" y="4930378"/>
            <a:ext cx="4546476" cy="227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19870" y="1291202"/>
            <a:ext cx="8712968" cy="11188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ts val="2197"/>
              </a:lnSpc>
            </a:pP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Η </a:t>
            </a:r>
            <a:r>
              <a:rPr lang="el-GR" sz="20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ολική σκληρότητα του νερού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προσδιορίζεται με </a:t>
            </a:r>
            <a:r>
              <a:rPr sz="20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συμ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πλοκομετρική</a:t>
            </a:r>
            <a:r>
              <a:rPr sz="2000" spc="3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ογκομέτρηση,</a:t>
            </a:r>
            <a:r>
              <a:rPr sz="2000" spc="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με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</a:t>
            </a:r>
            <a:r>
              <a:rPr sz="20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ρότυ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πο</a:t>
            </a:r>
            <a:r>
              <a:rPr sz="2000" spc="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δ/μα</a:t>
            </a:r>
            <a:r>
              <a:rPr sz="2000" spc="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spc="17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δινάτριου</a:t>
            </a:r>
            <a:r>
              <a:rPr lang="el-GR" sz="2000" spc="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άλατος του </a:t>
            </a:r>
            <a:r>
              <a:rPr lang="el-GR" sz="2000" spc="17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αιθυλενοδιαμινοτετραοξικού</a:t>
            </a:r>
            <a:r>
              <a:rPr lang="el-GR" sz="2000" spc="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οξέος </a:t>
            </a:r>
            <a:r>
              <a:rPr lang="it-IT" sz="2000" spc="-1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(Ethylene </a:t>
            </a:r>
            <a:r>
              <a:rPr lang="it-IT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Diamine</a:t>
            </a:r>
            <a:r>
              <a:rPr lang="it-IT" sz="2000" spc="3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it-IT" sz="2000" spc="-2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Tetraacetic</a:t>
            </a:r>
            <a:r>
              <a:rPr lang="it-IT" sz="2000" spc="4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it-IT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Acid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, </a:t>
            </a:r>
            <a:r>
              <a:rPr sz="2000" spc="-4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EDTA</a:t>
            </a:r>
            <a:r>
              <a:rPr lang="el-GR" sz="2000" spc="-4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)</a:t>
            </a:r>
            <a:r>
              <a:rPr sz="2000" spc="7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0,01Μ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spc="-3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sz="2000" spc="5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δείκτη</a:t>
            </a:r>
            <a:r>
              <a:rPr sz="2000" spc="1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spc="-1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μέλαν</a:t>
            </a:r>
            <a:r>
              <a:rPr lang="el-GR" sz="2000" spc="-1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εριόχρωμ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</a:t>
            </a:r>
            <a:r>
              <a:rPr sz="2000" spc="1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(Eriochrome</a:t>
            </a:r>
            <a:r>
              <a:rPr sz="2000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Βlack T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, ΕΒΤ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),</a:t>
            </a:r>
            <a:r>
              <a:rPr sz="2000" spc="2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σε</a:t>
            </a:r>
            <a:r>
              <a:rPr sz="2000" spc="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pH=10.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19870" y="5694006"/>
            <a:ext cx="8712968" cy="1401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ts val="2197"/>
              </a:lnSpc>
            </a:pPr>
            <a:r>
              <a:rPr lang="el-GR" sz="2000" spc="-157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Το</a:t>
            </a:r>
            <a:r>
              <a:rPr lang="el-GR" sz="2000" spc="151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spc="-4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ΕDTA</a:t>
            </a:r>
            <a:r>
              <a:rPr lang="el-GR" sz="2000" spc="5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σχηματίζει</a:t>
            </a:r>
            <a:r>
              <a:rPr lang="el-GR" sz="2000" spc="39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σε αλκαλικό περιβάλλον </a:t>
            </a:r>
            <a:r>
              <a:rPr lang="el-GR" sz="2000" u="sng" spc="-14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πολύ</a:t>
            </a:r>
            <a:r>
              <a:rPr lang="el-GR" sz="2000" u="sng" spc="36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u="sng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σταθερά</a:t>
            </a:r>
            <a:r>
              <a:rPr lang="el-GR" sz="2000" u="sng" spc="43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spc="-13" dirty="0" err="1">
                <a:solidFill>
                  <a:schemeClr val="tx2">
                    <a:lumMod val="75000"/>
                  </a:schemeClr>
                </a:solidFill>
                <a:cs typeface="WHIIHP+Calibri"/>
              </a:rPr>
              <a:t>σύμπλοκα</a:t>
            </a:r>
            <a:r>
              <a:rPr lang="el-GR" sz="2000" spc="43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spc="-1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(</a:t>
            </a:r>
            <a:r>
              <a:rPr lang="el-GR" sz="2000" spc="-15" dirty="0" err="1">
                <a:solidFill>
                  <a:schemeClr val="tx2">
                    <a:lumMod val="75000"/>
                  </a:schemeClr>
                </a:solidFill>
                <a:cs typeface="WHIIHP+Calibri"/>
              </a:rPr>
              <a:t>χηλικά</a:t>
            </a:r>
            <a:r>
              <a:rPr lang="el-GR" sz="2000" spc="-1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spc="-11" dirty="0" err="1">
                <a:solidFill>
                  <a:schemeClr val="tx2">
                    <a:lumMod val="75000"/>
                  </a:schemeClr>
                </a:solidFill>
                <a:cs typeface="WHIIHP+Calibri"/>
              </a:rPr>
              <a:t>σύμπλοκα</a:t>
            </a:r>
            <a:r>
              <a:rPr lang="el-GR" sz="2000" spc="-11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)</a:t>
            </a:r>
            <a:r>
              <a:rPr lang="el-GR" sz="2000" spc="3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με δισθενή</a:t>
            </a:r>
            <a:r>
              <a:rPr lang="el-GR" sz="2000" spc="29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 err="1">
                <a:solidFill>
                  <a:schemeClr val="tx2">
                    <a:lumMod val="75000"/>
                  </a:schemeClr>
                </a:solidFill>
                <a:cs typeface="WHIIHP+Calibri"/>
              </a:rPr>
              <a:t>κατιόντα</a:t>
            </a:r>
            <a:r>
              <a:rPr lang="el-GR" sz="2000" spc="39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όπως</a:t>
            </a:r>
            <a:r>
              <a:rPr lang="el-GR" sz="2000" spc="1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spc="-13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τα</a:t>
            </a:r>
            <a:r>
              <a:rPr lang="el-GR" sz="2000" spc="25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Ca</a:t>
            </a:r>
            <a:r>
              <a:rPr lang="el-GR" sz="2000" baseline="30029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2+</a:t>
            </a:r>
            <a:r>
              <a:rPr lang="el-GR" sz="2000" spc="-132" baseline="30029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spc="-29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και</a:t>
            </a:r>
            <a:r>
              <a:rPr lang="el-GR" sz="2000" spc="28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Mg</a:t>
            </a:r>
            <a:r>
              <a:rPr lang="el-GR" sz="2000" baseline="30029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2+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, που είναι</a:t>
            </a:r>
            <a:r>
              <a:rPr lang="el-GR" sz="2000" spc="42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u="sng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άχρωμα</a:t>
            </a:r>
            <a:r>
              <a:rPr lang="el-GR" sz="2000" u="sng" spc="36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 </a:t>
            </a:r>
            <a:r>
              <a:rPr lang="el-GR" sz="2000" u="sng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σε </a:t>
            </a:r>
            <a:r>
              <a:rPr lang="el-GR" sz="2000" u="sng" dirty="0" err="1">
                <a:solidFill>
                  <a:schemeClr val="tx2">
                    <a:lumMod val="75000"/>
                  </a:schemeClr>
                </a:solidFill>
                <a:cs typeface="WHIIHP+Calibri"/>
              </a:rPr>
              <a:t>pH</a:t>
            </a:r>
            <a:r>
              <a:rPr lang="el-GR" sz="2000" u="sng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=10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cs typeface="WHIIHP+Calibri"/>
              </a:rPr>
              <a:t>.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Το απαραίτητο αλκαλικό περιβάλλον δημιουργείται με προσθήκη ρυθμιστικού διαλύματος με </a:t>
            </a:r>
            <a:r>
              <a:rPr lang="el-GR" sz="2000" dirty="0" err="1">
                <a:solidFill>
                  <a:schemeClr val="tx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pH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=10.</a:t>
            </a:r>
          </a:p>
          <a:p>
            <a:pPr marL="0" marR="0" algn="just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endParaRPr sz="2000" dirty="0">
              <a:solidFill>
                <a:schemeClr val="tx2">
                  <a:lumMod val="75000"/>
                </a:schemeClr>
              </a:solidFill>
              <a:cs typeface="WHIIHP+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0D4EDB-5370-B55D-575D-8A337D1F35CA}"/>
              </a:ext>
            </a:extLst>
          </p:cNvPr>
          <p:cNvSpPr txBox="1"/>
          <p:nvPr/>
        </p:nvSpPr>
        <p:spPr>
          <a:xfrm>
            <a:off x="1163886" y="446718"/>
            <a:ext cx="8357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err="1">
                <a:solidFill>
                  <a:schemeClr val="tx2">
                    <a:lumMod val="75000"/>
                  </a:schemeClr>
                </a:solidFill>
              </a:rPr>
              <a:t>Συμπλοκομετρικός</a:t>
            </a:r>
            <a:r>
              <a:rPr lang="el-GR" sz="2800" b="1" dirty="0">
                <a:solidFill>
                  <a:schemeClr val="tx2">
                    <a:lumMod val="75000"/>
                  </a:schemeClr>
                </a:solidFill>
              </a:rPr>
              <a:t> προσδιορισμός σκληρότητας νερού</a:t>
            </a:r>
          </a:p>
        </p:txBody>
      </p:sp>
      <p:pic>
        <p:nvPicPr>
          <p:cNvPr id="6152" name="Picture 8" descr="Eriochrome black T (C.I. 14645), 50 g, CAS No. 1787-61-7 | Metal Indicators  | Indicators and Dyes | Inorganic &amp; Analytical Reagents | Chemicals | Carl  Roth - Switzerland">
            <a:extLst>
              <a:ext uri="{FF2B5EF4-FFF2-40B4-BE49-F238E27FC236}">
                <a16:creationId xmlns:a16="http://schemas.microsoft.com/office/drawing/2014/main" id="{58663560-0500-D7AA-C82F-E241B952E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502" y="2414987"/>
            <a:ext cx="2904534" cy="2538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F21BE75-62CD-B836-45E9-086D38EF659D}"/>
              </a:ext>
            </a:extLst>
          </p:cNvPr>
          <p:cNvSpPr txBox="1"/>
          <p:nvPr/>
        </p:nvSpPr>
        <p:spPr>
          <a:xfrm>
            <a:off x="3756174" y="4795231"/>
            <a:ext cx="2662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Δομή </a:t>
            </a:r>
            <a:r>
              <a:rPr lang="el-GR" b="1" dirty="0" err="1">
                <a:solidFill>
                  <a:schemeClr val="tx2">
                    <a:lumMod val="75000"/>
                  </a:schemeClr>
                </a:solidFill>
              </a:rPr>
              <a:t>χηλικού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b="1" dirty="0" err="1">
                <a:solidFill>
                  <a:schemeClr val="tx2">
                    <a:lumMod val="75000"/>
                  </a:schemeClr>
                </a:solidFill>
              </a:rPr>
              <a:t>συμπλόκου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EDTA-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Μετάλλου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ECC561-CFAE-A970-9B4C-546AE9CB52F4}"/>
              </a:ext>
            </a:extLst>
          </p:cNvPr>
          <p:cNvSpPr txBox="1"/>
          <p:nvPr/>
        </p:nvSpPr>
        <p:spPr>
          <a:xfrm>
            <a:off x="7932638" y="4795231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EBT</a:t>
            </a:r>
            <a:endParaRPr lang="el-GR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5" name="Picture 2" descr="Structures of EDTA disodium salt (left) and metal-EDTA complexes (right). |  Download Scientific Diagram">
            <a:extLst>
              <a:ext uri="{FF2B5EF4-FFF2-40B4-BE49-F238E27FC236}">
                <a16:creationId xmlns:a16="http://schemas.microsoft.com/office/drawing/2014/main" id="{6BBA239C-82EB-30CF-C79A-5D2702322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010" y="2607688"/>
            <a:ext cx="4689020" cy="215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E2CCAC22-993B-B8E1-EC65-6864B80C1A26}"/>
              </a:ext>
            </a:extLst>
          </p:cNvPr>
          <p:cNvSpPr txBox="1"/>
          <p:nvPr/>
        </p:nvSpPr>
        <p:spPr>
          <a:xfrm>
            <a:off x="2567230" y="4795231"/>
            <a:ext cx="828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EDTA</a:t>
            </a:r>
            <a:endParaRPr lang="el-G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B4056-299D-EDC0-F3A2-98C819152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>
            <a:extLst>
              <a:ext uri="{FF2B5EF4-FFF2-40B4-BE49-F238E27FC236}">
                <a16:creationId xmlns:a16="http://schemas.microsoft.com/office/drawing/2014/main" id="{050D6A6D-22DC-4843-D4CC-2FB19082DF49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F54AC12F-4F31-3A9E-7822-0FC4D48DDEB1}"/>
              </a:ext>
            </a:extLst>
          </p:cNvPr>
          <p:cNvSpPr/>
          <p:nvPr/>
        </p:nvSpPr>
        <p:spPr>
          <a:xfrm>
            <a:off x="876871" y="448642"/>
            <a:ext cx="9143999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FEC5A94-1519-6DCE-DC9C-9A1B4949509A}"/>
              </a:ext>
            </a:extLst>
          </p:cNvPr>
          <p:cNvSpPr txBox="1"/>
          <p:nvPr/>
        </p:nvSpPr>
        <p:spPr>
          <a:xfrm>
            <a:off x="842263" y="2619657"/>
            <a:ext cx="8996174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1092"/>
              </a:spcBef>
              <a:spcAft>
                <a:spcPts val="0"/>
              </a:spcAft>
            </a:pPr>
            <a:r>
              <a:rPr sz="20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Στη</a:t>
            </a:r>
            <a:r>
              <a:rPr sz="20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φωτογρ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αφία</a:t>
            </a:r>
            <a:r>
              <a:rPr sz="2000" spc="3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παρουσιάζεται</a:t>
            </a:r>
            <a:r>
              <a:rPr sz="2000" spc="3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ένα</a:t>
            </a:r>
            <a:r>
              <a:rPr sz="2000" spc="3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δείγμα</a:t>
            </a:r>
            <a:r>
              <a:rPr sz="2000" spc="1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πόσιμου</a:t>
            </a:r>
            <a:r>
              <a:rPr sz="2000" spc="2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νερού</a:t>
            </a:r>
            <a:r>
              <a:rPr sz="2000" spc="2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(α)</a:t>
            </a:r>
            <a:r>
              <a:rPr sz="2000" spc="2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στην</a:t>
            </a:r>
            <a:r>
              <a:rPr sz="20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αρχή </a:t>
            </a:r>
            <a:r>
              <a:rPr sz="2000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sz="2000" spc="4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(β)</a:t>
            </a:r>
            <a:r>
              <a:rPr sz="2000" spc="1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στο</a:t>
            </a:r>
          </a:p>
          <a:p>
            <a:pPr marL="0" marR="0">
              <a:lnSpc>
                <a:spcPts val="2197"/>
              </a:lnSpc>
              <a:spcBef>
                <a:spcPts val="1043"/>
              </a:spcBef>
              <a:spcAft>
                <a:spcPts val="0"/>
              </a:spcAft>
            </a:pP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τέλος</a:t>
            </a:r>
            <a:r>
              <a:rPr sz="2000" spc="1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2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της ογκομέτρησης.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42C8E47-3E11-FC55-E94C-5FB4F23C1C0E}"/>
              </a:ext>
            </a:extLst>
          </p:cNvPr>
          <p:cNvSpPr txBox="1"/>
          <p:nvPr/>
        </p:nvSpPr>
        <p:spPr>
          <a:xfrm>
            <a:off x="3005278" y="6701459"/>
            <a:ext cx="2387356" cy="3171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HTHTCQ+Calibri Bold"/>
                <a:cs typeface="HTHTCQ+Calibri Bold"/>
              </a:rPr>
              <a:t>(α)</a:t>
            </a:r>
            <a:r>
              <a:rPr sz="1800" b="1" spc="-21" dirty="0">
                <a:solidFill>
                  <a:srgbClr val="000000"/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rgbClr val="000000"/>
                </a:solidFill>
                <a:latin typeface="HTHTCQ+Calibri Bold"/>
                <a:cs typeface="HTHTCQ+Calibri Bold"/>
              </a:rPr>
              <a:t>Αρχή</a:t>
            </a:r>
            <a:r>
              <a:rPr sz="1800" b="1" spc="-20" dirty="0">
                <a:solidFill>
                  <a:srgbClr val="000000"/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rgbClr val="000000"/>
                </a:solidFill>
                <a:latin typeface="HTHTCQ+Calibri Bold"/>
                <a:cs typeface="HTHTCQ+Calibri Bold"/>
              </a:rPr>
              <a:t>ογκομέτρησης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B143AF62-3592-89F0-51A4-10EBF298A2B9}"/>
              </a:ext>
            </a:extLst>
          </p:cNvPr>
          <p:cNvSpPr txBox="1"/>
          <p:nvPr/>
        </p:nvSpPr>
        <p:spPr>
          <a:xfrm>
            <a:off x="5865057" y="6701459"/>
            <a:ext cx="2435361" cy="3171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HTHTCQ+Calibri Bold"/>
                <a:cs typeface="HTHTCQ+Calibri Bold"/>
              </a:rPr>
              <a:t>(β) Τέλος ογκομέτρησης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81F273F4-C280-2415-AA57-DD49DBAA1931}"/>
              </a:ext>
            </a:extLst>
          </p:cNvPr>
          <p:cNvSpPr txBox="1"/>
          <p:nvPr/>
        </p:nvSpPr>
        <p:spPr>
          <a:xfrm>
            <a:off x="9137907" y="6825245"/>
            <a:ext cx="209549" cy="1646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898989"/>
                </a:solidFill>
                <a:latin typeface="EPOQPQ+Times New Roman"/>
                <a:cs typeface="EPOQPQ+Times New Roman"/>
              </a:rPr>
              <a:t>5</a:t>
            </a: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8E15801F-D2D5-57AF-A927-B69940C56420}"/>
              </a:ext>
            </a:extLst>
          </p:cNvPr>
          <p:cNvSpPr txBox="1"/>
          <p:nvPr/>
        </p:nvSpPr>
        <p:spPr>
          <a:xfrm>
            <a:off x="866590" y="501298"/>
            <a:ext cx="8856984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Κατά την </a:t>
            </a:r>
            <a:r>
              <a:rPr lang="el-GR" sz="2000" b="0" u="none" strike="noStrike" baseline="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ογκομέτρηση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l-GR" sz="2000" b="0" u="none" strike="noStrike" baseline="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συμπλοκοποιούνται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πρώτα τα </a:t>
            </a:r>
            <a:r>
              <a:rPr lang="en-US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Ca</a:t>
            </a:r>
            <a:r>
              <a:rPr lang="en-US" sz="2000" b="0" u="none" strike="noStrike" baseline="300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2+</a:t>
            </a:r>
            <a:r>
              <a:rPr lang="en-US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και στη συνέχεια τα Μ</a:t>
            </a:r>
            <a:r>
              <a:rPr lang="en-US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g</a:t>
            </a:r>
            <a:r>
              <a:rPr lang="el-GR" sz="2000" b="0" u="none" strike="noStrike" baseline="300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2+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. Στο </a:t>
            </a:r>
            <a:r>
              <a:rPr lang="el-GR" sz="2000" b="1" u="none" strike="noStrike" baseline="0" dirty="0">
                <a:solidFill>
                  <a:schemeClr val="tx2">
                    <a:lumMod val="75000"/>
                  </a:schemeClr>
                </a:solidFill>
                <a:latin typeface="Calibri-BoldItalic"/>
              </a:rPr>
              <a:t>τελικό σημείο 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γίνεται </a:t>
            </a:r>
            <a:r>
              <a:rPr lang="el-GR" sz="2000" b="1" u="none" strike="noStrike" baseline="0" dirty="0">
                <a:solidFill>
                  <a:schemeClr val="tx2">
                    <a:lumMod val="75000"/>
                  </a:schemeClr>
                </a:solidFill>
                <a:latin typeface="Calibri-BoldItalic"/>
              </a:rPr>
              <a:t>χρωματική αλλαγή από </a:t>
            </a:r>
            <a:r>
              <a:rPr lang="el-GR" sz="2000" b="1" u="none" strike="noStrike" baseline="0" dirty="0" err="1">
                <a:solidFill>
                  <a:schemeClr val="tx2">
                    <a:lumMod val="75000"/>
                  </a:schemeClr>
                </a:solidFill>
                <a:latin typeface="Calibri-BoldItalic"/>
              </a:rPr>
              <a:t>οινέρυθρο</a:t>
            </a:r>
            <a:r>
              <a:rPr lang="el-GR" sz="2000" b="1" u="none" strike="noStrike" baseline="0" dirty="0">
                <a:solidFill>
                  <a:schemeClr val="tx2">
                    <a:lumMod val="75000"/>
                  </a:schemeClr>
                </a:solidFill>
                <a:latin typeface="Calibri-BoldItalic"/>
              </a:rPr>
              <a:t> 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(το χρώμα του </a:t>
            </a:r>
            <a:r>
              <a:rPr lang="el-GR" sz="2000" b="0" u="none" strike="noStrike" baseline="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συμπλόκου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l-GR" sz="2000" b="0" u="none" strike="noStrike" baseline="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Mg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-EBT) </a:t>
            </a:r>
            <a:r>
              <a:rPr lang="el-GR" sz="2000" b="1" u="none" strike="noStrike" baseline="0" dirty="0">
                <a:solidFill>
                  <a:schemeClr val="tx2">
                    <a:lumMod val="75000"/>
                  </a:schemeClr>
                </a:solidFill>
                <a:latin typeface="Calibri-BoldItalic"/>
              </a:rPr>
              <a:t>σε κυανό 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(το χρώμα του ελεύθερου δείκτη ΕΒΤ σε </a:t>
            </a:r>
            <a:r>
              <a:rPr lang="el-GR" sz="2000" b="0" u="none" strike="noStrike" baseline="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pH</a:t>
            </a:r>
            <a:r>
              <a:rPr lang="el-GR" sz="2000" b="0" u="none" strike="noStrike" baseline="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10).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9CD645-0B5E-9977-1387-63D3EF7057FD}"/>
              </a:ext>
            </a:extLst>
          </p:cNvPr>
          <p:cNvSpPr txBox="1"/>
          <p:nvPr/>
        </p:nvSpPr>
        <p:spPr>
          <a:xfrm>
            <a:off x="772668" y="1187703"/>
            <a:ext cx="899617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34700" algn="just"/>
            <a:r>
              <a:rPr lang="el-GR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Σε </a:t>
            </a:r>
            <a:r>
              <a:rPr lang="it-IT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pH&gt; 10</a:t>
            </a:r>
            <a:r>
              <a:rPr lang="el-GR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it-IT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 Mg</a:t>
            </a:r>
            <a:r>
              <a:rPr lang="it-IT" sz="2000" b="1" i="0" u="none" strike="noStrike" baseline="30000" dirty="0">
                <a:solidFill>
                  <a:schemeClr val="tx2">
                    <a:lumMod val="75000"/>
                  </a:schemeClr>
                </a:solidFill>
              </a:rPr>
              <a:t>2+</a:t>
            </a:r>
            <a:r>
              <a:rPr lang="el-GR" sz="2000" b="1" i="0" u="none" strike="noStrike" baseline="30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+ 2OH</a:t>
            </a:r>
            <a:r>
              <a:rPr lang="it-IT" sz="2000" b="1" i="0" u="none" strike="noStrike" baseline="30000" dirty="0">
                <a:solidFill>
                  <a:schemeClr val="tx2">
                    <a:lumMod val="75000"/>
                  </a:schemeClr>
                </a:solidFill>
              </a:rPr>
              <a:t>–</a:t>
            </a:r>
            <a:r>
              <a:rPr lang="it-IT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t-BR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→</a:t>
            </a:r>
            <a:r>
              <a:rPr lang="el-GR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it-IT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Mg(OH)</a:t>
            </a:r>
            <a:r>
              <a:rPr lang="it-IT" sz="2000" b="1" i="0" u="none" strike="noStrike" baseline="-25000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l-GR" sz="2000" b="1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</a:t>
            </a:r>
            <a:endParaRPr lang="it-IT" sz="2000" b="1" i="0" u="none" strike="noStrike" baseline="-25000" dirty="0">
              <a:solidFill>
                <a:schemeClr val="tx2">
                  <a:lumMod val="75000"/>
                </a:schemeClr>
              </a:solidFill>
            </a:endParaRPr>
          </a:p>
          <a:p>
            <a:pPr marR="16920" algn="just"/>
            <a:r>
              <a:rPr lang="el-GR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Σε </a:t>
            </a:r>
            <a:r>
              <a:rPr lang="it-IT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pH&lt;10</a:t>
            </a:r>
            <a:r>
              <a:rPr lang="el-GR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it-IT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δεν παρατηρείται σαφής αλλαγή χρώματος στο τελικό σημείο</a:t>
            </a:r>
            <a:r>
              <a:rPr lang="el-GR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b="1" i="0" u="none" strike="noStrike" baseline="0" dirty="0">
                <a:solidFill>
                  <a:schemeClr val="tx2">
                    <a:lumMod val="75000"/>
                  </a:schemeClr>
                </a:solidFill>
              </a:rPr>
              <a:t>διότι ο δείκτης απαντάται και υπό την ερυθρά μορφή.</a:t>
            </a:r>
            <a:endParaRPr lang="el-G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596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54024" y="519905"/>
            <a:ext cx="4491775" cy="3736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algn="ctr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800" b="1" spc="-19" dirty="0">
                <a:solidFill>
                  <a:schemeClr val="tx2">
                    <a:lumMod val="75000"/>
                  </a:schemeClr>
                </a:solidFill>
                <a:cs typeface="PWLSCU+Calibri Light"/>
              </a:rPr>
              <a:t>Εκτέλεση προσδιορισμού</a:t>
            </a:r>
            <a:endParaRPr sz="2800" b="1" dirty="0">
              <a:solidFill>
                <a:schemeClr val="tx2">
                  <a:lumMod val="75000"/>
                </a:schemeClr>
              </a:solidFill>
              <a:cs typeface="WHIIHP+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79910" y="1186685"/>
            <a:ext cx="7875091" cy="1401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013" indent="-354013" algn="just">
              <a:lnSpc>
                <a:spcPts val="2205"/>
              </a:lnSpc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</a:t>
            </a:r>
            <a:r>
              <a:rPr sz="1800" spc="1422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l-GR"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Γίνεται πλήρωση της </a:t>
            </a:r>
            <a:r>
              <a:rPr lang="el-GR"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προχοΐδας</a:t>
            </a:r>
            <a:r>
              <a:rPr lang="el-GR"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με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πρότυπο</a:t>
            </a:r>
            <a:r>
              <a:rPr sz="1800" spc="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διάλυμα</a:t>
            </a:r>
            <a:r>
              <a:rPr sz="1800" spc="3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4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EDTA</a:t>
            </a:r>
            <a:r>
              <a:rPr sz="1800" spc="5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0,01M </a:t>
            </a:r>
            <a:endParaRPr lang="el-GR" sz="1800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  <a:p>
            <a:pPr marL="354013" algn="just">
              <a:lnSpc>
                <a:spcPts val="2205"/>
              </a:lnSpc>
            </a:pPr>
            <a:r>
              <a:rPr sz="1800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lang="el-GR" sz="1800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κατα</a:t>
            </a:r>
            <a:r>
              <a:rPr sz="1800" spc="-1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γράφετ</a:t>
            </a:r>
            <a:r>
              <a:rPr sz="18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αι</a:t>
            </a:r>
            <a:r>
              <a:rPr sz="1800" spc="4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η</a:t>
            </a:r>
            <a:r>
              <a:rPr lang="el-GR"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αρχική ένδειξη</a:t>
            </a:r>
            <a:r>
              <a:rPr lang="el-GR" spc="3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(V</a:t>
            </a:r>
            <a:r>
              <a:rPr lang="el-GR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ΑΡΧΙΚΟ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).</a:t>
            </a:r>
          </a:p>
          <a:p>
            <a:pPr marL="354013" indent="-354013">
              <a:lnSpc>
                <a:spcPts val="2205"/>
              </a:lnSpc>
            </a:pPr>
            <a:endParaRPr lang="el-GR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  <a:p>
            <a:pPr marL="354013" indent="-354013">
              <a:lnSpc>
                <a:spcPts val="2205"/>
              </a:lnSpc>
            </a:pPr>
            <a:endParaRPr lang="el-GR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  <a:p>
            <a:pPr marL="0" marR="0">
              <a:lnSpc>
                <a:spcPts val="2205"/>
              </a:lnSpc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79909" y="1866684"/>
            <a:ext cx="7992889" cy="19652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013" marR="0" indent="-354013" algn="just">
              <a:lnSpc>
                <a:spcPts val="2205"/>
              </a:lnSpc>
              <a:spcBef>
                <a:spcPts val="1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</a:t>
            </a:r>
            <a:r>
              <a:rPr sz="1800" spc="1422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Λαμβάνεται</a:t>
            </a:r>
            <a:r>
              <a:rPr sz="1800" spc="3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δείγμα</a:t>
            </a:r>
            <a:r>
              <a:rPr sz="1800" spc="1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πόσιμου</a:t>
            </a:r>
            <a:r>
              <a:rPr sz="1800" spc="4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νερού</a:t>
            </a:r>
            <a:r>
              <a:rPr sz="1800" spc="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1800" b="1" spc="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1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00</a:t>
            </a:r>
            <a:r>
              <a:rPr sz="1800" b="1" spc="16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mL</a:t>
            </a:r>
            <a:r>
              <a:rPr sz="1800" b="1" spc="14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με </a:t>
            </a:r>
            <a:r>
              <a:rPr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ογκομετρική</a:t>
            </a:r>
            <a:r>
              <a:rPr sz="1800" spc="3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φιάλη</a:t>
            </a:r>
            <a:r>
              <a:rPr lang="el-GR"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lang="el-GR" sz="1800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μεταφέρεται σε κωνική φιάλη των 250 </a:t>
            </a:r>
            <a:r>
              <a:rPr lang="en-US" sz="1800" spc="-29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mL.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Στην </a:t>
            </a:r>
            <a:r>
              <a:rPr lang="el-GR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κωνική</a:t>
            </a:r>
            <a:r>
              <a:rPr lang="el-GR" spc="2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φιάλη</a:t>
            </a:r>
            <a:r>
              <a:rPr lang="el-GR" spc="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μεταφέρονται επίσης: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(α)</a:t>
            </a:r>
            <a:r>
              <a:rPr lang="el-GR" spc="2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5mL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ρυθμιστικού</a:t>
            </a:r>
            <a:r>
              <a:rPr lang="el-GR" spc="4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διαλύματος</a:t>
            </a:r>
            <a:r>
              <a:rPr lang="el-GR" spc="4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</a:t>
            </a:r>
            <a:r>
              <a:rPr lang="el-GR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buffer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) NH</a:t>
            </a:r>
            <a:r>
              <a:rPr lang="el-GR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3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/NH</a:t>
            </a:r>
            <a:r>
              <a:rPr lang="el-GR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4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Cl (</a:t>
            </a:r>
            <a:r>
              <a:rPr lang="el-GR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pH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=10)</a:t>
            </a:r>
            <a:r>
              <a:rPr lang="el-GR" spc="3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lang="el-GR" spc="4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(β)</a:t>
            </a:r>
            <a:r>
              <a:rPr lang="el-GR" spc="2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μικρή</a:t>
            </a:r>
            <a:r>
              <a:rPr lang="el-GR" spc="2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ποσότητα</a:t>
            </a:r>
            <a:r>
              <a:rPr lang="el-GR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από </a:t>
            </a:r>
            <a:r>
              <a:rPr lang="el-GR" b="1" spc="-16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κόκκους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  <a:latin typeface="HTHTCQ+Calibri Bold"/>
                <a:cs typeface="HTHTCQ+Calibri Bold"/>
              </a:rPr>
              <a:t> δείκτη </a:t>
            </a:r>
            <a:r>
              <a:rPr lang="el-GR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Eriochrome</a:t>
            </a:r>
            <a:r>
              <a:rPr lang="el-GR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Βlack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17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T.</a:t>
            </a:r>
            <a:r>
              <a:rPr lang="el-GR" spc="17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Επειδή</a:t>
            </a:r>
            <a:r>
              <a:rPr lang="el-GR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 δείκτης </a:t>
            </a:r>
            <a:r>
              <a:rPr lang="el-GR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σε</a:t>
            </a:r>
            <a:r>
              <a:rPr lang="el-GR" spc="-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διάλυμα</a:t>
            </a:r>
            <a:r>
              <a:rPr lang="el-GR" spc="5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1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είναι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ασταθής,</a:t>
            </a:r>
            <a:r>
              <a:rPr lang="el-GR" spc="-1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χρηιμοποιείται</a:t>
            </a:r>
            <a:r>
              <a:rPr lang="el-GR" spc="3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στερεό</a:t>
            </a:r>
            <a:r>
              <a:rPr lang="el-GR" spc="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1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μίγμα</a:t>
            </a:r>
            <a:r>
              <a:rPr lang="el-GR" spc="2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1%</a:t>
            </a:r>
            <a:r>
              <a:rPr lang="el-GR" spc="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w/w του δείκτη με</a:t>
            </a:r>
            <a:r>
              <a:rPr lang="el-GR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1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χλωριούχο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νάτριο</a:t>
            </a:r>
            <a:r>
              <a:rPr lang="el-GR" spc="3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</a:t>
            </a:r>
            <a:r>
              <a:rPr lang="el-GR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NaCl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)</a:t>
            </a:r>
            <a:r>
              <a:rPr lang="el-GR" spc="2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που</a:t>
            </a:r>
            <a:r>
              <a:rPr lang="el-GR" spc="2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προστίθεται</a:t>
            </a:r>
            <a:r>
              <a:rPr lang="el-GR" spc="4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στην</a:t>
            </a:r>
            <a:r>
              <a:rPr lang="el-GR" spc="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1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κωνική</a:t>
            </a:r>
            <a:r>
              <a:rPr lang="el-GR" spc="2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ακριβώς</a:t>
            </a:r>
            <a:r>
              <a:rPr lang="el-GR" spc="2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πριν</a:t>
            </a:r>
            <a:r>
              <a:rPr lang="el-GR" spc="3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2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την</a:t>
            </a:r>
            <a:r>
              <a:rPr lang="el-GR" spc="2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ογκομέτρηση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</a:t>
            </a:r>
            <a:endParaRPr sz="1800" spc="-29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79909" y="3986081"/>
            <a:ext cx="7910179" cy="567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013" marR="0" indent="-354013" algn="just">
              <a:lnSpc>
                <a:spcPts val="2205"/>
              </a:lnSpc>
              <a:spcBef>
                <a:spcPts val="22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</a:t>
            </a:r>
            <a:r>
              <a:rPr sz="1800" spc="1422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Αν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αδεύεται</a:t>
            </a:r>
            <a:r>
              <a:rPr sz="1800" spc="4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η </a:t>
            </a:r>
            <a:r>
              <a:rPr sz="1800" spc="-1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κωνική</a:t>
            </a:r>
            <a:r>
              <a:rPr sz="1800" spc="2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φιάλη</a:t>
            </a:r>
            <a:r>
              <a:rPr sz="1800" spc="2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2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sz="1800" spc="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αν υπάρχουν</a:t>
            </a:r>
            <a:r>
              <a:rPr sz="1800" spc="3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Ca</a:t>
            </a:r>
            <a:r>
              <a:rPr sz="1800" baseline="2999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2+</a:t>
            </a:r>
            <a:r>
              <a:rPr sz="1800" spc="-132" baseline="2999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sz="1800" spc="4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Mg</a:t>
            </a:r>
            <a:r>
              <a:rPr sz="1800" baseline="2999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2+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,</a:t>
            </a:r>
            <a:r>
              <a:rPr sz="18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</a:t>
            </a:r>
            <a:r>
              <a:rPr lang="el-GR" sz="1800" spc="-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</a:t>
            </a:r>
            <a:r>
              <a:rPr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εριεχόμενό</a:t>
            </a:r>
            <a:r>
              <a:rPr sz="1800" spc="5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της</a:t>
            </a:r>
            <a:r>
              <a:rPr sz="1800" spc="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παίρνει</a:t>
            </a:r>
            <a:r>
              <a:rPr sz="1800" spc="4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u="sng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έντονο</a:t>
            </a:r>
            <a:r>
              <a:rPr sz="1800" u="sng" spc="5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u="sng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ροζ</a:t>
            </a:r>
            <a:r>
              <a:rPr sz="1800" u="sng" spc="1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u="sng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έως</a:t>
            </a:r>
            <a:r>
              <a:rPr sz="1800" u="sng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1800" u="sng" spc="-1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ερυθρό</a:t>
            </a:r>
            <a:r>
              <a:rPr sz="1800" u="sng" spc="2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χρώμα.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357024" y="4707107"/>
            <a:ext cx="7910179" cy="5546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013" marR="0" indent="-354013" algn="just">
              <a:lnSpc>
                <a:spcPts val="2205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</a:t>
            </a:r>
            <a:r>
              <a:rPr sz="1800" spc="1422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Στη</a:t>
            </a:r>
            <a:r>
              <a:rPr sz="1800" spc="-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συνέχει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</a:t>
            </a:r>
            <a:r>
              <a:rPr sz="1800" spc="3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γίνεται η </a:t>
            </a:r>
            <a:r>
              <a:rPr lang="el-GR"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ογκομέτρηση</a:t>
            </a:r>
            <a:r>
              <a:rPr sz="1800" spc="4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μέχρι</a:t>
            </a:r>
            <a:r>
              <a:rPr sz="1800" spc="4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να</a:t>
            </a:r>
            <a:r>
              <a:rPr sz="1800" spc="2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μετατραπεί</a:t>
            </a:r>
            <a:r>
              <a:rPr sz="1800" spc="5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χρώμα</a:t>
            </a:r>
            <a:r>
              <a:rPr sz="1800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του</a:t>
            </a:r>
            <a:r>
              <a:rPr sz="1800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διαλύματος</a:t>
            </a:r>
            <a:r>
              <a:rPr sz="1800" spc="5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σε</a:t>
            </a:r>
            <a:r>
              <a:rPr lang="el-GR" sz="1800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z="1800" u="sng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κυανό </a:t>
            </a:r>
            <a:r>
              <a:rPr lang="el-GR" sz="18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(χρώμα ελεύθερου δείκτη)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332630" y="5445272"/>
            <a:ext cx="7805277" cy="8367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013" indent="-261938">
              <a:lnSpc>
                <a:spcPts val="2205"/>
              </a:lnSpc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</a:t>
            </a:r>
            <a:r>
              <a:rPr sz="1800" spc="1422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Σημειώνεται</a:t>
            </a:r>
            <a:r>
              <a:rPr sz="1800" spc="3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η τελική</a:t>
            </a:r>
            <a:r>
              <a:rPr sz="1800" spc="3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ένδειξη</a:t>
            </a:r>
            <a:r>
              <a:rPr sz="1800" spc="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στην</a:t>
            </a:r>
            <a:r>
              <a:rPr sz="18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προχοϊδα</a:t>
            </a:r>
            <a:r>
              <a:rPr sz="1800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(V</a:t>
            </a:r>
            <a:r>
              <a:rPr sz="1800" spc="-10" baseline="-2468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ΤΕΛΙΚΟ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)</a:t>
            </a:r>
            <a:r>
              <a:rPr sz="1800" spc="37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3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sz="1800" spc="5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υπολογίζεται</a:t>
            </a:r>
            <a:r>
              <a:rPr sz="1800" spc="6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</a:t>
            </a:r>
            <a:r>
              <a:rPr sz="1800" spc="1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όγκος</a:t>
            </a:r>
            <a:r>
              <a:rPr lang="el-GR" sz="1800" spc="-1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1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ΔV</a:t>
            </a:r>
            <a:r>
              <a:rPr lang="el-GR" spc="-3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του </a:t>
            </a:r>
            <a:r>
              <a:rPr lang="el-GR" spc="-4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EDTA</a:t>
            </a:r>
            <a:r>
              <a:rPr lang="el-GR" spc="5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που έχει</a:t>
            </a:r>
            <a:r>
              <a:rPr lang="el-GR" spc="2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καταναλωθεί</a:t>
            </a:r>
            <a:r>
              <a:rPr lang="el-GR" spc="6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2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κατά</a:t>
            </a:r>
            <a:r>
              <a:rPr lang="el-GR" spc="3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spc="-13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την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lang="el-GR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ογκομέτρηση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:</a:t>
            </a:r>
          </a:p>
          <a:p>
            <a:pPr marL="0" marR="0">
              <a:lnSpc>
                <a:spcPts val="2205"/>
              </a:lnSpc>
              <a:spcBef>
                <a:spcPts val="0"/>
              </a:spcBef>
              <a:spcAft>
                <a:spcPts val="0"/>
              </a:spcAft>
            </a:pPr>
            <a:endParaRPr sz="1800" spc="-16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04246" y="6145785"/>
            <a:ext cx="2510120" cy="27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ΔV= V</a:t>
            </a:r>
            <a:r>
              <a:rPr lang="el-GR" sz="1800" b="1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ΤΕΛΙΚΟ</a:t>
            </a:r>
            <a:r>
              <a:rPr lang="el-GR" sz="18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- </a:t>
            </a:r>
            <a:r>
              <a:rPr lang="en-US" sz="1800" b="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V</a:t>
            </a:r>
            <a:r>
              <a:rPr lang="el-GR" sz="1800" b="1" baseline="-250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ΑΡΧΙΚΟ</a:t>
            </a:r>
            <a:endParaRPr sz="1800" b="1" baseline="-25000" dirty="0">
              <a:solidFill>
                <a:schemeClr val="tx2">
                  <a:lumMod val="75000"/>
                </a:schemeClr>
              </a:solidFill>
              <a:latin typeface="WHIIHP+Calibri"/>
              <a:cs typeface="WHIIHP+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05160" y="6582300"/>
            <a:ext cx="7589504" cy="2701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05"/>
              </a:lnSpc>
              <a:spcBef>
                <a:spcPts val="0"/>
              </a:spcBef>
              <a:spcAft>
                <a:spcPts val="0"/>
              </a:spcAft>
              <a:tabLst>
                <a:tab pos="182563" algn="l"/>
              </a:tabLst>
            </a:pPr>
            <a:r>
              <a:rPr sz="1800" dirty="0">
                <a:solidFill>
                  <a:schemeClr val="tx2">
                    <a:lumMod val="75000"/>
                  </a:schemeClr>
                </a:solidFill>
                <a:latin typeface="HQICVT+Symbol"/>
                <a:cs typeface="HQICVT+Symbol"/>
              </a:rPr>
              <a:t></a:t>
            </a:r>
            <a:r>
              <a:rPr lang="el-GR" spc="1422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Η μέτρηση</a:t>
            </a:r>
            <a:r>
              <a:rPr sz="1800" spc="15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επαναλαμβάνεται</a:t>
            </a:r>
            <a:r>
              <a:rPr sz="1800" spc="5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δύο</a:t>
            </a:r>
            <a:r>
              <a:rPr sz="1800" spc="-11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ακόμη</a:t>
            </a:r>
            <a:r>
              <a:rPr sz="1800" spc="3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φορές </a:t>
            </a:r>
            <a:r>
              <a:rPr sz="1800" spc="-29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και</a:t>
            </a:r>
            <a:r>
              <a:rPr sz="1800" spc="46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εξάγεται</a:t>
            </a:r>
            <a:r>
              <a:rPr sz="1800" spc="44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ο</a:t>
            </a:r>
            <a:r>
              <a:rPr sz="1800" spc="12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spc="-1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μ</a:t>
            </a:r>
            <a:r>
              <a:rPr lang="el-GR" sz="1800" spc="-18" dirty="0" err="1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έσος</a:t>
            </a:r>
            <a:r>
              <a:rPr sz="1800" spc="38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 </a:t>
            </a:r>
            <a:r>
              <a:rPr sz="1800" dirty="0">
                <a:solidFill>
                  <a:schemeClr val="tx2">
                    <a:lumMod val="75000"/>
                  </a:schemeClr>
                </a:solidFill>
                <a:latin typeface="WHIIHP+Calibri"/>
                <a:cs typeface="WHIIHP+Calibri"/>
              </a:rPr>
              <a:t>όρος.</a:t>
            </a:r>
          </a:p>
        </p:txBody>
      </p:sp>
      <p:pic>
        <p:nvPicPr>
          <p:cNvPr id="4098" name="Picture 2" descr="Προχοΐδα με Στρόφιγκα teflon από τη Διερευνητική Μάθηση">
            <a:extLst>
              <a:ext uri="{FF2B5EF4-FFF2-40B4-BE49-F238E27FC236}">
                <a16:creationId xmlns:a16="http://schemas.microsoft.com/office/drawing/2014/main" id="{BF448CFF-A8D5-5E6F-EEA6-A243CF61A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750" y="49414"/>
            <a:ext cx="1706611" cy="18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</TotalTime>
  <Words>1260</Words>
  <Application>Microsoft Office PowerPoint</Application>
  <PresentationFormat>Προσαρμογή</PresentationFormat>
  <Paragraphs>124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23" baseType="lpstr">
      <vt:lpstr>HTHTCQ+Calibri Bold</vt:lpstr>
      <vt:lpstr>AIQLKO+Times New Roman Bold</vt:lpstr>
      <vt:lpstr>Calibri-BoldItalic</vt:lpstr>
      <vt:lpstr>WHIIHP+Calibri</vt:lpstr>
      <vt:lpstr>ACHFFT+Arial</vt:lpstr>
      <vt:lpstr>Arial</vt:lpstr>
      <vt:lpstr>Times New Roman</vt:lpstr>
      <vt:lpstr>EPOQPQ+Times New Roman</vt:lpstr>
      <vt:lpstr>Calibri</vt:lpstr>
      <vt:lpstr>PWLSCU+Calibri Light</vt:lpstr>
      <vt:lpstr>HQICVT+Symbol</vt:lpstr>
      <vt:lpstr>Theme Office</vt:lpstr>
      <vt:lpstr>Παρουσίαση του PowerPoint</vt:lpstr>
      <vt:lpstr>Παρουσίαση του PowerPoint</vt:lpstr>
      <vt:lpstr>Παρουσίαση του PowerPoint</vt:lpstr>
      <vt:lpstr>Ασβεστολιθικά σπήλαια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User</dc:creator>
  <cp:lastModifiedBy>Amalia Gianni</cp:lastModifiedBy>
  <cp:revision>56</cp:revision>
  <dcterms:modified xsi:type="dcterms:W3CDTF">2025-10-07T05:15:21Z</dcterms:modified>
</cp:coreProperties>
</file>