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0" r:id="rId3"/>
    <p:sldId id="291" r:id="rId4"/>
    <p:sldId id="292" r:id="rId5"/>
    <p:sldId id="293" r:id="rId6"/>
    <p:sldId id="294" r:id="rId7"/>
    <p:sldId id="281" r:id="rId8"/>
    <p:sldId id="279" r:id="rId9"/>
    <p:sldId id="288" r:id="rId10"/>
    <p:sldId id="302" r:id="rId11"/>
    <p:sldId id="282" r:id="rId12"/>
    <p:sldId id="296" r:id="rId13"/>
    <p:sldId id="300" r:id="rId14"/>
    <p:sldId id="297" r:id="rId15"/>
    <p:sldId id="301" r:id="rId16"/>
    <p:sldId id="277" r:id="rId17"/>
    <p:sldId id="286" r:id="rId18"/>
    <p:sldId id="275" r:id="rId19"/>
    <p:sldId id="283" r:id="rId20"/>
    <p:sldId id="284" r:id="rId21"/>
    <p:sldId id="285"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A23D210F-3E77-4C0F-9036-25DCC6D981E9}" type="datetimeFigureOut">
              <a:rPr lang="el-GR" smtClean="0"/>
              <a:pPr/>
              <a:t>6/5/2026</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86FC4CF-5329-4940-8F10-D7139AA2F2D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A23D210F-3E77-4C0F-9036-25DCC6D981E9}" type="datetimeFigureOut">
              <a:rPr lang="el-GR" smtClean="0"/>
              <a:pPr/>
              <a:t>6/5/2026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A23D210F-3E77-4C0F-9036-25DCC6D981E9}" type="datetimeFigureOut">
              <a:rPr lang="el-GR" smtClean="0"/>
              <a:pPr/>
              <a:t>6/5/2026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A23D210F-3E77-4C0F-9036-25DCC6D981E9}" type="datetimeFigureOut">
              <a:rPr lang="el-GR" smtClean="0"/>
              <a:pPr/>
              <a:t>6/5/2026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23D210F-3E77-4C0F-9036-25DCC6D981E9}" type="datetimeFigureOut">
              <a:rPr lang="el-GR" smtClean="0"/>
              <a:pPr/>
              <a:t>6/5/2026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A23D210F-3E77-4C0F-9036-25DCC6D981E9}" type="datetimeFigureOut">
              <a:rPr lang="el-GR" smtClean="0"/>
              <a:pPr/>
              <a:t>6/5/2026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6" name="25 - Θέση ημερομηνίας"/>
          <p:cNvSpPr>
            <a:spLocks noGrp="1"/>
          </p:cNvSpPr>
          <p:nvPr>
            <p:ph type="dt" sz="half" idx="10"/>
          </p:nvPr>
        </p:nvSpPr>
        <p:spPr/>
        <p:txBody>
          <a:bodyPr rtlCol="0"/>
          <a:lstStyle/>
          <a:p>
            <a:fld id="{A23D210F-3E77-4C0F-9036-25DCC6D981E9}" type="datetimeFigureOut">
              <a:rPr lang="el-GR" smtClean="0"/>
              <a:pPr/>
              <a:t>6/5/2026</a:t>
            </a:fld>
            <a:endParaRPr lang="el-GR"/>
          </a:p>
        </p:txBody>
      </p:sp>
      <p:sp>
        <p:nvSpPr>
          <p:cNvPr id="27" name="26 - Θέση αριθμού διαφάνειας"/>
          <p:cNvSpPr>
            <a:spLocks noGrp="1"/>
          </p:cNvSpPr>
          <p:nvPr>
            <p:ph type="sldNum" sz="quarter" idx="11"/>
          </p:nvPr>
        </p:nvSpPr>
        <p:spPr/>
        <p:txBody>
          <a:bodyPr rtlCol="0"/>
          <a:lstStyle/>
          <a:p>
            <a:fld id="{586FC4CF-5329-4940-8F10-D7139AA2F2DA}" type="slidenum">
              <a:rPr lang="el-GR" smtClean="0"/>
              <a:pPr/>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A23D210F-3E77-4C0F-9036-25DCC6D981E9}" type="datetimeFigureOut">
              <a:rPr lang="el-GR" smtClean="0"/>
              <a:pPr/>
              <a:t>6/5/2026</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586FC4CF-5329-4940-8F10-D7139AA2F2D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23D210F-3E77-4C0F-9036-25DCC6D981E9}" type="datetimeFigureOut">
              <a:rPr lang="el-GR" smtClean="0"/>
              <a:pPr/>
              <a:t>6/5/2026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A23D210F-3E77-4C0F-9036-25DCC6D981E9}" type="datetimeFigureOut">
              <a:rPr lang="el-GR" smtClean="0"/>
              <a:pPr/>
              <a:t>6/5/2026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23D210F-3E77-4C0F-9036-25DCC6D981E9}" type="datetimeFigureOut">
              <a:rPr lang="el-GR" smtClean="0"/>
              <a:pPr/>
              <a:t>6/5/2026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86FC4CF-5329-4940-8F10-D7139AA2F2D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23D210F-3E77-4C0F-9036-25DCC6D981E9}" type="datetimeFigureOut">
              <a:rPr lang="el-GR" smtClean="0"/>
              <a:pPr/>
              <a:t>6/5/2026</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86FC4CF-5329-4940-8F10-D7139AA2F2D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57200" y="2401887"/>
            <a:ext cx="8458200" cy="950913"/>
          </a:xfrm>
        </p:spPr>
        <p:txBody>
          <a:bodyPr>
            <a:normAutofit fontScale="90000"/>
          </a:bodyPr>
          <a:lstStyle/>
          <a:p>
            <a:br>
              <a:rPr lang="en-GB" dirty="0"/>
            </a:br>
            <a:r>
              <a:rPr lang="el-GR" dirty="0"/>
              <a:t>Λαϊκισμός και αντί-συστημικότητα  </a:t>
            </a:r>
          </a:p>
        </p:txBody>
      </p:sp>
      <p:sp>
        <p:nvSpPr>
          <p:cNvPr id="3" name="2 - Υπότιτλος"/>
          <p:cNvSpPr>
            <a:spLocks noGrp="1"/>
          </p:cNvSpPr>
          <p:nvPr>
            <p:ph type="subTitle" idx="1"/>
          </p:nvPr>
        </p:nvSpPr>
        <p:spPr>
          <a:xfrm>
            <a:off x="1371600" y="3886200"/>
            <a:ext cx="6400800" cy="609600"/>
          </a:xfrm>
        </p:spPr>
        <p:txBody>
          <a:bodyPr/>
          <a:lstStyle/>
          <a:p>
            <a:r>
              <a:rPr lang="el-GR" dirty="0"/>
              <a:t>Γ. </a:t>
            </a:r>
            <a:r>
              <a:rPr lang="el-GR" dirty="0" err="1"/>
              <a:t>Μαυρομμάτης</a:t>
            </a:r>
            <a:r>
              <a:rPr lang="el-GR"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C6E4F-DBFB-B757-E4F1-A1F695F89A4C}"/>
              </a:ext>
            </a:extLst>
          </p:cNvPr>
          <p:cNvSpPr>
            <a:spLocks noGrp="1"/>
          </p:cNvSpPr>
          <p:nvPr>
            <p:ph type="title"/>
          </p:nvPr>
        </p:nvSpPr>
        <p:spPr/>
        <p:txBody>
          <a:bodyPr/>
          <a:lstStyle/>
          <a:p>
            <a:endParaRPr lang="en-GB"/>
          </a:p>
        </p:txBody>
      </p:sp>
      <p:pic>
        <p:nvPicPr>
          <p:cNvPr id="5" name="Content Placeholder 4" descr="A person wearing a vest with a sign on his back&#10;&#10;AI-generated content may be incorrect.">
            <a:extLst>
              <a:ext uri="{FF2B5EF4-FFF2-40B4-BE49-F238E27FC236}">
                <a16:creationId xmlns:a16="http://schemas.microsoft.com/office/drawing/2014/main" id="{50F9A927-7DD4-117B-1DC0-B364E8DAAA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42207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828800"/>
          </a:xfrm>
        </p:spPr>
        <p:txBody>
          <a:bodyPr>
            <a:normAutofit fontScale="90000"/>
          </a:bodyPr>
          <a:lstStyle/>
          <a:p>
            <a:r>
              <a:rPr lang="el-GR" sz="2000" dirty="0"/>
              <a:t>Υπάρχει η έννοια του λαϊκισμού στην αριστερή σκέψη; Ριζοσπαστική δημοκρατία </a:t>
            </a:r>
            <a:br>
              <a:rPr lang="el-GR" sz="2000" dirty="0"/>
            </a:br>
            <a:r>
              <a:rPr lang="en-GB" sz="1800" dirty="0" err="1"/>
              <a:t>Laclau</a:t>
            </a:r>
            <a:r>
              <a:rPr lang="en-GB" sz="1800" dirty="0"/>
              <a:t> argues, that populism entails the renaissance of politics. It</a:t>
            </a:r>
            <a:br>
              <a:rPr lang="en-GB" sz="1800" dirty="0"/>
            </a:br>
            <a:r>
              <a:rPr lang="en-GB" sz="1800" dirty="0"/>
              <a:t>is a revolt against technocratic reasoning, the surrendering of national sovereignty</a:t>
            </a:r>
            <a:br>
              <a:rPr lang="en-GB" sz="1800" dirty="0"/>
            </a:br>
            <a:r>
              <a:rPr lang="en-GB" sz="1800" dirty="0"/>
              <a:t>to supranational institutions, and of the popular will to neoliberal political elites.</a:t>
            </a:r>
            <a:endParaRPr lang="en-US" sz="2000" dirty="0"/>
          </a:p>
        </p:txBody>
      </p:sp>
      <p:pic>
        <p:nvPicPr>
          <p:cNvPr id="4" name="Content Placeholder 3" descr="images (1).jpg"/>
          <p:cNvPicPr>
            <a:picLocks noGrp="1" noChangeAspect="1"/>
          </p:cNvPicPr>
          <p:nvPr>
            <p:ph idx="1"/>
          </p:nvPr>
        </p:nvPicPr>
        <p:blipFill>
          <a:blip r:embed="rId2" cstate="print"/>
          <a:stretch>
            <a:fillRect/>
          </a:stretch>
        </p:blipFill>
        <p:spPr>
          <a:xfrm>
            <a:off x="0" y="3505200"/>
            <a:ext cx="4343400" cy="3352800"/>
          </a:xfrm>
        </p:spPr>
      </p:pic>
      <p:pic>
        <p:nvPicPr>
          <p:cNvPr id="5" name="Picture 4" descr="images.jpg"/>
          <p:cNvPicPr>
            <a:picLocks noChangeAspect="1"/>
          </p:cNvPicPr>
          <p:nvPr/>
        </p:nvPicPr>
        <p:blipFill>
          <a:blip r:embed="rId3" cstate="print"/>
          <a:stretch>
            <a:fillRect/>
          </a:stretch>
        </p:blipFill>
        <p:spPr>
          <a:xfrm>
            <a:off x="4343400" y="2781300"/>
            <a:ext cx="4038600" cy="4076700"/>
          </a:xfrm>
          <a:prstGeom prst="rect">
            <a:avLst/>
          </a:prstGeom>
        </p:spPr>
      </p:pic>
    </p:spTree>
    <p:extLst>
      <p:ext uri="{BB962C8B-B14F-4D97-AF65-F5344CB8AC3E}">
        <p14:creationId xmlns:p14="http://schemas.microsoft.com/office/powerpoint/2010/main" val="4058981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7200"/>
            <a:ext cx="8229600" cy="838200"/>
          </a:xfrm>
        </p:spPr>
        <p:txBody>
          <a:bodyPr>
            <a:normAutofit fontScale="90000"/>
          </a:bodyPr>
          <a:lstStyle/>
          <a:p>
            <a:r>
              <a:rPr lang="el-GR" dirty="0"/>
              <a:t>Ορισμένες ακόμα σκέψεις για τον λαϊκισμό</a:t>
            </a:r>
          </a:p>
        </p:txBody>
      </p:sp>
      <p:sp>
        <p:nvSpPr>
          <p:cNvPr id="3" name="2 - Θέση περιεχομένου"/>
          <p:cNvSpPr>
            <a:spLocks noGrp="1"/>
          </p:cNvSpPr>
          <p:nvPr>
            <p:ph idx="1"/>
          </p:nvPr>
        </p:nvSpPr>
        <p:spPr>
          <a:xfrm>
            <a:off x="0" y="1371600"/>
            <a:ext cx="9144000" cy="5486400"/>
          </a:xfrm>
        </p:spPr>
        <p:txBody>
          <a:bodyPr>
            <a:normAutofit/>
          </a:bodyPr>
          <a:lstStyle/>
          <a:p>
            <a:r>
              <a:rPr lang="el-GR" sz="2000" dirty="0"/>
              <a:t>Ο λαϊκισμός εχθρεύεται την επίσημη πολιτική παρόλο που τη χρησιμοποιεί ως όχημα ανάδυσης του.</a:t>
            </a:r>
          </a:p>
          <a:p>
            <a:r>
              <a:rPr lang="el-GR" sz="2000" dirty="0"/>
              <a:t>Διάκριση μεταξύ ριζοσπαστικής άκρας δεξιάς και άκρας δεξιάς. </a:t>
            </a:r>
          </a:p>
          <a:p>
            <a:r>
              <a:rPr lang="el-GR" sz="2000" dirty="0"/>
              <a:t>Συνήθως αποτελεί μια αντίδραση σε μια μεγάλη πραγματική ή υποθετική κρίση- τι γίνεται εάν η κρίση τελειώσει επιβιώνει ή πεθαίνει; </a:t>
            </a:r>
          </a:p>
          <a:p>
            <a:r>
              <a:rPr lang="el-GR" sz="2000" dirty="0"/>
              <a:t>Συνήθως σχετίζεται με χαρισματικούς αρχηγούς</a:t>
            </a:r>
          </a:p>
          <a:p>
            <a:r>
              <a:rPr lang="el-GR" sz="2000" dirty="0"/>
              <a:t>Η θέληση του λαού, το κοινωνικό συμβόλαιο το οποίο δεν τηρείται, η αγνότητα του κόσμου και η διαφθορά</a:t>
            </a:r>
          </a:p>
          <a:p>
            <a:r>
              <a:rPr lang="el-GR" sz="2000" dirty="0"/>
              <a:t>Δεν βλέπει διαφορές μέσα στο λαό, όλοι τ</a:t>
            </a:r>
            <a:r>
              <a:rPr lang="en-GB" sz="2000" dirty="0"/>
              <a:t>o</a:t>
            </a:r>
            <a:r>
              <a:rPr lang="el-GR" sz="2000" dirty="0"/>
              <a:t> ίδιο</a:t>
            </a:r>
            <a:r>
              <a:rPr lang="en-GB" sz="2000" dirty="0"/>
              <a:t> </a:t>
            </a:r>
            <a:endParaRPr lang="el-GR" sz="2000" dirty="0"/>
          </a:p>
          <a:p>
            <a:r>
              <a:rPr lang="el-GR" sz="2000" dirty="0"/>
              <a:t>Η περιπλοκότητα των πραγμάτων αφαιρείται τόσο σε επίπεδο παγκόσμιας οικονομίας όσο και κοινωνίας</a:t>
            </a:r>
          </a:p>
          <a:p>
            <a:r>
              <a:rPr lang="el-GR" sz="2000" dirty="0"/>
              <a:t>Η μεγαλύτερη επίδραση μέχρι στιγμής στην πολιτική της Ευρώπης είναι ότι το κέντρο, τα κέντρο-δεξιά και σε ορισμένες περιπτώσεις τα </a:t>
            </a:r>
            <a:r>
              <a:rPr lang="el-GR" sz="2000" dirty="0" err="1"/>
              <a:t>κεντρο</a:t>
            </a:r>
            <a:r>
              <a:rPr lang="el-GR" sz="2000" dirty="0"/>
              <a:t>-αριστερά κόμματα υιοθετούν την ατζέντα του λαϊκισμού, με αυτόν τον τρόπο επηρεάζεται η πολιτική  </a:t>
            </a:r>
          </a:p>
          <a:p>
            <a:pPr>
              <a:buNone/>
            </a:pPr>
            <a:endParaRPr lang="el-GR" sz="2000" dirty="0"/>
          </a:p>
          <a:p>
            <a:endParaRPr lang="el-GR" dirty="0"/>
          </a:p>
          <a:p>
            <a:endParaRPr lang="el-GR" dirty="0"/>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8765-8FF8-CA1F-CFBA-785296254797}"/>
              </a:ext>
            </a:extLst>
          </p:cNvPr>
          <p:cNvSpPr>
            <a:spLocks noGrp="1"/>
          </p:cNvSpPr>
          <p:nvPr>
            <p:ph type="title"/>
          </p:nvPr>
        </p:nvSpPr>
        <p:spPr/>
        <p:txBody>
          <a:bodyPr/>
          <a:lstStyle/>
          <a:p>
            <a:endParaRPr lang="en-GB"/>
          </a:p>
        </p:txBody>
      </p:sp>
      <p:pic>
        <p:nvPicPr>
          <p:cNvPr id="5" name="Content Placeholder 4" descr="A person in a suit&#10;&#10;AI-generated content may be incorrect.">
            <a:extLst>
              <a:ext uri="{FF2B5EF4-FFF2-40B4-BE49-F238E27FC236}">
                <a16:creationId xmlns:a16="http://schemas.microsoft.com/office/drawing/2014/main" id="{CC2DB101-7C8A-5E9C-D408-2D33E4DC15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Tree>
    <p:extLst>
      <p:ext uri="{BB962C8B-B14F-4D97-AF65-F5344CB8AC3E}">
        <p14:creationId xmlns:p14="http://schemas.microsoft.com/office/powerpoint/2010/main" val="3205151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7200"/>
            <a:ext cx="8229600" cy="914400"/>
          </a:xfrm>
        </p:spPr>
        <p:txBody>
          <a:bodyPr/>
          <a:lstStyle/>
          <a:p>
            <a:r>
              <a:rPr lang="el-GR" dirty="0"/>
              <a:t>Ποικιλομορφία</a:t>
            </a:r>
          </a:p>
        </p:txBody>
      </p:sp>
      <p:sp>
        <p:nvSpPr>
          <p:cNvPr id="3" name="2 - Θέση περιεχομένου"/>
          <p:cNvSpPr>
            <a:spLocks noGrp="1"/>
          </p:cNvSpPr>
          <p:nvPr>
            <p:ph idx="1"/>
          </p:nvPr>
        </p:nvSpPr>
        <p:spPr>
          <a:xfrm>
            <a:off x="457200" y="1219200"/>
            <a:ext cx="8229600" cy="5355336"/>
          </a:xfrm>
        </p:spPr>
        <p:txBody>
          <a:bodyPr>
            <a:normAutofit fontScale="92500" lnSpcReduction="20000"/>
          </a:bodyPr>
          <a:lstStyle/>
          <a:p>
            <a:r>
              <a:rPr lang="el-GR" dirty="0"/>
              <a:t>Οι μορφές του λαϊκισμού είναι πολλές και εξαρτώνται από το πλαίσιο στο οποίο αναδύονται</a:t>
            </a:r>
          </a:p>
          <a:p>
            <a:r>
              <a:rPr lang="el-GR" dirty="0"/>
              <a:t>Μπορεί η ατζέντα να είναι αντικαπιταλιστική, αντί-νεοφιλελεύθερη, αντί-μεταναστευτική, αντί-ισλαμική αλλά ίσως νέες μορφές μπορούν να αναδυθούν. </a:t>
            </a:r>
          </a:p>
          <a:p>
            <a:r>
              <a:rPr lang="el-GR" dirty="0"/>
              <a:t>Στις περισσότερες των περιπτώσεων μιλάει για ένα λαό και μια φανταστική ή ιστορική εποχή και γεωγραφία </a:t>
            </a:r>
          </a:p>
          <a:p>
            <a:r>
              <a:rPr lang="el-GR" dirty="0"/>
              <a:t>Έχουμε πολλές τέτοιες μορφές λαϊκισμών κυρίως δεξιόστροφων </a:t>
            </a:r>
            <a:r>
              <a:rPr lang="el-GR" dirty="0" err="1"/>
              <a:t>έθνο</a:t>
            </a:r>
            <a:r>
              <a:rPr lang="el-GR" dirty="0"/>
              <a:t>/ λαϊκισμών. </a:t>
            </a:r>
          </a:p>
          <a:p>
            <a:r>
              <a:rPr lang="el-GR" dirty="0"/>
              <a:t>Η επιστροφή της ‘μεταφυσικής’ στην πολιτική μετά από τη πεθαμένη και διεφθαρμένη πολιτική του κέντρου και των ελίτ. </a:t>
            </a:r>
          </a:p>
          <a:p>
            <a:r>
              <a:rPr lang="el-GR" dirty="0"/>
              <a:t>Σε πολλές χώρες της Ευρώπης τα κόμματα αυτά είναι σημαντικά.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7A7CA-0A9F-8039-B3AE-38F7A0D8FA7C}"/>
              </a:ext>
            </a:extLst>
          </p:cNvPr>
          <p:cNvSpPr>
            <a:spLocks noGrp="1"/>
          </p:cNvSpPr>
          <p:nvPr>
            <p:ph type="title"/>
          </p:nvPr>
        </p:nvSpPr>
        <p:spPr/>
        <p:txBody>
          <a:bodyPr/>
          <a:lstStyle/>
          <a:p>
            <a:endParaRPr lang="en-GB"/>
          </a:p>
        </p:txBody>
      </p:sp>
      <p:pic>
        <p:nvPicPr>
          <p:cNvPr id="9" name="Content Placeholder 8" descr="A group of people standing next to a map&#10;&#10;AI-generated content may be incorrect.">
            <a:extLst>
              <a:ext uri="{FF2B5EF4-FFF2-40B4-BE49-F238E27FC236}">
                <a16:creationId xmlns:a16="http://schemas.microsoft.com/office/drawing/2014/main" id="{71851340-580B-6D10-EEE3-4865DBF87E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504717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6" name="5 - Θέση περιεχομένου" descr="20141018_LDP004_0.jpg"/>
          <p:cNvPicPr>
            <a:picLocks noGrp="1" noChangeAspect="1"/>
          </p:cNvPicPr>
          <p:nvPr>
            <p:ph idx="1"/>
          </p:nvPr>
        </p:nvPicPr>
        <p:blipFill>
          <a:blip r:embed="rId2" cstate="print"/>
          <a:stretch>
            <a:fillRect/>
          </a:stretch>
        </p:blipFill>
        <p:spPr>
          <a:xfrm>
            <a:off x="0" y="0"/>
            <a:ext cx="6858000" cy="4254500"/>
          </a:xfrm>
        </p:spPr>
      </p:pic>
      <p:pic>
        <p:nvPicPr>
          <p:cNvPr id="7" name="6 - Εικόνα" descr="9781780932453.jpg"/>
          <p:cNvPicPr>
            <a:picLocks noChangeAspect="1"/>
          </p:cNvPicPr>
          <p:nvPr/>
        </p:nvPicPr>
        <p:blipFill>
          <a:blip r:embed="rId3" cstate="print"/>
          <a:stretch>
            <a:fillRect/>
          </a:stretch>
        </p:blipFill>
        <p:spPr>
          <a:xfrm>
            <a:off x="4564731" y="0"/>
            <a:ext cx="4579269" cy="6858000"/>
          </a:xfrm>
          <a:prstGeom prst="rect">
            <a:avLst/>
          </a:prstGeom>
        </p:spPr>
      </p:pic>
      <p:pic>
        <p:nvPicPr>
          <p:cNvPr id="9" name="8 - Εικόνα" descr="Beppe-Grillo--008.jpg"/>
          <p:cNvPicPr>
            <a:picLocks noChangeAspect="1"/>
          </p:cNvPicPr>
          <p:nvPr/>
        </p:nvPicPr>
        <p:blipFill>
          <a:blip r:embed="rId4" cstate="print"/>
          <a:stretch>
            <a:fillRect/>
          </a:stretch>
        </p:blipFill>
        <p:spPr>
          <a:xfrm>
            <a:off x="0" y="3352800"/>
            <a:ext cx="5029200" cy="3505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cstate="print"/>
          <a:stretch>
            <a:fillRect/>
          </a:stretch>
        </p:blipFill>
        <p:spPr>
          <a:xfrm>
            <a:off x="0" y="0"/>
            <a:ext cx="5257800" cy="6858000"/>
          </a:xfrm>
        </p:spPr>
      </p:pic>
      <p:pic>
        <p:nvPicPr>
          <p:cNvPr id="6" name="Picture 5" descr="images.jpg"/>
          <p:cNvPicPr>
            <a:picLocks noChangeAspect="1"/>
          </p:cNvPicPr>
          <p:nvPr/>
        </p:nvPicPr>
        <p:blipFill>
          <a:blip r:embed="rId3" cstate="print"/>
          <a:stretch>
            <a:fillRect/>
          </a:stretch>
        </p:blipFill>
        <p:spPr>
          <a:xfrm>
            <a:off x="5257800" y="838200"/>
            <a:ext cx="3733800" cy="5486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533400"/>
          </a:xfrm>
        </p:spPr>
        <p:txBody>
          <a:bodyPr>
            <a:normAutofit fontScale="90000"/>
          </a:bodyPr>
          <a:lstStyle/>
          <a:p>
            <a:r>
              <a:rPr lang="el-GR" dirty="0"/>
              <a:t>Διαφορετικά Παραδείγματα </a:t>
            </a:r>
          </a:p>
        </p:txBody>
      </p:sp>
      <p:sp>
        <p:nvSpPr>
          <p:cNvPr id="3" name="2 - Θέση περιεχομένου"/>
          <p:cNvSpPr>
            <a:spLocks noGrp="1"/>
          </p:cNvSpPr>
          <p:nvPr>
            <p:ph idx="1"/>
          </p:nvPr>
        </p:nvSpPr>
        <p:spPr/>
        <p:txBody>
          <a:bodyPr/>
          <a:lstStyle/>
          <a:p>
            <a:r>
              <a:rPr lang="el-GR" dirty="0"/>
              <a:t>Ουγγαρία και </a:t>
            </a:r>
            <a:r>
              <a:rPr lang="en-US" dirty="0"/>
              <a:t>Jobbik, </a:t>
            </a:r>
            <a:r>
              <a:rPr lang="el-GR" dirty="0"/>
              <a:t>ριζοσπαστικός εθνικισμός </a:t>
            </a:r>
          </a:p>
          <a:p>
            <a:r>
              <a:rPr lang="el-GR" dirty="0"/>
              <a:t>Ιταλία και </a:t>
            </a:r>
            <a:r>
              <a:rPr lang="en-GB" dirty="0" err="1"/>
              <a:t>Meloni</a:t>
            </a:r>
            <a:r>
              <a:rPr lang="el-GR" dirty="0"/>
              <a:t> </a:t>
            </a:r>
          </a:p>
          <a:p>
            <a:r>
              <a:rPr lang="el-GR" dirty="0"/>
              <a:t>Γερμανία και </a:t>
            </a:r>
            <a:r>
              <a:rPr lang="en-US" dirty="0" err="1"/>
              <a:t>AfD</a:t>
            </a:r>
            <a:endParaRPr lang="en-US" dirty="0"/>
          </a:p>
          <a:p>
            <a:r>
              <a:rPr lang="el-GR" dirty="0"/>
              <a:t>Φιλανδία και το κόμμα των Φιλανδών</a:t>
            </a:r>
          </a:p>
          <a:p>
            <a:r>
              <a:rPr lang="el-GR" dirty="0"/>
              <a:t>Αυστρία και </a:t>
            </a:r>
            <a:r>
              <a:rPr lang="en-US" dirty="0"/>
              <a:t>Freedom Party</a:t>
            </a:r>
            <a:endParaRPr lang="el-GR" dirty="0"/>
          </a:p>
          <a:p>
            <a:r>
              <a:rPr lang="el-GR" dirty="0"/>
              <a:t>Ολλανδία και Δανία</a:t>
            </a:r>
            <a:endParaRPr lang="en-US" dirty="0"/>
          </a:p>
          <a:p>
            <a:endParaRPr lang="el-GR" dirty="0"/>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l-GR" dirty="0"/>
              <a:t>Οικονομικές εξηγήσεις </a:t>
            </a:r>
            <a:endParaRPr lang="en-US" dirty="0"/>
          </a:p>
        </p:txBody>
      </p:sp>
      <p:pic>
        <p:nvPicPr>
          <p:cNvPr id="4" name="Content Placeholder 3" descr="K-1024x938.jpeg"/>
          <p:cNvPicPr>
            <a:picLocks noGrp="1" noChangeAspect="1"/>
          </p:cNvPicPr>
          <p:nvPr>
            <p:ph idx="1"/>
          </p:nvPr>
        </p:nvPicPr>
        <p:blipFill>
          <a:blip r:embed="rId2" cstate="print"/>
          <a:stretch>
            <a:fillRect/>
          </a:stretch>
        </p:blipFill>
        <p:spPr>
          <a:xfrm>
            <a:off x="304800" y="1295400"/>
            <a:ext cx="8458199" cy="5278438"/>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cstate="print"/>
          <a:stretch>
            <a:fillRect/>
          </a:stretch>
        </p:blipFill>
        <p:spPr>
          <a:xfrm>
            <a:off x="0" y="0"/>
            <a:ext cx="4572000" cy="5562600"/>
          </a:xfrm>
        </p:spPr>
      </p:pic>
      <p:pic>
        <p:nvPicPr>
          <p:cNvPr id="5" name="Picture 4" descr="download (2).jpg"/>
          <p:cNvPicPr>
            <a:picLocks noChangeAspect="1"/>
          </p:cNvPicPr>
          <p:nvPr/>
        </p:nvPicPr>
        <p:blipFill>
          <a:blip r:embed="rId3" cstate="print"/>
          <a:stretch>
            <a:fillRect/>
          </a:stretch>
        </p:blipFill>
        <p:spPr>
          <a:xfrm>
            <a:off x="4191000" y="2971800"/>
            <a:ext cx="3200400" cy="3886200"/>
          </a:xfrm>
          <a:prstGeom prst="rect">
            <a:avLst/>
          </a:prstGeom>
        </p:spPr>
      </p:pic>
      <p:pic>
        <p:nvPicPr>
          <p:cNvPr id="9" name="Picture 8" descr="download (1).jpg"/>
          <p:cNvPicPr>
            <a:picLocks noChangeAspect="1"/>
          </p:cNvPicPr>
          <p:nvPr/>
        </p:nvPicPr>
        <p:blipFill>
          <a:blip r:embed="rId4" cstate="print"/>
          <a:stretch>
            <a:fillRect/>
          </a:stretch>
        </p:blipFill>
        <p:spPr>
          <a:xfrm>
            <a:off x="4495800" y="0"/>
            <a:ext cx="4343400" cy="3200400"/>
          </a:xfrm>
          <a:prstGeom prst="rect">
            <a:avLst/>
          </a:prstGeom>
        </p:spPr>
      </p:pic>
    </p:spTree>
    <p:extLst>
      <p:ext uri="{BB962C8B-B14F-4D97-AF65-F5344CB8AC3E}">
        <p14:creationId xmlns:p14="http://schemas.microsoft.com/office/powerpoint/2010/main" val="38721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l-GR" dirty="0"/>
              <a:t>Πολιτισμικές εξηγήσεις </a:t>
            </a:r>
            <a:endParaRPr lang="en-US" dirty="0"/>
          </a:p>
        </p:txBody>
      </p:sp>
      <p:pic>
        <p:nvPicPr>
          <p:cNvPr id="4" name="Content Placeholder 3" descr="download (1).jpg"/>
          <p:cNvPicPr>
            <a:picLocks noGrp="1" noChangeAspect="1"/>
          </p:cNvPicPr>
          <p:nvPr>
            <p:ph idx="1"/>
          </p:nvPr>
        </p:nvPicPr>
        <p:blipFill>
          <a:blip r:embed="rId2" cstate="print"/>
          <a:stretch>
            <a:fillRect/>
          </a:stretch>
        </p:blipFill>
        <p:spPr>
          <a:xfrm>
            <a:off x="0" y="1219200"/>
            <a:ext cx="2667000" cy="4114800"/>
          </a:xfrm>
        </p:spPr>
      </p:pic>
      <p:pic>
        <p:nvPicPr>
          <p:cNvPr id="6" name="Picture 5" descr="9781108444422.jpg"/>
          <p:cNvPicPr>
            <a:picLocks noChangeAspect="1"/>
          </p:cNvPicPr>
          <p:nvPr/>
        </p:nvPicPr>
        <p:blipFill>
          <a:blip r:embed="rId3" cstate="print"/>
          <a:stretch>
            <a:fillRect/>
          </a:stretch>
        </p:blipFill>
        <p:spPr>
          <a:xfrm>
            <a:off x="2590800" y="1676400"/>
            <a:ext cx="4114800" cy="4521200"/>
          </a:xfrm>
          <a:prstGeom prst="rect">
            <a:avLst/>
          </a:prstGeom>
        </p:spPr>
      </p:pic>
      <p:pic>
        <p:nvPicPr>
          <p:cNvPr id="7" name="Picture 6" descr="download.jpg"/>
          <p:cNvPicPr>
            <a:picLocks noChangeAspect="1"/>
          </p:cNvPicPr>
          <p:nvPr/>
        </p:nvPicPr>
        <p:blipFill>
          <a:blip r:embed="rId4" cstate="print"/>
          <a:stretch>
            <a:fillRect/>
          </a:stretch>
        </p:blipFill>
        <p:spPr>
          <a:xfrm>
            <a:off x="6629400" y="685800"/>
            <a:ext cx="2514600" cy="6172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l-GR" dirty="0"/>
              <a:t>Μετά-φασισμός; Τι σημαίνει; </a:t>
            </a:r>
            <a:endParaRPr lang="en-US" dirty="0"/>
          </a:p>
        </p:txBody>
      </p:sp>
      <p:pic>
        <p:nvPicPr>
          <p:cNvPr id="4" name="Content Placeholder 3" descr="download (1).jpg"/>
          <p:cNvPicPr>
            <a:picLocks noGrp="1" noChangeAspect="1"/>
          </p:cNvPicPr>
          <p:nvPr>
            <p:ph idx="1"/>
          </p:nvPr>
        </p:nvPicPr>
        <p:blipFill>
          <a:blip r:embed="rId2" cstate="print"/>
          <a:stretch>
            <a:fillRect/>
          </a:stretch>
        </p:blipFill>
        <p:spPr>
          <a:xfrm>
            <a:off x="0" y="1524000"/>
            <a:ext cx="4267200" cy="5334000"/>
          </a:xfrm>
        </p:spPr>
      </p:pic>
      <p:pic>
        <p:nvPicPr>
          <p:cNvPr id="5" name="Picture 4" descr="download.jpg"/>
          <p:cNvPicPr>
            <a:picLocks noChangeAspect="1"/>
          </p:cNvPicPr>
          <p:nvPr/>
        </p:nvPicPr>
        <p:blipFill>
          <a:blip r:embed="rId3" cstate="print"/>
          <a:stretch>
            <a:fillRect/>
          </a:stretch>
        </p:blipFill>
        <p:spPr>
          <a:xfrm>
            <a:off x="4267200" y="2209800"/>
            <a:ext cx="4648200" cy="32194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09600"/>
            <a:ext cx="8229600" cy="762000"/>
          </a:xfrm>
        </p:spPr>
        <p:txBody>
          <a:bodyPr>
            <a:normAutofit/>
          </a:bodyPr>
          <a:lstStyle/>
          <a:p>
            <a:r>
              <a:rPr lang="el-GR" dirty="0"/>
              <a:t>Εισαγωγή </a:t>
            </a:r>
          </a:p>
        </p:txBody>
      </p:sp>
      <p:sp>
        <p:nvSpPr>
          <p:cNvPr id="3" name="2 - Θέση περιεχομένου"/>
          <p:cNvSpPr>
            <a:spLocks noGrp="1"/>
          </p:cNvSpPr>
          <p:nvPr>
            <p:ph idx="1"/>
          </p:nvPr>
        </p:nvSpPr>
        <p:spPr>
          <a:xfrm>
            <a:off x="0" y="1752600"/>
            <a:ext cx="9144000" cy="5029200"/>
          </a:xfrm>
        </p:spPr>
        <p:txBody>
          <a:bodyPr>
            <a:normAutofit fontScale="92500" lnSpcReduction="10000"/>
          </a:bodyPr>
          <a:lstStyle/>
          <a:p>
            <a:r>
              <a:rPr lang="el-GR" dirty="0"/>
              <a:t>Στο προηγούμενο μάθημα μιλήσαμε για τον εθνικισμό και τα έθνη. Σήμερα, θα κάνουμε ένα άλμα στο χρόνο και θα μιλήσουμε για το λαϊκισμό και ειδικότερα για το δεξιό λαϊκισμό ή τα λαϊκίστικά ριζοσπαστικά δεξιά κόμματα</a:t>
            </a:r>
            <a:r>
              <a:rPr lang="en-GB" dirty="0"/>
              <a:t>.</a:t>
            </a:r>
            <a:endParaRPr lang="el-GR" dirty="0"/>
          </a:p>
          <a:p>
            <a:r>
              <a:rPr lang="el-GR" dirty="0"/>
              <a:t>«Φονταμενταλισμός». Φονταμενταλισμός με την έννοια της επιστροφής σε ένα «παρελθόν» και όχι αναγκαστικά σε ένα πολύπλοκο, δια-εθνικό «παρόν». </a:t>
            </a:r>
          </a:p>
          <a:p>
            <a:r>
              <a:rPr lang="el-GR" dirty="0"/>
              <a:t>Ο φονταμενταλισμός της Ανατολής αλλά και της Δύσης.  Ο ένας είναι γεωπολιτικός ο άλλος πολιτικός  (εθνική πολιτική σκηνή).</a:t>
            </a:r>
          </a:p>
          <a:p>
            <a:r>
              <a:rPr lang="el-GR" dirty="0"/>
              <a:t>Κάποιος θα μπορούσε να μιλήσει για μια παγκόσμια κρίση του νεοφιλελεύθερου μοντέλου, για μια προσπάθεια εθνικιστικού και πατριωτικού αταβισμού.    </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81000"/>
            <a:ext cx="8229600" cy="990600"/>
          </a:xfrm>
        </p:spPr>
        <p:txBody>
          <a:bodyPr>
            <a:normAutofit/>
          </a:bodyPr>
          <a:lstStyle/>
          <a:p>
            <a:r>
              <a:rPr lang="el-GR" dirty="0"/>
              <a:t>Φονταμενταλισμός- </a:t>
            </a:r>
            <a:r>
              <a:rPr lang="el-GR" dirty="0" err="1"/>
              <a:t>Σαλαφισμός</a:t>
            </a:r>
            <a:endParaRPr lang="el-GR" dirty="0"/>
          </a:p>
        </p:txBody>
      </p:sp>
      <p:pic>
        <p:nvPicPr>
          <p:cNvPr id="4" name="3 - Θέση περιεχομένου" descr="αρχείο λήψης.jpg"/>
          <p:cNvPicPr>
            <a:picLocks noGrp="1" noChangeAspect="1"/>
          </p:cNvPicPr>
          <p:nvPr>
            <p:ph idx="1"/>
          </p:nvPr>
        </p:nvPicPr>
        <p:blipFill>
          <a:blip r:embed="rId2" cstate="print"/>
          <a:stretch>
            <a:fillRect/>
          </a:stretch>
        </p:blipFill>
        <p:spPr>
          <a:xfrm>
            <a:off x="0" y="3217862"/>
            <a:ext cx="4191000" cy="3640138"/>
          </a:xfrm>
        </p:spPr>
      </p:pic>
      <p:pic>
        <p:nvPicPr>
          <p:cNvPr id="5" name="4 - Εικόνα" descr="homepage.jpg"/>
          <p:cNvPicPr>
            <a:picLocks noChangeAspect="1"/>
          </p:cNvPicPr>
          <p:nvPr/>
        </p:nvPicPr>
        <p:blipFill>
          <a:blip r:embed="rId3" cstate="print"/>
          <a:stretch>
            <a:fillRect/>
          </a:stretch>
        </p:blipFill>
        <p:spPr>
          <a:xfrm>
            <a:off x="4191000" y="2667000"/>
            <a:ext cx="4953000" cy="4191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533400"/>
            <a:ext cx="9144000" cy="1143000"/>
          </a:xfrm>
        </p:spPr>
        <p:txBody>
          <a:bodyPr>
            <a:normAutofit fontScale="90000"/>
          </a:bodyPr>
          <a:lstStyle/>
          <a:p>
            <a:r>
              <a:rPr lang="el-GR" dirty="0"/>
              <a:t>Προτεσταντικός φονταμενταλισμός και φιλελεύθερος Χριστιανισμός</a:t>
            </a:r>
          </a:p>
        </p:txBody>
      </p:sp>
      <p:sp>
        <p:nvSpPr>
          <p:cNvPr id="3" name="2 - Θέση περιεχομένου"/>
          <p:cNvSpPr>
            <a:spLocks noGrp="1"/>
          </p:cNvSpPr>
          <p:nvPr>
            <p:ph idx="1"/>
          </p:nvPr>
        </p:nvSpPr>
        <p:spPr>
          <a:xfrm>
            <a:off x="0" y="1524000"/>
            <a:ext cx="9144000" cy="5050536"/>
          </a:xfrm>
        </p:spPr>
        <p:txBody>
          <a:bodyPr>
            <a:normAutofit fontScale="85000" lnSpcReduction="20000"/>
          </a:bodyPr>
          <a:lstStyle/>
          <a:p>
            <a:r>
              <a:rPr lang="el-GR" dirty="0"/>
              <a:t>18</a:t>
            </a:r>
            <a:r>
              <a:rPr lang="el-GR" baseline="30000" dirty="0"/>
              <a:t>ος</a:t>
            </a:r>
            <a:r>
              <a:rPr lang="el-GR" dirty="0"/>
              <a:t> και 190ς αιώνας και μια προσπάθεια ευρύτερα στον Προτεσταντισμό να εξανθρωπιστεί η χριστιανική θρησκεία και να συμβαδίσει με το Διαφωτισμό και τις επιστημονικές ανακαλύψεις</a:t>
            </a:r>
          </a:p>
          <a:p>
            <a:r>
              <a:rPr lang="el-GR" dirty="0"/>
              <a:t>Μια λιγότερη μεταφυσική προσέγγιση και μια πιο εξανθρωπισμένη προσέγγιση. Οι γραφές ως αφηγήσεις συγγραφέων που εξέφραζαν την εποχή τους. Μια πιο ανοικτή προσέγγιση στη θρησκεία και τις γραφές, μια πιο στενή σχέση με τον ανθρωπισμό και το φιλελευθερισμό. Από την άλλη ο Δαρβίνος και η εξέλιξη των ειδών. </a:t>
            </a:r>
          </a:p>
          <a:p>
            <a:r>
              <a:rPr lang="el-GR" dirty="0"/>
              <a:t>Στην Αμερική στα τέλη του 19</a:t>
            </a:r>
            <a:r>
              <a:rPr lang="el-GR" baseline="30000" dirty="0"/>
              <a:t>ου</a:t>
            </a:r>
            <a:r>
              <a:rPr lang="el-GR" dirty="0"/>
              <a:t> και αρχές 20</a:t>
            </a:r>
            <a:r>
              <a:rPr lang="el-GR" baseline="30000" dirty="0"/>
              <a:t>ου</a:t>
            </a:r>
            <a:r>
              <a:rPr lang="el-GR" dirty="0"/>
              <a:t> αιώνα, εκδηλώθηκε το κίνημα των Προτεσταντών φονταμενταλιστών που προσπάθησε να ‘γυρίσει’ πίσω στις γραφές και στο κλειστό νόημα. Αντίδραση απέναντι στο φιλελευθερισμό και τον μοντερνισμό. Μια επιστροφή στο παρελθόν και στις αρχές και βάσεις του.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8600"/>
            <a:ext cx="9144000" cy="990600"/>
          </a:xfrm>
        </p:spPr>
        <p:txBody>
          <a:bodyPr>
            <a:normAutofit/>
          </a:bodyPr>
          <a:lstStyle/>
          <a:p>
            <a:r>
              <a:rPr lang="el-GR" dirty="0"/>
              <a:t> Λαϊκισμός: μια ‘μοντέρνα’ λέξη; </a:t>
            </a:r>
          </a:p>
        </p:txBody>
      </p:sp>
      <p:sp>
        <p:nvSpPr>
          <p:cNvPr id="3" name="2 - Θέση περιεχομένου"/>
          <p:cNvSpPr>
            <a:spLocks noGrp="1"/>
          </p:cNvSpPr>
          <p:nvPr>
            <p:ph idx="1"/>
          </p:nvPr>
        </p:nvSpPr>
        <p:spPr>
          <a:xfrm>
            <a:off x="152400" y="1371600"/>
            <a:ext cx="8991600" cy="5486400"/>
          </a:xfrm>
        </p:spPr>
        <p:txBody>
          <a:bodyPr>
            <a:normAutofit fontScale="92500"/>
          </a:bodyPr>
          <a:lstStyle/>
          <a:p>
            <a:r>
              <a:rPr lang="el-GR" sz="2400" dirty="0"/>
              <a:t>Ο λαός, το κοινωνικό συμβόλαιο και η θέληση του λαού</a:t>
            </a:r>
          </a:p>
          <a:p>
            <a:r>
              <a:rPr lang="el-GR" sz="2400" dirty="0"/>
              <a:t>Ο λαϊκισμός μπορεί να εμφανιστεί τόσο εκ δεξιών όσο και εκ αριστερών, στην παρούσα εμφανίζεται πιο πολύ εκ των εκ δεξιών</a:t>
            </a:r>
          </a:p>
          <a:p>
            <a:r>
              <a:rPr lang="el-GR" sz="2400" dirty="0"/>
              <a:t>Κάποιοι υποστηρίζουν ότι ο λαϊκισμός είναι πέραν αριστεράς και δεξιάς </a:t>
            </a:r>
          </a:p>
          <a:p>
            <a:r>
              <a:rPr lang="el-GR" sz="2400" dirty="0"/>
              <a:t>Ο αγνός λαός ενάντια στις διαφθαρμένες ελίτ</a:t>
            </a:r>
          </a:p>
          <a:p>
            <a:r>
              <a:rPr lang="el-GR" sz="2400" dirty="0"/>
              <a:t>Ο λαϊκισμός συνήθως συνοδεύεται από εθνισμό, σοσιαλισμό κτλ.</a:t>
            </a:r>
          </a:p>
          <a:p>
            <a:r>
              <a:rPr lang="el-GR" sz="2400" dirty="0"/>
              <a:t>Κριτική της φιλελεύθερης δημοκρατίας , της πολιτικής και των δομών-θεσμών της ευρύτερα</a:t>
            </a:r>
          </a:p>
          <a:p>
            <a:r>
              <a:rPr lang="el-GR" sz="2400" dirty="0"/>
              <a:t>Το καλό και το κακό, θα λύσουμε όλα τα θέματα (ως δια μαγείας)</a:t>
            </a:r>
          </a:p>
          <a:p>
            <a:r>
              <a:rPr lang="el-GR" sz="2400" dirty="0"/>
              <a:t>Μια απλοποίηση του κόσμου και μια ομογενοποιημένη ματιά στην κοινωνία</a:t>
            </a:r>
          </a:p>
          <a:p>
            <a:r>
              <a:rPr lang="el-GR" sz="2400" dirty="0"/>
              <a:t>«Ο λαός δεν μπορεί να δεχθεί συμβιβαστικές λύσεις γιατί κάτι τέτοιο θα τον διέφθειρε, θα έχανε την αγνότητα του»</a:t>
            </a:r>
          </a:p>
          <a:p>
            <a:pPr>
              <a:buNone/>
            </a:pPr>
            <a:endParaRPr lang="el-GR" sz="2400" dirty="0"/>
          </a:p>
          <a:p>
            <a:endParaRPr lang="el-GR" dirty="0"/>
          </a:p>
          <a:p>
            <a:endParaRPr lang="el-GR" dirty="0"/>
          </a:p>
          <a:p>
            <a:endParaRPr lang="el-GR" dirty="0"/>
          </a:p>
          <a:p>
            <a:endParaRPr lang="el-GR" dirty="0"/>
          </a:p>
          <a:p>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l-GR" dirty="0"/>
              <a:t>Ήταν ο Ρουσώ λαϊκιστής; </a:t>
            </a:r>
            <a:endParaRPr lang="en-US" dirty="0"/>
          </a:p>
        </p:txBody>
      </p:sp>
      <p:pic>
        <p:nvPicPr>
          <p:cNvPr id="4" name="Content Placeholder 3" descr="51mTHRMBLNL.jpg"/>
          <p:cNvPicPr>
            <a:picLocks noGrp="1" noChangeAspect="1"/>
          </p:cNvPicPr>
          <p:nvPr>
            <p:ph idx="1"/>
          </p:nvPr>
        </p:nvPicPr>
        <p:blipFill>
          <a:blip r:embed="rId2" cstate="print"/>
          <a:stretch>
            <a:fillRect/>
          </a:stretch>
        </p:blipFill>
        <p:spPr>
          <a:xfrm>
            <a:off x="838200" y="1524000"/>
            <a:ext cx="7848600" cy="5181599"/>
          </a:xfrm>
        </p:spPr>
      </p:pic>
    </p:spTree>
    <p:extLst>
      <p:ext uri="{BB962C8B-B14F-4D97-AF65-F5344CB8AC3E}">
        <p14:creationId xmlns:p14="http://schemas.microsoft.com/office/powerpoint/2010/main" val="346630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09600"/>
            <a:ext cx="8229600" cy="914400"/>
          </a:xfrm>
        </p:spPr>
        <p:txBody>
          <a:bodyPr>
            <a:normAutofit fontScale="90000"/>
          </a:bodyPr>
          <a:lstStyle/>
          <a:p>
            <a:r>
              <a:rPr lang="el-GR" dirty="0"/>
              <a:t>Πρώτες χρήσεις του όρου (δημοσιογραφικά) </a:t>
            </a:r>
          </a:p>
        </p:txBody>
      </p:sp>
      <p:pic>
        <p:nvPicPr>
          <p:cNvPr id="4" name="3 - Θέση περιεχομένου" descr="populism-in-latin-american-poster.jpg"/>
          <p:cNvPicPr>
            <a:picLocks noGrp="1" noChangeAspect="1"/>
          </p:cNvPicPr>
          <p:nvPr>
            <p:ph idx="1"/>
          </p:nvPr>
        </p:nvPicPr>
        <p:blipFill>
          <a:blip r:embed="rId2" cstate="print"/>
          <a:stretch>
            <a:fillRect/>
          </a:stretch>
        </p:blipFill>
        <p:spPr>
          <a:xfrm>
            <a:off x="0" y="1524000"/>
            <a:ext cx="9144000" cy="5334000"/>
          </a:xfrm>
        </p:spPr>
      </p:pic>
    </p:spTree>
    <p:extLst>
      <p:ext uri="{BB962C8B-B14F-4D97-AF65-F5344CB8AC3E}">
        <p14:creationId xmlns:p14="http://schemas.microsoft.com/office/powerpoint/2010/main" val="292183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9780197663042.jpg"/>
          <p:cNvPicPr>
            <a:picLocks noGrp="1" noChangeAspect="1"/>
          </p:cNvPicPr>
          <p:nvPr>
            <p:ph idx="1"/>
          </p:nvPr>
        </p:nvPicPr>
        <p:blipFill>
          <a:blip r:embed="rId2" cstate="print"/>
          <a:stretch>
            <a:fillRect/>
          </a:stretch>
        </p:blipFill>
        <p:spPr>
          <a:xfrm>
            <a:off x="457200" y="381000"/>
            <a:ext cx="8534400" cy="6367463"/>
          </a:xfrm>
        </p:spPr>
      </p:pic>
    </p:spTree>
    <p:extLst>
      <p:ext uri="{BB962C8B-B14F-4D97-AF65-F5344CB8AC3E}">
        <p14:creationId xmlns:p14="http://schemas.microsoft.com/office/powerpoint/2010/main" val="14352628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290</TotalTime>
  <Words>707</Words>
  <Application>Microsoft Office PowerPoint</Application>
  <PresentationFormat>On-screen Show (4:3)</PresentationFormat>
  <Paragraphs>57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Georgia</vt:lpstr>
      <vt:lpstr>Trebuchet MS</vt:lpstr>
      <vt:lpstr>Wingdings 2</vt:lpstr>
      <vt:lpstr>Αστικό</vt:lpstr>
      <vt:lpstr> Λαϊκισμός και αντί-συστημικότητα  </vt:lpstr>
      <vt:lpstr>PowerPoint Presentation</vt:lpstr>
      <vt:lpstr>Εισαγωγή </vt:lpstr>
      <vt:lpstr>Φονταμενταλισμός- Σαλαφισμός</vt:lpstr>
      <vt:lpstr>Προτεσταντικός φονταμενταλισμός και φιλελεύθερος Χριστιανισμός</vt:lpstr>
      <vt:lpstr> Λαϊκισμός: μια ‘μοντέρνα’ λέξη; </vt:lpstr>
      <vt:lpstr>Ήταν ο Ρουσώ λαϊκιστής; </vt:lpstr>
      <vt:lpstr>Πρώτες χρήσεις του όρου (δημοσιογραφικά) </vt:lpstr>
      <vt:lpstr>PowerPoint Presentation</vt:lpstr>
      <vt:lpstr>PowerPoint Presentation</vt:lpstr>
      <vt:lpstr>Υπάρχει η έννοια του λαϊκισμού στην αριστερή σκέψη; Ριζοσπαστική δημοκρατία  Laclau argues, that populism entails the renaissance of politics. It is a revolt against technocratic reasoning, the surrendering of national sovereignty to supranational institutions, and of the popular will to neoliberal political elites.</vt:lpstr>
      <vt:lpstr>Ορισμένες ακόμα σκέψεις για τον λαϊκισμό</vt:lpstr>
      <vt:lpstr>PowerPoint Presentation</vt:lpstr>
      <vt:lpstr>Ποικιλομορφία</vt:lpstr>
      <vt:lpstr>PowerPoint Presentation</vt:lpstr>
      <vt:lpstr>PowerPoint Presentation</vt:lpstr>
      <vt:lpstr>PowerPoint Presentation</vt:lpstr>
      <vt:lpstr>Διαφορετικά Παραδείγματα </vt:lpstr>
      <vt:lpstr>Οικονομικές εξηγήσεις </vt:lpstr>
      <vt:lpstr>Πολιτισμικές εξηγήσεις </vt:lpstr>
      <vt:lpstr>Μετά-φασισμός; Τι σημαίνει;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toshiba</dc:creator>
  <cp:lastModifiedBy>George Mavrommatis</cp:lastModifiedBy>
  <cp:revision>58</cp:revision>
  <dcterms:created xsi:type="dcterms:W3CDTF">2016-03-31T13:57:16Z</dcterms:created>
  <dcterms:modified xsi:type="dcterms:W3CDTF">2026-05-06T11:36:39Z</dcterms:modified>
</cp:coreProperties>
</file>