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3" r:id="rId3"/>
    <p:sldId id="307" r:id="rId4"/>
    <p:sldId id="305" r:id="rId5"/>
    <p:sldId id="306" r:id="rId6"/>
    <p:sldId id="288" r:id="rId7"/>
    <p:sldId id="284" r:id="rId8"/>
    <p:sldId id="285" r:id="rId9"/>
    <p:sldId id="292" r:id="rId10"/>
    <p:sldId id="289" r:id="rId11"/>
    <p:sldId id="286" r:id="rId12"/>
    <p:sldId id="295" r:id="rId13"/>
    <p:sldId id="319" r:id="rId14"/>
    <p:sldId id="297" r:id="rId15"/>
    <p:sldId id="298" r:id="rId16"/>
    <p:sldId id="299" r:id="rId17"/>
    <p:sldId id="294" r:id="rId18"/>
    <p:sldId id="300" r:id="rId19"/>
    <p:sldId id="302" r:id="rId20"/>
    <p:sldId id="304" r:id="rId21"/>
    <p:sldId id="303" r:id="rId22"/>
    <p:sldId id="296" r:id="rId23"/>
    <p:sldId id="262" r:id="rId24"/>
    <p:sldId id="272" r:id="rId25"/>
    <p:sldId id="308" r:id="rId26"/>
    <p:sldId id="309" r:id="rId27"/>
    <p:sldId id="310" r:id="rId28"/>
    <p:sldId id="311" r:id="rId29"/>
    <p:sldId id="273" r:id="rId30"/>
    <p:sldId id="312" r:id="rId31"/>
    <p:sldId id="313" r:id="rId32"/>
    <p:sldId id="314" r:id="rId33"/>
    <p:sldId id="316" r:id="rId34"/>
    <p:sldId id="315" r:id="rId35"/>
    <p:sldId id="317" r:id="rId36"/>
    <p:sldId id="318" r:id="rId37"/>
    <p:sldId id="276" r:id="rId3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fld id="{76311FBE-BB1B-4ADF-A0C4-41890C378053}" type="datetimeFigureOut">
              <a:rPr lang="el-GR" smtClean="0"/>
              <a:pPr/>
              <a:t>5/10/2016</a:t>
            </a:fld>
            <a:endParaRPr lang="el-GR"/>
          </a:p>
        </p:txBody>
      </p:sp>
      <p:sp>
        <p:nvSpPr>
          <p:cNvPr id="17" name="16 - Θέση υποσέλιδου"/>
          <p:cNvSpPr>
            <a:spLocks noGrp="1"/>
          </p:cNvSpPr>
          <p:nvPr>
            <p:ph type="ftr" sz="quarter" idx="11"/>
          </p:nvPr>
        </p:nvSpPr>
        <p:spPr>
          <a:xfrm>
            <a:off x="5410200" y="4205288"/>
            <a:ext cx="1295400" cy="457200"/>
          </a:xfrm>
        </p:spPr>
        <p:txBody>
          <a:bodyPr/>
          <a:lstStyle/>
          <a:p>
            <a:endParaRPr lang="el-GR"/>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6AD1EFFF-5105-4D29-9A71-DDFBB41C96AC}"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fld id="{76311FBE-BB1B-4ADF-A0C4-41890C378053}" type="datetimeFigureOut">
              <a:rPr lang="el-GR" smtClean="0"/>
              <a:pPr/>
              <a:t>5/10/2016</a:t>
            </a:fld>
            <a:endParaRPr lang="el-GR"/>
          </a:p>
        </p:txBody>
      </p:sp>
      <p:sp>
        <p:nvSpPr>
          <p:cNvPr id="27" name="26 - Θέση αριθμού διαφάνειας"/>
          <p:cNvSpPr>
            <a:spLocks noGrp="1"/>
          </p:cNvSpPr>
          <p:nvPr>
            <p:ph type="sldNum" sz="quarter" idx="11"/>
          </p:nvPr>
        </p:nvSpPr>
        <p:spPr/>
        <p:txBody>
          <a:bodyPr rtlCol="0"/>
          <a:lstStyle/>
          <a:p>
            <a:fld id="{6AD1EFFF-5105-4D29-9A71-DDFBB41C96AC}" type="slidenum">
              <a:rPr lang="el-GR" smtClean="0"/>
              <a:pPr/>
              <a:t>‹#›</a:t>
            </a:fld>
            <a:endParaRPr lang="el-GR"/>
          </a:p>
        </p:txBody>
      </p:sp>
      <p:sp>
        <p:nvSpPr>
          <p:cNvPr id="28" name="2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fld id="{76311FBE-BB1B-4ADF-A0C4-41890C378053}" type="datetimeFigureOut">
              <a:rPr lang="el-GR" smtClean="0"/>
              <a:pPr/>
              <a:t>5/10/2016</a:t>
            </a:fld>
            <a:endParaRPr lang="el-GR"/>
          </a:p>
        </p:txBody>
      </p:sp>
      <p:sp>
        <p:nvSpPr>
          <p:cNvPr id="4" name="3 - Θέση υποσέλιδου"/>
          <p:cNvSpPr>
            <a:spLocks noGrp="1"/>
          </p:cNvSpPr>
          <p:nvPr>
            <p:ph type="ftr" sz="quarter" idx="11"/>
          </p:nvPr>
        </p:nvSpPr>
        <p:spPr>
          <a:xfrm>
            <a:off x="5257800" y="612648"/>
            <a:ext cx="1325880" cy="457200"/>
          </a:xfrm>
        </p:spPr>
        <p:txBody>
          <a:bodyPr/>
          <a:lstStyle/>
          <a:p>
            <a:endParaRPr lang="el-GR"/>
          </a:p>
        </p:txBody>
      </p:sp>
      <p:sp>
        <p:nvSpPr>
          <p:cNvPr id="5" name="4 - Θέση αριθμού διαφάνειας"/>
          <p:cNvSpPr>
            <a:spLocks noGrp="1"/>
          </p:cNvSpPr>
          <p:nvPr>
            <p:ph type="sldNum" sz="quarter" idx="12"/>
          </p:nvPr>
        </p:nvSpPr>
        <p:spPr>
          <a:xfrm>
            <a:off x="8174736" y="2272"/>
            <a:ext cx="762000" cy="365760"/>
          </a:xfrm>
        </p:spPr>
        <p:txBody>
          <a:bodyPr/>
          <a:lstStyle/>
          <a:p>
            <a:fld id="{6AD1EFFF-5105-4D29-9A71-DDFBB41C96AC}"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6311FBE-BB1B-4ADF-A0C4-41890C378053}" type="datetimeFigureOut">
              <a:rPr lang="el-GR" smtClean="0"/>
              <a:pPr/>
              <a:t>5/10/2016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AD1EFFF-5105-4D29-9A71-DDFBB41C96AC}"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76311FBE-BB1B-4ADF-A0C4-41890C378053}" type="datetimeFigureOut">
              <a:rPr lang="el-GR" smtClean="0"/>
              <a:pPr/>
              <a:t>5/10/2016</a:t>
            </a:fld>
            <a:endParaRPr lang="el-G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l-G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6AD1EFFF-5105-4D29-9A71-DDFBB41C96AC}"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fontScale="90000"/>
          </a:bodyPr>
          <a:lstStyle/>
          <a:p>
            <a:r>
              <a:rPr lang="en-US" dirty="0" smtClean="0"/>
              <a:t>Perplexing the concept of integration? Ethnographic insights from the port of </a:t>
            </a:r>
            <a:r>
              <a:rPr lang="en-US" dirty="0" smtClean="0"/>
              <a:t>Piraeus </a:t>
            </a:r>
            <a:r>
              <a:rPr lang="en-US" dirty="0" smtClean="0"/>
              <a:t>refugee camp</a:t>
            </a:r>
            <a:endParaRPr lang="el-GR" dirty="0"/>
          </a:p>
        </p:txBody>
      </p:sp>
      <p:sp>
        <p:nvSpPr>
          <p:cNvPr id="3" name="2 - Υπότιτλος"/>
          <p:cNvSpPr>
            <a:spLocks noGrp="1"/>
          </p:cNvSpPr>
          <p:nvPr>
            <p:ph type="subTitle" idx="1"/>
          </p:nvPr>
        </p:nvSpPr>
        <p:spPr>
          <a:xfrm>
            <a:off x="457200" y="3899938"/>
            <a:ext cx="4953000" cy="1053062"/>
          </a:xfrm>
        </p:spPr>
        <p:txBody>
          <a:bodyPr/>
          <a:lstStyle/>
          <a:p>
            <a:r>
              <a:rPr lang="en-US" dirty="0" smtClean="0"/>
              <a:t>George </a:t>
            </a:r>
            <a:r>
              <a:rPr lang="en-US" dirty="0" err="1" smtClean="0"/>
              <a:t>Mavrommatis</a:t>
            </a:r>
            <a:endParaRPr lang="en-US" dirty="0" smtClean="0"/>
          </a:p>
          <a:p>
            <a:r>
              <a:rPr lang="en-US" dirty="0" err="1" smtClean="0"/>
              <a:t>Xarokopio</a:t>
            </a:r>
            <a:r>
              <a:rPr lang="en-US" dirty="0" smtClean="0"/>
              <a:t> University Athens </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9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200"/>
            <a:ext cx="8229600" cy="914400"/>
          </a:xfrm>
        </p:spPr>
        <p:txBody>
          <a:bodyPr/>
          <a:lstStyle/>
          <a:p>
            <a:r>
              <a:rPr lang="en-US" dirty="0" smtClean="0"/>
              <a:t>Technology and migration</a:t>
            </a:r>
            <a:endParaRPr lang="el-GR" dirty="0"/>
          </a:p>
        </p:txBody>
      </p:sp>
      <p:sp>
        <p:nvSpPr>
          <p:cNvPr id="3" name="2 - Θέση περιεχομένου"/>
          <p:cNvSpPr>
            <a:spLocks noGrp="1"/>
          </p:cNvSpPr>
          <p:nvPr>
            <p:ph idx="1"/>
          </p:nvPr>
        </p:nvSpPr>
        <p:spPr>
          <a:xfrm>
            <a:off x="457200" y="1676400"/>
            <a:ext cx="8229600" cy="4898136"/>
          </a:xfrm>
        </p:spPr>
        <p:txBody>
          <a:bodyPr>
            <a:normAutofit fontScale="92500" lnSpcReduction="20000"/>
          </a:bodyPr>
          <a:lstStyle/>
          <a:p>
            <a:r>
              <a:rPr lang="en-US" dirty="0" smtClean="0"/>
              <a:t>The role of technology in these movements </a:t>
            </a:r>
          </a:p>
          <a:p>
            <a:r>
              <a:rPr lang="en-US" dirty="0" smtClean="0"/>
              <a:t>The argument that these people if they were poor they would not have ‘fancy’ phones</a:t>
            </a:r>
          </a:p>
          <a:p>
            <a:r>
              <a:rPr lang="en-US" dirty="0" smtClean="0"/>
              <a:t>Translation apps, GPS, </a:t>
            </a:r>
            <a:r>
              <a:rPr lang="en-US" dirty="0" err="1" smtClean="0"/>
              <a:t>facebook</a:t>
            </a:r>
            <a:r>
              <a:rPr lang="en-US" dirty="0" smtClean="0"/>
              <a:t> and other  technological ‘goodies’</a:t>
            </a:r>
          </a:p>
          <a:p>
            <a:r>
              <a:rPr lang="en-US" dirty="0" smtClean="0"/>
              <a:t>‘Globalization from below’ (</a:t>
            </a:r>
            <a:r>
              <a:rPr lang="en-US" dirty="0" err="1" smtClean="0"/>
              <a:t>Portes</a:t>
            </a:r>
            <a:r>
              <a:rPr lang="en-US" dirty="0" smtClean="0"/>
              <a:t>) and the role of technology </a:t>
            </a:r>
          </a:p>
          <a:p>
            <a:r>
              <a:rPr lang="en-US" dirty="0" smtClean="0"/>
              <a:t>Syrian-Kurd family. I communicated with them through a translation app. The pictures on the mobile as a </a:t>
            </a:r>
            <a:r>
              <a:rPr lang="en-US" dirty="0" err="1" smtClean="0"/>
              <a:t>Pesmerga</a:t>
            </a:r>
            <a:r>
              <a:rPr lang="en-US" dirty="0" smtClean="0"/>
              <a:t> </a:t>
            </a:r>
            <a:r>
              <a:rPr lang="en-US" dirty="0" err="1" smtClean="0"/>
              <a:t>figther</a:t>
            </a:r>
            <a:r>
              <a:rPr lang="en-US" dirty="0" smtClean="0"/>
              <a:t>. Technology and identity, your whole life in a memory card </a:t>
            </a:r>
          </a:p>
          <a:p>
            <a:r>
              <a:rPr lang="en-US" dirty="0" smtClean="0"/>
              <a:t>Ali, Iraqi translator who lost his mobile, “I do not care about the future” </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9144000" cy="1371600"/>
          </a:xfrm>
        </p:spPr>
        <p:txBody>
          <a:bodyPr>
            <a:normAutofit/>
          </a:bodyPr>
          <a:lstStyle/>
          <a:p>
            <a:r>
              <a:rPr lang="en-US" dirty="0" smtClean="0"/>
              <a:t>The politics and ethics of solidarity and giving </a:t>
            </a:r>
            <a:endParaRPr lang="el-GR" dirty="0"/>
          </a:p>
        </p:txBody>
      </p:sp>
      <p:sp>
        <p:nvSpPr>
          <p:cNvPr id="3" name="2 - Θέση περιεχομένου"/>
          <p:cNvSpPr>
            <a:spLocks noGrp="1"/>
          </p:cNvSpPr>
          <p:nvPr>
            <p:ph idx="1"/>
          </p:nvPr>
        </p:nvSpPr>
        <p:spPr>
          <a:xfrm>
            <a:off x="0" y="1676400"/>
            <a:ext cx="9144000" cy="5181600"/>
          </a:xfrm>
        </p:spPr>
        <p:txBody>
          <a:bodyPr>
            <a:normAutofit fontScale="92500" lnSpcReduction="10000"/>
          </a:bodyPr>
          <a:lstStyle/>
          <a:p>
            <a:r>
              <a:rPr lang="en-US" dirty="0" smtClean="0"/>
              <a:t>An umbrella civic society: international organizations, NGOs, big ones, small ones, solidarity movements, private companies, athletic clubs (</a:t>
            </a:r>
            <a:r>
              <a:rPr lang="en-US" dirty="0" err="1" smtClean="0"/>
              <a:t>Olympiakos</a:t>
            </a:r>
            <a:r>
              <a:rPr lang="en-US" dirty="0" smtClean="0"/>
              <a:t> got many new fans)</a:t>
            </a:r>
          </a:p>
          <a:p>
            <a:r>
              <a:rPr lang="en-US" dirty="0" smtClean="0"/>
              <a:t>Emblematic weak </a:t>
            </a:r>
            <a:r>
              <a:rPr lang="en-US" dirty="0" err="1" smtClean="0"/>
              <a:t>statism</a:t>
            </a:r>
            <a:r>
              <a:rPr lang="en-US" dirty="0" smtClean="0"/>
              <a:t> </a:t>
            </a:r>
          </a:p>
          <a:p>
            <a:r>
              <a:rPr lang="en-US" dirty="0" smtClean="0"/>
              <a:t>English is spoken here, a truly global bunch </a:t>
            </a:r>
          </a:p>
          <a:p>
            <a:r>
              <a:rPr lang="en-US" dirty="0" smtClean="0"/>
              <a:t>Mr. </a:t>
            </a:r>
            <a:r>
              <a:rPr lang="en-US" dirty="0" err="1" smtClean="0"/>
              <a:t>Giannis</a:t>
            </a:r>
            <a:r>
              <a:rPr lang="en-US" dirty="0" smtClean="0"/>
              <a:t>, </a:t>
            </a:r>
            <a:r>
              <a:rPr lang="en-US" dirty="0" err="1" smtClean="0"/>
              <a:t>Levinas</a:t>
            </a:r>
            <a:r>
              <a:rPr lang="en-US" dirty="0" smtClean="0"/>
              <a:t> and the face of the other</a:t>
            </a:r>
          </a:p>
          <a:p>
            <a:r>
              <a:rPr lang="en-US" dirty="0" smtClean="0"/>
              <a:t>A sea of volunteers: an ethnic division of work. Foreign mostly creative play, cultural fiestas etc.</a:t>
            </a:r>
          </a:p>
          <a:p>
            <a:r>
              <a:rPr lang="en-US" dirty="0" smtClean="0"/>
              <a:t>Once authorities started to try to empty the port, you had further politicization of the place. Volunteers gave away leaflets, they projected their own ideas on refugees. The politics of staying. Many things written on the walls “no borders” “assembly or volunteers”</a:t>
            </a: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149.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55.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35.JPG"/>
          <p:cNvPicPr>
            <a:picLocks noGrp="1" noChangeAspect="1"/>
          </p:cNvPicPr>
          <p:nvPr>
            <p:ph idx="1"/>
          </p:nvPr>
        </p:nvPicPr>
        <p:blipFill>
          <a:blip r:embed="rId2" cstate="print"/>
          <a:stretch>
            <a:fillRect/>
          </a:stretch>
        </p:blipFill>
        <p:spPr>
          <a:xfrm>
            <a:off x="-152400" y="0"/>
            <a:ext cx="9296400"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13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85800"/>
            <a:ext cx="8229600" cy="1066800"/>
          </a:xfrm>
        </p:spPr>
        <p:txBody>
          <a:bodyPr>
            <a:normAutofit fontScale="90000"/>
          </a:bodyPr>
          <a:lstStyle/>
          <a:p>
            <a:r>
              <a:rPr lang="en-US" dirty="0" smtClean="0"/>
              <a:t>‘Finding my way around’ or gaining access</a:t>
            </a:r>
            <a:endParaRPr lang="el-GR" dirty="0"/>
          </a:p>
        </p:txBody>
      </p:sp>
      <p:sp>
        <p:nvSpPr>
          <p:cNvPr id="3" name="2 - Θέση περιεχομένου"/>
          <p:cNvSpPr>
            <a:spLocks noGrp="1"/>
          </p:cNvSpPr>
          <p:nvPr>
            <p:ph idx="1"/>
          </p:nvPr>
        </p:nvSpPr>
        <p:spPr>
          <a:xfrm>
            <a:off x="0" y="1676400"/>
            <a:ext cx="9144000" cy="5181600"/>
          </a:xfrm>
        </p:spPr>
        <p:txBody>
          <a:bodyPr>
            <a:normAutofit fontScale="85000" lnSpcReduction="10000"/>
          </a:bodyPr>
          <a:lstStyle/>
          <a:p>
            <a:r>
              <a:rPr lang="en-US" dirty="0" smtClean="0"/>
              <a:t>What could I do? I am used to do interviews</a:t>
            </a:r>
          </a:p>
          <a:p>
            <a:r>
              <a:rPr lang="en-US" dirty="0" smtClean="0"/>
              <a:t>Not a suitable methodology</a:t>
            </a:r>
          </a:p>
          <a:p>
            <a:r>
              <a:rPr lang="en-US" dirty="0" smtClean="0"/>
              <a:t>Ethnography, participant observation, more observation than participation, not really a ‘carnal sociology’ (</a:t>
            </a:r>
            <a:r>
              <a:rPr lang="en-US" dirty="0" err="1" smtClean="0"/>
              <a:t>Wacquant</a:t>
            </a:r>
            <a:r>
              <a:rPr lang="en-US" dirty="0" smtClean="0"/>
              <a:t>) </a:t>
            </a:r>
          </a:p>
          <a:p>
            <a:r>
              <a:rPr lang="en-US" dirty="0" smtClean="0"/>
              <a:t>Approaching people, the canteen, meeting the translators, meeting more people, getting a friend of mine who spoke Arabic</a:t>
            </a:r>
          </a:p>
          <a:p>
            <a:r>
              <a:rPr lang="en-US" dirty="0" smtClean="0"/>
              <a:t>Omer, </a:t>
            </a:r>
            <a:r>
              <a:rPr lang="en-US" dirty="0" err="1" smtClean="0"/>
              <a:t>Bashar</a:t>
            </a:r>
            <a:r>
              <a:rPr lang="en-US" dirty="0" smtClean="0"/>
              <a:t>, Remy, Ali, Safi and others </a:t>
            </a:r>
          </a:p>
          <a:p>
            <a:r>
              <a:rPr lang="en-US" dirty="0" smtClean="0"/>
              <a:t>Ethics of research (but just research): I am not Mr. </a:t>
            </a:r>
            <a:r>
              <a:rPr lang="en-US" dirty="0" err="1" smtClean="0"/>
              <a:t>Giannis</a:t>
            </a:r>
            <a:r>
              <a:rPr lang="en-US" dirty="0" smtClean="0"/>
              <a:t> . Remy (another Syrian) who was helping out. When he asked me if his wife and his small child could come to my house to stay (instead of spending their money in cheap hotels), I was caught unguarded, I did not know was to say as my philosophy of ethics evaporated in thin air.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63.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6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685800"/>
          </a:xfrm>
        </p:spPr>
        <p:txBody>
          <a:bodyPr>
            <a:normAutofit fontScale="90000"/>
          </a:bodyPr>
          <a:lstStyle/>
          <a:p>
            <a:r>
              <a:rPr lang="en-US" dirty="0" smtClean="0"/>
              <a:t>Refugee crisis and the port of Piraeus </a:t>
            </a:r>
            <a:endParaRPr lang="el-GR" dirty="0"/>
          </a:p>
        </p:txBody>
      </p:sp>
      <p:sp>
        <p:nvSpPr>
          <p:cNvPr id="3" name="2 - Θέση περιεχομένου"/>
          <p:cNvSpPr>
            <a:spLocks noGrp="1"/>
          </p:cNvSpPr>
          <p:nvPr>
            <p:ph idx="1"/>
          </p:nvPr>
        </p:nvSpPr>
        <p:spPr>
          <a:xfrm>
            <a:off x="0" y="1828800"/>
            <a:ext cx="9144000" cy="5029200"/>
          </a:xfrm>
        </p:spPr>
        <p:txBody>
          <a:bodyPr/>
          <a:lstStyle/>
          <a:p>
            <a:r>
              <a:rPr lang="en-US" dirty="0" smtClean="0"/>
              <a:t>From Turkey to some islands and then to Piraeus</a:t>
            </a:r>
          </a:p>
          <a:p>
            <a:r>
              <a:rPr lang="en-US" dirty="0" smtClean="0"/>
              <a:t>A policy of ‘well-pass’ or simply human rights on the move. </a:t>
            </a:r>
          </a:p>
          <a:p>
            <a:r>
              <a:rPr lang="en-US" dirty="0" smtClean="0"/>
              <a:t>The role of </a:t>
            </a:r>
            <a:r>
              <a:rPr lang="en-US" dirty="0" err="1" smtClean="0"/>
              <a:t>Pampeiraiki</a:t>
            </a:r>
            <a:r>
              <a:rPr lang="en-US" dirty="0" smtClean="0"/>
              <a:t> in the settlement: from the ‘Greek refugees</a:t>
            </a:r>
            <a:r>
              <a:rPr lang="el-GR" dirty="0" smtClean="0"/>
              <a:t>’</a:t>
            </a:r>
            <a:r>
              <a:rPr lang="en-US" dirty="0" smtClean="0"/>
              <a:t> to Syrian, Iraqis, Afghanis and others etc.</a:t>
            </a:r>
          </a:p>
          <a:p>
            <a:r>
              <a:rPr lang="en-US" dirty="0" smtClean="0"/>
              <a:t>Informal camps, people on the move, short stays, unfinished journeys</a:t>
            </a:r>
            <a:r>
              <a:rPr lang="el-GR" dirty="0" smtClean="0"/>
              <a:t>, </a:t>
            </a:r>
            <a:r>
              <a:rPr lang="en-US" dirty="0" smtClean="0"/>
              <a:t>arrested </a:t>
            </a:r>
            <a:r>
              <a:rPr lang="en-US" dirty="0" err="1" smtClean="0"/>
              <a:t>mobilities</a:t>
            </a:r>
            <a:r>
              <a:rPr lang="en-US" dirty="0" smtClean="0"/>
              <a:t> </a:t>
            </a:r>
          </a:p>
          <a:p>
            <a:pPr>
              <a:buNone/>
            </a:pPr>
            <a:endParaRPr lang="en-US" dirty="0" smtClean="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69.JPG"/>
          <p:cNvPicPr>
            <a:picLocks noGrp="1" noChangeAspect="1"/>
          </p:cNvPicPr>
          <p:nvPr>
            <p:ph idx="1"/>
          </p:nvPr>
        </p:nvPicPr>
        <p:blipFill>
          <a:blip r:embed="rId2" cstate="print"/>
          <a:stretch>
            <a:fillRect/>
          </a:stretch>
        </p:blipFill>
        <p:spPr>
          <a:xfrm>
            <a:off x="0" y="152400"/>
            <a:ext cx="9144000" cy="67056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73.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200"/>
            <a:ext cx="8229600" cy="609600"/>
          </a:xfrm>
        </p:spPr>
        <p:txBody>
          <a:bodyPr>
            <a:normAutofit fontScale="90000"/>
          </a:bodyPr>
          <a:lstStyle/>
          <a:p>
            <a:r>
              <a:rPr lang="en-US" dirty="0" smtClean="0"/>
              <a:t>A very differentiated bunch?</a:t>
            </a:r>
            <a:endParaRPr lang="el-GR" dirty="0"/>
          </a:p>
        </p:txBody>
      </p:sp>
      <p:sp>
        <p:nvSpPr>
          <p:cNvPr id="3" name="2 - Θέση περιεχομένου"/>
          <p:cNvSpPr>
            <a:spLocks noGrp="1"/>
          </p:cNvSpPr>
          <p:nvPr>
            <p:ph idx="1"/>
          </p:nvPr>
        </p:nvSpPr>
        <p:spPr>
          <a:xfrm>
            <a:off x="152400" y="1371600"/>
            <a:ext cx="8763000" cy="5486400"/>
          </a:xfrm>
        </p:spPr>
        <p:txBody>
          <a:bodyPr>
            <a:normAutofit fontScale="70000" lnSpcReduction="20000"/>
          </a:bodyPr>
          <a:lstStyle/>
          <a:p>
            <a:r>
              <a:rPr lang="en-US" dirty="0" smtClean="0"/>
              <a:t>Social, educational, economic differentiation between groups and within groups.</a:t>
            </a:r>
          </a:p>
          <a:p>
            <a:r>
              <a:rPr lang="en-US" dirty="0" smtClean="0"/>
              <a:t>Syrians, Iraqis, Afghanis, Kurds, </a:t>
            </a:r>
            <a:r>
              <a:rPr lang="en-US" dirty="0" err="1" smtClean="0"/>
              <a:t>Yazidis</a:t>
            </a:r>
            <a:r>
              <a:rPr lang="en-US" dirty="0" smtClean="0"/>
              <a:t>, Palestinians. The two important groups: Syrian/ Afghanis.</a:t>
            </a:r>
          </a:p>
          <a:p>
            <a:r>
              <a:rPr lang="en-US" dirty="0" smtClean="0"/>
              <a:t>I was not able to approach Afghanis (they stayed a mystery to me).</a:t>
            </a:r>
          </a:p>
          <a:p>
            <a:r>
              <a:rPr lang="en-US" dirty="0" smtClean="0"/>
              <a:t>Markers of difference between Syrians: English, French, dressing, mobiles etc.</a:t>
            </a:r>
          </a:p>
          <a:p>
            <a:r>
              <a:rPr lang="en-US" dirty="0" smtClean="0"/>
              <a:t>Mr. </a:t>
            </a:r>
            <a:r>
              <a:rPr lang="en-US" dirty="0" err="1" smtClean="0"/>
              <a:t>Giannis</a:t>
            </a:r>
            <a:r>
              <a:rPr lang="en-US" dirty="0" smtClean="0"/>
              <a:t> and his observations on the </a:t>
            </a:r>
            <a:r>
              <a:rPr lang="en-US" dirty="0" err="1" smtClean="0"/>
              <a:t>habitus</a:t>
            </a:r>
            <a:r>
              <a:rPr lang="en-US" dirty="0" smtClean="0"/>
              <a:t> of Syrians (one gets a sugar, another one fills the bag with croissants)</a:t>
            </a:r>
          </a:p>
          <a:p>
            <a:r>
              <a:rPr lang="en-US" dirty="0" smtClean="0"/>
              <a:t>Aspirations and capabilities of movement. The poorest stayed behind probably.</a:t>
            </a:r>
          </a:p>
          <a:p>
            <a:r>
              <a:rPr lang="en-US" dirty="0" smtClean="0"/>
              <a:t>Ways of seeing the journey: the young ones as slightly adventurous, for family adventure is not a good thing</a:t>
            </a:r>
          </a:p>
          <a:p>
            <a:r>
              <a:rPr lang="en-US" dirty="0" smtClean="0"/>
              <a:t>All types of psychological states: from depression (the guy I met at the dock that he couldn’t speak) to people seeing the journeys  with optimism or ‘false optimism’</a:t>
            </a:r>
          </a:p>
          <a:p>
            <a:r>
              <a:rPr lang="en-US" dirty="0" smtClean="0"/>
              <a:t>An axis between migrant and refugee, with most of people in-between. </a:t>
            </a:r>
          </a:p>
          <a:p>
            <a:r>
              <a:rPr lang="en-US" dirty="0" smtClean="0"/>
              <a:t>Theoretical accuracy and the dangers of ‘bogus asylum seekers’ discourse</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6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2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200"/>
            <a:ext cx="8229600" cy="990600"/>
          </a:xfrm>
        </p:spPr>
        <p:txBody>
          <a:bodyPr/>
          <a:lstStyle/>
          <a:p>
            <a:r>
              <a:rPr lang="en-US" dirty="0" smtClean="0"/>
              <a:t>Interrogating integration</a:t>
            </a:r>
            <a:endParaRPr lang="el-GR" dirty="0"/>
          </a:p>
        </p:txBody>
      </p:sp>
      <p:sp>
        <p:nvSpPr>
          <p:cNvPr id="3" name="2 - Θέση περιεχομένου"/>
          <p:cNvSpPr>
            <a:spLocks noGrp="1"/>
          </p:cNvSpPr>
          <p:nvPr>
            <p:ph idx="1"/>
          </p:nvPr>
        </p:nvSpPr>
        <p:spPr>
          <a:xfrm>
            <a:off x="152400" y="1371600"/>
            <a:ext cx="8839200" cy="5202936"/>
          </a:xfrm>
        </p:spPr>
        <p:txBody>
          <a:bodyPr>
            <a:normAutofit fontScale="92500" lnSpcReduction="10000"/>
          </a:bodyPr>
          <a:lstStyle/>
          <a:p>
            <a:r>
              <a:rPr lang="en-US" dirty="0" smtClean="0"/>
              <a:t>On a theoretical level, migrant/refugee integration literature is mostly characterized by a strong analytical bias to structure than agency and by focusing on a single geographical scale and space (one country/region/city/neighborhood etc.).</a:t>
            </a:r>
          </a:p>
          <a:p>
            <a:r>
              <a:rPr lang="en-US" dirty="0" smtClean="0"/>
              <a:t> In most cases, integration becomes depicted as static and singularly place/scale bound and not related to geographical movement. Can we think of another supplementary way to theorize integration? Can we conceptualize it not only as stasis, but also, as a fragmented process on the move, too? Can we think of integration as an </a:t>
            </a:r>
            <a:r>
              <a:rPr lang="en-US" dirty="0" err="1" smtClean="0"/>
              <a:t>agentic</a:t>
            </a:r>
            <a:r>
              <a:rPr lang="en-US" dirty="0" smtClean="0"/>
              <a:t> and in-transit process during these periods of treacherous movement or even arrested </a:t>
            </a:r>
            <a:r>
              <a:rPr lang="en-US" dirty="0" err="1" smtClean="0"/>
              <a:t>mobilities</a:t>
            </a:r>
            <a:r>
              <a:rPr lang="en-US" dirty="0" smtClean="0"/>
              <a:t>? </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81000"/>
            <a:ext cx="9144000" cy="762000"/>
          </a:xfrm>
        </p:spPr>
        <p:txBody>
          <a:bodyPr>
            <a:normAutofit fontScale="90000"/>
          </a:bodyPr>
          <a:lstStyle/>
          <a:p>
            <a:r>
              <a:rPr lang="en-US" dirty="0" smtClean="0"/>
              <a:t>The hegemonic narrative of integration</a:t>
            </a:r>
            <a:endParaRPr lang="el-GR" dirty="0"/>
          </a:p>
        </p:txBody>
      </p:sp>
      <p:sp>
        <p:nvSpPr>
          <p:cNvPr id="3" name="2 - Θέση περιεχομένου"/>
          <p:cNvSpPr>
            <a:spLocks noGrp="1"/>
          </p:cNvSpPr>
          <p:nvPr>
            <p:ph idx="1"/>
          </p:nvPr>
        </p:nvSpPr>
        <p:spPr>
          <a:xfrm>
            <a:off x="152400" y="1143000"/>
            <a:ext cx="8991600" cy="5715000"/>
          </a:xfrm>
        </p:spPr>
        <p:txBody>
          <a:bodyPr>
            <a:normAutofit fontScale="77500" lnSpcReduction="20000"/>
          </a:bodyPr>
          <a:lstStyle/>
          <a:p>
            <a:r>
              <a:rPr lang="en-US" dirty="0" smtClean="0"/>
              <a:t>As </a:t>
            </a:r>
            <a:r>
              <a:rPr lang="en-US" dirty="0" err="1" smtClean="0"/>
              <a:t>Penninx</a:t>
            </a:r>
            <a:r>
              <a:rPr lang="en-US" dirty="0" smtClean="0"/>
              <a:t> has suggested integration processes begin when people have arrived in a society and “they have to acquire a place in that new society” (</a:t>
            </a:r>
            <a:r>
              <a:rPr lang="en-US" dirty="0" err="1" smtClean="0"/>
              <a:t>Penninx</a:t>
            </a:r>
            <a:r>
              <a:rPr lang="en-US" dirty="0" smtClean="0"/>
              <a:t> 2003:1).</a:t>
            </a:r>
          </a:p>
          <a:p>
            <a:r>
              <a:rPr lang="en-US" dirty="0" smtClean="0"/>
              <a:t> Refugee integration, a subfield of migrant integration analysis, also exemplifies such tendencies by focusing on settlement, resettlement, local integration etc. instead of mobility and journey (see for instance Jacobsen 2003, Campbell 2006a, 2006b, </a:t>
            </a:r>
            <a:r>
              <a:rPr lang="en-US" dirty="0" err="1" smtClean="0"/>
              <a:t>Strang</a:t>
            </a:r>
            <a:r>
              <a:rPr lang="en-US" dirty="0" smtClean="0"/>
              <a:t> and Ager 2010).  Nevertheless gives more space to agency</a:t>
            </a:r>
          </a:p>
          <a:p>
            <a:r>
              <a:rPr lang="en-US" dirty="0" smtClean="0"/>
              <a:t>When this analysis gets surpassed, as in the case of transnational theory fusing into integration thinking, then the emphasis is simultaneously in two places: country/city/spatiality of origin and host society (see for instance </a:t>
            </a:r>
            <a:r>
              <a:rPr lang="en-US" dirty="0" err="1" smtClean="0"/>
              <a:t>Mazzucato</a:t>
            </a:r>
            <a:r>
              <a:rPr lang="en-US" dirty="0" smtClean="0"/>
              <a:t> 2008, </a:t>
            </a:r>
            <a:r>
              <a:rPr lang="en-US" dirty="0" err="1" smtClean="0"/>
              <a:t>Binaisa</a:t>
            </a:r>
            <a:r>
              <a:rPr lang="en-US" dirty="0" smtClean="0"/>
              <a:t> 2013, </a:t>
            </a:r>
            <a:r>
              <a:rPr lang="en-US" dirty="0" err="1" smtClean="0"/>
              <a:t>Erdal</a:t>
            </a:r>
            <a:r>
              <a:rPr lang="en-US" dirty="0" smtClean="0"/>
              <a:t> 2013). </a:t>
            </a:r>
          </a:p>
          <a:p>
            <a:r>
              <a:rPr lang="en-US" dirty="0" smtClean="0"/>
              <a:t>To cut the long story short, the dominant paradigm in integration thinking, with some exceptions of course to verify the rule, has not been analytically expanded to accommodate the realities of erratic mobility, transit migration (</a:t>
            </a:r>
            <a:r>
              <a:rPr lang="en-US" dirty="0" err="1" smtClean="0"/>
              <a:t>Duvell</a:t>
            </a:r>
            <a:r>
              <a:rPr lang="en-US" dirty="0" smtClean="0"/>
              <a:t> 2012, 2014) and other complicated forms of geographical movement.</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200"/>
            <a:ext cx="8229600" cy="609600"/>
          </a:xfrm>
        </p:spPr>
        <p:txBody>
          <a:bodyPr>
            <a:normAutofit fontScale="90000"/>
          </a:bodyPr>
          <a:lstStyle/>
          <a:p>
            <a:r>
              <a:rPr lang="en-US" dirty="0" smtClean="0"/>
              <a:t>Policy driven categories</a:t>
            </a:r>
            <a:endParaRPr lang="el-GR" dirty="0"/>
          </a:p>
        </p:txBody>
      </p:sp>
      <p:sp>
        <p:nvSpPr>
          <p:cNvPr id="3" name="2 - Θέση περιεχομένου"/>
          <p:cNvSpPr>
            <a:spLocks noGrp="1"/>
          </p:cNvSpPr>
          <p:nvPr>
            <p:ph idx="1"/>
          </p:nvPr>
        </p:nvSpPr>
        <p:spPr>
          <a:xfrm>
            <a:off x="0" y="1219200"/>
            <a:ext cx="9144000" cy="5355336"/>
          </a:xfrm>
        </p:spPr>
        <p:txBody>
          <a:bodyPr/>
          <a:lstStyle/>
          <a:p>
            <a:r>
              <a:rPr lang="en-US" dirty="0" smtClean="0"/>
              <a:t>This focus on migrant integration as a static category has probably resulted from an emphasis on structures than agency; on policy than people. Following from this, and as Hein de Haas (2014) has argued about migration being flooded by policy driven categories, one could argue that integration has also been dominated by structural views and policy driven terms and thinking. Is there a possibility to think of integration away of such policy driven categories and boxes?</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04800"/>
            <a:ext cx="9144000" cy="914400"/>
          </a:xfrm>
        </p:spPr>
        <p:txBody>
          <a:bodyPr>
            <a:normAutofit fontScale="90000"/>
          </a:bodyPr>
          <a:lstStyle/>
          <a:p>
            <a:r>
              <a:rPr lang="en-US" dirty="0" smtClean="0"/>
              <a:t>Aspirations as </a:t>
            </a:r>
            <a:r>
              <a:rPr lang="en-US" dirty="0" err="1" smtClean="0"/>
              <a:t>structuration</a:t>
            </a:r>
            <a:r>
              <a:rPr lang="en-US" dirty="0" smtClean="0"/>
              <a:t> theory reaching in migration studies</a:t>
            </a:r>
            <a:endParaRPr lang="el-GR" dirty="0"/>
          </a:p>
        </p:txBody>
      </p:sp>
      <p:sp>
        <p:nvSpPr>
          <p:cNvPr id="3" name="2 - Θέση περιεχομένου"/>
          <p:cNvSpPr>
            <a:spLocks noGrp="1"/>
          </p:cNvSpPr>
          <p:nvPr>
            <p:ph idx="1"/>
          </p:nvPr>
        </p:nvSpPr>
        <p:spPr>
          <a:xfrm>
            <a:off x="152400" y="1447800"/>
            <a:ext cx="8763000" cy="5126736"/>
          </a:xfrm>
        </p:spPr>
        <p:txBody>
          <a:bodyPr>
            <a:normAutofit fontScale="85000" lnSpcReduction="10000"/>
          </a:bodyPr>
          <a:lstStyle/>
          <a:p>
            <a:r>
              <a:rPr lang="en-US" dirty="0" smtClean="0"/>
              <a:t>social and critical theory have been investing on the role of the imaginary in forming individual and collective actions (see for instance </a:t>
            </a:r>
            <a:r>
              <a:rPr lang="en-US" dirty="0" err="1" smtClean="0"/>
              <a:t>Appadurai</a:t>
            </a:r>
            <a:r>
              <a:rPr lang="en-US" dirty="0" smtClean="0"/>
              <a:t> 1990, Lefebvre 1991, </a:t>
            </a:r>
            <a:r>
              <a:rPr lang="en-US" dirty="0" err="1" smtClean="0"/>
              <a:t>Castoriadis</a:t>
            </a:r>
            <a:r>
              <a:rPr lang="en-US" dirty="0" smtClean="0"/>
              <a:t> 1997, Anderson 2006). </a:t>
            </a:r>
          </a:p>
          <a:p>
            <a:r>
              <a:rPr lang="en-US" dirty="0" smtClean="0"/>
              <a:t>In migration studies, an emphasis on the imaginary as aspirations of mobility has been the analytical Trojan horse to break the strict distinction between ‘structure’ versus ‘agency’ explanations. Through the innovative work of Carling (2002, 2014) and Hein de Haas (2014) a robust combined theoretical model emerged that took account of both: choices and constraints, aspirations and capabilities. </a:t>
            </a:r>
          </a:p>
          <a:p>
            <a:r>
              <a:rPr lang="en-US" dirty="0" smtClean="0"/>
              <a:t>In a way, it was like ‘</a:t>
            </a:r>
            <a:r>
              <a:rPr lang="en-US" dirty="0" err="1" smtClean="0"/>
              <a:t>structuration</a:t>
            </a:r>
            <a:r>
              <a:rPr lang="en-US" dirty="0" smtClean="0"/>
              <a:t> theory’ had finally reached migration studies as migration allegedly took place as a result of a functioning human agency in the midst of limitations, obstacles and constraints.</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14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 y="228600"/>
            <a:ext cx="8839200" cy="838200"/>
          </a:xfrm>
        </p:spPr>
        <p:txBody>
          <a:bodyPr/>
          <a:lstStyle/>
          <a:p>
            <a:r>
              <a:rPr lang="en-US" dirty="0" smtClean="0"/>
              <a:t>But what about integration?</a:t>
            </a:r>
            <a:endParaRPr lang="el-GR" dirty="0"/>
          </a:p>
        </p:txBody>
      </p:sp>
      <p:sp>
        <p:nvSpPr>
          <p:cNvPr id="3" name="2 - Θέση περιεχομένου"/>
          <p:cNvSpPr>
            <a:spLocks noGrp="1"/>
          </p:cNvSpPr>
          <p:nvPr>
            <p:ph idx="1"/>
          </p:nvPr>
        </p:nvSpPr>
        <p:spPr>
          <a:xfrm>
            <a:off x="0" y="1143000"/>
            <a:ext cx="9144000" cy="5562600"/>
          </a:xfrm>
        </p:spPr>
        <p:txBody>
          <a:bodyPr>
            <a:normAutofit fontScale="70000" lnSpcReduction="20000"/>
          </a:bodyPr>
          <a:lstStyle/>
          <a:p>
            <a:r>
              <a:rPr lang="en-US" dirty="0" smtClean="0"/>
              <a:t> this aspirations/imaginary approach to migration has not really entered into integration thinking and writing</a:t>
            </a:r>
          </a:p>
          <a:p>
            <a:r>
              <a:rPr lang="en-US" dirty="0" smtClean="0"/>
              <a:t>these aspirations are exclusively discussed in relation to migration, but not, integration. Maybe this gap has emerged because migration literature has created space for agency while integration mostly remains under the hegemony of policy considerations and structural approaches.</a:t>
            </a:r>
          </a:p>
          <a:p>
            <a:r>
              <a:rPr lang="en-US" dirty="0" smtClean="0"/>
              <a:t>By taking an aspirations’ approach to integration, among others, we focus on migrants/refugees as human agents on the move, although the constraints and limitations they face on the ground, aspiring to reach and integrate into their imagined communities of settlement; we come closer to a conceptualization of an en route integration, a multi-stage process or simply an integration in-transit.</a:t>
            </a:r>
          </a:p>
          <a:p>
            <a:r>
              <a:rPr lang="en-US" dirty="0" smtClean="0"/>
              <a:t>Of course, this imaginary of integration can take different forms and does not equate with normative integration policy thinking; it can be more socio-economic than ‘civic’ or cultural.</a:t>
            </a:r>
          </a:p>
          <a:p>
            <a:r>
              <a:rPr lang="en-US" dirty="0" smtClean="0"/>
              <a:t> The point I want to bring to the fore is that the aspirations’ model of migration can easily enter into the integration paradigm and enhance our understandings about real and imagined processes on integration along the route. </a:t>
            </a:r>
          </a:p>
          <a:p>
            <a:r>
              <a:rPr lang="en-US" dirty="0" smtClean="0"/>
              <a:t>This is a part of the literature that is not adequately investigated</a:t>
            </a:r>
            <a:endParaRPr lang="el-GR" dirty="0" smtClean="0"/>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28600"/>
            <a:ext cx="9144000" cy="990600"/>
          </a:xfrm>
        </p:spPr>
        <p:txBody>
          <a:bodyPr>
            <a:normAutofit fontScale="90000"/>
          </a:bodyPr>
          <a:lstStyle/>
          <a:p>
            <a:r>
              <a:rPr lang="en-US" dirty="0" smtClean="0"/>
              <a:t>Enough with theory going back to ethnography</a:t>
            </a:r>
            <a:endParaRPr lang="el-GR" dirty="0"/>
          </a:p>
        </p:txBody>
      </p:sp>
      <p:sp>
        <p:nvSpPr>
          <p:cNvPr id="3" name="2 - Θέση περιεχομένου"/>
          <p:cNvSpPr>
            <a:spLocks noGrp="1"/>
          </p:cNvSpPr>
          <p:nvPr>
            <p:ph idx="1"/>
          </p:nvPr>
        </p:nvSpPr>
        <p:spPr>
          <a:xfrm>
            <a:off x="0" y="1219200"/>
            <a:ext cx="9144000" cy="5638800"/>
          </a:xfrm>
        </p:spPr>
        <p:txBody>
          <a:bodyPr>
            <a:normAutofit fontScale="77500" lnSpcReduction="20000"/>
          </a:bodyPr>
          <a:lstStyle/>
          <a:p>
            <a:r>
              <a:rPr lang="en-US" dirty="0" smtClean="0"/>
              <a:t>most refugees maintained dreams of reaching other EU member states. Most imagined European journeys were related to the presence of family members or friends in specific countries. Among Syrian refugees in E1, the most popular countries to be reached were Germany, Austria, Sweden, France etc. When I met with </a:t>
            </a:r>
            <a:r>
              <a:rPr lang="en-US" dirty="0" err="1" smtClean="0"/>
              <a:t>Bashar</a:t>
            </a:r>
            <a:r>
              <a:rPr lang="en-US" dirty="0" smtClean="0"/>
              <a:t>, a young refugee from Damascus who spoke good English and terminated his business administration studies to escape forcefully joining the Syrian army, he said from the outset that his 'dream' was to go to France and live and work with his uncle, who owned a small business there.</a:t>
            </a:r>
          </a:p>
          <a:p>
            <a:r>
              <a:rPr lang="en-US" dirty="0" smtClean="0"/>
              <a:t>Omer’s imagined community of settlement was Sweden. His aspirations of reaching and settling in Sweden were mostly fed by culminating media stories around generous welfare state provisions, and why not, beautiful women. Omer was with his whole family and any act of mobility would probably have to include all members. At the same time, he was one of the few that did not have any family member already settled in another EU country. It felt that his imaginary society of integration and settlement was more imagined than real compared to other ones.</a:t>
            </a:r>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 y="304800"/>
            <a:ext cx="8839200" cy="914400"/>
          </a:xfrm>
        </p:spPr>
        <p:txBody>
          <a:bodyPr>
            <a:normAutofit fontScale="90000"/>
          </a:bodyPr>
          <a:lstStyle/>
          <a:p>
            <a:r>
              <a:rPr lang="en-US" dirty="0" smtClean="0"/>
              <a:t>Aspirations, but also, local integration attempts, too</a:t>
            </a:r>
            <a:endParaRPr lang="el-GR" dirty="0"/>
          </a:p>
        </p:txBody>
      </p:sp>
      <p:sp>
        <p:nvSpPr>
          <p:cNvPr id="3" name="2 - Θέση περιεχομένου"/>
          <p:cNvSpPr>
            <a:spLocks noGrp="1"/>
          </p:cNvSpPr>
          <p:nvPr>
            <p:ph idx="1"/>
          </p:nvPr>
        </p:nvSpPr>
        <p:spPr>
          <a:xfrm>
            <a:off x="0" y="1371600"/>
            <a:ext cx="9144000" cy="5486400"/>
          </a:xfrm>
        </p:spPr>
        <p:txBody>
          <a:bodyPr>
            <a:normAutofit fontScale="77500" lnSpcReduction="20000"/>
          </a:bodyPr>
          <a:lstStyle/>
          <a:p>
            <a:r>
              <a:rPr lang="en-US" dirty="0" smtClean="0"/>
              <a:t>when the western Balkan route closed down many of my informants began asking questions whether there were any jobs in Greece, how easy was it to rent a flat, at what kind of price etc. From these questions, it became evident that 'dreams’ of European mobility and settlement had (temporarily) subsided whilst alternatively urgent needs for local integration had un-cheerfully emerged.</a:t>
            </a:r>
          </a:p>
          <a:p>
            <a:r>
              <a:rPr lang="en-US" dirty="0" smtClean="0"/>
              <a:t>There was a widespread perception that "Greece is a beautiful country, Greeks are nice people, but to get work here is very hard, life here is very hard." Nevertheless, the closing of the northern borders, forced many of my informants to seek ways to inaugurate a process of "local integration" by leaving the camp behind to look for work, to rent with others a cheap flat, etc. These initial efforts of local integration failed and people came back to the "safety" of the camp.</a:t>
            </a:r>
          </a:p>
          <a:p>
            <a:r>
              <a:rPr lang="en-US" dirty="0" smtClean="0"/>
              <a:t>Many a times, their disappointment was great and the fatigue was evident on their faces. At some time, Omer said to me: "I do not care where I go, all I want is some stability in my life, a house for me and my family, a job for me and my father, I do not care where I go, I even stay here, I even go back to Syria, or elsewhere, all I want is a bit of stability in my life.”</a:t>
            </a:r>
            <a:endParaRPr lang="el-GR" dirty="0" smtClean="0"/>
          </a:p>
          <a:p>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23.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57200"/>
            <a:ext cx="9144000" cy="762000"/>
          </a:xfrm>
        </p:spPr>
        <p:txBody>
          <a:bodyPr/>
          <a:lstStyle/>
          <a:p>
            <a:r>
              <a:rPr lang="en-US" dirty="0" smtClean="0"/>
              <a:t>The liberty of the camp</a:t>
            </a:r>
            <a:endParaRPr lang="el-GR" dirty="0"/>
          </a:p>
        </p:txBody>
      </p:sp>
      <p:sp>
        <p:nvSpPr>
          <p:cNvPr id="3" name="2 - Θέση περιεχομένου"/>
          <p:cNvSpPr>
            <a:spLocks noGrp="1"/>
          </p:cNvSpPr>
          <p:nvPr>
            <p:ph idx="1"/>
          </p:nvPr>
        </p:nvSpPr>
        <p:spPr>
          <a:xfrm>
            <a:off x="152400" y="1371600"/>
            <a:ext cx="8839200" cy="5486400"/>
          </a:xfrm>
        </p:spPr>
        <p:txBody>
          <a:bodyPr>
            <a:normAutofit fontScale="70000" lnSpcReduction="20000"/>
          </a:bodyPr>
          <a:lstStyle/>
          <a:p>
            <a:r>
              <a:rPr lang="en-US" dirty="0" smtClean="0"/>
              <a:t>The camp signified a sense of freedom for my informants as they could leave or enter it without having to go through checks or controls. This freedom of movement was paramount to them for both persevering with their local integration (mostly unsuccessful) efforts, but also most importantly, for maintaining their European imaginaries of migration and settlement; this freedom of movement was vital if their unfinished journeys were to become realities. </a:t>
            </a:r>
          </a:p>
          <a:p>
            <a:r>
              <a:rPr lang="en-US" dirty="0" smtClean="0"/>
              <a:t>For instance, when the Port authorities tried to persuade them to leave the camp and resettle in state facilities, many of them were not willing at all to lose their ‘freedom’, refusing relocation for a long time. Mostly, people were scared to leave the camp and move to other facilities in case that they lost freedom and got trapped into state apparatuses restricting logic. </a:t>
            </a:r>
          </a:p>
          <a:p>
            <a:r>
              <a:rPr lang="en-US" dirty="0" smtClean="0"/>
              <a:t>One afternoon, I saw Omer again as I was walking through the camp with my Arabic speaking friend at me side.  Omer referred to my friend and asked him in Arabic: “What would you do if you were standing somewhere and you saw a camel passing by? Would you ride it or would you let it go?” This was an indirect way of expressing his double </a:t>
            </a:r>
            <a:r>
              <a:rPr lang="en-US" dirty="0" err="1" smtClean="0"/>
              <a:t>mindness</a:t>
            </a:r>
            <a:r>
              <a:rPr lang="en-US" dirty="0" smtClean="0"/>
              <a:t> about staying or leaving from the camp. Many people had already left and were housed in the nearby </a:t>
            </a:r>
            <a:r>
              <a:rPr lang="en-US" dirty="0" err="1" smtClean="0"/>
              <a:t>Skaramangas</a:t>
            </a:r>
            <a:r>
              <a:rPr lang="en-US" dirty="0" smtClean="0"/>
              <a:t> state facility.</a:t>
            </a: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81000"/>
            <a:ext cx="8991600" cy="685800"/>
          </a:xfrm>
        </p:spPr>
        <p:txBody>
          <a:bodyPr>
            <a:normAutofit fontScale="90000"/>
          </a:bodyPr>
          <a:lstStyle/>
          <a:p>
            <a:r>
              <a:rPr lang="en-US" dirty="0" smtClean="0"/>
              <a:t>In the care of the state?</a:t>
            </a:r>
            <a:endParaRPr lang="el-GR" dirty="0"/>
          </a:p>
        </p:txBody>
      </p:sp>
      <p:sp>
        <p:nvSpPr>
          <p:cNvPr id="3" name="2 - Θέση περιεχομένου"/>
          <p:cNvSpPr>
            <a:spLocks noGrp="1"/>
          </p:cNvSpPr>
          <p:nvPr>
            <p:ph idx="1"/>
          </p:nvPr>
        </p:nvSpPr>
        <p:spPr>
          <a:xfrm>
            <a:off x="0" y="990600"/>
            <a:ext cx="9144000" cy="5867400"/>
          </a:xfrm>
        </p:spPr>
        <p:txBody>
          <a:bodyPr>
            <a:normAutofit fontScale="70000" lnSpcReduction="20000"/>
          </a:bodyPr>
          <a:lstStyle/>
          <a:p>
            <a:r>
              <a:rPr lang="en-US" dirty="0" smtClean="0"/>
              <a:t>What should he and his family </a:t>
            </a:r>
            <a:r>
              <a:rPr lang="en-US" dirty="0" err="1" smtClean="0"/>
              <a:t>do?The</a:t>
            </a:r>
            <a:r>
              <a:rPr lang="en-US" dirty="0" smtClean="0"/>
              <a:t> thing that made him really confused was that if they really wanted to apply for asylum (as the northern border was by now hermetically sealed) they had to move to a state facility to do so. </a:t>
            </a:r>
          </a:p>
          <a:p>
            <a:r>
              <a:rPr lang="en-US" dirty="0" smtClean="0"/>
              <a:t>By applying for asylum they had three choices: apply for asylum and stay in Greece, apply for asylum and join the European resettlement program once activated, or apply for asylum and family reunification together in case a close relative was already settled in another EU state. </a:t>
            </a:r>
          </a:p>
          <a:p>
            <a:r>
              <a:rPr lang="en-US" dirty="0" smtClean="0"/>
              <a:t>The idea of getting asylum had already entered into Omer’s brain: the reality was that applying for asylum as an instrument to continue their European unfinished journeys and subsequently reach and settle in the imagined communities of the North was the new popular strategy for the Syrian camp’s residents. </a:t>
            </a:r>
          </a:p>
          <a:p>
            <a:r>
              <a:rPr lang="en-US" dirty="0" smtClean="0"/>
              <a:t>Towards the end of April, I heard that </a:t>
            </a:r>
            <a:r>
              <a:rPr lang="en-US" dirty="0" err="1" smtClean="0"/>
              <a:t>Bashar</a:t>
            </a:r>
            <a:r>
              <a:rPr lang="en-US" dirty="0" smtClean="0"/>
              <a:t> had left Greece. A few days later, Omer told me that he and his family were seriously considering of leaving the camp to resettle in the nearby state facility (</a:t>
            </a:r>
            <a:r>
              <a:rPr lang="en-US" dirty="0" err="1" smtClean="0"/>
              <a:t>Skaramangas</a:t>
            </a:r>
            <a:r>
              <a:rPr lang="en-US" dirty="0" smtClean="0"/>
              <a:t>). As he said, there they will be able to seek asylum and to join the EU resettlement program. Later this day, Omer told me that he still wanted to go to Germany. When I asked him where, he replied to any German city. The port of Piraeus was quickly emptying as its residents were leaving it behind to resettle in state facilities. Although the Piraeus port had not totally emptied, as it still provided shelter to around 1, 300 refugees, I felt that my short ethnography had come to an end, too. </a:t>
            </a:r>
            <a:endParaRPr lang="el-GR" dirty="0" smtClean="0"/>
          </a:p>
          <a:p>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 y="381000"/>
            <a:ext cx="8763000" cy="762000"/>
          </a:xfrm>
        </p:spPr>
        <p:txBody>
          <a:bodyPr/>
          <a:lstStyle/>
          <a:p>
            <a:r>
              <a:rPr lang="en-US" dirty="0" smtClean="0"/>
              <a:t>From ethnography to theory </a:t>
            </a:r>
            <a:endParaRPr lang="el-GR" dirty="0"/>
          </a:p>
        </p:txBody>
      </p:sp>
      <p:sp>
        <p:nvSpPr>
          <p:cNvPr id="3" name="2 - Θέση περιεχομένου"/>
          <p:cNvSpPr>
            <a:spLocks noGrp="1"/>
          </p:cNvSpPr>
          <p:nvPr>
            <p:ph idx="1"/>
          </p:nvPr>
        </p:nvSpPr>
        <p:spPr>
          <a:xfrm>
            <a:off x="152400" y="1219200"/>
            <a:ext cx="8763000" cy="5638800"/>
          </a:xfrm>
        </p:spPr>
        <p:txBody>
          <a:bodyPr>
            <a:normAutofit fontScale="92500" lnSpcReduction="10000"/>
          </a:bodyPr>
          <a:lstStyle/>
          <a:p>
            <a:r>
              <a:rPr lang="en-US" dirty="0" smtClean="0"/>
              <a:t>As the dominant paradigm of integration, mainly refers to state actors, policies, normative thinking etc., little is written on the part of subjects that seek to temporally integrate, or even go by, along the route of their unfinished journeys and the aspirations that keep these journeys alive during such treacherous movements.</a:t>
            </a:r>
          </a:p>
          <a:p>
            <a:r>
              <a:rPr lang="en-US" dirty="0" smtClean="0"/>
              <a:t>Maybe it is time to start empirically looking for more grounded theories of integration that bring to the fore perplexed takes on the process as unfolding through countries, regions, cities, neighborhood, camps etc., as part of unfolding journeys and temporary arrested </a:t>
            </a:r>
            <a:r>
              <a:rPr lang="en-US" dirty="0" err="1" smtClean="0"/>
              <a:t>mobilities</a:t>
            </a:r>
            <a:r>
              <a:rPr lang="en-US" dirty="0" smtClean="0"/>
              <a:t> guided by the role of the imaginary. </a:t>
            </a:r>
          </a:p>
          <a:p>
            <a:r>
              <a:rPr lang="en-US" dirty="0" smtClean="0"/>
              <a:t>The unfolding European refugee ‘crisis’ probably urges us to do so more than ever.</a:t>
            </a:r>
            <a:endParaRPr lang="el-GR" dirty="0" smtClean="0"/>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8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200"/>
            <a:ext cx="8229600" cy="762000"/>
          </a:xfrm>
        </p:spPr>
        <p:txBody>
          <a:bodyPr>
            <a:normAutofit fontScale="90000"/>
          </a:bodyPr>
          <a:lstStyle/>
          <a:p>
            <a:r>
              <a:rPr lang="en-US" dirty="0" smtClean="0"/>
              <a:t>Camp studies </a:t>
            </a:r>
            <a:br>
              <a:rPr lang="en-US" dirty="0" smtClean="0"/>
            </a:br>
            <a:endParaRPr lang="el-GR" dirty="0"/>
          </a:p>
        </p:txBody>
      </p:sp>
      <p:sp>
        <p:nvSpPr>
          <p:cNvPr id="3" name="2 - Θέση περιεχομένου"/>
          <p:cNvSpPr>
            <a:spLocks noGrp="1"/>
          </p:cNvSpPr>
          <p:nvPr>
            <p:ph idx="1"/>
          </p:nvPr>
        </p:nvSpPr>
        <p:spPr>
          <a:xfrm>
            <a:off x="457200" y="990600"/>
            <a:ext cx="8229600" cy="5583936"/>
          </a:xfrm>
        </p:spPr>
        <p:txBody>
          <a:bodyPr>
            <a:normAutofit fontScale="92500"/>
          </a:bodyPr>
          <a:lstStyle/>
          <a:p>
            <a:r>
              <a:rPr lang="en-US" dirty="0" smtClean="0"/>
              <a:t>A sociology of the camp (</a:t>
            </a:r>
            <a:r>
              <a:rPr lang="en-US" dirty="0" err="1" smtClean="0"/>
              <a:t>Sigona</a:t>
            </a:r>
            <a:r>
              <a:rPr lang="en-US" dirty="0" smtClean="0"/>
              <a:t>)</a:t>
            </a:r>
          </a:p>
          <a:p>
            <a:r>
              <a:rPr lang="en-US" dirty="0" smtClean="0"/>
              <a:t>Arendt and the people without the ‘right to have rights’. The camp as a place of extermination and the creation of humans without rights. The fiercest critique of human rights</a:t>
            </a:r>
          </a:p>
          <a:p>
            <a:r>
              <a:rPr lang="en-US" dirty="0" err="1" smtClean="0"/>
              <a:t>Agamben</a:t>
            </a:r>
            <a:r>
              <a:rPr lang="en-US" dirty="0" smtClean="0"/>
              <a:t>, bio-politics and the space of exception</a:t>
            </a:r>
          </a:p>
          <a:p>
            <a:r>
              <a:rPr lang="en-US" dirty="0" smtClean="0"/>
              <a:t>The new ‘camp studies”: </a:t>
            </a:r>
            <a:r>
              <a:rPr lang="en-US" dirty="0" err="1" smtClean="0"/>
              <a:t>Agier</a:t>
            </a:r>
            <a:r>
              <a:rPr lang="en-US" dirty="0" smtClean="0"/>
              <a:t> ‘can the camp be a city?”. The camp as a political, </a:t>
            </a:r>
            <a:r>
              <a:rPr lang="en-US" dirty="0" err="1" smtClean="0"/>
              <a:t>socialised</a:t>
            </a:r>
            <a:r>
              <a:rPr lang="en-US" dirty="0" smtClean="0"/>
              <a:t>, lived space. </a:t>
            </a:r>
            <a:r>
              <a:rPr lang="en-US" dirty="0" err="1" smtClean="0"/>
              <a:t>Campzenship</a:t>
            </a:r>
            <a:endParaRPr lang="en-US" dirty="0" smtClean="0"/>
          </a:p>
          <a:p>
            <a:r>
              <a:rPr lang="en-US" dirty="0" smtClean="0"/>
              <a:t>Arendt and the old distinction between the public and the private, the political and the non-political. The camp, or better the tent, as a private space in public view, can it also be political?</a:t>
            </a:r>
          </a:p>
          <a:p>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8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_004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09600"/>
            <a:ext cx="8229600" cy="609600"/>
          </a:xfrm>
        </p:spPr>
        <p:txBody>
          <a:bodyPr>
            <a:normAutofit fontScale="90000"/>
          </a:bodyPr>
          <a:lstStyle/>
          <a:p>
            <a:r>
              <a:rPr lang="en-US" dirty="0" smtClean="0"/>
              <a:t>Timeline </a:t>
            </a:r>
            <a:endParaRPr lang="el-GR" dirty="0"/>
          </a:p>
        </p:txBody>
      </p:sp>
      <p:sp>
        <p:nvSpPr>
          <p:cNvPr id="3" name="2 - Θέση περιεχομένου"/>
          <p:cNvSpPr>
            <a:spLocks noGrp="1"/>
          </p:cNvSpPr>
          <p:nvPr>
            <p:ph idx="1"/>
          </p:nvPr>
        </p:nvSpPr>
        <p:spPr>
          <a:xfrm>
            <a:off x="0" y="1600200"/>
            <a:ext cx="9144000" cy="4974336"/>
          </a:xfrm>
        </p:spPr>
        <p:txBody>
          <a:bodyPr>
            <a:normAutofit fontScale="92500" lnSpcReduction="10000"/>
          </a:bodyPr>
          <a:lstStyle/>
          <a:p>
            <a:r>
              <a:rPr lang="en-US" dirty="0" smtClean="0"/>
              <a:t>Sep, 2015 solidarity members of </a:t>
            </a:r>
            <a:r>
              <a:rPr lang="en-US" dirty="0" err="1" smtClean="0"/>
              <a:t>Pampeiraiki</a:t>
            </a:r>
            <a:r>
              <a:rPr lang="en-US" dirty="0" smtClean="0"/>
              <a:t> on the port</a:t>
            </a:r>
          </a:p>
          <a:p>
            <a:r>
              <a:rPr lang="en-US" dirty="0" smtClean="0"/>
              <a:t>9/3/2016 Western Balkan route closed</a:t>
            </a:r>
          </a:p>
          <a:p>
            <a:r>
              <a:rPr lang="en-US" dirty="0" smtClean="0"/>
              <a:t>22/3/2016 The EU/Turkey deal implemented- the big bargaining, the ‘oldness’ of the newness of the refugee crisis and its management </a:t>
            </a:r>
          </a:p>
          <a:p>
            <a:r>
              <a:rPr lang="en-US" dirty="0" smtClean="0"/>
              <a:t>From April, port authorities try to empty the port, they distribute leaflets </a:t>
            </a:r>
          </a:p>
          <a:p>
            <a:r>
              <a:rPr lang="en-US" dirty="0" smtClean="0"/>
              <a:t>8/4/2016 </a:t>
            </a:r>
            <a:r>
              <a:rPr lang="en-US" dirty="0" err="1" smtClean="0"/>
              <a:t>Cosco</a:t>
            </a:r>
            <a:r>
              <a:rPr lang="en-US" dirty="0" smtClean="0"/>
              <a:t> signs a deal with the Greek government for the buy of 67% of the Piraeus Port</a:t>
            </a:r>
          </a:p>
          <a:p>
            <a:r>
              <a:rPr lang="en-US" dirty="0" smtClean="0"/>
              <a:t>Politics of far right discontent, from April onwards you have you far right-groups on the ‘streets’. On the other hand, you have anti-fascist groups too. Rioting takes place.   </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85800"/>
            <a:ext cx="8229600" cy="838200"/>
          </a:xfrm>
        </p:spPr>
        <p:txBody>
          <a:bodyPr/>
          <a:lstStyle/>
          <a:p>
            <a:r>
              <a:rPr lang="en-US" dirty="0" smtClean="0"/>
              <a:t>A truly transnational space?</a:t>
            </a:r>
            <a:endParaRPr lang="el-GR" dirty="0"/>
          </a:p>
        </p:txBody>
      </p:sp>
      <p:sp>
        <p:nvSpPr>
          <p:cNvPr id="3" name="2 - Θέση περιεχομένου"/>
          <p:cNvSpPr>
            <a:spLocks noGrp="1"/>
          </p:cNvSpPr>
          <p:nvPr>
            <p:ph idx="1"/>
          </p:nvPr>
        </p:nvSpPr>
        <p:spPr>
          <a:xfrm>
            <a:off x="0" y="1600200"/>
            <a:ext cx="9144000" cy="5257800"/>
          </a:xfrm>
        </p:spPr>
        <p:txBody>
          <a:bodyPr>
            <a:normAutofit fontScale="92500" lnSpcReduction="10000"/>
          </a:bodyPr>
          <a:lstStyle/>
          <a:p>
            <a:r>
              <a:rPr lang="en-US" dirty="0" smtClean="0"/>
              <a:t>The concept of trans-nationalism, a confusing concept. From </a:t>
            </a:r>
            <a:r>
              <a:rPr lang="en-US" dirty="0" err="1" smtClean="0"/>
              <a:t>Appadurai</a:t>
            </a:r>
            <a:r>
              <a:rPr lang="en-US" dirty="0" smtClean="0"/>
              <a:t> to </a:t>
            </a:r>
            <a:r>
              <a:rPr lang="en-US" dirty="0" err="1" smtClean="0"/>
              <a:t>Vertovec</a:t>
            </a:r>
            <a:r>
              <a:rPr lang="en-US" dirty="0" smtClean="0"/>
              <a:t>, flows of people, money, ideas, images, technology etc. Beyond the nation state?</a:t>
            </a:r>
          </a:p>
          <a:p>
            <a:r>
              <a:rPr lang="en-US" dirty="0" smtClean="0"/>
              <a:t>The trans-nationalism of the port:</a:t>
            </a:r>
          </a:p>
          <a:p>
            <a:r>
              <a:rPr lang="en-US" dirty="0" smtClean="0"/>
              <a:t>Refugees finding shelter </a:t>
            </a:r>
          </a:p>
          <a:p>
            <a:r>
              <a:rPr lang="en-US" dirty="0" smtClean="0"/>
              <a:t>Privatization of the port from </a:t>
            </a:r>
            <a:r>
              <a:rPr lang="en-US" dirty="0" err="1" smtClean="0"/>
              <a:t>Cosco</a:t>
            </a:r>
            <a:r>
              <a:rPr lang="en-US" dirty="0" smtClean="0"/>
              <a:t> (the first privatization of the second time ‘left’)</a:t>
            </a:r>
          </a:p>
          <a:p>
            <a:r>
              <a:rPr lang="en-US" dirty="0" smtClean="0"/>
              <a:t>Global coverage of the camp, Angelina Jolie and others</a:t>
            </a:r>
          </a:p>
          <a:p>
            <a:pPr>
              <a:buNone/>
            </a:pPr>
            <a:r>
              <a:rPr lang="en-US" dirty="0" smtClean="0"/>
              <a:t>   (always under the national media scrutiny, intense politicization, fascination with violence in the camp/ interethnic conflicts)</a:t>
            </a:r>
          </a:p>
          <a:p>
            <a:r>
              <a:rPr lang="en-US" dirty="0" smtClean="0"/>
              <a:t>Global or ‘</a:t>
            </a:r>
            <a:r>
              <a:rPr lang="en-US" dirty="0" err="1" smtClean="0"/>
              <a:t>glocalized</a:t>
            </a:r>
            <a:r>
              <a:rPr lang="en-US" dirty="0" smtClean="0"/>
              <a:t>’ or simply transnational civil society</a:t>
            </a:r>
          </a:p>
          <a:p>
            <a:r>
              <a:rPr lang="en-US" dirty="0" smtClean="0"/>
              <a:t>The tourists on the cruise ships too, just opposite E1, E2</a:t>
            </a:r>
          </a:p>
          <a:p>
            <a:pPr>
              <a:buNone/>
            </a:pPr>
            <a:endParaRPr lang="en-US" dirty="0" smtClean="0"/>
          </a:p>
          <a:p>
            <a:pPr>
              <a:buNone/>
            </a:pPr>
            <a:endParaRPr lang="en-US" dirty="0" smtClean="0"/>
          </a:p>
          <a:p>
            <a:endParaRPr lang="en-US" dirty="0" smtClean="0"/>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descr="C:\Users\toshiba\Desktop\DSC_0122.JPG"/>
          <p:cNvPicPr>
            <a:picLocks noGrp="1" noChangeAspect="1" noChangeArrowheads="1"/>
          </p:cNvPicPr>
          <p:nvPr>
            <p:ph idx="1"/>
          </p:nvPr>
        </p:nvPicPr>
        <p:blipFill>
          <a:blip r:embed="rId2" cstate="print"/>
          <a:srcRect/>
          <a:stretch>
            <a:fillRect/>
          </a:stretch>
        </p:blipFill>
        <p:spPr bwMode="auto">
          <a:xfrm rot="-5400000">
            <a:off x="-1371600" y="1371600"/>
            <a:ext cx="6858000" cy="4114800"/>
          </a:xfrm>
          <a:prstGeom prst="rect">
            <a:avLst/>
          </a:prstGeom>
          <a:noFill/>
        </p:spPr>
      </p:pic>
      <p:pic>
        <p:nvPicPr>
          <p:cNvPr id="6" name="5 - Εικόνα" descr="DSC_0057.JPG"/>
          <p:cNvPicPr>
            <a:picLocks noChangeAspect="1"/>
          </p:cNvPicPr>
          <p:nvPr/>
        </p:nvPicPr>
        <p:blipFill>
          <a:blip r:embed="rId3" cstate="print"/>
          <a:stretch>
            <a:fillRect/>
          </a:stretch>
        </p:blipFill>
        <p:spPr>
          <a:xfrm rot="-5400000">
            <a:off x="3124201" y="838198"/>
            <a:ext cx="6858002" cy="51816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στικό">
  <a:themeElements>
    <a:clrScheme name="Λειτουργική μονάδα">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212</TotalTime>
  <Words>2937</Words>
  <Application>Microsoft Office PowerPoint</Application>
  <PresentationFormat>Προβολή στην οθόνη (4:3)</PresentationFormat>
  <Paragraphs>105</Paragraphs>
  <Slides>37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37</vt:i4>
      </vt:variant>
    </vt:vector>
  </HeadingPairs>
  <TitlesOfParts>
    <vt:vector size="38" baseType="lpstr">
      <vt:lpstr>Αστικό</vt:lpstr>
      <vt:lpstr>Perplexing the concept of integration? Ethnographic insights from the port of Piraeus refugee camp</vt:lpstr>
      <vt:lpstr>Refugee crisis and the port of Piraeus </vt:lpstr>
      <vt:lpstr>Διαφάνεια 3</vt:lpstr>
      <vt:lpstr>Camp studies  </vt:lpstr>
      <vt:lpstr>Διαφάνεια 5</vt:lpstr>
      <vt:lpstr>Διαφάνεια 6</vt:lpstr>
      <vt:lpstr>Timeline </vt:lpstr>
      <vt:lpstr>A truly transnational space?</vt:lpstr>
      <vt:lpstr>Διαφάνεια 9</vt:lpstr>
      <vt:lpstr>Διαφάνεια 10</vt:lpstr>
      <vt:lpstr>Technology and migration</vt:lpstr>
      <vt:lpstr>The politics and ethics of solidarity and giving </vt:lpstr>
      <vt:lpstr>Διαφάνεια 13</vt:lpstr>
      <vt:lpstr>Διαφάνεια 14</vt:lpstr>
      <vt:lpstr>Διαφάνεια 15</vt:lpstr>
      <vt:lpstr>Διαφάνεια 16</vt:lpstr>
      <vt:lpstr>‘Finding my way around’ or gaining access</vt:lpstr>
      <vt:lpstr>Διαφάνεια 18</vt:lpstr>
      <vt:lpstr>Διαφάνεια 19</vt:lpstr>
      <vt:lpstr>Διαφάνεια 20</vt:lpstr>
      <vt:lpstr>Διαφάνεια 21</vt:lpstr>
      <vt:lpstr>A very differentiated bunch?</vt:lpstr>
      <vt:lpstr>Διαφάνεια 23</vt:lpstr>
      <vt:lpstr>Διαφάνεια 24</vt:lpstr>
      <vt:lpstr>Interrogating integration</vt:lpstr>
      <vt:lpstr>The hegemonic narrative of integration</vt:lpstr>
      <vt:lpstr>Policy driven categories</vt:lpstr>
      <vt:lpstr>Aspirations as structuration theory reaching in migration studies</vt:lpstr>
      <vt:lpstr>Διαφάνεια 29</vt:lpstr>
      <vt:lpstr>But what about integration?</vt:lpstr>
      <vt:lpstr>Enough with theory going back to ethnography</vt:lpstr>
      <vt:lpstr>Aspirations, but also, local integration attempts, too</vt:lpstr>
      <vt:lpstr>Διαφάνεια 33</vt:lpstr>
      <vt:lpstr>The liberty of the camp</vt:lpstr>
      <vt:lpstr>In the care of the state?</vt:lpstr>
      <vt:lpstr>From ethnography to theory </vt:lpstr>
      <vt:lpstr>Διαφάνεια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toshiba</dc:creator>
  <cp:lastModifiedBy>toshiba</cp:lastModifiedBy>
  <cp:revision>44</cp:revision>
  <dcterms:created xsi:type="dcterms:W3CDTF">2016-06-29T09:47:19Z</dcterms:created>
  <dcterms:modified xsi:type="dcterms:W3CDTF">2016-10-05T10:48:21Z</dcterms:modified>
</cp:coreProperties>
</file>