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1" r:id="rId3"/>
  </p:sldMasterIdLst>
  <p:notesMasterIdLst>
    <p:notesMasterId r:id="rId5"/>
  </p:notesMasterIdLst>
  <p:sldIdLst>
    <p:sldId id="256" r:id="rId4"/>
    <p:sldId id="257" r:id="rId6"/>
    <p:sldId id="258" r:id="rId7"/>
    <p:sldId id="259" r:id="rId8"/>
    <p:sldId id="260" r:id="rId9"/>
    <p:sldId id="261" r:id="rId10"/>
    <p:sldId id="266" r:id="rId11"/>
    <p:sldId id="267" r:id="rId12"/>
    <p:sldId id="268" r:id="rId13"/>
    <p:sldId id="269" r:id="rId14"/>
    <p:sldId id="270" r:id="rId15"/>
    <p:sldId id="271" r:id="rId16"/>
    <p:sldId id="272" r:id="rId17"/>
    <p:sldId id="273" r:id="rId18"/>
    <p:sldId id="262" r:id="rId19"/>
    <p:sldId id="263" r:id="rId20"/>
    <p:sldId id="264"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65" r:id="rId35"/>
    <p:sldId id="293" r:id="rId36"/>
    <p:sldId id="287" r:id="rId37"/>
    <p:sldId id="294" r:id="rId38"/>
    <p:sldId id="289" r:id="rId39"/>
    <p:sldId id="290" r:id="rId40"/>
    <p:sldId id="291" r:id="rId41"/>
    <p:sldId id="292"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56" userDrawn="1">
          <p15:clr>
            <a:srgbClr val="A4A3A4"/>
          </p15:clr>
        </p15:guide>
        <p15:guide id="2"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52"/>
      </p:cViewPr>
      <p:guideLst>
        <p:guide orient="horz" pos="2156"/>
        <p:guide pos="28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p>
        </p:txBody>
      </p:sp>
      <p:sp>
        <p:nvSpPr>
          <p:cNvPr id="111" name="Google Shape;11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69" name="Google Shape;26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1" name="Google Shape;28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2"/>
        <p:cNvGrpSpPr/>
        <p:nvPr/>
      </p:nvGrpSpPr>
      <p:grpSpPr>
        <a:xfrm>
          <a:off x="0" y="0"/>
          <a:ext cx="0" cy="0"/>
          <a:chOff x="0" y="0"/>
          <a:chExt cx="0" cy="0"/>
        </a:xfrm>
      </p:grpSpPr>
      <p:sp>
        <p:nvSpPr>
          <p:cNvPr id="293" name="Google Shape;29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95" name="Google Shape;29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1"/>
        <p:cNvGrpSpPr/>
        <p:nvPr/>
      </p:nvGrpSpPr>
      <p:grpSpPr>
        <a:xfrm>
          <a:off x="0" y="0"/>
          <a:ext cx="0" cy="0"/>
          <a:chOff x="0" y="0"/>
          <a:chExt cx="0" cy="0"/>
        </a:xfrm>
      </p:grpSpPr>
      <p:sp>
        <p:nvSpPr>
          <p:cNvPr id="312" name="Google Shape;31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14" name="Google Shape;31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1"/>
        <p:cNvGrpSpPr/>
        <p:nvPr/>
      </p:nvGrpSpPr>
      <p:grpSpPr>
        <a:xfrm>
          <a:off x="0" y="0"/>
          <a:ext cx="0" cy="0"/>
          <a:chOff x="0" y="0"/>
          <a:chExt cx="0" cy="0"/>
        </a:xfrm>
      </p:grpSpPr>
      <p:sp>
        <p:nvSpPr>
          <p:cNvPr id="322" name="Google Shape;32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23" name="Google Shape;32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85" name="Google Shape;18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0" name="Google Shape;20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8" name="Google Shape;2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3"/>
        <p:cNvGrpSpPr/>
        <p:nvPr/>
      </p:nvGrpSpPr>
      <p:grpSpPr>
        <a:xfrm>
          <a:off x="0" y="0"/>
          <a:ext cx="0" cy="0"/>
          <a:chOff x="0" y="0"/>
          <a:chExt cx="0" cy="0"/>
        </a:xfrm>
      </p:grpSpPr>
      <p:sp>
        <p:nvSpPr>
          <p:cNvPr id="334" name="Google Shape;33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35" name="Google Shape;33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4"/>
        <p:cNvGrpSpPr/>
        <p:nvPr/>
      </p:nvGrpSpPr>
      <p:grpSpPr>
        <a:xfrm>
          <a:off x="0" y="0"/>
          <a:ext cx="0" cy="0"/>
          <a:chOff x="0" y="0"/>
          <a:chExt cx="0" cy="0"/>
        </a:xfrm>
      </p:grpSpPr>
      <p:sp>
        <p:nvSpPr>
          <p:cNvPr id="355" name="Google Shape;35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56" name="Google Shape;35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24" name="Google Shape;12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8"/>
        <p:cNvGrpSpPr/>
        <p:nvPr/>
      </p:nvGrpSpPr>
      <p:grpSpPr>
        <a:xfrm>
          <a:off x="0" y="0"/>
          <a:ext cx="0" cy="0"/>
          <a:chOff x="0" y="0"/>
          <a:chExt cx="0" cy="0"/>
        </a:xfrm>
      </p:grpSpPr>
      <p:sp>
        <p:nvSpPr>
          <p:cNvPr id="399" name="Google Shape;39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00" name="Google Shape;40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0"/>
        <p:cNvGrpSpPr/>
        <p:nvPr/>
      </p:nvGrpSpPr>
      <p:grpSpPr>
        <a:xfrm>
          <a:off x="0" y="0"/>
          <a:ext cx="0" cy="0"/>
          <a:chOff x="0" y="0"/>
          <a:chExt cx="0" cy="0"/>
        </a:xfrm>
      </p:grpSpPr>
      <p:sp>
        <p:nvSpPr>
          <p:cNvPr id="411" name="Google Shape;4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p>
        </p:txBody>
      </p:sp>
      <p:sp>
        <p:nvSpPr>
          <p:cNvPr id="412" name="Google Shape;41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6"/>
        <p:cNvGrpSpPr/>
        <p:nvPr/>
      </p:nvGrpSpPr>
      <p:grpSpPr>
        <a:xfrm>
          <a:off x="0" y="0"/>
          <a:ext cx="0" cy="0"/>
          <a:chOff x="0" y="0"/>
          <a:chExt cx="0" cy="0"/>
        </a:xfrm>
      </p:grpSpPr>
      <p:sp>
        <p:nvSpPr>
          <p:cNvPr id="427" name="Google Shape;427;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28" name="Google Shape;42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7"/>
        <p:cNvGrpSpPr/>
        <p:nvPr/>
      </p:nvGrpSpPr>
      <p:grpSpPr>
        <a:xfrm>
          <a:off x="0" y="0"/>
          <a:ext cx="0" cy="0"/>
          <a:chOff x="0" y="0"/>
          <a:chExt cx="0" cy="0"/>
        </a:xfrm>
      </p:grpSpPr>
      <p:sp>
        <p:nvSpPr>
          <p:cNvPr id="438" name="Google Shape;43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p>
        </p:txBody>
      </p:sp>
      <p:sp>
        <p:nvSpPr>
          <p:cNvPr id="439" name="Google Shape;43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0"/>
        <p:cNvGrpSpPr/>
        <p:nvPr/>
      </p:nvGrpSpPr>
      <p:grpSpPr>
        <a:xfrm>
          <a:off x="0" y="0"/>
          <a:ext cx="0" cy="0"/>
          <a:chOff x="0" y="0"/>
          <a:chExt cx="0" cy="0"/>
        </a:xfrm>
      </p:grpSpPr>
      <p:sp>
        <p:nvSpPr>
          <p:cNvPr id="451" name="Google Shape;45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52" name="Google Shape;45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3"/>
        <p:cNvGrpSpPr/>
        <p:nvPr/>
      </p:nvGrpSpPr>
      <p:grpSpPr>
        <a:xfrm>
          <a:off x="0" y="0"/>
          <a:ext cx="0" cy="0"/>
          <a:chOff x="0" y="0"/>
          <a:chExt cx="0" cy="0"/>
        </a:xfrm>
      </p:grpSpPr>
      <p:sp>
        <p:nvSpPr>
          <p:cNvPr id="464" name="Google Shape;46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p>
        </p:txBody>
      </p:sp>
      <p:sp>
        <p:nvSpPr>
          <p:cNvPr id="465" name="Google Shape;46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9"/>
        <p:cNvGrpSpPr/>
        <p:nvPr/>
      </p:nvGrpSpPr>
      <p:grpSpPr>
        <a:xfrm>
          <a:off x="0" y="0"/>
          <a:ext cx="0" cy="0"/>
          <a:chOff x="0" y="0"/>
          <a:chExt cx="0" cy="0"/>
        </a:xfrm>
      </p:grpSpPr>
      <p:sp>
        <p:nvSpPr>
          <p:cNvPr id="480" name="Google Shape;48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81" name="Google Shape;48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4"/>
        <p:cNvGrpSpPr/>
        <p:nvPr/>
      </p:nvGrpSpPr>
      <p:grpSpPr>
        <a:xfrm>
          <a:off x="0" y="0"/>
          <a:ext cx="0" cy="0"/>
          <a:chOff x="0" y="0"/>
          <a:chExt cx="0" cy="0"/>
        </a:xfrm>
      </p:grpSpPr>
      <p:sp>
        <p:nvSpPr>
          <p:cNvPr id="495" name="Google Shape;49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96" name="Google Shape;49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6"/>
        <p:cNvGrpSpPr/>
        <p:nvPr/>
      </p:nvGrpSpPr>
      <p:grpSpPr>
        <a:xfrm>
          <a:off x="0" y="0"/>
          <a:ext cx="0" cy="0"/>
          <a:chOff x="0" y="0"/>
          <a:chExt cx="0" cy="0"/>
        </a:xfrm>
      </p:grpSpPr>
      <p:sp>
        <p:nvSpPr>
          <p:cNvPr id="507" name="Google Shape;50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08" name="Google Shape;50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8"/>
        <p:cNvGrpSpPr/>
        <p:nvPr/>
      </p:nvGrpSpPr>
      <p:grpSpPr>
        <a:xfrm>
          <a:off x="0" y="0"/>
          <a:ext cx="0" cy="0"/>
          <a:chOff x="0" y="0"/>
          <a:chExt cx="0" cy="0"/>
        </a:xfrm>
      </p:grpSpPr>
      <p:sp>
        <p:nvSpPr>
          <p:cNvPr id="519" name="Google Shape;51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20" name="Google Shape;52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36" name="Google Shape;13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5"/>
        <p:cNvGrpSpPr/>
        <p:nvPr/>
      </p:nvGrpSpPr>
      <p:grpSpPr>
        <a:xfrm>
          <a:off x="0" y="0"/>
          <a:ext cx="0" cy="0"/>
          <a:chOff x="0" y="0"/>
          <a:chExt cx="0" cy="0"/>
        </a:xfrm>
      </p:grpSpPr>
      <p:sp>
        <p:nvSpPr>
          <p:cNvPr id="536" name="Google Shape;53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37" name="Google Shape;53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16" name="Google Shape;21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9"/>
        <p:cNvGrpSpPr/>
        <p:nvPr/>
      </p:nvGrpSpPr>
      <p:grpSpPr>
        <a:xfrm>
          <a:off x="0" y="0"/>
          <a:ext cx="0" cy="0"/>
          <a:chOff x="0" y="0"/>
          <a:chExt cx="0" cy="0"/>
        </a:xfrm>
      </p:grpSpPr>
      <p:sp>
        <p:nvSpPr>
          <p:cNvPr id="550" name="Google Shape;55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51" name="Google Shape;55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9"/>
        <p:cNvGrpSpPr/>
        <p:nvPr/>
      </p:nvGrpSpPr>
      <p:grpSpPr>
        <a:xfrm>
          <a:off x="0" y="0"/>
          <a:ext cx="0" cy="0"/>
          <a:chOff x="0" y="0"/>
          <a:chExt cx="0" cy="0"/>
        </a:xfrm>
      </p:grpSpPr>
      <p:sp>
        <p:nvSpPr>
          <p:cNvPr id="550" name="Google Shape;55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51" name="Google Shape;55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9"/>
        <p:cNvGrpSpPr/>
        <p:nvPr/>
      </p:nvGrpSpPr>
      <p:grpSpPr>
        <a:xfrm>
          <a:off x="0" y="0"/>
          <a:ext cx="0" cy="0"/>
          <a:chOff x="0" y="0"/>
          <a:chExt cx="0" cy="0"/>
        </a:xfrm>
      </p:grpSpPr>
      <p:sp>
        <p:nvSpPr>
          <p:cNvPr id="550" name="Google Shape;55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51" name="Google Shape;55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74" name="Google Shape;57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84"/>
        <p:cNvGrpSpPr/>
        <p:nvPr/>
      </p:nvGrpSpPr>
      <p:grpSpPr>
        <a:xfrm>
          <a:off x="0" y="0"/>
          <a:ext cx="0" cy="0"/>
          <a:chOff x="0" y="0"/>
          <a:chExt cx="0" cy="0"/>
        </a:xfrm>
      </p:grpSpPr>
      <p:sp>
        <p:nvSpPr>
          <p:cNvPr id="585" name="Google Shape;58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86" name="Google Shape;58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00"/>
        <p:cNvGrpSpPr/>
        <p:nvPr/>
      </p:nvGrpSpPr>
      <p:grpSpPr>
        <a:xfrm>
          <a:off x="0" y="0"/>
          <a:ext cx="0" cy="0"/>
          <a:chOff x="0" y="0"/>
          <a:chExt cx="0" cy="0"/>
        </a:xfrm>
      </p:grpSpPr>
      <p:sp>
        <p:nvSpPr>
          <p:cNvPr id="601" name="Google Shape;60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02" name="Google Shape;60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4"/>
        <p:cNvGrpSpPr/>
        <p:nvPr/>
      </p:nvGrpSpPr>
      <p:grpSpPr>
        <a:xfrm>
          <a:off x="0" y="0"/>
          <a:ext cx="0" cy="0"/>
          <a:chOff x="0" y="0"/>
          <a:chExt cx="0" cy="0"/>
        </a:xfrm>
      </p:grpSpPr>
      <p:sp>
        <p:nvSpPr>
          <p:cNvPr id="635" name="Google Shape;6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p>
        </p:txBody>
      </p:sp>
      <p:sp>
        <p:nvSpPr>
          <p:cNvPr id="636" name="Google Shape;636;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46" name="Google Shape;14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61" name="Google Shape;16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3" name="Google Shape;17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6" name="Google Shape;22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4"/>
        <p:cNvGrpSpPr/>
        <p:nvPr/>
      </p:nvGrpSpPr>
      <p:grpSpPr>
        <a:xfrm>
          <a:off x="0" y="0"/>
          <a:ext cx="0" cy="0"/>
          <a:chOff x="0" y="0"/>
          <a:chExt cx="0" cy="0"/>
        </a:xfrm>
      </p:grpSpPr>
      <p:sp>
        <p:nvSpPr>
          <p:cNvPr id="235" name="Google Shape;23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36" name="Google Shape;23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53" name="Google Shape;25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7" name="Google Shape;77;p1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78" name="Google Shape;78;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4" name="Google Shape;84;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90" name="Google Shape;90;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9"/>
        <p:cNvGrpSpPr/>
        <p:nvPr/>
      </p:nvGrpSpPr>
      <p:grpSpPr>
        <a:xfrm>
          <a:off x="0" y="0"/>
          <a:ext cx="0" cy="0"/>
          <a:chOff x="0" y="0"/>
          <a:chExt cx="0" cy="0"/>
        </a:xfrm>
      </p:grpSpPr>
      <p:sp>
        <p:nvSpPr>
          <p:cNvPr id="100" name="Google Shape;100;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p:txBody>
      </p:sp>
      <p:sp>
        <p:nvSpPr>
          <p:cNvPr id="106" name="Google Shape;106;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4" name="Google Shape;34;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matchingName="Τίτλος και 4 Αντικείμενα">
  <p:cSld name="FOUR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6480" y="273629"/>
            <a:ext cx="8226720" cy="114348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
          <p:cNvSpPr txBox="1">
            <a:spLocks noGrp="1"/>
          </p:cNvSpPr>
          <p:nvPr>
            <p:ph type="body" idx="1"/>
          </p:nvPr>
        </p:nvSpPr>
        <p:spPr>
          <a:xfrm>
            <a:off x="456480" y="1604328"/>
            <a:ext cx="4043520" cy="219335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7"/>
          <p:cNvSpPr txBox="1">
            <a:spLocks noGrp="1"/>
          </p:cNvSpPr>
          <p:nvPr>
            <p:ph type="body" idx="2"/>
          </p:nvPr>
        </p:nvSpPr>
        <p:spPr>
          <a:xfrm>
            <a:off x="4638240" y="1604328"/>
            <a:ext cx="4044960" cy="219335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7" name="Google Shape;47;p7"/>
          <p:cNvSpPr txBox="1">
            <a:spLocks noGrp="1"/>
          </p:cNvSpPr>
          <p:nvPr>
            <p:ph type="body" idx="3"/>
          </p:nvPr>
        </p:nvSpPr>
        <p:spPr>
          <a:xfrm>
            <a:off x="456480" y="3935934"/>
            <a:ext cx="4043520" cy="21933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8" name="Google Shape;48;p7"/>
          <p:cNvSpPr txBox="1">
            <a:spLocks noGrp="1"/>
          </p:cNvSpPr>
          <p:nvPr>
            <p:ph type="body" idx="4"/>
          </p:nvPr>
        </p:nvSpPr>
        <p:spPr>
          <a:xfrm>
            <a:off x="4638240" y="3935934"/>
            <a:ext cx="4044960" cy="21933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9" name="Google Shape;49;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95000"/>
              </a:lnSpc>
              <a:spcBef>
                <a:spcPts val="0"/>
              </a:spcBef>
              <a:buClr>
                <a:srgbClr val="000000"/>
              </a:buClr>
              <a:buSzPts val="1200"/>
              <a:buFont typeface="Calibri" panose="020F0502020204030204"/>
              <a:buNone/>
              <a:defRPr/>
            </a:lvl1pPr>
            <a:lvl2pPr marL="0" lvl="1" indent="0" algn="r">
              <a:lnSpc>
                <a:spcPct val="95000"/>
              </a:lnSpc>
              <a:spcBef>
                <a:spcPts val="0"/>
              </a:spcBef>
              <a:buClr>
                <a:srgbClr val="000000"/>
              </a:buClr>
              <a:buSzPts val="1200"/>
              <a:buFont typeface="Calibri" panose="020F0502020204030204"/>
              <a:buNone/>
              <a:defRPr/>
            </a:lvl2pPr>
            <a:lvl3pPr marL="0" lvl="2" indent="0" algn="r">
              <a:lnSpc>
                <a:spcPct val="95000"/>
              </a:lnSpc>
              <a:spcBef>
                <a:spcPts val="0"/>
              </a:spcBef>
              <a:buClr>
                <a:srgbClr val="000000"/>
              </a:buClr>
              <a:buSzPts val="1200"/>
              <a:buFont typeface="Calibri" panose="020F0502020204030204"/>
              <a:buNone/>
              <a:defRPr/>
            </a:lvl3pPr>
            <a:lvl4pPr marL="0" lvl="3" indent="0" algn="r">
              <a:lnSpc>
                <a:spcPct val="95000"/>
              </a:lnSpc>
              <a:spcBef>
                <a:spcPts val="0"/>
              </a:spcBef>
              <a:buClr>
                <a:srgbClr val="000000"/>
              </a:buClr>
              <a:buSzPts val="1200"/>
              <a:buFont typeface="Calibri" panose="020F0502020204030204"/>
              <a:buNone/>
              <a:defRPr/>
            </a:lvl4pPr>
            <a:lvl5pPr marL="0" lvl="4" indent="0" algn="r">
              <a:lnSpc>
                <a:spcPct val="95000"/>
              </a:lnSpc>
              <a:spcBef>
                <a:spcPts val="0"/>
              </a:spcBef>
              <a:buClr>
                <a:srgbClr val="000000"/>
              </a:buClr>
              <a:buSzPts val="1200"/>
              <a:buFont typeface="Calibri" panose="020F0502020204030204"/>
              <a:buNone/>
              <a:defRPr/>
            </a:lvl5pPr>
            <a:lvl6pPr marL="0" lvl="5" indent="0" algn="r">
              <a:lnSpc>
                <a:spcPct val="95000"/>
              </a:lnSpc>
              <a:spcBef>
                <a:spcPts val="0"/>
              </a:spcBef>
              <a:buClr>
                <a:srgbClr val="000000"/>
              </a:buClr>
              <a:buSzPts val="1200"/>
              <a:buFont typeface="Calibri" panose="020F0502020204030204"/>
              <a:buNone/>
              <a:defRPr/>
            </a:lvl6pPr>
            <a:lvl7pPr marL="0" lvl="6" indent="0" algn="r">
              <a:lnSpc>
                <a:spcPct val="95000"/>
              </a:lnSpc>
              <a:spcBef>
                <a:spcPts val="0"/>
              </a:spcBef>
              <a:buClr>
                <a:srgbClr val="000000"/>
              </a:buClr>
              <a:buSzPts val="1200"/>
              <a:buFont typeface="Calibri" panose="020F0502020204030204"/>
              <a:buNone/>
              <a:defRPr/>
            </a:lvl7pPr>
            <a:lvl8pPr marL="0" lvl="7" indent="0" algn="r">
              <a:lnSpc>
                <a:spcPct val="95000"/>
              </a:lnSpc>
              <a:spcBef>
                <a:spcPts val="0"/>
              </a:spcBef>
              <a:buClr>
                <a:srgbClr val="000000"/>
              </a:buClr>
              <a:buSzPts val="1200"/>
              <a:buFont typeface="Calibri" panose="020F0502020204030204"/>
              <a:buNone/>
              <a:defRPr/>
            </a:lvl8pPr>
            <a:lvl9pPr marL="0" lvl="8" indent="0" algn="r">
              <a:lnSpc>
                <a:spcPct val="95000"/>
              </a:lnSpc>
              <a:spcBef>
                <a:spcPts val="0"/>
              </a:spcBef>
              <a:buClr>
                <a:srgbClr val="000000"/>
              </a:buClr>
              <a:buSzPts val="1200"/>
              <a:buFont typeface="Calibri" panose="020F0502020204030204"/>
              <a:buNone/>
              <a:defRPr/>
            </a:lvl9pPr>
          </a:lstStyle>
          <a:p>
            <a:pPr marL="0" lvl="0" indent="0" algn="r" rtl="0">
              <a:spcBef>
                <a:spcPts val="0"/>
              </a:spcBef>
              <a:spcAft>
                <a:spcPts val="0"/>
              </a:spcAft>
              <a:buNone/>
            </a:pPr>
            <a:fld id="{00000000-1234-1234-1234-123412341234}" type="slidenum">
              <a:rPr lang="en-US"/>
            </a:fld>
            <a:endParaRPr>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61" name="Google Shape;61;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62" name="Google Shape;62;p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63" name="Google Shape;63;p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64" name="Google Shape;64;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70" name="Google Shape;70;p1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71" name="Google Shape;71;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ct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ct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ct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ct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ct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ct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ct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ct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ctr" rtl="0">
              <a:spcBef>
                <a:spcPts val="0"/>
              </a:spcBef>
              <a:spcAft>
                <a:spcPts val="0"/>
              </a:spcAft>
              <a:buNone/>
            </a:pPr>
            <a:fld id="{00000000-1234-1234-1234-123412341234}" type="slidenum">
              <a:rPr lang="en-US"/>
            </a:fld>
            <a:endParaRPr sz="16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96" name="Google Shape;96;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97" name="Google Shape;97;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98" name="Google Shape;9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ct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ct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ct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ct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ct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ct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ct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ct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ctr" rtl="0">
              <a:spcBef>
                <a:spcPts val="0"/>
              </a:spcBef>
              <a:spcAft>
                <a:spcPts val="0"/>
              </a:spcAft>
              <a:buNone/>
            </a:pPr>
            <a:fld id="{00000000-1234-1234-1234-123412341234}" type="slidenum">
              <a:rPr lang="en-US"/>
            </a:fld>
            <a:endParaRPr sz="1600">
              <a:solidFill>
                <a:schemeClr val="lt2"/>
              </a:solidFil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hyperlink" Target="mailto:mitoula@hua.gr" TargetMode="Externa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image" Target="../media/image30.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hyperlink" Target="mailto:mitoula@hua.gr" TargetMode="Externa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7"/>
          <p:cNvSpPr/>
          <p:nvPr/>
        </p:nvSpPr>
        <p:spPr>
          <a:xfrm flipH="1">
            <a:off x="0" y="0"/>
            <a:ext cx="4816290"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4" name="Google Shape;114;p17"/>
          <p:cNvPicPr preferRelativeResize="0"/>
          <p:nvPr/>
        </p:nvPicPr>
        <p:blipFill rotWithShape="1">
          <a:blip r:embed="rId1"/>
          <a:srcRect/>
          <a:stretch>
            <a:fillRect/>
          </a:stretch>
        </p:blipFill>
        <p:spPr>
          <a:xfrm>
            <a:off x="0" y="0"/>
            <a:ext cx="9144000" cy="6858000"/>
          </a:xfrm>
          <a:prstGeom prst="rect">
            <a:avLst/>
          </a:prstGeom>
          <a:noFill/>
          <a:ln>
            <a:noFill/>
          </a:ln>
        </p:spPr>
      </p:pic>
      <p:sp>
        <p:nvSpPr>
          <p:cNvPr id="115" name="Google Shape;115;p17"/>
          <p:cNvSpPr txBox="1">
            <a:spLocks noGrp="1"/>
          </p:cNvSpPr>
          <p:nvPr>
            <p:ph type="subTitle" idx="1"/>
          </p:nvPr>
        </p:nvSpPr>
        <p:spPr>
          <a:xfrm>
            <a:off x="5024050" y="4509120"/>
            <a:ext cx="3604268" cy="140038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A0C9F8"/>
              </a:buClr>
              <a:buSzPts val="1600"/>
              <a:buNone/>
            </a:pPr>
            <a:r>
              <a:rPr lang="en-US" sz="1600" b="1">
                <a:solidFill>
                  <a:srgbClr val="000000"/>
                </a:solidFill>
              </a:rPr>
              <a:t>Ρόϊδω Μητούλα</a:t>
            </a:r>
            <a:endParaRPr sz="1600">
              <a:solidFill>
                <a:srgbClr val="000000"/>
              </a:solidFill>
            </a:endParaRPr>
          </a:p>
          <a:p>
            <a:pPr marL="0" lvl="0" indent="0" algn="l" rtl="0">
              <a:lnSpc>
                <a:spcPct val="90000"/>
              </a:lnSpc>
              <a:spcBef>
                <a:spcPts val="750"/>
              </a:spcBef>
              <a:spcAft>
                <a:spcPts val="0"/>
              </a:spcAft>
              <a:buClr>
                <a:srgbClr val="A0C9F8"/>
              </a:buClr>
              <a:buSzPts val="1600"/>
              <a:buNone/>
            </a:pPr>
            <a:r>
              <a:rPr lang="en-US" sz="1600" i="1">
                <a:solidFill>
                  <a:srgbClr val="000000"/>
                </a:solidFill>
              </a:rPr>
              <a:t>Καθηγήτρια Τοπικής και Περιφερειακής Ανάπτυξης - Αστικής Ανασυγκρότησης</a:t>
            </a:r>
            <a:endParaRPr sz="1600">
              <a:solidFill>
                <a:srgbClr val="000000"/>
              </a:solidFill>
            </a:endParaRPr>
          </a:p>
          <a:p>
            <a:pPr marL="0" lvl="0" indent="0" algn="l" rtl="0">
              <a:lnSpc>
                <a:spcPct val="90000"/>
              </a:lnSpc>
              <a:spcBef>
                <a:spcPts val="750"/>
              </a:spcBef>
              <a:spcAft>
                <a:spcPts val="0"/>
              </a:spcAft>
              <a:buClr>
                <a:srgbClr val="A0C9F8"/>
              </a:buClr>
              <a:buSzPts val="1600"/>
              <a:buNone/>
            </a:pPr>
            <a:r>
              <a:rPr lang="en-US" sz="1600">
                <a:solidFill>
                  <a:srgbClr val="000000"/>
                </a:solidFill>
              </a:rPr>
              <a:t>Email: </a:t>
            </a:r>
            <a:r>
              <a:rPr lang="en-US" sz="1600" b="1" u="sng">
                <a:solidFill>
                  <a:schemeClr val="hlink"/>
                </a:solidFill>
                <a:hlinkClick r:id="rId2"/>
              </a:rPr>
              <a:t>mitoula@hua.gr</a:t>
            </a:r>
            <a:endParaRPr sz="1600" b="1" i="1">
              <a:solidFill>
                <a:srgbClr val="000000"/>
              </a:solidFill>
            </a:endParaRPr>
          </a:p>
          <a:p>
            <a:pPr marL="0" lvl="0" indent="57150" algn="l" rtl="0">
              <a:lnSpc>
                <a:spcPct val="90000"/>
              </a:lnSpc>
              <a:spcBef>
                <a:spcPts val="750"/>
              </a:spcBef>
              <a:spcAft>
                <a:spcPts val="0"/>
              </a:spcAft>
              <a:buClr>
                <a:srgbClr val="A0C9F8"/>
              </a:buClr>
              <a:buSzPts val="900"/>
              <a:buFont typeface="Arial" panose="020B0604020202020204"/>
              <a:buNone/>
            </a:pPr>
            <a:endParaRPr sz="900">
              <a:solidFill>
                <a:srgbClr val="000000"/>
              </a:solidFill>
            </a:endParaRPr>
          </a:p>
        </p:txBody>
      </p:sp>
      <p:sp>
        <p:nvSpPr>
          <p:cNvPr id="116" name="Google Shape;116;p17"/>
          <p:cNvSpPr/>
          <p:nvPr/>
        </p:nvSpPr>
        <p:spPr>
          <a:xfrm flipH="1">
            <a:off x="0" y="581159"/>
            <a:ext cx="4098659" cy="6276841"/>
          </a:xfrm>
          <a:custGeom>
            <a:avLst/>
            <a:gdLst/>
            <a:ahLst/>
            <a:cxnLst/>
            <a:rect l="l" t="t" r="r" b="b"/>
            <a:pathLst>
              <a:path w="5464879" h="6276841" extrusionOk="0">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7" name="Google Shape;117;p17"/>
          <p:cNvPicPr preferRelativeResize="0"/>
          <p:nvPr/>
        </p:nvPicPr>
        <p:blipFill rotWithShape="1">
          <a:blip r:embed="rId3"/>
          <a:srcRect/>
          <a:stretch>
            <a:fillRect/>
          </a:stretch>
        </p:blipFill>
        <p:spPr>
          <a:xfrm>
            <a:off x="195227" y="2787342"/>
            <a:ext cx="3656693" cy="2075173"/>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18" name="Google Shape;118;p17"/>
          <p:cNvSpPr txBox="1"/>
          <p:nvPr/>
        </p:nvSpPr>
        <p:spPr>
          <a:xfrm>
            <a:off x="5050039" y="1403421"/>
            <a:ext cx="3679879" cy="14003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Calibri" panose="020F0502020204030204"/>
              <a:buNone/>
            </a:pPr>
            <a:r>
              <a:rPr lang="en-US" sz="2000" b="1" i="0" u="none" strike="noStrike" cap="none">
                <a:solidFill>
                  <a:schemeClr val="dk1"/>
                </a:solidFill>
                <a:latin typeface="Calibri" panose="020F0502020204030204"/>
                <a:ea typeface="Calibri" panose="020F0502020204030204"/>
                <a:cs typeface="Calibri" panose="020F0502020204030204"/>
                <a:sym typeface="Calibri" panose="020F0502020204030204"/>
              </a:rPr>
              <a:t>Μάθημα : </a:t>
            </a:r>
            <a:endParaRPr lang="en-US" sz="20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600"/>
              </a:spcBef>
              <a:spcAft>
                <a:spcPts val="0"/>
              </a:spcAft>
              <a:buClr>
                <a:schemeClr val="dk1"/>
              </a:buClr>
              <a:buSzPts val="2000"/>
              <a:buFont typeface="Calibri" panose="020F0502020204030204"/>
              <a:buNone/>
            </a:pPr>
            <a:r>
              <a:rPr lang="en-US" sz="2000" b="1" i="0" u="none" strike="noStrike" cap="none">
                <a:solidFill>
                  <a:schemeClr val="dk1"/>
                </a:solidFill>
                <a:latin typeface="Calibri" panose="020F0502020204030204"/>
                <a:ea typeface="Calibri" panose="020F0502020204030204"/>
                <a:cs typeface="Calibri" panose="020F0502020204030204"/>
                <a:sym typeface="Calibri" panose="020F0502020204030204"/>
              </a:rPr>
              <a:t>Βιώσιμη Τοπική και Περιφερειακή Ανάπτυξη - Αστική Ανασυγκρότηση στην ΕΕ.</a:t>
            </a:r>
            <a:endParaRPr lang="en-US" sz="2000" b="1"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9" name="Google Shape;119;p17"/>
          <p:cNvSpPr txBox="1"/>
          <p:nvPr/>
        </p:nvSpPr>
        <p:spPr>
          <a:xfrm>
            <a:off x="97328" y="2164994"/>
            <a:ext cx="3385185" cy="6388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600"/>
              </a:spcAft>
              <a:buClr>
                <a:schemeClr val="dk1"/>
              </a:buClr>
              <a:buSzPts val="1800"/>
              <a:buFont typeface="Calibri" panose="020F0502020204030204"/>
              <a:buNone/>
            </a:pPr>
            <a:r>
              <a:rPr lang="en-US"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ΒΙΩΣΙΜΗ ΑΝΑΠΤΥΞΗ ΤΗΣ ΠΕΡΙΦΕΡΕΙΑΣ ΣΤΕΡΕΑΣ ΕΛΛΑΔΑΣ</a:t>
            </a: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20" name="Google Shape;120;p17"/>
          <p:cNvPicPr preferRelativeResize="0"/>
          <p:nvPr/>
        </p:nvPicPr>
        <p:blipFill rotWithShape="1">
          <a:blip r:embed="rId4"/>
          <a:srcRect/>
          <a:stretch>
            <a:fillRect/>
          </a:stretch>
        </p:blipFill>
        <p:spPr>
          <a:xfrm>
            <a:off x="230204" y="243391"/>
            <a:ext cx="657143" cy="695238"/>
          </a:xfrm>
          <a:prstGeom prst="rect">
            <a:avLst/>
          </a:prstGeom>
          <a:noFill/>
          <a:ln>
            <a:noFill/>
          </a:ln>
        </p:spPr>
      </p:pic>
      <p:sp>
        <p:nvSpPr>
          <p:cNvPr id="121" name="Google Shape;121;p17"/>
          <p:cNvSpPr txBox="1"/>
          <p:nvPr/>
        </p:nvSpPr>
        <p:spPr>
          <a:xfrm>
            <a:off x="860318" y="420907"/>
            <a:ext cx="4314787"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600"/>
              </a:spcAft>
              <a:buClr>
                <a:schemeClr val="dk1"/>
              </a:buClr>
              <a:buSzPts val="1800"/>
              <a:buFont typeface="Calibri" panose="020F0502020204030204"/>
              <a:buNone/>
            </a:pPr>
            <a:r>
              <a:rPr lang="en-US"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30"/>
          <p:cNvSpPr/>
          <p:nvPr/>
        </p:nvSpPr>
        <p:spPr>
          <a:xfrm>
            <a:off x="2286"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2" name="Google Shape;272;p30"/>
          <p:cNvSpPr/>
          <p:nvPr/>
        </p:nvSpPr>
        <p:spPr>
          <a:xfrm>
            <a:off x="0" y="0"/>
            <a:ext cx="3125454"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3" name="Google Shape;273;p30"/>
          <p:cNvSpPr/>
          <p:nvPr/>
        </p:nvSpPr>
        <p:spPr>
          <a:xfrm rot="10800000" flipH="1">
            <a:off x="5662801" y="2455479"/>
            <a:ext cx="3062575"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p30"/>
          <p:cNvSpPr txBox="1">
            <a:spLocks noGrp="1"/>
          </p:cNvSpPr>
          <p:nvPr>
            <p:ph type="body" idx="1"/>
          </p:nvPr>
        </p:nvSpPr>
        <p:spPr>
          <a:xfrm>
            <a:off x="3335655" y="591185"/>
            <a:ext cx="5179695" cy="594868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Noto Sans Symbols"/>
              <a:buNone/>
            </a:pPr>
            <a:r>
              <a:rPr lang="en-US" sz="3200" b="1" dirty="0">
                <a:latin typeface="Calibri" panose="020F0502020204030204"/>
                <a:ea typeface="Calibri" panose="020F0502020204030204"/>
                <a:cs typeface="Calibri" panose="020F0502020204030204"/>
                <a:sym typeface="Calibri" panose="020F0502020204030204"/>
              </a:rPr>
              <a:t>ΧΛΩΡΙΔΑ</a:t>
            </a:r>
            <a:endParaRPr lang="en-US" sz="3200" b="1" dirty="0">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1000"/>
              </a:spcBef>
              <a:spcAft>
                <a:spcPts val="0"/>
              </a:spcAft>
              <a:buClr>
                <a:schemeClr val="dk1"/>
              </a:buClr>
              <a:buSzPts val="2000"/>
              <a:buFont typeface="Noto Sans Symbols"/>
              <a:buNone/>
            </a:pPr>
            <a:endParaRPr sz="2000" dirty="0"/>
          </a:p>
          <a:p>
            <a:pPr marL="228600" lvl="0" indent="-228600" algn="l" rtl="0">
              <a:lnSpc>
                <a:spcPct val="90000"/>
              </a:lnSpc>
              <a:spcBef>
                <a:spcPts val="1000"/>
              </a:spcBef>
              <a:spcAft>
                <a:spcPts val="0"/>
              </a:spcAft>
              <a:buClr>
                <a:schemeClr val="dk1"/>
              </a:buClr>
              <a:buSzPts val="2000"/>
              <a:buFont typeface="Noto Sans Symbols"/>
              <a:buChar char="⮚"/>
            </a:pPr>
            <a:r>
              <a:rPr lang="en-US" sz="2000" dirty="0" err="1"/>
              <a:t>Στ</a:t>
            </a:r>
            <a:r>
              <a:rPr lang="en-US" sz="2000" dirty="0"/>
              <a:t>α χαμηλά υψόμετρα συναντούμε μεσογειακή μακκία βλάστηση με σχίνους, ελιές, χαρουπιές, αρίες, πουρνάρια, φιλλύκια, κουμαριές, πεύκα κ.ά.</a:t>
            </a:r>
            <a:endParaRPr lang="en-US" sz="2000" dirty="0"/>
          </a:p>
          <a:p>
            <a:pPr marL="228600" lvl="0" indent="-228600" algn="l" rtl="0">
              <a:lnSpc>
                <a:spcPct val="90000"/>
              </a:lnSpc>
              <a:spcBef>
                <a:spcPts val="1000"/>
              </a:spcBef>
              <a:spcAft>
                <a:spcPts val="0"/>
              </a:spcAft>
              <a:buClr>
                <a:schemeClr val="dk1"/>
              </a:buClr>
              <a:buSzPts val="2000"/>
              <a:buFont typeface="Noto Sans Symbols"/>
              <a:buChar char="⮚"/>
            </a:pPr>
            <a:r>
              <a:rPr lang="en-US" sz="2000" dirty="0"/>
              <a:t>Κα</a:t>
            </a:r>
            <a:r>
              <a:rPr lang="en-US" sz="2000" dirty="0" err="1"/>
              <a:t>θοριστικό</a:t>
            </a:r>
            <a:r>
              <a:rPr lang="en-US" sz="2000" dirty="0"/>
              <a:t> </a:t>
            </a:r>
            <a:r>
              <a:rPr lang="en-US" sz="2000" dirty="0" err="1"/>
              <a:t>ρόλο</a:t>
            </a:r>
            <a:r>
              <a:rPr lang="en-US" sz="2000" dirty="0"/>
              <a:t> </a:t>
            </a:r>
            <a:r>
              <a:rPr lang="en-US" sz="2000" dirty="0" err="1"/>
              <a:t>στη</a:t>
            </a:r>
            <a:r>
              <a:rPr lang="en-US" sz="2000" dirty="0"/>
              <a:t> δα</a:t>
            </a:r>
            <a:r>
              <a:rPr lang="en-US" sz="2000" dirty="0" err="1"/>
              <a:t>σική</a:t>
            </a:r>
            <a:r>
              <a:rPr lang="en-US" sz="2000" dirty="0"/>
              <a:t> β</a:t>
            </a:r>
            <a:r>
              <a:rPr lang="en-US" sz="2000" dirty="0" err="1"/>
              <a:t>λάστηση</a:t>
            </a:r>
            <a:r>
              <a:rPr lang="en-US" sz="2000" dirty="0"/>
              <a:t> </a:t>
            </a:r>
            <a:r>
              <a:rPr lang="en-US" sz="2000" dirty="0" err="1"/>
              <a:t>της</a:t>
            </a:r>
            <a:r>
              <a:rPr lang="en-US" sz="2000" dirty="0"/>
              <a:t> </a:t>
            </a:r>
            <a:r>
              <a:rPr lang="en-US" sz="2000" dirty="0" err="1"/>
              <a:t>Στερεάς</a:t>
            </a:r>
            <a:r>
              <a:rPr lang="en-US" sz="2000" dirty="0"/>
              <a:t> </a:t>
            </a:r>
            <a:r>
              <a:rPr lang="en-US" sz="2000" dirty="0" err="1"/>
              <a:t>Ελλάδ</a:t>
            </a:r>
            <a:r>
              <a:rPr lang="en-US" sz="2000" dirty="0"/>
              <a:t>ας παίζουν τα πουρνάρια που φτάνουν ως τα 1.200μ. </a:t>
            </a:r>
            <a:endParaRPr lang="en-US" sz="2000" dirty="0"/>
          </a:p>
          <a:p>
            <a:pPr marL="228600" lvl="0" indent="-228600" algn="l" rtl="0">
              <a:lnSpc>
                <a:spcPct val="90000"/>
              </a:lnSpc>
              <a:spcBef>
                <a:spcPts val="1000"/>
              </a:spcBef>
              <a:spcAft>
                <a:spcPts val="0"/>
              </a:spcAft>
              <a:buClr>
                <a:schemeClr val="dk1"/>
              </a:buClr>
              <a:buSzPts val="2000"/>
              <a:buFont typeface="Noto Sans Symbols"/>
              <a:buChar char="⮚"/>
            </a:pPr>
            <a:r>
              <a:rPr lang="en-US" sz="2000" dirty="0" err="1"/>
              <a:t>Ενδημική</a:t>
            </a:r>
            <a:r>
              <a:rPr lang="en-US" sz="2000" dirty="0"/>
              <a:t> </a:t>
            </a:r>
            <a:r>
              <a:rPr lang="en-US" sz="2000" dirty="0" err="1"/>
              <a:t>της</a:t>
            </a:r>
            <a:r>
              <a:rPr lang="en-US" sz="2000" dirty="0"/>
              <a:t> β</a:t>
            </a:r>
            <a:r>
              <a:rPr lang="en-US" sz="2000" dirty="0" err="1"/>
              <a:t>όρει</a:t>
            </a:r>
            <a:r>
              <a:rPr lang="en-US" sz="2000" dirty="0"/>
              <a:t>ας Εύβοιας είναι η ευβοϊκή δρυς, που δε</a:t>
            </a:r>
            <a:r>
              <a:rPr lang="el-GR" sz="2000" dirty="0"/>
              <a:t>ν</a:t>
            </a:r>
            <a:r>
              <a:rPr lang="en-US" sz="2000" dirty="0"/>
              <a:t> σχηματίζει δάση, αλλά εμφανίζεται σε θαμνώδεις μορφές και αποκλειστικά σε οφιολιθικά πετρώματα. </a:t>
            </a:r>
            <a:endParaRPr lang="en-US" sz="2000" dirty="0"/>
          </a:p>
          <a:p>
            <a:pPr marL="228600" lvl="0" indent="-228600" algn="l" rtl="0">
              <a:lnSpc>
                <a:spcPct val="90000"/>
              </a:lnSpc>
              <a:spcBef>
                <a:spcPts val="1000"/>
              </a:spcBef>
              <a:spcAft>
                <a:spcPts val="0"/>
              </a:spcAft>
              <a:buClr>
                <a:schemeClr val="dk1"/>
              </a:buClr>
              <a:buSzPts val="2000"/>
              <a:buFont typeface="Noto Sans Symbols"/>
              <a:buChar char="⮚"/>
            </a:pPr>
            <a:r>
              <a:rPr lang="en-US" sz="2000" dirty="0"/>
              <a:t>Η </a:t>
            </a:r>
            <a:r>
              <a:rPr lang="en-US" sz="2000" dirty="0" err="1"/>
              <a:t>Στερεά</a:t>
            </a:r>
            <a:r>
              <a:rPr lang="en-US" sz="2000" dirty="0"/>
              <a:t> </a:t>
            </a:r>
            <a:r>
              <a:rPr lang="en-US" sz="2000" dirty="0" err="1"/>
              <a:t>Ελλάδ</a:t>
            </a:r>
            <a:r>
              <a:rPr lang="en-US" sz="2000" dirty="0"/>
              <a:t>α αποτελεί, το φυσικό όριο εξάπλωσης της κεφαλληνιακής ελάτης.</a:t>
            </a:r>
            <a:endParaRPr lang="en-US"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p:txBody>
      </p:sp>
      <p:pic>
        <p:nvPicPr>
          <p:cNvPr id="275" name="Google Shape;275;p30"/>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276" name="Google Shape;276;p30"/>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i="0" u="none" strike="noStrike" cap="none">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7" name="Google Shape;277;p30"/>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31"/>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4" name="Google Shape;284;p31"/>
          <p:cNvSpPr txBox="1">
            <a:spLocks noGrp="1"/>
          </p:cNvSpPr>
          <p:nvPr>
            <p:ph type="body" idx="1"/>
          </p:nvPr>
        </p:nvSpPr>
        <p:spPr>
          <a:xfrm>
            <a:off x="469677" y="816029"/>
            <a:ext cx="7988523" cy="54552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Noto Sans Symbols"/>
              <a:buNone/>
            </a:pPr>
            <a:r>
              <a:rPr lang="en-US" sz="3200" b="1" dirty="0">
                <a:latin typeface="Calibri" panose="020F0502020204030204"/>
                <a:ea typeface="Calibri" panose="020F0502020204030204"/>
                <a:cs typeface="Calibri" panose="020F0502020204030204"/>
                <a:sym typeface="Calibri" panose="020F0502020204030204"/>
              </a:rPr>
              <a:t>ΙΣΤΟΡΙΑ</a:t>
            </a:r>
            <a:endParaRPr lang="en-US" sz="3200" b="1" dirty="0">
              <a:latin typeface="Calibri" panose="020F0502020204030204"/>
              <a:ea typeface="Calibri" panose="020F0502020204030204"/>
              <a:cs typeface="Calibri" panose="020F0502020204030204"/>
              <a:sym typeface="Calibri" panose="020F0502020204030204"/>
            </a:endParaRPr>
          </a:p>
          <a:p>
            <a:pPr marL="0" lvl="0" indent="0" algn="l" rtl="0">
              <a:lnSpc>
                <a:spcPct val="90000"/>
              </a:lnSpc>
              <a:spcBef>
                <a:spcPts val="1000"/>
              </a:spcBef>
              <a:spcAft>
                <a:spcPts val="0"/>
              </a:spcAft>
              <a:buClr>
                <a:schemeClr val="dk1"/>
              </a:buClr>
              <a:buSzPts val="1700"/>
              <a:buFont typeface="Noto Sans Symbols"/>
              <a:buNone/>
            </a:pPr>
            <a:endParaRPr sz="2000" dirty="0"/>
          </a:p>
          <a:p>
            <a:pPr marL="228600" lvl="0" indent="-228600" algn="l" rtl="0">
              <a:lnSpc>
                <a:spcPct val="90000"/>
              </a:lnSpc>
              <a:spcBef>
                <a:spcPts val="1000"/>
              </a:spcBef>
              <a:spcAft>
                <a:spcPts val="0"/>
              </a:spcAft>
              <a:buClr>
                <a:schemeClr val="dk1"/>
              </a:buClr>
              <a:buSzPts val="1700"/>
              <a:buFont typeface="Noto Sans Symbols"/>
              <a:buChar char="⮚"/>
            </a:pPr>
            <a:r>
              <a:rPr lang="en-US" sz="2000" dirty="0"/>
              <a:t>Η </a:t>
            </a:r>
            <a:r>
              <a:rPr lang="en-US" sz="2000" dirty="0" err="1"/>
              <a:t>Στερεά</a:t>
            </a:r>
            <a:r>
              <a:rPr lang="en-US" sz="2000" dirty="0"/>
              <a:t> </a:t>
            </a:r>
            <a:r>
              <a:rPr lang="en-US" sz="2000" dirty="0" err="1"/>
              <a:t>Ελλάδ</a:t>
            </a:r>
            <a:r>
              <a:rPr lang="en-US" sz="2000" dirty="0"/>
              <a:t>α κατοικείται από την εποχή του λίθου, όπως δείχνουν τα ευρήματα στην Αλίαρτο, στη Χαλκίδα και στα Ψαχνά.</a:t>
            </a:r>
            <a:endParaRPr lang="en-US" sz="2000" dirty="0"/>
          </a:p>
          <a:p>
            <a:pPr marL="228600" lvl="0" indent="-228600" algn="l" rtl="0">
              <a:lnSpc>
                <a:spcPct val="90000"/>
              </a:lnSpc>
              <a:spcBef>
                <a:spcPts val="1000"/>
              </a:spcBef>
              <a:spcAft>
                <a:spcPts val="0"/>
              </a:spcAft>
              <a:buClr>
                <a:schemeClr val="dk1"/>
              </a:buClr>
              <a:buSzPts val="1700"/>
              <a:buFont typeface="Noto Sans Symbols"/>
              <a:buChar char="⮚"/>
            </a:pPr>
            <a:r>
              <a:rPr lang="en-US" sz="2000" dirty="0" err="1"/>
              <a:t>Πρωτοελλ</a:t>
            </a:r>
            <a:r>
              <a:rPr lang="en-US" sz="2000" dirty="0"/>
              <a:t>αδικές πόλεις φαίνεται πως υπήρχαν στο Λευκαντί και το Μάνικα όπως και στην Αμάρυνθο.</a:t>
            </a:r>
            <a:endParaRPr lang="en-US" sz="2000" dirty="0"/>
          </a:p>
          <a:p>
            <a:pPr marL="228600" lvl="0" indent="-228600" algn="l" rtl="0">
              <a:lnSpc>
                <a:spcPct val="90000"/>
              </a:lnSpc>
              <a:spcBef>
                <a:spcPts val="1000"/>
              </a:spcBef>
              <a:spcAft>
                <a:spcPts val="0"/>
              </a:spcAft>
              <a:buClr>
                <a:schemeClr val="dk1"/>
              </a:buClr>
              <a:buSzPts val="1700"/>
              <a:buFont typeface="Noto Sans Symbols"/>
              <a:buChar char="⮚"/>
            </a:pPr>
            <a:r>
              <a:rPr lang="en-US" sz="2000" dirty="0" err="1"/>
              <a:t>Στην</a:t>
            </a:r>
            <a:r>
              <a:rPr lang="en-US" sz="2000" dirty="0"/>
              <a:t> επ</a:t>
            </a:r>
            <a:r>
              <a:rPr lang="en-US" sz="2000" dirty="0" err="1"/>
              <a:t>οχή</a:t>
            </a:r>
            <a:r>
              <a:rPr lang="en-US" sz="2000" dirty="0"/>
              <a:t> </a:t>
            </a:r>
            <a:r>
              <a:rPr lang="en-US" sz="2000" dirty="0" err="1"/>
              <a:t>την</a:t>
            </a:r>
            <a:r>
              <a:rPr lang="en-US" sz="2000" dirty="0"/>
              <a:t> πα</a:t>
            </a:r>
            <a:r>
              <a:rPr lang="en-US" sz="2000" dirty="0" err="1"/>
              <a:t>ράλληλη</a:t>
            </a:r>
            <a:r>
              <a:rPr lang="en-US" sz="2000" dirty="0"/>
              <a:t> </a:t>
            </a:r>
            <a:r>
              <a:rPr lang="en-US" sz="2000" dirty="0" err="1"/>
              <a:t>του</a:t>
            </a:r>
            <a:r>
              <a:rPr lang="en-US" sz="2000" dirty="0"/>
              <a:t> </a:t>
            </a:r>
            <a:r>
              <a:rPr lang="en-US" sz="2000" dirty="0" err="1"/>
              <a:t>Μυκην</a:t>
            </a:r>
            <a:r>
              <a:rPr lang="en-US" sz="2000" dirty="0"/>
              <a:t>αϊκού πολιτισμού εμφανίζονται οικισμοί σε μεγάλη έκταση με πιο γνωστό τον πολιτισμό των Μινύων στον Ορχομενό</a:t>
            </a:r>
            <a:r>
              <a:rPr lang="el-GR" sz="2000" dirty="0"/>
              <a:t>, ο οποίος </a:t>
            </a:r>
            <a:r>
              <a:rPr lang="en-US" sz="2000" dirty="0" err="1"/>
              <a:t>άφησε</a:t>
            </a:r>
            <a:r>
              <a:rPr lang="en-US" sz="2000" dirty="0"/>
              <a:t> πίσω του θαυμαστά έργα.</a:t>
            </a:r>
            <a:endParaRPr lang="en-US" sz="2000" dirty="0"/>
          </a:p>
          <a:p>
            <a:pPr marL="228600" lvl="0" indent="-228600" algn="l" rtl="0">
              <a:lnSpc>
                <a:spcPct val="90000"/>
              </a:lnSpc>
              <a:spcBef>
                <a:spcPts val="1000"/>
              </a:spcBef>
              <a:spcAft>
                <a:spcPts val="0"/>
              </a:spcAft>
              <a:buClr>
                <a:schemeClr val="dk1"/>
              </a:buClr>
              <a:buSzPts val="1700"/>
              <a:buFont typeface="Noto Sans Symbols"/>
              <a:buChar char="⮚"/>
            </a:pPr>
            <a:r>
              <a:rPr lang="en-US" sz="2000" dirty="0"/>
              <a:t>Από </a:t>
            </a:r>
            <a:r>
              <a:rPr lang="en-US" sz="2000" dirty="0" err="1"/>
              <a:t>την</a:t>
            </a:r>
            <a:r>
              <a:rPr lang="en-US" sz="2000" dirty="0"/>
              <a:t> </a:t>
            </a:r>
            <a:r>
              <a:rPr lang="en-US" sz="2000" dirty="0" err="1"/>
              <a:t>Αυλίδ</a:t>
            </a:r>
            <a:r>
              <a:rPr lang="en-US" sz="2000" dirty="0"/>
              <a:t>α ξεκίνησε η εκστρατεία για την πολιορκία της Τροίας και πολλές πόλεις της Στερεάς Ελλάδας συνεισέφεραν σε πλοία και ανθρώπινο δυναμικό.</a:t>
            </a:r>
            <a:endParaRPr lang="en-US" sz="2000" dirty="0"/>
          </a:p>
          <a:p>
            <a:pPr marL="228600" lvl="0" indent="-228600" algn="l" rtl="0">
              <a:lnSpc>
                <a:spcPct val="90000"/>
              </a:lnSpc>
              <a:spcBef>
                <a:spcPts val="1000"/>
              </a:spcBef>
              <a:spcAft>
                <a:spcPts val="0"/>
              </a:spcAft>
              <a:buClr>
                <a:schemeClr val="dk1"/>
              </a:buClr>
              <a:buSzPts val="1700"/>
              <a:buFont typeface="Noto Sans Symbols"/>
              <a:buChar char="⮚"/>
            </a:pPr>
            <a:r>
              <a:rPr lang="en-US" sz="2000" dirty="0"/>
              <a:t>Η </a:t>
            </a:r>
            <a:r>
              <a:rPr lang="en-US" sz="2000" dirty="0" err="1"/>
              <a:t>κλ</a:t>
            </a:r>
            <a:r>
              <a:rPr lang="en-US" sz="2000" dirty="0"/>
              <a:t>ασσική εποχή βρήκε τη Στερεά Ελλάδα να έχει δεκάδες πόλεις σε ακμή αλλά κυρίως να είναι το επίκεντρο του ελλαδικού χώρου λόγω του Μαντείου των Δελφών.</a:t>
            </a:r>
            <a:endParaRPr lang="en-US" sz="1700" dirty="0"/>
          </a:p>
          <a:p>
            <a:pPr marL="0" lvl="0" indent="0" algn="l" rtl="0">
              <a:lnSpc>
                <a:spcPct val="90000"/>
              </a:lnSpc>
              <a:spcBef>
                <a:spcPts val="1000"/>
              </a:spcBef>
              <a:spcAft>
                <a:spcPts val="0"/>
              </a:spcAft>
              <a:buClr>
                <a:schemeClr val="dk1"/>
              </a:buClr>
              <a:buSzPts val="1700"/>
              <a:buNone/>
            </a:pPr>
            <a:endParaRPr sz="1700" dirty="0"/>
          </a:p>
        </p:txBody>
      </p:sp>
      <p:sp>
        <p:nvSpPr>
          <p:cNvPr id="285" name="Google Shape;285;p31"/>
          <p:cNvSpPr/>
          <p:nvPr/>
        </p:nvSpPr>
        <p:spPr>
          <a:xfrm rot="2700000">
            <a:off x="8208801" y="2200695"/>
            <a:ext cx="645368" cy="484026"/>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6" name="Google Shape;286;p31"/>
          <p:cNvSpPr/>
          <p:nvPr/>
        </p:nvSpPr>
        <p:spPr>
          <a:xfrm rot="-5400000">
            <a:off x="7400197" y="1502156"/>
            <a:ext cx="2532832" cy="954774"/>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7" name="Google Shape;287;p31"/>
          <p:cNvSpPr/>
          <p:nvPr/>
        </p:nvSpPr>
        <p:spPr>
          <a:xfrm rot="5400000">
            <a:off x="-628518" y="5230015"/>
            <a:ext cx="2017580" cy="760545"/>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8" name="Google Shape;288;p31"/>
          <p:cNvSpPr/>
          <p:nvPr/>
        </p:nvSpPr>
        <p:spPr>
          <a:xfrm rot="2700000">
            <a:off x="260240" y="5789405"/>
            <a:ext cx="485578" cy="364184"/>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9" name="Google Shape;289;p31"/>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290" name="Google Shape;290;p31"/>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i="0" u="none" strike="noStrike" cap="none">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1" name="Google Shape;291;p31"/>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32"/>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98" name="Google Shape;298;p32"/>
          <p:cNvSpPr txBox="1">
            <a:spLocks noGrp="1"/>
          </p:cNvSpPr>
          <p:nvPr>
            <p:ph type="body" idx="1"/>
          </p:nvPr>
        </p:nvSpPr>
        <p:spPr>
          <a:xfrm>
            <a:off x="202565" y="664210"/>
            <a:ext cx="4446905" cy="576072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187"/>
              <a:buFont typeface="Noto Sans Symbols"/>
              <a:buNone/>
            </a:pPr>
            <a:r>
              <a:rPr lang="en-US" sz="3185" b="1" dirty="0">
                <a:latin typeface="Calibri" panose="020F0502020204030204"/>
                <a:ea typeface="Calibri" panose="020F0502020204030204"/>
                <a:cs typeface="Calibri" panose="020F0502020204030204"/>
                <a:sym typeface="Calibri" panose="020F0502020204030204"/>
              </a:rPr>
              <a:t>ΜΝΗΜΕΙΑ</a:t>
            </a:r>
            <a:endParaRPr lang="en-US" sz="3185" b="1" dirty="0">
              <a:latin typeface="Calibri" panose="020F0502020204030204"/>
              <a:ea typeface="Calibri" panose="020F0502020204030204"/>
              <a:cs typeface="Calibri" panose="020F0502020204030204"/>
              <a:sym typeface="Calibri" panose="020F0502020204030204"/>
            </a:endParaRPr>
          </a:p>
          <a:p>
            <a:pPr marL="0" lvl="0" indent="0" algn="l" rtl="0">
              <a:lnSpc>
                <a:spcPct val="70000"/>
              </a:lnSpc>
              <a:spcBef>
                <a:spcPts val="1000"/>
              </a:spcBef>
              <a:spcAft>
                <a:spcPts val="0"/>
              </a:spcAft>
              <a:buClr>
                <a:schemeClr val="dk1"/>
              </a:buClr>
              <a:buSzPts val="2187"/>
              <a:buFont typeface="Noto Sans Symbols"/>
              <a:buNone/>
            </a:pPr>
            <a:endParaRPr sz="2185" b="1" dirty="0">
              <a:latin typeface="Calibri" panose="020F0502020204030204"/>
              <a:ea typeface="Calibri" panose="020F0502020204030204"/>
              <a:cs typeface="Calibri" panose="020F0502020204030204"/>
              <a:sym typeface="Calibri" panose="020F0502020204030204"/>
            </a:endParaRPr>
          </a:p>
          <a:p>
            <a:pPr marL="342900" lvl="0" indent="-342900" algn="l" rtl="0">
              <a:lnSpc>
                <a:spcPct val="70000"/>
              </a:lnSpc>
              <a:spcBef>
                <a:spcPts val="1000"/>
              </a:spcBef>
              <a:spcAft>
                <a:spcPts val="0"/>
              </a:spcAft>
              <a:buClr>
                <a:schemeClr val="dk1"/>
              </a:buClr>
              <a:buSzPts val="1812"/>
              <a:buAutoNum type="arabicPeriod"/>
            </a:pPr>
            <a:r>
              <a:rPr lang="en-US" sz="2000" dirty="0" err="1"/>
              <a:t>Οι</a:t>
            </a:r>
            <a:r>
              <a:rPr lang="en-US" sz="2000" dirty="0"/>
              <a:t> </a:t>
            </a:r>
            <a:r>
              <a:rPr lang="en-US" sz="2000" b="1" dirty="0" err="1"/>
              <a:t>Δελφοί</a:t>
            </a:r>
            <a:r>
              <a:rPr lang="en-US" sz="2000" dirty="0"/>
              <a:t> </a:t>
            </a:r>
            <a:r>
              <a:rPr lang="en-US" sz="2000" dirty="0" err="1"/>
              <a:t>το</a:t>
            </a:r>
            <a:r>
              <a:rPr lang="en-US" sz="2000" dirty="0"/>
              <a:t>ποθετούνται στον κατάλογο αρχαιολογικών χώρων της χώρας με &gt;100.000 επισκεπτών ετησίως</a:t>
            </a:r>
            <a:endParaRPr sz="2000" dirty="0"/>
          </a:p>
          <a:p>
            <a:pPr marL="342900" lvl="0" indent="-342900" algn="l" rtl="0">
              <a:lnSpc>
                <a:spcPct val="70000"/>
              </a:lnSpc>
              <a:spcBef>
                <a:spcPts val="1000"/>
              </a:spcBef>
              <a:spcAft>
                <a:spcPts val="0"/>
              </a:spcAft>
              <a:buClr>
                <a:schemeClr val="dk1"/>
              </a:buClr>
              <a:buSzPts val="1812"/>
              <a:buAutoNum type="arabicPeriod"/>
            </a:pPr>
            <a:r>
              <a:rPr lang="en-US" sz="2000" b="1" dirty="0" err="1"/>
              <a:t>Μονή</a:t>
            </a:r>
            <a:r>
              <a:rPr lang="en-US" sz="2000" b="1" dirty="0"/>
              <a:t> </a:t>
            </a:r>
            <a:r>
              <a:rPr lang="en-US" sz="2000" b="1" dirty="0" err="1"/>
              <a:t>Οσίου</a:t>
            </a:r>
            <a:r>
              <a:rPr lang="en-US" sz="2000" b="1" dirty="0"/>
              <a:t> </a:t>
            </a:r>
            <a:r>
              <a:rPr lang="en-US" sz="2000" b="1" dirty="0" err="1"/>
              <a:t>Λουκά</a:t>
            </a:r>
            <a:r>
              <a:rPr lang="en-US" sz="2000" b="1" dirty="0"/>
              <a:t> </a:t>
            </a:r>
            <a:r>
              <a:rPr lang="en-US" sz="2000" dirty="0"/>
              <a:t>(</a:t>
            </a:r>
            <a:r>
              <a:rPr lang="en-US" sz="2000" dirty="0" err="1"/>
              <a:t>Βοιωτί</a:t>
            </a:r>
            <a:r>
              <a:rPr lang="en-US" sz="2000" dirty="0"/>
              <a:t>α)</a:t>
            </a:r>
            <a:endParaRPr sz="2000" dirty="0"/>
          </a:p>
          <a:p>
            <a:pPr marL="342900" lvl="0" indent="-342900" algn="l" rtl="0">
              <a:lnSpc>
                <a:spcPct val="70000"/>
              </a:lnSpc>
              <a:spcBef>
                <a:spcPts val="1000"/>
              </a:spcBef>
              <a:spcAft>
                <a:spcPts val="0"/>
              </a:spcAft>
              <a:buClr>
                <a:schemeClr val="dk1"/>
              </a:buClr>
              <a:buSzPts val="1812"/>
              <a:buAutoNum type="arabicPeriod"/>
            </a:pPr>
            <a:r>
              <a:rPr lang="en-US" sz="2000" b="1" dirty="0" err="1"/>
              <a:t>Μον</a:t>
            </a:r>
            <a:r>
              <a:rPr lang="en-US" sz="2000" b="1" dirty="0"/>
              <a:t>αστήρια και βυζαντινά μνημεία </a:t>
            </a:r>
            <a:r>
              <a:rPr lang="en-US" sz="2000" dirty="0"/>
              <a:t>(Παναγία στον Προυσό (1100), της Γέννησης Θεοτόκου στην Τατάρνα (1555))</a:t>
            </a:r>
            <a:endParaRPr sz="2000" dirty="0"/>
          </a:p>
          <a:p>
            <a:pPr marL="0" lvl="0" indent="0" algn="l" rtl="0">
              <a:lnSpc>
                <a:spcPct val="70000"/>
              </a:lnSpc>
              <a:spcBef>
                <a:spcPts val="1000"/>
              </a:spcBef>
              <a:spcAft>
                <a:spcPts val="0"/>
              </a:spcAft>
              <a:buClr>
                <a:schemeClr val="dk1"/>
              </a:buClr>
              <a:buSzPts val="1812"/>
              <a:buFont typeface="Noto Sans Symbols"/>
              <a:buNone/>
            </a:pPr>
            <a:endParaRPr sz="2000" dirty="0"/>
          </a:p>
          <a:p>
            <a:pPr marL="0" lvl="0" indent="0" algn="l" rtl="0">
              <a:lnSpc>
                <a:spcPct val="70000"/>
              </a:lnSpc>
              <a:spcBef>
                <a:spcPts val="1000"/>
              </a:spcBef>
              <a:spcAft>
                <a:spcPts val="0"/>
              </a:spcAft>
              <a:buClr>
                <a:schemeClr val="dk1"/>
              </a:buClr>
              <a:buSzPts val="1812"/>
              <a:buFont typeface="Noto Sans Symbols"/>
              <a:buNone/>
            </a:pPr>
            <a:r>
              <a:rPr lang="en-US" sz="2000" dirty="0"/>
              <a:t>Πα</a:t>
            </a:r>
            <a:r>
              <a:rPr lang="en-US" sz="2000" dirty="0" err="1"/>
              <a:t>ράλληλ</a:t>
            </a:r>
            <a:r>
              <a:rPr lang="en-US" sz="2000" dirty="0"/>
              <a:t>α υπάρχουν και </a:t>
            </a:r>
            <a:r>
              <a:rPr lang="en-US" sz="2000" b="1" dirty="0"/>
              <a:t>μνημεία της νεότερης ιστορίας</a:t>
            </a:r>
            <a:r>
              <a:rPr lang="en-US" sz="2000" dirty="0"/>
              <a:t> και μνημεία της φύσης</a:t>
            </a:r>
            <a:endParaRPr lang="en-US" sz="2000" dirty="0"/>
          </a:p>
          <a:p>
            <a:pPr marL="228600" lvl="0" indent="-228600" algn="l" rtl="0">
              <a:lnSpc>
                <a:spcPct val="70000"/>
              </a:lnSpc>
              <a:spcBef>
                <a:spcPts val="1000"/>
              </a:spcBef>
              <a:spcAft>
                <a:spcPts val="0"/>
              </a:spcAft>
              <a:buClr>
                <a:schemeClr val="dk1"/>
              </a:buClr>
              <a:buSzPts val="1812"/>
              <a:buFont typeface="Noto Sans Symbols"/>
              <a:buChar char="⮚"/>
            </a:pPr>
            <a:r>
              <a:rPr lang="en-US" sz="2000" dirty="0" err="1"/>
              <a:t>Οι</a:t>
            </a:r>
            <a:r>
              <a:rPr lang="en-US" sz="2000" dirty="0"/>
              <a:t> παρα</a:t>
            </a:r>
            <a:r>
              <a:rPr lang="en-US" sz="2000" dirty="0" err="1"/>
              <a:t>δοσι</a:t>
            </a:r>
            <a:r>
              <a:rPr lang="en-US" sz="2000" dirty="0"/>
              <a:t>ακοί οικισμοί</a:t>
            </a:r>
            <a:r>
              <a:rPr lang="el-GR" sz="2000" dirty="0"/>
              <a:t> (πχ.</a:t>
            </a:r>
            <a:r>
              <a:rPr lang="en-US" sz="2000" dirty="0"/>
              <a:t> Γαλα</a:t>
            </a:r>
            <a:r>
              <a:rPr lang="en-US" sz="2000" dirty="0" err="1"/>
              <a:t>ξιδίου</a:t>
            </a:r>
            <a:r>
              <a:rPr lang="el-GR" sz="2000" dirty="0"/>
              <a:t>)</a:t>
            </a:r>
            <a:endParaRPr lang="en-US" sz="2000" dirty="0"/>
          </a:p>
          <a:p>
            <a:pPr marL="228600" lvl="0" indent="-228600" algn="l" rtl="0">
              <a:lnSpc>
                <a:spcPct val="70000"/>
              </a:lnSpc>
              <a:spcBef>
                <a:spcPts val="1000"/>
              </a:spcBef>
              <a:spcAft>
                <a:spcPts val="0"/>
              </a:spcAft>
              <a:buClr>
                <a:schemeClr val="dk1"/>
              </a:buClr>
              <a:buSzPts val="1812"/>
              <a:buFont typeface="Noto Sans Symbols"/>
              <a:buChar char="⮚"/>
            </a:pPr>
            <a:r>
              <a:rPr lang="en-US" sz="2000" dirty="0" err="1"/>
              <a:t>Οι</a:t>
            </a:r>
            <a:r>
              <a:rPr lang="en-US" sz="2000" dirty="0"/>
              <a:t> ιαμα</a:t>
            </a:r>
            <a:r>
              <a:rPr lang="en-US" sz="2000" dirty="0" err="1"/>
              <a:t>τικές</a:t>
            </a:r>
            <a:r>
              <a:rPr lang="en-US" sz="2000" dirty="0"/>
              <a:t> π</a:t>
            </a:r>
            <a:r>
              <a:rPr lang="en-US" sz="2000" dirty="0" err="1"/>
              <a:t>ηγές</a:t>
            </a:r>
            <a:r>
              <a:rPr lang="en-US" sz="2000" dirty="0"/>
              <a:t>, όπ</a:t>
            </a:r>
            <a:r>
              <a:rPr lang="en-US" sz="2000" dirty="0" err="1"/>
              <a:t>ως</a:t>
            </a:r>
            <a:r>
              <a:rPr lang="en-US" sz="2000" dirty="0"/>
              <a:t> α</a:t>
            </a:r>
            <a:r>
              <a:rPr lang="en-US" sz="2000" dirty="0" err="1"/>
              <a:t>υτές</a:t>
            </a:r>
            <a:r>
              <a:rPr lang="en-US" sz="2000" dirty="0"/>
              <a:t> </a:t>
            </a:r>
            <a:r>
              <a:rPr lang="en-US" sz="2000" dirty="0" err="1"/>
              <a:t>της</a:t>
            </a:r>
            <a:r>
              <a:rPr lang="en-US" sz="2000" dirty="0"/>
              <a:t> </a:t>
            </a:r>
            <a:r>
              <a:rPr lang="en-US" sz="2000" dirty="0" err="1"/>
              <a:t>Αιδηψού</a:t>
            </a:r>
            <a:endParaRPr lang="en-US" sz="2000" dirty="0"/>
          </a:p>
          <a:p>
            <a:pPr marL="228600" lvl="0" indent="-228600" algn="l" rtl="0">
              <a:lnSpc>
                <a:spcPct val="70000"/>
              </a:lnSpc>
              <a:spcBef>
                <a:spcPts val="1000"/>
              </a:spcBef>
              <a:spcAft>
                <a:spcPts val="0"/>
              </a:spcAft>
              <a:buClr>
                <a:schemeClr val="dk1"/>
              </a:buClr>
              <a:buSzPts val="1812"/>
              <a:buFont typeface="Noto Sans Symbols"/>
              <a:buChar char="⮚"/>
            </a:pPr>
            <a:r>
              <a:rPr lang="en-US" sz="2000" dirty="0"/>
              <a:t>Τα </a:t>
            </a:r>
            <a:r>
              <a:rPr lang="en-US" sz="2000" dirty="0" err="1"/>
              <a:t>χιονοδρομικά</a:t>
            </a:r>
            <a:r>
              <a:rPr lang="en-US" sz="2000" dirty="0"/>
              <a:t> </a:t>
            </a:r>
            <a:r>
              <a:rPr lang="en-US" sz="2000" dirty="0" err="1"/>
              <a:t>κέντρ</a:t>
            </a:r>
            <a:r>
              <a:rPr lang="en-US" sz="2000" dirty="0"/>
              <a:t>α </a:t>
            </a:r>
            <a:r>
              <a:rPr lang="el-GR" sz="2000" dirty="0"/>
              <a:t>(</a:t>
            </a:r>
            <a:r>
              <a:rPr lang="en-US" sz="2000" dirty="0"/>
              <a:t>Πα</a:t>
            </a:r>
            <a:r>
              <a:rPr lang="en-US" sz="2000" dirty="0" err="1"/>
              <a:t>ρν</a:t>
            </a:r>
            <a:r>
              <a:rPr lang="en-US" sz="2000" dirty="0"/>
              <a:t>ασσό</a:t>
            </a:r>
            <a:r>
              <a:rPr lang="el-GR" sz="2000" dirty="0"/>
              <a:t>ς)</a:t>
            </a:r>
            <a:r>
              <a:rPr lang="en-US" sz="2000" dirty="0"/>
              <a:t>. </a:t>
            </a:r>
            <a:endParaRPr lang="en-US" sz="1810" dirty="0"/>
          </a:p>
          <a:p>
            <a:pPr marL="0" lvl="0" indent="0" algn="l" rtl="0">
              <a:lnSpc>
                <a:spcPct val="70000"/>
              </a:lnSpc>
              <a:spcBef>
                <a:spcPts val="1000"/>
              </a:spcBef>
              <a:spcAft>
                <a:spcPts val="0"/>
              </a:spcAft>
              <a:buClr>
                <a:schemeClr val="dk1"/>
              </a:buClr>
              <a:buSzPts val="562"/>
              <a:buFont typeface="Noto Sans Symbols"/>
              <a:buNone/>
            </a:pPr>
            <a:endParaRPr sz="560" dirty="0"/>
          </a:p>
          <a:p>
            <a:pPr marL="0" lvl="0" indent="0" algn="l" rtl="0">
              <a:lnSpc>
                <a:spcPct val="70000"/>
              </a:lnSpc>
              <a:spcBef>
                <a:spcPts val="1000"/>
              </a:spcBef>
              <a:spcAft>
                <a:spcPts val="0"/>
              </a:spcAft>
              <a:buClr>
                <a:schemeClr val="dk1"/>
              </a:buClr>
              <a:buSzPts val="562"/>
              <a:buNone/>
            </a:pPr>
            <a:endParaRPr sz="560" dirty="0"/>
          </a:p>
        </p:txBody>
      </p:sp>
      <p:pic>
        <p:nvPicPr>
          <p:cNvPr id="299" name="Google Shape;299;p32"/>
          <p:cNvPicPr preferRelativeResize="0"/>
          <p:nvPr/>
        </p:nvPicPr>
        <p:blipFill rotWithShape="1">
          <a:blip r:embed="rId1"/>
          <a:srcRect l="5127" r="20919" b="1"/>
          <a:stretch>
            <a:fillRect/>
          </a:stretch>
        </p:blipFill>
        <p:spPr>
          <a:xfrm>
            <a:off x="4809087" y="-2"/>
            <a:ext cx="4334913" cy="3429000"/>
          </a:xfrm>
          <a:prstGeom prst="rect">
            <a:avLst/>
          </a:prstGeom>
          <a:noFill/>
          <a:ln>
            <a:noFill/>
          </a:ln>
        </p:spPr>
      </p:pic>
      <p:grpSp>
        <p:nvGrpSpPr>
          <p:cNvPr id="300" name="Google Shape;300;p32"/>
          <p:cNvGrpSpPr/>
          <p:nvPr/>
        </p:nvGrpSpPr>
        <p:grpSpPr>
          <a:xfrm>
            <a:off x="8342340" y="713128"/>
            <a:ext cx="801649" cy="2126625"/>
            <a:chOff x="10918968" y="713127"/>
            <a:chExt cx="1273032" cy="2532832"/>
          </a:xfrm>
        </p:grpSpPr>
        <p:sp>
          <p:nvSpPr>
            <p:cNvPr id="301" name="Google Shape;301;p3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02" name="Google Shape;302;p3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303" name="Google Shape;303;p32"/>
          <p:cNvSpPr/>
          <p:nvPr/>
        </p:nvSpPr>
        <p:spPr>
          <a:xfrm rot="5400000">
            <a:off x="-628518" y="5230015"/>
            <a:ext cx="2017580" cy="760545"/>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04" name="Google Shape;304;p32"/>
          <p:cNvSpPr/>
          <p:nvPr/>
        </p:nvSpPr>
        <p:spPr>
          <a:xfrm rot="2700000">
            <a:off x="260240" y="5789405"/>
            <a:ext cx="485578" cy="364184"/>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5" name="Google Shape;305;p32"/>
          <p:cNvPicPr preferRelativeResize="0"/>
          <p:nvPr/>
        </p:nvPicPr>
        <p:blipFill rotWithShape="1">
          <a:blip r:embed="rId2"/>
          <a:srcRect r="24145" b="-3"/>
          <a:stretch>
            <a:fillRect/>
          </a:stretch>
        </p:blipFill>
        <p:spPr>
          <a:xfrm>
            <a:off x="4809087" y="3429002"/>
            <a:ext cx="4334913" cy="3428999"/>
          </a:xfrm>
          <a:prstGeom prst="rect">
            <a:avLst/>
          </a:prstGeom>
          <a:noFill/>
          <a:ln>
            <a:noFill/>
          </a:ln>
        </p:spPr>
      </p:pic>
      <p:sp>
        <p:nvSpPr>
          <p:cNvPr id="306" name="Google Shape;306;p32"/>
          <p:cNvSpPr txBox="1"/>
          <p:nvPr/>
        </p:nvSpPr>
        <p:spPr>
          <a:xfrm>
            <a:off x="4828376" y="3428998"/>
            <a:ext cx="1728192"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chemeClr val="lt1"/>
                </a:solidFill>
                <a:highlight>
                  <a:srgbClr val="000000"/>
                </a:highlight>
                <a:latin typeface="Calibri" panose="020F0502020204030204"/>
                <a:ea typeface="Calibri" panose="020F0502020204030204"/>
                <a:cs typeface="Calibri" panose="020F0502020204030204"/>
                <a:sym typeface="Calibri" panose="020F0502020204030204"/>
              </a:rPr>
              <a:t>Ιαματικές πηγές της Αιδηψού</a:t>
            </a:r>
            <a:endParaRPr sz="1800">
              <a:solidFill>
                <a:schemeClr val="lt1"/>
              </a:solidFill>
              <a:highlight>
                <a:srgbClr val="000000"/>
              </a:highlight>
              <a:latin typeface="Calibri" panose="020F0502020204030204"/>
              <a:ea typeface="Calibri" panose="020F0502020204030204"/>
              <a:cs typeface="Calibri" panose="020F0502020204030204"/>
              <a:sym typeface="Calibri" panose="020F0502020204030204"/>
            </a:endParaRPr>
          </a:p>
        </p:txBody>
      </p:sp>
      <p:sp>
        <p:nvSpPr>
          <p:cNvPr id="307" name="Google Shape;307;p32"/>
          <p:cNvSpPr txBox="1"/>
          <p:nvPr/>
        </p:nvSpPr>
        <p:spPr>
          <a:xfrm>
            <a:off x="7164288" y="31551"/>
            <a:ext cx="3451415"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lt1"/>
                </a:solidFill>
                <a:latin typeface="Calibri" panose="020F0502020204030204"/>
                <a:ea typeface="Calibri" panose="020F0502020204030204"/>
                <a:cs typeface="Calibri" panose="020F0502020204030204"/>
                <a:sym typeface="Calibri" panose="020F0502020204030204"/>
              </a:rPr>
              <a:t> </a:t>
            </a:r>
            <a:r>
              <a:rPr lang="en-US" sz="1000">
                <a:solidFill>
                  <a:schemeClr val="lt1"/>
                </a:solidFill>
                <a:highlight>
                  <a:srgbClr val="000000"/>
                </a:highlight>
                <a:latin typeface="Calibri" panose="020F0502020204030204"/>
                <a:ea typeface="Calibri" panose="020F0502020204030204"/>
                <a:cs typeface="Calibri" panose="020F0502020204030204"/>
                <a:sym typeface="Calibri" panose="020F0502020204030204"/>
              </a:rPr>
              <a:t>Αρχαιολογικός χώρος των Δελφών </a:t>
            </a:r>
            <a:endParaRPr lang="en-US" sz="1000">
              <a:solidFill>
                <a:schemeClr val="lt1"/>
              </a:solidFill>
              <a:highlight>
                <a:srgbClr val="000000"/>
              </a:highlight>
              <a:latin typeface="Calibri" panose="020F0502020204030204"/>
              <a:ea typeface="Calibri" panose="020F0502020204030204"/>
              <a:cs typeface="Calibri" panose="020F0502020204030204"/>
              <a:sym typeface="Calibri" panose="020F0502020204030204"/>
            </a:endParaRPr>
          </a:p>
        </p:txBody>
      </p:sp>
      <p:pic>
        <p:nvPicPr>
          <p:cNvPr id="308" name="Google Shape;308;p32"/>
          <p:cNvPicPr preferRelativeResize="0"/>
          <p:nvPr/>
        </p:nvPicPr>
        <p:blipFill rotWithShape="1">
          <a:blip r:embed="rId3"/>
          <a:srcRect/>
          <a:stretch>
            <a:fillRect/>
          </a:stretch>
        </p:blipFill>
        <p:spPr>
          <a:xfrm>
            <a:off x="13983" y="44624"/>
            <a:ext cx="459343" cy="485971"/>
          </a:xfrm>
          <a:prstGeom prst="rect">
            <a:avLst/>
          </a:prstGeom>
          <a:noFill/>
          <a:ln>
            <a:noFill/>
          </a:ln>
        </p:spPr>
      </p:pic>
      <p:sp>
        <p:nvSpPr>
          <p:cNvPr id="309" name="Google Shape;309;p32"/>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0" name="Google Shape;310;p32"/>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pic>
        <p:nvPicPr>
          <p:cNvPr id="316" name="Google Shape;316;p33"/>
          <p:cNvPicPr preferRelativeResize="0">
            <a:picLocks noGrp="1"/>
          </p:cNvPicPr>
          <p:nvPr>
            <p:ph type="body" idx="1"/>
          </p:nvPr>
        </p:nvPicPr>
        <p:blipFill rotWithShape="1">
          <a:blip r:embed="rId1"/>
          <a:srcRect t="13703" b="866"/>
          <a:stretch>
            <a:fillRect/>
          </a:stretch>
        </p:blipFill>
        <p:spPr>
          <a:xfrm>
            <a:off x="20" y="10"/>
            <a:ext cx="9143980" cy="3710603"/>
          </a:xfrm>
          <a:prstGeom prst="rect">
            <a:avLst/>
          </a:prstGeom>
          <a:noFill/>
          <a:ln>
            <a:noFill/>
          </a:ln>
        </p:spPr>
      </p:pic>
      <p:sp>
        <p:nvSpPr>
          <p:cNvPr id="317" name="Google Shape;317;p33"/>
          <p:cNvSpPr txBox="1"/>
          <p:nvPr/>
        </p:nvSpPr>
        <p:spPr>
          <a:xfrm>
            <a:off x="179705" y="3886200"/>
            <a:ext cx="8602345" cy="2452370"/>
          </a:xfrm>
          <a:prstGeom prst="rect">
            <a:avLst/>
          </a:prstGeom>
          <a:noFill/>
          <a:ln>
            <a:noFill/>
          </a:ln>
        </p:spPr>
        <p:txBody>
          <a:bodyPr spcFirstLastPara="1" wrap="square" lIns="91425" tIns="45700" rIns="91425" bIns="45700" anchor="ctr" anchorCtr="0">
            <a:noAutofit/>
          </a:bodyPr>
          <a:lstStyle/>
          <a:p>
            <a:pPr marL="0" marR="0" lvl="0" indent="0" algn="l" rtl="0">
              <a:lnSpc>
                <a:spcPct val="70000"/>
              </a:lnSpc>
              <a:spcBef>
                <a:spcPts val="0"/>
              </a:spcBef>
              <a:spcAft>
                <a:spcPts val="0"/>
              </a:spcAft>
              <a:buNone/>
            </a:pPr>
            <a:r>
              <a:rPr lang="en-US" sz="3230" b="1" dirty="0">
                <a:solidFill>
                  <a:schemeClr val="dk1"/>
                </a:solidFill>
                <a:latin typeface="Calibri" panose="020F0502020204030204"/>
                <a:ea typeface="Calibri" panose="020F0502020204030204"/>
                <a:cs typeface="Calibri" panose="020F0502020204030204"/>
                <a:sym typeface="Calibri" panose="020F0502020204030204"/>
              </a:rPr>
              <a:t>ΠΟΛΙΤΙΣΜΟΣ</a:t>
            </a:r>
            <a:endParaRPr lang="en-US" sz="3230" b="1"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59055" algn="l" rtl="0">
              <a:lnSpc>
                <a:spcPct val="70000"/>
              </a:lnSpc>
              <a:spcBef>
                <a:spcPts val="600"/>
              </a:spcBef>
              <a:spcAft>
                <a:spcPts val="0"/>
              </a:spcAft>
              <a:buClr>
                <a:schemeClr val="dk1"/>
              </a:buClr>
              <a:buSzPts val="935"/>
              <a:buFont typeface="Arial" panose="020B0604020202020204"/>
              <a:buNone/>
            </a:pPr>
            <a:endParaRPr sz="2000" dirty="0">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228600" algn="l" rtl="0">
              <a:lnSpc>
                <a:spcPct val="70000"/>
              </a:lnSpc>
              <a:spcBef>
                <a:spcPts val="600"/>
              </a:spcBef>
              <a:spcAft>
                <a:spcPts val="0"/>
              </a:spcAft>
              <a:buClr>
                <a:schemeClr val="dk1"/>
              </a:buClr>
              <a:buSzPts val="1530"/>
              <a:buFont typeface="Arial" panose="020B0604020202020204"/>
              <a:buChar char="•"/>
            </a:pPr>
            <a:r>
              <a:rPr lang="en-US" sz="2000" dirty="0" err="1">
                <a:solidFill>
                  <a:schemeClr val="dk1"/>
                </a:solidFill>
                <a:latin typeface="Calibri" panose="020F0502020204030204"/>
                <a:ea typeface="Calibri" panose="020F0502020204030204"/>
                <a:cs typeface="Calibri" panose="020F0502020204030204"/>
                <a:sym typeface="Calibri" panose="020F0502020204030204"/>
              </a:rPr>
              <a:t>Σημ</a:t>
            </a:r>
            <a:r>
              <a:rPr lang="en-US" sz="2000" dirty="0">
                <a:solidFill>
                  <a:schemeClr val="dk1"/>
                </a:solidFill>
                <a:latin typeface="Calibri" panose="020F0502020204030204"/>
                <a:ea typeface="Calibri" panose="020F0502020204030204"/>
                <a:cs typeface="Calibri" panose="020F0502020204030204"/>
                <a:sym typeface="Calibri" panose="020F0502020204030204"/>
              </a:rPr>
              <a:t>αντικά ευρήματα της Νεολιθικής περιόδου και  μνημεία της Κλασικής και Ελληνιστικής περιόδου</a:t>
            </a:r>
            <a:endParaRPr sz="2000" dirty="0">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228600" algn="l" rtl="0">
              <a:lnSpc>
                <a:spcPct val="70000"/>
              </a:lnSpc>
              <a:spcBef>
                <a:spcPts val="600"/>
              </a:spcBef>
              <a:spcAft>
                <a:spcPts val="0"/>
              </a:spcAft>
              <a:buClr>
                <a:schemeClr val="dk1"/>
              </a:buClr>
              <a:buSzPts val="1530"/>
              <a:buFont typeface="Arial" panose="020B0604020202020204"/>
              <a:buChar char="•"/>
            </a:pPr>
            <a:r>
              <a:rPr lang="en-GB" altLang="en-US" sz="2000" dirty="0">
                <a:solidFill>
                  <a:schemeClr val="dk1"/>
                </a:solidFill>
                <a:latin typeface="Calibri" panose="020F0502020204030204"/>
                <a:ea typeface="Calibri" panose="020F0502020204030204"/>
                <a:cs typeface="Calibri" panose="020F0502020204030204"/>
                <a:sym typeface="Calibri" panose="020F0502020204030204"/>
              </a:rPr>
              <a:t>I</a:t>
            </a:r>
            <a:r>
              <a:rPr lang="en-US" sz="2000" dirty="0" err="1">
                <a:solidFill>
                  <a:schemeClr val="dk1"/>
                </a:solidFill>
                <a:latin typeface="Calibri" panose="020F0502020204030204"/>
                <a:ea typeface="Calibri" panose="020F0502020204030204"/>
                <a:cs typeface="Calibri" panose="020F0502020204030204"/>
                <a:sym typeface="Calibri" panose="020F0502020204030204"/>
              </a:rPr>
              <a:t>στορικά</a:t>
            </a:r>
            <a:r>
              <a:rPr lang="en-US" sz="2000" dirty="0">
                <a:solidFill>
                  <a:schemeClr val="dk1"/>
                </a:solidFill>
                <a:latin typeface="Calibri" panose="020F0502020204030204"/>
                <a:ea typeface="Calibri" panose="020F0502020204030204"/>
                <a:cs typeface="Calibri" panose="020F0502020204030204"/>
                <a:sym typeface="Calibri" panose="020F0502020204030204"/>
              </a:rPr>
              <a:t> </a:t>
            </a:r>
            <a:r>
              <a:rPr lang="en-US" sz="2000" dirty="0" err="1">
                <a:solidFill>
                  <a:schemeClr val="dk1"/>
                </a:solidFill>
                <a:latin typeface="Calibri" panose="020F0502020204030204"/>
                <a:ea typeface="Calibri" panose="020F0502020204030204"/>
                <a:cs typeface="Calibri" panose="020F0502020204030204"/>
                <a:sym typeface="Calibri" panose="020F0502020204030204"/>
              </a:rPr>
              <a:t>μνημεί</a:t>
            </a:r>
            <a:r>
              <a:rPr lang="en-US" sz="2000" dirty="0">
                <a:solidFill>
                  <a:schemeClr val="dk1"/>
                </a:solidFill>
                <a:latin typeface="Calibri" panose="020F0502020204030204"/>
                <a:ea typeface="Calibri" panose="020F0502020204030204"/>
                <a:cs typeface="Calibri" panose="020F0502020204030204"/>
                <a:sym typeface="Calibri" panose="020F0502020204030204"/>
              </a:rPr>
              <a:t>α της Μεταβυζαντινής περιόδου (1453-1830)</a:t>
            </a:r>
            <a:endParaRPr sz="2000" dirty="0">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228600" algn="l" rtl="0">
              <a:lnSpc>
                <a:spcPct val="70000"/>
              </a:lnSpc>
              <a:spcBef>
                <a:spcPts val="600"/>
              </a:spcBef>
              <a:spcAft>
                <a:spcPts val="0"/>
              </a:spcAft>
              <a:buClr>
                <a:schemeClr val="dk1"/>
              </a:buClr>
              <a:buSzPts val="1530"/>
              <a:buFont typeface="Arial" panose="020B0604020202020204"/>
              <a:buChar char="•"/>
            </a:pPr>
            <a:r>
              <a:rPr lang="en-US" sz="2000" dirty="0" err="1">
                <a:solidFill>
                  <a:schemeClr val="dk1"/>
                </a:solidFill>
                <a:latin typeface="Calibri" panose="020F0502020204030204"/>
                <a:ea typeface="Calibri" panose="020F0502020204030204"/>
                <a:cs typeface="Calibri" panose="020F0502020204030204"/>
                <a:sym typeface="Calibri" panose="020F0502020204030204"/>
              </a:rPr>
              <a:t>Νεότερ</a:t>
            </a:r>
            <a:r>
              <a:rPr lang="en-US" sz="2000" dirty="0">
                <a:solidFill>
                  <a:schemeClr val="dk1"/>
                </a:solidFill>
                <a:latin typeface="Calibri" panose="020F0502020204030204"/>
                <a:ea typeface="Calibri" panose="020F0502020204030204"/>
                <a:cs typeface="Calibri" panose="020F0502020204030204"/>
                <a:sym typeface="Calibri" panose="020F0502020204030204"/>
              </a:rPr>
              <a:t>α μνημεία (1830)</a:t>
            </a:r>
            <a:endParaRPr sz="2000" dirty="0">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228600" algn="l" rtl="0">
              <a:lnSpc>
                <a:spcPct val="70000"/>
              </a:lnSpc>
              <a:spcBef>
                <a:spcPts val="600"/>
              </a:spcBef>
              <a:spcAft>
                <a:spcPts val="0"/>
              </a:spcAft>
              <a:buClr>
                <a:schemeClr val="dk1"/>
              </a:buClr>
              <a:buSzPts val="1530"/>
              <a:buFont typeface="Arial" panose="020B0604020202020204"/>
              <a:buChar char="•"/>
            </a:pPr>
            <a:r>
              <a:rPr lang="en-US" sz="2000" dirty="0" err="1">
                <a:solidFill>
                  <a:schemeClr val="dk1"/>
                </a:solidFill>
                <a:latin typeface="Calibri" panose="020F0502020204030204"/>
                <a:ea typeface="Calibri" panose="020F0502020204030204"/>
                <a:cs typeface="Calibri" panose="020F0502020204030204"/>
                <a:sym typeface="Calibri" panose="020F0502020204030204"/>
              </a:rPr>
              <a:t>Σύγχρονες</a:t>
            </a:r>
            <a:r>
              <a:rPr lang="en-US" sz="2000" dirty="0">
                <a:solidFill>
                  <a:schemeClr val="dk1"/>
                </a:solidFill>
                <a:latin typeface="Calibri" panose="020F0502020204030204"/>
                <a:ea typeface="Calibri" panose="020F0502020204030204"/>
                <a:cs typeface="Calibri" panose="020F0502020204030204"/>
                <a:sym typeface="Calibri" panose="020F0502020204030204"/>
              </a:rPr>
              <a:t> π</a:t>
            </a:r>
            <a:r>
              <a:rPr lang="en-US" sz="2000" dirty="0" err="1">
                <a:solidFill>
                  <a:schemeClr val="dk1"/>
                </a:solidFill>
                <a:latin typeface="Calibri" panose="020F0502020204030204"/>
                <a:ea typeface="Calibri" panose="020F0502020204030204"/>
                <a:cs typeface="Calibri" panose="020F0502020204030204"/>
                <a:sym typeface="Calibri" panose="020F0502020204030204"/>
              </a:rPr>
              <a:t>ολιτιστικές</a:t>
            </a:r>
            <a:r>
              <a:rPr lang="en-US" sz="2000" dirty="0">
                <a:solidFill>
                  <a:schemeClr val="dk1"/>
                </a:solidFill>
                <a:latin typeface="Calibri" panose="020F0502020204030204"/>
                <a:ea typeface="Calibri" panose="020F0502020204030204"/>
                <a:cs typeface="Calibri" panose="020F0502020204030204"/>
                <a:sym typeface="Calibri" panose="020F0502020204030204"/>
              </a:rPr>
              <a:t> υπ</a:t>
            </a:r>
            <a:r>
              <a:rPr lang="en-US" sz="2000" dirty="0" err="1">
                <a:solidFill>
                  <a:schemeClr val="dk1"/>
                </a:solidFill>
                <a:latin typeface="Calibri" panose="020F0502020204030204"/>
                <a:ea typeface="Calibri" panose="020F0502020204030204"/>
                <a:cs typeface="Calibri" panose="020F0502020204030204"/>
                <a:sym typeface="Calibri" panose="020F0502020204030204"/>
              </a:rPr>
              <a:t>οδομές</a:t>
            </a:r>
            <a:r>
              <a:rPr lang="en-US" sz="2000" dirty="0">
                <a:solidFill>
                  <a:schemeClr val="dk1"/>
                </a:solidFill>
                <a:latin typeface="Calibri" panose="020F0502020204030204"/>
                <a:ea typeface="Calibri" panose="020F0502020204030204"/>
                <a:cs typeface="Calibri" panose="020F0502020204030204"/>
                <a:sym typeface="Calibri" panose="020F0502020204030204"/>
              </a:rPr>
              <a:t> όπ</a:t>
            </a:r>
            <a:r>
              <a:rPr lang="en-US" sz="2000" dirty="0" err="1">
                <a:solidFill>
                  <a:schemeClr val="dk1"/>
                </a:solidFill>
                <a:latin typeface="Calibri" panose="020F0502020204030204"/>
                <a:ea typeface="Calibri" panose="020F0502020204030204"/>
                <a:cs typeface="Calibri" panose="020F0502020204030204"/>
                <a:sym typeface="Calibri" panose="020F0502020204030204"/>
              </a:rPr>
              <a:t>ως</a:t>
            </a:r>
            <a:r>
              <a:rPr lang="en-US" sz="2000" dirty="0">
                <a:solidFill>
                  <a:schemeClr val="dk1"/>
                </a:solidFill>
                <a:latin typeface="Calibri" panose="020F0502020204030204"/>
                <a:ea typeface="Calibri" panose="020F0502020204030204"/>
                <a:cs typeface="Calibri" panose="020F0502020204030204"/>
                <a:sym typeface="Calibri" panose="020F0502020204030204"/>
              </a:rPr>
              <a:t> </a:t>
            </a:r>
            <a:r>
              <a:rPr lang="en-US" sz="2000" dirty="0" err="1">
                <a:solidFill>
                  <a:schemeClr val="dk1"/>
                </a:solidFill>
                <a:latin typeface="Calibri" panose="020F0502020204030204"/>
                <a:ea typeface="Calibri" panose="020F0502020204030204"/>
                <a:cs typeface="Calibri" panose="020F0502020204030204"/>
                <a:sym typeface="Calibri" panose="020F0502020204030204"/>
              </a:rPr>
              <a:t>είν</a:t>
            </a:r>
            <a:r>
              <a:rPr lang="en-US" sz="2000" dirty="0">
                <a:solidFill>
                  <a:schemeClr val="dk1"/>
                </a:solidFill>
                <a:latin typeface="Calibri" panose="020F0502020204030204"/>
                <a:ea typeface="Calibri" panose="020F0502020204030204"/>
                <a:cs typeface="Calibri" panose="020F0502020204030204"/>
                <a:sym typeface="Calibri" panose="020F0502020204030204"/>
              </a:rPr>
              <a:t>αι τα μουσεία, τα λαογραφικά κέντρα, οι πινακοθήκες, τα ήθη και τα έθιμα και οι διάφορες πολιτιστικές εκδηλώσεις</a:t>
            </a:r>
            <a:endParaRPr sz="2000"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18" name="Google Shape;318;p33"/>
          <p:cNvPicPr preferRelativeResize="0"/>
          <p:nvPr/>
        </p:nvPicPr>
        <p:blipFill rotWithShape="1">
          <a:blip r:embed="rId2"/>
          <a:srcRect/>
          <a:stretch>
            <a:fillRect/>
          </a:stretch>
        </p:blipFill>
        <p:spPr>
          <a:xfrm>
            <a:off x="13983" y="44624"/>
            <a:ext cx="459343" cy="485971"/>
          </a:xfrm>
          <a:prstGeom prst="rect">
            <a:avLst/>
          </a:prstGeom>
          <a:noFill/>
          <a:ln>
            <a:noFill/>
          </a:ln>
        </p:spPr>
      </p:pic>
      <p:sp>
        <p:nvSpPr>
          <p:cNvPr id="319" name="Google Shape;319;p33"/>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0" name="Google Shape;320;p33"/>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4"/>
        <p:cNvGrpSpPr/>
        <p:nvPr/>
      </p:nvGrpSpPr>
      <p:grpSpPr>
        <a:xfrm>
          <a:off x="0" y="0"/>
          <a:ext cx="0" cy="0"/>
          <a:chOff x="0" y="0"/>
          <a:chExt cx="0" cy="0"/>
        </a:xfrm>
      </p:grpSpPr>
      <p:sp>
        <p:nvSpPr>
          <p:cNvPr id="325" name="Google Shape;325;p34"/>
          <p:cNvSpPr/>
          <p:nvPr/>
        </p:nvSpPr>
        <p:spPr>
          <a:xfrm>
            <a:off x="0" y="0"/>
            <a:ext cx="9144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6" name="Google Shape;326;p34" descr="A picture containing building, green, baseball, game&#10;&#10;Description automatically generated"/>
          <p:cNvPicPr preferRelativeResize="0"/>
          <p:nvPr/>
        </p:nvPicPr>
        <p:blipFill rotWithShape="1">
          <a:blip r:embed="rId1"/>
          <a:srcRect l="4271" t="9091" r="14820"/>
          <a:stretch>
            <a:fillRect/>
          </a:stretch>
        </p:blipFill>
        <p:spPr>
          <a:xfrm>
            <a:off x="20" y="10"/>
            <a:ext cx="9143980" cy="6857990"/>
          </a:xfrm>
          <a:prstGeom prst="rect">
            <a:avLst/>
          </a:prstGeom>
          <a:noFill/>
          <a:ln>
            <a:noFill/>
          </a:ln>
        </p:spPr>
      </p:pic>
      <p:sp>
        <p:nvSpPr>
          <p:cNvPr id="327" name="Google Shape;327;p34"/>
          <p:cNvSpPr/>
          <p:nvPr/>
        </p:nvSpPr>
        <p:spPr>
          <a:xfrm rot="-5400000">
            <a:off x="2275867" y="-10136"/>
            <a:ext cx="4592270" cy="9144001"/>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28" name="Google Shape;328;p34"/>
          <p:cNvSpPr txBox="1">
            <a:spLocks noGrp="1"/>
          </p:cNvSpPr>
          <p:nvPr>
            <p:ph type="title"/>
          </p:nvPr>
        </p:nvSpPr>
        <p:spPr>
          <a:xfrm>
            <a:off x="303413" y="3324224"/>
            <a:ext cx="7440411" cy="215530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000"/>
              <a:buFont typeface="Calibri" panose="020F0502020204030204"/>
              <a:buNone/>
            </a:pPr>
            <a:r>
              <a:rPr lang="en-US" sz="4000" b="1" dirty="0"/>
              <a:t>Η ΟΙΚΟΝΟΜΙΑ ΤΗΣ ΠΕΡΙΦΕΡΕΙΑΣ ΣΤΕΡΕΑΣ ΕΛΛΑΔΑΣ</a:t>
            </a:r>
            <a:endParaRPr sz="4000" dirty="0"/>
          </a:p>
        </p:txBody>
      </p:sp>
      <p:sp>
        <p:nvSpPr>
          <p:cNvPr id="329" name="Google Shape;329;p34"/>
          <p:cNvSpPr/>
          <p:nvPr/>
        </p:nvSpPr>
        <p:spPr>
          <a:xfrm>
            <a:off x="0" y="5575039"/>
            <a:ext cx="7339422" cy="6858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0" name="Google Shape;330;p34"/>
          <p:cNvPicPr preferRelativeResize="0"/>
          <p:nvPr/>
        </p:nvPicPr>
        <p:blipFill rotWithShape="1">
          <a:blip r:embed="rId2"/>
          <a:srcRect/>
          <a:stretch>
            <a:fillRect/>
          </a:stretch>
        </p:blipFill>
        <p:spPr>
          <a:xfrm>
            <a:off x="13983" y="44624"/>
            <a:ext cx="459343" cy="485971"/>
          </a:xfrm>
          <a:prstGeom prst="rect">
            <a:avLst/>
          </a:prstGeom>
          <a:noFill/>
          <a:ln>
            <a:noFill/>
          </a:ln>
        </p:spPr>
      </p:pic>
      <p:sp>
        <p:nvSpPr>
          <p:cNvPr id="331" name="Google Shape;331;p34"/>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2" name="Google Shape;332;p34"/>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23"/>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8" name="Google Shape;188;p23"/>
          <p:cNvSpPr/>
          <p:nvPr/>
        </p:nvSpPr>
        <p:spPr>
          <a:xfrm rot="-2700000" flipH="1">
            <a:off x="-282117" y="-253670"/>
            <a:ext cx="137072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9" name="Google Shape;189;p23"/>
          <p:cNvSpPr/>
          <p:nvPr/>
        </p:nvSpPr>
        <p:spPr>
          <a:xfrm rot="-2700000" flipH="1">
            <a:off x="668730" y="422146"/>
            <a:ext cx="484026"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90" name="Google Shape;190;p23"/>
          <p:cNvSpPr/>
          <p:nvPr/>
        </p:nvSpPr>
        <p:spPr>
          <a:xfrm rot="-2700000" flipH="1">
            <a:off x="7532611" y="655140"/>
            <a:ext cx="515604"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91" name="Google Shape;191;p23"/>
          <p:cNvSpPr/>
          <p:nvPr/>
        </p:nvSpPr>
        <p:spPr>
          <a:xfrm rot="10800000" flipH="1">
            <a:off x="7017482" y="0"/>
            <a:ext cx="2126518"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92" name="Google Shape;192;p23"/>
          <p:cNvSpPr/>
          <p:nvPr/>
        </p:nvSpPr>
        <p:spPr>
          <a:xfrm flipH="1">
            <a:off x="5982258" y="6115501"/>
            <a:ext cx="1120884"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3" name="Google Shape;193;p23" descr="A close up of a map&#10;&#10;Description automatically generated"/>
          <p:cNvPicPr preferRelativeResize="0"/>
          <p:nvPr/>
        </p:nvPicPr>
        <p:blipFill rotWithShape="1">
          <a:blip r:embed="rId1"/>
          <a:srcRect/>
          <a:stretch>
            <a:fillRect/>
          </a:stretch>
        </p:blipFill>
        <p:spPr>
          <a:xfrm>
            <a:off x="482600" y="740219"/>
            <a:ext cx="8178799" cy="5377560"/>
          </a:xfrm>
          <a:prstGeom prst="rect">
            <a:avLst/>
          </a:prstGeom>
          <a:noFill/>
          <a:ln>
            <a:noFill/>
          </a:ln>
        </p:spPr>
      </p:pic>
      <p:sp>
        <p:nvSpPr>
          <p:cNvPr id="194" name="Google Shape;194;p23"/>
          <p:cNvSpPr/>
          <p:nvPr/>
        </p:nvSpPr>
        <p:spPr>
          <a:xfrm flipH="1">
            <a:off x="5703060" y="6453143"/>
            <a:ext cx="611177"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5" name="Google Shape;195;p23"/>
          <p:cNvPicPr preferRelativeResize="0"/>
          <p:nvPr/>
        </p:nvPicPr>
        <p:blipFill rotWithShape="1">
          <a:blip r:embed="rId2"/>
          <a:srcRect/>
          <a:stretch>
            <a:fillRect/>
          </a:stretch>
        </p:blipFill>
        <p:spPr>
          <a:xfrm>
            <a:off x="27246" y="12420"/>
            <a:ext cx="459343" cy="485971"/>
          </a:xfrm>
          <a:prstGeom prst="rect">
            <a:avLst/>
          </a:prstGeom>
          <a:noFill/>
          <a:ln>
            <a:noFill/>
          </a:ln>
        </p:spPr>
      </p:pic>
      <p:sp>
        <p:nvSpPr>
          <p:cNvPr id="196" name="Google Shape;196;p23"/>
          <p:cNvSpPr txBox="1"/>
          <p:nvPr/>
        </p:nvSpPr>
        <p:spPr>
          <a:xfrm>
            <a:off x="486589" y="136872"/>
            <a:ext cx="2912469"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7" name="Google Shape;197;p23"/>
          <p:cNvSpPr txBox="1"/>
          <p:nvPr/>
        </p:nvSpPr>
        <p:spPr>
          <a:xfrm>
            <a:off x="0" y="6568581"/>
            <a:ext cx="6205842"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pic>
        <p:nvPicPr>
          <p:cNvPr id="202" name="Google Shape;202;p24" descr="A picture containing text, map&#10;&#10;Description automatically generated"/>
          <p:cNvPicPr preferRelativeResize="0"/>
          <p:nvPr/>
        </p:nvPicPr>
        <p:blipFill rotWithShape="1">
          <a:blip r:embed="rId1"/>
          <a:srcRect/>
          <a:stretch>
            <a:fillRect/>
          </a:stretch>
        </p:blipFill>
        <p:spPr>
          <a:xfrm>
            <a:off x="482600" y="750443"/>
            <a:ext cx="8178799" cy="5357113"/>
          </a:xfrm>
          <a:prstGeom prst="rect">
            <a:avLst/>
          </a:prstGeom>
          <a:noFill/>
          <a:ln>
            <a:noFill/>
          </a:ln>
        </p:spPr>
      </p:pic>
      <p:pic>
        <p:nvPicPr>
          <p:cNvPr id="203" name="Google Shape;203;p24"/>
          <p:cNvPicPr preferRelativeResize="0"/>
          <p:nvPr/>
        </p:nvPicPr>
        <p:blipFill rotWithShape="1">
          <a:blip r:embed="rId2"/>
          <a:srcRect/>
          <a:stretch>
            <a:fillRect/>
          </a:stretch>
        </p:blipFill>
        <p:spPr>
          <a:xfrm>
            <a:off x="27246" y="12420"/>
            <a:ext cx="459343" cy="485971"/>
          </a:xfrm>
          <a:prstGeom prst="rect">
            <a:avLst/>
          </a:prstGeom>
          <a:noFill/>
          <a:ln>
            <a:noFill/>
          </a:ln>
        </p:spPr>
      </p:pic>
      <p:sp>
        <p:nvSpPr>
          <p:cNvPr id="204" name="Google Shape;204;p24"/>
          <p:cNvSpPr txBox="1"/>
          <p:nvPr/>
        </p:nvSpPr>
        <p:spPr>
          <a:xfrm>
            <a:off x="486589" y="136872"/>
            <a:ext cx="2912469"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5" name="Google Shape;205;p24"/>
          <p:cNvSpPr txBox="1"/>
          <p:nvPr/>
        </p:nvSpPr>
        <p:spPr>
          <a:xfrm>
            <a:off x="0" y="6568581"/>
            <a:ext cx="6205842"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pic>
        <p:nvPicPr>
          <p:cNvPr id="210" name="Google Shape;210;p25" descr="A picture containing text, map&#10;&#10;Description automatically generated"/>
          <p:cNvPicPr preferRelativeResize="0"/>
          <p:nvPr/>
        </p:nvPicPr>
        <p:blipFill rotWithShape="1">
          <a:blip r:embed="rId1"/>
          <a:srcRect/>
          <a:stretch>
            <a:fillRect/>
          </a:stretch>
        </p:blipFill>
        <p:spPr>
          <a:xfrm>
            <a:off x="482600" y="750443"/>
            <a:ext cx="8178799" cy="5357113"/>
          </a:xfrm>
          <a:prstGeom prst="rect">
            <a:avLst/>
          </a:prstGeom>
          <a:noFill/>
          <a:ln>
            <a:noFill/>
          </a:ln>
        </p:spPr>
      </p:pic>
      <p:pic>
        <p:nvPicPr>
          <p:cNvPr id="211" name="Google Shape;211;p25"/>
          <p:cNvPicPr preferRelativeResize="0"/>
          <p:nvPr/>
        </p:nvPicPr>
        <p:blipFill rotWithShape="1">
          <a:blip r:embed="rId2"/>
          <a:srcRect/>
          <a:stretch>
            <a:fillRect/>
          </a:stretch>
        </p:blipFill>
        <p:spPr>
          <a:xfrm>
            <a:off x="27246" y="12420"/>
            <a:ext cx="459343" cy="485971"/>
          </a:xfrm>
          <a:prstGeom prst="rect">
            <a:avLst/>
          </a:prstGeom>
          <a:noFill/>
          <a:ln>
            <a:noFill/>
          </a:ln>
        </p:spPr>
      </p:pic>
      <p:sp>
        <p:nvSpPr>
          <p:cNvPr id="212" name="Google Shape;212;p25"/>
          <p:cNvSpPr txBox="1"/>
          <p:nvPr/>
        </p:nvSpPr>
        <p:spPr>
          <a:xfrm>
            <a:off x="486589" y="136872"/>
            <a:ext cx="2912469"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3" name="Google Shape;213;p25"/>
          <p:cNvSpPr txBox="1"/>
          <p:nvPr/>
        </p:nvSpPr>
        <p:spPr>
          <a:xfrm>
            <a:off x="0" y="6568581"/>
            <a:ext cx="6205842"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35"/>
          <p:cNvSpPr/>
          <p:nvPr/>
        </p:nvSpPr>
        <p:spPr>
          <a:xfrm>
            <a:off x="245745" y="321945"/>
            <a:ext cx="2671445" cy="6213475"/>
          </a:xfrm>
          <a:prstGeom prst="rect">
            <a:avLst/>
          </a:pr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38" name="Google Shape;338;p35"/>
          <p:cNvSpPr txBox="1">
            <a:spLocks noGrp="1"/>
          </p:cNvSpPr>
          <p:nvPr>
            <p:ph type="title"/>
          </p:nvPr>
        </p:nvSpPr>
        <p:spPr>
          <a:xfrm>
            <a:off x="393065" y="583565"/>
            <a:ext cx="2524760" cy="55206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panose="020F0502020204030204"/>
              <a:buNone/>
            </a:pPr>
            <a:r>
              <a:rPr lang="en-US" sz="3200" b="1">
                <a:solidFill>
                  <a:srgbClr val="FFFFFF"/>
                </a:solidFill>
              </a:rPr>
              <a:t>ΥΠΑΡΧΟΥΣΑ ΚΑΤΑΣΤΑΣΗ ΤΗΣ ΟΙΚΟΝΟΜΙΑΣ</a:t>
            </a:r>
            <a:endParaRPr lang="en-US" sz="3200" b="1">
              <a:solidFill>
                <a:srgbClr val="FFFFFF"/>
              </a:solidFill>
            </a:endParaRPr>
          </a:p>
        </p:txBody>
      </p:sp>
      <p:sp>
        <p:nvSpPr>
          <p:cNvPr id="339" name="Google Shape;339;p35"/>
          <p:cNvSpPr/>
          <p:nvPr/>
        </p:nvSpPr>
        <p:spPr>
          <a:xfrm>
            <a:off x="2917190" y="321945"/>
            <a:ext cx="5985510" cy="621474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340" name="Google Shape;340;p35"/>
          <p:cNvGrpSpPr/>
          <p:nvPr/>
        </p:nvGrpSpPr>
        <p:grpSpPr>
          <a:xfrm>
            <a:off x="2978785" y="426085"/>
            <a:ext cx="5924550" cy="6109970"/>
            <a:chOff x="0" y="81283"/>
            <a:chExt cx="4945856" cy="5357171"/>
          </a:xfrm>
        </p:grpSpPr>
        <p:sp>
          <p:nvSpPr>
            <p:cNvPr id="341" name="Google Shape;341;p35"/>
            <p:cNvSpPr/>
            <p:nvPr/>
          </p:nvSpPr>
          <p:spPr>
            <a:xfrm>
              <a:off x="0" y="81283"/>
              <a:ext cx="4945856" cy="1043786"/>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35"/>
            <p:cNvSpPr txBox="1"/>
            <p:nvPr/>
          </p:nvSpPr>
          <p:spPr>
            <a:xfrm>
              <a:off x="50953" y="132236"/>
              <a:ext cx="4843950" cy="94188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Calibri" panose="020F0502020204030204"/>
                <a:buNone/>
              </a:pPr>
              <a:r>
                <a:rPr lang="en-US" sz="1600" b="1">
                  <a:solidFill>
                    <a:schemeClr val="lt1"/>
                  </a:solidFill>
                  <a:latin typeface="Calibri" panose="020F0502020204030204"/>
                  <a:ea typeface="Calibri" panose="020F0502020204030204"/>
                  <a:cs typeface="Calibri" panose="020F0502020204030204"/>
                  <a:sym typeface="Calibri" panose="020F0502020204030204"/>
                </a:rPr>
                <a:t>Το 33% του ΑΕΠ της Περιφέρειας εκφρασμένο σε μονάδες αγοραστικής δύναμης παράγεται στην ενότητα Βοιωτίας έναντι 31% στην ενότητα Εύβοιας, 23% στην ενότητα Φθιώτιδας, 8% στην ενότητα Φωκίδας και μόλις 5% στην ενότητα Ευρυτανίας. </a:t>
              </a:r>
              <a:endParaRPr sz="16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3" name="Google Shape;343;p35"/>
            <p:cNvSpPr/>
            <p:nvPr/>
          </p:nvSpPr>
          <p:spPr>
            <a:xfrm>
              <a:off x="0" y="1159629"/>
              <a:ext cx="4945856" cy="1043786"/>
            </a:xfrm>
            <a:prstGeom prst="roundRect">
              <a:avLst>
                <a:gd name="adj" fmla="val 16667"/>
              </a:avLst>
            </a:prstGeom>
            <a:solidFill>
              <a:srgbClr val="D778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35"/>
            <p:cNvSpPr txBox="1"/>
            <p:nvPr/>
          </p:nvSpPr>
          <p:spPr>
            <a:xfrm>
              <a:off x="50953" y="1210582"/>
              <a:ext cx="4843950" cy="94188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Calibri" panose="020F0502020204030204"/>
                <a:buNone/>
              </a:pPr>
              <a:r>
                <a:rPr lang="en-US" sz="1600" b="1">
                  <a:solidFill>
                    <a:schemeClr val="lt1"/>
                  </a:solidFill>
                  <a:latin typeface="Calibri" panose="020F0502020204030204"/>
                  <a:ea typeface="Calibri" panose="020F0502020204030204"/>
                  <a:cs typeface="Calibri" panose="020F0502020204030204"/>
                  <a:sym typeface="Calibri" panose="020F0502020204030204"/>
                </a:rPr>
                <a:t>Η γενική εικόνα των βασικών μακροοικονομικών δεικτών υποδηλώνει μια Περιφέρεια στις πρώτες θέσεις της ανάπτυξης, με υψηλό κατά κεφαλή ΑΕΠ μεταξύ των λοιπών Περιφερειών της χώρας</a:t>
              </a:r>
              <a:endParaRPr sz="16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5" name="Google Shape;345;p35"/>
            <p:cNvSpPr/>
            <p:nvPr/>
          </p:nvSpPr>
          <p:spPr>
            <a:xfrm>
              <a:off x="0" y="2237975"/>
              <a:ext cx="4945856" cy="1043786"/>
            </a:xfrm>
            <a:prstGeom prst="roundRect">
              <a:avLst>
                <a:gd name="adj" fmla="val 16667"/>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35"/>
            <p:cNvSpPr txBox="1"/>
            <p:nvPr/>
          </p:nvSpPr>
          <p:spPr>
            <a:xfrm>
              <a:off x="50953" y="2288928"/>
              <a:ext cx="4843950" cy="94188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Calibri" panose="020F0502020204030204"/>
                <a:buNone/>
              </a:pPr>
              <a:r>
                <a:rPr lang="en-US" sz="1600" b="1">
                  <a:solidFill>
                    <a:schemeClr val="lt1"/>
                  </a:solidFill>
                  <a:latin typeface="Calibri" panose="020F0502020204030204"/>
                  <a:ea typeface="Calibri" panose="020F0502020204030204"/>
                  <a:cs typeface="Calibri" panose="020F0502020204030204"/>
                  <a:sym typeface="Calibri" panose="020F0502020204030204"/>
                </a:rPr>
                <a:t>Ο οικονομικά ενεργός πληθυσμός στην Περιφέρεια Στερεάς Ελλάδας ανέρχεται το περίπου σε 234,8 χιλ. άτομα εκ των οποίων οι 169,1 χιλ. είναι απασχολούμενοι (ποσοστό 72%) σύμφωνα με προσωρινή εκτίμηση της ΕΛΣΤΑΤ. </a:t>
              </a:r>
              <a:endParaRPr sz="16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7" name="Google Shape;347;p35"/>
            <p:cNvSpPr/>
            <p:nvPr/>
          </p:nvSpPr>
          <p:spPr>
            <a:xfrm>
              <a:off x="0" y="3316322"/>
              <a:ext cx="4945856" cy="1043786"/>
            </a:xfrm>
            <a:prstGeom prst="roundRect">
              <a:avLst>
                <a:gd name="adj" fmla="val 16667"/>
              </a:avLst>
            </a:prstGeom>
            <a:solidFill>
              <a:srgbClr val="B38E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35"/>
            <p:cNvSpPr txBox="1"/>
            <p:nvPr/>
          </p:nvSpPr>
          <p:spPr>
            <a:xfrm>
              <a:off x="50953" y="3367275"/>
              <a:ext cx="4843950" cy="94188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Calibri" panose="020F0502020204030204"/>
                <a:buNone/>
              </a:pPr>
              <a:r>
                <a:rPr lang="en-US" sz="1600" b="1" dirty="0">
                  <a:solidFill>
                    <a:schemeClr val="lt1"/>
                  </a:solidFill>
                  <a:latin typeface="Calibri" panose="020F0502020204030204"/>
                  <a:ea typeface="Calibri" panose="020F0502020204030204"/>
                  <a:cs typeface="Calibri" panose="020F0502020204030204"/>
                  <a:sym typeface="Calibri" panose="020F0502020204030204"/>
                </a:rPr>
                <a:t>Τα π</a:t>
              </a:r>
              <a:r>
                <a:rPr lang="en-US" sz="1600" b="1" dirty="0" err="1">
                  <a:solidFill>
                    <a:schemeClr val="lt1"/>
                  </a:solidFill>
                  <a:latin typeface="Calibri" panose="020F0502020204030204"/>
                  <a:ea typeface="Calibri" panose="020F0502020204030204"/>
                  <a:cs typeface="Calibri" panose="020F0502020204030204"/>
                  <a:sym typeface="Calibri" panose="020F0502020204030204"/>
                </a:rPr>
                <a:t>οιοτικά</a:t>
              </a:r>
              <a:r>
                <a:rPr lang="en-US" sz="1600" b="1" dirty="0">
                  <a:solidFill>
                    <a:schemeClr val="lt1"/>
                  </a:solidFill>
                  <a:latin typeface="Calibri" panose="020F0502020204030204"/>
                  <a:ea typeface="Calibri" panose="020F0502020204030204"/>
                  <a:cs typeface="Calibri" panose="020F0502020204030204"/>
                  <a:sym typeface="Calibri" panose="020F0502020204030204"/>
                </a:rPr>
                <a:t> χαρα</a:t>
              </a:r>
              <a:r>
                <a:rPr lang="en-US" sz="1600" b="1" dirty="0" err="1">
                  <a:solidFill>
                    <a:schemeClr val="lt1"/>
                  </a:solidFill>
                  <a:latin typeface="Calibri" panose="020F0502020204030204"/>
                  <a:ea typeface="Calibri" panose="020F0502020204030204"/>
                  <a:cs typeface="Calibri" panose="020F0502020204030204"/>
                  <a:sym typeface="Calibri" panose="020F0502020204030204"/>
                </a:rPr>
                <a:t>κτηριστικά</a:t>
              </a:r>
              <a:r>
                <a:rPr lang="en-US" sz="1600" b="1" dirty="0">
                  <a:solidFill>
                    <a:schemeClr val="lt1"/>
                  </a:solidFill>
                  <a:latin typeface="Calibri" panose="020F0502020204030204"/>
                  <a:ea typeface="Calibri" panose="020F0502020204030204"/>
                  <a:cs typeface="Calibri" panose="020F0502020204030204"/>
                  <a:sym typeface="Calibri" panose="020F0502020204030204"/>
                </a:rPr>
                <a:t> </a:t>
              </a:r>
              <a:r>
                <a:rPr lang="en-US" sz="1600" b="1" dirty="0" err="1">
                  <a:solidFill>
                    <a:schemeClr val="lt1"/>
                  </a:solidFill>
                  <a:latin typeface="Calibri" panose="020F0502020204030204"/>
                  <a:ea typeface="Calibri" panose="020F0502020204030204"/>
                  <a:cs typeface="Calibri" panose="020F0502020204030204"/>
                  <a:sym typeface="Calibri" panose="020F0502020204030204"/>
                </a:rPr>
                <a:t>της</a:t>
              </a:r>
              <a:r>
                <a:rPr lang="en-US" sz="1600" b="1" dirty="0">
                  <a:solidFill>
                    <a:schemeClr val="lt1"/>
                  </a:solidFill>
                  <a:latin typeface="Calibri" panose="020F0502020204030204"/>
                  <a:ea typeface="Calibri" panose="020F0502020204030204"/>
                  <a:cs typeface="Calibri" panose="020F0502020204030204"/>
                  <a:sym typeface="Calibri" panose="020F0502020204030204"/>
                </a:rPr>
                <a:t> α</a:t>
              </a:r>
              <a:r>
                <a:rPr lang="en-US" sz="1600" b="1" dirty="0" err="1">
                  <a:solidFill>
                    <a:schemeClr val="lt1"/>
                  </a:solidFill>
                  <a:latin typeface="Calibri" panose="020F0502020204030204"/>
                  <a:ea typeface="Calibri" panose="020F0502020204030204"/>
                  <a:cs typeface="Calibri" panose="020F0502020204030204"/>
                  <a:sym typeface="Calibri" panose="020F0502020204030204"/>
                </a:rPr>
                <a:t>νεργί</a:t>
              </a:r>
              <a:r>
                <a:rPr lang="en-US" sz="1600" b="1" dirty="0">
                  <a:solidFill>
                    <a:schemeClr val="lt1"/>
                  </a:solidFill>
                  <a:latin typeface="Calibri" panose="020F0502020204030204"/>
                  <a:ea typeface="Calibri" panose="020F0502020204030204"/>
                  <a:cs typeface="Calibri" panose="020F0502020204030204"/>
                  <a:sym typeface="Calibri" panose="020F0502020204030204"/>
                </a:rPr>
                <a:t>ας στη Στερεά Ελλάδα αναδεικνύουν το έντονο διαρθρωτικό πρόβλημα που αντιμετωπίζει η οικονομία της Περιφέρειας</a:t>
              </a:r>
              <a:r>
                <a:rPr lang="el-GR" sz="1600" b="1" dirty="0">
                  <a:solidFill>
                    <a:schemeClr val="lt1"/>
                  </a:solidFill>
                  <a:latin typeface="Calibri" panose="020F0502020204030204"/>
                  <a:ea typeface="Calibri" panose="020F0502020204030204"/>
                  <a:cs typeface="Calibri" panose="020F0502020204030204"/>
                  <a:sym typeface="Calibri" panose="020F0502020204030204"/>
                </a:rPr>
                <a:t>,</a:t>
              </a:r>
              <a:r>
                <a:rPr lang="en-US" sz="1600" b="1" dirty="0">
                  <a:solidFill>
                    <a:schemeClr val="lt1"/>
                  </a:solidFill>
                  <a:latin typeface="Calibri" panose="020F0502020204030204"/>
                  <a:ea typeface="Calibri" panose="020F0502020204030204"/>
                  <a:cs typeface="Calibri" panose="020F0502020204030204"/>
                  <a:sym typeface="Calibri" panose="020F0502020204030204"/>
                </a:rPr>
                <a:t> ανα</a:t>
              </a:r>
              <a:r>
                <a:rPr lang="en-US" sz="1600" b="1" dirty="0" err="1">
                  <a:solidFill>
                    <a:schemeClr val="lt1"/>
                  </a:solidFill>
                  <a:latin typeface="Calibri" panose="020F0502020204030204"/>
                  <a:ea typeface="Calibri" panose="020F0502020204030204"/>
                  <a:cs typeface="Calibri" panose="020F0502020204030204"/>
                  <a:sym typeface="Calibri" panose="020F0502020204030204"/>
                </a:rPr>
                <a:t>φορικά</a:t>
              </a:r>
              <a:r>
                <a:rPr lang="en-US" sz="1600" b="1" dirty="0">
                  <a:solidFill>
                    <a:schemeClr val="lt1"/>
                  </a:solidFill>
                  <a:latin typeface="Calibri" panose="020F0502020204030204"/>
                  <a:ea typeface="Calibri" panose="020F0502020204030204"/>
                  <a:cs typeface="Calibri" panose="020F0502020204030204"/>
                  <a:sym typeface="Calibri" panose="020F0502020204030204"/>
                </a:rPr>
                <a:t> </a:t>
              </a:r>
              <a:r>
                <a:rPr lang="en-US" sz="1600" b="1" dirty="0" err="1">
                  <a:solidFill>
                    <a:schemeClr val="lt1"/>
                  </a:solidFill>
                  <a:latin typeface="Calibri" panose="020F0502020204030204"/>
                  <a:ea typeface="Calibri" panose="020F0502020204030204"/>
                  <a:cs typeface="Calibri" panose="020F0502020204030204"/>
                  <a:sym typeface="Calibri" panose="020F0502020204030204"/>
                </a:rPr>
                <a:t>με</a:t>
              </a:r>
              <a:r>
                <a:rPr lang="en-US" sz="1600" b="1" dirty="0">
                  <a:solidFill>
                    <a:schemeClr val="lt1"/>
                  </a:solidFill>
                  <a:latin typeface="Calibri" panose="020F0502020204030204"/>
                  <a:ea typeface="Calibri" panose="020F0502020204030204"/>
                  <a:cs typeface="Calibri" panose="020F0502020204030204"/>
                  <a:sym typeface="Calibri" panose="020F0502020204030204"/>
                </a:rPr>
                <a:t> </a:t>
              </a:r>
              <a:r>
                <a:rPr lang="en-US" sz="1600" b="1" dirty="0" err="1">
                  <a:solidFill>
                    <a:schemeClr val="lt1"/>
                  </a:solidFill>
                  <a:latin typeface="Calibri" panose="020F0502020204030204"/>
                  <a:ea typeface="Calibri" panose="020F0502020204030204"/>
                  <a:cs typeface="Calibri" panose="020F0502020204030204"/>
                  <a:sym typeface="Calibri" panose="020F0502020204030204"/>
                </a:rPr>
                <a:t>τη</a:t>
              </a:r>
              <a:r>
                <a:rPr lang="en-US" sz="1600" b="1" dirty="0">
                  <a:solidFill>
                    <a:schemeClr val="lt1"/>
                  </a:solidFill>
                  <a:latin typeface="Calibri" panose="020F0502020204030204"/>
                  <a:ea typeface="Calibri" panose="020F0502020204030204"/>
                  <a:cs typeface="Calibri" panose="020F0502020204030204"/>
                  <a:sym typeface="Calibri" panose="020F0502020204030204"/>
                </a:rPr>
                <a:t> </a:t>
              </a:r>
              <a:r>
                <a:rPr lang="en-US" sz="1600" b="1" dirty="0" err="1">
                  <a:solidFill>
                    <a:schemeClr val="lt1"/>
                  </a:solidFill>
                  <a:latin typeface="Calibri" panose="020F0502020204030204"/>
                  <a:ea typeface="Calibri" panose="020F0502020204030204"/>
                  <a:cs typeface="Calibri" panose="020F0502020204030204"/>
                  <a:sym typeface="Calibri" panose="020F0502020204030204"/>
                </a:rPr>
                <a:t>δημιουργί</a:t>
              </a:r>
              <a:r>
                <a:rPr lang="en-US" sz="1600" b="1" dirty="0">
                  <a:solidFill>
                    <a:schemeClr val="lt1"/>
                  </a:solidFill>
                  <a:latin typeface="Calibri" panose="020F0502020204030204"/>
                  <a:ea typeface="Calibri" panose="020F0502020204030204"/>
                  <a:cs typeface="Calibri" panose="020F0502020204030204"/>
                  <a:sym typeface="Calibri" panose="020F0502020204030204"/>
                </a:rPr>
                <a:t>α νέων θέσεων εργασίας</a:t>
              </a:r>
              <a:r>
                <a:rPr lang="el-GR" sz="1600" b="1" dirty="0">
                  <a:solidFill>
                    <a:schemeClr val="lt1"/>
                  </a:solidFill>
                  <a:latin typeface="Calibri" panose="020F0502020204030204"/>
                  <a:ea typeface="Calibri" panose="020F0502020204030204"/>
                  <a:cs typeface="Calibri" panose="020F0502020204030204"/>
                  <a:sym typeface="Calibri" panose="020F0502020204030204"/>
                </a:rPr>
                <a:t>, </a:t>
              </a:r>
              <a:r>
                <a:rPr lang="en-US" sz="1600" b="1" dirty="0">
                  <a:solidFill>
                    <a:schemeClr val="lt1"/>
                  </a:solidFill>
                  <a:latin typeface="Calibri" panose="020F0502020204030204"/>
                  <a:ea typeface="Calibri" panose="020F0502020204030204"/>
                  <a:cs typeface="Calibri" panose="020F0502020204030204"/>
                  <a:sym typeface="Calibri" panose="020F0502020204030204"/>
                </a:rPr>
                <a:t>π</a:t>
              </a:r>
              <a:r>
                <a:rPr lang="en-US" sz="1600" b="1" dirty="0" err="1">
                  <a:solidFill>
                    <a:schemeClr val="lt1"/>
                  </a:solidFill>
                  <a:latin typeface="Calibri" panose="020F0502020204030204"/>
                  <a:ea typeface="Calibri" panose="020F0502020204030204"/>
                  <a:cs typeface="Calibri" panose="020F0502020204030204"/>
                  <a:sym typeface="Calibri" panose="020F0502020204030204"/>
                </a:rPr>
                <a:t>ου</a:t>
              </a:r>
              <a:r>
                <a:rPr lang="en-US" sz="1600" b="1" dirty="0">
                  <a:solidFill>
                    <a:schemeClr val="lt1"/>
                  </a:solidFill>
                  <a:latin typeface="Calibri" panose="020F0502020204030204"/>
                  <a:ea typeface="Calibri" panose="020F0502020204030204"/>
                  <a:cs typeface="Calibri" panose="020F0502020204030204"/>
                  <a:sym typeface="Calibri" panose="020F0502020204030204"/>
                </a:rPr>
                <a:t> απαιτούν εργατικό δυναμικό υψηλού μορφωτικού επιπέδου. </a:t>
              </a:r>
              <a:endParaRPr sz="1600" b="1"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9" name="Google Shape;349;p35"/>
            <p:cNvSpPr/>
            <p:nvPr/>
          </p:nvSpPr>
          <p:spPr>
            <a:xfrm>
              <a:off x="0" y="4394668"/>
              <a:ext cx="4945856" cy="1043786"/>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35"/>
            <p:cNvSpPr txBox="1"/>
            <p:nvPr/>
          </p:nvSpPr>
          <p:spPr>
            <a:xfrm>
              <a:off x="50953" y="4445621"/>
              <a:ext cx="4843950" cy="94188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chemeClr val="lt1"/>
                </a:buClr>
                <a:buSzPts val="1200"/>
                <a:buFont typeface="Calibri" panose="020F0502020204030204"/>
                <a:buNone/>
              </a:pPr>
              <a:r>
                <a:rPr lang="en-US" b="1" dirty="0">
                  <a:solidFill>
                    <a:schemeClr val="lt1"/>
                  </a:solidFill>
                  <a:latin typeface="Calibri" panose="020F0502020204030204"/>
                  <a:ea typeface="Calibri" panose="020F0502020204030204"/>
                  <a:cs typeface="Calibri" panose="020F0502020204030204"/>
                  <a:sym typeface="Calibri" panose="020F0502020204030204"/>
                </a:rPr>
                <a:t>Τα π</a:t>
              </a:r>
              <a:r>
                <a:rPr lang="en-US" b="1" dirty="0" err="1">
                  <a:solidFill>
                    <a:schemeClr val="lt1"/>
                  </a:solidFill>
                  <a:latin typeface="Calibri" panose="020F0502020204030204"/>
                  <a:ea typeface="Calibri" panose="020F0502020204030204"/>
                  <a:cs typeface="Calibri" panose="020F0502020204030204"/>
                  <a:sym typeface="Calibri" panose="020F0502020204030204"/>
                </a:rPr>
                <a:t>οσοστά</a:t>
              </a:r>
              <a:r>
                <a:rPr lang="en-US" b="1" dirty="0">
                  <a:solidFill>
                    <a:schemeClr val="lt1"/>
                  </a:solidFill>
                  <a:latin typeface="Calibri" panose="020F0502020204030204"/>
                  <a:ea typeface="Calibri" panose="020F0502020204030204"/>
                  <a:cs typeface="Calibri" panose="020F0502020204030204"/>
                  <a:sym typeface="Calibri" panose="020F0502020204030204"/>
                </a:rPr>
                <a:t> απα</a:t>
              </a:r>
              <a:r>
                <a:rPr lang="en-US" b="1" dirty="0" err="1">
                  <a:solidFill>
                    <a:schemeClr val="lt1"/>
                  </a:solidFill>
                  <a:latin typeface="Calibri" panose="020F0502020204030204"/>
                  <a:ea typeface="Calibri" panose="020F0502020204030204"/>
                  <a:cs typeface="Calibri" panose="020F0502020204030204"/>
                  <a:sym typeface="Calibri" panose="020F0502020204030204"/>
                </a:rPr>
                <a:t>σχόλησης</a:t>
              </a:r>
              <a:r>
                <a:rPr lang="en-US" b="1" dirty="0">
                  <a:solidFill>
                    <a:schemeClr val="lt1"/>
                  </a:solidFill>
                  <a:latin typeface="Calibri" panose="020F0502020204030204"/>
                  <a:ea typeface="Calibri" panose="020F0502020204030204"/>
                  <a:cs typeface="Calibri" panose="020F0502020204030204"/>
                  <a:sym typeface="Calibri" panose="020F0502020204030204"/>
                </a:rPr>
                <a:t> </a:t>
              </a:r>
              <a:r>
                <a:rPr lang="en-US" b="1" dirty="0" err="1">
                  <a:solidFill>
                    <a:schemeClr val="lt1"/>
                  </a:solidFill>
                  <a:latin typeface="Calibri" panose="020F0502020204030204"/>
                  <a:ea typeface="Calibri" panose="020F0502020204030204"/>
                  <a:cs typeface="Calibri" panose="020F0502020204030204"/>
                  <a:sym typeface="Calibri" panose="020F0502020204030204"/>
                </a:rPr>
                <a:t>στον</a:t>
              </a:r>
              <a:r>
                <a:rPr lang="en-US" b="1" dirty="0">
                  <a:solidFill>
                    <a:schemeClr val="lt1"/>
                  </a:solidFill>
                  <a:latin typeface="Calibri" panose="020F0502020204030204"/>
                  <a:ea typeface="Calibri" panose="020F0502020204030204"/>
                  <a:cs typeface="Calibri" panose="020F0502020204030204"/>
                  <a:sym typeface="Calibri" panose="020F0502020204030204"/>
                </a:rPr>
                <a:t> π</a:t>
              </a:r>
              <a:r>
                <a:rPr lang="en-US" b="1" dirty="0" err="1">
                  <a:solidFill>
                    <a:schemeClr val="lt1"/>
                  </a:solidFill>
                  <a:latin typeface="Calibri" panose="020F0502020204030204"/>
                  <a:ea typeface="Calibri" panose="020F0502020204030204"/>
                  <a:cs typeface="Calibri" panose="020F0502020204030204"/>
                  <a:sym typeface="Calibri" panose="020F0502020204030204"/>
                </a:rPr>
                <a:t>ρωτογενή</a:t>
              </a:r>
              <a:r>
                <a:rPr lang="en-US" b="1" dirty="0">
                  <a:solidFill>
                    <a:schemeClr val="lt1"/>
                  </a:solidFill>
                  <a:latin typeface="Calibri" panose="020F0502020204030204"/>
                  <a:ea typeface="Calibri" panose="020F0502020204030204"/>
                  <a:cs typeface="Calibri" panose="020F0502020204030204"/>
                  <a:sym typeface="Calibri" panose="020F0502020204030204"/>
                </a:rPr>
                <a:t> και </a:t>
              </a:r>
              <a:r>
                <a:rPr lang="en-US" b="1" dirty="0" err="1">
                  <a:solidFill>
                    <a:schemeClr val="lt1"/>
                  </a:solidFill>
                  <a:latin typeface="Calibri" panose="020F0502020204030204"/>
                  <a:ea typeface="Calibri" panose="020F0502020204030204"/>
                  <a:cs typeface="Calibri" panose="020F0502020204030204"/>
                  <a:sym typeface="Calibri" panose="020F0502020204030204"/>
                </a:rPr>
                <a:t>το</a:t>
              </a:r>
              <a:r>
                <a:rPr lang="en-US" b="1" dirty="0">
                  <a:solidFill>
                    <a:schemeClr val="lt1"/>
                  </a:solidFill>
                  <a:latin typeface="Calibri" panose="020F0502020204030204"/>
                  <a:ea typeface="Calibri" panose="020F0502020204030204"/>
                  <a:cs typeface="Calibri" panose="020F0502020204030204"/>
                  <a:sym typeface="Calibri" panose="020F0502020204030204"/>
                </a:rPr>
                <a:t> </a:t>
              </a:r>
              <a:r>
                <a:rPr lang="en-US" b="1" dirty="0" err="1">
                  <a:solidFill>
                    <a:schemeClr val="lt1"/>
                  </a:solidFill>
                  <a:latin typeface="Calibri" panose="020F0502020204030204"/>
                  <a:ea typeface="Calibri" panose="020F0502020204030204"/>
                  <a:cs typeface="Calibri" panose="020F0502020204030204"/>
                  <a:sym typeface="Calibri" panose="020F0502020204030204"/>
                </a:rPr>
                <a:t>δευτερογενή</a:t>
              </a:r>
              <a:r>
                <a:rPr lang="en-US" b="1" dirty="0">
                  <a:solidFill>
                    <a:schemeClr val="lt1"/>
                  </a:solidFill>
                  <a:latin typeface="Calibri" panose="020F0502020204030204"/>
                  <a:ea typeface="Calibri" panose="020F0502020204030204"/>
                  <a:cs typeface="Calibri" panose="020F0502020204030204"/>
                  <a:sym typeface="Calibri" panose="020F0502020204030204"/>
                </a:rPr>
                <a:t> </a:t>
              </a:r>
              <a:r>
                <a:rPr lang="en-US" b="1" dirty="0" err="1">
                  <a:solidFill>
                    <a:schemeClr val="lt1"/>
                  </a:solidFill>
                  <a:latin typeface="Calibri" panose="020F0502020204030204"/>
                  <a:ea typeface="Calibri" panose="020F0502020204030204"/>
                  <a:cs typeface="Calibri" panose="020F0502020204030204"/>
                  <a:sym typeface="Calibri" panose="020F0502020204030204"/>
                </a:rPr>
                <a:t>τομέ</a:t>
              </a:r>
              <a:r>
                <a:rPr lang="en-US" b="1" dirty="0">
                  <a:solidFill>
                    <a:schemeClr val="lt1"/>
                  </a:solidFill>
                  <a:latin typeface="Calibri" panose="020F0502020204030204"/>
                  <a:ea typeface="Calibri" panose="020F0502020204030204"/>
                  <a:cs typeface="Calibri" panose="020F0502020204030204"/>
                  <a:sym typeface="Calibri" panose="020F0502020204030204"/>
                </a:rPr>
                <a:t>α παραμένουν κατά πολύ υψηλότερα στην Περιφέρεια σε σχέση με τα αντίστοιχα ποσοστά που ισχύουν για το σύνολο της χώρας. </a:t>
              </a:r>
              <a:r>
                <a:rPr lang="en-US" b="1" dirty="0" err="1">
                  <a:solidFill>
                    <a:schemeClr val="lt1"/>
                  </a:solidFill>
                  <a:latin typeface="Calibri" panose="020F0502020204030204"/>
                  <a:ea typeface="Calibri" panose="020F0502020204030204"/>
                  <a:cs typeface="Calibri" panose="020F0502020204030204"/>
                  <a:sym typeface="Calibri" panose="020F0502020204030204"/>
                </a:rPr>
                <a:t>Αντίθετ</a:t>
              </a:r>
              <a:r>
                <a:rPr lang="en-US" b="1" dirty="0">
                  <a:solidFill>
                    <a:schemeClr val="lt1"/>
                  </a:solidFill>
                  <a:latin typeface="Calibri" panose="020F0502020204030204"/>
                  <a:ea typeface="Calibri" panose="020F0502020204030204"/>
                  <a:cs typeface="Calibri" panose="020F0502020204030204"/>
                  <a:sym typeface="Calibri" panose="020F0502020204030204"/>
                </a:rPr>
                <a:t>α, η απασχόληση στον τριτογενή τομέα διατηρείται σε πολύ χαμηλά επίπεδα συγκριτικά με το μέσο ποσοστό της ελληνικής επικράτειας</a:t>
              </a:r>
              <a:endParaRPr b="1" dirty="0">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351" name="Google Shape;351;p35"/>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352" name="Google Shape;352;p35"/>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3" name="Google Shape;353;p35"/>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3400">
        <p:fade thruBlk="1"/>
      </p:transition>
    </mc:Choice>
    <mc:Fallback>
      <p:transition spd="slow">
        <p:fade thruBlk="1"/>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p36"/>
          <p:cNvSpPr/>
          <p:nvPr/>
        </p:nvSpPr>
        <p:spPr>
          <a:xfrm rot="10800000" flipH="1">
            <a:off x="0" y="-1"/>
            <a:ext cx="3302781" cy="6858001"/>
          </a:xfrm>
          <a:custGeom>
            <a:avLst/>
            <a:gdLst/>
            <a:ahLst/>
            <a:cxnLst/>
            <a:rect l="l" t="t" r="r" b="b"/>
            <a:pathLst>
              <a:path w="4403709" h="6858001" extrusionOk="0">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59" name="Google Shape;359;p36"/>
          <p:cNvGrpSpPr/>
          <p:nvPr/>
        </p:nvGrpSpPr>
        <p:grpSpPr>
          <a:xfrm>
            <a:off x="2486469" y="0"/>
            <a:ext cx="1827609" cy="6858001"/>
            <a:chOff x="1320800" y="0"/>
            <a:chExt cx="2436813" cy="6858001"/>
          </a:xfrm>
        </p:grpSpPr>
        <p:sp>
          <p:nvSpPr>
            <p:cNvPr id="360" name="Google Shape;360;p36"/>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361" name="Google Shape;361;p36"/>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362" name="Google Shape;362;p36"/>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363" name="Google Shape;363;p36"/>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1F3864"/>
            </a:solidFill>
            <a:ln>
              <a:noFill/>
            </a:ln>
          </p:spPr>
        </p:sp>
        <p:sp>
          <p:nvSpPr>
            <p:cNvPr id="364" name="Google Shape;364;p36"/>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2F5496"/>
            </a:solidFill>
            <a:ln>
              <a:noFill/>
            </a:ln>
          </p:spPr>
        </p:sp>
        <p:sp>
          <p:nvSpPr>
            <p:cNvPr id="365" name="Google Shape;365;p36"/>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66" name="Google Shape;366;p36"/>
          <p:cNvSpPr txBox="1">
            <a:spLocks noGrp="1"/>
          </p:cNvSpPr>
          <p:nvPr>
            <p:ph type="title"/>
          </p:nvPr>
        </p:nvSpPr>
        <p:spPr>
          <a:xfrm>
            <a:off x="222885" y="685800"/>
            <a:ext cx="2493645" cy="510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panose="020F0502020204030204"/>
              <a:buNone/>
            </a:pPr>
            <a:r>
              <a:rPr lang="en-US" sz="3200" b="1" dirty="0" err="1">
                <a:solidFill>
                  <a:srgbClr val="FFFFFF"/>
                </a:solidFill>
              </a:rPr>
              <a:t>Τομε</a:t>
            </a:r>
            <a:r>
              <a:rPr lang="en-US" sz="3200" b="1" dirty="0">
                <a:solidFill>
                  <a:srgbClr val="FFFFFF"/>
                </a:solidFill>
              </a:rPr>
              <a:t>ακή και κλαδική εξειδίκευση:</a:t>
            </a:r>
            <a:endParaRPr lang="en-US" sz="3200" b="1" dirty="0">
              <a:solidFill>
                <a:srgbClr val="FFFFFF"/>
              </a:solidFill>
            </a:endParaRPr>
          </a:p>
        </p:txBody>
      </p:sp>
      <p:grpSp>
        <p:nvGrpSpPr>
          <p:cNvPr id="367" name="Google Shape;367;p36"/>
          <p:cNvGrpSpPr/>
          <p:nvPr/>
        </p:nvGrpSpPr>
        <p:grpSpPr>
          <a:xfrm>
            <a:off x="3757612" y="619125"/>
            <a:ext cx="4869656" cy="5171451"/>
            <a:chOff x="0" y="623"/>
            <a:chExt cx="4869656" cy="5104153"/>
          </a:xfrm>
        </p:grpSpPr>
        <p:cxnSp>
          <p:nvCxnSpPr>
            <p:cNvPr id="368" name="Google Shape;368;p36"/>
            <p:cNvCxnSpPr/>
            <p:nvPr/>
          </p:nvCxnSpPr>
          <p:spPr>
            <a:xfrm>
              <a:off x="0" y="623"/>
              <a:ext cx="4869656"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369" name="Google Shape;369;p36"/>
            <p:cNvSpPr/>
            <p:nvPr/>
          </p:nvSpPr>
          <p:spPr>
            <a:xfrm>
              <a:off x="0" y="623"/>
              <a:ext cx="4869656" cy="5671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371" name="Google Shape;371;p36"/>
            <p:cNvCxnSpPr/>
            <p:nvPr/>
          </p:nvCxnSpPr>
          <p:spPr>
            <a:xfrm>
              <a:off x="0" y="567751"/>
              <a:ext cx="4869656" cy="0"/>
            </a:xfrm>
            <a:prstGeom prst="straightConnector1">
              <a:avLst/>
            </a:prstGeom>
            <a:solidFill>
              <a:srgbClr val="E17940"/>
            </a:solidFill>
            <a:ln w="12700" cap="flat" cmpd="sng">
              <a:solidFill>
                <a:srgbClr val="E17940"/>
              </a:solidFill>
              <a:prstDash val="solid"/>
              <a:miter lim="800000"/>
              <a:headEnd type="none" w="sm" len="sm"/>
              <a:tailEnd type="none" w="sm" len="sm"/>
            </a:ln>
          </p:spPr>
        </p:cxnSp>
        <p:sp>
          <p:nvSpPr>
            <p:cNvPr id="372" name="Google Shape;372;p36"/>
            <p:cNvSpPr/>
            <p:nvPr/>
          </p:nvSpPr>
          <p:spPr>
            <a:xfrm>
              <a:off x="0" y="567751"/>
              <a:ext cx="4869656" cy="5671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36"/>
            <p:cNvSpPr txBox="1"/>
            <p:nvPr/>
          </p:nvSpPr>
          <p:spPr>
            <a:xfrm>
              <a:off x="0" y="567751"/>
              <a:ext cx="4869656" cy="567128"/>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panose="020F0502020204030204"/>
                <a:buNone/>
              </a:pPr>
              <a:r>
                <a:rPr lang="en-US" sz="2600">
                  <a:solidFill>
                    <a:schemeClr val="dk1"/>
                  </a:solidFill>
                  <a:latin typeface="Calibri" panose="020F0502020204030204"/>
                  <a:ea typeface="Calibri" panose="020F0502020204030204"/>
                  <a:cs typeface="Calibri" panose="020F0502020204030204"/>
                  <a:sym typeface="Calibri" panose="020F0502020204030204"/>
                </a:rPr>
                <a:t>Εστίαση</a:t>
              </a:r>
              <a:endParaRPr sz="26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374" name="Google Shape;374;p36"/>
            <p:cNvCxnSpPr/>
            <p:nvPr/>
          </p:nvCxnSpPr>
          <p:spPr>
            <a:xfrm>
              <a:off x="0" y="1134879"/>
              <a:ext cx="4869656" cy="0"/>
            </a:xfrm>
            <a:prstGeom prst="straightConnector1">
              <a:avLst/>
            </a:prstGeom>
            <a:solidFill>
              <a:srgbClr val="D77850"/>
            </a:solidFill>
            <a:ln w="12700" cap="flat" cmpd="sng">
              <a:solidFill>
                <a:srgbClr val="D77850"/>
              </a:solidFill>
              <a:prstDash val="solid"/>
              <a:miter lim="800000"/>
              <a:headEnd type="none" w="sm" len="sm"/>
              <a:tailEnd type="none" w="sm" len="sm"/>
            </a:ln>
          </p:spPr>
        </p:cxnSp>
        <p:sp>
          <p:nvSpPr>
            <p:cNvPr id="375" name="Google Shape;375;p36"/>
            <p:cNvSpPr/>
            <p:nvPr/>
          </p:nvSpPr>
          <p:spPr>
            <a:xfrm>
              <a:off x="0" y="1134879"/>
              <a:ext cx="4869656" cy="5671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36"/>
            <p:cNvSpPr txBox="1"/>
            <p:nvPr/>
          </p:nvSpPr>
          <p:spPr>
            <a:xfrm>
              <a:off x="0" y="1134879"/>
              <a:ext cx="4869656" cy="567128"/>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panose="020F0502020204030204"/>
                <a:buNone/>
              </a:pPr>
              <a:r>
                <a:rPr lang="en-US" sz="2600" dirty="0" err="1">
                  <a:solidFill>
                    <a:schemeClr val="dk1"/>
                  </a:solidFill>
                  <a:latin typeface="Calibri" panose="020F0502020204030204"/>
                  <a:ea typeface="Calibri" panose="020F0502020204030204"/>
                  <a:cs typeface="Calibri" panose="020F0502020204030204"/>
                  <a:sym typeface="Calibri" panose="020F0502020204030204"/>
                </a:rPr>
                <a:t>Αλιεί</a:t>
              </a:r>
              <a:r>
                <a:rPr lang="en-US" sz="2600" dirty="0">
                  <a:solidFill>
                    <a:schemeClr val="dk1"/>
                  </a:solidFill>
                  <a:latin typeface="Calibri" panose="020F0502020204030204"/>
                  <a:ea typeface="Calibri" panose="020F0502020204030204"/>
                  <a:cs typeface="Calibri" panose="020F0502020204030204"/>
                  <a:sym typeface="Calibri" panose="020F0502020204030204"/>
                </a:rPr>
                <a:t>α και υδατοκαλλιέργεια </a:t>
              </a:r>
              <a:endParaRPr sz="2600" dirty="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377" name="Google Shape;377;p36"/>
            <p:cNvCxnSpPr/>
            <p:nvPr/>
          </p:nvCxnSpPr>
          <p:spPr>
            <a:xfrm>
              <a:off x="0" y="1702007"/>
              <a:ext cx="4869656" cy="0"/>
            </a:xfrm>
            <a:prstGeom prst="straightConnector1">
              <a:avLst/>
            </a:prstGeom>
            <a:solidFill>
              <a:srgbClr val="CC7B60"/>
            </a:solidFill>
            <a:ln w="12700" cap="flat" cmpd="sng">
              <a:solidFill>
                <a:srgbClr val="CC7B60"/>
              </a:solidFill>
              <a:prstDash val="solid"/>
              <a:miter lim="800000"/>
              <a:headEnd type="none" w="sm" len="sm"/>
              <a:tailEnd type="none" w="sm" len="sm"/>
            </a:ln>
          </p:spPr>
        </p:cxnSp>
        <p:sp>
          <p:nvSpPr>
            <p:cNvPr id="378" name="Google Shape;378;p36"/>
            <p:cNvSpPr/>
            <p:nvPr/>
          </p:nvSpPr>
          <p:spPr>
            <a:xfrm>
              <a:off x="0" y="1702007"/>
              <a:ext cx="4869656" cy="5671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36"/>
            <p:cNvSpPr txBox="1"/>
            <p:nvPr/>
          </p:nvSpPr>
          <p:spPr>
            <a:xfrm>
              <a:off x="0" y="1702007"/>
              <a:ext cx="4869656" cy="567128"/>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panose="020F0502020204030204"/>
                <a:buNone/>
              </a:pPr>
              <a:r>
                <a:rPr lang="el-GR" sz="2600" dirty="0">
                  <a:solidFill>
                    <a:schemeClr val="dk1"/>
                  </a:solidFill>
                  <a:latin typeface="Calibri" panose="020F0502020204030204"/>
                  <a:ea typeface="Calibri" panose="020F0502020204030204"/>
                  <a:cs typeface="Calibri" panose="020F0502020204030204"/>
                  <a:sym typeface="Calibri" panose="020F0502020204030204"/>
                </a:rPr>
                <a:t>Φ</a:t>
              </a:r>
              <a:r>
                <a:rPr lang="en-US" sz="2600" dirty="0" err="1">
                  <a:solidFill>
                    <a:schemeClr val="dk1"/>
                  </a:solidFill>
                  <a:latin typeface="Calibri" panose="020F0502020204030204"/>
                  <a:ea typeface="Calibri" panose="020F0502020204030204"/>
                  <a:cs typeface="Calibri" panose="020F0502020204030204"/>
                  <a:sym typeface="Calibri" panose="020F0502020204030204"/>
                </a:rPr>
                <a:t>υτική</a:t>
              </a:r>
              <a:r>
                <a:rPr lang="en-US" sz="2600" dirty="0">
                  <a:solidFill>
                    <a:schemeClr val="dk1"/>
                  </a:solidFill>
                  <a:latin typeface="Calibri" panose="020F0502020204030204"/>
                  <a:ea typeface="Calibri" panose="020F0502020204030204"/>
                  <a:cs typeface="Calibri" panose="020F0502020204030204"/>
                  <a:sym typeface="Calibri" panose="020F0502020204030204"/>
                </a:rPr>
                <a:t> και </a:t>
              </a:r>
              <a:r>
                <a:rPr lang="en-US" sz="2600" dirty="0" err="1">
                  <a:solidFill>
                    <a:schemeClr val="dk1"/>
                  </a:solidFill>
                  <a:latin typeface="Calibri" panose="020F0502020204030204"/>
                  <a:ea typeface="Calibri" panose="020F0502020204030204"/>
                  <a:cs typeface="Calibri" panose="020F0502020204030204"/>
                  <a:sym typeface="Calibri" panose="020F0502020204030204"/>
                </a:rPr>
                <a:t>ζωική</a:t>
              </a:r>
              <a:r>
                <a:rPr lang="en-US" sz="2600" dirty="0">
                  <a:solidFill>
                    <a:schemeClr val="dk1"/>
                  </a:solidFill>
                  <a:latin typeface="Calibri" panose="020F0502020204030204"/>
                  <a:ea typeface="Calibri" panose="020F0502020204030204"/>
                  <a:cs typeface="Calibri" panose="020F0502020204030204"/>
                  <a:sym typeface="Calibri" panose="020F0502020204030204"/>
                </a:rPr>
                <a:t> παρα</a:t>
              </a:r>
              <a:r>
                <a:rPr lang="en-US" sz="2600" dirty="0" err="1">
                  <a:solidFill>
                    <a:schemeClr val="dk1"/>
                  </a:solidFill>
                  <a:latin typeface="Calibri" panose="020F0502020204030204"/>
                  <a:ea typeface="Calibri" panose="020F0502020204030204"/>
                  <a:cs typeface="Calibri" panose="020F0502020204030204"/>
                  <a:sym typeface="Calibri" panose="020F0502020204030204"/>
                </a:rPr>
                <a:t>γωγή</a:t>
              </a:r>
              <a:r>
                <a:rPr lang="en-US" sz="2600" dirty="0">
                  <a:solidFill>
                    <a:schemeClr val="dk1"/>
                  </a:solidFill>
                  <a:latin typeface="Calibri" panose="020F0502020204030204"/>
                  <a:ea typeface="Calibri" panose="020F0502020204030204"/>
                  <a:cs typeface="Calibri" panose="020F0502020204030204"/>
                  <a:sym typeface="Calibri" panose="020F0502020204030204"/>
                </a:rPr>
                <a:t> </a:t>
              </a:r>
              <a:endParaRPr sz="2600" dirty="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380" name="Google Shape;380;p36"/>
            <p:cNvCxnSpPr/>
            <p:nvPr/>
          </p:nvCxnSpPr>
          <p:spPr>
            <a:xfrm>
              <a:off x="0" y="2269135"/>
              <a:ext cx="4869656"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381" name="Google Shape;381;p36"/>
            <p:cNvSpPr/>
            <p:nvPr/>
          </p:nvSpPr>
          <p:spPr>
            <a:xfrm>
              <a:off x="0" y="2269135"/>
              <a:ext cx="4869656" cy="5671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36"/>
            <p:cNvSpPr txBox="1"/>
            <p:nvPr/>
          </p:nvSpPr>
          <p:spPr>
            <a:xfrm>
              <a:off x="0" y="2269135"/>
              <a:ext cx="4869656" cy="567128"/>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panose="020F0502020204030204"/>
                <a:buNone/>
              </a:pPr>
              <a:r>
                <a:rPr lang="en-US" sz="2600">
                  <a:solidFill>
                    <a:schemeClr val="dk1"/>
                  </a:solidFill>
                  <a:latin typeface="Calibri" panose="020F0502020204030204"/>
                  <a:ea typeface="Calibri" panose="020F0502020204030204"/>
                  <a:cs typeface="Calibri" panose="020F0502020204030204"/>
                  <a:sym typeface="Calibri" panose="020F0502020204030204"/>
                </a:rPr>
                <a:t>Εμπόριο</a:t>
              </a:r>
              <a:endParaRPr sz="26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383" name="Google Shape;383;p36"/>
            <p:cNvCxnSpPr/>
            <p:nvPr/>
          </p:nvCxnSpPr>
          <p:spPr>
            <a:xfrm>
              <a:off x="0" y="2836264"/>
              <a:ext cx="4869656" cy="0"/>
            </a:xfrm>
            <a:prstGeom prst="straightConnector1">
              <a:avLst/>
            </a:prstGeom>
            <a:solidFill>
              <a:srgbClr val="BB867D"/>
            </a:solidFill>
            <a:ln w="12700" cap="flat" cmpd="sng">
              <a:solidFill>
                <a:srgbClr val="BB867D"/>
              </a:solidFill>
              <a:prstDash val="solid"/>
              <a:miter lim="800000"/>
              <a:headEnd type="none" w="sm" len="sm"/>
              <a:tailEnd type="none" w="sm" len="sm"/>
            </a:ln>
          </p:spPr>
        </p:cxnSp>
        <p:sp>
          <p:nvSpPr>
            <p:cNvPr id="384" name="Google Shape;384;p36"/>
            <p:cNvSpPr/>
            <p:nvPr/>
          </p:nvSpPr>
          <p:spPr>
            <a:xfrm>
              <a:off x="0" y="2836264"/>
              <a:ext cx="4869656" cy="5671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36"/>
            <p:cNvSpPr txBox="1"/>
            <p:nvPr/>
          </p:nvSpPr>
          <p:spPr>
            <a:xfrm>
              <a:off x="0" y="2836264"/>
              <a:ext cx="4869656" cy="567128"/>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panose="020F0502020204030204"/>
                <a:buNone/>
              </a:pPr>
              <a:r>
                <a:rPr lang="en-US" sz="2600">
                  <a:solidFill>
                    <a:schemeClr val="dk1"/>
                  </a:solidFill>
                  <a:latin typeface="Calibri" panose="020F0502020204030204"/>
                  <a:ea typeface="Calibri" panose="020F0502020204030204"/>
                  <a:cs typeface="Calibri" panose="020F0502020204030204"/>
                  <a:sym typeface="Calibri" panose="020F0502020204030204"/>
                </a:rPr>
                <a:t>Τουρισμός </a:t>
              </a:r>
              <a:endParaRPr sz="26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386" name="Google Shape;386;p36"/>
            <p:cNvCxnSpPr/>
            <p:nvPr/>
          </p:nvCxnSpPr>
          <p:spPr>
            <a:xfrm>
              <a:off x="0" y="3403392"/>
              <a:ext cx="4869656" cy="0"/>
            </a:xfrm>
            <a:prstGeom prst="straightConnector1">
              <a:avLst/>
            </a:prstGeom>
            <a:solidFill>
              <a:srgbClr val="B38E8A"/>
            </a:solidFill>
            <a:ln w="12700" cap="flat" cmpd="sng">
              <a:solidFill>
                <a:srgbClr val="B38E8A"/>
              </a:solidFill>
              <a:prstDash val="solid"/>
              <a:miter lim="800000"/>
              <a:headEnd type="none" w="sm" len="sm"/>
              <a:tailEnd type="none" w="sm" len="sm"/>
            </a:ln>
          </p:spPr>
        </p:cxnSp>
        <p:sp>
          <p:nvSpPr>
            <p:cNvPr id="387" name="Google Shape;387;p36"/>
            <p:cNvSpPr/>
            <p:nvPr/>
          </p:nvSpPr>
          <p:spPr>
            <a:xfrm>
              <a:off x="0" y="3403392"/>
              <a:ext cx="4869656" cy="5671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36"/>
            <p:cNvSpPr txBox="1"/>
            <p:nvPr/>
          </p:nvSpPr>
          <p:spPr>
            <a:xfrm>
              <a:off x="0" y="3403392"/>
              <a:ext cx="4869656" cy="567128"/>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panose="020F0502020204030204"/>
                <a:buNone/>
              </a:pPr>
              <a:r>
                <a:rPr lang="en-US" sz="2600">
                  <a:solidFill>
                    <a:schemeClr val="dk1"/>
                  </a:solidFill>
                  <a:latin typeface="Calibri" panose="020F0502020204030204"/>
                  <a:ea typeface="Calibri" panose="020F0502020204030204"/>
                  <a:cs typeface="Calibri" panose="020F0502020204030204"/>
                  <a:sym typeface="Calibri" panose="020F0502020204030204"/>
                </a:rPr>
                <a:t>Κατασκευές </a:t>
              </a:r>
              <a:endParaRPr sz="26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389" name="Google Shape;389;p36"/>
            <p:cNvCxnSpPr/>
            <p:nvPr/>
          </p:nvCxnSpPr>
          <p:spPr>
            <a:xfrm>
              <a:off x="0" y="3970520"/>
              <a:ext cx="4869656" cy="0"/>
            </a:xfrm>
            <a:prstGeom prst="straightConnector1">
              <a:avLst/>
            </a:prstGeom>
            <a:solidFill>
              <a:srgbClr val="AB9998"/>
            </a:solidFill>
            <a:ln w="12700" cap="flat" cmpd="sng">
              <a:solidFill>
                <a:srgbClr val="AB9998"/>
              </a:solidFill>
              <a:prstDash val="solid"/>
              <a:miter lim="800000"/>
              <a:headEnd type="none" w="sm" len="sm"/>
              <a:tailEnd type="none" w="sm" len="sm"/>
            </a:ln>
          </p:spPr>
        </p:cxnSp>
        <p:sp>
          <p:nvSpPr>
            <p:cNvPr id="390" name="Google Shape;390;p36"/>
            <p:cNvSpPr/>
            <p:nvPr/>
          </p:nvSpPr>
          <p:spPr>
            <a:xfrm>
              <a:off x="0" y="3970520"/>
              <a:ext cx="4869656" cy="5671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36"/>
            <p:cNvSpPr txBox="1"/>
            <p:nvPr/>
          </p:nvSpPr>
          <p:spPr>
            <a:xfrm>
              <a:off x="0" y="3970520"/>
              <a:ext cx="4869656" cy="567128"/>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panose="020F0502020204030204"/>
                <a:buNone/>
              </a:pPr>
              <a:r>
                <a:rPr lang="en-US" sz="2600">
                  <a:solidFill>
                    <a:schemeClr val="dk1"/>
                  </a:solidFill>
                  <a:latin typeface="Calibri" panose="020F0502020204030204"/>
                  <a:ea typeface="Calibri" panose="020F0502020204030204"/>
                  <a:cs typeface="Calibri" panose="020F0502020204030204"/>
                  <a:sym typeface="Calibri" panose="020F0502020204030204"/>
                </a:rPr>
                <a:t>Τρόφιμα και ποτά </a:t>
              </a:r>
              <a:endParaRPr sz="26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392" name="Google Shape;392;p36"/>
            <p:cNvCxnSpPr/>
            <p:nvPr/>
          </p:nvCxnSpPr>
          <p:spPr>
            <a:xfrm>
              <a:off x="0" y="4537648"/>
              <a:ext cx="4869656"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393" name="Google Shape;393;p36"/>
            <p:cNvSpPr/>
            <p:nvPr/>
          </p:nvSpPr>
          <p:spPr>
            <a:xfrm>
              <a:off x="0" y="4537648"/>
              <a:ext cx="4869656" cy="5671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36"/>
            <p:cNvSpPr txBox="1"/>
            <p:nvPr/>
          </p:nvSpPr>
          <p:spPr>
            <a:xfrm>
              <a:off x="0" y="4537648"/>
              <a:ext cx="4869656" cy="567128"/>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panose="020F0502020204030204"/>
                <a:buNone/>
              </a:pPr>
              <a:r>
                <a:rPr lang="en-US" sz="2600">
                  <a:solidFill>
                    <a:schemeClr val="dk1"/>
                  </a:solidFill>
                  <a:latin typeface="Calibri" panose="020F0502020204030204"/>
                  <a:ea typeface="Calibri" panose="020F0502020204030204"/>
                  <a:cs typeface="Calibri" panose="020F0502020204030204"/>
                  <a:sym typeface="Calibri" panose="020F0502020204030204"/>
                </a:rPr>
                <a:t>Πλωτές μεταφορές</a:t>
              </a:r>
              <a:endParaRPr sz="2600">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395" name="Google Shape;395;p36"/>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396" name="Google Shape;396;p36"/>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7" name="Google Shape;397;p36"/>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3400">
        <p:fade thruBlk="1"/>
      </p:transition>
    </mc:Choice>
    <mc:Fallback>
      <p:transition spd="slow">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18"/>
          <p:cNvSpPr/>
          <p:nvPr/>
        </p:nvSpPr>
        <p:spPr>
          <a:xfrm>
            <a:off x="0" y="0"/>
            <a:ext cx="456158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27" name="Google Shape;127;p18"/>
          <p:cNvSpPr/>
          <p:nvPr/>
        </p:nvSpPr>
        <p:spPr>
          <a:xfrm>
            <a:off x="0" y="0"/>
            <a:ext cx="9143999"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8" name="Google Shape;128;p18"/>
          <p:cNvPicPr preferRelativeResize="0"/>
          <p:nvPr/>
        </p:nvPicPr>
        <p:blipFill rotWithShape="1">
          <a:blip r:embed="rId1"/>
          <a:srcRect/>
          <a:stretch>
            <a:fillRect/>
          </a:stretch>
        </p:blipFill>
        <p:spPr>
          <a:xfrm>
            <a:off x="0" y="0"/>
            <a:ext cx="9144000" cy="6858000"/>
          </a:xfrm>
          <a:prstGeom prst="rect">
            <a:avLst/>
          </a:prstGeom>
          <a:noFill/>
          <a:ln>
            <a:noFill/>
          </a:ln>
        </p:spPr>
      </p:pic>
      <p:sp>
        <p:nvSpPr>
          <p:cNvPr id="129" name="Google Shape;129;p18"/>
          <p:cNvSpPr txBox="1">
            <a:spLocks noGrp="1"/>
          </p:cNvSpPr>
          <p:nvPr>
            <p:ph type="title"/>
          </p:nvPr>
        </p:nvSpPr>
        <p:spPr>
          <a:xfrm>
            <a:off x="480059" y="2053641"/>
            <a:ext cx="2507765" cy="22394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060"/>
              <a:buFont typeface="Calibri" panose="020F0502020204030204"/>
              <a:buNone/>
            </a:pPr>
            <a:r>
              <a:rPr lang="en-US" sz="3060" b="1">
                <a:solidFill>
                  <a:srgbClr val="FFFFFF"/>
                </a:solidFill>
              </a:rPr>
              <a:t> ΔΙΟΙΚΗΤΙΚΗ ΔΙΑΙΡΕΣΗ ΤΗΣ ΠΕΡΙΦΕΡΕΙΑΣ ΣΤΕΡΕΑΣ ΕΛΛΑΔΑΣ</a:t>
            </a:r>
            <a:endParaRPr lang="en-US" sz="3060" b="1">
              <a:solidFill>
                <a:srgbClr val="FFFFFF"/>
              </a:solidFill>
            </a:endParaRPr>
          </a:p>
        </p:txBody>
      </p:sp>
      <p:sp>
        <p:nvSpPr>
          <p:cNvPr id="130" name="Google Shape;130;p18"/>
          <p:cNvSpPr txBox="1">
            <a:spLocks noGrp="1"/>
          </p:cNvSpPr>
          <p:nvPr>
            <p:ph type="body" idx="1"/>
          </p:nvPr>
        </p:nvSpPr>
        <p:spPr>
          <a:xfrm>
            <a:off x="4419599" y="801866"/>
            <a:ext cx="4600575" cy="5230634"/>
          </a:xfrm>
          <a:prstGeom prst="rect">
            <a:avLst/>
          </a:prstGeom>
          <a:noFill/>
          <a:ln>
            <a:noFill/>
          </a:ln>
        </p:spPr>
        <p:txBody>
          <a:bodyPr spcFirstLastPara="1" wrap="square" lIns="91425" tIns="45700" rIns="91425" bIns="45700" anchor="ctr" anchorCtr="0">
            <a:noAutofit/>
          </a:bodyPr>
          <a:lstStyle/>
          <a:p>
            <a:pPr marL="171450" lvl="0" indent="-171450" algn="l" rtl="0">
              <a:lnSpc>
                <a:spcPct val="90000"/>
              </a:lnSpc>
              <a:spcBef>
                <a:spcPts val="0"/>
              </a:spcBef>
              <a:spcAft>
                <a:spcPts val="0"/>
              </a:spcAft>
              <a:buClr>
                <a:srgbClr val="000000"/>
              </a:buClr>
              <a:buSzPts val="2100"/>
              <a:buChar char="•"/>
            </a:pPr>
            <a:r>
              <a:rPr lang="en-US" sz="2100" dirty="0">
                <a:solidFill>
                  <a:srgbClr val="000000"/>
                </a:solidFill>
              </a:rPr>
              <a:t> </a:t>
            </a:r>
            <a:r>
              <a:rPr lang="en-US" sz="2100" dirty="0" err="1">
                <a:solidFill>
                  <a:srgbClr val="000000"/>
                </a:solidFill>
                <a:latin typeface="Arial" panose="020B0604020202020204"/>
                <a:ea typeface="Arial" panose="020B0604020202020204"/>
                <a:cs typeface="Arial" panose="020B0604020202020204"/>
                <a:sym typeface="Arial" panose="020B0604020202020204"/>
              </a:rPr>
              <a:t>Περιφερει</a:t>
            </a:r>
            <a:r>
              <a:rPr lang="en-US" sz="2100" dirty="0">
                <a:solidFill>
                  <a:srgbClr val="000000"/>
                </a:solidFill>
                <a:latin typeface="Arial" panose="020B0604020202020204"/>
                <a:ea typeface="Arial" panose="020B0604020202020204"/>
                <a:cs typeface="Arial" panose="020B0604020202020204"/>
                <a:sym typeface="Arial" panose="020B0604020202020204"/>
              </a:rPr>
              <a:t>ακή Ενότητα Βοιωτίας</a:t>
            </a:r>
            <a:endParaRPr lang="en-US" sz="2100" dirty="0">
              <a:solidFill>
                <a:srgbClr val="000000"/>
              </a:solidFill>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750"/>
              </a:spcBef>
              <a:spcAft>
                <a:spcPts val="0"/>
              </a:spcAft>
              <a:buClr>
                <a:srgbClr val="000000"/>
              </a:buClr>
              <a:buSzPts val="2100"/>
              <a:buNone/>
            </a:pPr>
            <a:endParaRPr sz="2100" dirty="0">
              <a:solidFill>
                <a:srgbClr val="000000"/>
              </a:solidFill>
              <a:latin typeface="Arial" panose="020B0604020202020204"/>
              <a:ea typeface="Arial" panose="020B0604020202020204"/>
              <a:cs typeface="Arial" panose="020B0604020202020204"/>
              <a:sym typeface="Arial" panose="020B0604020202020204"/>
            </a:endParaRPr>
          </a:p>
          <a:p>
            <a:pPr marL="171450" lvl="0" indent="-171450" algn="l" rtl="0">
              <a:lnSpc>
                <a:spcPct val="90000"/>
              </a:lnSpc>
              <a:spcBef>
                <a:spcPts val="750"/>
              </a:spcBef>
              <a:spcAft>
                <a:spcPts val="0"/>
              </a:spcAft>
              <a:buClr>
                <a:srgbClr val="000000"/>
              </a:buClr>
              <a:buSzPts val="2100"/>
              <a:buChar char="•"/>
            </a:pPr>
            <a:r>
              <a:rPr lang="en-US" sz="2100" dirty="0">
                <a:solidFill>
                  <a:srgbClr val="000000"/>
                </a:solidFill>
                <a:latin typeface="Arial" panose="020B0604020202020204"/>
                <a:ea typeface="Arial" panose="020B0604020202020204"/>
                <a:cs typeface="Arial" panose="020B0604020202020204"/>
                <a:sym typeface="Arial" panose="020B0604020202020204"/>
              </a:rPr>
              <a:t> </a:t>
            </a:r>
            <a:r>
              <a:rPr lang="en-US" sz="2100" dirty="0" err="1">
                <a:solidFill>
                  <a:srgbClr val="000000"/>
                </a:solidFill>
                <a:latin typeface="Arial" panose="020B0604020202020204"/>
                <a:ea typeface="Arial" panose="020B0604020202020204"/>
                <a:cs typeface="Arial" panose="020B0604020202020204"/>
                <a:sym typeface="Arial" panose="020B0604020202020204"/>
              </a:rPr>
              <a:t>Περιφερει</a:t>
            </a:r>
            <a:r>
              <a:rPr lang="en-US" sz="2100" dirty="0">
                <a:solidFill>
                  <a:srgbClr val="000000"/>
                </a:solidFill>
                <a:latin typeface="Arial" panose="020B0604020202020204"/>
                <a:ea typeface="Arial" panose="020B0604020202020204"/>
                <a:cs typeface="Arial" panose="020B0604020202020204"/>
                <a:sym typeface="Arial" panose="020B0604020202020204"/>
              </a:rPr>
              <a:t>ακή Ενότητα Εύβοιας</a:t>
            </a:r>
            <a:endParaRPr lang="en-US" sz="2100" dirty="0">
              <a:solidFill>
                <a:srgbClr val="000000"/>
              </a:solidFill>
              <a:latin typeface="Arial" panose="020B0604020202020204"/>
              <a:ea typeface="Arial" panose="020B0604020202020204"/>
              <a:cs typeface="Arial" panose="020B0604020202020204"/>
              <a:sym typeface="Arial" panose="020B0604020202020204"/>
            </a:endParaRPr>
          </a:p>
          <a:p>
            <a:pPr marL="171450" lvl="0" indent="-38100" algn="l" rtl="0">
              <a:lnSpc>
                <a:spcPct val="90000"/>
              </a:lnSpc>
              <a:spcBef>
                <a:spcPts val="750"/>
              </a:spcBef>
              <a:spcAft>
                <a:spcPts val="0"/>
              </a:spcAft>
              <a:buClr>
                <a:srgbClr val="000000"/>
              </a:buClr>
              <a:buSzPts val="2100"/>
              <a:buNone/>
            </a:pPr>
            <a:endParaRPr sz="2100" dirty="0">
              <a:solidFill>
                <a:srgbClr val="000000"/>
              </a:solidFill>
              <a:latin typeface="Arial" panose="020B0604020202020204"/>
              <a:ea typeface="Arial" panose="020B0604020202020204"/>
              <a:cs typeface="Arial" panose="020B0604020202020204"/>
              <a:sym typeface="Arial" panose="020B0604020202020204"/>
            </a:endParaRPr>
          </a:p>
          <a:p>
            <a:pPr marL="171450" lvl="0" indent="-171450" algn="l" rtl="0">
              <a:lnSpc>
                <a:spcPct val="90000"/>
              </a:lnSpc>
              <a:spcBef>
                <a:spcPts val="750"/>
              </a:spcBef>
              <a:spcAft>
                <a:spcPts val="0"/>
              </a:spcAft>
              <a:buClr>
                <a:srgbClr val="000000"/>
              </a:buClr>
              <a:buSzPts val="2100"/>
              <a:buChar char="•"/>
            </a:pPr>
            <a:r>
              <a:rPr lang="en-US" sz="2100" dirty="0">
                <a:solidFill>
                  <a:srgbClr val="000000"/>
                </a:solidFill>
                <a:latin typeface="Arial" panose="020B0604020202020204"/>
                <a:ea typeface="Arial" panose="020B0604020202020204"/>
                <a:cs typeface="Arial" panose="020B0604020202020204"/>
                <a:sym typeface="Arial" panose="020B0604020202020204"/>
              </a:rPr>
              <a:t> </a:t>
            </a:r>
            <a:r>
              <a:rPr lang="en-US" sz="2100" dirty="0" err="1">
                <a:solidFill>
                  <a:srgbClr val="000000"/>
                </a:solidFill>
                <a:latin typeface="Arial" panose="020B0604020202020204"/>
                <a:ea typeface="Arial" panose="020B0604020202020204"/>
                <a:cs typeface="Arial" panose="020B0604020202020204"/>
                <a:sym typeface="Arial" panose="020B0604020202020204"/>
              </a:rPr>
              <a:t>Περιφερει</a:t>
            </a:r>
            <a:r>
              <a:rPr lang="en-US" sz="2100" dirty="0">
                <a:solidFill>
                  <a:srgbClr val="000000"/>
                </a:solidFill>
                <a:latin typeface="Arial" panose="020B0604020202020204"/>
                <a:ea typeface="Arial" panose="020B0604020202020204"/>
                <a:cs typeface="Arial" panose="020B0604020202020204"/>
                <a:sym typeface="Arial" panose="020B0604020202020204"/>
              </a:rPr>
              <a:t>ακή Ενότητα Ευρυτανίας</a:t>
            </a:r>
            <a:endParaRPr lang="en-US" sz="2100" dirty="0">
              <a:solidFill>
                <a:srgbClr val="000000"/>
              </a:solidFill>
              <a:latin typeface="Arial" panose="020B0604020202020204"/>
              <a:ea typeface="Arial" panose="020B0604020202020204"/>
              <a:cs typeface="Arial" panose="020B0604020202020204"/>
              <a:sym typeface="Arial" panose="020B0604020202020204"/>
            </a:endParaRPr>
          </a:p>
          <a:p>
            <a:pPr marL="171450" lvl="0" indent="-38100" algn="l" rtl="0">
              <a:lnSpc>
                <a:spcPct val="90000"/>
              </a:lnSpc>
              <a:spcBef>
                <a:spcPts val="750"/>
              </a:spcBef>
              <a:spcAft>
                <a:spcPts val="0"/>
              </a:spcAft>
              <a:buClr>
                <a:srgbClr val="000000"/>
              </a:buClr>
              <a:buSzPts val="2100"/>
              <a:buNone/>
            </a:pPr>
            <a:endParaRPr sz="2100" dirty="0">
              <a:solidFill>
                <a:srgbClr val="000000"/>
              </a:solidFill>
              <a:latin typeface="Arial" panose="020B0604020202020204"/>
              <a:ea typeface="Arial" panose="020B0604020202020204"/>
              <a:cs typeface="Arial" panose="020B0604020202020204"/>
              <a:sym typeface="Arial" panose="020B0604020202020204"/>
            </a:endParaRPr>
          </a:p>
          <a:p>
            <a:pPr marL="171450" lvl="0" indent="-171450" algn="l" rtl="0">
              <a:lnSpc>
                <a:spcPct val="90000"/>
              </a:lnSpc>
              <a:spcBef>
                <a:spcPts val="750"/>
              </a:spcBef>
              <a:spcAft>
                <a:spcPts val="0"/>
              </a:spcAft>
              <a:buClr>
                <a:srgbClr val="000000"/>
              </a:buClr>
              <a:buSzPts val="2100"/>
              <a:buChar char="•"/>
            </a:pPr>
            <a:r>
              <a:rPr lang="en-US" sz="2100" dirty="0">
                <a:solidFill>
                  <a:srgbClr val="000000"/>
                </a:solidFill>
                <a:latin typeface="Arial" panose="020B0604020202020204"/>
                <a:ea typeface="Arial" panose="020B0604020202020204"/>
                <a:cs typeface="Arial" panose="020B0604020202020204"/>
                <a:sym typeface="Arial" panose="020B0604020202020204"/>
              </a:rPr>
              <a:t> </a:t>
            </a:r>
            <a:r>
              <a:rPr lang="en-US" sz="2100" dirty="0" err="1">
                <a:solidFill>
                  <a:srgbClr val="000000"/>
                </a:solidFill>
                <a:latin typeface="Arial" panose="020B0604020202020204"/>
                <a:ea typeface="Arial" panose="020B0604020202020204"/>
                <a:cs typeface="Arial" panose="020B0604020202020204"/>
                <a:sym typeface="Arial" panose="020B0604020202020204"/>
              </a:rPr>
              <a:t>Περιφερει</a:t>
            </a:r>
            <a:r>
              <a:rPr lang="en-US" sz="2100" dirty="0">
                <a:solidFill>
                  <a:srgbClr val="000000"/>
                </a:solidFill>
                <a:latin typeface="Arial" panose="020B0604020202020204"/>
                <a:ea typeface="Arial" panose="020B0604020202020204"/>
                <a:cs typeface="Arial" panose="020B0604020202020204"/>
                <a:sym typeface="Arial" panose="020B0604020202020204"/>
              </a:rPr>
              <a:t>ακή Ενότητα Φθιώτιδας</a:t>
            </a:r>
            <a:endParaRPr sz="2100" dirty="0">
              <a:solidFill>
                <a:srgbClr val="000000"/>
              </a:solidFill>
              <a:latin typeface="Arial" panose="020B0604020202020204"/>
              <a:ea typeface="Arial" panose="020B0604020202020204"/>
              <a:cs typeface="Arial" panose="020B0604020202020204"/>
              <a:sym typeface="Arial" panose="020B0604020202020204"/>
            </a:endParaRPr>
          </a:p>
          <a:p>
            <a:pPr marL="171450" lvl="0" indent="-38100" algn="l" rtl="0">
              <a:lnSpc>
                <a:spcPct val="90000"/>
              </a:lnSpc>
              <a:spcBef>
                <a:spcPts val="750"/>
              </a:spcBef>
              <a:spcAft>
                <a:spcPts val="0"/>
              </a:spcAft>
              <a:buClr>
                <a:srgbClr val="000000"/>
              </a:buClr>
              <a:buSzPts val="2100"/>
              <a:buNone/>
            </a:pPr>
            <a:endParaRPr sz="2100" dirty="0">
              <a:solidFill>
                <a:srgbClr val="000000"/>
              </a:solidFill>
              <a:latin typeface="Arial" panose="020B0604020202020204"/>
              <a:ea typeface="Arial" panose="020B0604020202020204"/>
              <a:cs typeface="Arial" panose="020B0604020202020204"/>
              <a:sym typeface="Arial" panose="020B0604020202020204"/>
            </a:endParaRPr>
          </a:p>
          <a:p>
            <a:pPr marL="171450" lvl="0" indent="-171450" algn="l" rtl="0">
              <a:lnSpc>
                <a:spcPct val="90000"/>
              </a:lnSpc>
              <a:spcBef>
                <a:spcPts val="750"/>
              </a:spcBef>
              <a:spcAft>
                <a:spcPts val="0"/>
              </a:spcAft>
              <a:buClr>
                <a:srgbClr val="000000"/>
              </a:buClr>
              <a:buSzPts val="2100"/>
              <a:buChar char="•"/>
            </a:pPr>
            <a:r>
              <a:rPr lang="en-US" sz="2100" dirty="0">
                <a:solidFill>
                  <a:srgbClr val="000000"/>
                </a:solidFill>
                <a:latin typeface="Arial" panose="020B0604020202020204"/>
                <a:ea typeface="Arial" panose="020B0604020202020204"/>
                <a:cs typeface="Arial" panose="020B0604020202020204"/>
                <a:sym typeface="Arial" panose="020B0604020202020204"/>
              </a:rPr>
              <a:t> </a:t>
            </a:r>
            <a:r>
              <a:rPr lang="en-US" sz="2100" dirty="0" err="1">
                <a:solidFill>
                  <a:srgbClr val="000000"/>
                </a:solidFill>
                <a:latin typeface="Arial" panose="020B0604020202020204"/>
                <a:ea typeface="Arial" panose="020B0604020202020204"/>
                <a:cs typeface="Arial" panose="020B0604020202020204"/>
                <a:sym typeface="Arial" panose="020B0604020202020204"/>
              </a:rPr>
              <a:t>Περιφερει</a:t>
            </a:r>
            <a:r>
              <a:rPr lang="en-US" sz="2100" dirty="0">
                <a:solidFill>
                  <a:srgbClr val="000000"/>
                </a:solidFill>
                <a:latin typeface="Arial" panose="020B0604020202020204"/>
                <a:ea typeface="Arial" panose="020B0604020202020204"/>
                <a:cs typeface="Arial" panose="020B0604020202020204"/>
                <a:sym typeface="Arial" panose="020B0604020202020204"/>
              </a:rPr>
              <a:t>ακή Ενότητα Φωκίδας</a:t>
            </a:r>
            <a:endParaRPr sz="2100" dirty="0">
              <a:solidFill>
                <a:srgbClr val="000000"/>
              </a:solidFill>
              <a:latin typeface="Arial" panose="020B0604020202020204"/>
              <a:ea typeface="Arial" panose="020B0604020202020204"/>
              <a:cs typeface="Arial" panose="020B0604020202020204"/>
              <a:sym typeface="Arial" panose="020B0604020202020204"/>
            </a:endParaRPr>
          </a:p>
          <a:p>
            <a:pPr marL="228600" lvl="0" indent="-95250" algn="l" rtl="0">
              <a:lnSpc>
                <a:spcPct val="90000"/>
              </a:lnSpc>
              <a:spcBef>
                <a:spcPts val="1000"/>
              </a:spcBef>
              <a:spcAft>
                <a:spcPts val="0"/>
              </a:spcAft>
              <a:buClr>
                <a:schemeClr val="dk1"/>
              </a:buClr>
              <a:buSzPts val="2100"/>
              <a:buNone/>
            </a:pPr>
            <a:endParaRPr sz="2100" dirty="0">
              <a:solidFill>
                <a:srgbClr val="000000"/>
              </a:solidFill>
            </a:endParaRPr>
          </a:p>
        </p:txBody>
      </p:sp>
      <p:pic>
        <p:nvPicPr>
          <p:cNvPr id="131" name="Google Shape;131;p18"/>
          <p:cNvPicPr preferRelativeResize="0"/>
          <p:nvPr/>
        </p:nvPicPr>
        <p:blipFill rotWithShape="1">
          <a:blip r:embed="rId2"/>
          <a:srcRect/>
          <a:stretch>
            <a:fillRect/>
          </a:stretch>
        </p:blipFill>
        <p:spPr>
          <a:xfrm>
            <a:off x="27246" y="12420"/>
            <a:ext cx="459343" cy="485971"/>
          </a:xfrm>
          <a:prstGeom prst="rect">
            <a:avLst/>
          </a:prstGeom>
          <a:noFill/>
          <a:ln>
            <a:noFill/>
          </a:ln>
        </p:spPr>
      </p:pic>
      <p:sp>
        <p:nvSpPr>
          <p:cNvPr id="132" name="Google Shape;132;p18"/>
          <p:cNvSpPr txBox="1"/>
          <p:nvPr/>
        </p:nvSpPr>
        <p:spPr>
          <a:xfrm>
            <a:off x="486589" y="136872"/>
            <a:ext cx="2912469"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 name="Google Shape;133;p18"/>
          <p:cNvSpPr txBox="1"/>
          <p:nvPr/>
        </p:nvSpPr>
        <p:spPr>
          <a:xfrm>
            <a:off x="0" y="6568581"/>
            <a:ext cx="6205842"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1"/>
        <p:cNvGrpSpPr/>
        <p:nvPr/>
      </p:nvGrpSpPr>
      <p:grpSpPr>
        <a:xfrm>
          <a:off x="0" y="0"/>
          <a:ext cx="0" cy="0"/>
          <a:chOff x="0" y="0"/>
          <a:chExt cx="0" cy="0"/>
        </a:xfrm>
      </p:grpSpPr>
      <p:sp>
        <p:nvSpPr>
          <p:cNvPr id="402" name="Google Shape;402;p37"/>
          <p:cNvSpPr txBox="1">
            <a:spLocks noGrp="1"/>
          </p:cNvSpPr>
          <p:nvPr>
            <p:ph type="title"/>
          </p:nvPr>
        </p:nvSpPr>
        <p:spPr>
          <a:xfrm>
            <a:off x="1240022" y="365760"/>
            <a:ext cx="7025402"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panose="020F0502020204030204"/>
              <a:buNone/>
            </a:pPr>
            <a:r>
              <a:rPr lang="en-US" sz="3200"/>
              <a:t>ΔΑΠΑΝΕΣ ΓΙΑ ΤΗΝ ΕΡΕΥΝΑ ΚΑΙ ΤΗΝ ΑΝΑΠΤΥΞΗ</a:t>
            </a:r>
            <a:endParaRPr lang="en-US" sz="3200"/>
          </a:p>
        </p:txBody>
      </p:sp>
      <p:sp>
        <p:nvSpPr>
          <p:cNvPr id="403" name="Google Shape;403;p37"/>
          <p:cNvSpPr/>
          <p:nvPr/>
        </p:nvSpPr>
        <p:spPr>
          <a:xfrm>
            <a:off x="0" y="0"/>
            <a:ext cx="1323075"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04" name="Google Shape;404;p37"/>
          <p:cNvSpPr/>
          <p:nvPr/>
        </p:nvSpPr>
        <p:spPr>
          <a:xfrm>
            <a:off x="0" y="1691640"/>
            <a:ext cx="9144000"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05" name="Google Shape;405;p37"/>
          <p:cNvSpPr/>
          <p:nvPr/>
        </p:nvSpPr>
        <p:spPr>
          <a:xfrm>
            <a:off x="0" y="1691641"/>
            <a:ext cx="728740"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06" name="Google Shape;406;p37"/>
          <p:cNvSpPr txBox="1">
            <a:spLocks noGrp="1"/>
          </p:cNvSpPr>
          <p:nvPr>
            <p:ph type="body" idx="1"/>
          </p:nvPr>
        </p:nvSpPr>
        <p:spPr>
          <a:xfrm>
            <a:off x="827405" y="1920240"/>
            <a:ext cx="7992745" cy="427545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en-US" sz="2000" dirty="0" err="1"/>
              <a:t>Το</a:t>
            </a:r>
            <a:r>
              <a:rPr lang="en-US" sz="2000" dirty="0"/>
              <a:t> 76,3% </a:t>
            </a:r>
            <a:r>
              <a:rPr lang="en-US" sz="2000" dirty="0" err="1"/>
              <a:t>της</a:t>
            </a:r>
            <a:r>
              <a:rPr lang="en-US" sz="2000" dirty="0"/>
              <a:t> </a:t>
            </a:r>
            <a:r>
              <a:rPr lang="en-US" sz="2000" dirty="0" err="1"/>
              <a:t>ερευνητικής</a:t>
            </a:r>
            <a:r>
              <a:rPr lang="en-US" sz="2000" dirty="0"/>
              <a:t> </a:t>
            </a:r>
            <a:r>
              <a:rPr lang="en-US" sz="2000" dirty="0" err="1"/>
              <a:t>δρ</a:t>
            </a:r>
            <a:r>
              <a:rPr lang="en-US" sz="2000" dirty="0"/>
              <a:t>αστηριότητας στην Περιφέρεια Στερεάς Ελλάδας διεξάγεται στις επιχειρήσεις</a:t>
            </a:r>
            <a:r>
              <a:rPr lang="el-GR" sz="2000" dirty="0"/>
              <a:t> </a:t>
            </a:r>
            <a:r>
              <a:rPr lang="en-US" sz="2000" dirty="0"/>
              <a:t>(32,14 </a:t>
            </a:r>
            <a:r>
              <a:rPr lang="en-US" sz="2000" dirty="0" err="1"/>
              <a:t>εκ</a:t>
            </a:r>
            <a:r>
              <a:rPr lang="en-US" sz="2000" dirty="0"/>
              <a:t>. €)</a:t>
            </a:r>
            <a:endParaRPr lang="en-US" sz="2000" dirty="0"/>
          </a:p>
          <a:p>
            <a:pPr marL="228600" lvl="0" indent="-228600" algn="l" rtl="0">
              <a:lnSpc>
                <a:spcPct val="90000"/>
              </a:lnSpc>
              <a:spcBef>
                <a:spcPts val="1000"/>
              </a:spcBef>
              <a:spcAft>
                <a:spcPts val="0"/>
              </a:spcAft>
              <a:buClr>
                <a:schemeClr val="dk1"/>
              </a:buClr>
              <a:buSzPts val="1800"/>
              <a:buChar char="•"/>
            </a:pPr>
            <a:r>
              <a:rPr lang="el-GR" sz="2000" dirty="0"/>
              <a:t>Ο</a:t>
            </a:r>
            <a:r>
              <a:rPr lang="en-US" sz="2000" dirty="0"/>
              <a:t>ι πα</a:t>
            </a:r>
            <a:r>
              <a:rPr lang="en-US" sz="2000" dirty="0" err="1"/>
              <a:t>νε</a:t>
            </a:r>
            <a:r>
              <a:rPr lang="en-US" sz="2000" dirty="0"/>
              <a:t>πιστημιακές δομές της Περιφέρειας παράγουν μόλις το 5,6% της ερευνητικής δραστηριότητας (2,35 εκ. €)</a:t>
            </a:r>
            <a:endParaRPr lang="en-US" sz="2000" dirty="0"/>
          </a:p>
          <a:p>
            <a:pPr marL="228600" lvl="0" indent="-228600" algn="l" rtl="0">
              <a:lnSpc>
                <a:spcPct val="90000"/>
              </a:lnSpc>
              <a:spcBef>
                <a:spcPts val="1000"/>
              </a:spcBef>
              <a:spcAft>
                <a:spcPts val="0"/>
              </a:spcAft>
              <a:buClr>
                <a:schemeClr val="dk1"/>
              </a:buClr>
              <a:buSzPts val="1800"/>
              <a:buChar char="•"/>
            </a:pPr>
            <a:r>
              <a:rPr lang="el-GR" sz="2000" dirty="0"/>
              <a:t>Ό</a:t>
            </a:r>
            <a:r>
              <a:rPr lang="en-US" sz="2000" dirty="0" err="1"/>
              <a:t>σον</a:t>
            </a:r>
            <a:r>
              <a:rPr lang="en-US" sz="2000" dirty="0"/>
              <a:t> α</a:t>
            </a:r>
            <a:r>
              <a:rPr lang="en-US" sz="2000" dirty="0" err="1"/>
              <a:t>φορά</a:t>
            </a:r>
            <a:r>
              <a:rPr lang="en-US" sz="2000" dirty="0"/>
              <a:t> </a:t>
            </a:r>
            <a:r>
              <a:rPr lang="en-US" sz="2000" dirty="0" err="1"/>
              <a:t>τη</a:t>
            </a:r>
            <a:r>
              <a:rPr lang="en-US" sz="2000" dirty="0"/>
              <a:t> </a:t>
            </a:r>
            <a:r>
              <a:rPr lang="en-US" sz="2000" dirty="0" err="1"/>
              <a:t>συμμετοχή</a:t>
            </a:r>
            <a:r>
              <a:rPr lang="en-US" sz="2000" dirty="0"/>
              <a:t> </a:t>
            </a:r>
            <a:r>
              <a:rPr lang="en-US" sz="2000" dirty="0" err="1"/>
              <a:t>του</a:t>
            </a:r>
            <a:r>
              <a:rPr lang="en-US" sz="2000" dirty="0"/>
              <a:t> </a:t>
            </a:r>
            <a:r>
              <a:rPr lang="en-US" sz="2000" dirty="0" err="1"/>
              <a:t>δημόσιου</a:t>
            </a:r>
            <a:r>
              <a:rPr lang="en-US" sz="2000" dirty="0"/>
              <a:t> </a:t>
            </a:r>
            <a:r>
              <a:rPr lang="en-US" sz="2000" dirty="0" err="1"/>
              <a:t>τομέ</a:t>
            </a:r>
            <a:r>
              <a:rPr lang="en-US" sz="2000" dirty="0"/>
              <a:t>α της Περιφέρειας στις δαπάνες Ε&amp;Α ανέρχεται στο 18,1% (7,57 εκ. €)</a:t>
            </a:r>
            <a:endParaRPr lang="en-US" sz="2000" dirty="0"/>
          </a:p>
          <a:p>
            <a:pPr marL="0" lvl="0" indent="0" algn="l" rtl="0">
              <a:lnSpc>
                <a:spcPct val="90000"/>
              </a:lnSpc>
              <a:spcBef>
                <a:spcPts val="1000"/>
              </a:spcBef>
              <a:spcAft>
                <a:spcPts val="0"/>
              </a:spcAft>
              <a:buClr>
                <a:schemeClr val="dk1"/>
              </a:buClr>
              <a:buSzPts val="1800"/>
              <a:buNone/>
            </a:pPr>
            <a:r>
              <a:rPr lang="en-US" sz="2000" b="1" dirty="0"/>
              <a:t>Υπ</a:t>
            </a:r>
            <a:r>
              <a:rPr lang="en-US" sz="2000" b="1" dirty="0" err="1"/>
              <a:t>οδομές</a:t>
            </a:r>
            <a:r>
              <a:rPr lang="en-US" sz="2000" b="1" dirty="0"/>
              <a:t> </a:t>
            </a:r>
            <a:r>
              <a:rPr lang="en-US" sz="2000" b="1" dirty="0" err="1"/>
              <a:t>Έρευν</a:t>
            </a:r>
            <a:r>
              <a:rPr lang="en-US" sz="2000" b="1" dirty="0"/>
              <a:t>ας και Καινοτομίας της Περιφέρειας Στερεάς Ελλάδας:</a:t>
            </a:r>
            <a:endParaRPr sz="2000" dirty="0"/>
          </a:p>
          <a:p>
            <a:pPr marL="342900" lvl="0" indent="-342900" algn="l" rtl="0">
              <a:lnSpc>
                <a:spcPct val="90000"/>
              </a:lnSpc>
              <a:spcBef>
                <a:spcPts val="1000"/>
              </a:spcBef>
              <a:spcAft>
                <a:spcPts val="0"/>
              </a:spcAft>
              <a:buClr>
                <a:schemeClr val="dk1"/>
              </a:buClr>
              <a:buSzPts val="1800"/>
              <a:buFont typeface="Calibri" panose="020F0502020204030204"/>
              <a:buAutoNum type="arabicPeriod"/>
            </a:pPr>
            <a:r>
              <a:rPr lang="en-US" sz="2000" dirty="0"/>
              <a:t>Πα</a:t>
            </a:r>
            <a:r>
              <a:rPr lang="en-US" sz="2000" dirty="0" err="1"/>
              <a:t>νε</a:t>
            </a:r>
            <a:r>
              <a:rPr lang="en-US" sz="2000" dirty="0"/>
              <a:t>πιστήμιο Στερεάς Ελλάδας </a:t>
            </a:r>
            <a:endParaRPr lang="en-US" sz="2000" dirty="0"/>
          </a:p>
          <a:p>
            <a:pPr marL="342900" lvl="0" indent="-342900" algn="l" rtl="0">
              <a:lnSpc>
                <a:spcPct val="90000"/>
              </a:lnSpc>
              <a:spcBef>
                <a:spcPts val="1000"/>
              </a:spcBef>
              <a:spcAft>
                <a:spcPts val="0"/>
              </a:spcAft>
              <a:buClr>
                <a:schemeClr val="dk1"/>
              </a:buClr>
              <a:buSzPts val="1800"/>
              <a:buFont typeface="Calibri" panose="020F0502020204030204"/>
              <a:buAutoNum type="arabicPeriod"/>
            </a:pPr>
            <a:r>
              <a:rPr lang="en-US" sz="2000" dirty="0" err="1"/>
              <a:t>Ακ</a:t>
            </a:r>
            <a:r>
              <a:rPr lang="en-US" sz="2000" dirty="0"/>
              <a:t>αδημία Εμπορικού Ναυτικού Κύμης (Α.Ε.Ν. </a:t>
            </a:r>
            <a:r>
              <a:rPr lang="en-US" sz="2000" dirty="0" err="1"/>
              <a:t>Κύμης</a:t>
            </a:r>
            <a:r>
              <a:rPr lang="en-US" sz="2000" dirty="0"/>
              <a:t>)</a:t>
            </a:r>
            <a:endParaRPr lang="en-US" sz="2000" dirty="0"/>
          </a:p>
          <a:p>
            <a:pPr marL="342900" lvl="0" indent="-342900" algn="l" rtl="0">
              <a:lnSpc>
                <a:spcPct val="90000"/>
              </a:lnSpc>
              <a:spcBef>
                <a:spcPts val="1000"/>
              </a:spcBef>
              <a:spcAft>
                <a:spcPts val="0"/>
              </a:spcAft>
              <a:buClr>
                <a:schemeClr val="dk1"/>
              </a:buClr>
              <a:buSzPts val="1800"/>
              <a:buFont typeface="Calibri" panose="020F0502020204030204"/>
              <a:buAutoNum type="arabicPeriod"/>
            </a:pPr>
            <a:r>
              <a:rPr lang="en-US" sz="2000" dirty="0"/>
              <a:t>Δ</a:t>
            </a:r>
            <a:r>
              <a:rPr lang="el-GR" sz="2000" dirty="0"/>
              <a:t>ύ</a:t>
            </a:r>
            <a:r>
              <a:rPr lang="en-US" sz="2000" dirty="0"/>
              <a:t>ο </a:t>
            </a:r>
            <a:r>
              <a:rPr lang="en-US" sz="2000" dirty="0" err="1"/>
              <a:t>Στ</a:t>
            </a:r>
            <a:r>
              <a:rPr lang="en-US" sz="2000" dirty="0"/>
              <a:t>αθμοί Γεωργικής Έρευνας του Εθνικού Ιδρύματος Αγροτικής Έρευνας.</a:t>
            </a:r>
            <a:endParaRPr lang="en-US" sz="2000" dirty="0"/>
          </a:p>
          <a:p>
            <a:pPr marL="342900" lvl="0" indent="-342900" algn="l" rtl="0">
              <a:lnSpc>
                <a:spcPct val="90000"/>
              </a:lnSpc>
              <a:spcBef>
                <a:spcPts val="1000"/>
              </a:spcBef>
              <a:spcAft>
                <a:spcPts val="0"/>
              </a:spcAft>
              <a:buClr>
                <a:schemeClr val="dk1"/>
              </a:buClr>
              <a:buSzPts val="1800"/>
              <a:buFont typeface="Calibri" panose="020F0502020204030204"/>
              <a:buAutoNum type="arabicPeriod"/>
            </a:pPr>
            <a:r>
              <a:rPr lang="en-US" sz="2000" dirty="0"/>
              <a:t>ΕΒΕΤΑΜ (π</a:t>
            </a:r>
            <a:r>
              <a:rPr lang="en-US" sz="2000" dirty="0" err="1"/>
              <a:t>ρώην</a:t>
            </a:r>
            <a:r>
              <a:rPr lang="en-US" sz="2000" dirty="0"/>
              <a:t> ΕΚΕΠΥ).</a:t>
            </a:r>
            <a:endParaRPr sz="2000" b="1" dirty="0"/>
          </a:p>
          <a:p>
            <a:pPr marL="0" lvl="0" indent="0" algn="l" rtl="0">
              <a:lnSpc>
                <a:spcPct val="90000"/>
              </a:lnSpc>
              <a:spcBef>
                <a:spcPts val="1000"/>
              </a:spcBef>
              <a:spcAft>
                <a:spcPts val="0"/>
              </a:spcAft>
              <a:buClr>
                <a:schemeClr val="dk1"/>
              </a:buClr>
              <a:buSzPts val="1000"/>
              <a:buNone/>
            </a:pPr>
            <a:endParaRPr sz="2000" b="1" dirty="0">
              <a:latin typeface="Times New Roman" panose="02020603050405020304"/>
              <a:ea typeface="Times New Roman" panose="02020603050405020304"/>
              <a:cs typeface="Times New Roman" panose="02020603050405020304"/>
              <a:sym typeface="Times New Roman" panose="02020603050405020304"/>
            </a:endParaRPr>
          </a:p>
        </p:txBody>
      </p:sp>
      <p:pic>
        <p:nvPicPr>
          <p:cNvPr id="407" name="Google Shape;407;p37"/>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408" name="Google Shape;408;p37"/>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9" name="Google Shape;409;p37"/>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3400">
        <p:fade thruBlk="1"/>
      </p:transition>
    </mc:Choice>
    <mc:Fallback>
      <p:transition spd="slow">
        <p:fade thruBlk="1"/>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3"/>
        <p:cNvGrpSpPr/>
        <p:nvPr/>
      </p:nvGrpSpPr>
      <p:grpSpPr>
        <a:xfrm>
          <a:off x="0" y="0"/>
          <a:ext cx="0" cy="0"/>
          <a:chOff x="0" y="0"/>
          <a:chExt cx="0" cy="0"/>
        </a:xfrm>
      </p:grpSpPr>
      <p:sp>
        <p:nvSpPr>
          <p:cNvPr id="414" name="Google Shape;414;p38"/>
          <p:cNvSpPr/>
          <p:nvPr/>
        </p:nvSpPr>
        <p:spPr>
          <a:xfrm>
            <a:off x="0" y="6350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5" name="Google Shape;415;p38"/>
          <p:cNvSpPr txBox="1">
            <a:spLocks noGrp="1"/>
          </p:cNvSpPr>
          <p:nvPr>
            <p:ph type="title"/>
          </p:nvPr>
        </p:nvSpPr>
        <p:spPr>
          <a:xfrm>
            <a:off x="482600" y="321734"/>
            <a:ext cx="8178799" cy="11357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500"/>
              <a:buFont typeface="Calibri" panose="020F0502020204030204"/>
              <a:buNone/>
            </a:pPr>
            <a:br>
              <a:rPr lang="en-US" sz="3100" b="1"/>
            </a:br>
            <a:endParaRPr sz="3100" b="1"/>
          </a:p>
        </p:txBody>
      </p:sp>
      <p:sp>
        <p:nvSpPr>
          <p:cNvPr id="416" name="Google Shape;416;p38"/>
          <p:cNvSpPr/>
          <p:nvPr/>
        </p:nvSpPr>
        <p:spPr>
          <a:xfrm>
            <a:off x="323215" y="1261745"/>
            <a:ext cx="5688330" cy="4914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800"/>
              <a:buFont typeface="Arial" panose="020B0604020202020204"/>
              <a:buNone/>
            </a:pP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Η </a:t>
            </a:r>
            <a:r>
              <a:rPr lang="en-US" sz="2000" b="1" i="0" u="none" strike="noStrike" cap="none" dirty="0" err="1">
                <a:solidFill>
                  <a:schemeClr val="dk1"/>
                </a:solidFill>
                <a:latin typeface="Calibri" panose="020F0502020204030204"/>
                <a:ea typeface="Calibri" panose="020F0502020204030204"/>
                <a:cs typeface="Calibri" panose="020F0502020204030204"/>
                <a:sym typeface="Calibri" panose="020F0502020204030204"/>
              </a:rPr>
              <a:t>γεωργί</a:t>
            </a:r>
            <a:r>
              <a:rPr lang="en-US" sz="20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α είναι αρκετά ανεπτυγμένη </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σε αρκετές περιοχές και τα κυριότερα προϊόντα της αγροτικής παραγωγής είναι τα σιτηρά, τα κηπευτικά, το ελαιόλαδο, τα σταφύλια και το κρασί. (</a:t>
            </a:r>
            <a:r>
              <a:rPr lang="en-US" sz="2000" b="0" i="0" u="none" strike="noStrike" cap="none" dirty="0" err="1">
                <a:solidFill>
                  <a:schemeClr val="dk1"/>
                </a:solidFill>
                <a:latin typeface="Calibri" panose="020F0502020204030204"/>
                <a:ea typeface="Calibri" panose="020F0502020204030204"/>
                <a:cs typeface="Calibri" panose="020F0502020204030204"/>
                <a:sym typeface="Calibri" panose="020F0502020204030204"/>
              </a:rPr>
              <a:t>ορισμένες</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 </a:t>
            </a:r>
            <a:r>
              <a:rPr lang="en-US" sz="2000" b="0" i="0" u="none" strike="noStrike" cap="none" dirty="0" err="1">
                <a:solidFill>
                  <a:schemeClr val="dk1"/>
                </a:solidFill>
                <a:latin typeface="Calibri" panose="020F0502020204030204"/>
                <a:ea typeface="Calibri" panose="020F0502020204030204"/>
                <a:cs typeface="Calibri" panose="020F0502020204030204"/>
                <a:sym typeface="Calibri" panose="020F0502020204030204"/>
              </a:rPr>
              <a:t>συμ</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παγείς πεδινές εκτάσεις είναι της Κωπαΐδας, Βοιωτικού Κηφισού, του Σπερχειού)</a:t>
            </a:r>
            <a:endParaRP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80000"/>
              </a:lnSpc>
              <a:spcBef>
                <a:spcPts val="1000"/>
              </a:spcBef>
              <a:spcAft>
                <a:spcPts val="0"/>
              </a:spcAft>
              <a:buClr>
                <a:schemeClr val="dk1"/>
              </a:buClr>
              <a:buSzPts val="1800"/>
              <a:buFont typeface="Arial" panose="020B0604020202020204"/>
              <a:buNone/>
            </a:pPr>
            <a:r>
              <a:rPr lang="en-US" sz="2000" b="0" i="0" u="none" strike="noStrike" cap="none" dirty="0" err="1">
                <a:solidFill>
                  <a:schemeClr val="dk1"/>
                </a:solidFill>
                <a:latin typeface="Calibri" panose="020F0502020204030204"/>
                <a:ea typeface="Calibri" panose="020F0502020204030204"/>
                <a:cs typeface="Calibri" panose="020F0502020204030204"/>
                <a:sym typeface="Calibri" panose="020F0502020204030204"/>
              </a:rPr>
              <a:t>Ανε</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πτυγμένη είναι ακόμα η </a:t>
            </a:r>
            <a:r>
              <a:rPr lang="en-US" sz="20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κτηνοτροφία, η πτηνοτροφία και η μελισσοκομία</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a:t>
            </a:r>
            <a:endParaRP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80000"/>
              </a:lnSpc>
              <a:spcBef>
                <a:spcPts val="1000"/>
              </a:spcBef>
              <a:spcAft>
                <a:spcPts val="0"/>
              </a:spcAft>
              <a:buClr>
                <a:schemeClr val="dk1"/>
              </a:buClr>
              <a:buSzPts val="1800"/>
              <a:buFont typeface="Arial" panose="020B0604020202020204"/>
              <a:buNone/>
            </a:pPr>
            <a:r>
              <a:rPr lang="en-US" sz="2000" b="0" i="0" u="none" strike="noStrike" cap="none" dirty="0" err="1">
                <a:solidFill>
                  <a:schemeClr val="dk1"/>
                </a:solidFill>
                <a:latin typeface="Calibri" panose="020F0502020204030204"/>
                <a:ea typeface="Calibri" panose="020F0502020204030204"/>
                <a:cs typeface="Calibri" panose="020F0502020204030204"/>
                <a:sym typeface="Calibri" panose="020F0502020204030204"/>
              </a:rPr>
              <a:t>Σημ</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αντικός </a:t>
            </a:r>
            <a:r>
              <a:rPr lang="el-G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είναι και ο τομέας της </a:t>
            </a:r>
            <a:r>
              <a:rPr lang="el-GR" sz="20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εξόρυξης</a:t>
            </a:r>
            <a:r>
              <a:rPr lang="el-G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 δεδομένου ότι</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 το υπέδαφος της Στερεάς </a:t>
            </a:r>
            <a:r>
              <a:rPr lang="el-G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Ελλάδας </a:t>
            </a:r>
            <a:r>
              <a:rPr lang="en-US" sz="2000" b="0" i="0" u="none" strike="noStrike" cap="none" dirty="0" err="1">
                <a:solidFill>
                  <a:schemeClr val="dk1"/>
                </a:solidFill>
                <a:latin typeface="Calibri" panose="020F0502020204030204"/>
                <a:ea typeface="Calibri" panose="020F0502020204030204"/>
                <a:cs typeface="Calibri" panose="020F0502020204030204"/>
                <a:sym typeface="Calibri" panose="020F0502020204030204"/>
              </a:rPr>
              <a:t>είν</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αι πλούσιο σε ορυκτά</a:t>
            </a:r>
            <a:r>
              <a:rPr lang="el-GR" sz="2000" dirty="0">
                <a:solidFill>
                  <a:schemeClr val="dk1"/>
                </a:solidFill>
                <a:latin typeface="Calibri" panose="020F0502020204030204"/>
                <a:ea typeface="Calibri" panose="020F0502020204030204"/>
                <a:cs typeface="Calibri" panose="020F0502020204030204"/>
                <a:sym typeface="Calibri" panose="020F0502020204030204"/>
              </a:rPr>
              <a:t>.</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 (</a:t>
            </a:r>
            <a:r>
              <a:rPr lang="en-US" sz="2000" b="0" i="0" u="none" strike="noStrike" cap="none" dirty="0" err="1">
                <a:solidFill>
                  <a:schemeClr val="dk1"/>
                </a:solidFill>
                <a:latin typeface="Calibri" panose="020F0502020204030204"/>
                <a:ea typeface="Calibri" panose="020F0502020204030204"/>
                <a:cs typeface="Calibri" panose="020F0502020204030204"/>
                <a:sym typeface="Calibri" panose="020F0502020204030204"/>
              </a:rPr>
              <a:t>Βωξίτες</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 </a:t>
            </a:r>
            <a:r>
              <a:rPr lang="en-US" sz="2000" b="0" i="0" u="none" strike="noStrike" cap="none" dirty="0" err="1">
                <a:solidFill>
                  <a:schemeClr val="dk1"/>
                </a:solidFill>
                <a:latin typeface="Calibri" panose="020F0502020204030204"/>
                <a:ea typeface="Calibri" panose="020F0502020204030204"/>
                <a:cs typeface="Calibri" panose="020F0502020204030204"/>
                <a:sym typeface="Calibri" panose="020F0502020204030204"/>
              </a:rPr>
              <a:t>Σιδηρονικελιούχ</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α Μεταλλεύματα, Μαγνησίτες, Χρωμίτες, Χαλκός, Μάρμαρα).</a:t>
            </a:r>
            <a:endPar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80000"/>
              </a:lnSpc>
              <a:spcBef>
                <a:spcPts val="1000"/>
              </a:spcBef>
              <a:spcAft>
                <a:spcPts val="0"/>
              </a:spcAft>
              <a:buClr>
                <a:schemeClr val="dk1"/>
              </a:buClr>
              <a:buSzPts val="1800"/>
              <a:buFont typeface="Arial" panose="020B0604020202020204"/>
              <a:buNone/>
            </a:pPr>
            <a:r>
              <a:rPr lang="en-US" sz="2000" b="0" i="0" u="none" strike="noStrike" cap="none" dirty="0" err="1">
                <a:solidFill>
                  <a:schemeClr val="dk1"/>
                </a:solidFill>
                <a:latin typeface="Calibri" panose="020F0502020204030204"/>
                <a:ea typeface="Calibri" panose="020F0502020204030204"/>
                <a:cs typeface="Calibri" panose="020F0502020204030204"/>
                <a:sym typeface="Calibri" panose="020F0502020204030204"/>
              </a:rPr>
              <a:t>Ανε</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πτυγμένη είναι και η </a:t>
            </a:r>
            <a:r>
              <a:rPr lang="en-US" sz="20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Αλιεία και οι Υδατοκαλλιέργειες</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 (</a:t>
            </a:r>
            <a:r>
              <a:rPr lang="el-G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ο</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 αλιευτικός στόλος της Περιφέρειας ανέρχεται σε 1.762 σκάφη</a:t>
            </a:r>
            <a:r>
              <a:rPr lang="el-G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 και</a:t>
            </a:r>
            <a:r>
              <a:rPr lang="en-US"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 αποτελεί το 10% του ελληνικού αλιευτικού στόλου)</a:t>
            </a:r>
            <a:endParaRPr sz="2000" b="1"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114300" algn="l" rtl="0">
              <a:lnSpc>
                <a:spcPct val="80000"/>
              </a:lnSpc>
              <a:spcBef>
                <a:spcPts val="1000"/>
              </a:spcBef>
              <a:spcAft>
                <a:spcPts val="0"/>
              </a:spcAft>
              <a:buClr>
                <a:schemeClr val="dk1"/>
              </a:buClr>
              <a:buSzPts val="1800"/>
              <a:buFont typeface="Arial" panose="020B0604020202020204"/>
              <a:buNone/>
            </a:pPr>
            <a:endParaRP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17" name="Google Shape;417;p38" descr="A group of people standing on a lush green field&#10;&#10;Description automatically generated"/>
          <p:cNvPicPr preferRelativeResize="0"/>
          <p:nvPr/>
        </p:nvPicPr>
        <p:blipFill rotWithShape="1">
          <a:blip r:embed="rId1"/>
          <a:srcRect l="17906" r="31224" b="-3"/>
          <a:stretch>
            <a:fillRect/>
          </a:stretch>
        </p:blipFill>
        <p:spPr>
          <a:xfrm>
            <a:off x="5833044" y="1976277"/>
            <a:ext cx="3310955" cy="4881723"/>
          </a:xfrm>
          <a:custGeom>
            <a:avLst/>
            <a:gdLst/>
            <a:ahLst/>
            <a:cxnLst/>
            <a:rect l="l" t="t" r="r" b="b"/>
            <a:pathLst>
              <a:path w="4414606" h="4881723" extrusionOk="0">
                <a:moveTo>
                  <a:pt x="3151661" y="0"/>
                </a:moveTo>
                <a:lnTo>
                  <a:pt x="4414606" y="1262946"/>
                </a:lnTo>
                <a:lnTo>
                  <a:pt x="4414606" y="4881723"/>
                </a:lnTo>
                <a:lnTo>
                  <a:pt x="1730061" y="4881723"/>
                </a:lnTo>
                <a:lnTo>
                  <a:pt x="0" y="3151662"/>
                </a:lnTo>
                <a:close/>
              </a:path>
            </a:pathLst>
          </a:custGeom>
          <a:noFill/>
          <a:ln>
            <a:noFill/>
          </a:ln>
        </p:spPr>
      </p:pic>
      <p:sp>
        <p:nvSpPr>
          <p:cNvPr id="418" name="Google Shape;418;p38"/>
          <p:cNvSpPr/>
          <p:nvPr/>
        </p:nvSpPr>
        <p:spPr>
          <a:xfrm rot="2700000">
            <a:off x="8208801" y="2200695"/>
            <a:ext cx="645368" cy="484026"/>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9" name="Google Shape;419;p38"/>
          <p:cNvSpPr/>
          <p:nvPr/>
        </p:nvSpPr>
        <p:spPr>
          <a:xfrm rot="-5400000">
            <a:off x="7400197" y="1502156"/>
            <a:ext cx="2532832" cy="954774"/>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20" name="Google Shape;420;p38"/>
          <p:cNvSpPr/>
          <p:nvPr/>
        </p:nvSpPr>
        <p:spPr>
          <a:xfrm rot="5400000">
            <a:off x="-628518" y="5230015"/>
            <a:ext cx="2017580" cy="760545"/>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21" name="Google Shape;421;p38"/>
          <p:cNvSpPr/>
          <p:nvPr/>
        </p:nvSpPr>
        <p:spPr>
          <a:xfrm rot="2700000">
            <a:off x="260240" y="5789405"/>
            <a:ext cx="485578" cy="364184"/>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22" name="Google Shape;422;p38"/>
          <p:cNvSpPr txBox="1"/>
          <p:nvPr/>
        </p:nvSpPr>
        <p:spPr>
          <a:xfrm>
            <a:off x="5384839" y="484451"/>
            <a:ext cx="3292205" cy="77732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600"/>
              </a:spcAft>
              <a:buClr>
                <a:schemeClr val="dk1"/>
              </a:buClr>
              <a:buSzPts val="3200"/>
              <a:buFont typeface="Calibri" panose="020F0502020204030204"/>
              <a:buNone/>
            </a:pPr>
            <a:r>
              <a:rPr lang="en-US" sz="3200" b="1">
                <a:solidFill>
                  <a:schemeClr val="dk1"/>
                </a:solidFill>
                <a:latin typeface="Calibri" panose="020F0502020204030204"/>
                <a:ea typeface="Calibri" panose="020F0502020204030204"/>
                <a:cs typeface="Calibri" panose="020F0502020204030204"/>
                <a:sym typeface="Calibri" panose="020F0502020204030204"/>
              </a:rPr>
              <a:t>ΠΡΩΤΟΓΕΝΗΣ ΤΟΜΕΑΣ</a:t>
            </a:r>
            <a:endParaRPr lang="en-US" sz="3200" b="1">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23" name="Google Shape;423;p38"/>
          <p:cNvPicPr preferRelativeResize="0"/>
          <p:nvPr/>
        </p:nvPicPr>
        <p:blipFill rotWithShape="1">
          <a:blip r:embed="rId2"/>
          <a:srcRect/>
          <a:stretch>
            <a:fillRect/>
          </a:stretch>
        </p:blipFill>
        <p:spPr>
          <a:xfrm>
            <a:off x="13983" y="44624"/>
            <a:ext cx="459343" cy="485971"/>
          </a:xfrm>
          <a:prstGeom prst="rect">
            <a:avLst/>
          </a:prstGeom>
          <a:noFill/>
          <a:ln>
            <a:noFill/>
          </a:ln>
        </p:spPr>
      </p:pic>
      <p:sp>
        <p:nvSpPr>
          <p:cNvPr id="424" name="Google Shape;424;p38"/>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25" name="Google Shape;425;p38"/>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9"/>
        <p:cNvGrpSpPr/>
        <p:nvPr/>
      </p:nvGrpSpPr>
      <p:grpSpPr>
        <a:xfrm>
          <a:off x="0" y="0"/>
          <a:ext cx="0" cy="0"/>
          <a:chOff x="0" y="0"/>
          <a:chExt cx="0" cy="0"/>
        </a:xfrm>
      </p:grpSpPr>
      <p:sp>
        <p:nvSpPr>
          <p:cNvPr id="430" name="Google Shape;430;p39"/>
          <p:cNvSpPr/>
          <p:nvPr/>
        </p:nvSpPr>
        <p:spPr>
          <a:xfrm>
            <a:off x="-7620" y="0"/>
            <a:ext cx="264033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31" name="Google Shape;431;p39"/>
          <p:cNvSpPr txBox="1">
            <a:spLocks noGrp="1"/>
          </p:cNvSpPr>
          <p:nvPr>
            <p:ph type="title"/>
          </p:nvPr>
        </p:nvSpPr>
        <p:spPr>
          <a:xfrm>
            <a:off x="193040" y="640080"/>
            <a:ext cx="2246630" cy="50704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100"/>
              <a:buFont typeface="Calibri" panose="020F0502020204030204"/>
              <a:buNone/>
            </a:pPr>
            <a:r>
              <a:rPr lang="en-GB" sz="3100" dirty="0">
                <a:solidFill>
                  <a:srgbClr val="FFFFFF"/>
                </a:solidFill>
              </a:rPr>
              <a:t>SWOT </a:t>
            </a:r>
            <a:r>
              <a:rPr lang="el-GR" sz="3100" dirty="0">
                <a:solidFill>
                  <a:srgbClr val="FFFFFF"/>
                </a:solidFill>
              </a:rPr>
              <a:t>ΑΝΑΛΥΣΗ</a:t>
            </a:r>
            <a:br>
              <a:rPr lang="el-GR" sz="3100" dirty="0">
                <a:solidFill>
                  <a:srgbClr val="FFFFFF"/>
                </a:solidFill>
              </a:rPr>
            </a:br>
            <a:br>
              <a:rPr lang="en-US" sz="3100" dirty="0">
                <a:solidFill>
                  <a:srgbClr val="FFFFFF"/>
                </a:solidFill>
              </a:rPr>
            </a:br>
            <a:r>
              <a:rPr lang="en-US" sz="3200" dirty="0" err="1">
                <a:solidFill>
                  <a:srgbClr val="FFFFFF"/>
                </a:solidFill>
              </a:rPr>
              <a:t>Πρωτογενή</a:t>
            </a:r>
            <a:r>
              <a:rPr lang="en-US" sz="3200" dirty="0">
                <a:solidFill>
                  <a:srgbClr val="FFFFFF"/>
                </a:solidFill>
              </a:rPr>
              <a:t> </a:t>
            </a:r>
            <a:r>
              <a:rPr lang="en-US" sz="3200" dirty="0" err="1">
                <a:solidFill>
                  <a:srgbClr val="FFFFFF"/>
                </a:solidFill>
              </a:rPr>
              <a:t>τομέ</a:t>
            </a:r>
            <a:r>
              <a:rPr lang="en-US" sz="3200" dirty="0">
                <a:solidFill>
                  <a:srgbClr val="FFFFFF"/>
                </a:solidFill>
              </a:rPr>
              <a:t>α</a:t>
            </a:r>
            <a:endParaRPr sz="3200" dirty="0">
              <a:solidFill>
                <a:srgbClr val="FFFFFF"/>
              </a:solidFill>
            </a:endParaRPr>
          </a:p>
        </p:txBody>
      </p:sp>
      <p:sp>
        <p:nvSpPr>
          <p:cNvPr id="432" name="Google Shape;432;p39"/>
          <p:cNvSpPr txBox="1">
            <a:spLocks noGrp="1"/>
          </p:cNvSpPr>
          <p:nvPr>
            <p:ph type="body" idx="1"/>
          </p:nvPr>
        </p:nvSpPr>
        <p:spPr>
          <a:xfrm>
            <a:off x="2632075" y="217805"/>
            <a:ext cx="6511925" cy="5492750"/>
          </a:xfrm>
          <a:prstGeom prst="rect">
            <a:avLst/>
          </a:prstGeom>
          <a:noFill/>
          <a:ln>
            <a:noFill/>
          </a:ln>
        </p:spPr>
        <p:txBody>
          <a:bodyPr spcFirstLastPara="1" wrap="square" lIns="91425" tIns="45700" rIns="91425" bIns="45700" anchor="ctr" anchorCtr="0">
            <a:noAutofit/>
          </a:bodyPr>
          <a:lstStyle/>
          <a:p>
            <a:pPr marL="431800" lvl="0" indent="-323850" algn="l" rtl="0">
              <a:lnSpc>
                <a:spcPct val="90000"/>
              </a:lnSpc>
              <a:spcBef>
                <a:spcPts val="0"/>
              </a:spcBef>
              <a:spcAft>
                <a:spcPts val="0"/>
              </a:spcAft>
              <a:buClr>
                <a:schemeClr val="dk1"/>
              </a:buClr>
              <a:buSzPts val="1400"/>
              <a:buNone/>
            </a:pPr>
            <a:r>
              <a:rPr lang="en-US" sz="1600" b="1" dirty="0" err="1"/>
              <a:t>Δυν</a:t>
            </a:r>
            <a:r>
              <a:rPr lang="en-US" sz="1600" b="1" dirty="0"/>
              <a:t>ατά σημεία</a:t>
            </a:r>
            <a:endParaRPr lang="en-US" sz="1600" b="1" dirty="0"/>
          </a:p>
          <a:p>
            <a:pPr marL="431800" lvl="0" indent="-323850" algn="l" rtl="0">
              <a:lnSpc>
                <a:spcPct val="90000"/>
              </a:lnSpc>
              <a:spcBef>
                <a:spcPts val="0"/>
              </a:spcBef>
              <a:spcAft>
                <a:spcPts val="0"/>
              </a:spcAft>
              <a:buClr>
                <a:srgbClr val="FFCC99"/>
              </a:buClr>
              <a:buSzPts val="630"/>
              <a:buFont typeface="Noto Sans Symbols"/>
              <a:buChar char="●"/>
            </a:pPr>
            <a:r>
              <a:rPr lang="en-US" sz="1600" dirty="0" err="1"/>
              <a:t>Οι</a:t>
            </a:r>
            <a:r>
              <a:rPr lang="en-US" sz="1600" dirty="0"/>
              <a:t> α</a:t>
            </a:r>
            <a:r>
              <a:rPr lang="en-US" sz="1600" dirty="0" err="1"/>
              <a:t>ξιόλογες</a:t>
            </a:r>
            <a:r>
              <a:rPr lang="en-US" sz="1600" dirty="0"/>
              <a:t>  π</a:t>
            </a:r>
            <a:r>
              <a:rPr lang="en-US" sz="1600" dirty="0" err="1"/>
              <a:t>εδινές</a:t>
            </a:r>
            <a:r>
              <a:rPr lang="en-US" sz="1600" dirty="0"/>
              <a:t>  </a:t>
            </a:r>
            <a:r>
              <a:rPr lang="en-US" sz="1600" dirty="0" err="1"/>
              <a:t>εκτάσεις</a:t>
            </a:r>
            <a:r>
              <a:rPr lang="en-US" sz="1600" dirty="0"/>
              <a:t> και η </a:t>
            </a:r>
            <a:r>
              <a:rPr lang="en-US" sz="1600" dirty="0" err="1"/>
              <a:t>υψηλή</a:t>
            </a:r>
            <a:r>
              <a:rPr lang="en-US" sz="1600" dirty="0"/>
              <a:t> παρα</a:t>
            </a:r>
            <a:r>
              <a:rPr lang="en-US" sz="1600" dirty="0" err="1"/>
              <a:t>γωγικότητ</a:t>
            </a:r>
            <a:r>
              <a:rPr lang="en-US" sz="1600" dirty="0"/>
              <a:t>α που  υποστηρίζονται  σε μεγάλο βαθμό από περιφερειακούς υδάτινους πόρους</a:t>
            </a:r>
            <a:endParaRPr lang="en-US" sz="1600" dirty="0"/>
          </a:p>
          <a:p>
            <a:pPr marL="431800" lvl="0" indent="-323850" algn="l" rtl="0">
              <a:lnSpc>
                <a:spcPct val="90000"/>
              </a:lnSpc>
              <a:spcBef>
                <a:spcPts val="0"/>
              </a:spcBef>
              <a:spcAft>
                <a:spcPts val="0"/>
              </a:spcAft>
              <a:buClr>
                <a:srgbClr val="FFCC99"/>
              </a:buClr>
              <a:buSzPts val="630"/>
              <a:buFont typeface="Noto Sans Symbols"/>
              <a:buChar char="●"/>
            </a:pPr>
            <a:r>
              <a:rPr lang="en-US" sz="1600" dirty="0" err="1"/>
              <a:t>Ανά</a:t>
            </a:r>
            <a:r>
              <a:rPr lang="en-US" sz="1600" dirty="0"/>
              <a:t>πτυξη νέων δυναμικών καλλιεργειών</a:t>
            </a:r>
            <a:endParaRPr lang="en-US" sz="1600" dirty="0"/>
          </a:p>
          <a:p>
            <a:pPr marL="431800" lvl="0" indent="-323850" algn="l" rtl="0">
              <a:lnSpc>
                <a:spcPct val="90000"/>
              </a:lnSpc>
              <a:spcBef>
                <a:spcPts val="0"/>
              </a:spcBef>
              <a:spcAft>
                <a:spcPts val="0"/>
              </a:spcAft>
              <a:buClr>
                <a:schemeClr val="dk1"/>
              </a:buClr>
              <a:buSzPts val="1400"/>
              <a:buNone/>
            </a:pPr>
            <a:endParaRPr sz="1600" b="1" dirty="0"/>
          </a:p>
          <a:p>
            <a:pPr marL="431800" lvl="0" indent="-323850" algn="l" rtl="0">
              <a:lnSpc>
                <a:spcPct val="90000"/>
              </a:lnSpc>
              <a:spcBef>
                <a:spcPts val="0"/>
              </a:spcBef>
              <a:spcAft>
                <a:spcPts val="0"/>
              </a:spcAft>
              <a:buClr>
                <a:schemeClr val="dk1"/>
              </a:buClr>
              <a:buSzPts val="1400"/>
              <a:buNone/>
            </a:pPr>
            <a:r>
              <a:rPr lang="en-US" sz="1600" b="1" dirty="0" err="1"/>
              <a:t>Αδύν</a:t>
            </a:r>
            <a:r>
              <a:rPr lang="en-US" sz="1600" b="1" dirty="0"/>
              <a:t>αμα σημεία</a:t>
            </a:r>
            <a:endParaRPr lang="en-US" sz="1600" b="1" dirty="0"/>
          </a:p>
          <a:p>
            <a:pPr marL="431800" lvl="0" indent="-323850" algn="l" rtl="0">
              <a:lnSpc>
                <a:spcPct val="90000"/>
              </a:lnSpc>
              <a:spcBef>
                <a:spcPts val="1425"/>
              </a:spcBef>
              <a:spcAft>
                <a:spcPts val="0"/>
              </a:spcAft>
              <a:buClr>
                <a:srgbClr val="FFCC99"/>
              </a:buClr>
              <a:buSzPts val="630"/>
              <a:buFont typeface="Noto Sans Symbols"/>
              <a:buChar char="●"/>
            </a:pPr>
            <a:r>
              <a:rPr lang="en-US" sz="1600" dirty="0" err="1"/>
              <a:t>Υψηλή</a:t>
            </a:r>
            <a:r>
              <a:rPr lang="en-US" sz="1600" dirty="0"/>
              <a:t>  </a:t>
            </a:r>
            <a:r>
              <a:rPr lang="en-US" sz="1600" dirty="0" err="1"/>
              <a:t>εξάρτηση</a:t>
            </a:r>
            <a:r>
              <a:rPr lang="en-US" sz="1600" dirty="0"/>
              <a:t>  από  παρα</a:t>
            </a:r>
            <a:r>
              <a:rPr lang="en-US" sz="1600" dirty="0" err="1"/>
              <a:t>δοσι</a:t>
            </a:r>
            <a:r>
              <a:rPr lang="en-US" sz="1600" dirty="0"/>
              <a:t>ακές  και  επιδοτούμενες καλλιέργειες</a:t>
            </a:r>
            <a:endParaRPr lang="en-US" sz="1600" dirty="0"/>
          </a:p>
          <a:p>
            <a:pPr marL="431800" lvl="0" indent="-323850" algn="l" rtl="0">
              <a:lnSpc>
                <a:spcPct val="90000"/>
              </a:lnSpc>
              <a:spcBef>
                <a:spcPts val="0"/>
              </a:spcBef>
              <a:spcAft>
                <a:spcPts val="0"/>
              </a:spcAft>
              <a:buClr>
                <a:srgbClr val="FFCC99"/>
              </a:buClr>
              <a:buSzPts val="630"/>
              <a:buFont typeface="Noto Sans Symbols"/>
              <a:buChar char="●"/>
            </a:pPr>
            <a:r>
              <a:rPr lang="en-US" sz="1600" dirty="0" err="1"/>
              <a:t>Γήρ</a:t>
            </a:r>
            <a:r>
              <a:rPr lang="en-US" sz="1600" dirty="0"/>
              <a:t>ανση του πληθυσμού που απασχολείται στον πρωτογενή τομέα</a:t>
            </a:r>
            <a:endParaRPr sz="1600" dirty="0"/>
          </a:p>
          <a:p>
            <a:pPr marL="431800" lvl="0" indent="-283845" algn="l" rtl="0">
              <a:lnSpc>
                <a:spcPct val="90000"/>
              </a:lnSpc>
              <a:spcBef>
                <a:spcPts val="0"/>
              </a:spcBef>
              <a:spcAft>
                <a:spcPts val="0"/>
              </a:spcAft>
              <a:buClr>
                <a:srgbClr val="FFCC99"/>
              </a:buClr>
              <a:buSzPts val="630"/>
              <a:buFont typeface="Noto Sans Symbols"/>
              <a:buNone/>
            </a:pPr>
            <a:endParaRPr sz="1600" dirty="0"/>
          </a:p>
          <a:p>
            <a:pPr marL="431800" lvl="0" indent="-323850" algn="l" rtl="0">
              <a:lnSpc>
                <a:spcPct val="90000"/>
              </a:lnSpc>
              <a:spcBef>
                <a:spcPts val="0"/>
              </a:spcBef>
              <a:spcAft>
                <a:spcPts val="0"/>
              </a:spcAft>
              <a:buClr>
                <a:srgbClr val="000000"/>
              </a:buClr>
              <a:buSzPts val="1400"/>
              <a:buNone/>
            </a:pPr>
            <a:r>
              <a:rPr lang="en-US" sz="1600" b="1" dirty="0" err="1">
                <a:solidFill>
                  <a:srgbClr val="000000"/>
                </a:solidFill>
              </a:rPr>
              <a:t>Ευκ</a:t>
            </a:r>
            <a:r>
              <a:rPr lang="en-US" sz="1600" b="1" dirty="0">
                <a:solidFill>
                  <a:srgbClr val="000000"/>
                </a:solidFill>
              </a:rPr>
              <a:t>αιρίες </a:t>
            </a:r>
            <a:endParaRPr lang="en-US" sz="1600" b="1" dirty="0">
              <a:solidFill>
                <a:srgbClr val="000000"/>
              </a:solidFill>
            </a:endParaRPr>
          </a:p>
          <a:p>
            <a:pPr marL="431800" lvl="0" indent="-323850" algn="l" rtl="0">
              <a:lnSpc>
                <a:spcPct val="90000"/>
              </a:lnSpc>
              <a:spcBef>
                <a:spcPts val="0"/>
              </a:spcBef>
              <a:spcAft>
                <a:spcPts val="0"/>
              </a:spcAft>
              <a:buClr>
                <a:srgbClr val="FFCC99"/>
              </a:buClr>
              <a:buSzPts val="630"/>
              <a:buFont typeface="Noto Sans Symbols"/>
              <a:buChar char="●"/>
            </a:pPr>
            <a:r>
              <a:rPr lang="en-US" sz="1600" dirty="0" err="1">
                <a:solidFill>
                  <a:srgbClr val="000000"/>
                </a:solidFill>
              </a:rPr>
              <a:t>Δημιουργί</a:t>
            </a:r>
            <a:r>
              <a:rPr lang="en-US" sz="1600" dirty="0">
                <a:solidFill>
                  <a:srgbClr val="000000"/>
                </a:solidFill>
              </a:rPr>
              <a:t>α  νέου  αναπτυξιακού  προτύπου  με επίκεντρο την αγροτική παραγωγή και την ανάπτυξη συμπληρωματικών  δραστηριοτήτων μεταποίησης, τουρισμού και υπηρεσιών</a:t>
            </a:r>
            <a:endParaRPr sz="1600" dirty="0">
              <a:solidFill>
                <a:srgbClr val="000000"/>
              </a:solidFill>
            </a:endParaRPr>
          </a:p>
          <a:p>
            <a:pPr marL="431800" lvl="0" indent="-323850" algn="l" rtl="0">
              <a:lnSpc>
                <a:spcPct val="90000"/>
              </a:lnSpc>
              <a:spcBef>
                <a:spcPts val="0"/>
              </a:spcBef>
              <a:spcAft>
                <a:spcPts val="0"/>
              </a:spcAft>
              <a:buClr>
                <a:srgbClr val="FFCC99"/>
              </a:buClr>
              <a:buSzPts val="630"/>
              <a:buFont typeface="Noto Sans Symbols"/>
              <a:buChar char="●"/>
            </a:pPr>
            <a:r>
              <a:rPr lang="el-GR" sz="1600" dirty="0">
                <a:solidFill>
                  <a:srgbClr val="000000"/>
                </a:solidFill>
              </a:rPr>
              <a:t>Ενισχυση</a:t>
            </a:r>
            <a:r>
              <a:rPr lang="en-US" sz="1600" dirty="0">
                <a:solidFill>
                  <a:srgbClr val="000000"/>
                </a:solidFill>
              </a:rPr>
              <a:t> κα</a:t>
            </a:r>
            <a:r>
              <a:rPr lang="en-US" sz="1600" dirty="0" err="1">
                <a:solidFill>
                  <a:srgbClr val="000000"/>
                </a:solidFill>
              </a:rPr>
              <a:t>ινοτόμων</a:t>
            </a:r>
            <a:r>
              <a:rPr lang="en-US" sz="1600" dirty="0">
                <a:solidFill>
                  <a:srgbClr val="000000"/>
                </a:solidFill>
              </a:rPr>
              <a:t> </a:t>
            </a:r>
            <a:r>
              <a:rPr lang="en-US" sz="1600" dirty="0" err="1">
                <a:solidFill>
                  <a:srgbClr val="000000"/>
                </a:solidFill>
              </a:rPr>
              <a:t>δρ</a:t>
            </a:r>
            <a:r>
              <a:rPr lang="en-US" sz="1600" dirty="0">
                <a:solidFill>
                  <a:srgbClr val="000000"/>
                </a:solidFill>
              </a:rPr>
              <a:t>αστηριοτήτων ορθών γεωργικών πρακτικών</a:t>
            </a:r>
            <a:endParaRPr sz="1600" dirty="0">
              <a:solidFill>
                <a:srgbClr val="000000"/>
              </a:solidFill>
            </a:endParaRPr>
          </a:p>
          <a:p>
            <a:pPr marL="107950" lvl="0" indent="0" algn="l" rtl="0">
              <a:lnSpc>
                <a:spcPct val="90000"/>
              </a:lnSpc>
              <a:spcBef>
                <a:spcPts val="0"/>
              </a:spcBef>
              <a:spcAft>
                <a:spcPts val="0"/>
              </a:spcAft>
              <a:buClr>
                <a:srgbClr val="FFCC99"/>
              </a:buClr>
              <a:buSzPts val="630"/>
              <a:buNone/>
            </a:pPr>
            <a:endParaRPr sz="1600" dirty="0"/>
          </a:p>
          <a:p>
            <a:pPr marL="431800" lvl="0" indent="-323850" algn="l" rtl="0">
              <a:lnSpc>
                <a:spcPct val="90000"/>
              </a:lnSpc>
              <a:spcBef>
                <a:spcPts val="0"/>
              </a:spcBef>
              <a:spcAft>
                <a:spcPts val="0"/>
              </a:spcAft>
              <a:buClr>
                <a:srgbClr val="FFCC99"/>
              </a:buClr>
              <a:buSzPts val="630"/>
              <a:buNone/>
            </a:pPr>
            <a:r>
              <a:rPr lang="en-US" sz="1600" b="1" dirty="0"/>
              <a:t>Απ</a:t>
            </a:r>
            <a:r>
              <a:rPr lang="en-US" sz="1600" b="1" dirty="0" err="1"/>
              <a:t>ειλές</a:t>
            </a:r>
            <a:endParaRPr sz="1600" b="1" dirty="0"/>
          </a:p>
          <a:p>
            <a:pPr marL="431800" lvl="0" indent="-323850" algn="l" rtl="0">
              <a:lnSpc>
                <a:spcPct val="90000"/>
              </a:lnSpc>
              <a:spcBef>
                <a:spcPts val="0"/>
              </a:spcBef>
              <a:spcAft>
                <a:spcPts val="0"/>
              </a:spcAft>
              <a:buClr>
                <a:srgbClr val="FFCC99"/>
              </a:buClr>
              <a:buSzPts val="630"/>
              <a:buFont typeface="Noto Sans Symbols"/>
              <a:buChar char="●"/>
            </a:pPr>
            <a:r>
              <a:rPr lang="en-US" sz="1600" dirty="0"/>
              <a:t>Υπ</a:t>
            </a:r>
            <a:r>
              <a:rPr lang="en-US" sz="1600" dirty="0" err="1"/>
              <a:t>άρχει</a:t>
            </a:r>
            <a:r>
              <a:rPr lang="en-US" sz="1600" dirty="0"/>
              <a:t> α</a:t>
            </a:r>
            <a:r>
              <a:rPr lang="en-US" sz="1600" dirty="0" err="1"/>
              <a:t>ντ</a:t>
            </a:r>
            <a:r>
              <a:rPr lang="en-US" sz="1600" dirty="0"/>
              <a:t>αγωνισ</a:t>
            </a:r>
            <a:r>
              <a:rPr lang="el-GR" sz="1600" dirty="0"/>
              <a:t>μος στη </a:t>
            </a:r>
            <a:r>
              <a:rPr lang="en-US" sz="1600" dirty="0" err="1"/>
              <a:t>χρήση</a:t>
            </a:r>
            <a:r>
              <a:rPr lang="en-US" sz="1600" dirty="0"/>
              <a:t> της γης</a:t>
            </a:r>
            <a:endParaRPr lang="en-US" sz="1600" dirty="0"/>
          </a:p>
          <a:p>
            <a:pPr marL="431800" lvl="0" indent="-323850" algn="l" rtl="0">
              <a:lnSpc>
                <a:spcPct val="90000"/>
              </a:lnSpc>
              <a:spcBef>
                <a:spcPts val="0"/>
              </a:spcBef>
              <a:spcAft>
                <a:spcPts val="0"/>
              </a:spcAft>
              <a:buClr>
                <a:srgbClr val="FFCC99"/>
              </a:buClr>
              <a:buSzPts val="630"/>
              <a:buFont typeface="Noto Sans Symbols"/>
              <a:buChar char="●"/>
            </a:pPr>
            <a:r>
              <a:rPr lang="en-US" sz="1600" dirty="0"/>
              <a:t>Φα</a:t>
            </a:r>
            <a:r>
              <a:rPr lang="en-US" sz="1600" dirty="0" err="1"/>
              <a:t>ινόμεν</a:t>
            </a:r>
            <a:r>
              <a:rPr lang="en-US" sz="1600" dirty="0"/>
              <a:t>α περιβαλλοντικής επιβάρυνσης από τη χρήση φυτοφαρμάκων</a:t>
            </a:r>
            <a:endParaRPr sz="1600" dirty="0"/>
          </a:p>
        </p:txBody>
      </p:sp>
      <p:pic>
        <p:nvPicPr>
          <p:cNvPr id="433" name="Google Shape;433;p39" descr="A picture containing drawing&#10;&#10;Description automatically generated"/>
          <p:cNvPicPr preferRelativeResize="0"/>
          <p:nvPr/>
        </p:nvPicPr>
        <p:blipFill rotWithShape="1">
          <a:blip r:embed="rId1"/>
          <a:srcRect/>
          <a:stretch>
            <a:fillRect/>
          </a:stretch>
        </p:blipFill>
        <p:spPr>
          <a:xfrm>
            <a:off x="3112770" y="5414010"/>
            <a:ext cx="5946775" cy="1143635"/>
          </a:xfrm>
          <a:prstGeom prst="rect">
            <a:avLst/>
          </a:prstGeom>
          <a:noFill/>
          <a:ln>
            <a:noFill/>
          </a:ln>
        </p:spPr>
      </p:pic>
      <p:pic>
        <p:nvPicPr>
          <p:cNvPr id="434" name="Google Shape;434;p39"/>
          <p:cNvPicPr preferRelativeResize="0"/>
          <p:nvPr/>
        </p:nvPicPr>
        <p:blipFill rotWithShape="1">
          <a:blip r:embed="rId2"/>
          <a:srcRect/>
          <a:stretch>
            <a:fillRect/>
          </a:stretch>
        </p:blipFill>
        <p:spPr>
          <a:xfrm>
            <a:off x="13983" y="44624"/>
            <a:ext cx="459343" cy="485971"/>
          </a:xfrm>
          <a:prstGeom prst="rect">
            <a:avLst/>
          </a:prstGeom>
          <a:noFill/>
          <a:ln>
            <a:noFill/>
          </a:ln>
        </p:spPr>
      </p:pic>
      <p:sp>
        <p:nvSpPr>
          <p:cNvPr id="435" name="Google Shape;435;p39"/>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36" name="Google Shape;436;p39"/>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Google Shape;441;p40"/>
          <p:cNvSpPr/>
          <p:nvPr/>
        </p:nvSpPr>
        <p:spPr>
          <a:xfrm>
            <a:off x="0" y="-23495"/>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42" name="Google Shape;442;p40"/>
          <p:cNvSpPr txBox="1"/>
          <p:nvPr/>
        </p:nvSpPr>
        <p:spPr>
          <a:xfrm>
            <a:off x="322326" y="411480"/>
            <a:ext cx="4249674" cy="11064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600"/>
              </a:spcAft>
              <a:buNone/>
            </a:pPr>
            <a:r>
              <a:rPr lang="en-US" sz="3200" b="1">
                <a:solidFill>
                  <a:schemeClr val="dk1"/>
                </a:solidFill>
                <a:latin typeface="Calibri" panose="020F0502020204030204"/>
                <a:ea typeface="Calibri" panose="020F0502020204030204"/>
                <a:cs typeface="Calibri" panose="020F0502020204030204"/>
                <a:sym typeface="Calibri" panose="020F0502020204030204"/>
              </a:rPr>
              <a:t>ΔΕΥΤΕΡΟΓΕΝΗΣ ΤΟΜΕΑΣ</a:t>
            </a:r>
            <a:endParaRPr lang="en-US" sz="32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43" name="Google Shape;443;p40"/>
          <p:cNvSpPr/>
          <p:nvPr/>
        </p:nvSpPr>
        <p:spPr>
          <a:xfrm>
            <a:off x="0" y="587931"/>
            <a:ext cx="96012"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444" name="Google Shape;444;p40" descr="A picture containing toy&#10;&#10;Description automatically generated"/>
          <p:cNvPicPr preferRelativeResize="0"/>
          <p:nvPr/>
        </p:nvPicPr>
        <p:blipFill rotWithShape="1">
          <a:blip r:embed="rId1"/>
          <a:srcRect l="200" r="20341" b="-1"/>
          <a:stretch>
            <a:fillRect/>
          </a:stretch>
        </p:blipFill>
        <p:spPr>
          <a:xfrm>
            <a:off x="322326" y="1721922"/>
            <a:ext cx="5028668" cy="4520559"/>
          </a:xfrm>
          <a:prstGeom prst="rect">
            <a:avLst/>
          </a:prstGeom>
          <a:noFill/>
          <a:ln>
            <a:noFill/>
          </a:ln>
        </p:spPr>
      </p:pic>
      <p:sp>
        <p:nvSpPr>
          <p:cNvPr id="445" name="Google Shape;445;p40"/>
          <p:cNvSpPr/>
          <p:nvPr/>
        </p:nvSpPr>
        <p:spPr>
          <a:xfrm>
            <a:off x="5657850" y="1721922"/>
            <a:ext cx="3163824" cy="4520560"/>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46" name="Google Shape;446;p40"/>
          <p:cNvSpPr txBox="1"/>
          <p:nvPr/>
        </p:nvSpPr>
        <p:spPr>
          <a:xfrm>
            <a:off x="5840095" y="1517650"/>
            <a:ext cx="2981325" cy="44697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2510"/>
              </a:spcAft>
              <a:buClr>
                <a:srgbClr val="000000"/>
              </a:buClr>
              <a:buSzPts val="720"/>
              <a:buFont typeface="Arial" panose="020B0604020202020204"/>
              <a:buNone/>
            </a:pPr>
            <a:r>
              <a:rPr lang="en-US" sz="2000">
                <a:solidFill>
                  <a:schemeClr val="dk1"/>
                </a:solidFill>
                <a:latin typeface="Calibri" panose="020F0502020204030204"/>
                <a:ea typeface="Calibri" panose="020F0502020204030204"/>
                <a:cs typeface="Calibri" panose="020F0502020204030204"/>
                <a:sym typeface="Calibri" panose="020F0502020204030204"/>
              </a:rPr>
              <a:t>Περιλαμβάνει μεγάλες μεταποιητικές και εμπορικές βιομηχανικές μονάδες παραγωγής. </a:t>
            </a:r>
            <a:endParaRPr lang="en-US" sz="20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90000"/>
              </a:lnSpc>
              <a:spcBef>
                <a:spcPts val="0"/>
              </a:spcBef>
              <a:spcAft>
                <a:spcPts val="2510"/>
              </a:spcAft>
              <a:buClr>
                <a:srgbClr val="000000"/>
              </a:buClr>
              <a:buSzPts val="720"/>
              <a:buFont typeface="Arial" panose="020B0604020202020204"/>
              <a:buNone/>
            </a:pPr>
            <a:r>
              <a:rPr lang="en-US" sz="2000">
                <a:solidFill>
                  <a:schemeClr val="dk1"/>
                </a:solidFill>
                <a:latin typeface="Calibri" panose="020F0502020204030204"/>
                <a:ea typeface="Calibri" panose="020F0502020204030204"/>
                <a:cs typeface="Calibri" panose="020F0502020204030204"/>
                <a:sym typeface="Calibri" panose="020F0502020204030204"/>
              </a:rPr>
              <a:t>Η παραγωγή σχετίζεται με τη διατροφή, τη μοντέρνα υφαντουργία και την επεξεργασία αλουμινίου (ΒΙ.ΠΕ. Οινοφύτων-Σχηματαρίου-Τανάγρας). </a:t>
            </a:r>
            <a:endParaRPr sz="20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47" name="Google Shape;447;p40"/>
          <p:cNvPicPr preferRelativeResize="0"/>
          <p:nvPr/>
        </p:nvPicPr>
        <p:blipFill rotWithShape="1">
          <a:blip r:embed="rId2"/>
          <a:srcRect/>
          <a:stretch>
            <a:fillRect/>
          </a:stretch>
        </p:blipFill>
        <p:spPr>
          <a:xfrm>
            <a:off x="13983" y="44624"/>
            <a:ext cx="459343" cy="485971"/>
          </a:xfrm>
          <a:prstGeom prst="rect">
            <a:avLst/>
          </a:prstGeom>
          <a:noFill/>
          <a:ln>
            <a:noFill/>
          </a:ln>
        </p:spPr>
      </p:pic>
      <p:sp>
        <p:nvSpPr>
          <p:cNvPr id="448" name="Google Shape;448;p40"/>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49" name="Google Shape;449;p40"/>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p41"/>
          <p:cNvSpPr/>
          <p:nvPr/>
        </p:nvSpPr>
        <p:spPr>
          <a:xfrm flipH="1">
            <a:off x="0" y="0"/>
            <a:ext cx="4816290"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55" name="Google Shape;455;p41"/>
          <p:cNvPicPr preferRelativeResize="0"/>
          <p:nvPr/>
        </p:nvPicPr>
        <p:blipFill rotWithShape="1">
          <a:blip r:embed="rId1"/>
          <a:srcRect/>
          <a:stretch>
            <a:fillRect/>
          </a:stretch>
        </p:blipFill>
        <p:spPr>
          <a:xfrm>
            <a:off x="0" y="0"/>
            <a:ext cx="9144000" cy="6858000"/>
          </a:xfrm>
          <a:prstGeom prst="rect">
            <a:avLst/>
          </a:prstGeom>
          <a:noFill/>
          <a:ln>
            <a:noFill/>
          </a:ln>
        </p:spPr>
      </p:pic>
      <p:sp>
        <p:nvSpPr>
          <p:cNvPr id="456" name="Google Shape;456;p41"/>
          <p:cNvSpPr txBox="1">
            <a:spLocks noGrp="1"/>
          </p:cNvSpPr>
          <p:nvPr>
            <p:ph type="title"/>
          </p:nvPr>
        </p:nvSpPr>
        <p:spPr>
          <a:xfrm>
            <a:off x="4427855" y="83820"/>
            <a:ext cx="4408170" cy="10585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Font typeface="Calibri" panose="020F0502020204030204"/>
              <a:buNone/>
            </a:pPr>
            <a:r>
              <a:rPr lang="en-US" sz="3200" b="1">
                <a:solidFill>
                  <a:srgbClr val="000000"/>
                </a:solidFill>
              </a:rPr>
              <a:t>Δευτερογενής Τομέας</a:t>
            </a:r>
            <a:endParaRPr sz="3200" b="1">
              <a:solidFill>
                <a:srgbClr val="000000"/>
              </a:solidFill>
            </a:endParaRPr>
          </a:p>
        </p:txBody>
      </p:sp>
      <p:sp>
        <p:nvSpPr>
          <p:cNvPr id="457" name="Google Shape;457;p41"/>
          <p:cNvSpPr/>
          <p:nvPr/>
        </p:nvSpPr>
        <p:spPr>
          <a:xfrm flipH="1">
            <a:off x="0" y="581159"/>
            <a:ext cx="4098659" cy="6276841"/>
          </a:xfrm>
          <a:custGeom>
            <a:avLst/>
            <a:gdLst/>
            <a:ahLst/>
            <a:cxnLst/>
            <a:rect l="l" t="t" r="r" b="b"/>
            <a:pathLst>
              <a:path w="5464879" h="6276841" extrusionOk="0">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58" name="Google Shape;458;p41" descr="A close up of a logo&#10;&#10;Description automatically generated"/>
          <p:cNvPicPr preferRelativeResize="0"/>
          <p:nvPr/>
        </p:nvPicPr>
        <p:blipFill rotWithShape="1">
          <a:blip r:embed="rId2"/>
          <a:srcRect r="5199"/>
          <a:stretch>
            <a:fillRect/>
          </a:stretch>
        </p:blipFill>
        <p:spPr>
          <a:xfrm>
            <a:off x="253746" y="2252231"/>
            <a:ext cx="3106674" cy="3277082"/>
          </a:xfrm>
          <a:prstGeom prst="rect">
            <a:avLst/>
          </a:prstGeom>
          <a:noFill/>
          <a:ln>
            <a:noFill/>
          </a:ln>
        </p:spPr>
      </p:pic>
      <p:sp>
        <p:nvSpPr>
          <p:cNvPr id="459" name="Google Shape;459;p41"/>
          <p:cNvSpPr txBox="1">
            <a:spLocks noGrp="1"/>
          </p:cNvSpPr>
          <p:nvPr>
            <p:ph type="body" idx="1"/>
          </p:nvPr>
        </p:nvSpPr>
        <p:spPr>
          <a:xfrm>
            <a:off x="4572000" y="1022985"/>
            <a:ext cx="4392295" cy="5285740"/>
          </a:xfrm>
          <a:prstGeom prst="rect">
            <a:avLst/>
          </a:prstGeom>
          <a:noFill/>
          <a:ln>
            <a:noFill/>
          </a:ln>
        </p:spPr>
        <p:txBody>
          <a:bodyPr spcFirstLastPara="1" wrap="square" lIns="91425" tIns="45700" rIns="91425" bIns="45700" anchor="t" anchorCtr="0">
            <a:noAutofit/>
          </a:bodyPr>
          <a:lstStyle/>
          <a:p>
            <a:pPr marL="431800" lvl="0" indent="-323850" algn="l" rtl="0" eaLnBrk="1" fontAlgn="auto" latinLnBrk="0" hangingPunct="1">
              <a:lnSpc>
                <a:spcPct val="100000"/>
              </a:lnSpc>
              <a:spcBef>
                <a:spcPts val="0"/>
              </a:spcBef>
              <a:spcAft>
                <a:spcPts val="0"/>
              </a:spcAft>
              <a:buClr>
                <a:srgbClr val="000000"/>
              </a:buClr>
              <a:buSzPts val="1400"/>
              <a:buNone/>
            </a:pPr>
            <a:r>
              <a:rPr lang="en-US" sz="1800" b="1">
                <a:solidFill>
                  <a:srgbClr val="000000"/>
                </a:solidFill>
              </a:rPr>
              <a:t>Δυνατά σημεία</a:t>
            </a:r>
            <a:endParaRPr lang="en-US" sz="1800" b="1">
              <a:solidFill>
                <a:srgbClr val="000000"/>
              </a:solidFill>
            </a:endParaRPr>
          </a:p>
          <a:p>
            <a:pPr marL="431800" lvl="0" indent="-323850" algn="l" rtl="0" eaLnBrk="1" fontAlgn="auto" latinLnBrk="0" hangingPunct="1">
              <a:lnSpc>
                <a:spcPct val="100000"/>
              </a:lnSpc>
              <a:spcBef>
                <a:spcPts val="0"/>
              </a:spcBef>
              <a:spcAft>
                <a:spcPts val="0"/>
              </a:spcAft>
              <a:buClr>
                <a:srgbClr val="FFCC99"/>
              </a:buClr>
              <a:buSzPts val="630"/>
              <a:buFont typeface="Noto Sans Symbols"/>
              <a:buChar char="●"/>
            </a:pPr>
            <a:r>
              <a:rPr lang="en-US" sz="1800">
                <a:solidFill>
                  <a:srgbClr val="000000"/>
                </a:solidFill>
              </a:rPr>
              <a:t>Ύπαρξη μεγάλων μονάδων στη μεταποίηση</a:t>
            </a:r>
            <a:endParaRPr lang="en-US" sz="1800">
              <a:solidFill>
                <a:srgbClr val="000000"/>
              </a:solidFill>
            </a:endParaRPr>
          </a:p>
          <a:p>
            <a:pPr marL="431800" lvl="0" indent="-323850" algn="l" rtl="0" eaLnBrk="1" fontAlgn="auto" latinLnBrk="0" hangingPunct="1">
              <a:lnSpc>
                <a:spcPct val="100000"/>
              </a:lnSpc>
              <a:spcBef>
                <a:spcPts val="0"/>
              </a:spcBef>
              <a:spcAft>
                <a:spcPts val="0"/>
              </a:spcAft>
              <a:buClr>
                <a:srgbClr val="FFCC99"/>
              </a:buClr>
              <a:buSzPts val="630"/>
              <a:buFont typeface="Noto Sans Symbols"/>
              <a:buChar char="●"/>
            </a:pPr>
            <a:r>
              <a:rPr lang="en-US" sz="1800">
                <a:solidFill>
                  <a:srgbClr val="000000"/>
                </a:solidFill>
              </a:rPr>
              <a:t>Ύπαρξη   εργατικού   δυναμικού   σημαντικής εξειδίκευσης</a:t>
            </a:r>
            <a:endParaRPr sz="1800">
              <a:solidFill>
                <a:srgbClr val="000000"/>
              </a:solidFill>
            </a:endParaRPr>
          </a:p>
          <a:p>
            <a:pPr marL="431800" lvl="0" indent="-323850" algn="l" rtl="0" eaLnBrk="1" fontAlgn="auto" latinLnBrk="0" hangingPunct="1">
              <a:lnSpc>
                <a:spcPct val="100000"/>
              </a:lnSpc>
              <a:spcBef>
                <a:spcPts val="0"/>
              </a:spcBef>
              <a:spcAft>
                <a:spcPts val="0"/>
              </a:spcAft>
              <a:buClr>
                <a:srgbClr val="000000"/>
              </a:buClr>
              <a:buSzPts val="1400"/>
              <a:buNone/>
            </a:pPr>
            <a:endParaRPr lang="en-US" sz="1800" b="1">
              <a:solidFill>
                <a:srgbClr val="000000"/>
              </a:solidFill>
            </a:endParaRPr>
          </a:p>
          <a:p>
            <a:pPr marL="431800" lvl="0" indent="-323850" algn="l" rtl="0" eaLnBrk="1" fontAlgn="auto" latinLnBrk="0" hangingPunct="1">
              <a:lnSpc>
                <a:spcPct val="100000"/>
              </a:lnSpc>
              <a:spcBef>
                <a:spcPts val="0"/>
              </a:spcBef>
              <a:spcAft>
                <a:spcPts val="0"/>
              </a:spcAft>
              <a:buClr>
                <a:srgbClr val="000000"/>
              </a:buClr>
              <a:buSzPts val="1400"/>
              <a:buNone/>
            </a:pPr>
            <a:r>
              <a:rPr lang="en-US" sz="1800" b="1">
                <a:solidFill>
                  <a:srgbClr val="000000"/>
                </a:solidFill>
              </a:rPr>
              <a:t>Αδύναμα σημεία</a:t>
            </a:r>
            <a:endParaRPr lang="en-US" sz="1800" b="1">
              <a:solidFill>
                <a:srgbClr val="000000"/>
              </a:solidFill>
            </a:endParaRPr>
          </a:p>
          <a:p>
            <a:pPr marL="431800" lvl="0" indent="-323850" algn="l" rtl="0" eaLnBrk="1" fontAlgn="auto" latinLnBrk="0" hangingPunct="1">
              <a:lnSpc>
                <a:spcPct val="100000"/>
              </a:lnSpc>
              <a:spcBef>
                <a:spcPts val="0"/>
              </a:spcBef>
              <a:spcAft>
                <a:spcPts val="0"/>
              </a:spcAft>
              <a:buClr>
                <a:srgbClr val="FFCC99"/>
              </a:buClr>
              <a:buSzPts val="630"/>
              <a:buFont typeface="Noto Sans Symbols"/>
              <a:buChar char="●"/>
            </a:pPr>
            <a:r>
              <a:rPr lang="en-US" sz="1800">
                <a:solidFill>
                  <a:srgbClr val="000000"/>
                </a:solidFill>
              </a:rPr>
              <a:t>Μειωμένη διεθνής ανταγωνιστικότητα</a:t>
            </a:r>
            <a:endParaRPr lang="en-US" sz="1800">
              <a:solidFill>
                <a:srgbClr val="000000"/>
              </a:solidFill>
            </a:endParaRPr>
          </a:p>
          <a:p>
            <a:pPr marL="431800" lvl="0" indent="-323850" algn="l" rtl="0" eaLnBrk="1" fontAlgn="auto" latinLnBrk="0" hangingPunct="1">
              <a:lnSpc>
                <a:spcPct val="100000"/>
              </a:lnSpc>
              <a:spcBef>
                <a:spcPts val="0"/>
              </a:spcBef>
              <a:spcAft>
                <a:spcPts val="0"/>
              </a:spcAft>
              <a:buClr>
                <a:srgbClr val="FFCC99"/>
              </a:buClr>
              <a:buSzPts val="630"/>
              <a:buFont typeface="Noto Sans Symbols"/>
              <a:buChar char="●"/>
            </a:pPr>
            <a:r>
              <a:rPr lang="en-US" sz="1800">
                <a:solidFill>
                  <a:srgbClr val="000000"/>
                </a:solidFill>
              </a:rPr>
              <a:t>Μικρό  μερίδιο  τομέων  και  προϊόντων  τεχνολογικής έντασης</a:t>
            </a:r>
            <a:endParaRPr sz="1800">
              <a:solidFill>
                <a:srgbClr val="000000"/>
              </a:solidFill>
            </a:endParaRPr>
          </a:p>
          <a:p>
            <a:pPr marL="431800" lvl="0" indent="-323850" algn="l" rtl="0" eaLnBrk="1" fontAlgn="auto" latinLnBrk="0" hangingPunct="1">
              <a:lnSpc>
                <a:spcPct val="100000"/>
              </a:lnSpc>
              <a:spcBef>
                <a:spcPts val="0"/>
              </a:spcBef>
              <a:spcAft>
                <a:spcPts val="0"/>
              </a:spcAft>
              <a:buClr>
                <a:srgbClr val="000000"/>
              </a:buClr>
              <a:buSzPts val="1400"/>
              <a:buNone/>
            </a:pPr>
            <a:endParaRPr lang="en-US" sz="1800" b="1">
              <a:solidFill>
                <a:srgbClr val="000000"/>
              </a:solidFill>
            </a:endParaRPr>
          </a:p>
          <a:p>
            <a:pPr marL="431800" lvl="0" indent="-323850" algn="l" rtl="0" eaLnBrk="1" fontAlgn="auto" latinLnBrk="0" hangingPunct="1">
              <a:lnSpc>
                <a:spcPct val="100000"/>
              </a:lnSpc>
              <a:spcBef>
                <a:spcPts val="0"/>
              </a:spcBef>
              <a:spcAft>
                <a:spcPts val="0"/>
              </a:spcAft>
              <a:buClr>
                <a:srgbClr val="000000"/>
              </a:buClr>
              <a:buSzPts val="1400"/>
              <a:buNone/>
            </a:pPr>
            <a:r>
              <a:rPr lang="en-US" sz="1800" b="1">
                <a:solidFill>
                  <a:srgbClr val="000000"/>
                </a:solidFill>
              </a:rPr>
              <a:t>Ευκαιρίες </a:t>
            </a:r>
            <a:endParaRPr lang="en-US" sz="1800" b="1">
              <a:solidFill>
                <a:srgbClr val="000000"/>
              </a:solidFill>
            </a:endParaRPr>
          </a:p>
          <a:p>
            <a:pPr marL="431800" lvl="0" indent="-323850" algn="l" rtl="0" eaLnBrk="1" fontAlgn="auto" latinLnBrk="0" hangingPunct="1">
              <a:lnSpc>
                <a:spcPct val="100000"/>
              </a:lnSpc>
              <a:spcBef>
                <a:spcPts val="0"/>
              </a:spcBef>
              <a:spcAft>
                <a:spcPts val="0"/>
              </a:spcAft>
              <a:buClr>
                <a:srgbClr val="FFCC99"/>
              </a:buClr>
              <a:buSzPts val="630"/>
              <a:buFont typeface="Noto Sans Symbols"/>
              <a:buChar char="●"/>
            </a:pPr>
            <a:r>
              <a:rPr lang="en-US" sz="1800">
                <a:solidFill>
                  <a:srgbClr val="000000"/>
                </a:solidFill>
              </a:rPr>
              <a:t>Σημαντικές υποδομές </a:t>
            </a:r>
            <a:endParaRPr lang="en-US" sz="1800">
              <a:solidFill>
                <a:srgbClr val="000000"/>
              </a:solidFill>
            </a:endParaRPr>
          </a:p>
          <a:p>
            <a:pPr marL="431800" lvl="0" indent="-323850" algn="l" rtl="0" eaLnBrk="1" fontAlgn="auto" latinLnBrk="0" hangingPunct="1">
              <a:lnSpc>
                <a:spcPct val="100000"/>
              </a:lnSpc>
              <a:spcBef>
                <a:spcPts val="0"/>
              </a:spcBef>
              <a:spcAft>
                <a:spcPts val="0"/>
              </a:spcAft>
              <a:buClr>
                <a:srgbClr val="FFCC99"/>
              </a:buClr>
              <a:buSzPts val="630"/>
              <a:buFont typeface="Noto Sans Symbols"/>
              <a:buChar char="●"/>
            </a:pPr>
            <a:r>
              <a:rPr lang="en-US" sz="1800">
                <a:solidFill>
                  <a:srgbClr val="000000"/>
                </a:solidFill>
              </a:rPr>
              <a:t>Εισαγωγή τεχνογνωσίας</a:t>
            </a:r>
            <a:endParaRPr sz="1800">
              <a:solidFill>
                <a:srgbClr val="000000"/>
              </a:solidFill>
            </a:endParaRPr>
          </a:p>
          <a:p>
            <a:pPr marL="431800" lvl="0" indent="-323850" algn="l" rtl="0" eaLnBrk="1" fontAlgn="auto" latinLnBrk="0" hangingPunct="1">
              <a:lnSpc>
                <a:spcPct val="100000"/>
              </a:lnSpc>
              <a:spcBef>
                <a:spcPts val="0"/>
              </a:spcBef>
              <a:spcAft>
                <a:spcPts val="0"/>
              </a:spcAft>
              <a:buClr>
                <a:srgbClr val="FFCC99"/>
              </a:buClr>
              <a:buSzPts val="630"/>
              <a:buNone/>
            </a:pPr>
            <a:endParaRPr lang="en-US" sz="1800" b="1">
              <a:solidFill>
                <a:srgbClr val="000000"/>
              </a:solidFill>
            </a:endParaRPr>
          </a:p>
          <a:p>
            <a:pPr marL="431800" lvl="0" indent="-323850" algn="l" rtl="0" eaLnBrk="1" fontAlgn="auto" latinLnBrk="0" hangingPunct="1">
              <a:lnSpc>
                <a:spcPct val="100000"/>
              </a:lnSpc>
              <a:spcBef>
                <a:spcPts val="0"/>
              </a:spcBef>
              <a:spcAft>
                <a:spcPts val="0"/>
              </a:spcAft>
              <a:buClr>
                <a:srgbClr val="FFCC99"/>
              </a:buClr>
              <a:buSzPts val="630"/>
              <a:buNone/>
            </a:pPr>
            <a:r>
              <a:rPr lang="en-US" sz="1800" b="1">
                <a:solidFill>
                  <a:srgbClr val="000000"/>
                </a:solidFill>
              </a:rPr>
              <a:t>Απειλές</a:t>
            </a:r>
            <a:endParaRPr sz="1800" b="1">
              <a:solidFill>
                <a:srgbClr val="000000"/>
              </a:solidFill>
            </a:endParaRPr>
          </a:p>
          <a:p>
            <a:pPr marL="431800" lvl="0" indent="-323850" algn="l" rtl="0" eaLnBrk="1" fontAlgn="auto" latinLnBrk="0" hangingPunct="1">
              <a:lnSpc>
                <a:spcPct val="100000"/>
              </a:lnSpc>
              <a:spcBef>
                <a:spcPts val="0"/>
              </a:spcBef>
              <a:spcAft>
                <a:spcPts val="0"/>
              </a:spcAft>
              <a:buClr>
                <a:srgbClr val="FFCC99"/>
              </a:buClr>
              <a:buSzPts val="630"/>
              <a:buFont typeface="Noto Sans Symbols"/>
              <a:buChar char="●"/>
            </a:pPr>
            <a:r>
              <a:rPr lang="en-US" sz="1800">
                <a:solidFill>
                  <a:srgbClr val="000000"/>
                </a:solidFill>
              </a:rPr>
              <a:t>Αυξανόμενο ποσοστό ανεργίας</a:t>
            </a:r>
            <a:endParaRPr sz="1800">
              <a:solidFill>
                <a:srgbClr val="000000"/>
              </a:solidFill>
            </a:endParaRPr>
          </a:p>
          <a:p>
            <a:pPr marL="431800" lvl="0" indent="-323850" algn="l" rtl="0" eaLnBrk="1" fontAlgn="auto" latinLnBrk="0" hangingPunct="1">
              <a:lnSpc>
                <a:spcPct val="100000"/>
              </a:lnSpc>
              <a:spcBef>
                <a:spcPts val="0"/>
              </a:spcBef>
              <a:spcAft>
                <a:spcPts val="0"/>
              </a:spcAft>
              <a:buClr>
                <a:srgbClr val="FFCC99"/>
              </a:buClr>
              <a:buSzPts val="630"/>
              <a:buFont typeface="Noto Sans Symbols"/>
              <a:buChar char="●"/>
            </a:pPr>
            <a:r>
              <a:rPr lang="en-US" sz="1800">
                <a:solidFill>
                  <a:srgbClr val="000000"/>
                </a:solidFill>
              </a:rPr>
              <a:t>Σημαντική μείωση της εσωτερικής ζήτησης</a:t>
            </a:r>
            <a:endParaRPr lang="en-US" sz="1800">
              <a:solidFill>
                <a:srgbClr val="000000"/>
              </a:solidFill>
            </a:endParaRPr>
          </a:p>
        </p:txBody>
      </p:sp>
      <p:pic>
        <p:nvPicPr>
          <p:cNvPr id="460" name="Google Shape;460;p41"/>
          <p:cNvPicPr preferRelativeResize="0"/>
          <p:nvPr/>
        </p:nvPicPr>
        <p:blipFill rotWithShape="1">
          <a:blip r:embed="rId3"/>
          <a:srcRect/>
          <a:stretch>
            <a:fillRect/>
          </a:stretch>
        </p:blipFill>
        <p:spPr>
          <a:xfrm>
            <a:off x="13983" y="44624"/>
            <a:ext cx="459343" cy="485971"/>
          </a:xfrm>
          <a:prstGeom prst="rect">
            <a:avLst/>
          </a:prstGeom>
          <a:noFill/>
          <a:ln>
            <a:noFill/>
          </a:ln>
        </p:spPr>
      </p:pic>
      <p:sp>
        <p:nvSpPr>
          <p:cNvPr id="461" name="Google Shape;461;p41"/>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2" name="Google Shape;462;p41"/>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6"/>
        <p:cNvGrpSpPr/>
        <p:nvPr/>
      </p:nvGrpSpPr>
      <p:grpSpPr>
        <a:xfrm>
          <a:off x="0" y="0"/>
          <a:ext cx="0" cy="0"/>
          <a:chOff x="0" y="0"/>
          <a:chExt cx="0" cy="0"/>
        </a:xfrm>
      </p:grpSpPr>
      <p:sp>
        <p:nvSpPr>
          <p:cNvPr id="467" name="Google Shape;467;p42"/>
          <p:cNvSpPr/>
          <p:nvPr/>
        </p:nvSpPr>
        <p:spPr>
          <a:xfrm>
            <a:off x="0" y="0"/>
            <a:ext cx="9143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68" name="Google Shape;468;p42"/>
          <p:cNvSpPr txBox="1">
            <a:spLocks noGrp="1"/>
          </p:cNvSpPr>
          <p:nvPr>
            <p:ph type="title"/>
          </p:nvPr>
        </p:nvSpPr>
        <p:spPr>
          <a:xfrm>
            <a:off x="5501640" y="3113405"/>
            <a:ext cx="3093720" cy="238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700"/>
              <a:buFont typeface="Calibri" panose="020F0502020204030204"/>
              <a:buNone/>
            </a:pPr>
            <a:br>
              <a:rPr lang="en-US" sz="4700" b="1"/>
            </a:br>
            <a:r>
              <a:rPr lang="en-US" sz="3200" b="1"/>
              <a:t>Τριτογενής Τομέας</a:t>
            </a:r>
            <a:endParaRPr sz="3200" b="1"/>
          </a:p>
        </p:txBody>
      </p:sp>
      <p:sp>
        <p:nvSpPr>
          <p:cNvPr id="469" name="Google Shape;469;p42"/>
          <p:cNvSpPr/>
          <p:nvPr/>
        </p:nvSpPr>
        <p:spPr>
          <a:xfrm flipH="1">
            <a:off x="0" y="0"/>
            <a:ext cx="1120747"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0" name="Google Shape;470;p42"/>
          <p:cNvSpPr/>
          <p:nvPr/>
        </p:nvSpPr>
        <p:spPr>
          <a:xfrm>
            <a:off x="372618" y="391886"/>
            <a:ext cx="4507024" cy="6017078"/>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71" name="Google Shape;471;p42" descr="A close up of a map&#10;&#10;Description automatically generated"/>
          <p:cNvPicPr preferRelativeResize="0"/>
          <p:nvPr/>
        </p:nvPicPr>
        <p:blipFill rotWithShape="1">
          <a:blip r:embed="rId1"/>
          <a:srcRect l="19919" r="22918" b="1"/>
          <a:stretch>
            <a:fillRect/>
          </a:stretch>
        </p:blipFill>
        <p:spPr>
          <a:xfrm>
            <a:off x="550130" y="666728"/>
            <a:ext cx="4152001" cy="5465791"/>
          </a:xfrm>
          <a:prstGeom prst="rect">
            <a:avLst/>
          </a:prstGeom>
          <a:noFill/>
          <a:ln>
            <a:noFill/>
          </a:ln>
        </p:spPr>
      </p:pic>
      <p:grpSp>
        <p:nvGrpSpPr>
          <p:cNvPr id="472" name="Google Shape;472;p42"/>
          <p:cNvGrpSpPr/>
          <p:nvPr/>
        </p:nvGrpSpPr>
        <p:grpSpPr>
          <a:xfrm>
            <a:off x="8595358" y="3154317"/>
            <a:ext cx="548639" cy="673460"/>
            <a:chOff x="3940602" y="308034"/>
            <a:chExt cx="2116791" cy="3428999"/>
          </a:xfrm>
        </p:grpSpPr>
        <p:sp>
          <p:nvSpPr>
            <p:cNvPr id="473" name="Google Shape;473;p42"/>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4" name="Google Shape;474;p42"/>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5" name="Google Shape;475;p42"/>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476" name="Google Shape;476;p42"/>
          <p:cNvPicPr preferRelativeResize="0"/>
          <p:nvPr/>
        </p:nvPicPr>
        <p:blipFill rotWithShape="1">
          <a:blip r:embed="rId2"/>
          <a:srcRect/>
          <a:stretch>
            <a:fillRect/>
          </a:stretch>
        </p:blipFill>
        <p:spPr>
          <a:xfrm>
            <a:off x="13983" y="44624"/>
            <a:ext cx="459343" cy="485971"/>
          </a:xfrm>
          <a:prstGeom prst="rect">
            <a:avLst/>
          </a:prstGeom>
          <a:noFill/>
          <a:ln>
            <a:noFill/>
          </a:ln>
        </p:spPr>
      </p:pic>
      <p:sp>
        <p:nvSpPr>
          <p:cNvPr id="477" name="Google Shape;477;p42"/>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8" name="Google Shape;478;p42"/>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2"/>
        <p:cNvGrpSpPr/>
        <p:nvPr/>
      </p:nvGrpSpPr>
      <p:grpSpPr>
        <a:xfrm>
          <a:off x="0" y="0"/>
          <a:ext cx="0" cy="0"/>
          <a:chOff x="0" y="0"/>
          <a:chExt cx="0" cy="0"/>
        </a:xfrm>
      </p:grpSpPr>
      <p:sp>
        <p:nvSpPr>
          <p:cNvPr id="483" name="Google Shape;483;p43"/>
          <p:cNvSpPr/>
          <p:nvPr/>
        </p:nvSpPr>
        <p:spPr>
          <a:xfrm>
            <a:off x="0" y="0"/>
            <a:ext cx="9143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84" name="Google Shape;484;p43"/>
          <p:cNvSpPr txBox="1">
            <a:spLocks noGrp="1"/>
          </p:cNvSpPr>
          <p:nvPr>
            <p:ph type="title"/>
          </p:nvPr>
        </p:nvSpPr>
        <p:spPr>
          <a:xfrm>
            <a:off x="5429260" y="525982"/>
            <a:ext cx="3212237" cy="120036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100"/>
              <a:buFont typeface="Calibri" panose="020F0502020204030204"/>
              <a:buNone/>
            </a:pPr>
            <a:r>
              <a:rPr lang="en-US" sz="3100" b="1"/>
              <a:t>ΤΟΥΡΙΣΜΟΣ</a:t>
            </a:r>
            <a:endParaRPr lang="en-US" sz="3100" b="1"/>
          </a:p>
        </p:txBody>
      </p:sp>
      <p:sp>
        <p:nvSpPr>
          <p:cNvPr id="485" name="Google Shape;485;p43"/>
          <p:cNvSpPr/>
          <p:nvPr/>
        </p:nvSpPr>
        <p:spPr>
          <a:xfrm rot="5400000">
            <a:off x="4067227" y="1694387"/>
            <a:ext cx="740664" cy="887511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86" name="Google Shape;486;p43"/>
          <p:cNvSpPr/>
          <p:nvPr/>
        </p:nvSpPr>
        <p:spPr>
          <a:xfrm>
            <a:off x="184785" y="678815"/>
            <a:ext cx="3869055" cy="5001260"/>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87" name="Google Shape;487;p43" descr="A picture containing sitting, table, water, small&#10;&#10;Description automatically generated"/>
          <p:cNvPicPr preferRelativeResize="0"/>
          <p:nvPr/>
        </p:nvPicPr>
        <p:blipFill rotWithShape="1">
          <a:blip r:embed="rId1"/>
          <a:srcRect l="31577" r="23827" b="1"/>
          <a:stretch>
            <a:fillRect/>
          </a:stretch>
        </p:blipFill>
        <p:spPr>
          <a:xfrm>
            <a:off x="368300" y="1029970"/>
            <a:ext cx="3527425" cy="4476750"/>
          </a:xfrm>
          <a:prstGeom prst="rect">
            <a:avLst/>
          </a:prstGeom>
          <a:noFill/>
          <a:ln>
            <a:noFill/>
          </a:ln>
        </p:spPr>
      </p:pic>
      <p:sp>
        <p:nvSpPr>
          <p:cNvPr id="488" name="Google Shape;488;p43"/>
          <p:cNvSpPr/>
          <p:nvPr/>
        </p:nvSpPr>
        <p:spPr>
          <a:xfrm flipH="1">
            <a:off x="5458340" y="1944913"/>
            <a:ext cx="301752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89" name="Google Shape;489;p43"/>
          <p:cNvSpPr txBox="1">
            <a:spLocks noGrp="1"/>
          </p:cNvSpPr>
          <p:nvPr>
            <p:ph type="body" idx="1"/>
          </p:nvPr>
        </p:nvSpPr>
        <p:spPr>
          <a:xfrm>
            <a:off x="3961765" y="2031365"/>
            <a:ext cx="4949825" cy="372872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68A6D4"/>
              </a:buClr>
              <a:buSzPts val="1572"/>
              <a:buNone/>
            </a:pPr>
            <a:r>
              <a:rPr lang="el-GR" sz="1800" dirty="0">
                <a:latin typeface="+mj-lt"/>
                <a:ea typeface="Times New Roman" panose="02020603050405020304"/>
                <a:cs typeface="+mj-lt"/>
                <a:sym typeface="Times New Roman" panose="02020603050405020304"/>
              </a:rPr>
              <a:t>Είναι σημαντικός</a:t>
            </a:r>
            <a:r>
              <a:rPr lang="en-US" sz="1800" dirty="0">
                <a:latin typeface="+mj-lt"/>
                <a:ea typeface="Times New Roman" panose="02020603050405020304"/>
                <a:cs typeface="+mj-lt"/>
                <a:sym typeface="Times New Roman" panose="02020603050405020304"/>
              </a:rPr>
              <a:t> πα</a:t>
            </a:r>
            <a:r>
              <a:rPr lang="en-US" sz="1800" dirty="0" err="1">
                <a:latin typeface="+mj-lt"/>
                <a:ea typeface="Times New Roman" panose="02020603050405020304"/>
                <a:cs typeface="+mj-lt"/>
                <a:sym typeface="Times New Roman" panose="02020603050405020304"/>
              </a:rPr>
              <a:t>ράγοντ</a:t>
            </a:r>
            <a:r>
              <a:rPr lang="en-US" sz="1800" dirty="0">
                <a:latin typeface="+mj-lt"/>
                <a:ea typeface="Times New Roman" panose="02020603050405020304"/>
                <a:cs typeface="+mj-lt"/>
                <a:sym typeface="Times New Roman" panose="02020603050405020304"/>
              </a:rPr>
              <a:t>α</a:t>
            </a:r>
            <a:r>
              <a:rPr lang="el-GR" sz="1800" dirty="0">
                <a:latin typeface="+mj-lt"/>
                <a:ea typeface="Times New Roman" panose="02020603050405020304"/>
                <a:cs typeface="+mj-lt"/>
                <a:sym typeface="Times New Roman" panose="02020603050405020304"/>
              </a:rPr>
              <a:t>ς</a:t>
            </a:r>
            <a:r>
              <a:rPr lang="en-US" sz="1800" dirty="0">
                <a:latin typeface="+mj-lt"/>
                <a:ea typeface="Times New Roman" panose="02020603050405020304"/>
                <a:cs typeface="+mj-lt"/>
                <a:sym typeface="Times New Roman" panose="02020603050405020304"/>
              </a:rPr>
              <a:t> για την ενίσχυση της οικονομίας της περιφέρειας. </a:t>
            </a:r>
            <a:endParaRPr sz="1800" dirty="0">
              <a:latin typeface="+mj-lt"/>
              <a:ea typeface="Times New Roman" panose="02020603050405020304"/>
              <a:cs typeface="+mj-lt"/>
              <a:sym typeface="Times New Roman" panose="02020603050405020304"/>
            </a:endParaRPr>
          </a:p>
          <a:p>
            <a:pPr marL="0" lvl="0" indent="0" algn="l" rtl="0">
              <a:lnSpc>
                <a:spcPct val="80000"/>
              </a:lnSpc>
              <a:spcBef>
                <a:spcPts val="1000"/>
              </a:spcBef>
              <a:spcAft>
                <a:spcPts val="0"/>
              </a:spcAft>
              <a:buClr>
                <a:srgbClr val="68A6D4"/>
              </a:buClr>
              <a:buSzPts val="1572"/>
              <a:buNone/>
            </a:pPr>
            <a:r>
              <a:rPr lang="en-US" sz="1800" dirty="0" err="1">
                <a:latin typeface="+mj-lt"/>
                <a:ea typeface="Times New Roman" panose="02020603050405020304"/>
                <a:cs typeface="+mj-lt"/>
                <a:sym typeface="Times New Roman" panose="02020603050405020304"/>
              </a:rPr>
              <a:t>Ορισμέν</a:t>
            </a:r>
            <a:r>
              <a:rPr lang="en-US" sz="1800" dirty="0">
                <a:latin typeface="+mj-lt"/>
                <a:ea typeface="Times New Roman" panose="02020603050405020304"/>
                <a:cs typeface="+mj-lt"/>
                <a:sym typeface="Times New Roman" panose="02020603050405020304"/>
              </a:rPr>
              <a:t>α είδη </a:t>
            </a:r>
            <a:r>
              <a:rPr lang="en-US" sz="1800" dirty="0">
                <a:latin typeface="+mj-lt"/>
                <a:cs typeface="+mj-lt"/>
              </a:rPr>
              <a:t>ανάπτυξης</a:t>
            </a:r>
            <a:r>
              <a:rPr lang="en-US" sz="1800" dirty="0">
                <a:latin typeface="+mj-lt"/>
                <a:ea typeface="Times New Roman" panose="02020603050405020304"/>
                <a:cs typeface="+mj-lt"/>
                <a:sym typeface="Times New Roman" panose="02020603050405020304"/>
              </a:rPr>
              <a:t> του τουρισμού είναι: </a:t>
            </a:r>
            <a:endParaRPr sz="1800" dirty="0">
              <a:latin typeface="+mj-lt"/>
              <a:ea typeface="Times New Roman" panose="02020603050405020304"/>
              <a:cs typeface="+mj-lt"/>
              <a:sym typeface="Times New Roman" panose="02020603050405020304"/>
            </a:endParaRPr>
          </a:p>
          <a:p>
            <a:pPr marL="228600" lvl="0" indent="-228600" algn="l" rtl="0">
              <a:lnSpc>
                <a:spcPct val="80000"/>
              </a:lnSpc>
              <a:spcBef>
                <a:spcPts val="1000"/>
              </a:spcBef>
              <a:spcAft>
                <a:spcPts val="0"/>
              </a:spcAft>
              <a:buClr>
                <a:srgbClr val="68A6D4"/>
              </a:buClr>
              <a:buSzPts val="1572"/>
              <a:buFont typeface="Noto Sans Symbols"/>
              <a:buChar char="⮚"/>
            </a:pPr>
            <a:r>
              <a:rPr lang="en-US" sz="1800" dirty="0" err="1">
                <a:latin typeface="+mj-lt"/>
                <a:ea typeface="Times New Roman" panose="02020603050405020304"/>
                <a:cs typeface="+mj-lt"/>
                <a:sym typeface="Times New Roman" panose="02020603050405020304"/>
              </a:rPr>
              <a:t>Χειμερινός</a:t>
            </a:r>
            <a:r>
              <a:rPr lang="en-US" sz="1800" dirty="0">
                <a:latin typeface="+mj-lt"/>
                <a:ea typeface="Times New Roman" panose="02020603050405020304"/>
                <a:cs typeface="+mj-lt"/>
                <a:sym typeface="Times New Roman" panose="02020603050405020304"/>
              </a:rPr>
              <a:t> </a:t>
            </a:r>
            <a:r>
              <a:rPr lang="en-US" sz="1800" dirty="0" err="1">
                <a:latin typeface="+mj-lt"/>
                <a:ea typeface="Times New Roman" panose="02020603050405020304"/>
                <a:cs typeface="+mj-lt"/>
                <a:sym typeface="Times New Roman" panose="02020603050405020304"/>
              </a:rPr>
              <a:t>τουρισμός</a:t>
            </a:r>
            <a:r>
              <a:rPr lang="en-US" sz="1800" dirty="0">
                <a:latin typeface="+mj-lt"/>
                <a:ea typeface="Times New Roman" panose="02020603050405020304"/>
                <a:cs typeface="+mj-lt"/>
                <a:sym typeface="Times New Roman" panose="02020603050405020304"/>
              </a:rPr>
              <a:t> </a:t>
            </a:r>
            <a:endParaRPr sz="1800" dirty="0">
              <a:latin typeface="+mj-lt"/>
              <a:ea typeface="Times New Roman" panose="02020603050405020304"/>
              <a:cs typeface="+mj-lt"/>
              <a:sym typeface="Times New Roman" panose="02020603050405020304"/>
            </a:endParaRPr>
          </a:p>
          <a:p>
            <a:pPr marL="228600" lvl="0" indent="-228600" algn="l" rtl="0">
              <a:lnSpc>
                <a:spcPct val="80000"/>
              </a:lnSpc>
              <a:spcBef>
                <a:spcPts val="1000"/>
              </a:spcBef>
              <a:spcAft>
                <a:spcPts val="0"/>
              </a:spcAft>
              <a:buClr>
                <a:srgbClr val="68A6D4"/>
              </a:buClr>
              <a:buSzPts val="1572"/>
              <a:buFont typeface="Noto Sans Symbols"/>
              <a:buChar char="⮚"/>
            </a:pPr>
            <a:r>
              <a:rPr lang="en-US" sz="1800" dirty="0" err="1">
                <a:latin typeface="+mj-lt"/>
                <a:ea typeface="Times New Roman" panose="02020603050405020304"/>
                <a:cs typeface="+mj-lt"/>
                <a:sym typeface="Times New Roman" panose="02020603050405020304"/>
              </a:rPr>
              <a:t>Τουρισμός</a:t>
            </a:r>
            <a:r>
              <a:rPr lang="en-US" sz="1800" dirty="0">
                <a:latin typeface="+mj-lt"/>
                <a:ea typeface="Times New Roman" panose="02020603050405020304"/>
                <a:cs typeface="+mj-lt"/>
                <a:sym typeface="Times New Roman" panose="02020603050405020304"/>
              </a:rPr>
              <a:t> π</a:t>
            </a:r>
            <a:r>
              <a:rPr lang="en-US" sz="1800" dirty="0" err="1">
                <a:latin typeface="+mj-lt"/>
                <a:ea typeface="Times New Roman" panose="02020603050405020304"/>
                <a:cs typeface="+mj-lt"/>
                <a:sym typeface="Times New Roman" panose="02020603050405020304"/>
              </a:rPr>
              <a:t>ερι</a:t>
            </a:r>
            <a:r>
              <a:rPr lang="en-US" sz="1800" dirty="0">
                <a:latin typeface="+mj-lt"/>
                <a:ea typeface="Times New Roman" panose="02020603050405020304"/>
                <a:cs typeface="+mj-lt"/>
                <a:sym typeface="Times New Roman" panose="02020603050405020304"/>
              </a:rPr>
              <a:t>πέτειας, </a:t>
            </a:r>
            <a:endParaRPr sz="1800" dirty="0">
              <a:latin typeface="+mj-lt"/>
              <a:ea typeface="Times New Roman" panose="02020603050405020304"/>
              <a:cs typeface="+mj-lt"/>
              <a:sym typeface="Times New Roman" panose="02020603050405020304"/>
            </a:endParaRPr>
          </a:p>
          <a:p>
            <a:pPr marL="228600" lvl="0" indent="-228600" algn="l" rtl="0">
              <a:lnSpc>
                <a:spcPct val="80000"/>
              </a:lnSpc>
              <a:spcBef>
                <a:spcPts val="1000"/>
              </a:spcBef>
              <a:spcAft>
                <a:spcPts val="0"/>
              </a:spcAft>
              <a:buClr>
                <a:srgbClr val="68A6D4"/>
              </a:buClr>
              <a:buSzPts val="1572"/>
              <a:buFont typeface="Noto Sans Symbols"/>
              <a:buChar char="⮚"/>
            </a:pPr>
            <a:r>
              <a:rPr lang="en-US" sz="1800" dirty="0" err="1">
                <a:latin typeface="+mj-lt"/>
                <a:ea typeface="Times New Roman" panose="02020603050405020304"/>
                <a:cs typeface="+mj-lt"/>
                <a:sym typeface="Times New Roman" panose="02020603050405020304"/>
              </a:rPr>
              <a:t>Αγροτουρισμός</a:t>
            </a:r>
            <a:r>
              <a:rPr lang="en-US" sz="1800" dirty="0">
                <a:latin typeface="+mj-lt"/>
                <a:ea typeface="Times New Roman" panose="02020603050405020304"/>
                <a:cs typeface="+mj-lt"/>
                <a:sym typeface="Times New Roman" panose="02020603050405020304"/>
              </a:rPr>
              <a:t> </a:t>
            </a:r>
            <a:endParaRPr lang="en-US" sz="1800" dirty="0">
              <a:latin typeface="+mj-lt"/>
              <a:ea typeface="Times New Roman" panose="02020603050405020304"/>
              <a:cs typeface="+mj-lt"/>
              <a:sym typeface="Times New Roman" panose="02020603050405020304"/>
            </a:endParaRPr>
          </a:p>
          <a:p>
            <a:pPr marL="228600" lvl="0" indent="-228600" algn="l" rtl="0">
              <a:lnSpc>
                <a:spcPct val="80000"/>
              </a:lnSpc>
              <a:spcBef>
                <a:spcPts val="1000"/>
              </a:spcBef>
              <a:spcAft>
                <a:spcPts val="0"/>
              </a:spcAft>
              <a:buClr>
                <a:srgbClr val="68A6D4"/>
              </a:buClr>
              <a:buSzPts val="1572"/>
              <a:buFont typeface="Noto Sans Symbols"/>
              <a:buChar char="⮚"/>
            </a:pPr>
            <a:r>
              <a:rPr lang="en-US" sz="1800" dirty="0" err="1">
                <a:latin typeface="+mj-lt"/>
                <a:ea typeface="Times New Roman" panose="02020603050405020304"/>
                <a:cs typeface="+mj-lt"/>
                <a:sym typeface="Times New Roman" panose="02020603050405020304"/>
              </a:rPr>
              <a:t>Οικοτουρισμός</a:t>
            </a:r>
            <a:r>
              <a:rPr lang="en-US" sz="1800" dirty="0">
                <a:latin typeface="+mj-lt"/>
                <a:ea typeface="Times New Roman" panose="02020603050405020304"/>
                <a:cs typeface="+mj-lt"/>
                <a:sym typeface="Times New Roman" panose="02020603050405020304"/>
              </a:rPr>
              <a:t>, </a:t>
            </a:r>
            <a:endParaRPr sz="1800" dirty="0">
              <a:latin typeface="+mj-lt"/>
              <a:ea typeface="Times New Roman" panose="02020603050405020304"/>
              <a:cs typeface="+mj-lt"/>
              <a:sym typeface="Times New Roman" panose="02020603050405020304"/>
            </a:endParaRPr>
          </a:p>
          <a:p>
            <a:pPr marL="228600" lvl="0" indent="-228600" algn="l" rtl="0">
              <a:lnSpc>
                <a:spcPct val="80000"/>
              </a:lnSpc>
              <a:spcBef>
                <a:spcPts val="1000"/>
              </a:spcBef>
              <a:spcAft>
                <a:spcPts val="0"/>
              </a:spcAft>
              <a:buClr>
                <a:srgbClr val="68A6D4"/>
              </a:buClr>
              <a:buSzPts val="1572"/>
              <a:buFont typeface="Noto Sans Symbols"/>
              <a:buChar char="⮚"/>
            </a:pPr>
            <a:r>
              <a:rPr lang="en-US" sz="1800" dirty="0" err="1">
                <a:latin typeface="+mj-lt"/>
                <a:ea typeface="Times New Roman" panose="02020603050405020304"/>
                <a:cs typeface="+mj-lt"/>
                <a:sym typeface="Times New Roman" panose="02020603050405020304"/>
              </a:rPr>
              <a:t>Αθλητικός</a:t>
            </a:r>
            <a:r>
              <a:rPr lang="en-US" sz="1800" dirty="0">
                <a:latin typeface="+mj-lt"/>
                <a:ea typeface="Times New Roman" panose="02020603050405020304"/>
                <a:cs typeface="+mj-lt"/>
                <a:sym typeface="Times New Roman" panose="02020603050405020304"/>
              </a:rPr>
              <a:t>, </a:t>
            </a:r>
            <a:endParaRPr sz="1800" dirty="0">
              <a:latin typeface="+mj-lt"/>
              <a:ea typeface="Times New Roman" panose="02020603050405020304"/>
              <a:cs typeface="+mj-lt"/>
              <a:sym typeface="Times New Roman" panose="02020603050405020304"/>
            </a:endParaRPr>
          </a:p>
          <a:p>
            <a:pPr marL="228600" lvl="0" indent="-228600" algn="l" rtl="0">
              <a:lnSpc>
                <a:spcPct val="80000"/>
              </a:lnSpc>
              <a:spcBef>
                <a:spcPts val="1000"/>
              </a:spcBef>
              <a:spcAft>
                <a:spcPts val="0"/>
              </a:spcAft>
              <a:buClr>
                <a:srgbClr val="68A6D4"/>
              </a:buClr>
              <a:buSzPts val="1572"/>
              <a:buFont typeface="Noto Sans Symbols"/>
              <a:buChar char="⮚"/>
            </a:pPr>
            <a:r>
              <a:rPr lang="en-US" sz="1800" dirty="0" err="1">
                <a:latin typeface="+mj-lt"/>
                <a:ea typeface="Times New Roman" panose="02020603050405020304"/>
                <a:cs typeface="+mj-lt"/>
                <a:sym typeface="Times New Roman" panose="02020603050405020304"/>
              </a:rPr>
              <a:t>Περι</a:t>
            </a:r>
            <a:r>
              <a:rPr lang="en-US" sz="1800" dirty="0">
                <a:latin typeface="+mj-lt"/>
                <a:ea typeface="Times New Roman" panose="02020603050405020304"/>
                <a:cs typeface="+mj-lt"/>
                <a:sym typeface="Times New Roman" panose="02020603050405020304"/>
              </a:rPr>
              <a:t>πατητικός, </a:t>
            </a:r>
            <a:endParaRPr sz="1800" dirty="0">
              <a:latin typeface="+mj-lt"/>
              <a:ea typeface="Times New Roman" panose="02020603050405020304"/>
              <a:cs typeface="+mj-lt"/>
              <a:sym typeface="Times New Roman" panose="02020603050405020304"/>
            </a:endParaRPr>
          </a:p>
          <a:p>
            <a:pPr marL="228600" lvl="0" indent="-228600" algn="l" rtl="0">
              <a:lnSpc>
                <a:spcPct val="80000"/>
              </a:lnSpc>
              <a:spcBef>
                <a:spcPts val="1000"/>
              </a:spcBef>
              <a:spcAft>
                <a:spcPts val="0"/>
              </a:spcAft>
              <a:buClr>
                <a:srgbClr val="68A6D4"/>
              </a:buClr>
              <a:buSzPts val="1572"/>
              <a:buFont typeface="Noto Sans Symbols"/>
              <a:buChar char="⮚"/>
            </a:pPr>
            <a:r>
              <a:rPr lang="en-US" sz="1800" dirty="0" err="1">
                <a:latin typeface="+mj-lt"/>
                <a:ea typeface="Times New Roman" panose="02020603050405020304"/>
                <a:cs typeface="+mj-lt"/>
                <a:sym typeface="Times New Roman" panose="02020603050405020304"/>
              </a:rPr>
              <a:t>Θρησκευτικός</a:t>
            </a:r>
            <a:r>
              <a:rPr lang="en-US" sz="1800" dirty="0">
                <a:latin typeface="+mj-lt"/>
                <a:ea typeface="Times New Roman" panose="02020603050405020304"/>
                <a:cs typeface="+mj-lt"/>
                <a:sym typeface="Times New Roman" panose="02020603050405020304"/>
              </a:rPr>
              <a:t>, </a:t>
            </a:r>
            <a:endParaRPr sz="1800" dirty="0">
              <a:latin typeface="+mj-lt"/>
              <a:ea typeface="Times New Roman" panose="02020603050405020304"/>
              <a:cs typeface="+mj-lt"/>
              <a:sym typeface="Times New Roman" panose="02020603050405020304"/>
            </a:endParaRPr>
          </a:p>
          <a:p>
            <a:pPr marL="228600" lvl="0" indent="-228600" algn="l" rtl="0">
              <a:lnSpc>
                <a:spcPct val="80000"/>
              </a:lnSpc>
              <a:spcBef>
                <a:spcPts val="1000"/>
              </a:spcBef>
              <a:spcAft>
                <a:spcPts val="0"/>
              </a:spcAft>
              <a:buClr>
                <a:srgbClr val="68A6D4"/>
              </a:buClr>
              <a:buSzPts val="1572"/>
              <a:buFont typeface="Noto Sans Symbols"/>
              <a:buChar char="⮚"/>
            </a:pPr>
            <a:r>
              <a:rPr lang="en-US" sz="1800" dirty="0" err="1">
                <a:latin typeface="+mj-lt"/>
                <a:ea typeface="Times New Roman" panose="02020603050405020304"/>
                <a:cs typeface="+mj-lt"/>
                <a:sym typeface="Times New Roman" panose="02020603050405020304"/>
              </a:rPr>
              <a:t>Πολιτιστικός</a:t>
            </a:r>
            <a:r>
              <a:rPr lang="en-US" sz="1800" dirty="0">
                <a:latin typeface="+mj-lt"/>
                <a:ea typeface="Times New Roman" panose="02020603050405020304"/>
                <a:cs typeface="+mj-lt"/>
                <a:sym typeface="Times New Roman" panose="02020603050405020304"/>
              </a:rPr>
              <a:t>.</a:t>
            </a:r>
            <a:endParaRPr sz="1800" dirty="0">
              <a:latin typeface="+mj-lt"/>
              <a:ea typeface="Times New Roman" panose="02020603050405020304"/>
              <a:cs typeface="+mj-lt"/>
              <a:sym typeface="Times New Roman" panose="02020603050405020304"/>
            </a:endParaRPr>
          </a:p>
        </p:txBody>
      </p:sp>
      <p:sp>
        <p:nvSpPr>
          <p:cNvPr id="490" name="Google Shape;490;p43"/>
          <p:cNvSpPr/>
          <p:nvPr/>
        </p:nvSpPr>
        <p:spPr>
          <a:xfrm rot="5400000">
            <a:off x="8665301" y="6072626"/>
            <a:ext cx="740664" cy="11559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1" name="Google Shape;491;p43"/>
          <p:cNvPicPr preferRelativeResize="0"/>
          <p:nvPr/>
        </p:nvPicPr>
        <p:blipFill rotWithShape="1">
          <a:blip r:embed="rId2"/>
          <a:srcRect/>
          <a:stretch>
            <a:fillRect/>
          </a:stretch>
        </p:blipFill>
        <p:spPr>
          <a:xfrm>
            <a:off x="13983" y="44624"/>
            <a:ext cx="459343" cy="485971"/>
          </a:xfrm>
          <a:prstGeom prst="rect">
            <a:avLst/>
          </a:prstGeom>
          <a:noFill/>
          <a:ln>
            <a:noFill/>
          </a:ln>
        </p:spPr>
      </p:pic>
      <p:sp>
        <p:nvSpPr>
          <p:cNvPr id="492" name="Google Shape;492;p43"/>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3" name="Google Shape;493;p43"/>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44"/>
          <p:cNvSpPr/>
          <p:nvPr/>
        </p:nvSpPr>
        <p:spPr>
          <a:xfrm>
            <a:off x="2286"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99" name="Google Shape;499;p44"/>
          <p:cNvSpPr/>
          <p:nvPr/>
        </p:nvSpPr>
        <p:spPr>
          <a:xfrm>
            <a:off x="0" y="0"/>
            <a:ext cx="3125454"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0" name="Google Shape;500;p44"/>
          <p:cNvSpPr txBox="1">
            <a:spLocks noGrp="1"/>
          </p:cNvSpPr>
          <p:nvPr>
            <p:ph type="title"/>
          </p:nvPr>
        </p:nvSpPr>
        <p:spPr>
          <a:xfrm>
            <a:off x="228600" y="1153572"/>
            <a:ext cx="2809875" cy="44611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700"/>
              <a:buFont typeface="Calibri" panose="020F0502020204030204"/>
              <a:buNone/>
            </a:pPr>
            <a:r>
              <a:rPr lang="el-GR" sz="3700" dirty="0">
                <a:solidFill>
                  <a:srgbClr val="FFFFFF"/>
                </a:solidFill>
              </a:rPr>
              <a:t>Δυνατότητες Τ</a:t>
            </a:r>
            <a:r>
              <a:rPr lang="en-US" sz="3700" dirty="0" err="1">
                <a:solidFill>
                  <a:srgbClr val="FFFFFF"/>
                </a:solidFill>
              </a:rPr>
              <a:t>ουρισ</a:t>
            </a:r>
            <a:r>
              <a:rPr lang="el-GR" sz="3700" dirty="0">
                <a:solidFill>
                  <a:srgbClr val="FFFFFF"/>
                </a:solidFill>
              </a:rPr>
              <a:t>τικής Αναπτυξης</a:t>
            </a:r>
            <a:endParaRPr sz="3700" dirty="0">
              <a:solidFill>
                <a:srgbClr val="FFFFFF"/>
              </a:solidFill>
            </a:endParaRPr>
          </a:p>
        </p:txBody>
      </p:sp>
      <p:sp>
        <p:nvSpPr>
          <p:cNvPr id="501" name="Google Shape;501;p44"/>
          <p:cNvSpPr/>
          <p:nvPr/>
        </p:nvSpPr>
        <p:spPr>
          <a:xfrm rot="10800000" flipH="1">
            <a:off x="5662801" y="2455479"/>
            <a:ext cx="3062575"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02" name="Google Shape;502;p44"/>
          <p:cNvSpPr txBox="1">
            <a:spLocks noGrp="1"/>
          </p:cNvSpPr>
          <p:nvPr>
            <p:ph type="body" idx="1"/>
          </p:nvPr>
        </p:nvSpPr>
        <p:spPr>
          <a:xfrm>
            <a:off x="3335480" y="591344"/>
            <a:ext cx="5389895" cy="5585619"/>
          </a:xfrm>
          <a:prstGeom prst="rect">
            <a:avLst/>
          </a:prstGeom>
          <a:noFill/>
          <a:ln>
            <a:noFill/>
          </a:ln>
        </p:spPr>
        <p:txBody>
          <a:bodyPr spcFirstLastPara="1" wrap="square" lIns="91425" tIns="45700" rIns="91425" bIns="45700" anchor="ctr" anchorCtr="0">
            <a:noAutofit/>
          </a:bodyPr>
          <a:lstStyle/>
          <a:p>
            <a:pPr marL="431800" lvl="0" indent="-323850" algn="l" rtl="0">
              <a:lnSpc>
                <a:spcPct val="90000"/>
              </a:lnSpc>
              <a:spcBef>
                <a:spcPts val="0"/>
              </a:spcBef>
              <a:spcAft>
                <a:spcPts val="0"/>
              </a:spcAft>
              <a:buClr>
                <a:schemeClr val="dk1"/>
              </a:buClr>
              <a:buSzPts val="1800"/>
              <a:buNone/>
            </a:pPr>
            <a:r>
              <a:rPr lang="en-US" sz="1800" b="1" dirty="0" err="1">
                <a:latin typeface="Calibri" panose="020F0502020204030204"/>
                <a:ea typeface="Calibri" panose="020F0502020204030204"/>
                <a:cs typeface="Calibri" panose="020F0502020204030204"/>
                <a:sym typeface="Calibri" panose="020F0502020204030204"/>
              </a:rPr>
              <a:t>Δυν</a:t>
            </a:r>
            <a:r>
              <a:rPr lang="en-US" sz="1800" b="1" dirty="0">
                <a:latin typeface="Calibri" panose="020F0502020204030204"/>
                <a:ea typeface="Calibri" panose="020F0502020204030204"/>
                <a:cs typeface="Calibri" panose="020F0502020204030204"/>
                <a:sym typeface="Calibri" panose="020F0502020204030204"/>
              </a:rPr>
              <a:t>ατά σημεία</a:t>
            </a:r>
            <a:endParaRPr lang="en-US" sz="1800" b="1"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810"/>
              <a:buFont typeface="Noto Sans Symbols"/>
              <a:buChar char="●"/>
            </a:pPr>
            <a:r>
              <a:rPr lang="en-US" sz="1800" dirty="0" err="1">
                <a:latin typeface="Calibri" panose="020F0502020204030204"/>
                <a:ea typeface="Calibri" panose="020F0502020204030204"/>
                <a:cs typeface="Calibri" panose="020F0502020204030204"/>
                <a:sym typeface="Calibri" panose="020F0502020204030204"/>
              </a:rPr>
              <a:t>Φυσικός</a:t>
            </a:r>
            <a:r>
              <a:rPr lang="en-US" sz="1800" dirty="0">
                <a:latin typeface="Calibri" panose="020F0502020204030204"/>
                <a:ea typeface="Calibri" panose="020F0502020204030204"/>
                <a:cs typeface="Calibri" panose="020F0502020204030204"/>
                <a:sym typeface="Calibri" panose="020F0502020204030204"/>
              </a:rPr>
              <a:t>  και  π</a:t>
            </a:r>
            <a:r>
              <a:rPr lang="en-US" sz="1800" dirty="0" err="1">
                <a:latin typeface="Calibri" panose="020F0502020204030204"/>
                <a:ea typeface="Calibri" panose="020F0502020204030204"/>
                <a:cs typeface="Calibri" panose="020F0502020204030204"/>
                <a:sym typeface="Calibri" panose="020F0502020204030204"/>
              </a:rPr>
              <a:t>ολιτιστικός</a:t>
            </a:r>
            <a:r>
              <a:rPr lang="en-US" sz="1800" dirty="0">
                <a:latin typeface="Calibri" panose="020F0502020204030204"/>
                <a:ea typeface="Calibri" panose="020F0502020204030204"/>
                <a:cs typeface="Calibri" panose="020F0502020204030204"/>
                <a:sym typeface="Calibri" panose="020F0502020204030204"/>
              </a:rPr>
              <a:t> π</a:t>
            </a:r>
            <a:r>
              <a:rPr lang="en-US" sz="1800" dirty="0" err="1">
                <a:latin typeface="Calibri" panose="020F0502020204030204"/>
                <a:ea typeface="Calibri" panose="020F0502020204030204"/>
                <a:cs typeface="Calibri" panose="020F0502020204030204"/>
                <a:sym typeface="Calibri" panose="020F0502020204030204"/>
              </a:rPr>
              <a:t>λούτος</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γι</a:t>
            </a:r>
            <a:r>
              <a:rPr lang="en-US" sz="1800" dirty="0">
                <a:latin typeface="Calibri" panose="020F0502020204030204"/>
                <a:ea typeface="Calibri" panose="020F0502020204030204"/>
                <a:cs typeface="Calibri" panose="020F0502020204030204"/>
                <a:sym typeface="Calibri" panose="020F0502020204030204"/>
              </a:rPr>
              <a:t>α  την ανάπτυξη όλων των μορφών τουρισμού</a:t>
            </a:r>
            <a:endParaRPr lang="en-US" sz="1800"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810"/>
              <a:buFont typeface="Noto Sans Symbols"/>
              <a:buChar char="●"/>
            </a:pPr>
            <a:r>
              <a:rPr lang="en-US" sz="1800" dirty="0" err="1">
                <a:latin typeface="Calibri" panose="020F0502020204030204"/>
                <a:ea typeface="Calibri" panose="020F0502020204030204"/>
                <a:cs typeface="Calibri" panose="020F0502020204030204"/>
                <a:sym typeface="Calibri" panose="020F0502020204030204"/>
              </a:rPr>
              <a:t>Πολλές</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δυν</a:t>
            </a:r>
            <a:r>
              <a:rPr lang="en-US" sz="1800" dirty="0">
                <a:latin typeface="Calibri" panose="020F0502020204030204"/>
                <a:ea typeface="Calibri" panose="020F0502020204030204"/>
                <a:cs typeface="Calibri" panose="020F0502020204030204"/>
                <a:sym typeface="Calibri" panose="020F0502020204030204"/>
              </a:rPr>
              <a:t>ατότητες για τη</a:t>
            </a:r>
            <a:r>
              <a:rPr lang="el-GR" sz="1800" dirty="0">
                <a:latin typeface="Calibri" panose="020F0502020204030204"/>
                <a:ea typeface="Calibri" panose="020F0502020204030204"/>
                <a:cs typeface="Calibri" panose="020F0502020204030204"/>
                <a:sym typeface="Calibri" panose="020F0502020204030204"/>
              </a:rPr>
              <a:t> δημιουργία</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τουριστικών</a:t>
            </a:r>
            <a:r>
              <a:rPr lang="en-US" sz="1800" dirty="0">
                <a:latin typeface="Calibri" panose="020F0502020204030204"/>
                <a:ea typeface="Calibri" panose="020F0502020204030204"/>
                <a:cs typeface="Calibri" panose="020F0502020204030204"/>
                <a:sym typeface="Calibri" panose="020F0502020204030204"/>
              </a:rPr>
              <a:t> π</a:t>
            </a:r>
            <a:r>
              <a:rPr lang="en-US" sz="1800" dirty="0" err="1">
                <a:latin typeface="Calibri" panose="020F0502020204030204"/>
                <a:ea typeface="Calibri" panose="020F0502020204030204"/>
                <a:cs typeface="Calibri" panose="020F0502020204030204"/>
                <a:sym typeface="Calibri" panose="020F0502020204030204"/>
              </a:rPr>
              <a:t>ροορισμών</a:t>
            </a:r>
            <a:endParaRPr lang="el-GR" sz="1800"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810"/>
              <a:buFont typeface="Noto Sans Symbols"/>
              <a:buChar char="●"/>
            </a:pPr>
            <a:endParaRPr lang="en-US" sz="1800"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chemeClr val="dk1"/>
              </a:buClr>
              <a:buSzPts val="1800"/>
              <a:buNone/>
            </a:pPr>
            <a:r>
              <a:rPr lang="en-US" sz="1800" b="1" dirty="0" err="1">
                <a:latin typeface="Calibri" panose="020F0502020204030204"/>
                <a:ea typeface="Calibri" panose="020F0502020204030204"/>
                <a:cs typeface="Calibri" panose="020F0502020204030204"/>
                <a:sym typeface="Calibri" panose="020F0502020204030204"/>
              </a:rPr>
              <a:t>Αδύν</a:t>
            </a:r>
            <a:r>
              <a:rPr lang="en-US" sz="1800" b="1" dirty="0">
                <a:latin typeface="Calibri" panose="020F0502020204030204"/>
                <a:ea typeface="Calibri" panose="020F0502020204030204"/>
                <a:cs typeface="Calibri" panose="020F0502020204030204"/>
                <a:sym typeface="Calibri" panose="020F0502020204030204"/>
              </a:rPr>
              <a:t>αμα σημεία</a:t>
            </a:r>
            <a:endParaRPr lang="en-US" sz="1800" b="1"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810"/>
              <a:buFont typeface="Noto Sans Symbols"/>
              <a:buChar char="●"/>
            </a:pPr>
            <a:r>
              <a:rPr lang="el-GR" sz="1800" dirty="0">
                <a:latin typeface="Calibri" panose="020F0502020204030204"/>
                <a:ea typeface="Calibri" panose="020F0502020204030204"/>
                <a:cs typeface="Calibri" panose="020F0502020204030204"/>
                <a:sym typeface="Calibri" panose="020F0502020204030204"/>
              </a:rPr>
              <a:t>Περιορισμένη αναπτυξη του</a:t>
            </a:r>
            <a:r>
              <a:rPr lang="en-US" sz="1800" dirty="0">
                <a:latin typeface="Calibri" panose="020F0502020204030204"/>
                <a:ea typeface="Calibri" panose="020F0502020204030204"/>
                <a:cs typeface="Calibri" panose="020F0502020204030204"/>
                <a:sym typeface="Calibri" panose="020F0502020204030204"/>
              </a:rPr>
              <a:t> τουριστικού τομέα</a:t>
            </a:r>
            <a:endParaRPr lang="en-US" sz="1800"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810"/>
              <a:buFont typeface="Noto Sans Symbols"/>
              <a:buChar char="●"/>
            </a:pPr>
            <a:r>
              <a:rPr lang="el-GR" sz="1800" dirty="0">
                <a:latin typeface="Calibri" panose="020F0502020204030204"/>
                <a:ea typeface="Calibri" panose="020F0502020204030204"/>
                <a:cs typeface="Calibri" panose="020F0502020204030204"/>
                <a:sym typeface="Calibri" panose="020F0502020204030204"/>
              </a:rPr>
              <a:t>Μικρή δ</a:t>
            </a:r>
            <a:r>
              <a:rPr lang="en-US" sz="1800" dirty="0">
                <a:latin typeface="Calibri" panose="020F0502020204030204"/>
                <a:ea typeface="Calibri" panose="020F0502020204030204"/>
                <a:cs typeface="Calibri" panose="020F0502020204030204"/>
                <a:sym typeface="Calibri" panose="020F0502020204030204"/>
              </a:rPr>
              <a:t>ια</a:t>
            </a:r>
            <a:r>
              <a:rPr lang="en-US" sz="1800" dirty="0" err="1">
                <a:latin typeface="Calibri" panose="020F0502020204030204"/>
                <a:ea typeface="Calibri" panose="020F0502020204030204"/>
                <a:cs typeface="Calibri" panose="020F0502020204030204"/>
                <a:sym typeface="Calibri" panose="020F0502020204030204"/>
              </a:rPr>
              <a:t>φορο</a:t>
            </a:r>
            <a:r>
              <a:rPr lang="en-US" sz="1800" dirty="0">
                <a:latin typeface="Calibri" panose="020F0502020204030204"/>
                <a:ea typeface="Calibri" panose="020F0502020204030204"/>
                <a:cs typeface="Calibri" panose="020F0502020204030204"/>
                <a:sym typeface="Calibri" panose="020F0502020204030204"/>
              </a:rPr>
              <a:t>ποίηση του τουριστικού προϊόντος</a:t>
            </a:r>
            <a:endParaRPr lang="en-US" sz="1800" dirty="0">
              <a:latin typeface="Calibri" panose="020F0502020204030204"/>
              <a:ea typeface="Calibri" panose="020F0502020204030204"/>
              <a:cs typeface="Calibri" panose="020F0502020204030204"/>
              <a:sym typeface="Calibri" panose="020F0502020204030204"/>
            </a:endParaRPr>
          </a:p>
        </p:txBody>
      </p:sp>
      <p:pic>
        <p:nvPicPr>
          <p:cNvPr id="503" name="Google Shape;503;p44"/>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504" name="Google Shape;504;p44"/>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05" name="Google Shape;505;p44"/>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pic>
        <p:nvPicPr>
          <p:cNvPr id="510" name="Google Shape;510;p45"/>
          <p:cNvPicPr preferRelativeResize="0"/>
          <p:nvPr/>
        </p:nvPicPr>
        <p:blipFill rotWithShape="1">
          <a:blip r:embed="rId1"/>
          <a:srcRect/>
          <a:stretch>
            <a:fillRect/>
          </a:stretch>
        </p:blipFill>
        <p:spPr>
          <a:xfrm>
            <a:off x="20" y="10"/>
            <a:ext cx="9143980" cy="6857990"/>
          </a:xfrm>
          <a:prstGeom prst="rect">
            <a:avLst/>
          </a:prstGeom>
          <a:noFill/>
          <a:ln>
            <a:noFill/>
          </a:ln>
        </p:spPr>
      </p:pic>
      <p:sp>
        <p:nvSpPr>
          <p:cNvPr id="511" name="Google Shape;511;p45"/>
          <p:cNvSpPr/>
          <p:nvPr/>
        </p:nvSpPr>
        <p:spPr>
          <a:xfrm>
            <a:off x="0" y="5320142"/>
            <a:ext cx="9144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12" name="Google Shape;512;p45"/>
          <p:cNvSpPr txBox="1">
            <a:spLocks noGrp="1"/>
          </p:cNvSpPr>
          <p:nvPr>
            <p:ph type="title"/>
          </p:nvPr>
        </p:nvSpPr>
        <p:spPr>
          <a:xfrm>
            <a:off x="392906" y="5317240"/>
            <a:ext cx="8408194" cy="74483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100"/>
              <a:buFont typeface="Calibri" panose="020F0502020204030204"/>
              <a:buNone/>
            </a:pPr>
            <a:r>
              <a:rPr lang="en-US" sz="3100" dirty="0" err="1">
                <a:solidFill>
                  <a:srgbClr val="262626"/>
                </a:solidFill>
              </a:rPr>
              <a:t>Ενέργει</a:t>
            </a:r>
            <a:r>
              <a:rPr lang="en-US" sz="3100" dirty="0">
                <a:solidFill>
                  <a:srgbClr val="262626"/>
                </a:solidFill>
              </a:rPr>
              <a:t>α</a:t>
            </a:r>
            <a:r>
              <a:rPr lang="el-GR" sz="3100" dirty="0">
                <a:solidFill>
                  <a:srgbClr val="262626"/>
                </a:solidFill>
              </a:rPr>
              <a:t> </a:t>
            </a:r>
            <a:r>
              <a:rPr lang="en-US" sz="3100" dirty="0">
                <a:solidFill>
                  <a:srgbClr val="262626"/>
                </a:solidFill>
              </a:rPr>
              <a:t>/</a:t>
            </a:r>
            <a:r>
              <a:rPr lang="el-GR" sz="3100" dirty="0">
                <a:solidFill>
                  <a:srgbClr val="262626"/>
                </a:solidFill>
              </a:rPr>
              <a:t> </a:t>
            </a:r>
            <a:r>
              <a:rPr lang="en-US" sz="3100" dirty="0" err="1">
                <a:solidFill>
                  <a:srgbClr val="262626"/>
                </a:solidFill>
              </a:rPr>
              <a:t>Φυσικοί</a:t>
            </a:r>
            <a:r>
              <a:rPr lang="en-US" sz="3100" dirty="0">
                <a:solidFill>
                  <a:srgbClr val="262626"/>
                </a:solidFill>
              </a:rPr>
              <a:t> π</a:t>
            </a:r>
            <a:r>
              <a:rPr lang="en-US" sz="3100" dirty="0" err="1">
                <a:solidFill>
                  <a:srgbClr val="262626"/>
                </a:solidFill>
              </a:rPr>
              <a:t>όροι</a:t>
            </a:r>
            <a:r>
              <a:rPr lang="el-GR" sz="3100" dirty="0">
                <a:solidFill>
                  <a:srgbClr val="262626"/>
                </a:solidFill>
              </a:rPr>
              <a:t> </a:t>
            </a:r>
            <a:r>
              <a:rPr lang="en-US" sz="3100" dirty="0">
                <a:solidFill>
                  <a:srgbClr val="262626"/>
                </a:solidFill>
              </a:rPr>
              <a:t>/</a:t>
            </a:r>
            <a:r>
              <a:rPr lang="el-GR" sz="3100" dirty="0">
                <a:solidFill>
                  <a:srgbClr val="262626"/>
                </a:solidFill>
              </a:rPr>
              <a:t> </a:t>
            </a:r>
            <a:r>
              <a:rPr lang="en-US" sz="3100" dirty="0">
                <a:solidFill>
                  <a:srgbClr val="262626"/>
                </a:solidFill>
              </a:rPr>
              <a:t>ΑΠΕ</a:t>
            </a:r>
            <a:endParaRPr sz="3100" dirty="0">
              <a:solidFill>
                <a:srgbClr val="262626"/>
              </a:solidFill>
            </a:endParaRPr>
          </a:p>
        </p:txBody>
      </p:sp>
      <p:cxnSp>
        <p:nvCxnSpPr>
          <p:cNvPr id="513" name="Google Shape;513;p45"/>
          <p:cNvCxnSpPr/>
          <p:nvPr/>
        </p:nvCxnSpPr>
        <p:spPr>
          <a:xfrm>
            <a:off x="0" y="5241983"/>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514" name="Google Shape;514;p45"/>
          <p:cNvCxnSpPr/>
          <p:nvPr/>
        </p:nvCxnSpPr>
        <p:spPr>
          <a:xfrm>
            <a:off x="0" y="6134852"/>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pic>
        <p:nvPicPr>
          <p:cNvPr id="515" name="Google Shape;515;p45"/>
          <p:cNvPicPr preferRelativeResize="0"/>
          <p:nvPr/>
        </p:nvPicPr>
        <p:blipFill rotWithShape="1">
          <a:blip r:embed="rId2"/>
          <a:srcRect/>
          <a:stretch>
            <a:fillRect/>
          </a:stretch>
        </p:blipFill>
        <p:spPr>
          <a:xfrm>
            <a:off x="13983" y="44624"/>
            <a:ext cx="459343" cy="485971"/>
          </a:xfrm>
          <a:prstGeom prst="rect">
            <a:avLst/>
          </a:prstGeom>
          <a:noFill/>
          <a:ln>
            <a:noFill/>
          </a:ln>
        </p:spPr>
      </p:pic>
      <p:sp>
        <p:nvSpPr>
          <p:cNvPr id="516" name="Google Shape;516;p45"/>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17" name="Google Shape;517;p45"/>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1"/>
        <p:cNvGrpSpPr/>
        <p:nvPr/>
      </p:nvGrpSpPr>
      <p:grpSpPr>
        <a:xfrm>
          <a:off x="0" y="0"/>
          <a:ext cx="0" cy="0"/>
          <a:chOff x="0" y="0"/>
          <a:chExt cx="0" cy="0"/>
        </a:xfrm>
      </p:grpSpPr>
      <p:sp>
        <p:nvSpPr>
          <p:cNvPr id="522" name="Google Shape;522;p46"/>
          <p:cNvSpPr/>
          <p:nvPr/>
        </p:nvSpPr>
        <p:spPr>
          <a:xfrm>
            <a:off x="2286"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23" name="Google Shape;523;p46"/>
          <p:cNvSpPr/>
          <p:nvPr/>
        </p:nvSpPr>
        <p:spPr>
          <a:xfrm>
            <a:off x="555409" y="1011045"/>
            <a:ext cx="3277394" cy="4369859"/>
          </a:xfrm>
          <a:prstGeom prst="roundRect">
            <a:avLst>
              <a:gd name="adj" fmla="val 275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24" name="Google Shape;524;p46"/>
          <p:cNvSpPr txBox="1">
            <a:spLocks noGrp="1"/>
          </p:cNvSpPr>
          <p:nvPr>
            <p:ph type="title"/>
          </p:nvPr>
        </p:nvSpPr>
        <p:spPr>
          <a:xfrm>
            <a:off x="717619" y="1112969"/>
            <a:ext cx="2952974" cy="41660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800"/>
              <a:buFont typeface="Calibri" panose="020F0502020204030204"/>
              <a:buNone/>
            </a:pPr>
            <a:r>
              <a:rPr lang="en-US" sz="2800">
                <a:solidFill>
                  <a:srgbClr val="FFFFFF"/>
                </a:solidFill>
              </a:rPr>
              <a:t>SWOT ΑΝΑΛΥΣΗ </a:t>
            </a:r>
            <a:br>
              <a:rPr lang="en-US" sz="2800">
                <a:solidFill>
                  <a:srgbClr val="FFFFFF"/>
                </a:solidFill>
              </a:rPr>
            </a:br>
            <a:r>
              <a:rPr lang="en-US" sz="2800">
                <a:solidFill>
                  <a:srgbClr val="FFFFFF"/>
                </a:solidFill>
              </a:rPr>
              <a:t>Ενέργεια/Φυσικοί πόροι/ΑΠΕ</a:t>
            </a:r>
            <a:endParaRPr sz="2800">
              <a:solidFill>
                <a:srgbClr val="FFFFFF"/>
              </a:solidFill>
            </a:endParaRPr>
          </a:p>
        </p:txBody>
      </p:sp>
      <p:sp>
        <p:nvSpPr>
          <p:cNvPr id="525" name="Google Shape;525;p46"/>
          <p:cNvSpPr/>
          <p:nvPr/>
        </p:nvSpPr>
        <p:spPr>
          <a:xfrm flipH="1">
            <a:off x="397896" y="0"/>
            <a:ext cx="866357"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26" name="Google Shape;526;p46"/>
          <p:cNvSpPr/>
          <p:nvPr/>
        </p:nvSpPr>
        <p:spPr>
          <a:xfrm flipH="1">
            <a:off x="2971133" y="-1"/>
            <a:ext cx="130305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27" name="Google Shape;527;p46"/>
          <p:cNvSpPr/>
          <p:nvPr/>
        </p:nvSpPr>
        <p:spPr>
          <a:xfrm flipH="1">
            <a:off x="0" y="2936831"/>
            <a:ext cx="119805"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28" name="Google Shape;528;p46"/>
          <p:cNvSpPr txBox="1">
            <a:spLocks noGrp="1"/>
          </p:cNvSpPr>
          <p:nvPr>
            <p:ph type="body" idx="1"/>
          </p:nvPr>
        </p:nvSpPr>
        <p:spPr>
          <a:xfrm>
            <a:off x="4282440" y="773430"/>
            <a:ext cx="4741545" cy="5436870"/>
          </a:xfrm>
          <a:prstGeom prst="rect">
            <a:avLst/>
          </a:prstGeom>
          <a:noFill/>
          <a:ln>
            <a:noFill/>
          </a:ln>
        </p:spPr>
        <p:txBody>
          <a:bodyPr spcFirstLastPara="1" wrap="square" lIns="91425" tIns="45700" rIns="91425" bIns="45700" anchor="t" anchorCtr="0">
            <a:noAutofit/>
          </a:bodyPr>
          <a:lstStyle/>
          <a:p>
            <a:pPr marL="431800" lvl="0" indent="-323850" algn="l" rtl="0">
              <a:lnSpc>
                <a:spcPct val="90000"/>
              </a:lnSpc>
              <a:spcBef>
                <a:spcPts val="0"/>
              </a:spcBef>
              <a:spcAft>
                <a:spcPts val="0"/>
              </a:spcAft>
              <a:buClr>
                <a:schemeClr val="dk1"/>
              </a:buClr>
              <a:buSzPts val="1500"/>
              <a:buNone/>
            </a:pPr>
            <a:r>
              <a:rPr lang="en-US" sz="1800" b="1" dirty="0" err="1">
                <a:latin typeface="Calibri" panose="020F0502020204030204"/>
                <a:ea typeface="Calibri" panose="020F0502020204030204"/>
                <a:cs typeface="Calibri" panose="020F0502020204030204"/>
                <a:sym typeface="Calibri" panose="020F0502020204030204"/>
              </a:rPr>
              <a:t>Δυν</a:t>
            </a:r>
            <a:r>
              <a:rPr lang="en-US" sz="1800" b="1" dirty="0">
                <a:latin typeface="Calibri" panose="020F0502020204030204"/>
                <a:ea typeface="Calibri" panose="020F0502020204030204"/>
                <a:cs typeface="Calibri" panose="020F0502020204030204"/>
                <a:sym typeface="Calibri" panose="020F0502020204030204"/>
              </a:rPr>
              <a:t>ατά σημεία</a:t>
            </a:r>
            <a:endParaRPr lang="en-US" sz="1800" b="1"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675"/>
              <a:buFont typeface="Noto Sans Symbols"/>
              <a:buChar char="●"/>
            </a:pPr>
            <a:r>
              <a:rPr lang="en-US" sz="1800" dirty="0" err="1">
                <a:latin typeface="Calibri" panose="020F0502020204030204"/>
                <a:ea typeface="Calibri" panose="020F0502020204030204"/>
                <a:cs typeface="Calibri" panose="020F0502020204030204"/>
                <a:sym typeface="Calibri" panose="020F0502020204030204"/>
              </a:rPr>
              <a:t>Αξιόλογο</a:t>
            </a:r>
            <a:r>
              <a:rPr lang="en-US" sz="1800" dirty="0">
                <a:latin typeface="Calibri" panose="020F0502020204030204"/>
                <a:ea typeface="Calibri" panose="020F0502020204030204"/>
                <a:cs typeface="Calibri" panose="020F0502020204030204"/>
                <a:sym typeface="Calibri" panose="020F0502020204030204"/>
              </a:rPr>
              <a:t> α</a:t>
            </a:r>
            <a:r>
              <a:rPr lang="en-US" sz="1800" dirty="0" err="1">
                <a:latin typeface="Calibri" panose="020F0502020204030204"/>
                <a:ea typeface="Calibri" panose="020F0502020204030204"/>
                <a:cs typeface="Calibri" panose="020F0502020204030204"/>
                <a:sym typeface="Calibri" panose="020F0502020204030204"/>
              </a:rPr>
              <a:t>ιολικό</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δυν</a:t>
            </a:r>
            <a:r>
              <a:rPr lang="en-US" sz="1800" dirty="0">
                <a:latin typeface="Calibri" panose="020F0502020204030204"/>
                <a:ea typeface="Calibri" panose="020F0502020204030204"/>
                <a:cs typeface="Calibri" panose="020F0502020204030204"/>
                <a:sym typeface="Calibri" panose="020F0502020204030204"/>
              </a:rPr>
              <a:t>αμικό</a:t>
            </a:r>
            <a:endParaRPr lang="en-US" sz="1800"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675"/>
              <a:buFont typeface="Noto Sans Symbols"/>
              <a:buChar char="●"/>
            </a:pPr>
            <a:r>
              <a:rPr lang="en-US" sz="1800" dirty="0" err="1">
                <a:latin typeface="Calibri" panose="020F0502020204030204"/>
                <a:ea typeface="Calibri" panose="020F0502020204030204"/>
                <a:cs typeface="Calibri" panose="020F0502020204030204"/>
                <a:sym typeface="Calibri" panose="020F0502020204030204"/>
              </a:rPr>
              <a:t>Αξιο</a:t>
            </a:r>
            <a:r>
              <a:rPr lang="en-US" sz="1800" dirty="0">
                <a:latin typeface="Calibri" panose="020F0502020204030204"/>
                <a:ea typeface="Calibri" panose="020F0502020204030204"/>
                <a:cs typeface="Calibri" panose="020F0502020204030204"/>
                <a:sym typeface="Calibri" panose="020F0502020204030204"/>
              </a:rPr>
              <a:t>ποιήσιμα γεωθερμικά πεδία</a:t>
            </a:r>
            <a:endParaRPr lang="en-US" sz="1800"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chemeClr val="dk1"/>
              </a:buClr>
              <a:buSzPts val="1500"/>
              <a:buNone/>
            </a:pPr>
            <a:r>
              <a:rPr lang="en-US" sz="1800"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Αδύν</a:t>
            </a:r>
            <a:r>
              <a:rPr lang="en-US" sz="1800" b="1" dirty="0">
                <a:latin typeface="Calibri" panose="020F0502020204030204"/>
                <a:ea typeface="Calibri" panose="020F0502020204030204"/>
                <a:cs typeface="Calibri" panose="020F0502020204030204"/>
                <a:sym typeface="Calibri" panose="020F0502020204030204"/>
              </a:rPr>
              <a:t>αμα σημεία</a:t>
            </a:r>
            <a:endParaRPr lang="en-US" sz="1800" b="1"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675"/>
              <a:buFont typeface="Noto Sans Symbols"/>
              <a:buChar char="●"/>
            </a:pPr>
            <a:r>
              <a:rPr lang="en-US" sz="1800" dirty="0">
                <a:latin typeface="Calibri" panose="020F0502020204030204"/>
                <a:ea typeface="Calibri" panose="020F0502020204030204"/>
                <a:cs typeface="Calibri" panose="020F0502020204030204"/>
                <a:sym typeface="Calibri" panose="020F0502020204030204"/>
              </a:rPr>
              <a:t>Απ</a:t>
            </a:r>
            <a:r>
              <a:rPr lang="en-US" sz="1800" dirty="0" err="1">
                <a:latin typeface="Calibri" panose="020F0502020204030204"/>
                <a:ea typeface="Calibri" panose="020F0502020204030204"/>
                <a:cs typeface="Calibri" panose="020F0502020204030204"/>
                <a:sym typeface="Calibri" panose="020F0502020204030204"/>
              </a:rPr>
              <a:t>ουσί</a:t>
            </a:r>
            <a:r>
              <a:rPr lang="en-US" sz="1800" dirty="0">
                <a:latin typeface="Calibri" panose="020F0502020204030204"/>
                <a:ea typeface="Calibri" panose="020F0502020204030204"/>
                <a:cs typeface="Calibri" panose="020F0502020204030204"/>
                <a:sym typeface="Calibri" panose="020F0502020204030204"/>
              </a:rPr>
              <a:t>α πολιτικής της </a:t>
            </a:r>
            <a:r>
              <a:rPr lang="el-GR" sz="1800" dirty="0">
                <a:latin typeface="Calibri" panose="020F0502020204030204"/>
                <a:ea typeface="Calibri" panose="020F0502020204030204"/>
                <a:cs typeface="Calibri" panose="020F0502020204030204"/>
                <a:sym typeface="Calibri" panose="020F0502020204030204"/>
              </a:rPr>
              <a:t>Π</a:t>
            </a:r>
            <a:r>
              <a:rPr lang="en-US" sz="1800" dirty="0" err="1">
                <a:latin typeface="Calibri" panose="020F0502020204030204"/>
                <a:ea typeface="Calibri" panose="020F0502020204030204"/>
                <a:cs typeface="Calibri" panose="020F0502020204030204"/>
                <a:sym typeface="Calibri" panose="020F0502020204030204"/>
              </a:rPr>
              <a:t>εριφέρει</a:t>
            </a:r>
            <a:r>
              <a:rPr lang="en-US" sz="1800" dirty="0">
                <a:latin typeface="Calibri" panose="020F0502020204030204"/>
                <a:ea typeface="Calibri" panose="020F0502020204030204"/>
                <a:cs typeface="Calibri" panose="020F0502020204030204"/>
                <a:sym typeface="Calibri" panose="020F0502020204030204"/>
              </a:rPr>
              <a:t>ας και έλλειψη χωροταξικού σχεδίου για την ενέργεια</a:t>
            </a:r>
            <a:endParaRPr lang="en-US" sz="1800"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675"/>
              <a:buFont typeface="Noto Sans Symbols"/>
              <a:buChar char="●"/>
            </a:pPr>
            <a:r>
              <a:rPr lang="en-US" sz="1800" dirty="0" err="1">
                <a:latin typeface="Calibri" panose="020F0502020204030204"/>
                <a:ea typeface="Calibri" panose="020F0502020204030204"/>
                <a:cs typeface="Calibri" panose="020F0502020204030204"/>
                <a:sym typeface="Calibri" panose="020F0502020204030204"/>
              </a:rPr>
              <a:t>Υψηλό</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κόστος</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δι</a:t>
            </a:r>
            <a:r>
              <a:rPr lang="en-US" sz="1800" dirty="0">
                <a:latin typeface="Calibri" panose="020F0502020204030204"/>
                <a:ea typeface="Calibri" panose="020F0502020204030204"/>
                <a:cs typeface="Calibri" panose="020F0502020204030204"/>
                <a:sym typeface="Calibri" panose="020F0502020204030204"/>
              </a:rPr>
              <a:t>ασύνδεσης</a:t>
            </a:r>
            <a:endParaRPr lang="en-US" sz="1800"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chemeClr val="dk1"/>
              </a:buClr>
              <a:buSzPts val="1500"/>
              <a:buNone/>
            </a:pPr>
            <a:r>
              <a:rPr lang="en-US" sz="1800" b="1" dirty="0" err="1">
                <a:latin typeface="Calibri" panose="020F0502020204030204"/>
                <a:ea typeface="Calibri" panose="020F0502020204030204"/>
                <a:cs typeface="Calibri" panose="020F0502020204030204"/>
                <a:sym typeface="Calibri" panose="020F0502020204030204"/>
              </a:rPr>
              <a:t>Ευκ</a:t>
            </a:r>
            <a:r>
              <a:rPr lang="en-US" sz="1800" b="1" dirty="0">
                <a:latin typeface="Calibri" panose="020F0502020204030204"/>
                <a:ea typeface="Calibri" panose="020F0502020204030204"/>
                <a:cs typeface="Calibri" panose="020F0502020204030204"/>
                <a:sym typeface="Calibri" panose="020F0502020204030204"/>
              </a:rPr>
              <a:t>αιρίες </a:t>
            </a:r>
            <a:endParaRPr lang="en-US" sz="1800" b="1"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675"/>
              <a:buFont typeface="Noto Sans Symbols"/>
              <a:buChar char="●"/>
            </a:pPr>
            <a:r>
              <a:rPr lang="en-US" sz="1800" dirty="0">
                <a:latin typeface="Calibri" panose="020F0502020204030204"/>
                <a:ea typeface="Calibri" panose="020F0502020204030204"/>
                <a:cs typeface="Calibri" panose="020F0502020204030204"/>
                <a:sym typeface="Calibri" panose="020F0502020204030204"/>
              </a:rPr>
              <a:t>Επ</a:t>
            </a:r>
            <a:r>
              <a:rPr lang="en-US" sz="1800" dirty="0" err="1">
                <a:latin typeface="Calibri" panose="020F0502020204030204"/>
                <a:ea typeface="Calibri" panose="020F0502020204030204"/>
                <a:cs typeface="Calibri" panose="020F0502020204030204"/>
                <a:sym typeface="Calibri" panose="020F0502020204030204"/>
              </a:rPr>
              <a:t>έκτ</a:t>
            </a:r>
            <a:r>
              <a:rPr lang="en-US" sz="1800" dirty="0">
                <a:latin typeface="Calibri" panose="020F0502020204030204"/>
                <a:ea typeface="Calibri" panose="020F0502020204030204"/>
                <a:cs typeface="Calibri" panose="020F0502020204030204"/>
                <a:sym typeface="Calibri" panose="020F0502020204030204"/>
              </a:rPr>
              <a:t>αση  δικτύου  αγωγών  φυσικού  αερίου  σε ολόκληρη  την  Περιφέρεια   σε  νοικοκυριά</a:t>
            </a:r>
            <a:endParaRPr lang="en-US" sz="1800"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675"/>
              <a:buNone/>
            </a:pPr>
            <a:r>
              <a:rPr lang="en-US" sz="1800" b="1" dirty="0">
                <a:latin typeface="Calibri" panose="020F0502020204030204"/>
                <a:ea typeface="Calibri" panose="020F0502020204030204"/>
                <a:cs typeface="Calibri" panose="020F0502020204030204"/>
                <a:sym typeface="Calibri" panose="020F0502020204030204"/>
              </a:rPr>
              <a:t>Απ</a:t>
            </a:r>
            <a:r>
              <a:rPr lang="en-US" sz="1800" b="1" dirty="0" err="1">
                <a:latin typeface="Calibri" panose="020F0502020204030204"/>
                <a:ea typeface="Calibri" panose="020F0502020204030204"/>
                <a:cs typeface="Calibri" panose="020F0502020204030204"/>
                <a:sym typeface="Calibri" panose="020F0502020204030204"/>
              </a:rPr>
              <a:t>ειλές</a:t>
            </a:r>
            <a:endParaRPr sz="1800" b="1" dirty="0">
              <a:latin typeface="Calibri" panose="020F0502020204030204"/>
              <a:ea typeface="Calibri" panose="020F0502020204030204"/>
              <a:cs typeface="Calibri" panose="020F0502020204030204"/>
              <a:sym typeface="Calibri" panose="020F0502020204030204"/>
            </a:endParaRPr>
          </a:p>
          <a:p>
            <a:pPr marL="431800" lvl="0" indent="-323850" algn="l" rtl="0">
              <a:lnSpc>
                <a:spcPct val="90000"/>
              </a:lnSpc>
              <a:spcBef>
                <a:spcPts val="1425"/>
              </a:spcBef>
              <a:spcAft>
                <a:spcPts val="0"/>
              </a:spcAft>
              <a:buClr>
                <a:srgbClr val="FFCC99"/>
              </a:buClr>
              <a:buSzPts val="675"/>
              <a:buFont typeface="Noto Sans Symbols"/>
              <a:buChar char="●"/>
            </a:pPr>
            <a:r>
              <a:rPr lang="en-US" sz="1800" dirty="0" err="1">
                <a:latin typeface="Calibri" panose="020F0502020204030204"/>
                <a:ea typeface="Calibri" panose="020F0502020204030204"/>
                <a:cs typeface="Calibri" panose="020F0502020204030204"/>
                <a:sym typeface="Calibri" panose="020F0502020204030204"/>
              </a:rPr>
              <a:t>Αντιδράσεις</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σχετικά</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με</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τη</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χωροθέτηση</a:t>
            </a:r>
            <a:r>
              <a:rPr lang="en-US" sz="1800" dirty="0">
                <a:latin typeface="Calibri" panose="020F0502020204030204"/>
                <a:ea typeface="Calibri" panose="020F0502020204030204"/>
                <a:cs typeface="Calibri" panose="020F0502020204030204"/>
                <a:sym typeface="Calibri" panose="020F0502020204030204"/>
              </a:rPr>
              <a:t>  παρα</a:t>
            </a:r>
            <a:r>
              <a:rPr lang="en-US" sz="1800" dirty="0" err="1">
                <a:latin typeface="Calibri" panose="020F0502020204030204"/>
                <a:ea typeface="Calibri" panose="020F0502020204030204"/>
                <a:cs typeface="Calibri" panose="020F0502020204030204"/>
                <a:sym typeface="Calibri" panose="020F0502020204030204"/>
              </a:rPr>
              <a:t>γωγικών</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δρ</a:t>
            </a:r>
            <a:r>
              <a:rPr lang="en-US" sz="1800" dirty="0">
                <a:latin typeface="Calibri" panose="020F0502020204030204"/>
                <a:ea typeface="Calibri" panose="020F0502020204030204"/>
                <a:cs typeface="Calibri" panose="020F0502020204030204"/>
                <a:sym typeface="Calibri" panose="020F0502020204030204"/>
              </a:rPr>
              <a:t>αστηριοτήτων </a:t>
            </a:r>
            <a:endParaRPr sz="1800" dirty="0"/>
          </a:p>
        </p:txBody>
      </p:sp>
      <p:sp>
        <p:nvSpPr>
          <p:cNvPr id="529" name="Google Shape;529;p46"/>
          <p:cNvSpPr/>
          <p:nvPr/>
        </p:nvSpPr>
        <p:spPr>
          <a:xfrm flipH="1">
            <a:off x="0" y="5835649"/>
            <a:ext cx="1161135"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30" name="Google Shape;530;p46"/>
          <p:cNvSpPr/>
          <p:nvPr/>
        </p:nvSpPr>
        <p:spPr>
          <a:xfrm flipH="1">
            <a:off x="2563731" y="5717905"/>
            <a:ext cx="1328706"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31" name="Google Shape;531;p46"/>
          <p:cNvSpPr/>
          <p:nvPr/>
        </p:nvSpPr>
        <p:spPr>
          <a:xfrm flipH="1">
            <a:off x="3099729" y="6258755"/>
            <a:ext cx="1174455"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32" name="Google Shape;532;p46"/>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533" name="Google Shape;533;p46"/>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34" name="Google Shape;534;p46"/>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pic>
        <p:nvPicPr>
          <p:cNvPr id="138" name="Google Shape;138;p19"/>
          <p:cNvPicPr preferRelativeResize="0"/>
          <p:nvPr/>
        </p:nvPicPr>
        <p:blipFill rotWithShape="1">
          <a:blip r:embed="rId1"/>
          <a:srcRect/>
          <a:stretch>
            <a:fillRect/>
          </a:stretch>
        </p:blipFill>
        <p:spPr>
          <a:xfrm>
            <a:off x="2325064" y="413872"/>
            <a:ext cx="6755445" cy="3587430"/>
          </a:xfrm>
          <a:prstGeom prst="rect">
            <a:avLst/>
          </a:prstGeom>
          <a:noFill/>
          <a:ln>
            <a:noFill/>
          </a:ln>
        </p:spPr>
      </p:pic>
      <p:sp>
        <p:nvSpPr>
          <p:cNvPr id="139" name="Google Shape;139;p19"/>
          <p:cNvSpPr txBox="1">
            <a:spLocks noGrp="1"/>
          </p:cNvSpPr>
          <p:nvPr>
            <p:ph type="body" idx="4294967295"/>
          </p:nvPr>
        </p:nvSpPr>
        <p:spPr>
          <a:xfrm>
            <a:off x="0" y="4133850"/>
            <a:ext cx="8785225" cy="2376488"/>
          </a:xfrm>
          <a:prstGeom prst="rect">
            <a:avLst/>
          </a:prstGeom>
          <a:noFill/>
          <a:ln>
            <a:noFill/>
          </a:ln>
        </p:spPr>
        <p:txBody>
          <a:bodyPr spcFirstLastPara="1" wrap="square" lIns="91425" tIns="45700" rIns="91425" bIns="45700" anchor="t" anchorCtr="0">
            <a:noAutofit/>
          </a:bodyPr>
          <a:lstStyle/>
          <a:p>
            <a:pPr marL="114300" lvl="0" indent="0" rtl="0">
              <a:lnSpc>
                <a:spcPct val="90000"/>
              </a:lnSpc>
              <a:spcBef>
                <a:spcPts val="0"/>
              </a:spcBef>
              <a:spcAft>
                <a:spcPts val="0"/>
              </a:spcAft>
              <a:buClr>
                <a:schemeClr val="dk1"/>
              </a:buClr>
              <a:buSzPts val="1800"/>
              <a:buNone/>
            </a:pPr>
            <a:r>
              <a:rPr lang="en-US" sz="1800" dirty="0">
                <a:solidFill>
                  <a:schemeClr val="dk1"/>
                </a:solidFill>
                <a:latin typeface="Arial" panose="020B0604020202020204"/>
                <a:ea typeface="Arial" panose="020B0604020202020204"/>
                <a:cs typeface="Arial" panose="020B0604020202020204"/>
                <a:sym typeface="Arial" panose="020B0604020202020204"/>
              </a:rPr>
              <a:t>Η </a:t>
            </a:r>
            <a:r>
              <a:rPr lang="en-US" sz="1800" dirty="0" err="1">
                <a:solidFill>
                  <a:schemeClr val="dk1"/>
                </a:solidFill>
                <a:latin typeface="Arial" panose="020B0604020202020204"/>
                <a:ea typeface="Arial" panose="020B0604020202020204"/>
                <a:cs typeface="Arial" panose="020B0604020202020204"/>
                <a:sym typeface="Arial" panose="020B0604020202020204"/>
              </a:rPr>
              <a:t>Περιφέρει</a:t>
            </a:r>
            <a:r>
              <a:rPr lang="en-US" sz="1800" dirty="0">
                <a:solidFill>
                  <a:schemeClr val="dk1"/>
                </a:solidFill>
                <a:latin typeface="Arial" panose="020B0604020202020204"/>
                <a:ea typeface="Arial" panose="020B0604020202020204"/>
                <a:cs typeface="Arial" panose="020B0604020202020204"/>
                <a:sym typeface="Arial" panose="020B0604020202020204"/>
              </a:rPr>
              <a:t>α Στερεάς Ελλάδας είναι η </a:t>
            </a:r>
            <a:r>
              <a:rPr lang="en-US" sz="1800" b="1" dirty="0">
                <a:solidFill>
                  <a:schemeClr val="dk1"/>
                </a:solidFill>
                <a:latin typeface="Arial" panose="020B0604020202020204"/>
                <a:ea typeface="Arial" panose="020B0604020202020204"/>
                <a:cs typeface="Arial" panose="020B0604020202020204"/>
                <a:sym typeface="Arial" panose="020B0604020202020204"/>
              </a:rPr>
              <a:t>δεύτερη σε έκταση ελληνική </a:t>
            </a:r>
            <a:r>
              <a:rPr lang="el-GR" sz="1800" b="1" dirty="0">
                <a:solidFill>
                  <a:schemeClr val="dk1"/>
                </a:solidFill>
                <a:latin typeface="Arial" panose="020B0604020202020204"/>
                <a:ea typeface="Arial" panose="020B0604020202020204"/>
                <a:cs typeface="Arial" panose="020B0604020202020204"/>
                <a:sym typeface="Arial" panose="020B0604020202020204"/>
              </a:rPr>
              <a:t>Π</a:t>
            </a:r>
            <a:r>
              <a:rPr lang="en-US" sz="1800" b="1" dirty="0" err="1">
                <a:solidFill>
                  <a:schemeClr val="dk1"/>
                </a:solidFill>
                <a:latin typeface="Arial" panose="020B0604020202020204"/>
                <a:ea typeface="Arial" panose="020B0604020202020204"/>
                <a:cs typeface="Arial" panose="020B0604020202020204"/>
                <a:sym typeface="Arial" panose="020B0604020202020204"/>
              </a:rPr>
              <a:t>εριφέρει</a:t>
            </a:r>
            <a:r>
              <a:rPr lang="en-US" sz="1800" b="1" dirty="0">
                <a:solidFill>
                  <a:schemeClr val="dk1"/>
                </a:solidFill>
                <a:latin typeface="Arial" panose="020B0604020202020204"/>
                <a:ea typeface="Arial" panose="020B0604020202020204"/>
                <a:cs typeface="Arial" panose="020B0604020202020204"/>
                <a:sym typeface="Arial" panose="020B0604020202020204"/>
              </a:rPr>
              <a:t>α</a:t>
            </a:r>
            <a:endParaRPr lang="en-US" sz="1800" b="1" dirty="0">
              <a:solidFill>
                <a:schemeClr val="dk1"/>
              </a:solidFill>
              <a:latin typeface="Arial" panose="020B0604020202020204"/>
              <a:ea typeface="Arial" panose="020B0604020202020204"/>
              <a:cs typeface="Arial" panose="020B0604020202020204"/>
              <a:sym typeface="Arial" panose="020B0604020202020204"/>
            </a:endParaRPr>
          </a:p>
          <a:p>
            <a:pPr marL="114300" lvl="0" indent="0" rtl="0">
              <a:lnSpc>
                <a:spcPct val="90000"/>
              </a:lnSpc>
              <a:spcBef>
                <a:spcPts val="0"/>
              </a:spcBef>
              <a:spcAft>
                <a:spcPts val="0"/>
              </a:spcAft>
              <a:buClr>
                <a:schemeClr val="lt1"/>
              </a:buClr>
              <a:buSzPts val="1800"/>
              <a:buNone/>
            </a:pPr>
            <a:endParaRPr sz="1800" dirty="0">
              <a:solidFill>
                <a:schemeClr val="dk1"/>
              </a:solidFill>
              <a:latin typeface="Arial" panose="020B0604020202020204"/>
              <a:ea typeface="Arial" panose="020B0604020202020204"/>
              <a:cs typeface="Arial" panose="020B0604020202020204"/>
              <a:sym typeface="Arial" panose="020B0604020202020204"/>
            </a:endParaRPr>
          </a:p>
          <a:p>
            <a:pPr marL="114300" lvl="0" indent="0" rtl="0">
              <a:lnSpc>
                <a:spcPct val="90000"/>
              </a:lnSpc>
              <a:spcBef>
                <a:spcPts val="0"/>
              </a:spcBef>
              <a:spcAft>
                <a:spcPts val="0"/>
              </a:spcAft>
              <a:buClr>
                <a:schemeClr val="dk1"/>
              </a:buClr>
              <a:buSzPts val="1800"/>
              <a:buNone/>
            </a:pPr>
            <a:r>
              <a:rPr lang="en-US" sz="1800" b="1" dirty="0" err="1">
                <a:solidFill>
                  <a:schemeClr val="dk1"/>
                </a:solidFill>
                <a:latin typeface="Arial" panose="020B0604020202020204"/>
                <a:ea typeface="Arial" panose="020B0604020202020204"/>
                <a:cs typeface="Arial" panose="020B0604020202020204"/>
                <a:sym typeface="Arial" panose="020B0604020202020204"/>
              </a:rPr>
              <a:t>Έκτ</a:t>
            </a:r>
            <a:r>
              <a:rPr lang="en-US" sz="1800" b="1" dirty="0">
                <a:solidFill>
                  <a:schemeClr val="dk1"/>
                </a:solidFill>
                <a:latin typeface="Arial" panose="020B0604020202020204"/>
                <a:ea typeface="Arial" panose="020B0604020202020204"/>
                <a:cs typeface="Arial" panose="020B0604020202020204"/>
                <a:sym typeface="Arial" panose="020B0604020202020204"/>
              </a:rPr>
              <a:t>αση 15.549 τετρ. </a:t>
            </a:r>
            <a:r>
              <a:rPr lang="en-US" sz="1800" b="1" dirty="0" err="1">
                <a:solidFill>
                  <a:schemeClr val="dk1"/>
                </a:solidFill>
                <a:latin typeface="Arial" panose="020B0604020202020204"/>
                <a:ea typeface="Arial" panose="020B0604020202020204"/>
                <a:cs typeface="Arial" panose="020B0604020202020204"/>
                <a:sym typeface="Arial" panose="020B0604020202020204"/>
              </a:rPr>
              <a:t>χλμ</a:t>
            </a:r>
            <a:r>
              <a:rPr lang="en-US" sz="1800" dirty="0">
                <a:solidFill>
                  <a:schemeClr val="dk1"/>
                </a:solidFill>
                <a:latin typeface="Arial" panose="020B0604020202020204"/>
                <a:ea typeface="Arial" panose="020B0604020202020204"/>
                <a:cs typeface="Arial" panose="020B0604020202020204"/>
                <a:sym typeface="Arial" panose="020B0604020202020204"/>
              </a:rPr>
              <a:t>., (π</a:t>
            </a:r>
            <a:r>
              <a:rPr lang="en-US" sz="1800" dirty="0" err="1">
                <a:solidFill>
                  <a:schemeClr val="dk1"/>
                </a:solidFill>
                <a:latin typeface="Arial" panose="020B0604020202020204"/>
                <a:ea typeface="Arial" panose="020B0604020202020204"/>
                <a:cs typeface="Arial" panose="020B0604020202020204"/>
                <a:sym typeface="Arial" panose="020B0604020202020204"/>
              </a:rPr>
              <a:t>οσοστό</a:t>
            </a:r>
            <a:r>
              <a:rPr lang="en-US" sz="1800" dirty="0">
                <a:solidFill>
                  <a:schemeClr val="dk1"/>
                </a:solidFill>
                <a:latin typeface="Arial" panose="020B0604020202020204"/>
                <a:ea typeface="Arial" panose="020B0604020202020204"/>
                <a:cs typeface="Arial" panose="020B0604020202020204"/>
                <a:sym typeface="Arial" panose="020B0604020202020204"/>
              </a:rPr>
              <a:t> 11,8% </a:t>
            </a:r>
            <a:r>
              <a:rPr lang="en-US" sz="1800" dirty="0" err="1">
                <a:solidFill>
                  <a:schemeClr val="dk1"/>
                </a:solidFill>
                <a:latin typeface="Arial" panose="020B0604020202020204"/>
                <a:ea typeface="Arial" panose="020B0604020202020204"/>
                <a:cs typeface="Arial" panose="020B0604020202020204"/>
                <a:sym typeface="Arial" panose="020B0604020202020204"/>
              </a:rPr>
              <a:t>της</a:t>
            </a:r>
            <a:r>
              <a:rPr lang="en-US" sz="1800" dirty="0">
                <a:solidFill>
                  <a:schemeClr val="dk1"/>
                </a:solidFill>
                <a:latin typeface="Arial" panose="020B0604020202020204"/>
                <a:ea typeface="Arial" panose="020B0604020202020204"/>
                <a:cs typeface="Arial" panose="020B0604020202020204"/>
                <a:sym typeface="Arial" panose="020B0604020202020204"/>
              </a:rPr>
              <a:t> </a:t>
            </a:r>
            <a:r>
              <a:rPr lang="en-US" sz="1800" dirty="0" err="1">
                <a:solidFill>
                  <a:schemeClr val="dk1"/>
                </a:solidFill>
                <a:latin typeface="Arial" panose="020B0604020202020204"/>
                <a:ea typeface="Arial" panose="020B0604020202020204"/>
                <a:cs typeface="Arial" panose="020B0604020202020204"/>
                <a:sym typeface="Arial" panose="020B0604020202020204"/>
              </a:rPr>
              <a:t>συνολικής</a:t>
            </a:r>
            <a:r>
              <a:rPr lang="en-US" sz="1800" dirty="0">
                <a:solidFill>
                  <a:schemeClr val="dk1"/>
                </a:solidFill>
                <a:latin typeface="Arial" panose="020B0604020202020204"/>
                <a:ea typeface="Arial" panose="020B0604020202020204"/>
                <a:cs typeface="Arial" panose="020B0604020202020204"/>
                <a:sym typeface="Arial" panose="020B0604020202020204"/>
              </a:rPr>
              <a:t> </a:t>
            </a:r>
            <a:r>
              <a:rPr lang="en-US" sz="1800" dirty="0" err="1">
                <a:solidFill>
                  <a:schemeClr val="dk1"/>
                </a:solidFill>
                <a:latin typeface="Arial" panose="020B0604020202020204"/>
                <a:ea typeface="Arial" panose="020B0604020202020204"/>
                <a:cs typeface="Arial" panose="020B0604020202020204"/>
                <a:sym typeface="Arial" panose="020B0604020202020204"/>
              </a:rPr>
              <a:t>έκτ</a:t>
            </a:r>
            <a:r>
              <a:rPr lang="en-US" sz="1800" dirty="0">
                <a:solidFill>
                  <a:schemeClr val="dk1"/>
                </a:solidFill>
                <a:latin typeface="Arial" panose="020B0604020202020204"/>
                <a:ea typeface="Arial" panose="020B0604020202020204"/>
                <a:cs typeface="Arial" panose="020B0604020202020204"/>
                <a:sym typeface="Arial" panose="020B0604020202020204"/>
              </a:rPr>
              <a:t>ασης της χώρας), με 230 χλμ. </a:t>
            </a:r>
            <a:r>
              <a:rPr lang="en-US" sz="1800" dirty="0" err="1">
                <a:solidFill>
                  <a:schemeClr val="dk1"/>
                </a:solidFill>
                <a:latin typeface="Arial" panose="020B0604020202020204"/>
                <a:ea typeface="Arial" panose="020B0604020202020204"/>
                <a:cs typeface="Arial" panose="020B0604020202020204"/>
                <a:sym typeface="Arial" panose="020B0604020202020204"/>
              </a:rPr>
              <a:t>μήκος</a:t>
            </a:r>
            <a:r>
              <a:rPr lang="en-US" sz="1800" dirty="0">
                <a:solidFill>
                  <a:schemeClr val="dk1"/>
                </a:solidFill>
                <a:latin typeface="Arial" panose="020B0604020202020204"/>
                <a:ea typeface="Arial" panose="020B0604020202020204"/>
                <a:cs typeface="Arial" panose="020B0604020202020204"/>
                <a:sym typeface="Arial" panose="020B0604020202020204"/>
              </a:rPr>
              <a:t> και 95 </a:t>
            </a:r>
            <a:r>
              <a:rPr lang="en-US" sz="1800" dirty="0" err="1">
                <a:solidFill>
                  <a:schemeClr val="dk1"/>
                </a:solidFill>
                <a:latin typeface="Arial" panose="020B0604020202020204"/>
                <a:ea typeface="Arial" panose="020B0604020202020204"/>
                <a:cs typeface="Arial" panose="020B0604020202020204"/>
                <a:sym typeface="Arial" panose="020B0604020202020204"/>
              </a:rPr>
              <a:t>χλμ</a:t>
            </a:r>
            <a:r>
              <a:rPr lang="en-US" sz="1800" dirty="0">
                <a:solidFill>
                  <a:schemeClr val="dk1"/>
                </a:solidFill>
                <a:latin typeface="Arial" panose="020B0604020202020204"/>
                <a:ea typeface="Arial" panose="020B0604020202020204"/>
                <a:cs typeface="Arial" panose="020B0604020202020204"/>
                <a:sym typeface="Arial" panose="020B0604020202020204"/>
              </a:rPr>
              <a:t>. π</a:t>
            </a:r>
            <a:r>
              <a:rPr lang="en-US" sz="1800" dirty="0" err="1">
                <a:solidFill>
                  <a:schemeClr val="dk1"/>
                </a:solidFill>
                <a:latin typeface="Arial" panose="020B0604020202020204"/>
                <a:ea typeface="Arial" panose="020B0604020202020204"/>
                <a:cs typeface="Arial" panose="020B0604020202020204"/>
                <a:sym typeface="Arial" panose="020B0604020202020204"/>
              </a:rPr>
              <a:t>λάτος</a:t>
            </a:r>
            <a:endParaRPr lang="en-US" sz="1800" dirty="0">
              <a:solidFill>
                <a:schemeClr val="dk1"/>
              </a:solidFill>
              <a:latin typeface="Arial" panose="020B0604020202020204"/>
              <a:ea typeface="Arial" panose="020B0604020202020204"/>
              <a:cs typeface="Arial" panose="020B0604020202020204"/>
              <a:sym typeface="Arial" panose="020B0604020202020204"/>
            </a:endParaRPr>
          </a:p>
          <a:p>
            <a:pPr marL="114300" lvl="0" indent="0" rtl="0">
              <a:lnSpc>
                <a:spcPct val="90000"/>
              </a:lnSpc>
              <a:spcBef>
                <a:spcPts val="0"/>
              </a:spcBef>
              <a:spcAft>
                <a:spcPts val="0"/>
              </a:spcAft>
              <a:buClr>
                <a:schemeClr val="lt1"/>
              </a:buClr>
              <a:buSzPts val="1800"/>
              <a:buNone/>
            </a:pPr>
            <a:endParaRPr sz="1800" dirty="0">
              <a:solidFill>
                <a:schemeClr val="dk1"/>
              </a:solidFill>
              <a:latin typeface="Arial" panose="020B0604020202020204"/>
              <a:ea typeface="Arial" panose="020B0604020202020204"/>
              <a:cs typeface="Arial" panose="020B0604020202020204"/>
              <a:sym typeface="Arial" panose="020B0604020202020204"/>
            </a:endParaRPr>
          </a:p>
          <a:p>
            <a:pPr marL="114300" lvl="0" indent="0" rtl="0">
              <a:lnSpc>
                <a:spcPct val="90000"/>
              </a:lnSpc>
              <a:spcBef>
                <a:spcPts val="0"/>
              </a:spcBef>
              <a:spcAft>
                <a:spcPts val="0"/>
              </a:spcAft>
              <a:buClr>
                <a:schemeClr val="dk1"/>
              </a:buClr>
              <a:buSzPts val="1800"/>
              <a:buNone/>
            </a:pPr>
            <a:r>
              <a:rPr lang="en-US" sz="1800" dirty="0">
                <a:solidFill>
                  <a:schemeClr val="dk1"/>
                </a:solidFill>
                <a:latin typeface="Arial" panose="020B0604020202020204"/>
                <a:ea typeface="Arial" panose="020B0604020202020204"/>
                <a:cs typeface="Arial" panose="020B0604020202020204"/>
                <a:sym typeface="Arial" panose="020B0604020202020204"/>
              </a:rPr>
              <a:t>Καταλαμβ</a:t>
            </a:r>
            <a:r>
              <a:rPr lang="en-US" sz="1800" dirty="0" err="1">
                <a:solidFill>
                  <a:schemeClr val="dk1"/>
                </a:solidFill>
                <a:latin typeface="Arial" panose="020B0604020202020204"/>
                <a:ea typeface="Arial" panose="020B0604020202020204"/>
                <a:cs typeface="Arial" panose="020B0604020202020204"/>
                <a:sym typeface="Arial" panose="020B0604020202020204"/>
              </a:rPr>
              <a:t>άνει</a:t>
            </a:r>
            <a:r>
              <a:rPr lang="en-US" sz="1800" dirty="0">
                <a:solidFill>
                  <a:schemeClr val="dk1"/>
                </a:solidFill>
                <a:latin typeface="Arial" panose="020B0604020202020204"/>
                <a:ea typeface="Arial" panose="020B0604020202020204"/>
                <a:cs typeface="Arial" panose="020B0604020202020204"/>
                <a:sym typeface="Arial" panose="020B0604020202020204"/>
              </a:rPr>
              <a:t> </a:t>
            </a:r>
            <a:r>
              <a:rPr lang="en-US" sz="1800" dirty="0" err="1">
                <a:solidFill>
                  <a:schemeClr val="dk1"/>
                </a:solidFill>
                <a:latin typeface="Arial" panose="020B0604020202020204"/>
                <a:ea typeface="Arial" panose="020B0604020202020204"/>
                <a:cs typeface="Arial" panose="020B0604020202020204"/>
                <a:sym typeface="Arial" panose="020B0604020202020204"/>
              </a:rPr>
              <a:t>έν</a:t>
            </a:r>
            <a:r>
              <a:rPr lang="en-US" sz="1800" dirty="0">
                <a:solidFill>
                  <a:schemeClr val="dk1"/>
                </a:solidFill>
                <a:latin typeface="Arial" panose="020B0604020202020204"/>
                <a:ea typeface="Arial" panose="020B0604020202020204"/>
                <a:cs typeface="Arial" panose="020B0604020202020204"/>
                <a:sym typeface="Arial" panose="020B0604020202020204"/>
              </a:rPr>
              <a:t>α εδαφικά κρίσιμο τμήμα του ηπειρωτικού κορμού της Ελλάδας στον </a:t>
            </a:r>
            <a:r>
              <a:rPr lang="en-US" sz="1800" b="1" dirty="0">
                <a:solidFill>
                  <a:schemeClr val="dk1"/>
                </a:solidFill>
                <a:latin typeface="Arial" panose="020B0604020202020204"/>
                <a:ea typeface="Arial" panose="020B0604020202020204"/>
                <a:cs typeface="Arial" panose="020B0604020202020204"/>
                <a:sym typeface="Arial" panose="020B0604020202020204"/>
              </a:rPr>
              <a:t>ενδιάμεσο χώρο μεταξύ της Αθήνας, Θεσσαλονίκης και Πάτρας</a:t>
            </a:r>
            <a:endParaRPr lang="en-US" sz="1800" b="1" dirty="0">
              <a:solidFill>
                <a:schemeClr val="dk1"/>
              </a:solidFill>
              <a:latin typeface="Arial" panose="020B0604020202020204"/>
              <a:ea typeface="Arial" panose="020B0604020202020204"/>
              <a:cs typeface="Arial" panose="020B0604020202020204"/>
              <a:sym typeface="Arial" panose="020B0604020202020204"/>
            </a:endParaRPr>
          </a:p>
          <a:p>
            <a:pPr marL="114300" lvl="0" indent="0" rtl="0">
              <a:lnSpc>
                <a:spcPct val="90000"/>
              </a:lnSpc>
              <a:spcBef>
                <a:spcPts val="0"/>
              </a:spcBef>
              <a:spcAft>
                <a:spcPts val="0"/>
              </a:spcAft>
              <a:buClr>
                <a:schemeClr val="dk1"/>
              </a:buClr>
              <a:buSzPts val="1800"/>
              <a:buNone/>
            </a:pPr>
            <a:r>
              <a:rPr lang="en-US" sz="1800" dirty="0" err="1">
                <a:solidFill>
                  <a:schemeClr val="dk1"/>
                </a:solidFill>
                <a:latin typeface="Arial" panose="020B0604020202020204"/>
                <a:ea typeface="Arial" panose="020B0604020202020204"/>
                <a:cs typeface="Arial" panose="020B0604020202020204"/>
                <a:sym typeface="Arial" panose="020B0604020202020204"/>
              </a:rPr>
              <a:t>Το</a:t>
            </a:r>
            <a:r>
              <a:rPr lang="en-US" sz="1800" dirty="0">
                <a:solidFill>
                  <a:schemeClr val="dk1"/>
                </a:solidFill>
                <a:latin typeface="Arial" panose="020B0604020202020204"/>
                <a:ea typeface="Arial" panose="020B0604020202020204"/>
                <a:cs typeface="Arial" panose="020B0604020202020204"/>
                <a:sym typeface="Arial" panose="020B0604020202020204"/>
              </a:rPr>
              <a:t> </a:t>
            </a:r>
            <a:r>
              <a:rPr lang="en-US" sz="1800" dirty="0" err="1">
                <a:solidFill>
                  <a:schemeClr val="dk1"/>
                </a:solidFill>
                <a:latin typeface="Arial" panose="020B0604020202020204"/>
                <a:ea typeface="Arial" panose="020B0604020202020204"/>
                <a:cs typeface="Arial" panose="020B0604020202020204"/>
                <a:sym typeface="Arial" panose="020B0604020202020204"/>
              </a:rPr>
              <a:t>μεγ</a:t>
            </a:r>
            <a:r>
              <a:rPr lang="en-US" sz="1800" dirty="0">
                <a:solidFill>
                  <a:schemeClr val="dk1"/>
                </a:solidFill>
                <a:latin typeface="Arial" panose="020B0604020202020204"/>
                <a:ea typeface="Arial" panose="020B0604020202020204"/>
                <a:cs typeface="Arial" panose="020B0604020202020204"/>
                <a:sym typeface="Arial" panose="020B0604020202020204"/>
              </a:rPr>
              <a:t>αλύτερο τμήμα της Περιφέρειας είναι ορεινό ή ημιορεινό </a:t>
            </a:r>
            <a:endParaRPr lang="en-US" sz="1800" dirty="0">
              <a:solidFill>
                <a:schemeClr val="dk1"/>
              </a:solidFill>
              <a:latin typeface="Arial" panose="020B0604020202020204"/>
              <a:ea typeface="Arial" panose="020B0604020202020204"/>
              <a:cs typeface="Arial" panose="020B0604020202020204"/>
              <a:sym typeface="Arial" panose="020B0604020202020204"/>
            </a:endParaRPr>
          </a:p>
          <a:p>
            <a:pPr marL="114300" lvl="0" indent="0" rtl="0">
              <a:lnSpc>
                <a:spcPct val="90000"/>
              </a:lnSpc>
              <a:spcBef>
                <a:spcPts val="0"/>
              </a:spcBef>
              <a:spcAft>
                <a:spcPts val="0"/>
              </a:spcAft>
              <a:buClr>
                <a:schemeClr val="dk1"/>
              </a:buClr>
              <a:buSzPts val="1800"/>
              <a:buNone/>
            </a:pPr>
            <a:r>
              <a:rPr lang="en-US" sz="1800" dirty="0" err="1">
                <a:solidFill>
                  <a:schemeClr val="dk1"/>
                </a:solidFill>
                <a:latin typeface="Arial" panose="020B0604020202020204"/>
                <a:ea typeface="Arial" panose="020B0604020202020204"/>
                <a:cs typeface="Arial" panose="020B0604020202020204"/>
                <a:sym typeface="Arial" panose="020B0604020202020204"/>
              </a:rPr>
              <a:t>Έχει</a:t>
            </a:r>
            <a:r>
              <a:rPr lang="en-US" sz="1800" dirty="0">
                <a:solidFill>
                  <a:schemeClr val="dk1"/>
                </a:solidFill>
                <a:latin typeface="Arial" panose="020B0604020202020204"/>
                <a:ea typeface="Arial" panose="020B0604020202020204"/>
                <a:cs typeface="Arial" panose="020B0604020202020204"/>
                <a:sym typeface="Arial" panose="020B0604020202020204"/>
              </a:rPr>
              <a:t> </a:t>
            </a:r>
            <a:r>
              <a:rPr lang="el-GR" sz="1800" b="1" dirty="0">
                <a:solidFill>
                  <a:schemeClr val="dk1"/>
                </a:solidFill>
                <a:latin typeface="Arial" panose="020B0604020202020204"/>
                <a:ea typeface="Arial" panose="020B0604020202020204"/>
                <a:cs typeface="Arial" panose="020B0604020202020204"/>
                <a:sym typeface="Arial" panose="020B0604020202020204"/>
              </a:rPr>
              <a:t>πρωτεύουσα</a:t>
            </a:r>
            <a:r>
              <a:rPr lang="en-US" sz="1800" b="1" dirty="0">
                <a:solidFill>
                  <a:schemeClr val="dk1"/>
                </a:solidFill>
                <a:latin typeface="Arial" panose="020B0604020202020204"/>
                <a:ea typeface="Arial" panose="020B0604020202020204"/>
                <a:cs typeface="Arial" panose="020B0604020202020204"/>
                <a:sym typeface="Arial" panose="020B0604020202020204"/>
              </a:rPr>
              <a:t> </a:t>
            </a:r>
            <a:r>
              <a:rPr lang="en-US" sz="1800" b="1" dirty="0" err="1">
                <a:solidFill>
                  <a:schemeClr val="dk1"/>
                </a:solidFill>
                <a:latin typeface="Arial" panose="020B0604020202020204"/>
                <a:ea typeface="Arial" panose="020B0604020202020204"/>
                <a:cs typeface="Arial" panose="020B0604020202020204"/>
                <a:sym typeface="Arial" panose="020B0604020202020204"/>
              </a:rPr>
              <a:t>τη</a:t>
            </a:r>
            <a:r>
              <a:rPr lang="en-US" sz="1800" b="1" dirty="0">
                <a:solidFill>
                  <a:schemeClr val="dk1"/>
                </a:solidFill>
                <a:latin typeface="Arial" panose="020B0604020202020204"/>
                <a:ea typeface="Arial" panose="020B0604020202020204"/>
                <a:cs typeface="Arial" panose="020B0604020202020204"/>
                <a:sym typeface="Arial" panose="020B0604020202020204"/>
              </a:rPr>
              <a:t> Λα</a:t>
            </a:r>
            <a:r>
              <a:rPr lang="en-US" sz="1800" b="1" dirty="0" err="1">
                <a:solidFill>
                  <a:schemeClr val="dk1"/>
                </a:solidFill>
                <a:latin typeface="Arial" panose="020B0604020202020204"/>
                <a:ea typeface="Arial" panose="020B0604020202020204"/>
                <a:cs typeface="Arial" panose="020B0604020202020204"/>
                <a:sym typeface="Arial" panose="020B0604020202020204"/>
              </a:rPr>
              <a:t>μί</a:t>
            </a:r>
            <a:r>
              <a:rPr lang="en-US" sz="1800" b="1" dirty="0">
                <a:solidFill>
                  <a:schemeClr val="dk1"/>
                </a:solidFill>
                <a:latin typeface="Arial" panose="020B0604020202020204"/>
                <a:ea typeface="Arial" panose="020B0604020202020204"/>
                <a:cs typeface="Arial" panose="020B0604020202020204"/>
                <a:sym typeface="Arial" panose="020B0604020202020204"/>
              </a:rPr>
              <a:t>α</a:t>
            </a:r>
            <a:r>
              <a:rPr lang="en-US" sz="1800" dirty="0">
                <a:solidFill>
                  <a:schemeClr val="dk1"/>
                </a:solidFill>
                <a:latin typeface="Arial" panose="020B0604020202020204"/>
                <a:ea typeface="Arial" panose="020B0604020202020204"/>
                <a:cs typeface="Arial" panose="020B0604020202020204"/>
                <a:sym typeface="Arial" panose="020B0604020202020204"/>
              </a:rPr>
              <a:t>      </a:t>
            </a:r>
            <a:endParaRPr lang="en-US" sz="1800" dirty="0">
              <a:solidFill>
                <a:schemeClr val="dk1"/>
              </a:solidFill>
              <a:latin typeface="Arial" panose="020B0604020202020204"/>
              <a:ea typeface="Arial" panose="020B0604020202020204"/>
              <a:cs typeface="Arial" panose="020B0604020202020204"/>
              <a:sym typeface="Arial" panose="020B0604020202020204"/>
            </a:endParaRPr>
          </a:p>
          <a:p>
            <a:pPr marL="228600" lvl="0" indent="-133350" algn="l" rtl="0">
              <a:lnSpc>
                <a:spcPct val="90000"/>
              </a:lnSpc>
              <a:spcBef>
                <a:spcPts val="1000"/>
              </a:spcBef>
              <a:spcAft>
                <a:spcPts val="0"/>
              </a:spcAft>
              <a:buClr>
                <a:schemeClr val="lt1"/>
              </a:buClr>
              <a:buSzPts val="1500"/>
              <a:buNone/>
            </a:pPr>
            <a:endParaRPr sz="1500" dirty="0"/>
          </a:p>
        </p:txBody>
      </p:sp>
      <p:sp>
        <p:nvSpPr>
          <p:cNvPr id="140" name="Google Shape;140;p19"/>
          <p:cNvSpPr txBox="1"/>
          <p:nvPr/>
        </p:nvSpPr>
        <p:spPr>
          <a:xfrm>
            <a:off x="20808" y="548647"/>
            <a:ext cx="2304256" cy="3477875"/>
          </a:xfrm>
          <a:prstGeom prst="rect">
            <a:avLst/>
          </a:prstGeom>
          <a:noFill/>
          <a:ln>
            <a:noFill/>
          </a:ln>
        </p:spPr>
        <p:txBody>
          <a:bodyPr spcFirstLastPara="1" wrap="square" lIns="91425" tIns="45700" rIns="91425" bIns="45700" anchor="t" anchorCtr="0">
            <a:noAutofit/>
          </a:bodyPr>
          <a:lstStyle/>
          <a:p>
            <a:pPr marL="114300" marR="0" lvl="0" indent="0" algn="l" rtl="0">
              <a:spcBef>
                <a:spcPts val="0"/>
              </a:spcBef>
              <a:spcAft>
                <a:spcPts val="0"/>
              </a:spcAft>
              <a:buClr>
                <a:schemeClr val="dk1"/>
              </a:buClr>
              <a:buSzPts val="1800"/>
              <a:buFont typeface="Arial" panose="020B0604020202020204"/>
              <a:buNone/>
            </a:pPr>
            <a:r>
              <a:rPr lang="en-US" sz="1800" b="1" i="0" u="sng" strike="noStrike" cap="none" dirty="0" err="1">
                <a:solidFill>
                  <a:schemeClr val="dk1"/>
                </a:solidFill>
                <a:latin typeface="Arial" panose="020B0604020202020204"/>
                <a:ea typeface="Arial" panose="020B0604020202020204"/>
                <a:cs typeface="Arial" panose="020B0604020202020204"/>
                <a:sym typeface="Arial" panose="020B0604020202020204"/>
              </a:rPr>
              <a:t>Συνορεύει</a:t>
            </a:r>
            <a:r>
              <a:rPr lang="en-US" sz="1800" b="1" i="0" u="sng" strike="noStrike" cap="none" dirty="0">
                <a:solidFill>
                  <a:schemeClr val="dk1"/>
                </a:solidFill>
                <a:latin typeface="Arial" panose="020B0604020202020204"/>
                <a:ea typeface="Arial" panose="020B0604020202020204"/>
                <a:cs typeface="Arial" panose="020B0604020202020204"/>
                <a:sym typeface="Arial" panose="020B0604020202020204"/>
              </a:rPr>
              <a:t>:</a:t>
            </a:r>
            <a:endParaRPr sz="1800" b="1"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400050" marR="0" lvl="0" indent="-285750" algn="l" rtl="0">
              <a:spcBef>
                <a:spcPts val="600"/>
              </a:spcBef>
              <a:spcAft>
                <a:spcPts val="0"/>
              </a:spcAft>
              <a:buClr>
                <a:schemeClr val="dk1"/>
              </a:buClr>
              <a:buSzPts val="1400"/>
              <a:buFont typeface="Noto Sans Symbols"/>
              <a:buChar char="⮚"/>
            </a:pPr>
            <a:r>
              <a:rPr lang="en-US" sz="1400" b="0" i="0" u="none" strike="noStrike" cap="none" dirty="0" err="1">
                <a:solidFill>
                  <a:schemeClr val="dk1"/>
                </a:solidFill>
                <a:latin typeface="Arial" panose="020B0604020202020204"/>
                <a:ea typeface="Arial" panose="020B0604020202020204"/>
                <a:cs typeface="Arial" panose="020B0604020202020204"/>
                <a:sym typeface="Arial" panose="020B0604020202020204"/>
              </a:rPr>
              <a:t>Βόρει</a:t>
            </a:r>
            <a:r>
              <a:rPr lang="en-US" sz="1400" b="0" i="0" u="none" strike="noStrike" cap="none" dirty="0">
                <a:solidFill>
                  <a:schemeClr val="dk1"/>
                </a:solidFill>
                <a:latin typeface="Arial" panose="020B0604020202020204"/>
                <a:ea typeface="Arial" panose="020B0604020202020204"/>
                <a:cs typeface="Arial" panose="020B0604020202020204"/>
                <a:sym typeface="Arial" panose="020B0604020202020204"/>
              </a:rPr>
              <a:t>α με τη Θεσσαλία</a:t>
            </a:r>
            <a:endParaRPr lang="en-US" sz="14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400050" marR="0" lvl="0" indent="-285750" algn="l" rtl="0">
              <a:spcBef>
                <a:spcPts val="600"/>
              </a:spcBef>
              <a:spcAft>
                <a:spcPts val="0"/>
              </a:spcAft>
              <a:buClr>
                <a:schemeClr val="dk1"/>
              </a:buClr>
              <a:buSzPts val="1400"/>
              <a:buFont typeface="Noto Sans Symbols"/>
              <a:buChar char="⮚"/>
            </a:pPr>
            <a:r>
              <a:rPr lang="en-US" sz="1400" b="0" i="0" u="none" strike="noStrike" cap="none" dirty="0" err="1">
                <a:solidFill>
                  <a:schemeClr val="dk1"/>
                </a:solidFill>
                <a:latin typeface="Arial" panose="020B0604020202020204"/>
                <a:ea typeface="Arial" panose="020B0604020202020204"/>
                <a:cs typeface="Arial" panose="020B0604020202020204"/>
                <a:sym typeface="Arial" panose="020B0604020202020204"/>
              </a:rPr>
              <a:t>Δυτικά</a:t>
            </a:r>
            <a:r>
              <a:rPr lang="en-US" sz="1400" b="0" i="0" u="none" strike="noStrike" cap="none" dirty="0">
                <a:solidFill>
                  <a:schemeClr val="dk1"/>
                </a:solidFill>
                <a:latin typeface="Arial" panose="020B0604020202020204"/>
                <a:ea typeface="Arial" panose="020B0604020202020204"/>
                <a:cs typeface="Arial" panose="020B0604020202020204"/>
                <a:sym typeface="Arial" panose="020B0604020202020204"/>
              </a:rPr>
              <a:t> </a:t>
            </a:r>
            <a:r>
              <a:rPr lang="en-US" sz="1400" b="0" i="0" u="none" strike="noStrike" cap="none" dirty="0" err="1">
                <a:solidFill>
                  <a:schemeClr val="dk1"/>
                </a:solidFill>
                <a:latin typeface="Arial" panose="020B0604020202020204"/>
                <a:ea typeface="Arial" panose="020B0604020202020204"/>
                <a:cs typeface="Arial" panose="020B0604020202020204"/>
                <a:sym typeface="Arial" panose="020B0604020202020204"/>
              </a:rPr>
              <a:t>με</a:t>
            </a:r>
            <a:r>
              <a:rPr lang="en-US" sz="1400" b="0" i="0" u="none" strike="noStrike" cap="none" dirty="0">
                <a:solidFill>
                  <a:schemeClr val="dk1"/>
                </a:solidFill>
                <a:latin typeface="Arial" panose="020B0604020202020204"/>
                <a:ea typeface="Arial" panose="020B0604020202020204"/>
                <a:cs typeface="Arial" panose="020B0604020202020204"/>
                <a:sym typeface="Arial" panose="020B0604020202020204"/>
              </a:rPr>
              <a:t> </a:t>
            </a:r>
            <a:r>
              <a:rPr lang="en-US" sz="1400" b="0" i="0" u="none" strike="noStrike" cap="none" dirty="0" err="1">
                <a:solidFill>
                  <a:schemeClr val="dk1"/>
                </a:solidFill>
                <a:latin typeface="Arial" panose="020B0604020202020204"/>
                <a:ea typeface="Arial" panose="020B0604020202020204"/>
                <a:cs typeface="Arial" panose="020B0604020202020204"/>
                <a:sym typeface="Arial" panose="020B0604020202020204"/>
              </a:rPr>
              <a:t>τη</a:t>
            </a:r>
            <a:r>
              <a:rPr lang="en-US" sz="1400" b="0" i="0" u="none" strike="noStrike" cap="none" dirty="0">
                <a:solidFill>
                  <a:schemeClr val="dk1"/>
                </a:solidFill>
                <a:latin typeface="Arial" panose="020B0604020202020204"/>
                <a:ea typeface="Arial" panose="020B0604020202020204"/>
                <a:cs typeface="Arial" panose="020B0604020202020204"/>
                <a:sym typeface="Arial" panose="020B0604020202020204"/>
              </a:rPr>
              <a:t> </a:t>
            </a:r>
            <a:r>
              <a:rPr lang="en-US" sz="1400" b="0" i="0" u="none" strike="noStrike" cap="none" dirty="0" err="1">
                <a:solidFill>
                  <a:schemeClr val="dk1"/>
                </a:solidFill>
                <a:latin typeface="Arial" panose="020B0604020202020204"/>
                <a:ea typeface="Arial" panose="020B0604020202020204"/>
                <a:cs typeface="Arial" panose="020B0604020202020204"/>
                <a:sym typeface="Arial" panose="020B0604020202020204"/>
              </a:rPr>
              <a:t>Δυτική</a:t>
            </a:r>
            <a:r>
              <a:rPr lang="en-US" sz="1400" b="0" i="0" u="none" strike="noStrike" cap="none" dirty="0">
                <a:solidFill>
                  <a:schemeClr val="dk1"/>
                </a:solidFill>
                <a:latin typeface="Arial" panose="020B0604020202020204"/>
                <a:ea typeface="Arial" panose="020B0604020202020204"/>
                <a:cs typeface="Arial" panose="020B0604020202020204"/>
                <a:sym typeface="Arial" panose="020B0604020202020204"/>
              </a:rPr>
              <a:t> </a:t>
            </a:r>
            <a:r>
              <a:rPr lang="en-US" sz="1400" b="0" i="0" u="none" strike="noStrike" cap="none" dirty="0" err="1">
                <a:solidFill>
                  <a:schemeClr val="dk1"/>
                </a:solidFill>
                <a:latin typeface="Arial" panose="020B0604020202020204"/>
                <a:ea typeface="Arial" panose="020B0604020202020204"/>
                <a:cs typeface="Arial" panose="020B0604020202020204"/>
                <a:sym typeface="Arial" panose="020B0604020202020204"/>
              </a:rPr>
              <a:t>Ελλάδ</a:t>
            </a:r>
            <a:r>
              <a:rPr lang="en-US" sz="1400" b="0" i="0" u="none" strike="noStrike" cap="none" dirty="0">
                <a:solidFill>
                  <a:schemeClr val="dk1"/>
                </a:solidFill>
                <a:latin typeface="Arial" panose="020B0604020202020204"/>
                <a:ea typeface="Arial" panose="020B0604020202020204"/>
                <a:cs typeface="Arial" panose="020B0604020202020204"/>
                <a:sym typeface="Arial" panose="020B0604020202020204"/>
              </a:rPr>
              <a:t>α</a:t>
            </a:r>
            <a:endParaRPr lang="en-US" sz="14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400050" marR="0" lvl="0" indent="-285750" algn="l" rtl="0">
              <a:spcBef>
                <a:spcPts val="600"/>
              </a:spcBef>
              <a:spcAft>
                <a:spcPts val="0"/>
              </a:spcAft>
              <a:buClr>
                <a:schemeClr val="dk1"/>
              </a:buClr>
              <a:buSzPts val="1400"/>
              <a:buFont typeface="Noto Sans Symbols"/>
              <a:buChar char="⮚"/>
            </a:pPr>
            <a:r>
              <a:rPr lang="en-US" sz="1400" b="0" i="0" u="none" strike="noStrike" cap="none" dirty="0" err="1">
                <a:solidFill>
                  <a:schemeClr val="dk1"/>
                </a:solidFill>
                <a:latin typeface="Arial" panose="020B0604020202020204"/>
                <a:ea typeface="Arial" panose="020B0604020202020204"/>
                <a:cs typeface="Arial" panose="020B0604020202020204"/>
                <a:sym typeface="Arial" panose="020B0604020202020204"/>
              </a:rPr>
              <a:t>Νότι</a:t>
            </a:r>
            <a:r>
              <a:rPr lang="en-US" sz="1400" b="0" i="0" u="none" strike="noStrike" cap="none" dirty="0">
                <a:solidFill>
                  <a:schemeClr val="dk1"/>
                </a:solidFill>
                <a:latin typeface="Arial" panose="020B0604020202020204"/>
                <a:ea typeface="Arial" panose="020B0604020202020204"/>
                <a:cs typeface="Arial" panose="020B0604020202020204"/>
                <a:sym typeface="Arial" panose="020B0604020202020204"/>
              </a:rPr>
              <a:t>α με την Αττική</a:t>
            </a:r>
            <a:endParaRPr lang="en-US" sz="14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114300" marR="0" lvl="0" indent="0" algn="l" rtl="0">
              <a:spcBef>
                <a:spcPts val="600"/>
              </a:spcBef>
              <a:spcAft>
                <a:spcPts val="0"/>
              </a:spcAft>
              <a:buClr>
                <a:schemeClr val="dk1"/>
              </a:buClr>
              <a:buSzPts val="1600"/>
              <a:buFont typeface="Calibri" panose="020F0502020204030204"/>
              <a:buNone/>
            </a:pPr>
            <a:r>
              <a:rPr lang="en-US" sz="16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Απ</a:t>
            </a:r>
            <a:r>
              <a:rPr lang="en-US" sz="1600" b="0" i="0" u="none" strike="noStrike" cap="none" dirty="0" err="1">
                <a:solidFill>
                  <a:schemeClr val="dk1"/>
                </a:solidFill>
                <a:latin typeface="Calibri" panose="020F0502020204030204"/>
                <a:ea typeface="Calibri" panose="020F0502020204030204"/>
                <a:cs typeface="Calibri" panose="020F0502020204030204"/>
                <a:sym typeface="Calibri" panose="020F0502020204030204"/>
              </a:rPr>
              <a:t>οτελείτ</a:t>
            </a:r>
            <a:r>
              <a:rPr lang="en-US" sz="1600" b="0" i="0" u="none" strike="noStrike" cap="none" dirty="0">
                <a:solidFill>
                  <a:schemeClr val="dk1"/>
                </a:solidFill>
                <a:latin typeface="Calibri" panose="020F0502020204030204"/>
                <a:ea typeface="Calibri" panose="020F0502020204030204"/>
                <a:cs typeface="Calibri" panose="020F0502020204030204"/>
                <a:sym typeface="Calibri" panose="020F0502020204030204"/>
              </a:rPr>
              <a:t>αι από ηπειρωτικό και νησιωτικό τμήμα και έχει πρόσβαση τόσο στο Αιγαίο Πέλαγος, όσο και στο Ιόνιο Πέλαγος.</a:t>
            </a:r>
            <a:endParaRPr sz="16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41" name="Google Shape;141;p19"/>
          <p:cNvPicPr preferRelativeResize="0"/>
          <p:nvPr/>
        </p:nvPicPr>
        <p:blipFill rotWithShape="1">
          <a:blip r:embed="rId2"/>
          <a:srcRect/>
          <a:stretch>
            <a:fillRect/>
          </a:stretch>
        </p:blipFill>
        <p:spPr>
          <a:xfrm>
            <a:off x="27246" y="12420"/>
            <a:ext cx="459343" cy="485971"/>
          </a:xfrm>
          <a:prstGeom prst="rect">
            <a:avLst/>
          </a:prstGeom>
          <a:noFill/>
          <a:ln>
            <a:noFill/>
          </a:ln>
        </p:spPr>
      </p:pic>
      <p:sp>
        <p:nvSpPr>
          <p:cNvPr id="142" name="Google Shape;142;p19"/>
          <p:cNvSpPr txBox="1"/>
          <p:nvPr/>
        </p:nvSpPr>
        <p:spPr>
          <a:xfrm>
            <a:off x="486589" y="136872"/>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i="0" u="none" strike="noStrike" cap="none">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3" name="Google Shape;143;p19"/>
          <p:cNvSpPr txBox="1"/>
          <p:nvPr/>
        </p:nvSpPr>
        <p:spPr>
          <a:xfrm>
            <a:off x="0" y="6568581"/>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Google Shape;539;p47"/>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40" name="Google Shape;540;p47"/>
          <p:cNvSpPr txBox="1">
            <a:spLocks noGrp="1"/>
          </p:cNvSpPr>
          <p:nvPr>
            <p:ph type="title"/>
          </p:nvPr>
        </p:nvSpPr>
        <p:spPr>
          <a:xfrm>
            <a:off x="4613275" y="342900"/>
            <a:ext cx="4048125" cy="6870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100"/>
              <a:buFont typeface="Calibri" panose="020F0502020204030204"/>
              <a:buNone/>
            </a:pPr>
            <a:r>
              <a:rPr lang="en-US" sz="2100" b="1"/>
              <a:t>ΤΟ ΑΝΑΠΤΥΞΙΑΚΟ ΟΡΑΜΑ ΤΗΣ ΠΕΡΙΦΕΡΕΙΑΣ ΣΤΕΡΕΑΣ ΕΛΛΑΔΑΣ</a:t>
            </a:r>
            <a:endParaRPr sz="2100" b="1"/>
          </a:p>
        </p:txBody>
      </p:sp>
      <p:pic>
        <p:nvPicPr>
          <p:cNvPr id="541" name="Google Shape;541;p47" descr="A windmill with a sunset in the background&#10;&#10;Description automatically generated"/>
          <p:cNvPicPr preferRelativeResize="0"/>
          <p:nvPr/>
        </p:nvPicPr>
        <p:blipFill rotWithShape="1">
          <a:blip r:embed="rId1"/>
          <a:srcRect/>
          <a:stretch>
            <a:fillRect/>
          </a:stretch>
        </p:blipFill>
        <p:spPr>
          <a:xfrm>
            <a:off x="523764" y="948833"/>
            <a:ext cx="3416775" cy="2032981"/>
          </a:xfrm>
          <a:custGeom>
            <a:avLst/>
            <a:gdLst/>
            <a:ahLst/>
            <a:cxnLst/>
            <a:rect l="l" t="t" r="r" b="b"/>
            <a:pathLst>
              <a:path w="4555700" h="2733294" extrusionOk="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542" name="Google Shape;542;p47"/>
          <p:cNvSpPr/>
          <p:nvPr/>
        </p:nvSpPr>
        <p:spPr>
          <a:xfrm flipH="1">
            <a:off x="0" y="5486400"/>
            <a:ext cx="2004647"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43" name="Google Shape;543;p47" descr="A close up of a blue background&#10;&#10;Description automatically generated"/>
          <p:cNvPicPr preferRelativeResize="0"/>
          <p:nvPr/>
        </p:nvPicPr>
        <p:blipFill rotWithShape="1">
          <a:blip r:embed="rId2"/>
          <a:srcRect/>
          <a:stretch>
            <a:fillRect/>
          </a:stretch>
        </p:blipFill>
        <p:spPr>
          <a:xfrm>
            <a:off x="523764" y="3526029"/>
            <a:ext cx="3416617" cy="2733293"/>
          </a:xfrm>
          <a:custGeom>
            <a:avLst/>
            <a:gdLst/>
            <a:ahLst/>
            <a:cxnLst/>
            <a:rect l="l" t="t" r="r" b="b"/>
            <a:pathLst>
              <a:path w="4438338" h="2323972" extrusionOk="0">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544" name="Google Shape;544;p47"/>
          <p:cNvSpPr txBox="1">
            <a:spLocks noGrp="1"/>
          </p:cNvSpPr>
          <p:nvPr>
            <p:ph type="body" idx="1"/>
          </p:nvPr>
        </p:nvSpPr>
        <p:spPr>
          <a:xfrm>
            <a:off x="4613275" y="1029970"/>
            <a:ext cx="4317365" cy="52685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500"/>
              <a:buNone/>
            </a:pPr>
            <a:endParaRPr sz="1500">
              <a:latin typeface="Calibri" panose="020F0502020204030204"/>
              <a:ea typeface="Calibri" panose="020F0502020204030204"/>
              <a:cs typeface="Calibri" panose="020F0502020204030204"/>
              <a:sym typeface="Calibri" panose="020F0502020204030204"/>
            </a:endParaRPr>
          </a:p>
          <a:p>
            <a:pPr marL="228600" lvl="0" indent="-228600" algn="l" rtl="0">
              <a:lnSpc>
                <a:spcPct val="90000"/>
              </a:lnSpc>
              <a:spcBef>
                <a:spcPts val="1000"/>
              </a:spcBef>
              <a:spcAft>
                <a:spcPts val="0"/>
              </a:spcAft>
              <a:buClr>
                <a:schemeClr val="dk1"/>
              </a:buClr>
              <a:buSzPts val="1500"/>
              <a:buChar char="•"/>
            </a:pPr>
            <a:r>
              <a:rPr lang="en-US" sz="1800">
                <a:latin typeface="Calibri" panose="020F0502020204030204"/>
                <a:ea typeface="Calibri" panose="020F0502020204030204"/>
                <a:cs typeface="Calibri" panose="020F0502020204030204"/>
                <a:sym typeface="Calibri" panose="020F0502020204030204"/>
              </a:rPr>
              <a:t>αγροδιατροφή, αλιεία  και  υδατοκαλλιέργειες</a:t>
            </a:r>
            <a:endParaRPr lang="en-US" sz="1800">
              <a:latin typeface="Calibri" panose="020F0502020204030204"/>
              <a:ea typeface="Calibri" panose="020F0502020204030204"/>
              <a:cs typeface="Calibri" panose="020F0502020204030204"/>
              <a:sym typeface="Calibri" panose="020F0502020204030204"/>
            </a:endParaRPr>
          </a:p>
          <a:p>
            <a:pPr marL="228600" lvl="0" indent="-228600" algn="l" rtl="0">
              <a:lnSpc>
                <a:spcPct val="90000"/>
              </a:lnSpc>
              <a:spcBef>
                <a:spcPts val="1000"/>
              </a:spcBef>
              <a:spcAft>
                <a:spcPts val="0"/>
              </a:spcAft>
              <a:buClr>
                <a:schemeClr val="dk1"/>
              </a:buClr>
              <a:buSzPts val="1500"/>
              <a:buChar char="•"/>
            </a:pPr>
            <a:r>
              <a:rPr lang="en-US" sz="1800">
                <a:latin typeface="Calibri" panose="020F0502020204030204"/>
                <a:ea typeface="Calibri" panose="020F0502020204030204"/>
                <a:cs typeface="Calibri" panose="020F0502020204030204"/>
                <a:sym typeface="Calibri" panose="020F0502020204030204"/>
              </a:rPr>
              <a:t>βιομηχανία  της εμπειρίας (τουρισμός, πολιτισμός δημιουργική βιομηχανία)</a:t>
            </a:r>
            <a:endParaRPr lang="en-US" sz="1800">
              <a:latin typeface="Calibri" panose="020F0502020204030204"/>
              <a:ea typeface="Calibri" panose="020F0502020204030204"/>
              <a:cs typeface="Calibri" panose="020F0502020204030204"/>
              <a:sym typeface="Calibri" panose="020F0502020204030204"/>
            </a:endParaRPr>
          </a:p>
          <a:p>
            <a:pPr marL="228600" lvl="0" indent="-228600" algn="l" rtl="0">
              <a:lnSpc>
                <a:spcPct val="90000"/>
              </a:lnSpc>
              <a:spcBef>
                <a:spcPts val="1000"/>
              </a:spcBef>
              <a:spcAft>
                <a:spcPts val="0"/>
              </a:spcAft>
              <a:buClr>
                <a:schemeClr val="dk1"/>
              </a:buClr>
              <a:buSzPts val="1500"/>
              <a:buChar char="•"/>
            </a:pPr>
            <a:r>
              <a:rPr lang="en-US" sz="1800">
                <a:latin typeface="Calibri" panose="020F0502020204030204"/>
                <a:ea typeface="Calibri" panose="020F0502020204030204"/>
                <a:cs typeface="Calibri" panose="020F0502020204030204"/>
                <a:sym typeface="Calibri" panose="020F0502020204030204"/>
              </a:rPr>
              <a:t>δημιουργία και βελτίωση των υποδομών υποδοχής και εγκατάστασης βιομηχανικών μονάδων</a:t>
            </a:r>
            <a:endParaRPr lang="en-US" sz="1800">
              <a:latin typeface="Calibri" panose="020F0502020204030204"/>
              <a:ea typeface="Calibri" panose="020F0502020204030204"/>
              <a:cs typeface="Calibri" panose="020F0502020204030204"/>
              <a:sym typeface="Calibri" panose="020F0502020204030204"/>
            </a:endParaRPr>
          </a:p>
          <a:p>
            <a:pPr marL="228600" lvl="0" indent="-228600" algn="l" rtl="0">
              <a:lnSpc>
                <a:spcPct val="90000"/>
              </a:lnSpc>
              <a:spcBef>
                <a:spcPts val="1000"/>
              </a:spcBef>
              <a:spcAft>
                <a:spcPts val="0"/>
              </a:spcAft>
              <a:buClr>
                <a:schemeClr val="dk1"/>
              </a:buClr>
              <a:buSzPts val="1500"/>
              <a:buChar char="•"/>
            </a:pPr>
            <a:r>
              <a:rPr lang="en-US" sz="1800">
                <a:latin typeface="Calibri" panose="020F0502020204030204"/>
                <a:ea typeface="Calibri" panose="020F0502020204030204"/>
                <a:cs typeface="Calibri" panose="020F0502020204030204"/>
                <a:sym typeface="Calibri" panose="020F0502020204030204"/>
              </a:rPr>
              <a:t>μείωση των επιπτώσεων στο περιβάλλον</a:t>
            </a:r>
            <a:endParaRPr lang="en-US" sz="1800">
              <a:latin typeface="Calibri" panose="020F0502020204030204"/>
              <a:ea typeface="Calibri" panose="020F0502020204030204"/>
              <a:cs typeface="Calibri" panose="020F0502020204030204"/>
              <a:sym typeface="Calibri" panose="020F0502020204030204"/>
            </a:endParaRPr>
          </a:p>
          <a:p>
            <a:pPr marL="228600" lvl="0" indent="-228600" algn="l" rtl="0">
              <a:lnSpc>
                <a:spcPct val="90000"/>
              </a:lnSpc>
              <a:spcBef>
                <a:spcPts val="1000"/>
              </a:spcBef>
              <a:spcAft>
                <a:spcPts val="0"/>
              </a:spcAft>
              <a:buClr>
                <a:schemeClr val="dk1"/>
              </a:buClr>
              <a:buSzPts val="1500"/>
              <a:buChar char="•"/>
            </a:pPr>
            <a:r>
              <a:rPr lang="en-US" sz="1800">
                <a:latin typeface="Calibri" panose="020F0502020204030204"/>
                <a:ea typeface="Calibri" panose="020F0502020204030204"/>
                <a:cs typeface="Calibri" panose="020F0502020204030204"/>
                <a:sym typeface="Calibri" panose="020F0502020204030204"/>
              </a:rPr>
              <a:t>παραγωγή μετάλλου και μεταλλικών προϊόντων</a:t>
            </a:r>
            <a:endParaRPr lang="en-US" sz="1800">
              <a:latin typeface="Calibri" panose="020F0502020204030204"/>
              <a:ea typeface="Calibri" panose="020F0502020204030204"/>
              <a:cs typeface="Calibri" panose="020F0502020204030204"/>
              <a:sym typeface="Calibri" panose="020F0502020204030204"/>
            </a:endParaRPr>
          </a:p>
          <a:p>
            <a:pPr marL="228600" lvl="0" indent="-228600" algn="l" rtl="0">
              <a:lnSpc>
                <a:spcPct val="90000"/>
              </a:lnSpc>
              <a:spcBef>
                <a:spcPts val="1000"/>
              </a:spcBef>
              <a:spcAft>
                <a:spcPts val="0"/>
              </a:spcAft>
              <a:buClr>
                <a:schemeClr val="dk1"/>
              </a:buClr>
              <a:buSzPts val="1500"/>
              <a:buChar char="•"/>
            </a:pPr>
            <a:r>
              <a:rPr lang="en-US" sz="1800">
                <a:latin typeface="Calibri" panose="020F0502020204030204"/>
                <a:ea typeface="Calibri" panose="020F0502020204030204"/>
                <a:cs typeface="Calibri" panose="020F0502020204030204"/>
                <a:sym typeface="Calibri" panose="020F0502020204030204"/>
              </a:rPr>
              <a:t>πράσινες τεχνολογίες</a:t>
            </a:r>
            <a:endParaRPr lang="en-US" sz="1800">
              <a:latin typeface="Calibri" panose="020F0502020204030204"/>
              <a:ea typeface="Calibri" panose="020F0502020204030204"/>
              <a:cs typeface="Calibri" panose="020F0502020204030204"/>
              <a:sym typeface="Calibri" panose="020F0502020204030204"/>
            </a:endParaRPr>
          </a:p>
          <a:p>
            <a:pPr marL="228600" lvl="0" indent="-228600" algn="l" rtl="0">
              <a:lnSpc>
                <a:spcPct val="90000"/>
              </a:lnSpc>
              <a:spcBef>
                <a:spcPts val="1000"/>
              </a:spcBef>
              <a:spcAft>
                <a:spcPts val="0"/>
              </a:spcAft>
              <a:buClr>
                <a:schemeClr val="dk1"/>
              </a:buClr>
              <a:buSzPts val="1500"/>
              <a:buChar char="•"/>
            </a:pPr>
            <a:r>
              <a:rPr lang="en-US" sz="1800">
                <a:latin typeface="Calibri" panose="020F0502020204030204"/>
                <a:ea typeface="Calibri" panose="020F0502020204030204"/>
                <a:cs typeface="Calibri" panose="020F0502020204030204"/>
                <a:sym typeface="Calibri" panose="020F0502020204030204"/>
              </a:rPr>
              <a:t>εξοικονόμηση ενέργειας και  χρήση εναλλακτικών μορφών στην παραγωγή </a:t>
            </a:r>
            <a:endParaRPr lang="en-US" sz="1800">
              <a:latin typeface="Calibri" panose="020F0502020204030204"/>
              <a:ea typeface="Calibri" panose="020F0502020204030204"/>
              <a:cs typeface="Calibri" panose="020F0502020204030204"/>
              <a:sym typeface="Calibri" panose="020F0502020204030204"/>
            </a:endParaRPr>
          </a:p>
          <a:p>
            <a:pPr marL="228600" lvl="0" indent="-228600" algn="l" rtl="0">
              <a:lnSpc>
                <a:spcPct val="90000"/>
              </a:lnSpc>
              <a:spcBef>
                <a:spcPts val="1000"/>
              </a:spcBef>
              <a:spcAft>
                <a:spcPts val="0"/>
              </a:spcAft>
              <a:buClr>
                <a:schemeClr val="dk1"/>
              </a:buClr>
              <a:buSzPts val="1500"/>
              <a:buChar char="•"/>
            </a:pPr>
            <a:r>
              <a:rPr lang="en-US" sz="1800">
                <a:latin typeface="Calibri" panose="020F0502020204030204"/>
                <a:ea typeface="Calibri" panose="020F0502020204030204"/>
                <a:cs typeface="Calibri" panose="020F0502020204030204"/>
                <a:sym typeface="Calibri" panose="020F0502020204030204"/>
              </a:rPr>
              <a:t>τεχνολογίες πληροφορικής και τηλεπικοινωνιών </a:t>
            </a:r>
            <a:endParaRPr lang="en-US" sz="1800">
              <a:latin typeface="Calibri" panose="020F0502020204030204"/>
              <a:ea typeface="Calibri" panose="020F0502020204030204"/>
              <a:cs typeface="Calibri" panose="020F0502020204030204"/>
              <a:sym typeface="Calibri" panose="020F0502020204030204"/>
            </a:endParaRPr>
          </a:p>
        </p:txBody>
      </p:sp>
      <p:sp>
        <p:nvSpPr>
          <p:cNvPr id="545" name="Google Shape;545;p47"/>
          <p:cNvSpPr/>
          <p:nvPr/>
        </p:nvSpPr>
        <p:spPr>
          <a:xfrm rot="1095198">
            <a:off x="1154762" y="162676"/>
            <a:ext cx="3062575" cy="4083433"/>
          </a:xfrm>
          <a:prstGeom prst="arc">
            <a:avLst>
              <a:gd name="adj1" fmla="val 17445962"/>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546" name="Google Shape;546;p47"/>
          <p:cNvPicPr preferRelativeResize="0"/>
          <p:nvPr/>
        </p:nvPicPr>
        <p:blipFill rotWithShape="1">
          <a:blip r:embed="rId3"/>
          <a:srcRect/>
          <a:stretch>
            <a:fillRect/>
          </a:stretch>
        </p:blipFill>
        <p:spPr>
          <a:xfrm>
            <a:off x="13983" y="44624"/>
            <a:ext cx="459343" cy="485971"/>
          </a:xfrm>
          <a:prstGeom prst="rect">
            <a:avLst/>
          </a:prstGeom>
          <a:noFill/>
          <a:ln>
            <a:noFill/>
          </a:ln>
        </p:spPr>
      </p:pic>
      <p:sp>
        <p:nvSpPr>
          <p:cNvPr id="547" name="Google Shape;547;p47"/>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8" name="Google Shape;548;p47"/>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26"/>
          <p:cNvSpPr/>
          <p:nvPr/>
        </p:nvSpPr>
        <p:spPr>
          <a:xfrm>
            <a:off x="0" y="0"/>
            <a:ext cx="9144000" cy="6858000"/>
          </a:xfrm>
          <a:prstGeom prst="rect">
            <a:avLst/>
          </a:prstGeom>
          <a:solidFill>
            <a:srgbClr val="B13B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19" name="Google Shape;219;p26"/>
          <p:cNvSpPr/>
          <p:nvPr/>
        </p:nvSpPr>
        <p:spPr>
          <a:xfrm>
            <a:off x="357759" y="480060"/>
            <a:ext cx="8428482"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0" name="Google Shape;220;p26" descr="A picture containing text, map&#10;&#10;Description automatically generated"/>
          <p:cNvPicPr preferRelativeResize="0"/>
          <p:nvPr/>
        </p:nvPicPr>
        <p:blipFill rotWithShape="1">
          <a:blip r:embed="rId1"/>
          <a:srcRect/>
          <a:stretch>
            <a:fillRect/>
          </a:stretch>
        </p:blipFill>
        <p:spPr>
          <a:xfrm>
            <a:off x="482600" y="658432"/>
            <a:ext cx="8178799" cy="5541136"/>
          </a:xfrm>
          <a:prstGeom prst="rect">
            <a:avLst/>
          </a:prstGeom>
          <a:noFill/>
          <a:ln>
            <a:noFill/>
          </a:ln>
        </p:spPr>
      </p:pic>
      <p:pic>
        <p:nvPicPr>
          <p:cNvPr id="221" name="Google Shape;221;p26"/>
          <p:cNvPicPr preferRelativeResize="0"/>
          <p:nvPr/>
        </p:nvPicPr>
        <p:blipFill rotWithShape="1">
          <a:blip r:embed="rId2"/>
          <a:srcRect/>
          <a:stretch>
            <a:fillRect/>
          </a:stretch>
        </p:blipFill>
        <p:spPr>
          <a:xfrm>
            <a:off x="27246" y="12420"/>
            <a:ext cx="459343" cy="485971"/>
          </a:xfrm>
          <a:prstGeom prst="rect">
            <a:avLst/>
          </a:prstGeom>
          <a:noFill/>
          <a:ln>
            <a:noFill/>
          </a:ln>
        </p:spPr>
      </p:pic>
      <p:sp>
        <p:nvSpPr>
          <p:cNvPr id="222" name="Google Shape;222;p26"/>
          <p:cNvSpPr txBox="1"/>
          <p:nvPr/>
        </p:nvSpPr>
        <p:spPr>
          <a:xfrm>
            <a:off x="486589" y="136872"/>
            <a:ext cx="2912469"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 name="Google Shape;223;p26"/>
          <p:cNvSpPr txBox="1"/>
          <p:nvPr/>
        </p:nvSpPr>
        <p:spPr>
          <a:xfrm>
            <a:off x="0" y="6568581"/>
            <a:ext cx="6205842"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a:t>
            </a:r>
            <a:r>
              <a:rPr lang="el-GR" sz="12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a:t>
            </a:r>
            <a:r>
              <a:rPr lang="en-US" sz="12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ΑΣΤΙΚΗ ΑΝΑΣΥΓΚΡΟΤΗΣΗ ΣΤΗΝ Ε.Ε</a:t>
            </a:r>
            <a:endParaRPr sz="1200" b="0"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sp>
        <p:nvSpPr>
          <p:cNvPr id="553" name="Google Shape;553;p48"/>
          <p:cNvSpPr txBox="1">
            <a:spLocks noGrp="1"/>
          </p:cNvSpPr>
          <p:nvPr>
            <p:ph type="title"/>
          </p:nvPr>
        </p:nvSpPr>
        <p:spPr>
          <a:xfrm>
            <a:off x="1240022" y="365760"/>
            <a:ext cx="7025402"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ΣΥΜΠΕΡΑΣΜΑΤΑ</a:t>
            </a:r>
            <a:endParaRPr lang="en-US"/>
          </a:p>
        </p:txBody>
      </p:sp>
      <p:sp>
        <p:nvSpPr>
          <p:cNvPr id="554" name="Google Shape;554;p48"/>
          <p:cNvSpPr/>
          <p:nvPr/>
        </p:nvSpPr>
        <p:spPr>
          <a:xfrm>
            <a:off x="0" y="0"/>
            <a:ext cx="1323075"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55" name="Google Shape;555;p48"/>
          <p:cNvSpPr/>
          <p:nvPr/>
        </p:nvSpPr>
        <p:spPr>
          <a:xfrm>
            <a:off x="0" y="1172210"/>
            <a:ext cx="9144000" cy="568579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56" name="Google Shape;556;p48"/>
          <p:cNvSpPr/>
          <p:nvPr/>
        </p:nvSpPr>
        <p:spPr>
          <a:xfrm>
            <a:off x="0" y="1691641"/>
            <a:ext cx="728740"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57" name="Google Shape;557;p48"/>
          <p:cNvSpPr txBox="1">
            <a:spLocks noGrp="1"/>
          </p:cNvSpPr>
          <p:nvPr>
            <p:ph type="body" idx="1"/>
          </p:nvPr>
        </p:nvSpPr>
        <p:spPr>
          <a:xfrm>
            <a:off x="728980" y="2021205"/>
            <a:ext cx="8235950" cy="407416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295"/>
              <a:buNone/>
            </a:pPr>
            <a:r>
              <a:rPr lang="en-US" sz="1800" dirty="0"/>
              <a:t>Η </a:t>
            </a:r>
            <a:r>
              <a:rPr lang="en-US" sz="1800" dirty="0" err="1"/>
              <a:t>Περιφέρει</a:t>
            </a:r>
            <a:r>
              <a:rPr lang="en-US" sz="1800" dirty="0"/>
              <a:t>α Στερεάς Ελλάδας:</a:t>
            </a:r>
            <a:endParaRPr lang="en-US" sz="1800" dirty="0"/>
          </a:p>
          <a:p>
            <a:pPr marL="228600" lvl="0" indent="-228600" algn="l" rtl="0">
              <a:lnSpc>
                <a:spcPct val="80000"/>
              </a:lnSpc>
              <a:spcBef>
                <a:spcPts val="1000"/>
              </a:spcBef>
              <a:spcAft>
                <a:spcPts val="0"/>
              </a:spcAft>
              <a:buClr>
                <a:schemeClr val="dk1"/>
              </a:buClr>
              <a:buSzPts val="1295"/>
              <a:buNone/>
            </a:pPr>
            <a:r>
              <a:rPr lang="en-US" sz="1800" dirty="0"/>
              <a:t> </a:t>
            </a:r>
            <a:endParaRPr lang="en-US" sz="1800" dirty="0"/>
          </a:p>
          <a:p>
            <a:pPr marL="228600" lvl="0" indent="-228600" algn="l" rtl="0">
              <a:lnSpc>
                <a:spcPct val="80000"/>
              </a:lnSpc>
              <a:spcBef>
                <a:spcPts val="1000"/>
              </a:spcBef>
              <a:spcAft>
                <a:spcPts val="0"/>
              </a:spcAft>
              <a:buClr>
                <a:schemeClr val="dk1"/>
              </a:buClr>
              <a:buSzPts val="1295"/>
              <a:buChar char="•"/>
            </a:pPr>
            <a:r>
              <a:rPr lang="en-US" sz="1800" b="1" dirty="0"/>
              <a:t>Καταλαμβ</a:t>
            </a:r>
            <a:r>
              <a:rPr lang="en-US" sz="1800" b="1" dirty="0" err="1"/>
              <a:t>άνει</a:t>
            </a:r>
            <a:r>
              <a:rPr lang="en-US" sz="1800" b="1" dirty="0"/>
              <a:t> </a:t>
            </a:r>
            <a:r>
              <a:rPr lang="en-US" sz="1800" b="1" dirty="0" err="1"/>
              <a:t>έν</a:t>
            </a:r>
            <a:r>
              <a:rPr lang="en-US" sz="1800" b="1" dirty="0"/>
              <a:t>α εδαφικά κρίσιμο τμήμα του ηπειρωτικού κορμού της Ελλάδας </a:t>
            </a:r>
            <a:r>
              <a:rPr lang="en-US" sz="1800" dirty="0"/>
              <a:t>στον ενδιάμεσο χώρο μεταξύ της Αθήνας, Θεσσαλονίκης και Πάτρας, κυρίαρχων διεθνών πυλών της ελληνικής χερσονήσου αλλά και μεταξύ της Αθήνας και του αναδυόμενου βορειοδυτικού διδύμου Ιωάννινα – Ηγουμενίτσα στον άξονα της Αδριατικής. </a:t>
            </a:r>
            <a:endParaRPr lang="en-US" sz="1800" dirty="0"/>
          </a:p>
          <a:p>
            <a:pPr marL="228600" lvl="0" indent="-228600" algn="l" rtl="0">
              <a:lnSpc>
                <a:spcPct val="80000"/>
              </a:lnSpc>
              <a:spcBef>
                <a:spcPts val="1000"/>
              </a:spcBef>
              <a:spcAft>
                <a:spcPts val="0"/>
              </a:spcAft>
              <a:buClr>
                <a:schemeClr val="dk1"/>
              </a:buClr>
              <a:buSzPts val="1295"/>
              <a:buChar char="•"/>
            </a:pPr>
            <a:r>
              <a:rPr lang="en-US" sz="1800" dirty="0" err="1"/>
              <a:t>Οι</a:t>
            </a:r>
            <a:r>
              <a:rPr lang="en-US" sz="1800" dirty="0"/>
              <a:t> </a:t>
            </a:r>
            <a:r>
              <a:rPr lang="en-US" sz="1800" b="1" dirty="0"/>
              <a:t>π</a:t>
            </a:r>
            <a:r>
              <a:rPr lang="en-US" sz="1800" b="1" dirty="0" err="1"/>
              <a:t>ολιτιστικοί</a:t>
            </a:r>
            <a:r>
              <a:rPr lang="en-US" sz="1800" b="1" dirty="0"/>
              <a:t> π</a:t>
            </a:r>
            <a:r>
              <a:rPr lang="en-US" sz="1800" b="1" dirty="0" err="1"/>
              <a:t>όροι</a:t>
            </a:r>
            <a:r>
              <a:rPr lang="en-US" sz="1800" b="1" dirty="0"/>
              <a:t> </a:t>
            </a:r>
            <a:r>
              <a:rPr lang="en-US" sz="1800" dirty="0" err="1"/>
              <a:t>της</a:t>
            </a:r>
            <a:r>
              <a:rPr lang="en-US" sz="1800" dirty="0"/>
              <a:t>, </a:t>
            </a:r>
            <a:r>
              <a:rPr lang="en-US" sz="1800" dirty="0" err="1"/>
              <a:t>με</a:t>
            </a:r>
            <a:r>
              <a:rPr lang="en-US" sz="1800" dirty="0"/>
              <a:t> π</a:t>
            </a:r>
            <a:r>
              <a:rPr lang="en-US" sz="1800" dirty="0" err="1"/>
              <a:t>ροεξάρχοντες</a:t>
            </a:r>
            <a:r>
              <a:rPr lang="en-US" sz="1800" dirty="0"/>
              <a:t> </a:t>
            </a:r>
            <a:r>
              <a:rPr lang="en-US" sz="1800" dirty="0" err="1"/>
              <a:t>το</a:t>
            </a:r>
            <a:r>
              <a:rPr lang="en-US" sz="1800" dirty="0"/>
              <a:t> </a:t>
            </a:r>
            <a:r>
              <a:rPr lang="en-US" sz="1800" dirty="0" err="1"/>
              <a:t>Διεθνή</a:t>
            </a:r>
            <a:r>
              <a:rPr lang="en-US" sz="1800" dirty="0"/>
              <a:t> </a:t>
            </a:r>
            <a:r>
              <a:rPr lang="en-US" sz="1800" dirty="0" err="1"/>
              <a:t>Αρχ</a:t>
            </a:r>
            <a:r>
              <a:rPr lang="en-US" sz="1800" dirty="0"/>
              <a:t>αιολογικό Χώρο των </a:t>
            </a:r>
            <a:r>
              <a:rPr lang="en-US" sz="1800" b="1" dirty="0"/>
              <a:t>Δελφών</a:t>
            </a:r>
            <a:r>
              <a:rPr lang="en-US" sz="1800" dirty="0"/>
              <a:t> και το συμβολικό χώρο των </a:t>
            </a:r>
            <a:r>
              <a:rPr lang="en-US" sz="1800" b="1" dirty="0"/>
              <a:t>Θερμοπυλών</a:t>
            </a:r>
            <a:r>
              <a:rPr lang="en-US" sz="1800" dirty="0"/>
              <a:t> καθώς και την κοινή ιστορική παρουσία των επιμέρους τόπων της, αποτελούν ιδιαίτερα σημαντικά χαρακτηριστικά της.</a:t>
            </a:r>
            <a:endParaRPr lang="en-US" sz="1800" dirty="0"/>
          </a:p>
          <a:p>
            <a:pPr marL="228600" lvl="0" indent="-228600" algn="l" rtl="0">
              <a:lnSpc>
                <a:spcPct val="80000"/>
              </a:lnSpc>
              <a:spcBef>
                <a:spcPts val="1000"/>
              </a:spcBef>
              <a:spcAft>
                <a:spcPts val="0"/>
              </a:spcAft>
              <a:buClr>
                <a:schemeClr val="dk1"/>
              </a:buClr>
              <a:buSzPts val="1295"/>
              <a:buChar char="•"/>
            </a:pPr>
            <a:r>
              <a:rPr lang="en-US" sz="1800" b="1" dirty="0" err="1"/>
              <a:t>Είν</a:t>
            </a:r>
            <a:r>
              <a:rPr lang="en-US" sz="1800" b="1" dirty="0"/>
              <a:t>αι συνδεδεμένη με μυθικές μορφές </a:t>
            </a:r>
            <a:r>
              <a:rPr lang="en-US" sz="1800" dirty="0"/>
              <a:t>και κατοικημένη από τα πανάρχαια χρόνια</a:t>
            </a:r>
            <a:endParaRPr lang="en-US" sz="1800" dirty="0"/>
          </a:p>
          <a:p>
            <a:pPr marL="228600" lvl="0" indent="-228600" algn="l" rtl="0">
              <a:lnSpc>
                <a:spcPct val="80000"/>
              </a:lnSpc>
              <a:spcBef>
                <a:spcPts val="1000"/>
              </a:spcBef>
              <a:spcAft>
                <a:spcPts val="0"/>
              </a:spcAft>
              <a:buClr>
                <a:schemeClr val="dk1"/>
              </a:buClr>
              <a:buSzPts val="1295"/>
              <a:buChar char="•"/>
            </a:pPr>
            <a:r>
              <a:rPr lang="en-US" sz="1800" b="1" dirty="0" err="1"/>
              <a:t>Ιστορικές</a:t>
            </a:r>
            <a:r>
              <a:rPr lang="en-US" sz="1800" b="1" dirty="0"/>
              <a:t> </a:t>
            </a:r>
            <a:r>
              <a:rPr lang="en-US" sz="1800" b="1" dirty="0" err="1"/>
              <a:t>μάχες</a:t>
            </a:r>
            <a:r>
              <a:rPr lang="en-US" sz="1800" dirty="0"/>
              <a:t> και π</a:t>
            </a:r>
            <a:r>
              <a:rPr lang="en-US" sz="1800" dirty="0" err="1"/>
              <a:t>ολεμικές</a:t>
            </a:r>
            <a:r>
              <a:rPr lang="en-US" sz="1800" dirty="0"/>
              <a:t> επ</a:t>
            </a:r>
            <a:r>
              <a:rPr lang="en-US" sz="1800" dirty="0" err="1"/>
              <a:t>ιχειρήσεις</a:t>
            </a:r>
            <a:r>
              <a:rPr lang="en-US" sz="1800" dirty="0"/>
              <a:t> π</a:t>
            </a:r>
            <a:r>
              <a:rPr lang="en-US" sz="1800" dirty="0" err="1"/>
              <a:t>ου</a:t>
            </a:r>
            <a:r>
              <a:rPr lang="en-US" sz="1800" dirty="0"/>
              <a:t> </a:t>
            </a:r>
            <a:r>
              <a:rPr lang="en-US" sz="1800" dirty="0" err="1"/>
              <a:t>έλ</a:t>
            </a:r>
            <a:r>
              <a:rPr lang="en-US" sz="1800" dirty="0"/>
              <a:t>αβαν χώρα στην Στερεά Ελλάδα έχουν καταγραφεί σαν ορόσημο στην Ελληνική ιστορία.</a:t>
            </a:r>
            <a:endParaRPr lang="en-US" sz="1800" dirty="0"/>
          </a:p>
          <a:p>
            <a:pPr marL="228600" lvl="0" indent="-169545" algn="l" rtl="0">
              <a:lnSpc>
                <a:spcPct val="80000"/>
              </a:lnSpc>
              <a:spcBef>
                <a:spcPts val="1000"/>
              </a:spcBef>
              <a:spcAft>
                <a:spcPts val="0"/>
              </a:spcAft>
              <a:buClr>
                <a:schemeClr val="dk1"/>
              </a:buClr>
              <a:buSzPts val="925"/>
              <a:buFont typeface="Noto Sans Symbols"/>
              <a:buNone/>
            </a:pPr>
            <a:endParaRPr sz="925" dirty="0"/>
          </a:p>
        </p:txBody>
      </p:sp>
      <p:pic>
        <p:nvPicPr>
          <p:cNvPr id="558" name="Google Shape;558;p48"/>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559" name="Google Shape;559;p48"/>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60" name="Google Shape;560;p48"/>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sp>
        <p:nvSpPr>
          <p:cNvPr id="553" name="Google Shape;553;p48"/>
          <p:cNvSpPr txBox="1">
            <a:spLocks noGrp="1"/>
          </p:cNvSpPr>
          <p:nvPr>
            <p:ph type="title"/>
          </p:nvPr>
        </p:nvSpPr>
        <p:spPr>
          <a:xfrm>
            <a:off x="1240022" y="365760"/>
            <a:ext cx="7025402"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ΣΥΜΠΕΡΑΣΜΑΤΑ</a:t>
            </a:r>
            <a:endParaRPr lang="en-US"/>
          </a:p>
        </p:txBody>
      </p:sp>
      <p:sp>
        <p:nvSpPr>
          <p:cNvPr id="554" name="Google Shape;554;p48"/>
          <p:cNvSpPr/>
          <p:nvPr/>
        </p:nvSpPr>
        <p:spPr>
          <a:xfrm>
            <a:off x="0" y="0"/>
            <a:ext cx="1323075"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55" name="Google Shape;555;p48"/>
          <p:cNvSpPr/>
          <p:nvPr/>
        </p:nvSpPr>
        <p:spPr>
          <a:xfrm>
            <a:off x="0" y="1172210"/>
            <a:ext cx="9144000" cy="568579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56" name="Google Shape;556;p48"/>
          <p:cNvSpPr/>
          <p:nvPr/>
        </p:nvSpPr>
        <p:spPr>
          <a:xfrm>
            <a:off x="0" y="1691641"/>
            <a:ext cx="728740"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57" name="Google Shape;557;p48"/>
          <p:cNvSpPr txBox="1">
            <a:spLocks noGrp="1"/>
          </p:cNvSpPr>
          <p:nvPr>
            <p:ph type="body" idx="1"/>
          </p:nvPr>
        </p:nvSpPr>
        <p:spPr>
          <a:xfrm>
            <a:off x="900430" y="1838325"/>
            <a:ext cx="8064500" cy="425704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295"/>
              <a:buNone/>
            </a:pPr>
            <a:endParaRPr lang="en-US" sz="1800" dirty="0"/>
          </a:p>
          <a:p>
            <a:pPr marL="228600" lvl="0" indent="-228600" algn="l" rtl="0">
              <a:lnSpc>
                <a:spcPct val="80000"/>
              </a:lnSpc>
              <a:spcBef>
                <a:spcPts val="1000"/>
              </a:spcBef>
              <a:spcAft>
                <a:spcPts val="0"/>
              </a:spcAft>
              <a:buClr>
                <a:schemeClr val="dk1"/>
              </a:buClr>
              <a:buSzPts val="1295"/>
              <a:buChar char="•"/>
            </a:pPr>
            <a:r>
              <a:rPr lang="en-US" sz="1800" dirty="0"/>
              <a:t>Τα </a:t>
            </a:r>
            <a:r>
              <a:rPr lang="en-US" sz="1800" dirty="0" err="1"/>
              <a:t>μεγάλ</a:t>
            </a:r>
            <a:r>
              <a:rPr lang="en-US" sz="1800" dirty="0"/>
              <a:t>α φυσικά ορεινά οικοσυστήματα και τοπία, οι ιδιότυποι θαλάσσιοι και νησιωτικοί χώροι, που αποτελούν </a:t>
            </a:r>
            <a:r>
              <a:rPr lang="en-US" sz="1800" b="1" dirty="0"/>
              <a:t>αποθέματα βιοποικιλότητας </a:t>
            </a:r>
            <a:r>
              <a:rPr lang="en-US" sz="1800" dirty="0"/>
              <a:t>ευρωπαϊκού ενδιαφέροντος ή </a:t>
            </a:r>
            <a:r>
              <a:rPr lang="en-US" sz="1800" b="1" dirty="0"/>
              <a:t>εναλλακτικών μορφών ενέργειας και αναψυχής</a:t>
            </a:r>
            <a:r>
              <a:rPr lang="en-US" sz="1800" dirty="0"/>
              <a:t>, την κάνουν να ξεχωρίζει σε σχέση με άλλες περιφέρειες. </a:t>
            </a:r>
            <a:endParaRPr lang="en-US" sz="1800" dirty="0"/>
          </a:p>
          <a:p>
            <a:pPr marL="228600" lvl="0" indent="-228600" algn="l" rtl="0">
              <a:lnSpc>
                <a:spcPct val="80000"/>
              </a:lnSpc>
              <a:spcBef>
                <a:spcPts val="1000"/>
              </a:spcBef>
              <a:spcAft>
                <a:spcPts val="0"/>
              </a:spcAft>
              <a:buClr>
                <a:schemeClr val="dk1"/>
              </a:buClr>
              <a:buSzPts val="1295"/>
              <a:buChar char="•"/>
            </a:pPr>
            <a:r>
              <a:rPr lang="en-US" sz="1800" dirty="0" err="1"/>
              <a:t>Οι</a:t>
            </a:r>
            <a:r>
              <a:rPr lang="en-US" sz="1800" dirty="0"/>
              <a:t> δασ</a:t>
            </a:r>
            <a:r>
              <a:rPr lang="el-GR" sz="1800" dirty="0"/>
              <a:t>ικοί</a:t>
            </a:r>
            <a:r>
              <a:rPr lang="en-US" sz="1800" dirty="0"/>
              <a:t> </a:t>
            </a:r>
            <a:r>
              <a:rPr lang="en-US" sz="1800" dirty="0" err="1"/>
              <a:t>ορεινοί</a:t>
            </a:r>
            <a:r>
              <a:rPr lang="en-US" sz="1800" dirty="0"/>
              <a:t> </a:t>
            </a:r>
            <a:r>
              <a:rPr lang="en-US" sz="1800" dirty="0" err="1"/>
              <a:t>όγκοι</a:t>
            </a:r>
            <a:r>
              <a:rPr lang="en-US" sz="1800" dirty="0"/>
              <a:t>, τα </a:t>
            </a:r>
            <a:r>
              <a:rPr lang="en-US" sz="1800" dirty="0" err="1"/>
              <a:t>εντυ</a:t>
            </a:r>
            <a:r>
              <a:rPr lang="en-US" sz="1800" dirty="0"/>
              <a:t>πωσιακά φαράγγια, οι εύφορες πεδινές εκτάσεις, οι δαντε­λωτές ακρογιαλιές, τα ποτάμια και οι λίμνες, η πλούσια χλωρίδα και πανίδα, συγκροτούν ένα </a:t>
            </a:r>
            <a:r>
              <a:rPr lang="en-US" sz="1800" b="1" dirty="0"/>
              <a:t>περιβάλλον ιδανικό για τους φυσιολάτρες</a:t>
            </a:r>
            <a:r>
              <a:rPr lang="en-US" sz="1800" dirty="0"/>
              <a:t>.</a:t>
            </a:r>
            <a:endParaRPr lang="en-US" sz="1800" dirty="0"/>
          </a:p>
          <a:p>
            <a:pPr marL="228600" lvl="0" indent="-228600" algn="l" rtl="0">
              <a:lnSpc>
                <a:spcPct val="80000"/>
              </a:lnSpc>
              <a:spcBef>
                <a:spcPts val="1000"/>
              </a:spcBef>
              <a:spcAft>
                <a:spcPts val="0"/>
              </a:spcAft>
              <a:buClr>
                <a:schemeClr val="dk1"/>
              </a:buClr>
              <a:buSzPts val="1295"/>
              <a:buChar char="•"/>
            </a:pPr>
            <a:r>
              <a:rPr lang="en-US" sz="1800" dirty="0"/>
              <a:t>Ο επ</a:t>
            </a:r>
            <a:r>
              <a:rPr lang="en-US" sz="1800" dirty="0" err="1"/>
              <a:t>ισκέ</a:t>
            </a:r>
            <a:r>
              <a:rPr lang="en-US" sz="1800" dirty="0"/>
              <a:t>πτης συναντά επιβλητικά βουνά, όμορφες παραλίες, απολαμβάνει χειμερινά σπορ ή ευχάριστο καλοκαιρινό κολύμπι, ενώ εντυπωσιάζεται από αξιοθέατα αρχαιολογικής και ιστορικής σημασίας σε κάθε γωνιά της στερεοελλαδίτικης γης.</a:t>
            </a:r>
            <a:endParaRPr lang="en-US" sz="1295" dirty="0"/>
          </a:p>
          <a:p>
            <a:pPr marL="228600" lvl="0" indent="-228600" algn="l" rtl="0">
              <a:lnSpc>
                <a:spcPct val="80000"/>
              </a:lnSpc>
              <a:spcBef>
                <a:spcPts val="1000"/>
              </a:spcBef>
              <a:spcAft>
                <a:spcPts val="0"/>
              </a:spcAft>
              <a:buClr>
                <a:schemeClr val="dk1"/>
              </a:buClr>
              <a:buSzPts val="925"/>
              <a:buNone/>
            </a:pPr>
            <a:endParaRPr sz="925" dirty="0"/>
          </a:p>
          <a:p>
            <a:pPr marL="228600" lvl="0" indent="-169545" algn="l" rtl="0">
              <a:lnSpc>
                <a:spcPct val="80000"/>
              </a:lnSpc>
              <a:spcBef>
                <a:spcPts val="1000"/>
              </a:spcBef>
              <a:spcAft>
                <a:spcPts val="0"/>
              </a:spcAft>
              <a:buClr>
                <a:schemeClr val="dk1"/>
              </a:buClr>
              <a:buSzPts val="925"/>
              <a:buFont typeface="Noto Sans Symbols"/>
              <a:buNone/>
            </a:pPr>
            <a:endParaRPr sz="925" dirty="0"/>
          </a:p>
          <a:p>
            <a:pPr marL="228600" lvl="0" indent="-169545" algn="l" rtl="0">
              <a:lnSpc>
                <a:spcPct val="80000"/>
              </a:lnSpc>
              <a:spcBef>
                <a:spcPts val="1000"/>
              </a:spcBef>
              <a:spcAft>
                <a:spcPts val="0"/>
              </a:spcAft>
              <a:buClr>
                <a:schemeClr val="dk1"/>
              </a:buClr>
              <a:buSzPts val="925"/>
              <a:buFont typeface="Noto Sans Symbols"/>
              <a:buNone/>
            </a:pPr>
            <a:endParaRPr sz="925" dirty="0"/>
          </a:p>
        </p:txBody>
      </p:sp>
      <p:pic>
        <p:nvPicPr>
          <p:cNvPr id="558" name="Google Shape;558;p48"/>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559" name="Google Shape;559;p48"/>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60" name="Google Shape;560;p48"/>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sp>
        <p:nvSpPr>
          <p:cNvPr id="553" name="Google Shape;553;p48"/>
          <p:cNvSpPr txBox="1">
            <a:spLocks noGrp="1"/>
          </p:cNvSpPr>
          <p:nvPr>
            <p:ph type="title"/>
          </p:nvPr>
        </p:nvSpPr>
        <p:spPr>
          <a:xfrm>
            <a:off x="1240022" y="365760"/>
            <a:ext cx="7025402"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panose="020F0502020204030204"/>
              <a:buNone/>
            </a:pPr>
            <a:r>
              <a:rPr lang="en-US"/>
              <a:t>ΣΥΜΠΕΡΑΣΜΑΤΑ</a:t>
            </a:r>
            <a:endParaRPr lang="en-US"/>
          </a:p>
        </p:txBody>
      </p:sp>
      <p:sp>
        <p:nvSpPr>
          <p:cNvPr id="554" name="Google Shape;554;p48"/>
          <p:cNvSpPr/>
          <p:nvPr/>
        </p:nvSpPr>
        <p:spPr>
          <a:xfrm>
            <a:off x="0" y="0"/>
            <a:ext cx="1323075"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55" name="Google Shape;555;p48"/>
          <p:cNvSpPr/>
          <p:nvPr/>
        </p:nvSpPr>
        <p:spPr>
          <a:xfrm>
            <a:off x="0" y="1172210"/>
            <a:ext cx="9144000" cy="568579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56" name="Google Shape;556;p48"/>
          <p:cNvSpPr/>
          <p:nvPr/>
        </p:nvSpPr>
        <p:spPr>
          <a:xfrm>
            <a:off x="0" y="1691641"/>
            <a:ext cx="728740"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57" name="Google Shape;557;p48"/>
          <p:cNvSpPr txBox="1">
            <a:spLocks noGrp="1"/>
          </p:cNvSpPr>
          <p:nvPr>
            <p:ph type="body" idx="1"/>
          </p:nvPr>
        </p:nvSpPr>
        <p:spPr>
          <a:xfrm>
            <a:off x="900430" y="1333500"/>
            <a:ext cx="8064500" cy="4761865"/>
          </a:xfrm>
          <a:prstGeom prst="rect">
            <a:avLst/>
          </a:prstGeom>
          <a:noFill/>
          <a:ln>
            <a:noFill/>
          </a:ln>
        </p:spPr>
        <p:txBody>
          <a:bodyPr spcFirstLastPara="1" wrap="square" lIns="91425" tIns="45700" rIns="91425" bIns="45700" anchor="t" anchorCtr="0">
            <a:noAutofit/>
          </a:bodyPr>
          <a:lstStyle/>
          <a:p>
            <a:pPr marL="228600" lvl="0" indent="-228600">
              <a:lnSpc>
                <a:spcPct val="80000"/>
              </a:lnSpc>
              <a:spcBef>
                <a:spcPts val="0"/>
              </a:spcBef>
              <a:buSzPts val="1500"/>
              <a:buNone/>
            </a:pPr>
            <a:endParaRPr lang="el-GR" sz="1500" dirty="0"/>
          </a:p>
          <a:p>
            <a:pPr marL="228600" lvl="0" indent="-228600">
              <a:lnSpc>
                <a:spcPct val="80000"/>
              </a:lnSpc>
            </a:pPr>
            <a:r>
              <a:rPr lang="el-GR" sz="1800" dirty="0"/>
              <a:t>Διαθέτει </a:t>
            </a:r>
            <a:r>
              <a:rPr lang="el-GR" sz="1800" b="1" dirty="0"/>
              <a:t>πλούσια παραγωγική γεωργική γη </a:t>
            </a:r>
            <a:r>
              <a:rPr lang="el-GR" sz="1800" dirty="0"/>
              <a:t>με σημαντικότερη την πεδιάδα της Κωπαΐδας</a:t>
            </a:r>
            <a:endParaRPr lang="el-GR" sz="1800" dirty="0"/>
          </a:p>
          <a:p>
            <a:pPr marL="228600" lvl="0" indent="-228600">
              <a:lnSpc>
                <a:spcPct val="80000"/>
              </a:lnSpc>
            </a:pPr>
            <a:r>
              <a:rPr lang="el-GR" sz="1800" dirty="0"/>
              <a:t>Διαθέτει </a:t>
            </a:r>
            <a:r>
              <a:rPr lang="el-GR" sz="1800" b="1" dirty="0"/>
              <a:t>σημαντικούς υδάτινους υπόγειους  και επιφανειακούς πόρους  </a:t>
            </a:r>
            <a:endParaRPr lang="el-GR" sz="1800" b="1" dirty="0"/>
          </a:p>
          <a:p>
            <a:pPr marL="228600" lvl="0" indent="-228600">
              <a:lnSpc>
                <a:spcPct val="80000"/>
              </a:lnSpc>
            </a:pPr>
            <a:r>
              <a:rPr lang="el-GR" sz="1800" dirty="0"/>
              <a:t>Διαθέτει παραγωγική εξειδίκευση στο </a:t>
            </a:r>
            <a:r>
              <a:rPr lang="el-GR" sz="1800" b="1" dirty="0"/>
              <a:t>δευτερογενή τομέα </a:t>
            </a:r>
            <a:r>
              <a:rPr lang="el-GR" sz="1800" dirty="0"/>
              <a:t>και πρωτιά στη </a:t>
            </a:r>
            <a:r>
              <a:rPr lang="el-GR" sz="1800" b="1" dirty="0"/>
              <a:t>μεταλλουργική βιομηχανία</a:t>
            </a:r>
            <a:r>
              <a:rPr lang="el-GR" sz="1800" dirty="0"/>
              <a:t>, ιδιαίτερα τη συνδεδεμένη με το βωξίτη και την παραγωγή αλουμινίου</a:t>
            </a:r>
            <a:endParaRPr lang="el-GR" sz="1800" dirty="0"/>
          </a:p>
          <a:p>
            <a:pPr marL="228600" lvl="0" indent="-228600">
              <a:lnSpc>
                <a:spcPct val="80000"/>
              </a:lnSpc>
            </a:pPr>
            <a:r>
              <a:rPr lang="el-GR" sz="1800" b="1" dirty="0"/>
              <a:t>Διασχίζεται από εθνικά δίκτυα μεταφορών </a:t>
            </a:r>
            <a:r>
              <a:rPr lang="el-GR" sz="1800" dirty="0"/>
              <a:t>(ΠΑΘΕ, Σιδηρόδρομος) ενώ διαθέτει και </a:t>
            </a:r>
            <a:r>
              <a:rPr lang="el-GR" sz="1800" b="1" dirty="0"/>
              <a:t>σύνδεση με το δίκτυο φυσικού αερίου</a:t>
            </a:r>
            <a:r>
              <a:rPr lang="el-GR" sz="1800" dirty="0"/>
              <a:t>.</a:t>
            </a:r>
            <a:endParaRPr lang="el-GR" sz="1800" dirty="0"/>
          </a:p>
          <a:p>
            <a:pPr marL="0" lvl="0" indent="0">
              <a:lnSpc>
                <a:spcPct val="80000"/>
              </a:lnSpc>
              <a:buNone/>
            </a:pPr>
            <a:endParaRPr lang="el-GR" sz="1800" dirty="0"/>
          </a:p>
          <a:p>
            <a:pPr marL="0" lvl="0" indent="0">
              <a:lnSpc>
                <a:spcPct val="80000"/>
              </a:lnSpc>
              <a:buNone/>
            </a:pPr>
            <a:r>
              <a:rPr lang="el-GR" sz="1800" b="1" dirty="0">
                <a:solidFill>
                  <a:srgbClr val="FF0000"/>
                </a:solidFill>
              </a:rPr>
              <a:t>Όλα τα παραπάνω συμβάλλουν αναπτυξιακά στην Περιφέρεια Στερεάς Ελλάδας. </a:t>
            </a:r>
            <a:endParaRPr lang="el-GR" sz="1800" b="1" dirty="0">
              <a:solidFill>
                <a:srgbClr val="FF0000"/>
              </a:solidFill>
            </a:endParaRPr>
          </a:p>
          <a:p>
            <a:pPr marL="0" lvl="0" indent="0">
              <a:lnSpc>
                <a:spcPct val="80000"/>
              </a:lnSpc>
              <a:buNone/>
            </a:pPr>
            <a:r>
              <a:rPr lang="el-GR" sz="1800" dirty="0"/>
              <a:t>Εάν η Περιφέρεια αξιοποιήσει όλα αυτά, ακολουθήσει μια αναπτυξιακή στρατηγική και σχεδιάσει κατάλληλα ένα πρόγραμμα δράσης, τότε οι διάφοροι παραγωγικοί τομείς θα κινηθούν με ανοδικές τάσεις και αυτό θα έχει ως αποτέλεσμα την  οικονομική της ανάπτυξη.  </a:t>
            </a:r>
            <a:endParaRPr lang="el-GR" sz="1800" dirty="0"/>
          </a:p>
          <a:p>
            <a:pPr marL="228600" lvl="0" indent="-228600" algn="l" rtl="0">
              <a:lnSpc>
                <a:spcPct val="80000"/>
              </a:lnSpc>
              <a:spcBef>
                <a:spcPts val="1000"/>
              </a:spcBef>
              <a:spcAft>
                <a:spcPts val="0"/>
              </a:spcAft>
              <a:buClr>
                <a:schemeClr val="dk1"/>
              </a:buClr>
              <a:buSzPts val="925"/>
              <a:buNone/>
            </a:pPr>
            <a:endParaRPr sz="925" dirty="0"/>
          </a:p>
          <a:p>
            <a:pPr marL="228600" lvl="0" indent="-169545" algn="l" rtl="0">
              <a:lnSpc>
                <a:spcPct val="80000"/>
              </a:lnSpc>
              <a:spcBef>
                <a:spcPts val="1000"/>
              </a:spcBef>
              <a:spcAft>
                <a:spcPts val="0"/>
              </a:spcAft>
              <a:buClr>
                <a:schemeClr val="dk1"/>
              </a:buClr>
              <a:buSzPts val="925"/>
              <a:buFont typeface="Noto Sans Symbols"/>
              <a:buNone/>
            </a:pPr>
            <a:endParaRPr sz="925" dirty="0"/>
          </a:p>
          <a:p>
            <a:pPr marL="228600" lvl="0" indent="-169545" algn="l" rtl="0">
              <a:lnSpc>
                <a:spcPct val="80000"/>
              </a:lnSpc>
              <a:spcBef>
                <a:spcPts val="1000"/>
              </a:spcBef>
              <a:spcAft>
                <a:spcPts val="0"/>
              </a:spcAft>
              <a:buClr>
                <a:schemeClr val="dk1"/>
              </a:buClr>
              <a:buSzPts val="925"/>
              <a:buFont typeface="Noto Sans Symbols"/>
              <a:buNone/>
            </a:pPr>
            <a:endParaRPr sz="925" dirty="0"/>
          </a:p>
        </p:txBody>
      </p:sp>
      <p:pic>
        <p:nvPicPr>
          <p:cNvPr id="558" name="Google Shape;558;p48"/>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559" name="Google Shape;559;p48"/>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60" name="Google Shape;560;p48"/>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5"/>
        <p:cNvGrpSpPr/>
        <p:nvPr/>
      </p:nvGrpSpPr>
      <p:grpSpPr>
        <a:xfrm>
          <a:off x="0" y="0"/>
          <a:ext cx="0" cy="0"/>
          <a:chOff x="0" y="0"/>
          <a:chExt cx="0" cy="0"/>
        </a:xfrm>
      </p:grpSpPr>
      <p:sp>
        <p:nvSpPr>
          <p:cNvPr id="576" name="Google Shape;576;p50"/>
          <p:cNvSpPr/>
          <p:nvPr/>
        </p:nvSpPr>
        <p:spPr>
          <a:xfrm>
            <a:off x="2286"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77" name="Google Shape;577;p50"/>
          <p:cNvSpPr/>
          <p:nvPr/>
        </p:nvSpPr>
        <p:spPr>
          <a:xfrm>
            <a:off x="0" y="0"/>
            <a:ext cx="3125454"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78" name="Google Shape;578;p50"/>
          <p:cNvSpPr txBox="1">
            <a:spLocks noGrp="1"/>
          </p:cNvSpPr>
          <p:nvPr>
            <p:ph type="title"/>
          </p:nvPr>
        </p:nvSpPr>
        <p:spPr>
          <a:xfrm>
            <a:off x="179512" y="1153571"/>
            <a:ext cx="2400300" cy="44611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800"/>
              <a:buFont typeface="Calibri" panose="020F0502020204030204"/>
              <a:buNone/>
            </a:pPr>
            <a:r>
              <a:rPr lang="en-US" sz="2800" b="1">
                <a:solidFill>
                  <a:srgbClr val="FFFFFF"/>
                </a:solidFill>
              </a:rPr>
              <a:t>ΠΡΟΤΑΣΕΙΣ ΓΙΑ ΤΗΝ ΑΝΑΠΤΥΞΗ ΤΗΣ ΠΕΡΙΦΕΡΕΙΑΣ ΣΤΕΡΕΑΣ ΕΛΛΑΔΑΣ</a:t>
            </a:r>
            <a:br>
              <a:rPr lang="en-US" sz="3100" b="1" u="sng">
                <a:solidFill>
                  <a:srgbClr val="FFFFFF"/>
                </a:solidFill>
                <a:latin typeface="Calibri" panose="020F0502020204030204"/>
                <a:ea typeface="Calibri" panose="020F0502020204030204"/>
                <a:cs typeface="Calibri" panose="020F0502020204030204"/>
                <a:sym typeface="Calibri" panose="020F0502020204030204"/>
              </a:rPr>
            </a:br>
            <a:endParaRPr sz="3100">
              <a:solidFill>
                <a:srgbClr val="FFFFFF"/>
              </a:solidFill>
            </a:endParaRPr>
          </a:p>
        </p:txBody>
      </p:sp>
      <p:sp>
        <p:nvSpPr>
          <p:cNvPr id="579" name="Google Shape;579;p50"/>
          <p:cNvSpPr/>
          <p:nvPr/>
        </p:nvSpPr>
        <p:spPr>
          <a:xfrm rot="10800000" flipH="1">
            <a:off x="5662801" y="2455479"/>
            <a:ext cx="3062575"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0" name="Google Shape;580;p50"/>
          <p:cNvSpPr txBox="1">
            <a:spLocks noGrp="1"/>
          </p:cNvSpPr>
          <p:nvPr>
            <p:ph type="body" idx="1"/>
          </p:nvPr>
        </p:nvSpPr>
        <p:spPr>
          <a:xfrm>
            <a:off x="3335481" y="591344"/>
            <a:ext cx="5179868" cy="55856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sz="1800" u="sng" dirty="0"/>
          </a:p>
          <a:p>
            <a:pPr marL="0" lvl="0" indent="0" algn="l" rtl="0">
              <a:lnSpc>
                <a:spcPct val="90000"/>
              </a:lnSpc>
              <a:spcBef>
                <a:spcPts val="1000"/>
              </a:spcBef>
              <a:spcAft>
                <a:spcPts val="0"/>
              </a:spcAft>
              <a:buClr>
                <a:schemeClr val="dk1"/>
              </a:buClr>
              <a:buSzPts val="1800"/>
              <a:buNone/>
            </a:pPr>
            <a:r>
              <a:rPr lang="en-US" sz="1800" b="1" u="sng" dirty="0" err="1"/>
              <a:t>Προτάσεις</a:t>
            </a:r>
            <a:r>
              <a:rPr lang="en-US" sz="1800" b="1" u="sng" dirty="0"/>
              <a:t> </a:t>
            </a:r>
            <a:r>
              <a:rPr lang="en-US" sz="1800" b="1" u="sng" dirty="0" err="1"/>
              <a:t>γι</a:t>
            </a:r>
            <a:r>
              <a:rPr lang="en-US" sz="1800" b="1" u="sng" dirty="0"/>
              <a:t>α το περιβάλλον</a:t>
            </a:r>
            <a:endParaRPr sz="1800" u="sng" dirty="0"/>
          </a:p>
          <a:p>
            <a:pPr marL="0" lvl="0" indent="0" algn="l" rtl="0">
              <a:lnSpc>
                <a:spcPct val="90000"/>
              </a:lnSpc>
              <a:spcBef>
                <a:spcPts val="1000"/>
              </a:spcBef>
              <a:spcAft>
                <a:spcPts val="0"/>
              </a:spcAft>
              <a:buClr>
                <a:schemeClr val="dk1"/>
              </a:buClr>
              <a:buSzPts val="1800"/>
              <a:buNone/>
            </a:pPr>
            <a:endParaRPr sz="1800" u="sng" dirty="0"/>
          </a:p>
          <a:p>
            <a:pPr marL="228600" lvl="0" indent="-228600" algn="l" rtl="0">
              <a:lnSpc>
                <a:spcPct val="90000"/>
              </a:lnSpc>
              <a:spcBef>
                <a:spcPts val="1000"/>
              </a:spcBef>
              <a:spcAft>
                <a:spcPts val="0"/>
              </a:spcAft>
              <a:buClr>
                <a:schemeClr val="dk1"/>
              </a:buClr>
              <a:buSzPts val="1800"/>
              <a:buFont typeface="Noto Sans Symbols"/>
              <a:buChar char="⮚"/>
            </a:pPr>
            <a:r>
              <a:rPr lang="en-US" sz="1800" dirty="0" err="1"/>
              <a:t>Ενεργει</a:t>
            </a:r>
            <a:r>
              <a:rPr lang="en-US" sz="1800" dirty="0"/>
              <a:t>ακή προοπτική σε σχέση με τις ήπιες μορφές ενέργειας και κυρίως την αιολική. </a:t>
            </a:r>
            <a:r>
              <a:rPr lang="en-US" sz="1800" dirty="0" err="1"/>
              <a:t>Ανάδειξη</a:t>
            </a:r>
            <a:r>
              <a:rPr lang="en-US" sz="1800" dirty="0"/>
              <a:t> </a:t>
            </a:r>
            <a:r>
              <a:rPr lang="en-US" sz="1800" dirty="0" err="1"/>
              <a:t>της</a:t>
            </a:r>
            <a:r>
              <a:rPr lang="en-US" sz="1800" dirty="0"/>
              <a:t> </a:t>
            </a:r>
            <a:r>
              <a:rPr lang="en-US" sz="1800" dirty="0" err="1"/>
              <a:t>εξοικονόμησης</a:t>
            </a:r>
            <a:r>
              <a:rPr lang="en-US" sz="1800" dirty="0"/>
              <a:t> </a:t>
            </a:r>
            <a:r>
              <a:rPr lang="en-US" sz="1800" dirty="0" err="1"/>
              <a:t>ενέργει</a:t>
            </a:r>
            <a:r>
              <a:rPr lang="en-US" sz="1800" dirty="0"/>
              <a:t>ας σε παράγοντα περιβαλλοντικής προστασίας.</a:t>
            </a:r>
            <a:endParaRPr lang="en-US" sz="1800" dirty="0"/>
          </a:p>
          <a:p>
            <a:pPr marL="228600" lvl="0" indent="-228600" algn="l" rtl="0">
              <a:lnSpc>
                <a:spcPct val="90000"/>
              </a:lnSpc>
              <a:spcBef>
                <a:spcPts val="1000"/>
              </a:spcBef>
              <a:spcAft>
                <a:spcPts val="0"/>
              </a:spcAft>
              <a:buClr>
                <a:schemeClr val="dk1"/>
              </a:buClr>
              <a:buSzPts val="1800"/>
              <a:buFont typeface="Noto Sans Symbols"/>
              <a:buChar char="⮚"/>
            </a:pPr>
            <a:r>
              <a:rPr lang="en-US" sz="1800" dirty="0" err="1"/>
              <a:t>Περι</a:t>
            </a:r>
            <a:r>
              <a:rPr lang="en-US" sz="1800" dirty="0"/>
              <a:t>βαλλοντική γεωργία και ποιοτική στροφή στις περιβαλλοντικές μεθόδους. </a:t>
            </a:r>
            <a:endParaRPr lang="en-US" sz="1800" dirty="0"/>
          </a:p>
          <a:p>
            <a:pPr marL="228600" lvl="0" indent="-228600" algn="l" rtl="0">
              <a:lnSpc>
                <a:spcPct val="90000"/>
              </a:lnSpc>
              <a:spcBef>
                <a:spcPts val="1000"/>
              </a:spcBef>
              <a:spcAft>
                <a:spcPts val="0"/>
              </a:spcAft>
              <a:buClr>
                <a:schemeClr val="dk1"/>
              </a:buClr>
              <a:buSzPts val="1800"/>
              <a:buFont typeface="Noto Sans Symbols"/>
              <a:buChar char="⮚"/>
            </a:pPr>
            <a:r>
              <a:rPr lang="el-GR" sz="1800" dirty="0"/>
              <a:t>Δ</a:t>
            </a:r>
            <a:r>
              <a:rPr lang="en-US" sz="1800" dirty="0"/>
              <a:t>ια</a:t>
            </a:r>
            <a:r>
              <a:rPr lang="en-US" sz="1800" dirty="0" err="1"/>
              <a:t>σφάλιση</a:t>
            </a:r>
            <a:r>
              <a:rPr lang="en-US" sz="1800" dirty="0"/>
              <a:t> </a:t>
            </a:r>
            <a:r>
              <a:rPr lang="el-GR" sz="1800" dirty="0"/>
              <a:t>της προστασίας </a:t>
            </a:r>
            <a:r>
              <a:rPr lang="en-US" sz="1800" dirty="0" err="1"/>
              <a:t>του</a:t>
            </a:r>
            <a:r>
              <a:rPr lang="en-US" sz="1800" dirty="0"/>
              <a:t> περιβάλλοντος, της αειφορίας της ανάπτυξης και βελτίωση της ποιότητας ζωής.</a:t>
            </a:r>
            <a:endParaRPr lang="en-US" sz="1800" dirty="0"/>
          </a:p>
          <a:p>
            <a:pPr marL="228600" lvl="0" indent="-228600" algn="l" rtl="0">
              <a:lnSpc>
                <a:spcPct val="90000"/>
              </a:lnSpc>
              <a:spcBef>
                <a:spcPts val="1000"/>
              </a:spcBef>
              <a:spcAft>
                <a:spcPts val="0"/>
              </a:spcAft>
              <a:buClr>
                <a:schemeClr val="dk1"/>
              </a:buClr>
              <a:buSzPts val="1800"/>
              <a:buFont typeface="Noto Sans Symbols"/>
              <a:buChar char="⮚"/>
            </a:pPr>
            <a:r>
              <a:rPr lang="en-US" sz="1800" dirty="0" err="1"/>
              <a:t>Δι</a:t>
            </a:r>
            <a:r>
              <a:rPr lang="en-US" sz="1800" dirty="0"/>
              <a:t>ατήρηση και προστασία των ορεινών όγκων, των προστατευόμενων περιοχών και του φυσικού περιβάλλοντος.</a:t>
            </a:r>
            <a:endParaRPr lang="en-US" sz="1800" dirty="0"/>
          </a:p>
          <a:p>
            <a:pPr marL="228600" lvl="0" indent="-228600" algn="l" rtl="0">
              <a:lnSpc>
                <a:spcPct val="90000"/>
              </a:lnSpc>
              <a:spcBef>
                <a:spcPts val="1000"/>
              </a:spcBef>
              <a:spcAft>
                <a:spcPts val="0"/>
              </a:spcAft>
              <a:buClr>
                <a:schemeClr val="dk1"/>
              </a:buClr>
              <a:buSzPts val="1800"/>
              <a:buFont typeface="Noto Sans Symbols"/>
              <a:buChar char="⮚"/>
            </a:pPr>
            <a:r>
              <a:rPr lang="en-US" sz="1800" dirty="0" err="1"/>
              <a:t>Εξυγί</a:t>
            </a:r>
            <a:r>
              <a:rPr lang="en-US" sz="1800" dirty="0"/>
              <a:t>ανση και αποκατάσταση των επιβαρυμένων περιοχών </a:t>
            </a:r>
            <a:r>
              <a:rPr lang="el-GR" sz="1800" dirty="0"/>
              <a:t>-</a:t>
            </a:r>
            <a:r>
              <a:rPr lang="en-US" sz="1800" dirty="0"/>
              <a:t> Οργάνωση χώρων υποδοχής παραγωγικών δραστηριοτήτων.</a:t>
            </a:r>
            <a:endParaRPr lang="en-US" sz="1800" dirty="0"/>
          </a:p>
          <a:p>
            <a:pPr marL="228600" lvl="0" indent="-228600" algn="l" rtl="0">
              <a:lnSpc>
                <a:spcPct val="90000"/>
              </a:lnSpc>
              <a:spcBef>
                <a:spcPts val="1000"/>
              </a:spcBef>
              <a:spcAft>
                <a:spcPts val="0"/>
              </a:spcAft>
              <a:buClr>
                <a:schemeClr val="dk1"/>
              </a:buClr>
              <a:buSzPts val="1800"/>
              <a:buFont typeface="Noto Sans Symbols"/>
              <a:buChar char="⮚"/>
            </a:pPr>
            <a:r>
              <a:rPr lang="en-US" sz="1800" dirty="0" err="1"/>
              <a:t>Ασφ</a:t>
            </a:r>
            <a:r>
              <a:rPr lang="en-US" sz="1800" dirty="0"/>
              <a:t>αλής διαχείριση των λυμάτων/αποβλήτων.</a:t>
            </a:r>
            <a:endParaRPr lang="en-US" sz="1800" dirty="0"/>
          </a:p>
          <a:p>
            <a:pPr marL="0" lvl="0" indent="0" algn="l" rtl="0">
              <a:lnSpc>
                <a:spcPct val="90000"/>
              </a:lnSpc>
              <a:spcBef>
                <a:spcPts val="1000"/>
              </a:spcBef>
              <a:spcAft>
                <a:spcPts val="0"/>
              </a:spcAft>
              <a:buClr>
                <a:schemeClr val="dk1"/>
              </a:buClr>
              <a:buSzPts val="1800"/>
              <a:buNone/>
            </a:pPr>
            <a:endParaRPr sz="1800" dirty="0"/>
          </a:p>
          <a:p>
            <a:pPr marL="228600" lvl="0" indent="-114300" algn="l" rtl="0">
              <a:lnSpc>
                <a:spcPct val="90000"/>
              </a:lnSpc>
              <a:spcBef>
                <a:spcPts val="1000"/>
              </a:spcBef>
              <a:spcAft>
                <a:spcPts val="0"/>
              </a:spcAft>
              <a:buClr>
                <a:schemeClr val="dk1"/>
              </a:buClr>
              <a:buSzPts val="1800"/>
              <a:buFont typeface="Noto Sans Symbols"/>
              <a:buNone/>
            </a:pPr>
            <a:endParaRPr sz="1800" u="sng" dirty="0"/>
          </a:p>
          <a:p>
            <a:pPr marL="228600" lvl="0" indent="-114300" algn="l" rtl="0">
              <a:lnSpc>
                <a:spcPct val="90000"/>
              </a:lnSpc>
              <a:spcBef>
                <a:spcPts val="1000"/>
              </a:spcBef>
              <a:spcAft>
                <a:spcPts val="0"/>
              </a:spcAft>
              <a:buClr>
                <a:schemeClr val="dk1"/>
              </a:buClr>
              <a:buSzPts val="1800"/>
              <a:buFont typeface="Noto Sans Symbols"/>
              <a:buNone/>
            </a:pPr>
            <a:endParaRPr sz="1800" u="sng" dirty="0"/>
          </a:p>
        </p:txBody>
      </p:sp>
      <p:pic>
        <p:nvPicPr>
          <p:cNvPr id="581" name="Google Shape;581;p50"/>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582" name="Google Shape;582;p50"/>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3" name="Google Shape;583;p50"/>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7"/>
        <p:cNvGrpSpPr/>
        <p:nvPr/>
      </p:nvGrpSpPr>
      <p:grpSpPr>
        <a:xfrm>
          <a:off x="0" y="0"/>
          <a:ext cx="0" cy="0"/>
          <a:chOff x="0" y="0"/>
          <a:chExt cx="0" cy="0"/>
        </a:xfrm>
      </p:grpSpPr>
      <p:sp>
        <p:nvSpPr>
          <p:cNvPr id="588" name="Google Shape;588;p51"/>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89" name="Google Shape;589;p51"/>
          <p:cNvSpPr txBox="1">
            <a:spLocks noGrp="1"/>
          </p:cNvSpPr>
          <p:nvPr>
            <p:ph type="title"/>
          </p:nvPr>
        </p:nvSpPr>
        <p:spPr>
          <a:xfrm>
            <a:off x="482600" y="1698171"/>
            <a:ext cx="2971546" cy="45163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panose="020F0502020204030204"/>
              <a:buNone/>
            </a:pPr>
            <a:r>
              <a:rPr lang="en-US" sz="3200" b="1" u="sng"/>
              <a:t>Προτάσεις για τον Πολιτισμό</a:t>
            </a:r>
            <a:br>
              <a:rPr lang="en-US" sz="3100">
                <a:latin typeface="Calibri" panose="020F0502020204030204"/>
                <a:ea typeface="Calibri" panose="020F0502020204030204"/>
                <a:cs typeface="Calibri" panose="020F0502020204030204"/>
                <a:sym typeface="Calibri" panose="020F0502020204030204"/>
              </a:rPr>
            </a:br>
            <a:endParaRPr sz="3100"/>
          </a:p>
        </p:txBody>
      </p:sp>
      <p:sp>
        <p:nvSpPr>
          <p:cNvPr id="590" name="Google Shape;590;p51"/>
          <p:cNvSpPr/>
          <p:nvPr/>
        </p:nvSpPr>
        <p:spPr>
          <a:xfrm rot="2700000">
            <a:off x="225642" y="741074"/>
            <a:ext cx="687472" cy="515604"/>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91" name="Google Shape;591;p51"/>
          <p:cNvSpPr/>
          <p:nvPr/>
        </p:nvSpPr>
        <p:spPr>
          <a:xfrm rot="10800000">
            <a:off x="0" y="0"/>
            <a:ext cx="212651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92" name="Google Shape;592;p51"/>
          <p:cNvSpPr/>
          <p:nvPr/>
        </p:nvSpPr>
        <p:spPr>
          <a:xfrm rot="2700000">
            <a:off x="7826041" y="-81546"/>
            <a:ext cx="1827638" cy="1032742"/>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93" name="Google Shape;593;p51"/>
          <p:cNvSpPr/>
          <p:nvPr/>
        </p:nvSpPr>
        <p:spPr>
          <a:xfrm rot="2700000">
            <a:off x="7909679" y="502817"/>
            <a:ext cx="645368" cy="484026"/>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94" name="Google Shape;594;p51"/>
          <p:cNvSpPr txBox="1">
            <a:spLocks noGrp="1"/>
          </p:cNvSpPr>
          <p:nvPr>
            <p:ph type="body" idx="1"/>
          </p:nvPr>
        </p:nvSpPr>
        <p:spPr>
          <a:xfrm>
            <a:off x="3347864" y="1791651"/>
            <a:ext cx="4858885" cy="36318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Font typeface="Noto Sans Symbols"/>
              <a:buChar char="⮚"/>
            </a:pPr>
            <a:r>
              <a:rPr lang="en-US" sz="1800" dirty="0" err="1"/>
              <a:t>Ανάδειξη</a:t>
            </a:r>
            <a:r>
              <a:rPr lang="en-US" sz="1800" dirty="0"/>
              <a:t> </a:t>
            </a:r>
            <a:r>
              <a:rPr lang="en-US" sz="1800" dirty="0" err="1"/>
              <a:t>του</a:t>
            </a:r>
            <a:r>
              <a:rPr lang="en-US" sz="1800" dirty="0"/>
              <a:t> π</a:t>
            </a:r>
            <a:r>
              <a:rPr lang="en-US" sz="1800" dirty="0" err="1"/>
              <a:t>ολιτιστικού</a:t>
            </a:r>
            <a:r>
              <a:rPr lang="en-US" sz="1800" dirty="0"/>
              <a:t> απ</a:t>
            </a:r>
            <a:r>
              <a:rPr lang="en-US" sz="1800" dirty="0" err="1"/>
              <a:t>οθέμ</a:t>
            </a:r>
            <a:r>
              <a:rPr lang="en-US" sz="1800" dirty="0"/>
              <a:t>ατος της Στερεάς Ελλάδας και προβολή της πολιτιστικής της φυσιογνωμίας.</a:t>
            </a:r>
            <a:endParaRPr lang="en-US" sz="1800" dirty="0"/>
          </a:p>
          <a:p>
            <a:pPr marL="228600" lvl="0" indent="-228600" algn="l" rtl="0">
              <a:lnSpc>
                <a:spcPct val="90000"/>
              </a:lnSpc>
              <a:spcBef>
                <a:spcPts val="1000"/>
              </a:spcBef>
              <a:spcAft>
                <a:spcPts val="0"/>
              </a:spcAft>
              <a:buClr>
                <a:schemeClr val="dk1"/>
              </a:buClr>
              <a:buSzPts val="1800"/>
              <a:buFont typeface="Noto Sans Symbols"/>
              <a:buChar char="⮚"/>
            </a:pPr>
            <a:r>
              <a:rPr lang="en-US" sz="1800" dirty="0" err="1"/>
              <a:t>Δι</a:t>
            </a:r>
            <a:r>
              <a:rPr lang="en-US" sz="1800" dirty="0"/>
              <a:t>αμόρφωση στρατηγικού προσανατολισμού για ολοκληρωμένες πολιτιστικές δράσεις σε τοπικό και υπερ-τοπικό επίπεδο / ανάπτυξη συνεργασιών.</a:t>
            </a:r>
            <a:endParaRPr lang="en-US" sz="1800" dirty="0"/>
          </a:p>
          <a:p>
            <a:pPr marL="228600" lvl="0" indent="-228600" algn="l" rtl="0">
              <a:lnSpc>
                <a:spcPct val="90000"/>
              </a:lnSpc>
              <a:spcBef>
                <a:spcPts val="1000"/>
              </a:spcBef>
              <a:spcAft>
                <a:spcPts val="0"/>
              </a:spcAft>
              <a:buClr>
                <a:schemeClr val="dk1"/>
              </a:buClr>
              <a:buSzPts val="1800"/>
              <a:buFont typeface="Noto Sans Symbols"/>
              <a:buChar char="⮚"/>
            </a:pPr>
            <a:r>
              <a:rPr lang="en-US" sz="1800" dirty="0" err="1"/>
              <a:t>Ενθάρρυνση</a:t>
            </a:r>
            <a:r>
              <a:rPr lang="en-US" sz="1800" dirty="0"/>
              <a:t> </a:t>
            </a:r>
            <a:r>
              <a:rPr lang="en-US" sz="1800" dirty="0" err="1"/>
              <a:t>συλλογικών</a:t>
            </a:r>
            <a:r>
              <a:rPr lang="en-US" sz="1800" dirty="0"/>
              <a:t>, </a:t>
            </a:r>
            <a:r>
              <a:rPr lang="en-US" sz="1800" dirty="0" err="1"/>
              <a:t>το</a:t>
            </a:r>
            <a:r>
              <a:rPr lang="en-US" sz="1800" dirty="0"/>
              <a:t>πικών και κοινωνικών φορέων για την ανάπτυξη δραστηριοτήτων πολιτισμού και αθλητισμού </a:t>
            </a:r>
            <a:r>
              <a:rPr lang="el-GR" sz="1800" dirty="0"/>
              <a:t>-</a:t>
            </a:r>
            <a:r>
              <a:rPr lang="en-US" sz="1800" dirty="0"/>
              <a:t> </a:t>
            </a:r>
            <a:r>
              <a:rPr lang="en-US" sz="1800" dirty="0" err="1"/>
              <a:t>ενθάρρυνση</a:t>
            </a:r>
            <a:r>
              <a:rPr lang="en-US" sz="1800" dirty="0"/>
              <a:t> </a:t>
            </a:r>
            <a:r>
              <a:rPr lang="en-US" sz="1800" dirty="0" err="1"/>
              <a:t>της</a:t>
            </a:r>
            <a:r>
              <a:rPr lang="en-US" sz="1800" dirty="0"/>
              <a:t> </a:t>
            </a:r>
            <a:r>
              <a:rPr lang="en-US" sz="1800" dirty="0" err="1"/>
              <a:t>ερ</a:t>
            </a:r>
            <a:r>
              <a:rPr lang="en-US" sz="1800" dirty="0"/>
              <a:t>ασιτεχνικής δημιουργίας.</a:t>
            </a:r>
            <a:endParaRPr lang="en-US" sz="1800" dirty="0"/>
          </a:p>
          <a:p>
            <a:pPr marL="0" lvl="0" indent="0" algn="l" rtl="0">
              <a:lnSpc>
                <a:spcPct val="90000"/>
              </a:lnSpc>
              <a:spcBef>
                <a:spcPts val="1000"/>
              </a:spcBef>
              <a:spcAft>
                <a:spcPts val="0"/>
              </a:spcAft>
              <a:buClr>
                <a:schemeClr val="dk1"/>
              </a:buClr>
              <a:buSzPts val="1700"/>
              <a:buNone/>
            </a:pPr>
            <a:endParaRPr sz="1700" dirty="0"/>
          </a:p>
          <a:p>
            <a:pPr marL="228600" lvl="0" indent="-120650" algn="l" rtl="0">
              <a:lnSpc>
                <a:spcPct val="90000"/>
              </a:lnSpc>
              <a:spcBef>
                <a:spcPts val="1000"/>
              </a:spcBef>
              <a:spcAft>
                <a:spcPts val="0"/>
              </a:spcAft>
              <a:buClr>
                <a:schemeClr val="dk1"/>
              </a:buClr>
              <a:buSzPts val="1700"/>
              <a:buFont typeface="Noto Sans Symbols"/>
              <a:buNone/>
            </a:pPr>
            <a:endParaRPr sz="1700" dirty="0"/>
          </a:p>
          <a:p>
            <a:pPr marL="228600" lvl="0" indent="-120650" algn="l" rtl="0">
              <a:lnSpc>
                <a:spcPct val="90000"/>
              </a:lnSpc>
              <a:spcBef>
                <a:spcPts val="1000"/>
              </a:spcBef>
              <a:spcAft>
                <a:spcPts val="0"/>
              </a:spcAft>
              <a:buClr>
                <a:schemeClr val="dk1"/>
              </a:buClr>
              <a:buSzPts val="1700"/>
              <a:buFont typeface="Noto Sans Symbols"/>
              <a:buNone/>
            </a:pPr>
            <a:endParaRPr sz="1700" dirty="0"/>
          </a:p>
        </p:txBody>
      </p:sp>
      <p:sp>
        <p:nvSpPr>
          <p:cNvPr id="595" name="Google Shape;595;p51"/>
          <p:cNvSpPr/>
          <p:nvPr/>
        </p:nvSpPr>
        <p:spPr>
          <a:xfrm>
            <a:off x="6086567" y="6115501"/>
            <a:ext cx="1120885"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96" name="Google Shape;596;p51"/>
          <p:cNvSpPr/>
          <p:nvPr/>
        </p:nvSpPr>
        <p:spPr>
          <a:xfrm>
            <a:off x="6875472" y="6453143"/>
            <a:ext cx="611178"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97" name="Google Shape;597;p51"/>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598" name="Google Shape;598;p51"/>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9" name="Google Shape;599;p51"/>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3"/>
        <p:cNvGrpSpPr/>
        <p:nvPr/>
      </p:nvGrpSpPr>
      <p:grpSpPr>
        <a:xfrm>
          <a:off x="0" y="0"/>
          <a:ext cx="0" cy="0"/>
          <a:chOff x="0" y="0"/>
          <a:chExt cx="0" cy="0"/>
        </a:xfrm>
      </p:grpSpPr>
      <p:sp>
        <p:nvSpPr>
          <p:cNvPr id="604" name="Google Shape;604;p52"/>
          <p:cNvSpPr/>
          <p:nvPr/>
        </p:nvSpPr>
        <p:spPr>
          <a:xfrm>
            <a:off x="1270" y="-23495"/>
            <a:ext cx="9141714"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605" name="Google Shape;605;p52"/>
          <p:cNvGrpSpPr/>
          <p:nvPr/>
        </p:nvGrpSpPr>
        <p:grpSpPr>
          <a:xfrm>
            <a:off x="140256" y="13970"/>
            <a:ext cx="9438087" cy="6853238"/>
            <a:chOff x="-417513" y="0"/>
            <a:chExt cx="12584114" cy="6853238"/>
          </a:xfrm>
        </p:grpSpPr>
        <p:sp>
          <p:nvSpPr>
            <p:cNvPr id="606" name="Google Shape;606;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34901"/>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7" name="Google Shape;627;p52"/>
          <p:cNvSpPr/>
          <p:nvPr/>
        </p:nvSpPr>
        <p:spPr>
          <a:xfrm>
            <a:off x="1423698" y="-11430"/>
            <a:ext cx="7701252" cy="68692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628" name="Google Shape;628;p52"/>
          <p:cNvSpPr txBox="1">
            <a:spLocks noGrp="1"/>
          </p:cNvSpPr>
          <p:nvPr>
            <p:ph type="title"/>
          </p:nvPr>
        </p:nvSpPr>
        <p:spPr>
          <a:xfrm>
            <a:off x="2950079" y="485712"/>
            <a:ext cx="4578668" cy="4995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2700"/>
              <a:buFont typeface="Calibri" panose="020F0502020204030204"/>
              <a:buNone/>
            </a:pPr>
            <a:r>
              <a:rPr lang="en-US" sz="2700" b="1" u="sng">
                <a:solidFill>
                  <a:schemeClr val="accent1"/>
                </a:solidFill>
              </a:rPr>
              <a:t>Προτάσεις για την Οικονομία</a:t>
            </a:r>
            <a:br>
              <a:rPr lang="en-US" sz="2700">
                <a:solidFill>
                  <a:schemeClr val="accent1"/>
                </a:solidFill>
              </a:rPr>
            </a:br>
            <a:endParaRPr sz="2700">
              <a:solidFill>
                <a:schemeClr val="accent1"/>
              </a:solidFill>
            </a:endParaRPr>
          </a:p>
        </p:txBody>
      </p:sp>
      <p:sp>
        <p:nvSpPr>
          <p:cNvPr id="629" name="Google Shape;629;p52"/>
          <p:cNvSpPr/>
          <p:nvPr/>
        </p:nvSpPr>
        <p:spPr>
          <a:xfrm rot="5400000">
            <a:off x="1310831" y="987224"/>
            <a:ext cx="300774" cy="194466"/>
          </a:xfrm>
          <a:prstGeom prst="triangle">
            <a:avLst>
              <a:gd name="adj" fmla="val 5000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630" name="Google Shape;630;p52"/>
          <p:cNvSpPr txBox="1">
            <a:spLocks noGrp="1"/>
          </p:cNvSpPr>
          <p:nvPr>
            <p:ph type="body" idx="1"/>
          </p:nvPr>
        </p:nvSpPr>
        <p:spPr>
          <a:xfrm>
            <a:off x="1749929" y="1340768"/>
            <a:ext cx="7083611" cy="5400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Font typeface="Noto Sans Symbols"/>
              <a:buChar char="⮚"/>
            </a:pPr>
            <a:r>
              <a:rPr lang="en-US" sz="1600" dirty="0" err="1"/>
              <a:t>Βελτίωση</a:t>
            </a:r>
            <a:r>
              <a:rPr lang="en-US" sz="1600" dirty="0"/>
              <a:t> </a:t>
            </a:r>
            <a:r>
              <a:rPr lang="en-US" sz="1600" dirty="0" err="1"/>
              <a:t>του</a:t>
            </a:r>
            <a:r>
              <a:rPr lang="en-US" sz="1600" dirty="0"/>
              <a:t> α</a:t>
            </a:r>
            <a:r>
              <a:rPr lang="en-US" sz="1600" dirty="0" err="1"/>
              <a:t>ντ</a:t>
            </a:r>
            <a:r>
              <a:rPr lang="en-US" sz="1600" dirty="0"/>
              <a:t>αγωνισμού του επιχειρηματικού και επενδυτικού κλίματος στην ΠΣΤΕ και στήριξη των ΜΜΕ.</a:t>
            </a:r>
            <a:endParaRPr lang="en-US" sz="1600" dirty="0"/>
          </a:p>
          <a:p>
            <a:pPr marL="228600" lvl="0" indent="-228600" algn="l" rtl="0">
              <a:lnSpc>
                <a:spcPct val="90000"/>
              </a:lnSpc>
              <a:spcBef>
                <a:spcPts val="1000"/>
              </a:spcBef>
              <a:spcAft>
                <a:spcPts val="0"/>
              </a:spcAft>
              <a:buClr>
                <a:schemeClr val="dk1"/>
              </a:buClr>
              <a:buSzPts val="1600"/>
              <a:buFont typeface="Noto Sans Symbols"/>
              <a:buChar char="⮚"/>
            </a:pPr>
            <a:r>
              <a:rPr lang="en-US" sz="1600" dirty="0" err="1"/>
              <a:t>Δημιουργί</a:t>
            </a:r>
            <a:r>
              <a:rPr lang="en-US" sz="1600" dirty="0"/>
              <a:t>α Κέντρου Υποστήριξης Επιχειρηματικότητας Στερεάς Ελλάδας. </a:t>
            </a:r>
            <a:endParaRPr lang="en-US" sz="1600" dirty="0"/>
          </a:p>
          <a:p>
            <a:pPr marL="228600" lvl="0" indent="-228600" algn="l" rtl="0">
              <a:lnSpc>
                <a:spcPct val="90000"/>
              </a:lnSpc>
              <a:spcBef>
                <a:spcPts val="1000"/>
              </a:spcBef>
              <a:spcAft>
                <a:spcPts val="0"/>
              </a:spcAft>
              <a:buClr>
                <a:schemeClr val="dk1"/>
              </a:buClr>
              <a:buSzPts val="1600"/>
              <a:buFont typeface="Noto Sans Symbols"/>
              <a:buChar char="⮚"/>
            </a:pPr>
            <a:r>
              <a:rPr lang="en-US" sz="1600" dirty="0" err="1"/>
              <a:t>Αξιο</a:t>
            </a:r>
            <a:r>
              <a:rPr lang="en-US" sz="1600" dirty="0"/>
              <a:t>ποίηση διεθνών συνεργασιών.</a:t>
            </a:r>
            <a:endParaRPr lang="en-US" sz="1600" dirty="0"/>
          </a:p>
          <a:p>
            <a:pPr marL="228600" lvl="0" indent="-228600" algn="l" rtl="0">
              <a:lnSpc>
                <a:spcPct val="90000"/>
              </a:lnSpc>
              <a:spcBef>
                <a:spcPts val="1000"/>
              </a:spcBef>
              <a:spcAft>
                <a:spcPts val="0"/>
              </a:spcAft>
              <a:buClr>
                <a:schemeClr val="dk1"/>
              </a:buClr>
              <a:buSzPts val="1600"/>
              <a:buFont typeface="Noto Sans Symbols"/>
              <a:buChar char="⮚"/>
            </a:pPr>
            <a:r>
              <a:rPr lang="en-US" sz="1600" dirty="0" err="1"/>
              <a:t>Βιώσιμη</a:t>
            </a:r>
            <a:r>
              <a:rPr lang="en-US" sz="1600" dirty="0"/>
              <a:t> </a:t>
            </a:r>
            <a:r>
              <a:rPr lang="en-US" sz="1600" dirty="0" err="1"/>
              <a:t>δι</a:t>
            </a:r>
            <a:r>
              <a:rPr lang="en-US" sz="1600" dirty="0"/>
              <a:t>αχείριση και αξιοποίηση του επιχειρηματικού πλούτου των ορεινών όγκων της Στερεάς Ελλάδας.</a:t>
            </a:r>
            <a:endParaRPr lang="en-US" sz="1600" dirty="0"/>
          </a:p>
          <a:p>
            <a:pPr marL="228600" lvl="0" indent="-228600" algn="l" rtl="0">
              <a:lnSpc>
                <a:spcPct val="90000"/>
              </a:lnSpc>
              <a:spcBef>
                <a:spcPts val="1000"/>
              </a:spcBef>
              <a:spcAft>
                <a:spcPts val="0"/>
              </a:spcAft>
              <a:buClr>
                <a:schemeClr val="dk1"/>
              </a:buClr>
              <a:buSzPts val="1600"/>
              <a:buFont typeface="Noto Sans Symbols"/>
              <a:buChar char="⮚"/>
            </a:pPr>
            <a:r>
              <a:rPr lang="en-US" sz="1600" dirty="0" err="1"/>
              <a:t>Αν</a:t>
            </a:r>
            <a:r>
              <a:rPr lang="en-US" sz="1600" dirty="0"/>
              <a:t>αβάθμιση και διεύρυνση της ανταγωνιστικότητας του επιχειρηματικού περιβάλλοντος του πρωτογενή τομέα.</a:t>
            </a:r>
            <a:endParaRPr lang="en-US" sz="1600" dirty="0"/>
          </a:p>
          <a:p>
            <a:pPr marL="228600" lvl="0" indent="-228600" algn="l" rtl="0">
              <a:lnSpc>
                <a:spcPct val="90000"/>
              </a:lnSpc>
              <a:spcBef>
                <a:spcPts val="1000"/>
              </a:spcBef>
              <a:spcAft>
                <a:spcPts val="0"/>
              </a:spcAft>
              <a:buClr>
                <a:schemeClr val="dk1"/>
              </a:buClr>
              <a:buSzPts val="1600"/>
              <a:buFont typeface="Noto Sans Symbols"/>
              <a:buChar char="⮚"/>
            </a:pPr>
            <a:r>
              <a:rPr lang="en-US" sz="1600" dirty="0" err="1"/>
              <a:t>Στήριξη</a:t>
            </a:r>
            <a:r>
              <a:rPr lang="en-US" sz="1600" dirty="0"/>
              <a:t> και ανα</a:t>
            </a:r>
            <a:r>
              <a:rPr lang="en-US" sz="1600" dirty="0" err="1"/>
              <a:t>διάρθρωση</a:t>
            </a:r>
            <a:r>
              <a:rPr lang="en-US" sz="1600" dirty="0"/>
              <a:t> </a:t>
            </a:r>
            <a:r>
              <a:rPr lang="en-US" sz="1600" dirty="0" err="1"/>
              <a:t>της</a:t>
            </a:r>
            <a:r>
              <a:rPr lang="en-US" sz="1600" dirty="0"/>
              <a:t> παρα</a:t>
            </a:r>
            <a:r>
              <a:rPr lang="en-US" sz="1600" dirty="0" err="1"/>
              <a:t>γωγικής</a:t>
            </a:r>
            <a:r>
              <a:rPr lang="en-US" sz="1600" dirty="0"/>
              <a:t> β</a:t>
            </a:r>
            <a:r>
              <a:rPr lang="en-US" sz="1600" dirty="0" err="1"/>
              <a:t>άσης</a:t>
            </a:r>
            <a:r>
              <a:rPr lang="en-US" sz="1600" dirty="0"/>
              <a:t> – </a:t>
            </a:r>
            <a:r>
              <a:rPr lang="en-US" sz="1600" dirty="0" err="1"/>
              <a:t>Δι</a:t>
            </a:r>
            <a:r>
              <a:rPr lang="en-US" sz="1600" dirty="0"/>
              <a:t>αφοροποίηση των παραγόμενων προϊόντων με εξειδίκευση ανά περιοχή.</a:t>
            </a:r>
            <a:endParaRPr lang="en-US" sz="1600" dirty="0"/>
          </a:p>
          <a:p>
            <a:pPr marL="228600" lvl="0" indent="-228600" algn="l" rtl="0">
              <a:lnSpc>
                <a:spcPct val="90000"/>
              </a:lnSpc>
              <a:spcBef>
                <a:spcPts val="1000"/>
              </a:spcBef>
              <a:spcAft>
                <a:spcPts val="0"/>
              </a:spcAft>
              <a:buClr>
                <a:schemeClr val="dk1"/>
              </a:buClr>
              <a:buSzPts val="1600"/>
              <a:buFont typeface="Noto Sans Symbols"/>
              <a:buChar char="⮚"/>
            </a:pPr>
            <a:r>
              <a:rPr lang="en-US" sz="1600" dirty="0" err="1"/>
              <a:t>Λειτουργικός</a:t>
            </a:r>
            <a:r>
              <a:rPr lang="en-US" sz="1600" dirty="0"/>
              <a:t> και π</a:t>
            </a:r>
            <a:r>
              <a:rPr lang="en-US" sz="1600" dirty="0" err="1"/>
              <a:t>ερι</a:t>
            </a:r>
            <a:r>
              <a:rPr lang="en-US" sz="1600" dirty="0"/>
              <a:t>βαλλοντικός εξορθολογισμός των δραστηριοτήτων γεωργίας, κτηνοτροφίας και αλιείας </a:t>
            </a:r>
            <a:r>
              <a:rPr lang="el-GR" sz="1600" dirty="0"/>
              <a:t>-</a:t>
            </a:r>
            <a:r>
              <a:rPr lang="en-US" sz="1600" dirty="0"/>
              <a:t> βελτίωση της εξωστρέφειας των τομέων.</a:t>
            </a:r>
            <a:endParaRPr lang="en-US" sz="1600" dirty="0"/>
          </a:p>
          <a:p>
            <a:pPr marL="228600" lvl="0" indent="-228600" algn="l" rtl="0">
              <a:lnSpc>
                <a:spcPct val="90000"/>
              </a:lnSpc>
              <a:spcBef>
                <a:spcPts val="1000"/>
              </a:spcBef>
              <a:spcAft>
                <a:spcPts val="0"/>
              </a:spcAft>
              <a:buClr>
                <a:schemeClr val="dk1"/>
              </a:buClr>
              <a:buSzPts val="1600"/>
              <a:buFont typeface="Noto Sans Symbols"/>
              <a:buChar char="⮚"/>
            </a:pPr>
            <a:r>
              <a:rPr lang="en-US" sz="1600" dirty="0" err="1"/>
              <a:t>Βελτίωση</a:t>
            </a:r>
            <a:r>
              <a:rPr lang="en-US" sz="1600" dirty="0"/>
              <a:t> </a:t>
            </a:r>
            <a:r>
              <a:rPr lang="en-US" sz="1600" dirty="0" err="1"/>
              <a:t>της</a:t>
            </a:r>
            <a:r>
              <a:rPr lang="en-US" sz="1600" dirty="0"/>
              <a:t> α</a:t>
            </a:r>
            <a:r>
              <a:rPr lang="en-US" sz="1600" dirty="0" err="1"/>
              <a:t>ντ</a:t>
            </a:r>
            <a:r>
              <a:rPr lang="en-US" sz="1600" dirty="0"/>
              <a:t>αγωνιστικής θέσης και της ελκυστικότητας της Περιφέρειας Στερεάς Ελλάδας, ως τουριστικού προορισμού εθνικής και διεθνούς εμβέλειας.</a:t>
            </a:r>
            <a:endParaRPr lang="en-US" sz="1600" dirty="0"/>
          </a:p>
          <a:p>
            <a:pPr marL="228600" lvl="0" indent="-228600" algn="l" rtl="0">
              <a:lnSpc>
                <a:spcPct val="90000"/>
              </a:lnSpc>
              <a:spcBef>
                <a:spcPts val="1000"/>
              </a:spcBef>
              <a:spcAft>
                <a:spcPts val="0"/>
              </a:spcAft>
              <a:buClr>
                <a:schemeClr val="dk1"/>
              </a:buClr>
              <a:buSzPts val="1600"/>
              <a:buFont typeface="Noto Sans Symbols"/>
              <a:buChar char="⮚"/>
            </a:pPr>
            <a:r>
              <a:rPr lang="en-US" sz="1600" dirty="0" err="1"/>
              <a:t>Ολοκληρωμένη</a:t>
            </a:r>
            <a:r>
              <a:rPr lang="en-US" sz="1600" dirty="0"/>
              <a:t> </a:t>
            </a:r>
            <a:r>
              <a:rPr lang="en-US" sz="1600" dirty="0" err="1"/>
              <a:t>τουριστική</a:t>
            </a:r>
            <a:r>
              <a:rPr lang="en-US" sz="1600" dirty="0"/>
              <a:t> π</a:t>
            </a:r>
            <a:r>
              <a:rPr lang="en-US" sz="1600" dirty="0" err="1"/>
              <a:t>ρο</a:t>
            </a:r>
            <a:r>
              <a:rPr lang="en-US" sz="1600" dirty="0"/>
              <a:t>βολή της Περιφέρειας </a:t>
            </a:r>
            <a:r>
              <a:rPr lang="el-GR" sz="1600" dirty="0"/>
              <a:t>-</a:t>
            </a:r>
            <a:r>
              <a:rPr lang="en-US" sz="1600" dirty="0"/>
              <a:t> Ενίσχυση της διεισδυτικότητας της Στερεάς Ελλάδας ως τουριστικού προορισμού </a:t>
            </a:r>
            <a:r>
              <a:rPr lang="el-GR" sz="1600" dirty="0"/>
              <a:t>-</a:t>
            </a:r>
            <a:r>
              <a:rPr lang="en-US" sz="1600" dirty="0"/>
              <a:t> </a:t>
            </a:r>
            <a:r>
              <a:rPr lang="el-GR" sz="1600" dirty="0"/>
              <a:t>Α</a:t>
            </a:r>
            <a:r>
              <a:rPr lang="en-US" sz="1600" dirty="0" err="1"/>
              <a:t>ξιο</a:t>
            </a:r>
            <a:r>
              <a:rPr lang="en-US" sz="1600" dirty="0"/>
              <a:t>ποίηση οικονομιών κλίμακας από επιμέρους δράσεις προβολής και προώθησης του τουριστικού προϊόντος.  </a:t>
            </a:r>
            <a:endParaRPr lang="en-US" sz="1600" dirty="0"/>
          </a:p>
        </p:txBody>
      </p:sp>
      <p:pic>
        <p:nvPicPr>
          <p:cNvPr id="631" name="Google Shape;631;p52"/>
          <p:cNvPicPr preferRelativeResize="0"/>
          <p:nvPr/>
        </p:nvPicPr>
        <p:blipFill rotWithShape="1">
          <a:blip r:embed="rId1"/>
          <a:srcRect/>
          <a:stretch>
            <a:fillRect/>
          </a:stretch>
        </p:blipFill>
        <p:spPr>
          <a:xfrm>
            <a:off x="13983" y="44624"/>
            <a:ext cx="459343" cy="485971"/>
          </a:xfrm>
          <a:prstGeom prst="rect">
            <a:avLst/>
          </a:prstGeom>
          <a:noFill/>
          <a:ln>
            <a:noFill/>
          </a:ln>
        </p:spPr>
      </p:pic>
      <p:sp>
        <p:nvSpPr>
          <p:cNvPr id="632" name="Google Shape;632;p52"/>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33" name="Google Shape;633;p52"/>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3"/>
          <p:cNvSpPr/>
          <p:nvPr/>
        </p:nvSpPr>
        <p:spPr>
          <a:xfrm>
            <a:off x="0" y="0"/>
            <a:ext cx="456158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panose="020F0502020204030204"/>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639" name="Google Shape;639;p53"/>
          <p:cNvSpPr/>
          <p:nvPr/>
        </p:nvSpPr>
        <p:spPr>
          <a:xfrm>
            <a:off x="0" y="0"/>
            <a:ext cx="914399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panose="020F0502020204030204"/>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640" name="Google Shape;640;p53"/>
          <p:cNvPicPr preferRelativeResize="0"/>
          <p:nvPr/>
        </p:nvPicPr>
        <p:blipFill rotWithShape="1">
          <a:blip r:embed="rId1"/>
          <a:srcRect/>
          <a:stretch>
            <a:fillRect/>
          </a:stretch>
        </p:blipFill>
        <p:spPr>
          <a:xfrm>
            <a:off x="0" y="0"/>
            <a:ext cx="9144000" cy="6858000"/>
          </a:xfrm>
          <a:prstGeom prst="rect">
            <a:avLst/>
          </a:prstGeom>
          <a:noFill/>
          <a:ln>
            <a:noFill/>
          </a:ln>
        </p:spPr>
      </p:pic>
      <p:sp>
        <p:nvSpPr>
          <p:cNvPr id="641" name="Google Shape;641;p53"/>
          <p:cNvSpPr txBox="1">
            <a:spLocks noGrp="1"/>
          </p:cNvSpPr>
          <p:nvPr>
            <p:ph type="body" idx="1"/>
          </p:nvPr>
        </p:nvSpPr>
        <p:spPr>
          <a:xfrm>
            <a:off x="4265930" y="802005"/>
            <a:ext cx="4281805" cy="52304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2100"/>
              <a:buNone/>
            </a:pPr>
            <a:r>
              <a:rPr lang="en-US" sz="2000" b="1">
                <a:solidFill>
                  <a:srgbClr val="000000"/>
                </a:solidFill>
              </a:rPr>
              <a:t>Ευχαριστώ για την προσοχή σας!</a:t>
            </a:r>
            <a:endParaRPr sz="2000" b="1">
              <a:solidFill>
                <a:srgbClr val="000000"/>
              </a:solidFill>
            </a:endParaRPr>
          </a:p>
          <a:p>
            <a:pPr marL="0" lvl="0" indent="0" algn="ctr" rtl="0">
              <a:lnSpc>
                <a:spcPct val="90000"/>
              </a:lnSpc>
              <a:spcBef>
                <a:spcPts val="750"/>
              </a:spcBef>
              <a:spcAft>
                <a:spcPts val="0"/>
              </a:spcAft>
              <a:buClr>
                <a:schemeClr val="dk1"/>
              </a:buClr>
              <a:buSzPts val="2100"/>
              <a:buNone/>
            </a:pPr>
            <a:endParaRPr sz="2000" b="1">
              <a:solidFill>
                <a:srgbClr val="000000"/>
              </a:solidFill>
            </a:endParaRPr>
          </a:p>
          <a:p>
            <a:pPr marL="0" lvl="0" indent="0" algn="ctr" rtl="0">
              <a:lnSpc>
                <a:spcPct val="90000"/>
              </a:lnSpc>
              <a:spcBef>
                <a:spcPts val="750"/>
              </a:spcBef>
              <a:spcAft>
                <a:spcPts val="0"/>
              </a:spcAft>
              <a:buClr>
                <a:schemeClr val="dk1"/>
              </a:buClr>
              <a:buSzPts val="2100"/>
              <a:buNone/>
            </a:pPr>
            <a:endParaRPr sz="2000" b="1">
              <a:solidFill>
                <a:srgbClr val="000000"/>
              </a:solidFill>
            </a:endParaRPr>
          </a:p>
          <a:p>
            <a:pPr marL="0" lvl="0" indent="0" algn="ctr" rtl="0">
              <a:lnSpc>
                <a:spcPct val="90000"/>
              </a:lnSpc>
              <a:spcBef>
                <a:spcPts val="750"/>
              </a:spcBef>
              <a:spcAft>
                <a:spcPts val="0"/>
              </a:spcAft>
              <a:buClr>
                <a:schemeClr val="dk1"/>
              </a:buClr>
              <a:buSzPts val="2100"/>
              <a:buNone/>
            </a:pPr>
            <a:endParaRPr sz="2000" b="1">
              <a:solidFill>
                <a:srgbClr val="000000"/>
              </a:solidFill>
            </a:endParaRPr>
          </a:p>
          <a:p>
            <a:pPr marL="0" lvl="0" indent="0" algn="ctr" rtl="0">
              <a:lnSpc>
                <a:spcPct val="90000"/>
              </a:lnSpc>
              <a:spcBef>
                <a:spcPts val="750"/>
              </a:spcBef>
              <a:spcAft>
                <a:spcPts val="0"/>
              </a:spcAft>
              <a:buClr>
                <a:schemeClr val="dk1"/>
              </a:buClr>
              <a:buSzPts val="2100"/>
              <a:buNone/>
            </a:pPr>
            <a:endParaRPr sz="2000" b="1">
              <a:solidFill>
                <a:srgbClr val="000000"/>
              </a:solidFill>
            </a:endParaRPr>
          </a:p>
          <a:p>
            <a:pPr marL="0" lvl="0" indent="0" algn="ctr" rtl="0">
              <a:lnSpc>
                <a:spcPct val="90000"/>
              </a:lnSpc>
              <a:spcBef>
                <a:spcPts val="750"/>
              </a:spcBef>
              <a:spcAft>
                <a:spcPts val="0"/>
              </a:spcAft>
              <a:buClr>
                <a:srgbClr val="000000"/>
              </a:buClr>
              <a:buSzPts val="2100"/>
              <a:buNone/>
            </a:pPr>
            <a:r>
              <a:rPr lang="en-US" sz="1800" b="1">
                <a:solidFill>
                  <a:srgbClr val="000000"/>
                </a:solidFill>
              </a:rPr>
              <a:t>Ρόϊδω Μητούλα</a:t>
            </a:r>
            <a:endParaRPr lang="en-US" sz="1800" b="1">
              <a:solidFill>
                <a:srgbClr val="000000"/>
              </a:solidFill>
            </a:endParaRPr>
          </a:p>
          <a:p>
            <a:pPr marL="0" lvl="0" indent="0" algn="ctr" rtl="0">
              <a:lnSpc>
                <a:spcPct val="90000"/>
              </a:lnSpc>
              <a:spcBef>
                <a:spcPts val="750"/>
              </a:spcBef>
              <a:spcAft>
                <a:spcPts val="0"/>
              </a:spcAft>
              <a:buClr>
                <a:srgbClr val="000000"/>
              </a:buClr>
              <a:buSzPts val="2100"/>
              <a:buNone/>
            </a:pPr>
            <a:r>
              <a:rPr lang="en-US" sz="1800" b="1" u="sng">
                <a:solidFill>
                  <a:schemeClr val="hlink"/>
                </a:solidFill>
                <a:hlinkClick r:id="rId2"/>
              </a:rPr>
              <a:t>mitoula@hua.gr</a:t>
            </a:r>
            <a:endParaRPr sz="1800" b="1">
              <a:solidFill>
                <a:srgbClr val="000000"/>
              </a:solidFill>
            </a:endParaRPr>
          </a:p>
          <a:p>
            <a:pPr marL="0" lvl="0" indent="0" algn="ctr" rtl="0">
              <a:lnSpc>
                <a:spcPct val="90000"/>
              </a:lnSpc>
              <a:spcBef>
                <a:spcPts val="750"/>
              </a:spcBef>
              <a:spcAft>
                <a:spcPts val="0"/>
              </a:spcAft>
              <a:buClr>
                <a:schemeClr val="dk1"/>
              </a:buClr>
              <a:buSzPts val="2100"/>
              <a:buNone/>
            </a:pPr>
            <a:endParaRPr sz="1800">
              <a:solidFill>
                <a:srgbClr val="000000"/>
              </a:solidFill>
            </a:endParaRPr>
          </a:p>
        </p:txBody>
      </p:sp>
      <p:pic>
        <p:nvPicPr>
          <p:cNvPr id="642" name="Google Shape;642;p53"/>
          <p:cNvPicPr preferRelativeResize="0"/>
          <p:nvPr/>
        </p:nvPicPr>
        <p:blipFill rotWithShape="1">
          <a:blip r:embed="rId3"/>
          <a:srcRect/>
          <a:stretch>
            <a:fillRect/>
          </a:stretch>
        </p:blipFill>
        <p:spPr>
          <a:xfrm>
            <a:off x="13983" y="44624"/>
            <a:ext cx="459343" cy="485971"/>
          </a:xfrm>
          <a:prstGeom prst="rect">
            <a:avLst/>
          </a:prstGeom>
          <a:noFill/>
          <a:ln>
            <a:noFill/>
          </a:ln>
        </p:spPr>
      </p:pic>
      <p:sp>
        <p:nvSpPr>
          <p:cNvPr id="643" name="Google Shape;643;p53"/>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44" name="Google Shape;644;p53"/>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0"/>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49" name="Google Shape;149;p20"/>
          <p:cNvSpPr/>
          <p:nvPr/>
        </p:nvSpPr>
        <p:spPr>
          <a:xfrm rot="-2700000" flipH="1">
            <a:off x="-282117" y="-253670"/>
            <a:ext cx="137072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0" name="Google Shape;150;p20"/>
          <p:cNvSpPr/>
          <p:nvPr/>
        </p:nvSpPr>
        <p:spPr>
          <a:xfrm rot="-2700000" flipH="1">
            <a:off x="668730" y="422146"/>
            <a:ext cx="484026"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1" name="Google Shape;151;p20"/>
          <p:cNvSpPr/>
          <p:nvPr/>
        </p:nvSpPr>
        <p:spPr>
          <a:xfrm rot="-2700000" flipH="1">
            <a:off x="7532611" y="655140"/>
            <a:ext cx="515604"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2" name="Google Shape;152;p20"/>
          <p:cNvSpPr/>
          <p:nvPr/>
        </p:nvSpPr>
        <p:spPr>
          <a:xfrm rot="10800000" flipH="1">
            <a:off x="7017482" y="0"/>
            <a:ext cx="2126518"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3" name="Google Shape;153;p20"/>
          <p:cNvSpPr/>
          <p:nvPr/>
        </p:nvSpPr>
        <p:spPr>
          <a:xfrm flipH="1">
            <a:off x="5982258" y="6115501"/>
            <a:ext cx="1120884"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4" name="Google Shape;154;p20" descr="A close up of a map&#10;&#10;Description automatically generated"/>
          <p:cNvPicPr preferRelativeResize="0"/>
          <p:nvPr/>
        </p:nvPicPr>
        <p:blipFill rotWithShape="1">
          <a:blip r:embed="rId1"/>
          <a:srcRect/>
          <a:stretch>
            <a:fillRect/>
          </a:stretch>
        </p:blipFill>
        <p:spPr>
          <a:xfrm>
            <a:off x="2093971" y="-161474"/>
            <a:ext cx="4639402" cy="7029399"/>
          </a:xfrm>
          <a:prstGeom prst="rect">
            <a:avLst/>
          </a:prstGeom>
          <a:noFill/>
          <a:ln>
            <a:noFill/>
          </a:ln>
        </p:spPr>
      </p:pic>
      <p:sp>
        <p:nvSpPr>
          <p:cNvPr id="155" name="Google Shape;155;p20"/>
          <p:cNvSpPr/>
          <p:nvPr/>
        </p:nvSpPr>
        <p:spPr>
          <a:xfrm flipH="1">
            <a:off x="5703060" y="6453143"/>
            <a:ext cx="611177"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6" name="Google Shape;156;p20"/>
          <p:cNvPicPr preferRelativeResize="0"/>
          <p:nvPr/>
        </p:nvPicPr>
        <p:blipFill rotWithShape="1">
          <a:blip r:embed="rId2"/>
          <a:srcRect/>
          <a:stretch>
            <a:fillRect/>
          </a:stretch>
        </p:blipFill>
        <p:spPr>
          <a:xfrm>
            <a:off x="27246" y="12420"/>
            <a:ext cx="459343" cy="485971"/>
          </a:xfrm>
          <a:prstGeom prst="rect">
            <a:avLst/>
          </a:prstGeom>
          <a:noFill/>
          <a:ln>
            <a:noFill/>
          </a:ln>
        </p:spPr>
      </p:pic>
      <p:sp>
        <p:nvSpPr>
          <p:cNvPr id="157" name="Google Shape;157;p20"/>
          <p:cNvSpPr txBox="1"/>
          <p:nvPr/>
        </p:nvSpPr>
        <p:spPr>
          <a:xfrm>
            <a:off x="486589" y="136872"/>
            <a:ext cx="2912469"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 name="Google Shape;158;p20"/>
          <p:cNvSpPr txBox="1"/>
          <p:nvPr/>
        </p:nvSpPr>
        <p:spPr>
          <a:xfrm>
            <a:off x="0" y="6568581"/>
            <a:ext cx="6205842"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1"/>
          <p:cNvSpPr/>
          <p:nvPr/>
        </p:nvSpPr>
        <p:spPr>
          <a:xfrm>
            <a:off x="0" y="0"/>
            <a:ext cx="9144000" cy="6858000"/>
          </a:xfrm>
          <a:prstGeom prst="rect">
            <a:avLst/>
          </a:prstGeom>
          <a:solidFill>
            <a:srgbClr val="7F7F7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4" name="Google Shape;164;p21"/>
          <p:cNvSpPr/>
          <p:nvPr/>
        </p:nvSpPr>
        <p:spPr>
          <a:xfrm>
            <a:off x="357759" y="480060"/>
            <a:ext cx="8428482"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5" name="Google Shape;165;p21" descr="A picture containing text, map&#10;&#10;Description automatically generated"/>
          <p:cNvPicPr preferRelativeResize="0"/>
          <p:nvPr/>
        </p:nvPicPr>
        <p:blipFill rotWithShape="1">
          <a:blip r:embed="rId1"/>
          <a:srcRect/>
          <a:stretch>
            <a:fillRect/>
          </a:stretch>
        </p:blipFill>
        <p:spPr>
          <a:xfrm>
            <a:off x="650558" y="643466"/>
            <a:ext cx="3635120" cy="5571066"/>
          </a:xfrm>
          <a:prstGeom prst="rect">
            <a:avLst/>
          </a:prstGeom>
          <a:noFill/>
          <a:ln>
            <a:noFill/>
          </a:ln>
        </p:spPr>
      </p:pic>
      <p:cxnSp>
        <p:nvCxnSpPr>
          <p:cNvPr id="166" name="Google Shape;166;p21"/>
          <p:cNvCxnSpPr/>
          <p:nvPr/>
        </p:nvCxnSpPr>
        <p:spPr>
          <a:xfrm>
            <a:off x="4559968" y="1143000"/>
            <a:ext cx="0" cy="4572000"/>
          </a:xfrm>
          <a:prstGeom prst="straightConnector1">
            <a:avLst/>
          </a:prstGeom>
          <a:noFill/>
          <a:ln w="9525" cap="flat" cmpd="sng">
            <a:solidFill>
              <a:srgbClr val="4E4E4E"/>
            </a:solidFill>
            <a:prstDash val="solid"/>
            <a:miter lim="800000"/>
            <a:headEnd type="none" w="sm" len="sm"/>
            <a:tailEnd type="none" w="sm" len="sm"/>
          </a:ln>
        </p:spPr>
      </p:cxnSp>
      <p:pic>
        <p:nvPicPr>
          <p:cNvPr id="167" name="Google Shape;167;p21" descr="A picture containing text, map&#10;&#10;Description automatically generated"/>
          <p:cNvPicPr preferRelativeResize="0"/>
          <p:nvPr/>
        </p:nvPicPr>
        <p:blipFill rotWithShape="1">
          <a:blip r:embed="rId2"/>
          <a:srcRect/>
          <a:stretch>
            <a:fillRect/>
          </a:stretch>
        </p:blipFill>
        <p:spPr>
          <a:xfrm>
            <a:off x="4858320" y="643467"/>
            <a:ext cx="3635120" cy="5571066"/>
          </a:xfrm>
          <a:prstGeom prst="rect">
            <a:avLst/>
          </a:prstGeom>
          <a:noFill/>
          <a:ln>
            <a:noFill/>
          </a:ln>
        </p:spPr>
      </p:pic>
      <p:pic>
        <p:nvPicPr>
          <p:cNvPr id="168" name="Google Shape;168;p21"/>
          <p:cNvPicPr preferRelativeResize="0"/>
          <p:nvPr/>
        </p:nvPicPr>
        <p:blipFill rotWithShape="1">
          <a:blip r:embed="rId3"/>
          <a:srcRect/>
          <a:stretch>
            <a:fillRect/>
          </a:stretch>
        </p:blipFill>
        <p:spPr>
          <a:xfrm>
            <a:off x="27246" y="12420"/>
            <a:ext cx="459343" cy="485971"/>
          </a:xfrm>
          <a:prstGeom prst="rect">
            <a:avLst/>
          </a:prstGeom>
          <a:noFill/>
          <a:ln>
            <a:noFill/>
          </a:ln>
        </p:spPr>
      </p:pic>
      <p:sp>
        <p:nvSpPr>
          <p:cNvPr id="169" name="Google Shape;169;p21"/>
          <p:cNvSpPr txBox="1"/>
          <p:nvPr/>
        </p:nvSpPr>
        <p:spPr>
          <a:xfrm>
            <a:off x="486589" y="136872"/>
            <a:ext cx="2912469"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 name="Google Shape;170;p21"/>
          <p:cNvSpPr txBox="1"/>
          <p:nvPr/>
        </p:nvSpPr>
        <p:spPr>
          <a:xfrm>
            <a:off x="0" y="6568581"/>
            <a:ext cx="6205842"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2"/>
          <p:cNvSpPr/>
          <p:nvPr/>
        </p:nvSpPr>
        <p:spPr>
          <a:xfrm>
            <a:off x="0" y="0"/>
            <a:ext cx="9143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76" name="Google Shape;176;p22"/>
          <p:cNvSpPr/>
          <p:nvPr/>
        </p:nvSpPr>
        <p:spPr>
          <a:xfrm>
            <a:off x="0" y="1"/>
            <a:ext cx="9144000" cy="518714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77" name="Google Shape;177;p22"/>
          <p:cNvSpPr/>
          <p:nvPr/>
        </p:nvSpPr>
        <p:spPr>
          <a:xfrm>
            <a:off x="447348" y="551961"/>
            <a:ext cx="8249304" cy="5399950"/>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8" name="Google Shape;178;p22" descr="A close up of a map&#10;&#10;Description automatically generated"/>
          <p:cNvPicPr preferRelativeResize="0"/>
          <p:nvPr/>
        </p:nvPicPr>
        <p:blipFill rotWithShape="1">
          <a:blip r:embed="rId1"/>
          <a:srcRect r="1" b="3663"/>
          <a:stretch>
            <a:fillRect/>
          </a:stretch>
        </p:blipFill>
        <p:spPr>
          <a:xfrm>
            <a:off x="628650" y="754148"/>
            <a:ext cx="7886700" cy="4995575"/>
          </a:xfrm>
          <a:prstGeom prst="rect">
            <a:avLst/>
          </a:prstGeom>
          <a:noFill/>
          <a:ln>
            <a:noFill/>
          </a:ln>
        </p:spPr>
      </p:pic>
      <p:cxnSp>
        <p:nvCxnSpPr>
          <p:cNvPr id="179" name="Google Shape;179;p22"/>
          <p:cNvCxnSpPr/>
          <p:nvPr/>
        </p:nvCxnSpPr>
        <p:spPr>
          <a:xfrm rot="10800000">
            <a:off x="447348" y="6329769"/>
            <a:ext cx="8250174" cy="0"/>
          </a:xfrm>
          <a:prstGeom prst="straightConnector1">
            <a:avLst/>
          </a:prstGeom>
          <a:noFill/>
          <a:ln w="152400" cap="flat" cmpd="sng">
            <a:solidFill>
              <a:schemeClr val="accent4"/>
            </a:solidFill>
            <a:prstDash val="solid"/>
            <a:miter lim="800000"/>
            <a:headEnd type="none" w="sm" len="sm"/>
            <a:tailEnd type="none" w="sm" len="sm"/>
          </a:ln>
        </p:spPr>
      </p:cxnSp>
      <p:pic>
        <p:nvPicPr>
          <p:cNvPr id="180" name="Google Shape;180;p22"/>
          <p:cNvPicPr preferRelativeResize="0"/>
          <p:nvPr/>
        </p:nvPicPr>
        <p:blipFill rotWithShape="1">
          <a:blip r:embed="rId2"/>
          <a:srcRect/>
          <a:stretch>
            <a:fillRect/>
          </a:stretch>
        </p:blipFill>
        <p:spPr>
          <a:xfrm>
            <a:off x="27246" y="12420"/>
            <a:ext cx="459343" cy="485971"/>
          </a:xfrm>
          <a:prstGeom prst="rect">
            <a:avLst/>
          </a:prstGeom>
          <a:noFill/>
          <a:ln>
            <a:noFill/>
          </a:ln>
        </p:spPr>
      </p:pic>
      <p:sp>
        <p:nvSpPr>
          <p:cNvPr id="181" name="Google Shape;181;p22"/>
          <p:cNvSpPr txBox="1"/>
          <p:nvPr/>
        </p:nvSpPr>
        <p:spPr>
          <a:xfrm>
            <a:off x="486589" y="136872"/>
            <a:ext cx="2912469"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2" name="Google Shape;182;p22"/>
          <p:cNvSpPr txBox="1"/>
          <p:nvPr/>
        </p:nvSpPr>
        <p:spPr>
          <a:xfrm>
            <a:off x="0" y="6568581"/>
            <a:ext cx="6205842"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27"/>
          <p:cNvSpPr txBox="1">
            <a:spLocks noGrp="1"/>
          </p:cNvSpPr>
          <p:nvPr>
            <p:ph type="title"/>
          </p:nvPr>
        </p:nvSpPr>
        <p:spPr>
          <a:xfrm>
            <a:off x="0" y="3848735"/>
            <a:ext cx="3022600" cy="24523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panose="020F0502020204030204"/>
              <a:buNone/>
            </a:pPr>
            <a:r>
              <a:rPr lang="en-US" sz="2400" b="1"/>
              <a:t>ΓΕΩΦΥΣΙΚΟΣ ΠΡΟΣΔΙΟΡΙΣΜΟΣ</a:t>
            </a:r>
            <a:endParaRPr lang="en-US" sz="2400" b="1"/>
          </a:p>
        </p:txBody>
      </p:sp>
      <p:sp>
        <p:nvSpPr>
          <p:cNvPr id="229" name="Google Shape;229;p27"/>
          <p:cNvSpPr txBox="1">
            <a:spLocks noGrp="1"/>
          </p:cNvSpPr>
          <p:nvPr>
            <p:ph type="body" idx="1"/>
          </p:nvPr>
        </p:nvSpPr>
        <p:spPr>
          <a:xfrm>
            <a:off x="2330450" y="3268345"/>
            <a:ext cx="6814185" cy="35763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3A447"/>
              </a:buClr>
              <a:buSzPts val="1600"/>
              <a:buNone/>
            </a:pPr>
            <a:r>
              <a:rPr lang="el-GR" sz="1600" b="1" u="sng" dirty="0"/>
              <a:t>ΒΑΣΙΚΑ </a:t>
            </a:r>
            <a:r>
              <a:rPr lang="en-US" sz="1600" b="1" u="sng" dirty="0"/>
              <a:t>ΒΟΥΝΑ </a:t>
            </a:r>
            <a:endParaRPr sz="1600" b="1" u="sng" dirty="0"/>
          </a:p>
          <a:p>
            <a:pPr marL="0" lvl="0" indent="0" algn="l" rtl="0">
              <a:lnSpc>
                <a:spcPct val="90000"/>
              </a:lnSpc>
              <a:spcBef>
                <a:spcPts val="1000"/>
              </a:spcBef>
              <a:spcAft>
                <a:spcPts val="0"/>
              </a:spcAft>
              <a:buClr>
                <a:srgbClr val="F3A447"/>
              </a:buClr>
              <a:buSzPts val="1400"/>
              <a:buNone/>
            </a:pPr>
            <a:r>
              <a:rPr lang="en-US" sz="1600" b="1" dirty="0"/>
              <a:t>Βα</a:t>
            </a:r>
            <a:r>
              <a:rPr lang="en-US" sz="1600" b="1" dirty="0" err="1"/>
              <a:t>ρδούσι</a:t>
            </a:r>
            <a:r>
              <a:rPr lang="en-US" sz="1600" b="1" dirty="0"/>
              <a:t>α:</a:t>
            </a:r>
            <a:r>
              <a:rPr lang="en-US" sz="1600" dirty="0"/>
              <a:t> Τα Βαρδούσια (ή Κόρακας) είναι σύμπλεγμα βουνών που περιλαμβάνει το νοτιότερο άκρο της Πίνδου στη Στερεά Ελλάδα. </a:t>
            </a:r>
            <a:endParaRPr sz="1600" dirty="0"/>
          </a:p>
          <a:p>
            <a:pPr marL="0" lvl="0" indent="0" algn="l" rtl="0">
              <a:lnSpc>
                <a:spcPct val="90000"/>
              </a:lnSpc>
              <a:spcBef>
                <a:spcPts val="1000"/>
              </a:spcBef>
              <a:spcAft>
                <a:spcPts val="0"/>
              </a:spcAft>
              <a:buClr>
                <a:srgbClr val="F3A447"/>
              </a:buClr>
              <a:buSzPts val="1400"/>
              <a:buNone/>
            </a:pPr>
            <a:r>
              <a:rPr lang="en-US" sz="1600" b="1" dirty="0" err="1"/>
              <a:t>Γκιών</a:t>
            </a:r>
            <a:r>
              <a:rPr lang="en-US" sz="1600" b="1" dirty="0"/>
              <a:t>α:</a:t>
            </a:r>
            <a:r>
              <a:rPr lang="en-US" sz="1600" dirty="0"/>
              <a:t> Η Γκιώνα είναι το υψηλότερο βουνό της Στερεάς Ελλάδας, </a:t>
            </a:r>
            <a:r>
              <a:rPr lang="el-GR" sz="1600" dirty="0"/>
              <a:t>βρίσκεται</a:t>
            </a:r>
            <a:r>
              <a:rPr lang="en-US" sz="1600" dirty="0"/>
              <a:t> </a:t>
            </a:r>
            <a:r>
              <a:rPr lang="en-US" sz="1600" dirty="0" err="1"/>
              <a:t>στη</a:t>
            </a:r>
            <a:r>
              <a:rPr lang="en-US" sz="1600" dirty="0"/>
              <a:t> </a:t>
            </a:r>
            <a:r>
              <a:rPr lang="en-US" sz="1600" dirty="0" err="1"/>
              <a:t>Φωκίδ</a:t>
            </a:r>
            <a:r>
              <a:rPr lang="en-US" sz="1600" dirty="0"/>
              <a:t>α</a:t>
            </a:r>
            <a:r>
              <a:rPr lang="el-GR" sz="1600" dirty="0"/>
              <a:t>,</a:t>
            </a:r>
            <a:r>
              <a:rPr lang="en-US" sz="1600" dirty="0"/>
              <a:t> ανάμεσα στον Παρνασσό και τα Βαρδούσια. </a:t>
            </a:r>
            <a:endParaRPr sz="1600" dirty="0"/>
          </a:p>
          <a:p>
            <a:pPr marL="0" lvl="0" indent="0" algn="l" rtl="0">
              <a:lnSpc>
                <a:spcPct val="90000"/>
              </a:lnSpc>
              <a:spcBef>
                <a:spcPts val="1000"/>
              </a:spcBef>
              <a:spcAft>
                <a:spcPts val="0"/>
              </a:spcAft>
              <a:buClr>
                <a:srgbClr val="F3A447"/>
              </a:buClr>
              <a:buSzPts val="1400"/>
              <a:buNone/>
            </a:pPr>
            <a:r>
              <a:rPr lang="en-US" sz="1600" b="1" dirty="0"/>
              <a:t>Πα</a:t>
            </a:r>
            <a:r>
              <a:rPr lang="en-US" sz="1600" b="1" dirty="0" err="1"/>
              <a:t>ρν</a:t>
            </a:r>
            <a:r>
              <a:rPr lang="en-US" sz="1600" b="1" dirty="0"/>
              <a:t>ασσός:</a:t>
            </a:r>
            <a:r>
              <a:rPr lang="en-US" sz="1600" dirty="0"/>
              <a:t> Ο Παρνασσός είναι βουνό της Στερεάς Ελλάδας, που εκτείνεται στους νομούς Βοιωτίας, Φθιώτιδας και Φωκίδας. </a:t>
            </a:r>
            <a:endParaRPr sz="1600" dirty="0"/>
          </a:p>
          <a:p>
            <a:pPr marL="0" lvl="0" indent="0" algn="l" rtl="0">
              <a:lnSpc>
                <a:spcPct val="90000"/>
              </a:lnSpc>
              <a:spcBef>
                <a:spcPts val="1000"/>
              </a:spcBef>
              <a:spcAft>
                <a:spcPts val="0"/>
              </a:spcAft>
              <a:buClr>
                <a:srgbClr val="F3A447"/>
              </a:buClr>
              <a:buSzPts val="1400"/>
              <a:buNone/>
            </a:pPr>
            <a:r>
              <a:rPr lang="en-US" sz="1600" dirty="0"/>
              <a:t>.</a:t>
            </a:r>
            <a:endParaRPr sz="1600" dirty="0"/>
          </a:p>
        </p:txBody>
      </p:sp>
      <p:pic>
        <p:nvPicPr>
          <p:cNvPr id="230" name="Google Shape;230;p27"/>
          <p:cNvPicPr preferRelativeResize="0">
            <a:picLocks noGrp="1"/>
          </p:cNvPicPr>
          <p:nvPr>
            <p:ph type="body" idx="2"/>
          </p:nvPr>
        </p:nvPicPr>
        <p:blipFill rotWithShape="1">
          <a:blip r:embed="rId1"/>
          <a:srcRect l="196"/>
          <a:stretch>
            <a:fillRect/>
          </a:stretch>
        </p:blipFill>
        <p:spPr>
          <a:xfrm>
            <a:off x="20" y="10"/>
            <a:ext cx="9143980" cy="3710603"/>
          </a:xfrm>
          <a:prstGeom prst="rect">
            <a:avLst/>
          </a:prstGeom>
          <a:noFill/>
          <a:ln>
            <a:noFill/>
          </a:ln>
        </p:spPr>
      </p:pic>
      <p:pic>
        <p:nvPicPr>
          <p:cNvPr id="231" name="Google Shape;231;p27"/>
          <p:cNvPicPr preferRelativeResize="0"/>
          <p:nvPr/>
        </p:nvPicPr>
        <p:blipFill rotWithShape="1">
          <a:blip r:embed="rId2"/>
          <a:srcRect/>
          <a:stretch>
            <a:fillRect/>
          </a:stretch>
        </p:blipFill>
        <p:spPr>
          <a:xfrm>
            <a:off x="27246" y="12420"/>
            <a:ext cx="459343" cy="485971"/>
          </a:xfrm>
          <a:prstGeom prst="rect">
            <a:avLst/>
          </a:prstGeom>
          <a:noFill/>
          <a:ln>
            <a:noFill/>
          </a:ln>
        </p:spPr>
      </p:pic>
      <p:sp>
        <p:nvSpPr>
          <p:cNvPr id="232" name="Google Shape;232;p27"/>
          <p:cNvSpPr txBox="1"/>
          <p:nvPr/>
        </p:nvSpPr>
        <p:spPr>
          <a:xfrm>
            <a:off x="486589" y="136872"/>
            <a:ext cx="2912469"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 name="Google Shape;233;p27"/>
          <p:cNvSpPr txBox="1"/>
          <p:nvPr/>
        </p:nvSpPr>
        <p:spPr>
          <a:xfrm>
            <a:off x="0" y="6568581"/>
            <a:ext cx="6205842"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28"/>
          <p:cNvSpPr/>
          <p:nvPr/>
        </p:nvSpPr>
        <p:spPr>
          <a:xfrm>
            <a:off x="0" y="0"/>
            <a:ext cx="9143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9" name="Google Shape;239;p28"/>
          <p:cNvSpPr txBox="1">
            <a:spLocks noGrp="1"/>
          </p:cNvSpPr>
          <p:nvPr>
            <p:ph type="title"/>
          </p:nvPr>
        </p:nvSpPr>
        <p:spPr>
          <a:xfrm>
            <a:off x="442170" y="856180"/>
            <a:ext cx="3420438" cy="11280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panose="020F0502020204030204"/>
              <a:buNone/>
            </a:pPr>
            <a:r>
              <a:rPr lang="en-US" sz="3200" b="1"/>
              <a:t>ΓΕΩΦΥΣΙΚΟΣ ΠΡΟΣΔΙΟΡΙΣΜΟΣ</a:t>
            </a:r>
            <a:endParaRPr sz="3200"/>
          </a:p>
        </p:txBody>
      </p:sp>
      <p:grpSp>
        <p:nvGrpSpPr>
          <p:cNvPr id="240" name="Google Shape;240;p28"/>
          <p:cNvGrpSpPr/>
          <p:nvPr/>
        </p:nvGrpSpPr>
        <p:grpSpPr>
          <a:xfrm>
            <a:off x="0" y="1083484"/>
            <a:ext cx="266396" cy="673460"/>
            <a:chOff x="0" y="823811"/>
            <a:chExt cx="355196" cy="673460"/>
          </a:xfrm>
        </p:grpSpPr>
        <p:sp>
          <p:nvSpPr>
            <p:cNvPr id="241" name="Google Shape;241;p28"/>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42" name="Google Shape;242;p28"/>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43" name="Google Shape;243;p28"/>
          <p:cNvSpPr/>
          <p:nvPr/>
        </p:nvSpPr>
        <p:spPr>
          <a:xfrm flipH="1">
            <a:off x="498813" y="2090569"/>
            <a:ext cx="32232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44" name="Google Shape;244;p28"/>
          <p:cNvSpPr txBox="1">
            <a:spLocks noGrp="1"/>
          </p:cNvSpPr>
          <p:nvPr>
            <p:ph type="body" idx="4294967295"/>
          </p:nvPr>
        </p:nvSpPr>
        <p:spPr>
          <a:xfrm>
            <a:off x="443039" y="2090569"/>
            <a:ext cx="3419569" cy="4558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Noto Sans Symbols"/>
              <a:buNone/>
            </a:pPr>
            <a:endParaRPr sz="1600" u="sng"/>
          </a:p>
          <a:p>
            <a:pPr marL="0" lvl="0" indent="0" algn="l" rtl="0">
              <a:lnSpc>
                <a:spcPct val="90000"/>
              </a:lnSpc>
              <a:spcBef>
                <a:spcPts val="1000"/>
              </a:spcBef>
              <a:spcAft>
                <a:spcPts val="0"/>
              </a:spcAft>
              <a:buClr>
                <a:schemeClr val="dk1"/>
              </a:buClr>
              <a:buSzPts val="1600"/>
              <a:buFont typeface="Noto Sans Symbols"/>
              <a:buNone/>
            </a:pPr>
            <a:r>
              <a:rPr lang="en-US" sz="1600" b="1" u="sng"/>
              <a:t>ΒΑΣΙΚΗ ΠΕΔΙΑΔΑ </a:t>
            </a:r>
            <a:endParaRPr sz="1600" b="1"/>
          </a:p>
          <a:p>
            <a:pPr marL="228600" lvl="0" indent="-228600" algn="l" rtl="0">
              <a:lnSpc>
                <a:spcPct val="90000"/>
              </a:lnSpc>
              <a:spcBef>
                <a:spcPts val="1000"/>
              </a:spcBef>
              <a:spcAft>
                <a:spcPts val="0"/>
              </a:spcAft>
              <a:buClr>
                <a:schemeClr val="dk1"/>
              </a:buClr>
              <a:buSzPts val="1600"/>
              <a:buFont typeface="Noto Sans Symbols"/>
              <a:buChar char="⮚"/>
            </a:pPr>
            <a:r>
              <a:rPr lang="en-US" sz="1600" b="1"/>
              <a:t>Κωπαϊδα:</a:t>
            </a:r>
            <a:r>
              <a:rPr lang="en-US" sz="1600"/>
              <a:t> Η Κωπαΐδα είναι πεδιάδα της Βοιωτίας η οποία δημιουργήθηκε ύστερα από την αποξήρανση της ομώνυμης λίμνης κατά το διάστημα 1880-1930. </a:t>
            </a:r>
            <a:endParaRPr lang="en-US" sz="1600"/>
          </a:p>
          <a:p>
            <a:pPr marL="0" lvl="0" indent="0" algn="l" rtl="0">
              <a:lnSpc>
                <a:spcPct val="90000"/>
              </a:lnSpc>
              <a:spcBef>
                <a:spcPts val="1000"/>
              </a:spcBef>
              <a:spcAft>
                <a:spcPts val="0"/>
              </a:spcAft>
              <a:buClr>
                <a:schemeClr val="dk1"/>
              </a:buClr>
              <a:buSzPts val="1600"/>
              <a:buNone/>
            </a:pPr>
            <a:r>
              <a:rPr lang="en-US" sz="1600" b="1" u="sng"/>
              <a:t>ΠΟΤΑΜΙΑ </a:t>
            </a:r>
            <a:endParaRPr sz="1600" u="sng"/>
          </a:p>
          <a:p>
            <a:pPr marL="228600" lvl="0" indent="-228600" algn="l" rtl="0">
              <a:lnSpc>
                <a:spcPct val="90000"/>
              </a:lnSpc>
              <a:spcBef>
                <a:spcPts val="1000"/>
              </a:spcBef>
              <a:spcAft>
                <a:spcPts val="0"/>
              </a:spcAft>
              <a:buClr>
                <a:schemeClr val="dk1"/>
              </a:buClr>
              <a:buSzPts val="1600"/>
              <a:buFont typeface="Noto Sans Symbols"/>
              <a:buChar char="⮚"/>
            </a:pPr>
            <a:r>
              <a:rPr lang="en-US" sz="1600" b="1"/>
              <a:t>Αχελώος:</a:t>
            </a:r>
            <a:r>
              <a:rPr lang="en-US" sz="1600"/>
              <a:t> Ο Αχελώος, γνωστός κι ως Ασπροπόταμος, είναι ο δεύτερος σε μήκος ποταμός της Ελλάδας. </a:t>
            </a:r>
            <a:endParaRPr lang="en-US" sz="1600"/>
          </a:p>
          <a:p>
            <a:pPr marL="228600" lvl="0" indent="-228600" algn="l" rtl="0">
              <a:lnSpc>
                <a:spcPct val="90000"/>
              </a:lnSpc>
              <a:spcBef>
                <a:spcPts val="1000"/>
              </a:spcBef>
              <a:spcAft>
                <a:spcPts val="0"/>
              </a:spcAft>
              <a:buClr>
                <a:schemeClr val="dk1"/>
              </a:buClr>
              <a:buSzPts val="1600"/>
              <a:buFont typeface="Noto Sans Symbols"/>
              <a:buChar char="⮚"/>
            </a:pPr>
            <a:r>
              <a:rPr lang="en-US" sz="1600" b="1"/>
              <a:t>Εύηνος: </a:t>
            </a:r>
            <a:r>
              <a:rPr lang="en-US" sz="1600"/>
              <a:t>Ο Εύηνος το όνομά του το οφείλει στο βασιλιά Εύηνο, ο οποίος πνίγηκε στα νερά του κυνηγώντας τον Ίδο, που του είχε αρπάξει την κόρη του, την πριγκίπισσα Μάρπησσα.</a:t>
            </a:r>
            <a:endParaRPr lang="en-US" sz="1600"/>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1400"/>
              <a:buNone/>
            </a:pPr>
            <a:endParaRPr sz="1400"/>
          </a:p>
        </p:txBody>
      </p:sp>
      <p:sp>
        <p:nvSpPr>
          <p:cNvPr id="245" name="Google Shape;245;p28"/>
          <p:cNvSpPr/>
          <p:nvPr/>
        </p:nvSpPr>
        <p:spPr>
          <a:xfrm flipH="1">
            <a:off x="8023252" y="0"/>
            <a:ext cx="1120748"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46" name="Google Shape;246;p28"/>
          <p:cNvSpPr/>
          <p:nvPr/>
        </p:nvSpPr>
        <p:spPr>
          <a:xfrm>
            <a:off x="4264357" y="513853"/>
            <a:ext cx="4507025" cy="583457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7" name="Google Shape;247;p28" descr="Αποτέλεσμα εικόνας για perifereia stereas elladas"/>
          <p:cNvPicPr preferRelativeResize="0">
            <a:picLocks noGrp="1"/>
          </p:cNvPicPr>
          <p:nvPr>
            <p:ph type="body" idx="1"/>
          </p:nvPr>
        </p:nvPicPr>
        <p:blipFill rotWithShape="1">
          <a:blip r:embed="rId1"/>
          <a:srcRect l="26133" r="15915" b="1"/>
          <a:stretch>
            <a:fillRect/>
          </a:stretch>
        </p:blipFill>
        <p:spPr>
          <a:xfrm>
            <a:off x="4483341" y="799352"/>
            <a:ext cx="4069057" cy="5259296"/>
          </a:xfrm>
          <a:prstGeom prst="rect">
            <a:avLst/>
          </a:prstGeom>
          <a:noFill/>
          <a:ln>
            <a:noFill/>
          </a:ln>
        </p:spPr>
      </p:pic>
      <p:pic>
        <p:nvPicPr>
          <p:cNvPr id="248" name="Google Shape;248;p28"/>
          <p:cNvPicPr preferRelativeResize="0"/>
          <p:nvPr/>
        </p:nvPicPr>
        <p:blipFill rotWithShape="1">
          <a:blip r:embed="rId2"/>
          <a:srcRect/>
          <a:stretch>
            <a:fillRect/>
          </a:stretch>
        </p:blipFill>
        <p:spPr>
          <a:xfrm>
            <a:off x="27246" y="12420"/>
            <a:ext cx="459343" cy="485971"/>
          </a:xfrm>
          <a:prstGeom prst="rect">
            <a:avLst/>
          </a:prstGeom>
          <a:noFill/>
          <a:ln>
            <a:noFill/>
          </a:ln>
        </p:spPr>
      </p:pic>
      <p:sp>
        <p:nvSpPr>
          <p:cNvPr id="249" name="Google Shape;249;p28"/>
          <p:cNvSpPr txBox="1"/>
          <p:nvPr/>
        </p:nvSpPr>
        <p:spPr>
          <a:xfrm>
            <a:off x="486589" y="136872"/>
            <a:ext cx="2912469"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0" name="Google Shape;250;p28"/>
          <p:cNvSpPr txBox="1"/>
          <p:nvPr/>
        </p:nvSpPr>
        <p:spPr>
          <a:xfrm>
            <a:off x="0" y="6568581"/>
            <a:ext cx="6205842" cy="27699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29"/>
          <p:cNvSpPr/>
          <p:nvPr/>
        </p:nvSpPr>
        <p:spPr>
          <a:xfrm flipH="1">
            <a:off x="4857749" y="3222625"/>
            <a:ext cx="4286250" cy="3632835"/>
          </a:xfrm>
          <a:custGeom>
            <a:avLst/>
            <a:gdLst/>
            <a:ahLst/>
            <a:cxnLst/>
            <a:rect l="l" t="t" r="r" b="b"/>
            <a:pathLst>
              <a:path w="6838950" h="4197911" extrusionOk="0">
                <a:moveTo>
                  <a:pt x="4893809" y="0"/>
                </a:moveTo>
                <a:lnTo>
                  <a:pt x="4887586" y="0"/>
                </a:lnTo>
                <a:lnTo>
                  <a:pt x="3697795" y="0"/>
                </a:lnTo>
                <a:lnTo>
                  <a:pt x="2047750" y="0"/>
                </a:lnTo>
                <a:lnTo>
                  <a:pt x="0" y="0"/>
                </a:lnTo>
                <a:lnTo>
                  <a:pt x="0" y="4197911"/>
                </a:lnTo>
                <a:lnTo>
                  <a:pt x="6838950" y="4197911"/>
                </a:ln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6" name="Google Shape;256;p29"/>
          <p:cNvSpPr txBox="1">
            <a:spLocks noGrp="1"/>
          </p:cNvSpPr>
          <p:nvPr>
            <p:ph type="title"/>
          </p:nvPr>
        </p:nvSpPr>
        <p:spPr>
          <a:xfrm>
            <a:off x="5629275" y="4216400"/>
            <a:ext cx="3286429" cy="18649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400"/>
              <a:buFont typeface="Calibri" panose="020F0502020204030204"/>
              <a:buNone/>
            </a:pPr>
            <a:r>
              <a:rPr lang="en-US" sz="3400" b="1" dirty="0">
                <a:solidFill>
                  <a:srgbClr val="FFFFFF"/>
                </a:solidFill>
                <a:latin typeface="Calibri" panose="020F0502020204030204"/>
                <a:ea typeface="Calibri" panose="020F0502020204030204"/>
                <a:cs typeface="Calibri" panose="020F0502020204030204"/>
                <a:sym typeface="Calibri" panose="020F0502020204030204"/>
              </a:rPr>
              <a:t>ΓΕΩΦΥΣΙΚΟΣ ΠΡΟΣΔΙΟΡΙΣΜΟΣ</a:t>
            </a:r>
            <a:endParaRPr sz="3400" dirty="0">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257" name="Google Shape;257;p29" descr="A body of water with a mountain in the background&#10;&#10;Description automatically generated"/>
          <p:cNvPicPr preferRelativeResize="0"/>
          <p:nvPr/>
        </p:nvPicPr>
        <p:blipFill rotWithShape="1">
          <a:blip r:embed="rId1"/>
          <a:srcRect l="5417" r="12030"/>
          <a:stretch>
            <a:fillRect/>
          </a:stretch>
        </p:blipFill>
        <p:spPr>
          <a:xfrm>
            <a:off x="5536407" y="10"/>
            <a:ext cx="3607593" cy="2501827"/>
          </a:xfrm>
          <a:custGeom>
            <a:avLst/>
            <a:gdLst/>
            <a:ahLst/>
            <a:cxnLst/>
            <a:rect l="l" t="t" r="r" b="b"/>
            <a:pathLst>
              <a:path w="4810125" h="2501837" extrusionOk="0">
                <a:moveTo>
                  <a:pt x="1159248" y="0"/>
                </a:moveTo>
                <a:lnTo>
                  <a:pt x="4810125" y="0"/>
                </a:lnTo>
                <a:lnTo>
                  <a:pt x="4810125" y="2501837"/>
                </a:lnTo>
                <a:lnTo>
                  <a:pt x="0" y="2501837"/>
                </a:lnTo>
                <a:close/>
              </a:path>
            </a:pathLst>
          </a:custGeom>
          <a:noFill/>
          <a:ln>
            <a:noFill/>
          </a:ln>
        </p:spPr>
      </p:pic>
      <p:pic>
        <p:nvPicPr>
          <p:cNvPr id="258" name="Google Shape;258;p29" descr="A tree with a mountain in the background&#10;&#10;Description automatically generated"/>
          <p:cNvPicPr preferRelativeResize="0"/>
          <p:nvPr/>
        </p:nvPicPr>
        <p:blipFill rotWithShape="1">
          <a:blip r:embed="rId2"/>
          <a:srcRect l="1637" r="20750" b="5"/>
          <a:stretch>
            <a:fillRect/>
          </a:stretch>
        </p:blipFill>
        <p:spPr>
          <a:xfrm>
            <a:off x="3515726" y="-3618"/>
            <a:ext cx="2758363" cy="2505456"/>
          </a:xfrm>
          <a:custGeom>
            <a:avLst/>
            <a:gdLst/>
            <a:ahLst/>
            <a:cxnLst/>
            <a:rect l="l" t="t" r="r" b="b"/>
            <a:pathLst>
              <a:path w="3677817" h="2505456" extrusionOk="0">
                <a:moveTo>
                  <a:pt x="1160926" y="0"/>
                </a:moveTo>
                <a:lnTo>
                  <a:pt x="3677817" y="0"/>
                </a:lnTo>
                <a:lnTo>
                  <a:pt x="2516891" y="2505456"/>
                </a:lnTo>
                <a:lnTo>
                  <a:pt x="0" y="2505456"/>
                </a:lnTo>
                <a:close/>
              </a:path>
            </a:pathLst>
          </a:custGeom>
          <a:noFill/>
          <a:ln>
            <a:noFill/>
          </a:ln>
        </p:spPr>
      </p:pic>
      <p:pic>
        <p:nvPicPr>
          <p:cNvPr id="259" name="Google Shape;259;p29" descr="A body of water with a mountain in the background&#10;&#10;Description automatically generated"/>
          <p:cNvPicPr preferRelativeResize="0"/>
          <p:nvPr/>
        </p:nvPicPr>
        <p:blipFill rotWithShape="1">
          <a:blip r:embed="rId3"/>
          <a:srcRect l="21623" r="27524" b="-2"/>
          <a:stretch>
            <a:fillRect/>
          </a:stretch>
        </p:blipFill>
        <p:spPr>
          <a:xfrm>
            <a:off x="1712709" y="-3620"/>
            <a:ext cx="2545458" cy="2502843"/>
          </a:xfrm>
          <a:custGeom>
            <a:avLst/>
            <a:gdLst/>
            <a:ahLst/>
            <a:cxnLst/>
            <a:rect l="l" t="t" r="r" b="b"/>
            <a:pathLst>
              <a:path w="3393943" h="2502843" extrusionOk="0">
                <a:moveTo>
                  <a:pt x="1159715" y="0"/>
                </a:moveTo>
                <a:lnTo>
                  <a:pt x="3393943" y="0"/>
                </a:lnTo>
                <a:lnTo>
                  <a:pt x="2234228" y="2502843"/>
                </a:lnTo>
                <a:lnTo>
                  <a:pt x="0" y="2502843"/>
                </a:lnTo>
                <a:close/>
              </a:path>
            </a:pathLst>
          </a:custGeom>
          <a:noFill/>
          <a:ln>
            <a:noFill/>
          </a:ln>
        </p:spPr>
      </p:pic>
      <p:pic>
        <p:nvPicPr>
          <p:cNvPr id="260" name="Google Shape;260;p29" descr="A view of a mountain&#10;&#10;Description automatically generated"/>
          <p:cNvPicPr preferRelativeResize="0"/>
          <p:nvPr/>
        </p:nvPicPr>
        <p:blipFill rotWithShape="1">
          <a:blip r:embed="rId4"/>
          <a:srcRect l="12795" r="28248" b="-1"/>
          <a:stretch>
            <a:fillRect/>
          </a:stretch>
        </p:blipFill>
        <p:spPr>
          <a:xfrm>
            <a:off x="20" y="-6235"/>
            <a:ext cx="2441533" cy="2505456"/>
          </a:xfrm>
          <a:custGeom>
            <a:avLst/>
            <a:gdLst/>
            <a:ahLst/>
            <a:cxnLst/>
            <a:rect l="l" t="t" r="r" b="b"/>
            <a:pathLst>
              <a:path w="3255403" h="2505456" extrusionOk="0">
                <a:moveTo>
                  <a:pt x="0" y="0"/>
                </a:moveTo>
                <a:lnTo>
                  <a:pt x="3255403" y="0"/>
                </a:lnTo>
                <a:lnTo>
                  <a:pt x="2094477" y="2505456"/>
                </a:lnTo>
                <a:lnTo>
                  <a:pt x="0" y="2505456"/>
                </a:lnTo>
                <a:close/>
              </a:path>
            </a:pathLst>
          </a:custGeom>
          <a:noFill/>
          <a:ln>
            <a:noFill/>
          </a:ln>
        </p:spPr>
      </p:pic>
      <p:sp>
        <p:nvSpPr>
          <p:cNvPr id="261" name="Google Shape;261;p29"/>
          <p:cNvSpPr/>
          <p:nvPr/>
        </p:nvSpPr>
        <p:spPr>
          <a:xfrm rot="10800000" flipH="1">
            <a:off x="0" y="2660088"/>
            <a:ext cx="6274089" cy="4197911"/>
          </a:xfrm>
          <a:custGeom>
            <a:avLst/>
            <a:gdLst/>
            <a:ahLst/>
            <a:cxnLst/>
            <a:rect l="l" t="t" r="r" b="b"/>
            <a:pathLst>
              <a:path w="7122523" h="4197911" extrusionOk="0">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2" name="Google Shape;262;p29"/>
          <p:cNvSpPr txBox="1">
            <a:spLocks noGrp="1"/>
          </p:cNvSpPr>
          <p:nvPr>
            <p:ph type="body" idx="4294967295"/>
          </p:nvPr>
        </p:nvSpPr>
        <p:spPr>
          <a:xfrm>
            <a:off x="13983" y="2933699"/>
            <a:ext cx="5062841" cy="35294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200"/>
              <a:buNone/>
            </a:pPr>
            <a:r>
              <a:rPr lang="en-US" sz="1600" b="1" u="sng" dirty="0">
                <a:solidFill>
                  <a:srgbClr val="FFFFFF"/>
                </a:solidFill>
              </a:rPr>
              <a:t>ΛΙΜΝΕΣ</a:t>
            </a:r>
            <a:endParaRPr sz="1600" dirty="0">
              <a:solidFill>
                <a:srgbClr val="FFFFFF"/>
              </a:solidFill>
            </a:endParaRPr>
          </a:p>
          <a:p>
            <a:pPr marL="0" lvl="0" indent="0" algn="l" rtl="0">
              <a:lnSpc>
                <a:spcPct val="90000"/>
              </a:lnSpc>
              <a:spcBef>
                <a:spcPts val="1000"/>
              </a:spcBef>
              <a:spcAft>
                <a:spcPts val="0"/>
              </a:spcAft>
              <a:buClr>
                <a:srgbClr val="FFFFFF"/>
              </a:buClr>
              <a:buSzPts val="1200"/>
              <a:buNone/>
            </a:pPr>
            <a:r>
              <a:rPr lang="en-US" sz="1600" b="1" dirty="0" err="1">
                <a:solidFill>
                  <a:srgbClr val="FFFFFF"/>
                </a:solidFill>
              </a:rPr>
              <a:t>Τριχωνίδ</a:t>
            </a:r>
            <a:r>
              <a:rPr lang="en-US" sz="1600" b="1" dirty="0">
                <a:solidFill>
                  <a:srgbClr val="FFFFFF"/>
                </a:solidFill>
              </a:rPr>
              <a:t>α:</a:t>
            </a:r>
            <a:r>
              <a:rPr lang="en-US" sz="1600" dirty="0">
                <a:solidFill>
                  <a:srgbClr val="FFFFFF"/>
                </a:solidFill>
              </a:rPr>
              <a:t> Η Λίμνη Τριχωνίδα είναι η μεγαλύτερη λίμνη της Ελλάδας.</a:t>
            </a:r>
            <a:endParaRPr lang="en-US" sz="1600" dirty="0">
              <a:solidFill>
                <a:srgbClr val="FFFFFF"/>
              </a:solidFill>
            </a:endParaRPr>
          </a:p>
          <a:p>
            <a:pPr marL="0" lvl="0" indent="0" algn="l" rtl="0">
              <a:lnSpc>
                <a:spcPct val="90000"/>
              </a:lnSpc>
              <a:spcBef>
                <a:spcPts val="1000"/>
              </a:spcBef>
              <a:spcAft>
                <a:spcPts val="0"/>
              </a:spcAft>
              <a:buClr>
                <a:srgbClr val="FFFFFF"/>
              </a:buClr>
              <a:buSzPts val="1200"/>
              <a:buNone/>
            </a:pPr>
            <a:r>
              <a:rPr lang="en-US" sz="1600" b="1" dirty="0" err="1">
                <a:solidFill>
                  <a:srgbClr val="FFFFFF"/>
                </a:solidFill>
              </a:rPr>
              <a:t>Υλίκη</a:t>
            </a:r>
            <a:r>
              <a:rPr lang="en-US" sz="1600" b="1" dirty="0">
                <a:solidFill>
                  <a:srgbClr val="FFFFFF"/>
                </a:solidFill>
              </a:rPr>
              <a:t>: </a:t>
            </a:r>
            <a:r>
              <a:rPr lang="en-US" sz="1600" dirty="0">
                <a:solidFill>
                  <a:srgbClr val="FFFFFF"/>
                </a:solidFill>
              </a:rPr>
              <a:t>Η </a:t>
            </a:r>
            <a:r>
              <a:rPr lang="en-US" sz="1600" dirty="0" err="1">
                <a:solidFill>
                  <a:srgbClr val="FFFFFF"/>
                </a:solidFill>
              </a:rPr>
              <a:t>Υλίκη</a:t>
            </a:r>
            <a:r>
              <a:rPr lang="en-US" sz="1600" dirty="0">
                <a:solidFill>
                  <a:srgbClr val="FFFFFF"/>
                </a:solidFill>
              </a:rPr>
              <a:t> </a:t>
            </a:r>
            <a:r>
              <a:rPr lang="en-US" sz="1600" dirty="0" err="1">
                <a:solidFill>
                  <a:srgbClr val="FFFFFF"/>
                </a:solidFill>
              </a:rPr>
              <a:t>είν</a:t>
            </a:r>
            <a:r>
              <a:rPr lang="en-US" sz="1600" dirty="0">
                <a:solidFill>
                  <a:srgbClr val="FFFFFF"/>
                </a:solidFill>
              </a:rPr>
              <a:t>αι φυσική λίμνη στη Βοιωτία, βόρεια της Θήβας, με όχθες απόκρημνες, στους πρόποδες των δυτικών προεκτάσεων του Πτώου Όρους και των ανατολικών του Μεσσαπίου. </a:t>
            </a:r>
            <a:endParaRPr sz="1600" dirty="0">
              <a:solidFill>
                <a:srgbClr val="FFFFFF"/>
              </a:solidFill>
            </a:endParaRPr>
          </a:p>
          <a:p>
            <a:pPr marL="0" lvl="0" indent="0" algn="l" rtl="0">
              <a:lnSpc>
                <a:spcPct val="90000"/>
              </a:lnSpc>
              <a:spcBef>
                <a:spcPts val="1000"/>
              </a:spcBef>
              <a:spcAft>
                <a:spcPts val="0"/>
              </a:spcAft>
              <a:buClr>
                <a:srgbClr val="FFFFFF"/>
              </a:buClr>
              <a:buSzPts val="1200"/>
              <a:buNone/>
            </a:pPr>
            <a:r>
              <a:rPr lang="en-US" sz="1600" b="1" u="sng" dirty="0">
                <a:solidFill>
                  <a:srgbClr val="FFFFFF"/>
                </a:solidFill>
              </a:rPr>
              <a:t>ΤΕΧΝΗΤΕΣ ΛΙΜΝΕΣ </a:t>
            </a:r>
            <a:endParaRPr sz="1600" u="sng" dirty="0">
              <a:solidFill>
                <a:srgbClr val="FFFFFF"/>
              </a:solidFill>
            </a:endParaRPr>
          </a:p>
          <a:p>
            <a:pPr marL="0" lvl="0" indent="0" algn="l" rtl="0">
              <a:lnSpc>
                <a:spcPct val="90000"/>
              </a:lnSpc>
              <a:spcBef>
                <a:spcPts val="1000"/>
              </a:spcBef>
              <a:spcAft>
                <a:spcPts val="0"/>
              </a:spcAft>
              <a:buClr>
                <a:srgbClr val="FFFFFF"/>
              </a:buClr>
              <a:buSzPts val="1200"/>
              <a:buNone/>
            </a:pPr>
            <a:r>
              <a:rPr lang="en-US" sz="1600" b="1" dirty="0" err="1">
                <a:solidFill>
                  <a:srgbClr val="FFFFFF"/>
                </a:solidFill>
              </a:rPr>
              <a:t>Κρεμ</a:t>
            </a:r>
            <a:r>
              <a:rPr lang="en-US" sz="1600" b="1" dirty="0">
                <a:solidFill>
                  <a:srgbClr val="FFFFFF"/>
                </a:solidFill>
              </a:rPr>
              <a:t>αστών:</a:t>
            </a:r>
            <a:r>
              <a:rPr lang="en-US" sz="1600" dirty="0">
                <a:solidFill>
                  <a:srgbClr val="FFFFFF"/>
                </a:solidFill>
              </a:rPr>
              <a:t> Η λίμνη Κρεμαστών είναι η μεγαλύτερη τεχνητή λίμνη της Ελλάδος.</a:t>
            </a:r>
            <a:endParaRPr lang="en-US" sz="1600" dirty="0">
              <a:solidFill>
                <a:srgbClr val="FFFFFF"/>
              </a:solidFill>
            </a:endParaRPr>
          </a:p>
          <a:p>
            <a:pPr marL="0" lvl="0" indent="0" algn="l" rtl="0">
              <a:lnSpc>
                <a:spcPct val="90000"/>
              </a:lnSpc>
              <a:spcBef>
                <a:spcPts val="1000"/>
              </a:spcBef>
              <a:spcAft>
                <a:spcPts val="0"/>
              </a:spcAft>
              <a:buClr>
                <a:srgbClr val="FFFFFF"/>
              </a:buClr>
              <a:buSzPts val="1200"/>
              <a:buNone/>
            </a:pPr>
            <a:r>
              <a:rPr lang="en-US" sz="1600" b="1" dirty="0">
                <a:solidFill>
                  <a:srgbClr val="FFFFFF"/>
                </a:solidFill>
              </a:rPr>
              <a:t>Κα</a:t>
            </a:r>
            <a:r>
              <a:rPr lang="en-US" sz="1600" b="1" dirty="0" err="1">
                <a:solidFill>
                  <a:srgbClr val="FFFFFF"/>
                </a:solidFill>
              </a:rPr>
              <a:t>στρ</a:t>
            </a:r>
            <a:r>
              <a:rPr lang="en-US" sz="1600" b="1" dirty="0">
                <a:solidFill>
                  <a:srgbClr val="FFFFFF"/>
                </a:solidFill>
              </a:rPr>
              <a:t>ακίου: </a:t>
            </a:r>
            <a:r>
              <a:rPr lang="en-US" sz="1600" dirty="0">
                <a:solidFill>
                  <a:srgbClr val="FFFFFF"/>
                </a:solidFill>
              </a:rPr>
              <a:t>Το υδροηλεκτρικό φράγμα Καστρακίου κατασκευάστηκε το 1969. </a:t>
            </a:r>
            <a:r>
              <a:rPr lang="en-US" sz="1600" dirty="0" err="1">
                <a:solidFill>
                  <a:srgbClr val="FFFFFF"/>
                </a:solidFill>
              </a:rPr>
              <a:t>Είν</a:t>
            </a:r>
            <a:r>
              <a:rPr lang="en-US" sz="1600" dirty="0">
                <a:solidFill>
                  <a:srgbClr val="FFFFFF"/>
                </a:solidFill>
              </a:rPr>
              <a:t>αι το δεύτερο κατά σειρά φράγμα του Αχελώου. </a:t>
            </a:r>
            <a:endParaRPr lang="en-US" sz="1600" dirty="0">
              <a:solidFill>
                <a:srgbClr val="FFFFFF"/>
              </a:solidFill>
            </a:endParaRPr>
          </a:p>
          <a:p>
            <a:pPr marL="228600" lvl="0" indent="-152400" algn="l" rtl="0">
              <a:lnSpc>
                <a:spcPct val="90000"/>
              </a:lnSpc>
              <a:spcBef>
                <a:spcPts val="1000"/>
              </a:spcBef>
              <a:spcAft>
                <a:spcPts val="0"/>
              </a:spcAft>
              <a:buClr>
                <a:schemeClr val="dk1"/>
              </a:buClr>
              <a:buSzPts val="1200"/>
              <a:buNone/>
            </a:pPr>
            <a:endParaRPr sz="1200" dirty="0">
              <a:solidFill>
                <a:srgbClr val="FFFFFF"/>
              </a:solidFill>
            </a:endParaRPr>
          </a:p>
        </p:txBody>
      </p:sp>
      <p:pic>
        <p:nvPicPr>
          <p:cNvPr id="263" name="Google Shape;263;p29"/>
          <p:cNvPicPr preferRelativeResize="0"/>
          <p:nvPr/>
        </p:nvPicPr>
        <p:blipFill rotWithShape="1">
          <a:blip r:embed="rId5"/>
          <a:srcRect/>
          <a:stretch>
            <a:fillRect/>
          </a:stretch>
        </p:blipFill>
        <p:spPr>
          <a:xfrm>
            <a:off x="13983" y="44624"/>
            <a:ext cx="459343" cy="485971"/>
          </a:xfrm>
          <a:prstGeom prst="rect">
            <a:avLst/>
          </a:prstGeom>
          <a:noFill/>
          <a:ln>
            <a:noFill/>
          </a:ln>
        </p:spPr>
      </p:pic>
      <p:sp>
        <p:nvSpPr>
          <p:cNvPr id="264" name="Google Shape;264;p29"/>
          <p:cNvSpPr txBox="1"/>
          <p:nvPr/>
        </p:nvSpPr>
        <p:spPr>
          <a:xfrm>
            <a:off x="469677" y="149100"/>
            <a:ext cx="2912469"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panose="020F0502020204030204"/>
              <a:buNone/>
            </a:pPr>
            <a:r>
              <a:rPr lang="en-US" sz="1200" b="1" i="0" u="none" strike="noStrike" cap="none">
                <a:solidFill>
                  <a:schemeClr val="dk1"/>
                </a:solidFill>
                <a:latin typeface="Calibri" panose="020F0502020204030204"/>
                <a:ea typeface="Calibri" panose="020F0502020204030204"/>
                <a:cs typeface="Calibri" panose="020F0502020204030204"/>
                <a:sym typeface="Calibri" panose="020F0502020204030204"/>
              </a:rPr>
              <a:t>Χ Α Ρ Ο Κ Ο Π Ε Ι Ο  Π Α Ν Ε Π Ι Σ Τ Η Μ Ι Ο</a:t>
            </a: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5" name="Google Shape;265;p29"/>
          <p:cNvSpPr txBox="1"/>
          <p:nvPr/>
        </p:nvSpPr>
        <p:spPr>
          <a:xfrm>
            <a:off x="13983" y="6557367"/>
            <a:ext cx="6205842"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panose="020F0502020204030204"/>
              <a:buNone/>
            </a:pPr>
            <a:r>
              <a:rPr lang="en-US"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ΜΑΘΗΜΑ: </a:t>
            </a:r>
            <a:r>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ΒΙΩΣΙΜΗ ΤΟΠΙΚΗ ΚΑΙ ΠΕΡΙΦΕΡΙΚΗ ΑΝΑΠΤΥΞΗ – ΑΣΤΙΚΗ ΑΝΑΣΥΓΚΡΟΤΗΣΗ ΣΤΗΝ Ε.Ε</a:t>
            </a: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18900</Words>
  <Application>WPS Presentation</Application>
  <PresentationFormat>On-screen Show (4:3)</PresentationFormat>
  <Paragraphs>480</Paragraphs>
  <Slides>38</Slides>
  <Notes>38</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38</vt:i4>
      </vt:variant>
    </vt:vector>
  </HeadingPairs>
  <TitlesOfParts>
    <vt:vector size="50" baseType="lpstr">
      <vt:lpstr>Arial</vt:lpstr>
      <vt:lpstr>SimSun</vt:lpstr>
      <vt:lpstr>Wingdings</vt:lpstr>
      <vt:lpstr>Arial</vt:lpstr>
      <vt:lpstr>Calibri</vt:lpstr>
      <vt:lpstr>Noto Sans Symbols</vt:lpstr>
      <vt:lpstr>Noto Sans</vt:lpstr>
      <vt:lpstr>Microsoft YaHei</vt:lpstr>
      <vt:lpstr>Arial Unicode MS</vt:lpstr>
      <vt:lpstr>Times New Roman</vt:lpstr>
      <vt:lpstr>Office Theme</vt:lpstr>
      <vt:lpstr>Office Theme</vt:lpstr>
      <vt:lpstr>PowerPoint 演示文稿</vt:lpstr>
      <vt:lpstr> ΔΙΟΙΚΗΤΙΚΗ ΔΙΑΙΡΕΣΗ ΤΗΣ ΠΕΡΙΦΕΡΕΙΑΣ ΣΤΕΡΕΑΣ ΕΛΛΑΔΑΣ</vt:lpstr>
      <vt:lpstr>PowerPoint 演示文稿</vt:lpstr>
      <vt:lpstr>PowerPoint 演示文稿</vt:lpstr>
      <vt:lpstr>PowerPoint 演示文稿</vt:lpstr>
      <vt:lpstr>PowerPoint 演示文稿</vt:lpstr>
      <vt:lpstr>ΓΕΩΦΥΣΙΚΟΣ ΠΡΟΣΔΙΟΡΙΣΜΟΣ</vt:lpstr>
      <vt:lpstr>ΓΕΩΦΥΣΙΚΟΣ ΠΡΟΣΔΙΟΡΙΣΜΟΣ</vt:lpstr>
      <vt:lpstr>ΓΕΩΦΥΣΙΚΟΣ ΠΡΟΣΔΙΟΡΙΣΜΟΣ</vt:lpstr>
      <vt:lpstr>PowerPoint 演示文稿</vt:lpstr>
      <vt:lpstr>PowerPoint 演示文稿</vt:lpstr>
      <vt:lpstr>PowerPoint 演示文稿</vt:lpstr>
      <vt:lpstr>PowerPoint 演示文稿</vt:lpstr>
      <vt:lpstr>Η ΟΙΚΟΝΟΜΙΑ ΤΗΣ ΠΕΡΙΦΕΡΕΙΑΣ ΣΤΕΡΕΑΣ ΕΛΛΑΔΑΣ</vt:lpstr>
      <vt:lpstr>PowerPoint 演示文稿</vt:lpstr>
      <vt:lpstr>PowerPoint 演示文稿</vt:lpstr>
      <vt:lpstr>PowerPoint 演示文稿</vt:lpstr>
      <vt:lpstr>ΥΠΑΡΧΟΥΣΑ ΚΑΤΑΣΤΑΣΗ ΤΗΣ ΟΙΚΟΝΟΜΙΑΣ</vt:lpstr>
      <vt:lpstr>Τομεακή και κλαδική εξειδίκευση:</vt:lpstr>
      <vt:lpstr>ΔΑΠΑΝΕΣ ΓΙΑ ΤΗΝ ΕΡΕΥΝΑ ΚΑΙ ΤΗΝ ΑΝΑΠΤΥΞΗ</vt:lpstr>
      <vt:lpstr> </vt:lpstr>
      <vt:lpstr>SWOT ΑΝΑΛΥΣΗ  Πρωτογενή τομέα</vt:lpstr>
      <vt:lpstr>PowerPoint 演示文稿</vt:lpstr>
      <vt:lpstr>Δευτερογενής Τομέας</vt:lpstr>
      <vt:lpstr> Τριτογενής Τομέας</vt:lpstr>
      <vt:lpstr>ΤΟΥΡΙΣΜΟΣ</vt:lpstr>
      <vt:lpstr>Δυνατότητες Τουριστικής Αναπτυξης</vt:lpstr>
      <vt:lpstr>Ενέργεια / Φυσικοί πόροι / ΑΠΕ</vt:lpstr>
      <vt:lpstr>SWOT ΑΝΑΛΥΣΗ  Ενέργεια/Φυσικοί πόροι/ΑΠΕ</vt:lpstr>
      <vt:lpstr>ΤΟ ΑΝΑΠΤΥΞΙΑΚΟ ΟΡΑΜΑ ΤΗΣ ΠΕΡΙΦΕΡΕΙΑΣ ΣΤΕΡΕΑΣ ΕΛΛΑΔΑΣ</vt:lpstr>
      <vt:lpstr>PowerPoint 演示文稿</vt:lpstr>
      <vt:lpstr>ΣΥΜΠΕΡΑΣΜΑΤΑ</vt:lpstr>
      <vt:lpstr>ΣΥΜΠΕΡΑΣΜΑΤΑ</vt:lpstr>
      <vt:lpstr>ΣΥΜΠΕΡΑΣΜΑΤΑ</vt:lpstr>
      <vt:lpstr>ΠΡΟΤΑΣΕΙΣ ΓΙΑ ΤΗΝ ΑΝΑΠΤΥΞΗ ΤΗΣ ΠΕΡΙΦΕΡΕΙΑΣ ΣΤΕΡΕΑΣ ΕΛΛΑΔΑΣ </vt:lpstr>
      <vt:lpstr>Προτάσεις για τον Πολιτισμό </vt:lpstr>
      <vt:lpstr>Προτάσεις για την Οικονομία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AE</dc:creator>
  <cp:lastModifiedBy>google1587911622</cp:lastModifiedBy>
  <cp:revision>17</cp:revision>
  <dcterms:created xsi:type="dcterms:W3CDTF">2020-04-29T07:10:00Z</dcterms:created>
  <dcterms:modified xsi:type="dcterms:W3CDTF">2025-05-29T14:42:02Z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2057-12.2.0.21179</vt:lpwstr>
  </property>
  <property fmtid="{D5CDD505-2E9C-101B-9397-08002B2CF9AE}" pid="3" name="ICV">
    <vt:lpwstr>B71B19EC5EF745D297FCFFC577CE37DC_13</vt:lpwstr>
  </property>
</Properties>
</file>