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20" r:id="rId3"/>
    <p:sldId id="321" r:id="rId5"/>
    <p:sldId id="323" r:id="rId6"/>
    <p:sldId id="326" r:id="rId7"/>
    <p:sldId id="327" r:id="rId8"/>
    <p:sldId id="328" r:id="rId9"/>
    <p:sldId id="329" r:id="rId10"/>
    <p:sldId id="331" r:id="rId11"/>
    <p:sldId id="332" r:id="rId12"/>
    <p:sldId id="333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9" r:id="rId21"/>
    <p:sldId id="348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19" r:id="rId4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0C0C0"/>
    <a:srgbClr val="CC3300"/>
    <a:srgbClr val="CC9900"/>
    <a:srgbClr val="FFFF00"/>
    <a:srgbClr val="B2B2B2"/>
    <a:srgbClr val="00C5C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CAB1-8D1F-487F-ABE8-E20A6EA01A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47F9D7F-277D-4AE4-9C04-F26B47F30646}">
      <dgm:prSet phldrT="[Κείμενο]"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Βιώσιμη</a:t>
          </a:r>
        </a:p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Ανάπτυξη</a:t>
          </a:r>
        </a:p>
      </dgm:t>
    </dgm:pt>
    <dgm:pt modelId="{7AD98A2C-0F19-4D4C-8B15-7A65A253D7BD}" cxnId="{22C00734-6DD7-4CD1-9DF0-27FCCC2740A7}" type="parTrans">
      <dgm:prSet/>
      <dgm:spPr/>
      <dgm:t>
        <a:bodyPr/>
        <a:lstStyle/>
        <a:p>
          <a:endParaRPr lang="el-GR"/>
        </a:p>
      </dgm:t>
    </dgm:pt>
    <dgm:pt modelId="{F02E79ED-9731-47D7-81BB-574F49CC413C}" cxnId="{22C00734-6DD7-4CD1-9DF0-27FCCC2740A7}" type="sibTrans">
      <dgm:prSet/>
      <dgm:spPr/>
      <dgm:t>
        <a:bodyPr/>
        <a:lstStyle/>
        <a:p>
          <a:endParaRPr lang="el-GR"/>
        </a:p>
      </dgm:t>
    </dgm:pt>
    <dgm:pt modelId="{3CCEA8FE-FBE9-4715-B556-FC42DD453F52}">
      <dgm:prSet phldrT="[Κείμενο]"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Οικονομία</a:t>
          </a:r>
          <a:r>
            <a:rPr lang="el-GR" sz="1400" dirty="0"/>
            <a:t>	</a:t>
          </a:r>
        </a:p>
      </dgm:t>
    </dgm:pt>
    <dgm:pt modelId="{7D9B4A42-7C69-4A53-A7E0-FD50AF61475B}" cxnId="{E5946761-C3CC-4FC2-8B22-E278C74263D6}" type="parTrans">
      <dgm:prSet/>
      <dgm:spPr/>
      <dgm:t>
        <a:bodyPr/>
        <a:lstStyle/>
        <a:p>
          <a:endParaRPr lang="el-GR"/>
        </a:p>
      </dgm:t>
    </dgm:pt>
    <dgm:pt modelId="{44E3917A-455E-4FE3-95A1-7B2985AC24D8}" cxnId="{E5946761-C3CC-4FC2-8B22-E278C74263D6}" type="sibTrans">
      <dgm:prSet/>
      <dgm:spPr/>
      <dgm:t>
        <a:bodyPr/>
        <a:lstStyle/>
        <a:p>
          <a:endParaRPr lang="el-GR"/>
        </a:p>
      </dgm:t>
    </dgm:pt>
    <dgm:pt modelId="{4597C8BF-D855-44CE-AFAA-E07BFAD70F42}">
      <dgm:prSet phldrT="[Κείμενο]"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Περιβάλλον</a:t>
          </a:r>
        </a:p>
      </dgm:t>
    </dgm:pt>
    <dgm:pt modelId="{C8017C9D-6788-4B22-B70F-E027AA38920F}" cxnId="{DE32AB52-5C8A-4DA5-A600-6B6E66CB8AD5}" type="parTrans">
      <dgm:prSet/>
      <dgm:spPr/>
      <dgm:t>
        <a:bodyPr/>
        <a:lstStyle/>
        <a:p>
          <a:endParaRPr lang="el-GR"/>
        </a:p>
      </dgm:t>
    </dgm:pt>
    <dgm:pt modelId="{9A1354B3-D041-4CB9-AA67-E8D1FDB99F50}" cxnId="{DE32AB52-5C8A-4DA5-A600-6B6E66CB8AD5}" type="sibTrans">
      <dgm:prSet/>
      <dgm:spPr/>
      <dgm:t>
        <a:bodyPr/>
        <a:lstStyle/>
        <a:p>
          <a:endParaRPr lang="el-GR"/>
        </a:p>
      </dgm:t>
    </dgm:pt>
    <dgm:pt modelId="{C91F737A-45B7-4F7B-8826-87DCAD75E4EB}">
      <dgm:prSet phldrT="[Κείμενο]" custT="1"/>
      <dgm:spPr/>
      <dgm:t>
        <a:bodyPr/>
        <a:lstStyle/>
        <a:p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Κοινωνία</a:t>
          </a:r>
        </a:p>
      </dgm:t>
    </dgm:pt>
    <dgm:pt modelId="{BE4DCC08-3C87-4B89-B75E-09358AAD1463}" cxnId="{42A3E381-7CA2-4870-8E9D-B88953679F7D}" type="parTrans">
      <dgm:prSet/>
      <dgm:spPr/>
      <dgm:t>
        <a:bodyPr/>
        <a:lstStyle/>
        <a:p>
          <a:endParaRPr lang="el-GR"/>
        </a:p>
      </dgm:t>
    </dgm:pt>
    <dgm:pt modelId="{2B5BF6D8-0EFC-4F6E-95B2-740F0359E96E}" cxnId="{42A3E381-7CA2-4870-8E9D-B88953679F7D}" type="sibTrans">
      <dgm:prSet/>
      <dgm:spPr/>
      <dgm:t>
        <a:bodyPr/>
        <a:lstStyle/>
        <a:p>
          <a:endParaRPr lang="el-GR"/>
        </a:p>
      </dgm:t>
    </dgm:pt>
    <dgm:pt modelId="{DD103D45-5B02-4668-B181-178979DFD1AD}">
      <dgm:prSet phldrT="[Κείμενο]" custScaleX="103519" custRadScaleRad="65454" custRadScaleInc="22784"/>
      <dgm:spPr/>
      <dgm:t>
        <a:bodyPr/>
        <a:lstStyle/>
        <a:p>
          <a:endParaRPr lang="el-GR"/>
        </a:p>
      </dgm:t>
    </dgm:pt>
    <dgm:pt modelId="{C5094B96-FFF1-4B39-960D-3E1EE933DC81}" cxnId="{7333F5B4-F5F9-4E28-AEA6-2950EAE351B2}" type="parTrans">
      <dgm:prSet/>
      <dgm:spPr/>
      <dgm:t>
        <a:bodyPr/>
        <a:lstStyle/>
        <a:p>
          <a:endParaRPr lang="en-GB"/>
        </a:p>
      </dgm:t>
    </dgm:pt>
    <dgm:pt modelId="{9FC8DE3A-5E50-4CD1-B330-2BCACCEAF883}" cxnId="{7333F5B4-F5F9-4E28-AEA6-2950EAE351B2}" type="sibTrans">
      <dgm:prSet/>
      <dgm:spPr/>
      <dgm:t>
        <a:bodyPr/>
        <a:lstStyle/>
        <a:p>
          <a:endParaRPr lang="en-GB"/>
        </a:p>
      </dgm:t>
    </dgm:pt>
    <dgm:pt modelId="{97FBB67F-0C83-4552-85EA-148D043C5ACD}" type="pres">
      <dgm:prSet presAssocID="{8C13CAB1-8D1F-487F-ABE8-E20A6EA01A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64B918D-BC4B-4A8E-BFD8-027C87BC0B33}" type="pres">
      <dgm:prSet presAssocID="{647F9D7F-277D-4AE4-9C04-F26B47F30646}" presName="centerShape" presStyleLbl="node0" presStyleIdx="0" presStyleCnt="1" custScaleX="122219" custLinFactNeighborX="-14393" custLinFactNeighborY="-45437"/>
      <dgm:spPr/>
      <dgm:t>
        <a:bodyPr/>
        <a:lstStyle/>
        <a:p>
          <a:endParaRPr lang="el-GR"/>
        </a:p>
      </dgm:t>
    </dgm:pt>
    <dgm:pt modelId="{AA6E8949-9743-46C2-8E4C-E3DB22701927}" type="pres">
      <dgm:prSet presAssocID="{7D9B4A42-7C69-4A53-A7E0-FD50AF61475B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34203E28-459A-49A0-A156-3D1717FB4052}" type="pres">
      <dgm:prSet presAssocID="{3CCEA8FE-FBE9-4715-B556-FC42DD453F52}" presName="node" presStyleLbl="node1" presStyleIdx="0" presStyleCnt="3" custRadScaleRad="119597" custRadScaleInc="-433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6BCB99-BC11-42A3-827F-8D2F4802B71C}" type="pres">
      <dgm:prSet presAssocID="{C8017C9D-6788-4B22-B70F-E027AA38920F}" presName="parTrans" presStyleLbl="bgSibTrans2D1" presStyleIdx="1" presStyleCnt="3"/>
      <dgm:spPr/>
      <dgm:t>
        <a:bodyPr/>
        <a:lstStyle/>
        <a:p>
          <a:endParaRPr lang="el-GR"/>
        </a:p>
      </dgm:t>
    </dgm:pt>
    <dgm:pt modelId="{9E53E515-0953-43ED-8BEA-9F73A0684375}" type="pres">
      <dgm:prSet presAssocID="{4597C8BF-D855-44CE-AFAA-E07BFAD70F42}" presName="node" presStyleLbl="node1" presStyleIdx="1" presStyleCnt="3" custScaleX="120493" custRadScaleRad="25234" custRadScaleInc="-1755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97AE43-BA57-4ACA-B726-E0025AF64624}" type="pres">
      <dgm:prSet presAssocID="{BE4DCC08-3C87-4B89-B75E-09358AAD1463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0473503C-8B9F-4CB4-9E64-038ACF5B8642}" type="pres">
      <dgm:prSet presAssocID="{C91F737A-45B7-4F7B-8826-87DCAD75E4EB}" presName="node" presStyleLbl="node1" presStyleIdx="2" presStyleCnt="3" custScaleX="103519" custRadScaleRad="65454" custRadScaleInc="2278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E32AB52-5C8A-4DA5-A600-6B6E66CB8AD5}" srcId="{647F9D7F-277D-4AE4-9C04-F26B47F30646}" destId="{4597C8BF-D855-44CE-AFAA-E07BFAD70F42}" srcOrd="1" destOrd="0" parTransId="{C8017C9D-6788-4B22-B70F-E027AA38920F}" sibTransId="{9A1354B3-D041-4CB9-AA67-E8D1FDB99F50}"/>
    <dgm:cxn modelId="{D5F20836-64AD-4DEC-9E96-08E9BA23106D}" type="presOf" srcId="{3CCEA8FE-FBE9-4715-B556-FC42DD453F52}" destId="{34203E28-459A-49A0-A156-3D1717FB4052}" srcOrd="0" destOrd="0" presId="urn:microsoft.com/office/officeart/2005/8/layout/radial4"/>
    <dgm:cxn modelId="{090D9AD8-1972-4A81-83E4-0EB34A542CB6}" type="presOf" srcId="{C91F737A-45B7-4F7B-8826-87DCAD75E4EB}" destId="{0473503C-8B9F-4CB4-9E64-038ACF5B8642}" srcOrd="0" destOrd="0" presId="urn:microsoft.com/office/officeart/2005/8/layout/radial4"/>
    <dgm:cxn modelId="{22C00734-6DD7-4CD1-9DF0-27FCCC2740A7}" srcId="{8C13CAB1-8D1F-487F-ABE8-E20A6EA01A09}" destId="{647F9D7F-277D-4AE4-9C04-F26B47F30646}" srcOrd="0" destOrd="0" parTransId="{7AD98A2C-0F19-4D4C-8B15-7A65A253D7BD}" sibTransId="{F02E79ED-9731-47D7-81BB-574F49CC413C}"/>
    <dgm:cxn modelId="{4993EFB6-B7F0-4FE7-BF20-09642DB3F508}" type="presOf" srcId="{647F9D7F-277D-4AE4-9C04-F26B47F30646}" destId="{264B918D-BC4B-4A8E-BFD8-027C87BC0B33}" srcOrd="0" destOrd="0" presId="urn:microsoft.com/office/officeart/2005/8/layout/radial4"/>
    <dgm:cxn modelId="{E5946761-C3CC-4FC2-8B22-E278C74263D6}" srcId="{647F9D7F-277D-4AE4-9C04-F26B47F30646}" destId="{3CCEA8FE-FBE9-4715-B556-FC42DD453F52}" srcOrd="0" destOrd="0" parTransId="{7D9B4A42-7C69-4A53-A7E0-FD50AF61475B}" sibTransId="{44E3917A-455E-4FE3-95A1-7B2985AC24D8}"/>
    <dgm:cxn modelId="{9A28BC38-6625-4ACE-B57B-05BC7B7A7C14}" type="presOf" srcId="{BE4DCC08-3C87-4B89-B75E-09358AAD1463}" destId="{B197AE43-BA57-4ACA-B726-E0025AF64624}" srcOrd="0" destOrd="0" presId="urn:microsoft.com/office/officeart/2005/8/layout/radial4"/>
    <dgm:cxn modelId="{F4015385-4AB6-4B3D-9A4D-472C93BE9ABE}" type="presOf" srcId="{4597C8BF-D855-44CE-AFAA-E07BFAD70F42}" destId="{9E53E515-0953-43ED-8BEA-9F73A0684375}" srcOrd="0" destOrd="0" presId="urn:microsoft.com/office/officeart/2005/8/layout/radial4"/>
    <dgm:cxn modelId="{42A3E381-7CA2-4870-8E9D-B88953679F7D}" srcId="{647F9D7F-277D-4AE4-9C04-F26B47F30646}" destId="{C91F737A-45B7-4F7B-8826-87DCAD75E4EB}" srcOrd="2" destOrd="0" parTransId="{BE4DCC08-3C87-4B89-B75E-09358AAD1463}" sibTransId="{2B5BF6D8-0EFC-4F6E-95B2-740F0359E96E}"/>
    <dgm:cxn modelId="{87807161-5C80-46AB-BFF0-856A69EA4842}" type="presOf" srcId="{7D9B4A42-7C69-4A53-A7E0-FD50AF61475B}" destId="{AA6E8949-9743-46C2-8E4C-E3DB22701927}" srcOrd="0" destOrd="0" presId="urn:microsoft.com/office/officeart/2005/8/layout/radial4"/>
    <dgm:cxn modelId="{123645BF-E953-4439-B8AB-0AE985BA8000}" type="presOf" srcId="{8C13CAB1-8D1F-487F-ABE8-E20A6EA01A09}" destId="{97FBB67F-0C83-4552-85EA-148D043C5ACD}" srcOrd="0" destOrd="0" presId="urn:microsoft.com/office/officeart/2005/8/layout/radial4"/>
    <dgm:cxn modelId="{7333F5B4-F5F9-4E28-AEA6-2950EAE351B2}" srcId="{8C13CAB1-8D1F-487F-ABE8-E20A6EA01A09}" destId="{DD103D45-5B02-4668-B181-178979DFD1AD}" srcOrd="1" destOrd="0" parTransId="{C5094B96-FFF1-4B39-960D-3E1EE933DC81}" sibTransId="{9FC8DE3A-5E50-4CD1-B330-2BCACCEAF883}"/>
    <dgm:cxn modelId="{70DA8177-6520-416A-926D-971D3FB8941C}" type="presOf" srcId="{C8017C9D-6788-4B22-B70F-E027AA38920F}" destId="{796BCB99-BC11-42A3-827F-8D2F4802B71C}" srcOrd="0" destOrd="0" presId="urn:microsoft.com/office/officeart/2005/8/layout/radial4"/>
    <dgm:cxn modelId="{5342D43C-20A6-4546-8D4D-75CBF52F3E7D}" type="presParOf" srcId="{97FBB67F-0C83-4552-85EA-148D043C5ACD}" destId="{264B918D-BC4B-4A8E-BFD8-027C87BC0B33}" srcOrd="0" destOrd="0" presId="urn:microsoft.com/office/officeart/2005/8/layout/radial4"/>
    <dgm:cxn modelId="{F5EBE893-CEFE-469E-842E-B1851F297022}" type="presParOf" srcId="{97FBB67F-0C83-4552-85EA-148D043C5ACD}" destId="{AA6E8949-9743-46C2-8E4C-E3DB22701927}" srcOrd="1" destOrd="0" presId="urn:microsoft.com/office/officeart/2005/8/layout/radial4"/>
    <dgm:cxn modelId="{EA0B7A13-9A52-437D-A1BA-01ED241DE73E}" type="presParOf" srcId="{97FBB67F-0C83-4552-85EA-148D043C5ACD}" destId="{34203E28-459A-49A0-A156-3D1717FB4052}" srcOrd="2" destOrd="0" presId="urn:microsoft.com/office/officeart/2005/8/layout/radial4"/>
    <dgm:cxn modelId="{7AF2A1B5-FB26-4437-8FC4-C9970D4E087E}" type="presParOf" srcId="{97FBB67F-0C83-4552-85EA-148D043C5ACD}" destId="{796BCB99-BC11-42A3-827F-8D2F4802B71C}" srcOrd="3" destOrd="0" presId="urn:microsoft.com/office/officeart/2005/8/layout/radial4"/>
    <dgm:cxn modelId="{D861FB3D-ED07-431D-A8F6-1F6AEE49A828}" type="presParOf" srcId="{97FBB67F-0C83-4552-85EA-148D043C5ACD}" destId="{9E53E515-0953-43ED-8BEA-9F73A0684375}" srcOrd="4" destOrd="0" presId="urn:microsoft.com/office/officeart/2005/8/layout/radial4"/>
    <dgm:cxn modelId="{74697B49-3614-42D4-87DF-3D8A229F294B}" type="presParOf" srcId="{97FBB67F-0C83-4552-85EA-148D043C5ACD}" destId="{B197AE43-BA57-4ACA-B726-E0025AF64624}" srcOrd="5" destOrd="0" presId="urn:microsoft.com/office/officeart/2005/8/layout/radial4"/>
    <dgm:cxn modelId="{99ECAD13-3E93-43A8-8728-DCB6D00F5C45}" type="presParOf" srcId="{97FBB67F-0C83-4552-85EA-148D043C5ACD}" destId="{0473503C-8B9F-4CB4-9E64-038ACF5B864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2F730-4B36-4BCF-9538-5F4EDAFDFAA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5F26447-4505-40D2-8E96-447AAEEEE762}">
      <dgm:prSet phldrT="[Κείμενο]" custT="1"/>
      <dgm:spPr>
        <a:ln w="38100"/>
      </dgm:spPr>
      <dgm:t>
        <a:bodyPr/>
        <a:lstStyle/>
        <a:p>
          <a:pPr algn="l"/>
          <a:r>
            <a:rPr lang="el-GR" sz="1600" dirty="0"/>
            <a:t>Το 2011 το Δημοτικό Συμβούλιο της Βαρκελώνης, έλαβε την απόφαση να ξεκινήσει ένα νέο έργο με στόχο να εξετάσει και να αναπτύξει μια νέα στρατηγική </a:t>
          </a:r>
          <a:r>
            <a:rPr lang="el-GR" sz="1600" dirty="0" err="1"/>
            <a:t>branding</a:t>
          </a:r>
          <a:r>
            <a:rPr lang="el-GR" sz="1600" dirty="0"/>
            <a:t> της πόλης. </a:t>
          </a:r>
        </a:p>
      </dgm:t>
    </dgm:pt>
    <dgm:pt modelId="{19CD7952-39AA-457D-B70A-A0EB6973DF7E}" cxnId="{66CE3613-604E-420F-9051-F396A9EC56A8}" type="parTrans">
      <dgm:prSet/>
      <dgm:spPr/>
      <dgm:t>
        <a:bodyPr/>
        <a:lstStyle/>
        <a:p>
          <a:endParaRPr lang="el-GR"/>
        </a:p>
      </dgm:t>
    </dgm:pt>
    <dgm:pt modelId="{20E29EB5-BEDE-4587-B8C5-4AF222179B2E}" cxnId="{66CE3613-604E-420F-9051-F396A9EC56A8}" type="sibTrans">
      <dgm:prSet/>
      <dgm:spPr/>
      <dgm:t>
        <a:bodyPr/>
        <a:lstStyle/>
        <a:p>
          <a:endParaRPr lang="el-GR"/>
        </a:p>
      </dgm:t>
    </dgm:pt>
    <dgm:pt modelId="{C1287BD2-7872-4B32-A8B3-3B643DDE1B36}">
      <dgm:prSet phldrT="[Κείμενο]" custT="1"/>
      <dgm:spPr/>
      <dgm:t>
        <a:bodyPr/>
        <a:lstStyle/>
        <a:p>
          <a:pPr algn="l"/>
          <a:r>
            <a:rPr lang="el-GR" sz="1600" dirty="0"/>
            <a:t>επιβεβαίωση και ταυτοποίηση των βασικών χαρακτηριστικών του </a:t>
          </a:r>
          <a:r>
            <a:rPr lang="el-GR" sz="1600" dirty="0" err="1"/>
            <a:t>brand</a:t>
          </a:r>
          <a:endParaRPr lang="el-GR" sz="1600" dirty="0"/>
        </a:p>
      </dgm:t>
    </dgm:pt>
    <dgm:pt modelId="{088BCC65-33DB-42C7-89E0-9F647C1800BB}" cxnId="{8DE5EE68-DEFC-49EE-843F-DE77447D3031}" type="parTrans">
      <dgm:prSet/>
      <dgm:spPr/>
      <dgm:t>
        <a:bodyPr/>
        <a:lstStyle/>
        <a:p>
          <a:endParaRPr lang="el-GR"/>
        </a:p>
      </dgm:t>
    </dgm:pt>
    <dgm:pt modelId="{602F97AA-BA54-450D-92F6-402B4BD88CF5}" cxnId="{8DE5EE68-DEFC-49EE-843F-DE77447D3031}" type="sibTrans">
      <dgm:prSet/>
      <dgm:spPr/>
      <dgm:t>
        <a:bodyPr/>
        <a:lstStyle/>
        <a:p>
          <a:endParaRPr lang="el-GR"/>
        </a:p>
      </dgm:t>
    </dgm:pt>
    <dgm:pt modelId="{AB4C7CBC-BFC2-4D55-831F-0E2FAC2C2556}">
      <dgm:prSet phldrT="[Κείμενο]" custT="1"/>
      <dgm:spPr/>
      <dgm:t>
        <a:bodyPr/>
        <a:lstStyle/>
        <a:p>
          <a:pPr algn="l"/>
          <a:r>
            <a:rPr lang="el-GR" sz="1600" dirty="0"/>
            <a:t>τις διαφορετικές και μοναδικές αξίες της πόλης</a:t>
          </a:r>
        </a:p>
      </dgm:t>
    </dgm:pt>
    <dgm:pt modelId="{6D9AD510-9D3A-4421-ABFD-AAE69CF01641}" cxnId="{A76C0876-17E6-4B4D-AC36-6B1ECC39779A}" type="parTrans">
      <dgm:prSet/>
      <dgm:spPr/>
      <dgm:t>
        <a:bodyPr/>
        <a:lstStyle/>
        <a:p>
          <a:endParaRPr lang="el-GR"/>
        </a:p>
      </dgm:t>
    </dgm:pt>
    <dgm:pt modelId="{9460982D-D68A-416B-8853-05A8C9CD8C07}" cxnId="{A76C0876-17E6-4B4D-AC36-6B1ECC39779A}" type="sibTrans">
      <dgm:prSet/>
      <dgm:spPr/>
      <dgm:t>
        <a:bodyPr/>
        <a:lstStyle/>
        <a:p>
          <a:endParaRPr lang="el-GR"/>
        </a:p>
      </dgm:t>
    </dgm:pt>
    <dgm:pt modelId="{4DB94836-D040-4886-8E8B-1D25EB4E55FE}">
      <dgm:prSet phldrT="[Κείμενο]" custT="1"/>
      <dgm:spPr/>
      <dgm:t>
        <a:bodyPr/>
        <a:lstStyle/>
        <a:p>
          <a:pPr algn="l"/>
          <a:r>
            <a:rPr lang="el-GR" sz="1600" dirty="0"/>
            <a:t>τον ορισμό του οράματος του </a:t>
          </a:r>
          <a:r>
            <a:rPr lang="el-GR" sz="1600" dirty="0" err="1"/>
            <a:t>brand</a:t>
          </a:r>
          <a:r>
            <a:rPr lang="el-GR" sz="1600" dirty="0"/>
            <a:t>, δηλαδή την ανάπτυξη ενός οράματος για την πόλη</a:t>
          </a:r>
        </a:p>
      </dgm:t>
    </dgm:pt>
    <dgm:pt modelId="{E84737C2-BB60-4AE5-8C09-520A343793A6}" cxnId="{DE9D7206-AA58-4B60-98FC-E4C45F24719C}" type="parTrans">
      <dgm:prSet/>
      <dgm:spPr/>
      <dgm:t>
        <a:bodyPr/>
        <a:lstStyle/>
        <a:p>
          <a:endParaRPr lang="el-GR"/>
        </a:p>
      </dgm:t>
    </dgm:pt>
    <dgm:pt modelId="{88EF5876-F596-47E2-A287-94FEDC17718C}" cxnId="{DE9D7206-AA58-4B60-98FC-E4C45F24719C}" type="sibTrans">
      <dgm:prSet/>
      <dgm:spPr/>
      <dgm:t>
        <a:bodyPr/>
        <a:lstStyle/>
        <a:p>
          <a:endParaRPr lang="el-GR"/>
        </a:p>
      </dgm:t>
    </dgm:pt>
    <dgm:pt modelId="{7DF1BF4A-29C0-4D16-85F8-99A3BF882419}">
      <dgm:prSet custT="1"/>
      <dgm:spPr/>
      <dgm:t>
        <a:bodyPr/>
        <a:lstStyle/>
        <a:p>
          <a:pPr algn="ctr"/>
          <a:r>
            <a:rPr lang="el-GR" sz="1700" dirty="0">
              <a:solidFill>
                <a:srgbClr val="C00000"/>
              </a:solidFill>
            </a:rPr>
            <a:t>ΚΑΙ </a:t>
          </a:r>
        </a:p>
        <a:p>
          <a:pPr algn="l"/>
          <a:r>
            <a:rPr lang="el-GR" sz="1600" dirty="0"/>
            <a:t>ένα εμπορικό σήμα με μια στρατηγική επικοινωνίας η οποία εφαρμόστηκε κάτω από το σύνθημα - ιδέα "</a:t>
          </a:r>
          <a:r>
            <a:rPr lang="el-GR" sz="1600" dirty="0" err="1"/>
            <a:t>Barcelona</a:t>
          </a:r>
          <a:r>
            <a:rPr lang="el-GR" sz="1600" dirty="0"/>
            <a:t> </a:t>
          </a:r>
          <a:r>
            <a:rPr lang="el-GR" sz="1600" dirty="0" err="1"/>
            <a:t>Inspira</a:t>
          </a:r>
          <a:r>
            <a:rPr lang="el-GR" sz="1700" dirty="0"/>
            <a:t>". </a:t>
          </a:r>
        </a:p>
      </dgm:t>
    </dgm:pt>
    <dgm:pt modelId="{4857857B-F099-48B1-A57E-96F8C9119F51}" cxnId="{9B507068-D3E0-4AB6-A41A-4675E71DEA4B}" type="parTrans">
      <dgm:prSet/>
      <dgm:spPr/>
      <dgm:t>
        <a:bodyPr/>
        <a:lstStyle/>
        <a:p>
          <a:endParaRPr lang="el-GR"/>
        </a:p>
      </dgm:t>
    </dgm:pt>
    <dgm:pt modelId="{B41D73B0-CEA8-4EDE-A1D9-72A77C5CC98E}" cxnId="{9B507068-D3E0-4AB6-A41A-4675E71DEA4B}" type="sibTrans">
      <dgm:prSet/>
      <dgm:spPr/>
      <dgm:t>
        <a:bodyPr/>
        <a:lstStyle/>
        <a:p>
          <a:endParaRPr lang="el-GR"/>
        </a:p>
      </dgm:t>
    </dgm:pt>
    <dgm:pt modelId="{35FBE181-79E9-497C-AF76-1806526E8635}" type="pres">
      <dgm:prSet presAssocID="{B6A2F730-4B36-4BCF-9538-5F4EDAFDFA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35A0FC1-2FE9-4EAF-952F-064A52053531}" type="pres">
      <dgm:prSet presAssocID="{85F26447-4505-40D2-8E96-447AAEEEE762}" presName="roof" presStyleLbl="dkBgShp" presStyleIdx="0" presStyleCnt="2" custLinFactNeighborX="1163"/>
      <dgm:spPr/>
      <dgm:t>
        <a:bodyPr/>
        <a:lstStyle/>
        <a:p>
          <a:endParaRPr lang="el-GR"/>
        </a:p>
      </dgm:t>
    </dgm:pt>
    <dgm:pt modelId="{DC9D2697-089D-4183-A961-80BD7F090F2B}" type="pres">
      <dgm:prSet presAssocID="{85F26447-4505-40D2-8E96-447AAEEEE762}" presName="pillars" presStyleCnt="0"/>
      <dgm:spPr/>
    </dgm:pt>
    <dgm:pt modelId="{684BCCFA-B64C-41BD-AA02-BA7F0AF2D475}" type="pres">
      <dgm:prSet presAssocID="{85F26447-4505-40D2-8E96-447AAEEEE76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4533EB-3AB4-4C14-AA3B-467DADF5AEA5}" type="pres">
      <dgm:prSet presAssocID="{AB4C7CBC-BFC2-4D55-831F-0E2FAC2C255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666301-939D-480E-BB24-A34962D6C824}" type="pres">
      <dgm:prSet presAssocID="{4DB94836-D040-4886-8E8B-1D25EB4E55F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86D462-0A86-4965-89F3-44B69568C56A}" type="pres">
      <dgm:prSet presAssocID="{7DF1BF4A-29C0-4D16-85F8-99A3BF88241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BB36EB-298D-4BCB-BB10-080B22E059E6}" type="pres">
      <dgm:prSet presAssocID="{85F26447-4505-40D2-8E96-447AAEEEE762}" presName="base" presStyleLbl="dkBgShp" presStyleIdx="1" presStyleCnt="2"/>
      <dgm:spPr/>
    </dgm:pt>
  </dgm:ptLst>
  <dgm:cxnLst>
    <dgm:cxn modelId="{112AAE5A-CBCC-48B6-B9AA-EB006B88BF4B}" type="presOf" srcId="{4DB94836-D040-4886-8E8B-1D25EB4E55FE}" destId="{6C666301-939D-480E-BB24-A34962D6C824}" srcOrd="0" destOrd="0" presId="urn:microsoft.com/office/officeart/2005/8/layout/hList3"/>
    <dgm:cxn modelId="{DE9D7206-AA58-4B60-98FC-E4C45F24719C}" srcId="{85F26447-4505-40D2-8E96-447AAEEEE762}" destId="{4DB94836-D040-4886-8E8B-1D25EB4E55FE}" srcOrd="2" destOrd="0" parTransId="{E84737C2-BB60-4AE5-8C09-520A343793A6}" sibTransId="{88EF5876-F596-47E2-A287-94FEDC17718C}"/>
    <dgm:cxn modelId="{66CE3613-604E-420F-9051-F396A9EC56A8}" srcId="{B6A2F730-4B36-4BCF-9538-5F4EDAFDFAA0}" destId="{85F26447-4505-40D2-8E96-447AAEEEE762}" srcOrd="0" destOrd="0" parTransId="{19CD7952-39AA-457D-B70A-A0EB6973DF7E}" sibTransId="{20E29EB5-BEDE-4587-B8C5-4AF222179B2E}"/>
    <dgm:cxn modelId="{5B10AC3E-E3D9-41EC-A7B6-F41DACBE15BA}" type="presOf" srcId="{AB4C7CBC-BFC2-4D55-831F-0E2FAC2C2556}" destId="{444533EB-3AB4-4C14-AA3B-467DADF5AEA5}" srcOrd="0" destOrd="0" presId="urn:microsoft.com/office/officeart/2005/8/layout/hList3"/>
    <dgm:cxn modelId="{9B507068-D3E0-4AB6-A41A-4675E71DEA4B}" srcId="{85F26447-4505-40D2-8E96-447AAEEEE762}" destId="{7DF1BF4A-29C0-4D16-85F8-99A3BF882419}" srcOrd="3" destOrd="0" parTransId="{4857857B-F099-48B1-A57E-96F8C9119F51}" sibTransId="{B41D73B0-CEA8-4EDE-A1D9-72A77C5CC98E}"/>
    <dgm:cxn modelId="{ADC016D6-61BF-477F-99DF-A552A0BC9F91}" type="presOf" srcId="{C1287BD2-7872-4B32-A8B3-3B643DDE1B36}" destId="{684BCCFA-B64C-41BD-AA02-BA7F0AF2D475}" srcOrd="0" destOrd="0" presId="urn:microsoft.com/office/officeart/2005/8/layout/hList3"/>
    <dgm:cxn modelId="{A76C0876-17E6-4B4D-AC36-6B1ECC39779A}" srcId="{85F26447-4505-40D2-8E96-447AAEEEE762}" destId="{AB4C7CBC-BFC2-4D55-831F-0E2FAC2C2556}" srcOrd="1" destOrd="0" parTransId="{6D9AD510-9D3A-4421-ABFD-AAE69CF01641}" sibTransId="{9460982D-D68A-416B-8853-05A8C9CD8C07}"/>
    <dgm:cxn modelId="{A8D966E8-A3F7-45BE-8FBD-843A81169598}" type="presOf" srcId="{7DF1BF4A-29C0-4D16-85F8-99A3BF882419}" destId="{A286D462-0A86-4965-89F3-44B69568C56A}" srcOrd="0" destOrd="0" presId="urn:microsoft.com/office/officeart/2005/8/layout/hList3"/>
    <dgm:cxn modelId="{76312EB6-58B9-4776-BA90-C1C49FEA53D3}" type="presOf" srcId="{B6A2F730-4B36-4BCF-9538-5F4EDAFDFAA0}" destId="{35FBE181-79E9-497C-AF76-1806526E8635}" srcOrd="0" destOrd="0" presId="urn:microsoft.com/office/officeart/2005/8/layout/hList3"/>
    <dgm:cxn modelId="{8DE5EE68-DEFC-49EE-843F-DE77447D3031}" srcId="{85F26447-4505-40D2-8E96-447AAEEEE762}" destId="{C1287BD2-7872-4B32-A8B3-3B643DDE1B36}" srcOrd="0" destOrd="0" parTransId="{088BCC65-33DB-42C7-89E0-9F647C1800BB}" sibTransId="{602F97AA-BA54-450D-92F6-402B4BD88CF5}"/>
    <dgm:cxn modelId="{3B060387-6320-4770-B9C5-980581931808}" type="presOf" srcId="{85F26447-4505-40D2-8E96-447AAEEEE762}" destId="{C35A0FC1-2FE9-4EAF-952F-064A52053531}" srcOrd="0" destOrd="0" presId="urn:microsoft.com/office/officeart/2005/8/layout/hList3"/>
    <dgm:cxn modelId="{C0C9E0F0-E7E6-4ACE-A522-15DE97A06D39}" type="presParOf" srcId="{35FBE181-79E9-497C-AF76-1806526E8635}" destId="{C35A0FC1-2FE9-4EAF-952F-064A52053531}" srcOrd="0" destOrd="0" presId="urn:microsoft.com/office/officeart/2005/8/layout/hList3"/>
    <dgm:cxn modelId="{B2C44233-0CAD-4741-9EFD-61194D899B80}" type="presParOf" srcId="{35FBE181-79E9-497C-AF76-1806526E8635}" destId="{DC9D2697-089D-4183-A961-80BD7F090F2B}" srcOrd="1" destOrd="0" presId="urn:microsoft.com/office/officeart/2005/8/layout/hList3"/>
    <dgm:cxn modelId="{5C3C6D14-AB37-46DB-8A12-8C874CF9EB50}" type="presParOf" srcId="{DC9D2697-089D-4183-A961-80BD7F090F2B}" destId="{684BCCFA-B64C-41BD-AA02-BA7F0AF2D475}" srcOrd="0" destOrd="0" presId="urn:microsoft.com/office/officeart/2005/8/layout/hList3"/>
    <dgm:cxn modelId="{4F5E1938-91F2-4A0C-A327-200249678568}" type="presParOf" srcId="{DC9D2697-089D-4183-A961-80BD7F090F2B}" destId="{444533EB-3AB4-4C14-AA3B-467DADF5AEA5}" srcOrd="1" destOrd="0" presId="urn:microsoft.com/office/officeart/2005/8/layout/hList3"/>
    <dgm:cxn modelId="{95CBA9A8-C677-40D0-A4FF-50794BF6D3B6}" type="presParOf" srcId="{DC9D2697-089D-4183-A961-80BD7F090F2B}" destId="{6C666301-939D-480E-BB24-A34962D6C824}" srcOrd="2" destOrd="0" presId="urn:microsoft.com/office/officeart/2005/8/layout/hList3"/>
    <dgm:cxn modelId="{D0C982D0-79BE-44D3-B899-BBABD7EBB984}" type="presParOf" srcId="{DC9D2697-089D-4183-A961-80BD7F090F2B}" destId="{A286D462-0A86-4965-89F3-44B69568C56A}" srcOrd="3" destOrd="0" presId="urn:microsoft.com/office/officeart/2005/8/layout/hList3"/>
    <dgm:cxn modelId="{3989082F-6738-4AD5-AACD-2EF0A8174711}" type="presParOf" srcId="{35FBE181-79E9-497C-AF76-1806526E8635}" destId="{53BB36EB-298D-4BCB-BB10-080B22E059E6}" srcOrd="2" destOrd="0" presId="urn:microsoft.com/office/officeart/2005/8/layout/hList3"/>
  </dgm:cxnLst>
  <dgm:bg>
    <a:noFill/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071966" cy="2349488"/>
        <a:chOff x="0" y="0"/>
        <a:chExt cx="4071966" cy="2349488"/>
      </a:xfrm>
    </dsp:grpSpPr>
    <dsp:sp modelId="{264B918D-BC4B-4A8E-BFD8-027C87BC0B33}">
      <dsp:nvSpPr>
        <dsp:cNvPr id="3" name="Oval 2"/>
        <dsp:cNvSpPr/>
      </dsp:nvSpPr>
      <dsp:spPr bwMode="white">
        <a:xfrm>
          <a:off x="1373190" y="789109"/>
          <a:ext cx="1072890" cy="107289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Βιώσιμη</a:t>
          </a:r>
          <a:endParaRPr lang="el-G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Ανάπτυξη</a:t>
          </a:r>
        </a:p>
      </dsp:txBody>
      <dsp:txXfrm>
        <a:off x="1373190" y="789109"/>
        <a:ext cx="1072890" cy="1072890"/>
      </dsp:txXfrm>
    </dsp:sp>
    <dsp:sp modelId="{AA6E8949-9743-46C2-8E4C-E3DB22701927}">
      <dsp:nvSpPr>
        <dsp:cNvPr id="4" name="Left Arrow 3"/>
        <dsp:cNvSpPr/>
      </dsp:nvSpPr>
      <dsp:spPr bwMode="white">
        <a:xfrm rot="10253839">
          <a:off x="528312" y="1327257"/>
          <a:ext cx="832945" cy="30577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0253839">
        <a:off x="528312" y="1327257"/>
        <a:ext cx="832945" cy="305774"/>
      </dsp:txXfrm>
    </dsp:sp>
    <dsp:sp modelId="{34203E28-459A-49A0-A156-3D1717FB4052}">
      <dsp:nvSpPr>
        <dsp:cNvPr id="5" name="Rounded Rectangle 4"/>
        <dsp:cNvSpPr/>
      </dsp:nvSpPr>
      <dsp:spPr bwMode="white">
        <a:xfrm>
          <a:off x="0" y="1142168"/>
          <a:ext cx="1019246" cy="8153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Οικονομία</a:t>
          </a:r>
          <a:r>
            <a:rPr lang="el-GR" sz="1400" dirty="0"/>
            <a:t>	</a:t>
          </a:r>
        </a:p>
      </dsp:txBody>
      <dsp:txXfrm>
        <a:off x="0" y="1142168"/>
        <a:ext cx="1019246" cy="815397"/>
      </dsp:txXfrm>
    </dsp:sp>
    <dsp:sp modelId="{796BCB99-BC11-42A3-827F-8D2F4802B71C}">
      <dsp:nvSpPr>
        <dsp:cNvPr id="6" name="Left Arrow 5"/>
        <dsp:cNvSpPr/>
      </dsp:nvSpPr>
      <dsp:spPr bwMode="white">
        <a:xfrm rot="6621189">
          <a:off x="1669039" y="1714794"/>
          <a:ext cx="78970" cy="30577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6621189">
        <a:off x="1669039" y="1714794"/>
        <a:ext cx="78970" cy="305774"/>
      </dsp:txXfrm>
    </dsp:sp>
    <dsp:sp modelId="{9E53E515-0953-43ED-8BEA-9F73A0684375}">
      <dsp:nvSpPr>
        <dsp:cNvPr id="7" name="Rounded Rectangle 6"/>
        <dsp:cNvSpPr/>
      </dsp:nvSpPr>
      <dsp:spPr bwMode="white">
        <a:xfrm>
          <a:off x="1184369" y="1499157"/>
          <a:ext cx="1019246" cy="8153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Περιβάλλον</a:t>
          </a:r>
        </a:p>
      </dsp:txBody>
      <dsp:txXfrm>
        <a:off x="1184369" y="1499157"/>
        <a:ext cx="1019246" cy="815397"/>
      </dsp:txXfrm>
    </dsp:sp>
    <dsp:sp modelId="{B197AE43-BA57-4ACA-B726-E0025AF64624}">
      <dsp:nvSpPr>
        <dsp:cNvPr id="8" name="Left Arrow 7"/>
        <dsp:cNvSpPr/>
      </dsp:nvSpPr>
      <dsp:spPr bwMode="white">
        <a:xfrm rot="530395">
          <a:off x="2449595" y="1290340"/>
          <a:ext cx="433348" cy="305774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530395">
        <a:off x="2449595" y="1290340"/>
        <a:ext cx="433348" cy="305774"/>
      </dsp:txXfrm>
    </dsp:sp>
    <dsp:sp modelId="{0473503C-8B9F-4CB4-9E64-038ACF5B8642}">
      <dsp:nvSpPr>
        <dsp:cNvPr id="9" name="Rounded Rectangle 8"/>
        <dsp:cNvSpPr/>
      </dsp:nvSpPr>
      <dsp:spPr bwMode="white">
        <a:xfrm>
          <a:off x="2383207" y="1070764"/>
          <a:ext cx="1019246" cy="815397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Κοινωνία</a:t>
          </a:r>
        </a:p>
      </dsp:txBody>
      <dsp:txXfrm>
        <a:off x="2383207" y="1070764"/>
        <a:ext cx="1019246" cy="81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643866" cy="3214710"/>
        <a:chOff x="0" y="0"/>
        <a:chExt cx="7643866" cy="3214710"/>
      </a:xfrm>
    </dsp:grpSpPr>
    <dsp:sp modelId="{C35A0FC1-2FE9-4EAF-952F-064A52053531}">
      <dsp:nvSpPr>
        <dsp:cNvPr id="3" name="Rectangles 2"/>
        <dsp:cNvSpPr/>
      </dsp:nvSpPr>
      <dsp:spPr bwMode="white">
        <a:xfrm>
          <a:off x="0" y="0"/>
          <a:ext cx="7643866" cy="964413"/>
        </a:xfrm>
        <a:prstGeom prst="rect">
          <a:avLst/>
        </a:prstGeom>
        <a:ln w="38100"/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>
              <a:solidFill>
                <a:schemeClr val="lt1"/>
              </a:solidFill>
            </a:rPr>
            <a:t>Το 2011 το Δημοτικό Συμβούλιο της Βαρκελώνης, έλαβε την απόφαση να ξεκινήσει ένα νέο έργο με στόχο να εξετάσει και να αναπτύξει μια νέα στρατηγική </a:t>
          </a:r>
          <a:r>
            <a:rPr lang="el-GR" sz="1600" dirty="0" err="1">
              <a:solidFill>
                <a:schemeClr val="lt1"/>
              </a:solidFill>
            </a:rPr>
            <a:t>branding</a:t>
          </a:r>
          <a:r>
            <a:rPr lang="el-GR" sz="1600" dirty="0">
              <a:solidFill>
                <a:schemeClr val="lt1"/>
              </a:solidFill>
            </a:rPr>
            <a:t> της πόλης. </a:t>
          </a:r>
          <a:endParaRPr>
            <a:solidFill>
              <a:schemeClr val="lt1"/>
            </a:solidFill>
          </a:endParaRPr>
        </a:p>
      </dsp:txBody>
      <dsp:txXfrm>
        <a:off x="0" y="0"/>
        <a:ext cx="7643866" cy="964413"/>
      </dsp:txXfrm>
    </dsp:sp>
    <dsp:sp modelId="{684BCCFA-B64C-41BD-AA02-BA7F0AF2D475}">
      <dsp:nvSpPr>
        <dsp:cNvPr id="4" name="Rectangles 3"/>
        <dsp:cNvSpPr/>
      </dsp:nvSpPr>
      <dsp:spPr bwMode="white">
        <a:xfrm>
          <a:off x="0" y="964413"/>
          <a:ext cx="1910967" cy="202526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/>
            <a:t>επιβεβαίωση και ταυτοποίηση των βασικών χαρακτηριστικών του </a:t>
          </a:r>
          <a:r>
            <a:rPr lang="el-GR" sz="1600" dirty="0" err="1"/>
            <a:t>brand</a:t>
          </a:r>
          <a:endParaRPr lang="el-GR" sz="1600" dirty="0"/>
        </a:p>
      </dsp:txBody>
      <dsp:txXfrm>
        <a:off x="0" y="964413"/>
        <a:ext cx="1910967" cy="2025267"/>
      </dsp:txXfrm>
    </dsp:sp>
    <dsp:sp modelId="{444533EB-3AB4-4C14-AA3B-467DADF5AEA5}">
      <dsp:nvSpPr>
        <dsp:cNvPr id="5" name="Rectangles 4"/>
        <dsp:cNvSpPr/>
      </dsp:nvSpPr>
      <dsp:spPr bwMode="white">
        <a:xfrm>
          <a:off x="1910967" y="964413"/>
          <a:ext cx="1910967" cy="202526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/>
            <a:t>τις διαφορετικές και μοναδικές αξίες της πόλης</a:t>
          </a:r>
        </a:p>
      </dsp:txBody>
      <dsp:txXfrm>
        <a:off x="1910967" y="964413"/>
        <a:ext cx="1910967" cy="2025267"/>
      </dsp:txXfrm>
    </dsp:sp>
    <dsp:sp modelId="{6C666301-939D-480E-BB24-A34962D6C824}">
      <dsp:nvSpPr>
        <dsp:cNvPr id="6" name="Rectangles 5"/>
        <dsp:cNvSpPr/>
      </dsp:nvSpPr>
      <dsp:spPr bwMode="white">
        <a:xfrm>
          <a:off x="3821933" y="964413"/>
          <a:ext cx="1910967" cy="202526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/>
            <a:t>τον ορισμό του οράματος του </a:t>
          </a:r>
          <a:r>
            <a:rPr lang="el-GR" sz="1600" dirty="0" err="1"/>
            <a:t>brand</a:t>
          </a:r>
          <a:r>
            <a:rPr lang="el-GR" sz="1600" dirty="0"/>
            <a:t>, δηλαδή την ανάπτυξη ενός οράματος για την πόλη</a:t>
          </a:r>
        </a:p>
      </dsp:txBody>
      <dsp:txXfrm>
        <a:off x="3821933" y="964413"/>
        <a:ext cx="1910967" cy="2025267"/>
      </dsp:txXfrm>
    </dsp:sp>
    <dsp:sp modelId="{A286D462-0A86-4965-89F3-44B69568C56A}">
      <dsp:nvSpPr>
        <dsp:cNvPr id="7" name="Rectangles 6"/>
        <dsp:cNvSpPr/>
      </dsp:nvSpPr>
      <dsp:spPr bwMode="white">
        <a:xfrm>
          <a:off x="5732900" y="964413"/>
          <a:ext cx="1910967" cy="202526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4769" tIns="64769" rIns="64769" bIns="6476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700" dirty="0">
              <a:solidFill>
                <a:srgbClr val="C00000"/>
              </a:solidFill>
            </a:rPr>
            <a:t>ΚΑΙ </a:t>
          </a:r>
          <a:endParaRPr lang="el-GR" sz="1700" dirty="0">
            <a:solidFill>
              <a:srgbClr val="C00000"/>
            </a:solidFill>
          </a:endParaRPr>
        </a:p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dirty="0"/>
            <a:t>ένα εμπορικό σήμα με μια στρατηγική επικοινωνίας η οποία εφαρμόστηκε κάτω από το σύνθημα - ιδέα "</a:t>
          </a:r>
          <a:r>
            <a:rPr lang="el-GR" sz="1600" dirty="0" err="1"/>
            <a:t>Barcelona</a:t>
          </a:r>
          <a:r>
            <a:rPr lang="el-GR" sz="1600" dirty="0"/>
            <a:t> </a:t>
          </a:r>
          <a:r>
            <a:rPr lang="el-GR" sz="1600" dirty="0" err="1"/>
            <a:t>Inspira</a:t>
          </a:r>
          <a:r>
            <a:rPr lang="el-GR" sz="1700" dirty="0"/>
            <a:t>". </a:t>
          </a:r>
        </a:p>
      </dsp:txBody>
      <dsp:txXfrm>
        <a:off x="5732900" y="964413"/>
        <a:ext cx="1910967" cy="2025267"/>
      </dsp:txXfrm>
    </dsp:sp>
    <dsp:sp modelId="{53BB36EB-298D-4BCB-BB10-080B22E059E6}">
      <dsp:nvSpPr>
        <dsp:cNvPr id="8" name="Rectangles 7"/>
        <dsp:cNvSpPr/>
      </dsp:nvSpPr>
      <dsp:spPr bwMode="white">
        <a:xfrm>
          <a:off x="0" y="2989680"/>
          <a:ext cx="7643866" cy="225030"/>
        </a:xfrm>
        <a:prstGeom prst="rect">
          <a:avLst/>
        </a:prstGeom>
      </dsp:spPr>
      <dsp:style>
        <a:lnRef idx="0">
          <a:schemeClr val="accent1"/>
        </a:lnRef>
        <a:fillRef idx="1">
          <a:schemeClr val="accent1">
            <a:shade val="80000"/>
          </a:schemeClr>
        </a:fillRef>
        <a:effectRef idx="0">
          <a:scrgbClr r="0" g="0" b="0"/>
        </a:effectRef>
        <a:fontRef idx="minor"/>
      </dsp:style>
      <dsp:txXfrm>
        <a:off x="0" y="2989680"/>
        <a:ext cx="7643866" cy="22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6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el-GR" altLang="x-none" dirty="0"/>
              <a:t>Κάντε κλικ για να επεξεργαστείτε τα στυλ κειμένου του υποδείγματος</a:t>
            </a:r>
            <a:endParaRPr lang="el-GR" altLang="x-none" dirty="0"/>
          </a:p>
          <a:p>
            <a:pPr lvl="1"/>
            <a:r>
              <a:rPr lang="el-GR" altLang="x-none" dirty="0"/>
              <a:t>Δεύτερου επιπέδου</a:t>
            </a:r>
            <a:endParaRPr lang="el-GR" altLang="x-none" dirty="0"/>
          </a:p>
          <a:p>
            <a:pPr lvl="2"/>
            <a:r>
              <a:rPr lang="el-GR" altLang="x-none" dirty="0"/>
              <a:t>Τρίτου επιπέδου</a:t>
            </a:r>
            <a:endParaRPr lang="el-GR" altLang="x-none" dirty="0"/>
          </a:p>
          <a:p>
            <a:pPr lvl="3"/>
            <a:r>
              <a:rPr lang="el-GR" altLang="x-none" dirty="0"/>
              <a:t>Τέταρτου επιπέδου</a:t>
            </a:r>
            <a:endParaRPr lang="el-GR" altLang="x-none" dirty="0"/>
          </a:p>
          <a:p>
            <a:pPr lvl="4"/>
            <a:r>
              <a:rPr lang="el-GR" altLang="x-none" dirty="0"/>
              <a:t>Πέμπτου επιπέδου</a:t>
            </a:r>
            <a:endParaRPr lang="el-GR" altLang="x-none" dirty="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l-GR" altLang="x-none" sz="1200" dirty="0"/>
            </a:fld>
            <a:endParaRPr lang="el-GR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5300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6324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734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837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9396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0420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1444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246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349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4516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4710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5540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6564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758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861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69636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70660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71684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7270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7373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4813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49156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0180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1204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2228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3252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l-GR" altLang="en-US" dirty="0"/>
          </a:p>
        </p:txBody>
      </p:sp>
      <p:sp>
        <p:nvSpPr>
          <p:cNvPr id="54276" name="Θέση αριθμού διαφάνειας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l-GR" altLang="en-US" sz="1200" dirty="0"/>
            </a:fld>
            <a:endParaRPr lang="el-GR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l-GR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lang="el-GR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l-GR" altLang="x-none" dirty="0">
                <a:latin typeface="Times New Roman" panose="02020603050405020304" pitchFamily="18" charset="0"/>
              </a:rPr>
            </a:fld>
            <a:endParaRPr lang="el-GR" altLang="x-none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.emf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hyperlink" Target="http://placebrandobserver.com/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syros.gr/" TargetMode="External"/><Relationship Id="rId2" Type="http://schemas.openxmlformats.org/officeDocument/2006/relationships/hyperlink" Target="http://www.syrostoday.gr/" TargetMode="External"/><Relationship Id="rId1" Type="http://schemas.openxmlformats.org/officeDocument/2006/relationships/hyperlink" Target="http://www.hermoupolis.gr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http://www.digital-camera.gr/photos/syros_synoikia_baporia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hyperlink" Target="http://www.digital-camera.gr/photos/ermoupoli_syros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9050" y="-87312"/>
            <a:ext cx="9124950" cy="6945313"/>
          </a:xfrm>
          <a:prstGeom prst="rect">
            <a:avLst/>
          </a:prstGeom>
          <a:solidFill>
            <a:srgbClr val="DDDDDD"/>
          </a:solidFill>
          <a:ln w="9525">
            <a:solidFill>
              <a:srgbClr val="C0C0C0"/>
            </a:solidFill>
            <a:miter lim="800000"/>
          </a:ln>
          <a:effectLst/>
        </p:spPr>
        <p:txBody>
          <a:bodyPr wrap="none" anchor="ctr"/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4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              </a:t>
            </a:r>
            <a:endParaRPr lang="el-GR" altLang="x-none" sz="18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Ρόϊδω Μητούλα</a:t>
            </a:r>
            <a:endParaRPr lang="el-GR" altLang="x-none" sz="14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Καθηγήτρια Τοπικής και Περιφερειακής Ανάπτυξης </a:t>
            </a:r>
            <a:r>
              <a:rPr sz="1200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l-GR" altLang="x-none" sz="1200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Αστικής Ανασυγκρότησης</a:t>
            </a:r>
            <a:endParaRPr lang="el-GR" altLang="x-none" sz="1200" i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i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Χ Α Ρ Ο Κ Ο Π Ε Ι Ο   Π Α Ν Ε Π Ι Σ Τ Η Μ Ι Ο</a:t>
            </a:r>
            <a:endParaRPr lang="el-GR" altLang="x-none" sz="1200" i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Κέρκυρα 22 Μαρτίου 2019</a:t>
            </a:r>
            <a:endParaRPr lang="el-GR" altLang="x-none" sz="12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					</a:t>
            </a:r>
            <a:endParaRPr lang="el-GR" altLang="x-none" sz="1200" b="1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827088" y="2060575"/>
            <a:ext cx="7488238" cy="1439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</a:ln>
        </p:spPr>
        <p:txBody>
          <a:bodyPr wrap="none"/>
          <a:p>
            <a:pPr algn="ctr" eaLnBrk="1" hangingPunct="1">
              <a:buNone/>
            </a:pPr>
            <a:endParaRPr lang="el-GR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Εφαρμογή του City Branding σε Ιστορικά Κέντρα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Μελέτες Περίπτωσης</a:t>
            </a:r>
            <a:endParaRPr lang="el-GR" altLang="en-US" b="1" dirty="0">
              <a:solidFill>
                <a:srgbClr val="C00000"/>
              </a:solidFill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2052" name="Rectangle 6"/>
          <p:cNvSpPr/>
          <p:nvPr/>
        </p:nvSpPr>
        <p:spPr>
          <a:xfrm>
            <a:off x="107950" y="-22225"/>
            <a:ext cx="8928100" cy="738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>
              <a:buNone/>
            </a:pPr>
            <a:r>
              <a:rPr lang="el-G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Διημερίδα Τμήματος Ιστορίας του Ιονίου Πανεπιστημίου με θέμα 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«ΙΣΤΟΡΙΚΑ ΚΕΝΤΡΑ ΠΟΛΕΩΝ: Πολιτικές Διαχείρισης και Ανάδειξης»</a:t>
            </a:r>
            <a:endParaRPr lang="el-G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l-GR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Κέρκυρα Παρασκευή 22 – Σάββατο 23  Μαρτίου 2019</a:t>
            </a:r>
            <a:endParaRPr lang="el-GR" alt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053" name="9 - Ευθεία γραμμή σύνδεσης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431800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 Brand &amp;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 Branding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20725"/>
            <a:ext cx="8964613" cy="6164263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</a:t>
            </a:r>
            <a:r>
              <a:rPr lang="el-GR" altLang="x-non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ενσωματώνει μία σειρά από πεποιθήσεις και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φυσικά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πολιτισμικά, οικονομικά, κοινωνικά και ψυχολογικά</a:t>
            </a:r>
            <a:r>
              <a:rPr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γνωρίσματα </a:t>
            </a: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τα οποία σχετίζονται με την πόλη και την ταυτότητά της.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πρέπει να διαθέτει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αξιοπιστία, διαφοροποίηση, έξυπνο και ευκολονόητο μήνυμα</a:t>
            </a: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, να ενθουσιάζει τους τοπικούς φορείς δράσης της αγοράς και τους κατοίκους. 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(Karavatzis and Ashworth, 2005)</a:t>
            </a:r>
            <a:endParaRPr lang="el-G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l-G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x-non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αποτελεί ένα νέο αστικό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εργαλείο ανάπτυξης μιας πόλης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όπου η επωνυμία και η ταυτότητα της έχουν καθοριστικό ρόλο. 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citybranding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x-none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αναφέρεται στο σύνολο των δραστηριοτήτων που διεξάγονται με σκοπό την </a:t>
            </a:r>
            <a:r>
              <a:rPr lang="el-GR" altLang="x-non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μετατροπή μιας πόλης από περιοχή σε τουριστικό προορισμό</a:t>
            </a: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. Το επιτυχές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branding </a:t>
            </a: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έχει τη δυνατότητα να μετατρέψει μια πόλη σε ένα μέρος που οι άνθρωποι θα επιθυμούν να διαμένουν, να εργάζονται και να το επισκέπτονται. 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Robert Jones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The big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l-GR" altLang="x-none" sz="2000" i="1" dirty="0">
                <a:latin typeface="Arial" panose="020B0604020202020204" pitchFamily="34" charset="0"/>
                <a:cs typeface="Arial" panose="020B0604020202020204" pitchFamily="34" charset="0"/>
              </a:rPr>
              <a:t>. 2008) </a:t>
            </a:r>
            <a:endParaRPr lang="el-GR" altLang="x-none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55776" y="2636912"/>
            <a:ext cx="496855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503238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Βασικά δεδομένα για το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endParaRPr lang="el-GR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4925" y="1052513"/>
            <a:ext cx="4392613" cy="6048375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European City Barometer - </a:t>
            </a: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Δείκτης μέτρησης του </a:t>
            </a:r>
            <a:r>
              <a:rPr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μετράει την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δύναμη των </a:t>
            </a:r>
            <a:r>
              <a:rPr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brands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, των περιουσιακών στοιχείων της πόλης </a:t>
            </a: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Αξιολογεί πόσο καλά τα χρησιμοποιεί</a:t>
            </a:r>
            <a:endParaRPr lang="el-GR" altLang="x-none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Δείχνει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πόσο η πόλη</a:t>
            </a:r>
            <a:endParaRPr lang="el-GR" altLang="x-none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ανταποκρίνεται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δυναμικότητα </a:t>
            </a: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περιουσιακά στοιχεία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είναι πολιτιστικοί παράγοντες και παράγοντες ανέσεων της πόλης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(city asset strength)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ποιότητα, η θετική εικόνα, η αναγνώριση από ΜΜΕ,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η αξία στη συζήτηση είναι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υποκειμενικοί παράγοντες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brand strength)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Από την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μεταξύ τους σχέση βγαίνει</a:t>
            </a:r>
            <a:r>
              <a:rPr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αξιοποίηση τους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city brand utilisation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altLang="x-none" sz="1600" i="1" dirty="0">
                <a:latin typeface="Arial" panose="020B0604020202020204" pitchFamily="34" charset="0"/>
                <a:cs typeface="Arial" panose="020B0604020202020204" pitchFamily="34" charset="0"/>
              </a:rPr>
              <a:t>(Hildreth, 2008)</a:t>
            </a:r>
            <a:endParaRPr lang="el-GR" altLang="x-non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     Παρίσι, Άμστερνταμ, Βαρκελώνη +++</a:t>
            </a: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     Σόφια, Βίλνα  - - - 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l-GR" altLang="x-none" sz="17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30725" y="1052513"/>
            <a:ext cx="4433888" cy="5805488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Σημαντικό ρόλο παίζουν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Κατηγοριοποίηση των πελατών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, των ήδη υπαρχόντων και των εν δυνάμει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κάτοικοι, επισκέπτες, επενδυτές </a:t>
            </a:r>
            <a:r>
              <a:rPr lang="el-GR" altLang="x-none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Braun 2008)</a:t>
            </a:r>
            <a:endParaRPr lang="el-GR" altLang="x-non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altLang="x-none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συμμετοχή των κατοίκων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, είναι κομμάτι του </a:t>
            </a:r>
            <a:r>
              <a:rPr sz="1700" dirty="0"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και ομάδα - στόχος </a:t>
            </a:r>
            <a:r>
              <a:rPr lang="el-GR" altLang="x-none" sz="1600" i="1" dirty="0">
                <a:latin typeface="Arial" panose="020B0604020202020204" pitchFamily="34" charset="0"/>
                <a:cs typeface="Arial" panose="020B0604020202020204" pitchFamily="34" charset="0"/>
              </a:rPr>
              <a:t>(Zenker,  2010) </a:t>
            </a:r>
            <a:endParaRPr lang="el-GR" altLang="x-non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l-GR" altLang="x-non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Κλειδί της επιτυχίας του </a:t>
            </a:r>
            <a:r>
              <a:rPr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    Η σωστή </a:t>
            </a:r>
            <a:r>
              <a:rPr lang="el-GR" altLang="x-none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αλληλεπίδραση των παραγόντων της πόλης</a:t>
            </a: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, όπως το ανθρώπινο, οικονομικό, πολιτιστικό δυναμικό με τους εκτελεστικούς και παράγοντες οργάνωσης. </a:t>
            </a:r>
            <a:r>
              <a:rPr lang="el-GR" altLang="x-none" sz="1600" i="1" dirty="0">
                <a:latin typeface="Arial" panose="020B0604020202020204" pitchFamily="34" charset="0"/>
                <a:cs typeface="Arial" panose="020B0604020202020204" pitchFamily="34" charset="0"/>
              </a:rPr>
              <a:t>(Qian, 2010)</a:t>
            </a:r>
            <a:endParaRPr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l-GR" altLang="x-none" sz="17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Ραβδωτό δεξιό βέλος 6"/>
          <p:cNvSpPr/>
          <p:nvPr/>
        </p:nvSpPr>
        <p:spPr>
          <a:xfrm>
            <a:off x="34925" y="6308725"/>
            <a:ext cx="252413" cy="43338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787900" y="4802188"/>
            <a:ext cx="3960813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620713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e-city branding </a:t>
            </a:r>
            <a:r>
              <a:rPr lang="el-GR" altLang="x-none" sz="2500" b="1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sz="2500" b="1" dirty="0">
                <a:latin typeface="Arial" panose="020B0604020202020204" pitchFamily="34" charset="0"/>
                <a:cs typeface="Arial" panose="020B0604020202020204" pitchFamily="34" charset="0"/>
              </a:rPr>
              <a:t>Place Branding</a:t>
            </a:r>
            <a:b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x-none" sz="25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050"/>
            <a:ext cx="5003800" cy="6121400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e-city branding</a:t>
            </a:r>
            <a:r>
              <a:rPr lang="el-GR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ορίζεται ως η εφαρμογή της διαδικασίας του city branding, με τη </a:t>
            </a:r>
            <a:r>
              <a:rPr lang="el-GR" altLang="en-US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χρήση των εργαλείων του διαδικτύου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(ιστοσελίδα, τα μέσα κοινωνικής δικτύωσης, οι κινητές εφαρμογές)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ιστοσελίδες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της πόλης που έχουν να κάνουν με επίσημες εκδηλώσεις ή άλλους επίσημους φορείς είναι το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βασικό διαδικτυακό εργαλείο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για την εφαρμογή του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e-city branding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καθώς και το </a:t>
            </a:r>
            <a:r>
              <a:rPr lang="el-GR" altLang="en-US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κύριο μέσο προώθησης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city brand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στα ενδιαφερόμενα μέρη της πόλης (κάτοικοι, επισκέπτες, επιχειρήσεις)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Αξιοποίηση των μέσων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δικτύωσης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Facebook, Twitter, Foursquare, Tumblr, YouTube, flickr, blo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s, forums </a:t>
            </a:r>
            <a:r>
              <a:rPr lang="el-GR" alt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(Schorr and Stevens, 2011)</a:t>
            </a:r>
            <a:endParaRPr lang="el-GR" altLang="en-US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en-US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Char char="ü"/>
            </a:pPr>
            <a:endParaRPr lang="el-GR" altLang="en-US" sz="1800" u="sng" dirty="0"/>
          </a:p>
          <a:p>
            <a:pPr eaLnBrk="1" hangingPunct="1">
              <a:buClrTx/>
              <a:buSzTx/>
              <a:buFont typeface="Wingdings" panose="05000000000000000000" pitchFamily="2" charset="2"/>
              <a:buChar char="Ø"/>
            </a:pPr>
            <a:endParaRPr lang="el-GR" altLang="en-US" sz="1800" b="1" u="sng" dirty="0"/>
          </a:p>
        </p:txBody>
      </p:sp>
      <p:sp>
        <p:nvSpPr>
          <p:cNvPr id="23556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3800" y="908050"/>
            <a:ext cx="3960813" cy="5761038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Place Branding</a:t>
            </a:r>
            <a:r>
              <a:rPr lang="el-GR" altLang="en-US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en-US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ορίζεται ως το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σύνολο των στρατηγικών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που θα ακολουθηθούν  για τις  εποικοδομητικές  δημόσιες σχέσεις ενός τόπου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περικλείει το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branding,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branding,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branding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branding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ποσκοπεί στην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διεκδίκηση επιχειρηματικών συμφερόντων, φυσικών πόρων και ανθρώπων </a:t>
            </a:r>
            <a:r>
              <a:rPr lang="el-G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Zenker</a:t>
            </a:r>
            <a:r>
              <a:rPr lang="el-G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Braun</a:t>
            </a:r>
            <a:r>
              <a:rPr lang="el-GR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2010)</a:t>
            </a:r>
            <a:endParaRPr lang="el-GR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en-US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endParaRPr lang="el-GR" altLang="en-US" dirty="0"/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1775" y="5300663"/>
            <a:ext cx="3524250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6572250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lnSpc>
                <a:spcPct val="150000"/>
              </a:lnSpc>
              <a:buNone/>
            </a:pPr>
            <a:r>
              <a:rPr lang="el-GR" altLang="x-none" sz="1600" dirty="0">
                <a:cs typeface="Times New Roman" panose="02020603050405020304" pitchFamily="18" charset="0"/>
              </a:rPr>
              <a:t>	</a:t>
            </a: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Αφορά κυρίως θέματα 	 α) χωροταξίας, 				Η αύξηση της προβολής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	 β) υγιεινής, 		 		και της ελκυστικότητας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	 γ) ασφάλειας και 			μίας πόλης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	 δ) οικονομικών				σε διεθνές επίπεδο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Είναι ένα εργαλείο ανάπτυξης ενός τόπου από φορείς υπεύθυνους για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αυτήν όπου καθοριστικό ρόλο παίζει η επωνυμία και η ταυτότητα της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(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citybranding</a:t>
            </a: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x-non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Παράγοντες που καθορίζουν την επιτυχία του </a:t>
            </a:r>
            <a:r>
              <a:rPr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α) η ομάδα σχεδιασμού,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β) η αντίληψη σχετικά με τον τόπο και η στρατηγική ανάλυση,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γ) η ταυτότητα του ίδιου του τόπου και η εικόνα του,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δ) οι συνεργασίες δημοσίου και ιδιωτικού τομέα και 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ε) η ηγεσία η οποία διεξάγει τις πολύπλοκες διαδικασίες και είναι υπεύθυνη για την οργάνωση.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x-none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Δεξιό βέλος"/>
          <p:cNvSpPr/>
          <p:nvPr/>
        </p:nvSpPr>
        <p:spPr>
          <a:xfrm>
            <a:off x="4572000" y="746125"/>
            <a:ext cx="928688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l-GR" altLang="x-none" sz="16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στόχος</a:t>
            </a:r>
            <a:endParaRPr lang="el-GR" altLang="x-none" sz="1600" dirty="0">
              <a:solidFill>
                <a:srgbClr val="FFFF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3 - Επεξήγηση με σύννεφο"/>
          <p:cNvSpPr/>
          <p:nvPr/>
        </p:nvSpPr>
        <p:spPr>
          <a:xfrm rot="20950892">
            <a:off x="723900" y="1449388"/>
            <a:ext cx="1852613" cy="614363"/>
          </a:xfrm>
          <a:prstGeom prst="cloudCallo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l-GR" altLang="x-none" sz="1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Συμπέρασμα</a:t>
            </a:r>
            <a:endParaRPr lang="el-GR" altLang="x-none" sz="1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4 - Εικόνα" descr="AVATAR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856344">
            <a:off x="624214" y="2201974"/>
            <a:ext cx="949397" cy="891973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75" y="142875"/>
            <a:ext cx="9001125" cy="6715125"/>
          </a:xfrm>
        </p:spPr>
        <p:txBody>
          <a:bodyPr vert="horz" wrap="square" lIns="91440" tIns="45720" rIns="91440" bIns="45720" numCol="1" rtlCol="0" anchor="ctr" anchorCtr="0" compatLnSpc="1"/>
          <a:p>
            <a:pPr marL="9525" indent="259080" eaLnBrk="1" hangingPunct="1">
              <a:lnSpc>
                <a:spcPct val="150000"/>
              </a:lnSpc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Βιώσιμη Ανάπτυξη</a:t>
            </a:r>
            <a:b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Αναφέρεται στην ανάπτυξη που ικανοποιεί τις </a:t>
            </a:r>
            <a:r>
              <a:rPr lang="el-GR" alt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ανάγκες του παρόντος, χωρίς να δεσμεύει την δυνατότητα από τις μελλοντικές γενιές να ικανοποιήσουν τις δικές τους ανάγκες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Πρέπει να γίνεται υπεύθυνη </a:t>
            </a:r>
            <a:r>
              <a:rPr lang="el-GR" alt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χρήση των πόρων της κοινωνίας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 φυσικοί - ανθρώπινου δυναμικού – οικονομικοί. (Γονιάδης 2015)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Βασικοί Πυλώνες</a:t>
            </a: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Τη </a:t>
            </a:r>
            <a:r>
              <a:rPr lang="el-GR" altLang="x-non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βελτίωση της  ποιότητας 									ζωής του ανθρώπου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 η οποία 								περιλαμβάνει ευπρεπή διαβίωση και 								συμμετοχή σε ένα υγιές κοινωνικό 								περιβάλλον (Μητούλα, 2008). </a:t>
            </a:r>
            <a:b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1400" dirty="0"/>
            </a:br>
            <a:endParaRPr lang="el-GR" altLang="x-none" sz="1400" u="sng" dirty="0">
              <a:ea typeface="Times New Roman" panose="02020603050405020304" pitchFamily="18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13252" y="3501008"/>
          <a:ext cx="4071966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4 - Ραβδωτό δεξιό βέλος"/>
          <p:cNvSpPr/>
          <p:nvPr/>
        </p:nvSpPr>
        <p:spPr>
          <a:xfrm>
            <a:off x="4643438" y="4508500"/>
            <a:ext cx="642938" cy="571500"/>
          </a:xfrm>
          <a:prstGeom prst="stripedRightArrow">
            <a:avLst/>
          </a:prstGeom>
          <a:solidFill>
            <a:srgbClr val="08A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275" y="3429000"/>
            <a:ext cx="151288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l-GR" altLang="x-non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Πολιτισμός</a:t>
            </a:r>
            <a:endParaRPr lang="en-GB" altLang="x-none" sz="20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rrow: Right 5"/>
          <p:cNvSpPr/>
          <p:nvPr/>
        </p:nvSpPr>
        <p:spPr>
          <a:xfrm flipH="1">
            <a:off x="3132138" y="3573463"/>
            <a:ext cx="647700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142875" y="214313"/>
            <a:ext cx="8858250" cy="6500812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lnSpc>
                <a:spcPct val="100000"/>
              </a:lnSpc>
            </a:pPr>
            <a:r>
              <a:rPr lang="el-GR" altLang="en-US" sz="1800" u="sng" dirty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l-GR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Τοπική Ανάπτυξη</a:t>
            </a:r>
            <a:br>
              <a:rPr lang="el-GR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Ισχυρή παράμετρος της βιώσιμης ανάπτυξης και ορίζεται ως μία διαδικασία </a:t>
            </a:r>
            <a:r>
              <a:rPr lang="el-G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οικονομικής ανάπτυξης και διαρθρωτικών αλλαγών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με στόχο τη βελτίωση του βιοτικού επιπέδου των τοπικών πληθυσμών.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Με αυτόν τον τρόπο οι άνθρωποι συγκρατούνται στις περιφέρειες και ενδυναμώνουν το υπάρχων  πλέγμα (Μητούλα 2006).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Πολιτιστικός Τουρισμός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Αποτελεί μία εναλλακτική μορφή τουρισμού με κύρια δραστηριότητα την επαφή, την γνώση, την γνωριμία αλλά και την απόλαυση του πολιτιστικού πολιτισμού των περιοχών επίσκεψης.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	ιδιαίτερα φιλικός προς το περιβάλλον αλλά και τον άνθρωπο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	συμβάλει τόσο στην αναβίωση των στοιχείων όσο και στην ανάπτυξη τους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	δεν εμποδίζει την ανάπτυξη άλλων μορφών τουρισμού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	οι τουρίστες που επιλέγουν να κάνουν πολιτιστικό τουρισμό είναι συνήθως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άτομα μεσαίου και 	υψηλού μορφωτικού και οικονομικού επιπέδου και </a:t>
            </a:r>
            <a:b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      ενδιαφέρονται για στοιχεία άλλων λαών.</a:t>
            </a: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539750" y="142875"/>
            <a:ext cx="8280400" cy="657225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lnSpc>
                <a:spcPct val="100000"/>
              </a:lnSpc>
            </a:pPr>
            <a:r>
              <a:rPr lang="el-GR" altLang="en-US" sz="2000" b="1" dirty="0">
                <a:solidFill>
                  <a:schemeClr val="bg1"/>
                </a:solidFill>
              </a:rPr>
              <a:t>3.	</a:t>
            </a:r>
            <a: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Πρακτικές </a:t>
            </a: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b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</a:t>
            </a:r>
            <a:r>
              <a:rPr lang="el-G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Κάνουν λόγο σε προσεγγίσεις </a:t>
            </a:r>
            <a:r>
              <a:rPr lang="el-G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διαμόρφωσης της εικόνας και της ταυτότητας πόλεων </a:t>
            </a: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</a:t>
            </a: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Άντληση στοιχείων από διαφορετικά επιστημονικά πεδία (επικοινωνία, διαχείριση τουριστικού προορισμού, χωρικός και πολιτιστικός σχεδιασμός, διαχείριση διαδικτυακών εργαλείων κ.ά.) </a:t>
            </a: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εξωτερικό όλο και περισσότεροι δήμοι, περιφέρειες και κράτη απευθύνονται σε ειδικούς</a:t>
            </a: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με σκοπό να σχεδιαστεί η κατάλληλη στρατηγική για την προβολή τους και την βελτίωση της εικόνας και τη δημιουργία της φήμης τους.</a:t>
            </a: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Ελλάδα το </a:t>
            </a:r>
            <a:r>
              <a:rPr lang="en-US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branding </a:t>
            </a:r>
            <a:r>
              <a:rPr lang="el-GR" alt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έχει πραγματοποιήσει κάποια πρώτα δειλά βήματα </a:t>
            </a:r>
            <a: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σε ελάχιστες περιπτώσεις συγκεκριμένων πόλεων.</a:t>
            </a: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en-US" sz="1600" u="sng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142875" y="-26987"/>
            <a:ext cx="8786813" cy="65722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Περιπτώσεις εφαρμογής </a:t>
            </a: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στο εξωτερικό</a:t>
            </a:r>
            <a:br>
              <a:rPr lang="el-G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ΒΑΡΚΕΛΩΝΗ</a:t>
            </a:r>
            <a:br>
              <a:rPr lang="el-GR" altLang="en-US" sz="2000" b="1" dirty="0"/>
            </a:br>
            <a:br>
              <a:rPr lang="el-GR" altLang="en-US" sz="1800" b="1" dirty="0"/>
            </a:br>
            <a:r>
              <a:rPr lang="el-GR" altLang="en-US" sz="1800" b="1" dirty="0"/>
              <a:t>								</a:t>
            </a:r>
            <a:r>
              <a:rPr lang="el-GR" altLang="en-US" sz="1600" dirty="0"/>
              <a:t>πολύ θετικό αποτέλεσμα για 									πολλούς αποτέλεσε αυτό που 									αποκαλούν </a:t>
            </a:r>
            <a:r>
              <a:rPr lang="el-GR" altLang="en-US" sz="1600" b="1" dirty="0">
                <a:solidFill>
                  <a:srgbClr val="C00000"/>
                </a:solidFill>
              </a:rPr>
              <a:t>«Μοντέλο Βαρκελώνης»								</a:t>
            </a:r>
            <a:r>
              <a:rPr lang="el-GR" altLang="en-US" sz="1600" dirty="0"/>
              <a:t>για το σχεδιασμό</a:t>
            </a:r>
            <a:br>
              <a:rPr lang="el-GR" altLang="en-US" sz="1600" dirty="0"/>
            </a:br>
            <a:r>
              <a:rPr lang="el-GR" altLang="en-US" sz="1600" dirty="0"/>
              <a:t>								και τη διαχείριση των πόλεων.</a:t>
            </a:r>
            <a:br>
              <a:rPr lang="el-GR" altLang="en-US" sz="1600" dirty="0"/>
            </a:br>
            <a:r>
              <a:rPr lang="el-GR" altLang="en-US" sz="1600" dirty="0"/>
              <a:t> 								(</a:t>
            </a:r>
            <a:r>
              <a:rPr lang="el-GR" altLang="en-US" sz="1600" u="sng" dirty="0">
                <a:hlinkClick r:id="rId1"/>
              </a:rPr>
              <a:t>http://placebrandobserver.com</a:t>
            </a:r>
            <a:r>
              <a:rPr lang="el-GR" altLang="en-US" sz="1600" dirty="0"/>
              <a:t>) </a:t>
            </a:r>
            <a:br>
              <a:rPr lang="el-GR" altLang="en-US" sz="1600" dirty="0"/>
            </a:br>
            <a:br>
              <a:rPr lang="el-GR" altLang="en-US" sz="1600" dirty="0"/>
            </a:br>
            <a:br>
              <a:rPr lang="el-GR" altLang="en-US" sz="1800" dirty="0"/>
            </a:br>
            <a:br>
              <a:rPr lang="el-GR" altLang="en-US" sz="1800" dirty="0"/>
            </a:br>
            <a:br>
              <a:rPr lang="el-GR" altLang="en-US" sz="1800" dirty="0"/>
            </a:br>
            <a:br>
              <a:rPr lang="el-GR" altLang="en-US" sz="1800" dirty="0"/>
            </a:br>
            <a:br>
              <a:rPr lang="el-GR" altLang="en-US" sz="1800" b="1" dirty="0"/>
            </a:br>
            <a:br>
              <a:rPr lang="el-GR" altLang="en-US" sz="1800" b="1" dirty="0"/>
            </a:br>
            <a:br>
              <a:rPr lang="el-GR" altLang="en-US" sz="1800" b="1" dirty="0"/>
            </a:br>
            <a:r>
              <a:rPr lang="el-GR" altLang="en-US" sz="1600" dirty="0"/>
              <a:t> 	</a:t>
            </a:r>
            <a:br>
              <a:rPr lang="el-GR" altLang="en-US" sz="1600" dirty="0"/>
            </a:br>
            <a:br>
              <a:rPr lang="el-GR" altLang="en-US" sz="1600" dirty="0"/>
            </a:br>
            <a:br>
              <a:rPr lang="el-GR" altLang="en-US" sz="1600" dirty="0"/>
            </a:br>
            <a:br>
              <a:rPr lang="el-GR" altLang="en-US" sz="1600" dirty="0"/>
            </a:br>
            <a:r>
              <a:rPr lang="el-GR" altLang="en-US" sz="1600" dirty="0"/>
              <a:t>	</a:t>
            </a:r>
            <a:br>
              <a:rPr lang="el-GR" altLang="en-US" sz="1600" dirty="0"/>
            </a:br>
            <a:endParaRPr lang="el-GR" altLang="en-US" sz="1600" u="sng" dirty="0"/>
          </a:p>
        </p:txBody>
      </p:sp>
      <p:sp>
        <p:nvSpPr>
          <p:cNvPr id="4" name="3 - Ραβδωτό δεξιό βέλος"/>
          <p:cNvSpPr/>
          <p:nvPr/>
        </p:nvSpPr>
        <p:spPr>
          <a:xfrm>
            <a:off x="4929188" y="2000250"/>
            <a:ext cx="500063" cy="500063"/>
          </a:xfrm>
          <a:prstGeom prst="stripedRightArrow">
            <a:avLst>
              <a:gd name="adj1" fmla="val 56957"/>
              <a:gd name="adj2" fmla="val 395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357188" y="1500188"/>
            <a:ext cx="1857375" cy="15001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l-GR" altLang="x-none" sz="1600" dirty="0">
                <a:solidFill>
                  <a:srgbClr val="FFFFFF"/>
                </a:solidFill>
                <a:latin typeface="Calibri" panose="020F0502020204030204" pitchFamily="34" charset="0"/>
              </a:rPr>
              <a:t>1992 – Ολυμπιακοί Αγώνες </a:t>
            </a:r>
            <a:endParaRPr lang="el-GR" altLang="x-none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5 - Συν"/>
          <p:cNvSpPr/>
          <p:nvPr/>
        </p:nvSpPr>
        <p:spPr>
          <a:xfrm>
            <a:off x="2214563" y="2000250"/>
            <a:ext cx="571500" cy="5715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786063" y="1500188"/>
            <a:ext cx="2073275" cy="150018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l-GR" altLang="x-none" sz="1600" dirty="0">
                <a:solidFill>
                  <a:srgbClr val="FFFFFF"/>
                </a:solidFill>
                <a:latin typeface="Calibri" panose="020F0502020204030204" pitchFamily="34" charset="0"/>
              </a:rPr>
              <a:t>αστικές αναμορφώσεις</a:t>
            </a:r>
            <a:endParaRPr lang="el-GR" altLang="x-none" sz="16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571472" y="3357562"/>
          <a:ext cx="764386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7786" y="764704"/>
            <a:ext cx="3057782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39750" y="881063"/>
            <a:ext cx="8027988" cy="5716588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l-GR" altLang="x-none" sz="1800" b="1" u="sng" dirty="0"/>
          </a:p>
          <a:p>
            <a:pPr algn="just" eaLnBrk="1" hangingPunct="1">
              <a:lnSpc>
                <a:spcPct val="16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l-GR" altLang="x-non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ΕΔΙΜΒΟΥΡΓΟ</a:t>
            </a:r>
            <a:endParaRPr lang="el-GR" altLang="x-non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60000"/>
              </a:lnSpc>
              <a:buClrTx/>
              <a:buSzTx/>
              <a:buFont typeface="Arial" panose="020B0604020202020204" pitchFamily="34" charset="0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Παγκόσμια πόλη των Φεστιβάλ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60000"/>
              </a:lnSpc>
              <a:buClrTx/>
              <a:buSzTx/>
              <a:buFont typeface="Arial" panose="020B0604020202020204" pitchFamily="34" charset="0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Δημιουργία 14ων κύριων προτάσεων με στόχο την ανάδειξη των Φεστιβάλ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l-GR" altLang="x-non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ΠΑΡΙΣΙ</a:t>
            </a:r>
            <a:endParaRPr lang="el-GR" altLang="x-non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  <a:buClrTx/>
              <a:buSzTx/>
              <a:buFont typeface="Arial" panose="020B0604020202020204" pitchFamily="34" charset="0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Κορυφαίος τουριστικός προορισμός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  <a:buClrTx/>
              <a:buSzTx/>
              <a:buFont typeface="Arial" panose="020B0604020202020204" pitchFamily="34" charset="0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2015: Παρίσι έξυπνη και βιώσιμη πόλη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  <a:buClrTx/>
              <a:buSzTx/>
              <a:buFont typeface="Arial" panose="020B0604020202020204" pitchFamily="34" charset="0"/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adame la Maire, J’ai un idee”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: διαδικτυακή πύλη ανταλλαγής ιδεών για του πολίτες προς το Δήμο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  <a:buClrTx/>
              <a:buSzTx/>
              <a:buFont typeface="Arial" panose="020B0604020202020204" pitchFamily="34" charset="0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Συνεργασία πολιτικών και κατοίκων με την βοήθεια της τεχνολογίας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Arial" panose="020B0604020202020204" pitchFamily="34" charset="0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endParaRPr lang="el-GR" altLang="x-none" sz="1800" dirty="0"/>
          </a:p>
        </p:txBody>
      </p:sp>
      <p:pic>
        <p:nvPicPr>
          <p:cNvPr id="7" name="Picture 5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47864" y="893607"/>
            <a:ext cx="299369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3429000"/>
            <a:ext cx="2592388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647700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2800" b="1" dirty="0"/>
              <a:t>Πολιτισμός και </a:t>
            </a:r>
            <a:r>
              <a:rPr lang="en-US" altLang="en-US" sz="2800" b="1" dirty="0"/>
              <a:t>City Branding</a:t>
            </a:r>
            <a:endParaRPr lang="el-GR" altLang="en-US" sz="28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11638" y="576263"/>
            <a:ext cx="4932363" cy="6381750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Παραδείγματα Ολλανδικών πόλεων: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  <a:endParaRPr lang="el-GR" altLang="x-non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«Ι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am Amsterdam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Άμβλυνση ταυτότητας πέρα από σεξ και ναρκωτικά όπως τα Μουσεία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Van Gongh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EINDHOVEN</a:t>
            </a:r>
            <a:endParaRPr lang="el-GR" altLang="x-non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Πόλη βιομηχανικό κέντρο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Καινοτόμα περιφέρεια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sz="1600" u="sng" dirty="0">
                <a:latin typeface="Arial" panose="020B0604020202020204" pitchFamily="34" charset="0"/>
                <a:cs typeface="Arial" panose="020B0604020202020204" pitchFamily="34" charset="0"/>
              </a:rPr>
              <a:t>Glow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Φεστιβάλ: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Ειδικός Φωτισμός Πόλης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Προώθηση Σύγχρονης Τέχνης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GRONINGEN</a:t>
            </a:r>
            <a:endParaRPr lang="el-GR" altLang="x-non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G7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: Κυριότερα χαρακτηριστικά στοιχεία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Χρηματοδότηση από Δήμο, Νομαρχία και έρευνες κοινού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Groningen Spot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: ο καθένας σχεδιάζει και στέλνει το δικό του σποτ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sz="1600" u="sng" dirty="0">
                <a:latin typeface="Arial" panose="020B0604020202020204" pitchFamily="34" charset="0"/>
                <a:cs typeface="Arial" panose="020B0604020202020204" pitchFamily="34" charset="0"/>
              </a:rPr>
              <a:t>Fly Over Groningen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ειδικό τελεφερίκ και μετέπειτα σήμα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   κατατεθέν της πόλης</a:t>
            </a:r>
            <a:endParaRPr lang="el-GR" altLang="x-none" sz="1000" dirty="0"/>
          </a:p>
          <a:p>
            <a:pPr marL="0" indent="0" eaLnBrk="1" hangingPunct="1">
              <a:lnSpc>
                <a:spcPct val="70000"/>
              </a:lnSpc>
              <a:buClrTx/>
              <a:buSzTx/>
              <a:buFont typeface="Wingdings" panose="05000000000000000000" pitchFamily="2" charset="2"/>
              <a:buNone/>
            </a:pPr>
            <a:endParaRPr lang="el-GR" altLang="x-none" sz="1000" b="1" u="sng" dirty="0"/>
          </a:p>
        </p:txBody>
      </p:sp>
      <p:pic>
        <p:nvPicPr>
          <p:cNvPr id="5" name="Picture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3528" y="836712"/>
            <a:ext cx="3384375" cy="162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8304" y="2492896"/>
            <a:ext cx="187220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4879975"/>
            <a:ext cx="3068638" cy="157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4"/>
          <a:srcRect r="16839" b="9703"/>
          <a:stretch>
            <a:fillRect/>
          </a:stretch>
        </p:blipFill>
        <p:spPr>
          <a:xfrm>
            <a:off x="395288" y="2852738"/>
            <a:ext cx="3068638" cy="145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Δεξιό βέλος 21"/>
          <p:cNvSpPr/>
          <p:nvPr/>
        </p:nvSpPr>
        <p:spPr>
          <a:xfrm flipH="1">
            <a:off x="3924300" y="1495425"/>
            <a:ext cx="319088" cy="277813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Δεξιό βέλος 21"/>
          <p:cNvSpPr/>
          <p:nvPr/>
        </p:nvSpPr>
        <p:spPr>
          <a:xfrm flipH="1">
            <a:off x="3892550" y="3224213"/>
            <a:ext cx="319088" cy="27622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Δεξιό βέλος 21"/>
          <p:cNvSpPr/>
          <p:nvPr/>
        </p:nvSpPr>
        <p:spPr>
          <a:xfrm flipH="1">
            <a:off x="3924300" y="5240338"/>
            <a:ext cx="319088" cy="27622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ΕΚΘΕΜΑΤΑ ΠΡΟΣ ΠΩΛΗΣ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420938"/>
            <a:ext cx="8064500" cy="417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Ορθογώνιο 2"/>
          <p:cNvSpPr/>
          <p:nvPr/>
        </p:nvSpPr>
        <p:spPr>
          <a:xfrm>
            <a:off x="539750" y="404813"/>
            <a:ext cx="8064500" cy="1566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300"/>
              </a:lnSpc>
              <a:buNone/>
            </a:pP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Το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μάρκετινγκ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 εστιάζει στην</a:t>
            </a: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αναγνώριση και </a:t>
            </a: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την 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ικανοποίηση των αναγκών και επιθυμιών του πελάτη</a:t>
            </a: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l-GR" altLang="zh-CN" sz="20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2300"/>
              </a:lnSpc>
              <a:buNone/>
            </a:pPr>
            <a:endParaRPr lang="el-GR" altLang="zh-CN" sz="2000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ts val="2300"/>
              </a:lnSpc>
              <a:buNone/>
            </a:pP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Αυτό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, έχ</a:t>
            </a: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ει</a:t>
            </a:r>
            <a:r>
              <a:rPr lang="en-US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 ως αποτέλεσμα τη δημιουργία απόδοσης, μέσω της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δημιουργίας</a:t>
            </a:r>
            <a:r>
              <a:rPr lang="el-GR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αξίας</a:t>
            </a:r>
            <a:r>
              <a:rPr lang="el-GR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στον πελάτη</a:t>
            </a:r>
            <a:r>
              <a:rPr lang="el-GR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l-GR" altLang="zh-CN" sz="2000" dirty="0">
                <a:latin typeface="Arial" panose="020B0604020202020204" pitchFamily="34" charset="0"/>
                <a:ea typeface="SimSun" panose="02010600030101010101" pitchFamily="2" charset="-122"/>
              </a:rPr>
              <a:t>(επιβεβαίωση της προσδοκίας του).</a:t>
            </a:r>
            <a:endParaRPr lang="en-US" altLang="zh-CN" sz="20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411163" y="-100012"/>
            <a:ext cx="8229600" cy="504825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2500" b="1" dirty="0"/>
              <a:t>Παραδείγματα πόλεων με </a:t>
            </a:r>
            <a:r>
              <a:rPr lang="en-US" altLang="en-US" sz="2500" b="1" dirty="0"/>
              <a:t>City Branding</a:t>
            </a:r>
            <a:endParaRPr lang="el-GR" altLang="en-US" sz="25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395288" y="938213"/>
            <a:ext cx="8229600" cy="5495925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b="1" dirty="0">
                <a:solidFill>
                  <a:srgbClr val="C00000"/>
                </a:solidFill>
              </a:rPr>
              <a:t>ΘΕΣΣΑΛΟΝΙΚΗ</a:t>
            </a:r>
            <a:endParaRPr lang="el-GR" altLang="x-none" sz="1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el-GR" altLang="x-none" sz="1800" dirty="0"/>
              <a:t>Δημιουργία ισχυρής και ξεχωριστής ταυτότητας «</a:t>
            </a:r>
            <a:r>
              <a:rPr sz="1800" dirty="0"/>
              <a:t>many stories, 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dirty="0"/>
              <a:t>   </a:t>
            </a:r>
            <a:r>
              <a:rPr sz="1800" dirty="0"/>
              <a:t>one heart</a:t>
            </a:r>
            <a:r>
              <a:rPr lang="el-GR" altLang="x-none" sz="1800" dirty="0"/>
              <a:t>»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b="1" dirty="0">
                <a:solidFill>
                  <a:srgbClr val="C00000"/>
                </a:solidFill>
              </a:rPr>
              <a:t>ΗΡΑΚΛΕΙΟ</a:t>
            </a:r>
            <a:endParaRPr lang="el-GR" altLang="x-none" sz="1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ct val="0"/>
              </a:spcBef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r>
              <a:rPr lang="el-GR" altLang="x-none" sz="1800" dirty="0"/>
              <a:t>Έξυπνη πόλη - δημοφιλής διαδικτυακή πύλη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r>
              <a:rPr lang="el-GR" altLang="x-none" sz="1800" dirty="0"/>
              <a:t>ΙΚΑΡΟΣ: μητροπολιτικό δίκτυο ινών για επικοινωνία με άλλες πόλεις 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dirty="0"/>
              <a:t>   της Κρήτης (μείωση κόστους)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</a:pP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b="1" dirty="0">
                <a:solidFill>
                  <a:srgbClr val="C00000"/>
                </a:solidFill>
              </a:rPr>
              <a:t>ΤΡΙΚΑΛΑ</a:t>
            </a:r>
            <a:endParaRPr lang="el-GR" altLang="x-none" sz="1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l-GR" altLang="x-none" sz="1800" b="1" dirty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ct val="0"/>
              </a:spcBef>
            </a:pPr>
            <a:r>
              <a:rPr lang="el-GR" altLang="x-none" sz="1800" dirty="0"/>
              <a:t>Ψηφιακή πόλη: </a:t>
            </a:r>
            <a:r>
              <a:rPr sz="1800" dirty="0"/>
              <a:t>e-Tricala A.E.</a:t>
            </a:r>
            <a:r>
              <a:rPr lang="el-GR" altLang="x-none" sz="1800" dirty="0"/>
              <a:t> με στόχο την βελτίωση </a:t>
            </a:r>
            <a:endParaRPr lang="el-GR" altLang="x-none" sz="1800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altLang="x-none" sz="1800" dirty="0"/>
              <a:t>   της καθημερινότητας των πολιτών</a:t>
            </a:r>
            <a:endParaRPr lang="el-GR" altLang="x-none" sz="1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l-GR" altLang="x-none" sz="1800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1"/>
          <a:srcRect l="7397" t="7703" r="6129" b="7703"/>
          <a:stretch>
            <a:fillRect/>
          </a:stretch>
        </p:blipFill>
        <p:spPr>
          <a:xfrm>
            <a:off x="7380288" y="3011488"/>
            <a:ext cx="1674812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75" y="4824413"/>
            <a:ext cx="1501775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1" y="548680"/>
            <a:ext cx="2160241" cy="150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431800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lang="el-GR" altLang="x-none" sz="3000" b="1" dirty="0">
                <a:latin typeface="Arial" panose="020B0604020202020204" pitchFamily="34" charset="0"/>
                <a:cs typeface="Arial" panose="020B0604020202020204" pitchFamily="34" charset="0"/>
              </a:rPr>
              <a:t>Ερμούπολη</a:t>
            </a:r>
            <a:endParaRPr lang="el-GR" altLang="x-none" sz="3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196975"/>
            <a:ext cx="8496300" cy="5327650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l-G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Η Ερμούπολη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αποτελεί την πρωτεύουσα της Σύρου και του Νομού Κυκλάδων. Βρίσκεται στην ανατολική πλευρά του νησιού, είναι φυσικό λιμάνι και έχει 11.407 κατοίκους. Η ιστορική της εξέλιξη, η ιδιαίτερη αρχιτεκτονική της και η ανάδειξη της τον 19ο αιώνα σε λιμάνι σταθμό και σε βιομηχανικό κέντρο με δυναμική συνθέτουν μια ξεχωριστή φυσιογνωμία για την πόλη.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l-G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Αντικείμενο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του παρόντος αποτελεί ο σχεδιασμός και η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οργάνωση του </a:t>
            </a:r>
            <a:r>
              <a:rPr lang="en-US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της Ερμούπολης, ως αστικό εργαλείο ανάπτυξης της πόλης.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l-G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Στόχος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η </a:t>
            </a:r>
            <a:r>
              <a:rPr lang="el-GR" alt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ανάδειξη των ανταγωνιστικών πλεονεκτημάτων της πόλης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έτσι ώστε να δημιουργηθεί μια βάση διαδικασίας προσδιορισμού του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city branding </a:t>
            </a:r>
            <a:r>
              <a:rPr lang="el-G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της Ερμούπολης.</a:t>
            </a:r>
            <a:endParaRPr lang="el-G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40000"/>
              </a:lnSpc>
            </a:pPr>
            <a:endParaRPr lang="el-GR" altLang="en-US" sz="2000" dirty="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98425" y="201613"/>
            <a:ext cx="9144000" cy="720725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Έρευνα</a:t>
            </a:r>
            <a:endParaRPr lang="el-GR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61925" y="2651125"/>
            <a:ext cx="4248150" cy="2827338"/>
          </a:xfrm>
          <a:ln/>
        </p:spPr>
      </p:pic>
      <p:pic>
        <p:nvPicPr>
          <p:cNvPr id="23556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662238"/>
            <a:ext cx="3816350" cy="2711450"/>
          </a:xfrm>
          <a:ln/>
        </p:spPr>
      </p:pic>
      <p:sp>
        <p:nvSpPr>
          <p:cNvPr id="23557" name="Ορθογώνιο 7"/>
          <p:cNvSpPr/>
          <p:nvPr/>
        </p:nvSpPr>
        <p:spPr>
          <a:xfrm>
            <a:off x="133350" y="5497513"/>
            <a:ext cx="429418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l-GR" altLang="en-US" sz="2000" i="1" u="sng" dirty="0">
                <a:latin typeface="Times New Roman" panose="02020603050405020304" pitchFamily="18" charset="0"/>
              </a:rPr>
              <a:t>Γράφημα 1:</a:t>
            </a:r>
            <a:r>
              <a:rPr lang="el-GR" altLang="en-US" sz="2000" i="1" dirty="0">
                <a:latin typeface="Times New Roman" panose="02020603050405020304" pitchFamily="18" charset="0"/>
              </a:rPr>
              <a:t> Φύλο ερωτηθέντων</a:t>
            </a:r>
            <a:endParaRPr lang="el-GR" altLang="en-US" sz="2000" i="1" dirty="0">
              <a:latin typeface="Times New Roman" panose="02020603050405020304" pitchFamily="18" charset="0"/>
            </a:endParaRPr>
          </a:p>
        </p:txBody>
      </p:sp>
      <p:sp>
        <p:nvSpPr>
          <p:cNvPr id="23558" name="Ορθογώνιο 8"/>
          <p:cNvSpPr/>
          <p:nvPr/>
        </p:nvSpPr>
        <p:spPr>
          <a:xfrm>
            <a:off x="4572000" y="5373688"/>
            <a:ext cx="4572000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2: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i="1" dirty="0">
                <a:latin typeface="Times New Roman" panose="02020603050405020304" pitchFamily="18" charset="0"/>
              </a:rPr>
              <a:t>Ηλικιακή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κατανομή δείγματος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3350" y="1241425"/>
            <a:ext cx="2927350" cy="387350"/>
          </a:xfrm>
          <a:prstGeom prst="rect">
            <a:avLst/>
          </a:prstGeom>
        </p:spPr>
        <p:txBody>
          <a:bodyPr wrap="none">
            <a:spAutoFit/>
          </a:bodyPr>
          <a:p>
            <a:pPr eaLnBrk="1" hangingPunct="1">
              <a:lnSpc>
                <a:spcPct val="112000"/>
              </a:lnSpc>
              <a:spcBef>
                <a:spcPts val="1000"/>
              </a:spcBef>
              <a:buNone/>
            </a:pPr>
            <a:r>
              <a:rPr lang="el-GR" altLang="x-none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ΔΗΜΟΓΡΑΦΙΚΑ ΧΑΡΑΚΤΗΡΙΣΤΙΚΑ:</a:t>
            </a:r>
            <a:endParaRPr lang="el-GR" altLang="x-none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836613"/>
            <a:ext cx="4281488" cy="2735262"/>
          </a:xfrm>
          <a:ln/>
        </p:spPr>
      </p:pic>
      <p:pic>
        <p:nvPicPr>
          <p:cNvPr id="24579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29150" y="2924175"/>
            <a:ext cx="4308475" cy="2592388"/>
          </a:xfrm>
          <a:ln/>
        </p:spPr>
      </p:pic>
      <p:sp>
        <p:nvSpPr>
          <p:cNvPr id="24580" name="Ορθογώνιο 6"/>
          <p:cNvSpPr/>
          <p:nvPr/>
        </p:nvSpPr>
        <p:spPr>
          <a:xfrm>
            <a:off x="107950" y="3644900"/>
            <a:ext cx="4248150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3: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Επαγγελματική κατανομή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1" name="Ορθογώνιο 7"/>
          <p:cNvSpPr/>
          <p:nvPr/>
        </p:nvSpPr>
        <p:spPr>
          <a:xfrm>
            <a:off x="4211638" y="5589588"/>
            <a:ext cx="4824412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4: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Κατανομή Ετήσιου Εισοδήματος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620713"/>
            <a:ext cx="4392613" cy="2814637"/>
          </a:xfrm>
          <a:ln/>
        </p:spPr>
      </p:pic>
      <p:pic>
        <p:nvPicPr>
          <p:cNvPr id="25603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54563" y="2486025"/>
            <a:ext cx="4281487" cy="3103563"/>
          </a:xfrm>
          <a:ln/>
        </p:spPr>
      </p:pic>
      <p:sp>
        <p:nvSpPr>
          <p:cNvPr id="25604" name="Ορθογώνιο 6"/>
          <p:cNvSpPr/>
          <p:nvPr/>
        </p:nvSpPr>
        <p:spPr>
          <a:xfrm>
            <a:off x="107950" y="3500438"/>
            <a:ext cx="4392613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5: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Μορφωτικό επίπεδο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Ορθογώνιο 7"/>
          <p:cNvSpPr/>
          <p:nvPr/>
        </p:nvSpPr>
        <p:spPr>
          <a:xfrm>
            <a:off x="3276600" y="5589588"/>
            <a:ext cx="5795963" cy="49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6: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Σας είναι γνωστός ο όρος City Branding;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692150"/>
            <a:ext cx="4281488" cy="2663825"/>
          </a:xfrm>
          <a:ln/>
        </p:spPr>
      </p:pic>
      <p:pic>
        <p:nvPicPr>
          <p:cNvPr id="26627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276475"/>
            <a:ext cx="4281487" cy="2876550"/>
          </a:xfrm>
          <a:ln/>
        </p:spPr>
      </p:pic>
      <p:sp>
        <p:nvSpPr>
          <p:cNvPr id="26628" name="Ορθογώνιο 9"/>
          <p:cNvSpPr/>
          <p:nvPr/>
        </p:nvSpPr>
        <p:spPr>
          <a:xfrm>
            <a:off x="107950" y="3500438"/>
            <a:ext cx="4319588" cy="1884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7: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Ποιο από τα παρακάτω στοιχεία διαφοροποιεί την πόλη της Ερμούπολης από άλλες κυκλαδίτικες πόλεις</a:t>
            </a:r>
            <a:r>
              <a:rPr lang="el-GR" alt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l-GR" altLang="en-US" sz="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Ορθογώνιο 11"/>
          <p:cNvSpPr/>
          <p:nvPr/>
        </p:nvSpPr>
        <p:spPr>
          <a:xfrm>
            <a:off x="4716463" y="5157788"/>
            <a:ext cx="424815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8: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Ποια είναι κατά τη γνώμη σας  η εικόνα που προβάλλει η πόλη της Ερμούπολης στους επισκέπτες της;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692150"/>
            <a:ext cx="4392613" cy="2987675"/>
          </a:xfrm>
          <a:ln/>
        </p:spPr>
      </p:pic>
      <p:pic>
        <p:nvPicPr>
          <p:cNvPr id="27651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29150" y="2636838"/>
            <a:ext cx="3887788" cy="2338387"/>
          </a:xfrm>
          <a:ln/>
        </p:spPr>
      </p:pic>
      <p:sp>
        <p:nvSpPr>
          <p:cNvPr id="27652" name="Ορθογώνιο 6"/>
          <p:cNvSpPr/>
          <p:nvPr/>
        </p:nvSpPr>
        <p:spPr>
          <a:xfrm>
            <a:off x="-23812" y="3860800"/>
            <a:ext cx="457200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9: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Ποια οικονομική δραστηριότητα είναι περισσότερο σημαντική για την πόλη;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Ορθογώνιο 7"/>
          <p:cNvSpPr/>
          <p:nvPr/>
        </p:nvSpPr>
        <p:spPr>
          <a:xfrm>
            <a:off x="4716463" y="4941888"/>
            <a:ext cx="4248150" cy="188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10: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ποιον τομέα, παρεμβάσεις εντός της πόλης θα μπορούσαν να βοηθήσουν θετικά την οικονομική δραστηριότητα;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836613"/>
            <a:ext cx="4248150" cy="2986087"/>
          </a:xfrm>
          <a:ln/>
        </p:spPr>
      </p:pic>
      <p:pic>
        <p:nvPicPr>
          <p:cNvPr id="28675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700213"/>
            <a:ext cx="4210050" cy="2519362"/>
          </a:xfrm>
          <a:ln/>
        </p:spPr>
      </p:pic>
      <p:sp>
        <p:nvSpPr>
          <p:cNvPr id="28676" name="Ορθογώνιο 6"/>
          <p:cNvSpPr/>
          <p:nvPr/>
        </p:nvSpPr>
        <p:spPr>
          <a:xfrm>
            <a:off x="107950" y="4005263"/>
            <a:ext cx="4248150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11: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Πώς αξιολογείτε την προβολή της Ερμούπολης στο Διαδίκτυο;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Ορθογώνιο 7"/>
          <p:cNvSpPr/>
          <p:nvPr/>
        </p:nvSpPr>
        <p:spPr>
          <a:xfrm>
            <a:off x="4787900" y="4365625"/>
            <a:ext cx="4176713" cy="2344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12: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Μία καμπάνια προώθησης της εικόνας της Ερμούπολης σε ποιες ομάδες στόχους πρέπει να απευθυνθεί για να είναι αποτελεσματική;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620713"/>
            <a:ext cx="4248150" cy="2879725"/>
          </a:xfrm>
          <a:ln/>
        </p:spPr>
      </p:pic>
      <p:pic>
        <p:nvPicPr>
          <p:cNvPr id="29699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25" y="1773238"/>
            <a:ext cx="4210050" cy="2735262"/>
          </a:xfrm>
          <a:ln/>
        </p:spPr>
      </p:pic>
      <p:sp>
        <p:nvSpPr>
          <p:cNvPr id="29700" name="Ορθογώνιο 6"/>
          <p:cNvSpPr/>
          <p:nvPr/>
        </p:nvSpPr>
        <p:spPr>
          <a:xfrm>
            <a:off x="107950" y="3644900"/>
            <a:ext cx="4248150" cy="2344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13: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πανεπιστημιακό ίδρυμα της πόλης συμβάλλει σημαντικά στην προώθηση της καλής εικόνας και στην προσέλκυση νέων ανθρώπων στην πόλη;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Ορθογώνιο 7"/>
          <p:cNvSpPr/>
          <p:nvPr/>
        </p:nvSpPr>
        <p:spPr>
          <a:xfrm>
            <a:off x="4716463" y="4797425"/>
            <a:ext cx="4176712" cy="188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14: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Θεωρείτε ότι η Ερμούπολη είναι ένας οικονομικός προορισμός σε σχέση με την ποιότητα που προσφέρει;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620713"/>
            <a:ext cx="4281488" cy="2757487"/>
          </a:xfrm>
          <a:ln/>
        </p:spPr>
      </p:pic>
      <p:pic>
        <p:nvPicPr>
          <p:cNvPr id="30723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29150" y="2708275"/>
            <a:ext cx="3887788" cy="2338388"/>
          </a:xfrm>
          <a:ln/>
        </p:spPr>
      </p:pic>
      <p:sp>
        <p:nvSpPr>
          <p:cNvPr id="30724" name="Ορθογώνιο 6"/>
          <p:cNvSpPr/>
          <p:nvPr/>
        </p:nvSpPr>
        <p:spPr>
          <a:xfrm>
            <a:off x="107950" y="3573463"/>
            <a:ext cx="4248150" cy="1420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15: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Θεωρείτε ότι η πρόσβαση και η διασύνδεση στην Ερμούπολη είναι εύκολη και επαρκής;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Ορθογώνιο 7"/>
          <p:cNvSpPr/>
          <p:nvPr/>
        </p:nvSpPr>
        <p:spPr>
          <a:xfrm>
            <a:off x="4500563" y="5300663"/>
            <a:ext cx="41036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17: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Ποια είναι τα θετικά στοιχεία της Ερμούπολης;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idx="1"/>
          </p:nvPr>
        </p:nvSpPr>
        <p:spPr>
          <a:xfrm>
            <a:off x="179388" y="0"/>
            <a:ext cx="8964612" cy="6858000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FontTx/>
              <a:buNone/>
            </a:pPr>
            <a:endParaRPr lang="el-G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Πόλη, πολιτισμός και εμπειρίες </a:t>
            </a:r>
            <a:endParaRPr lang="el-G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πολιτισμός είναι το κύριο στοιχείο ταυτότητας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κάθε πόλης. 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Λειτουργεί ως </a:t>
            </a:r>
            <a:r>
              <a:rPr lang="el-GR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συγκριτικό πλεονέκτημα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λόγω της συμβολής του στην οικονομική ανάπτυξη, την κοινωνική συνοχή και την περιβαλλοντική προστασία. 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Έμφαση δίνεται στη συμβολική οικονομία, την αυθεντικότητα και την οικονομία της εμπειρίας, πτυχές που χαρακτηρίζουν κάθε σύγχρονο τουριστικό προορισμό.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Στόχος είναι η </a:t>
            </a:r>
            <a:r>
              <a:rPr lang="el-GR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προσφορά επιζητούμενων εμπειριών, που μπορεί να ικανοποιούν τις αισθήσεις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(συναισθηματική πληρότητα) και να προσδίνουν προσωπικό νόημα, μέσα από συμμετοχικές και </a:t>
            </a:r>
            <a:r>
              <a:rPr lang="el-GR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βιωματικές πολυθεματικές δραστηριότητες</a:t>
            </a:r>
            <a:r>
              <a:rPr lang="el-GR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549275"/>
            <a:ext cx="4335462" cy="2527300"/>
          </a:xfrm>
          <a:ln/>
        </p:spPr>
      </p:pic>
      <p:pic>
        <p:nvPicPr>
          <p:cNvPr id="31747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41875" y="2852738"/>
            <a:ext cx="4051300" cy="2043112"/>
          </a:xfrm>
          <a:ln/>
        </p:spPr>
      </p:pic>
      <p:sp>
        <p:nvSpPr>
          <p:cNvPr id="31748" name="Ορθογώνιο 6"/>
          <p:cNvSpPr/>
          <p:nvPr/>
        </p:nvSpPr>
        <p:spPr>
          <a:xfrm>
            <a:off x="179388" y="3357563"/>
            <a:ext cx="4176712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l-GR" altLang="en-US" sz="2000" i="1" u="sng" dirty="0">
                <a:latin typeface="Times New Roman" panose="02020603050405020304" pitchFamily="18" charset="0"/>
              </a:rPr>
              <a:t>Γράφημα 18:</a:t>
            </a:r>
            <a:r>
              <a:rPr lang="el-GR" altLang="en-US" sz="2000" i="1" dirty="0">
                <a:latin typeface="Times New Roman" panose="02020603050405020304" pitchFamily="18" charset="0"/>
              </a:rPr>
              <a:t> Ποια είναι η πρώτη εικόνα που σας έρχεται στο μυαλό με το άκουσα του ονόματος της Ερμούπολης</a:t>
            </a:r>
            <a:r>
              <a:rPr lang="el-GR" altLang="en-US" sz="900" i="1" dirty="0">
                <a:latin typeface="Times New Roman" panose="02020603050405020304" pitchFamily="18" charset="0"/>
              </a:rPr>
              <a:t>;</a:t>
            </a:r>
            <a:endParaRPr lang="el-GR" altLang="en-US" sz="900" i="1" dirty="0">
              <a:latin typeface="Times New Roman" panose="02020603050405020304" pitchFamily="18" charset="0"/>
            </a:endParaRPr>
          </a:p>
        </p:txBody>
      </p:sp>
      <p:sp>
        <p:nvSpPr>
          <p:cNvPr id="31749" name="Ορθογώνιο 7"/>
          <p:cNvSpPr/>
          <p:nvPr/>
        </p:nvSpPr>
        <p:spPr>
          <a:xfrm>
            <a:off x="4787900" y="5084763"/>
            <a:ext cx="4176713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19: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Η Ερμούπολη είναι γνωστή σε εσάς για ποιό από τα παρακάτω;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620713"/>
            <a:ext cx="4210050" cy="2519362"/>
          </a:xfrm>
          <a:ln/>
        </p:spPr>
      </p:pic>
      <p:pic>
        <p:nvPicPr>
          <p:cNvPr id="32771" name="Picture 3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860925" y="2708275"/>
            <a:ext cx="3887788" cy="2338388"/>
          </a:xfrm>
          <a:ln/>
        </p:spPr>
      </p:pic>
      <p:sp>
        <p:nvSpPr>
          <p:cNvPr id="32772" name="Ορθογώνιο 6"/>
          <p:cNvSpPr/>
          <p:nvPr/>
        </p:nvSpPr>
        <p:spPr>
          <a:xfrm>
            <a:off x="179388" y="3357563"/>
            <a:ext cx="4248150" cy="1420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20: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Τι είδους ταυτότητα θεωρείτε ότι πρέπει να προβάλλει η Ερμούπολη στον κόσμο;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3" name="Ορθογώνιο 7"/>
          <p:cNvSpPr/>
          <p:nvPr/>
        </p:nvSpPr>
        <p:spPr>
          <a:xfrm>
            <a:off x="4932363" y="5157788"/>
            <a:ext cx="3960812" cy="1420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21: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Μείνατε ικανοποιημένος/η από το ταξίδι σας στην Ερμούπολη;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79613" y="1557338"/>
            <a:ext cx="5454650" cy="3211512"/>
          </a:xfrm>
          <a:ln/>
        </p:spPr>
      </p:pic>
      <p:sp>
        <p:nvSpPr>
          <p:cNvPr id="33795" name="Ορθογώνιο 3"/>
          <p:cNvSpPr/>
          <p:nvPr/>
        </p:nvSpPr>
        <p:spPr>
          <a:xfrm>
            <a:off x="1908175" y="5013325"/>
            <a:ext cx="5472113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l-GR" alt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Γράφημα 22: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Ποια φράση θα σας ταίριαζε καλύτερα για την πόλη της Ερμούπολης;</a:t>
            </a:r>
            <a:endParaRPr lang="el-GR" alt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576263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lang="el-GR" altLang="x-none" sz="2500" dirty="0">
                <a:latin typeface="Arial" panose="020B0604020202020204" pitchFamily="34" charset="0"/>
                <a:cs typeface="Arial" panose="020B0604020202020204" pitchFamily="34" charset="0"/>
              </a:rPr>
              <a:t>Η δημιουργία και η εφαρμογή του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x-none" sz="2500" dirty="0">
                <a:latin typeface="Arial" panose="020B0604020202020204" pitchFamily="34" charset="0"/>
                <a:cs typeface="Arial" panose="020B0604020202020204" pitchFamily="34" charset="0"/>
              </a:rPr>
              <a:t> ως καινοτόμο χαρακτηριστικό της Ερμούπολης</a:t>
            </a:r>
            <a:endParaRPr lang="el-GR" altLang="x-none" sz="25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950" y="1700213"/>
            <a:ext cx="8496300" cy="4608513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50000"/>
              </a:lnSpc>
              <a:buNone/>
            </a:pPr>
            <a:r>
              <a:rPr lang="el-GR" altLang="x-none" sz="2300" b="1" u="sng" dirty="0"/>
              <a:t>Τα βασικά στάδια του </a:t>
            </a:r>
            <a:r>
              <a:rPr sz="2300" b="1" u="sng" dirty="0"/>
              <a:t>Hermoupolis</a:t>
            </a:r>
            <a:r>
              <a:rPr lang="el-GR" altLang="x-none" sz="2300" b="1" u="sng" dirty="0"/>
              <a:t> City Branding είναι:</a:t>
            </a:r>
            <a:endParaRPr lang="el-GR" altLang="x-none" sz="2300" dirty="0"/>
          </a:p>
          <a:p>
            <a:pPr algn="just" eaLnBrk="1" hangingPunct="1">
              <a:lnSpc>
                <a:spcPct val="150000"/>
              </a:lnSpc>
              <a:buFont typeface="Calibri Light" panose="020F0302020204030204" pitchFamily="34" charset="0"/>
              <a:buAutoNum type="alphaLcParenR"/>
            </a:pPr>
            <a:r>
              <a:rPr lang="el-GR" altLang="x-none" sz="2300" dirty="0"/>
              <a:t>Ανάλυση της </a:t>
            </a:r>
            <a:r>
              <a:rPr lang="el-GR" altLang="x-none" sz="2300" dirty="0">
                <a:solidFill>
                  <a:srgbClr val="FF0000"/>
                </a:solidFill>
              </a:rPr>
              <a:t>παρούσας κατάστασης</a:t>
            </a:r>
            <a:r>
              <a:rPr lang="el-GR" altLang="x-none" sz="2300" dirty="0"/>
              <a:t> - προσδιορισμός των χαρακτηριστικών που αποδίδουν την ταυτότητα της πόλης, των πρακτικών του παρελθόντος και των αναγκών του brand.</a:t>
            </a:r>
            <a:endParaRPr lang="el-GR" altLang="x-none" sz="2300" dirty="0"/>
          </a:p>
          <a:p>
            <a:pPr algn="just" eaLnBrk="1" hangingPunct="1">
              <a:lnSpc>
                <a:spcPct val="150000"/>
              </a:lnSpc>
              <a:buFont typeface="Calibri Light" panose="020F0302020204030204" pitchFamily="34" charset="0"/>
              <a:buAutoNum type="alphaLcParenR"/>
            </a:pPr>
            <a:r>
              <a:rPr lang="el-GR" altLang="x-none" sz="2300" dirty="0"/>
              <a:t>Προσδιορισμός της </a:t>
            </a:r>
            <a:r>
              <a:rPr lang="el-GR" altLang="x-none" sz="2300" dirty="0">
                <a:solidFill>
                  <a:srgbClr val="FF0000"/>
                </a:solidFill>
              </a:rPr>
              <a:t>στρατηγικής</a:t>
            </a:r>
            <a:r>
              <a:rPr lang="el-GR" altLang="x-none" sz="2300" dirty="0"/>
              <a:t>, καθορισμός των </a:t>
            </a:r>
            <a:r>
              <a:rPr lang="el-GR" altLang="x-none" sz="2300" dirty="0">
                <a:solidFill>
                  <a:srgbClr val="FF0000"/>
                </a:solidFill>
              </a:rPr>
              <a:t>στόχων </a:t>
            </a:r>
            <a:r>
              <a:rPr lang="el-GR" altLang="x-none" sz="2300" dirty="0"/>
              <a:t>και των </a:t>
            </a:r>
            <a:r>
              <a:rPr lang="el-GR" altLang="x-none" sz="2300" dirty="0">
                <a:solidFill>
                  <a:srgbClr val="FF0000"/>
                </a:solidFill>
              </a:rPr>
              <a:t>αξιών </a:t>
            </a:r>
            <a:endParaRPr lang="el-GR" altLang="x-none" sz="23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buFont typeface="Calibri Light" panose="020F0302020204030204" pitchFamily="34" charset="0"/>
              <a:buAutoNum type="alphaLcParenR"/>
            </a:pPr>
            <a:r>
              <a:rPr lang="el-GR" altLang="x-none" sz="2300" dirty="0">
                <a:solidFill>
                  <a:srgbClr val="C00000"/>
                </a:solidFill>
              </a:rPr>
              <a:t>Σχεδιασμός οπτικής ταυτότητας</a:t>
            </a:r>
            <a:r>
              <a:rPr sz="2300" dirty="0">
                <a:solidFill>
                  <a:srgbClr val="C00000"/>
                </a:solidFill>
              </a:rPr>
              <a:t> </a:t>
            </a:r>
            <a:r>
              <a:rPr lang="el-GR" altLang="x-none" sz="2300" dirty="0">
                <a:solidFill>
                  <a:srgbClr val="C00000"/>
                </a:solidFill>
              </a:rPr>
              <a:t>-</a:t>
            </a:r>
            <a:r>
              <a:rPr sz="2300" dirty="0">
                <a:solidFill>
                  <a:srgbClr val="C00000"/>
                </a:solidFill>
              </a:rPr>
              <a:t> </a:t>
            </a:r>
            <a:r>
              <a:rPr lang="el-GR" altLang="x-none" sz="2300" dirty="0">
                <a:solidFill>
                  <a:srgbClr val="C00000"/>
                </a:solidFill>
              </a:rPr>
              <a:t>Οπτικοποίηση των μηνυμάτων</a:t>
            </a:r>
            <a:endParaRPr lang="el-GR" altLang="x-none" sz="2300" dirty="0">
              <a:solidFill>
                <a:srgbClr val="C00000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alphaLcParenR"/>
            </a:pPr>
            <a:endParaRPr lang="el-GR" altLang="x-none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0363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lang="el-GR" altLang="x-none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Στάδιο 1:</a:t>
            </a:r>
            <a:r>
              <a:rPr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2200" b="1" dirty="0">
                <a:latin typeface="Arial" panose="020B0604020202020204" pitchFamily="34" charset="0"/>
                <a:cs typeface="Arial" panose="020B0604020202020204" pitchFamily="34" charset="0"/>
              </a:rPr>
              <a:t>Ανάλυση χαρακτηριστικών της Ερμούπολης</a:t>
            </a:r>
            <a:r>
              <a:rPr sz="22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el-GR" altLang="x-none" sz="2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338" y="825500"/>
            <a:ext cx="9036050" cy="6021388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000" dirty="0"/>
              <a:t> </a:t>
            </a: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Γενικά στοιχεία: </a:t>
            </a:r>
            <a:endParaRPr lang="el-GR" altLang="x-non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πρωτεύουσα των Κυκλάδων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και του ενιαίου  Δήμου Σύρου – Ερμούπολης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Η Σύρος είναι στο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των Κυκλάδων </a:t>
            </a:r>
            <a:endParaRPr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l-GR" alt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Ιστορικά στοιχεία:</a:t>
            </a:r>
            <a:endParaRPr lang="el-GR" altLang="x-non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Παρουσία από προϊστορικά χρόνια και πατρίδα του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φιλόσοφου Φερεκύδη</a:t>
            </a:r>
            <a:endParaRPr lang="el-GR" altLang="x-none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Έντονη παρουσία καπουτσίνων με το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καθολικό δόγμα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γαλλικής προστασίας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κατά τα μέσα και νεότερα χρόνια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Δέχεται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πρόσφυγες το 1821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και γίνεται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πρότυπο πόλης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για την δημόσια υγεία και παιδεία τον 19</a:t>
            </a:r>
            <a:r>
              <a:rPr lang="el-GR" altLang="x-none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 αιώνα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εμπορικής, ναυτικής, ναυπηγικής και βιομηχανικής ανάπτυξης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(Νεώριο και βυρσοδεψεία)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Χαρακτηρίζεται Λίβερπουλ της Ελλάδος τον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l-GR" altLang="x-none" sz="15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αιώνα</a:t>
            </a:r>
            <a:endParaRPr lang="el-GR" altLang="x-none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Πατρίδα του </a:t>
            </a: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Μάρκου Βαμβακάρη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- Πατριάρχη του Ρεμπέτικου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l-GR" alt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Πολιτιστικά στοιχεία:</a:t>
            </a:r>
            <a:endParaRPr lang="el-GR" altLang="x-non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Πολλά πολιτιστικά ιδρύματα</a:t>
            </a:r>
            <a:r>
              <a:rPr lang="el-GR" altLang="x-none" sz="15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Θέατρο Απόλλων, Λέσχη Ελλάς (πνευματικό κέντρο), Δημοτική βιβλιοθήκη, Ιστορικό αρχείο Κυκλάδων, Μουσείο Μάρκου Βαμβακάρη, Αρχαιολογικό, Εκκλησιαστικό  και Βιομηχανικό μουσείο.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Γαστρονομία: 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Συριανό λουκούμι, Τυρί Σαν Μιχάλη, Κάπαρη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x-none" sz="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Εκδηλώσεις:</a:t>
            </a: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 υπολογίστηκαν 4419 εκδηλώσεις (Ερμουπόλεια, Πάσχα) ανά έτος οποιουδήποτε χαρακτήρα, με 889 να είναι πολιτιστικού περιεχομένου όπως θεατρικές παραστάσεις και μουσικές εκδηλώσεις και συνεχώς αυξανόμενο αριθμό αθλητικών, όπως το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Aegean ball festival.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l-GR" altLang="x-non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l-GR" altLang="x-none" sz="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Στάδιο 1:</a:t>
            </a:r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Ανάλυση χαρακτηριστικών της Ερμούπολης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l-GR" alt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950" y="620713"/>
            <a:ext cx="8785225" cy="6237288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Αρχιτεκτονική: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Ρομαντικός κλασικισμός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Θέατρο Απόλλων έργο του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Σαμπό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και Δημαρχείο έργο του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Τσίλλερ</a:t>
            </a:r>
            <a:endParaRPr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Άνω Σύρος: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Περιβάλλοντας χώρος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 συνδεδεμένος με την πόλη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Μεσαιωνικός οικισμός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Οικονομικά στοιχεία: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Πρωτογενής τομέας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: χαμηλά επίπεδα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Δευτερογενής τομέας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: μικρές βιοτεχνίες – μειωμένη δραστηριότητα στο Νεώριο με 550 εργαζομένους, νέες κατευθύνσεις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Τριτογενής τομέας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: συγκεντρωμένες υπηρεσίες, εμπόριο σε καλό επίπεδο, όλο και αυξανόμενος τουρισμός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Πρόσβαση: 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καράβι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από Πειραιά κάθε μέρα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αεροπλάνο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από Αθήνα και Θεσσαλονίκη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Έργα και Αποφάσεις: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Πρόγραμμα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αποκατάστασης και συντήρησης)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Σχέδιο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ανάπλασης λιμένα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από ΕΣΠΑ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Απόφαση 2006: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Μεγαλύτερο μέρος της πόλης οριοθετείται ως ιστορικό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Προσπάθεια ένταξης στα μνημεία παγκόσμιας πολιτιστικής κληρονομίας της 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 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l-GR" altLang="x-none" sz="1300" dirty="0"/>
          </a:p>
          <a:p>
            <a:pPr eaLnBrk="1" hangingPunct="1">
              <a:lnSpc>
                <a:spcPct val="70000"/>
              </a:lnSpc>
            </a:pPr>
            <a:endParaRPr lang="el-GR" altLang="x-none" sz="1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1 - Τίτλος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360363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br>
              <a:rPr lang="el-GR" altLang="x-none" sz="1800" b="1" u="sng" dirty="0"/>
            </a:br>
            <a:br>
              <a:rPr lang="el-GR" altLang="x-none" sz="1800" b="1" u="sng" dirty="0"/>
            </a:b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ΣΤΑΔΙΟ 2 : </a:t>
            </a:r>
            <a:r>
              <a:rPr lang="el-GR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  <a:t>Καθορισμός των στόχων &amp; Προσδιορισμός της στρατηγικής και των αξιών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br>
              <a:rPr lang="el-GR" altLang="x-none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altLang="x-none" sz="25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404813"/>
            <a:ext cx="4067175" cy="6453188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50000"/>
              </a:lnSpc>
              <a:buClrTx/>
              <a:buSzTx/>
              <a:buFont typeface="Wingdings" panose="05000000000000000000" pitchFamily="2" charset="2"/>
              <a:buNone/>
            </a:pPr>
            <a:endParaRPr sz="700" b="1" u="sng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Στόχοι του </a:t>
            </a:r>
            <a:r>
              <a:rPr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branding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προγράμματος της Ερμούπολης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δημιουργία μιας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ισχυρής και ξεχωριστής ταυτότητας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για την πόλη της Ερμούπολης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αύξηση της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αναγνωρισιμότητας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της πόλης,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αύξηση της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επισκεψιμότητας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και του τουρισμού 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άνθηση της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οικονομίας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Η  μεθοδολογία της στρατηγικής:</a:t>
            </a:r>
            <a:endParaRPr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x-non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Πρώτο βήμα</a:t>
            </a:r>
            <a:endParaRPr lang="el-GR" altLang="x-non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l-GR" altLang="x-non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επιλογή των συμμετεχόντων (stakeholders):</a:t>
            </a:r>
            <a:r>
              <a:rPr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συνεντεύξεις και συζητήσεις και με το συντονισμό 4 δράσεων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τη συνεργασία των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διοικητικών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και των ιθυνόντων της πόλης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τη συνεργασία του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ιδιωτικού τομέα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επιχειρήσεων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νέων επενδυτών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Με την ενεργή συμμετοχή των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κατοίκων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ε την συνεργασία όλων των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οργανισμών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 μεταξύ τους</a:t>
            </a:r>
            <a:endParaRPr lang="el-GR" altLang="x-none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892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067175" y="549275"/>
            <a:ext cx="5076825" cy="6264275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Wingdings" panose="05000000000000000000" pitchFamily="2" charset="2"/>
              <a:buChar char="Ø"/>
            </a:pPr>
            <a:r>
              <a:rPr lang="el-GR" altLang="x-non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δημιουργία ομάδων εργασίας :</a:t>
            </a:r>
            <a:endParaRPr lang="el-GR" altLang="x-none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καθοδήγησης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ομάδα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σχεδιασμού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Ομάδα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παρακολούθησης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διαδικασίας και  ομάδα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επιρροής</a:t>
            </a:r>
            <a:endParaRPr lang="el-GR" altLang="x-none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Wingdings" panose="05000000000000000000" pitchFamily="2" charset="2"/>
              <a:buChar char="q"/>
            </a:pP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None/>
            </a:pPr>
            <a:r>
              <a:rPr sz="1600" b="1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x-none" sz="1600" b="1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Δεύτερο βήμα</a:t>
            </a:r>
            <a:r>
              <a:rPr sz="1600" b="1" i="1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600" b="1" i="1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None/>
            </a:pP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προσδιορισμός της</a:t>
            </a:r>
            <a:endParaRPr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None/>
            </a:pP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στρατηγικής του 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Wingdings" panose="05000000000000000000" pitchFamily="2" charset="2"/>
              <a:buNone/>
            </a:pPr>
            <a:endParaRPr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Wingdings" panose="05000000000000000000" pitchFamily="2" charset="2"/>
              <a:buChar char="Ø"/>
            </a:pPr>
            <a:r>
              <a:rPr lang="el-GR" altLang="x-non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</a:t>
            </a:r>
            <a:r>
              <a:rPr lang="el-GR" altLang="x-non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ευκαιρίες</a:t>
            </a:r>
            <a:r>
              <a:rPr lang="el-GR" altLang="x-non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altLang="x-non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μιας μοναδικής ταυτότητας (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λογότυπο και σύνθημα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Ομοιογενές branding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όλους τους οργανισμούς και όλες τις εκδηλώσεις, 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Hermoupolis Guitar  Festival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ρμουπόλεια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Υποστήριξη ενός brand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όπου είναι εφικτό, 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Aegean Ball Festival 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Σύνδεση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νέας ταυτότητας της πόλης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υπάρχοντα brands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Hermoupolis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Οργάνωση και προώθηση εκδηλώσεων σύμφωνα με τις αξίες του brand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Char char="•"/>
            </a:pPr>
            <a:endParaRPr lang="el-GR" altLang="x-none" sz="1600" b="1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Wingdings" panose="05000000000000000000" pitchFamily="2" charset="2"/>
              <a:buChar char="Ø"/>
            </a:pPr>
            <a:r>
              <a:rPr lang="el-GR" altLang="x-non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Προσδιορισμός αξιών</a:t>
            </a:r>
            <a:r>
              <a:rPr lang="el-GR" altLang="x-none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93A299"/>
              </a:buClr>
              <a:buSzTx/>
              <a:buFont typeface="Arial" panose="020B0604020202020204" pitchFamily="34" charset="0"/>
              <a:buNone/>
            </a:pPr>
            <a:r>
              <a:rPr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altLang="x-none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Διανομή ερωτηματολογίου</a:t>
            </a:r>
            <a:r>
              <a:rPr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αντιπρο</a:t>
            </a:r>
            <a:r>
              <a:rPr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x-none" sz="1600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σωπευτικές ερωτήσεις της ταυτότητας της πόλης </a:t>
            </a:r>
            <a:endParaRPr lang="el-GR" altLang="x-none" sz="1600" dirty="0">
              <a:solidFill>
                <a:srgbClr val="292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l-GR" altLang="x-none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0" y="-242887"/>
            <a:ext cx="9144000" cy="863600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Στάδιο 2: </a:t>
            </a:r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της στρατηγικής και των αξιών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l-GR" alt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915" name="3 - Θέση κειμένου"/>
          <p:cNvSpPr>
            <a:spLocks noGrp="1"/>
          </p:cNvSpPr>
          <p:nvPr>
            <p:ph type="body" idx="1"/>
          </p:nvPr>
        </p:nvSpPr>
        <p:spPr>
          <a:xfrm>
            <a:off x="-3175" y="333375"/>
            <a:ext cx="4176713" cy="863600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>
              <a:lnSpc>
                <a:spcPct val="100000"/>
              </a:lnSpc>
              <a:spcBef>
                <a:spcPct val="0"/>
              </a:spcBef>
            </a:pPr>
            <a:r>
              <a:rPr lang="el-GR" altLang="x-none" sz="1400" u="sng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βασικές αξίες του brand σύμφωνα  με την βιβλιογραφική ανασκόπηση:</a:t>
            </a:r>
            <a:endParaRPr lang="el-GR" altLang="x-none" sz="1400" u="sng" kern="12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0" y="1268413"/>
            <a:ext cx="4356100" cy="4752975"/>
          </a:xfrm>
        </p:spPr>
        <p:txBody>
          <a:bodyPr vert="horz" wrap="square" lIns="91440" tIns="45720" rIns="91440" bIns="45720" numCol="1" rtlCol="0" anchor="t" anchorCtr="0" compatLnSpc="1"/>
          <a:p>
            <a:pPr eaLnBrk="1" hangingPunct="1">
              <a:lnSpc>
                <a:spcPct val="140000"/>
              </a:lnSpc>
              <a:buClrTx/>
              <a:buSzTx/>
              <a:buFont typeface="Wingdings" panose="05000000000000000000" pitchFamily="2" charset="2"/>
              <a:buNone/>
            </a:pPr>
            <a:endParaRPr lang="el-GR" altLang="x-none" sz="1700" b="1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u="sng" dirty="0">
                <a:latin typeface="Arial" panose="020B0604020202020204" pitchFamily="34" charset="0"/>
                <a:cs typeface="Arial" panose="020B0604020202020204" pitchFamily="34" charset="0"/>
              </a:rPr>
              <a:t>Μοναδική Αρχιτεκτονική</a:t>
            </a:r>
            <a:endParaRPr lang="el-GR" altLang="x-none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Η πόλη του λουκουμιού και του πικάντικου    τυριού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Πόλη του Ερμή                                                   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Νεώριο και Βιομηχανία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Άνω Σύρος                                                         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Μάρκος Βαμβακάρης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u="sng" dirty="0">
                <a:latin typeface="Arial" panose="020B0604020202020204" pitchFamily="34" charset="0"/>
                <a:cs typeface="Arial" panose="020B0604020202020204" pitchFamily="34" charset="0"/>
              </a:rPr>
              <a:t>Έντονη Πολιτιστική ζωή     </a:t>
            </a:r>
            <a:endParaRPr lang="el-GR" altLang="x-none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500" dirty="0">
                <a:latin typeface="Arial" panose="020B0604020202020204" pitchFamily="34" charset="0"/>
                <a:cs typeface="Arial" panose="020B0604020202020204" pitchFamily="34" charset="0"/>
              </a:rPr>
              <a:t> Θρησκευτική ιδιαιτερότητα </a:t>
            </a: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el-GR" altLang="x-non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Πολλές εκδηλώσεις:</a:t>
            </a:r>
            <a:endParaRPr lang="el-GR" altLang="x-none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Η Ερμούπολη είναι απόλυτα συνυφασμένη με την οργάνωση εκδηλώσεων</a:t>
            </a:r>
            <a:endParaRPr lang="el-GR" altLang="x-non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700" dirty="0">
                <a:latin typeface="Arial" panose="020B0604020202020204" pitchFamily="34" charset="0"/>
                <a:cs typeface="Arial" panose="020B0604020202020204" pitchFamily="34" charset="0"/>
              </a:rPr>
              <a:t>4.419 ανά έτος, με 889 να είναι </a:t>
            </a:r>
            <a:r>
              <a:rPr lang="el-GR" altLang="x-none" sz="1700" u="sng" dirty="0">
                <a:latin typeface="Arial" panose="020B0604020202020204" pitchFamily="34" charset="0"/>
                <a:cs typeface="Arial" panose="020B0604020202020204" pitchFamily="34" charset="0"/>
              </a:rPr>
              <a:t>πολιτιστικού χαρακτήρα</a:t>
            </a:r>
            <a:endParaRPr lang="el-GR" altLang="x-none" sz="1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l-GR" altLang="x-non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l-GR" altLang="x-non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sz="1700" dirty="0"/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sz="1700" b="1" dirty="0"/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lang="el-GR" altLang="x-none" sz="1700" b="1" dirty="0"/>
          </a:p>
          <a:p>
            <a:pPr eaLnBrk="1" hangingPunct="1">
              <a:lnSpc>
                <a:spcPct val="80000"/>
              </a:lnSpc>
              <a:buClrTx/>
              <a:buSzTx/>
              <a:buFont typeface="Wingdings" panose="05000000000000000000" pitchFamily="2" charset="2"/>
              <a:buNone/>
            </a:pPr>
            <a:endParaRPr lang="el-GR" altLang="x-none" sz="1500" dirty="0"/>
          </a:p>
          <a:p>
            <a:pPr eaLnBrk="1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Char char="•"/>
            </a:pPr>
            <a:endParaRPr lang="el-GR" altLang="x-none" sz="1500" b="1" dirty="0"/>
          </a:p>
        </p:txBody>
      </p:sp>
      <p:sp>
        <p:nvSpPr>
          <p:cNvPr id="38917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80000" y="414338"/>
            <a:ext cx="3884613" cy="561975"/>
          </a:xfrm>
          <a:ln/>
        </p:spPr>
        <p:txBody>
          <a:bodyPr vert="horz" wrap="square" lIns="91440" tIns="45720" rIns="91440" bIns="45720" anchor="b" anchorCtr="0"/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l-GR" altLang="x-none" sz="1400" u="sng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βασικές αξίες που προέκυψαν από την χρήση του ερωτηματολογίου</a:t>
            </a:r>
            <a:r>
              <a:rPr sz="1400" u="sng" kern="120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el-GR" altLang="x-none" sz="1400" u="sng" kern="12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6463" y="976313"/>
            <a:ext cx="4248150" cy="6124575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Το διαφοροποιητικό στοιχείο: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η ιδιαίτερη αρχιτεκτονική της και η πολιτιστική της κληρονομιά.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την οικονομική δραστηριότητα θα βοηθήσει περισσότερο η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ανάδειξη της πολιτιστικής κληρονομιάς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Το ανταγωνιστικό πλεονέκτημα: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η πολιτιστική της κληρονομιά 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πρώτη εικόνα που τους έρχεται στο μυαλό είναι η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ιδιαίτερη αρχιτεκτονική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γνωστή περισσότερο για το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Δημαρχείο</a:t>
            </a: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endParaRPr lang="el-GR" alt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η ταυτότητα που θα της προσέδιδαν είναι αυτή της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ρομαντικής πόλης και της ιδιαίτερης πολιτιστικής κληρονομιάς.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Εκδηλώσεις :</a:t>
            </a:r>
            <a:endParaRPr lang="el-GR" altLang="x-none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- μέσω του τουρισμού πρέπει να αναδειχθεί η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πολιτιστική κληρονομιά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και η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ρομαντική </a:t>
            </a: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διάθεση που αποπνέει</a:t>
            </a:r>
            <a:endParaRPr lang="el-GR" altLang="x-non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l-GR" altLang="x-none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x-none" sz="1600" u="sng" dirty="0">
                <a:latin typeface="Arial" panose="020B0604020202020204" pitchFamily="34" charset="0"/>
                <a:cs typeface="Arial" panose="020B0604020202020204" pitchFamily="34" charset="0"/>
              </a:rPr>
              <a:t>Εκδηλώσεις και Φεστιβάλ θα πρέπει να εστιάζουν στο πολιτισμό</a:t>
            </a:r>
            <a:endParaRPr lang="el-GR" altLang="x-non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l-GR" altLang="x-non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endParaRPr lang="el-GR" altLang="x-none" sz="1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1 - Τίτλος"/>
          <p:cNvSpPr>
            <a:spLocks noGrp="1"/>
          </p:cNvSpPr>
          <p:nvPr>
            <p:ph type="title"/>
          </p:nvPr>
        </p:nvSpPr>
        <p:spPr>
          <a:xfrm>
            <a:off x="107950" y="333375"/>
            <a:ext cx="9144000" cy="458788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r>
              <a:rPr lang="el-GR" altLang="x-none" sz="2500" u="sng" dirty="0">
                <a:latin typeface="Arial" panose="020B0604020202020204" pitchFamily="34" charset="0"/>
                <a:cs typeface="Arial" panose="020B0604020202020204" pitchFamily="34" charset="0"/>
              </a:rPr>
              <a:t>Στάδιο 2 : </a:t>
            </a:r>
            <a:r>
              <a:rPr lang="el-GR" altLang="x-none" sz="2500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της στρατηγικής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l-GR" altLang="x-none" sz="25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557338"/>
            <a:ext cx="8353425" cy="4824413"/>
          </a:xfrm>
        </p:spPr>
        <p:txBody>
          <a:bodyPr vert="horz" wrap="square" lIns="91440" tIns="45720" rIns="91440" bIns="45720" numCol="1" rtlCol="0" anchor="t" anchorCtr="0" compatLnSpc="1"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Επικοινωνιακή στρατηγική:</a:t>
            </a:r>
            <a:endParaRPr lang="el-GR" altLang="x-non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αποτελεσματική 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διαφημιστική καμπάνια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, σύμφωνη με τον οικονομικό προϋπολογισμό της Ερμούπολης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Στοχευμένες 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δημόσιες σχέσεις</a:t>
            </a:r>
            <a:endParaRPr lang="el-GR" altLang="x-none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διαδίκτυο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, ο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n line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προώθηση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Σχεδιαστική προσέγγιση: </a:t>
            </a:r>
            <a:endParaRPr lang="el-GR" altLang="x-none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Το σύνθημα της πόλης που θα την συνοδεύει και θα ενδυναμώνει το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και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ταίριαξε καλύτερα στους ερωτηθέντες είναι: το 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HERMOUPOLIS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CENTER</a:t>
            </a:r>
            <a:endParaRPr lang="el-GR" altLang="x-none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AEGEAN</a:t>
            </a:r>
            <a:r>
              <a:rPr lang="el-GR" altLang="x-none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η πόλη αυτή αποτελεί κέντρο στο μυαλό των ανθρώπων με ότι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συνεπάγεται η δυναμικότητα που κρύβει η λέξη αυτή.</a:t>
            </a:r>
            <a:endParaRPr lang="el-GR" altLang="x-none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1 - Τίτλος"/>
          <p:cNvSpPr>
            <a:spLocks noGrp="1"/>
          </p:cNvSpPr>
          <p:nvPr>
            <p:ph type="title"/>
          </p:nvPr>
        </p:nvSpPr>
        <p:spPr>
          <a:xfrm>
            <a:off x="0" y="-100012"/>
            <a:ext cx="9144000" cy="1008062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br>
              <a:rPr lang="el-GR" altLang="x-none" sz="3200" u="sng" dirty="0"/>
            </a:br>
            <a:r>
              <a:rPr lang="el-GR" altLang="x-none" sz="2200" u="sng" dirty="0">
                <a:latin typeface="Arial" panose="020B0604020202020204" pitchFamily="34" charset="0"/>
                <a:cs typeface="Arial" panose="020B0604020202020204" pitchFamily="34" charset="0"/>
              </a:rPr>
              <a:t>Στάδιο 3: </a:t>
            </a:r>
            <a:r>
              <a:rPr lang="el-GR" altLang="x-none" sz="2200" dirty="0">
                <a:latin typeface="Arial" panose="020B0604020202020204" pitchFamily="34" charset="0"/>
                <a:cs typeface="Arial" panose="020B0604020202020204" pitchFamily="34" charset="0"/>
              </a:rPr>
              <a:t>Σχεδιασμός και Οπτικοποίηση των μηνυμάτων</a:t>
            </a:r>
            <a:endParaRPr lang="el-GR" altLang="x-none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516563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l-GR" altLang="x-none" sz="1800" u="sng" dirty="0">
                <a:latin typeface="Arial" panose="020B0604020202020204" pitchFamily="34" charset="0"/>
                <a:cs typeface="Arial" panose="020B0604020202020204" pitchFamily="34" charset="0"/>
              </a:rPr>
              <a:t>Δημιουργικός σχεδιασμός οπτικής ταυτότητας της Ερμούπολης με σωστή διερεύνηση </a:t>
            </a:r>
            <a:endParaRPr lang="el-GR" altLang="x-non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x-none" sz="1800" u="sng" dirty="0">
                <a:latin typeface="Arial" panose="020B0604020202020204" pitchFamily="34" charset="0"/>
                <a:cs typeface="Arial" panose="020B0604020202020204" pitchFamily="34" charset="0"/>
              </a:rPr>
              <a:t>Πρόταση με σχέδιο του Δημαρχείου γιατί ξεχώρισε στην ερώτηση για ποιο λόγο σας είναι γνωστή η Ερμούπολη:</a:t>
            </a:r>
            <a:endParaRPr lang="el-GR" altLang="x-non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Έμβλημα της πόλης εδώ και χρόνια 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Επιβλητικό και ιδιαίτερης αρχιτεκτονικής κτίριο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Στον προαύλιο χώρο του διαδραματίζονται τα σημαντικά γεγονότα που λαμβάνουν χώρα στην πόλη και μεταδίδονται συχνά και σαν πρώτη εικόνα από τον Τύπο και τα ΜΜΕ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2000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Clr>
                <a:srgbClr val="93A299"/>
              </a:buClr>
              <a:buFont typeface="Wingdings" panose="05000000000000000000" pitchFamily="2" charset="2"/>
              <a:buNone/>
            </a:pPr>
            <a:r>
              <a:rPr lang="el-GR" altLang="x-none" sz="1700" i="1" dirty="0"/>
              <a:t>       </a:t>
            </a:r>
            <a:endParaRPr lang="el-GR" altLang="x-none" sz="1700" dirty="0">
              <a:solidFill>
                <a:srgbClr val="292934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1700" i="1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1700" i="1" u="sng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1700" i="1" u="sng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700" dirty="0"/>
              <a:t>       </a:t>
            </a:r>
            <a:endParaRPr lang="el-GR" altLang="x-none" sz="1700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x-none" sz="1700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700" dirty="0"/>
              <a:t>             </a:t>
            </a:r>
            <a:r>
              <a:rPr lang="el-GR" altLang="x-none" sz="1700" b="1" i="1" u="sng" dirty="0"/>
              <a:t>Προτεινόμενη ιδέα</a:t>
            </a:r>
            <a:r>
              <a:rPr lang="el-GR" altLang="x-none" sz="1700" b="1" u="sng" dirty="0"/>
              <a:t>: </a:t>
            </a:r>
            <a:r>
              <a:rPr lang="el-GR" altLang="x-none" sz="1700" b="1" dirty="0"/>
              <a:t>ένα σχέδιο με το Δημαρχείο, στο οποίο  τα παράθυρα και οι πόρτες του </a:t>
            </a:r>
            <a:endParaRPr lang="el-GR" altLang="x-none" sz="1700" b="1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700" b="1" dirty="0"/>
              <a:t>             να είναι γεμάτα με εικόνες με τα ιδιαίτερα και διαφορετικά χαρακτηριστικά της πόλης, που </a:t>
            </a:r>
            <a:endParaRPr lang="el-GR" altLang="x-none" sz="1700" b="1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x-none" sz="1700" b="1" dirty="0"/>
              <a:t>             θα την αναδεικνύουν ως "ΤΗΕ </a:t>
            </a:r>
            <a:r>
              <a:rPr sz="1700" b="1" dirty="0"/>
              <a:t>CENTER OF AEGEAN</a:t>
            </a:r>
            <a:r>
              <a:rPr lang="el-GR" altLang="x-none" sz="1800" b="1" dirty="0">
                <a:solidFill>
                  <a:srgbClr val="292934"/>
                </a:solidFill>
              </a:rPr>
              <a:t>"</a:t>
            </a:r>
            <a:endParaRPr lang="el-GR" altLang="x-none" sz="17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l-GR" altLang="x-none" sz="1800" dirty="0"/>
          </a:p>
        </p:txBody>
      </p:sp>
      <p:sp>
        <p:nvSpPr>
          <p:cNvPr id="4" name="Right Arrow 3"/>
          <p:cNvSpPr/>
          <p:nvPr/>
        </p:nvSpPr>
        <p:spPr>
          <a:xfrm>
            <a:off x="314325" y="5876925"/>
            <a:ext cx="312738" cy="215900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4185084"/>
            <a:ext cx="3193157" cy="1260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451" y="3804818"/>
            <a:ext cx="1368152" cy="598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774" y="5243760"/>
            <a:ext cx="1487864" cy="63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555" y="4724816"/>
            <a:ext cx="1333053" cy="680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317" y="4345152"/>
            <a:ext cx="1419815" cy="561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Οδοντωτό δεξιό βέλος 11"/>
          <p:cNvSpPr/>
          <p:nvPr/>
        </p:nvSpPr>
        <p:spPr>
          <a:xfrm>
            <a:off x="3533775" y="4481513"/>
            <a:ext cx="741363" cy="484188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71" name="TextBox 13"/>
          <p:cNvSpPr txBox="1"/>
          <p:nvPr/>
        </p:nvSpPr>
        <p:spPr>
          <a:xfrm>
            <a:off x="6372225" y="4581525"/>
            <a:ext cx="26638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CENTER OF AEGEAN"</a:t>
            </a:r>
            <a:endParaRPr lang="en-US" alt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endParaRPr lang="el-GR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5" name="Ραβδωτό δεξιό βέλος 14"/>
          <p:cNvSpPr/>
          <p:nvPr/>
        </p:nvSpPr>
        <p:spPr>
          <a:xfrm>
            <a:off x="5724525" y="4541838"/>
            <a:ext cx="647700" cy="365125"/>
          </a:xfrm>
          <a:prstGeom prst="striped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669087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σύγχρονοι επισκέπτες είναι αναζητητές εμπειρίας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που επιθυμούν να μάθουν κάτι νέο, να συμμετάσχουν στο πολιτιστικό γίγνεσθαι και στον τοπικό τρόπο ζωής και χαίρονται για </a:t>
            </a:r>
            <a:r>
              <a:rPr lang="el-GR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προσωπικά βιώματα τα οποία μπορούν να διηγηθούν σε φίλους και γνωστούς.</a:t>
            </a:r>
            <a:endParaRPr lang="el-GR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κοινωνικοί,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απολαμβάνουν την τοπική γνώση και τους αρέσει η πρόσδεση και η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διαδραστικότητα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με τον τοπικό πληθυσμό. </a:t>
            </a: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Τους αρέσει  η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περιπέτεια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ταξιδεύουν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για να προκαλέσουν τον εαυτό τους, φυσικά, συναισθηματικά και πνευματικά.</a:t>
            </a: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Περιηγούνται για να έχουν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εμπειρίες περισσότερο των διαφορών και λιγότερο των ομοιοτήτων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αναζητώντας την αντίθεση και τη διαφορετικότητα από την καθημερινή τους ζωή. </a:t>
            </a:r>
            <a:endParaRPr lang="el-GR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 vert="horz" wrap="square" lIns="91440" tIns="45720" rIns="91440" bIns="45720" numCol="1" rtlCol="0" anchor="ctr" anchorCtr="0" compatLnSpc="1"/>
          <a:p>
            <a:pPr algn="ctr" eaLnBrk="1" hangingPunct="1">
              <a:buNone/>
            </a:pPr>
            <a:br>
              <a:rPr lang="el-GR" altLang="x-none" sz="3000" b="1" dirty="0">
                <a:solidFill>
                  <a:srgbClr val="FF0000"/>
                </a:solidFill>
              </a:rPr>
            </a:br>
            <a:r>
              <a:rPr lang="el-GR" altLang="x-none" sz="3000" b="1" dirty="0"/>
              <a:t> </a:t>
            </a:r>
            <a:br>
              <a:rPr lang="el-GR" altLang="x-none" sz="3000" b="1" dirty="0"/>
            </a:br>
            <a:br>
              <a:rPr lang="el-GR" altLang="x-none" sz="3000" b="1" dirty="0"/>
            </a:b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Η παρουσία του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ως τεχνολογικό μέσο και η συμβολή του στην ανάπτυξη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city branding</a:t>
            </a:r>
            <a:br>
              <a:rPr lang="el-GR" altLang="x-none" sz="2400" b="1" dirty="0">
                <a:solidFill>
                  <a:srgbClr val="FF0000"/>
                </a:solidFill>
              </a:rPr>
            </a:br>
            <a:r>
              <a:rPr lang="el-GR" altLang="x-none" sz="3000" b="1" dirty="0">
                <a:solidFill>
                  <a:srgbClr val="FF0000"/>
                </a:solidFill>
              </a:rPr>
              <a:t> </a:t>
            </a:r>
            <a:br>
              <a:rPr lang="el-GR" altLang="x-none" sz="3000" b="1" dirty="0">
                <a:solidFill>
                  <a:srgbClr val="FF0000"/>
                </a:solidFill>
              </a:rPr>
            </a:br>
            <a:r>
              <a:rPr lang="el-GR" altLang="x-none" sz="3000" b="1" dirty="0">
                <a:solidFill>
                  <a:srgbClr val="FF0000"/>
                </a:solidFill>
              </a:rPr>
              <a:t> </a:t>
            </a:r>
            <a:br>
              <a:rPr lang="el-GR" altLang="x-none" sz="3000" b="1" dirty="0">
                <a:solidFill>
                  <a:srgbClr val="FF0000"/>
                </a:solidFill>
              </a:rPr>
            </a:br>
            <a:endParaRPr lang="el-GR" altLang="x-none" sz="3000" b="1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altLang="x-none" sz="1900" b="1" u="sng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Υπάρχουσες Ιστοσελίδες:</a:t>
            </a:r>
            <a:r>
              <a:rPr lang="el-GR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υπάρχουν πολλές όπως είναι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www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hermoupolis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gr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syrostoday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και 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syros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με εμπλουτισμένο υλικό και ειδικά φίλτρα, όχι όμως μια ολοκληρωμένη και ορθά δομημένη ιστοσελίδα ή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blog.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Φάνηκε ότι  η </a:t>
            </a: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προβολή της πόλης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στο διαδίκτυο είναι μέτριας εμβέλειας αφού μόνιμοι κάτοικοι, επισκέπτες και τουρίστες έδωσαν την απάντηση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αυτή.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x-none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Ενιαία πολιτική διαχείρισης e-city brand</a:t>
            </a:r>
            <a:r>
              <a:rPr lang="el-GR" altLang="x-non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απαιτείται: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Ενίσχυση της ομάδας σχεδιασμού και διαχείρισης των διαδικτυακών εφαρμογών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η επίσημη ιστοσελίδα θα πρέπει να κατανέμει το περιεχομένου της πιο ορθά δομημένο.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σχετικά με τις κινητές εφαρμογές, η κινητοποίηση των ιθυνόντων της πόλης είναι αργή σε σχέση με το συνεχώς αυξανόμενο ποσοστό των πολιτών και τουριστών που χρησιμοποιούν τα έξυπνα κινητά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η συνεργασία του δήμου με τον ιδιωτικό τομέα χρειάζεται περαιτέρω ενίσχυση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l-GR" altLang="x-none" sz="1800" dirty="0">
                <a:latin typeface="Arial" panose="020B0604020202020204" pitchFamily="34" charset="0"/>
                <a:cs typeface="Arial" panose="020B0604020202020204" pitchFamily="34" charset="0"/>
              </a:rPr>
              <a:t>διαδραστικότητα  με τους κατοίκους στο διαδίκτυο</a:t>
            </a: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l-GR" alt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l-GR" altLang="x-none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x-none" sz="1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x-none" sz="1900" dirty="0"/>
          </a:p>
        </p:txBody>
      </p:sp>
      <p:sp>
        <p:nvSpPr>
          <p:cNvPr id="3" name="Down Arrow 2"/>
          <p:cNvSpPr/>
          <p:nvPr/>
        </p:nvSpPr>
        <p:spPr>
          <a:xfrm>
            <a:off x="3276600" y="3213100"/>
            <a:ext cx="576263" cy="792163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  <a:ln/>
        </p:spPr>
        <p:txBody>
          <a:bodyPr vert="horz" wrap="square" lIns="91440" tIns="45720" rIns="91440" bIns="45720" anchor="ctr" anchorCtr="0"/>
          <a:p>
            <a:pPr algn="ctr" eaLnBrk="1" hangingPunct="1"/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  <a:endParaRPr lang="el-GR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313"/>
            <a:ext cx="8820150" cy="4968875"/>
          </a:xfrm>
        </p:spPr>
        <p:txBody>
          <a:bodyPr vert="horz" wrap="square" lIns="91440" tIns="45720" rIns="91440" bIns="45720" numCol="1" rtlCol="0" anchor="t" anchorCtr="0" compatLnSpc="1"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altLang="x-none" dirty="0"/>
              <a:t>Η Ερμούπολη είναι μια πόλη που διαθέτει υψηλής δυναμικότητας περιουσιακά στοιχεία-αξίες-</a:t>
            </a:r>
            <a:r>
              <a:rPr dirty="0"/>
              <a:t>brands </a:t>
            </a:r>
            <a:r>
              <a:rPr lang="el-GR" altLang="x-none" dirty="0"/>
              <a:t>τα οποία εστιάζουν περισσότερο στην ιδιαίτερη </a:t>
            </a:r>
            <a:r>
              <a:rPr lang="el-GR" altLang="x-none" b="1" dirty="0">
                <a:solidFill>
                  <a:srgbClr val="C00000"/>
                </a:solidFill>
              </a:rPr>
              <a:t>αρχιτεκτονική της και στην πολιτιστική της κληρονομιά. </a:t>
            </a:r>
            <a:endParaRPr lang="el-GR" altLang="x-none" b="1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endParaRPr lang="el-GR" altLang="x-none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altLang="x-none" dirty="0"/>
              <a:t>Η κατεύθυνση οργάνωσης και σχεδιασμού του </a:t>
            </a:r>
            <a:r>
              <a:rPr dirty="0"/>
              <a:t>city branding </a:t>
            </a:r>
            <a:r>
              <a:rPr lang="el-GR" altLang="x-none" dirty="0"/>
              <a:t>θα πρέπει να επικεντρωθεί στην ανάδειξη και στην ενδυνάμωση του πολιτιστικού της χαρακτήρα και της αρχιτεκτονικής της ομορφιάς αφού δικαίως φάνηκε ότι </a:t>
            </a:r>
            <a:r>
              <a:rPr lang="el-GR" altLang="x-none" b="1" dirty="0">
                <a:solidFill>
                  <a:srgbClr val="C00000"/>
                </a:solidFill>
              </a:rPr>
              <a:t>είναι αυτό που την διαφοροποιεί απέναντι σε άλλους τουριστικούς προορισμούς και καθορίζει την ταυτότητα της</a:t>
            </a:r>
            <a:r>
              <a:rPr lang="el-GR" altLang="x-none" dirty="0"/>
              <a:t>.</a:t>
            </a:r>
            <a:endParaRPr lang="el-GR" altLang="x-none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endParaRPr lang="el-GR" altLang="x-none" dirty="0"/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l-GR" altLang="x-none" dirty="0"/>
              <a:t>Το </a:t>
            </a:r>
            <a:r>
              <a:rPr b="1" dirty="0">
                <a:solidFill>
                  <a:srgbClr val="C00000"/>
                </a:solidFill>
              </a:rPr>
              <a:t>e-city branding </a:t>
            </a:r>
            <a:r>
              <a:rPr lang="el-GR" altLang="x-none" b="1" dirty="0">
                <a:solidFill>
                  <a:srgbClr val="C00000"/>
                </a:solidFill>
              </a:rPr>
              <a:t>θέλει ενιαία πολιτική διαχείριση, ορθά δομημένο υλικό, ύπαρξη διαδραστικότητας </a:t>
            </a:r>
            <a:r>
              <a:rPr lang="el-GR" altLang="x-none" dirty="0"/>
              <a:t>με τους κατοίκους και μεγαλύτερης εμβέλειας προβολή της πόλης.</a:t>
            </a:r>
            <a:endParaRPr lang="el-GR" altLang="x-non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188" y="476250"/>
            <a:ext cx="7848600" cy="5761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</a:ln>
          <a:effectLst/>
        </p:spPr>
        <p:txBody>
          <a:bodyPr wrap="none" anchor="ctr"/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4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                                   </a:t>
            </a:r>
            <a:endParaRPr lang="el-GR" altLang="x-none" sz="1800" b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sz="1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Ευχαριστώ για την προσοχή σας !</a:t>
            </a:r>
            <a:endParaRPr lang="el-GR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800" b="1" dirty="0">
                <a:latin typeface="Arial" panose="020B0604020202020204" pitchFamily="34" charset="0"/>
              </a:rPr>
              <a:t> </a:t>
            </a:r>
            <a:r>
              <a:rPr lang="el-GR" altLang="x-none" sz="1600" b="1" dirty="0">
                <a:latin typeface="Arial" panose="020B0604020202020204" pitchFamily="34" charset="0"/>
              </a:rPr>
              <a:t>Ρόϊδω Μητούλα</a:t>
            </a:r>
            <a:endParaRPr lang="el-GR" altLang="x-none" sz="1600" b="1" dirty="0"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600" b="1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400" b="1" dirty="0">
                <a:solidFill>
                  <a:srgbClr val="0000E5"/>
                </a:solidFill>
                <a:latin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00E5"/>
                </a:solidFill>
                <a:latin typeface="Arial" panose="020B0604020202020204" pitchFamily="34" charset="0"/>
              </a:rPr>
              <a:t>mitoula@hua.gr</a:t>
            </a:r>
            <a:r>
              <a:rPr lang="el-GR" altLang="x-none" sz="1400" b="1" dirty="0">
                <a:solidFill>
                  <a:srgbClr val="0000E5"/>
                </a:solidFill>
                <a:latin typeface="Arial" panose="020B0604020202020204" pitchFamily="34" charset="0"/>
              </a:rPr>
              <a:t> </a:t>
            </a:r>
            <a:endParaRPr lang="el-GR" altLang="x-none" sz="1600" b="1" dirty="0">
              <a:solidFill>
                <a:srgbClr val="0000E5"/>
              </a:solidFill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sz="1600" dirty="0"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6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60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6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l-GR" altLang="x-none" sz="1200" b="1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					</a:t>
            </a:r>
            <a:endParaRPr lang="el-GR" altLang="x-none" sz="1200" b="1" i="1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endParaRPr lang="el-GR" altLang="x-none" sz="1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/>
          </p:cNvSpPr>
          <p:nvPr>
            <p:ph idx="1"/>
          </p:nvPr>
        </p:nvSpPr>
        <p:spPr>
          <a:xfrm>
            <a:off x="179388" y="-381000"/>
            <a:ext cx="8812212" cy="7239000"/>
          </a:xfrm>
          <a:ln/>
        </p:spPr>
        <p:txBody>
          <a:bodyPr vert="horz" wrap="square" lIns="91440" tIns="45720" rIns="91440" bIns="45720" anchor="t" anchorCtr="0"/>
          <a:p>
            <a:pPr marL="0" indent="0" algn="ctr" eaLnBrk="1" hangingPunct="1">
              <a:buFontTx/>
              <a:buNone/>
            </a:pPr>
            <a:endParaRPr lang="el-GR" altLang="en-US" sz="1600" dirty="0">
              <a:latin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l-GR" altLang="en-US" sz="18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1600" b="1" dirty="0">
                <a:latin typeface="Arial" panose="020B0604020202020204" pitchFamily="34" charset="0"/>
              </a:rPr>
              <a:t>   </a:t>
            </a: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Δεδομένων των Ελληνικών συνθηκών, για έναν τουριστικό προορισμό, το όποιο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τοπικό ανταγωνιστικό πλεονέκτημα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και τα θετικά οικονομικά αποτελέσματα, που προκύπτουν γι’ αυτόν, αφορούν στη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διασύνδεσή του με τους διαθέσιμους πολιτιστικούς πόρους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l-GR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l-GR" altLang="en-US" sz="1600" b="1" i="1" dirty="0">
              <a:latin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l-GR" altLang="en-US" sz="1600" b="1" dirty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l-GR" altLang="en-US" sz="1800" dirty="0"/>
          </a:p>
        </p:txBody>
      </p:sp>
      <p:pic>
        <p:nvPicPr>
          <p:cNvPr id="6147" name="Picture 5" descr="Σύρος - Συνοικία Βαπόρια">
            <a:hlinkClick r:id="rId1" tooltip="&quot;Σύρος - Συνοικία Βαπόρια [Archangel]&quot;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0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95288" y="765175"/>
            <a:ext cx="8497888" cy="5614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l-GR" altLang="x-none" sz="2800" b="1" i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Δηλαδή, στη </a:t>
            </a:r>
            <a:r>
              <a:rPr lang="el-GR" altLang="x-non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 τοπική κοινωνική κληρονομιά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x-none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None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Πνευματική (</a:t>
            </a:r>
            <a:r>
              <a:rPr lang="en-GB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l-G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l-G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None/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 Υλική (</a:t>
            </a:r>
            <a:r>
              <a:rPr lang="en-GB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civilisation</a:t>
            </a:r>
            <a:r>
              <a:rPr lang="el-G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l-G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l-GR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	στην </a:t>
            </a:r>
            <a:r>
              <a:rPr lang="el-GR" altLang="x-non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ανάδειξή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 της, </a:t>
            </a:r>
            <a:endParaRPr lang="en-GB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	στην αποτελεσματική </a:t>
            </a:r>
            <a:r>
              <a:rPr lang="el-GR" altLang="x-non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αξιοποίηση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altLang="x-non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διαχείρισή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 της</a:t>
            </a:r>
            <a:r>
              <a:rPr lang="en-GB" altLang="x-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l-GR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	και</a:t>
            </a:r>
            <a:endParaRPr lang="en-GB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	στην πολιτική συνέχειας και </a:t>
            </a:r>
            <a:r>
              <a:rPr lang="el-GR" altLang="x-non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βιώσιμης ανάπτυξής της 	</a:t>
            </a:r>
            <a:r>
              <a:rPr lang="el-GR" altLang="x-none" dirty="0">
                <a:latin typeface="Arial" panose="020B0604020202020204" pitchFamily="34" charset="0"/>
                <a:cs typeface="Arial" panose="020B0604020202020204" pitchFamily="34" charset="0"/>
              </a:rPr>
              <a:t>(οικονομικά, κοινωνικά και περιβαλλοντικά) ώστε να 	μεταβιβασθεί στις επόμενες γενιές  (διαγενεακή 	ισότητα) </a:t>
            </a:r>
            <a:endParaRPr lang="el-GR" altLang="x-none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1188" y="3429000"/>
            <a:ext cx="720725" cy="3603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1188" y="3933825"/>
            <a:ext cx="720725" cy="358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1188" y="5013325"/>
            <a:ext cx="720725" cy="36036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6400800"/>
          </a:xfrm>
          <a:ln/>
        </p:spPr>
        <p:txBody>
          <a:bodyPr vert="horz" wrap="square" lIns="91440" tIns="45720" rIns="91440" bIns="45720" anchor="ctr" anchorCtr="0"/>
          <a:p>
            <a:pPr marL="87630" indent="-87630" eaLnBrk="1" hangingPunct="1"/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Αυτό σημαίνει ότι,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απαιτούνται διαδικασίες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επιτυχούς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τοπικής επιχειρηματικότητας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ενδογενούς ανάπτυξης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του εσωτερικού περιβάλλοντος </a:t>
            </a: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του προορισμού, 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με έμφαση σε στοιχεία της πολιτιστικής </a:t>
            </a: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γεωγραφίας, όπως είναι:</a:t>
            </a: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τα χαρακτηριστικά του πολιτισμού,</a:t>
            </a:r>
            <a:b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- η πολιτιστική ιστορία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- η πολιτιστική περιοχή, </a:t>
            </a: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- το πολιτιστικό τοπίο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b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	- η πολιτιστική οικολογία</a:t>
            </a:r>
            <a:endParaRPr lang="el-GR" altLang="en-US" sz="2000" dirty="0">
              <a:latin typeface="Arial" panose="020B0604020202020204" pitchFamily="34" charset="0"/>
            </a:endParaRPr>
          </a:p>
        </p:txBody>
      </p:sp>
      <p:pic>
        <p:nvPicPr>
          <p:cNvPr id="8195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3068638"/>
            <a:ext cx="2843212" cy="37893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Elbow Connector 2"/>
          <p:cNvCxnSpPr/>
          <p:nvPr/>
        </p:nvCxnSpPr>
        <p:spPr>
          <a:xfrm rot="5400000">
            <a:off x="3204369" y="3140869"/>
            <a:ext cx="1008063" cy="863600"/>
          </a:xfrm>
          <a:prstGeom prst="bent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8313" y="1268413"/>
            <a:ext cx="61198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Ερμουπολη - Συρος">
            <a:hlinkClick r:id="rId1" tooltip="&quot;Ερμουπολη - Συρος [george papapostolou]&quot;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628775"/>
            <a:ext cx="7704138" cy="4895850"/>
          </a:xfrm>
        </p:spPr>
        <p:txBody>
          <a:bodyPr vert="horz" wrap="square" lIns="91440" tIns="45720" rIns="91440" bIns="45720" numCol="1" rtlCol="0" anchor="ctr" anchorCtr="0" compatLnSpc="1"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altLang="x-non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στρατηγικό μάρκετινγκ ελκυστικότητας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ενός προορισμού πρέπει να:</a:t>
            </a: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έχει </a:t>
            </a:r>
            <a:r>
              <a:rPr lang="el-G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ανθρωποκεντρικό σχεδιασμό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, δηλαδή να αφορά σε προσφορά και προώθηση </a:t>
            </a:r>
            <a:r>
              <a:rPr lang="el-GR" altLang="x-none" sz="2400" u="sng" dirty="0">
                <a:latin typeface="Arial" panose="020B0604020202020204" pitchFamily="34" charset="0"/>
                <a:cs typeface="Arial" panose="020B0604020202020204" pitchFamily="34" charset="0"/>
              </a:rPr>
              <a:t>εμπειριών και βιωματικών αγαθώ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ν (δημιουργικότητα και καινοτομία στην αξιοποίηση πόρων πολιτισμού)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ανταποκρίνεται στον ανταγωνισμό για το διαθέσιμο χρόνο και το εισόδημα του καταναλωτή, δημιουργώντας του </a:t>
            </a:r>
            <a:r>
              <a:rPr lang="el-G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συναισθηματική μοναδικότητα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επικεντρώνεται στο συναίσθημα</a:t>
            </a: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που προκαλείται, παρά στα ιδιαίτερα χαρακτηριστικά και τη λειτουργικότητα των αγαθών που προσφέρονται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l-GR" altLang="x-none" sz="2900" dirty="0">
                <a:latin typeface="Arial" panose="020B0604020202020204" pitchFamily="34" charset="0"/>
              </a:rPr>
            </a:br>
            <a:br>
              <a:rPr lang="el-GR" altLang="x-none" sz="2900" dirty="0">
                <a:latin typeface="Arial" panose="020B0604020202020204" pitchFamily="34" charset="0"/>
              </a:rPr>
            </a:br>
            <a:endParaRPr lang="el-GR" altLang="x-none" sz="2900" dirty="0">
              <a:latin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3850" y="1484313"/>
            <a:ext cx="6477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3850" y="3213100"/>
            <a:ext cx="6477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3850" y="4508500"/>
            <a:ext cx="647700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21109</Words>
  <Application>WPS Presentation</Application>
  <PresentationFormat/>
  <Paragraphs>560</Paragraphs>
  <Slides>42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SimSun</vt:lpstr>
      <vt:lpstr>Wingdings</vt:lpstr>
      <vt:lpstr>Times New Roman</vt:lpstr>
      <vt:lpstr>Calibri Light</vt:lpstr>
      <vt:lpstr>Calibri</vt:lpstr>
      <vt:lpstr>Arial Black</vt:lpstr>
      <vt:lpstr>Symbol</vt:lpstr>
      <vt:lpstr>Courier New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CONSEQUENCES OF THE EUROPEAN UNION ON THE PHYSIOGNOMY OF THE GREEK CITY</dc:title>
  <dc:creator>..</dc:creator>
  <cp:lastModifiedBy>google1587911622</cp:lastModifiedBy>
  <cp:revision>200</cp:revision>
  <cp:lastPrinted>2008-09-11T06:49:16Z</cp:lastPrinted>
  <dcterms:created xsi:type="dcterms:W3CDTF">2003-06-22T09:47:30Z</dcterms:created>
  <dcterms:modified xsi:type="dcterms:W3CDTF">2025-05-08T02:52:36Z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4950279DB6894E01B9A821AC9E4C489B_13</vt:lpwstr>
  </property>
  <property fmtid="{D5CDD505-2E9C-101B-9397-08002B2CF9AE}" pid="3" name="KSOProductBuildVer">
    <vt:lpwstr>2057-12.2.0.21172</vt:lpwstr>
  </property>
</Properties>
</file>