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Override PartName="/ppt/notesSlides/notesSlide18.xml" ContentType="application/vnd.openxmlformats-officedocument.presentationml.notesSlide+xml"/>
  <Override PartName="/ppt/notesSlides/notesSlide27.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1"/>
  </p:notes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867A93B-EF85-444F-BC7D-5D0EBBCBEC04}" type="datetimeFigureOut">
              <a:rPr lang="el-GR" smtClean="0"/>
              <a:t>19/6/2013</a:t>
            </a:fld>
            <a:endParaRPr lang="el-G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ABE4F34-827C-4148-8071-E778D0F82E8D}" type="slidenum">
              <a:rPr lang="el-GR" smtClean="0"/>
              <a:t>‹#›</a:t>
            </a:fld>
            <a:endParaRPr lang="el-G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p:spPr>
        <p:txBody>
          <a:bodyPr/>
          <a:lstStyle/>
          <a:p>
            <a:fld id="{23AC875C-A596-4E1C-9783-7C52AA2C7E58}" type="slidenum">
              <a:rPr lang="en-US" smtClean="0"/>
              <a:pPr/>
              <a:t>2</a:t>
            </a:fld>
            <a:endParaRPr lang="en-US" smtClean="0"/>
          </a:p>
        </p:txBody>
      </p:sp>
      <p:sp>
        <p:nvSpPr>
          <p:cNvPr id="55299" name="Rectangle 2"/>
          <p:cNvSpPr>
            <a:spLocks noRot="1" noChangeArrowheads="1" noTextEdit="1"/>
          </p:cNvSpPr>
          <p:nvPr>
            <p:ph type="sldImg"/>
          </p:nvPr>
        </p:nvSpPr>
        <p:spPr>
          <a:ln/>
        </p:spPr>
      </p:sp>
      <p:sp>
        <p:nvSpPr>
          <p:cNvPr id="55300" name="Rectangle 3"/>
          <p:cNvSpPr>
            <a:spLocks noGrp="1" noChangeArrowheads="1"/>
          </p:cNvSpPr>
          <p:nvPr>
            <p:ph type="body" idx="1"/>
          </p:nvPr>
        </p:nvSpPr>
        <p:spPr>
          <a:noFill/>
          <a:ln/>
        </p:spPr>
        <p:txBody>
          <a:bodyPr/>
          <a:lstStyle/>
          <a:p>
            <a:endParaRPr lang="el-GR"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p:spPr>
        <p:txBody>
          <a:bodyPr/>
          <a:lstStyle/>
          <a:p>
            <a:fld id="{2916736D-FEB5-44D7-98A7-CF4466F7E66D}" type="slidenum">
              <a:rPr lang="en-US" smtClean="0"/>
              <a:pPr/>
              <a:t>11</a:t>
            </a:fld>
            <a:endParaRPr lang="en-US" smtClean="0"/>
          </a:p>
        </p:txBody>
      </p:sp>
      <p:sp>
        <p:nvSpPr>
          <p:cNvPr id="64515" name="Rectangle 2"/>
          <p:cNvSpPr>
            <a:spLocks noRot="1" noChangeArrowheads="1" noTextEdit="1"/>
          </p:cNvSpPr>
          <p:nvPr>
            <p:ph type="sldImg"/>
          </p:nvPr>
        </p:nvSpPr>
        <p:spPr>
          <a:ln/>
        </p:spPr>
      </p:sp>
      <p:sp>
        <p:nvSpPr>
          <p:cNvPr id="64516" name="Rectangle 3"/>
          <p:cNvSpPr>
            <a:spLocks noGrp="1" noChangeArrowheads="1"/>
          </p:cNvSpPr>
          <p:nvPr>
            <p:ph type="body" idx="1"/>
          </p:nvPr>
        </p:nvSpPr>
        <p:spPr>
          <a:noFill/>
          <a:ln/>
        </p:spPr>
        <p:txBody>
          <a:bodyPr/>
          <a:lstStyle/>
          <a:p>
            <a:endParaRPr lang="el-GR"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p:spPr>
        <p:txBody>
          <a:bodyPr/>
          <a:lstStyle/>
          <a:p>
            <a:fld id="{3A01C1DE-2B2E-4300-AC69-3C42EC72D0C4}" type="slidenum">
              <a:rPr lang="en-US" smtClean="0"/>
              <a:pPr/>
              <a:t>12</a:t>
            </a:fld>
            <a:endParaRPr lang="en-US" smtClean="0"/>
          </a:p>
        </p:txBody>
      </p:sp>
      <p:sp>
        <p:nvSpPr>
          <p:cNvPr id="65539" name="Rectangle 2"/>
          <p:cNvSpPr>
            <a:spLocks noRot="1" noChangeArrowheads="1" noTextEdit="1"/>
          </p:cNvSpPr>
          <p:nvPr>
            <p:ph type="sldImg"/>
          </p:nvPr>
        </p:nvSpPr>
        <p:spPr>
          <a:ln/>
        </p:spPr>
      </p:sp>
      <p:sp>
        <p:nvSpPr>
          <p:cNvPr id="65540" name="Rectangle 3"/>
          <p:cNvSpPr>
            <a:spLocks noGrp="1" noChangeArrowheads="1"/>
          </p:cNvSpPr>
          <p:nvPr>
            <p:ph type="body" idx="1"/>
          </p:nvPr>
        </p:nvSpPr>
        <p:spPr>
          <a:noFill/>
          <a:ln/>
        </p:spPr>
        <p:txBody>
          <a:bodyPr/>
          <a:lstStyle/>
          <a:p>
            <a:endParaRPr lang="el-GR"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p:spPr>
        <p:txBody>
          <a:bodyPr/>
          <a:lstStyle/>
          <a:p>
            <a:fld id="{3858D7DC-8E5B-4451-A172-2DDFBA75DC67}" type="slidenum">
              <a:rPr lang="en-US" smtClean="0"/>
              <a:pPr/>
              <a:t>13</a:t>
            </a:fld>
            <a:endParaRPr lang="en-US" smtClean="0"/>
          </a:p>
        </p:txBody>
      </p:sp>
      <p:sp>
        <p:nvSpPr>
          <p:cNvPr id="66563" name="Rectangle 2"/>
          <p:cNvSpPr>
            <a:spLocks noRot="1" noChangeArrowheads="1" noTextEdit="1"/>
          </p:cNvSpPr>
          <p:nvPr>
            <p:ph type="sldImg"/>
          </p:nvPr>
        </p:nvSpPr>
        <p:spPr>
          <a:ln/>
        </p:spPr>
      </p:sp>
      <p:sp>
        <p:nvSpPr>
          <p:cNvPr id="66564" name="Rectangle 3"/>
          <p:cNvSpPr>
            <a:spLocks noGrp="1" noChangeArrowheads="1"/>
          </p:cNvSpPr>
          <p:nvPr>
            <p:ph type="body" idx="1"/>
          </p:nvPr>
        </p:nvSpPr>
        <p:spPr>
          <a:noFill/>
          <a:ln/>
        </p:spPr>
        <p:txBody>
          <a:bodyPr/>
          <a:lstStyle/>
          <a:p>
            <a:endParaRPr lang="el-GR"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a:noFill/>
        </p:spPr>
        <p:txBody>
          <a:bodyPr/>
          <a:lstStyle/>
          <a:p>
            <a:fld id="{8FFD5EFA-ABAA-4976-8164-E6F4BD87C4D6}" type="slidenum">
              <a:rPr lang="en-US" smtClean="0"/>
              <a:pPr/>
              <a:t>14</a:t>
            </a:fld>
            <a:endParaRPr lang="en-US" smtClean="0"/>
          </a:p>
        </p:txBody>
      </p:sp>
      <p:sp>
        <p:nvSpPr>
          <p:cNvPr id="67587" name="Rectangle 2"/>
          <p:cNvSpPr>
            <a:spLocks noRot="1" noChangeArrowheads="1" noTextEdit="1"/>
          </p:cNvSpPr>
          <p:nvPr>
            <p:ph type="sldImg"/>
          </p:nvPr>
        </p:nvSpPr>
        <p:spPr>
          <a:ln/>
        </p:spPr>
      </p:sp>
      <p:sp>
        <p:nvSpPr>
          <p:cNvPr id="67588" name="Rectangle 3"/>
          <p:cNvSpPr>
            <a:spLocks noGrp="1" noChangeArrowheads="1"/>
          </p:cNvSpPr>
          <p:nvPr>
            <p:ph type="body" idx="1"/>
          </p:nvPr>
        </p:nvSpPr>
        <p:spPr>
          <a:noFill/>
          <a:ln/>
        </p:spPr>
        <p:txBody>
          <a:bodyPr/>
          <a:lstStyle/>
          <a:p>
            <a:endParaRPr lang="el-GR"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p:spPr>
        <p:txBody>
          <a:bodyPr/>
          <a:lstStyle/>
          <a:p>
            <a:fld id="{0FF86AAF-9EC2-48CE-9E6D-B188820D2233}" type="slidenum">
              <a:rPr lang="en-US" smtClean="0"/>
              <a:pPr/>
              <a:t>15</a:t>
            </a:fld>
            <a:endParaRPr lang="en-US" smtClean="0"/>
          </a:p>
        </p:txBody>
      </p:sp>
      <p:sp>
        <p:nvSpPr>
          <p:cNvPr id="68611" name="Rectangle 2"/>
          <p:cNvSpPr>
            <a:spLocks noRot="1" noChangeArrowheads="1" noTextEdit="1"/>
          </p:cNvSpPr>
          <p:nvPr>
            <p:ph type="sldImg"/>
          </p:nvPr>
        </p:nvSpPr>
        <p:spPr>
          <a:ln/>
        </p:spPr>
      </p:sp>
      <p:sp>
        <p:nvSpPr>
          <p:cNvPr id="68612" name="Rectangle 3"/>
          <p:cNvSpPr>
            <a:spLocks noGrp="1" noChangeArrowheads="1"/>
          </p:cNvSpPr>
          <p:nvPr>
            <p:ph type="body" idx="1"/>
          </p:nvPr>
        </p:nvSpPr>
        <p:spPr>
          <a:noFill/>
          <a:ln/>
        </p:spPr>
        <p:txBody>
          <a:bodyPr/>
          <a:lstStyle/>
          <a:p>
            <a:endParaRPr lang="el-GR"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a:spLocks noGrp="1" noChangeArrowheads="1"/>
          </p:cNvSpPr>
          <p:nvPr>
            <p:ph type="sldNum" sz="quarter" idx="5"/>
          </p:nvPr>
        </p:nvSpPr>
        <p:spPr>
          <a:noFill/>
        </p:spPr>
        <p:txBody>
          <a:bodyPr/>
          <a:lstStyle/>
          <a:p>
            <a:fld id="{14122614-D3C6-42EC-8217-3586245D0678}" type="slidenum">
              <a:rPr lang="en-US" smtClean="0"/>
              <a:pPr/>
              <a:t>16</a:t>
            </a:fld>
            <a:endParaRPr lang="en-US" smtClean="0"/>
          </a:p>
        </p:txBody>
      </p:sp>
      <p:sp>
        <p:nvSpPr>
          <p:cNvPr id="69635" name="Rectangle 2"/>
          <p:cNvSpPr>
            <a:spLocks noRot="1" noChangeArrowheads="1" noTextEdit="1"/>
          </p:cNvSpPr>
          <p:nvPr>
            <p:ph type="sldImg"/>
          </p:nvPr>
        </p:nvSpPr>
        <p:spPr>
          <a:ln/>
        </p:spPr>
      </p:sp>
      <p:sp>
        <p:nvSpPr>
          <p:cNvPr id="69636" name="Rectangle 3"/>
          <p:cNvSpPr>
            <a:spLocks noGrp="1" noChangeArrowheads="1"/>
          </p:cNvSpPr>
          <p:nvPr>
            <p:ph type="body" idx="1"/>
          </p:nvPr>
        </p:nvSpPr>
        <p:spPr>
          <a:noFill/>
          <a:ln/>
        </p:spPr>
        <p:txBody>
          <a:bodyPr/>
          <a:lstStyle/>
          <a:p>
            <a:endParaRPr lang="el-GR"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p>
            <a:fld id="{7FAAFD33-8774-46BC-98B2-14580399E47A}" type="slidenum">
              <a:rPr lang="en-US" smtClean="0"/>
              <a:pPr/>
              <a:t>17</a:t>
            </a:fld>
            <a:endParaRPr lang="en-US" smtClean="0"/>
          </a:p>
        </p:txBody>
      </p:sp>
      <p:sp>
        <p:nvSpPr>
          <p:cNvPr id="70659" name="Rectangle 2"/>
          <p:cNvSpPr>
            <a:spLocks noRot="1" noChangeArrowheads="1" noTextEdit="1"/>
          </p:cNvSpPr>
          <p:nvPr>
            <p:ph type="sldImg"/>
          </p:nvPr>
        </p:nvSpPr>
        <p:spPr>
          <a:ln/>
        </p:spPr>
      </p:sp>
      <p:sp>
        <p:nvSpPr>
          <p:cNvPr id="70660" name="Rectangle 3"/>
          <p:cNvSpPr>
            <a:spLocks noGrp="1" noChangeArrowheads="1"/>
          </p:cNvSpPr>
          <p:nvPr>
            <p:ph type="body" idx="1"/>
          </p:nvPr>
        </p:nvSpPr>
        <p:spPr>
          <a:noFill/>
          <a:ln/>
        </p:spPr>
        <p:txBody>
          <a:bodyPr/>
          <a:lstStyle/>
          <a:p>
            <a:endParaRPr lang="el-GR"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a:spLocks noGrp="1" noChangeArrowheads="1"/>
          </p:cNvSpPr>
          <p:nvPr>
            <p:ph type="sldNum" sz="quarter" idx="5"/>
          </p:nvPr>
        </p:nvSpPr>
        <p:spPr>
          <a:noFill/>
        </p:spPr>
        <p:txBody>
          <a:bodyPr/>
          <a:lstStyle/>
          <a:p>
            <a:fld id="{B16C39DD-9872-42B1-AF20-2E5FEF9A4DA6}" type="slidenum">
              <a:rPr lang="en-US" smtClean="0"/>
              <a:pPr/>
              <a:t>18</a:t>
            </a:fld>
            <a:endParaRPr lang="en-US" smtClean="0"/>
          </a:p>
        </p:txBody>
      </p:sp>
      <p:sp>
        <p:nvSpPr>
          <p:cNvPr id="71683" name="Rectangle 2"/>
          <p:cNvSpPr>
            <a:spLocks noRot="1" noChangeArrowheads="1" noTextEdit="1"/>
          </p:cNvSpPr>
          <p:nvPr>
            <p:ph type="sldImg"/>
          </p:nvPr>
        </p:nvSpPr>
        <p:spPr>
          <a:ln/>
        </p:spPr>
      </p:sp>
      <p:sp>
        <p:nvSpPr>
          <p:cNvPr id="71684" name="Rectangle 3"/>
          <p:cNvSpPr>
            <a:spLocks noGrp="1" noChangeArrowheads="1"/>
          </p:cNvSpPr>
          <p:nvPr>
            <p:ph type="body" idx="1"/>
          </p:nvPr>
        </p:nvSpPr>
        <p:spPr>
          <a:noFill/>
          <a:ln/>
        </p:spPr>
        <p:txBody>
          <a:bodyPr/>
          <a:lstStyle/>
          <a:p>
            <a:endParaRPr lang="el-GR"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a:noFill/>
        </p:spPr>
        <p:txBody>
          <a:bodyPr/>
          <a:lstStyle/>
          <a:p>
            <a:fld id="{76E177A2-B37C-4EC7-B596-13E423793CE2}" type="slidenum">
              <a:rPr lang="en-US" smtClean="0"/>
              <a:pPr/>
              <a:t>19</a:t>
            </a:fld>
            <a:endParaRPr lang="en-US" smtClean="0"/>
          </a:p>
        </p:txBody>
      </p:sp>
      <p:sp>
        <p:nvSpPr>
          <p:cNvPr id="72707" name="Rectangle 2"/>
          <p:cNvSpPr>
            <a:spLocks noRot="1" noChangeArrowheads="1" noTextEdit="1"/>
          </p:cNvSpPr>
          <p:nvPr>
            <p:ph type="sldImg"/>
          </p:nvPr>
        </p:nvSpPr>
        <p:spPr>
          <a:ln/>
        </p:spPr>
      </p:sp>
      <p:sp>
        <p:nvSpPr>
          <p:cNvPr id="72708" name="Rectangle 3"/>
          <p:cNvSpPr>
            <a:spLocks noGrp="1" noChangeArrowheads="1"/>
          </p:cNvSpPr>
          <p:nvPr>
            <p:ph type="body" idx="1"/>
          </p:nvPr>
        </p:nvSpPr>
        <p:spPr>
          <a:noFill/>
          <a:ln/>
        </p:spPr>
        <p:txBody>
          <a:bodyPr/>
          <a:lstStyle/>
          <a:p>
            <a:endParaRPr lang="el-GR"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a:spLocks noGrp="1" noChangeArrowheads="1"/>
          </p:cNvSpPr>
          <p:nvPr>
            <p:ph type="sldNum" sz="quarter" idx="5"/>
          </p:nvPr>
        </p:nvSpPr>
        <p:spPr>
          <a:noFill/>
        </p:spPr>
        <p:txBody>
          <a:bodyPr/>
          <a:lstStyle/>
          <a:p>
            <a:fld id="{A3876C9E-DE69-4BA9-8082-2BDFD8660DBB}" type="slidenum">
              <a:rPr lang="en-US" smtClean="0"/>
              <a:pPr/>
              <a:t>20</a:t>
            </a:fld>
            <a:endParaRPr lang="en-US" smtClean="0"/>
          </a:p>
        </p:txBody>
      </p:sp>
      <p:sp>
        <p:nvSpPr>
          <p:cNvPr id="73731" name="Rectangle 2"/>
          <p:cNvSpPr>
            <a:spLocks noRot="1" noChangeArrowheads="1" noTextEdit="1"/>
          </p:cNvSpPr>
          <p:nvPr>
            <p:ph type="sldImg"/>
          </p:nvPr>
        </p:nvSpPr>
        <p:spPr>
          <a:ln/>
        </p:spPr>
      </p:sp>
      <p:sp>
        <p:nvSpPr>
          <p:cNvPr id="73732" name="Rectangle 3"/>
          <p:cNvSpPr>
            <a:spLocks noGrp="1" noChangeArrowheads="1"/>
          </p:cNvSpPr>
          <p:nvPr>
            <p:ph type="body" idx="1"/>
          </p:nvPr>
        </p:nvSpPr>
        <p:spPr>
          <a:noFill/>
          <a:ln/>
        </p:spPr>
        <p:txBody>
          <a:bodyPr/>
          <a:lstStyle/>
          <a:p>
            <a:endParaRPr lang="el-GR"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p>
            <a:fld id="{765C2190-7497-416F-B1DB-E7D203EEE2BD}" type="slidenum">
              <a:rPr lang="en-US" smtClean="0"/>
              <a:pPr/>
              <a:t>3</a:t>
            </a:fld>
            <a:endParaRPr lang="en-US" smtClean="0"/>
          </a:p>
        </p:txBody>
      </p:sp>
      <p:sp>
        <p:nvSpPr>
          <p:cNvPr id="56323" name="Rectangle 2"/>
          <p:cNvSpPr>
            <a:spLocks noRot="1" noChangeArrowheads="1" noTextEdit="1"/>
          </p:cNvSpPr>
          <p:nvPr>
            <p:ph type="sldImg"/>
          </p:nvPr>
        </p:nvSpPr>
        <p:spPr>
          <a:ln/>
        </p:spPr>
      </p:sp>
      <p:sp>
        <p:nvSpPr>
          <p:cNvPr id="56324" name="Rectangle 3"/>
          <p:cNvSpPr>
            <a:spLocks noGrp="1" noChangeArrowheads="1"/>
          </p:cNvSpPr>
          <p:nvPr>
            <p:ph type="body" idx="1"/>
          </p:nvPr>
        </p:nvSpPr>
        <p:spPr>
          <a:noFill/>
          <a:ln/>
        </p:spPr>
        <p:txBody>
          <a:bodyPr/>
          <a:lstStyle/>
          <a:p>
            <a:endParaRPr lang="el-GR"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a:spLocks noGrp="1" noChangeArrowheads="1"/>
          </p:cNvSpPr>
          <p:nvPr>
            <p:ph type="sldNum" sz="quarter" idx="5"/>
          </p:nvPr>
        </p:nvSpPr>
        <p:spPr>
          <a:noFill/>
        </p:spPr>
        <p:txBody>
          <a:bodyPr/>
          <a:lstStyle/>
          <a:p>
            <a:fld id="{440D56A1-0C1F-4F6A-9BB4-4E38327B689B}" type="slidenum">
              <a:rPr lang="en-US" smtClean="0"/>
              <a:pPr/>
              <a:t>21</a:t>
            </a:fld>
            <a:endParaRPr lang="en-US" smtClean="0"/>
          </a:p>
        </p:txBody>
      </p:sp>
      <p:sp>
        <p:nvSpPr>
          <p:cNvPr id="74755" name="Rectangle 2"/>
          <p:cNvSpPr>
            <a:spLocks noRot="1" noChangeArrowheads="1" noTextEdit="1"/>
          </p:cNvSpPr>
          <p:nvPr>
            <p:ph type="sldImg"/>
          </p:nvPr>
        </p:nvSpPr>
        <p:spPr>
          <a:ln/>
        </p:spPr>
      </p:sp>
      <p:sp>
        <p:nvSpPr>
          <p:cNvPr id="74756" name="Rectangle 3"/>
          <p:cNvSpPr>
            <a:spLocks noGrp="1" noChangeArrowheads="1"/>
          </p:cNvSpPr>
          <p:nvPr>
            <p:ph type="body" idx="1"/>
          </p:nvPr>
        </p:nvSpPr>
        <p:spPr>
          <a:noFill/>
          <a:ln/>
        </p:spPr>
        <p:txBody>
          <a:bodyPr/>
          <a:lstStyle/>
          <a:p>
            <a:endParaRPr lang="el-GR"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a:noFill/>
        </p:spPr>
        <p:txBody>
          <a:bodyPr/>
          <a:lstStyle/>
          <a:p>
            <a:fld id="{735E5A65-29C5-4B03-8937-53FE7DD5A196}" type="slidenum">
              <a:rPr lang="en-US" smtClean="0"/>
              <a:pPr/>
              <a:t>22</a:t>
            </a:fld>
            <a:endParaRPr lang="en-US" smtClean="0"/>
          </a:p>
        </p:txBody>
      </p:sp>
      <p:sp>
        <p:nvSpPr>
          <p:cNvPr id="75779" name="Rectangle 2"/>
          <p:cNvSpPr>
            <a:spLocks noRot="1" noChangeArrowheads="1" noTextEdit="1"/>
          </p:cNvSpPr>
          <p:nvPr>
            <p:ph type="sldImg"/>
          </p:nvPr>
        </p:nvSpPr>
        <p:spPr>
          <a:ln/>
        </p:spPr>
      </p:sp>
      <p:sp>
        <p:nvSpPr>
          <p:cNvPr id="75780" name="Rectangle 3"/>
          <p:cNvSpPr>
            <a:spLocks noGrp="1" noChangeArrowheads="1"/>
          </p:cNvSpPr>
          <p:nvPr>
            <p:ph type="body" idx="1"/>
          </p:nvPr>
        </p:nvSpPr>
        <p:spPr>
          <a:noFill/>
          <a:ln/>
        </p:spPr>
        <p:txBody>
          <a:bodyPr/>
          <a:lstStyle/>
          <a:p>
            <a:endParaRPr lang="el-GR"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a:noFill/>
        </p:spPr>
        <p:txBody>
          <a:bodyPr/>
          <a:lstStyle/>
          <a:p>
            <a:fld id="{788D83F3-937B-4F94-86E5-5511120743A9}" type="slidenum">
              <a:rPr lang="en-US" smtClean="0"/>
              <a:pPr/>
              <a:t>23</a:t>
            </a:fld>
            <a:endParaRPr lang="en-US" smtClean="0"/>
          </a:p>
        </p:txBody>
      </p:sp>
      <p:sp>
        <p:nvSpPr>
          <p:cNvPr id="76803" name="Rectangle 2"/>
          <p:cNvSpPr>
            <a:spLocks noRot="1" noChangeArrowheads="1" noTextEdit="1"/>
          </p:cNvSpPr>
          <p:nvPr>
            <p:ph type="sldImg"/>
          </p:nvPr>
        </p:nvSpPr>
        <p:spPr>
          <a:ln/>
        </p:spPr>
      </p:sp>
      <p:sp>
        <p:nvSpPr>
          <p:cNvPr id="76804" name="Rectangle 3"/>
          <p:cNvSpPr>
            <a:spLocks noGrp="1" noChangeArrowheads="1"/>
          </p:cNvSpPr>
          <p:nvPr>
            <p:ph type="body" idx="1"/>
          </p:nvPr>
        </p:nvSpPr>
        <p:spPr>
          <a:noFill/>
          <a:ln/>
        </p:spPr>
        <p:txBody>
          <a:bodyPr/>
          <a:lstStyle/>
          <a:p>
            <a:endParaRPr lang="el-GR"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p:spPr>
        <p:txBody>
          <a:bodyPr/>
          <a:lstStyle/>
          <a:p>
            <a:fld id="{B507AD79-3486-49BA-BA6C-93496B8C17DC}" type="slidenum">
              <a:rPr lang="en-US" smtClean="0"/>
              <a:pPr/>
              <a:t>24</a:t>
            </a:fld>
            <a:endParaRPr lang="en-US" smtClean="0"/>
          </a:p>
        </p:txBody>
      </p:sp>
      <p:sp>
        <p:nvSpPr>
          <p:cNvPr id="77827" name="Rectangle 2"/>
          <p:cNvSpPr>
            <a:spLocks noRot="1" noChangeArrowheads="1" noTextEdit="1"/>
          </p:cNvSpPr>
          <p:nvPr>
            <p:ph type="sldImg"/>
          </p:nvPr>
        </p:nvSpPr>
        <p:spPr>
          <a:ln/>
        </p:spPr>
      </p:sp>
      <p:sp>
        <p:nvSpPr>
          <p:cNvPr id="77828" name="Rectangle 3"/>
          <p:cNvSpPr>
            <a:spLocks noGrp="1" noChangeArrowheads="1"/>
          </p:cNvSpPr>
          <p:nvPr>
            <p:ph type="body" idx="1"/>
          </p:nvPr>
        </p:nvSpPr>
        <p:spPr>
          <a:noFill/>
          <a:ln/>
        </p:spPr>
        <p:txBody>
          <a:bodyPr/>
          <a:lstStyle/>
          <a:p>
            <a:endParaRPr lang="el-GR"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p:spPr>
        <p:txBody>
          <a:bodyPr/>
          <a:lstStyle/>
          <a:p>
            <a:fld id="{B4D11579-2E30-4FDB-BCF0-A4C45CA1A69B}" type="slidenum">
              <a:rPr lang="en-US" smtClean="0"/>
              <a:pPr/>
              <a:t>25</a:t>
            </a:fld>
            <a:endParaRPr lang="en-US" smtClean="0"/>
          </a:p>
        </p:txBody>
      </p:sp>
      <p:sp>
        <p:nvSpPr>
          <p:cNvPr id="78851" name="Rectangle 2"/>
          <p:cNvSpPr>
            <a:spLocks noRot="1" noChangeArrowheads="1" noTextEdit="1"/>
          </p:cNvSpPr>
          <p:nvPr>
            <p:ph type="sldImg"/>
          </p:nvPr>
        </p:nvSpPr>
        <p:spPr>
          <a:ln/>
        </p:spPr>
      </p:sp>
      <p:sp>
        <p:nvSpPr>
          <p:cNvPr id="78852" name="Rectangle 3"/>
          <p:cNvSpPr>
            <a:spLocks noGrp="1" noChangeArrowheads="1"/>
          </p:cNvSpPr>
          <p:nvPr>
            <p:ph type="body" idx="1"/>
          </p:nvPr>
        </p:nvSpPr>
        <p:spPr>
          <a:noFill/>
          <a:ln/>
        </p:spPr>
        <p:txBody>
          <a:bodyPr/>
          <a:lstStyle/>
          <a:p>
            <a:endParaRPr lang="el-GR"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7"/>
          <p:cNvSpPr>
            <a:spLocks noGrp="1" noChangeArrowheads="1"/>
          </p:cNvSpPr>
          <p:nvPr>
            <p:ph type="sldNum" sz="quarter" idx="5"/>
          </p:nvPr>
        </p:nvSpPr>
        <p:spPr>
          <a:noFill/>
        </p:spPr>
        <p:txBody>
          <a:bodyPr/>
          <a:lstStyle/>
          <a:p>
            <a:fld id="{B512D178-D864-41E5-A052-32AA0E55B6C4}" type="slidenum">
              <a:rPr lang="en-US" smtClean="0"/>
              <a:pPr/>
              <a:t>26</a:t>
            </a:fld>
            <a:endParaRPr lang="en-US" smtClean="0"/>
          </a:p>
        </p:txBody>
      </p:sp>
      <p:sp>
        <p:nvSpPr>
          <p:cNvPr id="79875" name="Rectangle 2"/>
          <p:cNvSpPr>
            <a:spLocks noRot="1" noChangeArrowheads="1" noTextEdit="1"/>
          </p:cNvSpPr>
          <p:nvPr>
            <p:ph type="sldImg"/>
          </p:nvPr>
        </p:nvSpPr>
        <p:spPr>
          <a:ln/>
        </p:spPr>
      </p:sp>
      <p:sp>
        <p:nvSpPr>
          <p:cNvPr id="79876" name="Rectangle 3"/>
          <p:cNvSpPr>
            <a:spLocks noGrp="1" noChangeArrowheads="1"/>
          </p:cNvSpPr>
          <p:nvPr>
            <p:ph type="body" idx="1"/>
          </p:nvPr>
        </p:nvSpPr>
        <p:spPr>
          <a:noFill/>
          <a:ln/>
        </p:spPr>
        <p:txBody>
          <a:bodyPr/>
          <a:lstStyle/>
          <a:p>
            <a:endParaRPr lang="el-GR"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7"/>
          <p:cNvSpPr>
            <a:spLocks noGrp="1" noChangeArrowheads="1"/>
          </p:cNvSpPr>
          <p:nvPr>
            <p:ph type="sldNum" sz="quarter" idx="5"/>
          </p:nvPr>
        </p:nvSpPr>
        <p:spPr>
          <a:noFill/>
        </p:spPr>
        <p:txBody>
          <a:bodyPr/>
          <a:lstStyle/>
          <a:p>
            <a:fld id="{AEC025D9-5A97-4353-8F9C-090BF292988E}" type="slidenum">
              <a:rPr lang="en-US" smtClean="0"/>
              <a:pPr/>
              <a:t>27</a:t>
            </a:fld>
            <a:endParaRPr lang="en-US" smtClean="0"/>
          </a:p>
        </p:txBody>
      </p:sp>
      <p:sp>
        <p:nvSpPr>
          <p:cNvPr id="80899" name="Rectangle 2"/>
          <p:cNvSpPr>
            <a:spLocks noRot="1" noChangeArrowheads="1" noTextEdit="1"/>
          </p:cNvSpPr>
          <p:nvPr>
            <p:ph type="sldImg"/>
          </p:nvPr>
        </p:nvSpPr>
        <p:spPr>
          <a:ln/>
        </p:spPr>
      </p:sp>
      <p:sp>
        <p:nvSpPr>
          <p:cNvPr id="80900" name="Rectangle 3"/>
          <p:cNvSpPr>
            <a:spLocks noGrp="1" noChangeArrowheads="1"/>
          </p:cNvSpPr>
          <p:nvPr>
            <p:ph type="body" idx="1"/>
          </p:nvPr>
        </p:nvSpPr>
        <p:spPr>
          <a:noFill/>
          <a:ln/>
        </p:spPr>
        <p:txBody>
          <a:bodyPr/>
          <a:lstStyle/>
          <a:p>
            <a:endParaRPr lang="el-GR"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p:cNvSpPr>
            <a:spLocks noGrp="1" noChangeArrowheads="1"/>
          </p:cNvSpPr>
          <p:nvPr>
            <p:ph type="sldNum" sz="quarter" idx="5"/>
          </p:nvPr>
        </p:nvSpPr>
        <p:spPr>
          <a:noFill/>
        </p:spPr>
        <p:txBody>
          <a:bodyPr/>
          <a:lstStyle/>
          <a:p>
            <a:fld id="{5D393480-8FF7-484C-BCD3-9AFAD62D2EE0}" type="slidenum">
              <a:rPr lang="en-US" smtClean="0"/>
              <a:pPr/>
              <a:t>28</a:t>
            </a:fld>
            <a:endParaRPr lang="en-US" smtClean="0"/>
          </a:p>
        </p:txBody>
      </p:sp>
      <p:sp>
        <p:nvSpPr>
          <p:cNvPr id="81923" name="Rectangle 2"/>
          <p:cNvSpPr>
            <a:spLocks noRot="1" noChangeArrowheads="1" noTextEdit="1"/>
          </p:cNvSpPr>
          <p:nvPr>
            <p:ph type="sldImg"/>
          </p:nvPr>
        </p:nvSpPr>
        <p:spPr>
          <a:ln/>
        </p:spPr>
      </p:sp>
      <p:sp>
        <p:nvSpPr>
          <p:cNvPr id="81924" name="Rectangle 3"/>
          <p:cNvSpPr>
            <a:spLocks noGrp="1" noChangeArrowheads="1"/>
          </p:cNvSpPr>
          <p:nvPr>
            <p:ph type="body" idx="1"/>
          </p:nvPr>
        </p:nvSpPr>
        <p:spPr>
          <a:noFill/>
          <a:ln/>
        </p:spPr>
        <p:txBody>
          <a:bodyPr/>
          <a:lstStyle/>
          <a:p>
            <a:endParaRPr lang="el-GR"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7"/>
          <p:cNvSpPr>
            <a:spLocks noGrp="1" noChangeArrowheads="1"/>
          </p:cNvSpPr>
          <p:nvPr>
            <p:ph type="sldNum" sz="quarter" idx="5"/>
          </p:nvPr>
        </p:nvSpPr>
        <p:spPr>
          <a:noFill/>
        </p:spPr>
        <p:txBody>
          <a:bodyPr/>
          <a:lstStyle/>
          <a:p>
            <a:fld id="{CEB3CF8E-5064-4D76-85EA-A96A3494EA50}" type="slidenum">
              <a:rPr lang="en-US" smtClean="0"/>
              <a:pPr/>
              <a:t>29</a:t>
            </a:fld>
            <a:endParaRPr lang="en-US" smtClean="0"/>
          </a:p>
        </p:txBody>
      </p:sp>
      <p:sp>
        <p:nvSpPr>
          <p:cNvPr id="82947" name="Rectangle 2"/>
          <p:cNvSpPr>
            <a:spLocks noRot="1" noChangeArrowheads="1" noTextEdit="1"/>
          </p:cNvSpPr>
          <p:nvPr>
            <p:ph type="sldImg"/>
          </p:nvPr>
        </p:nvSpPr>
        <p:spPr>
          <a:ln/>
        </p:spPr>
      </p:sp>
      <p:sp>
        <p:nvSpPr>
          <p:cNvPr id="82948" name="Rectangle 3"/>
          <p:cNvSpPr>
            <a:spLocks noGrp="1" noChangeArrowheads="1"/>
          </p:cNvSpPr>
          <p:nvPr>
            <p:ph type="body" idx="1"/>
          </p:nvPr>
        </p:nvSpPr>
        <p:spPr>
          <a:noFill/>
          <a:ln/>
        </p:spPr>
        <p:txBody>
          <a:bodyPr/>
          <a:lstStyle/>
          <a:p>
            <a:endParaRPr lang="el-GR"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7"/>
          <p:cNvSpPr>
            <a:spLocks noGrp="1" noChangeArrowheads="1"/>
          </p:cNvSpPr>
          <p:nvPr>
            <p:ph type="sldNum" sz="quarter" idx="5"/>
          </p:nvPr>
        </p:nvSpPr>
        <p:spPr>
          <a:noFill/>
        </p:spPr>
        <p:txBody>
          <a:bodyPr/>
          <a:lstStyle/>
          <a:p>
            <a:fld id="{B7AB51AC-2B14-4167-B847-9BCADD87100B}" type="slidenum">
              <a:rPr lang="en-US" smtClean="0"/>
              <a:pPr/>
              <a:t>30</a:t>
            </a:fld>
            <a:endParaRPr lang="en-US" smtClean="0"/>
          </a:p>
        </p:txBody>
      </p:sp>
      <p:sp>
        <p:nvSpPr>
          <p:cNvPr id="83971" name="Rectangle 2"/>
          <p:cNvSpPr>
            <a:spLocks noRot="1" noChangeArrowheads="1" noTextEdit="1"/>
          </p:cNvSpPr>
          <p:nvPr>
            <p:ph type="sldImg"/>
          </p:nvPr>
        </p:nvSpPr>
        <p:spPr>
          <a:ln/>
        </p:spPr>
      </p:sp>
      <p:sp>
        <p:nvSpPr>
          <p:cNvPr id="83972" name="Rectangle 3"/>
          <p:cNvSpPr>
            <a:spLocks noGrp="1" noChangeArrowheads="1"/>
          </p:cNvSpPr>
          <p:nvPr>
            <p:ph type="body" idx="1"/>
          </p:nvPr>
        </p:nvSpPr>
        <p:spPr>
          <a:noFill/>
          <a:ln/>
        </p:spPr>
        <p:txBody>
          <a:bodyPr/>
          <a:lstStyle/>
          <a:p>
            <a:endParaRPr lang="el-GR"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p:spPr>
        <p:txBody>
          <a:bodyPr/>
          <a:lstStyle/>
          <a:p>
            <a:fld id="{71DA8C24-DA9A-4474-AA73-58D071C1674A}" type="slidenum">
              <a:rPr lang="en-US" smtClean="0"/>
              <a:pPr/>
              <a:t>4</a:t>
            </a:fld>
            <a:endParaRPr lang="en-US" smtClean="0"/>
          </a:p>
        </p:txBody>
      </p:sp>
      <p:sp>
        <p:nvSpPr>
          <p:cNvPr id="57347" name="Rectangle 2"/>
          <p:cNvSpPr>
            <a:spLocks noRot="1" noChangeArrowheads="1" noTextEdit="1"/>
          </p:cNvSpPr>
          <p:nvPr>
            <p:ph type="sldImg"/>
          </p:nvPr>
        </p:nvSpPr>
        <p:spPr>
          <a:ln/>
        </p:spPr>
      </p:sp>
      <p:sp>
        <p:nvSpPr>
          <p:cNvPr id="57348" name="Rectangle 3"/>
          <p:cNvSpPr>
            <a:spLocks noGrp="1" noChangeArrowheads="1"/>
          </p:cNvSpPr>
          <p:nvPr>
            <p:ph type="body" idx="1"/>
          </p:nvPr>
        </p:nvSpPr>
        <p:spPr>
          <a:noFill/>
          <a:ln/>
        </p:spPr>
        <p:txBody>
          <a:bodyPr/>
          <a:lstStyle/>
          <a:p>
            <a:endParaRPr lang="el-GR"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7"/>
          <p:cNvSpPr>
            <a:spLocks noGrp="1" noChangeArrowheads="1"/>
          </p:cNvSpPr>
          <p:nvPr>
            <p:ph type="sldNum" sz="quarter" idx="5"/>
          </p:nvPr>
        </p:nvSpPr>
        <p:spPr>
          <a:noFill/>
        </p:spPr>
        <p:txBody>
          <a:bodyPr/>
          <a:lstStyle/>
          <a:p>
            <a:fld id="{154AFE96-C27B-49DC-99B5-06D48A7DCF46}" type="slidenum">
              <a:rPr lang="en-US" smtClean="0"/>
              <a:pPr/>
              <a:t>31</a:t>
            </a:fld>
            <a:endParaRPr lang="en-US" smtClean="0"/>
          </a:p>
        </p:txBody>
      </p:sp>
      <p:sp>
        <p:nvSpPr>
          <p:cNvPr id="84995" name="Rectangle 2"/>
          <p:cNvSpPr>
            <a:spLocks noRot="1" noChangeArrowheads="1" noTextEdit="1"/>
          </p:cNvSpPr>
          <p:nvPr>
            <p:ph type="sldImg"/>
          </p:nvPr>
        </p:nvSpPr>
        <p:spPr>
          <a:ln/>
        </p:spPr>
      </p:sp>
      <p:sp>
        <p:nvSpPr>
          <p:cNvPr id="84996" name="Rectangle 3"/>
          <p:cNvSpPr>
            <a:spLocks noGrp="1" noChangeArrowheads="1"/>
          </p:cNvSpPr>
          <p:nvPr>
            <p:ph type="body" idx="1"/>
          </p:nvPr>
        </p:nvSpPr>
        <p:spPr>
          <a:noFill/>
          <a:ln/>
        </p:spPr>
        <p:txBody>
          <a:bodyPr/>
          <a:lstStyle/>
          <a:p>
            <a:endParaRPr lang="el-GR"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p:cNvSpPr>
            <a:spLocks noGrp="1" noChangeArrowheads="1"/>
          </p:cNvSpPr>
          <p:nvPr>
            <p:ph type="sldNum" sz="quarter" idx="5"/>
          </p:nvPr>
        </p:nvSpPr>
        <p:spPr>
          <a:noFill/>
        </p:spPr>
        <p:txBody>
          <a:bodyPr/>
          <a:lstStyle/>
          <a:p>
            <a:fld id="{B9D32F74-FB3C-409A-A85F-C82AE0741342}" type="slidenum">
              <a:rPr lang="en-US" smtClean="0"/>
              <a:pPr/>
              <a:t>32</a:t>
            </a:fld>
            <a:endParaRPr lang="en-US" smtClean="0"/>
          </a:p>
        </p:txBody>
      </p:sp>
      <p:sp>
        <p:nvSpPr>
          <p:cNvPr id="86019" name="Rectangle 2"/>
          <p:cNvSpPr>
            <a:spLocks noRot="1" noChangeArrowheads="1" noTextEdit="1"/>
          </p:cNvSpPr>
          <p:nvPr>
            <p:ph type="sldImg"/>
          </p:nvPr>
        </p:nvSpPr>
        <p:spPr>
          <a:ln/>
        </p:spPr>
      </p:sp>
      <p:sp>
        <p:nvSpPr>
          <p:cNvPr id="86020" name="Rectangle 3"/>
          <p:cNvSpPr>
            <a:spLocks noGrp="1" noChangeArrowheads="1"/>
          </p:cNvSpPr>
          <p:nvPr>
            <p:ph type="body" idx="1"/>
          </p:nvPr>
        </p:nvSpPr>
        <p:spPr>
          <a:noFill/>
          <a:ln/>
        </p:spPr>
        <p:txBody>
          <a:bodyPr/>
          <a:lstStyle/>
          <a:p>
            <a:endParaRPr lang="el-GR" smtClean="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7"/>
          <p:cNvSpPr>
            <a:spLocks noGrp="1" noChangeArrowheads="1"/>
          </p:cNvSpPr>
          <p:nvPr>
            <p:ph type="sldNum" sz="quarter" idx="5"/>
          </p:nvPr>
        </p:nvSpPr>
        <p:spPr>
          <a:noFill/>
        </p:spPr>
        <p:txBody>
          <a:bodyPr/>
          <a:lstStyle/>
          <a:p>
            <a:fld id="{C676A282-4579-4965-B67F-F50212D29983}" type="slidenum">
              <a:rPr lang="en-US" smtClean="0"/>
              <a:pPr/>
              <a:t>33</a:t>
            </a:fld>
            <a:endParaRPr lang="en-US" smtClean="0"/>
          </a:p>
        </p:txBody>
      </p:sp>
      <p:sp>
        <p:nvSpPr>
          <p:cNvPr id="87043" name="Rectangle 2"/>
          <p:cNvSpPr>
            <a:spLocks noRot="1" noChangeArrowheads="1" noTextEdit="1"/>
          </p:cNvSpPr>
          <p:nvPr>
            <p:ph type="sldImg"/>
          </p:nvPr>
        </p:nvSpPr>
        <p:spPr>
          <a:ln/>
        </p:spPr>
      </p:sp>
      <p:sp>
        <p:nvSpPr>
          <p:cNvPr id="87044" name="Rectangle 3"/>
          <p:cNvSpPr>
            <a:spLocks noGrp="1" noChangeArrowheads="1"/>
          </p:cNvSpPr>
          <p:nvPr>
            <p:ph type="body" idx="1"/>
          </p:nvPr>
        </p:nvSpPr>
        <p:spPr>
          <a:noFill/>
          <a:ln/>
        </p:spPr>
        <p:txBody>
          <a:bodyPr/>
          <a:lstStyle/>
          <a:p>
            <a:endParaRPr lang="el-GR" smtClean="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7"/>
          <p:cNvSpPr>
            <a:spLocks noGrp="1" noChangeArrowheads="1"/>
          </p:cNvSpPr>
          <p:nvPr>
            <p:ph type="sldNum" sz="quarter" idx="5"/>
          </p:nvPr>
        </p:nvSpPr>
        <p:spPr>
          <a:noFill/>
        </p:spPr>
        <p:txBody>
          <a:bodyPr/>
          <a:lstStyle/>
          <a:p>
            <a:fld id="{34475FD1-80EC-44CC-9810-84C7F167B386}" type="slidenum">
              <a:rPr lang="en-US" smtClean="0"/>
              <a:pPr/>
              <a:t>34</a:t>
            </a:fld>
            <a:endParaRPr lang="en-US" smtClean="0"/>
          </a:p>
        </p:txBody>
      </p:sp>
      <p:sp>
        <p:nvSpPr>
          <p:cNvPr id="88067" name="Rectangle 2"/>
          <p:cNvSpPr>
            <a:spLocks noRot="1" noChangeArrowheads="1" noTextEdit="1"/>
          </p:cNvSpPr>
          <p:nvPr>
            <p:ph type="sldImg"/>
          </p:nvPr>
        </p:nvSpPr>
        <p:spPr>
          <a:ln/>
        </p:spPr>
      </p:sp>
      <p:sp>
        <p:nvSpPr>
          <p:cNvPr id="88068" name="Rectangle 3"/>
          <p:cNvSpPr>
            <a:spLocks noGrp="1" noChangeArrowheads="1"/>
          </p:cNvSpPr>
          <p:nvPr>
            <p:ph type="body" idx="1"/>
          </p:nvPr>
        </p:nvSpPr>
        <p:spPr>
          <a:noFill/>
          <a:ln/>
        </p:spPr>
        <p:txBody>
          <a:bodyPr/>
          <a:lstStyle/>
          <a:p>
            <a:endParaRPr lang="el-GR" smtClean="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7"/>
          <p:cNvSpPr>
            <a:spLocks noGrp="1" noChangeArrowheads="1"/>
          </p:cNvSpPr>
          <p:nvPr>
            <p:ph type="sldNum" sz="quarter" idx="5"/>
          </p:nvPr>
        </p:nvSpPr>
        <p:spPr>
          <a:noFill/>
        </p:spPr>
        <p:txBody>
          <a:bodyPr/>
          <a:lstStyle/>
          <a:p>
            <a:fld id="{34328D60-65D3-4B05-9BE6-824C8C777862}" type="slidenum">
              <a:rPr lang="en-US" smtClean="0"/>
              <a:pPr/>
              <a:t>35</a:t>
            </a:fld>
            <a:endParaRPr lang="en-US" smtClean="0"/>
          </a:p>
        </p:txBody>
      </p:sp>
      <p:sp>
        <p:nvSpPr>
          <p:cNvPr id="89091" name="Rectangle 2"/>
          <p:cNvSpPr>
            <a:spLocks noRot="1" noChangeArrowheads="1" noTextEdit="1"/>
          </p:cNvSpPr>
          <p:nvPr>
            <p:ph type="sldImg"/>
          </p:nvPr>
        </p:nvSpPr>
        <p:spPr>
          <a:ln/>
        </p:spPr>
      </p:sp>
      <p:sp>
        <p:nvSpPr>
          <p:cNvPr id="89092" name="Rectangle 3"/>
          <p:cNvSpPr>
            <a:spLocks noGrp="1" noChangeArrowheads="1"/>
          </p:cNvSpPr>
          <p:nvPr>
            <p:ph type="body" idx="1"/>
          </p:nvPr>
        </p:nvSpPr>
        <p:spPr>
          <a:noFill/>
          <a:ln/>
        </p:spPr>
        <p:txBody>
          <a:bodyPr/>
          <a:lstStyle/>
          <a:p>
            <a:endParaRPr lang="el-GR" smtClean="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7"/>
          <p:cNvSpPr>
            <a:spLocks noGrp="1" noChangeArrowheads="1"/>
          </p:cNvSpPr>
          <p:nvPr>
            <p:ph type="sldNum" sz="quarter" idx="5"/>
          </p:nvPr>
        </p:nvSpPr>
        <p:spPr>
          <a:noFill/>
        </p:spPr>
        <p:txBody>
          <a:bodyPr/>
          <a:lstStyle/>
          <a:p>
            <a:fld id="{E5322574-059B-4B59-ABD4-4501F24A6AF3}" type="slidenum">
              <a:rPr lang="en-US" smtClean="0"/>
              <a:pPr/>
              <a:t>36</a:t>
            </a:fld>
            <a:endParaRPr lang="en-US" smtClean="0"/>
          </a:p>
        </p:txBody>
      </p:sp>
      <p:sp>
        <p:nvSpPr>
          <p:cNvPr id="90115" name="Rectangle 2"/>
          <p:cNvSpPr>
            <a:spLocks noRot="1" noChangeArrowheads="1" noTextEdit="1"/>
          </p:cNvSpPr>
          <p:nvPr>
            <p:ph type="sldImg"/>
          </p:nvPr>
        </p:nvSpPr>
        <p:spPr>
          <a:ln/>
        </p:spPr>
      </p:sp>
      <p:sp>
        <p:nvSpPr>
          <p:cNvPr id="90116" name="Rectangle 3"/>
          <p:cNvSpPr>
            <a:spLocks noGrp="1" noChangeArrowheads="1"/>
          </p:cNvSpPr>
          <p:nvPr>
            <p:ph type="body" idx="1"/>
          </p:nvPr>
        </p:nvSpPr>
        <p:spPr>
          <a:noFill/>
          <a:ln/>
        </p:spPr>
        <p:txBody>
          <a:bodyPr/>
          <a:lstStyle/>
          <a:p>
            <a:endParaRPr lang="el-GR" smtClean="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7"/>
          <p:cNvSpPr>
            <a:spLocks noGrp="1" noChangeArrowheads="1"/>
          </p:cNvSpPr>
          <p:nvPr>
            <p:ph type="sldNum" sz="quarter" idx="5"/>
          </p:nvPr>
        </p:nvSpPr>
        <p:spPr>
          <a:noFill/>
        </p:spPr>
        <p:txBody>
          <a:bodyPr/>
          <a:lstStyle/>
          <a:p>
            <a:fld id="{A5073DE6-B26B-406F-ADD5-2BA317BEE373}" type="slidenum">
              <a:rPr lang="en-US" smtClean="0"/>
              <a:pPr/>
              <a:t>37</a:t>
            </a:fld>
            <a:endParaRPr lang="en-US" smtClean="0"/>
          </a:p>
        </p:txBody>
      </p:sp>
      <p:sp>
        <p:nvSpPr>
          <p:cNvPr id="91139" name="Rectangle 2"/>
          <p:cNvSpPr>
            <a:spLocks noRot="1" noChangeArrowheads="1" noTextEdit="1"/>
          </p:cNvSpPr>
          <p:nvPr>
            <p:ph type="sldImg"/>
          </p:nvPr>
        </p:nvSpPr>
        <p:spPr>
          <a:ln/>
        </p:spPr>
      </p:sp>
      <p:sp>
        <p:nvSpPr>
          <p:cNvPr id="91140" name="Rectangle 3"/>
          <p:cNvSpPr>
            <a:spLocks noGrp="1" noChangeArrowheads="1"/>
          </p:cNvSpPr>
          <p:nvPr>
            <p:ph type="body" idx="1"/>
          </p:nvPr>
        </p:nvSpPr>
        <p:spPr>
          <a:noFill/>
          <a:ln/>
        </p:spPr>
        <p:txBody>
          <a:bodyPr/>
          <a:lstStyle/>
          <a:p>
            <a:endParaRPr lang="el-GR" smtClean="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7"/>
          <p:cNvSpPr>
            <a:spLocks noGrp="1" noChangeArrowheads="1"/>
          </p:cNvSpPr>
          <p:nvPr>
            <p:ph type="sldNum" sz="quarter" idx="5"/>
          </p:nvPr>
        </p:nvSpPr>
        <p:spPr>
          <a:noFill/>
        </p:spPr>
        <p:txBody>
          <a:bodyPr/>
          <a:lstStyle/>
          <a:p>
            <a:fld id="{64F52013-FF03-4D03-BFA0-41797B37CD0B}" type="slidenum">
              <a:rPr lang="en-US" smtClean="0"/>
              <a:pPr/>
              <a:t>38</a:t>
            </a:fld>
            <a:endParaRPr lang="en-US" smtClean="0"/>
          </a:p>
        </p:txBody>
      </p:sp>
      <p:sp>
        <p:nvSpPr>
          <p:cNvPr id="92163" name="Rectangle 2"/>
          <p:cNvSpPr>
            <a:spLocks noRot="1" noChangeArrowheads="1" noTextEdit="1"/>
          </p:cNvSpPr>
          <p:nvPr>
            <p:ph type="sldImg"/>
          </p:nvPr>
        </p:nvSpPr>
        <p:spPr>
          <a:ln/>
        </p:spPr>
      </p:sp>
      <p:sp>
        <p:nvSpPr>
          <p:cNvPr id="92164" name="Rectangle 3"/>
          <p:cNvSpPr>
            <a:spLocks noGrp="1" noChangeArrowheads="1"/>
          </p:cNvSpPr>
          <p:nvPr>
            <p:ph type="body" idx="1"/>
          </p:nvPr>
        </p:nvSpPr>
        <p:spPr>
          <a:noFill/>
          <a:ln/>
        </p:spPr>
        <p:txBody>
          <a:bodyPr/>
          <a:lstStyle/>
          <a:p>
            <a:endParaRPr lang="el-GR" smtClean="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7"/>
          <p:cNvSpPr>
            <a:spLocks noGrp="1" noChangeArrowheads="1"/>
          </p:cNvSpPr>
          <p:nvPr>
            <p:ph type="sldNum" sz="quarter" idx="5"/>
          </p:nvPr>
        </p:nvSpPr>
        <p:spPr>
          <a:noFill/>
        </p:spPr>
        <p:txBody>
          <a:bodyPr/>
          <a:lstStyle/>
          <a:p>
            <a:fld id="{8D9B5DC4-5282-4FA2-A4D9-FC4D1EC1CEF3}" type="slidenum">
              <a:rPr lang="en-US" smtClean="0"/>
              <a:pPr/>
              <a:t>39</a:t>
            </a:fld>
            <a:endParaRPr lang="en-US" smtClean="0"/>
          </a:p>
        </p:txBody>
      </p:sp>
      <p:sp>
        <p:nvSpPr>
          <p:cNvPr id="93187" name="Rectangle 2"/>
          <p:cNvSpPr>
            <a:spLocks noRot="1" noChangeArrowheads="1" noTextEdit="1"/>
          </p:cNvSpPr>
          <p:nvPr>
            <p:ph type="sldImg"/>
          </p:nvPr>
        </p:nvSpPr>
        <p:spPr>
          <a:ln/>
        </p:spPr>
      </p:sp>
      <p:sp>
        <p:nvSpPr>
          <p:cNvPr id="93188" name="Rectangle 3"/>
          <p:cNvSpPr>
            <a:spLocks noGrp="1" noChangeArrowheads="1"/>
          </p:cNvSpPr>
          <p:nvPr>
            <p:ph type="body" idx="1"/>
          </p:nvPr>
        </p:nvSpPr>
        <p:spPr>
          <a:noFill/>
          <a:ln/>
        </p:spPr>
        <p:txBody>
          <a:bodyPr/>
          <a:lstStyle/>
          <a:p>
            <a:endParaRPr lang="el-GR"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p>
            <a:fld id="{E4B17C17-0C00-40ED-8E5B-486EB606F95A}" type="slidenum">
              <a:rPr lang="en-US" smtClean="0"/>
              <a:pPr/>
              <a:t>5</a:t>
            </a:fld>
            <a:endParaRPr lang="en-US" smtClean="0"/>
          </a:p>
        </p:txBody>
      </p:sp>
      <p:sp>
        <p:nvSpPr>
          <p:cNvPr id="58371" name="Rectangle 2"/>
          <p:cNvSpPr>
            <a:spLocks noRot="1" noChangeArrowheads="1" noTextEdit="1"/>
          </p:cNvSpPr>
          <p:nvPr>
            <p:ph type="sldImg"/>
          </p:nvPr>
        </p:nvSpPr>
        <p:spPr>
          <a:ln/>
        </p:spPr>
      </p:sp>
      <p:sp>
        <p:nvSpPr>
          <p:cNvPr id="58372" name="Rectangle 3"/>
          <p:cNvSpPr>
            <a:spLocks noGrp="1" noChangeArrowheads="1"/>
          </p:cNvSpPr>
          <p:nvPr>
            <p:ph type="body" idx="1"/>
          </p:nvPr>
        </p:nvSpPr>
        <p:spPr>
          <a:noFill/>
          <a:ln/>
        </p:spPr>
        <p:txBody>
          <a:bodyPr/>
          <a:lstStyle/>
          <a:p>
            <a:endParaRPr lang="el-GR"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p>
            <a:fld id="{6FEDC8EF-6EBA-4E86-B8D2-ACA07B0C7B17}" type="slidenum">
              <a:rPr lang="en-US" smtClean="0"/>
              <a:pPr/>
              <a:t>6</a:t>
            </a:fld>
            <a:endParaRPr lang="en-US" smtClean="0"/>
          </a:p>
        </p:txBody>
      </p:sp>
      <p:sp>
        <p:nvSpPr>
          <p:cNvPr id="59395" name="Rectangle 2"/>
          <p:cNvSpPr>
            <a:spLocks noRo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endParaRPr lang="el-GR"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p:spPr>
        <p:txBody>
          <a:bodyPr/>
          <a:lstStyle/>
          <a:p>
            <a:fld id="{55E8C0ED-5884-4E90-951D-1354841A45B5}" type="slidenum">
              <a:rPr lang="en-US" smtClean="0"/>
              <a:pPr/>
              <a:t>7</a:t>
            </a:fld>
            <a:endParaRPr lang="en-US" smtClean="0"/>
          </a:p>
        </p:txBody>
      </p:sp>
      <p:sp>
        <p:nvSpPr>
          <p:cNvPr id="60419" name="Rectangle 2"/>
          <p:cNvSpPr>
            <a:spLocks noRot="1" noChangeArrowheads="1" noTextEdit="1"/>
          </p:cNvSpPr>
          <p:nvPr>
            <p:ph type="sldImg"/>
          </p:nvPr>
        </p:nvSpPr>
        <p:spPr>
          <a:ln/>
        </p:spPr>
      </p:sp>
      <p:sp>
        <p:nvSpPr>
          <p:cNvPr id="60420" name="Rectangle 3"/>
          <p:cNvSpPr>
            <a:spLocks noGrp="1" noChangeArrowheads="1"/>
          </p:cNvSpPr>
          <p:nvPr>
            <p:ph type="body" idx="1"/>
          </p:nvPr>
        </p:nvSpPr>
        <p:spPr>
          <a:noFill/>
          <a:ln/>
        </p:spPr>
        <p:txBody>
          <a:bodyPr/>
          <a:lstStyle/>
          <a:p>
            <a:endParaRPr lang="el-GR"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43094E17-250A-4927-B1DC-2DE5B2730F04}" type="slidenum">
              <a:rPr lang="en-US" smtClean="0"/>
              <a:pPr/>
              <a:t>8</a:t>
            </a:fld>
            <a:endParaRPr lang="en-US" smtClean="0"/>
          </a:p>
        </p:txBody>
      </p:sp>
      <p:sp>
        <p:nvSpPr>
          <p:cNvPr id="61443" name="Rectangle 2"/>
          <p:cNvSpPr>
            <a:spLocks noRot="1" noChangeArrowheads="1" noTextEdit="1"/>
          </p:cNvSpPr>
          <p:nvPr>
            <p:ph type="sldImg"/>
          </p:nvPr>
        </p:nvSpPr>
        <p:spPr>
          <a:ln/>
        </p:spPr>
      </p:sp>
      <p:sp>
        <p:nvSpPr>
          <p:cNvPr id="61444" name="Rectangle 3"/>
          <p:cNvSpPr>
            <a:spLocks noGrp="1" noChangeArrowheads="1"/>
          </p:cNvSpPr>
          <p:nvPr>
            <p:ph type="body" idx="1"/>
          </p:nvPr>
        </p:nvSpPr>
        <p:spPr>
          <a:noFill/>
          <a:ln/>
        </p:spPr>
        <p:txBody>
          <a:bodyPr/>
          <a:lstStyle/>
          <a:p>
            <a:endParaRPr lang="el-GR"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p:spPr>
        <p:txBody>
          <a:bodyPr/>
          <a:lstStyle/>
          <a:p>
            <a:fld id="{BB3A3C57-6CFC-4C17-A0ED-28E1D7BA2868}" type="slidenum">
              <a:rPr lang="en-US" smtClean="0"/>
              <a:pPr/>
              <a:t>9</a:t>
            </a:fld>
            <a:endParaRPr lang="en-US" smtClean="0"/>
          </a:p>
        </p:txBody>
      </p:sp>
      <p:sp>
        <p:nvSpPr>
          <p:cNvPr id="62467" name="Rectangle 2"/>
          <p:cNvSpPr>
            <a:spLocks noRot="1" noChangeArrowheads="1" noTextEdit="1"/>
          </p:cNvSpPr>
          <p:nvPr>
            <p:ph type="sldImg"/>
          </p:nvPr>
        </p:nvSpPr>
        <p:spPr>
          <a:ln/>
        </p:spPr>
      </p:sp>
      <p:sp>
        <p:nvSpPr>
          <p:cNvPr id="62468" name="Rectangle 3"/>
          <p:cNvSpPr>
            <a:spLocks noGrp="1" noChangeArrowheads="1"/>
          </p:cNvSpPr>
          <p:nvPr>
            <p:ph type="body" idx="1"/>
          </p:nvPr>
        </p:nvSpPr>
        <p:spPr>
          <a:noFill/>
          <a:ln/>
        </p:spPr>
        <p:txBody>
          <a:bodyPr/>
          <a:lstStyle/>
          <a:p>
            <a:endParaRPr lang="el-GR"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p:spPr>
        <p:txBody>
          <a:bodyPr/>
          <a:lstStyle/>
          <a:p>
            <a:fld id="{AA5F3B7B-E261-4843-8870-704D3222B8FD}" type="slidenum">
              <a:rPr lang="en-US" smtClean="0"/>
              <a:pPr/>
              <a:t>10</a:t>
            </a:fld>
            <a:endParaRPr lang="en-US" smtClean="0"/>
          </a:p>
        </p:txBody>
      </p:sp>
      <p:sp>
        <p:nvSpPr>
          <p:cNvPr id="63491" name="Rectangle 2"/>
          <p:cNvSpPr>
            <a:spLocks noRot="1" noChangeArrowheads="1" noTextEdit="1"/>
          </p:cNvSpPr>
          <p:nvPr>
            <p:ph type="sldImg"/>
          </p:nvPr>
        </p:nvSpPr>
        <p:spPr>
          <a:ln/>
        </p:spPr>
      </p:sp>
      <p:sp>
        <p:nvSpPr>
          <p:cNvPr id="63492" name="Rectangle 3"/>
          <p:cNvSpPr>
            <a:spLocks noGrp="1" noChangeArrowheads="1"/>
          </p:cNvSpPr>
          <p:nvPr>
            <p:ph type="body" idx="1"/>
          </p:nvPr>
        </p:nvSpPr>
        <p:spPr>
          <a:noFill/>
          <a:ln/>
        </p:spPr>
        <p:txBody>
          <a:bodyPr/>
          <a:lstStyle/>
          <a:p>
            <a:endParaRPr lang="el-GR"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l-G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l-GR"/>
          </a:p>
        </p:txBody>
      </p:sp>
      <p:sp>
        <p:nvSpPr>
          <p:cNvPr id="4" name="Date Placeholder 3"/>
          <p:cNvSpPr>
            <a:spLocks noGrp="1"/>
          </p:cNvSpPr>
          <p:nvPr>
            <p:ph type="dt" sz="half" idx="10"/>
          </p:nvPr>
        </p:nvSpPr>
        <p:spPr/>
        <p:txBody>
          <a:bodyPr/>
          <a:lstStyle/>
          <a:p>
            <a:fld id="{4E3C3041-B9E5-4D59-943D-AA1F4FBA50B6}" type="datetimeFigureOut">
              <a:rPr lang="el-GR" smtClean="0"/>
              <a:t>19/6/2013</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ECA386DC-53E3-44EE-A371-00442B6EB7A1}" type="slidenum">
              <a:rPr lang="el-GR" smtClean="0"/>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4E3C3041-B9E5-4D59-943D-AA1F4FBA50B6}" type="datetimeFigureOut">
              <a:rPr lang="el-GR" smtClean="0"/>
              <a:t>19/6/2013</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ECA386DC-53E3-44EE-A371-00442B6EB7A1}" type="slidenum">
              <a:rPr lang="el-GR" smtClean="0"/>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l-G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4E3C3041-B9E5-4D59-943D-AA1F4FBA50B6}" type="datetimeFigureOut">
              <a:rPr lang="el-GR" smtClean="0"/>
              <a:t>19/6/2013</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ECA386DC-53E3-44EE-A371-00442B6EB7A1}" type="slidenum">
              <a:rPr lang="el-GR" smtClean="0"/>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4E3C3041-B9E5-4D59-943D-AA1F4FBA50B6}" type="datetimeFigureOut">
              <a:rPr lang="el-GR" smtClean="0"/>
              <a:t>19/6/2013</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ECA386DC-53E3-44EE-A371-00442B6EB7A1}" type="slidenum">
              <a:rPr lang="el-GR" smtClean="0"/>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l-G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E3C3041-B9E5-4D59-943D-AA1F4FBA50B6}" type="datetimeFigureOut">
              <a:rPr lang="el-GR" smtClean="0"/>
              <a:t>19/6/2013</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ECA386DC-53E3-44EE-A371-00442B6EB7A1}" type="slidenum">
              <a:rPr lang="el-GR" smtClean="0"/>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Date Placeholder 4"/>
          <p:cNvSpPr>
            <a:spLocks noGrp="1"/>
          </p:cNvSpPr>
          <p:nvPr>
            <p:ph type="dt" sz="half" idx="10"/>
          </p:nvPr>
        </p:nvSpPr>
        <p:spPr/>
        <p:txBody>
          <a:bodyPr/>
          <a:lstStyle/>
          <a:p>
            <a:fld id="{4E3C3041-B9E5-4D59-943D-AA1F4FBA50B6}" type="datetimeFigureOut">
              <a:rPr lang="el-GR" smtClean="0"/>
              <a:t>19/6/2013</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ECA386DC-53E3-44EE-A371-00442B6EB7A1}" type="slidenum">
              <a:rPr lang="el-GR" smtClean="0"/>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l-G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7" name="Date Placeholder 6"/>
          <p:cNvSpPr>
            <a:spLocks noGrp="1"/>
          </p:cNvSpPr>
          <p:nvPr>
            <p:ph type="dt" sz="half" idx="10"/>
          </p:nvPr>
        </p:nvSpPr>
        <p:spPr/>
        <p:txBody>
          <a:bodyPr/>
          <a:lstStyle/>
          <a:p>
            <a:fld id="{4E3C3041-B9E5-4D59-943D-AA1F4FBA50B6}" type="datetimeFigureOut">
              <a:rPr lang="el-GR" smtClean="0"/>
              <a:t>19/6/2013</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ECA386DC-53E3-44EE-A371-00442B6EB7A1}" type="slidenum">
              <a:rPr lang="el-GR" smtClean="0"/>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Date Placeholder 2"/>
          <p:cNvSpPr>
            <a:spLocks noGrp="1"/>
          </p:cNvSpPr>
          <p:nvPr>
            <p:ph type="dt" sz="half" idx="10"/>
          </p:nvPr>
        </p:nvSpPr>
        <p:spPr/>
        <p:txBody>
          <a:bodyPr/>
          <a:lstStyle/>
          <a:p>
            <a:fld id="{4E3C3041-B9E5-4D59-943D-AA1F4FBA50B6}" type="datetimeFigureOut">
              <a:rPr lang="el-GR" smtClean="0"/>
              <a:t>19/6/2013</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ECA386DC-53E3-44EE-A371-00442B6EB7A1}" type="slidenum">
              <a:rPr lang="el-GR" smtClean="0"/>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3C3041-B9E5-4D59-943D-AA1F4FBA50B6}" type="datetimeFigureOut">
              <a:rPr lang="el-GR" smtClean="0"/>
              <a:t>19/6/2013</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ECA386DC-53E3-44EE-A371-00442B6EB7A1}" type="slidenum">
              <a:rPr lang="el-GR" smtClean="0"/>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l-G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E3C3041-B9E5-4D59-943D-AA1F4FBA50B6}" type="datetimeFigureOut">
              <a:rPr lang="el-GR" smtClean="0"/>
              <a:t>19/6/2013</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ECA386DC-53E3-44EE-A371-00442B6EB7A1}" type="slidenum">
              <a:rPr lang="el-GR" smtClean="0"/>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l-G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E3C3041-B9E5-4D59-943D-AA1F4FBA50B6}" type="datetimeFigureOut">
              <a:rPr lang="el-GR" smtClean="0"/>
              <a:t>19/6/2013</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ECA386DC-53E3-44EE-A371-00442B6EB7A1}" type="slidenum">
              <a:rPr lang="el-GR" smtClean="0"/>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l-G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E3C3041-B9E5-4D59-943D-AA1F4FBA50B6}" type="datetimeFigureOut">
              <a:rPr lang="el-GR" smtClean="0"/>
              <a:t>19/6/2013</a:t>
            </a:fld>
            <a:endParaRPr lang="el-G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CA386DC-53E3-44EE-A371-00442B6EB7A1}" type="slidenum">
              <a:rPr lang="el-GR" smtClean="0"/>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37.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l-GR"/>
          </a:p>
        </p:txBody>
      </p:sp>
      <p:sp>
        <p:nvSpPr>
          <p:cNvPr id="3" name="Subtitle 2"/>
          <p:cNvSpPr>
            <a:spLocks noGrp="1"/>
          </p:cNvSpPr>
          <p:nvPr>
            <p:ph type="subTitle" idx="1"/>
          </p:nvPr>
        </p:nvSpPr>
        <p:spPr/>
        <p:txBody>
          <a:bodyPr/>
          <a:lstStyle/>
          <a:p>
            <a:endParaRPr lang="el-G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16"/>
          <p:cNvSpPr>
            <a:spLocks noChangeArrowheads="1"/>
          </p:cNvSpPr>
          <p:nvPr/>
        </p:nvSpPr>
        <p:spPr bwMode="auto">
          <a:xfrm>
            <a:off x="6477000" y="4648200"/>
            <a:ext cx="1676400" cy="990600"/>
          </a:xfrm>
          <a:prstGeom prst="rect">
            <a:avLst/>
          </a:prstGeom>
          <a:solidFill>
            <a:srgbClr val="FFFF66"/>
          </a:solidFill>
          <a:ln w="9525">
            <a:solidFill>
              <a:srgbClr val="FFFF00"/>
            </a:solidFill>
            <a:miter lim="800000"/>
            <a:headEnd/>
            <a:tailEnd/>
          </a:ln>
        </p:spPr>
        <p:txBody>
          <a:bodyPr wrap="none" anchor="ctr"/>
          <a:lstStyle/>
          <a:p>
            <a:endParaRPr lang="el-GR"/>
          </a:p>
        </p:txBody>
      </p:sp>
      <p:sp>
        <p:nvSpPr>
          <p:cNvPr id="22531" name="Rectangle 15"/>
          <p:cNvSpPr>
            <a:spLocks noChangeArrowheads="1"/>
          </p:cNvSpPr>
          <p:nvPr/>
        </p:nvSpPr>
        <p:spPr bwMode="auto">
          <a:xfrm>
            <a:off x="1066800" y="4648200"/>
            <a:ext cx="1676400" cy="990600"/>
          </a:xfrm>
          <a:prstGeom prst="rect">
            <a:avLst/>
          </a:prstGeom>
          <a:solidFill>
            <a:srgbClr val="FFFF66"/>
          </a:solidFill>
          <a:ln w="9525">
            <a:solidFill>
              <a:srgbClr val="FFFF00"/>
            </a:solidFill>
            <a:miter lim="800000"/>
            <a:headEnd/>
            <a:tailEnd/>
          </a:ln>
        </p:spPr>
        <p:txBody>
          <a:bodyPr wrap="none" anchor="ctr"/>
          <a:lstStyle/>
          <a:p>
            <a:endParaRPr lang="el-GR"/>
          </a:p>
        </p:txBody>
      </p:sp>
      <p:sp>
        <p:nvSpPr>
          <p:cNvPr id="22532" name="Text Box 2"/>
          <p:cNvSpPr txBox="1">
            <a:spLocks noChangeArrowheads="1"/>
          </p:cNvSpPr>
          <p:nvPr/>
        </p:nvSpPr>
        <p:spPr bwMode="auto">
          <a:xfrm>
            <a:off x="1143000" y="1371600"/>
            <a:ext cx="7010400" cy="457200"/>
          </a:xfrm>
          <a:prstGeom prst="rect">
            <a:avLst/>
          </a:prstGeom>
          <a:noFill/>
          <a:ln w="9525">
            <a:noFill/>
            <a:miter lim="800000"/>
            <a:headEnd/>
            <a:tailEnd/>
          </a:ln>
        </p:spPr>
        <p:txBody>
          <a:bodyPr>
            <a:spAutoFit/>
          </a:bodyPr>
          <a:lstStyle/>
          <a:p>
            <a:pPr algn="ctr">
              <a:spcBef>
                <a:spcPct val="50000"/>
              </a:spcBef>
            </a:pPr>
            <a:r>
              <a:rPr lang="fi-FI" sz="2400">
                <a:solidFill>
                  <a:srgbClr val="0000FF"/>
                </a:solidFill>
              </a:rPr>
              <a:t>Key agreement scheme</a:t>
            </a:r>
            <a:endParaRPr lang="en-US" sz="2400">
              <a:solidFill>
                <a:srgbClr val="0000FF"/>
              </a:solidFill>
            </a:endParaRPr>
          </a:p>
        </p:txBody>
      </p:sp>
      <p:sp>
        <p:nvSpPr>
          <p:cNvPr id="22533" name="Rectangle 3"/>
          <p:cNvSpPr>
            <a:spLocks noChangeArrowheads="1"/>
          </p:cNvSpPr>
          <p:nvPr/>
        </p:nvSpPr>
        <p:spPr bwMode="auto">
          <a:xfrm>
            <a:off x="838200" y="2133600"/>
            <a:ext cx="7772400" cy="2225675"/>
          </a:xfrm>
          <a:prstGeom prst="rect">
            <a:avLst/>
          </a:prstGeom>
          <a:noFill/>
          <a:ln w="9525">
            <a:noFill/>
            <a:miter lim="800000"/>
            <a:headEnd/>
            <a:tailEnd/>
          </a:ln>
        </p:spPr>
        <p:txBody>
          <a:bodyPr>
            <a:spAutoFit/>
          </a:bodyPr>
          <a:lstStyle/>
          <a:p>
            <a:r>
              <a:rPr lang="en-GB"/>
              <a:t>In a key agreement scheme, two users, Alice and Bob, collectively generate a “shared secret” (for example, the symmetric key used in encryption and decryption) that only these two users know. To compute the shared secret, Alice combines her private key with Bob’s public key. At the other end, Bob combines his private key with Alice’s public key. In both cases, the result is the shared secret.</a:t>
            </a:r>
            <a:r>
              <a:rPr lang="en-US"/>
              <a:t> </a:t>
            </a:r>
          </a:p>
        </p:txBody>
      </p:sp>
      <p:sp>
        <p:nvSpPr>
          <p:cNvPr id="297988" name="Text Box 4"/>
          <p:cNvSpPr txBox="1">
            <a:spLocks noChangeArrowheads="1"/>
          </p:cNvSpPr>
          <p:nvPr/>
        </p:nvSpPr>
        <p:spPr bwMode="auto">
          <a:xfrm>
            <a:off x="1600200" y="4800600"/>
            <a:ext cx="990600" cy="406400"/>
          </a:xfrm>
          <a:prstGeom prst="rect">
            <a:avLst/>
          </a:prstGeom>
          <a:solidFill>
            <a:srgbClr val="66FFCC"/>
          </a:solidFill>
          <a:ln w="9525">
            <a:solidFill>
              <a:srgbClr val="0000FF"/>
            </a:solidFill>
            <a:miter lim="800000"/>
            <a:headEnd/>
            <a:tailEnd/>
          </a:ln>
          <a:effectLst>
            <a:outerShdw dist="107763" dir="2700000" algn="ctr" rotWithShape="0">
              <a:schemeClr val="bg2">
                <a:alpha val="50000"/>
              </a:schemeClr>
            </a:outerShdw>
          </a:effectLst>
        </p:spPr>
        <p:txBody>
          <a:bodyPr>
            <a:spAutoFit/>
          </a:bodyPr>
          <a:lstStyle/>
          <a:p>
            <a:pPr algn="ctr">
              <a:spcBef>
                <a:spcPct val="50000"/>
              </a:spcBef>
              <a:defRPr/>
            </a:pPr>
            <a:r>
              <a:rPr lang="en-GB"/>
              <a:t>Alice</a:t>
            </a:r>
          </a:p>
        </p:txBody>
      </p:sp>
      <p:sp>
        <p:nvSpPr>
          <p:cNvPr id="297989" name="Text Box 5"/>
          <p:cNvSpPr txBox="1">
            <a:spLocks noChangeArrowheads="1"/>
          </p:cNvSpPr>
          <p:nvPr/>
        </p:nvSpPr>
        <p:spPr bwMode="auto">
          <a:xfrm>
            <a:off x="6629400" y="4800600"/>
            <a:ext cx="990600" cy="406400"/>
          </a:xfrm>
          <a:prstGeom prst="rect">
            <a:avLst/>
          </a:prstGeom>
          <a:solidFill>
            <a:srgbClr val="66FFCC"/>
          </a:solidFill>
          <a:ln w="9525">
            <a:solidFill>
              <a:srgbClr val="0000FF"/>
            </a:solidFill>
            <a:miter lim="800000"/>
            <a:headEnd/>
            <a:tailEnd/>
          </a:ln>
          <a:effectLst>
            <a:outerShdw dist="107763" dir="2700000" algn="ctr" rotWithShape="0">
              <a:schemeClr val="bg2">
                <a:alpha val="50000"/>
              </a:schemeClr>
            </a:outerShdw>
          </a:effectLst>
        </p:spPr>
        <p:txBody>
          <a:bodyPr>
            <a:spAutoFit/>
          </a:bodyPr>
          <a:lstStyle/>
          <a:p>
            <a:pPr algn="ctr">
              <a:spcBef>
                <a:spcPct val="50000"/>
              </a:spcBef>
              <a:defRPr/>
            </a:pPr>
            <a:r>
              <a:rPr lang="en-GB"/>
              <a:t>Bob</a:t>
            </a:r>
          </a:p>
        </p:txBody>
      </p:sp>
      <p:sp>
        <p:nvSpPr>
          <p:cNvPr id="22536" name="Line 7"/>
          <p:cNvSpPr>
            <a:spLocks noChangeShapeType="1"/>
          </p:cNvSpPr>
          <p:nvPr/>
        </p:nvSpPr>
        <p:spPr bwMode="auto">
          <a:xfrm>
            <a:off x="2819400" y="4953000"/>
            <a:ext cx="3581400" cy="0"/>
          </a:xfrm>
          <a:prstGeom prst="line">
            <a:avLst/>
          </a:prstGeom>
          <a:noFill/>
          <a:ln w="28575">
            <a:solidFill>
              <a:srgbClr val="0000FF"/>
            </a:solidFill>
            <a:round/>
            <a:headEnd/>
            <a:tailEnd type="triangle" w="lg" len="lg"/>
          </a:ln>
        </p:spPr>
        <p:txBody>
          <a:bodyPr/>
          <a:lstStyle/>
          <a:p>
            <a:endParaRPr lang="el-GR"/>
          </a:p>
        </p:txBody>
      </p:sp>
      <p:sp>
        <p:nvSpPr>
          <p:cNvPr id="22537" name="Line 8"/>
          <p:cNvSpPr>
            <a:spLocks noChangeShapeType="1"/>
          </p:cNvSpPr>
          <p:nvPr/>
        </p:nvSpPr>
        <p:spPr bwMode="auto">
          <a:xfrm flipH="1" flipV="1">
            <a:off x="2819400" y="5257800"/>
            <a:ext cx="3505200" cy="0"/>
          </a:xfrm>
          <a:prstGeom prst="line">
            <a:avLst/>
          </a:prstGeom>
          <a:noFill/>
          <a:ln w="28575">
            <a:solidFill>
              <a:srgbClr val="0000FF"/>
            </a:solidFill>
            <a:round/>
            <a:headEnd/>
            <a:tailEnd type="triangle" w="lg" len="lg"/>
          </a:ln>
        </p:spPr>
        <p:txBody>
          <a:bodyPr/>
          <a:lstStyle/>
          <a:p>
            <a:endParaRPr lang="el-GR"/>
          </a:p>
        </p:txBody>
      </p:sp>
      <p:sp>
        <p:nvSpPr>
          <p:cNvPr id="22538" name="Text Box 9"/>
          <p:cNvSpPr txBox="1">
            <a:spLocks noChangeArrowheads="1"/>
          </p:cNvSpPr>
          <p:nvPr/>
        </p:nvSpPr>
        <p:spPr bwMode="auto">
          <a:xfrm>
            <a:off x="3505200" y="4572000"/>
            <a:ext cx="2438400" cy="366713"/>
          </a:xfrm>
          <a:prstGeom prst="rect">
            <a:avLst/>
          </a:prstGeom>
          <a:noFill/>
          <a:ln w="9525">
            <a:noFill/>
            <a:miter lim="800000"/>
            <a:headEnd/>
            <a:tailEnd/>
          </a:ln>
        </p:spPr>
        <p:txBody>
          <a:bodyPr>
            <a:spAutoFit/>
          </a:bodyPr>
          <a:lstStyle/>
          <a:p>
            <a:pPr>
              <a:spcBef>
                <a:spcPct val="50000"/>
              </a:spcBef>
            </a:pPr>
            <a:r>
              <a:rPr lang="en-GB">
                <a:solidFill>
                  <a:srgbClr val="0000FF"/>
                </a:solidFill>
              </a:rPr>
              <a:t>Alice’s public key</a:t>
            </a:r>
          </a:p>
        </p:txBody>
      </p:sp>
      <p:sp>
        <p:nvSpPr>
          <p:cNvPr id="22539" name="Text Box 10"/>
          <p:cNvSpPr txBox="1">
            <a:spLocks noChangeArrowheads="1"/>
          </p:cNvSpPr>
          <p:nvPr/>
        </p:nvSpPr>
        <p:spPr bwMode="auto">
          <a:xfrm>
            <a:off x="3581400" y="5272088"/>
            <a:ext cx="2209800" cy="366712"/>
          </a:xfrm>
          <a:prstGeom prst="rect">
            <a:avLst/>
          </a:prstGeom>
          <a:noFill/>
          <a:ln w="9525">
            <a:noFill/>
            <a:miter lim="800000"/>
            <a:headEnd/>
            <a:tailEnd/>
          </a:ln>
        </p:spPr>
        <p:txBody>
          <a:bodyPr>
            <a:spAutoFit/>
          </a:bodyPr>
          <a:lstStyle/>
          <a:p>
            <a:pPr>
              <a:spcBef>
                <a:spcPct val="50000"/>
              </a:spcBef>
            </a:pPr>
            <a:r>
              <a:rPr lang="en-GB">
                <a:solidFill>
                  <a:srgbClr val="0000FF"/>
                </a:solidFill>
              </a:rPr>
              <a:t>Bob’s public key</a:t>
            </a:r>
          </a:p>
        </p:txBody>
      </p:sp>
      <p:sp>
        <p:nvSpPr>
          <p:cNvPr id="22540" name="Text Box 11"/>
          <p:cNvSpPr txBox="1">
            <a:spLocks noChangeArrowheads="1"/>
          </p:cNvSpPr>
          <p:nvPr/>
        </p:nvSpPr>
        <p:spPr bwMode="auto">
          <a:xfrm>
            <a:off x="1143000" y="5257800"/>
            <a:ext cx="1524000" cy="366713"/>
          </a:xfrm>
          <a:prstGeom prst="rect">
            <a:avLst/>
          </a:prstGeom>
          <a:noFill/>
          <a:ln w="9525">
            <a:noFill/>
            <a:miter lim="800000"/>
            <a:headEnd/>
            <a:tailEnd/>
          </a:ln>
        </p:spPr>
        <p:txBody>
          <a:bodyPr>
            <a:spAutoFit/>
          </a:bodyPr>
          <a:lstStyle/>
          <a:p>
            <a:pPr>
              <a:spcBef>
                <a:spcPct val="50000"/>
              </a:spcBef>
            </a:pPr>
            <a:r>
              <a:rPr lang="en-GB">
                <a:solidFill>
                  <a:srgbClr val="0000FF"/>
                </a:solidFill>
              </a:rPr>
              <a:t>Private key</a:t>
            </a:r>
          </a:p>
        </p:txBody>
      </p:sp>
      <p:sp>
        <p:nvSpPr>
          <p:cNvPr id="22541" name="Text Box 12"/>
          <p:cNvSpPr txBox="1">
            <a:spLocks noChangeArrowheads="1"/>
          </p:cNvSpPr>
          <p:nvPr/>
        </p:nvSpPr>
        <p:spPr bwMode="auto">
          <a:xfrm>
            <a:off x="6629400" y="5257800"/>
            <a:ext cx="1524000" cy="366713"/>
          </a:xfrm>
          <a:prstGeom prst="rect">
            <a:avLst/>
          </a:prstGeom>
          <a:noFill/>
          <a:ln w="9525">
            <a:noFill/>
            <a:miter lim="800000"/>
            <a:headEnd/>
            <a:tailEnd/>
          </a:ln>
        </p:spPr>
        <p:txBody>
          <a:bodyPr>
            <a:spAutoFit/>
          </a:bodyPr>
          <a:lstStyle/>
          <a:p>
            <a:pPr>
              <a:spcBef>
                <a:spcPct val="50000"/>
              </a:spcBef>
            </a:pPr>
            <a:r>
              <a:rPr lang="en-GB">
                <a:solidFill>
                  <a:srgbClr val="0000FF"/>
                </a:solidFill>
              </a:rPr>
              <a:t>Private key</a:t>
            </a:r>
          </a:p>
        </p:txBody>
      </p:sp>
      <p:sp>
        <p:nvSpPr>
          <p:cNvPr id="16" name="Footer Placeholder 5"/>
          <p:cNvSpPr txBox="1">
            <a:spLocks noChangeArrowheads="1"/>
          </p:cNvSpPr>
          <p:nvPr/>
        </p:nvSpPr>
        <p:spPr>
          <a:xfrm>
            <a:off x="5948363" y="6508750"/>
            <a:ext cx="2895600" cy="231775"/>
          </a:xfrm>
          <a:prstGeom prst="rect">
            <a:avLst/>
          </a:prstGeom>
        </p:spPr>
        <p:txBody>
          <a:bodyPr/>
          <a:lstStyle>
            <a:lvl1pPr algn="r">
              <a:defRPr sz="1000" b="1" i="1">
                <a:solidFill>
                  <a:schemeClr val="accent2"/>
                </a:solidFill>
              </a:defRPr>
            </a:lvl1pPr>
          </a:lstStyle>
          <a:p>
            <a:pPr marL="342900" indent="-342900">
              <a:spcBef>
                <a:spcPct val="20000"/>
              </a:spcBef>
              <a:buSzPct val="80000"/>
              <a:buFont typeface="Wingdings" pitchFamily="2" charset="2"/>
              <a:buNone/>
              <a:defRPr/>
            </a:pPr>
            <a:r>
              <a:rPr lang="el-GR" kern="0" dirty="0" smtClean="0">
                <a:latin typeface="+mn-lt"/>
              </a:rPr>
              <a:t>Δρ. Γεώργιος Δημητρακόπουλος</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ext Box 2"/>
          <p:cNvSpPr txBox="1">
            <a:spLocks noChangeArrowheads="1"/>
          </p:cNvSpPr>
          <p:nvPr/>
        </p:nvSpPr>
        <p:spPr bwMode="auto">
          <a:xfrm>
            <a:off x="1143000" y="1371600"/>
            <a:ext cx="7010400" cy="457200"/>
          </a:xfrm>
          <a:prstGeom prst="rect">
            <a:avLst/>
          </a:prstGeom>
          <a:noFill/>
          <a:ln w="9525">
            <a:noFill/>
            <a:miter lim="800000"/>
            <a:headEnd/>
            <a:tailEnd/>
          </a:ln>
        </p:spPr>
        <p:txBody>
          <a:bodyPr>
            <a:spAutoFit/>
          </a:bodyPr>
          <a:lstStyle/>
          <a:p>
            <a:pPr algn="ctr">
              <a:spcBef>
                <a:spcPct val="50000"/>
              </a:spcBef>
            </a:pPr>
            <a:r>
              <a:rPr lang="fi-FI" sz="2400">
                <a:solidFill>
                  <a:srgbClr val="0000FF"/>
                </a:solidFill>
              </a:rPr>
              <a:t>Diffie-Hellman key agreement scheme (1)</a:t>
            </a:r>
            <a:endParaRPr lang="en-US" sz="2400">
              <a:solidFill>
                <a:srgbClr val="0000FF"/>
              </a:solidFill>
            </a:endParaRPr>
          </a:p>
        </p:txBody>
      </p:sp>
      <p:sp>
        <p:nvSpPr>
          <p:cNvPr id="23555" name="Rectangle 3"/>
          <p:cNvSpPr>
            <a:spLocks noChangeArrowheads="1"/>
          </p:cNvSpPr>
          <p:nvPr/>
        </p:nvSpPr>
        <p:spPr bwMode="auto">
          <a:xfrm>
            <a:off x="838200" y="2133600"/>
            <a:ext cx="7772400" cy="701675"/>
          </a:xfrm>
          <a:prstGeom prst="rect">
            <a:avLst/>
          </a:prstGeom>
          <a:noFill/>
          <a:ln w="9525">
            <a:noFill/>
            <a:miter lim="800000"/>
            <a:headEnd/>
            <a:tailEnd/>
          </a:ln>
        </p:spPr>
        <p:txBody>
          <a:bodyPr>
            <a:spAutoFit/>
          </a:bodyPr>
          <a:lstStyle/>
          <a:p>
            <a:r>
              <a:rPr lang="en-GB"/>
              <a:t>The Diffie-Hellman key agreement scheme is based on six numbers (</a:t>
            </a:r>
            <a:r>
              <a:rPr lang="en-GB" i="1"/>
              <a:t>p</a:t>
            </a:r>
            <a:r>
              <a:rPr lang="en-GB"/>
              <a:t>, </a:t>
            </a:r>
            <a:r>
              <a:rPr lang="en-GB" i="1"/>
              <a:t>g</a:t>
            </a:r>
            <a:r>
              <a:rPr lang="en-GB"/>
              <a:t>, </a:t>
            </a:r>
            <a:r>
              <a:rPr lang="en-GB" i="1"/>
              <a:t>a</a:t>
            </a:r>
            <a:r>
              <a:rPr lang="en-GB"/>
              <a:t>, </a:t>
            </a:r>
            <a:r>
              <a:rPr lang="en-GB" i="1"/>
              <a:t>b</a:t>
            </a:r>
            <a:r>
              <a:rPr lang="en-GB"/>
              <a:t>, </a:t>
            </a:r>
            <a:r>
              <a:rPr lang="en-GB" i="1"/>
              <a:t>x</a:t>
            </a:r>
            <a:r>
              <a:rPr lang="en-GB"/>
              <a:t>, and </a:t>
            </a:r>
            <a:r>
              <a:rPr lang="en-GB" i="1"/>
              <a:t>y</a:t>
            </a:r>
            <a:r>
              <a:rPr lang="en-GB"/>
              <a:t>)</a:t>
            </a:r>
            <a:r>
              <a:rPr lang="en-US"/>
              <a:t> </a:t>
            </a:r>
          </a:p>
        </p:txBody>
      </p:sp>
      <p:pic>
        <p:nvPicPr>
          <p:cNvPr id="23556" name="Picture 4" descr="j0093585"/>
          <p:cNvPicPr>
            <a:picLocks noChangeAspect="1" noChangeArrowheads="1"/>
          </p:cNvPicPr>
          <p:nvPr/>
        </p:nvPicPr>
        <p:blipFill>
          <a:blip r:embed="rId3"/>
          <a:srcRect/>
          <a:stretch>
            <a:fillRect/>
          </a:stretch>
        </p:blipFill>
        <p:spPr bwMode="auto">
          <a:xfrm>
            <a:off x="1676400" y="4784725"/>
            <a:ext cx="685800" cy="625475"/>
          </a:xfrm>
          <a:prstGeom prst="rect">
            <a:avLst/>
          </a:prstGeom>
          <a:noFill/>
          <a:ln w="9525">
            <a:noFill/>
            <a:miter lim="800000"/>
            <a:headEnd/>
            <a:tailEnd/>
          </a:ln>
        </p:spPr>
      </p:pic>
      <p:pic>
        <p:nvPicPr>
          <p:cNvPr id="23557" name="Picture 5" descr="j0093585"/>
          <p:cNvPicPr>
            <a:picLocks noChangeAspect="1" noChangeArrowheads="1"/>
          </p:cNvPicPr>
          <p:nvPr/>
        </p:nvPicPr>
        <p:blipFill>
          <a:blip r:embed="rId3"/>
          <a:srcRect/>
          <a:stretch>
            <a:fillRect/>
          </a:stretch>
        </p:blipFill>
        <p:spPr bwMode="auto">
          <a:xfrm>
            <a:off x="6858000" y="4784725"/>
            <a:ext cx="685800" cy="625475"/>
          </a:xfrm>
          <a:prstGeom prst="rect">
            <a:avLst/>
          </a:prstGeom>
          <a:noFill/>
          <a:ln w="9525">
            <a:noFill/>
            <a:miter lim="800000"/>
            <a:headEnd/>
            <a:tailEnd/>
          </a:ln>
        </p:spPr>
      </p:pic>
      <p:sp>
        <p:nvSpPr>
          <p:cNvPr id="23558" name="Text Box 6"/>
          <p:cNvSpPr txBox="1">
            <a:spLocks noChangeArrowheads="1"/>
          </p:cNvSpPr>
          <p:nvPr/>
        </p:nvSpPr>
        <p:spPr bwMode="auto">
          <a:xfrm>
            <a:off x="838200" y="4937125"/>
            <a:ext cx="914400" cy="366713"/>
          </a:xfrm>
          <a:prstGeom prst="rect">
            <a:avLst/>
          </a:prstGeom>
          <a:noFill/>
          <a:ln w="9525">
            <a:noFill/>
            <a:miter lim="800000"/>
            <a:headEnd/>
            <a:tailEnd/>
          </a:ln>
        </p:spPr>
        <p:txBody>
          <a:bodyPr>
            <a:spAutoFit/>
          </a:bodyPr>
          <a:lstStyle/>
          <a:p>
            <a:pPr algn="ctr">
              <a:spcBef>
                <a:spcPct val="50000"/>
              </a:spcBef>
            </a:pPr>
            <a:r>
              <a:rPr lang="fi-FI">
                <a:solidFill>
                  <a:srgbClr val="0000FF"/>
                </a:solidFill>
              </a:rPr>
              <a:t>Alice</a:t>
            </a:r>
            <a:endParaRPr lang="en-US">
              <a:solidFill>
                <a:srgbClr val="0000FF"/>
              </a:solidFill>
            </a:endParaRPr>
          </a:p>
        </p:txBody>
      </p:sp>
      <p:sp>
        <p:nvSpPr>
          <p:cNvPr id="23559" name="Text Box 7"/>
          <p:cNvSpPr txBox="1">
            <a:spLocks noChangeArrowheads="1"/>
          </p:cNvSpPr>
          <p:nvPr/>
        </p:nvSpPr>
        <p:spPr bwMode="auto">
          <a:xfrm>
            <a:off x="7315200" y="4937125"/>
            <a:ext cx="914400" cy="366713"/>
          </a:xfrm>
          <a:prstGeom prst="rect">
            <a:avLst/>
          </a:prstGeom>
          <a:noFill/>
          <a:ln w="9525">
            <a:noFill/>
            <a:miter lim="800000"/>
            <a:headEnd/>
            <a:tailEnd/>
          </a:ln>
        </p:spPr>
        <p:txBody>
          <a:bodyPr>
            <a:spAutoFit/>
          </a:bodyPr>
          <a:lstStyle/>
          <a:p>
            <a:pPr algn="ctr">
              <a:spcBef>
                <a:spcPct val="50000"/>
              </a:spcBef>
            </a:pPr>
            <a:r>
              <a:rPr lang="fi-FI">
                <a:solidFill>
                  <a:srgbClr val="0000FF"/>
                </a:solidFill>
              </a:rPr>
              <a:t>Bob</a:t>
            </a:r>
            <a:endParaRPr lang="en-US">
              <a:solidFill>
                <a:srgbClr val="0000FF"/>
              </a:solidFill>
            </a:endParaRPr>
          </a:p>
        </p:txBody>
      </p:sp>
      <p:sp>
        <p:nvSpPr>
          <p:cNvPr id="306184" name="Text Box 8"/>
          <p:cNvSpPr txBox="1">
            <a:spLocks noChangeArrowheads="1"/>
          </p:cNvSpPr>
          <p:nvPr/>
        </p:nvSpPr>
        <p:spPr bwMode="auto">
          <a:xfrm>
            <a:off x="1219200" y="3429000"/>
            <a:ext cx="1752600" cy="376238"/>
          </a:xfrm>
          <a:prstGeom prst="rect">
            <a:avLst/>
          </a:prstGeom>
          <a:solidFill>
            <a:srgbClr val="FFFF00"/>
          </a:solidFill>
          <a:ln w="9525">
            <a:solidFill>
              <a:srgbClr val="0000FF"/>
            </a:solidFill>
            <a:miter lim="800000"/>
            <a:headEnd/>
            <a:tailEnd/>
          </a:ln>
          <a:effectLst>
            <a:outerShdw dist="35921" dir="2700000" algn="ctr" rotWithShape="0">
              <a:schemeClr val="bg2">
                <a:alpha val="50000"/>
              </a:schemeClr>
            </a:outerShdw>
          </a:effectLst>
        </p:spPr>
        <p:txBody>
          <a:bodyPr>
            <a:spAutoFit/>
          </a:bodyPr>
          <a:lstStyle/>
          <a:p>
            <a:pPr algn="ctr">
              <a:spcBef>
                <a:spcPct val="50000"/>
              </a:spcBef>
              <a:defRPr/>
            </a:pPr>
            <a:r>
              <a:rPr lang="fi-FI"/>
              <a:t>Private key </a:t>
            </a:r>
            <a:r>
              <a:rPr lang="fi-FI" i="1"/>
              <a:t>a</a:t>
            </a:r>
            <a:endParaRPr lang="en-US" i="1"/>
          </a:p>
        </p:txBody>
      </p:sp>
      <p:sp>
        <p:nvSpPr>
          <p:cNvPr id="306185" name="Text Box 9"/>
          <p:cNvSpPr txBox="1">
            <a:spLocks noChangeArrowheads="1"/>
          </p:cNvSpPr>
          <p:nvPr/>
        </p:nvSpPr>
        <p:spPr bwMode="auto">
          <a:xfrm>
            <a:off x="1219200" y="4191000"/>
            <a:ext cx="1752600" cy="376238"/>
          </a:xfrm>
          <a:prstGeom prst="rect">
            <a:avLst/>
          </a:prstGeom>
          <a:solidFill>
            <a:srgbClr val="FFFF00"/>
          </a:solidFill>
          <a:ln w="9525">
            <a:solidFill>
              <a:srgbClr val="0000FF"/>
            </a:solidFill>
            <a:miter lim="800000"/>
            <a:headEnd/>
            <a:tailEnd/>
          </a:ln>
          <a:effectLst>
            <a:outerShdw dist="35921" dir="2700000" algn="ctr" rotWithShape="0">
              <a:schemeClr val="bg2">
                <a:alpha val="50000"/>
              </a:schemeClr>
            </a:outerShdw>
          </a:effectLst>
        </p:spPr>
        <p:txBody>
          <a:bodyPr>
            <a:spAutoFit/>
          </a:bodyPr>
          <a:lstStyle/>
          <a:p>
            <a:pPr algn="ctr">
              <a:spcBef>
                <a:spcPct val="50000"/>
              </a:spcBef>
              <a:defRPr/>
            </a:pPr>
            <a:r>
              <a:rPr lang="fi-FI"/>
              <a:t>Public key </a:t>
            </a:r>
            <a:r>
              <a:rPr lang="fi-FI" i="1"/>
              <a:t>x</a:t>
            </a:r>
            <a:endParaRPr lang="en-US" i="1"/>
          </a:p>
        </p:txBody>
      </p:sp>
      <p:sp>
        <p:nvSpPr>
          <p:cNvPr id="23562" name="AutoShape 10"/>
          <p:cNvSpPr>
            <a:spLocks noChangeArrowheads="1"/>
          </p:cNvSpPr>
          <p:nvPr/>
        </p:nvSpPr>
        <p:spPr bwMode="auto">
          <a:xfrm>
            <a:off x="1981200" y="3886200"/>
            <a:ext cx="228600" cy="228600"/>
          </a:xfrm>
          <a:prstGeom prst="downArrow">
            <a:avLst>
              <a:gd name="adj1" fmla="val 50000"/>
              <a:gd name="adj2" fmla="val 25000"/>
            </a:avLst>
          </a:prstGeom>
          <a:solidFill>
            <a:schemeClr val="hlink"/>
          </a:solidFill>
          <a:ln w="9525">
            <a:solidFill>
              <a:srgbClr val="3333FF"/>
            </a:solidFill>
            <a:miter lim="800000"/>
            <a:headEnd/>
            <a:tailEnd/>
          </a:ln>
        </p:spPr>
        <p:txBody>
          <a:bodyPr wrap="none" anchor="ctr"/>
          <a:lstStyle/>
          <a:p>
            <a:endParaRPr lang="el-GR"/>
          </a:p>
        </p:txBody>
      </p:sp>
      <p:sp>
        <p:nvSpPr>
          <p:cNvPr id="306187" name="Text Box 11"/>
          <p:cNvSpPr txBox="1">
            <a:spLocks noChangeArrowheads="1"/>
          </p:cNvSpPr>
          <p:nvPr/>
        </p:nvSpPr>
        <p:spPr bwMode="auto">
          <a:xfrm>
            <a:off x="6096000" y="3429000"/>
            <a:ext cx="1752600" cy="376238"/>
          </a:xfrm>
          <a:prstGeom prst="rect">
            <a:avLst/>
          </a:prstGeom>
          <a:solidFill>
            <a:srgbClr val="FFFF00"/>
          </a:solidFill>
          <a:ln w="9525">
            <a:solidFill>
              <a:srgbClr val="0000FF"/>
            </a:solidFill>
            <a:miter lim="800000"/>
            <a:headEnd/>
            <a:tailEnd/>
          </a:ln>
          <a:effectLst>
            <a:outerShdw dist="35921" dir="2700000" algn="ctr" rotWithShape="0">
              <a:schemeClr val="bg2">
                <a:alpha val="50000"/>
              </a:schemeClr>
            </a:outerShdw>
          </a:effectLst>
        </p:spPr>
        <p:txBody>
          <a:bodyPr>
            <a:spAutoFit/>
          </a:bodyPr>
          <a:lstStyle/>
          <a:p>
            <a:pPr algn="ctr">
              <a:spcBef>
                <a:spcPct val="50000"/>
              </a:spcBef>
              <a:defRPr/>
            </a:pPr>
            <a:r>
              <a:rPr lang="fi-FI"/>
              <a:t>Private key </a:t>
            </a:r>
            <a:r>
              <a:rPr lang="fi-FI" i="1"/>
              <a:t>b</a:t>
            </a:r>
            <a:endParaRPr lang="en-US" i="1"/>
          </a:p>
        </p:txBody>
      </p:sp>
      <p:sp>
        <p:nvSpPr>
          <p:cNvPr id="306188" name="Text Box 12"/>
          <p:cNvSpPr txBox="1">
            <a:spLocks noChangeArrowheads="1"/>
          </p:cNvSpPr>
          <p:nvPr/>
        </p:nvSpPr>
        <p:spPr bwMode="auto">
          <a:xfrm>
            <a:off x="6096000" y="4191000"/>
            <a:ext cx="1752600" cy="376238"/>
          </a:xfrm>
          <a:prstGeom prst="rect">
            <a:avLst/>
          </a:prstGeom>
          <a:solidFill>
            <a:srgbClr val="FFFF00"/>
          </a:solidFill>
          <a:ln w="9525">
            <a:solidFill>
              <a:srgbClr val="0000FF"/>
            </a:solidFill>
            <a:miter lim="800000"/>
            <a:headEnd/>
            <a:tailEnd/>
          </a:ln>
          <a:effectLst>
            <a:outerShdw dist="35921" dir="2700000" algn="ctr" rotWithShape="0">
              <a:schemeClr val="bg2">
                <a:alpha val="50000"/>
              </a:schemeClr>
            </a:outerShdw>
          </a:effectLst>
        </p:spPr>
        <p:txBody>
          <a:bodyPr>
            <a:spAutoFit/>
          </a:bodyPr>
          <a:lstStyle/>
          <a:p>
            <a:pPr algn="ctr">
              <a:spcBef>
                <a:spcPct val="50000"/>
              </a:spcBef>
              <a:defRPr/>
            </a:pPr>
            <a:r>
              <a:rPr lang="fi-FI"/>
              <a:t>Public key </a:t>
            </a:r>
            <a:r>
              <a:rPr lang="fi-FI" i="1"/>
              <a:t>y</a:t>
            </a:r>
            <a:endParaRPr lang="en-US" i="1"/>
          </a:p>
        </p:txBody>
      </p:sp>
      <p:sp>
        <p:nvSpPr>
          <p:cNvPr id="23565" name="AutoShape 13"/>
          <p:cNvSpPr>
            <a:spLocks noChangeArrowheads="1"/>
          </p:cNvSpPr>
          <p:nvPr/>
        </p:nvSpPr>
        <p:spPr bwMode="auto">
          <a:xfrm>
            <a:off x="6934200" y="3886200"/>
            <a:ext cx="228600" cy="228600"/>
          </a:xfrm>
          <a:prstGeom prst="downArrow">
            <a:avLst>
              <a:gd name="adj1" fmla="val 50000"/>
              <a:gd name="adj2" fmla="val 25000"/>
            </a:avLst>
          </a:prstGeom>
          <a:solidFill>
            <a:schemeClr val="hlink"/>
          </a:solidFill>
          <a:ln w="9525">
            <a:solidFill>
              <a:srgbClr val="3333FF"/>
            </a:solidFill>
            <a:miter lim="800000"/>
            <a:headEnd/>
            <a:tailEnd/>
          </a:ln>
        </p:spPr>
        <p:txBody>
          <a:bodyPr wrap="none" anchor="ctr"/>
          <a:lstStyle/>
          <a:p>
            <a:endParaRPr lang="el-GR"/>
          </a:p>
        </p:txBody>
      </p:sp>
      <p:sp>
        <p:nvSpPr>
          <p:cNvPr id="23566" name="Line 14"/>
          <p:cNvSpPr>
            <a:spLocks noChangeShapeType="1"/>
          </p:cNvSpPr>
          <p:nvPr/>
        </p:nvSpPr>
        <p:spPr bwMode="auto">
          <a:xfrm flipV="1">
            <a:off x="3200400" y="4343400"/>
            <a:ext cx="2743200" cy="0"/>
          </a:xfrm>
          <a:prstGeom prst="line">
            <a:avLst/>
          </a:prstGeom>
          <a:noFill/>
          <a:ln w="28575">
            <a:solidFill>
              <a:schemeClr val="tx1"/>
            </a:solidFill>
            <a:round/>
            <a:headEnd/>
            <a:tailEnd type="triangle" w="lg" len="lg"/>
          </a:ln>
        </p:spPr>
        <p:txBody>
          <a:bodyPr/>
          <a:lstStyle/>
          <a:p>
            <a:endParaRPr lang="el-GR"/>
          </a:p>
        </p:txBody>
      </p:sp>
      <p:sp>
        <p:nvSpPr>
          <p:cNvPr id="23567" name="Line 15"/>
          <p:cNvSpPr>
            <a:spLocks noChangeShapeType="1"/>
          </p:cNvSpPr>
          <p:nvPr/>
        </p:nvSpPr>
        <p:spPr bwMode="auto">
          <a:xfrm flipH="1" flipV="1">
            <a:off x="3200400" y="4495800"/>
            <a:ext cx="2743200" cy="0"/>
          </a:xfrm>
          <a:prstGeom prst="line">
            <a:avLst/>
          </a:prstGeom>
          <a:noFill/>
          <a:ln w="28575">
            <a:solidFill>
              <a:schemeClr val="tx1"/>
            </a:solidFill>
            <a:round/>
            <a:headEnd/>
            <a:tailEnd type="triangle" w="lg" len="lg"/>
          </a:ln>
        </p:spPr>
        <p:txBody>
          <a:bodyPr/>
          <a:lstStyle/>
          <a:p>
            <a:endParaRPr lang="el-GR"/>
          </a:p>
        </p:txBody>
      </p:sp>
      <p:sp>
        <p:nvSpPr>
          <p:cNvPr id="306192" name="Text Box 16"/>
          <p:cNvSpPr txBox="1">
            <a:spLocks noChangeArrowheads="1"/>
          </p:cNvSpPr>
          <p:nvPr/>
        </p:nvSpPr>
        <p:spPr bwMode="auto">
          <a:xfrm>
            <a:off x="3810000" y="3944938"/>
            <a:ext cx="1676400" cy="1465262"/>
          </a:xfrm>
          <a:prstGeom prst="rect">
            <a:avLst/>
          </a:prstGeom>
          <a:solidFill>
            <a:srgbClr val="CCFF33"/>
          </a:solidFill>
          <a:ln w="9525">
            <a:noFill/>
            <a:miter lim="800000"/>
            <a:headEnd/>
            <a:tailEnd/>
          </a:ln>
          <a:effectLst>
            <a:outerShdw dist="107763" dir="2700000" algn="ctr" rotWithShape="0">
              <a:schemeClr val="bg2">
                <a:alpha val="50000"/>
              </a:schemeClr>
            </a:outerShdw>
          </a:effectLst>
        </p:spPr>
        <p:txBody>
          <a:bodyPr>
            <a:spAutoFit/>
          </a:bodyPr>
          <a:lstStyle/>
          <a:p>
            <a:pPr algn="ctr">
              <a:spcBef>
                <a:spcPct val="50000"/>
              </a:spcBef>
              <a:defRPr/>
            </a:pPr>
            <a:r>
              <a:rPr lang="fi-FI"/>
              <a:t>Public keys can be sent unencrypted over the network </a:t>
            </a:r>
            <a:endParaRPr lang="en-US"/>
          </a:p>
        </p:txBody>
      </p:sp>
      <p:sp>
        <p:nvSpPr>
          <p:cNvPr id="23569" name="Text Box 17"/>
          <p:cNvSpPr txBox="1">
            <a:spLocks noChangeArrowheads="1"/>
          </p:cNvSpPr>
          <p:nvPr/>
        </p:nvSpPr>
        <p:spPr bwMode="auto">
          <a:xfrm>
            <a:off x="3276600" y="3048000"/>
            <a:ext cx="2667000" cy="641350"/>
          </a:xfrm>
          <a:prstGeom prst="rect">
            <a:avLst/>
          </a:prstGeom>
          <a:noFill/>
          <a:ln w="9525">
            <a:noFill/>
            <a:miter lim="800000"/>
            <a:headEnd/>
            <a:tailEnd/>
          </a:ln>
        </p:spPr>
        <p:txBody>
          <a:bodyPr>
            <a:spAutoFit/>
          </a:bodyPr>
          <a:lstStyle/>
          <a:p>
            <a:pPr algn="ctr">
              <a:spcBef>
                <a:spcPct val="50000"/>
              </a:spcBef>
            </a:pPr>
            <a:r>
              <a:rPr lang="en-GB">
                <a:solidFill>
                  <a:srgbClr val="0000FF"/>
                </a:solidFill>
              </a:rPr>
              <a:t>Prime number </a:t>
            </a:r>
            <a:r>
              <a:rPr lang="en-GB" i="1">
                <a:solidFill>
                  <a:srgbClr val="0000FF"/>
                </a:solidFill>
              </a:rPr>
              <a:t>p</a:t>
            </a:r>
          </a:p>
          <a:p>
            <a:pPr algn="ctr"/>
            <a:r>
              <a:rPr lang="en-GB">
                <a:solidFill>
                  <a:srgbClr val="0000FF"/>
                </a:solidFill>
              </a:rPr>
              <a:t>Base or generator </a:t>
            </a:r>
            <a:r>
              <a:rPr lang="en-GB" i="1">
                <a:solidFill>
                  <a:srgbClr val="0000FF"/>
                </a:solidFill>
              </a:rPr>
              <a:t>g</a:t>
            </a:r>
          </a:p>
        </p:txBody>
      </p:sp>
      <p:sp>
        <p:nvSpPr>
          <p:cNvPr id="20" name="Footer Placeholder 5"/>
          <p:cNvSpPr txBox="1">
            <a:spLocks noChangeArrowheads="1"/>
          </p:cNvSpPr>
          <p:nvPr/>
        </p:nvSpPr>
        <p:spPr>
          <a:xfrm>
            <a:off x="5948363" y="6508750"/>
            <a:ext cx="2895600" cy="231775"/>
          </a:xfrm>
          <a:prstGeom prst="rect">
            <a:avLst/>
          </a:prstGeom>
        </p:spPr>
        <p:txBody>
          <a:bodyPr/>
          <a:lstStyle>
            <a:lvl1pPr algn="r">
              <a:defRPr sz="1000" b="1" i="1">
                <a:solidFill>
                  <a:schemeClr val="accent2"/>
                </a:solidFill>
              </a:defRPr>
            </a:lvl1pPr>
          </a:lstStyle>
          <a:p>
            <a:pPr marL="342900" indent="-342900">
              <a:spcBef>
                <a:spcPct val="20000"/>
              </a:spcBef>
              <a:buSzPct val="80000"/>
              <a:buFont typeface="Wingdings" pitchFamily="2" charset="2"/>
              <a:buNone/>
              <a:defRPr/>
            </a:pPr>
            <a:r>
              <a:rPr lang="el-GR" kern="0" dirty="0" smtClean="0">
                <a:latin typeface="+mn-lt"/>
              </a:rPr>
              <a:t>Δρ. Γεώργιος Δημητρακόπουλος</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ext Box 2"/>
          <p:cNvSpPr txBox="1">
            <a:spLocks noChangeArrowheads="1"/>
          </p:cNvSpPr>
          <p:nvPr/>
        </p:nvSpPr>
        <p:spPr bwMode="auto">
          <a:xfrm>
            <a:off x="1143000" y="1371600"/>
            <a:ext cx="7010400" cy="457200"/>
          </a:xfrm>
          <a:prstGeom prst="rect">
            <a:avLst/>
          </a:prstGeom>
          <a:noFill/>
          <a:ln w="9525">
            <a:noFill/>
            <a:miter lim="800000"/>
            <a:headEnd/>
            <a:tailEnd/>
          </a:ln>
        </p:spPr>
        <p:txBody>
          <a:bodyPr>
            <a:spAutoFit/>
          </a:bodyPr>
          <a:lstStyle/>
          <a:p>
            <a:pPr algn="ctr">
              <a:spcBef>
                <a:spcPct val="50000"/>
              </a:spcBef>
            </a:pPr>
            <a:r>
              <a:rPr lang="fi-FI" sz="2400">
                <a:solidFill>
                  <a:srgbClr val="0000FF"/>
                </a:solidFill>
              </a:rPr>
              <a:t>Diffie-Hellman key agreement scheme (2)</a:t>
            </a:r>
            <a:endParaRPr lang="en-US" sz="2400">
              <a:solidFill>
                <a:srgbClr val="0000FF"/>
              </a:solidFill>
            </a:endParaRPr>
          </a:p>
        </p:txBody>
      </p:sp>
      <p:sp>
        <p:nvSpPr>
          <p:cNvPr id="24579" name="Rectangle 3"/>
          <p:cNvSpPr>
            <a:spLocks noChangeArrowheads="1"/>
          </p:cNvSpPr>
          <p:nvPr/>
        </p:nvSpPr>
        <p:spPr bwMode="auto">
          <a:xfrm>
            <a:off x="838200" y="2133600"/>
            <a:ext cx="7772400" cy="396875"/>
          </a:xfrm>
          <a:prstGeom prst="rect">
            <a:avLst/>
          </a:prstGeom>
          <a:noFill/>
          <a:ln w="9525">
            <a:noFill/>
            <a:miter lim="800000"/>
            <a:headEnd/>
            <a:tailEnd/>
          </a:ln>
        </p:spPr>
        <p:txBody>
          <a:bodyPr>
            <a:spAutoFit/>
          </a:bodyPr>
          <a:lstStyle/>
          <a:p>
            <a:r>
              <a:rPr lang="en-GB"/>
              <a:t>The public keys </a:t>
            </a:r>
            <a:r>
              <a:rPr lang="en-GB" i="1"/>
              <a:t>x</a:t>
            </a:r>
            <a:r>
              <a:rPr lang="en-GB"/>
              <a:t> and </a:t>
            </a:r>
            <a:r>
              <a:rPr lang="en-GB" i="1"/>
              <a:t>y</a:t>
            </a:r>
            <a:r>
              <a:rPr lang="en-GB"/>
              <a:t> are calculated using </a:t>
            </a:r>
            <a:r>
              <a:rPr lang="en-GB" i="1"/>
              <a:t>p</a:t>
            </a:r>
            <a:r>
              <a:rPr lang="en-GB"/>
              <a:t>, </a:t>
            </a:r>
            <a:r>
              <a:rPr lang="en-GB" i="1"/>
              <a:t>g</a:t>
            </a:r>
            <a:r>
              <a:rPr lang="en-GB"/>
              <a:t>, a, and </a:t>
            </a:r>
            <a:r>
              <a:rPr lang="en-GB" i="1"/>
              <a:t>b</a:t>
            </a:r>
            <a:r>
              <a:rPr lang="en-GB"/>
              <a:t>.</a:t>
            </a:r>
            <a:r>
              <a:rPr lang="en-US"/>
              <a:t> </a:t>
            </a:r>
          </a:p>
        </p:txBody>
      </p:sp>
      <p:pic>
        <p:nvPicPr>
          <p:cNvPr id="24580" name="Picture 4" descr="j0093585"/>
          <p:cNvPicPr>
            <a:picLocks noChangeAspect="1" noChangeArrowheads="1"/>
          </p:cNvPicPr>
          <p:nvPr/>
        </p:nvPicPr>
        <p:blipFill>
          <a:blip r:embed="rId3"/>
          <a:srcRect/>
          <a:stretch>
            <a:fillRect/>
          </a:stretch>
        </p:blipFill>
        <p:spPr bwMode="auto">
          <a:xfrm>
            <a:off x="1676400" y="4784725"/>
            <a:ext cx="685800" cy="625475"/>
          </a:xfrm>
          <a:prstGeom prst="rect">
            <a:avLst/>
          </a:prstGeom>
          <a:noFill/>
          <a:ln w="9525">
            <a:noFill/>
            <a:miter lim="800000"/>
            <a:headEnd/>
            <a:tailEnd/>
          </a:ln>
        </p:spPr>
      </p:pic>
      <p:pic>
        <p:nvPicPr>
          <p:cNvPr id="24581" name="Picture 5" descr="j0093585"/>
          <p:cNvPicPr>
            <a:picLocks noChangeAspect="1" noChangeArrowheads="1"/>
          </p:cNvPicPr>
          <p:nvPr/>
        </p:nvPicPr>
        <p:blipFill>
          <a:blip r:embed="rId3"/>
          <a:srcRect/>
          <a:stretch>
            <a:fillRect/>
          </a:stretch>
        </p:blipFill>
        <p:spPr bwMode="auto">
          <a:xfrm>
            <a:off x="6858000" y="4784725"/>
            <a:ext cx="685800" cy="625475"/>
          </a:xfrm>
          <a:prstGeom prst="rect">
            <a:avLst/>
          </a:prstGeom>
          <a:noFill/>
          <a:ln w="9525">
            <a:noFill/>
            <a:miter lim="800000"/>
            <a:headEnd/>
            <a:tailEnd/>
          </a:ln>
        </p:spPr>
      </p:pic>
      <p:sp>
        <p:nvSpPr>
          <p:cNvPr id="24582" name="Text Box 6"/>
          <p:cNvSpPr txBox="1">
            <a:spLocks noChangeArrowheads="1"/>
          </p:cNvSpPr>
          <p:nvPr/>
        </p:nvSpPr>
        <p:spPr bwMode="auto">
          <a:xfrm>
            <a:off x="838200" y="4937125"/>
            <a:ext cx="914400" cy="366713"/>
          </a:xfrm>
          <a:prstGeom prst="rect">
            <a:avLst/>
          </a:prstGeom>
          <a:noFill/>
          <a:ln w="9525">
            <a:noFill/>
            <a:miter lim="800000"/>
            <a:headEnd/>
            <a:tailEnd/>
          </a:ln>
        </p:spPr>
        <p:txBody>
          <a:bodyPr>
            <a:spAutoFit/>
          </a:bodyPr>
          <a:lstStyle/>
          <a:p>
            <a:pPr algn="ctr">
              <a:spcBef>
                <a:spcPct val="50000"/>
              </a:spcBef>
            </a:pPr>
            <a:r>
              <a:rPr lang="fi-FI">
                <a:solidFill>
                  <a:srgbClr val="0000FF"/>
                </a:solidFill>
              </a:rPr>
              <a:t>Alice</a:t>
            </a:r>
            <a:endParaRPr lang="en-US">
              <a:solidFill>
                <a:srgbClr val="0000FF"/>
              </a:solidFill>
            </a:endParaRPr>
          </a:p>
        </p:txBody>
      </p:sp>
      <p:sp>
        <p:nvSpPr>
          <p:cNvPr id="24583" name="Text Box 7"/>
          <p:cNvSpPr txBox="1">
            <a:spLocks noChangeArrowheads="1"/>
          </p:cNvSpPr>
          <p:nvPr/>
        </p:nvSpPr>
        <p:spPr bwMode="auto">
          <a:xfrm>
            <a:off x="7315200" y="4937125"/>
            <a:ext cx="914400" cy="366713"/>
          </a:xfrm>
          <a:prstGeom prst="rect">
            <a:avLst/>
          </a:prstGeom>
          <a:noFill/>
          <a:ln w="9525">
            <a:noFill/>
            <a:miter lim="800000"/>
            <a:headEnd/>
            <a:tailEnd/>
          </a:ln>
        </p:spPr>
        <p:txBody>
          <a:bodyPr>
            <a:spAutoFit/>
          </a:bodyPr>
          <a:lstStyle/>
          <a:p>
            <a:pPr algn="ctr">
              <a:spcBef>
                <a:spcPct val="50000"/>
              </a:spcBef>
            </a:pPr>
            <a:r>
              <a:rPr lang="fi-FI">
                <a:solidFill>
                  <a:srgbClr val="0000FF"/>
                </a:solidFill>
              </a:rPr>
              <a:t>Bob</a:t>
            </a:r>
            <a:endParaRPr lang="en-US">
              <a:solidFill>
                <a:srgbClr val="0000FF"/>
              </a:solidFill>
            </a:endParaRPr>
          </a:p>
        </p:txBody>
      </p:sp>
      <p:sp>
        <p:nvSpPr>
          <p:cNvPr id="320520" name="Text Box 8"/>
          <p:cNvSpPr txBox="1">
            <a:spLocks noChangeArrowheads="1"/>
          </p:cNvSpPr>
          <p:nvPr/>
        </p:nvSpPr>
        <p:spPr bwMode="auto">
          <a:xfrm>
            <a:off x="1219200" y="3429000"/>
            <a:ext cx="1752600" cy="376238"/>
          </a:xfrm>
          <a:prstGeom prst="rect">
            <a:avLst/>
          </a:prstGeom>
          <a:solidFill>
            <a:srgbClr val="FFFF00"/>
          </a:solidFill>
          <a:ln w="9525">
            <a:solidFill>
              <a:srgbClr val="0000FF"/>
            </a:solidFill>
            <a:miter lim="800000"/>
            <a:headEnd/>
            <a:tailEnd/>
          </a:ln>
          <a:effectLst>
            <a:outerShdw dist="35921" dir="2700000" algn="ctr" rotWithShape="0">
              <a:schemeClr val="bg2">
                <a:alpha val="50000"/>
              </a:schemeClr>
            </a:outerShdw>
          </a:effectLst>
        </p:spPr>
        <p:txBody>
          <a:bodyPr>
            <a:spAutoFit/>
          </a:bodyPr>
          <a:lstStyle/>
          <a:p>
            <a:pPr algn="ctr">
              <a:spcBef>
                <a:spcPct val="50000"/>
              </a:spcBef>
              <a:defRPr/>
            </a:pPr>
            <a:r>
              <a:rPr lang="fi-FI"/>
              <a:t>Private key </a:t>
            </a:r>
            <a:r>
              <a:rPr lang="fi-FI" i="1"/>
              <a:t>a</a:t>
            </a:r>
            <a:endParaRPr lang="en-US" i="1"/>
          </a:p>
        </p:txBody>
      </p:sp>
      <p:sp>
        <p:nvSpPr>
          <p:cNvPr id="320521" name="Text Box 9"/>
          <p:cNvSpPr txBox="1">
            <a:spLocks noChangeArrowheads="1"/>
          </p:cNvSpPr>
          <p:nvPr/>
        </p:nvSpPr>
        <p:spPr bwMode="auto">
          <a:xfrm>
            <a:off x="1219200" y="4191000"/>
            <a:ext cx="1752600" cy="376238"/>
          </a:xfrm>
          <a:prstGeom prst="rect">
            <a:avLst/>
          </a:prstGeom>
          <a:solidFill>
            <a:srgbClr val="FFFF00"/>
          </a:solidFill>
          <a:ln w="9525">
            <a:solidFill>
              <a:srgbClr val="0000FF"/>
            </a:solidFill>
            <a:miter lim="800000"/>
            <a:headEnd/>
            <a:tailEnd/>
          </a:ln>
          <a:effectLst>
            <a:outerShdw dist="35921" dir="2700000" algn="ctr" rotWithShape="0">
              <a:schemeClr val="bg2">
                <a:alpha val="50000"/>
              </a:schemeClr>
            </a:outerShdw>
          </a:effectLst>
        </p:spPr>
        <p:txBody>
          <a:bodyPr>
            <a:spAutoFit/>
          </a:bodyPr>
          <a:lstStyle/>
          <a:p>
            <a:pPr algn="ctr">
              <a:spcBef>
                <a:spcPct val="50000"/>
              </a:spcBef>
              <a:defRPr/>
            </a:pPr>
            <a:r>
              <a:rPr lang="fi-FI"/>
              <a:t>Public key </a:t>
            </a:r>
            <a:r>
              <a:rPr lang="fi-FI" i="1"/>
              <a:t>x</a:t>
            </a:r>
            <a:endParaRPr lang="en-US" i="1"/>
          </a:p>
        </p:txBody>
      </p:sp>
      <p:sp>
        <p:nvSpPr>
          <p:cNvPr id="24586" name="AutoShape 10"/>
          <p:cNvSpPr>
            <a:spLocks noChangeArrowheads="1"/>
          </p:cNvSpPr>
          <p:nvPr/>
        </p:nvSpPr>
        <p:spPr bwMode="auto">
          <a:xfrm>
            <a:off x="1981200" y="3886200"/>
            <a:ext cx="228600" cy="228600"/>
          </a:xfrm>
          <a:prstGeom prst="downArrow">
            <a:avLst>
              <a:gd name="adj1" fmla="val 50000"/>
              <a:gd name="adj2" fmla="val 25000"/>
            </a:avLst>
          </a:prstGeom>
          <a:solidFill>
            <a:schemeClr val="hlink"/>
          </a:solidFill>
          <a:ln w="9525">
            <a:solidFill>
              <a:srgbClr val="3333FF"/>
            </a:solidFill>
            <a:miter lim="800000"/>
            <a:headEnd/>
            <a:tailEnd/>
          </a:ln>
        </p:spPr>
        <p:txBody>
          <a:bodyPr wrap="none" anchor="ctr"/>
          <a:lstStyle/>
          <a:p>
            <a:endParaRPr lang="el-GR"/>
          </a:p>
        </p:txBody>
      </p:sp>
      <p:sp>
        <p:nvSpPr>
          <p:cNvPr id="320523" name="Text Box 11"/>
          <p:cNvSpPr txBox="1">
            <a:spLocks noChangeArrowheads="1"/>
          </p:cNvSpPr>
          <p:nvPr/>
        </p:nvSpPr>
        <p:spPr bwMode="auto">
          <a:xfrm>
            <a:off x="6096000" y="3429000"/>
            <a:ext cx="1752600" cy="376238"/>
          </a:xfrm>
          <a:prstGeom prst="rect">
            <a:avLst/>
          </a:prstGeom>
          <a:solidFill>
            <a:srgbClr val="FFFF00"/>
          </a:solidFill>
          <a:ln w="9525">
            <a:solidFill>
              <a:srgbClr val="0000FF"/>
            </a:solidFill>
            <a:miter lim="800000"/>
            <a:headEnd/>
            <a:tailEnd/>
          </a:ln>
          <a:effectLst>
            <a:outerShdw dist="35921" dir="2700000" algn="ctr" rotWithShape="0">
              <a:schemeClr val="bg2">
                <a:alpha val="50000"/>
              </a:schemeClr>
            </a:outerShdw>
          </a:effectLst>
        </p:spPr>
        <p:txBody>
          <a:bodyPr>
            <a:spAutoFit/>
          </a:bodyPr>
          <a:lstStyle/>
          <a:p>
            <a:pPr algn="ctr">
              <a:spcBef>
                <a:spcPct val="50000"/>
              </a:spcBef>
              <a:defRPr/>
            </a:pPr>
            <a:r>
              <a:rPr lang="fi-FI"/>
              <a:t>Private key </a:t>
            </a:r>
            <a:r>
              <a:rPr lang="fi-FI" i="1"/>
              <a:t>b</a:t>
            </a:r>
            <a:endParaRPr lang="en-US" i="1"/>
          </a:p>
        </p:txBody>
      </p:sp>
      <p:sp>
        <p:nvSpPr>
          <p:cNvPr id="320524" name="Text Box 12"/>
          <p:cNvSpPr txBox="1">
            <a:spLocks noChangeArrowheads="1"/>
          </p:cNvSpPr>
          <p:nvPr/>
        </p:nvSpPr>
        <p:spPr bwMode="auto">
          <a:xfrm>
            <a:off x="6096000" y="4191000"/>
            <a:ext cx="1752600" cy="376238"/>
          </a:xfrm>
          <a:prstGeom prst="rect">
            <a:avLst/>
          </a:prstGeom>
          <a:solidFill>
            <a:srgbClr val="FFFF00"/>
          </a:solidFill>
          <a:ln w="9525">
            <a:solidFill>
              <a:srgbClr val="0000FF"/>
            </a:solidFill>
            <a:miter lim="800000"/>
            <a:headEnd/>
            <a:tailEnd/>
          </a:ln>
          <a:effectLst>
            <a:outerShdw dist="35921" dir="2700000" algn="ctr" rotWithShape="0">
              <a:schemeClr val="bg2">
                <a:alpha val="50000"/>
              </a:schemeClr>
            </a:outerShdw>
          </a:effectLst>
        </p:spPr>
        <p:txBody>
          <a:bodyPr>
            <a:spAutoFit/>
          </a:bodyPr>
          <a:lstStyle/>
          <a:p>
            <a:pPr algn="ctr">
              <a:spcBef>
                <a:spcPct val="50000"/>
              </a:spcBef>
              <a:defRPr/>
            </a:pPr>
            <a:r>
              <a:rPr lang="fi-FI"/>
              <a:t>Public key </a:t>
            </a:r>
            <a:r>
              <a:rPr lang="fi-FI" i="1"/>
              <a:t>y</a:t>
            </a:r>
            <a:endParaRPr lang="en-US" i="1"/>
          </a:p>
        </p:txBody>
      </p:sp>
      <p:sp>
        <p:nvSpPr>
          <p:cNvPr id="24589" name="AutoShape 13"/>
          <p:cNvSpPr>
            <a:spLocks noChangeArrowheads="1"/>
          </p:cNvSpPr>
          <p:nvPr/>
        </p:nvSpPr>
        <p:spPr bwMode="auto">
          <a:xfrm>
            <a:off x="6934200" y="3886200"/>
            <a:ext cx="228600" cy="228600"/>
          </a:xfrm>
          <a:prstGeom prst="downArrow">
            <a:avLst>
              <a:gd name="adj1" fmla="val 50000"/>
              <a:gd name="adj2" fmla="val 25000"/>
            </a:avLst>
          </a:prstGeom>
          <a:solidFill>
            <a:schemeClr val="hlink"/>
          </a:solidFill>
          <a:ln w="9525">
            <a:solidFill>
              <a:srgbClr val="3333FF"/>
            </a:solidFill>
            <a:miter lim="800000"/>
            <a:headEnd/>
            <a:tailEnd/>
          </a:ln>
        </p:spPr>
        <p:txBody>
          <a:bodyPr wrap="none" anchor="ctr"/>
          <a:lstStyle/>
          <a:p>
            <a:endParaRPr lang="el-GR"/>
          </a:p>
        </p:txBody>
      </p:sp>
      <p:sp>
        <p:nvSpPr>
          <p:cNvPr id="24590" name="Text Box 18"/>
          <p:cNvSpPr txBox="1">
            <a:spLocks noChangeArrowheads="1"/>
          </p:cNvSpPr>
          <p:nvPr/>
        </p:nvSpPr>
        <p:spPr bwMode="auto">
          <a:xfrm>
            <a:off x="3276600" y="3048000"/>
            <a:ext cx="2667000" cy="641350"/>
          </a:xfrm>
          <a:prstGeom prst="rect">
            <a:avLst/>
          </a:prstGeom>
          <a:noFill/>
          <a:ln w="9525">
            <a:noFill/>
            <a:miter lim="800000"/>
            <a:headEnd/>
            <a:tailEnd/>
          </a:ln>
        </p:spPr>
        <p:txBody>
          <a:bodyPr>
            <a:spAutoFit/>
          </a:bodyPr>
          <a:lstStyle/>
          <a:p>
            <a:pPr algn="ctr">
              <a:spcBef>
                <a:spcPct val="50000"/>
              </a:spcBef>
            </a:pPr>
            <a:r>
              <a:rPr lang="en-GB">
                <a:solidFill>
                  <a:srgbClr val="0000FF"/>
                </a:solidFill>
              </a:rPr>
              <a:t>Prime number </a:t>
            </a:r>
            <a:r>
              <a:rPr lang="en-GB" i="1">
                <a:solidFill>
                  <a:srgbClr val="0000FF"/>
                </a:solidFill>
              </a:rPr>
              <a:t>p</a:t>
            </a:r>
          </a:p>
          <a:p>
            <a:pPr algn="ctr"/>
            <a:r>
              <a:rPr lang="en-GB">
                <a:solidFill>
                  <a:srgbClr val="0000FF"/>
                </a:solidFill>
              </a:rPr>
              <a:t>Base or generator </a:t>
            </a:r>
            <a:r>
              <a:rPr lang="en-GB" i="1">
                <a:solidFill>
                  <a:srgbClr val="0000FF"/>
                </a:solidFill>
              </a:rPr>
              <a:t>g</a:t>
            </a:r>
          </a:p>
        </p:txBody>
      </p:sp>
      <p:sp>
        <p:nvSpPr>
          <p:cNvPr id="24591" name="Text Box 19"/>
          <p:cNvSpPr txBox="1">
            <a:spLocks noChangeArrowheads="1"/>
          </p:cNvSpPr>
          <p:nvPr/>
        </p:nvSpPr>
        <p:spPr bwMode="auto">
          <a:xfrm>
            <a:off x="2590800" y="4724400"/>
            <a:ext cx="1981200" cy="396875"/>
          </a:xfrm>
          <a:prstGeom prst="rect">
            <a:avLst/>
          </a:prstGeom>
          <a:noFill/>
          <a:ln w="9525">
            <a:noFill/>
            <a:miter lim="800000"/>
            <a:headEnd/>
            <a:tailEnd/>
          </a:ln>
        </p:spPr>
        <p:txBody>
          <a:bodyPr>
            <a:spAutoFit/>
          </a:bodyPr>
          <a:lstStyle/>
          <a:p>
            <a:pPr>
              <a:spcBef>
                <a:spcPct val="50000"/>
              </a:spcBef>
            </a:pPr>
            <a:r>
              <a:rPr lang="en-GB" i="1"/>
              <a:t>x</a:t>
            </a:r>
            <a:r>
              <a:rPr lang="en-GB"/>
              <a:t> = </a:t>
            </a:r>
            <a:r>
              <a:rPr lang="en-GB" i="1"/>
              <a:t>g</a:t>
            </a:r>
            <a:r>
              <a:rPr lang="en-GB" sz="2400" i="1" baseline="30000"/>
              <a:t>a</a:t>
            </a:r>
            <a:r>
              <a:rPr lang="en-GB"/>
              <a:t>mod</a:t>
            </a:r>
            <a:r>
              <a:rPr lang="en-GB" i="1"/>
              <a:t>p</a:t>
            </a:r>
          </a:p>
        </p:txBody>
      </p:sp>
      <p:sp>
        <p:nvSpPr>
          <p:cNvPr id="24592" name="Text Box 20"/>
          <p:cNvSpPr txBox="1">
            <a:spLocks noChangeArrowheads="1"/>
          </p:cNvSpPr>
          <p:nvPr/>
        </p:nvSpPr>
        <p:spPr bwMode="auto">
          <a:xfrm>
            <a:off x="4800600" y="4724400"/>
            <a:ext cx="1981200" cy="396875"/>
          </a:xfrm>
          <a:prstGeom prst="rect">
            <a:avLst/>
          </a:prstGeom>
          <a:noFill/>
          <a:ln w="9525">
            <a:noFill/>
            <a:miter lim="800000"/>
            <a:headEnd/>
            <a:tailEnd/>
          </a:ln>
        </p:spPr>
        <p:txBody>
          <a:bodyPr>
            <a:spAutoFit/>
          </a:bodyPr>
          <a:lstStyle/>
          <a:p>
            <a:pPr>
              <a:spcBef>
                <a:spcPct val="50000"/>
              </a:spcBef>
            </a:pPr>
            <a:r>
              <a:rPr lang="en-GB" i="1"/>
              <a:t>y</a:t>
            </a:r>
            <a:r>
              <a:rPr lang="en-GB"/>
              <a:t> = </a:t>
            </a:r>
            <a:r>
              <a:rPr lang="en-GB" i="1"/>
              <a:t>g</a:t>
            </a:r>
            <a:r>
              <a:rPr lang="en-GB" sz="2400" i="1" baseline="30000"/>
              <a:t>b</a:t>
            </a:r>
            <a:r>
              <a:rPr lang="en-GB"/>
              <a:t>mod</a:t>
            </a:r>
            <a:r>
              <a:rPr lang="en-GB" i="1"/>
              <a:t>p</a:t>
            </a:r>
          </a:p>
        </p:txBody>
      </p:sp>
      <p:sp>
        <p:nvSpPr>
          <p:cNvPr id="24593" name="AutoShape 21"/>
          <p:cNvSpPr>
            <a:spLocks noChangeArrowheads="1"/>
          </p:cNvSpPr>
          <p:nvPr/>
        </p:nvSpPr>
        <p:spPr bwMode="auto">
          <a:xfrm>
            <a:off x="2438400" y="4648200"/>
            <a:ext cx="1981200" cy="609600"/>
          </a:xfrm>
          <a:prstGeom prst="roundRect">
            <a:avLst>
              <a:gd name="adj" fmla="val 16667"/>
            </a:avLst>
          </a:prstGeom>
          <a:noFill/>
          <a:ln w="28575">
            <a:solidFill>
              <a:srgbClr val="0000FF"/>
            </a:solidFill>
            <a:round/>
            <a:headEnd/>
            <a:tailEnd/>
          </a:ln>
        </p:spPr>
        <p:txBody>
          <a:bodyPr wrap="none" anchor="ctr"/>
          <a:lstStyle/>
          <a:p>
            <a:endParaRPr lang="el-GR"/>
          </a:p>
        </p:txBody>
      </p:sp>
      <p:sp>
        <p:nvSpPr>
          <p:cNvPr id="24594" name="AutoShape 22"/>
          <p:cNvSpPr>
            <a:spLocks noChangeArrowheads="1"/>
          </p:cNvSpPr>
          <p:nvPr/>
        </p:nvSpPr>
        <p:spPr bwMode="auto">
          <a:xfrm>
            <a:off x="4648200" y="4648200"/>
            <a:ext cx="1981200" cy="609600"/>
          </a:xfrm>
          <a:prstGeom prst="roundRect">
            <a:avLst>
              <a:gd name="adj" fmla="val 16667"/>
            </a:avLst>
          </a:prstGeom>
          <a:noFill/>
          <a:ln w="28575">
            <a:solidFill>
              <a:srgbClr val="0000FF"/>
            </a:solidFill>
            <a:round/>
            <a:headEnd/>
            <a:tailEnd/>
          </a:ln>
        </p:spPr>
        <p:txBody>
          <a:bodyPr wrap="none" anchor="ctr"/>
          <a:lstStyle/>
          <a:p>
            <a:endParaRPr lang="el-GR"/>
          </a:p>
        </p:txBody>
      </p:sp>
      <p:sp>
        <p:nvSpPr>
          <p:cNvPr id="21" name="Footer Placeholder 5"/>
          <p:cNvSpPr txBox="1">
            <a:spLocks noChangeArrowheads="1"/>
          </p:cNvSpPr>
          <p:nvPr/>
        </p:nvSpPr>
        <p:spPr>
          <a:xfrm>
            <a:off x="5948363" y="6508750"/>
            <a:ext cx="2895600" cy="231775"/>
          </a:xfrm>
          <a:prstGeom prst="rect">
            <a:avLst/>
          </a:prstGeom>
        </p:spPr>
        <p:txBody>
          <a:bodyPr/>
          <a:lstStyle>
            <a:lvl1pPr algn="r">
              <a:defRPr sz="1000" b="1" i="1">
                <a:solidFill>
                  <a:schemeClr val="accent2"/>
                </a:solidFill>
              </a:defRPr>
            </a:lvl1pPr>
          </a:lstStyle>
          <a:p>
            <a:pPr marL="342900" indent="-342900">
              <a:spcBef>
                <a:spcPct val="20000"/>
              </a:spcBef>
              <a:buSzPct val="80000"/>
              <a:buFont typeface="Wingdings" pitchFamily="2" charset="2"/>
              <a:buNone/>
              <a:defRPr/>
            </a:pPr>
            <a:r>
              <a:rPr lang="el-GR" kern="0" dirty="0" smtClean="0">
                <a:latin typeface="+mn-lt"/>
              </a:rPr>
              <a:t>Δρ. Γεώργιος Δημητρακόπουλος</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ext Box 2"/>
          <p:cNvSpPr txBox="1">
            <a:spLocks noChangeArrowheads="1"/>
          </p:cNvSpPr>
          <p:nvPr/>
        </p:nvSpPr>
        <p:spPr bwMode="auto">
          <a:xfrm>
            <a:off x="1143000" y="1371600"/>
            <a:ext cx="7010400" cy="457200"/>
          </a:xfrm>
          <a:prstGeom prst="rect">
            <a:avLst/>
          </a:prstGeom>
          <a:noFill/>
          <a:ln w="9525">
            <a:noFill/>
            <a:miter lim="800000"/>
            <a:headEnd/>
            <a:tailEnd/>
          </a:ln>
        </p:spPr>
        <p:txBody>
          <a:bodyPr>
            <a:spAutoFit/>
          </a:bodyPr>
          <a:lstStyle/>
          <a:p>
            <a:pPr algn="ctr">
              <a:spcBef>
                <a:spcPct val="50000"/>
              </a:spcBef>
            </a:pPr>
            <a:r>
              <a:rPr lang="fi-FI" sz="2400">
                <a:solidFill>
                  <a:srgbClr val="0000FF"/>
                </a:solidFill>
              </a:rPr>
              <a:t>Diffie-Hellman key agreement scheme (3)</a:t>
            </a:r>
            <a:endParaRPr lang="en-US" sz="2400">
              <a:solidFill>
                <a:srgbClr val="0000FF"/>
              </a:solidFill>
            </a:endParaRPr>
          </a:p>
        </p:txBody>
      </p:sp>
      <p:sp>
        <p:nvSpPr>
          <p:cNvPr id="25603" name="Rectangle 3"/>
          <p:cNvSpPr>
            <a:spLocks noChangeArrowheads="1"/>
          </p:cNvSpPr>
          <p:nvPr/>
        </p:nvSpPr>
        <p:spPr bwMode="auto">
          <a:xfrm>
            <a:off x="838200" y="2133600"/>
            <a:ext cx="7772400" cy="701675"/>
          </a:xfrm>
          <a:prstGeom prst="rect">
            <a:avLst/>
          </a:prstGeom>
          <a:noFill/>
          <a:ln w="9525">
            <a:noFill/>
            <a:miter lim="800000"/>
            <a:headEnd/>
            <a:tailEnd/>
          </a:ln>
        </p:spPr>
        <p:txBody>
          <a:bodyPr>
            <a:spAutoFit/>
          </a:bodyPr>
          <a:lstStyle/>
          <a:p>
            <a:r>
              <a:rPr lang="en-GB"/>
              <a:t>Alice calculates the shared secret (</a:t>
            </a:r>
            <a:r>
              <a:rPr lang="en-GB" i="1"/>
              <a:t>K</a:t>
            </a:r>
            <a:r>
              <a:rPr lang="en-GB" i="1" baseline="-25000"/>
              <a:t>a</a:t>
            </a:r>
            <a:r>
              <a:rPr lang="en-GB"/>
              <a:t>) using Alice’s private key and Bob’s public key.</a:t>
            </a:r>
            <a:r>
              <a:rPr lang="en-US"/>
              <a:t> </a:t>
            </a:r>
          </a:p>
        </p:txBody>
      </p:sp>
      <p:pic>
        <p:nvPicPr>
          <p:cNvPr id="25604" name="Picture 4" descr="j0093585"/>
          <p:cNvPicPr>
            <a:picLocks noChangeAspect="1" noChangeArrowheads="1"/>
          </p:cNvPicPr>
          <p:nvPr/>
        </p:nvPicPr>
        <p:blipFill>
          <a:blip r:embed="rId3"/>
          <a:srcRect/>
          <a:stretch>
            <a:fillRect/>
          </a:stretch>
        </p:blipFill>
        <p:spPr bwMode="auto">
          <a:xfrm>
            <a:off x="1676400" y="4784725"/>
            <a:ext cx="685800" cy="625475"/>
          </a:xfrm>
          <a:prstGeom prst="rect">
            <a:avLst/>
          </a:prstGeom>
          <a:noFill/>
          <a:ln w="9525">
            <a:noFill/>
            <a:miter lim="800000"/>
            <a:headEnd/>
            <a:tailEnd/>
          </a:ln>
        </p:spPr>
      </p:pic>
      <p:pic>
        <p:nvPicPr>
          <p:cNvPr id="25605" name="Picture 5" descr="j0093585"/>
          <p:cNvPicPr>
            <a:picLocks noChangeAspect="1" noChangeArrowheads="1"/>
          </p:cNvPicPr>
          <p:nvPr/>
        </p:nvPicPr>
        <p:blipFill>
          <a:blip r:embed="rId3"/>
          <a:srcRect/>
          <a:stretch>
            <a:fillRect/>
          </a:stretch>
        </p:blipFill>
        <p:spPr bwMode="auto">
          <a:xfrm>
            <a:off x="6858000" y="4784725"/>
            <a:ext cx="685800" cy="625475"/>
          </a:xfrm>
          <a:prstGeom prst="rect">
            <a:avLst/>
          </a:prstGeom>
          <a:noFill/>
          <a:ln w="9525">
            <a:noFill/>
            <a:miter lim="800000"/>
            <a:headEnd/>
            <a:tailEnd/>
          </a:ln>
        </p:spPr>
      </p:pic>
      <p:sp>
        <p:nvSpPr>
          <p:cNvPr id="25606" name="Text Box 6"/>
          <p:cNvSpPr txBox="1">
            <a:spLocks noChangeArrowheads="1"/>
          </p:cNvSpPr>
          <p:nvPr/>
        </p:nvSpPr>
        <p:spPr bwMode="auto">
          <a:xfrm>
            <a:off x="838200" y="4937125"/>
            <a:ext cx="914400" cy="366713"/>
          </a:xfrm>
          <a:prstGeom prst="rect">
            <a:avLst/>
          </a:prstGeom>
          <a:noFill/>
          <a:ln w="9525">
            <a:noFill/>
            <a:miter lim="800000"/>
            <a:headEnd/>
            <a:tailEnd/>
          </a:ln>
        </p:spPr>
        <p:txBody>
          <a:bodyPr>
            <a:spAutoFit/>
          </a:bodyPr>
          <a:lstStyle/>
          <a:p>
            <a:pPr algn="ctr">
              <a:spcBef>
                <a:spcPct val="50000"/>
              </a:spcBef>
            </a:pPr>
            <a:r>
              <a:rPr lang="fi-FI">
                <a:solidFill>
                  <a:srgbClr val="0000FF"/>
                </a:solidFill>
              </a:rPr>
              <a:t>Alice</a:t>
            </a:r>
            <a:endParaRPr lang="en-US">
              <a:solidFill>
                <a:srgbClr val="0000FF"/>
              </a:solidFill>
            </a:endParaRPr>
          </a:p>
        </p:txBody>
      </p:sp>
      <p:sp>
        <p:nvSpPr>
          <p:cNvPr id="25607" name="Text Box 7"/>
          <p:cNvSpPr txBox="1">
            <a:spLocks noChangeArrowheads="1"/>
          </p:cNvSpPr>
          <p:nvPr/>
        </p:nvSpPr>
        <p:spPr bwMode="auto">
          <a:xfrm>
            <a:off x="7315200" y="4937125"/>
            <a:ext cx="914400" cy="366713"/>
          </a:xfrm>
          <a:prstGeom prst="rect">
            <a:avLst/>
          </a:prstGeom>
          <a:noFill/>
          <a:ln w="9525">
            <a:noFill/>
            <a:miter lim="800000"/>
            <a:headEnd/>
            <a:tailEnd/>
          </a:ln>
        </p:spPr>
        <p:txBody>
          <a:bodyPr>
            <a:spAutoFit/>
          </a:bodyPr>
          <a:lstStyle/>
          <a:p>
            <a:pPr algn="ctr">
              <a:spcBef>
                <a:spcPct val="50000"/>
              </a:spcBef>
            </a:pPr>
            <a:r>
              <a:rPr lang="fi-FI">
                <a:solidFill>
                  <a:srgbClr val="0000FF"/>
                </a:solidFill>
              </a:rPr>
              <a:t>Bob</a:t>
            </a:r>
            <a:endParaRPr lang="en-US">
              <a:solidFill>
                <a:srgbClr val="0000FF"/>
              </a:solidFill>
            </a:endParaRPr>
          </a:p>
        </p:txBody>
      </p:sp>
      <p:sp>
        <p:nvSpPr>
          <p:cNvPr id="322568" name="Text Box 8"/>
          <p:cNvSpPr txBox="1">
            <a:spLocks noChangeArrowheads="1"/>
          </p:cNvSpPr>
          <p:nvPr/>
        </p:nvSpPr>
        <p:spPr bwMode="auto">
          <a:xfrm>
            <a:off x="1219200" y="3429000"/>
            <a:ext cx="1752600" cy="376238"/>
          </a:xfrm>
          <a:prstGeom prst="rect">
            <a:avLst/>
          </a:prstGeom>
          <a:solidFill>
            <a:srgbClr val="FFFF00"/>
          </a:solidFill>
          <a:ln w="9525">
            <a:solidFill>
              <a:srgbClr val="0000FF"/>
            </a:solidFill>
            <a:miter lim="800000"/>
            <a:headEnd/>
            <a:tailEnd/>
          </a:ln>
          <a:effectLst>
            <a:outerShdw dist="35921" dir="2700000" algn="ctr" rotWithShape="0">
              <a:schemeClr val="bg2">
                <a:alpha val="50000"/>
              </a:schemeClr>
            </a:outerShdw>
          </a:effectLst>
        </p:spPr>
        <p:txBody>
          <a:bodyPr>
            <a:spAutoFit/>
          </a:bodyPr>
          <a:lstStyle/>
          <a:p>
            <a:pPr algn="ctr">
              <a:spcBef>
                <a:spcPct val="50000"/>
              </a:spcBef>
              <a:defRPr/>
            </a:pPr>
            <a:r>
              <a:rPr lang="fi-FI"/>
              <a:t>Private key </a:t>
            </a:r>
            <a:r>
              <a:rPr lang="fi-FI" i="1"/>
              <a:t>a</a:t>
            </a:r>
            <a:endParaRPr lang="en-US" i="1"/>
          </a:p>
        </p:txBody>
      </p:sp>
      <p:sp>
        <p:nvSpPr>
          <p:cNvPr id="322569" name="Text Box 9"/>
          <p:cNvSpPr txBox="1">
            <a:spLocks noChangeArrowheads="1"/>
          </p:cNvSpPr>
          <p:nvPr/>
        </p:nvSpPr>
        <p:spPr bwMode="auto">
          <a:xfrm>
            <a:off x="1219200" y="4191000"/>
            <a:ext cx="1752600" cy="376238"/>
          </a:xfrm>
          <a:prstGeom prst="rect">
            <a:avLst/>
          </a:prstGeom>
          <a:solidFill>
            <a:srgbClr val="FFFF00"/>
          </a:solidFill>
          <a:ln w="9525">
            <a:solidFill>
              <a:srgbClr val="0000FF"/>
            </a:solidFill>
            <a:miter lim="800000"/>
            <a:headEnd/>
            <a:tailEnd/>
          </a:ln>
          <a:effectLst>
            <a:outerShdw dist="35921" dir="2700000" algn="ctr" rotWithShape="0">
              <a:schemeClr val="bg2">
                <a:alpha val="50000"/>
              </a:schemeClr>
            </a:outerShdw>
          </a:effectLst>
        </p:spPr>
        <p:txBody>
          <a:bodyPr>
            <a:spAutoFit/>
          </a:bodyPr>
          <a:lstStyle/>
          <a:p>
            <a:pPr algn="ctr">
              <a:spcBef>
                <a:spcPct val="50000"/>
              </a:spcBef>
              <a:defRPr/>
            </a:pPr>
            <a:r>
              <a:rPr lang="fi-FI"/>
              <a:t>Public key </a:t>
            </a:r>
            <a:r>
              <a:rPr lang="fi-FI" i="1"/>
              <a:t>x</a:t>
            </a:r>
            <a:endParaRPr lang="en-US" i="1"/>
          </a:p>
        </p:txBody>
      </p:sp>
      <p:sp>
        <p:nvSpPr>
          <p:cNvPr id="25610" name="AutoShape 10"/>
          <p:cNvSpPr>
            <a:spLocks noChangeArrowheads="1"/>
          </p:cNvSpPr>
          <p:nvPr/>
        </p:nvSpPr>
        <p:spPr bwMode="auto">
          <a:xfrm>
            <a:off x="1981200" y="3886200"/>
            <a:ext cx="228600" cy="228600"/>
          </a:xfrm>
          <a:prstGeom prst="downArrow">
            <a:avLst>
              <a:gd name="adj1" fmla="val 50000"/>
              <a:gd name="adj2" fmla="val 25000"/>
            </a:avLst>
          </a:prstGeom>
          <a:solidFill>
            <a:schemeClr val="hlink"/>
          </a:solidFill>
          <a:ln w="9525">
            <a:solidFill>
              <a:srgbClr val="3333FF"/>
            </a:solidFill>
            <a:miter lim="800000"/>
            <a:headEnd/>
            <a:tailEnd/>
          </a:ln>
        </p:spPr>
        <p:txBody>
          <a:bodyPr wrap="none" anchor="ctr"/>
          <a:lstStyle/>
          <a:p>
            <a:endParaRPr lang="el-GR"/>
          </a:p>
        </p:txBody>
      </p:sp>
      <p:sp>
        <p:nvSpPr>
          <p:cNvPr id="322571" name="Text Box 11"/>
          <p:cNvSpPr txBox="1">
            <a:spLocks noChangeArrowheads="1"/>
          </p:cNvSpPr>
          <p:nvPr/>
        </p:nvSpPr>
        <p:spPr bwMode="auto">
          <a:xfrm>
            <a:off x="6096000" y="3429000"/>
            <a:ext cx="1752600" cy="376238"/>
          </a:xfrm>
          <a:prstGeom prst="rect">
            <a:avLst/>
          </a:prstGeom>
          <a:solidFill>
            <a:srgbClr val="FFFF00"/>
          </a:solidFill>
          <a:ln w="9525">
            <a:solidFill>
              <a:srgbClr val="0000FF"/>
            </a:solidFill>
            <a:miter lim="800000"/>
            <a:headEnd/>
            <a:tailEnd/>
          </a:ln>
          <a:effectLst>
            <a:outerShdw dist="35921" dir="2700000" algn="ctr" rotWithShape="0">
              <a:schemeClr val="bg2">
                <a:alpha val="50000"/>
              </a:schemeClr>
            </a:outerShdw>
          </a:effectLst>
        </p:spPr>
        <p:txBody>
          <a:bodyPr>
            <a:spAutoFit/>
          </a:bodyPr>
          <a:lstStyle/>
          <a:p>
            <a:pPr algn="ctr">
              <a:spcBef>
                <a:spcPct val="50000"/>
              </a:spcBef>
              <a:defRPr/>
            </a:pPr>
            <a:r>
              <a:rPr lang="fi-FI"/>
              <a:t>Private key </a:t>
            </a:r>
            <a:r>
              <a:rPr lang="fi-FI" i="1"/>
              <a:t>b</a:t>
            </a:r>
            <a:endParaRPr lang="en-US" i="1"/>
          </a:p>
        </p:txBody>
      </p:sp>
      <p:sp>
        <p:nvSpPr>
          <p:cNvPr id="322572" name="Text Box 12"/>
          <p:cNvSpPr txBox="1">
            <a:spLocks noChangeArrowheads="1"/>
          </p:cNvSpPr>
          <p:nvPr/>
        </p:nvSpPr>
        <p:spPr bwMode="auto">
          <a:xfrm>
            <a:off x="6096000" y="4191000"/>
            <a:ext cx="1752600" cy="376238"/>
          </a:xfrm>
          <a:prstGeom prst="rect">
            <a:avLst/>
          </a:prstGeom>
          <a:solidFill>
            <a:srgbClr val="FFFF00"/>
          </a:solidFill>
          <a:ln w="9525">
            <a:solidFill>
              <a:srgbClr val="0000FF"/>
            </a:solidFill>
            <a:miter lim="800000"/>
            <a:headEnd/>
            <a:tailEnd/>
          </a:ln>
          <a:effectLst>
            <a:outerShdw dist="35921" dir="2700000" algn="ctr" rotWithShape="0">
              <a:schemeClr val="bg2">
                <a:alpha val="50000"/>
              </a:schemeClr>
            </a:outerShdw>
          </a:effectLst>
        </p:spPr>
        <p:txBody>
          <a:bodyPr>
            <a:spAutoFit/>
          </a:bodyPr>
          <a:lstStyle/>
          <a:p>
            <a:pPr algn="ctr">
              <a:spcBef>
                <a:spcPct val="50000"/>
              </a:spcBef>
              <a:defRPr/>
            </a:pPr>
            <a:r>
              <a:rPr lang="fi-FI"/>
              <a:t>Public key </a:t>
            </a:r>
            <a:r>
              <a:rPr lang="fi-FI" i="1"/>
              <a:t>y</a:t>
            </a:r>
            <a:endParaRPr lang="en-US" i="1"/>
          </a:p>
        </p:txBody>
      </p:sp>
      <p:sp>
        <p:nvSpPr>
          <p:cNvPr id="25613" name="AutoShape 13"/>
          <p:cNvSpPr>
            <a:spLocks noChangeArrowheads="1"/>
          </p:cNvSpPr>
          <p:nvPr/>
        </p:nvSpPr>
        <p:spPr bwMode="auto">
          <a:xfrm>
            <a:off x="6934200" y="3886200"/>
            <a:ext cx="228600" cy="228600"/>
          </a:xfrm>
          <a:prstGeom prst="downArrow">
            <a:avLst>
              <a:gd name="adj1" fmla="val 50000"/>
              <a:gd name="adj2" fmla="val 25000"/>
            </a:avLst>
          </a:prstGeom>
          <a:solidFill>
            <a:schemeClr val="hlink"/>
          </a:solidFill>
          <a:ln w="9525">
            <a:solidFill>
              <a:srgbClr val="3333FF"/>
            </a:solidFill>
            <a:miter lim="800000"/>
            <a:headEnd/>
            <a:tailEnd/>
          </a:ln>
        </p:spPr>
        <p:txBody>
          <a:bodyPr wrap="none" anchor="ctr"/>
          <a:lstStyle/>
          <a:p>
            <a:endParaRPr lang="el-GR"/>
          </a:p>
        </p:txBody>
      </p:sp>
      <p:sp>
        <p:nvSpPr>
          <p:cNvPr id="25614" name="Text Box 16"/>
          <p:cNvSpPr txBox="1">
            <a:spLocks noChangeArrowheads="1"/>
          </p:cNvSpPr>
          <p:nvPr/>
        </p:nvSpPr>
        <p:spPr bwMode="auto">
          <a:xfrm>
            <a:off x="4800600" y="4724400"/>
            <a:ext cx="1981200" cy="396875"/>
          </a:xfrm>
          <a:prstGeom prst="rect">
            <a:avLst/>
          </a:prstGeom>
          <a:noFill/>
          <a:ln w="9525">
            <a:noFill/>
            <a:miter lim="800000"/>
            <a:headEnd/>
            <a:tailEnd/>
          </a:ln>
        </p:spPr>
        <p:txBody>
          <a:bodyPr>
            <a:spAutoFit/>
          </a:bodyPr>
          <a:lstStyle/>
          <a:p>
            <a:pPr>
              <a:spcBef>
                <a:spcPct val="50000"/>
              </a:spcBef>
            </a:pPr>
            <a:r>
              <a:rPr lang="en-GB" i="1">
                <a:solidFill>
                  <a:schemeClr val="bg2"/>
                </a:solidFill>
              </a:rPr>
              <a:t>y</a:t>
            </a:r>
            <a:r>
              <a:rPr lang="en-GB">
                <a:solidFill>
                  <a:schemeClr val="bg2"/>
                </a:solidFill>
              </a:rPr>
              <a:t> = </a:t>
            </a:r>
            <a:r>
              <a:rPr lang="en-GB" i="1">
                <a:solidFill>
                  <a:schemeClr val="bg2"/>
                </a:solidFill>
              </a:rPr>
              <a:t>g</a:t>
            </a:r>
            <a:r>
              <a:rPr lang="en-GB" sz="2400" i="1" baseline="30000">
                <a:solidFill>
                  <a:schemeClr val="bg2"/>
                </a:solidFill>
              </a:rPr>
              <a:t>b</a:t>
            </a:r>
            <a:r>
              <a:rPr lang="en-GB">
                <a:solidFill>
                  <a:schemeClr val="bg2"/>
                </a:solidFill>
              </a:rPr>
              <a:t>mod</a:t>
            </a:r>
            <a:r>
              <a:rPr lang="en-GB" i="1">
                <a:solidFill>
                  <a:schemeClr val="bg2"/>
                </a:solidFill>
              </a:rPr>
              <a:t>p</a:t>
            </a:r>
          </a:p>
        </p:txBody>
      </p:sp>
      <p:sp>
        <p:nvSpPr>
          <p:cNvPr id="25615" name="AutoShape 18"/>
          <p:cNvSpPr>
            <a:spLocks noChangeArrowheads="1"/>
          </p:cNvSpPr>
          <p:nvPr/>
        </p:nvSpPr>
        <p:spPr bwMode="auto">
          <a:xfrm>
            <a:off x="4648200" y="4648200"/>
            <a:ext cx="1981200" cy="609600"/>
          </a:xfrm>
          <a:prstGeom prst="roundRect">
            <a:avLst>
              <a:gd name="adj" fmla="val 16667"/>
            </a:avLst>
          </a:prstGeom>
          <a:noFill/>
          <a:ln w="28575">
            <a:solidFill>
              <a:schemeClr val="bg2"/>
            </a:solidFill>
            <a:round/>
            <a:headEnd/>
            <a:tailEnd/>
          </a:ln>
        </p:spPr>
        <p:txBody>
          <a:bodyPr wrap="none" anchor="ctr"/>
          <a:lstStyle/>
          <a:p>
            <a:endParaRPr lang="el-GR"/>
          </a:p>
        </p:txBody>
      </p:sp>
      <p:sp>
        <p:nvSpPr>
          <p:cNvPr id="25616" name="AutoShape 20"/>
          <p:cNvSpPr>
            <a:spLocks noChangeArrowheads="1"/>
          </p:cNvSpPr>
          <p:nvPr/>
        </p:nvSpPr>
        <p:spPr bwMode="auto">
          <a:xfrm>
            <a:off x="1752600" y="4038600"/>
            <a:ext cx="2667000" cy="1066800"/>
          </a:xfrm>
          <a:prstGeom prst="roundRect">
            <a:avLst>
              <a:gd name="adj" fmla="val 16667"/>
            </a:avLst>
          </a:prstGeom>
          <a:solidFill>
            <a:schemeClr val="bg1"/>
          </a:solidFill>
          <a:ln w="28575">
            <a:solidFill>
              <a:srgbClr val="0000FF"/>
            </a:solidFill>
            <a:round/>
            <a:headEnd/>
            <a:tailEnd/>
          </a:ln>
        </p:spPr>
        <p:txBody>
          <a:bodyPr wrap="none" anchor="ctr"/>
          <a:lstStyle/>
          <a:p>
            <a:endParaRPr lang="el-GR"/>
          </a:p>
        </p:txBody>
      </p:sp>
      <p:sp>
        <p:nvSpPr>
          <p:cNvPr id="25617" name="Text Box 19"/>
          <p:cNvSpPr txBox="1">
            <a:spLocks noChangeArrowheads="1"/>
          </p:cNvSpPr>
          <p:nvPr/>
        </p:nvSpPr>
        <p:spPr bwMode="auto">
          <a:xfrm>
            <a:off x="1828800" y="4114800"/>
            <a:ext cx="2667000" cy="854075"/>
          </a:xfrm>
          <a:prstGeom prst="rect">
            <a:avLst/>
          </a:prstGeom>
          <a:noFill/>
          <a:ln w="9525">
            <a:noFill/>
            <a:miter lim="800000"/>
            <a:headEnd/>
            <a:tailEnd/>
          </a:ln>
        </p:spPr>
        <p:txBody>
          <a:bodyPr>
            <a:spAutoFit/>
          </a:bodyPr>
          <a:lstStyle/>
          <a:p>
            <a:pPr>
              <a:spcBef>
                <a:spcPct val="50000"/>
              </a:spcBef>
            </a:pPr>
            <a:r>
              <a:rPr lang="en-GB" i="1"/>
              <a:t>K</a:t>
            </a:r>
            <a:r>
              <a:rPr lang="en-GB" i="1" baseline="-25000"/>
              <a:t>a</a:t>
            </a:r>
            <a:r>
              <a:rPr lang="en-GB"/>
              <a:t> = </a:t>
            </a:r>
            <a:r>
              <a:rPr lang="en-GB" i="1"/>
              <a:t>y</a:t>
            </a:r>
            <a:r>
              <a:rPr lang="en-GB" sz="2400" i="1" baseline="30000"/>
              <a:t>a</a:t>
            </a:r>
            <a:r>
              <a:rPr lang="en-GB"/>
              <a:t>mod</a:t>
            </a:r>
            <a:r>
              <a:rPr lang="en-GB" i="1"/>
              <a:t>p</a:t>
            </a:r>
          </a:p>
          <a:p>
            <a:pPr>
              <a:spcBef>
                <a:spcPct val="50000"/>
              </a:spcBef>
            </a:pPr>
            <a:r>
              <a:rPr lang="en-GB" i="1"/>
              <a:t>= (g</a:t>
            </a:r>
            <a:r>
              <a:rPr lang="en-GB" sz="2400" i="1" baseline="30000"/>
              <a:t>b</a:t>
            </a:r>
            <a:r>
              <a:rPr lang="en-GB"/>
              <a:t>mod</a:t>
            </a:r>
            <a:r>
              <a:rPr lang="en-GB" i="1"/>
              <a:t>p)</a:t>
            </a:r>
            <a:r>
              <a:rPr lang="en-GB" sz="2400" i="1" baseline="30000"/>
              <a:t>a</a:t>
            </a:r>
            <a:r>
              <a:rPr lang="en-GB"/>
              <a:t>mod</a:t>
            </a:r>
            <a:r>
              <a:rPr lang="en-GB" i="1"/>
              <a:t>p</a:t>
            </a:r>
          </a:p>
        </p:txBody>
      </p:sp>
      <p:sp>
        <p:nvSpPr>
          <p:cNvPr id="20" name="Footer Placeholder 5"/>
          <p:cNvSpPr txBox="1">
            <a:spLocks noChangeArrowheads="1"/>
          </p:cNvSpPr>
          <p:nvPr/>
        </p:nvSpPr>
        <p:spPr>
          <a:xfrm>
            <a:off x="5948363" y="6508750"/>
            <a:ext cx="2895600" cy="231775"/>
          </a:xfrm>
          <a:prstGeom prst="rect">
            <a:avLst/>
          </a:prstGeom>
        </p:spPr>
        <p:txBody>
          <a:bodyPr/>
          <a:lstStyle>
            <a:lvl1pPr algn="r">
              <a:defRPr sz="1000" b="1" i="1">
                <a:solidFill>
                  <a:schemeClr val="accent2"/>
                </a:solidFill>
              </a:defRPr>
            </a:lvl1pPr>
          </a:lstStyle>
          <a:p>
            <a:pPr marL="342900" indent="-342900">
              <a:spcBef>
                <a:spcPct val="20000"/>
              </a:spcBef>
              <a:buSzPct val="80000"/>
              <a:buFont typeface="Wingdings" pitchFamily="2" charset="2"/>
              <a:buNone/>
              <a:defRPr/>
            </a:pPr>
            <a:r>
              <a:rPr lang="el-GR" kern="0" dirty="0" smtClean="0">
                <a:latin typeface="+mn-lt"/>
              </a:rPr>
              <a:t>Δρ. Γεώργιος Δημητρακόπουλος</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ext Box 2"/>
          <p:cNvSpPr txBox="1">
            <a:spLocks noChangeArrowheads="1"/>
          </p:cNvSpPr>
          <p:nvPr/>
        </p:nvSpPr>
        <p:spPr bwMode="auto">
          <a:xfrm>
            <a:off x="1143000" y="1371600"/>
            <a:ext cx="7010400" cy="457200"/>
          </a:xfrm>
          <a:prstGeom prst="rect">
            <a:avLst/>
          </a:prstGeom>
          <a:noFill/>
          <a:ln w="9525">
            <a:noFill/>
            <a:miter lim="800000"/>
            <a:headEnd/>
            <a:tailEnd/>
          </a:ln>
        </p:spPr>
        <p:txBody>
          <a:bodyPr>
            <a:spAutoFit/>
          </a:bodyPr>
          <a:lstStyle/>
          <a:p>
            <a:pPr algn="ctr">
              <a:spcBef>
                <a:spcPct val="50000"/>
              </a:spcBef>
            </a:pPr>
            <a:r>
              <a:rPr lang="fi-FI" sz="2400">
                <a:solidFill>
                  <a:srgbClr val="0000FF"/>
                </a:solidFill>
              </a:rPr>
              <a:t>Diffie-Hellman key agreement scheme (4)</a:t>
            </a:r>
            <a:endParaRPr lang="en-US" sz="2400">
              <a:solidFill>
                <a:srgbClr val="0000FF"/>
              </a:solidFill>
            </a:endParaRPr>
          </a:p>
        </p:txBody>
      </p:sp>
      <p:sp>
        <p:nvSpPr>
          <p:cNvPr id="26627" name="Rectangle 3"/>
          <p:cNvSpPr>
            <a:spLocks noChangeArrowheads="1"/>
          </p:cNvSpPr>
          <p:nvPr/>
        </p:nvSpPr>
        <p:spPr bwMode="auto">
          <a:xfrm>
            <a:off x="838200" y="2133600"/>
            <a:ext cx="7772400" cy="701675"/>
          </a:xfrm>
          <a:prstGeom prst="rect">
            <a:avLst/>
          </a:prstGeom>
          <a:noFill/>
          <a:ln w="9525">
            <a:noFill/>
            <a:miter lim="800000"/>
            <a:headEnd/>
            <a:tailEnd/>
          </a:ln>
        </p:spPr>
        <p:txBody>
          <a:bodyPr>
            <a:spAutoFit/>
          </a:bodyPr>
          <a:lstStyle/>
          <a:p>
            <a:r>
              <a:rPr lang="en-GB"/>
              <a:t>Bob calculates the shared secret (</a:t>
            </a:r>
            <a:r>
              <a:rPr lang="en-GB" i="1"/>
              <a:t>K</a:t>
            </a:r>
            <a:r>
              <a:rPr lang="en-GB" i="1" baseline="-25000"/>
              <a:t>b</a:t>
            </a:r>
            <a:r>
              <a:rPr lang="en-GB"/>
              <a:t>) using Bob’s private key and Alice’s public key.</a:t>
            </a:r>
            <a:r>
              <a:rPr lang="en-US"/>
              <a:t> </a:t>
            </a:r>
          </a:p>
        </p:txBody>
      </p:sp>
      <p:pic>
        <p:nvPicPr>
          <p:cNvPr id="26628" name="Picture 4" descr="j0093585"/>
          <p:cNvPicPr>
            <a:picLocks noChangeAspect="1" noChangeArrowheads="1"/>
          </p:cNvPicPr>
          <p:nvPr/>
        </p:nvPicPr>
        <p:blipFill>
          <a:blip r:embed="rId3"/>
          <a:srcRect/>
          <a:stretch>
            <a:fillRect/>
          </a:stretch>
        </p:blipFill>
        <p:spPr bwMode="auto">
          <a:xfrm>
            <a:off x="1676400" y="4784725"/>
            <a:ext cx="685800" cy="625475"/>
          </a:xfrm>
          <a:prstGeom prst="rect">
            <a:avLst/>
          </a:prstGeom>
          <a:noFill/>
          <a:ln w="9525">
            <a:noFill/>
            <a:miter lim="800000"/>
            <a:headEnd/>
            <a:tailEnd/>
          </a:ln>
        </p:spPr>
      </p:pic>
      <p:pic>
        <p:nvPicPr>
          <p:cNvPr id="26629" name="Picture 5" descr="j0093585"/>
          <p:cNvPicPr>
            <a:picLocks noChangeAspect="1" noChangeArrowheads="1"/>
          </p:cNvPicPr>
          <p:nvPr/>
        </p:nvPicPr>
        <p:blipFill>
          <a:blip r:embed="rId3"/>
          <a:srcRect/>
          <a:stretch>
            <a:fillRect/>
          </a:stretch>
        </p:blipFill>
        <p:spPr bwMode="auto">
          <a:xfrm>
            <a:off x="6858000" y="4784725"/>
            <a:ext cx="685800" cy="625475"/>
          </a:xfrm>
          <a:prstGeom prst="rect">
            <a:avLst/>
          </a:prstGeom>
          <a:noFill/>
          <a:ln w="9525">
            <a:noFill/>
            <a:miter lim="800000"/>
            <a:headEnd/>
            <a:tailEnd/>
          </a:ln>
        </p:spPr>
      </p:pic>
      <p:sp>
        <p:nvSpPr>
          <p:cNvPr id="26630" name="Text Box 6"/>
          <p:cNvSpPr txBox="1">
            <a:spLocks noChangeArrowheads="1"/>
          </p:cNvSpPr>
          <p:nvPr/>
        </p:nvSpPr>
        <p:spPr bwMode="auto">
          <a:xfrm>
            <a:off x="838200" y="4937125"/>
            <a:ext cx="914400" cy="366713"/>
          </a:xfrm>
          <a:prstGeom prst="rect">
            <a:avLst/>
          </a:prstGeom>
          <a:noFill/>
          <a:ln w="9525">
            <a:noFill/>
            <a:miter lim="800000"/>
            <a:headEnd/>
            <a:tailEnd/>
          </a:ln>
        </p:spPr>
        <p:txBody>
          <a:bodyPr>
            <a:spAutoFit/>
          </a:bodyPr>
          <a:lstStyle/>
          <a:p>
            <a:pPr algn="ctr">
              <a:spcBef>
                <a:spcPct val="50000"/>
              </a:spcBef>
            </a:pPr>
            <a:r>
              <a:rPr lang="fi-FI">
                <a:solidFill>
                  <a:srgbClr val="0000FF"/>
                </a:solidFill>
              </a:rPr>
              <a:t>Alice</a:t>
            </a:r>
            <a:endParaRPr lang="en-US">
              <a:solidFill>
                <a:srgbClr val="0000FF"/>
              </a:solidFill>
            </a:endParaRPr>
          </a:p>
        </p:txBody>
      </p:sp>
      <p:sp>
        <p:nvSpPr>
          <p:cNvPr id="26631" name="Text Box 7"/>
          <p:cNvSpPr txBox="1">
            <a:spLocks noChangeArrowheads="1"/>
          </p:cNvSpPr>
          <p:nvPr/>
        </p:nvSpPr>
        <p:spPr bwMode="auto">
          <a:xfrm>
            <a:off x="7315200" y="4937125"/>
            <a:ext cx="914400" cy="366713"/>
          </a:xfrm>
          <a:prstGeom prst="rect">
            <a:avLst/>
          </a:prstGeom>
          <a:noFill/>
          <a:ln w="9525">
            <a:noFill/>
            <a:miter lim="800000"/>
            <a:headEnd/>
            <a:tailEnd/>
          </a:ln>
        </p:spPr>
        <p:txBody>
          <a:bodyPr>
            <a:spAutoFit/>
          </a:bodyPr>
          <a:lstStyle/>
          <a:p>
            <a:pPr algn="ctr">
              <a:spcBef>
                <a:spcPct val="50000"/>
              </a:spcBef>
            </a:pPr>
            <a:r>
              <a:rPr lang="fi-FI">
                <a:solidFill>
                  <a:srgbClr val="0000FF"/>
                </a:solidFill>
              </a:rPr>
              <a:t>Bob</a:t>
            </a:r>
            <a:endParaRPr lang="en-US">
              <a:solidFill>
                <a:srgbClr val="0000FF"/>
              </a:solidFill>
            </a:endParaRPr>
          </a:p>
        </p:txBody>
      </p:sp>
      <p:sp>
        <p:nvSpPr>
          <p:cNvPr id="324616" name="Text Box 8"/>
          <p:cNvSpPr txBox="1">
            <a:spLocks noChangeArrowheads="1"/>
          </p:cNvSpPr>
          <p:nvPr/>
        </p:nvSpPr>
        <p:spPr bwMode="auto">
          <a:xfrm>
            <a:off x="1219200" y="3429000"/>
            <a:ext cx="1752600" cy="376238"/>
          </a:xfrm>
          <a:prstGeom prst="rect">
            <a:avLst/>
          </a:prstGeom>
          <a:solidFill>
            <a:srgbClr val="FFFF00"/>
          </a:solidFill>
          <a:ln w="9525">
            <a:solidFill>
              <a:srgbClr val="0000FF"/>
            </a:solidFill>
            <a:miter lim="800000"/>
            <a:headEnd/>
            <a:tailEnd/>
          </a:ln>
          <a:effectLst>
            <a:outerShdw dist="35921" dir="2700000" algn="ctr" rotWithShape="0">
              <a:schemeClr val="bg2">
                <a:alpha val="50000"/>
              </a:schemeClr>
            </a:outerShdw>
          </a:effectLst>
        </p:spPr>
        <p:txBody>
          <a:bodyPr>
            <a:spAutoFit/>
          </a:bodyPr>
          <a:lstStyle/>
          <a:p>
            <a:pPr algn="ctr">
              <a:spcBef>
                <a:spcPct val="50000"/>
              </a:spcBef>
              <a:defRPr/>
            </a:pPr>
            <a:r>
              <a:rPr lang="fi-FI"/>
              <a:t>Private key </a:t>
            </a:r>
            <a:r>
              <a:rPr lang="fi-FI" i="1"/>
              <a:t>a</a:t>
            </a:r>
            <a:endParaRPr lang="en-US" i="1"/>
          </a:p>
        </p:txBody>
      </p:sp>
      <p:sp>
        <p:nvSpPr>
          <p:cNvPr id="324617" name="Text Box 9"/>
          <p:cNvSpPr txBox="1">
            <a:spLocks noChangeArrowheads="1"/>
          </p:cNvSpPr>
          <p:nvPr/>
        </p:nvSpPr>
        <p:spPr bwMode="auto">
          <a:xfrm>
            <a:off x="1219200" y="4191000"/>
            <a:ext cx="1752600" cy="376238"/>
          </a:xfrm>
          <a:prstGeom prst="rect">
            <a:avLst/>
          </a:prstGeom>
          <a:solidFill>
            <a:srgbClr val="FFFF00"/>
          </a:solidFill>
          <a:ln w="9525">
            <a:solidFill>
              <a:srgbClr val="0000FF"/>
            </a:solidFill>
            <a:miter lim="800000"/>
            <a:headEnd/>
            <a:tailEnd/>
          </a:ln>
          <a:effectLst>
            <a:outerShdw dist="35921" dir="2700000" algn="ctr" rotWithShape="0">
              <a:schemeClr val="bg2">
                <a:alpha val="50000"/>
              </a:schemeClr>
            </a:outerShdw>
          </a:effectLst>
        </p:spPr>
        <p:txBody>
          <a:bodyPr>
            <a:spAutoFit/>
          </a:bodyPr>
          <a:lstStyle/>
          <a:p>
            <a:pPr algn="ctr">
              <a:spcBef>
                <a:spcPct val="50000"/>
              </a:spcBef>
              <a:defRPr/>
            </a:pPr>
            <a:r>
              <a:rPr lang="fi-FI"/>
              <a:t>Public key </a:t>
            </a:r>
            <a:r>
              <a:rPr lang="fi-FI" i="1"/>
              <a:t>x</a:t>
            </a:r>
            <a:endParaRPr lang="en-US" i="1"/>
          </a:p>
        </p:txBody>
      </p:sp>
      <p:sp>
        <p:nvSpPr>
          <p:cNvPr id="26634" name="AutoShape 10"/>
          <p:cNvSpPr>
            <a:spLocks noChangeArrowheads="1"/>
          </p:cNvSpPr>
          <p:nvPr/>
        </p:nvSpPr>
        <p:spPr bwMode="auto">
          <a:xfrm>
            <a:off x="1981200" y="3886200"/>
            <a:ext cx="228600" cy="228600"/>
          </a:xfrm>
          <a:prstGeom prst="downArrow">
            <a:avLst>
              <a:gd name="adj1" fmla="val 50000"/>
              <a:gd name="adj2" fmla="val 25000"/>
            </a:avLst>
          </a:prstGeom>
          <a:solidFill>
            <a:schemeClr val="hlink"/>
          </a:solidFill>
          <a:ln w="9525">
            <a:solidFill>
              <a:srgbClr val="3333FF"/>
            </a:solidFill>
            <a:miter lim="800000"/>
            <a:headEnd/>
            <a:tailEnd/>
          </a:ln>
        </p:spPr>
        <p:txBody>
          <a:bodyPr wrap="none" anchor="ctr"/>
          <a:lstStyle/>
          <a:p>
            <a:endParaRPr lang="el-GR"/>
          </a:p>
        </p:txBody>
      </p:sp>
      <p:sp>
        <p:nvSpPr>
          <p:cNvPr id="324619" name="Text Box 11"/>
          <p:cNvSpPr txBox="1">
            <a:spLocks noChangeArrowheads="1"/>
          </p:cNvSpPr>
          <p:nvPr/>
        </p:nvSpPr>
        <p:spPr bwMode="auto">
          <a:xfrm>
            <a:off x="6096000" y="3429000"/>
            <a:ext cx="1752600" cy="376238"/>
          </a:xfrm>
          <a:prstGeom prst="rect">
            <a:avLst/>
          </a:prstGeom>
          <a:solidFill>
            <a:srgbClr val="FFFF00"/>
          </a:solidFill>
          <a:ln w="9525">
            <a:solidFill>
              <a:srgbClr val="0000FF"/>
            </a:solidFill>
            <a:miter lim="800000"/>
            <a:headEnd/>
            <a:tailEnd/>
          </a:ln>
          <a:effectLst>
            <a:outerShdw dist="35921" dir="2700000" algn="ctr" rotWithShape="0">
              <a:schemeClr val="bg2">
                <a:alpha val="50000"/>
              </a:schemeClr>
            </a:outerShdw>
          </a:effectLst>
        </p:spPr>
        <p:txBody>
          <a:bodyPr>
            <a:spAutoFit/>
          </a:bodyPr>
          <a:lstStyle/>
          <a:p>
            <a:pPr algn="ctr">
              <a:spcBef>
                <a:spcPct val="50000"/>
              </a:spcBef>
              <a:defRPr/>
            </a:pPr>
            <a:r>
              <a:rPr lang="fi-FI"/>
              <a:t>Private key </a:t>
            </a:r>
            <a:r>
              <a:rPr lang="fi-FI" i="1"/>
              <a:t>b</a:t>
            </a:r>
            <a:endParaRPr lang="en-US" i="1"/>
          </a:p>
        </p:txBody>
      </p:sp>
      <p:sp>
        <p:nvSpPr>
          <p:cNvPr id="324620" name="Text Box 12"/>
          <p:cNvSpPr txBox="1">
            <a:spLocks noChangeArrowheads="1"/>
          </p:cNvSpPr>
          <p:nvPr/>
        </p:nvSpPr>
        <p:spPr bwMode="auto">
          <a:xfrm>
            <a:off x="6096000" y="4191000"/>
            <a:ext cx="1752600" cy="376238"/>
          </a:xfrm>
          <a:prstGeom prst="rect">
            <a:avLst/>
          </a:prstGeom>
          <a:solidFill>
            <a:srgbClr val="FFFF00"/>
          </a:solidFill>
          <a:ln w="9525">
            <a:solidFill>
              <a:srgbClr val="0000FF"/>
            </a:solidFill>
            <a:miter lim="800000"/>
            <a:headEnd/>
            <a:tailEnd/>
          </a:ln>
          <a:effectLst>
            <a:outerShdw dist="35921" dir="2700000" algn="ctr" rotWithShape="0">
              <a:schemeClr val="bg2">
                <a:alpha val="50000"/>
              </a:schemeClr>
            </a:outerShdw>
          </a:effectLst>
        </p:spPr>
        <p:txBody>
          <a:bodyPr>
            <a:spAutoFit/>
          </a:bodyPr>
          <a:lstStyle/>
          <a:p>
            <a:pPr algn="ctr">
              <a:spcBef>
                <a:spcPct val="50000"/>
              </a:spcBef>
              <a:defRPr/>
            </a:pPr>
            <a:r>
              <a:rPr lang="fi-FI"/>
              <a:t>Public key </a:t>
            </a:r>
            <a:r>
              <a:rPr lang="fi-FI" i="1"/>
              <a:t>y</a:t>
            </a:r>
            <a:endParaRPr lang="en-US" i="1"/>
          </a:p>
        </p:txBody>
      </p:sp>
      <p:sp>
        <p:nvSpPr>
          <p:cNvPr id="26637" name="AutoShape 13"/>
          <p:cNvSpPr>
            <a:spLocks noChangeArrowheads="1"/>
          </p:cNvSpPr>
          <p:nvPr/>
        </p:nvSpPr>
        <p:spPr bwMode="auto">
          <a:xfrm>
            <a:off x="6934200" y="3886200"/>
            <a:ext cx="228600" cy="228600"/>
          </a:xfrm>
          <a:prstGeom prst="downArrow">
            <a:avLst>
              <a:gd name="adj1" fmla="val 50000"/>
              <a:gd name="adj2" fmla="val 25000"/>
            </a:avLst>
          </a:prstGeom>
          <a:solidFill>
            <a:schemeClr val="hlink"/>
          </a:solidFill>
          <a:ln w="9525">
            <a:solidFill>
              <a:srgbClr val="3333FF"/>
            </a:solidFill>
            <a:miter lim="800000"/>
            <a:headEnd/>
            <a:tailEnd/>
          </a:ln>
        </p:spPr>
        <p:txBody>
          <a:bodyPr wrap="none" anchor="ctr"/>
          <a:lstStyle/>
          <a:p>
            <a:endParaRPr lang="el-GR"/>
          </a:p>
        </p:txBody>
      </p:sp>
      <p:sp>
        <p:nvSpPr>
          <p:cNvPr id="26638" name="Text Box 14"/>
          <p:cNvSpPr txBox="1">
            <a:spLocks noChangeArrowheads="1"/>
          </p:cNvSpPr>
          <p:nvPr/>
        </p:nvSpPr>
        <p:spPr bwMode="auto">
          <a:xfrm>
            <a:off x="2590800" y="4724400"/>
            <a:ext cx="1828800" cy="396875"/>
          </a:xfrm>
          <a:prstGeom prst="rect">
            <a:avLst/>
          </a:prstGeom>
          <a:noFill/>
          <a:ln w="9525">
            <a:noFill/>
            <a:miter lim="800000"/>
            <a:headEnd/>
            <a:tailEnd/>
          </a:ln>
        </p:spPr>
        <p:txBody>
          <a:bodyPr>
            <a:spAutoFit/>
          </a:bodyPr>
          <a:lstStyle/>
          <a:p>
            <a:pPr>
              <a:spcBef>
                <a:spcPct val="50000"/>
              </a:spcBef>
            </a:pPr>
            <a:r>
              <a:rPr lang="en-GB" i="1">
                <a:solidFill>
                  <a:schemeClr val="bg2"/>
                </a:solidFill>
              </a:rPr>
              <a:t>x</a:t>
            </a:r>
            <a:r>
              <a:rPr lang="en-GB">
                <a:solidFill>
                  <a:schemeClr val="bg2"/>
                </a:solidFill>
              </a:rPr>
              <a:t> = </a:t>
            </a:r>
            <a:r>
              <a:rPr lang="en-GB" i="1">
                <a:solidFill>
                  <a:schemeClr val="bg2"/>
                </a:solidFill>
              </a:rPr>
              <a:t>g</a:t>
            </a:r>
            <a:r>
              <a:rPr lang="en-GB" sz="2400" i="1" baseline="30000">
                <a:solidFill>
                  <a:schemeClr val="bg2"/>
                </a:solidFill>
              </a:rPr>
              <a:t>a</a:t>
            </a:r>
            <a:r>
              <a:rPr lang="en-GB">
                <a:solidFill>
                  <a:schemeClr val="bg2"/>
                </a:solidFill>
              </a:rPr>
              <a:t>mod</a:t>
            </a:r>
            <a:r>
              <a:rPr lang="en-GB" i="1">
                <a:solidFill>
                  <a:schemeClr val="bg2"/>
                </a:solidFill>
              </a:rPr>
              <a:t>p</a:t>
            </a:r>
          </a:p>
        </p:txBody>
      </p:sp>
      <p:sp>
        <p:nvSpPr>
          <p:cNvPr id="26639" name="AutoShape 15"/>
          <p:cNvSpPr>
            <a:spLocks noChangeArrowheads="1"/>
          </p:cNvSpPr>
          <p:nvPr/>
        </p:nvSpPr>
        <p:spPr bwMode="auto">
          <a:xfrm>
            <a:off x="2438400" y="4648200"/>
            <a:ext cx="1981200" cy="609600"/>
          </a:xfrm>
          <a:prstGeom prst="roundRect">
            <a:avLst>
              <a:gd name="adj" fmla="val 16667"/>
            </a:avLst>
          </a:prstGeom>
          <a:noFill/>
          <a:ln w="28575">
            <a:solidFill>
              <a:schemeClr val="bg2"/>
            </a:solidFill>
            <a:round/>
            <a:headEnd/>
            <a:tailEnd/>
          </a:ln>
        </p:spPr>
        <p:txBody>
          <a:bodyPr wrap="none" anchor="ctr"/>
          <a:lstStyle/>
          <a:p>
            <a:endParaRPr lang="el-GR"/>
          </a:p>
        </p:txBody>
      </p:sp>
      <p:sp>
        <p:nvSpPr>
          <p:cNvPr id="26640" name="AutoShape 16"/>
          <p:cNvSpPr>
            <a:spLocks noChangeArrowheads="1"/>
          </p:cNvSpPr>
          <p:nvPr/>
        </p:nvSpPr>
        <p:spPr bwMode="auto">
          <a:xfrm>
            <a:off x="4648200" y="4038600"/>
            <a:ext cx="2667000" cy="1066800"/>
          </a:xfrm>
          <a:prstGeom prst="roundRect">
            <a:avLst>
              <a:gd name="adj" fmla="val 16667"/>
            </a:avLst>
          </a:prstGeom>
          <a:solidFill>
            <a:schemeClr val="bg1"/>
          </a:solidFill>
          <a:ln w="28575">
            <a:solidFill>
              <a:srgbClr val="0000FF"/>
            </a:solidFill>
            <a:round/>
            <a:headEnd/>
            <a:tailEnd/>
          </a:ln>
        </p:spPr>
        <p:txBody>
          <a:bodyPr wrap="none" anchor="ctr"/>
          <a:lstStyle/>
          <a:p>
            <a:endParaRPr lang="el-GR"/>
          </a:p>
        </p:txBody>
      </p:sp>
      <p:sp>
        <p:nvSpPr>
          <p:cNvPr id="26641" name="Text Box 17"/>
          <p:cNvSpPr txBox="1">
            <a:spLocks noChangeArrowheads="1"/>
          </p:cNvSpPr>
          <p:nvPr/>
        </p:nvSpPr>
        <p:spPr bwMode="auto">
          <a:xfrm>
            <a:off x="4724400" y="4114800"/>
            <a:ext cx="2667000" cy="854075"/>
          </a:xfrm>
          <a:prstGeom prst="rect">
            <a:avLst/>
          </a:prstGeom>
          <a:noFill/>
          <a:ln w="9525">
            <a:noFill/>
            <a:miter lim="800000"/>
            <a:headEnd/>
            <a:tailEnd/>
          </a:ln>
        </p:spPr>
        <p:txBody>
          <a:bodyPr>
            <a:spAutoFit/>
          </a:bodyPr>
          <a:lstStyle/>
          <a:p>
            <a:pPr>
              <a:spcBef>
                <a:spcPct val="50000"/>
              </a:spcBef>
            </a:pPr>
            <a:r>
              <a:rPr lang="en-GB" i="1"/>
              <a:t>K</a:t>
            </a:r>
            <a:r>
              <a:rPr lang="en-GB" i="1" baseline="-25000"/>
              <a:t>b</a:t>
            </a:r>
            <a:r>
              <a:rPr lang="en-GB"/>
              <a:t> = </a:t>
            </a:r>
            <a:r>
              <a:rPr lang="en-GB" i="1"/>
              <a:t>x</a:t>
            </a:r>
            <a:r>
              <a:rPr lang="en-GB" sz="2400" i="1" baseline="30000"/>
              <a:t>b</a:t>
            </a:r>
            <a:r>
              <a:rPr lang="en-GB"/>
              <a:t>mod</a:t>
            </a:r>
            <a:r>
              <a:rPr lang="en-GB" i="1"/>
              <a:t>p</a:t>
            </a:r>
          </a:p>
          <a:p>
            <a:pPr>
              <a:spcBef>
                <a:spcPct val="50000"/>
              </a:spcBef>
            </a:pPr>
            <a:r>
              <a:rPr lang="en-GB" i="1"/>
              <a:t>= (g</a:t>
            </a:r>
            <a:r>
              <a:rPr lang="en-GB" sz="2400" i="1" baseline="30000"/>
              <a:t>a</a:t>
            </a:r>
            <a:r>
              <a:rPr lang="en-GB"/>
              <a:t>mod</a:t>
            </a:r>
            <a:r>
              <a:rPr lang="en-GB" i="1"/>
              <a:t>p)</a:t>
            </a:r>
            <a:r>
              <a:rPr lang="en-GB" sz="2400" i="1" baseline="30000"/>
              <a:t>b</a:t>
            </a:r>
            <a:r>
              <a:rPr lang="en-GB"/>
              <a:t>mod</a:t>
            </a:r>
            <a:r>
              <a:rPr lang="en-GB" i="1"/>
              <a:t>p</a:t>
            </a:r>
          </a:p>
        </p:txBody>
      </p:sp>
      <p:sp>
        <p:nvSpPr>
          <p:cNvPr id="20" name="Footer Placeholder 5"/>
          <p:cNvSpPr txBox="1">
            <a:spLocks noChangeArrowheads="1"/>
          </p:cNvSpPr>
          <p:nvPr/>
        </p:nvSpPr>
        <p:spPr>
          <a:xfrm>
            <a:off x="5948363" y="6508750"/>
            <a:ext cx="2895600" cy="231775"/>
          </a:xfrm>
          <a:prstGeom prst="rect">
            <a:avLst/>
          </a:prstGeom>
        </p:spPr>
        <p:txBody>
          <a:bodyPr/>
          <a:lstStyle>
            <a:lvl1pPr algn="r">
              <a:defRPr sz="1000" b="1" i="1">
                <a:solidFill>
                  <a:schemeClr val="accent2"/>
                </a:solidFill>
              </a:defRPr>
            </a:lvl1pPr>
          </a:lstStyle>
          <a:p>
            <a:pPr marL="342900" indent="-342900">
              <a:spcBef>
                <a:spcPct val="20000"/>
              </a:spcBef>
              <a:buSzPct val="80000"/>
              <a:buFont typeface="Wingdings" pitchFamily="2" charset="2"/>
              <a:buNone/>
              <a:defRPr/>
            </a:pPr>
            <a:r>
              <a:rPr lang="el-GR" kern="0" dirty="0" smtClean="0">
                <a:latin typeface="+mn-lt"/>
              </a:rPr>
              <a:t>Δρ. Γεώργιος Δημητρακόπουλος</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ext Box 2"/>
          <p:cNvSpPr txBox="1">
            <a:spLocks noChangeArrowheads="1"/>
          </p:cNvSpPr>
          <p:nvPr/>
        </p:nvSpPr>
        <p:spPr bwMode="auto">
          <a:xfrm>
            <a:off x="1143000" y="1371600"/>
            <a:ext cx="7010400" cy="457200"/>
          </a:xfrm>
          <a:prstGeom prst="rect">
            <a:avLst/>
          </a:prstGeom>
          <a:noFill/>
          <a:ln w="9525">
            <a:noFill/>
            <a:miter lim="800000"/>
            <a:headEnd/>
            <a:tailEnd/>
          </a:ln>
        </p:spPr>
        <p:txBody>
          <a:bodyPr>
            <a:spAutoFit/>
          </a:bodyPr>
          <a:lstStyle/>
          <a:p>
            <a:pPr algn="ctr">
              <a:spcBef>
                <a:spcPct val="50000"/>
              </a:spcBef>
            </a:pPr>
            <a:r>
              <a:rPr lang="fi-FI" sz="2400">
                <a:solidFill>
                  <a:srgbClr val="0000FF"/>
                </a:solidFill>
              </a:rPr>
              <a:t>Diffie-Hellman key agreement scheme (5)</a:t>
            </a:r>
            <a:endParaRPr lang="en-US" sz="2400">
              <a:solidFill>
                <a:srgbClr val="0000FF"/>
              </a:solidFill>
            </a:endParaRPr>
          </a:p>
        </p:txBody>
      </p:sp>
      <p:sp>
        <p:nvSpPr>
          <p:cNvPr id="27651" name="Rectangle 3"/>
          <p:cNvSpPr>
            <a:spLocks noChangeArrowheads="1"/>
          </p:cNvSpPr>
          <p:nvPr/>
        </p:nvSpPr>
        <p:spPr bwMode="auto">
          <a:xfrm>
            <a:off x="838200" y="2133600"/>
            <a:ext cx="7772400" cy="1006475"/>
          </a:xfrm>
          <a:prstGeom prst="rect">
            <a:avLst/>
          </a:prstGeom>
          <a:noFill/>
          <a:ln w="9525">
            <a:noFill/>
            <a:miter lim="800000"/>
            <a:headEnd/>
            <a:tailEnd/>
          </a:ln>
        </p:spPr>
        <p:txBody>
          <a:bodyPr>
            <a:spAutoFit/>
          </a:bodyPr>
          <a:lstStyle/>
          <a:p>
            <a:r>
              <a:rPr lang="en-GB"/>
              <a:t>It turns out that </a:t>
            </a:r>
            <a:r>
              <a:rPr lang="en-GB" i="1">
                <a:solidFill>
                  <a:srgbClr val="0000FF"/>
                </a:solidFill>
              </a:rPr>
              <a:t>K</a:t>
            </a:r>
            <a:r>
              <a:rPr lang="en-GB" i="1" baseline="-25000">
                <a:solidFill>
                  <a:srgbClr val="0000FF"/>
                </a:solidFill>
              </a:rPr>
              <a:t>a</a:t>
            </a:r>
            <a:r>
              <a:rPr lang="en-GB">
                <a:solidFill>
                  <a:srgbClr val="0000FF"/>
                </a:solidFill>
              </a:rPr>
              <a:t> = </a:t>
            </a:r>
            <a:r>
              <a:rPr lang="en-GB" i="1">
                <a:solidFill>
                  <a:srgbClr val="0000FF"/>
                </a:solidFill>
              </a:rPr>
              <a:t>K</a:t>
            </a:r>
            <a:r>
              <a:rPr lang="en-GB" i="1" baseline="-25000">
                <a:solidFill>
                  <a:srgbClr val="0000FF"/>
                </a:solidFill>
              </a:rPr>
              <a:t>b</a:t>
            </a:r>
            <a:r>
              <a:rPr lang="en-GB"/>
              <a:t>.</a:t>
            </a:r>
            <a:r>
              <a:rPr lang="en-US"/>
              <a:t> </a:t>
            </a:r>
            <a:r>
              <a:rPr lang="en-GB"/>
              <a:t>From the attacker point of view, it is virtually impossible to find out the value of </a:t>
            </a:r>
            <a:r>
              <a:rPr lang="en-GB" i="1">
                <a:solidFill>
                  <a:srgbClr val="0000FF"/>
                </a:solidFill>
              </a:rPr>
              <a:t>K</a:t>
            </a:r>
            <a:r>
              <a:rPr lang="en-GB"/>
              <a:t> by using </a:t>
            </a:r>
            <a:r>
              <a:rPr lang="en-GB" i="1">
                <a:solidFill>
                  <a:srgbClr val="0000FF"/>
                </a:solidFill>
              </a:rPr>
              <a:t>x</a:t>
            </a:r>
            <a:r>
              <a:rPr lang="en-GB"/>
              <a:t> and/or </a:t>
            </a:r>
            <a:r>
              <a:rPr lang="en-GB" i="1">
                <a:solidFill>
                  <a:srgbClr val="0000FF"/>
                </a:solidFill>
              </a:rPr>
              <a:t>y</a:t>
            </a:r>
            <a:r>
              <a:rPr lang="en-GB"/>
              <a:t>, provided the numbers are sufficiently large.</a:t>
            </a:r>
            <a:endParaRPr lang="en-US"/>
          </a:p>
        </p:txBody>
      </p:sp>
      <p:pic>
        <p:nvPicPr>
          <p:cNvPr id="27652" name="Picture 4" descr="j0093585"/>
          <p:cNvPicPr>
            <a:picLocks noChangeAspect="1" noChangeArrowheads="1"/>
          </p:cNvPicPr>
          <p:nvPr/>
        </p:nvPicPr>
        <p:blipFill>
          <a:blip r:embed="rId3"/>
          <a:srcRect/>
          <a:stretch>
            <a:fillRect/>
          </a:stretch>
        </p:blipFill>
        <p:spPr bwMode="auto">
          <a:xfrm>
            <a:off x="1676400" y="4784725"/>
            <a:ext cx="685800" cy="625475"/>
          </a:xfrm>
          <a:prstGeom prst="rect">
            <a:avLst/>
          </a:prstGeom>
          <a:noFill/>
          <a:ln w="9525">
            <a:noFill/>
            <a:miter lim="800000"/>
            <a:headEnd/>
            <a:tailEnd/>
          </a:ln>
        </p:spPr>
      </p:pic>
      <p:pic>
        <p:nvPicPr>
          <p:cNvPr id="27653" name="Picture 5" descr="j0093585"/>
          <p:cNvPicPr>
            <a:picLocks noChangeAspect="1" noChangeArrowheads="1"/>
          </p:cNvPicPr>
          <p:nvPr/>
        </p:nvPicPr>
        <p:blipFill>
          <a:blip r:embed="rId3"/>
          <a:srcRect/>
          <a:stretch>
            <a:fillRect/>
          </a:stretch>
        </p:blipFill>
        <p:spPr bwMode="auto">
          <a:xfrm>
            <a:off x="6858000" y="4784725"/>
            <a:ext cx="685800" cy="625475"/>
          </a:xfrm>
          <a:prstGeom prst="rect">
            <a:avLst/>
          </a:prstGeom>
          <a:noFill/>
          <a:ln w="9525">
            <a:noFill/>
            <a:miter lim="800000"/>
            <a:headEnd/>
            <a:tailEnd/>
          </a:ln>
        </p:spPr>
      </p:pic>
      <p:sp>
        <p:nvSpPr>
          <p:cNvPr id="27654" name="Text Box 6"/>
          <p:cNvSpPr txBox="1">
            <a:spLocks noChangeArrowheads="1"/>
          </p:cNvSpPr>
          <p:nvPr/>
        </p:nvSpPr>
        <p:spPr bwMode="auto">
          <a:xfrm>
            <a:off x="838200" y="4937125"/>
            <a:ext cx="914400" cy="366713"/>
          </a:xfrm>
          <a:prstGeom prst="rect">
            <a:avLst/>
          </a:prstGeom>
          <a:noFill/>
          <a:ln w="9525">
            <a:noFill/>
            <a:miter lim="800000"/>
            <a:headEnd/>
            <a:tailEnd/>
          </a:ln>
        </p:spPr>
        <p:txBody>
          <a:bodyPr>
            <a:spAutoFit/>
          </a:bodyPr>
          <a:lstStyle/>
          <a:p>
            <a:pPr algn="ctr">
              <a:spcBef>
                <a:spcPct val="50000"/>
              </a:spcBef>
            </a:pPr>
            <a:r>
              <a:rPr lang="fi-FI">
                <a:solidFill>
                  <a:srgbClr val="0000FF"/>
                </a:solidFill>
              </a:rPr>
              <a:t>Alice</a:t>
            </a:r>
            <a:endParaRPr lang="en-US">
              <a:solidFill>
                <a:srgbClr val="0000FF"/>
              </a:solidFill>
            </a:endParaRPr>
          </a:p>
        </p:txBody>
      </p:sp>
      <p:sp>
        <p:nvSpPr>
          <p:cNvPr id="27655" name="Text Box 7"/>
          <p:cNvSpPr txBox="1">
            <a:spLocks noChangeArrowheads="1"/>
          </p:cNvSpPr>
          <p:nvPr/>
        </p:nvSpPr>
        <p:spPr bwMode="auto">
          <a:xfrm>
            <a:off x="7315200" y="4937125"/>
            <a:ext cx="914400" cy="366713"/>
          </a:xfrm>
          <a:prstGeom prst="rect">
            <a:avLst/>
          </a:prstGeom>
          <a:noFill/>
          <a:ln w="9525">
            <a:noFill/>
            <a:miter lim="800000"/>
            <a:headEnd/>
            <a:tailEnd/>
          </a:ln>
        </p:spPr>
        <p:txBody>
          <a:bodyPr>
            <a:spAutoFit/>
          </a:bodyPr>
          <a:lstStyle/>
          <a:p>
            <a:pPr algn="ctr">
              <a:spcBef>
                <a:spcPct val="50000"/>
              </a:spcBef>
            </a:pPr>
            <a:r>
              <a:rPr lang="fi-FI">
                <a:solidFill>
                  <a:srgbClr val="0000FF"/>
                </a:solidFill>
              </a:rPr>
              <a:t>Bob</a:t>
            </a:r>
            <a:endParaRPr lang="en-US">
              <a:solidFill>
                <a:srgbClr val="0000FF"/>
              </a:solidFill>
            </a:endParaRPr>
          </a:p>
        </p:txBody>
      </p:sp>
      <p:sp>
        <p:nvSpPr>
          <p:cNvPr id="326664" name="Text Box 8"/>
          <p:cNvSpPr txBox="1">
            <a:spLocks noChangeArrowheads="1"/>
          </p:cNvSpPr>
          <p:nvPr/>
        </p:nvSpPr>
        <p:spPr bwMode="auto">
          <a:xfrm>
            <a:off x="1219200" y="3429000"/>
            <a:ext cx="1752600" cy="376238"/>
          </a:xfrm>
          <a:prstGeom prst="rect">
            <a:avLst/>
          </a:prstGeom>
          <a:solidFill>
            <a:srgbClr val="FFFF00"/>
          </a:solidFill>
          <a:ln w="9525">
            <a:solidFill>
              <a:srgbClr val="0000FF"/>
            </a:solidFill>
            <a:miter lim="800000"/>
            <a:headEnd/>
            <a:tailEnd/>
          </a:ln>
          <a:effectLst>
            <a:outerShdw dist="35921" dir="2700000" algn="ctr" rotWithShape="0">
              <a:schemeClr val="bg2">
                <a:alpha val="50000"/>
              </a:schemeClr>
            </a:outerShdw>
          </a:effectLst>
        </p:spPr>
        <p:txBody>
          <a:bodyPr>
            <a:spAutoFit/>
          </a:bodyPr>
          <a:lstStyle/>
          <a:p>
            <a:pPr algn="ctr">
              <a:spcBef>
                <a:spcPct val="50000"/>
              </a:spcBef>
              <a:defRPr/>
            </a:pPr>
            <a:r>
              <a:rPr lang="fi-FI"/>
              <a:t>Private key </a:t>
            </a:r>
            <a:r>
              <a:rPr lang="fi-FI" i="1"/>
              <a:t>a</a:t>
            </a:r>
            <a:endParaRPr lang="en-US" i="1"/>
          </a:p>
        </p:txBody>
      </p:sp>
      <p:sp>
        <p:nvSpPr>
          <p:cNvPr id="326665" name="Text Box 9"/>
          <p:cNvSpPr txBox="1">
            <a:spLocks noChangeArrowheads="1"/>
          </p:cNvSpPr>
          <p:nvPr/>
        </p:nvSpPr>
        <p:spPr bwMode="auto">
          <a:xfrm>
            <a:off x="1219200" y="4191000"/>
            <a:ext cx="1752600" cy="376238"/>
          </a:xfrm>
          <a:prstGeom prst="rect">
            <a:avLst/>
          </a:prstGeom>
          <a:solidFill>
            <a:srgbClr val="FFFF00"/>
          </a:solidFill>
          <a:ln w="9525">
            <a:solidFill>
              <a:srgbClr val="0000FF"/>
            </a:solidFill>
            <a:miter lim="800000"/>
            <a:headEnd/>
            <a:tailEnd/>
          </a:ln>
          <a:effectLst>
            <a:outerShdw dist="35921" dir="2700000" algn="ctr" rotWithShape="0">
              <a:schemeClr val="bg2">
                <a:alpha val="50000"/>
              </a:schemeClr>
            </a:outerShdw>
          </a:effectLst>
        </p:spPr>
        <p:txBody>
          <a:bodyPr>
            <a:spAutoFit/>
          </a:bodyPr>
          <a:lstStyle/>
          <a:p>
            <a:pPr algn="ctr">
              <a:spcBef>
                <a:spcPct val="50000"/>
              </a:spcBef>
              <a:defRPr/>
            </a:pPr>
            <a:r>
              <a:rPr lang="fi-FI"/>
              <a:t>Public key </a:t>
            </a:r>
            <a:r>
              <a:rPr lang="fi-FI" i="1"/>
              <a:t>x</a:t>
            </a:r>
            <a:endParaRPr lang="en-US" i="1"/>
          </a:p>
        </p:txBody>
      </p:sp>
      <p:sp>
        <p:nvSpPr>
          <p:cNvPr id="27658" name="AutoShape 10"/>
          <p:cNvSpPr>
            <a:spLocks noChangeArrowheads="1"/>
          </p:cNvSpPr>
          <p:nvPr/>
        </p:nvSpPr>
        <p:spPr bwMode="auto">
          <a:xfrm>
            <a:off x="1981200" y="3886200"/>
            <a:ext cx="228600" cy="228600"/>
          </a:xfrm>
          <a:prstGeom prst="downArrow">
            <a:avLst>
              <a:gd name="adj1" fmla="val 50000"/>
              <a:gd name="adj2" fmla="val 25000"/>
            </a:avLst>
          </a:prstGeom>
          <a:solidFill>
            <a:schemeClr val="hlink"/>
          </a:solidFill>
          <a:ln w="9525">
            <a:solidFill>
              <a:srgbClr val="3333FF"/>
            </a:solidFill>
            <a:miter lim="800000"/>
            <a:headEnd/>
            <a:tailEnd/>
          </a:ln>
        </p:spPr>
        <p:txBody>
          <a:bodyPr wrap="none" anchor="ctr"/>
          <a:lstStyle/>
          <a:p>
            <a:endParaRPr lang="el-GR"/>
          </a:p>
        </p:txBody>
      </p:sp>
      <p:sp>
        <p:nvSpPr>
          <p:cNvPr id="326667" name="Text Box 11"/>
          <p:cNvSpPr txBox="1">
            <a:spLocks noChangeArrowheads="1"/>
          </p:cNvSpPr>
          <p:nvPr/>
        </p:nvSpPr>
        <p:spPr bwMode="auto">
          <a:xfrm>
            <a:off x="6096000" y="3429000"/>
            <a:ext cx="1752600" cy="376238"/>
          </a:xfrm>
          <a:prstGeom prst="rect">
            <a:avLst/>
          </a:prstGeom>
          <a:solidFill>
            <a:srgbClr val="FFFF00"/>
          </a:solidFill>
          <a:ln w="9525">
            <a:solidFill>
              <a:srgbClr val="0000FF"/>
            </a:solidFill>
            <a:miter lim="800000"/>
            <a:headEnd/>
            <a:tailEnd/>
          </a:ln>
          <a:effectLst>
            <a:outerShdw dist="35921" dir="2700000" algn="ctr" rotWithShape="0">
              <a:schemeClr val="bg2">
                <a:alpha val="50000"/>
              </a:schemeClr>
            </a:outerShdw>
          </a:effectLst>
        </p:spPr>
        <p:txBody>
          <a:bodyPr>
            <a:spAutoFit/>
          </a:bodyPr>
          <a:lstStyle/>
          <a:p>
            <a:pPr algn="ctr">
              <a:spcBef>
                <a:spcPct val="50000"/>
              </a:spcBef>
              <a:defRPr/>
            </a:pPr>
            <a:r>
              <a:rPr lang="fi-FI"/>
              <a:t>Private key </a:t>
            </a:r>
            <a:r>
              <a:rPr lang="fi-FI" i="1"/>
              <a:t>b</a:t>
            </a:r>
            <a:endParaRPr lang="en-US" i="1"/>
          </a:p>
        </p:txBody>
      </p:sp>
      <p:sp>
        <p:nvSpPr>
          <p:cNvPr id="326668" name="Text Box 12"/>
          <p:cNvSpPr txBox="1">
            <a:spLocks noChangeArrowheads="1"/>
          </p:cNvSpPr>
          <p:nvPr/>
        </p:nvSpPr>
        <p:spPr bwMode="auto">
          <a:xfrm>
            <a:off x="6096000" y="4191000"/>
            <a:ext cx="1752600" cy="376238"/>
          </a:xfrm>
          <a:prstGeom prst="rect">
            <a:avLst/>
          </a:prstGeom>
          <a:solidFill>
            <a:srgbClr val="FFFF00"/>
          </a:solidFill>
          <a:ln w="9525">
            <a:solidFill>
              <a:srgbClr val="0000FF"/>
            </a:solidFill>
            <a:miter lim="800000"/>
            <a:headEnd/>
            <a:tailEnd/>
          </a:ln>
          <a:effectLst>
            <a:outerShdw dist="35921" dir="2700000" algn="ctr" rotWithShape="0">
              <a:schemeClr val="bg2">
                <a:alpha val="50000"/>
              </a:schemeClr>
            </a:outerShdw>
          </a:effectLst>
        </p:spPr>
        <p:txBody>
          <a:bodyPr>
            <a:spAutoFit/>
          </a:bodyPr>
          <a:lstStyle/>
          <a:p>
            <a:pPr algn="ctr">
              <a:spcBef>
                <a:spcPct val="50000"/>
              </a:spcBef>
              <a:defRPr/>
            </a:pPr>
            <a:r>
              <a:rPr lang="fi-FI"/>
              <a:t>Public key </a:t>
            </a:r>
            <a:r>
              <a:rPr lang="fi-FI" i="1"/>
              <a:t>y</a:t>
            </a:r>
            <a:endParaRPr lang="en-US" i="1"/>
          </a:p>
        </p:txBody>
      </p:sp>
      <p:sp>
        <p:nvSpPr>
          <p:cNvPr id="27661" name="AutoShape 13"/>
          <p:cNvSpPr>
            <a:spLocks noChangeArrowheads="1"/>
          </p:cNvSpPr>
          <p:nvPr/>
        </p:nvSpPr>
        <p:spPr bwMode="auto">
          <a:xfrm>
            <a:off x="6934200" y="3886200"/>
            <a:ext cx="228600" cy="228600"/>
          </a:xfrm>
          <a:prstGeom prst="downArrow">
            <a:avLst>
              <a:gd name="adj1" fmla="val 50000"/>
              <a:gd name="adj2" fmla="val 25000"/>
            </a:avLst>
          </a:prstGeom>
          <a:solidFill>
            <a:schemeClr val="hlink"/>
          </a:solidFill>
          <a:ln w="9525">
            <a:solidFill>
              <a:srgbClr val="3333FF"/>
            </a:solidFill>
            <a:miter lim="800000"/>
            <a:headEnd/>
            <a:tailEnd/>
          </a:ln>
        </p:spPr>
        <p:txBody>
          <a:bodyPr wrap="none" anchor="ctr"/>
          <a:lstStyle/>
          <a:p>
            <a:endParaRPr lang="el-GR"/>
          </a:p>
        </p:txBody>
      </p:sp>
      <p:sp>
        <p:nvSpPr>
          <p:cNvPr id="27662" name="AutoShape 16"/>
          <p:cNvSpPr>
            <a:spLocks noChangeArrowheads="1"/>
          </p:cNvSpPr>
          <p:nvPr/>
        </p:nvSpPr>
        <p:spPr bwMode="auto">
          <a:xfrm>
            <a:off x="4648200" y="4038600"/>
            <a:ext cx="2667000" cy="1066800"/>
          </a:xfrm>
          <a:prstGeom prst="roundRect">
            <a:avLst>
              <a:gd name="adj" fmla="val 16667"/>
            </a:avLst>
          </a:prstGeom>
          <a:solidFill>
            <a:schemeClr val="bg1"/>
          </a:solidFill>
          <a:ln w="28575">
            <a:solidFill>
              <a:srgbClr val="0000FF"/>
            </a:solidFill>
            <a:round/>
            <a:headEnd/>
            <a:tailEnd/>
          </a:ln>
        </p:spPr>
        <p:txBody>
          <a:bodyPr wrap="none" anchor="ctr"/>
          <a:lstStyle/>
          <a:p>
            <a:endParaRPr lang="el-GR"/>
          </a:p>
        </p:txBody>
      </p:sp>
      <p:sp>
        <p:nvSpPr>
          <p:cNvPr id="27663" name="Text Box 17"/>
          <p:cNvSpPr txBox="1">
            <a:spLocks noChangeArrowheads="1"/>
          </p:cNvSpPr>
          <p:nvPr/>
        </p:nvSpPr>
        <p:spPr bwMode="auto">
          <a:xfrm>
            <a:off x="4724400" y="4114800"/>
            <a:ext cx="2667000" cy="854075"/>
          </a:xfrm>
          <a:prstGeom prst="rect">
            <a:avLst/>
          </a:prstGeom>
          <a:noFill/>
          <a:ln w="9525">
            <a:noFill/>
            <a:miter lim="800000"/>
            <a:headEnd/>
            <a:tailEnd/>
          </a:ln>
        </p:spPr>
        <p:txBody>
          <a:bodyPr>
            <a:spAutoFit/>
          </a:bodyPr>
          <a:lstStyle/>
          <a:p>
            <a:pPr>
              <a:spcBef>
                <a:spcPct val="50000"/>
              </a:spcBef>
            </a:pPr>
            <a:r>
              <a:rPr lang="en-GB" i="1"/>
              <a:t>K</a:t>
            </a:r>
            <a:r>
              <a:rPr lang="en-GB" i="1" baseline="-25000"/>
              <a:t>b</a:t>
            </a:r>
            <a:r>
              <a:rPr lang="en-GB"/>
              <a:t> = </a:t>
            </a:r>
            <a:r>
              <a:rPr lang="en-GB" i="1"/>
              <a:t>x</a:t>
            </a:r>
            <a:r>
              <a:rPr lang="en-GB" sz="2400" i="1" baseline="30000"/>
              <a:t>b</a:t>
            </a:r>
            <a:r>
              <a:rPr lang="en-GB"/>
              <a:t>mod</a:t>
            </a:r>
            <a:r>
              <a:rPr lang="en-GB" i="1"/>
              <a:t>p</a:t>
            </a:r>
          </a:p>
          <a:p>
            <a:pPr>
              <a:spcBef>
                <a:spcPct val="50000"/>
              </a:spcBef>
            </a:pPr>
            <a:r>
              <a:rPr lang="en-GB" i="1"/>
              <a:t>= (g</a:t>
            </a:r>
            <a:r>
              <a:rPr lang="en-GB" sz="2400" i="1" baseline="30000"/>
              <a:t>a</a:t>
            </a:r>
            <a:r>
              <a:rPr lang="en-GB"/>
              <a:t>mod</a:t>
            </a:r>
            <a:r>
              <a:rPr lang="en-GB" i="1"/>
              <a:t>p)</a:t>
            </a:r>
            <a:r>
              <a:rPr lang="en-GB" sz="2400" i="1" baseline="30000"/>
              <a:t>b</a:t>
            </a:r>
            <a:r>
              <a:rPr lang="en-GB"/>
              <a:t>mod</a:t>
            </a:r>
            <a:r>
              <a:rPr lang="en-GB" i="1"/>
              <a:t>p</a:t>
            </a:r>
          </a:p>
        </p:txBody>
      </p:sp>
      <p:sp>
        <p:nvSpPr>
          <p:cNvPr id="27664" name="AutoShape 18"/>
          <p:cNvSpPr>
            <a:spLocks noChangeArrowheads="1"/>
          </p:cNvSpPr>
          <p:nvPr/>
        </p:nvSpPr>
        <p:spPr bwMode="auto">
          <a:xfrm>
            <a:off x="1752600" y="4038600"/>
            <a:ext cx="2667000" cy="1066800"/>
          </a:xfrm>
          <a:prstGeom prst="roundRect">
            <a:avLst>
              <a:gd name="adj" fmla="val 16667"/>
            </a:avLst>
          </a:prstGeom>
          <a:solidFill>
            <a:schemeClr val="bg1"/>
          </a:solidFill>
          <a:ln w="28575">
            <a:solidFill>
              <a:srgbClr val="0000FF"/>
            </a:solidFill>
            <a:round/>
            <a:headEnd/>
            <a:tailEnd/>
          </a:ln>
        </p:spPr>
        <p:txBody>
          <a:bodyPr wrap="none" anchor="ctr"/>
          <a:lstStyle/>
          <a:p>
            <a:endParaRPr lang="el-GR"/>
          </a:p>
        </p:txBody>
      </p:sp>
      <p:sp>
        <p:nvSpPr>
          <p:cNvPr id="27665" name="Text Box 19"/>
          <p:cNvSpPr txBox="1">
            <a:spLocks noChangeArrowheads="1"/>
          </p:cNvSpPr>
          <p:nvPr/>
        </p:nvSpPr>
        <p:spPr bwMode="auto">
          <a:xfrm>
            <a:off x="1828800" y="4114800"/>
            <a:ext cx="2667000" cy="854075"/>
          </a:xfrm>
          <a:prstGeom prst="rect">
            <a:avLst/>
          </a:prstGeom>
          <a:noFill/>
          <a:ln w="9525">
            <a:noFill/>
            <a:miter lim="800000"/>
            <a:headEnd/>
            <a:tailEnd/>
          </a:ln>
        </p:spPr>
        <p:txBody>
          <a:bodyPr>
            <a:spAutoFit/>
          </a:bodyPr>
          <a:lstStyle/>
          <a:p>
            <a:pPr>
              <a:spcBef>
                <a:spcPct val="50000"/>
              </a:spcBef>
            </a:pPr>
            <a:r>
              <a:rPr lang="en-GB" i="1"/>
              <a:t>K</a:t>
            </a:r>
            <a:r>
              <a:rPr lang="en-GB" i="1" baseline="-25000"/>
              <a:t>a</a:t>
            </a:r>
            <a:r>
              <a:rPr lang="en-GB"/>
              <a:t> = </a:t>
            </a:r>
            <a:r>
              <a:rPr lang="en-GB" i="1"/>
              <a:t>y</a:t>
            </a:r>
            <a:r>
              <a:rPr lang="en-GB" sz="2400" i="1" baseline="30000"/>
              <a:t>a</a:t>
            </a:r>
            <a:r>
              <a:rPr lang="en-GB"/>
              <a:t>mod</a:t>
            </a:r>
            <a:r>
              <a:rPr lang="en-GB" i="1"/>
              <a:t>p</a:t>
            </a:r>
          </a:p>
          <a:p>
            <a:pPr>
              <a:spcBef>
                <a:spcPct val="50000"/>
              </a:spcBef>
            </a:pPr>
            <a:r>
              <a:rPr lang="en-GB" i="1"/>
              <a:t>= (g</a:t>
            </a:r>
            <a:r>
              <a:rPr lang="en-GB" sz="2400" i="1" baseline="30000"/>
              <a:t>b</a:t>
            </a:r>
            <a:r>
              <a:rPr lang="en-GB"/>
              <a:t>mod</a:t>
            </a:r>
            <a:r>
              <a:rPr lang="en-GB" i="1"/>
              <a:t>p)</a:t>
            </a:r>
            <a:r>
              <a:rPr lang="en-GB" sz="2400" i="1" baseline="30000"/>
              <a:t>a</a:t>
            </a:r>
            <a:r>
              <a:rPr lang="en-GB"/>
              <a:t>mod</a:t>
            </a:r>
            <a:r>
              <a:rPr lang="en-GB" i="1"/>
              <a:t>p</a:t>
            </a:r>
          </a:p>
        </p:txBody>
      </p:sp>
      <p:sp>
        <p:nvSpPr>
          <p:cNvPr id="20" name="Footer Placeholder 5"/>
          <p:cNvSpPr txBox="1">
            <a:spLocks noChangeArrowheads="1"/>
          </p:cNvSpPr>
          <p:nvPr/>
        </p:nvSpPr>
        <p:spPr>
          <a:xfrm>
            <a:off x="5948363" y="6508750"/>
            <a:ext cx="2895600" cy="231775"/>
          </a:xfrm>
          <a:prstGeom prst="rect">
            <a:avLst/>
          </a:prstGeom>
        </p:spPr>
        <p:txBody>
          <a:bodyPr/>
          <a:lstStyle>
            <a:lvl1pPr algn="r">
              <a:defRPr sz="1000" b="1" i="1">
                <a:solidFill>
                  <a:schemeClr val="accent2"/>
                </a:solidFill>
              </a:defRPr>
            </a:lvl1pPr>
          </a:lstStyle>
          <a:p>
            <a:pPr marL="342900" indent="-342900">
              <a:spcBef>
                <a:spcPct val="20000"/>
              </a:spcBef>
              <a:buSzPct val="80000"/>
              <a:buFont typeface="Wingdings" pitchFamily="2" charset="2"/>
              <a:buNone/>
              <a:defRPr/>
            </a:pPr>
            <a:r>
              <a:rPr lang="el-GR" kern="0" dirty="0" smtClean="0">
                <a:latin typeface="+mn-lt"/>
              </a:rPr>
              <a:t>Δρ. Γεώργιος Δημητρακόπουλος</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ext Box 2"/>
          <p:cNvSpPr txBox="1">
            <a:spLocks noChangeArrowheads="1"/>
          </p:cNvSpPr>
          <p:nvPr/>
        </p:nvSpPr>
        <p:spPr bwMode="auto">
          <a:xfrm>
            <a:off x="1143000" y="1371600"/>
            <a:ext cx="7010400" cy="457200"/>
          </a:xfrm>
          <a:prstGeom prst="rect">
            <a:avLst/>
          </a:prstGeom>
          <a:noFill/>
          <a:ln w="9525">
            <a:noFill/>
            <a:miter lim="800000"/>
            <a:headEnd/>
            <a:tailEnd/>
          </a:ln>
        </p:spPr>
        <p:txBody>
          <a:bodyPr>
            <a:spAutoFit/>
          </a:bodyPr>
          <a:lstStyle/>
          <a:p>
            <a:pPr algn="ctr">
              <a:spcBef>
                <a:spcPct val="50000"/>
              </a:spcBef>
            </a:pPr>
            <a:r>
              <a:rPr lang="fi-FI" sz="2400">
                <a:solidFill>
                  <a:srgbClr val="0000FF"/>
                </a:solidFill>
              </a:rPr>
              <a:t>Diffie-Hellman key agreement scheme (6)</a:t>
            </a:r>
            <a:endParaRPr lang="en-US" sz="2400">
              <a:solidFill>
                <a:srgbClr val="0000FF"/>
              </a:solidFill>
            </a:endParaRPr>
          </a:p>
        </p:txBody>
      </p:sp>
      <p:sp>
        <p:nvSpPr>
          <p:cNvPr id="28675" name="Rectangle 3"/>
          <p:cNvSpPr>
            <a:spLocks noChangeArrowheads="1"/>
          </p:cNvSpPr>
          <p:nvPr/>
        </p:nvSpPr>
        <p:spPr bwMode="auto">
          <a:xfrm>
            <a:off x="838200" y="2133600"/>
            <a:ext cx="7772400" cy="1616075"/>
          </a:xfrm>
          <a:prstGeom prst="rect">
            <a:avLst/>
          </a:prstGeom>
          <a:noFill/>
          <a:ln w="9525">
            <a:noFill/>
            <a:miter lim="800000"/>
            <a:headEnd/>
            <a:tailEnd/>
          </a:ln>
        </p:spPr>
        <p:txBody>
          <a:bodyPr>
            <a:spAutoFit/>
          </a:bodyPr>
          <a:lstStyle/>
          <a:p>
            <a:r>
              <a:rPr lang="en-GB"/>
              <a:t>Computation of </a:t>
            </a:r>
            <a:r>
              <a:rPr lang="en-GB" i="1"/>
              <a:t>K</a:t>
            </a:r>
            <a:r>
              <a:rPr lang="en-GB"/>
              <a:t> is quite computationally intensive, so that public keys cannot be used for encrypting “real time data” (running at a high bit rate) directly, but rather for </a:t>
            </a:r>
            <a:r>
              <a:rPr lang="en-GB">
                <a:solidFill>
                  <a:srgbClr val="0000FF"/>
                </a:solidFill>
              </a:rPr>
              <a:t>first</a:t>
            </a:r>
            <a:r>
              <a:rPr lang="en-GB"/>
              <a:t> generating a symmetric key </a:t>
            </a:r>
            <a:r>
              <a:rPr lang="en-GB" i="1"/>
              <a:t>K</a:t>
            </a:r>
            <a:r>
              <a:rPr lang="en-GB"/>
              <a:t> which is </a:t>
            </a:r>
            <a:r>
              <a:rPr lang="en-GB">
                <a:solidFill>
                  <a:srgbClr val="0000FF"/>
                </a:solidFill>
              </a:rPr>
              <a:t>then</a:t>
            </a:r>
            <a:r>
              <a:rPr lang="en-GB"/>
              <a:t> used for encrypting and decrypting the data.</a:t>
            </a:r>
            <a:endParaRPr lang="en-US"/>
          </a:p>
        </p:txBody>
      </p:sp>
      <p:sp>
        <p:nvSpPr>
          <p:cNvPr id="328722" name="Text Box 18"/>
          <p:cNvSpPr txBox="1">
            <a:spLocks noChangeArrowheads="1"/>
          </p:cNvSpPr>
          <p:nvPr/>
        </p:nvSpPr>
        <p:spPr bwMode="auto">
          <a:xfrm>
            <a:off x="2133600" y="4699000"/>
            <a:ext cx="1676400" cy="406400"/>
          </a:xfrm>
          <a:prstGeom prst="rect">
            <a:avLst/>
          </a:prstGeom>
          <a:solidFill>
            <a:srgbClr val="FFFF00"/>
          </a:solidFill>
          <a:ln w="9525">
            <a:solidFill>
              <a:srgbClr val="0000FF"/>
            </a:solidFill>
            <a:miter lim="800000"/>
            <a:headEnd/>
            <a:tailEnd/>
          </a:ln>
          <a:effectLst>
            <a:outerShdw dist="35921" dir="2700000" algn="ctr" rotWithShape="0">
              <a:schemeClr val="bg2"/>
            </a:outerShdw>
          </a:effectLst>
        </p:spPr>
        <p:txBody>
          <a:bodyPr>
            <a:spAutoFit/>
          </a:bodyPr>
          <a:lstStyle/>
          <a:p>
            <a:pPr algn="ctr">
              <a:spcBef>
                <a:spcPct val="50000"/>
              </a:spcBef>
              <a:defRPr/>
            </a:pPr>
            <a:r>
              <a:rPr lang="en-GB"/>
              <a:t>Encryption</a:t>
            </a:r>
          </a:p>
        </p:txBody>
      </p:sp>
      <p:sp>
        <p:nvSpPr>
          <p:cNvPr id="328723" name="Text Box 19"/>
          <p:cNvSpPr txBox="1">
            <a:spLocks noChangeArrowheads="1"/>
          </p:cNvSpPr>
          <p:nvPr/>
        </p:nvSpPr>
        <p:spPr bwMode="auto">
          <a:xfrm>
            <a:off x="5257800" y="4699000"/>
            <a:ext cx="1676400" cy="406400"/>
          </a:xfrm>
          <a:prstGeom prst="rect">
            <a:avLst/>
          </a:prstGeom>
          <a:solidFill>
            <a:srgbClr val="FFFF00"/>
          </a:solidFill>
          <a:ln w="9525">
            <a:solidFill>
              <a:srgbClr val="0000FF"/>
            </a:solidFill>
            <a:miter lim="800000"/>
            <a:headEnd/>
            <a:tailEnd/>
          </a:ln>
          <a:effectLst>
            <a:outerShdw dist="35921" dir="2700000" algn="ctr" rotWithShape="0">
              <a:schemeClr val="bg2"/>
            </a:outerShdw>
          </a:effectLst>
        </p:spPr>
        <p:txBody>
          <a:bodyPr>
            <a:spAutoFit/>
          </a:bodyPr>
          <a:lstStyle/>
          <a:p>
            <a:pPr algn="ctr">
              <a:spcBef>
                <a:spcPct val="50000"/>
              </a:spcBef>
              <a:defRPr/>
            </a:pPr>
            <a:r>
              <a:rPr lang="en-GB"/>
              <a:t>Decryption</a:t>
            </a:r>
          </a:p>
        </p:txBody>
      </p:sp>
      <p:sp>
        <p:nvSpPr>
          <p:cNvPr id="28678" name="Text Box 20"/>
          <p:cNvSpPr txBox="1">
            <a:spLocks noChangeArrowheads="1"/>
          </p:cNvSpPr>
          <p:nvPr/>
        </p:nvSpPr>
        <p:spPr bwMode="auto">
          <a:xfrm>
            <a:off x="838200" y="5318125"/>
            <a:ext cx="1371600" cy="396875"/>
          </a:xfrm>
          <a:prstGeom prst="rect">
            <a:avLst/>
          </a:prstGeom>
          <a:noFill/>
          <a:ln w="9525">
            <a:noFill/>
            <a:miter lim="800000"/>
            <a:headEnd/>
            <a:tailEnd/>
          </a:ln>
        </p:spPr>
        <p:txBody>
          <a:bodyPr>
            <a:spAutoFit/>
          </a:bodyPr>
          <a:lstStyle/>
          <a:p>
            <a:pPr>
              <a:spcBef>
                <a:spcPct val="50000"/>
              </a:spcBef>
            </a:pPr>
            <a:r>
              <a:rPr lang="en-GB">
                <a:solidFill>
                  <a:srgbClr val="0000FF"/>
                </a:solidFill>
              </a:rPr>
              <a:t>Plaintext</a:t>
            </a:r>
          </a:p>
        </p:txBody>
      </p:sp>
      <p:sp>
        <p:nvSpPr>
          <p:cNvPr id="28679" name="Text Box 21"/>
          <p:cNvSpPr txBox="1">
            <a:spLocks noChangeArrowheads="1"/>
          </p:cNvSpPr>
          <p:nvPr/>
        </p:nvSpPr>
        <p:spPr bwMode="auto">
          <a:xfrm>
            <a:off x="6934200" y="5318125"/>
            <a:ext cx="1371600" cy="396875"/>
          </a:xfrm>
          <a:prstGeom prst="rect">
            <a:avLst/>
          </a:prstGeom>
          <a:noFill/>
          <a:ln w="9525">
            <a:noFill/>
            <a:miter lim="800000"/>
            <a:headEnd/>
            <a:tailEnd/>
          </a:ln>
        </p:spPr>
        <p:txBody>
          <a:bodyPr>
            <a:spAutoFit/>
          </a:bodyPr>
          <a:lstStyle/>
          <a:p>
            <a:pPr>
              <a:spcBef>
                <a:spcPct val="50000"/>
              </a:spcBef>
            </a:pPr>
            <a:r>
              <a:rPr lang="en-GB">
                <a:solidFill>
                  <a:srgbClr val="0000FF"/>
                </a:solidFill>
              </a:rPr>
              <a:t>Plaintext</a:t>
            </a:r>
          </a:p>
        </p:txBody>
      </p:sp>
      <p:sp>
        <p:nvSpPr>
          <p:cNvPr id="28680" name="Text Box 22"/>
          <p:cNvSpPr txBox="1">
            <a:spLocks noChangeArrowheads="1"/>
          </p:cNvSpPr>
          <p:nvPr/>
        </p:nvSpPr>
        <p:spPr bwMode="auto">
          <a:xfrm>
            <a:off x="3733800" y="5318125"/>
            <a:ext cx="1524000" cy="396875"/>
          </a:xfrm>
          <a:prstGeom prst="rect">
            <a:avLst/>
          </a:prstGeom>
          <a:noFill/>
          <a:ln w="9525">
            <a:noFill/>
            <a:miter lim="800000"/>
            <a:headEnd/>
            <a:tailEnd/>
          </a:ln>
        </p:spPr>
        <p:txBody>
          <a:bodyPr>
            <a:spAutoFit/>
          </a:bodyPr>
          <a:lstStyle/>
          <a:p>
            <a:pPr>
              <a:spcBef>
                <a:spcPct val="50000"/>
              </a:spcBef>
            </a:pPr>
            <a:r>
              <a:rPr lang="en-GB">
                <a:solidFill>
                  <a:srgbClr val="0000FF"/>
                </a:solidFill>
              </a:rPr>
              <a:t>Ciphertext</a:t>
            </a:r>
          </a:p>
        </p:txBody>
      </p:sp>
      <p:sp>
        <p:nvSpPr>
          <p:cNvPr id="28681" name="Line 23"/>
          <p:cNvSpPr>
            <a:spLocks noChangeShapeType="1"/>
          </p:cNvSpPr>
          <p:nvPr/>
        </p:nvSpPr>
        <p:spPr bwMode="auto">
          <a:xfrm>
            <a:off x="914400" y="4876800"/>
            <a:ext cx="1219200" cy="0"/>
          </a:xfrm>
          <a:prstGeom prst="line">
            <a:avLst/>
          </a:prstGeom>
          <a:noFill/>
          <a:ln w="28575">
            <a:solidFill>
              <a:schemeClr val="tx1"/>
            </a:solidFill>
            <a:round/>
            <a:headEnd/>
            <a:tailEnd/>
          </a:ln>
        </p:spPr>
        <p:txBody>
          <a:bodyPr/>
          <a:lstStyle/>
          <a:p>
            <a:endParaRPr lang="el-GR"/>
          </a:p>
        </p:txBody>
      </p:sp>
      <p:sp>
        <p:nvSpPr>
          <p:cNvPr id="28682" name="Line 24"/>
          <p:cNvSpPr>
            <a:spLocks noChangeShapeType="1"/>
          </p:cNvSpPr>
          <p:nvPr/>
        </p:nvSpPr>
        <p:spPr bwMode="auto">
          <a:xfrm>
            <a:off x="3810000" y="4876800"/>
            <a:ext cx="1447800" cy="0"/>
          </a:xfrm>
          <a:prstGeom prst="line">
            <a:avLst/>
          </a:prstGeom>
          <a:noFill/>
          <a:ln w="28575">
            <a:solidFill>
              <a:schemeClr val="tx1"/>
            </a:solidFill>
            <a:round/>
            <a:headEnd/>
            <a:tailEnd/>
          </a:ln>
        </p:spPr>
        <p:txBody>
          <a:bodyPr/>
          <a:lstStyle/>
          <a:p>
            <a:endParaRPr lang="el-GR"/>
          </a:p>
        </p:txBody>
      </p:sp>
      <p:sp>
        <p:nvSpPr>
          <p:cNvPr id="28683" name="Line 25"/>
          <p:cNvSpPr>
            <a:spLocks noChangeShapeType="1"/>
          </p:cNvSpPr>
          <p:nvPr/>
        </p:nvSpPr>
        <p:spPr bwMode="auto">
          <a:xfrm>
            <a:off x="6934200" y="4876800"/>
            <a:ext cx="1219200" cy="0"/>
          </a:xfrm>
          <a:prstGeom prst="line">
            <a:avLst/>
          </a:prstGeom>
          <a:noFill/>
          <a:ln w="28575">
            <a:solidFill>
              <a:schemeClr val="tx1"/>
            </a:solidFill>
            <a:round/>
            <a:headEnd/>
            <a:tailEnd/>
          </a:ln>
        </p:spPr>
        <p:txBody>
          <a:bodyPr/>
          <a:lstStyle/>
          <a:p>
            <a:endParaRPr lang="el-GR"/>
          </a:p>
        </p:txBody>
      </p:sp>
      <p:sp>
        <p:nvSpPr>
          <p:cNvPr id="28684" name="Text Box 26"/>
          <p:cNvSpPr txBox="1">
            <a:spLocks noChangeArrowheads="1"/>
          </p:cNvSpPr>
          <p:nvPr/>
        </p:nvSpPr>
        <p:spPr bwMode="auto">
          <a:xfrm>
            <a:off x="2743200" y="3886200"/>
            <a:ext cx="457200" cy="396875"/>
          </a:xfrm>
          <a:prstGeom prst="rect">
            <a:avLst/>
          </a:prstGeom>
          <a:noFill/>
          <a:ln w="9525">
            <a:noFill/>
            <a:miter lim="800000"/>
            <a:headEnd/>
            <a:tailEnd/>
          </a:ln>
        </p:spPr>
        <p:txBody>
          <a:bodyPr>
            <a:spAutoFit/>
          </a:bodyPr>
          <a:lstStyle/>
          <a:p>
            <a:pPr>
              <a:spcBef>
                <a:spcPct val="50000"/>
              </a:spcBef>
            </a:pPr>
            <a:r>
              <a:rPr lang="en-GB" i="1">
                <a:solidFill>
                  <a:srgbClr val="FF0000"/>
                </a:solidFill>
              </a:rPr>
              <a:t>K</a:t>
            </a:r>
          </a:p>
        </p:txBody>
      </p:sp>
      <p:sp>
        <p:nvSpPr>
          <p:cNvPr id="28685" name="Line 29"/>
          <p:cNvSpPr>
            <a:spLocks noChangeShapeType="1"/>
          </p:cNvSpPr>
          <p:nvPr/>
        </p:nvSpPr>
        <p:spPr bwMode="auto">
          <a:xfrm flipV="1">
            <a:off x="6019800" y="4343400"/>
            <a:ext cx="0" cy="304800"/>
          </a:xfrm>
          <a:prstGeom prst="line">
            <a:avLst/>
          </a:prstGeom>
          <a:noFill/>
          <a:ln w="28575">
            <a:solidFill>
              <a:schemeClr val="tx1"/>
            </a:solidFill>
            <a:round/>
            <a:headEnd type="triangle" w="lg" len="lg"/>
            <a:tailEnd/>
          </a:ln>
        </p:spPr>
        <p:txBody>
          <a:bodyPr/>
          <a:lstStyle/>
          <a:p>
            <a:endParaRPr lang="el-GR"/>
          </a:p>
        </p:txBody>
      </p:sp>
      <p:sp>
        <p:nvSpPr>
          <p:cNvPr id="28686" name="Oval 30"/>
          <p:cNvSpPr>
            <a:spLocks noChangeArrowheads="1"/>
          </p:cNvSpPr>
          <p:nvPr/>
        </p:nvSpPr>
        <p:spPr bwMode="auto">
          <a:xfrm>
            <a:off x="1447800" y="4724400"/>
            <a:ext cx="152400" cy="381000"/>
          </a:xfrm>
          <a:prstGeom prst="ellipse">
            <a:avLst/>
          </a:prstGeom>
          <a:noFill/>
          <a:ln w="19050">
            <a:solidFill>
              <a:srgbClr val="0000FF"/>
            </a:solidFill>
            <a:round/>
            <a:headEnd/>
            <a:tailEnd/>
          </a:ln>
        </p:spPr>
        <p:txBody>
          <a:bodyPr wrap="none" anchor="ctr"/>
          <a:lstStyle/>
          <a:p>
            <a:endParaRPr lang="el-GR"/>
          </a:p>
        </p:txBody>
      </p:sp>
      <p:sp>
        <p:nvSpPr>
          <p:cNvPr id="28687" name="Line 31"/>
          <p:cNvSpPr>
            <a:spLocks noChangeShapeType="1"/>
          </p:cNvSpPr>
          <p:nvPr/>
        </p:nvSpPr>
        <p:spPr bwMode="auto">
          <a:xfrm flipH="1">
            <a:off x="1295400" y="5029200"/>
            <a:ext cx="152400" cy="228600"/>
          </a:xfrm>
          <a:prstGeom prst="line">
            <a:avLst/>
          </a:prstGeom>
          <a:noFill/>
          <a:ln w="19050">
            <a:solidFill>
              <a:srgbClr val="0000FF"/>
            </a:solidFill>
            <a:round/>
            <a:headEnd/>
            <a:tailEnd/>
          </a:ln>
        </p:spPr>
        <p:txBody>
          <a:bodyPr/>
          <a:lstStyle/>
          <a:p>
            <a:endParaRPr lang="el-GR"/>
          </a:p>
        </p:txBody>
      </p:sp>
      <p:sp>
        <p:nvSpPr>
          <p:cNvPr id="28688" name="Oval 32"/>
          <p:cNvSpPr>
            <a:spLocks noChangeArrowheads="1"/>
          </p:cNvSpPr>
          <p:nvPr/>
        </p:nvSpPr>
        <p:spPr bwMode="auto">
          <a:xfrm>
            <a:off x="4495800" y="4724400"/>
            <a:ext cx="152400" cy="381000"/>
          </a:xfrm>
          <a:prstGeom prst="ellipse">
            <a:avLst/>
          </a:prstGeom>
          <a:noFill/>
          <a:ln w="19050">
            <a:solidFill>
              <a:srgbClr val="0000FF"/>
            </a:solidFill>
            <a:round/>
            <a:headEnd/>
            <a:tailEnd/>
          </a:ln>
        </p:spPr>
        <p:txBody>
          <a:bodyPr wrap="none" anchor="ctr"/>
          <a:lstStyle/>
          <a:p>
            <a:endParaRPr lang="el-GR"/>
          </a:p>
        </p:txBody>
      </p:sp>
      <p:sp>
        <p:nvSpPr>
          <p:cNvPr id="28689" name="Line 33"/>
          <p:cNvSpPr>
            <a:spLocks noChangeShapeType="1"/>
          </p:cNvSpPr>
          <p:nvPr/>
        </p:nvSpPr>
        <p:spPr bwMode="auto">
          <a:xfrm flipH="1">
            <a:off x="4343400" y="5029200"/>
            <a:ext cx="152400" cy="228600"/>
          </a:xfrm>
          <a:prstGeom prst="line">
            <a:avLst/>
          </a:prstGeom>
          <a:noFill/>
          <a:ln w="19050">
            <a:solidFill>
              <a:srgbClr val="0000FF"/>
            </a:solidFill>
            <a:round/>
            <a:headEnd/>
            <a:tailEnd/>
          </a:ln>
        </p:spPr>
        <p:txBody>
          <a:bodyPr/>
          <a:lstStyle/>
          <a:p>
            <a:endParaRPr lang="el-GR"/>
          </a:p>
        </p:txBody>
      </p:sp>
      <p:sp>
        <p:nvSpPr>
          <p:cNvPr id="28690" name="Oval 34"/>
          <p:cNvSpPr>
            <a:spLocks noChangeArrowheads="1"/>
          </p:cNvSpPr>
          <p:nvPr/>
        </p:nvSpPr>
        <p:spPr bwMode="auto">
          <a:xfrm>
            <a:off x="7543800" y="4724400"/>
            <a:ext cx="152400" cy="381000"/>
          </a:xfrm>
          <a:prstGeom prst="ellipse">
            <a:avLst/>
          </a:prstGeom>
          <a:noFill/>
          <a:ln w="19050">
            <a:solidFill>
              <a:srgbClr val="0000FF"/>
            </a:solidFill>
            <a:round/>
            <a:headEnd/>
            <a:tailEnd/>
          </a:ln>
        </p:spPr>
        <p:txBody>
          <a:bodyPr wrap="none" anchor="ctr"/>
          <a:lstStyle/>
          <a:p>
            <a:endParaRPr lang="el-GR"/>
          </a:p>
        </p:txBody>
      </p:sp>
      <p:sp>
        <p:nvSpPr>
          <p:cNvPr id="28691" name="Line 35"/>
          <p:cNvSpPr>
            <a:spLocks noChangeShapeType="1"/>
          </p:cNvSpPr>
          <p:nvPr/>
        </p:nvSpPr>
        <p:spPr bwMode="auto">
          <a:xfrm flipH="1">
            <a:off x="7391400" y="5029200"/>
            <a:ext cx="152400" cy="228600"/>
          </a:xfrm>
          <a:prstGeom prst="line">
            <a:avLst/>
          </a:prstGeom>
          <a:noFill/>
          <a:ln w="19050">
            <a:solidFill>
              <a:srgbClr val="0000FF"/>
            </a:solidFill>
            <a:round/>
            <a:headEnd/>
            <a:tailEnd/>
          </a:ln>
        </p:spPr>
        <p:txBody>
          <a:bodyPr/>
          <a:lstStyle/>
          <a:p>
            <a:endParaRPr lang="el-GR"/>
          </a:p>
        </p:txBody>
      </p:sp>
      <p:sp>
        <p:nvSpPr>
          <p:cNvPr id="28692" name="Text Box 36"/>
          <p:cNvSpPr txBox="1">
            <a:spLocks noChangeArrowheads="1"/>
          </p:cNvSpPr>
          <p:nvPr/>
        </p:nvSpPr>
        <p:spPr bwMode="auto">
          <a:xfrm>
            <a:off x="5867400" y="3886200"/>
            <a:ext cx="457200" cy="396875"/>
          </a:xfrm>
          <a:prstGeom prst="rect">
            <a:avLst/>
          </a:prstGeom>
          <a:noFill/>
          <a:ln w="9525">
            <a:noFill/>
            <a:miter lim="800000"/>
            <a:headEnd/>
            <a:tailEnd/>
          </a:ln>
        </p:spPr>
        <p:txBody>
          <a:bodyPr>
            <a:spAutoFit/>
          </a:bodyPr>
          <a:lstStyle/>
          <a:p>
            <a:pPr>
              <a:spcBef>
                <a:spcPct val="50000"/>
              </a:spcBef>
            </a:pPr>
            <a:r>
              <a:rPr lang="en-GB" i="1">
                <a:solidFill>
                  <a:srgbClr val="FF0000"/>
                </a:solidFill>
              </a:rPr>
              <a:t>K</a:t>
            </a:r>
          </a:p>
        </p:txBody>
      </p:sp>
      <p:sp>
        <p:nvSpPr>
          <p:cNvPr id="28693" name="Line 37"/>
          <p:cNvSpPr>
            <a:spLocks noChangeShapeType="1"/>
          </p:cNvSpPr>
          <p:nvPr/>
        </p:nvSpPr>
        <p:spPr bwMode="auto">
          <a:xfrm flipV="1">
            <a:off x="2895600" y="4343400"/>
            <a:ext cx="0" cy="304800"/>
          </a:xfrm>
          <a:prstGeom prst="line">
            <a:avLst/>
          </a:prstGeom>
          <a:noFill/>
          <a:ln w="28575">
            <a:solidFill>
              <a:schemeClr val="tx1"/>
            </a:solidFill>
            <a:round/>
            <a:headEnd type="triangle" w="lg" len="lg"/>
            <a:tailEnd/>
          </a:ln>
        </p:spPr>
        <p:txBody>
          <a:bodyPr/>
          <a:lstStyle/>
          <a:p>
            <a:endParaRPr lang="el-GR"/>
          </a:p>
        </p:txBody>
      </p:sp>
      <p:sp>
        <p:nvSpPr>
          <p:cNvPr id="28694" name="AutoShape 38"/>
          <p:cNvSpPr>
            <a:spLocks noChangeArrowheads="1"/>
          </p:cNvSpPr>
          <p:nvPr/>
        </p:nvSpPr>
        <p:spPr bwMode="auto">
          <a:xfrm>
            <a:off x="2514600" y="3886200"/>
            <a:ext cx="838200" cy="381000"/>
          </a:xfrm>
          <a:prstGeom prst="roundRect">
            <a:avLst>
              <a:gd name="adj" fmla="val 16667"/>
            </a:avLst>
          </a:prstGeom>
          <a:noFill/>
          <a:ln w="28575">
            <a:solidFill>
              <a:srgbClr val="0000FF"/>
            </a:solidFill>
            <a:round/>
            <a:headEnd/>
            <a:tailEnd/>
          </a:ln>
        </p:spPr>
        <p:txBody>
          <a:bodyPr wrap="none" anchor="ctr"/>
          <a:lstStyle/>
          <a:p>
            <a:endParaRPr lang="el-GR"/>
          </a:p>
        </p:txBody>
      </p:sp>
      <p:sp>
        <p:nvSpPr>
          <p:cNvPr id="28695" name="AutoShape 39"/>
          <p:cNvSpPr>
            <a:spLocks noChangeArrowheads="1"/>
          </p:cNvSpPr>
          <p:nvPr/>
        </p:nvSpPr>
        <p:spPr bwMode="auto">
          <a:xfrm>
            <a:off x="5638800" y="3886200"/>
            <a:ext cx="838200" cy="381000"/>
          </a:xfrm>
          <a:prstGeom prst="roundRect">
            <a:avLst>
              <a:gd name="adj" fmla="val 16667"/>
            </a:avLst>
          </a:prstGeom>
          <a:noFill/>
          <a:ln w="28575">
            <a:solidFill>
              <a:srgbClr val="0000FF"/>
            </a:solidFill>
            <a:round/>
            <a:headEnd/>
            <a:tailEnd/>
          </a:ln>
        </p:spPr>
        <p:txBody>
          <a:bodyPr wrap="none" anchor="ctr"/>
          <a:lstStyle/>
          <a:p>
            <a:endParaRPr lang="el-GR"/>
          </a:p>
        </p:txBody>
      </p:sp>
      <p:sp>
        <p:nvSpPr>
          <p:cNvPr id="26" name="Footer Placeholder 5"/>
          <p:cNvSpPr txBox="1">
            <a:spLocks noChangeArrowheads="1"/>
          </p:cNvSpPr>
          <p:nvPr/>
        </p:nvSpPr>
        <p:spPr>
          <a:xfrm>
            <a:off x="5948363" y="6508750"/>
            <a:ext cx="2895600" cy="231775"/>
          </a:xfrm>
          <a:prstGeom prst="rect">
            <a:avLst/>
          </a:prstGeom>
        </p:spPr>
        <p:txBody>
          <a:bodyPr/>
          <a:lstStyle>
            <a:lvl1pPr algn="r">
              <a:defRPr sz="1000" b="1" i="1">
                <a:solidFill>
                  <a:schemeClr val="accent2"/>
                </a:solidFill>
              </a:defRPr>
            </a:lvl1pPr>
          </a:lstStyle>
          <a:p>
            <a:pPr marL="342900" indent="-342900">
              <a:spcBef>
                <a:spcPct val="20000"/>
              </a:spcBef>
              <a:buSzPct val="80000"/>
              <a:buFont typeface="Wingdings" pitchFamily="2" charset="2"/>
              <a:buNone/>
              <a:defRPr/>
            </a:pPr>
            <a:r>
              <a:rPr lang="el-GR" kern="0" dirty="0" smtClean="0">
                <a:latin typeface="+mn-lt"/>
              </a:rPr>
              <a:t>Δρ. Γεώργιος Δημητρακόπουλος</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ext Box 2"/>
          <p:cNvSpPr txBox="1">
            <a:spLocks noChangeArrowheads="1"/>
          </p:cNvSpPr>
          <p:nvPr/>
        </p:nvSpPr>
        <p:spPr bwMode="auto">
          <a:xfrm>
            <a:off x="1143000" y="1371600"/>
            <a:ext cx="7010400" cy="457200"/>
          </a:xfrm>
          <a:prstGeom prst="rect">
            <a:avLst/>
          </a:prstGeom>
          <a:noFill/>
          <a:ln w="9525">
            <a:noFill/>
            <a:miter lim="800000"/>
            <a:headEnd/>
            <a:tailEnd/>
          </a:ln>
        </p:spPr>
        <p:txBody>
          <a:bodyPr>
            <a:spAutoFit/>
          </a:bodyPr>
          <a:lstStyle/>
          <a:p>
            <a:pPr algn="ctr">
              <a:spcBef>
                <a:spcPct val="50000"/>
              </a:spcBef>
            </a:pPr>
            <a:r>
              <a:rPr lang="fi-FI" sz="2400">
                <a:solidFill>
                  <a:srgbClr val="0000FF"/>
                </a:solidFill>
              </a:rPr>
              <a:t>Man-in-the-middle attack vulnerability</a:t>
            </a:r>
            <a:endParaRPr lang="en-US" sz="2400">
              <a:solidFill>
                <a:srgbClr val="0000FF"/>
              </a:solidFill>
            </a:endParaRPr>
          </a:p>
        </p:txBody>
      </p:sp>
      <p:sp>
        <p:nvSpPr>
          <p:cNvPr id="29699" name="Rectangle 3"/>
          <p:cNvSpPr>
            <a:spLocks noChangeArrowheads="1"/>
          </p:cNvSpPr>
          <p:nvPr/>
        </p:nvSpPr>
        <p:spPr bwMode="auto">
          <a:xfrm>
            <a:off x="838200" y="2133600"/>
            <a:ext cx="7772400" cy="1006475"/>
          </a:xfrm>
          <a:prstGeom prst="rect">
            <a:avLst/>
          </a:prstGeom>
          <a:noFill/>
          <a:ln w="9525">
            <a:noFill/>
            <a:miter lim="800000"/>
            <a:headEnd/>
            <a:tailEnd/>
          </a:ln>
        </p:spPr>
        <p:txBody>
          <a:bodyPr>
            <a:spAutoFit/>
          </a:bodyPr>
          <a:lstStyle/>
          <a:p>
            <a:r>
              <a:rPr lang="en-GB"/>
              <a:t>Key agreement schemes are vulnerable to man-in-the-middle attacks and the public key in at least one direction should be sent in a </a:t>
            </a:r>
            <a:r>
              <a:rPr lang="en-GB">
                <a:solidFill>
                  <a:srgbClr val="0000FF"/>
                </a:solidFill>
              </a:rPr>
              <a:t>signed certificate</a:t>
            </a:r>
            <a:r>
              <a:rPr lang="en-GB"/>
              <a:t>.</a:t>
            </a:r>
            <a:r>
              <a:rPr lang="en-US"/>
              <a:t> </a:t>
            </a:r>
          </a:p>
        </p:txBody>
      </p:sp>
      <p:pic>
        <p:nvPicPr>
          <p:cNvPr id="29700" name="Picture 4" descr="j0093585"/>
          <p:cNvPicPr>
            <a:picLocks noChangeAspect="1" noChangeArrowheads="1"/>
          </p:cNvPicPr>
          <p:nvPr/>
        </p:nvPicPr>
        <p:blipFill>
          <a:blip r:embed="rId3"/>
          <a:srcRect/>
          <a:stretch>
            <a:fillRect/>
          </a:stretch>
        </p:blipFill>
        <p:spPr bwMode="auto">
          <a:xfrm>
            <a:off x="1676400" y="4784725"/>
            <a:ext cx="685800" cy="625475"/>
          </a:xfrm>
          <a:prstGeom prst="rect">
            <a:avLst/>
          </a:prstGeom>
          <a:noFill/>
          <a:ln w="9525">
            <a:noFill/>
            <a:miter lim="800000"/>
            <a:headEnd/>
            <a:tailEnd/>
          </a:ln>
        </p:spPr>
      </p:pic>
      <p:sp>
        <p:nvSpPr>
          <p:cNvPr id="29701" name="Text Box 5"/>
          <p:cNvSpPr txBox="1">
            <a:spLocks noChangeArrowheads="1"/>
          </p:cNvSpPr>
          <p:nvPr/>
        </p:nvSpPr>
        <p:spPr bwMode="auto">
          <a:xfrm>
            <a:off x="838200" y="4937125"/>
            <a:ext cx="914400" cy="366713"/>
          </a:xfrm>
          <a:prstGeom prst="rect">
            <a:avLst/>
          </a:prstGeom>
          <a:noFill/>
          <a:ln w="9525">
            <a:noFill/>
            <a:miter lim="800000"/>
            <a:headEnd/>
            <a:tailEnd/>
          </a:ln>
        </p:spPr>
        <p:txBody>
          <a:bodyPr>
            <a:spAutoFit/>
          </a:bodyPr>
          <a:lstStyle/>
          <a:p>
            <a:pPr algn="ctr">
              <a:spcBef>
                <a:spcPct val="50000"/>
              </a:spcBef>
            </a:pPr>
            <a:r>
              <a:rPr lang="fi-FI">
                <a:solidFill>
                  <a:srgbClr val="0000FF"/>
                </a:solidFill>
              </a:rPr>
              <a:t>Alice</a:t>
            </a:r>
            <a:endParaRPr lang="en-US">
              <a:solidFill>
                <a:srgbClr val="0000FF"/>
              </a:solidFill>
            </a:endParaRPr>
          </a:p>
        </p:txBody>
      </p:sp>
      <p:pic>
        <p:nvPicPr>
          <p:cNvPr id="29702" name="Picture 6" descr="j0093585"/>
          <p:cNvPicPr>
            <a:picLocks noChangeAspect="1" noChangeArrowheads="1"/>
          </p:cNvPicPr>
          <p:nvPr/>
        </p:nvPicPr>
        <p:blipFill>
          <a:blip r:embed="rId3"/>
          <a:srcRect/>
          <a:stretch>
            <a:fillRect/>
          </a:stretch>
        </p:blipFill>
        <p:spPr bwMode="auto">
          <a:xfrm>
            <a:off x="6858000" y="4784725"/>
            <a:ext cx="685800" cy="625475"/>
          </a:xfrm>
          <a:prstGeom prst="rect">
            <a:avLst/>
          </a:prstGeom>
          <a:noFill/>
          <a:ln w="9525">
            <a:noFill/>
            <a:miter lim="800000"/>
            <a:headEnd/>
            <a:tailEnd/>
          </a:ln>
        </p:spPr>
      </p:pic>
      <p:sp>
        <p:nvSpPr>
          <p:cNvPr id="29703" name="Text Box 7"/>
          <p:cNvSpPr txBox="1">
            <a:spLocks noChangeArrowheads="1"/>
          </p:cNvSpPr>
          <p:nvPr/>
        </p:nvSpPr>
        <p:spPr bwMode="auto">
          <a:xfrm>
            <a:off x="7315200" y="4937125"/>
            <a:ext cx="914400" cy="366713"/>
          </a:xfrm>
          <a:prstGeom prst="rect">
            <a:avLst/>
          </a:prstGeom>
          <a:noFill/>
          <a:ln w="9525">
            <a:noFill/>
            <a:miter lim="800000"/>
            <a:headEnd/>
            <a:tailEnd/>
          </a:ln>
        </p:spPr>
        <p:txBody>
          <a:bodyPr>
            <a:spAutoFit/>
          </a:bodyPr>
          <a:lstStyle/>
          <a:p>
            <a:pPr algn="ctr">
              <a:spcBef>
                <a:spcPct val="50000"/>
              </a:spcBef>
            </a:pPr>
            <a:r>
              <a:rPr lang="fi-FI">
                <a:solidFill>
                  <a:srgbClr val="0000FF"/>
                </a:solidFill>
              </a:rPr>
              <a:t>Bob</a:t>
            </a:r>
            <a:endParaRPr lang="en-US">
              <a:solidFill>
                <a:srgbClr val="0000FF"/>
              </a:solidFill>
            </a:endParaRPr>
          </a:p>
        </p:txBody>
      </p:sp>
      <p:sp>
        <p:nvSpPr>
          <p:cNvPr id="318472" name="Text Box 8"/>
          <p:cNvSpPr txBox="1">
            <a:spLocks noChangeArrowheads="1"/>
          </p:cNvSpPr>
          <p:nvPr/>
        </p:nvSpPr>
        <p:spPr bwMode="auto">
          <a:xfrm>
            <a:off x="3733800" y="4800600"/>
            <a:ext cx="1524000" cy="650875"/>
          </a:xfrm>
          <a:prstGeom prst="rect">
            <a:avLst/>
          </a:prstGeom>
          <a:solidFill>
            <a:srgbClr val="FFFF00"/>
          </a:solidFill>
          <a:ln w="9525">
            <a:solidFill>
              <a:srgbClr val="0000FF"/>
            </a:solidFill>
            <a:miter lim="800000"/>
            <a:headEnd/>
            <a:tailEnd/>
          </a:ln>
          <a:effectLst>
            <a:outerShdw dist="35921" dir="2700000" algn="ctr" rotWithShape="0">
              <a:schemeClr val="bg2"/>
            </a:outerShdw>
          </a:effectLst>
        </p:spPr>
        <p:txBody>
          <a:bodyPr>
            <a:spAutoFit/>
          </a:bodyPr>
          <a:lstStyle/>
          <a:p>
            <a:pPr algn="ctr">
              <a:spcBef>
                <a:spcPct val="50000"/>
              </a:spcBef>
              <a:defRPr/>
            </a:pPr>
            <a:r>
              <a:rPr lang="fi-FI">
                <a:solidFill>
                  <a:srgbClr val="0000FF"/>
                </a:solidFill>
              </a:rPr>
              <a:t>Man-in-the-middle</a:t>
            </a:r>
            <a:endParaRPr lang="en-US">
              <a:solidFill>
                <a:srgbClr val="0000FF"/>
              </a:solidFill>
            </a:endParaRPr>
          </a:p>
        </p:txBody>
      </p:sp>
      <p:sp>
        <p:nvSpPr>
          <p:cNvPr id="29705" name="Line 9"/>
          <p:cNvSpPr>
            <a:spLocks noChangeShapeType="1"/>
          </p:cNvSpPr>
          <p:nvPr/>
        </p:nvSpPr>
        <p:spPr bwMode="auto">
          <a:xfrm flipH="1" flipV="1">
            <a:off x="4648200" y="4267200"/>
            <a:ext cx="2743200" cy="0"/>
          </a:xfrm>
          <a:prstGeom prst="line">
            <a:avLst/>
          </a:prstGeom>
          <a:noFill/>
          <a:ln w="28575">
            <a:solidFill>
              <a:schemeClr val="tx1"/>
            </a:solidFill>
            <a:round/>
            <a:headEnd/>
            <a:tailEnd type="triangle" w="lg" len="lg"/>
          </a:ln>
        </p:spPr>
        <p:txBody>
          <a:bodyPr/>
          <a:lstStyle/>
          <a:p>
            <a:endParaRPr lang="el-GR"/>
          </a:p>
        </p:txBody>
      </p:sp>
      <p:sp>
        <p:nvSpPr>
          <p:cNvPr id="29706" name="Line 10"/>
          <p:cNvSpPr>
            <a:spLocks noChangeShapeType="1"/>
          </p:cNvSpPr>
          <p:nvPr/>
        </p:nvSpPr>
        <p:spPr bwMode="auto">
          <a:xfrm flipH="1" flipV="1">
            <a:off x="1600200" y="4267200"/>
            <a:ext cx="2743200" cy="0"/>
          </a:xfrm>
          <a:prstGeom prst="line">
            <a:avLst/>
          </a:prstGeom>
          <a:noFill/>
          <a:ln w="28575">
            <a:solidFill>
              <a:srgbClr val="0000FF"/>
            </a:solidFill>
            <a:round/>
            <a:headEnd/>
            <a:tailEnd type="triangle" w="lg" len="lg"/>
          </a:ln>
        </p:spPr>
        <p:txBody>
          <a:bodyPr/>
          <a:lstStyle/>
          <a:p>
            <a:endParaRPr lang="el-GR"/>
          </a:p>
        </p:txBody>
      </p:sp>
      <p:sp>
        <p:nvSpPr>
          <p:cNvPr id="29707" name="Line 11"/>
          <p:cNvSpPr>
            <a:spLocks noChangeShapeType="1"/>
          </p:cNvSpPr>
          <p:nvPr/>
        </p:nvSpPr>
        <p:spPr bwMode="auto">
          <a:xfrm flipV="1">
            <a:off x="1600200" y="3962400"/>
            <a:ext cx="2743200" cy="0"/>
          </a:xfrm>
          <a:prstGeom prst="line">
            <a:avLst/>
          </a:prstGeom>
          <a:noFill/>
          <a:ln w="28575">
            <a:solidFill>
              <a:schemeClr val="tx1"/>
            </a:solidFill>
            <a:round/>
            <a:headEnd/>
            <a:tailEnd type="triangle" w="lg" len="lg"/>
          </a:ln>
        </p:spPr>
        <p:txBody>
          <a:bodyPr/>
          <a:lstStyle/>
          <a:p>
            <a:endParaRPr lang="el-GR"/>
          </a:p>
        </p:txBody>
      </p:sp>
      <p:sp>
        <p:nvSpPr>
          <p:cNvPr id="29708" name="Line 12"/>
          <p:cNvSpPr>
            <a:spLocks noChangeShapeType="1"/>
          </p:cNvSpPr>
          <p:nvPr/>
        </p:nvSpPr>
        <p:spPr bwMode="auto">
          <a:xfrm flipV="1">
            <a:off x="4648200" y="3962400"/>
            <a:ext cx="2743200" cy="0"/>
          </a:xfrm>
          <a:prstGeom prst="line">
            <a:avLst/>
          </a:prstGeom>
          <a:noFill/>
          <a:ln w="28575">
            <a:solidFill>
              <a:srgbClr val="0000FF"/>
            </a:solidFill>
            <a:round/>
            <a:headEnd/>
            <a:tailEnd type="triangle" w="lg" len="lg"/>
          </a:ln>
        </p:spPr>
        <p:txBody>
          <a:bodyPr/>
          <a:lstStyle/>
          <a:p>
            <a:endParaRPr lang="el-GR"/>
          </a:p>
        </p:txBody>
      </p:sp>
      <p:sp>
        <p:nvSpPr>
          <p:cNvPr id="29709" name="Text Box 13"/>
          <p:cNvSpPr txBox="1">
            <a:spLocks noChangeArrowheads="1"/>
          </p:cNvSpPr>
          <p:nvPr/>
        </p:nvSpPr>
        <p:spPr bwMode="auto">
          <a:xfrm>
            <a:off x="2057400" y="3519488"/>
            <a:ext cx="1752600" cy="366712"/>
          </a:xfrm>
          <a:prstGeom prst="rect">
            <a:avLst/>
          </a:prstGeom>
          <a:noFill/>
          <a:ln w="9525">
            <a:noFill/>
            <a:miter lim="800000"/>
            <a:headEnd/>
            <a:tailEnd/>
          </a:ln>
        </p:spPr>
        <p:txBody>
          <a:bodyPr>
            <a:spAutoFit/>
          </a:bodyPr>
          <a:lstStyle/>
          <a:p>
            <a:pPr algn="ctr">
              <a:spcBef>
                <a:spcPct val="50000"/>
              </a:spcBef>
            </a:pPr>
            <a:r>
              <a:rPr lang="fi-FI"/>
              <a:t>Public key </a:t>
            </a:r>
            <a:r>
              <a:rPr lang="fi-FI" i="1"/>
              <a:t>x</a:t>
            </a:r>
            <a:endParaRPr lang="en-US" i="1"/>
          </a:p>
        </p:txBody>
      </p:sp>
      <p:sp>
        <p:nvSpPr>
          <p:cNvPr id="29710" name="Text Box 15"/>
          <p:cNvSpPr txBox="1">
            <a:spLocks noChangeArrowheads="1"/>
          </p:cNvSpPr>
          <p:nvPr/>
        </p:nvSpPr>
        <p:spPr bwMode="auto">
          <a:xfrm>
            <a:off x="1752600" y="4281488"/>
            <a:ext cx="2514600" cy="366712"/>
          </a:xfrm>
          <a:prstGeom prst="rect">
            <a:avLst/>
          </a:prstGeom>
          <a:noFill/>
          <a:ln w="9525">
            <a:noFill/>
            <a:miter lim="800000"/>
            <a:headEnd/>
            <a:tailEnd/>
          </a:ln>
        </p:spPr>
        <p:txBody>
          <a:bodyPr>
            <a:spAutoFit/>
          </a:bodyPr>
          <a:lstStyle/>
          <a:p>
            <a:pPr algn="ctr">
              <a:spcBef>
                <a:spcPct val="50000"/>
              </a:spcBef>
            </a:pPr>
            <a:r>
              <a:rPr lang="fi-FI">
                <a:solidFill>
                  <a:srgbClr val="0000FF"/>
                </a:solidFill>
              </a:rPr>
              <a:t>Fake public key </a:t>
            </a:r>
            <a:r>
              <a:rPr lang="fi-FI" i="1">
                <a:solidFill>
                  <a:srgbClr val="0000FF"/>
                </a:solidFill>
              </a:rPr>
              <a:t>n</a:t>
            </a:r>
            <a:endParaRPr lang="en-US" i="1">
              <a:solidFill>
                <a:srgbClr val="0000FF"/>
              </a:solidFill>
            </a:endParaRPr>
          </a:p>
        </p:txBody>
      </p:sp>
      <p:sp>
        <p:nvSpPr>
          <p:cNvPr id="29711" name="Text Box 16"/>
          <p:cNvSpPr txBox="1">
            <a:spLocks noChangeArrowheads="1"/>
          </p:cNvSpPr>
          <p:nvPr/>
        </p:nvSpPr>
        <p:spPr bwMode="auto">
          <a:xfrm>
            <a:off x="5181600" y="4267200"/>
            <a:ext cx="1752600" cy="366713"/>
          </a:xfrm>
          <a:prstGeom prst="rect">
            <a:avLst/>
          </a:prstGeom>
          <a:noFill/>
          <a:ln w="9525">
            <a:noFill/>
            <a:miter lim="800000"/>
            <a:headEnd/>
            <a:tailEnd/>
          </a:ln>
        </p:spPr>
        <p:txBody>
          <a:bodyPr>
            <a:spAutoFit/>
          </a:bodyPr>
          <a:lstStyle/>
          <a:p>
            <a:pPr algn="ctr">
              <a:spcBef>
                <a:spcPct val="50000"/>
              </a:spcBef>
            </a:pPr>
            <a:r>
              <a:rPr lang="fi-FI"/>
              <a:t>Public key </a:t>
            </a:r>
            <a:r>
              <a:rPr lang="fi-FI" i="1"/>
              <a:t>y</a:t>
            </a:r>
            <a:endParaRPr lang="en-US" i="1"/>
          </a:p>
        </p:txBody>
      </p:sp>
      <p:sp>
        <p:nvSpPr>
          <p:cNvPr id="29712" name="Text Box 17"/>
          <p:cNvSpPr txBox="1">
            <a:spLocks noChangeArrowheads="1"/>
          </p:cNvSpPr>
          <p:nvPr/>
        </p:nvSpPr>
        <p:spPr bwMode="auto">
          <a:xfrm>
            <a:off x="4800600" y="3519488"/>
            <a:ext cx="2514600" cy="366712"/>
          </a:xfrm>
          <a:prstGeom prst="rect">
            <a:avLst/>
          </a:prstGeom>
          <a:noFill/>
          <a:ln w="9525">
            <a:noFill/>
            <a:miter lim="800000"/>
            <a:headEnd/>
            <a:tailEnd/>
          </a:ln>
        </p:spPr>
        <p:txBody>
          <a:bodyPr>
            <a:spAutoFit/>
          </a:bodyPr>
          <a:lstStyle/>
          <a:p>
            <a:pPr algn="ctr">
              <a:spcBef>
                <a:spcPct val="50000"/>
              </a:spcBef>
            </a:pPr>
            <a:r>
              <a:rPr lang="fi-FI">
                <a:solidFill>
                  <a:srgbClr val="0000FF"/>
                </a:solidFill>
              </a:rPr>
              <a:t>Fake public key </a:t>
            </a:r>
            <a:r>
              <a:rPr lang="fi-FI" i="1">
                <a:solidFill>
                  <a:srgbClr val="0000FF"/>
                </a:solidFill>
              </a:rPr>
              <a:t>m</a:t>
            </a:r>
            <a:endParaRPr lang="en-US" i="1">
              <a:solidFill>
                <a:srgbClr val="0000FF"/>
              </a:solidFill>
            </a:endParaRPr>
          </a:p>
        </p:txBody>
      </p:sp>
      <p:sp>
        <p:nvSpPr>
          <p:cNvPr id="19" name="Footer Placeholder 5"/>
          <p:cNvSpPr txBox="1">
            <a:spLocks noChangeArrowheads="1"/>
          </p:cNvSpPr>
          <p:nvPr/>
        </p:nvSpPr>
        <p:spPr>
          <a:xfrm>
            <a:off x="5948363" y="6508750"/>
            <a:ext cx="2895600" cy="231775"/>
          </a:xfrm>
          <a:prstGeom prst="rect">
            <a:avLst/>
          </a:prstGeom>
        </p:spPr>
        <p:txBody>
          <a:bodyPr/>
          <a:lstStyle>
            <a:lvl1pPr algn="r">
              <a:defRPr sz="1000" b="1" i="1">
                <a:solidFill>
                  <a:schemeClr val="accent2"/>
                </a:solidFill>
              </a:defRPr>
            </a:lvl1pPr>
          </a:lstStyle>
          <a:p>
            <a:pPr marL="342900" indent="-342900">
              <a:spcBef>
                <a:spcPct val="20000"/>
              </a:spcBef>
              <a:buSzPct val="80000"/>
              <a:buFont typeface="Wingdings" pitchFamily="2" charset="2"/>
              <a:buNone/>
              <a:defRPr/>
            </a:pPr>
            <a:r>
              <a:rPr lang="el-GR" kern="0" dirty="0" smtClean="0">
                <a:latin typeface="+mn-lt"/>
              </a:rPr>
              <a:t>Δρ. Γεώργιος Δημητρακόπουλος</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ext Box 2"/>
          <p:cNvSpPr txBox="1">
            <a:spLocks noChangeArrowheads="1"/>
          </p:cNvSpPr>
          <p:nvPr/>
        </p:nvSpPr>
        <p:spPr bwMode="auto">
          <a:xfrm>
            <a:off x="1143000" y="1371600"/>
            <a:ext cx="7010400" cy="457200"/>
          </a:xfrm>
          <a:prstGeom prst="rect">
            <a:avLst/>
          </a:prstGeom>
          <a:noFill/>
          <a:ln w="9525">
            <a:noFill/>
            <a:miter lim="800000"/>
            <a:headEnd/>
            <a:tailEnd/>
          </a:ln>
        </p:spPr>
        <p:txBody>
          <a:bodyPr>
            <a:spAutoFit/>
          </a:bodyPr>
          <a:lstStyle/>
          <a:p>
            <a:pPr algn="ctr">
              <a:spcBef>
                <a:spcPct val="50000"/>
              </a:spcBef>
            </a:pPr>
            <a:r>
              <a:rPr lang="fi-FI" sz="2400">
                <a:solidFill>
                  <a:srgbClr val="0000FF"/>
                </a:solidFill>
              </a:rPr>
              <a:t>Man-in-the-middle attack vulnerability</a:t>
            </a:r>
            <a:endParaRPr lang="en-US" sz="2400">
              <a:solidFill>
                <a:srgbClr val="0000FF"/>
              </a:solidFill>
            </a:endParaRPr>
          </a:p>
        </p:txBody>
      </p:sp>
      <p:sp>
        <p:nvSpPr>
          <p:cNvPr id="30723" name="Rectangle 3"/>
          <p:cNvSpPr>
            <a:spLocks noChangeArrowheads="1"/>
          </p:cNvSpPr>
          <p:nvPr/>
        </p:nvSpPr>
        <p:spPr bwMode="auto">
          <a:xfrm>
            <a:off x="838200" y="2133600"/>
            <a:ext cx="7772400" cy="1311275"/>
          </a:xfrm>
          <a:prstGeom prst="rect">
            <a:avLst/>
          </a:prstGeom>
          <a:noFill/>
          <a:ln w="9525">
            <a:noFill/>
            <a:miter lim="800000"/>
            <a:headEnd/>
            <a:tailEnd/>
          </a:ln>
        </p:spPr>
        <p:txBody>
          <a:bodyPr>
            <a:spAutoFit/>
          </a:bodyPr>
          <a:lstStyle/>
          <a:p>
            <a:r>
              <a:rPr lang="en-GB"/>
              <a:t>After a successful man-in-the-middle attack, the man in the middle can decrypt the information encrypted by Alice and Bob (if the shared secret is the symmetrical key used for encryption and decryption).</a:t>
            </a:r>
            <a:endParaRPr lang="en-US"/>
          </a:p>
        </p:txBody>
      </p:sp>
      <p:pic>
        <p:nvPicPr>
          <p:cNvPr id="30724" name="Picture 4" descr="j0093585"/>
          <p:cNvPicPr>
            <a:picLocks noChangeAspect="1" noChangeArrowheads="1"/>
          </p:cNvPicPr>
          <p:nvPr/>
        </p:nvPicPr>
        <p:blipFill>
          <a:blip r:embed="rId3"/>
          <a:srcRect/>
          <a:stretch>
            <a:fillRect/>
          </a:stretch>
        </p:blipFill>
        <p:spPr bwMode="auto">
          <a:xfrm>
            <a:off x="1676400" y="4784725"/>
            <a:ext cx="685800" cy="625475"/>
          </a:xfrm>
          <a:prstGeom prst="rect">
            <a:avLst/>
          </a:prstGeom>
          <a:noFill/>
          <a:ln w="9525">
            <a:noFill/>
            <a:miter lim="800000"/>
            <a:headEnd/>
            <a:tailEnd/>
          </a:ln>
        </p:spPr>
      </p:pic>
      <p:sp>
        <p:nvSpPr>
          <p:cNvPr id="30725" name="Text Box 5"/>
          <p:cNvSpPr txBox="1">
            <a:spLocks noChangeArrowheads="1"/>
          </p:cNvSpPr>
          <p:nvPr/>
        </p:nvSpPr>
        <p:spPr bwMode="auto">
          <a:xfrm>
            <a:off x="838200" y="4937125"/>
            <a:ext cx="914400" cy="366713"/>
          </a:xfrm>
          <a:prstGeom prst="rect">
            <a:avLst/>
          </a:prstGeom>
          <a:noFill/>
          <a:ln w="9525">
            <a:noFill/>
            <a:miter lim="800000"/>
            <a:headEnd/>
            <a:tailEnd/>
          </a:ln>
        </p:spPr>
        <p:txBody>
          <a:bodyPr>
            <a:spAutoFit/>
          </a:bodyPr>
          <a:lstStyle/>
          <a:p>
            <a:pPr algn="ctr">
              <a:spcBef>
                <a:spcPct val="50000"/>
              </a:spcBef>
            </a:pPr>
            <a:r>
              <a:rPr lang="fi-FI">
                <a:solidFill>
                  <a:srgbClr val="0000FF"/>
                </a:solidFill>
              </a:rPr>
              <a:t>Alice</a:t>
            </a:r>
            <a:endParaRPr lang="en-US">
              <a:solidFill>
                <a:srgbClr val="0000FF"/>
              </a:solidFill>
            </a:endParaRPr>
          </a:p>
        </p:txBody>
      </p:sp>
      <p:pic>
        <p:nvPicPr>
          <p:cNvPr id="30726" name="Picture 6" descr="j0093585"/>
          <p:cNvPicPr>
            <a:picLocks noChangeAspect="1" noChangeArrowheads="1"/>
          </p:cNvPicPr>
          <p:nvPr/>
        </p:nvPicPr>
        <p:blipFill>
          <a:blip r:embed="rId3"/>
          <a:srcRect/>
          <a:stretch>
            <a:fillRect/>
          </a:stretch>
        </p:blipFill>
        <p:spPr bwMode="auto">
          <a:xfrm>
            <a:off x="6858000" y="4784725"/>
            <a:ext cx="685800" cy="625475"/>
          </a:xfrm>
          <a:prstGeom prst="rect">
            <a:avLst/>
          </a:prstGeom>
          <a:noFill/>
          <a:ln w="9525">
            <a:noFill/>
            <a:miter lim="800000"/>
            <a:headEnd/>
            <a:tailEnd/>
          </a:ln>
        </p:spPr>
      </p:pic>
      <p:sp>
        <p:nvSpPr>
          <p:cNvPr id="30727" name="Text Box 7"/>
          <p:cNvSpPr txBox="1">
            <a:spLocks noChangeArrowheads="1"/>
          </p:cNvSpPr>
          <p:nvPr/>
        </p:nvSpPr>
        <p:spPr bwMode="auto">
          <a:xfrm>
            <a:off x="7315200" y="4937125"/>
            <a:ext cx="914400" cy="366713"/>
          </a:xfrm>
          <a:prstGeom prst="rect">
            <a:avLst/>
          </a:prstGeom>
          <a:noFill/>
          <a:ln w="9525">
            <a:noFill/>
            <a:miter lim="800000"/>
            <a:headEnd/>
            <a:tailEnd/>
          </a:ln>
        </p:spPr>
        <p:txBody>
          <a:bodyPr>
            <a:spAutoFit/>
          </a:bodyPr>
          <a:lstStyle/>
          <a:p>
            <a:pPr algn="ctr">
              <a:spcBef>
                <a:spcPct val="50000"/>
              </a:spcBef>
            </a:pPr>
            <a:r>
              <a:rPr lang="fi-FI">
                <a:solidFill>
                  <a:srgbClr val="0000FF"/>
                </a:solidFill>
              </a:rPr>
              <a:t>Bob</a:t>
            </a:r>
            <a:endParaRPr lang="en-US">
              <a:solidFill>
                <a:srgbClr val="0000FF"/>
              </a:solidFill>
            </a:endParaRPr>
          </a:p>
        </p:txBody>
      </p:sp>
      <p:sp>
        <p:nvSpPr>
          <p:cNvPr id="330760" name="Text Box 8"/>
          <p:cNvSpPr txBox="1">
            <a:spLocks noChangeArrowheads="1"/>
          </p:cNvSpPr>
          <p:nvPr/>
        </p:nvSpPr>
        <p:spPr bwMode="auto">
          <a:xfrm>
            <a:off x="3733800" y="4800600"/>
            <a:ext cx="1524000" cy="650875"/>
          </a:xfrm>
          <a:prstGeom prst="rect">
            <a:avLst/>
          </a:prstGeom>
          <a:solidFill>
            <a:srgbClr val="FFFF00"/>
          </a:solidFill>
          <a:ln w="9525">
            <a:solidFill>
              <a:srgbClr val="0000FF"/>
            </a:solidFill>
            <a:miter lim="800000"/>
            <a:headEnd/>
            <a:tailEnd/>
          </a:ln>
          <a:effectLst>
            <a:outerShdw dist="35921" dir="2700000" algn="ctr" rotWithShape="0">
              <a:schemeClr val="bg2"/>
            </a:outerShdw>
          </a:effectLst>
        </p:spPr>
        <p:txBody>
          <a:bodyPr>
            <a:spAutoFit/>
          </a:bodyPr>
          <a:lstStyle/>
          <a:p>
            <a:pPr algn="ctr">
              <a:spcBef>
                <a:spcPct val="50000"/>
              </a:spcBef>
              <a:defRPr/>
            </a:pPr>
            <a:r>
              <a:rPr lang="fi-FI">
                <a:solidFill>
                  <a:srgbClr val="0000FF"/>
                </a:solidFill>
              </a:rPr>
              <a:t>Man-in-the-middle</a:t>
            </a:r>
            <a:endParaRPr lang="en-US">
              <a:solidFill>
                <a:srgbClr val="0000FF"/>
              </a:solidFill>
            </a:endParaRPr>
          </a:p>
        </p:txBody>
      </p:sp>
      <p:sp>
        <p:nvSpPr>
          <p:cNvPr id="30729" name="Text Box 17"/>
          <p:cNvSpPr txBox="1">
            <a:spLocks noChangeArrowheads="1"/>
          </p:cNvSpPr>
          <p:nvPr/>
        </p:nvSpPr>
        <p:spPr bwMode="auto">
          <a:xfrm>
            <a:off x="2209800" y="3810000"/>
            <a:ext cx="1219200" cy="396875"/>
          </a:xfrm>
          <a:prstGeom prst="rect">
            <a:avLst/>
          </a:prstGeom>
          <a:noFill/>
          <a:ln w="9525">
            <a:noFill/>
            <a:miter lim="800000"/>
            <a:headEnd/>
            <a:tailEnd/>
          </a:ln>
        </p:spPr>
        <p:txBody>
          <a:bodyPr>
            <a:spAutoFit/>
          </a:bodyPr>
          <a:lstStyle/>
          <a:p>
            <a:pPr algn="ctr">
              <a:spcBef>
                <a:spcPct val="50000"/>
              </a:spcBef>
            </a:pPr>
            <a:r>
              <a:rPr lang="en-GB" i="1"/>
              <a:t>K</a:t>
            </a:r>
            <a:r>
              <a:rPr lang="en-GB" i="1" baseline="-25000"/>
              <a:t>a</a:t>
            </a:r>
            <a:r>
              <a:rPr lang="en-GB"/>
              <a:t> = </a:t>
            </a:r>
            <a:r>
              <a:rPr lang="en-GB" i="1"/>
              <a:t>K</a:t>
            </a:r>
            <a:r>
              <a:rPr lang="en-GB" i="1" baseline="-25000"/>
              <a:t>n</a:t>
            </a:r>
          </a:p>
        </p:txBody>
      </p:sp>
      <p:sp>
        <p:nvSpPr>
          <p:cNvPr id="30730" name="Text Box 18"/>
          <p:cNvSpPr txBox="1">
            <a:spLocks noChangeArrowheads="1"/>
          </p:cNvSpPr>
          <p:nvPr/>
        </p:nvSpPr>
        <p:spPr bwMode="auto">
          <a:xfrm>
            <a:off x="5410200" y="3810000"/>
            <a:ext cx="1219200" cy="396875"/>
          </a:xfrm>
          <a:prstGeom prst="rect">
            <a:avLst/>
          </a:prstGeom>
          <a:noFill/>
          <a:ln w="9525">
            <a:noFill/>
            <a:miter lim="800000"/>
            <a:headEnd/>
            <a:tailEnd/>
          </a:ln>
        </p:spPr>
        <p:txBody>
          <a:bodyPr>
            <a:spAutoFit/>
          </a:bodyPr>
          <a:lstStyle/>
          <a:p>
            <a:pPr algn="ctr">
              <a:spcBef>
                <a:spcPct val="50000"/>
              </a:spcBef>
            </a:pPr>
            <a:r>
              <a:rPr lang="en-GB" i="1"/>
              <a:t>K</a:t>
            </a:r>
            <a:r>
              <a:rPr lang="en-GB" i="1" baseline="-25000"/>
              <a:t>m</a:t>
            </a:r>
            <a:r>
              <a:rPr lang="en-GB"/>
              <a:t> = </a:t>
            </a:r>
            <a:r>
              <a:rPr lang="en-GB" i="1"/>
              <a:t>K</a:t>
            </a:r>
            <a:r>
              <a:rPr lang="en-GB" i="1" baseline="-25000"/>
              <a:t>b</a:t>
            </a:r>
          </a:p>
        </p:txBody>
      </p:sp>
      <p:sp>
        <p:nvSpPr>
          <p:cNvPr id="30731" name="Text Box 19"/>
          <p:cNvSpPr txBox="1">
            <a:spLocks noChangeArrowheads="1"/>
          </p:cNvSpPr>
          <p:nvPr/>
        </p:nvSpPr>
        <p:spPr bwMode="auto">
          <a:xfrm>
            <a:off x="1524000" y="4343400"/>
            <a:ext cx="762000" cy="396875"/>
          </a:xfrm>
          <a:prstGeom prst="rect">
            <a:avLst/>
          </a:prstGeom>
          <a:noFill/>
          <a:ln w="9525">
            <a:noFill/>
            <a:miter lim="800000"/>
            <a:headEnd/>
            <a:tailEnd/>
          </a:ln>
        </p:spPr>
        <p:txBody>
          <a:bodyPr>
            <a:spAutoFit/>
          </a:bodyPr>
          <a:lstStyle/>
          <a:p>
            <a:pPr algn="ctr">
              <a:spcBef>
                <a:spcPct val="50000"/>
              </a:spcBef>
            </a:pPr>
            <a:r>
              <a:rPr lang="en-GB" i="1"/>
              <a:t>K</a:t>
            </a:r>
            <a:r>
              <a:rPr lang="en-GB" i="1" baseline="-25000"/>
              <a:t>a</a:t>
            </a:r>
          </a:p>
        </p:txBody>
      </p:sp>
      <p:sp>
        <p:nvSpPr>
          <p:cNvPr id="30732" name="Text Box 20"/>
          <p:cNvSpPr txBox="1">
            <a:spLocks noChangeArrowheads="1"/>
          </p:cNvSpPr>
          <p:nvPr/>
        </p:nvSpPr>
        <p:spPr bwMode="auto">
          <a:xfrm>
            <a:off x="3505200" y="4343400"/>
            <a:ext cx="762000" cy="396875"/>
          </a:xfrm>
          <a:prstGeom prst="rect">
            <a:avLst/>
          </a:prstGeom>
          <a:noFill/>
          <a:ln w="9525">
            <a:noFill/>
            <a:miter lim="800000"/>
            <a:headEnd/>
            <a:tailEnd/>
          </a:ln>
        </p:spPr>
        <p:txBody>
          <a:bodyPr>
            <a:spAutoFit/>
          </a:bodyPr>
          <a:lstStyle/>
          <a:p>
            <a:pPr algn="ctr">
              <a:spcBef>
                <a:spcPct val="50000"/>
              </a:spcBef>
            </a:pPr>
            <a:r>
              <a:rPr lang="en-GB" i="1"/>
              <a:t>K</a:t>
            </a:r>
            <a:r>
              <a:rPr lang="en-GB" i="1" baseline="-25000"/>
              <a:t>n</a:t>
            </a:r>
          </a:p>
        </p:txBody>
      </p:sp>
      <p:sp>
        <p:nvSpPr>
          <p:cNvPr id="30733" name="Text Box 21"/>
          <p:cNvSpPr txBox="1">
            <a:spLocks noChangeArrowheads="1"/>
          </p:cNvSpPr>
          <p:nvPr/>
        </p:nvSpPr>
        <p:spPr bwMode="auto">
          <a:xfrm>
            <a:off x="4724400" y="4343400"/>
            <a:ext cx="762000" cy="396875"/>
          </a:xfrm>
          <a:prstGeom prst="rect">
            <a:avLst/>
          </a:prstGeom>
          <a:noFill/>
          <a:ln w="9525">
            <a:noFill/>
            <a:miter lim="800000"/>
            <a:headEnd/>
            <a:tailEnd/>
          </a:ln>
        </p:spPr>
        <p:txBody>
          <a:bodyPr>
            <a:spAutoFit/>
          </a:bodyPr>
          <a:lstStyle/>
          <a:p>
            <a:pPr algn="ctr">
              <a:spcBef>
                <a:spcPct val="50000"/>
              </a:spcBef>
            </a:pPr>
            <a:r>
              <a:rPr lang="en-GB" i="1"/>
              <a:t>K</a:t>
            </a:r>
            <a:r>
              <a:rPr lang="en-GB" i="1" baseline="-25000"/>
              <a:t>m</a:t>
            </a:r>
          </a:p>
        </p:txBody>
      </p:sp>
      <p:sp>
        <p:nvSpPr>
          <p:cNvPr id="30734" name="Text Box 22"/>
          <p:cNvSpPr txBox="1">
            <a:spLocks noChangeArrowheads="1"/>
          </p:cNvSpPr>
          <p:nvPr/>
        </p:nvSpPr>
        <p:spPr bwMode="auto">
          <a:xfrm>
            <a:off x="6705600" y="4343400"/>
            <a:ext cx="762000" cy="396875"/>
          </a:xfrm>
          <a:prstGeom prst="rect">
            <a:avLst/>
          </a:prstGeom>
          <a:noFill/>
          <a:ln w="9525">
            <a:noFill/>
            <a:miter lim="800000"/>
            <a:headEnd/>
            <a:tailEnd/>
          </a:ln>
        </p:spPr>
        <p:txBody>
          <a:bodyPr>
            <a:spAutoFit/>
          </a:bodyPr>
          <a:lstStyle/>
          <a:p>
            <a:pPr algn="ctr">
              <a:spcBef>
                <a:spcPct val="50000"/>
              </a:spcBef>
            </a:pPr>
            <a:r>
              <a:rPr lang="en-GB" i="1"/>
              <a:t>K</a:t>
            </a:r>
            <a:r>
              <a:rPr lang="en-GB" i="1" baseline="-25000"/>
              <a:t>b</a:t>
            </a:r>
          </a:p>
        </p:txBody>
      </p:sp>
      <p:sp>
        <p:nvSpPr>
          <p:cNvPr id="30735" name="Line 23"/>
          <p:cNvSpPr>
            <a:spLocks noChangeShapeType="1"/>
          </p:cNvSpPr>
          <p:nvPr/>
        </p:nvSpPr>
        <p:spPr bwMode="auto">
          <a:xfrm flipH="1" flipV="1">
            <a:off x="2362200" y="4953000"/>
            <a:ext cx="1143000" cy="0"/>
          </a:xfrm>
          <a:prstGeom prst="line">
            <a:avLst/>
          </a:prstGeom>
          <a:noFill/>
          <a:ln w="28575">
            <a:solidFill>
              <a:srgbClr val="0000FF"/>
            </a:solidFill>
            <a:round/>
            <a:headEnd type="triangle" w="lg" len="lg"/>
            <a:tailEnd type="triangle" w="lg" len="lg"/>
          </a:ln>
        </p:spPr>
        <p:txBody>
          <a:bodyPr/>
          <a:lstStyle/>
          <a:p>
            <a:endParaRPr lang="el-GR"/>
          </a:p>
        </p:txBody>
      </p:sp>
      <p:sp>
        <p:nvSpPr>
          <p:cNvPr id="30736" name="Line 24"/>
          <p:cNvSpPr>
            <a:spLocks noChangeShapeType="1"/>
          </p:cNvSpPr>
          <p:nvPr/>
        </p:nvSpPr>
        <p:spPr bwMode="auto">
          <a:xfrm flipH="1" flipV="1">
            <a:off x="5486400" y="4953000"/>
            <a:ext cx="1143000" cy="0"/>
          </a:xfrm>
          <a:prstGeom prst="line">
            <a:avLst/>
          </a:prstGeom>
          <a:noFill/>
          <a:ln w="28575">
            <a:solidFill>
              <a:srgbClr val="0000FF"/>
            </a:solidFill>
            <a:round/>
            <a:headEnd type="triangle" w="lg" len="lg"/>
            <a:tailEnd type="triangle" w="lg" len="lg"/>
          </a:ln>
        </p:spPr>
        <p:txBody>
          <a:bodyPr/>
          <a:lstStyle/>
          <a:p>
            <a:endParaRPr lang="el-GR"/>
          </a:p>
        </p:txBody>
      </p:sp>
      <p:sp>
        <p:nvSpPr>
          <p:cNvPr id="19" name="Footer Placeholder 5"/>
          <p:cNvSpPr txBox="1">
            <a:spLocks noChangeArrowheads="1"/>
          </p:cNvSpPr>
          <p:nvPr/>
        </p:nvSpPr>
        <p:spPr>
          <a:xfrm>
            <a:off x="5948363" y="6508750"/>
            <a:ext cx="2895600" cy="231775"/>
          </a:xfrm>
          <a:prstGeom prst="rect">
            <a:avLst/>
          </a:prstGeom>
        </p:spPr>
        <p:txBody>
          <a:bodyPr/>
          <a:lstStyle>
            <a:lvl1pPr algn="r">
              <a:defRPr sz="1000" b="1" i="1">
                <a:solidFill>
                  <a:schemeClr val="accent2"/>
                </a:solidFill>
              </a:defRPr>
            </a:lvl1pPr>
          </a:lstStyle>
          <a:p>
            <a:pPr marL="342900" indent="-342900">
              <a:spcBef>
                <a:spcPct val="20000"/>
              </a:spcBef>
              <a:buSzPct val="80000"/>
              <a:buFont typeface="Wingdings" pitchFamily="2" charset="2"/>
              <a:buNone/>
              <a:defRPr/>
            </a:pPr>
            <a:r>
              <a:rPr lang="el-GR" kern="0" dirty="0" smtClean="0">
                <a:latin typeface="+mn-lt"/>
              </a:rPr>
              <a:t>Δρ. Γεώργιος Δημητρακόπουλος</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ext Box 2"/>
          <p:cNvSpPr txBox="1">
            <a:spLocks noChangeArrowheads="1"/>
          </p:cNvSpPr>
          <p:nvPr/>
        </p:nvSpPr>
        <p:spPr bwMode="auto">
          <a:xfrm>
            <a:off x="1143000" y="1371600"/>
            <a:ext cx="7010400" cy="457200"/>
          </a:xfrm>
          <a:prstGeom prst="rect">
            <a:avLst/>
          </a:prstGeom>
          <a:noFill/>
          <a:ln w="9525">
            <a:noFill/>
            <a:miter lim="800000"/>
            <a:headEnd/>
            <a:tailEnd/>
          </a:ln>
        </p:spPr>
        <p:txBody>
          <a:bodyPr>
            <a:spAutoFit/>
          </a:bodyPr>
          <a:lstStyle/>
          <a:p>
            <a:pPr algn="ctr">
              <a:spcBef>
                <a:spcPct val="50000"/>
              </a:spcBef>
            </a:pPr>
            <a:r>
              <a:rPr lang="fi-FI" sz="2400">
                <a:solidFill>
                  <a:srgbClr val="0000FF"/>
                </a:solidFill>
              </a:rPr>
              <a:t>Key transport scheme</a:t>
            </a:r>
            <a:endParaRPr lang="en-US" sz="2400">
              <a:solidFill>
                <a:srgbClr val="0000FF"/>
              </a:solidFill>
            </a:endParaRPr>
          </a:p>
        </p:txBody>
      </p:sp>
      <p:sp>
        <p:nvSpPr>
          <p:cNvPr id="31747" name="Rectangle 3"/>
          <p:cNvSpPr>
            <a:spLocks noChangeArrowheads="1"/>
          </p:cNvSpPr>
          <p:nvPr/>
        </p:nvSpPr>
        <p:spPr bwMode="auto">
          <a:xfrm>
            <a:off x="838200" y="2133600"/>
            <a:ext cx="7772400" cy="3292475"/>
          </a:xfrm>
          <a:prstGeom prst="rect">
            <a:avLst/>
          </a:prstGeom>
          <a:noFill/>
          <a:ln w="9525">
            <a:noFill/>
            <a:miter lim="800000"/>
            <a:headEnd/>
            <a:tailEnd/>
          </a:ln>
        </p:spPr>
        <p:txBody>
          <a:bodyPr>
            <a:spAutoFit/>
          </a:bodyPr>
          <a:lstStyle/>
          <a:p>
            <a:r>
              <a:rPr lang="en-GB"/>
              <a:t>If Alice encrypts a message with Bob’s public key, only Bob can decrypt the message using his private key. No one else can decrypt the message, since Bob’s private key is required for this purpose. In other words, in this way Alice can send a secret (for example, the symmetric key used in encryption and decryption) to Bob. </a:t>
            </a:r>
          </a:p>
          <a:p>
            <a:pPr>
              <a:spcBef>
                <a:spcPct val="50000"/>
              </a:spcBef>
            </a:pPr>
            <a:r>
              <a:rPr lang="en-GB"/>
              <a:t>The public key algorithm Rivest, Shamir, and Adleman (RSA) is a key transport scheme. </a:t>
            </a:r>
            <a:r>
              <a:rPr lang="en-US"/>
              <a:t>RSA was patented, but the patent expired in 2000. Due (among others) to this fact, RSA is widely used.</a:t>
            </a:r>
          </a:p>
        </p:txBody>
      </p:sp>
      <p:sp>
        <p:nvSpPr>
          <p:cNvPr id="6" name="Footer Placeholder 5"/>
          <p:cNvSpPr txBox="1">
            <a:spLocks noChangeArrowheads="1"/>
          </p:cNvSpPr>
          <p:nvPr/>
        </p:nvSpPr>
        <p:spPr>
          <a:xfrm>
            <a:off x="5948363" y="6508750"/>
            <a:ext cx="2895600" cy="231775"/>
          </a:xfrm>
          <a:prstGeom prst="rect">
            <a:avLst/>
          </a:prstGeom>
        </p:spPr>
        <p:txBody>
          <a:bodyPr/>
          <a:lstStyle>
            <a:lvl1pPr algn="r">
              <a:defRPr sz="1000" b="1" i="1">
                <a:solidFill>
                  <a:schemeClr val="accent2"/>
                </a:solidFill>
              </a:defRPr>
            </a:lvl1pPr>
          </a:lstStyle>
          <a:p>
            <a:pPr marL="342900" indent="-342900">
              <a:spcBef>
                <a:spcPct val="20000"/>
              </a:spcBef>
              <a:buSzPct val="80000"/>
              <a:buFont typeface="Wingdings" pitchFamily="2" charset="2"/>
              <a:buNone/>
              <a:defRPr/>
            </a:pPr>
            <a:r>
              <a:rPr lang="el-GR" kern="0" dirty="0" smtClean="0">
                <a:latin typeface="+mn-lt"/>
              </a:rPr>
              <a:t>Δρ. Γεώργιος Δημητρακόπουλος</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 Box 20"/>
          <p:cNvSpPr txBox="1">
            <a:spLocks noChangeArrowheads="1"/>
          </p:cNvSpPr>
          <p:nvPr/>
        </p:nvSpPr>
        <p:spPr bwMode="auto">
          <a:xfrm>
            <a:off x="1524000" y="1371600"/>
            <a:ext cx="6248400" cy="457200"/>
          </a:xfrm>
          <a:prstGeom prst="rect">
            <a:avLst/>
          </a:prstGeom>
          <a:noFill/>
          <a:ln w="9525">
            <a:noFill/>
            <a:miter lim="800000"/>
            <a:headEnd/>
            <a:tailEnd/>
          </a:ln>
        </p:spPr>
        <p:txBody>
          <a:bodyPr>
            <a:spAutoFit/>
          </a:bodyPr>
          <a:lstStyle/>
          <a:p>
            <a:pPr algn="ctr">
              <a:spcBef>
                <a:spcPct val="50000"/>
              </a:spcBef>
            </a:pPr>
            <a:r>
              <a:rPr lang="fi-FI" sz="2400">
                <a:solidFill>
                  <a:srgbClr val="0000FF"/>
                </a:solidFill>
              </a:rPr>
              <a:t>Contents</a:t>
            </a:r>
            <a:endParaRPr lang="en-US" sz="2400">
              <a:solidFill>
                <a:srgbClr val="0000FF"/>
              </a:solidFill>
            </a:endParaRPr>
          </a:p>
        </p:txBody>
      </p:sp>
      <p:sp>
        <p:nvSpPr>
          <p:cNvPr id="14339" name="Text Box 45"/>
          <p:cNvSpPr txBox="1">
            <a:spLocks noChangeArrowheads="1"/>
          </p:cNvSpPr>
          <p:nvPr/>
        </p:nvSpPr>
        <p:spPr bwMode="auto">
          <a:xfrm>
            <a:off x="1143000" y="2209800"/>
            <a:ext cx="7086600" cy="3228975"/>
          </a:xfrm>
          <a:prstGeom prst="rect">
            <a:avLst/>
          </a:prstGeom>
          <a:noFill/>
          <a:ln w="9525">
            <a:noFill/>
            <a:miter lim="800000"/>
            <a:headEnd/>
            <a:tailEnd/>
          </a:ln>
        </p:spPr>
        <p:txBody>
          <a:bodyPr>
            <a:spAutoFit/>
          </a:bodyPr>
          <a:lstStyle/>
          <a:p>
            <a:pPr>
              <a:spcBef>
                <a:spcPct val="50000"/>
              </a:spcBef>
            </a:pPr>
            <a:r>
              <a:rPr lang="fi-FI">
                <a:solidFill>
                  <a:srgbClr val="0000FF"/>
                </a:solidFill>
              </a:rPr>
              <a:t>Security requirements</a:t>
            </a:r>
          </a:p>
          <a:p>
            <a:pPr>
              <a:spcBef>
                <a:spcPct val="50000"/>
              </a:spcBef>
            </a:pPr>
            <a:r>
              <a:rPr lang="fi-FI">
                <a:solidFill>
                  <a:srgbClr val="0000FF"/>
                </a:solidFill>
              </a:rPr>
              <a:t>Public key cryptography</a:t>
            </a:r>
          </a:p>
          <a:p>
            <a:pPr lvl="1">
              <a:spcBef>
                <a:spcPct val="20000"/>
              </a:spcBef>
              <a:buFontTx/>
              <a:buChar char="•"/>
            </a:pPr>
            <a:r>
              <a:rPr lang="fi-FI">
                <a:solidFill>
                  <a:srgbClr val="0000FF"/>
                </a:solidFill>
              </a:rPr>
              <a:t> Key agreement/transport schemes</a:t>
            </a:r>
          </a:p>
          <a:p>
            <a:pPr lvl="1">
              <a:spcBef>
                <a:spcPct val="20000"/>
              </a:spcBef>
              <a:buFontTx/>
              <a:buChar char="•"/>
            </a:pPr>
            <a:r>
              <a:rPr lang="fi-FI">
                <a:solidFill>
                  <a:srgbClr val="0000FF"/>
                </a:solidFill>
              </a:rPr>
              <a:t> Man-in-the-middle attack vulnerability</a:t>
            </a:r>
          </a:p>
          <a:p>
            <a:pPr>
              <a:spcBef>
                <a:spcPct val="50000"/>
              </a:spcBef>
            </a:pPr>
            <a:r>
              <a:rPr lang="fi-FI">
                <a:solidFill>
                  <a:srgbClr val="0000FF"/>
                </a:solidFill>
              </a:rPr>
              <a:t>Encryption. digital signature, hash, certification</a:t>
            </a:r>
          </a:p>
          <a:p>
            <a:pPr>
              <a:spcBef>
                <a:spcPct val="50000"/>
              </a:spcBef>
            </a:pPr>
            <a:r>
              <a:rPr lang="fi-FI">
                <a:solidFill>
                  <a:srgbClr val="0000FF"/>
                </a:solidFill>
              </a:rPr>
              <a:t>”Complete” security solutions</a:t>
            </a:r>
          </a:p>
          <a:p>
            <a:pPr lvl="1">
              <a:spcBef>
                <a:spcPct val="20000"/>
              </a:spcBef>
              <a:buFontTx/>
              <a:buChar char="•"/>
            </a:pPr>
            <a:r>
              <a:rPr lang="fi-FI">
                <a:solidFill>
                  <a:srgbClr val="0000FF"/>
                </a:solidFill>
              </a:rPr>
              <a:t> SSL/TLS</a:t>
            </a:r>
          </a:p>
          <a:p>
            <a:pPr lvl="1">
              <a:spcBef>
                <a:spcPct val="20000"/>
              </a:spcBef>
              <a:buFontTx/>
              <a:buChar char="•"/>
            </a:pPr>
            <a:r>
              <a:rPr lang="fi-FI">
                <a:solidFill>
                  <a:srgbClr val="0000FF"/>
                </a:solidFill>
              </a:rPr>
              <a:t> IPSec </a:t>
            </a:r>
            <a:endParaRPr lang="en-US">
              <a:solidFill>
                <a:srgbClr val="0000FF"/>
              </a:solidFill>
            </a:endParaRPr>
          </a:p>
        </p:txBody>
      </p:sp>
      <p:sp>
        <p:nvSpPr>
          <p:cNvPr id="6" name="Footer Placeholder 5"/>
          <p:cNvSpPr txBox="1">
            <a:spLocks noChangeArrowheads="1"/>
          </p:cNvSpPr>
          <p:nvPr/>
        </p:nvSpPr>
        <p:spPr>
          <a:xfrm>
            <a:off x="5948363" y="6508750"/>
            <a:ext cx="2895600" cy="231775"/>
          </a:xfrm>
          <a:prstGeom prst="rect">
            <a:avLst/>
          </a:prstGeom>
        </p:spPr>
        <p:txBody>
          <a:bodyPr/>
          <a:lstStyle>
            <a:lvl1pPr algn="r">
              <a:defRPr sz="1000" b="1" i="1">
                <a:solidFill>
                  <a:schemeClr val="accent2"/>
                </a:solidFill>
              </a:defRPr>
            </a:lvl1pPr>
          </a:lstStyle>
          <a:p>
            <a:pPr marL="342900" indent="-342900">
              <a:spcBef>
                <a:spcPct val="20000"/>
              </a:spcBef>
              <a:buSzPct val="80000"/>
              <a:buFont typeface="Wingdings" pitchFamily="2" charset="2"/>
              <a:buNone/>
              <a:defRPr/>
            </a:pPr>
            <a:r>
              <a:rPr lang="el-GR" kern="0" dirty="0" smtClean="0">
                <a:latin typeface="+mn-lt"/>
              </a:rPr>
              <a:t>Δρ. Γεώργιος Δημητρακόπουλος</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ext Box 2"/>
          <p:cNvSpPr txBox="1">
            <a:spLocks noChangeArrowheads="1"/>
          </p:cNvSpPr>
          <p:nvPr/>
        </p:nvSpPr>
        <p:spPr bwMode="auto">
          <a:xfrm>
            <a:off x="1143000" y="1371600"/>
            <a:ext cx="7010400" cy="457200"/>
          </a:xfrm>
          <a:prstGeom prst="rect">
            <a:avLst/>
          </a:prstGeom>
          <a:noFill/>
          <a:ln w="9525">
            <a:noFill/>
            <a:miter lim="800000"/>
            <a:headEnd/>
            <a:tailEnd/>
          </a:ln>
        </p:spPr>
        <p:txBody>
          <a:bodyPr>
            <a:spAutoFit/>
          </a:bodyPr>
          <a:lstStyle/>
          <a:p>
            <a:pPr algn="ctr">
              <a:spcBef>
                <a:spcPct val="50000"/>
              </a:spcBef>
            </a:pPr>
            <a:r>
              <a:rPr lang="fi-FI" sz="2400">
                <a:solidFill>
                  <a:srgbClr val="0000FF"/>
                </a:solidFill>
              </a:rPr>
              <a:t>Digital signature (for authentication)</a:t>
            </a:r>
            <a:endParaRPr lang="en-US" sz="2400">
              <a:solidFill>
                <a:srgbClr val="0000FF"/>
              </a:solidFill>
            </a:endParaRPr>
          </a:p>
        </p:txBody>
      </p:sp>
      <p:sp>
        <p:nvSpPr>
          <p:cNvPr id="32771" name="Rectangle 3"/>
          <p:cNvSpPr>
            <a:spLocks noChangeArrowheads="1"/>
          </p:cNvSpPr>
          <p:nvPr/>
        </p:nvSpPr>
        <p:spPr bwMode="auto">
          <a:xfrm>
            <a:off x="838200" y="2133600"/>
            <a:ext cx="7772400" cy="2225675"/>
          </a:xfrm>
          <a:prstGeom prst="rect">
            <a:avLst/>
          </a:prstGeom>
          <a:noFill/>
          <a:ln w="9525">
            <a:noFill/>
            <a:miter lim="800000"/>
            <a:headEnd/>
            <a:tailEnd/>
          </a:ln>
        </p:spPr>
        <p:txBody>
          <a:bodyPr>
            <a:spAutoFit/>
          </a:bodyPr>
          <a:lstStyle/>
          <a:p>
            <a:r>
              <a:rPr lang="en-GB"/>
              <a:t>As an alternative way of using private and public keys, if Alice encrypts a message with her private key, anybody can decrypt the message using Alice’s public key. No one else can encrypt the message in such a way that decrypting the message with Alice’s public key will give a valid result. In other words, </a:t>
            </a:r>
            <a:r>
              <a:rPr lang="en-GB">
                <a:solidFill>
                  <a:srgbClr val="0000FF"/>
                </a:solidFill>
              </a:rPr>
              <a:t>Alice has authenticated herself</a:t>
            </a:r>
            <a:r>
              <a:rPr lang="en-GB"/>
              <a:t> by providing a </a:t>
            </a:r>
            <a:r>
              <a:rPr lang="en-GB">
                <a:solidFill>
                  <a:srgbClr val="0000FF"/>
                </a:solidFill>
              </a:rPr>
              <a:t>digital signature</a:t>
            </a:r>
            <a:r>
              <a:rPr lang="en-GB"/>
              <a:t>.</a:t>
            </a:r>
            <a:endParaRPr lang="en-US"/>
          </a:p>
        </p:txBody>
      </p:sp>
      <p:sp>
        <p:nvSpPr>
          <p:cNvPr id="314372" name="Rectangle 4"/>
          <p:cNvSpPr>
            <a:spLocks noChangeArrowheads="1"/>
          </p:cNvSpPr>
          <p:nvPr/>
        </p:nvSpPr>
        <p:spPr bwMode="auto">
          <a:xfrm>
            <a:off x="2327275" y="4784725"/>
            <a:ext cx="4606925" cy="406400"/>
          </a:xfrm>
          <a:prstGeom prst="rect">
            <a:avLst/>
          </a:prstGeom>
          <a:solidFill>
            <a:srgbClr val="FFFF00"/>
          </a:solidFill>
          <a:ln w="9525">
            <a:solidFill>
              <a:srgbClr val="0000FF"/>
            </a:solidFill>
            <a:miter lim="800000"/>
            <a:headEnd/>
            <a:tailEnd/>
          </a:ln>
          <a:effectLst>
            <a:outerShdw dist="35921" dir="2700000" algn="ctr" rotWithShape="0">
              <a:schemeClr val="bg2">
                <a:alpha val="50000"/>
              </a:schemeClr>
            </a:outerShdw>
          </a:effectLst>
        </p:spPr>
        <p:txBody>
          <a:bodyPr>
            <a:spAutoFit/>
          </a:bodyPr>
          <a:lstStyle/>
          <a:p>
            <a:pPr algn="ctr">
              <a:defRPr/>
            </a:pPr>
            <a:r>
              <a:rPr lang="en-GB"/>
              <a:t>Digital signature = authentication</a:t>
            </a:r>
          </a:p>
        </p:txBody>
      </p:sp>
      <p:sp>
        <p:nvSpPr>
          <p:cNvPr id="7" name="Footer Placeholder 5"/>
          <p:cNvSpPr txBox="1">
            <a:spLocks noChangeArrowheads="1"/>
          </p:cNvSpPr>
          <p:nvPr/>
        </p:nvSpPr>
        <p:spPr>
          <a:xfrm>
            <a:off x="5948363" y="6508750"/>
            <a:ext cx="2895600" cy="231775"/>
          </a:xfrm>
          <a:prstGeom prst="rect">
            <a:avLst/>
          </a:prstGeom>
        </p:spPr>
        <p:txBody>
          <a:bodyPr/>
          <a:lstStyle>
            <a:lvl1pPr algn="r">
              <a:defRPr sz="1000" b="1" i="1">
                <a:solidFill>
                  <a:schemeClr val="accent2"/>
                </a:solidFill>
              </a:defRPr>
            </a:lvl1pPr>
          </a:lstStyle>
          <a:p>
            <a:pPr marL="342900" indent="-342900">
              <a:spcBef>
                <a:spcPct val="20000"/>
              </a:spcBef>
              <a:buSzPct val="80000"/>
              <a:buFont typeface="Wingdings" pitchFamily="2" charset="2"/>
              <a:buNone/>
              <a:defRPr/>
            </a:pPr>
            <a:r>
              <a:rPr lang="el-GR" kern="0" dirty="0" smtClean="0">
                <a:latin typeface="+mn-lt"/>
              </a:rPr>
              <a:t>Δρ. Γεώργιος Δημητρακόπουλος</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ext Box 2"/>
          <p:cNvSpPr txBox="1">
            <a:spLocks noChangeArrowheads="1"/>
          </p:cNvSpPr>
          <p:nvPr/>
        </p:nvSpPr>
        <p:spPr bwMode="auto">
          <a:xfrm>
            <a:off x="1143000" y="1371600"/>
            <a:ext cx="7010400" cy="457200"/>
          </a:xfrm>
          <a:prstGeom prst="rect">
            <a:avLst/>
          </a:prstGeom>
          <a:noFill/>
          <a:ln w="9525">
            <a:noFill/>
            <a:miter lim="800000"/>
            <a:headEnd/>
            <a:tailEnd/>
          </a:ln>
        </p:spPr>
        <p:txBody>
          <a:bodyPr>
            <a:spAutoFit/>
          </a:bodyPr>
          <a:lstStyle/>
          <a:p>
            <a:pPr algn="ctr">
              <a:spcBef>
                <a:spcPct val="50000"/>
              </a:spcBef>
            </a:pPr>
            <a:r>
              <a:rPr lang="fi-FI" sz="2400">
                <a:solidFill>
                  <a:srgbClr val="0000FF"/>
                </a:solidFill>
              </a:rPr>
              <a:t>RSA vs. DSA</a:t>
            </a:r>
            <a:endParaRPr lang="en-US" sz="2400">
              <a:solidFill>
                <a:srgbClr val="0000FF"/>
              </a:solidFill>
            </a:endParaRPr>
          </a:p>
        </p:txBody>
      </p:sp>
      <p:sp>
        <p:nvSpPr>
          <p:cNvPr id="33795" name="Rectangle 3"/>
          <p:cNvSpPr>
            <a:spLocks noChangeArrowheads="1"/>
          </p:cNvSpPr>
          <p:nvPr/>
        </p:nvSpPr>
        <p:spPr bwMode="auto">
          <a:xfrm>
            <a:off x="838200" y="2133600"/>
            <a:ext cx="7772400" cy="3140075"/>
          </a:xfrm>
          <a:prstGeom prst="rect">
            <a:avLst/>
          </a:prstGeom>
          <a:noFill/>
          <a:ln w="9525">
            <a:noFill/>
            <a:miter lim="800000"/>
            <a:headEnd/>
            <a:tailEnd/>
          </a:ln>
        </p:spPr>
        <p:txBody>
          <a:bodyPr>
            <a:spAutoFit/>
          </a:bodyPr>
          <a:lstStyle/>
          <a:p>
            <a:r>
              <a:rPr lang="en-GB"/>
              <a:t>In addition to secure key transport, the public key encryption method RSA also offers authentication using a digital signature. Another algorithm that can be used for this purpose is Digital Signature Algorithm (DSA).</a:t>
            </a:r>
          </a:p>
          <a:p>
            <a:endParaRPr lang="en-GB"/>
          </a:p>
          <a:p>
            <a:r>
              <a:rPr lang="en-GB">
                <a:solidFill>
                  <a:srgbClr val="0000FF"/>
                </a:solidFill>
              </a:rPr>
              <a:t>RSA:</a:t>
            </a:r>
            <a:r>
              <a:rPr lang="en-GB"/>
              <a:t>  Key management + authentication</a:t>
            </a:r>
          </a:p>
          <a:p>
            <a:endParaRPr lang="en-GB"/>
          </a:p>
          <a:p>
            <a:r>
              <a:rPr lang="en-GB">
                <a:solidFill>
                  <a:srgbClr val="0000FF"/>
                </a:solidFill>
              </a:rPr>
              <a:t>DSA:</a:t>
            </a:r>
            <a:r>
              <a:rPr lang="en-GB"/>
              <a:t>  Only authentication, no key management</a:t>
            </a:r>
          </a:p>
          <a:p>
            <a:endParaRPr lang="en-GB"/>
          </a:p>
          <a:p>
            <a:r>
              <a:rPr lang="en-GB">
                <a:solidFill>
                  <a:srgbClr val="0000FF"/>
                </a:solidFill>
              </a:rPr>
              <a:t>Diffie-Hellman:</a:t>
            </a:r>
            <a:r>
              <a:rPr lang="en-GB"/>
              <a:t>  Only key management, no authentication. </a:t>
            </a:r>
            <a:r>
              <a:rPr lang="en-US"/>
              <a:t> </a:t>
            </a:r>
          </a:p>
        </p:txBody>
      </p:sp>
      <p:sp>
        <p:nvSpPr>
          <p:cNvPr id="6" name="Footer Placeholder 5"/>
          <p:cNvSpPr txBox="1">
            <a:spLocks noChangeArrowheads="1"/>
          </p:cNvSpPr>
          <p:nvPr/>
        </p:nvSpPr>
        <p:spPr>
          <a:xfrm>
            <a:off x="5948363" y="6508750"/>
            <a:ext cx="2895600" cy="231775"/>
          </a:xfrm>
          <a:prstGeom prst="rect">
            <a:avLst/>
          </a:prstGeom>
        </p:spPr>
        <p:txBody>
          <a:bodyPr/>
          <a:lstStyle>
            <a:lvl1pPr algn="r">
              <a:defRPr sz="1000" b="1" i="1">
                <a:solidFill>
                  <a:schemeClr val="accent2"/>
                </a:solidFill>
              </a:defRPr>
            </a:lvl1pPr>
          </a:lstStyle>
          <a:p>
            <a:pPr marL="342900" indent="-342900">
              <a:spcBef>
                <a:spcPct val="20000"/>
              </a:spcBef>
              <a:buSzPct val="80000"/>
              <a:buFont typeface="Wingdings" pitchFamily="2" charset="2"/>
              <a:buNone/>
              <a:defRPr/>
            </a:pPr>
            <a:r>
              <a:rPr lang="el-GR" kern="0" dirty="0" smtClean="0">
                <a:latin typeface="+mn-lt"/>
              </a:rPr>
              <a:t>Δρ. Γεώργιος Δημητρακόπουλος</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ext Box 2"/>
          <p:cNvSpPr txBox="1">
            <a:spLocks noChangeArrowheads="1"/>
          </p:cNvSpPr>
          <p:nvPr/>
        </p:nvSpPr>
        <p:spPr bwMode="auto">
          <a:xfrm>
            <a:off x="1143000" y="1371600"/>
            <a:ext cx="7010400" cy="457200"/>
          </a:xfrm>
          <a:prstGeom prst="rect">
            <a:avLst/>
          </a:prstGeom>
          <a:noFill/>
          <a:ln w="9525">
            <a:noFill/>
            <a:miter lim="800000"/>
            <a:headEnd/>
            <a:tailEnd/>
          </a:ln>
        </p:spPr>
        <p:txBody>
          <a:bodyPr>
            <a:spAutoFit/>
          </a:bodyPr>
          <a:lstStyle/>
          <a:p>
            <a:pPr algn="ctr">
              <a:spcBef>
                <a:spcPct val="50000"/>
              </a:spcBef>
            </a:pPr>
            <a:r>
              <a:rPr lang="fi-FI" sz="2400">
                <a:solidFill>
                  <a:srgbClr val="0000FF"/>
                </a:solidFill>
              </a:rPr>
              <a:t>Symmetrical encryption (for confidentiality)</a:t>
            </a:r>
            <a:endParaRPr lang="en-US" sz="2400">
              <a:solidFill>
                <a:srgbClr val="0000FF"/>
              </a:solidFill>
            </a:endParaRPr>
          </a:p>
        </p:txBody>
      </p:sp>
      <p:sp>
        <p:nvSpPr>
          <p:cNvPr id="34819" name="Rectangle 3"/>
          <p:cNvSpPr>
            <a:spLocks noChangeArrowheads="1"/>
          </p:cNvSpPr>
          <p:nvPr/>
        </p:nvSpPr>
        <p:spPr bwMode="auto">
          <a:xfrm>
            <a:off x="838200" y="2133600"/>
            <a:ext cx="7772400" cy="3292475"/>
          </a:xfrm>
          <a:prstGeom prst="rect">
            <a:avLst/>
          </a:prstGeom>
          <a:noFill/>
          <a:ln w="9525">
            <a:noFill/>
            <a:miter lim="800000"/>
            <a:headEnd/>
            <a:tailEnd/>
          </a:ln>
        </p:spPr>
        <p:txBody>
          <a:bodyPr>
            <a:spAutoFit/>
          </a:bodyPr>
          <a:lstStyle/>
          <a:p>
            <a:r>
              <a:rPr lang="en-GB"/>
              <a:t>Public key cryptography algorithms are far too slow to be used for encrypting the actual traffic to be carried over the communication link directly. For this purpose </a:t>
            </a:r>
            <a:r>
              <a:rPr lang="en-GB">
                <a:solidFill>
                  <a:srgbClr val="0000FF"/>
                </a:solidFill>
              </a:rPr>
              <a:t>symmetrical encryption</a:t>
            </a:r>
            <a:r>
              <a:rPr lang="en-GB"/>
              <a:t> (= encryption and decryption are performed with the same key) must be used. </a:t>
            </a:r>
          </a:p>
          <a:p>
            <a:pPr>
              <a:spcBef>
                <a:spcPct val="50000"/>
              </a:spcBef>
            </a:pPr>
            <a:r>
              <a:rPr lang="en-GB"/>
              <a:t>Some widely used symmetrical encryption algorithms are Advanced Encryption Standard (AES) and 3-fold Data Encryption Standard (3DES) for encrypting </a:t>
            </a:r>
            <a:r>
              <a:rPr lang="en-GB">
                <a:solidFill>
                  <a:srgbClr val="0000FF"/>
                </a:solidFill>
              </a:rPr>
              <a:t>blocks</a:t>
            </a:r>
            <a:r>
              <a:rPr lang="en-GB"/>
              <a:t> of information, and Rivest Cipher 4 (RC4) for encrypting </a:t>
            </a:r>
            <a:r>
              <a:rPr lang="en-GB">
                <a:solidFill>
                  <a:srgbClr val="0000FF"/>
                </a:solidFill>
              </a:rPr>
              <a:t>streams</a:t>
            </a:r>
            <a:r>
              <a:rPr lang="en-GB"/>
              <a:t> of information.</a:t>
            </a:r>
            <a:r>
              <a:rPr lang="en-US"/>
              <a:t> </a:t>
            </a:r>
          </a:p>
        </p:txBody>
      </p:sp>
      <p:sp>
        <p:nvSpPr>
          <p:cNvPr id="6" name="Footer Placeholder 5"/>
          <p:cNvSpPr txBox="1">
            <a:spLocks noChangeArrowheads="1"/>
          </p:cNvSpPr>
          <p:nvPr/>
        </p:nvSpPr>
        <p:spPr>
          <a:xfrm>
            <a:off x="5948363" y="6508750"/>
            <a:ext cx="2895600" cy="231775"/>
          </a:xfrm>
          <a:prstGeom prst="rect">
            <a:avLst/>
          </a:prstGeom>
        </p:spPr>
        <p:txBody>
          <a:bodyPr/>
          <a:lstStyle>
            <a:lvl1pPr algn="r">
              <a:defRPr sz="1000" b="1" i="1">
                <a:solidFill>
                  <a:schemeClr val="accent2"/>
                </a:solidFill>
              </a:defRPr>
            </a:lvl1pPr>
          </a:lstStyle>
          <a:p>
            <a:pPr marL="342900" indent="-342900">
              <a:spcBef>
                <a:spcPct val="20000"/>
              </a:spcBef>
              <a:buSzPct val="80000"/>
              <a:buFont typeface="Wingdings" pitchFamily="2" charset="2"/>
              <a:buNone/>
              <a:defRPr/>
            </a:pPr>
            <a:r>
              <a:rPr lang="el-GR" kern="0" dirty="0" smtClean="0">
                <a:latin typeface="+mn-lt"/>
              </a:rPr>
              <a:t>Δρ. Γεώργιος Δημητρακόπουλος</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ext Box 2"/>
          <p:cNvSpPr txBox="1">
            <a:spLocks noChangeArrowheads="1"/>
          </p:cNvSpPr>
          <p:nvPr/>
        </p:nvSpPr>
        <p:spPr bwMode="auto">
          <a:xfrm>
            <a:off x="1143000" y="1371600"/>
            <a:ext cx="7010400" cy="457200"/>
          </a:xfrm>
          <a:prstGeom prst="rect">
            <a:avLst/>
          </a:prstGeom>
          <a:noFill/>
          <a:ln w="9525">
            <a:noFill/>
            <a:miter lim="800000"/>
            <a:headEnd/>
            <a:tailEnd/>
          </a:ln>
        </p:spPr>
        <p:txBody>
          <a:bodyPr>
            <a:spAutoFit/>
          </a:bodyPr>
          <a:lstStyle/>
          <a:p>
            <a:pPr algn="ctr">
              <a:spcBef>
                <a:spcPct val="50000"/>
              </a:spcBef>
            </a:pPr>
            <a:r>
              <a:rPr lang="fi-FI" sz="2400">
                <a:solidFill>
                  <a:srgbClr val="0000FF"/>
                </a:solidFill>
              </a:rPr>
              <a:t>Message digests (for integrity protection)</a:t>
            </a:r>
            <a:endParaRPr lang="en-US" sz="2400">
              <a:solidFill>
                <a:srgbClr val="0000FF"/>
              </a:solidFill>
            </a:endParaRPr>
          </a:p>
        </p:txBody>
      </p:sp>
      <p:sp>
        <p:nvSpPr>
          <p:cNvPr id="35843" name="Rectangle 3"/>
          <p:cNvSpPr>
            <a:spLocks noChangeArrowheads="1"/>
          </p:cNvSpPr>
          <p:nvPr/>
        </p:nvSpPr>
        <p:spPr bwMode="auto">
          <a:xfrm>
            <a:off x="838200" y="2133600"/>
            <a:ext cx="7772400" cy="3444875"/>
          </a:xfrm>
          <a:prstGeom prst="rect">
            <a:avLst/>
          </a:prstGeom>
          <a:noFill/>
          <a:ln w="9525">
            <a:noFill/>
            <a:miter lim="800000"/>
            <a:headEnd/>
            <a:tailEnd/>
          </a:ln>
        </p:spPr>
        <p:txBody>
          <a:bodyPr>
            <a:spAutoFit/>
          </a:bodyPr>
          <a:lstStyle/>
          <a:p>
            <a:r>
              <a:rPr lang="en-GB"/>
              <a:t>In packet-based transmission, integrity protection is ensured by using a </a:t>
            </a:r>
            <a:r>
              <a:rPr lang="en-GB">
                <a:solidFill>
                  <a:srgbClr val="0000FF"/>
                </a:solidFill>
              </a:rPr>
              <a:t>message digest </a:t>
            </a:r>
            <a:r>
              <a:rPr lang="en-GB"/>
              <a:t>or </a:t>
            </a:r>
            <a:r>
              <a:rPr lang="en-GB">
                <a:solidFill>
                  <a:srgbClr val="0000FF"/>
                </a:solidFill>
              </a:rPr>
              <a:t>hash </a:t>
            </a:r>
            <a:r>
              <a:rPr lang="en-GB"/>
              <a:t>algorithm to produce a </a:t>
            </a:r>
            <a:r>
              <a:rPr lang="en-GB">
                <a:solidFill>
                  <a:srgbClr val="0000FF"/>
                </a:solidFill>
              </a:rPr>
              <a:t>Message Authentication Code (MAC)</a:t>
            </a:r>
            <a:r>
              <a:rPr lang="en-GB"/>
              <a:t> field that is appended to the data (usually before the encryption).</a:t>
            </a:r>
          </a:p>
          <a:p>
            <a:pPr>
              <a:spcBef>
                <a:spcPct val="50000"/>
              </a:spcBef>
            </a:pPr>
            <a:r>
              <a:rPr lang="en-GB"/>
              <a:t>If an attacker changes the content of the message during transmission, the </a:t>
            </a:r>
            <a:r>
              <a:rPr lang="en-GB">
                <a:solidFill>
                  <a:srgbClr val="0000FF"/>
                </a:solidFill>
              </a:rPr>
              <a:t>calculated MAC</a:t>
            </a:r>
            <a:r>
              <a:rPr lang="en-GB"/>
              <a:t> and </a:t>
            </a:r>
            <a:r>
              <a:rPr lang="en-GB">
                <a:solidFill>
                  <a:srgbClr val="0000FF"/>
                </a:solidFill>
              </a:rPr>
              <a:t>transmitted MAC</a:t>
            </a:r>
            <a:r>
              <a:rPr lang="en-GB"/>
              <a:t> at the receiving end will nor match.</a:t>
            </a:r>
          </a:p>
          <a:p>
            <a:pPr>
              <a:spcBef>
                <a:spcPct val="50000"/>
              </a:spcBef>
            </a:pPr>
            <a:r>
              <a:rPr lang="en-GB"/>
              <a:t>Two widely used message digest or hash algorithms are Message Digest 5 (MD5) and Secure Hash Algorithm 1 (SHA-1).</a:t>
            </a:r>
            <a:r>
              <a:rPr lang="en-US"/>
              <a:t>  </a:t>
            </a:r>
          </a:p>
        </p:txBody>
      </p:sp>
      <p:sp>
        <p:nvSpPr>
          <p:cNvPr id="6" name="Footer Placeholder 5"/>
          <p:cNvSpPr txBox="1">
            <a:spLocks noChangeArrowheads="1"/>
          </p:cNvSpPr>
          <p:nvPr/>
        </p:nvSpPr>
        <p:spPr>
          <a:xfrm>
            <a:off x="5948363" y="6508750"/>
            <a:ext cx="2895600" cy="231775"/>
          </a:xfrm>
          <a:prstGeom prst="rect">
            <a:avLst/>
          </a:prstGeom>
        </p:spPr>
        <p:txBody>
          <a:bodyPr/>
          <a:lstStyle>
            <a:lvl1pPr algn="r">
              <a:defRPr sz="1000" b="1" i="1">
                <a:solidFill>
                  <a:schemeClr val="accent2"/>
                </a:solidFill>
              </a:defRPr>
            </a:lvl1pPr>
          </a:lstStyle>
          <a:p>
            <a:pPr marL="342900" indent="-342900">
              <a:spcBef>
                <a:spcPct val="20000"/>
              </a:spcBef>
              <a:buSzPct val="80000"/>
              <a:buFont typeface="Wingdings" pitchFamily="2" charset="2"/>
              <a:buNone/>
              <a:defRPr/>
            </a:pPr>
            <a:r>
              <a:rPr lang="el-GR" kern="0" dirty="0" smtClean="0">
                <a:latin typeface="+mn-lt"/>
              </a:rPr>
              <a:t>Δρ. Γεώργιος Δημητρακόπουλος</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ext Box 2"/>
          <p:cNvSpPr txBox="1">
            <a:spLocks noChangeArrowheads="1"/>
          </p:cNvSpPr>
          <p:nvPr/>
        </p:nvSpPr>
        <p:spPr bwMode="auto">
          <a:xfrm>
            <a:off x="1143000" y="1371600"/>
            <a:ext cx="7010400" cy="457200"/>
          </a:xfrm>
          <a:prstGeom prst="rect">
            <a:avLst/>
          </a:prstGeom>
          <a:noFill/>
          <a:ln w="9525">
            <a:noFill/>
            <a:miter lim="800000"/>
            <a:headEnd/>
            <a:tailEnd/>
          </a:ln>
        </p:spPr>
        <p:txBody>
          <a:bodyPr>
            <a:spAutoFit/>
          </a:bodyPr>
          <a:lstStyle/>
          <a:p>
            <a:pPr algn="ctr">
              <a:spcBef>
                <a:spcPct val="50000"/>
              </a:spcBef>
            </a:pPr>
            <a:r>
              <a:rPr lang="fi-FI" sz="2400">
                <a:solidFill>
                  <a:srgbClr val="0000FF"/>
                </a:solidFill>
              </a:rPr>
              <a:t>Certificates</a:t>
            </a:r>
            <a:endParaRPr lang="en-US" sz="2400">
              <a:solidFill>
                <a:srgbClr val="0000FF"/>
              </a:solidFill>
            </a:endParaRPr>
          </a:p>
        </p:txBody>
      </p:sp>
      <p:sp>
        <p:nvSpPr>
          <p:cNvPr id="36867" name="Rectangle 3"/>
          <p:cNvSpPr>
            <a:spLocks noChangeArrowheads="1"/>
          </p:cNvSpPr>
          <p:nvPr/>
        </p:nvSpPr>
        <p:spPr bwMode="auto">
          <a:xfrm>
            <a:off x="838200" y="2133600"/>
            <a:ext cx="7772400" cy="3292475"/>
          </a:xfrm>
          <a:prstGeom prst="rect">
            <a:avLst/>
          </a:prstGeom>
          <a:noFill/>
          <a:ln w="9525">
            <a:noFill/>
            <a:miter lim="800000"/>
            <a:headEnd/>
            <a:tailEnd/>
          </a:ln>
        </p:spPr>
        <p:txBody>
          <a:bodyPr>
            <a:spAutoFit/>
          </a:bodyPr>
          <a:lstStyle/>
          <a:p>
            <a:r>
              <a:rPr lang="en-GB"/>
              <a:t>Key agreement (e.g. Diffie-Hellman) or key transport (e.g. RSA) schemes are vulnerable to man-in-the-middle attacks. A solution to this problem is to send the public key over the communication link using a signed certificate. </a:t>
            </a:r>
          </a:p>
          <a:p>
            <a:pPr>
              <a:spcBef>
                <a:spcPct val="50000"/>
              </a:spcBef>
            </a:pPr>
            <a:r>
              <a:rPr lang="en-GB"/>
              <a:t>A certificate is a document that contains, along with the public key of the sender, the name of the certificate holder as well as the digital signature of an independent and trusted third party, called </a:t>
            </a:r>
            <a:r>
              <a:rPr lang="en-GB">
                <a:solidFill>
                  <a:srgbClr val="0000FF"/>
                </a:solidFill>
              </a:rPr>
              <a:t>certification authority</a:t>
            </a:r>
            <a:r>
              <a:rPr lang="en-GB"/>
              <a:t>, to ensure the validity of the transmitted information.</a:t>
            </a:r>
            <a:r>
              <a:rPr lang="en-US"/>
              <a:t> </a:t>
            </a:r>
            <a:r>
              <a:rPr lang="en-GB"/>
              <a:t>The certificate format is usually based on ITU-T recommendation X.509.</a:t>
            </a:r>
            <a:r>
              <a:rPr lang="en-US"/>
              <a:t> </a:t>
            </a:r>
          </a:p>
        </p:txBody>
      </p:sp>
      <p:sp>
        <p:nvSpPr>
          <p:cNvPr id="6" name="Footer Placeholder 5"/>
          <p:cNvSpPr txBox="1">
            <a:spLocks noChangeArrowheads="1"/>
          </p:cNvSpPr>
          <p:nvPr/>
        </p:nvSpPr>
        <p:spPr>
          <a:xfrm>
            <a:off x="5948363" y="6508750"/>
            <a:ext cx="2895600" cy="231775"/>
          </a:xfrm>
          <a:prstGeom prst="rect">
            <a:avLst/>
          </a:prstGeom>
        </p:spPr>
        <p:txBody>
          <a:bodyPr/>
          <a:lstStyle>
            <a:lvl1pPr algn="r">
              <a:defRPr sz="1000" b="1" i="1">
                <a:solidFill>
                  <a:schemeClr val="accent2"/>
                </a:solidFill>
              </a:defRPr>
            </a:lvl1pPr>
          </a:lstStyle>
          <a:p>
            <a:pPr marL="342900" indent="-342900">
              <a:spcBef>
                <a:spcPct val="20000"/>
              </a:spcBef>
              <a:buSzPct val="80000"/>
              <a:buFont typeface="Wingdings" pitchFamily="2" charset="2"/>
              <a:buNone/>
              <a:defRPr/>
            </a:pPr>
            <a:r>
              <a:rPr lang="el-GR" kern="0" dirty="0" smtClean="0">
                <a:latin typeface="+mn-lt"/>
              </a:rPr>
              <a:t>Δρ. Γεώργιος Δημητρακόπουλος</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ext Box 2"/>
          <p:cNvSpPr txBox="1">
            <a:spLocks noChangeArrowheads="1"/>
          </p:cNvSpPr>
          <p:nvPr/>
        </p:nvSpPr>
        <p:spPr bwMode="auto">
          <a:xfrm>
            <a:off x="1143000" y="1371600"/>
            <a:ext cx="7010400" cy="457200"/>
          </a:xfrm>
          <a:prstGeom prst="rect">
            <a:avLst/>
          </a:prstGeom>
          <a:noFill/>
          <a:ln w="9525">
            <a:noFill/>
            <a:miter lim="800000"/>
            <a:headEnd/>
            <a:tailEnd/>
          </a:ln>
        </p:spPr>
        <p:txBody>
          <a:bodyPr>
            <a:spAutoFit/>
          </a:bodyPr>
          <a:lstStyle/>
          <a:p>
            <a:pPr algn="ctr">
              <a:spcBef>
                <a:spcPct val="50000"/>
              </a:spcBef>
            </a:pPr>
            <a:r>
              <a:rPr lang="fi-FI" sz="2400">
                <a:solidFill>
                  <a:srgbClr val="0000FF"/>
                </a:solidFill>
              </a:rPr>
              <a:t>Key length</a:t>
            </a:r>
            <a:endParaRPr lang="en-US" sz="2400">
              <a:solidFill>
                <a:srgbClr val="0000FF"/>
              </a:solidFill>
            </a:endParaRPr>
          </a:p>
        </p:txBody>
      </p:sp>
      <p:sp>
        <p:nvSpPr>
          <p:cNvPr id="37891" name="Rectangle 3"/>
          <p:cNvSpPr>
            <a:spLocks noChangeArrowheads="1"/>
          </p:cNvSpPr>
          <p:nvPr/>
        </p:nvSpPr>
        <p:spPr bwMode="auto">
          <a:xfrm>
            <a:off x="838200" y="2133600"/>
            <a:ext cx="7772400" cy="3140075"/>
          </a:xfrm>
          <a:prstGeom prst="rect">
            <a:avLst/>
          </a:prstGeom>
          <a:noFill/>
          <a:ln w="9525">
            <a:noFill/>
            <a:miter lim="800000"/>
            <a:headEnd/>
            <a:tailEnd/>
          </a:ln>
        </p:spPr>
        <p:txBody>
          <a:bodyPr>
            <a:spAutoFit/>
          </a:bodyPr>
          <a:lstStyle/>
          <a:p>
            <a:r>
              <a:rPr lang="en-GB"/>
              <a:t>In the same way as long passwords make password guessing impractical, long keys make exhaustive searches impractical.</a:t>
            </a:r>
          </a:p>
          <a:p>
            <a:pPr>
              <a:spcBef>
                <a:spcPct val="50000"/>
              </a:spcBef>
            </a:pPr>
            <a:r>
              <a:rPr lang="en-US"/>
              <a:t>Every additional bit in the key doubles search time (and doubles the number of possible keys), so adding even a few bits to a key’s length greatly increases the time needed to perform an exhaustive search.</a:t>
            </a:r>
          </a:p>
          <a:p>
            <a:pPr>
              <a:spcBef>
                <a:spcPct val="50000"/>
              </a:spcBef>
            </a:pPr>
            <a:r>
              <a:rPr lang="en-US"/>
              <a:t>In addition to using long keys, it is important to change keys frequently. </a:t>
            </a:r>
          </a:p>
        </p:txBody>
      </p:sp>
      <p:sp>
        <p:nvSpPr>
          <p:cNvPr id="6" name="Footer Placeholder 5"/>
          <p:cNvSpPr txBox="1">
            <a:spLocks noChangeArrowheads="1"/>
          </p:cNvSpPr>
          <p:nvPr/>
        </p:nvSpPr>
        <p:spPr>
          <a:xfrm>
            <a:off x="5948363" y="6508750"/>
            <a:ext cx="2895600" cy="231775"/>
          </a:xfrm>
          <a:prstGeom prst="rect">
            <a:avLst/>
          </a:prstGeom>
        </p:spPr>
        <p:txBody>
          <a:bodyPr/>
          <a:lstStyle>
            <a:lvl1pPr algn="r">
              <a:defRPr sz="1000" b="1" i="1">
                <a:solidFill>
                  <a:schemeClr val="accent2"/>
                </a:solidFill>
              </a:defRPr>
            </a:lvl1pPr>
          </a:lstStyle>
          <a:p>
            <a:pPr marL="342900" indent="-342900">
              <a:spcBef>
                <a:spcPct val="20000"/>
              </a:spcBef>
              <a:buSzPct val="80000"/>
              <a:buFont typeface="Wingdings" pitchFamily="2" charset="2"/>
              <a:buNone/>
              <a:defRPr/>
            </a:pPr>
            <a:r>
              <a:rPr lang="el-GR" kern="0" dirty="0" smtClean="0">
                <a:latin typeface="+mn-lt"/>
              </a:rPr>
              <a:t>Δρ. Γεώργιος Δημητρακόπουλος</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ext Box 2"/>
          <p:cNvSpPr txBox="1">
            <a:spLocks noChangeArrowheads="1"/>
          </p:cNvSpPr>
          <p:nvPr/>
        </p:nvSpPr>
        <p:spPr bwMode="auto">
          <a:xfrm>
            <a:off x="1143000" y="1371600"/>
            <a:ext cx="7010400" cy="457200"/>
          </a:xfrm>
          <a:prstGeom prst="rect">
            <a:avLst/>
          </a:prstGeom>
          <a:noFill/>
          <a:ln w="9525">
            <a:noFill/>
            <a:miter lim="800000"/>
            <a:headEnd/>
            <a:tailEnd/>
          </a:ln>
        </p:spPr>
        <p:txBody>
          <a:bodyPr>
            <a:spAutoFit/>
          </a:bodyPr>
          <a:lstStyle/>
          <a:p>
            <a:pPr algn="ctr">
              <a:spcBef>
                <a:spcPct val="50000"/>
              </a:spcBef>
            </a:pPr>
            <a:r>
              <a:rPr lang="fi-FI" sz="2400">
                <a:solidFill>
                  <a:srgbClr val="0000FF"/>
                </a:solidFill>
              </a:rPr>
              <a:t>Putting it all together</a:t>
            </a:r>
            <a:endParaRPr lang="en-US" sz="2400">
              <a:solidFill>
                <a:srgbClr val="0000FF"/>
              </a:solidFill>
            </a:endParaRPr>
          </a:p>
        </p:txBody>
      </p:sp>
      <p:sp>
        <p:nvSpPr>
          <p:cNvPr id="38915" name="Rectangle 3"/>
          <p:cNvSpPr>
            <a:spLocks noChangeArrowheads="1"/>
          </p:cNvSpPr>
          <p:nvPr/>
        </p:nvSpPr>
        <p:spPr bwMode="auto">
          <a:xfrm>
            <a:off x="838200" y="2133600"/>
            <a:ext cx="7772400" cy="3292475"/>
          </a:xfrm>
          <a:prstGeom prst="rect">
            <a:avLst/>
          </a:prstGeom>
          <a:noFill/>
          <a:ln w="9525">
            <a:noFill/>
            <a:miter lim="800000"/>
            <a:headEnd/>
            <a:tailEnd/>
          </a:ln>
        </p:spPr>
        <p:txBody>
          <a:bodyPr>
            <a:spAutoFit/>
          </a:bodyPr>
          <a:lstStyle/>
          <a:p>
            <a:r>
              <a:rPr lang="en-GB"/>
              <a:t>There are </a:t>
            </a:r>
            <a:r>
              <a:rPr lang="en-GB">
                <a:solidFill>
                  <a:srgbClr val="0000FF"/>
                </a:solidFill>
              </a:rPr>
              <a:t>complete security solutions</a:t>
            </a:r>
            <a:r>
              <a:rPr lang="en-GB"/>
              <a:t> that incorporate the various security mechanisms presented on the previous slides, that is key management schemes (Diffie-Hellman, RSA), authentication methods (RSA, DSA), encryption methods (AES, 3DES, RC4), integrity protection methods (MD5, SHA-1), additional security measures (e.g. anti-replay protection) and certificate management.</a:t>
            </a:r>
          </a:p>
          <a:p>
            <a:pPr>
              <a:spcBef>
                <a:spcPct val="50000"/>
              </a:spcBef>
            </a:pPr>
            <a:r>
              <a:rPr lang="en-US"/>
              <a:t>Important security solutions are SSL (TLS), SSH and IPSec. For wireless networks, there is Wired Equivalent Privacy (WEP) and Wi-Fi Protected Access (WPA).</a:t>
            </a:r>
          </a:p>
        </p:txBody>
      </p:sp>
      <p:sp>
        <p:nvSpPr>
          <p:cNvPr id="6" name="Footer Placeholder 5"/>
          <p:cNvSpPr txBox="1">
            <a:spLocks noChangeArrowheads="1"/>
          </p:cNvSpPr>
          <p:nvPr/>
        </p:nvSpPr>
        <p:spPr>
          <a:xfrm>
            <a:off x="5948363" y="6508750"/>
            <a:ext cx="2895600" cy="231775"/>
          </a:xfrm>
          <a:prstGeom prst="rect">
            <a:avLst/>
          </a:prstGeom>
        </p:spPr>
        <p:txBody>
          <a:bodyPr/>
          <a:lstStyle>
            <a:lvl1pPr algn="r">
              <a:defRPr sz="1000" b="1" i="1">
                <a:solidFill>
                  <a:schemeClr val="accent2"/>
                </a:solidFill>
              </a:defRPr>
            </a:lvl1pPr>
          </a:lstStyle>
          <a:p>
            <a:pPr marL="342900" indent="-342900">
              <a:spcBef>
                <a:spcPct val="20000"/>
              </a:spcBef>
              <a:buSzPct val="80000"/>
              <a:buFont typeface="Wingdings" pitchFamily="2" charset="2"/>
              <a:buNone/>
              <a:defRPr/>
            </a:pPr>
            <a:r>
              <a:rPr lang="el-GR" kern="0" dirty="0" smtClean="0">
                <a:latin typeface="+mn-lt"/>
              </a:rPr>
              <a:t>Δρ. Γεώργιος Δημητρακόπουλος</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ext Box 2"/>
          <p:cNvSpPr txBox="1">
            <a:spLocks noChangeArrowheads="1"/>
          </p:cNvSpPr>
          <p:nvPr/>
        </p:nvSpPr>
        <p:spPr bwMode="auto">
          <a:xfrm>
            <a:off x="1143000" y="1371600"/>
            <a:ext cx="7010400" cy="457200"/>
          </a:xfrm>
          <a:prstGeom prst="rect">
            <a:avLst/>
          </a:prstGeom>
          <a:noFill/>
          <a:ln w="9525">
            <a:noFill/>
            <a:miter lim="800000"/>
            <a:headEnd/>
            <a:tailEnd/>
          </a:ln>
        </p:spPr>
        <p:txBody>
          <a:bodyPr>
            <a:spAutoFit/>
          </a:bodyPr>
          <a:lstStyle/>
          <a:p>
            <a:pPr algn="ctr">
              <a:spcBef>
                <a:spcPct val="50000"/>
              </a:spcBef>
            </a:pPr>
            <a:r>
              <a:rPr lang="fi-FI" sz="2400">
                <a:solidFill>
                  <a:srgbClr val="0000FF"/>
                </a:solidFill>
              </a:rPr>
              <a:t>SSL (TLS)</a:t>
            </a:r>
            <a:endParaRPr lang="en-US" sz="2400">
              <a:solidFill>
                <a:srgbClr val="0000FF"/>
              </a:solidFill>
            </a:endParaRPr>
          </a:p>
        </p:txBody>
      </p:sp>
      <p:sp>
        <p:nvSpPr>
          <p:cNvPr id="39939" name="Rectangle 3"/>
          <p:cNvSpPr>
            <a:spLocks noChangeArrowheads="1"/>
          </p:cNvSpPr>
          <p:nvPr/>
        </p:nvSpPr>
        <p:spPr bwMode="auto">
          <a:xfrm>
            <a:off x="838200" y="2133600"/>
            <a:ext cx="7772400" cy="3444875"/>
          </a:xfrm>
          <a:prstGeom prst="rect">
            <a:avLst/>
          </a:prstGeom>
          <a:noFill/>
          <a:ln w="9525">
            <a:noFill/>
            <a:miter lim="800000"/>
            <a:headEnd/>
            <a:tailEnd/>
          </a:ln>
        </p:spPr>
        <p:txBody>
          <a:bodyPr>
            <a:spAutoFit/>
          </a:bodyPr>
          <a:lstStyle/>
          <a:p>
            <a:r>
              <a:rPr lang="en-GB">
                <a:solidFill>
                  <a:srgbClr val="0000FF"/>
                </a:solidFill>
              </a:rPr>
              <a:t>Secure Socket Layer (SSL)</a:t>
            </a:r>
            <a:r>
              <a:rPr lang="en-GB"/>
              <a:t> is a transport layer protocol (running on top of TCP) that offers security features for applications</a:t>
            </a:r>
            <a:r>
              <a:rPr lang="en-US"/>
              <a:t> running on top of SSL, for example HTTP over SSL (HTTPS), Simple Mail Transfer Protocol (SMTP) over SSL, or Lightweight Directory Access Protocol (LDAP) over SSL (LDAPS). These are </a:t>
            </a:r>
            <a:r>
              <a:rPr lang="en-US">
                <a:solidFill>
                  <a:srgbClr val="0000FF"/>
                </a:solidFill>
              </a:rPr>
              <a:t>client-server</a:t>
            </a:r>
            <a:r>
              <a:rPr lang="en-US"/>
              <a:t> types of applications.</a:t>
            </a:r>
          </a:p>
          <a:p>
            <a:endParaRPr lang="en-US"/>
          </a:p>
          <a:p>
            <a:r>
              <a:rPr lang="en-US"/>
              <a:t>The IETF adopted version 3.0 of the SSL protocol in 1999, renamed it </a:t>
            </a:r>
            <a:r>
              <a:rPr lang="en-US">
                <a:solidFill>
                  <a:srgbClr val="0000FF"/>
                </a:solidFill>
              </a:rPr>
              <a:t>Transport Layer Security (TLS)</a:t>
            </a:r>
            <a:r>
              <a:rPr lang="en-US"/>
              <a:t> version 1.0 protocol and defined it in RFC 2246. SSLv3 and TLSv1 are compatible so far as the basic operation is concerned. </a:t>
            </a:r>
          </a:p>
        </p:txBody>
      </p:sp>
      <p:sp>
        <p:nvSpPr>
          <p:cNvPr id="6" name="Footer Placeholder 5"/>
          <p:cNvSpPr txBox="1">
            <a:spLocks noChangeArrowheads="1"/>
          </p:cNvSpPr>
          <p:nvPr/>
        </p:nvSpPr>
        <p:spPr>
          <a:xfrm>
            <a:off x="5948363" y="6508750"/>
            <a:ext cx="2895600" cy="231775"/>
          </a:xfrm>
          <a:prstGeom prst="rect">
            <a:avLst/>
          </a:prstGeom>
        </p:spPr>
        <p:txBody>
          <a:bodyPr/>
          <a:lstStyle>
            <a:lvl1pPr algn="r">
              <a:defRPr sz="1000" b="1" i="1">
                <a:solidFill>
                  <a:schemeClr val="accent2"/>
                </a:solidFill>
              </a:defRPr>
            </a:lvl1pPr>
          </a:lstStyle>
          <a:p>
            <a:pPr marL="342900" indent="-342900">
              <a:spcBef>
                <a:spcPct val="20000"/>
              </a:spcBef>
              <a:buSzPct val="80000"/>
              <a:buFont typeface="Wingdings" pitchFamily="2" charset="2"/>
              <a:buNone/>
              <a:defRPr/>
            </a:pPr>
            <a:r>
              <a:rPr lang="el-GR" kern="0" dirty="0" smtClean="0">
                <a:latin typeface="+mn-lt"/>
              </a:rPr>
              <a:t>Δρ. Γεώργιος Δημητρακόπουλος</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ext Box 4"/>
          <p:cNvSpPr txBox="1">
            <a:spLocks noChangeArrowheads="1"/>
          </p:cNvSpPr>
          <p:nvPr/>
        </p:nvSpPr>
        <p:spPr bwMode="auto">
          <a:xfrm>
            <a:off x="1143000" y="1371600"/>
            <a:ext cx="7010400" cy="457200"/>
          </a:xfrm>
          <a:prstGeom prst="rect">
            <a:avLst/>
          </a:prstGeom>
          <a:noFill/>
          <a:ln w="9525">
            <a:noFill/>
            <a:miter lim="800000"/>
            <a:headEnd/>
            <a:tailEnd/>
          </a:ln>
        </p:spPr>
        <p:txBody>
          <a:bodyPr>
            <a:spAutoFit/>
          </a:bodyPr>
          <a:lstStyle/>
          <a:p>
            <a:pPr algn="ctr">
              <a:spcBef>
                <a:spcPct val="50000"/>
              </a:spcBef>
            </a:pPr>
            <a:r>
              <a:rPr lang="fi-FI" sz="2400">
                <a:solidFill>
                  <a:srgbClr val="0000FF"/>
                </a:solidFill>
              </a:rPr>
              <a:t>Basic SSL handshake operation (1)</a:t>
            </a:r>
            <a:endParaRPr lang="en-US" sz="2400">
              <a:solidFill>
                <a:srgbClr val="0000FF"/>
              </a:solidFill>
            </a:endParaRPr>
          </a:p>
        </p:txBody>
      </p:sp>
      <p:sp>
        <p:nvSpPr>
          <p:cNvPr id="40963" name="Rectangle 5"/>
          <p:cNvSpPr>
            <a:spLocks noChangeArrowheads="1"/>
          </p:cNvSpPr>
          <p:nvPr/>
        </p:nvSpPr>
        <p:spPr bwMode="auto">
          <a:xfrm>
            <a:off x="838200" y="2133600"/>
            <a:ext cx="7772400" cy="3444875"/>
          </a:xfrm>
          <a:prstGeom prst="rect">
            <a:avLst/>
          </a:prstGeom>
          <a:noFill/>
          <a:ln w="9525">
            <a:noFill/>
            <a:miter lim="800000"/>
            <a:headEnd/>
            <a:tailEnd/>
          </a:ln>
        </p:spPr>
        <p:txBody>
          <a:bodyPr>
            <a:spAutoFit/>
          </a:bodyPr>
          <a:lstStyle/>
          <a:p>
            <a:r>
              <a:rPr lang="en-US"/>
              <a:t>Before data transport can take place over a secure SSL connection, the connection must first be established using a </a:t>
            </a:r>
            <a:r>
              <a:rPr lang="en-US">
                <a:solidFill>
                  <a:srgbClr val="0000FF"/>
                </a:solidFill>
              </a:rPr>
              <a:t>handshake procedure</a:t>
            </a:r>
            <a:r>
              <a:rPr lang="en-US"/>
              <a:t>. </a:t>
            </a:r>
          </a:p>
          <a:p>
            <a:pPr>
              <a:spcBef>
                <a:spcPct val="50000"/>
              </a:spcBef>
            </a:pPr>
            <a:r>
              <a:rPr lang="en-US"/>
              <a:t>During the SSL handshake, the client and server need to agree on the algorithms that will be used to protect the data (first phase). </a:t>
            </a:r>
          </a:p>
          <a:p>
            <a:pPr>
              <a:spcBef>
                <a:spcPct val="50000"/>
              </a:spcBef>
            </a:pPr>
            <a:r>
              <a:rPr lang="en-US"/>
              <a:t>Then, the </a:t>
            </a:r>
            <a:r>
              <a:rPr lang="en-US">
                <a:solidFill>
                  <a:srgbClr val="0000FF"/>
                </a:solidFill>
              </a:rPr>
              <a:t>server</a:t>
            </a:r>
            <a:r>
              <a:rPr lang="en-US"/>
              <a:t> sends its </a:t>
            </a:r>
            <a:r>
              <a:rPr lang="en-US">
                <a:solidFill>
                  <a:srgbClr val="0000FF"/>
                </a:solidFill>
              </a:rPr>
              <a:t>public key</a:t>
            </a:r>
            <a:r>
              <a:rPr lang="en-US"/>
              <a:t> in a signed certificate to the client, so that the client can authenticate the server (second phase) using the RSA or DSA authentication method. </a:t>
            </a:r>
          </a:p>
        </p:txBody>
      </p:sp>
      <p:sp>
        <p:nvSpPr>
          <p:cNvPr id="6" name="Footer Placeholder 5"/>
          <p:cNvSpPr txBox="1">
            <a:spLocks noChangeArrowheads="1"/>
          </p:cNvSpPr>
          <p:nvPr/>
        </p:nvSpPr>
        <p:spPr>
          <a:xfrm>
            <a:off x="5948363" y="6508750"/>
            <a:ext cx="2895600" cy="231775"/>
          </a:xfrm>
          <a:prstGeom prst="rect">
            <a:avLst/>
          </a:prstGeom>
        </p:spPr>
        <p:txBody>
          <a:bodyPr/>
          <a:lstStyle>
            <a:lvl1pPr algn="r">
              <a:defRPr sz="1000" b="1" i="1">
                <a:solidFill>
                  <a:schemeClr val="accent2"/>
                </a:solidFill>
              </a:defRPr>
            </a:lvl1pPr>
          </a:lstStyle>
          <a:p>
            <a:pPr marL="342900" indent="-342900">
              <a:spcBef>
                <a:spcPct val="20000"/>
              </a:spcBef>
              <a:buSzPct val="80000"/>
              <a:buFont typeface="Wingdings" pitchFamily="2" charset="2"/>
              <a:buNone/>
              <a:defRPr/>
            </a:pPr>
            <a:r>
              <a:rPr lang="el-GR" kern="0" dirty="0" smtClean="0">
                <a:latin typeface="+mn-lt"/>
              </a:rPr>
              <a:t>Δρ. Γεώργιος Δημητρακόπουλος</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ext Box 2"/>
          <p:cNvSpPr txBox="1">
            <a:spLocks noChangeArrowheads="1"/>
          </p:cNvSpPr>
          <p:nvPr/>
        </p:nvSpPr>
        <p:spPr bwMode="auto">
          <a:xfrm>
            <a:off x="1143000" y="1371600"/>
            <a:ext cx="7010400" cy="457200"/>
          </a:xfrm>
          <a:prstGeom prst="rect">
            <a:avLst/>
          </a:prstGeom>
          <a:noFill/>
          <a:ln w="9525">
            <a:noFill/>
            <a:miter lim="800000"/>
            <a:headEnd/>
            <a:tailEnd/>
          </a:ln>
        </p:spPr>
        <p:txBody>
          <a:bodyPr>
            <a:spAutoFit/>
          </a:bodyPr>
          <a:lstStyle/>
          <a:p>
            <a:pPr algn="ctr">
              <a:spcBef>
                <a:spcPct val="50000"/>
              </a:spcBef>
            </a:pPr>
            <a:r>
              <a:rPr lang="fi-FI" sz="2400">
                <a:solidFill>
                  <a:srgbClr val="0000FF"/>
                </a:solidFill>
              </a:rPr>
              <a:t>Basic SSL handshake operation (2)</a:t>
            </a:r>
            <a:endParaRPr lang="en-US" sz="2400">
              <a:solidFill>
                <a:srgbClr val="0000FF"/>
              </a:solidFill>
            </a:endParaRPr>
          </a:p>
        </p:txBody>
      </p:sp>
      <p:sp>
        <p:nvSpPr>
          <p:cNvPr id="41987" name="Rectangle 3"/>
          <p:cNvSpPr>
            <a:spLocks noChangeArrowheads="1"/>
          </p:cNvSpPr>
          <p:nvPr/>
        </p:nvSpPr>
        <p:spPr bwMode="auto">
          <a:xfrm>
            <a:off x="838200" y="2133600"/>
            <a:ext cx="7772400" cy="3444875"/>
          </a:xfrm>
          <a:prstGeom prst="rect">
            <a:avLst/>
          </a:prstGeom>
          <a:noFill/>
          <a:ln w="9525">
            <a:noFill/>
            <a:miter lim="800000"/>
            <a:headEnd/>
            <a:tailEnd/>
          </a:ln>
        </p:spPr>
        <p:txBody>
          <a:bodyPr>
            <a:spAutoFit/>
          </a:bodyPr>
          <a:lstStyle/>
          <a:p>
            <a:r>
              <a:rPr lang="en-US"/>
              <a:t>The client generates a so-called </a:t>
            </a:r>
            <a:r>
              <a:rPr lang="en-US">
                <a:solidFill>
                  <a:srgbClr val="0000FF"/>
                </a:solidFill>
              </a:rPr>
              <a:t>pre-master secret</a:t>
            </a:r>
            <a:r>
              <a:rPr lang="en-US"/>
              <a:t>, and sends this secret in encrypted form (using the server’s public key for encryption) to the server (third phase). </a:t>
            </a:r>
          </a:p>
          <a:p>
            <a:pPr>
              <a:spcBef>
                <a:spcPct val="50000"/>
              </a:spcBef>
            </a:pPr>
            <a:r>
              <a:rPr lang="en-US"/>
              <a:t>Both the server and client side use the pre-master secret for generating the actual keys for symmetrical encryption as well as the message authentication code (MAC).</a:t>
            </a:r>
          </a:p>
          <a:p>
            <a:pPr>
              <a:spcBef>
                <a:spcPct val="50000"/>
              </a:spcBef>
            </a:pPr>
            <a:r>
              <a:rPr lang="en-US"/>
              <a:t>Finally, the client and server both </a:t>
            </a:r>
            <a:r>
              <a:rPr lang="en-US">
                <a:solidFill>
                  <a:srgbClr val="0000FF"/>
                </a:solidFill>
              </a:rPr>
              <a:t>calculate the MAC of the complete handshake information up to this point</a:t>
            </a:r>
            <a:r>
              <a:rPr lang="en-US"/>
              <a:t> and send this information to the other side (fourth phase). </a:t>
            </a:r>
            <a:r>
              <a:rPr lang="en-US">
                <a:solidFill>
                  <a:srgbClr val="FF0000"/>
                </a:solidFill>
              </a:rPr>
              <a:t>Now the data communication can start. </a:t>
            </a:r>
          </a:p>
        </p:txBody>
      </p:sp>
      <p:sp>
        <p:nvSpPr>
          <p:cNvPr id="6" name="Footer Placeholder 5"/>
          <p:cNvSpPr txBox="1">
            <a:spLocks noChangeArrowheads="1"/>
          </p:cNvSpPr>
          <p:nvPr/>
        </p:nvSpPr>
        <p:spPr>
          <a:xfrm>
            <a:off x="5948363" y="6508750"/>
            <a:ext cx="2895600" cy="231775"/>
          </a:xfrm>
          <a:prstGeom prst="rect">
            <a:avLst/>
          </a:prstGeom>
        </p:spPr>
        <p:txBody>
          <a:bodyPr/>
          <a:lstStyle>
            <a:lvl1pPr algn="r">
              <a:defRPr sz="1000" b="1" i="1">
                <a:solidFill>
                  <a:schemeClr val="accent2"/>
                </a:solidFill>
              </a:defRPr>
            </a:lvl1pPr>
          </a:lstStyle>
          <a:p>
            <a:pPr marL="342900" indent="-342900">
              <a:spcBef>
                <a:spcPct val="20000"/>
              </a:spcBef>
              <a:buSzPct val="80000"/>
              <a:buFont typeface="Wingdings" pitchFamily="2" charset="2"/>
              <a:buNone/>
              <a:defRPr/>
            </a:pPr>
            <a:r>
              <a:rPr lang="el-GR" kern="0" dirty="0" smtClean="0">
                <a:latin typeface="+mn-lt"/>
              </a:rPr>
              <a:t>Δρ. Γεώργιος Δημητρακόπουλος</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2"/>
          <p:cNvSpPr txBox="1">
            <a:spLocks noChangeArrowheads="1"/>
          </p:cNvSpPr>
          <p:nvPr/>
        </p:nvSpPr>
        <p:spPr bwMode="auto">
          <a:xfrm>
            <a:off x="1143000" y="1371600"/>
            <a:ext cx="7010400" cy="457200"/>
          </a:xfrm>
          <a:prstGeom prst="rect">
            <a:avLst/>
          </a:prstGeom>
          <a:noFill/>
          <a:ln w="9525">
            <a:noFill/>
            <a:miter lim="800000"/>
            <a:headEnd/>
            <a:tailEnd/>
          </a:ln>
        </p:spPr>
        <p:txBody>
          <a:bodyPr>
            <a:spAutoFit/>
          </a:bodyPr>
          <a:lstStyle/>
          <a:p>
            <a:pPr algn="ctr">
              <a:spcBef>
                <a:spcPct val="50000"/>
              </a:spcBef>
            </a:pPr>
            <a:r>
              <a:rPr lang="fi-FI" sz="2400">
                <a:solidFill>
                  <a:srgbClr val="0000FF"/>
                </a:solidFill>
              </a:rPr>
              <a:t>Security requirements</a:t>
            </a:r>
            <a:endParaRPr lang="en-US" sz="2400">
              <a:solidFill>
                <a:srgbClr val="0000FF"/>
              </a:solidFill>
            </a:endParaRPr>
          </a:p>
        </p:txBody>
      </p:sp>
      <p:sp>
        <p:nvSpPr>
          <p:cNvPr id="15363" name="Rectangle 10"/>
          <p:cNvSpPr>
            <a:spLocks noChangeArrowheads="1"/>
          </p:cNvSpPr>
          <p:nvPr/>
        </p:nvSpPr>
        <p:spPr bwMode="auto">
          <a:xfrm>
            <a:off x="838200" y="2133600"/>
            <a:ext cx="7772400" cy="3444875"/>
          </a:xfrm>
          <a:prstGeom prst="rect">
            <a:avLst/>
          </a:prstGeom>
          <a:noFill/>
          <a:ln w="9525">
            <a:noFill/>
            <a:miter lim="800000"/>
            <a:headEnd/>
            <a:tailEnd/>
          </a:ln>
        </p:spPr>
        <p:txBody>
          <a:bodyPr>
            <a:spAutoFit/>
          </a:bodyPr>
          <a:lstStyle/>
          <a:p>
            <a:r>
              <a:rPr lang="fi-FI"/>
              <a:t>The main security requirements of a secure system are:</a:t>
            </a:r>
          </a:p>
          <a:p>
            <a:pPr lvl="1">
              <a:spcBef>
                <a:spcPct val="50000"/>
              </a:spcBef>
            </a:pPr>
            <a:r>
              <a:rPr lang="en-US">
                <a:solidFill>
                  <a:srgbClr val="0000FF"/>
                </a:solidFill>
              </a:rPr>
              <a:t>Confidentiality</a:t>
            </a:r>
            <a:r>
              <a:rPr lang="en-US"/>
              <a:t> - </a:t>
            </a:r>
            <a:r>
              <a:rPr lang="en-GB">
                <a:solidFill>
                  <a:srgbClr val="000000"/>
                </a:solidFill>
              </a:rPr>
              <a:t>information is not made available to unauthorised entities</a:t>
            </a:r>
            <a:endParaRPr lang="en-US"/>
          </a:p>
          <a:p>
            <a:pPr lvl="1">
              <a:spcBef>
                <a:spcPct val="50000"/>
              </a:spcBef>
            </a:pPr>
            <a:r>
              <a:rPr lang="en-US">
                <a:solidFill>
                  <a:srgbClr val="0000FF"/>
                </a:solidFill>
              </a:rPr>
              <a:t>Integrity</a:t>
            </a:r>
            <a:r>
              <a:rPr lang="en-US"/>
              <a:t> - </a:t>
            </a:r>
            <a:r>
              <a:rPr lang="en-GB">
                <a:solidFill>
                  <a:srgbClr val="000000"/>
                </a:solidFill>
              </a:rPr>
              <a:t>information has not been altered during transmission in an unauthorised manner</a:t>
            </a:r>
            <a:endParaRPr lang="en-US"/>
          </a:p>
          <a:p>
            <a:pPr lvl="1">
              <a:spcBef>
                <a:spcPct val="50000"/>
              </a:spcBef>
            </a:pPr>
            <a:r>
              <a:rPr lang="en-US">
                <a:solidFill>
                  <a:srgbClr val="0000FF"/>
                </a:solidFill>
              </a:rPr>
              <a:t>Accountability</a:t>
            </a:r>
            <a:r>
              <a:rPr lang="en-US"/>
              <a:t> – </a:t>
            </a:r>
            <a:r>
              <a:rPr lang="en-GB">
                <a:solidFill>
                  <a:srgbClr val="000000"/>
                </a:solidFill>
              </a:rPr>
              <a:t>users must authenticate themselves before being able to access the system</a:t>
            </a:r>
            <a:endParaRPr lang="en-US"/>
          </a:p>
          <a:p>
            <a:pPr lvl="1">
              <a:spcBef>
                <a:spcPct val="50000"/>
              </a:spcBef>
            </a:pPr>
            <a:r>
              <a:rPr lang="en-US">
                <a:solidFill>
                  <a:srgbClr val="0000FF"/>
                </a:solidFill>
              </a:rPr>
              <a:t>Availability</a:t>
            </a:r>
            <a:r>
              <a:rPr lang="en-US"/>
              <a:t> – in first hand this means prevention of Denial of Service (DoS) attacks.</a:t>
            </a:r>
          </a:p>
        </p:txBody>
      </p:sp>
      <p:sp>
        <p:nvSpPr>
          <p:cNvPr id="6" name="Footer Placeholder 5"/>
          <p:cNvSpPr txBox="1">
            <a:spLocks noChangeArrowheads="1"/>
          </p:cNvSpPr>
          <p:nvPr/>
        </p:nvSpPr>
        <p:spPr>
          <a:xfrm>
            <a:off x="5948363" y="6508750"/>
            <a:ext cx="2895600" cy="231775"/>
          </a:xfrm>
          <a:prstGeom prst="rect">
            <a:avLst/>
          </a:prstGeom>
        </p:spPr>
        <p:txBody>
          <a:bodyPr/>
          <a:lstStyle>
            <a:lvl1pPr algn="r">
              <a:defRPr sz="1000" b="1" i="1">
                <a:solidFill>
                  <a:schemeClr val="accent2"/>
                </a:solidFill>
              </a:defRPr>
            </a:lvl1pPr>
          </a:lstStyle>
          <a:p>
            <a:pPr marL="342900" indent="-342900">
              <a:spcBef>
                <a:spcPct val="20000"/>
              </a:spcBef>
              <a:buSzPct val="80000"/>
              <a:buFont typeface="Wingdings" pitchFamily="2" charset="2"/>
              <a:buNone/>
              <a:defRPr/>
            </a:pPr>
            <a:r>
              <a:rPr lang="el-GR" kern="0" dirty="0" smtClean="0">
                <a:latin typeface="+mn-lt"/>
              </a:rPr>
              <a:t>Δρ. Γεώργιος Δημητρακόπουλος</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ext Box 2"/>
          <p:cNvSpPr txBox="1">
            <a:spLocks noChangeArrowheads="1"/>
          </p:cNvSpPr>
          <p:nvPr/>
        </p:nvSpPr>
        <p:spPr bwMode="auto">
          <a:xfrm>
            <a:off x="1143000" y="1371600"/>
            <a:ext cx="7010400" cy="457200"/>
          </a:xfrm>
          <a:prstGeom prst="rect">
            <a:avLst/>
          </a:prstGeom>
          <a:noFill/>
          <a:ln w="9525">
            <a:noFill/>
            <a:miter lim="800000"/>
            <a:headEnd/>
            <a:tailEnd/>
          </a:ln>
        </p:spPr>
        <p:txBody>
          <a:bodyPr>
            <a:spAutoFit/>
          </a:bodyPr>
          <a:lstStyle/>
          <a:p>
            <a:pPr algn="ctr">
              <a:spcBef>
                <a:spcPct val="50000"/>
              </a:spcBef>
            </a:pPr>
            <a:r>
              <a:rPr lang="fi-FI" sz="2400">
                <a:solidFill>
                  <a:srgbClr val="0000FF"/>
                </a:solidFill>
              </a:rPr>
              <a:t>Basic SSL handshake operation (3)</a:t>
            </a:r>
            <a:endParaRPr lang="en-US" sz="2400">
              <a:solidFill>
                <a:srgbClr val="0000FF"/>
              </a:solidFill>
            </a:endParaRPr>
          </a:p>
        </p:txBody>
      </p:sp>
      <p:sp>
        <p:nvSpPr>
          <p:cNvPr id="384004" name="Text Box 4"/>
          <p:cNvSpPr txBox="1">
            <a:spLocks noChangeArrowheads="1"/>
          </p:cNvSpPr>
          <p:nvPr/>
        </p:nvSpPr>
        <p:spPr bwMode="auto">
          <a:xfrm>
            <a:off x="1143000" y="2286000"/>
            <a:ext cx="1219200" cy="406400"/>
          </a:xfrm>
          <a:prstGeom prst="rect">
            <a:avLst/>
          </a:prstGeom>
          <a:solidFill>
            <a:srgbClr val="FFFF00"/>
          </a:solidFill>
          <a:ln w="9525">
            <a:solidFill>
              <a:srgbClr val="0000FF"/>
            </a:solidFill>
            <a:miter lim="800000"/>
            <a:headEnd/>
            <a:tailEnd/>
          </a:ln>
          <a:effectLst>
            <a:outerShdw dist="35921" dir="2700000" algn="ctr" rotWithShape="0">
              <a:schemeClr val="bg2"/>
            </a:outerShdw>
          </a:effectLst>
        </p:spPr>
        <p:txBody>
          <a:bodyPr>
            <a:spAutoFit/>
          </a:bodyPr>
          <a:lstStyle/>
          <a:p>
            <a:pPr algn="ctr">
              <a:spcBef>
                <a:spcPct val="50000"/>
              </a:spcBef>
              <a:defRPr/>
            </a:pPr>
            <a:r>
              <a:rPr lang="en-GB"/>
              <a:t>Client</a:t>
            </a:r>
          </a:p>
        </p:txBody>
      </p:sp>
      <p:sp>
        <p:nvSpPr>
          <p:cNvPr id="384005" name="Text Box 5"/>
          <p:cNvSpPr txBox="1">
            <a:spLocks noChangeArrowheads="1"/>
          </p:cNvSpPr>
          <p:nvPr/>
        </p:nvSpPr>
        <p:spPr bwMode="auto">
          <a:xfrm>
            <a:off x="6705600" y="2286000"/>
            <a:ext cx="1219200" cy="406400"/>
          </a:xfrm>
          <a:prstGeom prst="rect">
            <a:avLst/>
          </a:prstGeom>
          <a:solidFill>
            <a:srgbClr val="FFFF00"/>
          </a:solidFill>
          <a:ln w="9525">
            <a:solidFill>
              <a:srgbClr val="0000FF"/>
            </a:solidFill>
            <a:miter lim="800000"/>
            <a:headEnd/>
            <a:tailEnd/>
          </a:ln>
          <a:effectLst>
            <a:outerShdw dist="35921" dir="2700000" algn="ctr" rotWithShape="0">
              <a:schemeClr val="bg2"/>
            </a:outerShdw>
          </a:effectLst>
        </p:spPr>
        <p:txBody>
          <a:bodyPr>
            <a:spAutoFit/>
          </a:bodyPr>
          <a:lstStyle/>
          <a:p>
            <a:pPr algn="ctr">
              <a:spcBef>
                <a:spcPct val="50000"/>
              </a:spcBef>
              <a:defRPr/>
            </a:pPr>
            <a:r>
              <a:rPr lang="en-GB"/>
              <a:t>Server</a:t>
            </a:r>
          </a:p>
        </p:txBody>
      </p:sp>
      <p:sp>
        <p:nvSpPr>
          <p:cNvPr id="43013" name="Line 6"/>
          <p:cNvSpPr>
            <a:spLocks noChangeShapeType="1"/>
          </p:cNvSpPr>
          <p:nvPr/>
        </p:nvSpPr>
        <p:spPr bwMode="auto">
          <a:xfrm flipV="1">
            <a:off x="1676400" y="2971800"/>
            <a:ext cx="5638800" cy="0"/>
          </a:xfrm>
          <a:prstGeom prst="line">
            <a:avLst/>
          </a:prstGeom>
          <a:noFill/>
          <a:ln w="28575">
            <a:solidFill>
              <a:srgbClr val="0000FF"/>
            </a:solidFill>
            <a:round/>
            <a:headEnd/>
            <a:tailEnd type="triangle" w="lg" len="lg"/>
          </a:ln>
        </p:spPr>
        <p:txBody>
          <a:bodyPr/>
          <a:lstStyle/>
          <a:p>
            <a:endParaRPr lang="el-GR"/>
          </a:p>
        </p:txBody>
      </p:sp>
      <p:sp>
        <p:nvSpPr>
          <p:cNvPr id="43014" name="Line 7"/>
          <p:cNvSpPr>
            <a:spLocks noChangeShapeType="1"/>
          </p:cNvSpPr>
          <p:nvPr/>
        </p:nvSpPr>
        <p:spPr bwMode="auto">
          <a:xfrm flipH="1" flipV="1">
            <a:off x="1676400" y="3429000"/>
            <a:ext cx="5638800" cy="0"/>
          </a:xfrm>
          <a:prstGeom prst="line">
            <a:avLst/>
          </a:prstGeom>
          <a:noFill/>
          <a:ln w="28575">
            <a:solidFill>
              <a:srgbClr val="0000FF"/>
            </a:solidFill>
            <a:round/>
            <a:headEnd/>
            <a:tailEnd type="triangle" w="lg" len="lg"/>
          </a:ln>
        </p:spPr>
        <p:txBody>
          <a:bodyPr/>
          <a:lstStyle/>
          <a:p>
            <a:endParaRPr lang="el-GR"/>
          </a:p>
        </p:txBody>
      </p:sp>
      <p:sp>
        <p:nvSpPr>
          <p:cNvPr id="43015" name="Text Box 8"/>
          <p:cNvSpPr txBox="1">
            <a:spLocks noChangeArrowheads="1"/>
          </p:cNvSpPr>
          <p:nvPr/>
        </p:nvSpPr>
        <p:spPr bwMode="auto">
          <a:xfrm>
            <a:off x="2667000" y="2590800"/>
            <a:ext cx="3733800" cy="366713"/>
          </a:xfrm>
          <a:prstGeom prst="rect">
            <a:avLst/>
          </a:prstGeom>
          <a:noFill/>
          <a:ln w="9525">
            <a:noFill/>
            <a:miter lim="800000"/>
            <a:headEnd/>
            <a:tailEnd/>
          </a:ln>
        </p:spPr>
        <p:txBody>
          <a:bodyPr>
            <a:spAutoFit/>
          </a:bodyPr>
          <a:lstStyle/>
          <a:p>
            <a:pPr algn="ctr">
              <a:spcBef>
                <a:spcPct val="50000"/>
              </a:spcBef>
            </a:pPr>
            <a:r>
              <a:rPr lang="en-GB">
                <a:solidFill>
                  <a:srgbClr val="0000FF"/>
                </a:solidFill>
              </a:rPr>
              <a:t>Supported security algorithms</a:t>
            </a:r>
          </a:p>
        </p:txBody>
      </p:sp>
      <p:sp>
        <p:nvSpPr>
          <p:cNvPr id="43016" name="Text Box 9"/>
          <p:cNvSpPr txBox="1">
            <a:spLocks noChangeArrowheads="1"/>
          </p:cNvSpPr>
          <p:nvPr/>
        </p:nvSpPr>
        <p:spPr bwMode="auto">
          <a:xfrm>
            <a:off x="2667000" y="3048000"/>
            <a:ext cx="3733800" cy="366713"/>
          </a:xfrm>
          <a:prstGeom prst="rect">
            <a:avLst/>
          </a:prstGeom>
          <a:noFill/>
          <a:ln w="9525">
            <a:noFill/>
            <a:miter lim="800000"/>
            <a:headEnd/>
            <a:tailEnd/>
          </a:ln>
        </p:spPr>
        <p:txBody>
          <a:bodyPr>
            <a:spAutoFit/>
          </a:bodyPr>
          <a:lstStyle/>
          <a:p>
            <a:pPr algn="ctr">
              <a:spcBef>
                <a:spcPct val="50000"/>
              </a:spcBef>
            </a:pPr>
            <a:r>
              <a:rPr lang="en-GB">
                <a:solidFill>
                  <a:srgbClr val="0000FF"/>
                </a:solidFill>
              </a:rPr>
              <a:t>Chosen security algorithms</a:t>
            </a:r>
          </a:p>
        </p:txBody>
      </p:sp>
      <p:sp>
        <p:nvSpPr>
          <p:cNvPr id="43017" name="Line 10"/>
          <p:cNvSpPr>
            <a:spLocks noChangeShapeType="1"/>
          </p:cNvSpPr>
          <p:nvPr/>
        </p:nvSpPr>
        <p:spPr bwMode="auto">
          <a:xfrm flipV="1">
            <a:off x="1676400" y="3886200"/>
            <a:ext cx="5638800" cy="0"/>
          </a:xfrm>
          <a:prstGeom prst="line">
            <a:avLst/>
          </a:prstGeom>
          <a:noFill/>
          <a:ln w="28575">
            <a:solidFill>
              <a:srgbClr val="0000FF"/>
            </a:solidFill>
            <a:round/>
            <a:headEnd/>
            <a:tailEnd type="triangle" w="lg" len="lg"/>
          </a:ln>
        </p:spPr>
        <p:txBody>
          <a:bodyPr/>
          <a:lstStyle/>
          <a:p>
            <a:endParaRPr lang="el-GR"/>
          </a:p>
        </p:txBody>
      </p:sp>
      <p:sp>
        <p:nvSpPr>
          <p:cNvPr id="43018" name="Text Box 11"/>
          <p:cNvSpPr txBox="1">
            <a:spLocks noChangeArrowheads="1"/>
          </p:cNvSpPr>
          <p:nvPr/>
        </p:nvSpPr>
        <p:spPr bwMode="auto">
          <a:xfrm>
            <a:off x="2667000" y="3505200"/>
            <a:ext cx="3733800" cy="366713"/>
          </a:xfrm>
          <a:prstGeom prst="rect">
            <a:avLst/>
          </a:prstGeom>
          <a:noFill/>
          <a:ln w="9525">
            <a:noFill/>
            <a:miter lim="800000"/>
            <a:headEnd/>
            <a:tailEnd/>
          </a:ln>
        </p:spPr>
        <p:txBody>
          <a:bodyPr>
            <a:spAutoFit/>
          </a:bodyPr>
          <a:lstStyle/>
          <a:p>
            <a:pPr algn="ctr">
              <a:spcBef>
                <a:spcPct val="50000"/>
              </a:spcBef>
            </a:pPr>
            <a:r>
              <a:rPr lang="en-GB">
                <a:solidFill>
                  <a:srgbClr val="0000FF"/>
                </a:solidFill>
              </a:rPr>
              <a:t>Encrypted pre-master secret</a:t>
            </a:r>
          </a:p>
        </p:txBody>
      </p:sp>
      <p:sp>
        <p:nvSpPr>
          <p:cNvPr id="43019" name="Text Box 12"/>
          <p:cNvSpPr txBox="1">
            <a:spLocks noChangeArrowheads="1"/>
          </p:cNvSpPr>
          <p:nvPr/>
        </p:nvSpPr>
        <p:spPr bwMode="auto">
          <a:xfrm>
            <a:off x="990600" y="4038600"/>
            <a:ext cx="1905000" cy="366713"/>
          </a:xfrm>
          <a:prstGeom prst="rect">
            <a:avLst/>
          </a:prstGeom>
          <a:noFill/>
          <a:ln w="9525">
            <a:noFill/>
            <a:miter lim="800000"/>
            <a:headEnd/>
            <a:tailEnd/>
          </a:ln>
        </p:spPr>
        <p:txBody>
          <a:bodyPr>
            <a:spAutoFit/>
          </a:bodyPr>
          <a:lstStyle/>
          <a:p>
            <a:pPr algn="ctr">
              <a:spcBef>
                <a:spcPct val="50000"/>
              </a:spcBef>
            </a:pPr>
            <a:r>
              <a:rPr lang="en-GB">
                <a:solidFill>
                  <a:srgbClr val="0000FF"/>
                </a:solidFill>
              </a:rPr>
              <a:t>Compute keys</a:t>
            </a:r>
          </a:p>
        </p:txBody>
      </p:sp>
      <p:sp>
        <p:nvSpPr>
          <p:cNvPr id="43020" name="Text Box 13"/>
          <p:cNvSpPr txBox="1">
            <a:spLocks noChangeArrowheads="1"/>
          </p:cNvSpPr>
          <p:nvPr/>
        </p:nvSpPr>
        <p:spPr bwMode="auto">
          <a:xfrm>
            <a:off x="6172200" y="4038600"/>
            <a:ext cx="1905000" cy="366713"/>
          </a:xfrm>
          <a:prstGeom prst="rect">
            <a:avLst/>
          </a:prstGeom>
          <a:noFill/>
          <a:ln w="9525">
            <a:noFill/>
            <a:miter lim="800000"/>
            <a:headEnd/>
            <a:tailEnd/>
          </a:ln>
        </p:spPr>
        <p:txBody>
          <a:bodyPr>
            <a:spAutoFit/>
          </a:bodyPr>
          <a:lstStyle/>
          <a:p>
            <a:pPr algn="ctr">
              <a:spcBef>
                <a:spcPct val="50000"/>
              </a:spcBef>
            </a:pPr>
            <a:r>
              <a:rPr lang="en-GB">
                <a:solidFill>
                  <a:srgbClr val="0000FF"/>
                </a:solidFill>
              </a:rPr>
              <a:t>Compute keys</a:t>
            </a:r>
          </a:p>
        </p:txBody>
      </p:sp>
      <p:sp>
        <p:nvSpPr>
          <p:cNvPr id="43021" name="Line 14"/>
          <p:cNvSpPr>
            <a:spLocks noChangeShapeType="1"/>
          </p:cNvSpPr>
          <p:nvPr/>
        </p:nvSpPr>
        <p:spPr bwMode="auto">
          <a:xfrm flipV="1">
            <a:off x="1676400" y="4724400"/>
            <a:ext cx="5638800" cy="0"/>
          </a:xfrm>
          <a:prstGeom prst="line">
            <a:avLst/>
          </a:prstGeom>
          <a:noFill/>
          <a:ln w="28575">
            <a:solidFill>
              <a:srgbClr val="0000FF"/>
            </a:solidFill>
            <a:round/>
            <a:headEnd/>
            <a:tailEnd type="triangle" w="lg" len="lg"/>
          </a:ln>
        </p:spPr>
        <p:txBody>
          <a:bodyPr/>
          <a:lstStyle/>
          <a:p>
            <a:endParaRPr lang="el-GR"/>
          </a:p>
        </p:txBody>
      </p:sp>
      <p:sp>
        <p:nvSpPr>
          <p:cNvPr id="43022" name="Line 15"/>
          <p:cNvSpPr>
            <a:spLocks noChangeShapeType="1"/>
          </p:cNvSpPr>
          <p:nvPr/>
        </p:nvSpPr>
        <p:spPr bwMode="auto">
          <a:xfrm flipH="1" flipV="1">
            <a:off x="1676400" y="4876800"/>
            <a:ext cx="5638800" cy="0"/>
          </a:xfrm>
          <a:prstGeom prst="line">
            <a:avLst/>
          </a:prstGeom>
          <a:noFill/>
          <a:ln w="28575">
            <a:solidFill>
              <a:srgbClr val="0000FF"/>
            </a:solidFill>
            <a:round/>
            <a:headEnd/>
            <a:tailEnd type="triangle" w="lg" len="lg"/>
          </a:ln>
        </p:spPr>
        <p:txBody>
          <a:bodyPr/>
          <a:lstStyle/>
          <a:p>
            <a:endParaRPr lang="el-GR"/>
          </a:p>
        </p:txBody>
      </p:sp>
      <p:sp>
        <p:nvSpPr>
          <p:cNvPr id="43023" name="Text Box 16"/>
          <p:cNvSpPr txBox="1">
            <a:spLocks noChangeArrowheads="1"/>
          </p:cNvSpPr>
          <p:nvPr/>
        </p:nvSpPr>
        <p:spPr bwMode="auto">
          <a:xfrm>
            <a:off x="2667000" y="4343400"/>
            <a:ext cx="3733800" cy="366713"/>
          </a:xfrm>
          <a:prstGeom prst="rect">
            <a:avLst/>
          </a:prstGeom>
          <a:noFill/>
          <a:ln w="9525">
            <a:noFill/>
            <a:miter lim="800000"/>
            <a:headEnd/>
            <a:tailEnd/>
          </a:ln>
        </p:spPr>
        <p:txBody>
          <a:bodyPr>
            <a:spAutoFit/>
          </a:bodyPr>
          <a:lstStyle/>
          <a:p>
            <a:pPr algn="ctr">
              <a:spcBef>
                <a:spcPct val="50000"/>
              </a:spcBef>
            </a:pPr>
            <a:r>
              <a:rPr lang="en-GB">
                <a:solidFill>
                  <a:srgbClr val="0000FF"/>
                </a:solidFill>
              </a:rPr>
              <a:t>MAC of handshake messages</a:t>
            </a:r>
          </a:p>
        </p:txBody>
      </p:sp>
      <p:sp>
        <p:nvSpPr>
          <p:cNvPr id="43024" name="Text Box 17"/>
          <p:cNvSpPr txBox="1">
            <a:spLocks noChangeArrowheads="1"/>
          </p:cNvSpPr>
          <p:nvPr/>
        </p:nvSpPr>
        <p:spPr bwMode="auto">
          <a:xfrm>
            <a:off x="2667000" y="5029200"/>
            <a:ext cx="3733800" cy="366713"/>
          </a:xfrm>
          <a:prstGeom prst="rect">
            <a:avLst/>
          </a:prstGeom>
          <a:noFill/>
          <a:ln w="9525">
            <a:noFill/>
            <a:miter lim="800000"/>
            <a:headEnd/>
            <a:tailEnd/>
          </a:ln>
        </p:spPr>
        <p:txBody>
          <a:bodyPr>
            <a:spAutoFit/>
          </a:bodyPr>
          <a:lstStyle/>
          <a:p>
            <a:pPr algn="ctr">
              <a:spcBef>
                <a:spcPct val="50000"/>
              </a:spcBef>
            </a:pPr>
            <a:r>
              <a:rPr lang="en-GB">
                <a:solidFill>
                  <a:srgbClr val="FF0000"/>
                </a:solidFill>
              </a:rPr>
              <a:t>Secure data transport</a:t>
            </a:r>
          </a:p>
        </p:txBody>
      </p:sp>
      <p:sp>
        <p:nvSpPr>
          <p:cNvPr id="43025" name="Line 18"/>
          <p:cNvSpPr>
            <a:spLocks noChangeShapeType="1"/>
          </p:cNvSpPr>
          <p:nvPr/>
        </p:nvSpPr>
        <p:spPr bwMode="auto">
          <a:xfrm flipH="1" flipV="1">
            <a:off x="1676400" y="5410200"/>
            <a:ext cx="5638800" cy="0"/>
          </a:xfrm>
          <a:prstGeom prst="line">
            <a:avLst/>
          </a:prstGeom>
          <a:noFill/>
          <a:ln w="28575">
            <a:solidFill>
              <a:srgbClr val="FF0000"/>
            </a:solidFill>
            <a:round/>
            <a:headEnd type="triangle" w="lg" len="lg"/>
            <a:tailEnd type="triangle" w="lg" len="lg"/>
          </a:ln>
        </p:spPr>
        <p:txBody>
          <a:bodyPr/>
          <a:lstStyle/>
          <a:p>
            <a:endParaRPr lang="el-GR"/>
          </a:p>
        </p:txBody>
      </p:sp>
      <p:sp>
        <p:nvSpPr>
          <p:cNvPr id="20" name="Footer Placeholder 5"/>
          <p:cNvSpPr txBox="1">
            <a:spLocks noChangeArrowheads="1"/>
          </p:cNvSpPr>
          <p:nvPr/>
        </p:nvSpPr>
        <p:spPr>
          <a:xfrm>
            <a:off x="5948363" y="6508750"/>
            <a:ext cx="2895600" cy="231775"/>
          </a:xfrm>
          <a:prstGeom prst="rect">
            <a:avLst/>
          </a:prstGeom>
        </p:spPr>
        <p:txBody>
          <a:bodyPr/>
          <a:lstStyle>
            <a:lvl1pPr algn="r">
              <a:defRPr sz="1000" b="1" i="1">
                <a:solidFill>
                  <a:schemeClr val="accent2"/>
                </a:solidFill>
              </a:defRPr>
            </a:lvl1pPr>
          </a:lstStyle>
          <a:p>
            <a:pPr marL="342900" indent="-342900">
              <a:spcBef>
                <a:spcPct val="20000"/>
              </a:spcBef>
              <a:buSzPct val="80000"/>
              <a:buFont typeface="Wingdings" pitchFamily="2" charset="2"/>
              <a:buNone/>
              <a:defRPr/>
            </a:pPr>
            <a:r>
              <a:rPr lang="el-GR" kern="0" dirty="0" smtClean="0">
                <a:latin typeface="+mn-lt"/>
              </a:rPr>
              <a:t>Δρ. Γεώργιος Δημητρακόπουλος</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1236" name="AutoShape 4"/>
          <p:cNvSpPr>
            <a:spLocks noChangeArrowheads="1"/>
          </p:cNvSpPr>
          <p:nvPr/>
        </p:nvSpPr>
        <p:spPr bwMode="auto">
          <a:xfrm>
            <a:off x="2819400" y="3810000"/>
            <a:ext cx="3048000" cy="1676400"/>
          </a:xfrm>
          <a:prstGeom prst="cloudCallout">
            <a:avLst>
              <a:gd name="adj1" fmla="val -1407"/>
              <a:gd name="adj2" fmla="val 3407"/>
            </a:avLst>
          </a:prstGeom>
          <a:solidFill>
            <a:srgbClr val="00FF00"/>
          </a:solidFill>
          <a:ln w="9525">
            <a:noFill/>
            <a:round/>
            <a:headEnd/>
            <a:tailEnd/>
          </a:ln>
          <a:effectLst>
            <a:outerShdw dist="107763" dir="2700000" algn="ctr" rotWithShape="0">
              <a:schemeClr val="bg2"/>
            </a:outerShdw>
          </a:effectLst>
        </p:spPr>
        <p:txBody>
          <a:bodyPr wrap="none" anchor="ctr"/>
          <a:lstStyle/>
          <a:p>
            <a:pPr algn="ctr">
              <a:defRPr/>
            </a:pPr>
            <a:endParaRPr lang="en-US"/>
          </a:p>
        </p:txBody>
      </p:sp>
      <p:sp>
        <p:nvSpPr>
          <p:cNvPr id="351237" name="AutoShape 5"/>
          <p:cNvSpPr>
            <a:spLocks noChangeArrowheads="1"/>
          </p:cNvSpPr>
          <p:nvPr/>
        </p:nvSpPr>
        <p:spPr bwMode="auto">
          <a:xfrm>
            <a:off x="1143000" y="3810000"/>
            <a:ext cx="1905000" cy="1676400"/>
          </a:xfrm>
          <a:prstGeom prst="cloudCallout">
            <a:avLst>
              <a:gd name="adj1" fmla="val 27750"/>
              <a:gd name="adj2" fmla="val -5681"/>
            </a:avLst>
          </a:prstGeom>
          <a:solidFill>
            <a:srgbClr val="FFCC99"/>
          </a:solidFill>
          <a:ln w="9525">
            <a:noFill/>
            <a:round/>
            <a:headEnd/>
            <a:tailEnd/>
          </a:ln>
          <a:effectLst>
            <a:outerShdw dist="107763" dir="2700000" algn="ctr" rotWithShape="0">
              <a:schemeClr val="bg2"/>
            </a:outerShdw>
          </a:effectLst>
        </p:spPr>
        <p:txBody>
          <a:bodyPr wrap="none" anchor="ctr"/>
          <a:lstStyle/>
          <a:p>
            <a:pPr algn="ctr">
              <a:defRPr/>
            </a:pPr>
            <a:endParaRPr lang="en-US"/>
          </a:p>
        </p:txBody>
      </p:sp>
      <p:sp>
        <p:nvSpPr>
          <p:cNvPr id="44036" name="Text Box 6"/>
          <p:cNvSpPr txBox="1">
            <a:spLocks noChangeArrowheads="1"/>
          </p:cNvSpPr>
          <p:nvPr/>
        </p:nvSpPr>
        <p:spPr bwMode="auto">
          <a:xfrm>
            <a:off x="1524000" y="1371600"/>
            <a:ext cx="6248400" cy="457200"/>
          </a:xfrm>
          <a:prstGeom prst="rect">
            <a:avLst/>
          </a:prstGeom>
          <a:noFill/>
          <a:ln w="9525">
            <a:noFill/>
            <a:miter lim="800000"/>
            <a:headEnd/>
            <a:tailEnd/>
          </a:ln>
        </p:spPr>
        <p:txBody>
          <a:bodyPr>
            <a:spAutoFit/>
          </a:bodyPr>
          <a:lstStyle/>
          <a:p>
            <a:pPr algn="ctr">
              <a:spcBef>
                <a:spcPct val="50000"/>
              </a:spcBef>
            </a:pPr>
            <a:r>
              <a:rPr lang="fi-FI" sz="2400">
                <a:solidFill>
                  <a:srgbClr val="0000FF"/>
                </a:solidFill>
              </a:rPr>
              <a:t>Virtual Private Network (VPN) </a:t>
            </a:r>
            <a:endParaRPr lang="en-US" sz="2400">
              <a:solidFill>
                <a:srgbClr val="0000FF"/>
              </a:solidFill>
            </a:endParaRPr>
          </a:p>
        </p:txBody>
      </p:sp>
      <p:sp>
        <p:nvSpPr>
          <p:cNvPr id="44037" name="Text Box 7"/>
          <p:cNvSpPr txBox="1">
            <a:spLocks noChangeArrowheads="1"/>
          </p:cNvSpPr>
          <p:nvPr/>
        </p:nvSpPr>
        <p:spPr bwMode="auto">
          <a:xfrm>
            <a:off x="914400" y="2133600"/>
            <a:ext cx="7239000" cy="1311275"/>
          </a:xfrm>
          <a:prstGeom prst="rect">
            <a:avLst/>
          </a:prstGeom>
          <a:noFill/>
          <a:ln w="9525">
            <a:noFill/>
            <a:miter lim="800000"/>
            <a:headEnd/>
            <a:tailEnd/>
          </a:ln>
        </p:spPr>
        <p:txBody>
          <a:bodyPr>
            <a:spAutoFit/>
          </a:bodyPr>
          <a:lstStyle/>
          <a:p>
            <a:pPr>
              <a:spcBef>
                <a:spcPct val="50000"/>
              </a:spcBef>
            </a:pPr>
            <a:r>
              <a:rPr lang="en-GB">
                <a:solidFill>
                  <a:srgbClr val="000000"/>
                </a:solidFill>
              </a:rPr>
              <a:t>A virtual private network (VPN) can be used within a public telecommunication infrastructure, such as the Internet, to provide remote offices or individual users with secure access to their organisation's network. </a:t>
            </a:r>
            <a:endParaRPr lang="fi-FI">
              <a:solidFill>
                <a:srgbClr val="000000"/>
              </a:solidFill>
            </a:endParaRPr>
          </a:p>
        </p:txBody>
      </p:sp>
      <p:sp>
        <p:nvSpPr>
          <p:cNvPr id="44038" name="Text Box 8"/>
          <p:cNvSpPr txBox="1">
            <a:spLocks noChangeArrowheads="1"/>
          </p:cNvSpPr>
          <p:nvPr/>
        </p:nvSpPr>
        <p:spPr bwMode="auto">
          <a:xfrm>
            <a:off x="3505200" y="4495800"/>
            <a:ext cx="1828800" cy="581025"/>
          </a:xfrm>
          <a:prstGeom prst="rect">
            <a:avLst/>
          </a:prstGeom>
          <a:noFill/>
          <a:ln w="9525">
            <a:noFill/>
            <a:miter lim="800000"/>
            <a:headEnd/>
            <a:tailEnd/>
          </a:ln>
        </p:spPr>
        <p:txBody>
          <a:bodyPr>
            <a:spAutoFit/>
          </a:bodyPr>
          <a:lstStyle/>
          <a:p>
            <a:pPr algn="ctr">
              <a:spcBef>
                <a:spcPct val="50000"/>
              </a:spcBef>
            </a:pPr>
            <a:r>
              <a:rPr lang="fi-FI" sz="1600"/>
              <a:t>Public network (Internet)</a:t>
            </a:r>
            <a:endParaRPr lang="en-GB" sz="1600"/>
          </a:p>
        </p:txBody>
      </p:sp>
      <p:sp>
        <p:nvSpPr>
          <p:cNvPr id="351241" name="AutoShape 9"/>
          <p:cNvSpPr>
            <a:spLocks noChangeArrowheads="1"/>
          </p:cNvSpPr>
          <p:nvPr/>
        </p:nvSpPr>
        <p:spPr bwMode="auto">
          <a:xfrm>
            <a:off x="5791200" y="3810000"/>
            <a:ext cx="2133600" cy="1676400"/>
          </a:xfrm>
          <a:prstGeom prst="cloudCallout">
            <a:avLst>
              <a:gd name="adj1" fmla="val 26565"/>
              <a:gd name="adj2" fmla="val -5681"/>
            </a:avLst>
          </a:prstGeom>
          <a:solidFill>
            <a:srgbClr val="00CCFF"/>
          </a:solidFill>
          <a:ln w="9525">
            <a:noFill/>
            <a:round/>
            <a:headEnd/>
            <a:tailEnd/>
          </a:ln>
          <a:effectLst>
            <a:outerShdw dist="107763" dir="2700000" algn="ctr" rotWithShape="0">
              <a:schemeClr val="bg2"/>
            </a:outerShdw>
          </a:effectLst>
        </p:spPr>
        <p:txBody>
          <a:bodyPr wrap="none" anchor="ctr"/>
          <a:lstStyle/>
          <a:p>
            <a:pPr algn="ctr">
              <a:defRPr/>
            </a:pPr>
            <a:endParaRPr lang="en-US"/>
          </a:p>
        </p:txBody>
      </p:sp>
      <p:sp>
        <p:nvSpPr>
          <p:cNvPr id="44040" name="Text Box 10"/>
          <p:cNvSpPr txBox="1">
            <a:spLocks noChangeArrowheads="1"/>
          </p:cNvSpPr>
          <p:nvPr/>
        </p:nvSpPr>
        <p:spPr bwMode="auto">
          <a:xfrm>
            <a:off x="5943600" y="4495800"/>
            <a:ext cx="1524000" cy="825500"/>
          </a:xfrm>
          <a:prstGeom prst="rect">
            <a:avLst/>
          </a:prstGeom>
          <a:noFill/>
          <a:ln w="9525">
            <a:noFill/>
            <a:miter lim="800000"/>
            <a:headEnd/>
            <a:tailEnd/>
          </a:ln>
        </p:spPr>
        <p:txBody>
          <a:bodyPr>
            <a:spAutoFit/>
          </a:bodyPr>
          <a:lstStyle/>
          <a:p>
            <a:pPr algn="ctr">
              <a:spcBef>
                <a:spcPct val="50000"/>
              </a:spcBef>
            </a:pPr>
            <a:r>
              <a:rPr lang="fi-FI" sz="1600"/>
              <a:t>Server/client in corporate network</a:t>
            </a:r>
            <a:endParaRPr lang="en-GB" sz="1600"/>
          </a:p>
        </p:txBody>
      </p:sp>
      <p:sp>
        <p:nvSpPr>
          <p:cNvPr id="44041" name="Text Box 11"/>
          <p:cNvSpPr txBox="1">
            <a:spLocks noChangeArrowheads="1"/>
          </p:cNvSpPr>
          <p:nvPr/>
        </p:nvSpPr>
        <p:spPr bwMode="auto">
          <a:xfrm>
            <a:off x="1219200" y="4648200"/>
            <a:ext cx="1752600" cy="581025"/>
          </a:xfrm>
          <a:prstGeom prst="rect">
            <a:avLst/>
          </a:prstGeom>
          <a:noFill/>
          <a:ln w="9525">
            <a:noFill/>
            <a:miter lim="800000"/>
            <a:headEnd/>
            <a:tailEnd/>
          </a:ln>
        </p:spPr>
        <p:txBody>
          <a:bodyPr>
            <a:spAutoFit/>
          </a:bodyPr>
          <a:lstStyle/>
          <a:p>
            <a:pPr algn="ctr">
              <a:spcBef>
                <a:spcPct val="50000"/>
              </a:spcBef>
            </a:pPr>
            <a:r>
              <a:rPr lang="en-GB" sz="1600"/>
              <a:t>User terminal in WLAN</a:t>
            </a:r>
          </a:p>
        </p:txBody>
      </p:sp>
      <p:pic>
        <p:nvPicPr>
          <p:cNvPr id="44042" name="Picture 12" descr="j0093585"/>
          <p:cNvPicPr>
            <a:picLocks noChangeAspect="1" noChangeArrowheads="1"/>
          </p:cNvPicPr>
          <p:nvPr/>
        </p:nvPicPr>
        <p:blipFill>
          <a:blip r:embed="rId3"/>
          <a:srcRect/>
          <a:stretch>
            <a:fillRect/>
          </a:stretch>
        </p:blipFill>
        <p:spPr bwMode="auto">
          <a:xfrm>
            <a:off x="1676400" y="3962400"/>
            <a:ext cx="685800" cy="625475"/>
          </a:xfrm>
          <a:prstGeom prst="rect">
            <a:avLst/>
          </a:prstGeom>
          <a:noFill/>
          <a:ln w="9525">
            <a:noFill/>
            <a:miter lim="800000"/>
            <a:headEnd/>
            <a:tailEnd/>
          </a:ln>
        </p:spPr>
      </p:pic>
      <p:sp>
        <p:nvSpPr>
          <p:cNvPr id="44043" name="Line 13"/>
          <p:cNvSpPr>
            <a:spLocks noChangeShapeType="1"/>
          </p:cNvSpPr>
          <p:nvPr/>
        </p:nvSpPr>
        <p:spPr bwMode="auto">
          <a:xfrm>
            <a:off x="2514600" y="4267200"/>
            <a:ext cx="4191000" cy="0"/>
          </a:xfrm>
          <a:prstGeom prst="line">
            <a:avLst/>
          </a:prstGeom>
          <a:noFill/>
          <a:ln w="28575">
            <a:solidFill>
              <a:srgbClr val="0000FF"/>
            </a:solidFill>
            <a:round/>
            <a:headEnd type="triangle" w="lg" len="lg"/>
            <a:tailEnd type="triangle" w="lg" len="lg"/>
          </a:ln>
        </p:spPr>
        <p:txBody>
          <a:bodyPr/>
          <a:lstStyle/>
          <a:p>
            <a:endParaRPr lang="el-GR"/>
          </a:p>
        </p:txBody>
      </p:sp>
      <p:sp>
        <p:nvSpPr>
          <p:cNvPr id="44044" name="Text Box 14"/>
          <p:cNvSpPr txBox="1">
            <a:spLocks noChangeArrowheads="1"/>
          </p:cNvSpPr>
          <p:nvPr/>
        </p:nvSpPr>
        <p:spPr bwMode="auto">
          <a:xfrm>
            <a:off x="3200400" y="3886200"/>
            <a:ext cx="3124200" cy="366713"/>
          </a:xfrm>
          <a:prstGeom prst="rect">
            <a:avLst/>
          </a:prstGeom>
          <a:noFill/>
          <a:ln w="9525">
            <a:noFill/>
            <a:miter lim="800000"/>
            <a:headEnd/>
            <a:tailEnd/>
          </a:ln>
        </p:spPr>
        <p:txBody>
          <a:bodyPr>
            <a:spAutoFit/>
          </a:bodyPr>
          <a:lstStyle/>
          <a:p>
            <a:pPr algn="ctr">
              <a:spcBef>
                <a:spcPct val="50000"/>
              </a:spcBef>
            </a:pPr>
            <a:r>
              <a:rPr lang="fi-FI">
                <a:solidFill>
                  <a:srgbClr val="0000FF"/>
                </a:solidFill>
              </a:rPr>
              <a:t>Secure communication</a:t>
            </a:r>
            <a:endParaRPr lang="en-GB">
              <a:solidFill>
                <a:srgbClr val="0000FF"/>
              </a:solidFill>
            </a:endParaRPr>
          </a:p>
        </p:txBody>
      </p:sp>
      <p:sp>
        <p:nvSpPr>
          <p:cNvPr id="44045" name="Rectangle 15"/>
          <p:cNvSpPr>
            <a:spLocks noChangeArrowheads="1"/>
          </p:cNvSpPr>
          <p:nvPr/>
        </p:nvSpPr>
        <p:spPr bwMode="auto">
          <a:xfrm>
            <a:off x="6934200" y="4038600"/>
            <a:ext cx="457200" cy="457200"/>
          </a:xfrm>
          <a:prstGeom prst="rect">
            <a:avLst/>
          </a:prstGeom>
          <a:solidFill>
            <a:srgbClr val="33CCCC"/>
          </a:solidFill>
          <a:ln w="9525">
            <a:miter lim="800000"/>
            <a:headEnd/>
            <a:tailEnd/>
          </a:ln>
          <a:scene3d>
            <a:camera prst="legacyObliqueTopRight"/>
            <a:lightRig rig="legacyFlat3" dir="b"/>
          </a:scene3d>
          <a:sp3d extrusionH="430200" prstMaterial="legacyMatte">
            <a:bevelT w="13500" h="13500" prst="angle"/>
            <a:bevelB w="13500" h="13500" prst="angle"/>
            <a:extrusionClr>
              <a:srgbClr val="33CCCC"/>
            </a:extrusionClr>
          </a:sp3d>
        </p:spPr>
        <p:txBody>
          <a:bodyPr wrap="none" anchor="ctr">
            <a:flatTx/>
          </a:bodyPr>
          <a:lstStyle/>
          <a:p>
            <a:pPr algn="ctr"/>
            <a:endParaRPr lang="en-US"/>
          </a:p>
        </p:txBody>
      </p:sp>
      <p:sp>
        <p:nvSpPr>
          <p:cNvPr id="16" name="Footer Placeholder 5"/>
          <p:cNvSpPr txBox="1">
            <a:spLocks noChangeArrowheads="1"/>
          </p:cNvSpPr>
          <p:nvPr/>
        </p:nvSpPr>
        <p:spPr>
          <a:xfrm>
            <a:off x="5948363" y="6508750"/>
            <a:ext cx="2895600" cy="231775"/>
          </a:xfrm>
          <a:prstGeom prst="rect">
            <a:avLst/>
          </a:prstGeom>
        </p:spPr>
        <p:txBody>
          <a:bodyPr/>
          <a:lstStyle>
            <a:lvl1pPr algn="r">
              <a:defRPr sz="1000" b="1" i="1">
                <a:solidFill>
                  <a:schemeClr val="accent2"/>
                </a:solidFill>
              </a:defRPr>
            </a:lvl1pPr>
          </a:lstStyle>
          <a:p>
            <a:pPr marL="342900" indent="-342900">
              <a:spcBef>
                <a:spcPct val="20000"/>
              </a:spcBef>
              <a:buSzPct val="80000"/>
              <a:buFont typeface="Wingdings" pitchFamily="2" charset="2"/>
              <a:buNone/>
              <a:defRPr/>
            </a:pPr>
            <a:r>
              <a:rPr lang="el-GR" kern="0" dirty="0" smtClean="0">
                <a:latin typeface="+mn-lt"/>
              </a:rPr>
              <a:t>Δρ. Γεώργιος Δημητρακόπουλος</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ext Box 4"/>
          <p:cNvSpPr txBox="1">
            <a:spLocks noChangeArrowheads="1"/>
          </p:cNvSpPr>
          <p:nvPr/>
        </p:nvSpPr>
        <p:spPr bwMode="auto">
          <a:xfrm>
            <a:off x="1524000" y="1371600"/>
            <a:ext cx="6248400" cy="457200"/>
          </a:xfrm>
          <a:prstGeom prst="rect">
            <a:avLst/>
          </a:prstGeom>
          <a:noFill/>
          <a:ln w="9525">
            <a:noFill/>
            <a:miter lim="800000"/>
            <a:headEnd/>
            <a:tailEnd/>
          </a:ln>
        </p:spPr>
        <p:txBody>
          <a:bodyPr>
            <a:spAutoFit/>
          </a:bodyPr>
          <a:lstStyle/>
          <a:p>
            <a:pPr algn="ctr">
              <a:spcBef>
                <a:spcPct val="50000"/>
              </a:spcBef>
            </a:pPr>
            <a:r>
              <a:rPr lang="fi-FI" sz="2400">
                <a:solidFill>
                  <a:srgbClr val="0000FF"/>
                </a:solidFill>
              </a:rPr>
              <a:t>Implementing VPN using IPSec </a:t>
            </a:r>
            <a:endParaRPr lang="en-US" sz="2400">
              <a:solidFill>
                <a:srgbClr val="0000FF"/>
              </a:solidFill>
            </a:endParaRPr>
          </a:p>
        </p:txBody>
      </p:sp>
      <p:sp>
        <p:nvSpPr>
          <p:cNvPr id="45059" name="Text Box 6"/>
          <p:cNvSpPr txBox="1">
            <a:spLocks noChangeArrowheads="1"/>
          </p:cNvSpPr>
          <p:nvPr/>
        </p:nvSpPr>
        <p:spPr bwMode="auto">
          <a:xfrm>
            <a:off x="914400" y="2133600"/>
            <a:ext cx="7239000" cy="2835275"/>
          </a:xfrm>
          <a:prstGeom prst="rect">
            <a:avLst/>
          </a:prstGeom>
          <a:noFill/>
          <a:ln w="9525">
            <a:noFill/>
            <a:miter lim="800000"/>
            <a:headEnd/>
            <a:tailEnd/>
          </a:ln>
        </p:spPr>
        <p:txBody>
          <a:bodyPr>
            <a:spAutoFit/>
          </a:bodyPr>
          <a:lstStyle/>
          <a:p>
            <a:pPr>
              <a:spcBef>
                <a:spcPct val="50000"/>
              </a:spcBef>
            </a:pPr>
            <a:r>
              <a:rPr lang="fi-FI"/>
              <a:t>Secure VPN connections can be implemented using the IPSec protocol</a:t>
            </a:r>
            <a:r>
              <a:rPr lang="en-GB">
                <a:solidFill>
                  <a:srgbClr val="000000"/>
                </a:solidFill>
              </a:rPr>
              <a:t>.</a:t>
            </a:r>
          </a:p>
          <a:p>
            <a:pPr>
              <a:spcBef>
                <a:spcPct val="50000"/>
              </a:spcBef>
            </a:pPr>
            <a:r>
              <a:rPr lang="fi-FI"/>
              <a:t>There exist many security solutions at </a:t>
            </a:r>
            <a:r>
              <a:rPr lang="fi-FI">
                <a:solidFill>
                  <a:srgbClr val="0000FF"/>
                </a:solidFill>
              </a:rPr>
              <a:t>higher protocol layers</a:t>
            </a:r>
            <a:r>
              <a:rPr lang="fi-FI"/>
              <a:t> (e.g. SSL, SSH). However, IPSec is the only widely available and standardised protocol (rather: set of protocols) that operates (operate) at the </a:t>
            </a:r>
            <a:r>
              <a:rPr lang="fi-FI">
                <a:solidFill>
                  <a:srgbClr val="0000FF"/>
                </a:solidFill>
              </a:rPr>
              <a:t>network (or IP) layer</a:t>
            </a:r>
            <a:r>
              <a:rPr lang="fi-FI"/>
              <a:t>. </a:t>
            </a:r>
          </a:p>
          <a:p>
            <a:pPr>
              <a:spcBef>
                <a:spcPct val="50000"/>
              </a:spcBef>
            </a:pPr>
            <a:r>
              <a:rPr lang="fi-FI"/>
              <a:t>IPSec is specified by the IETF in RFC 2401. </a:t>
            </a:r>
            <a:endParaRPr lang="fi-FI">
              <a:solidFill>
                <a:srgbClr val="000000"/>
              </a:solidFill>
            </a:endParaRPr>
          </a:p>
        </p:txBody>
      </p:sp>
      <p:sp>
        <p:nvSpPr>
          <p:cNvPr id="6" name="Footer Placeholder 5"/>
          <p:cNvSpPr txBox="1">
            <a:spLocks noChangeArrowheads="1"/>
          </p:cNvSpPr>
          <p:nvPr/>
        </p:nvSpPr>
        <p:spPr>
          <a:xfrm>
            <a:off x="5948363" y="6508750"/>
            <a:ext cx="2895600" cy="231775"/>
          </a:xfrm>
          <a:prstGeom prst="rect">
            <a:avLst/>
          </a:prstGeom>
        </p:spPr>
        <p:txBody>
          <a:bodyPr/>
          <a:lstStyle>
            <a:lvl1pPr algn="r">
              <a:defRPr sz="1000" b="1" i="1">
                <a:solidFill>
                  <a:schemeClr val="accent2"/>
                </a:solidFill>
              </a:defRPr>
            </a:lvl1pPr>
          </a:lstStyle>
          <a:p>
            <a:pPr marL="342900" indent="-342900">
              <a:spcBef>
                <a:spcPct val="20000"/>
              </a:spcBef>
              <a:buSzPct val="80000"/>
              <a:buFont typeface="Wingdings" pitchFamily="2" charset="2"/>
              <a:buNone/>
              <a:defRPr/>
            </a:pPr>
            <a:r>
              <a:rPr lang="el-GR" kern="0" dirty="0" smtClean="0">
                <a:latin typeface="+mn-lt"/>
              </a:rPr>
              <a:t>Δρ. Γεώργιος Δημητρακόπουλος</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ext Box 4"/>
          <p:cNvSpPr txBox="1">
            <a:spLocks noChangeArrowheads="1"/>
          </p:cNvSpPr>
          <p:nvPr/>
        </p:nvSpPr>
        <p:spPr bwMode="auto">
          <a:xfrm>
            <a:off x="1524000" y="1371600"/>
            <a:ext cx="6248400" cy="457200"/>
          </a:xfrm>
          <a:prstGeom prst="rect">
            <a:avLst/>
          </a:prstGeom>
          <a:noFill/>
          <a:ln w="9525">
            <a:noFill/>
            <a:miter lim="800000"/>
            <a:headEnd/>
            <a:tailEnd/>
          </a:ln>
        </p:spPr>
        <p:txBody>
          <a:bodyPr>
            <a:spAutoFit/>
          </a:bodyPr>
          <a:lstStyle/>
          <a:p>
            <a:pPr algn="ctr">
              <a:spcBef>
                <a:spcPct val="50000"/>
              </a:spcBef>
            </a:pPr>
            <a:r>
              <a:rPr lang="fi-FI" sz="2400">
                <a:solidFill>
                  <a:srgbClr val="0000FF"/>
                </a:solidFill>
              </a:rPr>
              <a:t>Two modes of IPSec</a:t>
            </a:r>
            <a:endParaRPr lang="en-US" sz="2400">
              <a:solidFill>
                <a:srgbClr val="0000FF"/>
              </a:solidFill>
            </a:endParaRPr>
          </a:p>
        </p:txBody>
      </p:sp>
      <p:sp>
        <p:nvSpPr>
          <p:cNvPr id="46083" name="Text Box 5"/>
          <p:cNvSpPr txBox="1">
            <a:spLocks noChangeArrowheads="1"/>
          </p:cNvSpPr>
          <p:nvPr/>
        </p:nvSpPr>
        <p:spPr bwMode="auto">
          <a:xfrm>
            <a:off x="914400" y="2133600"/>
            <a:ext cx="7467600" cy="3140075"/>
          </a:xfrm>
          <a:prstGeom prst="rect">
            <a:avLst/>
          </a:prstGeom>
          <a:noFill/>
          <a:ln w="9525">
            <a:noFill/>
            <a:miter lim="800000"/>
            <a:headEnd/>
            <a:tailEnd/>
          </a:ln>
        </p:spPr>
        <p:txBody>
          <a:bodyPr>
            <a:spAutoFit/>
          </a:bodyPr>
          <a:lstStyle/>
          <a:p>
            <a:r>
              <a:rPr lang="fi-FI"/>
              <a:t>IPSec offers two modes:</a:t>
            </a:r>
          </a:p>
          <a:p>
            <a:pPr lvl="1">
              <a:spcBef>
                <a:spcPct val="50000"/>
              </a:spcBef>
            </a:pPr>
            <a:r>
              <a:rPr lang="fi-FI"/>
              <a:t>In </a:t>
            </a:r>
            <a:r>
              <a:rPr lang="fi-FI">
                <a:solidFill>
                  <a:srgbClr val="0000FF"/>
                </a:solidFill>
              </a:rPr>
              <a:t>Transport mode</a:t>
            </a:r>
            <a:r>
              <a:rPr lang="fi-FI"/>
              <a:t>, only the IP packet payload is secured. The IP header is not encrypted, since it is used for routing the packet through the Internet. Transport mode is intended for end-to-end IPSec connections only.</a:t>
            </a:r>
          </a:p>
          <a:p>
            <a:pPr lvl="1">
              <a:spcBef>
                <a:spcPct val="50000"/>
              </a:spcBef>
            </a:pPr>
            <a:r>
              <a:rPr lang="fi-FI"/>
              <a:t>In </a:t>
            </a:r>
            <a:r>
              <a:rPr lang="fi-FI">
                <a:solidFill>
                  <a:srgbClr val="0000FF"/>
                </a:solidFill>
              </a:rPr>
              <a:t>Tunnel mode</a:t>
            </a:r>
            <a:r>
              <a:rPr lang="fi-FI"/>
              <a:t>, the entire IP packet (including header) is secured. Tunnel mode is intended for applications involving security gateways.</a:t>
            </a:r>
            <a:endParaRPr lang="en-GB"/>
          </a:p>
        </p:txBody>
      </p:sp>
      <p:sp>
        <p:nvSpPr>
          <p:cNvPr id="46084" name="Oval 6"/>
          <p:cNvSpPr>
            <a:spLocks noChangeArrowheads="1"/>
          </p:cNvSpPr>
          <p:nvPr/>
        </p:nvSpPr>
        <p:spPr bwMode="auto">
          <a:xfrm>
            <a:off x="1219200" y="2774950"/>
            <a:ext cx="76200" cy="76200"/>
          </a:xfrm>
          <a:prstGeom prst="ellipse">
            <a:avLst/>
          </a:prstGeom>
          <a:solidFill>
            <a:schemeClr val="accent1"/>
          </a:solidFill>
          <a:ln w="9525">
            <a:solidFill>
              <a:srgbClr val="0000FF"/>
            </a:solidFill>
            <a:round/>
            <a:headEnd/>
            <a:tailEnd/>
          </a:ln>
        </p:spPr>
        <p:txBody>
          <a:bodyPr wrap="none" anchor="ctr"/>
          <a:lstStyle/>
          <a:p>
            <a:pPr algn="ctr"/>
            <a:endParaRPr lang="en-US">
              <a:solidFill>
                <a:srgbClr val="66CCFF"/>
              </a:solidFill>
            </a:endParaRPr>
          </a:p>
        </p:txBody>
      </p:sp>
      <p:sp>
        <p:nvSpPr>
          <p:cNvPr id="46085" name="Oval 7"/>
          <p:cNvSpPr>
            <a:spLocks noChangeArrowheads="1"/>
          </p:cNvSpPr>
          <p:nvPr/>
        </p:nvSpPr>
        <p:spPr bwMode="auto">
          <a:xfrm>
            <a:off x="1219200" y="4452938"/>
            <a:ext cx="76200" cy="76200"/>
          </a:xfrm>
          <a:prstGeom prst="ellipse">
            <a:avLst/>
          </a:prstGeom>
          <a:solidFill>
            <a:schemeClr val="accent1"/>
          </a:solidFill>
          <a:ln w="9525">
            <a:solidFill>
              <a:srgbClr val="0000FF"/>
            </a:solidFill>
            <a:round/>
            <a:headEnd/>
            <a:tailEnd/>
          </a:ln>
        </p:spPr>
        <p:txBody>
          <a:bodyPr wrap="none" anchor="ctr"/>
          <a:lstStyle/>
          <a:p>
            <a:pPr algn="ctr"/>
            <a:endParaRPr lang="en-US">
              <a:solidFill>
                <a:srgbClr val="66CCFF"/>
              </a:solidFill>
            </a:endParaRPr>
          </a:p>
        </p:txBody>
      </p:sp>
      <p:sp>
        <p:nvSpPr>
          <p:cNvPr id="8" name="Footer Placeholder 5"/>
          <p:cNvSpPr txBox="1">
            <a:spLocks noChangeArrowheads="1"/>
          </p:cNvSpPr>
          <p:nvPr/>
        </p:nvSpPr>
        <p:spPr>
          <a:xfrm>
            <a:off x="5948363" y="6508750"/>
            <a:ext cx="2895600" cy="231775"/>
          </a:xfrm>
          <a:prstGeom prst="rect">
            <a:avLst/>
          </a:prstGeom>
        </p:spPr>
        <p:txBody>
          <a:bodyPr/>
          <a:lstStyle>
            <a:lvl1pPr algn="r">
              <a:defRPr sz="1000" b="1" i="1">
                <a:solidFill>
                  <a:schemeClr val="accent2"/>
                </a:solidFill>
              </a:defRPr>
            </a:lvl1pPr>
          </a:lstStyle>
          <a:p>
            <a:pPr marL="342900" indent="-342900">
              <a:spcBef>
                <a:spcPct val="20000"/>
              </a:spcBef>
              <a:buSzPct val="80000"/>
              <a:buFont typeface="Wingdings" pitchFamily="2" charset="2"/>
              <a:buNone/>
              <a:defRPr/>
            </a:pPr>
            <a:r>
              <a:rPr lang="el-GR" kern="0" dirty="0" smtClean="0">
                <a:latin typeface="+mn-lt"/>
              </a:rPr>
              <a:t>Δρ. Γεώργιος Δημητρακόπουλος</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ext Box 2"/>
          <p:cNvSpPr txBox="1">
            <a:spLocks noChangeArrowheads="1"/>
          </p:cNvSpPr>
          <p:nvPr/>
        </p:nvSpPr>
        <p:spPr bwMode="auto">
          <a:xfrm>
            <a:off x="1524000" y="1371600"/>
            <a:ext cx="6248400" cy="457200"/>
          </a:xfrm>
          <a:prstGeom prst="rect">
            <a:avLst/>
          </a:prstGeom>
          <a:noFill/>
          <a:ln w="9525">
            <a:noFill/>
            <a:miter lim="800000"/>
            <a:headEnd/>
            <a:tailEnd/>
          </a:ln>
        </p:spPr>
        <p:txBody>
          <a:bodyPr>
            <a:spAutoFit/>
          </a:bodyPr>
          <a:lstStyle/>
          <a:p>
            <a:pPr algn="ctr">
              <a:spcBef>
                <a:spcPct val="50000"/>
              </a:spcBef>
            </a:pPr>
            <a:r>
              <a:rPr lang="fi-FI" sz="2400">
                <a:solidFill>
                  <a:srgbClr val="0000FF"/>
                </a:solidFill>
              </a:rPr>
              <a:t>IPSec Transport mode</a:t>
            </a:r>
            <a:endParaRPr lang="en-US" sz="2400">
              <a:solidFill>
                <a:srgbClr val="0000FF"/>
              </a:solidFill>
            </a:endParaRPr>
          </a:p>
        </p:txBody>
      </p:sp>
      <p:sp>
        <p:nvSpPr>
          <p:cNvPr id="47107" name="Text Box 3"/>
          <p:cNvSpPr txBox="1">
            <a:spLocks noChangeArrowheads="1"/>
          </p:cNvSpPr>
          <p:nvPr/>
        </p:nvSpPr>
        <p:spPr bwMode="auto">
          <a:xfrm>
            <a:off x="914400" y="2133600"/>
            <a:ext cx="7467600" cy="396875"/>
          </a:xfrm>
          <a:prstGeom prst="rect">
            <a:avLst/>
          </a:prstGeom>
          <a:noFill/>
          <a:ln w="9525">
            <a:noFill/>
            <a:miter lim="800000"/>
            <a:headEnd/>
            <a:tailEnd/>
          </a:ln>
        </p:spPr>
        <p:txBody>
          <a:bodyPr>
            <a:spAutoFit/>
          </a:bodyPr>
          <a:lstStyle/>
          <a:p>
            <a:r>
              <a:rPr lang="fi-FI"/>
              <a:t>In Transport mode the IP headers are not encrypted:</a:t>
            </a:r>
            <a:endParaRPr lang="en-GB"/>
          </a:p>
        </p:txBody>
      </p:sp>
      <p:pic>
        <p:nvPicPr>
          <p:cNvPr id="47108" name="Picture 4" descr="empty"/>
          <p:cNvPicPr>
            <a:picLocks noChangeAspect="1" noChangeArrowheads="1"/>
          </p:cNvPicPr>
          <p:nvPr/>
        </p:nvPicPr>
        <p:blipFill>
          <a:blip r:embed="rId3"/>
          <a:srcRect/>
          <a:stretch>
            <a:fillRect/>
          </a:stretch>
        </p:blipFill>
        <p:spPr bwMode="auto">
          <a:xfrm>
            <a:off x="3511550" y="3578225"/>
            <a:ext cx="9525" cy="47625"/>
          </a:xfrm>
          <a:prstGeom prst="rect">
            <a:avLst/>
          </a:prstGeom>
          <a:noFill/>
          <a:ln w="9525">
            <a:noFill/>
            <a:miter lim="800000"/>
            <a:headEnd/>
            <a:tailEnd/>
          </a:ln>
        </p:spPr>
      </p:pic>
      <p:sp>
        <p:nvSpPr>
          <p:cNvPr id="47109" name="Rectangle 5"/>
          <p:cNvSpPr>
            <a:spLocks noChangeArrowheads="1"/>
          </p:cNvSpPr>
          <p:nvPr/>
        </p:nvSpPr>
        <p:spPr bwMode="auto">
          <a:xfrm>
            <a:off x="1828800" y="3352800"/>
            <a:ext cx="1219200" cy="304800"/>
          </a:xfrm>
          <a:prstGeom prst="rect">
            <a:avLst/>
          </a:prstGeom>
          <a:solidFill>
            <a:srgbClr val="CCECFF"/>
          </a:solidFill>
          <a:ln w="19050">
            <a:solidFill>
              <a:schemeClr val="tx1"/>
            </a:solidFill>
            <a:miter lim="800000"/>
            <a:headEnd/>
            <a:tailEnd/>
          </a:ln>
        </p:spPr>
        <p:txBody>
          <a:bodyPr wrap="none" anchor="ctr"/>
          <a:lstStyle/>
          <a:p>
            <a:endParaRPr lang="el-GR"/>
          </a:p>
        </p:txBody>
      </p:sp>
      <p:sp>
        <p:nvSpPr>
          <p:cNvPr id="47110" name="Rectangle 6"/>
          <p:cNvSpPr>
            <a:spLocks noChangeArrowheads="1"/>
          </p:cNvSpPr>
          <p:nvPr/>
        </p:nvSpPr>
        <p:spPr bwMode="auto">
          <a:xfrm>
            <a:off x="1524000" y="3352800"/>
            <a:ext cx="304800" cy="304800"/>
          </a:xfrm>
          <a:prstGeom prst="rect">
            <a:avLst/>
          </a:prstGeom>
          <a:solidFill>
            <a:srgbClr val="33CCCC"/>
          </a:solidFill>
          <a:ln w="19050">
            <a:solidFill>
              <a:schemeClr val="tx1"/>
            </a:solidFill>
            <a:miter lim="800000"/>
            <a:headEnd/>
            <a:tailEnd/>
          </a:ln>
        </p:spPr>
        <p:txBody>
          <a:bodyPr wrap="none" anchor="ctr"/>
          <a:lstStyle/>
          <a:p>
            <a:endParaRPr lang="el-GR"/>
          </a:p>
        </p:txBody>
      </p:sp>
      <p:sp>
        <p:nvSpPr>
          <p:cNvPr id="47111" name="Text Box 7"/>
          <p:cNvSpPr txBox="1">
            <a:spLocks noChangeArrowheads="1"/>
          </p:cNvSpPr>
          <p:nvPr/>
        </p:nvSpPr>
        <p:spPr bwMode="auto">
          <a:xfrm>
            <a:off x="3124200" y="3352800"/>
            <a:ext cx="3505200" cy="366713"/>
          </a:xfrm>
          <a:prstGeom prst="rect">
            <a:avLst/>
          </a:prstGeom>
          <a:noFill/>
          <a:ln w="9525">
            <a:noFill/>
            <a:miter lim="800000"/>
            <a:headEnd/>
            <a:tailEnd/>
          </a:ln>
        </p:spPr>
        <p:txBody>
          <a:bodyPr>
            <a:spAutoFit/>
          </a:bodyPr>
          <a:lstStyle/>
          <a:p>
            <a:pPr>
              <a:spcBef>
                <a:spcPct val="50000"/>
              </a:spcBef>
            </a:pPr>
            <a:r>
              <a:rPr lang="fi-FI">
                <a:solidFill>
                  <a:srgbClr val="0000FF"/>
                </a:solidFill>
              </a:rPr>
              <a:t>Original IP packet</a:t>
            </a:r>
            <a:endParaRPr lang="en-GB">
              <a:solidFill>
                <a:srgbClr val="0000FF"/>
              </a:solidFill>
            </a:endParaRPr>
          </a:p>
        </p:txBody>
      </p:sp>
      <p:sp>
        <p:nvSpPr>
          <p:cNvPr id="47112" name="Rectangle 8"/>
          <p:cNvSpPr>
            <a:spLocks noChangeArrowheads="1"/>
          </p:cNvSpPr>
          <p:nvPr/>
        </p:nvSpPr>
        <p:spPr bwMode="auto">
          <a:xfrm>
            <a:off x="1828800" y="3886200"/>
            <a:ext cx="1219200" cy="304800"/>
          </a:xfrm>
          <a:prstGeom prst="rect">
            <a:avLst/>
          </a:prstGeom>
          <a:solidFill>
            <a:srgbClr val="CCECFF"/>
          </a:solidFill>
          <a:ln w="19050">
            <a:solidFill>
              <a:schemeClr val="tx1"/>
            </a:solidFill>
            <a:miter lim="800000"/>
            <a:headEnd/>
            <a:tailEnd/>
          </a:ln>
        </p:spPr>
        <p:txBody>
          <a:bodyPr wrap="none" anchor="ctr"/>
          <a:lstStyle/>
          <a:p>
            <a:endParaRPr lang="el-GR"/>
          </a:p>
        </p:txBody>
      </p:sp>
      <p:sp>
        <p:nvSpPr>
          <p:cNvPr id="47113" name="Rectangle 9"/>
          <p:cNvSpPr>
            <a:spLocks noChangeArrowheads="1"/>
          </p:cNvSpPr>
          <p:nvPr/>
        </p:nvSpPr>
        <p:spPr bwMode="auto">
          <a:xfrm>
            <a:off x="1524000" y="3886200"/>
            <a:ext cx="304800" cy="304800"/>
          </a:xfrm>
          <a:prstGeom prst="rect">
            <a:avLst/>
          </a:prstGeom>
          <a:solidFill>
            <a:srgbClr val="00FF00"/>
          </a:solidFill>
          <a:ln w="19050">
            <a:solidFill>
              <a:schemeClr val="tx1"/>
            </a:solidFill>
            <a:miter lim="800000"/>
            <a:headEnd/>
            <a:tailEnd/>
          </a:ln>
        </p:spPr>
        <p:txBody>
          <a:bodyPr wrap="none" anchor="ctr"/>
          <a:lstStyle/>
          <a:p>
            <a:endParaRPr lang="el-GR"/>
          </a:p>
        </p:txBody>
      </p:sp>
      <p:sp>
        <p:nvSpPr>
          <p:cNvPr id="47114" name="Rectangle 10"/>
          <p:cNvSpPr>
            <a:spLocks noChangeArrowheads="1"/>
          </p:cNvSpPr>
          <p:nvPr/>
        </p:nvSpPr>
        <p:spPr bwMode="auto">
          <a:xfrm>
            <a:off x="1219200" y="3886200"/>
            <a:ext cx="304800" cy="304800"/>
          </a:xfrm>
          <a:prstGeom prst="rect">
            <a:avLst/>
          </a:prstGeom>
          <a:solidFill>
            <a:srgbClr val="33CCCC"/>
          </a:solidFill>
          <a:ln w="19050">
            <a:solidFill>
              <a:schemeClr val="tx1"/>
            </a:solidFill>
            <a:miter lim="800000"/>
            <a:headEnd/>
            <a:tailEnd/>
          </a:ln>
        </p:spPr>
        <p:txBody>
          <a:bodyPr wrap="none" anchor="ctr"/>
          <a:lstStyle/>
          <a:p>
            <a:endParaRPr lang="el-GR"/>
          </a:p>
        </p:txBody>
      </p:sp>
      <p:sp>
        <p:nvSpPr>
          <p:cNvPr id="47115" name="Text Box 11"/>
          <p:cNvSpPr txBox="1">
            <a:spLocks noChangeArrowheads="1"/>
          </p:cNvSpPr>
          <p:nvPr/>
        </p:nvSpPr>
        <p:spPr bwMode="auto">
          <a:xfrm>
            <a:off x="3124200" y="3886200"/>
            <a:ext cx="5105400" cy="366713"/>
          </a:xfrm>
          <a:prstGeom prst="rect">
            <a:avLst/>
          </a:prstGeom>
          <a:noFill/>
          <a:ln w="9525">
            <a:noFill/>
            <a:miter lim="800000"/>
            <a:headEnd/>
            <a:tailEnd/>
          </a:ln>
        </p:spPr>
        <p:txBody>
          <a:bodyPr>
            <a:spAutoFit/>
          </a:bodyPr>
          <a:lstStyle/>
          <a:p>
            <a:pPr>
              <a:spcBef>
                <a:spcPct val="50000"/>
              </a:spcBef>
            </a:pPr>
            <a:r>
              <a:rPr lang="fi-FI">
                <a:solidFill>
                  <a:srgbClr val="0000FF"/>
                </a:solidFill>
              </a:rPr>
              <a:t>IPSec header is inserted</a:t>
            </a:r>
            <a:endParaRPr lang="en-GB">
              <a:solidFill>
                <a:srgbClr val="0000FF"/>
              </a:solidFill>
            </a:endParaRPr>
          </a:p>
        </p:txBody>
      </p:sp>
      <p:sp>
        <p:nvSpPr>
          <p:cNvPr id="47116" name="Rectangle 12" descr="Wide upward diagonal"/>
          <p:cNvSpPr>
            <a:spLocks noChangeArrowheads="1"/>
          </p:cNvSpPr>
          <p:nvPr/>
        </p:nvSpPr>
        <p:spPr bwMode="auto">
          <a:xfrm>
            <a:off x="1828800" y="4419600"/>
            <a:ext cx="1219200" cy="304800"/>
          </a:xfrm>
          <a:prstGeom prst="rect">
            <a:avLst/>
          </a:prstGeom>
          <a:pattFill prst="wdUpDiag">
            <a:fgClr>
              <a:srgbClr val="CCECFF"/>
            </a:fgClr>
            <a:bgClr>
              <a:srgbClr val="FFFFFF"/>
            </a:bgClr>
          </a:pattFill>
          <a:ln w="19050">
            <a:solidFill>
              <a:schemeClr val="tx1"/>
            </a:solidFill>
            <a:miter lim="800000"/>
            <a:headEnd/>
            <a:tailEnd/>
          </a:ln>
        </p:spPr>
        <p:txBody>
          <a:bodyPr wrap="none" anchor="ctr"/>
          <a:lstStyle/>
          <a:p>
            <a:endParaRPr lang="el-GR"/>
          </a:p>
        </p:txBody>
      </p:sp>
      <p:sp>
        <p:nvSpPr>
          <p:cNvPr id="47117" name="Rectangle 13"/>
          <p:cNvSpPr>
            <a:spLocks noChangeArrowheads="1"/>
          </p:cNvSpPr>
          <p:nvPr/>
        </p:nvSpPr>
        <p:spPr bwMode="auto">
          <a:xfrm>
            <a:off x="1524000" y="4419600"/>
            <a:ext cx="304800" cy="304800"/>
          </a:xfrm>
          <a:prstGeom prst="rect">
            <a:avLst/>
          </a:prstGeom>
          <a:solidFill>
            <a:srgbClr val="00FF00"/>
          </a:solidFill>
          <a:ln w="19050">
            <a:solidFill>
              <a:schemeClr val="tx1"/>
            </a:solidFill>
            <a:miter lim="800000"/>
            <a:headEnd/>
            <a:tailEnd/>
          </a:ln>
        </p:spPr>
        <p:txBody>
          <a:bodyPr wrap="none" anchor="ctr"/>
          <a:lstStyle/>
          <a:p>
            <a:endParaRPr lang="el-GR"/>
          </a:p>
        </p:txBody>
      </p:sp>
      <p:sp>
        <p:nvSpPr>
          <p:cNvPr id="47118" name="Rectangle 14"/>
          <p:cNvSpPr>
            <a:spLocks noChangeArrowheads="1"/>
          </p:cNvSpPr>
          <p:nvPr/>
        </p:nvSpPr>
        <p:spPr bwMode="auto">
          <a:xfrm>
            <a:off x="1219200" y="4419600"/>
            <a:ext cx="304800" cy="304800"/>
          </a:xfrm>
          <a:prstGeom prst="rect">
            <a:avLst/>
          </a:prstGeom>
          <a:solidFill>
            <a:srgbClr val="33CCCC"/>
          </a:solidFill>
          <a:ln w="19050">
            <a:solidFill>
              <a:schemeClr val="tx1"/>
            </a:solidFill>
            <a:miter lim="800000"/>
            <a:headEnd/>
            <a:tailEnd/>
          </a:ln>
        </p:spPr>
        <p:txBody>
          <a:bodyPr wrap="none" anchor="ctr"/>
          <a:lstStyle/>
          <a:p>
            <a:endParaRPr lang="el-GR"/>
          </a:p>
        </p:txBody>
      </p:sp>
      <p:sp>
        <p:nvSpPr>
          <p:cNvPr id="47119" name="Text Box 15"/>
          <p:cNvSpPr txBox="1">
            <a:spLocks noChangeArrowheads="1"/>
          </p:cNvSpPr>
          <p:nvPr/>
        </p:nvSpPr>
        <p:spPr bwMode="auto">
          <a:xfrm>
            <a:off x="3124200" y="4419600"/>
            <a:ext cx="3886200" cy="366713"/>
          </a:xfrm>
          <a:prstGeom prst="rect">
            <a:avLst/>
          </a:prstGeom>
          <a:noFill/>
          <a:ln w="9525">
            <a:noFill/>
            <a:miter lim="800000"/>
            <a:headEnd/>
            <a:tailEnd/>
          </a:ln>
        </p:spPr>
        <p:txBody>
          <a:bodyPr>
            <a:spAutoFit/>
          </a:bodyPr>
          <a:lstStyle/>
          <a:p>
            <a:pPr>
              <a:spcBef>
                <a:spcPct val="50000"/>
              </a:spcBef>
            </a:pPr>
            <a:r>
              <a:rPr lang="fi-FI">
                <a:solidFill>
                  <a:srgbClr val="0000FF"/>
                </a:solidFill>
              </a:rPr>
              <a:t>Payload is secured (encrypted)</a:t>
            </a:r>
            <a:endParaRPr lang="en-GB">
              <a:solidFill>
                <a:srgbClr val="0000FF"/>
              </a:solidFill>
            </a:endParaRPr>
          </a:p>
        </p:txBody>
      </p:sp>
      <p:sp>
        <p:nvSpPr>
          <p:cNvPr id="47120" name="Text Box 16"/>
          <p:cNvSpPr txBox="1">
            <a:spLocks noChangeArrowheads="1"/>
          </p:cNvSpPr>
          <p:nvPr/>
        </p:nvSpPr>
        <p:spPr bwMode="auto">
          <a:xfrm>
            <a:off x="1905000" y="4387850"/>
            <a:ext cx="990600" cy="366713"/>
          </a:xfrm>
          <a:prstGeom prst="rect">
            <a:avLst/>
          </a:prstGeom>
          <a:noFill/>
          <a:ln w="9525">
            <a:noFill/>
            <a:miter lim="800000"/>
            <a:headEnd/>
            <a:tailEnd/>
          </a:ln>
        </p:spPr>
        <p:txBody>
          <a:bodyPr>
            <a:spAutoFit/>
          </a:bodyPr>
          <a:lstStyle/>
          <a:p>
            <a:pPr algn="ctr">
              <a:spcBef>
                <a:spcPct val="50000"/>
              </a:spcBef>
            </a:pPr>
            <a:r>
              <a:rPr lang="fi-FI">
                <a:solidFill>
                  <a:srgbClr val="0000FF"/>
                </a:solidFill>
              </a:rPr>
              <a:t>Secure</a:t>
            </a:r>
            <a:endParaRPr lang="en-GB">
              <a:solidFill>
                <a:srgbClr val="0000FF"/>
              </a:solidFill>
            </a:endParaRPr>
          </a:p>
        </p:txBody>
      </p:sp>
      <p:sp>
        <p:nvSpPr>
          <p:cNvPr id="47121" name="Text Box 17"/>
          <p:cNvSpPr txBox="1">
            <a:spLocks noChangeArrowheads="1"/>
          </p:cNvSpPr>
          <p:nvPr/>
        </p:nvSpPr>
        <p:spPr bwMode="auto">
          <a:xfrm>
            <a:off x="1143000" y="4953000"/>
            <a:ext cx="6553200" cy="366713"/>
          </a:xfrm>
          <a:prstGeom prst="rect">
            <a:avLst/>
          </a:prstGeom>
          <a:noFill/>
          <a:ln w="9525">
            <a:noFill/>
            <a:miter lim="800000"/>
            <a:headEnd/>
            <a:tailEnd/>
          </a:ln>
        </p:spPr>
        <p:txBody>
          <a:bodyPr>
            <a:spAutoFit/>
          </a:bodyPr>
          <a:lstStyle/>
          <a:p>
            <a:pPr>
              <a:spcBef>
                <a:spcPct val="50000"/>
              </a:spcBef>
            </a:pPr>
            <a:r>
              <a:rPr lang="fi-FI">
                <a:solidFill>
                  <a:srgbClr val="0000FF"/>
                </a:solidFill>
              </a:rPr>
              <a:t>IP header is still used for routing through the Internet</a:t>
            </a:r>
            <a:endParaRPr lang="en-GB">
              <a:solidFill>
                <a:srgbClr val="0000FF"/>
              </a:solidFill>
            </a:endParaRPr>
          </a:p>
        </p:txBody>
      </p:sp>
      <p:sp>
        <p:nvSpPr>
          <p:cNvPr id="47122" name="Line 18"/>
          <p:cNvSpPr>
            <a:spLocks noChangeShapeType="1"/>
          </p:cNvSpPr>
          <p:nvPr/>
        </p:nvSpPr>
        <p:spPr bwMode="auto">
          <a:xfrm>
            <a:off x="1371600" y="4572000"/>
            <a:ext cx="0" cy="381000"/>
          </a:xfrm>
          <a:prstGeom prst="line">
            <a:avLst/>
          </a:prstGeom>
          <a:noFill/>
          <a:ln w="19050">
            <a:solidFill>
              <a:srgbClr val="0000FF"/>
            </a:solidFill>
            <a:round/>
            <a:headEnd/>
            <a:tailEnd type="triangle" w="lg" len="lg"/>
          </a:ln>
        </p:spPr>
        <p:txBody>
          <a:bodyPr/>
          <a:lstStyle/>
          <a:p>
            <a:endParaRPr lang="el-GR"/>
          </a:p>
        </p:txBody>
      </p:sp>
      <p:sp>
        <p:nvSpPr>
          <p:cNvPr id="47123" name="Rectangle 19"/>
          <p:cNvSpPr>
            <a:spLocks noChangeArrowheads="1"/>
          </p:cNvSpPr>
          <p:nvPr/>
        </p:nvSpPr>
        <p:spPr bwMode="auto">
          <a:xfrm>
            <a:off x="5715000" y="3352800"/>
            <a:ext cx="304800" cy="304800"/>
          </a:xfrm>
          <a:prstGeom prst="rect">
            <a:avLst/>
          </a:prstGeom>
          <a:solidFill>
            <a:srgbClr val="00FF00"/>
          </a:solidFill>
          <a:ln w="19050">
            <a:solidFill>
              <a:schemeClr val="tx1"/>
            </a:solidFill>
            <a:miter lim="800000"/>
            <a:headEnd/>
            <a:tailEnd/>
          </a:ln>
        </p:spPr>
        <p:txBody>
          <a:bodyPr wrap="none" anchor="ctr"/>
          <a:lstStyle/>
          <a:p>
            <a:endParaRPr lang="el-GR"/>
          </a:p>
        </p:txBody>
      </p:sp>
      <p:sp>
        <p:nvSpPr>
          <p:cNvPr id="47124" name="Text Box 20"/>
          <p:cNvSpPr txBox="1">
            <a:spLocks noChangeArrowheads="1"/>
          </p:cNvSpPr>
          <p:nvPr/>
        </p:nvSpPr>
        <p:spPr bwMode="auto">
          <a:xfrm>
            <a:off x="6096000" y="3352800"/>
            <a:ext cx="1828800" cy="366713"/>
          </a:xfrm>
          <a:prstGeom prst="rect">
            <a:avLst/>
          </a:prstGeom>
          <a:noFill/>
          <a:ln w="9525">
            <a:noFill/>
            <a:miter lim="800000"/>
            <a:headEnd/>
            <a:tailEnd/>
          </a:ln>
        </p:spPr>
        <p:txBody>
          <a:bodyPr>
            <a:spAutoFit/>
          </a:bodyPr>
          <a:lstStyle/>
          <a:p>
            <a:pPr>
              <a:spcBef>
                <a:spcPct val="50000"/>
              </a:spcBef>
            </a:pPr>
            <a:r>
              <a:rPr lang="fi-FI">
                <a:solidFill>
                  <a:srgbClr val="0000FF"/>
                </a:solidFill>
              </a:rPr>
              <a:t>IPSec header</a:t>
            </a:r>
            <a:endParaRPr lang="en-GB">
              <a:solidFill>
                <a:srgbClr val="0000FF"/>
              </a:solidFill>
            </a:endParaRPr>
          </a:p>
        </p:txBody>
      </p:sp>
      <p:sp>
        <p:nvSpPr>
          <p:cNvPr id="47125" name="Text Box 21"/>
          <p:cNvSpPr txBox="1">
            <a:spLocks noChangeArrowheads="1"/>
          </p:cNvSpPr>
          <p:nvPr/>
        </p:nvSpPr>
        <p:spPr bwMode="auto">
          <a:xfrm>
            <a:off x="1066800" y="2852738"/>
            <a:ext cx="3048000" cy="366712"/>
          </a:xfrm>
          <a:prstGeom prst="rect">
            <a:avLst/>
          </a:prstGeom>
          <a:noFill/>
          <a:ln w="9525">
            <a:noFill/>
            <a:miter lim="800000"/>
            <a:headEnd/>
            <a:tailEnd/>
          </a:ln>
        </p:spPr>
        <p:txBody>
          <a:bodyPr>
            <a:spAutoFit/>
          </a:bodyPr>
          <a:lstStyle/>
          <a:p>
            <a:pPr>
              <a:spcBef>
                <a:spcPct val="50000"/>
              </a:spcBef>
            </a:pPr>
            <a:r>
              <a:rPr lang="fi-FI">
                <a:solidFill>
                  <a:srgbClr val="0000FF"/>
                </a:solidFill>
              </a:rPr>
              <a:t>IP header   IP payload</a:t>
            </a:r>
            <a:endParaRPr lang="en-GB">
              <a:solidFill>
                <a:srgbClr val="0000FF"/>
              </a:solidFill>
            </a:endParaRPr>
          </a:p>
        </p:txBody>
      </p:sp>
      <p:sp>
        <p:nvSpPr>
          <p:cNvPr id="47126" name="Line 22"/>
          <p:cNvSpPr>
            <a:spLocks noChangeShapeType="1"/>
          </p:cNvSpPr>
          <p:nvPr/>
        </p:nvSpPr>
        <p:spPr bwMode="auto">
          <a:xfrm>
            <a:off x="1676400" y="3167063"/>
            <a:ext cx="0" cy="381000"/>
          </a:xfrm>
          <a:prstGeom prst="line">
            <a:avLst/>
          </a:prstGeom>
          <a:noFill/>
          <a:ln w="19050">
            <a:solidFill>
              <a:srgbClr val="0000FF"/>
            </a:solidFill>
            <a:round/>
            <a:headEnd/>
            <a:tailEnd type="triangle" w="lg" len="lg"/>
          </a:ln>
        </p:spPr>
        <p:txBody>
          <a:bodyPr/>
          <a:lstStyle/>
          <a:p>
            <a:endParaRPr lang="el-GR"/>
          </a:p>
        </p:txBody>
      </p:sp>
      <p:sp>
        <p:nvSpPr>
          <p:cNvPr id="47127" name="Line 23"/>
          <p:cNvSpPr>
            <a:spLocks noChangeShapeType="1"/>
          </p:cNvSpPr>
          <p:nvPr/>
        </p:nvSpPr>
        <p:spPr bwMode="auto">
          <a:xfrm>
            <a:off x="2743200" y="3167063"/>
            <a:ext cx="0" cy="381000"/>
          </a:xfrm>
          <a:prstGeom prst="line">
            <a:avLst/>
          </a:prstGeom>
          <a:noFill/>
          <a:ln w="19050">
            <a:solidFill>
              <a:srgbClr val="0000FF"/>
            </a:solidFill>
            <a:round/>
            <a:headEnd/>
            <a:tailEnd type="triangle" w="lg" len="lg"/>
          </a:ln>
        </p:spPr>
        <p:txBody>
          <a:bodyPr/>
          <a:lstStyle/>
          <a:p>
            <a:endParaRPr lang="el-GR"/>
          </a:p>
        </p:txBody>
      </p:sp>
      <p:sp>
        <p:nvSpPr>
          <p:cNvPr id="26" name="Footer Placeholder 5"/>
          <p:cNvSpPr txBox="1">
            <a:spLocks noChangeArrowheads="1"/>
          </p:cNvSpPr>
          <p:nvPr/>
        </p:nvSpPr>
        <p:spPr>
          <a:xfrm>
            <a:off x="5948363" y="6508750"/>
            <a:ext cx="2895600" cy="231775"/>
          </a:xfrm>
          <a:prstGeom prst="rect">
            <a:avLst/>
          </a:prstGeom>
        </p:spPr>
        <p:txBody>
          <a:bodyPr/>
          <a:lstStyle>
            <a:lvl1pPr algn="r">
              <a:defRPr sz="1000" b="1" i="1">
                <a:solidFill>
                  <a:schemeClr val="accent2"/>
                </a:solidFill>
              </a:defRPr>
            </a:lvl1pPr>
          </a:lstStyle>
          <a:p>
            <a:pPr marL="342900" indent="-342900">
              <a:spcBef>
                <a:spcPct val="20000"/>
              </a:spcBef>
              <a:buSzPct val="80000"/>
              <a:buFont typeface="Wingdings" pitchFamily="2" charset="2"/>
              <a:buNone/>
              <a:defRPr/>
            </a:pPr>
            <a:r>
              <a:rPr lang="el-GR" kern="0" dirty="0" smtClean="0">
                <a:latin typeface="+mn-lt"/>
              </a:rPr>
              <a:t>Δρ. Γεώργιος Δημητρακόπουλος</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ext Box 2"/>
          <p:cNvSpPr txBox="1">
            <a:spLocks noChangeArrowheads="1"/>
          </p:cNvSpPr>
          <p:nvPr/>
        </p:nvSpPr>
        <p:spPr bwMode="auto">
          <a:xfrm>
            <a:off x="1524000" y="1371600"/>
            <a:ext cx="6248400" cy="457200"/>
          </a:xfrm>
          <a:prstGeom prst="rect">
            <a:avLst/>
          </a:prstGeom>
          <a:noFill/>
          <a:ln w="9525">
            <a:noFill/>
            <a:miter lim="800000"/>
            <a:headEnd/>
            <a:tailEnd/>
          </a:ln>
        </p:spPr>
        <p:txBody>
          <a:bodyPr>
            <a:spAutoFit/>
          </a:bodyPr>
          <a:lstStyle/>
          <a:p>
            <a:pPr algn="ctr">
              <a:spcBef>
                <a:spcPct val="50000"/>
              </a:spcBef>
            </a:pPr>
            <a:r>
              <a:rPr lang="fi-FI" sz="2400">
                <a:solidFill>
                  <a:srgbClr val="0000FF"/>
                </a:solidFill>
              </a:rPr>
              <a:t>IPSec Tunnel mode</a:t>
            </a:r>
            <a:endParaRPr lang="en-US" sz="2400">
              <a:solidFill>
                <a:srgbClr val="0000FF"/>
              </a:solidFill>
            </a:endParaRPr>
          </a:p>
        </p:txBody>
      </p:sp>
      <p:sp>
        <p:nvSpPr>
          <p:cNvPr id="48131" name="Text Box 3"/>
          <p:cNvSpPr txBox="1">
            <a:spLocks noChangeArrowheads="1"/>
          </p:cNvSpPr>
          <p:nvPr/>
        </p:nvSpPr>
        <p:spPr bwMode="auto">
          <a:xfrm>
            <a:off x="914400" y="2133600"/>
            <a:ext cx="7467600" cy="396875"/>
          </a:xfrm>
          <a:prstGeom prst="rect">
            <a:avLst/>
          </a:prstGeom>
          <a:noFill/>
          <a:ln w="9525">
            <a:noFill/>
            <a:miter lim="800000"/>
            <a:headEnd/>
            <a:tailEnd/>
          </a:ln>
        </p:spPr>
        <p:txBody>
          <a:bodyPr>
            <a:spAutoFit/>
          </a:bodyPr>
          <a:lstStyle/>
          <a:p>
            <a:r>
              <a:rPr lang="fi-FI"/>
              <a:t>In Tunnel mode the IP headers are also encrypted:</a:t>
            </a:r>
            <a:endParaRPr lang="en-GB"/>
          </a:p>
        </p:txBody>
      </p:sp>
      <p:pic>
        <p:nvPicPr>
          <p:cNvPr id="48132" name="Picture 4" descr="empty"/>
          <p:cNvPicPr>
            <a:picLocks noChangeAspect="1" noChangeArrowheads="1"/>
          </p:cNvPicPr>
          <p:nvPr/>
        </p:nvPicPr>
        <p:blipFill>
          <a:blip r:embed="rId3"/>
          <a:srcRect/>
          <a:stretch>
            <a:fillRect/>
          </a:stretch>
        </p:blipFill>
        <p:spPr bwMode="auto">
          <a:xfrm>
            <a:off x="3663950" y="2968625"/>
            <a:ext cx="9525" cy="47625"/>
          </a:xfrm>
          <a:prstGeom prst="rect">
            <a:avLst/>
          </a:prstGeom>
          <a:noFill/>
          <a:ln w="9525">
            <a:noFill/>
            <a:miter lim="800000"/>
            <a:headEnd/>
            <a:tailEnd/>
          </a:ln>
        </p:spPr>
      </p:pic>
      <p:sp>
        <p:nvSpPr>
          <p:cNvPr id="48133" name="Rectangle 5"/>
          <p:cNvSpPr>
            <a:spLocks noChangeArrowheads="1"/>
          </p:cNvSpPr>
          <p:nvPr/>
        </p:nvSpPr>
        <p:spPr bwMode="auto">
          <a:xfrm>
            <a:off x="1981200" y="2743200"/>
            <a:ext cx="1219200" cy="304800"/>
          </a:xfrm>
          <a:prstGeom prst="rect">
            <a:avLst/>
          </a:prstGeom>
          <a:solidFill>
            <a:srgbClr val="CCECFF"/>
          </a:solidFill>
          <a:ln w="19050">
            <a:solidFill>
              <a:schemeClr val="tx1"/>
            </a:solidFill>
            <a:miter lim="800000"/>
            <a:headEnd/>
            <a:tailEnd/>
          </a:ln>
        </p:spPr>
        <p:txBody>
          <a:bodyPr wrap="none" anchor="ctr"/>
          <a:lstStyle/>
          <a:p>
            <a:endParaRPr lang="el-GR"/>
          </a:p>
        </p:txBody>
      </p:sp>
      <p:sp>
        <p:nvSpPr>
          <p:cNvPr id="48134" name="Rectangle 6"/>
          <p:cNvSpPr>
            <a:spLocks noChangeArrowheads="1"/>
          </p:cNvSpPr>
          <p:nvPr/>
        </p:nvSpPr>
        <p:spPr bwMode="auto">
          <a:xfrm>
            <a:off x="1676400" y="2743200"/>
            <a:ext cx="304800" cy="304800"/>
          </a:xfrm>
          <a:prstGeom prst="rect">
            <a:avLst/>
          </a:prstGeom>
          <a:solidFill>
            <a:srgbClr val="33CCCC"/>
          </a:solidFill>
          <a:ln w="19050">
            <a:solidFill>
              <a:schemeClr val="tx1"/>
            </a:solidFill>
            <a:miter lim="800000"/>
            <a:headEnd/>
            <a:tailEnd/>
          </a:ln>
        </p:spPr>
        <p:txBody>
          <a:bodyPr wrap="none" anchor="ctr"/>
          <a:lstStyle/>
          <a:p>
            <a:endParaRPr lang="el-GR"/>
          </a:p>
        </p:txBody>
      </p:sp>
      <p:sp>
        <p:nvSpPr>
          <p:cNvPr id="48135" name="Text Box 7"/>
          <p:cNvSpPr txBox="1">
            <a:spLocks noChangeArrowheads="1"/>
          </p:cNvSpPr>
          <p:nvPr/>
        </p:nvSpPr>
        <p:spPr bwMode="auto">
          <a:xfrm>
            <a:off x="3276600" y="2743200"/>
            <a:ext cx="3505200" cy="366713"/>
          </a:xfrm>
          <a:prstGeom prst="rect">
            <a:avLst/>
          </a:prstGeom>
          <a:noFill/>
          <a:ln w="9525">
            <a:noFill/>
            <a:miter lim="800000"/>
            <a:headEnd/>
            <a:tailEnd/>
          </a:ln>
        </p:spPr>
        <p:txBody>
          <a:bodyPr>
            <a:spAutoFit/>
          </a:bodyPr>
          <a:lstStyle/>
          <a:p>
            <a:pPr>
              <a:spcBef>
                <a:spcPct val="50000"/>
              </a:spcBef>
            </a:pPr>
            <a:r>
              <a:rPr lang="fi-FI">
                <a:solidFill>
                  <a:srgbClr val="0000FF"/>
                </a:solidFill>
              </a:rPr>
              <a:t>Original IP packet</a:t>
            </a:r>
            <a:endParaRPr lang="en-GB">
              <a:solidFill>
                <a:srgbClr val="0000FF"/>
              </a:solidFill>
            </a:endParaRPr>
          </a:p>
        </p:txBody>
      </p:sp>
      <p:sp>
        <p:nvSpPr>
          <p:cNvPr id="48136" name="Rectangle 8"/>
          <p:cNvSpPr>
            <a:spLocks noChangeArrowheads="1"/>
          </p:cNvSpPr>
          <p:nvPr/>
        </p:nvSpPr>
        <p:spPr bwMode="auto">
          <a:xfrm>
            <a:off x="1981200" y="3276600"/>
            <a:ext cx="1219200" cy="304800"/>
          </a:xfrm>
          <a:prstGeom prst="rect">
            <a:avLst/>
          </a:prstGeom>
          <a:solidFill>
            <a:srgbClr val="CCECFF"/>
          </a:solidFill>
          <a:ln w="19050">
            <a:solidFill>
              <a:schemeClr val="tx1"/>
            </a:solidFill>
            <a:miter lim="800000"/>
            <a:headEnd/>
            <a:tailEnd/>
          </a:ln>
        </p:spPr>
        <p:txBody>
          <a:bodyPr wrap="none" anchor="ctr"/>
          <a:lstStyle/>
          <a:p>
            <a:endParaRPr lang="el-GR"/>
          </a:p>
        </p:txBody>
      </p:sp>
      <p:sp>
        <p:nvSpPr>
          <p:cNvPr id="48137" name="Rectangle 9"/>
          <p:cNvSpPr>
            <a:spLocks noChangeArrowheads="1"/>
          </p:cNvSpPr>
          <p:nvPr/>
        </p:nvSpPr>
        <p:spPr bwMode="auto">
          <a:xfrm>
            <a:off x="1371600" y="3276600"/>
            <a:ext cx="304800" cy="304800"/>
          </a:xfrm>
          <a:prstGeom prst="rect">
            <a:avLst/>
          </a:prstGeom>
          <a:solidFill>
            <a:srgbClr val="00FF00"/>
          </a:solidFill>
          <a:ln w="19050">
            <a:solidFill>
              <a:schemeClr val="tx1"/>
            </a:solidFill>
            <a:miter lim="800000"/>
            <a:headEnd/>
            <a:tailEnd/>
          </a:ln>
        </p:spPr>
        <p:txBody>
          <a:bodyPr wrap="none" anchor="ctr"/>
          <a:lstStyle/>
          <a:p>
            <a:endParaRPr lang="el-GR"/>
          </a:p>
        </p:txBody>
      </p:sp>
      <p:sp>
        <p:nvSpPr>
          <p:cNvPr id="48138" name="Rectangle 10"/>
          <p:cNvSpPr>
            <a:spLocks noChangeArrowheads="1"/>
          </p:cNvSpPr>
          <p:nvPr/>
        </p:nvSpPr>
        <p:spPr bwMode="auto">
          <a:xfrm>
            <a:off x="1676400" y="3276600"/>
            <a:ext cx="304800" cy="304800"/>
          </a:xfrm>
          <a:prstGeom prst="rect">
            <a:avLst/>
          </a:prstGeom>
          <a:solidFill>
            <a:srgbClr val="33CCCC"/>
          </a:solidFill>
          <a:ln w="19050">
            <a:solidFill>
              <a:schemeClr val="tx1"/>
            </a:solidFill>
            <a:miter lim="800000"/>
            <a:headEnd/>
            <a:tailEnd/>
          </a:ln>
        </p:spPr>
        <p:txBody>
          <a:bodyPr wrap="none" anchor="ctr"/>
          <a:lstStyle/>
          <a:p>
            <a:endParaRPr lang="el-GR"/>
          </a:p>
        </p:txBody>
      </p:sp>
      <p:sp>
        <p:nvSpPr>
          <p:cNvPr id="48139" name="Text Box 11"/>
          <p:cNvSpPr txBox="1">
            <a:spLocks noChangeArrowheads="1"/>
          </p:cNvSpPr>
          <p:nvPr/>
        </p:nvSpPr>
        <p:spPr bwMode="auto">
          <a:xfrm>
            <a:off x="3276600" y="3276600"/>
            <a:ext cx="5105400" cy="366713"/>
          </a:xfrm>
          <a:prstGeom prst="rect">
            <a:avLst/>
          </a:prstGeom>
          <a:noFill/>
          <a:ln w="9525">
            <a:noFill/>
            <a:miter lim="800000"/>
            <a:headEnd/>
            <a:tailEnd/>
          </a:ln>
        </p:spPr>
        <p:txBody>
          <a:bodyPr>
            <a:spAutoFit/>
          </a:bodyPr>
          <a:lstStyle/>
          <a:p>
            <a:pPr>
              <a:spcBef>
                <a:spcPct val="50000"/>
              </a:spcBef>
            </a:pPr>
            <a:r>
              <a:rPr lang="fi-FI">
                <a:solidFill>
                  <a:srgbClr val="0000FF"/>
                </a:solidFill>
              </a:rPr>
              <a:t>IPSec header is appended</a:t>
            </a:r>
            <a:endParaRPr lang="en-GB">
              <a:solidFill>
                <a:srgbClr val="0000FF"/>
              </a:solidFill>
            </a:endParaRPr>
          </a:p>
        </p:txBody>
      </p:sp>
      <p:sp>
        <p:nvSpPr>
          <p:cNvPr id="48140" name="Rectangle 12" descr="Wide upward diagonal"/>
          <p:cNvSpPr>
            <a:spLocks noChangeArrowheads="1"/>
          </p:cNvSpPr>
          <p:nvPr/>
        </p:nvSpPr>
        <p:spPr bwMode="auto">
          <a:xfrm>
            <a:off x="1981200" y="3810000"/>
            <a:ext cx="1219200" cy="304800"/>
          </a:xfrm>
          <a:prstGeom prst="rect">
            <a:avLst/>
          </a:prstGeom>
          <a:pattFill prst="wdUpDiag">
            <a:fgClr>
              <a:srgbClr val="CCECFF"/>
            </a:fgClr>
            <a:bgClr>
              <a:srgbClr val="FFFFFF"/>
            </a:bgClr>
          </a:pattFill>
          <a:ln w="19050">
            <a:solidFill>
              <a:schemeClr val="tx1"/>
            </a:solidFill>
            <a:miter lim="800000"/>
            <a:headEnd/>
            <a:tailEnd/>
          </a:ln>
        </p:spPr>
        <p:txBody>
          <a:bodyPr wrap="none" anchor="ctr"/>
          <a:lstStyle/>
          <a:p>
            <a:endParaRPr lang="el-GR"/>
          </a:p>
        </p:txBody>
      </p:sp>
      <p:sp>
        <p:nvSpPr>
          <p:cNvPr id="48141" name="Rectangle 13"/>
          <p:cNvSpPr>
            <a:spLocks noChangeArrowheads="1"/>
          </p:cNvSpPr>
          <p:nvPr/>
        </p:nvSpPr>
        <p:spPr bwMode="auto">
          <a:xfrm>
            <a:off x="1371600" y="3810000"/>
            <a:ext cx="304800" cy="304800"/>
          </a:xfrm>
          <a:prstGeom prst="rect">
            <a:avLst/>
          </a:prstGeom>
          <a:solidFill>
            <a:srgbClr val="00FF00"/>
          </a:solidFill>
          <a:ln w="19050">
            <a:solidFill>
              <a:schemeClr val="tx1"/>
            </a:solidFill>
            <a:miter lim="800000"/>
            <a:headEnd/>
            <a:tailEnd/>
          </a:ln>
        </p:spPr>
        <p:txBody>
          <a:bodyPr wrap="none" anchor="ctr"/>
          <a:lstStyle/>
          <a:p>
            <a:endParaRPr lang="el-GR"/>
          </a:p>
        </p:txBody>
      </p:sp>
      <p:sp>
        <p:nvSpPr>
          <p:cNvPr id="48142" name="Text Box 14"/>
          <p:cNvSpPr txBox="1">
            <a:spLocks noChangeArrowheads="1"/>
          </p:cNvSpPr>
          <p:nvPr/>
        </p:nvSpPr>
        <p:spPr bwMode="auto">
          <a:xfrm>
            <a:off x="3276600" y="3810000"/>
            <a:ext cx="4724400" cy="366713"/>
          </a:xfrm>
          <a:prstGeom prst="rect">
            <a:avLst/>
          </a:prstGeom>
          <a:noFill/>
          <a:ln w="9525">
            <a:noFill/>
            <a:miter lim="800000"/>
            <a:headEnd/>
            <a:tailEnd/>
          </a:ln>
        </p:spPr>
        <p:txBody>
          <a:bodyPr>
            <a:spAutoFit/>
          </a:bodyPr>
          <a:lstStyle/>
          <a:p>
            <a:pPr>
              <a:spcBef>
                <a:spcPct val="50000"/>
              </a:spcBef>
            </a:pPr>
            <a:r>
              <a:rPr lang="fi-FI">
                <a:solidFill>
                  <a:srgbClr val="0000FF"/>
                </a:solidFill>
              </a:rPr>
              <a:t>Whole packet is secured (encrypted)</a:t>
            </a:r>
            <a:endParaRPr lang="en-GB">
              <a:solidFill>
                <a:srgbClr val="0000FF"/>
              </a:solidFill>
            </a:endParaRPr>
          </a:p>
        </p:txBody>
      </p:sp>
      <p:sp>
        <p:nvSpPr>
          <p:cNvPr id="48143" name="Text Box 15"/>
          <p:cNvSpPr txBox="1">
            <a:spLocks noChangeArrowheads="1"/>
          </p:cNvSpPr>
          <p:nvPr/>
        </p:nvSpPr>
        <p:spPr bwMode="auto">
          <a:xfrm>
            <a:off x="2057400" y="3778250"/>
            <a:ext cx="990600" cy="366713"/>
          </a:xfrm>
          <a:prstGeom prst="rect">
            <a:avLst/>
          </a:prstGeom>
          <a:noFill/>
          <a:ln w="9525">
            <a:noFill/>
            <a:miter lim="800000"/>
            <a:headEnd/>
            <a:tailEnd/>
          </a:ln>
        </p:spPr>
        <p:txBody>
          <a:bodyPr>
            <a:spAutoFit/>
          </a:bodyPr>
          <a:lstStyle/>
          <a:p>
            <a:pPr algn="ctr">
              <a:spcBef>
                <a:spcPct val="50000"/>
              </a:spcBef>
            </a:pPr>
            <a:r>
              <a:rPr lang="fi-FI">
                <a:solidFill>
                  <a:srgbClr val="0000FF"/>
                </a:solidFill>
              </a:rPr>
              <a:t>Secure</a:t>
            </a:r>
            <a:endParaRPr lang="en-GB">
              <a:solidFill>
                <a:srgbClr val="0000FF"/>
              </a:solidFill>
            </a:endParaRPr>
          </a:p>
        </p:txBody>
      </p:sp>
      <p:sp>
        <p:nvSpPr>
          <p:cNvPr id="48144" name="Rectangle 16" descr="Wide upward diagonal"/>
          <p:cNvSpPr>
            <a:spLocks noChangeArrowheads="1"/>
          </p:cNvSpPr>
          <p:nvPr/>
        </p:nvSpPr>
        <p:spPr bwMode="auto">
          <a:xfrm>
            <a:off x="1981200" y="4343400"/>
            <a:ext cx="1219200" cy="304800"/>
          </a:xfrm>
          <a:prstGeom prst="rect">
            <a:avLst/>
          </a:prstGeom>
          <a:pattFill prst="wdUpDiag">
            <a:fgClr>
              <a:srgbClr val="CCECFF"/>
            </a:fgClr>
            <a:bgClr>
              <a:srgbClr val="FFFFFF"/>
            </a:bgClr>
          </a:pattFill>
          <a:ln w="19050">
            <a:solidFill>
              <a:schemeClr val="tx1"/>
            </a:solidFill>
            <a:miter lim="800000"/>
            <a:headEnd/>
            <a:tailEnd/>
          </a:ln>
        </p:spPr>
        <p:txBody>
          <a:bodyPr wrap="none" anchor="ctr"/>
          <a:lstStyle/>
          <a:p>
            <a:endParaRPr lang="el-GR"/>
          </a:p>
        </p:txBody>
      </p:sp>
      <p:sp>
        <p:nvSpPr>
          <p:cNvPr id="48145" name="Rectangle 17"/>
          <p:cNvSpPr>
            <a:spLocks noChangeArrowheads="1"/>
          </p:cNvSpPr>
          <p:nvPr/>
        </p:nvSpPr>
        <p:spPr bwMode="auto">
          <a:xfrm>
            <a:off x="1371600" y="4343400"/>
            <a:ext cx="304800" cy="304800"/>
          </a:xfrm>
          <a:prstGeom prst="rect">
            <a:avLst/>
          </a:prstGeom>
          <a:solidFill>
            <a:srgbClr val="00FF00"/>
          </a:solidFill>
          <a:ln w="19050">
            <a:solidFill>
              <a:schemeClr val="tx1"/>
            </a:solidFill>
            <a:miter lim="800000"/>
            <a:headEnd/>
            <a:tailEnd/>
          </a:ln>
        </p:spPr>
        <p:txBody>
          <a:bodyPr wrap="none" anchor="ctr"/>
          <a:lstStyle/>
          <a:p>
            <a:endParaRPr lang="el-GR"/>
          </a:p>
        </p:txBody>
      </p:sp>
      <p:sp>
        <p:nvSpPr>
          <p:cNvPr id="48146" name="Rectangle 18"/>
          <p:cNvSpPr>
            <a:spLocks noChangeArrowheads="1"/>
          </p:cNvSpPr>
          <p:nvPr/>
        </p:nvSpPr>
        <p:spPr bwMode="auto">
          <a:xfrm>
            <a:off x="1066800" y="4343400"/>
            <a:ext cx="304800" cy="304800"/>
          </a:xfrm>
          <a:prstGeom prst="rect">
            <a:avLst/>
          </a:prstGeom>
          <a:solidFill>
            <a:srgbClr val="33CCCC"/>
          </a:solidFill>
          <a:ln w="19050">
            <a:solidFill>
              <a:schemeClr val="tx1"/>
            </a:solidFill>
            <a:miter lim="800000"/>
            <a:headEnd/>
            <a:tailEnd/>
          </a:ln>
        </p:spPr>
        <p:txBody>
          <a:bodyPr wrap="none" anchor="ctr"/>
          <a:lstStyle/>
          <a:p>
            <a:endParaRPr lang="el-GR"/>
          </a:p>
        </p:txBody>
      </p:sp>
      <p:sp>
        <p:nvSpPr>
          <p:cNvPr id="48147" name="Text Box 19"/>
          <p:cNvSpPr txBox="1">
            <a:spLocks noChangeArrowheads="1"/>
          </p:cNvSpPr>
          <p:nvPr/>
        </p:nvSpPr>
        <p:spPr bwMode="auto">
          <a:xfrm>
            <a:off x="2057400" y="4311650"/>
            <a:ext cx="990600" cy="366713"/>
          </a:xfrm>
          <a:prstGeom prst="rect">
            <a:avLst/>
          </a:prstGeom>
          <a:noFill/>
          <a:ln w="9525">
            <a:noFill/>
            <a:miter lim="800000"/>
            <a:headEnd/>
            <a:tailEnd/>
          </a:ln>
        </p:spPr>
        <p:txBody>
          <a:bodyPr>
            <a:spAutoFit/>
          </a:bodyPr>
          <a:lstStyle/>
          <a:p>
            <a:pPr algn="ctr">
              <a:spcBef>
                <a:spcPct val="50000"/>
              </a:spcBef>
            </a:pPr>
            <a:r>
              <a:rPr lang="fi-FI">
                <a:solidFill>
                  <a:srgbClr val="0000FF"/>
                </a:solidFill>
              </a:rPr>
              <a:t>Secure</a:t>
            </a:r>
            <a:endParaRPr lang="en-GB">
              <a:solidFill>
                <a:srgbClr val="0000FF"/>
              </a:solidFill>
            </a:endParaRPr>
          </a:p>
        </p:txBody>
      </p:sp>
      <p:sp>
        <p:nvSpPr>
          <p:cNvPr id="48148" name="Line 20"/>
          <p:cNvSpPr>
            <a:spLocks noChangeShapeType="1"/>
          </p:cNvSpPr>
          <p:nvPr/>
        </p:nvSpPr>
        <p:spPr bwMode="auto">
          <a:xfrm>
            <a:off x="1219200" y="4495800"/>
            <a:ext cx="0" cy="762000"/>
          </a:xfrm>
          <a:prstGeom prst="line">
            <a:avLst/>
          </a:prstGeom>
          <a:noFill/>
          <a:ln w="19050">
            <a:solidFill>
              <a:srgbClr val="0000FF"/>
            </a:solidFill>
            <a:round/>
            <a:headEnd/>
            <a:tailEnd type="triangle" w="lg" len="lg"/>
          </a:ln>
        </p:spPr>
        <p:txBody>
          <a:bodyPr/>
          <a:lstStyle/>
          <a:p>
            <a:endParaRPr lang="el-GR"/>
          </a:p>
        </p:txBody>
      </p:sp>
      <p:sp>
        <p:nvSpPr>
          <p:cNvPr id="48149" name="Rectangle 21" descr="Wide upward diagonal"/>
          <p:cNvSpPr>
            <a:spLocks noChangeArrowheads="1"/>
          </p:cNvSpPr>
          <p:nvPr/>
        </p:nvSpPr>
        <p:spPr bwMode="auto">
          <a:xfrm>
            <a:off x="1676400" y="3810000"/>
            <a:ext cx="304800" cy="304800"/>
          </a:xfrm>
          <a:prstGeom prst="rect">
            <a:avLst/>
          </a:prstGeom>
          <a:pattFill prst="wdUpDiag">
            <a:fgClr>
              <a:srgbClr val="3399FF"/>
            </a:fgClr>
            <a:bgClr>
              <a:srgbClr val="FFFFFF"/>
            </a:bgClr>
          </a:pattFill>
          <a:ln w="19050">
            <a:solidFill>
              <a:schemeClr val="tx1"/>
            </a:solidFill>
            <a:miter lim="800000"/>
            <a:headEnd/>
            <a:tailEnd/>
          </a:ln>
        </p:spPr>
        <p:txBody>
          <a:bodyPr wrap="none" anchor="ctr"/>
          <a:lstStyle/>
          <a:p>
            <a:endParaRPr lang="el-GR"/>
          </a:p>
        </p:txBody>
      </p:sp>
      <p:sp>
        <p:nvSpPr>
          <p:cNvPr id="48150" name="Rectangle 22" descr="Wide upward diagonal"/>
          <p:cNvSpPr>
            <a:spLocks noChangeArrowheads="1"/>
          </p:cNvSpPr>
          <p:nvPr/>
        </p:nvSpPr>
        <p:spPr bwMode="auto">
          <a:xfrm>
            <a:off x="1676400" y="4343400"/>
            <a:ext cx="304800" cy="304800"/>
          </a:xfrm>
          <a:prstGeom prst="rect">
            <a:avLst/>
          </a:prstGeom>
          <a:pattFill prst="wdUpDiag">
            <a:fgClr>
              <a:srgbClr val="3399FF"/>
            </a:fgClr>
            <a:bgClr>
              <a:srgbClr val="FFFFFF"/>
            </a:bgClr>
          </a:pattFill>
          <a:ln w="19050">
            <a:solidFill>
              <a:schemeClr val="tx1"/>
            </a:solidFill>
            <a:miter lim="800000"/>
            <a:headEnd/>
            <a:tailEnd/>
          </a:ln>
        </p:spPr>
        <p:txBody>
          <a:bodyPr wrap="none" anchor="ctr"/>
          <a:lstStyle/>
          <a:p>
            <a:endParaRPr lang="el-GR"/>
          </a:p>
        </p:txBody>
      </p:sp>
      <p:sp>
        <p:nvSpPr>
          <p:cNvPr id="48151" name="Text Box 23"/>
          <p:cNvSpPr txBox="1">
            <a:spLocks noChangeArrowheads="1"/>
          </p:cNvSpPr>
          <p:nvPr/>
        </p:nvSpPr>
        <p:spPr bwMode="auto">
          <a:xfrm>
            <a:off x="3276600" y="4343400"/>
            <a:ext cx="5029200" cy="366713"/>
          </a:xfrm>
          <a:prstGeom prst="rect">
            <a:avLst/>
          </a:prstGeom>
          <a:noFill/>
          <a:ln w="9525">
            <a:noFill/>
            <a:miter lim="800000"/>
            <a:headEnd/>
            <a:tailEnd/>
          </a:ln>
        </p:spPr>
        <p:txBody>
          <a:bodyPr>
            <a:spAutoFit/>
          </a:bodyPr>
          <a:lstStyle/>
          <a:p>
            <a:pPr>
              <a:spcBef>
                <a:spcPct val="50000"/>
              </a:spcBef>
            </a:pPr>
            <a:r>
              <a:rPr lang="fi-FI">
                <a:solidFill>
                  <a:srgbClr val="0000FF"/>
                </a:solidFill>
              </a:rPr>
              <a:t>New IP header is appended (”tunneling”)</a:t>
            </a:r>
            <a:endParaRPr lang="en-GB">
              <a:solidFill>
                <a:srgbClr val="0000FF"/>
              </a:solidFill>
            </a:endParaRPr>
          </a:p>
        </p:txBody>
      </p:sp>
      <p:sp>
        <p:nvSpPr>
          <p:cNvPr id="48152" name="Text Box 24"/>
          <p:cNvSpPr txBox="1">
            <a:spLocks noChangeArrowheads="1"/>
          </p:cNvSpPr>
          <p:nvPr/>
        </p:nvSpPr>
        <p:spPr bwMode="auto">
          <a:xfrm>
            <a:off x="1524000" y="4876800"/>
            <a:ext cx="5486400" cy="366713"/>
          </a:xfrm>
          <a:prstGeom prst="rect">
            <a:avLst/>
          </a:prstGeom>
          <a:noFill/>
          <a:ln w="9525">
            <a:noFill/>
            <a:miter lim="800000"/>
            <a:headEnd/>
            <a:tailEnd/>
          </a:ln>
        </p:spPr>
        <p:txBody>
          <a:bodyPr>
            <a:spAutoFit/>
          </a:bodyPr>
          <a:lstStyle/>
          <a:p>
            <a:pPr>
              <a:spcBef>
                <a:spcPct val="50000"/>
              </a:spcBef>
            </a:pPr>
            <a:r>
              <a:rPr lang="fi-FI">
                <a:solidFill>
                  <a:srgbClr val="0000FF"/>
                </a:solidFill>
              </a:rPr>
              <a:t>Original IP header cannot be used for routing</a:t>
            </a:r>
            <a:endParaRPr lang="en-GB">
              <a:solidFill>
                <a:srgbClr val="0000FF"/>
              </a:solidFill>
            </a:endParaRPr>
          </a:p>
        </p:txBody>
      </p:sp>
      <p:sp>
        <p:nvSpPr>
          <p:cNvPr id="48153" name="Line 25"/>
          <p:cNvSpPr>
            <a:spLocks noChangeShapeType="1"/>
          </p:cNvSpPr>
          <p:nvPr/>
        </p:nvSpPr>
        <p:spPr bwMode="auto">
          <a:xfrm>
            <a:off x="1828800" y="4495800"/>
            <a:ext cx="0" cy="381000"/>
          </a:xfrm>
          <a:prstGeom prst="line">
            <a:avLst/>
          </a:prstGeom>
          <a:noFill/>
          <a:ln w="19050">
            <a:solidFill>
              <a:srgbClr val="0000FF"/>
            </a:solidFill>
            <a:round/>
            <a:headEnd/>
            <a:tailEnd type="triangle" w="lg" len="lg"/>
          </a:ln>
        </p:spPr>
        <p:txBody>
          <a:bodyPr/>
          <a:lstStyle/>
          <a:p>
            <a:endParaRPr lang="el-GR"/>
          </a:p>
        </p:txBody>
      </p:sp>
      <p:sp>
        <p:nvSpPr>
          <p:cNvPr id="48154" name="Text Box 26"/>
          <p:cNvSpPr txBox="1">
            <a:spLocks noChangeArrowheads="1"/>
          </p:cNvSpPr>
          <p:nvPr/>
        </p:nvSpPr>
        <p:spPr bwMode="auto">
          <a:xfrm>
            <a:off x="990600" y="5272088"/>
            <a:ext cx="7543800" cy="366712"/>
          </a:xfrm>
          <a:prstGeom prst="rect">
            <a:avLst/>
          </a:prstGeom>
          <a:noFill/>
          <a:ln w="9525">
            <a:noFill/>
            <a:miter lim="800000"/>
            <a:headEnd/>
            <a:tailEnd/>
          </a:ln>
        </p:spPr>
        <p:txBody>
          <a:bodyPr>
            <a:spAutoFit/>
          </a:bodyPr>
          <a:lstStyle/>
          <a:p>
            <a:pPr>
              <a:spcBef>
                <a:spcPct val="50000"/>
              </a:spcBef>
            </a:pPr>
            <a:r>
              <a:rPr lang="fi-FI">
                <a:solidFill>
                  <a:srgbClr val="0000FF"/>
                </a:solidFill>
              </a:rPr>
              <a:t>Instead, new IP header is used for routing through the Internet</a:t>
            </a:r>
            <a:endParaRPr lang="en-GB">
              <a:solidFill>
                <a:srgbClr val="0000FF"/>
              </a:solidFill>
            </a:endParaRPr>
          </a:p>
        </p:txBody>
      </p:sp>
      <p:sp>
        <p:nvSpPr>
          <p:cNvPr id="48155" name="Line 27"/>
          <p:cNvSpPr>
            <a:spLocks noChangeShapeType="1"/>
          </p:cNvSpPr>
          <p:nvPr/>
        </p:nvSpPr>
        <p:spPr bwMode="auto">
          <a:xfrm>
            <a:off x="1981200" y="3810000"/>
            <a:ext cx="0" cy="304800"/>
          </a:xfrm>
          <a:prstGeom prst="line">
            <a:avLst/>
          </a:prstGeom>
          <a:noFill/>
          <a:ln w="19050">
            <a:solidFill>
              <a:srgbClr val="3399FF"/>
            </a:solidFill>
            <a:round/>
            <a:headEnd/>
            <a:tailEnd/>
          </a:ln>
        </p:spPr>
        <p:txBody>
          <a:bodyPr/>
          <a:lstStyle/>
          <a:p>
            <a:endParaRPr lang="el-GR"/>
          </a:p>
        </p:txBody>
      </p:sp>
      <p:sp>
        <p:nvSpPr>
          <p:cNvPr id="48156" name="Line 28"/>
          <p:cNvSpPr>
            <a:spLocks noChangeShapeType="1"/>
          </p:cNvSpPr>
          <p:nvPr/>
        </p:nvSpPr>
        <p:spPr bwMode="auto">
          <a:xfrm>
            <a:off x="1981200" y="4343400"/>
            <a:ext cx="0" cy="304800"/>
          </a:xfrm>
          <a:prstGeom prst="line">
            <a:avLst/>
          </a:prstGeom>
          <a:noFill/>
          <a:ln w="19050">
            <a:solidFill>
              <a:srgbClr val="3399FF"/>
            </a:solidFill>
            <a:round/>
            <a:headEnd/>
            <a:tailEnd/>
          </a:ln>
        </p:spPr>
        <p:txBody>
          <a:bodyPr/>
          <a:lstStyle/>
          <a:p>
            <a:endParaRPr lang="el-GR"/>
          </a:p>
        </p:txBody>
      </p:sp>
      <p:sp>
        <p:nvSpPr>
          <p:cNvPr id="31" name="Footer Placeholder 5"/>
          <p:cNvSpPr txBox="1">
            <a:spLocks noChangeArrowheads="1"/>
          </p:cNvSpPr>
          <p:nvPr/>
        </p:nvSpPr>
        <p:spPr>
          <a:xfrm>
            <a:off x="5948363" y="6508750"/>
            <a:ext cx="2895600" cy="231775"/>
          </a:xfrm>
          <a:prstGeom prst="rect">
            <a:avLst/>
          </a:prstGeom>
        </p:spPr>
        <p:txBody>
          <a:bodyPr/>
          <a:lstStyle>
            <a:lvl1pPr algn="r">
              <a:defRPr sz="1000" b="1" i="1">
                <a:solidFill>
                  <a:schemeClr val="accent2"/>
                </a:solidFill>
              </a:defRPr>
            </a:lvl1pPr>
          </a:lstStyle>
          <a:p>
            <a:pPr marL="342900" indent="-342900">
              <a:spcBef>
                <a:spcPct val="20000"/>
              </a:spcBef>
              <a:buSzPct val="80000"/>
              <a:buFont typeface="Wingdings" pitchFamily="2" charset="2"/>
              <a:buNone/>
              <a:defRPr/>
            </a:pPr>
            <a:r>
              <a:rPr lang="el-GR" kern="0" dirty="0" smtClean="0">
                <a:latin typeface="+mn-lt"/>
              </a:rPr>
              <a:t>Δρ. Γεώργιος Δημητρακόπουλος</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ext Box 2"/>
          <p:cNvSpPr txBox="1">
            <a:spLocks noChangeArrowheads="1"/>
          </p:cNvSpPr>
          <p:nvPr/>
        </p:nvSpPr>
        <p:spPr bwMode="auto">
          <a:xfrm>
            <a:off x="1524000" y="1371600"/>
            <a:ext cx="6248400" cy="457200"/>
          </a:xfrm>
          <a:prstGeom prst="rect">
            <a:avLst/>
          </a:prstGeom>
          <a:noFill/>
          <a:ln w="9525">
            <a:noFill/>
            <a:miter lim="800000"/>
            <a:headEnd/>
            <a:tailEnd/>
          </a:ln>
        </p:spPr>
        <p:txBody>
          <a:bodyPr>
            <a:spAutoFit/>
          </a:bodyPr>
          <a:lstStyle/>
          <a:p>
            <a:pPr algn="ctr">
              <a:spcBef>
                <a:spcPct val="50000"/>
              </a:spcBef>
            </a:pPr>
            <a:r>
              <a:rPr lang="fi-FI" sz="2400">
                <a:solidFill>
                  <a:srgbClr val="0000FF"/>
                </a:solidFill>
              </a:rPr>
              <a:t>IPSec Tunnel mode scenario</a:t>
            </a:r>
            <a:endParaRPr lang="en-US" sz="2400">
              <a:solidFill>
                <a:srgbClr val="0000FF"/>
              </a:solidFill>
            </a:endParaRPr>
          </a:p>
        </p:txBody>
      </p:sp>
      <p:sp>
        <p:nvSpPr>
          <p:cNvPr id="49155" name="Text Box 3"/>
          <p:cNvSpPr txBox="1">
            <a:spLocks noChangeArrowheads="1"/>
          </p:cNvSpPr>
          <p:nvPr/>
        </p:nvSpPr>
        <p:spPr bwMode="auto">
          <a:xfrm>
            <a:off x="914400" y="2133600"/>
            <a:ext cx="7467600" cy="396875"/>
          </a:xfrm>
          <a:prstGeom prst="rect">
            <a:avLst/>
          </a:prstGeom>
          <a:noFill/>
          <a:ln w="9525">
            <a:noFill/>
            <a:miter lim="800000"/>
            <a:headEnd/>
            <a:tailEnd/>
          </a:ln>
        </p:spPr>
        <p:txBody>
          <a:bodyPr>
            <a:spAutoFit/>
          </a:bodyPr>
          <a:lstStyle/>
          <a:p>
            <a:r>
              <a:rPr lang="fi-FI"/>
              <a:t>IPSec can (for instance) be used in the following way:</a:t>
            </a:r>
            <a:endParaRPr lang="en-GB"/>
          </a:p>
        </p:txBody>
      </p:sp>
      <p:sp>
        <p:nvSpPr>
          <p:cNvPr id="374788" name="AutoShape 4"/>
          <p:cNvSpPr>
            <a:spLocks noChangeArrowheads="1"/>
          </p:cNvSpPr>
          <p:nvPr/>
        </p:nvSpPr>
        <p:spPr bwMode="auto">
          <a:xfrm>
            <a:off x="2819400" y="3505200"/>
            <a:ext cx="3048000" cy="1981200"/>
          </a:xfrm>
          <a:prstGeom prst="cloudCallout">
            <a:avLst>
              <a:gd name="adj1" fmla="val -1407"/>
              <a:gd name="adj2" fmla="val 10579"/>
            </a:avLst>
          </a:prstGeom>
          <a:solidFill>
            <a:srgbClr val="00FF00"/>
          </a:solidFill>
          <a:ln w="9525">
            <a:noFill/>
            <a:round/>
            <a:headEnd/>
            <a:tailEnd/>
          </a:ln>
          <a:effectLst>
            <a:outerShdw dist="107763" dir="2700000" algn="ctr" rotWithShape="0">
              <a:schemeClr val="bg2"/>
            </a:outerShdw>
          </a:effectLst>
        </p:spPr>
        <p:txBody>
          <a:bodyPr wrap="none" anchor="ctr"/>
          <a:lstStyle/>
          <a:p>
            <a:pPr algn="ctr">
              <a:defRPr/>
            </a:pPr>
            <a:endParaRPr lang="en-US"/>
          </a:p>
        </p:txBody>
      </p:sp>
      <p:sp>
        <p:nvSpPr>
          <p:cNvPr id="374789" name="AutoShape 5"/>
          <p:cNvSpPr>
            <a:spLocks noChangeArrowheads="1"/>
          </p:cNvSpPr>
          <p:nvPr/>
        </p:nvSpPr>
        <p:spPr bwMode="auto">
          <a:xfrm>
            <a:off x="990600" y="3505200"/>
            <a:ext cx="2057400" cy="1981200"/>
          </a:xfrm>
          <a:prstGeom prst="cloudCallout">
            <a:avLst>
              <a:gd name="adj1" fmla="val 29398"/>
              <a:gd name="adj2" fmla="val 2884"/>
            </a:avLst>
          </a:prstGeom>
          <a:solidFill>
            <a:srgbClr val="FFCC99"/>
          </a:solidFill>
          <a:ln w="9525">
            <a:noFill/>
            <a:round/>
            <a:headEnd/>
            <a:tailEnd/>
          </a:ln>
          <a:effectLst>
            <a:outerShdw dist="107763" dir="2700000" algn="ctr" rotWithShape="0">
              <a:schemeClr val="bg2"/>
            </a:outerShdw>
          </a:effectLst>
        </p:spPr>
        <p:txBody>
          <a:bodyPr wrap="none" anchor="ctr"/>
          <a:lstStyle/>
          <a:p>
            <a:pPr algn="ctr">
              <a:defRPr/>
            </a:pPr>
            <a:endParaRPr lang="en-US"/>
          </a:p>
        </p:txBody>
      </p:sp>
      <p:sp>
        <p:nvSpPr>
          <p:cNvPr id="49158" name="Text Box 6"/>
          <p:cNvSpPr txBox="1">
            <a:spLocks noChangeArrowheads="1"/>
          </p:cNvSpPr>
          <p:nvPr/>
        </p:nvSpPr>
        <p:spPr bwMode="auto">
          <a:xfrm>
            <a:off x="3352800" y="4648200"/>
            <a:ext cx="1828800" cy="581025"/>
          </a:xfrm>
          <a:prstGeom prst="rect">
            <a:avLst/>
          </a:prstGeom>
          <a:noFill/>
          <a:ln w="9525">
            <a:noFill/>
            <a:miter lim="800000"/>
            <a:headEnd/>
            <a:tailEnd/>
          </a:ln>
        </p:spPr>
        <p:txBody>
          <a:bodyPr>
            <a:spAutoFit/>
          </a:bodyPr>
          <a:lstStyle/>
          <a:p>
            <a:pPr algn="ctr">
              <a:spcBef>
                <a:spcPct val="50000"/>
              </a:spcBef>
            </a:pPr>
            <a:r>
              <a:rPr lang="fi-FI" sz="1600"/>
              <a:t>Public network (Internet)</a:t>
            </a:r>
            <a:endParaRPr lang="en-GB" sz="1600"/>
          </a:p>
        </p:txBody>
      </p:sp>
      <p:sp>
        <p:nvSpPr>
          <p:cNvPr id="374791" name="AutoShape 7"/>
          <p:cNvSpPr>
            <a:spLocks noChangeArrowheads="1"/>
          </p:cNvSpPr>
          <p:nvPr/>
        </p:nvSpPr>
        <p:spPr bwMode="auto">
          <a:xfrm>
            <a:off x="5791200" y="3505200"/>
            <a:ext cx="2133600" cy="1981200"/>
          </a:xfrm>
          <a:prstGeom prst="cloudCallout">
            <a:avLst>
              <a:gd name="adj1" fmla="val 26565"/>
              <a:gd name="adj2" fmla="val 2884"/>
            </a:avLst>
          </a:prstGeom>
          <a:solidFill>
            <a:srgbClr val="00CCFF"/>
          </a:solidFill>
          <a:ln w="9525">
            <a:noFill/>
            <a:round/>
            <a:headEnd/>
            <a:tailEnd/>
          </a:ln>
          <a:effectLst>
            <a:outerShdw dist="107763" dir="2700000" algn="ctr" rotWithShape="0">
              <a:schemeClr val="bg2"/>
            </a:outerShdw>
          </a:effectLst>
        </p:spPr>
        <p:txBody>
          <a:bodyPr wrap="none" anchor="ctr"/>
          <a:lstStyle/>
          <a:p>
            <a:pPr algn="ctr">
              <a:defRPr/>
            </a:pPr>
            <a:endParaRPr lang="en-US"/>
          </a:p>
        </p:txBody>
      </p:sp>
      <p:sp>
        <p:nvSpPr>
          <p:cNvPr id="49160" name="Text Box 8"/>
          <p:cNvSpPr txBox="1">
            <a:spLocks noChangeArrowheads="1"/>
          </p:cNvSpPr>
          <p:nvPr/>
        </p:nvSpPr>
        <p:spPr bwMode="auto">
          <a:xfrm>
            <a:off x="5943600" y="4648200"/>
            <a:ext cx="1524000" cy="581025"/>
          </a:xfrm>
          <a:prstGeom prst="rect">
            <a:avLst/>
          </a:prstGeom>
          <a:noFill/>
          <a:ln w="9525">
            <a:noFill/>
            <a:miter lim="800000"/>
            <a:headEnd/>
            <a:tailEnd/>
          </a:ln>
        </p:spPr>
        <p:txBody>
          <a:bodyPr>
            <a:spAutoFit/>
          </a:bodyPr>
          <a:lstStyle/>
          <a:p>
            <a:pPr algn="ctr">
              <a:spcBef>
                <a:spcPct val="50000"/>
              </a:spcBef>
            </a:pPr>
            <a:r>
              <a:rPr lang="fi-FI" sz="1600"/>
              <a:t>Corporate network</a:t>
            </a:r>
            <a:endParaRPr lang="en-GB" sz="1600"/>
          </a:p>
        </p:txBody>
      </p:sp>
      <p:pic>
        <p:nvPicPr>
          <p:cNvPr id="49161" name="Picture 9" descr="j0093585"/>
          <p:cNvPicPr>
            <a:picLocks noChangeAspect="1" noChangeArrowheads="1"/>
          </p:cNvPicPr>
          <p:nvPr/>
        </p:nvPicPr>
        <p:blipFill>
          <a:blip r:embed="rId3"/>
          <a:srcRect/>
          <a:stretch>
            <a:fillRect/>
          </a:stretch>
        </p:blipFill>
        <p:spPr bwMode="auto">
          <a:xfrm>
            <a:off x="1524000" y="3886200"/>
            <a:ext cx="685800" cy="625475"/>
          </a:xfrm>
          <a:prstGeom prst="rect">
            <a:avLst/>
          </a:prstGeom>
          <a:noFill/>
          <a:ln w="9525">
            <a:noFill/>
            <a:miter lim="800000"/>
            <a:headEnd/>
            <a:tailEnd/>
          </a:ln>
        </p:spPr>
      </p:pic>
      <p:sp>
        <p:nvSpPr>
          <p:cNvPr id="49162" name="Line 10"/>
          <p:cNvSpPr>
            <a:spLocks noChangeShapeType="1"/>
          </p:cNvSpPr>
          <p:nvPr/>
        </p:nvSpPr>
        <p:spPr bwMode="auto">
          <a:xfrm>
            <a:off x="6324600" y="4114800"/>
            <a:ext cx="685800" cy="0"/>
          </a:xfrm>
          <a:prstGeom prst="line">
            <a:avLst/>
          </a:prstGeom>
          <a:noFill/>
          <a:ln w="28575">
            <a:solidFill>
              <a:srgbClr val="0000FF"/>
            </a:solidFill>
            <a:round/>
            <a:headEnd type="triangle" w="lg" len="lg"/>
            <a:tailEnd type="triangle" w="lg" len="lg"/>
          </a:ln>
        </p:spPr>
        <p:txBody>
          <a:bodyPr/>
          <a:lstStyle/>
          <a:p>
            <a:endParaRPr lang="el-GR"/>
          </a:p>
        </p:txBody>
      </p:sp>
      <p:sp>
        <p:nvSpPr>
          <p:cNvPr id="49163" name="Text Box 11"/>
          <p:cNvSpPr txBox="1">
            <a:spLocks noChangeArrowheads="1"/>
          </p:cNvSpPr>
          <p:nvPr/>
        </p:nvSpPr>
        <p:spPr bwMode="auto">
          <a:xfrm>
            <a:off x="3810000" y="2819400"/>
            <a:ext cx="3124200" cy="641350"/>
          </a:xfrm>
          <a:prstGeom prst="rect">
            <a:avLst/>
          </a:prstGeom>
          <a:noFill/>
          <a:ln w="9525">
            <a:noFill/>
            <a:miter lim="800000"/>
            <a:headEnd/>
            <a:tailEnd/>
          </a:ln>
        </p:spPr>
        <p:txBody>
          <a:bodyPr>
            <a:spAutoFit/>
          </a:bodyPr>
          <a:lstStyle/>
          <a:p>
            <a:pPr algn="ctr">
              <a:spcBef>
                <a:spcPct val="50000"/>
              </a:spcBef>
            </a:pPr>
            <a:r>
              <a:rPr lang="fi-FI">
                <a:solidFill>
                  <a:srgbClr val="0000FF"/>
                </a:solidFill>
              </a:rPr>
              <a:t>VPN Gateway (other end of the IPSec connection)</a:t>
            </a:r>
            <a:endParaRPr lang="en-GB">
              <a:solidFill>
                <a:srgbClr val="0000FF"/>
              </a:solidFill>
            </a:endParaRPr>
          </a:p>
        </p:txBody>
      </p:sp>
      <p:sp>
        <p:nvSpPr>
          <p:cNvPr id="49164" name="Rectangle 12"/>
          <p:cNvSpPr>
            <a:spLocks noChangeArrowheads="1"/>
          </p:cNvSpPr>
          <p:nvPr/>
        </p:nvSpPr>
        <p:spPr bwMode="auto">
          <a:xfrm>
            <a:off x="7086600" y="4038600"/>
            <a:ext cx="457200" cy="457200"/>
          </a:xfrm>
          <a:prstGeom prst="rect">
            <a:avLst/>
          </a:prstGeom>
          <a:solidFill>
            <a:srgbClr val="33CCCC"/>
          </a:solidFill>
          <a:ln w="9525">
            <a:miter lim="800000"/>
            <a:headEnd/>
            <a:tailEnd/>
          </a:ln>
          <a:scene3d>
            <a:camera prst="legacyObliqueTopRight"/>
            <a:lightRig rig="legacyFlat3" dir="b"/>
          </a:scene3d>
          <a:sp3d extrusionH="430200" prstMaterial="legacyMatte">
            <a:bevelT w="13500" h="13500" prst="angle"/>
            <a:bevelB w="13500" h="13500" prst="angle"/>
            <a:extrusionClr>
              <a:srgbClr val="33CCCC"/>
            </a:extrusionClr>
          </a:sp3d>
        </p:spPr>
        <p:txBody>
          <a:bodyPr wrap="none" anchor="ctr">
            <a:flatTx/>
          </a:bodyPr>
          <a:lstStyle/>
          <a:p>
            <a:pPr algn="ctr"/>
            <a:endParaRPr lang="en-US"/>
          </a:p>
        </p:txBody>
      </p:sp>
      <p:sp>
        <p:nvSpPr>
          <p:cNvPr id="49165" name="Rectangle 13"/>
          <p:cNvSpPr>
            <a:spLocks noChangeArrowheads="1"/>
          </p:cNvSpPr>
          <p:nvPr/>
        </p:nvSpPr>
        <p:spPr bwMode="auto">
          <a:xfrm>
            <a:off x="5562600" y="4038600"/>
            <a:ext cx="457200" cy="457200"/>
          </a:xfrm>
          <a:prstGeom prst="rect">
            <a:avLst/>
          </a:prstGeom>
          <a:solidFill>
            <a:srgbClr val="33CCCC"/>
          </a:solidFill>
          <a:ln w="9525">
            <a:miter lim="800000"/>
            <a:headEnd/>
            <a:tailEnd/>
          </a:ln>
          <a:scene3d>
            <a:camera prst="legacyObliqueTopRight"/>
            <a:lightRig rig="legacyFlat3" dir="b"/>
          </a:scene3d>
          <a:sp3d extrusionH="430200" prstMaterial="legacyMatte">
            <a:bevelT w="13500" h="13500" prst="angle"/>
            <a:bevelB w="13500" h="13500" prst="angle"/>
            <a:extrusionClr>
              <a:srgbClr val="33CCCC"/>
            </a:extrusionClr>
          </a:sp3d>
        </p:spPr>
        <p:txBody>
          <a:bodyPr wrap="none" anchor="ctr">
            <a:flatTx/>
          </a:bodyPr>
          <a:lstStyle/>
          <a:p>
            <a:pPr algn="ctr"/>
            <a:endParaRPr lang="en-US"/>
          </a:p>
        </p:txBody>
      </p:sp>
      <p:sp>
        <p:nvSpPr>
          <p:cNvPr id="49166" name="Text Box 14"/>
          <p:cNvSpPr txBox="1">
            <a:spLocks noChangeArrowheads="1"/>
          </p:cNvSpPr>
          <p:nvPr/>
        </p:nvSpPr>
        <p:spPr bwMode="auto">
          <a:xfrm>
            <a:off x="6934200" y="2819400"/>
            <a:ext cx="1371600" cy="641350"/>
          </a:xfrm>
          <a:prstGeom prst="rect">
            <a:avLst/>
          </a:prstGeom>
          <a:noFill/>
          <a:ln w="9525">
            <a:noFill/>
            <a:miter lim="800000"/>
            <a:headEnd/>
            <a:tailEnd/>
          </a:ln>
        </p:spPr>
        <p:txBody>
          <a:bodyPr>
            <a:spAutoFit/>
          </a:bodyPr>
          <a:lstStyle/>
          <a:p>
            <a:pPr algn="ctr">
              <a:spcBef>
                <a:spcPct val="50000"/>
              </a:spcBef>
            </a:pPr>
            <a:r>
              <a:rPr lang="fi-FI">
                <a:solidFill>
                  <a:srgbClr val="0000FF"/>
                </a:solidFill>
              </a:rPr>
              <a:t>Server  (or client)</a:t>
            </a:r>
            <a:endParaRPr lang="en-GB">
              <a:solidFill>
                <a:srgbClr val="0000FF"/>
              </a:solidFill>
            </a:endParaRPr>
          </a:p>
        </p:txBody>
      </p:sp>
      <p:sp>
        <p:nvSpPr>
          <p:cNvPr id="49167" name="Line 15"/>
          <p:cNvSpPr>
            <a:spLocks noChangeShapeType="1"/>
          </p:cNvSpPr>
          <p:nvPr/>
        </p:nvSpPr>
        <p:spPr bwMode="auto">
          <a:xfrm>
            <a:off x="2209800" y="4114800"/>
            <a:ext cx="3200400" cy="0"/>
          </a:xfrm>
          <a:prstGeom prst="line">
            <a:avLst/>
          </a:prstGeom>
          <a:noFill/>
          <a:ln w="28575">
            <a:solidFill>
              <a:srgbClr val="0000FF"/>
            </a:solidFill>
            <a:round/>
            <a:headEnd type="triangle" w="lg" len="lg"/>
            <a:tailEnd type="triangle" w="lg" len="lg"/>
          </a:ln>
        </p:spPr>
        <p:txBody>
          <a:bodyPr/>
          <a:lstStyle/>
          <a:p>
            <a:endParaRPr lang="el-GR"/>
          </a:p>
        </p:txBody>
      </p:sp>
      <p:sp>
        <p:nvSpPr>
          <p:cNvPr id="49168" name="Text Box 16"/>
          <p:cNvSpPr txBox="1">
            <a:spLocks noChangeArrowheads="1"/>
          </p:cNvSpPr>
          <p:nvPr/>
        </p:nvSpPr>
        <p:spPr bwMode="auto">
          <a:xfrm>
            <a:off x="762000" y="2819400"/>
            <a:ext cx="3124200" cy="641350"/>
          </a:xfrm>
          <a:prstGeom prst="rect">
            <a:avLst/>
          </a:prstGeom>
          <a:noFill/>
          <a:ln w="9525">
            <a:noFill/>
            <a:miter lim="800000"/>
            <a:headEnd/>
            <a:tailEnd/>
          </a:ln>
        </p:spPr>
        <p:txBody>
          <a:bodyPr>
            <a:spAutoFit/>
          </a:bodyPr>
          <a:lstStyle/>
          <a:p>
            <a:pPr algn="ctr">
              <a:spcBef>
                <a:spcPct val="50000"/>
              </a:spcBef>
            </a:pPr>
            <a:r>
              <a:rPr lang="fi-FI">
                <a:solidFill>
                  <a:srgbClr val="0000FF"/>
                </a:solidFill>
              </a:rPr>
              <a:t>IPSec VPN software installed in user terminal</a:t>
            </a:r>
            <a:endParaRPr lang="en-GB">
              <a:solidFill>
                <a:srgbClr val="0000FF"/>
              </a:solidFill>
            </a:endParaRPr>
          </a:p>
        </p:txBody>
      </p:sp>
      <p:sp>
        <p:nvSpPr>
          <p:cNvPr id="49169" name="Line 17"/>
          <p:cNvSpPr>
            <a:spLocks noChangeShapeType="1"/>
          </p:cNvSpPr>
          <p:nvPr/>
        </p:nvSpPr>
        <p:spPr bwMode="auto">
          <a:xfrm>
            <a:off x="1752600" y="3429000"/>
            <a:ext cx="0" cy="381000"/>
          </a:xfrm>
          <a:prstGeom prst="line">
            <a:avLst/>
          </a:prstGeom>
          <a:noFill/>
          <a:ln w="19050">
            <a:solidFill>
              <a:srgbClr val="0000FF"/>
            </a:solidFill>
            <a:round/>
            <a:headEnd/>
            <a:tailEnd type="triangle" w="lg" len="lg"/>
          </a:ln>
        </p:spPr>
        <p:txBody>
          <a:bodyPr/>
          <a:lstStyle/>
          <a:p>
            <a:endParaRPr lang="el-GR"/>
          </a:p>
        </p:txBody>
      </p:sp>
      <p:sp>
        <p:nvSpPr>
          <p:cNvPr id="49170" name="Line 18"/>
          <p:cNvSpPr>
            <a:spLocks noChangeShapeType="1"/>
          </p:cNvSpPr>
          <p:nvPr/>
        </p:nvSpPr>
        <p:spPr bwMode="auto">
          <a:xfrm>
            <a:off x="5867400" y="3429000"/>
            <a:ext cx="0" cy="381000"/>
          </a:xfrm>
          <a:prstGeom prst="line">
            <a:avLst/>
          </a:prstGeom>
          <a:noFill/>
          <a:ln w="19050">
            <a:solidFill>
              <a:srgbClr val="0000FF"/>
            </a:solidFill>
            <a:round/>
            <a:headEnd/>
            <a:tailEnd type="triangle" w="lg" len="lg"/>
          </a:ln>
        </p:spPr>
        <p:txBody>
          <a:bodyPr/>
          <a:lstStyle/>
          <a:p>
            <a:endParaRPr lang="el-GR"/>
          </a:p>
        </p:txBody>
      </p:sp>
      <p:sp>
        <p:nvSpPr>
          <p:cNvPr id="49171" name="Line 19"/>
          <p:cNvSpPr>
            <a:spLocks noChangeShapeType="1"/>
          </p:cNvSpPr>
          <p:nvPr/>
        </p:nvSpPr>
        <p:spPr bwMode="auto">
          <a:xfrm>
            <a:off x="7467600" y="3429000"/>
            <a:ext cx="0" cy="381000"/>
          </a:xfrm>
          <a:prstGeom prst="line">
            <a:avLst/>
          </a:prstGeom>
          <a:noFill/>
          <a:ln w="19050">
            <a:solidFill>
              <a:srgbClr val="0000FF"/>
            </a:solidFill>
            <a:round/>
            <a:headEnd/>
            <a:tailEnd type="triangle" w="lg" len="lg"/>
          </a:ln>
        </p:spPr>
        <p:txBody>
          <a:bodyPr/>
          <a:lstStyle/>
          <a:p>
            <a:endParaRPr lang="el-GR"/>
          </a:p>
        </p:txBody>
      </p:sp>
      <p:sp>
        <p:nvSpPr>
          <p:cNvPr id="49172" name="Text Box 21"/>
          <p:cNvSpPr txBox="1">
            <a:spLocks noChangeArrowheads="1"/>
          </p:cNvSpPr>
          <p:nvPr/>
        </p:nvSpPr>
        <p:spPr bwMode="auto">
          <a:xfrm>
            <a:off x="1143000" y="4648200"/>
            <a:ext cx="1752600" cy="581025"/>
          </a:xfrm>
          <a:prstGeom prst="rect">
            <a:avLst/>
          </a:prstGeom>
          <a:noFill/>
          <a:ln w="9525">
            <a:noFill/>
            <a:miter lim="800000"/>
            <a:headEnd/>
            <a:tailEnd/>
          </a:ln>
        </p:spPr>
        <p:txBody>
          <a:bodyPr>
            <a:spAutoFit/>
          </a:bodyPr>
          <a:lstStyle/>
          <a:p>
            <a:pPr algn="ctr">
              <a:spcBef>
                <a:spcPct val="50000"/>
              </a:spcBef>
            </a:pPr>
            <a:r>
              <a:rPr lang="en-GB" sz="1600"/>
              <a:t>User terminal in WLAN</a:t>
            </a:r>
          </a:p>
        </p:txBody>
      </p:sp>
      <p:sp>
        <p:nvSpPr>
          <p:cNvPr id="49173" name="Text Box 22"/>
          <p:cNvSpPr txBox="1">
            <a:spLocks noChangeArrowheads="1"/>
          </p:cNvSpPr>
          <p:nvPr/>
        </p:nvSpPr>
        <p:spPr bwMode="auto">
          <a:xfrm>
            <a:off x="2286000" y="3733800"/>
            <a:ext cx="3124200" cy="366713"/>
          </a:xfrm>
          <a:prstGeom prst="rect">
            <a:avLst/>
          </a:prstGeom>
          <a:noFill/>
          <a:ln w="9525">
            <a:noFill/>
            <a:miter lim="800000"/>
            <a:headEnd/>
            <a:tailEnd/>
          </a:ln>
        </p:spPr>
        <p:txBody>
          <a:bodyPr>
            <a:spAutoFit/>
          </a:bodyPr>
          <a:lstStyle/>
          <a:p>
            <a:pPr algn="ctr">
              <a:spcBef>
                <a:spcPct val="50000"/>
              </a:spcBef>
            </a:pPr>
            <a:r>
              <a:rPr lang="fi-FI">
                <a:solidFill>
                  <a:srgbClr val="0000FF"/>
                </a:solidFill>
              </a:rPr>
              <a:t>Secure communication</a:t>
            </a:r>
            <a:endParaRPr lang="en-GB">
              <a:solidFill>
                <a:srgbClr val="0000FF"/>
              </a:solidFill>
            </a:endParaRPr>
          </a:p>
        </p:txBody>
      </p:sp>
      <p:sp>
        <p:nvSpPr>
          <p:cNvPr id="24" name="Footer Placeholder 5"/>
          <p:cNvSpPr txBox="1">
            <a:spLocks noChangeArrowheads="1"/>
          </p:cNvSpPr>
          <p:nvPr/>
        </p:nvSpPr>
        <p:spPr>
          <a:xfrm>
            <a:off x="5948363" y="6508750"/>
            <a:ext cx="2895600" cy="231775"/>
          </a:xfrm>
          <a:prstGeom prst="rect">
            <a:avLst/>
          </a:prstGeom>
        </p:spPr>
        <p:txBody>
          <a:bodyPr/>
          <a:lstStyle>
            <a:lvl1pPr algn="r">
              <a:defRPr sz="1000" b="1" i="1">
                <a:solidFill>
                  <a:schemeClr val="accent2"/>
                </a:solidFill>
              </a:defRPr>
            </a:lvl1pPr>
          </a:lstStyle>
          <a:p>
            <a:pPr marL="342900" indent="-342900">
              <a:spcBef>
                <a:spcPct val="20000"/>
              </a:spcBef>
              <a:buSzPct val="80000"/>
              <a:buFont typeface="Wingdings" pitchFamily="2" charset="2"/>
              <a:buNone/>
              <a:defRPr/>
            </a:pPr>
            <a:r>
              <a:rPr lang="el-GR" kern="0" dirty="0" smtClean="0">
                <a:latin typeface="+mn-lt"/>
              </a:rPr>
              <a:t>Δρ. Γεώργιος Δημητρακόπουλος</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ext Box 2"/>
          <p:cNvSpPr txBox="1">
            <a:spLocks noChangeArrowheads="1"/>
          </p:cNvSpPr>
          <p:nvPr/>
        </p:nvSpPr>
        <p:spPr bwMode="auto">
          <a:xfrm>
            <a:off x="1524000" y="1371600"/>
            <a:ext cx="6248400" cy="457200"/>
          </a:xfrm>
          <a:prstGeom prst="rect">
            <a:avLst/>
          </a:prstGeom>
          <a:noFill/>
          <a:ln w="9525">
            <a:noFill/>
            <a:miter lim="800000"/>
            <a:headEnd/>
            <a:tailEnd/>
          </a:ln>
        </p:spPr>
        <p:txBody>
          <a:bodyPr>
            <a:spAutoFit/>
          </a:bodyPr>
          <a:lstStyle/>
          <a:p>
            <a:pPr algn="ctr">
              <a:spcBef>
                <a:spcPct val="50000"/>
              </a:spcBef>
            </a:pPr>
            <a:r>
              <a:rPr lang="fi-FI" sz="2400">
                <a:solidFill>
                  <a:srgbClr val="0000FF"/>
                </a:solidFill>
              </a:rPr>
              <a:t>IPSec security features</a:t>
            </a:r>
            <a:endParaRPr lang="en-US" sz="2400">
              <a:solidFill>
                <a:srgbClr val="0000FF"/>
              </a:solidFill>
            </a:endParaRPr>
          </a:p>
        </p:txBody>
      </p:sp>
      <p:sp>
        <p:nvSpPr>
          <p:cNvPr id="50179" name="Text Box 3"/>
          <p:cNvSpPr txBox="1">
            <a:spLocks noChangeArrowheads="1"/>
          </p:cNvSpPr>
          <p:nvPr/>
        </p:nvSpPr>
        <p:spPr bwMode="auto">
          <a:xfrm>
            <a:off x="914400" y="2133600"/>
            <a:ext cx="7239000" cy="793750"/>
          </a:xfrm>
          <a:prstGeom prst="rect">
            <a:avLst/>
          </a:prstGeom>
          <a:noFill/>
          <a:ln w="9525">
            <a:noFill/>
            <a:miter lim="800000"/>
            <a:headEnd/>
            <a:tailEnd/>
          </a:ln>
        </p:spPr>
        <p:txBody>
          <a:bodyPr>
            <a:spAutoFit/>
          </a:bodyPr>
          <a:lstStyle/>
          <a:p>
            <a:pPr>
              <a:spcBef>
                <a:spcPct val="50000"/>
              </a:spcBef>
            </a:pPr>
            <a:r>
              <a:rPr lang="fi-FI">
                <a:solidFill>
                  <a:srgbClr val="0000FF"/>
                </a:solidFill>
              </a:rPr>
              <a:t>Confidentiality </a:t>
            </a:r>
          </a:p>
          <a:p>
            <a:pPr lvl="1">
              <a:spcBef>
                <a:spcPct val="30000"/>
              </a:spcBef>
            </a:pPr>
            <a:r>
              <a:rPr lang="fi-FI"/>
              <a:t>Content of IP packet (or payload) is encrypted. </a:t>
            </a:r>
            <a:endParaRPr lang="en-GB"/>
          </a:p>
        </p:txBody>
      </p:sp>
      <p:sp>
        <p:nvSpPr>
          <p:cNvPr id="50180" name="Text Box 4"/>
          <p:cNvSpPr txBox="1">
            <a:spLocks noChangeArrowheads="1"/>
          </p:cNvSpPr>
          <p:nvPr/>
        </p:nvSpPr>
        <p:spPr bwMode="auto">
          <a:xfrm>
            <a:off x="914400" y="3124200"/>
            <a:ext cx="7543800" cy="1403350"/>
          </a:xfrm>
          <a:prstGeom prst="rect">
            <a:avLst/>
          </a:prstGeom>
          <a:noFill/>
          <a:ln w="9525">
            <a:noFill/>
            <a:miter lim="800000"/>
            <a:headEnd/>
            <a:tailEnd/>
          </a:ln>
        </p:spPr>
        <p:txBody>
          <a:bodyPr>
            <a:spAutoFit/>
          </a:bodyPr>
          <a:lstStyle/>
          <a:p>
            <a:pPr>
              <a:spcBef>
                <a:spcPct val="50000"/>
              </a:spcBef>
            </a:pPr>
            <a:r>
              <a:rPr lang="fi-FI">
                <a:solidFill>
                  <a:srgbClr val="0000FF"/>
                </a:solidFill>
              </a:rPr>
              <a:t>Authentication</a:t>
            </a:r>
          </a:p>
          <a:p>
            <a:pPr lvl="1">
              <a:spcBef>
                <a:spcPct val="30000"/>
              </a:spcBef>
            </a:pPr>
            <a:r>
              <a:rPr lang="fi-FI"/>
              <a:t>It is not possible to establish an IPSec connection if authentication fails. In the case of IPSec, authentication also ensures data integrity.  </a:t>
            </a:r>
            <a:endParaRPr lang="en-GB"/>
          </a:p>
        </p:txBody>
      </p:sp>
      <p:sp>
        <p:nvSpPr>
          <p:cNvPr id="50181" name="Text Box 5"/>
          <p:cNvSpPr txBox="1">
            <a:spLocks noChangeArrowheads="1"/>
          </p:cNvSpPr>
          <p:nvPr/>
        </p:nvSpPr>
        <p:spPr bwMode="auto">
          <a:xfrm>
            <a:off x="914400" y="4692650"/>
            <a:ext cx="7391400" cy="793750"/>
          </a:xfrm>
          <a:prstGeom prst="rect">
            <a:avLst/>
          </a:prstGeom>
          <a:noFill/>
          <a:ln w="9525">
            <a:noFill/>
            <a:miter lim="800000"/>
            <a:headEnd/>
            <a:tailEnd/>
          </a:ln>
        </p:spPr>
        <p:txBody>
          <a:bodyPr>
            <a:spAutoFit/>
          </a:bodyPr>
          <a:lstStyle/>
          <a:p>
            <a:pPr>
              <a:spcBef>
                <a:spcPct val="50000"/>
              </a:spcBef>
            </a:pPr>
            <a:r>
              <a:rPr lang="fi-FI">
                <a:solidFill>
                  <a:srgbClr val="0000FF"/>
                </a:solidFill>
              </a:rPr>
              <a:t>Anti-replay protection</a:t>
            </a:r>
          </a:p>
          <a:p>
            <a:pPr lvl="1">
              <a:spcBef>
                <a:spcPct val="30000"/>
              </a:spcBef>
            </a:pPr>
            <a:r>
              <a:rPr lang="fi-FI"/>
              <a:t>It is not possible to send the same IP packet twice.</a:t>
            </a:r>
          </a:p>
        </p:txBody>
      </p:sp>
      <p:sp>
        <p:nvSpPr>
          <p:cNvPr id="8" name="Footer Placeholder 5"/>
          <p:cNvSpPr txBox="1">
            <a:spLocks noChangeArrowheads="1"/>
          </p:cNvSpPr>
          <p:nvPr/>
        </p:nvSpPr>
        <p:spPr>
          <a:xfrm>
            <a:off x="5948363" y="6508750"/>
            <a:ext cx="2895600" cy="231775"/>
          </a:xfrm>
          <a:prstGeom prst="rect">
            <a:avLst/>
          </a:prstGeom>
        </p:spPr>
        <p:txBody>
          <a:bodyPr/>
          <a:lstStyle>
            <a:lvl1pPr algn="r">
              <a:defRPr sz="1000" b="1" i="1">
                <a:solidFill>
                  <a:schemeClr val="accent2"/>
                </a:solidFill>
              </a:defRPr>
            </a:lvl1pPr>
          </a:lstStyle>
          <a:p>
            <a:pPr marL="342900" indent="-342900">
              <a:spcBef>
                <a:spcPct val="20000"/>
              </a:spcBef>
              <a:buSzPct val="80000"/>
              <a:buFont typeface="Wingdings" pitchFamily="2" charset="2"/>
              <a:buNone/>
              <a:defRPr/>
            </a:pPr>
            <a:r>
              <a:rPr lang="el-GR" kern="0" dirty="0" smtClean="0">
                <a:latin typeface="+mn-lt"/>
              </a:rPr>
              <a:t>Δρ. Γεώργιος Δημητρακόπουλος</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ext Box 2"/>
          <p:cNvSpPr txBox="1">
            <a:spLocks noChangeArrowheads="1"/>
          </p:cNvSpPr>
          <p:nvPr/>
        </p:nvSpPr>
        <p:spPr bwMode="auto">
          <a:xfrm>
            <a:off x="1524000" y="1371600"/>
            <a:ext cx="6248400" cy="457200"/>
          </a:xfrm>
          <a:prstGeom prst="rect">
            <a:avLst/>
          </a:prstGeom>
          <a:noFill/>
          <a:ln w="9525">
            <a:noFill/>
            <a:miter lim="800000"/>
            <a:headEnd/>
            <a:tailEnd/>
          </a:ln>
        </p:spPr>
        <p:txBody>
          <a:bodyPr>
            <a:spAutoFit/>
          </a:bodyPr>
          <a:lstStyle/>
          <a:p>
            <a:pPr algn="ctr">
              <a:spcBef>
                <a:spcPct val="50000"/>
              </a:spcBef>
            </a:pPr>
            <a:r>
              <a:rPr lang="fi-FI" sz="2400">
                <a:solidFill>
                  <a:srgbClr val="0000FF"/>
                </a:solidFill>
              </a:rPr>
              <a:t>IPSec Security Association (SA)</a:t>
            </a:r>
            <a:endParaRPr lang="en-US" sz="2400">
              <a:solidFill>
                <a:srgbClr val="0000FF"/>
              </a:solidFill>
            </a:endParaRPr>
          </a:p>
        </p:txBody>
      </p:sp>
      <p:sp>
        <p:nvSpPr>
          <p:cNvPr id="51203" name="Text Box 3"/>
          <p:cNvSpPr txBox="1">
            <a:spLocks noChangeArrowheads="1"/>
          </p:cNvSpPr>
          <p:nvPr/>
        </p:nvSpPr>
        <p:spPr bwMode="auto">
          <a:xfrm>
            <a:off x="914400" y="2133600"/>
            <a:ext cx="7467600" cy="1006475"/>
          </a:xfrm>
          <a:prstGeom prst="rect">
            <a:avLst/>
          </a:prstGeom>
          <a:noFill/>
          <a:ln w="9525">
            <a:noFill/>
            <a:miter lim="800000"/>
            <a:headEnd/>
            <a:tailEnd/>
          </a:ln>
        </p:spPr>
        <p:txBody>
          <a:bodyPr>
            <a:spAutoFit/>
          </a:bodyPr>
          <a:lstStyle/>
          <a:p>
            <a:r>
              <a:rPr lang="fi-FI"/>
              <a:t>Before it is possible to use the IPSec protocol between two points in an IP network, two </a:t>
            </a:r>
            <a:r>
              <a:rPr lang="fi-FI">
                <a:solidFill>
                  <a:srgbClr val="0000FF"/>
                </a:solidFill>
              </a:rPr>
              <a:t>Security Associations</a:t>
            </a:r>
            <a:r>
              <a:rPr lang="fi-FI"/>
              <a:t> have to be formed - one for each transport direction.</a:t>
            </a:r>
            <a:endParaRPr lang="en-GB"/>
          </a:p>
        </p:txBody>
      </p:sp>
      <p:sp>
        <p:nvSpPr>
          <p:cNvPr id="378884" name="AutoShape 4"/>
          <p:cNvSpPr>
            <a:spLocks noChangeArrowheads="1"/>
          </p:cNvSpPr>
          <p:nvPr/>
        </p:nvSpPr>
        <p:spPr bwMode="auto">
          <a:xfrm>
            <a:off x="2819400" y="3505200"/>
            <a:ext cx="3048000" cy="1981200"/>
          </a:xfrm>
          <a:prstGeom prst="cloudCallout">
            <a:avLst>
              <a:gd name="adj1" fmla="val -1407"/>
              <a:gd name="adj2" fmla="val 10579"/>
            </a:avLst>
          </a:prstGeom>
          <a:solidFill>
            <a:srgbClr val="00FF00"/>
          </a:solidFill>
          <a:ln w="9525">
            <a:noFill/>
            <a:round/>
            <a:headEnd/>
            <a:tailEnd/>
          </a:ln>
          <a:effectLst>
            <a:outerShdw dist="107763" dir="2700000" algn="ctr" rotWithShape="0">
              <a:schemeClr val="bg2"/>
            </a:outerShdw>
          </a:effectLst>
        </p:spPr>
        <p:txBody>
          <a:bodyPr wrap="none" anchor="ctr"/>
          <a:lstStyle/>
          <a:p>
            <a:pPr algn="ctr">
              <a:defRPr/>
            </a:pPr>
            <a:endParaRPr lang="en-US"/>
          </a:p>
        </p:txBody>
      </p:sp>
      <p:sp>
        <p:nvSpPr>
          <p:cNvPr id="378885" name="AutoShape 5"/>
          <p:cNvSpPr>
            <a:spLocks noChangeArrowheads="1"/>
          </p:cNvSpPr>
          <p:nvPr/>
        </p:nvSpPr>
        <p:spPr bwMode="auto">
          <a:xfrm>
            <a:off x="990600" y="3505200"/>
            <a:ext cx="2057400" cy="1981200"/>
          </a:xfrm>
          <a:prstGeom prst="cloudCallout">
            <a:avLst>
              <a:gd name="adj1" fmla="val 29398"/>
              <a:gd name="adj2" fmla="val 2884"/>
            </a:avLst>
          </a:prstGeom>
          <a:solidFill>
            <a:srgbClr val="FFCC99"/>
          </a:solidFill>
          <a:ln w="9525">
            <a:noFill/>
            <a:round/>
            <a:headEnd/>
            <a:tailEnd/>
          </a:ln>
          <a:effectLst>
            <a:outerShdw dist="107763" dir="2700000" algn="ctr" rotWithShape="0">
              <a:schemeClr val="bg2"/>
            </a:outerShdw>
          </a:effectLst>
        </p:spPr>
        <p:txBody>
          <a:bodyPr wrap="none" anchor="ctr"/>
          <a:lstStyle/>
          <a:p>
            <a:pPr algn="ctr">
              <a:defRPr/>
            </a:pPr>
            <a:endParaRPr lang="en-US"/>
          </a:p>
        </p:txBody>
      </p:sp>
      <p:sp>
        <p:nvSpPr>
          <p:cNvPr id="51206" name="Text Box 6"/>
          <p:cNvSpPr txBox="1">
            <a:spLocks noChangeArrowheads="1"/>
          </p:cNvSpPr>
          <p:nvPr/>
        </p:nvSpPr>
        <p:spPr bwMode="auto">
          <a:xfrm>
            <a:off x="3352800" y="4648200"/>
            <a:ext cx="1828800" cy="581025"/>
          </a:xfrm>
          <a:prstGeom prst="rect">
            <a:avLst/>
          </a:prstGeom>
          <a:noFill/>
          <a:ln w="9525">
            <a:noFill/>
            <a:miter lim="800000"/>
            <a:headEnd/>
            <a:tailEnd/>
          </a:ln>
        </p:spPr>
        <p:txBody>
          <a:bodyPr>
            <a:spAutoFit/>
          </a:bodyPr>
          <a:lstStyle/>
          <a:p>
            <a:pPr algn="ctr">
              <a:spcBef>
                <a:spcPct val="50000"/>
              </a:spcBef>
            </a:pPr>
            <a:r>
              <a:rPr lang="fi-FI" sz="1600"/>
              <a:t>Public network (Internet)</a:t>
            </a:r>
            <a:endParaRPr lang="en-GB" sz="1600"/>
          </a:p>
        </p:txBody>
      </p:sp>
      <p:sp>
        <p:nvSpPr>
          <p:cNvPr id="378887" name="AutoShape 7"/>
          <p:cNvSpPr>
            <a:spLocks noChangeArrowheads="1"/>
          </p:cNvSpPr>
          <p:nvPr/>
        </p:nvSpPr>
        <p:spPr bwMode="auto">
          <a:xfrm>
            <a:off x="5791200" y="3505200"/>
            <a:ext cx="2133600" cy="1981200"/>
          </a:xfrm>
          <a:prstGeom prst="cloudCallout">
            <a:avLst>
              <a:gd name="adj1" fmla="val 26565"/>
              <a:gd name="adj2" fmla="val 2884"/>
            </a:avLst>
          </a:prstGeom>
          <a:solidFill>
            <a:srgbClr val="00CCFF"/>
          </a:solidFill>
          <a:ln w="9525">
            <a:noFill/>
            <a:round/>
            <a:headEnd/>
            <a:tailEnd/>
          </a:ln>
          <a:effectLst>
            <a:outerShdw dist="107763" dir="2700000" algn="ctr" rotWithShape="0">
              <a:schemeClr val="bg2"/>
            </a:outerShdw>
          </a:effectLst>
        </p:spPr>
        <p:txBody>
          <a:bodyPr wrap="none" anchor="ctr"/>
          <a:lstStyle/>
          <a:p>
            <a:pPr algn="ctr">
              <a:defRPr/>
            </a:pPr>
            <a:endParaRPr lang="en-US"/>
          </a:p>
        </p:txBody>
      </p:sp>
      <p:sp>
        <p:nvSpPr>
          <p:cNvPr id="51208" name="Text Box 8"/>
          <p:cNvSpPr txBox="1">
            <a:spLocks noChangeArrowheads="1"/>
          </p:cNvSpPr>
          <p:nvPr/>
        </p:nvSpPr>
        <p:spPr bwMode="auto">
          <a:xfrm>
            <a:off x="5943600" y="4648200"/>
            <a:ext cx="1524000" cy="581025"/>
          </a:xfrm>
          <a:prstGeom prst="rect">
            <a:avLst/>
          </a:prstGeom>
          <a:noFill/>
          <a:ln w="9525">
            <a:noFill/>
            <a:miter lim="800000"/>
            <a:headEnd/>
            <a:tailEnd/>
          </a:ln>
        </p:spPr>
        <p:txBody>
          <a:bodyPr>
            <a:spAutoFit/>
          </a:bodyPr>
          <a:lstStyle/>
          <a:p>
            <a:pPr algn="ctr">
              <a:spcBef>
                <a:spcPct val="50000"/>
              </a:spcBef>
            </a:pPr>
            <a:r>
              <a:rPr lang="fi-FI" sz="1600"/>
              <a:t>Corporate network</a:t>
            </a:r>
            <a:endParaRPr lang="en-GB" sz="1600"/>
          </a:p>
        </p:txBody>
      </p:sp>
      <p:pic>
        <p:nvPicPr>
          <p:cNvPr id="51209" name="Picture 9" descr="j0093585"/>
          <p:cNvPicPr>
            <a:picLocks noChangeAspect="1" noChangeArrowheads="1"/>
          </p:cNvPicPr>
          <p:nvPr/>
        </p:nvPicPr>
        <p:blipFill>
          <a:blip r:embed="rId3"/>
          <a:srcRect/>
          <a:stretch>
            <a:fillRect/>
          </a:stretch>
        </p:blipFill>
        <p:spPr bwMode="auto">
          <a:xfrm>
            <a:off x="1524000" y="3886200"/>
            <a:ext cx="685800" cy="625475"/>
          </a:xfrm>
          <a:prstGeom prst="rect">
            <a:avLst/>
          </a:prstGeom>
          <a:noFill/>
          <a:ln w="9525">
            <a:noFill/>
            <a:miter lim="800000"/>
            <a:headEnd/>
            <a:tailEnd/>
          </a:ln>
        </p:spPr>
      </p:pic>
      <p:sp>
        <p:nvSpPr>
          <p:cNvPr id="51210" name="Line 10"/>
          <p:cNvSpPr>
            <a:spLocks noChangeShapeType="1"/>
          </p:cNvSpPr>
          <p:nvPr/>
        </p:nvSpPr>
        <p:spPr bwMode="auto">
          <a:xfrm>
            <a:off x="6324600" y="4114800"/>
            <a:ext cx="685800" cy="0"/>
          </a:xfrm>
          <a:prstGeom prst="line">
            <a:avLst/>
          </a:prstGeom>
          <a:noFill/>
          <a:ln w="28575">
            <a:solidFill>
              <a:srgbClr val="0000FF"/>
            </a:solidFill>
            <a:round/>
            <a:headEnd type="triangle" w="lg" len="lg"/>
            <a:tailEnd type="triangle" w="lg" len="lg"/>
          </a:ln>
        </p:spPr>
        <p:txBody>
          <a:bodyPr/>
          <a:lstStyle/>
          <a:p>
            <a:endParaRPr lang="el-GR"/>
          </a:p>
        </p:txBody>
      </p:sp>
      <p:sp>
        <p:nvSpPr>
          <p:cNvPr id="51211" name="Text Box 11"/>
          <p:cNvSpPr txBox="1">
            <a:spLocks noChangeArrowheads="1"/>
          </p:cNvSpPr>
          <p:nvPr/>
        </p:nvSpPr>
        <p:spPr bwMode="auto">
          <a:xfrm>
            <a:off x="4953000" y="3505200"/>
            <a:ext cx="1752600" cy="366713"/>
          </a:xfrm>
          <a:prstGeom prst="rect">
            <a:avLst/>
          </a:prstGeom>
          <a:noFill/>
          <a:ln w="9525">
            <a:noFill/>
            <a:miter lim="800000"/>
            <a:headEnd/>
            <a:tailEnd/>
          </a:ln>
        </p:spPr>
        <p:txBody>
          <a:bodyPr>
            <a:spAutoFit/>
          </a:bodyPr>
          <a:lstStyle/>
          <a:p>
            <a:pPr algn="ctr">
              <a:spcBef>
                <a:spcPct val="50000"/>
              </a:spcBef>
            </a:pPr>
            <a:r>
              <a:rPr lang="fi-FI">
                <a:solidFill>
                  <a:srgbClr val="0000FF"/>
                </a:solidFill>
              </a:rPr>
              <a:t>VPN Gateway</a:t>
            </a:r>
            <a:endParaRPr lang="en-GB">
              <a:solidFill>
                <a:srgbClr val="0000FF"/>
              </a:solidFill>
            </a:endParaRPr>
          </a:p>
        </p:txBody>
      </p:sp>
      <p:sp>
        <p:nvSpPr>
          <p:cNvPr id="51212" name="Rectangle 12"/>
          <p:cNvSpPr>
            <a:spLocks noChangeArrowheads="1"/>
          </p:cNvSpPr>
          <p:nvPr/>
        </p:nvSpPr>
        <p:spPr bwMode="auto">
          <a:xfrm>
            <a:off x="7086600" y="4038600"/>
            <a:ext cx="457200" cy="457200"/>
          </a:xfrm>
          <a:prstGeom prst="rect">
            <a:avLst/>
          </a:prstGeom>
          <a:solidFill>
            <a:srgbClr val="33CCCC"/>
          </a:solidFill>
          <a:ln w="9525">
            <a:miter lim="800000"/>
            <a:headEnd/>
            <a:tailEnd/>
          </a:ln>
          <a:scene3d>
            <a:camera prst="legacyObliqueTopRight"/>
            <a:lightRig rig="legacyFlat3" dir="b"/>
          </a:scene3d>
          <a:sp3d extrusionH="430200" prstMaterial="legacyMatte">
            <a:bevelT w="13500" h="13500" prst="angle"/>
            <a:bevelB w="13500" h="13500" prst="angle"/>
            <a:extrusionClr>
              <a:srgbClr val="33CCCC"/>
            </a:extrusionClr>
          </a:sp3d>
        </p:spPr>
        <p:txBody>
          <a:bodyPr wrap="none" anchor="ctr">
            <a:flatTx/>
          </a:bodyPr>
          <a:lstStyle/>
          <a:p>
            <a:pPr algn="ctr"/>
            <a:endParaRPr lang="en-US"/>
          </a:p>
        </p:txBody>
      </p:sp>
      <p:sp>
        <p:nvSpPr>
          <p:cNvPr id="51213" name="Rectangle 13"/>
          <p:cNvSpPr>
            <a:spLocks noChangeArrowheads="1"/>
          </p:cNvSpPr>
          <p:nvPr/>
        </p:nvSpPr>
        <p:spPr bwMode="auto">
          <a:xfrm>
            <a:off x="5562600" y="4038600"/>
            <a:ext cx="457200" cy="457200"/>
          </a:xfrm>
          <a:prstGeom prst="rect">
            <a:avLst/>
          </a:prstGeom>
          <a:solidFill>
            <a:srgbClr val="33CCCC"/>
          </a:solidFill>
          <a:ln w="9525">
            <a:miter lim="800000"/>
            <a:headEnd/>
            <a:tailEnd/>
          </a:ln>
          <a:scene3d>
            <a:camera prst="legacyObliqueTopRight"/>
            <a:lightRig rig="legacyFlat3" dir="b"/>
          </a:scene3d>
          <a:sp3d extrusionH="430200" prstMaterial="legacyMatte">
            <a:bevelT w="13500" h="13500" prst="angle"/>
            <a:bevelB w="13500" h="13500" prst="angle"/>
            <a:extrusionClr>
              <a:srgbClr val="33CCCC"/>
            </a:extrusionClr>
          </a:sp3d>
        </p:spPr>
        <p:txBody>
          <a:bodyPr wrap="none" anchor="ctr">
            <a:flatTx/>
          </a:bodyPr>
          <a:lstStyle/>
          <a:p>
            <a:pPr algn="ctr"/>
            <a:endParaRPr lang="en-US"/>
          </a:p>
        </p:txBody>
      </p:sp>
      <p:sp>
        <p:nvSpPr>
          <p:cNvPr id="51214" name="Text Box 14"/>
          <p:cNvSpPr txBox="1">
            <a:spLocks noChangeArrowheads="1"/>
          </p:cNvSpPr>
          <p:nvPr/>
        </p:nvSpPr>
        <p:spPr bwMode="auto">
          <a:xfrm>
            <a:off x="6705600" y="3505200"/>
            <a:ext cx="990600" cy="366713"/>
          </a:xfrm>
          <a:prstGeom prst="rect">
            <a:avLst/>
          </a:prstGeom>
          <a:noFill/>
          <a:ln w="9525">
            <a:noFill/>
            <a:miter lim="800000"/>
            <a:headEnd/>
            <a:tailEnd/>
          </a:ln>
        </p:spPr>
        <p:txBody>
          <a:bodyPr>
            <a:spAutoFit/>
          </a:bodyPr>
          <a:lstStyle/>
          <a:p>
            <a:pPr algn="ctr">
              <a:spcBef>
                <a:spcPct val="50000"/>
              </a:spcBef>
            </a:pPr>
            <a:r>
              <a:rPr lang="fi-FI">
                <a:solidFill>
                  <a:srgbClr val="0000FF"/>
                </a:solidFill>
              </a:rPr>
              <a:t>Server</a:t>
            </a:r>
            <a:endParaRPr lang="en-GB">
              <a:solidFill>
                <a:srgbClr val="0000FF"/>
              </a:solidFill>
            </a:endParaRPr>
          </a:p>
        </p:txBody>
      </p:sp>
      <p:sp>
        <p:nvSpPr>
          <p:cNvPr id="51215" name="Line 15"/>
          <p:cNvSpPr>
            <a:spLocks noChangeShapeType="1"/>
          </p:cNvSpPr>
          <p:nvPr/>
        </p:nvSpPr>
        <p:spPr bwMode="auto">
          <a:xfrm flipV="1">
            <a:off x="2209800" y="4038600"/>
            <a:ext cx="3200400" cy="0"/>
          </a:xfrm>
          <a:prstGeom prst="line">
            <a:avLst/>
          </a:prstGeom>
          <a:noFill/>
          <a:ln w="28575">
            <a:solidFill>
              <a:srgbClr val="0000FF"/>
            </a:solidFill>
            <a:prstDash val="dash"/>
            <a:round/>
            <a:headEnd/>
            <a:tailEnd type="triangle" w="lg" len="lg"/>
          </a:ln>
        </p:spPr>
        <p:txBody>
          <a:bodyPr/>
          <a:lstStyle/>
          <a:p>
            <a:endParaRPr lang="el-GR"/>
          </a:p>
        </p:txBody>
      </p:sp>
      <p:sp>
        <p:nvSpPr>
          <p:cNvPr id="51216" name="Line 16"/>
          <p:cNvSpPr>
            <a:spLocks noChangeShapeType="1"/>
          </p:cNvSpPr>
          <p:nvPr/>
        </p:nvSpPr>
        <p:spPr bwMode="auto">
          <a:xfrm flipH="1">
            <a:off x="2209800" y="4267200"/>
            <a:ext cx="3200400" cy="0"/>
          </a:xfrm>
          <a:prstGeom prst="line">
            <a:avLst/>
          </a:prstGeom>
          <a:noFill/>
          <a:ln w="28575">
            <a:solidFill>
              <a:srgbClr val="0000FF"/>
            </a:solidFill>
            <a:prstDash val="dash"/>
            <a:round/>
            <a:headEnd/>
            <a:tailEnd type="triangle" w="lg" len="lg"/>
          </a:ln>
        </p:spPr>
        <p:txBody>
          <a:bodyPr/>
          <a:lstStyle/>
          <a:p>
            <a:endParaRPr lang="el-GR"/>
          </a:p>
        </p:txBody>
      </p:sp>
      <p:sp>
        <p:nvSpPr>
          <p:cNvPr id="51217" name="Text Box 17"/>
          <p:cNvSpPr txBox="1">
            <a:spLocks noChangeArrowheads="1"/>
          </p:cNvSpPr>
          <p:nvPr/>
        </p:nvSpPr>
        <p:spPr bwMode="auto">
          <a:xfrm>
            <a:off x="3962400" y="3657600"/>
            <a:ext cx="838200" cy="366713"/>
          </a:xfrm>
          <a:prstGeom prst="rect">
            <a:avLst/>
          </a:prstGeom>
          <a:noFill/>
          <a:ln w="9525">
            <a:noFill/>
            <a:miter lim="800000"/>
            <a:headEnd/>
            <a:tailEnd/>
          </a:ln>
        </p:spPr>
        <p:txBody>
          <a:bodyPr>
            <a:spAutoFit/>
          </a:bodyPr>
          <a:lstStyle/>
          <a:p>
            <a:pPr algn="ctr">
              <a:spcBef>
                <a:spcPct val="50000"/>
              </a:spcBef>
            </a:pPr>
            <a:r>
              <a:rPr lang="fi-FI">
                <a:solidFill>
                  <a:srgbClr val="0000FF"/>
                </a:solidFill>
              </a:rPr>
              <a:t>SA 1</a:t>
            </a:r>
            <a:endParaRPr lang="en-GB">
              <a:solidFill>
                <a:srgbClr val="0000FF"/>
              </a:solidFill>
            </a:endParaRPr>
          </a:p>
        </p:txBody>
      </p:sp>
      <p:sp>
        <p:nvSpPr>
          <p:cNvPr id="51218" name="Text Box 18"/>
          <p:cNvSpPr txBox="1">
            <a:spLocks noChangeArrowheads="1"/>
          </p:cNvSpPr>
          <p:nvPr/>
        </p:nvSpPr>
        <p:spPr bwMode="auto">
          <a:xfrm>
            <a:off x="3962400" y="4281488"/>
            <a:ext cx="838200" cy="366712"/>
          </a:xfrm>
          <a:prstGeom prst="rect">
            <a:avLst/>
          </a:prstGeom>
          <a:noFill/>
          <a:ln w="9525">
            <a:noFill/>
            <a:miter lim="800000"/>
            <a:headEnd/>
            <a:tailEnd/>
          </a:ln>
        </p:spPr>
        <p:txBody>
          <a:bodyPr>
            <a:spAutoFit/>
          </a:bodyPr>
          <a:lstStyle/>
          <a:p>
            <a:pPr algn="ctr">
              <a:spcBef>
                <a:spcPct val="50000"/>
              </a:spcBef>
            </a:pPr>
            <a:r>
              <a:rPr lang="fi-FI">
                <a:solidFill>
                  <a:srgbClr val="0000FF"/>
                </a:solidFill>
              </a:rPr>
              <a:t>SA 2</a:t>
            </a:r>
            <a:endParaRPr lang="en-GB">
              <a:solidFill>
                <a:srgbClr val="0000FF"/>
              </a:solidFill>
            </a:endParaRPr>
          </a:p>
        </p:txBody>
      </p:sp>
      <p:sp>
        <p:nvSpPr>
          <p:cNvPr id="51219" name="Text Box 19"/>
          <p:cNvSpPr txBox="1">
            <a:spLocks noChangeArrowheads="1"/>
          </p:cNvSpPr>
          <p:nvPr/>
        </p:nvSpPr>
        <p:spPr bwMode="auto">
          <a:xfrm>
            <a:off x="1143000" y="4648200"/>
            <a:ext cx="1752600" cy="581025"/>
          </a:xfrm>
          <a:prstGeom prst="rect">
            <a:avLst/>
          </a:prstGeom>
          <a:noFill/>
          <a:ln w="9525">
            <a:noFill/>
            <a:miter lim="800000"/>
            <a:headEnd/>
            <a:tailEnd/>
          </a:ln>
        </p:spPr>
        <p:txBody>
          <a:bodyPr>
            <a:spAutoFit/>
          </a:bodyPr>
          <a:lstStyle/>
          <a:p>
            <a:pPr algn="ctr">
              <a:spcBef>
                <a:spcPct val="50000"/>
              </a:spcBef>
            </a:pPr>
            <a:r>
              <a:rPr lang="en-GB" sz="1600"/>
              <a:t>User terminal in WLAN</a:t>
            </a:r>
          </a:p>
        </p:txBody>
      </p:sp>
      <p:sp>
        <p:nvSpPr>
          <p:cNvPr id="22" name="Footer Placeholder 5"/>
          <p:cNvSpPr txBox="1">
            <a:spLocks noChangeArrowheads="1"/>
          </p:cNvSpPr>
          <p:nvPr/>
        </p:nvSpPr>
        <p:spPr>
          <a:xfrm>
            <a:off x="5948363" y="6508750"/>
            <a:ext cx="2895600" cy="231775"/>
          </a:xfrm>
          <a:prstGeom prst="rect">
            <a:avLst/>
          </a:prstGeom>
        </p:spPr>
        <p:txBody>
          <a:bodyPr/>
          <a:lstStyle>
            <a:lvl1pPr algn="r">
              <a:defRPr sz="1000" b="1" i="1">
                <a:solidFill>
                  <a:schemeClr val="accent2"/>
                </a:solidFill>
              </a:defRPr>
            </a:lvl1pPr>
          </a:lstStyle>
          <a:p>
            <a:pPr marL="342900" indent="-342900">
              <a:spcBef>
                <a:spcPct val="20000"/>
              </a:spcBef>
              <a:buSzPct val="80000"/>
              <a:buFont typeface="Wingdings" pitchFamily="2" charset="2"/>
              <a:buNone/>
              <a:defRPr/>
            </a:pPr>
            <a:r>
              <a:rPr lang="el-GR" kern="0" dirty="0" smtClean="0">
                <a:latin typeface="+mn-lt"/>
              </a:rPr>
              <a:t>Δρ. Γεώργιος Δημητρακόπουλος</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ext Box 2"/>
          <p:cNvSpPr txBox="1">
            <a:spLocks noChangeArrowheads="1"/>
          </p:cNvSpPr>
          <p:nvPr/>
        </p:nvSpPr>
        <p:spPr bwMode="auto">
          <a:xfrm>
            <a:off x="1524000" y="1371600"/>
            <a:ext cx="6248400" cy="457200"/>
          </a:xfrm>
          <a:prstGeom prst="rect">
            <a:avLst/>
          </a:prstGeom>
          <a:noFill/>
          <a:ln w="9525">
            <a:noFill/>
            <a:miter lim="800000"/>
            <a:headEnd/>
            <a:tailEnd/>
          </a:ln>
        </p:spPr>
        <p:txBody>
          <a:bodyPr>
            <a:spAutoFit/>
          </a:bodyPr>
          <a:lstStyle/>
          <a:p>
            <a:pPr algn="ctr">
              <a:spcBef>
                <a:spcPct val="50000"/>
              </a:spcBef>
            </a:pPr>
            <a:r>
              <a:rPr lang="fi-FI" sz="2400">
                <a:solidFill>
                  <a:srgbClr val="0000FF"/>
                </a:solidFill>
              </a:rPr>
              <a:t>IPSec Security Association (cont.)</a:t>
            </a:r>
            <a:endParaRPr lang="en-US" sz="2400">
              <a:solidFill>
                <a:srgbClr val="0000FF"/>
              </a:solidFill>
            </a:endParaRPr>
          </a:p>
        </p:txBody>
      </p:sp>
      <p:sp>
        <p:nvSpPr>
          <p:cNvPr id="52227" name="Text Box 3"/>
          <p:cNvSpPr txBox="1">
            <a:spLocks noChangeArrowheads="1"/>
          </p:cNvSpPr>
          <p:nvPr/>
        </p:nvSpPr>
        <p:spPr bwMode="auto">
          <a:xfrm>
            <a:off x="914400" y="2133600"/>
            <a:ext cx="7467600" cy="1006475"/>
          </a:xfrm>
          <a:prstGeom prst="rect">
            <a:avLst/>
          </a:prstGeom>
          <a:noFill/>
          <a:ln w="9525">
            <a:noFill/>
            <a:miter lim="800000"/>
            <a:headEnd/>
            <a:tailEnd/>
          </a:ln>
        </p:spPr>
        <p:txBody>
          <a:bodyPr>
            <a:spAutoFit/>
          </a:bodyPr>
          <a:lstStyle/>
          <a:p>
            <a:r>
              <a:rPr lang="fi-FI"/>
              <a:t>Security Associations consist of agreements (by both sides) on protocols, algorithms and parameters, as well as exchange of </a:t>
            </a:r>
            <a:r>
              <a:rPr lang="fi-FI">
                <a:solidFill>
                  <a:srgbClr val="0000FF"/>
                </a:solidFill>
              </a:rPr>
              <a:t>public security keys</a:t>
            </a:r>
            <a:r>
              <a:rPr lang="fi-FI"/>
              <a:t>.</a:t>
            </a:r>
            <a:endParaRPr lang="en-GB"/>
          </a:p>
        </p:txBody>
      </p:sp>
      <p:sp>
        <p:nvSpPr>
          <p:cNvPr id="52228" name="Text Box 4"/>
          <p:cNvSpPr txBox="1">
            <a:spLocks noChangeArrowheads="1"/>
          </p:cNvSpPr>
          <p:nvPr/>
        </p:nvSpPr>
        <p:spPr bwMode="auto">
          <a:xfrm>
            <a:off x="1600200" y="3581400"/>
            <a:ext cx="6248400" cy="779463"/>
          </a:xfrm>
          <a:prstGeom prst="rect">
            <a:avLst/>
          </a:prstGeom>
          <a:noFill/>
          <a:ln w="9525">
            <a:noFill/>
            <a:miter lim="800000"/>
            <a:headEnd/>
            <a:tailEnd/>
          </a:ln>
        </p:spPr>
        <p:txBody>
          <a:bodyPr>
            <a:spAutoFit/>
          </a:bodyPr>
          <a:lstStyle/>
          <a:p>
            <a:pPr>
              <a:spcBef>
                <a:spcPct val="50000"/>
              </a:spcBef>
            </a:pPr>
            <a:endParaRPr lang="fi-FI"/>
          </a:p>
          <a:p>
            <a:pPr>
              <a:spcBef>
                <a:spcPct val="50000"/>
              </a:spcBef>
            </a:pPr>
            <a:endParaRPr lang="fi-FI"/>
          </a:p>
        </p:txBody>
      </p:sp>
      <p:sp>
        <p:nvSpPr>
          <p:cNvPr id="379909" name="AutoShape 5"/>
          <p:cNvSpPr>
            <a:spLocks noChangeArrowheads="1"/>
          </p:cNvSpPr>
          <p:nvPr/>
        </p:nvSpPr>
        <p:spPr bwMode="auto">
          <a:xfrm>
            <a:off x="2819400" y="3505200"/>
            <a:ext cx="3048000" cy="1981200"/>
          </a:xfrm>
          <a:prstGeom prst="cloudCallout">
            <a:avLst>
              <a:gd name="adj1" fmla="val -1407"/>
              <a:gd name="adj2" fmla="val 10579"/>
            </a:avLst>
          </a:prstGeom>
          <a:solidFill>
            <a:srgbClr val="00FF00"/>
          </a:solidFill>
          <a:ln w="9525">
            <a:noFill/>
            <a:round/>
            <a:headEnd/>
            <a:tailEnd/>
          </a:ln>
          <a:effectLst>
            <a:outerShdw dist="107763" dir="2700000" algn="ctr" rotWithShape="0">
              <a:schemeClr val="bg2"/>
            </a:outerShdw>
          </a:effectLst>
        </p:spPr>
        <p:txBody>
          <a:bodyPr wrap="none" anchor="ctr"/>
          <a:lstStyle/>
          <a:p>
            <a:pPr algn="ctr">
              <a:defRPr/>
            </a:pPr>
            <a:endParaRPr lang="en-US"/>
          </a:p>
        </p:txBody>
      </p:sp>
      <p:sp>
        <p:nvSpPr>
          <p:cNvPr id="379910" name="AutoShape 6"/>
          <p:cNvSpPr>
            <a:spLocks noChangeArrowheads="1"/>
          </p:cNvSpPr>
          <p:nvPr/>
        </p:nvSpPr>
        <p:spPr bwMode="auto">
          <a:xfrm>
            <a:off x="990600" y="3505200"/>
            <a:ext cx="2057400" cy="1981200"/>
          </a:xfrm>
          <a:prstGeom prst="cloudCallout">
            <a:avLst>
              <a:gd name="adj1" fmla="val 29398"/>
              <a:gd name="adj2" fmla="val 2884"/>
            </a:avLst>
          </a:prstGeom>
          <a:solidFill>
            <a:srgbClr val="FFCC99"/>
          </a:solidFill>
          <a:ln w="9525">
            <a:noFill/>
            <a:round/>
            <a:headEnd/>
            <a:tailEnd/>
          </a:ln>
          <a:effectLst>
            <a:outerShdw dist="107763" dir="2700000" algn="ctr" rotWithShape="0">
              <a:schemeClr val="bg2"/>
            </a:outerShdw>
          </a:effectLst>
        </p:spPr>
        <p:txBody>
          <a:bodyPr wrap="none" anchor="ctr"/>
          <a:lstStyle/>
          <a:p>
            <a:pPr algn="ctr">
              <a:defRPr/>
            </a:pPr>
            <a:endParaRPr lang="en-US"/>
          </a:p>
        </p:txBody>
      </p:sp>
      <p:sp>
        <p:nvSpPr>
          <p:cNvPr id="379911" name="AutoShape 7"/>
          <p:cNvSpPr>
            <a:spLocks noChangeArrowheads="1"/>
          </p:cNvSpPr>
          <p:nvPr/>
        </p:nvSpPr>
        <p:spPr bwMode="auto">
          <a:xfrm>
            <a:off x="5791200" y="3505200"/>
            <a:ext cx="2133600" cy="1981200"/>
          </a:xfrm>
          <a:prstGeom prst="cloudCallout">
            <a:avLst>
              <a:gd name="adj1" fmla="val 26565"/>
              <a:gd name="adj2" fmla="val 2884"/>
            </a:avLst>
          </a:prstGeom>
          <a:solidFill>
            <a:srgbClr val="00CCFF"/>
          </a:solidFill>
          <a:ln w="9525">
            <a:noFill/>
            <a:round/>
            <a:headEnd/>
            <a:tailEnd/>
          </a:ln>
          <a:effectLst>
            <a:outerShdw dist="107763" dir="2700000" algn="ctr" rotWithShape="0">
              <a:schemeClr val="bg2"/>
            </a:outerShdw>
          </a:effectLst>
        </p:spPr>
        <p:txBody>
          <a:bodyPr wrap="none" anchor="ctr"/>
          <a:lstStyle/>
          <a:p>
            <a:pPr algn="ctr">
              <a:defRPr/>
            </a:pPr>
            <a:endParaRPr lang="en-US"/>
          </a:p>
        </p:txBody>
      </p:sp>
      <p:pic>
        <p:nvPicPr>
          <p:cNvPr id="52232" name="Picture 8" descr="j0093585"/>
          <p:cNvPicPr>
            <a:picLocks noChangeAspect="1" noChangeArrowheads="1"/>
          </p:cNvPicPr>
          <p:nvPr/>
        </p:nvPicPr>
        <p:blipFill>
          <a:blip r:embed="rId3"/>
          <a:srcRect/>
          <a:stretch>
            <a:fillRect/>
          </a:stretch>
        </p:blipFill>
        <p:spPr bwMode="auto">
          <a:xfrm>
            <a:off x="1524000" y="3886200"/>
            <a:ext cx="685800" cy="625475"/>
          </a:xfrm>
          <a:prstGeom prst="rect">
            <a:avLst/>
          </a:prstGeom>
          <a:noFill/>
          <a:ln w="9525">
            <a:noFill/>
            <a:miter lim="800000"/>
            <a:headEnd/>
            <a:tailEnd/>
          </a:ln>
        </p:spPr>
      </p:pic>
      <p:sp>
        <p:nvSpPr>
          <p:cNvPr id="52233" name="Line 9"/>
          <p:cNvSpPr>
            <a:spLocks noChangeShapeType="1"/>
          </p:cNvSpPr>
          <p:nvPr/>
        </p:nvSpPr>
        <p:spPr bwMode="auto">
          <a:xfrm>
            <a:off x="6324600" y="4114800"/>
            <a:ext cx="685800" cy="0"/>
          </a:xfrm>
          <a:prstGeom prst="line">
            <a:avLst/>
          </a:prstGeom>
          <a:noFill/>
          <a:ln w="28575">
            <a:solidFill>
              <a:srgbClr val="0000FF"/>
            </a:solidFill>
            <a:round/>
            <a:headEnd type="triangle" w="lg" len="lg"/>
            <a:tailEnd type="triangle" w="lg" len="lg"/>
          </a:ln>
        </p:spPr>
        <p:txBody>
          <a:bodyPr/>
          <a:lstStyle/>
          <a:p>
            <a:endParaRPr lang="el-GR"/>
          </a:p>
        </p:txBody>
      </p:sp>
      <p:sp>
        <p:nvSpPr>
          <p:cNvPr id="52234" name="Rectangle 11"/>
          <p:cNvSpPr>
            <a:spLocks noChangeArrowheads="1"/>
          </p:cNvSpPr>
          <p:nvPr/>
        </p:nvSpPr>
        <p:spPr bwMode="auto">
          <a:xfrm>
            <a:off x="7086600" y="4038600"/>
            <a:ext cx="457200" cy="457200"/>
          </a:xfrm>
          <a:prstGeom prst="rect">
            <a:avLst/>
          </a:prstGeom>
          <a:solidFill>
            <a:srgbClr val="33CCCC"/>
          </a:solidFill>
          <a:ln w="9525">
            <a:miter lim="800000"/>
            <a:headEnd/>
            <a:tailEnd/>
          </a:ln>
          <a:scene3d>
            <a:camera prst="legacyObliqueTopRight"/>
            <a:lightRig rig="legacyFlat3" dir="b"/>
          </a:scene3d>
          <a:sp3d extrusionH="430200" prstMaterial="legacyMatte">
            <a:bevelT w="13500" h="13500" prst="angle"/>
            <a:bevelB w="13500" h="13500" prst="angle"/>
            <a:extrusionClr>
              <a:srgbClr val="33CCCC"/>
            </a:extrusionClr>
          </a:sp3d>
        </p:spPr>
        <p:txBody>
          <a:bodyPr wrap="none" anchor="ctr">
            <a:flatTx/>
          </a:bodyPr>
          <a:lstStyle/>
          <a:p>
            <a:pPr algn="ctr"/>
            <a:endParaRPr lang="en-US"/>
          </a:p>
        </p:txBody>
      </p:sp>
      <p:sp>
        <p:nvSpPr>
          <p:cNvPr id="52235" name="Rectangle 12"/>
          <p:cNvSpPr>
            <a:spLocks noChangeArrowheads="1"/>
          </p:cNvSpPr>
          <p:nvPr/>
        </p:nvSpPr>
        <p:spPr bwMode="auto">
          <a:xfrm>
            <a:off x="5562600" y="4038600"/>
            <a:ext cx="457200" cy="457200"/>
          </a:xfrm>
          <a:prstGeom prst="rect">
            <a:avLst/>
          </a:prstGeom>
          <a:solidFill>
            <a:srgbClr val="33CCCC"/>
          </a:solidFill>
          <a:ln w="9525">
            <a:miter lim="800000"/>
            <a:headEnd/>
            <a:tailEnd/>
          </a:ln>
          <a:scene3d>
            <a:camera prst="legacyObliqueTopRight"/>
            <a:lightRig rig="legacyFlat3" dir="b"/>
          </a:scene3d>
          <a:sp3d extrusionH="430200" prstMaterial="legacyMatte">
            <a:bevelT w="13500" h="13500" prst="angle"/>
            <a:bevelB w="13500" h="13500" prst="angle"/>
            <a:extrusionClr>
              <a:srgbClr val="33CCCC"/>
            </a:extrusionClr>
          </a:sp3d>
        </p:spPr>
        <p:txBody>
          <a:bodyPr wrap="none" anchor="ctr">
            <a:flatTx/>
          </a:bodyPr>
          <a:lstStyle/>
          <a:p>
            <a:pPr algn="ctr"/>
            <a:endParaRPr lang="en-US"/>
          </a:p>
        </p:txBody>
      </p:sp>
      <p:sp>
        <p:nvSpPr>
          <p:cNvPr id="52236" name="Line 14"/>
          <p:cNvSpPr>
            <a:spLocks noChangeShapeType="1"/>
          </p:cNvSpPr>
          <p:nvPr/>
        </p:nvSpPr>
        <p:spPr bwMode="auto">
          <a:xfrm flipV="1">
            <a:off x="2209800" y="4038600"/>
            <a:ext cx="3200400" cy="0"/>
          </a:xfrm>
          <a:prstGeom prst="line">
            <a:avLst/>
          </a:prstGeom>
          <a:noFill/>
          <a:ln w="28575">
            <a:solidFill>
              <a:srgbClr val="0000FF"/>
            </a:solidFill>
            <a:prstDash val="dash"/>
            <a:round/>
            <a:headEnd/>
            <a:tailEnd type="triangle" w="lg" len="lg"/>
          </a:ln>
        </p:spPr>
        <p:txBody>
          <a:bodyPr/>
          <a:lstStyle/>
          <a:p>
            <a:endParaRPr lang="el-GR"/>
          </a:p>
        </p:txBody>
      </p:sp>
      <p:sp>
        <p:nvSpPr>
          <p:cNvPr id="52237" name="Line 15"/>
          <p:cNvSpPr>
            <a:spLocks noChangeShapeType="1"/>
          </p:cNvSpPr>
          <p:nvPr/>
        </p:nvSpPr>
        <p:spPr bwMode="auto">
          <a:xfrm flipH="1">
            <a:off x="2209800" y="4267200"/>
            <a:ext cx="3200400" cy="0"/>
          </a:xfrm>
          <a:prstGeom prst="line">
            <a:avLst/>
          </a:prstGeom>
          <a:noFill/>
          <a:ln w="28575">
            <a:solidFill>
              <a:srgbClr val="0000FF"/>
            </a:solidFill>
            <a:prstDash val="dash"/>
            <a:round/>
            <a:headEnd/>
            <a:tailEnd type="triangle" w="lg" len="lg"/>
          </a:ln>
        </p:spPr>
        <p:txBody>
          <a:bodyPr/>
          <a:lstStyle/>
          <a:p>
            <a:endParaRPr lang="el-GR"/>
          </a:p>
        </p:txBody>
      </p:sp>
      <p:sp>
        <p:nvSpPr>
          <p:cNvPr id="52238" name="Rectangle 18"/>
          <p:cNvSpPr>
            <a:spLocks noChangeArrowheads="1"/>
          </p:cNvSpPr>
          <p:nvPr/>
        </p:nvSpPr>
        <p:spPr bwMode="auto">
          <a:xfrm>
            <a:off x="1676400" y="4648200"/>
            <a:ext cx="6096000" cy="1066800"/>
          </a:xfrm>
          <a:prstGeom prst="rect">
            <a:avLst/>
          </a:prstGeom>
          <a:solidFill>
            <a:srgbClr val="FFFF00"/>
          </a:solidFill>
          <a:ln w="28575">
            <a:solidFill>
              <a:srgbClr val="3333FF"/>
            </a:solidFill>
            <a:miter lim="800000"/>
            <a:headEnd/>
            <a:tailEnd/>
          </a:ln>
        </p:spPr>
        <p:txBody>
          <a:bodyPr wrap="none" anchor="ctr"/>
          <a:lstStyle/>
          <a:p>
            <a:endParaRPr lang="el-GR"/>
          </a:p>
        </p:txBody>
      </p:sp>
      <p:sp>
        <p:nvSpPr>
          <p:cNvPr id="52239" name="Text Box 19"/>
          <p:cNvSpPr txBox="1">
            <a:spLocks noChangeArrowheads="1"/>
          </p:cNvSpPr>
          <p:nvPr/>
        </p:nvSpPr>
        <p:spPr bwMode="auto">
          <a:xfrm>
            <a:off x="1828800" y="4724400"/>
            <a:ext cx="5867400" cy="915988"/>
          </a:xfrm>
          <a:prstGeom prst="rect">
            <a:avLst/>
          </a:prstGeom>
          <a:noFill/>
          <a:ln w="9525">
            <a:noFill/>
            <a:miter lim="800000"/>
            <a:headEnd/>
            <a:tailEnd/>
          </a:ln>
        </p:spPr>
        <p:txBody>
          <a:bodyPr>
            <a:spAutoFit/>
          </a:bodyPr>
          <a:lstStyle/>
          <a:p>
            <a:pPr algn="ctr">
              <a:spcBef>
                <a:spcPct val="50000"/>
              </a:spcBef>
            </a:pPr>
            <a:r>
              <a:rPr lang="fi-FI">
                <a:solidFill>
                  <a:srgbClr val="0000FF"/>
                </a:solidFill>
              </a:rPr>
              <a:t>Exchange of public keys and other security information using Internet Key Exchange (IKE), as described in RFC </a:t>
            </a:r>
            <a:r>
              <a:rPr lang="en-US">
                <a:solidFill>
                  <a:srgbClr val="0000FF"/>
                </a:solidFill>
              </a:rPr>
              <a:t>2401</a:t>
            </a:r>
            <a:endParaRPr lang="fi-FI">
              <a:solidFill>
                <a:srgbClr val="0000FF"/>
              </a:solidFill>
            </a:endParaRPr>
          </a:p>
        </p:txBody>
      </p:sp>
      <p:sp>
        <p:nvSpPr>
          <p:cNvPr id="52240" name="Oval 20"/>
          <p:cNvSpPr>
            <a:spLocks noChangeArrowheads="1"/>
          </p:cNvSpPr>
          <p:nvPr/>
        </p:nvSpPr>
        <p:spPr bwMode="auto">
          <a:xfrm>
            <a:off x="2590800" y="3886200"/>
            <a:ext cx="152400" cy="533400"/>
          </a:xfrm>
          <a:prstGeom prst="ellipse">
            <a:avLst/>
          </a:prstGeom>
          <a:noFill/>
          <a:ln w="28575">
            <a:solidFill>
              <a:srgbClr val="3333FF"/>
            </a:solidFill>
            <a:round/>
            <a:headEnd/>
            <a:tailEnd/>
          </a:ln>
        </p:spPr>
        <p:txBody>
          <a:bodyPr wrap="none" anchor="ctr"/>
          <a:lstStyle/>
          <a:p>
            <a:pPr algn="ctr"/>
            <a:endParaRPr lang="en-US">
              <a:solidFill>
                <a:srgbClr val="0000FF"/>
              </a:solidFill>
            </a:endParaRPr>
          </a:p>
        </p:txBody>
      </p:sp>
      <p:sp>
        <p:nvSpPr>
          <p:cNvPr id="52241" name="Line 21"/>
          <p:cNvSpPr>
            <a:spLocks noChangeShapeType="1"/>
          </p:cNvSpPr>
          <p:nvPr/>
        </p:nvSpPr>
        <p:spPr bwMode="auto">
          <a:xfrm>
            <a:off x="2667000" y="4419600"/>
            <a:ext cx="0" cy="228600"/>
          </a:xfrm>
          <a:prstGeom prst="line">
            <a:avLst/>
          </a:prstGeom>
          <a:noFill/>
          <a:ln w="28575">
            <a:solidFill>
              <a:srgbClr val="3333FF"/>
            </a:solidFill>
            <a:round/>
            <a:headEnd/>
            <a:tailEnd/>
          </a:ln>
        </p:spPr>
        <p:txBody>
          <a:bodyPr/>
          <a:lstStyle/>
          <a:p>
            <a:endParaRPr lang="el-GR"/>
          </a:p>
        </p:txBody>
      </p:sp>
      <p:sp>
        <p:nvSpPr>
          <p:cNvPr id="52242" name="Text Box 22"/>
          <p:cNvSpPr txBox="1">
            <a:spLocks noChangeArrowheads="1"/>
          </p:cNvSpPr>
          <p:nvPr/>
        </p:nvSpPr>
        <p:spPr bwMode="auto">
          <a:xfrm>
            <a:off x="4953000" y="3505200"/>
            <a:ext cx="1752600" cy="366713"/>
          </a:xfrm>
          <a:prstGeom prst="rect">
            <a:avLst/>
          </a:prstGeom>
          <a:noFill/>
          <a:ln w="9525">
            <a:noFill/>
            <a:miter lim="800000"/>
            <a:headEnd/>
            <a:tailEnd/>
          </a:ln>
        </p:spPr>
        <p:txBody>
          <a:bodyPr>
            <a:spAutoFit/>
          </a:bodyPr>
          <a:lstStyle/>
          <a:p>
            <a:pPr algn="ctr">
              <a:spcBef>
                <a:spcPct val="50000"/>
              </a:spcBef>
            </a:pPr>
            <a:r>
              <a:rPr lang="fi-FI">
                <a:solidFill>
                  <a:srgbClr val="0000FF"/>
                </a:solidFill>
              </a:rPr>
              <a:t>VPN Gateway</a:t>
            </a:r>
            <a:endParaRPr lang="en-GB">
              <a:solidFill>
                <a:srgbClr val="0000FF"/>
              </a:solidFill>
            </a:endParaRPr>
          </a:p>
        </p:txBody>
      </p:sp>
      <p:sp>
        <p:nvSpPr>
          <p:cNvPr id="52243" name="Text Box 23"/>
          <p:cNvSpPr txBox="1">
            <a:spLocks noChangeArrowheads="1"/>
          </p:cNvSpPr>
          <p:nvPr/>
        </p:nvSpPr>
        <p:spPr bwMode="auto">
          <a:xfrm>
            <a:off x="6705600" y="3505200"/>
            <a:ext cx="990600" cy="366713"/>
          </a:xfrm>
          <a:prstGeom prst="rect">
            <a:avLst/>
          </a:prstGeom>
          <a:noFill/>
          <a:ln w="9525">
            <a:noFill/>
            <a:miter lim="800000"/>
            <a:headEnd/>
            <a:tailEnd/>
          </a:ln>
        </p:spPr>
        <p:txBody>
          <a:bodyPr>
            <a:spAutoFit/>
          </a:bodyPr>
          <a:lstStyle/>
          <a:p>
            <a:pPr algn="ctr">
              <a:spcBef>
                <a:spcPct val="50000"/>
              </a:spcBef>
            </a:pPr>
            <a:r>
              <a:rPr lang="fi-FI">
                <a:solidFill>
                  <a:srgbClr val="0000FF"/>
                </a:solidFill>
              </a:rPr>
              <a:t>Server</a:t>
            </a:r>
            <a:endParaRPr lang="en-GB">
              <a:solidFill>
                <a:srgbClr val="0000FF"/>
              </a:solidFill>
            </a:endParaRPr>
          </a:p>
        </p:txBody>
      </p:sp>
      <p:sp>
        <p:nvSpPr>
          <p:cNvPr id="52244" name="Text Box 24"/>
          <p:cNvSpPr txBox="1">
            <a:spLocks noChangeArrowheads="1"/>
          </p:cNvSpPr>
          <p:nvPr/>
        </p:nvSpPr>
        <p:spPr bwMode="auto">
          <a:xfrm>
            <a:off x="3962400" y="3657600"/>
            <a:ext cx="838200" cy="366713"/>
          </a:xfrm>
          <a:prstGeom prst="rect">
            <a:avLst/>
          </a:prstGeom>
          <a:noFill/>
          <a:ln w="9525">
            <a:noFill/>
            <a:miter lim="800000"/>
            <a:headEnd/>
            <a:tailEnd/>
          </a:ln>
        </p:spPr>
        <p:txBody>
          <a:bodyPr>
            <a:spAutoFit/>
          </a:bodyPr>
          <a:lstStyle/>
          <a:p>
            <a:pPr algn="ctr">
              <a:spcBef>
                <a:spcPct val="50000"/>
              </a:spcBef>
            </a:pPr>
            <a:r>
              <a:rPr lang="fi-FI">
                <a:solidFill>
                  <a:srgbClr val="0000FF"/>
                </a:solidFill>
              </a:rPr>
              <a:t>SA 1</a:t>
            </a:r>
            <a:endParaRPr lang="en-GB">
              <a:solidFill>
                <a:srgbClr val="0000FF"/>
              </a:solidFill>
            </a:endParaRPr>
          </a:p>
        </p:txBody>
      </p:sp>
      <p:sp>
        <p:nvSpPr>
          <p:cNvPr id="52245" name="Text Box 25"/>
          <p:cNvSpPr txBox="1">
            <a:spLocks noChangeArrowheads="1"/>
          </p:cNvSpPr>
          <p:nvPr/>
        </p:nvSpPr>
        <p:spPr bwMode="auto">
          <a:xfrm>
            <a:off x="3962400" y="4281488"/>
            <a:ext cx="838200" cy="366712"/>
          </a:xfrm>
          <a:prstGeom prst="rect">
            <a:avLst/>
          </a:prstGeom>
          <a:noFill/>
          <a:ln w="9525">
            <a:noFill/>
            <a:miter lim="800000"/>
            <a:headEnd/>
            <a:tailEnd/>
          </a:ln>
        </p:spPr>
        <p:txBody>
          <a:bodyPr>
            <a:spAutoFit/>
          </a:bodyPr>
          <a:lstStyle/>
          <a:p>
            <a:pPr algn="ctr">
              <a:spcBef>
                <a:spcPct val="50000"/>
              </a:spcBef>
            </a:pPr>
            <a:r>
              <a:rPr lang="fi-FI">
                <a:solidFill>
                  <a:srgbClr val="0000FF"/>
                </a:solidFill>
              </a:rPr>
              <a:t>SA 2</a:t>
            </a:r>
            <a:endParaRPr lang="en-GB">
              <a:solidFill>
                <a:srgbClr val="0000FF"/>
              </a:solidFill>
            </a:endParaRPr>
          </a:p>
        </p:txBody>
      </p:sp>
      <p:sp>
        <p:nvSpPr>
          <p:cNvPr id="24" name="Footer Placeholder 5"/>
          <p:cNvSpPr txBox="1">
            <a:spLocks noChangeArrowheads="1"/>
          </p:cNvSpPr>
          <p:nvPr/>
        </p:nvSpPr>
        <p:spPr>
          <a:xfrm>
            <a:off x="5948363" y="6508750"/>
            <a:ext cx="2895600" cy="231775"/>
          </a:xfrm>
          <a:prstGeom prst="rect">
            <a:avLst/>
          </a:prstGeom>
        </p:spPr>
        <p:txBody>
          <a:bodyPr/>
          <a:lstStyle>
            <a:lvl1pPr algn="r">
              <a:defRPr sz="1000" b="1" i="1">
                <a:solidFill>
                  <a:schemeClr val="accent2"/>
                </a:solidFill>
              </a:defRPr>
            </a:lvl1pPr>
          </a:lstStyle>
          <a:p>
            <a:pPr marL="342900" indent="-342900">
              <a:spcBef>
                <a:spcPct val="20000"/>
              </a:spcBef>
              <a:buSzPct val="80000"/>
              <a:buFont typeface="Wingdings" pitchFamily="2" charset="2"/>
              <a:buNone/>
              <a:defRPr/>
            </a:pPr>
            <a:r>
              <a:rPr lang="el-GR" kern="0" dirty="0" smtClean="0">
                <a:latin typeface="+mn-lt"/>
              </a:rPr>
              <a:t>Δρ. Γεώργιος Δημητρακόπουλος</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2"/>
          <p:cNvSpPr txBox="1">
            <a:spLocks noChangeArrowheads="1"/>
          </p:cNvSpPr>
          <p:nvPr/>
        </p:nvSpPr>
        <p:spPr bwMode="auto">
          <a:xfrm>
            <a:off x="1143000" y="1371600"/>
            <a:ext cx="7010400" cy="457200"/>
          </a:xfrm>
          <a:prstGeom prst="rect">
            <a:avLst/>
          </a:prstGeom>
          <a:noFill/>
          <a:ln w="9525">
            <a:noFill/>
            <a:miter lim="800000"/>
            <a:headEnd/>
            <a:tailEnd/>
          </a:ln>
        </p:spPr>
        <p:txBody>
          <a:bodyPr>
            <a:spAutoFit/>
          </a:bodyPr>
          <a:lstStyle/>
          <a:p>
            <a:pPr algn="ctr">
              <a:spcBef>
                <a:spcPct val="50000"/>
              </a:spcBef>
            </a:pPr>
            <a:r>
              <a:rPr lang="fi-FI" sz="2400">
                <a:solidFill>
                  <a:srgbClr val="0000FF"/>
                </a:solidFill>
              </a:rPr>
              <a:t>Confidentiality</a:t>
            </a:r>
            <a:endParaRPr lang="en-US" sz="2400">
              <a:solidFill>
                <a:srgbClr val="0000FF"/>
              </a:solidFill>
            </a:endParaRPr>
          </a:p>
        </p:txBody>
      </p:sp>
      <p:sp>
        <p:nvSpPr>
          <p:cNvPr id="16387" name="Rectangle 3"/>
          <p:cNvSpPr>
            <a:spLocks noChangeArrowheads="1"/>
          </p:cNvSpPr>
          <p:nvPr/>
        </p:nvSpPr>
        <p:spPr bwMode="auto">
          <a:xfrm>
            <a:off x="838200" y="2133600"/>
            <a:ext cx="7772400" cy="1311275"/>
          </a:xfrm>
          <a:prstGeom prst="rect">
            <a:avLst/>
          </a:prstGeom>
          <a:noFill/>
          <a:ln w="9525">
            <a:noFill/>
            <a:miter lim="800000"/>
            <a:headEnd/>
            <a:tailEnd/>
          </a:ln>
        </p:spPr>
        <p:txBody>
          <a:bodyPr>
            <a:spAutoFit/>
          </a:bodyPr>
          <a:lstStyle/>
          <a:p>
            <a:r>
              <a:rPr lang="fi-FI"/>
              <a:t>In packed-based transmission, confidentiality is achieved by encrypting the information (plaintext) before transmission and decrypting the ciphertext at the receiving end using the </a:t>
            </a:r>
            <a:r>
              <a:rPr lang="fi-FI">
                <a:solidFill>
                  <a:srgbClr val="0000FF"/>
                </a:solidFill>
              </a:rPr>
              <a:t>same</a:t>
            </a:r>
            <a:r>
              <a:rPr lang="fi-FI"/>
              <a:t> (= symmetric) </a:t>
            </a:r>
            <a:r>
              <a:rPr lang="fi-FI">
                <a:solidFill>
                  <a:srgbClr val="0000FF"/>
                </a:solidFill>
              </a:rPr>
              <a:t>key</a:t>
            </a:r>
            <a:r>
              <a:rPr lang="fi-FI"/>
              <a:t>.</a:t>
            </a:r>
            <a:endParaRPr lang="en-US"/>
          </a:p>
        </p:txBody>
      </p:sp>
      <p:sp>
        <p:nvSpPr>
          <p:cNvPr id="295940" name="Text Box 4"/>
          <p:cNvSpPr txBox="1">
            <a:spLocks noChangeArrowheads="1"/>
          </p:cNvSpPr>
          <p:nvPr/>
        </p:nvSpPr>
        <p:spPr bwMode="auto">
          <a:xfrm>
            <a:off x="2133600" y="4546600"/>
            <a:ext cx="1676400" cy="406400"/>
          </a:xfrm>
          <a:prstGeom prst="rect">
            <a:avLst/>
          </a:prstGeom>
          <a:solidFill>
            <a:srgbClr val="FFFF00"/>
          </a:solidFill>
          <a:ln w="9525">
            <a:solidFill>
              <a:srgbClr val="0000FF"/>
            </a:solidFill>
            <a:miter lim="800000"/>
            <a:headEnd/>
            <a:tailEnd/>
          </a:ln>
          <a:effectLst>
            <a:outerShdw dist="35921" dir="2700000" algn="ctr" rotWithShape="0">
              <a:schemeClr val="bg2"/>
            </a:outerShdw>
          </a:effectLst>
        </p:spPr>
        <p:txBody>
          <a:bodyPr>
            <a:spAutoFit/>
          </a:bodyPr>
          <a:lstStyle/>
          <a:p>
            <a:pPr algn="ctr">
              <a:spcBef>
                <a:spcPct val="50000"/>
              </a:spcBef>
              <a:defRPr/>
            </a:pPr>
            <a:r>
              <a:rPr lang="en-GB"/>
              <a:t>Encryption</a:t>
            </a:r>
          </a:p>
        </p:txBody>
      </p:sp>
      <p:sp>
        <p:nvSpPr>
          <p:cNvPr id="295941" name="Text Box 5"/>
          <p:cNvSpPr txBox="1">
            <a:spLocks noChangeArrowheads="1"/>
          </p:cNvSpPr>
          <p:nvPr/>
        </p:nvSpPr>
        <p:spPr bwMode="auto">
          <a:xfrm>
            <a:off x="5257800" y="4546600"/>
            <a:ext cx="1676400" cy="406400"/>
          </a:xfrm>
          <a:prstGeom prst="rect">
            <a:avLst/>
          </a:prstGeom>
          <a:solidFill>
            <a:srgbClr val="FFFF00"/>
          </a:solidFill>
          <a:ln w="9525">
            <a:solidFill>
              <a:srgbClr val="0000FF"/>
            </a:solidFill>
            <a:miter lim="800000"/>
            <a:headEnd/>
            <a:tailEnd/>
          </a:ln>
          <a:effectLst>
            <a:outerShdw dist="35921" dir="2700000" algn="ctr" rotWithShape="0">
              <a:schemeClr val="bg2"/>
            </a:outerShdw>
          </a:effectLst>
        </p:spPr>
        <p:txBody>
          <a:bodyPr>
            <a:spAutoFit/>
          </a:bodyPr>
          <a:lstStyle/>
          <a:p>
            <a:pPr algn="ctr">
              <a:spcBef>
                <a:spcPct val="50000"/>
              </a:spcBef>
              <a:defRPr/>
            </a:pPr>
            <a:r>
              <a:rPr lang="en-GB"/>
              <a:t>Decryption</a:t>
            </a:r>
          </a:p>
        </p:txBody>
      </p:sp>
      <p:sp>
        <p:nvSpPr>
          <p:cNvPr id="16390" name="Text Box 6"/>
          <p:cNvSpPr txBox="1">
            <a:spLocks noChangeArrowheads="1"/>
          </p:cNvSpPr>
          <p:nvPr/>
        </p:nvSpPr>
        <p:spPr bwMode="auto">
          <a:xfrm>
            <a:off x="838200" y="5165725"/>
            <a:ext cx="1371600" cy="396875"/>
          </a:xfrm>
          <a:prstGeom prst="rect">
            <a:avLst/>
          </a:prstGeom>
          <a:noFill/>
          <a:ln w="9525">
            <a:noFill/>
            <a:miter lim="800000"/>
            <a:headEnd/>
            <a:tailEnd/>
          </a:ln>
        </p:spPr>
        <p:txBody>
          <a:bodyPr>
            <a:spAutoFit/>
          </a:bodyPr>
          <a:lstStyle/>
          <a:p>
            <a:pPr>
              <a:spcBef>
                <a:spcPct val="50000"/>
              </a:spcBef>
            </a:pPr>
            <a:r>
              <a:rPr lang="en-GB">
                <a:solidFill>
                  <a:srgbClr val="0000FF"/>
                </a:solidFill>
              </a:rPr>
              <a:t>Plaintext</a:t>
            </a:r>
          </a:p>
        </p:txBody>
      </p:sp>
      <p:sp>
        <p:nvSpPr>
          <p:cNvPr id="16391" name="Text Box 7"/>
          <p:cNvSpPr txBox="1">
            <a:spLocks noChangeArrowheads="1"/>
          </p:cNvSpPr>
          <p:nvPr/>
        </p:nvSpPr>
        <p:spPr bwMode="auto">
          <a:xfrm>
            <a:off x="6934200" y="5165725"/>
            <a:ext cx="1371600" cy="396875"/>
          </a:xfrm>
          <a:prstGeom prst="rect">
            <a:avLst/>
          </a:prstGeom>
          <a:noFill/>
          <a:ln w="9525">
            <a:noFill/>
            <a:miter lim="800000"/>
            <a:headEnd/>
            <a:tailEnd/>
          </a:ln>
        </p:spPr>
        <p:txBody>
          <a:bodyPr>
            <a:spAutoFit/>
          </a:bodyPr>
          <a:lstStyle/>
          <a:p>
            <a:pPr>
              <a:spcBef>
                <a:spcPct val="50000"/>
              </a:spcBef>
            </a:pPr>
            <a:r>
              <a:rPr lang="en-GB">
                <a:solidFill>
                  <a:srgbClr val="0000FF"/>
                </a:solidFill>
              </a:rPr>
              <a:t>Plaintext</a:t>
            </a:r>
          </a:p>
        </p:txBody>
      </p:sp>
      <p:sp>
        <p:nvSpPr>
          <p:cNvPr id="16392" name="Text Box 8"/>
          <p:cNvSpPr txBox="1">
            <a:spLocks noChangeArrowheads="1"/>
          </p:cNvSpPr>
          <p:nvPr/>
        </p:nvSpPr>
        <p:spPr bwMode="auto">
          <a:xfrm>
            <a:off x="3733800" y="5165725"/>
            <a:ext cx="1524000" cy="396875"/>
          </a:xfrm>
          <a:prstGeom prst="rect">
            <a:avLst/>
          </a:prstGeom>
          <a:noFill/>
          <a:ln w="9525">
            <a:noFill/>
            <a:miter lim="800000"/>
            <a:headEnd/>
            <a:tailEnd/>
          </a:ln>
        </p:spPr>
        <p:txBody>
          <a:bodyPr>
            <a:spAutoFit/>
          </a:bodyPr>
          <a:lstStyle/>
          <a:p>
            <a:pPr>
              <a:spcBef>
                <a:spcPct val="50000"/>
              </a:spcBef>
            </a:pPr>
            <a:r>
              <a:rPr lang="en-GB">
                <a:solidFill>
                  <a:srgbClr val="0000FF"/>
                </a:solidFill>
              </a:rPr>
              <a:t>Ciphertext</a:t>
            </a:r>
          </a:p>
        </p:txBody>
      </p:sp>
      <p:sp>
        <p:nvSpPr>
          <p:cNvPr id="16393" name="Line 9"/>
          <p:cNvSpPr>
            <a:spLocks noChangeShapeType="1"/>
          </p:cNvSpPr>
          <p:nvPr/>
        </p:nvSpPr>
        <p:spPr bwMode="auto">
          <a:xfrm>
            <a:off x="914400" y="4724400"/>
            <a:ext cx="1219200" cy="0"/>
          </a:xfrm>
          <a:prstGeom prst="line">
            <a:avLst/>
          </a:prstGeom>
          <a:noFill/>
          <a:ln w="28575">
            <a:solidFill>
              <a:schemeClr val="tx1"/>
            </a:solidFill>
            <a:round/>
            <a:headEnd/>
            <a:tailEnd/>
          </a:ln>
        </p:spPr>
        <p:txBody>
          <a:bodyPr/>
          <a:lstStyle/>
          <a:p>
            <a:endParaRPr lang="el-GR"/>
          </a:p>
        </p:txBody>
      </p:sp>
      <p:sp>
        <p:nvSpPr>
          <p:cNvPr id="16394" name="Line 10"/>
          <p:cNvSpPr>
            <a:spLocks noChangeShapeType="1"/>
          </p:cNvSpPr>
          <p:nvPr/>
        </p:nvSpPr>
        <p:spPr bwMode="auto">
          <a:xfrm>
            <a:off x="3810000" y="4724400"/>
            <a:ext cx="1447800" cy="0"/>
          </a:xfrm>
          <a:prstGeom prst="line">
            <a:avLst/>
          </a:prstGeom>
          <a:noFill/>
          <a:ln w="28575">
            <a:solidFill>
              <a:schemeClr val="tx1"/>
            </a:solidFill>
            <a:round/>
            <a:headEnd/>
            <a:tailEnd/>
          </a:ln>
        </p:spPr>
        <p:txBody>
          <a:bodyPr/>
          <a:lstStyle/>
          <a:p>
            <a:endParaRPr lang="el-GR"/>
          </a:p>
        </p:txBody>
      </p:sp>
      <p:sp>
        <p:nvSpPr>
          <p:cNvPr id="16395" name="Line 11"/>
          <p:cNvSpPr>
            <a:spLocks noChangeShapeType="1"/>
          </p:cNvSpPr>
          <p:nvPr/>
        </p:nvSpPr>
        <p:spPr bwMode="auto">
          <a:xfrm>
            <a:off x="6934200" y="4724400"/>
            <a:ext cx="1219200" cy="0"/>
          </a:xfrm>
          <a:prstGeom prst="line">
            <a:avLst/>
          </a:prstGeom>
          <a:noFill/>
          <a:ln w="28575">
            <a:solidFill>
              <a:schemeClr val="tx1"/>
            </a:solidFill>
            <a:round/>
            <a:headEnd/>
            <a:tailEnd/>
          </a:ln>
        </p:spPr>
        <p:txBody>
          <a:bodyPr/>
          <a:lstStyle/>
          <a:p>
            <a:endParaRPr lang="el-GR"/>
          </a:p>
        </p:txBody>
      </p:sp>
      <p:sp>
        <p:nvSpPr>
          <p:cNvPr id="16396" name="Text Box 12"/>
          <p:cNvSpPr txBox="1">
            <a:spLocks noChangeArrowheads="1"/>
          </p:cNvSpPr>
          <p:nvPr/>
        </p:nvSpPr>
        <p:spPr bwMode="auto">
          <a:xfrm>
            <a:off x="1905000" y="3733800"/>
            <a:ext cx="2209800" cy="396875"/>
          </a:xfrm>
          <a:prstGeom prst="rect">
            <a:avLst/>
          </a:prstGeom>
          <a:noFill/>
          <a:ln w="9525">
            <a:noFill/>
            <a:miter lim="800000"/>
            <a:headEnd/>
            <a:tailEnd/>
          </a:ln>
        </p:spPr>
        <p:txBody>
          <a:bodyPr>
            <a:spAutoFit/>
          </a:bodyPr>
          <a:lstStyle/>
          <a:p>
            <a:pPr>
              <a:spcBef>
                <a:spcPct val="50000"/>
              </a:spcBef>
            </a:pPr>
            <a:r>
              <a:rPr lang="en-GB">
                <a:solidFill>
                  <a:srgbClr val="FF0000"/>
                </a:solidFill>
              </a:rPr>
              <a:t>Symmetric key</a:t>
            </a:r>
          </a:p>
        </p:txBody>
      </p:sp>
      <p:sp>
        <p:nvSpPr>
          <p:cNvPr id="16397" name="Text Box 13"/>
          <p:cNvSpPr txBox="1">
            <a:spLocks noChangeArrowheads="1"/>
          </p:cNvSpPr>
          <p:nvPr/>
        </p:nvSpPr>
        <p:spPr bwMode="auto">
          <a:xfrm>
            <a:off x="5029200" y="3733800"/>
            <a:ext cx="2209800" cy="396875"/>
          </a:xfrm>
          <a:prstGeom prst="rect">
            <a:avLst/>
          </a:prstGeom>
          <a:noFill/>
          <a:ln w="9525">
            <a:noFill/>
            <a:miter lim="800000"/>
            <a:headEnd/>
            <a:tailEnd/>
          </a:ln>
        </p:spPr>
        <p:txBody>
          <a:bodyPr>
            <a:spAutoFit/>
          </a:bodyPr>
          <a:lstStyle/>
          <a:p>
            <a:pPr>
              <a:spcBef>
                <a:spcPct val="50000"/>
              </a:spcBef>
            </a:pPr>
            <a:r>
              <a:rPr lang="en-GB">
                <a:solidFill>
                  <a:srgbClr val="FF0000"/>
                </a:solidFill>
              </a:rPr>
              <a:t>Symmetric key</a:t>
            </a:r>
          </a:p>
        </p:txBody>
      </p:sp>
      <p:sp>
        <p:nvSpPr>
          <p:cNvPr id="16398" name="Line 14"/>
          <p:cNvSpPr>
            <a:spLocks noChangeShapeType="1"/>
          </p:cNvSpPr>
          <p:nvPr/>
        </p:nvSpPr>
        <p:spPr bwMode="auto">
          <a:xfrm flipV="1">
            <a:off x="2895600" y="4191000"/>
            <a:ext cx="0" cy="304800"/>
          </a:xfrm>
          <a:prstGeom prst="line">
            <a:avLst/>
          </a:prstGeom>
          <a:noFill/>
          <a:ln w="28575">
            <a:solidFill>
              <a:schemeClr val="tx1"/>
            </a:solidFill>
            <a:round/>
            <a:headEnd/>
            <a:tailEnd/>
          </a:ln>
        </p:spPr>
        <p:txBody>
          <a:bodyPr/>
          <a:lstStyle/>
          <a:p>
            <a:endParaRPr lang="el-GR"/>
          </a:p>
        </p:txBody>
      </p:sp>
      <p:sp>
        <p:nvSpPr>
          <p:cNvPr id="16399" name="Line 15"/>
          <p:cNvSpPr>
            <a:spLocks noChangeShapeType="1"/>
          </p:cNvSpPr>
          <p:nvPr/>
        </p:nvSpPr>
        <p:spPr bwMode="auto">
          <a:xfrm flipV="1">
            <a:off x="6019800" y="4191000"/>
            <a:ext cx="0" cy="304800"/>
          </a:xfrm>
          <a:prstGeom prst="line">
            <a:avLst/>
          </a:prstGeom>
          <a:noFill/>
          <a:ln w="28575">
            <a:solidFill>
              <a:schemeClr val="tx1"/>
            </a:solidFill>
            <a:round/>
            <a:headEnd/>
            <a:tailEnd/>
          </a:ln>
        </p:spPr>
        <p:txBody>
          <a:bodyPr/>
          <a:lstStyle/>
          <a:p>
            <a:endParaRPr lang="el-GR"/>
          </a:p>
        </p:txBody>
      </p:sp>
      <p:sp>
        <p:nvSpPr>
          <p:cNvPr id="16400" name="Oval 16"/>
          <p:cNvSpPr>
            <a:spLocks noChangeArrowheads="1"/>
          </p:cNvSpPr>
          <p:nvPr/>
        </p:nvSpPr>
        <p:spPr bwMode="auto">
          <a:xfrm>
            <a:off x="1447800" y="4572000"/>
            <a:ext cx="152400" cy="381000"/>
          </a:xfrm>
          <a:prstGeom prst="ellipse">
            <a:avLst/>
          </a:prstGeom>
          <a:noFill/>
          <a:ln w="19050">
            <a:solidFill>
              <a:srgbClr val="0000FF"/>
            </a:solidFill>
            <a:round/>
            <a:headEnd/>
            <a:tailEnd/>
          </a:ln>
        </p:spPr>
        <p:txBody>
          <a:bodyPr wrap="none" anchor="ctr"/>
          <a:lstStyle/>
          <a:p>
            <a:endParaRPr lang="el-GR"/>
          </a:p>
        </p:txBody>
      </p:sp>
      <p:sp>
        <p:nvSpPr>
          <p:cNvPr id="16401" name="Line 17"/>
          <p:cNvSpPr>
            <a:spLocks noChangeShapeType="1"/>
          </p:cNvSpPr>
          <p:nvPr/>
        </p:nvSpPr>
        <p:spPr bwMode="auto">
          <a:xfrm flipH="1">
            <a:off x="1295400" y="4876800"/>
            <a:ext cx="152400" cy="228600"/>
          </a:xfrm>
          <a:prstGeom prst="line">
            <a:avLst/>
          </a:prstGeom>
          <a:noFill/>
          <a:ln w="19050">
            <a:solidFill>
              <a:srgbClr val="0000FF"/>
            </a:solidFill>
            <a:round/>
            <a:headEnd/>
            <a:tailEnd/>
          </a:ln>
        </p:spPr>
        <p:txBody>
          <a:bodyPr/>
          <a:lstStyle/>
          <a:p>
            <a:endParaRPr lang="el-GR"/>
          </a:p>
        </p:txBody>
      </p:sp>
      <p:sp>
        <p:nvSpPr>
          <p:cNvPr id="16402" name="Oval 18"/>
          <p:cNvSpPr>
            <a:spLocks noChangeArrowheads="1"/>
          </p:cNvSpPr>
          <p:nvPr/>
        </p:nvSpPr>
        <p:spPr bwMode="auto">
          <a:xfrm>
            <a:off x="4495800" y="4572000"/>
            <a:ext cx="152400" cy="381000"/>
          </a:xfrm>
          <a:prstGeom prst="ellipse">
            <a:avLst/>
          </a:prstGeom>
          <a:noFill/>
          <a:ln w="19050">
            <a:solidFill>
              <a:srgbClr val="0000FF"/>
            </a:solidFill>
            <a:round/>
            <a:headEnd/>
            <a:tailEnd/>
          </a:ln>
        </p:spPr>
        <p:txBody>
          <a:bodyPr wrap="none" anchor="ctr"/>
          <a:lstStyle/>
          <a:p>
            <a:endParaRPr lang="el-GR"/>
          </a:p>
        </p:txBody>
      </p:sp>
      <p:sp>
        <p:nvSpPr>
          <p:cNvPr id="16403" name="Line 19"/>
          <p:cNvSpPr>
            <a:spLocks noChangeShapeType="1"/>
          </p:cNvSpPr>
          <p:nvPr/>
        </p:nvSpPr>
        <p:spPr bwMode="auto">
          <a:xfrm flipH="1">
            <a:off x="4343400" y="4876800"/>
            <a:ext cx="152400" cy="228600"/>
          </a:xfrm>
          <a:prstGeom prst="line">
            <a:avLst/>
          </a:prstGeom>
          <a:noFill/>
          <a:ln w="19050">
            <a:solidFill>
              <a:srgbClr val="0000FF"/>
            </a:solidFill>
            <a:round/>
            <a:headEnd/>
            <a:tailEnd/>
          </a:ln>
        </p:spPr>
        <p:txBody>
          <a:bodyPr/>
          <a:lstStyle/>
          <a:p>
            <a:endParaRPr lang="el-GR"/>
          </a:p>
        </p:txBody>
      </p:sp>
      <p:sp>
        <p:nvSpPr>
          <p:cNvPr id="16404" name="Oval 20"/>
          <p:cNvSpPr>
            <a:spLocks noChangeArrowheads="1"/>
          </p:cNvSpPr>
          <p:nvPr/>
        </p:nvSpPr>
        <p:spPr bwMode="auto">
          <a:xfrm>
            <a:off x="7543800" y="4572000"/>
            <a:ext cx="152400" cy="381000"/>
          </a:xfrm>
          <a:prstGeom prst="ellipse">
            <a:avLst/>
          </a:prstGeom>
          <a:noFill/>
          <a:ln w="19050">
            <a:solidFill>
              <a:srgbClr val="0000FF"/>
            </a:solidFill>
            <a:round/>
            <a:headEnd/>
            <a:tailEnd/>
          </a:ln>
        </p:spPr>
        <p:txBody>
          <a:bodyPr wrap="none" anchor="ctr"/>
          <a:lstStyle/>
          <a:p>
            <a:endParaRPr lang="el-GR"/>
          </a:p>
        </p:txBody>
      </p:sp>
      <p:sp>
        <p:nvSpPr>
          <p:cNvPr id="16405" name="Line 21"/>
          <p:cNvSpPr>
            <a:spLocks noChangeShapeType="1"/>
          </p:cNvSpPr>
          <p:nvPr/>
        </p:nvSpPr>
        <p:spPr bwMode="auto">
          <a:xfrm flipH="1">
            <a:off x="7391400" y="4876800"/>
            <a:ext cx="152400" cy="228600"/>
          </a:xfrm>
          <a:prstGeom prst="line">
            <a:avLst/>
          </a:prstGeom>
          <a:noFill/>
          <a:ln w="19050">
            <a:solidFill>
              <a:srgbClr val="0000FF"/>
            </a:solidFill>
            <a:round/>
            <a:headEnd/>
            <a:tailEnd/>
          </a:ln>
        </p:spPr>
        <p:txBody>
          <a:bodyPr/>
          <a:lstStyle/>
          <a:p>
            <a:endParaRPr lang="el-GR"/>
          </a:p>
        </p:txBody>
      </p:sp>
      <p:sp>
        <p:nvSpPr>
          <p:cNvPr id="24" name="Footer Placeholder 5"/>
          <p:cNvSpPr txBox="1">
            <a:spLocks noChangeArrowheads="1"/>
          </p:cNvSpPr>
          <p:nvPr/>
        </p:nvSpPr>
        <p:spPr>
          <a:xfrm>
            <a:off x="5948363" y="6508750"/>
            <a:ext cx="2895600" cy="231775"/>
          </a:xfrm>
          <a:prstGeom prst="rect">
            <a:avLst/>
          </a:prstGeom>
        </p:spPr>
        <p:txBody>
          <a:bodyPr/>
          <a:lstStyle>
            <a:lvl1pPr algn="r">
              <a:defRPr sz="1000" b="1" i="1">
                <a:solidFill>
                  <a:schemeClr val="accent2"/>
                </a:solidFill>
              </a:defRPr>
            </a:lvl1pPr>
          </a:lstStyle>
          <a:p>
            <a:pPr marL="342900" indent="-342900">
              <a:spcBef>
                <a:spcPct val="20000"/>
              </a:spcBef>
              <a:buSzPct val="80000"/>
              <a:buFont typeface="Wingdings" pitchFamily="2" charset="2"/>
              <a:buNone/>
              <a:defRPr/>
            </a:pPr>
            <a:r>
              <a:rPr lang="el-GR" kern="0" dirty="0" smtClean="0">
                <a:latin typeface="+mn-lt"/>
              </a:rPr>
              <a:t>Δρ. Γεώργιος Δημητρακόπουλος</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2"/>
          <p:cNvSpPr txBox="1">
            <a:spLocks noChangeArrowheads="1"/>
          </p:cNvSpPr>
          <p:nvPr/>
        </p:nvSpPr>
        <p:spPr bwMode="auto">
          <a:xfrm>
            <a:off x="1143000" y="1371600"/>
            <a:ext cx="7010400" cy="457200"/>
          </a:xfrm>
          <a:prstGeom prst="rect">
            <a:avLst/>
          </a:prstGeom>
          <a:noFill/>
          <a:ln w="9525">
            <a:noFill/>
            <a:miter lim="800000"/>
            <a:headEnd/>
            <a:tailEnd/>
          </a:ln>
        </p:spPr>
        <p:txBody>
          <a:bodyPr>
            <a:spAutoFit/>
          </a:bodyPr>
          <a:lstStyle/>
          <a:p>
            <a:pPr algn="ctr">
              <a:spcBef>
                <a:spcPct val="50000"/>
              </a:spcBef>
            </a:pPr>
            <a:r>
              <a:rPr lang="fi-FI" sz="2400">
                <a:solidFill>
                  <a:srgbClr val="0000FF"/>
                </a:solidFill>
              </a:rPr>
              <a:t>Integrity protection</a:t>
            </a:r>
            <a:endParaRPr lang="en-US" sz="2400">
              <a:solidFill>
                <a:srgbClr val="0000FF"/>
              </a:solidFill>
            </a:endParaRPr>
          </a:p>
        </p:txBody>
      </p:sp>
      <p:sp>
        <p:nvSpPr>
          <p:cNvPr id="17411" name="Rectangle 4"/>
          <p:cNvSpPr>
            <a:spLocks noChangeArrowheads="1"/>
          </p:cNvSpPr>
          <p:nvPr/>
        </p:nvSpPr>
        <p:spPr bwMode="auto">
          <a:xfrm>
            <a:off x="914400" y="2133600"/>
            <a:ext cx="7620000" cy="1768475"/>
          </a:xfrm>
          <a:prstGeom prst="rect">
            <a:avLst/>
          </a:prstGeom>
          <a:noFill/>
          <a:ln w="9525">
            <a:noFill/>
            <a:miter lim="800000"/>
            <a:headEnd/>
            <a:tailEnd/>
          </a:ln>
        </p:spPr>
        <p:txBody>
          <a:bodyPr>
            <a:spAutoFit/>
          </a:bodyPr>
          <a:lstStyle/>
          <a:p>
            <a:r>
              <a:rPr lang="en-GB"/>
              <a:t>In packet-based transmission, integrity protection is ensured by using a </a:t>
            </a:r>
            <a:r>
              <a:rPr lang="en-GB">
                <a:solidFill>
                  <a:srgbClr val="0000FF"/>
                </a:solidFill>
              </a:rPr>
              <a:t>message digest </a:t>
            </a:r>
            <a:r>
              <a:rPr lang="en-GB"/>
              <a:t>or </a:t>
            </a:r>
            <a:r>
              <a:rPr lang="en-GB">
                <a:solidFill>
                  <a:srgbClr val="0000FF"/>
                </a:solidFill>
              </a:rPr>
              <a:t>hash </a:t>
            </a:r>
            <a:r>
              <a:rPr lang="en-GB"/>
              <a:t>algorithm to produce a </a:t>
            </a:r>
            <a:r>
              <a:rPr lang="en-GB">
                <a:solidFill>
                  <a:srgbClr val="0000FF"/>
                </a:solidFill>
              </a:rPr>
              <a:t>Message Authentication Code (MAC)</a:t>
            </a:r>
            <a:r>
              <a:rPr lang="en-GB"/>
              <a:t> field that is appended to the data (usually before the encryption).</a:t>
            </a:r>
          </a:p>
          <a:p>
            <a:pPr>
              <a:spcBef>
                <a:spcPct val="50000"/>
              </a:spcBef>
            </a:pPr>
            <a:endParaRPr lang="en-US"/>
          </a:p>
        </p:txBody>
      </p:sp>
      <p:sp>
        <p:nvSpPr>
          <p:cNvPr id="332805" name="Rectangle 5"/>
          <p:cNvSpPr>
            <a:spLocks noChangeArrowheads="1"/>
          </p:cNvSpPr>
          <p:nvPr/>
        </p:nvSpPr>
        <p:spPr bwMode="auto">
          <a:xfrm>
            <a:off x="5029200" y="4191000"/>
            <a:ext cx="2057400" cy="381000"/>
          </a:xfrm>
          <a:prstGeom prst="rect">
            <a:avLst/>
          </a:prstGeom>
          <a:solidFill>
            <a:srgbClr val="00FF99"/>
          </a:solidFill>
          <a:ln w="9525">
            <a:solidFill>
              <a:schemeClr val="tx1"/>
            </a:solidFill>
            <a:miter lim="800000"/>
            <a:headEnd/>
            <a:tailEnd/>
          </a:ln>
          <a:effectLst>
            <a:outerShdw dist="107763" dir="2700000" algn="ctr" rotWithShape="0">
              <a:schemeClr val="bg2">
                <a:alpha val="50000"/>
              </a:schemeClr>
            </a:outerShdw>
          </a:effectLst>
        </p:spPr>
        <p:txBody>
          <a:bodyPr wrap="none" anchor="ctr"/>
          <a:lstStyle/>
          <a:p>
            <a:pPr algn="ctr">
              <a:defRPr/>
            </a:pPr>
            <a:r>
              <a:rPr lang="en-GB"/>
              <a:t>Data</a:t>
            </a:r>
          </a:p>
        </p:txBody>
      </p:sp>
      <p:sp>
        <p:nvSpPr>
          <p:cNvPr id="332806" name="Rectangle 6"/>
          <p:cNvSpPr>
            <a:spLocks noChangeArrowheads="1"/>
          </p:cNvSpPr>
          <p:nvPr/>
        </p:nvSpPr>
        <p:spPr bwMode="auto">
          <a:xfrm>
            <a:off x="7086600" y="4191000"/>
            <a:ext cx="914400" cy="381000"/>
          </a:xfrm>
          <a:prstGeom prst="rect">
            <a:avLst/>
          </a:prstGeom>
          <a:solidFill>
            <a:srgbClr val="66FF33"/>
          </a:solidFill>
          <a:ln w="9525">
            <a:solidFill>
              <a:schemeClr val="tx1"/>
            </a:solidFill>
            <a:miter lim="800000"/>
            <a:headEnd/>
            <a:tailEnd/>
          </a:ln>
          <a:effectLst>
            <a:outerShdw dist="107763" dir="2700000" algn="ctr" rotWithShape="0">
              <a:schemeClr val="bg2">
                <a:alpha val="50000"/>
              </a:schemeClr>
            </a:outerShdw>
          </a:effectLst>
        </p:spPr>
        <p:txBody>
          <a:bodyPr wrap="none" anchor="ctr"/>
          <a:lstStyle/>
          <a:p>
            <a:pPr algn="ctr">
              <a:defRPr/>
            </a:pPr>
            <a:r>
              <a:rPr lang="en-GB"/>
              <a:t>MAC</a:t>
            </a:r>
          </a:p>
        </p:txBody>
      </p:sp>
      <p:sp>
        <p:nvSpPr>
          <p:cNvPr id="17414" name="Line 7"/>
          <p:cNvSpPr>
            <a:spLocks noChangeShapeType="1"/>
          </p:cNvSpPr>
          <p:nvPr/>
        </p:nvSpPr>
        <p:spPr bwMode="auto">
          <a:xfrm>
            <a:off x="5029200" y="4679950"/>
            <a:ext cx="0" cy="76200"/>
          </a:xfrm>
          <a:prstGeom prst="line">
            <a:avLst/>
          </a:prstGeom>
          <a:noFill/>
          <a:ln w="9525">
            <a:solidFill>
              <a:schemeClr val="tx1"/>
            </a:solidFill>
            <a:round/>
            <a:headEnd/>
            <a:tailEnd/>
          </a:ln>
        </p:spPr>
        <p:txBody>
          <a:bodyPr/>
          <a:lstStyle/>
          <a:p>
            <a:endParaRPr lang="el-GR"/>
          </a:p>
        </p:txBody>
      </p:sp>
      <p:sp>
        <p:nvSpPr>
          <p:cNvPr id="17415" name="Line 8"/>
          <p:cNvSpPr>
            <a:spLocks noChangeShapeType="1"/>
          </p:cNvSpPr>
          <p:nvPr/>
        </p:nvSpPr>
        <p:spPr bwMode="auto">
          <a:xfrm>
            <a:off x="5029200" y="4756150"/>
            <a:ext cx="2057400" cy="0"/>
          </a:xfrm>
          <a:prstGeom prst="line">
            <a:avLst/>
          </a:prstGeom>
          <a:noFill/>
          <a:ln w="9525">
            <a:solidFill>
              <a:schemeClr val="tx1"/>
            </a:solidFill>
            <a:round/>
            <a:headEnd/>
            <a:tailEnd/>
          </a:ln>
        </p:spPr>
        <p:txBody>
          <a:bodyPr/>
          <a:lstStyle/>
          <a:p>
            <a:endParaRPr lang="el-GR"/>
          </a:p>
        </p:txBody>
      </p:sp>
      <p:sp>
        <p:nvSpPr>
          <p:cNvPr id="17416" name="Line 9"/>
          <p:cNvSpPr>
            <a:spLocks noChangeShapeType="1"/>
          </p:cNvSpPr>
          <p:nvPr/>
        </p:nvSpPr>
        <p:spPr bwMode="auto">
          <a:xfrm>
            <a:off x="7086600" y="4679950"/>
            <a:ext cx="0" cy="76200"/>
          </a:xfrm>
          <a:prstGeom prst="line">
            <a:avLst/>
          </a:prstGeom>
          <a:noFill/>
          <a:ln w="9525">
            <a:solidFill>
              <a:schemeClr val="tx1"/>
            </a:solidFill>
            <a:round/>
            <a:headEnd/>
            <a:tailEnd/>
          </a:ln>
        </p:spPr>
        <p:txBody>
          <a:bodyPr/>
          <a:lstStyle/>
          <a:p>
            <a:endParaRPr lang="el-GR"/>
          </a:p>
        </p:txBody>
      </p:sp>
      <p:sp>
        <p:nvSpPr>
          <p:cNvPr id="17417" name="Text Box 10"/>
          <p:cNvSpPr txBox="1">
            <a:spLocks noChangeArrowheads="1"/>
          </p:cNvSpPr>
          <p:nvPr/>
        </p:nvSpPr>
        <p:spPr bwMode="auto">
          <a:xfrm>
            <a:off x="1066800" y="5029200"/>
            <a:ext cx="3429000" cy="641350"/>
          </a:xfrm>
          <a:prstGeom prst="rect">
            <a:avLst/>
          </a:prstGeom>
          <a:noFill/>
          <a:ln w="9525">
            <a:noFill/>
            <a:miter lim="800000"/>
            <a:headEnd/>
            <a:tailEnd/>
          </a:ln>
        </p:spPr>
        <p:txBody>
          <a:bodyPr>
            <a:spAutoFit/>
          </a:bodyPr>
          <a:lstStyle/>
          <a:p>
            <a:pPr>
              <a:spcBef>
                <a:spcPct val="50000"/>
              </a:spcBef>
            </a:pPr>
            <a:r>
              <a:rPr lang="en-GB">
                <a:solidFill>
                  <a:srgbClr val="339933"/>
                </a:solidFill>
              </a:rPr>
              <a:t>Calculate MAC by applying hash algorithm to data</a:t>
            </a:r>
          </a:p>
        </p:txBody>
      </p:sp>
      <p:sp>
        <p:nvSpPr>
          <p:cNvPr id="17418" name="Line 11"/>
          <p:cNvSpPr>
            <a:spLocks noChangeShapeType="1"/>
          </p:cNvSpPr>
          <p:nvPr/>
        </p:nvSpPr>
        <p:spPr bwMode="auto">
          <a:xfrm flipH="1" flipV="1">
            <a:off x="2133600" y="4800600"/>
            <a:ext cx="0" cy="228600"/>
          </a:xfrm>
          <a:prstGeom prst="line">
            <a:avLst/>
          </a:prstGeom>
          <a:noFill/>
          <a:ln w="28575">
            <a:solidFill>
              <a:srgbClr val="339933"/>
            </a:solidFill>
            <a:round/>
            <a:headEnd/>
            <a:tailEnd type="triangle" w="lg" len="lg"/>
          </a:ln>
        </p:spPr>
        <p:txBody>
          <a:bodyPr/>
          <a:lstStyle/>
          <a:p>
            <a:endParaRPr lang="el-GR"/>
          </a:p>
        </p:txBody>
      </p:sp>
      <p:sp>
        <p:nvSpPr>
          <p:cNvPr id="332814" name="Rectangle 14"/>
          <p:cNvSpPr>
            <a:spLocks noChangeArrowheads="1"/>
          </p:cNvSpPr>
          <p:nvPr/>
        </p:nvSpPr>
        <p:spPr bwMode="auto">
          <a:xfrm>
            <a:off x="1143000" y="4191000"/>
            <a:ext cx="2057400" cy="381000"/>
          </a:xfrm>
          <a:prstGeom prst="rect">
            <a:avLst/>
          </a:prstGeom>
          <a:solidFill>
            <a:srgbClr val="00FF99"/>
          </a:solidFill>
          <a:ln w="9525">
            <a:solidFill>
              <a:schemeClr val="tx1"/>
            </a:solidFill>
            <a:miter lim="800000"/>
            <a:headEnd/>
            <a:tailEnd/>
          </a:ln>
          <a:effectLst>
            <a:outerShdw dist="107763" dir="2700000" algn="ctr" rotWithShape="0">
              <a:schemeClr val="bg2">
                <a:alpha val="50000"/>
              </a:schemeClr>
            </a:outerShdw>
          </a:effectLst>
        </p:spPr>
        <p:txBody>
          <a:bodyPr wrap="none" anchor="ctr"/>
          <a:lstStyle/>
          <a:p>
            <a:pPr algn="ctr">
              <a:defRPr/>
            </a:pPr>
            <a:r>
              <a:rPr lang="en-GB"/>
              <a:t>Data</a:t>
            </a:r>
          </a:p>
        </p:txBody>
      </p:sp>
      <p:sp>
        <p:nvSpPr>
          <p:cNvPr id="332815" name="Rectangle 15"/>
          <p:cNvSpPr>
            <a:spLocks noChangeArrowheads="1"/>
          </p:cNvSpPr>
          <p:nvPr/>
        </p:nvSpPr>
        <p:spPr bwMode="auto">
          <a:xfrm>
            <a:off x="3200400" y="4191000"/>
            <a:ext cx="914400" cy="381000"/>
          </a:xfrm>
          <a:prstGeom prst="rect">
            <a:avLst/>
          </a:prstGeom>
          <a:solidFill>
            <a:srgbClr val="66FF33"/>
          </a:solidFill>
          <a:ln w="9525">
            <a:solidFill>
              <a:schemeClr val="tx1"/>
            </a:solidFill>
            <a:miter lim="800000"/>
            <a:headEnd/>
            <a:tailEnd/>
          </a:ln>
          <a:effectLst>
            <a:outerShdw dist="107763" dir="2700000" algn="ctr" rotWithShape="0">
              <a:schemeClr val="bg2">
                <a:alpha val="50000"/>
              </a:schemeClr>
            </a:outerShdw>
          </a:effectLst>
        </p:spPr>
        <p:txBody>
          <a:bodyPr wrap="none" anchor="ctr"/>
          <a:lstStyle/>
          <a:p>
            <a:pPr algn="ctr">
              <a:defRPr/>
            </a:pPr>
            <a:r>
              <a:rPr lang="en-GB"/>
              <a:t>MAC</a:t>
            </a:r>
          </a:p>
        </p:txBody>
      </p:sp>
      <p:sp>
        <p:nvSpPr>
          <p:cNvPr id="17421" name="Line 16"/>
          <p:cNvSpPr>
            <a:spLocks noChangeShapeType="1"/>
          </p:cNvSpPr>
          <p:nvPr/>
        </p:nvSpPr>
        <p:spPr bwMode="auto">
          <a:xfrm>
            <a:off x="1143000" y="4679950"/>
            <a:ext cx="0" cy="76200"/>
          </a:xfrm>
          <a:prstGeom prst="line">
            <a:avLst/>
          </a:prstGeom>
          <a:noFill/>
          <a:ln w="9525">
            <a:solidFill>
              <a:schemeClr val="tx1"/>
            </a:solidFill>
            <a:round/>
            <a:headEnd/>
            <a:tailEnd/>
          </a:ln>
        </p:spPr>
        <p:txBody>
          <a:bodyPr/>
          <a:lstStyle/>
          <a:p>
            <a:endParaRPr lang="el-GR"/>
          </a:p>
        </p:txBody>
      </p:sp>
      <p:sp>
        <p:nvSpPr>
          <p:cNvPr id="17422" name="Line 17"/>
          <p:cNvSpPr>
            <a:spLocks noChangeShapeType="1"/>
          </p:cNvSpPr>
          <p:nvPr/>
        </p:nvSpPr>
        <p:spPr bwMode="auto">
          <a:xfrm>
            <a:off x="1143000" y="4756150"/>
            <a:ext cx="2057400" cy="0"/>
          </a:xfrm>
          <a:prstGeom prst="line">
            <a:avLst/>
          </a:prstGeom>
          <a:noFill/>
          <a:ln w="9525">
            <a:solidFill>
              <a:schemeClr val="tx1"/>
            </a:solidFill>
            <a:round/>
            <a:headEnd/>
            <a:tailEnd/>
          </a:ln>
        </p:spPr>
        <p:txBody>
          <a:bodyPr/>
          <a:lstStyle/>
          <a:p>
            <a:endParaRPr lang="el-GR"/>
          </a:p>
        </p:txBody>
      </p:sp>
      <p:sp>
        <p:nvSpPr>
          <p:cNvPr id="17423" name="Line 18"/>
          <p:cNvSpPr>
            <a:spLocks noChangeShapeType="1"/>
          </p:cNvSpPr>
          <p:nvPr/>
        </p:nvSpPr>
        <p:spPr bwMode="auto">
          <a:xfrm>
            <a:off x="3200400" y="4679950"/>
            <a:ext cx="0" cy="76200"/>
          </a:xfrm>
          <a:prstGeom prst="line">
            <a:avLst/>
          </a:prstGeom>
          <a:noFill/>
          <a:ln w="9525">
            <a:solidFill>
              <a:schemeClr val="tx1"/>
            </a:solidFill>
            <a:round/>
            <a:headEnd/>
            <a:tailEnd/>
          </a:ln>
        </p:spPr>
        <p:txBody>
          <a:bodyPr/>
          <a:lstStyle/>
          <a:p>
            <a:endParaRPr lang="el-GR"/>
          </a:p>
        </p:txBody>
      </p:sp>
      <p:sp>
        <p:nvSpPr>
          <p:cNvPr id="17424" name="Text Box 19"/>
          <p:cNvSpPr txBox="1">
            <a:spLocks noChangeArrowheads="1"/>
          </p:cNvSpPr>
          <p:nvPr/>
        </p:nvSpPr>
        <p:spPr bwMode="auto">
          <a:xfrm>
            <a:off x="1066800" y="3657600"/>
            <a:ext cx="2971800" cy="366713"/>
          </a:xfrm>
          <a:prstGeom prst="rect">
            <a:avLst/>
          </a:prstGeom>
          <a:noFill/>
          <a:ln w="9525">
            <a:noFill/>
            <a:miter lim="800000"/>
            <a:headEnd/>
            <a:tailEnd/>
          </a:ln>
        </p:spPr>
        <p:txBody>
          <a:bodyPr>
            <a:spAutoFit/>
          </a:bodyPr>
          <a:lstStyle/>
          <a:p>
            <a:pPr>
              <a:spcBef>
                <a:spcPct val="50000"/>
              </a:spcBef>
            </a:pPr>
            <a:r>
              <a:rPr lang="en-GB" i="1">
                <a:solidFill>
                  <a:srgbClr val="0000FF"/>
                </a:solidFill>
              </a:rPr>
              <a:t>Transmitting end</a:t>
            </a:r>
          </a:p>
        </p:txBody>
      </p:sp>
      <p:sp>
        <p:nvSpPr>
          <p:cNvPr id="17425" name="Text Box 20"/>
          <p:cNvSpPr txBox="1">
            <a:spLocks noChangeArrowheads="1"/>
          </p:cNvSpPr>
          <p:nvPr/>
        </p:nvSpPr>
        <p:spPr bwMode="auto">
          <a:xfrm>
            <a:off x="4953000" y="3657600"/>
            <a:ext cx="2971800" cy="366713"/>
          </a:xfrm>
          <a:prstGeom prst="rect">
            <a:avLst/>
          </a:prstGeom>
          <a:noFill/>
          <a:ln w="9525">
            <a:noFill/>
            <a:miter lim="800000"/>
            <a:headEnd/>
            <a:tailEnd/>
          </a:ln>
        </p:spPr>
        <p:txBody>
          <a:bodyPr>
            <a:spAutoFit/>
          </a:bodyPr>
          <a:lstStyle/>
          <a:p>
            <a:pPr>
              <a:spcBef>
                <a:spcPct val="50000"/>
              </a:spcBef>
            </a:pPr>
            <a:r>
              <a:rPr lang="en-GB" i="1">
                <a:solidFill>
                  <a:srgbClr val="0000FF"/>
                </a:solidFill>
              </a:rPr>
              <a:t>Receiving end</a:t>
            </a:r>
          </a:p>
        </p:txBody>
      </p:sp>
      <p:sp>
        <p:nvSpPr>
          <p:cNvPr id="17426" name="Line 21"/>
          <p:cNvSpPr>
            <a:spLocks noChangeShapeType="1"/>
          </p:cNvSpPr>
          <p:nvPr/>
        </p:nvSpPr>
        <p:spPr bwMode="auto">
          <a:xfrm flipH="1" flipV="1">
            <a:off x="6096000" y="4800600"/>
            <a:ext cx="0" cy="228600"/>
          </a:xfrm>
          <a:prstGeom prst="line">
            <a:avLst/>
          </a:prstGeom>
          <a:noFill/>
          <a:ln w="28575">
            <a:solidFill>
              <a:srgbClr val="339933"/>
            </a:solidFill>
            <a:round/>
            <a:headEnd/>
            <a:tailEnd type="triangle" w="lg" len="lg"/>
          </a:ln>
        </p:spPr>
        <p:txBody>
          <a:bodyPr/>
          <a:lstStyle/>
          <a:p>
            <a:endParaRPr lang="el-GR"/>
          </a:p>
        </p:txBody>
      </p:sp>
      <p:sp>
        <p:nvSpPr>
          <p:cNvPr id="17427" name="Text Box 22"/>
          <p:cNvSpPr txBox="1">
            <a:spLocks noChangeArrowheads="1"/>
          </p:cNvSpPr>
          <p:nvPr/>
        </p:nvSpPr>
        <p:spPr bwMode="auto">
          <a:xfrm>
            <a:off x="4953000" y="5029200"/>
            <a:ext cx="3505200" cy="641350"/>
          </a:xfrm>
          <a:prstGeom prst="rect">
            <a:avLst/>
          </a:prstGeom>
          <a:noFill/>
          <a:ln w="9525">
            <a:noFill/>
            <a:miter lim="800000"/>
            <a:headEnd/>
            <a:tailEnd/>
          </a:ln>
        </p:spPr>
        <p:txBody>
          <a:bodyPr>
            <a:spAutoFit/>
          </a:bodyPr>
          <a:lstStyle/>
          <a:p>
            <a:pPr>
              <a:spcBef>
                <a:spcPct val="50000"/>
              </a:spcBef>
            </a:pPr>
            <a:r>
              <a:rPr lang="en-GB">
                <a:solidFill>
                  <a:srgbClr val="339933"/>
                </a:solidFill>
              </a:rPr>
              <a:t>Calculate MAC again and check if = received MAC</a:t>
            </a:r>
          </a:p>
        </p:txBody>
      </p:sp>
      <p:sp>
        <p:nvSpPr>
          <p:cNvPr id="22" name="Footer Placeholder 5"/>
          <p:cNvSpPr txBox="1">
            <a:spLocks noChangeArrowheads="1"/>
          </p:cNvSpPr>
          <p:nvPr/>
        </p:nvSpPr>
        <p:spPr>
          <a:xfrm>
            <a:off x="5948363" y="6508750"/>
            <a:ext cx="2895600" cy="231775"/>
          </a:xfrm>
          <a:prstGeom prst="rect">
            <a:avLst/>
          </a:prstGeom>
        </p:spPr>
        <p:txBody>
          <a:bodyPr/>
          <a:lstStyle>
            <a:lvl1pPr algn="r">
              <a:defRPr sz="1000" b="1" i="1">
                <a:solidFill>
                  <a:schemeClr val="accent2"/>
                </a:solidFill>
              </a:defRPr>
            </a:lvl1pPr>
          </a:lstStyle>
          <a:p>
            <a:pPr marL="342900" indent="-342900">
              <a:spcBef>
                <a:spcPct val="20000"/>
              </a:spcBef>
              <a:buSzPct val="80000"/>
              <a:buFont typeface="Wingdings" pitchFamily="2" charset="2"/>
              <a:buNone/>
              <a:defRPr/>
            </a:pPr>
            <a:r>
              <a:rPr lang="el-GR" kern="0" dirty="0" smtClean="0">
                <a:latin typeface="+mn-lt"/>
              </a:rPr>
              <a:t>Δρ. Γεώργιος Δημητρακόπουλος</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 Box 2"/>
          <p:cNvSpPr txBox="1">
            <a:spLocks noChangeArrowheads="1"/>
          </p:cNvSpPr>
          <p:nvPr/>
        </p:nvSpPr>
        <p:spPr bwMode="auto">
          <a:xfrm>
            <a:off x="1143000" y="1371600"/>
            <a:ext cx="7010400" cy="457200"/>
          </a:xfrm>
          <a:prstGeom prst="rect">
            <a:avLst/>
          </a:prstGeom>
          <a:noFill/>
          <a:ln w="9525">
            <a:noFill/>
            <a:miter lim="800000"/>
            <a:headEnd/>
            <a:tailEnd/>
          </a:ln>
        </p:spPr>
        <p:txBody>
          <a:bodyPr>
            <a:spAutoFit/>
          </a:bodyPr>
          <a:lstStyle/>
          <a:p>
            <a:pPr algn="ctr">
              <a:spcBef>
                <a:spcPct val="50000"/>
              </a:spcBef>
            </a:pPr>
            <a:r>
              <a:rPr lang="fi-FI" sz="2400">
                <a:solidFill>
                  <a:srgbClr val="0000FF"/>
                </a:solidFill>
              </a:rPr>
              <a:t>Authentication</a:t>
            </a:r>
            <a:endParaRPr lang="en-US" sz="2400">
              <a:solidFill>
                <a:srgbClr val="0000FF"/>
              </a:solidFill>
            </a:endParaRPr>
          </a:p>
        </p:txBody>
      </p:sp>
      <p:sp>
        <p:nvSpPr>
          <p:cNvPr id="18435" name="Rectangle 3"/>
          <p:cNvSpPr>
            <a:spLocks noChangeArrowheads="1"/>
          </p:cNvSpPr>
          <p:nvPr/>
        </p:nvSpPr>
        <p:spPr bwMode="auto">
          <a:xfrm>
            <a:off x="838200" y="2133600"/>
            <a:ext cx="7772400" cy="3444875"/>
          </a:xfrm>
          <a:prstGeom prst="rect">
            <a:avLst/>
          </a:prstGeom>
          <a:noFill/>
          <a:ln w="9525">
            <a:noFill/>
            <a:miter lim="800000"/>
            <a:headEnd/>
            <a:tailEnd/>
          </a:ln>
        </p:spPr>
        <p:txBody>
          <a:bodyPr>
            <a:spAutoFit/>
          </a:bodyPr>
          <a:lstStyle/>
          <a:p>
            <a:r>
              <a:rPr lang="fi-FI"/>
              <a:t>There are two widely used authentication methods :</a:t>
            </a:r>
          </a:p>
          <a:p>
            <a:pPr lvl="1">
              <a:spcBef>
                <a:spcPct val="50000"/>
              </a:spcBef>
            </a:pPr>
            <a:r>
              <a:rPr lang="en-US">
                <a:solidFill>
                  <a:srgbClr val="0000FF"/>
                </a:solidFill>
              </a:rPr>
              <a:t>Shared key authentication:</a:t>
            </a:r>
            <a:r>
              <a:rPr lang="en-US"/>
              <a:t> The </a:t>
            </a:r>
            <a:r>
              <a:rPr lang="en-US">
                <a:solidFill>
                  <a:srgbClr val="339933"/>
                </a:solidFill>
              </a:rPr>
              <a:t>authentication key</a:t>
            </a:r>
            <a:r>
              <a:rPr lang="en-US"/>
              <a:t> is stored securely in the network and user equipment. The network sends a </a:t>
            </a:r>
            <a:r>
              <a:rPr lang="en-US">
                <a:solidFill>
                  <a:srgbClr val="339933"/>
                </a:solidFill>
              </a:rPr>
              <a:t>challenge</a:t>
            </a:r>
            <a:r>
              <a:rPr lang="en-US"/>
              <a:t> to the user, who sends back a </a:t>
            </a:r>
            <a:r>
              <a:rPr lang="en-US">
                <a:solidFill>
                  <a:srgbClr val="339933"/>
                </a:solidFill>
              </a:rPr>
              <a:t>response</a:t>
            </a:r>
            <a:r>
              <a:rPr lang="en-US"/>
              <a:t> encrypted with the authentication key. If the network can decrypt the response using the authentication key, the user has been authenticated. </a:t>
            </a:r>
          </a:p>
          <a:p>
            <a:pPr lvl="1">
              <a:spcBef>
                <a:spcPct val="50000"/>
              </a:spcBef>
            </a:pPr>
            <a:r>
              <a:rPr lang="en-US">
                <a:solidFill>
                  <a:srgbClr val="0000FF"/>
                </a:solidFill>
              </a:rPr>
              <a:t>Digital signature:</a:t>
            </a:r>
            <a:r>
              <a:rPr lang="en-US"/>
              <a:t> This is an authentication method, intended for packet-based transmission, using </a:t>
            </a:r>
            <a:r>
              <a:rPr lang="en-US">
                <a:solidFill>
                  <a:srgbClr val="339933"/>
                </a:solidFill>
              </a:rPr>
              <a:t>public key cryptography</a:t>
            </a:r>
            <a:r>
              <a:rPr lang="en-US"/>
              <a:t> (see later slide).</a:t>
            </a:r>
          </a:p>
        </p:txBody>
      </p:sp>
      <p:sp>
        <p:nvSpPr>
          <p:cNvPr id="18436" name="Oval 4"/>
          <p:cNvSpPr>
            <a:spLocks noChangeArrowheads="1"/>
          </p:cNvSpPr>
          <p:nvPr/>
        </p:nvSpPr>
        <p:spPr bwMode="auto">
          <a:xfrm>
            <a:off x="1143000" y="2743200"/>
            <a:ext cx="76200" cy="76200"/>
          </a:xfrm>
          <a:prstGeom prst="ellipse">
            <a:avLst/>
          </a:prstGeom>
          <a:solidFill>
            <a:schemeClr val="accent1"/>
          </a:solidFill>
          <a:ln w="9525">
            <a:solidFill>
              <a:schemeClr val="tx1"/>
            </a:solidFill>
            <a:round/>
            <a:headEnd/>
            <a:tailEnd/>
          </a:ln>
        </p:spPr>
        <p:txBody>
          <a:bodyPr wrap="none" anchor="ctr"/>
          <a:lstStyle/>
          <a:p>
            <a:endParaRPr lang="el-GR"/>
          </a:p>
        </p:txBody>
      </p:sp>
      <p:sp>
        <p:nvSpPr>
          <p:cNvPr id="18437" name="Oval 5"/>
          <p:cNvSpPr>
            <a:spLocks noChangeArrowheads="1"/>
          </p:cNvSpPr>
          <p:nvPr/>
        </p:nvSpPr>
        <p:spPr bwMode="auto">
          <a:xfrm>
            <a:off x="1143000" y="4724400"/>
            <a:ext cx="76200" cy="76200"/>
          </a:xfrm>
          <a:prstGeom prst="ellipse">
            <a:avLst/>
          </a:prstGeom>
          <a:solidFill>
            <a:schemeClr val="accent1"/>
          </a:solidFill>
          <a:ln w="9525">
            <a:solidFill>
              <a:schemeClr val="tx1"/>
            </a:solidFill>
            <a:round/>
            <a:headEnd/>
            <a:tailEnd/>
          </a:ln>
        </p:spPr>
        <p:txBody>
          <a:bodyPr wrap="none" anchor="ctr"/>
          <a:lstStyle/>
          <a:p>
            <a:endParaRPr lang="el-GR"/>
          </a:p>
        </p:txBody>
      </p:sp>
      <p:sp>
        <p:nvSpPr>
          <p:cNvPr id="8" name="Footer Placeholder 5"/>
          <p:cNvSpPr txBox="1">
            <a:spLocks noChangeArrowheads="1"/>
          </p:cNvSpPr>
          <p:nvPr/>
        </p:nvSpPr>
        <p:spPr>
          <a:xfrm>
            <a:off x="5948363" y="6508750"/>
            <a:ext cx="2895600" cy="231775"/>
          </a:xfrm>
          <a:prstGeom prst="rect">
            <a:avLst/>
          </a:prstGeom>
        </p:spPr>
        <p:txBody>
          <a:bodyPr/>
          <a:lstStyle>
            <a:lvl1pPr algn="r">
              <a:defRPr sz="1000" b="1" i="1">
                <a:solidFill>
                  <a:schemeClr val="accent2"/>
                </a:solidFill>
              </a:defRPr>
            </a:lvl1pPr>
          </a:lstStyle>
          <a:p>
            <a:pPr marL="342900" indent="-342900">
              <a:spcBef>
                <a:spcPct val="20000"/>
              </a:spcBef>
              <a:buSzPct val="80000"/>
              <a:buFont typeface="Wingdings" pitchFamily="2" charset="2"/>
              <a:buNone/>
              <a:defRPr/>
            </a:pPr>
            <a:r>
              <a:rPr lang="el-GR" kern="0" dirty="0" smtClean="0">
                <a:latin typeface="+mn-lt"/>
              </a:rPr>
              <a:t>Δρ. Γεώργιος Δημητρακόπουλος</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2"/>
          <p:cNvSpPr txBox="1">
            <a:spLocks noChangeArrowheads="1"/>
          </p:cNvSpPr>
          <p:nvPr/>
        </p:nvSpPr>
        <p:spPr bwMode="auto">
          <a:xfrm>
            <a:off x="1143000" y="1371600"/>
            <a:ext cx="7010400" cy="457200"/>
          </a:xfrm>
          <a:prstGeom prst="rect">
            <a:avLst/>
          </a:prstGeom>
          <a:noFill/>
          <a:ln w="9525">
            <a:noFill/>
            <a:miter lim="800000"/>
            <a:headEnd/>
            <a:tailEnd/>
          </a:ln>
        </p:spPr>
        <p:txBody>
          <a:bodyPr>
            <a:spAutoFit/>
          </a:bodyPr>
          <a:lstStyle/>
          <a:p>
            <a:pPr algn="ctr">
              <a:spcBef>
                <a:spcPct val="50000"/>
              </a:spcBef>
            </a:pPr>
            <a:r>
              <a:rPr lang="fi-FI" sz="2400">
                <a:solidFill>
                  <a:srgbClr val="0000FF"/>
                </a:solidFill>
              </a:rPr>
              <a:t>Public key cryptography</a:t>
            </a:r>
            <a:endParaRPr lang="en-US" sz="2400">
              <a:solidFill>
                <a:srgbClr val="0000FF"/>
              </a:solidFill>
            </a:endParaRPr>
          </a:p>
        </p:txBody>
      </p:sp>
      <p:sp>
        <p:nvSpPr>
          <p:cNvPr id="19459" name="Rectangle 3"/>
          <p:cNvSpPr>
            <a:spLocks noChangeArrowheads="1"/>
          </p:cNvSpPr>
          <p:nvPr/>
        </p:nvSpPr>
        <p:spPr bwMode="auto">
          <a:xfrm>
            <a:off x="838200" y="2133600"/>
            <a:ext cx="7772400" cy="3444875"/>
          </a:xfrm>
          <a:prstGeom prst="rect">
            <a:avLst/>
          </a:prstGeom>
          <a:noFill/>
          <a:ln w="9525">
            <a:noFill/>
            <a:miter lim="800000"/>
            <a:headEnd/>
            <a:tailEnd/>
          </a:ln>
        </p:spPr>
        <p:txBody>
          <a:bodyPr>
            <a:spAutoFit/>
          </a:bodyPr>
          <a:lstStyle/>
          <a:p>
            <a:r>
              <a:rPr lang="en-GB"/>
              <a:t>The efficient usage of modern security mechanisms (e.g. SSL or SSH) would not be possible without a concept called </a:t>
            </a:r>
            <a:r>
              <a:rPr lang="en-GB">
                <a:solidFill>
                  <a:srgbClr val="009900"/>
                </a:solidFill>
              </a:rPr>
              <a:t>public key cryptography</a:t>
            </a:r>
            <a:r>
              <a:rPr lang="en-GB"/>
              <a:t>.</a:t>
            </a:r>
          </a:p>
          <a:p>
            <a:endParaRPr lang="en-GB"/>
          </a:p>
          <a:p>
            <a:r>
              <a:rPr lang="en-GB"/>
              <a:t>Public key cryptography simultaneously makes use of both </a:t>
            </a:r>
            <a:r>
              <a:rPr lang="en-GB">
                <a:solidFill>
                  <a:srgbClr val="0000FF"/>
                </a:solidFill>
              </a:rPr>
              <a:t>privat keys</a:t>
            </a:r>
            <a:r>
              <a:rPr lang="en-GB"/>
              <a:t> and </a:t>
            </a:r>
            <a:r>
              <a:rPr lang="en-GB">
                <a:solidFill>
                  <a:srgbClr val="0000FF"/>
                </a:solidFill>
              </a:rPr>
              <a:t>public keys</a:t>
            </a:r>
            <a:r>
              <a:rPr lang="en-GB"/>
              <a:t>. </a:t>
            </a:r>
          </a:p>
          <a:p>
            <a:endParaRPr lang="en-GB"/>
          </a:p>
          <a:p>
            <a:r>
              <a:rPr lang="en-GB"/>
              <a:t>Private keys must be securely stored in the end user equipment, whereas public keys can be sent in unencrypted form over the network without compromising the security of the system.</a:t>
            </a:r>
            <a:r>
              <a:rPr lang="en-US"/>
              <a:t>  </a:t>
            </a:r>
          </a:p>
        </p:txBody>
      </p:sp>
      <p:sp>
        <p:nvSpPr>
          <p:cNvPr id="6" name="Footer Placeholder 5"/>
          <p:cNvSpPr txBox="1">
            <a:spLocks noChangeArrowheads="1"/>
          </p:cNvSpPr>
          <p:nvPr/>
        </p:nvSpPr>
        <p:spPr>
          <a:xfrm>
            <a:off x="5948363" y="6508750"/>
            <a:ext cx="2895600" cy="231775"/>
          </a:xfrm>
          <a:prstGeom prst="rect">
            <a:avLst/>
          </a:prstGeom>
        </p:spPr>
        <p:txBody>
          <a:bodyPr/>
          <a:lstStyle>
            <a:lvl1pPr algn="r">
              <a:defRPr sz="1000" b="1" i="1">
                <a:solidFill>
                  <a:schemeClr val="accent2"/>
                </a:solidFill>
              </a:defRPr>
            </a:lvl1pPr>
          </a:lstStyle>
          <a:p>
            <a:pPr marL="342900" indent="-342900">
              <a:spcBef>
                <a:spcPct val="20000"/>
              </a:spcBef>
              <a:buSzPct val="80000"/>
              <a:buFont typeface="Wingdings" pitchFamily="2" charset="2"/>
              <a:buNone/>
              <a:defRPr/>
            </a:pPr>
            <a:r>
              <a:rPr lang="el-GR" kern="0" dirty="0" smtClean="0">
                <a:latin typeface="+mn-lt"/>
              </a:rPr>
              <a:t>Δρ. Γεώργιος Δημητρακόπουλος</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 Box 2"/>
          <p:cNvSpPr txBox="1">
            <a:spLocks noChangeArrowheads="1"/>
          </p:cNvSpPr>
          <p:nvPr/>
        </p:nvSpPr>
        <p:spPr bwMode="auto">
          <a:xfrm>
            <a:off x="1143000" y="1371600"/>
            <a:ext cx="7010400" cy="457200"/>
          </a:xfrm>
          <a:prstGeom prst="rect">
            <a:avLst/>
          </a:prstGeom>
          <a:noFill/>
          <a:ln w="9525">
            <a:noFill/>
            <a:miter lim="800000"/>
            <a:headEnd/>
            <a:tailEnd/>
          </a:ln>
        </p:spPr>
        <p:txBody>
          <a:bodyPr>
            <a:spAutoFit/>
          </a:bodyPr>
          <a:lstStyle/>
          <a:p>
            <a:pPr algn="ctr">
              <a:spcBef>
                <a:spcPct val="50000"/>
              </a:spcBef>
            </a:pPr>
            <a:r>
              <a:rPr lang="fi-FI" sz="2400">
                <a:solidFill>
                  <a:srgbClr val="0000FF"/>
                </a:solidFill>
              </a:rPr>
              <a:t>Diffie-Hellman vs. RSA</a:t>
            </a:r>
            <a:endParaRPr lang="en-US" sz="2400">
              <a:solidFill>
                <a:srgbClr val="0000FF"/>
              </a:solidFill>
            </a:endParaRPr>
          </a:p>
        </p:txBody>
      </p:sp>
      <p:sp>
        <p:nvSpPr>
          <p:cNvPr id="20483" name="Rectangle 3"/>
          <p:cNvSpPr>
            <a:spLocks noChangeArrowheads="1"/>
          </p:cNvSpPr>
          <p:nvPr/>
        </p:nvSpPr>
        <p:spPr bwMode="auto">
          <a:xfrm>
            <a:off x="838200" y="2133600"/>
            <a:ext cx="7772400" cy="2682875"/>
          </a:xfrm>
          <a:prstGeom prst="rect">
            <a:avLst/>
          </a:prstGeom>
          <a:noFill/>
          <a:ln w="9525">
            <a:noFill/>
            <a:miter lim="800000"/>
            <a:headEnd/>
            <a:tailEnd/>
          </a:ln>
        </p:spPr>
        <p:txBody>
          <a:bodyPr>
            <a:spAutoFit/>
          </a:bodyPr>
          <a:lstStyle/>
          <a:p>
            <a:pPr marL="457200" indent="-457200"/>
            <a:r>
              <a:rPr lang="en-GB"/>
              <a:t>Public key cryptography is generally used in two ways:</a:t>
            </a:r>
          </a:p>
          <a:p>
            <a:pPr marL="457200" indent="-457200">
              <a:spcBef>
                <a:spcPct val="50000"/>
              </a:spcBef>
              <a:buFontTx/>
              <a:buAutoNum type="arabicPeriod"/>
            </a:pPr>
            <a:r>
              <a:rPr lang="en-GB"/>
              <a:t>by generating a shared secret at both ends of the communications link </a:t>
            </a:r>
            <a:r>
              <a:rPr lang="en-GB">
                <a:solidFill>
                  <a:srgbClr val="0000FF"/>
                </a:solidFill>
              </a:rPr>
              <a:t>(key agreement)</a:t>
            </a:r>
          </a:p>
          <a:p>
            <a:pPr marL="457200" indent="-457200">
              <a:spcBef>
                <a:spcPct val="300000"/>
              </a:spcBef>
              <a:buFontTx/>
              <a:buAutoNum type="arabicPeriod"/>
            </a:pPr>
            <a:r>
              <a:rPr lang="en-GB"/>
              <a:t>by sending a secret to the other end of the communications link </a:t>
            </a:r>
            <a:r>
              <a:rPr lang="en-GB">
                <a:solidFill>
                  <a:srgbClr val="0000FF"/>
                </a:solidFill>
              </a:rPr>
              <a:t>(key transport)</a:t>
            </a:r>
            <a:r>
              <a:rPr lang="en-GB"/>
              <a:t> </a:t>
            </a:r>
          </a:p>
        </p:txBody>
      </p:sp>
      <p:sp>
        <p:nvSpPr>
          <p:cNvPr id="302084" name="Text Box 4"/>
          <p:cNvSpPr txBox="1">
            <a:spLocks noChangeArrowheads="1"/>
          </p:cNvSpPr>
          <p:nvPr/>
        </p:nvSpPr>
        <p:spPr bwMode="auto">
          <a:xfrm>
            <a:off x="1828800" y="3429000"/>
            <a:ext cx="5334000" cy="406400"/>
          </a:xfrm>
          <a:prstGeom prst="rect">
            <a:avLst/>
          </a:prstGeom>
          <a:solidFill>
            <a:srgbClr val="FFFF00"/>
          </a:solidFill>
          <a:ln w="9525">
            <a:solidFill>
              <a:srgbClr val="0000FF"/>
            </a:solidFill>
            <a:miter lim="800000"/>
            <a:headEnd/>
            <a:tailEnd/>
          </a:ln>
          <a:effectLst>
            <a:outerShdw dist="35921" dir="2700000" algn="ctr" rotWithShape="0">
              <a:schemeClr val="bg2"/>
            </a:outerShdw>
          </a:effectLst>
        </p:spPr>
        <p:txBody>
          <a:bodyPr>
            <a:spAutoFit/>
          </a:bodyPr>
          <a:lstStyle/>
          <a:p>
            <a:pPr algn="ctr">
              <a:spcBef>
                <a:spcPct val="50000"/>
              </a:spcBef>
              <a:defRPr/>
            </a:pPr>
            <a:r>
              <a:rPr lang="en-GB"/>
              <a:t>Diffie-Hellman key agreement scheme</a:t>
            </a:r>
          </a:p>
        </p:txBody>
      </p:sp>
      <p:sp>
        <p:nvSpPr>
          <p:cNvPr id="302085" name="Text Box 5"/>
          <p:cNvSpPr txBox="1">
            <a:spLocks noChangeArrowheads="1"/>
          </p:cNvSpPr>
          <p:nvPr/>
        </p:nvSpPr>
        <p:spPr bwMode="auto">
          <a:xfrm>
            <a:off x="1828800" y="5003800"/>
            <a:ext cx="5334000" cy="406400"/>
          </a:xfrm>
          <a:prstGeom prst="rect">
            <a:avLst/>
          </a:prstGeom>
          <a:solidFill>
            <a:srgbClr val="FFFF00"/>
          </a:solidFill>
          <a:ln w="9525">
            <a:solidFill>
              <a:srgbClr val="0000FF"/>
            </a:solidFill>
            <a:miter lim="800000"/>
            <a:headEnd/>
            <a:tailEnd/>
          </a:ln>
          <a:effectLst>
            <a:outerShdw dist="35921" dir="2700000" algn="ctr" rotWithShape="0">
              <a:schemeClr val="bg2"/>
            </a:outerShdw>
          </a:effectLst>
        </p:spPr>
        <p:txBody>
          <a:bodyPr>
            <a:spAutoFit/>
          </a:bodyPr>
          <a:lstStyle/>
          <a:p>
            <a:pPr algn="ctr">
              <a:spcBef>
                <a:spcPct val="50000"/>
              </a:spcBef>
              <a:defRPr/>
            </a:pPr>
            <a:r>
              <a:rPr lang="en-GB"/>
              <a:t>RSA (Rivest, Shamir, Adleman) scheme</a:t>
            </a:r>
          </a:p>
        </p:txBody>
      </p:sp>
      <p:sp>
        <p:nvSpPr>
          <p:cNvPr id="8" name="Footer Placeholder 5"/>
          <p:cNvSpPr txBox="1">
            <a:spLocks noChangeArrowheads="1"/>
          </p:cNvSpPr>
          <p:nvPr/>
        </p:nvSpPr>
        <p:spPr>
          <a:xfrm>
            <a:off x="5948363" y="6508750"/>
            <a:ext cx="2895600" cy="231775"/>
          </a:xfrm>
          <a:prstGeom prst="rect">
            <a:avLst/>
          </a:prstGeom>
        </p:spPr>
        <p:txBody>
          <a:bodyPr/>
          <a:lstStyle>
            <a:lvl1pPr algn="r">
              <a:defRPr sz="1000" b="1" i="1">
                <a:solidFill>
                  <a:schemeClr val="accent2"/>
                </a:solidFill>
              </a:defRPr>
            </a:lvl1pPr>
          </a:lstStyle>
          <a:p>
            <a:pPr marL="342900" indent="-342900">
              <a:spcBef>
                <a:spcPct val="20000"/>
              </a:spcBef>
              <a:buSzPct val="80000"/>
              <a:buFont typeface="Wingdings" pitchFamily="2" charset="2"/>
              <a:buNone/>
              <a:defRPr/>
            </a:pPr>
            <a:r>
              <a:rPr lang="el-GR" kern="0" dirty="0" smtClean="0">
                <a:latin typeface="+mn-lt"/>
              </a:rPr>
              <a:t>Δρ. Γεώργιος Δημητρακόπουλος</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ext Box 2"/>
          <p:cNvSpPr txBox="1">
            <a:spLocks noChangeArrowheads="1"/>
          </p:cNvSpPr>
          <p:nvPr/>
        </p:nvSpPr>
        <p:spPr bwMode="auto">
          <a:xfrm>
            <a:off x="1143000" y="1371600"/>
            <a:ext cx="7010400" cy="457200"/>
          </a:xfrm>
          <a:prstGeom prst="rect">
            <a:avLst/>
          </a:prstGeom>
          <a:noFill/>
          <a:ln w="9525">
            <a:noFill/>
            <a:miter lim="800000"/>
            <a:headEnd/>
            <a:tailEnd/>
          </a:ln>
        </p:spPr>
        <p:txBody>
          <a:bodyPr>
            <a:spAutoFit/>
          </a:bodyPr>
          <a:lstStyle/>
          <a:p>
            <a:pPr algn="ctr">
              <a:spcBef>
                <a:spcPct val="50000"/>
              </a:spcBef>
            </a:pPr>
            <a:r>
              <a:rPr lang="fi-FI" sz="2400">
                <a:solidFill>
                  <a:srgbClr val="0000FF"/>
                </a:solidFill>
              </a:rPr>
              <a:t>Symmetric keys vs. private/public keys</a:t>
            </a:r>
            <a:endParaRPr lang="en-US" sz="2400">
              <a:solidFill>
                <a:srgbClr val="0000FF"/>
              </a:solidFill>
            </a:endParaRPr>
          </a:p>
        </p:txBody>
      </p:sp>
      <p:sp>
        <p:nvSpPr>
          <p:cNvPr id="21507" name="Rectangle 3"/>
          <p:cNvSpPr>
            <a:spLocks noChangeArrowheads="1"/>
          </p:cNvSpPr>
          <p:nvPr/>
        </p:nvSpPr>
        <p:spPr bwMode="auto">
          <a:xfrm>
            <a:off x="838200" y="2133600"/>
            <a:ext cx="7696200" cy="1311275"/>
          </a:xfrm>
          <a:prstGeom prst="rect">
            <a:avLst/>
          </a:prstGeom>
          <a:noFill/>
          <a:ln w="9525">
            <a:noFill/>
            <a:miter lim="800000"/>
            <a:headEnd/>
            <a:tailEnd/>
          </a:ln>
        </p:spPr>
        <p:txBody>
          <a:bodyPr>
            <a:spAutoFit/>
          </a:bodyPr>
          <a:lstStyle/>
          <a:p>
            <a:r>
              <a:rPr lang="en-GB"/>
              <a:t>The word “key” in “key agreement” and “key transport” refers to the actual </a:t>
            </a:r>
            <a:r>
              <a:rPr lang="en-GB">
                <a:solidFill>
                  <a:srgbClr val="0000FF"/>
                </a:solidFill>
              </a:rPr>
              <a:t>symmetric keys used in encryption and decryption</a:t>
            </a:r>
            <a:r>
              <a:rPr lang="en-GB"/>
              <a:t>, not the privat or public keys used in the public key cryptography scheme.</a:t>
            </a:r>
          </a:p>
        </p:txBody>
      </p:sp>
      <p:sp>
        <p:nvSpPr>
          <p:cNvPr id="304132" name="Text Box 4"/>
          <p:cNvSpPr txBox="1">
            <a:spLocks noChangeArrowheads="1"/>
          </p:cNvSpPr>
          <p:nvPr/>
        </p:nvSpPr>
        <p:spPr bwMode="auto">
          <a:xfrm>
            <a:off x="2133600" y="4546600"/>
            <a:ext cx="1676400" cy="406400"/>
          </a:xfrm>
          <a:prstGeom prst="rect">
            <a:avLst/>
          </a:prstGeom>
          <a:solidFill>
            <a:srgbClr val="FFFF00"/>
          </a:solidFill>
          <a:ln w="9525">
            <a:solidFill>
              <a:srgbClr val="0000FF"/>
            </a:solidFill>
            <a:miter lim="800000"/>
            <a:headEnd/>
            <a:tailEnd/>
          </a:ln>
          <a:effectLst>
            <a:outerShdw dist="35921" dir="2700000" algn="ctr" rotWithShape="0">
              <a:schemeClr val="bg2"/>
            </a:outerShdw>
          </a:effectLst>
        </p:spPr>
        <p:txBody>
          <a:bodyPr>
            <a:spAutoFit/>
          </a:bodyPr>
          <a:lstStyle/>
          <a:p>
            <a:pPr algn="ctr">
              <a:spcBef>
                <a:spcPct val="50000"/>
              </a:spcBef>
              <a:defRPr/>
            </a:pPr>
            <a:r>
              <a:rPr lang="en-GB"/>
              <a:t>Encryption</a:t>
            </a:r>
          </a:p>
        </p:txBody>
      </p:sp>
      <p:sp>
        <p:nvSpPr>
          <p:cNvPr id="304133" name="Text Box 5"/>
          <p:cNvSpPr txBox="1">
            <a:spLocks noChangeArrowheads="1"/>
          </p:cNvSpPr>
          <p:nvPr/>
        </p:nvSpPr>
        <p:spPr bwMode="auto">
          <a:xfrm>
            <a:off x="5257800" y="4546600"/>
            <a:ext cx="1676400" cy="406400"/>
          </a:xfrm>
          <a:prstGeom prst="rect">
            <a:avLst/>
          </a:prstGeom>
          <a:solidFill>
            <a:srgbClr val="FFFF00"/>
          </a:solidFill>
          <a:ln w="9525">
            <a:solidFill>
              <a:srgbClr val="0000FF"/>
            </a:solidFill>
            <a:miter lim="800000"/>
            <a:headEnd/>
            <a:tailEnd/>
          </a:ln>
          <a:effectLst>
            <a:outerShdw dist="35921" dir="2700000" algn="ctr" rotWithShape="0">
              <a:schemeClr val="bg2"/>
            </a:outerShdw>
          </a:effectLst>
        </p:spPr>
        <p:txBody>
          <a:bodyPr>
            <a:spAutoFit/>
          </a:bodyPr>
          <a:lstStyle/>
          <a:p>
            <a:pPr algn="ctr">
              <a:spcBef>
                <a:spcPct val="50000"/>
              </a:spcBef>
              <a:defRPr/>
            </a:pPr>
            <a:r>
              <a:rPr lang="en-GB"/>
              <a:t>Decryption</a:t>
            </a:r>
          </a:p>
        </p:txBody>
      </p:sp>
      <p:sp>
        <p:nvSpPr>
          <p:cNvPr id="21510" name="Text Box 6"/>
          <p:cNvSpPr txBox="1">
            <a:spLocks noChangeArrowheads="1"/>
          </p:cNvSpPr>
          <p:nvPr/>
        </p:nvSpPr>
        <p:spPr bwMode="auto">
          <a:xfrm>
            <a:off x="838200" y="5165725"/>
            <a:ext cx="1371600" cy="396875"/>
          </a:xfrm>
          <a:prstGeom prst="rect">
            <a:avLst/>
          </a:prstGeom>
          <a:noFill/>
          <a:ln w="9525">
            <a:noFill/>
            <a:miter lim="800000"/>
            <a:headEnd/>
            <a:tailEnd/>
          </a:ln>
        </p:spPr>
        <p:txBody>
          <a:bodyPr>
            <a:spAutoFit/>
          </a:bodyPr>
          <a:lstStyle/>
          <a:p>
            <a:pPr>
              <a:spcBef>
                <a:spcPct val="50000"/>
              </a:spcBef>
            </a:pPr>
            <a:r>
              <a:rPr lang="en-GB">
                <a:solidFill>
                  <a:srgbClr val="0000FF"/>
                </a:solidFill>
              </a:rPr>
              <a:t>Plaintext</a:t>
            </a:r>
          </a:p>
        </p:txBody>
      </p:sp>
      <p:sp>
        <p:nvSpPr>
          <p:cNvPr id="21511" name="Text Box 7"/>
          <p:cNvSpPr txBox="1">
            <a:spLocks noChangeArrowheads="1"/>
          </p:cNvSpPr>
          <p:nvPr/>
        </p:nvSpPr>
        <p:spPr bwMode="auto">
          <a:xfrm>
            <a:off x="6934200" y="5165725"/>
            <a:ext cx="1371600" cy="396875"/>
          </a:xfrm>
          <a:prstGeom prst="rect">
            <a:avLst/>
          </a:prstGeom>
          <a:noFill/>
          <a:ln w="9525">
            <a:noFill/>
            <a:miter lim="800000"/>
            <a:headEnd/>
            <a:tailEnd/>
          </a:ln>
        </p:spPr>
        <p:txBody>
          <a:bodyPr>
            <a:spAutoFit/>
          </a:bodyPr>
          <a:lstStyle/>
          <a:p>
            <a:pPr>
              <a:spcBef>
                <a:spcPct val="50000"/>
              </a:spcBef>
            </a:pPr>
            <a:r>
              <a:rPr lang="en-GB">
                <a:solidFill>
                  <a:srgbClr val="0000FF"/>
                </a:solidFill>
              </a:rPr>
              <a:t>Plaintext</a:t>
            </a:r>
          </a:p>
        </p:txBody>
      </p:sp>
      <p:sp>
        <p:nvSpPr>
          <p:cNvPr id="21512" name="Text Box 8"/>
          <p:cNvSpPr txBox="1">
            <a:spLocks noChangeArrowheads="1"/>
          </p:cNvSpPr>
          <p:nvPr/>
        </p:nvSpPr>
        <p:spPr bwMode="auto">
          <a:xfrm>
            <a:off x="3733800" y="5165725"/>
            <a:ext cx="1524000" cy="396875"/>
          </a:xfrm>
          <a:prstGeom prst="rect">
            <a:avLst/>
          </a:prstGeom>
          <a:noFill/>
          <a:ln w="9525">
            <a:noFill/>
            <a:miter lim="800000"/>
            <a:headEnd/>
            <a:tailEnd/>
          </a:ln>
        </p:spPr>
        <p:txBody>
          <a:bodyPr>
            <a:spAutoFit/>
          </a:bodyPr>
          <a:lstStyle/>
          <a:p>
            <a:pPr>
              <a:spcBef>
                <a:spcPct val="50000"/>
              </a:spcBef>
            </a:pPr>
            <a:r>
              <a:rPr lang="en-GB">
                <a:solidFill>
                  <a:srgbClr val="0000FF"/>
                </a:solidFill>
              </a:rPr>
              <a:t>Ciphertext</a:t>
            </a:r>
          </a:p>
        </p:txBody>
      </p:sp>
      <p:sp>
        <p:nvSpPr>
          <p:cNvPr id="21513" name="Line 9"/>
          <p:cNvSpPr>
            <a:spLocks noChangeShapeType="1"/>
          </p:cNvSpPr>
          <p:nvPr/>
        </p:nvSpPr>
        <p:spPr bwMode="auto">
          <a:xfrm>
            <a:off x="914400" y="4724400"/>
            <a:ext cx="1219200" cy="0"/>
          </a:xfrm>
          <a:prstGeom prst="line">
            <a:avLst/>
          </a:prstGeom>
          <a:noFill/>
          <a:ln w="28575">
            <a:solidFill>
              <a:schemeClr val="tx1"/>
            </a:solidFill>
            <a:round/>
            <a:headEnd/>
            <a:tailEnd/>
          </a:ln>
        </p:spPr>
        <p:txBody>
          <a:bodyPr/>
          <a:lstStyle/>
          <a:p>
            <a:endParaRPr lang="el-GR"/>
          </a:p>
        </p:txBody>
      </p:sp>
      <p:sp>
        <p:nvSpPr>
          <p:cNvPr id="21514" name="Line 10"/>
          <p:cNvSpPr>
            <a:spLocks noChangeShapeType="1"/>
          </p:cNvSpPr>
          <p:nvPr/>
        </p:nvSpPr>
        <p:spPr bwMode="auto">
          <a:xfrm>
            <a:off x="3810000" y="4724400"/>
            <a:ext cx="1447800" cy="0"/>
          </a:xfrm>
          <a:prstGeom prst="line">
            <a:avLst/>
          </a:prstGeom>
          <a:noFill/>
          <a:ln w="28575">
            <a:solidFill>
              <a:schemeClr val="tx1"/>
            </a:solidFill>
            <a:round/>
            <a:headEnd/>
            <a:tailEnd/>
          </a:ln>
        </p:spPr>
        <p:txBody>
          <a:bodyPr/>
          <a:lstStyle/>
          <a:p>
            <a:endParaRPr lang="el-GR"/>
          </a:p>
        </p:txBody>
      </p:sp>
      <p:sp>
        <p:nvSpPr>
          <p:cNvPr id="21515" name="Line 11"/>
          <p:cNvSpPr>
            <a:spLocks noChangeShapeType="1"/>
          </p:cNvSpPr>
          <p:nvPr/>
        </p:nvSpPr>
        <p:spPr bwMode="auto">
          <a:xfrm>
            <a:off x="6934200" y="4724400"/>
            <a:ext cx="1219200" cy="0"/>
          </a:xfrm>
          <a:prstGeom prst="line">
            <a:avLst/>
          </a:prstGeom>
          <a:noFill/>
          <a:ln w="28575">
            <a:solidFill>
              <a:schemeClr val="tx1"/>
            </a:solidFill>
            <a:round/>
            <a:headEnd/>
            <a:tailEnd/>
          </a:ln>
        </p:spPr>
        <p:txBody>
          <a:bodyPr/>
          <a:lstStyle/>
          <a:p>
            <a:endParaRPr lang="el-GR"/>
          </a:p>
        </p:txBody>
      </p:sp>
      <p:sp>
        <p:nvSpPr>
          <p:cNvPr id="21516" name="Text Box 12"/>
          <p:cNvSpPr txBox="1">
            <a:spLocks noChangeArrowheads="1"/>
          </p:cNvSpPr>
          <p:nvPr/>
        </p:nvSpPr>
        <p:spPr bwMode="auto">
          <a:xfrm>
            <a:off x="1905000" y="3733800"/>
            <a:ext cx="2209800" cy="396875"/>
          </a:xfrm>
          <a:prstGeom prst="rect">
            <a:avLst/>
          </a:prstGeom>
          <a:noFill/>
          <a:ln w="9525">
            <a:noFill/>
            <a:miter lim="800000"/>
            <a:headEnd/>
            <a:tailEnd/>
          </a:ln>
        </p:spPr>
        <p:txBody>
          <a:bodyPr>
            <a:spAutoFit/>
          </a:bodyPr>
          <a:lstStyle/>
          <a:p>
            <a:pPr>
              <a:spcBef>
                <a:spcPct val="50000"/>
              </a:spcBef>
            </a:pPr>
            <a:r>
              <a:rPr lang="en-GB">
                <a:solidFill>
                  <a:srgbClr val="FF0000"/>
                </a:solidFill>
              </a:rPr>
              <a:t>Symmetric key</a:t>
            </a:r>
          </a:p>
        </p:txBody>
      </p:sp>
      <p:sp>
        <p:nvSpPr>
          <p:cNvPr id="21517" name="Text Box 13"/>
          <p:cNvSpPr txBox="1">
            <a:spLocks noChangeArrowheads="1"/>
          </p:cNvSpPr>
          <p:nvPr/>
        </p:nvSpPr>
        <p:spPr bwMode="auto">
          <a:xfrm>
            <a:off x="5029200" y="3733800"/>
            <a:ext cx="2209800" cy="396875"/>
          </a:xfrm>
          <a:prstGeom prst="rect">
            <a:avLst/>
          </a:prstGeom>
          <a:noFill/>
          <a:ln w="9525">
            <a:noFill/>
            <a:miter lim="800000"/>
            <a:headEnd/>
            <a:tailEnd/>
          </a:ln>
        </p:spPr>
        <p:txBody>
          <a:bodyPr>
            <a:spAutoFit/>
          </a:bodyPr>
          <a:lstStyle/>
          <a:p>
            <a:pPr>
              <a:spcBef>
                <a:spcPct val="50000"/>
              </a:spcBef>
            </a:pPr>
            <a:r>
              <a:rPr lang="en-GB">
                <a:solidFill>
                  <a:srgbClr val="FF0000"/>
                </a:solidFill>
              </a:rPr>
              <a:t>Symmetric key</a:t>
            </a:r>
          </a:p>
        </p:txBody>
      </p:sp>
      <p:sp>
        <p:nvSpPr>
          <p:cNvPr id="21518" name="Line 15"/>
          <p:cNvSpPr>
            <a:spLocks noChangeShapeType="1"/>
          </p:cNvSpPr>
          <p:nvPr/>
        </p:nvSpPr>
        <p:spPr bwMode="auto">
          <a:xfrm flipV="1">
            <a:off x="2895600" y="4191000"/>
            <a:ext cx="0" cy="304800"/>
          </a:xfrm>
          <a:prstGeom prst="line">
            <a:avLst/>
          </a:prstGeom>
          <a:noFill/>
          <a:ln w="28575">
            <a:solidFill>
              <a:schemeClr val="tx1"/>
            </a:solidFill>
            <a:round/>
            <a:headEnd/>
            <a:tailEnd/>
          </a:ln>
        </p:spPr>
        <p:txBody>
          <a:bodyPr/>
          <a:lstStyle/>
          <a:p>
            <a:endParaRPr lang="el-GR"/>
          </a:p>
        </p:txBody>
      </p:sp>
      <p:sp>
        <p:nvSpPr>
          <p:cNvPr id="21519" name="Line 16"/>
          <p:cNvSpPr>
            <a:spLocks noChangeShapeType="1"/>
          </p:cNvSpPr>
          <p:nvPr/>
        </p:nvSpPr>
        <p:spPr bwMode="auto">
          <a:xfrm flipV="1">
            <a:off x="6019800" y="4191000"/>
            <a:ext cx="0" cy="304800"/>
          </a:xfrm>
          <a:prstGeom prst="line">
            <a:avLst/>
          </a:prstGeom>
          <a:noFill/>
          <a:ln w="28575">
            <a:solidFill>
              <a:schemeClr val="tx1"/>
            </a:solidFill>
            <a:round/>
            <a:headEnd/>
            <a:tailEnd/>
          </a:ln>
        </p:spPr>
        <p:txBody>
          <a:bodyPr/>
          <a:lstStyle/>
          <a:p>
            <a:endParaRPr lang="el-GR"/>
          </a:p>
        </p:txBody>
      </p:sp>
      <p:sp>
        <p:nvSpPr>
          <p:cNvPr id="21520" name="Oval 17"/>
          <p:cNvSpPr>
            <a:spLocks noChangeArrowheads="1"/>
          </p:cNvSpPr>
          <p:nvPr/>
        </p:nvSpPr>
        <p:spPr bwMode="auto">
          <a:xfrm>
            <a:off x="1447800" y="4572000"/>
            <a:ext cx="152400" cy="381000"/>
          </a:xfrm>
          <a:prstGeom prst="ellipse">
            <a:avLst/>
          </a:prstGeom>
          <a:noFill/>
          <a:ln w="19050">
            <a:solidFill>
              <a:srgbClr val="0000FF"/>
            </a:solidFill>
            <a:round/>
            <a:headEnd/>
            <a:tailEnd/>
          </a:ln>
        </p:spPr>
        <p:txBody>
          <a:bodyPr wrap="none" anchor="ctr"/>
          <a:lstStyle/>
          <a:p>
            <a:endParaRPr lang="el-GR"/>
          </a:p>
        </p:txBody>
      </p:sp>
      <p:sp>
        <p:nvSpPr>
          <p:cNvPr id="21521" name="Line 18"/>
          <p:cNvSpPr>
            <a:spLocks noChangeShapeType="1"/>
          </p:cNvSpPr>
          <p:nvPr/>
        </p:nvSpPr>
        <p:spPr bwMode="auto">
          <a:xfrm flipH="1">
            <a:off x="1295400" y="4876800"/>
            <a:ext cx="152400" cy="228600"/>
          </a:xfrm>
          <a:prstGeom prst="line">
            <a:avLst/>
          </a:prstGeom>
          <a:noFill/>
          <a:ln w="19050">
            <a:solidFill>
              <a:srgbClr val="0000FF"/>
            </a:solidFill>
            <a:round/>
            <a:headEnd/>
            <a:tailEnd/>
          </a:ln>
        </p:spPr>
        <p:txBody>
          <a:bodyPr/>
          <a:lstStyle/>
          <a:p>
            <a:endParaRPr lang="el-GR"/>
          </a:p>
        </p:txBody>
      </p:sp>
      <p:sp>
        <p:nvSpPr>
          <p:cNvPr id="21522" name="Oval 19"/>
          <p:cNvSpPr>
            <a:spLocks noChangeArrowheads="1"/>
          </p:cNvSpPr>
          <p:nvPr/>
        </p:nvSpPr>
        <p:spPr bwMode="auto">
          <a:xfrm>
            <a:off x="4495800" y="4572000"/>
            <a:ext cx="152400" cy="381000"/>
          </a:xfrm>
          <a:prstGeom prst="ellipse">
            <a:avLst/>
          </a:prstGeom>
          <a:noFill/>
          <a:ln w="19050">
            <a:solidFill>
              <a:srgbClr val="0000FF"/>
            </a:solidFill>
            <a:round/>
            <a:headEnd/>
            <a:tailEnd/>
          </a:ln>
        </p:spPr>
        <p:txBody>
          <a:bodyPr wrap="none" anchor="ctr"/>
          <a:lstStyle/>
          <a:p>
            <a:endParaRPr lang="el-GR"/>
          </a:p>
        </p:txBody>
      </p:sp>
      <p:sp>
        <p:nvSpPr>
          <p:cNvPr id="21523" name="Line 20"/>
          <p:cNvSpPr>
            <a:spLocks noChangeShapeType="1"/>
          </p:cNvSpPr>
          <p:nvPr/>
        </p:nvSpPr>
        <p:spPr bwMode="auto">
          <a:xfrm flipH="1">
            <a:off x="4343400" y="4876800"/>
            <a:ext cx="152400" cy="228600"/>
          </a:xfrm>
          <a:prstGeom prst="line">
            <a:avLst/>
          </a:prstGeom>
          <a:noFill/>
          <a:ln w="19050">
            <a:solidFill>
              <a:srgbClr val="0000FF"/>
            </a:solidFill>
            <a:round/>
            <a:headEnd/>
            <a:tailEnd/>
          </a:ln>
        </p:spPr>
        <p:txBody>
          <a:bodyPr/>
          <a:lstStyle/>
          <a:p>
            <a:endParaRPr lang="el-GR"/>
          </a:p>
        </p:txBody>
      </p:sp>
      <p:sp>
        <p:nvSpPr>
          <p:cNvPr id="21524" name="Oval 21"/>
          <p:cNvSpPr>
            <a:spLocks noChangeArrowheads="1"/>
          </p:cNvSpPr>
          <p:nvPr/>
        </p:nvSpPr>
        <p:spPr bwMode="auto">
          <a:xfrm>
            <a:off x="7543800" y="4572000"/>
            <a:ext cx="152400" cy="381000"/>
          </a:xfrm>
          <a:prstGeom prst="ellipse">
            <a:avLst/>
          </a:prstGeom>
          <a:noFill/>
          <a:ln w="19050">
            <a:solidFill>
              <a:srgbClr val="0000FF"/>
            </a:solidFill>
            <a:round/>
            <a:headEnd/>
            <a:tailEnd/>
          </a:ln>
        </p:spPr>
        <p:txBody>
          <a:bodyPr wrap="none" anchor="ctr"/>
          <a:lstStyle/>
          <a:p>
            <a:endParaRPr lang="el-GR"/>
          </a:p>
        </p:txBody>
      </p:sp>
      <p:sp>
        <p:nvSpPr>
          <p:cNvPr id="21525" name="Line 22"/>
          <p:cNvSpPr>
            <a:spLocks noChangeShapeType="1"/>
          </p:cNvSpPr>
          <p:nvPr/>
        </p:nvSpPr>
        <p:spPr bwMode="auto">
          <a:xfrm flipH="1">
            <a:off x="7391400" y="4876800"/>
            <a:ext cx="152400" cy="228600"/>
          </a:xfrm>
          <a:prstGeom prst="line">
            <a:avLst/>
          </a:prstGeom>
          <a:noFill/>
          <a:ln w="19050">
            <a:solidFill>
              <a:srgbClr val="0000FF"/>
            </a:solidFill>
            <a:round/>
            <a:headEnd/>
            <a:tailEnd/>
          </a:ln>
        </p:spPr>
        <p:txBody>
          <a:bodyPr/>
          <a:lstStyle/>
          <a:p>
            <a:endParaRPr lang="el-GR"/>
          </a:p>
        </p:txBody>
      </p:sp>
      <p:sp>
        <p:nvSpPr>
          <p:cNvPr id="24" name="Footer Placeholder 5"/>
          <p:cNvSpPr txBox="1">
            <a:spLocks noChangeArrowheads="1"/>
          </p:cNvSpPr>
          <p:nvPr/>
        </p:nvSpPr>
        <p:spPr>
          <a:xfrm>
            <a:off x="5948363" y="6508750"/>
            <a:ext cx="2895600" cy="231775"/>
          </a:xfrm>
          <a:prstGeom prst="rect">
            <a:avLst/>
          </a:prstGeom>
        </p:spPr>
        <p:txBody>
          <a:bodyPr/>
          <a:lstStyle>
            <a:lvl1pPr algn="r">
              <a:defRPr sz="1000" b="1" i="1">
                <a:solidFill>
                  <a:schemeClr val="accent2"/>
                </a:solidFill>
              </a:defRPr>
            </a:lvl1pPr>
          </a:lstStyle>
          <a:p>
            <a:pPr marL="342900" indent="-342900">
              <a:spcBef>
                <a:spcPct val="20000"/>
              </a:spcBef>
              <a:buSzPct val="80000"/>
              <a:buFont typeface="Wingdings" pitchFamily="2" charset="2"/>
              <a:buNone/>
              <a:defRPr/>
            </a:pPr>
            <a:r>
              <a:rPr lang="el-GR" kern="0" dirty="0" smtClean="0">
                <a:latin typeface="+mn-lt"/>
              </a:rPr>
              <a:t>Δρ. Γεώργιος Δημητρακόπουλος</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2797</Words>
  <Application>Microsoft Office PowerPoint</Application>
  <PresentationFormat>On-screen Show (4:3)</PresentationFormat>
  <Paragraphs>347</Paragraphs>
  <Slides>39</Slides>
  <Notes>38</Notes>
  <HiddenSlides>0</HiddenSlides>
  <MMClips>0</MMClips>
  <ScaleCrop>false</ScaleCrop>
  <HeadingPairs>
    <vt:vector size="4" baseType="variant">
      <vt:variant>
        <vt:lpstr>Theme</vt:lpstr>
      </vt:variant>
      <vt:variant>
        <vt:i4>1</vt:i4>
      </vt:variant>
      <vt:variant>
        <vt:lpstr>Slide Titles</vt:lpstr>
      </vt:variant>
      <vt:variant>
        <vt:i4>39</vt:i4>
      </vt:variant>
    </vt:vector>
  </HeadingPairs>
  <TitlesOfParts>
    <vt:vector size="40"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george23</dc:creator>
  <cp:lastModifiedBy>george23</cp:lastModifiedBy>
  <cp:revision>1</cp:revision>
  <dcterms:created xsi:type="dcterms:W3CDTF">2013-06-19T20:43:08Z</dcterms:created>
  <dcterms:modified xsi:type="dcterms:W3CDTF">2013-06-19T20:43:52Z</dcterms:modified>
</cp:coreProperties>
</file>