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8"/>
  </p:notesMasterIdLst>
  <p:handoutMasterIdLst>
    <p:handoutMasterId r:id="rId39"/>
  </p:handoutMasterIdLst>
  <p:sldIdLst>
    <p:sldId id="265" r:id="rId5"/>
    <p:sldId id="266" r:id="rId6"/>
    <p:sldId id="274" r:id="rId7"/>
    <p:sldId id="267" r:id="rId8"/>
    <p:sldId id="268" r:id="rId9"/>
    <p:sldId id="270" r:id="rId10"/>
    <p:sldId id="291" r:id="rId11"/>
    <p:sldId id="271" r:id="rId12"/>
    <p:sldId id="272" r:id="rId13"/>
    <p:sldId id="273" r:id="rId14"/>
    <p:sldId id="269" r:id="rId15"/>
    <p:sldId id="275" r:id="rId16"/>
    <p:sldId id="276" r:id="rId17"/>
    <p:sldId id="277" r:id="rId18"/>
    <p:sldId id="278" r:id="rId19"/>
    <p:sldId id="279" r:id="rId20"/>
    <p:sldId id="280" r:id="rId21"/>
    <p:sldId id="281" r:id="rId22"/>
    <p:sldId id="282" r:id="rId23"/>
    <p:sldId id="283" r:id="rId24"/>
    <p:sldId id="292" r:id="rId25"/>
    <p:sldId id="294" r:id="rId26"/>
    <p:sldId id="293" r:id="rId27"/>
    <p:sldId id="295" r:id="rId28"/>
    <p:sldId id="296" r:id="rId29"/>
    <p:sldId id="284" r:id="rId30"/>
    <p:sldId id="285" r:id="rId31"/>
    <p:sldId id="288" r:id="rId32"/>
    <p:sldId id="286" r:id="rId33"/>
    <p:sldId id="287" r:id="rId34"/>
    <p:sldId id="297" r:id="rId35"/>
    <p:sldId id="289" r:id="rId36"/>
    <p:sldId id="290" r:id="rId37"/>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4" d="100"/>
          <a:sy n="114" d="100"/>
        </p:scale>
        <p:origin x="474"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1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CA73E0F-E9B6-4A94-B212-04671FBC8BDE}" type="datetime1">
              <a:rPr lang="el-GR" smtClean="0"/>
              <a:pPr rtl="0"/>
              <a:t>28/4/2022</a:t>
            </a:fld>
            <a:endParaRPr lang="en-US"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78FE58C-C1A6-4C4C-90C2-B7F5B0504B2D}" type="slidenum">
              <a:rPr lang="el-GR" smtClean="0"/>
              <a:pPr rtl="0"/>
              <a:t>‹#›</a:t>
            </a:fld>
            <a:endParaRPr lang="el-GR" dirty="0"/>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0"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581219-5D16-4227-B4C4-93AD478D4730}" type="datetime1">
              <a:rPr lang="el-GR" smtClean="0"/>
              <a:pPr rtl="0"/>
              <a:t>28/4/2022</a:t>
            </a:fld>
            <a:endParaRPr lang="en-US"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dirty="0"/>
              <a:t>Στυλ υποδείγματος κειμένου</a:t>
            </a:r>
          </a:p>
          <a:p>
            <a:pPr lvl="1" rtl="0"/>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0"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10E1E9A-E921-4174-A0FC-51868D7AC568}" type="slidenum">
              <a:rPr lang="el-GR" noProof="0" smtClean="0"/>
              <a:pPr rtl="0"/>
              <a:t>‹#›</a:t>
            </a:fld>
            <a:endParaRPr lang="el-GR" noProof="0" dirty="0"/>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10E1E9A-E921-4174-A0FC-51868D7AC568}" type="slidenum">
              <a:rPr lang="el-GR" noProof="0" smtClean="0"/>
              <a:pPr rtl="0"/>
              <a:t>1</a:t>
            </a:fld>
            <a:endParaRPr lang="el-GR" noProof="0" dirty="0"/>
          </a:p>
        </p:txBody>
      </p:sp>
    </p:spTree>
    <p:extLst>
      <p:ext uri="{BB962C8B-B14F-4D97-AF65-F5344CB8AC3E}">
        <p14:creationId xmlns:p14="http://schemas.microsoft.com/office/powerpoint/2010/main" val="260761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10E1E9A-E921-4174-A0FC-51868D7AC568}" type="slidenum">
              <a:rPr lang="el-GR" noProof="0" smtClean="0"/>
              <a:pPr rtl="0"/>
              <a:t>2</a:t>
            </a:fld>
            <a:endParaRPr lang="el-GR" noProof="0" dirty="0"/>
          </a:p>
        </p:txBody>
      </p:sp>
    </p:spTree>
    <p:extLst>
      <p:ext uri="{BB962C8B-B14F-4D97-AF65-F5344CB8AC3E}">
        <p14:creationId xmlns:p14="http://schemas.microsoft.com/office/powerpoint/2010/main" val="1804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10E1E9A-E921-4174-A0FC-51868D7AC568}" type="slidenum">
              <a:rPr lang="el-GR" noProof="0" smtClean="0"/>
              <a:pPr rtl="0"/>
              <a:t>4</a:t>
            </a:fld>
            <a:endParaRPr lang="el-GR" noProof="0" dirty="0"/>
          </a:p>
        </p:txBody>
      </p:sp>
    </p:spTree>
    <p:extLst>
      <p:ext uri="{BB962C8B-B14F-4D97-AF65-F5344CB8AC3E}">
        <p14:creationId xmlns:p14="http://schemas.microsoft.com/office/powerpoint/2010/main" val="2962079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10E1E9A-E921-4174-A0FC-51868D7AC568}" type="slidenum">
              <a:rPr lang="el-GR" noProof="0" smtClean="0"/>
              <a:pPr rtl="0"/>
              <a:t>5</a:t>
            </a:fld>
            <a:endParaRPr lang="el-GR" noProof="0" dirty="0"/>
          </a:p>
        </p:txBody>
      </p:sp>
    </p:spTree>
    <p:extLst>
      <p:ext uri="{BB962C8B-B14F-4D97-AF65-F5344CB8AC3E}">
        <p14:creationId xmlns:p14="http://schemas.microsoft.com/office/powerpoint/2010/main" val="875740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10E1E9A-E921-4174-A0FC-51868D7AC568}" type="slidenum">
              <a:rPr lang="el-GR" noProof="0" smtClean="0"/>
              <a:pPr rtl="0"/>
              <a:t>11</a:t>
            </a:fld>
            <a:endParaRPr lang="el-GR" noProof="0" dirty="0"/>
          </a:p>
        </p:txBody>
      </p:sp>
    </p:spTree>
    <p:extLst>
      <p:ext uri="{BB962C8B-B14F-4D97-AF65-F5344CB8AC3E}">
        <p14:creationId xmlns:p14="http://schemas.microsoft.com/office/powerpoint/2010/main" val="225478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041400"/>
            <a:ext cx="9144000" cy="2387600"/>
          </a:xfrm>
        </p:spPr>
        <p:txBody>
          <a:bodyPr rtlCol="0" anchor="b"/>
          <a:lstStyle>
            <a:lvl1pPr algn="ctr">
              <a:defRPr sz="6000"/>
            </a:lvl1pPr>
          </a:lstStyle>
          <a:p>
            <a:pPr rtl="0"/>
            <a:r>
              <a:rPr lang="el-GR"/>
              <a:t>Κάντε κλικ για να επεξεργαστείτε τον τίτλο υποδείγματος</a:t>
            </a:r>
            <a:endParaRPr lang="el" dirty="0"/>
          </a:p>
        </p:txBody>
      </p:sp>
      <p:sp>
        <p:nvSpPr>
          <p:cNvPr id="3" name="Υπότιτλος 2"/>
          <p:cNvSpPr>
            <a:spLocks noGrp="1"/>
          </p:cNvSpPr>
          <p:nvPr>
            <p:ph type="subTitle" idx="1"/>
          </p:nvPr>
        </p:nvSpPr>
        <p:spPr>
          <a:xfrm>
            <a:off x="1524000" y="3602038"/>
            <a:ext cx="9144000" cy="1655762"/>
          </a:xfrm>
        </p:spPr>
        <p:txBody>
          <a:bodyPr rtlCol="0"/>
          <a:lstStyle>
            <a:lvl1pPr marL="0" indent="0" algn="ctr" rtl="0">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rtl="0"/>
            <a:r>
              <a:rPr lang="el-GR"/>
              <a:t>Κάντε κλικ για να επεξεργαστείτε τον υπότιτλο του υποδείγματος</a:t>
            </a:r>
            <a:endParaRPr lang="el" dirty="0"/>
          </a:p>
        </p:txBody>
      </p:sp>
      <p:sp>
        <p:nvSpPr>
          <p:cNvPr id="4" name="Θέση ημερομηνίας 3"/>
          <p:cNvSpPr>
            <a:spLocks noGrp="1"/>
          </p:cNvSpPr>
          <p:nvPr>
            <p:ph type="dt" sz="half" idx="10"/>
          </p:nvPr>
        </p:nvSpPr>
        <p:spPr/>
        <p:txBody>
          <a:bodyPr rtlCol="0"/>
          <a:lstStyle/>
          <a:p>
            <a:pPr rtl="0"/>
            <a:fld id="{48F2E976-C45A-4B45-922E-F952A9E438A5}" type="datetime1">
              <a:rPr lang="el-GR" noProof="0" smtClean="0"/>
              <a:pPr rtl="0"/>
              <a:t>28/4/2022</a:t>
            </a:fld>
            <a:endParaRPr lang="el-GR" noProof="0" dirty="0"/>
          </a:p>
        </p:txBody>
      </p:sp>
      <p:sp>
        <p:nvSpPr>
          <p:cNvPr id="5" name="Θέση υποσέλιδου 4"/>
          <p:cNvSpPr>
            <a:spLocks noGrp="1"/>
          </p:cNvSpPr>
          <p:nvPr>
            <p:ph type="ftr" sz="quarter" idx="11"/>
          </p:nvPr>
        </p:nvSpPr>
        <p:spPr/>
        <p:txBody>
          <a:bodyPr rtlCol="0"/>
          <a:lstStyle/>
          <a:p>
            <a:pPr rtl="0"/>
            <a:r>
              <a:rPr lang="el" dirty="0"/>
              <a:t>Προσθήκη υποσέλιδου</a:t>
            </a:r>
          </a:p>
        </p:txBody>
      </p:sp>
      <p:sp>
        <p:nvSpPr>
          <p:cNvPr id="6" name="Θέση αριθμού διαφάνειας 5"/>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rtl="0">
              <a:defRPr/>
            </a:lvl1pPr>
          </a:lstStyle>
          <a:p>
            <a:pPr rtl="0"/>
            <a:r>
              <a:rPr lang="el" dirty="0"/>
              <a:t>Κάντε κλικ για να επεξεργαστείτε το Στυλ κύριου τίτλου</a:t>
            </a:r>
          </a:p>
        </p:txBody>
      </p:sp>
      <p:sp>
        <p:nvSpPr>
          <p:cNvPr id="3" name="Θέση κατακόρυφου κειμένου 2"/>
          <p:cNvSpPr>
            <a:spLocks noGrp="1"/>
          </p:cNvSpPr>
          <p:nvPr>
            <p:ph type="body" orient="vert" idx="1" hasCustomPrompt="1"/>
          </p:nvPr>
        </p:nvSpPr>
        <p:spPr>
          <a:xfrm>
            <a:off x="1562100" y="1825625"/>
            <a:ext cx="9791700" cy="4351338"/>
          </a:xfrm>
        </p:spPr>
        <p:txBody>
          <a:bodyPr vert="eaVert" rtlCol="0"/>
          <a:lstStyle>
            <a:lvl1pPr rtl="0">
              <a:defRPr/>
            </a:lvl1pPr>
          </a:lstStyle>
          <a:p>
            <a:pPr lvl="0" rtl="0"/>
            <a:r>
              <a:rPr lang="el-GR" dirty="0"/>
              <a:t>Κάντε κλικ για επεξεργασία των στυλ κειμένου του υποδείγματος</a:t>
            </a:r>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p>
        </p:txBody>
      </p:sp>
      <p:sp>
        <p:nvSpPr>
          <p:cNvPr id="4" name="Θέση ημερομηνίας 3"/>
          <p:cNvSpPr>
            <a:spLocks noGrp="1"/>
          </p:cNvSpPr>
          <p:nvPr>
            <p:ph type="dt" sz="half" idx="10"/>
          </p:nvPr>
        </p:nvSpPr>
        <p:spPr/>
        <p:txBody>
          <a:bodyPr rtlCol="0"/>
          <a:lstStyle/>
          <a:p>
            <a:pPr rtl="0"/>
            <a:fld id="{5ED9D313-CF09-4D81-91EB-DADF059F6676}" type="datetime1">
              <a:rPr lang="el-GR" smtClean="0"/>
              <a:pPr rtl="0"/>
              <a:t>28/4/2022</a:t>
            </a:fld>
            <a:endParaRPr lang="en-US" dirty="0"/>
          </a:p>
        </p:txBody>
      </p:sp>
      <p:sp>
        <p:nvSpPr>
          <p:cNvPr id="5" name="Θέση υποσέλιδου 4"/>
          <p:cNvSpPr>
            <a:spLocks noGrp="1"/>
          </p:cNvSpPr>
          <p:nvPr>
            <p:ph type="ftr" sz="quarter" idx="11"/>
          </p:nvPr>
        </p:nvSpPr>
        <p:spPr/>
        <p:txBody>
          <a:bodyPr rtlCol="0"/>
          <a:lstStyle/>
          <a:p>
            <a:pPr rtl="0"/>
            <a:r>
              <a:rPr lang="el"/>
              <a:t>Προσθήκη υποσέλιδου</a:t>
            </a:r>
          </a:p>
        </p:txBody>
      </p:sp>
      <p:sp>
        <p:nvSpPr>
          <p:cNvPr id="6" name="Θέση αριθμού διαφάνειας 5"/>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rtlCol="0"/>
          <a:lstStyle/>
          <a:p>
            <a:pPr rtl="0"/>
            <a:r>
              <a:rPr lang="el-GR"/>
              <a:t>Κάντε κλικ για να επεξεργαστείτε τον τίτλο υποδείγματος</a:t>
            </a:r>
            <a:endParaRPr lang="el" dirty="0"/>
          </a:p>
        </p:txBody>
      </p:sp>
      <p:sp>
        <p:nvSpPr>
          <p:cNvPr id="3" name="Θέση κατακόρυφου κειμένου 2"/>
          <p:cNvSpPr>
            <a:spLocks noGrp="1"/>
          </p:cNvSpPr>
          <p:nvPr>
            <p:ph type="body" orient="vert" idx="1" hasCustomPrompt="1"/>
          </p:nvPr>
        </p:nvSpPr>
        <p:spPr>
          <a:xfrm>
            <a:off x="1562100" y="365125"/>
            <a:ext cx="7010400" cy="5811838"/>
          </a:xfrm>
        </p:spPr>
        <p:txBody>
          <a:bodyPr vert="eaVert" rtlCol="0"/>
          <a:lstStyle>
            <a:lvl1pPr rtl="0">
              <a:defRPr/>
            </a:lvl1pPr>
          </a:lstStyle>
          <a:p>
            <a:pPr lvl="0" rtl="0"/>
            <a:r>
              <a:rPr lang="el-GR" dirty="0"/>
              <a:t>Κάντε κλικ για επεξεργασία των στυλ κειμένου του υποδείγματος</a:t>
            </a:r>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p>
        </p:txBody>
      </p:sp>
      <p:sp>
        <p:nvSpPr>
          <p:cNvPr id="4" name="Θέση ημερομηνίας 3"/>
          <p:cNvSpPr>
            <a:spLocks noGrp="1"/>
          </p:cNvSpPr>
          <p:nvPr>
            <p:ph type="dt" sz="half" idx="10"/>
          </p:nvPr>
        </p:nvSpPr>
        <p:spPr/>
        <p:txBody>
          <a:bodyPr rtlCol="0"/>
          <a:lstStyle/>
          <a:p>
            <a:pPr rtl="0"/>
            <a:fld id="{1A70A923-44F9-4D91-8D19-DFB14B97F99B}" type="datetime1">
              <a:rPr lang="el-GR" smtClean="0"/>
              <a:pPr rtl="0"/>
              <a:t>28/4/2022</a:t>
            </a:fld>
            <a:endParaRPr lang="en-US" dirty="0"/>
          </a:p>
        </p:txBody>
      </p:sp>
      <p:sp>
        <p:nvSpPr>
          <p:cNvPr id="5" name="Θέση υποσέλιδου 4"/>
          <p:cNvSpPr>
            <a:spLocks noGrp="1"/>
          </p:cNvSpPr>
          <p:nvPr>
            <p:ph type="ftr" sz="quarter" idx="11"/>
          </p:nvPr>
        </p:nvSpPr>
        <p:spPr/>
        <p:txBody>
          <a:bodyPr rtlCol="0"/>
          <a:lstStyle/>
          <a:p>
            <a:pPr rtl="0"/>
            <a:r>
              <a:rPr lang="el"/>
              <a:t>Προσθήκη υποσέλιδου</a:t>
            </a:r>
          </a:p>
        </p:txBody>
      </p:sp>
      <p:sp>
        <p:nvSpPr>
          <p:cNvPr id="6" name="Θέση αριθμού διαφάνειας 5"/>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Εικόνα με λεζάντα">
    <p:spTree>
      <p:nvGrpSpPr>
        <p:cNvPr id="1" name=""/>
        <p:cNvGrpSpPr/>
        <p:nvPr/>
      </p:nvGrpSpPr>
      <p:grpSpPr>
        <a:xfrm>
          <a:off x="0" y="0"/>
          <a:ext cx="0" cy="0"/>
          <a:chOff x="0" y="0"/>
          <a:chExt cx="0" cy="0"/>
        </a:xfrm>
      </p:grpSpPr>
      <p:sp>
        <p:nvSpPr>
          <p:cNvPr id="9" name="Τίτλος 1"/>
          <p:cNvSpPr>
            <a:spLocks noGrp="1"/>
          </p:cNvSpPr>
          <p:nvPr>
            <p:ph type="title" hasCustomPrompt="1"/>
          </p:nvPr>
        </p:nvSpPr>
        <p:spPr>
          <a:xfrm>
            <a:off x="1562100" y="457200"/>
            <a:ext cx="3932237" cy="1600200"/>
          </a:xfrm>
        </p:spPr>
        <p:txBody>
          <a:bodyPr rtlCol="0" anchor="b"/>
          <a:lstStyle>
            <a:lvl1pPr rtl="0">
              <a:defRPr sz="3200"/>
            </a:lvl1pPr>
          </a:lstStyle>
          <a:p>
            <a:pPr rtl="0"/>
            <a:r>
              <a:rPr lang="el" dirty="0"/>
              <a:t>Κάντε κλικ για να επεξεργαστείτε το Στυλ κύριου τίτλου</a:t>
            </a:r>
          </a:p>
        </p:txBody>
      </p:sp>
      <p:sp>
        <p:nvSpPr>
          <p:cNvPr id="3" name="Θέση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a:t>Κάντε κλικ στο εικονίδιο για να προσθέσετε εικόνα</a:t>
            </a:r>
            <a:endParaRPr lang="el" dirty="0"/>
          </a:p>
        </p:txBody>
      </p:sp>
      <p:sp>
        <p:nvSpPr>
          <p:cNvPr id="8" name="Θέση κειμένου 3"/>
          <p:cNvSpPr>
            <a:spLocks noGrp="1"/>
          </p:cNvSpPr>
          <p:nvPr>
            <p:ph type="body" sz="half" idx="2" hasCustomPrompt="1"/>
          </p:nvPr>
        </p:nvSpPr>
        <p:spPr>
          <a:xfrm>
            <a:off x="1562100" y="2101850"/>
            <a:ext cx="3932237" cy="3759200"/>
          </a:xfrm>
        </p:spPr>
        <p:txBody>
          <a:bodyPr rtlCol="0"/>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dirty="0"/>
              <a:t>Κάντε κλικ για επεξεργασία των στυλ κειμένου του υποδείγματος</a:t>
            </a:r>
            <a:endParaRPr lang="el" dirty="0"/>
          </a:p>
        </p:txBody>
      </p:sp>
      <p:sp>
        <p:nvSpPr>
          <p:cNvPr id="5" name="Θέση ημερομηνίας 4"/>
          <p:cNvSpPr>
            <a:spLocks noGrp="1"/>
          </p:cNvSpPr>
          <p:nvPr>
            <p:ph type="dt" sz="half" idx="10"/>
          </p:nvPr>
        </p:nvSpPr>
        <p:spPr/>
        <p:txBody>
          <a:bodyPr rtlCol="0"/>
          <a:lstStyle/>
          <a:p>
            <a:pPr rtl="0"/>
            <a:fld id="{E22D3A02-D8CC-4499-B4BE-EF05BC937816}" type="datetime1">
              <a:rPr lang="el-GR" smtClean="0"/>
              <a:pPr rtl="0"/>
              <a:t>28/4/2022</a:t>
            </a:fld>
            <a:endParaRPr lang="en-US" dirty="0"/>
          </a:p>
        </p:txBody>
      </p:sp>
      <p:sp>
        <p:nvSpPr>
          <p:cNvPr id="6" name="Θέση υποσέλιδου 5"/>
          <p:cNvSpPr>
            <a:spLocks noGrp="1"/>
          </p:cNvSpPr>
          <p:nvPr>
            <p:ph type="ftr" sz="quarter" idx="11"/>
          </p:nvPr>
        </p:nvSpPr>
        <p:spPr/>
        <p:txBody>
          <a:bodyPr rtlCol="0"/>
          <a:lstStyle/>
          <a:p>
            <a:pPr rtl="0"/>
            <a:r>
              <a:rPr lang="el" dirty="0"/>
              <a:t>Προσθήκη υποσέλιδου</a:t>
            </a:r>
          </a:p>
        </p:txBody>
      </p:sp>
      <p:sp>
        <p:nvSpPr>
          <p:cNvPr id="7" name="Θέση αριθμού διαφάνειας 6"/>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l" dirty="0"/>
          </a:p>
        </p:txBody>
      </p:sp>
      <p:sp>
        <p:nvSpPr>
          <p:cNvPr id="3" name="Θέση περιεχομένου 2"/>
          <p:cNvSpPr>
            <a:spLocks noGrp="1"/>
          </p:cNvSpPr>
          <p:nvPr>
            <p:ph idx="1" hasCustomPrompt="1"/>
          </p:nvPr>
        </p:nvSpPr>
        <p:spPr/>
        <p:txBody>
          <a:bodyPr rtlCol="0"/>
          <a:lstStyle>
            <a:lvl1pPr rtl="0">
              <a:defRPr/>
            </a:lvl1pPr>
          </a:lstStyle>
          <a:p>
            <a:pPr lvl="0" rtl="0"/>
            <a:r>
              <a:rPr lang="el-GR" dirty="0"/>
              <a:t>Κάντε κλικ για επεξεργασία των στυλ κειμένου του υποδείγματος</a:t>
            </a:r>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p>
        </p:txBody>
      </p:sp>
      <p:sp>
        <p:nvSpPr>
          <p:cNvPr id="4" name="Θέση ημερομηνίας 3"/>
          <p:cNvSpPr>
            <a:spLocks noGrp="1"/>
          </p:cNvSpPr>
          <p:nvPr>
            <p:ph type="dt" sz="half" idx="10"/>
          </p:nvPr>
        </p:nvSpPr>
        <p:spPr/>
        <p:txBody>
          <a:bodyPr rtlCol="0"/>
          <a:lstStyle/>
          <a:p>
            <a:pPr rtl="0"/>
            <a:fld id="{55893994-6F7D-4890-B9AC-2FDE1F7F67C0}" type="datetime1">
              <a:rPr lang="el-GR" smtClean="0"/>
              <a:pPr rtl="0"/>
              <a:t>28/4/2022</a:t>
            </a:fld>
            <a:endParaRPr lang="en-US" dirty="0"/>
          </a:p>
        </p:txBody>
      </p:sp>
      <p:sp>
        <p:nvSpPr>
          <p:cNvPr id="5" name="Θέση υποσέλιδου 4"/>
          <p:cNvSpPr>
            <a:spLocks noGrp="1"/>
          </p:cNvSpPr>
          <p:nvPr>
            <p:ph type="ftr" sz="quarter" idx="11"/>
          </p:nvPr>
        </p:nvSpPr>
        <p:spPr/>
        <p:txBody>
          <a:bodyPr rtlCol="0"/>
          <a:lstStyle/>
          <a:p>
            <a:pPr rtl="0"/>
            <a:r>
              <a:rPr lang="el" dirty="0"/>
              <a:t>Προσθήκη υποσέλιδου</a:t>
            </a:r>
          </a:p>
        </p:txBody>
      </p:sp>
      <p:sp>
        <p:nvSpPr>
          <p:cNvPr id="6" name="Θέση αριθμού διαφάνειας 5"/>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241658" y="1709738"/>
            <a:ext cx="10105791" cy="2862262"/>
          </a:xfrm>
        </p:spPr>
        <p:txBody>
          <a:bodyPr rtlCol="0" anchor="b"/>
          <a:lstStyle>
            <a:lvl1pPr>
              <a:defRPr sz="6000"/>
            </a:lvl1pPr>
          </a:lstStyle>
          <a:p>
            <a:pPr rtl="0"/>
            <a:r>
              <a:rPr lang="el-GR"/>
              <a:t>Κάντε κλικ για να επεξεργαστείτε τον τίτλο υποδείγματος</a:t>
            </a:r>
            <a:endParaRPr lang="el" dirty="0"/>
          </a:p>
        </p:txBody>
      </p:sp>
      <p:sp>
        <p:nvSpPr>
          <p:cNvPr id="3" name="Θέση κειμένου 2"/>
          <p:cNvSpPr>
            <a:spLocks noGrp="1"/>
          </p:cNvSpPr>
          <p:nvPr>
            <p:ph type="body" idx="1" hasCustomPrompt="1"/>
          </p:nvPr>
        </p:nvSpPr>
        <p:spPr>
          <a:xfrm>
            <a:off x="1241658" y="4589463"/>
            <a:ext cx="10105791" cy="1500187"/>
          </a:xfrm>
        </p:spPr>
        <p:txBody>
          <a:bodyPr rtlCol="0"/>
          <a:lstStyle>
            <a:lvl1pPr marL="0" indent="0" rtl="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l-GR" dirty="0"/>
              <a:t>Κάντε κλικ για επεξεργασία των στυλ κειμένου του υποδείγματος</a:t>
            </a:r>
            <a:endParaRPr lang="el" dirty="0"/>
          </a:p>
        </p:txBody>
      </p:sp>
      <p:sp>
        <p:nvSpPr>
          <p:cNvPr id="4" name="Θέση ημερομηνίας 3"/>
          <p:cNvSpPr>
            <a:spLocks noGrp="1"/>
          </p:cNvSpPr>
          <p:nvPr>
            <p:ph type="dt" sz="half" idx="10"/>
          </p:nvPr>
        </p:nvSpPr>
        <p:spPr/>
        <p:txBody>
          <a:bodyPr rtlCol="0"/>
          <a:lstStyle/>
          <a:p>
            <a:pPr rtl="0"/>
            <a:fld id="{4AFF9A73-599D-4277-8B7B-5D29641E2D7E}" type="datetime1">
              <a:rPr lang="el-GR" smtClean="0"/>
              <a:pPr rtl="0"/>
              <a:t>28/4/2022</a:t>
            </a:fld>
            <a:endParaRPr lang="en-US" dirty="0"/>
          </a:p>
        </p:txBody>
      </p:sp>
      <p:sp>
        <p:nvSpPr>
          <p:cNvPr id="5" name="Θέση υποσέλιδου 4"/>
          <p:cNvSpPr>
            <a:spLocks noGrp="1"/>
          </p:cNvSpPr>
          <p:nvPr>
            <p:ph type="ftr" sz="quarter" idx="11"/>
          </p:nvPr>
        </p:nvSpPr>
        <p:spPr/>
        <p:txBody>
          <a:bodyPr rtlCol="0"/>
          <a:lstStyle/>
          <a:p>
            <a:pPr rtl="0"/>
            <a:r>
              <a:rPr lang="el" dirty="0"/>
              <a:t>Προσθήκη υποσέλιδου</a:t>
            </a:r>
          </a:p>
        </p:txBody>
      </p:sp>
      <p:sp>
        <p:nvSpPr>
          <p:cNvPr id="6" name="Θέση αριθμού διαφάνειας 5"/>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l" dirty="0"/>
          </a:p>
        </p:txBody>
      </p:sp>
      <p:sp>
        <p:nvSpPr>
          <p:cNvPr id="3" name="Θέση περιεχομένου 2"/>
          <p:cNvSpPr>
            <a:spLocks noGrp="1"/>
          </p:cNvSpPr>
          <p:nvPr>
            <p:ph sz="half" idx="1" hasCustomPrompt="1"/>
          </p:nvPr>
        </p:nvSpPr>
        <p:spPr>
          <a:xfrm>
            <a:off x="1569700" y="1825625"/>
            <a:ext cx="4754880" cy="4351338"/>
          </a:xfrm>
        </p:spPr>
        <p:txBody>
          <a:bodyPr rtlCol="0"/>
          <a:lstStyle>
            <a:lvl1pPr rtl="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l-GR" dirty="0"/>
              <a:t>Κάντε κλικ για επεξεργασία των στυλ κειμένου του υποδείγματος</a:t>
            </a:r>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endParaRPr lang="en-US" dirty="0"/>
          </a:p>
        </p:txBody>
      </p:sp>
      <p:sp>
        <p:nvSpPr>
          <p:cNvPr id="4" name="Θέση περιεχομένου 3"/>
          <p:cNvSpPr>
            <a:spLocks noGrp="1"/>
          </p:cNvSpPr>
          <p:nvPr>
            <p:ph sz="half" idx="2" hasCustomPrompt="1"/>
          </p:nvPr>
        </p:nvSpPr>
        <p:spPr>
          <a:xfrm>
            <a:off x="6605325" y="1825625"/>
            <a:ext cx="4754880" cy="4351338"/>
          </a:xfrm>
        </p:spPr>
        <p:txBody>
          <a:bodyPr rtlCol="0"/>
          <a:lstStyle>
            <a:lvl1pPr rtl="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l-GR" dirty="0"/>
              <a:t>Κάντε κλικ για επεξεργασία των στυλ κειμένου του υποδείγματος</a:t>
            </a:r>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p>
        </p:txBody>
      </p:sp>
      <p:sp>
        <p:nvSpPr>
          <p:cNvPr id="5" name="Θέση ημερομηνίας 4"/>
          <p:cNvSpPr>
            <a:spLocks noGrp="1"/>
          </p:cNvSpPr>
          <p:nvPr>
            <p:ph type="dt" sz="half" idx="10"/>
          </p:nvPr>
        </p:nvSpPr>
        <p:spPr/>
        <p:txBody>
          <a:bodyPr rtlCol="0"/>
          <a:lstStyle/>
          <a:p>
            <a:pPr rtl="0"/>
            <a:fld id="{9C9553D7-7FFA-4A22-83C2-3186B61BD08A}" type="datetime1">
              <a:rPr lang="el-GR" smtClean="0"/>
              <a:pPr rtl="0"/>
              <a:t>28/4/2022</a:t>
            </a:fld>
            <a:endParaRPr lang="en-US" dirty="0"/>
          </a:p>
        </p:txBody>
      </p:sp>
      <p:sp>
        <p:nvSpPr>
          <p:cNvPr id="6" name="Θέση υποσέλιδου 5"/>
          <p:cNvSpPr>
            <a:spLocks noGrp="1"/>
          </p:cNvSpPr>
          <p:nvPr>
            <p:ph type="ftr" sz="quarter" idx="11"/>
          </p:nvPr>
        </p:nvSpPr>
        <p:spPr/>
        <p:txBody>
          <a:bodyPr rtlCol="0"/>
          <a:lstStyle/>
          <a:p>
            <a:pPr rtl="0"/>
            <a:r>
              <a:rPr lang="el" dirty="0"/>
              <a:t>Προσθήκη υποσέλιδου</a:t>
            </a:r>
          </a:p>
        </p:txBody>
      </p:sp>
      <p:sp>
        <p:nvSpPr>
          <p:cNvPr id="7" name="Θέση αριθμού διαφάνειας 6"/>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2324100" y="274638"/>
            <a:ext cx="9023350" cy="1143000"/>
          </a:xfrm>
        </p:spPr>
        <p:txBody>
          <a:bodyPr rtlCol="0"/>
          <a:lstStyle/>
          <a:p>
            <a:pPr rtl="0"/>
            <a:r>
              <a:rPr lang="el-GR"/>
              <a:t>Κάντε κλικ για να επεξεργαστείτε τον τίτλο υποδείγματος</a:t>
            </a:r>
            <a:endParaRPr lang="el" dirty="0"/>
          </a:p>
        </p:txBody>
      </p:sp>
      <p:sp>
        <p:nvSpPr>
          <p:cNvPr id="3" name="Θέση κειμένου 2"/>
          <p:cNvSpPr>
            <a:spLocks noGrp="1"/>
          </p:cNvSpPr>
          <p:nvPr>
            <p:ph type="body" idx="1" hasCustomPrompt="1"/>
          </p:nvPr>
        </p:nvSpPr>
        <p:spPr>
          <a:xfrm>
            <a:off x="1562100" y="1489075"/>
            <a:ext cx="4754880" cy="641350"/>
          </a:xfrm>
          <a:noFill/>
          <a:ln>
            <a:noFill/>
          </a:ln>
        </p:spPr>
        <p:txBody>
          <a:bodyPr rtlCol="0" anchor="b"/>
          <a:lstStyle>
            <a:lvl1pPr marL="0" indent="0" rtl="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dirty="0"/>
              <a:t>Κάντε κλικ για επεξεργασία των στυλ κειμένου του υποδείγματος</a:t>
            </a:r>
            <a:endParaRPr lang="el" dirty="0"/>
          </a:p>
        </p:txBody>
      </p:sp>
      <p:sp>
        <p:nvSpPr>
          <p:cNvPr id="4" name="Θέση περιεχομένου 3"/>
          <p:cNvSpPr>
            <a:spLocks noGrp="1"/>
          </p:cNvSpPr>
          <p:nvPr>
            <p:ph sz="half" idx="2" hasCustomPrompt="1"/>
          </p:nvPr>
        </p:nvSpPr>
        <p:spPr>
          <a:xfrm>
            <a:off x="1562100" y="2193925"/>
            <a:ext cx="4754880" cy="3978275"/>
          </a:xfrm>
        </p:spPr>
        <p:txBody>
          <a:bodyPr rtlCol="0"/>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l-GR" dirty="0"/>
              <a:t>Κάντε κλικ για επεξεργασία των στυλ κειμένου του υποδείγματος</a:t>
            </a:r>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p>
        </p:txBody>
      </p:sp>
      <p:sp>
        <p:nvSpPr>
          <p:cNvPr id="5" name="Θέση κειμένου 4"/>
          <p:cNvSpPr>
            <a:spLocks noGrp="1"/>
          </p:cNvSpPr>
          <p:nvPr>
            <p:ph type="body" sz="quarter" idx="3" hasCustomPrompt="1"/>
          </p:nvPr>
        </p:nvSpPr>
        <p:spPr>
          <a:xfrm>
            <a:off x="6598920" y="1489075"/>
            <a:ext cx="4754880" cy="641350"/>
          </a:xfrm>
          <a:noFill/>
          <a:ln>
            <a:noFill/>
          </a:ln>
        </p:spPr>
        <p:txBody>
          <a:bodyPr rtlCol="0" anchor="b"/>
          <a:lstStyle>
            <a:lvl1pPr marL="0" indent="0" rtl="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dirty="0"/>
              <a:t>Κάντε κλικ για επεξεργασία των στυλ κειμένου του υποδείγματος</a:t>
            </a:r>
            <a:endParaRPr lang="el" dirty="0"/>
          </a:p>
        </p:txBody>
      </p:sp>
      <p:sp>
        <p:nvSpPr>
          <p:cNvPr id="6" name="Θέση περιεχομένου 5"/>
          <p:cNvSpPr>
            <a:spLocks noGrp="1"/>
          </p:cNvSpPr>
          <p:nvPr>
            <p:ph sz="quarter" idx="4" hasCustomPrompt="1"/>
          </p:nvPr>
        </p:nvSpPr>
        <p:spPr>
          <a:xfrm>
            <a:off x="6598920" y="2193925"/>
            <a:ext cx="4754880" cy="3978275"/>
          </a:xfrm>
        </p:spPr>
        <p:txBody>
          <a:bodyPr rtlCol="0"/>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l-GR" dirty="0"/>
              <a:t>Κάντε κλικ για επεξεργασία των στυλ κειμένου του υποδείγματος</a:t>
            </a:r>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p>
        </p:txBody>
      </p:sp>
      <p:sp>
        <p:nvSpPr>
          <p:cNvPr id="7" name="Θέση ημερομηνίας 6"/>
          <p:cNvSpPr>
            <a:spLocks noGrp="1"/>
          </p:cNvSpPr>
          <p:nvPr>
            <p:ph type="dt" sz="half" idx="10"/>
          </p:nvPr>
        </p:nvSpPr>
        <p:spPr/>
        <p:txBody>
          <a:bodyPr rtlCol="0"/>
          <a:lstStyle/>
          <a:p>
            <a:pPr rtl="0"/>
            <a:fld id="{6919B7B7-9AC2-490D-830F-1FC244D1A2CB}" type="datetime1">
              <a:rPr lang="el-GR" smtClean="0"/>
              <a:pPr rtl="0"/>
              <a:t>28/4/2022</a:t>
            </a:fld>
            <a:endParaRPr lang="en-US" dirty="0"/>
          </a:p>
        </p:txBody>
      </p:sp>
      <p:sp>
        <p:nvSpPr>
          <p:cNvPr id="8" name="Θέση υποσέλιδου 7"/>
          <p:cNvSpPr>
            <a:spLocks noGrp="1"/>
          </p:cNvSpPr>
          <p:nvPr>
            <p:ph type="ftr" sz="quarter" idx="11"/>
          </p:nvPr>
        </p:nvSpPr>
        <p:spPr/>
        <p:txBody>
          <a:bodyPr rtlCol="0"/>
          <a:lstStyle/>
          <a:p>
            <a:pPr rtl="0"/>
            <a:r>
              <a:rPr lang="el"/>
              <a:t>Προσθήκη υποσέλιδου</a:t>
            </a:r>
          </a:p>
        </p:txBody>
      </p:sp>
      <p:sp>
        <p:nvSpPr>
          <p:cNvPr id="9" name="Θέση αριθμού διαφάνειας 8"/>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l" dirty="0"/>
          </a:p>
        </p:txBody>
      </p:sp>
      <p:sp>
        <p:nvSpPr>
          <p:cNvPr id="3" name="Θέση ημερομηνίας 2"/>
          <p:cNvSpPr>
            <a:spLocks noGrp="1"/>
          </p:cNvSpPr>
          <p:nvPr>
            <p:ph type="dt" sz="half" idx="10"/>
          </p:nvPr>
        </p:nvSpPr>
        <p:spPr/>
        <p:txBody>
          <a:bodyPr rtlCol="0"/>
          <a:lstStyle/>
          <a:p>
            <a:pPr rtl="0"/>
            <a:fld id="{209E4852-5DA0-4F94-BDED-2BBD35B3B7D4}" type="datetime1">
              <a:rPr lang="el-GR" smtClean="0"/>
              <a:pPr rtl="0"/>
              <a:t>28/4/2022</a:t>
            </a:fld>
            <a:endParaRPr lang="en-US" dirty="0"/>
          </a:p>
        </p:txBody>
      </p:sp>
      <p:sp>
        <p:nvSpPr>
          <p:cNvPr id="4" name="Θέση υποσέλιδου 3"/>
          <p:cNvSpPr>
            <a:spLocks noGrp="1"/>
          </p:cNvSpPr>
          <p:nvPr>
            <p:ph type="ftr" sz="quarter" idx="11"/>
          </p:nvPr>
        </p:nvSpPr>
        <p:spPr/>
        <p:txBody>
          <a:bodyPr rtlCol="0"/>
          <a:lstStyle/>
          <a:p>
            <a:pPr rtl="0"/>
            <a:r>
              <a:rPr lang="el"/>
              <a:t>Προσθήκη υποσέλιδου</a:t>
            </a:r>
          </a:p>
        </p:txBody>
      </p:sp>
      <p:sp>
        <p:nvSpPr>
          <p:cNvPr id="5" name="Θέση αριθμού διαφάνειας 4"/>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rtlCol="0"/>
          <a:lstStyle/>
          <a:p>
            <a:pPr rtl="0"/>
            <a:fld id="{9CDF4912-A827-4533-A1C5-B146F9186627}" type="datetime1">
              <a:rPr lang="el-GR" smtClean="0"/>
              <a:pPr rtl="0"/>
              <a:t>28/4/2022</a:t>
            </a:fld>
            <a:endParaRPr lang="en-US"/>
          </a:p>
        </p:txBody>
      </p:sp>
      <p:sp>
        <p:nvSpPr>
          <p:cNvPr id="3" name="Θέση υποσέλιδου 2"/>
          <p:cNvSpPr>
            <a:spLocks noGrp="1"/>
          </p:cNvSpPr>
          <p:nvPr>
            <p:ph type="ftr" sz="quarter" idx="11"/>
          </p:nvPr>
        </p:nvSpPr>
        <p:spPr/>
        <p:txBody>
          <a:bodyPr rtlCol="0"/>
          <a:lstStyle/>
          <a:p>
            <a:pPr rtl="0"/>
            <a:r>
              <a:rPr lang="el"/>
              <a:t>Προσθήκη υποσέλιδου</a:t>
            </a:r>
          </a:p>
        </p:txBody>
      </p:sp>
      <p:sp>
        <p:nvSpPr>
          <p:cNvPr id="4" name="Θέση αριθμού διαφάνειας 3"/>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562100" y="457200"/>
            <a:ext cx="3932237" cy="1600200"/>
          </a:xfrm>
        </p:spPr>
        <p:txBody>
          <a:bodyPr rtlCol="0" anchor="b"/>
          <a:lstStyle>
            <a:lvl1pPr>
              <a:defRPr sz="3200"/>
            </a:lvl1pPr>
          </a:lstStyle>
          <a:p>
            <a:pPr rtl="0"/>
            <a:r>
              <a:rPr lang="el-GR"/>
              <a:t>Κάντε κλικ για να επεξεργαστείτε τον τίτλο υποδείγματος</a:t>
            </a:r>
            <a:endParaRPr lang="el" dirty="0"/>
          </a:p>
        </p:txBody>
      </p:sp>
      <p:sp>
        <p:nvSpPr>
          <p:cNvPr id="3" name="Θέση περιεχομένου 2"/>
          <p:cNvSpPr>
            <a:spLocks noGrp="1"/>
          </p:cNvSpPr>
          <p:nvPr>
            <p:ph idx="1" hasCustomPrompt="1"/>
          </p:nvPr>
        </p:nvSpPr>
        <p:spPr>
          <a:xfrm>
            <a:off x="5678905" y="987425"/>
            <a:ext cx="5676483" cy="4873625"/>
          </a:xfrm>
        </p:spPr>
        <p:txBody>
          <a:bodyPr rtlCol="0"/>
          <a:lstStyle>
            <a:lvl1pPr rtl="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l-GR" dirty="0"/>
              <a:t>Κάντε κλικ για επεξεργασία των στυλ κειμένου του υποδείγματος</a:t>
            </a:r>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endParaRPr lang="en-US" dirty="0"/>
          </a:p>
        </p:txBody>
      </p:sp>
      <p:sp>
        <p:nvSpPr>
          <p:cNvPr id="4" name="Θέση κειμένου 3"/>
          <p:cNvSpPr>
            <a:spLocks noGrp="1"/>
          </p:cNvSpPr>
          <p:nvPr>
            <p:ph type="body" sz="half" idx="2" hasCustomPrompt="1"/>
          </p:nvPr>
        </p:nvSpPr>
        <p:spPr>
          <a:xfrm>
            <a:off x="1562100" y="2101850"/>
            <a:ext cx="3932237" cy="3759200"/>
          </a:xfrm>
        </p:spPr>
        <p:txBody>
          <a:bodyPr rtlCol="0"/>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dirty="0"/>
              <a:t>Κάντε κλικ για επεξεργασία των στυλ κειμένου του υποδείγματος</a:t>
            </a:r>
            <a:endParaRPr lang="el" dirty="0"/>
          </a:p>
        </p:txBody>
      </p:sp>
      <p:sp>
        <p:nvSpPr>
          <p:cNvPr id="5" name="Θέση ημερομηνίας 4"/>
          <p:cNvSpPr>
            <a:spLocks noGrp="1"/>
          </p:cNvSpPr>
          <p:nvPr>
            <p:ph type="dt" sz="half" idx="10"/>
          </p:nvPr>
        </p:nvSpPr>
        <p:spPr/>
        <p:txBody>
          <a:bodyPr rtlCol="0"/>
          <a:lstStyle/>
          <a:p>
            <a:pPr rtl="0"/>
            <a:fld id="{D3826928-69F3-4830-86E4-140AE5B35980}" type="datetime1">
              <a:rPr lang="el-GR" smtClean="0"/>
              <a:pPr rtl="0"/>
              <a:t>28/4/2022</a:t>
            </a:fld>
            <a:endParaRPr lang="en-US"/>
          </a:p>
        </p:txBody>
      </p:sp>
      <p:sp>
        <p:nvSpPr>
          <p:cNvPr id="6" name="Θέση υποσέλιδου 5"/>
          <p:cNvSpPr>
            <a:spLocks noGrp="1"/>
          </p:cNvSpPr>
          <p:nvPr>
            <p:ph type="ftr" sz="quarter" idx="11"/>
          </p:nvPr>
        </p:nvSpPr>
        <p:spPr/>
        <p:txBody>
          <a:bodyPr rtlCol="0"/>
          <a:lstStyle/>
          <a:p>
            <a:pPr rtl="0"/>
            <a:r>
              <a:rPr lang="el"/>
              <a:t>Προσθήκη υποσέλιδου</a:t>
            </a:r>
          </a:p>
        </p:txBody>
      </p:sp>
      <p:sp>
        <p:nvSpPr>
          <p:cNvPr id="7" name="Θέση αριθμού διαφάνειας 6"/>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Εικόνα με λεζάντα">
    <p:spTree>
      <p:nvGrpSpPr>
        <p:cNvPr id="1" name=""/>
        <p:cNvGrpSpPr/>
        <p:nvPr/>
      </p:nvGrpSpPr>
      <p:grpSpPr>
        <a:xfrm>
          <a:off x="0" y="0"/>
          <a:ext cx="0" cy="0"/>
          <a:chOff x="0" y="0"/>
          <a:chExt cx="0" cy="0"/>
        </a:xfrm>
      </p:grpSpPr>
      <p:sp>
        <p:nvSpPr>
          <p:cNvPr id="9" name="Τίτλος 1"/>
          <p:cNvSpPr>
            <a:spLocks noGrp="1"/>
          </p:cNvSpPr>
          <p:nvPr>
            <p:ph type="title" hasCustomPrompt="1"/>
          </p:nvPr>
        </p:nvSpPr>
        <p:spPr>
          <a:xfrm>
            <a:off x="1562100" y="457200"/>
            <a:ext cx="3932237" cy="1600200"/>
          </a:xfrm>
        </p:spPr>
        <p:txBody>
          <a:bodyPr rtlCol="0" anchor="b"/>
          <a:lstStyle>
            <a:lvl1pPr rtl="0">
              <a:defRPr sz="3200"/>
            </a:lvl1pPr>
          </a:lstStyle>
          <a:p>
            <a:pPr rtl="0"/>
            <a:r>
              <a:rPr lang="el" dirty="0"/>
              <a:t>Κάντε κλικ για να επεξεργαστείτε το Στυλ κύριου τίτλου</a:t>
            </a:r>
          </a:p>
        </p:txBody>
      </p:sp>
      <p:sp>
        <p:nvSpPr>
          <p:cNvPr id="3" name="Θέση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a:t>Κάντε κλικ στο εικονίδιο για να προσθέσετε εικόνα</a:t>
            </a:r>
            <a:endParaRPr lang="el" dirty="0"/>
          </a:p>
        </p:txBody>
      </p:sp>
      <p:sp>
        <p:nvSpPr>
          <p:cNvPr id="8" name="Θέση κειμένου 3"/>
          <p:cNvSpPr>
            <a:spLocks noGrp="1"/>
          </p:cNvSpPr>
          <p:nvPr>
            <p:ph type="body" sz="half" idx="2" hasCustomPrompt="1"/>
          </p:nvPr>
        </p:nvSpPr>
        <p:spPr>
          <a:xfrm>
            <a:off x="1562100" y="2101850"/>
            <a:ext cx="3932237" cy="3759200"/>
          </a:xfrm>
        </p:spPr>
        <p:txBody>
          <a:bodyPr rtlCol="0"/>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dirty="0"/>
              <a:t>Κάντε κλικ για επεξεργασία των στυλ κειμένου του υποδείγματος</a:t>
            </a:r>
            <a:endParaRPr lang="el" dirty="0"/>
          </a:p>
        </p:txBody>
      </p:sp>
      <p:sp>
        <p:nvSpPr>
          <p:cNvPr id="5" name="Θέση ημερομηνίας 4"/>
          <p:cNvSpPr>
            <a:spLocks noGrp="1"/>
          </p:cNvSpPr>
          <p:nvPr>
            <p:ph type="dt" sz="half" idx="10"/>
          </p:nvPr>
        </p:nvSpPr>
        <p:spPr/>
        <p:txBody>
          <a:bodyPr rtlCol="0"/>
          <a:lstStyle/>
          <a:p>
            <a:pPr rtl="0"/>
            <a:fld id="{79F5F740-8E3E-4E83-B74C-40E946350C6A}" type="datetime1">
              <a:rPr lang="el-GR" smtClean="0"/>
              <a:pPr rtl="0"/>
              <a:t>28/4/2022</a:t>
            </a:fld>
            <a:endParaRPr lang="en-US"/>
          </a:p>
        </p:txBody>
      </p:sp>
      <p:sp>
        <p:nvSpPr>
          <p:cNvPr id="6" name="Θέση υποσέλιδου 5"/>
          <p:cNvSpPr>
            <a:spLocks noGrp="1"/>
          </p:cNvSpPr>
          <p:nvPr>
            <p:ph type="ftr" sz="quarter" idx="11"/>
          </p:nvPr>
        </p:nvSpPr>
        <p:spPr/>
        <p:txBody>
          <a:bodyPr rtlCol="0"/>
          <a:lstStyle/>
          <a:p>
            <a:pPr rtl="0"/>
            <a:r>
              <a:rPr lang="el"/>
              <a:t>Προσθήκη υποσέλιδου</a:t>
            </a:r>
          </a:p>
        </p:txBody>
      </p:sp>
      <p:sp>
        <p:nvSpPr>
          <p:cNvPr id="7" name="Θέση αριθμού διαφάνειας 6"/>
          <p:cNvSpPr>
            <a:spLocks noGrp="1"/>
          </p:cNvSpPr>
          <p:nvPr>
            <p:ph type="sldNum" sz="quarter" idx="12"/>
          </p:nvPr>
        </p:nvSpPr>
        <p:spPr/>
        <p:txBody>
          <a:bodyPr rtlCol="0"/>
          <a:lstStyle/>
          <a:p>
            <a:pPr rtl="0"/>
            <a:fld id="{71B7BAC7-FE87-40F6-AA24-4F4685D1B022}" type="slidenum">
              <a:rPr lang="el-GR" noProof="0" smtClean="0"/>
              <a:pPr rtl="0"/>
              <a:t>‹#›</a:t>
            </a:fld>
            <a:endParaRPr lang="el-GR" noProof="0" dirty="0"/>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pPr rtl="0"/>
            <a:r>
              <a:rPr lang="el" dirty="0"/>
              <a:t>Κάντε κλικ για να επεξεργαστείτε το Στυλ κύριου τίτλου</a:t>
            </a:r>
          </a:p>
        </p:txBody>
      </p:sp>
      <p:sp>
        <p:nvSpPr>
          <p:cNvPr id="3" name="Θέση κειμένου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rtl="0"/>
            <a:r>
              <a:rPr lang="el-GR" dirty="0"/>
              <a:t>Κάντε κλικ για επεξεργασία των στυλ κειμένου του υποδείγματος</a:t>
            </a:r>
            <a:r>
              <a:rPr lang="el" dirty="0"/>
              <a:t>Δεύτερου επιπέδου</a:t>
            </a:r>
          </a:p>
          <a:p>
            <a:pPr lvl="2" rtl="0"/>
            <a:r>
              <a:rPr lang="el" dirty="0"/>
              <a:t>Τρίτου επιπέδου</a:t>
            </a:r>
          </a:p>
          <a:p>
            <a:pPr lvl="3" rtl="0"/>
            <a:r>
              <a:rPr lang="el" dirty="0"/>
              <a:t>Τέταρτου επιπέδου</a:t>
            </a:r>
          </a:p>
          <a:p>
            <a:pPr lvl="4" rtl="0"/>
            <a:r>
              <a:rPr lang="el" dirty="0"/>
              <a:t>Πέμπτου επιπέδου</a:t>
            </a:r>
            <a:endParaRPr lang="en-US" dirty="0"/>
          </a:p>
        </p:txBody>
      </p:sp>
      <p:sp>
        <p:nvSpPr>
          <p:cNvPr id="4" name="Θέση ημερομηνίας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DAEF5310-084B-4F92-8B78-7BA35F2F7B6A}" type="datetime1">
              <a:rPr lang="el-GR" smtClean="0"/>
              <a:pPr rtl="0"/>
              <a:t>28/4/2022</a:t>
            </a:fld>
            <a:endParaRPr lang="en-US"/>
          </a:p>
        </p:txBody>
      </p:sp>
      <p:sp>
        <p:nvSpPr>
          <p:cNvPr id="5" name="Θέση υποσέλιδου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r>
              <a:rPr lang="el"/>
              <a:t>Προσθήκη υποσέλιδου</a:t>
            </a:r>
            <a:endParaRPr lang="en-US" dirty="0"/>
          </a:p>
        </p:txBody>
      </p:sp>
      <p:sp>
        <p:nvSpPr>
          <p:cNvPr id="6" name="Θέση αριθμού διαφάνειας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B7BAC7-FE87-40F6-AA24-4F4685D1B022}" type="slidenum">
              <a:rPr lang="en-US" smtClean="0"/>
              <a:pPr rtl="0"/>
              <a:t>‹#›</a:t>
            </a:fld>
            <a:endParaRPr lang="en-US"/>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rtlCol="0">
            <a:normAutofit fontScale="90000"/>
          </a:bodyPr>
          <a:lstStyle/>
          <a:p>
            <a:pPr rtl="0"/>
            <a:r>
              <a:rPr lang="en-US" dirty="0"/>
              <a:t>Irritable Bowel Syndrome</a:t>
            </a:r>
            <a:r>
              <a:rPr lang="el-GR" dirty="0"/>
              <a:t>– </a:t>
            </a:r>
            <a:r>
              <a:rPr lang="en-US" dirty="0"/>
              <a:t>Genetic</a:t>
            </a:r>
            <a:r>
              <a:rPr lang="el-GR" dirty="0"/>
              <a:t> &amp; </a:t>
            </a:r>
            <a:r>
              <a:rPr lang="en-US" dirty="0"/>
              <a:t>Molecular</a:t>
            </a:r>
            <a:r>
              <a:rPr lang="el-GR" dirty="0"/>
              <a:t> </a:t>
            </a:r>
            <a:r>
              <a:rPr lang="en-US" dirty="0"/>
              <a:t>Background</a:t>
            </a:r>
            <a:endParaRPr lang="el" dirty="0"/>
          </a:p>
        </p:txBody>
      </p:sp>
      <p:sp>
        <p:nvSpPr>
          <p:cNvPr id="3" name="Υπότιτλος 2"/>
          <p:cNvSpPr>
            <a:spLocks noGrp="1"/>
          </p:cNvSpPr>
          <p:nvPr>
            <p:ph type="subTitle" idx="1"/>
          </p:nvPr>
        </p:nvSpPr>
        <p:spPr/>
        <p:txBody>
          <a:bodyPr rtlCol="0"/>
          <a:lstStyle/>
          <a:p>
            <a:pPr rtl="0"/>
            <a:r>
              <a:rPr lang="en-US" dirty="0"/>
              <a:t>M </a:t>
            </a:r>
            <a:r>
              <a:rPr lang="en-US" dirty="0" err="1"/>
              <a:t>Gazouli</a:t>
            </a:r>
            <a:r>
              <a:rPr lang="en-US" dirty="0"/>
              <a:t>, Associate Professor</a:t>
            </a:r>
          </a:p>
          <a:p>
            <a:pPr rtl="0"/>
            <a:r>
              <a:rPr lang="en-US" dirty="0"/>
              <a:t>Medical School, NKUA</a:t>
            </a:r>
          </a:p>
        </p:txBody>
      </p:sp>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CA139B52-ED78-4F3F-9F7B-412E283D7ECB}"/>
              </a:ext>
            </a:extLst>
          </p:cNvPr>
          <p:cNvPicPr>
            <a:picLocks noGrp="1" noChangeAspect="1"/>
          </p:cNvPicPr>
          <p:nvPr>
            <p:ph sz="half" idx="1"/>
          </p:nvPr>
        </p:nvPicPr>
        <p:blipFill rotWithShape="1">
          <a:blip r:embed="rId2"/>
          <a:srcRect l="6996" t="12629" r="56676" b="41784"/>
          <a:stretch/>
        </p:blipFill>
        <p:spPr>
          <a:xfrm>
            <a:off x="0" y="4403"/>
            <a:ext cx="4410635" cy="3500148"/>
          </a:xfrm>
          <a:prstGeom prst="rect">
            <a:avLst/>
          </a:prstGeom>
        </p:spPr>
      </p:pic>
      <p:pic>
        <p:nvPicPr>
          <p:cNvPr id="7" name="Θέση περιεχομένου 6">
            <a:extLst>
              <a:ext uri="{FF2B5EF4-FFF2-40B4-BE49-F238E27FC236}">
                <a16:creationId xmlns:a16="http://schemas.microsoft.com/office/drawing/2014/main" id="{6DB2412D-497B-442E-B98F-CEB1F726E595}"/>
              </a:ext>
            </a:extLst>
          </p:cNvPr>
          <p:cNvPicPr>
            <a:picLocks noGrp="1" noChangeAspect="1"/>
          </p:cNvPicPr>
          <p:nvPr>
            <p:ph sz="half" idx="2"/>
          </p:nvPr>
        </p:nvPicPr>
        <p:blipFill rotWithShape="1">
          <a:blip r:embed="rId3"/>
          <a:srcRect l="10263" t="54763" r="9507" b="6557"/>
          <a:stretch/>
        </p:blipFill>
        <p:spPr>
          <a:xfrm>
            <a:off x="4410635" y="120073"/>
            <a:ext cx="7781366" cy="5726545"/>
          </a:xfrm>
          <a:prstGeom prst="rect">
            <a:avLst/>
          </a:prstGeom>
        </p:spPr>
      </p:pic>
      <p:pic>
        <p:nvPicPr>
          <p:cNvPr id="6" name="Εικόνα 5">
            <a:extLst>
              <a:ext uri="{FF2B5EF4-FFF2-40B4-BE49-F238E27FC236}">
                <a16:creationId xmlns:a16="http://schemas.microsoft.com/office/drawing/2014/main" id="{C5173E11-3B10-4127-A281-23741E0DA67A}"/>
              </a:ext>
            </a:extLst>
          </p:cNvPr>
          <p:cNvPicPr>
            <a:picLocks noChangeAspect="1"/>
          </p:cNvPicPr>
          <p:nvPr/>
        </p:nvPicPr>
        <p:blipFill rotWithShape="1">
          <a:blip r:embed="rId4"/>
          <a:srcRect l="8030" t="28552" r="59924" b="20410"/>
          <a:stretch/>
        </p:blipFill>
        <p:spPr>
          <a:xfrm>
            <a:off x="0" y="3504551"/>
            <a:ext cx="4410635" cy="3353449"/>
          </a:xfrm>
          <a:prstGeom prst="rect">
            <a:avLst/>
          </a:prstGeom>
        </p:spPr>
      </p:pic>
    </p:spTree>
    <p:extLst>
      <p:ext uri="{BB962C8B-B14F-4D97-AF65-F5344CB8AC3E}">
        <p14:creationId xmlns:p14="http://schemas.microsoft.com/office/powerpoint/2010/main" val="27981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n-US" dirty="0"/>
              <a:t>GWAS</a:t>
            </a:r>
            <a:endParaRPr lang="el-GR" dirty="0"/>
          </a:p>
        </p:txBody>
      </p:sp>
      <p:sp>
        <p:nvSpPr>
          <p:cNvPr id="6" name="Ορθογώνιο 5"/>
          <p:cNvSpPr/>
          <p:nvPr/>
        </p:nvSpPr>
        <p:spPr>
          <a:xfrm>
            <a:off x="1676398" y="1690688"/>
            <a:ext cx="9502589" cy="4062651"/>
          </a:xfrm>
          <a:prstGeom prst="rect">
            <a:avLst/>
          </a:prstGeom>
        </p:spPr>
        <p:txBody>
          <a:bodyPr wrap="square">
            <a:spAutoFit/>
          </a:bodyPr>
          <a:lstStyle/>
          <a:p>
            <a:pPr marL="285750" indent="-285750">
              <a:buFont typeface="Wingdings" panose="05000000000000000000" pitchFamily="2" charset="2"/>
              <a:buChar char="ü"/>
            </a:pPr>
            <a:r>
              <a:rPr lang="en-US" sz="2400" b="1" dirty="0"/>
              <a:t>The </a:t>
            </a:r>
            <a:r>
              <a:rPr lang="en-US" sz="2400" b="1" dirty="0" err="1"/>
              <a:t>pathophysiology</a:t>
            </a:r>
            <a:r>
              <a:rPr lang="en-US" sz="2400" b="1" dirty="0"/>
              <a:t> of irritable bowel syndrome (IBS) is complex and is still poorly understood. It is known that there is a hereditary component, but gene-hunting efforts have not yet identified the clear genetic locus of risk for IBS.</a:t>
            </a:r>
          </a:p>
          <a:p>
            <a:pPr marL="285750" indent="-285750">
              <a:buFont typeface="Wingdings" panose="05000000000000000000" pitchFamily="2" charset="2"/>
              <a:buChar char="ü"/>
            </a:pPr>
            <a:endParaRPr lang="en-US" sz="2400" b="1" dirty="0"/>
          </a:p>
          <a:p>
            <a:pPr marL="285750" indent="-285750">
              <a:buFont typeface="Wingdings" panose="05000000000000000000" pitchFamily="2" charset="2"/>
              <a:buChar char="ü"/>
            </a:pPr>
            <a:endParaRPr lang="el-GR" sz="2400" b="1" dirty="0"/>
          </a:p>
          <a:p>
            <a:pPr marL="285750" indent="-285750">
              <a:buFont typeface="Wingdings" panose="05000000000000000000" pitchFamily="2" charset="2"/>
              <a:buChar char="ü"/>
            </a:pPr>
            <a:r>
              <a:rPr lang="en-US" sz="2400" b="1" dirty="0"/>
              <a:t>Seven genomic regions that host 64 candidate genes have been identified. Functional analysis of these genes has shown that regulation of ion channel activity is the most likely pathway affecting IBS risk.</a:t>
            </a:r>
            <a:endParaRPr lang="el-GR" b="1" dirty="0"/>
          </a:p>
          <a:p>
            <a:endParaRPr lang="el-GR" dirty="0"/>
          </a:p>
        </p:txBody>
      </p:sp>
    </p:spTree>
    <p:extLst>
      <p:ext uri="{BB962C8B-B14F-4D97-AF65-F5344CB8AC3E}">
        <p14:creationId xmlns:p14="http://schemas.microsoft.com/office/powerpoint/2010/main" val="328457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half" idx="1"/>
          </p:nvPr>
        </p:nvPicPr>
        <p:blipFill rotWithShape="1">
          <a:blip r:embed="rId2"/>
          <a:srcRect l="26183" t="42847" r="27622" b="15588"/>
          <a:stretch/>
        </p:blipFill>
        <p:spPr>
          <a:xfrm>
            <a:off x="2079812" y="1201270"/>
            <a:ext cx="8713694" cy="4491317"/>
          </a:xfrm>
          <a:prstGeom prst="rect">
            <a:avLst/>
          </a:prstGeom>
        </p:spPr>
      </p:pic>
    </p:spTree>
    <p:extLst>
      <p:ext uri="{BB962C8B-B14F-4D97-AF65-F5344CB8AC3E}">
        <p14:creationId xmlns:p14="http://schemas.microsoft.com/office/powerpoint/2010/main" val="7164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Proteomics</a:t>
            </a:r>
            <a:endParaRPr lang="el-GR" dirty="0"/>
          </a:p>
        </p:txBody>
      </p:sp>
      <p:pic>
        <p:nvPicPr>
          <p:cNvPr id="3" name="Εικόνα 2"/>
          <p:cNvPicPr>
            <a:picLocks noChangeAspect="1"/>
          </p:cNvPicPr>
          <p:nvPr/>
        </p:nvPicPr>
        <p:blipFill rotWithShape="1">
          <a:blip r:embed="rId2"/>
          <a:srcRect l="33750" t="40523" r="11397" b="22353"/>
          <a:stretch/>
        </p:blipFill>
        <p:spPr>
          <a:xfrm>
            <a:off x="1389531" y="1690688"/>
            <a:ext cx="10408024" cy="4616823"/>
          </a:xfrm>
          <a:prstGeom prst="rect">
            <a:avLst/>
          </a:prstGeom>
        </p:spPr>
      </p:pic>
    </p:spTree>
    <p:extLst>
      <p:ext uri="{BB962C8B-B14F-4D97-AF65-F5344CB8AC3E}">
        <p14:creationId xmlns:p14="http://schemas.microsoft.com/office/powerpoint/2010/main" val="194312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3863788" y="152400"/>
            <a:ext cx="4545106" cy="3281082"/>
          </a:xfrm>
          <a:prstGeom prst="rect">
            <a:avLst/>
          </a:prstGeom>
        </p:spPr>
      </p:pic>
      <p:pic>
        <p:nvPicPr>
          <p:cNvPr id="4" name="Εικόνα 3"/>
          <p:cNvPicPr>
            <a:picLocks noChangeAspect="1"/>
          </p:cNvPicPr>
          <p:nvPr/>
        </p:nvPicPr>
        <p:blipFill rotWithShape="1">
          <a:blip r:embed="rId3"/>
          <a:srcRect l="46912" t="33856" r="5735" b="49673"/>
          <a:stretch/>
        </p:blipFill>
        <p:spPr>
          <a:xfrm>
            <a:off x="1792941" y="4258235"/>
            <a:ext cx="10399059" cy="2429435"/>
          </a:xfrm>
          <a:prstGeom prst="rect">
            <a:avLst/>
          </a:prstGeom>
        </p:spPr>
      </p:pic>
      <p:sp>
        <p:nvSpPr>
          <p:cNvPr id="5" name="Ορθογώνιο 4"/>
          <p:cNvSpPr/>
          <p:nvPr/>
        </p:nvSpPr>
        <p:spPr>
          <a:xfrm>
            <a:off x="1711150" y="3818075"/>
            <a:ext cx="3244991" cy="369332"/>
          </a:xfrm>
          <a:prstGeom prst="rect">
            <a:avLst/>
          </a:prstGeom>
        </p:spPr>
        <p:txBody>
          <a:bodyPr wrap="none">
            <a:spAutoFit/>
          </a:bodyPr>
          <a:lstStyle/>
          <a:p>
            <a:r>
              <a:rPr lang="en-US" dirty="0"/>
              <a:t>J Proteomics. 2018;188:167-172</a:t>
            </a:r>
            <a:endParaRPr lang="el-GR" dirty="0"/>
          </a:p>
        </p:txBody>
      </p:sp>
    </p:spTree>
    <p:extLst>
      <p:ext uri="{BB962C8B-B14F-4D97-AF65-F5344CB8AC3E}">
        <p14:creationId xmlns:p14="http://schemas.microsoft.com/office/powerpoint/2010/main" val="38234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Epigenetic analysis</a:t>
            </a:r>
            <a:endParaRPr lang="el-GR" dirty="0"/>
          </a:p>
        </p:txBody>
      </p:sp>
      <p:pic>
        <p:nvPicPr>
          <p:cNvPr id="3" name="Εικόνα 2"/>
          <p:cNvPicPr>
            <a:picLocks noChangeAspect="1"/>
          </p:cNvPicPr>
          <p:nvPr/>
        </p:nvPicPr>
        <p:blipFill rotWithShape="1">
          <a:blip r:embed="rId2"/>
          <a:srcRect l="32353" t="26928" r="25955" b="10588"/>
          <a:stretch/>
        </p:blipFill>
        <p:spPr>
          <a:xfrm>
            <a:off x="2028265" y="2106706"/>
            <a:ext cx="8317006" cy="4625788"/>
          </a:xfrm>
          <a:prstGeom prst="rect">
            <a:avLst/>
          </a:prstGeom>
        </p:spPr>
      </p:pic>
      <p:sp>
        <p:nvSpPr>
          <p:cNvPr id="4" name="Ορθογώνιο 3"/>
          <p:cNvSpPr/>
          <p:nvPr/>
        </p:nvSpPr>
        <p:spPr>
          <a:xfrm>
            <a:off x="2028265" y="1506022"/>
            <a:ext cx="5029903" cy="369332"/>
          </a:xfrm>
          <a:prstGeom prst="rect">
            <a:avLst/>
          </a:prstGeom>
        </p:spPr>
        <p:txBody>
          <a:bodyPr wrap="none">
            <a:spAutoFit/>
          </a:bodyPr>
          <a:lstStyle/>
          <a:p>
            <a:r>
              <a:rPr lang="en-US" dirty="0"/>
              <a:t>Nat Rev </a:t>
            </a:r>
            <a:r>
              <a:rPr lang="en-US" dirty="0" err="1"/>
              <a:t>Gastroenterol</a:t>
            </a:r>
            <a:r>
              <a:rPr lang="en-US" dirty="0"/>
              <a:t> </a:t>
            </a:r>
            <a:r>
              <a:rPr lang="en-US" dirty="0" err="1"/>
              <a:t>Hepatol</a:t>
            </a:r>
            <a:r>
              <a:rPr lang="en-US" dirty="0"/>
              <a:t>. 2010;7(8):465-71.</a:t>
            </a:r>
            <a:endParaRPr lang="el-GR" dirty="0"/>
          </a:p>
        </p:txBody>
      </p:sp>
    </p:spTree>
    <p:extLst>
      <p:ext uri="{BB962C8B-B14F-4D97-AF65-F5344CB8AC3E}">
        <p14:creationId xmlns:p14="http://schemas.microsoft.com/office/powerpoint/2010/main" val="199413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Epigenetic model of IBS</a:t>
            </a:r>
            <a:endParaRPr lang="el-GR" dirty="0"/>
          </a:p>
        </p:txBody>
      </p:sp>
      <p:pic>
        <p:nvPicPr>
          <p:cNvPr id="3" name="Εικόνα 2"/>
          <p:cNvPicPr>
            <a:picLocks noChangeAspect="1"/>
          </p:cNvPicPr>
          <p:nvPr/>
        </p:nvPicPr>
        <p:blipFill rotWithShape="1">
          <a:blip r:embed="rId2"/>
          <a:srcRect l="53751" t="33333" r="5808" b="38562"/>
          <a:stretch/>
        </p:blipFill>
        <p:spPr>
          <a:xfrm>
            <a:off x="2196353" y="1999129"/>
            <a:ext cx="9305365" cy="4491317"/>
          </a:xfrm>
          <a:prstGeom prst="rect">
            <a:avLst/>
          </a:prstGeom>
        </p:spPr>
      </p:pic>
    </p:spTree>
    <p:extLst>
      <p:ext uri="{BB962C8B-B14F-4D97-AF65-F5344CB8AC3E}">
        <p14:creationId xmlns:p14="http://schemas.microsoft.com/office/powerpoint/2010/main" val="149601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miRNAs</a:t>
            </a:r>
            <a:endParaRPr lang="el-GR" dirty="0"/>
          </a:p>
        </p:txBody>
      </p:sp>
      <p:pic>
        <p:nvPicPr>
          <p:cNvPr id="3" name="Εικόνα 2"/>
          <p:cNvPicPr>
            <a:picLocks noChangeAspect="1"/>
          </p:cNvPicPr>
          <p:nvPr/>
        </p:nvPicPr>
        <p:blipFill rotWithShape="1">
          <a:blip r:embed="rId2"/>
          <a:srcRect l="45882" t="21307" r="15222" b="9543"/>
          <a:stretch/>
        </p:blipFill>
        <p:spPr>
          <a:xfrm>
            <a:off x="2218764" y="1445090"/>
            <a:ext cx="7552765" cy="5208495"/>
          </a:xfrm>
          <a:prstGeom prst="rect">
            <a:avLst/>
          </a:prstGeom>
        </p:spPr>
      </p:pic>
      <p:sp>
        <p:nvSpPr>
          <p:cNvPr id="4" name="Ορθογώνιο 3"/>
          <p:cNvSpPr/>
          <p:nvPr/>
        </p:nvSpPr>
        <p:spPr>
          <a:xfrm>
            <a:off x="7746178" y="6407987"/>
            <a:ext cx="4319644" cy="369332"/>
          </a:xfrm>
          <a:prstGeom prst="rect">
            <a:avLst/>
          </a:prstGeom>
        </p:spPr>
        <p:txBody>
          <a:bodyPr wrap="none">
            <a:spAutoFit/>
          </a:bodyPr>
          <a:lstStyle/>
          <a:p>
            <a:r>
              <a:rPr lang="en-US" dirty="0"/>
              <a:t>Expert </a:t>
            </a:r>
            <a:r>
              <a:rPr lang="en-US" dirty="0" err="1"/>
              <a:t>Opin</a:t>
            </a:r>
            <a:r>
              <a:rPr lang="en-US" dirty="0"/>
              <a:t>. Biol. </a:t>
            </a:r>
            <a:r>
              <a:rPr lang="en-US" dirty="0" err="1"/>
              <a:t>Ther</a:t>
            </a:r>
            <a:r>
              <a:rPr lang="en-US" dirty="0"/>
              <a:t>. (2011)11(8):991-995</a:t>
            </a:r>
            <a:endParaRPr lang="el-GR" dirty="0"/>
          </a:p>
        </p:txBody>
      </p:sp>
    </p:spTree>
    <p:extLst>
      <p:ext uri="{BB962C8B-B14F-4D97-AF65-F5344CB8AC3E}">
        <p14:creationId xmlns:p14="http://schemas.microsoft.com/office/powerpoint/2010/main" val="28072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l="25515" t="17778" r="35073" b="7843"/>
          <a:stretch/>
        </p:blipFill>
        <p:spPr>
          <a:xfrm>
            <a:off x="2151529" y="286871"/>
            <a:ext cx="9206753" cy="6427694"/>
          </a:xfrm>
          <a:prstGeom prst="rect">
            <a:avLst/>
          </a:prstGeom>
        </p:spPr>
      </p:pic>
    </p:spTree>
    <p:extLst>
      <p:ext uri="{BB962C8B-B14F-4D97-AF65-F5344CB8AC3E}">
        <p14:creationId xmlns:p14="http://schemas.microsoft.com/office/powerpoint/2010/main" val="304232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Microbiome</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515036" y="1690688"/>
            <a:ext cx="8624046" cy="3975006"/>
          </a:xfrm>
          <a:prstGeom prst="rect">
            <a:avLst/>
          </a:prstGeom>
        </p:spPr>
      </p:pic>
      <p:sp>
        <p:nvSpPr>
          <p:cNvPr id="5" name="Ορθογώνιο 4"/>
          <p:cNvSpPr/>
          <p:nvPr/>
        </p:nvSpPr>
        <p:spPr>
          <a:xfrm>
            <a:off x="277163" y="6166828"/>
            <a:ext cx="4232825" cy="369332"/>
          </a:xfrm>
          <a:prstGeom prst="rect">
            <a:avLst/>
          </a:prstGeom>
        </p:spPr>
        <p:txBody>
          <a:bodyPr wrap="none">
            <a:spAutoFit/>
          </a:bodyPr>
          <a:lstStyle/>
          <a:p>
            <a:r>
              <a:rPr lang="en-US" dirty="0"/>
              <a:t>F1000Res. 2018; 7: F1000 Faculty Rev-1029</a:t>
            </a:r>
            <a:endParaRPr lang="el-GR" dirty="0"/>
          </a:p>
        </p:txBody>
      </p:sp>
    </p:spTree>
    <p:extLst>
      <p:ext uri="{BB962C8B-B14F-4D97-AF65-F5344CB8AC3E}">
        <p14:creationId xmlns:p14="http://schemas.microsoft.com/office/powerpoint/2010/main" val="342526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p:txBody>
          <a:bodyPr rtlCol="0">
            <a:normAutofit/>
          </a:bodyPr>
          <a:lstStyle/>
          <a:p>
            <a:pPr rtl="0"/>
            <a:r>
              <a:rPr lang="en-US" dirty="0"/>
              <a:t>Irritable Bowel Syndrome</a:t>
            </a:r>
            <a:r>
              <a:rPr lang="el-GR" dirty="0"/>
              <a:t>(</a:t>
            </a:r>
            <a:r>
              <a:rPr lang="en-US" dirty="0"/>
              <a:t>IBS)</a:t>
            </a:r>
          </a:p>
        </p:txBody>
      </p:sp>
      <p:sp>
        <p:nvSpPr>
          <p:cNvPr id="14" name="Θέση περιεχομένου 13"/>
          <p:cNvSpPr>
            <a:spLocks noGrp="1"/>
          </p:cNvSpPr>
          <p:nvPr>
            <p:ph idx="1"/>
          </p:nvPr>
        </p:nvSpPr>
        <p:spPr>
          <a:xfrm>
            <a:off x="1271630" y="1682189"/>
            <a:ext cx="4091709" cy="4351338"/>
          </a:xfrm>
        </p:spPr>
        <p:txBody>
          <a:bodyPr rtlCol="0">
            <a:normAutofit lnSpcReduction="10000"/>
          </a:bodyPr>
          <a:lstStyle/>
          <a:p>
            <a:pPr lvl="0"/>
            <a:r>
              <a:rPr lang="en-US" b="1" dirty="0"/>
              <a:t>IBS is the most prevalent functional gastrointestinal disorder and </a:t>
            </a:r>
            <a:r>
              <a:rPr lang="en-US" b="1" dirty="0" err="1"/>
              <a:t>phenotypically</a:t>
            </a:r>
            <a:r>
              <a:rPr lang="en-US" b="1" dirty="0"/>
              <a:t> characterized by chronic abdominal discomfort, pain and altered defecation patterns.</a:t>
            </a:r>
          </a:p>
          <a:p>
            <a:pPr lvl="0"/>
            <a:r>
              <a:rPr lang="en-US" b="1" dirty="0"/>
              <a:t>Unknown etiology, related to stress and female to male ratio </a:t>
            </a:r>
            <a:r>
              <a:rPr lang="el-GR" b="1" dirty="0"/>
              <a:t>= 3/1</a:t>
            </a:r>
            <a:endParaRPr lang="en-US" b="1" dirty="0"/>
          </a:p>
        </p:txBody>
      </p:sp>
      <p:pic>
        <p:nvPicPr>
          <p:cNvPr id="5" name="Εικόνα 4">
            <a:extLst>
              <a:ext uri="{FF2B5EF4-FFF2-40B4-BE49-F238E27FC236}">
                <a16:creationId xmlns:a16="http://schemas.microsoft.com/office/drawing/2014/main" id="{5B54A399-2E1D-40EF-8986-FAAAEB889E5A}"/>
              </a:ext>
            </a:extLst>
          </p:cNvPr>
          <p:cNvPicPr>
            <a:picLocks noChangeAspect="1"/>
          </p:cNvPicPr>
          <p:nvPr/>
        </p:nvPicPr>
        <p:blipFill>
          <a:blip r:embed="rId3"/>
          <a:stretch>
            <a:fillRect/>
          </a:stretch>
        </p:blipFill>
        <p:spPr>
          <a:xfrm>
            <a:off x="6197600" y="1561379"/>
            <a:ext cx="4936579" cy="5167312"/>
          </a:xfrm>
          <a:prstGeom prst="rect">
            <a:avLst/>
          </a:prstGeom>
        </p:spPr>
      </p:pic>
    </p:spTree>
    <p:extLst>
      <p:ext uri="{BB962C8B-B14F-4D97-AF65-F5344CB8AC3E}">
        <p14:creationId xmlns:p14="http://schemas.microsoft.com/office/powerpoint/2010/main" val="23649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rotWithShape="1">
          <a:blip r:embed="rId2"/>
          <a:srcRect l="45089" t="29740" r="21419" b="14634"/>
          <a:stretch/>
        </p:blipFill>
        <p:spPr>
          <a:xfrm>
            <a:off x="2698378" y="1995488"/>
            <a:ext cx="7584140" cy="4665287"/>
          </a:xfrm>
          <a:prstGeom prst="rect">
            <a:avLst/>
          </a:prstGeom>
        </p:spPr>
      </p:pic>
    </p:spTree>
    <p:extLst>
      <p:ext uri="{BB962C8B-B14F-4D97-AF65-F5344CB8AC3E}">
        <p14:creationId xmlns:p14="http://schemas.microsoft.com/office/powerpoint/2010/main" val="208235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Do Bacteria Play a Role in IBS?</a:t>
            </a:r>
            <a:endParaRPr lang="el-GR" dirty="0"/>
          </a:p>
        </p:txBody>
      </p:sp>
      <p:sp>
        <p:nvSpPr>
          <p:cNvPr id="3" name="Θέση περιεχομένου 2"/>
          <p:cNvSpPr>
            <a:spLocks noGrp="1"/>
          </p:cNvSpPr>
          <p:nvPr>
            <p:ph idx="1"/>
          </p:nvPr>
        </p:nvSpPr>
        <p:spPr/>
        <p:txBody>
          <a:bodyPr>
            <a:normAutofit fontScale="70000" lnSpcReduction="20000"/>
          </a:bodyPr>
          <a:lstStyle/>
          <a:p>
            <a:pPr marL="0" indent="0">
              <a:buNone/>
            </a:pPr>
            <a:r>
              <a:rPr lang="en-US" dirty="0"/>
              <a:t>This evidence from observations or studies can be summarized as follows:</a:t>
            </a:r>
          </a:p>
          <a:p>
            <a:endParaRPr lang="en-US" dirty="0"/>
          </a:p>
          <a:p>
            <a:r>
              <a:rPr lang="en-US" b="1" dirty="0"/>
              <a:t>    Antibiotic use, well known to disturb the flora, may predispose individuals to IBS</a:t>
            </a:r>
          </a:p>
          <a:p>
            <a:r>
              <a:rPr lang="en-US" b="1" dirty="0"/>
              <a:t>    Some people may develop IBS suddenly following an episode of stomach or intestinal infection (gastroenteritis) caused by bacteria (a condition called post-infectious IBS or PI-IBS)</a:t>
            </a:r>
          </a:p>
          <a:p>
            <a:r>
              <a:rPr lang="en-US" b="1" dirty="0"/>
              <a:t>    A very low level of inflammation may be present in the bowel wall of some IBS patients, which could have resulted from an abnormal interaction with bacteria in the gut</a:t>
            </a:r>
          </a:p>
          <a:p>
            <a:r>
              <a:rPr lang="en-US" b="1" dirty="0"/>
              <a:t>    Small intestinal bacterial overgrowth (SIBO) may be associated with IBS</a:t>
            </a:r>
          </a:p>
          <a:p>
            <a:r>
              <a:rPr lang="en-US" b="1" dirty="0"/>
              <a:t>    Altering the bacteria in the gut, by antibiotics or probiotics, may improve symptoms in IBS</a:t>
            </a:r>
          </a:p>
          <a:p>
            <a:r>
              <a:rPr lang="en-US" b="1" dirty="0"/>
              <a:t>    In PI-IBS some people who were previously well develop IBS-type symptoms following an episode of gastroenteritis, while most others recover completely. PI-IBS represents a clear link between exposure to a bacterial infection (such as from contaminated food or water) and IBS in those who seem especially at risk.</a:t>
            </a:r>
          </a:p>
          <a:p>
            <a:endParaRPr lang="el-GR" b="1" dirty="0"/>
          </a:p>
        </p:txBody>
      </p:sp>
    </p:spTree>
    <p:extLst>
      <p:ext uri="{BB962C8B-B14F-4D97-AF65-F5344CB8AC3E}">
        <p14:creationId xmlns:p14="http://schemas.microsoft.com/office/powerpoint/2010/main" val="24990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rotWithShape="1">
          <a:blip r:embed="rId2"/>
          <a:srcRect l="11118" t="23903" r="10525" b="35151"/>
          <a:stretch/>
        </p:blipFill>
        <p:spPr>
          <a:xfrm>
            <a:off x="1960775" y="980388"/>
            <a:ext cx="9360816" cy="5005632"/>
          </a:xfrm>
          <a:prstGeom prst="rect">
            <a:avLst/>
          </a:prstGeom>
        </p:spPr>
      </p:pic>
    </p:spTree>
    <p:extLst>
      <p:ext uri="{BB962C8B-B14F-4D97-AF65-F5344CB8AC3E}">
        <p14:creationId xmlns:p14="http://schemas.microsoft.com/office/powerpoint/2010/main" val="237888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rotWithShape="1">
          <a:blip r:embed="rId2"/>
          <a:srcRect l="6854" t="47301" r="39162" b="8506"/>
          <a:stretch/>
        </p:blipFill>
        <p:spPr>
          <a:xfrm>
            <a:off x="2450969" y="791852"/>
            <a:ext cx="8804635" cy="5552388"/>
          </a:xfrm>
          <a:prstGeom prst="rect">
            <a:avLst/>
          </a:prstGeom>
        </p:spPr>
      </p:pic>
    </p:spTree>
    <p:extLst>
      <p:ext uri="{BB962C8B-B14F-4D97-AF65-F5344CB8AC3E}">
        <p14:creationId xmlns:p14="http://schemas.microsoft.com/office/powerpoint/2010/main" val="218581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rotWithShape="1">
          <a:blip r:embed="rId2"/>
          <a:srcRect l="12946" t="35819" r="16374" b="26702"/>
          <a:stretch/>
        </p:blipFill>
        <p:spPr>
          <a:xfrm>
            <a:off x="2337848" y="1197205"/>
            <a:ext cx="9134574" cy="5071620"/>
          </a:xfrm>
          <a:prstGeom prst="rect">
            <a:avLst/>
          </a:prstGeom>
        </p:spPr>
      </p:pic>
    </p:spTree>
    <p:extLst>
      <p:ext uri="{BB962C8B-B14F-4D97-AF65-F5344CB8AC3E}">
        <p14:creationId xmlns:p14="http://schemas.microsoft.com/office/powerpoint/2010/main" val="214082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3393648" y="169682"/>
            <a:ext cx="6136848" cy="6381947"/>
          </a:xfrm>
          <a:prstGeom prst="rect">
            <a:avLst/>
          </a:prstGeom>
        </p:spPr>
      </p:pic>
    </p:spTree>
    <p:extLst>
      <p:ext uri="{BB962C8B-B14F-4D97-AF65-F5344CB8AC3E}">
        <p14:creationId xmlns:p14="http://schemas.microsoft.com/office/powerpoint/2010/main" val="254885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922494" y="430306"/>
            <a:ext cx="6983505" cy="6158753"/>
          </a:xfrm>
          <a:prstGeom prst="rect">
            <a:avLst/>
          </a:prstGeom>
        </p:spPr>
      </p:pic>
    </p:spTree>
    <p:extLst>
      <p:ext uri="{BB962C8B-B14F-4D97-AF65-F5344CB8AC3E}">
        <p14:creationId xmlns:p14="http://schemas.microsoft.com/office/powerpoint/2010/main" val="264574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rotWithShape="1">
          <a:blip r:embed="rId2"/>
          <a:srcRect l="17392" t="22736" r="53173" b="6599"/>
          <a:stretch/>
        </p:blipFill>
        <p:spPr>
          <a:xfrm>
            <a:off x="3415552" y="197225"/>
            <a:ext cx="5800165" cy="6158752"/>
          </a:xfrm>
          <a:prstGeom prst="rect">
            <a:avLst/>
          </a:prstGeom>
        </p:spPr>
      </p:pic>
    </p:spTree>
    <p:extLst>
      <p:ext uri="{BB962C8B-B14F-4D97-AF65-F5344CB8AC3E}">
        <p14:creationId xmlns:p14="http://schemas.microsoft.com/office/powerpoint/2010/main" val="78863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rotWithShape="1">
          <a:blip r:embed="rId2"/>
          <a:srcRect l="31183" t="19851" r="31965" b="5775"/>
          <a:stretch/>
        </p:blipFill>
        <p:spPr>
          <a:xfrm>
            <a:off x="3182471" y="322728"/>
            <a:ext cx="7557247" cy="6149789"/>
          </a:xfrm>
          <a:prstGeom prst="rect">
            <a:avLst/>
          </a:prstGeom>
        </p:spPr>
      </p:pic>
      <p:sp>
        <p:nvSpPr>
          <p:cNvPr id="5" name="Ορθογώνιο 4"/>
          <p:cNvSpPr/>
          <p:nvPr/>
        </p:nvSpPr>
        <p:spPr>
          <a:xfrm>
            <a:off x="224615" y="6472517"/>
            <a:ext cx="5665654" cy="369332"/>
          </a:xfrm>
          <a:prstGeom prst="rect">
            <a:avLst/>
          </a:prstGeom>
        </p:spPr>
        <p:txBody>
          <a:bodyPr wrap="none">
            <a:spAutoFit/>
          </a:bodyPr>
          <a:lstStyle/>
          <a:p>
            <a:r>
              <a:rPr lang="en-US" dirty="0"/>
              <a:t>Am J </a:t>
            </a:r>
            <a:r>
              <a:rPr lang="en-US" dirty="0" err="1"/>
              <a:t>Physiol</a:t>
            </a:r>
            <a:r>
              <a:rPr lang="en-US" dirty="0"/>
              <a:t> </a:t>
            </a:r>
            <a:r>
              <a:rPr lang="en-US" dirty="0" err="1"/>
              <a:t>Gastrointest</a:t>
            </a:r>
            <a:r>
              <a:rPr lang="en-US" dirty="0"/>
              <a:t> Liver Physiol312: G52–G62, 2017</a:t>
            </a:r>
            <a:endParaRPr lang="el-GR" dirty="0"/>
          </a:p>
        </p:txBody>
      </p:sp>
    </p:spTree>
    <p:extLst>
      <p:ext uri="{BB962C8B-B14F-4D97-AF65-F5344CB8AC3E}">
        <p14:creationId xmlns:p14="http://schemas.microsoft.com/office/powerpoint/2010/main" val="415577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t>Diet</a:t>
            </a:r>
            <a:endParaRPr lang="el-GR" b="1" dirty="0"/>
          </a:p>
        </p:txBody>
      </p:sp>
      <p:sp>
        <p:nvSpPr>
          <p:cNvPr id="3" name="Θέση περιεχομένου 2"/>
          <p:cNvSpPr>
            <a:spLocks noGrp="1"/>
          </p:cNvSpPr>
          <p:nvPr>
            <p:ph idx="1"/>
          </p:nvPr>
        </p:nvSpPr>
        <p:spPr/>
        <p:txBody>
          <a:bodyPr>
            <a:normAutofit lnSpcReduction="10000"/>
          </a:bodyPr>
          <a:lstStyle/>
          <a:p>
            <a:r>
              <a:rPr lang="en-US" b="1" dirty="0"/>
              <a:t>FODMAP</a:t>
            </a:r>
            <a:r>
              <a:rPr lang="en-US" dirty="0"/>
              <a:t> ="Fermentable Oligosaccharides, Disaccharides, Monosaccharides And Polyols</a:t>
            </a:r>
          </a:p>
          <a:p>
            <a:pPr marL="0" indent="0">
              <a:buNone/>
            </a:pPr>
            <a:endParaRPr lang="en-US" dirty="0"/>
          </a:p>
          <a:p>
            <a:pPr marL="0" indent="0">
              <a:buNone/>
            </a:pPr>
            <a:r>
              <a:rPr lang="en-US" dirty="0"/>
              <a:t>    </a:t>
            </a:r>
            <a:r>
              <a:rPr lang="en-US" i="1" dirty="0"/>
              <a:t>Oligosaccharides</a:t>
            </a:r>
            <a:r>
              <a:rPr lang="en-US" dirty="0"/>
              <a:t>: </a:t>
            </a:r>
            <a:r>
              <a:rPr lang="en-US" dirty="0" err="1"/>
              <a:t>fructans</a:t>
            </a:r>
            <a:r>
              <a:rPr lang="en-US" dirty="0"/>
              <a:t> and </a:t>
            </a:r>
            <a:r>
              <a:rPr lang="en-US" dirty="0" err="1"/>
              <a:t>galactooligosaccharides</a:t>
            </a:r>
            <a:r>
              <a:rPr lang="en-US" dirty="0"/>
              <a:t> (GOS)</a:t>
            </a:r>
          </a:p>
          <a:p>
            <a:pPr marL="0" indent="0">
              <a:buNone/>
            </a:pPr>
            <a:r>
              <a:rPr lang="en-US" dirty="0"/>
              <a:t>    </a:t>
            </a:r>
            <a:r>
              <a:rPr lang="en-US" i="1" dirty="0"/>
              <a:t>Disaccharides</a:t>
            </a:r>
            <a:r>
              <a:rPr lang="en-US" dirty="0"/>
              <a:t>: lactose</a:t>
            </a:r>
          </a:p>
          <a:p>
            <a:pPr marL="0" indent="0">
              <a:buNone/>
            </a:pPr>
            <a:r>
              <a:rPr lang="en-US" dirty="0"/>
              <a:t>    </a:t>
            </a:r>
            <a:r>
              <a:rPr lang="en-US" i="1" dirty="0"/>
              <a:t>Monosaccharides</a:t>
            </a:r>
            <a:r>
              <a:rPr lang="en-US" dirty="0"/>
              <a:t>: fructose</a:t>
            </a:r>
          </a:p>
          <a:p>
            <a:pPr marL="0" indent="0">
              <a:buNone/>
            </a:pPr>
            <a:r>
              <a:rPr lang="en-US" dirty="0"/>
              <a:t>    </a:t>
            </a:r>
            <a:r>
              <a:rPr lang="en-US" i="1" dirty="0"/>
              <a:t>Polyols</a:t>
            </a:r>
            <a:r>
              <a:rPr lang="en-US" dirty="0"/>
              <a:t>: sorbitol and mannitol</a:t>
            </a:r>
          </a:p>
          <a:p>
            <a:pPr marL="0" indent="0">
              <a:buNone/>
            </a:pPr>
            <a:endParaRPr lang="en-US" dirty="0"/>
          </a:p>
          <a:p>
            <a:pPr marL="0" indent="0">
              <a:buNone/>
            </a:pPr>
            <a:r>
              <a:rPr lang="en-US" b="1" dirty="0"/>
              <a:t>low FODMAP diet improves IBS symptoms</a:t>
            </a:r>
            <a:endParaRPr lang="el-GR" b="1" dirty="0"/>
          </a:p>
        </p:txBody>
      </p:sp>
    </p:spTree>
    <p:extLst>
      <p:ext uri="{BB962C8B-B14F-4D97-AF65-F5344CB8AC3E}">
        <p14:creationId xmlns:p14="http://schemas.microsoft.com/office/powerpoint/2010/main" val="185980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1433809" y="2058707"/>
            <a:ext cx="7502306" cy="4351338"/>
          </a:xfrm>
          <a:prstGeom prst="rect">
            <a:avLst/>
          </a:prstGeom>
        </p:spPr>
      </p:pic>
      <p:pic>
        <p:nvPicPr>
          <p:cNvPr id="5" name="Εικόνα 4"/>
          <p:cNvPicPr>
            <a:picLocks noChangeAspect="1"/>
          </p:cNvPicPr>
          <p:nvPr/>
        </p:nvPicPr>
        <p:blipFill>
          <a:blip r:embed="rId3"/>
          <a:stretch>
            <a:fillRect/>
          </a:stretch>
        </p:blipFill>
        <p:spPr>
          <a:xfrm>
            <a:off x="7521256" y="1756137"/>
            <a:ext cx="3048264" cy="4956478"/>
          </a:xfrm>
          <a:prstGeom prst="rect">
            <a:avLst/>
          </a:prstGeom>
        </p:spPr>
      </p:pic>
    </p:spTree>
    <p:extLst>
      <p:ext uri="{BB962C8B-B14F-4D97-AF65-F5344CB8AC3E}">
        <p14:creationId xmlns:p14="http://schemas.microsoft.com/office/powerpoint/2010/main" val="383073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219200" y="990599"/>
            <a:ext cx="9753600" cy="5401235"/>
          </a:xfrm>
          <a:prstGeom prst="rect">
            <a:avLst/>
          </a:prstGeom>
        </p:spPr>
      </p:pic>
    </p:spTree>
    <p:extLst>
      <p:ext uri="{BB962C8B-B14F-4D97-AF65-F5344CB8AC3E}">
        <p14:creationId xmlns:p14="http://schemas.microsoft.com/office/powerpoint/2010/main" val="392919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78351" y="832537"/>
            <a:ext cx="10133813" cy="5016758"/>
          </a:xfrm>
          <a:prstGeom prst="rect">
            <a:avLst/>
          </a:prstGeom>
        </p:spPr>
        <p:txBody>
          <a:bodyPr wrap="square">
            <a:spAutoFit/>
          </a:bodyPr>
          <a:lstStyle/>
          <a:p>
            <a:r>
              <a:rPr lang="en-US" sz="3200" b="1" dirty="0"/>
              <a:t>Humans are being characterized at the level of genetic pre-disposition and inter-individual variability in terms of </a:t>
            </a:r>
          </a:p>
          <a:p>
            <a:pPr marL="514350" indent="-514350">
              <a:buAutoNum type="romanLcParenBoth"/>
            </a:pPr>
            <a:r>
              <a:rPr lang="en-US" sz="3200" b="1" dirty="0"/>
              <a:t>response to nutritional interventions and direction of health trajectories</a:t>
            </a:r>
          </a:p>
          <a:p>
            <a:pPr marL="514350" indent="-514350">
              <a:buAutoNum type="romanLcParenBoth"/>
            </a:pPr>
            <a:r>
              <a:rPr lang="en-US" sz="3200" b="1" dirty="0"/>
              <a:t>epigenetic, metabolic programming at certain life stages with health consequences later in life and even for subsequent generations</a:t>
            </a:r>
          </a:p>
          <a:p>
            <a:pPr marL="514350" indent="-514350">
              <a:buAutoNum type="romanLcParenBoth"/>
            </a:pPr>
            <a:r>
              <a:rPr lang="en-US" sz="3200" b="1" dirty="0"/>
              <a:t>acute genomic expression as a holistic response to diet, monitored at gene transcript, protein and metabolite level. </a:t>
            </a:r>
            <a:endParaRPr lang="el-GR" sz="3200" b="1" dirty="0"/>
          </a:p>
        </p:txBody>
      </p:sp>
    </p:spTree>
    <p:extLst>
      <p:ext uri="{BB962C8B-B14F-4D97-AF65-F5344CB8AC3E}">
        <p14:creationId xmlns:p14="http://schemas.microsoft.com/office/powerpoint/2010/main" val="264911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Pharmacogenomics</a:t>
            </a:r>
            <a:endParaRPr lang="el-GR" dirty="0"/>
          </a:p>
        </p:txBody>
      </p:sp>
      <p:sp>
        <p:nvSpPr>
          <p:cNvPr id="3" name="Θέση περιεχομένου 2"/>
          <p:cNvSpPr>
            <a:spLocks noGrp="1"/>
          </p:cNvSpPr>
          <p:nvPr>
            <p:ph idx="1"/>
          </p:nvPr>
        </p:nvSpPr>
        <p:spPr/>
        <p:txBody>
          <a:bodyPr/>
          <a:lstStyle/>
          <a:p>
            <a:r>
              <a:rPr lang="en-US" u="sng" dirty="0"/>
              <a:t>Genetic variations in drug metabolism</a:t>
            </a:r>
            <a:r>
              <a:rPr lang="en-US" dirty="0"/>
              <a:t>, polymorphisms at CYP2D6 affects tricyclic antidepressants and selective serotonin-reuptake inhibitors</a:t>
            </a:r>
          </a:p>
          <a:p>
            <a:endParaRPr lang="el-GR" dirty="0"/>
          </a:p>
        </p:txBody>
      </p:sp>
      <p:pic>
        <p:nvPicPr>
          <p:cNvPr id="4" name="Εικόνα 3"/>
          <p:cNvPicPr>
            <a:picLocks noChangeAspect="1"/>
          </p:cNvPicPr>
          <p:nvPr/>
        </p:nvPicPr>
        <p:blipFill>
          <a:blip r:embed="rId2"/>
          <a:stretch>
            <a:fillRect/>
          </a:stretch>
        </p:blipFill>
        <p:spPr>
          <a:xfrm>
            <a:off x="814387" y="3209365"/>
            <a:ext cx="3019425" cy="3648635"/>
          </a:xfrm>
          <a:prstGeom prst="rect">
            <a:avLst/>
          </a:prstGeom>
        </p:spPr>
      </p:pic>
      <p:sp>
        <p:nvSpPr>
          <p:cNvPr id="5" name="Ορθογώνιο 4"/>
          <p:cNvSpPr/>
          <p:nvPr/>
        </p:nvSpPr>
        <p:spPr>
          <a:xfrm>
            <a:off x="4320988" y="3545106"/>
            <a:ext cx="6096000" cy="954107"/>
          </a:xfrm>
          <a:prstGeom prst="rect">
            <a:avLst/>
          </a:prstGeom>
        </p:spPr>
        <p:txBody>
          <a:bodyPr>
            <a:spAutoFit/>
          </a:bodyPr>
          <a:lstStyle/>
          <a:p>
            <a:r>
              <a:rPr lang="en-US" sz="2800" u="sng" dirty="0"/>
              <a:t>5-HTTLPR</a:t>
            </a:r>
            <a:r>
              <a:rPr lang="en-US" sz="2800" dirty="0"/>
              <a:t> LL are also less responsive to the 5-HT4 agonist, </a:t>
            </a:r>
            <a:r>
              <a:rPr lang="en-US" sz="2800" dirty="0" err="1"/>
              <a:t>tegaserod</a:t>
            </a:r>
            <a:endParaRPr lang="el-GR" sz="2800" dirty="0"/>
          </a:p>
        </p:txBody>
      </p:sp>
    </p:spTree>
    <p:extLst>
      <p:ext uri="{BB962C8B-B14F-4D97-AF65-F5344CB8AC3E}">
        <p14:creationId xmlns:p14="http://schemas.microsoft.com/office/powerpoint/2010/main" val="312694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Future approach in IBS genetics or epigenetics research</a:t>
            </a:r>
            <a:endParaRPr lang="el-GR" dirty="0"/>
          </a:p>
        </p:txBody>
      </p:sp>
      <p:pic>
        <p:nvPicPr>
          <p:cNvPr id="4" name="Θέση περιεχομένου 3"/>
          <p:cNvPicPr>
            <a:picLocks noGrp="1" noChangeAspect="1"/>
          </p:cNvPicPr>
          <p:nvPr>
            <p:ph idx="1"/>
          </p:nvPr>
        </p:nvPicPr>
        <p:blipFill rotWithShape="1">
          <a:blip r:embed="rId2"/>
          <a:srcRect l="23650" t="18409" r="31386" b="9896"/>
          <a:stretch/>
        </p:blipFill>
        <p:spPr>
          <a:xfrm>
            <a:off x="3003177" y="1909483"/>
            <a:ext cx="7019364" cy="4679576"/>
          </a:xfrm>
          <a:prstGeom prst="rect">
            <a:avLst/>
          </a:prstGeom>
        </p:spPr>
      </p:pic>
    </p:spTree>
    <p:extLst>
      <p:ext uri="{BB962C8B-B14F-4D97-AF65-F5344CB8AC3E}">
        <p14:creationId xmlns:p14="http://schemas.microsoft.com/office/powerpoint/2010/main" val="158162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a:bodyPr>
          <a:lstStyle/>
          <a:p>
            <a:pPr rtl="0"/>
            <a:r>
              <a:rPr lang="en-US" dirty="0"/>
              <a:t>Key points</a:t>
            </a:r>
          </a:p>
        </p:txBody>
      </p:sp>
      <p:sp>
        <p:nvSpPr>
          <p:cNvPr id="3" name="Θέση περιεχομένου 2">
            <a:extLst>
              <a:ext uri="{FF2B5EF4-FFF2-40B4-BE49-F238E27FC236}">
                <a16:creationId xmlns:a16="http://schemas.microsoft.com/office/drawing/2014/main" id="{D5BCC45B-0D2E-42E9-ADA0-15916AF45E06}"/>
              </a:ext>
            </a:extLst>
          </p:cNvPr>
          <p:cNvSpPr>
            <a:spLocks noGrp="1"/>
          </p:cNvSpPr>
          <p:nvPr>
            <p:ph idx="1"/>
          </p:nvPr>
        </p:nvSpPr>
        <p:spPr>
          <a:xfrm>
            <a:off x="1562100" y="1622424"/>
            <a:ext cx="9791700" cy="4351338"/>
          </a:xfrm>
        </p:spPr>
        <p:txBody>
          <a:bodyPr>
            <a:normAutofit fontScale="77500" lnSpcReduction="20000"/>
          </a:bodyPr>
          <a:lstStyle/>
          <a:p>
            <a:endParaRPr lang="en-US" dirty="0"/>
          </a:p>
          <a:p>
            <a:endParaRPr lang="en-US" b="1" dirty="0"/>
          </a:p>
          <a:p>
            <a:r>
              <a:rPr lang="en-US" b="1" dirty="0"/>
              <a:t>    Genetic studies in IBS range from family and twin studies to candidate gene approaches and genome-wide association studies</a:t>
            </a:r>
          </a:p>
          <a:p>
            <a:endParaRPr lang="en-US" b="1" dirty="0"/>
          </a:p>
          <a:p>
            <a:r>
              <a:rPr lang="en-US" b="1" dirty="0"/>
              <a:t>    Despite enlarged sample sizes, increased statistical power and meta-analyses, positive associations between gene variations and IBS subtypes are still scarce and many have not been reproduced</a:t>
            </a:r>
          </a:p>
          <a:p>
            <a:endParaRPr lang="en-US" b="1" dirty="0"/>
          </a:p>
          <a:p>
            <a:r>
              <a:rPr lang="en-US" b="1" dirty="0"/>
              <a:t>    Epigenetic and </a:t>
            </a:r>
            <a:r>
              <a:rPr lang="en-US" b="1" dirty="0" err="1"/>
              <a:t>pharmacogenetic</a:t>
            </a:r>
            <a:r>
              <a:rPr lang="en-US" b="1" dirty="0"/>
              <a:t> approaches are in their infancy</a:t>
            </a:r>
          </a:p>
          <a:p>
            <a:endParaRPr lang="en-US" b="1" dirty="0"/>
          </a:p>
          <a:p>
            <a:r>
              <a:rPr lang="en-US" b="1" dirty="0"/>
              <a:t>    A major pitfall in IBS research is the lack of large homogenized case–control cohorts recruited according to standardized and harmonized criteria</a:t>
            </a:r>
          </a:p>
          <a:p>
            <a:endParaRPr lang="en-US" dirty="0"/>
          </a:p>
          <a:p>
            <a:endParaRPr lang="el-GR" dirty="0"/>
          </a:p>
        </p:txBody>
      </p:sp>
    </p:spTree>
    <p:extLst>
      <p:ext uri="{BB962C8B-B14F-4D97-AF65-F5344CB8AC3E}">
        <p14:creationId xmlns:p14="http://schemas.microsoft.com/office/powerpoint/2010/main" val="312187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61347" y="0"/>
            <a:ext cx="9029700" cy="1325563"/>
          </a:xfrm>
        </p:spPr>
        <p:txBody>
          <a:bodyPr rtlCol="0">
            <a:normAutofit/>
          </a:bodyPr>
          <a:lstStyle/>
          <a:p>
            <a:pPr rtl="0"/>
            <a:r>
              <a:rPr lang="en-US" dirty="0"/>
              <a:t>Hereditary</a:t>
            </a:r>
            <a:endParaRPr lang="el" dirty="0"/>
          </a:p>
        </p:txBody>
      </p:sp>
      <p:sp>
        <p:nvSpPr>
          <p:cNvPr id="5" name="Θέση περιεχομένου 4">
            <a:extLst>
              <a:ext uri="{FF2B5EF4-FFF2-40B4-BE49-F238E27FC236}">
                <a16:creationId xmlns:a16="http://schemas.microsoft.com/office/drawing/2014/main" id="{1AFA09F6-1CE3-4FD9-A407-D2AA51289882}"/>
              </a:ext>
            </a:extLst>
          </p:cNvPr>
          <p:cNvSpPr>
            <a:spLocks noGrp="1"/>
          </p:cNvSpPr>
          <p:nvPr>
            <p:ph sz="half" idx="1"/>
          </p:nvPr>
        </p:nvSpPr>
        <p:spPr>
          <a:xfrm>
            <a:off x="1506947" y="1305672"/>
            <a:ext cx="9329209" cy="4718610"/>
          </a:xfrm>
        </p:spPr>
        <p:txBody>
          <a:bodyPr>
            <a:normAutofit fontScale="92500" lnSpcReduction="20000"/>
          </a:bodyPr>
          <a:lstStyle/>
          <a:p>
            <a:r>
              <a:rPr lang="en-US" b="1" dirty="0"/>
              <a:t>one-third of patients had a relative with IBS, even in patients without a concurrent psychiatric diagnosis</a:t>
            </a:r>
          </a:p>
          <a:p>
            <a:r>
              <a:rPr lang="en-US" b="1" dirty="0"/>
              <a:t>the existence of a first-degree relative with IBS can be predictive of IBS and that an increased risk of IBS is evident among first-degree (OR 1.75), second-degree (OR 1.82) and third-degree relatives (OR 1.11), in the absence of an interaction of gender or age at the onset of symptoms</a:t>
            </a:r>
          </a:p>
          <a:p>
            <a:r>
              <a:rPr lang="en-US" b="1" dirty="0"/>
              <a:t> family history of IBS is a potential predictor of individual IBS risk, with a twofold to threefold risk increase for relatives of patients with IBS</a:t>
            </a:r>
          </a:p>
          <a:p>
            <a:r>
              <a:rPr lang="en-US" b="1" dirty="0"/>
              <a:t>Twin studies also support the notion that IBS might be a </a:t>
            </a:r>
            <a:r>
              <a:rPr lang="en-US" b="1" dirty="0" err="1"/>
              <a:t>multifactorial</a:t>
            </a:r>
            <a:r>
              <a:rPr lang="en-US" b="1" dirty="0"/>
              <a:t> disorder with genetic as well as environmental contributors. To date, at least five twin studies estimated the genetic heritability in IBS as ~22–57%</a:t>
            </a:r>
            <a:endParaRPr lang="el-GR" b="1" dirty="0"/>
          </a:p>
        </p:txBody>
      </p:sp>
    </p:spTree>
    <p:extLst>
      <p:ext uri="{BB962C8B-B14F-4D97-AF65-F5344CB8AC3E}">
        <p14:creationId xmlns:p14="http://schemas.microsoft.com/office/powerpoint/2010/main" val="13753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8694D8-598D-4645-8857-395F33524E19}"/>
              </a:ext>
            </a:extLst>
          </p:cNvPr>
          <p:cNvSpPr>
            <a:spLocks noGrp="1"/>
          </p:cNvSpPr>
          <p:nvPr>
            <p:ph type="title"/>
          </p:nvPr>
        </p:nvSpPr>
        <p:spPr/>
        <p:txBody>
          <a:bodyPr/>
          <a:lstStyle/>
          <a:p>
            <a:r>
              <a:rPr lang="en-US" dirty="0" err="1"/>
              <a:t>Etiopathogenesis</a:t>
            </a:r>
            <a:endParaRPr lang="el-GR" dirty="0"/>
          </a:p>
        </p:txBody>
      </p:sp>
      <p:pic>
        <p:nvPicPr>
          <p:cNvPr id="7" name="Εικόνα 6">
            <a:extLst>
              <a:ext uri="{FF2B5EF4-FFF2-40B4-BE49-F238E27FC236}">
                <a16:creationId xmlns:a16="http://schemas.microsoft.com/office/drawing/2014/main" id="{C522837D-044D-4B0C-96F9-D25CC7A8AE4E}"/>
              </a:ext>
            </a:extLst>
          </p:cNvPr>
          <p:cNvPicPr>
            <a:picLocks noChangeAspect="1"/>
          </p:cNvPicPr>
          <p:nvPr/>
        </p:nvPicPr>
        <p:blipFill>
          <a:blip r:embed="rId2"/>
          <a:stretch>
            <a:fillRect/>
          </a:stretch>
        </p:blipFill>
        <p:spPr>
          <a:xfrm>
            <a:off x="2225965" y="1690688"/>
            <a:ext cx="8368146" cy="4833878"/>
          </a:xfrm>
          <a:prstGeom prst="rect">
            <a:avLst/>
          </a:prstGeom>
        </p:spPr>
      </p:pic>
    </p:spTree>
    <p:extLst>
      <p:ext uri="{BB962C8B-B14F-4D97-AF65-F5344CB8AC3E}">
        <p14:creationId xmlns:p14="http://schemas.microsoft.com/office/powerpoint/2010/main" val="36646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2"/>
          <a:srcRect l="37119" t="31115" r="24983" b="19946"/>
          <a:stretch>
            <a:fillRect/>
          </a:stretch>
        </p:blipFill>
        <p:spPr bwMode="auto">
          <a:xfrm>
            <a:off x="2277036" y="717177"/>
            <a:ext cx="8606118" cy="535193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B45EE5-101A-455C-BAE9-F2D317009204}"/>
              </a:ext>
            </a:extLst>
          </p:cNvPr>
          <p:cNvSpPr>
            <a:spLocks noGrp="1"/>
          </p:cNvSpPr>
          <p:nvPr>
            <p:ph type="title"/>
          </p:nvPr>
        </p:nvSpPr>
        <p:spPr/>
        <p:txBody>
          <a:bodyPr>
            <a:normAutofit/>
          </a:bodyPr>
          <a:lstStyle/>
          <a:p>
            <a:r>
              <a:rPr lang="en-US" sz="2000" b="1" dirty="0"/>
              <a:t>Multiple layers of complexity on environmental and genetic or epigenetic levels contribute to the pathogenesis of IBS and </a:t>
            </a:r>
            <a:r>
              <a:rPr lang="en-US" sz="2000" b="1" dirty="0" err="1"/>
              <a:t>comorbid</a:t>
            </a:r>
            <a:r>
              <a:rPr lang="en-US" sz="2000" b="1" dirty="0"/>
              <a:t> conditions </a:t>
            </a:r>
            <a:endParaRPr lang="el-GR" sz="2000" dirty="0"/>
          </a:p>
        </p:txBody>
      </p:sp>
      <p:pic>
        <p:nvPicPr>
          <p:cNvPr id="5" name="Εικόνα 4">
            <a:extLst>
              <a:ext uri="{FF2B5EF4-FFF2-40B4-BE49-F238E27FC236}">
                <a16:creationId xmlns:a16="http://schemas.microsoft.com/office/drawing/2014/main" id="{719EAA61-C79D-430A-B035-570E2707A31B}"/>
              </a:ext>
            </a:extLst>
          </p:cNvPr>
          <p:cNvPicPr>
            <a:picLocks noChangeAspect="1"/>
          </p:cNvPicPr>
          <p:nvPr/>
        </p:nvPicPr>
        <p:blipFill rotWithShape="1">
          <a:blip r:embed="rId2"/>
          <a:srcRect l="10227" t="24652" r="12197" b="14074"/>
          <a:stretch/>
        </p:blipFill>
        <p:spPr>
          <a:xfrm>
            <a:off x="1533236" y="1478252"/>
            <a:ext cx="9458036" cy="4876367"/>
          </a:xfrm>
          <a:prstGeom prst="rect">
            <a:avLst/>
          </a:prstGeom>
        </p:spPr>
      </p:pic>
      <p:sp>
        <p:nvSpPr>
          <p:cNvPr id="6" name="Ορθογώνιο 5">
            <a:extLst>
              <a:ext uri="{FF2B5EF4-FFF2-40B4-BE49-F238E27FC236}">
                <a16:creationId xmlns:a16="http://schemas.microsoft.com/office/drawing/2014/main" id="{D29F67B4-6388-4FBC-B28E-145A677499C8}"/>
              </a:ext>
            </a:extLst>
          </p:cNvPr>
          <p:cNvSpPr/>
          <p:nvPr/>
        </p:nvSpPr>
        <p:spPr>
          <a:xfrm>
            <a:off x="163041" y="6492875"/>
            <a:ext cx="4944943" cy="369332"/>
          </a:xfrm>
          <a:prstGeom prst="rect">
            <a:avLst/>
          </a:prstGeom>
        </p:spPr>
        <p:txBody>
          <a:bodyPr wrap="none">
            <a:spAutoFit/>
          </a:bodyPr>
          <a:lstStyle/>
          <a:p>
            <a:r>
              <a:rPr lang="sv-SE" dirty="0"/>
              <a:t>Nat Rev Gastroenterol Hepatol. 2016;13(2):77-87</a:t>
            </a:r>
            <a:endParaRPr lang="el-GR" dirty="0"/>
          </a:p>
        </p:txBody>
      </p:sp>
    </p:spTree>
    <p:extLst>
      <p:ext uri="{BB962C8B-B14F-4D97-AF65-F5344CB8AC3E}">
        <p14:creationId xmlns:p14="http://schemas.microsoft.com/office/powerpoint/2010/main" val="8021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6846AE-F2B9-4560-87F4-0A04F95D21F4}"/>
              </a:ext>
            </a:extLst>
          </p:cNvPr>
          <p:cNvSpPr>
            <a:spLocks noGrp="1"/>
          </p:cNvSpPr>
          <p:nvPr>
            <p:ph type="title"/>
          </p:nvPr>
        </p:nvSpPr>
        <p:spPr>
          <a:xfrm>
            <a:off x="1154545" y="365125"/>
            <a:ext cx="10607149" cy="1325563"/>
          </a:xfrm>
        </p:spPr>
        <p:txBody>
          <a:bodyPr>
            <a:normAutofit fontScale="90000"/>
          </a:bodyPr>
          <a:lstStyle/>
          <a:p>
            <a:r>
              <a:rPr lang="en-US" dirty="0"/>
              <a:t>Genetic polymorphisms on </a:t>
            </a:r>
            <a:r>
              <a:rPr lang="en-US" dirty="0" err="1"/>
              <a:t>serotonergic</a:t>
            </a:r>
            <a:r>
              <a:rPr lang="en-US" dirty="0"/>
              <a:t> system</a:t>
            </a:r>
            <a:br>
              <a:rPr lang="en-US" dirty="0"/>
            </a:br>
            <a:r>
              <a:rPr lang="en-US" sz="2700" b="1" i="1" dirty="0"/>
              <a:t>Is it “irritable brain” or “irritable bowel”?</a:t>
            </a:r>
            <a:endParaRPr lang="el-GR" sz="2700" b="1" i="1" dirty="0"/>
          </a:p>
        </p:txBody>
      </p:sp>
      <p:pic>
        <p:nvPicPr>
          <p:cNvPr id="5" name="Θέση περιεχομένου 4">
            <a:extLst>
              <a:ext uri="{FF2B5EF4-FFF2-40B4-BE49-F238E27FC236}">
                <a16:creationId xmlns:a16="http://schemas.microsoft.com/office/drawing/2014/main" id="{D24D0105-4B03-4D26-BA21-A37C8456B67D}"/>
              </a:ext>
            </a:extLst>
          </p:cNvPr>
          <p:cNvPicPr>
            <a:picLocks noGrp="1" noChangeAspect="1"/>
          </p:cNvPicPr>
          <p:nvPr>
            <p:ph sz="half" idx="1"/>
          </p:nvPr>
        </p:nvPicPr>
        <p:blipFill rotWithShape="1">
          <a:blip r:embed="rId2"/>
          <a:srcRect l="21178" t="22644" r="48711" b="37640"/>
          <a:stretch/>
        </p:blipFill>
        <p:spPr>
          <a:xfrm>
            <a:off x="1081177" y="2493819"/>
            <a:ext cx="4754880" cy="3528290"/>
          </a:xfrm>
          <a:prstGeom prst="rect">
            <a:avLst/>
          </a:prstGeom>
        </p:spPr>
      </p:pic>
      <p:pic>
        <p:nvPicPr>
          <p:cNvPr id="7" name="Θέση περιεχομένου 6">
            <a:extLst>
              <a:ext uri="{FF2B5EF4-FFF2-40B4-BE49-F238E27FC236}">
                <a16:creationId xmlns:a16="http://schemas.microsoft.com/office/drawing/2014/main" id="{883D3BF2-BBCA-46D0-B0A7-CEDAA160BB17}"/>
              </a:ext>
            </a:extLst>
          </p:cNvPr>
          <p:cNvPicPr>
            <a:picLocks noGrp="1" noChangeAspect="1"/>
          </p:cNvPicPr>
          <p:nvPr>
            <p:ph sz="half" idx="2"/>
          </p:nvPr>
        </p:nvPicPr>
        <p:blipFill rotWithShape="1">
          <a:blip r:embed="rId3"/>
          <a:srcRect l="3504" t="16774" r="12421" b="8284"/>
          <a:stretch/>
        </p:blipFill>
        <p:spPr>
          <a:xfrm>
            <a:off x="6206836" y="2493819"/>
            <a:ext cx="5763490" cy="3759199"/>
          </a:xfrm>
          <a:prstGeom prst="rect">
            <a:avLst/>
          </a:prstGeom>
        </p:spPr>
      </p:pic>
      <p:sp>
        <p:nvSpPr>
          <p:cNvPr id="6" name="Ορθογώνιο 5">
            <a:extLst>
              <a:ext uri="{FF2B5EF4-FFF2-40B4-BE49-F238E27FC236}">
                <a16:creationId xmlns:a16="http://schemas.microsoft.com/office/drawing/2014/main" id="{817025E7-E91F-4B7D-B51F-7E8339F015B9}"/>
              </a:ext>
            </a:extLst>
          </p:cNvPr>
          <p:cNvSpPr/>
          <p:nvPr/>
        </p:nvSpPr>
        <p:spPr>
          <a:xfrm>
            <a:off x="1109425" y="6068125"/>
            <a:ext cx="4477251" cy="369332"/>
          </a:xfrm>
          <a:prstGeom prst="rect">
            <a:avLst/>
          </a:prstGeom>
        </p:spPr>
        <p:txBody>
          <a:bodyPr wrap="none">
            <a:spAutoFit/>
          </a:bodyPr>
          <a:lstStyle/>
          <a:p>
            <a:r>
              <a:rPr lang="nl-NL" dirty="0"/>
              <a:t>World J Gastroenterol. 2014; 20(2): 376–383</a:t>
            </a:r>
            <a:endParaRPr lang="el-GR" dirty="0"/>
          </a:p>
        </p:txBody>
      </p:sp>
    </p:spTree>
    <p:extLst>
      <p:ext uri="{BB962C8B-B14F-4D97-AF65-F5344CB8AC3E}">
        <p14:creationId xmlns:p14="http://schemas.microsoft.com/office/powerpoint/2010/main" val="91274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Πρότυπο σχεδίασης καπετάνιος στα σύννεφ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13665572_TF03460508" id="{46E6353A-13D4-4437-8537-DE9132E197EE}" vid="{0D2EE426-711F-461A-A7D8-180C3064EE9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DD01B8-816B-49B7-8C81-03AB51D87C54}">
  <ds:schemaRefs>
    <ds:schemaRef ds:uri="a4f35948-e619-41b3-aa29-22878b09cfd2"/>
    <ds:schemaRef ds:uri="http://purl.org/dc/dcmitype/"/>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40262f94-9f35-4ac3-9a90-690165a166b7"/>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6253D857-4181-4777-8893-6E45A690F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24FD56-CE1B-42FC-9E83-BFBF160724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Διαφάνειες με σχέδιο πλοήγησης στα σύννεφα</Template>
  <TotalTime>339</TotalTime>
  <Words>796</Words>
  <Application>Microsoft Office PowerPoint</Application>
  <PresentationFormat>Ευρεία οθόνη</PresentationFormat>
  <Paragraphs>72</Paragraphs>
  <Slides>33</Slides>
  <Notes>5</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33</vt:i4>
      </vt:variant>
    </vt:vector>
  </HeadingPairs>
  <TitlesOfParts>
    <vt:vector size="38" baseType="lpstr">
      <vt:lpstr>Arial</vt:lpstr>
      <vt:lpstr>Calibri</vt:lpstr>
      <vt:lpstr>Cambria</vt:lpstr>
      <vt:lpstr>Wingdings</vt:lpstr>
      <vt:lpstr>Πρότυπο σχεδίασης καπετάνιος στα σύννεφα</vt:lpstr>
      <vt:lpstr>Irritable Bowel Syndrome– Genetic &amp; Molecular Background</vt:lpstr>
      <vt:lpstr>Irritable Bowel Syndrome(IBS)</vt:lpstr>
      <vt:lpstr>Παρουσίαση του PowerPoint</vt:lpstr>
      <vt:lpstr>Key points</vt:lpstr>
      <vt:lpstr>Hereditary</vt:lpstr>
      <vt:lpstr>Etiopathogenesis</vt:lpstr>
      <vt:lpstr>Παρουσίαση του PowerPoint</vt:lpstr>
      <vt:lpstr>Multiple layers of complexity on environmental and genetic or epigenetic levels contribute to the pathogenesis of IBS and comorbid conditions </vt:lpstr>
      <vt:lpstr>Genetic polymorphisms on serotonergic system Is it “irritable brain” or “irritable bowel”?</vt:lpstr>
      <vt:lpstr>Παρουσίαση του PowerPoint</vt:lpstr>
      <vt:lpstr>GWAS</vt:lpstr>
      <vt:lpstr>Παρουσίαση του PowerPoint</vt:lpstr>
      <vt:lpstr>Proteomics</vt:lpstr>
      <vt:lpstr>Παρουσίαση του PowerPoint</vt:lpstr>
      <vt:lpstr>Epigenetic analysis</vt:lpstr>
      <vt:lpstr>Epigenetic model of IBS</vt:lpstr>
      <vt:lpstr>miRNAs</vt:lpstr>
      <vt:lpstr>Παρουσίαση του PowerPoint</vt:lpstr>
      <vt:lpstr>Microbiome</vt:lpstr>
      <vt:lpstr>Παρουσίαση του PowerPoint</vt:lpstr>
      <vt:lpstr>Do Bacteria Play a Role in IBS?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Diet</vt:lpstr>
      <vt:lpstr>Παρουσίαση του PowerPoint</vt:lpstr>
      <vt:lpstr>Παρουσίαση του PowerPoint</vt:lpstr>
      <vt:lpstr>Pharmacogenomics</vt:lpstr>
      <vt:lpstr>Future approach in IBS genetics or epigenetics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Σύνδρομο ευερέθιστου εντέρου – Γενετικό &amp; Μοριακό Υπόβαθρο</dc:title>
  <dc:creator>Maria Gazouli</dc:creator>
  <cp:lastModifiedBy>user</cp:lastModifiedBy>
  <cp:revision>70</cp:revision>
  <dcterms:created xsi:type="dcterms:W3CDTF">2019-04-07T07:56:16Z</dcterms:created>
  <dcterms:modified xsi:type="dcterms:W3CDTF">2022-04-28T08:11:21Z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74062900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