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2" r:id="rId3"/>
    <p:sldId id="317" r:id="rId4"/>
    <p:sldId id="311" r:id="rId5"/>
    <p:sldId id="313" r:id="rId6"/>
    <p:sldId id="315" r:id="rId7"/>
    <p:sldId id="312" r:id="rId8"/>
    <p:sldId id="360" r:id="rId9"/>
    <p:sldId id="361" r:id="rId10"/>
    <p:sldId id="365" r:id="rId11"/>
    <p:sldId id="367" r:id="rId12"/>
    <p:sldId id="370" r:id="rId13"/>
    <p:sldId id="371"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A0633-4651-47F1-95AA-AEBD221BD51A}" v="167" dt="2025-02-12T23:13:0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1" autoAdjust="0"/>
  </p:normalViewPr>
  <p:slideViewPr>
    <p:cSldViewPr snapToGrid="0">
      <p:cViewPr varScale="1">
        <p:scale>
          <a:sx n="79" d="100"/>
          <a:sy n="79" d="100"/>
        </p:scale>
        <p:origin x="821"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703FA-9457-4615-90FA-4437373F9F21}" type="datetimeFigureOut">
              <a:rPr lang="el-GR" smtClean="0"/>
              <a:t>11/11/2025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7E1AC-1CCB-47C0-9D67-66ACA9EB1822}" type="slidenum">
              <a:rPr lang="el-GR" smtClean="0"/>
              <a:t>‹#›</a:t>
            </a:fld>
            <a:endParaRPr lang="el-GR"/>
          </a:p>
        </p:txBody>
      </p:sp>
    </p:spTree>
    <p:extLst>
      <p:ext uri="{BB962C8B-B14F-4D97-AF65-F5344CB8AC3E}">
        <p14:creationId xmlns:p14="http://schemas.microsoft.com/office/powerpoint/2010/main" val="17157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2A8E7-7080-3850-C1E0-B2FBBA68E0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9B22FC9-31E6-A91E-D919-30036B691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2D3F703-AB03-5584-FA55-94FF55079E7B}"/>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882CFFAD-6372-4399-7BA5-A2CB7AE3D8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544975-398F-C2D5-8AAE-261382CE8BC0}"/>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96247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F7FB35-7ABD-B666-34DA-FD405D1926E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A19F8EA-FB91-76EC-82CA-0BAE421EBC0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B82A10C-985C-C9AF-6C76-AFF58A1A4F23}"/>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B20ECFEC-9E62-B996-2800-69F73EB255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23B34F-9399-AC38-A5DD-15B73A77E26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74699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D40D1F2-4832-77B6-B41F-071126AE2DF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91335A4-EE8B-E848-0E11-5E42676C3D7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DE89B19-5354-503A-C617-5EFEBF81BF3F}"/>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BBE0AEDE-6CA2-335F-983A-5E2C0164E6D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BA9BCB-5C94-570B-E835-69DBF2D153C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19456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238876" cy="6858000"/>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876" h="6858000">
                <a:moveTo>
                  <a:pt x="0" y="0"/>
                </a:moveTo>
                <a:lnTo>
                  <a:pt x="4819651" y="0"/>
                </a:lnTo>
                <a:cubicBezTo>
                  <a:pt x="4845052" y="371475"/>
                  <a:pt x="5222876" y="1143000"/>
                  <a:pt x="6238876" y="1628775"/>
                </a:cubicBezTo>
                <a:cubicBezTo>
                  <a:pt x="5153027" y="2584450"/>
                  <a:pt x="4819651" y="5168900"/>
                  <a:pt x="4819651" y="6858000"/>
                </a:cubicBez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72471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B5C7A8-FF0D-8FC6-E3A3-B8E7679982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BC0940-1187-7064-789B-9E7332C18AE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4DD6AD-4866-10F7-788E-FEE904D9C83A}"/>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DD989486-4DBE-CBD4-3BD9-42371486B12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A7C32B-7F31-6699-876E-6F7B4E4DDA89}"/>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17553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A9868-8B06-6784-A998-DC209BECA83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196B1D-7775-00D4-3B1B-4D0F2B73B4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5F22F15-CE12-84EB-9049-6BD4E9EE96AD}"/>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14C554EA-67D5-FBD8-9DBF-A45411A49C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E0AD5F-4F67-D74B-6847-F62F350A5E14}"/>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336693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A21714-897D-7A2C-16CD-07D86FCB963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BE3113-0B79-43CD-F9DA-7EB6E5E5796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F203A77-A980-CB07-AABE-AC2E728900F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E61D7D2-77ED-0055-E04E-03C4F2651B3E}"/>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6" name="Θέση υποσέλιδου 5">
            <a:extLst>
              <a:ext uri="{FF2B5EF4-FFF2-40B4-BE49-F238E27FC236}">
                <a16:creationId xmlns:a16="http://schemas.microsoft.com/office/drawing/2014/main" id="{21867AE0-7A42-2455-54B1-AFA0DF52E6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C5C768-1EFC-9FB9-8428-8A36FACF99E3}"/>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16401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C998E5-F509-F582-5907-5D5898C14B5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0098AE2-6E63-AFFB-9A95-218D75EE3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FBC2BF5-7448-EF4D-6E13-14BE6D5064B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21C9AF8-98F6-6DD3-BD67-51E498EEC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A990B08-86A1-2529-BB3B-A4100527484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D1AFD2-CB62-348C-A57D-FF1FEAA19FF3}"/>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8" name="Θέση υποσέλιδου 7">
            <a:extLst>
              <a:ext uri="{FF2B5EF4-FFF2-40B4-BE49-F238E27FC236}">
                <a16:creationId xmlns:a16="http://schemas.microsoft.com/office/drawing/2014/main" id="{5F6F1F85-42F3-C9A8-89C6-2F836A3970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12053EA-9F77-A1CA-F466-8E75304FD4F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338942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82CC89-3898-FCBA-BE50-FC11EEA81E9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981BD2A-7C43-6BC6-F3F3-4BDE459E6606}"/>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4" name="Θέση υποσέλιδου 3">
            <a:extLst>
              <a:ext uri="{FF2B5EF4-FFF2-40B4-BE49-F238E27FC236}">
                <a16:creationId xmlns:a16="http://schemas.microsoft.com/office/drawing/2014/main" id="{A5105930-3548-D0AB-575C-3FFB70D9E38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6FEFDA3-4972-A602-CCF7-0824EB4BD993}"/>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35327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C683FA8-C006-A554-9600-406C786F08F1}"/>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3" name="Θέση υποσέλιδου 2">
            <a:extLst>
              <a:ext uri="{FF2B5EF4-FFF2-40B4-BE49-F238E27FC236}">
                <a16:creationId xmlns:a16="http://schemas.microsoft.com/office/drawing/2014/main" id="{13F74E8E-F141-2574-59E9-6EACA6201CC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E1883A5-7392-8FC0-F517-31192FB48C15}"/>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48207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C5FDE-A379-9CDA-8283-399DE3BA6CD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C9E79D-60E3-321C-C979-5A4F9CB7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04C18E6-D1EC-A42C-0404-9F61D42ED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4CFC9F9-7504-4A7D-3FE1-BF2A4230DF53}"/>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6" name="Θέση υποσέλιδου 5">
            <a:extLst>
              <a:ext uri="{FF2B5EF4-FFF2-40B4-BE49-F238E27FC236}">
                <a16:creationId xmlns:a16="http://schemas.microsoft.com/office/drawing/2014/main" id="{3574D1B6-432F-6BA0-889D-5405076867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1C80D09-8717-69FE-751C-BED22A1248F2}"/>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9301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65E19-193A-195B-53B5-D22C1E381AC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5A6AC69-C865-E2D5-08BE-2E466A647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1CFB9BE-1F65-63B3-5032-4B4129A04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D56F15-2374-8C4B-654E-2898F88B871E}"/>
              </a:ext>
            </a:extLst>
          </p:cNvPr>
          <p:cNvSpPr>
            <a:spLocks noGrp="1"/>
          </p:cNvSpPr>
          <p:nvPr>
            <p:ph type="dt" sz="half" idx="10"/>
          </p:nvPr>
        </p:nvSpPr>
        <p:spPr/>
        <p:txBody>
          <a:bodyPr/>
          <a:lstStyle/>
          <a:p>
            <a:fld id="{06122CD2-3B52-4E08-9B0C-2AFCC04F8D67}" type="datetimeFigureOut">
              <a:rPr lang="el-GR" smtClean="0"/>
              <a:t>11/11/2025</a:t>
            </a:fld>
            <a:endParaRPr lang="el-GR"/>
          </a:p>
        </p:txBody>
      </p:sp>
      <p:sp>
        <p:nvSpPr>
          <p:cNvPr id="6" name="Θέση υποσέλιδου 5">
            <a:extLst>
              <a:ext uri="{FF2B5EF4-FFF2-40B4-BE49-F238E27FC236}">
                <a16:creationId xmlns:a16="http://schemas.microsoft.com/office/drawing/2014/main" id="{0D6295C7-6AF7-B282-CD9C-64873E1AEB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423B371-0372-0261-01E2-78A43D143C41}"/>
              </a:ext>
            </a:extLst>
          </p:cNvPr>
          <p:cNvSpPr>
            <a:spLocks noGrp="1"/>
          </p:cNvSpPr>
          <p:nvPr>
            <p:ph type="sldNum" sz="quarter" idx="12"/>
          </p:nvPr>
        </p:nvSpPr>
        <p:spPr/>
        <p:txBody>
          <a:bodyPr/>
          <a:lstStyle/>
          <a:p>
            <a:fld id="{781131F0-3665-45FB-A3B9-1F9CFB114F9F}" type="slidenum">
              <a:rPr lang="el-GR" smtClean="0"/>
              <a:t>‹#›</a:t>
            </a:fld>
            <a:endParaRPr lang="el-GR"/>
          </a:p>
        </p:txBody>
      </p:sp>
    </p:spTree>
    <p:extLst>
      <p:ext uri="{BB962C8B-B14F-4D97-AF65-F5344CB8AC3E}">
        <p14:creationId xmlns:p14="http://schemas.microsoft.com/office/powerpoint/2010/main" val="207124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82A3C7-2386-E90D-988D-A3825E573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0E1BA0-9552-A02D-B463-8923BBE85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F5355D-50B2-78B7-D2E4-6C2460296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22CD2-3B52-4E08-9B0C-2AFCC04F8D67}" type="datetimeFigureOut">
              <a:rPr lang="el-GR" smtClean="0"/>
              <a:t>11/11/2025</a:t>
            </a:fld>
            <a:endParaRPr lang="el-GR"/>
          </a:p>
        </p:txBody>
      </p:sp>
      <p:sp>
        <p:nvSpPr>
          <p:cNvPr id="5" name="Θέση υποσέλιδου 4">
            <a:extLst>
              <a:ext uri="{FF2B5EF4-FFF2-40B4-BE49-F238E27FC236}">
                <a16:creationId xmlns:a16="http://schemas.microsoft.com/office/drawing/2014/main" id="{85B6D176-7616-E275-0109-8DDF243DF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A24AED0-ECFF-A174-CB79-DADC3CB2A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1131F0-3665-45FB-A3B9-1F9CFB114F9F}" type="slidenum">
              <a:rPr lang="el-GR" smtClean="0"/>
              <a:t>‹#›</a:t>
            </a:fld>
            <a:endParaRPr lang="el-GR"/>
          </a:p>
        </p:txBody>
      </p:sp>
    </p:spTree>
    <p:extLst>
      <p:ext uri="{BB962C8B-B14F-4D97-AF65-F5344CB8AC3E}">
        <p14:creationId xmlns:p14="http://schemas.microsoft.com/office/powerpoint/2010/main" val="119969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bokolas@xeniospolis.g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06DE7E9E-E29F-2A0F-4C85-BEEE7D0EA8CF}"/>
              </a:ext>
            </a:extLst>
          </p:cNvPr>
          <p:cNvSpPr txBox="1">
            <a:spLocks/>
          </p:cNvSpPr>
          <p:nvPr/>
        </p:nvSpPr>
        <p:spPr>
          <a:xfrm>
            <a:off x="0" y="4017075"/>
            <a:ext cx="11838561" cy="2227634"/>
          </a:xfrm>
          <a:prstGeom prst="rect">
            <a:avLst/>
          </a:prstGeom>
          <a:ln>
            <a:noFill/>
          </a:ln>
        </p:spPr>
        <p:style>
          <a:lnRef idx="1">
            <a:schemeClr val="accent2"/>
          </a:lnRef>
          <a:fillRef idx="1001">
            <a:schemeClr val="lt1"/>
          </a:fillRef>
          <a:effectRef idx="1">
            <a:schemeClr val="accent2"/>
          </a:effectRef>
          <a:fontRef idx="minor">
            <a:schemeClr val="dk1"/>
          </a:fontRef>
        </p:style>
        <p:txBody>
          <a:bodyPr vert="horz" lIns="91440" tIns="45720" rIns="91440" bIns="45720" rtlCol="0" anchor="b">
            <a:noAutofit/>
            <a:scene3d>
              <a:camera prst="orthographicFront"/>
              <a:lightRig rig="soft" dir="t"/>
            </a:scene3d>
            <a:sp3d prstMaterial="softEdge">
              <a:bevelT w="25400" h="25400"/>
            </a:sp3d>
          </a:bodyPr>
          <a:lstStyle>
            <a:defPPr>
              <a:defRPr lang="en-US"/>
            </a:defPPr>
            <a:lvl1pPr marL="0" algn="ctr" defTabSz="914400" rtl="0" eaLnBrk="1" latinLnBrk="0" hangingPunct="1">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5000"/>
              </a:lnSpc>
              <a:spcAft>
                <a:spcPts val="800"/>
              </a:spcAft>
              <a:buNone/>
            </a:pPr>
            <a:r>
              <a:rPr lang="el-GR" sz="2000" kern="100" dirty="0">
                <a:effectLst/>
                <a:ea typeface="Aptos" panose="020B0004020202020204" pitchFamily="34" charset="0"/>
                <a:cs typeface="Times New Roman" panose="02020603050405020304" pitchFamily="18" charset="0"/>
              </a:rPr>
              <a:t>Δρ. Βασίλειος Μπόκολας, </a:t>
            </a:r>
          </a:p>
          <a:p>
            <a:pPr>
              <a:lnSpc>
                <a:spcPct val="115000"/>
              </a:lnSpc>
              <a:spcAft>
                <a:spcPts val="800"/>
              </a:spcAft>
            </a:pPr>
            <a:r>
              <a:rPr lang="el-GR" sz="2000" kern="100" dirty="0">
                <a:effectLst/>
                <a:ea typeface="Aptos" panose="020B0004020202020204" pitchFamily="34" charset="0"/>
                <a:cs typeface="Times New Roman" panose="02020603050405020304" pitchFamily="18" charset="0"/>
              </a:rPr>
              <a:t>Διευθύνων - Επιστημονικός υπεύθυνος  </a:t>
            </a:r>
            <a:r>
              <a:rPr lang="en-US" sz="2000" kern="100" dirty="0">
                <a:effectLst/>
                <a:ea typeface="Aptos" panose="020B0004020202020204" pitchFamily="34" charset="0"/>
                <a:cs typeface="Times New Roman" panose="02020603050405020304" pitchFamily="18" charset="0"/>
              </a:rPr>
              <a:t>XENIOS POLIS</a:t>
            </a:r>
            <a:r>
              <a:rPr lang="el-GR" sz="2000" kern="100" dirty="0">
                <a:effectLst/>
                <a:ea typeface="Aptos" panose="020B0004020202020204" pitchFamily="34" charset="0"/>
                <a:cs typeface="Times New Roman" panose="02020603050405020304" pitchFamily="18" charset="0"/>
              </a:rPr>
              <a:t>, </a:t>
            </a:r>
          </a:p>
          <a:p>
            <a:pPr>
              <a:lnSpc>
                <a:spcPct val="115000"/>
              </a:lnSpc>
              <a:spcAft>
                <a:spcPts val="800"/>
              </a:spcAft>
            </a:pPr>
            <a:r>
              <a:rPr lang="el-GR" sz="2000" kern="100" dirty="0">
                <a:effectLst/>
                <a:ea typeface="Aptos" panose="020B0004020202020204" pitchFamily="34" charset="0"/>
                <a:cs typeface="Times New Roman" panose="02020603050405020304" pitchFamily="18" charset="0"/>
              </a:rPr>
              <a:t>Διδάσκων, </a:t>
            </a:r>
            <a:r>
              <a:rPr lang="en-US" sz="2000" kern="100" dirty="0">
                <a:effectLst/>
                <a:ea typeface="Aptos" panose="020B0004020202020204" pitchFamily="34" charset="0"/>
                <a:cs typeface="Times New Roman" panose="02020603050405020304" pitchFamily="18" charset="0"/>
              </a:rPr>
              <a:t>Neapolis University Pafos</a:t>
            </a:r>
            <a:endParaRPr lang="el-GR" sz="2000" kern="100" dirty="0">
              <a:effectLst/>
              <a:ea typeface="Aptos" panose="020B0004020202020204" pitchFamily="34" charset="0"/>
              <a:cs typeface="Times New Roman" panose="02020603050405020304" pitchFamily="18" charset="0"/>
            </a:endParaRPr>
          </a:p>
          <a:p>
            <a:r>
              <a:rPr lang="en-US" sz="2000" i="1" u="sng" kern="100" dirty="0">
                <a:solidFill>
                  <a:srgbClr val="0563C1"/>
                </a:solidFill>
                <a:effectLst/>
                <a:ea typeface="Calibri" panose="020F0502020204030204" pitchFamily="34" charset="0"/>
                <a:cs typeface="Times New Roman" panose="02020603050405020304" pitchFamily="18" charset="0"/>
                <a:hlinkClick r:id="rId2"/>
              </a:rPr>
              <a:t>vbokolas@xeniospolis.gr</a:t>
            </a:r>
            <a:r>
              <a:rPr lang="en-US" sz="2000" b="1" kern="100" dirty="0">
                <a:effectLst/>
                <a:ea typeface="Calibri" panose="020F0502020204030204" pitchFamily="34" charset="0"/>
                <a:cs typeface="Times New Roman" panose="02020603050405020304" pitchFamily="18" charset="0"/>
              </a:rPr>
              <a:t> </a:t>
            </a:r>
            <a:endParaRPr lang="el-GR" sz="2000" kern="100" dirty="0">
              <a:effectLst/>
              <a:ea typeface="Calibri" panose="020F0502020204030204" pitchFamily="34" charset="0"/>
              <a:cs typeface="Times New Roman" panose="02020603050405020304" pitchFamily="18" charset="0"/>
            </a:endParaRPr>
          </a:p>
          <a:p>
            <a:pPr algn="ctr"/>
            <a:r>
              <a:rPr lang="en-US" sz="2400" i="1" u="none" strike="noStrike"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GR"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9">
            <a:extLst>
              <a:ext uri="{FF2B5EF4-FFF2-40B4-BE49-F238E27FC236}">
                <a16:creationId xmlns:a16="http://schemas.microsoft.com/office/drawing/2014/main" id="{6A9DB024-2FD1-032A-C91B-AD6F1D811018}"/>
              </a:ext>
            </a:extLst>
          </p:cNvPr>
          <p:cNvSpPr txBox="1"/>
          <p:nvPr/>
        </p:nvSpPr>
        <p:spPr>
          <a:xfrm>
            <a:off x="1219199" y="471469"/>
            <a:ext cx="938986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2000" dirty="0"/>
              <a:t>ΤΜΗΜΑ ΟΙΚΟΝΟΜΙΑΣ ΚΑΙ ΒΙΩΣΙΜΗΣ ΑΝΑΠΤΥΞΗΣ </a:t>
            </a:r>
          </a:p>
          <a:p>
            <a:pPr algn="ctr"/>
            <a:r>
              <a:rPr lang="el-GR" sz="2000" dirty="0"/>
              <a:t>ΠΡΟΓΡΑΜΜΑ ΜΕΤΑΠΤΥΧΙΑΚΩΝ ΣΠΟΥΔΩΝ «ΒΙΩΣΙΜΗ ΑΝΑΠΤΥΞΗ» </a:t>
            </a:r>
          </a:p>
          <a:p>
            <a:pPr algn="ctr"/>
            <a:r>
              <a:rPr lang="el-GR" sz="2000" dirty="0"/>
              <a:t>ΑΚΑΔΗΜΑΪΚΟ ΕΤΟΣ: 2025-26    ΕΞΑΜΗΝΟ: Α΄ </a:t>
            </a:r>
          </a:p>
          <a:p>
            <a:pPr algn="ctr"/>
            <a:r>
              <a:rPr lang="el-GR" sz="2000" dirty="0"/>
              <a:t>ΜΑΘΗΜΑ: </a:t>
            </a:r>
            <a:r>
              <a:rPr lang="en-US" sz="2000" dirty="0"/>
              <a:t>PLACE BRANDING, </a:t>
            </a:r>
            <a:r>
              <a:rPr lang="el-GR" sz="2000" dirty="0"/>
              <a:t>ΦΥΣΙΚΕΣ ΚΑΙ ΠΟΛΙΤΙΣΤΙΚΕΣ ΔΙΑΔΡΟΜΕΣ</a:t>
            </a:r>
            <a:endParaRPr lang="el-GR" sz="2000" b="1" dirty="0">
              <a:latin typeface="Times New Roman" panose="02020603050405020304" pitchFamily="18" charset="0"/>
              <a:cs typeface="Times New Roman" panose="02020603050405020304" pitchFamily="18" charset="0"/>
            </a:endParaRPr>
          </a:p>
        </p:txBody>
      </p:sp>
      <p:pic>
        <p:nvPicPr>
          <p:cNvPr id="25" name="Εικόνα 24">
            <a:extLst>
              <a:ext uri="{FF2B5EF4-FFF2-40B4-BE49-F238E27FC236}">
                <a16:creationId xmlns:a16="http://schemas.microsoft.com/office/drawing/2014/main" id="{E57429C4-1270-0DB7-43CF-DE83A26427D5}"/>
              </a:ext>
            </a:extLst>
          </p:cNvPr>
          <p:cNvPicPr>
            <a:picLocks noChangeAspect="1"/>
          </p:cNvPicPr>
          <p:nvPr/>
        </p:nvPicPr>
        <p:blipFill>
          <a:blip r:embed="rId3"/>
          <a:srcRect l="10355" t="32442" r="14850" b="63395"/>
          <a:stretch/>
        </p:blipFill>
        <p:spPr>
          <a:xfrm>
            <a:off x="1" y="6594336"/>
            <a:ext cx="12192000" cy="263664"/>
          </a:xfrm>
          <a:prstGeom prst="rect">
            <a:avLst/>
          </a:prstGeom>
        </p:spPr>
      </p:pic>
      <p:pic>
        <p:nvPicPr>
          <p:cNvPr id="27" name="Εικόνα 26">
            <a:extLst>
              <a:ext uri="{FF2B5EF4-FFF2-40B4-BE49-F238E27FC236}">
                <a16:creationId xmlns:a16="http://schemas.microsoft.com/office/drawing/2014/main" id="{10969C3E-5077-7912-0A00-C5C17ADB803D}"/>
              </a:ext>
            </a:extLst>
          </p:cNvPr>
          <p:cNvPicPr>
            <a:picLocks noChangeAspect="1"/>
          </p:cNvPicPr>
          <p:nvPr/>
        </p:nvPicPr>
        <p:blipFill>
          <a:blip r:embed="rId4"/>
          <a:srcRect l="14919" t="69339" r="12967" b="29137"/>
          <a:stretch/>
        </p:blipFill>
        <p:spPr>
          <a:xfrm>
            <a:off x="285135" y="6557126"/>
            <a:ext cx="11906865" cy="149255"/>
          </a:xfrm>
          <a:prstGeom prst="rect">
            <a:avLst/>
          </a:prstGeom>
        </p:spPr>
      </p:pic>
      <p:sp>
        <p:nvSpPr>
          <p:cNvPr id="3" name="TextBox 2">
            <a:extLst>
              <a:ext uri="{FF2B5EF4-FFF2-40B4-BE49-F238E27FC236}">
                <a16:creationId xmlns:a16="http://schemas.microsoft.com/office/drawing/2014/main" id="{71946525-BF89-E481-BD08-A2D1731FADF4}"/>
              </a:ext>
            </a:extLst>
          </p:cNvPr>
          <p:cNvSpPr txBox="1"/>
          <p:nvPr/>
        </p:nvSpPr>
        <p:spPr>
          <a:xfrm>
            <a:off x="1108667" y="2359752"/>
            <a:ext cx="9610928" cy="1092479"/>
          </a:xfrm>
          <a:prstGeom prst="rect">
            <a:avLst/>
          </a:prstGeom>
          <a:noFill/>
        </p:spPr>
        <p:txBody>
          <a:bodyPr wrap="square">
            <a:spAutoFit/>
          </a:bodyPr>
          <a:lstStyle/>
          <a:p>
            <a:pPr algn="ctr">
              <a:lnSpc>
                <a:spcPct val="115000"/>
              </a:lnSpc>
              <a:spcAft>
                <a:spcPts val="800"/>
              </a:spcAft>
              <a:buNone/>
            </a:pPr>
            <a:r>
              <a:rPr lang="el-GR" sz="2600" b="1" kern="100" dirty="0">
                <a:effectLst/>
                <a:ea typeface="Aptos" panose="020B0004020202020204" pitchFamily="34" charset="0"/>
                <a:cs typeface="Times New Roman" panose="02020603050405020304" pitchFamily="18" charset="0"/>
              </a:rPr>
              <a:t>«ΕΕ, Δημιουργικές Βιομηχανίες και ανάπτυξη</a:t>
            </a:r>
            <a:r>
              <a:rPr lang="en-US" sz="2600" b="1" kern="100" dirty="0">
                <a:effectLst/>
                <a:ea typeface="Aptos" panose="020B0004020202020204" pitchFamily="34" charset="0"/>
                <a:cs typeface="Times New Roman" panose="02020603050405020304" pitchFamily="18" charset="0"/>
              </a:rPr>
              <a:t>:</a:t>
            </a:r>
            <a:r>
              <a:rPr lang="el-GR" sz="2600" b="1" kern="100" dirty="0">
                <a:effectLst/>
                <a:ea typeface="Aptos" panose="020B0004020202020204" pitchFamily="34" charset="0"/>
                <a:cs typeface="Times New Roman" panose="02020603050405020304" pitchFamily="18" charset="0"/>
              </a:rPr>
              <a:t> </a:t>
            </a:r>
          </a:p>
          <a:p>
            <a:pPr algn="ctr">
              <a:lnSpc>
                <a:spcPct val="115000"/>
              </a:lnSpc>
              <a:spcAft>
                <a:spcPts val="800"/>
              </a:spcAft>
              <a:buNone/>
            </a:pPr>
            <a:r>
              <a:rPr lang="el-GR" sz="2600" b="1" kern="100" dirty="0">
                <a:effectLst/>
                <a:ea typeface="Aptos" panose="020B0004020202020204" pitchFamily="34" charset="0"/>
                <a:cs typeface="Times New Roman" panose="02020603050405020304" pitchFamily="18" charset="0"/>
              </a:rPr>
              <a:t>η περίπτωση του τομέα των ψηφιακών παιχνιδιών»</a:t>
            </a:r>
            <a:endParaRPr lang="el-GR" sz="2600" b="1" kern="100" dirty="0">
              <a:effectLst/>
              <a:highlight>
                <a:srgbClr val="FFFF00"/>
              </a:highligh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5558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287BEAD5-C611-865E-F256-7ACE38189173}"/>
              </a:ext>
            </a:extLst>
          </p:cNvPr>
          <p:cNvPicPr>
            <a:picLocks noChangeAspect="1"/>
          </p:cNvPicPr>
          <p:nvPr/>
        </p:nvPicPr>
        <p:blipFill>
          <a:blip r:embed="rId2"/>
          <a:stretch>
            <a:fillRect/>
          </a:stretch>
        </p:blipFill>
        <p:spPr>
          <a:xfrm>
            <a:off x="959571" y="250969"/>
            <a:ext cx="10125075" cy="5838825"/>
          </a:xfrm>
          <a:prstGeom prst="rect">
            <a:avLst/>
          </a:prstGeom>
        </p:spPr>
      </p:pic>
    </p:spTree>
    <p:extLst>
      <p:ext uri="{BB962C8B-B14F-4D97-AF65-F5344CB8AC3E}">
        <p14:creationId xmlns:p14="http://schemas.microsoft.com/office/powerpoint/2010/main" val="426277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A9990-FF79-ED66-2DDA-A64F21520E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7AD806-0E03-DD97-2539-969CE2905F28}"/>
              </a:ext>
            </a:extLst>
          </p:cNvPr>
          <p:cNvSpPr txBox="1"/>
          <p:nvPr/>
        </p:nvSpPr>
        <p:spPr>
          <a:xfrm>
            <a:off x="6138463" y="2392043"/>
            <a:ext cx="6053537" cy="3970318"/>
          </a:xfrm>
          <a:prstGeom prst="rect">
            <a:avLst/>
          </a:prstGeom>
          <a:noFill/>
        </p:spPr>
        <p:txBody>
          <a:bodyPr wrap="square" rtlCol="0">
            <a:spAutoFit/>
          </a:bodyPr>
          <a:lstStyle/>
          <a:p>
            <a:pPr>
              <a:lnSpc>
                <a:spcPct val="100000"/>
              </a:lnSpc>
            </a:pPr>
            <a:r>
              <a:rPr lang="el-GR" sz="1600" dirty="0"/>
              <a:t>Στόχος η προώθηση της </a:t>
            </a:r>
            <a:r>
              <a:rPr lang="el-GR" sz="1600" b="1" dirty="0"/>
              <a:t>ενσυνείδητης χρήσης της ψηφιακής τεχνολογίας</a:t>
            </a:r>
            <a:r>
              <a:rPr lang="el-GR" sz="1600" dirty="0"/>
              <a:t> μεταξύ των νέων και την ενίσχυση της </a:t>
            </a:r>
            <a:r>
              <a:rPr lang="el-GR" sz="1600" b="1" dirty="0"/>
              <a:t>ψηφιακής ευημερίας</a:t>
            </a:r>
            <a:r>
              <a:rPr lang="el-GR" sz="1600" dirty="0"/>
              <a:t>. </a:t>
            </a:r>
          </a:p>
          <a:p>
            <a:pPr>
              <a:lnSpc>
                <a:spcPct val="100000"/>
              </a:lnSpc>
            </a:pPr>
            <a:endParaRPr lang="el-GR" sz="1600" dirty="0"/>
          </a:p>
          <a:p>
            <a:pPr>
              <a:lnSpc>
                <a:spcPct val="100000"/>
              </a:lnSpc>
            </a:pPr>
            <a:r>
              <a:rPr lang="el-GR" sz="1600" dirty="0"/>
              <a:t>Ποιοι συμμετέχουν; </a:t>
            </a:r>
          </a:p>
          <a:p>
            <a:pPr>
              <a:lnSpc>
                <a:spcPct val="100000"/>
              </a:lnSpc>
            </a:pPr>
            <a:endParaRPr lang="el-GR" sz="1600" dirty="0"/>
          </a:p>
          <a:p>
            <a:pPr>
              <a:lnSpc>
                <a:spcPct val="100000"/>
              </a:lnSpc>
            </a:pPr>
            <a:r>
              <a:rPr lang="el-GR" sz="1600" dirty="0"/>
              <a:t>Πώς; </a:t>
            </a:r>
          </a:p>
          <a:p>
            <a:pPr>
              <a:lnSpc>
                <a:spcPct val="100000"/>
              </a:lnSpc>
            </a:pPr>
            <a:r>
              <a:rPr lang="el-GR" sz="1600" dirty="0"/>
              <a:t>Εξοπλίζοντας τους νέους και τους εκπαιδευτικούς με πρακτικές στρατηγικές και γνώσεις. Το πρόγραμμα στοχεύει επίσης να επηρεάσει τις πολιτικές ψηφιακής ευημερίας και να προωθήσει μια υποστηρικτική κοινότητα διεκδικητών της ψηφιακής ευημερίας.</a:t>
            </a:r>
          </a:p>
          <a:p>
            <a:pPr>
              <a:lnSpc>
                <a:spcPct val="100000"/>
              </a:lnSpc>
            </a:pPr>
            <a:endParaRPr lang="el-GR" sz="1600" b="1" dirty="0">
              <a:solidFill>
                <a:srgbClr val="5C6287"/>
              </a:solidFill>
              <a:latin typeface="Arial"/>
              <a:ea typeface="Arial"/>
              <a:cs typeface="Arial"/>
              <a:sym typeface="Arial"/>
            </a:endParaRPr>
          </a:p>
          <a:p>
            <a:pPr>
              <a:lnSpc>
                <a:spcPct val="100000"/>
              </a:lnSpc>
            </a:pPr>
            <a:r>
              <a:rPr lang="el-GR" sz="1600" dirty="0">
                <a:highlight>
                  <a:srgbClr val="C0C0C0"/>
                </a:highlight>
              </a:rPr>
              <a:t>Ένας από τους τρόπους με τους οποίους το </a:t>
            </a:r>
            <a:r>
              <a:rPr lang="en-US" sz="1600" dirty="0">
                <a:highlight>
                  <a:srgbClr val="C0C0C0"/>
                </a:highlight>
              </a:rPr>
              <a:t>OASIS </a:t>
            </a:r>
            <a:r>
              <a:rPr lang="el-GR" sz="1600" dirty="0">
                <a:highlight>
                  <a:srgbClr val="C0C0C0"/>
                </a:highlight>
              </a:rPr>
              <a:t>στοχεύει να προωθήσει τους στόχους του είναι η δημιουργία δύο εκπαιδευτικών πακέτων.</a:t>
            </a:r>
            <a:endParaRPr lang="el-GR" sz="1600" b="1" dirty="0">
              <a:solidFill>
                <a:srgbClr val="5C6287"/>
              </a:solidFill>
              <a:highlight>
                <a:srgbClr val="C0C0C0"/>
              </a:highlight>
              <a:latin typeface="Arial"/>
              <a:ea typeface="Arial"/>
              <a:cs typeface="Arial"/>
              <a:sym typeface="Arial"/>
            </a:endParaRPr>
          </a:p>
          <a:p>
            <a:pPr algn="ctr"/>
            <a:endParaRPr lang="ko-KR" altLang="en-US" sz="1200" dirty="0">
              <a:solidFill>
                <a:schemeClr val="tx1">
                  <a:lumMod val="75000"/>
                  <a:lumOff val="25000"/>
                </a:schemeClr>
              </a:solidFill>
              <a:cs typeface="Arial" pitchFamily="34" charset="0"/>
            </a:endParaRPr>
          </a:p>
        </p:txBody>
      </p:sp>
      <p:sp>
        <p:nvSpPr>
          <p:cNvPr id="6" name="직사각형 5">
            <a:extLst>
              <a:ext uri="{FF2B5EF4-FFF2-40B4-BE49-F238E27FC236}">
                <a16:creationId xmlns:a16="http://schemas.microsoft.com/office/drawing/2014/main" id="{F1BF6F7C-3A82-8612-7629-7F43D086012A}"/>
              </a:ext>
            </a:extLst>
          </p:cNvPr>
          <p:cNvSpPr/>
          <p:nvPr/>
        </p:nvSpPr>
        <p:spPr>
          <a:xfrm>
            <a:off x="7162474" y="673574"/>
            <a:ext cx="4396803" cy="720638"/>
          </a:xfrm>
          <a:prstGeom prst="rect">
            <a:avLst/>
          </a:prstGeom>
          <a:noFill/>
        </p:spPr>
        <p:txBody>
          <a:bodyPr lIns="0" anchor="ctr"/>
          <a:lstStyle/>
          <a:p>
            <a:r>
              <a:rPr lang="el-GR" altLang="ko-KR" sz="4000" b="1" dirty="0">
                <a:solidFill>
                  <a:srgbClr val="FF0000"/>
                </a:solidFill>
                <a:latin typeface="+mj-lt"/>
              </a:rPr>
              <a:t>Έργο </a:t>
            </a:r>
            <a:r>
              <a:rPr lang="en-US" altLang="ko-KR" sz="4000" b="1" dirty="0">
                <a:solidFill>
                  <a:srgbClr val="FF0000"/>
                </a:solidFill>
                <a:latin typeface="+mj-lt"/>
              </a:rPr>
              <a:t>OASIS</a:t>
            </a:r>
          </a:p>
        </p:txBody>
      </p:sp>
      <p:sp>
        <p:nvSpPr>
          <p:cNvPr id="7" name="직사각형 6">
            <a:extLst>
              <a:ext uri="{FF2B5EF4-FFF2-40B4-BE49-F238E27FC236}">
                <a16:creationId xmlns:a16="http://schemas.microsoft.com/office/drawing/2014/main" id="{4B1F680E-7AC7-F579-F861-2613B9E64A51}"/>
              </a:ext>
            </a:extLst>
          </p:cNvPr>
          <p:cNvSpPr/>
          <p:nvPr/>
        </p:nvSpPr>
        <p:spPr>
          <a:xfrm>
            <a:off x="8285422" y="1760161"/>
            <a:ext cx="2150909" cy="720638"/>
          </a:xfrm>
          <a:prstGeom prst="rect">
            <a:avLst/>
          </a:prstGeom>
          <a:noFill/>
        </p:spPr>
        <p:txBody>
          <a:bodyPr lIns="0" anchor="ctr"/>
          <a:lstStyle/>
          <a:p>
            <a:r>
              <a:rPr lang="el-GR" altLang="ko-KR" sz="3000" b="1" dirty="0">
                <a:solidFill>
                  <a:schemeClr val="tx1">
                    <a:lumMod val="75000"/>
                    <a:lumOff val="25000"/>
                  </a:schemeClr>
                </a:solidFill>
                <a:latin typeface="+mj-lt"/>
              </a:rPr>
              <a:t>Πλαίσιο </a:t>
            </a:r>
            <a:endParaRPr lang="en-US" altLang="ko-KR" sz="3000" b="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6FEC9643-6F65-C371-D414-E24E585344AC}"/>
              </a:ext>
            </a:extLst>
          </p:cNvPr>
          <p:cNvSpPr txBox="1"/>
          <p:nvPr/>
        </p:nvSpPr>
        <p:spPr>
          <a:xfrm>
            <a:off x="963383" y="4437112"/>
            <a:ext cx="6109446" cy="369332"/>
          </a:xfrm>
          <a:prstGeom prst="rect">
            <a:avLst/>
          </a:prstGeom>
          <a:noFill/>
        </p:spPr>
        <p:txBody>
          <a:bodyPr wrap="square">
            <a:spAutoFit/>
          </a:bodyPr>
          <a:lstStyle/>
          <a:p>
            <a:r>
              <a:rPr lang="el-GR" altLang="ko-KR" b="1" dirty="0">
                <a:solidFill>
                  <a:srgbClr val="FF0000"/>
                </a:solidFill>
                <a:latin typeface="+mj-lt"/>
                <a:sym typeface="Wingdings" panose="05000000000000000000" pitchFamily="2" charset="2"/>
              </a:rPr>
              <a:t>Ιστοσελίδα</a:t>
            </a:r>
            <a:r>
              <a:rPr lang="el-GR" altLang="ko-KR" sz="1800" b="1" dirty="0">
                <a:latin typeface="+mj-lt"/>
                <a:sym typeface="Wingdings" panose="05000000000000000000" pitchFamily="2" charset="2"/>
              </a:rPr>
              <a:t> </a:t>
            </a:r>
            <a:r>
              <a:rPr lang="en-US" altLang="ko-KR" sz="1800" b="1" dirty="0">
                <a:latin typeface="+mj-lt"/>
                <a:sym typeface="Wingdings" panose="05000000000000000000" pitchFamily="2" charset="2"/>
              </a:rPr>
              <a:t>In progress</a:t>
            </a:r>
            <a:endParaRPr lang="en-US" altLang="ko-KR" sz="1800" b="1" dirty="0">
              <a:latin typeface="+mj-lt"/>
            </a:endParaRPr>
          </a:p>
        </p:txBody>
      </p:sp>
      <p:pic>
        <p:nvPicPr>
          <p:cNvPr id="4" name="Εικόνα 3" descr="Εικόνα που περιέχει σύμβολο, clipart, γραμματοσειρά, γραφικά&#10;&#10;Το περιεχόμενο που δημιουργείται από AI ενδέχεται να είναι εσφαλμένο.">
            <a:extLst>
              <a:ext uri="{FF2B5EF4-FFF2-40B4-BE49-F238E27FC236}">
                <a16:creationId xmlns:a16="http://schemas.microsoft.com/office/drawing/2014/main" id="{AACE6F51-B71F-1FC7-CAA4-7511337D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636" y="2120480"/>
            <a:ext cx="1997463" cy="1761738"/>
          </a:xfrm>
          <a:prstGeom prst="rect">
            <a:avLst/>
          </a:prstGeom>
        </p:spPr>
      </p:pic>
      <p:pic>
        <p:nvPicPr>
          <p:cNvPr id="10" name="Εικόνα 9">
            <a:extLst>
              <a:ext uri="{FF2B5EF4-FFF2-40B4-BE49-F238E27FC236}">
                <a16:creationId xmlns:a16="http://schemas.microsoft.com/office/drawing/2014/main" id="{635CA451-BB48-8CE3-9805-A3F88A7AA775}"/>
              </a:ext>
            </a:extLst>
          </p:cNvPr>
          <p:cNvPicPr>
            <a:picLocks noChangeAspect="1"/>
          </p:cNvPicPr>
          <p:nvPr/>
        </p:nvPicPr>
        <p:blipFill>
          <a:blip r:embed="rId3"/>
          <a:stretch>
            <a:fillRect/>
          </a:stretch>
        </p:blipFill>
        <p:spPr>
          <a:xfrm>
            <a:off x="8164104" y="3359372"/>
            <a:ext cx="3442051" cy="450876"/>
          </a:xfrm>
          <a:prstGeom prst="rect">
            <a:avLst/>
          </a:prstGeom>
        </p:spPr>
      </p:pic>
    </p:spTree>
    <p:extLst>
      <p:ext uri="{BB962C8B-B14F-4D97-AF65-F5344CB8AC3E}">
        <p14:creationId xmlns:p14="http://schemas.microsoft.com/office/powerpoint/2010/main" val="363148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CDE03FE-B949-7AB6-FC49-8A5B94643F08}"/>
              </a:ext>
            </a:extLst>
          </p:cNvPr>
          <p:cNvPicPr>
            <a:picLocks noChangeAspect="1"/>
          </p:cNvPicPr>
          <p:nvPr/>
        </p:nvPicPr>
        <p:blipFill>
          <a:blip r:embed="rId2"/>
          <a:srcRect b="19"/>
          <a:stretch>
            <a:fillRect/>
          </a:stretch>
        </p:blipFill>
        <p:spPr>
          <a:xfrm>
            <a:off x="-1504" y="1282"/>
            <a:ext cx="12191980" cy="6856718"/>
          </a:xfrm>
          <a:prstGeom prst="rect">
            <a:avLst/>
          </a:prstGeom>
        </p:spPr>
      </p:pic>
      <p:sp>
        <p:nvSpPr>
          <p:cNvPr id="7" name="TextBox 6">
            <a:extLst>
              <a:ext uri="{FF2B5EF4-FFF2-40B4-BE49-F238E27FC236}">
                <a16:creationId xmlns:a16="http://schemas.microsoft.com/office/drawing/2014/main" id="{6D307A5D-B370-1E5B-7506-28B72E294EBC}"/>
              </a:ext>
            </a:extLst>
          </p:cNvPr>
          <p:cNvSpPr txBox="1"/>
          <p:nvPr/>
        </p:nvSpPr>
        <p:spPr>
          <a:xfrm>
            <a:off x="723347" y="1620807"/>
            <a:ext cx="3510643" cy="646331"/>
          </a:xfrm>
          <a:prstGeom prst="rect">
            <a:avLst/>
          </a:prstGeom>
          <a:noFill/>
        </p:spPr>
        <p:txBody>
          <a:bodyPr wrap="square">
            <a:spAutoFit/>
          </a:bodyPr>
          <a:lstStyle/>
          <a:p>
            <a:pPr algn="ctr"/>
            <a:r>
              <a:rPr lang="el-GR" dirty="0"/>
              <a:t>Ενδεικτικές δραστηριότητες εκπαιδευτικού πακέτου:</a:t>
            </a:r>
          </a:p>
        </p:txBody>
      </p:sp>
      <p:sp>
        <p:nvSpPr>
          <p:cNvPr id="8" name="직사각형 6">
            <a:extLst>
              <a:ext uri="{FF2B5EF4-FFF2-40B4-BE49-F238E27FC236}">
                <a16:creationId xmlns:a16="http://schemas.microsoft.com/office/drawing/2014/main" id="{5B5F8A47-3590-303F-774F-E33DD98F9937}"/>
              </a:ext>
            </a:extLst>
          </p:cNvPr>
          <p:cNvSpPr/>
          <p:nvPr/>
        </p:nvSpPr>
        <p:spPr>
          <a:xfrm>
            <a:off x="5103845" y="900169"/>
            <a:ext cx="5262465" cy="720638"/>
          </a:xfrm>
          <a:prstGeom prst="rect">
            <a:avLst/>
          </a:prstGeom>
          <a:noFill/>
        </p:spPr>
        <p:txBody>
          <a:bodyPr lIns="0" anchor="ctr"/>
          <a:lstStyle/>
          <a:p>
            <a:r>
              <a:rPr lang="el-GR" altLang="ko-KR" sz="3000" b="1" dirty="0">
                <a:solidFill>
                  <a:schemeClr val="tx1">
                    <a:lumMod val="75000"/>
                    <a:lumOff val="25000"/>
                  </a:schemeClr>
                </a:solidFill>
                <a:latin typeface="+mj-lt"/>
              </a:rPr>
              <a:t>Πακέτο φιλικό προς τους νέους</a:t>
            </a:r>
            <a:endParaRPr lang="en-US" altLang="ko-KR" sz="3000" b="1" dirty="0">
              <a:solidFill>
                <a:schemeClr val="tx1">
                  <a:lumMod val="75000"/>
                  <a:lumOff val="25000"/>
                </a:schemeClr>
              </a:solidFill>
              <a:latin typeface="+mj-lt"/>
            </a:endParaRPr>
          </a:p>
        </p:txBody>
      </p:sp>
      <p:sp>
        <p:nvSpPr>
          <p:cNvPr id="10" name="TextBox 9">
            <a:extLst>
              <a:ext uri="{FF2B5EF4-FFF2-40B4-BE49-F238E27FC236}">
                <a16:creationId xmlns:a16="http://schemas.microsoft.com/office/drawing/2014/main" id="{F2D25305-2625-4644-38E5-2D83601278DD}"/>
              </a:ext>
            </a:extLst>
          </p:cNvPr>
          <p:cNvSpPr txBox="1"/>
          <p:nvPr/>
        </p:nvSpPr>
        <p:spPr>
          <a:xfrm>
            <a:off x="5103845" y="1916226"/>
            <a:ext cx="6364808" cy="4431983"/>
          </a:xfrm>
          <a:prstGeom prst="rect">
            <a:avLst/>
          </a:prstGeom>
          <a:noFill/>
        </p:spPr>
        <p:txBody>
          <a:bodyPr wrap="square" rtlCol="0">
            <a:spAutoFit/>
          </a:bodyPr>
          <a:lstStyle/>
          <a:p>
            <a:pPr marL="342900" indent="-342900" hangingPunct="0">
              <a:lnSpc>
                <a:spcPct val="90000"/>
              </a:lnSpc>
              <a:buFontTx/>
              <a:buAutoNum type="arabicPeriod"/>
            </a:pPr>
            <a:r>
              <a:rPr lang="el-GR" sz="2000" dirty="0">
                <a:solidFill>
                  <a:srgbClr val="000000"/>
                </a:solidFill>
                <a:ea typeface="Arial"/>
                <a:cs typeface="Arial"/>
                <a:sym typeface="Arial"/>
              </a:rPr>
              <a:t>Γιατί είναι τόσο δύσκολο να αφήσουμε τις οθόνες;</a:t>
            </a:r>
          </a:p>
          <a:p>
            <a:pPr marL="342900" indent="-342900" hangingPunct="0">
              <a:lnSpc>
                <a:spcPct val="90000"/>
              </a:lnSpc>
              <a:buFontTx/>
              <a:buAutoNum type="arabicPeriod"/>
            </a:pPr>
            <a:r>
              <a:rPr lang="el-GR" sz="2000" dirty="0">
                <a:solidFill>
                  <a:srgbClr val="000000"/>
                </a:solidFill>
              </a:rPr>
              <a:t>Τι βρίσκεται πίσω από τις ψηφιακές μου συνήθειες; </a:t>
            </a:r>
          </a:p>
          <a:p>
            <a:pPr marL="342900" indent="-342900" hangingPunct="0">
              <a:lnSpc>
                <a:spcPct val="90000"/>
              </a:lnSpc>
              <a:buFontTx/>
              <a:buAutoNum type="arabicPeriod"/>
            </a:pPr>
            <a:r>
              <a:rPr lang="el-GR" sz="2000" dirty="0">
                <a:solidFill>
                  <a:srgbClr val="000000"/>
                </a:solidFill>
                <a:ea typeface="Arial"/>
                <a:cs typeface="Arial"/>
                <a:sym typeface="Arial"/>
              </a:rPr>
              <a:t>Το ψηφιακό κουτί πρώτων βοηθειών μου</a:t>
            </a:r>
          </a:p>
          <a:p>
            <a:pPr marL="342900" indent="-342900" hangingPunct="0">
              <a:lnSpc>
                <a:spcPct val="90000"/>
              </a:lnSpc>
              <a:buFontTx/>
              <a:buAutoNum type="arabicPeriod"/>
            </a:pPr>
            <a:r>
              <a:rPr lang="el-GR" sz="2000" dirty="0">
                <a:solidFill>
                  <a:srgbClr val="000000"/>
                </a:solidFill>
                <a:ea typeface="Arial"/>
                <a:cs typeface="Arial"/>
                <a:sym typeface="Arial"/>
              </a:rPr>
              <a:t>Δημιουργώντας συνήθειες που μένουν.</a:t>
            </a:r>
          </a:p>
          <a:p>
            <a:pPr marL="342900" indent="-342900" hangingPunct="0">
              <a:lnSpc>
                <a:spcPct val="90000"/>
              </a:lnSpc>
              <a:buFontTx/>
              <a:buAutoNum type="arabicPeriod"/>
            </a:pPr>
            <a:r>
              <a:rPr lang="el-GR" sz="2000" dirty="0">
                <a:solidFill>
                  <a:srgbClr val="000000"/>
                </a:solidFill>
              </a:rPr>
              <a:t>Σχεδιάζοντας το μέλλον</a:t>
            </a:r>
          </a:p>
          <a:p>
            <a:pPr marL="342900" indent="-342900" hangingPunct="0">
              <a:lnSpc>
                <a:spcPct val="90000"/>
              </a:lnSpc>
              <a:buFontTx/>
              <a:buAutoNum type="arabicPeriod"/>
            </a:pPr>
            <a:endParaRPr lang="el-GR" sz="2000" dirty="0">
              <a:solidFill>
                <a:srgbClr val="000000"/>
              </a:solidFill>
            </a:endParaRPr>
          </a:p>
          <a:p>
            <a:pPr hangingPunct="0">
              <a:lnSpc>
                <a:spcPct val="90000"/>
              </a:lnSpc>
            </a:pPr>
            <a:r>
              <a:rPr lang="el-GR" sz="2000" dirty="0">
                <a:solidFill>
                  <a:srgbClr val="000000"/>
                </a:solidFill>
                <a:ea typeface="Arial"/>
                <a:cs typeface="Arial"/>
                <a:sym typeface="Arial"/>
              </a:rPr>
              <a:t>Κάθε ενότητα περιλαμβάνει 4-5 δραστηριότητες που μπορείτε να εφαρμόσετε για να αυξήσετε την ενσυνείδητη ψηφιακή χρήση, να εντοπίσετε εναλλακτικές δραστηριότητες χωρίς οθόνες, να κατανοήσετε τους παράγοντες που σας ωθούν στην υπερβολική χρ</a:t>
            </a:r>
            <a:r>
              <a:rPr lang="el-GR" sz="2000" dirty="0">
                <a:solidFill>
                  <a:srgbClr val="000000"/>
                </a:solidFill>
              </a:rPr>
              <a:t>ήση κλπ. </a:t>
            </a:r>
          </a:p>
          <a:p>
            <a:pPr hangingPunct="0">
              <a:lnSpc>
                <a:spcPct val="90000"/>
              </a:lnSpc>
            </a:pPr>
            <a:endParaRPr lang="el-GR" sz="2000" dirty="0">
              <a:solidFill>
                <a:srgbClr val="000000"/>
              </a:solidFill>
              <a:ea typeface="Arial"/>
              <a:cs typeface="Arial"/>
              <a:sym typeface="Arial"/>
            </a:endParaRPr>
          </a:p>
          <a:p>
            <a:pPr hangingPunct="0">
              <a:lnSpc>
                <a:spcPct val="90000"/>
              </a:lnSpc>
            </a:pPr>
            <a:endParaRPr lang="el-GR" sz="2000" b="1" dirty="0">
              <a:solidFill>
                <a:srgbClr val="000000"/>
              </a:solidFill>
              <a:ea typeface="Arial"/>
              <a:cs typeface="Arial"/>
              <a:sym typeface="Arial"/>
            </a:endParaRPr>
          </a:p>
          <a:p>
            <a:pPr hangingPunct="0">
              <a:lnSpc>
                <a:spcPct val="90000"/>
              </a:lnSpc>
            </a:pPr>
            <a:r>
              <a:rPr lang="el-GR" sz="2000" b="1" dirty="0">
                <a:solidFill>
                  <a:srgbClr val="000000"/>
                </a:solidFill>
                <a:ea typeface="Arial"/>
                <a:cs typeface="Arial"/>
                <a:sym typeface="Arial"/>
              </a:rPr>
              <a:t>Ας δούμε πιο αναλυτικά…</a:t>
            </a:r>
          </a:p>
          <a:p>
            <a:pPr algn="ctr"/>
            <a:endParaRPr lang="ko-KR" altLang="en-US" sz="1200" dirty="0">
              <a:solidFill>
                <a:schemeClr val="tx1">
                  <a:lumMod val="75000"/>
                  <a:lumOff val="25000"/>
                </a:schemeClr>
              </a:solidFill>
              <a:cs typeface="Arial" pitchFamily="34" charset="0"/>
            </a:endParaRPr>
          </a:p>
        </p:txBody>
      </p:sp>
      <p:pic>
        <p:nvPicPr>
          <p:cNvPr id="18" name="Εικόνα 17" descr="Εικόνα που περιέχει μοτίβο, τέχνη, τετράγωνο, γραφικά&#10;&#10;Το περιεχόμενο που δημιουργείται από AI ενδέχεται να είναι εσφαλμένο.">
            <a:extLst>
              <a:ext uri="{FF2B5EF4-FFF2-40B4-BE49-F238E27FC236}">
                <a16:creationId xmlns:a16="http://schemas.microsoft.com/office/drawing/2014/main" id="{AD85D6C6-F7C7-8CCF-471B-90459BC68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64" y="2567565"/>
            <a:ext cx="2940085" cy="2940085"/>
          </a:xfrm>
          <a:prstGeom prst="rect">
            <a:avLst/>
          </a:prstGeom>
        </p:spPr>
      </p:pic>
    </p:spTree>
    <p:extLst>
      <p:ext uri="{BB962C8B-B14F-4D97-AF65-F5344CB8AC3E}">
        <p14:creationId xmlns:p14="http://schemas.microsoft.com/office/powerpoint/2010/main" val="184410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5640-CEFF-D786-9238-0795D567B53B}"/>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3F6788CC-33FC-4879-A39E-3A891F448855}"/>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7D6348C-CB68-8CE4-B2A2-1EC8060A0BB8}"/>
              </a:ext>
            </a:extLst>
          </p:cNvPr>
          <p:cNvSpPr txBox="1"/>
          <p:nvPr/>
        </p:nvSpPr>
        <p:spPr>
          <a:xfrm>
            <a:off x="723347" y="1620807"/>
            <a:ext cx="3510643" cy="646331"/>
          </a:xfrm>
          <a:prstGeom prst="rect">
            <a:avLst/>
          </a:prstGeom>
          <a:noFill/>
        </p:spPr>
        <p:txBody>
          <a:bodyPr wrap="square">
            <a:spAutoFit/>
          </a:bodyPr>
          <a:lstStyle/>
          <a:p>
            <a:pPr algn="ctr"/>
            <a:r>
              <a:rPr lang="el-GR" dirty="0"/>
              <a:t>Αξιολογήστε το εκπαιδευτικό πακέτο: </a:t>
            </a:r>
          </a:p>
        </p:txBody>
      </p:sp>
      <p:sp>
        <p:nvSpPr>
          <p:cNvPr id="8" name="직사각형 6">
            <a:extLst>
              <a:ext uri="{FF2B5EF4-FFF2-40B4-BE49-F238E27FC236}">
                <a16:creationId xmlns:a16="http://schemas.microsoft.com/office/drawing/2014/main" id="{E4ECD1B2-66A7-92BF-C46D-899B8D806C08}"/>
              </a:ext>
            </a:extLst>
          </p:cNvPr>
          <p:cNvSpPr/>
          <p:nvPr/>
        </p:nvSpPr>
        <p:spPr>
          <a:xfrm>
            <a:off x="5103845" y="900169"/>
            <a:ext cx="5262465" cy="720638"/>
          </a:xfrm>
          <a:prstGeom prst="rect">
            <a:avLst/>
          </a:prstGeom>
          <a:noFill/>
        </p:spPr>
        <p:txBody>
          <a:bodyPr lIns="0" anchor="ctr"/>
          <a:lstStyle/>
          <a:p>
            <a:r>
              <a:rPr lang="el-GR" altLang="ko-KR" sz="3000" b="1" dirty="0">
                <a:solidFill>
                  <a:schemeClr val="tx1">
                    <a:lumMod val="75000"/>
                    <a:lumOff val="25000"/>
                  </a:schemeClr>
                </a:solidFill>
                <a:latin typeface="+mj-lt"/>
              </a:rPr>
              <a:t>Πακέτο φιλικό προς τους νέους</a:t>
            </a:r>
            <a:endParaRPr lang="en-US" altLang="ko-KR" sz="3000" b="1" dirty="0">
              <a:solidFill>
                <a:schemeClr val="tx1">
                  <a:lumMod val="75000"/>
                  <a:lumOff val="25000"/>
                </a:schemeClr>
              </a:solidFill>
              <a:latin typeface="+mj-lt"/>
            </a:endParaRPr>
          </a:p>
        </p:txBody>
      </p:sp>
      <p:sp>
        <p:nvSpPr>
          <p:cNvPr id="10" name="TextBox 9">
            <a:extLst>
              <a:ext uri="{FF2B5EF4-FFF2-40B4-BE49-F238E27FC236}">
                <a16:creationId xmlns:a16="http://schemas.microsoft.com/office/drawing/2014/main" id="{B1E83AE2-FF65-F490-2A2E-BC09753F89B8}"/>
              </a:ext>
            </a:extLst>
          </p:cNvPr>
          <p:cNvSpPr txBox="1"/>
          <p:nvPr/>
        </p:nvSpPr>
        <p:spPr>
          <a:xfrm>
            <a:off x="5029829" y="1914239"/>
            <a:ext cx="6364808" cy="3323987"/>
          </a:xfrm>
          <a:prstGeom prst="rect">
            <a:avLst/>
          </a:prstGeom>
          <a:noFill/>
        </p:spPr>
        <p:txBody>
          <a:bodyPr wrap="square" rtlCol="0">
            <a:spAutoFit/>
          </a:bodyPr>
          <a:lstStyle/>
          <a:p>
            <a:pPr hangingPunct="0">
              <a:lnSpc>
                <a:spcPct val="90000"/>
              </a:lnSpc>
            </a:pPr>
            <a:r>
              <a:rPr lang="el-GR" sz="2000" dirty="0">
                <a:solidFill>
                  <a:srgbClr val="000000"/>
                </a:solidFill>
                <a:ea typeface="Arial"/>
                <a:cs typeface="Arial"/>
                <a:sym typeface="Arial"/>
              </a:rPr>
              <a:t>Συνοψίζοντας: </a:t>
            </a:r>
          </a:p>
          <a:p>
            <a:pPr marL="342900" indent="-342900" hangingPunct="0">
              <a:lnSpc>
                <a:spcPct val="90000"/>
              </a:lnSpc>
              <a:buFontTx/>
              <a:buAutoNum type="arabicPeriod"/>
            </a:pPr>
            <a:r>
              <a:rPr lang="el-GR" sz="2000" dirty="0">
                <a:solidFill>
                  <a:srgbClr val="000000"/>
                </a:solidFill>
                <a:ea typeface="Arial"/>
                <a:cs typeface="Arial"/>
                <a:sym typeface="Arial"/>
              </a:rPr>
              <a:t>Το Πακέτο φιλικό προς τους νέους περιλαμβάνει 5 θεματικές ενότητες και συνολικά 23 δραστηριότητες για νέους.</a:t>
            </a:r>
          </a:p>
          <a:p>
            <a:pPr marL="342900" indent="-342900" hangingPunct="0">
              <a:lnSpc>
                <a:spcPct val="90000"/>
              </a:lnSpc>
              <a:buFontTx/>
              <a:buAutoNum type="arabicPeriod"/>
            </a:pPr>
            <a:r>
              <a:rPr lang="el-GR" sz="2000" dirty="0">
                <a:solidFill>
                  <a:srgbClr val="000000"/>
                </a:solidFill>
                <a:ea typeface="Arial"/>
                <a:cs typeface="Arial"/>
                <a:sym typeface="Arial"/>
              </a:rPr>
              <a:t>Αυτές στοχεύουν να προωθήσουν την αναγνώριση των συνηθειών ψηφιακής χρήσης, αλλά και να καλλιεργήσουν δεξιότητες και συνήθειες ενσυνείδητης χρήσης και ψηφιακής ευημερίας. </a:t>
            </a:r>
          </a:p>
          <a:p>
            <a:pPr marL="342900" indent="-342900" hangingPunct="0">
              <a:lnSpc>
                <a:spcPct val="90000"/>
              </a:lnSpc>
              <a:buFontTx/>
              <a:buAutoNum type="arabicPeriod"/>
            </a:pPr>
            <a:endParaRPr lang="el-GR" sz="2000" dirty="0">
              <a:solidFill>
                <a:srgbClr val="000000"/>
              </a:solidFill>
              <a:ea typeface="Arial"/>
              <a:cs typeface="Arial"/>
              <a:sym typeface="Arial"/>
            </a:endParaRPr>
          </a:p>
          <a:p>
            <a:pPr marL="342900" indent="-342900" hangingPunct="0">
              <a:lnSpc>
                <a:spcPct val="90000"/>
              </a:lnSpc>
              <a:buFontTx/>
              <a:buAutoNum type="arabicPeriod"/>
            </a:pPr>
            <a:r>
              <a:rPr lang="el-GR" sz="2000" b="1" dirty="0" err="1">
                <a:solidFill>
                  <a:srgbClr val="000000"/>
                </a:solidFill>
                <a:ea typeface="Arial"/>
                <a:cs typeface="Arial"/>
                <a:sym typeface="Arial"/>
              </a:rPr>
              <a:t>Σκανάροντας</a:t>
            </a:r>
            <a:r>
              <a:rPr lang="el-GR" sz="2000" b="1" dirty="0">
                <a:solidFill>
                  <a:srgbClr val="000000"/>
                </a:solidFill>
                <a:ea typeface="Arial"/>
                <a:cs typeface="Arial"/>
                <a:sym typeface="Arial"/>
              </a:rPr>
              <a:t> τον κωδικό QR μπορείτε να αξιολογήσετε τις δραστηριότητες και το πακέτο.</a:t>
            </a:r>
          </a:p>
          <a:p>
            <a:pPr algn="ctr"/>
            <a:endParaRPr lang="ko-KR" altLang="en-US" sz="1200" dirty="0">
              <a:solidFill>
                <a:schemeClr val="tx1">
                  <a:lumMod val="75000"/>
                  <a:lumOff val="25000"/>
                </a:schemeClr>
              </a:solidFill>
              <a:cs typeface="Arial" pitchFamily="34" charset="0"/>
            </a:endParaRPr>
          </a:p>
        </p:txBody>
      </p:sp>
      <p:pic>
        <p:nvPicPr>
          <p:cNvPr id="2" name="Εικόνα 1">
            <a:extLst>
              <a:ext uri="{FF2B5EF4-FFF2-40B4-BE49-F238E27FC236}">
                <a16:creationId xmlns:a16="http://schemas.microsoft.com/office/drawing/2014/main" id="{5E662622-C3F1-73C0-9407-8C57AB3BB96F}"/>
              </a:ext>
            </a:extLst>
          </p:cNvPr>
          <p:cNvPicPr>
            <a:picLocks noChangeAspect="1"/>
          </p:cNvPicPr>
          <p:nvPr/>
        </p:nvPicPr>
        <p:blipFill>
          <a:blip r:embed="rId3"/>
          <a:stretch>
            <a:fillRect/>
          </a:stretch>
        </p:blipFill>
        <p:spPr>
          <a:xfrm>
            <a:off x="723347" y="2409965"/>
            <a:ext cx="3390138" cy="3323987"/>
          </a:xfrm>
          <a:prstGeom prst="rect">
            <a:avLst/>
          </a:prstGeom>
        </p:spPr>
      </p:pic>
    </p:spTree>
    <p:extLst>
      <p:ext uri="{BB962C8B-B14F-4D97-AF65-F5344CB8AC3E}">
        <p14:creationId xmlns:p14="http://schemas.microsoft.com/office/powerpoint/2010/main" val="156471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E5EB5BA-72A1-53CF-AD36-1A71DD7E15B2}"/>
              </a:ext>
            </a:extLst>
          </p:cNvPr>
          <p:cNvPicPr>
            <a:picLocks noChangeAspect="1"/>
          </p:cNvPicPr>
          <p:nvPr/>
        </p:nvPicPr>
        <p:blipFill>
          <a:blip r:embed="rId2"/>
          <a:stretch>
            <a:fillRect/>
          </a:stretch>
        </p:blipFill>
        <p:spPr>
          <a:xfrm>
            <a:off x="6598924" y="1921774"/>
            <a:ext cx="4677055" cy="3202808"/>
          </a:xfrm>
          <a:prstGeom prst="rect">
            <a:avLst/>
          </a:prstGeom>
        </p:spPr>
      </p:pic>
      <p:sp>
        <p:nvSpPr>
          <p:cNvPr id="3" name="Θέση περιεχομένου 2">
            <a:extLst>
              <a:ext uri="{FF2B5EF4-FFF2-40B4-BE49-F238E27FC236}">
                <a16:creationId xmlns:a16="http://schemas.microsoft.com/office/drawing/2014/main" id="{7D53D650-EFAE-CE7C-DF45-75AD458964B5}"/>
              </a:ext>
            </a:extLst>
          </p:cNvPr>
          <p:cNvSpPr>
            <a:spLocks noGrp="1"/>
          </p:cNvSpPr>
          <p:nvPr>
            <p:ph idx="1"/>
          </p:nvPr>
        </p:nvSpPr>
        <p:spPr>
          <a:xfrm>
            <a:off x="760379" y="535021"/>
            <a:ext cx="10515600" cy="836578"/>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lnSpc>
                <a:spcPct val="100000"/>
              </a:lnSpc>
              <a:spcBef>
                <a:spcPts val="0"/>
              </a:spcBef>
              <a:buNone/>
            </a:pPr>
            <a:r>
              <a:rPr lang="el-GR" sz="3000" b="1" dirty="0">
                <a:latin typeface="Times New Roman" panose="02020603050405020304" pitchFamily="18" charset="0"/>
                <a:cs typeface="Times New Roman" panose="02020603050405020304" pitchFamily="18" charset="0"/>
              </a:rPr>
              <a:t>Ευρωπαϊκή Ένωση - Πολιτική -Ψηφιακά (</a:t>
            </a:r>
            <a:r>
              <a:rPr lang="el-GR" sz="3000" b="1" dirty="0" err="1">
                <a:latin typeface="Times New Roman" panose="02020603050405020304" pitchFamily="18" charset="0"/>
                <a:cs typeface="Times New Roman" panose="02020603050405020304" pitchFamily="18" charset="0"/>
              </a:rPr>
              <a:t>online</a:t>
            </a:r>
            <a:r>
              <a:rPr lang="el-GR" sz="3000" b="1" dirty="0">
                <a:latin typeface="Times New Roman" panose="02020603050405020304" pitchFamily="18" charset="0"/>
                <a:cs typeface="Times New Roman" panose="02020603050405020304" pitchFamily="18" charset="0"/>
              </a:rPr>
              <a:t>) παιχνίδια</a:t>
            </a:r>
            <a:endParaRPr lang="el-GR"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EB1218-7465-D4E4-7628-2D6AA5293A3F}"/>
              </a:ext>
            </a:extLst>
          </p:cNvPr>
          <p:cNvSpPr txBox="1"/>
          <p:nvPr/>
        </p:nvSpPr>
        <p:spPr>
          <a:xfrm>
            <a:off x="760379" y="1921774"/>
            <a:ext cx="5698787" cy="440120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indent="0" algn="just">
              <a:buNone/>
            </a:pP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ΕΕ και τομέας των ψηφιακών παιχνιδιών:</a:t>
            </a:r>
          </a:p>
          <a:p>
            <a:pPr marL="457200" indent="-457200" algn="just">
              <a:buFontTx/>
              <a:buChar char="-"/>
            </a:pP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συγκρότηση και εφαρμογή νομοθεσίας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(2023, 2024)</a:t>
            </a:r>
          </a:p>
          <a:p>
            <a:pPr marL="457200" indent="-457200" algn="just">
              <a:buFontTx/>
              <a:buChar char="-"/>
            </a:pP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διεξαγωγή διεθνών ερευνών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(2023, 2024), επιχειρώντας </a:t>
            </a:r>
          </a:p>
          <a:p>
            <a:pPr algn="just"/>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τόσο τη </a:t>
            </a: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ρύθμιση του τομέα </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όσο και την </a:t>
            </a:r>
            <a:r>
              <a:rPr lang="el-GR" sz="2800" b="1" kern="100" dirty="0">
                <a:effectLst/>
                <a:latin typeface="Times New Roman" panose="02020603050405020304" pitchFamily="18" charset="0"/>
                <a:ea typeface="Calibri" panose="020F0502020204030204" pitchFamily="34" charset="0"/>
                <a:cs typeface="Times New Roman" panose="02020603050405020304" pitchFamily="18" charset="0"/>
              </a:rPr>
              <a:t>ανάδειξη</a:t>
            </a:r>
            <a:r>
              <a:rPr lang="el-GR" sz="2800" kern="100" dirty="0">
                <a:effectLst/>
                <a:latin typeface="Times New Roman" panose="02020603050405020304" pitchFamily="18" charset="0"/>
                <a:ea typeface="Calibri" panose="020F0502020204030204" pitchFamily="34" charset="0"/>
                <a:cs typeface="Times New Roman" panose="02020603050405020304" pitchFamily="18" charset="0"/>
              </a:rPr>
              <a:t> της οικονομικής, κοινωνικής και πολιτιστικής διάστασης των ψηφιακών παιχνιδιών.</a:t>
            </a:r>
          </a:p>
        </p:txBody>
      </p:sp>
      <p:sp>
        <p:nvSpPr>
          <p:cNvPr id="6" name="Θέση περιεχομένου 2">
            <a:extLst>
              <a:ext uri="{FF2B5EF4-FFF2-40B4-BE49-F238E27FC236}">
                <a16:creationId xmlns:a16="http://schemas.microsoft.com/office/drawing/2014/main" id="{C5B007B4-9B7F-FDA2-2CD8-3CFDE452060F}"/>
              </a:ext>
            </a:extLst>
          </p:cNvPr>
          <p:cNvSpPr txBox="1">
            <a:spLocks/>
          </p:cNvSpPr>
          <p:nvPr/>
        </p:nvSpPr>
        <p:spPr>
          <a:xfrm>
            <a:off x="7424464" y="5386942"/>
            <a:ext cx="3569413" cy="809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400" dirty="0"/>
              <a:t>European Commission </a:t>
            </a:r>
            <a:r>
              <a:rPr lang="en-US" sz="2400" dirty="0"/>
              <a:t>(</a:t>
            </a:r>
            <a:r>
              <a:rPr lang="el-GR" sz="2400" dirty="0"/>
              <a:t>2023, 104-137)</a:t>
            </a:r>
            <a:endParaRPr lang="en-US" sz="2400" dirty="0"/>
          </a:p>
          <a:p>
            <a:pPr marL="0" indent="0" algn="ctr">
              <a:buFont typeface="Arial" panose="020B0604020202020204" pitchFamily="34" charset="0"/>
              <a:buNone/>
            </a:pPr>
            <a:endParaRPr lang="en-US" sz="2200" dirty="0"/>
          </a:p>
          <a:p>
            <a:pPr marL="0" indent="0" algn="ctr">
              <a:buFont typeface="Arial" panose="020B0604020202020204" pitchFamily="34" charset="0"/>
              <a:buNone/>
            </a:pPr>
            <a:endParaRPr lang="el-GR" sz="2200" b="1" dirty="0"/>
          </a:p>
          <a:p>
            <a:pPr marL="0" indent="0">
              <a:buFont typeface="Arial" panose="020B0604020202020204" pitchFamily="34" charset="0"/>
              <a:buNone/>
            </a:pPr>
            <a:endParaRPr lang="el-GR" sz="2200" dirty="0"/>
          </a:p>
        </p:txBody>
      </p:sp>
    </p:spTree>
    <p:extLst>
      <p:ext uri="{BB962C8B-B14F-4D97-AF65-F5344CB8AC3E}">
        <p14:creationId xmlns:p14="http://schemas.microsoft.com/office/powerpoint/2010/main" val="398316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id="{C9B5A4E0-6F20-438B-1059-4647B8164024}"/>
              </a:ext>
            </a:extLst>
          </p:cNvPr>
          <p:cNvPicPr>
            <a:picLocks noChangeAspect="1"/>
          </p:cNvPicPr>
          <p:nvPr/>
        </p:nvPicPr>
        <p:blipFill>
          <a:blip r:embed="rId2"/>
          <a:stretch>
            <a:fillRect/>
          </a:stretch>
        </p:blipFill>
        <p:spPr>
          <a:xfrm>
            <a:off x="385498" y="209969"/>
            <a:ext cx="4643303" cy="3486542"/>
          </a:xfrm>
          <a:prstGeom prst="rect">
            <a:avLst/>
          </a:prstGeom>
        </p:spPr>
      </p:pic>
      <p:sp>
        <p:nvSpPr>
          <p:cNvPr id="6" name="TextBox 5">
            <a:extLst>
              <a:ext uri="{FF2B5EF4-FFF2-40B4-BE49-F238E27FC236}">
                <a16:creationId xmlns:a16="http://schemas.microsoft.com/office/drawing/2014/main" id="{FE4B41D6-DDD0-031A-5FD9-2197046C8234}"/>
              </a:ext>
            </a:extLst>
          </p:cNvPr>
          <p:cNvSpPr txBox="1"/>
          <p:nvPr/>
        </p:nvSpPr>
        <p:spPr>
          <a:xfrm>
            <a:off x="5155659" y="209969"/>
            <a:ext cx="6452814" cy="3279616"/>
          </a:xfrm>
          <a:prstGeom prst="rect">
            <a:avLst/>
          </a:prstGeom>
          <a:noFill/>
        </p:spPr>
        <p:txBody>
          <a:bodyPr wrap="square">
            <a:spAutoFit/>
          </a:bodyPr>
          <a:lstStyle/>
          <a:p>
            <a:pPr indent="457200" algn="just">
              <a:lnSpc>
                <a:spcPct val="150000"/>
              </a:lnSpc>
              <a:buNone/>
            </a:pPr>
            <a:r>
              <a:rPr lang="el-GR" sz="2000" b="1" dirty="0">
                <a:ea typeface="Arial" panose="020B0604020202020204" pitchFamily="34" charset="0"/>
              </a:rPr>
              <a:t>ΗΠΑ, </a:t>
            </a:r>
            <a:r>
              <a:rPr lang="el-GR" sz="2000" dirty="0">
                <a:effectLst/>
                <a:ea typeface="Arial" panose="020B0604020202020204" pitchFamily="34" charset="0"/>
              </a:rPr>
              <a:t>ESA (</a:t>
            </a:r>
            <a:r>
              <a:rPr lang="en-US" sz="2000" i="1" dirty="0">
                <a:effectLst/>
                <a:ea typeface="Arial" panose="020B0604020202020204" pitchFamily="34" charset="0"/>
              </a:rPr>
              <a:t>Entertainment Software association</a:t>
            </a:r>
            <a:r>
              <a:rPr lang="el-GR" sz="2000" dirty="0">
                <a:effectLst/>
                <a:ea typeface="Arial" panose="020B0604020202020204" pitchFamily="34" charset="0"/>
              </a:rPr>
              <a:t>) (2024), οικονομικός αντίκτυπος, 101 δισ. δολάρια, 350.000 θέσεις εργασίας, κάθε θέση υποστηρίζει 2,36 επιπλέον θέσεις στην εθνική οικονομία.</a:t>
            </a:r>
            <a:r>
              <a:rPr lang="el-GR" sz="2000" dirty="0">
                <a:ea typeface="Arial" panose="020B0604020202020204" pitchFamily="34" charset="0"/>
              </a:rPr>
              <a:t> </a:t>
            </a:r>
            <a:r>
              <a:rPr lang="en-US" sz="2000" dirty="0">
                <a:effectLst/>
                <a:ea typeface="Arial" panose="020B0604020202020204" pitchFamily="34" charset="0"/>
              </a:rPr>
              <a:t>ESA</a:t>
            </a:r>
            <a:r>
              <a:rPr lang="el-GR" sz="2000" dirty="0">
                <a:effectLst/>
                <a:ea typeface="Arial" panose="020B0604020202020204" pitchFamily="34" charset="0"/>
              </a:rPr>
              <a:t> (2023),</a:t>
            </a:r>
            <a:r>
              <a:rPr lang="el-GR" sz="2000" baseline="30000" dirty="0">
                <a:ea typeface="Arial" panose="020B0604020202020204" pitchFamily="34" charset="0"/>
              </a:rPr>
              <a:t> </a:t>
            </a:r>
            <a:r>
              <a:rPr lang="el-GR" sz="2000" dirty="0">
                <a:effectLst/>
                <a:ea typeface="Arial" panose="020B0604020202020204" pitchFamily="34" charset="0"/>
              </a:rPr>
              <a:t>χρήστες ψηφιακών παιχνιδιών </a:t>
            </a:r>
            <a:r>
              <a:rPr lang="el-GR" sz="2000" b="1" dirty="0">
                <a:effectLst/>
                <a:ea typeface="Arial" panose="020B0604020202020204" pitchFamily="34" charset="0"/>
              </a:rPr>
              <a:t>65%, </a:t>
            </a:r>
            <a:r>
              <a:rPr lang="el-GR" sz="2000" dirty="0">
                <a:effectLst/>
                <a:ea typeface="Arial" panose="020B0604020202020204" pitchFamily="34" charset="0"/>
              </a:rPr>
              <a:t>αντιστοιχεί σε πληθυσμό 212,6 εκατομμυρίων. Η </a:t>
            </a:r>
            <a:r>
              <a:rPr lang="el-GR" sz="2000" b="1" dirty="0">
                <a:effectLst/>
                <a:ea typeface="Arial" panose="020B0604020202020204" pitchFamily="34" charset="0"/>
              </a:rPr>
              <a:t>μέση ηλικία </a:t>
            </a:r>
            <a:r>
              <a:rPr lang="el-GR" sz="2000" dirty="0">
                <a:effectLst/>
                <a:ea typeface="Arial" panose="020B0604020202020204" pitchFamily="34" charset="0"/>
              </a:rPr>
              <a:t>των παικτών είναι τα </a:t>
            </a:r>
            <a:r>
              <a:rPr lang="el-GR" sz="2000" b="1" dirty="0">
                <a:effectLst/>
                <a:ea typeface="Arial" panose="020B0604020202020204" pitchFamily="34" charset="0"/>
              </a:rPr>
              <a:t>32</a:t>
            </a:r>
            <a:r>
              <a:rPr lang="el-GR" sz="2000" dirty="0">
                <a:effectLst/>
                <a:ea typeface="Arial" panose="020B0604020202020204" pitchFamily="34" charset="0"/>
              </a:rPr>
              <a:t> έτη. </a:t>
            </a:r>
            <a:r>
              <a:rPr lang="el-GR" sz="2000" b="1" dirty="0">
                <a:effectLst/>
                <a:ea typeface="Times New Roman" panose="02020603050405020304" pitchFamily="18" charset="0"/>
              </a:rPr>
              <a:t>53% άντρες και  46% γυναίκες. </a:t>
            </a:r>
            <a:endParaRPr lang="el-GR" sz="2000" b="1" dirty="0"/>
          </a:p>
        </p:txBody>
      </p:sp>
      <p:sp>
        <p:nvSpPr>
          <p:cNvPr id="8" name="TextBox 7">
            <a:extLst>
              <a:ext uri="{FF2B5EF4-FFF2-40B4-BE49-F238E27FC236}">
                <a16:creationId xmlns:a16="http://schemas.microsoft.com/office/drawing/2014/main" id="{90517A1B-9EE0-C6D3-4871-D4FFF2A286B9}"/>
              </a:ext>
            </a:extLst>
          </p:cNvPr>
          <p:cNvSpPr txBox="1"/>
          <p:nvPr/>
        </p:nvSpPr>
        <p:spPr>
          <a:xfrm>
            <a:off x="210361" y="3867647"/>
            <a:ext cx="11398112" cy="2683876"/>
          </a:xfrm>
          <a:prstGeom prst="rect">
            <a:avLst/>
          </a:prstGeom>
          <a:noFill/>
        </p:spPr>
        <p:txBody>
          <a:bodyPr wrap="square">
            <a:spAutoFit/>
          </a:bodyPr>
          <a:lstStyle/>
          <a:p>
            <a:pPr indent="457200" algn="just">
              <a:lnSpc>
                <a:spcPct val="150000"/>
              </a:lnSpc>
              <a:buNone/>
            </a:pPr>
            <a:r>
              <a:rPr lang="el-GR" sz="2000" b="1" dirty="0">
                <a:effectLst/>
                <a:ea typeface="Arial" panose="020B0604020202020204" pitchFamily="34" charset="0"/>
              </a:rPr>
              <a:t>ΕΕ</a:t>
            </a:r>
            <a:r>
              <a:rPr lang="el-GR" sz="2000" b="1" dirty="0">
                <a:ea typeface="Arial" panose="020B0604020202020204" pitchFamily="34" charset="0"/>
              </a:rPr>
              <a:t> </a:t>
            </a:r>
            <a:r>
              <a:rPr lang="el-GR" sz="2000" dirty="0">
                <a:ea typeface="Times New Roman" panose="02020603050405020304" pitchFamily="18" charset="0"/>
              </a:rPr>
              <a:t>των 27 </a:t>
            </a:r>
            <a:r>
              <a:rPr lang="el-GR" sz="2000" dirty="0">
                <a:ea typeface="Arial" panose="020B0604020202020204" pitchFamily="34" charset="0"/>
              </a:rPr>
              <a:t>(</a:t>
            </a:r>
            <a:r>
              <a:rPr lang="en-GB" sz="2000" dirty="0">
                <a:effectLst/>
                <a:ea typeface="Arial" panose="020B0604020202020204" pitchFamily="34" charset="0"/>
              </a:rPr>
              <a:t>European Commission</a:t>
            </a:r>
            <a:r>
              <a:rPr lang="el-GR" sz="2000" dirty="0">
                <a:effectLst/>
                <a:ea typeface="Arial" panose="020B0604020202020204" pitchFamily="34" charset="0"/>
              </a:rPr>
              <a:t> 2023), </a:t>
            </a:r>
            <a:r>
              <a:rPr lang="el-GR" sz="2000" dirty="0">
                <a:effectLst/>
                <a:ea typeface="Times New Roman" panose="02020603050405020304" pitchFamily="18" charset="0"/>
              </a:rPr>
              <a:t>2022 </a:t>
            </a:r>
            <a:r>
              <a:rPr lang="el-GR" sz="2000" dirty="0">
                <a:effectLst/>
                <a:ea typeface="Arial" panose="020B0604020202020204" pitchFamily="34" charset="0"/>
              </a:rPr>
              <a:t>οικονομικός αντίκτυπος </a:t>
            </a:r>
            <a:r>
              <a:rPr lang="el-GR" sz="2000" b="1" dirty="0">
                <a:effectLst/>
                <a:ea typeface="Times New Roman" panose="02020603050405020304" pitchFamily="18" charset="0"/>
              </a:rPr>
              <a:t>23,48 δισ. </a:t>
            </a:r>
            <a:r>
              <a:rPr lang="el-GR" sz="2000" dirty="0">
                <a:effectLst/>
                <a:ea typeface="Times New Roman" panose="02020603050405020304" pitchFamily="18" charset="0"/>
              </a:rPr>
              <a:t>ευρώ</a:t>
            </a:r>
            <a:r>
              <a:rPr lang="el-GR" sz="2000" dirty="0">
                <a:ea typeface="Times New Roman" panose="02020603050405020304" pitchFamily="18" charset="0"/>
              </a:rPr>
              <a:t>, θ</a:t>
            </a:r>
            <a:r>
              <a:rPr lang="el-GR" sz="2000" dirty="0">
                <a:effectLst/>
                <a:ea typeface="Times New Roman" panose="02020603050405020304" pitchFamily="18" charset="0"/>
              </a:rPr>
              <a:t>α φθάσουν τα 34 δισ. το 2027. </a:t>
            </a:r>
            <a:r>
              <a:rPr lang="el-GR" sz="2000" dirty="0">
                <a:ea typeface="Times New Roman" panose="02020603050405020304" pitchFamily="18" charset="0"/>
              </a:rPr>
              <a:t>Χ</a:t>
            </a:r>
            <a:r>
              <a:rPr lang="el-GR" sz="2000" dirty="0">
                <a:effectLst/>
                <a:ea typeface="Arial" panose="020B0604020202020204" pitchFamily="34" charset="0"/>
              </a:rPr>
              <a:t>ρήστες ψηφιακών παιχνιδιών </a:t>
            </a:r>
            <a:r>
              <a:rPr lang="el-GR" sz="2000" b="1" dirty="0">
                <a:effectLst/>
                <a:ea typeface="Arial" panose="020B0604020202020204" pitchFamily="34" charset="0"/>
              </a:rPr>
              <a:t>52% </a:t>
            </a:r>
            <a:r>
              <a:rPr lang="el-GR" sz="2000" dirty="0">
                <a:effectLst/>
                <a:ea typeface="Arial" panose="020B0604020202020204" pitchFamily="34" charset="0"/>
              </a:rPr>
              <a:t>(</a:t>
            </a:r>
            <a:r>
              <a:rPr lang="el-GR" sz="2000" dirty="0">
                <a:effectLst/>
                <a:ea typeface="Times New Roman" panose="02020603050405020304" pitchFamily="18" charset="0"/>
              </a:rPr>
              <a:t>6-64 ετών).</a:t>
            </a:r>
            <a:r>
              <a:rPr lang="el-GR" sz="2000" dirty="0">
                <a:ea typeface="Times New Roman" panose="02020603050405020304" pitchFamily="18" charset="0"/>
              </a:rPr>
              <a:t> </a:t>
            </a:r>
            <a:r>
              <a:rPr lang="el-GR" sz="2000" b="1" dirty="0">
                <a:ea typeface="Times New Roman" panose="02020603050405020304" pitchFamily="18" charset="0"/>
              </a:rPr>
              <a:t>Μέση </a:t>
            </a:r>
            <a:r>
              <a:rPr lang="el-GR" sz="2000" b="1" dirty="0">
                <a:effectLst/>
                <a:ea typeface="Times New Roman" panose="02020603050405020304" pitchFamily="18" charset="0"/>
              </a:rPr>
              <a:t>ηλικία, 31,3 </a:t>
            </a:r>
            <a:r>
              <a:rPr lang="el-GR" sz="2000" dirty="0">
                <a:effectLst/>
                <a:ea typeface="Times New Roman" panose="02020603050405020304" pitchFamily="18" charset="0"/>
              </a:rPr>
              <a:t>έτη</a:t>
            </a:r>
            <a:r>
              <a:rPr lang="el-GR" sz="2000" dirty="0">
                <a:ea typeface="Times New Roman" panose="02020603050405020304" pitchFamily="18" charset="0"/>
              </a:rPr>
              <a:t>. </a:t>
            </a:r>
            <a:r>
              <a:rPr lang="el-GR" sz="2000" b="1" dirty="0">
                <a:effectLst/>
                <a:ea typeface="Times New Roman" panose="02020603050405020304" pitchFamily="18" charset="0"/>
              </a:rPr>
              <a:t>52% άντρες και 48% γυναίκες</a:t>
            </a:r>
            <a:r>
              <a:rPr lang="el-GR" sz="2000" dirty="0">
                <a:effectLst/>
                <a:ea typeface="Times New Roman" panose="02020603050405020304" pitchFamily="18" charset="0"/>
              </a:rPr>
              <a:t>. </a:t>
            </a:r>
            <a:endParaRPr lang="en-US" b="1" dirty="0">
              <a:effectLst/>
              <a:ea typeface="Times New Roman" panose="02020603050405020304" pitchFamily="18" charset="0"/>
            </a:endParaRPr>
          </a:p>
          <a:p>
            <a:pPr indent="457200" algn="ctr">
              <a:lnSpc>
                <a:spcPct val="150000"/>
              </a:lnSpc>
              <a:buNone/>
            </a:pPr>
            <a:r>
              <a:rPr lang="en-US" b="1" i="1" dirty="0">
                <a:effectLst/>
                <a:ea typeface="Times New Roman" panose="02020603050405020304" pitchFamily="18" charset="0"/>
              </a:rPr>
              <a:t>Tip!</a:t>
            </a:r>
            <a:r>
              <a:rPr lang="en-US" i="1" dirty="0">
                <a:effectLst/>
                <a:ea typeface="Times New Roman" panose="02020603050405020304" pitchFamily="18" charset="0"/>
              </a:rPr>
              <a:t> </a:t>
            </a:r>
            <a:r>
              <a:rPr lang="el-GR" i="1" dirty="0">
                <a:effectLst/>
                <a:ea typeface="Times New Roman" panose="02020603050405020304" pitchFamily="18" charset="0"/>
              </a:rPr>
              <a:t>Σύμφωνα με στοιχεία της έρευνας, τα κορίτσια που παίζουν βιντεοπαιχνίδια έχουν </a:t>
            </a:r>
            <a:r>
              <a:rPr lang="en-US" i="1" dirty="0">
                <a:ea typeface="Times New Roman" panose="02020603050405020304" pitchFamily="18" charset="0"/>
              </a:rPr>
              <a:t>3</a:t>
            </a:r>
            <a:r>
              <a:rPr lang="el-GR" i="1" dirty="0">
                <a:effectLst/>
                <a:ea typeface="Times New Roman" panose="02020603050405020304" pitchFamily="18" charset="0"/>
              </a:rPr>
              <a:t> φορές περισσότερες πιθανότητες να ακολουθήσουν καριέρα STEM (Επιστήμη, Τεχνολογία, Μηχανική και Μαθηματικά) σε σχέση με τα κορίτσια που δεν παίζουν (</a:t>
            </a:r>
            <a:r>
              <a:rPr lang="el-GR" i="1" dirty="0" err="1">
                <a:effectLst/>
                <a:ea typeface="Times New Roman" panose="02020603050405020304" pitchFamily="18" charset="0"/>
              </a:rPr>
              <a:t>Video</a:t>
            </a:r>
            <a:r>
              <a:rPr lang="el-GR" i="1" dirty="0">
                <a:effectLst/>
                <a:ea typeface="Times New Roman" panose="02020603050405020304" pitchFamily="18" charset="0"/>
              </a:rPr>
              <a:t> </a:t>
            </a:r>
            <a:r>
              <a:rPr lang="el-GR" i="1" dirty="0" err="1">
                <a:effectLst/>
                <a:ea typeface="Times New Roman" panose="02020603050405020304" pitchFamily="18" charset="0"/>
              </a:rPr>
              <a:t>Games</a:t>
            </a:r>
            <a:r>
              <a:rPr lang="el-GR" i="1" dirty="0">
                <a:effectLst/>
                <a:ea typeface="Times New Roman" panose="02020603050405020304" pitchFamily="18" charset="0"/>
              </a:rPr>
              <a:t> Europe  2021).</a:t>
            </a:r>
          </a:p>
        </p:txBody>
      </p:sp>
    </p:spTree>
    <p:extLst>
      <p:ext uri="{BB962C8B-B14F-4D97-AF65-F5344CB8AC3E}">
        <p14:creationId xmlns:p14="http://schemas.microsoft.com/office/powerpoint/2010/main" val="217939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7C16A3-4C17-9335-136B-DF98A1D34A88}"/>
              </a:ext>
            </a:extLst>
          </p:cNvPr>
          <p:cNvSpPr txBox="1"/>
          <p:nvPr/>
        </p:nvSpPr>
        <p:spPr>
          <a:xfrm>
            <a:off x="372346" y="161059"/>
            <a:ext cx="1075771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l-GR" sz="2800" b="1" dirty="0"/>
              <a:t>Δημιουργικές Βιομηχανίες </a:t>
            </a:r>
          </a:p>
          <a:p>
            <a:pPr algn="ctr"/>
            <a:r>
              <a:rPr lang="el-GR" sz="2800" i="1" dirty="0"/>
              <a:t>ένας σύγχρονος πολιτιστικός τομέας </a:t>
            </a:r>
          </a:p>
        </p:txBody>
      </p:sp>
      <p:sp>
        <p:nvSpPr>
          <p:cNvPr id="8" name="TextBox 7">
            <a:extLst>
              <a:ext uri="{FF2B5EF4-FFF2-40B4-BE49-F238E27FC236}">
                <a16:creationId xmlns:a16="http://schemas.microsoft.com/office/drawing/2014/main" id="{EEFCBADC-FDB6-ABDD-060E-1888F2E07CB8}"/>
              </a:ext>
            </a:extLst>
          </p:cNvPr>
          <p:cNvSpPr txBox="1"/>
          <p:nvPr/>
        </p:nvSpPr>
        <p:spPr>
          <a:xfrm>
            <a:off x="557172" y="1380408"/>
            <a:ext cx="10757718" cy="1938992"/>
          </a:xfrm>
          <a:prstGeom prst="rect">
            <a:avLst/>
          </a:prstGeom>
          <a:noFill/>
        </p:spPr>
        <p:txBody>
          <a:bodyPr wrap="square">
            <a:spAutoFit/>
          </a:bodyPr>
          <a:lstStyle/>
          <a:p>
            <a:r>
              <a:rPr lang="el-GR" sz="2400" dirty="0"/>
              <a:t>Οι δημιουργικές βιομηχανίες (ΔΒ) (ή πολιτιστικές και δημιουργικές βιομηχανίες, ΠΔΒ) ως σύγχρονος πολιτιστικός τομέας περιλαμβάνουν μονάδες παραγωγής που εστιάζουν στο ανθρώπινο ταλέντο, την ατομική δεξιοτεχνία και την ικανότητα δημιουργίας πρωτότυπων προϊόντων που μπορούν να οδηγήσουν σε συγκριτικό οικονομικό πλεονέκτημα. </a:t>
            </a:r>
          </a:p>
        </p:txBody>
      </p:sp>
      <p:pic>
        <p:nvPicPr>
          <p:cNvPr id="10" name="Εικόνα 9">
            <a:extLst>
              <a:ext uri="{FF2B5EF4-FFF2-40B4-BE49-F238E27FC236}">
                <a16:creationId xmlns:a16="http://schemas.microsoft.com/office/drawing/2014/main" id="{35FE242F-C061-1437-4BD6-F421F31A02FE}"/>
              </a:ext>
            </a:extLst>
          </p:cNvPr>
          <p:cNvPicPr>
            <a:picLocks noChangeAspect="1"/>
          </p:cNvPicPr>
          <p:nvPr/>
        </p:nvPicPr>
        <p:blipFill>
          <a:blip r:embed="rId2"/>
          <a:stretch>
            <a:fillRect/>
          </a:stretch>
        </p:blipFill>
        <p:spPr>
          <a:xfrm>
            <a:off x="1840686" y="3429000"/>
            <a:ext cx="8190689" cy="3158411"/>
          </a:xfrm>
          <a:prstGeom prst="rect">
            <a:avLst/>
          </a:prstGeom>
        </p:spPr>
      </p:pic>
    </p:spTree>
    <p:extLst>
      <p:ext uri="{BB962C8B-B14F-4D97-AF65-F5344CB8AC3E}">
        <p14:creationId xmlns:p14="http://schemas.microsoft.com/office/powerpoint/2010/main" val="352430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57C0A-110B-7AAE-36BA-8A05D4B1F5E9}"/>
              </a:ext>
            </a:extLst>
          </p:cNvPr>
          <p:cNvSpPr>
            <a:spLocks noGrp="1"/>
          </p:cNvSpPr>
          <p:nvPr>
            <p:ph type="title"/>
          </p:nvPr>
        </p:nvSpPr>
        <p:spPr>
          <a:xfrm>
            <a:off x="512324" y="46038"/>
            <a:ext cx="11092774" cy="1325563"/>
          </a:xfrm>
        </p:spPr>
        <p:txBody>
          <a:bodyPr>
            <a:normAutofit/>
          </a:bodyPr>
          <a:lstStyle/>
          <a:p>
            <a:pPr algn="ctr"/>
            <a:r>
              <a:rPr lang="en-US" sz="2800" b="1" kern="0" dirty="0">
                <a:effectLst/>
                <a:latin typeface="+mn-lt"/>
                <a:ea typeface="Times New Roman" panose="02020603050405020304" pitchFamily="18" charset="0"/>
              </a:rPr>
              <a:t>Metaverse∙</a:t>
            </a:r>
            <a:r>
              <a:rPr lang="el-GR" sz="2800" b="1" kern="0" dirty="0">
                <a:effectLst/>
                <a:latin typeface="+mn-lt"/>
                <a:ea typeface="Times New Roman" panose="02020603050405020304" pitchFamily="18" charset="0"/>
              </a:rPr>
              <a:t> μια νέα εποχή επικοινωνίας, </a:t>
            </a:r>
            <a:r>
              <a:rPr lang="el-GR" sz="2800" b="1" kern="0" dirty="0">
                <a:latin typeface="+mn-lt"/>
                <a:ea typeface="Times New Roman" panose="02020603050405020304" pitchFamily="18" charset="0"/>
              </a:rPr>
              <a:t>συναλλαγών, </a:t>
            </a:r>
            <a:r>
              <a:rPr lang="el-GR" sz="2800" b="1" kern="0" dirty="0">
                <a:effectLst/>
                <a:latin typeface="+mn-lt"/>
                <a:ea typeface="Times New Roman" panose="02020603050405020304" pitchFamily="18" charset="0"/>
              </a:rPr>
              <a:t>διασκέδασης, εκπαίδευσης</a:t>
            </a:r>
            <a:endParaRPr lang="el-GR" sz="2800" dirty="0">
              <a:latin typeface="+mn-lt"/>
            </a:endParaRPr>
          </a:p>
        </p:txBody>
      </p:sp>
      <p:sp>
        <p:nvSpPr>
          <p:cNvPr id="3" name="Θέση περιεχομένου 2">
            <a:extLst>
              <a:ext uri="{FF2B5EF4-FFF2-40B4-BE49-F238E27FC236}">
                <a16:creationId xmlns:a16="http://schemas.microsoft.com/office/drawing/2014/main" id="{D4D31EF4-2E41-5D00-6A01-55AB4FD0087B}"/>
              </a:ext>
            </a:extLst>
          </p:cNvPr>
          <p:cNvSpPr>
            <a:spLocks noGrp="1"/>
          </p:cNvSpPr>
          <p:nvPr>
            <p:ph idx="1"/>
          </p:nvPr>
        </p:nvSpPr>
        <p:spPr>
          <a:xfrm>
            <a:off x="390728" y="1371601"/>
            <a:ext cx="11410544" cy="1449420"/>
          </a:xfrm>
        </p:spPr>
        <p:txBody>
          <a:bodyPr>
            <a:normAutofit/>
          </a:bodyPr>
          <a:lstStyle/>
          <a:p>
            <a:pPr marL="0" indent="0" algn="ctr">
              <a:lnSpc>
                <a:spcPct val="120000"/>
              </a:lnSpc>
              <a:spcBef>
                <a:spcPts val="0"/>
              </a:spcBef>
              <a:buNone/>
            </a:pPr>
            <a:r>
              <a:rPr lang="en-US" sz="2400" b="1" dirty="0">
                <a:solidFill>
                  <a:srgbClr val="000000"/>
                </a:solidFill>
                <a:ea typeface="Calibri" panose="020F0502020204030204" pitchFamily="34" charset="0"/>
                <a:cs typeface="Times New Roman" panose="02020603050405020304" pitchFamily="18" charset="0"/>
              </a:rPr>
              <a:t>M</a:t>
            </a:r>
            <a:r>
              <a:rPr lang="en-US" sz="2400" b="1" dirty="0">
                <a:solidFill>
                  <a:srgbClr val="000000"/>
                </a:solidFill>
                <a:effectLst/>
                <a:ea typeface="Calibri" panose="020F0502020204030204" pitchFamily="34" charset="0"/>
                <a:cs typeface="Times New Roman" panose="02020603050405020304" pitchFamily="18" charset="0"/>
              </a:rPr>
              <a:t>etaverse</a:t>
            </a:r>
            <a:r>
              <a:rPr lang="en-US" sz="2400" dirty="0">
                <a:solidFill>
                  <a:srgbClr val="000000"/>
                </a:solidFill>
                <a:effectLst/>
                <a:ea typeface="Calibri" panose="020F0502020204030204" pitchFamily="34" charset="0"/>
                <a:cs typeface="Times New Roman" panose="02020603050405020304" pitchFamily="18" charset="0"/>
              </a:rPr>
              <a:t>: </a:t>
            </a:r>
            <a:r>
              <a:rPr lang="el-GR" sz="2400" dirty="0">
                <a:solidFill>
                  <a:srgbClr val="000000"/>
                </a:solidFill>
                <a:effectLst/>
                <a:ea typeface="Calibri" panose="020F0502020204030204" pitchFamily="34" charset="0"/>
                <a:cs typeface="Times New Roman" panose="02020603050405020304" pitchFamily="18" charset="0"/>
              </a:rPr>
              <a:t>δυνατότητα επέκτασης του φυσικού κόσμου με τη χρήση επαυξημένης και εικονικής πραγματικότητας/ επιτρέπουν αλληλεπίδραση σε πραγματικά και προσομοιωμένα περιβάλλοντα (</a:t>
            </a:r>
            <a:r>
              <a:rPr lang="en-US" sz="2400" dirty="0">
                <a:solidFill>
                  <a:srgbClr val="000000"/>
                </a:solidFill>
                <a:effectLst/>
                <a:ea typeface="Calibri" panose="020F0502020204030204" pitchFamily="34" charset="0"/>
                <a:cs typeface="Times New Roman" panose="02020603050405020304" pitchFamily="18" charset="0"/>
              </a:rPr>
              <a:t>avatars</a:t>
            </a:r>
            <a:r>
              <a:rPr lang="el-GR" sz="2400" dirty="0">
                <a:solidFill>
                  <a:srgbClr val="000000"/>
                </a:solidFill>
                <a:ea typeface="Calibri" panose="020F0502020204030204" pitchFamily="34" charset="0"/>
                <a:cs typeface="Times New Roman" panose="02020603050405020304" pitchFamily="18" charset="0"/>
              </a:rPr>
              <a:t>,</a:t>
            </a:r>
            <a:r>
              <a:rPr lang="el-GR" sz="2400" dirty="0">
                <a:solidFill>
                  <a:srgbClr val="000000"/>
                </a:solidFill>
                <a:effectLst/>
                <a:ea typeface="Calibri" panose="020F0502020204030204" pitchFamily="34" charset="0"/>
                <a:cs typeface="Times New Roman" panose="02020603050405020304" pitchFamily="18" charset="0"/>
              </a:rPr>
              <a:t> ολογράμματα). </a:t>
            </a:r>
            <a:endParaRPr lang="en-US" sz="2400" dirty="0">
              <a:solidFill>
                <a:srgbClr val="000000"/>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9242271-CFBA-55D5-71FB-D08FFB62B36D}"/>
              </a:ext>
            </a:extLst>
          </p:cNvPr>
          <p:cNvSpPr txBox="1"/>
          <p:nvPr/>
        </p:nvSpPr>
        <p:spPr>
          <a:xfrm>
            <a:off x="390728" y="2918298"/>
            <a:ext cx="11214370" cy="3431132"/>
          </a:xfrm>
          <a:prstGeom prst="rect">
            <a:avLst/>
          </a:prstGeom>
          <a:noFill/>
        </p:spPr>
        <p:txBody>
          <a:bodyPr wrap="square">
            <a:spAutoFit/>
          </a:bodyPr>
          <a:lstStyle/>
          <a:p>
            <a:pPr indent="228600" algn="ctr">
              <a:lnSpc>
                <a:spcPct val="115000"/>
              </a:lnSpc>
              <a:spcAft>
                <a:spcPts val="800"/>
              </a:spcAft>
              <a:buNone/>
            </a:pPr>
            <a:r>
              <a:rPr lang="el-GR" sz="2300" dirty="0">
                <a:solidFill>
                  <a:srgbClr val="000000"/>
                </a:solidFill>
                <a:ea typeface="Calibri" panose="020F0502020204030204" pitchFamily="34" charset="0"/>
                <a:cs typeface="Times New Roman" panose="02020603050405020304" pitchFamily="18" charset="0"/>
              </a:rPr>
              <a:t>Τ</a:t>
            </a:r>
            <a:r>
              <a:rPr lang="el-GR" sz="2300" dirty="0">
                <a:solidFill>
                  <a:srgbClr val="000000"/>
                </a:solidFill>
                <a:effectLst/>
                <a:ea typeface="Calibri" panose="020F0502020204030204" pitchFamily="34" charset="0"/>
                <a:cs typeface="Times New Roman" panose="02020603050405020304" pitchFamily="18" charset="0"/>
              </a:rPr>
              <a:t>ομείς δραστηριότητας</a:t>
            </a:r>
            <a:r>
              <a:rPr lang="en-US" sz="2300" dirty="0">
                <a:solidFill>
                  <a:srgbClr val="000000"/>
                </a:solidFill>
                <a:effectLst/>
                <a:ea typeface="Calibri" panose="020F0502020204030204" pitchFamily="34" charset="0"/>
                <a:cs typeface="Times New Roman" panose="02020603050405020304" pitchFamily="18" charset="0"/>
              </a:rPr>
              <a:t>:</a:t>
            </a:r>
            <a:r>
              <a:rPr lang="el-GR" sz="2300" b="1" dirty="0">
                <a:solidFill>
                  <a:srgbClr val="000000"/>
                </a:solidFill>
                <a:effectLst/>
                <a:ea typeface="Calibri" panose="020F0502020204030204" pitchFamily="34" charset="0"/>
                <a:cs typeface="Times New Roman" panose="02020603050405020304" pitchFamily="18" charset="0"/>
              </a:rPr>
              <a:t> μάρκετινγκ,</a:t>
            </a:r>
            <a:r>
              <a:rPr lang="en-US" sz="2300" b="1" dirty="0">
                <a:solidFill>
                  <a:srgbClr val="000000"/>
                </a:solidFill>
                <a:effectLst/>
                <a:ea typeface="Calibri" panose="020F0502020204030204" pitchFamily="34" charset="0"/>
                <a:cs typeface="Times New Roman" panose="02020603050405020304" pitchFamily="18" charset="0"/>
              </a:rPr>
              <a:t> </a:t>
            </a:r>
            <a:r>
              <a:rPr lang="el-GR" sz="2300" b="1" dirty="0">
                <a:solidFill>
                  <a:srgbClr val="000000"/>
                </a:solidFill>
                <a:effectLst/>
                <a:ea typeface="Calibri" panose="020F0502020204030204" pitchFamily="34" charset="0"/>
                <a:cs typeface="Times New Roman" panose="02020603050405020304" pitchFamily="18" charset="0"/>
              </a:rPr>
              <a:t>εκπαίδευση, υγειονομική περίθαλψη,</a:t>
            </a:r>
            <a:r>
              <a:rPr lang="en-US" sz="2300" b="1" dirty="0">
                <a:solidFill>
                  <a:srgbClr val="000000"/>
                </a:solidFill>
                <a:effectLst/>
                <a:ea typeface="Calibri" panose="020F0502020204030204" pitchFamily="34" charset="0"/>
                <a:cs typeface="Times New Roman" panose="02020603050405020304" pitchFamily="18" charset="0"/>
              </a:rPr>
              <a:t> </a:t>
            </a:r>
            <a:r>
              <a:rPr lang="el-GR" sz="2300" b="1" dirty="0">
                <a:solidFill>
                  <a:srgbClr val="000000"/>
                </a:solidFill>
                <a:effectLst/>
                <a:ea typeface="Calibri" panose="020F0502020204030204" pitchFamily="34" charset="0"/>
                <a:cs typeface="Times New Roman" panose="02020603050405020304" pitchFamily="18" charset="0"/>
              </a:rPr>
              <a:t>ψυχαγωγία και πεδία κοινωνικής αλληλεπίδρασης</a:t>
            </a:r>
            <a:r>
              <a:rPr lang="en-US" sz="2300" b="1" dirty="0">
                <a:solidFill>
                  <a:srgbClr val="000000"/>
                </a:solidFill>
                <a:effectLst/>
                <a:ea typeface="Calibri" panose="020F0502020204030204" pitchFamily="34" charset="0"/>
                <a:cs typeface="Times New Roman" panose="02020603050405020304" pitchFamily="18" charset="0"/>
              </a:rPr>
              <a:t>.</a:t>
            </a:r>
            <a:r>
              <a:rPr lang="el-GR" sz="2300" b="1" dirty="0">
                <a:solidFill>
                  <a:srgbClr val="000000"/>
                </a:solidFill>
                <a:effectLst/>
                <a:ea typeface="Calibri" panose="020F0502020204030204" pitchFamily="34" charset="0"/>
                <a:cs typeface="Times New Roman" panose="02020603050405020304" pitchFamily="18" charset="0"/>
              </a:rPr>
              <a:t> </a:t>
            </a:r>
            <a:r>
              <a:rPr lang="el-GR" sz="2300" dirty="0">
                <a:solidFill>
                  <a:srgbClr val="000000"/>
                </a:solidFill>
                <a:effectLst/>
                <a:ea typeface="Calibri" panose="020F0502020204030204" pitchFamily="34" charset="0"/>
                <a:cs typeface="Times New Roman" panose="02020603050405020304" pitchFamily="18" charset="0"/>
              </a:rPr>
              <a:t>Προκύπτουν </a:t>
            </a:r>
            <a:r>
              <a:rPr lang="el-GR" sz="2300" b="1" dirty="0">
                <a:solidFill>
                  <a:srgbClr val="000000"/>
                </a:solidFill>
                <a:effectLst/>
                <a:ea typeface="Calibri" panose="020F0502020204030204" pitchFamily="34" charset="0"/>
                <a:cs typeface="Times New Roman" panose="02020603050405020304" pitchFamily="18" charset="0"/>
              </a:rPr>
              <a:t>ζητήματα</a:t>
            </a:r>
            <a:r>
              <a:rPr lang="en-US" sz="2300" dirty="0">
                <a:solidFill>
                  <a:srgbClr val="000000"/>
                </a:solidFill>
                <a:effectLst/>
                <a:ea typeface="Calibri" panose="020F0502020204030204" pitchFamily="34" charset="0"/>
                <a:cs typeface="Times New Roman" panose="02020603050405020304" pitchFamily="18" charset="0"/>
              </a:rPr>
              <a:t>:</a:t>
            </a:r>
            <a:r>
              <a:rPr lang="el-GR" sz="2300" dirty="0">
                <a:solidFill>
                  <a:srgbClr val="000000"/>
                </a:solidFill>
                <a:effectLst/>
                <a:ea typeface="Calibri" panose="020F0502020204030204" pitchFamily="34" charset="0"/>
                <a:cs typeface="Times New Roman" panose="02020603050405020304" pitchFamily="18" charset="0"/>
              </a:rPr>
              <a:t> </a:t>
            </a:r>
            <a:r>
              <a:rPr lang="el-GR" sz="2300" dirty="0" err="1">
                <a:solidFill>
                  <a:srgbClr val="000000"/>
                </a:solidFill>
                <a:effectLst/>
                <a:ea typeface="Calibri" panose="020F0502020204030204" pitchFamily="34" charset="0"/>
                <a:cs typeface="Times New Roman" panose="02020603050405020304" pitchFamily="18" charset="0"/>
              </a:rPr>
              <a:t>ιδιωτικότητα</a:t>
            </a:r>
            <a:r>
              <a:rPr lang="el-GR" sz="2300" dirty="0">
                <a:solidFill>
                  <a:srgbClr val="000000"/>
                </a:solidFill>
                <a:effectLst/>
                <a:ea typeface="Calibri" panose="020F0502020204030204" pitchFamily="34" charset="0"/>
                <a:cs typeface="Times New Roman" panose="02020603050405020304" pitchFamily="18" charset="0"/>
              </a:rPr>
              <a:t>, προκατάληψη, παραπληροφόρηση, εφαρμογή του νόμου, ψυχολογικές διαστάσεις/ εθισμός</a:t>
            </a:r>
            <a:r>
              <a:rPr lang="el-GR" sz="2300" dirty="0">
                <a:solidFill>
                  <a:srgbClr val="000000"/>
                </a:solidFill>
                <a:ea typeface="Calibri" panose="020F0502020204030204" pitchFamily="34" charset="0"/>
                <a:cs typeface="Times New Roman" panose="02020603050405020304" pitchFamily="18" charset="0"/>
              </a:rPr>
              <a:t>/ </a:t>
            </a:r>
            <a:r>
              <a:rPr lang="el-GR" sz="2300" dirty="0">
                <a:solidFill>
                  <a:srgbClr val="000000"/>
                </a:solidFill>
                <a:effectLst/>
                <a:ea typeface="Calibri" panose="020F0502020204030204" pitchFamily="34" charset="0"/>
                <a:cs typeface="Times New Roman" panose="02020603050405020304" pitchFamily="18" charset="0"/>
              </a:rPr>
              <a:t>ευάλωτα άτομα (</a:t>
            </a:r>
            <a:r>
              <a:rPr lang="en-US" sz="2300" dirty="0">
                <a:solidFill>
                  <a:srgbClr val="000000"/>
                </a:solidFill>
                <a:effectLst/>
                <a:ea typeface="Calibri" panose="020F0502020204030204" pitchFamily="34" charset="0"/>
                <a:cs typeface="Times New Roman" panose="02020603050405020304" pitchFamily="18" charset="0"/>
              </a:rPr>
              <a:t>Dwivedi</a:t>
            </a:r>
            <a:r>
              <a:rPr lang="el-GR" sz="2300" dirty="0">
                <a:solidFill>
                  <a:srgbClr val="000000"/>
                </a:solidFill>
                <a:effectLst/>
                <a:ea typeface="Calibri" panose="020F0502020204030204" pitchFamily="34" charset="0"/>
                <a:cs typeface="Times New Roman" panose="02020603050405020304" pitchFamily="18" charset="0"/>
              </a:rPr>
              <a:t>, </a:t>
            </a:r>
            <a:r>
              <a:rPr lang="en-US" sz="2300" dirty="0">
                <a:solidFill>
                  <a:srgbClr val="000000"/>
                </a:solidFill>
                <a:effectLst/>
                <a:ea typeface="Calibri" panose="020F0502020204030204" pitchFamily="34" charset="0"/>
                <a:cs typeface="Times New Roman" panose="02020603050405020304" pitchFamily="18" charset="0"/>
              </a:rPr>
              <a:t>Hughes et al</a:t>
            </a:r>
            <a:r>
              <a:rPr lang="el-GR" sz="2300" dirty="0">
                <a:solidFill>
                  <a:srgbClr val="000000"/>
                </a:solidFill>
                <a:effectLst/>
                <a:ea typeface="Calibri" panose="020F0502020204030204" pitchFamily="34" charset="0"/>
                <a:cs typeface="Times New Roman" panose="02020603050405020304" pitchFamily="18" charset="0"/>
              </a:rPr>
              <a:t>. 2022). </a:t>
            </a:r>
            <a:endParaRPr lang="el-GR" sz="2300" dirty="0">
              <a:effectLst/>
              <a:ea typeface="Calibri" panose="020F0502020204030204" pitchFamily="34" charset="0"/>
              <a:cs typeface="Times New Roman" panose="02020603050405020304" pitchFamily="18" charset="0"/>
            </a:endParaRPr>
          </a:p>
          <a:p>
            <a:pPr indent="228600" algn="ctr">
              <a:lnSpc>
                <a:spcPct val="115000"/>
              </a:lnSpc>
              <a:spcAft>
                <a:spcPts val="800"/>
              </a:spcAft>
            </a:pPr>
            <a:r>
              <a:rPr lang="el-GR" sz="2300" dirty="0">
                <a:solidFill>
                  <a:srgbClr val="000000"/>
                </a:solidFill>
                <a:effectLst/>
                <a:ea typeface="Times New Roman" panose="02020603050405020304" pitchFamily="18" charset="0"/>
                <a:cs typeface="Times New Roman" panose="02020603050405020304" pitchFamily="18" charset="0"/>
              </a:rPr>
              <a:t>Η ανάπτυξη βασίζεται</a:t>
            </a:r>
            <a:r>
              <a:rPr lang="en-US" sz="2300" dirty="0">
                <a:solidFill>
                  <a:srgbClr val="000000"/>
                </a:solidFill>
                <a:effectLst/>
                <a:ea typeface="Times New Roman" panose="02020603050405020304" pitchFamily="18" charset="0"/>
                <a:cs typeface="Times New Roman" panose="02020603050405020304" pitchFamily="18" charset="0"/>
              </a:rPr>
              <a:t>: </a:t>
            </a:r>
            <a:r>
              <a:rPr lang="el-GR" sz="2300" dirty="0">
                <a:solidFill>
                  <a:srgbClr val="000000"/>
                </a:solidFill>
                <a:effectLst/>
                <a:ea typeface="Times New Roman" panose="02020603050405020304" pitchFamily="18" charset="0"/>
                <a:cs typeface="Times New Roman" panose="02020603050405020304" pitchFamily="18" charset="0"/>
              </a:rPr>
              <a:t>“</a:t>
            </a:r>
            <a:r>
              <a:rPr lang="en-US" sz="2300" dirty="0">
                <a:solidFill>
                  <a:srgbClr val="000000"/>
                </a:solidFill>
                <a:effectLst/>
                <a:ea typeface="Times New Roman" panose="02020603050405020304" pitchFamily="18" charset="0"/>
                <a:cs typeface="Times New Roman" panose="02020603050405020304" pitchFamily="18" charset="0"/>
              </a:rPr>
              <a:t>Extended Reality</a:t>
            </a:r>
            <a:r>
              <a:rPr lang="el-GR" sz="2300" dirty="0">
                <a:solidFill>
                  <a:srgbClr val="000000"/>
                </a:solidFill>
                <a:effectLst/>
                <a:ea typeface="Times New Roman" panose="02020603050405020304" pitchFamily="18" charset="0"/>
                <a:cs typeface="Times New Roman" panose="02020603050405020304" pitchFamily="18" charset="0"/>
              </a:rPr>
              <a:t> (</a:t>
            </a:r>
            <a:r>
              <a:rPr lang="en-US" sz="2300" dirty="0">
                <a:solidFill>
                  <a:srgbClr val="000000"/>
                </a:solidFill>
                <a:effectLst/>
                <a:ea typeface="Times New Roman" panose="02020603050405020304" pitchFamily="18" charset="0"/>
                <a:cs typeface="Times New Roman" panose="02020603050405020304" pitchFamily="18" charset="0"/>
              </a:rPr>
              <a:t>XR</a:t>
            </a:r>
            <a:r>
              <a:rPr lang="el-GR" sz="2300" dirty="0">
                <a:solidFill>
                  <a:srgbClr val="000000"/>
                </a:solidFill>
                <a:effectLst/>
                <a:ea typeface="Times New Roman" panose="02020603050405020304" pitchFamily="18" charset="0"/>
                <a:cs typeface="Times New Roman" panose="02020603050405020304" pitchFamily="18" charset="0"/>
              </a:rPr>
              <a:t>)”, “</a:t>
            </a:r>
            <a:r>
              <a:rPr lang="en-US" sz="2300" dirty="0">
                <a:solidFill>
                  <a:srgbClr val="000000"/>
                </a:solidFill>
                <a:effectLst/>
                <a:ea typeface="Times New Roman" panose="02020603050405020304" pitchFamily="18" charset="0"/>
                <a:cs typeface="Times New Roman" panose="02020603050405020304" pitchFamily="18" charset="0"/>
              </a:rPr>
              <a:t>Artificial Intelligence</a:t>
            </a:r>
            <a:r>
              <a:rPr lang="el-GR" sz="2300" dirty="0">
                <a:solidFill>
                  <a:srgbClr val="000000"/>
                </a:solidFill>
                <a:effectLst/>
                <a:ea typeface="Times New Roman" panose="02020603050405020304" pitchFamily="18" charset="0"/>
                <a:cs typeface="Times New Roman" panose="02020603050405020304" pitchFamily="18" charset="0"/>
              </a:rPr>
              <a:t> (</a:t>
            </a:r>
            <a:r>
              <a:rPr lang="en-US" sz="2300" dirty="0">
                <a:solidFill>
                  <a:srgbClr val="000000"/>
                </a:solidFill>
                <a:effectLst/>
                <a:ea typeface="Times New Roman" panose="02020603050405020304" pitchFamily="18" charset="0"/>
                <a:cs typeface="Times New Roman" panose="02020603050405020304" pitchFamily="18" charset="0"/>
              </a:rPr>
              <a:t>AI</a:t>
            </a:r>
            <a:r>
              <a:rPr lang="el-GR" sz="2300" dirty="0">
                <a:solidFill>
                  <a:srgbClr val="000000"/>
                </a:solidFill>
                <a:effectLst/>
                <a:ea typeface="Times New Roman" panose="02020603050405020304" pitchFamily="18" charset="0"/>
                <a:cs typeface="Times New Roman" panose="02020603050405020304" pitchFamily="18" charset="0"/>
              </a:rPr>
              <a:t>)”, και “</a:t>
            </a:r>
            <a:r>
              <a:rPr lang="en-US" sz="2300" dirty="0">
                <a:solidFill>
                  <a:srgbClr val="000000"/>
                </a:solidFill>
                <a:effectLst/>
                <a:ea typeface="Times New Roman" panose="02020603050405020304" pitchFamily="18" charset="0"/>
                <a:cs typeface="Times New Roman" panose="02020603050405020304" pitchFamily="18" charset="0"/>
              </a:rPr>
              <a:t>Decentralized Technologies</a:t>
            </a:r>
            <a:r>
              <a:rPr lang="el-GR" sz="2300" dirty="0">
                <a:solidFill>
                  <a:srgbClr val="000000"/>
                </a:solidFill>
                <a:effectLst/>
                <a:ea typeface="Times New Roman" panose="02020603050405020304" pitchFamily="18" charset="0"/>
                <a:cs typeface="Times New Roman" panose="02020603050405020304" pitchFamily="18" charset="0"/>
              </a:rPr>
              <a:t>” </a:t>
            </a:r>
            <a:r>
              <a:rPr lang="en-US" sz="2300" dirty="0">
                <a:solidFill>
                  <a:srgbClr val="000000"/>
                </a:solidFill>
                <a:effectLst/>
                <a:ea typeface="Times New Roman" panose="02020603050405020304" pitchFamily="18" charset="0"/>
                <a:cs typeface="Times New Roman" panose="02020603050405020304" pitchFamily="18" charset="0"/>
              </a:rPr>
              <a:t>{</a:t>
            </a:r>
            <a:r>
              <a:rPr lang="el-GR" sz="2300" dirty="0">
                <a:solidFill>
                  <a:srgbClr val="000000"/>
                </a:solidFill>
                <a:effectLst/>
                <a:ea typeface="Times New Roman" panose="02020603050405020304" pitchFamily="18" charset="0"/>
                <a:cs typeface="Times New Roman" panose="02020603050405020304" pitchFamily="18" charset="0"/>
              </a:rPr>
              <a:t>εμφανίστηκαν (αντίστοιχα) στο 73%, 40% και 30% άρθρων που εξετάστηκαν</a:t>
            </a:r>
            <a:r>
              <a:rPr lang="en-US" sz="2300" dirty="0">
                <a:solidFill>
                  <a:srgbClr val="000000"/>
                </a:solidFill>
                <a:ea typeface="Times New Roman" panose="02020603050405020304" pitchFamily="18" charset="0"/>
                <a:cs typeface="Times New Roman" panose="02020603050405020304" pitchFamily="18" charset="0"/>
              </a:rPr>
              <a:t>}</a:t>
            </a:r>
            <a:r>
              <a:rPr lang="el-GR" sz="2300" dirty="0">
                <a:solidFill>
                  <a:srgbClr val="000000"/>
                </a:solidFill>
                <a:effectLst/>
                <a:ea typeface="Times New Roman" panose="02020603050405020304" pitchFamily="18" charset="0"/>
                <a:cs typeface="Times New Roman" panose="02020603050405020304" pitchFamily="18" charset="0"/>
              </a:rPr>
              <a:t>. Δυνητικές εφαρμογές</a:t>
            </a:r>
            <a:r>
              <a:rPr lang="en-US" sz="2300" dirty="0">
                <a:solidFill>
                  <a:srgbClr val="000000"/>
                </a:solidFill>
                <a:effectLst/>
                <a:ea typeface="Times New Roman" panose="02020603050405020304" pitchFamily="18" charset="0"/>
                <a:cs typeface="Times New Roman" panose="02020603050405020304" pitchFamily="18" charset="0"/>
              </a:rPr>
              <a:t>:</a:t>
            </a:r>
            <a:r>
              <a:rPr lang="el-GR" sz="2300" dirty="0">
                <a:solidFill>
                  <a:srgbClr val="000000"/>
                </a:solidFill>
                <a:effectLst/>
                <a:ea typeface="Times New Roman" panose="02020603050405020304" pitchFamily="18" charset="0"/>
                <a:cs typeface="Times New Roman" panose="02020603050405020304" pitchFamily="18" charset="0"/>
              </a:rPr>
              <a:t> </a:t>
            </a:r>
            <a:r>
              <a:rPr lang="el-GR" sz="2300" b="1" dirty="0">
                <a:solidFill>
                  <a:srgbClr val="000000"/>
                </a:solidFill>
                <a:effectLst/>
                <a:ea typeface="Times New Roman" panose="02020603050405020304" pitchFamily="18" charset="0"/>
                <a:cs typeface="Times New Roman" panose="02020603050405020304" pitchFamily="18" charset="0"/>
              </a:rPr>
              <a:t>εκπαίδευση, μεταποίηση, υγειονομική περίθαλψη και κτηματαγορά</a:t>
            </a:r>
            <a:r>
              <a:rPr lang="el-GR" sz="2300" b="1" dirty="0">
                <a:solidFill>
                  <a:srgbClr val="000000"/>
                </a:solidFill>
                <a:ea typeface="Times New Roman" panose="02020603050405020304" pitchFamily="18" charset="0"/>
                <a:cs typeface="Times New Roman" panose="02020603050405020304" pitchFamily="18" charset="0"/>
              </a:rPr>
              <a:t> </a:t>
            </a:r>
            <a:r>
              <a:rPr lang="el-GR" sz="2300" dirty="0">
                <a:solidFill>
                  <a:srgbClr val="000000"/>
                </a:solidFill>
                <a:ea typeface="Times New Roman" panose="02020603050405020304" pitchFamily="18" charset="0"/>
                <a:cs typeface="Times New Roman" panose="02020603050405020304" pitchFamily="18" charset="0"/>
              </a:rPr>
              <a:t>(</a:t>
            </a:r>
            <a:r>
              <a:rPr lang="en-US" sz="2300" dirty="0">
                <a:solidFill>
                  <a:srgbClr val="000000"/>
                </a:solidFill>
                <a:ea typeface="Times New Roman" panose="02020603050405020304" pitchFamily="18" charset="0"/>
                <a:cs typeface="Times New Roman" panose="02020603050405020304" pitchFamily="18" charset="0"/>
              </a:rPr>
              <a:t>Tukur et al</a:t>
            </a:r>
            <a:r>
              <a:rPr lang="el-GR" sz="2300" dirty="0">
                <a:solidFill>
                  <a:srgbClr val="000000"/>
                </a:solidFill>
                <a:ea typeface="Times New Roman" panose="02020603050405020304" pitchFamily="18" charset="0"/>
                <a:cs typeface="Times New Roman" panose="02020603050405020304" pitchFamily="18" charset="0"/>
              </a:rPr>
              <a:t>. 2024). </a:t>
            </a:r>
            <a:endParaRPr lang="el-GR" sz="23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02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a16="http://schemas.microsoft.com/office/drawing/2014/main" id="{2CC7FA97-2CCF-E78C-61DA-6D6C9CC51B90}"/>
              </a:ext>
            </a:extLst>
          </p:cNvPr>
          <p:cNvSpPr>
            <a:spLocks noGrp="1"/>
          </p:cNvSpPr>
          <p:nvPr>
            <p:ph idx="1"/>
          </p:nvPr>
        </p:nvSpPr>
        <p:spPr>
          <a:xfrm>
            <a:off x="663102" y="1318436"/>
            <a:ext cx="11049000" cy="5286645"/>
          </a:xfrm>
        </p:spPr>
        <p:txBody>
          <a:bodyPr>
            <a:normAutofit fontScale="62500" lnSpcReduction="20000"/>
          </a:bodyPr>
          <a:lstStyle/>
          <a:p>
            <a:pPr marL="0" indent="0" algn="ctr">
              <a:lnSpc>
                <a:spcPct val="120000"/>
              </a:lnSpc>
              <a:spcBef>
                <a:spcPts val="0"/>
              </a:spcBef>
              <a:buNone/>
            </a:pPr>
            <a:r>
              <a:rPr lang="el-GR" sz="3800" dirty="0">
                <a:solidFill>
                  <a:srgbClr val="000000"/>
                </a:solidFill>
                <a:ea typeface="Calibri" panose="020F0502020204030204" pitchFamily="34" charset="0"/>
                <a:cs typeface="Times New Roman" panose="02020603050405020304" pitchFamily="18" charset="0"/>
              </a:rPr>
              <a:t>Π</a:t>
            </a:r>
            <a:r>
              <a:rPr lang="el-GR" sz="3800" dirty="0">
                <a:solidFill>
                  <a:srgbClr val="000000"/>
                </a:solidFill>
                <a:effectLst/>
                <a:ea typeface="Calibri" panose="020F0502020204030204" pitchFamily="34" charset="0"/>
                <a:cs typeface="Times New Roman" panose="02020603050405020304" pitchFamily="18" charset="0"/>
              </a:rPr>
              <a:t>αιγνιώδη εικονικά περιβάλλοντα </a:t>
            </a:r>
            <a:r>
              <a:rPr lang="en-US" sz="3800" dirty="0">
                <a:solidFill>
                  <a:srgbClr val="000000"/>
                </a:solidFill>
                <a:ea typeface="Calibri" panose="020F0502020204030204" pitchFamily="34" charset="0"/>
                <a:cs typeface="Times New Roman" panose="02020603050405020304" pitchFamily="18" charset="0"/>
              </a:rPr>
              <a:t>&amp; </a:t>
            </a:r>
            <a:r>
              <a:rPr lang="el-GR" sz="3800" b="1" dirty="0">
                <a:solidFill>
                  <a:srgbClr val="000000"/>
                </a:solidFill>
                <a:effectLst/>
                <a:ea typeface="Times New Roman" panose="02020603050405020304" pitchFamily="18" charset="0"/>
                <a:cs typeface="Times New Roman" panose="02020603050405020304" pitchFamily="18" charset="0"/>
              </a:rPr>
              <a:t>διαδικτυακά παιχνίδια πολλαπλών παικτών </a:t>
            </a:r>
            <a:r>
              <a:rPr lang="el-GR" sz="3800" dirty="0">
                <a:solidFill>
                  <a:srgbClr val="000000"/>
                </a:solidFill>
                <a:effectLst/>
                <a:ea typeface="Times New Roman" panose="02020603050405020304" pitchFamily="18" charset="0"/>
                <a:cs typeface="Times New Roman" panose="02020603050405020304" pitchFamily="18" charset="0"/>
              </a:rPr>
              <a:t>(</a:t>
            </a:r>
            <a:r>
              <a:rPr lang="en-US" sz="3800" dirty="0">
                <a:solidFill>
                  <a:srgbClr val="000000"/>
                </a:solidFill>
                <a:effectLst/>
                <a:ea typeface="Calibri" panose="020F0502020204030204" pitchFamily="34" charset="0"/>
                <a:cs typeface="Times New Roman" panose="02020603050405020304" pitchFamily="18" charset="0"/>
              </a:rPr>
              <a:t>MMOs</a:t>
            </a:r>
            <a:r>
              <a:rPr lang="el-GR" sz="3800" dirty="0">
                <a:solidFill>
                  <a:srgbClr val="000000"/>
                </a:solidFill>
                <a:effectLst/>
                <a:ea typeface="Calibri" panose="020F0502020204030204" pitchFamily="34" charset="0"/>
                <a:cs typeface="Times New Roman" panose="02020603050405020304" pitchFamily="18" charset="0"/>
              </a:rPr>
              <a:t>, </a:t>
            </a:r>
            <a:r>
              <a:rPr lang="en-US" sz="3800" dirty="0">
                <a:solidFill>
                  <a:srgbClr val="202122"/>
                </a:solidFill>
                <a:effectLst/>
                <a:ea typeface="Calibri" panose="020F0502020204030204" pitchFamily="34" charset="0"/>
                <a:cs typeface="Times New Roman" panose="02020603050405020304" pitchFamily="18" charset="0"/>
              </a:rPr>
              <a:t>M</a:t>
            </a:r>
            <a:r>
              <a:rPr lang="el-GR" sz="3800" dirty="0" err="1">
                <a:solidFill>
                  <a:srgbClr val="202122"/>
                </a:solidFill>
                <a:effectLst/>
                <a:ea typeface="Calibri" panose="020F0502020204030204" pitchFamily="34" charset="0"/>
                <a:cs typeface="Times New Roman" panose="02020603050405020304" pitchFamily="18" charset="0"/>
              </a:rPr>
              <a:t>assively</a:t>
            </a:r>
            <a:r>
              <a:rPr lang="el-GR" sz="3800" dirty="0">
                <a:solidFill>
                  <a:srgbClr val="202122"/>
                </a:solidFill>
                <a:effectLst/>
                <a:ea typeface="Calibri" panose="020F0502020204030204" pitchFamily="34" charset="0"/>
                <a:cs typeface="Times New Roman" panose="02020603050405020304" pitchFamily="18" charset="0"/>
              </a:rPr>
              <a:t> </a:t>
            </a:r>
            <a:r>
              <a:rPr lang="en-US" sz="3800" dirty="0">
                <a:solidFill>
                  <a:srgbClr val="202122"/>
                </a:solidFill>
                <a:effectLst/>
                <a:ea typeface="Calibri" panose="020F0502020204030204" pitchFamily="34" charset="0"/>
                <a:cs typeface="Times New Roman" panose="02020603050405020304" pitchFamily="18" charset="0"/>
              </a:rPr>
              <a:t>M</a:t>
            </a:r>
            <a:r>
              <a:rPr lang="el-GR" sz="3800" dirty="0" err="1">
                <a:solidFill>
                  <a:srgbClr val="202122"/>
                </a:solidFill>
                <a:effectLst/>
                <a:ea typeface="Calibri" panose="020F0502020204030204" pitchFamily="34" charset="0"/>
                <a:cs typeface="Times New Roman" panose="02020603050405020304" pitchFamily="18" charset="0"/>
              </a:rPr>
              <a:t>ultiplayer</a:t>
            </a:r>
            <a:r>
              <a:rPr lang="el-GR" sz="3800" dirty="0">
                <a:solidFill>
                  <a:srgbClr val="202122"/>
                </a:solidFill>
                <a:effectLst/>
                <a:ea typeface="Calibri" panose="020F0502020204030204" pitchFamily="34" charset="0"/>
                <a:cs typeface="Times New Roman" panose="02020603050405020304" pitchFamily="18" charset="0"/>
              </a:rPr>
              <a:t> </a:t>
            </a:r>
            <a:r>
              <a:rPr lang="en-US" sz="3800" dirty="0">
                <a:solidFill>
                  <a:srgbClr val="202122"/>
                </a:solidFill>
                <a:effectLst/>
                <a:ea typeface="Calibri" panose="020F0502020204030204" pitchFamily="34" charset="0"/>
                <a:cs typeface="Times New Roman" panose="02020603050405020304" pitchFamily="18" charset="0"/>
              </a:rPr>
              <a:t>O</a:t>
            </a:r>
            <a:r>
              <a:rPr lang="el-GR" sz="3800" dirty="0" err="1">
                <a:solidFill>
                  <a:srgbClr val="202122"/>
                </a:solidFill>
                <a:effectLst/>
                <a:ea typeface="Calibri" panose="020F0502020204030204" pitchFamily="34" charset="0"/>
                <a:cs typeface="Times New Roman" panose="02020603050405020304" pitchFamily="18" charset="0"/>
              </a:rPr>
              <a:t>nline</a:t>
            </a:r>
            <a:r>
              <a:rPr lang="el-GR" sz="3800" dirty="0">
                <a:solidFill>
                  <a:srgbClr val="202122"/>
                </a:solidFill>
                <a:effectLst/>
                <a:ea typeface="Calibri" panose="020F0502020204030204" pitchFamily="34" charset="0"/>
                <a:cs typeface="Times New Roman" panose="02020603050405020304" pitchFamily="18" charset="0"/>
              </a:rPr>
              <a:t> </a:t>
            </a:r>
            <a:r>
              <a:rPr lang="el-GR" sz="3800" dirty="0" err="1">
                <a:solidFill>
                  <a:srgbClr val="202122"/>
                </a:solidFill>
                <a:effectLst/>
                <a:ea typeface="Calibri" panose="020F0502020204030204" pitchFamily="34" charset="0"/>
                <a:cs typeface="Times New Roman" panose="02020603050405020304" pitchFamily="18" charset="0"/>
              </a:rPr>
              <a:t>role-playing</a:t>
            </a:r>
            <a:r>
              <a:rPr lang="el-GR" sz="3800" dirty="0">
                <a:solidFill>
                  <a:srgbClr val="202122"/>
                </a:solidFill>
                <a:effectLst/>
                <a:ea typeface="Calibri" panose="020F0502020204030204" pitchFamily="34" charset="0"/>
                <a:cs typeface="Times New Roman" panose="02020603050405020304" pitchFamily="18" charset="0"/>
              </a:rPr>
              <a:t> </a:t>
            </a:r>
            <a:r>
              <a:rPr lang="el-GR" sz="3800" dirty="0" err="1">
                <a:solidFill>
                  <a:srgbClr val="202122"/>
                </a:solidFill>
                <a:effectLst/>
                <a:ea typeface="Calibri" panose="020F0502020204030204" pitchFamily="34" charset="0"/>
                <a:cs typeface="Times New Roman" panose="02020603050405020304" pitchFamily="18" charset="0"/>
              </a:rPr>
              <a:t>game</a:t>
            </a:r>
            <a:r>
              <a:rPr lang="en-US" sz="3800" dirty="0">
                <a:solidFill>
                  <a:srgbClr val="202122"/>
                </a:solidFill>
                <a:effectLst/>
                <a:ea typeface="Calibri" panose="020F0502020204030204" pitchFamily="34" charset="0"/>
                <a:cs typeface="Times New Roman" panose="02020603050405020304" pitchFamily="18" charset="0"/>
              </a:rPr>
              <a:t>s</a:t>
            </a:r>
            <a:r>
              <a:rPr lang="el-GR" sz="3800" dirty="0">
                <a:solidFill>
                  <a:srgbClr val="000000"/>
                </a:solidFill>
                <a:effectLst/>
                <a:ea typeface="Calibri" panose="020F0502020204030204" pitchFamily="34" charset="0"/>
                <a:cs typeface="Times New Roman" panose="02020603050405020304" pitchFamily="18" charset="0"/>
              </a:rPr>
              <a:t>), προάγγελοι του </a:t>
            </a:r>
            <a:r>
              <a:rPr lang="en-US" sz="3800" dirty="0">
                <a:solidFill>
                  <a:srgbClr val="000000"/>
                </a:solidFill>
                <a:effectLst/>
                <a:ea typeface="Calibri" panose="020F0502020204030204" pitchFamily="34" charset="0"/>
                <a:cs typeface="Times New Roman" panose="02020603050405020304" pitchFamily="18" charset="0"/>
              </a:rPr>
              <a:t>metaverse</a:t>
            </a:r>
            <a:r>
              <a:rPr lang="el-GR" sz="3800" dirty="0">
                <a:solidFill>
                  <a:srgbClr val="000000"/>
                </a:solidFill>
                <a:effectLst/>
                <a:ea typeface="Calibri" panose="020F0502020204030204" pitchFamily="34" charset="0"/>
                <a:cs typeface="Times New Roman" panose="02020603050405020304" pitchFamily="18" charset="0"/>
              </a:rPr>
              <a:t>, προσφέρουν μια πρώτη εικόνα για τον μελλοντικό κοινωνικοοικονομικό αντίκτυπο ενός πλήρως λειτουργικού, μόνιμου και </a:t>
            </a:r>
            <a:r>
              <a:rPr lang="el-GR" sz="3800" dirty="0" err="1">
                <a:solidFill>
                  <a:srgbClr val="000000"/>
                </a:solidFill>
                <a:effectLst/>
                <a:ea typeface="Calibri" panose="020F0502020204030204" pitchFamily="34" charset="0"/>
                <a:cs typeface="Times New Roman" panose="02020603050405020304" pitchFamily="18" charset="0"/>
              </a:rPr>
              <a:t>διαπλατφορμικού</a:t>
            </a:r>
            <a:r>
              <a:rPr lang="el-GR" sz="3800" dirty="0">
                <a:solidFill>
                  <a:srgbClr val="000000"/>
                </a:solidFill>
                <a:effectLst/>
                <a:ea typeface="Calibri" panose="020F0502020204030204" pitchFamily="34" charset="0"/>
                <a:cs typeface="Times New Roman" panose="02020603050405020304" pitchFamily="18" charset="0"/>
              </a:rPr>
              <a:t> </a:t>
            </a:r>
            <a:r>
              <a:rPr lang="en-US" sz="3800" dirty="0">
                <a:solidFill>
                  <a:srgbClr val="000000"/>
                </a:solidFill>
                <a:effectLst/>
                <a:ea typeface="Calibri" panose="020F0502020204030204" pitchFamily="34" charset="0"/>
                <a:cs typeface="Times New Roman" panose="02020603050405020304" pitchFamily="18" charset="0"/>
              </a:rPr>
              <a:t>metaverse</a:t>
            </a:r>
            <a:r>
              <a:rPr lang="el-GR" sz="3800" dirty="0">
                <a:solidFill>
                  <a:srgbClr val="000000"/>
                </a:solidFill>
                <a:effectLst/>
                <a:ea typeface="Calibri" panose="020F0502020204030204" pitchFamily="34" charset="0"/>
                <a:cs typeface="Times New Roman" panose="02020603050405020304" pitchFamily="18" charset="0"/>
              </a:rPr>
              <a:t> (</a:t>
            </a:r>
            <a:r>
              <a:rPr lang="en-US" sz="3800" dirty="0">
                <a:solidFill>
                  <a:srgbClr val="000000"/>
                </a:solidFill>
                <a:effectLst/>
                <a:ea typeface="Calibri" panose="020F0502020204030204" pitchFamily="34" charset="0"/>
                <a:cs typeface="Times New Roman" panose="02020603050405020304" pitchFamily="18" charset="0"/>
              </a:rPr>
              <a:t>Dwivedi</a:t>
            </a:r>
            <a:r>
              <a:rPr lang="el-GR" sz="3800" dirty="0">
                <a:solidFill>
                  <a:srgbClr val="000000"/>
                </a:solidFill>
                <a:effectLst/>
                <a:ea typeface="Calibri" panose="020F0502020204030204" pitchFamily="34" charset="0"/>
                <a:cs typeface="Times New Roman" panose="02020603050405020304" pitchFamily="18" charset="0"/>
              </a:rPr>
              <a:t>, </a:t>
            </a:r>
            <a:r>
              <a:rPr lang="en-US" sz="3800" dirty="0">
                <a:solidFill>
                  <a:srgbClr val="000000"/>
                </a:solidFill>
                <a:effectLst/>
                <a:ea typeface="Calibri" panose="020F0502020204030204" pitchFamily="34" charset="0"/>
                <a:cs typeface="Times New Roman" panose="02020603050405020304" pitchFamily="18" charset="0"/>
              </a:rPr>
              <a:t>Hughes et al</a:t>
            </a:r>
            <a:r>
              <a:rPr lang="el-GR" sz="3800" dirty="0">
                <a:solidFill>
                  <a:srgbClr val="000000"/>
                </a:solidFill>
                <a:effectLst/>
                <a:ea typeface="Calibri" panose="020F0502020204030204" pitchFamily="34" charset="0"/>
                <a:cs typeface="Times New Roman" panose="02020603050405020304" pitchFamily="18" charset="0"/>
              </a:rPr>
              <a:t>. 2022). </a:t>
            </a:r>
          </a:p>
          <a:p>
            <a:pPr marL="0" indent="0" algn="ctr">
              <a:lnSpc>
                <a:spcPct val="120000"/>
              </a:lnSpc>
              <a:spcBef>
                <a:spcPts val="0"/>
              </a:spcBef>
              <a:buNone/>
            </a:pPr>
            <a:endParaRPr lang="el-GR" sz="3800" dirty="0">
              <a:solidFill>
                <a:srgbClr val="000000"/>
              </a:solidFill>
              <a:ea typeface="Times New Roman" panose="02020603050405020304" pitchFamily="18" charset="0"/>
              <a:cs typeface="Times New Roman" panose="02020603050405020304" pitchFamily="18" charset="0"/>
            </a:endParaRPr>
          </a:p>
          <a:p>
            <a:pPr marL="0" indent="0" algn="ctr">
              <a:lnSpc>
                <a:spcPct val="120000"/>
              </a:lnSpc>
              <a:spcBef>
                <a:spcPts val="0"/>
              </a:spcBef>
              <a:buNone/>
            </a:pPr>
            <a:r>
              <a:rPr lang="el-GR" sz="3800" dirty="0">
                <a:solidFill>
                  <a:srgbClr val="000000"/>
                </a:solidFill>
                <a:ea typeface="Times New Roman" panose="02020603050405020304" pitchFamily="18" charset="0"/>
                <a:cs typeface="Times New Roman" panose="02020603050405020304" pitchFamily="18" charset="0"/>
              </a:rPr>
              <a:t>Η</a:t>
            </a:r>
            <a:r>
              <a:rPr lang="el-GR" sz="3800" dirty="0">
                <a:solidFill>
                  <a:srgbClr val="000000"/>
                </a:solidFill>
                <a:effectLst/>
                <a:ea typeface="Times New Roman" panose="02020603050405020304" pitchFamily="18" charset="0"/>
                <a:cs typeface="Times New Roman" panose="02020603050405020304" pitchFamily="18" charset="0"/>
              </a:rPr>
              <a:t> διάσταση του </a:t>
            </a:r>
            <a:r>
              <a:rPr lang="el-GR" sz="3800" dirty="0" err="1">
                <a:solidFill>
                  <a:srgbClr val="000000"/>
                </a:solidFill>
                <a:effectLst/>
                <a:ea typeface="Times New Roman" panose="02020603050405020304" pitchFamily="18" charset="0"/>
                <a:cs typeface="Times New Roman" panose="02020603050405020304" pitchFamily="18" charset="0"/>
              </a:rPr>
              <a:t>metaverse</a:t>
            </a:r>
            <a:r>
              <a:rPr lang="el-GR" sz="3800" dirty="0">
                <a:solidFill>
                  <a:srgbClr val="000000"/>
                </a:solidFill>
                <a:effectLst/>
                <a:ea typeface="Times New Roman" panose="02020603050405020304" pitchFamily="18" charset="0"/>
                <a:cs typeface="Times New Roman" panose="02020603050405020304" pitchFamily="18" charset="0"/>
              </a:rPr>
              <a:t>, ως «τόπου» συνάντησης του φυσικού και του ψηφιακού κόσμου είναι γνώριμη για τους παίκτες των</a:t>
            </a:r>
            <a:r>
              <a:rPr lang="en-US" sz="3800" dirty="0">
                <a:solidFill>
                  <a:srgbClr val="000000"/>
                </a:solidFill>
                <a:effectLst/>
                <a:ea typeface="Calibri" panose="020F0502020204030204" pitchFamily="34" charset="0"/>
                <a:cs typeface="Times New Roman" panose="02020603050405020304" pitchFamily="18" charset="0"/>
              </a:rPr>
              <a:t> MMOs</a:t>
            </a:r>
            <a:r>
              <a:rPr lang="el-GR" sz="3800" dirty="0">
                <a:solidFill>
                  <a:srgbClr val="000000"/>
                </a:solidFill>
                <a:ea typeface="Calibri" panose="020F0502020204030204" pitchFamily="34" charset="0"/>
                <a:cs typeface="Times New Roman" panose="02020603050405020304" pitchFamily="18" charset="0"/>
              </a:rPr>
              <a:t> - </a:t>
            </a:r>
            <a:r>
              <a:rPr lang="el-GR" sz="3800" dirty="0">
                <a:solidFill>
                  <a:srgbClr val="000000"/>
                </a:solidFill>
                <a:effectLst/>
                <a:ea typeface="Times New Roman" panose="02020603050405020304" pitchFamily="18" charset="0"/>
                <a:cs typeface="Times New Roman" panose="02020603050405020304" pitchFamily="18" charset="0"/>
              </a:rPr>
              <a:t>περνούν πολύ χρόνο στα </a:t>
            </a:r>
            <a:r>
              <a:rPr lang="en-US" sz="3800" dirty="0">
                <a:solidFill>
                  <a:srgbClr val="000000"/>
                </a:solidFill>
                <a:effectLst/>
                <a:ea typeface="Times New Roman" panose="02020603050405020304" pitchFamily="18" charset="0"/>
                <a:cs typeface="Times New Roman" panose="02020603050405020304" pitchFamily="18" charset="0"/>
              </a:rPr>
              <a:t>fora</a:t>
            </a:r>
            <a:r>
              <a:rPr lang="el-GR" sz="3800" dirty="0">
                <a:solidFill>
                  <a:srgbClr val="000000"/>
                </a:solidFill>
                <a:effectLst/>
                <a:ea typeface="Times New Roman" panose="02020603050405020304" pitchFamily="18" charset="0"/>
                <a:cs typeface="Times New Roman" panose="02020603050405020304" pitchFamily="18" charset="0"/>
              </a:rPr>
              <a:t> κοινωνικοποίησης των παιχνιδιών αυτών. Στους «χώρους» αυτούς οι κοινότητες των παικτών συναντιούνται -συνήθεια που διογκώθηκε κατά τη διάρκεια της πανδημίας του COVID-19, συνδέονται, επικοινωνούν και αλληλοεπιδρούν με πολλούς τρόπους βάζοντας τα θεμέλια του λεγόμενου </a:t>
            </a:r>
            <a:r>
              <a:rPr lang="el-GR" sz="3800" b="1" dirty="0" err="1">
                <a:solidFill>
                  <a:srgbClr val="000000"/>
                </a:solidFill>
                <a:effectLst/>
                <a:ea typeface="Times New Roman" panose="02020603050405020304" pitchFamily="18" charset="0"/>
                <a:cs typeface="Times New Roman" panose="02020603050405020304" pitchFamily="18" charset="0"/>
              </a:rPr>
              <a:t>metaverse</a:t>
            </a:r>
            <a:r>
              <a:rPr lang="el-GR" sz="3800" b="1" dirty="0">
                <a:solidFill>
                  <a:srgbClr val="000000"/>
                </a:solidFill>
                <a:effectLst/>
                <a:ea typeface="Times New Roman" panose="02020603050405020304" pitchFamily="18" charset="0"/>
                <a:cs typeface="Times New Roman" panose="02020603050405020304" pitchFamily="18" charset="0"/>
              </a:rPr>
              <a:t> </a:t>
            </a:r>
            <a:r>
              <a:rPr lang="el-GR" sz="3800" b="1" dirty="0" err="1">
                <a:solidFill>
                  <a:srgbClr val="000000"/>
                </a:solidFill>
                <a:effectLst/>
                <a:ea typeface="Times New Roman" panose="02020603050405020304" pitchFamily="18" charset="0"/>
                <a:cs typeface="Times New Roman" panose="02020603050405020304" pitchFamily="18" charset="0"/>
              </a:rPr>
              <a:t>gaming</a:t>
            </a:r>
            <a:r>
              <a:rPr lang="el-GR" sz="3800" b="1" dirty="0">
                <a:solidFill>
                  <a:srgbClr val="000000"/>
                </a:solidFill>
                <a:effectLst/>
                <a:ea typeface="Times New Roman" panose="02020603050405020304" pitchFamily="18" charset="0"/>
                <a:cs typeface="Times New Roman" panose="02020603050405020304" pitchFamily="18" charset="0"/>
              </a:rPr>
              <a:t> </a:t>
            </a:r>
            <a:r>
              <a:rPr lang="el-GR" sz="3800" dirty="0">
                <a:solidFill>
                  <a:srgbClr val="000000"/>
                </a:solidFill>
                <a:effectLst/>
                <a:ea typeface="Times New Roman" panose="02020603050405020304" pitchFamily="18" charset="0"/>
                <a:cs typeface="Times New Roman" panose="02020603050405020304" pitchFamily="18" charset="0"/>
              </a:rPr>
              <a:t>(</a:t>
            </a:r>
            <a:r>
              <a:rPr lang="en-US" sz="3800" dirty="0">
                <a:solidFill>
                  <a:srgbClr val="000000"/>
                </a:solidFill>
                <a:effectLst/>
                <a:ea typeface="Times New Roman" panose="02020603050405020304" pitchFamily="18" charset="0"/>
                <a:cs typeface="Times New Roman" panose="02020603050405020304" pitchFamily="18" charset="0"/>
              </a:rPr>
              <a:t>Bokolas</a:t>
            </a:r>
            <a:r>
              <a:rPr lang="el-GR" sz="3800" dirty="0">
                <a:solidFill>
                  <a:srgbClr val="000000"/>
                </a:solidFill>
                <a:effectLst/>
                <a:ea typeface="Times New Roman" panose="02020603050405020304" pitchFamily="18" charset="0"/>
                <a:cs typeface="Times New Roman" panose="02020603050405020304" pitchFamily="18" charset="0"/>
              </a:rPr>
              <a:t> 2025, </a:t>
            </a:r>
            <a:r>
              <a:rPr lang="el-GR" sz="3800" dirty="0" err="1">
                <a:solidFill>
                  <a:srgbClr val="000000"/>
                </a:solidFill>
                <a:effectLst/>
                <a:ea typeface="Times New Roman" panose="02020603050405020304" pitchFamily="18" charset="0"/>
                <a:cs typeface="Times New Roman" panose="02020603050405020304" pitchFamily="18" charset="0"/>
              </a:rPr>
              <a:t>Clement</a:t>
            </a:r>
            <a:r>
              <a:rPr lang="el-GR" sz="3800" dirty="0">
                <a:solidFill>
                  <a:srgbClr val="000000"/>
                </a:solidFill>
                <a:effectLst/>
                <a:ea typeface="Times New Roman" panose="02020603050405020304" pitchFamily="18" charset="0"/>
                <a:cs typeface="Times New Roman" panose="02020603050405020304" pitchFamily="18" charset="0"/>
              </a:rPr>
              <a:t> 2024). </a:t>
            </a:r>
            <a:endParaRPr lang="el-GR" sz="3800" dirty="0">
              <a:effectLst/>
              <a:ea typeface="Calibri" panose="020F0502020204030204" pitchFamily="34" charset="0"/>
              <a:cs typeface="Times New Roman" panose="02020603050405020304" pitchFamily="18" charset="0"/>
            </a:endParaRPr>
          </a:p>
          <a:p>
            <a:endParaRPr lang="el-GR" dirty="0"/>
          </a:p>
        </p:txBody>
      </p:sp>
      <p:sp>
        <p:nvSpPr>
          <p:cNvPr id="5" name="Τίτλος 1">
            <a:extLst>
              <a:ext uri="{FF2B5EF4-FFF2-40B4-BE49-F238E27FC236}">
                <a16:creationId xmlns:a16="http://schemas.microsoft.com/office/drawing/2014/main" id="{8A7C0766-E228-1D74-036E-0207FBCB1707}"/>
              </a:ext>
            </a:extLst>
          </p:cNvPr>
          <p:cNvSpPr>
            <a:spLocks noGrp="1"/>
          </p:cNvSpPr>
          <p:nvPr>
            <p:ph type="title"/>
          </p:nvPr>
        </p:nvSpPr>
        <p:spPr>
          <a:xfrm>
            <a:off x="663102" y="384580"/>
            <a:ext cx="10515600" cy="724373"/>
          </a:xfrm>
        </p:spPr>
        <p:txBody>
          <a:bodyPr>
            <a:normAutofit/>
          </a:bodyPr>
          <a:lstStyle/>
          <a:p>
            <a:pPr algn="ctr"/>
            <a:r>
              <a:rPr lang="en-US" sz="2800" b="1" kern="0" dirty="0">
                <a:effectLst/>
                <a:latin typeface="+mn-lt"/>
                <a:ea typeface="Times New Roman" panose="02020603050405020304" pitchFamily="18" charset="0"/>
              </a:rPr>
              <a:t>Metaverse gamin</a:t>
            </a:r>
            <a:r>
              <a:rPr lang="en-US" sz="2800" b="1" kern="0" dirty="0">
                <a:latin typeface="+mn-lt"/>
                <a:ea typeface="Times New Roman" panose="02020603050405020304" pitchFamily="18" charset="0"/>
              </a:rPr>
              <a:t>g</a:t>
            </a:r>
            <a:endParaRPr lang="el-GR" sz="2800" dirty="0">
              <a:latin typeface="+mn-lt"/>
            </a:endParaRPr>
          </a:p>
        </p:txBody>
      </p:sp>
    </p:spTree>
    <p:extLst>
      <p:ext uri="{BB962C8B-B14F-4D97-AF65-F5344CB8AC3E}">
        <p14:creationId xmlns:p14="http://schemas.microsoft.com/office/powerpoint/2010/main" val="382880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κείμενο, στιγμιότυπο οθόνης, λογισμικό, αριθμός&#10;&#10;Περιγραφή που δημιουργήθηκε αυτόματα">
            <a:extLst>
              <a:ext uri="{FF2B5EF4-FFF2-40B4-BE49-F238E27FC236}">
                <a16:creationId xmlns:a16="http://schemas.microsoft.com/office/drawing/2014/main" id="{708AC13B-9470-1D41-2B4F-9CAD9858F0DD}"/>
              </a:ext>
            </a:extLst>
          </p:cNvPr>
          <p:cNvPicPr>
            <a:picLocks noChangeAspect="1"/>
          </p:cNvPicPr>
          <p:nvPr/>
        </p:nvPicPr>
        <p:blipFill>
          <a:blip r:embed="rId2"/>
          <a:stretch>
            <a:fillRect/>
          </a:stretch>
        </p:blipFill>
        <p:spPr>
          <a:xfrm>
            <a:off x="87547" y="18534"/>
            <a:ext cx="8832715" cy="6839466"/>
          </a:xfrm>
          <a:prstGeom prst="rect">
            <a:avLst/>
          </a:prstGeom>
        </p:spPr>
      </p:pic>
      <p:sp>
        <p:nvSpPr>
          <p:cNvPr id="6" name="TextBox 5">
            <a:extLst>
              <a:ext uri="{FF2B5EF4-FFF2-40B4-BE49-F238E27FC236}">
                <a16:creationId xmlns:a16="http://schemas.microsoft.com/office/drawing/2014/main" id="{7709423B-FF1F-0EE1-244E-966BC73C162B}"/>
              </a:ext>
            </a:extLst>
          </p:cNvPr>
          <p:cNvSpPr txBox="1"/>
          <p:nvPr/>
        </p:nvSpPr>
        <p:spPr>
          <a:xfrm>
            <a:off x="9078337" y="3146898"/>
            <a:ext cx="2760224" cy="3257623"/>
          </a:xfrm>
          <a:prstGeom prst="rect">
            <a:avLst/>
          </a:prstGeom>
          <a:noFill/>
        </p:spPr>
        <p:txBody>
          <a:bodyPr wrap="square">
            <a:spAutoFit/>
          </a:bodyPr>
          <a:lstStyle/>
          <a:p>
            <a:pPr algn="ctr">
              <a:lnSpc>
                <a:spcPct val="115000"/>
              </a:lnSpc>
              <a:spcAft>
                <a:spcPts val="800"/>
              </a:spcAft>
            </a:pP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Πίνακας 1. Ποσοστό των παικτών στις ΗΠΑ που συμμετείχαν σε επιλεγμένες δραστηριότητες ή εκδηλώσεις εκτός παιχνιδιού στο πλαίσιο βιντεοπαιχνιδιών τους τελευταίους 12 μήνες το 2023, ανά επίπεδο δέσμευσης.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02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31D9E-4E58-74F1-4080-F0B644F96422}"/>
              </a:ext>
            </a:extLst>
          </p:cNvPr>
          <p:cNvSpPr txBox="1"/>
          <p:nvPr/>
        </p:nvSpPr>
        <p:spPr>
          <a:xfrm>
            <a:off x="295564" y="341745"/>
            <a:ext cx="2881746" cy="6179127"/>
          </a:xfrm>
          <a:prstGeom prst="rect">
            <a:avLst/>
          </a:prstGeom>
          <a:noFill/>
        </p:spPr>
        <p:txBody>
          <a:bodyPr wrap="square">
            <a:spAutoFit/>
          </a:bodyPr>
          <a:lstStyle/>
          <a:p>
            <a:pPr indent="228600" algn="just">
              <a:lnSpc>
                <a:spcPct val="115000"/>
              </a:lnSpc>
              <a:spcAft>
                <a:spcPts val="800"/>
              </a:spcAft>
              <a:buNone/>
            </a:pP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Στόχοι Βιώσιμης Ανάπτυξης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SDGs</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σύνδεση</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με κοινωνικό προσανατολισμό </a:t>
            </a:r>
            <a:r>
              <a:rPr lang="el-GR"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United Nations</a:t>
            </a:r>
            <a:r>
              <a:rPr lang="el-GR"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2015)/ </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πολιτικές (βλ.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Mitoula</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2023, </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Stefanou</a:t>
            </a:r>
            <a:r>
              <a:rPr lang="el-G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Mitoula</a:t>
            </a:r>
            <a:r>
              <a:rPr lang="el-G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l-GR" sz="1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2024</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kern="100" dirty="0">
              <a:latin typeface="Aptos" panose="020B0004020202020204" pitchFamily="34" charset="0"/>
              <a:ea typeface="Times New Roman" panose="02020603050405020304" pitchFamily="18" charset="0"/>
              <a:cs typeface="Times New Roman" panose="02020603050405020304" pitchFamily="18" charset="0"/>
            </a:endParaRPr>
          </a:p>
          <a:p>
            <a:pPr indent="228600" algn="just">
              <a:lnSpc>
                <a:spcPct val="115000"/>
              </a:lnSpc>
              <a:spcAft>
                <a:spcPts val="800"/>
              </a:spcAft>
              <a:buNone/>
            </a:pPr>
            <a:r>
              <a:rPr lang="el-GR" b="1" kern="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Κ</a:t>
            </a: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οινωνική πρόοδος </a:t>
            </a:r>
            <a:r>
              <a:rPr lang="el-GR"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σύνδεση με</a:t>
            </a: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διαδικασία του ψηφιακού μετασχηματισμού.</a:t>
            </a:r>
            <a:r>
              <a:rPr lang="el-GR"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228600" algn="just">
              <a:lnSpc>
                <a:spcPct val="115000"/>
              </a:lnSpc>
              <a:spcAft>
                <a:spcPts val="800"/>
              </a:spcAft>
              <a:buNone/>
            </a:pP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Ηνωμένα Έθνη, </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United Nations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Environment</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Programme (UNEP,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χ.χ</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sustainable</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digitalization</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αντιμετώπιση των κοινωνικών ανισοτήτων (</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CODES</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2022).</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4380992E-04FA-11EF-B0DA-A3FBCA9EFD05}"/>
              </a:ext>
            </a:extLst>
          </p:cNvPr>
          <p:cNvPicPr>
            <a:picLocks noChangeAspect="1"/>
          </p:cNvPicPr>
          <p:nvPr/>
        </p:nvPicPr>
        <p:blipFill>
          <a:blip r:embed="rId2"/>
          <a:stretch>
            <a:fillRect/>
          </a:stretch>
        </p:blipFill>
        <p:spPr>
          <a:xfrm>
            <a:off x="4211782" y="470480"/>
            <a:ext cx="7481455" cy="3606667"/>
          </a:xfrm>
          <a:prstGeom prst="rect">
            <a:avLst/>
          </a:prstGeom>
        </p:spPr>
      </p:pic>
      <p:sp>
        <p:nvSpPr>
          <p:cNvPr id="10" name="TextBox 9">
            <a:extLst>
              <a:ext uri="{FF2B5EF4-FFF2-40B4-BE49-F238E27FC236}">
                <a16:creationId xmlns:a16="http://schemas.microsoft.com/office/drawing/2014/main" id="{88F5A43B-1E96-A7ED-F3AD-9CFBDDD52819}"/>
              </a:ext>
            </a:extLst>
          </p:cNvPr>
          <p:cNvSpPr txBox="1"/>
          <p:nvPr/>
        </p:nvSpPr>
        <p:spPr>
          <a:xfrm>
            <a:off x="4336472" y="4290350"/>
            <a:ext cx="7232074" cy="1754326"/>
          </a:xfrm>
          <a:prstGeom prst="rect">
            <a:avLst/>
          </a:prstGeom>
          <a:noFill/>
        </p:spPr>
        <p:txBody>
          <a:bodyPr wrap="square">
            <a:spAutoFit/>
          </a:bodyPr>
          <a:lstStyle/>
          <a:p>
            <a:pPr>
              <a:buNone/>
            </a:pPr>
            <a:r>
              <a:rPr lang="el-GR" sz="1800" b="1" dirty="0">
                <a:effectLst/>
                <a:latin typeface="Times New Roman" panose="02020603050405020304" pitchFamily="18" charset="0"/>
                <a:ea typeface="Times New Roman" panose="02020603050405020304" pitchFamily="18" charset="0"/>
              </a:rPr>
              <a:t>Ευρωπαϊκή Ένωση</a:t>
            </a:r>
            <a:r>
              <a:rPr lang="el-GR" b="1" dirty="0">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πολιτικές προς την </a:t>
            </a:r>
            <a:r>
              <a:rPr lang="el-GR" sz="1800" b="1" dirty="0">
                <a:effectLst/>
                <a:latin typeface="Times New Roman" panose="02020603050405020304" pitchFamily="18" charset="0"/>
                <a:ea typeface="Times New Roman" panose="02020603050405020304" pitchFamily="18" charset="0"/>
              </a:rPr>
              <a:t>κατεύθυνση της κοινωνικής βιωσιμότητας του ψηφιακού μετασχηματισμού </a:t>
            </a:r>
            <a:r>
              <a:rPr lang="el-GR" sz="1800" dirty="0">
                <a:effectLst/>
                <a:latin typeface="Times New Roman" panose="02020603050405020304" pitchFamily="18" charset="0"/>
                <a:ea typeface="Times New Roman" panose="02020603050405020304" pitchFamily="18" charset="0"/>
              </a:rPr>
              <a:t>(SOSDIT) (</a:t>
            </a:r>
            <a:r>
              <a:rPr lang="en-US" sz="1800" dirty="0" err="1">
                <a:effectLst/>
                <a:latin typeface="Times New Roman" panose="02020603050405020304" pitchFamily="18" charset="0"/>
                <a:ea typeface="Times New Roman" panose="02020603050405020304" pitchFamily="18" charset="0"/>
              </a:rPr>
              <a:t>Nosratabadi</a:t>
            </a:r>
            <a:r>
              <a:rPr lang="en-US" sz="1800" dirty="0">
                <a:effectLst/>
                <a:latin typeface="Times New Roman" panose="02020603050405020304" pitchFamily="18" charset="0"/>
                <a:ea typeface="Times New Roman" panose="02020603050405020304" pitchFamily="18" charset="0"/>
              </a:rPr>
              <a:t> et al</a:t>
            </a:r>
            <a:r>
              <a:rPr lang="el-GR" sz="1800" dirty="0">
                <a:effectLst/>
                <a:latin typeface="Times New Roman" panose="02020603050405020304" pitchFamily="18" charset="0"/>
                <a:ea typeface="Times New Roman" panose="02020603050405020304" pitchFamily="18" charset="0"/>
              </a:rPr>
              <a:t>., 2023). </a:t>
            </a:r>
          </a:p>
          <a:p>
            <a:pPr>
              <a:buNone/>
            </a:pPr>
            <a:endParaRPr lang="el-GR" dirty="0">
              <a:latin typeface="Times New Roman" panose="02020603050405020304" pitchFamily="18" charset="0"/>
              <a:ea typeface="Aptos" panose="020B0004020202020204" pitchFamily="34" charset="0"/>
            </a:endParaRPr>
          </a:p>
          <a:p>
            <a:pPr>
              <a:buNone/>
            </a:pPr>
            <a:r>
              <a:rPr lang="el-GR" sz="1800" dirty="0">
                <a:effectLst/>
                <a:latin typeface="Times New Roman" panose="02020603050405020304" pitchFamily="18" charset="0"/>
                <a:ea typeface="Aptos" panose="020B0004020202020204" pitchFamily="34" charset="0"/>
              </a:rPr>
              <a:t>(</a:t>
            </a:r>
            <a:r>
              <a:rPr lang="el-GR" sz="1800" dirty="0" err="1">
                <a:effectLst/>
                <a:latin typeface="Times New Roman" panose="02020603050405020304" pitchFamily="18" charset="0"/>
                <a:ea typeface="Aptos" panose="020B0004020202020204" pitchFamily="34" charset="0"/>
              </a:rPr>
              <a:t>Europe’s</a:t>
            </a:r>
            <a:r>
              <a:rPr lang="el-GR" sz="1800" dirty="0">
                <a:effectLst/>
                <a:latin typeface="Times New Roman" panose="02020603050405020304" pitchFamily="18" charset="0"/>
                <a:ea typeface="Aptos" panose="020B0004020202020204" pitchFamily="34" charset="0"/>
              </a:rPr>
              <a:t> </a:t>
            </a:r>
            <a:r>
              <a:rPr lang="el-GR" sz="1800" dirty="0" err="1">
                <a:effectLst/>
                <a:latin typeface="Times New Roman" panose="02020603050405020304" pitchFamily="18" charset="0"/>
                <a:ea typeface="Aptos" panose="020B0004020202020204" pitchFamily="34" charset="0"/>
              </a:rPr>
              <a:t>Digital</a:t>
            </a:r>
            <a:r>
              <a:rPr lang="el-GR" sz="1800" dirty="0">
                <a:effectLst/>
                <a:latin typeface="Times New Roman" panose="02020603050405020304" pitchFamily="18" charset="0"/>
                <a:ea typeface="Aptos" panose="020B0004020202020204" pitchFamily="34" charset="0"/>
              </a:rPr>
              <a:t> </a:t>
            </a:r>
            <a:r>
              <a:rPr lang="el-GR" sz="1800" dirty="0" err="1">
                <a:effectLst/>
                <a:latin typeface="Times New Roman" panose="02020603050405020304" pitchFamily="18" charset="0"/>
                <a:ea typeface="Aptos" panose="020B0004020202020204" pitchFamily="34" charset="0"/>
              </a:rPr>
              <a:t>Decade</a:t>
            </a:r>
            <a:r>
              <a:rPr lang="el-GR" sz="1800" dirty="0">
                <a:effectLst/>
                <a:latin typeface="Times New Roman" panose="02020603050405020304" pitchFamily="18" charset="0"/>
                <a:ea typeface="Aptos" panose="020B0004020202020204" pitchFamily="34" charset="0"/>
              </a:rPr>
              <a:t> 2030, </a:t>
            </a:r>
            <a:r>
              <a:rPr lang="en-US" sz="1800" dirty="0" err="1">
                <a:effectLst/>
                <a:latin typeface="Times New Roman" panose="02020603050405020304" pitchFamily="18" charset="0"/>
                <a:ea typeface="Aptos" panose="020B0004020202020204" pitchFamily="34" charset="0"/>
              </a:rPr>
              <a:t>DigComp</a:t>
            </a:r>
            <a:r>
              <a:rPr lang="el-GR" sz="1800" dirty="0">
                <a:effectLst/>
                <a:latin typeface="Times New Roman" panose="02020603050405020304" pitchFamily="18" charset="0"/>
                <a:ea typeface="Aptos" panose="020B0004020202020204" pitchFamily="34" charset="0"/>
              </a:rPr>
              <a:t> 2.2, </a:t>
            </a:r>
            <a:r>
              <a:rPr lang="en-US" sz="1800" dirty="0" err="1">
                <a:solidFill>
                  <a:srgbClr val="000000"/>
                </a:solidFill>
                <a:effectLst/>
                <a:latin typeface="Times New Roman" panose="02020603050405020304" pitchFamily="18" charset="0"/>
                <a:ea typeface="Aptos" panose="020B0004020202020204" pitchFamily="34" charset="0"/>
              </a:rPr>
              <a:t>Vuorikari</a:t>
            </a:r>
            <a:r>
              <a:rPr lang="en-US" sz="1800" dirty="0">
                <a:solidFill>
                  <a:srgbClr val="000000"/>
                </a:solidFill>
                <a:effectLst/>
                <a:latin typeface="Times New Roman" panose="02020603050405020304" pitchFamily="18" charset="0"/>
                <a:ea typeface="Aptos" panose="020B0004020202020204" pitchFamily="34" charset="0"/>
              </a:rPr>
              <a:t> et al</a:t>
            </a:r>
            <a:r>
              <a:rPr lang="el-GR" sz="1800" dirty="0">
                <a:solidFill>
                  <a:srgbClr val="000000"/>
                </a:solidFill>
                <a:effectLst/>
                <a:latin typeface="Times New Roman" panose="02020603050405020304" pitchFamily="18" charset="0"/>
                <a:ea typeface="Aptos" panose="020B0004020202020204" pitchFamily="34" charset="0"/>
              </a:rPr>
              <a:t>., 2022, </a:t>
            </a:r>
            <a:r>
              <a:rPr lang="en-US" dirty="0">
                <a:solidFill>
                  <a:srgbClr val="000000"/>
                </a:solidFill>
                <a:latin typeface="Times New Roman" panose="02020603050405020304" pitchFamily="18" charset="0"/>
                <a:ea typeface="Aptos" panose="020B0004020202020204" pitchFamily="34" charset="0"/>
              </a:rPr>
              <a:t>UNION OF SKILLS, </a:t>
            </a:r>
            <a:r>
              <a:rPr lang="en-US" sz="1800" dirty="0">
                <a:effectLst/>
                <a:latin typeface="Times New Roman" panose="02020603050405020304" pitchFamily="18" charset="0"/>
                <a:ea typeface="Aptos" panose="020B0004020202020204" pitchFamily="34" charset="0"/>
              </a:rPr>
              <a:t>European Commission</a:t>
            </a:r>
            <a:r>
              <a:rPr lang="el-GR" sz="1800" dirty="0">
                <a:effectLst/>
                <a:latin typeface="Times New Roman" panose="02020603050405020304" pitchFamily="18" charset="0"/>
                <a:ea typeface="Aptos" panose="020B0004020202020204" pitchFamily="34" charset="0"/>
              </a:rPr>
              <a:t>,</a:t>
            </a:r>
            <a:r>
              <a:rPr lang="en-US" sz="1800" dirty="0">
                <a:effectLst/>
                <a:latin typeface="Times New Roman" panose="02020603050405020304" pitchFamily="18" charset="0"/>
                <a:ea typeface="Aptos" panose="020B0004020202020204" pitchFamily="34" charset="0"/>
              </a:rPr>
              <a:t> </a:t>
            </a:r>
            <a:r>
              <a:rPr lang="el-GR" sz="1800" dirty="0">
                <a:effectLst/>
                <a:latin typeface="Times New Roman" panose="02020603050405020304" pitchFamily="18" charset="0"/>
                <a:ea typeface="Aptos" panose="020B0004020202020204" pitchFamily="34" charset="0"/>
              </a:rPr>
              <a:t>2025).</a:t>
            </a:r>
            <a:endParaRPr lang="el-GR" dirty="0"/>
          </a:p>
        </p:txBody>
      </p:sp>
    </p:spTree>
    <p:extLst>
      <p:ext uri="{BB962C8B-B14F-4D97-AF65-F5344CB8AC3E}">
        <p14:creationId xmlns:p14="http://schemas.microsoft.com/office/powerpoint/2010/main" val="12694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2F117D-5277-82B3-0F44-C85E79620CE1}"/>
              </a:ext>
            </a:extLst>
          </p:cNvPr>
          <p:cNvSpPr txBox="1"/>
          <p:nvPr/>
        </p:nvSpPr>
        <p:spPr>
          <a:xfrm>
            <a:off x="369454" y="262973"/>
            <a:ext cx="4747491" cy="6332054"/>
          </a:xfrm>
          <a:prstGeom prst="rect">
            <a:avLst/>
          </a:prstGeom>
          <a:noFill/>
        </p:spPr>
        <p:txBody>
          <a:bodyPr wrap="square">
            <a:spAutoFit/>
          </a:bodyPr>
          <a:lstStyle/>
          <a:p>
            <a:pPr indent="457200" algn="just">
              <a:lnSpc>
                <a:spcPct val="115000"/>
              </a:lnSpc>
              <a:spcAft>
                <a:spcPts val="800"/>
              </a:spcAft>
            </a:pP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Πρόσφατη έρευνα, αξιοποιώντας ποσοτικά εμπειρικά στοιχεία κατέδειξε ότι </a:t>
            </a: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 SOSDIT οδηγεί τις χώρες να έχουν υψηλότερες επιδόσεις στην επίτευξη των </a:t>
            </a:r>
            <a:r>
              <a:rPr lang="el-GR"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SDGs</a:t>
            </a: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Παρά ταύτα ο βιώσιμος ψηφιακός μετασχηματισμός γνωρίζει σημαντικές διαφοροποιήσεις εντός της ΕΕ με τις χώρες της κεντρικής και βόρειας Ευρώπης να πετυχαίνουν καλύτερα αποτελέσματα, συγκριτικά με τις χώρες τις νότιας και ανατολικής Ευρώπης. </a:t>
            </a:r>
          </a:p>
          <a:p>
            <a:pPr indent="457200" algn="just">
              <a:lnSpc>
                <a:spcPct val="115000"/>
              </a:lnSpc>
              <a:spcAft>
                <a:spcPts val="800"/>
              </a:spcAft>
            </a:pPr>
            <a:endParaRPr lang="el-GR"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800"/>
              </a:spcAft>
            </a:pP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Σύμφωνα με τα στοιχεία, η Φινλανδία, οι Κάτω Χώρες, η Δανία, η Γερμανία, η Κύπρος και η Γαλλία έλαβαν τις υψηλότερες βαθμολογίες στο </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SOSDIT</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ενώ η Ιταλία, η Σλοβενία, η Πολωνία, η Σλοβακία, </a:t>
            </a:r>
            <a:r>
              <a:rPr lang="el-GR"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 Ελλάδα, </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 Ρουμανία, η Βουλγαρία και η Πορτογαλία είχαν τις χαμηλότερες επιδόσεις (βλ.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Nosratabadi</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a:t>
            </a:r>
            <a:r>
              <a:rPr lang="el-G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2023: 10-11).</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Εικόνα 6">
            <a:extLst>
              <a:ext uri="{FF2B5EF4-FFF2-40B4-BE49-F238E27FC236}">
                <a16:creationId xmlns:a16="http://schemas.microsoft.com/office/drawing/2014/main" id="{67A14BE9-46AD-7250-FFBB-4EBA0CEE8D27}"/>
              </a:ext>
            </a:extLst>
          </p:cNvPr>
          <p:cNvPicPr>
            <a:picLocks noChangeAspect="1"/>
          </p:cNvPicPr>
          <p:nvPr/>
        </p:nvPicPr>
        <p:blipFill>
          <a:blip r:embed="rId2"/>
          <a:stretch>
            <a:fillRect/>
          </a:stretch>
        </p:blipFill>
        <p:spPr>
          <a:xfrm>
            <a:off x="5781964" y="328154"/>
            <a:ext cx="5465665" cy="6266873"/>
          </a:xfrm>
          <a:prstGeom prst="rect">
            <a:avLst/>
          </a:prstGeom>
        </p:spPr>
      </p:pic>
    </p:spTree>
    <p:extLst>
      <p:ext uri="{BB962C8B-B14F-4D97-AF65-F5344CB8AC3E}">
        <p14:creationId xmlns:p14="http://schemas.microsoft.com/office/powerpoint/2010/main" val="19382064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1381</TotalTime>
  <Words>1119</Words>
  <Application>Microsoft Office PowerPoint</Application>
  <PresentationFormat>Ευρεία οθόνη</PresentationFormat>
  <Paragraphs>72</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Metaverse∙ μια νέα εποχή επικοινωνίας, συναλλαγών, διασκέδασης, εκπαίδευσης</vt:lpstr>
      <vt:lpstr>Metaverse gaming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 Tsintari</dc:creator>
  <cp:lastModifiedBy>Βασίλης Μπόκολας</cp:lastModifiedBy>
  <cp:revision>18</cp:revision>
  <dcterms:created xsi:type="dcterms:W3CDTF">2025-01-12T14:01:01Z</dcterms:created>
  <dcterms:modified xsi:type="dcterms:W3CDTF">2025-11-11T10:38:30Z</dcterms:modified>
</cp:coreProperties>
</file>